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1B2A3A"/>
        </a:fontRef>
        <a:srgbClr val="1B2A3A"/>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rgbClr val="E0CDCB"/>
          </a:solidFill>
        </a:fill>
      </a:tcStyle>
    </a:wholeTbl>
    <a:band2H>
      <a:tcTxStyle b="def" i="def"/>
      <a:tcStyle>
        <a:tcBdr/>
        <a:fill>
          <a:solidFill>
            <a:srgbClr val="F0E8E7"/>
          </a:solidFill>
        </a:fill>
      </a:tcStyle>
    </a:band2H>
    <a:firstCol>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chemeClr val="accent1"/>
          </a:solidFill>
        </a:fill>
      </a:tcStyle>
    </a:firstCol>
    <a:lastRow>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381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chemeClr val="accent1"/>
          </a:solidFill>
        </a:fill>
      </a:tcStyle>
    </a:lastRow>
    <a:firstRow>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381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chemeClr val="accent1"/>
          </a:solidFill>
        </a:fill>
      </a:tcStyle>
    </a:firstRow>
  </a:tblStyle>
  <a:tblStyle styleId="{C7B018BB-80A7-4F77-B60F-C8B233D01FF8}" styleName="">
    <a:tblBg/>
    <a:wholeTbl>
      <a:tcTxStyle b="off" i="off">
        <a:fontRef idx="major">
          <a:srgbClr val="1B2A3A"/>
        </a:fontRef>
        <a:srgbClr val="1B2A3A"/>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rgbClr val="DBEFEC"/>
          </a:solidFill>
        </a:fill>
      </a:tcStyle>
    </a:wholeTbl>
    <a:band2H>
      <a:tcTxStyle b="def" i="def"/>
      <a:tcStyle>
        <a:tcBdr/>
        <a:fill>
          <a:solidFill>
            <a:srgbClr val="EEF7F6"/>
          </a:solidFill>
        </a:fill>
      </a:tcStyle>
    </a:band2H>
    <a:firstCol>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chemeClr val="accent3"/>
          </a:solidFill>
        </a:fill>
      </a:tcStyle>
    </a:firstCol>
    <a:lastRow>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381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chemeClr val="accent3"/>
          </a:solidFill>
        </a:fill>
      </a:tcStyle>
    </a:lastRow>
    <a:firstRow>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381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chemeClr val="accent3"/>
          </a:solidFill>
        </a:fill>
      </a:tcStyle>
    </a:firstRow>
  </a:tblStyle>
  <a:tblStyle styleId="{EEE7283C-3CF3-47DC-8721-378D4A62B228}" styleName="">
    <a:tblBg/>
    <a:wholeTbl>
      <a:tcTxStyle b="off" i="off">
        <a:fontRef idx="major">
          <a:srgbClr val="1B2A3A"/>
        </a:fontRef>
        <a:srgbClr val="1B2A3A"/>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rgbClr val="D9DDE1"/>
          </a:solidFill>
        </a:fill>
      </a:tcStyle>
    </a:wholeTbl>
    <a:band2H>
      <a:tcTxStyle b="def" i="def"/>
      <a:tcStyle>
        <a:tcBdr/>
        <a:fill>
          <a:solidFill>
            <a:srgbClr val="EDEFF1"/>
          </a:solidFill>
        </a:fill>
      </a:tcStyle>
    </a:band2H>
    <a:firstCol>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chemeClr val="accent6"/>
          </a:solidFill>
        </a:fill>
      </a:tcStyle>
    </a:firstCol>
    <a:lastRow>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381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chemeClr val="accent6"/>
          </a:solidFill>
        </a:fill>
      </a:tcStyle>
    </a:lastRow>
    <a:firstRow>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381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chemeClr val="accent6"/>
          </a:solidFill>
        </a:fill>
      </a:tcStyle>
    </a:firstRow>
  </a:tblStyle>
  <a:tblStyle styleId="{CF821DB8-F4EB-4A41-A1BA-3FCAFE7338EE}" styleName="">
    <a:tblBg/>
    <a:wholeTbl>
      <a:tcTxStyle b="off" i="off">
        <a:fontRef idx="major">
          <a:srgbClr val="1B2A3A"/>
        </a:fontRef>
        <a:srgbClr val="1B2A3A"/>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b="def" i="def"/>
      <a:tcStyle>
        <a:tcBdr/>
        <a:fill>
          <a:solidFill>
            <a:srgbClr val="ECE8DE"/>
          </a:solidFill>
        </a:fill>
      </a:tcStyle>
    </a:band2H>
    <a:firstCol>
      <a:tcTxStyle b="on" i="off">
        <a:fontRef idx="major">
          <a:srgbClr val="ECE8DE"/>
        </a:fontRef>
        <a:srgbClr val="ECE8D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1B2A3A"/>
        </a:fontRef>
        <a:srgbClr val="1B2A3A"/>
      </a:tcTxStyle>
      <a:tcStyle>
        <a:tcBdr>
          <a:left>
            <a:ln w="12700" cap="flat">
              <a:noFill/>
              <a:miter lim="400000"/>
            </a:ln>
          </a:left>
          <a:right>
            <a:ln w="12700" cap="flat">
              <a:noFill/>
              <a:miter lim="400000"/>
            </a:ln>
          </a:right>
          <a:top>
            <a:ln w="50800" cap="flat">
              <a:solidFill>
                <a:srgbClr val="1B2A3A"/>
              </a:solidFill>
              <a:prstDash val="solid"/>
              <a:round/>
            </a:ln>
          </a:top>
          <a:bottom>
            <a:ln w="25400" cap="flat">
              <a:solidFill>
                <a:srgbClr val="1B2A3A"/>
              </a:solidFill>
              <a:prstDash val="solid"/>
              <a:round/>
            </a:ln>
          </a:bottom>
          <a:insideH>
            <a:ln w="12700" cap="flat">
              <a:noFill/>
              <a:miter lim="400000"/>
            </a:ln>
          </a:insideH>
          <a:insideV>
            <a:ln w="12700" cap="flat">
              <a:noFill/>
              <a:miter lim="400000"/>
            </a:ln>
          </a:insideV>
        </a:tcBdr>
        <a:fill>
          <a:solidFill>
            <a:srgbClr val="ECE8DE"/>
          </a:solidFill>
        </a:fill>
      </a:tcStyle>
    </a:lastRow>
    <a:firstRow>
      <a:tcTxStyle b="on" i="off">
        <a:fontRef idx="major">
          <a:srgbClr val="ECE8DE"/>
        </a:fontRef>
        <a:srgbClr val="ECE8DE"/>
      </a:tcTxStyle>
      <a:tcStyle>
        <a:tcBdr>
          <a:left>
            <a:ln w="12700" cap="flat">
              <a:noFill/>
              <a:miter lim="400000"/>
            </a:ln>
          </a:left>
          <a:right>
            <a:ln w="12700" cap="flat">
              <a:noFill/>
              <a:miter lim="400000"/>
            </a:ln>
          </a:right>
          <a:top>
            <a:ln w="25400" cap="flat">
              <a:solidFill>
                <a:srgbClr val="1B2A3A"/>
              </a:solidFill>
              <a:prstDash val="solid"/>
              <a:round/>
            </a:ln>
          </a:top>
          <a:bottom>
            <a:ln w="25400" cap="flat">
              <a:solidFill>
                <a:srgbClr val="1B2A3A"/>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1B2A3A"/>
        </a:fontRef>
        <a:srgbClr val="1B2A3A"/>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rgbClr val="CBCBCD"/>
          </a:solidFill>
        </a:fill>
      </a:tcStyle>
    </a:wholeTbl>
    <a:band2H>
      <a:tcTxStyle b="def" i="def"/>
      <a:tcStyle>
        <a:tcBdr/>
        <a:fill>
          <a:solidFill>
            <a:srgbClr val="E7E7E7"/>
          </a:solidFill>
        </a:fill>
      </a:tcStyle>
    </a:band2H>
    <a:firstCol>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rgbClr val="1B2A3A"/>
          </a:solidFill>
        </a:fill>
      </a:tcStyle>
    </a:firstCol>
    <a:lastRow>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38100" cap="flat">
              <a:solidFill>
                <a:srgbClr val="ECE8DE"/>
              </a:solidFill>
              <a:prstDash val="solid"/>
              <a:round/>
            </a:ln>
          </a:top>
          <a:bottom>
            <a:ln w="127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rgbClr val="1B2A3A"/>
          </a:solidFill>
        </a:fill>
      </a:tcStyle>
    </a:lastRow>
    <a:firstRow>
      <a:tcTxStyle b="on" i="off">
        <a:fontRef idx="major">
          <a:srgbClr val="ECE8DE"/>
        </a:fontRef>
        <a:srgbClr val="ECE8DE"/>
      </a:tcTxStyle>
      <a:tcStyle>
        <a:tcBdr>
          <a:left>
            <a:ln w="12700" cap="flat">
              <a:solidFill>
                <a:srgbClr val="ECE8DE"/>
              </a:solidFill>
              <a:prstDash val="solid"/>
              <a:round/>
            </a:ln>
          </a:left>
          <a:right>
            <a:ln w="12700" cap="flat">
              <a:solidFill>
                <a:srgbClr val="ECE8DE"/>
              </a:solidFill>
              <a:prstDash val="solid"/>
              <a:round/>
            </a:ln>
          </a:right>
          <a:top>
            <a:ln w="12700" cap="flat">
              <a:solidFill>
                <a:srgbClr val="ECE8DE"/>
              </a:solidFill>
              <a:prstDash val="solid"/>
              <a:round/>
            </a:ln>
          </a:top>
          <a:bottom>
            <a:ln w="38100" cap="flat">
              <a:solidFill>
                <a:srgbClr val="ECE8DE"/>
              </a:solidFill>
              <a:prstDash val="solid"/>
              <a:round/>
            </a:ln>
          </a:bottom>
          <a:insideH>
            <a:ln w="12700" cap="flat">
              <a:solidFill>
                <a:srgbClr val="ECE8DE"/>
              </a:solidFill>
              <a:prstDash val="solid"/>
              <a:round/>
            </a:ln>
          </a:insideH>
          <a:insideV>
            <a:ln w="12700" cap="flat">
              <a:solidFill>
                <a:srgbClr val="ECE8DE"/>
              </a:solidFill>
              <a:prstDash val="solid"/>
              <a:round/>
            </a:ln>
          </a:insideV>
        </a:tcBdr>
        <a:fill>
          <a:solidFill>
            <a:srgbClr val="1B2A3A"/>
          </a:solidFill>
        </a:fill>
      </a:tcStyle>
    </a:firstRow>
  </a:tblStyle>
  <a:tblStyle styleId="{2708684C-4D16-4618-839F-0558EEFCDFE6}" styleName="">
    <a:tblBg/>
    <a:wholeTbl>
      <a:tcTxStyle b="off" i="off">
        <a:fontRef idx="major">
          <a:srgbClr val="1B2A3A"/>
        </a:fontRef>
        <a:srgbClr val="1B2A3A"/>
      </a:tcTxStyle>
      <a:tcStyle>
        <a:tcBdr>
          <a:left>
            <a:ln w="12700" cap="flat">
              <a:solidFill>
                <a:srgbClr val="1B2A3A"/>
              </a:solidFill>
              <a:prstDash val="solid"/>
              <a:round/>
            </a:ln>
          </a:left>
          <a:right>
            <a:ln w="12700" cap="flat">
              <a:solidFill>
                <a:srgbClr val="1B2A3A"/>
              </a:solidFill>
              <a:prstDash val="solid"/>
              <a:round/>
            </a:ln>
          </a:right>
          <a:top>
            <a:ln w="12700" cap="flat">
              <a:solidFill>
                <a:srgbClr val="1B2A3A"/>
              </a:solidFill>
              <a:prstDash val="solid"/>
              <a:round/>
            </a:ln>
          </a:top>
          <a:bottom>
            <a:ln w="12700" cap="flat">
              <a:solidFill>
                <a:srgbClr val="1B2A3A"/>
              </a:solidFill>
              <a:prstDash val="solid"/>
              <a:round/>
            </a:ln>
          </a:bottom>
          <a:insideH>
            <a:ln w="12700" cap="flat">
              <a:solidFill>
                <a:srgbClr val="1B2A3A"/>
              </a:solidFill>
              <a:prstDash val="solid"/>
              <a:round/>
            </a:ln>
          </a:insideH>
          <a:insideV>
            <a:ln w="12700" cap="flat">
              <a:solidFill>
                <a:srgbClr val="1B2A3A"/>
              </a:solidFill>
              <a:prstDash val="solid"/>
              <a:round/>
            </a:ln>
          </a:insideV>
        </a:tcBdr>
        <a:fill>
          <a:solidFill>
            <a:srgbClr val="1B2A3A">
              <a:alpha val="20000"/>
            </a:srgbClr>
          </a:solidFill>
        </a:fill>
      </a:tcStyle>
    </a:wholeTbl>
    <a:band2H>
      <a:tcTxStyle b="def" i="def"/>
      <a:tcStyle>
        <a:tcBdr/>
        <a:fill>
          <a:solidFill>
            <a:srgbClr val="FFFFFF"/>
          </a:solidFill>
        </a:fill>
      </a:tcStyle>
    </a:band2H>
    <a:firstCol>
      <a:tcTxStyle b="on" i="off">
        <a:fontRef idx="major">
          <a:srgbClr val="1B2A3A"/>
        </a:fontRef>
        <a:srgbClr val="1B2A3A"/>
      </a:tcTxStyle>
      <a:tcStyle>
        <a:tcBdr>
          <a:left>
            <a:ln w="12700" cap="flat">
              <a:solidFill>
                <a:srgbClr val="1B2A3A"/>
              </a:solidFill>
              <a:prstDash val="solid"/>
              <a:round/>
            </a:ln>
          </a:left>
          <a:right>
            <a:ln w="12700" cap="flat">
              <a:solidFill>
                <a:srgbClr val="1B2A3A"/>
              </a:solidFill>
              <a:prstDash val="solid"/>
              <a:round/>
            </a:ln>
          </a:right>
          <a:top>
            <a:ln w="12700" cap="flat">
              <a:solidFill>
                <a:srgbClr val="1B2A3A"/>
              </a:solidFill>
              <a:prstDash val="solid"/>
              <a:round/>
            </a:ln>
          </a:top>
          <a:bottom>
            <a:ln w="12700" cap="flat">
              <a:solidFill>
                <a:srgbClr val="1B2A3A"/>
              </a:solidFill>
              <a:prstDash val="solid"/>
              <a:round/>
            </a:ln>
          </a:bottom>
          <a:insideH>
            <a:ln w="12700" cap="flat">
              <a:solidFill>
                <a:srgbClr val="1B2A3A"/>
              </a:solidFill>
              <a:prstDash val="solid"/>
              <a:round/>
            </a:ln>
          </a:insideH>
          <a:insideV>
            <a:ln w="12700" cap="flat">
              <a:solidFill>
                <a:srgbClr val="1B2A3A"/>
              </a:solidFill>
              <a:prstDash val="solid"/>
              <a:round/>
            </a:ln>
          </a:insideV>
        </a:tcBdr>
        <a:fill>
          <a:solidFill>
            <a:srgbClr val="1B2A3A">
              <a:alpha val="20000"/>
            </a:srgbClr>
          </a:solidFill>
        </a:fill>
      </a:tcStyle>
    </a:firstCol>
    <a:lastRow>
      <a:tcTxStyle b="on" i="off">
        <a:fontRef idx="major">
          <a:srgbClr val="1B2A3A"/>
        </a:fontRef>
        <a:srgbClr val="1B2A3A"/>
      </a:tcTxStyle>
      <a:tcStyle>
        <a:tcBdr>
          <a:left>
            <a:ln w="12700" cap="flat">
              <a:solidFill>
                <a:srgbClr val="1B2A3A"/>
              </a:solidFill>
              <a:prstDash val="solid"/>
              <a:round/>
            </a:ln>
          </a:left>
          <a:right>
            <a:ln w="12700" cap="flat">
              <a:solidFill>
                <a:srgbClr val="1B2A3A"/>
              </a:solidFill>
              <a:prstDash val="solid"/>
              <a:round/>
            </a:ln>
          </a:right>
          <a:top>
            <a:ln w="50800" cap="flat">
              <a:solidFill>
                <a:srgbClr val="1B2A3A"/>
              </a:solidFill>
              <a:prstDash val="solid"/>
              <a:round/>
            </a:ln>
          </a:top>
          <a:bottom>
            <a:ln w="12700" cap="flat">
              <a:solidFill>
                <a:srgbClr val="1B2A3A"/>
              </a:solidFill>
              <a:prstDash val="solid"/>
              <a:round/>
            </a:ln>
          </a:bottom>
          <a:insideH>
            <a:ln w="12700" cap="flat">
              <a:solidFill>
                <a:srgbClr val="1B2A3A"/>
              </a:solidFill>
              <a:prstDash val="solid"/>
              <a:round/>
            </a:ln>
          </a:insideH>
          <a:insideV>
            <a:ln w="12700" cap="flat">
              <a:solidFill>
                <a:srgbClr val="1B2A3A"/>
              </a:solidFill>
              <a:prstDash val="solid"/>
              <a:round/>
            </a:ln>
          </a:insideV>
        </a:tcBdr>
        <a:fill>
          <a:noFill/>
        </a:fill>
      </a:tcStyle>
    </a:lastRow>
    <a:firstRow>
      <a:tcTxStyle b="on" i="off">
        <a:fontRef idx="major">
          <a:srgbClr val="1B2A3A"/>
        </a:fontRef>
        <a:srgbClr val="1B2A3A"/>
      </a:tcTxStyle>
      <a:tcStyle>
        <a:tcBdr>
          <a:left>
            <a:ln w="12700" cap="flat">
              <a:solidFill>
                <a:srgbClr val="1B2A3A"/>
              </a:solidFill>
              <a:prstDash val="solid"/>
              <a:round/>
            </a:ln>
          </a:left>
          <a:right>
            <a:ln w="12700" cap="flat">
              <a:solidFill>
                <a:srgbClr val="1B2A3A"/>
              </a:solidFill>
              <a:prstDash val="solid"/>
              <a:round/>
            </a:ln>
          </a:right>
          <a:top>
            <a:ln w="12700" cap="flat">
              <a:solidFill>
                <a:srgbClr val="1B2A3A"/>
              </a:solidFill>
              <a:prstDash val="solid"/>
              <a:round/>
            </a:ln>
          </a:top>
          <a:bottom>
            <a:ln w="25400" cap="flat">
              <a:solidFill>
                <a:srgbClr val="1B2A3A"/>
              </a:solidFill>
              <a:prstDash val="solid"/>
              <a:round/>
            </a:ln>
          </a:bottom>
          <a:insideH>
            <a:ln w="12700" cap="flat">
              <a:solidFill>
                <a:srgbClr val="1B2A3A"/>
              </a:solidFill>
              <a:prstDash val="solid"/>
              <a:round/>
            </a:ln>
          </a:insideH>
          <a:insideV>
            <a:ln w="12700" cap="flat">
              <a:solidFill>
                <a:srgbClr val="1B2A3A"/>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6" name="Shape 26"/>
          <p:cNvSpPr/>
          <p:nvPr>
            <p:ph type="sldImg"/>
          </p:nvPr>
        </p:nvSpPr>
        <p:spPr>
          <a:xfrm>
            <a:off x="1143000" y="685800"/>
            <a:ext cx="4572000" cy="3429000"/>
          </a:xfrm>
          <a:prstGeom prst="rect">
            <a:avLst/>
          </a:prstGeom>
        </p:spPr>
        <p:txBody>
          <a:bodyPr/>
          <a:lstStyle/>
          <a:p>
            <a:pPr/>
          </a:p>
        </p:txBody>
      </p:sp>
      <p:sp>
        <p:nvSpPr>
          <p:cNvPr id="27" name="Shape 2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solidFill>
          <a:srgbClr val="1B2A3A"/>
        </a:solidFill>
        <a:latin typeface="+mj-lt"/>
        <a:ea typeface="+mj-ea"/>
        <a:cs typeface="+mj-cs"/>
        <a:sym typeface="Public Sans"/>
      </a:defRPr>
    </a:lvl1pPr>
    <a:lvl2pPr indent="228600" latinLnBrk="0">
      <a:defRPr sz="1200">
        <a:solidFill>
          <a:srgbClr val="1B2A3A"/>
        </a:solidFill>
        <a:latin typeface="+mj-lt"/>
        <a:ea typeface="+mj-ea"/>
        <a:cs typeface="+mj-cs"/>
        <a:sym typeface="Public Sans"/>
      </a:defRPr>
    </a:lvl2pPr>
    <a:lvl3pPr indent="457200" latinLnBrk="0">
      <a:defRPr sz="1200">
        <a:solidFill>
          <a:srgbClr val="1B2A3A"/>
        </a:solidFill>
        <a:latin typeface="+mj-lt"/>
        <a:ea typeface="+mj-ea"/>
        <a:cs typeface="+mj-cs"/>
        <a:sym typeface="Public Sans"/>
      </a:defRPr>
    </a:lvl3pPr>
    <a:lvl4pPr indent="685800" latinLnBrk="0">
      <a:defRPr sz="1200">
        <a:solidFill>
          <a:srgbClr val="1B2A3A"/>
        </a:solidFill>
        <a:latin typeface="+mj-lt"/>
        <a:ea typeface="+mj-ea"/>
        <a:cs typeface="+mj-cs"/>
        <a:sym typeface="Public Sans"/>
      </a:defRPr>
    </a:lvl4pPr>
    <a:lvl5pPr indent="914400" latinLnBrk="0">
      <a:defRPr sz="1200">
        <a:solidFill>
          <a:srgbClr val="1B2A3A"/>
        </a:solidFill>
        <a:latin typeface="+mj-lt"/>
        <a:ea typeface="+mj-ea"/>
        <a:cs typeface="+mj-cs"/>
        <a:sym typeface="Public Sans"/>
      </a:defRPr>
    </a:lvl5pPr>
    <a:lvl6pPr indent="1143000" latinLnBrk="0">
      <a:defRPr sz="1200">
        <a:solidFill>
          <a:srgbClr val="1B2A3A"/>
        </a:solidFill>
        <a:latin typeface="+mj-lt"/>
        <a:ea typeface="+mj-ea"/>
        <a:cs typeface="+mj-cs"/>
        <a:sym typeface="Public Sans"/>
      </a:defRPr>
    </a:lvl6pPr>
    <a:lvl7pPr indent="1371600" latinLnBrk="0">
      <a:defRPr sz="1200">
        <a:solidFill>
          <a:srgbClr val="1B2A3A"/>
        </a:solidFill>
        <a:latin typeface="+mj-lt"/>
        <a:ea typeface="+mj-ea"/>
        <a:cs typeface="+mj-cs"/>
        <a:sym typeface="Public Sans"/>
      </a:defRPr>
    </a:lvl7pPr>
    <a:lvl8pPr indent="1600200" latinLnBrk="0">
      <a:defRPr sz="1200">
        <a:solidFill>
          <a:srgbClr val="1B2A3A"/>
        </a:solidFill>
        <a:latin typeface="+mj-lt"/>
        <a:ea typeface="+mj-ea"/>
        <a:cs typeface="+mj-cs"/>
        <a:sym typeface="Public Sans"/>
      </a:defRPr>
    </a:lvl8pPr>
    <a:lvl9pPr indent="1828800" latinLnBrk="0">
      <a:defRPr sz="1200">
        <a:solidFill>
          <a:srgbClr val="1B2A3A"/>
        </a:solidFill>
        <a:latin typeface="+mj-lt"/>
        <a:ea typeface="+mj-ea"/>
        <a:cs typeface="+mj-cs"/>
        <a:sym typeface="Public Sans"/>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 name="Shape 33"/>
          <p:cNvSpPr/>
          <p:nvPr>
            <p:ph type="sldImg"/>
          </p:nvPr>
        </p:nvSpPr>
        <p:spPr>
          <a:prstGeom prst="rect">
            <a:avLst/>
          </a:prstGeom>
        </p:spPr>
        <p:txBody>
          <a:bodyPr/>
          <a:lstStyle/>
          <a:p>
            <a:pPr/>
          </a:p>
        </p:txBody>
      </p:sp>
      <p:sp>
        <p:nvSpPr>
          <p:cNvPr id="34" name="Shape 34"/>
          <p:cNvSpPr/>
          <p:nvPr>
            <p:ph type="body" sz="quarter" idx="1"/>
          </p:nvPr>
        </p:nvSpPr>
        <p:spPr>
          <a:prstGeom prst="rect">
            <a:avLst/>
          </a:prstGeom>
        </p:spPr>
        <p:txBody>
          <a:bodyPr/>
          <a:lstStyle/>
          <a:p>
            <a:pPr/>
            <a:r>
              <a:t>Good morning everyone. We have one hour, and a very busy week. I want us to leave this room knowing three things: what we want out of our two human rights sessions, where we stand going into Council on Wednesday, and who is doing what. I'll also flag disclosure of registrants' private data today, because it is coming at us fast, but we will take it on properly next week.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 name="Shape 39"/>
          <p:cNvSpPr/>
          <p:nvPr>
            <p:ph type="sldImg"/>
          </p:nvPr>
        </p:nvSpPr>
        <p:spPr>
          <a:prstGeom prst="rect">
            <a:avLst/>
          </a:prstGeom>
        </p:spPr>
        <p:txBody>
          <a:bodyPr/>
          <a:lstStyle/>
          <a:p>
            <a:pPr/>
          </a:p>
        </p:txBody>
      </p:sp>
      <p:sp>
        <p:nvSpPr>
          <p:cNvPr id="40" name="Shape 40"/>
          <p:cNvSpPr/>
          <p:nvPr>
            <p:ph type="body" sz="quarter" idx="1"/>
          </p:nvPr>
        </p:nvSpPr>
        <p:spPr>
          <a:prstGeom prst="rect">
            <a:avLst/>
          </a:prstGeom>
        </p:spPr>
        <p:txBody>
          <a:bodyPr/>
          <a:lstStyle/>
          <a:p>
            <a:pPr/>
            <a:r>
              <a:t>Here is the plan. Most of our time goes to the two human rights sessions, because those are ours: we organized them and we have to make them land. Disclosure gets ten minutes today and a full session next week. Anything we don't finish today goes to PC Session 2 on Tuesday at 10:30.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 name="Shape 57"/>
          <p:cNvSpPr/>
          <p:nvPr>
            <p:ph type="sldImg"/>
          </p:nvPr>
        </p:nvSpPr>
        <p:spPr>
          <a:prstGeom prst="rect">
            <a:avLst/>
          </a:prstGeom>
        </p:spPr>
        <p:txBody>
          <a:bodyPr/>
          <a:lstStyle/>
          <a:p>
            <a:pPr/>
          </a:p>
        </p:txBody>
      </p:sp>
      <p:sp>
        <p:nvSpPr>
          <p:cNvPr id="58" name="Shape 58"/>
          <p:cNvSpPr/>
          <p:nvPr>
            <p:ph type="body" sz="quarter" idx="1"/>
          </p:nvPr>
        </p:nvSpPr>
        <p:spPr>
          <a:prstGeom prst="rect">
            <a:avLst/>
          </a:prstGeom>
        </p:spPr>
        <p:txBody>
          <a:bodyPr/>
          <a:lstStyle/>
          <a:p>
            <a:pPr/>
            <a:r>
              <a:t>I want us all using the same language this week, in every room. Remedy first: due process alone is not enough, and a form to appeal is not a remedy. Second, a common data protection baseline: a registrant's protection should not depend on where they live or which registrar they happen to use. Everyone gets the same floor. Third, transparency: who asked, what was done, what was disclosed, and how often it was wrong. And accessibility: recourse that works for people without lawyers, in their languages. A takedown count, or a disclosure count, tells you nothing about how many legitimate registrants got caught along the way. When CSG or the GAC says "but it works," our answer is: show us how it was done, who it hurt, and how they got it fixed.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Shape 72"/>
          <p:cNvSpPr/>
          <p:nvPr>
            <p:ph type="sldImg"/>
          </p:nvPr>
        </p:nvSpPr>
        <p:spPr>
          <a:prstGeom prst="rect">
            <a:avLst/>
          </a:prstGeom>
        </p:spPr>
        <p:txBody>
          <a:bodyPr/>
          <a:lstStyle/>
          <a:p>
            <a:pPr/>
          </a:p>
        </p:txBody>
      </p:sp>
      <p:sp>
        <p:nvSpPr>
          <p:cNvPr id="73" name="Shape 73"/>
          <p:cNvSpPr/>
          <p:nvPr>
            <p:ph type="body" sz="quarter" idx="1"/>
          </p:nvPr>
        </p:nvSpPr>
        <p:spPr>
          <a:prstGeom prst="rect">
            <a:avLst/>
          </a:prstGeom>
        </p:spPr>
        <p:txBody>
          <a:bodyPr/>
          <a:lstStyle/>
          <a:p>
            <a:pPr/>
            <a:r>
              <a:t>Monday is our chance to get ahead of PDP2 instead of chasing it. HRIA is a mandatory step in the PDP anyway, so we are not asking for a favor; we are asking that it's done properly and early, at scoping, when it can still change the questions. On substance: registrations at scale and API access are used by legitimate high-volume users, by resellers serving under-served regions, by civil society running many small sites. If PDP2 treats volume itself as a signal of abuse, those people pay. Our line stays the same: we support mitigation, we reject enforcement-only approaches. Let's fill in the names now.</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 name="Shape 85"/>
          <p:cNvSpPr/>
          <p:nvPr>
            <p:ph type="sldImg"/>
          </p:nvPr>
        </p:nvSpPr>
        <p:spPr>
          <a:prstGeom prst="rect">
            <a:avLst/>
          </a:prstGeom>
        </p:spPr>
        <p:txBody>
          <a:bodyPr/>
          <a:lstStyle/>
          <a:p>
            <a:pPr/>
          </a:p>
        </p:txBody>
      </p:sp>
      <p:sp>
        <p:nvSpPr>
          <p:cNvPr id="86" name="Shape 86"/>
          <p:cNvSpPr/>
          <p:nvPr>
            <p:ph type="body" sz="quarter" idx="1"/>
          </p:nvPr>
        </p:nvSpPr>
        <p:spPr>
          <a:prstGeom prst="rect">
            <a:avLst/>
          </a:prstGeom>
        </p:spPr>
        <p:txBody>
          <a:bodyPr/>
          <a:lstStyle/>
          <a:p>
            <a:pPr/>
            <a:r>
              <a:t>Sanctions are where access stops being abstract. If you can't register a domain, can't pay for it, or your registrar drops you because it's easier than reading the license, you are off the internet as a publisher. I want this townhall to be about people, not about OFAC trivia. So the most important thing today is the voices: who can speak from experience, and do they need protection. Then we agree on two or three concrete asks of ICANN org. And please, it is Thursday at three; rooms empty out. Each of us brings two people.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 name="Shape 95"/>
          <p:cNvSpPr/>
          <p:nvPr>
            <p:ph type="sldImg"/>
          </p:nvPr>
        </p:nvSpPr>
        <p:spPr>
          <a:prstGeom prst="rect">
            <a:avLst/>
          </a:prstGeom>
        </p:spPr>
        <p:txBody>
          <a:bodyPr/>
          <a:lstStyle/>
          <a:p>
            <a:pPr/>
          </a:p>
        </p:txBody>
      </p:sp>
      <p:sp>
        <p:nvSpPr>
          <p:cNvPr id="96" name="Shape 96"/>
          <p:cNvSpPr/>
          <p:nvPr>
            <p:ph type="body" sz="quarter" idx="1"/>
          </p:nvPr>
        </p:nvSpPr>
        <p:spPr>
          <a:prstGeom prst="rect">
            <a:avLst/>
          </a:prstGeom>
        </p:spPr>
        <p:txBody>
          <a:bodyPr/>
          <a:lstStyle/>
          <a:p>
            <a:pPr/>
            <a:r>
              <a:t>I'm not opening the full debate today; we'll spend real time on it next week. But I want everyone to know it is moving fast, on several tracks at once: the SSAD supplemental recommendations are being finalized for public comment this week, CSG is pushing for mandatory privacy/proxy disclosure, shorter turnaround and a fast lane for IP claims, and the PPSAI implementation has a draft consensus policy. When I read the latest SSAD text through a human rights impact lens, the biggest problem was obvious: we have literally removed all the remedy. If your data is disclosed wrongly, there is nowhere to go. That is the thread I want us to pull next week. Homework: read the recommendations, bring cases, and tell me if you can help with the HRIA review.</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Shape 102"/>
          <p:cNvSpPr/>
          <p:nvPr>
            <p:ph type="sldImg"/>
          </p:nvPr>
        </p:nvSpPr>
        <p:spPr>
          <a:prstGeom prst="rect">
            <a:avLst/>
          </a:prstGeom>
        </p:spPr>
        <p:txBody>
          <a:bodyPr/>
          <a:lstStyle/>
          <a:p>
            <a:pPr/>
          </a:p>
        </p:txBody>
      </p:sp>
      <p:sp>
        <p:nvSpPr>
          <p:cNvPr id="103" name="Shape 103"/>
          <p:cNvSpPr/>
          <p:nvPr>
            <p:ph type="body" sz="quarter" idx="1"/>
          </p:nvPr>
        </p:nvSpPr>
        <p:spPr>
          <a:prstGeom prst="rect">
            <a:avLst/>
          </a:prstGeom>
        </p:spPr>
        <p:txBody>
          <a:bodyPr/>
          <a:lstStyle/>
          <a:p>
            <a:pPr/>
            <a:r>
              <a:t>Quick round on Wednesday. Our councilors need clarity from us, especially on accuracy and PPSAI, because both are disclosure by another name. On accuracy, the RrSG materials are a starting point, but we keep saying it: at ICANN accuracy is about contactability, not about making life easier for people sending takedown letters. On the chair election, I want to hear from our councilors where they are. And let's not forget to thank Bruna properly; this is her last Council meeting. For the Board session, I want no more than three questions, each tied to our yardstick.</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body">
    <p:spTree>
      <p:nvGrpSpPr>
        <p:cNvPr id="1" name=""/>
        <p:cNvGrpSpPr/>
        <p:nvPr/>
      </p:nvGrpSpPr>
      <p:grpSpPr>
        <a:xfrm>
          <a:off x="0" y="0"/>
          <a:ext cx="0" cy="0"/>
          <a:chOff x="0" y="0"/>
          <a:chExt cx="0" cy="0"/>
        </a:xfrm>
      </p:grpSpPr>
      <p:sp>
        <p:nvSpPr>
          <p:cNvPr id="18" name="Title Text"/>
          <p:cNvSpPr txBox="1"/>
          <p:nvPr>
            <p:ph type="title"/>
          </p:nvPr>
        </p:nvSpPr>
        <p:spPr>
          <a:xfrm>
            <a:off x="812800" y="919459"/>
            <a:ext cx="10566400" cy="467321"/>
          </a:xfrm>
          <a:prstGeom prst="rect">
            <a:avLst/>
          </a:prstGeom>
        </p:spPr>
        <p:txBody>
          <a:bodyPr>
            <a:normAutofit fontScale="100000" lnSpcReduction="0"/>
          </a:bodyPr>
          <a:lstStyle/>
          <a:p>
            <a:pPr/>
            <a:r>
              <a:t>Title Text</a:t>
            </a:r>
          </a:p>
        </p:txBody>
      </p:sp>
      <p:sp>
        <p:nvSpPr>
          <p:cNvPr id="19" name="Body Level One…"/>
          <p:cNvSpPr txBox="1"/>
          <p:nvPr>
            <p:ph type="body" idx="1"/>
          </p:nvPr>
        </p:nvSpPr>
        <p:spPr>
          <a:xfrm>
            <a:off x="812800" y="1691580"/>
            <a:ext cx="10566400" cy="4353620"/>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2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ECE8DE"/>
        </a:solidFill>
      </p:bgPr>
    </p:bg>
    <p:spTree>
      <p:nvGrpSpPr>
        <p:cNvPr id="1" name=""/>
        <p:cNvGrpSpPr/>
        <p:nvPr/>
      </p:nvGrpSpPr>
      <p:grpSpPr>
        <a:xfrm>
          <a:off x="0" y="0"/>
          <a:ext cx="0" cy="0"/>
          <a:chOff x="0" y="0"/>
          <a:chExt cx="0" cy="0"/>
        </a:xfrm>
      </p:grpSpPr>
      <p:sp>
        <p:nvSpPr>
          <p:cNvPr id="2" name="Title Text"/>
          <p:cNvSpPr txBox="1"/>
          <p:nvPr>
            <p:ph type="title"/>
          </p:nvPr>
        </p:nvSpPr>
        <p:spPr>
          <a:xfrm>
            <a:off x="609600" y="274637"/>
            <a:ext cx="10972800" cy="1325564"/>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a:r>
              <a:t>Title Text</a:t>
            </a:r>
          </a:p>
        </p:txBody>
      </p:sp>
      <p:sp>
        <p:nvSpPr>
          <p:cNvPr id="3"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Lst>
  <p:transition xmlns:p14="http://schemas.microsoft.com/office/powerpoint/2010/main" spd="med" advClick="1"/>
  <p:txStyles>
    <p:titleStyle>
      <a:lvl1pPr marL="0" marR="0" indent="0" algn="l" defTabSz="914400" rtl="0" latinLnBrk="0">
        <a:lnSpc>
          <a:spcPct val="115000"/>
        </a:lnSpc>
        <a:spcBef>
          <a:spcPts val="0"/>
        </a:spcBef>
        <a:spcAft>
          <a:spcPts val="0"/>
        </a:spcAft>
        <a:buClrTx/>
        <a:buSzTx/>
        <a:buFontTx/>
        <a:buNone/>
        <a:tabLst/>
        <a:defRPr b="0" baseline="0" cap="none" i="0" spc="0" strike="noStrike" sz="3200" u="none">
          <a:solidFill>
            <a:srgbClr val="1B2A3A"/>
          </a:solidFill>
          <a:uFillTx/>
          <a:latin typeface="Libre Baskerville"/>
          <a:ea typeface="Libre Baskerville"/>
          <a:cs typeface="Libre Baskerville"/>
          <a:sym typeface="Libre Baskerville"/>
        </a:defRPr>
      </a:lvl1pPr>
      <a:lvl2pPr marL="0" marR="0" indent="0" algn="l" defTabSz="914400" rtl="0" latinLnBrk="0">
        <a:lnSpc>
          <a:spcPct val="115000"/>
        </a:lnSpc>
        <a:spcBef>
          <a:spcPts val="0"/>
        </a:spcBef>
        <a:spcAft>
          <a:spcPts val="0"/>
        </a:spcAft>
        <a:buClrTx/>
        <a:buSzTx/>
        <a:buFontTx/>
        <a:buNone/>
        <a:tabLst/>
        <a:defRPr b="0" baseline="0" cap="none" i="0" spc="0" strike="noStrike" sz="3200" u="none">
          <a:solidFill>
            <a:srgbClr val="1B2A3A"/>
          </a:solidFill>
          <a:uFillTx/>
          <a:latin typeface="Libre Baskerville"/>
          <a:ea typeface="Libre Baskerville"/>
          <a:cs typeface="Libre Baskerville"/>
          <a:sym typeface="Libre Baskerville"/>
        </a:defRPr>
      </a:lvl2pPr>
      <a:lvl3pPr marL="0" marR="0" indent="0" algn="l" defTabSz="914400" rtl="0" latinLnBrk="0">
        <a:lnSpc>
          <a:spcPct val="115000"/>
        </a:lnSpc>
        <a:spcBef>
          <a:spcPts val="0"/>
        </a:spcBef>
        <a:spcAft>
          <a:spcPts val="0"/>
        </a:spcAft>
        <a:buClrTx/>
        <a:buSzTx/>
        <a:buFontTx/>
        <a:buNone/>
        <a:tabLst/>
        <a:defRPr b="0" baseline="0" cap="none" i="0" spc="0" strike="noStrike" sz="3200" u="none">
          <a:solidFill>
            <a:srgbClr val="1B2A3A"/>
          </a:solidFill>
          <a:uFillTx/>
          <a:latin typeface="Libre Baskerville"/>
          <a:ea typeface="Libre Baskerville"/>
          <a:cs typeface="Libre Baskerville"/>
          <a:sym typeface="Libre Baskerville"/>
        </a:defRPr>
      </a:lvl3pPr>
      <a:lvl4pPr marL="0" marR="0" indent="0" algn="l" defTabSz="914400" rtl="0" latinLnBrk="0">
        <a:lnSpc>
          <a:spcPct val="115000"/>
        </a:lnSpc>
        <a:spcBef>
          <a:spcPts val="0"/>
        </a:spcBef>
        <a:spcAft>
          <a:spcPts val="0"/>
        </a:spcAft>
        <a:buClrTx/>
        <a:buSzTx/>
        <a:buFontTx/>
        <a:buNone/>
        <a:tabLst/>
        <a:defRPr b="0" baseline="0" cap="none" i="0" spc="0" strike="noStrike" sz="3200" u="none">
          <a:solidFill>
            <a:srgbClr val="1B2A3A"/>
          </a:solidFill>
          <a:uFillTx/>
          <a:latin typeface="Libre Baskerville"/>
          <a:ea typeface="Libre Baskerville"/>
          <a:cs typeface="Libre Baskerville"/>
          <a:sym typeface="Libre Baskerville"/>
        </a:defRPr>
      </a:lvl4pPr>
      <a:lvl5pPr marL="0" marR="0" indent="0" algn="l" defTabSz="914400" rtl="0" latinLnBrk="0">
        <a:lnSpc>
          <a:spcPct val="115000"/>
        </a:lnSpc>
        <a:spcBef>
          <a:spcPts val="0"/>
        </a:spcBef>
        <a:spcAft>
          <a:spcPts val="0"/>
        </a:spcAft>
        <a:buClrTx/>
        <a:buSzTx/>
        <a:buFontTx/>
        <a:buNone/>
        <a:tabLst/>
        <a:defRPr b="0" baseline="0" cap="none" i="0" spc="0" strike="noStrike" sz="3200" u="none">
          <a:solidFill>
            <a:srgbClr val="1B2A3A"/>
          </a:solidFill>
          <a:uFillTx/>
          <a:latin typeface="Libre Baskerville"/>
          <a:ea typeface="Libre Baskerville"/>
          <a:cs typeface="Libre Baskerville"/>
          <a:sym typeface="Libre Baskerville"/>
        </a:defRPr>
      </a:lvl5pPr>
      <a:lvl6pPr marL="0" marR="0" indent="0" algn="l" defTabSz="914400" rtl="0" latinLnBrk="0">
        <a:lnSpc>
          <a:spcPct val="115000"/>
        </a:lnSpc>
        <a:spcBef>
          <a:spcPts val="0"/>
        </a:spcBef>
        <a:spcAft>
          <a:spcPts val="0"/>
        </a:spcAft>
        <a:buClrTx/>
        <a:buSzTx/>
        <a:buFontTx/>
        <a:buNone/>
        <a:tabLst/>
        <a:defRPr b="0" baseline="0" cap="none" i="0" spc="0" strike="noStrike" sz="3200" u="none">
          <a:solidFill>
            <a:srgbClr val="1B2A3A"/>
          </a:solidFill>
          <a:uFillTx/>
          <a:latin typeface="Libre Baskerville"/>
          <a:ea typeface="Libre Baskerville"/>
          <a:cs typeface="Libre Baskerville"/>
          <a:sym typeface="Libre Baskerville"/>
        </a:defRPr>
      </a:lvl6pPr>
      <a:lvl7pPr marL="0" marR="0" indent="0" algn="l" defTabSz="914400" rtl="0" latinLnBrk="0">
        <a:lnSpc>
          <a:spcPct val="115000"/>
        </a:lnSpc>
        <a:spcBef>
          <a:spcPts val="0"/>
        </a:spcBef>
        <a:spcAft>
          <a:spcPts val="0"/>
        </a:spcAft>
        <a:buClrTx/>
        <a:buSzTx/>
        <a:buFontTx/>
        <a:buNone/>
        <a:tabLst/>
        <a:defRPr b="0" baseline="0" cap="none" i="0" spc="0" strike="noStrike" sz="3200" u="none">
          <a:solidFill>
            <a:srgbClr val="1B2A3A"/>
          </a:solidFill>
          <a:uFillTx/>
          <a:latin typeface="Libre Baskerville"/>
          <a:ea typeface="Libre Baskerville"/>
          <a:cs typeface="Libre Baskerville"/>
          <a:sym typeface="Libre Baskerville"/>
        </a:defRPr>
      </a:lvl7pPr>
      <a:lvl8pPr marL="0" marR="0" indent="0" algn="l" defTabSz="914400" rtl="0" latinLnBrk="0">
        <a:lnSpc>
          <a:spcPct val="115000"/>
        </a:lnSpc>
        <a:spcBef>
          <a:spcPts val="0"/>
        </a:spcBef>
        <a:spcAft>
          <a:spcPts val="0"/>
        </a:spcAft>
        <a:buClrTx/>
        <a:buSzTx/>
        <a:buFontTx/>
        <a:buNone/>
        <a:tabLst/>
        <a:defRPr b="0" baseline="0" cap="none" i="0" spc="0" strike="noStrike" sz="3200" u="none">
          <a:solidFill>
            <a:srgbClr val="1B2A3A"/>
          </a:solidFill>
          <a:uFillTx/>
          <a:latin typeface="Libre Baskerville"/>
          <a:ea typeface="Libre Baskerville"/>
          <a:cs typeface="Libre Baskerville"/>
          <a:sym typeface="Libre Baskerville"/>
        </a:defRPr>
      </a:lvl8pPr>
      <a:lvl9pPr marL="0" marR="0" indent="0" algn="l" defTabSz="914400" rtl="0" latinLnBrk="0">
        <a:lnSpc>
          <a:spcPct val="115000"/>
        </a:lnSpc>
        <a:spcBef>
          <a:spcPts val="0"/>
        </a:spcBef>
        <a:spcAft>
          <a:spcPts val="0"/>
        </a:spcAft>
        <a:buClrTx/>
        <a:buSzTx/>
        <a:buFontTx/>
        <a:buNone/>
        <a:tabLst/>
        <a:defRPr b="0" baseline="0" cap="none" i="0" spc="0" strike="noStrike" sz="3200" u="none">
          <a:solidFill>
            <a:srgbClr val="1B2A3A"/>
          </a:solidFill>
          <a:uFillTx/>
          <a:latin typeface="Libre Baskerville"/>
          <a:ea typeface="Libre Baskerville"/>
          <a:cs typeface="Libre Baskerville"/>
          <a:sym typeface="Libre Baskerville"/>
        </a:defRPr>
      </a:lvl9pPr>
    </p:titleStyle>
    <p:bodyStyle>
      <a:lvl1pPr marL="0" marR="0" indent="0" algn="l" defTabSz="914400" rtl="0" latinLnBrk="0">
        <a:lnSpc>
          <a:spcPct val="140000"/>
        </a:lnSpc>
        <a:spcBef>
          <a:spcPts val="300"/>
        </a:spcBef>
        <a:spcAft>
          <a:spcPts val="0"/>
        </a:spcAft>
        <a:buClrTx/>
        <a:buSzTx/>
        <a:buFontTx/>
        <a:buNone/>
        <a:tabLst/>
        <a:defRPr b="0" baseline="0" cap="none" i="0" spc="0" strike="noStrike" sz="1600" u="none">
          <a:solidFill>
            <a:srgbClr val="1B2A3A"/>
          </a:solidFill>
          <a:uFillTx/>
          <a:latin typeface="+mj-lt"/>
          <a:ea typeface="+mj-ea"/>
          <a:cs typeface="+mj-cs"/>
          <a:sym typeface="Public Sans"/>
        </a:defRPr>
      </a:lvl1pPr>
      <a:lvl2pPr marL="620485" marR="0" indent="-163285" algn="l" defTabSz="914400" rtl="0" latinLnBrk="0">
        <a:lnSpc>
          <a:spcPct val="140000"/>
        </a:lnSpc>
        <a:spcBef>
          <a:spcPts val="300"/>
        </a:spcBef>
        <a:spcAft>
          <a:spcPts val="0"/>
        </a:spcAft>
        <a:buClrTx/>
        <a:buSzPct val="100000"/>
        <a:buFontTx/>
        <a:buChar char="–"/>
        <a:tabLst/>
        <a:defRPr b="0" baseline="0" cap="none" i="0" spc="0" strike="noStrike" sz="1600" u="none">
          <a:solidFill>
            <a:srgbClr val="1B2A3A"/>
          </a:solidFill>
          <a:uFillTx/>
          <a:latin typeface="+mj-lt"/>
          <a:ea typeface="+mj-ea"/>
          <a:cs typeface="+mj-cs"/>
          <a:sym typeface="Public Sans"/>
        </a:defRPr>
      </a:lvl2pPr>
      <a:lvl3pPr marL="1066800" marR="0" indent="-152400" algn="l" defTabSz="914400" rtl="0" latinLnBrk="0">
        <a:lnSpc>
          <a:spcPct val="140000"/>
        </a:lnSpc>
        <a:spcBef>
          <a:spcPts val="300"/>
        </a:spcBef>
        <a:spcAft>
          <a:spcPts val="0"/>
        </a:spcAft>
        <a:buClrTx/>
        <a:buSzPct val="100000"/>
        <a:buFontTx/>
        <a:buChar char="•"/>
        <a:tabLst/>
        <a:defRPr b="0" baseline="0" cap="none" i="0" spc="0" strike="noStrike" sz="1600" u="none">
          <a:solidFill>
            <a:srgbClr val="1B2A3A"/>
          </a:solidFill>
          <a:uFillTx/>
          <a:latin typeface="+mj-lt"/>
          <a:ea typeface="+mj-ea"/>
          <a:cs typeface="+mj-cs"/>
          <a:sym typeface="Public Sans"/>
        </a:defRPr>
      </a:lvl3pPr>
      <a:lvl4pPr marL="1554480" marR="0" indent="-182880" algn="l" defTabSz="914400" rtl="0" latinLnBrk="0">
        <a:lnSpc>
          <a:spcPct val="140000"/>
        </a:lnSpc>
        <a:spcBef>
          <a:spcPts val="300"/>
        </a:spcBef>
        <a:spcAft>
          <a:spcPts val="0"/>
        </a:spcAft>
        <a:buClrTx/>
        <a:buSzPct val="100000"/>
        <a:buFontTx/>
        <a:buChar char="–"/>
        <a:tabLst/>
        <a:defRPr b="0" baseline="0" cap="none" i="0" spc="0" strike="noStrike" sz="1600" u="none">
          <a:solidFill>
            <a:srgbClr val="1B2A3A"/>
          </a:solidFill>
          <a:uFillTx/>
          <a:latin typeface="+mj-lt"/>
          <a:ea typeface="+mj-ea"/>
          <a:cs typeface="+mj-cs"/>
          <a:sym typeface="Public Sans"/>
        </a:defRPr>
      </a:lvl4pPr>
      <a:lvl5pPr marL="2011679" marR="0" indent="-182879" algn="l" defTabSz="914400" rtl="0" latinLnBrk="0">
        <a:lnSpc>
          <a:spcPct val="140000"/>
        </a:lnSpc>
        <a:spcBef>
          <a:spcPts val="300"/>
        </a:spcBef>
        <a:spcAft>
          <a:spcPts val="0"/>
        </a:spcAft>
        <a:buClrTx/>
        <a:buSzPct val="100000"/>
        <a:buFontTx/>
        <a:buChar char="»"/>
        <a:tabLst/>
        <a:defRPr b="0" baseline="0" cap="none" i="0" spc="0" strike="noStrike" sz="1600" u="none">
          <a:solidFill>
            <a:srgbClr val="1B2A3A"/>
          </a:solidFill>
          <a:uFillTx/>
          <a:latin typeface="+mj-lt"/>
          <a:ea typeface="+mj-ea"/>
          <a:cs typeface="+mj-cs"/>
          <a:sym typeface="Public Sans"/>
        </a:defRPr>
      </a:lvl5pPr>
      <a:lvl6pPr marL="2468879" marR="0" indent="-182879" algn="l" defTabSz="914400" rtl="0" latinLnBrk="0">
        <a:lnSpc>
          <a:spcPct val="140000"/>
        </a:lnSpc>
        <a:spcBef>
          <a:spcPts val="300"/>
        </a:spcBef>
        <a:spcAft>
          <a:spcPts val="0"/>
        </a:spcAft>
        <a:buClrTx/>
        <a:buSzPct val="100000"/>
        <a:buFontTx/>
        <a:buChar char="•"/>
        <a:tabLst/>
        <a:defRPr b="0" baseline="0" cap="none" i="0" spc="0" strike="noStrike" sz="1600" u="none">
          <a:solidFill>
            <a:srgbClr val="1B2A3A"/>
          </a:solidFill>
          <a:uFillTx/>
          <a:latin typeface="+mj-lt"/>
          <a:ea typeface="+mj-ea"/>
          <a:cs typeface="+mj-cs"/>
          <a:sym typeface="Public Sans"/>
        </a:defRPr>
      </a:lvl6pPr>
      <a:lvl7pPr marL="2926079" marR="0" indent="-182879" algn="l" defTabSz="914400" rtl="0" latinLnBrk="0">
        <a:lnSpc>
          <a:spcPct val="140000"/>
        </a:lnSpc>
        <a:spcBef>
          <a:spcPts val="300"/>
        </a:spcBef>
        <a:spcAft>
          <a:spcPts val="0"/>
        </a:spcAft>
        <a:buClrTx/>
        <a:buSzPct val="100000"/>
        <a:buFontTx/>
        <a:buChar char="•"/>
        <a:tabLst/>
        <a:defRPr b="0" baseline="0" cap="none" i="0" spc="0" strike="noStrike" sz="1600" u="none">
          <a:solidFill>
            <a:srgbClr val="1B2A3A"/>
          </a:solidFill>
          <a:uFillTx/>
          <a:latin typeface="+mj-lt"/>
          <a:ea typeface="+mj-ea"/>
          <a:cs typeface="+mj-cs"/>
          <a:sym typeface="Public Sans"/>
        </a:defRPr>
      </a:lvl7pPr>
      <a:lvl8pPr marL="3383279" marR="0" indent="-182879" algn="l" defTabSz="914400" rtl="0" latinLnBrk="0">
        <a:lnSpc>
          <a:spcPct val="140000"/>
        </a:lnSpc>
        <a:spcBef>
          <a:spcPts val="300"/>
        </a:spcBef>
        <a:spcAft>
          <a:spcPts val="0"/>
        </a:spcAft>
        <a:buClrTx/>
        <a:buSzPct val="100000"/>
        <a:buFontTx/>
        <a:buChar char="•"/>
        <a:tabLst/>
        <a:defRPr b="0" baseline="0" cap="none" i="0" spc="0" strike="noStrike" sz="1600" u="none">
          <a:solidFill>
            <a:srgbClr val="1B2A3A"/>
          </a:solidFill>
          <a:uFillTx/>
          <a:latin typeface="+mj-lt"/>
          <a:ea typeface="+mj-ea"/>
          <a:cs typeface="+mj-cs"/>
          <a:sym typeface="Public Sans"/>
        </a:defRPr>
      </a:lvl8pPr>
      <a:lvl9pPr marL="3840479" marR="0" indent="-182879" algn="l" defTabSz="914400" rtl="0" latinLnBrk="0">
        <a:lnSpc>
          <a:spcPct val="140000"/>
        </a:lnSpc>
        <a:spcBef>
          <a:spcPts val="300"/>
        </a:spcBef>
        <a:spcAft>
          <a:spcPts val="0"/>
        </a:spcAft>
        <a:buClrTx/>
        <a:buSzPct val="100000"/>
        <a:buFontTx/>
        <a:buChar char="•"/>
        <a:tabLst/>
        <a:defRPr b="0" baseline="0" cap="none" i="0" spc="0" strike="noStrike" sz="1600" u="none">
          <a:solidFill>
            <a:srgbClr val="1B2A3A"/>
          </a:solidFill>
          <a:uFillTx/>
          <a:latin typeface="+mj-lt"/>
          <a:ea typeface="+mj-ea"/>
          <a:cs typeface="+mj-cs"/>
          <a:sym typeface="Public San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Public Sans"/>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Public Sans"/>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Public Sans"/>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Public Sans"/>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Public Sans"/>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Public Sans"/>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Public Sans"/>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Public Sans"/>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Public San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1B2A3A"/>
        </a:solidFill>
      </p:bgPr>
    </p:bg>
    <p:spTree>
      <p:nvGrpSpPr>
        <p:cNvPr id="1" name=""/>
        <p:cNvGrpSpPr/>
        <p:nvPr/>
      </p:nvGrpSpPr>
      <p:grpSpPr>
        <a:xfrm>
          <a:off x="0" y="0"/>
          <a:ext cx="0" cy="0"/>
          <a:chOff x="0" y="0"/>
          <a:chExt cx="0" cy="0"/>
        </a:xfrm>
      </p:grpSpPr>
      <p:sp>
        <p:nvSpPr>
          <p:cNvPr id="29" name="Text 0"/>
          <p:cNvSpPr txBox="1"/>
          <p:nvPr/>
        </p:nvSpPr>
        <p:spPr>
          <a:xfrm>
            <a:off x="812799" y="4012753"/>
            <a:ext cx="10883394" cy="27429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pc="100" sz="1400">
                <a:solidFill>
                  <a:schemeClr val="accent3"/>
                </a:solidFill>
              </a:defRPr>
            </a:lvl1pPr>
          </a:lstStyle>
          <a:p>
            <a:pPr/>
            <a:r>
              <a:t>ICANN87 · BALI · SATURDAY 17 OCTOBER · 09:00–10:00</a:t>
            </a:r>
          </a:p>
        </p:txBody>
      </p:sp>
      <p:sp>
        <p:nvSpPr>
          <p:cNvPr id="30" name="Text 1"/>
          <p:cNvSpPr txBox="1"/>
          <p:nvPr>
            <p:ph type="title"/>
          </p:nvPr>
        </p:nvSpPr>
        <p:spPr>
          <a:xfrm>
            <a:off x="812800" y="4490244"/>
            <a:ext cx="11379200" cy="765027"/>
          </a:xfrm>
          <a:prstGeom prst="rect">
            <a:avLst/>
          </a:prstGeom>
        </p:spPr>
        <p:txBody>
          <a:bodyPr/>
          <a:lstStyle>
            <a:lvl1pPr defTabSz="841247">
              <a:lnSpc>
                <a:spcPts val="5300"/>
              </a:lnSpc>
              <a:defRPr b="1" sz="4784">
                <a:solidFill>
                  <a:srgbClr val="F6F4EE"/>
                </a:solidFill>
              </a:defRPr>
            </a:lvl1pPr>
          </a:lstStyle>
          <a:p>
            <a:pPr/>
            <a:r>
              <a:t>Our priorities for the week and the year </a:t>
            </a:r>
          </a:p>
        </p:txBody>
      </p:sp>
      <p:sp>
        <p:nvSpPr>
          <p:cNvPr id="31" name="Shape 2"/>
          <p:cNvSpPr/>
          <p:nvPr/>
        </p:nvSpPr>
        <p:spPr>
          <a:xfrm>
            <a:off x="812800" y="5458469"/>
            <a:ext cx="1016000" cy="38101"/>
          </a:xfrm>
          <a:prstGeom prst="rect">
            <a:avLst/>
          </a:prstGeom>
          <a:solidFill>
            <a:schemeClr val="accent3"/>
          </a:solidFill>
          <a:ln w="12700">
            <a:miter lim="400000"/>
          </a:ln>
        </p:spPr>
        <p:txBody>
          <a:bodyPr lIns="45719" rIns="45719"/>
          <a:lstStyle/>
          <a:p>
            <a:pPr/>
          </a:p>
        </p:txBody>
      </p:sp>
      <p:sp>
        <p:nvSpPr>
          <p:cNvPr id="32" name="Text 3"/>
          <p:cNvSpPr txBox="1"/>
          <p:nvPr/>
        </p:nvSpPr>
        <p:spPr>
          <a:xfrm>
            <a:off x="812800" y="5725169"/>
            <a:ext cx="9810750" cy="3454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2500"/>
              </a:lnSpc>
              <a:defRPr>
                <a:solidFill>
                  <a:schemeClr val="accent5"/>
                </a:solidFill>
              </a:defRPr>
            </a:lvl1pPr>
          </a:lstStyle>
          <a:p>
            <a:pPr/>
            <a:r>
              <a:t>NCSG Policy Committee · Work Session 1 of 2</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 name="Text 0"/>
          <p:cNvSpPr txBox="1"/>
          <p:nvPr>
            <p:ph type="title"/>
          </p:nvPr>
        </p:nvSpPr>
        <p:spPr>
          <a:xfrm>
            <a:off x="812799" y="711199"/>
            <a:ext cx="10883394" cy="492722"/>
          </a:xfrm>
          <a:prstGeom prst="rect">
            <a:avLst/>
          </a:prstGeom>
        </p:spPr>
        <p:txBody>
          <a:bodyPr/>
          <a:lstStyle>
            <a:lvl1pPr>
              <a:lnSpc>
                <a:spcPts val="3600"/>
              </a:lnSpc>
              <a:defRPr b="1"/>
            </a:lvl1pPr>
          </a:lstStyle>
          <a:p>
            <a:pPr/>
            <a:r>
              <a:t>One hour, five things</a:t>
            </a:r>
          </a:p>
        </p:txBody>
      </p:sp>
      <p:graphicFrame>
        <p:nvGraphicFramePr>
          <p:cNvPr id="37" name="Table 0"/>
          <p:cNvGraphicFramePr/>
          <p:nvPr/>
        </p:nvGraphicFramePr>
        <p:xfrm>
          <a:off x="825500" y="1445220"/>
          <a:ext cx="10553700" cy="288925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899666"/>
                <a:gridCol w="5487924"/>
                <a:gridCol w="3166110"/>
              </a:tblGrid>
              <a:tr h="412750">
                <a:tc>
                  <a:txBody>
                    <a:bodyPr/>
                    <a:lstStyle/>
                    <a:p>
                      <a:pPr algn="l">
                        <a:lnSpc>
                          <a:spcPts val="2100"/>
                        </a:lnSpc>
                        <a:defRPr sz="1800">
                          <a:solidFill>
                            <a:srgbClr val="000000"/>
                          </a:solidFill>
                        </a:defRPr>
                      </a:pPr>
                      <a:r>
                        <a:rPr b="1" sz="1500">
                          <a:solidFill>
                            <a:srgbClr val="33414F"/>
                          </a:solidFill>
                        </a:rPr>
                        <a:t>Time</a:t>
                      </a:r>
                    </a:p>
                  </a:txBody>
                  <a:tcPr marL="66675" marR="66675" marT="66675" marB="66675" anchor="t" anchorCtr="0" horzOverflow="overflow">
                    <a:lnL w="12700">
                      <a:solidFill>
                        <a:srgbClr val="BCB9B1"/>
                      </a:solidFill>
                    </a:lnL>
                    <a:lnR w="12700">
                      <a:solidFill>
                        <a:srgbClr val="AFACA5"/>
                      </a:solidFill>
                    </a:lnR>
                    <a:lnT w="12700">
                      <a:solidFill>
                        <a:srgbClr val="BCB9B1"/>
                      </a:solidFill>
                    </a:lnT>
                    <a:lnB w="12700">
                      <a:solidFill>
                        <a:srgbClr val="AFACA5"/>
                      </a:solidFill>
                    </a:lnB>
                    <a:solidFill>
                      <a:srgbClr val="DBD7CE"/>
                    </a:solidFill>
                  </a:tcPr>
                </a:tc>
                <a:tc>
                  <a:txBody>
                    <a:bodyPr/>
                    <a:lstStyle/>
                    <a:p>
                      <a:pPr algn="l">
                        <a:lnSpc>
                          <a:spcPts val="2100"/>
                        </a:lnSpc>
                        <a:defRPr sz="1800">
                          <a:solidFill>
                            <a:srgbClr val="000000"/>
                          </a:solidFill>
                        </a:defRPr>
                      </a:pPr>
                      <a:r>
                        <a:rPr b="1" sz="1500">
                          <a:solidFill>
                            <a:srgbClr val="33414F"/>
                          </a:solidFill>
                        </a:rPr>
                        <a:t>Topic</a:t>
                      </a:r>
                    </a:p>
                  </a:txBody>
                  <a:tcPr marL="66675" marR="66675" marT="66675" marB="66675" anchor="t" anchorCtr="0" horzOverflow="overflow">
                    <a:lnL w="12700">
                      <a:solidFill>
                        <a:srgbClr val="AFACA5"/>
                      </a:solidFill>
                    </a:lnL>
                    <a:lnR w="12700">
                      <a:solidFill>
                        <a:srgbClr val="AFACA5"/>
                      </a:solidFill>
                    </a:lnR>
                    <a:lnT w="12700">
                      <a:solidFill>
                        <a:srgbClr val="BCB9B1"/>
                      </a:solidFill>
                    </a:lnT>
                    <a:lnB w="12700">
                      <a:solidFill>
                        <a:srgbClr val="AFACA5"/>
                      </a:solidFill>
                    </a:lnB>
                    <a:solidFill>
                      <a:srgbClr val="DBD7CE"/>
                    </a:solidFill>
                  </a:tcPr>
                </a:tc>
                <a:tc>
                  <a:txBody>
                    <a:bodyPr/>
                    <a:lstStyle/>
                    <a:p>
                      <a:pPr algn="l">
                        <a:lnSpc>
                          <a:spcPts val="2100"/>
                        </a:lnSpc>
                        <a:defRPr b="1" sz="1500">
                          <a:solidFill>
                            <a:srgbClr val="33414F"/>
                          </a:solidFill>
                        </a:defRPr>
                      </a:pPr>
                    </a:p>
                  </a:txBody>
                  <a:tcPr marL="66675" marR="66675" marT="66675" marB="66675" anchor="t" anchorCtr="0" horzOverflow="overflow">
                    <a:lnL w="12700">
                      <a:solidFill>
                        <a:srgbClr val="AFACA5"/>
                      </a:solidFill>
                    </a:lnL>
                    <a:lnR w="12700">
                      <a:solidFill>
                        <a:srgbClr val="AFACA5"/>
                      </a:solidFill>
                    </a:lnR>
                    <a:lnT w="12700">
                      <a:solidFill>
                        <a:srgbClr val="BCB9B1"/>
                      </a:solidFill>
                    </a:lnT>
                    <a:lnB w="12700">
                      <a:solidFill>
                        <a:srgbClr val="AFACA5"/>
                      </a:solidFill>
                    </a:lnB>
                    <a:solidFill>
                      <a:srgbClr val="DBD7CE"/>
                    </a:solidFill>
                  </a:tcPr>
                </a:tc>
              </a:tr>
              <a:tr h="412750">
                <a:tc>
                  <a:txBody>
                    <a:bodyPr/>
                    <a:lstStyle/>
                    <a:p>
                      <a:pPr algn="l">
                        <a:lnSpc>
                          <a:spcPts val="2100"/>
                        </a:lnSpc>
                        <a:defRPr sz="1800">
                          <a:solidFill>
                            <a:srgbClr val="000000"/>
                          </a:solidFill>
                        </a:defRPr>
                      </a:pPr>
                      <a:r>
                        <a:rPr sz="1500">
                          <a:solidFill>
                            <a:srgbClr val="33414F"/>
                          </a:solidFill>
                        </a:rPr>
                        <a:t>09:00–09:05</a:t>
                      </a:r>
                    </a:p>
                  </a:txBody>
                  <a:tcPr marL="66675" marR="66675" marT="66675" marB="66675" anchor="t" anchorCtr="0" horzOverflow="overflow">
                    <a:lnL w="12700">
                      <a:solidFill>
                        <a:srgbClr val="BCB9B1"/>
                      </a:solidFill>
                    </a:lnL>
                    <a:lnR w="12700">
                      <a:solidFill>
                        <a:srgbClr val="BCB9B1"/>
                      </a:solidFill>
                    </a:lnR>
                    <a:lnT w="12700">
                      <a:solidFill>
                        <a:srgbClr val="AFACA5"/>
                      </a:solidFill>
                    </a:lnT>
                    <a:lnB w="12700">
                      <a:solidFill>
                        <a:srgbClr val="BCB9B1"/>
                      </a:solidFill>
                    </a:lnB>
                    <a:noFill/>
                  </a:tcPr>
                </a:tc>
                <a:tc>
                  <a:txBody>
                    <a:bodyPr/>
                    <a:lstStyle/>
                    <a:p>
                      <a:pPr algn="l">
                        <a:lnSpc>
                          <a:spcPts val="2100"/>
                        </a:lnSpc>
                        <a:defRPr sz="1800">
                          <a:solidFill>
                            <a:srgbClr val="000000"/>
                          </a:solidFill>
                        </a:defRPr>
                      </a:pPr>
                      <a:r>
                        <a:rPr sz="1500">
                          <a:solidFill>
                            <a:srgbClr val="33414F"/>
                          </a:solidFill>
                        </a:rPr>
                        <a:t>Our yardstick for the week</a:t>
                      </a:r>
                    </a:p>
                  </a:txBody>
                  <a:tcPr marL="66675" marR="66675" marT="66675" marB="66675" anchor="t" anchorCtr="0" horzOverflow="overflow">
                    <a:lnL w="12700">
                      <a:solidFill>
                        <a:srgbClr val="BCB9B1"/>
                      </a:solidFill>
                    </a:lnL>
                    <a:lnR w="12700">
                      <a:solidFill>
                        <a:srgbClr val="BCB9B1"/>
                      </a:solidFill>
                    </a:lnR>
                    <a:lnT w="12700">
                      <a:solidFill>
                        <a:srgbClr val="AFACA5"/>
                      </a:solidFill>
                    </a:lnT>
                    <a:lnB w="12700">
                      <a:solidFill>
                        <a:srgbClr val="BCB9B1"/>
                      </a:solidFill>
                    </a:lnB>
                    <a:noFill/>
                  </a:tcPr>
                </a:tc>
                <a:tc>
                  <a:txBody>
                    <a:bodyPr/>
                    <a:lstStyle/>
                    <a:p>
                      <a:pPr algn="l">
                        <a:lnSpc>
                          <a:spcPts val="2100"/>
                        </a:lnSpc>
                        <a:defRPr sz="1500">
                          <a:solidFill>
                            <a:srgbClr val="33414F"/>
                          </a:solidFill>
                        </a:defRPr>
                      </a:pPr>
                    </a:p>
                  </a:txBody>
                  <a:tcPr marL="66675" marR="66675" marT="66675" marB="66675" anchor="t" anchorCtr="0" horzOverflow="overflow">
                    <a:lnL w="12700">
                      <a:solidFill>
                        <a:srgbClr val="BCB9B1"/>
                      </a:solidFill>
                    </a:lnL>
                    <a:lnR w="12700">
                      <a:solidFill>
                        <a:srgbClr val="BCB9B1"/>
                      </a:solidFill>
                    </a:lnR>
                    <a:lnT w="12700">
                      <a:solidFill>
                        <a:srgbClr val="AFACA5"/>
                      </a:solidFill>
                    </a:lnT>
                    <a:lnB w="12700">
                      <a:solidFill>
                        <a:srgbClr val="BCB9B1"/>
                      </a:solidFill>
                    </a:lnB>
                    <a:noFill/>
                  </a:tcPr>
                </a:tc>
              </a:tr>
              <a:tr h="412750">
                <a:tc>
                  <a:txBody>
                    <a:bodyPr/>
                    <a:lstStyle/>
                    <a:p>
                      <a:pPr algn="l">
                        <a:lnSpc>
                          <a:spcPts val="2100"/>
                        </a:lnSpc>
                        <a:defRPr sz="1800">
                          <a:solidFill>
                            <a:srgbClr val="000000"/>
                          </a:solidFill>
                        </a:defRPr>
                      </a:pPr>
                      <a:r>
                        <a:rPr sz="1500">
                          <a:solidFill>
                            <a:srgbClr val="33414F"/>
                          </a:solidFill>
                        </a:rPr>
                        <a:t>09:05–09:20</a:t>
                      </a:r>
                    </a:p>
                  </a:txBody>
                  <a:tcPr marL="66675" marR="66675" marT="66675" marB="66675" anchor="t" anchorCtr="0" horzOverflow="overflow">
                    <a:lnL w="12700">
                      <a:solidFill>
                        <a:srgbClr val="BCB9B1"/>
                      </a:solidFill>
                    </a:lnL>
                    <a:lnR w="12700">
                      <a:solidFill>
                        <a:srgbClr val="CBCAC6"/>
                      </a:solidFill>
                    </a:lnR>
                    <a:lnT w="12700">
                      <a:solidFill>
                        <a:srgbClr val="BCB9B1"/>
                      </a:solidFill>
                    </a:lnT>
                    <a:lnB w="12700">
                      <a:solidFill>
                        <a:srgbClr val="CBCAC6"/>
                      </a:solidFill>
                    </a:lnB>
                    <a:solidFill>
                      <a:srgbClr val="FFFDF8"/>
                    </a:solidFill>
                  </a:tcPr>
                </a:tc>
                <a:tc>
                  <a:txBody>
                    <a:bodyPr/>
                    <a:lstStyle/>
                    <a:p>
                      <a:pPr algn="l">
                        <a:lnSpc>
                          <a:spcPts val="2100"/>
                        </a:lnSpc>
                        <a:defRPr sz="1800">
                          <a:solidFill>
                            <a:srgbClr val="000000"/>
                          </a:solidFill>
                        </a:defRPr>
                      </a:pPr>
                      <a:r>
                        <a:rPr sz="1500">
                          <a:solidFill>
                            <a:srgbClr val="33414F"/>
                          </a:solidFill>
                        </a:rPr>
                        <a:t>HRIA session: DNS Abuse PDP2 (Mon 10:45)</a:t>
                      </a:r>
                    </a:p>
                  </a:txBody>
                  <a:tcPr marL="66675" marR="66675" marT="66675" marB="66675" anchor="t" anchorCtr="0" horzOverflow="overflow">
                    <a:lnL w="12700">
                      <a:solidFill>
                        <a:srgbClr val="CBCAC6"/>
                      </a:solidFill>
                    </a:lnL>
                    <a:lnR w="12700">
                      <a:solidFill>
                        <a:srgbClr val="CBCAC6"/>
                      </a:solidFill>
                    </a:lnR>
                    <a:lnT w="12700">
                      <a:solidFill>
                        <a:srgbClr val="BCB9B1"/>
                      </a:solidFill>
                    </a:lnT>
                    <a:lnB w="12700">
                      <a:solidFill>
                        <a:srgbClr val="CBCAC6"/>
                      </a:solidFill>
                    </a:lnB>
                    <a:solidFill>
                      <a:srgbClr val="FFFDF8"/>
                    </a:solidFill>
                  </a:tcPr>
                </a:tc>
                <a:tc>
                  <a:txBody>
                    <a:bodyPr/>
                    <a:lstStyle/>
                    <a:p>
                      <a:pPr algn="l">
                        <a:lnSpc>
                          <a:spcPts val="2100"/>
                        </a:lnSpc>
                        <a:defRPr sz="1500">
                          <a:solidFill>
                            <a:srgbClr val="33414F"/>
                          </a:solidFill>
                        </a:defRPr>
                      </a:pPr>
                    </a:p>
                  </a:txBody>
                  <a:tcPr marL="66675" marR="66675" marT="66675" marB="66675" anchor="t" anchorCtr="0" horzOverflow="overflow">
                    <a:lnL w="12700">
                      <a:solidFill>
                        <a:srgbClr val="CBCAC6"/>
                      </a:solidFill>
                    </a:lnL>
                    <a:lnR w="12700">
                      <a:solidFill>
                        <a:srgbClr val="CBCAC6"/>
                      </a:solidFill>
                    </a:lnR>
                    <a:lnT w="12700">
                      <a:solidFill>
                        <a:srgbClr val="BCB9B1"/>
                      </a:solidFill>
                    </a:lnT>
                    <a:lnB w="12700">
                      <a:solidFill>
                        <a:srgbClr val="CBCAC6"/>
                      </a:solidFill>
                    </a:lnB>
                    <a:solidFill>
                      <a:srgbClr val="FFFDF8"/>
                    </a:solidFill>
                  </a:tcPr>
                </a:tc>
              </a:tr>
              <a:tr h="412750">
                <a:tc>
                  <a:txBody>
                    <a:bodyPr/>
                    <a:lstStyle/>
                    <a:p>
                      <a:pPr algn="l">
                        <a:lnSpc>
                          <a:spcPts val="2100"/>
                        </a:lnSpc>
                        <a:defRPr sz="1800">
                          <a:solidFill>
                            <a:srgbClr val="000000"/>
                          </a:solidFill>
                        </a:defRPr>
                      </a:pPr>
                      <a:r>
                        <a:rPr sz="1500">
                          <a:solidFill>
                            <a:srgbClr val="33414F"/>
                          </a:solidFill>
                        </a:rPr>
                        <a:t>09:20–09:32</a:t>
                      </a:r>
                    </a:p>
                  </a:txBody>
                  <a:tcPr marL="66675" marR="66675" marT="66675" marB="6667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c>
                  <a:txBody>
                    <a:bodyPr/>
                    <a:lstStyle/>
                    <a:p>
                      <a:pPr algn="l">
                        <a:lnSpc>
                          <a:spcPts val="2100"/>
                        </a:lnSpc>
                        <a:defRPr sz="1800">
                          <a:solidFill>
                            <a:srgbClr val="000000"/>
                          </a:solidFill>
                        </a:defRPr>
                      </a:pPr>
                      <a:r>
                        <a:rPr sz="1500">
                          <a:solidFill>
                            <a:srgbClr val="33414F"/>
                          </a:solidFill>
                        </a:rPr>
                        <a:t>Human Rights Townhall: Sanctions and Access (Thu 15:00)</a:t>
                      </a:r>
                    </a:p>
                  </a:txBody>
                  <a:tcPr marL="66675" marR="66675" marT="66675" marB="6667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c>
                  <a:txBody>
                    <a:bodyPr/>
                    <a:lstStyle/>
                    <a:p>
                      <a:pPr algn="l">
                        <a:lnSpc>
                          <a:spcPts val="2100"/>
                        </a:lnSpc>
                        <a:defRPr sz="1500">
                          <a:solidFill>
                            <a:srgbClr val="33414F"/>
                          </a:solidFill>
                        </a:defRPr>
                      </a:pPr>
                    </a:p>
                  </a:txBody>
                  <a:tcPr marL="66675" marR="66675" marT="66675" marB="6667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r>
              <a:tr h="412750">
                <a:tc>
                  <a:txBody>
                    <a:bodyPr/>
                    <a:lstStyle/>
                    <a:p>
                      <a:pPr algn="l">
                        <a:lnSpc>
                          <a:spcPts val="2100"/>
                        </a:lnSpc>
                        <a:defRPr sz="1800">
                          <a:solidFill>
                            <a:srgbClr val="000000"/>
                          </a:solidFill>
                        </a:defRPr>
                      </a:pPr>
                      <a:r>
                        <a:rPr sz="1500">
                          <a:solidFill>
                            <a:srgbClr val="33414F"/>
                          </a:solidFill>
                        </a:rPr>
                        <a:t>09:32–09:42</a:t>
                      </a:r>
                    </a:p>
                  </a:txBody>
                  <a:tcPr marL="66675" marR="66675" marT="66675" marB="66675" anchor="t" anchorCtr="0" horzOverflow="overflow">
                    <a:lnL w="12700">
                      <a:solidFill>
                        <a:srgbClr val="BCB9B1"/>
                      </a:solidFill>
                    </a:lnL>
                    <a:lnR w="12700">
                      <a:solidFill>
                        <a:srgbClr val="CBCAC6"/>
                      </a:solidFill>
                    </a:lnR>
                    <a:lnT w="12700">
                      <a:solidFill>
                        <a:srgbClr val="BCB9B1"/>
                      </a:solidFill>
                    </a:lnT>
                    <a:lnB w="12700">
                      <a:solidFill>
                        <a:srgbClr val="CBCAC6"/>
                      </a:solidFill>
                    </a:lnB>
                    <a:solidFill>
                      <a:srgbClr val="FFFDF8"/>
                    </a:solidFill>
                  </a:tcPr>
                </a:tc>
                <a:tc>
                  <a:txBody>
                    <a:bodyPr/>
                    <a:lstStyle/>
                    <a:p>
                      <a:pPr algn="l">
                        <a:lnSpc>
                          <a:spcPts val="2100"/>
                        </a:lnSpc>
                        <a:defRPr sz="1800">
                          <a:solidFill>
                            <a:srgbClr val="000000"/>
                          </a:solidFill>
                        </a:defRPr>
                      </a:pPr>
                      <a:r>
                        <a:rPr sz="1500">
                          <a:solidFill>
                            <a:srgbClr val="33414F"/>
                          </a:solidFill>
                        </a:rPr>
                        <a:t>Disclosure of registrants’ private data</a:t>
                      </a:r>
                    </a:p>
                  </a:txBody>
                  <a:tcPr marL="66675" marR="66675" marT="66675" marB="66675" anchor="t" anchorCtr="0" horzOverflow="overflow">
                    <a:lnL w="12700">
                      <a:solidFill>
                        <a:srgbClr val="CBCAC6"/>
                      </a:solidFill>
                    </a:lnL>
                    <a:lnR w="12700">
                      <a:solidFill>
                        <a:srgbClr val="CBCAC6"/>
                      </a:solidFill>
                    </a:lnR>
                    <a:lnT w="12700">
                      <a:solidFill>
                        <a:srgbClr val="BCB9B1"/>
                      </a:solidFill>
                    </a:lnT>
                    <a:lnB w="12700">
                      <a:solidFill>
                        <a:srgbClr val="CBCAC6"/>
                      </a:solidFill>
                    </a:lnB>
                    <a:solidFill>
                      <a:srgbClr val="FFFDF8"/>
                    </a:solidFill>
                  </a:tcPr>
                </a:tc>
                <a:tc>
                  <a:txBody>
                    <a:bodyPr/>
                    <a:lstStyle/>
                    <a:p>
                      <a:pPr algn="l">
                        <a:lnSpc>
                          <a:spcPts val="2100"/>
                        </a:lnSpc>
                        <a:defRPr sz="1500">
                          <a:solidFill>
                            <a:srgbClr val="33414F"/>
                          </a:solidFill>
                        </a:defRPr>
                      </a:pPr>
                    </a:p>
                  </a:txBody>
                  <a:tcPr marL="66675" marR="66675" marT="66675" marB="66675" anchor="t" anchorCtr="0" horzOverflow="overflow">
                    <a:lnL w="12700">
                      <a:solidFill>
                        <a:srgbClr val="CBCAC6"/>
                      </a:solidFill>
                    </a:lnL>
                    <a:lnR w="12700">
                      <a:solidFill>
                        <a:srgbClr val="CBCAC6"/>
                      </a:solidFill>
                    </a:lnR>
                    <a:lnT w="12700">
                      <a:solidFill>
                        <a:srgbClr val="BCB9B1"/>
                      </a:solidFill>
                    </a:lnT>
                    <a:lnB w="12700">
                      <a:solidFill>
                        <a:srgbClr val="CBCAC6"/>
                      </a:solidFill>
                    </a:lnB>
                    <a:solidFill>
                      <a:srgbClr val="FFFDF8"/>
                    </a:solidFill>
                  </a:tcPr>
                </a:tc>
              </a:tr>
              <a:tr h="412750">
                <a:tc>
                  <a:txBody>
                    <a:bodyPr/>
                    <a:lstStyle/>
                    <a:p>
                      <a:pPr algn="l">
                        <a:lnSpc>
                          <a:spcPts val="2100"/>
                        </a:lnSpc>
                        <a:defRPr sz="1800">
                          <a:solidFill>
                            <a:srgbClr val="000000"/>
                          </a:solidFill>
                        </a:defRPr>
                      </a:pPr>
                      <a:r>
                        <a:rPr sz="1500">
                          <a:solidFill>
                            <a:srgbClr val="33414F"/>
                          </a:solidFill>
                        </a:rPr>
                        <a:t>09:42–09:54</a:t>
                      </a:r>
                    </a:p>
                  </a:txBody>
                  <a:tcPr marL="66675" marR="66675" marT="66675" marB="6667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c>
                  <a:txBody>
                    <a:bodyPr/>
                    <a:lstStyle/>
                    <a:p>
                      <a:pPr algn="l">
                        <a:lnSpc>
                          <a:spcPts val="2100"/>
                        </a:lnSpc>
                        <a:defRPr sz="1800">
                          <a:solidFill>
                            <a:srgbClr val="000000"/>
                          </a:solidFill>
                        </a:defRPr>
                      </a:pPr>
                      <a:r>
                        <a:rPr sz="1500">
                          <a:solidFill>
                            <a:srgbClr val="33414F"/>
                          </a:solidFill>
                        </a:rPr>
                        <a:t>Council (Wed) and Board–NCSG (Wed 10:30)</a:t>
                      </a:r>
                    </a:p>
                  </a:txBody>
                  <a:tcPr marL="66675" marR="66675" marT="66675" marB="6667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c>
                  <a:txBody>
                    <a:bodyPr/>
                    <a:lstStyle/>
                    <a:p>
                      <a:pPr algn="l">
                        <a:lnSpc>
                          <a:spcPts val="2100"/>
                        </a:lnSpc>
                        <a:defRPr sz="1500">
                          <a:solidFill>
                            <a:srgbClr val="33414F"/>
                          </a:solidFill>
                        </a:defRPr>
                      </a:pPr>
                    </a:p>
                  </a:txBody>
                  <a:tcPr marL="66675" marR="66675" marT="66675" marB="6667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r>
              <a:tr h="412750">
                <a:tc>
                  <a:txBody>
                    <a:bodyPr/>
                    <a:lstStyle/>
                    <a:p>
                      <a:pPr algn="l">
                        <a:lnSpc>
                          <a:spcPts val="2100"/>
                        </a:lnSpc>
                        <a:defRPr sz="1800">
                          <a:solidFill>
                            <a:srgbClr val="000000"/>
                          </a:solidFill>
                        </a:defRPr>
                      </a:pPr>
                      <a:r>
                        <a:rPr sz="1500">
                          <a:solidFill>
                            <a:srgbClr val="33414F"/>
                          </a:solidFill>
                        </a:rPr>
                        <a:t>09:54–10:00</a:t>
                      </a:r>
                    </a:p>
                  </a:txBody>
                  <a:tcPr marL="66675" marR="66675" marT="66675" marB="66675" anchor="t" anchorCtr="0" horzOverflow="overflow">
                    <a:lnL w="12700">
                      <a:solidFill>
                        <a:srgbClr val="BCB9B1"/>
                      </a:solidFill>
                    </a:lnL>
                    <a:lnR w="12700">
                      <a:solidFill>
                        <a:srgbClr val="CBCAC6"/>
                      </a:solidFill>
                    </a:lnR>
                    <a:lnT w="12700">
                      <a:solidFill>
                        <a:srgbClr val="BCB9B1"/>
                      </a:solidFill>
                    </a:lnT>
                    <a:lnB w="12700">
                      <a:solidFill>
                        <a:srgbClr val="CBCAC6"/>
                      </a:solidFill>
                    </a:lnB>
                    <a:solidFill>
                      <a:srgbClr val="FFFDF8"/>
                    </a:solidFill>
                  </a:tcPr>
                </a:tc>
                <a:tc>
                  <a:txBody>
                    <a:bodyPr/>
                    <a:lstStyle/>
                    <a:p>
                      <a:pPr algn="l">
                        <a:lnSpc>
                          <a:spcPts val="2100"/>
                        </a:lnSpc>
                        <a:defRPr sz="1800">
                          <a:solidFill>
                            <a:srgbClr val="000000"/>
                          </a:solidFill>
                        </a:defRPr>
                      </a:pPr>
                      <a:r>
                        <a:rPr sz="1500">
                          <a:solidFill>
                            <a:srgbClr val="33414F"/>
                          </a:solidFill>
                        </a:rPr>
                        <a:t>Who owns what</a:t>
                      </a:r>
                    </a:p>
                  </a:txBody>
                  <a:tcPr marL="66675" marR="66675" marT="66675" marB="66675" anchor="t" anchorCtr="0" horzOverflow="overflow">
                    <a:lnL w="12700">
                      <a:solidFill>
                        <a:srgbClr val="CBCAC6"/>
                      </a:solidFill>
                    </a:lnL>
                    <a:lnR w="12700">
                      <a:solidFill>
                        <a:srgbClr val="CBCAC6"/>
                      </a:solidFill>
                    </a:lnR>
                    <a:lnT w="12700">
                      <a:solidFill>
                        <a:srgbClr val="BCB9B1"/>
                      </a:solidFill>
                    </a:lnT>
                    <a:lnB w="12700">
                      <a:solidFill>
                        <a:srgbClr val="CBCAC6"/>
                      </a:solidFill>
                    </a:lnB>
                    <a:solidFill>
                      <a:srgbClr val="FFFDF8"/>
                    </a:solidFill>
                  </a:tcPr>
                </a:tc>
                <a:tc>
                  <a:txBody>
                    <a:bodyPr/>
                    <a:lstStyle/>
                    <a:p>
                      <a:pPr algn="l">
                        <a:lnSpc>
                          <a:spcPts val="2100"/>
                        </a:lnSpc>
                        <a:defRPr sz="1500">
                          <a:solidFill>
                            <a:srgbClr val="33414F"/>
                          </a:solidFill>
                        </a:defRPr>
                      </a:pPr>
                    </a:p>
                  </a:txBody>
                  <a:tcPr marL="66675" marR="66675" marT="66675" marB="66675" anchor="t" anchorCtr="0" horzOverflow="overflow">
                    <a:lnL w="12700">
                      <a:solidFill>
                        <a:srgbClr val="CBCAC6"/>
                      </a:solidFill>
                    </a:lnL>
                    <a:lnR w="12700">
                      <a:solidFill>
                        <a:srgbClr val="CBCAC6"/>
                      </a:solidFill>
                    </a:lnR>
                    <a:lnT w="12700">
                      <a:solidFill>
                        <a:srgbClr val="BCB9B1"/>
                      </a:solidFill>
                    </a:lnT>
                    <a:lnB w="12700">
                      <a:solidFill>
                        <a:srgbClr val="CBCAC6"/>
                      </a:solidFill>
                    </a:lnB>
                    <a:solidFill>
                      <a:srgbClr val="FFFDF8"/>
                    </a:solidFill>
                  </a:tcPr>
                </a:tc>
              </a:tr>
            </a:tbl>
          </a:graphicData>
        </a:graphic>
      </p:graphicFrame>
      <p:sp>
        <p:nvSpPr>
          <p:cNvPr id="38" name="Text 1"/>
          <p:cNvSpPr txBox="1"/>
          <p:nvPr/>
        </p:nvSpPr>
        <p:spPr>
          <a:xfrm>
            <a:off x="812799" y="6238280"/>
            <a:ext cx="10883394" cy="2387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sz="1200">
                <a:solidFill>
                  <a:schemeClr val="accent4"/>
                </a:solidFill>
              </a:defRPr>
            </a:lvl1pPr>
          </a:lstStyle>
          <a:p>
            <a:pPr/>
            <a:r>
              <a:t>NCSG Policy Committee · Work Session 1 · ICANN87 Bali</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 name="Text 0"/>
          <p:cNvSpPr txBox="1"/>
          <p:nvPr>
            <p:ph type="title"/>
          </p:nvPr>
        </p:nvSpPr>
        <p:spPr>
          <a:xfrm>
            <a:off x="812799" y="711199"/>
            <a:ext cx="10883394" cy="492722"/>
          </a:xfrm>
          <a:prstGeom prst="rect">
            <a:avLst/>
          </a:prstGeom>
        </p:spPr>
        <p:txBody>
          <a:bodyPr/>
          <a:lstStyle>
            <a:lvl1pPr>
              <a:lnSpc>
                <a:spcPts val="3600"/>
              </a:lnSpc>
              <a:defRPr b="1"/>
            </a:lvl1pPr>
          </a:lstStyle>
          <a:p>
            <a:pPr/>
            <a:r>
              <a:t>Our priorities </a:t>
            </a:r>
          </a:p>
        </p:txBody>
      </p:sp>
      <p:sp>
        <p:nvSpPr>
          <p:cNvPr id="43" name="Text 2"/>
          <p:cNvSpPr txBox="1"/>
          <p:nvPr/>
        </p:nvSpPr>
        <p:spPr>
          <a:xfrm>
            <a:off x="812799" y="2067519"/>
            <a:ext cx="10883394" cy="2387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b="1" spc="100" sz="1200">
                <a:solidFill>
                  <a:schemeClr val="accent1"/>
                </a:solidFill>
              </a:defRPr>
            </a:lvl1pPr>
          </a:lstStyle>
          <a:p>
            <a:pPr/>
            <a:r>
              <a:t>NCSG PRIORITIES</a:t>
            </a:r>
          </a:p>
        </p:txBody>
      </p:sp>
      <p:sp>
        <p:nvSpPr>
          <p:cNvPr id="44" name="Shape 3"/>
          <p:cNvSpPr/>
          <p:nvPr/>
        </p:nvSpPr>
        <p:spPr>
          <a:xfrm>
            <a:off x="815975" y="2411016"/>
            <a:ext cx="2501900" cy="2645519"/>
          </a:xfrm>
          <a:prstGeom prst="roundRect">
            <a:avLst>
              <a:gd name="adj" fmla="val 2919"/>
            </a:avLst>
          </a:prstGeom>
          <a:solidFill>
            <a:srgbClr val="FFFDF8"/>
          </a:solidFill>
          <a:ln w="6350">
            <a:solidFill>
              <a:srgbClr val="D8D2C4"/>
            </a:solidFill>
          </a:ln>
        </p:spPr>
        <p:txBody>
          <a:bodyPr lIns="45719" rIns="45719"/>
          <a:lstStyle/>
          <a:p>
            <a:pPr/>
          </a:p>
        </p:txBody>
      </p:sp>
      <p:sp>
        <p:nvSpPr>
          <p:cNvPr id="45" name="Text 4"/>
          <p:cNvSpPr txBox="1"/>
          <p:nvPr/>
        </p:nvSpPr>
        <p:spPr>
          <a:xfrm>
            <a:off x="1022349" y="2617391"/>
            <a:ext cx="2151827" cy="2692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2"/>
                </a:solidFill>
                <a:latin typeface="Libre Baskerville"/>
                <a:ea typeface="Libre Baskerville"/>
                <a:cs typeface="Libre Baskerville"/>
                <a:sym typeface="Libre Baskerville"/>
              </a:defRPr>
            </a:lvl1pPr>
          </a:lstStyle>
          <a:p>
            <a:pPr/>
            <a:r>
              <a:t>Remedy</a:t>
            </a:r>
          </a:p>
        </p:txBody>
      </p:sp>
      <p:sp>
        <p:nvSpPr>
          <p:cNvPr id="46" name="Text 5"/>
          <p:cNvSpPr txBox="1"/>
          <p:nvPr/>
        </p:nvSpPr>
        <p:spPr>
          <a:xfrm>
            <a:off x="1022349" y="2950121"/>
            <a:ext cx="2151827" cy="118105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800"/>
              </a:lnSpc>
              <a:defRPr sz="1300">
                <a:solidFill>
                  <a:srgbClr val="33414F"/>
                </a:solidFill>
              </a:defRPr>
            </a:lvl1pPr>
          </a:lstStyle>
          <a:p>
            <a:pPr/>
            <a:r>
              <a:t>Restore access to hijacked and compromised domains, and put things right for registrants wrongly hit or wrongly disclosed.</a:t>
            </a:r>
          </a:p>
        </p:txBody>
      </p:sp>
      <p:sp>
        <p:nvSpPr>
          <p:cNvPr id="47" name="Shape 6"/>
          <p:cNvSpPr/>
          <p:nvPr/>
        </p:nvSpPr>
        <p:spPr>
          <a:xfrm>
            <a:off x="3502025" y="2411016"/>
            <a:ext cx="2501900" cy="2645519"/>
          </a:xfrm>
          <a:prstGeom prst="roundRect">
            <a:avLst>
              <a:gd name="adj" fmla="val 2919"/>
            </a:avLst>
          </a:prstGeom>
          <a:solidFill>
            <a:srgbClr val="FFFDF8"/>
          </a:solidFill>
          <a:ln w="6350">
            <a:solidFill>
              <a:srgbClr val="D8D2C4"/>
            </a:solidFill>
          </a:ln>
        </p:spPr>
        <p:txBody>
          <a:bodyPr lIns="45719" rIns="45719"/>
          <a:lstStyle/>
          <a:p>
            <a:pPr/>
          </a:p>
        </p:txBody>
      </p:sp>
      <p:sp>
        <p:nvSpPr>
          <p:cNvPr id="48" name="Text 7"/>
          <p:cNvSpPr txBox="1"/>
          <p:nvPr/>
        </p:nvSpPr>
        <p:spPr>
          <a:xfrm>
            <a:off x="3708399" y="2617391"/>
            <a:ext cx="2151827" cy="51306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2"/>
                </a:solidFill>
                <a:latin typeface="Libre Baskerville"/>
                <a:ea typeface="Libre Baskerville"/>
                <a:cs typeface="Libre Baskerville"/>
                <a:sym typeface="Libre Baskerville"/>
              </a:defRPr>
            </a:lvl1pPr>
          </a:lstStyle>
          <a:p>
            <a:pPr/>
            <a:r>
              <a:t>A common data protection baseline</a:t>
            </a:r>
          </a:p>
        </p:txBody>
      </p:sp>
      <p:sp>
        <p:nvSpPr>
          <p:cNvPr id="49" name="Text 8"/>
          <p:cNvSpPr txBox="1"/>
          <p:nvPr/>
        </p:nvSpPr>
        <p:spPr>
          <a:xfrm>
            <a:off x="3708399" y="3193950"/>
            <a:ext cx="2151827" cy="71879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800"/>
              </a:lnSpc>
              <a:defRPr sz="1300">
                <a:solidFill>
                  <a:srgbClr val="33414F"/>
                </a:solidFill>
              </a:defRPr>
            </a:lvl1pPr>
          </a:lstStyle>
          <a:p>
            <a:pPr/>
            <a:r>
              <a:t>One minimum standard for every registrant, wherever they or their registrar sit.</a:t>
            </a:r>
          </a:p>
        </p:txBody>
      </p:sp>
      <p:sp>
        <p:nvSpPr>
          <p:cNvPr id="50" name="Shape 9"/>
          <p:cNvSpPr/>
          <p:nvPr/>
        </p:nvSpPr>
        <p:spPr>
          <a:xfrm>
            <a:off x="6188075" y="2411016"/>
            <a:ext cx="2501900" cy="2645519"/>
          </a:xfrm>
          <a:prstGeom prst="roundRect">
            <a:avLst>
              <a:gd name="adj" fmla="val 2919"/>
            </a:avLst>
          </a:prstGeom>
          <a:solidFill>
            <a:srgbClr val="FFFDF8"/>
          </a:solidFill>
          <a:ln w="6350">
            <a:solidFill>
              <a:srgbClr val="D8D2C4"/>
            </a:solidFill>
          </a:ln>
        </p:spPr>
        <p:txBody>
          <a:bodyPr lIns="45719" rIns="45719"/>
          <a:lstStyle/>
          <a:p>
            <a:pPr/>
          </a:p>
        </p:txBody>
      </p:sp>
      <p:sp>
        <p:nvSpPr>
          <p:cNvPr id="51" name="Text 10"/>
          <p:cNvSpPr txBox="1"/>
          <p:nvPr/>
        </p:nvSpPr>
        <p:spPr>
          <a:xfrm>
            <a:off x="6394449" y="2617391"/>
            <a:ext cx="2151827" cy="2692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2"/>
                </a:solidFill>
                <a:latin typeface="Libre Baskerville"/>
                <a:ea typeface="Libre Baskerville"/>
                <a:cs typeface="Libre Baskerville"/>
                <a:sym typeface="Libre Baskerville"/>
              </a:defRPr>
            </a:lvl1pPr>
          </a:lstStyle>
          <a:p>
            <a:pPr/>
            <a:r>
              <a:t>Transparency</a:t>
            </a:r>
          </a:p>
        </p:txBody>
      </p:sp>
      <p:sp>
        <p:nvSpPr>
          <p:cNvPr id="52" name="Text 11"/>
          <p:cNvSpPr txBox="1"/>
          <p:nvPr/>
        </p:nvSpPr>
        <p:spPr>
          <a:xfrm>
            <a:off x="6394449" y="2950121"/>
            <a:ext cx="2151827" cy="9499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800"/>
              </a:lnSpc>
              <a:defRPr sz="1300">
                <a:solidFill>
                  <a:srgbClr val="33414F"/>
                </a:solidFill>
              </a:defRPr>
            </a:lvl1pPr>
          </a:lstStyle>
          <a:p>
            <a:pPr/>
            <a:r>
              <a:t>Public reporting on what was acted on or disclosed, why, at whose request, and how often it was wrong.</a:t>
            </a:r>
          </a:p>
        </p:txBody>
      </p:sp>
      <p:sp>
        <p:nvSpPr>
          <p:cNvPr id="53" name="Shape 12"/>
          <p:cNvSpPr/>
          <p:nvPr/>
        </p:nvSpPr>
        <p:spPr>
          <a:xfrm>
            <a:off x="8874125" y="2411016"/>
            <a:ext cx="2501900" cy="2645519"/>
          </a:xfrm>
          <a:prstGeom prst="roundRect">
            <a:avLst>
              <a:gd name="adj" fmla="val 2919"/>
            </a:avLst>
          </a:prstGeom>
          <a:solidFill>
            <a:srgbClr val="FFFDF8"/>
          </a:solidFill>
          <a:ln w="6350">
            <a:solidFill>
              <a:srgbClr val="D8D2C4"/>
            </a:solidFill>
          </a:ln>
        </p:spPr>
        <p:txBody>
          <a:bodyPr lIns="45719" rIns="45719"/>
          <a:lstStyle/>
          <a:p>
            <a:pPr/>
          </a:p>
        </p:txBody>
      </p:sp>
      <p:sp>
        <p:nvSpPr>
          <p:cNvPr id="54" name="Text 13"/>
          <p:cNvSpPr txBox="1"/>
          <p:nvPr/>
        </p:nvSpPr>
        <p:spPr>
          <a:xfrm>
            <a:off x="9080499" y="2617391"/>
            <a:ext cx="2151827" cy="2692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2"/>
                </a:solidFill>
                <a:latin typeface="Libre Baskerville"/>
                <a:ea typeface="Libre Baskerville"/>
                <a:cs typeface="Libre Baskerville"/>
                <a:sym typeface="Libre Baskerville"/>
              </a:defRPr>
            </a:lvl1pPr>
          </a:lstStyle>
          <a:p>
            <a:pPr/>
            <a:r>
              <a:t>Accessibility</a:t>
            </a:r>
          </a:p>
        </p:txBody>
      </p:sp>
      <p:sp>
        <p:nvSpPr>
          <p:cNvPr id="55" name="Text 14"/>
          <p:cNvSpPr txBox="1"/>
          <p:nvPr/>
        </p:nvSpPr>
        <p:spPr>
          <a:xfrm>
            <a:off x="9080499" y="2950121"/>
            <a:ext cx="2151827" cy="9499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800"/>
              </a:lnSpc>
              <a:defRPr sz="1300">
                <a:solidFill>
                  <a:srgbClr val="33414F"/>
                </a:solidFill>
              </a:defRPr>
            </a:lvl1pPr>
          </a:lstStyle>
          <a:p>
            <a:pPr/>
            <a:r>
              <a:t>Recourse that works across languages, regions and resources, not only for those with lawyers.</a:t>
            </a:r>
          </a:p>
        </p:txBody>
      </p:sp>
      <p:sp>
        <p:nvSpPr>
          <p:cNvPr id="56" name="Text 16"/>
          <p:cNvSpPr txBox="1"/>
          <p:nvPr/>
        </p:nvSpPr>
        <p:spPr>
          <a:xfrm>
            <a:off x="812799" y="6238280"/>
            <a:ext cx="10883394" cy="2387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sz="1200">
                <a:solidFill>
                  <a:schemeClr val="accent4"/>
                </a:solidFill>
              </a:defRPr>
            </a:lvl1pPr>
          </a:lstStyle>
          <a:p>
            <a:pPr/>
            <a:r>
              <a:t>NCSG Policy Committee · Work Session 1 · ICANN87 Bali</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 name="Text 0"/>
          <p:cNvSpPr txBox="1"/>
          <p:nvPr/>
        </p:nvSpPr>
        <p:spPr>
          <a:xfrm>
            <a:off x="812799" y="711200"/>
            <a:ext cx="10883394" cy="23872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b="1" spc="100" sz="1200">
                <a:solidFill>
                  <a:schemeClr val="accent1"/>
                </a:solidFill>
              </a:defRPr>
            </a:lvl1pPr>
          </a:lstStyle>
          <a:p>
            <a:pPr/>
            <a:r>
              <a:t>HUMAN RIGHTS SESSION 1 · MONDAY 10:45–12:00</a:t>
            </a:r>
          </a:p>
        </p:txBody>
      </p:sp>
      <p:sp>
        <p:nvSpPr>
          <p:cNvPr id="61" name="Text 1"/>
          <p:cNvSpPr txBox="1"/>
          <p:nvPr>
            <p:ph type="title"/>
          </p:nvPr>
        </p:nvSpPr>
        <p:spPr>
          <a:xfrm>
            <a:off x="812799" y="1127720"/>
            <a:ext cx="10883394" cy="492721"/>
          </a:xfrm>
          <a:prstGeom prst="rect">
            <a:avLst/>
          </a:prstGeom>
        </p:spPr>
        <p:txBody>
          <a:bodyPr/>
          <a:lstStyle>
            <a:lvl1pPr>
              <a:lnSpc>
                <a:spcPts val="3600"/>
              </a:lnSpc>
              <a:defRPr b="1"/>
            </a:lvl1pPr>
          </a:lstStyle>
          <a:p>
            <a:pPr/>
            <a:r>
              <a:t>DNS Abuse PDP2 and HRIA</a:t>
            </a:r>
          </a:p>
        </p:txBody>
      </p:sp>
      <p:sp>
        <p:nvSpPr>
          <p:cNvPr id="62" name="Shape 2"/>
          <p:cNvSpPr/>
          <p:nvPr/>
        </p:nvSpPr>
        <p:spPr>
          <a:xfrm>
            <a:off x="815975" y="1801416"/>
            <a:ext cx="5187950" cy="1926631"/>
          </a:xfrm>
          <a:prstGeom prst="roundRect">
            <a:avLst>
              <a:gd name="adj" fmla="val 3790"/>
            </a:avLst>
          </a:prstGeom>
          <a:solidFill>
            <a:srgbClr val="FFFDF8"/>
          </a:solidFill>
          <a:ln w="6350">
            <a:solidFill>
              <a:srgbClr val="D8D2C4"/>
            </a:solidFill>
          </a:ln>
        </p:spPr>
        <p:txBody>
          <a:bodyPr lIns="45719" rIns="45719"/>
          <a:lstStyle/>
          <a:p>
            <a:pPr/>
          </a:p>
        </p:txBody>
      </p:sp>
      <p:sp>
        <p:nvSpPr>
          <p:cNvPr id="63" name="Text 3"/>
          <p:cNvSpPr txBox="1"/>
          <p:nvPr/>
        </p:nvSpPr>
        <p:spPr>
          <a:xfrm>
            <a:off x="1047749" y="2007791"/>
            <a:ext cx="4866134" cy="2692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2"/>
                </a:solidFill>
              </a:defRPr>
            </a:lvl1pPr>
          </a:lstStyle>
          <a:p>
            <a:pPr/>
            <a:r>
              <a:t>Purpose</a:t>
            </a:r>
          </a:p>
        </p:txBody>
      </p:sp>
      <p:sp>
        <p:nvSpPr>
          <p:cNvPr id="64" name="Text 4"/>
          <p:cNvSpPr txBox="1"/>
          <p:nvPr/>
        </p:nvSpPr>
        <p:spPr>
          <a:xfrm>
            <a:off x="1047749" y="2327821"/>
            <a:ext cx="4866134" cy="48766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800"/>
              </a:lnSpc>
              <a:defRPr sz="1300">
                <a:solidFill>
                  <a:srgbClr val="33414F"/>
                </a:solidFill>
              </a:defRPr>
            </a:lvl1pPr>
          </a:lstStyle>
          <a:p>
            <a:pPr/>
            <a:r>
              <a:t>See if the community agrees on human rights impact </a:t>
            </a:r>
          </a:p>
        </p:txBody>
      </p:sp>
      <p:sp>
        <p:nvSpPr>
          <p:cNvPr id="65" name="Shape 5"/>
          <p:cNvSpPr/>
          <p:nvPr/>
        </p:nvSpPr>
        <p:spPr>
          <a:xfrm>
            <a:off x="6188075" y="1801416"/>
            <a:ext cx="5187950" cy="1926631"/>
          </a:xfrm>
          <a:prstGeom prst="roundRect">
            <a:avLst>
              <a:gd name="adj" fmla="val 3790"/>
            </a:avLst>
          </a:prstGeom>
          <a:solidFill>
            <a:srgbClr val="FFFDF8"/>
          </a:solidFill>
          <a:ln w="6350">
            <a:solidFill>
              <a:srgbClr val="D8D2C4"/>
            </a:solidFill>
          </a:ln>
        </p:spPr>
        <p:txBody>
          <a:bodyPr lIns="45719" rIns="45719"/>
          <a:lstStyle/>
          <a:p>
            <a:pPr/>
          </a:p>
        </p:txBody>
      </p:sp>
      <p:sp>
        <p:nvSpPr>
          <p:cNvPr id="66" name="Text 6"/>
          <p:cNvSpPr txBox="1"/>
          <p:nvPr/>
        </p:nvSpPr>
        <p:spPr>
          <a:xfrm>
            <a:off x="6419849" y="2007791"/>
            <a:ext cx="4866134" cy="2692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2"/>
                </a:solidFill>
              </a:defRPr>
            </a:lvl1pPr>
          </a:lstStyle>
          <a:p>
            <a:pPr/>
            <a:r>
              <a:t>The substance</a:t>
            </a:r>
          </a:p>
        </p:txBody>
      </p:sp>
      <p:sp>
        <p:nvSpPr>
          <p:cNvPr id="67" name="Text 7"/>
          <p:cNvSpPr txBox="1"/>
          <p:nvPr/>
        </p:nvSpPr>
        <p:spPr>
          <a:xfrm>
            <a:off x="6419849" y="2327821"/>
            <a:ext cx="4866134" cy="48766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800"/>
              </a:lnSpc>
              <a:defRPr sz="1300">
                <a:solidFill>
                  <a:srgbClr val="33414F"/>
                </a:solidFill>
              </a:defRPr>
            </a:lvl1pPr>
          </a:lstStyle>
          <a:p>
            <a:pPr/>
            <a:r>
              <a:t>Registrations at scale and API access: who loses when bulk registration is restricted, and what proportionate looks like.</a:t>
            </a:r>
          </a:p>
        </p:txBody>
      </p:sp>
      <p:sp>
        <p:nvSpPr>
          <p:cNvPr id="68" name="Shape 8"/>
          <p:cNvSpPr/>
          <p:nvPr/>
        </p:nvSpPr>
        <p:spPr>
          <a:xfrm>
            <a:off x="815975" y="3912194"/>
            <a:ext cx="5187950" cy="1926631"/>
          </a:xfrm>
          <a:prstGeom prst="roundRect">
            <a:avLst>
              <a:gd name="adj" fmla="val 3790"/>
            </a:avLst>
          </a:prstGeom>
          <a:solidFill>
            <a:srgbClr val="FFFDF8"/>
          </a:solidFill>
          <a:ln w="6350">
            <a:solidFill>
              <a:srgbClr val="D8D2C4"/>
            </a:solidFill>
          </a:ln>
        </p:spPr>
        <p:txBody>
          <a:bodyPr lIns="45719" rIns="45719"/>
          <a:lstStyle/>
          <a:p>
            <a:pPr/>
          </a:p>
        </p:txBody>
      </p:sp>
      <p:sp>
        <p:nvSpPr>
          <p:cNvPr id="69" name="Text 9"/>
          <p:cNvSpPr txBox="1"/>
          <p:nvPr/>
        </p:nvSpPr>
        <p:spPr>
          <a:xfrm>
            <a:off x="1047749" y="4118569"/>
            <a:ext cx="4866134" cy="2692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2"/>
                </a:solidFill>
              </a:defRPr>
            </a:lvl1pPr>
          </a:lstStyle>
          <a:p>
            <a:pPr/>
            <a:r>
              <a:t>Roles</a:t>
            </a:r>
          </a:p>
        </p:txBody>
      </p:sp>
      <p:sp>
        <p:nvSpPr>
          <p:cNvPr id="70" name="Text 10"/>
          <p:cNvSpPr txBox="1"/>
          <p:nvPr/>
        </p:nvSpPr>
        <p:spPr>
          <a:xfrm>
            <a:off x="1047749" y="4438599"/>
            <a:ext cx="4866134" cy="487662"/>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800"/>
              </a:lnSpc>
              <a:defRPr sz="1300">
                <a:solidFill>
                  <a:srgbClr val="33414F"/>
                </a:solidFill>
              </a:defRPr>
            </a:lvl1pPr>
          </a:lstStyle>
          <a:p>
            <a:pPr/>
            <a:r>
              <a:t>Who is volunteering :) </a:t>
            </a:r>
          </a:p>
        </p:txBody>
      </p:sp>
      <p:sp>
        <p:nvSpPr>
          <p:cNvPr id="71" name="Text 14"/>
          <p:cNvSpPr txBox="1"/>
          <p:nvPr/>
        </p:nvSpPr>
        <p:spPr>
          <a:xfrm>
            <a:off x="812799" y="6238280"/>
            <a:ext cx="10883394" cy="2387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sz="1200">
                <a:solidFill>
                  <a:schemeClr val="accent4"/>
                </a:solidFill>
              </a:defRPr>
            </a:lvl1pPr>
          </a:lstStyle>
          <a:p>
            <a:pPr/>
            <a:r>
              <a:t>NCSG Policy Committee · Work Session 1 · ICANN87 Bali</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 name="Text 0"/>
          <p:cNvSpPr txBox="1"/>
          <p:nvPr/>
        </p:nvSpPr>
        <p:spPr>
          <a:xfrm>
            <a:off x="812799" y="711200"/>
            <a:ext cx="10883394" cy="23872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b="1" spc="100" sz="1200">
                <a:solidFill>
                  <a:schemeClr val="accent1"/>
                </a:solidFill>
              </a:defRPr>
            </a:lvl1pPr>
          </a:lstStyle>
          <a:p>
            <a:pPr/>
            <a:r>
              <a:t>HUMAN RIGHTS SESSION 2 · THURSDAY 15:00–16:00</a:t>
            </a:r>
          </a:p>
        </p:txBody>
      </p:sp>
      <p:sp>
        <p:nvSpPr>
          <p:cNvPr id="76" name="Text 1"/>
          <p:cNvSpPr txBox="1"/>
          <p:nvPr>
            <p:ph type="title"/>
          </p:nvPr>
        </p:nvSpPr>
        <p:spPr>
          <a:xfrm>
            <a:off x="812799" y="1127720"/>
            <a:ext cx="10883394" cy="492721"/>
          </a:xfrm>
          <a:prstGeom prst="rect">
            <a:avLst/>
          </a:prstGeom>
        </p:spPr>
        <p:txBody>
          <a:bodyPr/>
          <a:lstStyle>
            <a:lvl1pPr>
              <a:lnSpc>
                <a:spcPts val="3600"/>
              </a:lnSpc>
              <a:defRPr b="1"/>
            </a:lvl1pPr>
          </a:lstStyle>
          <a:p>
            <a:pPr/>
            <a:r>
              <a:t>Human Rights Townhall: Sanctions and Access</a:t>
            </a:r>
          </a:p>
        </p:txBody>
      </p:sp>
      <p:sp>
        <p:nvSpPr>
          <p:cNvPr id="77" name="Shape 2"/>
          <p:cNvSpPr/>
          <p:nvPr/>
        </p:nvSpPr>
        <p:spPr>
          <a:xfrm>
            <a:off x="815975" y="1801416"/>
            <a:ext cx="5187950" cy="1926631"/>
          </a:xfrm>
          <a:prstGeom prst="roundRect">
            <a:avLst>
              <a:gd name="adj" fmla="val 3790"/>
            </a:avLst>
          </a:prstGeom>
          <a:solidFill>
            <a:srgbClr val="FFFDF8"/>
          </a:solidFill>
          <a:ln w="6350">
            <a:solidFill>
              <a:srgbClr val="D8D2C4"/>
            </a:solidFill>
          </a:ln>
        </p:spPr>
        <p:txBody>
          <a:bodyPr lIns="45719" rIns="45719"/>
          <a:lstStyle/>
          <a:p>
            <a:pPr/>
          </a:p>
        </p:txBody>
      </p:sp>
      <p:sp>
        <p:nvSpPr>
          <p:cNvPr id="78" name="Text 3"/>
          <p:cNvSpPr txBox="1"/>
          <p:nvPr/>
        </p:nvSpPr>
        <p:spPr>
          <a:xfrm>
            <a:off x="1047749" y="2007791"/>
            <a:ext cx="4866134" cy="2692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1"/>
                </a:solidFill>
              </a:defRPr>
            </a:lvl1pPr>
          </a:lstStyle>
          <a:p>
            <a:pPr/>
            <a:r>
              <a:t>The impact </a:t>
            </a:r>
          </a:p>
        </p:txBody>
      </p:sp>
      <p:sp>
        <p:nvSpPr>
          <p:cNvPr id="79" name="Text 4"/>
          <p:cNvSpPr txBox="1"/>
          <p:nvPr/>
        </p:nvSpPr>
        <p:spPr>
          <a:xfrm>
            <a:off x="1047749" y="2327821"/>
            <a:ext cx="4866134" cy="71879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800"/>
              </a:lnSpc>
              <a:defRPr sz="1300">
                <a:solidFill>
                  <a:srgbClr val="33414F"/>
                </a:solidFill>
              </a:defRPr>
            </a:lvl1pPr>
          </a:lstStyle>
          <a:p>
            <a:pPr/>
            <a:r>
              <a:t>Registrants in sanctioned places locked out of registrars, blocked from paying, and hit by contracted parties’ over-compliance.</a:t>
            </a:r>
          </a:p>
        </p:txBody>
      </p:sp>
      <p:sp>
        <p:nvSpPr>
          <p:cNvPr id="80" name="Shape 5"/>
          <p:cNvSpPr/>
          <p:nvPr/>
        </p:nvSpPr>
        <p:spPr>
          <a:xfrm>
            <a:off x="6188075" y="1801416"/>
            <a:ext cx="5187950" cy="1926631"/>
          </a:xfrm>
          <a:prstGeom prst="roundRect">
            <a:avLst>
              <a:gd name="adj" fmla="val 3790"/>
            </a:avLst>
          </a:prstGeom>
          <a:solidFill>
            <a:srgbClr val="FFFDF8"/>
          </a:solidFill>
          <a:ln w="6350">
            <a:solidFill>
              <a:srgbClr val="D8D2C4"/>
            </a:solidFill>
          </a:ln>
        </p:spPr>
        <p:txBody>
          <a:bodyPr lIns="45719" rIns="45719"/>
          <a:lstStyle/>
          <a:p>
            <a:pPr/>
          </a:p>
        </p:txBody>
      </p:sp>
      <p:sp>
        <p:nvSpPr>
          <p:cNvPr id="81" name="Text 7"/>
          <p:cNvSpPr txBox="1"/>
          <p:nvPr/>
        </p:nvSpPr>
        <p:spPr>
          <a:xfrm>
            <a:off x="6419849" y="2327821"/>
            <a:ext cx="4866134" cy="48766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800"/>
              </a:lnSpc>
              <a:defRPr sz="1300">
                <a:solidFill>
                  <a:srgbClr val="33414F"/>
                </a:solidFill>
              </a:defRPr>
            </a:lvl1pPr>
          </a:lstStyle>
          <a:p>
            <a:pPr/>
            <a:r>
              <a:t>People who live this, in the room or remote: [names]. Some may need to speak without being named.</a:t>
            </a:r>
          </a:p>
        </p:txBody>
      </p:sp>
      <p:sp>
        <p:nvSpPr>
          <p:cNvPr id="82" name="Shape 8"/>
          <p:cNvSpPr/>
          <p:nvPr/>
        </p:nvSpPr>
        <p:spPr>
          <a:xfrm>
            <a:off x="815975" y="3912194"/>
            <a:ext cx="5187950" cy="1926631"/>
          </a:xfrm>
          <a:prstGeom prst="roundRect">
            <a:avLst>
              <a:gd name="adj" fmla="val 3790"/>
            </a:avLst>
          </a:prstGeom>
          <a:solidFill>
            <a:srgbClr val="FFFDF8"/>
          </a:solidFill>
          <a:ln w="6350">
            <a:solidFill>
              <a:srgbClr val="D8D2C4"/>
            </a:solidFill>
          </a:ln>
        </p:spPr>
        <p:txBody>
          <a:bodyPr lIns="45719" rIns="45719"/>
          <a:lstStyle/>
          <a:p>
            <a:pPr/>
          </a:p>
        </p:txBody>
      </p:sp>
      <p:sp>
        <p:nvSpPr>
          <p:cNvPr id="83" name="Text 9"/>
          <p:cNvSpPr txBox="1"/>
          <p:nvPr/>
        </p:nvSpPr>
        <p:spPr>
          <a:xfrm>
            <a:off x="1047749" y="4118569"/>
            <a:ext cx="4866134" cy="2692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1"/>
                </a:solidFill>
              </a:defRPr>
            </a:lvl1pPr>
          </a:lstStyle>
          <a:p>
            <a:pPr/>
            <a:r>
              <a:t>ICANN org and community role? </a:t>
            </a:r>
          </a:p>
        </p:txBody>
      </p:sp>
      <p:sp>
        <p:nvSpPr>
          <p:cNvPr id="84" name="Text 14"/>
          <p:cNvSpPr txBox="1"/>
          <p:nvPr/>
        </p:nvSpPr>
        <p:spPr>
          <a:xfrm>
            <a:off x="812799" y="6238280"/>
            <a:ext cx="10883394" cy="2387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sz="1200">
                <a:solidFill>
                  <a:schemeClr val="accent4"/>
                </a:solidFill>
              </a:defRPr>
            </a:lvl1pPr>
          </a:lstStyle>
          <a:p>
            <a:pPr/>
            <a:r>
              <a:t>NCSG Policy Committee · Work Session 1 · ICANN87 Bali</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1B2A3A"/>
        </a:solidFill>
      </p:bgPr>
    </p:bg>
    <p:spTree>
      <p:nvGrpSpPr>
        <p:cNvPr id="1" name=""/>
        <p:cNvGrpSpPr/>
        <p:nvPr/>
      </p:nvGrpSpPr>
      <p:grpSpPr>
        <a:xfrm>
          <a:off x="0" y="0"/>
          <a:ext cx="0" cy="0"/>
          <a:chOff x="0" y="0"/>
          <a:chExt cx="0" cy="0"/>
        </a:xfrm>
      </p:grpSpPr>
      <p:sp>
        <p:nvSpPr>
          <p:cNvPr id="88" name="Text 0"/>
          <p:cNvSpPr txBox="1"/>
          <p:nvPr/>
        </p:nvSpPr>
        <p:spPr>
          <a:xfrm>
            <a:off x="812799" y="711200"/>
            <a:ext cx="10883394" cy="23872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b="1" spc="100" sz="1200">
                <a:solidFill>
                  <a:schemeClr val="accent3"/>
                </a:solidFill>
              </a:defRPr>
            </a:lvl1pPr>
          </a:lstStyle>
          <a:p>
            <a:pPr/>
            <a:r>
              <a:t>HEADS-UP TODAY · THE FULL CONVERSATION NEXT WEEK</a:t>
            </a:r>
          </a:p>
        </p:txBody>
      </p:sp>
      <p:sp>
        <p:nvSpPr>
          <p:cNvPr id="89" name="Text 1"/>
          <p:cNvSpPr txBox="1"/>
          <p:nvPr>
            <p:ph type="title"/>
          </p:nvPr>
        </p:nvSpPr>
        <p:spPr>
          <a:xfrm>
            <a:off x="812799" y="1127720"/>
            <a:ext cx="10883394" cy="960042"/>
          </a:xfrm>
          <a:prstGeom prst="rect">
            <a:avLst/>
          </a:prstGeom>
        </p:spPr>
        <p:txBody>
          <a:bodyPr/>
          <a:lstStyle>
            <a:lvl1pPr>
              <a:lnSpc>
                <a:spcPts val="3600"/>
              </a:lnSpc>
              <a:defRPr b="1">
                <a:solidFill>
                  <a:srgbClr val="F6F4EE"/>
                </a:solidFill>
              </a:defRPr>
            </a:lvl1pPr>
          </a:lstStyle>
          <a:p>
            <a:pPr/>
            <a:r>
              <a:t>Disclosure of domain name registrants’ private data</a:t>
            </a:r>
          </a:p>
        </p:txBody>
      </p:sp>
      <p:sp>
        <p:nvSpPr>
          <p:cNvPr id="90" name="Shape 6"/>
          <p:cNvSpPr/>
          <p:nvPr/>
        </p:nvSpPr>
        <p:spPr>
          <a:xfrm>
            <a:off x="4394200" y="2265560"/>
            <a:ext cx="3403600" cy="3576440"/>
          </a:xfrm>
          <a:prstGeom prst="roundRect">
            <a:avLst>
              <a:gd name="adj" fmla="val 2239"/>
            </a:avLst>
          </a:prstGeom>
          <a:solidFill>
            <a:srgbClr val="24384B"/>
          </a:solidFill>
          <a:ln w="12700">
            <a:miter lim="400000"/>
          </a:ln>
        </p:spPr>
        <p:txBody>
          <a:bodyPr lIns="45719" rIns="45719"/>
          <a:lstStyle/>
          <a:p>
            <a:pPr/>
          </a:p>
        </p:txBody>
      </p:sp>
      <p:sp>
        <p:nvSpPr>
          <p:cNvPr id="91" name="Shape 7"/>
          <p:cNvSpPr/>
          <p:nvPr/>
        </p:nvSpPr>
        <p:spPr>
          <a:xfrm>
            <a:off x="4394200" y="2265560"/>
            <a:ext cx="3403601" cy="76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0" y="9671"/>
                  <a:pt x="217" y="0"/>
                  <a:pt x="484" y="0"/>
                </a:cubicBezTo>
                <a:lnTo>
                  <a:pt x="21116" y="0"/>
                </a:lnTo>
                <a:cubicBezTo>
                  <a:pt x="21383" y="0"/>
                  <a:pt x="21600" y="9671"/>
                  <a:pt x="21600" y="21600"/>
                </a:cubicBezTo>
                <a:cubicBezTo>
                  <a:pt x="21600" y="15635"/>
                  <a:pt x="21383" y="10800"/>
                  <a:pt x="21116" y="10800"/>
                </a:cubicBezTo>
                <a:lnTo>
                  <a:pt x="484" y="10800"/>
                </a:lnTo>
                <a:cubicBezTo>
                  <a:pt x="217" y="10800"/>
                  <a:pt x="0" y="15635"/>
                  <a:pt x="0" y="21600"/>
                </a:cubicBezTo>
                <a:close/>
              </a:path>
            </a:pathLst>
          </a:custGeom>
          <a:solidFill>
            <a:schemeClr val="accent3"/>
          </a:solidFill>
          <a:ln w="12700">
            <a:miter lim="400000"/>
          </a:ln>
        </p:spPr>
        <p:txBody>
          <a:bodyPr lIns="45719" rIns="45719"/>
          <a:lstStyle/>
          <a:p>
            <a:pPr/>
          </a:p>
        </p:txBody>
      </p:sp>
      <p:sp>
        <p:nvSpPr>
          <p:cNvPr id="92" name="Text 8"/>
          <p:cNvSpPr txBox="1"/>
          <p:nvPr/>
        </p:nvSpPr>
        <p:spPr>
          <a:xfrm>
            <a:off x="4622799" y="2506860"/>
            <a:ext cx="3034794" cy="26923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900"/>
              </a:lnSpc>
              <a:defRPr b="1" sz="1600">
                <a:solidFill>
                  <a:schemeClr val="accent3"/>
                </a:solidFill>
              </a:defRPr>
            </a:lvl1pPr>
          </a:lstStyle>
          <a:p>
            <a:pPr/>
            <a:r>
              <a:t>Remaining issues</a:t>
            </a:r>
          </a:p>
        </p:txBody>
      </p:sp>
      <p:sp>
        <p:nvSpPr>
          <p:cNvPr id="93" name="Text 9"/>
          <p:cNvSpPr txBox="1"/>
          <p:nvPr/>
        </p:nvSpPr>
        <p:spPr>
          <a:xfrm>
            <a:off x="4622799" y="2826891"/>
            <a:ext cx="3034794" cy="118105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a:lnSpc>
                <a:spcPts val="1800"/>
              </a:lnSpc>
              <a:defRPr sz="1300">
                <a:solidFill>
                  <a:srgbClr val="DCE3E8"/>
                </a:solidFill>
              </a:defRPr>
            </a:pPr>
            <a:r>
              <a:t>Notifying domain name registrants about a disclosure</a:t>
            </a:r>
          </a:p>
          <a:p>
            <a:pPr>
              <a:lnSpc>
                <a:spcPts val="1800"/>
              </a:lnSpc>
              <a:defRPr sz="1300">
                <a:solidFill>
                  <a:srgbClr val="DCE3E8"/>
                </a:solidFill>
              </a:defRPr>
            </a:pPr>
            <a:r>
              <a:t>Remedy in case of wrongful disclosure </a:t>
            </a:r>
          </a:p>
        </p:txBody>
      </p:sp>
      <p:sp>
        <p:nvSpPr>
          <p:cNvPr id="94" name="Text 14"/>
          <p:cNvSpPr txBox="1"/>
          <p:nvPr/>
        </p:nvSpPr>
        <p:spPr>
          <a:xfrm>
            <a:off x="812799" y="6238280"/>
            <a:ext cx="10883394" cy="2387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sz="1200">
                <a:solidFill>
                  <a:schemeClr val="accent6"/>
                </a:solidFill>
              </a:defRPr>
            </a:lvl1pPr>
          </a:lstStyle>
          <a:p>
            <a:pPr/>
            <a:r>
              <a:t>NCSG Policy Committee · Work Session 1 · ICANN87 Bali</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 name="Text 0"/>
          <p:cNvSpPr txBox="1"/>
          <p:nvPr/>
        </p:nvSpPr>
        <p:spPr>
          <a:xfrm>
            <a:off x="812799" y="711200"/>
            <a:ext cx="10883394" cy="23872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b="1" spc="100" sz="1200">
                <a:solidFill>
                  <a:schemeClr val="accent1"/>
                </a:solidFill>
              </a:defRPr>
            </a:lvl1pPr>
          </a:lstStyle>
          <a:p>
            <a:pPr/>
            <a:r>
              <a:t>WEDNESDAY 21 OCTOBER</a:t>
            </a:r>
          </a:p>
        </p:txBody>
      </p:sp>
      <p:sp>
        <p:nvSpPr>
          <p:cNvPr id="99" name="Text 1"/>
          <p:cNvSpPr txBox="1"/>
          <p:nvPr>
            <p:ph type="title"/>
          </p:nvPr>
        </p:nvSpPr>
        <p:spPr>
          <a:xfrm>
            <a:off x="812799" y="1153120"/>
            <a:ext cx="10883394" cy="492721"/>
          </a:xfrm>
          <a:prstGeom prst="rect">
            <a:avLst/>
          </a:prstGeom>
        </p:spPr>
        <p:txBody>
          <a:bodyPr/>
          <a:lstStyle>
            <a:lvl1pPr>
              <a:lnSpc>
                <a:spcPts val="3600"/>
              </a:lnSpc>
              <a:defRPr b="1"/>
            </a:lvl1pPr>
          </a:lstStyle>
          <a:p>
            <a:pPr/>
            <a:r>
              <a:t>Where we stand going into Council</a:t>
            </a:r>
          </a:p>
        </p:txBody>
      </p:sp>
      <p:graphicFrame>
        <p:nvGraphicFramePr>
          <p:cNvPr id="100" name="Table 0"/>
          <p:cNvGraphicFramePr/>
          <p:nvPr/>
        </p:nvGraphicFramePr>
        <p:xfrm>
          <a:off x="825500" y="1861741"/>
          <a:ext cx="10553700" cy="25152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377184"/>
                <a:gridCol w="7176516"/>
              </a:tblGrid>
              <a:tr h="359321">
                <a:tc>
                  <a:txBody>
                    <a:bodyPr/>
                    <a:lstStyle/>
                    <a:p>
                      <a:pPr algn="l">
                        <a:lnSpc>
                          <a:spcPts val="1800"/>
                        </a:lnSpc>
                        <a:defRPr sz="1800">
                          <a:solidFill>
                            <a:srgbClr val="000000"/>
                          </a:solidFill>
                        </a:defRPr>
                      </a:pPr>
                      <a:r>
                        <a:rPr b="1" sz="1300">
                          <a:solidFill>
                            <a:srgbClr val="33414F"/>
                          </a:solidFill>
                        </a:rPr>
                        <a:t>Item</a:t>
                      </a:r>
                    </a:p>
                  </a:txBody>
                  <a:tcPr marL="57785" marR="57785" marT="57785" marB="57785" anchor="t" anchorCtr="0" horzOverflow="overflow">
                    <a:lnL w="12700">
                      <a:solidFill>
                        <a:srgbClr val="BCB9B1"/>
                      </a:solidFill>
                    </a:lnL>
                    <a:lnR w="12700">
                      <a:solidFill>
                        <a:srgbClr val="AFACA5"/>
                      </a:solidFill>
                    </a:lnR>
                    <a:lnT w="12700">
                      <a:solidFill>
                        <a:srgbClr val="BCB9B1"/>
                      </a:solidFill>
                    </a:lnT>
                    <a:lnB w="12700">
                      <a:solidFill>
                        <a:srgbClr val="AFACA5"/>
                      </a:solidFill>
                    </a:lnB>
                    <a:solidFill>
                      <a:srgbClr val="DBD7CE"/>
                    </a:solidFill>
                  </a:tcPr>
                </a:tc>
                <a:tc>
                  <a:txBody>
                    <a:bodyPr/>
                    <a:lstStyle/>
                    <a:p>
                      <a:pPr algn="l">
                        <a:lnSpc>
                          <a:spcPts val="1800"/>
                        </a:lnSpc>
                        <a:defRPr sz="1800">
                          <a:solidFill>
                            <a:srgbClr val="000000"/>
                          </a:solidFill>
                        </a:defRPr>
                      </a:pPr>
                      <a:r>
                        <a:rPr b="1" sz="1300">
                          <a:solidFill>
                            <a:srgbClr val="33414F"/>
                          </a:solidFill>
                        </a:rPr>
                        <a:t>What we need to agree</a:t>
                      </a:r>
                    </a:p>
                  </a:txBody>
                  <a:tcPr marL="57785" marR="57785" marT="57785" marB="57785" anchor="t" anchorCtr="0" horzOverflow="overflow">
                    <a:lnL w="12700">
                      <a:solidFill>
                        <a:srgbClr val="AFACA5"/>
                      </a:solidFill>
                    </a:lnL>
                    <a:lnR w="12700">
                      <a:solidFill>
                        <a:srgbClr val="AFACA5"/>
                      </a:solidFill>
                    </a:lnR>
                    <a:lnT w="12700">
                      <a:solidFill>
                        <a:srgbClr val="BCB9B1"/>
                      </a:solidFill>
                    </a:lnT>
                    <a:lnB w="12700">
                      <a:solidFill>
                        <a:srgbClr val="AFACA5"/>
                      </a:solidFill>
                    </a:lnB>
                    <a:solidFill>
                      <a:srgbClr val="DBD7CE"/>
                    </a:solidFill>
                  </a:tcPr>
                </a:tc>
              </a:tr>
              <a:tr h="359321">
                <a:tc>
                  <a:txBody>
                    <a:bodyPr/>
                    <a:lstStyle/>
                    <a:p>
                      <a:pPr algn="l">
                        <a:lnSpc>
                          <a:spcPts val="1800"/>
                        </a:lnSpc>
                        <a:defRPr sz="1800">
                          <a:solidFill>
                            <a:srgbClr val="000000"/>
                          </a:solidFill>
                        </a:defRPr>
                      </a:pPr>
                      <a:r>
                        <a:rPr sz="1300">
                          <a:solidFill>
                            <a:srgbClr val="33414F"/>
                          </a:solidFill>
                        </a:rPr>
                        <a:t>Latin Diacritics PDP vote</a:t>
                      </a:r>
                    </a:p>
                  </a:txBody>
                  <a:tcPr marL="57785" marR="57785" marT="57785" marB="57785" anchor="t" anchorCtr="0" horzOverflow="overflow">
                    <a:lnL w="12700">
                      <a:solidFill>
                        <a:srgbClr val="BCB9B1"/>
                      </a:solidFill>
                    </a:lnL>
                    <a:lnR w="12700">
                      <a:solidFill>
                        <a:srgbClr val="BCB9B1"/>
                      </a:solidFill>
                    </a:lnR>
                    <a:lnT w="12700">
                      <a:solidFill>
                        <a:srgbClr val="AFACA5"/>
                      </a:solidFill>
                    </a:lnT>
                    <a:lnB w="12700">
                      <a:solidFill>
                        <a:srgbClr val="BCB9B1"/>
                      </a:solidFill>
                    </a:lnB>
                    <a:noFill/>
                  </a:tcPr>
                </a:tc>
                <a:tc>
                  <a:txBody>
                    <a:bodyPr/>
                    <a:lstStyle/>
                    <a:p>
                      <a:pPr algn="l">
                        <a:lnSpc>
                          <a:spcPts val="1800"/>
                        </a:lnSpc>
                        <a:defRPr sz="1800">
                          <a:solidFill>
                            <a:srgbClr val="000000"/>
                          </a:solidFill>
                        </a:defRPr>
                      </a:pPr>
                      <a:r>
                        <a:rPr sz="1300">
                          <a:solidFill>
                            <a:srgbClr val="33414F"/>
                          </a:solidFill>
                        </a:rPr>
                        <a:t>Supermajority needed: we vote yes</a:t>
                      </a:r>
                    </a:p>
                  </a:txBody>
                  <a:tcPr marL="57785" marR="57785" marT="57785" marB="57785" anchor="t" anchorCtr="0" horzOverflow="overflow">
                    <a:lnL w="12700">
                      <a:solidFill>
                        <a:srgbClr val="BCB9B1"/>
                      </a:solidFill>
                    </a:lnL>
                    <a:lnR w="12700">
                      <a:solidFill>
                        <a:srgbClr val="BCB9B1"/>
                      </a:solidFill>
                    </a:lnR>
                    <a:lnT w="12700">
                      <a:solidFill>
                        <a:srgbClr val="AFACA5"/>
                      </a:solidFill>
                    </a:lnT>
                    <a:lnB w="12700">
                      <a:solidFill>
                        <a:srgbClr val="BCB9B1"/>
                      </a:solidFill>
                    </a:lnB>
                    <a:noFill/>
                  </a:tcPr>
                </a:tc>
              </a:tr>
              <a:tr h="359321">
                <a:tc>
                  <a:txBody>
                    <a:bodyPr/>
                    <a:lstStyle/>
                    <a:p>
                      <a:pPr algn="l">
                        <a:lnSpc>
                          <a:spcPts val="1800"/>
                        </a:lnSpc>
                        <a:defRPr sz="1800">
                          <a:solidFill>
                            <a:srgbClr val="000000"/>
                          </a:solidFill>
                        </a:defRPr>
                      </a:pPr>
                      <a:r>
                        <a:rPr sz="1300">
                          <a:solidFill>
                            <a:srgbClr val="33414F"/>
                          </a:solidFill>
                        </a:rPr>
                        <a:t>Accuracy materials</a:t>
                      </a:r>
                    </a:p>
                  </a:txBody>
                  <a:tcPr marL="57785" marR="57785" marT="57785" marB="57785" anchor="t" anchorCtr="0" horzOverflow="overflow">
                    <a:lnL w="12700">
                      <a:solidFill>
                        <a:srgbClr val="BCB9B1"/>
                      </a:solidFill>
                    </a:lnL>
                    <a:lnR w="12700">
                      <a:solidFill>
                        <a:srgbClr val="CBCAC6"/>
                      </a:solidFill>
                    </a:lnR>
                    <a:lnT w="12700">
                      <a:solidFill>
                        <a:srgbClr val="BCB9B1"/>
                      </a:solidFill>
                    </a:lnT>
                    <a:lnB w="12700">
                      <a:solidFill>
                        <a:srgbClr val="CBCAC6"/>
                      </a:solidFill>
                    </a:lnB>
                    <a:solidFill>
                      <a:srgbClr val="FFFDF8"/>
                    </a:solidFill>
                  </a:tcPr>
                </a:tc>
                <a:tc>
                  <a:txBody>
                    <a:bodyPr/>
                    <a:lstStyle/>
                    <a:p>
                      <a:pPr algn="l">
                        <a:lnSpc>
                          <a:spcPts val="1800"/>
                        </a:lnSpc>
                        <a:defRPr sz="1800">
                          <a:solidFill>
                            <a:srgbClr val="000000"/>
                          </a:solidFill>
                        </a:defRPr>
                      </a:pPr>
                      <a:r>
                        <a:rPr sz="1300">
                          <a:solidFill>
                            <a:srgbClr val="33414F"/>
                          </a:solidFill>
                        </a:rPr>
                        <a:t>Accuracy means contactability, not easier disclosure</a:t>
                      </a:r>
                    </a:p>
                  </a:txBody>
                  <a:tcPr marL="57785" marR="57785" marT="57785" marB="57785" anchor="t" anchorCtr="0" horzOverflow="overflow">
                    <a:lnL w="12700">
                      <a:solidFill>
                        <a:srgbClr val="CBCAC6"/>
                      </a:solidFill>
                    </a:lnL>
                    <a:lnR w="12700">
                      <a:solidFill>
                        <a:srgbClr val="CBCAC6"/>
                      </a:solidFill>
                    </a:lnR>
                    <a:lnT w="12700">
                      <a:solidFill>
                        <a:srgbClr val="BCB9B1"/>
                      </a:solidFill>
                    </a:lnT>
                    <a:lnB w="12700">
                      <a:solidFill>
                        <a:srgbClr val="CBCAC6"/>
                      </a:solidFill>
                    </a:lnB>
                    <a:solidFill>
                      <a:srgbClr val="FFFDF8"/>
                    </a:solidFill>
                  </a:tcPr>
                </a:tc>
              </a:tr>
              <a:tr h="359321">
                <a:tc>
                  <a:txBody>
                    <a:bodyPr/>
                    <a:lstStyle/>
                    <a:p>
                      <a:pPr algn="l">
                        <a:lnSpc>
                          <a:spcPts val="1800"/>
                        </a:lnSpc>
                        <a:defRPr sz="1800">
                          <a:solidFill>
                            <a:srgbClr val="000000"/>
                          </a:solidFill>
                        </a:defRPr>
                      </a:pPr>
                      <a:r>
                        <a:rPr sz="1300">
                          <a:solidFill>
                            <a:srgbClr val="33414F"/>
                          </a:solidFill>
                        </a:rPr>
                        <a:t>PPSAI update</a:t>
                      </a:r>
                    </a:p>
                  </a:txBody>
                  <a:tcPr marL="57785" marR="57785" marT="57785" marB="5778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c>
                  <a:txBody>
                    <a:bodyPr/>
                    <a:lstStyle/>
                    <a:p>
                      <a:pPr algn="l">
                        <a:lnSpc>
                          <a:spcPts val="1800"/>
                        </a:lnSpc>
                        <a:defRPr sz="1800">
                          <a:solidFill>
                            <a:srgbClr val="000000"/>
                          </a:solidFill>
                        </a:defRPr>
                      </a:pPr>
                      <a:r>
                        <a:rPr sz="1300">
                          <a:solidFill>
                            <a:srgbClr val="33414F"/>
                          </a:solidFill>
                        </a:rPr>
                        <a:t>Monitor </a:t>
                      </a:r>
                    </a:p>
                  </a:txBody>
                  <a:tcPr marL="57785" marR="57785" marT="57785" marB="5778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r>
              <a:tr h="359321">
                <a:tc>
                  <a:txBody>
                    <a:bodyPr/>
                    <a:lstStyle/>
                    <a:p>
                      <a:pPr algn="l">
                        <a:lnSpc>
                          <a:spcPts val="1800"/>
                        </a:lnSpc>
                        <a:defRPr sz="1800">
                          <a:solidFill>
                            <a:srgbClr val="000000"/>
                          </a:solidFill>
                        </a:defRPr>
                      </a:pPr>
                      <a:r>
                        <a:rPr sz="1300">
                          <a:solidFill>
                            <a:srgbClr val="33414F"/>
                          </a:solidFill>
                        </a:rPr>
                        <a:t>IANA IPR transfer</a:t>
                      </a:r>
                    </a:p>
                  </a:txBody>
                  <a:tcPr marL="57785" marR="57785" marT="57785" marB="57785" anchor="t" anchorCtr="0" horzOverflow="overflow">
                    <a:lnL w="12700">
                      <a:solidFill>
                        <a:srgbClr val="BCB9B1"/>
                      </a:solidFill>
                    </a:lnL>
                    <a:lnR w="12700">
                      <a:solidFill>
                        <a:srgbClr val="CBCAC6"/>
                      </a:solidFill>
                    </a:lnR>
                    <a:lnT w="12700">
                      <a:solidFill>
                        <a:srgbClr val="BCB9B1"/>
                      </a:solidFill>
                    </a:lnT>
                    <a:lnB w="12700">
                      <a:solidFill>
                        <a:srgbClr val="CBCAC6"/>
                      </a:solidFill>
                    </a:lnB>
                    <a:solidFill>
                      <a:srgbClr val="FFFDF8"/>
                    </a:solidFill>
                  </a:tcPr>
                </a:tc>
                <a:tc>
                  <a:txBody>
                    <a:bodyPr/>
                    <a:lstStyle/>
                    <a:p>
                      <a:pPr algn="l">
                        <a:lnSpc>
                          <a:spcPts val="1800"/>
                        </a:lnSpc>
                        <a:defRPr sz="1800">
                          <a:solidFill>
                            <a:srgbClr val="000000"/>
                          </a:solidFill>
                        </a:defRPr>
                      </a:pPr>
                      <a:r>
                        <a:rPr sz="1300">
                          <a:solidFill>
                            <a:srgbClr val="33414F"/>
                          </a:solidFill>
                        </a:rPr>
                        <a:t>There are concerns on the list </a:t>
                      </a:r>
                    </a:p>
                  </a:txBody>
                  <a:tcPr marL="57785" marR="57785" marT="57785" marB="57785" anchor="t" anchorCtr="0" horzOverflow="overflow">
                    <a:lnL w="12700">
                      <a:solidFill>
                        <a:srgbClr val="CBCAC6"/>
                      </a:solidFill>
                    </a:lnL>
                    <a:lnR w="12700">
                      <a:solidFill>
                        <a:srgbClr val="CBCAC6"/>
                      </a:solidFill>
                    </a:lnR>
                    <a:lnT w="12700">
                      <a:solidFill>
                        <a:srgbClr val="BCB9B1"/>
                      </a:solidFill>
                    </a:lnT>
                    <a:lnB w="12700">
                      <a:solidFill>
                        <a:srgbClr val="CBCAC6"/>
                      </a:solidFill>
                    </a:lnB>
                    <a:solidFill>
                      <a:srgbClr val="FFFDF8"/>
                    </a:solidFill>
                  </a:tcPr>
                </a:tc>
              </a:tr>
              <a:tr h="359321">
                <a:tc>
                  <a:txBody>
                    <a:bodyPr/>
                    <a:lstStyle/>
                    <a:p>
                      <a:pPr algn="l">
                        <a:lnSpc>
                          <a:spcPts val="1800"/>
                        </a:lnSpc>
                        <a:defRPr sz="1800">
                          <a:solidFill>
                            <a:srgbClr val="000000"/>
                          </a:solidFill>
                        </a:defRPr>
                      </a:pPr>
                      <a:r>
                        <a:rPr sz="1300">
                          <a:solidFill>
                            <a:srgbClr val="33414F"/>
                          </a:solidFill>
                        </a:rPr>
                        <a:t>Chair election (Part 2)</a:t>
                      </a:r>
                    </a:p>
                  </a:txBody>
                  <a:tcPr marL="57785" marR="57785" marT="57785" marB="5778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c>
                  <a:txBody>
                    <a:bodyPr/>
                    <a:lstStyle/>
                    <a:p>
                      <a:pPr algn="l">
                        <a:lnSpc>
                          <a:spcPts val="1800"/>
                        </a:lnSpc>
                        <a:defRPr sz="1800">
                          <a:solidFill>
                            <a:srgbClr val="000000"/>
                          </a:solidFill>
                        </a:defRPr>
                      </a:pPr>
                      <a:r>
                        <a:rPr sz="1300">
                          <a:solidFill>
                            <a:srgbClr val="33414F"/>
                          </a:solidFill>
                        </a:rPr>
                        <a:t>Demetriou or Goyal: 60% of each house</a:t>
                      </a:r>
                    </a:p>
                  </a:txBody>
                  <a:tcPr marL="57785" marR="57785" marT="57785" marB="57785" anchor="t" anchorCtr="0" horzOverflow="overflow">
                    <a:lnL w="12700">
                      <a:solidFill>
                        <a:srgbClr val="BCB9B1"/>
                      </a:solidFill>
                    </a:lnL>
                    <a:lnR w="12700">
                      <a:solidFill>
                        <a:srgbClr val="BCB9B1"/>
                      </a:solidFill>
                    </a:lnR>
                    <a:lnT w="12700">
                      <a:solidFill>
                        <a:srgbClr val="CBCAC6"/>
                      </a:solidFill>
                    </a:lnT>
                    <a:lnB w="12700">
                      <a:solidFill>
                        <a:srgbClr val="BCB9B1"/>
                      </a:solidFill>
                    </a:lnB>
                    <a:noFill/>
                  </a:tcPr>
                </a:tc>
              </a:tr>
              <a:tr h="359321">
                <a:tc>
                  <a:txBody>
                    <a:bodyPr/>
                    <a:lstStyle/>
                    <a:p>
                      <a:pPr algn="l">
                        <a:lnSpc>
                          <a:spcPts val="1800"/>
                        </a:lnSpc>
                        <a:defRPr sz="1800">
                          <a:solidFill>
                            <a:srgbClr val="000000"/>
                          </a:solidFill>
                        </a:defRPr>
                      </a:pPr>
                      <a:r>
                        <a:rPr sz="1300">
                          <a:solidFill>
                            <a:srgbClr val="33414F"/>
                          </a:solidFill>
                        </a:rPr>
                        <a:t>Board and GNSO </a:t>
                      </a:r>
                    </a:p>
                  </a:txBody>
                  <a:tcPr marL="57785" marR="57785" marT="57785" marB="57785" anchor="t" anchorCtr="0" horzOverflow="overflow">
                    <a:lnL w="12700">
                      <a:solidFill>
                        <a:srgbClr val="BCB9B1"/>
                      </a:solidFill>
                    </a:lnL>
                    <a:lnR w="12700">
                      <a:solidFill>
                        <a:srgbClr val="CBCAC6"/>
                      </a:solidFill>
                    </a:lnR>
                    <a:lnT w="12700">
                      <a:solidFill>
                        <a:srgbClr val="BCB9B1"/>
                      </a:solidFill>
                    </a:lnT>
                    <a:lnB w="12700">
                      <a:solidFill>
                        <a:srgbClr val="CBCAC6"/>
                      </a:solidFill>
                    </a:lnB>
                    <a:solidFill>
                      <a:srgbClr val="FFFDF8"/>
                    </a:solidFill>
                  </a:tcPr>
                </a:tc>
                <a:tc>
                  <a:txBody>
                    <a:bodyPr/>
                    <a:lstStyle/>
                    <a:p>
                      <a:pPr algn="l">
                        <a:lnSpc>
                          <a:spcPts val="1800"/>
                        </a:lnSpc>
                        <a:defRPr sz="1300">
                          <a:solidFill>
                            <a:srgbClr val="33414F"/>
                          </a:solidFill>
                        </a:defRPr>
                      </a:pPr>
                    </a:p>
                  </a:txBody>
                  <a:tcPr marL="57785" marR="57785" marT="57785" marB="57785" anchor="t" anchorCtr="0" horzOverflow="overflow">
                    <a:lnL w="12700">
                      <a:solidFill>
                        <a:srgbClr val="CBCAC6"/>
                      </a:solidFill>
                    </a:lnL>
                    <a:lnR w="12700">
                      <a:solidFill>
                        <a:srgbClr val="CBCAC6"/>
                      </a:solidFill>
                    </a:lnR>
                    <a:lnT w="12700">
                      <a:solidFill>
                        <a:srgbClr val="BCB9B1"/>
                      </a:solidFill>
                    </a:lnT>
                    <a:lnB w="12700">
                      <a:solidFill>
                        <a:srgbClr val="CBCAC6"/>
                      </a:solidFill>
                    </a:lnB>
                    <a:solidFill>
                      <a:srgbClr val="FFFDF8"/>
                    </a:solidFill>
                  </a:tcPr>
                </a:tc>
              </a:tr>
            </a:tbl>
          </a:graphicData>
        </a:graphic>
      </p:graphicFrame>
      <p:sp>
        <p:nvSpPr>
          <p:cNvPr id="101" name="Text 2"/>
          <p:cNvSpPr txBox="1"/>
          <p:nvPr/>
        </p:nvSpPr>
        <p:spPr>
          <a:xfrm>
            <a:off x="812799" y="6238280"/>
            <a:ext cx="10883394" cy="23872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nSpc>
                <a:spcPts val="1600"/>
              </a:lnSpc>
              <a:defRPr sz="1200">
                <a:solidFill>
                  <a:schemeClr val="accent4"/>
                </a:solidFill>
              </a:defRPr>
            </a:lvl1pPr>
          </a:lstStyle>
          <a:p>
            <a:pPr/>
            <a:r>
              <a:t>NCSG Policy Committee · Work Session 1 · ICANN87 Bali</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CSG PC Work Session 1 · ICANN87">
  <a:themeElements>
    <a:clrScheme name="NCSG PC Work Session 1 · ICANN87">
      <a:dk1>
        <a:srgbClr val="1B2A3A"/>
      </a:dk1>
      <a:lt1>
        <a:srgbClr val="ECE8DE"/>
      </a:lt1>
      <a:dk2>
        <a:srgbClr val="A7A7A7"/>
      </a:dk2>
      <a:lt2>
        <a:srgbClr val="535353"/>
      </a:lt2>
      <a:accent1>
        <a:srgbClr val="A63D27"/>
      </a:accent1>
      <a:accent2>
        <a:srgbClr val="1D6964"/>
      </a:accent2>
      <a:accent3>
        <a:srgbClr val="8FD3CB"/>
      </a:accent3>
      <a:accent4>
        <a:srgbClr val="6B7280"/>
      </a:accent4>
      <a:accent5>
        <a:srgbClr val="BFCAD3"/>
      </a:accent5>
      <a:accent6>
        <a:srgbClr val="8A9AA8"/>
      </a:accent6>
      <a:hlink>
        <a:srgbClr val="0000FF"/>
      </a:hlink>
      <a:folHlink>
        <a:srgbClr val="FF00FF"/>
      </a:folHlink>
    </a:clrScheme>
    <a:fontScheme name="NCSG PC Work Session 1 · ICANN87">
      <a:majorFont>
        <a:latin typeface="Public Sans"/>
        <a:ea typeface="Public Sans"/>
        <a:cs typeface="Public Sans"/>
      </a:majorFont>
      <a:minorFont>
        <a:latin typeface="Helvetica"/>
        <a:ea typeface="Helvetica"/>
        <a:cs typeface="Helvetica"/>
      </a:minorFont>
    </a:fontScheme>
    <a:fmtScheme name="NCSG PC Work Session 1 · ICANN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CE8DE"/>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CSG PC Work Session 1 · ICANN87">
  <a:themeElements>
    <a:clrScheme name="NCSG PC Work Session 1 · ICANN87">
      <a:dk1>
        <a:srgbClr val="1B2A3A"/>
      </a:dk1>
      <a:lt1>
        <a:srgbClr val="3A2D1F"/>
      </a:lt1>
      <a:dk2>
        <a:srgbClr val="A7A7A7"/>
      </a:dk2>
      <a:lt2>
        <a:srgbClr val="535353"/>
      </a:lt2>
      <a:accent1>
        <a:srgbClr val="A63D27"/>
      </a:accent1>
      <a:accent2>
        <a:srgbClr val="1D6964"/>
      </a:accent2>
      <a:accent3>
        <a:srgbClr val="8FD3CB"/>
      </a:accent3>
      <a:accent4>
        <a:srgbClr val="6B7280"/>
      </a:accent4>
      <a:accent5>
        <a:srgbClr val="BFCAD3"/>
      </a:accent5>
      <a:accent6>
        <a:srgbClr val="8A9AA8"/>
      </a:accent6>
      <a:hlink>
        <a:srgbClr val="0000FF"/>
      </a:hlink>
      <a:folHlink>
        <a:srgbClr val="FF00FF"/>
      </a:folHlink>
    </a:clrScheme>
    <a:fontScheme name="NCSG PC Work Session 1 · ICANN87">
      <a:majorFont>
        <a:latin typeface="Public Sans"/>
        <a:ea typeface="Public Sans"/>
        <a:cs typeface="Public Sans"/>
      </a:majorFont>
      <a:minorFont>
        <a:latin typeface="Helvetica"/>
        <a:ea typeface="Helvetica"/>
        <a:cs typeface="Helvetica"/>
      </a:minorFont>
    </a:fontScheme>
    <a:fmtScheme name="NCSG PC Work Session 1 · ICANN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CE8DE"/>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1B2A3A"/>
            </a:solidFill>
            <a:effectLst/>
            <a:uFillTx/>
            <a:latin typeface="+mj-lt"/>
            <a:ea typeface="+mj-ea"/>
            <a:cs typeface="+mj-cs"/>
            <a:sym typeface="Public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