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60" r:id="rId7"/>
    <p:sldId id="261" r:id="rId8"/>
    <p:sldId id="258" r:id="rId9"/>
    <p:sldId id="259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85A46-5C30-455D-979F-A99DB8770B4F}" v="4" dt="2026-10-12T16:18:43.97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20" d="100"/>
          <a:sy n="120" d="100"/>
        </p:scale>
        <p:origin x="2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607377"/>
            <a:ext cx="9044305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807" y="1410814"/>
            <a:ext cx="8610600" cy="4745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83010" y="6386498"/>
            <a:ext cx="145415" cy="139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144C4A-8F5C-F317-B188-6F154D22F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600" y="1600200"/>
            <a:ext cx="10217810" cy="4406719"/>
          </a:xfrm>
        </p:spPr>
        <p:txBody>
          <a:bodyPr/>
          <a:lstStyle/>
          <a:p>
            <a:pPr marL="240665" indent="-227965">
              <a:lnSpc>
                <a:spcPct val="100000"/>
              </a:lnSpc>
              <a:spcBef>
                <a:spcPts val="35"/>
              </a:spcBef>
              <a:buChar char="•"/>
              <a:tabLst>
                <a:tab pos="697865" algn="l"/>
              </a:tabLst>
            </a:pPr>
            <a:r>
              <a:rPr lang="en-GB" sz="1800" dirty="0"/>
              <a:t>Policy-development body within ICANN responsible for policies relating to generic Top-Level Domains (gTLDs)</a:t>
            </a:r>
          </a:p>
          <a:p>
            <a:pPr marL="240665" indent="-227965">
              <a:lnSpc>
                <a:spcPct val="100000"/>
              </a:lnSpc>
              <a:spcBef>
                <a:spcPts val="35"/>
              </a:spcBef>
              <a:buChar char="•"/>
              <a:tabLst>
                <a:tab pos="697865" algn="l"/>
              </a:tabLst>
            </a:pPr>
            <a:r>
              <a:rPr lang="en-GB" sz="1800" dirty="0">
                <a:latin typeface="Arial"/>
                <a:cs typeface="Arial"/>
              </a:rPr>
              <a:t>There</a:t>
            </a:r>
            <a:r>
              <a:rPr lang="en-GB" sz="1800" spc="-30" dirty="0">
                <a:latin typeface="Arial"/>
                <a:cs typeface="Arial"/>
              </a:rPr>
              <a:t> </a:t>
            </a:r>
            <a:r>
              <a:rPr lang="en-GB" sz="1800" spc="-10" dirty="0">
                <a:latin typeface="Arial"/>
                <a:cs typeface="Arial"/>
              </a:rPr>
              <a:t>were</a:t>
            </a:r>
            <a:r>
              <a:rPr lang="en-GB" sz="1800" spc="-85" dirty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a</a:t>
            </a:r>
            <a:r>
              <a:rPr lang="en-GB" sz="1800" spc="-100" dirty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handful</a:t>
            </a:r>
            <a:r>
              <a:rPr lang="en-GB" sz="1800" spc="5" dirty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of</a:t>
            </a:r>
            <a:r>
              <a:rPr lang="en-GB" sz="1800" spc="-50" dirty="0">
                <a:latin typeface="Arial"/>
                <a:cs typeface="Arial"/>
              </a:rPr>
              <a:t> </a:t>
            </a:r>
            <a:r>
              <a:rPr lang="en-GB" sz="1800" spc="-10" dirty="0">
                <a:latin typeface="Arial"/>
                <a:cs typeface="Arial"/>
              </a:rPr>
              <a:t>original gTLDs</a:t>
            </a:r>
            <a:r>
              <a:rPr lang="en-GB" sz="1800" dirty="0">
                <a:latin typeface="Arial"/>
                <a:cs typeface="Arial"/>
              </a:rPr>
              <a:t>,</a:t>
            </a:r>
            <a:r>
              <a:rPr lang="en-GB" sz="1800" spc="35" dirty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then</a:t>
            </a:r>
            <a:r>
              <a:rPr lang="en-GB" sz="1800" spc="105" dirty="0">
                <a:latin typeface="Arial"/>
                <a:cs typeface="Arial"/>
              </a:rPr>
              <a:t> </a:t>
            </a:r>
            <a:r>
              <a:rPr lang="en-GB" sz="1800" spc="-20" dirty="0">
                <a:latin typeface="Arial"/>
                <a:cs typeface="Arial"/>
              </a:rPr>
              <a:t>came 14</a:t>
            </a:r>
            <a:r>
              <a:rPr lang="en-GB" sz="1800" dirty="0">
                <a:latin typeface="Arial"/>
                <a:cs typeface="Arial"/>
              </a:rPr>
              <a:t>,</a:t>
            </a:r>
            <a:r>
              <a:rPr lang="en-GB" sz="1800" spc="35" dirty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then</a:t>
            </a:r>
            <a:r>
              <a:rPr lang="en-GB" sz="1800" spc="-40" dirty="0">
                <a:latin typeface="Arial"/>
                <a:cs typeface="Arial"/>
              </a:rPr>
              <a:t> </a:t>
            </a:r>
            <a:r>
              <a:rPr lang="en-GB" sz="1800" spc="-20" dirty="0">
                <a:latin typeface="Arial"/>
                <a:cs typeface="Arial"/>
              </a:rPr>
              <a:t>came approx. 1500 after 2012 Round of New gTLDs</a:t>
            </a:r>
          </a:p>
          <a:p>
            <a:pPr marL="240665" indent="-227965">
              <a:lnSpc>
                <a:spcPts val="2830"/>
              </a:lnSpc>
              <a:spcBef>
                <a:spcPts val="35"/>
              </a:spcBef>
              <a:buChar char="•"/>
              <a:tabLst>
                <a:tab pos="697865" algn="l"/>
              </a:tabLst>
            </a:pPr>
            <a:r>
              <a:rPr lang="en-GB" sz="1800" spc="-20" dirty="0">
                <a:latin typeface="Arial"/>
                <a:cs typeface="Arial"/>
              </a:rPr>
              <a:t>2026 Round could see another approx. 1000</a:t>
            </a:r>
          </a:p>
          <a:p>
            <a:pPr marL="240665" indent="-227965">
              <a:lnSpc>
                <a:spcPts val="2860"/>
              </a:lnSpc>
              <a:buChar char="•"/>
              <a:tabLst>
                <a:tab pos="697865" algn="l"/>
              </a:tabLst>
            </a:pPr>
            <a:r>
              <a:rPr lang="en-GB" sz="1800" dirty="0">
                <a:latin typeface="Arial"/>
                <a:cs typeface="Arial"/>
              </a:rPr>
              <a:t>4 Stakeholder</a:t>
            </a:r>
            <a:r>
              <a:rPr lang="en-GB" sz="1800" spc="-20" dirty="0">
                <a:latin typeface="Arial"/>
                <a:cs typeface="Arial"/>
              </a:rPr>
              <a:t> </a:t>
            </a:r>
            <a:r>
              <a:rPr lang="en-GB" sz="1800" spc="-10" dirty="0">
                <a:latin typeface="Arial"/>
                <a:cs typeface="Arial"/>
              </a:rPr>
              <a:t>Groups (SGs) grouped as 2 Houses:</a:t>
            </a:r>
            <a:endParaRPr lang="en-GB" sz="1800" dirty="0">
              <a:latin typeface="Arial"/>
              <a:cs typeface="Arial"/>
            </a:endParaRPr>
          </a:p>
          <a:p>
            <a:pPr marL="699135" lvl="1" indent="-228600">
              <a:spcBef>
                <a:spcPts val="12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Contracted Parties House:</a:t>
            </a:r>
          </a:p>
          <a:p>
            <a:pPr marL="1156335" lvl="2" indent="-228600">
              <a:spcBef>
                <a:spcPts val="12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Registries</a:t>
            </a:r>
            <a:r>
              <a:rPr lang="en-GB" spc="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Stakeholder</a:t>
            </a:r>
            <a:r>
              <a:rPr lang="en-GB" spc="4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Group</a:t>
            </a:r>
            <a:endParaRPr lang="en-GB" dirty="0">
              <a:latin typeface="Arial"/>
              <a:cs typeface="Arial"/>
            </a:endParaRPr>
          </a:p>
          <a:p>
            <a:pPr marL="1613535" lvl="3" indent="-227965">
              <a:spcBef>
                <a:spcPts val="95"/>
              </a:spcBef>
              <a:buFont typeface="Arial"/>
              <a:buChar char="•"/>
              <a:tabLst>
                <a:tab pos="1613535" algn="l"/>
              </a:tabLst>
            </a:pPr>
            <a:r>
              <a:rPr lang="en-GB" i="1" spc="-10" dirty="0">
                <a:latin typeface="Arial"/>
                <a:cs typeface="Arial"/>
              </a:rPr>
              <a:t>Brand</a:t>
            </a:r>
            <a:r>
              <a:rPr lang="en-GB" i="1" spc="-114" dirty="0">
                <a:latin typeface="Arial"/>
                <a:cs typeface="Arial"/>
              </a:rPr>
              <a:t> </a:t>
            </a:r>
            <a:r>
              <a:rPr lang="en-GB" i="1" dirty="0">
                <a:latin typeface="Arial"/>
                <a:cs typeface="Arial"/>
              </a:rPr>
              <a:t>Registry</a:t>
            </a:r>
            <a:r>
              <a:rPr lang="en-GB" i="1" spc="-70" dirty="0">
                <a:latin typeface="Arial"/>
                <a:cs typeface="Arial"/>
              </a:rPr>
              <a:t> </a:t>
            </a:r>
            <a:r>
              <a:rPr lang="en-GB" i="1" dirty="0">
                <a:latin typeface="Arial"/>
                <a:cs typeface="Arial"/>
              </a:rPr>
              <a:t>Group,</a:t>
            </a:r>
            <a:r>
              <a:rPr lang="en-GB" i="1" spc="-5" dirty="0">
                <a:latin typeface="Arial"/>
                <a:cs typeface="Arial"/>
              </a:rPr>
              <a:t> </a:t>
            </a:r>
            <a:r>
              <a:rPr lang="en-GB" i="1" spc="-10" dirty="0">
                <a:latin typeface="Arial"/>
                <a:cs typeface="Arial"/>
              </a:rPr>
              <a:t>GeoTLD.group</a:t>
            </a:r>
            <a:endParaRPr lang="en-GB" dirty="0">
              <a:latin typeface="Arial"/>
              <a:cs typeface="Arial"/>
            </a:endParaRPr>
          </a:p>
          <a:p>
            <a:pPr marL="1156335" lvl="2" indent="-228600">
              <a:spcBef>
                <a:spcPts val="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Registrars</a:t>
            </a:r>
            <a:r>
              <a:rPr lang="en-GB" spc="3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Stakeholder</a:t>
            </a:r>
            <a:r>
              <a:rPr lang="en-GB" spc="55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Group</a:t>
            </a:r>
            <a:endParaRPr lang="en-GB" dirty="0">
              <a:latin typeface="Arial"/>
              <a:cs typeface="Arial"/>
            </a:endParaRPr>
          </a:p>
          <a:p>
            <a:pPr marL="699135" lvl="1" indent="-228600"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Non-Contracted Parties House:</a:t>
            </a:r>
          </a:p>
          <a:p>
            <a:pPr marL="1156335" lvl="2" indent="-228600"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Commercial</a:t>
            </a:r>
            <a:r>
              <a:rPr lang="en-GB" spc="-7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Stakeholder</a:t>
            </a:r>
            <a:r>
              <a:rPr lang="en-GB" spc="-7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Group</a:t>
            </a:r>
            <a:endParaRPr lang="en-GB" dirty="0">
              <a:latin typeface="Arial"/>
              <a:cs typeface="Arial"/>
            </a:endParaRPr>
          </a:p>
          <a:p>
            <a:pPr marL="1614170" marR="5080" lvl="3" indent="-229235">
              <a:lnSpc>
                <a:spcPct val="80000"/>
              </a:lnSpc>
              <a:spcBef>
                <a:spcPts val="595"/>
              </a:spcBef>
              <a:buChar char="•"/>
              <a:tabLst>
                <a:tab pos="1614170" algn="l"/>
              </a:tabLst>
            </a:pPr>
            <a:r>
              <a:rPr lang="en-GB" dirty="0">
                <a:latin typeface="Arial"/>
                <a:cs typeface="Arial"/>
              </a:rPr>
              <a:t>Business</a:t>
            </a:r>
            <a:r>
              <a:rPr lang="en-GB" spc="-12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Constituency,</a:t>
            </a:r>
            <a:r>
              <a:rPr lang="en-GB" spc="-3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IP</a:t>
            </a:r>
            <a:r>
              <a:rPr lang="en-GB" spc="-12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Constituency,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Internet Service</a:t>
            </a:r>
            <a:r>
              <a:rPr lang="en-GB" spc="-12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Providers Constituency</a:t>
            </a:r>
            <a:endParaRPr lang="en-GB" dirty="0">
              <a:latin typeface="Arial"/>
              <a:cs typeface="Arial"/>
            </a:endParaRPr>
          </a:p>
          <a:p>
            <a:pPr marL="1156335" lvl="2" indent="-228600">
              <a:lnSpc>
                <a:spcPts val="2335"/>
              </a:lnSpc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Non-Commercial</a:t>
            </a:r>
            <a:r>
              <a:rPr lang="en-GB" spc="-4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Stakeholder</a:t>
            </a:r>
            <a:r>
              <a:rPr lang="en-GB" spc="-4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Group</a:t>
            </a:r>
          </a:p>
          <a:p>
            <a:pPr marL="1613535" lvl="3" indent="-228600">
              <a:lnSpc>
                <a:spcPts val="2335"/>
              </a:lnSpc>
              <a:buFontTx/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Non-</a:t>
            </a:r>
            <a:r>
              <a:rPr lang="en-GB" spc="-10" dirty="0">
                <a:latin typeface="Arial"/>
                <a:cs typeface="Arial"/>
              </a:rPr>
              <a:t>Commercial U</a:t>
            </a:r>
            <a:r>
              <a:rPr lang="en-GB" dirty="0">
                <a:latin typeface="Arial"/>
                <a:cs typeface="Arial"/>
              </a:rPr>
              <a:t>sers</a:t>
            </a:r>
            <a:r>
              <a:rPr lang="en-GB" spc="-80" dirty="0">
                <a:latin typeface="Arial"/>
                <a:cs typeface="Arial"/>
              </a:rPr>
              <a:t> </a:t>
            </a:r>
            <a:r>
              <a:rPr lang="en-GB" spc="-20" dirty="0">
                <a:latin typeface="Arial"/>
                <a:cs typeface="Arial"/>
              </a:rPr>
              <a:t>Constituency,</a:t>
            </a:r>
            <a:r>
              <a:rPr lang="en-GB" spc="-11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Not-</a:t>
            </a:r>
            <a:r>
              <a:rPr lang="en-GB" spc="-25" dirty="0">
                <a:latin typeface="Arial"/>
                <a:cs typeface="Arial"/>
              </a:rPr>
              <a:t>for-</a:t>
            </a:r>
            <a:r>
              <a:rPr lang="en-GB" dirty="0">
                <a:latin typeface="Arial"/>
                <a:cs typeface="Arial"/>
              </a:rPr>
              <a:t>Profit</a:t>
            </a:r>
            <a:r>
              <a:rPr lang="en-GB" spc="5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Organizations</a:t>
            </a:r>
            <a:r>
              <a:rPr lang="en-GB" spc="7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Constituency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08410" y="6386498"/>
            <a:ext cx="81915" cy="1390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spc="-50" dirty="0">
                <a:latin typeface="Arial"/>
                <a:cs typeface="Arial"/>
              </a:rPr>
              <a:t>1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47510" y="5284063"/>
            <a:ext cx="9829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9807" y="1410814"/>
            <a:ext cx="9311005" cy="400744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05"/>
              </a:spcBef>
              <a:buChar char="•"/>
              <a:tabLst>
                <a:tab pos="241300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GNSO</a:t>
            </a:r>
            <a:r>
              <a:rPr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gnso.icann.org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334"/>
              </a:spcBef>
              <a:buChar char="•"/>
              <a:tabLst>
                <a:tab pos="697230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Representative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bringing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GNSO</a:t>
            </a:r>
            <a:r>
              <a:rPr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SG/C</a:t>
            </a:r>
            <a:r>
              <a:rPr lang="en-GB" spc="-2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NomCom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Appointees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Liaisons</a:t>
            </a:r>
            <a:r>
              <a:rPr lang="en-GB" spc="-10" dirty="0">
                <a:latin typeface="Arial" panose="020B0604020202020204" pitchFamily="34" charset="0"/>
                <a:cs typeface="Arial" panose="020B0604020202020204" pitchFamily="34" charset="0"/>
              </a:rPr>
              <a:t> from ALAC and ccNSO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7230" marR="835660" lvl="1" indent="-227329">
              <a:lnSpc>
                <a:spcPct val="100000"/>
              </a:lnSpc>
              <a:spcBef>
                <a:spcPts val="145"/>
              </a:spcBef>
              <a:buChar char="•"/>
              <a:tabLst>
                <a:tab pos="6991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Meets</a:t>
            </a:r>
            <a:r>
              <a:rPr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Monthly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times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ICANN</a:t>
            </a:r>
            <a:r>
              <a:rPr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in-person meetings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marR="5080" lvl="2" indent="-229235">
              <a:lnSpc>
                <a:spcPct val="101400"/>
              </a:lnSpc>
              <a:spcBef>
                <a:spcPts val="330"/>
              </a:spcBef>
              <a:buChar char="•"/>
              <a:tabLst>
                <a:tab pos="11563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sessions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open,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anyone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observe</a:t>
            </a:r>
            <a:r>
              <a:rPr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 open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ICANN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75"/>
              </a:spcBef>
              <a:buChar char="•"/>
              <a:tabLst>
                <a:tab pos="697230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r>
              <a:rPr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(PDP)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lvl="2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11563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Scopes/Charters</a:t>
            </a:r>
            <a:r>
              <a:rPr spc="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PDPs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lvl="2" indent="-228600">
              <a:lnSpc>
                <a:spcPct val="100000"/>
              </a:lnSpc>
              <a:spcBef>
                <a:spcPts val="300"/>
              </a:spcBef>
              <a:buChar char="•"/>
              <a:tabLst>
                <a:tab pos="11563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PDPs</a:t>
            </a:r>
            <a:r>
              <a:rPr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delegated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 working group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endParaRPr lang="en-GB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lvl="2" indent="-228600">
              <a:lnSpc>
                <a:spcPct val="100000"/>
              </a:lnSpc>
              <a:spcBef>
                <a:spcPts val="300"/>
              </a:spcBef>
              <a:buChar char="•"/>
              <a:tabLst>
                <a:tab pos="1156335" algn="l"/>
              </a:tabLst>
            </a:pPr>
            <a:r>
              <a:rPr lang="en-GB" spc="-10" dirty="0">
                <a:latin typeface="Arial" panose="020B0604020202020204" pitchFamily="34" charset="0"/>
                <a:cs typeface="Arial" panose="020B0604020202020204" pitchFamily="34" charset="0"/>
              </a:rPr>
              <a:t>Generally one member of Council will serve as a Liaison to each PDP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lvl="2" indent="-228600">
              <a:lnSpc>
                <a:spcPct val="100000"/>
              </a:lnSpc>
              <a:spcBef>
                <a:spcPts val="229"/>
              </a:spcBef>
              <a:buChar char="•"/>
              <a:tabLst>
                <a:tab pos="11563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en-GB" spc="-10" dirty="0">
                <a:latin typeface="Arial" panose="020B0604020202020204" pitchFamily="34" charset="0"/>
                <a:cs typeface="Arial" panose="020B0604020202020204" pitchFamily="34" charset="0"/>
              </a:rPr>
              <a:t> from Liaison and/or Chair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marR="1031875" lvl="2" indent="-229235">
              <a:lnSpc>
                <a:spcPct val="101400"/>
              </a:lnSpc>
              <a:spcBef>
                <a:spcPts val="270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PDP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Initial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subject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comment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finalised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56335" lvl="2" indent="-228600">
              <a:lnSpc>
                <a:spcPct val="100000"/>
              </a:lnSpc>
              <a:spcBef>
                <a:spcPts val="305"/>
              </a:spcBef>
              <a:buChar char="•"/>
              <a:tabLst>
                <a:tab pos="115633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r>
              <a:rPr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adopted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Council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transmit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ted</a:t>
            </a:r>
            <a:r>
              <a:rPr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ICANN</a:t>
            </a:r>
            <a:r>
              <a:rPr lang="en-GB" spc="-10" dirty="0">
                <a:latin typeface="Arial" panose="020B0604020202020204" pitchFamily="34" charset="0"/>
                <a:cs typeface="Arial" panose="020B0604020202020204" pitchFamily="34" charset="0"/>
              </a:rPr>
              <a:t> Board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08410" y="6376873"/>
            <a:ext cx="819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2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34091"/>
            <a:ext cx="3169285" cy="28448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sz="2750" spc="229" dirty="0">
                <a:latin typeface="Calibri"/>
                <a:cs typeface="Calibri"/>
              </a:rPr>
              <a:t>GNSO</a:t>
            </a:r>
            <a:r>
              <a:rPr sz="2750" spc="-30" dirty="0">
                <a:latin typeface="Calibri"/>
                <a:cs typeface="Calibri"/>
              </a:rPr>
              <a:t> </a:t>
            </a:r>
            <a:r>
              <a:rPr sz="2750" spc="150" dirty="0">
                <a:latin typeface="Calibri"/>
                <a:cs typeface="Calibri"/>
              </a:rPr>
              <a:t>Council</a:t>
            </a:r>
            <a:endParaRPr sz="2750" dirty="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698500" algn="l"/>
              </a:tabLst>
            </a:pPr>
            <a:r>
              <a:rPr sz="2000" dirty="0">
                <a:latin typeface="Calibri"/>
                <a:cs typeface="Calibri"/>
              </a:rPr>
              <a:t>21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70" dirty="0">
                <a:latin typeface="Calibri"/>
                <a:cs typeface="Calibri"/>
              </a:rPr>
              <a:t>councilors</a:t>
            </a:r>
            <a:endParaRPr sz="2000" dirty="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"/>
              <a:buChar char="•"/>
              <a:tabLst>
                <a:tab pos="698500" algn="l"/>
              </a:tabLst>
            </a:pPr>
            <a:r>
              <a:rPr sz="2000" spc="70" dirty="0">
                <a:latin typeface="Calibri"/>
                <a:cs typeface="Calibri"/>
              </a:rPr>
              <a:t>3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114" dirty="0">
                <a:latin typeface="Calibri"/>
                <a:cs typeface="Calibri"/>
              </a:rPr>
              <a:t>NomCom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Appoint’s</a:t>
            </a:r>
            <a:endParaRPr sz="2000" dirty="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698500" algn="l"/>
              </a:tabLst>
            </a:pPr>
            <a:r>
              <a:rPr sz="2000" i="1" spc="60" dirty="0">
                <a:latin typeface="Calibri"/>
                <a:cs typeface="Calibri"/>
              </a:rPr>
              <a:t>2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80" dirty="0">
                <a:latin typeface="Calibri"/>
                <a:cs typeface="Calibri"/>
              </a:rPr>
              <a:t>+</a:t>
            </a:r>
            <a:r>
              <a:rPr sz="2000" i="1" spc="-110" dirty="0">
                <a:latin typeface="Calibri"/>
                <a:cs typeface="Calibri"/>
              </a:rPr>
              <a:t> </a:t>
            </a:r>
            <a:r>
              <a:rPr sz="2000" i="1" spc="60" dirty="0">
                <a:latin typeface="Calibri"/>
                <a:cs typeface="Calibri"/>
              </a:rPr>
              <a:t>1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75" dirty="0">
                <a:latin typeface="Calibri"/>
                <a:cs typeface="Calibri"/>
              </a:rPr>
              <a:t>Liaisons</a:t>
            </a:r>
            <a:endParaRPr sz="2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940"/>
              </a:spcBef>
              <a:buFont typeface="Arial"/>
              <a:buChar char="•"/>
            </a:pPr>
            <a:endParaRPr sz="2000" dirty="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buFont typeface="Arial"/>
              <a:buChar char="•"/>
              <a:tabLst>
                <a:tab pos="698500" algn="l"/>
              </a:tabLst>
            </a:pPr>
            <a:r>
              <a:rPr sz="2000" spc="50" dirty="0">
                <a:latin typeface="Calibri"/>
                <a:cs typeface="Calibri"/>
              </a:rPr>
              <a:t>Leadership</a:t>
            </a:r>
            <a:endParaRPr sz="2000" dirty="0">
              <a:latin typeface="Calibri"/>
              <a:cs typeface="Calibri"/>
            </a:endParaRPr>
          </a:p>
          <a:p>
            <a:pPr marL="1156335" lvl="2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156335" algn="l"/>
              </a:tabLst>
            </a:pPr>
            <a:r>
              <a:rPr sz="1550" spc="80" dirty="0">
                <a:latin typeface="Calibri"/>
                <a:cs typeface="Calibri"/>
              </a:rPr>
              <a:t>Chair</a:t>
            </a:r>
            <a:endParaRPr sz="1550" dirty="0">
              <a:latin typeface="Calibri"/>
              <a:cs typeface="Calibri"/>
            </a:endParaRPr>
          </a:p>
          <a:p>
            <a:pPr marL="1156335" lvl="2" indent="-2286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1156335" algn="l"/>
              </a:tabLst>
            </a:pPr>
            <a:r>
              <a:rPr sz="1550" spc="55" dirty="0">
                <a:latin typeface="Calibri"/>
                <a:cs typeface="Calibri"/>
              </a:rPr>
              <a:t>1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spc="80" dirty="0">
                <a:latin typeface="Calibri"/>
                <a:cs typeface="Calibri"/>
              </a:rPr>
              <a:t>Vice</a:t>
            </a:r>
            <a:r>
              <a:rPr sz="1550" spc="-3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Chair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per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House</a:t>
            </a:r>
            <a:endParaRPr sz="1550" dirty="0">
              <a:latin typeface="Calibri"/>
              <a:cs typeface="Calibri"/>
            </a:endParaRPr>
          </a:p>
        </p:txBody>
      </p:sp>
      <p:pic>
        <p:nvPicPr>
          <p:cNvPr id="4" name="object 4" descr="A diagram of a group of people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4354" y="1554543"/>
            <a:ext cx="7370445" cy="504983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248793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41300" algn="l"/>
              </a:tabLst>
            </a:pPr>
            <a:r>
              <a:rPr sz="2750" spc="229" dirty="0">
                <a:latin typeface="Calibri"/>
                <a:cs typeface="Calibri"/>
              </a:rPr>
              <a:t>GNSO</a:t>
            </a:r>
            <a:r>
              <a:rPr sz="2750" spc="-30" dirty="0">
                <a:latin typeface="Calibri"/>
                <a:cs typeface="Calibri"/>
              </a:rPr>
              <a:t> </a:t>
            </a:r>
            <a:r>
              <a:rPr sz="2750" spc="150" dirty="0">
                <a:latin typeface="Calibri"/>
                <a:cs typeface="Calibri"/>
              </a:rPr>
              <a:t>Council</a:t>
            </a:r>
            <a:endParaRPr sz="27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575" y="5333365"/>
            <a:ext cx="3155315" cy="7162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459"/>
              </a:spcBef>
            </a:pPr>
            <a:r>
              <a:rPr sz="2400" i="1" dirty="0">
                <a:latin typeface="Calibri"/>
                <a:cs typeface="Calibri"/>
              </a:rPr>
              <a:t>A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50" dirty="0">
                <a:latin typeface="Calibri"/>
                <a:cs typeface="Calibri"/>
              </a:rPr>
              <a:t>fine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spc="95" dirty="0">
                <a:latin typeface="Calibri"/>
                <a:cs typeface="Calibri"/>
              </a:rPr>
              <a:t>crop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of </a:t>
            </a:r>
            <a:r>
              <a:rPr sz="2400" i="1" dirty="0">
                <a:latin typeface="Calibri"/>
                <a:cs typeface="Calibri"/>
              </a:rPr>
              <a:t>outstanding</a:t>
            </a:r>
            <a:r>
              <a:rPr sz="2400" i="1" spc="409" dirty="0">
                <a:latin typeface="Calibri"/>
                <a:cs typeface="Calibri"/>
              </a:rPr>
              <a:t> </a:t>
            </a:r>
            <a:r>
              <a:rPr sz="2400" i="1" spc="40" dirty="0">
                <a:latin typeface="Calibri"/>
                <a:cs typeface="Calibri"/>
              </a:rPr>
              <a:t>individuals!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 descr="A group of people standing together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9948" y="1653865"/>
            <a:ext cx="8582051" cy="403362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794255"/>
            <a:ext cx="245427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41300" algn="l"/>
              </a:tabLst>
            </a:pPr>
            <a:r>
              <a:rPr sz="2750" spc="145" dirty="0">
                <a:latin typeface="Calibri"/>
                <a:cs typeface="Calibri"/>
              </a:rPr>
              <a:t>PDP…</a:t>
            </a:r>
            <a:r>
              <a:rPr sz="2750" spc="-35" dirty="0">
                <a:latin typeface="Calibri"/>
                <a:cs typeface="Calibri"/>
              </a:rPr>
              <a:t> </a:t>
            </a:r>
            <a:r>
              <a:rPr sz="2750" spc="140" dirty="0">
                <a:latin typeface="Calibri"/>
                <a:cs typeface="Calibri"/>
              </a:rPr>
              <a:t>process</a:t>
            </a:r>
            <a:endParaRPr sz="27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9E44D-875A-489B-86CC-6C0B5BE89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220829"/>
            <a:ext cx="6211455" cy="56274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Generic</a:t>
            </a:r>
            <a:r>
              <a:rPr spc="-150" dirty="0"/>
              <a:t> </a:t>
            </a:r>
            <a:r>
              <a:rPr spc="80" dirty="0"/>
              <a:t>Names</a:t>
            </a:r>
            <a:r>
              <a:rPr spc="-90" dirty="0"/>
              <a:t> </a:t>
            </a:r>
            <a:r>
              <a:rPr spc="-50" dirty="0"/>
              <a:t>Supporting</a:t>
            </a:r>
            <a:r>
              <a:rPr spc="-120" dirty="0"/>
              <a:t> </a:t>
            </a:r>
            <a:r>
              <a:rPr spc="-40" dirty="0"/>
              <a:t>Organization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7575" y="1712825"/>
            <a:ext cx="8610600" cy="4378763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05"/>
              </a:spcBef>
              <a:buChar char="•"/>
              <a:tabLst>
                <a:tab pos="241300" algn="l"/>
              </a:tabLst>
            </a:pPr>
            <a:r>
              <a:rPr sz="1800" dirty="0"/>
              <a:t>Current</a:t>
            </a:r>
            <a:r>
              <a:rPr sz="1800" spc="95" dirty="0"/>
              <a:t> </a:t>
            </a:r>
            <a:r>
              <a:rPr sz="1800" spc="-20" dirty="0"/>
              <a:t>PDPs</a:t>
            </a:r>
          </a:p>
          <a:p>
            <a:pPr marL="697230" lvl="1" indent="-227329">
              <a:lnSpc>
                <a:spcPct val="100000"/>
              </a:lnSpc>
              <a:spcBef>
                <a:spcPts val="334"/>
              </a:spcBef>
              <a:buChar char="•"/>
              <a:tabLst>
                <a:tab pos="697230" algn="l"/>
              </a:tabLst>
            </a:pPr>
            <a:r>
              <a:rPr dirty="0">
                <a:latin typeface="Arial"/>
                <a:cs typeface="Arial"/>
              </a:rPr>
              <a:t>Latin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Script</a:t>
            </a:r>
            <a:r>
              <a:rPr spc="-10" dirty="0">
                <a:latin typeface="Arial"/>
                <a:cs typeface="Arial"/>
              </a:rPr>
              <a:t> Diacritics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Final </a:t>
            </a:r>
            <a:r>
              <a:rPr dirty="0">
                <a:latin typeface="Arial"/>
                <a:cs typeface="Arial"/>
              </a:rPr>
              <a:t>Report</a:t>
            </a:r>
            <a:r>
              <a:rPr spc="50" dirty="0">
                <a:latin typeface="Arial"/>
                <a:cs typeface="Arial"/>
              </a:rPr>
              <a:t> </a:t>
            </a:r>
            <a:r>
              <a:rPr lang="en-GB" spc="50" dirty="0">
                <a:latin typeface="Arial"/>
                <a:cs typeface="Arial"/>
              </a:rPr>
              <a:t>delivered to GNSO Council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17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Council expected to vote to adopt on Wednesday</a:t>
            </a:r>
          </a:p>
          <a:p>
            <a:pPr marL="927735" lvl="2">
              <a:lnSpc>
                <a:spcPct val="100000"/>
              </a:lnSpc>
              <a:spcBef>
                <a:spcPts val="175"/>
              </a:spcBef>
              <a:tabLst>
                <a:tab pos="1156335" algn="l"/>
              </a:tabLst>
            </a:pPr>
            <a:endParaRPr lang="en-GB" dirty="0">
              <a:latin typeface="Arial"/>
              <a:cs typeface="Arial"/>
            </a:endParaRPr>
          </a:p>
          <a:p>
            <a:pPr marL="699135" lvl="1" indent="-228600">
              <a:spcBef>
                <a:spcPts val="175"/>
              </a:spcBef>
              <a:buChar char="•"/>
              <a:tabLst>
                <a:tab pos="1156335" algn="l"/>
              </a:tabLst>
            </a:pPr>
            <a:r>
              <a:rPr dirty="0">
                <a:latin typeface="Arial"/>
                <a:cs typeface="Arial"/>
              </a:rPr>
              <a:t>DNS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Abuse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PDP1: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Associated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Domains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Checks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1156335" algn="l"/>
              </a:tabLst>
            </a:pPr>
            <a:r>
              <a:rPr dirty="0">
                <a:latin typeface="Arial"/>
                <a:cs typeface="Arial"/>
              </a:rPr>
              <a:t>WG</a:t>
            </a:r>
            <a:r>
              <a:rPr spc="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formed</a:t>
            </a:r>
            <a:r>
              <a:rPr spc="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and</a:t>
            </a:r>
            <a:r>
              <a:rPr spc="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beg</a:t>
            </a:r>
            <a:r>
              <a:rPr lang="en-GB" dirty="0">
                <a:latin typeface="Arial"/>
                <a:cs typeface="Arial"/>
              </a:rPr>
              <a:t>an work at ICANN85</a:t>
            </a:r>
          </a:p>
          <a:p>
            <a:pPr marL="1156335" lvl="2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1156335" algn="l"/>
              </a:tabLst>
            </a:pPr>
            <a:r>
              <a:rPr lang="en-GB" dirty="0">
                <a:latin typeface="Arial"/>
                <a:cs typeface="Arial"/>
              </a:rPr>
              <a:t>Public comment period on the Initial Report closed end September, 40 submissions received 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300"/>
              </a:spcBef>
              <a:buChar char="•"/>
              <a:tabLst>
                <a:tab pos="1156335" algn="l"/>
              </a:tabLst>
            </a:pPr>
            <a:r>
              <a:rPr dirty="0">
                <a:latin typeface="Arial"/>
                <a:cs typeface="Arial"/>
              </a:rPr>
              <a:t>4</a:t>
            </a:r>
            <a:r>
              <a:rPr spc="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meetings</a:t>
            </a:r>
            <a:r>
              <a:rPr spc="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during</a:t>
            </a:r>
            <a:r>
              <a:rPr spc="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ICANN8</a:t>
            </a:r>
            <a:r>
              <a:rPr lang="en-GB" dirty="0">
                <a:latin typeface="Arial"/>
                <a:cs typeface="Arial"/>
              </a:rPr>
              <a:t>7</a:t>
            </a:r>
            <a:r>
              <a:rPr spc="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on</a:t>
            </a:r>
            <a:r>
              <a:rPr spc="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Saturday</a:t>
            </a:r>
            <a:r>
              <a:rPr lang="en-GB" dirty="0">
                <a:latin typeface="Arial"/>
                <a:cs typeface="Arial"/>
              </a:rPr>
              <a:t>, Sunday and Thursday</a:t>
            </a:r>
          </a:p>
          <a:p>
            <a:pPr marL="927735" lvl="2">
              <a:lnSpc>
                <a:spcPct val="100000"/>
              </a:lnSpc>
              <a:spcBef>
                <a:spcPts val="300"/>
              </a:spcBef>
              <a:tabLst>
                <a:tab pos="1156335" algn="l"/>
              </a:tabLst>
            </a:pPr>
            <a:endParaRPr dirty="0">
              <a:latin typeface="Arial"/>
              <a:cs typeface="Arial"/>
            </a:endParaRPr>
          </a:p>
          <a:p>
            <a:pPr marL="697230" marR="476884" lvl="1" indent="-227329">
              <a:lnSpc>
                <a:spcPct val="100000"/>
              </a:lnSpc>
              <a:spcBef>
                <a:spcPts val="200"/>
              </a:spcBef>
              <a:buChar char="•"/>
              <a:tabLst>
                <a:tab pos="699135" algn="l"/>
              </a:tabLst>
            </a:pPr>
            <a:r>
              <a:rPr dirty="0">
                <a:latin typeface="Arial"/>
                <a:cs typeface="Arial"/>
              </a:rPr>
              <a:t>DNS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Abuse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PDP2: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Safeguards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API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Access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New</a:t>
            </a:r>
            <a:r>
              <a:rPr lang="en-GB"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Customers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305"/>
              </a:spcBef>
              <a:buChar char="•"/>
              <a:tabLst>
                <a:tab pos="1156335" algn="l"/>
              </a:tabLst>
            </a:pPr>
            <a:r>
              <a:rPr dirty="0">
                <a:latin typeface="Arial"/>
                <a:cs typeface="Arial"/>
              </a:rPr>
              <a:t>Not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yet</a:t>
            </a:r>
            <a:r>
              <a:rPr spc="3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commenced</a:t>
            </a:r>
            <a:endParaRPr dirty="0">
              <a:latin typeface="Arial"/>
              <a:cs typeface="Arial"/>
            </a:endParaRPr>
          </a:p>
          <a:p>
            <a:pPr marL="1156335" lvl="2" indent="-228600">
              <a:lnSpc>
                <a:spcPct val="100000"/>
              </a:lnSpc>
              <a:spcBef>
                <a:spcPts val="229"/>
              </a:spcBef>
              <a:buChar char="•"/>
              <a:tabLst>
                <a:tab pos="1156335" algn="l"/>
              </a:tabLst>
            </a:pPr>
            <a:r>
              <a:rPr dirty="0">
                <a:latin typeface="Arial"/>
                <a:cs typeface="Arial"/>
              </a:rPr>
              <a:t>Council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has</a:t>
            </a:r>
            <a:r>
              <a:rPr spc="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voted</a:t>
            </a:r>
            <a:r>
              <a:rPr spc="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initiate</a:t>
            </a:r>
            <a:r>
              <a:rPr lang="en-GB" spc="-10" dirty="0">
                <a:latin typeface="Arial"/>
                <a:cs typeface="Arial"/>
              </a:rPr>
              <a:t>, and is working on the draft Charter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b51ad9-2dee-4e67-8756-066868033db3">
      <Terms xmlns="http://schemas.microsoft.com/office/infopath/2007/PartnerControls"/>
    </lcf76f155ced4ddcb4097134ff3c332f>
    <TaxCatchAll xmlns="3b19b05c-5372-43e3-8367-d528de7305f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FDE40821EA2E4F8038C198ED29FF12" ma:contentTypeVersion="18" ma:contentTypeDescription="Create a new document." ma:contentTypeScope="" ma:versionID="b8ab0e886a3dc67bff03f95c15bf7c36">
  <xsd:schema xmlns:xsd="http://www.w3.org/2001/XMLSchema" xmlns:xs="http://www.w3.org/2001/XMLSchema" xmlns:p="http://schemas.microsoft.com/office/2006/metadata/properties" xmlns:ns2="98b51ad9-2dee-4e67-8756-066868033db3" xmlns:ns3="3b19b05c-5372-43e3-8367-d528de7305f3" targetNamespace="http://schemas.microsoft.com/office/2006/metadata/properties" ma:root="true" ma:fieldsID="7d1f25a0eb44224e69286f41e1215347" ns2:_="" ns3:_="">
    <xsd:import namespace="98b51ad9-2dee-4e67-8756-066868033db3"/>
    <xsd:import namespace="3b19b05c-5372-43e3-8367-d528de7305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51ad9-2dee-4e67-8756-066868033d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bfe6d38-a924-4c3c-979c-ba506913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9b05c-5372-43e3-8367-d528de730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6bc3a30-6548-4b46-b5bf-66b3109f301f}" ma:internalName="TaxCatchAll" ma:showField="CatchAllData" ma:web="3b19b05c-5372-43e3-8367-d528de7305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92DB1F-C66E-44F6-9AEA-8F8B31FED3C8}">
  <ds:schemaRefs>
    <ds:schemaRef ds:uri="http://schemas.microsoft.com/office/2006/metadata/properties"/>
    <ds:schemaRef ds:uri="http://schemas.microsoft.com/office/infopath/2007/PartnerControls"/>
    <ds:schemaRef ds:uri="98b51ad9-2dee-4e67-8756-066868033db3"/>
    <ds:schemaRef ds:uri="3b19b05c-5372-43e3-8367-d528de7305f3"/>
  </ds:schemaRefs>
</ds:datastoreItem>
</file>

<file path=customXml/itemProps2.xml><?xml version="1.0" encoding="utf-8"?>
<ds:datastoreItem xmlns:ds="http://schemas.openxmlformats.org/officeDocument/2006/customXml" ds:itemID="{93EDD0A1-DA54-4411-979D-B291D311E2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b51ad9-2dee-4e67-8756-066868033db3"/>
    <ds:schemaRef ds:uri="3b19b05c-5372-43e3-8367-d528de730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F6EFB2-25FB-4CC6-B4F2-2F190E8B0A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2149ee-d200-4029-b9b1-8f029e916b85}" enabled="0" method="" siteId="{442149ee-d200-4029-b9b1-8f029e916b8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369</Words>
  <Application>Microsoft Macintosh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Generic Names Supporting Organization</vt:lpstr>
      <vt:lpstr>Generic Names Supporting Organization</vt:lpstr>
      <vt:lpstr>Generic Names Supporting Organization</vt:lpstr>
      <vt:lpstr>Generic Names Supporting Organization</vt:lpstr>
      <vt:lpstr>Generic Names Supporting Organization</vt:lpstr>
      <vt:lpstr>Generic Names Supporting Organization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Generic Names Supporting Organization</dc:title>
  <dc:creator>Susan Payne</dc:creator>
  <cp:lastModifiedBy>Siranush Vardanyan</cp:lastModifiedBy>
  <cp:revision>2</cp:revision>
  <dcterms:created xsi:type="dcterms:W3CDTF">2026-03-05T10:56:17Z</dcterms:created>
  <dcterms:modified xsi:type="dcterms:W3CDTF">2026-10-15T21:31:18Z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2024-11-06T00:00:00Z</vt:filetime>
  </property>
  <property fmtid="{D5CDD505-2E9C-101B-9397-08002B2CF9AE}" pid="3" name="LastSaved">
    <vt:filetime>2026-03-05T00:00:00Z</vt:filetime>
  </property>
  <property fmtid="{D5CDD505-2E9C-101B-9397-08002B2CF9AE}" pid="4" name="MSIP_Label_2709a970-81b4-4def-bda1-d6eaeca57e6e_ContentBits">
    <vt:lpwstr>0</vt:lpwstr>
  </property>
  <property fmtid="{D5CDD505-2E9C-101B-9397-08002B2CF9AE}" pid="5" name="MSIP_Label_2709a970-81b4-4def-bda1-d6eaeca57e6e_Enabled">
    <vt:lpwstr>true</vt:lpwstr>
  </property>
  <property fmtid="{D5CDD505-2E9C-101B-9397-08002B2CF9AE}" pid="6" name="MSIP_Label_2709a970-81b4-4def-bda1-d6eaeca57e6e_Method">
    <vt:lpwstr>Privileged</vt:lpwstr>
  </property>
  <property fmtid="{D5CDD505-2E9C-101B-9397-08002B2CF9AE}" pid="7" name="MSIP_Label_2709a970-81b4-4def-bda1-d6eaeca57e6e_SiteId">
    <vt:lpwstr>d5f1622b-14a3-45a6-b069-003f8dc4851f</vt:lpwstr>
  </property>
  <property fmtid="{D5CDD505-2E9C-101B-9397-08002B2CF9AE}" pid="8" name="ContentTypeId">
    <vt:lpwstr>0x0101004DFDE40821EA2E4F8038C198ED29FF12</vt:lpwstr>
  </property>
  <property fmtid="{D5CDD505-2E9C-101B-9397-08002B2CF9AE}" pid="9" name="MediaServiceImageTags">
    <vt:lpwstr/>
  </property>
</Properties>
</file>