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194BDE-1242-4451-A329-A7E770DDF70F}">
  <a:tblStyle styleId="{4C194BDE-1242-4451-A329-A7E770DDF70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8b7e74adb0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 name="Google Shape;13;g38b7e74adb0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8b7e74adb0_0_1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38b7e74adb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 name="Google Shape;35;g38b7e74adb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8b7e74adb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8b7e74adb0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8b7e74adb0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D0EEF1"/>
              </a:buClr>
              <a:buSzPts val="1200"/>
              <a:buFont typeface="Calibri"/>
              <a:buNone/>
            </a:pPr>
            <a:r>
              <a:rPr lang="en-US">
                <a:solidFill>
                  <a:srgbClr val="028090"/>
                </a:solidFill>
              </a:rPr>
              <a:t>Vocabulary Bridge Card</a:t>
            </a:r>
            <a:endParaRPr>
              <a:solidFill>
                <a:srgbClr val="028090"/>
              </a:solidFill>
            </a:endParaRPr>
          </a:p>
          <a:p>
            <a:pPr indent="0" lvl="0" marL="0" rtl="0" algn="l">
              <a:spcBef>
                <a:spcPts val="0"/>
              </a:spcBef>
              <a:spcAft>
                <a:spcPts val="0"/>
              </a:spcAft>
              <a:buClr>
                <a:srgbClr val="D0EEF1"/>
              </a:buClr>
              <a:buSzPts val="1200"/>
              <a:buFont typeface="Calibri"/>
              <a:buNone/>
            </a:pPr>
            <a:r>
              <a:rPr lang="en-US">
                <a:solidFill>
                  <a:srgbClr val="028090"/>
                </a:solidFill>
              </a:rPr>
              <a:t>Observation Protocol</a:t>
            </a:r>
            <a:endParaRPr>
              <a:solidFill>
                <a:srgbClr val="028090"/>
              </a:solidFill>
            </a:endParaRPr>
          </a:p>
          <a:p>
            <a:pPr indent="0" lvl="0" marL="0" rtl="0" algn="l">
              <a:spcBef>
                <a:spcPts val="0"/>
              </a:spcBef>
              <a:spcAft>
                <a:spcPts val="0"/>
              </a:spcAft>
              <a:buClr>
                <a:srgbClr val="D0EEF1"/>
              </a:buClr>
              <a:buSzPts val="1200"/>
              <a:buFont typeface="Calibri"/>
              <a:buNone/>
            </a:pPr>
            <a:r>
              <a:rPr lang="en-US">
                <a:solidFill>
                  <a:srgbClr val="028090"/>
                </a:solidFill>
              </a:rPr>
              <a:t>Regulation Support Plan Template</a:t>
            </a:r>
            <a:endParaRPr>
              <a:solidFill>
                <a:srgbClr val="028090"/>
              </a:solidFill>
            </a:endParaRPr>
          </a:p>
          <a:p>
            <a:pPr indent="0" lvl="0" marL="0" rtl="0" algn="l">
              <a:spcBef>
                <a:spcPts val="0"/>
              </a:spcBef>
              <a:spcAft>
                <a:spcPts val="0"/>
              </a:spcAft>
              <a:buNone/>
            </a:pPr>
            <a:r>
              <a:t/>
            </a:r>
            <a:endParaRPr/>
          </a:p>
        </p:txBody>
      </p:sp>
      <p:sp>
        <p:nvSpPr>
          <p:cNvPr id="687" name="Google Shape;687;g38b7e74adb0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8b7e74adb0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8b7e74adb0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g38b7e74adb0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38b7e74adb0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38b7e74adb0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g38b7e74adb0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8b7e74adb0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 name="Google Shape;41;g38b7e74adb0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g38b7e74adb0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24.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4.png"/><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24.pn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40.png"/><Relationship Id="rId5" Type="http://schemas.openxmlformats.org/officeDocument/2006/relationships/image" Target="../media/image24.png"/><Relationship Id="rId6"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44.png"/><Relationship Id="rId6" Type="http://schemas.openxmlformats.org/officeDocument/2006/relationships/image" Target="../media/image30.png"/><Relationship Id="rId7" Type="http://schemas.openxmlformats.org/officeDocument/2006/relationships/image" Target="../media/image24.png"/><Relationship Id="rId8"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image" Target="../media/image24.png"/><Relationship Id="rId5"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brittniwinslow.com" TargetMode="External"/><Relationship Id="rId4" Type="http://schemas.openxmlformats.org/officeDocument/2006/relationships/hyperlink" Target="http://brittniwinslow.com" TargetMode="External"/><Relationship Id="rId11" Type="http://schemas.openxmlformats.org/officeDocument/2006/relationships/image" Target="../media/image7.png"/><Relationship Id="rId10" Type="http://schemas.openxmlformats.org/officeDocument/2006/relationships/image" Target="../media/image24.png"/><Relationship Id="rId9" Type="http://schemas.openxmlformats.org/officeDocument/2006/relationships/image" Target="../media/image46.png"/><Relationship Id="rId5" Type="http://schemas.openxmlformats.org/officeDocument/2006/relationships/hyperlink" Target="mailto:brittni@emergepeds.com" TargetMode="External"/><Relationship Id="rId6" Type="http://schemas.openxmlformats.org/officeDocument/2006/relationships/image" Target="../media/image42.png"/><Relationship Id="rId7" Type="http://schemas.openxmlformats.org/officeDocument/2006/relationships/image" Target="../media/image47.png"/><Relationship Id="rId8"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6A93"/>
        </a:solidFill>
      </p:bgPr>
    </p:bg>
    <p:spTree>
      <p:nvGrpSpPr>
        <p:cNvPr id="15" name="Shape 15"/>
        <p:cNvGrpSpPr/>
        <p:nvPr/>
      </p:nvGrpSpPr>
      <p:grpSpPr>
        <a:xfrm>
          <a:off x="0" y="0"/>
          <a:ext cx="0" cy="0"/>
          <a:chOff x="0" y="0"/>
          <a:chExt cx="0" cy="0"/>
        </a:xfrm>
      </p:grpSpPr>
      <p:sp>
        <p:nvSpPr>
          <p:cNvPr id="16" name="Google Shape;16;p3"/>
          <p:cNvSpPr/>
          <p:nvPr/>
        </p:nvSpPr>
        <p:spPr>
          <a:xfrm>
            <a:off x="-1371600" y="2926080"/>
            <a:ext cx="3657600" cy="3657600"/>
          </a:xfrm>
          <a:prstGeom prst="ellipse">
            <a:avLst/>
          </a:prstGeom>
          <a:solidFill>
            <a:srgbClr val="5FAFE1">
              <a:alpha val="25099"/>
            </a:srgbClr>
          </a:solidFill>
          <a:ln cap="flat" cmpd="sng" w="12700">
            <a:solidFill>
              <a:srgbClr val="5FAFE1">
                <a:alpha val="25099"/>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502920" y="1005840"/>
            <a:ext cx="109800" cy="2560200"/>
          </a:xfrm>
          <a:prstGeom prst="rect">
            <a:avLst/>
          </a:prstGeom>
          <a:solidFill>
            <a:srgbClr val="FFC145"/>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777240" y="960120"/>
            <a:ext cx="7772400" cy="914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4400"/>
              <a:buFont typeface="Trebuchet MS"/>
              <a:buNone/>
            </a:pPr>
            <a:r>
              <a:rPr b="1" lang="en-US" sz="4400">
                <a:solidFill>
                  <a:srgbClr val="FFFFFF"/>
                </a:solidFill>
                <a:latin typeface="Trebuchet MS"/>
                <a:ea typeface="Trebuchet MS"/>
                <a:cs typeface="Trebuchet MS"/>
                <a:sym typeface="Trebuchet MS"/>
              </a:rPr>
              <a:t>When OTs &amp; Educators</a:t>
            </a:r>
            <a:endParaRPr b="0" i="0" sz="4400" u="none" cap="none" strike="noStrike">
              <a:solidFill>
                <a:srgbClr val="000000"/>
              </a:solidFill>
              <a:latin typeface="Calibri"/>
              <a:ea typeface="Calibri"/>
              <a:cs typeface="Calibri"/>
              <a:sym typeface="Calibri"/>
            </a:endParaRPr>
          </a:p>
        </p:txBody>
      </p:sp>
      <p:sp>
        <p:nvSpPr>
          <p:cNvPr id="19" name="Google Shape;19;p3"/>
          <p:cNvSpPr/>
          <p:nvPr/>
        </p:nvSpPr>
        <p:spPr>
          <a:xfrm>
            <a:off x="777240" y="1783080"/>
            <a:ext cx="7772400" cy="82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C145"/>
              </a:buClr>
              <a:buSzPts val="4400"/>
              <a:buFont typeface="Trebuchet MS"/>
              <a:buNone/>
            </a:pPr>
            <a:r>
              <a:rPr b="1" lang="en-US" sz="4400">
                <a:solidFill>
                  <a:srgbClr val="FFC145"/>
                </a:solidFill>
                <a:latin typeface="Trebuchet MS"/>
                <a:ea typeface="Trebuchet MS"/>
                <a:cs typeface="Trebuchet MS"/>
                <a:sym typeface="Trebuchet MS"/>
              </a:rPr>
              <a:t>Partner Well</a:t>
            </a:r>
            <a:endParaRPr b="0" i="0" sz="4400" u="none" cap="none" strike="noStrike">
              <a:solidFill>
                <a:srgbClr val="000000"/>
              </a:solidFill>
              <a:latin typeface="Calibri"/>
              <a:ea typeface="Calibri"/>
              <a:cs typeface="Calibri"/>
              <a:sym typeface="Calibri"/>
            </a:endParaRPr>
          </a:p>
        </p:txBody>
      </p:sp>
      <p:sp>
        <p:nvSpPr>
          <p:cNvPr id="20" name="Google Shape;20;p3"/>
          <p:cNvSpPr/>
          <p:nvPr/>
        </p:nvSpPr>
        <p:spPr>
          <a:xfrm>
            <a:off x="795528" y="3108845"/>
            <a:ext cx="73152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CEDFF"/>
              </a:buClr>
              <a:buSzPts val="1800"/>
              <a:buFont typeface="Trebuchet MS"/>
              <a:buNone/>
            </a:pPr>
            <a:r>
              <a:rPr b="0" i="1" lang="en-US" sz="1800" u="none" cap="none" strike="noStrike">
                <a:solidFill>
                  <a:srgbClr val="CCEDFF"/>
                </a:solidFill>
                <a:latin typeface="Trebuchet MS"/>
                <a:ea typeface="Trebuchet MS"/>
                <a:cs typeface="Trebuchet MS"/>
                <a:sym typeface="Trebuchet MS"/>
              </a:rPr>
              <a:t>Brittni Winslow, MS, OTR/L</a:t>
            </a:r>
            <a:endParaRPr b="0" i="0" sz="1800" u="none" cap="none" strike="noStrike">
              <a:solidFill>
                <a:srgbClr val="000000"/>
              </a:solidFill>
              <a:latin typeface="Calibri"/>
              <a:ea typeface="Calibri"/>
              <a:cs typeface="Calibri"/>
              <a:sym typeface="Calibri"/>
            </a:endParaRPr>
          </a:p>
        </p:txBody>
      </p:sp>
      <p:sp>
        <p:nvSpPr>
          <p:cNvPr id="21" name="Google Shape;21;p3"/>
          <p:cNvSpPr/>
          <p:nvPr/>
        </p:nvSpPr>
        <p:spPr>
          <a:xfrm>
            <a:off x="795528" y="3520645"/>
            <a:ext cx="82296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CEDFF"/>
              </a:buClr>
              <a:buSzPts val="1300"/>
              <a:buFont typeface="Calibri"/>
              <a:buNone/>
            </a:pPr>
            <a:r>
              <a:rPr b="0" i="0" lang="en-US" sz="1300" u="none" cap="none" strike="noStrike">
                <a:solidFill>
                  <a:srgbClr val="CCEDFF"/>
                </a:solidFill>
                <a:latin typeface="Calibri"/>
                <a:ea typeface="Calibri"/>
                <a:cs typeface="Calibri"/>
                <a:sym typeface="Calibri"/>
              </a:rPr>
              <a:t>Owner/CEO · </a:t>
            </a:r>
            <a:r>
              <a:rPr lang="en-US" sz="1300">
                <a:solidFill>
                  <a:srgbClr val="CCEDFF"/>
                </a:solidFill>
                <a:latin typeface="Calibri"/>
                <a:ea typeface="Calibri"/>
                <a:cs typeface="Calibri"/>
                <a:sym typeface="Calibri"/>
              </a:rPr>
              <a:t>Emerge </a:t>
            </a:r>
            <a:r>
              <a:rPr b="0" i="0" lang="en-US" sz="1300" u="none" cap="none" strike="noStrike">
                <a:solidFill>
                  <a:srgbClr val="CCEDFF"/>
                </a:solidFill>
                <a:latin typeface="Calibri"/>
                <a:ea typeface="Calibri"/>
                <a:cs typeface="Calibri"/>
                <a:sym typeface="Calibri"/>
              </a:rPr>
              <a:t>Pediatric Therapy · The Therapeutic Edge Collective</a:t>
            </a:r>
            <a:endParaRPr b="0" i="0" sz="1300" u="none" cap="none" strike="noStrike">
              <a:solidFill>
                <a:srgbClr val="000000"/>
              </a:solidFill>
              <a:latin typeface="Calibri"/>
              <a:ea typeface="Calibri"/>
              <a:cs typeface="Calibri"/>
              <a:sym typeface="Calibri"/>
            </a:endParaRPr>
          </a:p>
        </p:txBody>
      </p:sp>
      <p:grpSp>
        <p:nvGrpSpPr>
          <p:cNvPr id="22" name="Google Shape;22;p3"/>
          <p:cNvGrpSpPr/>
          <p:nvPr/>
        </p:nvGrpSpPr>
        <p:grpSpPr>
          <a:xfrm>
            <a:off x="0" y="4663440"/>
            <a:ext cx="9144000" cy="479940"/>
            <a:chOff x="0" y="4663440"/>
            <a:chExt cx="9144000" cy="479940"/>
          </a:xfrm>
        </p:grpSpPr>
        <p:sp>
          <p:nvSpPr>
            <p:cNvPr id="23" name="Google Shape;23;p3"/>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24" name="Google Shape;24;p3"/>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26" name="Google Shape;26;p3"/>
            <p:cNvGrpSpPr/>
            <p:nvPr/>
          </p:nvGrpSpPr>
          <p:grpSpPr>
            <a:xfrm>
              <a:off x="4185838" y="4775444"/>
              <a:ext cx="407193" cy="347501"/>
              <a:chOff x="320050" y="4480546"/>
              <a:chExt cx="644598" cy="550104"/>
            </a:xfrm>
          </p:grpSpPr>
          <p:pic>
            <p:nvPicPr>
              <p:cNvPr id="27" name="Google Shape;27;p3"/>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28" name="Google Shape;28;p3"/>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
        <p:nvSpPr>
          <p:cNvPr id="29" name="Google Shape;29;p3"/>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txBox="1"/>
          <p:nvPr/>
        </p:nvSpPr>
        <p:spPr>
          <a:xfrm>
            <a:off x="726175" y="2480575"/>
            <a:ext cx="721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lt1"/>
                </a:solidFill>
                <a:latin typeface="Calibri"/>
                <a:ea typeface="Calibri"/>
                <a:cs typeface="Calibri"/>
                <a:sym typeface="Calibri"/>
              </a:rPr>
              <a:t>A Practical Model for Building</a:t>
            </a:r>
            <a:endParaRPr sz="1700">
              <a:solidFill>
                <a:schemeClr val="lt1"/>
              </a:solidFill>
              <a:latin typeface="Calibri"/>
              <a:ea typeface="Calibri"/>
              <a:cs typeface="Calibri"/>
              <a:sym typeface="Calibri"/>
            </a:endParaRPr>
          </a:p>
          <a:p>
            <a:pPr indent="0" lvl="0" marL="0" rtl="0" algn="l">
              <a:spcBef>
                <a:spcPts val="0"/>
              </a:spcBef>
              <a:spcAft>
                <a:spcPts val="0"/>
              </a:spcAft>
              <a:buNone/>
            </a:pPr>
            <a:r>
              <a:rPr lang="en-US" sz="1700">
                <a:solidFill>
                  <a:schemeClr val="lt1"/>
                </a:solidFill>
                <a:latin typeface="Calibri"/>
                <a:ea typeface="Calibri"/>
                <a:cs typeface="Calibri"/>
                <a:sym typeface="Calibri"/>
              </a:rPr>
              <a:t>Inclusive Early Childhood Programs Together</a:t>
            </a:r>
            <a:endParaRPr>
              <a:solidFill>
                <a:schemeClr val="lt1"/>
              </a:solidFill>
            </a:endParaRPr>
          </a:p>
        </p:txBody>
      </p:sp>
      <p:pic>
        <p:nvPicPr>
          <p:cNvPr descr="preencoded.png" id="31" name="Google Shape;31;p3"/>
          <p:cNvPicPr preferRelativeResize="0"/>
          <p:nvPr/>
        </p:nvPicPr>
        <p:blipFill rotWithShape="1">
          <a:blip r:embed="rId5">
            <a:alphaModFix/>
          </a:blip>
          <a:srcRect b="0" l="0" r="0" t="0"/>
          <a:stretch/>
        </p:blipFill>
        <p:spPr>
          <a:xfrm>
            <a:off x="7452370" y="1051215"/>
            <a:ext cx="1097280" cy="1097280"/>
          </a:xfrm>
          <a:prstGeom prst="rect">
            <a:avLst/>
          </a:prstGeom>
          <a:noFill/>
          <a:ln>
            <a:noFill/>
          </a:ln>
        </p:spPr>
      </p:pic>
      <p:sp>
        <p:nvSpPr>
          <p:cNvPr id="32" name="Google Shape;32;p3"/>
          <p:cNvSpPr/>
          <p:nvPr/>
        </p:nvSpPr>
        <p:spPr>
          <a:xfrm>
            <a:off x="6797875" y="-411470"/>
            <a:ext cx="3657600" cy="3657600"/>
          </a:xfrm>
          <a:prstGeom prst="ellipse">
            <a:avLst/>
          </a:prstGeom>
          <a:solidFill>
            <a:srgbClr val="5FAFE1">
              <a:alpha val="25099"/>
            </a:srgbClr>
          </a:solidFill>
          <a:ln cap="flat" cmpd="sng" w="12700">
            <a:solidFill>
              <a:srgbClr val="5FAFE1">
                <a:alpha val="25099"/>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219" name="Shape 219"/>
        <p:cNvGrpSpPr/>
        <p:nvPr/>
      </p:nvGrpSpPr>
      <p:grpSpPr>
        <a:xfrm>
          <a:off x="0" y="0"/>
          <a:ext cx="0" cy="0"/>
          <a:chOff x="0" y="0"/>
          <a:chExt cx="0" cy="0"/>
        </a:xfrm>
      </p:grpSpPr>
      <p:sp>
        <p:nvSpPr>
          <p:cNvPr id="220" name="Google Shape;220;p12"/>
          <p:cNvSpPr/>
          <p:nvPr/>
        </p:nvSpPr>
        <p:spPr>
          <a:xfrm>
            <a:off x="457200" y="256032"/>
            <a:ext cx="82296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i="0" lang="en-US" sz="2600" u="none" cap="none" strike="noStrike">
                <a:solidFill>
                  <a:srgbClr val="023E45"/>
                </a:solidFill>
                <a:latin typeface="Trebuchet MS"/>
                <a:ea typeface="Trebuchet MS"/>
                <a:cs typeface="Trebuchet MS"/>
                <a:sym typeface="Trebuchet MS"/>
              </a:rPr>
              <a:t>Building a Vocabulary Bridge</a:t>
            </a:r>
            <a:endParaRPr b="0" i="0" sz="2600" u="none" cap="none" strike="noStrike">
              <a:solidFill>
                <a:schemeClr val="dk1"/>
              </a:solidFill>
              <a:latin typeface="Calibri"/>
              <a:ea typeface="Calibri"/>
              <a:cs typeface="Calibri"/>
              <a:sym typeface="Calibri"/>
            </a:endParaRPr>
          </a:p>
        </p:txBody>
      </p:sp>
      <p:sp>
        <p:nvSpPr>
          <p:cNvPr id="221" name="Google Shape;221;p12"/>
          <p:cNvSpPr/>
          <p:nvPr/>
        </p:nvSpPr>
        <p:spPr>
          <a:xfrm>
            <a:off x="457200" y="877824"/>
            <a:ext cx="8229600" cy="27432"/>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22" name="Google Shape;222;p12"/>
          <p:cNvGraphicFramePr/>
          <p:nvPr/>
        </p:nvGraphicFramePr>
        <p:xfrm>
          <a:off x="457200" y="1005840"/>
          <a:ext cx="3000000" cy="3000000"/>
        </p:xfrm>
        <a:graphic>
          <a:graphicData uri="http://schemas.openxmlformats.org/drawingml/2006/table">
            <a:tbl>
              <a:tblPr>
                <a:noFill/>
                <a:tableStyleId>{4C194BDE-1242-4451-A329-A7E770DDF70F}</a:tableStyleId>
              </a:tblPr>
              <a:tblGrid>
                <a:gridCol w="4114800"/>
                <a:gridCol w="4114800"/>
              </a:tblGrid>
              <a:tr h="640075">
                <a:tc>
                  <a:txBody>
                    <a:bodyPr/>
                    <a:lstStyle/>
                    <a:p>
                      <a:pPr indent="0" lvl="0" marL="0" marR="0" rtl="0" algn="l">
                        <a:spcBef>
                          <a:spcPts val="0"/>
                        </a:spcBef>
                        <a:spcAft>
                          <a:spcPts val="0"/>
                        </a:spcAft>
                        <a:buClr>
                          <a:srgbClr val="FFFFFF"/>
                        </a:buClr>
                        <a:buSzPts val="1300"/>
                        <a:buFont typeface="Calibri"/>
                        <a:buNone/>
                      </a:pPr>
                      <a:r>
                        <a:rPr b="1" lang="en-US" sz="1300" u="none" cap="none" strike="noStrike">
                          <a:solidFill>
                            <a:srgbClr val="FFFFFF"/>
                          </a:solidFill>
                        </a:rPr>
                        <a:t>Clinical Language (OT)</a:t>
                      </a:r>
                      <a:endParaRPr sz="13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FC145"/>
                    </a:solidFill>
                  </a:tcPr>
                </a:tc>
                <a:tc>
                  <a:txBody>
                    <a:bodyPr/>
                    <a:lstStyle/>
                    <a:p>
                      <a:pPr indent="0" lvl="0" marL="0" marR="0" rtl="0" algn="l">
                        <a:spcBef>
                          <a:spcPts val="0"/>
                        </a:spcBef>
                        <a:spcAft>
                          <a:spcPts val="0"/>
                        </a:spcAft>
                        <a:buClr>
                          <a:srgbClr val="FFFFFF"/>
                        </a:buClr>
                        <a:buSzPts val="1300"/>
                        <a:buFont typeface="Calibri"/>
                        <a:buNone/>
                      </a:pPr>
                      <a:r>
                        <a:rPr b="1" lang="en-US" sz="1300" u="none" cap="none" strike="noStrike">
                          <a:solidFill>
                            <a:srgbClr val="FFFFFF"/>
                          </a:solidFill>
                        </a:rPr>
                        <a:t>Classroom Language (Teacher)</a:t>
                      </a:r>
                      <a:endParaRPr sz="13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61067"/>
                    </a:solidFill>
                  </a:tcPr>
                </a:tc>
              </a:tr>
              <a:tr h="640075">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Vestibular dysregulation</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Difficulty sitting still, </a:t>
                      </a:r>
                      <a:r>
                        <a:rPr lang="en-US" sz="1200">
                          <a:solidFill>
                            <a:srgbClr val="023E45"/>
                          </a:solidFill>
                        </a:rPr>
                        <a:t>movement</a:t>
                      </a:r>
                      <a:r>
                        <a:rPr lang="en-US" sz="1200" u="none" cap="none" strike="noStrike">
                          <a:solidFill>
                            <a:srgbClr val="023E45"/>
                          </a:solidFill>
                        </a:rPr>
                        <a:t>-seeking</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FFFFF"/>
                    </a:solidFill>
                  </a:tcPr>
                </a:tc>
              </a:tr>
              <a:tr h="640075">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Proprioceptive seeking</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EBF7F8"/>
                    </a:solidFill>
                  </a:tcPr>
                </a:tc>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Crashing into things, rough play, </a:t>
                      </a:r>
                      <a:r>
                        <a:rPr lang="en-US" sz="1200">
                          <a:solidFill>
                            <a:srgbClr val="023E45"/>
                          </a:solidFill>
                        </a:rPr>
                        <a:t>chewing things</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EBF7F8"/>
                    </a:solidFill>
                  </a:tcPr>
                </a:tc>
              </a:tr>
              <a:tr h="640075">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Tactile defensiveness</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Avoids certain textures, bothered by clothing or touch</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FFFFF"/>
                    </a:solidFill>
                  </a:tcPr>
                </a:tc>
              </a:tr>
              <a:tr h="640075">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Executive function deficit</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EBF7F8"/>
                    </a:solidFill>
                  </a:tcPr>
                </a:tc>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Trouble starting tasks, shifting activities, or organizing materials</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EBF7F8"/>
                    </a:solidFill>
                  </a:tcPr>
                </a:tc>
              </a:tr>
              <a:tr h="640075">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Sensory </a:t>
                      </a:r>
                      <a:r>
                        <a:rPr lang="en-US" sz="1200">
                          <a:solidFill>
                            <a:srgbClr val="023E45"/>
                          </a:solidFill>
                        </a:rPr>
                        <a:t>over-responsivity</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Clr>
                          <a:srgbClr val="023E45"/>
                        </a:buClr>
                        <a:buSzPts val="1200"/>
                        <a:buFont typeface="Calibri"/>
                        <a:buNone/>
                      </a:pPr>
                      <a:r>
                        <a:rPr lang="en-US" sz="1200" u="none" cap="none" strike="noStrike">
                          <a:solidFill>
                            <a:srgbClr val="023E45"/>
                          </a:solidFill>
                        </a:rPr>
                        <a:t>Gets overwhelmed by noise, crowding, transitions</a:t>
                      </a:r>
                      <a:endParaRPr sz="1200" u="none" cap="none" strike="noStrike"/>
                    </a:p>
                  </a:txBody>
                  <a:tcPr marT="45725" marB="45725" marR="91450" marL="91450" anchor="ctr">
                    <a:lnL cap="flat" cmpd="sng" w="9525">
                      <a:solidFill>
                        <a:srgbClr val="C8E6EA"/>
                      </a:solidFill>
                      <a:prstDash val="solid"/>
                      <a:round/>
                      <a:headEnd len="sm" w="sm" type="none"/>
                      <a:tailEnd len="sm" w="sm" type="none"/>
                    </a:lnL>
                    <a:lnR cap="flat" cmpd="sng" w="9525">
                      <a:solidFill>
                        <a:srgbClr val="C8E6EA"/>
                      </a:solidFill>
                      <a:prstDash val="solid"/>
                      <a:round/>
                      <a:headEnd len="sm" w="sm" type="none"/>
                      <a:tailEnd len="sm" w="sm" type="none"/>
                    </a:lnR>
                    <a:lnT cap="flat" cmpd="sng" w="9525">
                      <a:solidFill>
                        <a:srgbClr val="C8E6EA"/>
                      </a:solidFill>
                      <a:prstDash val="solid"/>
                      <a:round/>
                      <a:headEnd len="sm" w="sm" type="none"/>
                      <a:tailEnd len="sm" w="sm" type="none"/>
                    </a:lnT>
                    <a:lnB cap="flat" cmpd="sng" w="9525">
                      <a:solidFill>
                        <a:srgbClr val="C8E6EA"/>
                      </a:solidFill>
                      <a:prstDash val="solid"/>
                      <a:round/>
                      <a:headEnd len="sm" w="sm" type="none"/>
                      <a:tailEnd len="sm" w="sm" type="none"/>
                    </a:lnB>
                    <a:solidFill>
                      <a:srgbClr val="FFFFFF"/>
                    </a:solidFill>
                  </a:tcPr>
                </a:tc>
              </a:tr>
            </a:tbl>
          </a:graphicData>
        </a:graphic>
      </p:graphicFrame>
      <p:grpSp>
        <p:nvGrpSpPr>
          <p:cNvPr id="223" name="Google Shape;223;p12"/>
          <p:cNvGrpSpPr/>
          <p:nvPr/>
        </p:nvGrpSpPr>
        <p:grpSpPr>
          <a:xfrm>
            <a:off x="0" y="4663440"/>
            <a:ext cx="9144000" cy="479940"/>
            <a:chOff x="0" y="4663440"/>
            <a:chExt cx="9144000" cy="479940"/>
          </a:xfrm>
        </p:grpSpPr>
        <p:sp>
          <p:nvSpPr>
            <p:cNvPr id="224" name="Google Shape;224;p12"/>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225" name="Google Shape;225;p12"/>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227" name="Google Shape;227;p12"/>
            <p:cNvGrpSpPr/>
            <p:nvPr/>
          </p:nvGrpSpPr>
          <p:grpSpPr>
            <a:xfrm>
              <a:off x="4185838" y="4775444"/>
              <a:ext cx="407193" cy="347501"/>
              <a:chOff x="320050" y="4480546"/>
              <a:chExt cx="644598" cy="550104"/>
            </a:xfrm>
          </p:grpSpPr>
          <p:pic>
            <p:nvPicPr>
              <p:cNvPr id="228" name="Google Shape;228;p12"/>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229" name="Google Shape;229;p12"/>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234" name="Shape 234"/>
        <p:cNvGrpSpPr/>
        <p:nvPr/>
      </p:nvGrpSpPr>
      <p:grpSpPr>
        <a:xfrm>
          <a:off x="0" y="0"/>
          <a:ext cx="0" cy="0"/>
          <a:chOff x="0" y="0"/>
          <a:chExt cx="0" cy="0"/>
        </a:xfrm>
      </p:grpSpPr>
      <p:grpSp>
        <p:nvGrpSpPr>
          <p:cNvPr id="235" name="Google Shape;235;p13"/>
          <p:cNvGrpSpPr/>
          <p:nvPr/>
        </p:nvGrpSpPr>
        <p:grpSpPr>
          <a:xfrm>
            <a:off x="457200" y="271724"/>
            <a:ext cx="8229900" cy="1866013"/>
            <a:chOff x="457200" y="109799"/>
            <a:chExt cx="8229900" cy="1866013"/>
          </a:xfrm>
        </p:grpSpPr>
        <p:sp>
          <p:nvSpPr>
            <p:cNvPr id="236" name="Google Shape;236;p13"/>
            <p:cNvSpPr/>
            <p:nvPr/>
          </p:nvSpPr>
          <p:spPr>
            <a:xfrm>
              <a:off x="457200" y="109799"/>
              <a:ext cx="8229600" cy="1047900"/>
            </a:xfrm>
            <a:prstGeom prst="rect">
              <a:avLst/>
            </a:prstGeom>
            <a:solidFill>
              <a:srgbClr val="386A93"/>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457200" y="481276"/>
              <a:ext cx="8229600" cy="451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2800"/>
                <a:buFont typeface="Trebuchet MS"/>
                <a:buNone/>
              </a:pPr>
              <a:r>
                <a:rPr b="1" i="0" lang="en-US" sz="2500" u="none" cap="none" strike="noStrike">
                  <a:solidFill>
                    <a:srgbClr val="FFFFFF"/>
                  </a:solidFill>
                  <a:latin typeface="Trebuchet MS"/>
                  <a:ea typeface="Trebuchet MS"/>
                  <a:cs typeface="Trebuchet MS"/>
                  <a:sym typeface="Trebuchet MS"/>
                </a:rPr>
                <a:t>Core Reframe: Behavior as Nervous System Communication</a:t>
              </a:r>
              <a:endParaRPr b="0" i="0" sz="2500" u="none" cap="none" strike="noStrike">
                <a:solidFill>
                  <a:schemeClr val="dk1"/>
                </a:solidFill>
                <a:latin typeface="Calibri"/>
                <a:ea typeface="Calibri"/>
                <a:cs typeface="Calibri"/>
                <a:sym typeface="Calibri"/>
              </a:endParaRPr>
            </a:p>
          </p:txBody>
        </p:sp>
        <p:sp>
          <p:nvSpPr>
            <p:cNvPr id="238" name="Google Shape;238;p13"/>
            <p:cNvSpPr/>
            <p:nvPr/>
          </p:nvSpPr>
          <p:spPr>
            <a:xfrm>
              <a:off x="457200" y="1208413"/>
              <a:ext cx="8229900" cy="76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Trebuchet MS"/>
                <a:buNone/>
              </a:pPr>
              <a:r>
                <a:rPr b="0" i="1" lang="en-US" sz="1800" u="none" cap="none" strike="noStrike">
                  <a:solidFill>
                    <a:srgbClr val="028090"/>
                  </a:solidFill>
                  <a:latin typeface="Trebuchet MS"/>
                  <a:ea typeface="Trebuchet MS"/>
                  <a:cs typeface="Trebuchet MS"/>
                  <a:sym typeface="Trebuchet MS"/>
                </a:rPr>
                <a:t>Behavior is not a choice</a:t>
              </a:r>
              <a:r>
                <a:rPr i="1" lang="en-US" sz="1800">
                  <a:solidFill>
                    <a:srgbClr val="028090"/>
                  </a:solidFill>
                  <a:latin typeface="Trebuchet MS"/>
                  <a:ea typeface="Trebuchet MS"/>
                  <a:cs typeface="Trebuchet MS"/>
                  <a:sym typeface="Trebuchet MS"/>
                </a:rPr>
                <a:t>,</a:t>
              </a:r>
              <a:r>
                <a:rPr b="0" i="1" lang="en-US" sz="1800" u="none" cap="none" strike="noStrike">
                  <a:solidFill>
                    <a:srgbClr val="028090"/>
                  </a:solidFill>
                  <a:latin typeface="Trebuchet MS"/>
                  <a:ea typeface="Trebuchet MS"/>
                  <a:cs typeface="Trebuchet MS"/>
                  <a:sym typeface="Trebuchet MS"/>
                </a:rPr>
                <a:t> i</a:t>
              </a:r>
              <a:r>
                <a:rPr i="1" lang="en-US" sz="1800">
                  <a:solidFill>
                    <a:srgbClr val="028090"/>
                  </a:solidFill>
                  <a:latin typeface="Trebuchet MS"/>
                  <a:ea typeface="Trebuchet MS"/>
                  <a:cs typeface="Trebuchet MS"/>
                  <a:sym typeface="Trebuchet MS"/>
                </a:rPr>
                <a:t>t is a message from the child’s nervous system</a:t>
              </a:r>
              <a:r>
                <a:rPr b="0" i="1" lang="en-US" sz="1800" u="none" cap="none" strike="noStrike">
                  <a:solidFill>
                    <a:srgbClr val="028090"/>
                  </a:solidFill>
                  <a:latin typeface="Trebuchet MS"/>
                  <a:ea typeface="Trebuchet MS"/>
                  <a:cs typeface="Trebuchet MS"/>
                  <a:sym typeface="Trebuchet MS"/>
                </a:rPr>
                <a:t>.</a:t>
              </a:r>
              <a:endParaRPr b="0" i="0" sz="1800" u="none" cap="none" strike="noStrike">
                <a:solidFill>
                  <a:srgbClr val="028090"/>
                </a:solidFill>
                <a:latin typeface="Calibri"/>
                <a:ea typeface="Calibri"/>
                <a:cs typeface="Calibri"/>
                <a:sym typeface="Calibri"/>
              </a:endParaRPr>
            </a:p>
          </p:txBody>
        </p:sp>
      </p:grpSp>
      <p:grpSp>
        <p:nvGrpSpPr>
          <p:cNvPr id="239" name="Google Shape;239;p13"/>
          <p:cNvGrpSpPr/>
          <p:nvPr/>
        </p:nvGrpSpPr>
        <p:grpSpPr>
          <a:xfrm>
            <a:off x="457201" y="2197609"/>
            <a:ext cx="4023360" cy="1845259"/>
            <a:chOff x="457200" y="2560320"/>
            <a:chExt cx="4023360" cy="2286000"/>
          </a:xfrm>
        </p:grpSpPr>
        <p:sp>
          <p:nvSpPr>
            <p:cNvPr id="240" name="Google Shape;240;p13"/>
            <p:cNvSpPr/>
            <p:nvPr/>
          </p:nvSpPr>
          <p:spPr>
            <a:xfrm>
              <a:off x="457200" y="2560320"/>
              <a:ext cx="4023360" cy="2286000"/>
            </a:xfrm>
            <a:prstGeom prst="rect">
              <a:avLst/>
            </a:prstGeom>
            <a:solidFill>
              <a:srgbClr val="023E45"/>
            </a:solidFill>
            <a:ln cap="flat" cmpd="sng" w="12700">
              <a:solidFill>
                <a:srgbClr val="023E4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457200" y="2560320"/>
              <a:ext cx="4023360" cy="411480"/>
            </a:xfrm>
            <a:prstGeom prst="rect">
              <a:avLst/>
            </a:prstGeom>
            <a:solidFill>
              <a:srgbClr val="E76F51"/>
            </a:solidFill>
            <a:ln cap="flat" cmpd="sng" w="12700">
              <a:solidFill>
                <a:srgbClr val="E76F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594360" y="2578608"/>
              <a:ext cx="3749040" cy="347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Old lens</a:t>
              </a:r>
              <a:endParaRPr b="0" i="0" sz="1400" u="none" cap="none" strike="noStrike">
                <a:solidFill>
                  <a:schemeClr val="dk1"/>
                </a:solidFill>
                <a:latin typeface="Calibri"/>
                <a:ea typeface="Calibri"/>
                <a:cs typeface="Calibri"/>
                <a:sym typeface="Calibri"/>
              </a:endParaRPr>
            </a:p>
          </p:txBody>
        </p:sp>
        <p:sp>
          <p:nvSpPr>
            <p:cNvPr id="243" name="Google Shape;243;p13"/>
            <p:cNvSpPr/>
            <p:nvPr/>
          </p:nvSpPr>
          <p:spPr>
            <a:xfrm>
              <a:off x="594350" y="3063247"/>
              <a:ext cx="3749100" cy="1392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300"/>
                <a:buFont typeface="Calibri"/>
                <a:buNone/>
              </a:pPr>
              <a:r>
                <a:rPr b="0" i="0" lang="en-US" sz="1300" u="none" cap="none" strike="noStrike">
                  <a:solidFill>
                    <a:srgbClr val="D0EEF1"/>
                  </a:solidFill>
                  <a:latin typeface="Calibri"/>
                  <a:ea typeface="Calibri"/>
                  <a:cs typeface="Calibri"/>
                  <a:sym typeface="Calibri"/>
                </a:rPr>
                <a:t>"He's not listening."</a:t>
              </a:r>
              <a:endParaRPr b="0" i="0" sz="13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300"/>
                <a:buFont typeface="Calibri"/>
                <a:buNone/>
              </a:pPr>
              <a:r>
                <a:rPr b="0" i="0" lang="en-US" sz="1300" u="none" cap="none" strike="noStrike">
                  <a:solidFill>
                    <a:srgbClr val="D0EEF1"/>
                  </a:solidFill>
                  <a:latin typeface="Calibri"/>
                  <a:ea typeface="Calibri"/>
                  <a:cs typeface="Calibri"/>
                  <a:sym typeface="Calibri"/>
                </a:rPr>
                <a:t>"She's being defiant."</a:t>
              </a:r>
              <a:endParaRPr b="0" i="0" sz="13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300"/>
                <a:buFont typeface="Calibri"/>
                <a:buNone/>
              </a:pPr>
              <a:r>
                <a:rPr b="0" i="0" lang="en-US" sz="1300" u="none" cap="none" strike="noStrike">
                  <a:solidFill>
                    <a:srgbClr val="D0EEF1"/>
                  </a:solidFill>
                  <a:latin typeface="Calibri"/>
                  <a:ea typeface="Calibri"/>
                  <a:cs typeface="Calibri"/>
                  <a:sym typeface="Calibri"/>
                </a:rPr>
                <a:t>"He's always</a:t>
              </a:r>
              <a:r>
                <a:rPr lang="en-US" sz="1300">
                  <a:solidFill>
                    <a:srgbClr val="D0EEF1"/>
                  </a:solidFill>
                  <a:latin typeface="Calibri"/>
                  <a:ea typeface="Calibri"/>
                  <a:cs typeface="Calibri"/>
                  <a:sym typeface="Calibri"/>
                </a:rPr>
                <a:t> acting out.”</a:t>
              </a:r>
              <a:endParaRPr sz="1300">
                <a:solidFill>
                  <a:srgbClr val="D0EEF1"/>
                </a:solidFill>
                <a:latin typeface="Calibri"/>
                <a:ea typeface="Calibri"/>
                <a:cs typeface="Calibri"/>
                <a:sym typeface="Calibri"/>
              </a:endParaRPr>
            </a:p>
          </p:txBody>
        </p:sp>
      </p:grpSp>
      <p:grpSp>
        <p:nvGrpSpPr>
          <p:cNvPr id="244" name="Google Shape;244;p13"/>
          <p:cNvGrpSpPr/>
          <p:nvPr/>
        </p:nvGrpSpPr>
        <p:grpSpPr>
          <a:xfrm>
            <a:off x="4810137" y="2188458"/>
            <a:ext cx="4023360" cy="1863547"/>
            <a:chOff x="4800600" y="2560320"/>
            <a:chExt cx="4023360" cy="2286000"/>
          </a:xfrm>
        </p:grpSpPr>
        <p:sp>
          <p:nvSpPr>
            <p:cNvPr id="245" name="Google Shape;245;p13"/>
            <p:cNvSpPr/>
            <p:nvPr/>
          </p:nvSpPr>
          <p:spPr>
            <a:xfrm>
              <a:off x="4800600" y="2560320"/>
              <a:ext cx="4023360" cy="2286000"/>
            </a:xfrm>
            <a:prstGeom prst="rect">
              <a:avLst/>
            </a:prstGeom>
            <a:solidFill>
              <a:srgbClr val="023E45"/>
            </a:solidFill>
            <a:ln cap="flat" cmpd="sng" w="12700">
              <a:solidFill>
                <a:srgbClr val="023E4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4800600" y="2560320"/>
              <a:ext cx="4023360" cy="411480"/>
            </a:xfrm>
            <a:prstGeom prst="rect">
              <a:avLst/>
            </a:prstGeom>
            <a:solidFill>
              <a:srgbClr val="02C39A"/>
            </a:solidFill>
            <a:ln cap="flat" cmpd="sng" w="12700">
              <a:solidFill>
                <a:srgbClr val="02C3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4937760" y="2578608"/>
              <a:ext cx="3749040" cy="347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New lens</a:t>
              </a:r>
              <a:endParaRPr b="0" i="0" sz="1400" u="none" cap="none" strike="noStrike">
                <a:solidFill>
                  <a:schemeClr val="dk1"/>
                </a:solidFill>
                <a:latin typeface="Calibri"/>
                <a:ea typeface="Calibri"/>
                <a:cs typeface="Calibri"/>
                <a:sym typeface="Calibri"/>
              </a:endParaRPr>
            </a:p>
          </p:txBody>
        </p:sp>
        <p:sp>
          <p:nvSpPr>
            <p:cNvPr id="248" name="Google Shape;248;p13"/>
            <p:cNvSpPr/>
            <p:nvPr/>
          </p:nvSpPr>
          <p:spPr>
            <a:xfrm>
              <a:off x="4937750" y="3040376"/>
              <a:ext cx="3749100" cy="1392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300"/>
                <a:buFont typeface="Calibri"/>
                <a:buNone/>
              </a:pPr>
              <a:r>
                <a:rPr b="0" i="0" lang="en-US" sz="1300" u="none" cap="none" strike="noStrike">
                  <a:solidFill>
                    <a:srgbClr val="D0EEF1"/>
                  </a:solidFill>
                  <a:latin typeface="Calibri"/>
                  <a:ea typeface="Calibri"/>
                  <a:cs typeface="Calibri"/>
                  <a:sym typeface="Calibri"/>
                </a:rPr>
                <a:t>"His nervous system is overwhelmed."</a:t>
              </a:r>
              <a:endParaRPr b="0" i="0" sz="13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300"/>
                <a:buFont typeface="Calibri"/>
                <a:buNone/>
              </a:pPr>
              <a:r>
                <a:rPr b="0" i="0" lang="en-US" sz="1300" u="none" cap="none" strike="noStrike">
                  <a:solidFill>
                    <a:srgbClr val="D0EEF1"/>
                  </a:solidFill>
                  <a:latin typeface="Calibri"/>
                  <a:ea typeface="Calibri"/>
                  <a:cs typeface="Calibri"/>
                  <a:sym typeface="Calibri"/>
                </a:rPr>
                <a:t>"She needs help co-regulating."</a:t>
              </a:r>
              <a:endParaRPr b="0" i="0" sz="13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300"/>
                <a:buFont typeface="Calibri"/>
                <a:buNone/>
              </a:pPr>
              <a:r>
                <a:rPr b="0" i="0" lang="en-US" sz="1300" u="none" cap="none" strike="noStrike">
                  <a:solidFill>
                    <a:srgbClr val="D0EEF1"/>
                  </a:solidFill>
                  <a:latin typeface="Calibri"/>
                  <a:ea typeface="Calibri"/>
                  <a:cs typeface="Calibri"/>
                  <a:sym typeface="Calibri"/>
                </a:rPr>
                <a:t>"His body is trying to communicate."</a:t>
              </a:r>
              <a:endParaRPr b="0" i="0" sz="1300" u="none" cap="none" strike="noStrike">
                <a:solidFill>
                  <a:schemeClr val="dk1"/>
                </a:solidFill>
                <a:latin typeface="Calibri"/>
                <a:ea typeface="Calibri"/>
                <a:cs typeface="Calibri"/>
                <a:sym typeface="Calibri"/>
              </a:endParaRPr>
            </a:p>
          </p:txBody>
        </p:sp>
      </p:grpSp>
      <p:sp>
        <p:nvSpPr>
          <p:cNvPr id="249" name="Google Shape;249;p13"/>
          <p:cNvSpPr/>
          <p:nvPr/>
        </p:nvSpPr>
        <p:spPr>
          <a:xfrm>
            <a:off x="450600" y="4261218"/>
            <a:ext cx="82296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A896"/>
              </a:buClr>
              <a:buSzPts val="1200"/>
              <a:buFont typeface="Calibri"/>
              <a:buNone/>
            </a:pPr>
            <a:r>
              <a:rPr b="1" i="1" lang="en-US" sz="1300" cap="none" strike="noStrike">
                <a:solidFill>
                  <a:srgbClr val="028090"/>
                </a:solidFill>
                <a:latin typeface="Calibri"/>
                <a:ea typeface="Calibri"/>
                <a:cs typeface="Calibri"/>
                <a:sym typeface="Calibri"/>
              </a:rPr>
              <a:t>Shared language starts with a shared belief about what the behavior means.</a:t>
            </a:r>
            <a:endParaRPr b="1" i="0" sz="1300" cap="none" strike="noStrike">
              <a:solidFill>
                <a:srgbClr val="028090"/>
              </a:solidFill>
              <a:latin typeface="Calibri"/>
              <a:ea typeface="Calibri"/>
              <a:cs typeface="Calibri"/>
              <a:sym typeface="Calibri"/>
            </a:endParaRPr>
          </a:p>
        </p:txBody>
      </p:sp>
      <p:grpSp>
        <p:nvGrpSpPr>
          <p:cNvPr id="250" name="Google Shape;250;p13"/>
          <p:cNvGrpSpPr/>
          <p:nvPr/>
        </p:nvGrpSpPr>
        <p:grpSpPr>
          <a:xfrm>
            <a:off x="0" y="4663440"/>
            <a:ext cx="9144000" cy="479940"/>
            <a:chOff x="0" y="4663440"/>
            <a:chExt cx="9144000" cy="479940"/>
          </a:xfrm>
        </p:grpSpPr>
        <p:sp>
          <p:nvSpPr>
            <p:cNvPr id="251" name="Google Shape;251;p13"/>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252" name="Google Shape;252;p13"/>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254" name="Google Shape;254;p13"/>
            <p:cNvGrpSpPr/>
            <p:nvPr/>
          </p:nvGrpSpPr>
          <p:grpSpPr>
            <a:xfrm>
              <a:off x="4185838" y="4775444"/>
              <a:ext cx="407193" cy="347501"/>
              <a:chOff x="320050" y="4480546"/>
              <a:chExt cx="644598" cy="550104"/>
            </a:xfrm>
          </p:grpSpPr>
          <p:pic>
            <p:nvPicPr>
              <p:cNvPr id="255" name="Google Shape;255;p13"/>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256" name="Google Shape;256;p13"/>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
        <p:nvSpPr>
          <p:cNvPr id="257" name="Google Shape;257;p13"/>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262" name="Shape 262"/>
        <p:cNvGrpSpPr/>
        <p:nvPr/>
      </p:nvGrpSpPr>
      <p:grpSpPr>
        <a:xfrm>
          <a:off x="0" y="0"/>
          <a:ext cx="0" cy="0"/>
          <a:chOff x="0" y="0"/>
          <a:chExt cx="0" cy="0"/>
        </a:xfrm>
      </p:grpSpPr>
      <p:sp>
        <p:nvSpPr>
          <p:cNvPr id="263" name="Google Shape;263;p14"/>
          <p:cNvSpPr/>
          <p:nvPr/>
        </p:nvSpPr>
        <p:spPr>
          <a:xfrm>
            <a:off x="457200" y="256032"/>
            <a:ext cx="82296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lang="en-US" sz="2600">
                <a:solidFill>
                  <a:srgbClr val="023E45"/>
                </a:solidFill>
                <a:latin typeface="Trebuchet MS"/>
                <a:ea typeface="Trebuchet MS"/>
                <a:cs typeface="Trebuchet MS"/>
                <a:sym typeface="Trebuchet MS"/>
              </a:rPr>
              <a:t>Interactive Reflection</a:t>
            </a:r>
            <a:endParaRPr b="0" i="0" sz="2600" u="none" cap="none" strike="noStrike">
              <a:solidFill>
                <a:schemeClr val="dk1"/>
              </a:solidFill>
              <a:latin typeface="Calibri"/>
              <a:ea typeface="Calibri"/>
              <a:cs typeface="Calibri"/>
              <a:sym typeface="Calibri"/>
            </a:endParaRPr>
          </a:p>
        </p:txBody>
      </p:sp>
      <p:sp>
        <p:nvSpPr>
          <p:cNvPr id="264" name="Google Shape;264;p14"/>
          <p:cNvSpPr/>
          <p:nvPr/>
        </p:nvSpPr>
        <p:spPr>
          <a:xfrm>
            <a:off x="457200" y="877824"/>
            <a:ext cx="8229600" cy="27432"/>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8046720" y="228600"/>
            <a:ext cx="548640" cy="548640"/>
          </a:xfrm>
          <a:prstGeom prst="ellipse">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66" name="Google Shape;266;p14"/>
          <p:cNvPicPr preferRelativeResize="0"/>
          <p:nvPr/>
        </p:nvPicPr>
        <p:blipFill rotWithShape="1">
          <a:blip r:embed="rId3">
            <a:alphaModFix/>
          </a:blip>
          <a:srcRect b="0" l="0" r="0" t="0"/>
          <a:stretch/>
        </p:blipFill>
        <p:spPr>
          <a:xfrm>
            <a:off x="8145475" y="327355"/>
            <a:ext cx="351130" cy="351130"/>
          </a:xfrm>
          <a:prstGeom prst="rect">
            <a:avLst/>
          </a:prstGeom>
          <a:noFill/>
          <a:ln>
            <a:noFill/>
          </a:ln>
        </p:spPr>
      </p:pic>
      <p:sp>
        <p:nvSpPr>
          <p:cNvPr id="267" name="Google Shape;267;p14"/>
          <p:cNvSpPr/>
          <p:nvPr/>
        </p:nvSpPr>
        <p:spPr>
          <a:xfrm>
            <a:off x="457200" y="1051560"/>
            <a:ext cx="8229600" cy="1371600"/>
          </a:xfrm>
          <a:prstGeom prst="rect">
            <a:avLst/>
          </a:prstGeom>
          <a:solidFill>
            <a:srgbClr val="D0EEF1"/>
          </a:solidFill>
          <a:ln cap="flat" cmpd="sng" w="12700">
            <a:solidFill>
              <a:srgbClr val="D0EEF1"/>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685800" y="1097280"/>
            <a:ext cx="7772400" cy="12801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400"/>
              <a:buFont typeface="Calibri"/>
              <a:buNone/>
            </a:pPr>
            <a:r>
              <a:rPr b="0" i="0" lang="en-US" sz="1400" u="none" cap="none" strike="noStrike">
                <a:solidFill>
                  <a:srgbClr val="023E45"/>
                </a:solidFill>
                <a:latin typeface="Calibri"/>
                <a:ea typeface="Calibri"/>
                <a:cs typeface="Calibri"/>
                <a:sym typeface="Calibri"/>
              </a:rPr>
              <a:t>Think about a word or phrase you use regularly to describe a child's behavior or needs.</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3E45"/>
              </a:buClr>
              <a:buSzPts val="1400"/>
              <a:buFont typeface="Calibri"/>
              <a:buNone/>
            </a:pPr>
            <a:r>
              <a:rPr b="0" i="0" lang="en-US" sz="1400" u="none" cap="none" strike="noStrike">
                <a:solidFill>
                  <a:srgbClr val="023E45"/>
                </a:solidFill>
                <a:latin typeface="Calibri"/>
                <a:ea typeface="Calibri"/>
                <a:cs typeface="Calibri"/>
                <a:sym typeface="Calibri"/>
              </a:rPr>
              <a:t>Share it with a partner</a:t>
            </a:r>
            <a:r>
              <a:rPr lang="en-US">
                <a:solidFill>
                  <a:srgbClr val="023E45"/>
                </a:solidFill>
                <a:latin typeface="Calibri"/>
                <a:ea typeface="Calibri"/>
                <a:cs typeface="Calibri"/>
                <a:sym typeface="Calibri"/>
              </a:rPr>
              <a:t> </a:t>
            </a:r>
            <a:r>
              <a:rPr b="0" i="0" lang="en-US" sz="1400" u="none" cap="none" strike="noStrike">
                <a:solidFill>
                  <a:srgbClr val="023E45"/>
                </a:solidFill>
                <a:latin typeface="Calibri"/>
                <a:ea typeface="Calibri"/>
                <a:cs typeface="Calibri"/>
                <a:sym typeface="Calibri"/>
              </a:rPr>
              <a:t>and then discuss: how might the other role interpret it differently?</a:t>
            </a:r>
            <a:endParaRPr b="0" i="0" sz="1400" u="none" cap="none" strike="noStrike">
              <a:solidFill>
                <a:schemeClr val="dk1"/>
              </a:solidFill>
              <a:latin typeface="Calibri"/>
              <a:ea typeface="Calibri"/>
              <a:cs typeface="Calibri"/>
              <a:sym typeface="Calibri"/>
            </a:endParaRPr>
          </a:p>
        </p:txBody>
      </p:sp>
      <p:sp>
        <p:nvSpPr>
          <p:cNvPr id="269" name="Google Shape;269;p14"/>
          <p:cNvSpPr/>
          <p:nvPr/>
        </p:nvSpPr>
        <p:spPr>
          <a:xfrm>
            <a:off x="548640" y="2606040"/>
            <a:ext cx="7315200" cy="3474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8090"/>
              </a:buClr>
              <a:buSzPts val="1500"/>
              <a:buFont typeface="Trebuchet MS"/>
              <a:buNone/>
            </a:pPr>
            <a:r>
              <a:rPr b="1" i="0" lang="en-US" sz="1500" u="none" cap="none" strike="noStrike">
                <a:solidFill>
                  <a:srgbClr val="028090"/>
                </a:solidFill>
                <a:latin typeface="Trebuchet MS"/>
                <a:ea typeface="Trebuchet MS"/>
                <a:cs typeface="Trebuchet MS"/>
                <a:sym typeface="Trebuchet MS"/>
              </a:rPr>
              <a:t>Consider:</a:t>
            </a:r>
            <a:endParaRPr b="0" i="0" sz="1500" u="none" cap="none" strike="noStrike">
              <a:solidFill>
                <a:schemeClr val="dk1"/>
              </a:solidFill>
              <a:latin typeface="Calibri"/>
              <a:ea typeface="Calibri"/>
              <a:cs typeface="Calibri"/>
              <a:sym typeface="Calibri"/>
            </a:endParaRPr>
          </a:p>
        </p:txBody>
      </p:sp>
      <p:sp>
        <p:nvSpPr>
          <p:cNvPr id="270" name="Google Shape;270;p14"/>
          <p:cNvSpPr/>
          <p:nvPr/>
        </p:nvSpPr>
        <p:spPr>
          <a:xfrm>
            <a:off x="594300" y="2569582"/>
            <a:ext cx="7955400" cy="1463100"/>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Words like: "sensory," "regulated," "avoidant," "engaged," "behavior plan," "inclusion"</a:t>
            </a:r>
            <a:endParaRPr b="0" i="0" sz="13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How does your partner's role shape what they picture when they hear that word?</a:t>
            </a:r>
            <a:endParaRPr b="0" i="0" sz="13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Where is there natural alignment? Where is there potential misread?</a:t>
            </a:r>
            <a:endParaRPr b="0" i="0" sz="1300" u="none" cap="none" strike="noStrike">
              <a:solidFill>
                <a:schemeClr val="dk1"/>
              </a:solidFill>
              <a:latin typeface="Calibri"/>
              <a:ea typeface="Calibri"/>
              <a:cs typeface="Calibri"/>
              <a:sym typeface="Calibri"/>
            </a:endParaRPr>
          </a:p>
        </p:txBody>
      </p:sp>
      <p:sp>
        <p:nvSpPr>
          <p:cNvPr id="271" name="Google Shape;271;p14"/>
          <p:cNvSpPr/>
          <p:nvPr/>
        </p:nvSpPr>
        <p:spPr>
          <a:xfrm>
            <a:off x="6366325" y="4224790"/>
            <a:ext cx="2011800" cy="347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28090"/>
              </a:buClr>
              <a:buSzPts val="1300"/>
              <a:buFont typeface="Calibri"/>
              <a:buNone/>
            </a:pPr>
            <a:r>
              <a:rPr b="1" i="0" lang="en-US" sz="1300" u="none" cap="none" strike="noStrike">
                <a:solidFill>
                  <a:srgbClr val="028090"/>
                </a:solidFill>
                <a:latin typeface="Calibri"/>
                <a:ea typeface="Calibri"/>
                <a:cs typeface="Calibri"/>
                <a:sym typeface="Calibri"/>
              </a:rPr>
              <a:t>⏱  5 minutes</a:t>
            </a:r>
            <a:endParaRPr b="0" i="0" sz="1300" u="none" cap="none" strike="noStrike">
              <a:solidFill>
                <a:schemeClr val="dk1"/>
              </a:solidFill>
              <a:latin typeface="Calibri"/>
              <a:ea typeface="Calibri"/>
              <a:cs typeface="Calibri"/>
              <a:sym typeface="Calibri"/>
            </a:endParaRPr>
          </a:p>
        </p:txBody>
      </p:sp>
      <p:grpSp>
        <p:nvGrpSpPr>
          <p:cNvPr id="272" name="Google Shape;272;p14"/>
          <p:cNvGrpSpPr/>
          <p:nvPr/>
        </p:nvGrpSpPr>
        <p:grpSpPr>
          <a:xfrm>
            <a:off x="0" y="4654290"/>
            <a:ext cx="9144000" cy="479940"/>
            <a:chOff x="0" y="4663440"/>
            <a:chExt cx="9144000" cy="479940"/>
          </a:xfrm>
        </p:grpSpPr>
        <p:sp>
          <p:nvSpPr>
            <p:cNvPr id="273" name="Google Shape;273;p14"/>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274" name="Google Shape;274;p14"/>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4"/>
            <p:cNvSpPr/>
            <p:nvPr/>
          </p:nvSpPr>
          <p:spPr>
            <a:xfrm>
              <a:off x="2289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276" name="Google Shape;276;p14"/>
            <p:cNvGrpSpPr/>
            <p:nvPr/>
          </p:nvGrpSpPr>
          <p:grpSpPr>
            <a:xfrm>
              <a:off x="4185838" y="4775444"/>
              <a:ext cx="407193" cy="347501"/>
              <a:chOff x="320050" y="4480546"/>
              <a:chExt cx="644598" cy="550104"/>
            </a:xfrm>
          </p:grpSpPr>
          <p:pic>
            <p:nvPicPr>
              <p:cNvPr id="277" name="Google Shape;277;p14"/>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278" name="Google Shape;278;p14"/>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283" name="Shape 283"/>
        <p:cNvGrpSpPr/>
        <p:nvPr/>
      </p:nvGrpSpPr>
      <p:grpSpPr>
        <a:xfrm>
          <a:off x="0" y="0"/>
          <a:ext cx="0" cy="0"/>
          <a:chOff x="0" y="0"/>
          <a:chExt cx="0" cy="0"/>
        </a:xfrm>
      </p:grpSpPr>
      <p:sp>
        <p:nvSpPr>
          <p:cNvPr id="284" name="Google Shape;284;p15"/>
          <p:cNvSpPr/>
          <p:nvPr/>
        </p:nvSpPr>
        <p:spPr>
          <a:xfrm>
            <a:off x="0" y="0"/>
            <a:ext cx="9144000" cy="1051500"/>
          </a:xfrm>
          <a:prstGeom prst="rect">
            <a:avLst/>
          </a:prstGeom>
          <a:solidFill>
            <a:srgbClr val="386A93"/>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457200" y="0"/>
            <a:ext cx="8229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3E45"/>
              </a:buClr>
              <a:buSzPts val="1300"/>
              <a:buFont typeface="Trebuchet MS"/>
              <a:buNone/>
            </a:pPr>
            <a:r>
              <a:rPr b="1" i="0" lang="en-US" sz="1500" u="none" cap="none" strike="noStrike">
                <a:solidFill>
                  <a:schemeClr val="lt1"/>
                </a:solidFill>
                <a:latin typeface="Trebuchet MS"/>
                <a:ea typeface="Trebuchet MS"/>
                <a:cs typeface="Trebuchet MS"/>
                <a:sym typeface="Trebuchet MS"/>
              </a:rPr>
              <a:t>PILLAR TWO</a:t>
            </a:r>
            <a:endParaRPr b="0" i="0" sz="1500" u="none" cap="none" strike="noStrike">
              <a:solidFill>
                <a:schemeClr val="lt1"/>
              </a:solidFill>
              <a:latin typeface="Calibri"/>
              <a:ea typeface="Calibri"/>
              <a:cs typeface="Calibri"/>
              <a:sym typeface="Calibri"/>
            </a:endParaRPr>
          </a:p>
        </p:txBody>
      </p:sp>
      <p:sp>
        <p:nvSpPr>
          <p:cNvPr id="286" name="Google Shape;286;p15"/>
          <p:cNvSpPr/>
          <p:nvPr/>
        </p:nvSpPr>
        <p:spPr>
          <a:xfrm>
            <a:off x="457200" y="434330"/>
            <a:ext cx="8229600" cy="502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600"/>
              <a:buFont typeface="Trebuchet MS"/>
              <a:buNone/>
            </a:pPr>
            <a:r>
              <a:rPr b="1" i="0" lang="en-US" sz="2600" u="none" cap="none" strike="noStrike">
                <a:solidFill>
                  <a:srgbClr val="FFFFFF"/>
                </a:solidFill>
                <a:latin typeface="Trebuchet MS"/>
                <a:ea typeface="Trebuchet MS"/>
                <a:cs typeface="Trebuchet MS"/>
                <a:sym typeface="Trebuchet MS"/>
              </a:rPr>
              <a:t>Shared Observation</a:t>
            </a:r>
            <a:endParaRPr b="0" i="0" sz="2600" u="none" cap="none" strike="noStrike">
              <a:solidFill>
                <a:schemeClr val="dk1"/>
              </a:solidFill>
              <a:latin typeface="Calibri"/>
              <a:ea typeface="Calibri"/>
              <a:cs typeface="Calibri"/>
              <a:sym typeface="Calibri"/>
            </a:endParaRPr>
          </a:p>
        </p:txBody>
      </p:sp>
      <p:grpSp>
        <p:nvGrpSpPr>
          <p:cNvPr id="287" name="Google Shape;287;p15"/>
          <p:cNvGrpSpPr/>
          <p:nvPr/>
        </p:nvGrpSpPr>
        <p:grpSpPr>
          <a:xfrm>
            <a:off x="4114800" y="1188722"/>
            <a:ext cx="640080" cy="640080"/>
            <a:chOff x="4114800" y="1051560"/>
            <a:chExt cx="640080" cy="640080"/>
          </a:xfrm>
        </p:grpSpPr>
        <p:sp>
          <p:nvSpPr>
            <p:cNvPr id="288" name="Google Shape;288;p15"/>
            <p:cNvSpPr/>
            <p:nvPr/>
          </p:nvSpPr>
          <p:spPr>
            <a:xfrm>
              <a:off x="4114800" y="1051560"/>
              <a:ext cx="640080" cy="640080"/>
            </a:xfrm>
            <a:prstGeom prst="ellipse">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89" name="Google Shape;289;p15"/>
            <p:cNvPicPr preferRelativeResize="0"/>
            <p:nvPr/>
          </p:nvPicPr>
          <p:blipFill rotWithShape="1">
            <a:blip r:embed="rId3">
              <a:alphaModFix/>
            </a:blip>
            <a:srcRect b="0" l="0" r="0" t="0"/>
            <a:stretch/>
          </p:blipFill>
          <p:spPr>
            <a:xfrm>
              <a:off x="4230014" y="1166774"/>
              <a:ext cx="409651" cy="409651"/>
            </a:xfrm>
            <a:prstGeom prst="rect">
              <a:avLst/>
            </a:prstGeom>
            <a:noFill/>
            <a:ln>
              <a:noFill/>
            </a:ln>
          </p:spPr>
        </p:pic>
      </p:grpSp>
      <p:sp>
        <p:nvSpPr>
          <p:cNvPr id="290" name="Google Shape;290;p15"/>
          <p:cNvSpPr/>
          <p:nvPr/>
        </p:nvSpPr>
        <p:spPr>
          <a:xfrm>
            <a:off x="450600" y="1737295"/>
            <a:ext cx="8229600" cy="54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2000"/>
              <a:buFont typeface="Calibri"/>
              <a:buNone/>
            </a:pPr>
            <a:r>
              <a:rPr b="0" i="1" lang="en-US" sz="2000" u="none" cap="none" strike="noStrike">
                <a:solidFill>
                  <a:srgbClr val="028090"/>
                </a:solidFill>
                <a:latin typeface="Calibri"/>
                <a:ea typeface="Calibri"/>
                <a:cs typeface="Calibri"/>
                <a:sym typeface="Calibri"/>
              </a:rPr>
              <a:t>"Are we seeing the same child?"</a:t>
            </a:r>
            <a:endParaRPr b="0" i="0" sz="2000" u="none" cap="none" strike="noStrike">
              <a:solidFill>
                <a:srgbClr val="028090"/>
              </a:solidFill>
              <a:latin typeface="Calibri"/>
              <a:ea typeface="Calibri"/>
              <a:cs typeface="Calibri"/>
              <a:sym typeface="Calibri"/>
            </a:endParaRPr>
          </a:p>
        </p:txBody>
      </p:sp>
      <p:sp>
        <p:nvSpPr>
          <p:cNvPr id="291" name="Google Shape;291;p15"/>
          <p:cNvSpPr/>
          <p:nvPr/>
        </p:nvSpPr>
        <p:spPr>
          <a:xfrm>
            <a:off x="502575" y="2354650"/>
            <a:ext cx="4023300" cy="20232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2194215" y="2491805"/>
            <a:ext cx="502800" cy="502800"/>
          </a:xfrm>
          <a:prstGeom prst="ellipse">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3" name="Google Shape;293;p15"/>
          <p:cNvPicPr preferRelativeResize="0"/>
          <p:nvPr/>
        </p:nvPicPr>
        <p:blipFill rotWithShape="1">
          <a:blip r:embed="rId4">
            <a:alphaModFix/>
          </a:blip>
          <a:srcRect b="0" l="0" r="0" t="0"/>
          <a:stretch/>
        </p:blipFill>
        <p:spPr>
          <a:xfrm>
            <a:off x="2284741" y="2582331"/>
            <a:ext cx="321869" cy="321869"/>
          </a:xfrm>
          <a:prstGeom prst="rect">
            <a:avLst/>
          </a:prstGeom>
          <a:noFill/>
          <a:ln>
            <a:noFill/>
          </a:ln>
        </p:spPr>
      </p:pic>
      <p:sp>
        <p:nvSpPr>
          <p:cNvPr id="294" name="Google Shape;294;p15"/>
          <p:cNvSpPr/>
          <p:nvPr/>
        </p:nvSpPr>
        <p:spPr>
          <a:xfrm>
            <a:off x="594015" y="3086165"/>
            <a:ext cx="3840600" cy="38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C39A"/>
              </a:buClr>
              <a:buSzPts val="1400"/>
              <a:buFont typeface="Trebuchet MS"/>
              <a:buNone/>
            </a:pPr>
            <a:r>
              <a:rPr b="1" i="0" lang="en-US" sz="1400" u="none" cap="none" strike="noStrike">
                <a:solidFill>
                  <a:srgbClr val="02C39A"/>
                </a:solidFill>
                <a:latin typeface="Trebuchet MS"/>
                <a:ea typeface="Trebuchet MS"/>
                <a:cs typeface="Trebuchet MS"/>
                <a:sym typeface="Trebuchet MS"/>
              </a:rPr>
              <a:t>In the Clinic</a:t>
            </a:r>
            <a:endParaRPr b="0" i="0" sz="1400" u="none" cap="none" strike="noStrike">
              <a:solidFill>
                <a:schemeClr val="dk1"/>
              </a:solidFill>
              <a:latin typeface="Calibri"/>
              <a:ea typeface="Calibri"/>
              <a:cs typeface="Calibri"/>
              <a:sym typeface="Calibri"/>
            </a:endParaRPr>
          </a:p>
        </p:txBody>
      </p:sp>
      <p:sp>
        <p:nvSpPr>
          <p:cNvPr id="295" name="Google Shape;295;p15"/>
          <p:cNvSpPr/>
          <p:nvPr/>
        </p:nvSpPr>
        <p:spPr>
          <a:xfrm>
            <a:off x="639785" y="3280320"/>
            <a:ext cx="3749100" cy="109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Structured 1:1 setting</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Controlled sensory environment</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Child is performing for an adult</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OT holding the task demands</a:t>
            </a:r>
            <a:endParaRPr b="0" i="0" sz="1200" u="none" cap="none" strike="noStrike">
              <a:solidFill>
                <a:schemeClr val="dk1"/>
              </a:solidFill>
              <a:latin typeface="Calibri"/>
              <a:ea typeface="Calibri"/>
              <a:cs typeface="Calibri"/>
              <a:sym typeface="Calibri"/>
            </a:endParaRPr>
          </a:p>
        </p:txBody>
      </p:sp>
      <p:sp>
        <p:nvSpPr>
          <p:cNvPr id="296" name="Google Shape;296;p15"/>
          <p:cNvSpPr/>
          <p:nvPr/>
        </p:nvSpPr>
        <p:spPr>
          <a:xfrm>
            <a:off x="4845975" y="2354649"/>
            <a:ext cx="4023300" cy="19911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6537615" y="2491805"/>
            <a:ext cx="502800" cy="502800"/>
          </a:xfrm>
          <a:prstGeom prst="ellipse">
            <a:avLst/>
          </a:prstGeom>
          <a:solidFill>
            <a:srgbClr val="00A896"/>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8" name="Google Shape;298;p15"/>
          <p:cNvPicPr preferRelativeResize="0"/>
          <p:nvPr/>
        </p:nvPicPr>
        <p:blipFill rotWithShape="1">
          <a:blip r:embed="rId5">
            <a:alphaModFix/>
          </a:blip>
          <a:srcRect b="0" l="0" r="0" t="0"/>
          <a:stretch/>
        </p:blipFill>
        <p:spPr>
          <a:xfrm>
            <a:off x="6628141" y="2582331"/>
            <a:ext cx="321869" cy="321869"/>
          </a:xfrm>
          <a:prstGeom prst="rect">
            <a:avLst/>
          </a:prstGeom>
          <a:noFill/>
          <a:ln>
            <a:noFill/>
          </a:ln>
        </p:spPr>
      </p:pic>
      <p:sp>
        <p:nvSpPr>
          <p:cNvPr id="299" name="Google Shape;299;p15"/>
          <p:cNvSpPr/>
          <p:nvPr/>
        </p:nvSpPr>
        <p:spPr>
          <a:xfrm>
            <a:off x="4937415" y="3086165"/>
            <a:ext cx="3840600" cy="38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C39A"/>
              </a:buClr>
              <a:buSzPts val="1400"/>
              <a:buFont typeface="Trebuchet MS"/>
              <a:buNone/>
            </a:pPr>
            <a:r>
              <a:rPr b="1" i="0" lang="en-US" sz="1400" u="none" cap="none" strike="noStrike">
                <a:solidFill>
                  <a:srgbClr val="02C39A"/>
                </a:solidFill>
                <a:latin typeface="Trebuchet MS"/>
                <a:ea typeface="Trebuchet MS"/>
                <a:cs typeface="Trebuchet MS"/>
                <a:sym typeface="Trebuchet MS"/>
              </a:rPr>
              <a:t>In the Classroom</a:t>
            </a:r>
            <a:endParaRPr b="0" i="0" sz="1400" u="none" cap="none" strike="noStrike">
              <a:solidFill>
                <a:schemeClr val="dk1"/>
              </a:solidFill>
              <a:latin typeface="Calibri"/>
              <a:ea typeface="Calibri"/>
              <a:cs typeface="Calibri"/>
              <a:sym typeface="Calibri"/>
            </a:endParaRPr>
          </a:p>
        </p:txBody>
      </p:sp>
      <p:sp>
        <p:nvSpPr>
          <p:cNvPr id="300" name="Google Shape;300;p15"/>
          <p:cNvSpPr/>
          <p:nvPr/>
        </p:nvSpPr>
        <p:spPr>
          <a:xfrm>
            <a:off x="4914485" y="3280320"/>
            <a:ext cx="3749100" cy="109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Group dynamics and peer proximity</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Unpredictable sensory landscape</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Child navigating real social demands</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Teacher managing 18+ children</a:t>
            </a:r>
            <a:endParaRPr b="0" i="0" sz="1200" u="none" cap="none" strike="noStrike">
              <a:solidFill>
                <a:schemeClr val="dk1"/>
              </a:solidFill>
              <a:latin typeface="Calibri"/>
              <a:ea typeface="Calibri"/>
              <a:cs typeface="Calibri"/>
              <a:sym typeface="Calibri"/>
            </a:endParaRPr>
          </a:p>
        </p:txBody>
      </p:sp>
      <p:grpSp>
        <p:nvGrpSpPr>
          <p:cNvPr id="301" name="Google Shape;301;p15"/>
          <p:cNvGrpSpPr/>
          <p:nvPr/>
        </p:nvGrpSpPr>
        <p:grpSpPr>
          <a:xfrm>
            <a:off x="0" y="4663440"/>
            <a:ext cx="9144000" cy="479940"/>
            <a:chOff x="0" y="4663440"/>
            <a:chExt cx="9144000" cy="479940"/>
          </a:xfrm>
        </p:grpSpPr>
        <p:sp>
          <p:nvSpPr>
            <p:cNvPr id="302" name="Google Shape;302;p15"/>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303" name="Google Shape;303;p15"/>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305" name="Google Shape;305;p15"/>
            <p:cNvGrpSpPr/>
            <p:nvPr/>
          </p:nvGrpSpPr>
          <p:grpSpPr>
            <a:xfrm>
              <a:off x="4185838" y="4775444"/>
              <a:ext cx="407193" cy="347501"/>
              <a:chOff x="320050" y="4480546"/>
              <a:chExt cx="644598" cy="550104"/>
            </a:xfrm>
          </p:grpSpPr>
          <p:pic>
            <p:nvPicPr>
              <p:cNvPr id="306" name="Google Shape;306;p15"/>
              <p:cNvPicPr preferRelativeResize="0"/>
              <p:nvPr/>
            </p:nvPicPr>
            <p:blipFill rotWithShape="1">
              <a:blip r:embed="rId6">
                <a:alphaModFix/>
              </a:blip>
              <a:srcRect b="52069" l="0" r="86251" t="8335"/>
              <a:stretch/>
            </p:blipFill>
            <p:spPr>
              <a:xfrm rot="1381596">
                <a:off x="610925" y="4535025"/>
                <a:ext cx="323475" cy="220550"/>
              </a:xfrm>
              <a:prstGeom prst="rect">
                <a:avLst/>
              </a:prstGeom>
              <a:noFill/>
              <a:ln>
                <a:noFill/>
              </a:ln>
            </p:spPr>
          </p:pic>
          <p:pic>
            <p:nvPicPr>
              <p:cNvPr id="307" name="Google Shape;307;p15"/>
              <p:cNvPicPr preferRelativeResize="0"/>
              <p:nvPr/>
            </p:nvPicPr>
            <p:blipFill rotWithShape="1">
              <a:blip r:embed="rId7">
                <a:alphaModFix/>
              </a:blip>
              <a:srcRect b="45443" l="33590" r="32869" t="12027"/>
              <a:stretch/>
            </p:blipFill>
            <p:spPr>
              <a:xfrm>
                <a:off x="320050" y="4527750"/>
                <a:ext cx="410853" cy="502900"/>
              </a:xfrm>
              <a:prstGeom prst="rect">
                <a:avLst/>
              </a:prstGeom>
              <a:noFill/>
              <a:ln>
                <a:noFill/>
              </a:ln>
            </p:spPr>
          </p:pic>
        </p:grpSp>
      </p:grpSp>
      <p:sp>
        <p:nvSpPr>
          <p:cNvPr id="308" name="Google Shape;308;p15"/>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313" name="Shape 313"/>
        <p:cNvGrpSpPr/>
        <p:nvPr/>
      </p:nvGrpSpPr>
      <p:grpSpPr>
        <a:xfrm>
          <a:off x="0" y="0"/>
          <a:ext cx="0" cy="0"/>
          <a:chOff x="0" y="0"/>
          <a:chExt cx="0" cy="0"/>
        </a:xfrm>
      </p:grpSpPr>
      <p:sp>
        <p:nvSpPr>
          <p:cNvPr id="314" name="Google Shape;314;p16"/>
          <p:cNvSpPr/>
          <p:nvPr/>
        </p:nvSpPr>
        <p:spPr>
          <a:xfrm>
            <a:off x="457200" y="256032"/>
            <a:ext cx="82296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i="0" lang="en-US" sz="2600" u="none" cap="none" strike="noStrike">
                <a:solidFill>
                  <a:srgbClr val="023E45"/>
                </a:solidFill>
                <a:latin typeface="Trebuchet MS"/>
                <a:ea typeface="Trebuchet MS"/>
                <a:cs typeface="Trebuchet MS"/>
                <a:sym typeface="Trebuchet MS"/>
              </a:rPr>
              <a:t>Why Observation Comes Before Planning</a:t>
            </a:r>
            <a:endParaRPr b="0" i="0" sz="2600" u="none" cap="none" strike="noStrike">
              <a:solidFill>
                <a:schemeClr val="dk1"/>
              </a:solidFill>
              <a:latin typeface="Calibri"/>
              <a:ea typeface="Calibri"/>
              <a:cs typeface="Calibri"/>
              <a:sym typeface="Calibri"/>
            </a:endParaRPr>
          </a:p>
        </p:txBody>
      </p:sp>
      <p:sp>
        <p:nvSpPr>
          <p:cNvPr id="315" name="Google Shape;315;p16"/>
          <p:cNvSpPr/>
          <p:nvPr/>
        </p:nvSpPr>
        <p:spPr>
          <a:xfrm>
            <a:off x="457200" y="877824"/>
            <a:ext cx="8229600" cy="27432"/>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457200" y="1143650"/>
            <a:ext cx="8229600" cy="862800"/>
          </a:xfrm>
          <a:prstGeom prst="rect">
            <a:avLst/>
          </a:prstGeom>
          <a:solidFill>
            <a:srgbClr val="C8E6EA"/>
          </a:solidFill>
          <a:ln cap="flat" cmpd="sng" w="12700">
            <a:solidFill>
              <a:srgbClr val="FFF3E0"/>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640425" y="1166450"/>
            <a:ext cx="7772400" cy="81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3E45"/>
              </a:buClr>
              <a:buSzPts val="1500"/>
              <a:buFont typeface="Calibri"/>
              <a:buNone/>
            </a:pPr>
            <a:r>
              <a:rPr b="0" i="1" lang="en-US" sz="1500" u="none" cap="none" strike="noStrike">
                <a:solidFill>
                  <a:srgbClr val="023E45"/>
                </a:solidFill>
                <a:latin typeface="Calibri"/>
                <a:ea typeface="Calibri"/>
                <a:cs typeface="Calibri"/>
                <a:sym typeface="Calibri"/>
              </a:rPr>
              <a:t>"I don't have time for the OT to come observe. I'll just describe what I'm seeing."</a:t>
            </a:r>
            <a:endParaRPr b="0" i="0" sz="1500" u="none" cap="none" strike="noStrike">
              <a:solidFill>
                <a:schemeClr val="dk1"/>
              </a:solidFill>
              <a:latin typeface="Calibri"/>
              <a:ea typeface="Calibri"/>
              <a:cs typeface="Calibri"/>
              <a:sym typeface="Calibri"/>
            </a:endParaRPr>
          </a:p>
        </p:txBody>
      </p:sp>
      <p:sp>
        <p:nvSpPr>
          <p:cNvPr id="318" name="Google Shape;318;p16"/>
          <p:cNvSpPr/>
          <p:nvPr/>
        </p:nvSpPr>
        <p:spPr>
          <a:xfrm>
            <a:off x="457200" y="2087925"/>
            <a:ext cx="8229600" cy="384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8090"/>
              </a:buClr>
              <a:buSzPts val="1400"/>
              <a:buFont typeface="Trebuchet MS"/>
              <a:buNone/>
            </a:pPr>
            <a:r>
              <a:rPr b="1" i="0" lang="en-US" sz="1400" u="none" cap="none" strike="noStrike">
                <a:solidFill>
                  <a:srgbClr val="028090"/>
                </a:solidFill>
                <a:latin typeface="Trebuchet MS"/>
                <a:ea typeface="Trebuchet MS"/>
                <a:cs typeface="Trebuchet MS"/>
                <a:sym typeface="Trebuchet MS"/>
              </a:rPr>
              <a:t>The time concern is real. Here's why joint observation is still worth it:</a:t>
            </a:r>
            <a:endParaRPr b="0" i="0" sz="1400" u="none" cap="none" strike="noStrike">
              <a:solidFill>
                <a:schemeClr val="dk1"/>
              </a:solidFill>
              <a:latin typeface="Calibri"/>
              <a:ea typeface="Calibri"/>
              <a:cs typeface="Calibri"/>
              <a:sym typeface="Calibri"/>
            </a:endParaRPr>
          </a:p>
        </p:txBody>
      </p:sp>
      <p:pic>
        <p:nvPicPr>
          <p:cNvPr descr="preencoded.png" id="319" name="Google Shape;319;p16"/>
          <p:cNvPicPr preferRelativeResize="0"/>
          <p:nvPr/>
        </p:nvPicPr>
        <p:blipFill rotWithShape="1">
          <a:blip r:embed="rId3">
            <a:alphaModFix/>
          </a:blip>
          <a:srcRect b="0" l="0" r="0" t="0"/>
          <a:stretch/>
        </p:blipFill>
        <p:spPr>
          <a:xfrm>
            <a:off x="502920" y="2572557"/>
            <a:ext cx="292608" cy="292608"/>
          </a:xfrm>
          <a:prstGeom prst="rect">
            <a:avLst/>
          </a:prstGeom>
          <a:noFill/>
          <a:ln>
            <a:noFill/>
          </a:ln>
        </p:spPr>
      </p:pic>
      <p:sp>
        <p:nvSpPr>
          <p:cNvPr id="320" name="Google Shape;320;p16"/>
          <p:cNvSpPr/>
          <p:nvPr/>
        </p:nvSpPr>
        <p:spPr>
          <a:xfrm>
            <a:off x="914400" y="2545125"/>
            <a:ext cx="7955400" cy="384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One shared 20-minute observation prevents months of misaligned intervention.</a:t>
            </a:r>
            <a:endParaRPr b="0" i="0" sz="1300" u="none" cap="none" strike="noStrike">
              <a:solidFill>
                <a:schemeClr val="dk1"/>
              </a:solidFill>
              <a:latin typeface="Calibri"/>
              <a:ea typeface="Calibri"/>
              <a:cs typeface="Calibri"/>
              <a:sym typeface="Calibri"/>
            </a:endParaRPr>
          </a:p>
        </p:txBody>
      </p:sp>
      <p:pic>
        <p:nvPicPr>
          <p:cNvPr descr="preencoded.png" id="321" name="Google Shape;321;p16"/>
          <p:cNvPicPr preferRelativeResize="0"/>
          <p:nvPr/>
        </p:nvPicPr>
        <p:blipFill rotWithShape="1">
          <a:blip r:embed="rId3">
            <a:alphaModFix/>
          </a:blip>
          <a:srcRect b="0" l="0" r="0" t="0"/>
          <a:stretch/>
        </p:blipFill>
        <p:spPr>
          <a:xfrm>
            <a:off x="502920" y="3048045"/>
            <a:ext cx="292608" cy="292608"/>
          </a:xfrm>
          <a:prstGeom prst="rect">
            <a:avLst/>
          </a:prstGeom>
          <a:noFill/>
          <a:ln>
            <a:noFill/>
          </a:ln>
        </p:spPr>
      </p:pic>
      <p:sp>
        <p:nvSpPr>
          <p:cNvPr id="322" name="Google Shape;322;p16"/>
          <p:cNvSpPr/>
          <p:nvPr/>
        </p:nvSpPr>
        <p:spPr>
          <a:xfrm>
            <a:off x="914400" y="3020613"/>
            <a:ext cx="7955400" cy="384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The OT sees sensory and motor details that don't translate into words.</a:t>
            </a:r>
            <a:endParaRPr b="0" i="0" sz="1300" u="none" cap="none" strike="noStrike">
              <a:solidFill>
                <a:schemeClr val="dk1"/>
              </a:solidFill>
              <a:latin typeface="Calibri"/>
              <a:ea typeface="Calibri"/>
              <a:cs typeface="Calibri"/>
              <a:sym typeface="Calibri"/>
            </a:endParaRPr>
          </a:p>
        </p:txBody>
      </p:sp>
      <p:pic>
        <p:nvPicPr>
          <p:cNvPr descr="preencoded.png" id="323" name="Google Shape;323;p16"/>
          <p:cNvPicPr preferRelativeResize="0"/>
          <p:nvPr/>
        </p:nvPicPr>
        <p:blipFill rotWithShape="1">
          <a:blip r:embed="rId3">
            <a:alphaModFix/>
          </a:blip>
          <a:srcRect b="0" l="0" r="0" t="0"/>
          <a:stretch/>
        </p:blipFill>
        <p:spPr>
          <a:xfrm>
            <a:off x="502920" y="3523533"/>
            <a:ext cx="292608" cy="292608"/>
          </a:xfrm>
          <a:prstGeom prst="rect">
            <a:avLst/>
          </a:prstGeom>
          <a:noFill/>
          <a:ln>
            <a:noFill/>
          </a:ln>
        </p:spPr>
      </p:pic>
      <p:sp>
        <p:nvSpPr>
          <p:cNvPr id="324" name="Google Shape;324;p16"/>
          <p:cNvSpPr/>
          <p:nvPr/>
        </p:nvSpPr>
        <p:spPr>
          <a:xfrm>
            <a:off x="914400" y="3496101"/>
            <a:ext cx="7955400" cy="384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The teacher sees social and relational dynamics the OT misses in a 1:1 clinic session.</a:t>
            </a:r>
            <a:endParaRPr b="0" i="0" sz="1300" u="none" cap="none" strike="noStrike">
              <a:solidFill>
                <a:schemeClr val="dk1"/>
              </a:solidFill>
              <a:latin typeface="Calibri"/>
              <a:ea typeface="Calibri"/>
              <a:cs typeface="Calibri"/>
              <a:sym typeface="Calibri"/>
            </a:endParaRPr>
          </a:p>
        </p:txBody>
      </p:sp>
      <p:pic>
        <p:nvPicPr>
          <p:cNvPr descr="preencoded.png" id="325" name="Google Shape;325;p16"/>
          <p:cNvPicPr preferRelativeResize="0"/>
          <p:nvPr/>
        </p:nvPicPr>
        <p:blipFill rotWithShape="1">
          <a:blip r:embed="rId3">
            <a:alphaModFix/>
          </a:blip>
          <a:srcRect b="0" l="0" r="0" t="0"/>
          <a:stretch/>
        </p:blipFill>
        <p:spPr>
          <a:xfrm>
            <a:off x="502920" y="3999021"/>
            <a:ext cx="292608" cy="292608"/>
          </a:xfrm>
          <a:prstGeom prst="rect">
            <a:avLst/>
          </a:prstGeom>
          <a:noFill/>
          <a:ln>
            <a:noFill/>
          </a:ln>
        </p:spPr>
      </p:pic>
      <p:sp>
        <p:nvSpPr>
          <p:cNvPr id="326" name="Google Shape;326;p16"/>
          <p:cNvSpPr/>
          <p:nvPr/>
        </p:nvSpPr>
        <p:spPr>
          <a:xfrm>
            <a:off x="914400" y="3971589"/>
            <a:ext cx="7955400" cy="384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Together, you build a picture no one person can hold alone.</a:t>
            </a:r>
            <a:endParaRPr b="0" i="0" sz="1300" u="none" cap="none" strike="noStrike">
              <a:solidFill>
                <a:schemeClr val="dk1"/>
              </a:solidFill>
              <a:latin typeface="Calibri"/>
              <a:ea typeface="Calibri"/>
              <a:cs typeface="Calibri"/>
              <a:sym typeface="Calibri"/>
            </a:endParaRPr>
          </a:p>
        </p:txBody>
      </p:sp>
      <p:grpSp>
        <p:nvGrpSpPr>
          <p:cNvPr id="327" name="Google Shape;327;p16"/>
          <p:cNvGrpSpPr/>
          <p:nvPr/>
        </p:nvGrpSpPr>
        <p:grpSpPr>
          <a:xfrm>
            <a:off x="0" y="4654290"/>
            <a:ext cx="9144000" cy="479940"/>
            <a:chOff x="0" y="4663440"/>
            <a:chExt cx="9144000" cy="479940"/>
          </a:xfrm>
        </p:grpSpPr>
        <p:sp>
          <p:nvSpPr>
            <p:cNvPr id="328" name="Google Shape;328;p16"/>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329" name="Google Shape;329;p16"/>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2289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331" name="Google Shape;331;p16"/>
            <p:cNvGrpSpPr/>
            <p:nvPr/>
          </p:nvGrpSpPr>
          <p:grpSpPr>
            <a:xfrm>
              <a:off x="4185838" y="4775444"/>
              <a:ext cx="407193" cy="347501"/>
              <a:chOff x="320050" y="4480546"/>
              <a:chExt cx="644598" cy="550104"/>
            </a:xfrm>
          </p:grpSpPr>
          <p:pic>
            <p:nvPicPr>
              <p:cNvPr id="332" name="Google Shape;332;p16"/>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333" name="Google Shape;333;p16"/>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338" name="Shape 338"/>
        <p:cNvGrpSpPr/>
        <p:nvPr/>
      </p:nvGrpSpPr>
      <p:grpSpPr>
        <a:xfrm>
          <a:off x="0" y="0"/>
          <a:ext cx="0" cy="0"/>
          <a:chOff x="0" y="0"/>
          <a:chExt cx="0" cy="0"/>
        </a:xfrm>
      </p:grpSpPr>
      <p:sp>
        <p:nvSpPr>
          <p:cNvPr id="339" name="Google Shape;339;p17"/>
          <p:cNvSpPr/>
          <p:nvPr/>
        </p:nvSpPr>
        <p:spPr>
          <a:xfrm>
            <a:off x="457200" y="274320"/>
            <a:ext cx="8229600" cy="658368"/>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457200" y="274320"/>
            <a:ext cx="8229600" cy="658368"/>
          </a:xfrm>
          <a:prstGeom prst="rect">
            <a:avLst/>
          </a:prstGeom>
          <a:solidFill>
            <a:srgbClr val="386A93"/>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2800"/>
              <a:buFont typeface="Trebuchet MS"/>
              <a:buNone/>
            </a:pPr>
            <a:r>
              <a:rPr b="1" i="0" lang="en-US" sz="2800" u="none" cap="none" strike="noStrike">
                <a:solidFill>
                  <a:srgbClr val="FFFFFF"/>
                </a:solidFill>
                <a:latin typeface="Trebuchet MS"/>
                <a:ea typeface="Trebuchet MS"/>
                <a:cs typeface="Trebuchet MS"/>
                <a:sym typeface="Trebuchet MS"/>
              </a:rPr>
              <a:t>Joint Observation Protocol</a:t>
            </a:r>
            <a:endParaRPr b="0" i="0" sz="2800" u="none" cap="none" strike="noStrike">
              <a:solidFill>
                <a:schemeClr val="dk1"/>
              </a:solidFill>
              <a:latin typeface="Calibri"/>
              <a:ea typeface="Calibri"/>
              <a:cs typeface="Calibri"/>
              <a:sym typeface="Calibri"/>
            </a:endParaRPr>
          </a:p>
        </p:txBody>
      </p:sp>
      <p:grpSp>
        <p:nvGrpSpPr>
          <p:cNvPr id="341" name="Google Shape;341;p17"/>
          <p:cNvGrpSpPr/>
          <p:nvPr/>
        </p:nvGrpSpPr>
        <p:grpSpPr>
          <a:xfrm>
            <a:off x="575237" y="1088338"/>
            <a:ext cx="7993522" cy="2762235"/>
            <a:chOff x="320100" y="909940"/>
            <a:chExt cx="8595185" cy="3063363"/>
          </a:xfrm>
        </p:grpSpPr>
        <p:sp>
          <p:nvSpPr>
            <p:cNvPr id="342" name="Google Shape;342;p17"/>
            <p:cNvSpPr/>
            <p:nvPr/>
          </p:nvSpPr>
          <p:spPr>
            <a:xfrm>
              <a:off x="320100" y="910003"/>
              <a:ext cx="4160400" cy="3063300"/>
            </a:xfrm>
            <a:prstGeom prst="rect">
              <a:avLst/>
            </a:prstGeom>
            <a:solidFill>
              <a:srgbClr val="034B55"/>
            </a:solidFill>
            <a:ln cap="flat" cmpd="sng" w="11800">
              <a:solidFill>
                <a:srgbClr val="034B55"/>
              </a:solidFill>
              <a:prstDash val="solid"/>
              <a:round/>
              <a:headEnd len="sm" w="sm" type="none"/>
              <a:tailEnd len="sm" w="sm" type="none"/>
            </a:ln>
            <a:effectLst>
              <a:outerShdw blurRad="94485" rotWithShape="0" algn="bl" dir="8100000" dist="23621">
                <a:srgbClr val="000000">
                  <a:alpha val="12156"/>
                </a:srgbClr>
              </a:outerShdw>
            </a:effectLst>
          </p:spPr>
          <p:txBody>
            <a:bodyPr anchorCtr="0" anchor="ctr" bIns="85025" lIns="85025" spcFirstLastPara="1" rIns="85025" wrap="square" tIns="85025">
              <a:noAutofit/>
            </a:bodyPr>
            <a:lstStyle/>
            <a:p>
              <a:pPr indent="0" lvl="0" marL="0" rtl="0" algn="l">
                <a:spcBef>
                  <a:spcPts val="0"/>
                </a:spcBef>
                <a:spcAft>
                  <a:spcPts val="0"/>
                </a:spcAft>
                <a:buNone/>
              </a:pPr>
              <a:r>
                <a:t/>
              </a:r>
              <a:endParaRPr sz="1302"/>
            </a:p>
          </p:txBody>
        </p:sp>
        <p:sp>
          <p:nvSpPr>
            <p:cNvPr id="343" name="Google Shape;343;p17"/>
            <p:cNvSpPr/>
            <p:nvPr/>
          </p:nvSpPr>
          <p:spPr>
            <a:xfrm>
              <a:off x="2103120" y="1188720"/>
              <a:ext cx="594360" cy="594360"/>
            </a:xfrm>
            <a:prstGeom prst="ellipse">
              <a:avLst/>
            </a:prstGeom>
            <a:solidFill>
              <a:srgbClr val="028090"/>
            </a:solidFill>
            <a:ln cap="flat" cmpd="sng" w="11800">
              <a:solidFill>
                <a:srgbClr val="028090"/>
              </a:solidFill>
              <a:prstDash val="solid"/>
              <a:round/>
              <a:headEnd len="sm" w="sm" type="none"/>
              <a:tailEnd len="sm" w="sm" type="none"/>
            </a:ln>
          </p:spPr>
          <p:txBody>
            <a:bodyPr anchorCtr="0" anchor="ctr" bIns="85025" lIns="85025" spcFirstLastPara="1" rIns="85025" wrap="square" tIns="85025">
              <a:noAutofit/>
            </a:bodyPr>
            <a:lstStyle/>
            <a:p>
              <a:pPr indent="0" lvl="0" marL="0" rtl="0" algn="l">
                <a:spcBef>
                  <a:spcPts val="0"/>
                </a:spcBef>
                <a:spcAft>
                  <a:spcPts val="0"/>
                </a:spcAft>
                <a:buNone/>
              </a:pPr>
              <a:r>
                <a:t/>
              </a:r>
              <a:endParaRPr/>
            </a:p>
          </p:txBody>
        </p:sp>
        <p:pic>
          <p:nvPicPr>
            <p:cNvPr descr="preencoded.png" id="344" name="Google Shape;344;p17"/>
            <p:cNvPicPr preferRelativeResize="0"/>
            <p:nvPr/>
          </p:nvPicPr>
          <p:blipFill rotWithShape="1">
            <a:blip r:embed="rId3">
              <a:alphaModFix/>
            </a:blip>
            <a:srcRect b="0" l="0" r="0" t="0"/>
            <a:stretch/>
          </p:blipFill>
          <p:spPr>
            <a:xfrm>
              <a:off x="2210105" y="1295705"/>
              <a:ext cx="380390" cy="380390"/>
            </a:xfrm>
            <a:prstGeom prst="rect">
              <a:avLst/>
            </a:prstGeom>
            <a:noFill/>
            <a:ln>
              <a:noFill/>
            </a:ln>
          </p:spPr>
        </p:pic>
        <p:sp>
          <p:nvSpPr>
            <p:cNvPr id="345" name="Google Shape;345;p17"/>
            <p:cNvSpPr/>
            <p:nvPr/>
          </p:nvSpPr>
          <p:spPr>
            <a:xfrm>
              <a:off x="502920" y="1920240"/>
              <a:ext cx="3886200" cy="457200"/>
            </a:xfrm>
            <a:prstGeom prst="rect">
              <a:avLst/>
            </a:prstGeom>
            <a:noFill/>
            <a:ln>
              <a:noFill/>
            </a:ln>
          </p:spPr>
          <p:txBody>
            <a:bodyPr anchorCtr="0" anchor="ctr" bIns="42500" lIns="85025" spcFirstLastPara="1" rIns="85025" wrap="square" tIns="42500">
              <a:noAutofit/>
            </a:bodyPr>
            <a:lstStyle/>
            <a:p>
              <a:pPr indent="0" lvl="0" marL="0" marR="0" rtl="0" algn="ctr">
                <a:spcBef>
                  <a:spcPts val="0"/>
                </a:spcBef>
                <a:spcAft>
                  <a:spcPts val="0"/>
                </a:spcAft>
                <a:buClr>
                  <a:srgbClr val="028090"/>
                </a:buClr>
                <a:buSzPts val="1488"/>
                <a:buFont typeface="Trebuchet MS"/>
                <a:buNone/>
              </a:pPr>
              <a:r>
                <a:rPr b="1" i="0" lang="en-US" sz="1488" u="none" cap="none" strike="noStrike">
                  <a:solidFill>
                    <a:schemeClr val="lt1"/>
                  </a:solidFill>
                  <a:latin typeface="Trebuchet MS"/>
                  <a:ea typeface="Trebuchet MS"/>
                  <a:cs typeface="Trebuchet MS"/>
                  <a:sym typeface="Trebuchet MS"/>
                </a:rPr>
                <a:t>OT Brings</a:t>
              </a:r>
              <a:endParaRPr b="0" i="0" sz="1488" u="none" cap="none" strike="noStrike">
                <a:solidFill>
                  <a:schemeClr val="lt1"/>
                </a:solidFill>
                <a:latin typeface="Calibri"/>
                <a:ea typeface="Calibri"/>
                <a:cs typeface="Calibri"/>
                <a:sym typeface="Calibri"/>
              </a:endParaRPr>
            </a:p>
          </p:txBody>
        </p:sp>
        <p:sp>
          <p:nvSpPr>
            <p:cNvPr id="346" name="Google Shape;346;p17"/>
            <p:cNvSpPr/>
            <p:nvPr/>
          </p:nvSpPr>
          <p:spPr>
            <a:xfrm>
              <a:off x="617224" y="2181509"/>
              <a:ext cx="3657600" cy="1538700"/>
            </a:xfrm>
            <a:prstGeom prst="rect">
              <a:avLst/>
            </a:prstGeom>
            <a:noFill/>
            <a:ln>
              <a:noFill/>
            </a:ln>
          </p:spPr>
          <p:txBody>
            <a:bodyPr anchorCtr="0" anchor="ctr" bIns="42500" lIns="85025" spcFirstLastPara="1" rIns="85025" wrap="square" tIns="42500">
              <a:noAutofit/>
            </a:bodyPr>
            <a:lstStyle/>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Sensory processing lens</a:t>
              </a:r>
              <a:endParaRPr b="0" i="0" sz="1116" u="none" cap="none" strike="noStrike">
                <a:solidFill>
                  <a:schemeClr val="dk1"/>
                </a:solidFill>
                <a:latin typeface="Calibri"/>
                <a:ea typeface="Calibri"/>
                <a:cs typeface="Calibri"/>
                <a:sym typeface="Calibri"/>
              </a:endParaRPr>
            </a:p>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Postural and motor observation</a:t>
              </a:r>
              <a:endParaRPr b="0" i="0" sz="1116" u="none" cap="none" strike="noStrike">
                <a:solidFill>
                  <a:schemeClr val="dk1"/>
                </a:solidFill>
                <a:latin typeface="Calibri"/>
                <a:ea typeface="Calibri"/>
                <a:cs typeface="Calibri"/>
                <a:sym typeface="Calibri"/>
              </a:endParaRPr>
            </a:p>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Attention and regulation patterns</a:t>
              </a:r>
              <a:endParaRPr b="0" i="0" sz="1116" u="none" cap="none" strike="noStrike">
                <a:solidFill>
                  <a:schemeClr val="dk1"/>
                </a:solidFill>
                <a:latin typeface="Calibri"/>
                <a:ea typeface="Calibri"/>
                <a:cs typeface="Calibri"/>
                <a:sym typeface="Calibri"/>
              </a:endParaRPr>
            </a:p>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Environmental sensory load assessment</a:t>
              </a:r>
              <a:endParaRPr b="0" i="0" sz="1116" u="none" cap="none" strike="noStrike">
                <a:solidFill>
                  <a:schemeClr val="dk1"/>
                </a:solidFill>
                <a:latin typeface="Calibri"/>
                <a:ea typeface="Calibri"/>
                <a:cs typeface="Calibri"/>
                <a:sym typeface="Calibri"/>
              </a:endParaRPr>
            </a:p>
          </p:txBody>
        </p:sp>
        <p:sp>
          <p:nvSpPr>
            <p:cNvPr id="347" name="Google Shape;347;p17"/>
            <p:cNvSpPr/>
            <p:nvPr/>
          </p:nvSpPr>
          <p:spPr>
            <a:xfrm>
              <a:off x="4754885" y="909940"/>
              <a:ext cx="4160400" cy="3063300"/>
            </a:xfrm>
            <a:prstGeom prst="rect">
              <a:avLst/>
            </a:prstGeom>
            <a:solidFill>
              <a:srgbClr val="034B55"/>
            </a:solidFill>
            <a:ln cap="flat" cmpd="sng" w="11800">
              <a:solidFill>
                <a:srgbClr val="034B55"/>
              </a:solidFill>
              <a:prstDash val="solid"/>
              <a:round/>
              <a:headEnd len="sm" w="sm" type="none"/>
              <a:tailEnd len="sm" w="sm" type="none"/>
            </a:ln>
            <a:effectLst>
              <a:outerShdw blurRad="94485" rotWithShape="0" algn="bl" dir="8100000" dist="23621">
                <a:srgbClr val="000000">
                  <a:alpha val="12156"/>
                </a:srgbClr>
              </a:outerShdw>
            </a:effectLst>
          </p:spPr>
          <p:txBody>
            <a:bodyPr anchorCtr="0" anchor="ctr" bIns="85025" lIns="85025" spcFirstLastPara="1" rIns="85025" wrap="square" tIns="85025">
              <a:noAutofit/>
            </a:bodyPr>
            <a:lstStyle/>
            <a:p>
              <a:pPr indent="0" lvl="0" marL="0" rtl="0" algn="l">
                <a:spcBef>
                  <a:spcPts val="0"/>
                </a:spcBef>
                <a:spcAft>
                  <a:spcPts val="0"/>
                </a:spcAft>
                <a:buNone/>
              </a:pPr>
              <a:r>
                <a:t/>
              </a:r>
              <a:endParaRPr/>
            </a:p>
          </p:txBody>
        </p:sp>
        <p:sp>
          <p:nvSpPr>
            <p:cNvPr id="348" name="Google Shape;348;p17"/>
            <p:cNvSpPr/>
            <p:nvPr/>
          </p:nvSpPr>
          <p:spPr>
            <a:xfrm>
              <a:off x="6492240" y="1188720"/>
              <a:ext cx="594360" cy="594360"/>
            </a:xfrm>
            <a:prstGeom prst="ellipse">
              <a:avLst/>
            </a:prstGeom>
            <a:solidFill>
              <a:srgbClr val="00A896"/>
            </a:solidFill>
            <a:ln cap="flat" cmpd="sng" w="11800">
              <a:solidFill>
                <a:srgbClr val="00A896"/>
              </a:solidFill>
              <a:prstDash val="solid"/>
              <a:round/>
              <a:headEnd len="sm" w="sm" type="none"/>
              <a:tailEnd len="sm" w="sm" type="none"/>
            </a:ln>
          </p:spPr>
          <p:txBody>
            <a:bodyPr anchorCtr="0" anchor="ctr" bIns="85025" lIns="85025" spcFirstLastPara="1" rIns="85025" wrap="square" tIns="85025">
              <a:noAutofit/>
            </a:bodyPr>
            <a:lstStyle/>
            <a:p>
              <a:pPr indent="0" lvl="0" marL="0" rtl="0" algn="l">
                <a:spcBef>
                  <a:spcPts val="0"/>
                </a:spcBef>
                <a:spcAft>
                  <a:spcPts val="0"/>
                </a:spcAft>
                <a:buNone/>
              </a:pPr>
              <a:r>
                <a:t/>
              </a:r>
              <a:endParaRPr/>
            </a:p>
          </p:txBody>
        </p:sp>
        <p:pic>
          <p:nvPicPr>
            <p:cNvPr descr="preencoded.png" id="349" name="Google Shape;349;p17"/>
            <p:cNvPicPr preferRelativeResize="0"/>
            <p:nvPr/>
          </p:nvPicPr>
          <p:blipFill rotWithShape="1">
            <a:blip r:embed="rId4">
              <a:alphaModFix/>
            </a:blip>
            <a:srcRect b="0" l="0" r="0" t="0"/>
            <a:stretch/>
          </p:blipFill>
          <p:spPr>
            <a:xfrm>
              <a:off x="6599225" y="1295705"/>
              <a:ext cx="380390" cy="380390"/>
            </a:xfrm>
            <a:prstGeom prst="rect">
              <a:avLst/>
            </a:prstGeom>
            <a:noFill/>
            <a:ln>
              <a:noFill/>
            </a:ln>
          </p:spPr>
        </p:pic>
        <p:sp>
          <p:nvSpPr>
            <p:cNvPr id="350" name="Google Shape;350;p17"/>
            <p:cNvSpPr/>
            <p:nvPr/>
          </p:nvSpPr>
          <p:spPr>
            <a:xfrm>
              <a:off x="4892040" y="1920240"/>
              <a:ext cx="3886200" cy="457200"/>
            </a:xfrm>
            <a:prstGeom prst="rect">
              <a:avLst/>
            </a:prstGeom>
            <a:noFill/>
            <a:ln>
              <a:noFill/>
            </a:ln>
          </p:spPr>
          <p:txBody>
            <a:bodyPr anchorCtr="0" anchor="ctr" bIns="42500" lIns="85025" spcFirstLastPara="1" rIns="85025" wrap="square" tIns="42500">
              <a:noAutofit/>
            </a:bodyPr>
            <a:lstStyle/>
            <a:p>
              <a:pPr indent="0" lvl="0" marL="0" marR="0" rtl="0" algn="ctr">
                <a:spcBef>
                  <a:spcPts val="0"/>
                </a:spcBef>
                <a:spcAft>
                  <a:spcPts val="0"/>
                </a:spcAft>
                <a:buClr>
                  <a:srgbClr val="00A896"/>
                </a:buClr>
                <a:buSzPts val="1488"/>
                <a:buFont typeface="Trebuchet MS"/>
                <a:buNone/>
              </a:pPr>
              <a:r>
                <a:rPr b="1" i="0" lang="en-US" sz="1488" u="none" cap="none" strike="noStrike">
                  <a:solidFill>
                    <a:schemeClr val="lt1"/>
                  </a:solidFill>
                  <a:latin typeface="Trebuchet MS"/>
                  <a:ea typeface="Trebuchet MS"/>
                  <a:cs typeface="Trebuchet MS"/>
                  <a:sym typeface="Trebuchet MS"/>
                </a:rPr>
                <a:t>Teacher Brings</a:t>
              </a:r>
              <a:endParaRPr b="0" i="0" sz="1488" u="none" cap="none" strike="noStrike">
                <a:solidFill>
                  <a:schemeClr val="lt1"/>
                </a:solidFill>
                <a:latin typeface="Calibri"/>
                <a:ea typeface="Calibri"/>
                <a:cs typeface="Calibri"/>
                <a:sym typeface="Calibri"/>
              </a:endParaRPr>
            </a:p>
          </p:txBody>
        </p:sp>
        <p:sp>
          <p:nvSpPr>
            <p:cNvPr id="351" name="Google Shape;351;p17"/>
            <p:cNvSpPr/>
            <p:nvPr/>
          </p:nvSpPr>
          <p:spPr>
            <a:xfrm>
              <a:off x="5006283" y="2112540"/>
              <a:ext cx="3657600" cy="1538700"/>
            </a:xfrm>
            <a:prstGeom prst="rect">
              <a:avLst/>
            </a:prstGeom>
            <a:noFill/>
            <a:ln>
              <a:noFill/>
            </a:ln>
          </p:spPr>
          <p:txBody>
            <a:bodyPr anchorCtr="0" anchor="ctr" bIns="42500" lIns="85025" spcFirstLastPara="1" rIns="85025" wrap="square" tIns="42500">
              <a:noAutofit/>
            </a:bodyPr>
            <a:lstStyle/>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Behavioral baseline knowledge</a:t>
              </a:r>
              <a:endParaRPr b="0" i="0" sz="1116" u="none" cap="none" strike="noStrike">
                <a:solidFill>
                  <a:schemeClr val="dk1"/>
                </a:solidFill>
                <a:latin typeface="Calibri"/>
                <a:ea typeface="Calibri"/>
                <a:cs typeface="Calibri"/>
                <a:sym typeface="Calibri"/>
              </a:endParaRPr>
            </a:p>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Peer comparison and social context</a:t>
              </a:r>
              <a:endParaRPr b="0" i="0" sz="1116" u="none" cap="none" strike="noStrike">
                <a:solidFill>
                  <a:schemeClr val="dk1"/>
                </a:solidFill>
                <a:latin typeface="Calibri"/>
                <a:ea typeface="Calibri"/>
                <a:cs typeface="Calibri"/>
                <a:sym typeface="Calibri"/>
              </a:endParaRPr>
            </a:p>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Routine and transition history</a:t>
              </a:r>
              <a:endParaRPr b="0" i="0" sz="1116" u="none" cap="none" strike="noStrike">
                <a:solidFill>
                  <a:schemeClr val="dk1"/>
                </a:solidFill>
                <a:latin typeface="Calibri"/>
                <a:ea typeface="Calibri"/>
                <a:cs typeface="Calibri"/>
                <a:sym typeface="Calibri"/>
              </a:endParaRPr>
            </a:p>
            <a:p>
              <a:pPr indent="-318887" lvl="0" marL="318887" marR="0" rtl="0" algn="l">
                <a:spcBef>
                  <a:spcPts val="0"/>
                </a:spcBef>
                <a:spcAft>
                  <a:spcPts val="0"/>
                </a:spcAft>
                <a:buClr>
                  <a:srgbClr val="D0EEF1"/>
                </a:buClr>
                <a:buSzPts val="1116"/>
                <a:buFont typeface="Calibri"/>
                <a:buChar char="•"/>
              </a:pPr>
              <a:r>
                <a:rPr b="0" i="0" lang="en-US" sz="1116" u="none" cap="none" strike="noStrike">
                  <a:solidFill>
                    <a:srgbClr val="D0EEF1"/>
                  </a:solidFill>
                  <a:latin typeface="Calibri"/>
                  <a:ea typeface="Calibri"/>
                  <a:cs typeface="Calibri"/>
                  <a:sym typeface="Calibri"/>
                </a:rPr>
                <a:t>What's already been tried</a:t>
              </a:r>
              <a:endParaRPr b="0" i="0" sz="1116" u="none" cap="none" strike="noStrike">
                <a:solidFill>
                  <a:schemeClr val="dk1"/>
                </a:solidFill>
                <a:latin typeface="Calibri"/>
                <a:ea typeface="Calibri"/>
                <a:cs typeface="Calibri"/>
                <a:sym typeface="Calibri"/>
              </a:endParaRPr>
            </a:p>
          </p:txBody>
        </p:sp>
      </p:grpSp>
      <p:sp>
        <p:nvSpPr>
          <p:cNvPr id="352" name="Google Shape;352;p17"/>
          <p:cNvSpPr/>
          <p:nvPr/>
        </p:nvSpPr>
        <p:spPr>
          <a:xfrm>
            <a:off x="457175" y="4149430"/>
            <a:ext cx="82296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4A261"/>
              </a:buClr>
              <a:buSzPts val="1300"/>
              <a:buFont typeface="Calibri"/>
              <a:buNone/>
            </a:pPr>
            <a:r>
              <a:rPr b="1" i="0" lang="en-US" sz="1500" u="none" cap="none" strike="noStrike">
                <a:solidFill>
                  <a:srgbClr val="F4A261"/>
                </a:solidFill>
                <a:latin typeface="Calibri"/>
                <a:ea typeface="Calibri"/>
                <a:cs typeface="Calibri"/>
                <a:sym typeface="Calibri"/>
              </a:rPr>
              <a:t>Together: Debrief within 48 hours. Document what you each noticed.</a:t>
            </a:r>
            <a:endParaRPr b="0" i="0" sz="1500" u="none" cap="none" strike="noStrike">
              <a:solidFill>
                <a:schemeClr val="dk1"/>
              </a:solidFill>
              <a:latin typeface="Calibri"/>
              <a:ea typeface="Calibri"/>
              <a:cs typeface="Calibri"/>
              <a:sym typeface="Calibri"/>
            </a:endParaRPr>
          </a:p>
        </p:txBody>
      </p:sp>
      <p:grpSp>
        <p:nvGrpSpPr>
          <p:cNvPr id="353" name="Google Shape;353;p17"/>
          <p:cNvGrpSpPr/>
          <p:nvPr/>
        </p:nvGrpSpPr>
        <p:grpSpPr>
          <a:xfrm>
            <a:off x="0" y="4663440"/>
            <a:ext cx="9144000" cy="479940"/>
            <a:chOff x="0" y="4663440"/>
            <a:chExt cx="9144000" cy="479940"/>
          </a:xfrm>
        </p:grpSpPr>
        <p:sp>
          <p:nvSpPr>
            <p:cNvPr id="354" name="Google Shape;354;p17"/>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355" name="Google Shape;355;p17"/>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357" name="Google Shape;357;p17"/>
            <p:cNvGrpSpPr/>
            <p:nvPr/>
          </p:nvGrpSpPr>
          <p:grpSpPr>
            <a:xfrm>
              <a:off x="4185838" y="4775444"/>
              <a:ext cx="407193" cy="347501"/>
              <a:chOff x="320050" y="4480546"/>
              <a:chExt cx="644598" cy="550104"/>
            </a:xfrm>
          </p:grpSpPr>
          <p:pic>
            <p:nvPicPr>
              <p:cNvPr id="358" name="Google Shape;358;p17"/>
              <p:cNvPicPr preferRelativeResize="0"/>
              <p:nvPr/>
            </p:nvPicPr>
            <p:blipFill rotWithShape="1">
              <a:blip r:embed="rId5">
                <a:alphaModFix/>
              </a:blip>
              <a:srcRect b="52069" l="0" r="86251" t="8335"/>
              <a:stretch/>
            </p:blipFill>
            <p:spPr>
              <a:xfrm rot="1381596">
                <a:off x="610925" y="4535025"/>
                <a:ext cx="323475" cy="220550"/>
              </a:xfrm>
              <a:prstGeom prst="rect">
                <a:avLst/>
              </a:prstGeom>
              <a:noFill/>
              <a:ln>
                <a:noFill/>
              </a:ln>
            </p:spPr>
          </p:pic>
          <p:pic>
            <p:nvPicPr>
              <p:cNvPr id="359" name="Google Shape;359;p17"/>
              <p:cNvPicPr preferRelativeResize="0"/>
              <p:nvPr/>
            </p:nvPicPr>
            <p:blipFill rotWithShape="1">
              <a:blip r:embed="rId6">
                <a:alphaModFix/>
              </a:blip>
              <a:srcRect b="45443" l="33590" r="32869" t="12027"/>
              <a:stretch/>
            </p:blipFill>
            <p:spPr>
              <a:xfrm>
                <a:off x="320050" y="4527750"/>
                <a:ext cx="410853" cy="502900"/>
              </a:xfrm>
              <a:prstGeom prst="rect">
                <a:avLst/>
              </a:prstGeom>
              <a:noFill/>
              <a:ln>
                <a:noFill/>
              </a:ln>
            </p:spPr>
          </p:pic>
        </p:grpSp>
      </p:grpSp>
      <p:sp>
        <p:nvSpPr>
          <p:cNvPr id="360" name="Google Shape;360;p17"/>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365" name="Shape 365"/>
        <p:cNvGrpSpPr/>
        <p:nvPr/>
      </p:nvGrpSpPr>
      <p:grpSpPr>
        <a:xfrm>
          <a:off x="0" y="0"/>
          <a:ext cx="0" cy="0"/>
          <a:chOff x="0" y="0"/>
          <a:chExt cx="0" cy="0"/>
        </a:xfrm>
      </p:grpSpPr>
      <p:sp>
        <p:nvSpPr>
          <p:cNvPr id="366" name="Google Shape;366;p18"/>
          <p:cNvSpPr/>
          <p:nvPr/>
        </p:nvSpPr>
        <p:spPr>
          <a:xfrm>
            <a:off x="457200" y="201607"/>
            <a:ext cx="8229600" cy="594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i="0" lang="en-US" sz="2600" u="none" cap="none" strike="noStrike">
                <a:solidFill>
                  <a:srgbClr val="023E45"/>
                </a:solidFill>
                <a:latin typeface="Trebuchet MS"/>
                <a:ea typeface="Trebuchet MS"/>
                <a:cs typeface="Trebuchet MS"/>
                <a:sym typeface="Trebuchet MS"/>
              </a:rPr>
              <a:t>Shifting the Dynamic</a:t>
            </a:r>
            <a:endParaRPr b="0" i="0" sz="2600" u="none" cap="none" strike="noStrike">
              <a:solidFill>
                <a:schemeClr val="dk1"/>
              </a:solidFill>
              <a:latin typeface="Calibri"/>
              <a:ea typeface="Calibri"/>
              <a:cs typeface="Calibri"/>
              <a:sym typeface="Calibri"/>
            </a:endParaRPr>
          </a:p>
        </p:txBody>
      </p:sp>
      <p:sp>
        <p:nvSpPr>
          <p:cNvPr id="367" name="Google Shape;367;p18"/>
          <p:cNvSpPr/>
          <p:nvPr/>
        </p:nvSpPr>
        <p:spPr>
          <a:xfrm>
            <a:off x="457200" y="736937"/>
            <a:ext cx="8229600" cy="27300"/>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4846370" y="1259992"/>
            <a:ext cx="3931800" cy="34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8090"/>
              </a:buClr>
              <a:buSzPts val="1300"/>
              <a:buFont typeface="Trebuchet MS"/>
              <a:buNone/>
            </a:pPr>
            <a:r>
              <a:rPr b="1" i="0" lang="en-US" sz="1300" u="none" cap="none" strike="noStrike">
                <a:solidFill>
                  <a:srgbClr val="028090"/>
                </a:solidFill>
                <a:latin typeface="Trebuchet MS"/>
                <a:ea typeface="Trebuchet MS"/>
                <a:cs typeface="Trebuchet MS"/>
                <a:sym typeface="Trebuchet MS"/>
              </a:rPr>
              <a:t>TO</a:t>
            </a:r>
            <a:endParaRPr b="0" i="0" sz="1300" u="none" cap="none" strike="noStrike">
              <a:solidFill>
                <a:schemeClr val="dk1"/>
              </a:solidFill>
              <a:latin typeface="Calibri"/>
              <a:ea typeface="Calibri"/>
              <a:cs typeface="Calibri"/>
              <a:sym typeface="Calibri"/>
            </a:endParaRPr>
          </a:p>
        </p:txBody>
      </p:sp>
      <p:sp>
        <p:nvSpPr>
          <p:cNvPr id="369" name="Google Shape;369;p18"/>
          <p:cNvSpPr/>
          <p:nvPr/>
        </p:nvSpPr>
        <p:spPr>
          <a:xfrm>
            <a:off x="457200" y="1342360"/>
            <a:ext cx="3931800" cy="914400"/>
          </a:xfrm>
          <a:prstGeom prst="rect">
            <a:avLst/>
          </a:prstGeom>
          <a:solidFill>
            <a:srgbClr val="FFE8E5"/>
          </a:solidFill>
          <a:ln cap="flat" cmpd="sng" w="12700">
            <a:solidFill>
              <a:srgbClr val="FFE8E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594360" y="1415512"/>
            <a:ext cx="3657600" cy="777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OT reports findings; teacher listens</a:t>
            </a:r>
            <a:endParaRPr b="0" i="0" sz="1300" u="none" cap="none" strike="noStrike">
              <a:solidFill>
                <a:schemeClr val="dk1"/>
              </a:solidFill>
              <a:latin typeface="Calibri"/>
              <a:ea typeface="Calibri"/>
              <a:cs typeface="Calibri"/>
              <a:sym typeface="Calibri"/>
            </a:endParaRPr>
          </a:p>
        </p:txBody>
      </p:sp>
      <p:grpSp>
        <p:nvGrpSpPr>
          <p:cNvPr id="371" name="Google Shape;371;p18"/>
          <p:cNvGrpSpPr/>
          <p:nvPr/>
        </p:nvGrpSpPr>
        <p:grpSpPr>
          <a:xfrm>
            <a:off x="4251960" y="1598392"/>
            <a:ext cx="502920" cy="411480"/>
            <a:chOff x="4251960" y="1764792"/>
            <a:chExt cx="502920" cy="411480"/>
          </a:xfrm>
        </p:grpSpPr>
        <p:pic>
          <p:nvPicPr>
            <p:cNvPr descr="preencoded.png" id="372" name="Google Shape;372;p18"/>
            <p:cNvPicPr preferRelativeResize="0"/>
            <p:nvPr/>
          </p:nvPicPr>
          <p:blipFill rotWithShape="1">
            <a:blip r:embed="rId3">
              <a:alphaModFix/>
            </a:blip>
            <a:srcRect b="0" l="0" r="0" t="0"/>
            <a:stretch/>
          </p:blipFill>
          <p:spPr>
            <a:xfrm>
              <a:off x="4251960" y="1764792"/>
              <a:ext cx="502920" cy="411480"/>
            </a:xfrm>
            <a:prstGeom prst="rect">
              <a:avLst/>
            </a:prstGeom>
            <a:noFill/>
            <a:ln>
              <a:noFill/>
            </a:ln>
          </p:spPr>
        </p:pic>
        <p:sp>
          <p:nvSpPr>
            <p:cNvPr id="373" name="Google Shape;373;p18"/>
            <p:cNvSpPr/>
            <p:nvPr/>
          </p:nvSpPr>
          <p:spPr>
            <a:xfrm>
              <a:off x="4251960" y="1764792"/>
              <a:ext cx="502920" cy="41148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4" name="Google Shape;374;p18"/>
            <p:cNvPicPr preferRelativeResize="0"/>
            <p:nvPr/>
          </p:nvPicPr>
          <p:blipFill rotWithShape="1">
            <a:blip r:embed="rId3">
              <a:alphaModFix/>
            </a:blip>
            <a:srcRect b="0" l="0" r="0" t="0"/>
            <a:stretch/>
          </p:blipFill>
          <p:spPr>
            <a:xfrm>
              <a:off x="4315968" y="1810512"/>
              <a:ext cx="384048" cy="320040"/>
            </a:xfrm>
            <a:prstGeom prst="rect">
              <a:avLst/>
            </a:prstGeom>
            <a:noFill/>
            <a:ln>
              <a:noFill/>
            </a:ln>
          </p:spPr>
        </p:pic>
      </p:grpSp>
      <p:sp>
        <p:nvSpPr>
          <p:cNvPr id="375" name="Google Shape;375;p18"/>
          <p:cNvSpPr/>
          <p:nvPr/>
        </p:nvSpPr>
        <p:spPr>
          <a:xfrm>
            <a:off x="4846320" y="1342360"/>
            <a:ext cx="3931800" cy="914400"/>
          </a:xfrm>
          <a:prstGeom prst="rect">
            <a:avLst/>
          </a:prstGeom>
          <a:solidFill>
            <a:srgbClr val="D0EEF1"/>
          </a:solidFill>
          <a:ln cap="flat" cmpd="sng" w="12700">
            <a:solidFill>
              <a:srgbClr val="D0EEF1"/>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4983480" y="1415512"/>
            <a:ext cx="3657600" cy="777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Both partners share observations and build meaning together</a:t>
            </a:r>
            <a:endParaRPr b="0" i="0" sz="1300" u="none" cap="none" strike="noStrike">
              <a:solidFill>
                <a:schemeClr val="dk1"/>
              </a:solidFill>
              <a:latin typeface="Calibri"/>
              <a:ea typeface="Calibri"/>
              <a:cs typeface="Calibri"/>
              <a:sym typeface="Calibri"/>
            </a:endParaRPr>
          </a:p>
        </p:txBody>
      </p:sp>
      <p:sp>
        <p:nvSpPr>
          <p:cNvPr id="377" name="Google Shape;377;p18"/>
          <p:cNvSpPr/>
          <p:nvPr/>
        </p:nvSpPr>
        <p:spPr>
          <a:xfrm>
            <a:off x="457200" y="2421352"/>
            <a:ext cx="3931800" cy="914400"/>
          </a:xfrm>
          <a:prstGeom prst="rect">
            <a:avLst/>
          </a:prstGeom>
          <a:solidFill>
            <a:srgbClr val="FFE8E5"/>
          </a:solidFill>
          <a:ln cap="flat" cmpd="sng" w="12700">
            <a:solidFill>
              <a:srgbClr val="FFE8E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594360" y="2494504"/>
            <a:ext cx="3657600" cy="777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Recommendations handed off in written form</a:t>
            </a:r>
            <a:endParaRPr b="0" i="0" sz="1300" u="none" cap="none" strike="noStrike">
              <a:solidFill>
                <a:schemeClr val="dk1"/>
              </a:solidFill>
              <a:latin typeface="Calibri"/>
              <a:ea typeface="Calibri"/>
              <a:cs typeface="Calibri"/>
              <a:sym typeface="Calibri"/>
            </a:endParaRPr>
          </a:p>
        </p:txBody>
      </p:sp>
      <p:pic>
        <p:nvPicPr>
          <p:cNvPr descr="preencoded.png" id="379" name="Google Shape;379;p18"/>
          <p:cNvPicPr preferRelativeResize="0"/>
          <p:nvPr/>
        </p:nvPicPr>
        <p:blipFill rotWithShape="1">
          <a:blip r:embed="rId3">
            <a:alphaModFix/>
          </a:blip>
          <a:srcRect b="0" l="0" r="0" t="0"/>
          <a:stretch/>
        </p:blipFill>
        <p:spPr>
          <a:xfrm>
            <a:off x="4251960" y="2677384"/>
            <a:ext cx="502920" cy="411480"/>
          </a:xfrm>
          <a:prstGeom prst="rect">
            <a:avLst/>
          </a:prstGeom>
          <a:noFill/>
          <a:ln>
            <a:noFill/>
          </a:ln>
        </p:spPr>
      </p:pic>
      <p:sp>
        <p:nvSpPr>
          <p:cNvPr id="380" name="Google Shape;380;p18"/>
          <p:cNvSpPr/>
          <p:nvPr/>
        </p:nvSpPr>
        <p:spPr>
          <a:xfrm>
            <a:off x="4251960" y="2677384"/>
            <a:ext cx="502800" cy="41160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81" name="Google Shape;381;p18"/>
          <p:cNvPicPr preferRelativeResize="0"/>
          <p:nvPr/>
        </p:nvPicPr>
        <p:blipFill rotWithShape="1">
          <a:blip r:embed="rId3">
            <a:alphaModFix/>
          </a:blip>
          <a:srcRect b="0" l="0" r="0" t="0"/>
          <a:stretch/>
        </p:blipFill>
        <p:spPr>
          <a:xfrm>
            <a:off x="4315968" y="2723104"/>
            <a:ext cx="384048" cy="320040"/>
          </a:xfrm>
          <a:prstGeom prst="rect">
            <a:avLst/>
          </a:prstGeom>
          <a:noFill/>
          <a:ln>
            <a:noFill/>
          </a:ln>
        </p:spPr>
      </p:pic>
      <p:sp>
        <p:nvSpPr>
          <p:cNvPr id="382" name="Google Shape;382;p18"/>
          <p:cNvSpPr/>
          <p:nvPr/>
        </p:nvSpPr>
        <p:spPr>
          <a:xfrm>
            <a:off x="4846320" y="2421352"/>
            <a:ext cx="3931800" cy="914400"/>
          </a:xfrm>
          <a:prstGeom prst="rect">
            <a:avLst/>
          </a:prstGeom>
          <a:solidFill>
            <a:srgbClr val="D0EEF1"/>
          </a:solidFill>
          <a:ln cap="flat" cmpd="sng" w="12700">
            <a:solidFill>
              <a:srgbClr val="D0EEF1"/>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4983480" y="2494504"/>
            <a:ext cx="3657600" cy="777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Strategies co-developed in real conversation</a:t>
            </a:r>
            <a:endParaRPr b="0" i="0" sz="1300" u="none" cap="none" strike="noStrike">
              <a:solidFill>
                <a:schemeClr val="dk1"/>
              </a:solidFill>
              <a:latin typeface="Calibri"/>
              <a:ea typeface="Calibri"/>
              <a:cs typeface="Calibri"/>
              <a:sym typeface="Calibri"/>
            </a:endParaRPr>
          </a:p>
        </p:txBody>
      </p:sp>
      <p:sp>
        <p:nvSpPr>
          <p:cNvPr id="384" name="Google Shape;384;p18"/>
          <p:cNvSpPr/>
          <p:nvPr/>
        </p:nvSpPr>
        <p:spPr>
          <a:xfrm>
            <a:off x="457200" y="3500344"/>
            <a:ext cx="3931800" cy="914400"/>
          </a:xfrm>
          <a:prstGeom prst="rect">
            <a:avLst/>
          </a:prstGeom>
          <a:solidFill>
            <a:srgbClr val="FFE8E5"/>
          </a:solidFill>
          <a:ln cap="flat" cmpd="sng" w="12700">
            <a:solidFill>
              <a:srgbClr val="FFE8E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594360" y="3573496"/>
            <a:ext cx="3657600" cy="777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Teacher implements; OT checks back in</a:t>
            </a:r>
            <a:endParaRPr b="0" i="0" sz="1300" u="none" cap="none" strike="noStrike">
              <a:solidFill>
                <a:schemeClr val="dk1"/>
              </a:solidFill>
              <a:latin typeface="Calibri"/>
              <a:ea typeface="Calibri"/>
              <a:cs typeface="Calibri"/>
              <a:sym typeface="Calibri"/>
            </a:endParaRPr>
          </a:p>
        </p:txBody>
      </p:sp>
      <p:pic>
        <p:nvPicPr>
          <p:cNvPr descr="preencoded.png" id="386" name="Google Shape;386;p18"/>
          <p:cNvPicPr preferRelativeResize="0"/>
          <p:nvPr/>
        </p:nvPicPr>
        <p:blipFill rotWithShape="1">
          <a:blip r:embed="rId3">
            <a:alphaModFix/>
          </a:blip>
          <a:srcRect b="0" l="0" r="0" t="0"/>
          <a:stretch/>
        </p:blipFill>
        <p:spPr>
          <a:xfrm>
            <a:off x="4251960" y="3756376"/>
            <a:ext cx="502920" cy="411480"/>
          </a:xfrm>
          <a:prstGeom prst="rect">
            <a:avLst/>
          </a:prstGeom>
          <a:noFill/>
          <a:ln>
            <a:noFill/>
          </a:ln>
        </p:spPr>
      </p:pic>
      <p:sp>
        <p:nvSpPr>
          <p:cNvPr id="387" name="Google Shape;387;p18"/>
          <p:cNvSpPr/>
          <p:nvPr/>
        </p:nvSpPr>
        <p:spPr>
          <a:xfrm>
            <a:off x="4251960" y="3756376"/>
            <a:ext cx="502800" cy="41160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88" name="Google Shape;388;p18"/>
          <p:cNvPicPr preferRelativeResize="0"/>
          <p:nvPr/>
        </p:nvPicPr>
        <p:blipFill rotWithShape="1">
          <a:blip r:embed="rId3">
            <a:alphaModFix/>
          </a:blip>
          <a:srcRect b="0" l="0" r="0" t="0"/>
          <a:stretch/>
        </p:blipFill>
        <p:spPr>
          <a:xfrm>
            <a:off x="4315968" y="3802096"/>
            <a:ext cx="384048" cy="320040"/>
          </a:xfrm>
          <a:prstGeom prst="rect">
            <a:avLst/>
          </a:prstGeom>
          <a:noFill/>
          <a:ln>
            <a:noFill/>
          </a:ln>
        </p:spPr>
      </p:pic>
      <p:sp>
        <p:nvSpPr>
          <p:cNvPr id="389" name="Google Shape;389;p18"/>
          <p:cNvSpPr/>
          <p:nvPr/>
        </p:nvSpPr>
        <p:spPr>
          <a:xfrm>
            <a:off x="4846320" y="3500344"/>
            <a:ext cx="3931800" cy="914400"/>
          </a:xfrm>
          <a:prstGeom prst="rect">
            <a:avLst/>
          </a:prstGeom>
          <a:solidFill>
            <a:srgbClr val="D0EEF1"/>
          </a:solidFill>
          <a:ln cap="flat" cmpd="sng" w="12700">
            <a:solidFill>
              <a:srgbClr val="D0EEF1"/>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4983480" y="3573496"/>
            <a:ext cx="3657600" cy="777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Both monitor outcomes and adjust together</a:t>
            </a:r>
            <a:endParaRPr b="0" i="0" sz="1300" u="none" cap="none" strike="noStrike">
              <a:solidFill>
                <a:schemeClr val="dk1"/>
              </a:solidFill>
              <a:latin typeface="Calibri"/>
              <a:ea typeface="Calibri"/>
              <a:cs typeface="Calibri"/>
              <a:sym typeface="Calibri"/>
            </a:endParaRPr>
          </a:p>
        </p:txBody>
      </p:sp>
      <p:sp>
        <p:nvSpPr>
          <p:cNvPr id="391" name="Google Shape;391;p18"/>
          <p:cNvSpPr/>
          <p:nvPr/>
        </p:nvSpPr>
        <p:spPr>
          <a:xfrm>
            <a:off x="457200" y="4414760"/>
            <a:ext cx="8229600" cy="34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8090"/>
              </a:buClr>
              <a:buSzPts val="1300"/>
              <a:buFont typeface="Calibri"/>
              <a:buNone/>
            </a:pPr>
            <a:r>
              <a:rPr b="0" i="1" lang="en-US" sz="1300" u="none" cap="none" strike="noStrike">
                <a:solidFill>
                  <a:srgbClr val="028090"/>
                </a:solidFill>
                <a:latin typeface="Calibri"/>
                <a:ea typeface="Calibri"/>
                <a:cs typeface="Calibri"/>
                <a:sym typeface="Calibri"/>
              </a:rPr>
              <a:t>This shift is cultural</a:t>
            </a:r>
            <a:r>
              <a:rPr i="1" lang="en-US" sz="1300">
                <a:solidFill>
                  <a:srgbClr val="028090"/>
                </a:solidFill>
                <a:latin typeface="Calibri"/>
                <a:ea typeface="Calibri"/>
                <a:cs typeface="Calibri"/>
                <a:sym typeface="Calibri"/>
              </a:rPr>
              <a:t>,</a:t>
            </a:r>
            <a:r>
              <a:rPr b="0" i="1" lang="en-US" sz="1300" u="none" cap="none" strike="noStrike">
                <a:solidFill>
                  <a:srgbClr val="028090"/>
                </a:solidFill>
                <a:latin typeface="Calibri"/>
                <a:ea typeface="Calibri"/>
                <a:cs typeface="Calibri"/>
                <a:sym typeface="Calibri"/>
              </a:rPr>
              <a:t> and it requires intentional structure to sustain.</a:t>
            </a:r>
            <a:endParaRPr b="0" i="0" sz="1300" u="none" cap="none" strike="noStrike">
              <a:solidFill>
                <a:schemeClr val="dk1"/>
              </a:solidFill>
              <a:latin typeface="Calibri"/>
              <a:ea typeface="Calibri"/>
              <a:cs typeface="Calibri"/>
              <a:sym typeface="Calibri"/>
            </a:endParaRPr>
          </a:p>
        </p:txBody>
      </p:sp>
      <p:sp>
        <p:nvSpPr>
          <p:cNvPr id="392" name="Google Shape;392;p18"/>
          <p:cNvSpPr txBox="1"/>
          <p:nvPr/>
        </p:nvSpPr>
        <p:spPr>
          <a:xfrm>
            <a:off x="1423025" y="795975"/>
            <a:ext cx="227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023E45"/>
                </a:solidFill>
                <a:latin typeface="Trebuchet MS"/>
                <a:ea typeface="Trebuchet MS"/>
                <a:cs typeface="Trebuchet MS"/>
                <a:sym typeface="Trebuchet MS"/>
              </a:rPr>
              <a:t> From </a:t>
            </a:r>
            <a:r>
              <a:rPr b="1" lang="en-US" sz="1800">
                <a:solidFill>
                  <a:srgbClr val="023E45"/>
                </a:solidFill>
                <a:latin typeface="Trebuchet MS"/>
                <a:ea typeface="Trebuchet MS"/>
                <a:cs typeface="Trebuchet MS"/>
                <a:sym typeface="Trebuchet MS"/>
              </a:rPr>
              <a:t>OT Telling            </a:t>
            </a:r>
            <a:endParaRPr sz="1800"/>
          </a:p>
        </p:txBody>
      </p:sp>
      <p:sp>
        <p:nvSpPr>
          <p:cNvPr id="393" name="Google Shape;393;p18"/>
          <p:cNvSpPr txBox="1"/>
          <p:nvPr/>
        </p:nvSpPr>
        <p:spPr>
          <a:xfrm>
            <a:off x="5150888" y="795975"/>
            <a:ext cx="3322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023E45"/>
                </a:solidFill>
                <a:latin typeface="Trebuchet MS"/>
                <a:ea typeface="Trebuchet MS"/>
                <a:cs typeface="Trebuchet MS"/>
                <a:sym typeface="Trebuchet MS"/>
              </a:rPr>
              <a:t>  To Making Sense Together</a:t>
            </a:r>
            <a:endParaRPr sz="600"/>
          </a:p>
        </p:txBody>
      </p:sp>
      <p:grpSp>
        <p:nvGrpSpPr>
          <p:cNvPr id="394" name="Google Shape;394;p18"/>
          <p:cNvGrpSpPr/>
          <p:nvPr/>
        </p:nvGrpSpPr>
        <p:grpSpPr>
          <a:xfrm>
            <a:off x="0" y="4654290"/>
            <a:ext cx="9144000" cy="479940"/>
            <a:chOff x="0" y="4663440"/>
            <a:chExt cx="9144000" cy="479940"/>
          </a:xfrm>
        </p:grpSpPr>
        <p:sp>
          <p:nvSpPr>
            <p:cNvPr id="395" name="Google Shape;395;p18"/>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396" name="Google Shape;396;p18"/>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2289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398" name="Google Shape;398;p18"/>
            <p:cNvGrpSpPr/>
            <p:nvPr/>
          </p:nvGrpSpPr>
          <p:grpSpPr>
            <a:xfrm>
              <a:off x="4185838" y="4775444"/>
              <a:ext cx="407193" cy="347501"/>
              <a:chOff x="320050" y="4480546"/>
              <a:chExt cx="644598" cy="550104"/>
            </a:xfrm>
          </p:grpSpPr>
          <p:pic>
            <p:nvPicPr>
              <p:cNvPr id="399" name="Google Shape;399;p18"/>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400" name="Google Shape;400;p18"/>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405" name="Shape 405"/>
        <p:cNvGrpSpPr/>
        <p:nvPr/>
      </p:nvGrpSpPr>
      <p:grpSpPr>
        <a:xfrm>
          <a:off x="0" y="0"/>
          <a:ext cx="0" cy="0"/>
          <a:chOff x="0" y="0"/>
          <a:chExt cx="0" cy="0"/>
        </a:xfrm>
      </p:grpSpPr>
      <p:sp>
        <p:nvSpPr>
          <p:cNvPr id="406" name="Google Shape;406;p19"/>
          <p:cNvSpPr/>
          <p:nvPr/>
        </p:nvSpPr>
        <p:spPr>
          <a:xfrm>
            <a:off x="0" y="0"/>
            <a:ext cx="9144000" cy="1110000"/>
          </a:xfrm>
          <a:prstGeom prst="rect">
            <a:avLst/>
          </a:prstGeom>
          <a:solidFill>
            <a:srgbClr val="386A93"/>
          </a:solidFill>
          <a:ln cap="flat" cmpd="sng" w="12700">
            <a:solidFill>
              <a:srgbClr val="386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p:nvPr/>
        </p:nvSpPr>
        <p:spPr>
          <a:xfrm>
            <a:off x="457200" y="0"/>
            <a:ext cx="8229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3E45"/>
              </a:buClr>
              <a:buSzPts val="1300"/>
              <a:buFont typeface="Trebuchet MS"/>
              <a:buNone/>
            </a:pPr>
            <a:r>
              <a:rPr b="1" i="0" lang="en-US" sz="1500" u="none" cap="none" strike="noStrike">
                <a:solidFill>
                  <a:schemeClr val="lt1"/>
                </a:solidFill>
                <a:latin typeface="Trebuchet MS"/>
                <a:ea typeface="Trebuchet MS"/>
                <a:cs typeface="Trebuchet MS"/>
                <a:sym typeface="Trebuchet MS"/>
              </a:rPr>
              <a:t>PILLAR THREE</a:t>
            </a:r>
            <a:endParaRPr b="0" i="0" sz="1500" u="none" cap="none" strike="noStrike">
              <a:solidFill>
                <a:schemeClr val="lt1"/>
              </a:solidFill>
              <a:latin typeface="Calibri"/>
              <a:ea typeface="Calibri"/>
              <a:cs typeface="Calibri"/>
              <a:sym typeface="Calibri"/>
            </a:endParaRPr>
          </a:p>
        </p:txBody>
      </p:sp>
      <p:sp>
        <p:nvSpPr>
          <p:cNvPr id="408" name="Google Shape;408;p19"/>
          <p:cNvSpPr/>
          <p:nvPr/>
        </p:nvSpPr>
        <p:spPr>
          <a:xfrm>
            <a:off x="457200" y="411480"/>
            <a:ext cx="8229600" cy="5029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600"/>
              <a:buFont typeface="Trebuchet MS"/>
              <a:buNone/>
            </a:pPr>
            <a:r>
              <a:rPr b="1" i="0" lang="en-US" sz="2600" u="none" cap="none" strike="noStrike">
                <a:solidFill>
                  <a:srgbClr val="FFFFFF"/>
                </a:solidFill>
                <a:latin typeface="Trebuchet MS"/>
                <a:ea typeface="Trebuchet MS"/>
                <a:cs typeface="Trebuchet MS"/>
                <a:sym typeface="Trebuchet MS"/>
              </a:rPr>
              <a:t>Shared Planning</a:t>
            </a:r>
            <a:endParaRPr b="0" i="0" sz="2600" u="none" cap="none" strike="noStrike">
              <a:solidFill>
                <a:schemeClr val="dk1"/>
              </a:solidFill>
              <a:latin typeface="Calibri"/>
              <a:ea typeface="Calibri"/>
              <a:cs typeface="Calibri"/>
              <a:sym typeface="Calibri"/>
            </a:endParaRPr>
          </a:p>
        </p:txBody>
      </p:sp>
      <p:grpSp>
        <p:nvGrpSpPr>
          <p:cNvPr id="409" name="Google Shape;409;p19"/>
          <p:cNvGrpSpPr/>
          <p:nvPr/>
        </p:nvGrpSpPr>
        <p:grpSpPr>
          <a:xfrm>
            <a:off x="4251963" y="1197860"/>
            <a:ext cx="640080" cy="640080"/>
            <a:chOff x="4114800" y="1051560"/>
            <a:chExt cx="640080" cy="640080"/>
          </a:xfrm>
        </p:grpSpPr>
        <p:sp>
          <p:nvSpPr>
            <p:cNvPr id="410" name="Google Shape;410;p19"/>
            <p:cNvSpPr/>
            <p:nvPr/>
          </p:nvSpPr>
          <p:spPr>
            <a:xfrm>
              <a:off x="4114800" y="1051560"/>
              <a:ext cx="640080" cy="640080"/>
            </a:xfrm>
            <a:prstGeom prst="ellipse">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1" name="Google Shape;411;p19"/>
            <p:cNvPicPr preferRelativeResize="0"/>
            <p:nvPr/>
          </p:nvPicPr>
          <p:blipFill rotWithShape="1">
            <a:blip r:embed="rId3">
              <a:alphaModFix/>
            </a:blip>
            <a:srcRect b="0" l="0" r="0" t="0"/>
            <a:stretch/>
          </p:blipFill>
          <p:spPr>
            <a:xfrm>
              <a:off x="4230014" y="1166774"/>
              <a:ext cx="409651" cy="409651"/>
            </a:xfrm>
            <a:prstGeom prst="rect">
              <a:avLst/>
            </a:prstGeom>
            <a:noFill/>
            <a:ln>
              <a:noFill/>
            </a:ln>
          </p:spPr>
        </p:pic>
      </p:grpSp>
      <p:sp>
        <p:nvSpPr>
          <p:cNvPr id="412" name="Google Shape;412;p19"/>
          <p:cNvSpPr/>
          <p:nvPr/>
        </p:nvSpPr>
        <p:spPr>
          <a:xfrm>
            <a:off x="457200" y="1780295"/>
            <a:ext cx="8229600" cy="54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2000"/>
              <a:buFont typeface="Calibri"/>
              <a:buNone/>
            </a:pPr>
            <a:r>
              <a:rPr i="1" lang="en-US" sz="2000">
                <a:solidFill>
                  <a:srgbClr val="028090"/>
                </a:solidFill>
                <a:latin typeface="Calibri"/>
                <a:ea typeface="Calibri"/>
                <a:cs typeface="Calibri"/>
                <a:sym typeface="Calibri"/>
              </a:rPr>
              <a:t>“A</a:t>
            </a:r>
            <a:r>
              <a:rPr b="0" i="1" lang="en-US" sz="2000" u="none" cap="none" strike="noStrike">
                <a:solidFill>
                  <a:srgbClr val="028090"/>
                </a:solidFill>
                <a:latin typeface="Calibri"/>
                <a:ea typeface="Calibri"/>
                <a:cs typeface="Calibri"/>
                <a:sym typeface="Calibri"/>
              </a:rPr>
              <a:t>re we building something together?</a:t>
            </a:r>
            <a:r>
              <a:rPr i="1" lang="en-US" sz="2000">
                <a:solidFill>
                  <a:srgbClr val="028090"/>
                </a:solidFill>
                <a:latin typeface="Calibri"/>
                <a:ea typeface="Calibri"/>
                <a:cs typeface="Calibri"/>
                <a:sym typeface="Calibri"/>
              </a:rPr>
              <a:t>”</a:t>
            </a:r>
            <a:endParaRPr b="0" i="0" sz="2000" u="none" cap="none" strike="noStrike">
              <a:solidFill>
                <a:srgbClr val="028090"/>
              </a:solidFill>
              <a:latin typeface="Calibri"/>
              <a:ea typeface="Calibri"/>
              <a:cs typeface="Calibri"/>
              <a:sym typeface="Calibri"/>
            </a:endParaRPr>
          </a:p>
        </p:txBody>
      </p:sp>
      <p:sp>
        <p:nvSpPr>
          <p:cNvPr id="413" name="Google Shape;413;p19"/>
          <p:cNvSpPr/>
          <p:nvPr/>
        </p:nvSpPr>
        <p:spPr>
          <a:xfrm>
            <a:off x="457200" y="2328999"/>
            <a:ext cx="4023300" cy="19596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457200" y="2328995"/>
            <a:ext cx="4023300" cy="384000"/>
          </a:xfrm>
          <a:prstGeom prst="rect">
            <a:avLst/>
          </a:prstGeom>
          <a:solidFill>
            <a:srgbClr val="E76F51"/>
          </a:solidFill>
          <a:ln cap="flat" cmpd="sng" w="12700">
            <a:solidFill>
              <a:srgbClr val="E76F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548640" y="2347283"/>
            <a:ext cx="3840600" cy="34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The File Plan</a:t>
            </a:r>
            <a:endParaRPr b="0" i="0" sz="1400" u="none" cap="none" strike="noStrike">
              <a:solidFill>
                <a:schemeClr val="dk1"/>
              </a:solidFill>
              <a:latin typeface="Calibri"/>
              <a:ea typeface="Calibri"/>
              <a:cs typeface="Calibri"/>
              <a:sym typeface="Calibri"/>
            </a:endParaRPr>
          </a:p>
        </p:txBody>
      </p:sp>
      <p:sp>
        <p:nvSpPr>
          <p:cNvPr id="416" name="Google Shape;416;p19"/>
          <p:cNvSpPr/>
          <p:nvPr/>
        </p:nvSpPr>
        <p:spPr>
          <a:xfrm>
            <a:off x="594350" y="2767900"/>
            <a:ext cx="3749100" cy="1520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Clinical language</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Lives in the IEP or OT report</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Teacher may never read it</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Updated once a year</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Built for compliance</a:t>
            </a:r>
            <a:endParaRPr b="0" i="0" sz="1200" u="none" cap="none" strike="noStrike">
              <a:solidFill>
                <a:schemeClr val="dk1"/>
              </a:solidFill>
              <a:latin typeface="Calibri"/>
              <a:ea typeface="Calibri"/>
              <a:cs typeface="Calibri"/>
              <a:sym typeface="Calibri"/>
            </a:endParaRPr>
          </a:p>
        </p:txBody>
      </p:sp>
      <p:sp>
        <p:nvSpPr>
          <p:cNvPr id="417" name="Google Shape;417;p19"/>
          <p:cNvSpPr/>
          <p:nvPr/>
        </p:nvSpPr>
        <p:spPr>
          <a:xfrm>
            <a:off x="4800600" y="2328999"/>
            <a:ext cx="4023300" cy="19596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4800600" y="2328995"/>
            <a:ext cx="4023300" cy="384000"/>
          </a:xfrm>
          <a:prstGeom prst="rect">
            <a:avLst/>
          </a:prstGeom>
          <a:solidFill>
            <a:srgbClr val="02C39A"/>
          </a:solidFill>
          <a:ln cap="flat" cmpd="sng" w="12700">
            <a:solidFill>
              <a:srgbClr val="02C3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4892040" y="2347283"/>
            <a:ext cx="3840600" cy="34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The Classroom Plan</a:t>
            </a:r>
            <a:endParaRPr b="0" i="0" sz="1400" u="none" cap="none" strike="noStrike">
              <a:solidFill>
                <a:schemeClr val="dk1"/>
              </a:solidFill>
              <a:latin typeface="Calibri"/>
              <a:ea typeface="Calibri"/>
              <a:cs typeface="Calibri"/>
              <a:sym typeface="Calibri"/>
            </a:endParaRPr>
          </a:p>
        </p:txBody>
      </p:sp>
      <p:sp>
        <p:nvSpPr>
          <p:cNvPr id="420" name="Google Shape;420;p19"/>
          <p:cNvSpPr/>
          <p:nvPr/>
        </p:nvSpPr>
        <p:spPr>
          <a:xfrm>
            <a:off x="4937750" y="2767901"/>
            <a:ext cx="3749100" cy="1520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Plain language the teacher can use</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Posted or accessible during the day</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Co-built with the teacher</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Living document</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Built for the child</a:t>
            </a:r>
            <a:endParaRPr b="0" i="0" sz="1200" u="none" cap="none" strike="noStrike">
              <a:solidFill>
                <a:schemeClr val="dk1"/>
              </a:solidFill>
              <a:latin typeface="Calibri"/>
              <a:ea typeface="Calibri"/>
              <a:cs typeface="Calibri"/>
              <a:sym typeface="Calibri"/>
            </a:endParaRPr>
          </a:p>
        </p:txBody>
      </p:sp>
      <p:grpSp>
        <p:nvGrpSpPr>
          <p:cNvPr id="421" name="Google Shape;421;p19"/>
          <p:cNvGrpSpPr/>
          <p:nvPr/>
        </p:nvGrpSpPr>
        <p:grpSpPr>
          <a:xfrm>
            <a:off x="0" y="4663440"/>
            <a:ext cx="9144000" cy="479940"/>
            <a:chOff x="0" y="4663440"/>
            <a:chExt cx="9144000" cy="479940"/>
          </a:xfrm>
        </p:grpSpPr>
        <p:sp>
          <p:nvSpPr>
            <p:cNvPr id="422" name="Google Shape;422;p19"/>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423" name="Google Shape;423;p19"/>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425" name="Google Shape;425;p19"/>
            <p:cNvGrpSpPr/>
            <p:nvPr/>
          </p:nvGrpSpPr>
          <p:grpSpPr>
            <a:xfrm>
              <a:off x="4185838" y="4775444"/>
              <a:ext cx="407193" cy="347501"/>
              <a:chOff x="320050" y="4480546"/>
              <a:chExt cx="644598" cy="550104"/>
            </a:xfrm>
          </p:grpSpPr>
          <p:pic>
            <p:nvPicPr>
              <p:cNvPr id="426" name="Google Shape;426;p19"/>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427" name="Google Shape;427;p19"/>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
        <p:nvSpPr>
          <p:cNvPr id="428" name="Google Shape;428;p19"/>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433" name="Shape 433"/>
        <p:cNvGrpSpPr/>
        <p:nvPr/>
      </p:nvGrpSpPr>
      <p:grpSpPr>
        <a:xfrm>
          <a:off x="0" y="0"/>
          <a:ext cx="0" cy="0"/>
          <a:chOff x="0" y="0"/>
          <a:chExt cx="0" cy="0"/>
        </a:xfrm>
      </p:grpSpPr>
      <p:sp>
        <p:nvSpPr>
          <p:cNvPr id="434" name="Google Shape;434;p20"/>
          <p:cNvSpPr/>
          <p:nvPr/>
        </p:nvSpPr>
        <p:spPr>
          <a:xfrm>
            <a:off x="457200" y="201157"/>
            <a:ext cx="8229600" cy="594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lang="en-US" sz="2600">
                <a:solidFill>
                  <a:srgbClr val="023E45"/>
                </a:solidFill>
                <a:latin typeface="Trebuchet MS"/>
                <a:ea typeface="Trebuchet MS"/>
                <a:cs typeface="Trebuchet MS"/>
                <a:sym typeface="Trebuchet MS"/>
              </a:rPr>
              <a:t>Example: A Co-Developed Regulation Plan </a:t>
            </a:r>
            <a:endParaRPr b="0" i="0" sz="2600" u="none" cap="none" strike="noStrike">
              <a:solidFill>
                <a:schemeClr val="dk1"/>
              </a:solidFill>
              <a:latin typeface="Calibri"/>
              <a:ea typeface="Calibri"/>
              <a:cs typeface="Calibri"/>
              <a:sym typeface="Calibri"/>
            </a:endParaRPr>
          </a:p>
        </p:txBody>
      </p:sp>
      <p:sp>
        <p:nvSpPr>
          <p:cNvPr id="435" name="Google Shape;435;p20"/>
          <p:cNvSpPr/>
          <p:nvPr/>
        </p:nvSpPr>
        <p:spPr>
          <a:xfrm>
            <a:off x="457200" y="795449"/>
            <a:ext cx="8229600" cy="27300"/>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457200" y="987552"/>
            <a:ext cx="8321040" cy="411480"/>
          </a:xfrm>
          <a:prstGeom prst="rect">
            <a:avLst/>
          </a:prstGeom>
          <a:solidFill>
            <a:srgbClr val="386A93"/>
          </a:solidFill>
          <a:ln cap="flat" cmpd="sng" w="12700">
            <a:solidFill>
              <a:srgbClr val="028090"/>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437" name="Google Shape;437;p20"/>
          <p:cNvSpPr/>
          <p:nvPr/>
        </p:nvSpPr>
        <p:spPr>
          <a:xfrm>
            <a:off x="502920" y="1005840"/>
            <a:ext cx="1600200" cy="365760"/>
          </a:xfrm>
          <a:prstGeom prst="rect">
            <a:avLst/>
          </a:prstGeom>
          <a:solidFill>
            <a:srgbClr val="386A9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Trebuchet MS"/>
              <a:buNone/>
            </a:pPr>
            <a:r>
              <a:rPr b="1" i="0" lang="en-US" sz="1300" u="none" cap="none" strike="noStrike">
                <a:solidFill>
                  <a:srgbClr val="FFFFFF"/>
                </a:solidFill>
                <a:latin typeface="Trebuchet MS"/>
                <a:ea typeface="Trebuchet MS"/>
                <a:cs typeface="Trebuchet MS"/>
                <a:sym typeface="Trebuchet MS"/>
              </a:rPr>
              <a:t>Child &amp; Context</a:t>
            </a:r>
            <a:endParaRPr b="0" i="0" sz="1300" u="none" cap="none" strike="noStrike">
              <a:solidFill>
                <a:schemeClr val="dk1"/>
              </a:solidFill>
              <a:latin typeface="Calibri"/>
              <a:ea typeface="Calibri"/>
              <a:cs typeface="Calibri"/>
              <a:sym typeface="Calibri"/>
            </a:endParaRPr>
          </a:p>
        </p:txBody>
      </p:sp>
      <p:sp>
        <p:nvSpPr>
          <p:cNvPr id="438" name="Google Shape;438;p20"/>
          <p:cNvSpPr/>
          <p:nvPr/>
        </p:nvSpPr>
        <p:spPr>
          <a:xfrm>
            <a:off x="2167128" y="1005840"/>
            <a:ext cx="1600200" cy="365760"/>
          </a:xfrm>
          <a:prstGeom prst="rect">
            <a:avLst/>
          </a:prstGeom>
          <a:solidFill>
            <a:srgbClr val="386A9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Trebuchet MS"/>
              <a:buNone/>
            </a:pPr>
            <a:r>
              <a:rPr b="1" i="0" lang="en-US" sz="1300" u="none" cap="none" strike="noStrike">
                <a:solidFill>
                  <a:srgbClr val="FFFFFF"/>
                </a:solidFill>
                <a:latin typeface="Trebuchet MS"/>
                <a:ea typeface="Trebuchet MS"/>
                <a:cs typeface="Trebuchet MS"/>
                <a:sym typeface="Trebuchet MS"/>
              </a:rPr>
              <a:t>What You Might See</a:t>
            </a:r>
            <a:endParaRPr b="0" i="0" sz="1300" u="none" cap="none" strike="noStrike">
              <a:solidFill>
                <a:schemeClr val="dk1"/>
              </a:solidFill>
              <a:latin typeface="Calibri"/>
              <a:ea typeface="Calibri"/>
              <a:cs typeface="Calibri"/>
              <a:sym typeface="Calibri"/>
            </a:endParaRPr>
          </a:p>
        </p:txBody>
      </p:sp>
      <p:sp>
        <p:nvSpPr>
          <p:cNvPr id="439" name="Google Shape;439;p20"/>
          <p:cNvSpPr/>
          <p:nvPr/>
        </p:nvSpPr>
        <p:spPr>
          <a:xfrm>
            <a:off x="3831336" y="1005840"/>
            <a:ext cx="1600200" cy="365760"/>
          </a:xfrm>
          <a:prstGeom prst="rect">
            <a:avLst/>
          </a:prstGeom>
          <a:solidFill>
            <a:srgbClr val="386A9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Trebuchet MS"/>
              <a:buNone/>
            </a:pPr>
            <a:r>
              <a:rPr b="1" i="0" lang="en-US" sz="1300" u="none" cap="none" strike="noStrike">
                <a:solidFill>
                  <a:srgbClr val="FFFFFF"/>
                </a:solidFill>
                <a:latin typeface="Trebuchet MS"/>
                <a:ea typeface="Trebuchet MS"/>
                <a:cs typeface="Trebuchet MS"/>
                <a:sym typeface="Trebuchet MS"/>
              </a:rPr>
              <a:t>Try This First</a:t>
            </a:r>
            <a:endParaRPr b="0" i="0" sz="1300" u="none" cap="none" strike="noStrike">
              <a:solidFill>
                <a:schemeClr val="dk1"/>
              </a:solidFill>
              <a:latin typeface="Calibri"/>
              <a:ea typeface="Calibri"/>
              <a:cs typeface="Calibri"/>
              <a:sym typeface="Calibri"/>
            </a:endParaRPr>
          </a:p>
        </p:txBody>
      </p:sp>
      <p:sp>
        <p:nvSpPr>
          <p:cNvPr id="440" name="Google Shape;440;p20"/>
          <p:cNvSpPr/>
          <p:nvPr/>
        </p:nvSpPr>
        <p:spPr>
          <a:xfrm>
            <a:off x="5495544" y="1005840"/>
            <a:ext cx="1600200" cy="365760"/>
          </a:xfrm>
          <a:prstGeom prst="rect">
            <a:avLst/>
          </a:prstGeom>
          <a:solidFill>
            <a:srgbClr val="386A9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Trebuchet MS"/>
              <a:buNone/>
            </a:pPr>
            <a:r>
              <a:rPr b="1" i="0" lang="en-US" sz="1300" u="none" cap="none" strike="noStrike">
                <a:solidFill>
                  <a:srgbClr val="FFFFFF"/>
                </a:solidFill>
                <a:latin typeface="Trebuchet MS"/>
                <a:ea typeface="Trebuchet MS"/>
                <a:cs typeface="Trebuchet MS"/>
                <a:sym typeface="Trebuchet MS"/>
              </a:rPr>
              <a:t>Then Try</a:t>
            </a:r>
            <a:endParaRPr b="0" i="0" sz="1300" u="none" cap="none" strike="noStrike">
              <a:solidFill>
                <a:schemeClr val="dk1"/>
              </a:solidFill>
              <a:latin typeface="Calibri"/>
              <a:ea typeface="Calibri"/>
              <a:cs typeface="Calibri"/>
              <a:sym typeface="Calibri"/>
            </a:endParaRPr>
          </a:p>
        </p:txBody>
      </p:sp>
      <p:sp>
        <p:nvSpPr>
          <p:cNvPr id="441" name="Google Shape;441;p20"/>
          <p:cNvSpPr/>
          <p:nvPr/>
        </p:nvSpPr>
        <p:spPr>
          <a:xfrm>
            <a:off x="7159752" y="1005840"/>
            <a:ext cx="1600200" cy="365760"/>
          </a:xfrm>
          <a:prstGeom prst="rect">
            <a:avLst/>
          </a:prstGeom>
          <a:solidFill>
            <a:srgbClr val="386A9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000"/>
              <a:buFont typeface="Trebuchet MS"/>
              <a:buNone/>
            </a:pPr>
            <a:r>
              <a:rPr b="1" i="0" lang="en-US" sz="1300" u="none" cap="none" strike="noStrike">
                <a:solidFill>
                  <a:srgbClr val="FFFFFF"/>
                </a:solidFill>
                <a:latin typeface="Trebuchet MS"/>
                <a:ea typeface="Trebuchet MS"/>
                <a:cs typeface="Trebuchet MS"/>
                <a:sym typeface="Trebuchet MS"/>
              </a:rPr>
              <a:t>When to Consult OT</a:t>
            </a:r>
            <a:endParaRPr b="0" i="0" sz="1300" u="none" cap="none" strike="noStrike">
              <a:solidFill>
                <a:schemeClr val="dk1"/>
              </a:solidFill>
              <a:latin typeface="Calibri"/>
              <a:ea typeface="Calibri"/>
              <a:cs typeface="Calibri"/>
              <a:sym typeface="Calibri"/>
            </a:endParaRPr>
          </a:p>
        </p:txBody>
      </p:sp>
      <p:sp>
        <p:nvSpPr>
          <p:cNvPr id="442" name="Google Shape;442;p20"/>
          <p:cNvSpPr/>
          <p:nvPr/>
        </p:nvSpPr>
        <p:spPr>
          <a:xfrm>
            <a:off x="457200" y="1463040"/>
            <a:ext cx="8321040" cy="1188720"/>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443" name="Google Shape;443;p20"/>
          <p:cNvSpPr/>
          <p:nvPr/>
        </p:nvSpPr>
        <p:spPr>
          <a:xfrm>
            <a:off x="502920" y="153619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Theo, age 5</a:t>
            </a:r>
            <a:endParaRPr b="0" i="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Circle time, transitions</a:t>
            </a:r>
            <a:endParaRPr b="0" i="0" u="none" cap="none" strike="noStrike">
              <a:solidFill>
                <a:schemeClr val="dk1"/>
              </a:solidFill>
              <a:latin typeface="Calibri"/>
              <a:ea typeface="Calibri"/>
              <a:cs typeface="Calibri"/>
              <a:sym typeface="Calibri"/>
            </a:endParaRPr>
          </a:p>
        </p:txBody>
      </p:sp>
      <p:sp>
        <p:nvSpPr>
          <p:cNvPr id="444" name="Google Shape;444;p20"/>
          <p:cNvSpPr/>
          <p:nvPr/>
        </p:nvSpPr>
        <p:spPr>
          <a:xfrm>
            <a:off x="2167128" y="153619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Leaves carpet</a:t>
            </a:r>
            <a:endParaRPr b="0" i="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Makes noise</a:t>
            </a:r>
            <a:endParaRPr b="0" i="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Disrupts peers</a:t>
            </a:r>
            <a:endParaRPr b="0" i="0" u="none" cap="none" strike="noStrike">
              <a:solidFill>
                <a:schemeClr val="dk1"/>
              </a:solidFill>
              <a:latin typeface="Calibri"/>
              <a:ea typeface="Calibri"/>
              <a:cs typeface="Calibri"/>
              <a:sym typeface="Calibri"/>
            </a:endParaRPr>
          </a:p>
        </p:txBody>
      </p:sp>
      <p:sp>
        <p:nvSpPr>
          <p:cNvPr id="445" name="Google Shape;445;p20"/>
          <p:cNvSpPr/>
          <p:nvPr/>
        </p:nvSpPr>
        <p:spPr>
          <a:xfrm>
            <a:off x="3831336" y="153619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Offer a wiggle cushion or preferred seat spot</a:t>
            </a:r>
            <a:endParaRPr b="0" i="0" u="none" cap="none" strike="noStrike">
              <a:solidFill>
                <a:schemeClr val="dk1"/>
              </a:solidFill>
              <a:latin typeface="Calibri"/>
              <a:ea typeface="Calibri"/>
              <a:cs typeface="Calibri"/>
              <a:sym typeface="Calibri"/>
            </a:endParaRPr>
          </a:p>
        </p:txBody>
      </p:sp>
      <p:sp>
        <p:nvSpPr>
          <p:cNvPr id="446" name="Google Shape;446;p20"/>
          <p:cNvSpPr/>
          <p:nvPr/>
        </p:nvSpPr>
        <p:spPr>
          <a:xfrm>
            <a:off x="5495544" y="153619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Give a 2-min movement break before transition</a:t>
            </a:r>
            <a:endParaRPr b="0" i="0" u="none" cap="none" strike="noStrike">
              <a:solidFill>
                <a:schemeClr val="dk1"/>
              </a:solidFill>
              <a:latin typeface="Calibri"/>
              <a:ea typeface="Calibri"/>
              <a:cs typeface="Calibri"/>
              <a:sym typeface="Calibri"/>
            </a:endParaRPr>
          </a:p>
        </p:txBody>
      </p:sp>
      <p:sp>
        <p:nvSpPr>
          <p:cNvPr id="447" name="Google Shape;447;p20"/>
          <p:cNvSpPr/>
          <p:nvPr/>
        </p:nvSpPr>
        <p:spPr>
          <a:xfrm>
            <a:off x="7159752" y="153619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If behavior escalates beyond what tools can address</a:t>
            </a:r>
            <a:endParaRPr b="0" i="0" u="none" cap="none" strike="noStrike">
              <a:solidFill>
                <a:schemeClr val="dk1"/>
              </a:solidFill>
              <a:latin typeface="Calibri"/>
              <a:ea typeface="Calibri"/>
              <a:cs typeface="Calibri"/>
              <a:sym typeface="Calibri"/>
            </a:endParaRPr>
          </a:p>
        </p:txBody>
      </p:sp>
      <p:sp>
        <p:nvSpPr>
          <p:cNvPr id="448" name="Google Shape;448;p20"/>
          <p:cNvSpPr/>
          <p:nvPr/>
        </p:nvSpPr>
        <p:spPr>
          <a:xfrm>
            <a:off x="457200" y="2743200"/>
            <a:ext cx="8321040" cy="1188720"/>
          </a:xfrm>
          <a:prstGeom prst="rect">
            <a:avLst/>
          </a:prstGeom>
          <a:solidFill>
            <a:srgbClr val="EBF7F8"/>
          </a:solidFill>
          <a:ln cap="flat" cmpd="sng" w="12700">
            <a:solidFill>
              <a:srgbClr val="EBF7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p>
        </p:txBody>
      </p:sp>
      <p:sp>
        <p:nvSpPr>
          <p:cNvPr id="449" name="Google Shape;449;p20"/>
          <p:cNvSpPr/>
          <p:nvPr/>
        </p:nvSpPr>
        <p:spPr>
          <a:xfrm>
            <a:off x="502920" y="281635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Maya, age 4</a:t>
            </a:r>
            <a:endParaRPr b="0" i="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Art &amp; sensory tables</a:t>
            </a:r>
            <a:endParaRPr b="0" i="0" u="none" cap="none" strike="noStrike">
              <a:solidFill>
                <a:schemeClr val="dk1"/>
              </a:solidFill>
              <a:latin typeface="Calibri"/>
              <a:ea typeface="Calibri"/>
              <a:cs typeface="Calibri"/>
              <a:sym typeface="Calibri"/>
            </a:endParaRPr>
          </a:p>
        </p:txBody>
      </p:sp>
      <p:sp>
        <p:nvSpPr>
          <p:cNvPr id="450" name="Google Shape;450;p20"/>
          <p:cNvSpPr/>
          <p:nvPr/>
        </p:nvSpPr>
        <p:spPr>
          <a:xfrm>
            <a:off x="2167128" y="281635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Refuses activity</a:t>
            </a:r>
            <a:endParaRPr b="0" i="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Cries at textures</a:t>
            </a:r>
            <a:endParaRPr b="0" i="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Covers ears</a:t>
            </a:r>
            <a:endParaRPr b="0" i="0" u="none" cap="none" strike="noStrike">
              <a:solidFill>
                <a:schemeClr val="dk1"/>
              </a:solidFill>
              <a:latin typeface="Calibri"/>
              <a:ea typeface="Calibri"/>
              <a:cs typeface="Calibri"/>
              <a:sym typeface="Calibri"/>
            </a:endParaRPr>
          </a:p>
        </p:txBody>
      </p:sp>
      <p:sp>
        <p:nvSpPr>
          <p:cNvPr id="451" name="Google Shape;451;p20"/>
          <p:cNvSpPr/>
          <p:nvPr/>
        </p:nvSpPr>
        <p:spPr>
          <a:xfrm>
            <a:off x="3831336" y="281635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Offer tool options (brush, gloves, spoon)</a:t>
            </a:r>
            <a:endParaRPr b="0" i="0" u="none" cap="none" strike="noStrike">
              <a:solidFill>
                <a:schemeClr val="dk1"/>
              </a:solidFill>
              <a:latin typeface="Calibri"/>
              <a:ea typeface="Calibri"/>
              <a:cs typeface="Calibri"/>
              <a:sym typeface="Calibri"/>
            </a:endParaRPr>
          </a:p>
        </p:txBody>
      </p:sp>
      <p:sp>
        <p:nvSpPr>
          <p:cNvPr id="452" name="Google Shape;452;p20"/>
          <p:cNvSpPr/>
          <p:nvPr/>
        </p:nvSpPr>
        <p:spPr>
          <a:xfrm>
            <a:off x="5495544" y="281635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Allow watching first — don't force participation</a:t>
            </a:r>
            <a:endParaRPr b="0" i="0" u="none" cap="none" strike="noStrike">
              <a:solidFill>
                <a:schemeClr val="dk1"/>
              </a:solidFill>
              <a:latin typeface="Calibri"/>
              <a:ea typeface="Calibri"/>
              <a:cs typeface="Calibri"/>
              <a:sym typeface="Calibri"/>
            </a:endParaRPr>
          </a:p>
        </p:txBody>
      </p:sp>
      <p:sp>
        <p:nvSpPr>
          <p:cNvPr id="453" name="Google Shape;453;p20"/>
          <p:cNvSpPr/>
          <p:nvPr/>
        </p:nvSpPr>
        <p:spPr>
          <a:xfrm>
            <a:off x="7159752" y="2816352"/>
            <a:ext cx="1600200" cy="1051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23E45"/>
              </a:buClr>
              <a:buSzPts val="1000"/>
              <a:buFont typeface="Calibri"/>
              <a:buNone/>
            </a:pPr>
            <a:r>
              <a:rPr b="0" i="0" lang="en-US" u="none" cap="none" strike="noStrike">
                <a:solidFill>
                  <a:srgbClr val="023E45"/>
                </a:solidFill>
                <a:latin typeface="Calibri"/>
                <a:ea typeface="Calibri"/>
                <a:cs typeface="Calibri"/>
                <a:sym typeface="Calibri"/>
              </a:rPr>
              <a:t>If avoidance is consistent and limiting participation</a:t>
            </a:r>
            <a:endParaRPr b="0" i="0" u="none" cap="none" strike="noStrike">
              <a:solidFill>
                <a:schemeClr val="dk1"/>
              </a:solidFill>
              <a:latin typeface="Calibri"/>
              <a:ea typeface="Calibri"/>
              <a:cs typeface="Calibri"/>
              <a:sym typeface="Calibri"/>
            </a:endParaRPr>
          </a:p>
        </p:txBody>
      </p:sp>
      <p:sp>
        <p:nvSpPr>
          <p:cNvPr id="454" name="Google Shape;454;p20"/>
          <p:cNvSpPr/>
          <p:nvPr/>
        </p:nvSpPr>
        <p:spPr>
          <a:xfrm>
            <a:off x="457200" y="3931928"/>
            <a:ext cx="82296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8090"/>
              </a:buClr>
              <a:buSzPts val="1200"/>
              <a:buFont typeface="Calibri"/>
              <a:buNone/>
            </a:pPr>
            <a:r>
              <a:rPr b="0" i="1" lang="en-US" u="none" cap="none" strike="noStrike">
                <a:solidFill>
                  <a:srgbClr val="F61067"/>
                </a:solidFill>
                <a:latin typeface="Calibri"/>
                <a:ea typeface="Calibri"/>
                <a:cs typeface="Calibri"/>
                <a:sym typeface="Calibri"/>
              </a:rPr>
              <a:t>This plan is written for the teacher to use independently </a:t>
            </a:r>
            <a:r>
              <a:rPr i="1" lang="en-US">
                <a:solidFill>
                  <a:srgbClr val="F61067"/>
                </a:solidFill>
                <a:latin typeface="Calibri"/>
                <a:ea typeface="Calibri"/>
                <a:cs typeface="Calibri"/>
                <a:sym typeface="Calibri"/>
              </a:rPr>
              <a:t>(</a:t>
            </a:r>
            <a:r>
              <a:rPr b="0" i="1" lang="en-US" u="none" cap="none" strike="noStrike">
                <a:solidFill>
                  <a:srgbClr val="F61067"/>
                </a:solidFill>
                <a:latin typeface="Calibri"/>
                <a:ea typeface="Calibri"/>
                <a:cs typeface="Calibri"/>
                <a:sym typeface="Calibri"/>
              </a:rPr>
              <a:t>no clinical background required</a:t>
            </a:r>
            <a:r>
              <a:rPr i="1" lang="en-US">
                <a:solidFill>
                  <a:srgbClr val="F61067"/>
                </a:solidFill>
                <a:latin typeface="Calibri"/>
                <a:ea typeface="Calibri"/>
                <a:cs typeface="Calibri"/>
                <a:sym typeface="Calibri"/>
              </a:rPr>
              <a:t>).</a:t>
            </a:r>
            <a:endParaRPr b="0" i="0" u="none" cap="none" strike="noStrike">
              <a:solidFill>
                <a:srgbClr val="F61067"/>
              </a:solidFill>
              <a:latin typeface="Calibri"/>
              <a:ea typeface="Calibri"/>
              <a:cs typeface="Calibri"/>
              <a:sym typeface="Calibri"/>
            </a:endParaRPr>
          </a:p>
        </p:txBody>
      </p:sp>
      <p:sp>
        <p:nvSpPr>
          <p:cNvPr id="455" name="Google Shape;455;p20"/>
          <p:cNvSpPr/>
          <p:nvPr/>
        </p:nvSpPr>
        <p:spPr>
          <a:xfrm>
            <a:off x="502925" y="4214207"/>
            <a:ext cx="82296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8090"/>
              </a:buClr>
              <a:buSzPts val="1300"/>
              <a:buFont typeface="Trebuchet MS"/>
              <a:buNone/>
            </a:pPr>
            <a:r>
              <a:rPr b="1" i="0" lang="en-US" sz="1300" u="none" cap="none" strike="noStrike">
                <a:solidFill>
                  <a:srgbClr val="028090"/>
                </a:solidFill>
                <a:latin typeface="Trebuchet MS"/>
                <a:ea typeface="Trebuchet MS"/>
                <a:cs typeface="Trebuchet MS"/>
                <a:sym typeface="Trebuchet MS"/>
              </a:rPr>
              <a:t>Built together. Owned by both. Revisable by either.</a:t>
            </a:r>
            <a:endParaRPr b="0" i="0" sz="1300" u="none" cap="none" strike="noStrike">
              <a:solidFill>
                <a:schemeClr val="dk1"/>
              </a:solidFill>
              <a:latin typeface="Calibri"/>
              <a:ea typeface="Calibri"/>
              <a:cs typeface="Calibri"/>
              <a:sym typeface="Calibri"/>
            </a:endParaRPr>
          </a:p>
        </p:txBody>
      </p:sp>
      <p:grpSp>
        <p:nvGrpSpPr>
          <p:cNvPr id="456" name="Google Shape;456;p20"/>
          <p:cNvGrpSpPr/>
          <p:nvPr/>
        </p:nvGrpSpPr>
        <p:grpSpPr>
          <a:xfrm>
            <a:off x="0" y="4654290"/>
            <a:ext cx="9144000" cy="479940"/>
            <a:chOff x="0" y="4663440"/>
            <a:chExt cx="9144000" cy="479940"/>
          </a:xfrm>
        </p:grpSpPr>
        <p:sp>
          <p:nvSpPr>
            <p:cNvPr id="457" name="Google Shape;457;p20"/>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458" name="Google Shape;458;p20"/>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
            <p:cNvSpPr/>
            <p:nvPr/>
          </p:nvSpPr>
          <p:spPr>
            <a:xfrm>
              <a:off x="2289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460" name="Google Shape;460;p20"/>
            <p:cNvGrpSpPr/>
            <p:nvPr/>
          </p:nvGrpSpPr>
          <p:grpSpPr>
            <a:xfrm>
              <a:off x="4185838" y="4775444"/>
              <a:ext cx="407193" cy="347501"/>
              <a:chOff x="320050" y="4480546"/>
              <a:chExt cx="644598" cy="550104"/>
            </a:xfrm>
          </p:grpSpPr>
          <p:pic>
            <p:nvPicPr>
              <p:cNvPr id="461" name="Google Shape;461;p20"/>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462" name="Google Shape;462;p20"/>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467" name="Shape 467"/>
        <p:cNvGrpSpPr/>
        <p:nvPr/>
      </p:nvGrpSpPr>
      <p:grpSpPr>
        <a:xfrm>
          <a:off x="0" y="0"/>
          <a:ext cx="0" cy="0"/>
          <a:chOff x="0" y="0"/>
          <a:chExt cx="0" cy="0"/>
        </a:xfrm>
      </p:grpSpPr>
      <p:sp>
        <p:nvSpPr>
          <p:cNvPr id="468" name="Google Shape;468;p21"/>
          <p:cNvSpPr/>
          <p:nvPr/>
        </p:nvSpPr>
        <p:spPr>
          <a:xfrm>
            <a:off x="450600" y="84445"/>
            <a:ext cx="8229600" cy="658500"/>
          </a:xfrm>
          <a:prstGeom prst="rect">
            <a:avLst/>
          </a:prstGeom>
          <a:solidFill>
            <a:srgbClr val="386A93"/>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2800"/>
              <a:buFont typeface="Trebuchet MS"/>
              <a:buNone/>
            </a:pPr>
            <a:r>
              <a:rPr b="1" i="0" lang="en-US" sz="2800" u="none" cap="none" strike="noStrike">
                <a:solidFill>
                  <a:srgbClr val="FFFFFF"/>
                </a:solidFill>
                <a:latin typeface="Trebuchet MS"/>
                <a:ea typeface="Trebuchet MS"/>
                <a:cs typeface="Trebuchet MS"/>
                <a:sym typeface="Trebuchet MS"/>
              </a:rPr>
              <a:t>Meeting Structure: </a:t>
            </a:r>
            <a:r>
              <a:rPr b="1" lang="en-US" sz="2800">
                <a:solidFill>
                  <a:srgbClr val="FFFFFF"/>
                </a:solidFill>
                <a:latin typeface="Trebuchet MS"/>
                <a:ea typeface="Trebuchet MS"/>
                <a:cs typeface="Trebuchet MS"/>
                <a:sym typeface="Trebuchet MS"/>
              </a:rPr>
              <a:t>A</a:t>
            </a:r>
            <a:r>
              <a:rPr b="1" i="0" lang="en-US" sz="2800" u="none" cap="none" strike="noStrike">
                <a:solidFill>
                  <a:srgbClr val="FFFFFF"/>
                </a:solidFill>
                <a:latin typeface="Trebuchet MS"/>
                <a:ea typeface="Trebuchet MS"/>
                <a:cs typeface="Trebuchet MS"/>
                <a:sym typeface="Trebuchet MS"/>
              </a:rPr>
              <a:t> Living Document</a:t>
            </a:r>
            <a:endParaRPr b="0" i="0" sz="2800" u="none" cap="none" strike="noStrike">
              <a:solidFill>
                <a:schemeClr val="dk1"/>
              </a:solidFill>
              <a:latin typeface="Calibri"/>
              <a:ea typeface="Calibri"/>
              <a:cs typeface="Calibri"/>
              <a:sym typeface="Calibri"/>
            </a:endParaRPr>
          </a:p>
        </p:txBody>
      </p:sp>
      <p:sp>
        <p:nvSpPr>
          <p:cNvPr id="469" name="Google Shape;469;p21"/>
          <p:cNvSpPr/>
          <p:nvPr/>
        </p:nvSpPr>
        <p:spPr>
          <a:xfrm>
            <a:off x="457200" y="742940"/>
            <a:ext cx="82296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4A261"/>
              </a:buClr>
              <a:buSzPts val="1500"/>
              <a:buFont typeface="Trebuchet MS"/>
              <a:buNone/>
            </a:pPr>
            <a:r>
              <a:rPr b="1" i="0" lang="en-US" sz="1500" u="none" cap="none" strike="noStrike">
                <a:solidFill>
                  <a:srgbClr val="F61067"/>
                </a:solidFill>
                <a:latin typeface="Trebuchet MS"/>
                <a:ea typeface="Trebuchet MS"/>
                <a:cs typeface="Trebuchet MS"/>
                <a:sym typeface="Trebuchet MS"/>
              </a:rPr>
              <a:t>30-Minute Partnership Meeting Agenda</a:t>
            </a:r>
            <a:endParaRPr b="0" i="0" sz="1500" u="none" cap="none" strike="noStrike">
              <a:solidFill>
                <a:srgbClr val="F61067"/>
              </a:solidFill>
              <a:latin typeface="Calibri"/>
              <a:ea typeface="Calibri"/>
              <a:cs typeface="Calibri"/>
              <a:sym typeface="Calibri"/>
            </a:endParaRPr>
          </a:p>
        </p:txBody>
      </p:sp>
      <p:sp>
        <p:nvSpPr>
          <p:cNvPr id="470" name="Google Shape;470;p21"/>
          <p:cNvSpPr/>
          <p:nvPr/>
        </p:nvSpPr>
        <p:spPr>
          <a:xfrm>
            <a:off x="411450" y="1090365"/>
            <a:ext cx="8321100" cy="6219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411450" y="1090365"/>
            <a:ext cx="868800" cy="62190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411450" y="1090365"/>
            <a:ext cx="868800" cy="621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5 min</a:t>
            </a:r>
            <a:endParaRPr b="0" i="0" sz="1200" u="none" cap="none" strike="noStrike">
              <a:solidFill>
                <a:schemeClr val="dk1"/>
              </a:solidFill>
              <a:latin typeface="Calibri"/>
              <a:ea typeface="Calibri"/>
              <a:cs typeface="Calibri"/>
              <a:sym typeface="Calibri"/>
            </a:endParaRPr>
          </a:p>
        </p:txBody>
      </p:sp>
      <p:sp>
        <p:nvSpPr>
          <p:cNvPr id="473" name="Google Shape;473;p21"/>
          <p:cNvSpPr/>
          <p:nvPr/>
        </p:nvSpPr>
        <p:spPr>
          <a:xfrm>
            <a:off x="1399002" y="1145229"/>
            <a:ext cx="2286000" cy="320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Trebuchet MS"/>
              <a:buNone/>
            </a:pPr>
            <a:r>
              <a:rPr b="1" i="0" lang="en-US" sz="1300" u="none" cap="none" strike="noStrike">
                <a:solidFill>
                  <a:srgbClr val="FFFFFF"/>
                </a:solidFill>
                <a:latin typeface="Trebuchet MS"/>
                <a:ea typeface="Trebuchet MS"/>
                <a:cs typeface="Trebuchet MS"/>
                <a:sym typeface="Trebuchet MS"/>
              </a:rPr>
              <a:t>Child update</a:t>
            </a:r>
            <a:endParaRPr b="0" i="0" sz="1300" u="none" cap="none" strike="noStrike">
              <a:solidFill>
                <a:schemeClr val="dk1"/>
              </a:solidFill>
              <a:latin typeface="Calibri"/>
              <a:ea typeface="Calibri"/>
              <a:cs typeface="Calibri"/>
              <a:sym typeface="Calibri"/>
            </a:endParaRPr>
          </a:p>
        </p:txBody>
      </p:sp>
      <p:sp>
        <p:nvSpPr>
          <p:cNvPr id="474" name="Google Shape;474;p21"/>
          <p:cNvSpPr/>
          <p:nvPr/>
        </p:nvSpPr>
        <p:spPr>
          <a:xfrm>
            <a:off x="3794730" y="1181805"/>
            <a:ext cx="475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What has each partner noticed since we last met?</a:t>
            </a:r>
            <a:endParaRPr b="0" i="0" sz="1200" u="none" cap="none" strike="noStrike">
              <a:solidFill>
                <a:schemeClr val="dk1"/>
              </a:solidFill>
              <a:latin typeface="Calibri"/>
              <a:ea typeface="Calibri"/>
              <a:cs typeface="Calibri"/>
              <a:sym typeface="Calibri"/>
            </a:endParaRPr>
          </a:p>
        </p:txBody>
      </p:sp>
      <p:sp>
        <p:nvSpPr>
          <p:cNvPr id="475" name="Google Shape;475;p21"/>
          <p:cNvSpPr/>
          <p:nvPr/>
        </p:nvSpPr>
        <p:spPr>
          <a:xfrm>
            <a:off x="411450" y="1794453"/>
            <a:ext cx="8321100" cy="6219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411450" y="1794453"/>
            <a:ext cx="868800" cy="621900"/>
          </a:xfrm>
          <a:prstGeom prst="rect">
            <a:avLst/>
          </a:prstGeom>
          <a:solidFill>
            <a:srgbClr val="00A896"/>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
          <p:cNvSpPr/>
          <p:nvPr/>
        </p:nvSpPr>
        <p:spPr>
          <a:xfrm>
            <a:off x="411450" y="1794453"/>
            <a:ext cx="868800" cy="621900"/>
          </a:xfrm>
          <a:prstGeom prst="rect">
            <a:avLst/>
          </a:prstGeom>
          <a:solidFill>
            <a:srgbClr val="5FAFE1"/>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5 min</a:t>
            </a:r>
            <a:endParaRPr b="0" i="0" sz="1200" u="none" cap="none" strike="noStrike">
              <a:solidFill>
                <a:schemeClr val="dk1"/>
              </a:solidFill>
              <a:latin typeface="Calibri"/>
              <a:ea typeface="Calibri"/>
              <a:cs typeface="Calibri"/>
              <a:sym typeface="Calibri"/>
            </a:endParaRPr>
          </a:p>
        </p:txBody>
      </p:sp>
      <p:sp>
        <p:nvSpPr>
          <p:cNvPr id="478" name="Google Shape;478;p21"/>
          <p:cNvSpPr/>
          <p:nvPr/>
        </p:nvSpPr>
        <p:spPr>
          <a:xfrm>
            <a:off x="1399002" y="1849317"/>
            <a:ext cx="2286000" cy="320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Trebuchet MS"/>
              <a:buNone/>
            </a:pPr>
            <a:r>
              <a:rPr b="1" i="0" lang="en-US" sz="1300" u="none" cap="none" strike="noStrike">
                <a:solidFill>
                  <a:srgbClr val="FFFFFF"/>
                </a:solidFill>
                <a:latin typeface="Trebuchet MS"/>
                <a:ea typeface="Trebuchet MS"/>
                <a:cs typeface="Trebuchet MS"/>
                <a:sym typeface="Trebuchet MS"/>
              </a:rPr>
              <a:t>What's working</a:t>
            </a:r>
            <a:endParaRPr b="0" i="0" sz="1300" u="none" cap="none" strike="noStrike">
              <a:solidFill>
                <a:schemeClr val="dk1"/>
              </a:solidFill>
              <a:latin typeface="Calibri"/>
              <a:ea typeface="Calibri"/>
              <a:cs typeface="Calibri"/>
              <a:sym typeface="Calibri"/>
            </a:endParaRPr>
          </a:p>
        </p:txBody>
      </p:sp>
      <p:sp>
        <p:nvSpPr>
          <p:cNvPr id="479" name="Google Shape;479;p21"/>
          <p:cNvSpPr/>
          <p:nvPr/>
        </p:nvSpPr>
        <p:spPr>
          <a:xfrm>
            <a:off x="3794730" y="1885893"/>
            <a:ext cx="475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Celebrate strategies that are </a:t>
            </a:r>
            <a:r>
              <a:rPr lang="en-US" sz="1200">
                <a:solidFill>
                  <a:srgbClr val="D0EEF1"/>
                </a:solidFill>
                <a:latin typeface="Calibri"/>
                <a:ea typeface="Calibri"/>
                <a:cs typeface="Calibri"/>
                <a:sym typeface="Calibri"/>
              </a:rPr>
              <a:t>working.</a:t>
            </a:r>
            <a:endParaRPr b="0" i="0" sz="1200" u="none" cap="none" strike="noStrike">
              <a:solidFill>
                <a:schemeClr val="dk1"/>
              </a:solidFill>
              <a:latin typeface="Calibri"/>
              <a:ea typeface="Calibri"/>
              <a:cs typeface="Calibri"/>
              <a:sym typeface="Calibri"/>
            </a:endParaRPr>
          </a:p>
        </p:txBody>
      </p:sp>
      <p:sp>
        <p:nvSpPr>
          <p:cNvPr id="480" name="Google Shape;480;p21"/>
          <p:cNvSpPr/>
          <p:nvPr/>
        </p:nvSpPr>
        <p:spPr>
          <a:xfrm>
            <a:off x="411450" y="2498541"/>
            <a:ext cx="8321100" cy="6219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1"/>
          <p:cNvSpPr/>
          <p:nvPr/>
        </p:nvSpPr>
        <p:spPr>
          <a:xfrm>
            <a:off x="411450" y="2498541"/>
            <a:ext cx="868800" cy="62190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p:nvPr/>
        </p:nvSpPr>
        <p:spPr>
          <a:xfrm>
            <a:off x="411450" y="2498541"/>
            <a:ext cx="868800" cy="621900"/>
          </a:xfrm>
          <a:prstGeom prst="rect">
            <a:avLst/>
          </a:prstGeom>
          <a:solidFill>
            <a:srgbClr val="F61067"/>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10 min</a:t>
            </a:r>
            <a:endParaRPr b="0" i="0" sz="1200" u="none" cap="none" strike="noStrike">
              <a:solidFill>
                <a:schemeClr val="dk1"/>
              </a:solidFill>
              <a:latin typeface="Calibri"/>
              <a:ea typeface="Calibri"/>
              <a:cs typeface="Calibri"/>
              <a:sym typeface="Calibri"/>
            </a:endParaRPr>
          </a:p>
        </p:txBody>
      </p:sp>
      <p:sp>
        <p:nvSpPr>
          <p:cNvPr id="483" name="Google Shape;483;p21"/>
          <p:cNvSpPr/>
          <p:nvPr/>
        </p:nvSpPr>
        <p:spPr>
          <a:xfrm>
            <a:off x="1399002" y="2553405"/>
            <a:ext cx="2286000" cy="320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Trebuchet MS"/>
              <a:buNone/>
            </a:pPr>
            <a:r>
              <a:rPr b="1" i="0" lang="en-US" sz="1300" u="none" cap="none" strike="noStrike">
                <a:solidFill>
                  <a:srgbClr val="FFFFFF"/>
                </a:solidFill>
                <a:latin typeface="Trebuchet MS"/>
                <a:ea typeface="Trebuchet MS"/>
                <a:cs typeface="Trebuchet MS"/>
                <a:sym typeface="Trebuchet MS"/>
              </a:rPr>
              <a:t>What needs adjusting</a:t>
            </a:r>
            <a:endParaRPr b="0" i="0" sz="1300" u="none" cap="none" strike="noStrike">
              <a:solidFill>
                <a:schemeClr val="dk1"/>
              </a:solidFill>
              <a:latin typeface="Calibri"/>
              <a:ea typeface="Calibri"/>
              <a:cs typeface="Calibri"/>
              <a:sym typeface="Calibri"/>
            </a:endParaRPr>
          </a:p>
        </p:txBody>
      </p:sp>
      <p:sp>
        <p:nvSpPr>
          <p:cNvPr id="484" name="Google Shape;484;p21"/>
          <p:cNvSpPr/>
          <p:nvPr/>
        </p:nvSpPr>
        <p:spPr>
          <a:xfrm>
            <a:off x="3794730" y="2589981"/>
            <a:ext cx="475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Review current plan</a:t>
            </a:r>
            <a:r>
              <a:rPr lang="en-US" sz="1200">
                <a:solidFill>
                  <a:srgbClr val="D0EEF1"/>
                </a:solidFill>
                <a:latin typeface="Calibri"/>
                <a:ea typeface="Calibri"/>
                <a:cs typeface="Calibri"/>
                <a:sym typeface="Calibri"/>
              </a:rPr>
              <a:t>: U</a:t>
            </a:r>
            <a:r>
              <a:rPr b="0" i="0" lang="en-US" sz="1200" u="none" cap="none" strike="noStrike">
                <a:solidFill>
                  <a:srgbClr val="D0EEF1"/>
                </a:solidFill>
                <a:latin typeface="Calibri"/>
                <a:ea typeface="Calibri"/>
                <a:cs typeface="Calibri"/>
                <a:sym typeface="Calibri"/>
              </a:rPr>
              <a:t>pdate language, strategies, or goals.</a:t>
            </a:r>
            <a:endParaRPr b="0" i="0" sz="1200" u="none" cap="none" strike="noStrike">
              <a:solidFill>
                <a:schemeClr val="dk1"/>
              </a:solidFill>
              <a:latin typeface="Calibri"/>
              <a:ea typeface="Calibri"/>
              <a:cs typeface="Calibri"/>
              <a:sym typeface="Calibri"/>
            </a:endParaRPr>
          </a:p>
        </p:txBody>
      </p:sp>
      <p:sp>
        <p:nvSpPr>
          <p:cNvPr id="485" name="Google Shape;485;p21"/>
          <p:cNvSpPr/>
          <p:nvPr/>
        </p:nvSpPr>
        <p:spPr>
          <a:xfrm>
            <a:off x="411450" y="3202629"/>
            <a:ext cx="8321100" cy="6219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411450" y="3202629"/>
            <a:ext cx="868800" cy="621900"/>
          </a:xfrm>
          <a:prstGeom prst="rect">
            <a:avLst/>
          </a:prstGeom>
          <a:solidFill>
            <a:srgbClr val="00A896"/>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411450" y="3202629"/>
            <a:ext cx="868800" cy="621900"/>
          </a:xfrm>
          <a:prstGeom prst="rect">
            <a:avLst/>
          </a:prstGeom>
          <a:solidFill>
            <a:srgbClr val="386A93"/>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5 min</a:t>
            </a:r>
            <a:endParaRPr b="0" i="0" sz="1200" u="none" cap="none" strike="noStrike">
              <a:solidFill>
                <a:schemeClr val="dk1"/>
              </a:solidFill>
              <a:latin typeface="Calibri"/>
              <a:ea typeface="Calibri"/>
              <a:cs typeface="Calibri"/>
              <a:sym typeface="Calibri"/>
            </a:endParaRPr>
          </a:p>
        </p:txBody>
      </p:sp>
      <p:sp>
        <p:nvSpPr>
          <p:cNvPr id="488" name="Google Shape;488;p21"/>
          <p:cNvSpPr/>
          <p:nvPr/>
        </p:nvSpPr>
        <p:spPr>
          <a:xfrm>
            <a:off x="1399002" y="3257493"/>
            <a:ext cx="2286000" cy="320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Trebuchet MS"/>
              <a:buNone/>
            </a:pPr>
            <a:r>
              <a:rPr b="1" i="0" lang="en-US" sz="1300" u="none" cap="none" strike="noStrike">
                <a:solidFill>
                  <a:srgbClr val="FFFFFF"/>
                </a:solidFill>
                <a:latin typeface="Trebuchet MS"/>
                <a:ea typeface="Trebuchet MS"/>
                <a:cs typeface="Trebuchet MS"/>
                <a:sym typeface="Trebuchet MS"/>
              </a:rPr>
              <a:t>Family loop</a:t>
            </a:r>
            <a:endParaRPr b="0" i="0" sz="1300" u="none" cap="none" strike="noStrike">
              <a:solidFill>
                <a:schemeClr val="dk1"/>
              </a:solidFill>
              <a:latin typeface="Calibri"/>
              <a:ea typeface="Calibri"/>
              <a:cs typeface="Calibri"/>
              <a:sym typeface="Calibri"/>
            </a:endParaRPr>
          </a:p>
        </p:txBody>
      </p:sp>
      <p:sp>
        <p:nvSpPr>
          <p:cNvPr id="489" name="Google Shape;489;p21"/>
          <p:cNvSpPr/>
          <p:nvPr/>
        </p:nvSpPr>
        <p:spPr>
          <a:xfrm>
            <a:off x="3794730" y="3294069"/>
            <a:ext cx="475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What do we want to share with or learn from the family?</a:t>
            </a:r>
            <a:endParaRPr b="0" i="0" sz="1200" u="none" cap="none" strike="noStrike">
              <a:solidFill>
                <a:schemeClr val="dk1"/>
              </a:solidFill>
              <a:latin typeface="Calibri"/>
              <a:ea typeface="Calibri"/>
              <a:cs typeface="Calibri"/>
              <a:sym typeface="Calibri"/>
            </a:endParaRPr>
          </a:p>
        </p:txBody>
      </p:sp>
      <p:sp>
        <p:nvSpPr>
          <p:cNvPr id="490" name="Google Shape;490;p21"/>
          <p:cNvSpPr/>
          <p:nvPr/>
        </p:nvSpPr>
        <p:spPr>
          <a:xfrm>
            <a:off x="411450" y="3906717"/>
            <a:ext cx="8321100" cy="62190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p:nvPr/>
        </p:nvSpPr>
        <p:spPr>
          <a:xfrm>
            <a:off x="411450" y="3906717"/>
            <a:ext cx="868800" cy="62190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411450" y="3906717"/>
            <a:ext cx="868800" cy="621900"/>
          </a:xfrm>
          <a:prstGeom prst="rect">
            <a:avLst/>
          </a:prstGeom>
          <a:solidFill>
            <a:srgbClr val="FFC145"/>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5 min</a:t>
            </a:r>
            <a:endParaRPr b="0" i="0" sz="1200" u="none" cap="none" strike="noStrike">
              <a:solidFill>
                <a:schemeClr val="dk1"/>
              </a:solidFill>
              <a:latin typeface="Calibri"/>
              <a:ea typeface="Calibri"/>
              <a:cs typeface="Calibri"/>
              <a:sym typeface="Calibri"/>
            </a:endParaRPr>
          </a:p>
        </p:txBody>
      </p:sp>
      <p:sp>
        <p:nvSpPr>
          <p:cNvPr id="493" name="Google Shape;493;p21"/>
          <p:cNvSpPr/>
          <p:nvPr/>
        </p:nvSpPr>
        <p:spPr>
          <a:xfrm>
            <a:off x="1399002" y="3961581"/>
            <a:ext cx="2286000" cy="320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Trebuchet MS"/>
              <a:buNone/>
            </a:pPr>
            <a:r>
              <a:rPr b="1" i="0" lang="en-US" sz="1300" u="none" cap="none" strike="noStrike">
                <a:solidFill>
                  <a:srgbClr val="FFFFFF"/>
                </a:solidFill>
                <a:latin typeface="Trebuchet MS"/>
                <a:ea typeface="Trebuchet MS"/>
                <a:cs typeface="Trebuchet MS"/>
                <a:sym typeface="Trebuchet MS"/>
              </a:rPr>
              <a:t>Next steps + date</a:t>
            </a:r>
            <a:endParaRPr b="0" i="0" sz="1300" u="none" cap="none" strike="noStrike">
              <a:solidFill>
                <a:schemeClr val="dk1"/>
              </a:solidFill>
              <a:latin typeface="Calibri"/>
              <a:ea typeface="Calibri"/>
              <a:cs typeface="Calibri"/>
              <a:sym typeface="Calibri"/>
            </a:endParaRPr>
          </a:p>
        </p:txBody>
      </p:sp>
      <p:sp>
        <p:nvSpPr>
          <p:cNvPr id="494" name="Google Shape;494;p21"/>
          <p:cNvSpPr/>
          <p:nvPr/>
        </p:nvSpPr>
        <p:spPr>
          <a:xfrm>
            <a:off x="3794730" y="3998157"/>
            <a:ext cx="475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Who does what before we meet again?</a:t>
            </a:r>
            <a:endParaRPr b="0" i="0" sz="1200" u="none" cap="none" strike="noStrike">
              <a:solidFill>
                <a:schemeClr val="dk1"/>
              </a:solidFill>
              <a:latin typeface="Calibri"/>
              <a:ea typeface="Calibri"/>
              <a:cs typeface="Calibri"/>
              <a:sym typeface="Calibri"/>
            </a:endParaRPr>
          </a:p>
        </p:txBody>
      </p:sp>
      <p:grpSp>
        <p:nvGrpSpPr>
          <p:cNvPr id="495" name="Google Shape;495;p21"/>
          <p:cNvGrpSpPr/>
          <p:nvPr/>
        </p:nvGrpSpPr>
        <p:grpSpPr>
          <a:xfrm>
            <a:off x="0" y="4663440"/>
            <a:ext cx="9144000" cy="479940"/>
            <a:chOff x="0" y="4663440"/>
            <a:chExt cx="9144000" cy="479940"/>
          </a:xfrm>
        </p:grpSpPr>
        <p:sp>
          <p:nvSpPr>
            <p:cNvPr id="496" name="Google Shape;496;p21"/>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497" name="Google Shape;497;p21"/>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499" name="Google Shape;499;p21"/>
            <p:cNvGrpSpPr/>
            <p:nvPr/>
          </p:nvGrpSpPr>
          <p:grpSpPr>
            <a:xfrm>
              <a:off x="4185838" y="4775444"/>
              <a:ext cx="407193" cy="347501"/>
              <a:chOff x="320050" y="4480546"/>
              <a:chExt cx="644598" cy="550104"/>
            </a:xfrm>
          </p:grpSpPr>
          <p:pic>
            <p:nvPicPr>
              <p:cNvPr id="500" name="Google Shape;500;p21"/>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501" name="Google Shape;501;p21"/>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
        <p:nvSpPr>
          <p:cNvPr id="502" name="Google Shape;502;p21"/>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pic>
        <p:nvPicPr>
          <p:cNvPr id="38" name="Google Shape;38;p4" title="Virtual Sign-In &amp; Brand Pics (3).png"/>
          <p:cNvPicPr preferRelativeResize="0"/>
          <p:nvPr/>
        </p:nvPicPr>
        <p:blipFill>
          <a:blip r:embed="rId3">
            <a:alphaModFix/>
          </a:blip>
          <a:stretch>
            <a:fillRect/>
          </a:stretch>
        </p:blipFill>
        <p:spPr>
          <a:xfrm>
            <a:off x="0" y="1466850"/>
            <a:ext cx="9144000" cy="228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507" name="Shape 507"/>
        <p:cNvGrpSpPr/>
        <p:nvPr/>
      </p:nvGrpSpPr>
      <p:grpSpPr>
        <a:xfrm>
          <a:off x="0" y="0"/>
          <a:ext cx="0" cy="0"/>
          <a:chOff x="0" y="0"/>
          <a:chExt cx="0" cy="0"/>
        </a:xfrm>
      </p:grpSpPr>
      <p:sp>
        <p:nvSpPr>
          <p:cNvPr id="508" name="Google Shape;508;p22"/>
          <p:cNvSpPr/>
          <p:nvPr/>
        </p:nvSpPr>
        <p:spPr>
          <a:xfrm>
            <a:off x="457200" y="256025"/>
            <a:ext cx="7213500" cy="594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lang="en-US" sz="2600">
                <a:solidFill>
                  <a:srgbClr val="023E45"/>
                </a:solidFill>
                <a:latin typeface="Trebuchet MS"/>
                <a:ea typeface="Trebuchet MS"/>
                <a:cs typeface="Trebuchet MS"/>
                <a:sym typeface="Trebuchet MS"/>
              </a:rPr>
              <a:t>Sustainability:</a:t>
            </a:r>
            <a:r>
              <a:rPr b="1" i="0" lang="en-US" sz="2600" u="none" cap="none" strike="noStrike">
                <a:solidFill>
                  <a:srgbClr val="023E45"/>
                </a:solidFill>
                <a:latin typeface="Trebuchet MS"/>
                <a:ea typeface="Trebuchet MS"/>
                <a:cs typeface="Trebuchet MS"/>
                <a:sym typeface="Trebuchet MS"/>
              </a:rPr>
              <a:t> Review Cycles</a:t>
            </a:r>
            <a:endParaRPr b="0" i="0" sz="2600" u="none" cap="none" strike="noStrike">
              <a:solidFill>
                <a:schemeClr val="dk1"/>
              </a:solidFill>
              <a:latin typeface="Calibri"/>
              <a:ea typeface="Calibri"/>
              <a:cs typeface="Calibri"/>
              <a:sym typeface="Calibri"/>
            </a:endParaRPr>
          </a:p>
        </p:txBody>
      </p:sp>
      <p:sp>
        <p:nvSpPr>
          <p:cNvPr id="509" name="Google Shape;509;p22"/>
          <p:cNvSpPr/>
          <p:nvPr/>
        </p:nvSpPr>
        <p:spPr>
          <a:xfrm>
            <a:off x="457200" y="758999"/>
            <a:ext cx="8229600" cy="27300"/>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0" name="Google Shape;510;p22"/>
          <p:cNvGrpSpPr/>
          <p:nvPr/>
        </p:nvGrpSpPr>
        <p:grpSpPr>
          <a:xfrm>
            <a:off x="7566060" y="137068"/>
            <a:ext cx="530400" cy="530400"/>
            <a:chOff x="8138160" y="201168"/>
            <a:chExt cx="530400" cy="530400"/>
          </a:xfrm>
        </p:grpSpPr>
        <p:sp>
          <p:nvSpPr>
            <p:cNvPr id="511" name="Google Shape;511;p22"/>
            <p:cNvSpPr/>
            <p:nvPr/>
          </p:nvSpPr>
          <p:spPr>
            <a:xfrm>
              <a:off x="8138160" y="201168"/>
              <a:ext cx="530400" cy="530400"/>
            </a:xfrm>
            <a:prstGeom prst="ellipse">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2" name="Google Shape;512;p22"/>
            <p:cNvPicPr preferRelativeResize="0"/>
            <p:nvPr/>
          </p:nvPicPr>
          <p:blipFill rotWithShape="1">
            <a:blip r:embed="rId3">
              <a:alphaModFix/>
            </a:blip>
            <a:srcRect b="0" l="0" r="0" t="0"/>
            <a:stretch/>
          </p:blipFill>
          <p:spPr>
            <a:xfrm>
              <a:off x="8233623" y="296631"/>
              <a:ext cx="339425" cy="339425"/>
            </a:xfrm>
            <a:prstGeom prst="rect">
              <a:avLst/>
            </a:prstGeom>
            <a:noFill/>
            <a:ln>
              <a:noFill/>
            </a:ln>
          </p:spPr>
        </p:pic>
      </p:grpSp>
      <p:sp>
        <p:nvSpPr>
          <p:cNvPr id="513" name="Google Shape;513;p22"/>
          <p:cNvSpPr/>
          <p:nvPr/>
        </p:nvSpPr>
        <p:spPr>
          <a:xfrm>
            <a:off x="426925" y="877830"/>
            <a:ext cx="8046600" cy="10515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426925" y="877830"/>
            <a:ext cx="1280100" cy="105150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426925" y="1261876"/>
            <a:ext cx="1280100" cy="27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100"/>
              <a:buFont typeface="Trebuchet MS"/>
              <a:buNone/>
            </a:pPr>
            <a:r>
              <a:rPr b="1" i="0" lang="en-US" sz="1300" u="none" cap="none" strike="noStrike">
                <a:solidFill>
                  <a:srgbClr val="FFFFFF"/>
                </a:solidFill>
                <a:latin typeface="Trebuchet MS"/>
                <a:ea typeface="Trebuchet MS"/>
                <a:cs typeface="Trebuchet MS"/>
                <a:sym typeface="Trebuchet MS"/>
              </a:rPr>
              <a:t>Weekly</a:t>
            </a:r>
            <a:endParaRPr b="0" i="0" sz="1300" u="none" cap="none" strike="noStrike">
              <a:solidFill>
                <a:schemeClr val="dk1"/>
              </a:solidFill>
              <a:latin typeface="Calibri"/>
              <a:ea typeface="Calibri"/>
              <a:cs typeface="Calibri"/>
              <a:sym typeface="Calibri"/>
            </a:endParaRPr>
          </a:p>
        </p:txBody>
      </p:sp>
      <p:sp>
        <p:nvSpPr>
          <p:cNvPr id="516" name="Google Shape;516;p22"/>
          <p:cNvSpPr/>
          <p:nvPr/>
        </p:nvSpPr>
        <p:spPr>
          <a:xfrm>
            <a:off x="1844245" y="987558"/>
            <a:ext cx="6492300" cy="82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Brief check-ins (5 min hallway</a:t>
            </a:r>
            <a:r>
              <a:rPr lang="en-US" sz="1300">
                <a:solidFill>
                  <a:srgbClr val="023E45"/>
                </a:solidFill>
                <a:latin typeface="Calibri"/>
                <a:ea typeface="Calibri"/>
                <a:cs typeface="Calibri"/>
                <a:sym typeface="Calibri"/>
              </a:rPr>
              <a:t>, email</a:t>
            </a:r>
            <a:r>
              <a:rPr b="0" i="0" lang="en-US" sz="1300" u="none" cap="none" strike="noStrike">
                <a:solidFill>
                  <a:srgbClr val="023E45"/>
                </a:solidFill>
                <a:latin typeface="Calibri"/>
                <a:ea typeface="Calibri"/>
                <a:cs typeface="Calibri"/>
                <a:sym typeface="Calibri"/>
              </a:rPr>
              <a:t>). Focus: is anything urgent? Flag early before it escalates.</a:t>
            </a:r>
            <a:endParaRPr b="0" i="0" sz="1300" u="none" cap="none" strike="noStrike">
              <a:solidFill>
                <a:schemeClr val="dk1"/>
              </a:solidFill>
              <a:latin typeface="Calibri"/>
              <a:ea typeface="Calibri"/>
              <a:cs typeface="Calibri"/>
              <a:sym typeface="Calibri"/>
            </a:endParaRPr>
          </a:p>
        </p:txBody>
      </p:sp>
      <p:sp>
        <p:nvSpPr>
          <p:cNvPr id="517" name="Google Shape;517;p22"/>
          <p:cNvSpPr/>
          <p:nvPr/>
        </p:nvSpPr>
        <p:spPr>
          <a:xfrm>
            <a:off x="426925" y="2112270"/>
            <a:ext cx="8046600" cy="10515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426925" y="2112270"/>
            <a:ext cx="1280100" cy="1051500"/>
          </a:xfrm>
          <a:prstGeom prst="rect">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426925" y="2500891"/>
            <a:ext cx="1280100" cy="27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100"/>
              <a:buFont typeface="Trebuchet MS"/>
              <a:buNone/>
            </a:pPr>
            <a:r>
              <a:rPr b="1" i="0" lang="en-US" sz="1300" u="none" cap="none" strike="noStrike">
                <a:solidFill>
                  <a:srgbClr val="FFFFFF"/>
                </a:solidFill>
                <a:latin typeface="Trebuchet MS"/>
                <a:ea typeface="Trebuchet MS"/>
                <a:cs typeface="Trebuchet MS"/>
                <a:sym typeface="Trebuchet MS"/>
              </a:rPr>
              <a:t>Monthly</a:t>
            </a:r>
            <a:endParaRPr b="0" i="0" sz="1300" u="none" cap="none" strike="noStrike">
              <a:solidFill>
                <a:schemeClr val="dk1"/>
              </a:solidFill>
              <a:latin typeface="Calibri"/>
              <a:ea typeface="Calibri"/>
              <a:cs typeface="Calibri"/>
              <a:sym typeface="Calibri"/>
            </a:endParaRPr>
          </a:p>
        </p:txBody>
      </p:sp>
      <p:sp>
        <p:nvSpPr>
          <p:cNvPr id="520" name="Google Shape;520;p22"/>
          <p:cNvSpPr/>
          <p:nvPr/>
        </p:nvSpPr>
        <p:spPr>
          <a:xfrm>
            <a:off x="1844245" y="2221998"/>
            <a:ext cx="6492300" cy="82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30-minute meeting using the shared agenda. Review, adjust, celebrate. Update the living plan.</a:t>
            </a:r>
            <a:endParaRPr b="0" i="0" sz="1300" u="none" cap="none" strike="noStrike">
              <a:solidFill>
                <a:schemeClr val="dk1"/>
              </a:solidFill>
              <a:latin typeface="Calibri"/>
              <a:ea typeface="Calibri"/>
              <a:cs typeface="Calibri"/>
              <a:sym typeface="Calibri"/>
            </a:endParaRPr>
          </a:p>
        </p:txBody>
      </p:sp>
      <p:sp>
        <p:nvSpPr>
          <p:cNvPr id="521" name="Google Shape;521;p22"/>
          <p:cNvSpPr/>
          <p:nvPr/>
        </p:nvSpPr>
        <p:spPr>
          <a:xfrm>
            <a:off x="426925" y="3346710"/>
            <a:ext cx="8046600" cy="10515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426925" y="3346710"/>
            <a:ext cx="1280100" cy="1051500"/>
          </a:xfrm>
          <a:prstGeom prst="rect">
            <a:avLst/>
          </a:prstGeom>
          <a:solidFill>
            <a:srgbClr val="FFC145"/>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426925" y="3712531"/>
            <a:ext cx="1280100" cy="27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100"/>
              <a:buFont typeface="Trebuchet MS"/>
              <a:buNone/>
            </a:pPr>
            <a:r>
              <a:rPr b="1" i="0" lang="en-US" u="none" cap="none" strike="noStrike">
                <a:solidFill>
                  <a:srgbClr val="FFFFFF"/>
                </a:solidFill>
                <a:latin typeface="Trebuchet MS"/>
                <a:ea typeface="Trebuchet MS"/>
                <a:cs typeface="Trebuchet MS"/>
                <a:sym typeface="Trebuchet MS"/>
              </a:rPr>
              <a:t>Quarterly</a:t>
            </a:r>
            <a:endParaRPr b="0" i="0" sz="1300" u="none" cap="none" strike="noStrike">
              <a:solidFill>
                <a:schemeClr val="dk1"/>
              </a:solidFill>
              <a:latin typeface="Calibri"/>
              <a:ea typeface="Calibri"/>
              <a:cs typeface="Calibri"/>
              <a:sym typeface="Calibri"/>
            </a:endParaRPr>
          </a:p>
        </p:txBody>
      </p:sp>
      <p:sp>
        <p:nvSpPr>
          <p:cNvPr id="524" name="Google Shape;524;p22"/>
          <p:cNvSpPr/>
          <p:nvPr/>
        </p:nvSpPr>
        <p:spPr>
          <a:xfrm>
            <a:off x="1844245" y="3456438"/>
            <a:ext cx="6492300" cy="82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300"/>
              <a:buFont typeface="Calibri"/>
              <a:buNone/>
            </a:pPr>
            <a:r>
              <a:rPr b="0" i="0" lang="en-US" sz="1300" u="none" cap="none" strike="noStrike">
                <a:solidFill>
                  <a:srgbClr val="023E45"/>
                </a:solidFill>
                <a:latin typeface="Calibri"/>
                <a:ea typeface="Calibri"/>
                <a:cs typeface="Calibri"/>
                <a:sym typeface="Calibri"/>
              </a:rPr>
              <a:t>Deeper look: Is our partnership working? Is the child making progress? Does our plan still fit the child's current needs?</a:t>
            </a:r>
            <a:endParaRPr b="0" i="0" sz="1300" u="none" cap="none" strike="noStrike">
              <a:solidFill>
                <a:schemeClr val="dk1"/>
              </a:solidFill>
              <a:latin typeface="Calibri"/>
              <a:ea typeface="Calibri"/>
              <a:cs typeface="Calibri"/>
              <a:sym typeface="Calibri"/>
            </a:endParaRPr>
          </a:p>
        </p:txBody>
      </p:sp>
      <p:sp>
        <p:nvSpPr>
          <p:cNvPr id="525" name="Google Shape;525;p22"/>
          <p:cNvSpPr/>
          <p:nvPr/>
        </p:nvSpPr>
        <p:spPr>
          <a:xfrm>
            <a:off x="457188" y="4425730"/>
            <a:ext cx="82296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8090"/>
              </a:buClr>
              <a:buSzPts val="1200"/>
              <a:buFont typeface="Calibri"/>
              <a:buNone/>
            </a:pPr>
            <a:r>
              <a:rPr b="0" i="1" lang="en-US" sz="1300" u="none" cap="none" strike="noStrike">
                <a:solidFill>
                  <a:srgbClr val="028090"/>
                </a:solidFill>
                <a:latin typeface="Calibri"/>
                <a:ea typeface="Calibri"/>
                <a:cs typeface="Calibri"/>
                <a:sym typeface="Calibri"/>
              </a:rPr>
              <a:t>Tip: Put recurring meetings on the calendar at the start of the school year </a:t>
            </a:r>
            <a:r>
              <a:rPr i="1" lang="en-US" sz="1300">
                <a:solidFill>
                  <a:srgbClr val="028090"/>
                </a:solidFill>
                <a:latin typeface="Calibri"/>
                <a:ea typeface="Calibri"/>
                <a:cs typeface="Calibri"/>
                <a:sym typeface="Calibri"/>
              </a:rPr>
              <a:t>instead of scheduling ad hoc.</a:t>
            </a:r>
            <a:endParaRPr b="0" i="0" sz="1300" u="none" cap="none" strike="noStrike">
              <a:solidFill>
                <a:schemeClr val="dk1"/>
              </a:solidFill>
              <a:latin typeface="Calibri"/>
              <a:ea typeface="Calibri"/>
              <a:cs typeface="Calibri"/>
              <a:sym typeface="Calibri"/>
            </a:endParaRPr>
          </a:p>
        </p:txBody>
      </p:sp>
      <p:grpSp>
        <p:nvGrpSpPr>
          <p:cNvPr id="526" name="Google Shape;526;p22"/>
          <p:cNvGrpSpPr/>
          <p:nvPr/>
        </p:nvGrpSpPr>
        <p:grpSpPr>
          <a:xfrm>
            <a:off x="0" y="4663565"/>
            <a:ext cx="9144000" cy="479940"/>
            <a:chOff x="0" y="4663440"/>
            <a:chExt cx="9144000" cy="479940"/>
          </a:xfrm>
        </p:grpSpPr>
        <p:sp>
          <p:nvSpPr>
            <p:cNvPr id="527" name="Google Shape;527;p22"/>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528" name="Google Shape;528;p22"/>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2"/>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530" name="Google Shape;530;p22"/>
            <p:cNvGrpSpPr/>
            <p:nvPr/>
          </p:nvGrpSpPr>
          <p:grpSpPr>
            <a:xfrm>
              <a:off x="4185838" y="4775444"/>
              <a:ext cx="407193" cy="347501"/>
              <a:chOff x="320050" y="4480546"/>
              <a:chExt cx="644598" cy="550104"/>
            </a:xfrm>
          </p:grpSpPr>
          <p:pic>
            <p:nvPicPr>
              <p:cNvPr id="531" name="Google Shape;531;p22"/>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532" name="Google Shape;532;p22"/>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537" name="Shape 537"/>
        <p:cNvGrpSpPr/>
        <p:nvPr/>
      </p:nvGrpSpPr>
      <p:grpSpPr>
        <a:xfrm>
          <a:off x="0" y="0"/>
          <a:ext cx="0" cy="0"/>
          <a:chOff x="0" y="0"/>
          <a:chExt cx="0" cy="0"/>
        </a:xfrm>
      </p:grpSpPr>
      <p:sp>
        <p:nvSpPr>
          <p:cNvPr id="538" name="Google Shape;538;p23"/>
          <p:cNvSpPr/>
          <p:nvPr/>
        </p:nvSpPr>
        <p:spPr>
          <a:xfrm>
            <a:off x="457200" y="274320"/>
            <a:ext cx="8229600" cy="658368"/>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3"/>
          <p:cNvSpPr/>
          <p:nvPr/>
        </p:nvSpPr>
        <p:spPr>
          <a:xfrm>
            <a:off x="457200" y="274320"/>
            <a:ext cx="8229600" cy="658368"/>
          </a:xfrm>
          <a:prstGeom prst="rect">
            <a:avLst/>
          </a:prstGeom>
          <a:solidFill>
            <a:srgbClr val="386A93"/>
          </a:solid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800"/>
              <a:buFont typeface="Trebuchet MS"/>
              <a:buNone/>
            </a:pPr>
            <a:r>
              <a:rPr b="1" lang="en-US" sz="2800">
                <a:solidFill>
                  <a:srgbClr val="FFFFFF"/>
                </a:solidFill>
                <a:latin typeface="Trebuchet MS"/>
                <a:ea typeface="Trebuchet MS"/>
                <a:cs typeface="Trebuchet MS"/>
                <a:sym typeface="Trebuchet MS"/>
              </a:rPr>
              <a:t> </a:t>
            </a:r>
            <a:r>
              <a:rPr b="1" i="0" lang="en-US" sz="2800" u="none" cap="none" strike="noStrike">
                <a:solidFill>
                  <a:srgbClr val="FFFFFF"/>
                </a:solidFill>
                <a:latin typeface="Trebuchet MS"/>
                <a:ea typeface="Trebuchet MS"/>
                <a:cs typeface="Trebuchet MS"/>
                <a:sym typeface="Trebuchet MS"/>
              </a:rPr>
              <a:t>Small Group Activity: Case Scenario </a:t>
            </a:r>
            <a:endParaRPr b="0" i="0" sz="2800" u="none" cap="none" strike="noStrike">
              <a:solidFill>
                <a:schemeClr val="dk1"/>
              </a:solidFill>
              <a:latin typeface="Calibri"/>
              <a:ea typeface="Calibri"/>
              <a:cs typeface="Calibri"/>
              <a:sym typeface="Calibri"/>
            </a:endParaRPr>
          </a:p>
        </p:txBody>
      </p:sp>
      <p:sp>
        <p:nvSpPr>
          <p:cNvPr id="540" name="Google Shape;540;p23"/>
          <p:cNvSpPr/>
          <p:nvPr/>
        </p:nvSpPr>
        <p:spPr>
          <a:xfrm>
            <a:off x="457200" y="1078992"/>
            <a:ext cx="8321040" cy="150876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
          <p:cNvSpPr/>
          <p:nvPr/>
        </p:nvSpPr>
        <p:spPr>
          <a:xfrm>
            <a:off x="640080" y="1143000"/>
            <a:ext cx="7955280" cy="38404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4A261"/>
              </a:buClr>
              <a:buSzPts val="1400"/>
              <a:buFont typeface="Trebuchet MS"/>
              <a:buNone/>
            </a:pPr>
            <a:r>
              <a:rPr b="1" i="0" lang="en-US" sz="1400" u="none" cap="none" strike="noStrike">
                <a:solidFill>
                  <a:srgbClr val="F4A261"/>
                </a:solidFill>
                <a:latin typeface="Trebuchet MS"/>
                <a:ea typeface="Trebuchet MS"/>
                <a:cs typeface="Trebuchet MS"/>
                <a:sym typeface="Trebuchet MS"/>
              </a:rPr>
              <a:t>The Scenario</a:t>
            </a:r>
            <a:endParaRPr b="0" i="0" sz="1400" u="none" cap="none" strike="noStrike">
              <a:solidFill>
                <a:schemeClr val="dk1"/>
              </a:solidFill>
              <a:latin typeface="Calibri"/>
              <a:ea typeface="Calibri"/>
              <a:cs typeface="Calibri"/>
              <a:sym typeface="Calibri"/>
            </a:endParaRPr>
          </a:p>
        </p:txBody>
      </p:sp>
      <p:sp>
        <p:nvSpPr>
          <p:cNvPr id="542" name="Google Shape;542;p23"/>
          <p:cNvSpPr/>
          <p:nvPr/>
        </p:nvSpPr>
        <p:spPr>
          <a:xfrm>
            <a:off x="640080" y="1554480"/>
            <a:ext cx="7863840" cy="8686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300"/>
              <a:buFont typeface="Calibri"/>
              <a:buNone/>
            </a:pPr>
            <a:r>
              <a:rPr b="0" i="0" lang="en-US" sz="1300" u="none" cap="none" strike="noStrike">
                <a:solidFill>
                  <a:srgbClr val="D0EEF1"/>
                </a:solidFill>
                <a:latin typeface="Calibri"/>
                <a:ea typeface="Calibri"/>
                <a:cs typeface="Calibri"/>
                <a:sym typeface="Calibri"/>
              </a:rPr>
              <a:t>Jordan is a 4-year-old in a community preschool. Jordan frequently leaves group activities, hides under tables, and puts hands over ears during music. The classroom teacher describes Jordan as "emotionally fragile and easily dysregulated." Jordan has not yet been referred for OT services.</a:t>
            </a:r>
            <a:endParaRPr b="0" i="0" sz="1300" u="none" cap="none" strike="noStrike">
              <a:solidFill>
                <a:schemeClr val="dk1"/>
              </a:solidFill>
              <a:latin typeface="Calibri"/>
              <a:ea typeface="Calibri"/>
              <a:cs typeface="Calibri"/>
              <a:sym typeface="Calibri"/>
            </a:endParaRPr>
          </a:p>
        </p:txBody>
      </p:sp>
      <p:sp>
        <p:nvSpPr>
          <p:cNvPr id="543" name="Google Shape;543;p23"/>
          <p:cNvSpPr/>
          <p:nvPr/>
        </p:nvSpPr>
        <p:spPr>
          <a:xfrm>
            <a:off x="457200" y="2743200"/>
            <a:ext cx="8229600" cy="3474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C39A"/>
              </a:buClr>
              <a:buSzPts val="1400"/>
              <a:buFont typeface="Trebuchet MS"/>
              <a:buNone/>
            </a:pPr>
            <a:r>
              <a:rPr b="1" i="0" lang="en-US" sz="1400" u="none" cap="none" strike="noStrike">
                <a:solidFill>
                  <a:srgbClr val="028090"/>
                </a:solidFill>
                <a:latin typeface="Trebuchet MS"/>
                <a:ea typeface="Trebuchet MS"/>
                <a:cs typeface="Trebuchet MS"/>
                <a:sym typeface="Trebuchet MS"/>
              </a:rPr>
              <a:t>In your group, identify:</a:t>
            </a:r>
            <a:endParaRPr b="0" i="0" sz="1400" u="none" cap="none" strike="noStrike">
              <a:solidFill>
                <a:srgbClr val="028090"/>
              </a:solidFill>
              <a:latin typeface="Calibri"/>
              <a:ea typeface="Calibri"/>
              <a:cs typeface="Calibri"/>
              <a:sym typeface="Calibri"/>
            </a:endParaRPr>
          </a:p>
        </p:txBody>
      </p:sp>
      <p:sp>
        <p:nvSpPr>
          <p:cNvPr id="544" name="Google Shape;544;p23"/>
          <p:cNvSpPr/>
          <p:nvPr/>
        </p:nvSpPr>
        <p:spPr>
          <a:xfrm>
            <a:off x="594300" y="3044925"/>
            <a:ext cx="7955400" cy="888300"/>
          </a:xfrm>
          <a:prstGeom prst="rect">
            <a:avLst/>
          </a:prstGeom>
          <a:noFill/>
          <a:ln>
            <a:noFill/>
          </a:ln>
        </p:spPr>
        <p:txBody>
          <a:bodyPr anchorCtr="0" anchor="ctr" bIns="45700" lIns="91425" spcFirstLastPara="1" rIns="91425" wrap="square" tIns="45700">
            <a:noAutofit/>
          </a:bodyPr>
          <a:lstStyle/>
          <a:p>
            <a:pPr indent="-355600" lvl="0" marL="342900" marR="0" rtl="0" algn="l">
              <a:spcBef>
                <a:spcPts val="0"/>
              </a:spcBef>
              <a:spcAft>
                <a:spcPts val="0"/>
              </a:spcAft>
              <a:buClr>
                <a:srgbClr val="028090"/>
              </a:buClr>
              <a:buSzPts val="1500"/>
              <a:buFont typeface="Calibri"/>
              <a:buChar char="•"/>
            </a:pPr>
            <a:r>
              <a:rPr b="0" i="0" lang="en-US" sz="1500" u="none" cap="none" strike="noStrike">
                <a:solidFill>
                  <a:srgbClr val="028090"/>
                </a:solidFill>
                <a:latin typeface="Calibri"/>
                <a:ea typeface="Calibri"/>
                <a:cs typeface="Calibri"/>
                <a:sym typeface="Calibri"/>
              </a:rPr>
              <a:t>One language shift you would make in how Jordan's behavior is described</a:t>
            </a:r>
            <a:endParaRPr b="0" i="0" sz="1500" u="none" cap="none" strike="noStrike">
              <a:solidFill>
                <a:srgbClr val="028090"/>
              </a:solidFill>
              <a:latin typeface="Calibri"/>
              <a:ea typeface="Calibri"/>
              <a:cs typeface="Calibri"/>
              <a:sym typeface="Calibri"/>
            </a:endParaRPr>
          </a:p>
          <a:p>
            <a:pPr indent="-355600" lvl="0" marL="342900" marR="0" rtl="0" algn="l">
              <a:spcBef>
                <a:spcPts val="0"/>
              </a:spcBef>
              <a:spcAft>
                <a:spcPts val="0"/>
              </a:spcAft>
              <a:buClr>
                <a:srgbClr val="028090"/>
              </a:buClr>
              <a:buSzPts val="1500"/>
              <a:buFont typeface="Calibri"/>
              <a:buChar char="•"/>
            </a:pPr>
            <a:r>
              <a:rPr b="0" i="0" lang="en-US" sz="1500" u="none" cap="none" strike="noStrike">
                <a:solidFill>
                  <a:srgbClr val="028090"/>
                </a:solidFill>
                <a:latin typeface="Calibri"/>
                <a:ea typeface="Calibri"/>
                <a:cs typeface="Calibri"/>
                <a:sym typeface="Calibri"/>
              </a:rPr>
              <a:t>One observation you would want to conduct jointly and what each role would focus on</a:t>
            </a:r>
            <a:endParaRPr b="0" i="0" sz="1500" u="none" cap="none" strike="noStrike">
              <a:solidFill>
                <a:srgbClr val="028090"/>
              </a:solidFill>
              <a:latin typeface="Calibri"/>
              <a:ea typeface="Calibri"/>
              <a:cs typeface="Calibri"/>
              <a:sym typeface="Calibri"/>
            </a:endParaRPr>
          </a:p>
          <a:p>
            <a:pPr indent="-355600" lvl="0" marL="342900" marR="0" rtl="0" algn="l">
              <a:spcBef>
                <a:spcPts val="0"/>
              </a:spcBef>
              <a:spcAft>
                <a:spcPts val="0"/>
              </a:spcAft>
              <a:buClr>
                <a:srgbClr val="028090"/>
              </a:buClr>
              <a:buSzPts val="1500"/>
              <a:buFont typeface="Calibri"/>
              <a:buChar char="•"/>
            </a:pPr>
            <a:r>
              <a:rPr b="0" i="0" lang="en-US" sz="1500" u="none" cap="none" strike="noStrike">
                <a:solidFill>
                  <a:srgbClr val="028090"/>
                </a:solidFill>
                <a:latin typeface="Calibri"/>
                <a:ea typeface="Calibri"/>
                <a:cs typeface="Calibri"/>
                <a:sym typeface="Calibri"/>
              </a:rPr>
              <a:t>One concrete planning action</a:t>
            </a:r>
            <a:r>
              <a:rPr lang="en-US" sz="1500">
                <a:solidFill>
                  <a:srgbClr val="028090"/>
                </a:solidFill>
                <a:latin typeface="Calibri"/>
                <a:ea typeface="Calibri"/>
                <a:cs typeface="Calibri"/>
                <a:sym typeface="Calibri"/>
              </a:rPr>
              <a:t>.</a:t>
            </a:r>
            <a:r>
              <a:rPr b="0" i="0" lang="en-US" sz="1500" u="none" cap="none" strike="noStrike">
                <a:solidFill>
                  <a:srgbClr val="028090"/>
                </a:solidFill>
                <a:latin typeface="Calibri"/>
                <a:ea typeface="Calibri"/>
                <a:cs typeface="Calibri"/>
                <a:sym typeface="Calibri"/>
              </a:rPr>
              <a:t> </a:t>
            </a:r>
            <a:r>
              <a:rPr lang="en-US" sz="1500">
                <a:solidFill>
                  <a:srgbClr val="028090"/>
                </a:solidFill>
                <a:latin typeface="Calibri"/>
                <a:ea typeface="Calibri"/>
                <a:cs typeface="Calibri"/>
                <a:sym typeface="Calibri"/>
              </a:rPr>
              <a:t>W</a:t>
            </a:r>
            <a:r>
              <a:rPr b="0" i="0" lang="en-US" sz="1500" u="none" cap="none" strike="noStrike">
                <a:solidFill>
                  <a:srgbClr val="028090"/>
                </a:solidFill>
                <a:latin typeface="Calibri"/>
                <a:ea typeface="Calibri"/>
                <a:cs typeface="Calibri"/>
                <a:sym typeface="Calibri"/>
              </a:rPr>
              <a:t>hat would go into a classroom regulation support plan?</a:t>
            </a:r>
            <a:endParaRPr b="0" i="0" sz="1500" u="none" cap="none" strike="noStrike">
              <a:solidFill>
                <a:srgbClr val="028090"/>
              </a:solidFill>
              <a:latin typeface="Calibri"/>
              <a:ea typeface="Calibri"/>
              <a:cs typeface="Calibri"/>
              <a:sym typeface="Calibri"/>
            </a:endParaRPr>
          </a:p>
        </p:txBody>
      </p:sp>
      <p:sp>
        <p:nvSpPr>
          <p:cNvPr id="545" name="Google Shape;545;p23"/>
          <p:cNvSpPr/>
          <p:nvPr/>
        </p:nvSpPr>
        <p:spPr>
          <a:xfrm>
            <a:off x="6347875" y="4261805"/>
            <a:ext cx="2560200" cy="320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4A261"/>
              </a:buClr>
              <a:buSzPts val="1200"/>
              <a:buFont typeface="Calibri"/>
              <a:buNone/>
            </a:pPr>
            <a:r>
              <a:rPr b="1" i="0" lang="en-US" sz="1200" u="none" cap="none" strike="noStrike">
                <a:solidFill>
                  <a:srgbClr val="F4A261"/>
                </a:solidFill>
                <a:latin typeface="Calibri"/>
                <a:ea typeface="Calibri"/>
                <a:cs typeface="Calibri"/>
                <a:sym typeface="Calibri"/>
              </a:rPr>
              <a:t>⏱  </a:t>
            </a:r>
            <a:r>
              <a:rPr b="1" i="0" lang="en-US" sz="1200" u="none" cap="none" strike="noStrike">
                <a:solidFill>
                  <a:srgbClr val="028090"/>
                </a:solidFill>
                <a:latin typeface="Calibri"/>
                <a:ea typeface="Calibri"/>
                <a:cs typeface="Calibri"/>
                <a:sym typeface="Calibri"/>
              </a:rPr>
              <a:t>1</a:t>
            </a:r>
            <a:r>
              <a:rPr b="1" lang="en-US" sz="1200">
                <a:solidFill>
                  <a:srgbClr val="028090"/>
                </a:solidFill>
                <a:latin typeface="Calibri"/>
                <a:ea typeface="Calibri"/>
                <a:cs typeface="Calibri"/>
                <a:sym typeface="Calibri"/>
              </a:rPr>
              <a:t>0</a:t>
            </a:r>
            <a:r>
              <a:rPr b="1" i="0" lang="en-US" sz="1200" u="none" cap="none" strike="noStrike">
                <a:solidFill>
                  <a:srgbClr val="028090"/>
                </a:solidFill>
                <a:latin typeface="Calibri"/>
                <a:ea typeface="Calibri"/>
                <a:cs typeface="Calibri"/>
                <a:sym typeface="Calibri"/>
              </a:rPr>
              <a:t> minutes → group share</a:t>
            </a:r>
            <a:endParaRPr b="0" i="0" sz="1200" u="none" cap="none" strike="noStrike">
              <a:solidFill>
                <a:srgbClr val="028090"/>
              </a:solidFill>
              <a:latin typeface="Calibri"/>
              <a:ea typeface="Calibri"/>
              <a:cs typeface="Calibri"/>
              <a:sym typeface="Calibri"/>
            </a:endParaRPr>
          </a:p>
        </p:txBody>
      </p:sp>
      <p:grpSp>
        <p:nvGrpSpPr>
          <p:cNvPr id="546" name="Google Shape;546;p23"/>
          <p:cNvGrpSpPr/>
          <p:nvPr/>
        </p:nvGrpSpPr>
        <p:grpSpPr>
          <a:xfrm>
            <a:off x="0" y="4663440"/>
            <a:ext cx="9144000" cy="479940"/>
            <a:chOff x="0" y="4663440"/>
            <a:chExt cx="9144000" cy="479940"/>
          </a:xfrm>
        </p:grpSpPr>
        <p:sp>
          <p:nvSpPr>
            <p:cNvPr id="547" name="Google Shape;547;p23"/>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548" name="Google Shape;548;p23"/>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550" name="Google Shape;550;p23"/>
            <p:cNvGrpSpPr/>
            <p:nvPr/>
          </p:nvGrpSpPr>
          <p:grpSpPr>
            <a:xfrm>
              <a:off x="4185838" y="4775444"/>
              <a:ext cx="407193" cy="347501"/>
              <a:chOff x="320050" y="4480546"/>
              <a:chExt cx="644598" cy="550104"/>
            </a:xfrm>
          </p:grpSpPr>
          <p:pic>
            <p:nvPicPr>
              <p:cNvPr id="551" name="Google Shape;551;p23"/>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552" name="Google Shape;552;p23"/>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
        <p:nvSpPr>
          <p:cNvPr id="553" name="Google Shape;553;p23"/>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558" name="Shape 558"/>
        <p:cNvGrpSpPr/>
        <p:nvPr/>
      </p:nvGrpSpPr>
      <p:grpSpPr>
        <a:xfrm>
          <a:off x="0" y="0"/>
          <a:ext cx="0" cy="0"/>
          <a:chOff x="0" y="0"/>
          <a:chExt cx="0" cy="0"/>
        </a:xfrm>
      </p:grpSpPr>
      <p:sp>
        <p:nvSpPr>
          <p:cNvPr id="559" name="Google Shape;559;p24"/>
          <p:cNvSpPr/>
          <p:nvPr/>
        </p:nvSpPr>
        <p:spPr>
          <a:xfrm>
            <a:off x="457200" y="256032"/>
            <a:ext cx="82296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i="0" lang="en-US" sz="2600" u="none" cap="none" strike="noStrike">
                <a:solidFill>
                  <a:srgbClr val="023E45"/>
                </a:solidFill>
                <a:latin typeface="Trebuchet MS"/>
                <a:ea typeface="Trebuchet MS"/>
                <a:cs typeface="Trebuchet MS"/>
                <a:sym typeface="Trebuchet MS"/>
              </a:rPr>
              <a:t>Debrief: Group Sharing</a:t>
            </a:r>
            <a:endParaRPr b="0" i="0" sz="2600" u="none" cap="none" strike="noStrike">
              <a:solidFill>
                <a:schemeClr val="dk1"/>
              </a:solidFill>
              <a:latin typeface="Calibri"/>
              <a:ea typeface="Calibri"/>
              <a:cs typeface="Calibri"/>
              <a:sym typeface="Calibri"/>
            </a:endParaRPr>
          </a:p>
        </p:txBody>
      </p:sp>
      <p:sp>
        <p:nvSpPr>
          <p:cNvPr id="560" name="Google Shape;560;p24"/>
          <p:cNvSpPr/>
          <p:nvPr/>
        </p:nvSpPr>
        <p:spPr>
          <a:xfrm>
            <a:off x="457200" y="877824"/>
            <a:ext cx="8229600" cy="27432"/>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4"/>
          <p:cNvSpPr/>
          <p:nvPr/>
        </p:nvSpPr>
        <p:spPr>
          <a:xfrm>
            <a:off x="8138160" y="201168"/>
            <a:ext cx="530352" cy="530352"/>
          </a:xfrm>
          <a:prstGeom prst="ellipse">
            <a:avLst/>
          </a:prstGeom>
          <a:solidFill>
            <a:srgbClr val="00A896"/>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2" name="Google Shape;562;p24"/>
          <p:cNvPicPr preferRelativeResize="0"/>
          <p:nvPr/>
        </p:nvPicPr>
        <p:blipFill rotWithShape="1">
          <a:blip r:embed="rId3">
            <a:alphaModFix/>
          </a:blip>
          <a:srcRect b="0" l="0" r="0" t="0"/>
          <a:stretch/>
        </p:blipFill>
        <p:spPr>
          <a:xfrm>
            <a:off x="8233623" y="296631"/>
            <a:ext cx="339425" cy="339425"/>
          </a:xfrm>
          <a:prstGeom prst="rect">
            <a:avLst/>
          </a:prstGeom>
          <a:noFill/>
          <a:ln>
            <a:noFill/>
          </a:ln>
        </p:spPr>
      </p:pic>
      <p:sp>
        <p:nvSpPr>
          <p:cNvPr id="563" name="Google Shape;563;p24"/>
          <p:cNvSpPr/>
          <p:nvPr/>
        </p:nvSpPr>
        <p:spPr>
          <a:xfrm>
            <a:off x="457200" y="941905"/>
            <a:ext cx="8321100" cy="8046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4"/>
          <p:cNvSpPr/>
          <p:nvPr/>
        </p:nvSpPr>
        <p:spPr>
          <a:xfrm>
            <a:off x="457200" y="941905"/>
            <a:ext cx="54900" cy="80460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4"/>
          <p:cNvSpPr/>
          <p:nvPr/>
        </p:nvSpPr>
        <p:spPr>
          <a:xfrm>
            <a:off x="658368" y="1069921"/>
            <a:ext cx="78639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400"/>
              <a:buFont typeface="Calibri"/>
              <a:buNone/>
            </a:pPr>
            <a:r>
              <a:rPr b="0" i="0" lang="en-US" sz="1400" u="none" cap="none" strike="noStrike">
                <a:solidFill>
                  <a:srgbClr val="023E45"/>
                </a:solidFill>
                <a:latin typeface="Calibri"/>
                <a:ea typeface="Calibri"/>
                <a:cs typeface="Calibri"/>
                <a:sym typeface="Calibri"/>
              </a:rPr>
              <a:t>1.  What language shifts came up in your group?</a:t>
            </a:r>
            <a:endParaRPr b="0" i="0" sz="1400" u="none" cap="none" strike="noStrike">
              <a:solidFill>
                <a:schemeClr val="dk1"/>
              </a:solidFill>
              <a:latin typeface="Calibri"/>
              <a:ea typeface="Calibri"/>
              <a:cs typeface="Calibri"/>
              <a:sym typeface="Calibri"/>
            </a:endParaRPr>
          </a:p>
        </p:txBody>
      </p:sp>
      <p:sp>
        <p:nvSpPr>
          <p:cNvPr id="566" name="Google Shape;566;p24"/>
          <p:cNvSpPr/>
          <p:nvPr/>
        </p:nvSpPr>
        <p:spPr>
          <a:xfrm>
            <a:off x="457200" y="1902025"/>
            <a:ext cx="8321100" cy="8046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4"/>
          <p:cNvSpPr/>
          <p:nvPr/>
        </p:nvSpPr>
        <p:spPr>
          <a:xfrm>
            <a:off x="457200" y="1902025"/>
            <a:ext cx="54900" cy="804600"/>
          </a:xfrm>
          <a:prstGeom prst="rect">
            <a:avLst/>
          </a:prstGeom>
          <a:solidFill>
            <a:srgbClr val="386A93"/>
          </a:solidFill>
          <a:ln cap="flat" cmpd="sng" w="12700">
            <a:solidFill>
              <a:srgbClr val="386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4"/>
          <p:cNvSpPr/>
          <p:nvPr/>
        </p:nvSpPr>
        <p:spPr>
          <a:xfrm>
            <a:off x="658368" y="2030041"/>
            <a:ext cx="78639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400"/>
              <a:buFont typeface="Calibri"/>
              <a:buNone/>
            </a:pPr>
            <a:r>
              <a:rPr b="0" i="0" lang="en-US" sz="1400" u="none" cap="none" strike="noStrike">
                <a:solidFill>
                  <a:srgbClr val="023E45"/>
                </a:solidFill>
                <a:latin typeface="Calibri"/>
                <a:ea typeface="Calibri"/>
                <a:cs typeface="Calibri"/>
                <a:sym typeface="Calibri"/>
              </a:rPr>
              <a:t>2.  What did you notice about the observation piece</a:t>
            </a:r>
            <a:r>
              <a:rPr lang="en-US">
                <a:solidFill>
                  <a:srgbClr val="023E45"/>
                </a:solidFill>
                <a:latin typeface="Calibri"/>
                <a:ea typeface="Calibri"/>
                <a:cs typeface="Calibri"/>
                <a:sym typeface="Calibri"/>
              </a:rPr>
              <a:t>? Were there</a:t>
            </a:r>
            <a:r>
              <a:rPr b="0" i="0" lang="en-US" sz="1400" u="none" cap="none" strike="noStrike">
                <a:solidFill>
                  <a:srgbClr val="023E45"/>
                </a:solidFill>
                <a:latin typeface="Calibri"/>
                <a:ea typeface="Calibri"/>
                <a:cs typeface="Calibri"/>
                <a:sym typeface="Calibri"/>
              </a:rPr>
              <a:t> any surprises?</a:t>
            </a:r>
            <a:endParaRPr b="0" i="0" sz="1400" u="none" cap="none" strike="noStrike">
              <a:solidFill>
                <a:schemeClr val="dk1"/>
              </a:solidFill>
              <a:latin typeface="Calibri"/>
              <a:ea typeface="Calibri"/>
              <a:cs typeface="Calibri"/>
              <a:sym typeface="Calibri"/>
            </a:endParaRPr>
          </a:p>
        </p:txBody>
      </p:sp>
      <p:sp>
        <p:nvSpPr>
          <p:cNvPr id="569" name="Google Shape;569;p24"/>
          <p:cNvSpPr/>
          <p:nvPr/>
        </p:nvSpPr>
        <p:spPr>
          <a:xfrm>
            <a:off x="457200" y="2862145"/>
            <a:ext cx="8321100" cy="8046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4"/>
          <p:cNvSpPr/>
          <p:nvPr/>
        </p:nvSpPr>
        <p:spPr>
          <a:xfrm>
            <a:off x="457200" y="2862145"/>
            <a:ext cx="54900" cy="804600"/>
          </a:xfrm>
          <a:prstGeom prst="rect">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4"/>
          <p:cNvSpPr/>
          <p:nvPr/>
        </p:nvSpPr>
        <p:spPr>
          <a:xfrm>
            <a:off x="658368" y="2990161"/>
            <a:ext cx="78639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400"/>
              <a:buFont typeface="Calibri"/>
              <a:buNone/>
            </a:pPr>
            <a:r>
              <a:rPr b="0" i="0" lang="en-US" sz="1400" u="none" cap="none" strike="noStrike">
                <a:solidFill>
                  <a:srgbClr val="023E45"/>
                </a:solidFill>
                <a:latin typeface="Calibri"/>
                <a:ea typeface="Calibri"/>
                <a:cs typeface="Calibri"/>
                <a:sym typeface="Calibri"/>
              </a:rPr>
              <a:t>3.  What sticking points emerged when you tried to build the plan?</a:t>
            </a:r>
            <a:endParaRPr b="0" i="0" sz="1400" u="none" cap="none" strike="noStrike">
              <a:solidFill>
                <a:schemeClr val="dk1"/>
              </a:solidFill>
              <a:latin typeface="Calibri"/>
              <a:ea typeface="Calibri"/>
              <a:cs typeface="Calibri"/>
              <a:sym typeface="Calibri"/>
            </a:endParaRPr>
          </a:p>
        </p:txBody>
      </p:sp>
      <p:sp>
        <p:nvSpPr>
          <p:cNvPr id="572" name="Google Shape;572;p24"/>
          <p:cNvSpPr/>
          <p:nvPr/>
        </p:nvSpPr>
        <p:spPr>
          <a:xfrm>
            <a:off x="457200" y="3822265"/>
            <a:ext cx="8321100" cy="8046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4"/>
          <p:cNvSpPr/>
          <p:nvPr/>
        </p:nvSpPr>
        <p:spPr>
          <a:xfrm>
            <a:off x="457200" y="3822265"/>
            <a:ext cx="54900" cy="804600"/>
          </a:xfrm>
          <a:prstGeom prst="rect">
            <a:avLst/>
          </a:prstGeom>
          <a:solidFill>
            <a:srgbClr val="FFC145"/>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4"/>
          <p:cNvSpPr/>
          <p:nvPr/>
        </p:nvSpPr>
        <p:spPr>
          <a:xfrm>
            <a:off x="658368" y="3950281"/>
            <a:ext cx="7863900" cy="54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400"/>
              <a:buFont typeface="Calibri"/>
              <a:buNone/>
            </a:pPr>
            <a:r>
              <a:rPr b="0" i="0" lang="en-US" sz="1400" u="none" cap="none" strike="noStrike">
                <a:solidFill>
                  <a:srgbClr val="023E45"/>
                </a:solidFill>
                <a:latin typeface="Calibri"/>
                <a:ea typeface="Calibri"/>
                <a:cs typeface="Calibri"/>
                <a:sym typeface="Calibri"/>
              </a:rPr>
              <a:t>4.  What felt most transferable to your own setting right now?</a:t>
            </a:r>
            <a:endParaRPr b="0" i="0" sz="1400" u="none" cap="none" strike="noStrike">
              <a:solidFill>
                <a:schemeClr val="dk1"/>
              </a:solidFill>
              <a:latin typeface="Calibri"/>
              <a:ea typeface="Calibri"/>
              <a:cs typeface="Calibri"/>
              <a:sym typeface="Calibri"/>
            </a:endParaRPr>
          </a:p>
        </p:txBody>
      </p:sp>
      <p:grpSp>
        <p:nvGrpSpPr>
          <p:cNvPr id="575" name="Google Shape;575;p24"/>
          <p:cNvGrpSpPr/>
          <p:nvPr/>
        </p:nvGrpSpPr>
        <p:grpSpPr>
          <a:xfrm>
            <a:off x="0" y="4663565"/>
            <a:ext cx="9144000" cy="479940"/>
            <a:chOff x="0" y="4663440"/>
            <a:chExt cx="9144000" cy="479940"/>
          </a:xfrm>
        </p:grpSpPr>
        <p:sp>
          <p:nvSpPr>
            <p:cNvPr id="576" name="Google Shape;576;p24"/>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577" name="Google Shape;577;p24"/>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4"/>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579" name="Google Shape;579;p24"/>
            <p:cNvGrpSpPr/>
            <p:nvPr/>
          </p:nvGrpSpPr>
          <p:grpSpPr>
            <a:xfrm>
              <a:off x="4185838" y="4775444"/>
              <a:ext cx="407193" cy="347501"/>
              <a:chOff x="320050" y="4480546"/>
              <a:chExt cx="644598" cy="550104"/>
            </a:xfrm>
          </p:grpSpPr>
          <p:pic>
            <p:nvPicPr>
              <p:cNvPr id="580" name="Google Shape;580;p24"/>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581" name="Google Shape;581;p24"/>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586" name="Shape 586"/>
        <p:cNvGrpSpPr/>
        <p:nvPr/>
      </p:nvGrpSpPr>
      <p:grpSpPr>
        <a:xfrm>
          <a:off x="0" y="0"/>
          <a:ext cx="0" cy="0"/>
          <a:chOff x="0" y="0"/>
          <a:chExt cx="0" cy="0"/>
        </a:xfrm>
      </p:grpSpPr>
      <p:sp>
        <p:nvSpPr>
          <p:cNvPr id="587" name="Google Shape;587;p25"/>
          <p:cNvSpPr/>
          <p:nvPr/>
        </p:nvSpPr>
        <p:spPr>
          <a:xfrm>
            <a:off x="0" y="0"/>
            <a:ext cx="9144000" cy="804672"/>
          </a:xfrm>
          <a:prstGeom prst="rect">
            <a:avLst/>
          </a:prstGeom>
          <a:solidFill>
            <a:srgbClr val="386A93"/>
          </a:solidFill>
          <a:ln cap="flat" cmpd="sng" w="12700">
            <a:solidFill>
              <a:srgbClr val="386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5"/>
          <p:cNvSpPr/>
          <p:nvPr/>
        </p:nvSpPr>
        <p:spPr>
          <a:xfrm>
            <a:off x="457200" y="73152"/>
            <a:ext cx="8229600" cy="6583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2200"/>
              <a:buFont typeface="Trebuchet MS"/>
              <a:buNone/>
            </a:pPr>
            <a:r>
              <a:rPr b="1" i="0" lang="en-US" sz="2200" u="none" cap="none" strike="noStrike">
                <a:solidFill>
                  <a:schemeClr val="lt1"/>
                </a:solidFill>
                <a:latin typeface="Trebuchet MS"/>
                <a:ea typeface="Trebuchet MS"/>
                <a:cs typeface="Trebuchet MS"/>
                <a:sym typeface="Trebuchet MS"/>
              </a:rPr>
              <a:t>The Family Layer </a:t>
            </a:r>
            <a:endParaRPr b="0" i="0" sz="2200" u="none" cap="none" strike="noStrike">
              <a:solidFill>
                <a:schemeClr val="lt1"/>
              </a:solidFill>
              <a:latin typeface="Calibri"/>
              <a:ea typeface="Calibri"/>
              <a:cs typeface="Calibri"/>
              <a:sym typeface="Calibri"/>
            </a:endParaRPr>
          </a:p>
        </p:txBody>
      </p:sp>
      <p:grpSp>
        <p:nvGrpSpPr>
          <p:cNvPr id="589" name="Google Shape;589;p25"/>
          <p:cNvGrpSpPr/>
          <p:nvPr/>
        </p:nvGrpSpPr>
        <p:grpSpPr>
          <a:xfrm>
            <a:off x="4139600" y="913250"/>
            <a:ext cx="658368" cy="658368"/>
            <a:chOff x="4114800" y="914400"/>
            <a:chExt cx="658368" cy="658368"/>
          </a:xfrm>
        </p:grpSpPr>
        <p:sp>
          <p:nvSpPr>
            <p:cNvPr id="590" name="Google Shape;590;p25"/>
            <p:cNvSpPr/>
            <p:nvPr/>
          </p:nvSpPr>
          <p:spPr>
            <a:xfrm>
              <a:off x="4114800" y="914400"/>
              <a:ext cx="658368" cy="658368"/>
            </a:xfrm>
            <a:prstGeom prst="ellipse">
              <a:avLst/>
            </a:prstGeom>
            <a:solidFill>
              <a:srgbClr val="E76F51"/>
            </a:solidFill>
            <a:ln cap="flat" cmpd="sng" w="12700">
              <a:solidFill>
                <a:srgbClr val="E76F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1" name="Google Shape;591;p25"/>
            <p:cNvPicPr preferRelativeResize="0"/>
            <p:nvPr/>
          </p:nvPicPr>
          <p:blipFill rotWithShape="1">
            <a:blip r:embed="rId3">
              <a:alphaModFix/>
            </a:blip>
            <a:srcRect b="0" l="0" r="0" t="0"/>
            <a:stretch/>
          </p:blipFill>
          <p:spPr>
            <a:xfrm>
              <a:off x="4233306" y="1032906"/>
              <a:ext cx="421356" cy="421356"/>
            </a:xfrm>
            <a:prstGeom prst="rect">
              <a:avLst/>
            </a:prstGeom>
            <a:noFill/>
            <a:ln>
              <a:noFill/>
            </a:ln>
          </p:spPr>
        </p:pic>
      </p:grpSp>
      <p:sp>
        <p:nvSpPr>
          <p:cNvPr id="592" name="Google Shape;592;p25"/>
          <p:cNvSpPr/>
          <p:nvPr/>
        </p:nvSpPr>
        <p:spPr>
          <a:xfrm>
            <a:off x="0" y="1571625"/>
            <a:ext cx="9144000" cy="502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4A261"/>
              </a:buClr>
              <a:buSzPts val="2200"/>
              <a:buFont typeface="Trebuchet MS"/>
              <a:buNone/>
            </a:pPr>
            <a:r>
              <a:rPr b="0" i="1" lang="en-US" sz="2200" u="none" cap="none" strike="noStrike">
                <a:solidFill>
                  <a:srgbClr val="F4A261"/>
                </a:solidFill>
                <a:latin typeface="Trebuchet MS"/>
                <a:ea typeface="Trebuchet MS"/>
                <a:cs typeface="Trebuchet MS"/>
                <a:sym typeface="Trebuchet MS"/>
              </a:rPr>
              <a:t>"Powerful Partnerships"</a:t>
            </a:r>
            <a:endParaRPr b="0" i="0" sz="2200" u="none" cap="none" strike="noStrike">
              <a:solidFill>
                <a:schemeClr val="dk1"/>
              </a:solidFill>
              <a:latin typeface="Calibri"/>
              <a:ea typeface="Calibri"/>
              <a:cs typeface="Calibri"/>
              <a:sym typeface="Calibri"/>
            </a:endParaRPr>
          </a:p>
        </p:txBody>
      </p:sp>
      <p:sp>
        <p:nvSpPr>
          <p:cNvPr id="593" name="Google Shape;593;p25"/>
          <p:cNvSpPr/>
          <p:nvPr/>
        </p:nvSpPr>
        <p:spPr>
          <a:xfrm>
            <a:off x="0" y="3640675"/>
            <a:ext cx="9144000" cy="822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400"/>
              <a:buFont typeface="Calibri"/>
              <a:buNone/>
            </a:pPr>
            <a:r>
              <a:rPr b="1" i="1" lang="en-US">
                <a:solidFill>
                  <a:srgbClr val="F4A261"/>
                </a:solidFill>
                <a:latin typeface="Calibri"/>
                <a:ea typeface="Calibri"/>
                <a:cs typeface="Calibri"/>
                <a:sym typeface="Calibri"/>
              </a:rPr>
              <a:t>The family is not just a recipient of information, they are the third partner.</a:t>
            </a:r>
            <a:endParaRPr b="1" i="1">
              <a:solidFill>
                <a:srgbClr val="F4A261"/>
              </a:solidFill>
              <a:latin typeface="Calibri"/>
              <a:ea typeface="Calibri"/>
              <a:cs typeface="Calibri"/>
              <a:sym typeface="Calibri"/>
            </a:endParaRPr>
          </a:p>
          <a:p>
            <a:pPr indent="0" lvl="0" marL="0" marR="0" rtl="0" algn="ctr">
              <a:spcBef>
                <a:spcPts val="0"/>
              </a:spcBef>
              <a:spcAft>
                <a:spcPts val="0"/>
              </a:spcAft>
              <a:buClr>
                <a:srgbClr val="D0EEF1"/>
              </a:buClr>
              <a:buSzPts val="1400"/>
              <a:buFont typeface="Calibri"/>
              <a:buNone/>
            </a:pPr>
            <a:r>
              <a:rPr b="1" i="1" lang="en-US" sz="1400" u="none" cap="none" strike="noStrike">
                <a:solidFill>
                  <a:srgbClr val="F4A261"/>
                </a:solidFill>
                <a:latin typeface="Calibri"/>
                <a:ea typeface="Calibri"/>
                <a:cs typeface="Calibri"/>
                <a:sym typeface="Calibri"/>
              </a:rPr>
              <a:t>The strongest OT–educator partnerships don't stop at the classroom door</a:t>
            </a:r>
            <a:r>
              <a:rPr b="1" i="1" lang="en-US">
                <a:solidFill>
                  <a:srgbClr val="F4A261"/>
                </a:solidFill>
                <a:latin typeface="Calibri"/>
                <a:ea typeface="Calibri"/>
                <a:cs typeface="Calibri"/>
                <a:sym typeface="Calibri"/>
              </a:rPr>
              <a:t>.</a:t>
            </a:r>
            <a:endParaRPr b="1" i="1" sz="1400" u="none" cap="none" strike="noStrike">
              <a:solidFill>
                <a:srgbClr val="F4A261"/>
              </a:solidFill>
              <a:latin typeface="Calibri"/>
              <a:ea typeface="Calibri"/>
              <a:cs typeface="Calibri"/>
              <a:sym typeface="Calibri"/>
            </a:endParaRPr>
          </a:p>
          <a:p>
            <a:pPr indent="0" lvl="0" marL="0" marR="0" rtl="0" algn="ctr">
              <a:spcBef>
                <a:spcPts val="0"/>
              </a:spcBef>
              <a:spcAft>
                <a:spcPts val="0"/>
              </a:spcAft>
              <a:buClr>
                <a:srgbClr val="D0EEF1"/>
              </a:buClr>
              <a:buSzPts val="1400"/>
              <a:buFont typeface="Calibri"/>
              <a:buNone/>
            </a:pPr>
            <a:r>
              <a:t/>
            </a:r>
            <a:endParaRPr b="0" i="0" sz="1400" u="none" cap="none" strike="noStrike">
              <a:solidFill>
                <a:srgbClr val="F4A261"/>
              </a:solidFill>
              <a:latin typeface="Calibri"/>
              <a:ea typeface="Calibri"/>
              <a:cs typeface="Calibri"/>
              <a:sym typeface="Calibri"/>
            </a:endParaRPr>
          </a:p>
        </p:txBody>
      </p:sp>
      <p:grpSp>
        <p:nvGrpSpPr>
          <p:cNvPr id="594" name="Google Shape;594;p25"/>
          <p:cNvGrpSpPr/>
          <p:nvPr/>
        </p:nvGrpSpPr>
        <p:grpSpPr>
          <a:xfrm>
            <a:off x="619774" y="2067903"/>
            <a:ext cx="8297631" cy="1572768"/>
            <a:chOff x="572049" y="3291840"/>
            <a:chExt cx="8297631" cy="1572768"/>
          </a:xfrm>
        </p:grpSpPr>
        <p:sp>
          <p:nvSpPr>
            <p:cNvPr id="595" name="Google Shape;595;p25"/>
            <p:cNvSpPr/>
            <p:nvPr/>
          </p:nvSpPr>
          <p:spPr>
            <a:xfrm>
              <a:off x="1005840" y="3291840"/>
              <a:ext cx="7863840" cy="4754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Calibri"/>
                <a:buNone/>
              </a:pPr>
              <a:r>
                <a:rPr b="0" i="0" lang="en-US" sz="1300" u="none" cap="none" strike="noStrike">
                  <a:solidFill>
                    <a:srgbClr val="028090"/>
                  </a:solidFill>
                  <a:latin typeface="Calibri"/>
                  <a:ea typeface="Calibri"/>
                  <a:cs typeface="Calibri"/>
                  <a:sym typeface="Calibri"/>
                </a:rPr>
                <a:t>Families know the child in ways neither the OT nor the teacher can replicate.</a:t>
              </a:r>
              <a:endParaRPr b="0" i="0" sz="1300" u="none" cap="none" strike="noStrike">
                <a:solidFill>
                  <a:srgbClr val="028090"/>
                </a:solidFill>
                <a:latin typeface="Calibri"/>
                <a:ea typeface="Calibri"/>
                <a:cs typeface="Calibri"/>
                <a:sym typeface="Calibri"/>
              </a:endParaRPr>
            </a:p>
          </p:txBody>
        </p:sp>
        <p:pic>
          <p:nvPicPr>
            <p:cNvPr descr="preencoded.png" id="596" name="Google Shape;596;p25"/>
            <p:cNvPicPr preferRelativeResize="0"/>
            <p:nvPr/>
          </p:nvPicPr>
          <p:blipFill rotWithShape="1">
            <a:blip r:embed="rId4">
              <a:alphaModFix/>
            </a:blip>
            <a:srcRect b="0" l="0" r="0" t="0"/>
            <a:stretch/>
          </p:blipFill>
          <p:spPr>
            <a:xfrm>
              <a:off x="572049" y="3909609"/>
              <a:ext cx="245791" cy="245791"/>
            </a:xfrm>
            <a:prstGeom prst="rect">
              <a:avLst/>
            </a:prstGeom>
            <a:noFill/>
            <a:ln>
              <a:noFill/>
            </a:ln>
          </p:spPr>
        </p:pic>
        <p:sp>
          <p:nvSpPr>
            <p:cNvPr id="597" name="Google Shape;597;p25"/>
            <p:cNvSpPr/>
            <p:nvPr/>
          </p:nvSpPr>
          <p:spPr>
            <a:xfrm>
              <a:off x="1005840" y="3840480"/>
              <a:ext cx="7863840" cy="4754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Calibri"/>
                <a:buNone/>
              </a:pPr>
              <a:r>
                <a:rPr b="0" i="0" lang="en-US" sz="1300" u="none" cap="none" strike="noStrike">
                  <a:solidFill>
                    <a:srgbClr val="028090"/>
                  </a:solidFill>
                  <a:latin typeface="Calibri"/>
                  <a:ea typeface="Calibri"/>
                  <a:cs typeface="Calibri"/>
                  <a:sym typeface="Calibri"/>
                </a:rPr>
                <a:t>Disconnected messaging from school and clinic erodes family trust.</a:t>
              </a:r>
              <a:endParaRPr b="0" i="0" sz="1300" u="none" cap="none" strike="noStrike">
                <a:solidFill>
                  <a:srgbClr val="028090"/>
                </a:solidFill>
                <a:latin typeface="Calibri"/>
                <a:ea typeface="Calibri"/>
                <a:cs typeface="Calibri"/>
                <a:sym typeface="Calibri"/>
              </a:endParaRPr>
            </a:p>
          </p:txBody>
        </p:sp>
        <p:pic>
          <p:nvPicPr>
            <p:cNvPr descr="preencoded.png" id="598" name="Google Shape;598;p25"/>
            <p:cNvPicPr preferRelativeResize="0"/>
            <p:nvPr/>
          </p:nvPicPr>
          <p:blipFill rotWithShape="1">
            <a:blip r:embed="rId4">
              <a:alphaModFix/>
            </a:blip>
            <a:srcRect b="0" l="0" r="0" t="0"/>
            <a:stretch/>
          </p:blipFill>
          <p:spPr>
            <a:xfrm>
              <a:off x="572049" y="4458249"/>
              <a:ext cx="245791" cy="245791"/>
            </a:xfrm>
            <a:prstGeom prst="rect">
              <a:avLst/>
            </a:prstGeom>
            <a:noFill/>
            <a:ln>
              <a:noFill/>
            </a:ln>
          </p:spPr>
        </p:pic>
        <p:sp>
          <p:nvSpPr>
            <p:cNvPr id="599" name="Google Shape;599;p25"/>
            <p:cNvSpPr/>
            <p:nvPr/>
          </p:nvSpPr>
          <p:spPr>
            <a:xfrm>
              <a:off x="1005840" y="4389120"/>
              <a:ext cx="7863840" cy="4754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300"/>
                <a:buFont typeface="Calibri"/>
                <a:buNone/>
              </a:pPr>
              <a:r>
                <a:rPr b="0" i="0" lang="en-US" sz="1300" u="none" cap="none" strike="noStrike">
                  <a:solidFill>
                    <a:srgbClr val="028090"/>
                  </a:solidFill>
                  <a:latin typeface="Calibri"/>
                  <a:ea typeface="Calibri"/>
                  <a:cs typeface="Calibri"/>
                  <a:sym typeface="Calibri"/>
                </a:rPr>
                <a:t>When families are brought in as co-creators, outcomes improv</a:t>
              </a:r>
              <a:r>
                <a:rPr lang="en-US" sz="1300">
                  <a:solidFill>
                    <a:srgbClr val="028090"/>
                  </a:solidFill>
                  <a:latin typeface="Calibri"/>
                  <a:ea typeface="Calibri"/>
                  <a:cs typeface="Calibri"/>
                  <a:sym typeface="Calibri"/>
                </a:rPr>
                <a:t>e for everyone.</a:t>
              </a:r>
              <a:endParaRPr b="0" i="0" sz="1300" u="none" cap="none" strike="noStrike">
                <a:solidFill>
                  <a:srgbClr val="028090"/>
                </a:solidFill>
                <a:latin typeface="Calibri"/>
                <a:ea typeface="Calibri"/>
                <a:cs typeface="Calibri"/>
                <a:sym typeface="Calibri"/>
              </a:endParaRPr>
            </a:p>
          </p:txBody>
        </p:sp>
      </p:grpSp>
      <p:pic>
        <p:nvPicPr>
          <p:cNvPr descr="preencoded.png" id="600" name="Google Shape;600;p25"/>
          <p:cNvPicPr preferRelativeResize="0"/>
          <p:nvPr/>
        </p:nvPicPr>
        <p:blipFill rotWithShape="1">
          <a:blip r:embed="rId4">
            <a:alphaModFix/>
          </a:blip>
          <a:srcRect b="0" l="0" r="0" t="0"/>
          <a:stretch/>
        </p:blipFill>
        <p:spPr>
          <a:xfrm>
            <a:off x="619774" y="2186922"/>
            <a:ext cx="245791" cy="245791"/>
          </a:xfrm>
          <a:prstGeom prst="rect">
            <a:avLst/>
          </a:prstGeom>
          <a:noFill/>
          <a:ln>
            <a:noFill/>
          </a:ln>
        </p:spPr>
      </p:pic>
      <p:grpSp>
        <p:nvGrpSpPr>
          <p:cNvPr id="601" name="Google Shape;601;p25"/>
          <p:cNvGrpSpPr/>
          <p:nvPr/>
        </p:nvGrpSpPr>
        <p:grpSpPr>
          <a:xfrm>
            <a:off x="0" y="4663440"/>
            <a:ext cx="9144000" cy="479940"/>
            <a:chOff x="0" y="4663440"/>
            <a:chExt cx="9144000" cy="479940"/>
          </a:xfrm>
        </p:grpSpPr>
        <p:sp>
          <p:nvSpPr>
            <p:cNvPr id="602" name="Google Shape;602;p25"/>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603" name="Google Shape;603;p25"/>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5"/>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605" name="Google Shape;605;p25"/>
            <p:cNvGrpSpPr/>
            <p:nvPr/>
          </p:nvGrpSpPr>
          <p:grpSpPr>
            <a:xfrm>
              <a:off x="4185838" y="4775444"/>
              <a:ext cx="407193" cy="347501"/>
              <a:chOff x="320050" y="4480546"/>
              <a:chExt cx="644598" cy="550104"/>
            </a:xfrm>
          </p:grpSpPr>
          <p:pic>
            <p:nvPicPr>
              <p:cNvPr id="606" name="Google Shape;606;p25"/>
              <p:cNvPicPr preferRelativeResize="0"/>
              <p:nvPr/>
            </p:nvPicPr>
            <p:blipFill rotWithShape="1">
              <a:blip r:embed="rId5">
                <a:alphaModFix/>
              </a:blip>
              <a:srcRect b="52069" l="0" r="86251" t="8335"/>
              <a:stretch/>
            </p:blipFill>
            <p:spPr>
              <a:xfrm rot="1381596">
                <a:off x="610925" y="4535025"/>
                <a:ext cx="323475" cy="220550"/>
              </a:xfrm>
              <a:prstGeom prst="rect">
                <a:avLst/>
              </a:prstGeom>
              <a:noFill/>
              <a:ln>
                <a:noFill/>
              </a:ln>
            </p:spPr>
          </p:pic>
          <p:pic>
            <p:nvPicPr>
              <p:cNvPr id="607" name="Google Shape;607;p25"/>
              <p:cNvPicPr preferRelativeResize="0"/>
              <p:nvPr/>
            </p:nvPicPr>
            <p:blipFill rotWithShape="1">
              <a:blip r:embed="rId6">
                <a:alphaModFix/>
              </a:blip>
              <a:srcRect b="45443" l="33590" r="32869" t="12027"/>
              <a:stretch/>
            </p:blipFill>
            <p:spPr>
              <a:xfrm>
                <a:off x="320050" y="4527750"/>
                <a:ext cx="410853" cy="502900"/>
              </a:xfrm>
              <a:prstGeom prst="rect">
                <a:avLst/>
              </a:prstGeom>
              <a:noFill/>
              <a:ln>
                <a:noFill/>
              </a:ln>
            </p:spPr>
          </p:pic>
        </p:grpSp>
      </p:grpSp>
      <p:sp>
        <p:nvSpPr>
          <p:cNvPr id="608" name="Google Shape;608;p25"/>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613" name="Shape 613"/>
        <p:cNvGrpSpPr/>
        <p:nvPr/>
      </p:nvGrpSpPr>
      <p:grpSpPr>
        <a:xfrm>
          <a:off x="0" y="0"/>
          <a:ext cx="0" cy="0"/>
          <a:chOff x="0" y="0"/>
          <a:chExt cx="0" cy="0"/>
        </a:xfrm>
      </p:grpSpPr>
      <p:sp>
        <p:nvSpPr>
          <p:cNvPr id="614" name="Google Shape;614;p26"/>
          <p:cNvSpPr/>
          <p:nvPr/>
        </p:nvSpPr>
        <p:spPr>
          <a:xfrm>
            <a:off x="457200" y="256032"/>
            <a:ext cx="82296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i="0" lang="en-US" sz="2600" u="none" cap="none" strike="noStrike">
                <a:solidFill>
                  <a:srgbClr val="023E45"/>
                </a:solidFill>
                <a:latin typeface="Trebuchet MS"/>
                <a:ea typeface="Trebuchet MS"/>
                <a:cs typeface="Trebuchet MS"/>
                <a:sym typeface="Trebuchet MS"/>
              </a:rPr>
              <a:t>Practical Strategies</a:t>
            </a:r>
            <a:r>
              <a:rPr b="1" lang="en-US" sz="2600">
                <a:solidFill>
                  <a:srgbClr val="023E45"/>
                </a:solidFill>
                <a:latin typeface="Trebuchet MS"/>
                <a:ea typeface="Trebuchet MS"/>
                <a:cs typeface="Trebuchet MS"/>
                <a:sym typeface="Trebuchet MS"/>
              </a:rPr>
              <a:t> to Incorporate Family Voices</a:t>
            </a:r>
            <a:endParaRPr b="0" i="0" sz="2600" u="none" cap="none" strike="noStrike">
              <a:solidFill>
                <a:schemeClr val="dk1"/>
              </a:solidFill>
              <a:latin typeface="Calibri"/>
              <a:ea typeface="Calibri"/>
              <a:cs typeface="Calibri"/>
              <a:sym typeface="Calibri"/>
            </a:endParaRPr>
          </a:p>
        </p:txBody>
      </p:sp>
      <p:sp>
        <p:nvSpPr>
          <p:cNvPr id="615" name="Google Shape;615;p26"/>
          <p:cNvSpPr/>
          <p:nvPr/>
        </p:nvSpPr>
        <p:spPr>
          <a:xfrm>
            <a:off x="457200" y="877824"/>
            <a:ext cx="8229600" cy="27432"/>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26"/>
          <p:cNvGrpSpPr/>
          <p:nvPr/>
        </p:nvGrpSpPr>
        <p:grpSpPr>
          <a:xfrm>
            <a:off x="393190" y="1257290"/>
            <a:ext cx="8357616" cy="2630810"/>
            <a:chOff x="320040" y="1005840"/>
            <a:chExt cx="8357616" cy="2630810"/>
          </a:xfrm>
        </p:grpSpPr>
        <p:sp>
          <p:nvSpPr>
            <p:cNvPr id="617" name="Google Shape;617;p26"/>
            <p:cNvSpPr/>
            <p:nvPr/>
          </p:nvSpPr>
          <p:spPr>
            <a:xfrm>
              <a:off x="320050" y="1005847"/>
              <a:ext cx="2651700" cy="25635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320040" y="1005840"/>
              <a:ext cx="2651760" cy="502920"/>
            </a:xfrm>
            <a:prstGeom prst="rect">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6"/>
            <p:cNvSpPr/>
            <p:nvPr/>
          </p:nvSpPr>
          <p:spPr>
            <a:xfrm>
              <a:off x="393192" y="1024128"/>
              <a:ext cx="2514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200"/>
                <a:buFont typeface="Trebuchet MS"/>
                <a:buNone/>
              </a:pPr>
              <a:r>
                <a:rPr b="1" i="0" lang="en-US" sz="1200" u="none" cap="none" strike="noStrike">
                  <a:solidFill>
                    <a:srgbClr val="FFFFFF"/>
                  </a:solidFill>
                  <a:latin typeface="Trebuchet MS"/>
                  <a:ea typeface="Trebuchet MS"/>
                  <a:cs typeface="Trebuchet MS"/>
                  <a:sym typeface="Trebuchet MS"/>
                </a:rPr>
                <a:t>Pillar 1</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1200"/>
                <a:buFont typeface="Trebuchet MS"/>
                <a:buNone/>
              </a:pPr>
              <a:r>
                <a:rPr b="1" i="0" lang="en-US" sz="1200" u="none" cap="none" strike="noStrike">
                  <a:solidFill>
                    <a:srgbClr val="FFFFFF"/>
                  </a:solidFill>
                  <a:latin typeface="Trebuchet MS"/>
                  <a:ea typeface="Trebuchet MS"/>
                  <a:cs typeface="Trebuchet MS"/>
                  <a:sym typeface="Trebuchet MS"/>
                </a:rPr>
                <a:t>Shared Language</a:t>
              </a:r>
              <a:endParaRPr b="0" i="0" sz="1200" u="none" cap="none" strike="noStrike">
                <a:solidFill>
                  <a:schemeClr val="dk1"/>
                </a:solidFill>
                <a:latin typeface="Calibri"/>
                <a:ea typeface="Calibri"/>
                <a:cs typeface="Calibri"/>
                <a:sym typeface="Calibri"/>
              </a:endParaRPr>
            </a:p>
          </p:txBody>
        </p:sp>
        <p:sp>
          <p:nvSpPr>
            <p:cNvPr id="620" name="Google Shape;620;p26"/>
            <p:cNvSpPr/>
            <p:nvPr/>
          </p:nvSpPr>
          <p:spPr>
            <a:xfrm>
              <a:off x="429775" y="1508750"/>
              <a:ext cx="2450700" cy="2127900"/>
            </a:xfrm>
            <a:prstGeom prst="rect">
              <a:avLst/>
            </a:prstGeom>
            <a:noFill/>
            <a:ln>
              <a:noFill/>
            </a:ln>
          </p:spPr>
          <p:txBody>
            <a:bodyPr anchorCtr="0" anchor="ctr" bIns="45700" lIns="91425" spcFirstLastPara="1" rIns="91425" wrap="square" tIns="45700">
              <a:noAutofit/>
            </a:bodyPr>
            <a:lstStyle/>
            <a:p>
              <a:pPr indent="-361950" lvl="0" marL="342900" marR="0" rtl="0" algn="l">
                <a:spcBef>
                  <a:spcPts val="0"/>
                </a:spcBef>
                <a:spcAft>
                  <a:spcPts val="0"/>
                </a:spcAft>
                <a:buClr>
                  <a:srgbClr val="023E45"/>
                </a:buClr>
                <a:buSzPts val="1450"/>
                <a:buFont typeface="Calibri"/>
                <a:buChar char="•"/>
              </a:pPr>
              <a:r>
                <a:rPr b="0" i="0" lang="en-US" sz="1450" u="none" cap="none" strike="noStrike">
                  <a:solidFill>
                    <a:srgbClr val="023E45"/>
                  </a:solidFill>
                  <a:latin typeface="Calibri"/>
                  <a:ea typeface="Calibri"/>
                  <a:cs typeface="Calibri"/>
                  <a:sym typeface="Calibri"/>
                </a:rPr>
                <a:t>Send home a simple glossary of terms you use to describe </a:t>
              </a:r>
              <a:r>
                <a:rPr lang="en-US" sz="1450">
                  <a:solidFill>
                    <a:srgbClr val="023E45"/>
                  </a:solidFill>
                  <a:latin typeface="Calibri"/>
                  <a:ea typeface="Calibri"/>
                  <a:cs typeface="Calibri"/>
                  <a:sym typeface="Calibri"/>
                </a:rPr>
                <a:t>classroom behaviors</a:t>
              </a:r>
              <a:endParaRPr b="0" i="0" sz="1450" u="none" cap="none" strike="noStrike">
                <a:solidFill>
                  <a:schemeClr val="dk1"/>
                </a:solidFill>
                <a:latin typeface="Calibri"/>
                <a:ea typeface="Calibri"/>
                <a:cs typeface="Calibri"/>
                <a:sym typeface="Calibri"/>
              </a:endParaRPr>
            </a:p>
            <a:p>
              <a:pPr indent="-361950" lvl="0" marL="342900" marR="0" rtl="0" algn="l">
                <a:spcBef>
                  <a:spcPts val="0"/>
                </a:spcBef>
                <a:spcAft>
                  <a:spcPts val="0"/>
                </a:spcAft>
                <a:buClr>
                  <a:srgbClr val="023E45"/>
                </a:buClr>
                <a:buSzPts val="1450"/>
                <a:buFont typeface="Calibri"/>
                <a:buChar char="•"/>
              </a:pPr>
              <a:r>
                <a:rPr b="1" i="0" lang="en-US" sz="1450" u="none" cap="none" strike="noStrike">
                  <a:solidFill>
                    <a:srgbClr val="023E45"/>
                  </a:solidFill>
                  <a:latin typeface="Calibri"/>
                  <a:ea typeface="Calibri"/>
                  <a:cs typeface="Calibri"/>
                  <a:sym typeface="Calibri"/>
                </a:rPr>
                <a:t>Ask</a:t>
              </a:r>
              <a:r>
                <a:rPr b="0" i="0" lang="en-US" sz="1450" u="none" cap="none" strike="noStrike">
                  <a:solidFill>
                    <a:srgbClr val="023E45"/>
                  </a:solidFill>
                  <a:latin typeface="Calibri"/>
                  <a:ea typeface="Calibri"/>
                  <a:cs typeface="Calibri"/>
                  <a:sym typeface="Calibri"/>
                </a:rPr>
                <a:t>: 'How do you describe this at home?'</a:t>
              </a:r>
              <a:endParaRPr b="0" i="0" sz="1450" u="none" cap="none" strike="noStrike">
                <a:solidFill>
                  <a:schemeClr val="dk1"/>
                </a:solidFill>
                <a:latin typeface="Calibri"/>
                <a:ea typeface="Calibri"/>
                <a:cs typeface="Calibri"/>
                <a:sym typeface="Calibri"/>
              </a:endParaRPr>
            </a:p>
            <a:p>
              <a:pPr indent="-361950" lvl="0" marL="342900" marR="0" rtl="0" algn="l">
                <a:spcBef>
                  <a:spcPts val="0"/>
                </a:spcBef>
                <a:spcAft>
                  <a:spcPts val="0"/>
                </a:spcAft>
                <a:buClr>
                  <a:srgbClr val="023E45"/>
                </a:buClr>
                <a:buSzPts val="1450"/>
                <a:buFont typeface="Calibri"/>
                <a:buChar char="•"/>
              </a:pPr>
              <a:r>
                <a:rPr b="0" i="0" lang="en-US" sz="1450" u="none" cap="none" strike="noStrike">
                  <a:solidFill>
                    <a:srgbClr val="023E45"/>
                  </a:solidFill>
                  <a:latin typeface="Calibri"/>
                  <a:ea typeface="Calibri"/>
                  <a:cs typeface="Calibri"/>
                  <a:sym typeface="Calibri"/>
                </a:rPr>
                <a:t>Use their language in your documentation</a:t>
              </a:r>
              <a:endParaRPr b="0" i="0" sz="1450" u="none" cap="none" strike="noStrike">
                <a:solidFill>
                  <a:schemeClr val="dk1"/>
                </a:solidFill>
                <a:latin typeface="Calibri"/>
                <a:ea typeface="Calibri"/>
                <a:cs typeface="Calibri"/>
                <a:sym typeface="Calibri"/>
              </a:endParaRPr>
            </a:p>
          </p:txBody>
        </p:sp>
        <p:sp>
          <p:nvSpPr>
            <p:cNvPr id="621" name="Google Shape;621;p26"/>
            <p:cNvSpPr/>
            <p:nvPr/>
          </p:nvSpPr>
          <p:spPr>
            <a:xfrm>
              <a:off x="3172975" y="1005850"/>
              <a:ext cx="2651700" cy="25635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3172968" y="1005840"/>
              <a:ext cx="2651760" cy="502920"/>
            </a:xfrm>
            <a:prstGeom prst="rect">
              <a:avLst/>
            </a:prstGeom>
            <a:solidFill>
              <a:srgbClr val="386A93"/>
            </a:solidFill>
            <a:ln cap="flat" cmpd="sng" w="12700">
              <a:solidFill>
                <a:srgbClr val="386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6"/>
            <p:cNvSpPr/>
            <p:nvPr/>
          </p:nvSpPr>
          <p:spPr>
            <a:xfrm>
              <a:off x="3246120" y="1024128"/>
              <a:ext cx="2514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200"/>
                <a:buFont typeface="Trebuchet MS"/>
                <a:buNone/>
              </a:pPr>
              <a:r>
                <a:rPr b="1" i="0" lang="en-US" sz="1200" u="none" cap="none" strike="noStrike">
                  <a:solidFill>
                    <a:srgbClr val="FFFFFF"/>
                  </a:solidFill>
                  <a:latin typeface="Trebuchet MS"/>
                  <a:ea typeface="Trebuchet MS"/>
                  <a:cs typeface="Trebuchet MS"/>
                  <a:sym typeface="Trebuchet MS"/>
                </a:rPr>
                <a:t>Pillar 2</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1200"/>
                <a:buFont typeface="Trebuchet MS"/>
                <a:buNone/>
              </a:pPr>
              <a:r>
                <a:rPr b="1" i="0" lang="en-US" sz="1200" u="none" cap="none" strike="noStrike">
                  <a:solidFill>
                    <a:srgbClr val="FFFFFF"/>
                  </a:solidFill>
                  <a:latin typeface="Trebuchet MS"/>
                  <a:ea typeface="Trebuchet MS"/>
                  <a:cs typeface="Trebuchet MS"/>
                  <a:sym typeface="Trebuchet MS"/>
                </a:rPr>
                <a:t>Shared Observation</a:t>
              </a:r>
              <a:endParaRPr b="0" i="0" sz="1200" u="none" cap="none" strike="noStrike">
                <a:solidFill>
                  <a:schemeClr val="dk1"/>
                </a:solidFill>
                <a:latin typeface="Calibri"/>
                <a:ea typeface="Calibri"/>
                <a:cs typeface="Calibri"/>
                <a:sym typeface="Calibri"/>
              </a:endParaRPr>
            </a:p>
          </p:txBody>
        </p:sp>
        <p:sp>
          <p:nvSpPr>
            <p:cNvPr id="624" name="Google Shape;624;p26"/>
            <p:cNvSpPr/>
            <p:nvPr/>
          </p:nvSpPr>
          <p:spPr>
            <a:xfrm>
              <a:off x="3282700" y="1600200"/>
              <a:ext cx="2450700" cy="1745100"/>
            </a:xfrm>
            <a:prstGeom prst="rect">
              <a:avLst/>
            </a:prstGeom>
            <a:noFill/>
            <a:ln>
              <a:noFill/>
            </a:ln>
          </p:spPr>
          <p:txBody>
            <a:bodyPr anchorCtr="0" anchor="ctr" bIns="45700" lIns="91425" spcFirstLastPara="1" rIns="91425" wrap="square" tIns="45700">
              <a:noAutofit/>
            </a:bodyPr>
            <a:lstStyle/>
            <a:p>
              <a:pPr indent="-361950" lvl="0" marL="342900" marR="0" rtl="0" algn="l">
                <a:spcBef>
                  <a:spcPts val="0"/>
                </a:spcBef>
                <a:spcAft>
                  <a:spcPts val="0"/>
                </a:spcAft>
                <a:buClr>
                  <a:srgbClr val="023E45"/>
                </a:buClr>
                <a:buSzPts val="1450"/>
                <a:buFont typeface="Calibri"/>
                <a:buChar char="•"/>
              </a:pPr>
              <a:r>
                <a:rPr b="0" i="0" lang="en-US" sz="1450" u="none" cap="none" strike="noStrike">
                  <a:solidFill>
                    <a:srgbClr val="023E45"/>
                  </a:solidFill>
                  <a:latin typeface="Calibri"/>
                  <a:ea typeface="Calibri"/>
                  <a:cs typeface="Calibri"/>
                  <a:sym typeface="Calibri"/>
                </a:rPr>
                <a:t>Share a 2–3 sentence observation summary after each joint obs</a:t>
              </a:r>
              <a:endParaRPr b="0" i="0" sz="1450" u="none" cap="none" strike="noStrike">
                <a:solidFill>
                  <a:schemeClr val="dk1"/>
                </a:solidFill>
                <a:latin typeface="Calibri"/>
                <a:ea typeface="Calibri"/>
                <a:cs typeface="Calibri"/>
                <a:sym typeface="Calibri"/>
              </a:endParaRPr>
            </a:p>
            <a:p>
              <a:pPr indent="-361950" lvl="0" marL="342900" marR="0" rtl="0" algn="l">
                <a:spcBef>
                  <a:spcPts val="0"/>
                </a:spcBef>
                <a:spcAft>
                  <a:spcPts val="0"/>
                </a:spcAft>
                <a:buClr>
                  <a:srgbClr val="023E45"/>
                </a:buClr>
                <a:buSzPts val="1450"/>
                <a:buFont typeface="Calibri"/>
                <a:buChar char="•"/>
              </a:pPr>
              <a:r>
                <a:rPr b="1" i="0" lang="en-US" sz="1450" u="none" cap="none" strike="noStrike">
                  <a:solidFill>
                    <a:srgbClr val="023E45"/>
                  </a:solidFill>
                  <a:latin typeface="Calibri"/>
                  <a:ea typeface="Calibri"/>
                  <a:cs typeface="Calibri"/>
                  <a:sym typeface="Calibri"/>
                </a:rPr>
                <a:t>Ask</a:t>
              </a:r>
              <a:r>
                <a:rPr b="0" i="0" lang="en-US" sz="1450" u="none" cap="none" strike="noStrike">
                  <a:solidFill>
                    <a:srgbClr val="023E45"/>
                  </a:solidFill>
                  <a:latin typeface="Calibri"/>
                  <a:ea typeface="Calibri"/>
                  <a:cs typeface="Calibri"/>
                  <a:sym typeface="Calibri"/>
                </a:rPr>
                <a:t>: 'Does this match what you see at home?'</a:t>
              </a:r>
              <a:endParaRPr b="0" i="0" sz="1450" u="none" cap="none" strike="noStrike">
                <a:solidFill>
                  <a:schemeClr val="dk1"/>
                </a:solidFill>
                <a:latin typeface="Calibri"/>
                <a:ea typeface="Calibri"/>
                <a:cs typeface="Calibri"/>
                <a:sym typeface="Calibri"/>
              </a:endParaRPr>
            </a:p>
            <a:p>
              <a:pPr indent="-361950" lvl="0" marL="342900" marR="0" rtl="0" algn="l">
                <a:spcBef>
                  <a:spcPts val="0"/>
                </a:spcBef>
                <a:spcAft>
                  <a:spcPts val="0"/>
                </a:spcAft>
                <a:buClr>
                  <a:srgbClr val="023E45"/>
                </a:buClr>
                <a:buSzPts val="1450"/>
                <a:buFont typeface="Calibri"/>
                <a:buChar char="•"/>
              </a:pPr>
              <a:r>
                <a:rPr b="0" i="0" lang="en-US" sz="1450" u="none" cap="none" strike="noStrike">
                  <a:solidFill>
                    <a:srgbClr val="023E45"/>
                  </a:solidFill>
                  <a:latin typeface="Calibri"/>
                  <a:ea typeface="Calibri"/>
                  <a:cs typeface="Calibri"/>
                  <a:sym typeface="Calibri"/>
                </a:rPr>
                <a:t>Invite families to observe</a:t>
              </a:r>
              <a:endParaRPr b="0" i="0" sz="1450" u="none" cap="none" strike="noStrike">
                <a:solidFill>
                  <a:schemeClr val="dk1"/>
                </a:solidFill>
                <a:latin typeface="Calibri"/>
                <a:ea typeface="Calibri"/>
                <a:cs typeface="Calibri"/>
                <a:sym typeface="Calibri"/>
              </a:endParaRPr>
            </a:p>
          </p:txBody>
        </p:sp>
        <p:sp>
          <p:nvSpPr>
            <p:cNvPr id="625" name="Google Shape;625;p26"/>
            <p:cNvSpPr/>
            <p:nvPr/>
          </p:nvSpPr>
          <p:spPr>
            <a:xfrm>
              <a:off x="6025900" y="1005847"/>
              <a:ext cx="2651700" cy="256350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6"/>
            <p:cNvSpPr/>
            <p:nvPr/>
          </p:nvSpPr>
          <p:spPr>
            <a:xfrm>
              <a:off x="6025896" y="1005840"/>
              <a:ext cx="2651760" cy="502920"/>
            </a:xfrm>
            <a:prstGeom prst="rect">
              <a:avLst/>
            </a:prstGeom>
            <a:solidFill>
              <a:srgbClr val="FFC145"/>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6"/>
            <p:cNvSpPr/>
            <p:nvPr/>
          </p:nvSpPr>
          <p:spPr>
            <a:xfrm>
              <a:off x="6099048" y="1024128"/>
              <a:ext cx="2514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200"/>
                <a:buFont typeface="Trebuchet MS"/>
                <a:buNone/>
              </a:pPr>
              <a:r>
                <a:rPr b="1" i="0" lang="en-US" sz="1200" u="none" cap="none" strike="noStrike">
                  <a:solidFill>
                    <a:srgbClr val="FFFFFF"/>
                  </a:solidFill>
                  <a:latin typeface="Trebuchet MS"/>
                  <a:ea typeface="Trebuchet MS"/>
                  <a:cs typeface="Trebuchet MS"/>
                  <a:sym typeface="Trebuchet MS"/>
                </a:rPr>
                <a:t>Pillar 3</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1200"/>
                <a:buFont typeface="Trebuchet MS"/>
                <a:buNone/>
              </a:pPr>
              <a:r>
                <a:rPr b="1" i="0" lang="en-US" sz="1200" u="none" cap="none" strike="noStrike">
                  <a:solidFill>
                    <a:srgbClr val="FFFFFF"/>
                  </a:solidFill>
                  <a:latin typeface="Trebuchet MS"/>
                  <a:ea typeface="Trebuchet MS"/>
                  <a:cs typeface="Trebuchet MS"/>
                  <a:sym typeface="Trebuchet MS"/>
                </a:rPr>
                <a:t>Shared Planning</a:t>
              </a:r>
              <a:endParaRPr b="0" i="0" sz="1200" u="none" cap="none" strike="noStrike">
                <a:solidFill>
                  <a:schemeClr val="dk1"/>
                </a:solidFill>
                <a:latin typeface="Calibri"/>
                <a:ea typeface="Calibri"/>
                <a:cs typeface="Calibri"/>
                <a:sym typeface="Calibri"/>
              </a:endParaRPr>
            </a:p>
          </p:txBody>
        </p:sp>
        <p:sp>
          <p:nvSpPr>
            <p:cNvPr id="628" name="Google Shape;628;p26"/>
            <p:cNvSpPr/>
            <p:nvPr/>
          </p:nvSpPr>
          <p:spPr>
            <a:xfrm>
              <a:off x="6135625" y="1600200"/>
              <a:ext cx="2450700" cy="1969200"/>
            </a:xfrm>
            <a:prstGeom prst="rect">
              <a:avLst/>
            </a:prstGeom>
            <a:noFill/>
            <a:ln>
              <a:noFill/>
            </a:ln>
          </p:spPr>
          <p:txBody>
            <a:bodyPr anchorCtr="0" anchor="ctr" bIns="45700" lIns="91425" spcFirstLastPara="1" rIns="91425" wrap="square" tIns="45700">
              <a:noAutofit/>
            </a:bodyPr>
            <a:lstStyle/>
            <a:p>
              <a:pPr indent="-361950" lvl="0" marL="342900" marR="0" rtl="0" algn="l">
                <a:spcBef>
                  <a:spcPts val="0"/>
                </a:spcBef>
                <a:spcAft>
                  <a:spcPts val="0"/>
                </a:spcAft>
                <a:buClr>
                  <a:srgbClr val="023E45"/>
                </a:buClr>
                <a:buSzPts val="1450"/>
                <a:buFont typeface="Calibri"/>
                <a:buChar char="•"/>
              </a:pPr>
              <a:r>
                <a:rPr b="0" i="0" lang="en-US" sz="1450" u="none" cap="none" strike="noStrike">
                  <a:solidFill>
                    <a:srgbClr val="023E45"/>
                  </a:solidFill>
                  <a:latin typeface="Calibri"/>
                  <a:ea typeface="Calibri"/>
                  <a:cs typeface="Calibri"/>
                  <a:sym typeface="Calibri"/>
                </a:rPr>
                <a:t>Include a 'home strategies' section in the regulation support plan</a:t>
              </a:r>
              <a:endParaRPr b="0" i="0" sz="1450" u="none" cap="none" strike="noStrike">
                <a:solidFill>
                  <a:schemeClr val="dk1"/>
                </a:solidFill>
                <a:latin typeface="Calibri"/>
                <a:ea typeface="Calibri"/>
                <a:cs typeface="Calibri"/>
                <a:sym typeface="Calibri"/>
              </a:endParaRPr>
            </a:p>
            <a:p>
              <a:pPr indent="-361950" lvl="0" marL="342900" marR="0" rtl="0" algn="l">
                <a:spcBef>
                  <a:spcPts val="0"/>
                </a:spcBef>
                <a:spcAft>
                  <a:spcPts val="0"/>
                </a:spcAft>
                <a:buClr>
                  <a:srgbClr val="023E45"/>
                </a:buClr>
                <a:buSzPts val="1450"/>
                <a:buFont typeface="Calibri"/>
                <a:buChar char="•"/>
              </a:pPr>
              <a:r>
                <a:rPr b="0" i="0" lang="en-US" sz="1450" u="none" cap="none" strike="noStrike">
                  <a:solidFill>
                    <a:srgbClr val="023E45"/>
                  </a:solidFill>
                  <a:latin typeface="Calibri"/>
                  <a:ea typeface="Calibri"/>
                  <a:cs typeface="Calibri"/>
                  <a:sym typeface="Calibri"/>
                </a:rPr>
                <a:t>Send the classroom plan home in plain language</a:t>
              </a:r>
              <a:endParaRPr b="0" i="0" sz="1450" u="none" cap="none" strike="noStrike">
                <a:solidFill>
                  <a:schemeClr val="dk1"/>
                </a:solidFill>
                <a:latin typeface="Calibri"/>
                <a:ea typeface="Calibri"/>
                <a:cs typeface="Calibri"/>
                <a:sym typeface="Calibri"/>
              </a:endParaRPr>
            </a:p>
            <a:p>
              <a:pPr indent="-361950" lvl="0" marL="342900" marR="0" rtl="0" algn="l">
                <a:spcBef>
                  <a:spcPts val="0"/>
                </a:spcBef>
                <a:spcAft>
                  <a:spcPts val="0"/>
                </a:spcAft>
                <a:buClr>
                  <a:srgbClr val="023E45"/>
                </a:buClr>
                <a:buSzPts val="1450"/>
                <a:buFont typeface="Calibri"/>
                <a:buChar char="•"/>
              </a:pPr>
              <a:r>
                <a:rPr b="0" i="0" lang="en-US" sz="1450" u="none" cap="none" strike="noStrike">
                  <a:solidFill>
                    <a:srgbClr val="023E45"/>
                  </a:solidFill>
                  <a:latin typeface="Calibri"/>
                  <a:ea typeface="Calibri"/>
                  <a:cs typeface="Calibri"/>
                  <a:sym typeface="Calibri"/>
                </a:rPr>
                <a:t>Co-create goals at the family conference </a:t>
              </a:r>
              <a:endParaRPr b="0" i="0" sz="1450" u="none" cap="none" strike="noStrike">
                <a:solidFill>
                  <a:schemeClr val="dk1"/>
                </a:solidFill>
                <a:latin typeface="Calibri"/>
                <a:ea typeface="Calibri"/>
                <a:cs typeface="Calibri"/>
                <a:sym typeface="Calibri"/>
              </a:endParaRPr>
            </a:p>
          </p:txBody>
        </p:sp>
      </p:grpSp>
      <p:grpSp>
        <p:nvGrpSpPr>
          <p:cNvPr id="629" name="Google Shape;629;p26"/>
          <p:cNvGrpSpPr/>
          <p:nvPr/>
        </p:nvGrpSpPr>
        <p:grpSpPr>
          <a:xfrm>
            <a:off x="1423972" y="4056238"/>
            <a:ext cx="6240176" cy="438912"/>
            <a:chOff x="320040" y="4617720"/>
            <a:chExt cx="8503920" cy="438912"/>
          </a:xfrm>
        </p:grpSpPr>
        <p:sp>
          <p:nvSpPr>
            <p:cNvPr id="630" name="Google Shape;630;p26"/>
            <p:cNvSpPr/>
            <p:nvPr/>
          </p:nvSpPr>
          <p:spPr>
            <a:xfrm>
              <a:off x="320040" y="4617720"/>
              <a:ext cx="8503920" cy="438912"/>
            </a:xfrm>
            <a:prstGeom prst="rect">
              <a:avLst/>
            </a:prstGeom>
            <a:solidFill>
              <a:srgbClr val="D0EEF1"/>
            </a:solidFill>
            <a:ln cap="flat" cmpd="sng" w="12700">
              <a:solidFill>
                <a:srgbClr val="D0EE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457200" y="4645152"/>
              <a:ext cx="8229600" cy="3840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8090"/>
                </a:buClr>
                <a:buSzPts val="1300"/>
                <a:buFont typeface="Calibri"/>
                <a:buNone/>
              </a:pPr>
              <a:r>
                <a:rPr b="0" i="1" lang="en-US" sz="1300" u="none" cap="none" strike="noStrike">
                  <a:solidFill>
                    <a:srgbClr val="028090"/>
                  </a:solidFill>
                  <a:latin typeface="Calibri"/>
                  <a:ea typeface="Calibri"/>
                  <a:cs typeface="Calibri"/>
                  <a:sym typeface="Calibri"/>
                </a:rPr>
                <a:t>The goal: </a:t>
              </a:r>
              <a:r>
                <a:rPr i="1" lang="en-US" sz="1300">
                  <a:solidFill>
                    <a:srgbClr val="028090"/>
                  </a:solidFill>
                  <a:latin typeface="Calibri"/>
                  <a:ea typeface="Calibri"/>
                  <a:cs typeface="Calibri"/>
                  <a:sym typeface="Calibri"/>
                </a:rPr>
                <a:t>F</a:t>
              </a:r>
              <a:r>
                <a:rPr b="0" i="1" lang="en-US" sz="1300" u="none" cap="none" strike="noStrike">
                  <a:solidFill>
                    <a:srgbClr val="028090"/>
                  </a:solidFill>
                  <a:latin typeface="Calibri"/>
                  <a:ea typeface="Calibri"/>
                  <a:cs typeface="Calibri"/>
                  <a:sym typeface="Calibri"/>
                </a:rPr>
                <a:t>amilies feel seen, heard, and genuinely involved </a:t>
              </a:r>
              <a:r>
                <a:rPr i="1" lang="en-US" sz="1300">
                  <a:solidFill>
                    <a:srgbClr val="028090"/>
                  </a:solidFill>
                  <a:latin typeface="Calibri"/>
                  <a:ea typeface="Calibri"/>
                  <a:cs typeface="Calibri"/>
                  <a:sym typeface="Calibri"/>
                </a:rPr>
                <a:t>and </a:t>
              </a:r>
              <a:r>
                <a:rPr b="0" i="1" lang="en-US" sz="1300" u="none" cap="none" strike="noStrike">
                  <a:solidFill>
                    <a:srgbClr val="028090"/>
                  </a:solidFill>
                  <a:latin typeface="Calibri"/>
                  <a:ea typeface="Calibri"/>
                  <a:cs typeface="Calibri"/>
                  <a:sym typeface="Calibri"/>
                </a:rPr>
                <a:t> not just notified.</a:t>
              </a:r>
              <a:endParaRPr b="0" i="0" sz="1300" u="none" cap="none" strike="noStrike">
                <a:solidFill>
                  <a:schemeClr val="dk1"/>
                </a:solidFill>
                <a:latin typeface="Calibri"/>
                <a:ea typeface="Calibri"/>
                <a:cs typeface="Calibri"/>
                <a:sym typeface="Calibri"/>
              </a:endParaRPr>
            </a:p>
          </p:txBody>
        </p:sp>
      </p:grpSp>
      <p:grpSp>
        <p:nvGrpSpPr>
          <p:cNvPr id="632" name="Google Shape;632;p26"/>
          <p:cNvGrpSpPr/>
          <p:nvPr/>
        </p:nvGrpSpPr>
        <p:grpSpPr>
          <a:xfrm>
            <a:off x="0" y="4663565"/>
            <a:ext cx="9144000" cy="479940"/>
            <a:chOff x="0" y="4663440"/>
            <a:chExt cx="9144000" cy="479940"/>
          </a:xfrm>
        </p:grpSpPr>
        <p:sp>
          <p:nvSpPr>
            <p:cNvPr id="633" name="Google Shape;633;p26"/>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634" name="Google Shape;634;p26"/>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636" name="Google Shape;636;p26"/>
            <p:cNvGrpSpPr/>
            <p:nvPr/>
          </p:nvGrpSpPr>
          <p:grpSpPr>
            <a:xfrm>
              <a:off x="4185838" y="4775444"/>
              <a:ext cx="407193" cy="347501"/>
              <a:chOff x="320050" y="4480546"/>
              <a:chExt cx="644598" cy="550104"/>
            </a:xfrm>
          </p:grpSpPr>
          <p:pic>
            <p:nvPicPr>
              <p:cNvPr id="637" name="Google Shape;637;p26"/>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638" name="Google Shape;638;p26"/>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643" name="Shape 643"/>
        <p:cNvGrpSpPr/>
        <p:nvPr/>
      </p:nvGrpSpPr>
      <p:grpSpPr>
        <a:xfrm>
          <a:off x="0" y="0"/>
          <a:ext cx="0" cy="0"/>
          <a:chOff x="0" y="0"/>
          <a:chExt cx="0" cy="0"/>
        </a:xfrm>
      </p:grpSpPr>
      <p:sp>
        <p:nvSpPr>
          <p:cNvPr id="644" name="Google Shape;644;p27"/>
          <p:cNvSpPr/>
          <p:nvPr/>
        </p:nvSpPr>
        <p:spPr>
          <a:xfrm>
            <a:off x="457200" y="274320"/>
            <a:ext cx="8229600" cy="658368"/>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457200" y="274320"/>
            <a:ext cx="8229600" cy="658368"/>
          </a:xfrm>
          <a:prstGeom prst="rect">
            <a:avLst/>
          </a:prstGeom>
          <a:solidFill>
            <a:srgbClr val="386A93"/>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2800"/>
              <a:buFont typeface="Trebuchet MS"/>
              <a:buNone/>
            </a:pPr>
            <a:r>
              <a:rPr b="1" i="0" lang="en-US" sz="2800" u="none" cap="none" strike="noStrike">
                <a:solidFill>
                  <a:srgbClr val="FFFFFF"/>
                </a:solidFill>
                <a:latin typeface="Trebuchet MS"/>
                <a:ea typeface="Trebuchet MS"/>
                <a:cs typeface="Trebuchet MS"/>
                <a:sym typeface="Trebuchet MS"/>
              </a:rPr>
              <a:t>Your Call to Action</a:t>
            </a:r>
            <a:endParaRPr b="0" i="0" sz="2800" u="none" cap="none" strike="noStrike">
              <a:solidFill>
                <a:schemeClr val="dk1"/>
              </a:solidFill>
              <a:latin typeface="Calibri"/>
              <a:ea typeface="Calibri"/>
              <a:cs typeface="Calibri"/>
              <a:sym typeface="Calibri"/>
            </a:endParaRPr>
          </a:p>
        </p:txBody>
      </p:sp>
      <p:sp>
        <p:nvSpPr>
          <p:cNvPr id="646" name="Google Shape;646;p27"/>
          <p:cNvSpPr/>
          <p:nvPr/>
        </p:nvSpPr>
        <p:spPr>
          <a:xfrm>
            <a:off x="457200" y="1014992"/>
            <a:ext cx="8229600" cy="502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400"/>
              <a:buFont typeface="Calibri"/>
              <a:buNone/>
            </a:pPr>
            <a:r>
              <a:rPr b="0" i="0" lang="en-US" sz="1500" u="none" cap="none" strike="noStrike">
                <a:solidFill>
                  <a:srgbClr val="028090"/>
                </a:solidFill>
                <a:latin typeface="Calibri"/>
                <a:ea typeface="Calibri"/>
                <a:cs typeface="Calibri"/>
                <a:sym typeface="Calibri"/>
              </a:rPr>
              <a:t>Before you leave today, identify ONE specific, doable step you will take in the next two weeks.</a:t>
            </a:r>
            <a:endParaRPr b="0" i="0" sz="1500" u="none" cap="none" strike="noStrike">
              <a:solidFill>
                <a:srgbClr val="028090"/>
              </a:solidFill>
              <a:latin typeface="Calibri"/>
              <a:ea typeface="Calibri"/>
              <a:cs typeface="Calibri"/>
              <a:sym typeface="Calibri"/>
            </a:endParaRPr>
          </a:p>
        </p:txBody>
      </p:sp>
      <p:grpSp>
        <p:nvGrpSpPr>
          <p:cNvPr id="647" name="Google Shape;647;p27"/>
          <p:cNvGrpSpPr/>
          <p:nvPr/>
        </p:nvGrpSpPr>
        <p:grpSpPr>
          <a:xfrm>
            <a:off x="390915" y="1517805"/>
            <a:ext cx="8549640" cy="2651760"/>
            <a:chOff x="320040" y="1783080"/>
            <a:chExt cx="8549640" cy="2651760"/>
          </a:xfrm>
        </p:grpSpPr>
        <p:sp>
          <p:nvSpPr>
            <p:cNvPr id="648" name="Google Shape;648;p27"/>
            <p:cNvSpPr/>
            <p:nvPr/>
          </p:nvSpPr>
          <p:spPr>
            <a:xfrm>
              <a:off x="320040" y="1783080"/>
              <a:ext cx="4160520" cy="123444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457200" y="2130552"/>
              <a:ext cx="502920" cy="502920"/>
            </a:xfrm>
            <a:prstGeom prst="ellipse">
              <a:avLst/>
            </a:prstGeom>
            <a:solidFill>
              <a:srgbClr val="028090"/>
            </a:solidFill>
            <a:ln cap="flat" cmpd="sng" w="12700">
              <a:solidFill>
                <a:srgbClr val="02C3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50" name="Google Shape;650;p27"/>
            <p:cNvPicPr preferRelativeResize="0"/>
            <p:nvPr/>
          </p:nvPicPr>
          <p:blipFill rotWithShape="1">
            <a:blip r:embed="rId3">
              <a:alphaModFix/>
            </a:blip>
            <a:srcRect b="0" l="0" r="0" t="0"/>
            <a:stretch/>
          </p:blipFill>
          <p:spPr>
            <a:xfrm>
              <a:off x="547726" y="2221078"/>
              <a:ext cx="321869" cy="321869"/>
            </a:xfrm>
            <a:prstGeom prst="rect">
              <a:avLst/>
            </a:prstGeom>
            <a:noFill/>
            <a:ln>
              <a:noFill/>
            </a:ln>
          </p:spPr>
        </p:pic>
        <p:sp>
          <p:nvSpPr>
            <p:cNvPr id="651" name="Google Shape;651;p27"/>
            <p:cNvSpPr/>
            <p:nvPr/>
          </p:nvSpPr>
          <p:spPr>
            <a:xfrm>
              <a:off x="1097280" y="1892808"/>
              <a:ext cx="3246120" cy="3474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8090"/>
                </a:buClr>
                <a:buSzPts val="1400"/>
                <a:buFont typeface="Trebuchet MS"/>
                <a:buNone/>
              </a:pPr>
              <a:r>
                <a:rPr b="1" i="0" lang="en-US" sz="1500" u="none" cap="none" strike="noStrike">
                  <a:solidFill>
                    <a:srgbClr val="02C39A"/>
                  </a:solidFill>
                  <a:latin typeface="Trebuchet MS"/>
                  <a:ea typeface="Trebuchet MS"/>
                  <a:cs typeface="Trebuchet MS"/>
                  <a:sym typeface="Trebuchet MS"/>
                </a:rPr>
                <a:t>Language</a:t>
              </a:r>
              <a:endParaRPr b="0" i="0" sz="1500" u="none" cap="none" strike="noStrike">
                <a:solidFill>
                  <a:srgbClr val="02C39A"/>
                </a:solidFill>
                <a:latin typeface="Calibri"/>
                <a:ea typeface="Calibri"/>
                <a:cs typeface="Calibri"/>
                <a:sym typeface="Calibri"/>
              </a:endParaRPr>
            </a:p>
          </p:txBody>
        </p:sp>
        <p:sp>
          <p:nvSpPr>
            <p:cNvPr id="652" name="Google Shape;652;p27"/>
            <p:cNvSpPr/>
            <p:nvPr/>
          </p:nvSpPr>
          <p:spPr>
            <a:xfrm>
              <a:off x="1097218" y="2119006"/>
              <a:ext cx="3246000" cy="68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u="none" cap="none" strike="noStrike">
                  <a:solidFill>
                    <a:srgbClr val="D0EEF1"/>
                  </a:solidFill>
                  <a:latin typeface="Calibri"/>
                  <a:ea typeface="Calibri"/>
                  <a:cs typeface="Calibri"/>
                  <a:sym typeface="Calibri"/>
                </a:rPr>
                <a:t>Share one vocabulary bridge card with your partner this week.</a:t>
              </a:r>
              <a:endParaRPr b="0" i="0" u="none" cap="none" strike="noStrike">
                <a:solidFill>
                  <a:schemeClr val="dk1"/>
                </a:solidFill>
                <a:latin typeface="Calibri"/>
                <a:ea typeface="Calibri"/>
                <a:cs typeface="Calibri"/>
                <a:sym typeface="Calibri"/>
              </a:endParaRPr>
            </a:p>
          </p:txBody>
        </p:sp>
        <p:sp>
          <p:nvSpPr>
            <p:cNvPr id="653" name="Google Shape;653;p27"/>
            <p:cNvSpPr/>
            <p:nvPr/>
          </p:nvSpPr>
          <p:spPr>
            <a:xfrm>
              <a:off x="4709160" y="1783080"/>
              <a:ext cx="4160520" cy="123444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p:nvPr/>
          </p:nvSpPr>
          <p:spPr>
            <a:xfrm>
              <a:off x="4846320" y="2130552"/>
              <a:ext cx="502920" cy="502920"/>
            </a:xfrm>
            <a:prstGeom prst="ellipse">
              <a:avLst/>
            </a:prstGeom>
            <a:solidFill>
              <a:srgbClr val="028090"/>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55" name="Google Shape;655;p27"/>
            <p:cNvPicPr preferRelativeResize="0"/>
            <p:nvPr/>
          </p:nvPicPr>
          <p:blipFill rotWithShape="1">
            <a:blip r:embed="rId4">
              <a:alphaModFix/>
            </a:blip>
            <a:srcRect b="0" l="0" r="0" t="0"/>
            <a:stretch/>
          </p:blipFill>
          <p:spPr>
            <a:xfrm>
              <a:off x="4936846" y="2221078"/>
              <a:ext cx="321869" cy="321869"/>
            </a:xfrm>
            <a:prstGeom prst="rect">
              <a:avLst/>
            </a:prstGeom>
            <a:noFill/>
            <a:ln>
              <a:noFill/>
            </a:ln>
          </p:spPr>
        </p:pic>
        <p:sp>
          <p:nvSpPr>
            <p:cNvPr id="656" name="Google Shape;656;p27"/>
            <p:cNvSpPr/>
            <p:nvPr/>
          </p:nvSpPr>
          <p:spPr>
            <a:xfrm>
              <a:off x="5486400" y="1892808"/>
              <a:ext cx="3246120" cy="3474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A896"/>
                </a:buClr>
                <a:buSzPts val="1400"/>
                <a:buFont typeface="Trebuchet MS"/>
                <a:buNone/>
              </a:pPr>
              <a:r>
                <a:rPr b="1" i="0" lang="en-US" sz="1500" u="none" cap="none" strike="noStrike">
                  <a:solidFill>
                    <a:srgbClr val="02C39A"/>
                  </a:solidFill>
                  <a:latin typeface="Trebuchet MS"/>
                  <a:ea typeface="Trebuchet MS"/>
                  <a:cs typeface="Trebuchet MS"/>
                  <a:sym typeface="Trebuchet MS"/>
                </a:rPr>
                <a:t>Observation</a:t>
              </a:r>
              <a:endParaRPr b="0" i="0" sz="1500" u="none" cap="none" strike="noStrike">
                <a:solidFill>
                  <a:srgbClr val="02C39A"/>
                </a:solidFill>
                <a:latin typeface="Calibri"/>
                <a:ea typeface="Calibri"/>
                <a:cs typeface="Calibri"/>
                <a:sym typeface="Calibri"/>
              </a:endParaRPr>
            </a:p>
          </p:txBody>
        </p:sp>
        <p:sp>
          <p:nvSpPr>
            <p:cNvPr id="657" name="Google Shape;657;p27"/>
            <p:cNvSpPr/>
            <p:nvPr/>
          </p:nvSpPr>
          <p:spPr>
            <a:xfrm>
              <a:off x="5441575" y="2119006"/>
              <a:ext cx="3246000" cy="68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u="none" cap="none" strike="noStrike">
                  <a:solidFill>
                    <a:srgbClr val="D0EEF1"/>
                  </a:solidFill>
                  <a:latin typeface="Calibri"/>
                  <a:ea typeface="Calibri"/>
                  <a:cs typeface="Calibri"/>
                  <a:sym typeface="Calibri"/>
                </a:rPr>
                <a:t>Schedule a 20-minute joint observation before the end of the month.</a:t>
              </a:r>
              <a:endParaRPr b="0" i="0" u="none" cap="none" strike="noStrike">
                <a:solidFill>
                  <a:schemeClr val="dk1"/>
                </a:solidFill>
                <a:latin typeface="Calibri"/>
                <a:ea typeface="Calibri"/>
                <a:cs typeface="Calibri"/>
                <a:sym typeface="Calibri"/>
              </a:endParaRPr>
            </a:p>
          </p:txBody>
        </p:sp>
        <p:sp>
          <p:nvSpPr>
            <p:cNvPr id="658" name="Google Shape;658;p27"/>
            <p:cNvSpPr/>
            <p:nvPr/>
          </p:nvSpPr>
          <p:spPr>
            <a:xfrm>
              <a:off x="320040" y="3200400"/>
              <a:ext cx="4160520" cy="123444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457200" y="3547872"/>
              <a:ext cx="502920" cy="502920"/>
            </a:xfrm>
            <a:prstGeom prst="ellipse">
              <a:avLst/>
            </a:prstGeom>
            <a:solidFill>
              <a:srgbClr val="028090"/>
            </a:solidFill>
            <a:ln cap="flat" cmpd="sng" w="12700">
              <a:solidFill>
                <a:srgbClr val="02C3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0" name="Google Shape;660;p27"/>
            <p:cNvPicPr preferRelativeResize="0"/>
            <p:nvPr/>
          </p:nvPicPr>
          <p:blipFill rotWithShape="1">
            <a:blip r:embed="rId5">
              <a:alphaModFix/>
            </a:blip>
            <a:srcRect b="0" l="0" r="0" t="0"/>
            <a:stretch/>
          </p:blipFill>
          <p:spPr>
            <a:xfrm>
              <a:off x="547726" y="3638398"/>
              <a:ext cx="321869" cy="321869"/>
            </a:xfrm>
            <a:prstGeom prst="rect">
              <a:avLst/>
            </a:prstGeom>
            <a:noFill/>
            <a:ln>
              <a:noFill/>
            </a:ln>
          </p:spPr>
        </p:pic>
        <p:sp>
          <p:nvSpPr>
            <p:cNvPr id="661" name="Google Shape;661;p27"/>
            <p:cNvSpPr/>
            <p:nvPr/>
          </p:nvSpPr>
          <p:spPr>
            <a:xfrm>
              <a:off x="1097280" y="3310128"/>
              <a:ext cx="3246120" cy="3474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C39A"/>
                </a:buClr>
                <a:buSzPts val="1400"/>
                <a:buFont typeface="Trebuchet MS"/>
                <a:buNone/>
              </a:pPr>
              <a:r>
                <a:rPr b="1" i="0" lang="en-US" sz="1400" u="none" cap="none" strike="noStrike">
                  <a:solidFill>
                    <a:srgbClr val="02C39A"/>
                  </a:solidFill>
                  <a:latin typeface="Trebuchet MS"/>
                  <a:ea typeface="Trebuchet MS"/>
                  <a:cs typeface="Trebuchet MS"/>
                  <a:sym typeface="Trebuchet MS"/>
                </a:rPr>
                <a:t>Planning</a:t>
              </a:r>
              <a:endParaRPr b="0" i="0" sz="1400" u="none" cap="none" strike="noStrike">
                <a:solidFill>
                  <a:schemeClr val="dk1"/>
                </a:solidFill>
                <a:latin typeface="Calibri"/>
                <a:ea typeface="Calibri"/>
                <a:cs typeface="Calibri"/>
                <a:sym typeface="Calibri"/>
              </a:endParaRPr>
            </a:p>
          </p:txBody>
        </p:sp>
        <p:sp>
          <p:nvSpPr>
            <p:cNvPr id="662" name="Google Shape;662;p27"/>
            <p:cNvSpPr/>
            <p:nvPr/>
          </p:nvSpPr>
          <p:spPr>
            <a:xfrm>
              <a:off x="1097280" y="3547863"/>
              <a:ext cx="3246000" cy="68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u="none" cap="none" strike="noStrike">
                  <a:solidFill>
                    <a:srgbClr val="D0EEF1"/>
                  </a:solidFill>
                  <a:latin typeface="Calibri"/>
                  <a:ea typeface="Calibri"/>
                  <a:cs typeface="Calibri"/>
                  <a:sym typeface="Calibri"/>
                </a:rPr>
                <a:t>Co-create one classroom regulation support plan together.</a:t>
              </a:r>
              <a:endParaRPr b="0" i="0" u="none" cap="none" strike="noStrike">
                <a:solidFill>
                  <a:schemeClr val="dk1"/>
                </a:solidFill>
                <a:latin typeface="Calibri"/>
                <a:ea typeface="Calibri"/>
                <a:cs typeface="Calibri"/>
                <a:sym typeface="Calibri"/>
              </a:endParaRPr>
            </a:p>
          </p:txBody>
        </p:sp>
        <p:sp>
          <p:nvSpPr>
            <p:cNvPr id="663" name="Google Shape;663;p27"/>
            <p:cNvSpPr/>
            <p:nvPr/>
          </p:nvSpPr>
          <p:spPr>
            <a:xfrm>
              <a:off x="4709160" y="3200400"/>
              <a:ext cx="4160520" cy="1234440"/>
            </a:xfrm>
            <a:prstGeom prst="rect">
              <a:avLst/>
            </a:prstGeom>
            <a:solidFill>
              <a:srgbClr val="034B55"/>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4846320" y="3547872"/>
              <a:ext cx="502920" cy="502920"/>
            </a:xfrm>
            <a:prstGeom prst="ellipse">
              <a:avLst/>
            </a:prstGeom>
            <a:solidFill>
              <a:srgbClr val="028090"/>
            </a:solidFill>
            <a:ln cap="flat" cmpd="sng" w="12700">
              <a:solidFill>
                <a:srgbClr val="02C3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5" name="Google Shape;665;p27"/>
            <p:cNvPicPr preferRelativeResize="0"/>
            <p:nvPr/>
          </p:nvPicPr>
          <p:blipFill rotWithShape="1">
            <a:blip r:embed="rId6">
              <a:alphaModFix/>
            </a:blip>
            <a:srcRect b="0" l="0" r="0" t="0"/>
            <a:stretch/>
          </p:blipFill>
          <p:spPr>
            <a:xfrm>
              <a:off x="4936846" y="3638398"/>
              <a:ext cx="321869" cy="321869"/>
            </a:xfrm>
            <a:prstGeom prst="rect">
              <a:avLst/>
            </a:prstGeom>
            <a:noFill/>
            <a:ln>
              <a:noFill/>
            </a:ln>
          </p:spPr>
        </p:pic>
        <p:sp>
          <p:nvSpPr>
            <p:cNvPr id="666" name="Google Shape;666;p27"/>
            <p:cNvSpPr/>
            <p:nvPr/>
          </p:nvSpPr>
          <p:spPr>
            <a:xfrm>
              <a:off x="5486400" y="3310128"/>
              <a:ext cx="3246120" cy="3474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4A261"/>
                </a:buClr>
                <a:buSzPts val="1400"/>
                <a:buFont typeface="Trebuchet MS"/>
                <a:buNone/>
              </a:pPr>
              <a:r>
                <a:rPr b="1" i="0" lang="en-US" sz="1500" u="none" cap="none" strike="noStrike">
                  <a:solidFill>
                    <a:srgbClr val="02C39A"/>
                  </a:solidFill>
                  <a:latin typeface="Trebuchet MS"/>
                  <a:ea typeface="Trebuchet MS"/>
                  <a:cs typeface="Trebuchet MS"/>
                  <a:sym typeface="Trebuchet MS"/>
                </a:rPr>
                <a:t>Family</a:t>
              </a:r>
              <a:endParaRPr b="0" i="0" sz="1500" u="none" cap="none" strike="noStrike">
                <a:solidFill>
                  <a:srgbClr val="02C39A"/>
                </a:solidFill>
                <a:latin typeface="Calibri"/>
                <a:ea typeface="Calibri"/>
                <a:cs typeface="Calibri"/>
                <a:sym typeface="Calibri"/>
              </a:endParaRPr>
            </a:p>
          </p:txBody>
        </p:sp>
        <p:sp>
          <p:nvSpPr>
            <p:cNvPr id="667" name="Google Shape;667;p27"/>
            <p:cNvSpPr/>
            <p:nvPr/>
          </p:nvSpPr>
          <p:spPr>
            <a:xfrm>
              <a:off x="5441513" y="3547863"/>
              <a:ext cx="3246000" cy="68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0EEF1"/>
                </a:buClr>
                <a:buSzPts val="1200"/>
                <a:buFont typeface="Calibri"/>
                <a:buNone/>
              </a:pPr>
              <a:r>
                <a:rPr b="0" i="0" lang="en-US" u="none" cap="none" strike="noStrike">
                  <a:solidFill>
                    <a:srgbClr val="D0EEF1"/>
                  </a:solidFill>
                  <a:latin typeface="Calibri"/>
                  <a:ea typeface="Calibri"/>
                  <a:cs typeface="Calibri"/>
                  <a:sym typeface="Calibri"/>
                </a:rPr>
                <a:t>Add a family question to your next co-planning meeting agenda.</a:t>
              </a:r>
              <a:endParaRPr b="0" i="0" u="none" cap="none" strike="noStrike">
                <a:solidFill>
                  <a:schemeClr val="dk1"/>
                </a:solidFill>
                <a:latin typeface="Calibri"/>
                <a:ea typeface="Calibri"/>
                <a:cs typeface="Calibri"/>
                <a:sym typeface="Calibri"/>
              </a:endParaRPr>
            </a:p>
          </p:txBody>
        </p:sp>
      </p:grpSp>
      <p:sp>
        <p:nvSpPr>
          <p:cNvPr id="668" name="Google Shape;668;p27"/>
          <p:cNvSpPr/>
          <p:nvPr/>
        </p:nvSpPr>
        <p:spPr>
          <a:xfrm>
            <a:off x="443025" y="4169580"/>
            <a:ext cx="82296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A896"/>
              </a:buClr>
              <a:buSzPts val="1300"/>
              <a:buFont typeface="Calibri"/>
              <a:buNone/>
            </a:pPr>
            <a:r>
              <a:rPr b="0" i="1" lang="en-US" sz="1500" u="none" cap="none" strike="noStrike">
                <a:solidFill>
                  <a:srgbClr val="028090"/>
                </a:solidFill>
                <a:latin typeface="Calibri"/>
                <a:ea typeface="Calibri"/>
                <a:cs typeface="Calibri"/>
                <a:sym typeface="Calibri"/>
              </a:rPr>
              <a:t>Small steps, taken consistently, are what make partnerships last.</a:t>
            </a:r>
            <a:endParaRPr b="0" i="0" sz="1500" u="none" cap="none" strike="noStrike">
              <a:solidFill>
                <a:srgbClr val="028090"/>
              </a:solidFill>
              <a:latin typeface="Calibri"/>
              <a:ea typeface="Calibri"/>
              <a:cs typeface="Calibri"/>
              <a:sym typeface="Calibri"/>
            </a:endParaRPr>
          </a:p>
        </p:txBody>
      </p:sp>
      <p:grpSp>
        <p:nvGrpSpPr>
          <p:cNvPr id="669" name="Google Shape;669;p27"/>
          <p:cNvGrpSpPr/>
          <p:nvPr/>
        </p:nvGrpSpPr>
        <p:grpSpPr>
          <a:xfrm>
            <a:off x="0" y="4663565"/>
            <a:ext cx="9144000" cy="479940"/>
            <a:chOff x="0" y="4663440"/>
            <a:chExt cx="9144000" cy="479940"/>
          </a:xfrm>
        </p:grpSpPr>
        <p:sp>
          <p:nvSpPr>
            <p:cNvPr id="670" name="Google Shape;670;p27"/>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671" name="Google Shape;671;p27"/>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673" name="Google Shape;673;p27"/>
            <p:cNvGrpSpPr/>
            <p:nvPr/>
          </p:nvGrpSpPr>
          <p:grpSpPr>
            <a:xfrm>
              <a:off x="4185838" y="4775444"/>
              <a:ext cx="407193" cy="347501"/>
              <a:chOff x="320050" y="4480546"/>
              <a:chExt cx="644598" cy="550104"/>
            </a:xfrm>
          </p:grpSpPr>
          <p:pic>
            <p:nvPicPr>
              <p:cNvPr id="674" name="Google Shape;674;p27"/>
              <p:cNvPicPr preferRelativeResize="0"/>
              <p:nvPr/>
            </p:nvPicPr>
            <p:blipFill rotWithShape="1">
              <a:blip r:embed="rId7">
                <a:alphaModFix/>
              </a:blip>
              <a:srcRect b="52069" l="0" r="86251" t="8335"/>
              <a:stretch/>
            </p:blipFill>
            <p:spPr>
              <a:xfrm rot="1381596">
                <a:off x="610925" y="4535025"/>
                <a:ext cx="323475" cy="220550"/>
              </a:xfrm>
              <a:prstGeom prst="rect">
                <a:avLst/>
              </a:prstGeom>
              <a:noFill/>
              <a:ln>
                <a:noFill/>
              </a:ln>
            </p:spPr>
          </p:pic>
          <p:pic>
            <p:nvPicPr>
              <p:cNvPr id="675" name="Google Shape;675;p27"/>
              <p:cNvPicPr preferRelativeResize="0"/>
              <p:nvPr/>
            </p:nvPicPr>
            <p:blipFill rotWithShape="1">
              <a:blip r:embed="rId8">
                <a:alphaModFix/>
              </a:blip>
              <a:srcRect b="45443" l="33590" r="32869" t="12027"/>
              <a:stretch/>
            </p:blipFill>
            <p:spPr>
              <a:xfrm>
                <a:off x="320050" y="4527750"/>
                <a:ext cx="410853" cy="502900"/>
              </a:xfrm>
              <a:prstGeom prst="rect">
                <a:avLst/>
              </a:prstGeom>
              <a:noFill/>
              <a:ln>
                <a:noFill/>
              </a:ln>
            </p:spPr>
          </p:pic>
        </p:grpSp>
      </p:grpSp>
      <p:grpSp>
        <p:nvGrpSpPr>
          <p:cNvPr id="676" name="Google Shape;676;p27"/>
          <p:cNvGrpSpPr/>
          <p:nvPr/>
        </p:nvGrpSpPr>
        <p:grpSpPr>
          <a:xfrm>
            <a:off x="0" y="4663440"/>
            <a:ext cx="9144000" cy="479940"/>
            <a:chOff x="0" y="4663440"/>
            <a:chExt cx="9144000" cy="479940"/>
          </a:xfrm>
        </p:grpSpPr>
        <p:sp>
          <p:nvSpPr>
            <p:cNvPr id="677" name="Google Shape;677;p27"/>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678" name="Google Shape;678;p27"/>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7"/>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680" name="Google Shape;680;p27"/>
            <p:cNvGrpSpPr/>
            <p:nvPr/>
          </p:nvGrpSpPr>
          <p:grpSpPr>
            <a:xfrm>
              <a:off x="4185838" y="4775444"/>
              <a:ext cx="407193" cy="347501"/>
              <a:chOff x="320050" y="4480546"/>
              <a:chExt cx="644598" cy="550104"/>
            </a:xfrm>
          </p:grpSpPr>
          <p:pic>
            <p:nvPicPr>
              <p:cNvPr id="681" name="Google Shape;681;p27"/>
              <p:cNvPicPr preferRelativeResize="0"/>
              <p:nvPr/>
            </p:nvPicPr>
            <p:blipFill rotWithShape="1">
              <a:blip r:embed="rId7">
                <a:alphaModFix/>
              </a:blip>
              <a:srcRect b="52069" l="0" r="86251" t="8335"/>
              <a:stretch/>
            </p:blipFill>
            <p:spPr>
              <a:xfrm rot="1381596">
                <a:off x="610925" y="4535025"/>
                <a:ext cx="323475" cy="220550"/>
              </a:xfrm>
              <a:prstGeom prst="rect">
                <a:avLst/>
              </a:prstGeom>
              <a:noFill/>
              <a:ln>
                <a:noFill/>
              </a:ln>
            </p:spPr>
          </p:pic>
          <p:pic>
            <p:nvPicPr>
              <p:cNvPr id="682" name="Google Shape;682;p27"/>
              <p:cNvPicPr preferRelativeResize="0"/>
              <p:nvPr/>
            </p:nvPicPr>
            <p:blipFill rotWithShape="1">
              <a:blip r:embed="rId8">
                <a:alphaModFix/>
              </a:blip>
              <a:srcRect b="45443" l="33590" r="32869" t="12027"/>
              <a:stretch/>
            </p:blipFill>
            <p:spPr>
              <a:xfrm>
                <a:off x="320050" y="4527750"/>
                <a:ext cx="410853" cy="502900"/>
              </a:xfrm>
              <a:prstGeom prst="rect">
                <a:avLst/>
              </a:prstGeom>
              <a:noFill/>
              <a:ln>
                <a:noFill/>
              </a:ln>
            </p:spPr>
          </p:pic>
        </p:grpSp>
      </p:grpSp>
      <p:sp>
        <p:nvSpPr>
          <p:cNvPr id="683" name="Google Shape;683;p27"/>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1067"/>
        </a:solidFill>
      </p:bgPr>
    </p:bg>
    <p:spTree>
      <p:nvGrpSpPr>
        <p:cNvPr id="688" name="Shape 688"/>
        <p:cNvGrpSpPr/>
        <p:nvPr/>
      </p:nvGrpSpPr>
      <p:grpSpPr>
        <a:xfrm>
          <a:off x="0" y="0"/>
          <a:ext cx="0" cy="0"/>
          <a:chOff x="0" y="0"/>
          <a:chExt cx="0" cy="0"/>
        </a:xfrm>
      </p:grpSpPr>
      <p:sp>
        <p:nvSpPr>
          <p:cNvPr id="689" name="Google Shape;689;p28"/>
          <p:cNvSpPr/>
          <p:nvPr/>
        </p:nvSpPr>
        <p:spPr>
          <a:xfrm>
            <a:off x="6217920" y="-1371600"/>
            <a:ext cx="5486400" cy="5486400"/>
          </a:xfrm>
          <a:prstGeom prst="ellipse">
            <a:avLst/>
          </a:prstGeom>
          <a:solidFill>
            <a:srgbClr val="C4004E">
              <a:alpha val="40000"/>
            </a:srgbClr>
          </a:solidFill>
          <a:ln cap="flat" cmpd="sng" w="12700">
            <a:solidFill>
              <a:srgbClr val="C4004E">
                <a:alpha val="400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8"/>
          <p:cNvSpPr/>
          <p:nvPr/>
        </p:nvSpPr>
        <p:spPr>
          <a:xfrm>
            <a:off x="-1645920" y="3200400"/>
            <a:ext cx="4114800" cy="4114800"/>
          </a:xfrm>
          <a:prstGeom prst="ellipse">
            <a:avLst/>
          </a:prstGeom>
          <a:solidFill>
            <a:srgbClr val="C4004E">
              <a:alpha val="25099"/>
            </a:srgbClr>
          </a:solidFill>
          <a:ln cap="flat" cmpd="sng" w="12700">
            <a:solidFill>
              <a:srgbClr val="C4004E">
                <a:alpha val="25099"/>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8"/>
          <p:cNvSpPr/>
          <p:nvPr/>
        </p:nvSpPr>
        <p:spPr>
          <a:xfrm>
            <a:off x="502920" y="1371600"/>
            <a:ext cx="109800" cy="1828800"/>
          </a:xfrm>
          <a:prstGeom prst="rect">
            <a:avLst/>
          </a:prstGeom>
          <a:solidFill>
            <a:srgbClr val="FFC145"/>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8"/>
          <p:cNvSpPr/>
          <p:nvPr/>
        </p:nvSpPr>
        <p:spPr>
          <a:xfrm>
            <a:off x="777240" y="1325880"/>
            <a:ext cx="7772400" cy="73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4200"/>
              <a:buFont typeface="Trebuchet MS"/>
              <a:buNone/>
            </a:pPr>
            <a:r>
              <a:t/>
            </a:r>
            <a:endParaRPr b="0" i="0" sz="4200" u="none" cap="none" strike="noStrike">
              <a:solidFill>
                <a:srgbClr val="000000"/>
              </a:solidFill>
              <a:latin typeface="Calibri"/>
              <a:ea typeface="Calibri"/>
              <a:cs typeface="Calibri"/>
              <a:sym typeface="Calibri"/>
            </a:endParaRPr>
          </a:p>
        </p:txBody>
      </p:sp>
      <p:sp>
        <p:nvSpPr>
          <p:cNvPr id="693" name="Google Shape;693;p28"/>
          <p:cNvSpPr/>
          <p:nvPr/>
        </p:nvSpPr>
        <p:spPr>
          <a:xfrm>
            <a:off x="739965" y="2057280"/>
            <a:ext cx="7772400" cy="777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C145"/>
              </a:buClr>
              <a:buSzPts val="4200"/>
              <a:buFont typeface="Trebuchet MS"/>
              <a:buNone/>
            </a:pPr>
            <a:r>
              <a:rPr b="1" lang="en-US" sz="4200">
                <a:solidFill>
                  <a:srgbClr val="FFC145"/>
                </a:solidFill>
                <a:latin typeface="Trebuchet MS"/>
                <a:ea typeface="Trebuchet MS"/>
                <a:cs typeface="Trebuchet MS"/>
                <a:sym typeface="Trebuchet MS"/>
              </a:rPr>
              <a:t>Q&amp;A </a:t>
            </a:r>
            <a:endParaRPr b="1" sz="4200">
              <a:solidFill>
                <a:srgbClr val="FFC145"/>
              </a:solidFill>
              <a:latin typeface="Trebuchet MS"/>
              <a:ea typeface="Trebuchet MS"/>
              <a:cs typeface="Trebuchet MS"/>
              <a:sym typeface="Trebuchet MS"/>
            </a:endParaRPr>
          </a:p>
          <a:p>
            <a:pPr indent="0" lvl="0" marL="0" marR="0" rtl="0" algn="l">
              <a:spcBef>
                <a:spcPts val="0"/>
              </a:spcBef>
              <a:spcAft>
                <a:spcPts val="0"/>
              </a:spcAft>
              <a:buClr>
                <a:srgbClr val="FFC145"/>
              </a:buClr>
              <a:buSzPts val="4200"/>
              <a:buFont typeface="Trebuchet MS"/>
              <a:buNone/>
            </a:pPr>
            <a:r>
              <a:rPr b="1" lang="en-US" sz="4200">
                <a:solidFill>
                  <a:srgbClr val="FFFFFF"/>
                </a:solidFill>
                <a:latin typeface="Trebuchet MS"/>
                <a:ea typeface="Trebuchet MS"/>
                <a:cs typeface="Trebuchet MS"/>
                <a:sym typeface="Trebuchet MS"/>
              </a:rPr>
              <a:t>Questions? Comments? </a:t>
            </a:r>
            <a:r>
              <a:rPr b="1" lang="en-US" sz="4200">
                <a:solidFill>
                  <a:srgbClr val="FFC145"/>
                </a:solidFill>
                <a:latin typeface="Trebuchet MS"/>
                <a:ea typeface="Trebuchet MS"/>
                <a:cs typeface="Trebuchet MS"/>
                <a:sym typeface="Trebuchet MS"/>
              </a:rPr>
              <a:t> </a:t>
            </a:r>
            <a:endParaRPr b="0" i="0" sz="4200" u="none" cap="none" strike="noStrike">
              <a:solidFill>
                <a:srgbClr val="000000"/>
              </a:solidFill>
              <a:latin typeface="Calibri"/>
              <a:ea typeface="Calibri"/>
              <a:cs typeface="Calibri"/>
              <a:sym typeface="Calibri"/>
            </a:endParaRPr>
          </a:p>
        </p:txBody>
      </p:sp>
      <p:sp>
        <p:nvSpPr>
          <p:cNvPr id="694" name="Google Shape;694;p28"/>
          <p:cNvSpPr/>
          <p:nvPr/>
        </p:nvSpPr>
        <p:spPr>
          <a:xfrm>
            <a:off x="-60900" y="4617720"/>
            <a:ext cx="9144000" cy="525900"/>
          </a:xfrm>
          <a:prstGeom prst="rect">
            <a:avLst/>
          </a:prstGeom>
          <a:solidFill>
            <a:srgbClr val="1B3C64"/>
          </a:solidFill>
          <a:ln cap="flat" cmpd="sng" w="12700">
            <a:solidFill>
              <a:srgbClr val="1B3C6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5" name="Google Shape;695;p28"/>
          <p:cNvGrpSpPr/>
          <p:nvPr/>
        </p:nvGrpSpPr>
        <p:grpSpPr>
          <a:xfrm>
            <a:off x="0" y="4663440"/>
            <a:ext cx="9144000" cy="479940"/>
            <a:chOff x="0" y="4663440"/>
            <a:chExt cx="9144000" cy="479940"/>
          </a:xfrm>
        </p:grpSpPr>
        <p:sp>
          <p:nvSpPr>
            <p:cNvPr id="696" name="Google Shape;696;p28"/>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697" name="Google Shape;697;p28"/>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8"/>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699" name="Google Shape;699;p28"/>
            <p:cNvGrpSpPr/>
            <p:nvPr/>
          </p:nvGrpSpPr>
          <p:grpSpPr>
            <a:xfrm>
              <a:off x="4185838" y="4775444"/>
              <a:ext cx="407193" cy="347501"/>
              <a:chOff x="320050" y="4480546"/>
              <a:chExt cx="644598" cy="550104"/>
            </a:xfrm>
          </p:grpSpPr>
          <p:pic>
            <p:nvPicPr>
              <p:cNvPr id="700" name="Google Shape;700;p28"/>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701" name="Google Shape;701;p28"/>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29"/>
          <p:cNvSpPr/>
          <p:nvPr/>
        </p:nvSpPr>
        <p:spPr>
          <a:xfrm>
            <a:off x="457200" y="411480"/>
            <a:ext cx="54900" cy="502800"/>
          </a:xfrm>
          <a:prstGeom prst="rect">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8" name="Google Shape;708;p29"/>
          <p:cNvPicPr preferRelativeResize="0"/>
          <p:nvPr/>
        </p:nvPicPr>
        <p:blipFill rotWithShape="1">
          <a:blip r:embed="rId3">
            <a:alphaModFix/>
          </a:blip>
          <a:srcRect b="0" l="0" r="0" t="0"/>
          <a:stretch/>
        </p:blipFill>
        <p:spPr>
          <a:xfrm>
            <a:off x="594360" y="420624"/>
            <a:ext cx="411480" cy="411480"/>
          </a:xfrm>
          <a:prstGeom prst="rect">
            <a:avLst/>
          </a:prstGeom>
          <a:noFill/>
          <a:ln>
            <a:noFill/>
          </a:ln>
        </p:spPr>
      </p:pic>
      <p:sp>
        <p:nvSpPr>
          <p:cNvPr id="709" name="Google Shape;709;p29"/>
          <p:cNvSpPr/>
          <p:nvPr/>
        </p:nvSpPr>
        <p:spPr>
          <a:xfrm>
            <a:off x="1097280" y="384048"/>
            <a:ext cx="7315200" cy="502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2200"/>
              <a:buFont typeface="Trebuchet MS"/>
              <a:buNone/>
            </a:pPr>
            <a:r>
              <a:rPr b="1" i="0" lang="en-US" sz="2200" u="none" cap="none" strike="noStrike">
                <a:solidFill>
                  <a:srgbClr val="1B3C64"/>
                </a:solidFill>
                <a:latin typeface="Trebuchet MS"/>
                <a:ea typeface="Trebuchet MS"/>
                <a:cs typeface="Trebuchet MS"/>
                <a:sym typeface="Trebuchet MS"/>
              </a:rPr>
              <a:t>Where to Learn More</a:t>
            </a:r>
            <a:endParaRPr b="0" i="0" sz="2200" u="none" cap="none" strike="noStrike">
              <a:solidFill>
                <a:srgbClr val="000000"/>
              </a:solidFill>
              <a:latin typeface="Calibri"/>
              <a:ea typeface="Calibri"/>
              <a:cs typeface="Calibri"/>
              <a:sym typeface="Calibri"/>
            </a:endParaRPr>
          </a:p>
        </p:txBody>
      </p:sp>
      <p:grpSp>
        <p:nvGrpSpPr>
          <p:cNvPr id="710" name="Google Shape;710;p29"/>
          <p:cNvGrpSpPr/>
          <p:nvPr/>
        </p:nvGrpSpPr>
        <p:grpSpPr>
          <a:xfrm>
            <a:off x="342903" y="3456432"/>
            <a:ext cx="4160400" cy="1005900"/>
            <a:chOff x="320040" y="1170432"/>
            <a:chExt cx="4160400" cy="1005900"/>
          </a:xfrm>
        </p:grpSpPr>
        <p:sp>
          <p:nvSpPr>
            <p:cNvPr id="711" name="Google Shape;711;p29"/>
            <p:cNvSpPr/>
            <p:nvPr/>
          </p:nvSpPr>
          <p:spPr>
            <a:xfrm>
              <a:off x="320040" y="1170432"/>
              <a:ext cx="4160400" cy="10059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9"/>
            <p:cNvSpPr/>
            <p:nvPr/>
          </p:nvSpPr>
          <p:spPr>
            <a:xfrm>
              <a:off x="320040" y="1170432"/>
              <a:ext cx="73200" cy="1005900"/>
            </a:xfrm>
            <a:prstGeom prst="rect">
              <a:avLst/>
            </a:prstGeom>
            <a:solidFill>
              <a:srgbClr val="1B3C64"/>
            </a:solidFill>
            <a:ln cap="flat" cmpd="sng" w="12700">
              <a:solidFill>
                <a:srgbClr val="1B3C6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9"/>
            <p:cNvSpPr/>
            <p:nvPr/>
          </p:nvSpPr>
          <p:spPr>
            <a:xfrm>
              <a:off x="548640" y="1261872"/>
              <a:ext cx="37491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1300"/>
                <a:buFont typeface="Trebuchet MS"/>
                <a:buNone/>
              </a:pPr>
              <a:r>
                <a:rPr b="1" i="0" lang="en-US" sz="1300" u="none" cap="none" strike="noStrike">
                  <a:solidFill>
                    <a:srgbClr val="1B3C64"/>
                  </a:solidFill>
                  <a:latin typeface="Trebuchet MS"/>
                  <a:ea typeface="Trebuchet MS"/>
                  <a:cs typeface="Trebuchet MS"/>
                  <a:sym typeface="Trebuchet MS"/>
                </a:rPr>
                <a:t>The STAR Institute for Sensory Processing</a:t>
              </a:r>
              <a:endParaRPr b="0" i="0" sz="1300" u="none" cap="none" strike="noStrike">
                <a:solidFill>
                  <a:srgbClr val="000000"/>
                </a:solidFill>
                <a:latin typeface="Calibri"/>
                <a:ea typeface="Calibri"/>
                <a:cs typeface="Calibri"/>
                <a:sym typeface="Calibri"/>
              </a:endParaRPr>
            </a:p>
          </p:txBody>
        </p:sp>
        <p:sp>
          <p:nvSpPr>
            <p:cNvPr id="714" name="Google Shape;714;p29"/>
            <p:cNvSpPr/>
            <p:nvPr/>
          </p:nvSpPr>
          <p:spPr>
            <a:xfrm>
              <a:off x="548640" y="1645920"/>
              <a:ext cx="37491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1100"/>
                <a:buFont typeface="Calibri"/>
                <a:buNone/>
              </a:pPr>
              <a:r>
                <a:rPr b="0" i="1" lang="en-US" sz="1100" u="none" cap="none" strike="noStrike">
                  <a:solidFill>
                    <a:srgbClr val="1B3C64"/>
                  </a:solidFill>
                  <a:latin typeface="Calibri"/>
                  <a:ea typeface="Calibri"/>
                  <a:cs typeface="Calibri"/>
                  <a:sym typeface="Calibri"/>
                </a:rPr>
                <a:t>Organization</a:t>
              </a:r>
              <a:endParaRPr b="0" i="0" sz="1100" u="none" cap="none" strike="noStrike">
                <a:solidFill>
                  <a:srgbClr val="000000"/>
                </a:solidFill>
                <a:latin typeface="Calibri"/>
                <a:ea typeface="Calibri"/>
                <a:cs typeface="Calibri"/>
                <a:sym typeface="Calibri"/>
              </a:endParaRPr>
            </a:p>
          </p:txBody>
        </p:sp>
        <p:sp>
          <p:nvSpPr>
            <p:cNvPr id="715" name="Google Shape;715;p29"/>
            <p:cNvSpPr/>
            <p:nvPr/>
          </p:nvSpPr>
          <p:spPr>
            <a:xfrm>
              <a:off x="548640" y="1883664"/>
              <a:ext cx="37491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FAFE1"/>
                </a:buClr>
                <a:buSzPts val="1100"/>
                <a:buFont typeface="Calibri"/>
                <a:buNone/>
              </a:pPr>
              <a:r>
                <a:rPr b="0" i="0" lang="en-US" sz="1100" u="none" cap="none" strike="noStrike">
                  <a:solidFill>
                    <a:srgbClr val="5FAFE1"/>
                  </a:solidFill>
                  <a:latin typeface="Calibri"/>
                  <a:ea typeface="Calibri"/>
                  <a:cs typeface="Calibri"/>
                  <a:sym typeface="Calibri"/>
                </a:rPr>
                <a:t>sensoryhealth.org</a:t>
              </a:r>
              <a:endParaRPr b="0" i="0" sz="1100" u="none" cap="none" strike="noStrike">
                <a:solidFill>
                  <a:srgbClr val="000000"/>
                </a:solidFill>
                <a:latin typeface="Calibri"/>
                <a:ea typeface="Calibri"/>
                <a:cs typeface="Calibri"/>
                <a:sym typeface="Calibri"/>
              </a:endParaRPr>
            </a:p>
          </p:txBody>
        </p:sp>
      </p:grpSp>
      <p:sp>
        <p:nvSpPr>
          <p:cNvPr id="716" name="Google Shape;716;p29"/>
          <p:cNvSpPr/>
          <p:nvPr/>
        </p:nvSpPr>
        <p:spPr>
          <a:xfrm>
            <a:off x="4727448" y="1170432"/>
            <a:ext cx="4160400" cy="10059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9"/>
          <p:cNvSpPr/>
          <p:nvPr/>
        </p:nvSpPr>
        <p:spPr>
          <a:xfrm>
            <a:off x="4727448" y="1170432"/>
            <a:ext cx="73200" cy="1005900"/>
          </a:xfrm>
          <a:prstGeom prst="rect">
            <a:avLst/>
          </a:prstGeom>
          <a:solidFill>
            <a:srgbClr val="386A93"/>
          </a:solidFill>
          <a:ln cap="flat" cmpd="sng" w="12700">
            <a:solidFill>
              <a:srgbClr val="386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9"/>
          <p:cNvSpPr/>
          <p:nvPr/>
        </p:nvSpPr>
        <p:spPr>
          <a:xfrm>
            <a:off x="4956048" y="1261872"/>
            <a:ext cx="37491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1300"/>
              <a:buFont typeface="Trebuchet MS"/>
              <a:buNone/>
            </a:pPr>
            <a:r>
              <a:rPr b="1" i="0" lang="en-US" sz="1300" u="none" cap="none" strike="noStrike">
                <a:solidFill>
                  <a:srgbClr val="1B3C64"/>
                </a:solidFill>
                <a:latin typeface="Trebuchet MS"/>
                <a:ea typeface="Trebuchet MS"/>
                <a:cs typeface="Trebuchet MS"/>
                <a:sym typeface="Trebuchet MS"/>
              </a:rPr>
              <a:t>The Out-of-Sync Child</a:t>
            </a:r>
            <a:endParaRPr b="0" i="0" sz="1300" u="none" cap="none" strike="noStrike">
              <a:solidFill>
                <a:srgbClr val="000000"/>
              </a:solidFill>
              <a:latin typeface="Calibri"/>
              <a:ea typeface="Calibri"/>
              <a:cs typeface="Calibri"/>
              <a:sym typeface="Calibri"/>
            </a:endParaRPr>
          </a:p>
        </p:txBody>
      </p:sp>
      <p:sp>
        <p:nvSpPr>
          <p:cNvPr id="719" name="Google Shape;719;p29"/>
          <p:cNvSpPr/>
          <p:nvPr/>
        </p:nvSpPr>
        <p:spPr>
          <a:xfrm>
            <a:off x="4956048" y="1645920"/>
            <a:ext cx="37491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100"/>
              <a:buFont typeface="Calibri"/>
              <a:buNone/>
            </a:pPr>
            <a:r>
              <a:rPr b="0" i="1" lang="en-US" sz="1100" u="none" cap="none" strike="noStrike">
                <a:solidFill>
                  <a:srgbClr val="386A93"/>
                </a:solidFill>
                <a:latin typeface="Calibri"/>
                <a:ea typeface="Calibri"/>
                <a:cs typeface="Calibri"/>
                <a:sym typeface="Calibri"/>
              </a:rPr>
              <a:t>Book</a:t>
            </a:r>
            <a:endParaRPr i="1" sz="1100">
              <a:solidFill>
                <a:srgbClr val="386A93"/>
              </a:solidFill>
              <a:latin typeface="Calibri"/>
              <a:ea typeface="Calibri"/>
              <a:cs typeface="Calibri"/>
              <a:sym typeface="Calibri"/>
            </a:endParaRPr>
          </a:p>
          <a:p>
            <a:pPr indent="0" lvl="0" marL="0" marR="0" rtl="0" algn="l">
              <a:spcBef>
                <a:spcPts val="0"/>
              </a:spcBef>
              <a:spcAft>
                <a:spcPts val="0"/>
              </a:spcAft>
              <a:buClr>
                <a:srgbClr val="386A93"/>
              </a:buClr>
              <a:buSzPts val="1100"/>
              <a:buFont typeface="Calibri"/>
              <a:buNone/>
            </a:pPr>
            <a:r>
              <a:rPr b="0" i="1" lang="en-US" sz="1100" u="none" cap="none" strike="noStrike">
                <a:solidFill>
                  <a:srgbClr val="386A93"/>
                </a:solidFill>
                <a:latin typeface="Calibri"/>
                <a:ea typeface="Calibri"/>
                <a:cs typeface="Calibri"/>
                <a:sym typeface="Calibri"/>
              </a:rPr>
              <a:t>Carol Stock Kranowitz</a:t>
            </a:r>
            <a:endParaRPr b="0" i="0" sz="1100" u="none" cap="none" strike="noStrike">
              <a:solidFill>
                <a:srgbClr val="000000"/>
              </a:solidFill>
              <a:latin typeface="Calibri"/>
              <a:ea typeface="Calibri"/>
              <a:cs typeface="Calibri"/>
              <a:sym typeface="Calibri"/>
            </a:endParaRPr>
          </a:p>
        </p:txBody>
      </p:sp>
      <p:sp>
        <p:nvSpPr>
          <p:cNvPr id="720" name="Google Shape;720;p29"/>
          <p:cNvSpPr/>
          <p:nvPr/>
        </p:nvSpPr>
        <p:spPr>
          <a:xfrm>
            <a:off x="320040" y="2313432"/>
            <a:ext cx="4160400" cy="10059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9"/>
          <p:cNvSpPr/>
          <p:nvPr/>
        </p:nvSpPr>
        <p:spPr>
          <a:xfrm>
            <a:off x="320040" y="2313432"/>
            <a:ext cx="73200" cy="1005900"/>
          </a:xfrm>
          <a:prstGeom prst="rect">
            <a:avLst/>
          </a:prstGeom>
          <a:solidFill>
            <a:srgbClr val="5FAFE1"/>
          </a:solidFill>
          <a:ln cap="flat" cmpd="sng" w="12700">
            <a:solidFill>
              <a:srgbClr val="5FAF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9"/>
          <p:cNvSpPr/>
          <p:nvPr/>
        </p:nvSpPr>
        <p:spPr>
          <a:xfrm>
            <a:off x="548640" y="2404872"/>
            <a:ext cx="37491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1300"/>
              <a:buFont typeface="Trebuchet MS"/>
              <a:buNone/>
            </a:pPr>
            <a:r>
              <a:rPr b="1" i="0" lang="en-US" sz="1300" u="none" cap="none" strike="noStrike">
                <a:solidFill>
                  <a:srgbClr val="1B3C64"/>
                </a:solidFill>
                <a:latin typeface="Trebuchet MS"/>
                <a:ea typeface="Trebuchet MS"/>
                <a:cs typeface="Trebuchet MS"/>
                <a:sym typeface="Trebuchet MS"/>
              </a:rPr>
              <a:t>Sensational Kids</a:t>
            </a:r>
            <a:endParaRPr b="0" i="0" sz="1300" u="none" cap="none" strike="noStrike">
              <a:solidFill>
                <a:srgbClr val="000000"/>
              </a:solidFill>
              <a:latin typeface="Calibri"/>
              <a:ea typeface="Calibri"/>
              <a:cs typeface="Calibri"/>
              <a:sym typeface="Calibri"/>
            </a:endParaRPr>
          </a:p>
        </p:txBody>
      </p:sp>
      <p:sp>
        <p:nvSpPr>
          <p:cNvPr id="723" name="Google Shape;723;p29"/>
          <p:cNvSpPr/>
          <p:nvPr/>
        </p:nvSpPr>
        <p:spPr>
          <a:xfrm>
            <a:off x="548640" y="2788920"/>
            <a:ext cx="37491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FAFE1"/>
              </a:buClr>
              <a:buSzPts val="1100"/>
              <a:buFont typeface="Calibri"/>
              <a:buNone/>
            </a:pPr>
            <a:r>
              <a:rPr b="0" i="1" lang="en-US" sz="1100" u="none" cap="none" strike="noStrike">
                <a:solidFill>
                  <a:srgbClr val="5FAFE1"/>
                </a:solidFill>
                <a:latin typeface="Calibri"/>
                <a:ea typeface="Calibri"/>
                <a:cs typeface="Calibri"/>
                <a:sym typeface="Calibri"/>
              </a:rPr>
              <a:t>Book</a:t>
            </a:r>
            <a:r>
              <a:rPr i="1" lang="en-US" sz="1100">
                <a:solidFill>
                  <a:srgbClr val="5FAFE1"/>
                </a:solidFill>
                <a:latin typeface="Calibri"/>
                <a:ea typeface="Calibri"/>
                <a:cs typeface="Calibri"/>
                <a:sym typeface="Calibri"/>
              </a:rPr>
              <a:t> </a:t>
            </a:r>
            <a:endParaRPr i="1" sz="1100">
              <a:solidFill>
                <a:srgbClr val="5FAFE1"/>
              </a:solidFill>
              <a:latin typeface="Calibri"/>
              <a:ea typeface="Calibri"/>
              <a:cs typeface="Calibri"/>
              <a:sym typeface="Calibri"/>
            </a:endParaRPr>
          </a:p>
          <a:p>
            <a:pPr indent="0" lvl="0" marL="0" marR="0" rtl="0" algn="l">
              <a:spcBef>
                <a:spcPts val="0"/>
              </a:spcBef>
              <a:spcAft>
                <a:spcPts val="0"/>
              </a:spcAft>
              <a:buClr>
                <a:srgbClr val="5FAFE1"/>
              </a:buClr>
              <a:buSzPts val="1100"/>
              <a:buFont typeface="Calibri"/>
              <a:buNone/>
            </a:pPr>
            <a:r>
              <a:rPr b="0" i="1" lang="en-US" sz="1100" u="none" cap="none" strike="noStrike">
                <a:solidFill>
                  <a:srgbClr val="5FAFE1"/>
                </a:solidFill>
                <a:latin typeface="Calibri"/>
                <a:ea typeface="Calibri"/>
                <a:cs typeface="Calibri"/>
                <a:sym typeface="Calibri"/>
              </a:rPr>
              <a:t>Dr. Lucy Jane Miller</a:t>
            </a:r>
            <a:endParaRPr b="0" i="0" sz="1100" u="none" cap="none" strike="noStrike">
              <a:solidFill>
                <a:srgbClr val="000000"/>
              </a:solidFill>
              <a:latin typeface="Calibri"/>
              <a:ea typeface="Calibri"/>
              <a:cs typeface="Calibri"/>
              <a:sym typeface="Calibri"/>
            </a:endParaRPr>
          </a:p>
        </p:txBody>
      </p:sp>
      <p:sp>
        <p:nvSpPr>
          <p:cNvPr id="724" name="Google Shape;724;p29"/>
          <p:cNvSpPr/>
          <p:nvPr/>
        </p:nvSpPr>
        <p:spPr>
          <a:xfrm>
            <a:off x="4727448" y="2313432"/>
            <a:ext cx="4160400" cy="10059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9"/>
          <p:cNvSpPr/>
          <p:nvPr/>
        </p:nvSpPr>
        <p:spPr>
          <a:xfrm>
            <a:off x="4727448" y="2313432"/>
            <a:ext cx="73200" cy="1005900"/>
          </a:xfrm>
          <a:prstGeom prst="rect">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9"/>
          <p:cNvSpPr/>
          <p:nvPr/>
        </p:nvSpPr>
        <p:spPr>
          <a:xfrm>
            <a:off x="4956048" y="2404872"/>
            <a:ext cx="37491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1300"/>
              <a:buFont typeface="Trebuchet MS"/>
              <a:buNone/>
            </a:pPr>
            <a:r>
              <a:rPr b="1" i="0" lang="en-US" sz="1300" u="none" cap="none" strike="noStrike">
                <a:solidFill>
                  <a:srgbClr val="1B3C64"/>
                </a:solidFill>
                <a:latin typeface="Trebuchet MS"/>
                <a:ea typeface="Trebuchet MS"/>
                <a:cs typeface="Trebuchet MS"/>
                <a:sym typeface="Trebuchet MS"/>
              </a:rPr>
              <a:t>No Longer a Secret</a:t>
            </a:r>
            <a:endParaRPr b="0" i="0" sz="1300" u="none" cap="none" strike="noStrike">
              <a:solidFill>
                <a:srgbClr val="000000"/>
              </a:solidFill>
              <a:latin typeface="Calibri"/>
              <a:ea typeface="Calibri"/>
              <a:cs typeface="Calibri"/>
              <a:sym typeface="Calibri"/>
            </a:endParaRPr>
          </a:p>
        </p:txBody>
      </p:sp>
      <p:sp>
        <p:nvSpPr>
          <p:cNvPr id="727" name="Google Shape;727;p29"/>
          <p:cNvSpPr/>
          <p:nvPr/>
        </p:nvSpPr>
        <p:spPr>
          <a:xfrm>
            <a:off x="4956048" y="2788920"/>
            <a:ext cx="37491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61067"/>
              </a:buClr>
              <a:buSzPts val="1100"/>
              <a:buFont typeface="Calibri"/>
              <a:buNone/>
            </a:pPr>
            <a:r>
              <a:rPr b="0" i="1" lang="en-US" sz="1100" u="none" cap="none" strike="noStrike">
                <a:solidFill>
                  <a:srgbClr val="F61067"/>
                </a:solidFill>
                <a:latin typeface="Calibri"/>
                <a:ea typeface="Calibri"/>
                <a:cs typeface="Calibri"/>
                <a:sym typeface="Calibri"/>
              </a:rPr>
              <a:t>Book </a:t>
            </a:r>
            <a:endParaRPr i="1" sz="1100">
              <a:solidFill>
                <a:srgbClr val="F61067"/>
              </a:solidFill>
              <a:latin typeface="Calibri"/>
              <a:ea typeface="Calibri"/>
              <a:cs typeface="Calibri"/>
              <a:sym typeface="Calibri"/>
            </a:endParaRPr>
          </a:p>
          <a:p>
            <a:pPr indent="0" lvl="0" marL="0" marR="0" rtl="0" algn="l">
              <a:spcBef>
                <a:spcPts val="0"/>
              </a:spcBef>
              <a:spcAft>
                <a:spcPts val="0"/>
              </a:spcAft>
              <a:buClr>
                <a:srgbClr val="F61067"/>
              </a:buClr>
              <a:buSzPts val="1100"/>
              <a:buFont typeface="Calibri"/>
              <a:buNone/>
            </a:pPr>
            <a:r>
              <a:rPr b="0" i="1" lang="en-US" sz="1100" u="none" cap="none" strike="noStrike">
                <a:solidFill>
                  <a:srgbClr val="F61067"/>
                </a:solidFill>
                <a:latin typeface="Calibri"/>
                <a:ea typeface="Calibri"/>
                <a:cs typeface="Calibri"/>
                <a:sym typeface="Calibri"/>
              </a:rPr>
              <a:t>Dr. Lucy Jane Miller</a:t>
            </a:r>
            <a:endParaRPr b="0" i="0" sz="1100" u="none" cap="none" strike="noStrike">
              <a:solidFill>
                <a:srgbClr val="000000"/>
              </a:solidFill>
              <a:latin typeface="Calibri"/>
              <a:ea typeface="Calibri"/>
              <a:cs typeface="Calibri"/>
              <a:sym typeface="Calibri"/>
            </a:endParaRPr>
          </a:p>
        </p:txBody>
      </p:sp>
      <p:grpSp>
        <p:nvGrpSpPr>
          <p:cNvPr id="728" name="Google Shape;728;p29"/>
          <p:cNvGrpSpPr/>
          <p:nvPr/>
        </p:nvGrpSpPr>
        <p:grpSpPr>
          <a:xfrm>
            <a:off x="320040" y="1156720"/>
            <a:ext cx="4160400" cy="1005900"/>
            <a:chOff x="320040" y="3456432"/>
            <a:chExt cx="4160400" cy="1005900"/>
          </a:xfrm>
        </p:grpSpPr>
        <p:sp>
          <p:nvSpPr>
            <p:cNvPr id="729" name="Google Shape;729;p29"/>
            <p:cNvSpPr/>
            <p:nvPr/>
          </p:nvSpPr>
          <p:spPr>
            <a:xfrm>
              <a:off x="320040" y="3456432"/>
              <a:ext cx="4160400" cy="10059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9"/>
            <p:cNvSpPr/>
            <p:nvPr/>
          </p:nvSpPr>
          <p:spPr>
            <a:xfrm>
              <a:off x="320040" y="3456432"/>
              <a:ext cx="73200" cy="1005900"/>
            </a:xfrm>
            <a:prstGeom prst="rect">
              <a:avLst/>
            </a:prstGeom>
            <a:solidFill>
              <a:srgbClr val="CC9900"/>
            </a:solidFill>
            <a:ln cap="flat" cmpd="sng" w="12700">
              <a:solidFill>
                <a:srgbClr val="CC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9"/>
            <p:cNvSpPr/>
            <p:nvPr/>
          </p:nvSpPr>
          <p:spPr>
            <a:xfrm>
              <a:off x="548640" y="3547872"/>
              <a:ext cx="37491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1300"/>
                <a:buFont typeface="Trebuchet MS"/>
                <a:buNone/>
              </a:pPr>
              <a:r>
                <a:rPr b="1" i="0" lang="en-US" sz="1300" u="none" cap="none" strike="noStrike">
                  <a:solidFill>
                    <a:srgbClr val="1B3C64"/>
                  </a:solidFill>
                  <a:latin typeface="Trebuchet MS"/>
                  <a:ea typeface="Trebuchet MS"/>
                  <a:cs typeface="Trebuchet MS"/>
                  <a:sym typeface="Trebuchet MS"/>
                </a:rPr>
                <a:t>The Therapeutic Edge Collective</a:t>
              </a:r>
              <a:endParaRPr b="0" i="0" sz="1300" u="none" cap="none" strike="noStrike">
                <a:solidFill>
                  <a:srgbClr val="000000"/>
                </a:solidFill>
                <a:latin typeface="Calibri"/>
                <a:ea typeface="Calibri"/>
                <a:cs typeface="Calibri"/>
                <a:sym typeface="Calibri"/>
              </a:endParaRPr>
            </a:p>
          </p:txBody>
        </p:sp>
        <p:sp>
          <p:nvSpPr>
            <p:cNvPr id="732" name="Google Shape;732;p29"/>
            <p:cNvSpPr/>
            <p:nvPr/>
          </p:nvSpPr>
          <p:spPr>
            <a:xfrm>
              <a:off x="548640" y="3931920"/>
              <a:ext cx="37491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C9900"/>
                </a:buClr>
                <a:buSzPts val="1100"/>
                <a:buFont typeface="Calibri"/>
                <a:buNone/>
              </a:pPr>
              <a:r>
                <a:rPr b="0" i="1" lang="en-US" sz="1100" u="none" cap="none" strike="noStrike">
                  <a:solidFill>
                    <a:srgbClr val="CC9900"/>
                  </a:solidFill>
                  <a:latin typeface="Calibri"/>
                  <a:ea typeface="Calibri"/>
                  <a:cs typeface="Calibri"/>
                  <a:sym typeface="Calibri"/>
                </a:rPr>
                <a:t>Professional Development</a:t>
              </a:r>
              <a:endParaRPr b="0" i="0" sz="1100" u="none" cap="none" strike="noStrike">
                <a:solidFill>
                  <a:srgbClr val="000000"/>
                </a:solidFill>
                <a:latin typeface="Calibri"/>
                <a:ea typeface="Calibri"/>
                <a:cs typeface="Calibri"/>
                <a:sym typeface="Calibri"/>
              </a:endParaRPr>
            </a:p>
          </p:txBody>
        </p:sp>
        <p:sp>
          <p:nvSpPr>
            <p:cNvPr id="733" name="Google Shape;733;p29"/>
            <p:cNvSpPr/>
            <p:nvPr/>
          </p:nvSpPr>
          <p:spPr>
            <a:xfrm>
              <a:off x="548640" y="4169664"/>
              <a:ext cx="37491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FAFE1"/>
                </a:buClr>
                <a:buSzPts val="1100"/>
                <a:buFont typeface="Calibri"/>
                <a:buNone/>
              </a:pPr>
              <a:r>
                <a:rPr b="0" i="0" lang="en-US" sz="1100" u="none" cap="none" strike="noStrike">
                  <a:solidFill>
                    <a:srgbClr val="5FAFE1"/>
                  </a:solidFill>
                  <a:latin typeface="Calibri"/>
                  <a:ea typeface="Calibri"/>
                  <a:cs typeface="Calibri"/>
                  <a:sym typeface="Calibri"/>
                </a:rPr>
                <a:t>thetherapeuticedge.com</a:t>
              </a:r>
              <a:endParaRPr b="0" i="0" sz="1100" u="none" cap="none" strike="noStrike">
                <a:solidFill>
                  <a:srgbClr val="000000"/>
                </a:solidFill>
                <a:latin typeface="Calibri"/>
                <a:ea typeface="Calibri"/>
                <a:cs typeface="Calibri"/>
                <a:sym typeface="Calibri"/>
              </a:endParaRPr>
            </a:p>
          </p:txBody>
        </p:sp>
      </p:grpSp>
      <p:sp>
        <p:nvSpPr>
          <p:cNvPr id="734" name="Google Shape;734;p29"/>
          <p:cNvSpPr/>
          <p:nvPr/>
        </p:nvSpPr>
        <p:spPr>
          <a:xfrm>
            <a:off x="4727448" y="3456432"/>
            <a:ext cx="4160400" cy="10059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9"/>
          <p:cNvSpPr/>
          <p:nvPr/>
        </p:nvSpPr>
        <p:spPr>
          <a:xfrm>
            <a:off x="4727448" y="3456432"/>
            <a:ext cx="73200" cy="1005900"/>
          </a:xfrm>
          <a:prstGeom prst="rect">
            <a:avLst/>
          </a:prstGeom>
          <a:solidFill>
            <a:srgbClr val="5FAFE1"/>
          </a:solidFill>
          <a:ln cap="flat" cmpd="sng" w="12700">
            <a:solidFill>
              <a:srgbClr val="5FAF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9"/>
          <p:cNvSpPr/>
          <p:nvPr/>
        </p:nvSpPr>
        <p:spPr>
          <a:xfrm>
            <a:off x="4956048" y="3547872"/>
            <a:ext cx="37491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1300"/>
              <a:buFont typeface="Trebuchet MS"/>
              <a:buNone/>
            </a:pPr>
            <a:r>
              <a:rPr b="1" lang="en-US" sz="1300">
                <a:solidFill>
                  <a:srgbClr val="1B3C64"/>
                </a:solidFill>
                <a:latin typeface="Trebuchet MS"/>
                <a:ea typeface="Trebuchet MS"/>
                <a:cs typeface="Trebuchet MS"/>
                <a:sym typeface="Trebuchet MS"/>
              </a:rPr>
              <a:t>Emerge </a:t>
            </a:r>
            <a:r>
              <a:rPr b="1" i="0" lang="en-US" sz="1300" u="none" cap="none" strike="noStrike">
                <a:solidFill>
                  <a:srgbClr val="1B3C64"/>
                </a:solidFill>
                <a:latin typeface="Trebuchet MS"/>
                <a:ea typeface="Trebuchet MS"/>
                <a:cs typeface="Trebuchet MS"/>
                <a:sym typeface="Trebuchet MS"/>
              </a:rPr>
              <a:t>Pediatric Therapy</a:t>
            </a:r>
            <a:endParaRPr b="0" i="0" sz="1300" u="none" cap="none" strike="noStrike">
              <a:solidFill>
                <a:srgbClr val="000000"/>
              </a:solidFill>
              <a:latin typeface="Calibri"/>
              <a:ea typeface="Calibri"/>
              <a:cs typeface="Calibri"/>
              <a:sym typeface="Calibri"/>
            </a:endParaRPr>
          </a:p>
        </p:txBody>
      </p:sp>
      <p:sp>
        <p:nvSpPr>
          <p:cNvPr id="737" name="Google Shape;737;p29"/>
          <p:cNvSpPr/>
          <p:nvPr/>
        </p:nvSpPr>
        <p:spPr>
          <a:xfrm>
            <a:off x="4956048" y="3931920"/>
            <a:ext cx="3749100" cy="25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FAFE1"/>
              </a:buClr>
              <a:buSzPts val="1100"/>
              <a:buFont typeface="Calibri"/>
              <a:buNone/>
            </a:pPr>
            <a:r>
              <a:rPr b="0" i="1" lang="en-US" sz="1100" u="none" cap="none" strike="noStrike">
                <a:solidFill>
                  <a:srgbClr val="5FAFE1"/>
                </a:solidFill>
                <a:latin typeface="Calibri"/>
                <a:ea typeface="Calibri"/>
                <a:cs typeface="Calibri"/>
                <a:sym typeface="Calibri"/>
              </a:rPr>
              <a:t>Clinical Services</a:t>
            </a:r>
            <a:endParaRPr b="0" i="0" sz="1100" u="none" cap="none" strike="noStrike">
              <a:solidFill>
                <a:srgbClr val="000000"/>
              </a:solidFill>
              <a:latin typeface="Calibri"/>
              <a:ea typeface="Calibri"/>
              <a:cs typeface="Calibri"/>
              <a:sym typeface="Calibri"/>
            </a:endParaRPr>
          </a:p>
        </p:txBody>
      </p:sp>
      <p:sp>
        <p:nvSpPr>
          <p:cNvPr id="738" name="Google Shape;738;p29"/>
          <p:cNvSpPr/>
          <p:nvPr/>
        </p:nvSpPr>
        <p:spPr>
          <a:xfrm>
            <a:off x="4956048" y="4169664"/>
            <a:ext cx="37491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FAFE1"/>
              </a:buClr>
              <a:buSzPts val="1100"/>
              <a:buFont typeface="Calibri"/>
              <a:buNone/>
            </a:pPr>
            <a:r>
              <a:rPr b="0" i="0" lang="en-US" sz="1100" u="none" cap="none" strike="noStrike">
                <a:solidFill>
                  <a:srgbClr val="5FAFE1"/>
                </a:solidFill>
                <a:latin typeface="Calibri"/>
                <a:ea typeface="Calibri"/>
                <a:cs typeface="Calibri"/>
                <a:sym typeface="Calibri"/>
              </a:rPr>
              <a:t>emergepediatrictherapy.com</a:t>
            </a:r>
            <a:endParaRPr b="0" i="0" sz="1100" u="none" cap="none" strike="noStrike">
              <a:solidFill>
                <a:srgbClr val="000000"/>
              </a:solidFill>
              <a:latin typeface="Calibri"/>
              <a:ea typeface="Calibri"/>
              <a:cs typeface="Calibri"/>
              <a:sym typeface="Calibri"/>
            </a:endParaRPr>
          </a:p>
        </p:txBody>
      </p:sp>
      <p:grpSp>
        <p:nvGrpSpPr>
          <p:cNvPr id="739" name="Google Shape;739;p29"/>
          <p:cNvGrpSpPr/>
          <p:nvPr/>
        </p:nvGrpSpPr>
        <p:grpSpPr>
          <a:xfrm>
            <a:off x="0" y="4663440"/>
            <a:ext cx="9144000" cy="479940"/>
            <a:chOff x="0" y="4663440"/>
            <a:chExt cx="9144000" cy="479940"/>
          </a:xfrm>
        </p:grpSpPr>
        <p:sp>
          <p:nvSpPr>
            <p:cNvPr id="740" name="Google Shape;740;p29"/>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741" name="Google Shape;741;p29"/>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9"/>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743" name="Google Shape;743;p29"/>
            <p:cNvGrpSpPr/>
            <p:nvPr/>
          </p:nvGrpSpPr>
          <p:grpSpPr>
            <a:xfrm>
              <a:off x="4185838" y="4775444"/>
              <a:ext cx="407193" cy="347501"/>
              <a:chOff x="320050" y="4480546"/>
              <a:chExt cx="644598" cy="550104"/>
            </a:xfrm>
          </p:grpSpPr>
          <p:pic>
            <p:nvPicPr>
              <p:cNvPr id="744" name="Google Shape;744;p29"/>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745" name="Google Shape;745;p29"/>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750" name="Shape 750"/>
        <p:cNvGrpSpPr/>
        <p:nvPr/>
      </p:nvGrpSpPr>
      <p:grpSpPr>
        <a:xfrm>
          <a:off x="0" y="0"/>
          <a:ext cx="0" cy="0"/>
          <a:chOff x="0" y="0"/>
          <a:chExt cx="0" cy="0"/>
        </a:xfrm>
      </p:grpSpPr>
      <p:sp>
        <p:nvSpPr>
          <p:cNvPr id="751" name="Google Shape;751;p30"/>
          <p:cNvSpPr/>
          <p:nvPr/>
        </p:nvSpPr>
        <p:spPr>
          <a:xfrm>
            <a:off x="502920" y="754388"/>
            <a:ext cx="109800" cy="2560200"/>
          </a:xfrm>
          <a:prstGeom prst="rect">
            <a:avLst/>
          </a:prstGeom>
          <a:solidFill>
            <a:srgbClr val="FFC145"/>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0"/>
          <p:cNvSpPr/>
          <p:nvPr/>
        </p:nvSpPr>
        <p:spPr>
          <a:xfrm>
            <a:off x="777240" y="868680"/>
            <a:ext cx="7315200" cy="82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5200"/>
              <a:buFont typeface="Trebuchet MS"/>
              <a:buNone/>
            </a:pPr>
            <a:r>
              <a:rPr b="1" i="0" lang="en-US" sz="5200" u="none" cap="none" strike="noStrike">
                <a:solidFill>
                  <a:srgbClr val="386A93"/>
                </a:solidFill>
                <a:latin typeface="Trebuchet MS"/>
                <a:ea typeface="Trebuchet MS"/>
                <a:cs typeface="Trebuchet MS"/>
                <a:sym typeface="Trebuchet MS"/>
              </a:rPr>
              <a:t>Thank You</a:t>
            </a:r>
            <a:endParaRPr b="0" i="0" sz="5200" u="none" cap="none" strike="noStrike">
              <a:solidFill>
                <a:srgbClr val="386A93"/>
              </a:solidFill>
              <a:latin typeface="Calibri"/>
              <a:ea typeface="Calibri"/>
              <a:cs typeface="Calibri"/>
              <a:sym typeface="Calibri"/>
            </a:endParaRPr>
          </a:p>
        </p:txBody>
      </p:sp>
      <p:sp>
        <p:nvSpPr>
          <p:cNvPr id="753" name="Google Shape;753;p30"/>
          <p:cNvSpPr/>
          <p:nvPr/>
        </p:nvSpPr>
        <p:spPr>
          <a:xfrm>
            <a:off x="914390" y="1691590"/>
            <a:ext cx="7315200" cy="685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C145"/>
              </a:buClr>
              <a:buSzPts val="2600"/>
              <a:buFont typeface="Trebuchet MS"/>
              <a:buNone/>
            </a:pPr>
            <a:r>
              <a:rPr b="0" i="0" lang="en-US" sz="2600" u="none" cap="none" strike="noStrike">
                <a:solidFill>
                  <a:srgbClr val="F61067"/>
                </a:solidFill>
                <a:latin typeface="Trebuchet MS"/>
                <a:ea typeface="Trebuchet MS"/>
                <a:cs typeface="Trebuchet MS"/>
                <a:sym typeface="Trebuchet MS"/>
              </a:rPr>
              <a:t>Let's Stay Connected!</a:t>
            </a:r>
            <a:endParaRPr b="0" i="0" sz="2600" u="none" cap="none" strike="noStrike">
              <a:solidFill>
                <a:srgbClr val="F61067"/>
              </a:solidFill>
              <a:latin typeface="Calibri"/>
              <a:ea typeface="Calibri"/>
              <a:cs typeface="Calibri"/>
              <a:sym typeface="Calibri"/>
            </a:endParaRPr>
          </a:p>
        </p:txBody>
      </p:sp>
      <p:sp>
        <p:nvSpPr>
          <p:cNvPr id="754" name="Google Shape;754;p30"/>
          <p:cNvSpPr/>
          <p:nvPr/>
        </p:nvSpPr>
        <p:spPr>
          <a:xfrm>
            <a:off x="999728" y="2433400"/>
            <a:ext cx="2660100" cy="685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CCEDFF"/>
              </a:buClr>
              <a:buSzPts val="1400"/>
              <a:buFont typeface="Calibri"/>
              <a:buNone/>
            </a:pPr>
            <a:r>
              <a:rPr b="1" i="0" lang="en-US" sz="1400" u="none" cap="none" strike="noStrike">
                <a:solidFill>
                  <a:srgbClr val="386A93"/>
                </a:solidFill>
                <a:latin typeface="Calibri"/>
                <a:ea typeface="Calibri"/>
                <a:cs typeface="Calibri"/>
                <a:sym typeface="Calibri"/>
              </a:rPr>
              <a:t>Brittni Winslow, MS, OTR/L </a:t>
            </a:r>
            <a:endParaRPr b="1">
              <a:solidFill>
                <a:srgbClr val="386A93"/>
              </a:solidFill>
              <a:latin typeface="Calibri"/>
              <a:ea typeface="Calibri"/>
              <a:cs typeface="Calibri"/>
              <a:sym typeface="Calibri"/>
            </a:endParaRPr>
          </a:p>
          <a:p>
            <a:pPr indent="0" lvl="0" marL="0" marR="0" rtl="0" algn="l">
              <a:spcBef>
                <a:spcPts val="0"/>
              </a:spcBef>
              <a:spcAft>
                <a:spcPts val="0"/>
              </a:spcAft>
              <a:buClr>
                <a:srgbClr val="CCEDFF"/>
              </a:buClr>
              <a:buSzPts val="1400"/>
              <a:buFont typeface="Calibri"/>
              <a:buNone/>
            </a:pPr>
            <a:r>
              <a:rPr b="1" lang="en-US">
                <a:solidFill>
                  <a:srgbClr val="386A93"/>
                </a:solidFill>
                <a:latin typeface="Calibri"/>
                <a:ea typeface="Calibri"/>
                <a:cs typeface="Calibri"/>
                <a:sym typeface="Calibri"/>
              </a:rPr>
              <a:t>website: </a:t>
            </a:r>
            <a:r>
              <a:rPr b="0" i="0" lang="en-US" sz="1400" cap="none" strike="noStrike">
                <a:solidFill>
                  <a:srgbClr val="386A93"/>
                </a:solidFill>
                <a:uFill>
                  <a:noFill/>
                </a:uFill>
                <a:latin typeface="Calibri"/>
                <a:ea typeface="Calibri"/>
                <a:cs typeface="Calibri"/>
                <a:sym typeface="Calibri"/>
                <a:hlinkClick r:id="rId3">
                  <a:extLst>
                    <a:ext uri="{A12FA001-AC4F-418D-AE19-62706E023703}">
                      <ahyp:hlinkClr val="tx"/>
                    </a:ext>
                  </a:extLst>
                </a:hlinkClick>
              </a:rPr>
              <a:t>brittniwinslow.</a:t>
            </a:r>
            <a:r>
              <a:rPr lang="en-US">
                <a:solidFill>
                  <a:srgbClr val="386A93"/>
                </a:solidFill>
                <a:uFill>
                  <a:noFill/>
                </a:uFill>
                <a:latin typeface="Calibri"/>
                <a:ea typeface="Calibri"/>
                <a:cs typeface="Calibri"/>
                <a:sym typeface="Calibri"/>
                <a:hlinkClick r:id="rId4">
                  <a:extLst>
                    <a:ext uri="{A12FA001-AC4F-418D-AE19-62706E023703}">
                      <ahyp:hlinkClr val="tx"/>
                    </a:ext>
                  </a:extLst>
                </a:hlinkClick>
              </a:rPr>
              <a:t>com</a:t>
            </a:r>
            <a:endParaRPr>
              <a:solidFill>
                <a:srgbClr val="386A93"/>
              </a:solidFill>
              <a:latin typeface="Calibri"/>
              <a:ea typeface="Calibri"/>
              <a:cs typeface="Calibri"/>
              <a:sym typeface="Calibri"/>
            </a:endParaRPr>
          </a:p>
          <a:p>
            <a:pPr indent="0" lvl="0" marL="0" marR="0" rtl="0" algn="l">
              <a:spcBef>
                <a:spcPts val="0"/>
              </a:spcBef>
              <a:spcAft>
                <a:spcPts val="0"/>
              </a:spcAft>
              <a:buClr>
                <a:srgbClr val="CCEDFF"/>
              </a:buClr>
              <a:buSzPts val="1400"/>
              <a:buFont typeface="Calibri"/>
              <a:buNone/>
            </a:pPr>
            <a:r>
              <a:rPr b="1" lang="en-US">
                <a:solidFill>
                  <a:srgbClr val="386A93"/>
                </a:solidFill>
                <a:latin typeface="Calibri"/>
                <a:ea typeface="Calibri"/>
                <a:cs typeface="Calibri"/>
                <a:sym typeface="Calibri"/>
              </a:rPr>
              <a:t>email: </a:t>
            </a:r>
            <a:r>
              <a:rPr lang="en-US">
                <a:solidFill>
                  <a:srgbClr val="386A93"/>
                </a:solidFill>
                <a:uFill>
                  <a:noFill/>
                </a:uFill>
                <a:latin typeface="Calibri"/>
                <a:ea typeface="Calibri"/>
                <a:cs typeface="Calibri"/>
                <a:sym typeface="Calibri"/>
                <a:hlinkClick r:id="rId5">
                  <a:extLst>
                    <a:ext uri="{A12FA001-AC4F-418D-AE19-62706E023703}">
                      <ahyp:hlinkClr val="tx"/>
                    </a:ext>
                  </a:extLst>
                </a:hlinkClick>
              </a:rPr>
              <a:t>brittni@emergepeds.com</a:t>
            </a:r>
            <a:r>
              <a:rPr lang="en-US">
                <a:solidFill>
                  <a:srgbClr val="386A93"/>
                </a:solidFill>
                <a:latin typeface="Calibri"/>
                <a:ea typeface="Calibri"/>
                <a:cs typeface="Calibri"/>
                <a:sym typeface="Calibri"/>
              </a:rPr>
              <a:t> </a:t>
            </a:r>
            <a:endParaRPr>
              <a:solidFill>
                <a:srgbClr val="386A93"/>
              </a:solidFill>
              <a:latin typeface="Calibri"/>
              <a:ea typeface="Calibri"/>
              <a:cs typeface="Calibri"/>
              <a:sym typeface="Calibri"/>
            </a:endParaRPr>
          </a:p>
        </p:txBody>
      </p:sp>
      <p:sp>
        <p:nvSpPr>
          <p:cNvPr id="755" name="Google Shape;755;p30"/>
          <p:cNvSpPr/>
          <p:nvPr/>
        </p:nvSpPr>
        <p:spPr>
          <a:xfrm>
            <a:off x="3859125" y="3342750"/>
            <a:ext cx="4244100" cy="480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CEDFF"/>
              </a:buClr>
              <a:buSzPts val="1600"/>
              <a:buFont typeface="Calibri"/>
              <a:buNone/>
            </a:pPr>
            <a:r>
              <a:rPr i="1" lang="en-US" sz="1600">
                <a:solidFill>
                  <a:srgbClr val="386A93"/>
                </a:solidFill>
                <a:latin typeface="Calibri"/>
                <a:ea typeface="Calibri"/>
                <a:cs typeface="Calibri"/>
                <a:sym typeface="Calibri"/>
              </a:rPr>
              <a:t>Have questions? Want to collaborate? </a:t>
            </a:r>
            <a:endParaRPr i="1" sz="1600">
              <a:solidFill>
                <a:srgbClr val="386A93"/>
              </a:solidFill>
              <a:latin typeface="Calibri"/>
              <a:ea typeface="Calibri"/>
              <a:cs typeface="Calibri"/>
              <a:sym typeface="Calibri"/>
            </a:endParaRPr>
          </a:p>
          <a:p>
            <a:pPr indent="0" lvl="0" marL="0" marR="0" rtl="0" algn="ctr">
              <a:spcBef>
                <a:spcPts val="0"/>
              </a:spcBef>
              <a:spcAft>
                <a:spcPts val="0"/>
              </a:spcAft>
              <a:buClr>
                <a:srgbClr val="CCEDFF"/>
              </a:buClr>
              <a:buSzPts val="1600"/>
              <a:buFont typeface="Calibri"/>
              <a:buNone/>
            </a:pPr>
            <a:r>
              <a:t/>
            </a:r>
            <a:endParaRPr b="0" i="0" sz="1600" u="none" cap="none" strike="noStrike">
              <a:solidFill>
                <a:srgbClr val="386A93"/>
              </a:solidFill>
              <a:latin typeface="Calibri"/>
              <a:ea typeface="Calibri"/>
              <a:cs typeface="Calibri"/>
              <a:sym typeface="Calibri"/>
            </a:endParaRPr>
          </a:p>
        </p:txBody>
      </p:sp>
      <p:grpSp>
        <p:nvGrpSpPr>
          <p:cNvPr id="756" name="Google Shape;756;p30"/>
          <p:cNvGrpSpPr/>
          <p:nvPr/>
        </p:nvGrpSpPr>
        <p:grpSpPr>
          <a:xfrm>
            <a:off x="4046825" y="2219799"/>
            <a:ext cx="2910600" cy="959025"/>
            <a:chOff x="917575" y="3018074"/>
            <a:chExt cx="2910600" cy="959025"/>
          </a:xfrm>
        </p:grpSpPr>
        <p:pic>
          <p:nvPicPr>
            <p:cNvPr id="757" name="Google Shape;757;p30"/>
            <p:cNvPicPr preferRelativeResize="0"/>
            <p:nvPr/>
          </p:nvPicPr>
          <p:blipFill>
            <a:blip r:embed="rId6">
              <a:alphaModFix/>
            </a:blip>
            <a:stretch>
              <a:fillRect/>
            </a:stretch>
          </p:blipFill>
          <p:spPr>
            <a:xfrm>
              <a:off x="917575" y="3154688"/>
              <a:ext cx="1224641" cy="685800"/>
            </a:xfrm>
            <a:prstGeom prst="rect">
              <a:avLst/>
            </a:prstGeom>
            <a:noFill/>
            <a:ln>
              <a:noFill/>
            </a:ln>
          </p:spPr>
        </p:pic>
        <p:pic>
          <p:nvPicPr>
            <p:cNvPr id="758" name="Google Shape;758;p30"/>
            <p:cNvPicPr preferRelativeResize="0"/>
            <p:nvPr/>
          </p:nvPicPr>
          <p:blipFill>
            <a:blip r:embed="rId7">
              <a:alphaModFix/>
            </a:blip>
            <a:stretch>
              <a:fillRect/>
            </a:stretch>
          </p:blipFill>
          <p:spPr>
            <a:xfrm>
              <a:off x="2142237" y="3136625"/>
              <a:ext cx="721925" cy="721925"/>
            </a:xfrm>
            <a:prstGeom prst="rect">
              <a:avLst/>
            </a:prstGeom>
            <a:noFill/>
            <a:ln>
              <a:noFill/>
            </a:ln>
          </p:spPr>
        </p:pic>
        <p:pic>
          <p:nvPicPr>
            <p:cNvPr id="759" name="Google Shape;759;p30"/>
            <p:cNvPicPr preferRelativeResize="0"/>
            <p:nvPr/>
          </p:nvPicPr>
          <p:blipFill>
            <a:blip r:embed="rId8">
              <a:alphaModFix/>
            </a:blip>
            <a:stretch>
              <a:fillRect/>
            </a:stretch>
          </p:blipFill>
          <p:spPr>
            <a:xfrm>
              <a:off x="2869151" y="3018074"/>
              <a:ext cx="959025" cy="959025"/>
            </a:xfrm>
            <a:prstGeom prst="rect">
              <a:avLst/>
            </a:prstGeom>
            <a:noFill/>
            <a:ln>
              <a:noFill/>
            </a:ln>
          </p:spPr>
        </p:pic>
      </p:grpSp>
      <p:pic>
        <p:nvPicPr>
          <p:cNvPr id="760" name="Google Shape;760;p30" title="Virtual Sign-In &amp; Brand Pics.png"/>
          <p:cNvPicPr preferRelativeResize="0"/>
          <p:nvPr/>
        </p:nvPicPr>
        <p:blipFill rotWithShape="1">
          <a:blip r:embed="rId9">
            <a:alphaModFix/>
          </a:blip>
          <a:srcRect b="60523" l="84692" r="192" t="-3146"/>
          <a:stretch/>
        </p:blipFill>
        <p:spPr>
          <a:xfrm rot="5400000">
            <a:off x="7327624" y="325723"/>
            <a:ext cx="2268776" cy="1617325"/>
          </a:xfrm>
          <a:prstGeom prst="rect">
            <a:avLst/>
          </a:prstGeom>
          <a:noFill/>
          <a:ln>
            <a:noFill/>
          </a:ln>
        </p:spPr>
      </p:pic>
      <p:sp>
        <p:nvSpPr>
          <p:cNvPr id="761" name="Google Shape;761;p30"/>
          <p:cNvSpPr/>
          <p:nvPr/>
        </p:nvSpPr>
        <p:spPr>
          <a:xfrm>
            <a:off x="0" y="4617720"/>
            <a:ext cx="9144000" cy="525900"/>
          </a:xfrm>
          <a:prstGeom prst="rect">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2" name="Google Shape;762;p30"/>
          <p:cNvGrpSpPr/>
          <p:nvPr/>
        </p:nvGrpSpPr>
        <p:grpSpPr>
          <a:xfrm>
            <a:off x="0" y="4663440"/>
            <a:ext cx="9144000" cy="479940"/>
            <a:chOff x="0" y="4663440"/>
            <a:chExt cx="9144000" cy="479940"/>
          </a:xfrm>
        </p:grpSpPr>
        <p:sp>
          <p:nvSpPr>
            <p:cNvPr id="763" name="Google Shape;763;p30"/>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764" name="Google Shape;764;p30"/>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0"/>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766" name="Google Shape;766;p30"/>
            <p:cNvGrpSpPr/>
            <p:nvPr/>
          </p:nvGrpSpPr>
          <p:grpSpPr>
            <a:xfrm>
              <a:off x="4185838" y="4775444"/>
              <a:ext cx="407193" cy="347501"/>
              <a:chOff x="320050" y="4480546"/>
              <a:chExt cx="644598" cy="550104"/>
            </a:xfrm>
          </p:grpSpPr>
          <p:pic>
            <p:nvPicPr>
              <p:cNvPr id="767" name="Google Shape;767;p30"/>
              <p:cNvPicPr preferRelativeResize="0"/>
              <p:nvPr/>
            </p:nvPicPr>
            <p:blipFill rotWithShape="1">
              <a:blip r:embed="rId10">
                <a:alphaModFix/>
              </a:blip>
              <a:srcRect b="52069" l="0" r="86251" t="8335"/>
              <a:stretch/>
            </p:blipFill>
            <p:spPr>
              <a:xfrm rot="1381596">
                <a:off x="610925" y="4535025"/>
                <a:ext cx="323475" cy="220550"/>
              </a:xfrm>
              <a:prstGeom prst="rect">
                <a:avLst/>
              </a:prstGeom>
              <a:noFill/>
              <a:ln>
                <a:noFill/>
              </a:ln>
            </p:spPr>
          </p:pic>
          <p:pic>
            <p:nvPicPr>
              <p:cNvPr id="768" name="Google Shape;768;p30"/>
              <p:cNvPicPr preferRelativeResize="0"/>
              <p:nvPr/>
            </p:nvPicPr>
            <p:blipFill rotWithShape="1">
              <a:blip r:embed="rId11">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5"/>
          <p:cNvSpPr/>
          <p:nvPr/>
        </p:nvSpPr>
        <p:spPr>
          <a:xfrm>
            <a:off x="26825" y="45550"/>
            <a:ext cx="3474600" cy="5143500"/>
          </a:xfrm>
          <a:prstGeom prst="rect">
            <a:avLst/>
          </a:prstGeom>
          <a:solidFill>
            <a:srgbClr val="1B3C64"/>
          </a:solidFill>
          <a:ln cap="flat" cmpd="sng" w="12700">
            <a:solidFill>
              <a:srgbClr val="1B3C6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1132605" y="4417170"/>
            <a:ext cx="2926200" cy="2926200"/>
          </a:xfrm>
          <a:prstGeom prst="ellipse">
            <a:avLst/>
          </a:prstGeom>
          <a:solidFill>
            <a:srgbClr val="386A93">
              <a:alpha val="30199"/>
            </a:srgbClr>
          </a:solidFill>
          <a:ln cap="flat" cmpd="sng" w="12700">
            <a:solidFill>
              <a:srgbClr val="386A93">
                <a:alpha val="30199"/>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a:off x="274320" y="457200"/>
            <a:ext cx="2926200" cy="128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3000"/>
              <a:buFont typeface="Trebuchet MS"/>
              <a:buNone/>
            </a:pPr>
            <a:r>
              <a:rPr b="1" i="0" lang="en-US" sz="3000" u="none" cap="none" strike="noStrike">
                <a:solidFill>
                  <a:srgbClr val="FFFFFF"/>
                </a:solidFill>
                <a:latin typeface="Trebuchet MS"/>
                <a:ea typeface="Trebuchet MS"/>
                <a:cs typeface="Trebuchet MS"/>
                <a:sym typeface="Trebuchet MS"/>
              </a:rPr>
              <a:t>ABOUT</a:t>
            </a:r>
            <a:endParaRPr b="0" i="0" sz="3000" u="none" cap="none" strike="noStrike">
              <a:solidFill>
                <a:srgbClr val="000000"/>
              </a:solidFill>
              <a:latin typeface="Calibri"/>
              <a:ea typeface="Calibri"/>
              <a:cs typeface="Calibri"/>
              <a:sym typeface="Calibri"/>
            </a:endParaRPr>
          </a:p>
          <a:p>
            <a:pPr indent="0" lvl="0" marL="0" marR="0" rtl="0" algn="l">
              <a:spcBef>
                <a:spcPts val="0"/>
              </a:spcBef>
              <a:spcAft>
                <a:spcPts val="0"/>
              </a:spcAft>
              <a:buClr>
                <a:srgbClr val="FFFFFF"/>
              </a:buClr>
              <a:buSzPts val="3000"/>
              <a:buFont typeface="Trebuchet MS"/>
              <a:buNone/>
            </a:pPr>
            <a:r>
              <a:rPr b="1" i="0" lang="en-US" sz="3000" u="none" cap="none" strike="noStrike">
                <a:solidFill>
                  <a:srgbClr val="FFFFFF"/>
                </a:solidFill>
                <a:latin typeface="Trebuchet MS"/>
                <a:ea typeface="Trebuchet MS"/>
                <a:cs typeface="Trebuchet MS"/>
                <a:sym typeface="Trebuchet MS"/>
              </a:rPr>
              <a:t>BRITTNI</a:t>
            </a:r>
            <a:endParaRPr b="0" i="0" sz="3000" u="none" cap="none" strike="noStrike">
              <a:solidFill>
                <a:srgbClr val="000000"/>
              </a:solidFill>
              <a:latin typeface="Calibri"/>
              <a:ea typeface="Calibri"/>
              <a:cs typeface="Calibri"/>
              <a:sym typeface="Calibri"/>
            </a:endParaRPr>
          </a:p>
        </p:txBody>
      </p:sp>
      <p:sp>
        <p:nvSpPr>
          <p:cNvPr id="47" name="Google Shape;47;p5"/>
          <p:cNvSpPr/>
          <p:nvPr/>
        </p:nvSpPr>
        <p:spPr>
          <a:xfrm>
            <a:off x="274320" y="1691640"/>
            <a:ext cx="1828800" cy="54900"/>
          </a:xfrm>
          <a:prstGeom prst="rect">
            <a:avLst/>
          </a:prstGeom>
          <a:solidFill>
            <a:srgbClr val="FFC145"/>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5"/>
          <p:cNvGrpSpPr/>
          <p:nvPr/>
        </p:nvGrpSpPr>
        <p:grpSpPr>
          <a:xfrm>
            <a:off x="143295" y="1901488"/>
            <a:ext cx="2999172" cy="2276504"/>
            <a:chOff x="274320" y="2322988"/>
            <a:chExt cx="2999172" cy="2276504"/>
          </a:xfrm>
        </p:grpSpPr>
        <p:pic>
          <p:nvPicPr>
            <p:cNvPr descr="preencoded.png" id="49" name="Google Shape;49;p5"/>
            <p:cNvPicPr preferRelativeResize="0"/>
            <p:nvPr/>
          </p:nvPicPr>
          <p:blipFill rotWithShape="1">
            <a:blip r:embed="rId3">
              <a:alphaModFix/>
            </a:blip>
            <a:srcRect b="0" l="0" r="0" t="0"/>
            <a:stretch/>
          </p:blipFill>
          <p:spPr>
            <a:xfrm>
              <a:off x="274320" y="2331720"/>
              <a:ext cx="256032" cy="256032"/>
            </a:xfrm>
            <a:prstGeom prst="rect">
              <a:avLst/>
            </a:prstGeom>
            <a:noFill/>
            <a:ln>
              <a:noFill/>
            </a:ln>
          </p:spPr>
        </p:pic>
        <p:sp>
          <p:nvSpPr>
            <p:cNvPr id="50" name="Google Shape;50;p5"/>
            <p:cNvSpPr/>
            <p:nvPr/>
          </p:nvSpPr>
          <p:spPr>
            <a:xfrm>
              <a:off x="569304" y="2322988"/>
              <a:ext cx="2651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O</a:t>
              </a:r>
              <a:r>
                <a:rPr lang="en-US" sz="1200">
                  <a:solidFill>
                    <a:srgbClr val="FFFFFF"/>
                  </a:solidFill>
                  <a:latin typeface="Calibri"/>
                  <a:ea typeface="Calibri"/>
                  <a:cs typeface="Calibri"/>
                  <a:sym typeface="Calibri"/>
                </a:rPr>
                <a:t>ccupational therapist </a:t>
              </a:r>
              <a:r>
                <a:rPr b="0" i="0" lang="en-US" sz="1200" u="none" cap="none" strike="noStrike">
                  <a:solidFill>
                    <a:srgbClr val="FFFFFF"/>
                  </a:solidFill>
                  <a:latin typeface="Calibri"/>
                  <a:ea typeface="Calibri"/>
                  <a:cs typeface="Calibri"/>
                  <a:sym typeface="Calibri"/>
                </a:rPr>
                <a:t>since 2012</a:t>
              </a:r>
              <a:endParaRPr b="0" i="0" sz="1200" u="none" cap="none" strike="noStrike">
                <a:solidFill>
                  <a:srgbClr val="000000"/>
                </a:solidFill>
                <a:latin typeface="Calibri"/>
                <a:ea typeface="Calibri"/>
                <a:cs typeface="Calibri"/>
                <a:sym typeface="Calibri"/>
              </a:endParaRPr>
            </a:p>
          </p:txBody>
        </p:sp>
        <p:pic>
          <p:nvPicPr>
            <p:cNvPr descr="preencoded.png" id="51" name="Google Shape;51;p5"/>
            <p:cNvPicPr preferRelativeResize="0"/>
            <p:nvPr/>
          </p:nvPicPr>
          <p:blipFill rotWithShape="1">
            <a:blip r:embed="rId3">
              <a:alphaModFix/>
            </a:blip>
            <a:srcRect b="0" l="0" r="0" t="0"/>
            <a:stretch/>
          </p:blipFill>
          <p:spPr>
            <a:xfrm>
              <a:off x="274320" y="2825496"/>
              <a:ext cx="256032" cy="256032"/>
            </a:xfrm>
            <a:prstGeom prst="rect">
              <a:avLst/>
            </a:prstGeom>
            <a:noFill/>
            <a:ln>
              <a:noFill/>
            </a:ln>
          </p:spPr>
        </p:pic>
        <p:sp>
          <p:nvSpPr>
            <p:cNvPr id="52" name="Google Shape;52;p5"/>
            <p:cNvSpPr/>
            <p:nvPr/>
          </p:nvSpPr>
          <p:spPr>
            <a:xfrm>
              <a:off x="621792" y="2798064"/>
              <a:ext cx="2651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Owner, </a:t>
              </a:r>
              <a:r>
                <a:rPr lang="en-US" sz="1200">
                  <a:solidFill>
                    <a:srgbClr val="FFFFFF"/>
                  </a:solidFill>
                  <a:latin typeface="Calibri"/>
                  <a:ea typeface="Calibri"/>
                  <a:cs typeface="Calibri"/>
                  <a:sym typeface="Calibri"/>
                </a:rPr>
                <a:t>Emerge</a:t>
              </a:r>
              <a:r>
                <a:rPr b="0" i="0" lang="en-US" sz="1200" u="none" cap="none" strike="noStrike">
                  <a:solidFill>
                    <a:srgbClr val="FFFFFF"/>
                  </a:solidFill>
                  <a:latin typeface="Calibri"/>
                  <a:ea typeface="Calibri"/>
                  <a:cs typeface="Calibri"/>
                  <a:sym typeface="Calibri"/>
                </a:rPr>
                <a:t> Pediatric Therapy (2018)</a:t>
              </a:r>
              <a:endParaRPr b="0" i="0" sz="1200" u="none" cap="none" strike="noStrike">
                <a:solidFill>
                  <a:srgbClr val="000000"/>
                </a:solidFill>
                <a:latin typeface="Calibri"/>
                <a:ea typeface="Calibri"/>
                <a:cs typeface="Calibri"/>
                <a:sym typeface="Calibri"/>
              </a:endParaRPr>
            </a:p>
          </p:txBody>
        </p:sp>
        <p:pic>
          <p:nvPicPr>
            <p:cNvPr descr="preencoded.png" id="53" name="Google Shape;53;p5"/>
            <p:cNvPicPr preferRelativeResize="0"/>
            <p:nvPr/>
          </p:nvPicPr>
          <p:blipFill rotWithShape="1">
            <a:blip r:embed="rId3">
              <a:alphaModFix/>
            </a:blip>
            <a:srcRect b="0" l="0" r="0" t="0"/>
            <a:stretch/>
          </p:blipFill>
          <p:spPr>
            <a:xfrm>
              <a:off x="274320" y="3319272"/>
              <a:ext cx="256032" cy="256032"/>
            </a:xfrm>
            <a:prstGeom prst="rect">
              <a:avLst/>
            </a:prstGeom>
            <a:noFill/>
            <a:ln>
              <a:noFill/>
            </a:ln>
          </p:spPr>
        </p:pic>
        <p:sp>
          <p:nvSpPr>
            <p:cNvPr id="54" name="Google Shape;54;p5"/>
            <p:cNvSpPr/>
            <p:nvPr/>
          </p:nvSpPr>
          <p:spPr>
            <a:xfrm>
              <a:off x="621792" y="3291840"/>
              <a:ext cx="2651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Founder, The Therapeutic Edge Collective</a:t>
              </a:r>
              <a:endParaRPr b="0" i="0" sz="1200" u="none" cap="none" strike="noStrike">
                <a:solidFill>
                  <a:srgbClr val="000000"/>
                </a:solidFill>
                <a:latin typeface="Calibri"/>
                <a:ea typeface="Calibri"/>
                <a:cs typeface="Calibri"/>
                <a:sym typeface="Calibri"/>
              </a:endParaRPr>
            </a:p>
          </p:txBody>
        </p:sp>
        <p:pic>
          <p:nvPicPr>
            <p:cNvPr descr="preencoded.png" id="55" name="Google Shape;55;p5"/>
            <p:cNvPicPr preferRelativeResize="0"/>
            <p:nvPr/>
          </p:nvPicPr>
          <p:blipFill rotWithShape="1">
            <a:blip r:embed="rId3">
              <a:alphaModFix/>
            </a:blip>
            <a:srcRect b="0" l="0" r="0" t="0"/>
            <a:stretch/>
          </p:blipFill>
          <p:spPr>
            <a:xfrm>
              <a:off x="274320" y="3813048"/>
              <a:ext cx="256032" cy="256032"/>
            </a:xfrm>
            <a:prstGeom prst="rect">
              <a:avLst/>
            </a:prstGeom>
            <a:noFill/>
            <a:ln>
              <a:noFill/>
            </a:ln>
          </p:spPr>
        </p:pic>
        <p:sp>
          <p:nvSpPr>
            <p:cNvPr id="56" name="Google Shape;56;p5"/>
            <p:cNvSpPr/>
            <p:nvPr/>
          </p:nvSpPr>
          <p:spPr>
            <a:xfrm>
              <a:off x="621792" y="3785616"/>
              <a:ext cx="2651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Sensory Specialist &amp; Mom of 3</a:t>
              </a:r>
              <a:endParaRPr b="0" i="0" sz="1200" u="none" cap="none" strike="noStrike">
                <a:solidFill>
                  <a:srgbClr val="000000"/>
                </a:solidFill>
                <a:latin typeface="Calibri"/>
                <a:ea typeface="Calibri"/>
                <a:cs typeface="Calibri"/>
                <a:sym typeface="Calibri"/>
              </a:endParaRPr>
            </a:p>
          </p:txBody>
        </p:sp>
        <p:sp>
          <p:nvSpPr>
            <p:cNvPr id="57" name="Google Shape;57;p5"/>
            <p:cNvSpPr/>
            <p:nvPr/>
          </p:nvSpPr>
          <p:spPr>
            <a:xfrm>
              <a:off x="621792" y="4279392"/>
              <a:ext cx="26517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Relationship-based, regulation-first approach</a:t>
              </a:r>
              <a:endParaRPr b="0" i="0" sz="1200" u="none" cap="none" strike="noStrike">
                <a:solidFill>
                  <a:srgbClr val="000000"/>
                </a:solidFill>
                <a:latin typeface="Calibri"/>
                <a:ea typeface="Calibri"/>
                <a:cs typeface="Calibri"/>
                <a:sym typeface="Calibri"/>
              </a:endParaRPr>
            </a:p>
          </p:txBody>
        </p:sp>
        <p:pic>
          <p:nvPicPr>
            <p:cNvPr descr="preencoded.png" id="58" name="Google Shape;58;p5"/>
            <p:cNvPicPr preferRelativeResize="0"/>
            <p:nvPr/>
          </p:nvPicPr>
          <p:blipFill rotWithShape="1">
            <a:blip r:embed="rId3">
              <a:alphaModFix/>
            </a:blip>
            <a:srcRect b="0" l="0" r="0" t="0"/>
            <a:stretch/>
          </p:blipFill>
          <p:spPr>
            <a:xfrm>
              <a:off x="274320" y="4233173"/>
              <a:ext cx="256032" cy="256032"/>
            </a:xfrm>
            <a:prstGeom prst="rect">
              <a:avLst/>
            </a:prstGeom>
            <a:noFill/>
            <a:ln>
              <a:noFill/>
            </a:ln>
          </p:spPr>
        </p:pic>
      </p:grpSp>
      <p:sp>
        <p:nvSpPr>
          <p:cNvPr id="59" name="Google Shape;59;p5"/>
          <p:cNvSpPr/>
          <p:nvPr/>
        </p:nvSpPr>
        <p:spPr>
          <a:xfrm>
            <a:off x="3840480" y="411480"/>
            <a:ext cx="49377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3C64"/>
              </a:buClr>
              <a:buSzPts val="2600"/>
              <a:buFont typeface="Trebuchet MS"/>
              <a:buNone/>
            </a:pPr>
            <a:r>
              <a:rPr b="1" i="0" lang="en-US" sz="2600" u="none" cap="none" strike="noStrike">
                <a:solidFill>
                  <a:srgbClr val="1B3C64"/>
                </a:solidFill>
                <a:latin typeface="Trebuchet MS"/>
                <a:ea typeface="Trebuchet MS"/>
                <a:cs typeface="Trebuchet MS"/>
                <a:sym typeface="Trebuchet MS"/>
              </a:rPr>
              <a:t>Our Mission</a:t>
            </a:r>
            <a:endParaRPr b="0" i="0" sz="2600" u="none" cap="none" strike="noStrike">
              <a:solidFill>
                <a:srgbClr val="000000"/>
              </a:solidFill>
              <a:latin typeface="Calibri"/>
              <a:ea typeface="Calibri"/>
              <a:cs typeface="Calibri"/>
              <a:sym typeface="Calibri"/>
            </a:endParaRPr>
          </a:p>
        </p:txBody>
      </p:sp>
      <p:sp>
        <p:nvSpPr>
          <p:cNvPr id="60" name="Google Shape;60;p5"/>
          <p:cNvSpPr/>
          <p:nvPr/>
        </p:nvSpPr>
        <p:spPr>
          <a:xfrm>
            <a:off x="3928793" y="817035"/>
            <a:ext cx="4937700" cy="1005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B7A8D"/>
              </a:buClr>
              <a:buSzPts val="1500"/>
              <a:buFont typeface="Calibri"/>
              <a:buNone/>
            </a:pPr>
            <a:r>
              <a:rPr lang="en-US" sz="1500">
                <a:solidFill>
                  <a:srgbClr val="6B7A8D"/>
                </a:solidFill>
                <a:latin typeface="Calibri"/>
                <a:ea typeface="Calibri"/>
                <a:cs typeface="Calibri"/>
                <a:sym typeface="Calibri"/>
              </a:rPr>
              <a:t>H</a:t>
            </a:r>
            <a:r>
              <a:rPr b="0" i="0" lang="en-US" sz="1500" u="none" cap="none" strike="noStrike">
                <a:solidFill>
                  <a:srgbClr val="6B7A8D"/>
                </a:solidFill>
                <a:latin typeface="Calibri"/>
                <a:ea typeface="Calibri"/>
                <a:cs typeface="Calibri"/>
                <a:sym typeface="Calibri"/>
              </a:rPr>
              <a:t>elping children and their families thrive through evidence-based, sensory-informed, and relationship-centered care.</a:t>
            </a:r>
            <a:endParaRPr b="0" i="0" sz="1500" u="none" cap="none" strike="noStrike">
              <a:solidFill>
                <a:srgbClr val="000000"/>
              </a:solidFill>
              <a:latin typeface="Calibri"/>
              <a:ea typeface="Calibri"/>
              <a:cs typeface="Calibri"/>
              <a:sym typeface="Calibri"/>
            </a:endParaRPr>
          </a:p>
        </p:txBody>
      </p:sp>
      <p:sp>
        <p:nvSpPr>
          <p:cNvPr id="61" name="Google Shape;61;p5"/>
          <p:cNvSpPr/>
          <p:nvPr/>
        </p:nvSpPr>
        <p:spPr>
          <a:xfrm>
            <a:off x="3928780" y="1822920"/>
            <a:ext cx="73200" cy="1280100"/>
          </a:xfrm>
          <a:prstGeom prst="rect">
            <a:avLst/>
          </a:prstGeom>
          <a:solidFill>
            <a:srgbClr val="5FAFE1"/>
          </a:solidFill>
          <a:ln cap="flat" cmpd="sng" w="12700">
            <a:solidFill>
              <a:srgbClr val="5FAF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3928805" y="3240240"/>
            <a:ext cx="73200" cy="1280100"/>
          </a:xfrm>
          <a:prstGeom prst="rect">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5"/>
          <p:cNvGrpSpPr/>
          <p:nvPr/>
        </p:nvGrpSpPr>
        <p:grpSpPr>
          <a:xfrm>
            <a:off x="3986655" y="1822920"/>
            <a:ext cx="4937770" cy="2697420"/>
            <a:chOff x="3840480" y="2331720"/>
            <a:chExt cx="4937770" cy="2697420"/>
          </a:xfrm>
        </p:grpSpPr>
        <p:sp>
          <p:nvSpPr>
            <p:cNvPr id="64" name="Google Shape;64;p5"/>
            <p:cNvSpPr/>
            <p:nvPr/>
          </p:nvSpPr>
          <p:spPr>
            <a:xfrm>
              <a:off x="3840480" y="2331720"/>
              <a:ext cx="4937700" cy="12801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5903950" y="2792250"/>
              <a:ext cx="2874300" cy="594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B7A8D"/>
                </a:buClr>
                <a:buSzPts val="1200"/>
                <a:buFont typeface="Calibri"/>
                <a:buNone/>
              </a:pPr>
              <a:r>
                <a:rPr b="0" i="0" lang="en-US" sz="1200" u="none" cap="none" strike="noStrike">
                  <a:solidFill>
                    <a:srgbClr val="6B7A8D"/>
                  </a:solidFill>
                  <a:latin typeface="Calibri"/>
                  <a:ea typeface="Calibri"/>
                  <a:cs typeface="Calibri"/>
                  <a:sym typeface="Calibri"/>
                </a:rPr>
                <a:t>Comprehensive pediatric therapy services built on connection and evidence-based practice.</a:t>
              </a:r>
              <a:endParaRPr b="0" i="0" sz="1200" u="none" cap="none" strike="noStrike">
                <a:solidFill>
                  <a:srgbClr val="000000"/>
                </a:solidFill>
                <a:latin typeface="Calibri"/>
                <a:ea typeface="Calibri"/>
                <a:cs typeface="Calibri"/>
                <a:sym typeface="Calibri"/>
              </a:endParaRPr>
            </a:p>
          </p:txBody>
        </p:sp>
        <p:sp>
          <p:nvSpPr>
            <p:cNvPr id="66" name="Google Shape;66;p5"/>
            <p:cNvSpPr/>
            <p:nvPr/>
          </p:nvSpPr>
          <p:spPr>
            <a:xfrm>
              <a:off x="3840480" y="3749040"/>
              <a:ext cx="4937700" cy="1280100"/>
            </a:xfrm>
            <a:prstGeom prst="rect">
              <a:avLst/>
            </a:prstGeom>
            <a:solidFill>
              <a:srgbClr val="FFFFFF"/>
            </a:solidFill>
            <a:ln cap="flat" cmpd="sng" w="9525">
              <a:solidFill>
                <a:srgbClr val="E0EEF8"/>
              </a:solidFill>
              <a:prstDash val="solid"/>
              <a:round/>
              <a:headEnd len="sm" w="sm" type="none"/>
              <a:tailEnd len="sm" w="sm" type="none"/>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5810875" y="4091975"/>
              <a:ext cx="2765700" cy="594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B7A8D"/>
                </a:buClr>
                <a:buSzPts val="1200"/>
                <a:buFont typeface="Calibri"/>
                <a:buNone/>
              </a:pPr>
              <a:r>
                <a:rPr b="0" i="0" lang="en-US" sz="1200" u="none" cap="none" strike="noStrike">
                  <a:solidFill>
                    <a:srgbClr val="6B7A8D"/>
                  </a:solidFill>
                  <a:latin typeface="Calibri"/>
                  <a:ea typeface="Calibri"/>
                  <a:cs typeface="Calibri"/>
                  <a:sym typeface="Calibri"/>
                </a:rPr>
                <a:t>Professional development courses &amp; resources empowering practitioners with cutting-edge tools.</a:t>
              </a:r>
              <a:endParaRPr b="0" i="0" sz="1200" u="none" cap="none" strike="noStrike">
                <a:solidFill>
                  <a:srgbClr val="000000"/>
                </a:solidFill>
                <a:latin typeface="Calibri"/>
                <a:ea typeface="Calibri"/>
                <a:cs typeface="Calibri"/>
                <a:sym typeface="Calibri"/>
              </a:endParaRPr>
            </a:p>
          </p:txBody>
        </p:sp>
      </p:grpSp>
      <p:pic>
        <p:nvPicPr>
          <p:cNvPr id="68" name="Google Shape;68;p5"/>
          <p:cNvPicPr preferRelativeResize="0"/>
          <p:nvPr/>
        </p:nvPicPr>
        <p:blipFill rotWithShape="1">
          <a:blip r:embed="rId4">
            <a:alphaModFix/>
          </a:blip>
          <a:srcRect b="52068" l="3262" r="64785" t="9342"/>
          <a:stretch/>
        </p:blipFill>
        <p:spPr>
          <a:xfrm>
            <a:off x="4134875" y="2222025"/>
            <a:ext cx="1685475" cy="481875"/>
          </a:xfrm>
          <a:prstGeom prst="rect">
            <a:avLst/>
          </a:prstGeom>
          <a:noFill/>
          <a:ln>
            <a:noFill/>
          </a:ln>
        </p:spPr>
      </p:pic>
      <p:pic>
        <p:nvPicPr>
          <p:cNvPr id="69" name="Google Shape;69;p5"/>
          <p:cNvPicPr preferRelativeResize="0"/>
          <p:nvPr/>
        </p:nvPicPr>
        <p:blipFill>
          <a:blip r:embed="rId5">
            <a:alphaModFix/>
          </a:blip>
          <a:stretch>
            <a:fillRect/>
          </a:stretch>
        </p:blipFill>
        <p:spPr>
          <a:xfrm>
            <a:off x="4312675" y="3240213"/>
            <a:ext cx="1200150" cy="1152525"/>
          </a:xfrm>
          <a:prstGeom prst="rect">
            <a:avLst/>
          </a:prstGeom>
          <a:noFill/>
          <a:ln>
            <a:noFill/>
          </a:ln>
        </p:spPr>
      </p:pic>
      <p:grpSp>
        <p:nvGrpSpPr>
          <p:cNvPr id="70" name="Google Shape;70;p5"/>
          <p:cNvGrpSpPr/>
          <p:nvPr/>
        </p:nvGrpSpPr>
        <p:grpSpPr>
          <a:xfrm>
            <a:off x="0" y="4709115"/>
            <a:ext cx="9144000" cy="479940"/>
            <a:chOff x="0" y="4663440"/>
            <a:chExt cx="9144000" cy="479940"/>
          </a:xfrm>
        </p:grpSpPr>
        <p:sp>
          <p:nvSpPr>
            <p:cNvPr id="71" name="Google Shape;71;p5"/>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72" name="Google Shape;72;p5"/>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74" name="Google Shape;74;p5"/>
            <p:cNvGrpSpPr/>
            <p:nvPr/>
          </p:nvGrpSpPr>
          <p:grpSpPr>
            <a:xfrm>
              <a:off x="4185838" y="4775444"/>
              <a:ext cx="407193" cy="347501"/>
              <a:chOff x="320050" y="4480546"/>
              <a:chExt cx="644598" cy="550104"/>
            </a:xfrm>
          </p:grpSpPr>
          <p:pic>
            <p:nvPicPr>
              <p:cNvPr id="75" name="Google Shape;75;p5"/>
              <p:cNvPicPr preferRelativeResize="0"/>
              <p:nvPr/>
            </p:nvPicPr>
            <p:blipFill rotWithShape="1">
              <a:blip r:embed="rId6">
                <a:alphaModFix/>
              </a:blip>
              <a:srcRect b="52069" l="0" r="86251" t="8335"/>
              <a:stretch/>
            </p:blipFill>
            <p:spPr>
              <a:xfrm rot="1381596">
                <a:off x="610925" y="4535025"/>
                <a:ext cx="323475" cy="220550"/>
              </a:xfrm>
              <a:prstGeom prst="rect">
                <a:avLst/>
              </a:prstGeom>
              <a:noFill/>
              <a:ln>
                <a:noFill/>
              </a:ln>
            </p:spPr>
          </p:pic>
          <p:pic>
            <p:nvPicPr>
              <p:cNvPr id="76" name="Google Shape;76;p5"/>
              <p:cNvPicPr preferRelativeResize="0"/>
              <p:nvPr/>
            </p:nvPicPr>
            <p:blipFill rotWithShape="1">
              <a:blip r:embed="rId7">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81" name="Shape 81"/>
        <p:cNvGrpSpPr/>
        <p:nvPr/>
      </p:nvGrpSpPr>
      <p:grpSpPr>
        <a:xfrm>
          <a:off x="0" y="0"/>
          <a:ext cx="0" cy="0"/>
          <a:chOff x="0" y="0"/>
          <a:chExt cx="0" cy="0"/>
        </a:xfrm>
      </p:grpSpPr>
      <p:sp>
        <p:nvSpPr>
          <p:cNvPr id="82" name="Google Shape;82;p6"/>
          <p:cNvSpPr/>
          <p:nvPr/>
        </p:nvSpPr>
        <p:spPr>
          <a:xfrm>
            <a:off x="457200" y="443097"/>
            <a:ext cx="7939200" cy="407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i="0" lang="en-US" sz="2600" u="none" cap="none" strike="noStrike">
                <a:solidFill>
                  <a:srgbClr val="023E45"/>
                </a:solidFill>
                <a:latin typeface="Trebuchet MS"/>
                <a:ea typeface="Trebuchet MS"/>
                <a:cs typeface="Trebuchet MS"/>
                <a:sym typeface="Trebuchet MS"/>
              </a:rPr>
              <a:t>The Problem: When Good Intentions Aren't Enough</a:t>
            </a:r>
            <a:endParaRPr b="0" i="0" sz="2600" u="none" cap="none" strike="noStrike">
              <a:solidFill>
                <a:schemeClr val="dk1"/>
              </a:solidFill>
              <a:latin typeface="Calibri"/>
              <a:ea typeface="Calibri"/>
              <a:cs typeface="Calibri"/>
              <a:sym typeface="Calibri"/>
            </a:endParaRPr>
          </a:p>
        </p:txBody>
      </p:sp>
      <p:sp>
        <p:nvSpPr>
          <p:cNvPr id="83" name="Google Shape;83;p6"/>
          <p:cNvSpPr/>
          <p:nvPr/>
        </p:nvSpPr>
        <p:spPr>
          <a:xfrm>
            <a:off x="457200" y="877824"/>
            <a:ext cx="8229600" cy="27432"/>
          </a:xfrm>
          <a:prstGeom prst="rect">
            <a:avLst/>
          </a:prstGeom>
          <a:solidFill>
            <a:srgbClr val="386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457200" y="1143000"/>
            <a:ext cx="8229600" cy="1188720"/>
          </a:xfrm>
          <a:prstGeom prst="rect">
            <a:avLst/>
          </a:prstGeom>
          <a:solidFill>
            <a:srgbClr val="CCEDFF"/>
          </a:solidFill>
          <a:ln cap="flat" cmpd="sng" w="12700">
            <a:solidFill>
              <a:srgbClr val="D0EEF1"/>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731520" y="1188720"/>
            <a:ext cx="7772400" cy="10972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3E45"/>
              </a:buClr>
              <a:buSzPts val="1600"/>
              <a:buFont typeface="Calibri"/>
              <a:buNone/>
            </a:pPr>
            <a:r>
              <a:rPr b="0" i="1" lang="en-US" sz="1600" u="none" cap="none" strike="noStrike">
                <a:solidFill>
                  <a:srgbClr val="023E45"/>
                </a:solidFill>
                <a:latin typeface="Calibri"/>
                <a:ea typeface="Calibri"/>
                <a:cs typeface="Calibri"/>
                <a:sym typeface="Calibri"/>
              </a:rPr>
              <a:t>"We both care so much about this </a:t>
            </a:r>
            <a:r>
              <a:rPr i="1" lang="en-US" sz="1600">
                <a:solidFill>
                  <a:srgbClr val="023E45"/>
                </a:solidFill>
                <a:latin typeface="Calibri"/>
                <a:ea typeface="Calibri"/>
                <a:cs typeface="Calibri"/>
                <a:sym typeface="Calibri"/>
              </a:rPr>
              <a:t>child.</a:t>
            </a:r>
            <a:r>
              <a:rPr b="0" i="1" lang="en-US" sz="1600" u="none" cap="none" strike="noStrike">
                <a:solidFill>
                  <a:srgbClr val="023E45"/>
                </a:solidFill>
                <a:latin typeface="Calibri"/>
                <a:ea typeface="Calibri"/>
                <a:cs typeface="Calibri"/>
                <a:sym typeface="Calibri"/>
              </a:rPr>
              <a:t> </a:t>
            </a:r>
            <a:r>
              <a:rPr i="1" lang="en-US" sz="1600">
                <a:solidFill>
                  <a:srgbClr val="023E45"/>
                </a:solidFill>
                <a:latin typeface="Calibri"/>
                <a:ea typeface="Calibri"/>
                <a:cs typeface="Calibri"/>
                <a:sym typeface="Calibri"/>
              </a:rPr>
              <a:t>W</a:t>
            </a:r>
            <a:r>
              <a:rPr b="0" i="1" lang="en-US" sz="1600" u="none" cap="none" strike="noStrike">
                <a:solidFill>
                  <a:srgbClr val="023E45"/>
                </a:solidFill>
                <a:latin typeface="Calibri"/>
                <a:ea typeface="Calibri"/>
                <a:cs typeface="Calibri"/>
                <a:sym typeface="Calibri"/>
              </a:rPr>
              <a:t>hy does it feel like we're pulling in different directions?"</a:t>
            </a:r>
            <a:endParaRPr b="0" i="0" sz="1600" u="none" cap="none" strike="noStrike">
              <a:solidFill>
                <a:schemeClr val="dk1"/>
              </a:solidFill>
              <a:latin typeface="Calibri"/>
              <a:ea typeface="Calibri"/>
              <a:cs typeface="Calibri"/>
              <a:sym typeface="Calibri"/>
            </a:endParaRPr>
          </a:p>
        </p:txBody>
      </p:sp>
      <p:sp>
        <p:nvSpPr>
          <p:cNvPr id="86" name="Google Shape;86;p6"/>
          <p:cNvSpPr/>
          <p:nvPr/>
        </p:nvSpPr>
        <p:spPr>
          <a:xfrm>
            <a:off x="457190" y="2569470"/>
            <a:ext cx="73152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8090"/>
              </a:buClr>
              <a:buSzPts val="1500"/>
              <a:buFont typeface="Trebuchet MS"/>
              <a:buNone/>
            </a:pPr>
            <a:r>
              <a:rPr b="1" i="0" lang="en-US" sz="1600" u="none" cap="none" strike="noStrike">
                <a:solidFill>
                  <a:srgbClr val="028090"/>
                </a:solidFill>
                <a:latin typeface="Trebuchet MS"/>
                <a:ea typeface="Trebuchet MS"/>
                <a:cs typeface="Trebuchet MS"/>
                <a:sym typeface="Trebuchet MS"/>
              </a:rPr>
              <a:t>Let's start here:</a:t>
            </a:r>
            <a:endParaRPr b="0" i="0" sz="1600" u="none" cap="none" strike="noStrike">
              <a:solidFill>
                <a:schemeClr val="dk1"/>
              </a:solidFill>
              <a:latin typeface="Calibri"/>
              <a:ea typeface="Calibri"/>
              <a:cs typeface="Calibri"/>
              <a:sym typeface="Calibri"/>
            </a:endParaRPr>
          </a:p>
        </p:txBody>
      </p:sp>
      <p:sp>
        <p:nvSpPr>
          <p:cNvPr id="87" name="Google Shape;87;p6"/>
          <p:cNvSpPr/>
          <p:nvPr/>
        </p:nvSpPr>
        <p:spPr>
          <a:xfrm>
            <a:off x="685798" y="2935175"/>
            <a:ext cx="4469700" cy="914400"/>
          </a:xfrm>
          <a:prstGeom prst="rect">
            <a:avLst/>
          </a:prstGeom>
          <a:noFill/>
          <a:ln>
            <a:noFill/>
          </a:ln>
        </p:spPr>
        <p:txBody>
          <a:bodyPr anchorCtr="0" anchor="ctr" bIns="45700" lIns="91425" spcFirstLastPara="1" rIns="91425" wrap="square" tIns="45700">
            <a:noAutofit/>
          </a:bodyPr>
          <a:lstStyle/>
          <a:p>
            <a:pPr indent="-349250" lvl="0" marL="342900" marR="0" rtl="0" algn="l">
              <a:spcBef>
                <a:spcPts val="0"/>
              </a:spcBef>
              <a:spcAft>
                <a:spcPts val="0"/>
              </a:spcAft>
              <a:buClr>
                <a:srgbClr val="023E45"/>
              </a:buClr>
              <a:buSzPts val="1500"/>
              <a:buFont typeface="Calibri"/>
              <a:buChar char="•"/>
            </a:pPr>
            <a:r>
              <a:rPr b="0" i="0" lang="en-US" sz="1500" u="none" cap="none" strike="noStrike">
                <a:solidFill>
                  <a:srgbClr val="023E45"/>
                </a:solidFill>
                <a:latin typeface="Calibri"/>
                <a:ea typeface="Calibri"/>
                <a:cs typeface="Calibri"/>
                <a:sym typeface="Calibri"/>
              </a:rPr>
              <a:t>How are you currently collaborating with </a:t>
            </a:r>
            <a:r>
              <a:rPr lang="en-US" sz="1500">
                <a:solidFill>
                  <a:srgbClr val="023E45"/>
                </a:solidFill>
                <a:latin typeface="Calibri"/>
                <a:ea typeface="Calibri"/>
                <a:cs typeface="Calibri"/>
                <a:sym typeface="Calibri"/>
              </a:rPr>
              <a:t>OT</a:t>
            </a:r>
            <a:r>
              <a:rPr b="0" i="0" lang="en-US" sz="1500" u="none" cap="none" strike="noStrike">
                <a:solidFill>
                  <a:srgbClr val="023E45"/>
                </a:solidFill>
                <a:latin typeface="Calibri"/>
                <a:ea typeface="Calibri"/>
                <a:cs typeface="Calibri"/>
                <a:sym typeface="Calibri"/>
              </a:rPr>
              <a:t>?</a:t>
            </a:r>
            <a:endParaRPr b="0" i="0" sz="1500" u="none" cap="none" strike="noStrike">
              <a:solidFill>
                <a:schemeClr val="dk1"/>
              </a:solidFill>
              <a:latin typeface="Calibri"/>
              <a:ea typeface="Calibri"/>
              <a:cs typeface="Calibri"/>
              <a:sym typeface="Calibri"/>
            </a:endParaRPr>
          </a:p>
          <a:p>
            <a:pPr indent="-349250" lvl="0" marL="342900" marR="0" rtl="0" algn="l">
              <a:spcBef>
                <a:spcPts val="0"/>
              </a:spcBef>
              <a:spcAft>
                <a:spcPts val="0"/>
              </a:spcAft>
              <a:buClr>
                <a:srgbClr val="023E45"/>
              </a:buClr>
              <a:buSzPts val="1500"/>
              <a:buFont typeface="Calibri"/>
              <a:buChar char="•"/>
            </a:pPr>
            <a:r>
              <a:rPr b="0" i="0" lang="en-US" sz="1500" u="none" cap="none" strike="noStrike">
                <a:solidFill>
                  <a:srgbClr val="023E45"/>
                </a:solidFill>
                <a:latin typeface="Calibri"/>
                <a:ea typeface="Calibri"/>
                <a:cs typeface="Calibri"/>
                <a:sym typeface="Calibri"/>
              </a:rPr>
              <a:t>What does that partnership look like day-to-day?</a:t>
            </a:r>
            <a:endParaRPr b="0" i="0" sz="1500" u="none" cap="none" strike="noStrike">
              <a:solidFill>
                <a:schemeClr val="dk1"/>
              </a:solidFill>
              <a:latin typeface="Calibri"/>
              <a:ea typeface="Calibri"/>
              <a:cs typeface="Calibri"/>
              <a:sym typeface="Calibri"/>
            </a:endParaRPr>
          </a:p>
        </p:txBody>
      </p:sp>
      <p:grpSp>
        <p:nvGrpSpPr>
          <p:cNvPr id="88" name="Google Shape;88;p6"/>
          <p:cNvGrpSpPr/>
          <p:nvPr/>
        </p:nvGrpSpPr>
        <p:grpSpPr>
          <a:xfrm>
            <a:off x="0" y="4663440"/>
            <a:ext cx="9144000" cy="479940"/>
            <a:chOff x="0" y="4663440"/>
            <a:chExt cx="9144000" cy="479940"/>
          </a:xfrm>
        </p:grpSpPr>
        <p:sp>
          <p:nvSpPr>
            <p:cNvPr id="89" name="Google Shape;89;p6"/>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90" name="Google Shape;90;p6"/>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92" name="Google Shape;92;p6"/>
            <p:cNvGrpSpPr/>
            <p:nvPr/>
          </p:nvGrpSpPr>
          <p:grpSpPr>
            <a:xfrm>
              <a:off x="4185838" y="4775444"/>
              <a:ext cx="407193" cy="347501"/>
              <a:chOff x="320050" y="4480546"/>
              <a:chExt cx="644598" cy="550104"/>
            </a:xfrm>
          </p:grpSpPr>
          <p:pic>
            <p:nvPicPr>
              <p:cNvPr id="93" name="Google Shape;93;p6"/>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94" name="Google Shape;94;p6"/>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7F8"/>
        </a:solidFill>
      </p:bgPr>
    </p:bg>
    <p:spTree>
      <p:nvGrpSpPr>
        <p:cNvPr id="99" name="Shape 99"/>
        <p:cNvGrpSpPr/>
        <p:nvPr/>
      </p:nvGrpSpPr>
      <p:grpSpPr>
        <a:xfrm>
          <a:off x="0" y="0"/>
          <a:ext cx="0" cy="0"/>
          <a:chOff x="0" y="0"/>
          <a:chExt cx="0" cy="0"/>
        </a:xfrm>
      </p:grpSpPr>
      <p:sp>
        <p:nvSpPr>
          <p:cNvPr id="100" name="Google Shape;100;p7"/>
          <p:cNvSpPr/>
          <p:nvPr/>
        </p:nvSpPr>
        <p:spPr>
          <a:xfrm>
            <a:off x="457200" y="274320"/>
            <a:ext cx="8229600" cy="658368"/>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457200" y="274320"/>
            <a:ext cx="8229600" cy="658368"/>
          </a:xfrm>
          <a:prstGeom prst="rect">
            <a:avLst/>
          </a:prstGeom>
          <a:solidFill>
            <a:srgbClr val="386A93"/>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2800"/>
              <a:buFont typeface="Trebuchet MS"/>
              <a:buNone/>
            </a:pPr>
            <a:r>
              <a:rPr b="1" i="0" lang="en-US" sz="2800" u="none" cap="none" strike="noStrike">
                <a:solidFill>
                  <a:srgbClr val="FFFFFF"/>
                </a:solidFill>
                <a:latin typeface="Trebuchet MS"/>
                <a:ea typeface="Trebuchet MS"/>
                <a:cs typeface="Trebuchet MS"/>
                <a:sym typeface="Trebuchet MS"/>
              </a:rPr>
              <a:t>Where Partnerships Break Down</a:t>
            </a:r>
            <a:endParaRPr b="0" i="0" sz="2800" u="none" cap="none" strike="noStrike">
              <a:solidFill>
                <a:schemeClr val="dk1"/>
              </a:solidFill>
              <a:latin typeface="Calibri"/>
              <a:ea typeface="Calibri"/>
              <a:cs typeface="Calibri"/>
              <a:sym typeface="Calibri"/>
            </a:endParaRPr>
          </a:p>
        </p:txBody>
      </p:sp>
      <p:sp>
        <p:nvSpPr>
          <p:cNvPr id="102" name="Google Shape;102;p7"/>
          <p:cNvSpPr/>
          <p:nvPr/>
        </p:nvSpPr>
        <p:spPr>
          <a:xfrm>
            <a:off x="320040" y="1097280"/>
            <a:ext cx="2651760" cy="3474720"/>
          </a:xfrm>
          <a:prstGeom prst="rect">
            <a:avLst/>
          </a:prstGeom>
          <a:solidFill>
            <a:srgbClr val="023E45"/>
          </a:solidFill>
          <a:ln cap="flat" cmpd="sng" w="12700">
            <a:solidFill>
              <a:srgbClr val="023E4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320040" y="1097280"/>
            <a:ext cx="2651760" cy="73152"/>
          </a:xfrm>
          <a:prstGeom prst="rect">
            <a:avLst/>
          </a:prstGeom>
          <a:solidFill>
            <a:srgbClr val="E76F51"/>
          </a:solidFill>
          <a:ln cap="flat" cmpd="sng" w="12700">
            <a:solidFill>
              <a:srgbClr val="E76F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1371600" y="1280160"/>
            <a:ext cx="548640" cy="548640"/>
          </a:xfrm>
          <a:prstGeom prst="ellipse">
            <a:avLst/>
          </a:prstGeom>
          <a:solidFill>
            <a:srgbClr val="E76F51"/>
          </a:solidFill>
          <a:ln cap="flat" cmpd="sng" w="12700">
            <a:solidFill>
              <a:srgbClr val="E76F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457200" y="2011680"/>
            <a:ext cx="2377440" cy="5943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Misaligned Expectations</a:t>
            </a:r>
            <a:endParaRPr b="0" i="0" sz="1400" u="none" cap="none" strike="noStrike">
              <a:solidFill>
                <a:schemeClr val="dk1"/>
              </a:solidFill>
              <a:latin typeface="Calibri"/>
              <a:ea typeface="Calibri"/>
              <a:cs typeface="Calibri"/>
              <a:sym typeface="Calibri"/>
            </a:endParaRPr>
          </a:p>
        </p:txBody>
      </p:sp>
      <p:sp>
        <p:nvSpPr>
          <p:cNvPr id="106" name="Google Shape;106;p7"/>
          <p:cNvSpPr/>
          <p:nvPr/>
        </p:nvSpPr>
        <p:spPr>
          <a:xfrm>
            <a:off x="457200" y="2651753"/>
            <a:ext cx="2377500" cy="1158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Each partner assumes the other knows their role</a:t>
            </a:r>
            <a:r>
              <a:rPr lang="en-US" sz="1200">
                <a:solidFill>
                  <a:srgbClr val="D0EEF1"/>
                </a:solidFill>
                <a:latin typeface="Calibri"/>
                <a:ea typeface="Calibri"/>
                <a:cs typeface="Calibri"/>
                <a:sym typeface="Calibri"/>
              </a:rPr>
              <a:t>, </a:t>
            </a:r>
            <a:r>
              <a:rPr b="0" i="0" lang="en-US" sz="1200" u="none" cap="none" strike="noStrike">
                <a:solidFill>
                  <a:srgbClr val="D0EEF1"/>
                </a:solidFill>
                <a:latin typeface="Calibri"/>
                <a:ea typeface="Calibri"/>
                <a:cs typeface="Calibri"/>
                <a:sym typeface="Calibri"/>
              </a:rPr>
              <a:t>without ever saying it aloud.</a:t>
            </a:r>
            <a:endParaRPr b="0" i="0" sz="1200" u="none" cap="none" strike="noStrike">
              <a:solidFill>
                <a:schemeClr val="dk1"/>
              </a:solidFill>
              <a:latin typeface="Calibri"/>
              <a:ea typeface="Calibri"/>
              <a:cs typeface="Calibri"/>
              <a:sym typeface="Calibri"/>
            </a:endParaRPr>
          </a:p>
        </p:txBody>
      </p:sp>
      <p:sp>
        <p:nvSpPr>
          <p:cNvPr id="107" name="Google Shape;107;p7"/>
          <p:cNvSpPr/>
          <p:nvPr/>
        </p:nvSpPr>
        <p:spPr>
          <a:xfrm>
            <a:off x="3200400" y="1097280"/>
            <a:ext cx="2651760" cy="3474720"/>
          </a:xfrm>
          <a:prstGeom prst="rect">
            <a:avLst/>
          </a:prstGeom>
          <a:solidFill>
            <a:srgbClr val="023E45"/>
          </a:solidFill>
          <a:ln cap="flat" cmpd="sng" w="12700">
            <a:solidFill>
              <a:srgbClr val="023E4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3200400" y="1097280"/>
            <a:ext cx="2651760" cy="73152"/>
          </a:xfrm>
          <a:prstGeom prst="rect">
            <a:avLst/>
          </a:prstGeom>
          <a:solidFill>
            <a:srgbClr val="F4A261"/>
          </a:solidFill>
          <a:ln cap="flat" cmpd="sng" w="12700">
            <a:solidFill>
              <a:srgbClr val="F4A26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4251960" y="1280160"/>
            <a:ext cx="548700" cy="548700"/>
          </a:xfrm>
          <a:prstGeom prst="ellipse">
            <a:avLst/>
          </a:prstGeom>
          <a:solidFill>
            <a:srgbClr val="F4A261"/>
          </a:solidFill>
          <a:ln cap="flat" cmpd="sng" w="12700">
            <a:solidFill>
              <a:srgbClr val="F4A26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0" name="Google Shape;110;p7"/>
          <p:cNvPicPr preferRelativeResize="0"/>
          <p:nvPr/>
        </p:nvPicPr>
        <p:blipFill rotWithShape="1">
          <a:blip r:embed="rId3">
            <a:alphaModFix/>
          </a:blip>
          <a:srcRect b="0" l="0" r="0" t="0"/>
          <a:stretch/>
        </p:blipFill>
        <p:spPr>
          <a:xfrm>
            <a:off x="1470340" y="1415478"/>
            <a:ext cx="351130" cy="351130"/>
          </a:xfrm>
          <a:prstGeom prst="rect">
            <a:avLst/>
          </a:prstGeom>
          <a:noFill/>
          <a:ln>
            <a:noFill/>
          </a:ln>
        </p:spPr>
      </p:pic>
      <p:sp>
        <p:nvSpPr>
          <p:cNvPr id="111" name="Google Shape;111;p7"/>
          <p:cNvSpPr/>
          <p:nvPr/>
        </p:nvSpPr>
        <p:spPr>
          <a:xfrm>
            <a:off x="3337560" y="2011680"/>
            <a:ext cx="2377500" cy="594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No Shared Language</a:t>
            </a:r>
            <a:endParaRPr b="0" i="0" sz="1400" u="none" cap="none" strike="noStrike">
              <a:solidFill>
                <a:schemeClr val="dk1"/>
              </a:solidFill>
              <a:latin typeface="Calibri"/>
              <a:ea typeface="Calibri"/>
              <a:cs typeface="Calibri"/>
              <a:sym typeface="Calibri"/>
            </a:endParaRPr>
          </a:p>
        </p:txBody>
      </p:sp>
      <p:sp>
        <p:nvSpPr>
          <p:cNvPr id="112" name="Google Shape;112;p7"/>
          <p:cNvSpPr/>
          <p:nvPr/>
        </p:nvSpPr>
        <p:spPr>
          <a:xfrm>
            <a:off x="3337550" y="2651753"/>
            <a:ext cx="2377500" cy="1158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Clinical terms and classroom language describe the same child in incompatible ways.</a:t>
            </a:r>
            <a:endParaRPr b="0" i="0" sz="1200" u="none" cap="none" strike="noStrike">
              <a:solidFill>
                <a:schemeClr val="dk1"/>
              </a:solidFill>
              <a:latin typeface="Calibri"/>
              <a:ea typeface="Calibri"/>
              <a:cs typeface="Calibri"/>
              <a:sym typeface="Calibri"/>
            </a:endParaRPr>
          </a:p>
        </p:txBody>
      </p:sp>
      <p:sp>
        <p:nvSpPr>
          <p:cNvPr id="113" name="Google Shape;113;p7"/>
          <p:cNvSpPr/>
          <p:nvPr/>
        </p:nvSpPr>
        <p:spPr>
          <a:xfrm>
            <a:off x="6080760" y="1097280"/>
            <a:ext cx="2651760" cy="3474720"/>
          </a:xfrm>
          <a:prstGeom prst="rect">
            <a:avLst/>
          </a:prstGeom>
          <a:solidFill>
            <a:srgbClr val="023E45"/>
          </a:solidFill>
          <a:ln cap="flat" cmpd="sng" w="12700">
            <a:solidFill>
              <a:srgbClr val="023E4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080760" y="1097280"/>
            <a:ext cx="2651760" cy="73152"/>
          </a:xfrm>
          <a:prstGeom prst="rect">
            <a:avLst/>
          </a:prstGeom>
          <a:solidFill>
            <a:srgbClr val="00A896"/>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7132320" y="1280160"/>
            <a:ext cx="548640" cy="548640"/>
          </a:xfrm>
          <a:prstGeom prst="ellipse">
            <a:avLst/>
          </a:prstGeom>
          <a:solidFill>
            <a:srgbClr val="00A896"/>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6" name="Google Shape;116;p7"/>
          <p:cNvPicPr preferRelativeResize="0"/>
          <p:nvPr/>
        </p:nvPicPr>
        <p:blipFill rotWithShape="1">
          <a:blip r:embed="rId4">
            <a:alphaModFix/>
          </a:blip>
          <a:srcRect b="0" l="0" r="0" t="0"/>
          <a:stretch/>
        </p:blipFill>
        <p:spPr>
          <a:xfrm>
            <a:off x="7231075" y="1378915"/>
            <a:ext cx="351130" cy="351130"/>
          </a:xfrm>
          <a:prstGeom prst="rect">
            <a:avLst/>
          </a:prstGeom>
          <a:noFill/>
          <a:ln>
            <a:noFill/>
          </a:ln>
        </p:spPr>
      </p:pic>
      <p:sp>
        <p:nvSpPr>
          <p:cNvPr id="117" name="Google Shape;117;p7"/>
          <p:cNvSpPr/>
          <p:nvPr/>
        </p:nvSpPr>
        <p:spPr>
          <a:xfrm>
            <a:off x="6217920" y="2011680"/>
            <a:ext cx="2377440" cy="5943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No Structured Joint Planning Time</a:t>
            </a:r>
            <a:endParaRPr b="0" i="0" sz="1400" u="none" cap="none" strike="noStrike">
              <a:solidFill>
                <a:schemeClr val="dk1"/>
              </a:solidFill>
              <a:latin typeface="Calibri"/>
              <a:ea typeface="Calibri"/>
              <a:cs typeface="Calibri"/>
              <a:sym typeface="Calibri"/>
            </a:endParaRPr>
          </a:p>
        </p:txBody>
      </p:sp>
      <p:sp>
        <p:nvSpPr>
          <p:cNvPr id="118" name="Google Shape;118;p7"/>
          <p:cNvSpPr/>
          <p:nvPr/>
        </p:nvSpPr>
        <p:spPr>
          <a:xfrm>
            <a:off x="6217925" y="2651750"/>
            <a:ext cx="2377500" cy="1231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1200"/>
              <a:buFont typeface="Calibri"/>
              <a:buNone/>
            </a:pPr>
            <a:r>
              <a:rPr b="0" i="0" lang="en-US" sz="1200" u="none" cap="none" strike="noStrike">
                <a:solidFill>
                  <a:srgbClr val="D0EEF1"/>
                </a:solidFill>
                <a:latin typeface="Calibri"/>
                <a:ea typeface="Calibri"/>
                <a:cs typeface="Calibri"/>
                <a:sym typeface="Calibri"/>
              </a:rPr>
              <a:t>Collaboration gets squeezed into hallway conversations and email threads.</a:t>
            </a:r>
            <a:endParaRPr b="0" i="0" sz="1200" u="none" cap="none" strike="noStrike">
              <a:solidFill>
                <a:schemeClr val="dk1"/>
              </a:solidFill>
              <a:latin typeface="Calibri"/>
              <a:ea typeface="Calibri"/>
              <a:cs typeface="Calibri"/>
              <a:sym typeface="Calibri"/>
            </a:endParaRPr>
          </a:p>
        </p:txBody>
      </p:sp>
      <p:pic>
        <p:nvPicPr>
          <p:cNvPr descr="preencoded.png" id="119" name="Google Shape;119;p7"/>
          <p:cNvPicPr preferRelativeResize="0"/>
          <p:nvPr/>
        </p:nvPicPr>
        <p:blipFill rotWithShape="1">
          <a:blip r:embed="rId5">
            <a:alphaModFix/>
          </a:blip>
          <a:srcRect b="0" l="0" r="0" t="0"/>
          <a:stretch/>
        </p:blipFill>
        <p:spPr>
          <a:xfrm>
            <a:off x="4350705" y="1374103"/>
            <a:ext cx="351130" cy="351130"/>
          </a:xfrm>
          <a:prstGeom prst="rect">
            <a:avLst/>
          </a:prstGeom>
          <a:noFill/>
          <a:ln>
            <a:noFill/>
          </a:ln>
        </p:spPr>
      </p:pic>
      <p:grpSp>
        <p:nvGrpSpPr>
          <p:cNvPr id="120" name="Google Shape;120;p7"/>
          <p:cNvGrpSpPr/>
          <p:nvPr/>
        </p:nvGrpSpPr>
        <p:grpSpPr>
          <a:xfrm>
            <a:off x="0" y="4663440"/>
            <a:ext cx="9144000" cy="479940"/>
            <a:chOff x="0" y="4663440"/>
            <a:chExt cx="9144000" cy="479940"/>
          </a:xfrm>
        </p:grpSpPr>
        <p:sp>
          <p:nvSpPr>
            <p:cNvPr id="121" name="Google Shape;121;p7"/>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122" name="Google Shape;122;p7"/>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124" name="Google Shape;124;p7"/>
            <p:cNvGrpSpPr/>
            <p:nvPr/>
          </p:nvGrpSpPr>
          <p:grpSpPr>
            <a:xfrm>
              <a:off x="4185838" y="4775444"/>
              <a:ext cx="407193" cy="347501"/>
              <a:chOff x="320050" y="4480546"/>
              <a:chExt cx="644598" cy="550104"/>
            </a:xfrm>
          </p:grpSpPr>
          <p:pic>
            <p:nvPicPr>
              <p:cNvPr id="125" name="Google Shape;125;p7"/>
              <p:cNvPicPr preferRelativeResize="0"/>
              <p:nvPr/>
            </p:nvPicPr>
            <p:blipFill rotWithShape="1">
              <a:blip r:embed="rId6">
                <a:alphaModFix/>
              </a:blip>
              <a:srcRect b="52069" l="0" r="86251" t="8335"/>
              <a:stretch/>
            </p:blipFill>
            <p:spPr>
              <a:xfrm rot="1381596">
                <a:off x="610925" y="4535025"/>
                <a:ext cx="323475" cy="220550"/>
              </a:xfrm>
              <a:prstGeom prst="rect">
                <a:avLst/>
              </a:prstGeom>
              <a:noFill/>
              <a:ln>
                <a:noFill/>
              </a:ln>
            </p:spPr>
          </p:pic>
          <p:pic>
            <p:nvPicPr>
              <p:cNvPr id="126" name="Google Shape;126;p7"/>
              <p:cNvPicPr preferRelativeResize="0"/>
              <p:nvPr/>
            </p:nvPicPr>
            <p:blipFill rotWithShape="1">
              <a:blip r:embed="rId7">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131" name="Shape 131"/>
        <p:cNvGrpSpPr/>
        <p:nvPr/>
      </p:nvGrpSpPr>
      <p:grpSpPr>
        <a:xfrm>
          <a:off x="0" y="0"/>
          <a:ext cx="0" cy="0"/>
          <a:chOff x="0" y="0"/>
          <a:chExt cx="0" cy="0"/>
        </a:xfrm>
      </p:grpSpPr>
      <p:sp>
        <p:nvSpPr>
          <p:cNvPr id="132" name="Google Shape;132;p8"/>
          <p:cNvSpPr/>
          <p:nvPr/>
        </p:nvSpPr>
        <p:spPr>
          <a:xfrm>
            <a:off x="457200" y="256032"/>
            <a:ext cx="82296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i="0" lang="en-US" sz="2600" u="none" cap="none" strike="noStrike">
                <a:solidFill>
                  <a:srgbClr val="023E45"/>
                </a:solidFill>
                <a:latin typeface="Trebuchet MS"/>
                <a:ea typeface="Trebuchet MS"/>
                <a:cs typeface="Trebuchet MS"/>
                <a:sym typeface="Trebuchet MS"/>
              </a:rPr>
              <a:t>The Reframe: From Problem to Possibility</a:t>
            </a:r>
            <a:endParaRPr b="0" i="0" sz="2600" u="none" cap="none" strike="noStrike">
              <a:solidFill>
                <a:schemeClr val="dk1"/>
              </a:solidFill>
              <a:latin typeface="Calibri"/>
              <a:ea typeface="Calibri"/>
              <a:cs typeface="Calibri"/>
              <a:sym typeface="Calibri"/>
            </a:endParaRPr>
          </a:p>
        </p:txBody>
      </p:sp>
      <p:sp>
        <p:nvSpPr>
          <p:cNvPr id="133" name="Google Shape;133;p8"/>
          <p:cNvSpPr/>
          <p:nvPr/>
        </p:nvSpPr>
        <p:spPr>
          <a:xfrm>
            <a:off x="365750" y="1097276"/>
            <a:ext cx="3840600" cy="2971800"/>
          </a:xfrm>
          <a:prstGeom prst="rect">
            <a:avLst/>
          </a:prstGeom>
          <a:solidFill>
            <a:srgbClr val="FFE8E5"/>
          </a:solidFill>
          <a:ln cap="flat" cmpd="sng" w="12700">
            <a:solidFill>
              <a:srgbClr val="FFE8E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457200" y="1234440"/>
            <a:ext cx="3657600" cy="4114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76F51"/>
              </a:buClr>
              <a:buSzPts val="1500"/>
              <a:buFont typeface="Trebuchet MS"/>
              <a:buNone/>
            </a:pPr>
            <a:r>
              <a:rPr b="1" i="0" lang="en-US" sz="1500" u="none" cap="none" strike="noStrike">
                <a:solidFill>
                  <a:srgbClr val="E76F51"/>
                </a:solidFill>
                <a:latin typeface="Trebuchet MS"/>
                <a:ea typeface="Trebuchet MS"/>
                <a:cs typeface="Trebuchet MS"/>
                <a:sym typeface="Trebuchet MS"/>
              </a:rPr>
              <a:t>The Old Pattern</a:t>
            </a:r>
            <a:endParaRPr b="0" i="0" sz="1500" u="none" cap="none" strike="noStrike">
              <a:solidFill>
                <a:schemeClr val="dk1"/>
              </a:solidFill>
              <a:latin typeface="Calibri"/>
              <a:ea typeface="Calibri"/>
              <a:cs typeface="Calibri"/>
              <a:sym typeface="Calibri"/>
            </a:endParaRPr>
          </a:p>
        </p:txBody>
      </p:sp>
      <p:sp>
        <p:nvSpPr>
          <p:cNvPr id="135" name="Google Shape;135;p8"/>
          <p:cNvSpPr/>
          <p:nvPr/>
        </p:nvSpPr>
        <p:spPr>
          <a:xfrm>
            <a:off x="594350" y="1783076"/>
            <a:ext cx="3474600" cy="1660500"/>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OT gives recommendations; teacher tries to implement</a:t>
            </a:r>
            <a:endParaRPr b="0" i="0" sz="13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Each works in their own lane</a:t>
            </a:r>
            <a:endParaRPr b="0" i="0" sz="13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Family receives information, not part of the partnership</a:t>
            </a:r>
            <a:endParaRPr b="0" i="0" sz="1300" u="none" cap="none" strike="noStrike">
              <a:solidFill>
                <a:schemeClr val="dk1"/>
              </a:solidFill>
              <a:latin typeface="Calibri"/>
              <a:ea typeface="Calibri"/>
              <a:cs typeface="Calibri"/>
              <a:sym typeface="Calibri"/>
            </a:endParaRPr>
          </a:p>
        </p:txBody>
      </p:sp>
      <p:pic>
        <p:nvPicPr>
          <p:cNvPr descr="preencoded.png" id="136" name="Google Shape;136;p8"/>
          <p:cNvPicPr preferRelativeResize="0"/>
          <p:nvPr/>
        </p:nvPicPr>
        <p:blipFill rotWithShape="1">
          <a:blip r:embed="rId3">
            <a:alphaModFix/>
          </a:blip>
          <a:srcRect b="0" l="0" r="0" t="0"/>
          <a:stretch/>
        </p:blipFill>
        <p:spPr>
          <a:xfrm>
            <a:off x="4297680" y="2377440"/>
            <a:ext cx="548640" cy="548640"/>
          </a:xfrm>
          <a:prstGeom prst="rect">
            <a:avLst/>
          </a:prstGeom>
          <a:noFill/>
          <a:ln>
            <a:noFill/>
          </a:ln>
        </p:spPr>
      </p:pic>
      <p:sp>
        <p:nvSpPr>
          <p:cNvPr id="137" name="Google Shape;137;p8"/>
          <p:cNvSpPr/>
          <p:nvPr/>
        </p:nvSpPr>
        <p:spPr>
          <a:xfrm>
            <a:off x="4937750" y="1097276"/>
            <a:ext cx="3840600" cy="2971800"/>
          </a:xfrm>
          <a:prstGeom prst="rect">
            <a:avLst/>
          </a:prstGeom>
          <a:solidFill>
            <a:srgbClr val="D0EEF1"/>
          </a:solidFill>
          <a:ln cap="flat" cmpd="sng" w="12700">
            <a:solidFill>
              <a:srgbClr val="D0EEF1"/>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5029250" y="1234440"/>
            <a:ext cx="3657600" cy="41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8090"/>
              </a:buClr>
              <a:buSzPts val="1500"/>
              <a:buFont typeface="Trebuchet MS"/>
              <a:buNone/>
            </a:pPr>
            <a:r>
              <a:rPr b="1" lang="en-US" sz="1500">
                <a:solidFill>
                  <a:srgbClr val="028090"/>
                </a:solidFill>
                <a:latin typeface="Trebuchet MS"/>
                <a:ea typeface="Trebuchet MS"/>
                <a:cs typeface="Trebuchet MS"/>
                <a:sym typeface="Trebuchet MS"/>
              </a:rPr>
              <a:t>The New Powerful Partnerships Framework</a:t>
            </a:r>
            <a:endParaRPr b="0" i="0" sz="1500" u="none" cap="none" strike="noStrike">
              <a:solidFill>
                <a:schemeClr val="dk1"/>
              </a:solidFill>
              <a:latin typeface="Calibri"/>
              <a:ea typeface="Calibri"/>
              <a:cs typeface="Calibri"/>
              <a:sym typeface="Calibri"/>
            </a:endParaRPr>
          </a:p>
        </p:txBody>
      </p:sp>
      <p:sp>
        <p:nvSpPr>
          <p:cNvPr id="139" name="Google Shape;139;p8"/>
          <p:cNvSpPr/>
          <p:nvPr/>
        </p:nvSpPr>
        <p:spPr>
          <a:xfrm>
            <a:off x="5303650" y="1508774"/>
            <a:ext cx="3474600" cy="2020500"/>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OT and educators think together, not in sequence</a:t>
            </a:r>
            <a:endParaRPr b="0" i="0" sz="13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Shared language, shared observation, shared planning</a:t>
            </a:r>
            <a:endParaRPr b="0" i="0" sz="13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23E45"/>
              </a:buClr>
              <a:buSzPts val="1300"/>
              <a:buFont typeface="Calibri"/>
              <a:buChar char="•"/>
            </a:pPr>
            <a:r>
              <a:rPr b="0" i="0" lang="en-US" sz="1300" u="none" cap="none" strike="noStrike">
                <a:solidFill>
                  <a:srgbClr val="023E45"/>
                </a:solidFill>
                <a:latin typeface="Calibri"/>
                <a:ea typeface="Calibri"/>
                <a:cs typeface="Calibri"/>
                <a:sym typeface="Calibri"/>
              </a:rPr>
              <a:t>Family</a:t>
            </a:r>
            <a:r>
              <a:rPr lang="en-US" sz="1300">
                <a:solidFill>
                  <a:srgbClr val="023E45"/>
                </a:solidFill>
                <a:latin typeface="Calibri"/>
                <a:ea typeface="Calibri"/>
                <a:cs typeface="Calibri"/>
                <a:sym typeface="Calibri"/>
              </a:rPr>
              <a:t> serves as a co-creator</a:t>
            </a:r>
            <a:endParaRPr b="0" i="0" sz="1300" u="none" cap="none" strike="noStrike">
              <a:solidFill>
                <a:schemeClr val="dk1"/>
              </a:solidFill>
              <a:latin typeface="Calibri"/>
              <a:ea typeface="Calibri"/>
              <a:cs typeface="Calibri"/>
              <a:sym typeface="Calibri"/>
            </a:endParaRPr>
          </a:p>
        </p:txBody>
      </p:sp>
      <p:sp>
        <p:nvSpPr>
          <p:cNvPr id="140" name="Google Shape;140;p8"/>
          <p:cNvSpPr/>
          <p:nvPr/>
        </p:nvSpPr>
        <p:spPr>
          <a:xfrm>
            <a:off x="457200" y="877824"/>
            <a:ext cx="8229600" cy="27300"/>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 name="Google Shape;141;p8"/>
          <p:cNvGrpSpPr/>
          <p:nvPr/>
        </p:nvGrpSpPr>
        <p:grpSpPr>
          <a:xfrm>
            <a:off x="0" y="4663440"/>
            <a:ext cx="9144000" cy="479940"/>
            <a:chOff x="0" y="4663440"/>
            <a:chExt cx="9144000" cy="479940"/>
          </a:xfrm>
        </p:grpSpPr>
        <p:sp>
          <p:nvSpPr>
            <p:cNvPr id="142" name="Google Shape;142;p8"/>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143" name="Google Shape;143;p8"/>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145" name="Google Shape;145;p8"/>
            <p:cNvGrpSpPr/>
            <p:nvPr/>
          </p:nvGrpSpPr>
          <p:grpSpPr>
            <a:xfrm>
              <a:off x="4185838" y="4775444"/>
              <a:ext cx="407193" cy="347501"/>
              <a:chOff x="320050" y="4480546"/>
              <a:chExt cx="644598" cy="550104"/>
            </a:xfrm>
          </p:grpSpPr>
          <p:pic>
            <p:nvPicPr>
              <p:cNvPr id="146" name="Google Shape;146;p8"/>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147" name="Google Shape;147;p8"/>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152" name="Shape 152"/>
        <p:cNvGrpSpPr/>
        <p:nvPr/>
      </p:nvGrpSpPr>
      <p:grpSpPr>
        <a:xfrm>
          <a:off x="0" y="0"/>
          <a:ext cx="0" cy="0"/>
          <a:chOff x="0" y="0"/>
          <a:chExt cx="0" cy="0"/>
        </a:xfrm>
      </p:grpSpPr>
      <p:pic>
        <p:nvPicPr>
          <p:cNvPr id="153" name="Google Shape;153;p9"/>
          <p:cNvPicPr preferRelativeResize="0"/>
          <p:nvPr/>
        </p:nvPicPr>
        <p:blipFill>
          <a:blip r:embed="rId3">
            <a:alphaModFix/>
          </a:blip>
          <a:stretch>
            <a:fillRect/>
          </a:stretch>
        </p:blipFill>
        <p:spPr>
          <a:xfrm>
            <a:off x="748037" y="-511825"/>
            <a:ext cx="7496625" cy="5081850"/>
          </a:xfrm>
          <a:prstGeom prst="rect">
            <a:avLst/>
          </a:prstGeom>
          <a:noFill/>
          <a:ln>
            <a:noFill/>
          </a:ln>
        </p:spPr>
      </p:pic>
      <p:grpSp>
        <p:nvGrpSpPr>
          <p:cNvPr id="154" name="Google Shape;154;p9"/>
          <p:cNvGrpSpPr/>
          <p:nvPr/>
        </p:nvGrpSpPr>
        <p:grpSpPr>
          <a:xfrm>
            <a:off x="0" y="4663440"/>
            <a:ext cx="9144000" cy="479940"/>
            <a:chOff x="0" y="4663440"/>
            <a:chExt cx="9144000" cy="479940"/>
          </a:xfrm>
        </p:grpSpPr>
        <p:sp>
          <p:nvSpPr>
            <p:cNvPr id="155" name="Google Shape;155;p9"/>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156" name="Google Shape;156;p9"/>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158" name="Google Shape;158;p9"/>
            <p:cNvGrpSpPr/>
            <p:nvPr/>
          </p:nvGrpSpPr>
          <p:grpSpPr>
            <a:xfrm>
              <a:off x="4185838" y="4775444"/>
              <a:ext cx="407193" cy="347501"/>
              <a:chOff x="320050" y="4480546"/>
              <a:chExt cx="644598" cy="550104"/>
            </a:xfrm>
          </p:grpSpPr>
          <p:pic>
            <p:nvPicPr>
              <p:cNvPr id="159" name="Google Shape;159;p9"/>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160" name="Google Shape;160;p9"/>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
        <p:nvSpPr>
          <p:cNvPr id="161" name="Google Shape;161;p9"/>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AFB"/>
        </a:solidFill>
      </p:bgPr>
    </p:bg>
    <p:spTree>
      <p:nvGrpSpPr>
        <p:cNvPr id="166" name="Shape 166"/>
        <p:cNvGrpSpPr/>
        <p:nvPr/>
      </p:nvGrpSpPr>
      <p:grpSpPr>
        <a:xfrm>
          <a:off x="0" y="0"/>
          <a:ext cx="0" cy="0"/>
          <a:chOff x="0" y="0"/>
          <a:chExt cx="0" cy="0"/>
        </a:xfrm>
      </p:grpSpPr>
      <p:sp>
        <p:nvSpPr>
          <p:cNvPr id="167" name="Google Shape;167;p10"/>
          <p:cNvSpPr/>
          <p:nvPr/>
        </p:nvSpPr>
        <p:spPr>
          <a:xfrm>
            <a:off x="457200" y="256032"/>
            <a:ext cx="82296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23E45"/>
              </a:buClr>
              <a:buSzPts val="2600"/>
              <a:buFont typeface="Trebuchet MS"/>
              <a:buNone/>
            </a:pPr>
            <a:r>
              <a:rPr b="1" lang="en-US" sz="2600">
                <a:solidFill>
                  <a:srgbClr val="023E45"/>
                </a:solidFill>
                <a:latin typeface="Trebuchet MS"/>
                <a:ea typeface="Trebuchet MS"/>
                <a:cs typeface="Trebuchet MS"/>
                <a:sym typeface="Trebuchet MS"/>
              </a:rPr>
              <a:t>The Logic of Sequencing</a:t>
            </a:r>
            <a:endParaRPr b="0" i="0" sz="2600" u="none" cap="none" strike="noStrike">
              <a:solidFill>
                <a:schemeClr val="dk1"/>
              </a:solidFill>
              <a:latin typeface="Calibri"/>
              <a:ea typeface="Calibri"/>
              <a:cs typeface="Calibri"/>
              <a:sym typeface="Calibri"/>
            </a:endParaRPr>
          </a:p>
        </p:txBody>
      </p:sp>
      <p:sp>
        <p:nvSpPr>
          <p:cNvPr id="168" name="Google Shape;168;p10"/>
          <p:cNvSpPr/>
          <p:nvPr/>
        </p:nvSpPr>
        <p:spPr>
          <a:xfrm>
            <a:off x="457200" y="877824"/>
            <a:ext cx="8229600" cy="27432"/>
          </a:xfrm>
          <a:prstGeom prst="rect">
            <a:avLst/>
          </a:prstGeom>
          <a:solidFill>
            <a:srgbClr val="028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p:nvPr/>
        </p:nvSpPr>
        <p:spPr>
          <a:xfrm>
            <a:off x="457200" y="1097280"/>
            <a:ext cx="8046720" cy="105156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p:nvPr/>
        </p:nvSpPr>
        <p:spPr>
          <a:xfrm>
            <a:off x="457200" y="1097280"/>
            <a:ext cx="640080" cy="1051560"/>
          </a:xfrm>
          <a:prstGeom prst="rect">
            <a:avLst/>
          </a:prstGeom>
          <a:solidFill>
            <a:srgbClr val="028090"/>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p:nvPr/>
        </p:nvSpPr>
        <p:spPr>
          <a:xfrm>
            <a:off x="457200" y="1097280"/>
            <a:ext cx="640080" cy="1051560"/>
          </a:xfrm>
          <a:prstGeom prst="rect">
            <a:avLst/>
          </a:prstGeom>
          <a:solidFill>
            <a:srgbClr val="386A93"/>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3000"/>
              <a:buFont typeface="Trebuchet MS"/>
              <a:buNone/>
            </a:pPr>
            <a:r>
              <a:rPr b="1" i="0" lang="en-US" sz="3000" u="none" cap="none" strike="noStrike">
                <a:solidFill>
                  <a:srgbClr val="FFFFFF"/>
                </a:solidFill>
                <a:latin typeface="Trebuchet MS"/>
                <a:ea typeface="Trebuchet MS"/>
                <a:cs typeface="Trebuchet MS"/>
                <a:sym typeface="Trebuchet MS"/>
              </a:rPr>
              <a:t>1</a:t>
            </a:r>
            <a:endParaRPr b="0" i="0" sz="3000" u="none" cap="none" strike="noStrike">
              <a:solidFill>
                <a:schemeClr val="dk1"/>
              </a:solidFill>
              <a:latin typeface="Calibri"/>
              <a:ea typeface="Calibri"/>
              <a:cs typeface="Calibri"/>
              <a:sym typeface="Calibri"/>
            </a:endParaRPr>
          </a:p>
        </p:txBody>
      </p:sp>
      <p:sp>
        <p:nvSpPr>
          <p:cNvPr id="172" name="Google Shape;172;p10"/>
          <p:cNvSpPr/>
          <p:nvPr/>
        </p:nvSpPr>
        <p:spPr>
          <a:xfrm>
            <a:off x="1234440" y="1188720"/>
            <a:ext cx="7040880" cy="3657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500"/>
              <a:buFont typeface="Trebuchet MS"/>
              <a:buNone/>
            </a:pPr>
            <a:r>
              <a:rPr b="1" i="0" lang="en-US" sz="1500" u="none" cap="none" strike="noStrike">
                <a:solidFill>
                  <a:srgbClr val="023E45"/>
                </a:solidFill>
                <a:latin typeface="Trebuchet MS"/>
                <a:ea typeface="Trebuchet MS"/>
                <a:cs typeface="Trebuchet MS"/>
                <a:sym typeface="Trebuchet MS"/>
              </a:rPr>
              <a:t>Shared Language </a:t>
            </a:r>
            <a:endParaRPr b="0" i="0" sz="1500" u="none" cap="none" strike="noStrike">
              <a:solidFill>
                <a:schemeClr val="dk1"/>
              </a:solidFill>
              <a:latin typeface="Calibri"/>
              <a:ea typeface="Calibri"/>
              <a:cs typeface="Calibri"/>
              <a:sym typeface="Calibri"/>
            </a:endParaRPr>
          </a:p>
        </p:txBody>
      </p:sp>
      <p:sp>
        <p:nvSpPr>
          <p:cNvPr id="173" name="Google Shape;173;p10"/>
          <p:cNvSpPr/>
          <p:nvPr/>
        </p:nvSpPr>
        <p:spPr>
          <a:xfrm>
            <a:off x="1234440" y="1572768"/>
            <a:ext cx="7040880" cy="5029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4A6572"/>
              </a:buClr>
              <a:buSzPts val="1300"/>
              <a:buFont typeface="Calibri"/>
              <a:buNone/>
            </a:pPr>
            <a:r>
              <a:rPr b="0" i="0" lang="en-US" sz="1300" u="none" cap="none" strike="noStrike">
                <a:solidFill>
                  <a:srgbClr val="4A6572"/>
                </a:solidFill>
                <a:latin typeface="Calibri"/>
                <a:ea typeface="Calibri"/>
                <a:cs typeface="Calibri"/>
                <a:sym typeface="Calibri"/>
              </a:rPr>
              <a:t>You can't observe together if you're describing different things. Aligning vocabulary is the foundation.</a:t>
            </a:r>
            <a:endParaRPr b="0" i="0" sz="1300" u="none" cap="none" strike="noStrike">
              <a:solidFill>
                <a:schemeClr val="dk1"/>
              </a:solidFill>
              <a:latin typeface="Calibri"/>
              <a:ea typeface="Calibri"/>
              <a:cs typeface="Calibri"/>
              <a:sym typeface="Calibri"/>
            </a:endParaRPr>
          </a:p>
        </p:txBody>
      </p:sp>
      <p:sp>
        <p:nvSpPr>
          <p:cNvPr id="174" name="Google Shape;174;p10"/>
          <p:cNvSpPr/>
          <p:nvPr/>
        </p:nvSpPr>
        <p:spPr>
          <a:xfrm>
            <a:off x="457200" y="2331720"/>
            <a:ext cx="8046720" cy="105156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a:off x="457200" y="2331720"/>
            <a:ext cx="640080" cy="1051560"/>
          </a:xfrm>
          <a:prstGeom prst="rect">
            <a:avLst/>
          </a:prstGeom>
          <a:solidFill>
            <a:srgbClr val="00A896"/>
          </a:solidFill>
          <a:ln cap="flat" cmpd="sng" w="12700">
            <a:solidFill>
              <a:srgbClr val="00A8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p:nvPr/>
        </p:nvSpPr>
        <p:spPr>
          <a:xfrm>
            <a:off x="457200" y="2331720"/>
            <a:ext cx="640080" cy="1051560"/>
          </a:xfrm>
          <a:prstGeom prst="rect">
            <a:avLst/>
          </a:prstGeom>
          <a:solidFill>
            <a:srgbClr val="FFC145"/>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3000"/>
              <a:buFont typeface="Trebuchet MS"/>
              <a:buNone/>
            </a:pPr>
            <a:r>
              <a:rPr b="1" i="0" lang="en-US" sz="3000" u="none" cap="none" strike="noStrike">
                <a:solidFill>
                  <a:srgbClr val="FFFFFF"/>
                </a:solidFill>
                <a:latin typeface="Trebuchet MS"/>
                <a:ea typeface="Trebuchet MS"/>
                <a:cs typeface="Trebuchet MS"/>
                <a:sym typeface="Trebuchet MS"/>
              </a:rPr>
              <a:t>2</a:t>
            </a:r>
            <a:endParaRPr b="0" i="0" sz="3000" u="none" cap="none" strike="noStrike">
              <a:solidFill>
                <a:schemeClr val="dk1"/>
              </a:solidFill>
              <a:latin typeface="Calibri"/>
              <a:ea typeface="Calibri"/>
              <a:cs typeface="Calibri"/>
              <a:sym typeface="Calibri"/>
            </a:endParaRPr>
          </a:p>
        </p:txBody>
      </p:sp>
      <p:sp>
        <p:nvSpPr>
          <p:cNvPr id="177" name="Google Shape;177;p10"/>
          <p:cNvSpPr/>
          <p:nvPr/>
        </p:nvSpPr>
        <p:spPr>
          <a:xfrm>
            <a:off x="1234440" y="2423160"/>
            <a:ext cx="7040880" cy="3657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500"/>
              <a:buFont typeface="Trebuchet MS"/>
              <a:buNone/>
            </a:pPr>
            <a:r>
              <a:rPr b="1" i="0" lang="en-US" sz="1500" u="none" cap="none" strike="noStrike">
                <a:solidFill>
                  <a:srgbClr val="023E45"/>
                </a:solidFill>
                <a:latin typeface="Trebuchet MS"/>
                <a:ea typeface="Trebuchet MS"/>
                <a:cs typeface="Trebuchet MS"/>
                <a:sym typeface="Trebuchet MS"/>
              </a:rPr>
              <a:t>Shared Observation </a:t>
            </a:r>
            <a:endParaRPr b="0" i="0" sz="1500" u="none" cap="none" strike="noStrike">
              <a:solidFill>
                <a:schemeClr val="dk1"/>
              </a:solidFill>
              <a:latin typeface="Calibri"/>
              <a:ea typeface="Calibri"/>
              <a:cs typeface="Calibri"/>
              <a:sym typeface="Calibri"/>
            </a:endParaRPr>
          </a:p>
        </p:txBody>
      </p:sp>
      <p:sp>
        <p:nvSpPr>
          <p:cNvPr id="178" name="Google Shape;178;p10"/>
          <p:cNvSpPr/>
          <p:nvPr/>
        </p:nvSpPr>
        <p:spPr>
          <a:xfrm>
            <a:off x="1234440" y="2807208"/>
            <a:ext cx="7040880" cy="5029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4A6572"/>
              </a:buClr>
              <a:buSzPts val="1300"/>
              <a:buFont typeface="Calibri"/>
              <a:buNone/>
            </a:pPr>
            <a:r>
              <a:rPr b="0" i="0" lang="en-US" sz="1300" u="none" cap="none" strike="noStrike">
                <a:solidFill>
                  <a:srgbClr val="4A6572"/>
                </a:solidFill>
                <a:latin typeface="Calibri"/>
                <a:ea typeface="Calibri"/>
                <a:cs typeface="Calibri"/>
                <a:sym typeface="Calibri"/>
              </a:rPr>
              <a:t>Once you're speaking the same language, you can watch the same child and interpret what you're seeing together.</a:t>
            </a:r>
            <a:endParaRPr b="0" i="0" sz="1300" u="none" cap="none" strike="noStrike">
              <a:solidFill>
                <a:schemeClr val="dk1"/>
              </a:solidFill>
              <a:latin typeface="Calibri"/>
              <a:ea typeface="Calibri"/>
              <a:cs typeface="Calibri"/>
              <a:sym typeface="Calibri"/>
            </a:endParaRPr>
          </a:p>
        </p:txBody>
      </p:sp>
      <p:sp>
        <p:nvSpPr>
          <p:cNvPr id="179" name="Google Shape;179;p10"/>
          <p:cNvSpPr/>
          <p:nvPr/>
        </p:nvSpPr>
        <p:spPr>
          <a:xfrm>
            <a:off x="457200" y="3566160"/>
            <a:ext cx="8046720" cy="1051560"/>
          </a:xfrm>
          <a:prstGeom prst="rect">
            <a:avLst/>
          </a:prstGeom>
          <a:solidFill>
            <a:srgbClr val="FFFFFF"/>
          </a:solidFill>
          <a:ln cap="flat" cmpd="sng" w="12700">
            <a:solidFill>
              <a:srgbClr val="FFFFFF"/>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p:nvPr/>
        </p:nvSpPr>
        <p:spPr>
          <a:xfrm>
            <a:off x="457200" y="3566160"/>
            <a:ext cx="640080" cy="1051560"/>
          </a:xfrm>
          <a:prstGeom prst="rect">
            <a:avLst/>
          </a:prstGeom>
          <a:solidFill>
            <a:srgbClr val="02C39A"/>
          </a:solidFill>
          <a:ln cap="flat" cmpd="sng" w="12700">
            <a:solidFill>
              <a:srgbClr val="02C3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p:nvPr/>
        </p:nvSpPr>
        <p:spPr>
          <a:xfrm>
            <a:off x="457200" y="3566160"/>
            <a:ext cx="640080" cy="1051560"/>
          </a:xfrm>
          <a:prstGeom prst="rect">
            <a:avLst/>
          </a:prstGeom>
          <a:solidFill>
            <a:srgbClr val="F61067"/>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3000"/>
              <a:buFont typeface="Trebuchet MS"/>
              <a:buNone/>
            </a:pPr>
            <a:r>
              <a:rPr b="1" i="0" lang="en-US" sz="3000" u="none" cap="none" strike="noStrike">
                <a:solidFill>
                  <a:srgbClr val="FFFFFF"/>
                </a:solidFill>
                <a:latin typeface="Trebuchet MS"/>
                <a:ea typeface="Trebuchet MS"/>
                <a:cs typeface="Trebuchet MS"/>
                <a:sym typeface="Trebuchet MS"/>
              </a:rPr>
              <a:t>3</a:t>
            </a:r>
            <a:endParaRPr b="0" i="0" sz="3000" u="none" cap="none" strike="noStrike">
              <a:solidFill>
                <a:schemeClr val="dk1"/>
              </a:solidFill>
              <a:latin typeface="Calibri"/>
              <a:ea typeface="Calibri"/>
              <a:cs typeface="Calibri"/>
              <a:sym typeface="Calibri"/>
            </a:endParaRPr>
          </a:p>
        </p:txBody>
      </p:sp>
      <p:sp>
        <p:nvSpPr>
          <p:cNvPr id="182" name="Google Shape;182;p10"/>
          <p:cNvSpPr/>
          <p:nvPr/>
        </p:nvSpPr>
        <p:spPr>
          <a:xfrm>
            <a:off x="1234440" y="3657600"/>
            <a:ext cx="7040880" cy="3657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23E45"/>
              </a:buClr>
              <a:buSzPts val="1500"/>
              <a:buFont typeface="Trebuchet MS"/>
              <a:buNone/>
            </a:pPr>
            <a:r>
              <a:rPr b="1" i="0" lang="en-US" sz="1500" u="none" cap="none" strike="noStrike">
                <a:solidFill>
                  <a:srgbClr val="023E45"/>
                </a:solidFill>
                <a:latin typeface="Trebuchet MS"/>
                <a:ea typeface="Trebuchet MS"/>
                <a:cs typeface="Trebuchet MS"/>
                <a:sym typeface="Trebuchet MS"/>
              </a:rPr>
              <a:t>Shared Planning </a:t>
            </a:r>
            <a:endParaRPr b="0" i="0" sz="1500" u="none" cap="none" strike="noStrike">
              <a:solidFill>
                <a:schemeClr val="dk1"/>
              </a:solidFill>
              <a:latin typeface="Calibri"/>
              <a:ea typeface="Calibri"/>
              <a:cs typeface="Calibri"/>
              <a:sym typeface="Calibri"/>
            </a:endParaRPr>
          </a:p>
        </p:txBody>
      </p:sp>
      <p:sp>
        <p:nvSpPr>
          <p:cNvPr id="183" name="Google Shape;183;p10"/>
          <p:cNvSpPr/>
          <p:nvPr/>
        </p:nvSpPr>
        <p:spPr>
          <a:xfrm>
            <a:off x="1234440" y="3968473"/>
            <a:ext cx="7041000" cy="502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4A6572"/>
              </a:buClr>
              <a:buSzPts val="1300"/>
              <a:buFont typeface="Calibri"/>
              <a:buNone/>
            </a:pPr>
            <a:r>
              <a:rPr b="0" i="0" lang="en-US" sz="1300" u="none" cap="none" strike="noStrike">
                <a:solidFill>
                  <a:srgbClr val="4A6572"/>
                </a:solidFill>
                <a:latin typeface="Calibri"/>
                <a:ea typeface="Calibri"/>
                <a:cs typeface="Calibri"/>
                <a:sym typeface="Calibri"/>
              </a:rPr>
              <a:t>Only then can you build a plan that both partners actually own</a:t>
            </a:r>
            <a:r>
              <a:rPr lang="en-US" sz="1300">
                <a:solidFill>
                  <a:srgbClr val="4A6572"/>
                </a:solidFill>
                <a:latin typeface="Calibri"/>
                <a:ea typeface="Calibri"/>
                <a:cs typeface="Calibri"/>
                <a:sym typeface="Calibri"/>
              </a:rPr>
              <a:t>.</a:t>
            </a:r>
            <a:endParaRPr b="0" i="0" sz="1300" u="none" cap="none" strike="noStrike">
              <a:solidFill>
                <a:schemeClr val="dk1"/>
              </a:solidFill>
              <a:latin typeface="Calibri"/>
              <a:ea typeface="Calibri"/>
              <a:cs typeface="Calibri"/>
              <a:sym typeface="Calibri"/>
            </a:endParaRPr>
          </a:p>
        </p:txBody>
      </p:sp>
      <p:grpSp>
        <p:nvGrpSpPr>
          <p:cNvPr id="184" name="Google Shape;184;p10"/>
          <p:cNvGrpSpPr/>
          <p:nvPr/>
        </p:nvGrpSpPr>
        <p:grpSpPr>
          <a:xfrm>
            <a:off x="0" y="4663440"/>
            <a:ext cx="9144000" cy="479940"/>
            <a:chOff x="0" y="4663440"/>
            <a:chExt cx="9144000" cy="479940"/>
          </a:xfrm>
        </p:grpSpPr>
        <p:sp>
          <p:nvSpPr>
            <p:cNvPr id="185" name="Google Shape;185;p10"/>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186" name="Google Shape;186;p10"/>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188" name="Google Shape;188;p10"/>
            <p:cNvGrpSpPr/>
            <p:nvPr/>
          </p:nvGrpSpPr>
          <p:grpSpPr>
            <a:xfrm>
              <a:off x="4185838" y="4775444"/>
              <a:ext cx="407193" cy="347501"/>
              <a:chOff x="320050" y="4480546"/>
              <a:chExt cx="644598" cy="550104"/>
            </a:xfrm>
          </p:grpSpPr>
          <p:pic>
            <p:nvPicPr>
              <p:cNvPr id="189" name="Google Shape;189;p10"/>
              <p:cNvPicPr preferRelativeResize="0"/>
              <p:nvPr/>
            </p:nvPicPr>
            <p:blipFill rotWithShape="1">
              <a:blip r:embed="rId3">
                <a:alphaModFix/>
              </a:blip>
              <a:srcRect b="52069" l="0" r="86251" t="8335"/>
              <a:stretch/>
            </p:blipFill>
            <p:spPr>
              <a:xfrm rot="1381596">
                <a:off x="610925" y="4535025"/>
                <a:ext cx="323475" cy="220550"/>
              </a:xfrm>
              <a:prstGeom prst="rect">
                <a:avLst/>
              </a:prstGeom>
              <a:noFill/>
              <a:ln>
                <a:noFill/>
              </a:ln>
            </p:spPr>
          </p:pic>
          <p:pic>
            <p:nvPicPr>
              <p:cNvPr id="190" name="Google Shape;190;p10"/>
              <p:cNvPicPr preferRelativeResize="0"/>
              <p:nvPr/>
            </p:nvPicPr>
            <p:blipFill rotWithShape="1">
              <a:blip r:embed="rId4">
                <a:alphaModFix/>
              </a:blip>
              <a:srcRect b="45443" l="33590" r="32869" t="12027"/>
              <a:stretch/>
            </p:blipFill>
            <p:spPr>
              <a:xfrm>
                <a:off x="320050" y="4527750"/>
                <a:ext cx="410853" cy="502900"/>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DFF"/>
        </a:solidFill>
      </p:bgPr>
    </p:bg>
    <p:spTree>
      <p:nvGrpSpPr>
        <p:cNvPr id="195" name="Shape 195"/>
        <p:cNvGrpSpPr/>
        <p:nvPr/>
      </p:nvGrpSpPr>
      <p:grpSpPr>
        <a:xfrm>
          <a:off x="0" y="0"/>
          <a:ext cx="0" cy="0"/>
          <a:chOff x="0" y="0"/>
          <a:chExt cx="0" cy="0"/>
        </a:xfrm>
      </p:grpSpPr>
      <p:sp>
        <p:nvSpPr>
          <p:cNvPr id="196" name="Google Shape;196;p11"/>
          <p:cNvSpPr/>
          <p:nvPr/>
        </p:nvSpPr>
        <p:spPr>
          <a:xfrm>
            <a:off x="0" y="0"/>
            <a:ext cx="9144000" cy="1148100"/>
          </a:xfrm>
          <a:prstGeom prst="rect">
            <a:avLst/>
          </a:prstGeom>
          <a:solidFill>
            <a:srgbClr val="386A93"/>
          </a:solidFill>
          <a:ln cap="flat" cmpd="sng" w="12700">
            <a:solidFill>
              <a:srgbClr val="0280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457200" y="0"/>
            <a:ext cx="8229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2C39A"/>
              </a:buClr>
              <a:buSzPts val="1300"/>
              <a:buFont typeface="Trebuchet MS"/>
              <a:buNone/>
            </a:pPr>
            <a:r>
              <a:rPr b="1" i="0" lang="en-US" sz="1500" u="none" cap="none" strike="noStrike">
                <a:solidFill>
                  <a:schemeClr val="lt1"/>
                </a:solidFill>
                <a:latin typeface="Trebuchet MS"/>
                <a:ea typeface="Trebuchet MS"/>
                <a:cs typeface="Trebuchet MS"/>
                <a:sym typeface="Trebuchet MS"/>
              </a:rPr>
              <a:t>PILLAR ONE</a:t>
            </a:r>
            <a:endParaRPr b="1" i="0" sz="1500" u="none" cap="none" strike="noStrike">
              <a:solidFill>
                <a:schemeClr val="lt1"/>
              </a:solidFill>
              <a:latin typeface="Calibri"/>
              <a:ea typeface="Calibri"/>
              <a:cs typeface="Calibri"/>
              <a:sym typeface="Calibri"/>
            </a:endParaRPr>
          </a:p>
        </p:txBody>
      </p:sp>
      <p:sp>
        <p:nvSpPr>
          <p:cNvPr id="198" name="Google Shape;198;p11"/>
          <p:cNvSpPr/>
          <p:nvPr/>
        </p:nvSpPr>
        <p:spPr>
          <a:xfrm>
            <a:off x="457200" y="411480"/>
            <a:ext cx="8229600" cy="5029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600"/>
              <a:buFont typeface="Trebuchet MS"/>
              <a:buNone/>
            </a:pPr>
            <a:r>
              <a:rPr b="1" i="0" lang="en-US" sz="2600" u="none" cap="none" strike="noStrike">
                <a:solidFill>
                  <a:srgbClr val="FFFFFF"/>
                </a:solidFill>
                <a:latin typeface="Trebuchet MS"/>
                <a:ea typeface="Trebuchet MS"/>
                <a:cs typeface="Trebuchet MS"/>
                <a:sym typeface="Trebuchet MS"/>
              </a:rPr>
              <a:t>Shared Language</a:t>
            </a:r>
            <a:endParaRPr b="0" i="0" sz="2600" u="none" cap="none" strike="noStrike">
              <a:solidFill>
                <a:schemeClr val="dk1"/>
              </a:solidFill>
              <a:latin typeface="Calibri"/>
              <a:ea typeface="Calibri"/>
              <a:cs typeface="Calibri"/>
              <a:sym typeface="Calibri"/>
            </a:endParaRPr>
          </a:p>
        </p:txBody>
      </p:sp>
      <p:grpSp>
        <p:nvGrpSpPr>
          <p:cNvPr id="199" name="Google Shape;199;p11"/>
          <p:cNvGrpSpPr/>
          <p:nvPr/>
        </p:nvGrpSpPr>
        <p:grpSpPr>
          <a:xfrm>
            <a:off x="4143375" y="1248110"/>
            <a:ext cx="640200" cy="640200"/>
            <a:chOff x="4114800" y="1051560"/>
            <a:chExt cx="640200" cy="640200"/>
          </a:xfrm>
        </p:grpSpPr>
        <p:sp>
          <p:nvSpPr>
            <p:cNvPr id="200" name="Google Shape;200;p11"/>
            <p:cNvSpPr/>
            <p:nvPr/>
          </p:nvSpPr>
          <p:spPr>
            <a:xfrm>
              <a:off x="4114800" y="1051560"/>
              <a:ext cx="640200" cy="640200"/>
            </a:xfrm>
            <a:prstGeom prst="ellipse">
              <a:avLst/>
            </a:prstGeom>
            <a:solidFill>
              <a:srgbClr val="F61067"/>
            </a:solidFill>
            <a:ln cap="flat" cmpd="sng" w="12700">
              <a:solidFill>
                <a:srgbClr val="F61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01" name="Google Shape;201;p11"/>
            <p:cNvPicPr preferRelativeResize="0"/>
            <p:nvPr/>
          </p:nvPicPr>
          <p:blipFill rotWithShape="1">
            <a:blip r:embed="rId3">
              <a:alphaModFix/>
            </a:blip>
            <a:srcRect b="0" l="0" r="0" t="0"/>
            <a:stretch/>
          </p:blipFill>
          <p:spPr>
            <a:xfrm>
              <a:off x="4230014" y="1166774"/>
              <a:ext cx="409651" cy="409651"/>
            </a:xfrm>
            <a:prstGeom prst="rect">
              <a:avLst/>
            </a:prstGeom>
            <a:noFill/>
            <a:ln>
              <a:noFill/>
            </a:ln>
          </p:spPr>
        </p:pic>
      </p:grpSp>
      <p:sp>
        <p:nvSpPr>
          <p:cNvPr id="202" name="Google Shape;202;p11"/>
          <p:cNvSpPr/>
          <p:nvPr/>
        </p:nvSpPr>
        <p:spPr>
          <a:xfrm>
            <a:off x="400050" y="1888295"/>
            <a:ext cx="8229600" cy="54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D0EEF1"/>
              </a:buClr>
              <a:buSzPts val="2000"/>
              <a:buFont typeface="Calibri"/>
              <a:buNone/>
            </a:pPr>
            <a:r>
              <a:rPr b="0" i="1" lang="en-US" sz="2000" u="none" cap="none" strike="noStrike">
                <a:solidFill>
                  <a:srgbClr val="028090"/>
                </a:solidFill>
                <a:latin typeface="Calibri"/>
                <a:ea typeface="Calibri"/>
                <a:cs typeface="Calibri"/>
                <a:sym typeface="Calibri"/>
              </a:rPr>
              <a:t>"Are we talking about the same thing?"</a:t>
            </a:r>
            <a:endParaRPr b="0" i="0" sz="2000" u="none" cap="none" strike="noStrike">
              <a:solidFill>
                <a:srgbClr val="028090"/>
              </a:solidFill>
              <a:latin typeface="Calibri"/>
              <a:ea typeface="Calibri"/>
              <a:cs typeface="Calibri"/>
              <a:sym typeface="Calibri"/>
            </a:endParaRPr>
          </a:p>
        </p:txBody>
      </p:sp>
      <p:sp>
        <p:nvSpPr>
          <p:cNvPr id="203" name="Google Shape;203;p11"/>
          <p:cNvSpPr/>
          <p:nvPr/>
        </p:nvSpPr>
        <p:spPr>
          <a:xfrm>
            <a:off x="457200" y="2606025"/>
            <a:ext cx="8229600" cy="1614000"/>
          </a:xfrm>
          <a:prstGeom prst="rect">
            <a:avLst/>
          </a:prstGeom>
          <a:solidFill>
            <a:srgbClr val="386A93"/>
          </a:solidFill>
          <a:ln cap="flat" cmpd="sng" w="12700">
            <a:solidFill>
              <a:srgbClr val="034B55"/>
            </a:solidFill>
            <a:prstDash val="solid"/>
            <a:round/>
            <a:headEnd len="sm" w="sm" type="none"/>
            <a:tailEnd len="sm" w="sm" type="none"/>
          </a:ln>
          <a:effectLst>
            <a:outerShdw blurRad="101600" rotWithShape="0" algn="bl" dir="8100000" dist="25400">
              <a:srgbClr val="000000">
                <a:alpha val="12156"/>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685800" y="2679192"/>
            <a:ext cx="7772400" cy="4114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4A261"/>
              </a:buClr>
              <a:buSzPts val="1600"/>
              <a:buFont typeface="Trebuchet MS"/>
              <a:buNone/>
            </a:pPr>
            <a:r>
              <a:rPr b="1" i="0" lang="en-US" sz="1600" u="none" cap="none" strike="noStrike">
                <a:solidFill>
                  <a:srgbClr val="F4A261"/>
                </a:solidFill>
                <a:latin typeface="Trebuchet MS"/>
                <a:ea typeface="Trebuchet MS"/>
                <a:cs typeface="Trebuchet MS"/>
                <a:sym typeface="Trebuchet MS"/>
              </a:rPr>
              <a:t>Meet Theo</a:t>
            </a:r>
            <a:endParaRPr b="0" i="0" sz="1600" u="none" cap="none" strike="noStrike">
              <a:solidFill>
                <a:schemeClr val="dk1"/>
              </a:solidFill>
              <a:latin typeface="Calibri"/>
              <a:ea typeface="Calibri"/>
              <a:cs typeface="Calibri"/>
              <a:sym typeface="Calibri"/>
            </a:endParaRPr>
          </a:p>
        </p:txBody>
      </p:sp>
      <p:sp>
        <p:nvSpPr>
          <p:cNvPr id="205" name="Google Shape;205;p11"/>
          <p:cNvSpPr/>
          <p:nvPr/>
        </p:nvSpPr>
        <p:spPr>
          <a:xfrm>
            <a:off x="685800" y="2906625"/>
            <a:ext cx="7772400" cy="1012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4A261"/>
              </a:buClr>
              <a:buSzPts val="1300"/>
              <a:buFont typeface="Calibri"/>
              <a:buNone/>
            </a:pPr>
            <a:r>
              <a:rPr b="1" i="0" lang="en-US" sz="1300" u="none" cap="none" strike="noStrike">
                <a:solidFill>
                  <a:srgbClr val="F4A261"/>
                </a:solidFill>
                <a:latin typeface="Calibri"/>
                <a:ea typeface="Calibri"/>
                <a:cs typeface="Calibri"/>
                <a:sym typeface="Calibri"/>
              </a:rPr>
              <a:t>Parent says:</a:t>
            </a:r>
            <a:r>
              <a:rPr b="0" i="0" lang="en-US" sz="1300" u="none" cap="none" strike="noStrike">
                <a:solidFill>
                  <a:srgbClr val="FFFFFF"/>
                </a:solidFill>
                <a:latin typeface="Calibri"/>
                <a:ea typeface="Calibri"/>
                <a:cs typeface="Calibri"/>
                <a:sym typeface="Calibri"/>
              </a:rPr>
              <a:t>  "He </a:t>
            </a:r>
            <a:r>
              <a:rPr lang="en-US" sz="1300">
                <a:solidFill>
                  <a:srgbClr val="FFFFFF"/>
                </a:solidFill>
                <a:latin typeface="Calibri"/>
                <a:ea typeface="Calibri"/>
                <a:cs typeface="Calibri"/>
                <a:sym typeface="Calibri"/>
              </a:rPr>
              <a:t>is just a kid and doesn’t have problems at home</a:t>
            </a:r>
            <a:r>
              <a:rPr b="0" i="0" lang="en-US" sz="1300" u="none" cap="none" strike="noStrike">
                <a:solidFill>
                  <a:srgbClr val="FFFFFF"/>
                </a:solidFill>
                <a:latin typeface="Calibri"/>
                <a:ea typeface="Calibri"/>
                <a:cs typeface="Calibri"/>
                <a:sym typeface="Calibri"/>
              </a:rPr>
              <a:t>."</a:t>
            </a:r>
            <a:endParaRPr b="0" i="0" sz="13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A896"/>
              </a:buClr>
              <a:buSzPts val="1300"/>
              <a:buFont typeface="Calibri"/>
              <a:buNone/>
            </a:pPr>
            <a:r>
              <a:rPr b="1" i="0" lang="en-US" sz="1300" u="none" cap="none" strike="noStrike">
                <a:solidFill>
                  <a:srgbClr val="00A896"/>
                </a:solidFill>
                <a:latin typeface="Calibri"/>
                <a:ea typeface="Calibri"/>
                <a:cs typeface="Calibri"/>
                <a:sym typeface="Calibri"/>
              </a:rPr>
              <a:t>Teacher says:</a:t>
            </a:r>
            <a:r>
              <a:rPr b="0" i="0" lang="en-US" sz="1300" u="none" cap="none" strike="noStrike">
                <a:solidFill>
                  <a:srgbClr val="FFFFFF"/>
                </a:solidFill>
                <a:latin typeface="Calibri"/>
                <a:ea typeface="Calibri"/>
                <a:cs typeface="Calibri"/>
                <a:sym typeface="Calibri"/>
              </a:rPr>
              <a:t>  "He's disruptive and not following directions."</a:t>
            </a:r>
            <a:endParaRPr b="0" i="0" sz="13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2C39A"/>
              </a:buClr>
              <a:buSzPts val="1300"/>
              <a:buFont typeface="Calibri"/>
              <a:buNone/>
            </a:pPr>
            <a:r>
              <a:rPr b="1" i="0" lang="en-US" sz="1300" u="none" cap="none" strike="noStrike">
                <a:solidFill>
                  <a:srgbClr val="02C39A"/>
                </a:solidFill>
                <a:latin typeface="Calibri"/>
                <a:ea typeface="Calibri"/>
                <a:cs typeface="Calibri"/>
                <a:sym typeface="Calibri"/>
              </a:rPr>
              <a:t>OT says:</a:t>
            </a:r>
            <a:r>
              <a:rPr b="0" i="0" lang="en-US" sz="1300" u="none" cap="none" strike="noStrike">
                <a:solidFill>
                  <a:srgbClr val="FFFFFF"/>
                </a:solidFill>
                <a:latin typeface="Calibri"/>
                <a:ea typeface="Calibri"/>
                <a:cs typeface="Calibri"/>
                <a:sym typeface="Calibri"/>
              </a:rPr>
              <a:t>  "He's showing signs of a dysregulated vestibular system seeking proprioceptive input."</a:t>
            </a:r>
            <a:endParaRPr b="0" i="0" sz="1300" u="none" cap="none" strike="noStrike">
              <a:solidFill>
                <a:schemeClr val="dk1"/>
              </a:solidFill>
              <a:latin typeface="Calibri"/>
              <a:ea typeface="Calibri"/>
              <a:cs typeface="Calibri"/>
              <a:sym typeface="Calibri"/>
            </a:endParaRPr>
          </a:p>
        </p:txBody>
      </p:sp>
      <p:sp>
        <p:nvSpPr>
          <p:cNvPr id="206" name="Google Shape;206;p11"/>
          <p:cNvSpPr/>
          <p:nvPr/>
        </p:nvSpPr>
        <p:spPr>
          <a:xfrm>
            <a:off x="-57150" y="4281693"/>
            <a:ext cx="9144000" cy="32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A896"/>
              </a:buClr>
              <a:buSzPts val="1300"/>
              <a:buFont typeface="Calibri"/>
              <a:buNone/>
            </a:pPr>
            <a:r>
              <a:rPr b="0" i="1" lang="en-US" sz="1300" u="none" cap="none" strike="noStrike">
                <a:solidFill>
                  <a:srgbClr val="028090"/>
                </a:solidFill>
                <a:latin typeface="Calibri"/>
                <a:ea typeface="Calibri"/>
                <a:cs typeface="Calibri"/>
                <a:sym typeface="Calibri"/>
              </a:rPr>
              <a:t>Same child. Three different conversations.</a:t>
            </a:r>
            <a:endParaRPr b="0" i="0" sz="1300" u="none" cap="none" strike="noStrike">
              <a:solidFill>
                <a:srgbClr val="028090"/>
              </a:solidFill>
              <a:latin typeface="Calibri"/>
              <a:ea typeface="Calibri"/>
              <a:cs typeface="Calibri"/>
              <a:sym typeface="Calibri"/>
            </a:endParaRPr>
          </a:p>
        </p:txBody>
      </p:sp>
      <p:grpSp>
        <p:nvGrpSpPr>
          <p:cNvPr id="207" name="Google Shape;207;p11"/>
          <p:cNvGrpSpPr/>
          <p:nvPr/>
        </p:nvGrpSpPr>
        <p:grpSpPr>
          <a:xfrm>
            <a:off x="0" y="4663440"/>
            <a:ext cx="9144000" cy="479940"/>
            <a:chOff x="0" y="4663440"/>
            <a:chExt cx="9144000" cy="479940"/>
          </a:xfrm>
        </p:grpSpPr>
        <p:sp>
          <p:nvSpPr>
            <p:cNvPr id="208" name="Google Shape;208;p11"/>
            <p:cNvSpPr/>
            <p:nvPr/>
          </p:nvSpPr>
          <p:spPr>
            <a:xfrm>
              <a:off x="457200" y="4663440"/>
              <a:ext cx="82296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386A93"/>
                </a:buClr>
                <a:buSzPts val="1200"/>
                <a:buFont typeface="Calibri"/>
                <a:buNone/>
              </a:pPr>
              <a:r>
                <a:rPr b="0" i="1" lang="en-US" sz="1200" u="none" cap="none" strike="noStrike">
                  <a:solidFill>
                    <a:srgbClr val="386A93"/>
                  </a:solidFill>
                  <a:latin typeface="Calibri"/>
                  <a:ea typeface="Calibri"/>
                  <a:cs typeface="Calibri"/>
                  <a:sym typeface="Calibri"/>
                </a:rPr>
                <a:t>These three processes work together — a breakdown at any stage can affect how a child functions day-to-day.</a:t>
              </a:r>
              <a:endParaRPr b="0" i="0" sz="1200" u="none" cap="none" strike="noStrike">
                <a:solidFill>
                  <a:srgbClr val="000000"/>
                </a:solidFill>
                <a:latin typeface="Calibri"/>
                <a:ea typeface="Calibri"/>
                <a:cs typeface="Calibri"/>
                <a:sym typeface="Calibri"/>
              </a:endParaRPr>
            </a:p>
          </p:txBody>
        </p:sp>
        <p:sp>
          <p:nvSpPr>
            <p:cNvPr id="209" name="Google Shape;209;p11"/>
            <p:cNvSpPr/>
            <p:nvPr/>
          </p:nvSpPr>
          <p:spPr>
            <a:xfrm>
              <a:off x="0" y="4754880"/>
              <a:ext cx="9144000" cy="388500"/>
            </a:xfrm>
            <a:prstGeom prst="rect">
              <a:avLst/>
            </a:prstGeom>
            <a:solidFill>
              <a:srgbClr val="CCEDFF"/>
            </a:solidFill>
            <a:ln cap="flat" cmpd="sng" w="12700">
              <a:solidFill>
                <a:srgbClr val="CCE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a:off x="274345" y="4775418"/>
              <a:ext cx="8595300" cy="347400"/>
            </a:xfrm>
            <a:prstGeom prst="rect">
              <a:avLst/>
            </a:prstGeom>
            <a:noFill/>
            <a:ln>
              <a:noFill/>
            </a:ln>
          </p:spPr>
          <p:txBody>
            <a:bodyPr anchorCtr="0" anchor="ctr" bIns="0" lIns="0" spcFirstLastPara="1" rIns="0" wrap="square" tIns="0">
              <a:noAutofit/>
            </a:bodyPr>
            <a:lstStyle/>
            <a:p>
              <a:pPr indent="457200" lvl="0" marL="1828800" marR="0" rtl="0" algn="l">
                <a:spcBef>
                  <a:spcPts val="0"/>
                </a:spcBef>
                <a:spcAft>
                  <a:spcPts val="0"/>
                </a:spcAft>
                <a:buClr>
                  <a:srgbClr val="1B3C64"/>
                </a:buClr>
                <a:buSzPts val="1100"/>
                <a:buFont typeface="Calibri"/>
                <a:buNone/>
              </a:pPr>
              <a:r>
                <a:rPr b="0" i="0" lang="en-US" sz="1100" u="none" cap="none" strike="noStrike">
                  <a:solidFill>
                    <a:srgbClr val="1B3C64"/>
                  </a:solidFill>
                  <a:latin typeface="Calibri"/>
                  <a:ea typeface="Calibri"/>
                  <a:cs typeface="Calibri"/>
                  <a:sym typeface="Calibri"/>
                </a:rPr>
                <a:t>Therapeutic Edge Collective	</a:t>
              </a:r>
              <a:r>
                <a:rPr lang="en-US" sz="1100">
                  <a:solidFill>
                    <a:srgbClr val="1B3C64"/>
                  </a:solidFill>
                  <a:latin typeface="Calibri"/>
                  <a:ea typeface="Calibri"/>
                  <a:cs typeface="Calibri"/>
                  <a:sym typeface="Calibri"/>
                </a:rPr>
                <a:t>        Emerge Pediatric Therapy </a:t>
              </a:r>
              <a:endParaRPr b="0" i="0" sz="1100" u="none" cap="none" strike="noStrike">
                <a:solidFill>
                  <a:srgbClr val="000000"/>
                </a:solidFill>
                <a:latin typeface="Calibri"/>
                <a:ea typeface="Calibri"/>
                <a:cs typeface="Calibri"/>
                <a:sym typeface="Calibri"/>
              </a:endParaRPr>
            </a:p>
          </p:txBody>
        </p:sp>
        <p:grpSp>
          <p:nvGrpSpPr>
            <p:cNvPr id="211" name="Google Shape;211;p11"/>
            <p:cNvGrpSpPr/>
            <p:nvPr/>
          </p:nvGrpSpPr>
          <p:grpSpPr>
            <a:xfrm>
              <a:off x="4185838" y="4775444"/>
              <a:ext cx="407193" cy="347501"/>
              <a:chOff x="320050" y="4480546"/>
              <a:chExt cx="644598" cy="550104"/>
            </a:xfrm>
          </p:grpSpPr>
          <p:pic>
            <p:nvPicPr>
              <p:cNvPr id="212" name="Google Shape;212;p11"/>
              <p:cNvPicPr preferRelativeResize="0"/>
              <p:nvPr/>
            </p:nvPicPr>
            <p:blipFill rotWithShape="1">
              <a:blip r:embed="rId4">
                <a:alphaModFix/>
              </a:blip>
              <a:srcRect b="52069" l="0" r="86251" t="8335"/>
              <a:stretch/>
            </p:blipFill>
            <p:spPr>
              <a:xfrm rot="1381596">
                <a:off x="610925" y="4535025"/>
                <a:ext cx="323475" cy="220550"/>
              </a:xfrm>
              <a:prstGeom prst="rect">
                <a:avLst/>
              </a:prstGeom>
              <a:noFill/>
              <a:ln>
                <a:noFill/>
              </a:ln>
            </p:spPr>
          </p:pic>
          <p:pic>
            <p:nvPicPr>
              <p:cNvPr id="213" name="Google Shape;213;p11"/>
              <p:cNvPicPr preferRelativeResize="0"/>
              <p:nvPr/>
            </p:nvPicPr>
            <p:blipFill rotWithShape="1">
              <a:blip r:embed="rId5">
                <a:alphaModFix/>
              </a:blip>
              <a:srcRect b="45443" l="33590" r="32869" t="12027"/>
              <a:stretch/>
            </p:blipFill>
            <p:spPr>
              <a:xfrm>
                <a:off x="320050" y="4527750"/>
                <a:ext cx="410853" cy="502900"/>
              </a:xfrm>
              <a:prstGeom prst="rect">
                <a:avLst/>
              </a:prstGeom>
              <a:noFill/>
              <a:ln>
                <a:noFill/>
              </a:ln>
            </p:spPr>
          </p:pic>
        </p:grpSp>
      </p:grpSp>
      <p:sp>
        <p:nvSpPr>
          <p:cNvPr id="214" name="Google Shape;214;p11"/>
          <p:cNvSpPr/>
          <p:nvPr/>
        </p:nvSpPr>
        <p:spPr>
          <a:xfrm rot="5400000">
            <a:off x="4506138" y="157301"/>
            <a:ext cx="118500" cy="9130800"/>
          </a:xfrm>
          <a:prstGeom prst="rect">
            <a:avLst/>
          </a:prstGeom>
          <a:solidFill>
            <a:srgbClr val="F61067"/>
          </a:solidFill>
          <a:ln cap="flat" cmpd="sng" w="12700">
            <a:solidFill>
              <a:srgbClr val="FFC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