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5" autoAdjust="0"/>
  </p:normalViewPr>
  <p:slideViewPr>
    <p:cSldViewPr snapToGrid="0">
      <p:cViewPr varScale="1">
        <p:scale>
          <a:sx n="72" d="100"/>
          <a:sy n="72" d="100"/>
        </p:scale>
        <p:origin x="416"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a8998bb069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3a8998bb069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e4c77805de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e4c77805de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a8c8355a5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a8c8355a5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850"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a8998bb069_0_1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a8998bb069_0_1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a8c8355a5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a8c8355a5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850"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a8998bb069_0_1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a8998bb069_0_1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a8998bb069_0_2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a8998bb069_0_2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40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a8998bb069_0_2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a8998bb069_0_2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a8c8355a5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a8c8355a5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a8998bb069_0_1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a8998bb069_0_1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a8998bb069_0_2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a8998bb069_0_2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850"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a8998bb069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a8998bb069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1400"/>
              </a:spcAft>
              <a:buNone/>
            </a:pPr>
            <a:endParaRPr sz="2200" b="1" dirty="0">
              <a:solidFill>
                <a:srgbClr val="1A73E8"/>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e4c77805de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e4c77805de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a8c8355a5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a8c8355a5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eb181b975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eb181b975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e4c77805de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e4c77805de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850"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e4c77805de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e4c77805de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850" i="1" dirty="0">
              <a:solidFill>
                <a:srgbClr val="18295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a8c8355a5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a8c8355a5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850" dirty="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a8c8355a5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a8c8355a5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850" dirty="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ed931f365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ed931f365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ed931f365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ed931f365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a8c8355a5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a8c8355a5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dfa6ecf8f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dfa6ecf8f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850"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ed931f365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ed931f365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a8c8355a5b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a8c8355a5b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a8c8355a5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a8c8355a5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a8998bb06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a8998bb06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a8998bb069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a8998bb069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850"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a8998bb069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a8998bb069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400"/>
              </a:spcAft>
              <a:buNone/>
            </a:pPr>
            <a:endParaRPr sz="85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a8998bb069_0_2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a8998bb069_0_2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85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a8998bb069_0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a8998bb069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enerated (g3a8998bb069_12_0)">
  <p:cSld name="Generated (g3a8998bb069_12_0)">
    <p:spTree>
      <p:nvGrpSpPr>
        <p:cNvPr id="1"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mailto:pancsofa@tcnj.edu" TargetMode="External"/><Relationship Id="rId4" Type="http://schemas.openxmlformats.org/officeDocument/2006/relationships/hyperlink" Target="mailto:carlanj1@tcnj.ed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177/0095798413486480"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177/10962506211006060"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177%2F0264619620921900"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177/1540796919843147"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doi.org/10.1016/j.ecresq.2018.09.002" TargetMode="External"/><Relationship Id="rId5" Type="http://schemas.openxmlformats.org/officeDocument/2006/relationships/hyperlink" Target="https://oxfordre.com/education/view/10.1093/acrefore/9780190264093.001.0001/acrefore-9780190264093-e-1017" TargetMode="External"/><Relationship Id="rId4" Type="http://schemas.openxmlformats.org/officeDocument/2006/relationships/hyperlink" Target="https://doi.org/10.3109/13668250.2016.1245851"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bit.ly/fathers2026"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Google Shape;55;p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56" name="Google Shape;56;p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0"/>
            <a:ext cx="9144000" cy="5143500"/>
          </a:xfrm>
          <a:prstGeom prst="rect">
            <a:avLst/>
          </a:prstGeom>
          <a:noFill/>
          <a:ln>
            <a:noFill/>
          </a:ln>
        </p:spPr>
      </p:pic>
      <p:sp>
        <p:nvSpPr>
          <p:cNvPr id="57" name="Google Shape;57;p14">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FFFFFF">
              <a:alpha val="85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8" name="Google Shape;58;p14"/>
          <p:cNvSpPr txBox="1">
            <a:spLocks noGrp="1"/>
          </p:cNvSpPr>
          <p:nvPr>
            <p:ph type="title" idx="4294967295"/>
          </p:nvPr>
        </p:nvSpPr>
        <p:spPr>
          <a:xfrm>
            <a:off x="571500" y="556450"/>
            <a:ext cx="8001000" cy="1143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1" i="1" u="none" strike="noStrike" kern="0" cap="none" spc="0" normalizeH="0" baseline="0" noProof="0" dirty="0">
                <a:ln>
                  <a:noFill/>
                </a:ln>
                <a:solidFill>
                  <a:srgbClr val="0B5394"/>
                </a:solidFill>
                <a:effectLst/>
                <a:uLnTx/>
                <a:uFillTx/>
                <a:latin typeface="Arial"/>
                <a:ea typeface="Arial"/>
                <a:cs typeface="Arial"/>
                <a:sym typeface="Arial"/>
              </a:rPr>
              <a:t>More than supporting roles: Partnering with fathers of young children with disabilities </a:t>
            </a:r>
          </a:p>
        </p:txBody>
      </p:sp>
      <p:sp>
        <p:nvSpPr>
          <p:cNvPr id="62" name="Google Shape;62;p14"/>
          <p:cNvSpPr txBox="1"/>
          <p:nvPr/>
        </p:nvSpPr>
        <p:spPr>
          <a:xfrm>
            <a:off x="571500" y="1905000"/>
            <a:ext cx="8001000" cy="1333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100">
                <a:solidFill>
                  <a:srgbClr val="424242"/>
                </a:solidFill>
              </a:rPr>
              <a:t>2026 International Early Childhood Inclusion Institute</a:t>
            </a:r>
            <a:endParaRPr sz="2100">
              <a:solidFill>
                <a:srgbClr val="424242"/>
              </a:solidFill>
            </a:endParaRPr>
          </a:p>
          <a:p>
            <a:pPr marL="0" lvl="0" indent="0" algn="ctr" rtl="0">
              <a:spcBef>
                <a:spcPts val="0"/>
              </a:spcBef>
              <a:spcAft>
                <a:spcPts val="0"/>
              </a:spcAft>
              <a:buNone/>
            </a:pPr>
            <a:r>
              <a:rPr lang="en" sz="2100">
                <a:solidFill>
                  <a:srgbClr val="424242"/>
                </a:solidFill>
              </a:rPr>
              <a:t>University of North Carolina at Chapel Hill</a:t>
            </a:r>
            <a:endParaRPr sz="2100">
              <a:solidFill>
                <a:srgbClr val="424242"/>
              </a:solidFill>
            </a:endParaRPr>
          </a:p>
        </p:txBody>
      </p:sp>
      <p:pic>
        <p:nvPicPr>
          <p:cNvPr id="59" name="Google Shape;59;p1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790950" y="3981450"/>
            <a:ext cx="1562100" cy="38100"/>
          </a:xfrm>
          <a:prstGeom prst="rect">
            <a:avLst/>
          </a:prstGeom>
          <a:noFill/>
          <a:ln>
            <a:noFill/>
          </a:ln>
        </p:spPr>
      </p:pic>
      <p:sp>
        <p:nvSpPr>
          <p:cNvPr id="61" name="Google Shape;61;p14"/>
          <p:cNvSpPr txBox="1"/>
          <p:nvPr/>
        </p:nvSpPr>
        <p:spPr>
          <a:xfrm>
            <a:off x="162900" y="3076950"/>
            <a:ext cx="39675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2"/>
                </a:solidFill>
              </a:rPr>
              <a:t>Nadya Pancsofar, Ph.D.</a:t>
            </a:r>
            <a:endParaRPr sz="1800" b="1">
              <a:solidFill>
                <a:schemeClr val="dk2"/>
              </a:solidFill>
            </a:endParaRPr>
          </a:p>
          <a:p>
            <a:pPr marL="0" lvl="0" indent="0" algn="ctr" rtl="0">
              <a:spcBef>
                <a:spcPts val="0"/>
              </a:spcBef>
              <a:spcAft>
                <a:spcPts val="0"/>
              </a:spcAft>
              <a:buNone/>
            </a:pPr>
            <a:r>
              <a:rPr lang="en" sz="1800">
                <a:solidFill>
                  <a:schemeClr val="dk2"/>
                </a:solidFill>
              </a:rPr>
              <a:t>Professor, </a:t>
            </a:r>
            <a:r>
              <a:rPr lang="en" sz="1800" i="1">
                <a:solidFill>
                  <a:schemeClr val="dk2"/>
                </a:solidFill>
              </a:rPr>
              <a:t>The College of New Jersey</a:t>
            </a:r>
            <a:endParaRPr sz="1800" i="1">
              <a:solidFill>
                <a:schemeClr val="dk2"/>
              </a:solidFill>
            </a:endParaRPr>
          </a:p>
          <a:p>
            <a:pPr marL="0" lvl="0" indent="0" algn="ctr" rtl="0">
              <a:spcBef>
                <a:spcPts val="0"/>
              </a:spcBef>
              <a:spcAft>
                <a:spcPts val="0"/>
              </a:spcAft>
              <a:buNone/>
            </a:pPr>
            <a:endParaRPr sz="1800" i="1">
              <a:solidFill>
                <a:schemeClr val="dk2"/>
              </a:solidFill>
            </a:endParaRPr>
          </a:p>
        </p:txBody>
      </p:sp>
      <p:sp>
        <p:nvSpPr>
          <p:cNvPr id="60" name="Google Shape;60;p14"/>
          <p:cNvSpPr txBox="1"/>
          <p:nvPr/>
        </p:nvSpPr>
        <p:spPr>
          <a:xfrm>
            <a:off x="5176500" y="3076950"/>
            <a:ext cx="39675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2"/>
                </a:solidFill>
              </a:rPr>
              <a:t>Joshuah Carlani, MAT, BCBA, LBA</a:t>
            </a:r>
            <a:endParaRPr sz="1800" b="1">
              <a:solidFill>
                <a:schemeClr val="dk2"/>
              </a:solidFill>
            </a:endParaRPr>
          </a:p>
          <a:p>
            <a:pPr marL="0" lvl="0" indent="0" algn="ctr" rtl="0">
              <a:spcBef>
                <a:spcPts val="0"/>
              </a:spcBef>
              <a:spcAft>
                <a:spcPts val="0"/>
              </a:spcAft>
              <a:buNone/>
            </a:pPr>
            <a:r>
              <a:rPr lang="en" sz="1800">
                <a:solidFill>
                  <a:schemeClr val="dk2"/>
                </a:solidFill>
              </a:rPr>
              <a:t>Supervisor of Special Education, </a:t>
            </a:r>
            <a:r>
              <a:rPr lang="en" sz="1800" i="1">
                <a:solidFill>
                  <a:schemeClr val="dk2"/>
                </a:solidFill>
              </a:rPr>
              <a:t>South Brunswick School District</a:t>
            </a:r>
            <a:endParaRPr sz="1800" i="1">
              <a:solidFill>
                <a:schemeClr val="dk2"/>
              </a:solidFill>
            </a:endParaRPr>
          </a:p>
          <a:p>
            <a:pPr marL="0" lvl="0" indent="0" algn="ctr" rtl="0">
              <a:spcBef>
                <a:spcPts val="0"/>
              </a:spcBef>
              <a:spcAft>
                <a:spcPts val="0"/>
              </a:spcAft>
              <a:buNone/>
            </a:pPr>
            <a:r>
              <a:rPr lang="en" sz="1800">
                <a:solidFill>
                  <a:schemeClr val="dk2"/>
                </a:solidFill>
              </a:rPr>
              <a:t>Adjunct Professor, </a:t>
            </a:r>
            <a:r>
              <a:rPr lang="en" sz="1800" i="1">
                <a:solidFill>
                  <a:schemeClr val="dk2"/>
                </a:solidFill>
              </a:rPr>
              <a:t>School of Education, The College of New Jersey</a:t>
            </a:r>
            <a:endParaRPr sz="1800" i="1">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3">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9" name="Google Shape;149;p23"/>
          <p:cNvSpPr txBox="1">
            <a:spLocks noGrp="1"/>
          </p:cNvSpPr>
          <p:nvPr>
            <p:ph type="title"/>
          </p:nvPr>
        </p:nvSpPr>
        <p:spPr>
          <a:xfrm>
            <a:off x="4381500" y="381000"/>
            <a:ext cx="4381500" cy="1143000"/>
          </a:xfrm>
          <a:prstGeom prst="rect">
            <a:avLst/>
          </a:prstGeom>
          <a:solidFill>
            <a:srgbClr val="000000">
              <a:alpha val="0"/>
            </a:srgbClr>
          </a:solidFill>
          <a:ln>
            <a:noFill/>
          </a:ln>
        </p:spPr>
        <p:txBody>
          <a:bodyPr spcFirstLastPara="1" wrap="square" lIns="0" tIns="0" rIns="0" bIns="0" anchor="t" anchorCtr="0">
            <a:normAutofit/>
          </a:bodyPr>
          <a:lstStyle/>
          <a:p>
            <a:pPr marL="0" lvl="0" indent="0" algn="l" rtl="0">
              <a:spcBef>
                <a:spcPts val="0"/>
              </a:spcBef>
              <a:spcAft>
                <a:spcPts val="0"/>
              </a:spcAft>
              <a:buNone/>
            </a:pPr>
            <a:r>
              <a:rPr lang="en" sz="2600" b="1" dirty="0">
                <a:solidFill>
                  <a:srgbClr val="000000"/>
                </a:solidFill>
                <a:latin typeface="Arial"/>
                <a:ea typeface="Arial"/>
                <a:cs typeface="Arial"/>
                <a:sym typeface="Arial"/>
              </a:rPr>
              <a:t>Stress and Father-Child Interaction cont.</a:t>
            </a:r>
            <a:endParaRPr sz="2600" b="1" dirty="0">
              <a:solidFill>
                <a:srgbClr val="000000"/>
              </a:solidFill>
              <a:latin typeface="Arial"/>
              <a:ea typeface="Arial"/>
              <a:cs typeface="Arial"/>
              <a:sym typeface="Arial"/>
            </a:endParaRPr>
          </a:p>
        </p:txBody>
      </p:sp>
      <p:pic>
        <p:nvPicPr>
          <p:cNvPr id="151" name="Google Shape;151;p23" descr="Father with three daughters indoors at home, looking at camera. "/>
          <p:cNvPicPr preferRelativeResize="0"/>
          <p:nvPr/>
        </p:nvPicPr>
        <p:blipFill>
          <a:blip r:embed="rId4">
            <a:alphaModFix/>
          </a:blip>
          <a:stretch>
            <a:fillRect/>
          </a:stretch>
        </p:blipFill>
        <p:spPr>
          <a:xfrm>
            <a:off x="105300" y="1313400"/>
            <a:ext cx="4076703" cy="2717138"/>
          </a:xfrm>
          <a:prstGeom prst="rect">
            <a:avLst/>
          </a:prstGeom>
          <a:noFill/>
          <a:ln>
            <a:noFill/>
          </a:ln>
        </p:spPr>
      </p:pic>
      <p:sp>
        <p:nvSpPr>
          <p:cNvPr id="3" name="TextBox 2">
            <a:extLst>
              <a:ext uri="{FF2B5EF4-FFF2-40B4-BE49-F238E27FC236}">
                <a16:creationId xmlns:a16="http://schemas.microsoft.com/office/drawing/2014/main" id="{9BE7A6DE-E9CF-7F92-0DBE-BD9DC0D99A81}"/>
              </a:ext>
            </a:extLst>
          </p:cNvPr>
          <p:cNvSpPr txBox="1"/>
          <p:nvPr/>
        </p:nvSpPr>
        <p:spPr>
          <a:xfrm>
            <a:off x="4381500" y="1313400"/>
            <a:ext cx="4538764" cy="3162917"/>
          </a:xfrm>
          <a:prstGeom prst="rect">
            <a:avLst/>
          </a:prstGeom>
          <a:noFill/>
        </p:spPr>
        <p:txBody>
          <a:bodyPr wrap="square" rtlCol="0">
            <a:spAutoFit/>
          </a:bodyPr>
          <a:lstStyle/>
          <a:p>
            <a:pPr lvl="0">
              <a:buClr>
                <a:srgbClr val="595959"/>
              </a:buClr>
              <a:buSzPts val="1800"/>
            </a:pPr>
            <a:r>
              <a:rPr lang="en-US" sz="1500" b="1" dirty="0">
                <a:solidFill>
                  <a:srgbClr val="1A73E8"/>
                </a:solidFill>
              </a:rPr>
              <a:t>Positive Relationship Impact:</a:t>
            </a:r>
            <a:r>
              <a:rPr lang="en-US" sz="1500" dirty="0">
                <a:solidFill>
                  <a:srgbClr val="595959"/>
                </a:solidFill>
              </a:rPr>
              <a:t> Fathers in harmonious, satisfied relationships show more positive attitudes and engagement with infants (Baker, 2014; Cabrera et al., 2007;Kitzmann, 2000).</a:t>
            </a:r>
          </a:p>
          <a:p>
            <a:pPr lvl="0">
              <a:buClr>
                <a:srgbClr val="595959"/>
              </a:buClr>
              <a:buSzPts val="1800"/>
            </a:pPr>
            <a:endParaRPr lang="en-US" sz="1500" dirty="0">
              <a:solidFill>
                <a:srgbClr val="595959"/>
              </a:solidFill>
            </a:endParaRPr>
          </a:p>
          <a:p>
            <a:pPr lvl="0">
              <a:lnSpc>
                <a:spcPct val="115000"/>
              </a:lnSpc>
              <a:buClr>
                <a:srgbClr val="595959"/>
              </a:buClr>
              <a:buSzPts val="1800"/>
            </a:pPr>
            <a:r>
              <a:rPr lang="en-US" sz="1500" b="1" dirty="0">
                <a:solidFill>
                  <a:srgbClr val="1A73E8"/>
                </a:solidFill>
              </a:rPr>
              <a:t>Marital Satisfaction:</a:t>
            </a:r>
            <a:r>
              <a:rPr lang="en-US" sz="1500" dirty="0">
                <a:solidFill>
                  <a:srgbClr val="595959"/>
                </a:solidFill>
              </a:rPr>
              <a:t> Higher levels of satisfaction correlate with longer utterances during play session (</a:t>
            </a:r>
            <a:r>
              <a:rPr lang="en-US" sz="1500" dirty="0" err="1">
                <a:solidFill>
                  <a:srgbClr val="595959"/>
                </a:solidFill>
              </a:rPr>
              <a:t>Pancsofar</a:t>
            </a:r>
            <a:r>
              <a:rPr lang="en-US" sz="1500" dirty="0">
                <a:solidFill>
                  <a:srgbClr val="595959"/>
                </a:solidFill>
              </a:rPr>
              <a:t> et al., 2008).</a:t>
            </a:r>
            <a:endParaRPr lang="en-US" sz="1500" b="1" dirty="0">
              <a:solidFill>
                <a:srgbClr val="1A73E8"/>
              </a:solidFill>
            </a:endParaRPr>
          </a:p>
          <a:p>
            <a:pPr lvl="0">
              <a:lnSpc>
                <a:spcPct val="115000"/>
              </a:lnSpc>
              <a:spcBef>
                <a:spcPts val="900"/>
              </a:spcBef>
              <a:spcAft>
                <a:spcPts val="1200"/>
              </a:spcAft>
              <a:buClr>
                <a:srgbClr val="595959"/>
              </a:buClr>
              <a:buSzPts val="1800"/>
            </a:pPr>
            <a:r>
              <a:rPr lang="en-US" sz="1500" b="1" dirty="0">
                <a:solidFill>
                  <a:srgbClr val="1A73E8"/>
                </a:solidFill>
              </a:rPr>
              <a:t>Conflict Resolution:</a:t>
            </a:r>
            <a:r>
              <a:rPr lang="en-US" sz="1500" dirty="0">
                <a:solidFill>
                  <a:srgbClr val="595959"/>
                </a:solidFill>
              </a:rPr>
              <a:t> Lower conflict levels in family relationships lead to use of more diverse vocabulary with children (</a:t>
            </a:r>
            <a:r>
              <a:rPr lang="en-US" sz="1500" dirty="0" err="1">
                <a:solidFill>
                  <a:srgbClr val="595959"/>
                </a:solidFill>
              </a:rPr>
              <a:t>Pancsofar</a:t>
            </a:r>
            <a:r>
              <a:rPr lang="en-US" sz="1500" dirty="0">
                <a:solidFill>
                  <a:srgbClr val="595959"/>
                </a:solidFill>
              </a:rPr>
              <a:t> et al., 2008).</a:t>
            </a:r>
            <a:endParaRPr lang="en-US" sz="1500" b="1" dirty="0">
              <a:solidFill>
                <a:srgbClr val="1A73E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pic>
        <p:nvPicPr>
          <p:cNvPr id="156" name="Google Shape;156;p2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0"/>
            <a:ext cx="3433800" cy="5143500"/>
          </a:xfrm>
          <a:prstGeom prst="rect">
            <a:avLst/>
          </a:prstGeom>
          <a:noFill/>
          <a:ln>
            <a:noFill/>
          </a:ln>
        </p:spPr>
      </p:pic>
      <p:sp>
        <p:nvSpPr>
          <p:cNvPr id="157" name="Google Shape;157;p24">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9" name="Google Shape;159;p24"/>
          <p:cNvSpPr txBox="1">
            <a:spLocks noGrp="1"/>
          </p:cNvSpPr>
          <p:nvPr>
            <p:ph type="title" idx="4294967295"/>
          </p:nvPr>
        </p:nvSpPr>
        <p:spPr>
          <a:xfrm>
            <a:off x="1595100" y="272950"/>
            <a:ext cx="5953800" cy="112078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2500"/>
              </a:spcAft>
              <a:buClr>
                <a:srgbClr val="000000"/>
              </a:buClr>
              <a:buSzTx/>
              <a:buFont typeface="Arial"/>
              <a:buNone/>
              <a:tabLst/>
              <a:defRPr/>
            </a:pPr>
            <a:r>
              <a:rPr kumimoji="0" lang="en-US" sz="4000" b="1" i="0" u="none" strike="noStrike" kern="0" cap="none" spc="0" normalizeH="0" baseline="0" noProof="0" dirty="0">
                <a:ln>
                  <a:noFill/>
                </a:ln>
                <a:solidFill>
                  <a:srgbClr val="0B5394"/>
                </a:solidFill>
                <a:effectLst/>
                <a:uLnTx/>
                <a:uFillTx/>
                <a:latin typeface="Arial"/>
                <a:ea typeface="Arial"/>
                <a:cs typeface="Arial"/>
                <a:sym typeface="Arial"/>
              </a:rPr>
              <a:t>Key Takeaway</a:t>
            </a:r>
            <a:r>
              <a:rPr kumimoji="0" lang="en-US" sz="4000" b="1" i="0" u="none" strike="noStrike" kern="0" cap="none" spc="0" normalizeH="0" noProof="0" dirty="0">
                <a:ln>
                  <a:noFill/>
                </a:ln>
                <a:solidFill>
                  <a:srgbClr val="0B5394"/>
                </a:solidFill>
                <a:effectLst/>
                <a:uLnTx/>
                <a:uFillTx/>
                <a:latin typeface="Arial"/>
                <a:ea typeface="Arial"/>
                <a:cs typeface="Arial"/>
                <a:sym typeface="Arial"/>
              </a:rPr>
              <a:t> 2</a:t>
            </a:r>
            <a:endParaRPr kumimoji="0" lang="en-US" sz="4000" b="1" i="0" u="none" strike="noStrike" kern="0" cap="none" spc="0" normalizeH="0" baseline="0" noProof="0" dirty="0">
              <a:ln>
                <a:noFill/>
              </a:ln>
              <a:solidFill>
                <a:srgbClr val="1A73E8"/>
              </a:solidFill>
              <a:effectLst/>
              <a:uLnTx/>
              <a:uFillTx/>
              <a:latin typeface="Arial"/>
              <a:ea typeface="Arial"/>
              <a:cs typeface="Arial"/>
              <a:sym typeface="Arial"/>
            </a:endParaRPr>
          </a:p>
        </p:txBody>
      </p:sp>
      <p:sp>
        <p:nvSpPr>
          <p:cNvPr id="158" name="Google Shape;158;p24"/>
          <p:cNvSpPr txBox="1"/>
          <p:nvPr/>
        </p:nvSpPr>
        <p:spPr>
          <a:xfrm>
            <a:off x="392375" y="1428750"/>
            <a:ext cx="8512800" cy="2213400"/>
          </a:xfrm>
          <a:prstGeom prst="rect">
            <a:avLst/>
          </a:prstGeom>
          <a:solidFill>
            <a:srgbClr val="000000">
              <a:alpha val="0"/>
            </a:srgbClr>
          </a:solidFill>
          <a:ln>
            <a:noFill/>
          </a:ln>
        </p:spPr>
        <p:txBody>
          <a:bodyPr spcFirstLastPara="1" wrap="square" lIns="0" tIns="0" rIns="0" bIns="0" anchor="t" anchorCtr="0">
            <a:noAutofit/>
          </a:bodyPr>
          <a:lstStyle/>
          <a:p>
            <a:pPr marL="457200" lvl="0" indent="-387350" algn="l" rtl="0">
              <a:spcBef>
                <a:spcPts val="0"/>
              </a:spcBef>
              <a:spcAft>
                <a:spcPts val="0"/>
              </a:spcAft>
              <a:buClr>
                <a:schemeClr val="dk1"/>
              </a:buClr>
              <a:buSzPts val="2500"/>
              <a:buChar char="●"/>
            </a:pPr>
            <a:r>
              <a:rPr lang="en" sz="2500">
                <a:solidFill>
                  <a:schemeClr val="dk1"/>
                </a:solidFill>
              </a:rPr>
              <a:t>Father-child interactions play an important role in early child development and learning.</a:t>
            </a:r>
            <a:endParaRPr sz="2500">
              <a:solidFill>
                <a:schemeClr val="dk1"/>
              </a:solidFill>
            </a:endParaRPr>
          </a:p>
          <a:p>
            <a:pPr marL="457200" lvl="0" indent="-387350" algn="l" rtl="0">
              <a:spcBef>
                <a:spcPts val="0"/>
              </a:spcBef>
              <a:spcAft>
                <a:spcPts val="0"/>
              </a:spcAft>
              <a:buClr>
                <a:schemeClr val="dk1"/>
              </a:buClr>
              <a:buSzPts val="2500"/>
              <a:buChar char="●"/>
            </a:pPr>
            <a:r>
              <a:rPr lang="en" sz="2500" b="1">
                <a:solidFill>
                  <a:schemeClr val="dk1"/>
                </a:solidFill>
              </a:rPr>
              <a:t>Professionals need to help alleviate, not add to, father’s stress levels.</a:t>
            </a:r>
            <a:endParaRPr sz="2500" b="1">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5">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7" name="Google Shape;167;p25">
            <a:extLst>
              <a:ext uri="{C183D7F6-B498-43B3-948B-1728B52AA6E4}">
                <adec:decorative xmlns:adec="http://schemas.microsoft.com/office/drawing/2017/decorative" val="1"/>
              </a:ext>
            </a:extLst>
          </p:cNvPr>
          <p:cNvSpPr/>
          <p:nvPr/>
        </p:nvSpPr>
        <p:spPr>
          <a:xfrm>
            <a:off x="381000" y="1714500"/>
            <a:ext cx="3810000" cy="2857500"/>
          </a:xfrm>
          <a:prstGeom prst="roundRect">
            <a:avLst>
              <a:gd name="adj" fmla="val 4000"/>
            </a:avLst>
          </a:prstGeom>
          <a:solidFill>
            <a:srgbClr val="000000">
              <a:alpha val="0"/>
            </a:srgbClr>
          </a:solidFill>
          <a:ln w="19050" cap="flat" cmpd="sng">
            <a:solidFill>
              <a:srgbClr val="1A73E8"/>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8" name="Google Shape;168;p25"/>
          <p:cNvSpPr txBox="1">
            <a:spLocks noGrp="1"/>
          </p:cNvSpPr>
          <p:nvPr>
            <p:ph type="title" idx="4294967295"/>
          </p:nvPr>
        </p:nvSpPr>
        <p:spPr>
          <a:xfrm>
            <a:off x="381000" y="129350"/>
            <a:ext cx="8382000" cy="9525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202124"/>
                </a:solidFill>
                <a:effectLst/>
                <a:uLnTx/>
                <a:uFillTx/>
                <a:latin typeface="Arial"/>
                <a:ea typeface="Arial"/>
                <a:cs typeface="Arial"/>
                <a:sym typeface="Arial"/>
              </a:rPr>
              <a:t>Addressing the Research Gap: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202124"/>
                </a:solidFill>
                <a:effectLst/>
                <a:uLnTx/>
                <a:uFillTx/>
                <a:latin typeface="Arial"/>
                <a:ea typeface="Arial"/>
                <a:cs typeface="Arial"/>
                <a:sym typeface="Arial"/>
              </a:rPr>
              <a:t>Fathers of children with Disabilities</a:t>
            </a:r>
          </a:p>
        </p:txBody>
      </p:sp>
      <p:sp>
        <p:nvSpPr>
          <p:cNvPr id="169" name="Google Shape;169;p25"/>
          <p:cNvSpPr txBox="1"/>
          <p:nvPr/>
        </p:nvSpPr>
        <p:spPr>
          <a:xfrm>
            <a:off x="4381500" y="1524000"/>
            <a:ext cx="4381500" cy="3238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b="1" dirty="0">
                <a:solidFill>
                  <a:srgbClr val="1A73E8"/>
                </a:solidFill>
                <a:latin typeface="Arial"/>
                <a:ea typeface="Arial"/>
                <a:cs typeface="Arial"/>
                <a:sym typeface="Arial"/>
              </a:rPr>
              <a:t>This body of research has largely omitted the perspectives of fathers of children with disabilities</a:t>
            </a:r>
            <a:endParaRPr b="1" dirty="0">
              <a:solidFill>
                <a:srgbClr val="1A73E8"/>
              </a:solidFill>
              <a:latin typeface="Arial"/>
              <a:ea typeface="Arial"/>
              <a:cs typeface="Arial"/>
              <a:sym typeface="Arial"/>
            </a:endParaRPr>
          </a:p>
          <a:p>
            <a:pPr marL="0" lvl="0" indent="0" algn="l" rtl="0">
              <a:spcBef>
                <a:spcPts val="1200"/>
              </a:spcBef>
              <a:spcAft>
                <a:spcPts val="0"/>
              </a:spcAft>
              <a:buNone/>
            </a:pPr>
            <a:r>
              <a:rPr lang="en" dirty="0">
                <a:solidFill>
                  <a:schemeClr val="dk2"/>
                </a:solidFill>
              </a:rPr>
              <a:t>Fathers of children with disabilities have been found to be just as involved with their children’s care, nurturing, and playtime as fathers of children without disabilities (Potter, 2017; Varghese &amp; Wachen, 2016).</a:t>
            </a:r>
            <a:endParaRPr b="1" dirty="0">
              <a:solidFill>
                <a:srgbClr val="1A73E8"/>
              </a:solidFill>
              <a:latin typeface="Arial"/>
              <a:ea typeface="Arial"/>
              <a:cs typeface="Arial"/>
              <a:sym typeface="Arial"/>
            </a:endParaRPr>
          </a:p>
          <a:p>
            <a:pPr marL="0" lvl="0" indent="0" algn="l" rtl="0">
              <a:lnSpc>
                <a:spcPct val="115000"/>
              </a:lnSpc>
              <a:spcBef>
                <a:spcPts val="1200"/>
              </a:spcBef>
              <a:spcAft>
                <a:spcPts val="0"/>
              </a:spcAft>
              <a:buNone/>
            </a:pPr>
            <a:r>
              <a:rPr lang="en" dirty="0">
                <a:solidFill>
                  <a:schemeClr val="dk2"/>
                </a:solidFill>
              </a:rPr>
              <a:t>The verbal responsiveness of fathers of young children with Autism was found to be associated with more advanced child language skills (Flippin &amp; Watson, 2015). </a:t>
            </a:r>
            <a:endParaRPr dirty="0">
              <a:solidFill>
                <a:schemeClr val="dk2"/>
              </a:solidFill>
            </a:endParaRPr>
          </a:p>
          <a:p>
            <a:pPr marL="0" lvl="0" indent="0" algn="l" rtl="0">
              <a:lnSpc>
                <a:spcPct val="115000"/>
              </a:lnSpc>
              <a:spcBef>
                <a:spcPts val="1200"/>
              </a:spcBef>
              <a:spcAft>
                <a:spcPts val="1200"/>
              </a:spcAft>
              <a:buNone/>
            </a:pPr>
            <a:r>
              <a:rPr lang="en" dirty="0">
                <a:solidFill>
                  <a:schemeClr val="dk2"/>
                </a:solidFill>
              </a:rPr>
              <a:t>Fathers’ involvement in interventions for children with disabilities or developmental delays has been associated with more positive child behavioral outcomes (Bagner, 2013).</a:t>
            </a:r>
            <a:endParaRPr dirty="0">
              <a:solidFill>
                <a:schemeClr val="dk2"/>
              </a:solidFill>
            </a:endParaRPr>
          </a:p>
        </p:txBody>
      </p:sp>
      <p:pic>
        <p:nvPicPr>
          <p:cNvPr id="166" name="Google Shape;166;p25" descr="Smiling child wearing yellow jacket walking with parents. "/>
          <p:cNvPicPr preferRelativeResize="0"/>
          <p:nvPr/>
        </p:nvPicPr>
        <p:blipFill rotWithShape="1">
          <a:blip r:embed="rId4">
            <a:alphaModFix/>
          </a:blip>
          <a:srcRect l="12825" r="12825"/>
          <a:stretch/>
        </p:blipFill>
        <p:spPr>
          <a:xfrm>
            <a:off x="381000" y="1714500"/>
            <a:ext cx="3810000" cy="2857500"/>
          </a:xfrm>
          <a:prstGeom prst="roundRect">
            <a:avLst>
              <a:gd name="adj" fmla="val 4000"/>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pic>
        <p:nvPicPr>
          <p:cNvPr id="174" name="Google Shape;174;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0"/>
            <a:ext cx="3433800" cy="5143500"/>
          </a:xfrm>
          <a:prstGeom prst="rect">
            <a:avLst/>
          </a:prstGeom>
          <a:noFill/>
          <a:ln>
            <a:noFill/>
          </a:ln>
        </p:spPr>
      </p:pic>
      <p:sp>
        <p:nvSpPr>
          <p:cNvPr id="175" name="Google Shape;175;p26">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77" name="Google Shape;177;p26"/>
          <p:cNvSpPr txBox="1">
            <a:spLocks noGrp="1"/>
          </p:cNvSpPr>
          <p:nvPr>
            <p:ph type="title" idx="4294967295"/>
          </p:nvPr>
        </p:nvSpPr>
        <p:spPr>
          <a:xfrm>
            <a:off x="1595100" y="272950"/>
            <a:ext cx="5953800" cy="112078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2500"/>
              </a:spcAft>
              <a:buClr>
                <a:srgbClr val="000000"/>
              </a:buClr>
              <a:buSzTx/>
              <a:buFont typeface="Arial"/>
              <a:buNone/>
              <a:tabLst/>
              <a:defRPr/>
            </a:pPr>
            <a:r>
              <a:rPr kumimoji="0" lang="en-US" sz="4000" b="1" i="0" u="none" strike="noStrike" kern="0" cap="none" spc="0" normalizeH="0" baseline="0" noProof="0" dirty="0">
                <a:ln>
                  <a:noFill/>
                </a:ln>
                <a:solidFill>
                  <a:srgbClr val="0B5394"/>
                </a:solidFill>
                <a:effectLst/>
                <a:uLnTx/>
                <a:uFillTx/>
                <a:latin typeface="Arial"/>
                <a:ea typeface="Arial"/>
                <a:cs typeface="Arial"/>
                <a:sym typeface="Arial"/>
              </a:rPr>
              <a:t>Key Takeaway</a:t>
            </a:r>
            <a:r>
              <a:rPr kumimoji="0" lang="en-US" sz="4000" b="1" i="0" u="none" strike="noStrike" kern="0" cap="none" spc="0" normalizeH="0" noProof="0" dirty="0">
                <a:ln>
                  <a:noFill/>
                </a:ln>
                <a:solidFill>
                  <a:srgbClr val="0B5394"/>
                </a:solidFill>
                <a:effectLst/>
                <a:uLnTx/>
                <a:uFillTx/>
                <a:latin typeface="Arial"/>
                <a:ea typeface="Arial"/>
                <a:cs typeface="Arial"/>
                <a:sym typeface="Arial"/>
              </a:rPr>
              <a:t> 3</a:t>
            </a:r>
            <a:endParaRPr kumimoji="0" lang="en-US" sz="4000" b="1" i="0" u="none" strike="noStrike" kern="0" cap="none" spc="0" normalizeH="0" baseline="0" noProof="0" dirty="0">
              <a:ln>
                <a:noFill/>
              </a:ln>
              <a:solidFill>
                <a:srgbClr val="1A73E8"/>
              </a:solidFill>
              <a:effectLst/>
              <a:uLnTx/>
              <a:uFillTx/>
              <a:latin typeface="Arial"/>
              <a:ea typeface="Arial"/>
              <a:cs typeface="Arial"/>
              <a:sym typeface="Arial"/>
            </a:endParaRPr>
          </a:p>
        </p:txBody>
      </p:sp>
      <p:sp>
        <p:nvSpPr>
          <p:cNvPr id="176" name="Google Shape;176;p26"/>
          <p:cNvSpPr txBox="1"/>
          <p:nvPr/>
        </p:nvSpPr>
        <p:spPr>
          <a:xfrm>
            <a:off x="392375" y="1428750"/>
            <a:ext cx="8512800" cy="2213400"/>
          </a:xfrm>
          <a:prstGeom prst="rect">
            <a:avLst/>
          </a:prstGeom>
          <a:solidFill>
            <a:srgbClr val="000000">
              <a:alpha val="0"/>
            </a:srgbClr>
          </a:solidFill>
          <a:ln>
            <a:noFill/>
          </a:ln>
        </p:spPr>
        <p:txBody>
          <a:bodyPr spcFirstLastPara="1" wrap="square" lIns="0" tIns="0" rIns="0" bIns="0" anchor="t" anchorCtr="0">
            <a:noAutofit/>
          </a:bodyPr>
          <a:lstStyle/>
          <a:p>
            <a:pPr marL="457200" lvl="0" indent="-387350" algn="l" rtl="0">
              <a:spcBef>
                <a:spcPts val="0"/>
              </a:spcBef>
              <a:spcAft>
                <a:spcPts val="0"/>
              </a:spcAft>
              <a:buClr>
                <a:schemeClr val="dk1"/>
              </a:buClr>
              <a:buSzPts val="2500"/>
              <a:buChar char="●"/>
            </a:pPr>
            <a:r>
              <a:rPr lang="en" sz="2500">
                <a:solidFill>
                  <a:schemeClr val="dk1"/>
                </a:solidFill>
              </a:rPr>
              <a:t>Father-child interactions play an important role in early child development and learning.</a:t>
            </a:r>
            <a:endParaRPr sz="2500">
              <a:solidFill>
                <a:schemeClr val="dk1"/>
              </a:solidFill>
            </a:endParaRPr>
          </a:p>
          <a:p>
            <a:pPr marL="457200" lvl="0" indent="-387350" algn="l" rtl="0">
              <a:spcBef>
                <a:spcPts val="0"/>
              </a:spcBef>
              <a:spcAft>
                <a:spcPts val="0"/>
              </a:spcAft>
              <a:buClr>
                <a:schemeClr val="dk1"/>
              </a:buClr>
              <a:buSzPts val="2500"/>
              <a:buChar char="●"/>
            </a:pPr>
            <a:r>
              <a:rPr lang="en" sz="2500">
                <a:solidFill>
                  <a:schemeClr val="dk1"/>
                </a:solidFill>
              </a:rPr>
              <a:t>Stress and wellbeing directly affect the quality of father-child interaction.</a:t>
            </a:r>
            <a:endParaRPr sz="2500">
              <a:solidFill>
                <a:schemeClr val="dk1"/>
              </a:solidFill>
            </a:endParaRPr>
          </a:p>
          <a:p>
            <a:pPr marL="457200" lvl="0" indent="-387350" algn="l" rtl="0">
              <a:spcBef>
                <a:spcPts val="0"/>
              </a:spcBef>
              <a:spcAft>
                <a:spcPts val="0"/>
              </a:spcAft>
              <a:buClr>
                <a:schemeClr val="dk1"/>
              </a:buClr>
              <a:buSzPts val="2500"/>
              <a:buChar char="●"/>
            </a:pPr>
            <a:r>
              <a:rPr lang="en" sz="2500" b="1">
                <a:solidFill>
                  <a:schemeClr val="dk1"/>
                </a:solidFill>
              </a:rPr>
              <a:t>Emerging research on the experiences of fathers of children with disabilities shows they are important figures in their development and learning.</a:t>
            </a:r>
            <a:endParaRPr sz="25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83" name="Google Shape;183;p27">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4" name="Google Shape;184;p27"/>
          <p:cNvSpPr txBox="1">
            <a:spLocks noGrp="1"/>
          </p:cNvSpPr>
          <p:nvPr>
            <p:ph type="title" idx="4294967295"/>
          </p:nvPr>
        </p:nvSpPr>
        <p:spPr>
          <a:xfrm>
            <a:off x="381000" y="500400"/>
            <a:ext cx="8382000" cy="76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202124"/>
                </a:solidFill>
                <a:effectLst/>
                <a:uLnTx/>
                <a:uFillTx/>
                <a:latin typeface="Arial"/>
                <a:ea typeface="Arial"/>
                <a:cs typeface="Arial"/>
                <a:sym typeface="Arial"/>
              </a:rPr>
              <a:t>Mothers may take a more primary role with professionals for pragmatic family reasons</a:t>
            </a:r>
          </a:p>
        </p:txBody>
      </p:sp>
      <p:sp>
        <p:nvSpPr>
          <p:cNvPr id="187" name="Google Shape;187;p27"/>
          <p:cNvSpPr txBox="1"/>
          <p:nvPr/>
        </p:nvSpPr>
        <p:spPr>
          <a:xfrm>
            <a:off x="476250" y="1749444"/>
            <a:ext cx="4000500" cy="2886951"/>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 sz="2100" b="1">
                <a:solidFill>
                  <a:srgbClr val="0B5394"/>
                </a:solidFill>
                <a:latin typeface="Arial"/>
                <a:ea typeface="Arial"/>
                <a:cs typeface="Arial"/>
                <a:sym typeface="Arial"/>
              </a:rPr>
              <a:t>Indirect Involvement</a:t>
            </a:r>
            <a:endParaRPr sz="2100" b="1">
              <a:solidFill>
                <a:srgbClr val="0B5394"/>
              </a:solidFill>
              <a:latin typeface="Arial"/>
              <a:ea typeface="Arial"/>
              <a:cs typeface="Arial"/>
              <a:sym typeface="Arial"/>
            </a:endParaRPr>
          </a:p>
          <a:p>
            <a:pPr marL="0" lvl="0" indent="0" algn="l" rtl="0">
              <a:spcBef>
                <a:spcPts val="300"/>
              </a:spcBef>
              <a:spcAft>
                <a:spcPts val="0"/>
              </a:spcAft>
              <a:buNone/>
            </a:pPr>
            <a:endParaRPr sz="2100" b="1">
              <a:solidFill>
                <a:srgbClr val="1A73E8"/>
              </a:solidFill>
              <a:latin typeface="Arial"/>
              <a:ea typeface="Arial"/>
              <a:cs typeface="Arial"/>
              <a:sym typeface="Arial"/>
            </a:endParaRPr>
          </a:p>
          <a:p>
            <a:pPr marL="0" lvl="0" indent="0" algn="l" rtl="0">
              <a:lnSpc>
                <a:spcPct val="115000"/>
              </a:lnSpc>
              <a:spcBef>
                <a:spcPts val="300"/>
              </a:spcBef>
              <a:spcAft>
                <a:spcPts val="1200"/>
              </a:spcAft>
              <a:buNone/>
            </a:pPr>
            <a:r>
              <a:rPr lang="en" sz="1800">
                <a:solidFill>
                  <a:schemeClr val="dk2"/>
                </a:solidFill>
              </a:rPr>
              <a:t>In some families, fathers of children with complex disabilities engage in important</a:t>
            </a:r>
            <a:r>
              <a:rPr lang="en" sz="1800" i="1">
                <a:solidFill>
                  <a:schemeClr val="dk2"/>
                </a:solidFill>
              </a:rPr>
              <a:t> indirect </a:t>
            </a:r>
            <a:r>
              <a:rPr lang="en" sz="1800">
                <a:solidFill>
                  <a:schemeClr val="dk2"/>
                </a:solidFill>
              </a:rPr>
              <a:t>school involvement through their financial support, gainful employment, and support for their co-parent (Pancsofar et al., 2019).</a:t>
            </a:r>
            <a:endParaRPr sz="1200" b="0">
              <a:solidFill>
                <a:srgbClr val="5F6368"/>
              </a:solidFill>
              <a:latin typeface="Arial"/>
              <a:ea typeface="Arial"/>
              <a:cs typeface="Arial"/>
              <a:sym typeface="Arial"/>
            </a:endParaRPr>
          </a:p>
        </p:txBody>
      </p:sp>
      <p:pic>
        <p:nvPicPr>
          <p:cNvPr id="188" name="Google Shape;188;p27" descr="Cropped shot of young creative businessman typing on keyboard while sitting at work desk in the modern office. "/>
          <p:cNvPicPr preferRelativeResize="0"/>
          <p:nvPr/>
        </p:nvPicPr>
        <p:blipFill>
          <a:blip r:embed="rId4">
            <a:alphaModFix/>
          </a:blip>
          <a:stretch>
            <a:fillRect/>
          </a:stretch>
        </p:blipFill>
        <p:spPr>
          <a:xfrm>
            <a:off x="4572001" y="1837222"/>
            <a:ext cx="4317501" cy="2426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94" name="Google Shape;194;p28">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96" name="Google Shape;196;p28">
            <a:extLst>
              <a:ext uri="{C183D7F6-B498-43B3-948B-1728B52AA6E4}">
                <adec:decorative xmlns:adec="http://schemas.microsoft.com/office/drawing/2017/decorative" val="1"/>
              </a:ext>
            </a:extLst>
          </p:cNvPr>
          <p:cNvSpPr/>
          <p:nvPr/>
        </p:nvSpPr>
        <p:spPr>
          <a:xfrm>
            <a:off x="381000" y="1428727"/>
            <a:ext cx="4191000" cy="3528385"/>
          </a:xfrm>
          <a:prstGeom prst="roundRect">
            <a:avLst>
              <a:gd name="adj" fmla="val 7271"/>
            </a:avLst>
          </a:prstGeom>
          <a:solidFill>
            <a:srgbClr val="FFFFFF">
              <a:alpha val="8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 name="Google Shape;184;p27">
            <a:extLst>
              <a:ext uri="{FF2B5EF4-FFF2-40B4-BE49-F238E27FC236}">
                <a16:creationId xmlns:a16="http://schemas.microsoft.com/office/drawing/2014/main" id="{3BED5629-2686-5B73-8BF7-CD00AC2CFB92}"/>
              </a:ext>
            </a:extLst>
          </p:cNvPr>
          <p:cNvSpPr txBox="1">
            <a:spLocks noGrp="1"/>
          </p:cNvSpPr>
          <p:nvPr>
            <p:ph type="title" idx="4294967295"/>
          </p:nvPr>
        </p:nvSpPr>
        <p:spPr>
          <a:xfrm>
            <a:off x="476250" y="140103"/>
            <a:ext cx="8382000" cy="76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202124"/>
                </a:solidFill>
                <a:effectLst/>
                <a:uLnTx/>
                <a:uFillTx/>
                <a:latin typeface="Arial"/>
                <a:ea typeface="Arial"/>
                <a:cs typeface="Arial"/>
                <a:sym typeface="Arial"/>
              </a:rPr>
              <a:t>Mothers may take a more primary role with professionals for pragmatic family reasons cont.</a:t>
            </a:r>
          </a:p>
        </p:txBody>
      </p:sp>
      <p:sp>
        <p:nvSpPr>
          <p:cNvPr id="197" name="Google Shape;197;p28"/>
          <p:cNvSpPr txBox="1">
            <a:spLocks/>
          </p:cNvSpPr>
          <p:nvPr/>
        </p:nvSpPr>
        <p:spPr>
          <a:xfrm>
            <a:off x="476250" y="967663"/>
            <a:ext cx="4000500" cy="668632"/>
          </a:xfrm>
          <a:prstGeom prst="rect">
            <a:avLst/>
          </a:prstGeom>
          <a:solidFill>
            <a:srgbClr val="000000">
              <a:alpha val="0"/>
            </a:srgbClr>
          </a:solid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dirty="0">
                <a:ln>
                  <a:noFill/>
                </a:ln>
                <a:solidFill>
                  <a:srgbClr val="0B5394"/>
                </a:solidFill>
                <a:effectLst/>
                <a:uLnTx/>
                <a:uFillTx/>
                <a:latin typeface="Arial"/>
                <a:ea typeface="Arial"/>
                <a:cs typeface="Arial"/>
                <a:sym typeface="Arial"/>
              </a:rPr>
              <a:t>Financial Responsibility</a:t>
            </a:r>
          </a:p>
          <a:p>
            <a:pPr marL="0" marR="0" lvl="0" indent="0" algn="l" defTabSz="914400" rtl="0" eaLnBrk="1" fontAlgn="auto" latinLnBrk="0" hangingPunct="1">
              <a:lnSpc>
                <a:spcPct val="100000"/>
              </a:lnSpc>
              <a:spcBef>
                <a:spcPts val="300"/>
              </a:spcBef>
              <a:spcAft>
                <a:spcPts val="0"/>
              </a:spcAft>
              <a:buClr>
                <a:srgbClr val="000000"/>
              </a:buClr>
              <a:buSzTx/>
              <a:buFont typeface="Arial"/>
              <a:buNone/>
              <a:tabLst/>
              <a:defRPr/>
            </a:pPr>
            <a:endParaRPr kumimoji="0" lang="en-US" sz="2100" b="1" i="0" u="none" strike="noStrike" kern="0" cap="none" spc="0" normalizeH="0" baseline="0" noProof="0" dirty="0">
              <a:ln>
                <a:noFill/>
              </a:ln>
              <a:solidFill>
                <a:srgbClr val="1A73E8"/>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300"/>
              </a:spcBef>
              <a:spcAft>
                <a:spcPts val="1200"/>
              </a:spcAft>
              <a:buClr>
                <a:srgbClr val="000000"/>
              </a:buClr>
              <a:buSzTx/>
              <a:buFont typeface="Arial"/>
              <a:buNone/>
              <a:tabLst/>
              <a:defRPr/>
            </a:pPr>
            <a:r>
              <a:rPr kumimoji="0" lang="en-US" sz="1800" b="0" i="0" u="none" strike="noStrike" kern="0" cap="none" spc="0" normalizeH="0" baseline="0" noProof="0" dirty="0">
                <a:ln>
                  <a:noFill/>
                </a:ln>
                <a:solidFill>
                  <a:schemeClr val="dk2"/>
                </a:solidFill>
                <a:effectLst/>
                <a:uLnTx/>
                <a:uFillTx/>
                <a:latin typeface="Arial"/>
                <a:ea typeface="Arial"/>
                <a:cs typeface="Arial"/>
                <a:sym typeface="Arial"/>
              </a:rPr>
              <a:t>Some families may experience more extensive and longer-term financial demands related to their children’s complex learning and developmental needs and some fathers’ view their work was one way through which their families could meet these unique financial needs (Pancsofar et al., 2019; Pancsofar et al., 2022).</a:t>
            </a:r>
            <a:endParaRPr kumimoji="0" lang="en-US" sz="1800" b="0" i="0" u="none" strike="noStrike" kern="0" cap="none" spc="0" normalizeH="0" baseline="0" noProof="0" dirty="0">
              <a:ln>
                <a:noFill/>
              </a:ln>
              <a:solidFill>
                <a:srgbClr val="5F6368"/>
              </a:solidFill>
              <a:effectLst/>
              <a:uLnTx/>
              <a:uFillTx/>
              <a:latin typeface="Arial"/>
              <a:ea typeface="Arial"/>
              <a:cs typeface="Arial"/>
              <a:sym typeface="Arial"/>
            </a:endParaRPr>
          </a:p>
        </p:txBody>
      </p:sp>
      <p:pic>
        <p:nvPicPr>
          <p:cNvPr id="198" name="Google Shape;198;p28" descr="Father removing mail from mailbox and looking at what may be a bill. "/>
          <p:cNvPicPr preferRelativeResize="0"/>
          <p:nvPr/>
        </p:nvPicPr>
        <p:blipFill>
          <a:blip r:embed="rId4">
            <a:alphaModFix/>
          </a:blip>
          <a:stretch>
            <a:fillRect/>
          </a:stretch>
        </p:blipFill>
        <p:spPr>
          <a:xfrm>
            <a:off x="4773850" y="1481639"/>
            <a:ext cx="4054252" cy="2961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04" name="Google Shape;204;p29">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6" name="Google Shape;206;p29">
            <a:extLst>
              <a:ext uri="{C183D7F6-B498-43B3-948B-1728B52AA6E4}">
                <adec:decorative xmlns:adec="http://schemas.microsoft.com/office/drawing/2017/decorative" val="1"/>
              </a:ext>
            </a:extLst>
          </p:cNvPr>
          <p:cNvSpPr/>
          <p:nvPr/>
        </p:nvSpPr>
        <p:spPr>
          <a:xfrm>
            <a:off x="381000" y="934003"/>
            <a:ext cx="4191000" cy="3528384"/>
          </a:xfrm>
          <a:prstGeom prst="roundRect">
            <a:avLst>
              <a:gd name="adj" fmla="val 7271"/>
            </a:avLst>
          </a:prstGeom>
          <a:solidFill>
            <a:srgbClr val="FFFFFF">
              <a:alpha val="8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 name="Google Shape;184;p27">
            <a:extLst>
              <a:ext uri="{FF2B5EF4-FFF2-40B4-BE49-F238E27FC236}">
                <a16:creationId xmlns:a16="http://schemas.microsoft.com/office/drawing/2014/main" id="{45E55E5E-481D-E7C8-C3B1-63B9D77EB994}"/>
              </a:ext>
            </a:extLst>
          </p:cNvPr>
          <p:cNvSpPr txBox="1">
            <a:spLocks noGrp="1"/>
          </p:cNvSpPr>
          <p:nvPr>
            <p:ph type="title" idx="4294967295"/>
          </p:nvPr>
        </p:nvSpPr>
        <p:spPr>
          <a:xfrm>
            <a:off x="381000" y="333376"/>
            <a:ext cx="8382000" cy="7620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202124"/>
                </a:solidFill>
                <a:effectLst/>
                <a:uLnTx/>
                <a:uFillTx/>
                <a:latin typeface="Arial"/>
                <a:ea typeface="Arial"/>
                <a:cs typeface="Arial"/>
                <a:sym typeface="Arial"/>
              </a:rPr>
              <a:t>Mothers may take a more primary role with professionals for pragmatic family reasons cont. (2)</a:t>
            </a:r>
          </a:p>
        </p:txBody>
      </p:sp>
      <p:sp>
        <p:nvSpPr>
          <p:cNvPr id="207" name="Google Shape;207;p29"/>
          <p:cNvSpPr txBox="1"/>
          <p:nvPr/>
        </p:nvSpPr>
        <p:spPr>
          <a:xfrm>
            <a:off x="476250" y="1341718"/>
            <a:ext cx="4000500" cy="2886951"/>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 sz="2100" b="1" dirty="0">
                <a:solidFill>
                  <a:srgbClr val="0B5394"/>
                </a:solidFill>
                <a:latin typeface="Arial"/>
                <a:ea typeface="Arial"/>
                <a:cs typeface="Arial"/>
                <a:sym typeface="Arial"/>
              </a:rPr>
              <a:t>Conflicting Demands</a:t>
            </a:r>
            <a:endParaRPr sz="2100" b="1" dirty="0">
              <a:solidFill>
                <a:srgbClr val="0B5394"/>
              </a:solidFill>
              <a:latin typeface="Arial"/>
              <a:ea typeface="Arial"/>
              <a:cs typeface="Arial"/>
              <a:sym typeface="Arial"/>
            </a:endParaRPr>
          </a:p>
          <a:p>
            <a:pPr marL="0" lvl="0" indent="0" algn="l" rtl="0">
              <a:spcBef>
                <a:spcPts val="300"/>
              </a:spcBef>
              <a:spcAft>
                <a:spcPts val="0"/>
              </a:spcAft>
              <a:buNone/>
            </a:pPr>
            <a:endParaRPr sz="2100" b="1" dirty="0">
              <a:solidFill>
                <a:srgbClr val="1A73E8"/>
              </a:solidFill>
              <a:latin typeface="Arial"/>
              <a:ea typeface="Arial"/>
              <a:cs typeface="Arial"/>
              <a:sym typeface="Arial"/>
            </a:endParaRPr>
          </a:p>
          <a:p>
            <a:pPr marL="0" lvl="0" indent="0" algn="l" rtl="0">
              <a:lnSpc>
                <a:spcPct val="115000"/>
              </a:lnSpc>
              <a:spcBef>
                <a:spcPts val="300"/>
              </a:spcBef>
              <a:spcAft>
                <a:spcPts val="1200"/>
              </a:spcAft>
              <a:buNone/>
            </a:pPr>
            <a:r>
              <a:rPr lang="en" sz="1800" dirty="0">
                <a:solidFill>
                  <a:schemeClr val="dk2"/>
                </a:solidFill>
              </a:rPr>
              <a:t>These fathers articulated challenges in addressing multiple, sometimes conflicting responsibilities, including emotional demands of parenting, with more practical demands of their jobs.</a:t>
            </a:r>
            <a:endParaRPr sz="1500" b="0" dirty="0">
              <a:solidFill>
                <a:srgbClr val="5F6368"/>
              </a:solidFill>
              <a:latin typeface="Arial"/>
              <a:ea typeface="Arial"/>
              <a:cs typeface="Arial"/>
              <a:sym typeface="Arial"/>
            </a:endParaRPr>
          </a:p>
        </p:txBody>
      </p:sp>
      <p:pic>
        <p:nvPicPr>
          <p:cNvPr id="208" name="Google Shape;208;p29" descr="Man with son on knees working on laptop at home."/>
          <p:cNvPicPr preferRelativeResize="0"/>
          <p:nvPr/>
        </p:nvPicPr>
        <p:blipFill>
          <a:blip r:embed="rId4">
            <a:alphaModFix/>
          </a:blip>
          <a:stretch>
            <a:fillRect/>
          </a:stretch>
        </p:blipFill>
        <p:spPr>
          <a:xfrm>
            <a:off x="4909275" y="1428752"/>
            <a:ext cx="4110674" cy="27397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pic>
        <p:nvPicPr>
          <p:cNvPr id="213" name="Google Shape;213;p3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0"/>
            <a:ext cx="3433800" cy="5143500"/>
          </a:xfrm>
          <a:prstGeom prst="rect">
            <a:avLst/>
          </a:prstGeom>
          <a:noFill/>
          <a:ln>
            <a:noFill/>
          </a:ln>
        </p:spPr>
      </p:pic>
      <p:sp>
        <p:nvSpPr>
          <p:cNvPr id="214" name="Google Shape;214;p30">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16" name="Google Shape;216;p30"/>
          <p:cNvSpPr txBox="1">
            <a:spLocks noGrp="1"/>
          </p:cNvSpPr>
          <p:nvPr>
            <p:ph type="title" idx="4294967295"/>
          </p:nvPr>
        </p:nvSpPr>
        <p:spPr>
          <a:xfrm>
            <a:off x="1595100" y="272950"/>
            <a:ext cx="5953800" cy="112078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2500"/>
              </a:spcAft>
              <a:buClr>
                <a:srgbClr val="000000"/>
              </a:buClr>
              <a:buSzTx/>
              <a:buFont typeface="Arial"/>
              <a:buNone/>
              <a:tabLst/>
              <a:defRPr/>
            </a:pPr>
            <a:r>
              <a:rPr kumimoji="0" lang="en-US" sz="4000" b="1" i="0" u="none" strike="noStrike" kern="0" cap="none" spc="0" normalizeH="0" baseline="0" noProof="0" dirty="0">
                <a:ln>
                  <a:noFill/>
                </a:ln>
                <a:solidFill>
                  <a:srgbClr val="0B5394"/>
                </a:solidFill>
                <a:effectLst/>
                <a:uLnTx/>
                <a:uFillTx/>
                <a:latin typeface="Arial"/>
                <a:ea typeface="Arial"/>
                <a:cs typeface="Arial"/>
                <a:sym typeface="Arial"/>
              </a:rPr>
              <a:t>Key Takeaway</a:t>
            </a:r>
            <a:r>
              <a:rPr kumimoji="0" lang="en-US" sz="4000" b="1" i="0" u="none" strike="noStrike" kern="0" cap="none" spc="0" normalizeH="0" noProof="0" dirty="0">
                <a:ln>
                  <a:noFill/>
                </a:ln>
                <a:solidFill>
                  <a:srgbClr val="0B5394"/>
                </a:solidFill>
                <a:effectLst/>
                <a:uLnTx/>
                <a:uFillTx/>
                <a:latin typeface="Arial"/>
                <a:ea typeface="Arial"/>
                <a:cs typeface="Arial"/>
                <a:sym typeface="Arial"/>
              </a:rPr>
              <a:t> 4</a:t>
            </a:r>
            <a:endParaRPr kumimoji="0" lang="en-US" sz="4000" b="1" i="0" u="none" strike="noStrike" kern="0" cap="none" spc="0" normalizeH="0" baseline="0" noProof="0" dirty="0">
              <a:ln>
                <a:noFill/>
              </a:ln>
              <a:solidFill>
                <a:srgbClr val="1A73E8"/>
              </a:solidFill>
              <a:effectLst/>
              <a:uLnTx/>
              <a:uFillTx/>
              <a:latin typeface="Arial"/>
              <a:ea typeface="Arial"/>
              <a:cs typeface="Arial"/>
              <a:sym typeface="Arial"/>
            </a:endParaRPr>
          </a:p>
        </p:txBody>
      </p:sp>
      <p:sp>
        <p:nvSpPr>
          <p:cNvPr id="215" name="Google Shape;215;p30"/>
          <p:cNvSpPr txBox="1"/>
          <p:nvPr/>
        </p:nvSpPr>
        <p:spPr>
          <a:xfrm>
            <a:off x="392375" y="1428750"/>
            <a:ext cx="8512800" cy="2213400"/>
          </a:xfrm>
          <a:prstGeom prst="rect">
            <a:avLst/>
          </a:prstGeom>
          <a:solidFill>
            <a:srgbClr val="000000">
              <a:alpha val="0"/>
            </a:srgbClr>
          </a:solidFill>
          <a:ln>
            <a:noFill/>
          </a:ln>
        </p:spPr>
        <p:txBody>
          <a:bodyPr spcFirstLastPara="1" wrap="square" lIns="0" tIns="0" rIns="0" bIns="0" anchor="t" anchorCtr="0">
            <a:noAutofit/>
          </a:bodyPr>
          <a:lstStyle/>
          <a:p>
            <a:pPr marL="457200" lvl="0" indent="-387350" algn="l" rtl="0">
              <a:spcBef>
                <a:spcPts val="0"/>
              </a:spcBef>
              <a:spcAft>
                <a:spcPts val="0"/>
              </a:spcAft>
              <a:buClr>
                <a:schemeClr val="dk1"/>
              </a:buClr>
              <a:buSzPts val="2500"/>
              <a:buChar char="●"/>
            </a:pPr>
            <a:r>
              <a:rPr lang="en" sz="2500">
                <a:solidFill>
                  <a:schemeClr val="dk1"/>
                </a:solidFill>
              </a:rPr>
              <a:t>Father-child interactions play an important role in early child development and learning.</a:t>
            </a:r>
            <a:endParaRPr sz="2500">
              <a:solidFill>
                <a:schemeClr val="dk1"/>
              </a:solidFill>
            </a:endParaRPr>
          </a:p>
          <a:p>
            <a:pPr marL="457200" lvl="0" indent="-387350" algn="l" rtl="0">
              <a:spcBef>
                <a:spcPts val="0"/>
              </a:spcBef>
              <a:spcAft>
                <a:spcPts val="0"/>
              </a:spcAft>
              <a:buClr>
                <a:schemeClr val="dk1"/>
              </a:buClr>
              <a:buSzPts val="2500"/>
              <a:buChar char="●"/>
            </a:pPr>
            <a:r>
              <a:rPr lang="en" sz="2500">
                <a:solidFill>
                  <a:schemeClr val="dk1"/>
                </a:solidFill>
              </a:rPr>
              <a:t>Stress and wellbeing directly affect the quality of father-child interaction.</a:t>
            </a:r>
            <a:endParaRPr sz="2500">
              <a:solidFill>
                <a:schemeClr val="dk1"/>
              </a:solidFill>
            </a:endParaRPr>
          </a:p>
          <a:p>
            <a:pPr marL="457200" lvl="0" indent="-387350" algn="l" rtl="0">
              <a:spcBef>
                <a:spcPts val="0"/>
              </a:spcBef>
              <a:spcAft>
                <a:spcPts val="0"/>
              </a:spcAft>
              <a:buClr>
                <a:schemeClr val="dk1"/>
              </a:buClr>
              <a:buSzPts val="2500"/>
              <a:buChar char="●"/>
            </a:pPr>
            <a:r>
              <a:rPr lang="en" sz="2500">
                <a:solidFill>
                  <a:schemeClr val="dk1"/>
                </a:solidFill>
              </a:rPr>
              <a:t>Fathers of children with disabilities are equally important figures in development and learning.</a:t>
            </a:r>
            <a:endParaRPr sz="2500">
              <a:solidFill>
                <a:srgbClr val="444444"/>
              </a:solidFill>
            </a:endParaRPr>
          </a:p>
          <a:p>
            <a:pPr marL="457200" lvl="0" indent="-387350" algn="l" rtl="0">
              <a:spcBef>
                <a:spcPts val="0"/>
              </a:spcBef>
              <a:spcAft>
                <a:spcPts val="0"/>
              </a:spcAft>
              <a:buClr>
                <a:schemeClr val="dk1"/>
              </a:buClr>
              <a:buSzPts val="2500"/>
              <a:buChar char="●"/>
            </a:pPr>
            <a:r>
              <a:rPr lang="en" sz="2500" b="1">
                <a:solidFill>
                  <a:schemeClr val="dk1"/>
                </a:solidFill>
              </a:rPr>
              <a:t>Even when fathers play more of a secondary role in this area in their families, they matter and want to be involved.</a:t>
            </a:r>
            <a:endParaRPr sz="25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pic>
        <p:nvPicPr>
          <p:cNvPr id="222" name="Google Shape;222;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23" name="Google Shape;223;p31">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24" name="Google Shape;224;p31"/>
          <p:cNvSpPr txBox="1">
            <a:spLocks noGrp="1"/>
          </p:cNvSpPr>
          <p:nvPr>
            <p:ph type="title" idx="4294967295"/>
          </p:nvPr>
        </p:nvSpPr>
        <p:spPr>
          <a:xfrm>
            <a:off x="381000" y="142800"/>
            <a:ext cx="8382000" cy="666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300"/>
              </a:spcAft>
              <a:buClr>
                <a:srgbClr val="000000"/>
              </a:buClr>
              <a:buSzTx/>
              <a:buFont typeface="Arial"/>
              <a:buNone/>
              <a:tabLst/>
              <a:defRPr/>
            </a:pPr>
            <a:r>
              <a:rPr kumimoji="0" lang="en-US" sz="2220" b="1" i="0" u="none" strike="noStrike" kern="0" cap="none" spc="0" normalizeH="0" baseline="0" noProof="0" dirty="0">
                <a:ln>
                  <a:noFill/>
                </a:ln>
                <a:solidFill>
                  <a:srgbClr val="202124"/>
                </a:solidFill>
                <a:effectLst/>
                <a:uLnTx/>
                <a:uFillTx/>
                <a:latin typeface="Arial"/>
                <a:ea typeface="Arial"/>
                <a:cs typeface="Arial"/>
                <a:sym typeface="Arial"/>
              </a:rPr>
              <a:t>Fathers face unique challenges in family-school partnerships</a:t>
            </a:r>
          </a:p>
        </p:txBody>
      </p:sp>
      <p:sp>
        <p:nvSpPr>
          <p:cNvPr id="227" name="Google Shape;227;p31"/>
          <p:cNvSpPr txBox="1"/>
          <p:nvPr/>
        </p:nvSpPr>
        <p:spPr>
          <a:xfrm>
            <a:off x="4810200" y="1123725"/>
            <a:ext cx="3810000" cy="71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700" b="1" dirty="0">
                <a:solidFill>
                  <a:srgbClr val="1A73E8"/>
                </a:solidFill>
                <a:latin typeface="Arial"/>
                <a:ea typeface="Arial"/>
                <a:cs typeface="Arial"/>
                <a:sym typeface="Arial"/>
              </a:rPr>
              <a:t>Institutional Exclusion</a:t>
            </a:r>
            <a:endParaRPr sz="1700" b="1" dirty="0">
              <a:solidFill>
                <a:srgbClr val="1A73E8"/>
              </a:solidFill>
              <a:latin typeface="Arial"/>
              <a:ea typeface="Arial"/>
              <a:cs typeface="Arial"/>
              <a:sym typeface="Arial"/>
            </a:endParaRPr>
          </a:p>
          <a:p>
            <a:pPr marL="0" lvl="0" indent="0" algn="l" rtl="0">
              <a:spcBef>
                <a:spcPts val="300"/>
              </a:spcBef>
              <a:spcAft>
                <a:spcPts val="300"/>
              </a:spcAft>
              <a:buNone/>
            </a:pPr>
            <a:r>
              <a:rPr lang="en" sz="1700" b="0" dirty="0">
                <a:solidFill>
                  <a:srgbClr val="5F6368"/>
                </a:solidFill>
                <a:latin typeface="Arial"/>
                <a:ea typeface="Arial"/>
                <a:cs typeface="Arial"/>
                <a:sym typeface="Arial"/>
              </a:rPr>
              <a:t>Fathers often feel left out of the educational system and their child’s IEP team.</a:t>
            </a:r>
            <a:r>
              <a:rPr lang="en" sz="1700" dirty="0">
                <a:solidFill>
                  <a:srgbClr val="5F6368"/>
                </a:solidFill>
              </a:rPr>
              <a:t> </a:t>
            </a:r>
            <a:r>
              <a:rPr lang="en" sz="1700" dirty="0">
                <a:solidFill>
                  <a:schemeClr val="dk2"/>
                </a:solidFill>
              </a:rPr>
              <a:t>(Mueller &amp; Buckley, 2014)</a:t>
            </a:r>
            <a:endParaRPr sz="1700" b="0" dirty="0">
              <a:solidFill>
                <a:srgbClr val="5F6368"/>
              </a:solidFill>
              <a:latin typeface="Arial"/>
              <a:ea typeface="Arial"/>
              <a:cs typeface="Arial"/>
              <a:sym typeface="Arial"/>
            </a:endParaRPr>
          </a:p>
        </p:txBody>
      </p:sp>
      <p:grpSp>
        <p:nvGrpSpPr>
          <p:cNvPr id="228" name="Google Shape;228;p31">
            <a:extLst>
              <a:ext uri="{C183D7F6-B498-43B3-948B-1728B52AA6E4}">
                <adec:decorative xmlns:adec="http://schemas.microsoft.com/office/drawing/2017/decorative" val="1"/>
              </a:ext>
            </a:extLst>
          </p:cNvPr>
          <p:cNvGrpSpPr/>
          <p:nvPr/>
        </p:nvGrpSpPr>
        <p:grpSpPr>
          <a:xfrm>
            <a:off x="4667250" y="2710630"/>
            <a:ext cx="4095900" cy="1980621"/>
            <a:chOff x="0" y="791299"/>
            <a:chExt cx="4095900" cy="1202052"/>
          </a:xfrm>
        </p:grpSpPr>
        <p:sp>
          <p:nvSpPr>
            <p:cNvPr id="229" name="Google Shape;229;p31"/>
            <p:cNvSpPr/>
            <p:nvPr/>
          </p:nvSpPr>
          <p:spPr>
            <a:xfrm>
              <a:off x="0" y="1088551"/>
              <a:ext cx="4095900" cy="904800"/>
            </a:xfrm>
            <a:prstGeom prst="roundRect">
              <a:avLst>
                <a:gd name="adj" fmla="val 8421"/>
              </a:avLst>
            </a:prstGeom>
            <a:solidFill>
              <a:srgbClr val="FFFFFF">
                <a:alpha val="89999"/>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0" name="Google Shape;230;p31"/>
            <p:cNvSpPr txBox="1"/>
            <p:nvPr/>
          </p:nvSpPr>
          <p:spPr>
            <a:xfrm>
              <a:off x="142950" y="791299"/>
              <a:ext cx="3810000" cy="71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700" b="1">
                  <a:solidFill>
                    <a:srgbClr val="1A73E8"/>
                  </a:solidFill>
                  <a:latin typeface="Arial"/>
                  <a:ea typeface="Arial"/>
                  <a:cs typeface="Arial"/>
                  <a:sym typeface="Arial"/>
                </a:rPr>
                <a:t>Gendered School Environments</a:t>
              </a:r>
              <a:endParaRPr sz="1700" b="1">
                <a:solidFill>
                  <a:srgbClr val="1A73E8"/>
                </a:solidFill>
                <a:latin typeface="Arial"/>
                <a:ea typeface="Arial"/>
                <a:cs typeface="Arial"/>
                <a:sym typeface="Arial"/>
              </a:endParaRPr>
            </a:p>
            <a:p>
              <a:pPr marL="0" lvl="0" indent="0" algn="l" rtl="0">
                <a:lnSpc>
                  <a:spcPct val="115000"/>
                </a:lnSpc>
                <a:spcBef>
                  <a:spcPts val="300"/>
                </a:spcBef>
                <a:spcAft>
                  <a:spcPts val="1200"/>
                </a:spcAft>
                <a:buNone/>
              </a:pPr>
              <a:r>
                <a:rPr lang="en" sz="1700">
                  <a:solidFill>
                    <a:schemeClr val="dk2"/>
                  </a:solidFill>
                </a:rPr>
                <a:t>Some fathers feel it is easier for mothers to be involved in schools due to a perceived unique expertise of mothers and school environments that were more welcoming to mothers (Hart, 2011; Pancsofar et al., 2019)</a:t>
              </a:r>
              <a:endParaRPr sz="1700" b="0">
                <a:solidFill>
                  <a:srgbClr val="5F6368"/>
                </a:solidFill>
                <a:latin typeface="Arial"/>
                <a:ea typeface="Arial"/>
                <a:cs typeface="Arial"/>
                <a:sym typeface="Arial"/>
              </a:endParaRPr>
            </a:p>
          </p:txBody>
        </p:sp>
      </p:grpSp>
      <p:pic>
        <p:nvPicPr>
          <p:cNvPr id="231" name="Google Shape;231;p31" descr="Father meeting daughter (age 6-7) and son (age 8-9) at school bus."/>
          <p:cNvPicPr preferRelativeResize="0"/>
          <p:nvPr/>
        </p:nvPicPr>
        <p:blipFill>
          <a:blip r:embed="rId4">
            <a:alphaModFix/>
          </a:blip>
          <a:stretch>
            <a:fillRect/>
          </a:stretch>
        </p:blipFill>
        <p:spPr>
          <a:xfrm>
            <a:off x="562975" y="809700"/>
            <a:ext cx="3426800" cy="42354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pic>
        <p:nvPicPr>
          <p:cNvPr id="237" name="Google Shape;237;p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38" name="Google Shape;238;p32">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 name="Google Shape;224;p31">
            <a:extLst>
              <a:ext uri="{FF2B5EF4-FFF2-40B4-BE49-F238E27FC236}">
                <a16:creationId xmlns:a16="http://schemas.microsoft.com/office/drawing/2014/main" id="{6FB76186-2370-7A6F-8383-6CC523717A52}"/>
              </a:ext>
            </a:extLst>
          </p:cNvPr>
          <p:cNvSpPr txBox="1">
            <a:spLocks noGrp="1"/>
          </p:cNvSpPr>
          <p:nvPr>
            <p:ph type="title" idx="4294967295"/>
          </p:nvPr>
        </p:nvSpPr>
        <p:spPr>
          <a:xfrm>
            <a:off x="381000" y="142800"/>
            <a:ext cx="8382000" cy="666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300"/>
              </a:spcAft>
              <a:buClr>
                <a:srgbClr val="000000"/>
              </a:buClr>
              <a:buSzTx/>
              <a:buFont typeface="Arial"/>
              <a:buNone/>
              <a:tabLst/>
              <a:defRPr/>
            </a:pPr>
            <a:r>
              <a:rPr kumimoji="0" lang="en-US" sz="2220" b="1" i="0" u="none" strike="noStrike" kern="0" cap="none" spc="0" normalizeH="0" baseline="0" noProof="0" dirty="0">
                <a:ln>
                  <a:noFill/>
                </a:ln>
                <a:solidFill>
                  <a:srgbClr val="202124"/>
                </a:solidFill>
                <a:effectLst/>
                <a:uLnTx/>
                <a:uFillTx/>
                <a:latin typeface="Arial"/>
                <a:ea typeface="Arial"/>
                <a:cs typeface="Arial"/>
                <a:sym typeface="Arial"/>
              </a:rPr>
              <a:t>Fathers face unique challenges in family-school partnerships, cont.</a:t>
            </a:r>
          </a:p>
        </p:txBody>
      </p:sp>
      <p:sp>
        <p:nvSpPr>
          <p:cNvPr id="242" name="Google Shape;242;p32"/>
          <p:cNvSpPr txBox="1"/>
          <p:nvPr/>
        </p:nvSpPr>
        <p:spPr>
          <a:xfrm>
            <a:off x="4810200" y="794700"/>
            <a:ext cx="3810000" cy="71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700" b="1" dirty="0">
                <a:solidFill>
                  <a:srgbClr val="1A73E8"/>
                </a:solidFill>
                <a:latin typeface="Arial"/>
                <a:ea typeface="Arial"/>
                <a:cs typeface="Arial"/>
                <a:sym typeface="Arial"/>
              </a:rPr>
              <a:t>Communication Barriers</a:t>
            </a:r>
            <a:endParaRPr sz="1700" b="1" dirty="0">
              <a:solidFill>
                <a:srgbClr val="1A73E8"/>
              </a:solidFill>
              <a:latin typeface="Arial"/>
              <a:ea typeface="Arial"/>
              <a:cs typeface="Arial"/>
              <a:sym typeface="Arial"/>
            </a:endParaRPr>
          </a:p>
          <a:p>
            <a:pPr marL="0" lvl="0" indent="0" algn="l" rtl="0">
              <a:lnSpc>
                <a:spcPct val="115000"/>
              </a:lnSpc>
              <a:spcBef>
                <a:spcPts val="300"/>
              </a:spcBef>
              <a:spcAft>
                <a:spcPts val="1200"/>
              </a:spcAft>
              <a:buNone/>
            </a:pPr>
            <a:r>
              <a:rPr lang="en" sz="1700" dirty="0">
                <a:solidFill>
                  <a:schemeClr val="dk2"/>
                </a:solidFill>
              </a:rPr>
              <a:t>Fathers of children with deaf-blindness have reported having lower levels of knowledge around how to communicate effectively with their child’s teachers and how to volunteer at their child’s school(Pancsofar et al., 2020).</a:t>
            </a:r>
            <a:endParaRPr sz="1700" b="0" dirty="0">
              <a:solidFill>
                <a:srgbClr val="5F6368"/>
              </a:solidFill>
              <a:latin typeface="Arial"/>
              <a:ea typeface="Arial"/>
              <a:cs typeface="Arial"/>
              <a:sym typeface="Arial"/>
            </a:endParaRPr>
          </a:p>
        </p:txBody>
      </p:sp>
      <p:sp>
        <p:nvSpPr>
          <p:cNvPr id="245" name="Google Shape;245;p32"/>
          <p:cNvSpPr txBox="1"/>
          <p:nvPr/>
        </p:nvSpPr>
        <p:spPr>
          <a:xfrm>
            <a:off x="4810200" y="3242075"/>
            <a:ext cx="3810000" cy="714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700" b="1" dirty="0">
                <a:solidFill>
                  <a:srgbClr val="1A73E8"/>
                </a:solidFill>
                <a:latin typeface="Arial"/>
                <a:ea typeface="Arial"/>
                <a:cs typeface="Arial"/>
                <a:sym typeface="Arial"/>
              </a:rPr>
              <a:t>Burden of Collaboration</a:t>
            </a:r>
            <a:endParaRPr sz="1700" b="1" dirty="0">
              <a:solidFill>
                <a:srgbClr val="1A73E8"/>
              </a:solidFill>
              <a:latin typeface="Arial"/>
              <a:ea typeface="Arial"/>
              <a:cs typeface="Arial"/>
              <a:sym typeface="Arial"/>
            </a:endParaRPr>
          </a:p>
          <a:p>
            <a:pPr marL="0" lvl="0" indent="0" algn="l" rtl="0">
              <a:spcBef>
                <a:spcPts val="300"/>
              </a:spcBef>
              <a:spcAft>
                <a:spcPts val="300"/>
              </a:spcAft>
              <a:buNone/>
            </a:pPr>
            <a:r>
              <a:rPr lang="en" sz="1700" b="0" dirty="0">
                <a:solidFill>
                  <a:srgbClr val="5F6368"/>
                </a:solidFill>
                <a:latin typeface="Arial"/>
                <a:ea typeface="Arial"/>
                <a:cs typeface="Arial"/>
                <a:sym typeface="Arial"/>
              </a:rPr>
              <a:t>The responsibility to foster positive home-school communication often falls to the father/family.</a:t>
            </a:r>
            <a:r>
              <a:rPr lang="en" sz="1700" dirty="0">
                <a:solidFill>
                  <a:schemeClr val="dk2"/>
                </a:solidFill>
              </a:rPr>
              <a:t>(Pancsofar et al., 2022)</a:t>
            </a:r>
            <a:endParaRPr sz="1700" b="0" dirty="0">
              <a:solidFill>
                <a:srgbClr val="5F6368"/>
              </a:solidFill>
              <a:latin typeface="Arial"/>
              <a:ea typeface="Arial"/>
              <a:cs typeface="Arial"/>
              <a:sym typeface="Arial"/>
            </a:endParaRPr>
          </a:p>
        </p:txBody>
      </p:sp>
      <p:pic>
        <p:nvPicPr>
          <p:cNvPr id="246" name="Google Shape;246;p32" descr="Parent-teacher meeting at a school."/>
          <p:cNvPicPr preferRelativeResize="0"/>
          <p:nvPr/>
        </p:nvPicPr>
        <p:blipFill>
          <a:blip r:embed="rId4">
            <a:alphaModFix/>
          </a:blip>
          <a:stretch>
            <a:fillRect/>
          </a:stretch>
        </p:blipFill>
        <p:spPr>
          <a:xfrm>
            <a:off x="240250" y="1161200"/>
            <a:ext cx="4242275" cy="282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a:extLst>
              <a:ext uri="{C183D7F6-B498-43B3-948B-1728B52AA6E4}">
                <adec:decorative xmlns:adec="http://schemas.microsoft.com/office/drawing/2017/decorative" val="1"/>
              </a:ext>
            </a:extLst>
          </p:cNvPr>
          <p:cNvPicPr preferRelativeResize="0"/>
          <p:nvPr/>
        </p:nvPicPr>
        <p:blipFill rotWithShape="1">
          <a:blip r:embed="rId3">
            <a:alphaModFix/>
          </a:blip>
          <a:srcRect l="1513" r="1522"/>
          <a:stretch/>
        </p:blipFill>
        <p:spPr>
          <a:xfrm>
            <a:off x="0" y="0"/>
            <a:ext cx="9144000" cy="5143500"/>
          </a:xfrm>
          <a:prstGeom prst="rect">
            <a:avLst/>
          </a:prstGeom>
          <a:noFill/>
          <a:ln>
            <a:noFill/>
          </a:ln>
        </p:spPr>
      </p:pic>
      <p:sp>
        <p:nvSpPr>
          <p:cNvPr id="68" name="Google Shape;68;p15">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FFFFFF">
              <a:alpha val="85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9" name="Google Shape;69;p15">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0" name="Google Shape;70;p15"/>
          <p:cNvSpPr txBox="1">
            <a:spLocks noGrp="1"/>
          </p:cNvSpPr>
          <p:nvPr>
            <p:ph type="title" idx="4294967295"/>
          </p:nvPr>
        </p:nvSpPr>
        <p:spPr>
          <a:xfrm>
            <a:off x="381000" y="381000"/>
            <a:ext cx="8216700" cy="762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80" b="1" i="0" u="none" strike="noStrike" kern="0" cap="none" spc="0" normalizeH="0" baseline="0" noProof="0" dirty="0">
                <a:ln>
                  <a:noFill/>
                </a:ln>
                <a:solidFill>
                  <a:srgbClr val="1A237E"/>
                </a:solidFill>
                <a:effectLst/>
                <a:uLnTx/>
                <a:uFillTx/>
                <a:latin typeface="Arial"/>
                <a:ea typeface="Arial"/>
                <a:cs typeface="Arial"/>
                <a:sym typeface="Arial"/>
              </a:rPr>
              <a:t>Orientation Towards Family Diversity</a:t>
            </a:r>
          </a:p>
        </p:txBody>
      </p:sp>
      <p:sp>
        <p:nvSpPr>
          <p:cNvPr id="71" name="Google Shape;71;p15"/>
          <p:cNvSpPr txBox="1"/>
          <p:nvPr/>
        </p:nvSpPr>
        <p:spPr>
          <a:xfrm>
            <a:off x="463650" y="1428750"/>
            <a:ext cx="8216700" cy="131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300" b="1" i="1">
                <a:solidFill>
                  <a:srgbClr val="444444"/>
                </a:solidFill>
              </a:rPr>
              <a:t>All family compositions and configurations have value and no family structure is better or worse than any other.</a:t>
            </a:r>
            <a:endParaRPr sz="2300" b="1" i="1">
              <a:solidFill>
                <a:srgbClr val="444444"/>
              </a:solidFill>
            </a:endParaRPr>
          </a:p>
        </p:txBody>
      </p:sp>
      <p:sp>
        <p:nvSpPr>
          <p:cNvPr id="72" name="Google Shape;72;p15"/>
          <p:cNvSpPr txBox="1"/>
          <p:nvPr/>
        </p:nvSpPr>
        <p:spPr>
          <a:xfrm>
            <a:off x="429150" y="2431100"/>
            <a:ext cx="8120400" cy="195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chemeClr val="dk2"/>
                </a:solidFill>
              </a:rPr>
              <a:t>Inclusive Focus: </a:t>
            </a:r>
            <a:endParaRPr sz="2300" b="1">
              <a:solidFill>
                <a:schemeClr val="dk2"/>
              </a:solidFill>
            </a:endParaRPr>
          </a:p>
          <a:p>
            <a:pPr marL="457200" lvl="0" indent="-374650" algn="l" rtl="0">
              <a:spcBef>
                <a:spcPts val="0"/>
              </a:spcBef>
              <a:spcAft>
                <a:spcPts val="0"/>
              </a:spcAft>
              <a:buClr>
                <a:schemeClr val="dk2"/>
              </a:buClr>
              <a:buSzPts val="2300"/>
              <a:buChar char="●"/>
            </a:pPr>
            <a:r>
              <a:rPr lang="en" sz="2300">
                <a:solidFill>
                  <a:schemeClr val="dk2"/>
                </a:solidFill>
              </a:rPr>
              <a:t>Designed for families with one or more father or father figure.</a:t>
            </a:r>
            <a:endParaRPr sz="2300">
              <a:solidFill>
                <a:schemeClr val="dk2"/>
              </a:solidFill>
            </a:endParaRPr>
          </a:p>
          <a:p>
            <a:pPr marL="914400" lvl="1" indent="-374650" algn="l" rtl="0">
              <a:spcBef>
                <a:spcPts val="0"/>
              </a:spcBef>
              <a:spcAft>
                <a:spcPts val="0"/>
              </a:spcAft>
              <a:buClr>
                <a:schemeClr val="dk2"/>
              </a:buClr>
              <a:buSzPts val="2300"/>
              <a:buChar char="○"/>
            </a:pPr>
            <a:r>
              <a:rPr lang="en" sz="2300">
                <a:solidFill>
                  <a:schemeClr val="dk2"/>
                </a:solidFill>
              </a:rPr>
              <a:t>Widens the home-school partnership lens beyond traditional mother-professional collaboration.</a:t>
            </a:r>
            <a:endParaRPr sz="23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sp>
        <p:nvSpPr>
          <p:cNvPr id="251" name="Google Shape;251;p33">
            <a:extLst>
              <a:ext uri="{C183D7F6-B498-43B3-948B-1728B52AA6E4}">
                <adec:decorative xmlns:adec="http://schemas.microsoft.com/office/drawing/2017/decorative" val="1"/>
              </a:ext>
            </a:extLst>
          </p:cNvPr>
          <p:cNvSpPr/>
          <p:nvPr/>
        </p:nvSpPr>
        <p:spPr>
          <a:xfrm>
            <a:off x="-381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52" name="Google Shape;252;p33"/>
          <p:cNvSpPr txBox="1">
            <a:spLocks noGrp="1"/>
          </p:cNvSpPr>
          <p:nvPr>
            <p:ph type="title"/>
          </p:nvPr>
        </p:nvSpPr>
        <p:spPr>
          <a:xfrm>
            <a:off x="381000" y="381000"/>
            <a:ext cx="8382000" cy="6669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170" b="1" i="0" dirty="0">
                <a:solidFill>
                  <a:srgbClr val="202124"/>
                </a:solidFill>
                <a:latin typeface="Arial"/>
                <a:ea typeface="Arial"/>
                <a:cs typeface="Arial"/>
                <a:sym typeface="Arial"/>
              </a:rPr>
              <a:t>What can happen to the “odd men out” (Pancsofar et al., 2019)</a:t>
            </a:r>
            <a:endParaRPr sz="2170" b="1" i="0" dirty="0">
              <a:solidFill>
                <a:srgbClr val="202124"/>
              </a:solidFill>
              <a:latin typeface="Arial"/>
              <a:ea typeface="Arial"/>
              <a:cs typeface="Arial"/>
              <a:sym typeface="Arial"/>
            </a:endParaRPr>
          </a:p>
        </p:txBody>
      </p:sp>
      <p:sp>
        <p:nvSpPr>
          <p:cNvPr id="255" name="Google Shape;255;p33"/>
          <p:cNvSpPr txBox="1"/>
          <p:nvPr/>
        </p:nvSpPr>
        <p:spPr>
          <a:xfrm>
            <a:off x="523875" y="1238250"/>
            <a:ext cx="3810000" cy="714300"/>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 sz="1600" b="1" i="0" dirty="0">
                <a:solidFill>
                  <a:srgbClr val="1A73E8"/>
                </a:solidFill>
                <a:latin typeface="Arial"/>
                <a:ea typeface="Arial"/>
                <a:cs typeface="Arial"/>
                <a:sym typeface="Arial"/>
              </a:rPr>
              <a:t>Incomplete Information</a:t>
            </a:r>
            <a:endParaRPr sz="1600" b="1" i="0" dirty="0">
              <a:solidFill>
                <a:srgbClr val="1A73E8"/>
              </a:solidFill>
              <a:latin typeface="Arial"/>
              <a:ea typeface="Arial"/>
              <a:cs typeface="Arial"/>
              <a:sym typeface="Arial"/>
            </a:endParaRPr>
          </a:p>
          <a:p>
            <a:pPr marL="0" lvl="0" indent="0" algn="l" rtl="0">
              <a:spcBef>
                <a:spcPts val="400"/>
              </a:spcBef>
              <a:spcAft>
                <a:spcPts val="0"/>
              </a:spcAft>
              <a:buNone/>
            </a:pPr>
            <a:r>
              <a:rPr lang="en" sz="1300" b="0" i="0" dirty="0">
                <a:solidFill>
                  <a:srgbClr val="5F6368"/>
                </a:solidFill>
                <a:latin typeface="Arial"/>
                <a:ea typeface="Arial"/>
                <a:cs typeface="Arial"/>
                <a:sym typeface="Arial"/>
              </a:rPr>
              <a:t>Fathers don’t always receive all info, affecting their ability to participate fully.</a:t>
            </a:r>
            <a:endParaRPr sz="1300" b="0" i="0" dirty="0">
              <a:solidFill>
                <a:srgbClr val="5F6368"/>
              </a:solidFill>
              <a:latin typeface="Arial"/>
              <a:ea typeface="Arial"/>
              <a:cs typeface="Arial"/>
              <a:sym typeface="Arial"/>
            </a:endParaRPr>
          </a:p>
        </p:txBody>
      </p:sp>
      <p:sp>
        <p:nvSpPr>
          <p:cNvPr id="258" name="Google Shape;258;p33"/>
          <p:cNvSpPr txBox="1"/>
          <p:nvPr/>
        </p:nvSpPr>
        <p:spPr>
          <a:xfrm>
            <a:off x="523875" y="2238375"/>
            <a:ext cx="3810000" cy="714300"/>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 sz="1600" b="1" i="0" dirty="0">
                <a:solidFill>
                  <a:srgbClr val="1A73E8"/>
                </a:solidFill>
                <a:latin typeface="Arial"/>
                <a:ea typeface="Arial"/>
                <a:cs typeface="Arial"/>
                <a:sym typeface="Arial"/>
              </a:rPr>
              <a:t>Co-Parenting Tension</a:t>
            </a:r>
            <a:endParaRPr sz="1600" b="1" i="0" dirty="0">
              <a:solidFill>
                <a:srgbClr val="1A73E8"/>
              </a:solidFill>
              <a:latin typeface="Arial"/>
              <a:ea typeface="Arial"/>
              <a:cs typeface="Arial"/>
              <a:sym typeface="Arial"/>
            </a:endParaRPr>
          </a:p>
          <a:p>
            <a:pPr marL="0" lvl="0" indent="0" algn="l" rtl="0">
              <a:spcBef>
                <a:spcPts val="400"/>
              </a:spcBef>
              <a:spcAft>
                <a:spcPts val="0"/>
              </a:spcAft>
              <a:buNone/>
            </a:pPr>
            <a:r>
              <a:rPr lang="en" sz="1300" b="0" i="0" dirty="0">
                <a:solidFill>
                  <a:srgbClr val="5F6368"/>
                </a:solidFill>
                <a:latin typeface="Arial"/>
                <a:ea typeface="Arial"/>
                <a:cs typeface="Arial"/>
                <a:sym typeface="Arial"/>
              </a:rPr>
              <a:t>Lack of clear information can lead to confusion and increased tension between parents.</a:t>
            </a:r>
            <a:endParaRPr sz="1300" b="0" i="0" dirty="0">
              <a:solidFill>
                <a:srgbClr val="5F6368"/>
              </a:solidFill>
              <a:latin typeface="Arial"/>
              <a:ea typeface="Arial"/>
              <a:cs typeface="Arial"/>
              <a:sym typeface="Arial"/>
            </a:endParaRPr>
          </a:p>
        </p:txBody>
      </p:sp>
      <p:sp>
        <p:nvSpPr>
          <p:cNvPr id="261" name="Google Shape;261;p33"/>
          <p:cNvSpPr txBox="1"/>
          <p:nvPr/>
        </p:nvSpPr>
        <p:spPr>
          <a:xfrm>
            <a:off x="523875" y="3238500"/>
            <a:ext cx="3810000" cy="714300"/>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 sz="1600" b="1" i="0" dirty="0">
                <a:solidFill>
                  <a:srgbClr val="1A73E8"/>
                </a:solidFill>
                <a:latin typeface="Arial"/>
                <a:ea typeface="Arial"/>
                <a:cs typeface="Arial"/>
                <a:sym typeface="Arial"/>
              </a:rPr>
              <a:t>Snowball Effect of Distance</a:t>
            </a:r>
            <a:endParaRPr sz="1600" b="1" i="0" dirty="0">
              <a:solidFill>
                <a:srgbClr val="1A73E8"/>
              </a:solidFill>
              <a:latin typeface="Arial"/>
              <a:ea typeface="Arial"/>
              <a:cs typeface="Arial"/>
              <a:sym typeface="Arial"/>
            </a:endParaRPr>
          </a:p>
          <a:p>
            <a:pPr marL="0" lvl="0" indent="0" algn="l" rtl="0">
              <a:spcBef>
                <a:spcPts val="400"/>
              </a:spcBef>
              <a:spcAft>
                <a:spcPts val="0"/>
              </a:spcAft>
              <a:buNone/>
            </a:pPr>
            <a:r>
              <a:rPr lang="en" sz="1300" b="0" i="0" dirty="0">
                <a:solidFill>
                  <a:srgbClr val="5F6368"/>
                </a:solidFill>
                <a:latin typeface="Arial"/>
                <a:ea typeface="Arial"/>
                <a:cs typeface="Arial"/>
                <a:sym typeface="Arial"/>
              </a:rPr>
              <a:t>Over time, fathers may grow increasingly distanced from their children's educational experiences.</a:t>
            </a:r>
            <a:endParaRPr sz="1300" b="0" i="0" dirty="0">
              <a:solidFill>
                <a:srgbClr val="5F6368"/>
              </a:solidFill>
              <a:latin typeface="Arial"/>
              <a:ea typeface="Arial"/>
              <a:cs typeface="Arial"/>
              <a:sym typeface="Arial"/>
            </a:endParaRPr>
          </a:p>
        </p:txBody>
      </p:sp>
      <p:sp>
        <p:nvSpPr>
          <p:cNvPr id="264" name="Google Shape;264;p33"/>
          <p:cNvSpPr txBox="1"/>
          <p:nvPr/>
        </p:nvSpPr>
        <p:spPr>
          <a:xfrm>
            <a:off x="523875" y="4238625"/>
            <a:ext cx="3810000" cy="714300"/>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 sz="1600" b="1" i="0" dirty="0">
                <a:solidFill>
                  <a:srgbClr val="1A73E8"/>
                </a:solidFill>
                <a:latin typeface="Arial"/>
                <a:ea typeface="Arial"/>
                <a:cs typeface="Arial"/>
                <a:sym typeface="Arial"/>
              </a:rPr>
              <a:t>Communication Challenges</a:t>
            </a:r>
            <a:endParaRPr sz="1600" b="1" i="0" dirty="0">
              <a:solidFill>
                <a:srgbClr val="1A73E8"/>
              </a:solidFill>
              <a:latin typeface="Arial"/>
              <a:ea typeface="Arial"/>
              <a:cs typeface="Arial"/>
              <a:sym typeface="Arial"/>
            </a:endParaRPr>
          </a:p>
          <a:p>
            <a:pPr marL="0" lvl="0" indent="0" algn="l" rtl="0">
              <a:spcBef>
                <a:spcPts val="400"/>
              </a:spcBef>
              <a:spcAft>
                <a:spcPts val="0"/>
              </a:spcAft>
              <a:buNone/>
            </a:pPr>
            <a:r>
              <a:rPr lang="en" sz="1300" b="0" i="0" dirty="0">
                <a:solidFill>
                  <a:srgbClr val="5F6368"/>
                </a:solidFill>
                <a:latin typeface="Arial"/>
                <a:ea typeface="Arial"/>
                <a:cs typeface="Arial"/>
                <a:sym typeface="Arial"/>
              </a:rPr>
              <a:t>Being "out of the loop" makes it difficult to communicate with their own children.</a:t>
            </a:r>
            <a:endParaRPr sz="1300" b="0" i="0" dirty="0">
              <a:solidFill>
                <a:srgbClr val="5F6368"/>
              </a:solidFill>
              <a:latin typeface="Arial"/>
              <a:ea typeface="Arial"/>
              <a:cs typeface="Arial"/>
              <a:sym typeface="Arial"/>
            </a:endParaRPr>
          </a:p>
        </p:txBody>
      </p:sp>
      <p:pic>
        <p:nvPicPr>
          <p:cNvPr id="265" name="Google Shape;265;p33" descr="Father with unhappy son indoors at home, . "/>
          <p:cNvPicPr preferRelativeResize="0"/>
          <p:nvPr/>
        </p:nvPicPr>
        <p:blipFill>
          <a:blip r:embed="rId4">
            <a:alphaModFix/>
          </a:blip>
          <a:stretch>
            <a:fillRect/>
          </a:stretch>
        </p:blipFill>
        <p:spPr>
          <a:xfrm>
            <a:off x="4737325" y="1428750"/>
            <a:ext cx="4272799" cy="2843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9"/>
        <p:cNvGrpSpPr/>
        <p:nvPr/>
      </p:nvGrpSpPr>
      <p:grpSpPr>
        <a:xfrm>
          <a:off x="0" y="0"/>
          <a:ext cx="0" cy="0"/>
          <a:chOff x="0" y="0"/>
          <a:chExt cx="0" cy="0"/>
        </a:xfrm>
      </p:grpSpPr>
      <p:pic>
        <p:nvPicPr>
          <p:cNvPr id="270" name="Google Shape;270;p3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0"/>
            <a:ext cx="3433800" cy="5143500"/>
          </a:xfrm>
          <a:prstGeom prst="rect">
            <a:avLst/>
          </a:prstGeom>
          <a:noFill/>
          <a:ln>
            <a:noFill/>
          </a:ln>
        </p:spPr>
      </p:pic>
      <p:sp>
        <p:nvSpPr>
          <p:cNvPr id="271" name="Google Shape;271;p34">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2" name="Google Shape;272;p34"/>
          <p:cNvSpPr txBox="1"/>
          <p:nvPr/>
        </p:nvSpPr>
        <p:spPr>
          <a:xfrm>
            <a:off x="392375" y="1206975"/>
            <a:ext cx="8512800" cy="2213400"/>
          </a:xfrm>
          <a:prstGeom prst="rect">
            <a:avLst/>
          </a:prstGeom>
          <a:solidFill>
            <a:srgbClr val="000000">
              <a:alpha val="0"/>
            </a:srgbClr>
          </a:solidFill>
          <a:ln>
            <a:noFill/>
          </a:ln>
        </p:spPr>
        <p:txBody>
          <a:bodyPr spcFirstLastPara="1" wrap="square" lIns="0" tIns="0" rIns="0" bIns="0" anchor="t" anchorCtr="0">
            <a:noAutofit/>
          </a:bodyPr>
          <a:lstStyle/>
          <a:p>
            <a:pPr marL="457200" lvl="0" indent="-387350" algn="l" rtl="0">
              <a:spcBef>
                <a:spcPts val="0"/>
              </a:spcBef>
              <a:spcAft>
                <a:spcPts val="0"/>
              </a:spcAft>
              <a:buClr>
                <a:schemeClr val="dk1"/>
              </a:buClr>
              <a:buSzPts val="2500"/>
              <a:buChar char="●"/>
            </a:pPr>
            <a:r>
              <a:rPr lang="en" sz="2500">
                <a:solidFill>
                  <a:schemeClr val="dk1"/>
                </a:solidFill>
              </a:rPr>
              <a:t>Father-child interactions play an important role in early child development and learning.</a:t>
            </a:r>
            <a:endParaRPr sz="2500">
              <a:solidFill>
                <a:schemeClr val="dk1"/>
              </a:solidFill>
            </a:endParaRPr>
          </a:p>
          <a:p>
            <a:pPr marL="457200" lvl="0" indent="-387350" algn="l" rtl="0">
              <a:spcBef>
                <a:spcPts val="0"/>
              </a:spcBef>
              <a:spcAft>
                <a:spcPts val="0"/>
              </a:spcAft>
              <a:buClr>
                <a:schemeClr val="dk1"/>
              </a:buClr>
              <a:buSzPts val="2500"/>
              <a:buChar char="●"/>
            </a:pPr>
            <a:r>
              <a:rPr lang="en" sz="2500">
                <a:solidFill>
                  <a:schemeClr val="dk1"/>
                </a:solidFill>
              </a:rPr>
              <a:t>Stress and wellbeing directly affect the quality of father-child interaction.</a:t>
            </a:r>
            <a:endParaRPr sz="2500">
              <a:solidFill>
                <a:schemeClr val="dk1"/>
              </a:solidFill>
            </a:endParaRPr>
          </a:p>
          <a:p>
            <a:pPr marL="457200" lvl="0" indent="-387350" algn="l" rtl="0">
              <a:spcBef>
                <a:spcPts val="0"/>
              </a:spcBef>
              <a:spcAft>
                <a:spcPts val="0"/>
              </a:spcAft>
              <a:buClr>
                <a:schemeClr val="dk1"/>
              </a:buClr>
              <a:buSzPts val="2500"/>
              <a:buChar char="●"/>
            </a:pPr>
            <a:r>
              <a:rPr lang="en" sz="2500">
                <a:solidFill>
                  <a:schemeClr val="dk1"/>
                </a:solidFill>
              </a:rPr>
              <a:t>Fathers of children with disabilities are equally important figures in development and learning.</a:t>
            </a:r>
            <a:endParaRPr sz="2500">
              <a:solidFill>
                <a:srgbClr val="444444"/>
              </a:solidFill>
            </a:endParaRPr>
          </a:p>
          <a:p>
            <a:pPr marL="457200" lvl="0" indent="-387350" algn="l" rtl="0">
              <a:spcBef>
                <a:spcPts val="0"/>
              </a:spcBef>
              <a:spcAft>
                <a:spcPts val="0"/>
              </a:spcAft>
              <a:buClr>
                <a:schemeClr val="dk1"/>
              </a:buClr>
              <a:buSzPts val="2500"/>
              <a:buChar char="●"/>
            </a:pPr>
            <a:r>
              <a:rPr lang="en" sz="2500">
                <a:solidFill>
                  <a:schemeClr val="dk1"/>
                </a:solidFill>
              </a:rPr>
              <a:t>Even when fathers play a secondary role, they matter and want to be involved.</a:t>
            </a:r>
            <a:endParaRPr sz="2500">
              <a:solidFill>
                <a:schemeClr val="dk1"/>
              </a:solidFill>
            </a:endParaRPr>
          </a:p>
          <a:p>
            <a:pPr marL="457200" lvl="0" indent="-387350" algn="l" rtl="0">
              <a:spcBef>
                <a:spcPts val="0"/>
              </a:spcBef>
              <a:spcAft>
                <a:spcPts val="0"/>
              </a:spcAft>
              <a:buClr>
                <a:schemeClr val="dk1"/>
              </a:buClr>
              <a:buSzPts val="2500"/>
              <a:buChar char="●"/>
            </a:pPr>
            <a:r>
              <a:rPr lang="en" sz="2500" b="1">
                <a:solidFill>
                  <a:schemeClr val="dk1"/>
                </a:solidFill>
              </a:rPr>
              <a:t>Early childhood professionals must use intentional strategies when collaborating with fathers.</a:t>
            </a:r>
            <a:endParaRPr sz="2500" b="1">
              <a:solidFill>
                <a:schemeClr val="dk1"/>
              </a:solidFill>
            </a:endParaRPr>
          </a:p>
        </p:txBody>
      </p:sp>
      <p:sp>
        <p:nvSpPr>
          <p:cNvPr id="273" name="Google Shape;273;p34"/>
          <p:cNvSpPr txBox="1">
            <a:spLocks noGrp="1"/>
          </p:cNvSpPr>
          <p:nvPr>
            <p:ph type="title" idx="4294967295"/>
          </p:nvPr>
        </p:nvSpPr>
        <p:spPr>
          <a:xfrm>
            <a:off x="1595100" y="272950"/>
            <a:ext cx="5953800" cy="112078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2500"/>
              </a:spcAft>
              <a:buClr>
                <a:srgbClr val="000000"/>
              </a:buClr>
              <a:buSzTx/>
              <a:buFont typeface="Arial"/>
              <a:buNone/>
              <a:tabLst/>
              <a:defRPr/>
            </a:pPr>
            <a:r>
              <a:rPr kumimoji="0" lang="en-US" sz="4000" b="1" i="0" u="none" strike="noStrike" kern="0" cap="none" spc="0" normalizeH="0" baseline="0" noProof="0" dirty="0">
                <a:ln>
                  <a:noFill/>
                </a:ln>
                <a:solidFill>
                  <a:srgbClr val="0B5394"/>
                </a:solidFill>
                <a:effectLst/>
                <a:uLnTx/>
                <a:uFillTx/>
                <a:latin typeface="Arial"/>
                <a:ea typeface="Arial"/>
                <a:cs typeface="Arial"/>
                <a:sym typeface="Arial"/>
              </a:rPr>
              <a:t>Key Takeaways 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35" descr="A professional, clean, and modern abstract background for a presentation about family and education. It should feature soft, flowing geometric shapes in shades of blue, grey, and soft yellow. The design should be minimalist and high-quality, ensuring that dark text placed on top remains perfectly legible. No people or text in the image."/>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79" name="Google Shape;279;p35">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FFFFFF">
              <a:alpha val="85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0" name="Google Shape;28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0B5394"/>
                </a:solidFill>
              </a:rPr>
              <a:t>Takeaway Summary</a:t>
            </a:r>
            <a:endParaRPr b="1" dirty="0">
              <a:solidFill>
                <a:srgbClr val="0B5394"/>
              </a:solidFill>
            </a:endParaRPr>
          </a:p>
        </p:txBody>
      </p:sp>
      <p:sp>
        <p:nvSpPr>
          <p:cNvPr id="3" name="TextBox 2">
            <a:extLst>
              <a:ext uri="{FF2B5EF4-FFF2-40B4-BE49-F238E27FC236}">
                <a16:creationId xmlns:a16="http://schemas.microsoft.com/office/drawing/2014/main" id="{7DE9E090-5EED-7226-0CE0-BE65938A26F8}"/>
              </a:ext>
            </a:extLst>
          </p:cNvPr>
          <p:cNvSpPr txBox="1"/>
          <p:nvPr/>
        </p:nvSpPr>
        <p:spPr>
          <a:xfrm>
            <a:off x="428017" y="1017725"/>
            <a:ext cx="8404283" cy="3790268"/>
          </a:xfrm>
          <a:prstGeom prst="rect">
            <a:avLst/>
          </a:prstGeom>
          <a:noFill/>
        </p:spPr>
        <p:txBody>
          <a:bodyPr wrap="square" rtlCol="0">
            <a:spAutoFit/>
          </a:bodyPr>
          <a:lstStyle/>
          <a:p>
            <a:pPr marL="457200" lvl="0" indent="-342900">
              <a:lnSpc>
                <a:spcPct val="115000"/>
              </a:lnSpc>
              <a:buClr>
                <a:srgbClr val="595959"/>
              </a:buClr>
              <a:buSzPts val="1800"/>
              <a:buFont typeface="Arial"/>
              <a:buChar char="-"/>
            </a:pPr>
            <a:r>
              <a:rPr lang="en-US" sz="1800" dirty="0">
                <a:solidFill>
                  <a:srgbClr val="595959"/>
                </a:solidFill>
              </a:rPr>
              <a:t>Fathers play a meaningful role in their children’s early development and learning – including for children with complex disabilities.</a:t>
            </a:r>
          </a:p>
          <a:p>
            <a:pPr lvl="0">
              <a:lnSpc>
                <a:spcPct val="115000"/>
              </a:lnSpc>
              <a:spcBef>
                <a:spcPts val="1200"/>
              </a:spcBef>
              <a:buClr>
                <a:srgbClr val="595959"/>
              </a:buClr>
              <a:buSzPts val="1800"/>
            </a:pPr>
            <a:endParaRPr lang="en-US" sz="1800" dirty="0">
              <a:solidFill>
                <a:srgbClr val="595959"/>
              </a:solidFill>
            </a:endParaRPr>
          </a:p>
          <a:p>
            <a:pPr marL="457200" lvl="0" indent="-342900">
              <a:lnSpc>
                <a:spcPct val="115000"/>
              </a:lnSpc>
              <a:spcBef>
                <a:spcPts val="1200"/>
              </a:spcBef>
              <a:buClr>
                <a:srgbClr val="595959"/>
              </a:buClr>
              <a:buSzPts val="1800"/>
              <a:buFont typeface="Arial"/>
              <a:buChar char="-"/>
            </a:pPr>
            <a:r>
              <a:rPr lang="en-US" sz="1800" dirty="0">
                <a:solidFill>
                  <a:srgbClr val="595959"/>
                </a:solidFill>
              </a:rPr>
              <a:t>When fathers are excluded or overlooked in family-school partnerships, the consequences extend to the whole family.</a:t>
            </a:r>
          </a:p>
          <a:p>
            <a:pPr lvl="0">
              <a:lnSpc>
                <a:spcPct val="115000"/>
              </a:lnSpc>
              <a:spcBef>
                <a:spcPts val="1200"/>
              </a:spcBef>
              <a:buClr>
                <a:srgbClr val="595959"/>
              </a:buClr>
              <a:buSzPts val="1800"/>
            </a:pPr>
            <a:endParaRPr lang="en-US" sz="1800" dirty="0">
              <a:solidFill>
                <a:srgbClr val="595959"/>
              </a:solidFill>
            </a:endParaRPr>
          </a:p>
          <a:p>
            <a:pPr marL="457200" lvl="0" indent="-342900">
              <a:lnSpc>
                <a:spcPct val="115000"/>
              </a:lnSpc>
              <a:spcBef>
                <a:spcPts val="1200"/>
              </a:spcBef>
              <a:buClr>
                <a:srgbClr val="595959"/>
              </a:buClr>
              <a:buSzPts val="1800"/>
              <a:buFont typeface="Arial"/>
              <a:buChar char="-"/>
            </a:pPr>
            <a:r>
              <a:rPr lang="en-US" sz="1800" dirty="0">
                <a:solidFill>
                  <a:srgbClr val="595959"/>
                </a:solidFill>
              </a:rPr>
              <a:t>Early childhood professionals must use intentional, specific strategies to ensure fathers are informed, heard, and welcomed as full partners in their children’s education.</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sp>
        <p:nvSpPr>
          <p:cNvPr id="286" name="Google Shape;286;p36">
            <a:extLst>
              <a:ext uri="{C183D7F6-B498-43B3-948B-1728B52AA6E4}">
                <adec:decorative xmlns:adec="http://schemas.microsoft.com/office/drawing/2017/decorative" val="1"/>
              </a:ext>
            </a:extLst>
          </p:cNvPr>
          <p:cNvSpPr/>
          <p:nvPr/>
        </p:nvSpPr>
        <p:spPr>
          <a:xfrm>
            <a:off x="7143750" y="-857250"/>
            <a:ext cx="2857500" cy="2857500"/>
          </a:xfrm>
          <a:prstGeom prst="ellipse">
            <a:avLst/>
          </a:prstGeom>
          <a:solidFill>
            <a:srgbClr val="E2E8F0">
              <a:alpha val="4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7" name="Google Shape;287;p36">
            <a:extLst>
              <a:ext uri="{C183D7F6-B498-43B3-948B-1728B52AA6E4}">
                <adec:decorative xmlns:adec="http://schemas.microsoft.com/office/drawing/2017/decorative" val="1"/>
              </a:ext>
            </a:extLst>
          </p:cNvPr>
          <p:cNvSpPr/>
          <p:nvPr/>
        </p:nvSpPr>
        <p:spPr>
          <a:xfrm>
            <a:off x="-476250" y="3810000"/>
            <a:ext cx="1905000" cy="1905000"/>
          </a:xfrm>
          <a:prstGeom prst="ellipse">
            <a:avLst/>
          </a:prstGeom>
          <a:solidFill>
            <a:srgbClr val="CBD5E1">
              <a:alpha val="3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8" name="Google Shape;288;p36"/>
          <p:cNvSpPr txBox="1">
            <a:spLocks noGrp="1"/>
          </p:cNvSpPr>
          <p:nvPr>
            <p:ph type="title"/>
          </p:nvPr>
        </p:nvSpPr>
        <p:spPr>
          <a:xfrm>
            <a:off x="381000" y="381000"/>
            <a:ext cx="8382000" cy="762000"/>
          </a:xfrm>
          <a:prstGeom prst="rect">
            <a:avLst/>
          </a:prstGeom>
          <a:solidFill>
            <a:srgbClr val="000000">
              <a:alpha val="0"/>
            </a:srgbClr>
          </a:solidFill>
          <a:ln>
            <a:noFill/>
          </a:ln>
        </p:spPr>
        <p:txBody>
          <a:bodyPr spcFirstLastPara="1" wrap="square" lIns="0" tIns="0" rIns="0" bIns="0" anchor="ctr" anchorCtr="0">
            <a:normAutofit/>
          </a:bodyPr>
          <a:lstStyle/>
          <a:p>
            <a:pPr marL="0" lvl="0" indent="0" algn="l" rtl="0">
              <a:spcBef>
                <a:spcPts val="0"/>
              </a:spcBef>
              <a:spcAft>
                <a:spcPts val="0"/>
              </a:spcAft>
              <a:buNone/>
            </a:pPr>
            <a:r>
              <a:rPr lang="en" sz="2380" b="1" dirty="0">
                <a:solidFill>
                  <a:srgbClr val="1E293B"/>
                </a:solidFill>
                <a:latin typeface="Arial"/>
                <a:ea typeface="Arial"/>
                <a:cs typeface="Arial"/>
                <a:sym typeface="Arial"/>
              </a:rPr>
              <a:t>What do fathers of children with complex disabilities ask professionals to do when partnering? </a:t>
            </a:r>
            <a:endParaRPr sz="2380" b="1" dirty="0">
              <a:solidFill>
                <a:srgbClr val="1E293B"/>
              </a:solidFill>
              <a:latin typeface="Arial"/>
              <a:ea typeface="Arial"/>
              <a:cs typeface="Arial"/>
              <a:sym typeface="Arial"/>
            </a:endParaRPr>
          </a:p>
        </p:txBody>
      </p:sp>
      <p:grpSp>
        <p:nvGrpSpPr>
          <p:cNvPr id="289" name="Google Shape;289;p36">
            <a:extLst>
              <a:ext uri="{C183D7F6-B498-43B3-948B-1728B52AA6E4}">
                <adec:decorative xmlns:adec="http://schemas.microsoft.com/office/drawing/2017/decorative" val="1"/>
              </a:ext>
            </a:extLst>
          </p:cNvPr>
          <p:cNvGrpSpPr/>
          <p:nvPr/>
        </p:nvGrpSpPr>
        <p:grpSpPr>
          <a:xfrm>
            <a:off x="381000" y="1428750"/>
            <a:ext cx="8382150" cy="2857500"/>
            <a:chOff x="381000" y="1428750"/>
            <a:chExt cx="8382150" cy="2857500"/>
          </a:xfrm>
        </p:grpSpPr>
        <p:grpSp>
          <p:nvGrpSpPr>
            <p:cNvPr id="290" name="Google Shape;290;p36"/>
            <p:cNvGrpSpPr/>
            <p:nvPr/>
          </p:nvGrpSpPr>
          <p:grpSpPr>
            <a:xfrm>
              <a:off x="381000" y="1428750"/>
              <a:ext cx="4095900" cy="1333500"/>
              <a:chOff x="381000" y="1428750"/>
              <a:chExt cx="4095900" cy="1333500"/>
            </a:xfrm>
          </p:grpSpPr>
          <p:sp>
            <p:nvSpPr>
              <p:cNvPr id="291" name="Google Shape;291;p36"/>
              <p:cNvSpPr/>
              <p:nvPr/>
            </p:nvSpPr>
            <p:spPr>
              <a:xfrm>
                <a:off x="381000" y="1428750"/>
                <a:ext cx="4095900" cy="1333500"/>
              </a:xfrm>
              <a:prstGeom prst="roundRect">
                <a:avLst>
                  <a:gd name="adj" fmla="val 8571"/>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2" name="Google Shape;292;p36"/>
              <p:cNvSpPr txBox="1"/>
              <p:nvPr/>
            </p:nvSpPr>
            <p:spPr>
              <a:xfrm>
                <a:off x="523875" y="1524000"/>
                <a:ext cx="3810000" cy="1143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800" b="1" dirty="0">
                    <a:solidFill>
                      <a:srgbClr val="1A73E8"/>
                    </a:solidFill>
                    <a:latin typeface="Arial"/>
                    <a:ea typeface="Arial"/>
                    <a:cs typeface="Arial"/>
                    <a:sym typeface="Arial"/>
                  </a:rPr>
                  <a:t>“Men are just as affected”</a:t>
                </a:r>
                <a:endParaRPr sz="1800" b="1" dirty="0">
                  <a:solidFill>
                    <a:srgbClr val="1A73E8"/>
                  </a:solidFill>
                  <a:latin typeface="Arial"/>
                  <a:ea typeface="Arial"/>
                  <a:cs typeface="Arial"/>
                  <a:sym typeface="Arial"/>
                </a:endParaRPr>
              </a:p>
              <a:p>
                <a:pPr marL="0" lvl="0" indent="0" algn="l" rtl="0">
                  <a:spcBef>
                    <a:spcPts val="600"/>
                  </a:spcBef>
                  <a:spcAft>
                    <a:spcPts val="0"/>
                  </a:spcAft>
                  <a:buNone/>
                </a:pPr>
                <a:r>
                  <a:rPr lang="en" sz="1300" b="0" dirty="0">
                    <a:solidFill>
                      <a:srgbClr val="475569"/>
                    </a:solidFill>
                    <a:latin typeface="Arial"/>
                    <a:ea typeface="Arial"/>
                    <a:cs typeface="Arial"/>
                    <a:sym typeface="Arial"/>
                  </a:rPr>
                  <a:t>Understand the emotional needs of fathers.</a:t>
                </a:r>
                <a:endParaRPr sz="1300" b="0" dirty="0">
                  <a:solidFill>
                    <a:srgbClr val="475569"/>
                  </a:solidFill>
                  <a:latin typeface="Arial"/>
                  <a:ea typeface="Arial"/>
                  <a:cs typeface="Arial"/>
                  <a:sym typeface="Arial"/>
                </a:endParaRPr>
              </a:p>
            </p:txBody>
          </p:sp>
        </p:grpSp>
        <p:grpSp>
          <p:nvGrpSpPr>
            <p:cNvPr id="293" name="Google Shape;293;p36"/>
            <p:cNvGrpSpPr/>
            <p:nvPr/>
          </p:nvGrpSpPr>
          <p:grpSpPr>
            <a:xfrm>
              <a:off x="4667250" y="1428750"/>
              <a:ext cx="4095900" cy="1333500"/>
              <a:chOff x="4667250" y="1428750"/>
              <a:chExt cx="4095900" cy="1333500"/>
            </a:xfrm>
          </p:grpSpPr>
          <p:sp>
            <p:nvSpPr>
              <p:cNvPr id="294" name="Google Shape;294;p36"/>
              <p:cNvSpPr/>
              <p:nvPr/>
            </p:nvSpPr>
            <p:spPr>
              <a:xfrm>
                <a:off x="4667250" y="1428750"/>
                <a:ext cx="4095900" cy="1333500"/>
              </a:xfrm>
              <a:prstGeom prst="roundRect">
                <a:avLst>
                  <a:gd name="adj" fmla="val 8571"/>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5" name="Google Shape;295;p36"/>
              <p:cNvSpPr txBox="1"/>
              <p:nvPr/>
            </p:nvSpPr>
            <p:spPr>
              <a:xfrm>
                <a:off x="4810125" y="1524000"/>
                <a:ext cx="3810000" cy="1143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800" b="1">
                    <a:solidFill>
                      <a:srgbClr val="1A73E8"/>
                    </a:solidFill>
                    <a:latin typeface="Arial"/>
                    <a:ea typeface="Arial"/>
                    <a:cs typeface="Arial"/>
                    <a:sym typeface="Arial"/>
                  </a:rPr>
                  <a:t>“Hear the whole family”</a:t>
                </a:r>
                <a:endParaRPr sz="1800" b="1">
                  <a:solidFill>
                    <a:srgbClr val="1A73E8"/>
                  </a:solidFill>
                  <a:latin typeface="Arial"/>
                  <a:ea typeface="Arial"/>
                  <a:cs typeface="Arial"/>
                  <a:sym typeface="Arial"/>
                </a:endParaRPr>
              </a:p>
              <a:p>
                <a:pPr marL="0" lvl="0" indent="0" algn="l" rtl="0">
                  <a:spcBef>
                    <a:spcPts val="600"/>
                  </a:spcBef>
                  <a:spcAft>
                    <a:spcPts val="0"/>
                  </a:spcAft>
                  <a:buNone/>
                </a:pPr>
                <a:r>
                  <a:rPr lang="en" sz="1300" b="0">
                    <a:solidFill>
                      <a:srgbClr val="475569"/>
                    </a:solidFill>
                    <a:latin typeface="Arial"/>
                    <a:ea typeface="Arial"/>
                    <a:cs typeface="Arial"/>
                    <a:sym typeface="Arial"/>
                  </a:rPr>
                  <a:t>Listen to fathers’ concerns, input, and needs.</a:t>
                </a:r>
                <a:endParaRPr sz="1300" b="0">
                  <a:solidFill>
                    <a:srgbClr val="475569"/>
                  </a:solidFill>
                  <a:latin typeface="Arial"/>
                  <a:ea typeface="Arial"/>
                  <a:cs typeface="Arial"/>
                  <a:sym typeface="Arial"/>
                </a:endParaRPr>
              </a:p>
            </p:txBody>
          </p:sp>
        </p:grpSp>
        <p:grpSp>
          <p:nvGrpSpPr>
            <p:cNvPr id="296" name="Google Shape;296;p36"/>
            <p:cNvGrpSpPr/>
            <p:nvPr/>
          </p:nvGrpSpPr>
          <p:grpSpPr>
            <a:xfrm>
              <a:off x="381000" y="2952750"/>
              <a:ext cx="4095900" cy="1333500"/>
              <a:chOff x="381000" y="2952750"/>
              <a:chExt cx="4095900" cy="1333500"/>
            </a:xfrm>
          </p:grpSpPr>
          <p:sp>
            <p:nvSpPr>
              <p:cNvPr id="297" name="Google Shape;297;p36"/>
              <p:cNvSpPr/>
              <p:nvPr/>
            </p:nvSpPr>
            <p:spPr>
              <a:xfrm>
                <a:off x="381000" y="2952750"/>
                <a:ext cx="4095900" cy="1333500"/>
              </a:xfrm>
              <a:prstGeom prst="roundRect">
                <a:avLst>
                  <a:gd name="adj" fmla="val 8571"/>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8" name="Google Shape;298;p36"/>
              <p:cNvSpPr txBox="1"/>
              <p:nvPr/>
            </p:nvSpPr>
            <p:spPr>
              <a:xfrm>
                <a:off x="523875" y="3048000"/>
                <a:ext cx="3810000" cy="1143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800" b="1">
                    <a:solidFill>
                      <a:srgbClr val="1A73E8"/>
                    </a:solidFill>
                    <a:latin typeface="Arial"/>
                    <a:ea typeface="Arial"/>
                    <a:cs typeface="Arial"/>
                    <a:sym typeface="Arial"/>
                  </a:rPr>
                  <a:t>“Try to reach out to fathers too”</a:t>
                </a:r>
                <a:endParaRPr sz="1800" b="1">
                  <a:solidFill>
                    <a:srgbClr val="1A73E8"/>
                  </a:solidFill>
                  <a:latin typeface="Arial"/>
                  <a:ea typeface="Arial"/>
                  <a:cs typeface="Arial"/>
                  <a:sym typeface="Arial"/>
                </a:endParaRPr>
              </a:p>
              <a:p>
                <a:pPr marL="0" lvl="0" indent="0" algn="l" rtl="0">
                  <a:spcBef>
                    <a:spcPts val="600"/>
                  </a:spcBef>
                  <a:spcAft>
                    <a:spcPts val="0"/>
                  </a:spcAft>
                  <a:buNone/>
                </a:pPr>
                <a:r>
                  <a:rPr lang="en" sz="1300" b="0">
                    <a:solidFill>
                      <a:srgbClr val="475569"/>
                    </a:solidFill>
                    <a:latin typeface="Arial"/>
                    <a:ea typeface="Arial"/>
                    <a:cs typeface="Arial"/>
                    <a:sym typeface="Arial"/>
                  </a:rPr>
                  <a:t>Improve communication efforts directly.</a:t>
                </a:r>
                <a:endParaRPr sz="1300" b="0">
                  <a:solidFill>
                    <a:srgbClr val="475569"/>
                  </a:solidFill>
                  <a:latin typeface="Arial"/>
                  <a:ea typeface="Arial"/>
                  <a:cs typeface="Arial"/>
                  <a:sym typeface="Arial"/>
                </a:endParaRPr>
              </a:p>
            </p:txBody>
          </p:sp>
        </p:grpSp>
        <p:grpSp>
          <p:nvGrpSpPr>
            <p:cNvPr id="299" name="Google Shape;299;p36"/>
            <p:cNvGrpSpPr/>
            <p:nvPr/>
          </p:nvGrpSpPr>
          <p:grpSpPr>
            <a:xfrm>
              <a:off x="4667250" y="2952750"/>
              <a:ext cx="4095900" cy="1333500"/>
              <a:chOff x="4667250" y="2952750"/>
              <a:chExt cx="4095900" cy="1333500"/>
            </a:xfrm>
          </p:grpSpPr>
          <p:sp>
            <p:nvSpPr>
              <p:cNvPr id="300" name="Google Shape;300;p36"/>
              <p:cNvSpPr/>
              <p:nvPr/>
            </p:nvSpPr>
            <p:spPr>
              <a:xfrm>
                <a:off x="4667250" y="2952750"/>
                <a:ext cx="4095900" cy="1333500"/>
              </a:xfrm>
              <a:prstGeom prst="roundRect">
                <a:avLst>
                  <a:gd name="adj" fmla="val 8571"/>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1" name="Google Shape;301;p36"/>
              <p:cNvSpPr txBox="1"/>
              <p:nvPr/>
            </p:nvSpPr>
            <p:spPr>
              <a:xfrm>
                <a:off x="4810125" y="3048000"/>
                <a:ext cx="3810000" cy="1143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800" b="1">
                    <a:solidFill>
                      <a:srgbClr val="1A73E8"/>
                    </a:solidFill>
                    <a:latin typeface="Arial"/>
                    <a:ea typeface="Arial"/>
                    <a:cs typeface="Arial"/>
                    <a:sym typeface="Arial"/>
                  </a:rPr>
                  <a:t>Intentional Involvement</a:t>
                </a:r>
                <a:endParaRPr sz="1800" b="1">
                  <a:solidFill>
                    <a:srgbClr val="1A73E8"/>
                  </a:solidFill>
                  <a:latin typeface="Arial"/>
                  <a:ea typeface="Arial"/>
                  <a:cs typeface="Arial"/>
                  <a:sym typeface="Arial"/>
                </a:endParaRPr>
              </a:p>
              <a:p>
                <a:pPr marL="0" lvl="0" indent="0" algn="l" rtl="0">
                  <a:spcBef>
                    <a:spcPts val="600"/>
                  </a:spcBef>
                  <a:spcAft>
                    <a:spcPts val="0"/>
                  </a:spcAft>
                  <a:buNone/>
                </a:pPr>
                <a:r>
                  <a:rPr lang="en" sz="1300" b="0">
                    <a:solidFill>
                      <a:srgbClr val="475569"/>
                    </a:solidFill>
                    <a:latin typeface="Arial"/>
                    <a:ea typeface="Arial"/>
                    <a:cs typeface="Arial"/>
                    <a:sym typeface="Arial"/>
                  </a:rPr>
                  <a:t>Direct invitations and questions directed at fathers can be especially helpful.</a:t>
                </a:r>
                <a:endParaRPr sz="1300" b="0">
                  <a:solidFill>
                    <a:srgbClr val="475569"/>
                  </a:solidFill>
                  <a:latin typeface="Arial"/>
                  <a:ea typeface="Arial"/>
                  <a:cs typeface="Arial"/>
                  <a:sym typeface="Arial"/>
                </a:endParaRPr>
              </a:p>
            </p:txBody>
          </p:sp>
        </p:grpSp>
      </p:grpSp>
      <p:sp>
        <p:nvSpPr>
          <p:cNvPr id="302" name="Google Shape;302;p36"/>
          <p:cNvSpPr txBox="1"/>
          <p:nvPr/>
        </p:nvSpPr>
        <p:spPr>
          <a:xfrm>
            <a:off x="381000" y="4667250"/>
            <a:ext cx="8382000" cy="285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rgbClr val="94A3B8"/>
                </a:solidFill>
                <a:latin typeface="Arial"/>
                <a:ea typeface="Arial"/>
                <a:cs typeface="Arial"/>
                <a:sym typeface="Arial"/>
              </a:rPr>
              <a:t>Pancsofar, N., et al. (2022)</a:t>
            </a:r>
            <a:endParaRPr sz="1000">
              <a:solidFill>
                <a:srgbClr val="94A3B8"/>
              </a:solidFill>
              <a:latin typeface="Arial"/>
              <a:ea typeface="Arial"/>
              <a:cs typeface="Arial"/>
              <a:sym typeface="Arial"/>
            </a:endParaRPr>
          </a:p>
        </p:txBody>
      </p:sp>
      <p:pic>
        <p:nvPicPr>
          <p:cNvPr id="303" name="Google Shape;303;p36" descr="Group of fathers and male caregivers interacting in a supportive classroom setting. "/>
          <p:cNvPicPr preferRelativeResize="0"/>
          <p:nvPr/>
        </p:nvPicPr>
        <p:blipFill rotWithShape="1">
          <a:blip r:embed="rId4">
            <a:alphaModFix/>
          </a:blip>
          <a:srcRect l="-16955" t="46733" r="-32299" b="23116"/>
          <a:stretch/>
        </p:blipFill>
        <p:spPr>
          <a:xfrm>
            <a:off x="381000" y="4286250"/>
            <a:ext cx="8382000" cy="952500"/>
          </a:xfrm>
          <a:prstGeom prst="roundRect">
            <a:avLst>
              <a:gd name="adj" fmla="val 12000"/>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308" name="Google Shape;308;p37">
            <a:extLst>
              <a:ext uri="{C183D7F6-B498-43B3-948B-1728B52AA6E4}">
                <adec:decorative xmlns:adec="http://schemas.microsoft.com/office/drawing/2017/decorative" val="1"/>
              </a:ext>
            </a:extLst>
          </p:cNvPr>
          <p:cNvSpPr/>
          <p:nvPr/>
        </p:nvSpPr>
        <p:spPr>
          <a:xfrm>
            <a:off x="7620000" y="-762000"/>
            <a:ext cx="2286000" cy="2286000"/>
          </a:xfrm>
          <a:prstGeom prst="ellipse">
            <a:avLst/>
          </a:prstGeom>
          <a:solidFill>
            <a:srgbClr val="E2E8F0">
              <a:alpha val="4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9" name="Google Shape;309;p37">
            <a:extLst>
              <a:ext uri="{C183D7F6-B498-43B3-948B-1728B52AA6E4}">
                <adec:decorative xmlns:adec="http://schemas.microsoft.com/office/drawing/2017/decorative" val="1"/>
              </a:ext>
            </a:extLst>
          </p:cNvPr>
          <p:cNvSpPr/>
          <p:nvPr/>
        </p:nvSpPr>
        <p:spPr>
          <a:xfrm>
            <a:off x="-571500" y="4000500"/>
            <a:ext cx="1905000" cy="1905000"/>
          </a:xfrm>
          <a:prstGeom prst="ellipse">
            <a:avLst/>
          </a:prstGeom>
          <a:solidFill>
            <a:srgbClr val="CBD5E1">
              <a:alpha val="3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10" name="Google Shape;310;p37"/>
          <p:cNvSpPr txBox="1">
            <a:spLocks noGrp="1"/>
          </p:cNvSpPr>
          <p:nvPr>
            <p:ph type="title" idx="4294967295"/>
          </p:nvPr>
        </p:nvSpPr>
        <p:spPr>
          <a:xfrm>
            <a:off x="381000" y="285750"/>
            <a:ext cx="8382000" cy="571500"/>
          </a:xfrm>
          <a:prstGeom prst="rect">
            <a:avLst/>
          </a:prstGeom>
          <a:solidFill>
            <a:srgbClr val="000000">
              <a:alpha val="0"/>
            </a:srgbClr>
          </a:solid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293B"/>
                </a:solidFill>
                <a:effectLst/>
                <a:uLnTx/>
                <a:uFillTx/>
                <a:latin typeface="Arial"/>
                <a:ea typeface="Arial"/>
                <a:cs typeface="Arial"/>
                <a:sym typeface="Arial"/>
              </a:rPr>
              <a:t>Strategies for Effective Father Engagement</a:t>
            </a:r>
          </a:p>
        </p:txBody>
      </p:sp>
      <p:sp>
        <p:nvSpPr>
          <p:cNvPr id="312" name="Google Shape;312;p37">
            <a:extLst>
              <a:ext uri="{C183D7F6-B498-43B3-948B-1728B52AA6E4}">
                <adec:decorative xmlns:adec="http://schemas.microsoft.com/office/drawing/2017/decorative" val="1"/>
              </a:ext>
            </a:extLst>
          </p:cNvPr>
          <p:cNvSpPr/>
          <p:nvPr/>
        </p:nvSpPr>
        <p:spPr>
          <a:xfrm>
            <a:off x="381000" y="1047750"/>
            <a:ext cx="4095900" cy="904800"/>
          </a:xfrm>
          <a:prstGeom prst="roundRect">
            <a:avLst>
              <a:gd name="adj" fmla="val 12631"/>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13" name="Google Shape;313;p37"/>
          <p:cNvSpPr txBox="1"/>
          <p:nvPr/>
        </p:nvSpPr>
        <p:spPr>
          <a:xfrm>
            <a:off x="523875" y="1047750"/>
            <a:ext cx="3810000" cy="9048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500" b="1">
                <a:solidFill>
                  <a:srgbClr val="1A73E8"/>
                </a:solidFill>
                <a:latin typeface="Arial"/>
                <a:ea typeface="Arial"/>
                <a:cs typeface="Arial"/>
                <a:sym typeface="Arial"/>
              </a:rPr>
              <a:t>Frequent Connection</a:t>
            </a:r>
            <a:endParaRPr sz="1500" b="1">
              <a:solidFill>
                <a:srgbClr val="1A73E8"/>
              </a:solidFill>
              <a:latin typeface="Arial"/>
              <a:ea typeface="Arial"/>
              <a:cs typeface="Arial"/>
              <a:sym typeface="Arial"/>
            </a:endParaRPr>
          </a:p>
          <a:p>
            <a:pPr marL="0" lvl="0" indent="0" algn="l" rtl="0">
              <a:spcBef>
                <a:spcPts val="0"/>
              </a:spcBef>
              <a:spcAft>
                <a:spcPts val="0"/>
              </a:spcAft>
              <a:buNone/>
            </a:pPr>
            <a:r>
              <a:rPr lang="en" sz="1300" b="0">
                <a:solidFill>
                  <a:srgbClr val="475569"/>
                </a:solidFill>
                <a:latin typeface="Arial"/>
                <a:ea typeface="Arial"/>
                <a:cs typeface="Arial"/>
                <a:sym typeface="Arial"/>
              </a:rPr>
              <a:t>Reach out to fathers and check in with them often.</a:t>
            </a:r>
            <a:endParaRPr sz="1300" b="0">
              <a:solidFill>
                <a:srgbClr val="475569"/>
              </a:solidFill>
              <a:latin typeface="Arial"/>
              <a:ea typeface="Arial"/>
              <a:cs typeface="Arial"/>
              <a:sym typeface="Arial"/>
            </a:endParaRPr>
          </a:p>
        </p:txBody>
      </p:sp>
      <p:sp>
        <p:nvSpPr>
          <p:cNvPr id="315" name="Google Shape;315;p37">
            <a:extLst>
              <a:ext uri="{C183D7F6-B498-43B3-948B-1728B52AA6E4}">
                <adec:decorative xmlns:adec="http://schemas.microsoft.com/office/drawing/2017/decorative" val="1"/>
              </a:ext>
            </a:extLst>
          </p:cNvPr>
          <p:cNvSpPr/>
          <p:nvPr/>
        </p:nvSpPr>
        <p:spPr>
          <a:xfrm>
            <a:off x="4667250" y="1047750"/>
            <a:ext cx="4095900" cy="904800"/>
          </a:xfrm>
          <a:prstGeom prst="roundRect">
            <a:avLst>
              <a:gd name="adj" fmla="val 12631"/>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16" name="Google Shape;316;p37"/>
          <p:cNvSpPr txBox="1"/>
          <p:nvPr/>
        </p:nvSpPr>
        <p:spPr>
          <a:xfrm>
            <a:off x="4810125" y="1047750"/>
            <a:ext cx="3810000" cy="9048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500" b="1" dirty="0">
                <a:solidFill>
                  <a:srgbClr val="1A73E8"/>
                </a:solidFill>
                <a:latin typeface="Arial"/>
                <a:ea typeface="Arial"/>
                <a:cs typeface="Arial"/>
                <a:sym typeface="Arial"/>
              </a:rPr>
              <a:t>Prioritize Fathers' Needs</a:t>
            </a:r>
            <a:endParaRPr sz="1500" b="1" dirty="0">
              <a:solidFill>
                <a:srgbClr val="1A73E8"/>
              </a:solidFill>
              <a:latin typeface="Arial"/>
              <a:ea typeface="Arial"/>
              <a:cs typeface="Arial"/>
              <a:sym typeface="Arial"/>
            </a:endParaRPr>
          </a:p>
          <a:p>
            <a:pPr marL="0" lvl="0" indent="0" algn="l" rtl="0">
              <a:spcBef>
                <a:spcPts val="0"/>
              </a:spcBef>
              <a:spcAft>
                <a:spcPts val="0"/>
              </a:spcAft>
              <a:buNone/>
            </a:pPr>
            <a:r>
              <a:rPr lang="en" sz="1300" b="0" dirty="0">
                <a:solidFill>
                  <a:srgbClr val="475569"/>
                </a:solidFill>
                <a:latin typeface="Arial"/>
                <a:ea typeface="Arial"/>
                <a:cs typeface="Arial"/>
                <a:sym typeface="Arial"/>
              </a:rPr>
              <a:t>Focus on the specific priorities and concerns of fathers.</a:t>
            </a:r>
            <a:endParaRPr sz="1300" b="0" dirty="0">
              <a:solidFill>
                <a:srgbClr val="475569"/>
              </a:solidFill>
              <a:latin typeface="Arial"/>
              <a:ea typeface="Arial"/>
              <a:cs typeface="Arial"/>
              <a:sym typeface="Arial"/>
            </a:endParaRPr>
          </a:p>
        </p:txBody>
      </p:sp>
      <p:sp>
        <p:nvSpPr>
          <p:cNvPr id="318" name="Google Shape;318;p37">
            <a:extLst>
              <a:ext uri="{C183D7F6-B498-43B3-948B-1728B52AA6E4}">
                <adec:decorative xmlns:adec="http://schemas.microsoft.com/office/drawing/2017/decorative" val="1"/>
              </a:ext>
            </a:extLst>
          </p:cNvPr>
          <p:cNvSpPr/>
          <p:nvPr/>
        </p:nvSpPr>
        <p:spPr>
          <a:xfrm>
            <a:off x="381000" y="2047875"/>
            <a:ext cx="4095900" cy="904800"/>
          </a:xfrm>
          <a:prstGeom prst="roundRect">
            <a:avLst>
              <a:gd name="adj" fmla="val 12631"/>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19" name="Google Shape;319;p37"/>
          <p:cNvSpPr txBox="1"/>
          <p:nvPr/>
        </p:nvSpPr>
        <p:spPr>
          <a:xfrm>
            <a:off x="523875" y="2047875"/>
            <a:ext cx="3810000" cy="9048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500" b="1">
                <a:solidFill>
                  <a:srgbClr val="1A73E8"/>
                </a:solidFill>
                <a:latin typeface="Arial"/>
                <a:ea typeface="Arial"/>
                <a:cs typeface="Arial"/>
                <a:sym typeface="Arial"/>
              </a:rPr>
              <a:t>Direct Information</a:t>
            </a:r>
            <a:endParaRPr sz="1500" b="1">
              <a:solidFill>
                <a:srgbClr val="1A73E8"/>
              </a:solidFill>
              <a:latin typeface="Arial"/>
              <a:ea typeface="Arial"/>
              <a:cs typeface="Arial"/>
              <a:sym typeface="Arial"/>
            </a:endParaRPr>
          </a:p>
          <a:p>
            <a:pPr marL="0" lvl="0" indent="0" algn="l" rtl="0">
              <a:spcBef>
                <a:spcPts val="0"/>
              </a:spcBef>
              <a:spcAft>
                <a:spcPts val="0"/>
              </a:spcAft>
              <a:buNone/>
            </a:pPr>
            <a:r>
              <a:rPr lang="en" sz="1300" b="0">
                <a:solidFill>
                  <a:srgbClr val="475569"/>
                </a:solidFill>
                <a:latin typeface="Arial"/>
                <a:ea typeface="Arial"/>
                <a:cs typeface="Arial"/>
                <a:sym typeface="Arial"/>
              </a:rPr>
              <a:t>Provide information and services directly to fathers.</a:t>
            </a:r>
            <a:endParaRPr sz="1300" b="0">
              <a:solidFill>
                <a:srgbClr val="475569"/>
              </a:solidFill>
              <a:latin typeface="Arial"/>
              <a:ea typeface="Arial"/>
              <a:cs typeface="Arial"/>
              <a:sym typeface="Arial"/>
            </a:endParaRPr>
          </a:p>
        </p:txBody>
      </p:sp>
      <p:sp>
        <p:nvSpPr>
          <p:cNvPr id="321" name="Google Shape;321;p37">
            <a:extLst>
              <a:ext uri="{C183D7F6-B498-43B3-948B-1728B52AA6E4}">
                <adec:decorative xmlns:adec="http://schemas.microsoft.com/office/drawing/2017/decorative" val="1"/>
              </a:ext>
            </a:extLst>
          </p:cNvPr>
          <p:cNvSpPr/>
          <p:nvPr/>
        </p:nvSpPr>
        <p:spPr>
          <a:xfrm>
            <a:off x="4667250" y="2047875"/>
            <a:ext cx="4095900" cy="904800"/>
          </a:xfrm>
          <a:prstGeom prst="roundRect">
            <a:avLst>
              <a:gd name="adj" fmla="val 12631"/>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22" name="Google Shape;322;p37"/>
          <p:cNvSpPr txBox="1"/>
          <p:nvPr/>
        </p:nvSpPr>
        <p:spPr>
          <a:xfrm>
            <a:off x="4810125" y="2047875"/>
            <a:ext cx="3810000" cy="9048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500" b="1" dirty="0">
                <a:solidFill>
                  <a:srgbClr val="1A73E8"/>
                </a:solidFill>
                <a:latin typeface="Arial"/>
                <a:ea typeface="Arial"/>
                <a:cs typeface="Arial"/>
                <a:sym typeface="Arial"/>
              </a:rPr>
              <a:t>Stress Management</a:t>
            </a:r>
            <a:endParaRPr sz="1500" b="1" dirty="0">
              <a:solidFill>
                <a:srgbClr val="1A73E8"/>
              </a:solidFill>
              <a:latin typeface="Arial"/>
              <a:ea typeface="Arial"/>
              <a:cs typeface="Arial"/>
              <a:sym typeface="Arial"/>
            </a:endParaRPr>
          </a:p>
          <a:p>
            <a:pPr marL="0" lvl="0" indent="0" algn="l" rtl="0">
              <a:spcBef>
                <a:spcPts val="0"/>
              </a:spcBef>
              <a:spcAft>
                <a:spcPts val="0"/>
              </a:spcAft>
              <a:buNone/>
            </a:pPr>
            <a:r>
              <a:rPr lang="en" sz="1300" b="0" dirty="0">
                <a:solidFill>
                  <a:srgbClr val="475569"/>
                </a:solidFill>
                <a:latin typeface="Arial"/>
                <a:ea typeface="Arial"/>
                <a:cs typeface="Arial"/>
                <a:sym typeface="Arial"/>
              </a:rPr>
              <a:t>Develop specific stress management strategies for fathers.</a:t>
            </a:r>
            <a:endParaRPr sz="1300" b="0" dirty="0">
              <a:solidFill>
                <a:srgbClr val="475569"/>
              </a:solidFill>
              <a:latin typeface="Arial"/>
              <a:ea typeface="Arial"/>
              <a:cs typeface="Arial"/>
              <a:sym typeface="Arial"/>
            </a:endParaRPr>
          </a:p>
        </p:txBody>
      </p:sp>
      <p:sp>
        <p:nvSpPr>
          <p:cNvPr id="324" name="Google Shape;324;p37">
            <a:extLst>
              <a:ext uri="{C183D7F6-B498-43B3-948B-1728B52AA6E4}">
                <adec:decorative xmlns:adec="http://schemas.microsoft.com/office/drawing/2017/decorative" val="1"/>
              </a:ext>
            </a:extLst>
          </p:cNvPr>
          <p:cNvSpPr/>
          <p:nvPr/>
        </p:nvSpPr>
        <p:spPr>
          <a:xfrm>
            <a:off x="381000" y="3048000"/>
            <a:ext cx="4095900" cy="904800"/>
          </a:xfrm>
          <a:prstGeom prst="roundRect">
            <a:avLst>
              <a:gd name="adj" fmla="val 12631"/>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25" name="Google Shape;325;p37"/>
          <p:cNvSpPr txBox="1"/>
          <p:nvPr/>
        </p:nvSpPr>
        <p:spPr>
          <a:xfrm>
            <a:off x="523875" y="3048000"/>
            <a:ext cx="3810000" cy="9048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500" b="1">
                <a:solidFill>
                  <a:srgbClr val="1A73E8"/>
                </a:solidFill>
                <a:latin typeface="Arial"/>
                <a:ea typeface="Arial"/>
                <a:cs typeface="Arial"/>
                <a:sym typeface="Arial"/>
              </a:rPr>
              <a:t>Validation &amp; Recognition</a:t>
            </a:r>
            <a:endParaRPr sz="1500" b="1">
              <a:solidFill>
                <a:srgbClr val="1A73E8"/>
              </a:solidFill>
              <a:latin typeface="Arial"/>
              <a:ea typeface="Arial"/>
              <a:cs typeface="Arial"/>
              <a:sym typeface="Arial"/>
            </a:endParaRPr>
          </a:p>
          <a:p>
            <a:pPr marL="0" lvl="0" indent="0" algn="l" rtl="0">
              <a:spcBef>
                <a:spcPts val="0"/>
              </a:spcBef>
              <a:spcAft>
                <a:spcPts val="0"/>
              </a:spcAft>
              <a:buNone/>
            </a:pPr>
            <a:r>
              <a:rPr lang="en" sz="1300" b="0">
                <a:solidFill>
                  <a:srgbClr val="475569"/>
                </a:solidFill>
                <a:latin typeface="Arial"/>
                <a:ea typeface="Arial"/>
                <a:cs typeface="Arial"/>
                <a:sym typeface="Arial"/>
              </a:rPr>
              <a:t>Validate fathers' contributions to family and child development.</a:t>
            </a:r>
            <a:endParaRPr sz="1300" b="0">
              <a:solidFill>
                <a:srgbClr val="475569"/>
              </a:solidFill>
              <a:latin typeface="Arial"/>
              <a:ea typeface="Arial"/>
              <a:cs typeface="Arial"/>
              <a:sym typeface="Arial"/>
            </a:endParaRPr>
          </a:p>
        </p:txBody>
      </p:sp>
      <p:sp>
        <p:nvSpPr>
          <p:cNvPr id="327" name="Google Shape;327;p37">
            <a:extLst>
              <a:ext uri="{C183D7F6-B498-43B3-948B-1728B52AA6E4}">
                <adec:decorative xmlns:adec="http://schemas.microsoft.com/office/drawing/2017/decorative" val="1"/>
              </a:ext>
            </a:extLst>
          </p:cNvPr>
          <p:cNvSpPr/>
          <p:nvPr/>
        </p:nvSpPr>
        <p:spPr>
          <a:xfrm>
            <a:off x="4667250" y="3048000"/>
            <a:ext cx="4095900" cy="904800"/>
          </a:xfrm>
          <a:prstGeom prst="roundRect">
            <a:avLst>
              <a:gd name="adj" fmla="val 12631"/>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28" name="Google Shape;328;p37"/>
          <p:cNvSpPr txBox="1"/>
          <p:nvPr/>
        </p:nvSpPr>
        <p:spPr>
          <a:xfrm>
            <a:off x="4810125" y="3048000"/>
            <a:ext cx="3810000" cy="9048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500" b="1" dirty="0">
                <a:solidFill>
                  <a:srgbClr val="1A73E8"/>
                </a:solidFill>
                <a:latin typeface="Arial"/>
                <a:ea typeface="Arial"/>
                <a:cs typeface="Arial"/>
                <a:sym typeface="Arial"/>
              </a:rPr>
              <a:t>Cultural Responsiveness</a:t>
            </a:r>
            <a:endParaRPr sz="1500" b="1" dirty="0">
              <a:solidFill>
                <a:srgbClr val="1A73E8"/>
              </a:solidFill>
              <a:latin typeface="Arial"/>
              <a:ea typeface="Arial"/>
              <a:cs typeface="Arial"/>
              <a:sym typeface="Arial"/>
            </a:endParaRPr>
          </a:p>
          <a:p>
            <a:pPr marL="0" lvl="0" indent="0" algn="l" rtl="0">
              <a:spcBef>
                <a:spcPts val="0"/>
              </a:spcBef>
              <a:spcAft>
                <a:spcPts val="0"/>
              </a:spcAft>
              <a:buNone/>
            </a:pPr>
            <a:r>
              <a:rPr lang="en" sz="1300" b="0" dirty="0">
                <a:solidFill>
                  <a:srgbClr val="475569"/>
                </a:solidFill>
                <a:latin typeface="Arial"/>
                <a:ea typeface="Arial"/>
                <a:cs typeface="Arial"/>
                <a:sym typeface="Arial"/>
              </a:rPr>
              <a:t>Engage in culturally responsive partnership practices.</a:t>
            </a:r>
            <a:endParaRPr sz="1300" b="0" dirty="0">
              <a:solidFill>
                <a:srgbClr val="475569"/>
              </a:solidFill>
              <a:latin typeface="Arial"/>
              <a:ea typeface="Arial"/>
              <a:cs typeface="Arial"/>
              <a:sym typeface="Arial"/>
            </a:endParaRPr>
          </a:p>
        </p:txBody>
      </p:sp>
      <p:pic>
        <p:nvPicPr>
          <p:cNvPr id="329" name="Google Shape;329;p37" descr="Group of fathers and male caregivers interacting in a supportive classroom setting. "/>
          <p:cNvPicPr preferRelativeResize="0"/>
          <p:nvPr/>
        </p:nvPicPr>
        <p:blipFill rotWithShape="1">
          <a:blip r:embed="rId4">
            <a:alphaModFix/>
          </a:blip>
          <a:srcRect l="-16955" t="46733" r="-32299" b="23116"/>
          <a:stretch/>
        </p:blipFill>
        <p:spPr>
          <a:xfrm>
            <a:off x="381000" y="4048125"/>
            <a:ext cx="8382000" cy="952500"/>
          </a:xfrm>
          <a:prstGeom prst="roundRect">
            <a:avLst>
              <a:gd name="adj" fmla="val 12000"/>
            </a:avLst>
          </a:prstGeom>
          <a:noFill/>
          <a:ln>
            <a:noFill/>
          </a:ln>
        </p:spPr>
      </p:pic>
      <p:sp>
        <p:nvSpPr>
          <p:cNvPr id="330" name="Google Shape;330;p37"/>
          <p:cNvSpPr txBox="1"/>
          <p:nvPr/>
        </p:nvSpPr>
        <p:spPr>
          <a:xfrm>
            <a:off x="381000" y="4667250"/>
            <a:ext cx="8382000" cy="285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rgbClr val="94A3B8"/>
                </a:solidFill>
                <a:latin typeface="Arial"/>
                <a:ea typeface="Arial"/>
                <a:cs typeface="Arial"/>
                <a:sym typeface="Arial"/>
              </a:rPr>
              <a:t>Pancsofar, N., et al. (2022)</a:t>
            </a:r>
            <a:endParaRPr sz="1000">
              <a:solidFill>
                <a:srgbClr val="94A3B8"/>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38" descr="A professional, clean, and modern abstract background for a presentation about family and education. It should feature soft, flowing geometric shapes in shades of blue, grey, and soft yellow. The design should be minimalist and high-quality, ensuring that dark text placed on top remains perfectly legible. No people or text in the image."/>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36" name="Google Shape;336;p38">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FFFFFF">
              <a:alpha val="85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37" name="Google Shape;33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rgbClr val="0B5394"/>
                </a:solidFill>
              </a:rPr>
              <a:t>Re-Centering Father’s Voices</a:t>
            </a:r>
            <a:endParaRPr b="1" dirty="0">
              <a:solidFill>
                <a:srgbClr val="0B5394"/>
              </a:solidFill>
            </a:endParaRPr>
          </a:p>
        </p:txBody>
      </p:sp>
      <p:sp>
        <p:nvSpPr>
          <p:cNvPr id="3" name="TextBox 2">
            <a:extLst>
              <a:ext uri="{FF2B5EF4-FFF2-40B4-BE49-F238E27FC236}">
                <a16:creationId xmlns:a16="http://schemas.microsoft.com/office/drawing/2014/main" id="{D9C0CD11-898C-2E80-A384-241479502DC9}"/>
              </a:ext>
            </a:extLst>
          </p:cNvPr>
          <p:cNvSpPr txBox="1"/>
          <p:nvPr/>
        </p:nvSpPr>
        <p:spPr>
          <a:xfrm>
            <a:off x="389106" y="1017725"/>
            <a:ext cx="8520600" cy="3701654"/>
          </a:xfrm>
          <a:prstGeom prst="rect">
            <a:avLst/>
          </a:prstGeom>
          <a:noFill/>
        </p:spPr>
        <p:txBody>
          <a:bodyPr wrap="square" rtlCol="0">
            <a:spAutoFit/>
          </a:bodyPr>
          <a:lstStyle/>
          <a:p>
            <a:pPr lvl="0">
              <a:lnSpc>
                <a:spcPct val="115000"/>
              </a:lnSpc>
              <a:buClr>
                <a:srgbClr val="595959"/>
              </a:buClr>
              <a:buSzPts val="1800"/>
            </a:pPr>
            <a:r>
              <a:rPr lang="en-US" sz="1800" b="1" dirty="0">
                <a:solidFill>
                  <a:srgbClr val="595959"/>
                </a:solidFill>
              </a:rPr>
              <a:t>The Odd Man Out:</a:t>
            </a:r>
          </a:p>
          <a:p>
            <a:pPr lvl="0">
              <a:lnSpc>
                <a:spcPct val="115000"/>
              </a:lnSpc>
              <a:spcBef>
                <a:spcPts val="1200"/>
              </a:spcBef>
              <a:buClr>
                <a:srgbClr val="595959"/>
              </a:buClr>
              <a:buSzPts val="1800"/>
            </a:pPr>
            <a:r>
              <a:rPr lang="en-US" sz="1800" dirty="0">
                <a:solidFill>
                  <a:srgbClr val="595959"/>
                </a:solidFill>
              </a:rPr>
              <a:t>“I’ve had to go back and say ‘I’m a part of this too. I get the right to know about my kids.’ I shouldn’t have to remind them of that. I shouldn’t have to fight for that.”</a:t>
            </a:r>
          </a:p>
          <a:p>
            <a:pPr lvl="0">
              <a:lnSpc>
                <a:spcPct val="115000"/>
              </a:lnSpc>
              <a:spcBef>
                <a:spcPts val="1200"/>
              </a:spcBef>
              <a:buClr>
                <a:srgbClr val="595959"/>
              </a:buClr>
              <a:buSzPts val="1800"/>
            </a:pPr>
            <a:r>
              <a:rPr lang="en-US" sz="1800" b="1" dirty="0">
                <a:solidFill>
                  <a:srgbClr val="595959"/>
                </a:solidFill>
              </a:rPr>
              <a:t>The Emotional Lives of Fathers:</a:t>
            </a:r>
          </a:p>
          <a:p>
            <a:pPr lvl="0">
              <a:lnSpc>
                <a:spcPct val="115000"/>
              </a:lnSpc>
              <a:spcBef>
                <a:spcPts val="1200"/>
              </a:spcBef>
              <a:buClr>
                <a:srgbClr val="595959"/>
              </a:buClr>
              <a:buSzPts val="1800"/>
            </a:pPr>
            <a:r>
              <a:rPr lang="en-US" sz="1800" dirty="0">
                <a:solidFill>
                  <a:srgbClr val="595959"/>
                </a:solidFill>
              </a:rPr>
              <a:t>“Men are just as affected by having a child with a disability as women are.”</a:t>
            </a:r>
          </a:p>
          <a:p>
            <a:pPr lvl="0">
              <a:lnSpc>
                <a:spcPct val="115000"/>
              </a:lnSpc>
              <a:spcBef>
                <a:spcPts val="1200"/>
              </a:spcBef>
              <a:buClr>
                <a:srgbClr val="595959"/>
              </a:buClr>
              <a:buSzPts val="1800"/>
            </a:pPr>
            <a:r>
              <a:rPr lang="en-US" sz="1800" b="1" dirty="0">
                <a:solidFill>
                  <a:srgbClr val="595959"/>
                </a:solidFill>
              </a:rPr>
              <a:t>Work, Indirect Involvement, and Sacrifice:</a:t>
            </a:r>
          </a:p>
          <a:p>
            <a:pPr lvl="0">
              <a:lnSpc>
                <a:spcPct val="115000"/>
              </a:lnSpc>
              <a:spcBef>
                <a:spcPts val="1200"/>
              </a:spcBef>
              <a:spcAft>
                <a:spcPts val="1200"/>
              </a:spcAft>
              <a:buClr>
                <a:srgbClr val="595959"/>
              </a:buClr>
              <a:buSzPts val="1800"/>
            </a:pPr>
            <a:r>
              <a:rPr lang="en-US" sz="1800" dirty="0">
                <a:solidFill>
                  <a:srgbClr val="595959"/>
                </a:solidFill>
              </a:rPr>
              <a:t>“If you’re working, how do you balance that with working with your job, but also working with your child? That’s probably, at least for me, that’s been the toughest thing.”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39" descr="A professional, clean, and modern abstract background for a presentation about family and education. It should feature soft, flowing geometric shapes in shades of blue, grey, and soft yellow. The design should be minimalist and high-quality, ensuring that dark text placed on top remains perfectly legible. No people or text in the image."/>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44" name="Google Shape;344;p39">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FFFFFF">
              <a:alpha val="85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45" name="Google Shape;345;p39"/>
          <p:cNvSpPr txBox="1">
            <a:spLocks noGrp="1"/>
          </p:cNvSpPr>
          <p:nvPr>
            <p:ph type="title"/>
          </p:nvPr>
        </p:nvSpPr>
        <p:spPr>
          <a:xfrm>
            <a:off x="463325" y="-134850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Thank you!</a:t>
            </a:r>
            <a:endParaRPr dirty="0"/>
          </a:p>
        </p:txBody>
      </p:sp>
      <p:sp>
        <p:nvSpPr>
          <p:cNvPr id="346" name="Google Shape;346;p39"/>
          <p:cNvSpPr txBox="1"/>
          <p:nvPr/>
        </p:nvSpPr>
        <p:spPr>
          <a:xfrm>
            <a:off x="-142250" y="2244125"/>
            <a:ext cx="73011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2"/>
                </a:solidFill>
              </a:rPr>
              <a:t>Feel free to contact us:</a:t>
            </a:r>
            <a:endParaRPr sz="1800" b="1">
              <a:solidFill>
                <a:schemeClr val="dk2"/>
              </a:solidFill>
            </a:endParaRPr>
          </a:p>
          <a:p>
            <a:pPr marL="0" lvl="0" indent="0" algn="ctr" rtl="0">
              <a:spcBef>
                <a:spcPts val="0"/>
              </a:spcBef>
              <a:spcAft>
                <a:spcPts val="0"/>
              </a:spcAft>
              <a:buNone/>
            </a:pPr>
            <a:endParaRPr sz="1800" b="1">
              <a:solidFill>
                <a:schemeClr val="dk2"/>
              </a:solidFill>
            </a:endParaRPr>
          </a:p>
          <a:p>
            <a:pPr marL="0" lvl="0" indent="0" algn="ctr" rtl="0">
              <a:spcBef>
                <a:spcPts val="0"/>
              </a:spcBef>
              <a:spcAft>
                <a:spcPts val="0"/>
              </a:spcAft>
              <a:buNone/>
            </a:pPr>
            <a:r>
              <a:rPr lang="en" sz="1800" b="1">
                <a:solidFill>
                  <a:schemeClr val="dk2"/>
                </a:solidFill>
              </a:rPr>
              <a:t>Joshuah Carlani</a:t>
            </a:r>
            <a:endParaRPr sz="1800" b="1">
              <a:solidFill>
                <a:schemeClr val="dk2"/>
              </a:solidFill>
            </a:endParaRPr>
          </a:p>
          <a:p>
            <a:pPr marL="0" lvl="0" indent="0" algn="ctr" rtl="0">
              <a:spcBef>
                <a:spcPts val="0"/>
              </a:spcBef>
              <a:spcAft>
                <a:spcPts val="0"/>
              </a:spcAft>
              <a:buNone/>
            </a:pPr>
            <a:r>
              <a:rPr lang="en" sz="1800" b="1" u="sng">
                <a:solidFill>
                  <a:schemeClr val="hlink"/>
                </a:solidFill>
                <a:hlinkClick r:id="rId4"/>
              </a:rPr>
              <a:t>carlanj1@tcnj.edu</a:t>
            </a:r>
            <a:endParaRPr sz="1800" b="1">
              <a:solidFill>
                <a:schemeClr val="dk2"/>
              </a:solidFill>
            </a:endParaRPr>
          </a:p>
          <a:p>
            <a:pPr marL="0" lvl="0" indent="0" algn="ctr" rtl="0">
              <a:spcBef>
                <a:spcPts val="0"/>
              </a:spcBef>
              <a:spcAft>
                <a:spcPts val="0"/>
              </a:spcAft>
              <a:buNone/>
            </a:pPr>
            <a:endParaRPr sz="1800" b="1">
              <a:solidFill>
                <a:schemeClr val="dk2"/>
              </a:solidFill>
            </a:endParaRPr>
          </a:p>
          <a:p>
            <a:pPr marL="0" lvl="0" indent="0" algn="ctr" rtl="0">
              <a:spcBef>
                <a:spcPts val="0"/>
              </a:spcBef>
              <a:spcAft>
                <a:spcPts val="0"/>
              </a:spcAft>
              <a:buNone/>
            </a:pPr>
            <a:r>
              <a:rPr lang="en" sz="1800" b="1">
                <a:solidFill>
                  <a:schemeClr val="dk2"/>
                </a:solidFill>
              </a:rPr>
              <a:t>Nadya Pancsofar</a:t>
            </a:r>
            <a:endParaRPr sz="1800" b="1">
              <a:solidFill>
                <a:schemeClr val="dk2"/>
              </a:solidFill>
            </a:endParaRPr>
          </a:p>
          <a:p>
            <a:pPr marL="0" lvl="0" indent="0" algn="ctr" rtl="0">
              <a:spcBef>
                <a:spcPts val="0"/>
              </a:spcBef>
              <a:spcAft>
                <a:spcPts val="0"/>
              </a:spcAft>
              <a:buNone/>
            </a:pPr>
            <a:r>
              <a:rPr lang="en" sz="1800" b="1" u="sng">
                <a:solidFill>
                  <a:schemeClr val="hlink"/>
                </a:solidFill>
                <a:hlinkClick r:id="rId5"/>
              </a:rPr>
              <a:t>pancsofa@tcnj.edu</a:t>
            </a:r>
            <a:endParaRPr sz="1800" b="1">
              <a:solidFill>
                <a:schemeClr val="dk2"/>
              </a:solidFill>
            </a:endParaRPr>
          </a:p>
          <a:p>
            <a:pPr marL="0" lvl="0" indent="0" algn="ctr" rtl="0">
              <a:spcBef>
                <a:spcPts val="0"/>
              </a:spcBef>
              <a:spcAft>
                <a:spcPts val="0"/>
              </a:spcAft>
              <a:buNone/>
            </a:pPr>
            <a:endParaRPr sz="1800" b="1">
              <a:solidFill>
                <a:schemeClr val="dk2"/>
              </a:solidFill>
            </a:endParaRPr>
          </a:p>
        </p:txBody>
      </p:sp>
      <p:sp>
        <p:nvSpPr>
          <p:cNvPr id="347" name="Google Shape;347;p39"/>
          <p:cNvSpPr txBox="1"/>
          <p:nvPr/>
        </p:nvSpPr>
        <p:spPr>
          <a:xfrm>
            <a:off x="579750" y="1122125"/>
            <a:ext cx="7984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Today’s slides can be found in the Sched app.</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References</a:t>
            </a:r>
            <a:endParaRPr dirty="0">
              <a:latin typeface="Times New Roman"/>
              <a:ea typeface="Times New Roman"/>
              <a:cs typeface="Times New Roman"/>
              <a:sym typeface="Times New Roman"/>
            </a:endParaRPr>
          </a:p>
        </p:txBody>
      </p:sp>
      <p:sp>
        <p:nvSpPr>
          <p:cNvPr id="5" name="TextBox 4">
            <a:extLst>
              <a:ext uri="{FF2B5EF4-FFF2-40B4-BE49-F238E27FC236}">
                <a16:creationId xmlns:a16="http://schemas.microsoft.com/office/drawing/2014/main" id="{A16E3318-0F50-EEBF-A89B-70C72FB86501}"/>
              </a:ext>
            </a:extLst>
          </p:cNvPr>
          <p:cNvSpPr txBox="1"/>
          <p:nvPr/>
        </p:nvSpPr>
        <p:spPr>
          <a:xfrm>
            <a:off x="398834" y="1017725"/>
            <a:ext cx="8433466" cy="3425553"/>
          </a:xfrm>
          <a:prstGeom prst="rect">
            <a:avLst/>
          </a:prstGeom>
          <a:noFill/>
        </p:spPr>
        <p:txBody>
          <a:bodyPr wrap="square" rtlCol="0">
            <a:spAutoFit/>
          </a:bodyPr>
          <a:lstStyle/>
          <a:p>
            <a:pPr lvl="0">
              <a:lnSpc>
                <a:spcPct val="95000"/>
              </a:lnSpc>
              <a:buSzPts val="1100"/>
            </a:pPr>
            <a:r>
              <a:rPr lang="en-US" sz="1200" dirty="0">
                <a:latin typeface="Times New Roman"/>
                <a:ea typeface="Times New Roman"/>
                <a:cs typeface="Times New Roman"/>
                <a:sym typeface="Times New Roman"/>
              </a:rPr>
              <a:t>Bagner, D. M. (2013). Father’s role in parent training for children with developmental delay. </a:t>
            </a:r>
            <a:r>
              <a:rPr lang="en-US" sz="1200" i="1" dirty="0">
                <a:latin typeface="Times New Roman"/>
                <a:ea typeface="Times New Roman"/>
                <a:cs typeface="Times New Roman"/>
                <a:sym typeface="Times New Roman"/>
              </a:rPr>
              <a:t>Journal of Family Psychology, 27</a:t>
            </a:r>
            <a:r>
              <a:rPr lang="en-US" sz="1200" dirty="0">
                <a:latin typeface="Times New Roman"/>
                <a:ea typeface="Times New Roman"/>
                <a:cs typeface="Times New Roman"/>
                <a:sym typeface="Times New Roman"/>
              </a:rPr>
              <a:t>, 650–657. https://doi.org/10.1037/a0033465</a:t>
            </a:r>
          </a:p>
          <a:p>
            <a:pPr lvl="0">
              <a:lnSpc>
                <a:spcPct val="95000"/>
              </a:lnSpc>
              <a:buSzPts val="275"/>
            </a:pPr>
            <a:endParaRPr lang="en-US" sz="1200" dirty="0">
              <a:latin typeface="Times New Roman"/>
              <a:ea typeface="Times New Roman"/>
              <a:cs typeface="Times New Roman"/>
              <a:sym typeface="Times New Roman"/>
            </a:endParaRPr>
          </a:p>
          <a:p>
            <a:pPr lvl="0">
              <a:lnSpc>
                <a:spcPct val="95000"/>
              </a:lnSpc>
              <a:buSzPts val="1100"/>
            </a:pPr>
            <a:r>
              <a:rPr lang="en-US" sz="1200" dirty="0">
                <a:latin typeface="Times New Roman"/>
                <a:ea typeface="Times New Roman"/>
                <a:cs typeface="Times New Roman"/>
                <a:sym typeface="Times New Roman"/>
              </a:rPr>
              <a:t>Baker, C. E. (2014). African American fathers’ depression and stress as predictors of father involvement during early childhood. </a:t>
            </a:r>
            <a:r>
              <a:rPr lang="en-US" sz="1200" i="1" dirty="0">
                <a:latin typeface="Times New Roman"/>
                <a:ea typeface="Times New Roman"/>
                <a:cs typeface="Times New Roman"/>
                <a:sym typeface="Times New Roman"/>
              </a:rPr>
              <a:t>Journal of Black Psychology, 40,</a:t>
            </a:r>
            <a:r>
              <a:rPr lang="en-US" sz="1200" dirty="0">
                <a:latin typeface="Times New Roman"/>
                <a:ea typeface="Times New Roman"/>
                <a:cs typeface="Times New Roman"/>
                <a:sym typeface="Times New Roman"/>
              </a:rPr>
              <a:t> 311–333. </a:t>
            </a:r>
            <a:r>
              <a:rPr lang="en-US" sz="1200" u="sng" dirty="0">
                <a:solidFill>
                  <a:srgbClr val="0097A7"/>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https://doi.org/10.1177/0095798413486480</a:t>
            </a:r>
            <a:endParaRPr lang="en-US" sz="1200" dirty="0">
              <a:latin typeface="Times New Roman"/>
              <a:ea typeface="Times New Roman"/>
              <a:cs typeface="Times New Roman"/>
              <a:sym typeface="Times New Roman"/>
            </a:endParaRPr>
          </a:p>
          <a:p>
            <a:pPr lvl="0">
              <a:lnSpc>
                <a:spcPct val="95000"/>
              </a:lnSpc>
              <a:buSzPts val="1100"/>
            </a:pPr>
            <a:endParaRPr lang="en-US" sz="1200" dirty="0">
              <a:latin typeface="Times New Roman"/>
              <a:ea typeface="Times New Roman"/>
              <a:cs typeface="Times New Roman"/>
              <a:sym typeface="Times New Roman"/>
            </a:endParaRPr>
          </a:p>
          <a:p>
            <a:pPr lvl="0">
              <a:lnSpc>
                <a:spcPct val="95000"/>
              </a:lnSpc>
              <a:buSzPts val="1100"/>
            </a:pPr>
            <a:r>
              <a:rPr lang="en-US" sz="1200" dirty="0">
                <a:latin typeface="Times New Roman"/>
                <a:ea typeface="Times New Roman"/>
                <a:cs typeface="Times New Roman"/>
                <a:sym typeface="Times New Roman"/>
              </a:rPr>
              <a:t>Baker, C. E., Vernon-Feagans, L., &amp; The Family Life Project Investigators. (2015). Fathers’ language input during shared book activities: Links to children’s kindergarten achievement. </a:t>
            </a:r>
            <a:r>
              <a:rPr lang="en-US" sz="1200" i="1" dirty="0">
                <a:latin typeface="Times New Roman"/>
                <a:ea typeface="Times New Roman"/>
                <a:cs typeface="Times New Roman"/>
                <a:sym typeface="Times New Roman"/>
              </a:rPr>
              <a:t>Journal of Applied Developmental Psychology, 36,</a:t>
            </a:r>
            <a:r>
              <a:rPr lang="en-US" sz="1200" dirty="0">
                <a:latin typeface="Times New Roman"/>
                <a:ea typeface="Times New Roman"/>
                <a:cs typeface="Times New Roman"/>
                <a:sym typeface="Times New Roman"/>
              </a:rPr>
              <a:t> 53–59. https://doi.org/10.1016/j.appdev.2014.11.0090193-3973</a:t>
            </a:r>
          </a:p>
          <a:p>
            <a:pPr lvl="0">
              <a:lnSpc>
                <a:spcPct val="95000"/>
              </a:lnSpc>
              <a:buSzPts val="1100"/>
            </a:pPr>
            <a:endParaRPr lang="en-US" sz="1200" dirty="0">
              <a:latin typeface="Times New Roman"/>
              <a:ea typeface="Times New Roman"/>
              <a:cs typeface="Times New Roman"/>
              <a:sym typeface="Times New Roman"/>
            </a:endParaRPr>
          </a:p>
          <a:p>
            <a:pPr lvl="0">
              <a:lnSpc>
                <a:spcPct val="95000"/>
              </a:lnSpc>
              <a:buSzPts val="1100"/>
            </a:pPr>
            <a:r>
              <a:rPr lang="en-US" sz="1200" dirty="0">
                <a:latin typeface="Times New Roman"/>
                <a:ea typeface="Times New Roman"/>
                <a:cs typeface="Times New Roman"/>
                <a:sym typeface="Times New Roman"/>
              </a:rPr>
              <a:t>Bronte-</a:t>
            </a:r>
            <a:r>
              <a:rPr lang="en-US" sz="1200" dirty="0" err="1">
                <a:latin typeface="Times New Roman"/>
                <a:ea typeface="Times New Roman"/>
                <a:cs typeface="Times New Roman"/>
                <a:sym typeface="Times New Roman"/>
              </a:rPr>
              <a:t>Tinkew</a:t>
            </a:r>
            <a:r>
              <a:rPr lang="en-US" sz="1200" dirty="0">
                <a:latin typeface="Times New Roman"/>
                <a:ea typeface="Times New Roman"/>
                <a:cs typeface="Times New Roman"/>
                <a:sym typeface="Times New Roman"/>
              </a:rPr>
              <a:t>, J., Moore, K. A., Matthews, G., &amp; Carrano, J. (2007). Symptoms of major depression in a sample of fathers of infants. </a:t>
            </a:r>
            <a:r>
              <a:rPr lang="en-US" sz="1200" i="1" dirty="0">
                <a:latin typeface="Times New Roman"/>
                <a:ea typeface="Times New Roman"/>
                <a:cs typeface="Times New Roman"/>
                <a:sym typeface="Times New Roman"/>
              </a:rPr>
              <a:t>Journal of Family Issues, 28,</a:t>
            </a:r>
            <a:r>
              <a:rPr lang="en-US" sz="1200" dirty="0">
                <a:latin typeface="Times New Roman"/>
                <a:ea typeface="Times New Roman"/>
                <a:cs typeface="Times New Roman"/>
                <a:sym typeface="Times New Roman"/>
              </a:rPr>
              <a:t> 61–99. https://doi.org/10.1177/0192513X06293609</a:t>
            </a:r>
          </a:p>
          <a:p>
            <a:pPr lvl="0">
              <a:lnSpc>
                <a:spcPct val="95000"/>
              </a:lnSpc>
              <a:buSzPts val="275"/>
            </a:pPr>
            <a:endParaRPr lang="en-US" sz="1200" dirty="0">
              <a:latin typeface="Times New Roman"/>
              <a:ea typeface="Times New Roman"/>
              <a:cs typeface="Times New Roman"/>
              <a:sym typeface="Times New Roman"/>
            </a:endParaRPr>
          </a:p>
          <a:p>
            <a:pPr lvl="0">
              <a:lnSpc>
                <a:spcPct val="95000"/>
              </a:lnSpc>
              <a:buSzPts val="1100"/>
            </a:pPr>
            <a:r>
              <a:rPr lang="en-US" sz="1200" dirty="0">
                <a:latin typeface="Times New Roman"/>
                <a:ea typeface="Times New Roman"/>
                <a:cs typeface="Times New Roman"/>
                <a:sym typeface="Times New Roman"/>
              </a:rPr>
              <a:t>Cabrera, N. J., Shannon, J. D., &amp; Tamis-</a:t>
            </a:r>
            <a:r>
              <a:rPr lang="en-US" sz="1200" dirty="0" err="1">
                <a:latin typeface="Times New Roman"/>
                <a:ea typeface="Times New Roman"/>
                <a:cs typeface="Times New Roman"/>
                <a:sym typeface="Times New Roman"/>
              </a:rPr>
              <a:t>LeMonda</a:t>
            </a:r>
            <a:r>
              <a:rPr lang="en-US" sz="1200" dirty="0">
                <a:latin typeface="Times New Roman"/>
                <a:ea typeface="Times New Roman"/>
                <a:cs typeface="Times New Roman"/>
                <a:sym typeface="Times New Roman"/>
              </a:rPr>
              <a:t>, C. (2007). Fathers’ influence on their children’s cognitive and emotional development: From toddlers to pre-K. </a:t>
            </a:r>
            <a:r>
              <a:rPr lang="en-US" sz="1200" i="1" dirty="0">
                <a:latin typeface="Times New Roman"/>
                <a:ea typeface="Times New Roman"/>
                <a:cs typeface="Times New Roman"/>
                <a:sym typeface="Times New Roman"/>
              </a:rPr>
              <a:t>Applied Developmental Science, 11</a:t>
            </a:r>
            <a:r>
              <a:rPr lang="en-US" sz="1200" dirty="0">
                <a:latin typeface="Times New Roman"/>
                <a:ea typeface="Times New Roman"/>
                <a:cs typeface="Times New Roman"/>
                <a:sym typeface="Times New Roman"/>
              </a:rPr>
              <a:t>, 208–213. https:// doi.org/10.1080/10888690701762100</a:t>
            </a:r>
          </a:p>
          <a:p>
            <a:pPr lvl="0">
              <a:lnSpc>
                <a:spcPct val="95000"/>
              </a:lnSpc>
              <a:buSzPts val="275"/>
            </a:pPr>
            <a:endParaRPr lang="en-US" sz="1200" dirty="0">
              <a:latin typeface="Times New Roman"/>
              <a:ea typeface="Times New Roman"/>
              <a:cs typeface="Times New Roman"/>
              <a:sym typeface="Times New Roman"/>
            </a:endParaRPr>
          </a:p>
          <a:p>
            <a:pPr lvl="0">
              <a:lnSpc>
                <a:spcPct val="95000"/>
              </a:lnSpc>
              <a:buSzPts val="1100"/>
            </a:pPr>
            <a:r>
              <a:rPr lang="en-US" sz="1200" dirty="0">
                <a:latin typeface="Times New Roman"/>
                <a:ea typeface="Times New Roman"/>
                <a:cs typeface="Times New Roman"/>
                <a:sym typeface="Times New Roman"/>
              </a:rPr>
              <a:t>Flippin, M., &amp; Watson, L. R. (2015). Fathers’ and mothers’ verbal responsiveness and the language skills of young children with Autism Spectrum Disorder. </a:t>
            </a:r>
            <a:r>
              <a:rPr lang="en-US" sz="1200" i="1" dirty="0">
                <a:latin typeface="Times New Roman"/>
                <a:ea typeface="Times New Roman"/>
                <a:cs typeface="Times New Roman"/>
                <a:sym typeface="Times New Roman"/>
              </a:rPr>
              <a:t>American Journal of Speech-Language Pathology, 24,</a:t>
            </a:r>
            <a:r>
              <a:rPr lang="en-US" sz="1200" dirty="0">
                <a:latin typeface="Times New Roman"/>
                <a:ea typeface="Times New Roman"/>
                <a:cs typeface="Times New Roman"/>
                <a:sym typeface="Times New Roman"/>
              </a:rPr>
              <a:t> 400–410.</a:t>
            </a:r>
          </a:p>
          <a:p>
            <a:pPr lvl="0">
              <a:lnSpc>
                <a:spcPct val="95000"/>
              </a:lnSpc>
              <a:buSzPts val="1100"/>
            </a:pPr>
            <a:r>
              <a:rPr lang="en-US" sz="1200" dirty="0">
                <a:latin typeface="Times New Roman"/>
                <a:ea typeface="Times New Roman"/>
                <a:cs typeface="Times New Roman"/>
                <a:sym typeface="Times New Roman"/>
              </a:rPr>
              <a:t>https://doi.org/10.1044/2015_AJSLP-13-0138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References cont.</a:t>
            </a:r>
            <a:endParaRPr dirty="0">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FD2B8B1C-198A-D928-24F7-699D83E4E6BC}"/>
              </a:ext>
            </a:extLst>
          </p:cNvPr>
          <p:cNvSpPr txBox="1"/>
          <p:nvPr/>
        </p:nvSpPr>
        <p:spPr>
          <a:xfrm>
            <a:off x="418289" y="1017725"/>
            <a:ext cx="8414011" cy="3351687"/>
          </a:xfrm>
          <a:prstGeom prst="rect">
            <a:avLst/>
          </a:prstGeom>
          <a:noFill/>
        </p:spPr>
        <p:txBody>
          <a:bodyPr wrap="square" rtlCol="0">
            <a:spAutoFit/>
          </a:bodyPr>
          <a:lstStyle/>
          <a:p>
            <a:pPr lvl="0">
              <a:lnSpc>
                <a:spcPct val="95000"/>
              </a:lnSpc>
              <a:buSzPts val="1100"/>
            </a:pPr>
            <a:r>
              <a:rPr lang="en-US" sz="1200" dirty="0">
                <a:latin typeface="Times New Roman"/>
                <a:ea typeface="Times New Roman"/>
                <a:cs typeface="Times New Roman"/>
                <a:sym typeface="Times New Roman"/>
              </a:rPr>
              <a:t>Hart, R. (2011). Parental involvement in the statutory assessment of special needs students. </a:t>
            </a:r>
            <a:r>
              <a:rPr lang="en-US" sz="1200" i="1" dirty="0">
                <a:latin typeface="Times New Roman"/>
                <a:ea typeface="Times New Roman"/>
                <a:cs typeface="Times New Roman"/>
                <a:sym typeface="Times New Roman"/>
              </a:rPr>
              <a:t>Educational Psychology in Practice, 27(2</a:t>
            </a:r>
            <a:r>
              <a:rPr lang="en-US" sz="1200" dirty="0">
                <a:latin typeface="Times New Roman"/>
                <a:ea typeface="Times New Roman"/>
                <a:cs typeface="Times New Roman"/>
                <a:sym typeface="Times New Roman"/>
              </a:rPr>
              <a:t>), 155–174. https://doi.org/10.1080/02667363.2011.567094</a:t>
            </a:r>
          </a:p>
          <a:p>
            <a:pPr lvl="0">
              <a:lnSpc>
                <a:spcPct val="95000"/>
              </a:lnSpc>
              <a:buSzPts val="275"/>
            </a:pPr>
            <a:endParaRPr lang="en-US" sz="1200" dirty="0">
              <a:latin typeface="Times New Roman"/>
              <a:ea typeface="Times New Roman"/>
              <a:cs typeface="Times New Roman"/>
              <a:sym typeface="Times New Roman"/>
            </a:endParaRPr>
          </a:p>
          <a:p>
            <a:pPr lvl="0">
              <a:lnSpc>
                <a:spcPct val="95000"/>
              </a:lnSpc>
              <a:buSzPts val="1100"/>
            </a:pPr>
            <a:r>
              <a:rPr lang="en-US" sz="1200" dirty="0">
                <a:latin typeface="Times New Roman"/>
                <a:ea typeface="Times New Roman"/>
                <a:cs typeface="Times New Roman"/>
                <a:sym typeface="Times New Roman"/>
              </a:rPr>
              <a:t>Kitzmann, K. M. (2000). Effects of marital conflict </a:t>
            </a:r>
            <a:r>
              <a:rPr lang="en-US" sz="1200" dirty="0" err="1">
                <a:latin typeface="Times New Roman"/>
                <a:ea typeface="Times New Roman"/>
                <a:cs typeface="Times New Roman"/>
                <a:sym typeface="Times New Roman"/>
              </a:rPr>
              <a:t>onsubsequent</a:t>
            </a:r>
            <a:r>
              <a:rPr lang="en-US" sz="1200" dirty="0">
                <a:latin typeface="Times New Roman"/>
                <a:ea typeface="Times New Roman"/>
                <a:cs typeface="Times New Roman"/>
                <a:sym typeface="Times New Roman"/>
              </a:rPr>
              <a:t> triadic family interactions and parenting. D</a:t>
            </a:r>
            <a:r>
              <a:rPr lang="en-US" sz="1200" i="1" dirty="0">
                <a:latin typeface="Times New Roman"/>
                <a:ea typeface="Times New Roman"/>
                <a:cs typeface="Times New Roman"/>
                <a:sym typeface="Times New Roman"/>
              </a:rPr>
              <a:t>evelopmental Psychology, 36</a:t>
            </a:r>
            <a:r>
              <a:rPr lang="en-US" sz="1200" dirty="0">
                <a:latin typeface="Times New Roman"/>
                <a:ea typeface="Times New Roman"/>
                <a:cs typeface="Times New Roman"/>
                <a:sym typeface="Times New Roman"/>
              </a:rPr>
              <a:t>, 3–13. https://doi.org/10.1037/0012-1649.36.1.3</a:t>
            </a:r>
          </a:p>
          <a:p>
            <a:pPr lvl="0">
              <a:lnSpc>
                <a:spcPct val="95000"/>
              </a:lnSpc>
              <a:buSzPts val="1100"/>
            </a:pPr>
            <a:endParaRPr lang="en-US" sz="1200" dirty="0">
              <a:latin typeface="Times New Roman"/>
              <a:ea typeface="Times New Roman"/>
              <a:cs typeface="Times New Roman"/>
              <a:sym typeface="Times New Roman"/>
            </a:endParaRPr>
          </a:p>
          <a:p>
            <a:pPr lvl="0">
              <a:lnSpc>
                <a:spcPct val="95000"/>
              </a:lnSpc>
              <a:buSzPts val="1100"/>
            </a:pPr>
            <a:r>
              <a:rPr lang="en-US" sz="1200" dirty="0">
                <a:latin typeface="Times New Roman"/>
                <a:ea typeface="Times New Roman"/>
                <a:cs typeface="Times New Roman"/>
                <a:sym typeface="Times New Roman"/>
              </a:rPr>
              <a:t>Malin, J. L., Karberg, E., Cabrera, N. J., Rowe, M., </a:t>
            </a:r>
            <a:r>
              <a:rPr lang="en-US" sz="1200" dirty="0" err="1">
                <a:latin typeface="Times New Roman"/>
                <a:ea typeface="Times New Roman"/>
                <a:cs typeface="Times New Roman"/>
                <a:sym typeface="Times New Roman"/>
              </a:rPr>
              <a:t>Cristaforo</a:t>
            </a:r>
            <a:r>
              <a:rPr lang="en-US" sz="1200" dirty="0">
                <a:latin typeface="Times New Roman"/>
                <a:ea typeface="Times New Roman"/>
                <a:cs typeface="Times New Roman"/>
                <a:sym typeface="Times New Roman"/>
              </a:rPr>
              <a:t>, T., &amp; Tamis-</a:t>
            </a:r>
            <a:r>
              <a:rPr lang="en-US" sz="1200" dirty="0" err="1">
                <a:latin typeface="Times New Roman"/>
                <a:ea typeface="Times New Roman"/>
                <a:cs typeface="Times New Roman"/>
                <a:sym typeface="Times New Roman"/>
              </a:rPr>
              <a:t>LeMonda</a:t>
            </a:r>
            <a:r>
              <a:rPr lang="en-US" sz="1200" dirty="0">
                <a:latin typeface="Times New Roman"/>
                <a:ea typeface="Times New Roman"/>
                <a:cs typeface="Times New Roman"/>
                <a:sym typeface="Times New Roman"/>
              </a:rPr>
              <a:t>, C. S. (2012). Father-toddler communication in low-income families: The role of paternal education and depressive symptoms. </a:t>
            </a:r>
            <a:r>
              <a:rPr lang="en-US" sz="1200" i="1" dirty="0">
                <a:latin typeface="Times New Roman"/>
                <a:ea typeface="Times New Roman"/>
                <a:cs typeface="Times New Roman"/>
                <a:sym typeface="Times New Roman"/>
              </a:rPr>
              <a:t>Family Science, 3</a:t>
            </a:r>
            <a:r>
              <a:rPr lang="en-US" sz="1200" dirty="0">
                <a:latin typeface="Times New Roman"/>
                <a:ea typeface="Times New Roman"/>
                <a:cs typeface="Times New Roman"/>
                <a:sym typeface="Times New Roman"/>
              </a:rPr>
              <a:t>, 155–163. https://doi.org/10.1080/19424620.2012.779423</a:t>
            </a:r>
          </a:p>
          <a:p>
            <a:pPr lvl="0">
              <a:lnSpc>
                <a:spcPct val="95000"/>
              </a:lnSpc>
              <a:buSzPts val="1100"/>
            </a:pPr>
            <a:endParaRPr lang="en-US" sz="1200" dirty="0">
              <a:latin typeface="Times New Roman"/>
              <a:ea typeface="Times New Roman"/>
              <a:cs typeface="Times New Roman"/>
              <a:sym typeface="Times New Roman"/>
            </a:endParaRPr>
          </a:p>
          <a:p>
            <a:pPr lvl="0">
              <a:lnSpc>
                <a:spcPct val="95000"/>
              </a:lnSpc>
              <a:buSzPts val="1100"/>
            </a:pPr>
            <a:r>
              <a:rPr lang="en-US" sz="1200" dirty="0">
                <a:latin typeface="Times New Roman"/>
                <a:ea typeface="Times New Roman"/>
                <a:cs typeface="Times New Roman"/>
                <a:sym typeface="Times New Roman"/>
              </a:rPr>
              <a:t>Mueller, T. G., &amp; Buckley, P. C. (2014). Odd man out: How fathers navigate the special education system. </a:t>
            </a:r>
            <a:r>
              <a:rPr lang="en-US" sz="1200" i="1" dirty="0">
                <a:latin typeface="Times New Roman"/>
                <a:ea typeface="Times New Roman"/>
                <a:cs typeface="Times New Roman"/>
                <a:sym typeface="Times New Roman"/>
              </a:rPr>
              <a:t>Remedial and Special Education, 35</a:t>
            </a:r>
            <a:r>
              <a:rPr lang="en-US" sz="1200" dirty="0">
                <a:latin typeface="Times New Roman"/>
                <a:ea typeface="Times New Roman"/>
                <a:cs typeface="Times New Roman"/>
                <a:sym typeface="Times New Roman"/>
              </a:rPr>
              <a:t>, 40–49. https://doi.org/10.1177/0741932513513176</a:t>
            </a:r>
          </a:p>
          <a:p>
            <a:pPr lvl="0">
              <a:lnSpc>
                <a:spcPct val="95000"/>
              </a:lnSpc>
              <a:buSzPts val="1100"/>
            </a:pPr>
            <a:endParaRPr lang="en-US" sz="1200" dirty="0">
              <a:latin typeface="Times New Roman"/>
              <a:ea typeface="Times New Roman"/>
              <a:cs typeface="Times New Roman"/>
              <a:sym typeface="Times New Roman"/>
            </a:endParaRPr>
          </a:p>
          <a:p>
            <a:pPr lvl="0">
              <a:lnSpc>
                <a:spcPct val="115000"/>
              </a:lnSpc>
              <a:buSzPts val="1100"/>
            </a:pPr>
            <a:r>
              <a:rPr lang="en-US" sz="1200" dirty="0" err="1">
                <a:latin typeface="Times New Roman"/>
                <a:ea typeface="Times New Roman"/>
                <a:cs typeface="Times New Roman"/>
                <a:sym typeface="Times New Roman"/>
              </a:rPr>
              <a:t>Pancsofar</a:t>
            </a:r>
            <a:r>
              <a:rPr lang="en-US" sz="1200" dirty="0">
                <a:latin typeface="Times New Roman"/>
                <a:ea typeface="Times New Roman"/>
                <a:cs typeface="Times New Roman"/>
                <a:sym typeface="Times New Roman"/>
              </a:rPr>
              <a:t>, N. (2020). Fathers’ language input and early child language development. In H. E. Fitzgerald, K. von Klitzing, N. Cabrera, T. </a:t>
            </a:r>
            <a:r>
              <a:rPr lang="en-US" sz="1200" dirty="0" err="1">
                <a:latin typeface="Times New Roman"/>
                <a:ea typeface="Times New Roman"/>
                <a:cs typeface="Times New Roman"/>
                <a:sym typeface="Times New Roman"/>
              </a:rPr>
              <a:t>Skjothaug</a:t>
            </a:r>
            <a:r>
              <a:rPr lang="en-US" sz="1200" dirty="0">
                <a:latin typeface="Times New Roman"/>
                <a:ea typeface="Times New Roman"/>
                <a:cs typeface="Times New Roman"/>
                <a:sym typeface="Times New Roman"/>
              </a:rPr>
              <a:t>, &amp; J. Scarano de Mendonca (Eds.), </a:t>
            </a:r>
            <a:r>
              <a:rPr lang="en-US" sz="1200" i="1" dirty="0">
                <a:latin typeface="Times New Roman"/>
                <a:ea typeface="Times New Roman"/>
                <a:cs typeface="Times New Roman"/>
                <a:sym typeface="Times New Roman"/>
              </a:rPr>
              <a:t>Handbook of Fathers: Prenatal to Pre-K</a:t>
            </a:r>
            <a:r>
              <a:rPr lang="en-US" sz="1200" dirty="0">
                <a:latin typeface="Times New Roman"/>
                <a:ea typeface="Times New Roman"/>
                <a:cs typeface="Times New Roman"/>
                <a:sym typeface="Times New Roman"/>
              </a:rPr>
              <a:t>. (pp. 448-470) Springer.</a:t>
            </a:r>
          </a:p>
          <a:p>
            <a:pPr lvl="0">
              <a:buSzPts val="1100"/>
            </a:pPr>
            <a:endParaRPr lang="en-US" sz="1200" dirty="0">
              <a:latin typeface="Times New Roman"/>
              <a:ea typeface="Times New Roman"/>
              <a:cs typeface="Times New Roman"/>
              <a:sym typeface="Times New Roman"/>
            </a:endParaRPr>
          </a:p>
          <a:p>
            <a:pPr lvl="0">
              <a:buSzPts val="1100"/>
            </a:pPr>
            <a:r>
              <a:rPr lang="en-US" sz="1200" dirty="0" err="1">
                <a:latin typeface="Times New Roman"/>
                <a:ea typeface="Times New Roman"/>
                <a:cs typeface="Times New Roman"/>
                <a:sym typeface="Times New Roman"/>
              </a:rPr>
              <a:t>Pancsofar</a:t>
            </a:r>
            <a:r>
              <a:rPr lang="en-US" sz="1200" dirty="0">
                <a:latin typeface="Times New Roman"/>
                <a:ea typeface="Times New Roman"/>
                <a:cs typeface="Times New Roman"/>
                <a:sym typeface="Times New Roman"/>
              </a:rPr>
              <a:t>, N., Petroff, J. G., &amp; </a:t>
            </a:r>
            <a:r>
              <a:rPr lang="en-US" sz="1200" dirty="0" err="1">
                <a:latin typeface="Times New Roman"/>
                <a:ea typeface="Times New Roman"/>
                <a:cs typeface="Times New Roman"/>
                <a:sym typeface="Times New Roman"/>
              </a:rPr>
              <a:t>Carlani</a:t>
            </a:r>
            <a:r>
              <a:rPr lang="en-US" sz="1200" dirty="0">
                <a:latin typeface="Times New Roman"/>
                <a:ea typeface="Times New Roman"/>
                <a:cs typeface="Times New Roman"/>
                <a:sym typeface="Times New Roman"/>
              </a:rPr>
              <a:t>, J. (2021). Collaborative strategies for supporting the well-being of fathers of young children with complex disabilities. </a:t>
            </a:r>
            <a:r>
              <a:rPr lang="en-US" sz="1200" i="1" dirty="0">
                <a:latin typeface="Times New Roman"/>
                <a:ea typeface="Times New Roman"/>
                <a:cs typeface="Times New Roman"/>
                <a:sym typeface="Times New Roman"/>
              </a:rPr>
              <a:t>Young Exceptional Children, 25</a:t>
            </a:r>
            <a:r>
              <a:rPr lang="en-US" sz="1200" dirty="0">
                <a:latin typeface="Times New Roman"/>
                <a:ea typeface="Times New Roman"/>
                <a:cs typeface="Times New Roman"/>
                <a:sym typeface="Times New Roman"/>
              </a:rPr>
              <a:t>(4), 184-194</a:t>
            </a:r>
            <a:r>
              <a:rPr lang="en-US" sz="1200" u="sng" dirty="0">
                <a:latin typeface="Times New Roman"/>
                <a:ea typeface="Times New Roman"/>
                <a:cs typeface="Times New Roman"/>
                <a:sym typeface="Times New Roman"/>
              </a:rPr>
              <a:t>.</a:t>
            </a:r>
            <a:r>
              <a:rPr lang="en-US" sz="1200" u="sng" dirty="0">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US" sz="1200" dirty="0">
                <a:highlight>
                  <a:srgbClr val="FFFFFF"/>
                </a:highlight>
                <a:latin typeface="Times New Roman"/>
                <a:ea typeface="Times New Roman"/>
                <a:cs typeface="Times New Roman"/>
                <a:sym typeface="Times New Roman"/>
              </a:rPr>
              <a:t>https://doi.org/10.1177/10962506211006060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References cont. (1) </a:t>
            </a:r>
            <a:endParaRPr dirty="0">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B787A65C-BC07-73B8-8647-0900830590F3}"/>
              </a:ext>
            </a:extLst>
          </p:cNvPr>
          <p:cNvSpPr txBox="1"/>
          <p:nvPr/>
        </p:nvSpPr>
        <p:spPr>
          <a:xfrm>
            <a:off x="428017" y="1017725"/>
            <a:ext cx="8404283" cy="3517886"/>
          </a:xfrm>
          <a:prstGeom prst="rect">
            <a:avLst/>
          </a:prstGeom>
          <a:noFill/>
        </p:spPr>
        <p:txBody>
          <a:bodyPr wrap="square" rtlCol="0">
            <a:spAutoFit/>
          </a:bodyPr>
          <a:lstStyle/>
          <a:p>
            <a:pPr lvl="0">
              <a:buSzPts val="1100"/>
            </a:pPr>
            <a:r>
              <a:rPr lang="en-US" sz="1200" dirty="0" err="1">
                <a:latin typeface="Times New Roman"/>
                <a:ea typeface="Times New Roman"/>
                <a:cs typeface="Times New Roman"/>
                <a:sym typeface="Times New Roman"/>
              </a:rPr>
              <a:t>Pancsofar</a:t>
            </a:r>
            <a:r>
              <a:rPr lang="en-US" sz="1200" dirty="0">
                <a:latin typeface="Times New Roman"/>
                <a:ea typeface="Times New Roman"/>
                <a:cs typeface="Times New Roman"/>
                <a:sym typeface="Times New Roman"/>
              </a:rPr>
              <a:t>, N., Petroff, J., &amp; Lewis, A. (2017). Father friendly classrooms: Making a space for dads of children with disabilities. </a:t>
            </a:r>
            <a:r>
              <a:rPr lang="en-US" sz="1200" i="1" dirty="0">
                <a:latin typeface="Times New Roman"/>
                <a:ea typeface="Times New Roman"/>
                <a:cs typeface="Times New Roman"/>
                <a:sym typeface="Times New Roman"/>
              </a:rPr>
              <a:t>Teaching Exceptional Children, 49</a:t>
            </a:r>
            <a:r>
              <a:rPr lang="en-US" sz="1200" dirty="0">
                <a:latin typeface="Times New Roman"/>
                <a:ea typeface="Times New Roman"/>
                <a:cs typeface="Times New Roman"/>
                <a:sym typeface="Times New Roman"/>
              </a:rPr>
              <a:t>, 309-317.  doi:10.1177/0040059916681826</a:t>
            </a:r>
          </a:p>
          <a:p>
            <a:pPr lvl="0">
              <a:buSzPts val="1100"/>
            </a:pPr>
            <a:endParaRPr lang="en-US" sz="1200" dirty="0">
              <a:latin typeface="Times New Roman"/>
              <a:ea typeface="Times New Roman"/>
              <a:cs typeface="Times New Roman"/>
              <a:sym typeface="Times New Roman"/>
            </a:endParaRPr>
          </a:p>
          <a:p>
            <a:pPr lvl="0">
              <a:buSzPts val="1100"/>
            </a:pPr>
            <a:r>
              <a:rPr lang="en-US" sz="1200" dirty="0" err="1">
                <a:latin typeface="Times New Roman"/>
                <a:ea typeface="Times New Roman"/>
                <a:cs typeface="Times New Roman"/>
                <a:sym typeface="Times New Roman"/>
              </a:rPr>
              <a:t>Pancsofar</a:t>
            </a:r>
            <a:r>
              <a:rPr lang="en-US" sz="1200" dirty="0">
                <a:latin typeface="Times New Roman"/>
                <a:ea typeface="Times New Roman"/>
                <a:cs typeface="Times New Roman"/>
                <a:sym typeface="Times New Roman"/>
              </a:rPr>
              <a:t>, N., Petroff, J. G., Rao, S., &amp; Mangel, A. (2019). “What I want to do as a father is be there:” Constructions of school involvement for fathers of children with complex disabilities. </a:t>
            </a:r>
            <a:r>
              <a:rPr lang="en-US" sz="1200" i="1" dirty="0">
                <a:latin typeface="Times New Roman"/>
                <a:ea typeface="Times New Roman"/>
                <a:cs typeface="Times New Roman"/>
                <a:sym typeface="Times New Roman"/>
              </a:rPr>
              <a:t>Research and Practice for Persons with Severe Disabilities, 44, </a:t>
            </a:r>
            <a:r>
              <a:rPr lang="en-US" sz="1200" dirty="0">
                <a:latin typeface="Times New Roman"/>
                <a:ea typeface="Times New Roman"/>
                <a:cs typeface="Times New Roman"/>
                <a:sym typeface="Times New Roman"/>
              </a:rPr>
              <a:t>153-168. </a:t>
            </a:r>
            <a:r>
              <a:rPr lang="en-US" sz="1200" dirty="0" err="1">
                <a:latin typeface="Times New Roman"/>
                <a:ea typeface="Times New Roman"/>
                <a:cs typeface="Times New Roman"/>
                <a:sym typeface="Times New Roman"/>
              </a:rPr>
              <a:t>doi</a:t>
            </a:r>
            <a:r>
              <a:rPr lang="en-US" sz="1200" dirty="0">
                <a:latin typeface="Times New Roman"/>
                <a:ea typeface="Times New Roman"/>
                <a:cs typeface="Times New Roman"/>
                <a:sym typeface="Times New Roman"/>
              </a:rPr>
              <a:t>: 10.1177%2F1540796919843147</a:t>
            </a:r>
          </a:p>
          <a:p>
            <a:pPr lvl="0">
              <a:buSzPts val="1100"/>
            </a:pPr>
            <a:endParaRPr lang="en-US" sz="1200" u="sng" dirty="0">
              <a:solidFill>
                <a:srgbClr val="0097A7"/>
              </a:solidFill>
              <a:highlight>
                <a:srgbClr val="FFFFFF"/>
              </a:highlight>
              <a:latin typeface="Times New Roman"/>
              <a:ea typeface="Times New Roman"/>
              <a:cs typeface="Times New Roman"/>
              <a:sym typeface="Times New Roman"/>
            </a:endParaRPr>
          </a:p>
          <a:p>
            <a:pPr lvl="0">
              <a:buSzPts val="1100"/>
            </a:pPr>
            <a:r>
              <a:rPr lang="en-US" sz="1200" dirty="0" err="1">
                <a:latin typeface="Times New Roman"/>
                <a:ea typeface="Times New Roman"/>
                <a:cs typeface="Times New Roman"/>
                <a:sym typeface="Times New Roman"/>
              </a:rPr>
              <a:t>Pancsofar</a:t>
            </a:r>
            <a:r>
              <a:rPr lang="en-US" sz="1200" dirty="0">
                <a:latin typeface="Times New Roman"/>
                <a:ea typeface="Times New Roman"/>
                <a:cs typeface="Times New Roman"/>
                <a:sym typeface="Times New Roman"/>
              </a:rPr>
              <a:t>, N., Petroff, J. G., &amp; Schleppy, M. (2021). School involvement experiences of fathers of children with </a:t>
            </a:r>
            <a:r>
              <a:rPr lang="en-US" sz="1200" dirty="0" err="1">
                <a:latin typeface="Times New Roman"/>
                <a:ea typeface="Times New Roman"/>
                <a:cs typeface="Times New Roman"/>
                <a:sym typeface="Times New Roman"/>
              </a:rPr>
              <a:t>deafblindness</a:t>
            </a:r>
            <a:r>
              <a:rPr lang="en-US" sz="1200" dirty="0">
                <a:latin typeface="Times New Roman"/>
                <a:ea typeface="Times New Roman"/>
                <a:cs typeface="Times New Roman"/>
                <a:sym typeface="Times New Roman"/>
              </a:rPr>
              <a:t>. </a:t>
            </a:r>
            <a:r>
              <a:rPr lang="en-US" sz="1200" i="1" dirty="0">
                <a:latin typeface="Times New Roman"/>
                <a:ea typeface="Times New Roman"/>
                <a:cs typeface="Times New Roman"/>
                <a:sym typeface="Times New Roman"/>
              </a:rPr>
              <a:t>British Journal of Visual Impairment, 39</a:t>
            </a:r>
            <a:r>
              <a:rPr lang="en-US" sz="1200" dirty="0">
                <a:latin typeface="Times New Roman"/>
                <a:ea typeface="Times New Roman"/>
                <a:cs typeface="Times New Roman"/>
                <a:sym typeface="Times New Roman"/>
              </a:rPr>
              <a:t>(3), 239-250. </a:t>
            </a:r>
            <a:r>
              <a:rPr lang="en-US" sz="1200" dirty="0">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US" sz="1200" dirty="0">
                <a:highlight>
                  <a:srgbClr val="FFFFFF"/>
                </a:highlight>
                <a:latin typeface="Times New Roman"/>
                <a:ea typeface="Times New Roman"/>
                <a:cs typeface="Times New Roman"/>
                <a:sym typeface="Times New Roman"/>
              </a:rPr>
              <a:t>https://doi.org/10.1177/0264619620921900</a:t>
            </a:r>
            <a:endParaRPr lang="en-US" sz="1200" dirty="0">
              <a:latin typeface="Times New Roman"/>
              <a:ea typeface="Times New Roman"/>
              <a:cs typeface="Times New Roman"/>
              <a:sym typeface="Times New Roman"/>
            </a:endParaRPr>
          </a:p>
          <a:p>
            <a:pPr lvl="0">
              <a:buSzPts val="1100"/>
            </a:pPr>
            <a:endParaRPr lang="en-US" sz="1200" dirty="0">
              <a:latin typeface="Times New Roman"/>
              <a:ea typeface="Times New Roman"/>
              <a:cs typeface="Times New Roman"/>
              <a:sym typeface="Times New Roman"/>
            </a:endParaRPr>
          </a:p>
          <a:p>
            <a:pPr lvl="0">
              <a:lnSpc>
                <a:spcPct val="95000"/>
              </a:lnSpc>
              <a:buSzPts val="1100"/>
            </a:pPr>
            <a:r>
              <a:rPr lang="en-US" sz="1200" dirty="0" err="1">
                <a:latin typeface="Times New Roman"/>
                <a:ea typeface="Times New Roman"/>
                <a:cs typeface="Times New Roman"/>
                <a:sym typeface="Times New Roman"/>
              </a:rPr>
              <a:t>Pancsofar</a:t>
            </a:r>
            <a:r>
              <a:rPr lang="en-US" sz="1200" dirty="0">
                <a:latin typeface="Times New Roman"/>
                <a:ea typeface="Times New Roman"/>
                <a:cs typeface="Times New Roman"/>
                <a:sym typeface="Times New Roman"/>
              </a:rPr>
              <a:t>, N., &amp; Vernon-Feagans, L. (2006). Mother and father language input to young children: Contributions to later language development. </a:t>
            </a:r>
            <a:r>
              <a:rPr lang="en-US" sz="1200" i="1" dirty="0">
                <a:latin typeface="Times New Roman"/>
                <a:ea typeface="Times New Roman"/>
                <a:cs typeface="Times New Roman"/>
                <a:sym typeface="Times New Roman"/>
              </a:rPr>
              <a:t>Journal of Applied Developmental Psychology, 27</a:t>
            </a:r>
            <a:r>
              <a:rPr lang="en-US" sz="1200" dirty="0">
                <a:latin typeface="Times New Roman"/>
                <a:ea typeface="Times New Roman"/>
                <a:cs typeface="Times New Roman"/>
                <a:sym typeface="Times New Roman"/>
              </a:rPr>
              <a:t>, 571–587. https://doi.org/10.1016/j.appdev.2006.08.003</a:t>
            </a:r>
          </a:p>
          <a:p>
            <a:pPr lvl="0">
              <a:lnSpc>
                <a:spcPct val="95000"/>
              </a:lnSpc>
              <a:buSzPts val="1100"/>
            </a:pPr>
            <a:endParaRPr lang="en-US" sz="1200" dirty="0">
              <a:latin typeface="Times New Roman"/>
              <a:ea typeface="Times New Roman"/>
              <a:cs typeface="Times New Roman"/>
              <a:sym typeface="Times New Roman"/>
            </a:endParaRPr>
          </a:p>
          <a:p>
            <a:pPr lvl="0">
              <a:lnSpc>
                <a:spcPct val="95000"/>
              </a:lnSpc>
              <a:buSzPts val="1100"/>
            </a:pPr>
            <a:r>
              <a:rPr lang="en-US" sz="1200" dirty="0" err="1">
                <a:latin typeface="Times New Roman"/>
                <a:ea typeface="Times New Roman"/>
                <a:cs typeface="Times New Roman"/>
                <a:sym typeface="Times New Roman"/>
              </a:rPr>
              <a:t>Pancsofar</a:t>
            </a:r>
            <a:r>
              <a:rPr lang="en-US" sz="1200" dirty="0">
                <a:latin typeface="Times New Roman"/>
                <a:ea typeface="Times New Roman"/>
                <a:cs typeface="Times New Roman"/>
                <a:sym typeface="Times New Roman"/>
              </a:rPr>
              <a:t>, N., Vernon-Feagans, L., &amp; The Family Life Project Investigators. (2010). Fathers’ early contributions to children’s language development in families from low-income rural communities. </a:t>
            </a:r>
            <a:r>
              <a:rPr lang="en-US" sz="1200" i="1" dirty="0">
                <a:latin typeface="Times New Roman"/>
                <a:ea typeface="Times New Roman"/>
                <a:cs typeface="Times New Roman"/>
                <a:sym typeface="Times New Roman"/>
              </a:rPr>
              <a:t>Early Childhood Research Quarterly, 25</a:t>
            </a:r>
            <a:r>
              <a:rPr lang="en-US" sz="1200" dirty="0">
                <a:latin typeface="Times New Roman"/>
                <a:ea typeface="Times New Roman"/>
                <a:cs typeface="Times New Roman"/>
                <a:sym typeface="Times New Roman"/>
              </a:rPr>
              <a:t>, 450–463. https://doi.org/10.1016/j.ecresq.2010.02.001</a:t>
            </a:r>
          </a:p>
          <a:p>
            <a:pPr lvl="0">
              <a:lnSpc>
                <a:spcPct val="95000"/>
              </a:lnSpc>
              <a:buSzPts val="1100"/>
            </a:pPr>
            <a:endParaRPr lang="en-US" sz="1200" dirty="0">
              <a:latin typeface="Times New Roman"/>
              <a:ea typeface="Times New Roman"/>
              <a:cs typeface="Times New Roman"/>
              <a:sym typeface="Times New Roman"/>
            </a:endParaRPr>
          </a:p>
          <a:p>
            <a:pPr lvl="0">
              <a:lnSpc>
                <a:spcPct val="95000"/>
              </a:lnSpc>
              <a:buSzPts val="1100"/>
            </a:pPr>
            <a:r>
              <a:rPr lang="en-US" sz="1200" dirty="0" err="1">
                <a:latin typeface="Times New Roman"/>
                <a:ea typeface="Times New Roman"/>
                <a:cs typeface="Times New Roman"/>
                <a:sym typeface="Times New Roman"/>
              </a:rPr>
              <a:t>Pancsofar</a:t>
            </a:r>
            <a:r>
              <a:rPr lang="en-US" sz="1200" dirty="0">
                <a:latin typeface="Times New Roman"/>
                <a:ea typeface="Times New Roman"/>
                <a:cs typeface="Times New Roman"/>
                <a:sym typeface="Times New Roman"/>
              </a:rPr>
              <a:t>, N., Vernon-Feagans, L., Odom, E., &amp; Roe, J. R. (2008). Family relationships during infancy and later mother and father vocabulary use with young children. </a:t>
            </a:r>
            <a:r>
              <a:rPr lang="en-US" sz="1200" i="1" dirty="0">
                <a:latin typeface="Times New Roman"/>
                <a:ea typeface="Times New Roman"/>
                <a:cs typeface="Times New Roman"/>
                <a:sym typeface="Times New Roman"/>
              </a:rPr>
              <a:t>Early Childhood Research Quarterly, 23</a:t>
            </a:r>
            <a:r>
              <a:rPr lang="en-US" sz="1200" dirty="0">
                <a:latin typeface="Times New Roman"/>
                <a:ea typeface="Times New Roman"/>
                <a:cs typeface="Times New Roman"/>
                <a:sym typeface="Times New Roman"/>
              </a:rPr>
              <a:t>, 493–503. https://doi.org/10.1016/j.ecresq.2008.07.001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descr="A professional, clean, and modern abstract background for a presentation about family and education. It should feature soft, flowing geometric shapes in shades of blue, grey, and soft yellow. The design should be minimalist and high-quality, ensuring that dark text placed on top remains perfectly legible. No people or text in the image."/>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8" name="Google Shape;78;p16">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FFFFFF">
              <a:alpha val="85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Resources &amp; Agenda</a:t>
            </a:r>
            <a:endParaRPr dirty="0"/>
          </a:p>
        </p:txBody>
      </p:sp>
      <p:sp>
        <p:nvSpPr>
          <p:cNvPr id="81" name="Google Shape;81;p16"/>
          <p:cNvSpPr/>
          <p:nvPr/>
        </p:nvSpPr>
        <p:spPr>
          <a:xfrm>
            <a:off x="528850" y="2213500"/>
            <a:ext cx="2166600" cy="1228200"/>
          </a:xfrm>
          <a:prstGeom prst="flowChartAlternateProcess">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Quotes from Fathers of Young Children with Complex Disabilities</a:t>
            </a:r>
            <a:endParaRPr b="1" dirty="0"/>
          </a:p>
        </p:txBody>
      </p:sp>
      <p:sp>
        <p:nvSpPr>
          <p:cNvPr id="82" name="Google Shape;82;p16"/>
          <p:cNvSpPr/>
          <p:nvPr/>
        </p:nvSpPr>
        <p:spPr>
          <a:xfrm>
            <a:off x="3488700" y="2213500"/>
            <a:ext cx="2166600" cy="1228200"/>
          </a:xfrm>
          <a:prstGeom prst="flowChartAlternateProcess">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Research Takeaways</a:t>
            </a:r>
            <a:endParaRPr b="1"/>
          </a:p>
        </p:txBody>
      </p:sp>
      <p:sp>
        <p:nvSpPr>
          <p:cNvPr id="83" name="Google Shape;83;p16"/>
          <p:cNvSpPr/>
          <p:nvPr/>
        </p:nvSpPr>
        <p:spPr>
          <a:xfrm>
            <a:off x="6448550" y="2213500"/>
            <a:ext cx="2166600" cy="1228200"/>
          </a:xfrm>
          <a:prstGeom prst="flowChartAlternateProcess">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Strategies for Supporting Father Involvement</a:t>
            </a:r>
            <a:endParaRPr b="1" dirty="0"/>
          </a:p>
        </p:txBody>
      </p:sp>
      <p:sp>
        <p:nvSpPr>
          <p:cNvPr id="84" name="Google Shape;84;p16">
            <a:extLst>
              <a:ext uri="{C183D7F6-B498-43B3-948B-1728B52AA6E4}">
                <adec:decorative xmlns:adec="http://schemas.microsoft.com/office/drawing/2017/decorative" val="1"/>
              </a:ext>
            </a:extLst>
          </p:cNvPr>
          <p:cNvSpPr/>
          <p:nvPr/>
        </p:nvSpPr>
        <p:spPr>
          <a:xfrm>
            <a:off x="2791325" y="2580250"/>
            <a:ext cx="601500" cy="494700"/>
          </a:xfrm>
          <a:prstGeom prst="striped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16">
            <a:extLst>
              <a:ext uri="{C183D7F6-B498-43B3-948B-1728B52AA6E4}">
                <adec:decorative xmlns:adec="http://schemas.microsoft.com/office/drawing/2017/decorative" val="1"/>
              </a:ext>
            </a:extLst>
          </p:cNvPr>
          <p:cNvSpPr/>
          <p:nvPr/>
        </p:nvSpPr>
        <p:spPr>
          <a:xfrm>
            <a:off x="5751175" y="2580250"/>
            <a:ext cx="601500" cy="494700"/>
          </a:xfrm>
          <a:prstGeom prst="striped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TextBox 2">
            <a:extLst>
              <a:ext uri="{FF2B5EF4-FFF2-40B4-BE49-F238E27FC236}">
                <a16:creationId xmlns:a16="http://schemas.microsoft.com/office/drawing/2014/main" id="{9CEA7EE1-F59C-531A-05E1-EAE71320D234}"/>
              </a:ext>
            </a:extLst>
          </p:cNvPr>
          <p:cNvSpPr txBox="1"/>
          <p:nvPr/>
        </p:nvSpPr>
        <p:spPr>
          <a:xfrm>
            <a:off x="311700" y="1072643"/>
            <a:ext cx="8352064" cy="780214"/>
          </a:xfrm>
          <a:prstGeom prst="rect">
            <a:avLst/>
          </a:prstGeom>
          <a:noFill/>
        </p:spPr>
        <p:txBody>
          <a:bodyPr wrap="square" rtlCol="0">
            <a:spAutoFit/>
          </a:bodyPr>
          <a:lstStyle/>
          <a:p>
            <a:pPr lvl="0">
              <a:lnSpc>
                <a:spcPct val="115000"/>
              </a:lnSpc>
              <a:spcAft>
                <a:spcPts val="1200"/>
              </a:spcAft>
              <a:buClr>
                <a:srgbClr val="595959"/>
              </a:buClr>
              <a:buSzPts val="1800"/>
            </a:pPr>
            <a:r>
              <a:rPr lang="en-US" sz="1800" b="1" dirty="0">
                <a:solidFill>
                  <a:srgbClr val="595959"/>
                </a:solidFill>
              </a:rPr>
              <a:t>Today’s Agenda:</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3"/>
          <p:cNvSpPr txBox="1">
            <a:spLocks noGrp="1"/>
          </p:cNvSpPr>
          <p:nvPr>
            <p:ph type="title"/>
          </p:nvPr>
        </p:nvSpPr>
        <p:spPr>
          <a:xfrm>
            <a:off x="311700" y="269927"/>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References cont. (2) </a:t>
            </a:r>
            <a:endParaRPr dirty="0">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F893B509-EC44-EBDA-561B-A9C05FC9CDED}"/>
              </a:ext>
            </a:extLst>
          </p:cNvPr>
          <p:cNvSpPr txBox="1"/>
          <p:nvPr/>
        </p:nvSpPr>
        <p:spPr>
          <a:xfrm>
            <a:off x="311700" y="764806"/>
            <a:ext cx="8520600" cy="4243469"/>
          </a:xfrm>
          <a:prstGeom prst="rect">
            <a:avLst/>
          </a:prstGeom>
          <a:noFill/>
        </p:spPr>
        <p:txBody>
          <a:bodyPr wrap="square" rtlCol="0">
            <a:spAutoFit/>
          </a:bodyPr>
          <a:lstStyle/>
          <a:p>
            <a:pPr lvl="0">
              <a:lnSpc>
                <a:spcPct val="95000"/>
              </a:lnSpc>
              <a:buSzPct val="61111"/>
            </a:pPr>
            <a:r>
              <a:rPr lang="en-US" sz="1300" dirty="0" err="1">
                <a:latin typeface="Times New Roman"/>
                <a:ea typeface="Times New Roman"/>
                <a:cs typeface="Times New Roman"/>
                <a:sym typeface="Times New Roman"/>
              </a:rPr>
              <a:t>Pancsofar</a:t>
            </a:r>
            <a:r>
              <a:rPr lang="en-US" sz="1300" dirty="0">
                <a:latin typeface="Times New Roman"/>
                <a:ea typeface="Times New Roman"/>
                <a:cs typeface="Times New Roman"/>
                <a:sym typeface="Times New Roman"/>
              </a:rPr>
              <a:t>, N., Petroff, J. G., Rao, S., &amp; Mangel, A. (2019). “What I want to do as a father is be there:” constructions of school involvement for fathers of children with complex disabilities. </a:t>
            </a:r>
            <a:r>
              <a:rPr lang="en-US" sz="1300" i="1" dirty="0">
                <a:latin typeface="Times New Roman"/>
                <a:ea typeface="Times New Roman"/>
                <a:cs typeface="Times New Roman"/>
                <a:sym typeface="Times New Roman"/>
              </a:rPr>
              <a:t>Research and Practice for Persons with Severe Disabilities, 44,</a:t>
            </a:r>
            <a:r>
              <a:rPr lang="en-US" sz="1300" dirty="0">
                <a:latin typeface="Times New Roman"/>
                <a:ea typeface="Times New Roman"/>
                <a:cs typeface="Times New Roman"/>
                <a:sym typeface="Times New Roman"/>
              </a:rPr>
              <a:t> 153–168. </a:t>
            </a:r>
            <a:r>
              <a:rPr lang="en-US" sz="1300" u="sng" dirty="0">
                <a:solidFill>
                  <a:srgbClr val="0097A7"/>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https://doi.org/10.1177/1540796919843147</a:t>
            </a:r>
            <a:endParaRPr lang="en-US" sz="1300" dirty="0">
              <a:latin typeface="Times New Roman"/>
              <a:ea typeface="Times New Roman"/>
              <a:cs typeface="Times New Roman"/>
              <a:sym typeface="Times New Roman"/>
            </a:endParaRPr>
          </a:p>
          <a:p>
            <a:pPr lvl="0">
              <a:lnSpc>
                <a:spcPct val="95000"/>
              </a:lnSpc>
              <a:buSzPct val="61111"/>
            </a:pPr>
            <a:endParaRPr lang="en-US" sz="1300" dirty="0">
              <a:latin typeface="Times New Roman"/>
              <a:ea typeface="Times New Roman"/>
              <a:cs typeface="Times New Roman"/>
              <a:sym typeface="Times New Roman"/>
            </a:endParaRPr>
          </a:p>
          <a:p>
            <a:pPr lvl="0">
              <a:lnSpc>
                <a:spcPct val="95000"/>
              </a:lnSpc>
              <a:buSzPct val="61111"/>
            </a:pPr>
            <a:r>
              <a:rPr lang="en-US" sz="1300" dirty="0">
                <a:latin typeface="Times New Roman"/>
                <a:ea typeface="Times New Roman"/>
                <a:cs typeface="Times New Roman"/>
                <a:sym typeface="Times New Roman"/>
              </a:rPr>
              <a:t>Paulson, J. F., Keefe, H. A., &amp; Leiferman, J. A. (2009). Early parental depression and child language development. </a:t>
            </a:r>
            <a:r>
              <a:rPr lang="en-US" sz="1300" i="1" dirty="0">
                <a:latin typeface="Times New Roman"/>
                <a:ea typeface="Times New Roman"/>
                <a:cs typeface="Times New Roman"/>
                <a:sym typeface="Times New Roman"/>
              </a:rPr>
              <a:t>Journal of Child Psychology and Psychiatry, 50</a:t>
            </a:r>
            <a:r>
              <a:rPr lang="en-US" sz="1300" dirty="0">
                <a:latin typeface="Times New Roman"/>
                <a:ea typeface="Times New Roman"/>
                <a:cs typeface="Times New Roman"/>
                <a:sym typeface="Times New Roman"/>
              </a:rPr>
              <a:t>, 254–262. https://doi.org/10.1111/j.1469-7610.2008.01973.x</a:t>
            </a:r>
          </a:p>
          <a:p>
            <a:pPr lvl="0">
              <a:lnSpc>
                <a:spcPct val="95000"/>
              </a:lnSpc>
              <a:buSzPts val="193"/>
            </a:pPr>
            <a:endParaRPr lang="en-US" sz="1300" dirty="0">
              <a:highlight>
                <a:srgbClr val="EEFF41"/>
              </a:highlight>
              <a:latin typeface="Times New Roman"/>
              <a:ea typeface="Times New Roman"/>
              <a:cs typeface="Times New Roman"/>
              <a:sym typeface="Times New Roman"/>
            </a:endParaRPr>
          </a:p>
          <a:p>
            <a:pPr lvl="0">
              <a:lnSpc>
                <a:spcPct val="95000"/>
              </a:lnSpc>
              <a:buSzPct val="61111"/>
            </a:pPr>
            <a:r>
              <a:rPr lang="en-US" sz="1300" dirty="0">
                <a:latin typeface="Times New Roman"/>
                <a:ea typeface="Times New Roman"/>
                <a:cs typeface="Times New Roman"/>
                <a:sym typeface="Times New Roman"/>
              </a:rPr>
              <a:t>Potter, C. A. (2017). Father involvement in the care, play and education of children with Autism. </a:t>
            </a:r>
            <a:r>
              <a:rPr lang="en-US" sz="1300" i="1" dirty="0">
                <a:latin typeface="Times New Roman"/>
                <a:ea typeface="Times New Roman"/>
                <a:cs typeface="Times New Roman"/>
                <a:sym typeface="Times New Roman"/>
              </a:rPr>
              <a:t>Journal of Intellectual and Developmental Disability, 42</a:t>
            </a:r>
            <a:r>
              <a:rPr lang="en-US" sz="1300" dirty="0">
                <a:latin typeface="Times New Roman"/>
                <a:ea typeface="Times New Roman"/>
                <a:cs typeface="Times New Roman"/>
                <a:sym typeface="Times New Roman"/>
              </a:rPr>
              <a:t>, 375–384. </a:t>
            </a:r>
            <a:r>
              <a:rPr lang="en-US" sz="1300" u="sng" dirty="0">
                <a:solidFill>
                  <a:srgbClr val="0097A7"/>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https://doi.org/10.3109/13668250.2016.1245851</a:t>
            </a:r>
            <a:endParaRPr lang="en-US" sz="1300" dirty="0">
              <a:latin typeface="Times New Roman"/>
              <a:ea typeface="Times New Roman"/>
              <a:cs typeface="Times New Roman"/>
              <a:sym typeface="Times New Roman"/>
            </a:endParaRPr>
          </a:p>
          <a:p>
            <a:pPr lvl="0">
              <a:lnSpc>
                <a:spcPct val="95000"/>
              </a:lnSpc>
              <a:buSzPct val="61111"/>
            </a:pPr>
            <a:endParaRPr lang="en-US" sz="1300" dirty="0">
              <a:latin typeface="Times New Roman"/>
              <a:ea typeface="Times New Roman"/>
              <a:cs typeface="Times New Roman"/>
              <a:sym typeface="Times New Roman"/>
            </a:endParaRPr>
          </a:p>
          <a:p>
            <a:pPr lvl="0">
              <a:lnSpc>
                <a:spcPct val="115000"/>
              </a:lnSpc>
              <a:buSzPct val="61111"/>
            </a:pPr>
            <a:r>
              <a:rPr lang="en-US" sz="1300" dirty="0">
                <a:latin typeface="Times New Roman"/>
                <a:ea typeface="Times New Roman"/>
                <a:cs typeface="Times New Roman"/>
                <a:sym typeface="Times New Roman"/>
              </a:rPr>
              <a:t>Rao, S., </a:t>
            </a:r>
            <a:r>
              <a:rPr lang="en-US" sz="1300" dirty="0" err="1">
                <a:latin typeface="Times New Roman"/>
                <a:ea typeface="Times New Roman"/>
                <a:cs typeface="Times New Roman"/>
                <a:sym typeface="Times New Roman"/>
              </a:rPr>
              <a:t>Pancsofar</a:t>
            </a:r>
            <a:r>
              <a:rPr lang="en-US" sz="1300" dirty="0">
                <a:latin typeface="Times New Roman"/>
                <a:ea typeface="Times New Roman"/>
                <a:cs typeface="Times New Roman"/>
                <a:sym typeface="Times New Roman"/>
              </a:rPr>
              <a:t>, N., &amp; Monaco, S. (2020). Effective practices for collaborating with families and caregivers of children and young adults with disabilities. In U. Sharma &amp; S. </a:t>
            </a:r>
            <a:r>
              <a:rPr lang="en-US" sz="1300" dirty="0" err="1">
                <a:latin typeface="Times New Roman"/>
                <a:ea typeface="Times New Roman"/>
                <a:cs typeface="Times New Roman"/>
                <a:sym typeface="Times New Roman"/>
              </a:rPr>
              <a:t>Salend</a:t>
            </a:r>
            <a:r>
              <a:rPr lang="en-US" sz="1300" dirty="0">
                <a:latin typeface="Times New Roman"/>
                <a:ea typeface="Times New Roman"/>
                <a:cs typeface="Times New Roman"/>
                <a:sym typeface="Times New Roman"/>
              </a:rPr>
              <a:t> (Eds.), </a:t>
            </a:r>
            <a:r>
              <a:rPr lang="en-US" sz="1300" i="1" dirty="0">
                <a:latin typeface="Times New Roman"/>
                <a:ea typeface="Times New Roman"/>
                <a:cs typeface="Times New Roman"/>
                <a:sym typeface="Times New Roman"/>
              </a:rPr>
              <a:t>The Oxford Encyclopedia of Inclusive and Special Education</a:t>
            </a:r>
            <a:r>
              <a:rPr lang="en-US" sz="1300" dirty="0">
                <a:latin typeface="Times New Roman"/>
                <a:ea typeface="Times New Roman"/>
                <a:cs typeface="Times New Roman"/>
                <a:sym typeface="Times New Roman"/>
              </a:rPr>
              <a:t>. Oxford University Press.</a:t>
            </a:r>
            <a:r>
              <a:rPr lang="en-US" sz="1300" dirty="0">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 </a:t>
            </a:r>
            <a:r>
              <a:rPr lang="en-US" sz="1300" u="sng" dirty="0">
                <a:solidFill>
                  <a:srgbClr val="0097A7"/>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https://oxfordre.com/education/view/10.1093/acrefore/9780190264093.001.0001/acrefore-9780190264093-e-1017</a:t>
            </a:r>
            <a:endParaRPr lang="en-US" sz="1300" dirty="0">
              <a:highlight>
                <a:srgbClr val="EEFF41"/>
              </a:highlight>
              <a:latin typeface="Times New Roman"/>
              <a:ea typeface="Times New Roman"/>
              <a:cs typeface="Times New Roman"/>
              <a:sym typeface="Times New Roman"/>
            </a:endParaRPr>
          </a:p>
          <a:p>
            <a:pPr lvl="0">
              <a:lnSpc>
                <a:spcPct val="95000"/>
              </a:lnSpc>
              <a:buClr>
                <a:srgbClr val="595959"/>
              </a:buClr>
              <a:buSzPts val="1800"/>
            </a:pPr>
            <a:endParaRPr lang="en-US" sz="1300" dirty="0">
              <a:latin typeface="Times New Roman"/>
              <a:ea typeface="Times New Roman"/>
              <a:cs typeface="Times New Roman"/>
              <a:sym typeface="Times New Roman"/>
            </a:endParaRPr>
          </a:p>
          <a:p>
            <a:pPr lvl="0">
              <a:lnSpc>
                <a:spcPct val="95000"/>
              </a:lnSpc>
              <a:buClr>
                <a:srgbClr val="595959"/>
              </a:buClr>
              <a:buSzPts val="1800"/>
            </a:pPr>
            <a:r>
              <a:rPr lang="en-US" sz="1300" dirty="0">
                <a:latin typeface="Times New Roman"/>
                <a:ea typeface="Times New Roman"/>
                <a:cs typeface="Times New Roman"/>
                <a:sym typeface="Times New Roman"/>
              </a:rPr>
              <a:t>Reynolds, E., Vernon-Feagans, L., Bratsch-</a:t>
            </a:r>
            <a:r>
              <a:rPr lang="en-US" sz="1300" dirty="0" err="1">
                <a:latin typeface="Times New Roman"/>
                <a:ea typeface="Times New Roman"/>
                <a:cs typeface="Times New Roman"/>
                <a:sym typeface="Times New Roman"/>
              </a:rPr>
              <a:t>Hines,M</a:t>
            </a:r>
            <a:r>
              <a:rPr lang="en-US" sz="1300" dirty="0">
                <a:latin typeface="Times New Roman"/>
                <a:ea typeface="Times New Roman"/>
                <a:cs typeface="Times New Roman"/>
                <a:sym typeface="Times New Roman"/>
              </a:rPr>
              <a:t>., Baker, C. E., &amp; The Family Life Project Key Investigators. (2018). Mothers’ and fathers’ language input from 6 to 36 months in rural two-parent-families: Relations to children’s kindergarten </a:t>
            </a:r>
            <a:r>
              <a:rPr lang="en-US" sz="1300" dirty="0" err="1">
                <a:latin typeface="Times New Roman"/>
                <a:ea typeface="Times New Roman"/>
                <a:cs typeface="Times New Roman"/>
                <a:sym typeface="Times New Roman"/>
              </a:rPr>
              <a:t>achievement.</a:t>
            </a:r>
            <a:r>
              <a:rPr lang="en-US" sz="1300" i="1" dirty="0" err="1">
                <a:latin typeface="Times New Roman"/>
                <a:ea typeface="Times New Roman"/>
                <a:cs typeface="Times New Roman"/>
                <a:sym typeface="Times New Roman"/>
              </a:rPr>
              <a:t>Early</a:t>
            </a:r>
            <a:r>
              <a:rPr lang="en-US" sz="1300" i="1" dirty="0">
                <a:latin typeface="Times New Roman"/>
                <a:ea typeface="Times New Roman"/>
                <a:cs typeface="Times New Roman"/>
                <a:sym typeface="Times New Roman"/>
              </a:rPr>
              <a:t> Childhood Research Quarterly, 47</a:t>
            </a:r>
            <a:r>
              <a:rPr lang="en-US" sz="1300" dirty="0">
                <a:latin typeface="Times New Roman"/>
                <a:ea typeface="Times New Roman"/>
                <a:cs typeface="Times New Roman"/>
                <a:sym typeface="Times New Roman"/>
              </a:rPr>
              <a:t>, 385–395.</a:t>
            </a:r>
            <a:r>
              <a:rPr lang="en-US" sz="1300" u="sng" dirty="0">
                <a:solidFill>
                  <a:srgbClr val="0097A7"/>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https://doi.org/10.1016/j.ecresq.2018.09.002</a:t>
            </a:r>
            <a:endParaRPr lang="en-US" sz="1300" dirty="0">
              <a:latin typeface="Times New Roman"/>
              <a:ea typeface="Times New Roman"/>
              <a:cs typeface="Times New Roman"/>
              <a:sym typeface="Times New Roman"/>
            </a:endParaRPr>
          </a:p>
          <a:p>
            <a:pPr lvl="0">
              <a:lnSpc>
                <a:spcPct val="95000"/>
              </a:lnSpc>
              <a:buClr>
                <a:srgbClr val="595959"/>
              </a:buClr>
              <a:buSzPts val="1800"/>
            </a:pPr>
            <a:endParaRPr lang="en-US" sz="1300" dirty="0">
              <a:latin typeface="Times New Roman"/>
              <a:ea typeface="Times New Roman"/>
              <a:cs typeface="Times New Roman"/>
              <a:sym typeface="Times New Roman"/>
            </a:endParaRPr>
          </a:p>
          <a:p>
            <a:pPr lvl="0">
              <a:lnSpc>
                <a:spcPct val="95000"/>
              </a:lnSpc>
              <a:buClr>
                <a:srgbClr val="595959"/>
              </a:buClr>
              <a:buSzPts val="1800"/>
            </a:pPr>
            <a:r>
              <a:rPr lang="en-US" sz="1300" dirty="0">
                <a:latin typeface="Times New Roman"/>
                <a:ea typeface="Times New Roman"/>
                <a:cs typeface="Times New Roman"/>
                <a:sym typeface="Times New Roman"/>
              </a:rPr>
              <a:t>Rowe, M. L., Leech, K. A., &amp; Cabrera, N. (2017). Going beyond input quantity: </a:t>
            </a:r>
            <a:r>
              <a:rPr lang="en-US" sz="1300" dirty="0" err="1">
                <a:latin typeface="Times New Roman"/>
                <a:ea typeface="Times New Roman"/>
                <a:cs typeface="Times New Roman"/>
                <a:sym typeface="Times New Roman"/>
              </a:rPr>
              <a:t>Wh</a:t>
            </a:r>
            <a:r>
              <a:rPr lang="en-US" sz="1300" dirty="0">
                <a:latin typeface="Times New Roman"/>
                <a:ea typeface="Times New Roman"/>
                <a:cs typeface="Times New Roman"/>
                <a:sym typeface="Times New Roman"/>
              </a:rPr>
              <a:t>- questions matter for toddlers’ language and cognitive development. </a:t>
            </a:r>
            <a:r>
              <a:rPr lang="en-US" sz="1300" i="1" dirty="0">
                <a:latin typeface="Times New Roman"/>
                <a:ea typeface="Times New Roman"/>
                <a:cs typeface="Times New Roman"/>
                <a:sym typeface="Times New Roman"/>
              </a:rPr>
              <a:t>Cognitive Science, 41</a:t>
            </a:r>
            <a:r>
              <a:rPr lang="en-US" sz="1300" dirty="0">
                <a:latin typeface="Times New Roman"/>
                <a:ea typeface="Times New Roman"/>
                <a:cs typeface="Times New Roman"/>
                <a:sym typeface="Times New Roman"/>
              </a:rPr>
              <a:t>, 162–179. https://doi.org/10.1111/cogs.12349</a:t>
            </a:r>
            <a:endParaRPr lang="en-US" sz="13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References cont. (3)</a:t>
            </a:r>
            <a:endParaRPr dirty="0"/>
          </a:p>
        </p:txBody>
      </p:sp>
      <p:sp>
        <p:nvSpPr>
          <p:cNvPr id="3" name="TextBox 2">
            <a:extLst>
              <a:ext uri="{FF2B5EF4-FFF2-40B4-BE49-F238E27FC236}">
                <a16:creationId xmlns:a16="http://schemas.microsoft.com/office/drawing/2014/main" id="{C4C38994-ED96-3604-C9C1-24848BE654BA}"/>
              </a:ext>
            </a:extLst>
          </p:cNvPr>
          <p:cNvSpPr txBox="1"/>
          <p:nvPr/>
        </p:nvSpPr>
        <p:spPr>
          <a:xfrm>
            <a:off x="408562" y="1017725"/>
            <a:ext cx="8297693" cy="2343719"/>
          </a:xfrm>
          <a:prstGeom prst="rect">
            <a:avLst/>
          </a:prstGeom>
          <a:noFill/>
        </p:spPr>
        <p:txBody>
          <a:bodyPr wrap="square" rtlCol="0">
            <a:spAutoFit/>
          </a:bodyPr>
          <a:lstStyle/>
          <a:p>
            <a:pPr lvl="0">
              <a:lnSpc>
                <a:spcPct val="95000"/>
              </a:lnSpc>
              <a:buClr>
                <a:srgbClr val="595959"/>
              </a:buClr>
              <a:buSzPts val="1800"/>
            </a:pPr>
            <a:r>
              <a:rPr lang="en-US" dirty="0">
                <a:latin typeface="Times New Roman"/>
                <a:ea typeface="Times New Roman"/>
                <a:cs typeface="Times New Roman"/>
                <a:sym typeface="Times New Roman"/>
              </a:rPr>
              <a:t>Sethna, V., Murray, L., &amp; </a:t>
            </a:r>
            <a:r>
              <a:rPr lang="en-US" dirty="0" err="1">
                <a:latin typeface="Times New Roman"/>
                <a:ea typeface="Times New Roman"/>
                <a:cs typeface="Times New Roman"/>
                <a:sym typeface="Times New Roman"/>
              </a:rPr>
              <a:t>Rachandani</a:t>
            </a:r>
            <a:r>
              <a:rPr lang="en-US" dirty="0">
                <a:latin typeface="Times New Roman"/>
                <a:ea typeface="Times New Roman"/>
                <a:cs typeface="Times New Roman"/>
                <a:sym typeface="Times New Roman"/>
              </a:rPr>
              <a:t>, P. G. (2012). Depressed fathers’ speech to their 3-month-old infants: A study of cognitive and mentalizing features in paternal speech. </a:t>
            </a:r>
            <a:r>
              <a:rPr lang="en-US" i="1" dirty="0">
                <a:latin typeface="Times New Roman"/>
                <a:ea typeface="Times New Roman"/>
                <a:cs typeface="Times New Roman"/>
                <a:sym typeface="Times New Roman"/>
              </a:rPr>
              <a:t>Psychological Medicine, 42</a:t>
            </a:r>
            <a:r>
              <a:rPr lang="en-US" dirty="0">
                <a:latin typeface="Times New Roman"/>
                <a:ea typeface="Times New Roman"/>
                <a:cs typeface="Times New Roman"/>
                <a:sym typeface="Times New Roman"/>
              </a:rPr>
              <a:t>, 2361–2371. https://doi.org/10.1017/S0033291712000487</a:t>
            </a:r>
          </a:p>
          <a:p>
            <a:pPr lvl="0">
              <a:lnSpc>
                <a:spcPct val="95000"/>
              </a:lnSpc>
              <a:buClr>
                <a:srgbClr val="595959"/>
              </a:buClr>
              <a:buSzPts val="1800"/>
            </a:pPr>
            <a:endParaRPr lang="en-US" dirty="0">
              <a:latin typeface="Times New Roman"/>
              <a:ea typeface="Times New Roman"/>
              <a:cs typeface="Times New Roman"/>
              <a:sym typeface="Times New Roman"/>
            </a:endParaRPr>
          </a:p>
          <a:p>
            <a:pPr lvl="0">
              <a:lnSpc>
                <a:spcPct val="95000"/>
              </a:lnSpc>
              <a:buClr>
                <a:srgbClr val="595959"/>
              </a:buClr>
              <a:buSzPts val="1800"/>
            </a:pPr>
            <a:r>
              <a:rPr lang="en-US" dirty="0">
                <a:latin typeface="Times New Roman"/>
                <a:ea typeface="Times New Roman"/>
                <a:cs typeface="Times New Roman"/>
                <a:sym typeface="Times New Roman"/>
              </a:rPr>
              <a:t>Tamis-</a:t>
            </a:r>
            <a:r>
              <a:rPr lang="en-US" dirty="0" err="1">
                <a:latin typeface="Times New Roman"/>
                <a:ea typeface="Times New Roman"/>
                <a:cs typeface="Times New Roman"/>
                <a:sym typeface="Times New Roman"/>
              </a:rPr>
              <a:t>LeMonda</a:t>
            </a:r>
            <a:r>
              <a:rPr lang="en-US" dirty="0">
                <a:latin typeface="Times New Roman"/>
                <a:ea typeface="Times New Roman"/>
                <a:cs typeface="Times New Roman"/>
                <a:sym typeface="Times New Roman"/>
              </a:rPr>
              <a:t>, C., </a:t>
            </a:r>
            <a:r>
              <a:rPr lang="en-US" dirty="0" err="1">
                <a:latin typeface="Times New Roman"/>
                <a:ea typeface="Times New Roman"/>
                <a:cs typeface="Times New Roman"/>
                <a:sym typeface="Times New Roman"/>
              </a:rPr>
              <a:t>Baumwell</a:t>
            </a:r>
            <a:r>
              <a:rPr lang="en-US" dirty="0">
                <a:latin typeface="Times New Roman"/>
                <a:ea typeface="Times New Roman"/>
                <a:cs typeface="Times New Roman"/>
                <a:sym typeface="Times New Roman"/>
              </a:rPr>
              <a:t>, L., &amp; Cristofaro, T. (2012). Parent-child conversations during play. </a:t>
            </a:r>
            <a:r>
              <a:rPr lang="en-US" i="1" dirty="0">
                <a:latin typeface="Times New Roman"/>
                <a:ea typeface="Times New Roman"/>
                <a:cs typeface="Times New Roman"/>
                <a:sym typeface="Times New Roman"/>
              </a:rPr>
              <a:t>First Language, 32</a:t>
            </a:r>
            <a:r>
              <a:rPr lang="en-US" dirty="0">
                <a:latin typeface="Times New Roman"/>
                <a:ea typeface="Times New Roman"/>
                <a:cs typeface="Times New Roman"/>
                <a:sym typeface="Times New Roman"/>
              </a:rPr>
              <a:t>, 413–438. https://doi.org/10.1177/0142723711419321</a:t>
            </a:r>
          </a:p>
          <a:p>
            <a:pPr lvl="0">
              <a:lnSpc>
                <a:spcPct val="95000"/>
              </a:lnSpc>
              <a:buClr>
                <a:srgbClr val="595959"/>
              </a:buClr>
              <a:buSzPts val="1800"/>
            </a:pPr>
            <a:endParaRPr lang="en-US" dirty="0">
              <a:latin typeface="Times New Roman"/>
              <a:ea typeface="Times New Roman"/>
              <a:cs typeface="Times New Roman"/>
              <a:sym typeface="Times New Roman"/>
            </a:endParaRPr>
          </a:p>
          <a:p>
            <a:pPr lvl="0">
              <a:lnSpc>
                <a:spcPct val="95000"/>
              </a:lnSpc>
              <a:buSzPts val="1100"/>
            </a:pPr>
            <a:r>
              <a:rPr lang="en-US" dirty="0">
                <a:latin typeface="Times New Roman"/>
                <a:ea typeface="Times New Roman"/>
                <a:cs typeface="Times New Roman"/>
                <a:sym typeface="Times New Roman"/>
              </a:rPr>
              <a:t>Varghese, C., &amp; Wachen, J. (2016). The determinants of father involvement and connections to children’s literacy</a:t>
            </a:r>
          </a:p>
          <a:p>
            <a:pPr lvl="0">
              <a:lnSpc>
                <a:spcPct val="95000"/>
              </a:lnSpc>
              <a:buSzPts val="1100"/>
            </a:pPr>
            <a:r>
              <a:rPr lang="en-US" dirty="0">
                <a:latin typeface="Times New Roman"/>
                <a:ea typeface="Times New Roman"/>
                <a:cs typeface="Times New Roman"/>
                <a:sym typeface="Times New Roman"/>
              </a:rPr>
              <a:t>and language outcomes: Review of the literature. </a:t>
            </a:r>
            <a:r>
              <a:rPr lang="en-US" i="1" dirty="0">
                <a:latin typeface="Times New Roman"/>
                <a:ea typeface="Times New Roman"/>
                <a:cs typeface="Times New Roman"/>
                <a:sym typeface="Times New Roman"/>
              </a:rPr>
              <a:t>Marriage &amp; Family Review, 52</a:t>
            </a:r>
            <a:r>
              <a:rPr lang="en-US" dirty="0">
                <a:latin typeface="Times New Roman"/>
                <a:ea typeface="Times New Roman"/>
                <a:cs typeface="Times New Roman"/>
                <a:sym typeface="Times New Roman"/>
              </a:rPr>
              <a:t>, 331–359. https://doi.org/10.1080/01494929.2015.1099587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7" descr="A professional, clean, and modern abstract background for a presentation about family and education. It should feature soft, flowing geometric shapes in shades of blue, grey, and soft yellow. The design should be minimalist and high-quality, ensuring that dark text placed on top remains perfectly legible. No people or text in the image."/>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1" name="Google Shape;91;p17">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FFFFFF">
              <a:alpha val="85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92" name="Google Shape;92;p17"/>
          <p:cNvSpPr txBox="1">
            <a:spLocks noGrp="1"/>
          </p:cNvSpPr>
          <p:nvPr>
            <p:ph type="title" idx="4294967295"/>
          </p:nvPr>
        </p:nvSpPr>
        <p:spPr>
          <a:xfrm>
            <a:off x="311150" y="456714"/>
            <a:ext cx="8521700" cy="573088"/>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Voices of Fathers: Opening Reflection</a:t>
            </a:r>
            <a:endParaRPr dirty="0"/>
          </a:p>
        </p:txBody>
      </p:sp>
      <p:pic>
        <p:nvPicPr>
          <p:cNvPr id="94" name="Google Shape;94;p17" descr="Partnering with fathers of young children with disabilities padlet."/>
          <p:cNvPicPr preferRelativeResize="0"/>
          <p:nvPr/>
        </p:nvPicPr>
        <p:blipFill>
          <a:blip r:embed="rId4">
            <a:alphaModFix/>
          </a:blip>
          <a:stretch>
            <a:fillRect/>
          </a:stretch>
        </p:blipFill>
        <p:spPr>
          <a:xfrm>
            <a:off x="6693875" y="3106350"/>
            <a:ext cx="1852951" cy="1852951"/>
          </a:xfrm>
          <a:prstGeom prst="rect">
            <a:avLst/>
          </a:prstGeom>
          <a:noFill/>
          <a:ln>
            <a:noFill/>
          </a:ln>
        </p:spPr>
      </p:pic>
      <p:sp>
        <p:nvSpPr>
          <p:cNvPr id="2" name="TextBox 1">
            <a:extLst>
              <a:ext uri="{FF2B5EF4-FFF2-40B4-BE49-F238E27FC236}">
                <a16:creationId xmlns:a16="http://schemas.microsoft.com/office/drawing/2014/main" id="{074EB91E-F473-DBD9-4F32-5EF31653AB95}"/>
              </a:ext>
            </a:extLst>
          </p:cNvPr>
          <p:cNvSpPr txBox="1"/>
          <p:nvPr/>
        </p:nvSpPr>
        <p:spPr>
          <a:xfrm>
            <a:off x="428017" y="1203029"/>
            <a:ext cx="8404833" cy="2910669"/>
          </a:xfrm>
          <a:prstGeom prst="rect">
            <a:avLst/>
          </a:prstGeom>
          <a:noFill/>
        </p:spPr>
        <p:txBody>
          <a:bodyPr wrap="square" rtlCol="0">
            <a:spAutoFit/>
          </a:bodyPr>
          <a:lstStyle/>
          <a:p>
            <a:pPr lvl="0">
              <a:lnSpc>
                <a:spcPct val="115000"/>
              </a:lnSpc>
              <a:buClr>
                <a:srgbClr val="595959"/>
              </a:buClr>
              <a:buSzPts val="1800"/>
            </a:pPr>
            <a:r>
              <a:rPr lang="en-US" sz="1800" dirty="0">
                <a:solidFill>
                  <a:srgbClr val="595959"/>
                </a:solidFill>
              </a:rPr>
              <a:t>Using the QR code or link below, open the Padlet and read the three father quotes.</a:t>
            </a:r>
          </a:p>
          <a:p>
            <a:pPr lvl="0">
              <a:lnSpc>
                <a:spcPct val="115000"/>
              </a:lnSpc>
              <a:spcBef>
                <a:spcPts val="1200"/>
              </a:spcBef>
              <a:buClr>
                <a:srgbClr val="595959"/>
              </a:buClr>
              <a:buSzPts val="1800"/>
            </a:pPr>
            <a:r>
              <a:rPr lang="en-US" sz="1800" dirty="0">
                <a:solidFill>
                  <a:srgbClr val="595959"/>
                </a:solidFill>
              </a:rPr>
              <a:t>Choose one or two that resonate with you and leave a comment with your initial reaction or reflection.</a:t>
            </a:r>
          </a:p>
          <a:p>
            <a:pPr lvl="0">
              <a:lnSpc>
                <a:spcPct val="115000"/>
              </a:lnSpc>
              <a:spcBef>
                <a:spcPts val="1200"/>
              </a:spcBef>
              <a:buClr>
                <a:srgbClr val="595959"/>
              </a:buClr>
              <a:buSzPts val="1800"/>
            </a:pPr>
            <a:r>
              <a:rPr lang="en-US" sz="1800" dirty="0">
                <a:solidFill>
                  <a:srgbClr val="595959"/>
                </a:solidFill>
              </a:rPr>
              <a:t>We’ll take about 3-4 minutes before we debrief together.</a:t>
            </a:r>
          </a:p>
          <a:p>
            <a:pPr lvl="0">
              <a:lnSpc>
                <a:spcPct val="115000"/>
              </a:lnSpc>
              <a:spcBef>
                <a:spcPts val="1200"/>
              </a:spcBef>
              <a:buClr>
                <a:srgbClr val="595959"/>
              </a:buClr>
              <a:buSzPts val="1800"/>
            </a:pPr>
            <a:endParaRPr lang="en-US" sz="1800" dirty="0">
              <a:solidFill>
                <a:srgbClr val="595959"/>
              </a:solidFill>
            </a:endParaRPr>
          </a:p>
          <a:p>
            <a:pPr lvl="0">
              <a:lnSpc>
                <a:spcPct val="115000"/>
              </a:lnSpc>
              <a:spcBef>
                <a:spcPts val="1200"/>
              </a:spcBef>
              <a:spcAft>
                <a:spcPts val="1200"/>
              </a:spcAft>
              <a:buClr>
                <a:srgbClr val="595959"/>
              </a:buClr>
              <a:buSzPts val="1800"/>
            </a:pPr>
            <a:r>
              <a:rPr lang="en-US" sz="1800" b="1" dirty="0">
                <a:solidFill>
                  <a:srgbClr val="595959"/>
                </a:solidFill>
              </a:rPr>
              <a:t>Padlet Link: </a:t>
            </a:r>
            <a:r>
              <a:rPr lang="en-US" sz="1800" b="1" u="sng" dirty="0">
                <a:solidFill>
                  <a:srgbClr val="0097A7"/>
                </a:solidFill>
                <a:hlinkClick r:id="rId5">
                  <a:extLst>
                    <a:ext uri="{A12FA001-AC4F-418D-AE19-62706E023703}">
                      <ahyp:hlinkClr xmlns:ahyp="http://schemas.microsoft.com/office/drawing/2018/hyperlinkcolor" val="tx"/>
                    </a:ext>
                  </a:extLst>
                </a:hlinkClick>
              </a:rPr>
              <a:t>bit.ly/fathers2026</a:t>
            </a:r>
            <a:r>
              <a:rPr lang="en-US" sz="1800" b="1" dirty="0">
                <a:solidFill>
                  <a:srgbClr val="595959"/>
                </a:solidFill>
              </a:rPr>
              <a:t> </a:t>
            </a:r>
            <a:endParaRPr lang="en-US" sz="1800" dirty="0">
              <a:solidFill>
                <a:srgbClr val="59595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8"/>
        <p:cNvGrpSpPr/>
        <p:nvPr/>
      </p:nvGrpSpPr>
      <p:grpSpPr>
        <a:xfrm>
          <a:off x="0" y="0"/>
          <a:ext cx="0" cy="0"/>
          <a:chOff x="0" y="0"/>
          <a:chExt cx="0" cy="0"/>
        </a:xfrm>
      </p:grpSpPr>
      <p:sp>
        <p:nvSpPr>
          <p:cNvPr id="101" name="Google Shape;101;p18"/>
          <p:cNvSpPr txBox="1">
            <a:spLocks noGrp="1"/>
          </p:cNvSpPr>
          <p:nvPr>
            <p:ph type="title" idx="4294967295"/>
          </p:nvPr>
        </p:nvSpPr>
        <p:spPr>
          <a:xfrm>
            <a:off x="381000" y="381000"/>
            <a:ext cx="4381500" cy="952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960" b="1" i="0" u="none" strike="noStrike" kern="0" cap="none" spc="0" normalizeH="0" baseline="0" noProof="0" dirty="0">
                <a:ln>
                  <a:noFill/>
                </a:ln>
                <a:solidFill>
                  <a:srgbClr val="000000"/>
                </a:solidFill>
                <a:effectLst/>
                <a:uLnTx/>
                <a:uFillTx/>
                <a:latin typeface="Arial"/>
                <a:ea typeface="Arial"/>
                <a:cs typeface="Arial"/>
                <a:sym typeface="Arial"/>
              </a:rPr>
              <a:t>Fathers and child development</a:t>
            </a:r>
          </a:p>
        </p:txBody>
      </p:sp>
      <p:sp>
        <p:nvSpPr>
          <p:cNvPr id="104" name="Google Shape;104;p18"/>
          <p:cNvSpPr txBox="1"/>
          <p:nvPr/>
        </p:nvSpPr>
        <p:spPr>
          <a:xfrm>
            <a:off x="381000" y="1905000"/>
            <a:ext cx="4381500" cy="3238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100" b="1" dirty="0">
                <a:solidFill>
                  <a:srgbClr val="1A73E8"/>
                </a:solidFill>
                <a:latin typeface="Arial"/>
                <a:ea typeface="Arial"/>
                <a:cs typeface="Arial"/>
                <a:sym typeface="Arial"/>
              </a:rPr>
              <a:t>Diverse Vocabulary</a:t>
            </a:r>
            <a:endParaRPr sz="2100" b="1" dirty="0">
              <a:solidFill>
                <a:srgbClr val="1A73E8"/>
              </a:solidFill>
              <a:latin typeface="Arial"/>
              <a:ea typeface="Arial"/>
              <a:cs typeface="Arial"/>
              <a:sym typeface="Arial"/>
            </a:endParaRPr>
          </a:p>
          <a:p>
            <a:pPr marL="0" lvl="0" indent="0" algn="l" rtl="0">
              <a:lnSpc>
                <a:spcPct val="115000"/>
              </a:lnSpc>
              <a:spcBef>
                <a:spcPts val="600"/>
              </a:spcBef>
              <a:spcAft>
                <a:spcPts val="1200"/>
              </a:spcAft>
              <a:buNone/>
            </a:pPr>
            <a:r>
              <a:rPr lang="en" sz="1700" dirty="0">
                <a:solidFill>
                  <a:schemeClr val="dk2"/>
                </a:solidFill>
              </a:rPr>
              <a:t>Fathers who used a more diverse vocabulary during play activities and book reading  have been found to have children with stronger expressive language skills (Pancsofar &amp; Vernon-Feagans, 2006; Pancsofar et al., 2010; Tamis LeMonda et al., 2012).</a:t>
            </a:r>
            <a:endParaRPr sz="1900" b="0" dirty="0">
              <a:solidFill>
                <a:srgbClr val="595959"/>
              </a:solidFill>
              <a:latin typeface="Arial"/>
              <a:ea typeface="Arial"/>
              <a:cs typeface="Arial"/>
              <a:sym typeface="Arial"/>
            </a:endParaRPr>
          </a:p>
        </p:txBody>
      </p:sp>
      <p:pic>
        <p:nvPicPr>
          <p:cNvPr id="105" name="Google Shape;105;p18" descr="Father and daughter reading book "/>
          <p:cNvPicPr preferRelativeResize="0"/>
          <p:nvPr/>
        </p:nvPicPr>
        <p:blipFill>
          <a:blip r:embed="rId3">
            <a:alphaModFix/>
          </a:blip>
          <a:stretch>
            <a:fillRect/>
          </a:stretch>
        </p:blipFill>
        <p:spPr>
          <a:xfrm>
            <a:off x="5715844" y="0"/>
            <a:ext cx="3428163"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9"/>
        <p:cNvGrpSpPr/>
        <p:nvPr/>
      </p:nvGrpSpPr>
      <p:grpSpPr>
        <a:xfrm>
          <a:off x="0" y="0"/>
          <a:ext cx="0" cy="0"/>
          <a:chOff x="0" y="0"/>
          <a:chExt cx="0" cy="0"/>
        </a:xfrm>
      </p:grpSpPr>
      <p:sp>
        <p:nvSpPr>
          <p:cNvPr id="116" name="Google Shape;116;p19"/>
          <p:cNvSpPr txBox="1">
            <a:spLocks noGrp="1"/>
          </p:cNvSpPr>
          <p:nvPr>
            <p:ph type="title" idx="4294967295"/>
          </p:nvPr>
        </p:nvSpPr>
        <p:spPr>
          <a:xfrm>
            <a:off x="381000" y="381000"/>
            <a:ext cx="4381500" cy="952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960" b="1" i="0" u="none" strike="noStrike" kern="0" cap="none" spc="0" normalizeH="0" baseline="0" noProof="0" dirty="0">
                <a:ln>
                  <a:noFill/>
                </a:ln>
                <a:solidFill>
                  <a:srgbClr val="000000"/>
                </a:solidFill>
                <a:effectLst/>
                <a:uLnTx/>
                <a:uFillTx/>
                <a:latin typeface="Arial"/>
                <a:ea typeface="Arial"/>
                <a:cs typeface="Arial"/>
                <a:sym typeface="Arial"/>
              </a:rPr>
              <a:t>Fathers and child development cont.</a:t>
            </a:r>
          </a:p>
        </p:txBody>
      </p:sp>
      <p:sp>
        <p:nvSpPr>
          <p:cNvPr id="114" name="Google Shape;114;p19"/>
          <p:cNvSpPr txBox="1"/>
          <p:nvPr/>
        </p:nvSpPr>
        <p:spPr>
          <a:xfrm>
            <a:off x="381000" y="1844950"/>
            <a:ext cx="4381500" cy="2917500"/>
          </a:xfrm>
          <a:prstGeom prst="rect">
            <a:avLst/>
          </a:prstGeom>
          <a:noFill/>
          <a:ln>
            <a:noFill/>
          </a:ln>
        </p:spPr>
        <p:txBody>
          <a:bodyPr spcFirstLastPara="1" wrap="square" lIns="0" tIns="0" rIns="0" bIns="0" anchor="t" anchorCtr="0">
            <a:noAutofit/>
          </a:bodyPr>
          <a:lstStyle/>
          <a:p>
            <a:pPr marL="0" lvl="0" indent="0" algn="l" rtl="0">
              <a:spcBef>
                <a:spcPts val="1500"/>
              </a:spcBef>
              <a:spcAft>
                <a:spcPts val="0"/>
              </a:spcAft>
              <a:buNone/>
            </a:pPr>
            <a:r>
              <a:rPr lang="en" sz="2100" b="1" dirty="0">
                <a:solidFill>
                  <a:srgbClr val="1A73E8"/>
                </a:solidFill>
                <a:latin typeface="Arial"/>
                <a:ea typeface="Arial"/>
                <a:cs typeface="Arial"/>
                <a:sym typeface="Arial"/>
              </a:rPr>
              <a:t>Interactive Questioning</a:t>
            </a:r>
            <a:endParaRPr sz="2100" b="1" dirty="0">
              <a:solidFill>
                <a:srgbClr val="1A73E8"/>
              </a:solidFill>
              <a:latin typeface="Arial"/>
              <a:ea typeface="Arial"/>
              <a:cs typeface="Arial"/>
              <a:sym typeface="Arial"/>
            </a:endParaRPr>
          </a:p>
          <a:p>
            <a:pPr marL="0" lvl="0" indent="0" algn="l" rtl="0">
              <a:spcBef>
                <a:spcPts val="1500"/>
              </a:spcBef>
              <a:spcAft>
                <a:spcPts val="0"/>
              </a:spcAft>
              <a:buNone/>
            </a:pPr>
            <a:r>
              <a:rPr lang="en" sz="2000" dirty="0">
                <a:solidFill>
                  <a:schemeClr val="dk2"/>
                </a:solidFill>
              </a:rPr>
              <a:t>Fathers who used more open-ended questions during play had children with stronger vocabulary and verbal reasoning skills (Reynolds et al., 2018; Rowe et al., 2017). </a:t>
            </a:r>
            <a:endParaRPr sz="1600" b="0" dirty="0">
              <a:solidFill>
                <a:srgbClr val="595959"/>
              </a:solidFill>
              <a:latin typeface="Arial"/>
              <a:ea typeface="Arial"/>
              <a:cs typeface="Arial"/>
              <a:sym typeface="Arial"/>
            </a:endParaRPr>
          </a:p>
          <a:p>
            <a:pPr marL="0" lvl="0" indent="0" algn="l" rtl="0">
              <a:spcBef>
                <a:spcPts val="1500"/>
              </a:spcBef>
              <a:spcAft>
                <a:spcPts val="600"/>
              </a:spcAft>
              <a:buNone/>
            </a:pPr>
            <a:endParaRPr sz="1400" b="0" dirty="0">
              <a:solidFill>
                <a:srgbClr val="595959"/>
              </a:solidFill>
              <a:latin typeface="Arial"/>
              <a:ea typeface="Arial"/>
              <a:cs typeface="Arial"/>
              <a:sym typeface="Arial"/>
            </a:endParaRPr>
          </a:p>
        </p:txBody>
      </p:sp>
      <p:pic>
        <p:nvPicPr>
          <p:cNvPr id="115" name="Google Shape;115;p19" descr="Father and son playing with blocks."/>
          <p:cNvPicPr preferRelativeResize="0"/>
          <p:nvPr/>
        </p:nvPicPr>
        <p:blipFill>
          <a:blip r:embed="rId3">
            <a:alphaModFix/>
          </a:blip>
          <a:stretch>
            <a:fillRect/>
          </a:stretch>
        </p:blipFill>
        <p:spPr>
          <a:xfrm>
            <a:off x="5710200" y="-4212"/>
            <a:ext cx="3433801" cy="51519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0"/>
        <p:cNvGrpSpPr/>
        <p:nvPr/>
      </p:nvGrpSpPr>
      <p:grpSpPr>
        <a:xfrm>
          <a:off x="0" y="0"/>
          <a:ext cx="0" cy="0"/>
          <a:chOff x="0" y="0"/>
          <a:chExt cx="0" cy="0"/>
        </a:xfrm>
      </p:grpSpPr>
      <p:sp>
        <p:nvSpPr>
          <p:cNvPr id="127" name="Google Shape;127;p20"/>
          <p:cNvSpPr txBox="1">
            <a:spLocks noGrp="1"/>
          </p:cNvSpPr>
          <p:nvPr>
            <p:ph type="title" idx="4294967295"/>
          </p:nvPr>
        </p:nvSpPr>
        <p:spPr>
          <a:xfrm>
            <a:off x="381000" y="381000"/>
            <a:ext cx="4381500" cy="952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960" b="1" i="0" u="none" strike="noStrike" kern="0" cap="none" spc="0" normalizeH="0" baseline="0" noProof="0" dirty="0">
                <a:ln>
                  <a:noFill/>
                </a:ln>
                <a:solidFill>
                  <a:srgbClr val="000000"/>
                </a:solidFill>
                <a:effectLst/>
                <a:uLnTx/>
                <a:uFillTx/>
                <a:latin typeface="Arial"/>
                <a:ea typeface="Arial"/>
                <a:cs typeface="Arial"/>
                <a:sym typeface="Arial"/>
              </a:rPr>
              <a:t>Fathers and child development cont. (2)</a:t>
            </a:r>
          </a:p>
        </p:txBody>
      </p:sp>
      <p:sp>
        <p:nvSpPr>
          <p:cNvPr id="125" name="Google Shape;125;p20"/>
          <p:cNvSpPr txBox="1"/>
          <p:nvPr/>
        </p:nvSpPr>
        <p:spPr>
          <a:xfrm>
            <a:off x="381000" y="1524000"/>
            <a:ext cx="4381500" cy="3238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400" b="0" dirty="0">
              <a:solidFill>
                <a:srgbClr val="595959"/>
              </a:solidFill>
              <a:latin typeface="Arial"/>
              <a:ea typeface="Arial"/>
              <a:cs typeface="Arial"/>
              <a:sym typeface="Arial"/>
            </a:endParaRPr>
          </a:p>
          <a:p>
            <a:pPr marL="0" lvl="0" indent="0" algn="l" rtl="0">
              <a:spcBef>
                <a:spcPts val="1500"/>
              </a:spcBef>
              <a:spcAft>
                <a:spcPts val="0"/>
              </a:spcAft>
              <a:buNone/>
            </a:pPr>
            <a:r>
              <a:rPr lang="en" sz="2000" b="1" dirty="0">
                <a:solidFill>
                  <a:srgbClr val="1A73E8"/>
                </a:solidFill>
                <a:latin typeface="Arial"/>
                <a:ea typeface="Arial"/>
                <a:cs typeface="Arial"/>
                <a:sym typeface="Arial"/>
              </a:rPr>
              <a:t>Linguistic Complexity</a:t>
            </a:r>
            <a:endParaRPr sz="2000" b="1" dirty="0">
              <a:solidFill>
                <a:srgbClr val="1A73E8"/>
              </a:solidFill>
              <a:latin typeface="Arial"/>
              <a:ea typeface="Arial"/>
              <a:cs typeface="Arial"/>
              <a:sym typeface="Arial"/>
            </a:endParaRPr>
          </a:p>
          <a:p>
            <a:pPr marL="0" lvl="0" indent="0" algn="l" rtl="0">
              <a:lnSpc>
                <a:spcPct val="115000"/>
              </a:lnSpc>
              <a:spcBef>
                <a:spcPts val="600"/>
              </a:spcBef>
              <a:spcAft>
                <a:spcPts val="1200"/>
              </a:spcAft>
              <a:buNone/>
            </a:pPr>
            <a:r>
              <a:rPr lang="en" sz="1900" dirty="0">
                <a:solidFill>
                  <a:schemeClr val="dk2"/>
                </a:solidFill>
              </a:rPr>
              <a:t>Fathers with more complex language had children with more advanced vocabulary (Baker et al., 2015)</a:t>
            </a:r>
            <a:endParaRPr sz="1500" b="0" dirty="0">
              <a:solidFill>
                <a:srgbClr val="595959"/>
              </a:solidFill>
              <a:latin typeface="Arial"/>
              <a:ea typeface="Arial"/>
              <a:cs typeface="Arial"/>
              <a:sym typeface="Arial"/>
            </a:endParaRPr>
          </a:p>
        </p:txBody>
      </p:sp>
      <p:pic>
        <p:nvPicPr>
          <p:cNvPr id="126" name="Google Shape;126;p20" descr="Father talking to his son."/>
          <p:cNvPicPr preferRelativeResize="0"/>
          <p:nvPr/>
        </p:nvPicPr>
        <p:blipFill>
          <a:blip r:embed="rId3">
            <a:alphaModFix/>
          </a:blip>
          <a:stretch>
            <a:fillRect/>
          </a:stretch>
        </p:blipFill>
        <p:spPr>
          <a:xfrm>
            <a:off x="5710200" y="0"/>
            <a:ext cx="3433800" cy="51481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pic>
        <p:nvPicPr>
          <p:cNvPr id="132" name="Google Shape;132;p2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0"/>
            <a:ext cx="3433800" cy="5143500"/>
          </a:xfrm>
          <a:prstGeom prst="rect">
            <a:avLst/>
          </a:prstGeom>
          <a:noFill/>
          <a:ln>
            <a:noFill/>
          </a:ln>
        </p:spPr>
      </p:pic>
      <p:sp>
        <p:nvSpPr>
          <p:cNvPr id="133" name="Google Shape;133;p21">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35" name="Google Shape;135;p21"/>
          <p:cNvSpPr txBox="1">
            <a:spLocks noGrp="1"/>
          </p:cNvSpPr>
          <p:nvPr>
            <p:ph type="title" idx="4294967295"/>
          </p:nvPr>
        </p:nvSpPr>
        <p:spPr>
          <a:xfrm>
            <a:off x="1595100" y="272950"/>
            <a:ext cx="5953800" cy="112078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2500"/>
              </a:spcAft>
              <a:buClr>
                <a:srgbClr val="000000"/>
              </a:buClr>
              <a:buSzTx/>
              <a:buFont typeface="Arial"/>
              <a:buNone/>
              <a:tabLst/>
              <a:defRPr/>
            </a:pPr>
            <a:r>
              <a:rPr kumimoji="0" lang="en-US" sz="4000" b="1" i="0" u="none" strike="noStrike" kern="0" cap="none" spc="0" normalizeH="0" baseline="0" noProof="0" dirty="0">
                <a:ln>
                  <a:noFill/>
                </a:ln>
                <a:solidFill>
                  <a:srgbClr val="0B5394"/>
                </a:solidFill>
                <a:effectLst/>
                <a:uLnTx/>
                <a:uFillTx/>
                <a:latin typeface="Arial"/>
                <a:ea typeface="Arial"/>
                <a:cs typeface="Arial"/>
                <a:sym typeface="Arial"/>
              </a:rPr>
              <a:t>Key Takeaway</a:t>
            </a:r>
            <a:r>
              <a:rPr kumimoji="0" lang="en-US" sz="4000" b="1" i="0" u="none" strike="noStrike" kern="0" cap="none" spc="0" normalizeH="0" noProof="0" dirty="0">
                <a:ln>
                  <a:noFill/>
                </a:ln>
                <a:solidFill>
                  <a:srgbClr val="0B5394"/>
                </a:solidFill>
                <a:effectLst/>
                <a:uLnTx/>
                <a:uFillTx/>
                <a:latin typeface="Arial"/>
                <a:ea typeface="Arial"/>
                <a:cs typeface="Arial"/>
                <a:sym typeface="Arial"/>
              </a:rPr>
              <a:t> 1</a:t>
            </a:r>
            <a:endParaRPr kumimoji="0" lang="en-US" sz="4000" b="1" i="0" u="none" strike="noStrike" kern="0" cap="none" spc="0" normalizeH="0" baseline="0" noProof="0" dirty="0">
              <a:ln>
                <a:noFill/>
              </a:ln>
              <a:solidFill>
                <a:srgbClr val="1A73E8"/>
              </a:solidFill>
              <a:effectLst/>
              <a:uLnTx/>
              <a:uFillTx/>
              <a:latin typeface="Arial"/>
              <a:ea typeface="Arial"/>
              <a:cs typeface="Arial"/>
              <a:sym typeface="Arial"/>
            </a:endParaRPr>
          </a:p>
        </p:txBody>
      </p:sp>
      <p:sp>
        <p:nvSpPr>
          <p:cNvPr id="134" name="Google Shape;134;p21"/>
          <p:cNvSpPr txBox="1"/>
          <p:nvPr/>
        </p:nvSpPr>
        <p:spPr>
          <a:xfrm>
            <a:off x="392375" y="1428750"/>
            <a:ext cx="8512800" cy="2213400"/>
          </a:xfrm>
          <a:prstGeom prst="rect">
            <a:avLst/>
          </a:prstGeom>
          <a:solidFill>
            <a:srgbClr val="000000">
              <a:alpha val="0"/>
            </a:srgbClr>
          </a:solidFill>
          <a:ln>
            <a:noFill/>
          </a:ln>
        </p:spPr>
        <p:txBody>
          <a:bodyPr spcFirstLastPara="1" wrap="square" lIns="0" tIns="0" rIns="0" bIns="0" anchor="t" anchorCtr="0">
            <a:noAutofit/>
          </a:bodyPr>
          <a:lstStyle/>
          <a:p>
            <a:pPr marL="457200" lvl="0" indent="-387350" algn="l" rtl="0">
              <a:spcBef>
                <a:spcPts val="0"/>
              </a:spcBef>
              <a:spcAft>
                <a:spcPts val="0"/>
              </a:spcAft>
              <a:buClr>
                <a:schemeClr val="dk1"/>
              </a:buClr>
              <a:buSzPts val="2500"/>
              <a:buChar char="●"/>
            </a:pPr>
            <a:r>
              <a:rPr lang="en" sz="2500" b="1">
                <a:solidFill>
                  <a:schemeClr val="dk1"/>
                </a:solidFill>
              </a:rPr>
              <a:t>Father-child interactions play an important role in early child development and learning.</a:t>
            </a:r>
            <a:endParaRPr sz="2500" b="1">
              <a:solidFill>
                <a:srgbClr val="44444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2">
            <a:extLst>
              <a:ext uri="{C183D7F6-B498-43B3-948B-1728B52AA6E4}">
                <adec:decorative xmlns:adec="http://schemas.microsoft.com/office/drawing/2017/decorative" val="1"/>
              </a:ext>
            </a:extLst>
          </p:cNvPr>
          <p:cNvSpPr/>
          <p:nvPr/>
        </p:nvSpPr>
        <p:spPr>
          <a:xfrm>
            <a:off x="7620000" y="-476250"/>
            <a:ext cx="1905000" cy="1905000"/>
          </a:xfrm>
          <a:prstGeom prst="ellipse">
            <a:avLst/>
          </a:prstGeom>
          <a:solidFill>
            <a:srgbClr val="E8F0FE">
              <a:alpha val="50000"/>
            </a:srgbClr>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1" name="Google Shape;141;p22"/>
          <p:cNvSpPr txBox="1">
            <a:spLocks noGrp="1"/>
          </p:cNvSpPr>
          <p:nvPr>
            <p:ph type="title"/>
          </p:nvPr>
        </p:nvSpPr>
        <p:spPr>
          <a:xfrm>
            <a:off x="4381500" y="381000"/>
            <a:ext cx="4381500" cy="1143000"/>
          </a:xfrm>
          <a:prstGeom prst="rect">
            <a:avLst/>
          </a:prstGeom>
          <a:solidFill>
            <a:srgbClr val="000000">
              <a:alpha val="0"/>
            </a:srgbClr>
          </a:solidFill>
          <a:ln>
            <a:noFill/>
          </a:ln>
        </p:spPr>
        <p:txBody>
          <a:bodyPr spcFirstLastPara="1" wrap="square" lIns="0" tIns="0" rIns="0" bIns="0" anchor="t" anchorCtr="0">
            <a:normAutofit/>
          </a:bodyPr>
          <a:lstStyle/>
          <a:p>
            <a:pPr marL="0" lvl="0" indent="0" algn="l" rtl="0">
              <a:spcBef>
                <a:spcPts val="0"/>
              </a:spcBef>
              <a:spcAft>
                <a:spcPts val="0"/>
              </a:spcAft>
              <a:buNone/>
            </a:pPr>
            <a:r>
              <a:rPr lang="en" sz="2600" b="1" dirty="0">
                <a:solidFill>
                  <a:srgbClr val="000000"/>
                </a:solidFill>
                <a:latin typeface="Arial"/>
                <a:ea typeface="Arial"/>
                <a:cs typeface="Arial"/>
                <a:sym typeface="Arial"/>
              </a:rPr>
              <a:t>Stress and Father-Child Interaction</a:t>
            </a:r>
            <a:endParaRPr sz="2600" b="1" dirty="0">
              <a:solidFill>
                <a:srgbClr val="000000"/>
              </a:solidFill>
              <a:latin typeface="Arial"/>
              <a:ea typeface="Arial"/>
              <a:cs typeface="Arial"/>
              <a:sym typeface="Arial"/>
            </a:endParaRPr>
          </a:p>
        </p:txBody>
      </p:sp>
      <p:pic>
        <p:nvPicPr>
          <p:cNvPr id="143" name="Google Shape;143;p22" descr="Father feeding baby while baby resists."/>
          <p:cNvPicPr preferRelativeResize="0"/>
          <p:nvPr/>
        </p:nvPicPr>
        <p:blipFill>
          <a:blip r:embed="rId4">
            <a:alphaModFix/>
          </a:blip>
          <a:stretch>
            <a:fillRect/>
          </a:stretch>
        </p:blipFill>
        <p:spPr>
          <a:xfrm>
            <a:off x="105300" y="1523991"/>
            <a:ext cx="4107049" cy="2737361"/>
          </a:xfrm>
          <a:prstGeom prst="rect">
            <a:avLst/>
          </a:prstGeom>
          <a:solidFill>
            <a:srgbClr val="000000">
              <a:alpha val="0"/>
            </a:srgbClr>
          </a:solidFill>
          <a:ln w="19050" cap="flat" cmpd="sng">
            <a:solidFill>
              <a:srgbClr val="1A73E8"/>
            </a:solidFill>
            <a:prstDash val="solid"/>
            <a:round/>
            <a:headEnd type="none" w="sm" len="sm"/>
            <a:tailEnd type="none" w="sm" len="sm"/>
          </a:ln>
        </p:spPr>
      </p:pic>
      <p:sp>
        <p:nvSpPr>
          <p:cNvPr id="3" name="TextBox 2">
            <a:extLst>
              <a:ext uri="{FF2B5EF4-FFF2-40B4-BE49-F238E27FC236}">
                <a16:creationId xmlns:a16="http://schemas.microsoft.com/office/drawing/2014/main" id="{5B8CBA30-3447-68F2-B3C0-297DC88166DB}"/>
              </a:ext>
            </a:extLst>
          </p:cNvPr>
          <p:cNvSpPr txBox="1"/>
          <p:nvPr/>
        </p:nvSpPr>
        <p:spPr>
          <a:xfrm>
            <a:off x="4381500" y="1303506"/>
            <a:ext cx="4470670" cy="3751540"/>
          </a:xfrm>
          <a:prstGeom prst="rect">
            <a:avLst/>
          </a:prstGeom>
          <a:noFill/>
        </p:spPr>
        <p:txBody>
          <a:bodyPr wrap="square" rtlCol="0">
            <a:spAutoFit/>
          </a:bodyPr>
          <a:lstStyle/>
          <a:p>
            <a:pPr lvl="0">
              <a:lnSpc>
                <a:spcPct val="115000"/>
              </a:lnSpc>
              <a:buClr>
                <a:srgbClr val="595959"/>
              </a:buClr>
              <a:buSzPts val="1800"/>
            </a:pPr>
            <a:r>
              <a:rPr lang="en-US" sz="1500" b="1" dirty="0">
                <a:solidFill>
                  <a:srgbClr val="1A73E8"/>
                </a:solidFill>
              </a:rPr>
              <a:t>Depression &amp; Fathering</a:t>
            </a:r>
            <a:endParaRPr lang="en-US" sz="1500" dirty="0">
              <a:solidFill>
                <a:srgbClr val="595959"/>
              </a:solidFill>
            </a:endParaRPr>
          </a:p>
          <a:p>
            <a:pPr lvl="0">
              <a:lnSpc>
                <a:spcPct val="115000"/>
              </a:lnSpc>
              <a:spcBef>
                <a:spcPts val="900"/>
              </a:spcBef>
              <a:buClr>
                <a:srgbClr val="595959"/>
              </a:buClr>
              <a:buSzPts val="1800"/>
            </a:pPr>
            <a:r>
              <a:rPr lang="en-US" sz="1500" dirty="0">
                <a:solidFill>
                  <a:srgbClr val="595959"/>
                </a:solidFill>
              </a:rPr>
              <a:t>Fathers’ depression during the early childhood period has been associated with a lower frequency of father engagement with their young children (Bronte-</a:t>
            </a:r>
            <a:r>
              <a:rPr lang="en-US" sz="1500" dirty="0" err="1">
                <a:solidFill>
                  <a:srgbClr val="595959"/>
                </a:solidFill>
              </a:rPr>
              <a:t>Tinkew</a:t>
            </a:r>
            <a:r>
              <a:rPr lang="en-US" sz="1500" dirty="0">
                <a:solidFill>
                  <a:srgbClr val="595959"/>
                </a:solidFill>
              </a:rPr>
              <a:t> et al., 2007) and less frequent play, caregiving and home literacy activities with their young children (Baker, 2014; Paulson et al., 2009). </a:t>
            </a:r>
          </a:p>
          <a:p>
            <a:pPr lvl="0">
              <a:lnSpc>
                <a:spcPct val="115000"/>
              </a:lnSpc>
              <a:spcBef>
                <a:spcPts val="900"/>
              </a:spcBef>
              <a:buClr>
                <a:srgbClr val="595959"/>
              </a:buClr>
              <a:buSzPts val="1800"/>
            </a:pPr>
            <a:r>
              <a:rPr lang="en-US" sz="1500" dirty="0">
                <a:solidFill>
                  <a:srgbClr val="595959"/>
                </a:solidFill>
              </a:rPr>
              <a:t>Depressed fathers have also been found to use less complex and more negative and critical utterances with their infants, when compared with nondepressed fathers (Sethna, et al., 2012; Malin et al, 2012).</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3042</Words>
  <Application>Microsoft Office PowerPoint</Application>
  <PresentationFormat>On-screen Show (16:9)</PresentationFormat>
  <Paragraphs>202</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Times New Roman</vt:lpstr>
      <vt:lpstr>Simple Light</vt:lpstr>
      <vt:lpstr>More than supporting roles: Partnering with fathers of young children with disabilities </vt:lpstr>
      <vt:lpstr>Orientation Towards Family Diversity</vt:lpstr>
      <vt:lpstr>Resources &amp; Agenda</vt:lpstr>
      <vt:lpstr>Voices of Fathers: Opening Reflection</vt:lpstr>
      <vt:lpstr>Fathers and child development</vt:lpstr>
      <vt:lpstr>Fathers and child development cont.</vt:lpstr>
      <vt:lpstr>Fathers and child development cont. (2)</vt:lpstr>
      <vt:lpstr>Key Takeaway 1</vt:lpstr>
      <vt:lpstr>Stress and Father-Child Interaction</vt:lpstr>
      <vt:lpstr>Stress and Father-Child Interaction cont.</vt:lpstr>
      <vt:lpstr>Key Takeaway 2</vt:lpstr>
      <vt:lpstr>Addressing the Research Gap:  Fathers of children with Disabilities</vt:lpstr>
      <vt:lpstr>Key Takeaway 3</vt:lpstr>
      <vt:lpstr>Mothers may take a more primary role with professionals for pragmatic family reasons</vt:lpstr>
      <vt:lpstr>Mothers may take a more primary role with professionals for pragmatic family reasons cont.</vt:lpstr>
      <vt:lpstr>Mothers may take a more primary role with professionals for pragmatic family reasons cont. (2)</vt:lpstr>
      <vt:lpstr>Key Takeaway 4</vt:lpstr>
      <vt:lpstr>Fathers face unique challenges in family-school partnerships</vt:lpstr>
      <vt:lpstr>Fathers face unique challenges in family-school partnerships, cont.</vt:lpstr>
      <vt:lpstr>What can happen to the “odd men out” (Pancsofar et al., 2019)</vt:lpstr>
      <vt:lpstr>Key Takeaways 5</vt:lpstr>
      <vt:lpstr>Takeaway Summary</vt:lpstr>
      <vt:lpstr>What do fathers of children with complex disabilities ask professionals to do when partnering? </vt:lpstr>
      <vt:lpstr>Strategies for Effective Father Engagement</vt:lpstr>
      <vt:lpstr>Re-Centering Father’s Voices</vt:lpstr>
      <vt:lpstr>Thank you!</vt:lpstr>
      <vt:lpstr>References</vt:lpstr>
      <vt:lpstr>References cont.</vt:lpstr>
      <vt:lpstr>References cont. (1) </vt:lpstr>
      <vt:lpstr>References cont. (2) </vt:lpstr>
      <vt:lpstr>References cont.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Nadya Pancsofar</dc:creator>
  <cp:lastModifiedBy>Nadya Pancsofar</cp:lastModifiedBy>
  <cp:revision>4</cp:revision>
  <dcterms:modified xsi:type="dcterms:W3CDTF">2026-06-22T17:28:52Z</dcterms:modified>
</cp:coreProperties>
</file>