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media/image10.jpg" ContentType="image/jpg"/>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175" r:id="rId2"/>
    <p:sldId id="2168" r:id="rId3"/>
    <p:sldId id="256" r:id="rId4"/>
    <p:sldId id="2169" r:id="rId5"/>
    <p:sldId id="1645" r:id="rId6"/>
    <p:sldId id="1646" r:id="rId7"/>
    <p:sldId id="1647" r:id="rId8"/>
    <p:sldId id="1700" r:id="rId9"/>
    <p:sldId id="1701" r:id="rId10"/>
    <p:sldId id="1702" r:id="rId11"/>
    <p:sldId id="1703" r:id="rId12"/>
    <p:sldId id="1704" r:id="rId13"/>
    <p:sldId id="1649" r:id="rId14"/>
    <p:sldId id="576" r:id="rId15"/>
    <p:sldId id="1711" r:id="rId16"/>
    <p:sldId id="2170" r:id="rId17"/>
    <p:sldId id="1608" r:id="rId18"/>
    <p:sldId id="2171" r:id="rId19"/>
    <p:sldId id="2172" r:id="rId20"/>
    <p:sldId id="2173" r:id="rId21"/>
    <p:sldId id="338" r:id="rId22"/>
    <p:sldId id="257" r:id="rId23"/>
    <p:sldId id="258" r:id="rId24"/>
    <p:sldId id="259" r:id="rId25"/>
    <p:sldId id="260" r:id="rId26"/>
    <p:sldId id="2163" r:id="rId27"/>
    <p:sldId id="261" r:id="rId28"/>
    <p:sldId id="262" r:id="rId29"/>
    <p:sldId id="264" r:id="rId30"/>
    <p:sldId id="263" r:id="rId31"/>
    <p:sldId id="265" r:id="rId32"/>
    <p:sldId id="266" r:id="rId33"/>
    <p:sldId id="2139" r:id="rId34"/>
    <p:sldId id="268" r:id="rId35"/>
    <p:sldId id="269" r:id="rId36"/>
    <p:sldId id="270" r:id="rId37"/>
    <p:sldId id="271" r:id="rId38"/>
    <p:sldId id="272" r:id="rId39"/>
    <p:sldId id="2176" r:id="rId40"/>
    <p:sldId id="273" r:id="rId41"/>
    <p:sldId id="274" r:id="rId42"/>
    <p:sldId id="275" r:id="rId43"/>
    <p:sldId id="2150" r:id="rId44"/>
    <p:sldId id="2177" r:id="rId45"/>
  </p:sldIdLst>
  <p:sldSz cx="18288000" cy="10287000"/>
  <p:notesSz cx="6858000" cy="9144000"/>
  <p:embeddedFontLst>
    <p:embeddedFont>
      <p:font typeface="Abadi" panose="020B0604020104020204" pitchFamily="34" charset="0"/>
      <p:regular r:id="rId47"/>
      <p:bold r:id="rId48"/>
      <p:italic r:id="rId49"/>
    </p:embeddedFont>
    <p:embeddedFont>
      <p:font typeface="Abril Fatface" panose="02000503000000020003" pitchFamily="2" charset="0"/>
      <p:regular r:id="rId50"/>
    </p:embeddedFont>
    <p:embeddedFont>
      <p:font typeface="Canva Sans" panose="020B0604020202020204" charset="0"/>
      <p:regular r:id="rId51"/>
    </p:embeddedFont>
    <p:embeddedFont>
      <p:font typeface="Franklin Gothic Book" panose="020B0503020102020204" pitchFamily="34" charset="0"/>
      <p:regular r:id="rId52"/>
      <p:italic r:id="rId53"/>
    </p:embeddedFont>
    <p:embeddedFont>
      <p:font typeface="Georgia" panose="02040502050405020303" pitchFamily="18" charset="0"/>
      <p:regular r:id="rId54"/>
      <p:bold r:id="rId55"/>
      <p:italic r:id="rId56"/>
      <p:boldItalic r:id="rId57"/>
    </p:embeddedFont>
    <p:embeddedFont>
      <p:font typeface="Nunito Bold" pitchFamily="2" charset="0"/>
      <p:regular r:id="rId58"/>
    </p:embeddedFont>
    <p:embeddedFont>
      <p:font typeface="Nunito Bold Bold"/>
      <p:regular r:id="rId59"/>
    </p:embeddedFont>
    <p:embeddedFont>
      <p:font typeface="Poppins" panose="00000500000000000000" pitchFamily="2" charset="0"/>
      <p:regular r:id="rId60"/>
      <p:bold r:id="rId61"/>
      <p:italic r:id="rId62"/>
      <p:boldItalic r:id="rId63"/>
    </p:embeddedFont>
    <p:embeddedFont>
      <p:font typeface="Times New Roman MT" panose="020B0604020202020204" charset="0"/>
      <p:regular r:id="rId64"/>
    </p:embeddedFont>
    <p:embeddedFont>
      <p:font typeface="Times New Roman MT Bold" panose="020B0604020202020204" charset="0"/>
      <p:regular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4862"/>
    <a:srgbClr val="BDE7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p:scale>
          <a:sx n="33" d="100"/>
          <a:sy n="33" d="100"/>
        </p:scale>
        <p:origin x="576" y="2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4.fntdata"/><Relationship Id="rId55" Type="http://schemas.openxmlformats.org/officeDocument/2006/relationships/font" Target="fonts/font9.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50EB67-7F1C-43C7-934E-F39028FD263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9F3861F9-1FF6-4C24-AAB3-305FB2AD5AC4}">
      <dgm:prSet/>
      <dgm:spPr/>
      <dgm:t>
        <a:bodyPr/>
        <a:lstStyle/>
        <a:p>
          <a:r>
            <a:rPr lang="en-US">
              <a:latin typeface="Times New Roman" panose="02020603050405020304" pitchFamily="18" charset="0"/>
              <a:cs typeface="Times New Roman" panose="02020603050405020304" pitchFamily="18" charset="0"/>
            </a:rPr>
            <a:t>Understanding Substance Use Disorder</a:t>
          </a:r>
        </a:p>
      </dgm:t>
    </dgm:pt>
    <dgm:pt modelId="{AFA6F02C-3FC8-43C3-A4B2-B6488780D802}" type="parTrans" cxnId="{822FEAD8-483B-4DFB-A4C7-9866FBFB1866}">
      <dgm:prSet/>
      <dgm:spPr/>
      <dgm:t>
        <a:bodyPr/>
        <a:lstStyle/>
        <a:p>
          <a:endParaRPr lang="en-US">
            <a:latin typeface="Times New Roman" panose="02020603050405020304" pitchFamily="18" charset="0"/>
            <a:cs typeface="Times New Roman" panose="02020603050405020304" pitchFamily="18" charset="0"/>
          </a:endParaRPr>
        </a:p>
      </dgm:t>
    </dgm:pt>
    <dgm:pt modelId="{0CC49642-3C0B-49B0-9DB9-8066D35F4A28}" type="sibTrans" cxnId="{822FEAD8-483B-4DFB-A4C7-9866FBFB1866}">
      <dgm:prSet/>
      <dgm:spPr/>
      <dgm:t>
        <a:bodyPr/>
        <a:lstStyle/>
        <a:p>
          <a:endParaRPr lang="en-US">
            <a:latin typeface="Times New Roman" panose="02020603050405020304" pitchFamily="18" charset="0"/>
            <a:cs typeface="Times New Roman" panose="02020603050405020304" pitchFamily="18" charset="0"/>
          </a:endParaRPr>
        </a:p>
      </dgm:t>
    </dgm:pt>
    <dgm:pt modelId="{66D9FE40-116E-4FD8-BB3D-AA22047D16B2}">
      <dgm:prSet/>
      <dgm:spPr/>
      <dgm:t>
        <a:bodyPr/>
        <a:lstStyle/>
        <a:p>
          <a:r>
            <a:rPr lang="en-US" dirty="0">
              <a:latin typeface="Times New Roman" panose="02020603050405020304" pitchFamily="18" charset="0"/>
              <a:cs typeface="Times New Roman" panose="02020603050405020304" pitchFamily="18" charset="0"/>
            </a:rPr>
            <a:t>Barriers in addiction for pregnant and parenting women</a:t>
          </a:r>
        </a:p>
      </dgm:t>
    </dgm:pt>
    <dgm:pt modelId="{C24DA109-B383-4F38-B8E7-8CE6D2BB56D7}" type="parTrans" cxnId="{A8DF0EAC-0B4C-42FA-A788-E04E355E2BBA}">
      <dgm:prSet/>
      <dgm:spPr/>
      <dgm:t>
        <a:bodyPr/>
        <a:lstStyle/>
        <a:p>
          <a:endParaRPr lang="en-US">
            <a:latin typeface="Times New Roman" panose="02020603050405020304" pitchFamily="18" charset="0"/>
            <a:cs typeface="Times New Roman" panose="02020603050405020304" pitchFamily="18" charset="0"/>
          </a:endParaRPr>
        </a:p>
      </dgm:t>
    </dgm:pt>
    <dgm:pt modelId="{4CADFA5C-3D56-49DE-AE88-71E551CF5874}" type="sibTrans" cxnId="{A8DF0EAC-0B4C-42FA-A788-E04E355E2BBA}">
      <dgm:prSet/>
      <dgm:spPr/>
      <dgm:t>
        <a:bodyPr/>
        <a:lstStyle/>
        <a:p>
          <a:endParaRPr lang="en-US">
            <a:latin typeface="Times New Roman" panose="02020603050405020304" pitchFamily="18" charset="0"/>
            <a:cs typeface="Times New Roman" panose="02020603050405020304" pitchFamily="18" charset="0"/>
          </a:endParaRPr>
        </a:p>
      </dgm:t>
    </dgm:pt>
    <dgm:pt modelId="{E2FF531F-E602-43EB-B97D-6993C8A3739F}">
      <dgm:prSet/>
      <dgm:spPr/>
      <dgm:t>
        <a:bodyPr/>
        <a:lstStyle/>
        <a:p>
          <a:r>
            <a:rPr lang="en-US" dirty="0">
              <a:latin typeface="Times New Roman" panose="02020603050405020304" pitchFamily="18" charset="0"/>
              <a:cs typeface="Times New Roman" panose="02020603050405020304" pitchFamily="18" charset="0"/>
            </a:rPr>
            <a:t>Common misconceptions</a:t>
          </a:r>
        </a:p>
      </dgm:t>
    </dgm:pt>
    <dgm:pt modelId="{014F36D7-A0B5-483B-89CD-C33E1892E1A8}" type="parTrans" cxnId="{4E0F6FF6-B1C2-4452-9E60-3A820EE3847B}">
      <dgm:prSet/>
      <dgm:spPr/>
      <dgm:t>
        <a:bodyPr/>
        <a:lstStyle/>
        <a:p>
          <a:endParaRPr lang="en-US">
            <a:latin typeface="Times New Roman" panose="02020603050405020304" pitchFamily="18" charset="0"/>
            <a:cs typeface="Times New Roman" panose="02020603050405020304" pitchFamily="18" charset="0"/>
          </a:endParaRPr>
        </a:p>
      </dgm:t>
    </dgm:pt>
    <dgm:pt modelId="{0BA68F74-1E3A-41D3-BEA1-25F076D39C9D}" type="sibTrans" cxnId="{4E0F6FF6-B1C2-4452-9E60-3A820EE3847B}">
      <dgm:prSet/>
      <dgm:spPr/>
      <dgm:t>
        <a:bodyPr/>
        <a:lstStyle/>
        <a:p>
          <a:endParaRPr lang="en-US">
            <a:latin typeface="Times New Roman" panose="02020603050405020304" pitchFamily="18" charset="0"/>
            <a:cs typeface="Times New Roman" panose="02020603050405020304" pitchFamily="18" charset="0"/>
          </a:endParaRPr>
        </a:p>
      </dgm:t>
    </dgm:pt>
    <dgm:pt modelId="{3B3B3EFA-B408-474F-8601-55897758D769}" type="pres">
      <dgm:prSet presAssocID="{8250EB67-7F1C-43C7-934E-F39028FD263B}" presName="linear" presStyleCnt="0">
        <dgm:presLayoutVars>
          <dgm:animLvl val="lvl"/>
          <dgm:resizeHandles val="exact"/>
        </dgm:presLayoutVars>
      </dgm:prSet>
      <dgm:spPr/>
    </dgm:pt>
    <dgm:pt modelId="{7FE7EBAF-8664-459D-8F6C-5AA1F8019B51}" type="pres">
      <dgm:prSet presAssocID="{9F3861F9-1FF6-4C24-AAB3-305FB2AD5AC4}" presName="parentText" presStyleLbl="node1" presStyleIdx="0" presStyleCnt="3">
        <dgm:presLayoutVars>
          <dgm:chMax val="0"/>
          <dgm:bulletEnabled val="1"/>
        </dgm:presLayoutVars>
      </dgm:prSet>
      <dgm:spPr/>
    </dgm:pt>
    <dgm:pt modelId="{00143684-B97C-403B-906A-534910756532}" type="pres">
      <dgm:prSet presAssocID="{0CC49642-3C0B-49B0-9DB9-8066D35F4A28}" presName="spacer" presStyleCnt="0"/>
      <dgm:spPr/>
    </dgm:pt>
    <dgm:pt modelId="{97618E75-0E01-4959-83F1-11A5F8498E28}" type="pres">
      <dgm:prSet presAssocID="{66D9FE40-116E-4FD8-BB3D-AA22047D16B2}" presName="parentText" presStyleLbl="node1" presStyleIdx="1" presStyleCnt="3">
        <dgm:presLayoutVars>
          <dgm:chMax val="0"/>
          <dgm:bulletEnabled val="1"/>
        </dgm:presLayoutVars>
      </dgm:prSet>
      <dgm:spPr/>
    </dgm:pt>
    <dgm:pt modelId="{B38ACD12-8019-4343-958C-013BC75F3FF4}" type="pres">
      <dgm:prSet presAssocID="{4CADFA5C-3D56-49DE-AE88-71E551CF5874}" presName="spacer" presStyleCnt="0"/>
      <dgm:spPr/>
    </dgm:pt>
    <dgm:pt modelId="{8D4C8270-6B60-4AD3-AC6E-667F30A84C2B}" type="pres">
      <dgm:prSet presAssocID="{E2FF531F-E602-43EB-B97D-6993C8A3739F}" presName="parentText" presStyleLbl="node1" presStyleIdx="2" presStyleCnt="3">
        <dgm:presLayoutVars>
          <dgm:chMax val="0"/>
          <dgm:bulletEnabled val="1"/>
        </dgm:presLayoutVars>
      </dgm:prSet>
      <dgm:spPr/>
    </dgm:pt>
  </dgm:ptLst>
  <dgm:cxnLst>
    <dgm:cxn modelId="{E0D6D032-33D4-43AA-887D-756F71C78C28}" type="presOf" srcId="{9F3861F9-1FF6-4C24-AAB3-305FB2AD5AC4}" destId="{7FE7EBAF-8664-459D-8F6C-5AA1F8019B51}" srcOrd="0" destOrd="0" presId="urn:microsoft.com/office/officeart/2005/8/layout/vList2"/>
    <dgm:cxn modelId="{54740587-B56B-4D4B-8018-1231588DD57A}" type="presOf" srcId="{66D9FE40-116E-4FD8-BB3D-AA22047D16B2}" destId="{97618E75-0E01-4959-83F1-11A5F8498E28}" srcOrd="0" destOrd="0" presId="urn:microsoft.com/office/officeart/2005/8/layout/vList2"/>
    <dgm:cxn modelId="{7C9931AA-5DFF-41B1-8C9F-4553389CF946}" type="presOf" srcId="{8250EB67-7F1C-43C7-934E-F39028FD263B}" destId="{3B3B3EFA-B408-474F-8601-55897758D769}" srcOrd="0" destOrd="0" presId="urn:microsoft.com/office/officeart/2005/8/layout/vList2"/>
    <dgm:cxn modelId="{A8DF0EAC-0B4C-42FA-A788-E04E355E2BBA}" srcId="{8250EB67-7F1C-43C7-934E-F39028FD263B}" destId="{66D9FE40-116E-4FD8-BB3D-AA22047D16B2}" srcOrd="1" destOrd="0" parTransId="{C24DA109-B383-4F38-B8E7-8CE6D2BB56D7}" sibTransId="{4CADFA5C-3D56-49DE-AE88-71E551CF5874}"/>
    <dgm:cxn modelId="{BA71F6BC-E2B6-415F-ABD4-9B6E6863F057}" type="presOf" srcId="{E2FF531F-E602-43EB-B97D-6993C8A3739F}" destId="{8D4C8270-6B60-4AD3-AC6E-667F30A84C2B}" srcOrd="0" destOrd="0" presId="urn:microsoft.com/office/officeart/2005/8/layout/vList2"/>
    <dgm:cxn modelId="{822FEAD8-483B-4DFB-A4C7-9866FBFB1866}" srcId="{8250EB67-7F1C-43C7-934E-F39028FD263B}" destId="{9F3861F9-1FF6-4C24-AAB3-305FB2AD5AC4}" srcOrd="0" destOrd="0" parTransId="{AFA6F02C-3FC8-43C3-A4B2-B6488780D802}" sibTransId="{0CC49642-3C0B-49B0-9DB9-8066D35F4A28}"/>
    <dgm:cxn modelId="{4E0F6FF6-B1C2-4452-9E60-3A820EE3847B}" srcId="{8250EB67-7F1C-43C7-934E-F39028FD263B}" destId="{E2FF531F-E602-43EB-B97D-6993C8A3739F}" srcOrd="2" destOrd="0" parTransId="{014F36D7-A0B5-483B-89CD-C33E1892E1A8}" sibTransId="{0BA68F74-1E3A-41D3-BEA1-25F076D39C9D}"/>
    <dgm:cxn modelId="{CCC734D8-2EA4-4FA9-A508-F92DE687A9B8}" type="presParOf" srcId="{3B3B3EFA-B408-474F-8601-55897758D769}" destId="{7FE7EBAF-8664-459D-8F6C-5AA1F8019B51}" srcOrd="0" destOrd="0" presId="urn:microsoft.com/office/officeart/2005/8/layout/vList2"/>
    <dgm:cxn modelId="{7D638B86-8322-4A00-8256-1F3BE66BA85C}" type="presParOf" srcId="{3B3B3EFA-B408-474F-8601-55897758D769}" destId="{00143684-B97C-403B-906A-534910756532}" srcOrd="1" destOrd="0" presId="urn:microsoft.com/office/officeart/2005/8/layout/vList2"/>
    <dgm:cxn modelId="{6EB40011-E2A1-4933-B33D-6055A222E1F6}" type="presParOf" srcId="{3B3B3EFA-B408-474F-8601-55897758D769}" destId="{97618E75-0E01-4959-83F1-11A5F8498E28}" srcOrd="2" destOrd="0" presId="urn:microsoft.com/office/officeart/2005/8/layout/vList2"/>
    <dgm:cxn modelId="{1B2959B1-0540-4D5D-B04A-DC21FF2E9CFD}" type="presParOf" srcId="{3B3B3EFA-B408-474F-8601-55897758D769}" destId="{B38ACD12-8019-4343-958C-013BC75F3FF4}" srcOrd="3" destOrd="0" presId="urn:microsoft.com/office/officeart/2005/8/layout/vList2"/>
    <dgm:cxn modelId="{3D385B41-BCAA-4369-9771-859CEB4A179B}" type="presParOf" srcId="{3B3B3EFA-B408-474F-8601-55897758D769}" destId="{8D4C8270-6B60-4AD3-AC6E-667F30A84C2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EC625B-BD89-469A-AC90-9B29296195F3}" type="doc">
      <dgm:prSet loTypeId="urn:microsoft.com/office/officeart/2005/8/layout/matrix1" loCatId="matrix" qsTypeId="urn:microsoft.com/office/officeart/2005/8/quickstyle/simple5" qsCatId="simple" csTypeId="urn:microsoft.com/office/officeart/2005/8/colors/accent1_2" csCatId="accent1" phldr="1"/>
      <dgm:spPr/>
      <dgm:t>
        <a:bodyPr/>
        <a:lstStyle/>
        <a:p>
          <a:endParaRPr lang="en-US"/>
        </a:p>
      </dgm:t>
    </dgm:pt>
    <dgm:pt modelId="{1C8F9372-2A78-4F5E-A5CF-D6E812D50B90}">
      <dgm:prSet phldrT="[Text]" custT="1"/>
      <dgm:spPr>
        <a:solidFill>
          <a:schemeClr val="accent4">
            <a:lumMod val="75000"/>
          </a:schemeClr>
        </a:solidFill>
      </dgm:spPr>
      <dgm:t>
        <a:bodyPr/>
        <a:lstStyle/>
        <a:p>
          <a:pPr algn="ctr">
            <a:lnSpc>
              <a:spcPct val="100000"/>
            </a:lnSpc>
          </a:pPr>
          <a:r>
            <a:rPr lang="en-US" sz="4000" dirty="0">
              <a:latin typeface="Nunito Bold Bold" panose="020B0604020202020204" charset="0"/>
            </a:rPr>
            <a:t>Impaired control</a:t>
          </a:r>
        </a:p>
      </dgm:t>
    </dgm:pt>
    <dgm:pt modelId="{F73DD033-14A3-4F78-92CF-B9893C39D8C9}" type="parTrans" cxnId="{BF5FE92C-0A30-4CCB-A9C9-94A9DA882495}">
      <dgm:prSet/>
      <dgm:spPr/>
      <dgm:t>
        <a:bodyPr/>
        <a:lstStyle/>
        <a:p>
          <a:pPr algn="ctr">
            <a:lnSpc>
              <a:spcPct val="100000"/>
            </a:lnSpc>
          </a:pPr>
          <a:endParaRPr lang="en-US">
            <a:latin typeface="Nunito Bold Bold" panose="020B0604020202020204" charset="0"/>
          </a:endParaRPr>
        </a:p>
      </dgm:t>
    </dgm:pt>
    <dgm:pt modelId="{F7C79AEE-A2F2-4F6E-87D6-4E1572FC01D6}" type="sibTrans" cxnId="{BF5FE92C-0A30-4CCB-A9C9-94A9DA882495}">
      <dgm:prSet/>
      <dgm:spPr/>
      <dgm:t>
        <a:bodyPr/>
        <a:lstStyle/>
        <a:p>
          <a:pPr algn="ctr">
            <a:lnSpc>
              <a:spcPct val="100000"/>
            </a:lnSpc>
          </a:pPr>
          <a:endParaRPr lang="en-US">
            <a:latin typeface="Nunito Bold Bold" panose="020B0604020202020204" charset="0"/>
          </a:endParaRPr>
        </a:p>
      </dgm:t>
    </dgm:pt>
    <dgm:pt modelId="{16C8BAB2-2B98-4912-AC76-3D2A9519E9D1}">
      <dgm:prSet phldrT="[Text]" custT="1"/>
      <dgm:spPr>
        <a:solidFill>
          <a:schemeClr val="accent3">
            <a:lumMod val="75000"/>
          </a:schemeClr>
        </a:solidFill>
      </dgm:spPr>
      <dgm:t>
        <a:bodyPr/>
        <a:lstStyle/>
        <a:p>
          <a:pPr algn="ctr">
            <a:lnSpc>
              <a:spcPct val="100000"/>
            </a:lnSpc>
          </a:pPr>
          <a:r>
            <a:rPr lang="en-US" sz="4000" dirty="0">
              <a:latin typeface="Nunito Bold Bold" panose="020B0604020202020204" charset="0"/>
            </a:rPr>
            <a:t>Physiological</a:t>
          </a:r>
        </a:p>
      </dgm:t>
    </dgm:pt>
    <dgm:pt modelId="{53ACBDFA-D584-49B3-94D4-7DC83ADA2560}" type="parTrans" cxnId="{8AA6B866-5D7C-40B2-9F3E-029F88BF9993}">
      <dgm:prSet/>
      <dgm:spPr/>
      <dgm:t>
        <a:bodyPr/>
        <a:lstStyle/>
        <a:p>
          <a:pPr algn="ctr">
            <a:lnSpc>
              <a:spcPct val="100000"/>
            </a:lnSpc>
          </a:pPr>
          <a:endParaRPr lang="en-US">
            <a:latin typeface="Nunito Bold Bold" panose="020B0604020202020204" charset="0"/>
          </a:endParaRPr>
        </a:p>
      </dgm:t>
    </dgm:pt>
    <dgm:pt modelId="{045A094C-040B-4922-B0D6-FE3148C0E7F5}" type="sibTrans" cxnId="{8AA6B866-5D7C-40B2-9F3E-029F88BF9993}">
      <dgm:prSet/>
      <dgm:spPr/>
      <dgm:t>
        <a:bodyPr/>
        <a:lstStyle/>
        <a:p>
          <a:pPr algn="ctr">
            <a:lnSpc>
              <a:spcPct val="100000"/>
            </a:lnSpc>
          </a:pPr>
          <a:endParaRPr lang="en-US">
            <a:latin typeface="Nunito Bold Bold" panose="020B0604020202020204" charset="0"/>
          </a:endParaRPr>
        </a:p>
      </dgm:t>
    </dgm:pt>
    <dgm:pt modelId="{443BE4DF-E3AE-45DC-9B3A-B9C86876075A}">
      <dgm:prSet phldrT="[Text]" custT="1"/>
      <dgm:spPr/>
      <dgm:t>
        <a:bodyPr/>
        <a:lstStyle/>
        <a:p>
          <a:pPr algn="ctr">
            <a:lnSpc>
              <a:spcPct val="100000"/>
            </a:lnSpc>
          </a:pPr>
          <a:r>
            <a:rPr lang="en-US" sz="4000" dirty="0">
              <a:latin typeface="Nunito Bold Bold" panose="020B0604020202020204" charset="0"/>
            </a:rPr>
            <a:t>Impaired social functioning and relationships</a:t>
          </a:r>
        </a:p>
      </dgm:t>
    </dgm:pt>
    <dgm:pt modelId="{C95575AD-3335-4341-B2AC-39F5711B6A8D}" type="parTrans" cxnId="{DD4D8F8E-24A3-4984-86D0-D478E336F7A1}">
      <dgm:prSet/>
      <dgm:spPr/>
      <dgm:t>
        <a:bodyPr/>
        <a:lstStyle/>
        <a:p>
          <a:pPr algn="ctr">
            <a:lnSpc>
              <a:spcPct val="100000"/>
            </a:lnSpc>
          </a:pPr>
          <a:endParaRPr lang="en-US">
            <a:latin typeface="Nunito Bold Bold" panose="020B0604020202020204" charset="0"/>
          </a:endParaRPr>
        </a:p>
      </dgm:t>
    </dgm:pt>
    <dgm:pt modelId="{8DE120AB-208D-49B3-8523-68350DAED698}" type="sibTrans" cxnId="{DD4D8F8E-24A3-4984-86D0-D478E336F7A1}">
      <dgm:prSet/>
      <dgm:spPr/>
      <dgm:t>
        <a:bodyPr/>
        <a:lstStyle/>
        <a:p>
          <a:pPr algn="ctr">
            <a:lnSpc>
              <a:spcPct val="100000"/>
            </a:lnSpc>
          </a:pPr>
          <a:endParaRPr lang="en-US">
            <a:latin typeface="Nunito Bold Bold" panose="020B0604020202020204" charset="0"/>
          </a:endParaRPr>
        </a:p>
      </dgm:t>
    </dgm:pt>
    <dgm:pt modelId="{DC97D9CA-FEE8-4DED-8C45-75558B65AFE5}">
      <dgm:prSet phldrT="[Text]" custT="1"/>
      <dgm:spPr>
        <a:solidFill>
          <a:srgbClr val="C00000"/>
        </a:solidFill>
      </dgm:spPr>
      <dgm:t>
        <a:bodyPr/>
        <a:lstStyle/>
        <a:p>
          <a:pPr algn="ctr">
            <a:lnSpc>
              <a:spcPct val="100000"/>
            </a:lnSpc>
          </a:pPr>
          <a:r>
            <a:rPr lang="en-US" sz="4000" dirty="0">
              <a:latin typeface="Nunito Bold Bold" panose="020B0604020202020204" charset="0"/>
            </a:rPr>
            <a:t>Hazardous use</a:t>
          </a:r>
        </a:p>
      </dgm:t>
    </dgm:pt>
    <dgm:pt modelId="{E3BACDEB-5429-4005-A613-23B1BAEBEFD0}" type="parTrans" cxnId="{B8ADC842-4405-44B3-A2DB-FF013432B350}">
      <dgm:prSet/>
      <dgm:spPr/>
      <dgm:t>
        <a:bodyPr/>
        <a:lstStyle/>
        <a:p>
          <a:pPr algn="ctr">
            <a:lnSpc>
              <a:spcPct val="100000"/>
            </a:lnSpc>
          </a:pPr>
          <a:endParaRPr lang="en-US">
            <a:latin typeface="Nunito Bold Bold" panose="020B0604020202020204" charset="0"/>
          </a:endParaRPr>
        </a:p>
      </dgm:t>
    </dgm:pt>
    <dgm:pt modelId="{78E17B48-F123-4923-A4CD-86124577A410}" type="sibTrans" cxnId="{B8ADC842-4405-44B3-A2DB-FF013432B350}">
      <dgm:prSet/>
      <dgm:spPr/>
      <dgm:t>
        <a:bodyPr/>
        <a:lstStyle/>
        <a:p>
          <a:pPr algn="ctr">
            <a:lnSpc>
              <a:spcPct val="100000"/>
            </a:lnSpc>
          </a:pPr>
          <a:endParaRPr lang="en-US">
            <a:latin typeface="Nunito Bold Bold" panose="020B0604020202020204" charset="0"/>
          </a:endParaRPr>
        </a:p>
      </dgm:t>
    </dgm:pt>
    <dgm:pt modelId="{ED009F13-3AE3-4113-9ECB-28D9062F4481}">
      <dgm:prSet phldrT="[Text]"/>
      <dgm:spPr/>
      <dgm:t>
        <a:bodyPr/>
        <a:lstStyle/>
        <a:p>
          <a:pPr algn="ctr">
            <a:lnSpc>
              <a:spcPct val="100000"/>
            </a:lnSpc>
          </a:pPr>
          <a:r>
            <a:rPr lang="en-US" b="1" dirty="0">
              <a:latin typeface="Nunito Bold Bold" panose="020B0604020202020204" charset="0"/>
            </a:rPr>
            <a:t>Mild: 2-3</a:t>
          </a:r>
        </a:p>
        <a:p>
          <a:pPr algn="ctr">
            <a:lnSpc>
              <a:spcPct val="100000"/>
            </a:lnSpc>
          </a:pPr>
          <a:r>
            <a:rPr lang="en-US" b="1" dirty="0">
              <a:latin typeface="Nunito Bold Bold" panose="020B0604020202020204" charset="0"/>
            </a:rPr>
            <a:t>Moderate: 4-5</a:t>
          </a:r>
        </a:p>
        <a:p>
          <a:pPr algn="ctr">
            <a:lnSpc>
              <a:spcPct val="100000"/>
            </a:lnSpc>
          </a:pPr>
          <a:r>
            <a:rPr lang="en-US" b="1" dirty="0">
              <a:latin typeface="Nunito Bold Bold" panose="020B0604020202020204" charset="0"/>
            </a:rPr>
            <a:t>Severe: 6-11</a:t>
          </a:r>
        </a:p>
      </dgm:t>
    </dgm:pt>
    <dgm:pt modelId="{9A40B36B-3C8D-4543-9657-5C0DDCA8D241}" type="sibTrans" cxnId="{52B16897-6102-4FB3-9B14-CDAC49DEBA9F}">
      <dgm:prSet/>
      <dgm:spPr/>
      <dgm:t>
        <a:bodyPr/>
        <a:lstStyle/>
        <a:p>
          <a:pPr algn="ctr">
            <a:lnSpc>
              <a:spcPct val="100000"/>
            </a:lnSpc>
          </a:pPr>
          <a:endParaRPr lang="en-US">
            <a:latin typeface="Nunito Bold Bold" panose="020B0604020202020204" charset="0"/>
          </a:endParaRPr>
        </a:p>
      </dgm:t>
    </dgm:pt>
    <dgm:pt modelId="{FD5E2F08-45EB-4F3E-96C4-BEDB74D5516B}" type="parTrans" cxnId="{52B16897-6102-4FB3-9B14-CDAC49DEBA9F}">
      <dgm:prSet/>
      <dgm:spPr/>
      <dgm:t>
        <a:bodyPr/>
        <a:lstStyle/>
        <a:p>
          <a:pPr algn="ctr">
            <a:lnSpc>
              <a:spcPct val="100000"/>
            </a:lnSpc>
          </a:pPr>
          <a:endParaRPr lang="en-US">
            <a:latin typeface="Nunito Bold Bold" panose="020B0604020202020204" charset="0"/>
          </a:endParaRPr>
        </a:p>
      </dgm:t>
    </dgm:pt>
    <dgm:pt modelId="{2A5EDD68-AD8A-4BFF-90AA-5574FA7A3A72}" type="pres">
      <dgm:prSet presAssocID="{C7EC625B-BD89-469A-AC90-9B29296195F3}" presName="diagram" presStyleCnt="0">
        <dgm:presLayoutVars>
          <dgm:chMax val="1"/>
          <dgm:dir/>
          <dgm:animLvl val="ctr"/>
          <dgm:resizeHandles val="exact"/>
        </dgm:presLayoutVars>
      </dgm:prSet>
      <dgm:spPr/>
    </dgm:pt>
    <dgm:pt modelId="{F85C44C2-D2B0-4700-BF7F-FA5D37F0845D}" type="pres">
      <dgm:prSet presAssocID="{C7EC625B-BD89-469A-AC90-9B29296195F3}" presName="matrix" presStyleCnt="0"/>
      <dgm:spPr/>
    </dgm:pt>
    <dgm:pt modelId="{F376C4A0-118D-4231-A433-6EB2AB785D65}" type="pres">
      <dgm:prSet presAssocID="{C7EC625B-BD89-469A-AC90-9B29296195F3}" presName="tile1" presStyleLbl="node1" presStyleIdx="0" presStyleCnt="4"/>
      <dgm:spPr/>
    </dgm:pt>
    <dgm:pt modelId="{C8B4B868-4E08-4002-9356-3E408D982D7E}" type="pres">
      <dgm:prSet presAssocID="{C7EC625B-BD89-469A-AC90-9B29296195F3}" presName="tile1text" presStyleLbl="node1" presStyleIdx="0" presStyleCnt="4">
        <dgm:presLayoutVars>
          <dgm:chMax val="0"/>
          <dgm:chPref val="0"/>
          <dgm:bulletEnabled val="1"/>
        </dgm:presLayoutVars>
      </dgm:prSet>
      <dgm:spPr/>
    </dgm:pt>
    <dgm:pt modelId="{7F968673-5B0F-4069-99C3-8BF0137CCB0D}" type="pres">
      <dgm:prSet presAssocID="{C7EC625B-BD89-469A-AC90-9B29296195F3}" presName="tile2" presStyleLbl="node1" presStyleIdx="1" presStyleCnt="4"/>
      <dgm:spPr/>
    </dgm:pt>
    <dgm:pt modelId="{06959249-BE5C-45A1-97A2-3168BF466530}" type="pres">
      <dgm:prSet presAssocID="{C7EC625B-BD89-469A-AC90-9B29296195F3}" presName="tile2text" presStyleLbl="node1" presStyleIdx="1" presStyleCnt="4">
        <dgm:presLayoutVars>
          <dgm:chMax val="0"/>
          <dgm:chPref val="0"/>
          <dgm:bulletEnabled val="1"/>
        </dgm:presLayoutVars>
      </dgm:prSet>
      <dgm:spPr/>
    </dgm:pt>
    <dgm:pt modelId="{41E6A126-965C-472F-BDEC-409F9DA724A4}" type="pres">
      <dgm:prSet presAssocID="{C7EC625B-BD89-469A-AC90-9B29296195F3}" presName="tile3" presStyleLbl="node1" presStyleIdx="2" presStyleCnt="4"/>
      <dgm:spPr/>
    </dgm:pt>
    <dgm:pt modelId="{225A68DD-04F6-4BC9-BFD2-7564DB2E2235}" type="pres">
      <dgm:prSet presAssocID="{C7EC625B-BD89-469A-AC90-9B29296195F3}" presName="tile3text" presStyleLbl="node1" presStyleIdx="2" presStyleCnt="4">
        <dgm:presLayoutVars>
          <dgm:chMax val="0"/>
          <dgm:chPref val="0"/>
          <dgm:bulletEnabled val="1"/>
        </dgm:presLayoutVars>
      </dgm:prSet>
      <dgm:spPr/>
    </dgm:pt>
    <dgm:pt modelId="{C2FA1D19-C77C-4F56-A78E-7EC691FE76BD}" type="pres">
      <dgm:prSet presAssocID="{C7EC625B-BD89-469A-AC90-9B29296195F3}" presName="tile4" presStyleLbl="node1" presStyleIdx="3" presStyleCnt="4"/>
      <dgm:spPr/>
    </dgm:pt>
    <dgm:pt modelId="{3786287C-9F89-4ADC-BAED-5E71D2CC414B}" type="pres">
      <dgm:prSet presAssocID="{C7EC625B-BD89-469A-AC90-9B29296195F3}" presName="tile4text" presStyleLbl="node1" presStyleIdx="3" presStyleCnt="4">
        <dgm:presLayoutVars>
          <dgm:chMax val="0"/>
          <dgm:chPref val="0"/>
          <dgm:bulletEnabled val="1"/>
        </dgm:presLayoutVars>
      </dgm:prSet>
      <dgm:spPr/>
    </dgm:pt>
    <dgm:pt modelId="{FDB36A3C-A089-40AF-B2DF-F8B74F09E943}" type="pres">
      <dgm:prSet presAssocID="{C7EC625B-BD89-469A-AC90-9B29296195F3}" presName="centerTile" presStyleLbl="fgShp" presStyleIdx="0" presStyleCnt="1">
        <dgm:presLayoutVars>
          <dgm:chMax val="0"/>
          <dgm:chPref val="0"/>
        </dgm:presLayoutVars>
      </dgm:prSet>
      <dgm:spPr/>
    </dgm:pt>
  </dgm:ptLst>
  <dgm:cxnLst>
    <dgm:cxn modelId="{BF5FE92C-0A30-4CCB-A9C9-94A9DA882495}" srcId="{ED009F13-3AE3-4113-9ECB-28D9062F4481}" destId="{1C8F9372-2A78-4F5E-A5CF-D6E812D50B90}" srcOrd="0" destOrd="0" parTransId="{F73DD033-14A3-4F78-92CF-B9893C39D8C9}" sibTransId="{F7C79AEE-A2F2-4F6E-87D6-4E1572FC01D6}"/>
    <dgm:cxn modelId="{C8888D2E-1564-42B0-89BF-4A95F43F2CE1}" type="presOf" srcId="{16C8BAB2-2B98-4912-AC76-3D2A9519E9D1}" destId="{06959249-BE5C-45A1-97A2-3168BF466530}" srcOrd="1" destOrd="0" presId="urn:microsoft.com/office/officeart/2005/8/layout/matrix1"/>
    <dgm:cxn modelId="{F7A44032-D2DE-460B-8024-64171A101F0B}" type="presOf" srcId="{443BE4DF-E3AE-45DC-9B3A-B9C86876075A}" destId="{225A68DD-04F6-4BC9-BFD2-7564DB2E2235}" srcOrd="1" destOrd="0" presId="urn:microsoft.com/office/officeart/2005/8/layout/matrix1"/>
    <dgm:cxn modelId="{3F194E5B-7A07-4B65-8614-CBE54D20FAD1}" type="presOf" srcId="{DC97D9CA-FEE8-4DED-8C45-75558B65AFE5}" destId="{3786287C-9F89-4ADC-BAED-5E71D2CC414B}" srcOrd="1" destOrd="0" presId="urn:microsoft.com/office/officeart/2005/8/layout/matrix1"/>
    <dgm:cxn modelId="{B8ADC842-4405-44B3-A2DB-FF013432B350}" srcId="{ED009F13-3AE3-4113-9ECB-28D9062F4481}" destId="{DC97D9CA-FEE8-4DED-8C45-75558B65AFE5}" srcOrd="3" destOrd="0" parTransId="{E3BACDEB-5429-4005-A613-23B1BAEBEFD0}" sibTransId="{78E17B48-F123-4923-A4CD-86124577A410}"/>
    <dgm:cxn modelId="{8AA6B866-5D7C-40B2-9F3E-029F88BF9993}" srcId="{ED009F13-3AE3-4113-9ECB-28D9062F4481}" destId="{16C8BAB2-2B98-4912-AC76-3D2A9519E9D1}" srcOrd="1" destOrd="0" parTransId="{53ACBDFA-D584-49B3-94D4-7DC83ADA2560}" sibTransId="{045A094C-040B-4922-B0D6-FE3148C0E7F5}"/>
    <dgm:cxn modelId="{65E5A449-AB7A-4904-B9F7-5A1FA1C935BB}" type="presOf" srcId="{ED009F13-3AE3-4113-9ECB-28D9062F4481}" destId="{FDB36A3C-A089-40AF-B2DF-F8B74F09E943}" srcOrd="0" destOrd="0" presId="urn:microsoft.com/office/officeart/2005/8/layout/matrix1"/>
    <dgm:cxn modelId="{AF4C886A-3935-4D32-9E8D-2D26444ECBA2}" type="presOf" srcId="{1C8F9372-2A78-4F5E-A5CF-D6E812D50B90}" destId="{C8B4B868-4E08-4002-9356-3E408D982D7E}" srcOrd="1" destOrd="0" presId="urn:microsoft.com/office/officeart/2005/8/layout/matrix1"/>
    <dgm:cxn modelId="{13AC3454-27BA-4646-A10C-9550D339820F}" type="presOf" srcId="{1C8F9372-2A78-4F5E-A5CF-D6E812D50B90}" destId="{F376C4A0-118D-4231-A433-6EB2AB785D65}" srcOrd="0" destOrd="0" presId="urn:microsoft.com/office/officeart/2005/8/layout/matrix1"/>
    <dgm:cxn modelId="{DD4D8F8E-24A3-4984-86D0-D478E336F7A1}" srcId="{ED009F13-3AE3-4113-9ECB-28D9062F4481}" destId="{443BE4DF-E3AE-45DC-9B3A-B9C86876075A}" srcOrd="2" destOrd="0" parTransId="{C95575AD-3335-4341-B2AC-39F5711B6A8D}" sibTransId="{8DE120AB-208D-49B3-8523-68350DAED698}"/>
    <dgm:cxn modelId="{52B16897-6102-4FB3-9B14-CDAC49DEBA9F}" srcId="{C7EC625B-BD89-469A-AC90-9B29296195F3}" destId="{ED009F13-3AE3-4113-9ECB-28D9062F4481}" srcOrd="0" destOrd="0" parTransId="{FD5E2F08-45EB-4F3E-96C4-BEDB74D5516B}" sibTransId="{9A40B36B-3C8D-4543-9657-5C0DDCA8D241}"/>
    <dgm:cxn modelId="{7DFD6EA7-A1EE-43E9-B9EB-A1C40407CFFE}" type="presOf" srcId="{443BE4DF-E3AE-45DC-9B3A-B9C86876075A}" destId="{41E6A126-965C-472F-BDEC-409F9DA724A4}" srcOrd="0" destOrd="0" presId="urn:microsoft.com/office/officeart/2005/8/layout/matrix1"/>
    <dgm:cxn modelId="{E47739AD-3DDF-4C49-BE42-D9D20FEEDA50}" type="presOf" srcId="{DC97D9CA-FEE8-4DED-8C45-75558B65AFE5}" destId="{C2FA1D19-C77C-4F56-A78E-7EC691FE76BD}" srcOrd="0" destOrd="0" presId="urn:microsoft.com/office/officeart/2005/8/layout/matrix1"/>
    <dgm:cxn modelId="{BFA0F3C6-D13E-4D49-A4CD-45C0698963DD}" type="presOf" srcId="{C7EC625B-BD89-469A-AC90-9B29296195F3}" destId="{2A5EDD68-AD8A-4BFF-90AA-5574FA7A3A72}" srcOrd="0" destOrd="0" presId="urn:microsoft.com/office/officeart/2005/8/layout/matrix1"/>
    <dgm:cxn modelId="{2C5DEBF9-D9A2-46E4-98A2-CAA8C5D4AF83}" type="presOf" srcId="{16C8BAB2-2B98-4912-AC76-3D2A9519E9D1}" destId="{7F968673-5B0F-4069-99C3-8BF0137CCB0D}" srcOrd="0" destOrd="0" presId="urn:microsoft.com/office/officeart/2005/8/layout/matrix1"/>
    <dgm:cxn modelId="{669AD909-79A4-42D1-B82C-1C82D901991C}" type="presParOf" srcId="{2A5EDD68-AD8A-4BFF-90AA-5574FA7A3A72}" destId="{F85C44C2-D2B0-4700-BF7F-FA5D37F0845D}" srcOrd="0" destOrd="0" presId="urn:microsoft.com/office/officeart/2005/8/layout/matrix1"/>
    <dgm:cxn modelId="{E87F522B-A08E-4908-B139-718166F2520C}" type="presParOf" srcId="{F85C44C2-D2B0-4700-BF7F-FA5D37F0845D}" destId="{F376C4A0-118D-4231-A433-6EB2AB785D65}" srcOrd="0" destOrd="0" presId="urn:microsoft.com/office/officeart/2005/8/layout/matrix1"/>
    <dgm:cxn modelId="{A1B6A684-B7AA-4DAD-9567-A2B3C5D96BED}" type="presParOf" srcId="{F85C44C2-D2B0-4700-BF7F-FA5D37F0845D}" destId="{C8B4B868-4E08-4002-9356-3E408D982D7E}" srcOrd="1" destOrd="0" presId="urn:microsoft.com/office/officeart/2005/8/layout/matrix1"/>
    <dgm:cxn modelId="{BF7330B7-5C45-4D1C-9E9A-D20ADC176A22}" type="presParOf" srcId="{F85C44C2-D2B0-4700-BF7F-FA5D37F0845D}" destId="{7F968673-5B0F-4069-99C3-8BF0137CCB0D}" srcOrd="2" destOrd="0" presId="urn:microsoft.com/office/officeart/2005/8/layout/matrix1"/>
    <dgm:cxn modelId="{CE99F37D-CFCB-49DE-B67E-75E7D9B53154}" type="presParOf" srcId="{F85C44C2-D2B0-4700-BF7F-FA5D37F0845D}" destId="{06959249-BE5C-45A1-97A2-3168BF466530}" srcOrd="3" destOrd="0" presId="urn:microsoft.com/office/officeart/2005/8/layout/matrix1"/>
    <dgm:cxn modelId="{B91EBFF6-FAEE-43DC-A6C0-41DF7A70DE21}" type="presParOf" srcId="{F85C44C2-D2B0-4700-BF7F-FA5D37F0845D}" destId="{41E6A126-965C-472F-BDEC-409F9DA724A4}" srcOrd="4" destOrd="0" presId="urn:microsoft.com/office/officeart/2005/8/layout/matrix1"/>
    <dgm:cxn modelId="{BBD43280-D5D1-4EEF-8834-EE22A3C1C064}" type="presParOf" srcId="{F85C44C2-D2B0-4700-BF7F-FA5D37F0845D}" destId="{225A68DD-04F6-4BC9-BFD2-7564DB2E2235}" srcOrd="5" destOrd="0" presId="urn:microsoft.com/office/officeart/2005/8/layout/matrix1"/>
    <dgm:cxn modelId="{C9FB7F2C-217A-4239-9F17-938950B4D8DE}" type="presParOf" srcId="{F85C44C2-D2B0-4700-BF7F-FA5D37F0845D}" destId="{C2FA1D19-C77C-4F56-A78E-7EC691FE76BD}" srcOrd="6" destOrd="0" presId="urn:microsoft.com/office/officeart/2005/8/layout/matrix1"/>
    <dgm:cxn modelId="{B77C510D-B1C9-49EE-AEB2-F8B82F905FF6}" type="presParOf" srcId="{F85C44C2-D2B0-4700-BF7F-FA5D37F0845D}" destId="{3786287C-9F89-4ADC-BAED-5E71D2CC414B}" srcOrd="7" destOrd="0" presId="urn:microsoft.com/office/officeart/2005/8/layout/matrix1"/>
    <dgm:cxn modelId="{141F72F4-AB38-43D0-A447-CFA0F93BFFD5}" type="presParOf" srcId="{2A5EDD68-AD8A-4BFF-90AA-5574FA7A3A72}" destId="{FDB36A3C-A089-40AF-B2DF-F8B74F09E943}"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AC5465-D5AB-451F-B49A-4AA6DAFD08BB}" type="doc">
      <dgm:prSet loTypeId="urn:microsoft.com/office/officeart/2005/8/layout/hChevron3" loCatId="process" qsTypeId="urn:microsoft.com/office/officeart/2005/8/quickstyle/simple1" qsCatId="simple" csTypeId="urn:microsoft.com/office/officeart/2005/8/colors/accent1_2" csCatId="accent1" phldr="1"/>
      <dgm:spPr/>
    </dgm:pt>
    <dgm:pt modelId="{7CF874A1-371F-4626-A059-1292A8384C47}">
      <dgm:prSet phldrT="[Text]" custT="1"/>
      <dgm:spPr>
        <a:solidFill>
          <a:srgbClr val="FFC000"/>
        </a:solidFill>
      </dgm:spPr>
      <dgm:t>
        <a:bodyPr/>
        <a:lstStyle/>
        <a:p>
          <a:r>
            <a:rPr lang="en-US" sz="2800" dirty="0">
              <a:latin typeface="Nunito Bold Bold" panose="020B0604020202020204" charset="0"/>
            </a:rPr>
            <a:t>Craving</a:t>
          </a:r>
        </a:p>
      </dgm:t>
    </dgm:pt>
    <dgm:pt modelId="{EF66ED68-59E4-46C0-B03A-6D8A3A3FF12B}" type="parTrans" cxnId="{F9D8EF3E-C3FA-47A4-BD99-8B18B89A868F}">
      <dgm:prSet/>
      <dgm:spPr/>
      <dgm:t>
        <a:bodyPr/>
        <a:lstStyle/>
        <a:p>
          <a:endParaRPr lang="en-US" sz="3600"/>
        </a:p>
      </dgm:t>
    </dgm:pt>
    <dgm:pt modelId="{61676FE0-2AE4-4A94-8EBD-926E935EE01C}" type="sibTrans" cxnId="{F9D8EF3E-C3FA-47A4-BD99-8B18B89A868F}">
      <dgm:prSet/>
      <dgm:spPr/>
      <dgm:t>
        <a:bodyPr/>
        <a:lstStyle/>
        <a:p>
          <a:endParaRPr lang="en-US" sz="3600"/>
        </a:p>
      </dgm:t>
    </dgm:pt>
    <dgm:pt modelId="{D0390AED-3AAB-4B8D-9F12-5CDA68CEAD91}">
      <dgm:prSet phldrT="[Text]" custT="1"/>
      <dgm:spPr>
        <a:solidFill>
          <a:srgbClr val="FF0000"/>
        </a:solidFill>
      </dgm:spPr>
      <dgm:t>
        <a:bodyPr/>
        <a:lstStyle/>
        <a:p>
          <a:r>
            <a:rPr lang="en-US" sz="2800" dirty="0">
              <a:latin typeface="Nunito Bold Bold" panose="020B0604020202020204" charset="0"/>
            </a:rPr>
            <a:t>Survival Mode</a:t>
          </a:r>
        </a:p>
      </dgm:t>
    </dgm:pt>
    <dgm:pt modelId="{B09E7A1D-DF70-4FC9-AF46-B5DD6822AB39}" type="parTrans" cxnId="{15E13607-707A-4D8F-BE5B-D7F19C82DEA9}">
      <dgm:prSet/>
      <dgm:spPr/>
      <dgm:t>
        <a:bodyPr/>
        <a:lstStyle/>
        <a:p>
          <a:endParaRPr lang="en-US" sz="3600"/>
        </a:p>
      </dgm:t>
    </dgm:pt>
    <dgm:pt modelId="{2ED7A74D-EEA7-4271-92E7-C6411523953B}" type="sibTrans" cxnId="{15E13607-707A-4D8F-BE5B-D7F19C82DEA9}">
      <dgm:prSet/>
      <dgm:spPr/>
      <dgm:t>
        <a:bodyPr/>
        <a:lstStyle/>
        <a:p>
          <a:endParaRPr lang="en-US" sz="3600"/>
        </a:p>
      </dgm:t>
    </dgm:pt>
    <dgm:pt modelId="{FFB46B23-46A1-4F76-B5DC-3390CAC04055}">
      <dgm:prSet phldrT="[Text]" custT="1"/>
      <dgm:spPr>
        <a:solidFill>
          <a:srgbClr val="C00000"/>
        </a:solidFill>
      </dgm:spPr>
      <dgm:t>
        <a:bodyPr/>
        <a:lstStyle/>
        <a:p>
          <a:r>
            <a:rPr lang="en-US" sz="2800" dirty="0">
              <a:latin typeface="Nunito Bold Bold" panose="020B0604020202020204" charset="0"/>
            </a:rPr>
            <a:t>Primal Action</a:t>
          </a:r>
        </a:p>
      </dgm:t>
    </dgm:pt>
    <dgm:pt modelId="{AE3828B5-149C-4ED6-90C7-8E6A748A5586}" type="parTrans" cxnId="{B436A234-B7F8-49A9-AF05-E132EDA5B1D2}">
      <dgm:prSet/>
      <dgm:spPr/>
      <dgm:t>
        <a:bodyPr/>
        <a:lstStyle/>
        <a:p>
          <a:endParaRPr lang="en-US" sz="3600"/>
        </a:p>
      </dgm:t>
    </dgm:pt>
    <dgm:pt modelId="{02799117-1A8C-4FB6-88DD-20ED5E06D996}" type="sibTrans" cxnId="{B436A234-B7F8-49A9-AF05-E132EDA5B1D2}">
      <dgm:prSet/>
      <dgm:spPr/>
      <dgm:t>
        <a:bodyPr/>
        <a:lstStyle/>
        <a:p>
          <a:endParaRPr lang="en-US" sz="3600"/>
        </a:p>
      </dgm:t>
    </dgm:pt>
    <dgm:pt modelId="{D5598170-6D49-4339-8741-10700BFC6682}" type="pres">
      <dgm:prSet presAssocID="{ECAC5465-D5AB-451F-B49A-4AA6DAFD08BB}" presName="Name0" presStyleCnt="0">
        <dgm:presLayoutVars>
          <dgm:dir/>
          <dgm:resizeHandles val="exact"/>
        </dgm:presLayoutVars>
      </dgm:prSet>
      <dgm:spPr/>
    </dgm:pt>
    <dgm:pt modelId="{0FF1E07B-A61C-4532-BE75-6C5DD8EC7FDA}" type="pres">
      <dgm:prSet presAssocID="{7CF874A1-371F-4626-A059-1292A8384C47}" presName="parTxOnly" presStyleLbl="node1" presStyleIdx="0" presStyleCnt="3">
        <dgm:presLayoutVars>
          <dgm:bulletEnabled val="1"/>
        </dgm:presLayoutVars>
      </dgm:prSet>
      <dgm:spPr/>
    </dgm:pt>
    <dgm:pt modelId="{5DEEE03C-84BF-4C26-BF61-DBC9011A8A9C}" type="pres">
      <dgm:prSet presAssocID="{61676FE0-2AE4-4A94-8EBD-926E935EE01C}" presName="parSpace" presStyleCnt="0"/>
      <dgm:spPr/>
    </dgm:pt>
    <dgm:pt modelId="{9029B6FB-577A-4D2C-9DC5-1B23D407FA40}" type="pres">
      <dgm:prSet presAssocID="{D0390AED-3AAB-4B8D-9F12-5CDA68CEAD91}" presName="parTxOnly" presStyleLbl="node1" presStyleIdx="1" presStyleCnt="3">
        <dgm:presLayoutVars>
          <dgm:bulletEnabled val="1"/>
        </dgm:presLayoutVars>
      </dgm:prSet>
      <dgm:spPr/>
    </dgm:pt>
    <dgm:pt modelId="{8946E176-CF71-41CB-9260-3F87A8DB85D8}" type="pres">
      <dgm:prSet presAssocID="{2ED7A74D-EEA7-4271-92E7-C6411523953B}" presName="parSpace" presStyleCnt="0"/>
      <dgm:spPr/>
    </dgm:pt>
    <dgm:pt modelId="{B5F51C3E-7221-484B-8F1A-2610D4566C35}" type="pres">
      <dgm:prSet presAssocID="{FFB46B23-46A1-4F76-B5DC-3390CAC04055}" presName="parTxOnly" presStyleLbl="node1" presStyleIdx="2" presStyleCnt="3">
        <dgm:presLayoutVars>
          <dgm:bulletEnabled val="1"/>
        </dgm:presLayoutVars>
      </dgm:prSet>
      <dgm:spPr/>
    </dgm:pt>
  </dgm:ptLst>
  <dgm:cxnLst>
    <dgm:cxn modelId="{15E13607-707A-4D8F-BE5B-D7F19C82DEA9}" srcId="{ECAC5465-D5AB-451F-B49A-4AA6DAFD08BB}" destId="{D0390AED-3AAB-4B8D-9F12-5CDA68CEAD91}" srcOrd="1" destOrd="0" parTransId="{B09E7A1D-DF70-4FC9-AF46-B5DD6822AB39}" sibTransId="{2ED7A74D-EEA7-4271-92E7-C6411523953B}"/>
    <dgm:cxn modelId="{2F6B2017-6D4A-45E3-990A-06CAE5ED2622}" type="presOf" srcId="{ECAC5465-D5AB-451F-B49A-4AA6DAFD08BB}" destId="{D5598170-6D49-4339-8741-10700BFC6682}" srcOrd="0" destOrd="0" presId="urn:microsoft.com/office/officeart/2005/8/layout/hChevron3"/>
    <dgm:cxn modelId="{980BC62B-8712-40C4-B9FB-8A8E80B2FC60}" type="presOf" srcId="{7CF874A1-371F-4626-A059-1292A8384C47}" destId="{0FF1E07B-A61C-4532-BE75-6C5DD8EC7FDA}" srcOrd="0" destOrd="0" presId="urn:microsoft.com/office/officeart/2005/8/layout/hChevron3"/>
    <dgm:cxn modelId="{B436A234-B7F8-49A9-AF05-E132EDA5B1D2}" srcId="{ECAC5465-D5AB-451F-B49A-4AA6DAFD08BB}" destId="{FFB46B23-46A1-4F76-B5DC-3390CAC04055}" srcOrd="2" destOrd="0" parTransId="{AE3828B5-149C-4ED6-90C7-8E6A748A5586}" sibTransId="{02799117-1A8C-4FB6-88DD-20ED5E06D996}"/>
    <dgm:cxn modelId="{F9D8EF3E-C3FA-47A4-BD99-8B18B89A868F}" srcId="{ECAC5465-D5AB-451F-B49A-4AA6DAFD08BB}" destId="{7CF874A1-371F-4626-A059-1292A8384C47}" srcOrd="0" destOrd="0" parTransId="{EF66ED68-59E4-46C0-B03A-6D8A3A3FF12B}" sibTransId="{61676FE0-2AE4-4A94-8EBD-926E935EE01C}"/>
    <dgm:cxn modelId="{3DCBA8A5-9FF2-49C6-8EA0-4B9F8EF93FDB}" type="presOf" srcId="{FFB46B23-46A1-4F76-B5DC-3390CAC04055}" destId="{B5F51C3E-7221-484B-8F1A-2610D4566C35}" srcOrd="0" destOrd="0" presId="urn:microsoft.com/office/officeart/2005/8/layout/hChevron3"/>
    <dgm:cxn modelId="{D04E9EBB-93EE-4725-879B-9155FFD6C95A}" type="presOf" srcId="{D0390AED-3AAB-4B8D-9F12-5CDA68CEAD91}" destId="{9029B6FB-577A-4D2C-9DC5-1B23D407FA40}" srcOrd="0" destOrd="0" presId="urn:microsoft.com/office/officeart/2005/8/layout/hChevron3"/>
    <dgm:cxn modelId="{50F7FA41-7AE4-43B3-9C35-9F1A548BC8F8}" type="presParOf" srcId="{D5598170-6D49-4339-8741-10700BFC6682}" destId="{0FF1E07B-A61C-4532-BE75-6C5DD8EC7FDA}" srcOrd="0" destOrd="0" presId="urn:microsoft.com/office/officeart/2005/8/layout/hChevron3"/>
    <dgm:cxn modelId="{48E880A3-F4A1-42AB-9E17-129DEB572EB1}" type="presParOf" srcId="{D5598170-6D49-4339-8741-10700BFC6682}" destId="{5DEEE03C-84BF-4C26-BF61-DBC9011A8A9C}" srcOrd="1" destOrd="0" presId="urn:microsoft.com/office/officeart/2005/8/layout/hChevron3"/>
    <dgm:cxn modelId="{FCA60143-D95C-4A8A-9BA2-505E1CCC38B8}" type="presParOf" srcId="{D5598170-6D49-4339-8741-10700BFC6682}" destId="{9029B6FB-577A-4D2C-9DC5-1B23D407FA40}" srcOrd="2" destOrd="0" presId="urn:microsoft.com/office/officeart/2005/8/layout/hChevron3"/>
    <dgm:cxn modelId="{89F091A5-7899-4578-B959-451792E08EE1}" type="presParOf" srcId="{D5598170-6D49-4339-8741-10700BFC6682}" destId="{8946E176-CF71-41CB-9260-3F87A8DB85D8}" srcOrd="3" destOrd="0" presId="urn:microsoft.com/office/officeart/2005/8/layout/hChevron3"/>
    <dgm:cxn modelId="{9EFC636C-A2B3-4FC3-81A8-975F316C29C5}" type="presParOf" srcId="{D5598170-6D49-4339-8741-10700BFC6682}" destId="{B5F51C3E-7221-484B-8F1A-2610D4566C35}" srcOrd="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7057FF-4719-6846-9FD8-3CAC1A444D01}" type="doc">
      <dgm:prSet loTypeId="urn:microsoft.com/office/officeart/2005/8/layout/balance1" loCatId="" qsTypeId="urn:microsoft.com/office/officeart/2005/8/quickstyle/3d3" qsCatId="3D" csTypeId="urn:microsoft.com/office/officeart/2005/8/colors/colorful1" csCatId="colorful" phldr="1"/>
      <dgm:spPr/>
      <dgm:t>
        <a:bodyPr/>
        <a:lstStyle/>
        <a:p>
          <a:endParaRPr lang="en-US"/>
        </a:p>
      </dgm:t>
    </dgm:pt>
    <dgm:pt modelId="{1248208E-DA47-D842-AFF7-57FB11FF2149}">
      <dgm:prSet phldrT="[Text]" custT="1"/>
      <dgm:spPr/>
      <dgm:t>
        <a:bodyPr/>
        <a:lstStyle/>
        <a:p>
          <a:r>
            <a:rPr lang="en-US" sz="2400" b="1" dirty="0">
              <a:latin typeface="Abadi" panose="020B0604020104020204" pitchFamily="34" charset="0"/>
            </a:rPr>
            <a:t>Barriers</a:t>
          </a:r>
        </a:p>
      </dgm:t>
    </dgm:pt>
    <dgm:pt modelId="{2F876FBA-EE16-1445-8083-494556386984}" type="parTrans" cxnId="{CA2AAF01-0004-604B-B665-C544C15D777D}">
      <dgm:prSet/>
      <dgm:spPr/>
      <dgm:t>
        <a:bodyPr/>
        <a:lstStyle/>
        <a:p>
          <a:endParaRPr lang="en-US" sz="2400" b="1">
            <a:latin typeface="Abadi" panose="020B0604020104020204" pitchFamily="34" charset="0"/>
          </a:endParaRPr>
        </a:p>
      </dgm:t>
    </dgm:pt>
    <dgm:pt modelId="{6157CBDC-CE88-144E-9EDB-7C3C7314A154}" type="sibTrans" cxnId="{CA2AAF01-0004-604B-B665-C544C15D777D}">
      <dgm:prSet/>
      <dgm:spPr/>
      <dgm:t>
        <a:bodyPr/>
        <a:lstStyle/>
        <a:p>
          <a:endParaRPr lang="en-US" sz="2400" b="1">
            <a:latin typeface="Abadi" panose="020B0604020104020204" pitchFamily="34" charset="0"/>
          </a:endParaRPr>
        </a:p>
      </dgm:t>
    </dgm:pt>
    <dgm:pt modelId="{C00899C2-DD38-AF40-825B-83F123A960E6}">
      <dgm:prSet phldrT="[Text]" custT="1"/>
      <dgm:spPr/>
      <dgm:t>
        <a:bodyPr/>
        <a:lstStyle/>
        <a:p>
          <a:r>
            <a:rPr lang="en-US" sz="2400" b="1" dirty="0">
              <a:latin typeface="Abadi" panose="020B0604020104020204" pitchFamily="34" charset="0"/>
            </a:rPr>
            <a:t>Capacity is inadequate</a:t>
          </a:r>
        </a:p>
      </dgm:t>
    </dgm:pt>
    <dgm:pt modelId="{46E1FA56-57AA-7B41-9326-F23CA0CF6EF1}" type="parTrans" cxnId="{8527D9FA-0551-5D4B-99D7-AE7608270244}">
      <dgm:prSet/>
      <dgm:spPr/>
      <dgm:t>
        <a:bodyPr/>
        <a:lstStyle/>
        <a:p>
          <a:endParaRPr lang="en-US" sz="2400" b="1">
            <a:latin typeface="Abadi" panose="020B0604020104020204" pitchFamily="34" charset="0"/>
          </a:endParaRPr>
        </a:p>
      </dgm:t>
    </dgm:pt>
    <dgm:pt modelId="{D3BBBD7A-72C0-3A44-B28E-6CD28F7F2B8B}" type="sibTrans" cxnId="{8527D9FA-0551-5D4B-99D7-AE7608270244}">
      <dgm:prSet/>
      <dgm:spPr/>
      <dgm:t>
        <a:bodyPr/>
        <a:lstStyle/>
        <a:p>
          <a:endParaRPr lang="en-US" sz="2400" b="1">
            <a:latin typeface="Abadi" panose="020B0604020104020204" pitchFamily="34" charset="0"/>
          </a:endParaRPr>
        </a:p>
      </dgm:t>
    </dgm:pt>
    <dgm:pt modelId="{3356A544-47F9-0043-8696-DB6589231F1F}">
      <dgm:prSet phldrT="[Text]" custT="1"/>
      <dgm:spPr/>
      <dgm:t>
        <a:bodyPr/>
        <a:lstStyle/>
        <a:p>
          <a:r>
            <a:rPr lang="en-US" sz="2400" b="1" dirty="0">
              <a:latin typeface="Abadi" panose="020B0604020104020204" pitchFamily="34" charset="0"/>
            </a:rPr>
            <a:t>Perinatal specific  SUDS care is limited</a:t>
          </a:r>
        </a:p>
      </dgm:t>
    </dgm:pt>
    <dgm:pt modelId="{13EBEC41-A434-9A4A-AE76-C998CB0EAB6E}" type="parTrans" cxnId="{C85A139E-F367-3240-AEEB-EBACA458A1D4}">
      <dgm:prSet/>
      <dgm:spPr/>
      <dgm:t>
        <a:bodyPr/>
        <a:lstStyle/>
        <a:p>
          <a:endParaRPr lang="en-US" sz="2400" b="1">
            <a:latin typeface="Abadi" panose="020B0604020104020204" pitchFamily="34" charset="0"/>
          </a:endParaRPr>
        </a:p>
      </dgm:t>
    </dgm:pt>
    <dgm:pt modelId="{D57A1529-EC35-534F-A694-FCE66DADD9CA}" type="sibTrans" cxnId="{C85A139E-F367-3240-AEEB-EBACA458A1D4}">
      <dgm:prSet/>
      <dgm:spPr/>
      <dgm:t>
        <a:bodyPr/>
        <a:lstStyle/>
        <a:p>
          <a:endParaRPr lang="en-US" sz="2400" b="1">
            <a:latin typeface="Abadi" panose="020B0604020104020204" pitchFamily="34" charset="0"/>
          </a:endParaRPr>
        </a:p>
      </dgm:t>
    </dgm:pt>
    <dgm:pt modelId="{84834183-2F85-6E4B-AEFC-BD38F6866B16}">
      <dgm:prSet phldrT="[Text]" custT="1"/>
      <dgm:spPr/>
      <dgm:t>
        <a:bodyPr/>
        <a:lstStyle/>
        <a:p>
          <a:r>
            <a:rPr lang="en-US" sz="2400" b="1" dirty="0">
              <a:latin typeface="Abadi" panose="020B0604020104020204" pitchFamily="34" charset="0"/>
            </a:rPr>
            <a:t>Barriers to Medications</a:t>
          </a:r>
        </a:p>
      </dgm:t>
    </dgm:pt>
    <dgm:pt modelId="{600F056D-97CC-F944-92EA-4AEA0ABDD9C3}" type="parTrans" cxnId="{41060D6B-8CBD-C743-81F6-E0B18B38E85A}">
      <dgm:prSet/>
      <dgm:spPr/>
      <dgm:t>
        <a:bodyPr/>
        <a:lstStyle/>
        <a:p>
          <a:endParaRPr lang="en-US" sz="2400" b="1">
            <a:latin typeface="Abadi" panose="020B0604020104020204" pitchFamily="34" charset="0"/>
          </a:endParaRPr>
        </a:p>
      </dgm:t>
    </dgm:pt>
    <dgm:pt modelId="{F75CE036-07C3-3844-8B2C-3F115A6A802C}" type="sibTrans" cxnId="{41060D6B-8CBD-C743-81F6-E0B18B38E85A}">
      <dgm:prSet/>
      <dgm:spPr/>
      <dgm:t>
        <a:bodyPr/>
        <a:lstStyle/>
        <a:p>
          <a:endParaRPr lang="en-US" sz="2400" b="1">
            <a:latin typeface="Abadi" panose="020B0604020104020204" pitchFamily="34" charset="0"/>
          </a:endParaRPr>
        </a:p>
      </dgm:t>
    </dgm:pt>
    <dgm:pt modelId="{248D3C5D-1F24-8440-BC31-5E04BED750A7}">
      <dgm:prSet phldrT="[Text]" custT="1"/>
      <dgm:spPr/>
      <dgm:t>
        <a:bodyPr/>
        <a:lstStyle/>
        <a:p>
          <a:r>
            <a:rPr lang="en-US" sz="2400" b="1" dirty="0">
              <a:latin typeface="Abadi" panose="020B0604020104020204" pitchFamily="34" charset="0"/>
            </a:rPr>
            <a:t> Poverty/rural/</a:t>
          </a:r>
        </a:p>
        <a:p>
          <a:r>
            <a:rPr lang="en-US" sz="2400" b="1" dirty="0">
              <a:latin typeface="Abadi" panose="020B0604020104020204" pitchFamily="34" charset="0"/>
            </a:rPr>
            <a:t>underinsured</a:t>
          </a:r>
        </a:p>
      </dgm:t>
    </dgm:pt>
    <dgm:pt modelId="{CFBAC001-B44E-B649-B32C-8CE4C9A1BEE6}" type="parTrans" cxnId="{A6A1862D-1B59-FB49-BA2B-AB1BB1C4AD9F}">
      <dgm:prSet/>
      <dgm:spPr/>
      <dgm:t>
        <a:bodyPr/>
        <a:lstStyle/>
        <a:p>
          <a:endParaRPr lang="en-US" sz="2400" b="1">
            <a:latin typeface="Abadi" panose="020B0604020104020204" pitchFamily="34" charset="0"/>
          </a:endParaRPr>
        </a:p>
      </dgm:t>
    </dgm:pt>
    <dgm:pt modelId="{294940F7-AF65-B245-9133-068636AB55C9}" type="sibTrans" cxnId="{A6A1862D-1B59-FB49-BA2B-AB1BB1C4AD9F}">
      <dgm:prSet/>
      <dgm:spPr/>
      <dgm:t>
        <a:bodyPr/>
        <a:lstStyle/>
        <a:p>
          <a:endParaRPr lang="en-US" sz="2400" b="1">
            <a:latin typeface="Abadi" panose="020B0604020104020204" pitchFamily="34" charset="0"/>
          </a:endParaRPr>
        </a:p>
      </dgm:t>
    </dgm:pt>
    <dgm:pt modelId="{85975A4F-A9BC-864D-A14B-999E1B96F779}">
      <dgm:prSet custT="1"/>
      <dgm:spPr/>
      <dgm:t>
        <a:bodyPr/>
        <a:lstStyle/>
        <a:p>
          <a:r>
            <a:rPr lang="en-US" sz="2400" b="1" dirty="0">
              <a:latin typeface="Abadi" panose="020B0604020104020204" pitchFamily="34" charset="0"/>
            </a:rPr>
            <a:t>Evidence Based Recommendations</a:t>
          </a:r>
        </a:p>
      </dgm:t>
    </dgm:pt>
    <dgm:pt modelId="{84C0EEB5-3573-3740-BE82-74E6D1114FE3}" type="parTrans" cxnId="{DA28A4DD-10B9-C544-A7B0-2B762BD29403}">
      <dgm:prSet/>
      <dgm:spPr/>
      <dgm:t>
        <a:bodyPr/>
        <a:lstStyle/>
        <a:p>
          <a:endParaRPr lang="en-US" sz="2400" b="1">
            <a:latin typeface="Abadi" panose="020B0604020104020204" pitchFamily="34" charset="0"/>
          </a:endParaRPr>
        </a:p>
      </dgm:t>
    </dgm:pt>
    <dgm:pt modelId="{CF7A4505-3266-1145-88E1-154674C517A7}" type="sibTrans" cxnId="{DA28A4DD-10B9-C544-A7B0-2B762BD29403}">
      <dgm:prSet/>
      <dgm:spPr/>
      <dgm:t>
        <a:bodyPr/>
        <a:lstStyle/>
        <a:p>
          <a:endParaRPr lang="en-US" sz="2400" b="1">
            <a:latin typeface="Abadi" panose="020B0604020104020204" pitchFamily="34" charset="0"/>
          </a:endParaRPr>
        </a:p>
      </dgm:t>
    </dgm:pt>
    <dgm:pt modelId="{F4B08D94-2DFF-2841-9F1F-33A921BCC1DF}">
      <dgm:prSet custT="1"/>
      <dgm:spPr/>
      <dgm:t>
        <a:bodyPr/>
        <a:lstStyle/>
        <a:p>
          <a:r>
            <a:rPr lang="en-US" sz="2400" b="1" dirty="0">
              <a:latin typeface="Abadi" panose="020B0604020104020204" pitchFamily="34" charset="0"/>
            </a:rPr>
            <a:t>Prenatal care</a:t>
          </a:r>
        </a:p>
      </dgm:t>
    </dgm:pt>
    <dgm:pt modelId="{E1F7428A-4235-F146-9E59-68AB4CBB10E5}" type="parTrans" cxnId="{72FE48C6-B006-BE45-A692-86C1C3363461}">
      <dgm:prSet/>
      <dgm:spPr/>
      <dgm:t>
        <a:bodyPr/>
        <a:lstStyle/>
        <a:p>
          <a:endParaRPr lang="en-US" sz="2400" b="1">
            <a:latin typeface="Abadi" panose="020B0604020104020204" pitchFamily="34" charset="0"/>
          </a:endParaRPr>
        </a:p>
      </dgm:t>
    </dgm:pt>
    <dgm:pt modelId="{71D96FC3-E2DA-1044-851D-F871C899B27F}" type="sibTrans" cxnId="{72FE48C6-B006-BE45-A692-86C1C3363461}">
      <dgm:prSet/>
      <dgm:spPr/>
      <dgm:t>
        <a:bodyPr/>
        <a:lstStyle/>
        <a:p>
          <a:endParaRPr lang="en-US" sz="2400" b="1">
            <a:latin typeface="Abadi" panose="020B0604020104020204" pitchFamily="34" charset="0"/>
          </a:endParaRPr>
        </a:p>
      </dgm:t>
    </dgm:pt>
    <dgm:pt modelId="{4C214E5F-17EF-A249-9D43-0CB87830D9DA}">
      <dgm:prSet custT="1"/>
      <dgm:spPr/>
      <dgm:t>
        <a:bodyPr/>
        <a:lstStyle/>
        <a:p>
          <a:r>
            <a:rPr lang="en-US" sz="2400" b="1" dirty="0">
              <a:latin typeface="Abadi" panose="020B0604020104020204" pitchFamily="34" charset="0"/>
            </a:rPr>
            <a:t>Substance Use Care</a:t>
          </a:r>
        </a:p>
      </dgm:t>
    </dgm:pt>
    <dgm:pt modelId="{A08DCAD6-6932-2546-884B-A6C7CC9DEB71}" type="parTrans" cxnId="{D2DE17C8-5A08-5142-A061-39A63572F437}">
      <dgm:prSet/>
      <dgm:spPr/>
      <dgm:t>
        <a:bodyPr/>
        <a:lstStyle/>
        <a:p>
          <a:endParaRPr lang="en-US" sz="2400" b="1">
            <a:latin typeface="Abadi" panose="020B0604020104020204" pitchFamily="34" charset="0"/>
          </a:endParaRPr>
        </a:p>
      </dgm:t>
    </dgm:pt>
    <dgm:pt modelId="{EC2F36DB-973A-2C40-95F6-75705454A5DD}" type="sibTrans" cxnId="{D2DE17C8-5A08-5142-A061-39A63572F437}">
      <dgm:prSet/>
      <dgm:spPr/>
      <dgm:t>
        <a:bodyPr/>
        <a:lstStyle/>
        <a:p>
          <a:endParaRPr lang="en-US" sz="2400" b="1">
            <a:latin typeface="Abadi" panose="020B0604020104020204" pitchFamily="34" charset="0"/>
          </a:endParaRPr>
        </a:p>
      </dgm:t>
    </dgm:pt>
    <dgm:pt modelId="{6E8A79E0-9ADE-4D4F-BC69-A0B9DBEC04FC}" type="pres">
      <dgm:prSet presAssocID="{6B7057FF-4719-6846-9FD8-3CAC1A444D01}" presName="outerComposite" presStyleCnt="0">
        <dgm:presLayoutVars>
          <dgm:chMax val="2"/>
          <dgm:animLvl val="lvl"/>
          <dgm:resizeHandles val="exact"/>
        </dgm:presLayoutVars>
      </dgm:prSet>
      <dgm:spPr/>
    </dgm:pt>
    <dgm:pt modelId="{ADFB4334-7404-C247-88CA-4E107104C433}" type="pres">
      <dgm:prSet presAssocID="{6B7057FF-4719-6846-9FD8-3CAC1A444D01}" presName="dummyMaxCanvas" presStyleCnt="0"/>
      <dgm:spPr/>
    </dgm:pt>
    <dgm:pt modelId="{B9D64EED-ECC5-CC43-A387-1E89FDE3F3FF}" type="pres">
      <dgm:prSet presAssocID="{6B7057FF-4719-6846-9FD8-3CAC1A444D01}" presName="parentComposite" presStyleCnt="0"/>
      <dgm:spPr/>
    </dgm:pt>
    <dgm:pt modelId="{D654D1D6-4B5F-2648-A6EF-2F46B1950E0A}" type="pres">
      <dgm:prSet presAssocID="{6B7057FF-4719-6846-9FD8-3CAC1A444D01}" presName="parent1" presStyleLbl="alignAccFollowNode1" presStyleIdx="0" presStyleCnt="4" custScaleX="94481">
        <dgm:presLayoutVars>
          <dgm:chMax val="4"/>
        </dgm:presLayoutVars>
      </dgm:prSet>
      <dgm:spPr/>
    </dgm:pt>
    <dgm:pt modelId="{36C1E191-C6CB-BB44-9CFB-24A95DB1F08F}" type="pres">
      <dgm:prSet presAssocID="{6B7057FF-4719-6846-9FD8-3CAC1A444D01}" presName="parent2" presStyleLbl="alignAccFollowNode1" presStyleIdx="1" presStyleCnt="4" custScaleX="189829" custLinFactNeighborX="49354" custLinFactNeighborY="4821">
        <dgm:presLayoutVars>
          <dgm:chMax val="4"/>
        </dgm:presLayoutVars>
      </dgm:prSet>
      <dgm:spPr/>
    </dgm:pt>
    <dgm:pt modelId="{E10B2E6E-0ABF-AE4A-B670-09D1131190E3}" type="pres">
      <dgm:prSet presAssocID="{6B7057FF-4719-6846-9FD8-3CAC1A444D01}" presName="childrenComposite" presStyleCnt="0"/>
      <dgm:spPr/>
    </dgm:pt>
    <dgm:pt modelId="{110FFCA3-4DD9-414C-BF55-B45C8C0612CC}" type="pres">
      <dgm:prSet presAssocID="{6B7057FF-4719-6846-9FD8-3CAC1A444D01}" presName="dummyMaxCanvas_ChildArea" presStyleCnt="0"/>
      <dgm:spPr/>
    </dgm:pt>
    <dgm:pt modelId="{F58BD760-F4F9-8644-8507-1B8993E6EBA6}" type="pres">
      <dgm:prSet presAssocID="{6B7057FF-4719-6846-9FD8-3CAC1A444D01}" presName="fulcrum" presStyleLbl="alignAccFollowNode1" presStyleIdx="2" presStyleCnt="4"/>
      <dgm:spPr/>
    </dgm:pt>
    <dgm:pt modelId="{98028C7E-A8FA-9445-8B26-ABF42177116F}" type="pres">
      <dgm:prSet presAssocID="{6B7057FF-4719-6846-9FD8-3CAC1A444D01}" presName="balance_42" presStyleLbl="alignAccFollowNode1" presStyleIdx="3" presStyleCnt="4">
        <dgm:presLayoutVars>
          <dgm:bulletEnabled val="1"/>
        </dgm:presLayoutVars>
      </dgm:prSet>
      <dgm:spPr/>
    </dgm:pt>
    <dgm:pt modelId="{88493E9F-3E51-4149-BA01-2028DBBB4D05}" type="pres">
      <dgm:prSet presAssocID="{6B7057FF-4719-6846-9FD8-3CAC1A444D01}" presName="left_42_1" presStyleLbl="node1" presStyleIdx="0" presStyleCnt="6" custScaleX="148832" custScaleY="124674">
        <dgm:presLayoutVars>
          <dgm:bulletEnabled val="1"/>
        </dgm:presLayoutVars>
      </dgm:prSet>
      <dgm:spPr/>
    </dgm:pt>
    <dgm:pt modelId="{B7700FAA-BC1E-F645-8931-21552358A4A1}" type="pres">
      <dgm:prSet presAssocID="{6B7057FF-4719-6846-9FD8-3CAC1A444D01}" presName="left_42_2" presStyleLbl="node1" presStyleIdx="1" presStyleCnt="6" custScaleX="148832" custScaleY="124674">
        <dgm:presLayoutVars>
          <dgm:bulletEnabled val="1"/>
        </dgm:presLayoutVars>
      </dgm:prSet>
      <dgm:spPr/>
    </dgm:pt>
    <dgm:pt modelId="{3FDB751F-80CD-DA4B-B027-270B51949263}" type="pres">
      <dgm:prSet presAssocID="{6B7057FF-4719-6846-9FD8-3CAC1A444D01}" presName="left_42_3" presStyleLbl="node1" presStyleIdx="2" presStyleCnt="6" custScaleX="148832" custScaleY="124674">
        <dgm:presLayoutVars>
          <dgm:bulletEnabled val="1"/>
        </dgm:presLayoutVars>
      </dgm:prSet>
      <dgm:spPr/>
    </dgm:pt>
    <dgm:pt modelId="{9F058750-7DBE-9943-BC55-7F0E8C712144}" type="pres">
      <dgm:prSet presAssocID="{6B7057FF-4719-6846-9FD8-3CAC1A444D01}" presName="left_42_4" presStyleLbl="node1" presStyleIdx="3" presStyleCnt="6" custScaleX="146396" custScaleY="124674">
        <dgm:presLayoutVars>
          <dgm:bulletEnabled val="1"/>
        </dgm:presLayoutVars>
      </dgm:prSet>
      <dgm:spPr/>
    </dgm:pt>
    <dgm:pt modelId="{A203451B-166C-4244-8023-7734CCF56182}" type="pres">
      <dgm:prSet presAssocID="{6B7057FF-4719-6846-9FD8-3CAC1A444D01}" presName="right_42_1" presStyleLbl="node1" presStyleIdx="4" presStyleCnt="6" custScaleX="148832" custScaleY="124674">
        <dgm:presLayoutVars>
          <dgm:bulletEnabled val="1"/>
        </dgm:presLayoutVars>
      </dgm:prSet>
      <dgm:spPr/>
    </dgm:pt>
    <dgm:pt modelId="{F3810D42-D49C-5748-A173-01F53F97F52F}" type="pres">
      <dgm:prSet presAssocID="{6B7057FF-4719-6846-9FD8-3CAC1A444D01}" presName="right_42_2" presStyleLbl="node1" presStyleIdx="5" presStyleCnt="6" custScaleX="148832" custScaleY="124674">
        <dgm:presLayoutVars>
          <dgm:bulletEnabled val="1"/>
        </dgm:presLayoutVars>
      </dgm:prSet>
      <dgm:spPr/>
    </dgm:pt>
  </dgm:ptLst>
  <dgm:cxnLst>
    <dgm:cxn modelId="{CA2AAF01-0004-604B-B665-C544C15D777D}" srcId="{6B7057FF-4719-6846-9FD8-3CAC1A444D01}" destId="{1248208E-DA47-D842-AFF7-57FB11FF2149}" srcOrd="0" destOrd="0" parTransId="{2F876FBA-EE16-1445-8083-494556386984}" sibTransId="{6157CBDC-CE88-144E-9EDB-7C3C7314A154}"/>
    <dgm:cxn modelId="{7A843711-9D4E-9C40-8097-EF45D085D7D8}" type="presOf" srcId="{85975A4F-A9BC-864D-A14B-999E1B96F779}" destId="{36C1E191-C6CB-BB44-9CFB-24A95DB1F08F}" srcOrd="0" destOrd="0" presId="urn:microsoft.com/office/officeart/2005/8/layout/balance1"/>
    <dgm:cxn modelId="{A6A1862D-1B59-FB49-BA2B-AB1BB1C4AD9F}" srcId="{1248208E-DA47-D842-AFF7-57FB11FF2149}" destId="{248D3C5D-1F24-8440-BC31-5E04BED750A7}" srcOrd="3" destOrd="0" parTransId="{CFBAC001-B44E-B649-B32C-8CE4C9A1BEE6}" sibTransId="{294940F7-AF65-B245-9133-068636AB55C9}"/>
    <dgm:cxn modelId="{CF669939-470D-984B-9EC5-863EF2357159}" type="presOf" srcId="{F4B08D94-2DFF-2841-9F1F-33A921BCC1DF}" destId="{A203451B-166C-4244-8023-7734CCF56182}" srcOrd="0" destOrd="0" presId="urn:microsoft.com/office/officeart/2005/8/layout/balance1"/>
    <dgm:cxn modelId="{B0BF646A-8A58-8645-BE44-AD4F5F34FC18}" type="presOf" srcId="{C00899C2-DD38-AF40-825B-83F123A960E6}" destId="{88493E9F-3E51-4149-BA01-2028DBBB4D05}" srcOrd="0" destOrd="0" presId="urn:microsoft.com/office/officeart/2005/8/layout/balance1"/>
    <dgm:cxn modelId="{41060D6B-8CBD-C743-81F6-E0B18B38E85A}" srcId="{1248208E-DA47-D842-AFF7-57FB11FF2149}" destId="{84834183-2F85-6E4B-AEFC-BD38F6866B16}" srcOrd="2" destOrd="0" parTransId="{600F056D-97CC-F944-92EA-4AEA0ABDD9C3}" sibTransId="{F75CE036-07C3-3844-8B2C-3F115A6A802C}"/>
    <dgm:cxn modelId="{C79EA94F-5AE2-0C4F-A20C-7EA9DBEB3786}" type="presOf" srcId="{248D3C5D-1F24-8440-BC31-5E04BED750A7}" destId="{9F058750-7DBE-9943-BC55-7F0E8C712144}" srcOrd="0" destOrd="0" presId="urn:microsoft.com/office/officeart/2005/8/layout/balance1"/>
    <dgm:cxn modelId="{CE9AD957-7A95-1B44-AD2E-4A00903882E6}" type="presOf" srcId="{1248208E-DA47-D842-AFF7-57FB11FF2149}" destId="{D654D1D6-4B5F-2648-A6EF-2F46B1950E0A}" srcOrd="0" destOrd="0" presId="urn:microsoft.com/office/officeart/2005/8/layout/balance1"/>
    <dgm:cxn modelId="{F450B07E-AC2D-074E-AF85-BAC030004C69}" type="presOf" srcId="{84834183-2F85-6E4B-AEFC-BD38F6866B16}" destId="{3FDB751F-80CD-DA4B-B027-270B51949263}" srcOrd="0" destOrd="0" presId="urn:microsoft.com/office/officeart/2005/8/layout/balance1"/>
    <dgm:cxn modelId="{1102628E-FEBF-774B-8CFE-15B99F7C085E}" type="presOf" srcId="{4C214E5F-17EF-A249-9D43-0CB87830D9DA}" destId="{F3810D42-D49C-5748-A173-01F53F97F52F}" srcOrd="0" destOrd="0" presId="urn:microsoft.com/office/officeart/2005/8/layout/balance1"/>
    <dgm:cxn modelId="{C85A139E-F367-3240-AEEB-EBACA458A1D4}" srcId="{1248208E-DA47-D842-AFF7-57FB11FF2149}" destId="{3356A544-47F9-0043-8696-DB6589231F1F}" srcOrd="1" destOrd="0" parTransId="{13EBEC41-A434-9A4A-AE76-C998CB0EAB6E}" sibTransId="{D57A1529-EC35-534F-A694-FCE66DADD9CA}"/>
    <dgm:cxn modelId="{72FE48C6-B006-BE45-A692-86C1C3363461}" srcId="{85975A4F-A9BC-864D-A14B-999E1B96F779}" destId="{F4B08D94-2DFF-2841-9F1F-33A921BCC1DF}" srcOrd="0" destOrd="0" parTransId="{E1F7428A-4235-F146-9E59-68AB4CBB10E5}" sibTransId="{71D96FC3-E2DA-1044-851D-F871C899B27F}"/>
    <dgm:cxn modelId="{D2DE17C8-5A08-5142-A061-39A63572F437}" srcId="{85975A4F-A9BC-864D-A14B-999E1B96F779}" destId="{4C214E5F-17EF-A249-9D43-0CB87830D9DA}" srcOrd="1" destOrd="0" parTransId="{A08DCAD6-6932-2546-884B-A6C7CC9DEB71}" sibTransId="{EC2F36DB-973A-2C40-95F6-75705454A5DD}"/>
    <dgm:cxn modelId="{C395EAD1-3745-AB44-AE4E-05DC170EAEB7}" type="presOf" srcId="{6B7057FF-4719-6846-9FD8-3CAC1A444D01}" destId="{6E8A79E0-9ADE-4D4F-BC69-A0B9DBEC04FC}" srcOrd="0" destOrd="0" presId="urn:microsoft.com/office/officeart/2005/8/layout/balance1"/>
    <dgm:cxn modelId="{DA28A4DD-10B9-C544-A7B0-2B762BD29403}" srcId="{6B7057FF-4719-6846-9FD8-3CAC1A444D01}" destId="{85975A4F-A9BC-864D-A14B-999E1B96F779}" srcOrd="1" destOrd="0" parTransId="{84C0EEB5-3573-3740-BE82-74E6D1114FE3}" sibTransId="{CF7A4505-3266-1145-88E1-154674C517A7}"/>
    <dgm:cxn modelId="{A5F8AEE8-B0E8-A74D-8378-E49E61621B9A}" type="presOf" srcId="{3356A544-47F9-0043-8696-DB6589231F1F}" destId="{B7700FAA-BC1E-F645-8931-21552358A4A1}" srcOrd="0" destOrd="0" presId="urn:microsoft.com/office/officeart/2005/8/layout/balance1"/>
    <dgm:cxn modelId="{8527D9FA-0551-5D4B-99D7-AE7608270244}" srcId="{1248208E-DA47-D842-AFF7-57FB11FF2149}" destId="{C00899C2-DD38-AF40-825B-83F123A960E6}" srcOrd="0" destOrd="0" parTransId="{46E1FA56-57AA-7B41-9326-F23CA0CF6EF1}" sibTransId="{D3BBBD7A-72C0-3A44-B28E-6CD28F7F2B8B}"/>
    <dgm:cxn modelId="{BAAE82B4-DE9A-9D4F-ABDA-86F2F8E32197}" type="presParOf" srcId="{6E8A79E0-9ADE-4D4F-BC69-A0B9DBEC04FC}" destId="{ADFB4334-7404-C247-88CA-4E107104C433}" srcOrd="0" destOrd="0" presId="urn:microsoft.com/office/officeart/2005/8/layout/balance1"/>
    <dgm:cxn modelId="{F49BD10D-0934-FC4A-94EE-9D072F4D0B82}" type="presParOf" srcId="{6E8A79E0-9ADE-4D4F-BC69-A0B9DBEC04FC}" destId="{B9D64EED-ECC5-CC43-A387-1E89FDE3F3FF}" srcOrd="1" destOrd="0" presId="urn:microsoft.com/office/officeart/2005/8/layout/balance1"/>
    <dgm:cxn modelId="{6BCAA14C-C001-B74C-A131-B634DB4875C6}" type="presParOf" srcId="{B9D64EED-ECC5-CC43-A387-1E89FDE3F3FF}" destId="{D654D1D6-4B5F-2648-A6EF-2F46B1950E0A}" srcOrd="0" destOrd="0" presId="urn:microsoft.com/office/officeart/2005/8/layout/balance1"/>
    <dgm:cxn modelId="{9CD58C2C-89DA-974E-AD55-7C4CE0A22CBE}" type="presParOf" srcId="{B9D64EED-ECC5-CC43-A387-1E89FDE3F3FF}" destId="{36C1E191-C6CB-BB44-9CFB-24A95DB1F08F}" srcOrd="1" destOrd="0" presId="urn:microsoft.com/office/officeart/2005/8/layout/balance1"/>
    <dgm:cxn modelId="{F4A914F4-750B-6148-B450-5324F0FF3316}" type="presParOf" srcId="{6E8A79E0-9ADE-4D4F-BC69-A0B9DBEC04FC}" destId="{E10B2E6E-0ABF-AE4A-B670-09D1131190E3}" srcOrd="2" destOrd="0" presId="urn:microsoft.com/office/officeart/2005/8/layout/balance1"/>
    <dgm:cxn modelId="{5E5933E6-177E-7B46-8E7D-E8E9090A97F0}" type="presParOf" srcId="{E10B2E6E-0ABF-AE4A-B670-09D1131190E3}" destId="{110FFCA3-4DD9-414C-BF55-B45C8C0612CC}" srcOrd="0" destOrd="0" presId="urn:microsoft.com/office/officeart/2005/8/layout/balance1"/>
    <dgm:cxn modelId="{F2465450-5533-5F41-B531-353383E3C22F}" type="presParOf" srcId="{E10B2E6E-0ABF-AE4A-B670-09D1131190E3}" destId="{F58BD760-F4F9-8644-8507-1B8993E6EBA6}" srcOrd="1" destOrd="0" presId="urn:microsoft.com/office/officeart/2005/8/layout/balance1"/>
    <dgm:cxn modelId="{75DBBAB5-C3D5-A24D-BBB8-C3BB811F6063}" type="presParOf" srcId="{E10B2E6E-0ABF-AE4A-B670-09D1131190E3}" destId="{98028C7E-A8FA-9445-8B26-ABF42177116F}" srcOrd="2" destOrd="0" presId="urn:microsoft.com/office/officeart/2005/8/layout/balance1"/>
    <dgm:cxn modelId="{8F84E5B2-BC00-F74B-97A8-6EE5ECA86FC3}" type="presParOf" srcId="{E10B2E6E-0ABF-AE4A-B670-09D1131190E3}" destId="{88493E9F-3E51-4149-BA01-2028DBBB4D05}" srcOrd="3" destOrd="0" presId="urn:microsoft.com/office/officeart/2005/8/layout/balance1"/>
    <dgm:cxn modelId="{A2E4E7C5-0D79-3644-A872-6A78ABC1D273}" type="presParOf" srcId="{E10B2E6E-0ABF-AE4A-B670-09D1131190E3}" destId="{B7700FAA-BC1E-F645-8931-21552358A4A1}" srcOrd="4" destOrd="0" presId="urn:microsoft.com/office/officeart/2005/8/layout/balance1"/>
    <dgm:cxn modelId="{F09160E3-25B7-3E44-8A6C-FE75820535B8}" type="presParOf" srcId="{E10B2E6E-0ABF-AE4A-B670-09D1131190E3}" destId="{3FDB751F-80CD-DA4B-B027-270B51949263}" srcOrd="5" destOrd="0" presId="urn:microsoft.com/office/officeart/2005/8/layout/balance1"/>
    <dgm:cxn modelId="{51A77A0B-7845-A648-B267-B64CAF778F61}" type="presParOf" srcId="{E10B2E6E-0ABF-AE4A-B670-09D1131190E3}" destId="{9F058750-7DBE-9943-BC55-7F0E8C712144}" srcOrd="6" destOrd="0" presId="urn:microsoft.com/office/officeart/2005/8/layout/balance1"/>
    <dgm:cxn modelId="{5A1195E8-8CD8-9940-BA2C-DB5255F26160}" type="presParOf" srcId="{E10B2E6E-0ABF-AE4A-B670-09D1131190E3}" destId="{A203451B-166C-4244-8023-7734CCF56182}" srcOrd="7" destOrd="0" presId="urn:microsoft.com/office/officeart/2005/8/layout/balance1"/>
    <dgm:cxn modelId="{4D799431-E9AC-B844-BF24-C06F4364D93D}" type="presParOf" srcId="{E10B2E6E-0ABF-AE4A-B670-09D1131190E3}" destId="{F3810D42-D49C-5748-A173-01F53F97F52F}" srcOrd="8" destOrd="0" presId="urn:microsoft.com/office/officeart/2005/8/layout/balance1"/>
  </dgm:cxnLst>
  <dgm:bg>
    <a:effectLst>
      <a:outerShdw blurRad="50800" dist="38100" dir="2700000" algn="tl" rotWithShape="0">
        <a:srgbClr val="000000">
          <a:alpha val="43000"/>
        </a:srgb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CCB08E9-FA10-4B38-89B8-DAF9E83FFF44}" type="doc">
      <dgm:prSet loTypeId="urn:microsoft.com/office/officeart/2005/8/layout/rings+Icon" loCatId="relationship" qsTypeId="urn:microsoft.com/office/officeart/2005/8/quickstyle/3d3" qsCatId="3D" csTypeId="urn:microsoft.com/office/officeart/2005/8/colors/colorful3" csCatId="colorful" phldr="1"/>
      <dgm:spPr/>
      <dgm:t>
        <a:bodyPr/>
        <a:lstStyle/>
        <a:p>
          <a:endParaRPr lang="en-US"/>
        </a:p>
      </dgm:t>
    </dgm:pt>
    <dgm:pt modelId="{50B1BFA5-C550-4FAC-9BCE-4F3E74E78EDE}">
      <dgm:prSet phldrT="[Text]" phldr="0" custT="1"/>
      <dgm:spPr>
        <a:solidFill>
          <a:schemeClr val="accent3">
            <a:hueOff val="0"/>
            <a:satOff val="0"/>
            <a:lumOff val="0"/>
          </a:schemeClr>
        </a:solidFill>
      </dgm:spPr>
      <dgm:t>
        <a:bodyPr/>
        <a:lstStyle/>
        <a:p>
          <a:endParaRPr lang="en-US" sz="2400" b="1" dirty="0">
            <a:solidFill>
              <a:schemeClr val="bg1"/>
            </a:solidFill>
          </a:endParaRPr>
        </a:p>
        <a:p>
          <a:endParaRPr lang="en-US" sz="2400" b="1" dirty="0">
            <a:solidFill>
              <a:schemeClr val="bg1"/>
            </a:solidFill>
          </a:endParaRPr>
        </a:p>
        <a:p>
          <a:r>
            <a:rPr lang="en-US" sz="2400" b="1" dirty="0">
              <a:solidFill>
                <a:schemeClr val="bg1"/>
              </a:solidFill>
            </a:rPr>
            <a:t>Parent Recovery</a:t>
          </a:r>
        </a:p>
        <a:p>
          <a:r>
            <a:rPr lang="en-US" sz="2400" dirty="0">
              <a:solidFill>
                <a:schemeClr val="bg1"/>
              </a:solidFill>
            </a:rPr>
            <a:t>Nurturing parenting</a:t>
          </a:r>
        </a:p>
        <a:p>
          <a:r>
            <a:rPr lang="en-US" sz="2400" dirty="0">
              <a:solidFill>
                <a:schemeClr val="bg1"/>
              </a:solidFill>
            </a:rPr>
            <a:t>Social support</a:t>
          </a:r>
        </a:p>
        <a:p>
          <a:r>
            <a:rPr lang="en-US" sz="2400" dirty="0">
              <a:solidFill>
                <a:schemeClr val="bg1"/>
              </a:solidFill>
            </a:rPr>
            <a:t>Connections/resources</a:t>
          </a:r>
        </a:p>
        <a:p>
          <a:r>
            <a:rPr lang="en-US" sz="2400" dirty="0">
              <a:solidFill>
                <a:schemeClr val="bg1"/>
              </a:solidFill>
            </a:rPr>
            <a:t>Economic stability</a:t>
          </a:r>
        </a:p>
        <a:p>
          <a:r>
            <a:rPr lang="en-US" sz="2400" dirty="0">
              <a:solidFill>
                <a:schemeClr val="bg1"/>
              </a:solidFill>
            </a:rPr>
            <a:t>Mental health</a:t>
          </a:r>
        </a:p>
        <a:p>
          <a:r>
            <a:rPr lang="en-US" sz="2400" dirty="0">
              <a:solidFill>
                <a:schemeClr val="bg1"/>
              </a:solidFill>
            </a:rPr>
            <a:t>No problem with substance use</a:t>
          </a:r>
        </a:p>
        <a:p>
          <a:endParaRPr lang="en-US" sz="2400" dirty="0">
            <a:solidFill>
              <a:schemeClr val="bg1"/>
            </a:solidFill>
          </a:endParaRPr>
        </a:p>
        <a:p>
          <a:r>
            <a:rPr lang="en-US" sz="2400" dirty="0">
              <a:solidFill>
                <a:schemeClr val="bg1"/>
              </a:solidFill>
            </a:rPr>
            <a:t> </a:t>
          </a:r>
        </a:p>
        <a:p>
          <a:endParaRPr lang="en-US" sz="2400" dirty="0">
            <a:solidFill>
              <a:schemeClr val="bg1"/>
            </a:solidFill>
          </a:endParaRPr>
        </a:p>
      </dgm:t>
    </dgm:pt>
    <dgm:pt modelId="{92F252FD-E155-45B8-B336-1354458AE580}" type="parTrans" cxnId="{72BBA13C-E6C8-45BA-A67A-E86403CF3A7E}">
      <dgm:prSet/>
      <dgm:spPr/>
      <dgm:t>
        <a:bodyPr/>
        <a:lstStyle/>
        <a:p>
          <a:endParaRPr lang="en-US" sz="2400">
            <a:solidFill>
              <a:schemeClr val="bg1"/>
            </a:solidFill>
          </a:endParaRPr>
        </a:p>
      </dgm:t>
    </dgm:pt>
    <dgm:pt modelId="{C8225A2C-23AE-43E0-9C50-EC5E9D38C6C5}" type="sibTrans" cxnId="{72BBA13C-E6C8-45BA-A67A-E86403CF3A7E}">
      <dgm:prSet/>
      <dgm:spPr/>
      <dgm:t>
        <a:bodyPr/>
        <a:lstStyle/>
        <a:p>
          <a:endParaRPr lang="en-US" sz="2400">
            <a:solidFill>
              <a:schemeClr val="bg1"/>
            </a:solidFill>
          </a:endParaRPr>
        </a:p>
      </dgm:t>
    </dgm:pt>
    <dgm:pt modelId="{E14F4098-102D-42E9-97D1-9C7D1BA09DD2}">
      <dgm:prSet phldrT="[Text]" phldr="0" custT="1"/>
      <dgm:spPr>
        <a:solidFill>
          <a:schemeClr val="accent3">
            <a:hueOff val="5625132"/>
            <a:satOff val="-8440"/>
            <a:lumOff val="-1373"/>
          </a:schemeClr>
        </a:solidFill>
      </dgm:spPr>
      <dgm:t>
        <a:bodyPr/>
        <a:lstStyle/>
        <a:p>
          <a:endParaRPr lang="en-US" sz="2400" b="1" dirty="0">
            <a:solidFill>
              <a:schemeClr val="bg1"/>
            </a:solidFill>
          </a:endParaRPr>
        </a:p>
        <a:p>
          <a:r>
            <a:rPr lang="en-US" sz="2400" b="1" dirty="0">
              <a:solidFill>
                <a:schemeClr val="bg1"/>
              </a:solidFill>
            </a:rPr>
            <a:t>Family Recovery</a:t>
          </a:r>
        </a:p>
        <a:p>
          <a:r>
            <a:rPr lang="en-US" sz="2400" dirty="0">
              <a:solidFill>
                <a:schemeClr val="bg1"/>
              </a:solidFill>
            </a:rPr>
            <a:t>Basic needs met</a:t>
          </a:r>
        </a:p>
        <a:p>
          <a:r>
            <a:rPr lang="en-US" sz="2400" dirty="0">
              <a:solidFill>
                <a:schemeClr val="bg1"/>
              </a:solidFill>
            </a:rPr>
            <a:t>Employment</a:t>
          </a:r>
        </a:p>
        <a:p>
          <a:r>
            <a:rPr lang="en-US" sz="2400" dirty="0">
              <a:solidFill>
                <a:schemeClr val="bg1"/>
              </a:solidFill>
            </a:rPr>
            <a:t>Housing</a:t>
          </a:r>
        </a:p>
        <a:p>
          <a:r>
            <a:rPr lang="en-US" sz="2400" dirty="0">
              <a:solidFill>
                <a:schemeClr val="bg1"/>
              </a:solidFill>
            </a:rPr>
            <a:t>Childcare</a:t>
          </a:r>
        </a:p>
        <a:p>
          <a:r>
            <a:rPr lang="en-US" sz="2400" dirty="0">
              <a:solidFill>
                <a:schemeClr val="bg1"/>
              </a:solidFill>
            </a:rPr>
            <a:t>Transportation</a:t>
          </a:r>
        </a:p>
        <a:p>
          <a:r>
            <a:rPr lang="en-US" sz="2400" dirty="0">
              <a:solidFill>
                <a:schemeClr val="bg1"/>
              </a:solidFill>
            </a:rPr>
            <a:t>Family communication </a:t>
          </a:r>
        </a:p>
      </dgm:t>
    </dgm:pt>
    <dgm:pt modelId="{4A67BFF9-31D9-40C5-A472-990AF3CD98ED}" type="parTrans" cxnId="{E4F734ED-3ECF-4E40-AB83-A8BC3B33CC46}">
      <dgm:prSet/>
      <dgm:spPr/>
      <dgm:t>
        <a:bodyPr/>
        <a:lstStyle/>
        <a:p>
          <a:endParaRPr lang="en-US" sz="2400">
            <a:solidFill>
              <a:schemeClr val="bg1"/>
            </a:solidFill>
          </a:endParaRPr>
        </a:p>
      </dgm:t>
    </dgm:pt>
    <dgm:pt modelId="{E2578210-7206-4B9A-9039-41CFF5A7D20B}" type="sibTrans" cxnId="{E4F734ED-3ECF-4E40-AB83-A8BC3B33CC46}">
      <dgm:prSet/>
      <dgm:spPr/>
      <dgm:t>
        <a:bodyPr/>
        <a:lstStyle/>
        <a:p>
          <a:endParaRPr lang="en-US" sz="2400">
            <a:solidFill>
              <a:schemeClr val="bg1"/>
            </a:solidFill>
          </a:endParaRPr>
        </a:p>
      </dgm:t>
    </dgm:pt>
    <dgm:pt modelId="{3994D8A2-B727-4D3A-BE0D-189F12E858D5}">
      <dgm:prSet phldrT="[Text]" phldr="0" custT="1"/>
      <dgm:spPr>
        <a:solidFill>
          <a:schemeClr val="accent3">
            <a:hueOff val="11250264"/>
            <a:satOff val="-16880"/>
            <a:lumOff val="-2745"/>
          </a:schemeClr>
        </a:solidFill>
      </dgm:spPr>
      <dgm:t>
        <a:bodyPr/>
        <a:lstStyle/>
        <a:p>
          <a:r>
            <a:rPr lang="en-US" sz="2400" b="1" dirty="0">
              <a:solidFill>
                <a:schemeClr val="bg1"/>
              </a:solidFill>
            </a:rPr>
            <a:t>Child Well Being</a:t>
          </a:r>
        </a:p>
        <a:p>
          <a:r>
            <a:rPr lang="en-US" sz="2400" dirty="0">
              <a:solidFill>
                <a:schemeClr val="bg1"/>
              </a:solidFill>
            </a:rPr>
            <a:t>Developmental health</a:t>
          </a:r>
        </a:p>
        <a:p>
          <a:r>
            <a:rPr lang="en-US" sz="2400" dirty="0">
              <a:solidFill>
                <a:schemeClr val="bg1"/>
              </a:solidFill>
            </a:rPr>
            <a:t>Emotional security</a:t>
          </a:r>
        </a:p>
        <a:p>
          <a:r>
            <a:rPr lang="en-US" sz="2400" dirty="0">
              <a:solidFill>
                <a:schemeClr val="bg1"/>
              </a:solidFill>
            </a:rPr>
            <a:t>School readiness</a:t>
          </a:r>
        </a:p>
        <a:p>
          <a:r>
            <a:rPr lang="en-US" sz="2400" dirty="0">
              <a:solidFill>
                <a:schemeClr val="bg1"/>
              </a:solidFill>
            </a:rPr>
            <a:t>Trauma treatment and prevention</a:t>
          </a:r>
        </a:p>
        <a:p>
          <a:endParaRPr lang="en-US" sz="2400" dirty="0">
            <a:solidFill>
              <a:schemeClr val="bg1"/>
            </a:solidFill>
          </a:endParaRPr>
        </a:p>
      </dgm:t>
    </dgm:pt>
    <dgm:pt modelId="{40222E0F-8E74-4275-BBC3-43A9F948B1F9}" type="parTrans" cxnId="{8A505402-81E1-4D46-A5A6-461533C37736}">
      <dgm:prSet/>
      <dgm:spPr/>
      <dgm:t>
        <a:bodyPr/>
        <a:lstStyle/>
        <a:p>
          <a:endParaRPr lang="en-US" sz="2400">
            <a:solidFill>
              <a:schemeClr val="bg1"/>
            </a:solidFill>
          </a:endParaRPr>
        </a:p>
      </dgm:t>
    </dgm:pt>
    <dgm:pt modelId="{8F59B26B-8E5B-44F8-930B-E831BE95A17E}" type="sibTrans" cxnId="{8A505402-81E1-4D46-A5A6-461533C37736}">
      <dgm:prSet/>
      <dgm:spPr/>
      <dgm:t>
        <a:bodyPr/>
        <a:lstStyle/>
        <a:p>
          <a:endParaRPr lang="en-US" sz="2400">
            <a:solidFill>
              <a:schemeClr val="bg1"/>
            </a:solidFill>
          </a:endParaRPr>
        </a:p>
      </dgm:t>
    </dgm:pt>
    <dgm:pt modelId="{0CE38829-B476-48AF-B971-9FEF5660FB64}" type="pres">
      <dgm:prSet presAssocID="{0CCB08E9-FA10-4B38-89B8-DAF9E83FFF44}" presName="Name0" presStyleCnt="0">
        <dgm:presLayoutVars>
          <dgm:chMax val="7"/>
          <dgm:dir/>
          <dgm:resizeHandles val="exact"/>
        </dgm:presLayoutVars>
      </dgm:prSet>
      <dgm:spPr/>
    </dgm:pt>
    <dgm:pt modelId="{FE02AC9C-320B-495A-9BCC-FB8A4D17A3B5}" type="pres">
      <dgm:prSet presAssocID="{0CCB08E9-FA10-4B38-89B8-DAF9E83FFF44}" presName="ellipse1" presStyleLbl="vennNode1" presStyleIdx="0" presStyleCnt="3">
        <dgm:presLayoutVars>
          <dgm:bulletEnabled val="1"/>
        </dgm:presLayoutVars>
      </dgm:prSet>
      <dgm:spPr/>
    </dgm:pt>
    <dgm:pt modelId="{FCB1A6DA-61A1-4FBD-913C-CA683990FAD9}" type="pres">
      <dgm:prSet presAssocID="{0CCB08E9-FA10-4B38-89B8-DAF9E83FFF44}" presName="ellipse2" presStyleLbl="vennNode1" presStyleIdx="1" presStyleCnt="3" custLinFactNeighborX="277" custLinFactNeighborY="3443">
        <dgm:presLayoutVars>
          <dgm:bulletEnabled val="1"/>
        </dgm:presLayoutVars>
      </dgm:prSet>
      <dgm:spPr/>
    </dgm:pt>
    <dgm:pt modelId="{AA0BA13E-E30A-4F24-8432-40F4266C0081}" type="pres">
      <dgm:prSet presAssocID="{0CCB08E9-FA10-4B38-89B8-DAF9E83FFF44}" presName="ellipse3" presStyleLbl="vennNode1" presStyleIdx="2" presStyleCnt="3">
        <dgm:presLayoutVars>
          <dgm:bulletEnabled val="1"/>
        </dgm:presLayoutVars>
      </dgm:prSet>
      <dgm:spPr/>
    </dgm:pt>
  </dgm:ptLst>
  <dgm:cxnLst>
    <dgm:cxn modelId="{8A505402-81E1-4D46-A5A6-461533C37736}" srcId="{0CCB08E9-FA10-4B38-89B8-DAF9E83FFF44}" destId="{3994D8A2-B727-4D3A-BE0D-189F12E858D5}" srcOrd="2" destOrd="0" parTransId="{40222E0F-8E74-4275-BBC3-43A9F948B1F9}" sibTransId="{8F59B26B-8E5B-44F8-930B-E831BE95A17E}"/>
    <dgm:cxn modelId="{24197322-CEE0-4A3C-B0CA-01E7E32B1C7E}" type="presOf" srcId="{E14F4098-102D-42E9-97D1-9C7D1BA09DD2}" destId="{FCB1A6DA-61A1-4FBD-913C-CA683990FAD9}" srcOrd="0" destOrd="0" presId="urn:microsoft.com/office/officeart/2005/8/layout/rings+Icon"/>
    <dgm:cxn modelId="{92A9ED34-4286-4B3C-8BCA-8B314BF8DEEA}" type="presOf" srcId="{3994D8A2-B727-4D3A-BE0D-189F12E858D5}" destId="{AA0BA13E-E30A-4F24-8432-40F4266C0081}" srcOrd="0" destOrd="0" presId="urn:microsoft.com/office/officeart/2005/8/layout/rings+Icon"/>
    <dgm:cxn modelId="{72BBA13C-E6C8-45BA-A67A-E86403CF3A7E}" srcId="{0CCB08E9-FA10-4B38-89B8-DAF9E83FFF44}" destId="{50B1BFA5-C550-4FAC-9BCE-4F3E74E78EDE}" srcOrd="0" destOrd="0" parTransId="{92F252FD-E155-45B8-B336-1354458AE580}" sibTransId="{C8225A2C-23AE-43E0-9C50-EC5E9D38C6C5}"/>
    <dgm:cxn modelId="{55FF8E44-0754-4EF4-889D-C7980F4F55E5}" type="presOf" srcId="{50B1BFA5-C550-4FAC-9BCE-4F3E74E78EDE}" destId="{FE02AC9C-320B-495A-9BCC-FB8A4D17A3B5}" srcOrd="0" destOrd="0" presId="urn:microsoft.com/office/officeart/2005/8/layout/rings+Icon"/>
    <dgm:cxn modelId="{607D0789-821E-4ECE-807A-2C3CD4A43852}" type="presOf" srcId="{0CCB08E9-FA10-4B38-89B8-DAF9E83FFF44}" destId="{0CE38829-B476-48AF-B971-9FEF5660FB64}" srcOrd="0" destOrd="0" presId="urn:microsoft.com/office/officeart/2005/8/layout/rings+Icon"/>
    <dgm:cxn modelId="{E4F734ED-3ECF-4E40-AB83-A8BC3B33CC46}" srcId="{0CCB08E9-FA10-4B38-89B8-DAF9E83FFF44}" destId="{E14F4098-102D-42E9-97D1-9C7D1BA09DD2}" srcOrd="1" destOrd="0" parTransId="{4A67BFF9-31D9-40C5-A472-990AF3CD98ED}" sibTransId="{E2578210-7206-4B9A-9039-41CFF5A7D20B}"/>
    <dgm:cxn modelId="{99ADE31D-37DA-444D-9F54-380CF4BE2B36}" type="presParOf" srcId="{0CE38829-B476-48AF-B971-9FEF5660FB64}" destId="{FE02AC9C-320B-495A-9BCC-FB8A4D17A3B5}" srcOrd="0" destOrd="0" presId="urn:microsoft.com/office/officeart/2005/8/layout/rings+Icon"/>
    <dgm:cxn modelId="{287AC8E1-B58D-48DD-ADAD-C669AA585663}" type="presParOf" srcId="{0CE38829-B476-48AF-B971-9FEF5660FB64}" destId="{FCB1A6DA-61A1-4FBD-913C-CA683990FAD9}" srcOrd="1" destOrd="0" presId="urn:microsoft.com/office/officeart/2005/8/layout/rings+Icon"/>
    <dgm:cxn modelId="{969D58D8-EC18-4922-BEEC-3E8EBF1245A7}" type="presParOf" srcId="{0CE38829-B476-48AF-B971-9FEF5660FB64}" destId="{AA0BA13E-E30A-4F24-8432-40F4266C0081}" srcOrd="2"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EC7C500-5024-44D8-AF8F-328BF71D0363}"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3E6C4041-0F3C-4701-BBBC-146F636DEE39}">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Event(s)</a:t>
          </a:r>
        </a:p>
      </dgm:t>
    </dgm:pt>
    <dgm:pt modelId="{68E26F5E-0452-4B85-B9E4-BFBDFC5430E9}" type="parTrans" cxnId="{552E8C62-90A7-4F46-B0A7-C9B512404F04}">
      <dgm:prSet/>
      <dgm:spPr/>
      <dgm:t>
        <a:bodyPr/>
        <a:lstStyle/>
        <a:p>
          <a:endParaRPr lang="en-US"/>
        </a:p>
      </dgm:t>
    </dgm:pt>
    <dgm:pt modelId="{BEEBE0C7-2ACD-48A9-9EA4-5049711AF750}" type="sibTrans" cxnId="{552E8C62-90A7-4F46-B0A7-C9B512404F04}">
      <dgm:prSet/>
      <dgm:spPr/>
      <dgm:t>
        <a:bodyPr/>
        <a:lstStyle/>
        <a:p>
          <a:endParaRPr lang="en-US"/>
        </a:p>
      </dgm:t>
    </dgm:pt>
    <dgm:pt modelId="{FAF907FB-4D54-4A5D-8798-FBBDAC6FA860}">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Experience</a:t>
          </a:r>
        </a:p>
      </dgm:t>
    </dgm:pt>
    <dgm:pt modelId="{252B8DE7-3110-4E71-B2DB-0E4001DAD225}" type="parTrans" cxnId="{7E4698EF-DCB4-4973-A88E-9ED5E3C76DA4}">
      <dgm:prSet/>
      <dgm:spPr/>
      <dgm:t>
        <a:bodyPr/>
        <a:lstStyle/>
        <a:p>
          <a:endParaRPr lang="en-US"/>
        </a:p>
      </dgm:t>
    </dgm:pt>
    <dgm:pt modelId="{DF786E82-BAB7-4A2D-AF80-196848A5F5F3}" type="sibTrans" cxnId="{7E4698EF-DCB4-4973-A88E-9ED5E3C76DA4}">
      <dgm:prSet/>
      <dgm:spPr/>
      <dgm:t>
        <a:bodyPr/>
        <a:lstStyle/>
        <a:p>
          <a:endParaRPr lang="en-US"/>
        </a:p>
      </dgm:t>
    </dgm:pt>
    <dgm:pt modelId="{659C91B3-D889-4218-8FAC-2A7DFC98EA6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Effects</a:t>
          </a:r>
        </a:p>
      </dgm:t>
    </dgm:pt>
    <dgm:pt modelId="{CF8A8B94-AA55-4F5B-B9C1-296488814D17}" type="parTrans" cxnId="{326A5F85-F5E6-41C8-8EDD-1CD96AD3375D}">
      <dgm:prSet/>
      <dgm:spPr/>
      <dgm:t>
        <a:bodyPr/>
        <a:lstStyle/>
        <a:p>
          <a:endParaRPr lang="en-US"/>
        </a:p>
      </dgm:t>
    </dgm:pt>
    <dgm:pt modelId="{51AB9D8F-F0F4-4ECF-95DC-D2C616C9FE03}" type="sibTrans" cxnId="{326A5F85-F5E6-41C8-8EDD-1CD96AD3375D}">
      <dgm:prSet/>
      <dgm:spPr/>
      <dgm:t>
        <a:bodyPr/>
        <a:lstStyle/>
        <a:p>
          <a:endParaRPr lang="en-US"/>
        </a:p>
      </dgm:t>
    </dgm:pt>
    <dgm:pt modelId="{C62956AD-9F3F-4F59-8361-43408D5DE972}" type="pres">
      <dgm:prSet presAssocID="{7EC7C500-5024-44D8-AF8F-328BF71D0363}" presName="Name0" presStyleCnt="0">
        <dgm:presLayoutVars>
          <dgm:chMax val="11"/>
          <dgm:chPref val="11"/>
          <dgm:dir/>
          <dgm:resizeHandles/>
        </dgm:presLayoutVars>
      </dgm:prSet>
      <dgm:spPr/>
    </dgm:pt>
    <dgm:pt modelId="{1FC80B34-9A59-40AB-89D3-453FE4677DD5}" type="pres">
      <dgm:prSet presAssocID="{659C91B3-D889-4218-8FAC-2A7DFC98EA64}" presName="Accent3" presStyleCnt="0"/>
      <dgm:spPr/>
    </dgm:pt>
    <dgm:pt modelId="{8EDF40E3-FE65-4C9E-8CF4-658290DFB6E9}" type="pres">
      <dgm:prSet presAssocID="{659C91B3-D889-4218-8FAC-2A7DFC98EA64}" presName="Accent" presStyleLbl="node1" presStyleIdx="0" presStyleCnt="3"/>
      <dgm:spPr/>
    </dgm:pt>
    <dgm:pt modelId="{3D671BA4-DF5B-4A1D-B72B-B3F869E45CF8}" type="pres">
      <dgm:prSet presAssocID="{659C91B3-D889-4218-8FAC-2A7DFC98EA64}" presName="ParentBackground3" presStyleCnt="0"/>
      <dgm:spPr/>
    </dgm:pt>
    <dgm:pt modelId="{39728A29-0054-416E-93C0-6BC966275777}" type="pres">
      <dgm:prSet presAssocID="{659C91B3-D889-4218-8FAC-2A7DFC98EA64}" presName="ParentBackground" presStyleLbl="fgAcc1" presStyleIdx="0" presStyleCnt="3" custLinFactNeighborY="802"/>
      <dgm:spPr/>
    </dgm:pt>
    <dgm:pt modelId="{36E3E15B-C6ED-40C3-B964-469E03711AFC}" type="pres">
      <dgm:prSet presAssocID="{659C91B3-D889-4218-8FAC-2A7DFC98EA64}" presName="Parent3" presStyleLbl="revTx" presStyleIdx="0" presStyleCnt="0">
        <dgm:presLayoutVars>
          <dgm:chMax val="1"/>
          <dgm:chPref val="1"/>
          <dgm:bulletEnabled val="1"/>
        </dgm:presLayoutVars>
      </dgm:prSet>
      <dgm:spPr/>
    </dgm:pt>
    <dgm:pt modelId="{8E4E2582-82D8-4DFA-811F-9339DFBFCC8D}" type="pres">
      <dgm:prSet presAssocID="{FAF907FB-4D54-4A5D-8798-FBBDAC6FA860}" presName="Accent2" presStyleCnt="0"/>
      <dgm:spPr/>
    </dgm:pt>
    <dgm:pt modelId="{D9628B78-3E98-4FF2-B797-368565DE5BE1}" type="pres">
      <dgm:prSet presAssocID="{FAF907FB-4D54-4A5D-8798-FBBDAC6FA860}" presName="Accent" presStyleLbl="node1" presStyleIdx="1" presStyleCnt="3"/>
      <dgm:spPr/>
    </dgm:pt>
    <dgm:pt modelId="{62C35717-CB3B-47A1-BB36-486C5D6A5B81}" type="pres">
      <dgm:prSet presAssocID="{FAF907FB-4D54-4A5D-8798-FBBDAC6FA860}" presName="ParentBackground2" presStyleCnt="0"/>
      <dgm:spPr/>
    </dgm:pt>
    <dgm:pt modelId="{DBE34339-6EA8-4C50-BFA5-C9DECD6E20CA}" type="pres">
      <dgm:prSet presAssocID="{FAF907FB-4D54-4A5D-8798-FBBDAC6FA860}" presName="ParentBackground" presStyleLbl="fgAcc1" presStyleIdx="1" presStyleCnt="3" custLinFactNeighborY="802"/>
      <dgm:spPr/>
    </dgm:pt>
    <dgm:pt modelId="{C234C35D-55C7-4181-924E-2BDDC44431CF}" type="pres">
      <dgm:prSet presAssocID="{FAF907FB-4D54-4A5D-8798-FBBDAC6FA860}" presName="Parent2" presStyleLbl="revTx" presStyleIdx="0" presStyleCnt="0">
        <dgm:presLayoutVars>
          <dgm:chMax val="1"/>
          <dgm:chPref val="1"/>
          <dgm:bulletEnabled val="1"/>
        </dgm:presLayoutVars>
      </dgm:prSet>
      <dgm:spPr/>
    </dgm:pt>
    <dgm:pt modelId="{894CADF0-6C46-4D8B-904A-72563854A5CF}" type="pres">
      <dgm:prSet presAssocID="{3E6C4041-0F3C-4701-BBBC-146F636DEE39}" presName="Accent1" presStyleCnt="0"/>
      <dgm:spPr/>
    </dgm:pt>
    <dgm:pt modelId="{5F4FD8A0-D4BC-4087-A781-9EB9F80BC9DA}" type="pres">
      <dgm:prSet presAssocID="{3E6C4041-0F3C-4701-BBBC-146F636DEE39}" presName="Accent" presStyleLbl="node1" presStyleIdx="2" presStyleCnt="3"/>
      <dgm:spPr/>
    </dgm:pt>
    <dgm:pt modelId="{CE569971-BDB4-42A7-98CB-EEE641D5C5F2}" type="pres">
      <dgm:prSet presAssocID="{3E6C4041-0F3C-4701-BBBC-146F636DEE39}" presName="ParentBackground1" presStyleCnt="0"/>
      <dgm:spPr/>
    </dgm:pt>
    <dgm:pt modelId="{967CAD40-C5F4-41F8-BC09-AB9F51F1A69B}" type="pres">
      <dgm:prSet presAssocID="{3E6C4041-0F3C-4701-BBBC-146F636DEE39}" presName="ParentBackground" presStyleLbl="fgAcc1" presStyleIdx="2" presStyleCnt="3" custLinFactNeighborY="802"/>
      <dgm:spPr/>
    </dgm:pt>
    <dgm:pt modelId="{1B071905-D664-438D-8C8A-87AF522B4386}" type="pres">
      <dgm:prSet presAssocID="{3E6C4041-0F3C-4701-BBBC-146F636DEE39}" presName="Parent1" presStyleLbl="revTx" presStyleIdx="0" presStyleCnt="0">
        <dgm:presLayoutVars>
          <dgm:chMax val="1"/>
          <dgm:chPref val="1"/>
          <dgm:bulletEnabled val="1"/>
        </dgm:presLayoutVars>
      </dgm:prSet>
      <dgm:spPr/>
    </dgm:pt>
  </dgm:ptLst>
  <dgm:cxnLst>
    <dgm:cxn modelId="{552E8C62-90A7-4F46-B0A7-C9B512404F04}" srcId="{7EC7C500-5024-44D8-AF8F-328BF71D0363}" destId="{3E6C4041-0F3C-4701-BBBC-146F636DEE39}" srcOrd="0" destOrd="0" parTransId="{68E26F5E-0452-4B85-B9E4-BFBDFC5430E9}" sibTransId="{BEEBE0C7-2ACD-48A9-9EA4-5049711AF750}"/>
    <dgm:cxn modelId="{A224C448-CA03-4C5A-A8C6-14A953333523}" type="presOf" srcId="{FAF907FB-4D54-4A5D-8798-FBBDAC6FA860}" destId="{C234C35D-55C7-4181-924E-2BDDC44431CF}" srcOrd="1" destOrd="0" presId="urn:microsoft.com/office/officeart/2011/layout/CircleProcess"/>
    <dgm:cxn modelId="{07386849-13D9-4734-B2D2-4E618F1826E6}" type="presOf" srcId="{659C91B3-D889-4218-8FAC-2A7DFC98EA64}" destId="{36E3E15B-C6ED-40C3-B964-469E03711AFC}" srcOrd="1" destOrd="0" presId="urn:microsoft.com/office/officeart/2011/layout/CircleProcess"/>
    <dgm:cxn modelId="{2389896D-A4F6-4975-BABB-09D060A596EB}" type="presOf" srcId="{3E6C4041-0F3C-4701-BBBC-146F636DEE39}" destId="{967CAD40-C5F4-41F8-BC09-AB9F51F1A69B}" srcOrd="0" destOrd="0" presId="urn:microsoft.com/office/officeart/2011/layout/CircleProcess"/>
    <dgm:cxn modelId="{9A478B52-DB58-4A38-9B32-F147B76AB313}" type="presOf" srcId="{659C91B3-D889-4218-8FAC-2A7DFC98EA64}" destId="{39728A29-0054-416E-93C0-6BC966275777}" srcOrd="0" destOrd="0" presId="urn:microsoft.com/office/officeart/2011/layout/CircleProcess"/>
    <dgm:cxn modelId="{326A5F85-F5E6-41C8-8EDD-1CD96AD3375D}" srcId="{7EC7C500-5024-44D8-AF8F-328BF71D0363}" destId="{659C91B3-D889-4218-8FAC-2A7DFC98EA64}" srcOrd="2" destOrd="0" parTransId="{CF8A8B94-AA55-4F5B-B9C1-296488814D17}" sibTransId="{51AB9D8F-F0F4-4ECF-95DC-D2C616C9FE03}"/>
    <dgm:cxn modelId="{F8774E93-08F9-4BC7-B7E7-E8F4D8FD3809}" type="presOf" srcId="{7EC7C500-5024-44D8-AF8F-328BF71D0363}" destId="{C62956AD-9F3F-4F59-8361-43408D5DE972}" srcOrd="0" destOrd="0" presId="urn:microsoft.com/office/officeart/2011/layout/CircleProcess"/>
    <dgm:cxn modelId="{7E4698EF-DCB4-4973-A88E-9ED5E3C76DA4}" srcId="{7EC7C500-5024-44D8-AF8F-328BF71D0363}" destId="{FAF907FB-4D54-4A5D-8798-FBBDAC6FA860}" srcOrd="1" destOrd="0" parTransId="{252B8DE7-3110-4E71-B2DB-0E4001DAD225}" sibTransId="{DF786E82-BAB7-4A2D-AF80-196848A5F5F3}"/>
    <dgm:cxn modelId="{68EE6FF4-F341-49BB-8A26-2ED1982B3EFF}" type="presOf" srcId="{3E6C4041-0F3C-4701-BBBC-146F636DEE39}" destId="{1B071905-D664-438D-8C8A-87AF522B4386}" srcOrd="1" destOrd="0" presId="urn:microsoft.com/office/officeart/2011/layout/CircleProcess"/>
    <dgm:cxn modelId="{A5C0C1F8-D0CC-4B19-B898-F59388FC4882}" type="presOf" srcId="{FAF907FB-4D54-4A5D-8798-FBBDAC6FA860}" destId="{DBE34339-6EA8-4C50-BFA5-C9DECD6E20CA}" srcOrd="0" destOrd="0" presId="urn:microsoft.com/office/officeart/2011/layout/CircleProcess"/>
    <dgm:cxn modelId="{7422A4FD-B740-4126-9F65-58F0B19FB624}" type="presParOf" srcId="{C62956AD-9F3F-4F59-8361-43408D5DE972}" destId="{1FC80B34-9A59-40AB-89D3-453FE4677DD5}" srcOrd="0" destOrd="0" presId="urn:microsoft.com/office/officeart/2011/layout/CircleProcess"/>
    <dgm:cxn modelId="{80FE7532-06AE-4942-8032-6E883CBE492D}" type="presParOf" srcId="{1FC80B34-9A59-40AB-89D3-453FE4677DD5}" destId="{8EDF40E3-FE65-4C9E-8CF4-658290DFB6E9}" srcOrd="0" destOrd="0" presId="urn:microsoft.com/office/officeart/2011/layout/CircleProcess"/>
    <dgm:cxn modelId="{FD837C22-CB9F-4BBD-8F87-8433E6D7EAF4}" type="presParOf" srcId="{C62956AD-9F3F-4F59-8361-43408D5DE972}" destId="{3D671BA4-DF5B-4A1D-B72B-B3F869E45CF8}" srcOrd="1" destOrd="0" presId="urn:microsoft.com/office/officeart/2011/layout/CircleProcess"/>
    <dgm:cxn modelId="{E8BE39D2-C6F9-4D4A-8D3F-BC253EF5191C}" type="presParOf" srcId="{3D671BA4-DF5B-4A1D-B72B-B3F869E45CF8}" destId="{39728A29-0054-416E-93C0-6BC966275777}" srcOrd="0" destOrd="0" presId="urn:microsoft.com/office/officeart/2011/layout/CircleProcess"/>
    <dgm:cxn modelId="{43B57024-624C-4C66-BC8B-E1C9DB3AC204}" type="presParOf" srcId="{C62956AD-9F3F-4F59-8361-43408D5DE972}" destId="{36E3E15B-C6ED-40C3-B964-469E03711AFC}" srcOrd="2" destOrd="0" presId="urn:microsoft.com/office/officeart/2011/layout/CircleProcess"/>
    <dgm:cxn modelId="{08860227-51D8-4202-83A5-57B682ACE69D}" type="presParOf" srcId="{C62956AD-9F3F-4F59-8361-43408D5DE972}" destId="{8E4E2582-82D8-4DFA-811F-9339DFBFCC8D}" srcOrd="3" destOrd="0" presId="urn:microsoft.com/office/officeart/2011/layout/CircleProcess"/>
    <dgm:cxn modelId="{6A37AE7A-42A6-44FC-A2BF-E1F14335CCA3}" type="presParOf" srcId="{8E4E2582-82D8-4DFA-811F-9339DFBFCC8D}" destId="{D9628B78-3E98-4FF2-B797-368565DE5BE1}" srcOrd="0" destOrd="0" presId="urn:microsoft.com/office/officeart/2011/layout/CircleProcess"/>
    <dgm:cxn modelId="{05973C79-A391-45F9-827B-76386ECB7C57}" type="presParOf" srcId="{C62956AD-9F3F-4F59-8361-43408D5DE972}" destId="{62C35717-CB3B-47A1-BB36-486C5D6A5B81}" srcOrd="4" destOrd="0" presId="urn:microsoft.com/office/officeart/2011/layout/CircleProcess"/>
    <dgm:cxn modelId="{03C3676B-8F06-462C-8AD5-E64794A1F116}" type="presParOf" srcId="{62C35717-CB3B-47A1-BB36-486C5D6A5B81}" destId="{DBE34339-6EA8-4C50-BFA5-C9DECD6E20CA}" srcOrd="0" destOrd="0" presId="urn:microsoft.com/office/officeart/2011/layout/CircleProcess"/>
    <dgm:cxn modelId="{A94297C5-0D0B-46B7-860B-50375559C214}" type="presParOf" srcId="{C62956AD-9F3F-4F59-8361-43408D5DE972}" destId="{C234C35D-55C7-4181-924E-2BDDC44431CF}" srcOrd="5" destOrd="0" presId="urn:microsoft.com/office/officeart/2011/layout/CircleProcess"/>
    <dgm:cxn modelId="{16FB0DA9-3CC1-4609-9482-CF9DDB81FD73}" type="presParOf" srcId="{C62956AD-9F3F-4F59-8361-43408D5DE972}" destId="{894CADF0-6C46-4D8B-904A-72563854A5CF}" srcOrd="6" destOrd="0" presId="urn:microsoft.com/office/officeart/2011/layout/CircleProcess"/>
    <dgm:cxn modelId="{45041CCD-5DBC-4F09-A5B4-A18073656DC7}" type="presParOf" srcId="{894CADF0-6C46-4D8B-904A-72563854A5CF}" destId="{5F4FD8A0-D4BC-4087-A781-9EB9F80BC9DA}" srcOrd="0" destOrd="0" presId="urn:microsoft.com/office/officeart/2011/layout/CircleProcess"/>
    <dgm:cxn modelId="{8F73FFA4-331D-4D33-BB0E-F44140834272}" type="presParOf" srcId="{C62956AD-9F3F-4F59-8361-43408D5DE972}" destId="{CE569971-BDB4-42A7-98CB-EEE641D5C5F2}" srcOrd="7" destOrd="0" presId="urn:microsoft.com/office/officeart/2011/layout/CircleProcess"/>
    <dgm:cxn modelId="{FE269737-558D-4E35-98E1-0DD2690CF4AE}" type="presParOf" srcId="{CE569971-BDB4-42A7-98CB-EEE641D5C5F2}" destId="{967CAD40-C5F4-41F8-BC09-AB9F51F1A69B}" srcOrd="0" destOrd="0" presId="urn:microsoft.com/office/officeart/2011/layout/CircleProcess"/>
    <dgm:cxn modelId="{E2831C86-90E2-476E-BBEF-348AF4F93425}" type="presParOf" srcId="{C62956AD-9F3F-4F59-8361-43408D5DE972}" destId="{1B071905-D664-438D-8C8A-87AF522B4386}" srcOrd="8" destOrd="0" presId="urn:microsoft.com/office/officeart/2011/layout/Circle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19B5E2-D610-4F9A-B3CE-799A686A1B82}" type="doc">
      <dgm:prSet loTypeId="urn:microsoft.com/office/officeart/2011/layout/HexagonRadial" loCatId="cycle" qsTypeId="urn:microsoft.com/office/officeart/2005/8/quickstyle/3d1" qsCatId="3D" csTypeId="urn:microsoft.com/office/officeart/2005/8/colors/colorful1" csCatId="colorful" phldr="1"/>
      <dgm:spPr/>
      <dgm:t>
        <a:bodyPr/>
        <a:lstStyle/>
        <a:p>
          <a:endParaRPr lang="en-US"/>
        </a:p>
      </dgm:t>
    </dgm:pt>
    <dgm:pt modelId="{CE68E473-28F2-402B-B659-BB8477E6F74D}">
      <dgm:prSet phldrT="[Text]" phldr="0" custT="1"/>
      <dgm:spPr/>
      <dgm:t>
        <a:bodyPr/>
        <a:lstStyle/>
        <a:p>
          <a:r>
            <a:rPr lang="en-US" sz="2700" dirty="0"/>
            <a:t>Hypervigilance</a:t>
          </a:r>
        </a:p>
      </dgm:t>
    </dgm:pt>
    <dgm:pt modelId="{D03DA062-4BA5-48AA-8D54-CA63707A2EC8}" type="parTrans" cxnId="{74811D1C-21C8-4399-A06E-380D4DAC2CCA}">
      <dgm:prSet/>
      <dgm:spPr/>
      <dgm:t>
        <a:bodyPr/>
        <a:lstStyle/>
        <a:p>
          <a:endParaRPr lang="en-US" sz="2700"/>
        </a:p>
      </dgm:t>
    </dgm:pt>
    <dgm:pt modelId="{3361752B-7F64-4270-B0D8-B5371950AE9F}" type="sibTrans" cxnId="{74811D1C-21C8-4399-A06E-380D4DAC2CCA}">
      <dgm:prSet/>
      <dgm:spPr/>
      <dgm:t>
        <a:bodyPr/>
        <a:lstStyle/>
        <a:p>
          <a:endParaRPr lang="en-US" sz="2700"/>
        </a:p>
      </dgm:t>
    </dgm:pt>
    <dgm:pt modelId="{D5EB9A51-12C8-4B47-9BC2-AEA7BEAD387E}">
      <dgm:prSet phldrT="[Text]" phldr="0" custT="1"/>
      <dgm:spPr/>
      <dgm:t>
        <a:bodyPr/>
        <a:lstStyle/>
        <a:p>
          <a:r>
            <a:rPr lang="en-US" sz="2700" dirty="0"/>
            <a:t>Intrusive Memories</a:t>
          </a:r>
        </a:p>
      </dgm:t>
    </dgm:pt>
    <dgm:pt modelId="{B62FA063-B1B3-4045-AB37-CFB5EB9C92CC}" type="parTrans" cxnId="{579F2B97-ED6E-450D-AC22-CDE7E5795861}">
      <dgm:prSet/>
      <dgm:spPr/>
      <dgm:t>
        <a:bodyPr/>
        <a:lstStyle/>
        <a:p>
          <a:endParaRPr lang="en-US" sz="2700"/>
        </a:p>
      </dgm:t>
    </dgm:pt>
    <dgm:pt modelId="{B40A770C-0DA4-452E-8FA0-67E3AB7F1484}" type="sibTrans" cxnId="{579F2B97-ED6E-450D-AC22-CDE7E5795861}">
      <dgm:prSet/>
      <dgm:spPr/>
      <dgm:t>
        <a:bodyPr/>
        <a:lstStyle/>
        <a:p>
          <a:endParaRPr lang="en-US" sz="2700"/>
        </a:p>
      </dgm:t>
    </dgm:pt>
    <dgm:pt modelId="{193D01BE-44ED-4210-9F72-FEE553CA6901}">
      <dgm:prSet phldrT="[Text]" phldr="0" custT="1"/>
      <dgm:spPr/>
      <dgm:t>
        <a:bodyPr/>
        <a:lstStyle/>
        <a:p>
          <a:r>
            <a:rPr lang="en-US" sz="2700" dirty="0"/>
            <a:t>Flashbacks</a:t>
          </a:r>
        </a:p>
      </dgm:t>
    </dgm:pt>
    <dgm:pt modelId="{891860BF-6515-48FA-B411-8A0CBF2EEC39}" type="parTrans" cxnId="{8AEAB0AF-204D-4E2E-9246-D767DF93195F}">
      <dgm:prSet/>
      <dgm:spPr/>
      <dgm:t>
        <a:bodyPr/>
        <a:lstStyle/>
        <a:p>
          <a:endParaRPr lang="en-US" sz="2700"/>
        </a:p>
      </dgm:t>
    </dgm:pt>
    <dgm:pt modelId="{6D689923-D6C3-46A2-8FA8-FEBCA5B3E09D}" type="sibTrans" cxnId="{8AEAB0AF-204D-4E2E-9246-D767DF93195F}">
      <dgm:prSet/>
      <dgm:spPr/>
      <dgm:t>
        <a:bodyPr/>
        <a:lstStyle/>
        <a:p>
          <a:endParaRPr lang="en-US" sz="2700"/>
        </a:p>
      </dgm:t>
    </dgm:pt>
    <dgm:pt modelId="{63B7B48A-6727-4B39-99B0-A40A9ACD5246}">
      <dgm:prSet phldrT="[Text]" phldr="0" custT="1"/>
      <dgm:spPr/>
      <dgm:t>
        <a:bodyPr/>
        <a:lstStyle/>
        <a:p>
          <a:r>
            <a:rPr lang="en-US" sz="2700" dirty="0"/>
            <a:t>Severe Anxiety</a:t>
          </a:r>
        </a:p>
      </dgm:t>
    </dgm:pt>
    <dgm:pt modelId="{D7D955AA-97EC-413B-8216-319E0EB29DE5}" type="parTrans" cxnId="{AA6B6EC4-BCB3-4BF6-A4A5-0F03B78AF9AE}">
      <dgm:prSet/>
      <dgm:spPr/>
      <dgm:t>
        <a:bodyPr/>
        <a:lstStyle/>
        <a:p>
          <a:endParaRPr lang="en-US" sz="2700"/>
        </a:p>
      </dgm:t>
    </dgm:pt>
    <dgm:pt modelId="{AA4F8723-877F-4BFF-B70D-D2AA22CAF232}" type="sibTrans" cxnId="{AA6B6EC4-BCB3-4BF6-A4A5-0F03B78AF9AE}">
      <dgm:prSet/>
      <dgm:spPr/>
      <dgm:t>
        <a:bodyPr/>
        <a:lstStyle/>
        <a:p>
          <a:endParaRPr lang="en-US" sz="2700"/>
        </a:p>
      </dgm:t>
    </dgm:pt>
    <dgm:pt modelId="{027DBC76-470F-421D-B102-1A10D2782F19}">
      <dgm:prSet phldrT="[Text]" phldr="0" custT="1"/>
      <dgm:spPr/>
      <dgm:t>
        <a:bodyPr/>
        <a:lstStyle/>
        <a:p>
          <a:r>
            <a:rPr lang="en-US" sz="2700" dirty="0"/>
            <a:t>Nightmares</a:t>
          </a:r>
        </a:p>
      </dgm:t>
    </dgm:pt>
    <dgm:pt modelId="{D92FE067-3378-4FDB-8D26-D2B7EB071F7B}" type="parTrans" cxnId="{03F5D853-DB32-4F53-9CB8-E99550CF160A}">
      <dgm:prSet/>
      <dgm:spPr/>
      <dgm:t>
        <a:bodyPr/>
        <a:lstStyle/>
        <a:p>
          <a:endParaRPr lang="en-US" sz="2700"/>
        </a:p>
      </dgm:t>
    </dgm:pt>
    <dgm:pt modelId="{0BBE9097-4C35-492E-8AFC-F3622D466D00}" type="sibTrans" cxnId="{03F5D853-DB32-4F53-9CB8-E99550CF160A}">
      <dgm:prSet/>
      <dgm:spPr/>
      <dgm:t>
        <a:bodyPr/>
        <a:lstStyle/>
        <a:p>
          <a:endParaRPr lang="en-US" sz="2700"/>
        </a:p>
      </dgm:t>
    </dgm:pt>
    <dgm:pt modelId="{DF02534C-F1B1-4172-B90D-366A5AB8E189}">
      <dgm:prSet phldrT="[Text]" phldr="0" custT="1"/>
      <dgm:spPr/>
      <dgm:t>
        <a:bodyPr/>
        <a:lstStyle/>
        <a:p>
          <a:r>
            <a:rPr lang="en-US" sz="2700" dirty="0"/>
            <a:t>Emotional Numbing</a:t>
          </a:r>
        </a:p>
      </dgm:t>
    </dgm:pt>
    <dgm:pt modelId="{9302893F-71EA-4E55-BB79-680D477ECC49}" type="parTrans" cxnId="{6C55D3AF-308D-4CAB-B08F-0DD1C4BEB43F}">
      <dgm:prSet/>
      <dgm:spPr/>
      <dgm:t>
        <a:bodyPr/>
        <a:lstStyle/>
        <a:p>
          <a:endParaRPr lang="en-US" sz="2700"/>
        </a:p>
      </dgm:t>
    </dgm:pt>
    <dgm:pt modelId="{04C5AAF9-4DA5-42CB-AD3A-1DF2AE93579A}" type="sibTrans" cxnId="{6C55D3AF-308D-4CAB-B08F-0DD1C4BEB43F}">
      <dgm:prSet/>
      <dgm:spPr/>
      <dgm:t>
        <a:bodyPr/>
        <a:lstStyle/>
        <a:p>
          <a:endParaRPr lang="en-US" sz="2700"/>
        </a:p>
      </dgm:t>
    </dgm:pt>
    <dgm:pt modelId="{D523C338-33E6-494F-98BF-F1300CE221A8}">
      <dgm:prSet phldrT="[Text]" phldr="0" custT="1"/>
      <dgm:spPr>
        <a:solidFill>
          <a:schemeClr val="tx1">
            <a:lumMod val="85000"/>
            <a:lumOff val="15000"/>
          </a:schemeClr>
        </a:solidFill>
      </dgm:spPr>
      <dgm:t>
        <a:bodyPr/>
        <a:lstStyle/>
        <a:p>
          <a:r>
            <a:rPr lang="en-US" sz="2700" dirty="0"/>
            <a:t>Avoidance</a:t>
          </a:r>
        </a:p>
      </dgm:t>
    </dgm:pt>
    <dgm:pt modelId="{6A55DA04-2EE0-4B13-A332-0B8BFE849C09}" type="parTrans" cxnId="{18AC7671-44A3-4424-91D9-5C87C4B7E1EB}">
      <dgm:prSet/>
      <dgm:spPr/>
      <dgm:t>
        <a:bodyPr/>
        <a:lstStyle/>
        <a:p>
          <a:endParaRPr lang="en-US" sz="2700"/>
        </a:p>
      </dgm:t>
    </dgm:pt>
    <dgm:pt modelId="{FA88EB63-7715-4373-A5E2-2893B8AE26F4}" type="sibTrans" cxnId="{18AC7671-44A3-4424-91D9-5C87C4B7E1EB}">
      <dgm:prSet/>
      <dgm:spPr/>
      <dgm:t>
        <a:bodyPr/>
        <a:lstStyle/>
        <a:p>
          <a:endParaRPr lang="en-US" sz="2700"/>
        </a:p>
      </dgm:t>
    </dgm:pt>
    <dgm:pt modelId="{7655AD1D-F7D3-4F50-A0E0-5FEB86C454BD}" type="pres">
      <dgm:prSet presAssocID="{2019B5E2-D610-4F9A-B3CE-799A686A1B82}" presName="Name0" presStyleCnt="0">
        <dgm:presLayoutVars>
          <dgm:chMax val="1"/>
          <dgm:chPref val="1"/>
          <dgm:dir/>
          <dgm:animOne val="branch"/>
          <dgm:animLvl val="lvl"/>
        </dgm:presLayoutVars>
      </dgm:prSet>
      <dgm:spPr/>
    </dgm:pt>
    <dgm:pt modelId="{5EF934A3-DEAA-4BB1-9A61-2A3201FDD701}" type="pres">
      <dgm:prSet presAssocID="{CE68E473-28F2-402B-B659-BB8477E6F74D}" presName="Parent" presStyleLbl="node0" presStyleIdx="0" presStyleCnt="1">
        <dgm:presLayoutVars>
          <dgm:chMax val="6"/>
          <dgm:chPref val="6"/>
        </dgm:presLayoutVars>
      </dgm:prSet>
      <dgm:spPr/>
    </dgm:pt>
    <dgm:pt modelId="{0F9B0ADF-0895-4EE7-AAF8-2ED85215EB34}" type="pres">
      <dgm:prSet presAssocID="{D5EB9A51-12C8-4B47-9BC2-AEA7BEAD387E}" presName="Accent1" presStyleCnt="0"/>
      <dgm:spPr/>
    </dgm:pt>
    <dgm:pt modelId="{AB72CAA8-DEB3-414F-AF9C-8523AD30C6B6}" type="pres">
      <dgm:prSet presAssocID="{D5EB9A51-12C8-4B47-9BC2-AEA7BEAD387E}" presName="Accent" presStyleLbl="bgShp" presStyleIdx="0" presStyleCnt="6"/>
      <dgm:spPr/>
    </dgm:pt>
    <dgm:pt modelId="{5893DE91-9FA8-4AA5-9754-1F5FDDF97739}" type="pres">
      <dgm:prSet presAssocID="{D5EB9A51-12C8-4B47-9BC2-AEA7BEAD387E}" presName="Child1" presStyleLbl="node1" presStyleIdx="0" presStyleCnt="6">
        <dgm:presLayoutVars>
          <dgm:chMax val="0"/>
          <dgm:chPref val="0"/>
          <dgm:bulletEnabled val="1"/>
        </dgm:presLayoutVars>
      </dgm:prSet>
      <dgm:spPr/>
    </dgm:pt>
    <dgm:pt modelId="{1A428474-8F00-4E01-A158-3EF23BCAB383}" type="pres">
      <dgm:prSet presAssocID="{193D01BE-44ED-4210-9F72-FEE553CA6901}" presName="Accent2" presStyleCnt="0"/>
      <dgm:spPr/>
    </dgm:pt>
    <dgm:pt modelId="{3DC97CFC-6650-4328-B29B-616066E32913}" type="pres">
      <dgm:prSet presAssocID="{193D01BE-44ED-4210-9F72-FEE553CA6901}" presName="Accent" presStyleLbl="bgShp" presStyleIdx="1" presStyleCnt="6"/>
      <dgm:spPr/>
    </dgm:pt>
    <dgm:pt modelId="{8795F148-8CC5-4AF8-8EC8-6B47B43B5FDA}" type="pres">
      <dgm:prSet presAssocID="{193D01BE-44ED-4210-9F72-FEE553CA6901}" presName="Child2" presStyleLbl="node1" presStyleIdx="1" presStyleCnt="6">
        <dgm:presLayoutVars>
          <dgm:chMax val="0"/>
          <dgm:chPref val="0"/>
          <dgm:bulletEnabled val="1"/>
        </dgm:presLayoutVars>
      </dgm:prSet>
      <dgm:spPr/>
    </dgm:pt>
    <dgm:pt modelId="{F0C79F03-2C80-4F9F-9F7B-6B8D9CA0F8A4}" type="pres">
      <dgm:prSet presAssocID="{63B7B48A-6727-4B39-99B0-A40A9ACD5246}" presName="Accent3" presStyleCnt="0"/>
      <dgm:spPr/>
    </dgm:pt>
    <dgm:pt modelId="{E1B87152-92B7-43C4-880C-DA27C4B774F7}" type="pres">
      <dgm:prSet presAssocID="{63B7B48A-6727-4B39-99B0-A40A9ACD5246}" presName="Accent" presStyleLbl="bgShp" presStyleIdx="2" presStyleCnt="6"/>
      <dgm:spPr/>
    </dgm:pt>
    <dgm:pt modelId="{807AF2B9-DA4A-4A5F-A9BF-B223744396F0}" type="pres">
      <dgm:prSet presAssocID="{63B7B48A-6727-4B39-99B0-A40A9ACD5246}" presName="Child3" presStyleLbl="node1" presStyleIdx="2" presStyleCnt="6">
        <dgm:presLayoutVars>
          <dgm:chMax val="0"/>
          <dgm:chPref val="0"/>
          <dgm:bulletEnabled val="1"/>
        </dgm:presLayoutVars>
      </dgm:prSet>
      <dgm:spPr/>
    </dgm:pt>
    <dgm:pt modelId="{4BB160CE-3B09-4539-B8B7-6B66C349B9B1}" type="pres">
      <dgm:prSet presAssocID="{027DBC76-470F-421D-B102-1A10D2782F19}" presName="Accent4" presStyleCnt="0"/>
      <dgm:spPr/>
    </dgm:pt>
    <dgm:pt modelId="{1C3DE37E-C750-4530-A314-5D79755F22DB}" type="pres">
      <dgm:prSet presAssocID="{027DBC76-470F-421D-B102-1A10D2782F19}" presName="Accent" presStyleLbl="bgShp" presStyleIdx="3" presStyleCnt="6"/>
      <dgm:spPr/>
    </dgm:pt>
    <dgm:pt modelId="{8E304E9A-B310-4C29-8C9C-B4FBA925647C}" type="pres">
      <dgm:prSet presAssocID="{027DBC76-470F-421D-B102-1A10D2782F19}" presName="Child4" presStyleLbl="node1" presStyleIdx="3" presStyleCnt="6">
        <dgm:presLayoutVars>
          <dgm:chMax val="0"/>
          <dgm:chPref val="0"/>
          <dgm:bulletEnabled val="1"/>
        </dgm:presLayoutVars>
      </dgm:prSet>
      <dgm:spPr/>
    </dgm:pt>
    <dgm:pt modelId="{5C37F14F-08B6-4FA8-A385-D79175AD8710}" type="pres">
      <dgm:prSet presAssocID="{DF02534C-F1B1-4172-B90D-366A5AB8E189}" presName="Accent5" presStyleCnt="0"/>
      <dgm:spPr/>
    </dgm:pt>
    <dgm:pt modelId="{A013FEE6-0A25-4FAE-9165-CFAA330D92D5}" type="pres">
      <dgm:prSet presAssocID="{DF02534C-F1B1-4172-B90D-366A5AB8E189}" presName="Accent" presStyleLbl="bgShp" presStyleIdx="4" presStyleCnt="6"/>
      <dgm:spPr/>
    </dgm:pt>
    <dgm:pt modelId="{14E921C6-2AAB-436A-848E-730E33EF1A04}" type="pres">
      <dgm:prSet presAssocID="{DF02534C-F1B1-4172-B90D-366A5AB8E189}" presName="Child5" presStyleLbl="node1" presStyleIdx="4" presStyleCnt="6">
        <dgm:presLayoutVars>
          <dgm:chMax val="0"/>
          <dgm:chPref val="0"/>
          <dgm:bulletEnabled val="1"/>
        </dgm:presLayoutVars>
      </dgm:prSet>
      <dgm:spPr/>
    </dgm:pt>
    <dgm:pt modelId="{3E4259F7-1913-4454-9476-8C09D039787D}" type="pres">
      <dgm:prSet presAssocID="{D523C338-33E6-494F-98BF-F1300CE221A8}" presName="Accent6" presStyleCnt="0"/>
      <dgm:spPr/>
    </dgm:pt>
    <dgm:pt modelId="{3A81732A-5E9D-4934-BD8F-109D3EFE1B21}" type="pres">
      <dgm:prSet presAssocID="{D523C338-33E6-494F-98BF-F1300CE221A8}" presName="Accent" presStyleLbl="bgShp" presStyleIdx="5" presStyleCnt="6"/>
      <dgm:spPr/>
    </dgm:pt>
    <dgm:pt modelId="{373F7DE8-B11C-4FAD-815F-B64702A3CDA0}" type="pres">
      <dgm:prSet presAssocID="{D523C338-33E6-494F-98BF-F1300CE221A8}" presName="Child6" presStyleLbl="node1" presStyleIdx="5" presStyleCnt="6">
        <dgm:presLayoutVars>
          <dgm:chMax val="0"/>
          <dgm:chPref val="0"/>
          <dgm:bulletEnabled val="1"/>
        </dgm:presLayoutVars>
      </dgm:prSet>
      <dgm:spPr/>
    </dgm:pt>
  </dgm:ptLst>
  <dgm:cxnLst>
    <dgm:cxn modelId="{74811D1C-21C8-4399-A06E-380D4DAC2CCA}" srcId="{2019B5E2-D610-4F9A-B3CE-799A686A1B82}" destId="{CE68E473-28F2-402B-B659-BB8477E6F74D}" srcOrd="0" destOrd="0" parTransId="{D03DA062-4BA5-48AA-8D54-CA63707A2EC8}" sibTransId="{3361752B-7F64-4270-B0D8-B5371950AE9F}"/>
    <dgm:cxn modelId="{17ACDB2F-63E1-4256-AA04-5457172610C1}" type="presOf" srcId="{2019B5E2-D610-4F9A-B3CE-799A686A1B82}" destId="{7655AD1D-F7D3-4F50-A0E0-5FEB86C454BD}" srcOrd="0" destOrd="0" presId="urn:microsoft.com/office/officeart/2011/layout/HexagonRadial"/>
    <dgm:cxn modelId="{C9D86549-E664-4CDD-A86D-66ABE544864A}" type="presOf" srcId="{027DBC76-470F-421D-B102-1A10D2782F19}" destId="{8E304E9A-B310-4C29-8C9C-B4FBA925647C}" srcOrd="0" destOrd="0" presId="urn:microsoft.com/office/officeart/2011/layout/HexagonRadial"/>
    <dgm:cxn modelId="{18AC7671-44A3-4424-91D9-5C87C4B7E1EB}" srcId="{CE68E473-28F2-402B-B659-BB8477E6F74D}" destId="{D523C338-33E6-494F-98BF-F1300CE221A8}" srcOrd="5" destOrd="0" parTransId="{6A55DA04-2EE0-4B13-A332-0B8BFE849C09}" sibTransId="{FA88EB63-7715-4373-A5E2-2893B8AE26F4}"/>
    <dgm:cxn modelId="{03F5D853-DB32-4F53-9CB8-E99550CF160A}" srcId="{CE68E473-28F2-402B-B659-BB8477E6F74D}" destId="{027DBC76-470F-421D-B102-1A10D2782F19}" srcOrd="3" destOrd="0" parTransId="{D92FE067-3378-4FDB-8D26-D2B7EB071F7B}" sibTransId="{0BBE9097-4C35-492E-8AFC-F3622D466D00}"/>
    <dgm:cxn modelId="{579F2B97-ED6E-450D-AC22-CDE7E5795861}" srcId="{CE68E473-28F2-402B-B659-BB8477E6F74D}" destId="{D5EB9A51-12C8-4B47-9BC2-AEA7BEAD387E}" srcOrd="0" destOrd="0" parTransId="{B62FA063-B1B3-4045-AB37-CFB5EB9C92CC}" sibTransId="{B40A770C-0DA4-452E-8FA0-67E3AB7F1484}"/>
    <dgm:cxn modelId="{CA149C9C-6F4E-4AC1-99A6-B20958554DC9}" type="presOf" srcId="{D523C338-33E6-494F-98BF-F1300CE221A8}" destId="{373F7DE8-B11C-4FAD-815F-B64702A3CDA0}" srcOrd="0" destOrd="0" presId="urn:microsoft.com/office/officeart/2011/layout/HexagonRadial"/>
    <dgm:cxn modelId="{D89BB4A3-32B9-43C6-A36D-FA727A18A14E}" type="presOf" srcId="{D5EB9A51-12C8-4B47-9BC2-AEA7BEAD387E}" destId="{5893DE91-9FA8-4AA5-9754-1F5FDDF97739}" srcOrd="0" destOrd="0" presId="urn:microsoft.com/office/officeart/2011/layout/HexagonRadial"/>
    <dgm:cxn modelId="{8AEAB0AF-204D-4E2E-9246-D767DF93195F}" srcId="{CE68E473-28F2-402B-B659-BB8477E6F74D}" destId="{193D01BE-44ED-4210-9F72-FEE553CA6901}" srcOrd="1" destOrd="0" parTransId="{891860BF-6515-48FA-B411-8A0CBF2EEC39}" sibTransId="{6D689923-D6C3-46A2-8FA8-FEBCA5B3E09D}"/>
    <dgm:cxn modelId="{6C55D3AF-308D-4CAB-B08F-0DD1C4BEB43F}" srcId="{CE68E473-28F2-402B-B659-BB8477E6F74D}" destId="{DF02534C-F1B1-4172-B90D-366A5AB8E189}" srcOrd="4" destOrd="0" parTransId="{9302893F-71EA-4E55-BB79-680D477ECC49}" sibTransId="{04C5AAF9-4DA5-42CB-AD3A-1DF2AE93579A}"/>
    <dgm:cxn modelId="{43701AB2-1CC4-4F88-B683-703DD4B8E42F}" type="presOf" srcId="{193D01BE-44ED-4210-9F72-FEE553CA6901}" destId="{8795F148-8CC5-4AF8-8EC8-6B47B43B5FDA}" srcOrd="0" destOrd="0" presId="urn:microsoft.com/office/officeart/2011/layout/HexagonRadial"/>
    <dgm:cxn modelId="{E69E45B5-A27D-47EF-ABA6-DB9372EE8A23}" type="presOf" srcId="{DF02534C-F1B1-4172-B90D-366A5AB8E189}" destId="{14E921C6-2AAB-436A-848E-730E33EF1A04}" srcOrd="0" destOrd="0" presId="urn:microsoft.com/office/officeart/2011/layout/HexagonRadial"/>
    <dgm:cxn modelId="{1D7A3DBE-547F-41E2-B57F-179FDEB783EE}" type="presOf" srcId="{CE68E473-28F2-402B-B659-BB8477E6F74D}" destId="{5EF934A3-DEAA-4BB1-9A61-2A3201FDD701}" srcOrd="0" destOrd="0" presId="urn:microsoft.com/office/officeart/2011/layout/HexagonRadial"/>
    <dgm:cxn modelId="{AA6B6EC4-BCB3-4BF6-A4A5-0F03B78AF9AE}" srcId="{CE68E473-28F2-402B-B659-BB8477E6F74D}" destId="{63B7B48A-6727-4B39-99B0-A40A9ACD5246}" srcOrd="2" destOrd="0" parTransId="{D7D955AA-97EC-413B-8216-319E0EB29DE5}" sibTransId="{AA4F8723-877F-4BFF-B70D-D2AA22CAF232}"/>
    <dgm:cxn modelId="{6D613CC8-8571-47B1-8B20-6F9E95235DC6}" type="presOf" srcId="{63B7B48A-6727-4B39-99B0-A40A9ACD5246}" destId="{807AF2B9-DA4A-4A5F-A9BF-B223744396F0}" srcOrd="0" destOrd="0" presId="urn:microsoft.com/office/officeart/2011/layout/HexagonRadial"/>
    <dgm:cxn modelId="{552BD1CE-7CC4-4B50-BDCE-0137BE3D43C2}" type="presParOf" srcId="{7655AD1D-F7D3-4F50-A0E0-5FEB86C454BD}" destId="{5EF934A3-DEAA-4BB1-9A61-2A3201FDD701}" srcOrd="0" destOrd="0" presId="urn:microsoft.com/office/officeart/2011/layout/HexagonRadial"/>
    <dgm:cxn modelId="{DD256512-BF54-473A-8F80-412173C1514D}" type="presParOf" srcId="{7655AD1D-F7D3-4F50-A0E0-5FEB86C454BD}" destId="{0F9B0ADF-0895-4EE7-AAF8-2ED85215EB34}" srcOrd="1" destOrd="0" presId="urn:microsoft.com/office/officeart/2011/layout/HexagonRadial"/>
    <dgm:cxn modelId="{34379059-0A16-4793-8DAA-6DFAC7F5F46B}" type="presParOf" srcId="{0F9B0ADF-0895-4EE7-AAF8-2ED85215EB34}" destId="{AB72CAA8-DEB3-414F-AF9C-8523AD30C6B6}" srcOrd="0" destOrd="0" presId="urn:microsoft.com/office/officeart/2011/layout/HexagonRadial"/>
    <dgm:cxn modelId="{327060C8-FC83-446D-9806-2933C7112D88}" type="presParOf" srcId="{7655AD1D-F7D3-4F50-A0E0-5FEB86C454BD}" destId="{5893DE91-9FA8-4AA5-9754-1F5FDDF97739}" srcOrd="2" destOrd="0" presId="urn:microsoft.com/office/officeart/2011/layout/HexagonRadial"/>
    <dgm:cxn modelId="{85F9D050-0F9D-4486-B778-0A5DE0D89CF2}" type="presParOf" srcId="{7655AD1D-F7D3-4F50-A0E0-5FEB86C454BD}" destId="{1A428474-8F00-4E01-A158-3EF23BCAB383}" srcOrd="3" destOrd="0" presId="urn:microsoft.com/office/officeart/2011/layout/HexagonRadial"/>
    <dgm:cxn modelId="{98BAF7D8-E420-4E7F-A441-922AA5729C84}" type="presParOf" srcId="{1A428474-8F00-4E01-A158-3EF23BCAB383}" destId="{3DC97CFC-6650-4328-B29B-616066E32913}" srcOrd="0" destOrd="0" presId="urn:microsoft.com/office/officeart/2011/layout/HexagonRadial"/>
    <dgm:cxn modelId="{396CF136-5389-4E4C-9FB6-FBB638FAA51F}" type="presParOf" srcId="{7655AD1D-F7D3-4F50-A0E0-5FEB86C454BD}" destId="{8795F148-8CC5-4AF8-8EC8-6B47B43B5FDA}" srcOrd="4" destOrd="0" presId="urn:microsoft.com/office/officeart/2011/layout/HexagonRadial"/>
    <dgm:cxn modelId="{878236ED-9941-4F9C-A4FA-47007A6421B0}" type="presParOf" srcId="{7655AD1D-F7D3-4F50-A0E0-5FEB86C454BD}" destId="{F0C79F03-2C80-4F9F-9F7B-6B8D9CA0F8A4}" srcOrd="5" destOrd="0" presId="urn:microsoft.com/office/officeart/2011/layout/HexagonRadial"/>
    <dgm:cxn modelId="{C1693C85-0715-4FB5-A450-D81C4E6C5702}" type="presParOf" srcId="{F0C79F03-2C80-4F9F-9F7B-6B8D9CA0F8A4}" destId="{E1B87152-92B7-43C4-880C-DA27C4B774F7}" srcOrd="0" destOrd="0" presId="urn:microsoft.com/office/officeart/2011/layout/HexagonRadial"/>
    <dgm:cxn modelId="{1D5E3378-4A9D-4D9F-B767-B26E71463608}" type="presParOf" srcId="{7655AD1D-F7D3-4F50-A0E0-5FEB86C454BD}" destId="{807AF2B9-DA4A-4A5F-A9BF-B223744396F0}" srcOrd="6" destOrd="0" presId="urn:microsoft.com/office/officeart/2011/layout/HexagonRadial"/>
    <dgm:cxn modelId="{45800C22-B49A-44DB-91F3-760A21CA6133}" type="presParOf" srcId="{7655AD1D-F7D3-4F50-A0E0-5FEB86C454BD}" destId="{4BB160CE-3B09-4539-B8B7-6B66C349B9B1}" srcOrd="7" destOrd="0" presId="urn:microsoft.com/office/officeart/2011/layout/HexagonRadial"/>
    <dgm:cxn modelId="{97F1F641-81FB-4BEC-9B14-1043D05E6B47}" type="presParOf" srcId="{4BB160CE-3B09-4539-B8B7-6B66C349B9B1}" destId="{1C3DE37E-C750-4530-A314-5D79755F22DB}" srcOrd="0" destOrd="0" presId="urn:microsoft.com/office/officeart/2011/layout/HexagonRadial"/>
    <dgm:cxn modelId="{10252509-57B9-4885-B0B7-B3A7577FCB52}" type="presParOf" srcId="{7655AD1D-F7D3-4F50-A0E0-5FEB86C454BD}" destId="{8E304E9A-B310-4C29-8C9C-B4FBA925647C}" srcOrd="8" destOrd="0" presId="urn:microsoft.com/office/officeart/2011/layout/HexagonRadial"/>
    <dgm:cxn modelId="{EA6EFC1D-A43D-4CBC-AD66-0E96EA0DBEA7}" type="presParOf" srcId="{7655AD1D-F7D3-4F50-A0E0-5FEB86C454BD}" destId="{5C37F14F-08B6-4FA8-A385-D79175AD8710}" srcOrd="9" destOrd="0" presId="urn:microsoft.com/office/officeart/2011/layout/HexagonRadial"/>
    <dgm:cxn modelId="{25C88C13-AC00-4CEF-9A76-FA171C243B52}" type="presParOf" srcId="{5C37F14F-08B6-4FA8-A385-D79175AD8710}" destId="{A013FEE6-0A25-4FAE-9165-CFAA330D92D5}" srcOrd="0" destOrd="0" presId="urn:microsoft.com/office/officeart/2011/layout/HexagonRadial"/>
    <dgm:cxn modelId="{7E06CD81-8DE1-4344-B7E7-D30FA5C70F21}" type="presParOf" srcId="{7655AD1D-F7D3-4F50-A0E0-5FEB86C454BD}" destId="{14E921C6-2AAB-436A-848E-730E33EF1A04}" srcOrd="10" destOrd="0" presId="urn:microsoft.com/office/officeart/2011/layout/HexagonRadial"/>
    <dgm:cxn modelId="{BF14C78F-2880-4A29-8855-7451D73A3B1A}" type="presParOf" srcId="{7655AD1D-F7D3-4F50-A0E0-5FEB86C454BD}" destId="{3E4259F7-1913-4454-9476-8C09D039787D}" srcOrd="11" destOrd="0" presId="urn:microsoft.com/office/officeart/2011/layout/HexagonRadial"/>
    <dgm:cxn modelId="{9925418E-602D-4F5E-9AF8-A250DBDE2FF6}" type="presParOf" srcId="{3E4259F7-1913-4454-9476-8C09D039787D}" destId="{3A81732A-5E9D-4934-BD8F-109D3EFE1B21}" srcOrd="0" destOrd="0" presId="urn:microsoft.com/office/officeart/2011/layout/HexagonRadial"/>
    <dgm:cxn modelId="{27DF94EE-2A99-4F56-A61A-CDF0E4ED520B}" type="presParOf" srcId="{7655AD1D-F7D3-4F50-A0E0-5FEB86C454BD}" destId="{373F7DE8-B11C-4FAD-815F-B64702A3CDA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E7EBAF-8664-459D-8F6C-5AA1F8019B51}">
      <dsp:nvSpPr>
        <dsp:cNvPr id="0" name=""/>
        <dsp:cNvSpPr/>
      </dsp:nvSpPr>
      <dsp:spPr>
        <a:xfrm>
          <a:off x="0" y="22707"/>
          <a:ext cx="10197809" cy="174915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a:latin typeface="Times New Roman" panose="02020603050405020304" pitchFamily="18" charset="0"/>
              <a:cs typeface="Times New Roman" panose="02020603050405020304" pitchFamily="18" charset="0"/>
            </a:rPr>
            <a:t>Understanding Substance Use Disorder</a:t>
          </a:r>
        </a:p>
      </dsp:txBody>
      <dsp:txXfrm>
        <a:off x="85386" y="108093"/>
        <a:ext cx="10027037" cy="1578378"/>
      </dsp:txXfrm>
    </dsp:sp>
    <dsp:sp modelId="{97618E75-0E01-4959-83F1-11A5F8498E28}">
      <dsp:nvSpPr>
        <dsp:cNvPr id="0" name=""/>
        <dsp:cNvSpPr/>
      </dsp:nvSpPr>
      <dsp:spPr>
        <a:xfrm>
          <a:off x="0" y="1904337"/>
          <a:ext cx="10197809" cy="174915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latin typeface="Times New Roman" panose="02020603050405020304" pitchFamily="18" charset="0"/>
              <a:cs typeface="Times New Roman" panose="02020603050405020304" pitchFamily="18" charset="0"/>
            </a:rPr>
            <a:t>Barriers in addiction for pregnant and parenting women</a:t>
          </a:r>
        </a:p>
      </dsp:txBody>
      <dsp:txXfrm>
        <a:off x="85386" y="1989723"/>
        <a:ext cx="10027037" cy="1578378"/>
      </dsp:txXfrm>
    </dsp:sp>
    <dsp:sp modelId="{8D4C8270-6B60-4AD3-AC6E-667F30A84C2B}">
      <dsp:nvSpPr>
        <dsp:cNvPr id="0" name=""/>
        <dsp:cNvSpPr/>
      </dsp:nvSpPr>
      <dsp:spPr>
        <a:xfrm>
          <a:off x="0" y="3785968"/>
          <a:ext cx="10197809" cy="174915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marL="0" lvl="0" indent="0" algn="l" defTabSz="2044700">
            <a:lnSpc>
              <a:spcPct val="90000"/>
            </a:lnSpc>
            <a:spcBef>
              <a:spcPct val="0"/>
            </a:spcBef>
            <a:spcAft>
              <a:spcPct val="35000"/>
            </a:spcAft>
            <a:buNone/>
          </a:pPr>
          <a:r>
            <a:rPr lang="en-US" sz="4600" kern="1200" dirty="0">
              <a:latin typeface="Times New Roman" panose="02020603050405020304" pitchFamily="18" charset="0"/>
              <a:cs typeface="Times New Roman" panose="02020603050405020304" pitchFamily="18" charset="0"/>
            </a:rPr>
            <a:t>Common misconceptions</a:t>
          </a:r>
        </a:p>
      </dsp:txBody>
      <dsp:txXfrm>
        <a:off x="85386" y="3871354"/>
        <a:ext cx="10027037" cy="15783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6C4A0-118D-4231-A433-6EB2AB785D65}">
      <dsp:nvSpPr>
        <dsp:cNvPr id="0" name=""/>
        <dsp:cNvSpPr/>
      </dsp:nvSpPr>
      <dsp:spPr>
        <a:xfrm rot="16200000">
          <a:off x="990678" y="-990678"/>
          <a:ext cx="3753306" cy="5734663"/>
        </a:xfrm>
        <a:prstGeom prst="round1Rect">
          <a:avLst/>
        </a:prstGeom>
        <a:solidFill>
          <a:schemeClr val="accent4">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100000"/>
            </a:lnSpc>
            <a:spcBef>
              <a:spcPct val="0"/>
            </a:spcBef>
            <a:spcAft>
              <a:spcPct val="35000"/>
            </a:spcAft>
            <a:buNone/>
          </a:pPr>
          <a:r>
            <a:rPr lang="en-US" sz="4000" kern="1200" dirty="0">
              <a:latin typeface="Nunito Bold Bold" panose="020B0604020202020204" charset="0"/>
            </a:rPr>
            <a:t>Impaired control</a:t>
          </a:r>
        </a:p>
      </dsp:txBody>
      <dsp:txXfrm rot="5400000">
        <a:off x="0" y="0"/>
        <a:ext cx="5734663" cy="2814979"/>
      </dsp:txXfrm>
    </dsp:sp>
    <dsp:sp modelId="{7F968673-5B0F-4069-99C3-8BF0137CCB0D}">
      <dsp:nvSpPr>
        <dsp:cNvPr id="0" name=""/>
        <dsp:cNvSpPr/>
      </dsp:nvSpPr>
      <dsp:spPr>
        <a:xfrm>
          <a:off x="5734663" y="0"/>
          <a:ext cx="5734663" cy="3753306"/>
        </a:xfrm>
        <a:prstGeom prst="round1Rect">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100000"/>
            </a:lnSpc>
            <a:spcBef>
              <a:spcPct val="0"/>
            </a:spcBef>
            <a:spcAft>
              <a:spcPct val="35000"/>
            </a:spcAft>
            <a:buNone/>
          </a:pPr>
          <a:r>
            <a:rPr lang="en-US" sz="4000" kern="1200" dirty="0">
              <a:latin typeface="Nunito Bold Bold" panose="020B0604020202020204" charset="0"/>
            </a:rPr>
            <a:t>Physiological</a:t>
          </a:r>
        </a:p>
      </dsp:txBody>
      <dsp:txXfrm>
        <a:off x="5734663" y="0"/>
        <a:ext cx="5734663" cy="2814979"/>
      </dsp:txXfrm>
    </dsp:sp>
    <dsp:sp modelId="{41E6A126-965C-472F-BDEC-409F9DA724A4}">
      <dsp:nvSpPr>
        <dsp:cNvPr id="0" name=""/>
        <dsp:cNvSpPr/>
      </dsp:nvSpPr>
      <dsp:spPr>
        <a:xfrm rot="10800000">
          <a:off x="0" y="3753306"/>
          <a:ext cx="5734663" cy="3753306"/>
        </a:xfrm>
        <a:prstGeom prst="round1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100000"/>
            </a:lnSpc>
            <a:spcBef>
              <a:spcPct val="0"/>
            </a:spcBef>
            <a:spcAft>
              <a:spcPct val="35000"/>
            </a:spcAft>
            <a:buNone/>
          </a:pPr>
          <a:r>
            <a:rPr lang="en-US" sz="4000" kern="1200" dirty="0">
              <a:latin typeface="Nunito Bold Bold" panose="020B0604020202020204" charset="0"/>
            </a:rPr>
            <a:t>Impaired social functioning and relationships</a:t>
          </a:r>
        </a:p>
      </dsp:txBody>
      <dsp:txXfrm rot="10800000">
        <a:off x="0" y="4691632"/>
        <a:ext cx="5734663" cy="2814979"/>
      </dsp:txXfrm>
    </dsp:sp>
    <dsp:sp modelId="{C2FA1D19-C77C-4F56-A78E-7EC691FE76BD}">
      <dsp:nvSpPr>
        <dsp:cNvPr id="0" name=""/>
        <dsp:cNvSpPr/>
      </dsp:nvSpPr>
      <dsp:spPr>
        <a:xfrm rot="5400000">
          <a:off x="6725342" y="2762627"/>
          <a:ext cx="3753306" cy="5734663"/>
        </a:xfrm>
        <a:prstGeom prst="round1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84480" tIns="284480" rIns="284480" bIns="284480" numCol="1" spcCol="1270" anchor="ctr" anchorCtr="0">
          <a:noAutofit/>
        </a:bodyPr>
        <a:lstStyle/>
        <a:p>
          <a:pPr marL="0" lvl="0" indent="0" algn="ctr" defTabSz="1778000">
            <a:lnSpc>
              <a:spcPct val="100000"/>
            </a:lnSpc>
            <a:spcBef>
              <a:spcPct val="0"/>
            </a:spcBef>
            <a:spcAft>
              <a:spcPct val="35000"/>
            </a:spcAft>
            <a:buNone/>
          </a:pPr>
          <a:r>
            <a:rPr lang="en-US" sz="4000" kern="1200" dirty="0">
              <a:latin typeface="Nunito Bold Bold" panose="020B0604020202020204" charset="0"/>
            </a:rPr>
            <a:t>Hazardous use</a:t>
          </a:r>
        </a:p>
      </dsp:txBody>
      <dsp:txXfrm rot="-5400000">
        <a:off x="5734663" y="4691632"/>
        <a:ext cx="5734663" cy="2814979"/>
      </dsp:txXfrm>
    </dsp:sp>
    <dsp:sp modelId="{FDB36A3C-A089-40AF-B2DF-F8B74F09E943}">
      <dsp:nvSpPr>
        <dsp:cNvPr id="0" name=""/>
        <dsp:cNvSpPr/>
      </dsp:nvSpPr>
      <dsp:spPr>
        <a:xfrm>
          <a:off x="4014264" y="2814979"/>
          <a:ext cx="3440798" cy="1876653"/>
        </a:xfrm>
        <a:prstGeom prst="roundRect">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100000"/>
            </a:lnSpc>
            <a:spcBef>
              <a:spcPct val="0"/>
            </a:spcBef>
            <a:spcAft>
              <a:spcPct val="35000"/>
            </a:spcAft>
            <a:buNone/>
          </a:pPr>
          <a:r>
            <a:rPr lang="en-US" sz="2700" b="1" kern="1200" dirty="0">
              <a:latin typeface="Nunito Bold Bold" panose="020B0604020202020204" charset="0"/>
            </a:rPr>
            <a:t>Mild: 2-3</a:t>
          </a:r>
        </a:p>
        <a:p>
          <a:pPr marL="0" lvl="0" indent="0" algn="ctr" defTabSz="1200150">
            <a:lnSpc>
              <a:spcPct val="100000"/>
            </a:lnSpc>
            <a:spcBef>
              <a:spcPct val="0"/>
            </a:spcBef>
            <a:spcAft>
              <a:spcPct val="35000"/>
            </a:spcAft>
            <a:buNone/>
          </a:pPr>
          <a:r>
            <a:rPr lang="en-US" sz="2700" b="1" kern="1200" dirty="0">
              <a:latin typeface="Nunito Bold Bold" panose="020B0604020202020204" charset="0"/>
            </a:rPr>
            <a:t>Moderate: 4-5</a:t>
          </a:r>
        </a:p>
        <a:p>
          <a:pPr marL="0" lvl="0" indent="0" algn="ctr" defTabSz="1200150">
            <a:lnSpc>
              <a:spcPct val="100000"/>
            </a:lnSpc>
            <a:spcBef>
              <a:spcPct val="0"/>
            </a:spcBef>
            <a:spcAft>
              <a:spcPct val="35000"/>
            </a:spcAft>
            <a:buNone/>
          </a:pPr>
          <a:r>
            <a:rPr lang="en-US" sz="2700" b="1" kern="1200" dirty="0">
              <a:latin typeface="Nunito Bold Bold" panose="020B0604020202020204" charset="0"/>
            </a:rPr>
            <a:t>Severe: 6-11</a:t>
          </a:r>
        </a:p>
      </dsp:txBody>
      <dsp:txXfrm>
        <a:off x="4105875" y="2906590"/>
        <a:ext cx="3257576" cy="16934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F1E07B-A61C-4532-BE75-6C5DD8EC7FDA}">
      <dsp:nvSpPr>
        <dsp:cNvPr id="0" name=""/>
        <dsp:cNvSpPr/>
      </dsp:nvSpPr>
      <dsp:spPr>
        <a:xfrm>
          <a:off x="4638" y="2651683"/>
          <a:ext cx="4056282" cy="1622513"/>
        </a:xfrm>
        <a:prstGeom prst="homePlat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Nunito Bold Bold" panose="020B0604020202020204" charset="0"/>
            </a:rPr>
            <a:t>Craving</a:t>
          </a:r>
        </a:p>
      </dsp:txBody>
      <dsp:txXfrm>
        <a:off x="4638" y="2651683"/>
        <a:ext cx="3650654" cy="1622513"/>
      </dsp:txXfrm>
    </dsp:sp>
    <dsp:sp modelId="{9029B6FB-577A-4D2C-9DC5-1B23D407FA40}">
      <dsp:nvSpPr>
        <dsp:cNvPr id="0" name=""/>
        <dsp:cNvSpPr/>
      </dsp:nvSpPr>
      <dsp:spPr>
        <a:xfrm>
          <a:off x="3249665" y="2651683"/>
          <a:ext cx="4056282" cy="1622513"/>
        </a:xfrm>
        <a:prstGeom prst="chevron">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Nunito Bold Bold" panose="020B0604020202020204" charset="0"/>
            </a:rPr>
            <a:t>Survival Mode</a:t>
          </a:r>
        </a:p>
      </dsp:txBody>
      <dsp:txXfrm>
        <a:off x="4060922" y="2651683"/>
        <a:ext cx="2433769" cy="1622513"/>
      </dsp:txXfrm>
    </dsp:sp>
    <dsp:sp modelId="{B5F51C3E-7221-484B-8F1A-2610D4566C35}">
      <dsp:nvSpPr>
        <dsp:cNvPr id="0" name=""/>
        <dsp:cNvSpPr/>
      </dsp:nvSpPr>
      <dsp:spPr>
        <a:xfrm>
          <a:off x="6494691" y="2651683"/>
          <a:ext cx="4056282" cy="1622513"/>
        </a:xfrm>
        <a:prstGeom prst="chevron">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2014" tIns="74676" rIns="37338" bIns="74676"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Nunito Bold Bold" panose="020B0604020202020204" charset="0"/>
            </a:rPr>
            <a:t>Primal Action</a:t>
          </a:r>
        </a:p>
      </dsp:txBody>
      <dsp:txXfrm>
        <a:off x="7305948" y="2651683"/>
        <a:ext cx="2433769" cy="162251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4D1D6-4B5F-2648-A6EF-2F46B1950E0A}">
      <dsp:nvSpPr>
        <dsp:cNvPr id="0" name=""/>
        <dsp:cNvSpPr/>
      </dsp:nvSpPr>
      <dsp:spPr>
        <a:xfrm>
          <a:off x="5773034" y="150795"/>
          <a:ext cx="2111128" cy="1241360"/>
        </a:xfrm>
        <a:prstGeom prst="roundRect">
          <a:avLst>
            <a:gd name="adj" fmla="val 10000"/>
          </a:avLst>
        </a:prstGeom>
        <a:solidFill>
          <a:schemeClr val="accent2">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badi" panose="020B0604020104020204" pitchFamily="34" charset="0"/>
            </a:rPr>
            <a:t>Barriers</a:t>
          </a:r>
        </a:p>
      </dsp:txBody>
      <dsp:txXfrm>
        <a:off x="5809392" y="187153"/>
        <a:ext cx="2038412" cy="1168644"/>
      </dsp:txXfrm>
    </dsp:sp>
    <dsp:sp modelId="{36C1E191-C6CB-BB44-9CFB-24A95DB1F08F}">
      <dsp:nvSpPr>
        <dsp:cNvPr id="0" name=""/>
        <dsp:cNvSpPr/>
      </dsp:nvSpPr>
      <dsp:spPr>
        <a:xfrm>
          <a:off x="9038108" y="210641"/>
          <a:ext cx="4241630" cy="1241360"/>
        </a:xfrm>
        <a:prstGeom prst="roundRect">
          <a:avLst>
            <a:gd name="adj" fmla="val 10000"/>
          </a:avLst>
        </a:prstGeom>
        <a:solidFill>
          <a:schemeClr val="accent3">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badi" panose="020B0604020104020204" pitchFamily="34" charset="0"/>
            </a:rPr>
            <a:t>Evidence Based Recommendations</a:t>
          </a:r>
        </a:p>
      </dsp:txBody>
      <dsp:txXfrm>
        <a:off x="9074466" y="246999"/>
        <a:ext cx="4168914" cy="1168644"/>
      </dsp:txXfrm>
    </dsp:sp>
    <dsp:sp modelId="{F58BD760-F4F9-8644-8507-1B8993E6EBA6}">
      <dsp:nvSpPr>
        <dsp:cNvPr id="0" name=""/>
        <dsp:cNvSpPr/>
      </dsp:nvSpPr>
      <dsp:spPr>
        <a:xfrm>
          <a:off x="8650855" y="5426575"/>
          <a:ext cx="931020" cy="931020"/>
        </a:xfrm>
        <a:prstGeom prst="triangle">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98028C7E-A8FA-9445-8B26-ABF42177116F}">
      <dsp:nvSpPr>
        <dsp:cNvPr id="0" name=""/>
        <dsp:cNvSpPr/>
      </dsp:nvSpPr>
      <dsp:spPr>
        <a:xfrm rot="21360000">
          <a:off x="6322452" y="5027623"/>
          <a:ext cx="5587826" cy="390738"/>
        </a:xfrm>
        <a:prstGeom prst="rect">
          <a:avLst/>
        </a:prstGeom>
        <a:solidFill>
          <a:schemeClr val="accent5">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88493E9F-3E51-4149-BA01-2028DBBB4D05}">
      <dsp:nvSpPr>
        <dsp:cNvPr id="0" name=""/>
        <dsp:cNvSpPr/>
      </dsp:nvSpPr>
      <dsp:spPr>
        <a:xfrm rot="21360000">
          <a:off x="5782564" y="4248492"/>
          <a:ext cx="3315929" cy="916187"/>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badi" panose="020B0604020104020204" pitchFamily="34" charset="0"/>
            </a:rPr>
            <a:t>Capacity is inadequate</a:t>
          </a:r>
        </a:p>
      </dsp:txBody>
      <dsp:txXfrm>
        <a:off x="5827289" y="4293217"/>
        <a:ext cx="3226479" cy="826737"/>
      </dsp:txXfrm>
    </dsp:sp>
    <dsp:sp modelId="{B7700FAA-BC1E-F645-8931-21552358A4A1}">
      <dsp:nvSpPr>
        <dsp:cNvPr id="0" name=""/>
        <dsp:cNvSpPr/>
      </dsp:nvSpPr>
      <dsp:spPr>
        <a:xfrm rot="21360000">
          <a:off x="5720496" y="3429195"/>
          <a:ext cx="3315929" cy="916187"/>
        </a:xfrm>
        <a:prstGeom prst="roundRect">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badi" panose="020B0604020104020204" pitchFamily="34" charset="0"/>
            </a:rPr>
            <a:t>Perinatal specific  SUDS care is limited</a:t>
          </a:r>
        </a:p>
      </dsp:txBody>
      <dsp:txXfrm>
        <a:off x="5765221" y="3473920"/>
        <a:ext cx="3226479" cy="826737"/>
      </dsp:txXfrm>
    </dsp:sp>
    <dsp:sp modelId="{3FDB751F-80CD-DA4B-B027-270B51949263}">
      <dsp:nvSpPr>
        <dsp:cNvPr id="0" name=""/>
        <dsp:cNvSpPr/>
      </dsp:nvSpPr>
      <dsp:spPr>
        <a:xfrm rot="21360000">
          <a:off x="5658428" y="2609897"/>
          <a:ext cx="3315929" cy="916187"/>
        </a:xfrm>
        <a:prstGeom prst="roundRect">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badi" panose="020B0604020104020204" pitchFamily="34" charset="0"/>
            </a:rPr>
            <a:t>Barriers to Medications</a:t>
          </a:r>
        </a:p>
      </dsp:txBody>
      <dsp:txXfrm>
        <a:off x="5703153" y="2654622"/>
        <a:ext cx="3226479" cy="826737"/>
      </dsp:txXfrm>
    </dsp:sp>
    <dsp:sp modelId="{9F058750-7DBE-9943-BC55-7F0E8C712144}">
      <dsp:nvSpPr>
        <dsp:cNvPr id="0" name=""/>
        <dsp:cNvSpPr/>
      </dsp:nvSpPr>
      <dsp:spPr>
        <a:xfrm rot="21360000">
          <a:off x="5624157" y="1788656"/>
          <a:ext cx="3260336" cy="920075"/>
        </a:xfrm>
        <a:prstGeom prst="roundRect">
          <a:avLst/>
        </a:prstGeom>
        <a:solidFill>
          <a:schemeClr val="accent5">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badi" panose="020B0604020104020204" pitchFamily="34" charset="0"/>
            </a:rPr>
            <a:t> Poverty/rural/</a:t>
          </a:r>
        </a:p>
        <a:p>
          <a:pPr marL="0" lvl="0" indent="0" algn="ctr" defTabSz="1066800">
            <a:lnSpc>
              <a:spcPct val="90000"/>
            </a:lnSpc>
            <a:spcBef>
              <a:spcPct val="0"/>
            </a:spcBef>
            <a:spcAft>
              <a:spcPct val="35000"/>
            </a:spcAft>
            <a:buNone/>
          </a:pPr>
          <a:r>
            <a:rPr lang="en-US" sz="2400" b="1" kern="1200" dirty="0">
              <a:latin typeface="Abadi" panose="020B0604020104020204" pitchFamily="34" charset="0"/>
            </a:rPr>
            <a:t>underinsured</a:t>
          </a:r>
        </a:p>
      </dsp:txBody>
      <dsp:txXfrm>
        <a:off x="5669071" y="1833570"/>
        <a:ext cx="3170508" cy="830247"/>
      </dsp:txXfrm>
    </dsp:sp>
    <dsp:sp modelId="{A203451B-166C-4244-8023-7734CCF56182}">
      <dsp:nvSpPr>
        <dsp:cNvPr id="0" name=""/>
        <dsp:cNvSpPr/>
      </dsp:nvSpPr>
      <dsp:spPr>
        <a:xfrm rot="21360000">
          <a:off x="9010100" y="4025048"/>
          <a:ext cx="3315929" cy="916187"/>
        </a:xfrm>
        <a:prstGeom prst="roundRect">
          <a:avLst/>
        </a:prstGeom>
        <a:solidFill>
          <a:schemeClr val="accent6">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badi" panose="020B0604020104020204" pitchFamily="34" charset="0"/>
            </a:rPr>
            <a:t>Prenatal care</a:t>
          </a:r>
        </a:p>
      </dsp:txBody>
      <dsp:txXfrm>
        <a:off x="9054825" y="4069773"/>
        <a:ext cx="3226479" cy="826737"/>
      </dsp:txXfrm>
    </dsp:sp>
    <dsp:sp modelId="{F3810D42-D49C-5748-A173-01F53F97F52F}">
      <dsp:nvSpPr>
        <dsp:cNvPr id="0" name=""/>
        <dsp:cNvSpPr/>
      </dsp:nvSpPr>
      <dsp:spPr>
        <a:xfrm rot="21360000">
          <a:off x="8948032" y="3205750"/>
          <a:ext cx="3315929" cy="916187"/>
        </a:xfrm>
        <a:prstGeom prst="roundRect">
          <a:avLst/>
        </a:prstGeom>
        <a:solidFill>
          <a:schemeClr val="accent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latin typeface="Abadi" panose="020B0604020104020204" pitchFamily="34" charset="0"/>
            </a:rPr>
            <a:t>Substance Use Care</a:t>
          </a:r>
        </a:p>
      </dsp:txBody>
      <dsp:txXfrm>
        <a:off x="8992757" y="3250475"/>
        <a:ext cx="3226479" cy="8267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02AC9C-320B-495A-9BCC-FB8A4D17A3B5}">
      <dsp:nvSpPr>
        <dsp:cNvPr id="0" name=""/>
        <dsp:cNvSpPr/>
      </dsp:nvSpPr>
      <dsp:spPr>
        <a:xfrm>
          <a:off x="5958576" y="0"/>
          <a:ext cx="4830344" cy="4830275"/>
        </a:xfrm>
        <a:prstGeom prst="ellipse">
          <a:avLst/>
        </a:prstGeom>
        <a:solidFill>
          <a:schemeClr val="accent3">
            <a:hueOff val="0"/>
            <a:satOff val="0"/>
            <a:lum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b="1" kern="1200" dirty="0">
            <a:solidFill>
              <a:schemeClr val="bg1"/>
            </a:solidFill>
          </a:endParaRPr>
        </a:p>
        <a:p>
          <a:pPr marL="0" lvl="0" indent="0" algn="ctr" defTabSz="1066800">
            <a:lnSpc>
              <a:spcPct val="90000"/>
            </a:lnSpc>
            <a:spcBef>
              <a:spcPct val="0"/>
            </a:spcBef>
            <a:spcAft>
              <a:spcPct val="35000"/>
            </a:spcAft>
            <a:buNone/>
          </a:pPr>
          <a:endParaRPr lang="en-US" sz="2400" b="1" kern="1200" dirty="0">
            <a:solidFill>
              <a:schemeClr val="bg1"/>
            </a:solidFill>
          </a:endParaRPr>
        </a:p>
        <a:p>
          <a:pPr marL="0" lvl="0" indent="0" algn="ctr" defTabSz="1066800">
            <a:lnSpc>
              <a:spcPct val="90000"/>
            </a:lnSpc>
            <a:spcBef>
              <a:spcPct val="0"/>
            </a:spcBef>
            <a:spcAft>
              <a:spcPct val="35000"/>
            </a:spcAft>
            <a:buNone/>
          </a:pPr>
          <a:r>
            <a:rPr lang="en-US" sz="2400" b="1" kern="1200" dirty="0">
              <a:solidFill>
                <a:schemeClr val="bg1"/>
              </a:solidFill>
            </a:rPr>
            <a:t>Parent Recovery</a:t>
          </a:r>
        </a:p>
        <a:p>
          <a:pPr marL="0" lvl="0" indent="0" algn="ctr" defTabSz="1066800">
            <a:lnSpc>
              <a:spcPct val="90000"/>
            </a:lnSpc>
            <a:spcBef>
              <a:spcPct val="0"/>
            </a:spcBef>
            <a:spcAft>
              <a:spcPct val="35000"/>
            </a:spcAft>
            <a:buNone/>
          </a:pPr>
          <a:r>
            <a:rPr lang="en-US" sz="2400" kern="1200" dirty="0">
              <a:solidFill>
                <a:schemeClr val="bg1"/>
              </a:solidFill>
            </a:rPr>
            <a:t>Nurturing parenting</a:t>
          </a:r>
        </a:p>
        <a:p>
          <a:pPr marL="0" lvl="0" indent="0" algn="ctr" defTabSz="1066800">
            <a:lnSpc>
              <a:spcPct val="90000"/>
            </a:lnSpc>
            <a:spcBef>
              <a:spcPct val="0"/>
            </a:spcBef>
            <a:spcAft>
              <a:spcPct val="35000"/>
            </a:spcAft>
            <a:buNone/>
          </a:pPr>
          <a:r>
            <a:rPr lang="en-US" sz="2400" kern="1200" dirty="0">
              <a:solidFill>
                <a:schemeClr val="bg1"/>
              </a:solidFill>
            </a:rPr>
            <a:t>Social support</a:t>
          </a:r>
        </a:p>
        <a:p>
          <a:pPr marL="0" lvl="0" indent="0" algn="ctr" defTabSz="1066800">
            <a:lnSpc>
              <a:spcPct val="90000"/>
            </a:lnSpc>
            <a:spcBef>
              <a:spcPct val="0"/>
            </a:spcBef>
            <a:spcAft>
              <a:spcPct val="35000"/>
            </a:spcAft>
            <a:buNone/>
          </a:pPr>
          <a:r>
            <a:rPr lang="en-US" sz="2400" kern="1200" dirty="0">
              <a:solidFill>
                <a:schemeClr val="bg1"/>
              </a:solidFill>
            </a:rPr>
            <a:t>Connections/resources</a:t>
          </a:r>
        </a:p>
        <a:p>
          <a:pPr marL="0" lvl="0" indent="0" algn="ctr" defTabSz="1066800">
            <a:lnSpc>
              <a:spcPct val="90000"/>
            </a:lnSpc>
            <a:spcBef>
              <a:spcPct val="0"/>
            </a:spcBef>
            <a:spcAft>
              <a:spcPct val="35000"/>
            </a:spcAft>
            <a:buNone/>
          </a:pPr>
          <a:r>
            <a:rPr lang="en-US" sz="2400" kern="1200" dirty="0">
              <a:solidFill>
                <a:schemeClr val="bg1"/>
              </a:solidFill>
            </a:rPr>
            <a:t>Economic stability</a:t>
          </a:r>
        </a:p>
        <a:p>
          <a:pPr marL="0" lvl="0" indent="0" algn="ctr" defTabSz="1066800">
            <a:lnSpc>
              <a:spcPct val="90000"/>
            </a:lnSpc>
            <a:spcBef>
              <a:spcPct val="0"/>
            </a:spcBef>
            <a:spcAft>
              <a:spcPct val="35000"/>
            </a:spcAft>
            <a:buNone/>
          </a:pPr>
          <a:r>
            <a:rPr lang="en-US" sz="2400" kern="1200" dirty="0">
              <a:solidFill>
                <a:schemeClr val="bg1"/>
              </a:solidFill>
            </a:rPr>
            <a:t>Mental health</a:t>
          </a:r>
        </a:p>
        <a:p>
          <a:pPr marL="0" lvl="0" indent="0" algn="ctr" defTabSz="1066800">
            <a:lnSpc>
              <a:spcPct val="90000"/>
            </a:lnSpc>
            <a:spcBef>
              <a:spcPct val="0"/>
            </a:spcBef>
            <a:spcAft>
              <a:spcPct val="35000"/>
            </a:spcAft>
            <a:buNone/>
          </a:pPr>
          <a:r>
            <a:rPr lang="en-US" sz="2400" kern="1200" dirty="0">
              <a:solidFill>
                <a:schemeClr val="bg1"/>
              </a:solidFill>
            </a:rPr>
            <a:t>No problem with substance use</a:t>
          </a:r>
        </a:p>
        <a:p>
          <a:pPr marL="0" lvl="0" indent="0" algn="ctr" defTabSz="1066800">
            <a:lnSpc>
              <a:spcPct val="90000"/>
            </a:lnSpc>
            <a:spcBef>
              <a:spcPct val="0"/>
            </a:spcBef>
            <a:spcAft>
              <a:spcPct val="35000"/>
            </a:spcAft>
            <a:buNone/>
          </a:pPr>
          <a:endParaRPr lang="en-US" sz="2400" kern="1200" dirty="0">
            <a:solidFill>
              <a:schemeClr val="bg1"/>
            </a:solidFill>
          </a:endParaRPr>
        </a:p>
        <a:p>
          <a:pPr marL="0" lvl="0" indent="0" algn="ctr" defTabSz="1066800">
            <a:lnSpc>
              <a:spcPct val="90000"/>
            </a:lnSpc>
            <a:spcBef>
              <a:spcPct val="0"/>
            </a:spcBef>
            <a:spcAft>
              <a:spcPct val="35000"/>
            </a:spcAft>
            <a:buNone/>
          </a:pPr>
          <a:r>
            <a:rPr lang="en-US" sz="2400" kern="1200" dirty="0">
              <a:solidFill>
                <a:schemeClr val="bg1"/>
              </a:solidFill>
            </a:rPr>
            <a:t> </a:t>
          </a:r>
        </a:p>
        <a:p>
          <a:pPr marL="0" lvl="0" indent="0" algn="ctr" defTabSz="1066800">
            <a:lnSpc>
              <a:spcPct val="90000"/>
            </a:lnSpc>
            <a:spcBef>
              <a:spcPct val="0"/>
            </a:spcBef>
            <a:spcAft>
              <a:spcPct val="35000"/>
            </a:spcAft>
            <a:buNone/>
          </a:pPr>
          <a:endParaRPr lang="en-US" sz="2400" kern="1200" dirty="0">
            <a:solidFill>
              <a:schemeClr val="bg1"/>
            </a:solidFill>
          </a:endParaRPr>
        </a:p>
      </dsp:txBody>
      <dsp:txXfrm>
        <a:off x="6665964" y="707377"/>
        <a:ext cx="3415568" cy="3415521"/>
      </dsp:txXfrm>
    </dsp:sp>
    <dsp:sp modelId="{FCB1A6DA-61A1-4FBD-913C-CA683990FAD9}">
      <dsp:nvSpPr>
        <dsp:cNvPr id="0" name=""/>
        <dsp:cNvSpPr/>
      </dsp:nvSpPr>
      <dsp:spPr>
        <a:xfrm>
          <a:off x="8458177" y="3221525"/>
          <a:ext cx="4830344" cy="4830275"/>
        </a:xfrm>
        <a:prstGeom prst="ellipse">
          <a:avLst/>
        </a:prstGeom>
        <a:solidFill>
          <a:schemeClr val="accent3">
            <a:hueOff val="5625132"/>
            <a:satOff val="-8440"/>
            <a:lumOff val="-1373"/>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endParaRPr lang="en-US" sz="2400" b="1" kern="1200" dirty="0">
            <a:solidFill>
              <a:schemeClr val="bg1"/>
            </a:solidFill>
          </a:endParaRPr>
        </a:p>
        <a:p>
          <a:pPr marL="0" lvl="0" indent="0" algn="ctr" defTabSz="1066800">
            <a:lnSpc>
              <a:spcPct val="90000"/>
            </a:lnSpc>
            <a:spcBef>
              <a:spcPct val="0"/>
            </a:spcBef>
            <a:spcAft>
              <a:spcPct val="35000"/>
            </a:spcAft>
            <a:buNone/>
          </a:pPr>
          <a:r>
            <a:rPr lang="en-US" sz="2400" b="1" kern="1200" dirty="0">
              <a:solidFill>
                <a:schemeClr val="bg1"/>
              </a:solidFill>
            </a:rPr>
            <a:t>Family Recovery</a:t>
          </a:r>
        </a:p>
        <a:p>
          <a:pPr marL="0" lvl="0" indent="0" algn="ctr" defTabSz="1066800">
            <a:lnSpc>
              <a:spcPct val="90000"/>
            </a:lnSpc>
            <a:spcBef>
              <a:spcPct val="0"/>
            </a:spcBef>
            <a:spcAft>
              <a:spcPct val="35000"/>
            </a:spcAft>
            <a:buNone/>
          </a:pPr>
          <a:r>
            <a:rPr lang="en-US" sz="2400" kern="1200" dirty="0">
              <a:solidFill>
                <a:schemeClr val="bg1"/>
              </a:solidFill>
            </a:rPr>
            <a:t>Basic needs met</a:t>
          </a:r>
        </a:p>
        <a:p>
          <a:pPr marL="0" lvl="0" indent="0" algn="ctr" defTabSz="1066800">
            <a:lnSpc>
              <a:spcPct val="90000"/>
            </a:lnSpc>
            <a:spcBef>
              <a:spcPct val="0"/>
            </a:spcBef>
            <a:spcAft>
              <a:spcPct val="35000"/>
            </a:spcAft>
            <a:buNone/>
          </a:pPr>
          <a:r>
            <a:rPr lang="en-US" sz="2400" kern="1200" dirty="0">
              <a:solidFill>
                <a:schemeClr val="bg1"/>
              </a:solidFill>
            </a:rPr>
            <a:t>Employment</a:t>
          </a:r>
        </a:p>
        <a:p>
          <a:pPr marL="0" lvl="0" indent="0" algn="ctr" defTabSz="1066800">
            <a:lnSpc>
              <a:spcPct val="90000"/>
            </a:lnSpc>
            <a:spcBef>
              <a:spcPct val="0"/>
            </a:spcBef>
            <a:spcAft>
              <a:spcPct val="35000"/>
            </a:spcAft>
            <a:buNone/>
          </a:pPr>
          <a:r>
            <a:rPr lang="en-US" sz="2400" kern="1200" dirty="0">
              <a:solidFill>
                <a:schemeClr val="bg1"/>
              </a:solidFill>
            </a:rPr>
            <a:t>Housing</a:t>
          </a:r>
        </a:p>
        <a:p>
          <a:pPr marL="0" lvl="0" indent="0" algn="ctr" defTabSz="1066800">
            <a:lnSpc>
              <a:spcPct val="90000"/>
            </a:lnSpc>
            <a:spcBef>
              <a:spcPct val="0"/>
            </a:spcBef>
            <a:spcAft>
              <a:spcPct val="35000"/>
            </a:spcAft>
            <a:buNone/>
          </a:pPr>
          <a:r>
            <a:rPr lang="en-US" sz="2400" kern="1200" dirty="0">
              <a:solidFill>
                <a:schemeClr val="bg1"/>
              </a:solidFill>
            </a:rPr>
            <a:t>Childcare</a:t>
          </a:r>
        </a:p>
        <a:p>
          <a:pPr marL="0" lvl="0" indent="0" algn="ctr" defTabSz="1066800">
            <a:lnSpc>
              <a:spcPct val="90000"/>
            </a:lnSpc>
            <a:spcBef>
              <a:spcPct val="0"/>
            </a:spcBef>
            <a:spcAft>
              <a:spcPct val="35000"/>
            </a:spcAft>
            <a:buNone/>
          </a:pPr>
          <a:r>
            <a:rPr lang="en-US" sz="2400" kern="1200" dirty="0">
              <a:solidFill>
                <a:schemeClr val="bg1"/>
              </a:solidFill>
            </a:rPr>
            <a:t>Transportation</a:t>
          </a:r>
        </a:p>
        <a:p>
          <a:pPr marL="0" lvl="0" indent="0" algn="ctr" defTabSz="1066800">
            <a:lnSpc>
              <a:spcPct val="90000"/>
            </a:lnSpc>
            <a:spcBef>
              <a:spcPct val="0"/>
            </a:spcBef>
            <a:spcAft>
              <a:spcPct val="35000"/>
            </a:spcAft>
            <a:buNone/>
          </a:pPr>
          <a:r>
            <a:rPr lang="en-US" sz="2400" kern="1200" dirty="0">
              <a:solidFill>
                <a:schemeClr val="bg1"/>
              </a:solidFill>
            </a:rPr>
            <a:t>Family communication </a:t>
          </a:r>
        </a:p>
      </dsp:txBody>
      <dsp:txXfrm>
        <a:off x="9165565" y="3928902"/>
        <a:ext cx="3415568" cy="3415521"/>
      </dsp:txXfrm>
    </dsp:sp>
    <dsp:sp modelId="{AA0BA13E-E30A-4F24-8432-40F4266C0081}">
      <dsp:nvSpPr>
        <dsp:cNvPr id="0" name=""/>
        <dsp:cNvSpPr/>
      </dsp:nvSpPr>
      <dsp:spPr>
        <a:xfrm>
          <a:off x="10928078" y="0"/>
          <a:ext cx="4830344" cy="4830275"/>
        </a:xfrm>
        <a:prstGeom prst="ellipse">
          <a:avLst/>
        </a:prstGeom>
        <a:solidFill>
          <a:schemeClr val="accent3">
            <a:hueOff val="11250264"/>
            <a:satOff val="-16880"/>
            <a:lumOff val="-2745"/>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Child Well Being</a:t>
          </a:r>
        </a:p>
        <a:p>
          <a:pPr marL="0" lvl="0" indent="0" algn="ctr" defTabSz="1066800">
            <a:lnSpc>
              <a:spcPct val="90000"/>
            </a:lnSpc>
            <a:spcBef>
              <a:spcPct val="0"/>
            </a:spcBef>
            <a:spcAft>
              <a:spcPct val="35000"/>
            </a:spcAft>
            <a:buNone/>
          </a:pPr>
          <a:r>
            <a:rPr lang="en-US" sz="2400" kern="1200" dirty="0">
              <a:solidFill>
                <a:schemeClr val="bg1"/>
              </a:solidFill>
            </a:rPr>
            <a:t>Developmental health</a:t>
          </a:r>
        </a:p>
        <a:p>
          <a:pPr marL="0" lvl="0" indent="0" algn="ctr" defTabSz="1066800">
            <a:lnSpc>
              <a:spcPct val="90000"/>
            </a:lnSpc>
            <a:spcBef>
              <a:spcPct val="0"/>
            </a:spcBef>
            <a:spcAft>
              <a:spcPct val="35000"/>
            </a:spcAft>
            <a:buNone/>
          </a:pPr>
          <a:r>
            <a:rPr lang="en-US" sz="2400" kern="1200" dirty="0">
              <a:solidFill>
                <a:schemeClr val="bg1"/>
              </a:solidFill>
            </a:rPr>
            <a:t>Emotional security</a:t>
          </a:r>
        </a:p>
        <a:p>
          <a:pPr marL="0" lvl="0" indent="0" algn="ctr" defTabSz="1066800">
            <a:lnSpc>
              <a:spcPct val="90000"/>
            </a:lnSpc>
            <a:spcBef>
              <a:spcPct val="0"/>
            </a:spcBef>
            <a:spcAft>
              <a:spcPct val="35000"/>
            </a:spcAft>
            <a:buNone/>
          </a:pPr>
          <a:r>
            <a:rPr lang="en-US" sz="2400" kern="1200" dirty="0">
              <a:solidFill>
                <a:schemeClr val="bg1"/>
              </a:solidFill>
            </a:rPr>
            <a:t>School readiness</a:t>
          </a:r>
        </a:p>
        <a:p>
          <a:pPr marL="0" lvl="0" indent="0" algn="ctr" defTabSz="1066800">
            <a:lnSpc>
              <a:spcPct val="90000"/>
            </a:lnSpc>
            <a:spcBef>
              <a:spcPct val="0"/>
            </a:spcBef>
            <a:spcAft>
              <a:spcPct val="35000"/>
            </a:spcAft>
            <a:buNone/>
          </a:pPr>
          <a:r>
            <a:rPr lang="en-US" sz="2400" kern="1200" dirty="0">
              <a:solidFill>
                <a:schemeClr val="bg1"/>
              </a:solidFill>
            </a:rPr>
            <a:t>Trauma treatment and prevention</a:t>
          </a:r>
        </a:p>
        <a:p>
          <a:pPr marL="0" lvl="0" indent="0" algn="ctr" defTabSz="1066800">
            <a:lnSpc>
              <a:spcPct val="90000"/>
            </a:lnSpc>
            <a:spcBef>
              <a:spcPct val="0"/>
            </a:spcBef>
            <a:spcAft>
              <a:spcPct val="35000"/>
            </a:spcAft>
            <a:buNone/>
          </a:pPr>
          <a:endParaRPr lang="en-US" sz="2400" kern="1200" dirty="0">
            <a:solidFill>
              <a:schemeClr val="bg1"/>
            </a:solidFill>
          </a:endParaRPr>
        </a:p>
      </dsp:txBody>
      <dsp:txXfrm>
        <a:off x="11635466" y="707377"/>
        <a:ext cx="3415568" cy="341552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F40E3-FE65-4C9E-8CF4-658290DFB6E9}">
      <dsp:nvSpPr>
        <dsp:cNvPr id="0" name=""/>
        <dsp:cNvSpPr/>
      </dsp:nvSpPr>
      <dsp:spPr>
        <a:xfrm>
          <a:off x="10882235" y="1042678"/>
          <a:ext cx="2762028" cy="276254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728A29-0054-416E-93C0-6BC966275777}">
      <dsp:nvSpPr>
        <dsp:cNvPr id="0" name=""/>
        <dsp:cNvSpPr/>
      </dsp:nvSpPr>
      <dsp:spPr>
        <a:xfrm>
          <a:off x="10973943" y="1155457"/>
          <a:ext cx="2578613" cy="2578338"/>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Effects</a:t>
          </a:r>
        </a:p>
      </dsp:txBody>
      <dsp:txXfrm>
        <a:off x="11342573" y="1523860"/>
        <a:ext cx="1841352" cy="1841531"/>
      </dsp:txXfrm>
    </dsp:sp>
    <dsp:sp modelId="{D9628B78-3E98-4FF2-B797-368565DE5BE1}">
      <dsp:nvSpPr>
        <dsp:cNvPr id="0" name=""/>
        <dsp:cNvSpPr/>
      </dsp:nvSpPr>
      <dsp:spPr>
        <a:xfrm rot="2700000">
          <a:off x="8030925" y="1046017"/>
          <a:ext cx="2755376" cy="2755376"/>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E34339-6EA8-4C50-BFA5-C9DECD6E20CA}">
      <dsp:nvSpPr>
        <dsp:cNvPr id="0" name=""/>
        <dsp:cNvSpPr/>
      </dsp:nvSpPr>
      <dsp:spPr>
        <a:xfrm>
          <a:off x="8119307" y="1155457"/>
          <a:ext cx="2578613" cy="2578338"/>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Experience</a:t>
          </a:r>
        </a:p>
      </dsp:txBody>
      <dsp:txXfrm>
        <a:off x="8487937" y="1523860"/>
        <a:ext cx="1841352" cy="1841531"/>
      </dsp:txXfrm>
    </dsp:sp>
    <dsp:sp modelId="{5F4FD8A0-D4BC-4087-A781-9EB9F80BC9DA}">
      <dsp:nvSpPr>
        <dsp:cNvPr id="0" name=""/>
        <dsp:cNvSpPr/>
      </dsp:nvSpPr>
      <dsp:spPr>
        <a:xfrm rot="2700000">
          <a:off x="5176289" y="1046017"/>
          <a:ext cx="2755376" cy="2755376"/>
        </a:xfrm>
        <a:prstGeom prst="teardrop">
          <a:avLst>
            <a:gd name="adj" fmla="val 1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7CAD40-C5F4-41F8-BC09-AB9F51F1A69B}">
      <dsp:nvSpPr>
        <dsp:cNvPr id="0" name=""/>
        <dsp:cNvSpPr/>
      </dsp:nvSpPr>
      <dsp:spPr>
        <a:xfrm>
          <a:off x="5264671" y="1155457"/>
          <a:ext cx="2578613" cy="2578338"/>
        </a:xfrm>
        <a:prstGeom prst="ellipse">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r>
            <a:rPr lang="en-US" sz="3100" kern="1200" dirty="0"/>
            <a:t>Event(s)</a:t>
          </a:r>
        </a:p>
      </dsp:txBody>
      <dsp:txXfrm>
        <a:off x="5633301" y="1523860"/>
        <a:ext cx="1841352" cy="184153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934A3-DEAA-4BB1-9A61-2A3201FDD701}">
      <dsp:nvSpPr>
        <dsp:cNvPr id="0" name=""/>
        <dsp:cNvSpPr/>
      </dsp:nvSpPr>
      <dsp:spPr>
        <a:xfrm>
          <a:off x="7113475" y="2535002"/>
          <a:ext cx="3222098" cy="2787245"/>
        </a:xfrm>
        <a:prstGeom prst="hexagon">
          <a:avLst>
            <a:gd name="adj" fmla="val 28570"/>
            <a:gd name="vf" fmla="val 1154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Hypervigilance</a:t>
          </a:r>
        </a:p>
      </dsp:txBody>
      <dsp:txXfrm>
        <a:off x="7647422" y="2996888"/>
        <a:ext cx="2154204" cy="1863473"/>
      </dsp:txXfrm>
    </dsp:sp>
    <dsp:sp modelId="{3DC97CFC-6650-4328-B29B-616066E32913}">
      <dsp:nvSpPr>
        <dsp:cNvPr id="0" name=""/>
        <dsp:cNvSpPr/>
      </dsp:nvSpPr>
      <dsp:spPr>
        <a:xfrm>
          <a:off x="9131128" y="1201493"/>
          <a:ext cx="1215688" cy="1047476"/>
        </a:xfrm>
        <a:prstGeom prst="hexagon">
          <a:avLst>
            <a:gd name="adj" fmla="val 28900"/>
            <a:gd name="vf" fmla="val 115470"/>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5893DE91-9FA8-4AA5-9754-1F5FDDF97739}">
      <dsp:nvSpPr>
        <dsp:cNvPr id="0" name=""/>
        <dsp:cNvSpPr/>
      </dsp:nvSpPr>
      <dsp:spPr>
        <a:xfrm>
          <a:off x="7410277" y="0"/>
          <a:ext cx="2640486" cy="2284331"/>
        </a:xfrm>
        <a:prstGeom prst="hexagon">
          <a:avLst>
            <a:gd name="adj" fmla="val 28570"/>
            <a:gd name="vf" fmla="val 1154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Intrusive Memories</a:t>
          </a:r>
        </a:p>
      </dsp:txBody>
      <dsp:txXfrm>
        <a:off x="7847862" y="378562"/>
        <a:ext cx="1765316" cy="1527207"/>
      </dsp:txXfrm>
    </dsp:sp>
    <dsp:sp modelId="{E1B87152-92B7-43C4-880C-DA27C4B774F7}">
      <dsp:nvSpPr>
        <dsp:cNvPr id="0" name=""/>
        <dsp:cNvSpPr/>
      </dsp:nvSpPr>
      <dsp:spPr>
        <a:xfrm>
          <a:off x="10549931" y="3159716"/>
          <a:ext cx="1215688" cy="1047476"/>
        </a:xfrm>
        <a:prstGeom prst="hexagon">
          <a:avLst>
            <a:gd name="adj" fmla="val 28900"/>
            <a:gd name="vf" fmla="val 115470"/>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8795F148-8CC5-4AF8-8EC8-6B47B43B5FDA}">
      <dsp:nvSpPr>
        <dsp:cNvPr id="0" name=""/>
        <dsp:cNvSpPr/>
      </dsp:nvSpPr>
      <dsp:spPr>
        <a:xfrm>
          <a:off x="9831910" y="1405017"/>
          <a:ext cx="2640486" cy="2284331"/>
        </a:xfrm>
        <a:prstGeom prst="hexagon">
          <a:avLst>
            <a:gd name="adj" fmla="val 28570"/>
            <a:gd name="vf" fmla="val 11547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Flashbacks</a:t>
          </a:r>
        </a:p>
      </dsp:txBody>
      <dsp:txXfrm>
        <a:off x="10269495" y="1783579"/>
        <a:ext cx="1765316" cy="1527207"/>
      </dsp:txXfrm>
    </dsp:sp>
    <dsp:sp modelId="{1C3DE37E-C750-4530-A314-5D79755F22DB}">
      <dsp:nvSpPr>
        <dsp:cNvPr id="0" name=""/>
        <dsp:cNvSpPr/>
      </dsp:nvSpPr>
      <dsp:spPr>
        <a:xfrm>
          <a:off x="9564339" y="5370182"/>
          <a:ext cx="1215688" cy="1047476"/>
        </a:xfrm>
        <a:prstGeom prst="hexagon">
          <a:avLst>
            <a:gd name="adj" fmla="val 28900"/>
            <a:gd name="vf" fmla="val 115470"/>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807AF2B9-DA4A-4A5F-A9BF-B223744396F0}">
      <dsp:nvSpPr>
        <dsp:cNvPr id="0" name=""/>
        <dsp:cNvSpPr/>
      </dsp:nvSpPr>
      <dsp:spPr>
        <a:xfrm>
          <a:off x="9831910" y="4167117"/>
          <a:ext cx="2640486" cy="2284331"/>
        </a:xfrm>
        <a:prstGeom prst="hexagon">
          <a:avLst>
            <a:gd name="adj" fmla="val 28570"/>
            <a:gd name="vf" fmla="val 1154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Severe Anxiety</a:t>
          </a:r>
        </a:p>
      </dsp:txBody>
      <dsp:txXfrm>
        <a:off x="10269495" y="4545679"/>
        <a:ext cx="1765316" cy="1527207"/>
      </dsp:txXfrm>
    </dsp:sp>
    <dsp:sp modelId="{A013FEE6-0A25-4FAE-9165-CFAA330D92D5}">
      <dsp:nvSpPr>
        <dsp:cNvPr id="0" name=""/>
        <dsp:cNvSpPr/>
      </dsp:nvSpPr>
      <dsp:spPr>
        <a:xfrm>
          <a:off x="7119471" y="5599637"/>
          <a:ext cx="1215688" cy="1047476"/>
        </a:xfrm>
        <a:prstGeom prst="hexagon">
          <a:avLst>
            <a:gd name="adj" fmla="val 28900"/>
            <a:gd name="vf" fmla="val 115470"/>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8E304E9A-B310-4C29-8C9C-B4FBA925647C}">
      <dsp:nvSpPr>
        <dsp:cNvPr id="0" name=""/>
        <dsp:cNvSpPr/>
      </dsp:nvSpPr>
      <dsp:spPr>
        <a:xfrm>
          <a:off x="7410277" y="5573705"/>
          <a:ext cx="2640486" cy="2284331"/>
        </a:xfrm>
        <a:prstGeom prst="hexagon">
          <a:avLst>
            <a:gd name="adj" fmla="val 28570"/>
            <a:gd name="vf" fmla="val 11547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Nightmares</a:t>
          </a:r>
        </a:p>
      </dsp:txBody>
      <dsp:txXfrm>
        <a:off x="7847862" y="5952267"/>
        <a:ext cx="1765316" cy="1527207"/>
      </dsp:txXfrm>
    </dsp:sp>
    <dsp:sp modelId="{3A81732A-5E9D-4934-BD8F-109D3EFE1B21}">
      <dsp:nvSpPr>
        <dsp:cNvPr id="0" name=""/>
        <dsp:cNvSpPr/>
      </dsp:nvSpPr>
      <dsp:spPr>
        <a:xfrm>
          <a:off x="5677434" y="3642200"/>
          <a:ext cx="1215688" cy="1047476"/>
        </a:xfrm>
        <a:prstGeom prst="hexagon">
          <a:avLst>
            <a:gd name="adj" fmla="val 28900"/>
            <a:gd name="vf" fmla="val 115470"/>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14E921C6-2AAB-436A-848E-730E33EF1A04}">
      <dsp:nvSpPr>
        <dsp:cNvPr id="0" name=""/>
        <dsp:cNvSpPr/>
      </dsp:nvSpPr>
      <dsp:spPr>
        <a:xfrm>
          <a:off x="4977402" y="4168688"/>
          <a:ext cx="2640486" cy="2284331"/>
        </a:xfrm>
        <a:prstGeom prst="hexagon">
          <a:avLst>
            <a:gd name="adj" fmla="val 28570"/>
            <a:gd name="vf" fmla="val 11547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Emotional Numbing</a:t>
          </a:r>
        </a:p>
      </dsp:txBody>
      <dsp:txXfrm>
        <a:off x="5414987" y="4547250"/>
        <a:ext cx="1765316" cy="1527207"/>
      </dsp:txXfrm>
    </dsp:sp>
    <dsp:sp modelId="{373F7DE8-B11C-4FAD-815F-B64702A3CDA0}">
      <dsp:nvSpPr>
        <dsp:cNvPr id="0" name=""/>
        <dsp:cNvSpPr/>
      </dsp:nvSpPr>
      <dsp:spPr>
        <a:xfrm>
          <a:off x="4977402" y="1401873"/>
          <a:ext cx="2640486" cy="2284331"/>
        </a:xfrm>
        <a:prstGeom prst="hexagon">
          <a:avLst>
            <a:gd name="adj" fmla="val 28570"/>
            <a:gd name="vf" fmla="val 115470"/>
          </a:avLst>
        </a:prstGeom>
        <a:solidFill>
          <a:schemeClr val="tx1">
            <a:lumMod val="85000"/>
            <a:lumOff val="15000"/>
          </a:schemeClr>
        </a:soli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US" sz="2700" kern="1200" dirty="0"/>
            <a:t>Avoidance</a:t>
          </a:r>
        </a:p>
      </dsp:txBody>
      <dsp:txXfrm>
        <a:off x="5414987" y="1780435"/>
        <a:ext cx="1765316" cy="152720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6.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21.05.2026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laopcenter.com/mental-health/symptoms/insomnia/"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laopcenter.com/mental-health/symptoms/insomnia/"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F6A431-F036-4F94-BF6F-4E12213B8884}" type="slidenum">
              <a:rPr lang="en-US" smtClean="0"/>
              <a:t>9</a:t>
            </a:fld>
            <a:endParaRPr lang="en-US" dirty="0"/>
          </a:p>
        </p:txBody>
      </p:sp>
    </p:spTree>
    <p:extLst>
      <p:ext uri="{BB962C8B-B14F-4D97-AF65-F5344CB8AC3E}">
        <p14:creationId xmlns:p14="http://schemas.microsoft.com/office/powerpoint/2010/main" val="1696977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Wonderful, as a client and as an employee and as a grandparent - never felt stigmatized, we felt comfortable with talking to the director/teachers, it was done in a caring and loving way. If u use </a:t>
            </a:r>
            <a:r>
              <a:rPr lang="en-US" sz="1200" kern="1200" dirty="0" err="1">
                <a:solidFill>
                  <a:schemeClr val="tx1"/>
                </a:solidFill>
                <a:effectLst/>
                <a:latin typeface="+mn-lt"/>
                <a:ea typeface="+mn-ea"/>
                <a:cs typeface="+mn-cs"/>
              </a:rPr>
              <a:t>ur</a:t>
            </a:r>
            <a:r>
              <a:rPr lang="en-US" sz="1200" kern="1200" dirty="0">
                <a:solidFill>
                  <a:schemeClr val="tx1"/>
                </a:solidFill>
                <a:effectLst/>
                <a:latin typeface="+mn-lt"/>
                <a:ea typeface="+mn-ea"/>
                <a:cs typeface="+mn-cs"/>
              </a:rPr>
              <a:t> children may have developmental delays and your pro child and pro parent - supportive. Comes from a loving and caring way. You have the option to accept it or not (services). To see the impact </a:t>
            </a: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are not looking at </a:t>
            </a:r>
            <a:r>
              <a:rPr lang="en-US" sz="1200" kern="1200" dirty="0" err="1">
                <a:solidFill>
                  <a:schemeClr val="tx1"/>
                </a:solidFill>
                <a:effectLst/>
                <a:latin typeface="+mn-lt"/>
                <a:ea typeface="+mn-ea"/>
                <a:cs typeface="+mn-cs"/>
              </a:rPr>
              <a:t>whats</a:t>
            </a:r>
            <a:r>
              <a:rPr lang="en-US" sz="1200" kern="1200" dirty="0">
                <a:solidFill>
                  <a:schemeClr val="tx1"/>
                </a:solidFill>
                <a:effectLst/>
                <a:latin typeface="+mn-lt"/>
                <a:ea typeface="+mn-ea"/>
                <a:cs typeface="+mn-cs"/>
              </a:rPr>
              <a:t> going on, you may not see it - the early evaluations helped lead to acceptance of learning disabilities.</a:t>
            </a:r>
          </a:p>
          <a:p>
            <a:endParaRPr lang="en-US" dirty="0"/>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38</a:t>
            </a:fld>
            <a:endParaRPr lang="cs-CZ"/>
          </a:p>
        </p:txBody>
      </p:sp>
    </p:spTree>
    <p:extLst>
      <p:ext uri="{BB962C8B-B14F-4D97-AF65-F5344CB8AC3E}">
        <p14:creationId xmlns:p14="http://schemas.microsoft.com/office/powerpoint/2010/main" val="1543591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E09C7-2C7E-9BF7-76F4-6D19B4C258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08CB71-CB9C-AB7A-2D1C-A8DECEF41198}"/>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0BE35108-33AA-98B3-BEF4-57C4D6982263}"/>
              </a:ext>
            </a:extLst>
          </p:cNvPr>
          <p:cNvSpPr>
            <a:spLocks noGrp="1"/>
          </p:cNvSpPr>
          <p:nvPr>
            <p:ph type="body" idx="1"/>
          </p:nvPr>
        </p:nvSpPr>
        <p:spPr/>
        <p:txBody>
          <a:bodyPr/>
          <a:lstStyle/>
          <a:p>
            <a:pPr marL="171450" indent="-171450">
              <a:buFontTx/>
              <a:buChar char="-"/>
            </a:pPr>
            <a:r>
              <a:rPr lang="en-US" sz="1200" kern="1200" dirty="0">
                <a:solidFill>
                  <a:schemeClr val="tx1"/>
                </a:solidFill>
                <a:effectLst/>
                <a:latin typeface="+mn-lt"/>
                <a:ea typeface="+mn-ea"/>
                <a:cs typeface="+mn-cs"/>
              </a:rPr>
              <a:t>Her oldest daughter that she had during active addiction was client at Horizons. Her daughter attended out child development center, and continues to see our OT years beyond graduation.</a:t>
            </a:r>
          </a:p>
          <a:p>
            <a:pPr marL="171450" indent="-171450">
              <a:buFontTx/>
              <a:buChar char="-"/>
            </a:pPr>
            <a:r>
              <a:rPr lang="en-US" sz="1200" kern="1200" dirty="0">
                <a:solidFill>
                  <a:schemeClr val="tx1"/>
                </a:solidFill>
                <a:effectLst/>
                <a:latin typeface="+mn-lt"/>
                <a:ea typeface="+mn-ea"/>
                <a:cs typeface="+mn-cs"/>
              </a:rPr>
              <a:t>Our OT used to be a teacher at Horizons, she </a:t>
            </a:r>
            <a:r>
              <a:rPr lang="en-US" sz="1200" kern="1200" dirty="0" err="1">
                <a:solidFill>
                  <a:schemeClr val="tx1"/>
                </a:solidFill>
                <a:effectLst/>
                <a:latin typeface="+mn-lt"/>
                <a:ea typeface="+mn-ea"/>
                <a:cs typeface="+mn-cs"/>
              </a:rPr>
              <a:t>wasa</a:t>
            </a:r>
            <a:r>
              <a:rPr lang="en-US" sz="1200" kern="1200" dirty="0">
                <a:solidFill>
                  <a:schemeClr val="tx1"/>
                </a:solidFill>
                <a:effectLst/>
                <a:latin typeface="+mn-lt"/>
                <a:ea typeface="+mn-ea"/>
                <a:cs typeface="+mn-cs"/>
              </a:rPr>
              <a:t> Ms. CJs daughter’s teacher and now she is her granddaughter’s Occupational Therapist</a:t>
            </a:r>
          </a:p>
        </p:txBody>
      </p:sp>
      <p:sp>
        <p:nvSpPr>
          <p:cNvPr id="4" name="Slide Number Placeholder 3">
            <a:extLst>
              <a:ext uri="{FF2B5EF4-FFF2-40B4-BE49-F238E27FC236}">
                <a16:creationId xmlns:a16="http://schemas.microsoft.com/office/drawing/2014/main" id="{B9A82D45-70FA-6839-7C7F-DCD44D5237FA}"/>
              </a:ext>
            </a:extLst>
          </p:cNvPr>
          <p:cNvSpPr>
            <a:spLocks noGrp="1"/>
          </p:cNvSpPr>
          <p:nvPr>
            <p:ph type="sldNum" sz="quarter" idx="5"/>
          </p:nvPr>
        </p:nvSpPr>
        <p:spPr/>
        <p:txBody>
          <a:bodyPr/>
          <a:lstStyle/>
          <a:p>
            <a:fld id="{871B2431-D351-4C6E-A3CF-9DFAC0E3E050}" type="slidenum">
              <a:rPr lang="cs-CZ" smtClean="0"/>
              <a:t>39</a:t>
            </a:fld>
            <a:endParaRPr lang="cs-CZ"/>
          </a:p>
        </p:txBody>
      </p:sp>
    </p:spTree>
    <p:extLst>
      <p:ext uri="{BB962C8B-B14F-4D97-AF65-F5344CB8AC3E}">
        <p14:creationId xmlns:p14="http://schemas.microsoft.com/office/powerpoint/2010/main" val="2865220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txBody>
          <a:bodyPr/>
          <a:lstStyle/>
          <a:p>
            <a:endParaRPr lang="en-US" dirty="0"/>
          </a:p>
        </p:txBody>
      </p:sp>
      <p:sp>
        <p:nvSpPr>
          <p:cNvPr id="3" name="Notes Placeholder 2"/>
          <p:cNvSpPr>
            <a:spLocks noGrp="1"/>
          </p:cNvSpPr>
          <p:nvPr>
            <p:ph type="body" idx="1"/>
          </p:nvPr>
        </p:nvSpPr>
        <p:spPr/>
        <p:txBody>
          <a:bodyPr/>
          <a:lstStyle/>
          <a:p>
            <a:r>
              <a:rPr lang="en-US" dirty="0"/>
              <a:t>Capacity is often far below population needs – OBGYN bupe providers</a:t>
            </a:r>
          </a:p>
          <a:p>
            <a:pPr>
              <a:lnSpc>
                <a:spcPct val="110000"/>
              </a:lnSpc>
            </a:pPr>
            <a:r>
              <a:rPr lang="en-US" sz="2600" dirty="0">
                <a:latin typeface="Arial" panose="020B0604020202020204" pitchFamily="34" charset="0"/>
                <a:cs typeface="Arial" panose="020B0604020202020204" pitchFamily="34" charset="0"/>
              </a:rPr>
              <a:t>Capacity is inadequate</a:t>
            </a:r>
          </a:p>
          <a:p>
            <a:pPr lvl="1">
              <a:lnSpc>
                <a:spcPct val="110000"/>
              </a:lnSpc>
            </a:pPr>
            <a:r>
              <a:rPr lang="en-US" sz="2600" dirty="0">
                <a:latin typeface="Arial" panose="020B0604020202020204" pitchFamily="34" charset="0"/>
                <a:cs typeface="Arial" panose="020B0604020202020204" pitchFamily="34" charset="0"/>
              </a:rPr>
              <a:t>Only 15% of treatment centers offer specified services </a:t>
            </a:r>
            <a:endParaRPr lang="en-US" sz="2200" dirty="0">
              <a:latin typeface="Arial" panose="020B0604020202020204" pitchFamily="34" charset="0"/>
              <a:cs typeface="Arial" panose="020B0604020202020204" pitchFamily="34" charset="0"/>
            </a:endParaRPr>
          </a:p>
          <a:p>
            <a:pPr lvl="1">
              <a:lnSpc>
                <a:spcPct val="110000"/>
              </a:lnSpc>
            </a:pPr>
            <a:r>
              <a:rPr lang="en-US" sz="2600" dirty="0">
                <a:latin typeface="Arial" panose="020B0604020202020204" pitchFamily="34" charset="0"/>
                <a:cs typeface="Arial" panose="020B0604020202020204" pitchFamily="34" charset="0"/>
              </a:rPr>
              <a:t>Access is limited</a:t>
            </a:r>
          </a:p>
          <a:p>
            <a:pPr lvl="1">
              <a:lnSpc>
                <a:spcPct val="110000"/>
              </a:lnSpc>
            </a:pPr>
            <a:r>
              <a:rPr lang="en-US" sz="2600" dirty="0">
                <a:latin typeface="Arial" panose="020B0604020202020204" pitchFamily="34" charset="0"/>
                <a:cs typeface="Arial" panose="020B0604020202020204" pitchFamily="34" charset="0"/>
              </a:rPr>
              <a:t>For those in poverty, rural areas, uninsured, or insured through Medicaid</a:t>
            </a:r>
          </a:p>
          <a:p>
            <a:pPr>
              <a:lnSpc>
                <a:spcPct val="110000"/>
              </a:lnSpc>
            </a:pPr>
            <a:r>
              <a:rPr lang="en-US" sz="2600" dirty="0">
                <a:latin typeface="Arial" panose="020B0604020202020204" pitchFamily="34" charset="0"/>
                <a:cs typeface="Arial" panose="020B0604020202020204" pitchFamily="34" charset="0"/>
              </a:rPr>
              <a:t>Quality of treatment ranges dramatically</a:t>
            </a:r>
          </a:p>
          <a:p>
            <a:pPr>
              <a:lnSpc>
                <a:spcPct val="110000"/>
              </a:lnSpc>
            </a:pPr>
            <a:r>
              <a:rPr lang="en-US" sz="2600" dirty="0">
                <a:latin typeface="Arial" panose="020B0604020202020204" pitchFamily="34" charset="0"/>
                <a:cs typeface="Arial" panose="020B0604020202020204" pitchFamily="34" charset="0"/>
              </a:rPr>
              <a:t>Barriers in treatment for opioid use disorder </a:t>
            </a:r>
          </a:p>
          <a:p>
            <a:pPr>
              <a:lnSpc>
                <a:spcPct val="110000"/>
              </a:lnSpc>
            </a:pPr>
            <a:r>
              <a:rPr lang="en-US" sz="2600" dirty="0">
                <a:latin typeface="Arial" panose="020B0604020202020204" pitchFamily="34" charset="0"/>
                <a:cs typeface="Arial" panose="020B0604020202020204" pitchFamily="34" charset="0"/>
              </a:rPr>
              <a:t>Engagement in prenatal care is effective regardless of continued drug use</a:t>
            </a:r>
          </a:p>
          <a:p>
            <a:endParaRPr lang="en-US" sz="1700" dirty="0">
              <a:latin typeface="Arial" panose="020B0604020202020204" pitchFamily="34" charset="0"/>
              <a:cs typeface="Arial" panose="020B0604020202020204" pitchFamily="34" charset="0"/>
            </a:endParaRPr>
          </a:p>
          <a:p>
            <a:endParaRPr lang="en-US" dirty="0"/>
          </a:p>
          <a:p>
            <a:endParaRPr lang="en-US" dirty="0"/>
          </a:p>
          <a:p>
            <a:r>
              <a:rPr lang="en-US" dirty="0"/>
              <a:t>- 19 states have either created or funded drug treatment programs specifically targeted to pregnant women, and 17 states and the District of Columbia provide pregnant women with priority access to state-funded drug treatment programs</a:t>
            </a:r>
          </a:p>
          <a:p>
            <a:r>
              <a:rPr lang="en-US" dirty="0"/>
              <a:t>- 10 states prohibit publicly funded drug treatment programs from discriminating against pregnant women</a:t>
            </a:r>
          </a:p>
          <a:p>
            <a:endParaRPr lang="en-US" dirty="0"/>
          </a:p>
          <a:p>
            <a:r>
              <a:rPr lang="en-US" dirty="0"/>
              <a:t>- Continued engagement – “I’ll ask about drug use or if they want to talk about it once if they say no, I don’t ask further. The most important thing is for the pregnant person to return for prenatal care.</a:t>
            </a:r>
            <a:r>
              <a:rPr lang="en-US" baseline="0" dirty="0"/>
              <a:t>” </a:t>
            </a:r>
            <a:r>
              <a:rPr lang="en-US" dirty="0"/>
              <a:t>Terplan</a:t>
            </a:r>
          </a:p>
        </p:txBody>
      </p:sp>
      <p:sp>
        <p:nvSpPr>
          <p:cNvPr id="4" name="Slide Number Placeholder 3"/>
          <p:cNvSpPr>
            <a:spLocks noGrp="1"/>
          </p:cNvSpPr>
          <p:nvPr>
            <p:ph type="sldNum" sz="quarter" idx="10"/>
          </p:nvPr>
        </p:nvSpPr>
        <p:spPr/>
        <p:txBody>
          <a:bodyPr/>
          <a:lstStyle/>
          <a:p>
            <a:fld id="{9C102A2E-060F-4C53-B8AB-4A87D3B116EE}" type="slidenum">
              <a:rPr lang="en-US" smtClean="0"/>
              <a:t>14</a:t>
            </a:fld>
            <a:endParaRPr lang="en-US" dirty="0"/>
          </a:p>
        </p:txBody>
      </p:sp>
    </p:spTree>
    <p:extLst>
      <p:ext uri="{BB962C8B-B14F-4D97-AF65-F5344CB8AC3E}">
        <p14:creationId xmlns:p14="http://schemas.microsoft.com/office/powerpoint/2010/main" val="667723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F6A431-F036-4F94-BF6F-4E12213B8884}" type="slidenum">
              <a:rPr lang="en-US" smtClean="0"/>
              <a:t>16</a:t>
            </a:fld>
            <a:endParaRPr lang="en-US" dirty="0"/>
          </a:p>
        </p:txBody>
      </p:sp>
    </p:spTree>
    <p:extLst>
      <p:ext uri="{BB962C8B-B14F-4D97-AF65-F5344CB8AC3E}">
        <p14:creationId xmlns:p14="http://schemas.microsoft.com/office/powerpoint/2010/main" val="355846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Reminder – not big “event” Give examples:</a:t>
            </a:r>
          </a:p>
        </p:txBody>
      </p:sp>
      <p:sp>
        <p:nvSpPr>
          <p:cNvPr id="4" name="Slide Number Placeholder 3"/>
          <p:cNvSpPr>
            <a:spLocks noGrp="1"/>
          </p:cNvSpPr>
          <p:nvPr>
            <p:ph type="sldNum" sz="quarter" idx="5"/>
          </p:nvPr>
        </p:nvSpPr>
        <p:spPr/>
        <p:txBody>
          <a:bodyPr/>
          <a:lstStyle/>
          <a:p>
            <a:fld id="{2DCF5BB0-937F-4C0C-884D-D0658D85BC3D}" type="slidenum">
              <a:rPr lang="en-US" smtClean="0"/>
              <a:t>18</a:t>
            </a:fld>
            <a:endParaRPr lang="en-US"/>
          </a:p>
        </p:txBody>
      </p:sp>
    </p:spTree>
    <p:extLst>
      <p:ext uri="{BB962C8B-B14F-4D97-AF65-F5344CB8AC3E}">
        <p14:creationId xmlns:p14="http://schemas.microsoft.com/office/powerpoint/2010/main" val="2276862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algn="l">
              <a:buFont typeface="+mj-lt"/>
              <a:buAutoNum type="arabicPeriod"/>
            </a:pPr>
            <a:r>
              <a:rPr lang="en-US" b="1" i="0" dirty="0">
                <a:solidFill>
                  <a:srgbClr val="1A1A1A"/>
                </a:solidFill>
                <a:effectLst/>
                <a:latin typeface="Poppins" panose="00000500000000000000" pitchFamily="2" charset="0"/>
              </a:rPr>
              <a:t>Intrusive Memories:</a:t>
            </a:r>
            <a:r>
              <a:rPr lang="en-US" b="0" i="0" dirty="0">
                <a:solidFill>
                  <a:srgbClr val="1A1A1A"/>
                </a:solidFill>
                <a:effectLst/>
                <a:latin typeface="Poppins" panose="00000500000000000000" pitchFamily="2" charset="0"/>
              </a:rPr>
              <a:t> these are recurrent, unwanted, distressing memories of the traumatic event and can occur at any time and disrupt daily activities.</a:t>
            </a:r>
          </a:p>
          <a:p>
            <a:pPr algn="l">
              <a:buFont typeface="+mj-lt"/>
              <a:buAutoNum type="arabicPeriod"/>
            </a:pPr>
            <a:r>
              <a:rPr lang="en-US" b="1" i="0" dirty="0">
                <a:solidFill>
                  <a:srgbClr val="1A1A1A"/>
                </a:solidFill>
                <a:effectLst/>
                <a:latin typeface="Poppins" panose="00000500000000000000" pitchFamily="2" charset="0"/>
              </a:rPr>
              <a:t>Flashbacks:</a:t>
            </a:r>
            <a:r>
              <a:rPr lang="en-US" b="0" i="0" dirty="0">
                <a:solidFill>
                  <a:srgbClr val="1A1A1A"/>
                </a:solidFill>
                <a:effectLst/>
                <a:latin typeface="Poppins" panose="00000500000000000000" pitchFamily="2" charset="0"/>
              </a:rPr>
              <a:t> Reliving the traumatic event as if it were happening again, sometimes accompanied by physical sensations like sweating or heart palpitations. Reminders of the trauma, such as sounds, smells, or visual cues, trigger flashbacks.</a:t>
            </a:r>
          </a:p>
          <a:p>
            <a:pPr algn="l">
              <a:buFont typeface="+mj-lt"/>
              <a:buAutoNum type="arabicPeriod"/>
            </a:pPr>
            <a:r>
              <a:rPr lang="en-US" b="1" i="0" dirty="0">
                <a:solidFill>
                  <a:srgbClr val="1A1A1A"/>
                </a:solidFill>
                <a:effectLst/>
                <a:latin typeface="Poppins" panose="00000500000000000000" pitchFamily="2" charset="0"/>
              </a:rPr>
              <a:t>Severe Anxiety:</a:t>
            </a:r>
            <a:r>
              <a:rPr lang="en-US" b="0" i="0" dirty="0">
                <a:solidFill>
                  <a:srgbClr val="1A1A1A"/>
                </a:solidFill>
                <a:effectLst/>
                <a:latin typeface="Poppins" panose="00000500000000000000" pitchFamily="2" charset="0"/>
              </a:rPr>
              <a:t> Persistent and overwhelming feelings of anxiety, which can manifest as panic attacks, restlessness, and an inability to relax. Anxiety related to trauma often includes feelings of dread and hyperarousal.</a:t>
            </a:r>
          </a:p>
          <a:p>
            <a:pPr algn="l">
              <a:buFont typeface="+mj-lt"/>
              <a:buAutoNum type="arabicPeriod"/>
            </a:pPr>
            <a:r>
              <a:rPr lang="en-US" b="1" i="0" dirty="0">
                <a:solidFill>
                  <a:srgbClr val="1A1A1A"/>
                </a:solidFill>
                <a:effectLst/>
                <a:latin typeface="Poppins" panose="00000500000000000000" pitchFamily="2" charset="0"/>
              </a:rPr>
              <a:t>Nightmares:</a:t>
            </a:r>
            <a:r>
              <a:rPr lang="en-US" b="0" i="0" dirty="0">
                <a:solidFill>
                  <a:srgbClr val="1A1A1A"/>
                </a:solidFill>
                <a:effectLst/>
                <a:latin typeface="Poppins" panose="00000500000000000000" pitchFamily="2" charset="0"/>
              </a:rPr>
              <a:t> Disturbing dreams related to the traumatic event, which can disrupt sleep and lead to </a:t>
            </a:r>
            <a:r>
              <a:rPr lang="en-US" b="1" i="0" dirty="0">
                <a:solidFill>
                  <a:srgbClr val="00A2C7"/>
                </a:solidFill>
                <a:effectLst/>
                <a:latin typeface="Poppins" panose="00000500000000000000" pitchFamily="2" charset="0"/>
                <a:hlinkClick r:id="rId3"/>
              </a:rPr>
              <a:t>insomnia</a:t>
            </a:r>
            <a:r>
              <a:rPr lang="en-US" b="0" i="0" dirty="0">
                <a:solidFill>
                  <a:srgbClr val="1A1A1A"/>
                </a:solidFill>
                <a:effectLst/>
                <a:latin typeface="Poppins" panose="00000500000000000000" pitchFamily="2" charset="0"/>
              </a:rPr>
              <a:t> or sleep disturbances. Nightmares can cause significant distress and exacerbate feelings of fear and helplessness.</a:t>
            </a:r>
          </a:p>
          <a:p>
            <a:pPr algn="l">
              <a:buFont typeface="+mj-lt"/>
              <a:buAutoNum type="arabicPeriod"/>
            </a:pPr>
            <a:r>
              <a:rPr lang="en-US" b="1" i="0" dirty="0">
                <a:solidFill>
                  <a:srgbClr val="1A1A1A"/>
                </a:solidFill>
                <a:effectLst/>
                <a:latin typeface="Poppins" panose="00000500000000000000" pitchFamily="2" charset="0"/>
              </a:rPr>
              <a:t>Emotional Numbing:</a:t>
            </a:r>
            <a:r>
              <a:rPr lang="en-US" b="0" i="0" dirty="0">
                <a:solidFill>
                  <a:srgbClr val="1A1A1A"/>
                </a:solidFill>
                <a:effectLst/>
                <a:latin typeface="Poppins" panose="00000500000000000000" pitchFamily="2" charset="0"/>
              </a:rPr>
              <a:t> Feeling detached from others, a lack of interest in previously enjoyable activities, and an inability to experience positive emotions. Emotional numbing serves as a coping mechanism to avoid the pain associated with trauma.</a:t>
            </a:r>
          </a:p>
          <a:p>
            <a:pPr algn="l">
              <a:buFont typeface="+mj-lt"/>
              <a:buAutoNum type="arabicPeriod"/>
            </a:pPr>
            <a:r>
              <a:rPr lang="en-US" b="1" i="0" dirty="0">
                <a:solidFill>
                  <a:srgbClr val="1A1A1A"/>
                </a:solidFill>
                <a:effectLst/>
                <a:latin typeface="Poppins" panose="00000500000000000000" pitchFamily="2" charset="0"/>
              </a:rPr>
              <a:t>Avoidance:</a:t>
            </a:r>
            <a:r>
              <a:rPr lang="en-US" b="0" i="0" dirty="0">
                <a:solidFill>
                  <a:srgbClr val="1A1A1A"/>
                </a:solidFill>
                <a:effectLst/>
                <a:latin typeface="Poppins" panose="00000500000000000000" pitchFamily="2" charset="0"/>
              </a:rPr>
              <a:t> people struggling with trauma avoid places, activities, or people that remind them of the traumatic event. It limits their daily functioning and social interactions, as individuals may go to great lengths to avoid triggers.</a:t>
            </a:r>
          </a:p>
          <a:p>
            <a:pPr algn="l">
              <a:buFont typeface="+mj-lt"/>
              <a:buAutoNum type="arabicPeriod"/>
            </a:pPr>
            <a:r>
              <a:rPr lang="en-US" b="1" i="0" dirty="0">
                <a:solidFill>
                  <a:srgbClr val="1A1A1A"/>
                </a:solidFill>
                <a:effectLst/>
                <a:latin typeface="Poppins" panose="00000500000000000000" pitchFamily="2" charset="0"/>
              </a:rPr>
              <a:t>Hypervigilance:</a:t>
            </a:r>
            <a:r>
              <a:rPr lang="en-US" b="0" i="0" dirty="0">
                <a:solidFill>
                  <a:srgbClr val="1A1A1A"/>
                </a:solidFill>
                <a:effectLst/>
                <a:latin typeface="Poppins" panose="00000500000000000000" pitchFamily="2" charset="0"/>
              </a:rPr>
              <a:t> it is a feeling of being easily startled, feeling tense or “on edge,” and constantly looking out for potential threats. This state of heightened alertness leads to chronic stress and fatigue, affecting overall well-being.</a:t>
            </a:r>
          </a:p>
          <a:p>
            <a:pPr algn="l">
              <a:buNone/>
            </a:pPr>
            <a:r>
              <a:rPr lang="en-US" b="0" i="0" dirty="0">
                <a:solidFill>
                  <a:srgbClr val="1A1A1A"/>
                </a:solidFill>
                <a:effectLst/>
                <a:latin typeface="Poppins" panose="00000500000000000000" pitchFamily="2" charset="0"/>
              </a:rPr>
              <a:t>Other symptoms include:</a:t>
            </a:r>
          </a:p>
          <a:p>
            <a:pPr algn="l">
              <a:buFont typeface="+mj-lt"/>
              <a:buAutoNum type="arabicPeriod"/>
            </a:pPr>
            <a:r>
              <a:rPr lang="en-US" b="0" i="0" dirty="0">
                <a:solidFill>
                  <a:srgbClr val="1A1A1A"/>
                </a:solidFill>
                <a:effectLst/>
                <a:latin typeface="Poppins" panose="00000500000000000000" pitchFamily="2" charset="0"/>
              </a:rPr>
              <a:t>Irritability and Anger</a:t>
            </a:r>
          </a:p>
          <a:p>
            <a:pPr algn="l">
              <a:buFont typeface="+mj-lt"/>
              <a:buAutoNum type="arabicPeriod"/>
            </a:pPr>
            <a:r>
              <a:rPr lang="en-US" b="0" i="0" dirty="0">
                <a:solidFill>
                  <a:srgbClr val="1A1A1A"/>
                </a:solidFill>
                <a:effectLst/>
                <a:latin typeface="Poppins" panose="00000500000000000000" pitchFamily="2" charset="0"/>
              </a:rPr>
              <a:t>Difficulty Concentrating</a:t>
            </a:r>
          </a:p>
          <a:p>
            <a:pPr algn="l">
              <a:buFont typeface="+mj-lt"/>
              <a:buAutoNum type="arabicPeriod"/>
            </a:pPr>
            <a:r>
              <a:rPr lang="en-US" b="0" i="0" dirty="0">
                <a:solidFill>
                  <a:srgbClr val="1A1A1A"/>
                </a:solidFill>
                <a:effectLst/>
                <a:latin typeface="Poppins" panose="00000500000000000000" pitchFamily="2" charset="0"/>
              </a:rPr>
              <a:t>Headaches</a:t>
            </a:r>
          </a:p>
          <a:p>
            <a:pPr algn="l">
              <a:buFont typeface="+mj-lt"/>
              <a:buAutoNum type="arabicPeriod"/>
            </a:pPr>
            <a:r>
              <a:rPr lang="en-US" b="0" i="0" dirty="0">
                <a:solidFill>
                  <a:srgbClr val="1A1A1A"/>
                </a:solidFill>
                <a:effectLst/>
                <a:latin typeface="Poppins" panose="00000500000000000000" pitchFamily="2" charset="0"/>
              </a:rPr>
              <a:t>Stomachaches and other unexplained physical problems</a:t>
            </a:r>
          </a:p>
          <a:p>
            <a:pPr algn="l">
              <a:buNone/>
            </a:pPr>
            <a:r>
              <a:rPr lang="en-US" b="0" i="0" dirty="0">
                <a:solidFill>
                  <a:srgbClr val="1A1A1A"/>
                </a:solidFill>
                <a:effectLst/>
                <a:latin typeface="Poppins" panose="00000500000000000000" pitchFamily="2" charset="0"/>
              </a:rPr>
              <a:t>These somatic symptoms are often a manifestation of the stress and anxiety associated with trauma.</a:t>
            </a:r>
          </a:p>
          <a:p>
            <a:endParaRPr lang="en-US" dirty="0"/>
          </a:p>
        </p:txBody>
      </p:sp>
      <p:sp>
        <p:nvSpPr>
          <p:cNvPr id="4" name="Slide Number Placeholder 3"/>
          <p:cNvSpPr>
            <a:spLocks noGrp="1"/>
          </p:cNvSpPr>
          <p:nvPr>
            <p:ph type="sldNum" sz="quarter" idx="5"/>
          </p:nvPr>
        </p:nvSpPr>
        <p:spPr/>
        <p:txBody>
          <a:bodyPr/>
          <a:lstStyle/>
          <a:p>
            <a:fld id="{E7EFE42C-01D8-4A38-8A8B-BE6BB06AC762}" type="slidenum">
              <a:rPr lang="en-US" smtClean="0"/>
              <a:t>19</a:t>
            </a:fld>
            <a:endParaRPr lang="en-US"/>
          </a:p>
        </p:txBody>
      </p:sp>
    </p:spTree>
    <p:extLst>
      <p:ext uri="{BB962C8B-B14F-4D97-AF65-F5344CB8AC3E}">
        <p14:creationId xmlns:p14="http://schemas.microsoft.com/office/powerpoint/2010/main" val="2283861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F984B-8E83-174D-1FF7-22529954F8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6F519-A21A-61D1-A6A8-618B336A5CA4}"/>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1502D5E7-827A-221B-BEEB-A6ACB9AA6411}"/>
              </a:ext>
            </a:extLst>
          </p:cNvPr>
          <p:cNvSpPr>
            <a:spLocks noGrp="1"/>
          </p:cNvSpPr>
          <p:nvPr>
            <p:ph type="body" idx="1"/>
          </p:nvPr>
        </p:nvSpPr>
        <p:spPr/>
        <p:txBody>
          <a:bodyPr/>
          <a:lstStyle/>
          <a:p>
            <a:pPr algn="l">
              <a:buFont typeface="+mj-lt"/>
              <a:buAutoNum type="arabicPeriod"/>
            </a:pPr>
            <a:r>
              <a:rPr lang="en-US" b="1" i="0" dirty="0">
                <a:solidFill>
                  <a:srgbClr val="1A1A1A"/>
                </a:solidFill>
                <a:effectLst/>
                <a:latin typeface="Poppins" panose="00000500000000000000" pitchFamily="2" charset="0"/>
              </a:rPr>
              <a:t>Intrusive Memories:</a:t>
            </a:r>
            <a:r>
              <a:rPr lang="en-US" b="0" i="0" dirty="0">
                <a:solidFill>
                  <a:srgbClr val="1A1A1A"/>
                </a:solidFill>
                <a:effectLst/>
                <a:latin typeface="Poppins" panose="00000500000000000000" pitchFamily="2" charset="0"/>
              </a:rPr>
              <a:t> these are recurrent, unwanted, distressing memories of the traumatic event and can occur at any time and disrupt daily activities.</a:t>
            </a:r>
          </a:p>
          <a:p>
            <a:pPr algn="l">
              <a:buFont typeface="+mj-lt"/>
              <a:buAutoNum type="arabicPeriod"/>
            </a:pPr>
            <a:r>
              <a:rPr lang="en-US" b="1" i="0" dirty="0">
                <a:solidFill>
                  <a:srgbClr val="1A1A1A"/>
                </a:solidFill>
                <a:effectLst/>
                <a:latin typeface="Poppins" panose="00000500000000000000" pitchFamily="2" charset="0"/>
              </a:rPr>
              <a:t>Flashbacks:</a:t>
            </a:r>
            <a:r>
              <a:rPr lang="en-US" b="0" i="0" dirty="0">
                <a:solidFill>
                  <a:srgbClr val="1A1A1A"/>
                </a:solidFill>
                <a:effectLst/>
                <a:latin typeface="Poppins" panose="00000500000000000000" pitchFamily="2" charset="0"/>
              </a:rPr>
              <a:t> Reliving the traumatic event as if it were happening again, sometimes accompanied by physical sensations like sweating or heart palpitations. Reminders of the trauma, such as sounds, smells, or visual cues, trigger flashbacks.</a:t>
            </a:r>
          </a:p>
          <a:p>
            <a:pPr algn="l">
              <a:buFont typeface="+mj-lt"/>
              <a:buAutoNum type="arabicPeriod"/>
            </a:pPr>
            <a:r>
              <a:rPr lang="en-US" b="1" i="0" dirty="0">
                <a:solidFill>
                  <a:srgbClr val="1A1A1A"/>
                </a:solidFill>
                <a:effectLst/>
                <a:latin typeface="Poppins" panose="00000500000000000000" pitchFamily="2" charset="0"/>
              </a:rPr>
              <a:t>Severe Anxiety:</a:t>
            </a:r>
            <a:r>
              <a:rPr lang="en-US" b="0" i="0" dirty="0">
                <a:solidFill>
                  <a:srgbClr val="1A1A1A"/>
                </a:solidFill>
                <a:effectLst/>
                <a:latin typeface="Poppins" panose="00000500000000000000" pitchFamily="2" charset="0"/>
              </a:rPr>
              <a:t> Persistent and overwhelming feelings of anxiety, which can manifest as panic attacks, restlessness, and an inability to relax. Anxiety related to trauma often includes feelings of dread and hyperarousal.</a:t>
            </a:r>
          </a:p>
          <a:p>
            <a:pPr algn="l">
              <a:buFont typeface="+mj-lt"/>
              <a:buAutoNum type="arabicPeriod"/>
            </a:pPr>
            <a:r>
              <a:rPr lang="en-US" b="1" i="0" dirty="0">
                <a:solidFill>
                  <a:srgbClr val="1A1A1A"/>
                </a:solidFill>
                <a:effectLst/>
                <a:latin typeface="Poppins" panose="00000500000000000000" pitchFamily="2" charset="0"/>
              </a:rPr>
              <a:t>Nightmares:</a:t>
            </a:r>
            <a:r>
              <a:rPr lang="en-US" b="0" i="0" dirty="0">
                <a:solidFill>
                  <a:srgbClr val="1A1A1A"/>
                </a:solidFill>
                <a:effectLst/>
                <a:latin typeface="Poppins" panose="00000500000000000000" pitchFamily="2" charset="0"/>
              </a:rPr>
              <a:t> Disturbing dreams related to the traumatic event, which can disrupt sleep and lead to </a:t>
            </a:r>
            <a:r>
              <a:rPr lang="en-US" b="1" i="0" dirty="0">
                <a:solidFill>
                  <a:srgbClr val="00A2C7"/>
                </a:solidFill>
                <a:effectLst/>
                <a:latin typeface="Poppins" panose="00000500000000000000" pitchFamily="2" charset="0"/>
                <a:hlinkClick r:id="rId3"/>
              </a:rPr>
              <a:t>insomnia</a:t>
            </a:r>
            <a:r>
              <a:rPr lang="en-US" b="0" i="0" dirty="0">
                <a:solidFill>
                  <a:srgbClr val="1A1A1A"/>
                </a:solidFill>
                <a:effectLst/>
                <a:latin typeface="Poppins" panose="00000500000000000000" pitchFamily="2" charset="0"/>
              </a:rPr>
              <a:t> or sleep disturbances. Nightmares can cause significant distress and exacerbate feelings of fear and helplessness.</a:t>
            </a:r>
          </a:p>
          <a:p>
            <a:pPr algn="l">
              <a:buFont typeface="+mj-lt"/>
              <a:buAutoNum type="arabicPeriod"/>
            </a:pPr>
            <a:r>
              <a:rPr lang="en-US" b="1" i="0" dirty="0">
                <a:solidFill>
                  <a:srgbClr val="1A1A1A"/>
                </a:solidFill>
                <a:effectLst/>
                <a:latin typeface="Poppins" panose="00000500000000000000" pitchFamily="2" charset="0"/>
              </a:rPr>
              <a:t>Emotional Numbing:</a:t>
            </a:r>
            <a:r>
              <a:rPr lang="en-US" b="0" i="0" dirty="0">
                <a:solidFill>
                  <a:srgbClr val="1A1A1A"/>
                </a:solidFill>
                <a:effectLst/>
                <a:latin typeface="Poppins" panose="00000500000000000000" pitchFamily="2" charset="0"/>
              </a:rPr>
              <a:t> Feeling detached from others, a lack of interest in previously enjoyable activities, and an inability to experience positive emotions. Emotional numbing serves as a coping mechanism to avoid the pain associated with trauma.</a:t>
            </a:r>
          </a:p>
          <a:p>
            <a:pPr algn="l">
              <a:buFont typeface="+mj-lt"/>
              <a:buAutoNum type="arabicPeriod"/>
            </a:pPr>
            <a:r>
              <a:rPr lang="en-US" b="1" i="0" dirty="0">
                <a:solidFill>
                  <a:srgbClr val="1A1A1A"/>
                </a:solidFill>
                <a:effectLst/>
                <a:latin typeface="Poppins" panose="00000500000000000000" pitchFamily="2" charset="0"/>
              </a:rPr>
              <a:t>Avoidance:</a:t>
            </a:r>
            <a:r>
              <a:rPr lang="en-US" b="0" i="0" dirty="0">
                <a:solidFill>
                  <a:srgbClr val="1A1A1A"/>
                </a:solidFill>
                <a:effectLst/>
                <a:latin typeface="Poppins" panose="00000500000000000000" pitchFamily="2" charset="0"/>
              </a:rPr>
              <a:t> people struggling with trauma avoid places, activities, or people that remind them of the traumatic event. It limits their daily functioning and social interactions, as individuals may go to great lengths to avoid triggers.</a:t>
            </a:r>
          </a:p>
          <a:p>
            <a:pPr algn="l">
              <a:buFont typeface="+mj-lt"/>
              <a:buAutoNum type="arabicPeriod"/>
            </a:pPr>
            <a:r>
              <a:rPr lang="en-US" b="1" i="0" dirty="0">
                <a:solidFill>
                  <a:srgbClr val="1A1A1A"/>
                </a:solidFill>
                <a:effectLst/>
                <a:latin typeface="Poppins" panose="00000500000000000000" pitchFamily="2" charset="0"/>
              </a:rPr>
              <a:t>Hypervigilance:</a:t>
            </a:r>
            <a:r>
              <a:rPr lang="en-US" b="0" i="0" dirty="0">
                <a:solidFill>
                  <a:srgbClr val="1A1A1A"/>
                </a:solidFill>
                <a:effectLst/>
                <a:latin typeface="Poppins" panose="00000500000000000000" pitchFamily="2" charset="0"/>
              </a:rPr>
              <a:t> it is a feeling of being easily startled, feeling tense or “on edge,” and constantly looking out for potential threats. This state of heightened alertness leads to chronic stress and fatigue, affecting overall well-being.</a:t>
            </a:r>
          </a:p>
          <a:p>
            <a:pPr algn="l">
              <a:buNone/>
            </a:pPr>
            <a:r>
              <a:rPr lang="en-US" b="0" i="0" dirty="0">
                <a:solidFill>
                  <a:srgbClr val="1A1A1A"/>
                </a:solidFill>
                <a:effectLst/>
                <a:latin typeface="Poppins" panose="00000500000000000000" pitchFamily="2" charset="0"/>
              </a:rPr>
              <a:t>Other symptoms include:</a:t>
            </a:r>
          </a:p>
          <a:p>
            <a:pPr algn="l">
              <a:buFont typeface="+mj-lt"/>
              <a:buAutoNum type="arabicPeriod"/>
            </a:pPr>
            <a:r>
              <a:rPr lang="en-US" b="0" i="0" dirty="0">
                <a:solidFill>
                  <a:srgbClr val="1A1A1A"/>
                </a:solidFill>
                <a:effectLst/>
                <a:latin typeface="Poppins" panose="00000500000000000000" pitchFamily="2" charset="0"/>
              </a:rPr>
              <a:t>Irritability and Anger</a:t>
            </a:r>
          </a:p>
          <a:p>
            <a:pPr algn="l">
              <a:buFont typeface="+mj-lt"/>
              <a:buAutoNum type="arabicPeriod"/>
            </a:pPr>
            <a:r>
              <a:rPr lang="en-US" b="0" i="0" dirty="0">
                <a:solidFill>
                  <a:srgbClr val="1A1A1A"/>
                </a:solidFill>
                <a:effectLst/>
                <a:latin typeface="Poppins" panose="00000500000000000000" pitchFamily="2" charset="0"/>
              </a:rPr>
              <a:t>Difficulty Concentrating</a:t>
            </a:r>
          </a:p>
          <a:p>
            <a:pPr algn="l">
              <a:buFont typeface="+mj-lt"/>
              <a:buAutoNum type="arabicPeriod"/>
            </a:pPr>
            <a:r>
              <a:rPr lang="en-US" b="0" i="0" dirty="0">
                <a:solidFill>
                  <a:srgbClr val="1A1A1A"/>
                </a:solidFill>
                <a:effectLst/>
                <a:latin typeface="Poppins" panose="00000500000000000000" pitchFamily="2" charset="0"/>
              </a:rPr>
              <a:t>Headaches</a:t>
            </a:r>
          </a:p>
          <a:p>
            <a:pPr algn="l">
              <a:buFont typeface="+mj-lt"/>
              <a:buAutoNum type="arabicPeriod"/>
            </a:pPr>
            <a:r>
              <a:rPr lang="en-US" b="0" i="0" dirty="0">
                <a:solidFill>
                  <a:srgbClr val="1A1A1A"/>
                </a:solidFill>
                <a:effectLst/>
                <a:latin typeface="Poppins" panose="00000500000000000000" pitchFamily="2" charset="0"/>
              </a:rPr>
              <a:t>Stomachaches and other unexplained physical problems</a:t>
            </a:r>
          </a:p>
          <a:p>
            <a:pPr algn="l">
              <a:buNone/>
            </a:pPr>
            <a:r>
              <a:rPr lang="en-US" b="0" i="0" dirty="0">
                <a:solidFill>
                  <a:srgbClr val="1A1A1A"/>
                </a:solidFill>
                <a:effectLst/>
                <a:latin typeface="Poppins" panose="00000500000000000000" pitchFamily="2" charset="0"/>
              </a:rPr>
              <a:t>These somatic symptoms are often a manifestation of the stress and anxiety associated with trauma.</a:t>
            </a:r>
          </a:p>
          <a:p>
            <a:endParaRPr lang="en-US" dirty="0"/>
          </a:p>
        </p:txBody>
      </p:sp>
      <p:sp>
        <p:nvSpPr>
          <p:cNvPr id="4" name="Slide Number Placeholder 3">
            <a:extLst>
              <a:ext uri="{FF2B5EF4-FFF2-40B4-BE49-F238E27FC236}">
                <a16:creationId xmlns:a16="http://schemas.microsoft.com/office/drawing/2014/main" id="{70596247-D4BF-6199-3AB6-46455C7D7317}"/>
              </a:ext>
            </a:extLst>
          </p:cNvPr>
          <p:cNvSpPr>
            <a:spLocks noGrp="1"/>
          </p:cNvSpPr>
          <p:nvPr>
            <p:ph type="sldNum" sz="quarter" idx="5"/>
          </p:nvPr>
        </p:nvSpPr>
        <p:spPr/>
        <p:txBody>
          <a:bodyPr/>
          <a:lstStyle/>
          <a:p>
            <a:fld id="{E7EFE42C-01D8-4A38-8A8B-BE6BB06AC762}" type="slidenum">
              <a:rPr lang="en-US" smtClean="0"/>
              <a:t>20</a:t>
            </a:fld>
            <a:endParaRPr lang="en-US"/>
          </a:p>
        </p:txBody>
      </p:sp>
    </p:spTree>
    <p:extLst>
      <p:ext uri="{BB962C8B-B14F-4D97-AF65-F5344CB8AC3E}">
        <p14:creationId xmlns:p14="http://schemas.microsoft.com/office/powerpoint/2010/main" val="2863604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Add exposure statistic</a:t>
            </a:r>
          </a:p>
        </p:txBody>
      </p:sp>
      <p:sp>
        <p:nvSpPr>
          <p:cNvPr id="4" name="Slide Number Placeholder 3"/>
          <p:cNvSpPr>
            <a:spLocks noGrp="1"/>
          </p:cNvSpPr>
          <p:nvPr>
            <p:ph type="sldNum" sz="quarter" idx="5"/>
          </p:nvPr>
        </p:nvSpPr>
        <p:spPr/>
        <p:txBody>
          <a:bodyPr/>
          <a:lstStyle/>
          <a:p>
            <a:fld id="{2DCF5BB0-937F-4C0C-884D-D0658D85BC3D}" type="slidenum">
              <a:rPr lang="en-US" smtClean="0"/>
              <a:t>21</a:t>
            </a:fld>
            <a:endParaRPr lang="en-US"/>
          </a:p>
        </p:txBody>
      </p:sp>
    </p:spTree>
    <p:extLst>
      <p:ext uri="{BB962C8B-B14F-4D97-AF65-F5344CB8AC3E}">
        <p14:creationId xmlns:p14="http://schemas.microsoft.com/office/powerpoint/2010/main" val="4099340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A1DB4-8432-4ACA-EFEC-6854D789FC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D45D8-F628-748B-D133-6231152D650E}"/>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6896E11F-4812-F03C-613A-8339E1216308}"/>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666666"/>
                </a:solidFill>
                <a:effectLst/>
                <a:latin typeface="Mate"/>
              </a:rPr>
              <a:t>Anger or Irritability – Key to identify: overreaction</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Bothered by small things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Sensory sensitivity – easily overstimulated, bothered by noises or body sensations that don’t always bother you (e.g. touch from others, tags on clothing)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Anger feels sudden and uncontrollable</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rgbClr val="666666"/>
              </a:solidFill>
              <a:effectLst/>
              <a:latin typeface="Mat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666666"/>
                </a:solidFill>
                <a:effectLst/>
                <a:latin typeface="Mate"/>
              </a:rPr>
              <a:t>Mood – Key to identify: unexplained changes in mood</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Sudden changes, more changes than usual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Low mood, feeling blue, intense sadness, grief</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Hypomania – seeking disruption, novelty, or change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Hopelessness, feeling or belief that future is doomed in some way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Thoughts/feelings of worthlessness</a:t>
            </a: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200" b="0" i="0" u="none" strike="noStrike" cap="none" normalizeH="0" baseline="0" dirty="0">
              <a:ln>
                <a:noFill/>
              </a:ln>
              <a:solidFill>
                <a:srgbClr val="666666"/>
              </a:solidFill>
              <a:effectLst/>
              <a:latin typeface="Mate"/>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666666"/>
                </a:solidFill>
                <a:effectLst/>
                <a:latin typeface="Mate"/>
              </a:rPr>
              <a:t>Dissociation – Key to identify: the mind’s distance from the body</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Feeling foggy, blurry, floaty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Confusion and/or forgetting, unusual for you and only in certain situations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Disconnection from time/place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Derealization – colors seem brighter, world seems fake, like a movie or video game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Depersonalization – don’t recognize self in mirror, hard to recognize age/current life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Don’t notice/late to notice bodily cues for hunger, thirst, pain, bathroom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Re-experiencing through flashbacks, nightmares, intrusive thoughts, intrusive remembering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Daydreaming</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666666"/>
                </a:solidFill>
                <a:effectLst/>
                <a:latin typeface="Mate"/>
              </a:rPr>
              <a:t>Anxiety – Key to identify: evaluation and control</a:t>
            </a:r>
            <a:endParaRPr kumimoji="0" lang="en-US" altLang="en-US" sz="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Rumination – your mind running over the same worries, memories, interactions, ideas repetitively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Feeling as though something is wrong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Starting a new project with self-imposed pressure/perfectionism</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Intrusive thoughts around death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Intrusive thoughts around rejection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err="1">
                <a:ln>
                  <a:noFill/>
                </a:ln>
                <a:solidFill>
                  <a:srgbClr val="666666"/>
                </a:solidFill>
                <a:effectLst/>
                <a:latin typeface="Mate"/>
              </a:rPr>
              <a:t>Hyperstartle</a:t>
            </a:r>
            <a:r>
              <a:rPr kumimoji="0" lang="en-US" altLang="en-US" sz="1200" b="0" i="0" u="none" strike="noStrike" cap="none" normalizeH="0" baseline="0" dirty="0">
                <a:ln>
                  <a:noFill/>
                </a:ln>
                <a:solidFill>
                  <a:srgbClr val="666666"/>
                </a:solidFill>
                <a:effectLst/>
                <a:latin typeface="Mate"/>
              </a:rPr>
              <a:t> reflex, jumpiness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Intellectualization – focusing on researching/understanding without feeling or action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Fight/flight symptoms like heart racing/palpitations, shortness of breath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Trouble sleeping</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0" i="0" u="none" strike="noStrike" cap="none" normalizeH="0" baseline="0" dirty="0">
                <a:ln>
                  <a:noFill/>
                </a:ln>
                <a:solidFill>
                  <a:srgbClr val="666666"/>
                </a:solidFill>
                <a:effectLst/>
                <a:latin typeface="Mate"/>
              </a:rPr>
              <a:t>Minimizing trauma “wasn’t that bad”, “others have it worse”, “is it really trauma”</a:t>
            </a:r>
          </a:p>
          <a:p>
            <a:endParaRPr lang="en-US" dirty="0"/>
          </a:p>
        </p:txBody>
      </p:sp>
      <p:sp>
        <p:nvSpPr>
          <p:cNvPr id="4" name="Slide Number Placeholder 3">
            <a:extLst>
              <a:ext uri="{FF2B5EF4-FFF2-40B4-BE49-F238E27FC236}">
                <a16:creationId xmlns:a16="http://schemas.microsoft.com/office/drawing/2014/main" id="{CE8C3E54-0810-36FF-5936-850E344B811E}"/>
              </a:ext>
            </a:extLst>
          </p:cNvPr>
          <p:cNvSpPr>
            <a:spLocks noGrp="1"/>
          </p:cNvSpPr>
          <p:nvPr>
            <p:ph type="sldNum" sz="quarter" idx="5"/>
          </p:nvPr>
        </p:nvSpPr>
        <p:spPr/>
        <p:txBody>
          <a:bodyPr/>
          <a:lstStyle/>
          <a:p>
            <a:fld id="{E7EFE42C-01D8-4A38-8A8B-BE6BB06AC762}" type="slidenum">
              <a:rPr lang="en-US" smtClean="0"/>
              <a:t>26</a:t>
            </a:fld>
            <a:endParaRPr lang="en-US"/>
          </a:p>
        </p:txBody>
      </p:sp>
    </p:spTree>
    <p:extLst>
      <p:ext uri="{BB962C8B-B14F-4D97-AF65-F5344CB8AC3E}">
        <p14:creationId xmlns:p14="http://schemas.microsoft.com/office/powerpoint/2010/main" val="4187960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We’re a child development center and early education program </a:t>
            </a:r>
          </a:p>
          <a:p>
            <a:endParaRPr lang="en-US"/>
          </a:p>
          <a:p>
            <a:r>
              <a:rPr lang="en-US"/>
              <a:t>5-star licensed facility with the state </a:t>
            </a:r>
          </a:p>
          <a:p>
            <a:endParaRPr lang="en-US"/>
          </a:p>
          <a:p>
            <a:r>
              <a:rPr lang="en-US"/>
              <a:t>What does 5-star mean? </a:t>
            </a:r>
          </a:p>
          <a:p>
            <a:endParaRPr lang="en-US"/>
          </a:p>
          <a:p>
            <a:r>
              <a:rPr lang="en-US"/>
              <a:t>Lower teacher:child ratios/smaller classrooms, </a:t>
            </a:r>
          </a:p>
          <a:p>
            <a:endParaRPr lang="en-US"/>
          </a:p>
          <a:p>
            <a:r>
              <a:rPr lang="en-US"/>
              <a:t>Higher standards for (1) teachers’ qualifications/education, (2) the curriculum and developmental tracking tools we use and (3) Family and Community Engagement </a:t>
            </a:r>
          </a:p>
          <a:p>
            <a:endParaRPr lang="en-US"/>
          </a:p>
          <a:p>
            <a:r>
              <a:rPr lang="en-US"/>
              <a:t>We serve ages 6 weeks to 5 years old </a:t>
            </a:r>
          </a:p>
          <a:p>
            <a:endParaRPr lang="en-US"/>
          </a:p>
          <a:p>
            <a:r>
              <a:rPr lang="en-US"/>
              <a:t>Divided into 5 classrooms (Infant classrooms through preK classroom) </a:t>
            </a:r>
          </a:p>
          <a:p>
            <a:endParaRPr lang="en-US"/>
          </a:p>
          <a:p>
            <a:r>
              <a:rPr lang="en-US"/>
              <a:t>We have five classrooms (2 infant, 2 toddler, 1 preschool) </a:t>
            </a:r>
          </a:p>
          <a:p>
            <a:endParaRPr lang="en-US"/>
          </a:p>
          <a:p>
            <a:r>
              <a:rPr lang="en-US"/>
              <a:t>Capacity: 41 students </a:t>
            </a:r>
          </a:p>
          <a:p>
            <a:endParaRPr lang="en-US"/>
          </a:p>
          <a:p>
            <a:r>
              <a:rPr lang="en-US"/>
              <a:t>Hours: 7:30am-5:30pm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archives.drugabuse.gov/Testimony/4-21-05Testimony.html"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5.png"/><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YS3V4hFxIIU?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webmd.com/brain/rm-quiz-amazing-brain" TargetMode="External"/><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hyperlink" Target="https://www.webmd.com/heart-disease/rm-quiz-know-heart" TargetMode="External"/><Relationship Id="rId4" Type="http://schemas.openxmlformats.org/officeDocument/2006/relationships/hyperlink" Target="https://www.webmd.com/brain/video/brain-traini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unsplash.com/photos/tS4Pl_8F3fY?utm_source=unsplash&amp;utm_medium=referral&amp;utm_content=creditCopyText" TargetMode="External"/><Relationship Id="rId4" Type="http://schemas.openxmlformats.org/officeDocument/2006/relationships/hyperlink" Target="https://unsplash.com/@j0rt?utm_source=unsplash&amp;utm_medium=referral&amp;utm_content=creditCopyTex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sv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6.svg"/><Relationship Id="rId4" Type="http://schemas.openxmlformats.org/officeDocument/2006/relationships/image" Target="../media/image25.sv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sv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sv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36.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sv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hyperlink" Target="https://creativecommons.org/licenses/by-sa/3.0/" TargetMode="External"/><Relationship Id="rId4" Type="http://schemas.openxmlformats.org/officeDocument/2006/relationships/hyperlink" Target="https://www.flickr.com/photos/timypenburg/4649617096/"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A07C82F-E70E-B32D-A7EF-B9B11B3A7B78}"/>
              </a:ext>
            </a:extLst>
          </p:cNvPr>
          <p:cNvSpPr/>
          <p:nvPr/>
        </p:nvSpPr>
        <p:spPr>
          <a:xfrm>
            <a:off x="0" y="571500"/>
            <a:ext cx="18288000" cy="5791200"/>
          </a:xfrm>
          <a:prstGeom prst="rect">
            <a:avLst/>
          </a:prstGeom>
          <a:solidFill>
            <a:srgbClr val="BDE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169F83-DD60-46DC-AAED-0F509E524957}"/>
              </a:ext>
            </a:extLst>
          </p:cNvPr>
          <p:cNvSpPr>
            <a:spLocks noGrp="1"/>
          </p:cNvSpPr>
          <p:nvPr>
            <p:ph type="title"/>
          </p:nvPr>
        </p:nvSpPr>
        <p:spPr>
          <a:xfrm>
            <a:off x="1524000" y="1204119"/>
            <a:ext cx="15811500" cy="4525962"/>
          </a:xfrm>
        </p:spPr>
        <p:txBody>
          <a:bodyPr>
            <a:normAutofit/>
          </a:bodyPr>
          <a:lstStyle/>
          <a:p>
            <a:r>
              <a:rPr lang="en-US" sz="6600" dirty="0">
                <a:solidFill>
                  <a:srgbClr val="104862"/>
                </a:solidFill>
                <a:latin typeface="Abril Fatface" panose="02000503000000020003" pitchFamily="2" charset="0"/>
              </a:rPr>
              <a:t>Healing Generations: Family-Centered Care for Addiction and Trauma </a:t>
            </a:r>
            <a:br>
              <a:rPr lang="en-US" sz="6600" dirty="0">
                <a:solidFill>
                  <a:srgbClr val="104862"/>
                </a:solidFill>
                <a:latin typeface="Abril Fatface" panose="02000503000000020003" pitchFamily="2" charset="0"/>
              </a:rPr>
            </a:br>
            <a:r>
              <a:rPr lang="en-US" sz="6600" dirty="0">
                <a:solidFill>
                  <a:srgbClr val="104862"/>
                </a:solidFill>
                <a:latin typeface="Abril Fatface" panose="02000503000000020003" pitchFamily="2" charset="0"/>
              </a:rPr>
              <a:t>at UNC Horizons</a:t>
            </a:r>
          </a:p>
        </p:txBody>
      </p:sp>
      <p:sp>
        <p:nvSpPr>
          <p:cNvPr id="3" name="Content Placeholder 2">
            <a:extLst>
              <a:ext uri="{FF2B5EF4-FFF2-40B4-BE49-F238E27FC236}">
                <a16:creationId xmlns:a16="http://schemas.microsoft.com/office/drawing/2014/main" id="{E9685FCF-34AB-50C6-CF6C-A6B5CB686679}"/>
              </a:ext>
            </a:extLst>
          </p:cNvPr>
          <p:cNvSpPr>
            <a:spLocks noGrp="1"/>
          </p:cNvSpPr>
          <p:nvPr>
            <p:ph sz="half" idx="1"/>
          </p:nvPr>
        </p:nvSpPr>
        <p:spPr>
          <a:xfrm>
            <a:off x="228600" y="6991265"/>
            <a:ext cx="8915400" cy="2590800"/>
          </a:xfrm>
        </p:spPr>
        <p:txBody>
          <a:bodyPr>
            <a:normAutofit/>
          </a:bodyPr>
          <a:lstStyle/>
          <a:p>
            <a:pPr marL="0" indent="0" algn="ctr">
              <a:buNone/>
            </a:pPr>
            <a:r>
              <a:rPr lang="en-US" sz="3600" b="1" dirty="0" err="1">
                <a:solidFill>
                  <a:schemeClr val="bg1"/>
                </a:solidFill>
                <a:latin typeface="Times New Roman" panose="02020603050405020304" pitchFamily="18" charset="0"/>
                <a:cs typeface="Times New Roman" panose="02020603050405020304" pitchFamily="18" charset="0"/>
              </a:rPr>
              <a:t>Hendrée</a:t>
            </a:r>
            <a:r>
              <a:rPr lang="en-US" sz="3600" b="1" dirty="0">
                <a:solidFill>
                  <a:schemeClr val="bg1"/>
                </a:solidFill>
                <a:latin typeface="Times New Roman" panose="02020603050405020304" pitchFamily="18" charset="0"/>
                <a:cs typeface="Times New Roman" panose="02020603050405020304" pitchFamily="18" charset="0"/>
              </a:rPr>
              <a:t> E Jones, PhD, LP</a:t>
            </a:r>
          </a:p>
          <a:p>
            <a:pPr marL="0" indent="0" algn="ctr">
              <a:buNone/>
            </a:pPr>
            <a:r>
              <a:rPr lang="en-US" dirty="0">
                <a:solidFill>
                  <a:schemeClr val="bg1"/>
                </a:solidFill>
                <a:latin typeface="Times New Roman" panose="02020603050405020304" pitchFamily="18" charset="0"/>
                <a:cs typeface="Times New Roman" panose="02020603050405020304" pitchFamily="18" charset="0"/>
              </a:rPr>
              <a:t>Professor, Department of Obstetrics and Gynecology</a:t>
            </a:r>
          </a:p>
          <a:p>
            <a:pPr marL="0" indent="0" algn="ctr">
              <a:buNone/>
            </a:pPr>
            <a:r>
              <a:rPr lang="en-US" dirty="0">
                <a:solidFill>
                  <a:schemeClr val="bg1"/>
                </a:solidFill>
                <a:latin typeface="Times New Roman" panose="02020603050405020304" pitchFamily="18" charset="0"/>
                <a:cs typeface="Times New Roman" panose="02020603050405020304" pitchFamily="18" charset="0"/>
              </a:rPr>
              <a:t>Senior Advisor, UNC Horizons, School of Medicine, The University of North Carolina at Chapel Hill</a:t>
            </a:r>
          </a:p>
          <a:p>
            <a:endParaRPr lang="en-US" dirty="0">
              <a:solidFill>
                <a:schemeClr val="bg1"/>
              </a:solidFill>
              <a:latin typeface="Times New Roman" panose="02020603050405020304" pitchFamily="18" charset="0"/>
              <a:cs typeface="Times New Roman" panose="02020603050405020304" pitchFamily="18" charset="0"/>
            </a:endParaRPr>
          </a:p>
        </p:txBody>
      </p:sp>
      <p:sp>
        <p:nvSpPr>
          <p:cNvPr id="4" name="Content Placeholder 3">
            <a:extLst>
              <a:ext uri="{FF2B5EF4-FFF2-40B4-BE49-F238E27FC236}">
                <a16:creationId xmlns:a16="http://schemas.microsoft.com/office/drawing/2014/main" id="{38C61625-01AE-FC06-15DF-CB34B720C817}"/>
              </a:ext>
            </a:extLst>
          </p:cNvPr>
          <p:cNvSpPr>
            <a:spLocks noGrp="1"/>
          </p:cNvSpPr>
          <p:nvPr>
            <p:ph sz="half" idx="2"/>
          </p:nvPr>
        </p:nvSpPr>
        <p:spPr>
          <a:xfrm>
            <a:off x="8991600" y="6991265"/>
            <a:ext cx="8915400" cy="2590800"/>
          </a:xfrm>
        </p:spPr>
        <p:txBody>
          <a:bodyPr>
            <a:normAutofit/>
          </a:bodyPr>
          <a:lstStyle/>
          <a:p>
            <a:pPr marL="0" indent="0" algn="ctr">
              <a:buNone/>
            </a:pPr>
            <a:r>
              <a:rPr lang="en-US" sz="4000" b="1" dirty="0">
                <a:solidFill>
                  <a:schemeClr val="bg1"/>
                </a:solidFill>
                <a:latin typeface="Times New Roman" panose="02020603050405020304" pitchFamily="18" charset="0"/>
                <a:cs typeface="Times New Roman" panose="02020603050405020304" pitchFamily="18" charset="0"/>
              </a:rPr>
              <a:t>Haley Dixon</a:t>
            </a:r>
          </a:p>
          <a:p>
            <a:pPr marL="0" indent="0" algn="ctr">
              <a:buNone/>
            </a:pPr>
            <a:r>
              <a:rPr lang="en-US" dirty="0">
                <a:solidFill>
                  <a:schemeClr val="bg1"/>
                </a:solidFill>
                <a:latin typeface="Times New Roman" panose="02020603050405020304" pitchFamily="18" charset="0"/>
                <a:cs typeface="Times New Roman" panose="02020603050405020304" pitchFamily="18" charset="0"/>
              </a:rPr>
              <a:t>Childcare Director, UNC Horizons, School of Medicine, Dept. of Obstetrics &amp; Gynecology, University of North Carolina at Chapel Hill</a:t>
            </a:r>
          </a:p>
        </p:txBody>
      </p:sp>
    </p:spTree>
    <p:extLst>
      <p:ext uri="{BB962C8B-B14F-4D97-AF65-F5344CB8AC3E}">
        <p14:creationId xmlns:p14="http://schemas.microsoft.com/office/powerpoint/2010/main" val="17359282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a:extLst>
            <a:ext uri="{FF2B5EF4-FFF2-40B4-BE49-F238E27FC236}">
              <a16:creationId xmlns:a16="http://schemas.microsoft.com/office/drawing/2014/main" id="{C87A0E79-F39B-35BD-CEC6-5889C01D7D55}"/>
            </a:ext>
          </a:extLst>
        </p:cNvPr>
        <p:cNvGrpSpPr/>
        <p:nvPr/>
      </p:nvGrpSpPr>
      <p:grpSpPr>
        <a:xfrm>
          <a:off x="0" y="0"/>
          <a:ext cx="0" cy="0"/>
          <a:chOff x="0" y="0"/>
          <a:chExt cx="0" cy="0"/>
        </a:xfrm>
      </p:grpSpPr>
      <p:sp>
        <p:nvSpPr>
          <p:cNvPr id="9" name="TextBox 2">
            <a:extLst>
              <a:ext uri="{FF2B5EF4-FFF2-40B4-BE49-F238E27FC236}">
                <a16:creationId xmlns:a16="http://schemas.microsoft.com/office/drawing/2014/main" id="{CF0D3BC1-AAC6-D331-0B1B-0D45F907C8AB}"/>
              </a:ext>
            </a:extLst>
          </p:cNvPr>
          <p:cNvSpPr txBox="1"/>
          <p:nvPr/>
        </p:nvSpPr>
        <p:spPr>
          <a:xfrm>
            <a:off x="6531770" y="1262063"/>
            <a:ext cx="5257800" cy="4672047"/>
          </a:xfrm>
          <a:prstGeom prst="rect">
            <a:avLst/>
          </a:prstGeom>
        </p:spPr>
        <p:txBody>
          <a:bodyPr vert="horz" lIns="91440" tIns="45720" rIns="91440" bIns="45720" rtlCol="0" anchor="b">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ct val="90000"/>
              </a:lnSpc>
              <a:spcBef>
                <a:spcPct val="0"/>
              </a:spcBef>
              <a:spcAft>
                <a:spcPts val="600"/>
              </a:spcAft>
            </a:pPr>
            <a:r>
              <a:rPr lang="en-US" sz="7800" dirty="0">
                <a:solidFill>
                  <a:schemeClr val="bg1"/>
                </a:solidFill>
                <a:latin typeface="Abril Fatface" panose="02000503000000020003" pitchFamily="2" charset="0"/>
                <a:ea typeface="+mj-ea"/>
                <a:cs typeface="+mj-cs"/>
              </a:rPr>
              <a:t>Relative Size of Craving in the Brain</a:t>
            </a:r>
          </a:p>
        </p:txBody>
      </p:sp>
      <p:pic>
        <p:nvPicPr>
          <p:cNvPr id="1028" name="Picture 4" descr="Free Man Ball photo and picture">
            <a:extLst>
              <a:ext uri="{FF2B5EF4-FFF2-40B4-BE49-F238E27FC236}">
                <a16:creationId xmlns:a16="http://schemas.microsoft.com/office/drawing/2014/main" id="{947DB59E-FFB6-3F5E-4BCB-963126A6331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91" t="8197" r="40115" b="22993"/>
          <a:stretch/>
        </p:blipFill>
        <p:spPr bwMode="auto">
          <a:xfrm>
            <a:off x="228601" y="2779484"/>
            <a:ext cx="4419581" cy="2973227"/>
          </a:xfrm>
          <a:custGeom>
            <a:avLst/>
            <a:gdLst/>
            <a:ahLst/>
            <a:cxnLst/>
            <a:rect l="l" t="t" r="r" b="b"/>
            <a:pathLst>
              <a:path w="3834670" h="3333747">
                <a:moveTo>
                  <a:pt x="0" y="0"/>
                </a:moveTo>
                <a:lnTo>
                  <a:pt x="3066495" y="0"/>
                </a:lnTo>
                <a:lnTo>
                  <a:pt x="3427241" y="1211943"/>
                </a:lnTo>
                <a:lnTo>
                  <a:pt x="3834670" y="3333747"/>
                </a:lnTo>
                <a:lnTo>
                  <a:pt x="0" y="3333747"/>
                </a:lnTo>
                <a:close/>
              </a:path>
            </a:pathLst>
          </a:custGeom>
          <a:noFill/>
          <a:extLst>
            <a:ext uri="{909E8E84-426E-40DD-AFC4-6F175D3DCCD1}">
              <a14:hiddenFill xmlns:a14="http://schemas.microsoft.com/office/drawing/2010/main">
                <a:solidFill>
                  <a:srgbClr val="FFFFFF"/>
                </a:solidFill>
              </a14:hiddenFill>
            </a:ext>
          </a:extLst>
        </p:spPr>
      </p:pic>
      <p:pic>
        <p:nvPicPr>
          <p:cNvPr id="1030" name="Picture 6" descr="Free Baseball Field photo and picture">
            <a:extLst>
              <a:ext uri="{FF2B5EF4-FFF2-40B4-BE49-F238E27FC236}">
                <a16:creationId xmlns:a16="http://schemas.microsoft.com/office/drawing/2014/main" id="{860A6198-3691-2E78-CC4F-2EFF8A563B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287" b="-2"/>
          <a:stretch/>
        </p:blipFill>
        <p:spPr bwMode="auto">
          <a:xfrm>
            <a:off x="12360119" y="-36673"/>
            <a:ext cx="5979062" cy="10286999"/>
          </a:xfrm>
          <a:custGeom>
            <a:avLst/>
            <a:gdLst/>
            <a:ahLst/>
            <a:cxnLst/>
            <a:rect l="l" t="t" r="r" b="b"/>
            <a:pathLst>
              <a:path w="3986041" h="3295650">
                <a:moveTo>
                  <a:pt x="3878566" y="0"/>
                </a:moveTo>
                <a:lnTo>
                  <a:pt x="3986041" y="559707"/>
                </a:lnTo>
                <a:lnTo>
                  <a:pt x="3751724" y="3295650"/>
                </a:lnTo>
                <a:lnTo>
                  <a:pt x="0" y="3295650"/>
                </a:lnTo>
                <a:lnTo>
                  <a:pt x="0" y="1"/>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Free Baseball Glove Baseball photo and picture">
            <a:extLst>
              <a:ext uri="{FF2B5EF4-FFF2-40B4-BE49-F238E27FC236}">
                <a16:creationId xmlns:a16="http://schemas.microsoft.com/office/drawing/2014/main" id="{63B61587-9459-BD7C-9827-7993B0BEA6F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965" r="4871" b="-2"/>
          <a:stretch/>
        </p:blipFill>
        <p:spPr bwMode="auto">
          <a:xfrm>
            <a:off x="228602" y="7277100"/>
            <a:ext cx="3894281" cy="2973225"/>
          </a:xfrm>
          <a:custGeom>
            <a:avLst/>
            <a:gdLst/>
            <a:ahLst/>
            <a:cxnLst/>
            <a:rect l="l" t="t" r="r" b="b"/>
            <a:pathLst>
              <a:path w="3951921" h="6858000">
                <a:moveTo>
                  <a:pt x="224707" y="0"/>
                </a:moveTo>
                <a:lnTo>
                  <a:pt x="3951921" y="0"/>
                </a:lnTo>
                <a:lnTo>
                  <a:pt x="3951921" y="6858000"/>
                </a:lnTo>
                <a:lnTo>
                  <a:pt x="886146" y="6858000"/>
                </a:lnTo>
                <a:lnTo>
                  <a:pt x="558800" y="5721062"/>
                </a:lnTo>
                <a:lnTo>
                  <a:pt x="0" y="2712496"/>
                </a:lnTo>
                <a:close/>
              </a:path>
            </a:pathLst>
          </a:cu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0ED244A2-4913-3CAC-2CA1-89AF3FBBFE27}"/>
              </a:ext>
            </a:extLst>
          </p:cNvPr>
          <p:cNvSpPr txBox="1"/>
          <p:nvPr/>
        </p:nvSpPr>
        <p:spPr>
          <a:xfrm>
            <a:off x="12973985" y="350076"/>
            <a:ext cx="5259396" cy="2507424"/>
          </a:xfrm>
          <a:prstGeom prst="rect">
            <a:avLst/>
          </a:prstGeom>
        </p:spPr>
        <p:txBody>
          <a:bodyPr vert="horz" lIns="91440" tIns="45720" rIns="91440" bIns="45720" rtlCol="0">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ct val="90000"/>
              </a:lnSpc>
              <a:spcBef>
                <a:spcPts val="1001"/>
              </a:spcBef>
              <a:spcAft>
                <a:spcPts val="600"/>
              </a:spcAft>
            </a:pPr>
            <a:r>
              <a:rPr lang="en-US" sz="5400" b="1" dirty="0"/>
              <a:t>A  week without drugs</a:t>
            </a:r>
          </a:p>
        </p:txBody>
      </p:sp>
    </p:spTree>
    <p:extLst>
      <p:ext uri="{BB962C8B-B14F-4D97-AF65-F5344CB8AC3E}">
        <p14:creationId xmlns:p14="http://schemas.microsoft.com/office/powerpoint/2010/main" val="1863410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a:hlinkClick r:id="rId2"/>
            <a:extLst>
              <a:ext uri="{FF2B5EF4-FFF2-40B4-BE49-F238E27FC236}">
                <a16:creationId xmlns:a16="http://schemas.microsoft.com/office/drawing/2014/main" id="{315DE590-922F-A256-8B89-40336C8E462F}"/>
              </a:ext>
            </a:extLst>
          </p:cNvPr>
          <p:cNvPicPr/>
          <p:nvPr/>
        </p:nvPicPr>
        <p:blipFill>
          <a:blip r:embed="rId3" cstate="print"/>
          <a:stretch>
            <a:fillRect/>
          </a:stretch>
        </p:blipFill>
        <p:spPr>
          <a:xfrm>
            <a:off x="0" y="-13218"/>
            <a:ext cx="18288000" cy="10300218"/>
          </a:xfrm>
          <a:prstGeom prst="rect">
            <a:avLst/>
          </a:prstGeom>
        </p:spPr>
      </p:pic>
      <p:sp>
        <p:nvSpPr>
          <p:cNvPr id="3" name="TextBox 2">
            <a:extLst>
              <a:ext uri="{FF2B5EF4-FFF2-40B4-BE49-F238E27FC236}">
                <a16:creationId xmlns:a16="http://schemas.microsoft.com/office/drawing/2014/main" id="{D4838B16-D1D3-03FC-2A71-2DE1EB36FBF5}"/>
              </a:ext>
            </a:extLst>
          </p:cNvPr>
          <p:cNvSpPr txBox="1"/>
          <p:nvPr/>
        </p:nvSpPr>
        <p:spPr>
          <a:xfrm>
            <a:off x="6400800" y="7886700"/>
            <a:ext cx="5077096" cy="523348"/>
          </a:xfrm>
          <a:prstGeom prst="rect">
            <a:avLst/>
          </a:prstGeom>
          <a:solidFill>
            <a:schemeClr val="tx1"/>
          </a:solidFill>
        </p:spPr>
        <p:txBody>
          <a:bodyPr wrap="none" rtlCol="0">
            <a:spAutoFit/>
          </a:bodyPr>
          <a:lstStyle/>
          <a:p>
            <a:r>
              <a:rPr lang="en-US" sz="2801" b="1" dirty="0">
                <a:solidFill>
                  <a:schemeClr val="accent3">
                    <a:lumMod val="75000"/>
                  </a:schemeClr>
                </a:solidFill>
              </a:rPr>
              <a:t>Methamphetamine Use Disorder</a:t>
            </a:r>
          </a:p>
        </p:txBody>
      </p:sp>
      <p:sp>
        <p:nvSpPr>
          <p:cNvPr id="4" name="TextBox 3">
            <a:extLst>
              <a:ext uri="{FF2B5EF4-FFF2-40B4-BE49-F238E27FC236}">
                <a16:creationId xmlns:a16="http://schemas.microsoft.com/office/drawing/2014/main" id="{BFE7FED2-BF63-C6AB-E2BC-45EEDA9A943E}"/>
              </a:ext>
            </a:extLst>
          </p:cNvPr>
          <p:cNvSpPr txBox="1"/>
          <p:nvPr/>
        </p:nvSpPr>
        <p:spPr>
          <a:xfrm>
            <a:off x="11887200" y="7886700"/>
            <a:ext cx="5077096" cy="523348"/>
          </a:xfrm>
          <a:prstGeom prst="rect">
            <a:avLst/>
          </a:prstGeom>
          <a:solidFill>
            <a:schemeClr val="tx1"/>
          </a:solidFill>
        </p:spPr>
        <p:txBody>
          <a:bodyPr wrap="none" rtlCol="0">
            <a:spAutoFit/>
          </a:bodyPr>
          <a:lstStyle/>
          <a:p>
            <a:r>
              <a:rPr lang="en-US" sz="2801" b="1" dirty="0">
                <a:solidFill>
                  <a:schemeClr val="accent3">
                    <a:lumMod val="75000"/>
                  </a:schemeClr>
                </a:solidFill>
              </a:rPr>
              <a:t>Methamphetamine Use Disorder</a:t>
            </a:r>
          </a:p>
        </p:txBody>
      </p:sp>
      <p:sp>
        <p:nvSpPr>
          <p:cNvPr id="5" name="TextBox 4">
            <a:extLst>
              <a:ext uri="{FF2B5EF4-FFF2-40B4-BE49-F238E27FC236}">
                <a16:creationId xmlns:a16="http://schemas.microsoft.com/office/drawing/2014/main" id="{3B754149-29E6-AC45-5C0D-C8AC63FD1B89}"/>
              </a:ext>
            </a:extLst>
          </p:cNvPr>
          <p:cNvSpPr txBox="1"/>
          <p:nvPr/>
        </p:nvSpPr>
        <p:spPr>
          <a:xfrm>
            <a:off x="1600202" y="7886700"/>
            <a:ext cx="4207370" cy="523348"/>
          </a:xfrm>
          <a:prstGeom prst="rect">
            <a:avLst/>
          </a:prstGeom>
          <a:solidFill>
            <a:schemeClr val="tx1"/>
          </a:solidFill>
        </p:spPr>
        <p:txBody>
          <a:bodyPr wrap="none" rtlCol="0">
            <a:spAutoFit/>
          </a:bodyPr>
          <a:lstStyle/>
          <a:p>
            <a:r>
              <a:rPr lang="en-US" sz="2801" b="1" dirty="0">
                <a:solidFill>
                  <a:schemeClr val="accent3">
                    <a:lumMod val="75000"/>
                  </a:schemeClr>
                </a:solidFill>
              </a:rPr>
              <a:t>No Substance Use Disorder</a:t>
            </a:r>
          </a:p>
        </p:txBody>
      </p:sp>
    </p:spTree>
    <p:extLst>
      <p:ext uri="{BB962C8B-B14F-4D97-AF65-F5344CB8AC3E}">
        <p14:creationId xmlns:p14="http://schemas.microsoft.com/office/powerpoint/2010/main" val="910950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a:extLst>
            <a:ext uri="{FF2B5EF4-FFF2-40B4-BE49-F238E27FC236}">
              <a16:creationId xmlns:a16="http://schemas.microsoft.com/office/drawing/2014/main" id="{949D2634-EEA0-B9A8-0D26-FC6195DF750D}"/>
            </a:ext>
          </a:extLst>
        </p:cNvPr>
        <p:cNvGrpSpPr/>
        <p:nvPr/>
      </p:nvGrpSpPr>
      <p:grpSpPr>
        <a:xfrm>
          <a:off x="0" y="0"/>
          <a:ext cx="0" cy="0"/>
          <a:chOff x="0" y="0"/>
          <a:chExt cx="0" cy="0"/>
        </a:xfrm>
      </p:grpSpPr>
      <p:pic>
        <p:nvPicPr>
          <p:cNvPr id="9" name="object 3">
            <a:extLst>
              <a:ext uri="{FF2B5EF4-FFF2-40B4-BE49-F238E27FC236}">
                <a16:creationId xmlns:a16="http://schemas.microsoft.com/office/drawing/2014/main" id="{ABB127E4-9C82-2475-A7B6-47AAE7011FB7}"/>
              </a:ext>
            </a:extLst>
          </p:cNvPr>
          <p:cNvPicPr/>
          <p:nvPr/>
        </p:nvPicPr>
        <p:blipFill>
          <a:blip r:embed="rId2" cstate="print"/>
          <a:stretch>
            <a:fillRect/>
          </a:stretch>
        </p:blipFill>
        <p:spPr>
          <a:xfrm>
            <a:off x="-56614" y="1532468"/>
            <a:ext cx="18401228" cy="8754533"/>
          </a:xfrm>
          <a:prstGeom prst="rect">
            <a:avLst/>
          </a:prstGeom>
        </p:spPr>
      </p:pic>
      <p:sp>
        <p:nvSpPr>
          <p:cNvPr id="10" name="TextBox 9">
            <a:extLst>
              <a:ext uri="{FF2B5EF4-FFF2-40B4-BE49-F238E27FC236}">
                <a16:creationId xmlns:a16="http://schemas.microsoft.com/office/drawing/2014/main" id="{2BD531A4-3A1D-2A89-6C44-99B43FA3BB9A}"/>
              </a:ext>
            </a:extLst>
          </p:cNvPr>
          <p:cNvSpPr txBox="1"/>
          <p:nvPr/>
        </p:nvSpPr>
        <p:spPr>
          <a:xfrm>
            <a:off x="1524001" y="419100"/>
            <a:ext cx="14265248" cy="7478970"/>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000" dirty="0">
                <a:solidFill>
                  <a:schemeClr val="bg1"/>
                </a:solidFill>
                <a:latin typeface="Abril Fatface" panose="02000503000000020003" pitchFamily="2" charset="0"/>
              </a:rPr>
              <a:t>Question</a:t>
            </a:r>
          </a:p>
          <a:p>
            <a:pPr algn="ctr"/>
            <a:endParaRPr lang="en-US" sz="6000" dirty="0">
              <a:solidFill>
                <a:schemeClr val="bg1"/>
              </a:solidFill>
              <a:latin typeface="Abril Fatface" panose="02000503000000020003" pitchFamily="2" charset="0"/>
            </a:endParaRPr>
          </a:p>
          <a:p>
            <a:pPr algn="ctr"/>
            <a:r>
              <a:rPr lang="en-US" sz="6000" dirty="0">
                <a:solidFill>
                  <a:schemeClr val="bg1"/>
                </a:solidFill>
                <a:latin typeface="Abril Fatface" panose="02000503000000020003" pitchFamily="2" charset="0"/>
              </a:rPr>
              <a:t>What barriers do pregnant and parenting women face in seeking care and treatment for substance use disorders?  </a:t>
            </a:r>
          </a:p>
          <a:p>
            <a:pPr algn="ctr"/>
            <a:endParaRPr lang="en-US" sz="6000" dirty="0">
              <a:solidFill>
                <a:schemeClr val="bg1"/>
              </a:solidFill>
              <a:latin typeface="Abril Fatface" panose="02000503000000020003" pitchFamily="2" charset="0"/>
            </a:endParaRPr>
          </a:p>
          <a:p>
            <a:pPr algn="ctr"/>
            <a:endParaRPr lang="en-US" sz="6000" dirty="0">
              <a:solidFill>
                <a:schemeClr val="bg1"/>
              </a:solidFill>
              <a:latin typeface="Abril Fatface" panose="02000503000000020003" pitchFamily="2" charset="0"/>
            </a:endParaRPr>
          </a:p>
        </p:txBody>
      </p:sp>
    </p:spTree>
    <p:extLst>
      <p:ext uri="{BB962C8B-B14F-4D97-AF65-F5344CB8AC3E}">
        <p14:creationId xmlns:p14="http://schemas.microsoft.com/office/powerpoint/2010/main" val="1149625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a:extLst>
            <a:ext uri="{FF2B5EF4-FFF2-40B4-BE49-F238E27FC236}">
              <a16:creationId xmlns:a16="http://schemas.microsoft.com/office/drawing/2014/main" id="{E775258C-8606-9C6E-FF62-8A84FAFEB072}"/>
            </a:ext>
          </a:extLst>
        </p:cNvPr>
        <p:cNvGrpSpPr/>
        <p:nvPr/>
      </p:nvGrpSpPr>
      <p:grpSpPr>
        <a:xfrm>
          <a:off x="0" y="0"/>
          <a:ext cx="0" cy="0"/>
          <a:chOff x="0" y="0"/>
          <a:chExt cx="0" cy="0"/>
        </a:xfrm>
      </p:grpSpPr>
      <p:sp>
        <p:nvSpPr>
          <p:cNvPr id="2" name="object 2">
            <a:extLst>
              <a:ext uri="{FF2B5EF4-FFF2-40B4-BE49-F238E27FC236}">
                <a16:creationId xmlns:a16="http://schemas.microsoft.com/office/drawing/2014/main" id="{DA01AF86-0BBF-33EF-9478-1565BF4FA10F}"/>
              </a:ext>
            </a:extLst>
          </p:cNvPr>
          <p:cNvSpPr txBox="1"/>
          <p:nvPr/>
        </p:nvSpPr>
        <p:spPr>
          <a:xfrm>
            <a:off x="381000" y="1711559"/>
            <a:ext cx="16989792" cy="5173211"/>
          </a:xfrm>
          <a:prstGeom prst="rect">
            <a:avLst/>
          </a:prstGeom>
        </p:spPr>
        <p:txBody>
          <a:bodyPr vert="horz" wrap="square" lIns="0" tIns="19050" rIns="0" bIns="0"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2">
              <a:spcBef>
                <a:spcPts val="150"/>
              </a:spcBef>
              <a:tabLst>
                <a:tab pos="532475" algn="l"/>
                <a:tab pos="533427" algn="l"/>
              </a:tabLst>
            </a:pPr>
            <a:r>
              <a:rPr lang="en-US" sz="3600" b="1" spc="-30" dirty="0">
                <a:solidFill>
                  <a:schemeClr val="bg1"/>
                </a:solidFill>
                <a:latin typeface="Times New Roman" panose="02020603050405020304" pitchFamily="18" charset="0"/>
                <a:cs typeface="Times New Roman" panose="02020603050405020304" pitchFamily="18" charset="0"/>
              </a:rPr>
              <a:t>FEAR is the biggest and most common answers</a:t>
            </a:r>
          </a:p>
          <a:p>
            <a:pPr marL="1219262" lvl="1" indent="-514376">
              <a:spcBef>
                <a:spcPts val="150"/>
              </a:spcBef>
              <a:buFont typeface="Wingdings"/>
              <a:buChar char=""/>
              <a:tabLst>
                <a:tab pos="532475" algn="l"/>
                <a:tab pos="533427" algn="l"/>
              </a:tabLst>
            </a:pPr>
            <a:r>
              <a:rPr lang="en-US" sz="3600" dirty="0">
                <a:solidFill>
                  <a:schemeClr val="bg1"/>
                </a:solidFill>
                <a:latin typeface="Times New Roman" panose="02020603050405020304" pitchFamily="18" charset="0"/>
                <a:cs typeface="Times New Roman" panose="02020603050405020304" pitchFamily="18" charset="0"/>
              </a:rPr>
              <a:t>Fear of loss of custody</a:t>
            </a:r>
          </a:p>
          <a:p>
            <a:pPr marL="1219262" lvl="1" indent="-514376">
              <a:spcBef>
                <a:spcPts val="150"/>
              </a:spcBef>
              <a:buFont typeface="Wingdings"/>
              <a:buChar char=""/>
              <a:tabLst>
                <a:tab pos="532475" algn="l"/>
                <a:tab pos="533427" algn="l"/>
              </a:tabLst>
            </a:pPr>
            <a:r>
              <a:rPr lang="en-US" sz="3600" dirty="0">
                <a:solidFill>
                  <a:schemeClr val="bg1"/>
                </a:solidFill>
                <a:latin typeface="Times New Roman" panose="02020603050405020304" pitchFamily="18" charset="0"/>
                <a:cs typeface="Times New Roman" panose="02020603050405020304" pitchFamily="18" charset="0"/>
              </a:rPr>
              <a:t>Fear about stigma and privacy</a:t>
            </a:r>
          </a:p>
          <a:p>
            <a:pPr marL="1219262" lvl="1" indent="-514376">
              <a:spcBef>
                <a:spcPts val="150"/>
              </a:spcBef>
              <a:buFont typeface="Wingdings"/>
              <a:buChar char=""/>
              <a:tabLst>
                <a:tab pos="532475" algn="l"/>
                <a:tab pos="533427" algn="l"/>
              </a:tabLst>
            </a:pPr>
            <a:r>
              <a:rPr lang="en-US" sz="3600" dirty="0">
                <a:solidFill>
                  <a:schemeClr val="bg1"/>
                </a:solidFill>
                <a:latin typeface="Times New Roman" panose="02020603050405020304" pitchFamily="18" charset="0"/>
                <a:cs typeface="Times New Roman" panose="02020603050405020304" pitchFamily="18" charset="0"/>
              </a:rPr>
              <a:t>Fear over not wanting to be away from children/partner</a:t>
            </a:r>
          </a:p>
          <a:p>
            <a:pPr marL="19052">
              <a:spcBef>
                <a:spcPts val="150"/>
              </a:spcBef>
              <a:tabLst>
                <a:tab pos="532475" algn="l"/>
                <a:tab pos="533427" algn="l"/>
              </a:tabLst>
            </a:pPr>
            <a:endParaRPr lang="en-US" sz="3600" b="1" spc="-15" dirty="0">
              <a:solidFill>
                <a:schemeClr val="bg1"/>
              </a:solidFill>
              <a:latin typeface="Times New Roman" panose="02020603050405020304" pitchFamily="18" charset="0"/>
              <a:cs typeface="Times New Roman" panose="02020603050405020304" pitchFamily="18" charset="0"/>
            </a:endParaRPr>
          </a:p>
          <a:p>
            <a:pPr marL="19052">
              <a:spcBef>
                <a:spcPts val="150"/>
              </a:spcBef>
              <a:tabLst>
                <a:tab pos="532475" algn="l"/>
                <a:tab pos="533427" algn="l"/>
              </a:tabLst>
            </a:pPr>
            <a:r>
              <a:rPr lang="en-US" sz="3600" b="1" dirty="0">
                <a:solidFill>
                  <a:schemeClr val="bg1"/>
                </a:solidFill>
                <a:latin typeface="Times New Roman" panose="02020603050405020304" pitchFamily="18" charset="0"/>
                <a:cs typeface="Times New Roman" panose="02020603050405020304" pitchFamily="18" charset="0"/>
              </a:rPr>
              <a:t>Other barriers to treatment </a:t>
            </a:r>
          </a:p>
          <a:p>
            <a:pPr marL="1219262" lvl="1" indent="-514376">
              <a:spcBef>
                <a:spcPts val="150"/>
              </a:spcBef>
              <a:buFont typeface="Wingdings"/>
              <a:buChar char=""/>
              <a:tabLst>
                <a:tab pos="532475" algn="l"/>
                <a:tab pos="533427" algn="l"/>
              </a:tabLst>
            </a:pPr>
            <a:r>
              <a:rPr lang="en-US" sz="3600" dirty="0">
                <a:solidFill>
                  <a:schemeClr val="bg1"/>
                </a:solidFill>
                <a:latin typeface="Times New Roman" panose="02020603050405020304" pitchFamily="18" charset="0"/>
                <a:cs typeface="Times New Roman" panose="02020603050405020304" pitchFamily="18" charset="0"/>
              </a:rPr>
              <a:t>Lack of childcare</a:t>
            </a:r>
          </a:p>
          <a:p>
            <a:pPr marL="1219262" lvl="1" indent="-514376">
              <a:spcBef>
                <a:spcPts val="150"/>
              </a:spcBef>
              <a:buFont typeface="Wingdings"/>
              <a:buChar char=""/>
              <a:tabLst>
                <a:tab pos="532475" algn="l"/>
                <a:tab pos="533427" algn="l"/>
              </a:tabLst>
            </a:pPr>
            <a:r>
              <a:rPr lang="en-US" sz="3600" dirty="0">
                <a:solidFill>
                  <a:schemeClr val="bg1"/>
                </a:solidFill>
                <a:latin typeface="Times New Roman" panose="02020603050405020304" pitchFamily="18" charset="0"/>
                <a:cs typeface="Times New Roman" panose="02020603050405020304" pitchFamily="18" charset="0"/>
              </a:rPr>
              <a:t>Lack of transportation</a:t>
            </a:r>
            <a:endParaRPr sz="3600" dirty="0">
              <a:solidFill>
                <a:schemeClr val="bg1"/>
              </a:solidFill>
              <a:latin typeface="Times New Roman" panose="02020603050405020304" pitchFamily="18" charset="0"/>
              <a:cs typeface="Times New Roman" panose="02020603050405020304" pitchFamily="18" charset="0"/>
            </a:endParaRPr>
          </a:p>
          <a:p>
            <a:pPr>
              <a:spcBef>
                <a:spcPts val="15"/>
              </a:spcBef>
              <a:buFont typeface="Wingdings"/>
              <a:buChar char=""/>
            </a:pPr>
            <a:endParaRPr sz="3525" dirty="0">
              <a:solidFill>
                <a:schemeClr val="bg1"/>
              </a:solidFill>
              <a:latin typeface="Times New Roman" panose="02020603050405020304" pitchFamily="18" charset="0"/>
              <a:cs typeface="Times New Roman" panose="02020603050405020304" pitchFamily="18" charset="0"/>
            </a:endParaRPr>
          </a:p>
        </p:txBody>
      </p:sp>
      <p:sp>
        <p:nvSpPr>
          <p:cNvPr id="3" name="object 3">
            <a:extLst>
              <a:ext uri="{FF2B5EF4-FFF2-40B4-BE49-F238E27FC236}">
                <a16:creationId xmlns:a16="http://schemas.microsoft.com/office/drawing/2014/main" id="{ECBEA371-D2F8-B4F1-7001-56E69213CF17}"/>
              </a:ext>
            </a:extLst>
          </p:cNvPr>
          <p:cNvSpPr txBox="1">
            <a:spLocks/>
          </p:cNvSpPr>
          <p:nvPr/>
        </p:nvSpPr>
        <p:spPr>
          <a:xfrm>
            <a:off x="5943602" y="261482"/>
            <a:ext cx="13838873" cy="941604"/>
          </a:xfrm>
          <a:prstGeom prst="rect">
            <a:avLst/>
          </a:prstGeom>
        </p:spPr>
        <p:txBody>
          <a:bodyPr vert="horz" wrap="square" lIns="0" tIns="18098" rIns="0" bIns="0" rtlCol="0">
            <a:spAutoFit/>
          </a:bodyPr>
          <a:lstStyle>
            <a:defPPr>
              <a:defRPr lang="en-US"/>
            </a:defPPr>
            <a:lvl1pPr marL="0" algn="l" defTabSz="1371600" rtl="0" eaLnBrk="1" latinLnBrk="0" hangingPunct="1">
              <a:spcBef>
                <a:spcPct val="0"/>
              </a:spcBef>
              <a:buNone/>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9052">
              <a:spcBef>
                <a:spcPts val="143"/>
              </a:spcBef>
            </a:pPr>
            <a:r>
              <a:rPr lang="en-US" sz="6000" b="1" spc="-15" dirty="0">
                <a:solidFill>
                  <a:schemeClr val="bg1"/>
                </a:solidFill>
                <a:latin typeface="Abril Fatface" panose="02000503000000020003" pitchFamily="2" charset="0"/>
              </a:rPr>
              <a:t>Barriers to Care</a:t>
            </a:r>
            <a:endParaRPr lang="en-US" sz="6000" b="1" spc="-8" dirty="0">
              <a:solidFill>
                <a:schemeClr val="bg1"/>
              </a:solidFill>
              <a:latin typeface="Abril Fatface" panose="02000503000000020003" pitchFamily="2" charset="0"/>
            </a:endParaRPr>
          </a:p>
        </p:txBody>
      </p:sp>
      <p:sp>
        <p:nvSpPr>
          <p:cNvPr id="4" name="TextBox 3">
            <a:extLst>
              <a:ext uri="{FF2B5EF4-FFF2-40B4-BE49-F238E27FC236}">
                <a16:creationId xmlns:a16="http://schemas.microsoft.com/office/drawing/2014/main" id="{13C7F161-5236-135F-37F0-F2F1B40A0A4D}"/>
              </a:ext>
            </a:extLst>
          </p:cNvPr>
          <p:cNvSpPr txBox="1"/>
          <p:nvPr/>
        </p:nvSpPr>
        <p:spPr>
          <a:xfrm>
            <a:off x="0" y="9363671"/>
            <a:ext cx="18402300" cy="923330"/>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1800" dirty="0">
                <a:solidFill>
                  <a:schemeClr val="bg2">
                    <a:lumMod val="90000"/>
                  </a:schemeClr>
                </a:solidFill>
              </a:rPr>
              <a:t>Frazer, Z., McConnell, K., &amp; Jansson, L. M. (2019). Treatment for substance use disorders in pregnant women: Motivators and barriers. </a:t>
            </a:r>
            <a:r>
              <a:rPr lang="en-US" sz="1800" i="1" dirty="0">
                <a:solidFill>
                  <a:schemeClr val="bg2">
                    <a:lumMod val="90000"/>
                  </a:schemeClr>
                </a:solidFill>
              </a:rPr>
              <a:t>Drug and alcohol dependence</a:t>
            </a:r>
            <a:r>
              <a:rPr lang="en-US" sz="1800" dirty="0">
                <a:solidFill>
                  <a:schemeClr val="bg2">
                    <a:lumMod val="90000"/>
                  </a:schemeClr>
                </a:solidFill>
              </a:rPr>
              <a:t>, </a:t>
            </a:r>
            <a:r>
              <a:rPr lang="en-US" sz="1800" i="1" dirty="0">
                <a:solidFill>
                  <a:schemeClr val="bg2">
                    <a:lumMod val="90000"/>
                  </a:schemeClr>
                </a:solidFill>
              </a:rPr>
              <a:t>205</a:t>
            </a:r>
            <a:r>
              <a:rPr lang="en-US" sz="1800" dirty="0">
                <a:solidFill>
                  <a:schemeClr val="bg2">
                    <a:lumMod val="90000"/>
                  </a:schemeClr>
                </a:solidFill>
              </a:rPr>
              <a:t>, 107652</a:t>
            </a:r>
          </a:p>
          <a:p>
            <a:r>
              <a:rPr lang="en-US" sz="1800" dirty="0">
                <a:solidFill>
                  <a:schemeClr val="bg2">
                    <a:lumMod val="90000"/>
                  </a:schemeClr>
                </a:solidFill>
              </a:rPr>
              <a:t>Joyce, K., Diffenbacher, G., Greene, J., &amp; Sorokin, Y. (1983). Internal and external barriers to obtaining prenatal care. </a:t>
            </a:r>
            <a:r>
              <a:rPr lang="en-US" sz="1800" i="1" dirty="0">
                <a:solidFill>
                  <a:schemeClr val="bg2">
                    <a:lumMod val="90000"/>
                  </a:schemeClr>
                </a:solidFill>
              </a:rPr>
              <a:t>Social work in health care</a:t>
            </a:r>
            <a:r>
              <a:rPr lang="en-US" sz="1800" dirty="0">
                <a:solidFill>
                  <a:schemeClr val="bg2">
                    <a:lumMod val="90000"/>
                  </a:schemeClr>
                </a:solidFill>
              </a:rPr>
              <a:t>, </a:t>
            </a:r>
            <a:r>
              <a:rPr lang="en-US" sz="1800" i="1" dirty="0">
                <a:solidFill>
                  <a:schemeClr val="bg2">
                    <a:lumMod val="90000"/>
                  </a:schemeClr>
                </a:solidFill>
              </a:rPr>
              <a:t>9</a:t>
            </a:r>
            <a:r>
              <a:rPr lang="en-US" sz="1800" dirty="0">
                <a:solidFill>
                  <a:schemeClr val="bg2">
                    <a:lumMod val="90000"/>
                  </a:schemeClr>
                </a:solidFill>
              </a:rPr>
              <a:t>(2), 89–96..</a:t>
            </a:r>
          </a:p>
          <a:p>
            <a:r>
              <a:rPr lang="en-US" sz="1800" dirty="0">
                <a:solidFill>
                  <a:schemeClr val="bg2">
                    <a:lumMod val="90000"/>
                  </a:schemeClr>
                </a:solidFill>
              </a:rPr>
              <a:t>Kandall, S. R., Albin, S., Gartner, L. M., Lee, K. S., Eidelman, A., &amp; Lowinson, J. (1977). The narcotic-dependent mother: fetal and neonatal consequences. </a:t>
            </a:r>
            <a:r>
              <a:rPr lang="en-US" sz="1800" i="1" dirty="0">
                <a:solidFill>
                  <a:schemeClr val="bg2">
                    <a:lumMod val="90000"/>
                  </a:schemeClr>
                </a:solidFill>
              </a:rPr>
              <a:t>Early human development</a:t>
            </a:r>
            <a:r>
              <a:rPr lang="en-US" sz="1800" dirty="0">
                <a:solidFill>
                  <a:schemeClr val="bg2">
                    <a:lumMod val="90000"/>
                  </a:schemeClr>
                </a:solidFill>
              </a:rPr>
              <a:t>, </a:t>
            </a:r>
            <a:r>
              <a:rPr lang="en-US" sz="1800" i="1" dirty="0">
                <a:solidFill>
                  <a:schemeClr val="bg2">
                    <a:lumMod val="90000"/>
                  </a:schemeClr>
                </a:solidFill>
              </a:rPr>
              <a:t>1</a:t>
            </a:r>
            <a:r>
              <a:rPr lang="en-US" sz="1800" dirty="0">
                <a:solidFill>
                  <a:schemeClr val="bg2">
                    <a:lumMod val="90000"/>
                  </a:schemeClr>
                </a:solidFill>
              </a:rPr>
              <a:t>(2), 159–169. </a:t>
            </a:r>
          </a:p>
        </p:txBody>
      </p:sp>
      <p:pic>
        <p:nvPicPr>
          <p:cNvPr id="9" name="Picture 8">
            <a:extLst>
              <a:ext uri="{FF2B5EF4-FFF2-40B4-BE49-F238E27FC236}">
                <a16:creationId xmlns:a16="http://schemas.microsoft.com/office/drawing/2014/main" id="{F52BDDA1-96EA-7E5E-FB8E-F5C0BEC83838}"/>
              </a:ext>
            </a:extLst>
          </p:cNvPr>
          <p:cNvPicPr>
            <a:picLocks noChangeAspect="1"/>
          </p:cNvPicPr>
          <p:nvPr/>
        </p:nvPicPr>
        <p:blipFill rotWithShape="1">
          <a:blip r:embed="rId2"/>
          <a:srcRect l="7415" r="6172" b="58152"/>
          <a:stretch/>
        </p:blipFill>
        <p:spPr>
          <a:xfrm>
            <a:off x="11506200" y="1409700"/>
            <a:ext cx="6400800" cy="1938099"/>
          </a:xfrm>
          <a:prstGeom prst="rect">
            <a:avLst/>
          </a:prstGeom>
        </p:spPr>
      </p:pic>
      <p:pic>
        <p:nvPicPr>
          <p:cNvPr id="11" name="Picture 10">
            <a:extLst>
              <a:ext uri="{FF2B5EF4-FFF2-40B4-BE49-F238E27FC236}">
                <a16:creationId xmlns:a16="http://schemas.microsoft.com/office/drawing/2014/main" id="{E5B6B632-8A81-27EE-CAFF-956A5FF99CDD}"/>
              </a:ext>
            </a:extLst>
          </p:cNvPr>
          <p:cNvPicPr>
            <a:picLocks noChangeAspect="1"/>
          </p:cNvPicPr>
          <p:nvPr/>
        </p:nvPicPr>
        <p:blipFill rotWithShape="1">
          <a:blip r:embed="rId3"/>
          <a:srcRect t="23123"/>
          <a:stretch/>
        </p:blipFill>
        <p:spPr>
          <a:xfrm>
            <a:off x="8027819" y="4568084"/>
            <a:ext cx="10150719" cy="2038779"/>
          </a:xfrm>
          <a:prstGeom prst="rect">
            <a:avLst/>
          </a:prstGeom>
        </p:spPr>
      </p:pic>
      <p:pic>
        <p:nvPicPr>
          <p:cNvPr id="13" name="Picture 12">
            <a:extLst>
              <a:ext uri="{FF2B5EF4-FFF2-40B4-BE49-F238E27FC236}">
                <a16:creationId xmlns:a16="http://schemas.microsoft.com/office/drawing/2014/main" id="{CC45F1BD-D7A4-01F8-8131-29BBBAB261CB}"/>
              </a:ext>
            </a:extLst>
          </p:cNvPr>
          <p:cNvPicPr>
            <a:picLocks noChangeAspect="1"/>
          </p:cNvPicPr>
          <p:nvPr/>
        </p:nvPicPr>
        <p:blipFill>
          <a:blip r:embed="rId4"/>
          <a:stretch>
            <a:fillRect/>
          </a:stretch>
        </p:blipFill>
        <p:spPr>
          <a:xfrm>
            <a:off x="8027819" y="7362286"/>
            <a:ext cx="10133786" cy="1680356"/>
          </a:xfrm>
          <a:prstGeom prst="rect">
            <a:avLst/>
          </a:prstGeom>
        </p:spPr>
      </p:pic>
      <p:sp>
        <p:nvSpPr>
          <p:cNvPr id="15" name="TextBox 14">
            <a:extLst>
              <a:ext uri="{FF2B5EF4-FFF2-40B4-BE49-F238E27FC236}">
                <a16:creationId xmlns:a16="http://schemas.microsoft.com/office/drawing/2014/main" id="{88EAD323-2460-8A30-B27C-4E711F8451FD}"/>
              </a:ext>
            </a:extLst>
          </p:cNvPr>
          <p:cNvSpPr txBox="1"/>
          <p:nvPr/>
        </p:nvSpPr>
        <p:spPr>
          <a:xfrm>
            <a:off x="14859000" y="717934"/>
            <a:ext cx="1496697" cy="646331"/>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b="1" spc="-30" dirty="0">
                <a:solidFill>
                  <a:schemeClr val="bg2">
                    <a:lumMod val="90000"/>
                  </a:schemeClr>
                </a:solidFill>
                <a:latin typeface="Nunito Bold Bold" panose="020B0604020202020204" charset="0"/>
                <a:cs typeface="Calibri"/>
              </a:rPr>
              <a:t>1971</a:t>
            </a:r>
            <a:endParaRPr lang="en-US" sz="3600" dirty="0">
              <a:solidFill>
                <a:schemeClr val="bg2">
                  <a:lumMod val="90000"/>
                </a:schemeClr>
              </a:solidFill>
              <a:latin typeface="Nunito Bold Bold" panose="020B0604020202020204" charset="0"/>
            </a:endParaRPr>
          </a:p>
        </p:txBody>
      </p:sp>
      <p:sp>
        <p:nvSpPr>
          <p:cNvPr id="16" name="TextBox 15">
            <a:extLst>
              <a:ext uri="{FF2B5EF4-FFF2-40B4-BE49-F238E27FC236}">
                <a16:creationId xmlns:a16="http://schemas.microsoft.com/office/drawing/2014/main" id="{4443A928-8BA1-24AD-F4A3-74D10D25AAAD}"/>
              </a:ext>
            </a:extLst>
          </p:cNvPr>
          <p:cNvSpPr txBox="1"/>
          <p:nvPr/>
        </p:nvSpPr>
        <p:spPr>
          <a:xfrm>
            <a:off x="14859000" y="3966724"/>
            <a:ext cx="1496697" cy="646331"/>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b="1" spc="-30" dirty="0">
                <a:solidFill>
                  <a:schemeClr val="bg2">
                    <a:lumMod val="90000"/>
                  </a:schemeClr>
                </a:solidFill>
                <a:latin typeface="Nunito Bold Bold" panose="020B0604020202020204" charset="0"/>
                <a:cs typeface="Calibri"/>
              </a:rPr>
              <a:t>1977</a:t>
            </a:r>
            <a:endParaRPr lang="en-US" sz="3600" dirty="0">
              <a:solidFill>
                <a:schemeClr val="bg2">
                  <a:lumMod val="90000"/>
                </a:schemeClr>
              </a:solidFill>
              <a:latin typeface="Nunito Bold Bold" panose="020B0604020202020204" charset="0"/>
            </a:endParaRPr>
          </a:p>
        </p:txBody>
      </p:sp>
      <p:sp>
        <p:nvSpPr>
          <p:cNvPr id="17" name="TextBox 16">
            <a:extLst>
              <a:ext uri="{FF2B5EF4-FFF2-40B4-BE49-F238E27FC236}">
                <a16:creationId xmlns:a16="http://schemas.microsoft.com/office/drawing/2014/main" id="{C74AC430-D3C5-6E87-A0CD-05952E446A08}"/>
              </a:ext>
            </a:extLst>
          </p:cNvPr>
          <p:cNvSpPr txBox="1"/>
          <p:nvPr/>
        </p:nvSpPr>
        <p:spPr>
          <a:xfrm>
            <a:off x="14859000" y="6700558"/>
            <a:ext cx="1496697" cy="646331"/>
          </a:xfrm>
          <a:prstGeom prst="rect">
            <a:avLst/>
          </a:prstGeom>
          <a:noFill/>
        </p:spPr>
        <p:txBody>
          <a:bodyPr wrap="square">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600" b="1" spc="-30" dirty="0">
                <a:solidFill>
                  <a:schemeClr val="bg2">
                    <a:lumMod val="90000"/>
                  </a:schemeClr>
                </a:solidFill>
                <a:latin typeface="Nunito Bold Bold" panose="020B0604020202020204" charset="0"/>
                <a:cs typeface="Calibri"/>
              </a:rPr>
              <a:t>1983</a:t>
            </a:r>
            <a:endParaRPr lang="en-US" sz="3600" dirty="0">
              <a:solidFill>
                <a:schemeClr val="bg2">
                  <a:lumMod val="90000"/>
                </a:schemeClr>
              </a:solidFill>
              <a:latin typeface="Nunito Bold Bold" panose="020B0604020202020204" charset="0"/>
            </a:endParaRPr>
          </a:p>
        </p:txBody>
      </p:sp>
    </p:spTree>
    <p:extLst>
      <p:ext uri="{BB962C8B-B14F-4D97-AF65-F5344CB8AC3E}">
        <p14:creationId xmlns:p14="http://schemas.microsoft.com/office/powerpoint/2010/main" val="2288224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95B2A-773D-4DE4-B11D-D166A7CCC5CC}"/>
              </a:ext>
            </a:extLst>
          </p:cNvPr>
          <p:cNvSpPr>
            <a:spLocks noGrp="1"/>
          </p:cNvSpPr>
          <p:nvPr>
            <p:ph type="title"/>
          </p:nvPr>
        </p:nvSpPr>
        <p:spPr>
          <a:xfrm>
            <a:off x="1243853" y="294843"/>
            <a:ext cx="15773400" cy="1525923"/>
          </a:xfrm>
        </p:spPr>
        <p:txBody>
          <a:bodyPr>
            <a:normAutofit/>
          </a:bodyPr>
          <a:lstStyle/>
          <a:p>
            <a:pPr algn="ctr"/>
            <a:r>
              <a:rPr lang="en-US" sz="6000" b="1" dirty="0">
                <a:solidFill>
                  <a:schemeClr val="bg1"/>
                </a:solidFill>
                <a:latin typeface="Abril Fatface" panose="02000503000000020003" pitchFamily="2" charset="0"/>
                <a:cs typeface="Arial" panose="020B0604020202020204" pitchFamily="34" charset="0"/>
              </a:rPr>
              <a:t>Treatment Access and Effectiveness</a:t>
            </a:r>
          </a:p>
        </p:txBody>
      </p:sp>
      <p:sp>
        <p:nvSpPr>
          <p:cNvPr id="4" name="Rectangle 3"/>
          <p:cNvSpPr/>
          <p:nvPr/>
        </p:nvSpPr>
        <p:spPr>
          <a:xfrm>
            <a:off x="457200" y="9633665"/>
            <a:ext cx="11330610" cy="323165"/>
          </a:xfrm>
          <a:prstGeom prst="rect">
            <a:avLst/>
          </a:prstGeom>
        </p:spPr>
        <p:txBody>
          <a:bodyPr wrap="square">
            <a:spAutoFit/>
          </a:bodyPr>
          <a:lstStyle/>
          <a:p>
            <a:r>
              <a:rPr lang="en-US" sz="1500" dirty="0">
                <a:solidFill>
                  <a:schemeClr val="bg2">
                    <a:lumMod val="90000"/>
                  </a:schemeClr>
                </a:solidFill>
                <a:latin typeface="Arial" panose="020B0604020202020204" pitchFamily="34" charset="0"/>
                <a:cs typeface="Arial" panose="020B0604020202020204" pitchFamily="34" charset="0"/>
              </a:rPr>
              <a:t>Patrick, S. W., &amp; Schiff, D. M. 2017. </a:t>
            </a:r>
            <a:r>
              <a:rPr lang="en-US" sz="1500" i="1" dirty="0">
                <a:solidFill>
                  <a:schemeClr val="bg2">
                    <a:lumMod val="90000"/>
                  </a:schemeClr>
                </a:solidFill>
                <a:latin typeface="Arial" panose="020B0604020202020204" pitchFamily="34" charset="0"/>
                <a:cs typeface="Arial" panose="020B0604020202020204" pitchFamily="34" charset="0"/>
              </a:rPr>
              <a:t>Pediatrics, </a:t>
            </a:r>
            <a:r>
              <a:rPr lang="en-US" sz="1500" dirty="0">
                <a:solidFill>
                  <a:schemeClr val="bg2">
                    <a:lumMod val="90000"/>
                  </a:schemeClr>
                </a:solidFill>
                <a:latin typeface="Arial" panose="020B0604020202020204" pitchFamily="34" charset="0"/>
                <a:cs typeface="Arial" panose="020B0604020202020204" pitchFamily="34" charset="0"/>
              </a:rPr>
              <a:t>139(3)</a:t>
            </a:r>
          </a:p>
        </p:txBody>
      </p:sp>
      <p:graphicFrame>
        <p:nvGraphicFramePr>
          <p:cNvPr id="5" name="Diagram 4"/>
          <p:cNvGraphicFramePr/>
          <p:nvPr/>
        </p:nvGraphicFramePr>
        <p:xfrm>
          <a:off x="338016" y="2324102"/>
          <a:ext cx="17949984" cy="65083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2598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EF635-989D-C126-C3A1-408BACB80E3F}"/>
              </a:ext>
            </a:extLst>
          </p:cNvPr>
          <p:cNvSpPr txBox="1">
            <a:spLocks/>
          </p:cNvSpPr>
          <p:nvPr/>
        </p:nvSpPr>
        <p:spPr>
          <a:xfrm>
            <a:off x="1243853" y="294843"/>
            <a:ext cx="15773400" cy="1525923"/>
          </a:xfrm>
          <a:prstGeom prst="rect">
            <a:avLst/>
          </a:prstGeom>
        </p:spPr>
        <p:txBody>
          <a:bodyP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chemeClr val="bg1"/>
                </a:solidFill>
                <a:latin typeface="Abril Fatface" panose="02000503000000020003" pitchFamily="2" charset="0"/>
                <a:cs typeface="Arial" panose="020B0604020202020204" pitchFamily="34" charset="0"/>
              </a:rPr>
              <a:t>Recovery: Healthy Mothers and Healthy Families</a:t>
            </a:r>
          </a:p>
        </p:txBody>
      </p:sp>
      <p:graphicFrame>
        <p:nvGraphicFramePr>
          <p:cNvPr id="4" name="Diagram 3">
            <a:extLst>
              <a:ext uri="{FF2B5EF4-FFF2-40B4-BE49-F238E27FC236}">
                <a16:creationId xmlns:a16="http://schemas.microsoft.com/office/drawing/2014/main" id="{23C784C9-255C-45DE-2F80-5F988FE43513}"/>
              </a:ext>
            </a:extLst>
          </p:cNvPr>
          <p:cNvGraphicFramePr/>
          <p:nvPr>
            <p:extLst>
              <p:ext uri="{D42A27DB-BD31-4B8C-83A1-F6EECF244321}">
                <p14:modId xmlns:p14="http://schemas.microsoft.com/office/powerpoint/2010/main" val="1867938027"/>
              </p:ext>
            </p:extLst>
          </p:nvPr>
        </p:nvGraphicFramePr>
        <p:xfrm>
          <a:off x="-4495800" y="1755692"/>
          <a:ext cx="21717000" cy="8051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AB702D22-5738-8F01-94DB-F1C9D5F37750}"/>
              </a:ext>
            </a:extLst>
          </p:cNvPr>
          <p:cNvPicPr>
            <a:picLocks noChangeAspect="1"/>
          </p:cNvPicPr>
          <p:nvPr/>
        </p:nvPicPr>
        <p:blipFill>
          <a:blip r:embed="rId7"/>
          <a:stretch>
            <a:fillRect/>
          </a:stretch>
        </p:blipFill>
        <p:spPr>
          <a:xfrm>
            <a:off x="11811000" y="2552701"/>
            <a:ext cx="6096000" cy="4913915"/>
          </a:xfrm>
          <a:prstGeom prst="rect">
            <a:avLst/>
          </a:prstGeom>
        </p:spPr>
      </p:pic>
      <p:sp>
        <p:nvSpPr>
          <p:cNvPr id="8" name="TextBox 7">
            <a:extLst>
              <a:ext uri="{FF2B5EF4-FFF2-40B4-BE49-F238E27FC236}">
                <a16:creationId xmlns:a16="http://schemas.microsoft.com/office/drawing/2014/main" id="{4D0E8C9B-835D-3EF2-6BD1-52CC8F9C59E9}"/>
              </a:ext>
            </a:extLst>
          </p:cNvPr>
          <p:cNvSpPr txBox="1"/>
          <p:nvPr/>
        </p:nvSpPr>
        <p:spPr>
          <a:xfrm>
            <a:off x="11811000" y="6870976"/>
            <a:ext cx="6324600" cy="646331"/>
          </a:xfrm>
          <a:prstGeom prst="rect">
            <a:avLst/>
          </a:prstGeom>
          <a:noFill/>
        </p:spPr>
        <p:txBody>
          <a:bodyPr wrap="square">
            <a:spAutoFit/>
          </a:bodyPr>
          <a:lstStyle/>
          <a:p>
            <a:r>
              <a:rPr lang="en-US" dirty="0">
                <a:solidFill>
                  <a:schemeClr val="bg2">
                    <a:lumMod val="90000"/>
                  </a:schemeClr>
                </a:solidFill>
              </a:rPr>
              <a:t>https://pixabay.com/vectors/hands-family-newborn-celebration-7107606/</a:t>
            </a:r>
          </a:p>
        </p:txBody>
      </p:sp>
      <p:sp>
        <p:nvSpPr>
          <p:cNvPr id="9" name="TextBox 8">
            <a:extLst>
              <a:ext uri="{FF2B5EF4-FFF2-40B4-BE49-F238E27FC236}">
                <a16:creationId xmlns:a16="http://schemas.microsoft.com/office/drawing/2014/main" id="{D2FF667C-D4B4-4529-2A8F-AE714DA3DA26}"/>
              </a:ext>
            </a:extLst>
          </p:cNvPr>
          <p:cNvSpPr txBox="1"/>
          <p:nvPr/>
        </p:nvSpPr>
        <p:spPr>
          <a:xfrm>
            <a:off x="12262659" y="2552700"/>
            <a:ext cx="5814753" cy="1939377"/>
          </a:xfrm>
          <a:prstGeom prst="rect">
            <a:avLst/>
          </a:prstGeom>
          <a:noFill/>
        </p:spPr>
        <p:txBody>
          <a:bodyPr wrap="square" rtlCol="0">
            <a:spAutoFit/>
          </a:bodyPr>
          <a:lstStyle/>
          <a:p>
            <a:r>
              <a:rPr lang="en-US" sz="4001" dirty="0">
                <a:latin typeface="Abadi" panose="020B0604020104020204" pitchFamily="34" charset="0"/>
              </a:rPr>
              <a:t>Recovery is not:</a:t>
            </a:r>
          </a:p>
          <a:p>
            <a:pPr marL="457223" indent="-457223">
              <a:buFont typeface="Arial" panose="020B0604020202020204" pitchFamily="34" charset="0"/>
              <a:buChar char="•"/>
            </a:pPr>
            <a:r>
              <a:rPr lang="en-US" sz="4001" dirty="0">
                <a:latin typeface="Abadi" panose="020B0604020104020204" pitchFamily="34" charset="0"/>
              </a:rPr>
              <a:t>Treatment Completion</a:t>
            </a:r>
          </a:p>
          <a:p>
            <a:pPr marL="457223" indent="-457223">
              <a:buFont typeface="Arial" panose="020B0604020202020204" pitchFamily="34" charset="0"/>
              <a:buChar char="•"/>
            </a:pPr>
            <a:r>
              <a:rPr lang="en-US" sz="4001" dirty="0">
                <a:latin typeface="Abadi" panose="020B0604020104020204" pitchFamily="34" charset="0"/>
              </a:rPr>
              <a:t>Negative Drug Tests</a:t>
            </a:r>
          </a:p>
        </p:txBody>
      </p:sp>
      <p:sp>
        <p:nvSpPr>
          <p:cNvPr id="11" name="TextBox 10">
            <a:extLst>
              <a:ext uri="{FF2B5EF4-FFF2-40B4-BE49-F238E27FC236}">
                <a16:creationId xmlns:a16="http://schemas.microsoft.com/office/drawing/2014/main" id="{4C66D0EA-A5D7-39EE-7CCC-A6863D1A8DBC}"/>
              </a:ext>
            </a:extLst>
          </p:cNvPr>
          <p:cNvSpPr txBox="1"/>
          <p:nvPr/>
        </p:nvSpPr>
        <p:spPr>
          <a:xfrm>
            <a:off x="305701" y="9807493"/>
            <a:ext cx="10465724" cy="369332"/>
          </a:xfrm>
          <a:prstGeom prst="rect">
            <a:avLst/>
          </a:prstGeom>
          <a:noFill/>
        </p:spPr>
        <p:txBody>
          <a:bodyPr wrap="square">
            <a:spAutoFit/>
          </a:bodyPr>
          <a:lstStyle/>
          <a:p>
            <a:r>
              <a:rPr lang="en-US" dirty="0">
                <a:solidFill>
                  <a:schemeClr val="bg2"/>
                </a:solidFill>
              </a:rPr>
              <a:t>https://www.samhsa.gov/sites/default/files/family_treatment_paper508v.pdf</a:t>
            </a:r>
          </a:p>
        </p:txBody>
      </p:sp>
      <p:sp>
        <p:nvSpPr>
          <p:cNvPr id="3" name="TextBox 2">
            <a:extLst>
              <a:ext uri="{FF2B5EF4-FFF2-40B4-BE49-F238E27FC236}">
                <a16:creationId xmlns:a16="http://schemas.microsoft.com/office/drawing/2014/main" id="{5BB3CD5D-CD79-674D-BCB9-9CB4DF2102EC}"/>
              </a:ext>
            </a:extLst>
          </p:cNvPr>
          <p:cNvSpPr txBox="1"/>
          <p:nvPr/>
        </p:nvSpPr>
        <p:spPr>
          <a:xfrm>
            <a:off x="10098132" y="7811099"/>
            <a:ext cx="7964040" cy="523348"/>
          </a:xfrm>
          <a:prstGeom prst="rect">
            <a:avLst/>
          </a:prstGeom>
          <a:noFill/>
        </p:spPr>
        <p:txBody>
          <a:bodyPr wrap="none" rtlCol="0">
            <a:spAutoFit/>
          </a:bodyPr>
          <a:lstStyle/>
          <a:p>
            <a:r>
              <a:rPr lang="en-US" sz="2801" dirty="0">
                <a:solidFill>
                  <a:srgbClr val="FFFF00"/>
                </a:solidFill>
              </a:rPr>
              <a:t>Help families increase Positive Childhood Experiences</a:t>
            </a:r>
          </a:p>
        </p:txBody>
      </p:sp>
    </p:spTree>
    <p:extLst>
      <p:ext uri="{BB962C8B-B14F-4D97-AF65-F5344CB8AC3E}">
        <p14:creationId xmlns:p14="http://schemas.microsoft.com/office/powerpoint/2010/main" val="5034877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4" name="TextBox 4"/>
          <p:cNvSpPr txBox="1"/>
          <p:nvPr/>
        </p:nvSpPr>
        <p:spPr>
          <a:xfrm>
            <a:off x="1028700" y="2857502"/>
            <a:ext cx="16230600" cy="2487861"/>
          </a:xfrm>
          <a:prstGeom prst="rect">
            <a:avLst/>
          </a:prstGeom>
        </p:spPr>
        <p:txBody>
          <a:bodyPr lIns="0" tIns="0" rIns="0" bIns="0" rtlCol="0" anchor="t">
            <a:spAutoFit/>
          </a:bodyPr>
          <a:lstStyle/>
          <a:p>
            <a:pPr algn="ctr">
              <a:lnSpc>
                <a:spcPts val="9680"/>
              </a:lnSpc>
              <a:spcBef>
                <a:spcPct val="0"/>
              </a:spcBef>
            </a:pPr>
            <a:r>
              <a:rPr lang="en-US" sz="8799" b="1" dirty="0">
                <a:solidFill>
                  <a:schemeClr val="bg1"/>
                </a:solidFill>
                <a:latin typeface="Abril Fatface" panose="02000503000000020003" pitchFamily="2" charset="0"/>
                <a:ea typeface="Ebrima" panose="02000000000000000000" pitchFamily="2" charset="0"/>
                <a:cs typeface="Ebrima" panose="02000000000000000000" pitchFamily="2" charset="0"/>
                <a:sym typeface="Noto Serif Display ExtraCondensed Ultra-Bold"/>
              </a:rPr>
              <a:t>Question:</a:t>
            </a:r>
          </a:p>
          <a:p>
            <a:pPr algn="ctr">
              <a:lnSpc>
                <a:spcPts val="9680"/>
              </a:lnSpc>
              <a:spcBef>
                <a:spcPct val="0"/>
              </a:spcBef>
            </a:pPr>
            <a:r>
              <a:rPr lang="en-US" sz="8799" b="1" dirty="0">
                <a:solidFill>
                  <a:schemeClr val="bg1"/>
                </a:solidFill>
                <a:latin typeface="Abril Fatface" panose="02000503000000020003" pitchFamily="2" charset="0"/>
                <a:ea typeface="Ebrima" panose="02000000000000000000" pitchFamily="2" charset="0"/>
                <a:cs typeface="Ebrima" panose="02000000000000000000" pitchFamily="2" charset="0"/>
                <a:sym typeface="Noto Serif Display ExtraCondensed Ultra-Bold"/>
              </a:rPr>
              <a:t>How Do You Define Trauma?</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a:extLst>
            <a:ext uri="{FF2B5EF4-FFF2-40B4-BE49-F238E27FC236}">
              <a16:creationId xmlns:a16="http://schemas.microsoft.com/office/drawing/2014/main" id="{DF275A96-0AF8-5C7E-5457-9A987A1E359E}"/>
            </a:ext>
          </a:extLst>
        </p:cNvPr>
        <p:cNvGrpSpPr/>
        <p:nvPr/>
      </p:nvGrpSpPr>
      <p:grpSpPr>
        <a:xfrm>
          <a:off x="0" y="0"/>
          <a:ext cx="0" cy="0"/>
          <a:chOff x="0" y="0"/>
          <a:chExt cx="0" cy="0"/>
        </a:xfrm>
      </p:grpSpPr>
      <p:sp>
        <p:nvSpPr>
          <p:cNvPr id="6" name="TextBox 2">
            <a:extLst>
              <a:ext uri="{FF2B5EF4-FFF2-40B4-BE49-F238E27FC236}">
                <a16:creationId xmlns:a16="http://schemas.microsoft.com/office/drawing/2014/main" id="{3ED9E923-16B4-CB2C-24A0-AAE929722D84}"/>
              </a:ext>
            </a:extLst>
          </p:cNvPr>
          <p:cNvSpPr txBox="1"/>
          <p:nvPr/>
        </p:nvSpPr>
        <p:spPr>
          <a:xfrm>
            <a:off x="3009900" y="159933"/>
            <a:ext cx="13030200" cy="923330"/>
          </a:xfrm>
          <a:prstGeom prst="rect">
            <a:avLst/>
          </a:prstGeom>
        </p:spPr>
        <p:txBody>
          <a:bodyPr wrap="square" lIns="0" tIns="0" rIns="0" bIns="0" rtlCol="0" anchor="t">
            <a:spAutoFit/>
          </a:bodyPr>
          <a:lstStyle/>
          <a:p>
            <a:pPr algn="ctr"/>
            <a:r>
              <a:rPr lang="en-US" sz="6000" dirty="0">
                <a:solidFill>
                  <a:schemeClr val="bg1"/>
                </a:solidFill>
                <a:latin typeface="Abril Fatface" panose="02000503000000020003" pitchFamily="2" charset="0"/>
                <a:ea typeface="Playfair Display"/>
                <a:cs typeface="Aharoni" panose="02010803020104030203" pitchFamily="2" charset="-79"/>
                <a:sym typeface="Playfair Display"/>
              </a:rPr>
              <a:t>Defining Trauma</a:t>
            </a:r>
          </a:p>
        </p:txBody>
      </p:sp>
      <p:pic>
        <p:nvPicPr>
          <p:cNvPr id="3" name="Picture 2" descr="A light bulb and a person with brain drawn on it&#10;&#10;Description automatically generated">
            <a:extLst>
              <a:ext uri="{FF2B5EF4-FFF2-40B4-BE49-F238E27FC236}">
                <a16:creationId xmlns:a16="http://schemas.microsoft.com/office/drawing/2014/main" id="{651769BA-9C7D-1185-B359-48C7E2850FE1}"/>
              </a:ext>
            </a:extLst>
          </p:cNvPr>
          <p:cNvPicPr>
            <a:picLocks noChangeAspect="1"/>
          </p:cNvPicPr>
          <p:nvPr/>
        </p:nvPicPr>
        <p:blipFill>
          <a:blip r:embed="rId2">
            <a:extLst>
              <a:ext uri="{28A0092B-C50C-407E-A947-70E740481C1C}">
                <a14:useLocalDpi xmlns:a14="http://schemas.microsoft.com/office/drawing/2010/main" val="0"/>
              </a:ext>
            </a:extLst>
          </a:blip>
          <a:srcRect l="14634"/>
          <a:stretch>
            <a:fillRect/>
          </a:stretch>
        </p:blipFill>
        <p:spPr>
          <a:xfrm>
            <a:off x="1143000" y="3025223"/>
            <a:ext cx="16078200" cy="5167991"/>
          </a:xfrm>
          <a:prstGeom prst="rect">
            <a:avLst/>
          </a:prstGeom>
        </p:spPr>
      </p:pic>
      <p:graphicFrame>
        <p:nvGraphicFramePr>
          <p:cNvPr id="10" name="Diagram 9">
            <a:extLst>
              <a:ext uri="{FF2B5EF4-FFF2-40B4-BE49-F238E27FC236}">
                <a16:creationId xmlns:a16="http://schemas.microsoft.com/office/drawing/2014/main" id="{4882577F-3808-762F-EB1E-84E4E832652E}"/>
              </a:ext>
            </a:extLst>
          </p:cNvPr>
          <p:cNvGraphicFramePr/>
          <p:nvPr/>
        </p:nvGraphicFramePr>
        <p:xfrm>
          <a:off x="-1028697" y="5706288"/>
          <a:ext cx="18249897" cy="4847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868BF74F-FF64-A70F-1429-1EAA8962B580}"/>
              </a:ext>
            </a:extLst>
          </p:cNvPr>
          <p:cNvSpPr txBox="1"/>
          <p:nvPr/>
        </p:nvSpPr>
        <p:spPr>
          <a:xfrm>
            <a:off x="1600200" y="1233584"/>
            <a:ext cx="15621000" cy="1816395"/>
          </a:xfrm>
          <a:prstGeom prst="rect">
            <a:avLst/>
          </a:prstGeom>
          <a:noFill/>
        </p:spPr>
        <p:txBody>
          <a:bodyPr wrap="square">
            <a:spAutoFit/>
          </a:bodyPr>
          <a:lstStyle/>
          <a:p>
            <a:pPr algn="l"/>
            <a:r>
              <a:rPr lang="en-US" sz="2801" dirty="0">
                <a:solidFill>
                  <a:schemeClr val="bg1"/>
                </a:solidFill>
                <a:latin typeface="Times New Roman" panose="02020603050405020304" pitchFamily="18" charset="0"/>
                <a:cs typeface="Times New Roman" panose="02020603050405020304" pitchFamily="18" charset="0"/>
              </a:rPr>
              <a:t>“An event, </a:t>
            </a:r>
            <a:r>
              <a:rPr lang="en-US" sz="2801" b="1" dirty="0">
                <a:solidFill>
                  <a:schemeClr val="bg1"/>
                </a:solidFill>
                <a:latin typeface="Times New Roman" panose="02020603050405020304" pitchFamily="18" charset="0"/>
                <a:cs typeface="Times New Roman" panose="02020603050405020304" pitchFamily="18" charset="0"/>
              </a:rPr>
              <a:t>series of events, or set of circumstances </a:t>
            </a:r>
            <a:r>
              <a:rPr lang="en-US" sz="2801" dirty="0">
                <a:solidFill>
                  <a:schemeClr val="bg1"/>
                </a:solidFill>
                <a:latin typeface="Times New Roman" panose="02020603050405020304" pitchFamily="18" charset="0"/>
                <a:cs typeface="Times New Roman" panose="02020603050405020304" pitchFamily="18" charset="0"/>
              </a:rPr>
              <a:t>that is </a:t>
            </a:r>
            <a:r>
              <a:rPr lang="en-US" sz="2801" b="1" dirty="0">
                <a:solidFill>
                  <a:schemeClr val="bg1"/>
                </a:solidFill>
                <a:latin typeface="Times New Roman" panose="02020603050405020304" pitchFamily="18" charset="0"/>
                <a:cs typeface="Times New Roman" panose="02020603050405020304" pitchFamily="18" charset="0"/>
              </a:rPr>
              <a:t>experienced</a:t>
            </a:r>
            <a:r>
              <a:rPr lang="en-US" sz="2801" dirty="0">
                <a:solidFill>
                  <a:schemeClr val="bg1"/>
                </a:solidFill>
                <a:latin typeface="Times New Roman" panose="02020603050405020304" pitchFamily="18" charset="0"/>
                <a:cs typeface="Times New Roman" panose="02020603050405020304" pitchFamily="18" charset="0"/>
              </a:rPr>
              <a:t> by an individual as </a:t>
            </a:r>
            <a:r>
              <a:rPr lang="en-US" sz="2801" b="1" dirty="0">
                <a:solidFill>
                  <a:schemeClr val="bg1"/>
                </a:solidFill>
                <a:latin typeface="Times New Roman" panose="02020603050405020304" pitchFamily="18" charset="0"/>
                <a:cs typeface="Times New Roman" panose="02020603050405020304" pitchFamily="18" charset="0"/>
              </a:rPr>
              <a:t>physically or emotionally harmful or threatening</a:t>
            </a:r>
            <a:r>
              <a:rPr lang="en-US" sz="2801" dirty="0">
                <a:solidFill>
                  <a:schemeClr val="bg1"/>
                </a:solidFill>
                <a:latin typeface="Times New Roman" panose="02020603050405020304" pitchFamily="18" charset="0"/>
                <a:cs typeface="Times New Roman" panose="02020603050405020304" pitchFamily="18" charset="0"/>
              </a:rPr>
              <a:t>, and that has </a:t>
            </a:r>
            <a:r>
              <a:rPr lang="en-US" sz="2801" b="1" dirty="0">
                <a:solidFill>
                  <a:schemeClr val="bg1"/>
                </a:solidFill>
                <a:latin typeface="Times New Roman" panose="02020603050405020304" pitchFamily="18" charset="0"/>
                <a:cs typeface="Times New Roman" panose="02020603050405020304" pitchFamily="18" charset="0"/>
              </a:rPr>
              <a:t>lasting adverse effects </a:t>
            </a:r>
            <a:r>
              <a:rPr lang="en-US" sz="2801" dirty="0">
                <a:solidFill>
                  <a:schemeClr val="bg1"/>
                </a:solidFill>
                <a:latin typeface="Times New Roman" panose="02020603050405020304" pitchFamily="18" charset="0"/>
                <a:cs typeface="Times New Roman" panose="02020603050405020304" pitchFamily="18" charset="0"/>
              </a:rPr>
              <a:t>on the individual's </a:t>
            </a:r>
            <a:r>
              <a:rPr lang="en-US" sz="2801" b="1" dirty="0">
                <a:solidFill>
                  <a:schemeClr val="bg1"/>
                </a:solidFill>
                <a:latin typeface="Times New Roman" panose="02020603050405020304" pitchFamily="18" charset="0"/>
                <a:cs typeface="Times New Roman" panose="02020603050405020304" pitchFamily="18" charset="0"/>
              </a:rPr>
              <a:t>functioning</a:t>
            </a:r>
            <a:r>
              <a:rPr lang="en-US" sz="2801" dirty="0">
                <a:solidFill>
                  <a:schemeClr val="bg1"/>
                </a:solidFill>
                <a:latin typeface="Times New Roman" panose="02020603050405020304" pitchFamily="18" charset="0"/>
                <a:cs typeface="Times New Roman" panose="02020603050405020304" pitchFamily="18" charset="0"/>
              </a:rPr>
              <a:t> and </a:t>
            </a:r>
            <a:r>
              <a:rPr lang="en-US" sz="2801" b="1" dirty="0">
                <a:solidFill>
                  <a:schemeClr val="bg1"/>
                </a:solidFill>
                <a:latin typeface="Times New Roman" panose="02020603050405020304" pitchFamily="18" charset="0"/>
                <a:cs typeface="Times New Roman" panose="02020603050405020304" pitchFamily="18" charset="0"/>
              </a:rPr>
              <a:t>physical, social, emotional, or spiritual well-being</a:t>
            </a:r>
            <a:r>
              <a:rPr lang="en-US" sz="2801" dirty="0">
                <a:solidFill>
                  <a:schemeClr val="bg1"/>
                </a:solidFill>
                <a:latin typeface="Times New Roman" panose="02020603050405020304" pitchFamily="18" charset="0"/>
                <a:cs typeface="Times New Roman" panose="02020603050405020304" pitchFamily="18" charset="0"/>
              </a:rPr>
              <a:t>.”</a:t>
            </a:r>
          </a:p>
          <a:p>
            <a:pPr algn="l"/>
            <a:r>
              <a:rPr lang="en-US" sz="2801" dirty="0">
                <a:solidFill>
                  <a:schemeClr val="bg1"/>
                </a:solidFill>
                <a:latin typeface="Times New Roman" panose="02020603050405020304" pitchFamily="18" charset="0"/>
                <a:cs typeface="Times New Roman" panose="02020603050405020304" pitchFamily="18" charset="0"/>
              </a:rPr>
              <a:t>SAMHSA, 2014</a:t>
            </a:r>
          </a:p>
        </p:txBody>
      </p:sp>
      <p:sp>
        <p:nvSpPr>
          <p:cNvPr id="14" name="TextBox 13">
            <a:extLst>
              <a:ext uri="{FF2B5EF4-FFF2-40B4-BE49-F238E27FC236}">
                <a16:creationId xmlns:a16="http://schemas.microsoft.com/office/drawing/2014/main" id="{9819B289-768A-57BA-AB9C-F8CB4DE0F5C2}"/>
              </a:ext>
            </a:extLst>
          </p:cNvPr>
          <p:cNvSpPr txBox="1"/>
          <p:nvPr/>
        </p:nvSpPr>
        <p:spPr>
          <a:xfrm flipH="1">
            <a:off x="13258801" y="7434465"/>
            <a:ext cx="4573244" cy="1939377"/>
          </a:xfrm>
          <a:prstGeom prst="rect">
            <a:avLst/>
          </a:prstGeom>
          <a:noFill/>
        </p:spPr>
        <p:txBody>
          <a:bodyPr wrap="square" rtlCol="0">
            <a:spAutoFit/>
          </a:bodyPr>
          <a:lstStyle/>
          <a:p>
            <a:r>
              <a:rPr lang="en-US" sz="4001" dirty="0">
                <a:solidFill>
                  <a:schemeClr val="bg2"/>
                </a:solidFill>
                <a:effectLst>
                  <a:glow rad="1905000">
                    <a:schemeClr val="accent2">
                      <a:lumMod val="75000"/>
                      <a:alpha val="82000"/>
                    </a:schemeClr>
                  </a:glow>
                </a:effectLst>
              </a:rPr>
              <a:t>= TRAUMA</a:t>
            </a:r>
          </a:p>
          <a:p>
            <a:r>
              <a:rPr lang="en-US" sz="4001" dirty="0">
                <a:solidFill>
                  <a:schemeClr val="bg2"/>
                </a:solidFill>
                <a:effectLst>
                  <a:glow rad="1905000">
                    <a:schemeClr val="accent2">
                      <a:lumMod val="75000"/>
                      <a:alpha val="82000"/>
                    </a:schemeClr>
                  </a:glow>
                </a:effectLst>
              </a:rPr>
              <a:t>Being alone with it makes it worse</a:t>
            </a:r>
          </a:p>
        </p:txBody>
      </p:sp>
    </p:spTree>
    <p:extLst>
      <p:ext uri="{BB962C8B-B14F-4D97-AF65-F5344CB8AC3E}">
        <p14:creationId xmlns:p14="http://schemas.microsoft.com/office/powerpoint/2010/main" val="1275394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5" name="TextBox 5"/>
          <p:cNvSpPr txBox="1"/>
          <p:nvPr/>
        </p:nvSpPr>
        <p:spPr>
          <a:xfrm>
            <a:off x="1028700" y="1021556"/>
            <a:ext cx="16230600" cy="1311578"/>
          </a:xfrm>
          <a:prstGeom prst="rect">
            <a:avLst/>
          </a:prstGeom>
        </p:spPr>
        <p:txBody>
          <a:bodyPr lIns="0" tIns="0" rIns="0" bIns="0" rtlCol="0" anchor="t">
            <a:spAutoFit/>
          </a:bodyPr>
          <a:lstStyle/>
          <a:p>
            <a:pPr algn="ctr">
              <a:lnSpc>
                <a:spcPts val="10560"/>
              </a:lnSpc>
              <a:spcBef>
                <a:spcPct val="0"/>
              </a:spcBef>
            </a:pPr>
            <a:r>
              <a:rPr lang="en-US" sz="8799" b="1" dirty="0">
                <a:solidFill>
                  <a:schemeClr val="bg1"/>
                </a:solidFill>
                <a:latin typeface="Abril Fatface" panose="02000503000000020003" pitchFamily="2" charset="0"/>
                <a:ea typeface="Noto Serif Display ExtraCondensed Ultra-Bold"/>
                <a:cs typeface="Noto Serif Display ExtraCondensed Ultra-Bold"/>
                <a:sym typeface="Noto Serif Display ExtraCondensed Ultra-Bold"/>
              </a:rPr>
              <a:t>Trauma Types</a:t>
            </a:r>
          </a:p>
        </p:txBody>
      </p:sp>
      <p:sp>
        <p:nvSpPr>
          <p:cNvPr id="6" name="AutoShape 6"/>
          <p:cNvSpPr/>
          <p:nvPr/>
        </p:nvSpPr>
        <p:spPr>
          <a:xfrm>
            <a:off x="8671828" y="8772737"/>
            <a:ext cx="944348" cy="0"/>
          </a:xfrm>
          <a:prstGeom prst="line">
            <a:avLst/>
          </a:prstGeom>
          <a:ln w="19050" cap="rnd">
            <a:solidFill>
              <a:srgbClr val="222222"/>
            </a:solidFill>
            <a:prstDash val="solid"/>
            <a:headEnd type="none" w="sm" len="sm"/>
            <a:tailEnd type="arrow" w="med" len="sm"/>
          </a:ln>
        </p:spPr>
        <p:txBody>
          <a:bodyPr/>
          <a:lstStyle/>
          <a:p>
            <a:endParaRPr lang="en-US"/>
          </a:p>
        </p:txBody>
      </p:sp>
      <p:pic>
        <p:nvPicPr>
          <p:cNvPr id="7" name="Picture 6">
            <a:extLst>
              <a:ext uri="{FF2B5EF4-FFF2-40B4-BE49-F238E27FC236}">
                <a16:creationId xmlns:a16="http://schemas.microsoft.com/office/drawing/2014/main" id="{780042DF-47F3-7E63-5293-28C45C8D4965}"/>
              </a:ext>
            </a:extLst>
          </p:cNvPr>
          <p:cNvPicPr>
            <a:picLocks noChangeAspect="1"/>
          </p:cNvPicPr>
          <p:nvPr/>
        </p:nvPicPr>
        <p:blipFill>
          <a:blip r:embed="rId3"/>
          <a:srcRect l="876" t="34781" r="750" b="2885"/>
          <a:stretch>
            <a:fillRect/>
          </a:stretch>
        </p:blipFill>
        <p:spPr>
          <a:xfrm>
            <a:off x="898355" y="2775303"/>
            <a:ext cx="16491290" cy="6313614"/>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a:extLst>
            <a:ext uri="{FF2B5EF4-FFF2-40B4-BE49-F238E27FC236}">
              <a16:creationId xmlns:a16="http://schemas.microsoft.com/office/drawing/2014/main" id="{76F5719B-BEBD-5D07-B71F-25EF6A09972A}"/>
            </a:ext>
          </a:extLst>
        </p:cNvPr>
        <p:cNvGrpSpPr/>
        <p:nvPr/>
      </p:nvGrpSpPr>
      <p:grpSpPr>
        <a:xfrm>
          <a:off x="0" y="0"/>
          <a:ext cx="0" cy="0"/>
          <a:chOff x="0" y="0"/>
          <a:chExt cx="0" cy="0"/>
        </a:xfrm>
      </p:grpSpPr>
      <p:sp>
        <p:nvSpPr>
          <p:cNvPr id="5" name="TextBox 5">
            <a:extLst>
              <a:ext uri="{FF2B5EF4-FFF2-40B4-BE49-F238E27FC236}">
                <a16:creationId xmlns:a16="http://schemas.microsoft.com/office/drawing/2014/main" id="{E95804F0-2B76-0624-5581-9DE8DD5C7FFD}"/>
              </a:ext>
            </a:extLst>
          </p:cNvPr>
          <p:cNvSpPr txBox="1"/>
          <p:nvPr/>
        </p:nvSpPr>
        <p:spPr>
          <a:xfrm>
            <a:off x="1219200" y="190500"/>
            <a:ext cx="16230600" cy="1233094"/>
          </a:xfrm>
          <a:prstGeom prst="rect">
            <a:avLst/>
          </a:prstGeom>
        </p:spPr>
        <p:txBody>
          <a:bodyPr lIns="0" tIns="0" rIns="0" bIns="0" rtlCol="0" anchor="t">
            <a:spAutoFit/>
          </a:bodyPr>
          <a:lstStyle/>
          <a:p>
            <a:pPr algn="ctr">
              <a:lnSpc>
                <a:spcPts val="10560"/>
              </a:lnSpc>
              <a:spcBef>
                <a:spcPct val="0"/>
              </a:spcBef>
            </a:pPr>
            <a:r>
              <a:rPr lang="en-US" sz="6600" b="1" dirty="0">
                <a:solidFill>
                  <a:schemeClr val="bg1"/>
                </a:solidFill>
                <a:latin typeface="Abril Fatface" panose="02000503000000020003" pitchFamily="2" charset="0"/>
                <a:ea typeface="Noto Serif Display ExtraCondensed Ultra-Bold"/>
                <a:cs typeface="Noto Serif Display ExtraCondensed Ultra-Bold"/>
                <a:sym typeface="Noto Serif Display ExtraCondensed Ultra-Bold"/>
              </a:rPr>
              <a:t>Trauma Signs and Symptoms For Adults</a:t>
            </a:r>
          </a:p>
        </p:txBody>
      </p:sp>
      <p:graphicFrame>
        <p:nvGraphicFramePr>
          <p:cNvPr id="4" name="Diagram 3">
            <a:extLst>
              <a:ext uri="{FF2B5EF4-FFF2-40B4-BE49-F238E27FC236}">
                <a16:creationId xmlns:a16="http://schemas.microsoft.com/office/drawing/2014/main" id="{701A643A-07B0-BDC1-77E2-069837A88B52}"/>
              </a:ext>
            </a:extLst>
          </p:cNvPr>
          <p:cNvGraphicFramePr/>
          <p:nvPr/>
        </p:nvGraphicFramePr>
        <p:xfrm>
          <a:off x="838200" y="1714502"/>
          <a:ext cx="17449800" cy="78580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1372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pic>
        <p:nvPicPr>
          <p:cNvPr id="4" name="Online Media 3" title="Beyond Labels: Substance Use Disorder Stigma Stories">
            <a:hlinkClick r:id="" action="ppaction://media"/>
            <a:extLst>
              <a:ext uri="{FF2B5EF4-FFF2-40B4-BE49-F238E27FC236}">
                <a16:creationId xmlns:a16="http://schemas.microsoft.com/office/drawing/2014/main" id="{C0197AD4-75CB-A989-3A67-BF0849F93CD6}"/>
              </a:ext>
            </a:extLst>
          </p:cNvPr>
          <p:cNvPicPr>
            <a:picLocks noGrp="1" noRot="1" noChangeAspect="1"/>
          </p:cNvPicPr>
          <p:nvPr>
            <p:ph idx="1"/>
            <a:videoFile r:link="rId1"/>
          </p:nvPr>
        </p:nvPicPr>
        <p:blipFill>
          <a:blip r:embed="rId3"/>
          <a:stretch>
            <a:fillRect/>
          </a:stretch>
        </p:blipFill>
        <p:spPr>
          <a:xfrm>
            <a:off x="1748780" y="965201"/>
            <a:ext cx="14790440" cy="8356599"/>
          </a:xfrm>
          <a:prstGeom prst="rect">
            <a:avLst/>
          </a:prstGeom>
        </p:spPr>
      </p:pic>
    </p:spTree>
    <p:extLst>
      <p:ext uri="{BB962C8B-B14F-4D97-AF65-F5344CB8AC3E}">
        <p14:creationId xmlns:p14="http://schemas.microsoft.com/office/powerpoint/2010/main" val="380018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3730A-2FF2-FF2F-3A98-9A16C1C7B133}"/>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141A719-94F3-2659-CE9F-59BC993B8967}"/>
              </a:ext>
            </a:extLst>
          </p:cNvPr>
          <p:cNvSpPr/>
          <p:nvPr/>
        </p:nvSpPr>
        <p:spPr>
          <a:xfrm>
            <a:off x="0" y="9572539"/>
            <a:ext cx="18288000" cy="714464"/>
          </a:xfrm>
          <a:custGeom>
            <a:avLst/>
            <a:gdLst/>
            <a:ahLst/>
            <a:cxnLst/>
            <a:rect l="l" t="t" r="r" b="b"/>
            <a:pathLst>
              <a:path w="18288000" h="714463">
                <a:moveTo>
                  <a:pt x="0" y="0"/>
                </a:moveTo>
                <a:lnTo>
                  <a:pt x="18288000" y="0"/>
                </a:lnTo>
                <a:lnTo>
                  <a:pt x="18288000" y="714463"/>
                </a:lnTo>
                <a:lnTo>
                  <a:pt x="0" y="714463"/>
                </a:lnTo>
                <a:lnTo>
                  <a:pt x="0" y="0"/>
                </a:lnTo>
                <a:close/>
              </a:path>
            </a:pathLst>
          </a:custGeom>
          <a:solidFill>
            <a:srgbClr val="104862"/>
          </a:solidFill>
        </p:spPr>
        <p:txBody>
          <a:bodyPr/>
          <a:lstStyle/>
          <a:p>
            <a:endParaRPr lang="en-US"/>
          </a:p>
        </p:txBody>
      </p:sp>
      <p:sp>
        <p:nvSpPr>
          <p:cNvPr id="5" name="TextBox 5">
            <a:extLst>
              <a:ext uri="{FF2B5EF4-FFF2-40B4-BE49-F238E27FC236}">
                <a16:creationId xmlns:a16="http://schemas.microsoft.com/office/drawing/2014/main" id="{C18AD5B2-3F43-5356-AEC8-BCC6E5757ADD}"/>
              </a:ext>
            </a:extLst>
          </p:cNvPr>
          <p:cNvSpPr txBox="1"/>
          <p:nvPr/>
        </p:nvSpPr>
        <p:spPr>
          <a:xfrm>
            <a:off x="1219200" y="190500"/>
            <a:ext cx="16230600" cy="1311578"/>
          </a:xfrm>
          <a:prstGeom prst="rect">
            <a:avLst/>
          </a:prstGeom>
        </p:spPr>
        <p:txBody>
          <a:bodyPr lIns="0" tIns="0" rIns="0" bIns="0" rtlCol="0" anchor="t">
            <a:spAutoFit/>
          </a:bodyPr>
          <a:lstStyle/>
          <a:p>
            <a:pPr algn="ctr">
              <a:lnSpc>
                <a:spcPts val="10560"/>
              </a:lnSpc>
              <a:spcBef>
                <a:spcPct val="0"/>
              </a:spcBef>
            </a:pPr>
            <a:r>
              <a:rPr lang="en-US" sz="8799" b="1" dirty="0">
                <a:solidFill>
                  <a:srgbClr val="104862"/>
                </a:solidFill>
                <a:latin typeface="Abril Fatface" panose="02000503000000020003" pitchFamily="2" charset="0"/>
                <a:ea typeface="Noto Serif Display ExtraCondensed Ultra-Bold"/>
                <a:cs typeface="Noto Serif Display ExtraCondensed Ultra-Bold"/>
                <a:sym typeface="Noto Serif Display ExtraCondensed Ultra-Bold"/>
              </a:rPr>
              <a:t>Trauma Mind and Body</a:t>
            </a:r>
          </a:p>
        </p:txBody>
      </p:sp>
      <p:sp>
        <p:nvSpPr>
          <p:cNvPr id="3" name="TextBox 2">
            <a:extLst>
              <a:ext uri="{FF2B5EF4-FFF2-40B4-BE49-F238E27FC236}">
                <a16:creationId xmlns:a16="http://schemas.microsoft.com/office/drawing/2014/main" id="{29B18D7E-06C5-0A81-4A8D-92FEC776E24A}"/>
              </a:ext>
            </a:extLst>
          </p:cNvPr>
          <p:cNvSpPr txBox="1"/>
          <p:nvPr/>
        </p:nvSpPr>
        <p:spPr>
          <a:xfrm>
            <a:off x="2147825" y="1858869"/>
            <a:ext cx="10836965" cy="1078917"/>
          </a:xfrm>
          <a:custGeom>
            <a:avLst/>
            <a:gdLst>
              <a:gd name="csX0" fmla="*/ 0 w 10836965"/>
              <a:gd name="csY0" fmla="*/ 0 h 1078917"/>
              <a:gd name="csX1" fmla="*/ 570367 w 10836965"/>
              <a:gd name="csY1" fmla="*/ 0 h 1078917"/>
              <a:gd name="csX2" fmla="*/ 1032364 w 10836965"/>
              <a:gd name="csY2" fmla="*/ 0 h 1078917"/>
              <a:gd name="csX3" fmla="*/ 1494360 w 10836965"/>
              <a:gd name="csY3" fmla="*/ 0 h 1078917"/>
              <a:gd name="csX4" fmla="*/ 2064727 w 10836965"/>
              <a:gd name="csY4" fmla="*/ 0 h 1078917"/>
              <a:gd name="csX5" fmla="*/ 2743463 w 10836965"/>
              <a:gd name="csY5" fmla="*/ 0 h 1078917"/>
              <a:gd name="csX6" fmla="*/ 3422199 w 10836965"/>
              <a:gd name="csY6" fmla="*/ 0 h 1078917"/>
              <a:gd name="csX7" fmla="*/ 4100936 w 10836965"/>
              <a:gd name="csY7" fmla="*/ 0 h 1078917"/>
              <a:gd name="csX8" fmla="*/ 4888042 w 10836965"/>
              <a:gd name="csY8" fmla="*/ 0 h 1078917"/>
              <a:gd name="csX9" fmla="*/ 5458408 w 10836965"/>
              <a:gd name="csY9" fmla="*/ 0 h 1078917"/>
              <a:gd name="csX10" fmla="*/ 6137144 w 10836965"/>
              <a:gd name="csY10" fmla="*/ 0 h 1078917"/>
              <a:gd name="csX11" fmla="*/ 6707511 w 10836965"/>
              <a:gd name="csY11" fmla="*/ 0 h 1078917"/>
              <a:gd name="csX12" fmla="*/ 7277878 w 10836965"/>
              <a:gd name="csY12" fmla="*/ 0 h 1078917"/>
              <a:gd name="csX13" fmla="*/ 7848244 w 10836965"/>
              <a:gd name="csY13" fmla="*/ 0 h 1078917"/>
              <a:gd name="csX14" fmla="*/ 8093502 w 10836965"/>
              <a:gd name="csY14" fmla="*/ 0 h 1078917"/>
              <a:gd name="csX15" fmla="*/ 8772238 w 10836965"/>
              <a:gd name="csY15" fmla="*/ 0 h 1078917"/>
              <a:gd name="csX16" fmla="*/ 9017496 w 10836965"/>
              <a:gd name="csY16" fmla="*/ 0 h 1078917"/>
              <a:gd name="csX17" fmla="*/ 9587862 w 10836965"/>
              <a:gd name="csY17" fmla="*/ 0 h 1078917"/>
              <a:gd name="csX18" fmla="*/ 10836965 w 10836965"/>
              <a:gd name="csY18" fmla="*/ 0 h 1078917"/>
              <a:gd name="csX19" fmla="*/ 10836965 w 10836965"/>
              <a:gd name="csY19" fmla="*/ 561037 h 1078917"/>
              <a:gd name="csX20" fmla="*/ 10836965 w 10836965"/>
              <a:gd name="csY20" fmla="*/ 1078917 h 1078917"/>
              <a:gd name="csX21" fmla="*/ 10483338 w 10836965"/>
              <a:gd name="csY21" fmla="*/ 1078917 h 1078917"/>
              <a:gd name="csX22" fmla="*/ 9804601 w 10836965"/>
              <a:gd name="csY22" fmla="*/ 1078917 h 1078917"/>
              <a:gd name="csX23" fmla="*/ 9450974 w 10836965"/>
              <a:gd name="csY23" fmla="*/ 1078917 h 1078917"/>
              <a:gd name="csX24" fmla="*/ 8663868 w 10836965"/>
              <a:gd name="csY24" fmla="*/ 1078917 h 1078917"/>
              <a:gd name="csX25" fmla="*/ 7876762 w 10836965"/>
              <a:gd name="csY25" fmla="*/ 1078917 h 1078917"/>
              <a:gd name="csX26" fmla="*/ 7306396 w 10836965"/>
              <a:gd name="csY26" fmla="*/ 1078917 h 1078917"/>
              <a:gd name="csX27" fmla="*/ 6519290 w 10836965"/>
              <a:gd name="csY27" fmla="*/ 1078917 h 1078917"/>
              <a:gd name="csX28" fmla="*/ 5948923 w 10836965"/>
              <a:gd name="csY28" fmla="*/ 1078917 h 1078917"/>
              <a:gd name="csX29" fmla="*/ 5270187 w 10836965"/>
              <a:gd name="csY29" fmla="*/ 1078917 h 1078917"/>
              <a:gd name="csX30" fmla="*/ 5024930 w 10836965"/>
              <a:gd name="csY30" fmla="*/ 1078917 h 1078917"/>
              <a:gd name="csX31" fmla="*/ 4237824 w 10836965"/>
              <a:gd name="csY31" fmla="*/ 1078917 h 1078917"/>
              <a:gd name="csX32" fmla="*/ 3775827 w 10836965"/>
              <a:gd name="csY32" fmla="*/ 1078917 h 1078917"/>
              <a:gd name="csX33" fmla="*/ 3097091 w 10836965"/>
              <a:gd name="csY33" fmla="*/ 1078917 h 1078917"/>
              <a:gd name="csX34" fmla="*/ 2851833 w 10836965"/>
              <a:gd name="csY34" fmla="*/ 1078917 h 1078917"/>
              <a:gd name="csX35" fmla="*/ 2064727 w 10836965"/>
              <a:gd name="csY35" fmla="*/ 1078917 h 1078917"/>
              <a:gd name="csX36" fmla="*/ 1602730 w 10836965"/>
              <a:gd name="csY36" fmla="*/ 1078917 h 1078917"/>
              <a:gd name="csX37" fmla="*/ 1032364 w 10836965"/>
              <a:gd name="csY37" fmla="*/ 1078917 h 1078917"/>
              <a:gd name="csX38" fmla="*/ 678736 w 10836965"/>
              <a:gd name="csY38" fmla="*/ 1078917 h 1078917"/>
              <a:gd name="csX39" fmla="*/ 0 w 10836965"/>
              <a:gd name="csY39" fmla="*/ 1078917 h 1078917"/>
              <a:gd name="csX40" fmla="*/ 0 w 10836965"/>
              <a:gd name="csY40" fmla="*/ 517880 h 1078917"/>
              <a:gd name="csX41" fmla="*/ 0 w 10836965"/>
              <a:gd name="csY41" fmla="*/ 0 h 107891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Lst>
            <a:rect l="l" t="t" r="r" b="b"/>
            <a:pathLst>
              <a:path w="10836965" h="1078917" fill="none" extrusionOk="0">
                <a:moveTo>
                  <a:pt x="0" y="0"/>
                </a:moveTo>
                <a:cubicBezTo>
                  <a:pt x="149816" y="-31841"/>
                  <a:pt x="392329" y="56298"/>
                  <a:pt x="570367" y="0"/>
                </a:cubicBezTo>
                <a:cubicBezTo>
                  <a:pt x="748405" y="-56298"/>
                  <a:pt x="937194" y="16783"/>
                  <a:pt x="1032364" y="0"/>
                </a:cubicBezTo>
                <a:cubicBezTo>
                  <a:pt x="1127534" y="-16783"/>
                  <a:pt x="1311081" y="29257"/>
                  <a:pt x="1494360" y="0"/>
                </a:cubicBezTo>
                <a:cubicBezTo>
                  <a:pt x="1677639" y="-29257"/>
                  <a:pt x="1802691" y="63213"/>
                  <a:pt x="2064727" y="0"/>
                </a:cubicBezTo>
                <a:cubicBezTo>
                  <a:pt x="2326763" y="-63213"/>
                  <a:pt x="2535587" y="73856"/>
                  <a:pt x="2743463" y="0"/>
                </a:cubicBezTo>
                <a:cubicBezTo>
                  <a:pt x="2951339" y="-73856"/>
                  <a:pt x="3208322" y="65889"/>
                  <a:pt x="3422199" y="0"/>
                </a:cubicBezTo>
                <a:cubicBezTo>
                  <a:pt x="3636076" y="-65889"/>
                  <a:pt x="3890328" y="35515"/>
                  <a:pt x="4100936" y="0"/>
                </a:cubicBezTo>
                <a:cubicBezTo>
                  <a:pt x="4311544" y="-35515"/>
                  <a:pt x="4675985" y="20152"/>
                  <a:pt x="4888042" y="0"/>
                </a:cubicBezTo>
                <a:cubicBezTo>
                  <a:pt x="5100099" y="-20152"/>
                  <a:pt x="5320818" y="34957"/>
                  <a:pt x="5458408" y="0"/>
                </a:cubicBezTo>
                <a:cubicBezTo>
                  <a:pt x="5595998" y="-34957"/>
                  <a:pt x="5820387" y="60133"/>
                  <a:pt x="6137144" y="0"/>
                </a:cubicBezTo>
                <a:cubicBezTo>
                  <a:pt x="6453901" y="-60133"/>
                  <a:pt x="6452324" y="35472"/>
                  <a:pt x="6707511" y="0"/>
                </a:cubicBezTo>
                <a:cubicBezTo>
                  <a:pt x="6962698" y="-35472"/>
                  <a:pt x="7155359" y="45965"/>
                  <a:pt x="7277878" y="0"/>
                </a:cubicBezTo>
                <a:cubicBezTo>
                  <a:pt x="7400397" y="-45965"/>
                  <a:pt x="7622819" y="42086"/>
                  <a:pt x="7848244" y="0"/>
                </a:cubicBezTo>
                <a:cubicBezTo>
                  <a:pt x="8073669" y="-42086"/>
                  <a:pt x="7976026" y="8783"/>
                  <a:pt x="8093502" y="0"/>
                </a:cubicBezTo>
                <a:cubicBezTo>
                  <a:pt x="8210978" y="-8783"/>
                  <a:pt x="8636329" y="29695"/>
                  <a:pt x="8772238" y="0"/>
                </a:cubicBezTo>
                <a:cubicBezTo>
                  <a:pt x="8908147" y="-29695"/>
                  <a:pt x="8910188" y="4061"/>
                  <a:pt x="9017496" y="0"/>
                </a:cubicBezTo>
                <a:cubicBezTo>
                  <a:pt x="9124804" y="-4061"/>
                  <a:pt x="9423514" y="32834"/>
                  <a:pt x="9587862" y="0"/>
                </a:cubicBezTo>
                <a:cubicBezTo>
                  <a:pt x="9752210" y="-32834"/>
                  <a:pt x="10449224" y="53122"/>
                  <a:pt x="10836965" y="0"/>
                </a:cubicBezTo>
                <a:cubicBezTo>
                  <a:pt x="10862375" y="275721"/>
                  <a:pt x="10782509" y="322259"/>
                  <a:pt x="10836965" y="561037"/>
                </a:cubicBezTo>
                <a:cubicBezTo>
                  <a:pt x="10891421" y="799815"/>
                  <a:pt x="10782439" y="970260"/>
                  <a:pt x="10836965" y="1078917"/>
                </a:cubicBezTo>
                <a:cubicBezTo>
                  <a:pt x="10733661" y="1118696"/>
                  <a:pt x="10601816" y="1036530"/>
                  <a:pt x="10483338" y="1078917"/>
                </a:cubicBezTo>
                <a:cubicBezTo>
                  <a:pt x="10364860" y="1121304"/>
                  <a:pt x="9958186" y="1023310"/>
                  <a:pt x="9804601" y="1078917"/>
                </a:cubicBezTo>
                <a:cubicBezTo>
                  <a:pt x="9651016" y="1134524"/>
                  <a:pt x="9569800" y="1069424"/>
                  <a:pt x="9450974" y="1078917"/>
                </a:cubicBezTo>
                <a:cubicBezTo>
                  <a:pt x="9332148" y="1088410"/>
                  <a:pt x="8872979" y="1008986"/>
                  <a:pt x="8663868" y="1078917"/>
                </a:cubicBezTo>
                <a:cubicBezTo>
                  <a:pt x="8454757" y="1148848"/>
                  <a:pt x="8198800" y="989675"/>
                  <a:pt x="7876762" y="1078917"/>
                </a:cubicBezTo>
                <a:cubicBezTo>
                  <a:pt x="7554724" y="1168159"/>
                  <a:pt x="7436855" y="1059400"/>
                  <a:pt x="7306396" y="1078917"/>
                </a:cubicBezTo>
                <a:cubicBezTo>
                  <a:pt x="7175937" y="1098434"/>
                  <a:pt x="6679920" y="984765"/>
                  <a:pt x="6519290" y="1078917"/>
                </a:cubicBezTo>
                <a:cubicBezTo>
                  <a:pt x="6358660" y="1173069"/>
                  <a:pt x="6097203" y="1044693"/>
                  <a:pt x="5948923" y="1078917"/>
                </a:cubicBezTo>
                <a:cubicBezTo>
                  <a:pt x="5800643" y="1113141"/>
                  <a:pt x="5602642" y="1029060"/>
                  <a:pt x="5270187" y="1078917"/>
                </a:cubicBezTo>
                <a:cubicBezTo>
                  <a:pt x="4937732" y="1128774"/>
                  <a:pt x="5120756" y="1065082"/>
                  <a:pt x="5024930" y="1078917"/>
                </a:cubicBezTo>
                <a:cubicBezTo>
                  <a:pt x="4929104" y="1092752"/>
                  <a:pt x="4589917" y="986294"/>
                  <a:pt x="4237824" y="1078917"/>
                </a:cubicBezTo>
                <a:cubicBezTo>
                  <a:pt x="3885731" y="1171540"/>
                  <a:pt x="3992532" y="1058731"/>
                  <a:pt x="3775827" y="1078917"/>
                </a:cubicBezTo>
                <a:cubicBezTo>
                  <a:pt x="3559122" y="1099103"/>
                  <a:pt x="3354994" y="1066826"/>
                  <a:pt x="3097091" y="1078917"/>
                </a:cubicBezTo>
                <a:cubicBezTo>
                  <a:pt x="2839188" y="1091008"/>
                  <a:pt x="2954778" y="1072971"/>
                  <a:pt x="2851833" y="1078917"/>
                </a:cubicBezTo>
                <a:cubicBezTo>
                  <a:pt x="2748888" y="1084863"/>
                  <a:pt x="2419523" y="990781"/>
                  <a:pt x="2064727" y="1078917"/>
                </a:cubicBezTo>
                <a:cubicBezTo>
                  <a:pt x="1709931" y="1167053"/>
                  <a:pt x="1797203" y="1062925"/>
                  <a:pt x="1602730" y="1078917"/>
                </a:cubicBezTo>
                <a:cubicBezTo>
                  <a:pt x="1408257" y="1094909"/>
                  <a:pt x="1300771" y="1054665"/>
                  <a:pt x="1032364" y="1078917"/>
                </a:cubicBezTo>
                <a:cubicBezTo>
                  <a:pt x="763957" y="1103169"/>
                  <a:pt x="853840" y="1066552"/>
                  <a:pt x="678736" y="1078917"/>
                </a:cubicBezTo>
                <a:cubicBezTo>
                  <a:pt x="503632" y="1091282"/>
                  <a:pt x="201772" y="1078051"/>
                  <a:pt x="0" y="1078917"/>
                </a:cubicBezTo>
                <a:cubicBezTo>
                  <a:pt x="-30741" y="812726"/>
                  <a:pt x="17258" y="710092"/>
                  <a:pt x="0" y="517880"/>
                </a:cubicBezTo>
                <a:cubicBezTo>
                  <a:pt x="-17258" y="325668"/>
                  <a:pt x="40240" y="179797"/>
                  <a:pt x="0" y="0"/>
                </a:cubicBezTo>
                <a:close/>
              </a:path>
              <a:path w="10836965" h="1078917" stroke="0" extrusionOk="0">
                <a:moveTo>
                  <a:pt x="0" y="0"/>
                </a:moveTo>
                <a:cubicBezTo>
                  <a:pt x="162944" y="-38650"/>
                  <a:pt x="282243" y="5064"/>
                  <a:pt x="461997" y="0"/>
                </a:cubicBezTo>
                <a:cubicBezTo>
                  <a:pt x="641751" y="-5064"/>
                  <a:pt x="640612" y="22628"/>
                  <a:pt x="707255" y="0"/>
                </a:cubicBezTo>
                <a:cubicBezTo>
                  <a:pt x="773898" y="-22628"/>
                  <a:pt x="1205343" y="50619"/>
                  <a:pt x="1494360" y="0"/>
                </a:cubicBezTo>
                <a:cubicBezTo>
                  <a:pt x="1783378" y="-50619"/>
                  <a:pt x="1788524" y="45402"/>
                  <a:pt x="1956357" y="0"/>
                </a:cubicBezTo>
                <a:cubicBezTo>
                  <a:pt x="2124190" y="-45402"/>
                  <a:pt x="2220739" y="35882"/>
                  <a:pt x="2418354" y="0"/>
                </a:cubicBezTo>
                <a:cubicBezTo>
                  <a:pt x="2615969" y="-35882"/>
                  <a:pt x="2834006" y="87587"/>
                  <a:pt x="3205460" y="0"/>
                </a:cubicBezTo>
                <a:cubicBezTo>
                  <a:pt x="3576914" y="-87587"/>
                  <a:pt x="3409917" y="20615"/>
                  <a:pt x="3559087" y="0"/>
                </a:cubicBezTo>
                <a:cubicBezTo>
                  <a:pt x="3708257" y="-20615"/>
                  <a:pt x="4026211" y="63859"/>
                  <a:pt x="4346193" y="0"/>
                </a:cubicBezTo>
                <a:cubicBezTo>
                  <a:pt x="4666175" y="-63859"/>
                  <a:pt x="4789462" y="68305"/>
                  <a:pt x="5133299" y="0"/>
                </a:cubicBezTo>
                <a:cubicBezTo>
                  <a:pt x="5477136" y="-68305"/>
                  <a:pt x="5480279" y="30740"/>
                  <a:pt x="5703666" y="0"/>
                </a:cubicBezTo>
                <a:cubicBezTo>
                  <a:pt x="5927053" y="-30740"/>
                  <a:pt x="6284689" y="41097"/>
                  <a:pt x="6490772" y="0"/>
                </a:cubicBezTo>
                <a:cubicBezTo>
                  <a:pt x="6696855" y="-41097"/>
                  <a:pt x="6850363" y="26134"/>
                  <a:pt x="6952769" y="0"/>
                </a:cubicBezTo>
                <a:cubicBezTo>
                  <a:pt x="7055175" y="-26134"/>
                  <a:pt x="7205222" y="6185"/>
                  <a:pt x="7414766" y="0"/>
                </a:cubicBezTo>
                <a:cubicBezTo>
                  <a:pt x="7624310" y="-6185"/>
                  <a:pt x="7885983" y="29580"/>
                  <a:pt x="8093502" y="0"/>
                </a:cubicBezTo>
                <a:cubicBezTo>
                  <a:pt x="8301021" y="-29580"/>
                  <a:pt x="8379948" y="10121"/>
                  <a:pt x="8555499" y="0"/>
                </a:cubicBezTo>
                <a:cubicBezTo>
                  <a:pt x="8731050" y="-10121"/>
                  <a:pt x="9156506" y="87891"/>
                  <a:pt x="9342605" y="0"/>
                </a:cubicBezTo>
                <a:cubicBezTo>
                  <a:pt x="9528704" y="-87891"/>
                  <a:pt x="9909817" y="2472"/>
                  <a:pt x="10129710" y="0"/>
                </a:cubicBezTo>
                <a:cubicBezTo>
                  <a:pt x="10349604" y="-2472"/>
                  <a:pt x="10595254" y="17664"/>
                  <a:pt x="10836965" y="0"/>
                </a:cubicBezTo>
                <a:cubicBezTo>
                  <a:pt x="10840032" y="238690"/>
                  <a:pt x="10823812" y="324403"/>
                  <a:pt x="10836965" y="528669"/>
                </a:cubicBezTo>
                <a:cubicBezTo>
                  <a:pt x="10850118" y="732935"/>
                  <a:pt x="10786223" y="923973"/>
                  <a:pt x="10836965" y="1078917"/>
                </a:cubicBezTo>
                <a:cubicBezTo>
                  <a:pt x="10697870" y="1099841"/>
                  <a:pt x="10640372" y="1062772"/>
                  <a:pt x="10483338" y="1078917"/>
                </a:cubicBezTo>
                <a:cubicBezTo>
                  <a:pt x="10326304" y="1095062"/>
                  <a:pt x="10068156" y="1066200"/>
                  <a:pt x="9912971" y="1078917"/>
                </a:cubicBezTo>
                <a:cubicBezTo>
                  <a:pt x="9757786" y="1091634"/>
                  <a:pt x="9634293" y="1050315"/>
                  <a:pt x="9559344" y="1078917"/>
                </a:cubicBezTo>
                <a:cubicBezTo>
                  <a:pt x="9484395" y="1107519"/>
                  <a:pt x="9128115" y="1072214"/>
                  <a:pt x="8988977" y="1078917"/>
                </a:cubicBezTo>
                <a:cubicBezTo>
                  <a:pt x="8849839" y="1085620"/>
                  <a:pt x="8834010" y="1061182"/>
                  <a:pt x="8743720" y="1078917"/>
                </a:cubicBezTo>
                <a:cubicBezTo>
                  <a:pt x="8653430" y="1096652"/>
                  <a:pt x="8571674" y="1065019"/>
                  <a:pt x="8498462" y="1078917"/>
                </a:cubicBezTo>
                <a:cubicBezTo>
                  <a:pt x="8425250" y="1092815"/>
                  <a:pt x="8136990" y="1037815"/>
                  <a:pt x="7928095" y="1078917"/>
                </a:cubicBezTo>
                <a:cubicBezTo>
                  <a:pt x="7719200" y="1120019"/>
                  <a:pt x="7661348" y="1046221"/>
                  <a:pt x="7574468" y="1078917"/>
                </a:cubicBezTo>
                <a:cubicBezTo>
                  <a:pt x="7487588" y="1111613"/>
                  <a:pt x="7155128" y="1018888"/>
                  <a:pt x="6895732" y="1078917"/>
                </a:cubicBezTo>
                <a:cubicBezTo>
                  <a:pt x="6636336" y="1138946"/>
                  <a:pt x="6616591" y="1066723"/>
                  <a:pt x="6542105" y="1078917"/>
                </a:cubicBezTo>
                <a:cubicBezTo>
                  <a:pt x="6467619" y="1091111"/>
                  <a:pt x="6068375" y="1062484"/>
                  <a:pt x="5863368" y="1078917"/>
                </a:cubicBezTo>
                <a:cubicBezTo>
                  <a:pt x="5658361" y="1095350"/>
                  <a:pt x="5686528" y="1061534"/>
                  <a:pt x="5618111" y="1078917"/>
                </a:cubicBezTo>
                <a:cubicBezTo>
                  <a:pt x="5549694" y="1096300"/>
                  <a:pt x="5161298" y="1013309"/>
                  <a:pt x="4939375" y="1078917"/>
                </a:cubicBezTo>
                <a:cubicBezTo>
                  <a:pt x="4717452" y="1144525"/>
                  <a:pt x="4762058" y="1038212"/>
                  <a:pt x="4585747" y="1078917"/>
                </a:cubicBezTo>
                <a:cubicBezTo>
                  <a:pt x="4409436" y="1119622"/>
                  <a:pt x="4435303" y="1072295"/>
                  <a:pt x="4340490" y="1078917"/>
                </a:cubicBezTo>
                <a:cubicBezTo>
                  <a:pt x="4245677" y="1085539"/>
                  <a:pt x="4080634" y="1078849"/>
                  <a:pt x="3986862" y="1078917"/>
                </a:cubicBezTo>
                <a:cubicBezTo>
                  <a:pt x="3893090" y="1078985"/>
                  <a:pt x="3560757" y="1044162"/>
                  <a:pt x="3308126" y="1078917"/>
                </a:cubicBezTo>
                <a:cubicBezTo>
                  <a:pt x="3055495" y="1113672"/>
                  <a:pt x="3109540" y="1062861"/>
                  <a:pt x="2954499" y="1078917"/>
                </a:cubicBezTo>
                <a:cubicBezTo>
                  <a:pt x="2799458" y="1094973"/>
                  <a:pt x="2816880" y="1052885"/>
                  <a:pt x="2709241" y="1078917"/>
                </a:cubicBezTo>
                <a:cubicBezTo>
                  <a:pt x="2601602" y="1104949"/>
                  <a:pt x="2464870" y="1078362"/>
                  <a:pt x="2355614" y="1078917"/>
                </a:cubicBezTo>
                <a:cubicBezTo>
                  <a:pt x="2246358" y="1079472"/>
                  <a:pt x="1998279" y="1060638"/>
                  <a:pt x="1893617" y="1078917"/>
                </a:cubicBezTo>
                <a:cubicBezTo>
                  <a:pt x="1788955" y="1097196"/>
                  <a:pt x="1518519" y="1022698"/>
                  <a:pt x="1323250" y="1078917"/>
                </a:cubicBezTo>
                <a:cubicBezTo>
                  <a:pt x="1127981" y="1135136"/>
                  <a:pt x="1098480" y="1074781"/>
                  <a:pt x="969623" y="1078917"/>
                </a:cubicBezTo>
                <a:cubicBezTo>
                  <a:pt x="840766" y="1083053"/>
                  <a:pt x="478252" y="974553"/>
                  <a:pt x="0" y="1078917"/>
                </a:cubicBezTo>
                <a:cubicBezTo>
                  <a:pt x="-63236" y="906472"/>
                  <a:pt x="18951" y="741453"/>
                  <a:pt x="0" y="539459"/>
                </a:cubicBezTo>
                <a:cubicBezTo>
                  <a:pt x="-18951" y="337465"/>
                  <a:pt x="30068" y="195126"/>
                  <a:pt x="0" y="0"/>
                </a:cubicBezTo>
                <a:close/>
              </a:path>
            </a:pathLst>
          </a:custGeom>
          <a:solidFill>
            <a:schemeClr val="accent6">
              <a:lumMod val="60000"/>
              <a:lumOff val="40000"/>
            </a:schemeClr>
          </a:solidFill>
          <a:ln w="28575">
            <a:solidFill>
              <a:srgbClr val="FF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vert="horz" lIns="91440" tIns="45720" rIns="91440" bIns="45720" rtlCol="0" anchor="b">
            <a:normAutofit/>
          </a:bodyPr>
          <a:lstStyle/>
          <a:p>
            <a:pPr algn="ctr" fontAlgn="base">
              <a:lnSpc>
                <a:spcPct val="90000"/>
              </a:lnSpc>
              <a:spcBef>
                <a:spcPct val="0"/>
              </a:spcBef>
              <a:spcAft>
                <a:spcPts val="600"/>
              </a:spcAft>
            </a:pPr>
            <a:r>
              <a:rPr lang="en-US" altLang="en-US" sz="4200" dirty="0">
                <a:latin typeface="+mj-lt"/>
                <a:ea typeface="+mj-ea"/>
                <a:cs typeface="+mj-cs"/>
              </a:rPr>
              <a:t>The Brain Does Not Process Trauma As The Past</a:t>
            </a:r>
          </a:p>
        </p:txBody>
      </p:sp>
      <p:sp>
        <p:nvSpPr>
          <p:cNvPr id="6" name="Rectangle 5">
            <a:extLst>
              <a:ext uri="{FF2B5EF4-FFF2-40B4-BE49-F238E27FC236}">
                <a16:creationId xmlns:a16="http://schemas.microsoft.com/office/drawing/2014/main" id="{49CAC938-9F96-C230-0151-7EBCB7CC4BC9}"/>
              </a:ext>
            </a:extLst>
          </p:cNvPr>
          <p:cNvSpPr>
            <a:spLocks noChangeArrowheads="1"/>
          </p:cNvSpPr>
          <p:nvPr/>
        </p:nvSpPr>
        <p:spPr bwMode="auto">
          <a:xfrm>
            <a:off x="685800" y="3041323"/>
            <a:ext cx="14097000" cy="402871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Autofit/>
          </a:bodyPr>
          <a:lstStyle/>
          <a:p>
            <a:pPr indent="-228612" fontAlgn="base">
              <a:spcBef>
                <a:spcPct val="0"/>
              </a:spcBef>
              <a:buFont typeface="Arial" panose="020B0604020202020204" pitchFamily="34" charset="0"/>
              <a:buChar char="•"/>
            </a:pPr>
            <a:endParaRPr lang="en-US" altLang="en-US" sz="3200" dirty="0">
              <a:latin typeface="Times New Roman" panose="02020603050405020304" pitchFamily="18" charset="0"/>
              <a:cs typeface="Times New Roman" panose="02020603050405020304" pitchFamily="18" charset="0"/>
            </a:endParaRPr>
          </a:p>
          <a:p>
            <a:pPr indent="-228612" fontAlgn="base">
              <a:spcBef>
                <a:spcPct val="0"/>
              </a:spcBef>
              <a:buFont typeface="Arial" panose="020B0604020202020204" pitchFamily="34" charset="0"/>
              <a:buChar char="•"/>
            </a:pPr>
            <a:r>
              <a:rPr lang="en-US" altLang="en-US" sz="3200" dirty="0">
                <a:latin typeface="Times New Roman" panose="02020603050405020304" pitchFamily="18" charset="0"/>
                <a:cs typeface="Times New Roman" panose="02020603050405020304" pitchFamily="18" charset="0"/>
              </a:rPr>
              <a:t>The result: You feel stressed and frightened even when you know you’re safe</a:t>
            </a:r>
          </a:p>
          <a:p>
            <a:pPr indent="-228612" fontAlgn="base">
              <a:spcBef>
                <a:spcPct val="0"/>
              </a:spcBef>
              <a:buFont typeface="Arial" panose="020B0604020202020204" pitchFamily="34" charset="0"/>
              <a:buChar char="•"/>
            </a:pPr>
            <a:endParaRPr lang="en-US" altLang="en-US" sz="3200" dirty="0">
              <a:latin typeface="Times New Roman" panose="02020603050405020304" pitchFamily="18" charset="0"/>
              <a:cs typeface="Times New Roman" panose="02020603050405020304" pitchFamily="18" charset="0"/>
            </a:endParaRPr>
          </a:p>
          <a:p>
            <a:pPr indent="-228612" fontAlgn="base">
              <a:spcBef>
                <a:spcPct val="0"/>
              </a:spcBef>
              <a:buFont typeface="Arial" panose="020B0604020202020204" pitchFamily="34" charset="0"/>
              <a:buChar char="•"/>
            </a:pPr>
            <a:r>
              <a:rPr lang="en-US" altLang="en-US" sz="3200" dirty="0">
                <a:latin typeface="Times New Roman" panose="02020603050405020304" pitchFamily="18" charset="0"/>
                <a:cs typeface="Times New Roman" panose="02020603050405020304" pitchFamily="18" charset="0"/>
              </a:rPr>
              <a:t>The </a:t>
            </a:r>
            <a:r>
              <a:rPr lang="en-US" altLang="en-US" sz="32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brain</a:t>
            </a:r>
            <a:r>
              <a:rPr lang="en-US" altLang="en-US" sz="3200" dirty="0">
                <a:latin typeface="Times New Roman" panose="02020603050405020304" pitchFamily="18" charset="0"/>
                <a:cs typeface="Times New Roman" panose="02020603050405020304" pitchFamily="18" charset="0"/>
              </a:rPr>
              <a:t> attaches details, like sights or smells, to that memory</a:t>
            </a:r>
          </a:p>
          <a:p>
            <a:pPr indent="-228612" fontAlgn="base">
              <a:spcBef>
                <a:spcPct val="0"/>
              </a:spcBef>
              <a:buFont typeface="Arial" panose="020B0604020202020204" pitchFamily="34" charset="0"/>
              <a:buChar char="•"/>
            </a:pPr>
            <a:endParaRPr lang="en-US" altLang="en-US" sz="3200" dirty="0">
              <a:latin typeface="Times New Roman" panose="02020603050405020304" pitchFamily="18" charset="0"/>
              <a:cs typeface="Times New Roman" panose="02020603050405020304" pitchFamily="18" charset="0"/>
            </a:endParaRPr>
          </a:p>
          <a:p>
            <a:pPr indent="-228612" fontAlgn="base">
              <a:spcBef>
                <a:spcPct val="0"/>
              </a:spcBef>
              <a:buFont typeface="Arial" panose="020B0604020202020204" pitchFamily="34" charset="0"/>
              <a:buChar char="•"/>
            </a:pPr>
            <a:r>
              <a:rPr lang="en-US" altLang="en-US" sz="3200" dirty="0">
                <a:latin typeface="Times New Roman" panose="02020603050405020304" pitchFamily="18" charset="0"/>
                <a:cs typeface="Times New Roman" panose="02020603050405020304" pitchFamily="18" charset="0"/>
              </a:rPr>
              <a:t>These become triggers. They act like buttons that turn on your body’s alarm system. </a:t>
            </a:r>
          </a:p>
          <a:p>
            <a:pPr marL="1143057" lvl="2" indent="-457223" fontAlgn="base">
              <a:spcBef>
                <a:spcPct val="0"/>
              </a:spcBef>
              <a:buFont typeface="Courier New" panose="02070309020205020404" pitchFamily="49" charset="0"/>
              <a:buChar char="o"/>
            </a:pPr>
            <a:r>
              <a:rPr lang="en-US" altLang="en-US" sz="3200" dirty="0">
                <a:latin typeface="Times New Roman" panose="02020603050405020304" pitchFamily="18" charset="0"/>
                <a:cs typeface="Times New Roman" panose="02020603050405020304" pitchFamily="18" charset="0"/>
              </a:rPr>
              <a:t>	When one of them is pushed, your </a:t>
            </a:r>
            <a:r>
              <a:rPr lang="en-US" altLang="en-US" sz="32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brain</a:t>
            </a:r>
            <a:r>
              <a:rPr lang="en-US" altLang="en-US" sz="3200" dirty="0">
                <a:latin typeface="Times New Roman" panose="02020603050405020304" pitchFamily="18" charset="0"/>
                <a:cs typeface="Times New Roman" panose="02020603050405020304" pitchFamily="18" charset="0"/>
              </a:rPr>
              <a:t> switches to danger mode. 	</a:t>
            </a:r>
          </a:p>
          <a:p>
            <a:pPr marL="1143057" lvl="2" indent="-457223" fontAlgn="base">
              <a:spcBef>
                <a:spcPct val="0"/>
              </a:spcBef>
              <a:buFont typeface="Courier New" panose="02070309020205020404" pitchFamily="49" charset="0"/>
              <a:buChar char="o"/>
            </a:pPr>
            <a:r>
              <a:rPr lang="en-US" altLang="en-US" sz="3200" dirty="0">
                <a:latin typeface="Times New Roman" panose="02020603050405020304" pitchFamily="18" charset="0"/>
                <a:cs typeface="Times New Roman" panose="02020603050405020304" pitchFamily="18" charset="0"/>
              </a:rPr>
              <a:t>	This may cause you to become frightened and your </a:t>
            </a:r>
            <a:r>
              <a:rPr lang="en-US" altLang="en-US" sz="3200" dirty="0">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heart</a:t>
            </a:r>
            <a:r>
              <a:rPr lang="en-US" altLang="en-US" sz="3200" dirty="0">
                <a:latin typeface="Times New Roman" panose="02020603050405020304" pitchFamily="18" charset="0"/>
                <a:cs typeface="Times New Roman" panose="02020603050405020304" pitchFamily="18" charset="0"/>
              </a:rPr>
              <a:t> to start racing.</a:t>
            </a:r>
          </a:p>
          <a:p>
            <a:pPr marL="1143057" lvl="2" indent="-457223" fontAlgn="base">
              <a:spcBef>
                <a:spcPct val="0"/>
              </a:spcBef>
              <a:buFont typeface="Courier New" panose="02070309020205020404" pitchFamily="49" charset="0"/>
              <a:buChar char="o"/>
            </a:pPr>
            <a:r>
              <a:rPr lang="en-US" altLang="en-US" sz="3200" dirty="0">
                <a:latin typeface="Times New Roman" panose="02020603050405020304" pitchFamily="18" charset="0"/>
                <a:cs typeface="Times New Roman" panose="02020603050405020304" pitchFamily="18" charset="0"/>
              </a:rPr>
              <a:t>	The sights, sounds, and feelings of the trauma may come rushing back. </a:t>
            </a:r>
            <a:endParaRPr lang="en-US" altLang="en-US" sz="3200" b="1" dirty="0">
              <a:latin typeface="Times New Roman" panose="02020603050405020304" pitchFamily="18" charset="0"/>
              <a:cs typeface="Times New Roman" panose="02020603050405020304" pitchFamily="18" charset="0"/>
            </a:endParaRPr>
          </a:p>
          <a:p>
            <a:pPr indent="-228612" fontAlgn="base">
              <a:spcBef>
                <a:spcPct val="0"/>
              </a:spcBef>
              <a:buFont typeface="Arial" panose="020B0604020202020204" pitchFamily="34" charset="0"/>
              <a:buChar char="•"/>
            </a:pPr>
            <a:endParaRPr lang="en-US" altLang="en-US" sz="3200" dirty="0">
              <a:latin typeface="Times New Roman" panose="02020603050405020304" pitchFamily="18" charset="0"/>
              <a:cs typeface="Times New Roman" panose="02020603050405020304" pitchFamily="18" charset="0"/>
            </a:endParaRPr>
          </a:p>
        </p:txBody>
      </p:sp>
      <p:pic>
        <p:nvPicPr>
          <p:cNvPr id="7" name="Picture 9" descr="Brain, Heart, Balance, Emotion">
            <a:extLst>
              <a:ext uri="{FF2B5EF4-FFF2-40B4-BE49-F238E27FC236}">
                <a16:creationId xmlns:a16="http://schemas.microsoft.com/office/drawing/2014/main" id="{6ED32077-25C0-D096-7156-8037DCF33A5C}"/>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14887848" y="2121872"/>
            <a:ext cx="3429969" cy="34299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lock, Clock Face, Date, Present, Business, Businesses">
            <a:extLst>
              <a:ext uri="{FF2B5EF4-FFF2-40B4-BE49-F238E27FC236}">
                <a16:creationId xmlns:a16="http://schemas.microsoft.com/office/drawing/2014/main" id="{DC34B527-DAEB-F1A1-6933-D1A29FC76A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772" t="13795" r="17277" b="10221"/>
          <a:stretch/>
        </p:blipFill>
        <p:spPr bwMode="auto">
          <a:xfrm>
            <a:off x="15011400" y="5319263"/>
            <a:ext cx="3057939"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383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80699" y="914401"/>
            <a:ext cx="6210021" cy="1996259"/>
          </a:xfrm>
        </p:spPr>
        <p:txBody>
          <a:bodyPr>
            <a:normAutofit fontScale="90000"/>
          </a:bodyPr>
          <a:lstStyle/>
          <a:p>
            <a:r>
              <a:rPr lang="en-US" b="0" dirty="0">
                <a:latin typeface="Abril Fatface" panose="02000503000000020003" pitchFamily="2" charset="0"/>
              </a:rPr>
              <a:t>Understand the Prevalence and Impact of Trauma </a:t>
            </a:r>
          </a:p>
        </p:txBody>
      </p:sp>
      <p:pic>
        <p:nvPicPr>
          <p:cNvPr id="5" name="Picture 4">
            <a:extLst>
              <a:ext uri="{FF2B5EF4-FFF2-40B4-BE49-F238E27FC236}">
                <a16:creationId xmlns:a16="http://schemas.microsoft.com/office/drawing/2014/main" id="{DEDED3DB-3E43-627B-0A33-317488C378E7}"/>
              </a:ext>
            </a:extLst>
          </p:cNvPr>
          <p:cNvPicPr>
            <a:picLocks noChangeAspect="1"/>
          </p:cNvPicPr>
          <p:nvPr/>
        </p:nvPicPr>
        <p:blipFill rotWithShape="1">
          <a:blip r:embed="rId3"/>
          <a:srcRect l="32825" r="-1" b="-1"/>
          <a:stretch/>
        </p:blipFill>
        <p:spPr>
          <a:xfrm>
            <a:off x="1" y="15"/>
            <a:ext cx="10352567" cy="10286985"/>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p:cNvSpPr>
            <a:spLocks noGrp="1"/>
          </p:cNvSpPr>
          <p:nvPr>
            <p:ph idx="1"/>
          </p:nvPr>
        </p:nvSpPr>
        <p:spPr>
          <a:xfrm>
            <a:off x="10352567" y="3291153"/>
            <a:ext cx="6838151" cy="5862879"/>
          </a:xfrm>
        </p:spPr>
        <p:txBody>
          <a:bodyPr>
            <a:normAutofit fontScale="92500" lnSpcReduction="10000"/>
          </a:bodyPr>
          <a:lstStyle/>
          <a:p>
            <a:pPr>
              <a:buClr>
                <a:schemeClr val="tx1">
                  <a:lumMod val="90000"/>
                  <a:lumOff val="10000"/>
                </a:schemeClr>
              </a:buClr>
            </a:pPr>
            <a:r>
              <a:rPr lang="en-US" sz="2400" dirty="0">
                <a:latin typeface="Times New Roman" panose="02020603050405020304" pitchFamily="18" charset="0"/>
                <a:cs typeface="Times New Roman" panose="02020603050405020304" pitchFamily="18" charset="0"/>
              </a:rPr>
              <a:t>Among Horizons patients 86% of the new clients consistently report at least one form of interpersonal violence (physical abuse, sexual abuse/assault, and/or domestic violence)</a:t>
            </a:r>
          </a:p>
          <a:p>
            <a:pPr>
              <a:buClr>
                <a:schemeClr val="tx1">
                  <a:lumMod val="90000"/>
                  <a:lumOff val="10000"/>
                </a:schemeClr>
              </a:buClr>
            </a:pPr>
            <a:r>
              <a:rPr lang="en-US" sz="2400" dirty="0">
                <a:latin typeface="Times New Roman" panose="02020603050405020304" pitchFamily="18" charset="0"/>
                <a:cs typeface="Times New Roman" panose="02020603050405020304" pitchFamily="18" charset="0"/>
              </a:rPr>
              <a:t>PTSD in pregnant birthing persons has been associated with: </a:t>
            </a:r>
          </a:p>
          <a:p>
            <a:pPr lvl="1">
              <a:buClr>
                <a:schemeClr val="tx1">
                  <a:lumMod val="90000"/>
                  <a:lumOff val="10000"/>
                </a:schemeClr>
              </a:buClr>
            </a:pPr>
            <a:r>
              <a:rPr lang="en-US" sz="2400" dirty="0">
                <a:latin typeface="Times New Roman" panose="02020603050405020304" pitchFamily="18" charset="0"/>
                <a:cs typeface="Times New Roman" panose="02020603050405020304" pitchFamily="18" charset="0"/>
              </a:rPr>
              <a:t> Shorter gestation</a:t>
            </a:r>
          </a:p>
          <a:p>
            <a:pPr lvl="1">
              <a:buClr>
                <a:schemeClr val="tx1">
                  <a:lumMod val="90000"/>
                  <a:lumOff val="10000"/>
                </a:schemeClr>
              </a:buClr>
            </a:pPr>
            <a:r>
              <a:rPr lang="en-US" sz="2400" dirty="0">
                <a:latin typeface="Times New Roman" panose="02020603050405020304" pitchFamily="18" charset="0"/>
                <a:cs typeface="Times New Roman" panose="02020603050405020304" pitchFamily="18" charset="0"/>
              </a:rPr>
              <a:t>Lower birth weight (Seng et al., 2011) </a:t>
            </a:r>
          </a:p>
          <a:p>
            <a:pPr lvl="1">
              <a:buClr>
                <a:schemeClr val="tx1">
                  <a:lumMod val="90000"/>
                  <a:lumOff val="10000"/>
                </a:schemeClr>
              </a:buClr>
            </a:pPr>
            <a:r>
              <a:rPr lang="en-US" sz="2400" dirty="0">
                <a:latin typeface="Times New Roman" panose="02020603050405020304" pitchFamily="18" charset="0"/>
                <a:cs typeface="Times New Roman" panose="02020603050405020304" pitchFamily="18" charset="0"/>
              </a:rPr>
              <a:t>Negative effects on maternal self care and infant emotional and cognitive development (Murray, 1992) </a:t>
            </a:r>
          </a:p>
          <a:p>
            <a:pPr lvl="1">
              <a:buClr>
                <a:schemeClr val="tx1">
                  <a:lumMod val="90000"/>
                  <a:lumOff val="10000"/>
                </a:schemeClr>
              </a:buClr>
            </a:pPr>
            <a:r>
              <a:rPr lang="en-US" sz="2400" dirty="0">
                <a:latin typeface="Times New Roman" panose="02020603050405020304" pitchFamily="18" charset="0"/>
                <a:cs typeface="Times New Roman" panose="02020603050405020304" pitchFamily="18" charset="0"/>
              </a:rPr>
              <a:t>Difficulty with maternal attachment  </a:t>
            </a:r>
          </a:p>
          <a:p>
            <a:pPr>
              <a:buClr>
                <a:schemeClr val="tx1">
                  <a:lumMod val="90000"/>
                  <a:lumOff val="10000"/>
                </a:schemeClr>
              </a:buClr>
            </a:pPr>
            <a:r>
              <a:rPr lang="en-US" sz="2400" dirty="0">
                <a:latin typeface="Times New Roman" panose="02020603050405020304" pitchFamily="18" charset="0"/>
                <a:cs typeface="Times New Roman" panose="02020603050405020304" pitchFamily="18" charset="0"/>
              </a:rPr>
              <a:t>Pregnant women with PTSD have higher rates of suicidal thoughts and psychiatric comorbidity than non pregnant women with PTSD (Smith et al., 2006)</a:t>
            </a:r>
          </a:p>
          <a:p>
            <a:pPr>
              <a:buClr>
                <a:schemeClr val="tx1">
                  <a:lumMod val="90000"/>
                  <a:lumOff val="10000"/>
                </a:schemeClr>
              </a:buClr>
            </a:pPr>
            <a:r>
              <a:rPr lang="en-US" sz="2400" dirty="0">
                <a:latin typeface="Times New Roman" panose="02020603050405020304" pitchFamily="18" charset="0"/>
                <a:cs typeface="Times New Roman" panose="02020603050405020304" pitchFamily="18" charset="0"/>
              </a:rPr>
              <a:t> PTSD affects birthing person/child bonding </a:t>
            </a:r>
          </a:p>
        </p:txBody>
      </p:sp>
      <p:sp>
        <p:nvSpPr>
          <p:cNvPr id="7" name="TextBox 6">
            <a:extLst>
              <a:ext uri="{FF2B5EF4-FFF2-40B4-BE49-F238E27FC236}">
                <a16:creationId xmlns:a16="http://schemas.microsoft.com/office/drawing/2014/main" id="{9147AFC0-C083-F160-0BF7-AB4B4457A71E}"/>
              </a:ext>
            </a:extLst>
          </p:cNvPr>
          <p:cNvSpPr txBox="1"/>
          <p:nvPr/>
        </p:nvSpPr>
        <p:spPr>
          <a:xfrm>
            <a:off x="10045862" y="9963820"/>
            <a:ext cx="9189720" cy="276999"/>
          </a:xfrm>
          <a:prstGeom prst="rect">
            <a:avLst/>
          </a:prstGeom>
          <a:noFill/>
        </p:spPr>
        <p:txBody>
          <a:bodyPr wrap="square">
            <a:spAutoFit/>
          </a:bodyPr>
          <a:lstStyle/>
          <a:p>
            <a:pPr defTabSz="1371600">
              <a:defRPr/>
            </a:pPr>
            <a:r>
              <a:rPr lang="en-US" sz="1200">
                <a:solidFill>
                  <a:srgbClr val="13284B"/>
                </a:solidFill>
                <a:latin typeface="Franklin Gothic Book" panose="020B0503020102020204"/>
              </a:rPr>
              <a:t>Photo by </a:t>
            </a:r>
            <a:r>
              <a:rPr lang="en-US" sz="1200">
                <a:solidFill>
                  <a:srgbClr val="13284B"/>
                </a:solidFill>
                <a:latin typeface="Franklin Gothic Book" panose="020B0503020102020204"/>
                <a:hlinkClick r:id="rId4"/>
              </a:rPr>
              <a:t>🇻🇪 Jose G. Ortega Castro 🇲🇽</a:t>
            </a:r>
            <a:r>
              <a:rPr lang="en-US" sz="1200">
                <a:solidFill>
                  <a:srgbClr val="13284B"/>
                </a:solidFill>
                <a:latin typeface="Franklin Gothic Book" panose="020B0503020102020204"/>
              </a:rPr>
              <a:t> on </a:t>
            </a:r>
            <a:r>
              <a:rPr lang="en-US" sz="1200" err="1">
                <a:solidFill>
                  <a:srgbClr val="13284B"/>
                </a:solidFill>
                <a:latin typeface="Franklin Gothic Book" panose="020B0503020102020204"/>
                <a:hlinkClick r:id="rId5"/>
              </a:rPr>
              <a:t>Unsplash</a:t>
            </a:r>
            <a:r>
              <a:rPr lang="en-US" sz="1200">
                <a:solidFill>
                  <a:srgbClr val="13284B"/>
                </a:solidFill>
                <a:latin typeface="Franklin Gothic Book" panose="020B0503020102020204"/>
              </a:rPr>
              <a:t> </a:t>
            </a:r>
          </a:p>
        </p:txBody>
      </p:sp>
    </p:spTree>
    <p:extLst>
      <p:ext uri="{BB962C8B-B14F-4D97-AF65-F5344CB8AC3E}">
        <p14:creationId xmlns:p14="http://schemas.microsoft.com/office/powerpoint/2010/main" val="22532435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2" name="Freeform 2"/>
          <p:cNvSpPr/>
          <p:nvPr/>
        </p:nvSpPr>
        <p:spPr>
          <a:xfrm flipH="1">
            <a:off x="6258677" y="2865299"/>
            <a:ext cx="5770646" cy="5995477"/>
          </a:xfrm>
          <a:custGeom>
            <a:avLst/>
            <a:gdLst/>
            <a:ahLst/>
            <a:cxnLst/>
            <a:rect l="l" t="t" r="r" b="b"/>
            <a:pathLst>
              <a:path w="5770646" h="5995477">
                <a:moveTo>
                  <a:pt x="5770646" y="0"/>
                </a:moveTo>
                <a:lnTo>
                  <a:pt x="0" y="0"/>
                </a:lnTo>
                <a:lnTo>
                  <a:pt x="0" y="5995477"/>
                </a:lnTo>
                <a:lnTo>
                  <a:pt x="5770646" y="5995477"/>
                </a:lnTo>
                <a:lnTo>
                  <a:pt x="5770646"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 name="Freeform 3"/>
          <p:cNvSpPr/>
          <p:nvPr/>
        </p:nvSpPr>
        <p:spPr>
          <a:xfrm>
            <a:off x="7039296" y="3081015"/>
            <a:ext cx="4747967" cy="3958617"/>
          </a:xfrm>
          <a:custGeom>
            <a:avLst/>
            <a:gdLst/>
            <a:ahLst/>
            <a:cxnLst/>
            <a:rect l="l" t="t" r="r" b="b"/>
            <a:pathLst>
              <a:path w="4747967" h="3958617">
                <a:moveTo>
                  <a:pt x="0" y="0"/>
                </a:moveTo>
                <a:lnTo>
                  <a:pt x="4747967" y="0"/>
                </a:lnTo>
                <a:lnTo>
                  <a:pt x="4747967" y="3958617"/>
                </a:lnTo>
                <a:lnTo>
                  <a:pt x="0" y="395861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769779" y="519250"/>
            <a:ext cx="16748443" cy="1231106"/>
          </a:xfrm>
          <a:prstGeom prst="rect">
            <a:avLst/>
          </a:prstGeom>
        </p:spPr>
        <p:txBody>
          <a:bodyPr lIns="0" tIns="0" rIns="0" bIns="0" rtlCol="0" anchor="t">
            <a:spAutoFit/>
          </a:bodyPr>
          <a:lstStyle/>
          <a:p>
            <a:pPr algn="ctr"/>
            <a:r>
              <a:rPr lang="en-US" sz="8000" dirty="0">
                <a:solidFill>
                  <a:srgbClr val="FFFFFF"/>
                </a:solidFill>
                <a:latin typeface="Abril Fatface"/>
                <a:ea typeface="Abril Fatface"/>
                <a:cs typeface="Abril Fatface"/>
                <a:sym typeface="Abril Fatface"/>
              </a:rPr>
              <a:t>Trauma and the Developing Brain</a:t>
            </a:r>
          </a:p>
        </p:txBody>
      </p:sp>
      <p:sp>
        <p:nvSpPr>
          <p:cNvPr id="5" name="TextBox 5"/>
          <p:cNvSpPr txBox="1"/>
          <p:nvPr/>
        </p:nvSpPr>
        <p:spPr>
          <a:xfrm>
            <a:off x="1519257" y="2947665"/>
            <a:ext cx="3815502" cy="1645285"/>
          </a:xfrm>
          <a:prstGeom prst="rect">
            <a:avLst/>
          </a:prstGeom>
        </p:spPr>
        <p:txBody>
          <a:bodyPr lIns="0" tIns="0" rIns="0" bIns="0" rtlCol="0" anchor="t">
            <a:spAutoFit/>
          </a:bodyPr>
          <a:lstStyle/>
          <a:p>
            <a:pPr algn="ctr">
              <a:lnSpc>
                <a:spcPts val="4759"/>
              </a:lnSpc>
            </a:pPr>
            <a:r>
              <a:rPr lang="en-US" sz="3399">
                <a:solidFill>
                  <a:srgbClr val="FFFFFF"/>
                </a:solidFill>
                <a:latin typeface="Times New Roman MT"/>
                <a:ea typeface="Times New Roman MT"/>
                <a:cs typeface="Times New Roman MT"/>
                <a:sym typeface="Times New Roman MT"/>
              </a:rPr>
              <a:t>Prefrontal Cortex</a:t>
            </a:r>
          </a:p>
          <a:p>
            <a:pPr algn="ctr">
              <a:lnSpc>
                <a:spcPts val="3919"/>
              </a:lnSpc>
            </a:pPr>
            <a:r>
              <a:rPr lang="en-US" sz="2799">
                <a:solidFill>
                  <a:srgbClr val="FFFFFF"/>
                </a:solidFill>
                <a:latin typeface="Times New Roman MT"/>
                <a:ea typeface="Times New Roman MT"/>
                <a:cs typeface="Times New Roman MT"/>
                <a:sym typeface="Times New Roman MT"/>
              </a:rPr>
              <a:t>(decision making, impulse control)</a:t>
            </a:r>
          </a:p>
        </p:txBody>
      </p:sp>
      <p:sp>
        <p:nvSpPr>
          <p:cNvPr id="6" name="TextBox 6"/>
          <p:cNvSpPr txBox="1"/>
          <p:nvPr/>
        </p:nvSpPr>
        <p:spPr>
          <a:xfrm>
            <a:off x="13870800" y="4713053"/>
            <a:ext cx="2969400" cy="1092222"/>
          </a:xfrm>
          <a:prstGeom prst="rect">
            <a:avLst/>
          </a:prstGeom>
        </p:spPr>
        <p:txBody>
          <a:bodyPr wrap="square" lIns="0" tIns="0" rIns="0" bIns="0" rtlCol="0" anchor="t">
            <a:spAutoFit/>
          </a:bodyPr>
          <a:lstStyle/>
          <a:p>
            <a:pPr algn="ctr">
              <a:lnSpc>
                <a:spcPts val="4759"/>
              </a:lnSpc>
            </a:pPr>
            <a:r>
              <a:rPr lang="en-US" sz="3399" dirty="0">
                <a:solidFill>
                  <a:srgbClr val="FFFFFF"/>
                </a:solidFill>
                <a:latin typeface="Times New Roman MT"/>
                <a:ea typeface="Times New Roman MT"/>
                <a:cs typeface="Times New Roman MT"/>
                <a:sym typeface="Times New Roman MT"/>
              </a:rPr>
              <a:t>Hippocampus</a:t>
            </a:r>
          </a:p>
          <a:p>
            <a:pPr algn="ctr">
              <a:lnSpc>
                <a:spcPts val="3919"/>
              </a:lnSpc>
            </a:pPr>
            <a:r>
              <a:rPr lang="en-US" sz="2799" dirty="0">
                <a:solidFill>
                  <a:srgbClr val="FFFFFF"/>
                </a:solidFill>
                <a:latin typeface="Times New Roman MT"/>
                <a:ea typeface="Times New Roman MT"/>
                <a:cs typeface="Times New Roman MT"/>
                <a:sym typeface="Times New Roman MT"/>
              </a:rPr>
              <a:t>(memory)</a:t>
            </a:r>
          </a:p>
        </p:txBody>
      </p:sp>
      <p:sp>
        <p:nvSpPr>
          <p:cNvPr id="7" name="TextBox 7"/>
          <p:cNvSpPr txBox="1"/>
          <p:nvPr/>
        </p:nvSpPr>
        <p:spPr>
          <a:xfrm>
            <a:off x="2497844" y="7392778"/>
            <a:ext cx="2455156" cy="1092287"/>
          </a:xfrm>
          <a:prstGeom prst="rect">
            <a:avLst/>
          </a:prstGeom>
        </p:spPr>
        <p:txBody>
          <a:bodyPr wrap="square" lIns="0" tIns="0" rIns="0" bIns="0" rtlCol="0" anchor="t">
            <a:spAutoFit/>
          </a:bodyPr>
          <a:lstStyle/>
          <a:p>
            <a:pPr algn="ctr">
              <a:lnSpc>
                <a:spcPts val="4759"/>
              </a:lnSpc>
            </a:pPr>
            <a:r>
              <a:rPr lang="en-US" sz="3399" dirty="0">
                <a:solidFill>
                  <a:srgbClr val="FFFFFF"/>
                </a:solidFill>
                <a:latin typeface="Times New Roman MT"/>
                <a:ea typeface="Times New Roman MT"/>
                <a:cs typeface="Times New Roman MT"/>
                <a:sym typeface="Times New Roman MT"/>
              </a:rPr>
              <a:t>Amygdala</a:t>
            </a:r>
          </a:p>
          <a:p>
            <a:pPr algn="ctr">
              <a:lnSpc>
                <a:spcPts val="3920"/>
              </a:lnSpc>
            </a:pPr>
            <a:r>
              <a:rPr lang="en-US" sz="2800" dirty="0">
                <a:solidFill>
                  <a:srgbClr val="FFFFFF"/>
                </a:solidFill>
                <a:latin typeface="Times New Roman MT"/>
                <a:ea typeface="Times New Roman MT"/>
                <a:cs typeface="Times New Roman MT"/>
                <a:sym typeface="Times New Roman MT"/>
              </a:rPr>
              <a:t>(fear)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grpSp>
        <p:nvGrpSpPr>
          <p:cNvPr id="2" name="Group 2"/>
          <p:cNvGrpSpPr/>
          <p:nvPr/>
        </p:nvGrpSpPr>
        <p:grpSpPr>
          <a:xfrm>
            <a:off x="-5099397" y="0"/>
            <a:ext cx="10500071" cy="10500071"/>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E7FF"/>
            </a:solidFill>
          </p:spPr>
          <p:txBody>
            <a:bodyPr/>
            <a:lstStyle/>
            <a:p>
              <a:endParaRPr lang="en-US"/>
            </a:p>
          </p:txBody>
        </p:sp>
        <p:sp>
          <p:nvSpPr>
            <p:cNvPr id="4" name="TextBox 4"/>
            <p:cNvSpPr txBox="1"/>
            <p:nvPr/>
          </p:nvSpPr>
          <p:spPr>
            <a:xfrm>
              <a:off x="76200" y="95250"/>
              <a:ext cx="660400" cy="641350"/>
            </a:xfrm>
            <a:prstGeom prst="rect">
              <a:avLst/>
            </a:prstGeom>
          </p:spPr>
          <p:txBody>
            <a:bodyPr lIns="50800" tIns="50800" rIns="50800" bIns="50800" rtlCol="0" anchor="ctr"/>
            <a:lstStyle/>
            <a:p>
              <a:pPr algn="ctr">
                <a:lnSpc>
                  <a:spcPts val="2282"/>
                </a:lnSpc>
              </a:pPr>
              <a:endParaRPr/>
            </a:p>
          </p:txBody>
        </p:sp>
      </p:grpSp>
      <p:sp>
        <p:nvSpPr>
          <p:cNvPr id="5" name="TextBox 5"/>
          <p:cNvSpPr txBox="1"/>
          <p:nvPr/>
        </p:nvSpPr>
        <p:spPr>
          <a:xfrm>
            <a:off x="308609" y="3596640"/>
            <a:ext cx="4945460" cy="2988944"/>
          </a:xfrm>
          <a:prstGeom prst="rect">
            <a:avLst/>
          </a:prstGeom>
        </p:spPr>
        <p:txBody>
          <a:bodyPr lIns="0" tIns="0" rIns="0" bIns="0" rtlCol="0" anchor="t">
            <a:spAutoFit/>
          </a:bodyPr>
          <a:lstStyle/>
          <a:p>
            <a:pPr algn="l">
              <a:lnSpc>
                <a:spcPts val="7980"/>
              </a:lnSpc>
            </a:pPr>
            <a:r>
              <a:rPr lang="en-US" sz="5700">
                <a:solidFill>
                  <a:srgbClr val="104862"/>
                </a:solidFill>
                <a:latin typeface="Abril Fatface"/>
                <a:ea typeface="Abril Fatface"/>
                <a:cs typeface="Abril Fatface"/>
                <a:sym typeface="Abril Fatface"/>
              </a:rPr>
              <a:t>Trauma in Early Childhood</a:t>
            </a:r>
          </a:p>
        </p:txBody>
      </p:sp>
      <p:sp>
        <p:nvSpPr>
          <p:cNvPr id="6" name="TextBox 6"/>
          <p:cNvSpPr txBox="1"/>
          <p:nvPr/>
        </p:nvSpPr>
        <p:spPr>
          <a:xfrm>
            <a:off x="5949203" y="2459528"/>
            <a:ext cx="11471749" cy="5447665"/>
          </a:xfrm>
          <a:prstGeom prst="rect">
            <a:avLst/>
          </a:prstGeom>
        </p:spPr>
        <p:txBody>
          <a:bodyPr lIns="0" tIns="0" rIns="0" bIns="0" rtlCol="0" anchor="t">
            <a:spAutoFit/>
          </a:bodyPr>
          <a:lstStyle/>
          <a:p>
            <a:pPr marL="734059" lvl="1" indent="-367030" algn="l">
              <a:lnSpc>
                <a:spcPts val="4759"/>
              </a:lnSpc>
              <a:buFont typeface="Arial"/>
              <a:buChar char="•"/>
            </a:pPr>
            <a:r>
              <a:rPr lang="en-US" sz="3399">
                <a:solidFill>
                  <a:srgbClr val="FFFFFF"/>
                </a:solidFill>
                <a:latin typeface="Times New Roman MT"/>
                <a:ea typeface="Times New Roman MT"/>
                <a:cs typeface="Times New Roman MT"/>
                <a:sym typeface="Times New Roman MT"/>
              </a:rPr>
              <a:t>Trauma effects decision making, learning, behavior, health, and relationships</a:t>
            </a:r>
          </a:p>
          <a:p>
            <a:pPr marL="734059" lvl="1" indent="-367030" algn="l">
              <a:lnSpc>
                <a:spcPts val="4759"/>
              </a:lnSpc>
              <a:buFont typeface="Arial"/>
              <a:buChar char="•"/>
            </a:pPr>
            <a:r>
              <a:rPr lang="en-US" sz="3399">
                <a:solidFill>
                  <a:srgbClr val="FFFFFF"/>
                </a:solidFill>
                <a:latin typeface="Times New Roman MT"/>
                <a:ea typeface="Times New Roman MT"/>
                <a:cs typeface="Times New Roman MT"/>
                <a:sym typeface="Times New Roman MT"/>
              </a:rPr>
              <a:t>Difficulty identifying and regulating emotions</a:t>
            </a:r>
          </a:p>
          <a:p>
            <a:pPr marL="734059" lvl="1" indent="-367030" algn="l">
              <a:lnSpc>
                <a:spcPts val="4759"/>
              </a:lnSpc>
              <a:buFont typeface="Arial"/>
              <a:buChar char="•"/>
            </a:pPr>
            <a:r>
              <a:rPr lang="en-US" sz="3399">
                <a:solidFill>
                  <a:srgbClr val="FFFFFF"/>
                </a:solidFill>
                <a:latin typeface="Times New Roman MT"/>
                <a:ea typeface="Times New Roman MT"/>
                <a:cs typeface="Times New Roman MT"/>
                <a:sym typeface="Times New Roman MT"/>
              </a:rPr>
              <a:t>“Big behaviors” (aggression, fleeing, hiding)</a:t>
            </a:r>
          </a:p>
          <a:p>
            <a:pPr marL="734059" lvl="1" indent="-367030" algn="l">
              <a:lnSpc>
                <a:spcPts val="4759"/>
              </a:lnSpc>
              <a:buFont typeface="Arial"/>
              <a:buChar char="•"/>
            </a:pPr>
            <a:r>
              <a:rPr lang="en-US" sz="3399">
                <a:solidFill>
                  <a:srgbClr val="FFFFFF"/>
                </a:solidFill>
                <a:latin typeface="Times New Roman MT"/>
                <a:ea typeface="Times New Roman MT"/>
                <a:cs typeface="Times New Roman MT"/>
                <a:sym typeface="Times New Roman MT"/>
              </a:rPr>
              <a:t>Regression in skills</a:t>
            </a:r>
          </a:p>
          <a:p>
            <a:pPr marL="734059" lvl="1" indent="-367030" algn="l">
              <a:lnSpc>
                <a:spcPts val="4759"/>
              </a:lnSpc>
              <a:buFont typeface="Arial"/>
              <a:buChar char="•"/>
            </a:pPr>
            <a:r>
              <a:rPr lang="en-US" sz="3399">
                <a:solidFill>
                  <a:srgbClr val="FFFFFF"/>
                </a:solidFill>
                <a:latin typeface="Times New Roman MT"/>
                <a:ea typeface="Times New Roman MT"/>
                <a:cs typeface="Times New Roman MT"/>
                <a:sym typeface="Times New Roman MT"/>
              </a:rPr>
              <a:t>Anxiety regarding caregivers</a:t>
            </a:r>
          </a:p>
          <a:p>
            <a:pPr marL="734059" lvl="1" indent="-367030" algn="l">
              <a:lnSpc>
                <a:spcPts val="4759"/>
              </a:lnSpc>
              <a:buFont typeface="Arial"/>
              <a:buChar char="•"/>
            </a:pPr>
            <a:r>
              <a:rPr lang="en-US" sz="3399">
                <a:solidFill>
                  <a:srgbClr val="FFFFFF"/>
                </a:solidFill>
                <a:latin typeface="Times New Roman MT"/>
                <a:ea typeface="Times New Roman MT"/>
                <a:cs typeface="Times New Roman MT"/>
                <a:sym typeface="Times New Roman MT"/>
              </a:rPr>
              <a:t>Struggles with transitions</a:t>
            </a:r>
          </a:p>
          <a:p>
            <a:pPr marL="734059" lvl="1" indent="-367030" algn="l">
              <a:lnSpc>
                <a:spcPts val="4759"/>
              </a:lnSpc>
              <a:buFont typeface="Arial"/>
              <a:buChar char="•"/>
            </a:pPr>
            <a:r>
              <a:rPr lang="en-US" sz="3399">
                <a:solidFill>
                  <a:srgbClr val="FFFFFF"/>
                </a:solidFill>
                <a:latin typeface="Times New Roman MT"/>
                <a:ea typeface="Times New Roman MT"/>
                <a:cs typeface="Times New Roman MT"/>
                <a:sym typeface="Times New Roman MT"/>
              </a:rPr>
              <a:t>Sensory input (over or under-stimulated)</a:t>
            </a:r>
          </a:p>
          <a:p>
            <a:pPr marL="734059" lvl="1" indent="-367030" algn="l">
              <a:lnSpc>
                <a:spcPts val="4759"/>
              </a:lnSpc>
              <a:buFont typeface="Arial"/>
              <a:buChar char="•"/>
            </a:pPr>
            <a:r>
              <a:rPr lang="en-US" sz="3399">
                <a:solidFill>
                  <a:srgbClr val="FFFFFF"/>
                </a:solidFill>
                <a:latin typeface="Times New Roman MT"/>
                <a:ea typeface="Times New Roman MT"/>
                <a:cs typeface="Times New Roman MT"/>
                <a:sym typeface="Times New Roman MT"/>
              </a:rPr>
              <a:t>Isolation and withdrawal</a:t>
            </a:r>
          </a:p>
        </p:txBody>
      </p:sp>
      <p:sp>
        <p:nvSpPr>
          <p:cNvPr id="7" name="TextBox 7"/>
          <p:cNvSpPr txBox="1"/>
          <p:nvPr/>
        </p:nvSpPr>
        <p:spPr>
          <a:xfrm>
            <a:off x="5787551" y="1266228"/>
            <a:ext cx="11471749" cy="830580"/>
          </a:xfrm>
          <a:prstGeom prst="rect">
            <a:avLst/>
          </a:prstGeom>
        </p:spPr>
        <p:txBody>
          <a:bodyPr lIns="0" tIns="0" rIns="0" bIns="0" rtlCol="0" anchor="t">
            <a:spAutoFit/>
          </a:bodyPr>
          <a:lstStyle/>
          <a:p>
            <a:pPr algn="ctr">
              <a:lnSpc>
                <a:spcPts val="6719"/>
              </a:lnSpc>
            </a:pPr>
            <a:r>
              <a:rPr lang="en-US" sz="4800">
                <a:solidFill>
                  <a:srgbClr val="FFFFFF"/>
                </a:solidFill>
                <a:latin typeface="Abril Fatface"/>
                <a:ea typeface="Abril Fatface"/>
                <a:cs typeface="Abril Fatface"/>
                <a:sym typeface="Abril Fatface"/>
              </a:rPr>
              <a:t>What symptoms and signs do you see?</a:t>
            </a:r>
          </a:p>
        </p:txBody>
      </p:sp>
      <p:sp>
        <p:nvSpPr>
          <p:cNvPr id="8" name="TextBox 8"/>
          <p:cNvSpPr txBox="1"/>
          <p:nvPr/>
        </p:nvSpPr>
        <p:spPr>
          <a:xfrm>
            <a:off x="6683986" y="8790623"/>
            <a:ext cx="10002184" cy="830580"/>
          </a:xfrm>
          <a:prstGeom prst="rect">
            <a:avLst/>
          </a:prstGeom>
        </p:spPr>
        <p:txBody>
          <a:bodyPr lIns="0" tIns="0" rIns="0" bIns="0" rtlCol="0" anchor="t">
            <a:spAutoFit/>
          </a:bodyPr>
          <a:lstStyle/>
          <a:p>
            <a:pPr algn="l">
              <a:lnSpc>
                <a:spcPts val="6720"/>
              </a:lnSpc>
            </a:pPr>
            <a:r>
              <a:rPr lang="en-US" sz="4800">
                <a:solidFill>
                  <a:srgbClr val="FFFFFF"/>
                </a:solidFill>
                <a:latin typeface="Abril Fatface"/>
                <a:ea typeface="Abril Fatface"/>
                <a:cs typeface="Abril Fatface"/>
                <a:sym typeface="Abril Fatface"/>
              </a:rPr>
              <a:t>Their behavior is communication!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130553" y="3659860"/>
            <a:ext cx="3822808" cy="382280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5757"/>
            </a:solidFill>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428271" y="3659860"/>
            <a:ext cx="3822808" cy="3822808"/>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p:spPr>
          <p:txBody>
            <a:bodyPr/>
            <a:lstStyle/>
            <a:p>
              <a:endParaRPr lang="en-US"/>
            </a:p>
          </p:txBody>
        </p:sp>
        <p:sp>
          <p:nvSpPr>
            <p:cNvPr id="7" name="TextBox 7"/>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a:off x="10334639" y="3659860"/>
            <a:ext cx="3822808" cy="382280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txBody>
            <a:bodyPr/>
            <a:lstStyle/>
            <a:p>
              <a:endParaRPr lang="en-US"/>
            </a:p>
          </p:txBody>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a:off x="0" y="3659860"/>
            <a:ext cx="3822808" cy="382280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751F"/>
            </a:solidFill>
          </p:spPr>
          <p:txBody>
            <a:bodyPr/>
            <a:lstStyle/>
            <a:p>
              <a:endParaRPr lang="en-US"/>
            </a:p>
          </p:txBody>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4" name="Freeform 14"/>
          <p:cNvSpPr/>
          <p:nvPr/>
        </p:nvSpPr>
        <p:spPr>
          <a:xfrm>
            <a:off x="1142020" y="4159390"/>
            <a:ext cx="1538768" cy="1538768"/>
          </a:xfrm>
          <a:custGeom>
            <a:avLst/>
            <a:gdLst/>
            <a:ahLst/>
            <a:cxnLst/>
            <a:rect l="l" t="t" r="r" b="b"/>
            <a:pathLst>
              <a:path w="1538768" h="1538768">
                <a:moveTo>
                  <a:pt x="0" y="0"/>
                </a:moveTo>
                <a:lnTo>
                  <a:pt x="1538768" y="0"/>
                </a:lnTo>
                <a:lnTo>
                  <a:pt x="1538768" y="1538768"/>
                </a:lnTo>
                <a:lnTo>
                  <a:pt x="0" y="153876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15" name="Freeform 15"/>
          <p:cNvSpPr/>
          <p:nvPr/>
        </p:nvSpPr>
        <p:spPr>
          <a:xfrm>
            <a:off x="5233887" y="4074138"/>
            <a:ext cx="1615262" cy="1709272"/>
          </a:xfrm>
          <a:custGeom>
            <a:avLst/>
            <a:gdLst/>
            <a:ahLst/>
            <a:cxnLst/>
            <a:rect l="l" t="t" r="r" b="b"/>
            <a:pathLst>
              <a:path w="1615262" h="1709272">
                <a:moveTo>
                  <a:pt x="0" y="0"/>
                </a:moveTo>
                <a:lnTo>
                  <a:pt x="1615262" y="0"/>
                </a:lnTo>
                <a:lnTo>
                  <a:pt x="1615262" y="1709272"/>
                </a:lnTo>
                <a:lnTo>
                  <a:pt x="0" y="1709272"/>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6" name="Freeform 16"/>
          <p:cNvSpPr/>
          <p:nvPr/>
        </p:nvSpPr>
        <p:spPr>
          <a:xfrm>
            <a:off x="8560971" y="4311659"/>
            <a:ext cx="1557409" cy="1471751"/>
          </a:xfrm>
          <a:custGeom>
            <a:avLst/>
            <a:gdLst/>
            <a:ahLst/>
            <a:cxnLst/>
            <a:rect l="l" t="t" r="r" b="b"/>
            <a:pathLst>
              <a:path w="1557409" h="1471751">
                <a:moveTo>
                  <a:pt x="0" y="0"/>
                </a:moveTo>
                <a:lnTo>
                  <a:pt x="1557409" y="0"/>
                </a:lnTo>
                <a:lnTo>
                  <a:pt x="1557409" y="1471751"/>
                </a:lnTo>
                <a:lnTo>
                  <a:pt x="0" y="1471751"/>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Freeform 17"/>
          <p:cNvSpPr/>
          <p:nvPr/>
        </p:nvSpPr>
        <p:spPr>
          <a:xfrm>
            <a:off x="11667696" y="4159390"/>
            <a:ext cx="1417673" cy="1791688"/>
          </a:xfrm>
          <a:custGeom>
            <a:avLst/>
            <a:gdLst/>
            <a:ahLst/>
            <a:cxnLst/>
            <a:rect l="l" t="t" r="r" b="b"/>
            <a:pathLst>
              <a:path w="1417673" h="1791688">
                <a:moveTo>
                  <a:pt x="0" y="0"/>
                </a:moveTo>
                <a:lnTo>
                  <a:pt x="1417674" y="0"/>
                </a:lnTo>
                <a:lnTo>
                  <a:pt x="1417674" y="1791689"/>
                </a:lnTo>
                <a:lnTo>
                  <a:pt x="0" y="179168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8" name="Group 18"/>
          <p:cNvGrpSpPr/>
          <p:nvPr/>
        </p:nvGrpSpPr>
        <p:grpSpPr>
          <a:xfrm>
            <a:off x="14376522" y="3659860"/>
            <a:ext cx="3822808" cy="3822808"/>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BF63"/>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21" name="Freeform 21"/>
          <p:cNvSpPr/>
          <p:nvPr/>
        </p:nvSpPr>
        <p:spPr>
          <a:xfrm>
            <a:off x="15552520" y="4231024"/>
            <a:ext cx="1470811" cy="1467134"/>
          </a:xfrm>
          <a:custGeom>
            <a:avLst/>
            <a:gdLst/>
            <a:ahLst/>
            <a:cxnLst/>
            <a:rect l="l" t="t" r="r" b="b"/>
            <a:pathLst>
              <a:path w="1470811" h="1467134">
                <a:moveTo>
                  <a:pt x="0" y="0"/>
                </a:moveTo>
                <a:lnTo>
                  <a:pt x="1470811" y="0"/>
                </a:lnTo>
                <a:lnTo>
                  <a:pt x="1470811" y="1467134"/>
                </a:lnTo>
                <a:lnTo>
                  <a:pt x="0" y="1467134"/>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2" name="Group 22"/>
          <p:cNvGrpSpPr/>
          <p:nvPr/>
        </p:nvGrpSpPr>
        <p:grpSpPr>
          <a:xfrm>
            <a:off x="-102870" y="0"/>
            <a:ext cx="19648097" cy="2630042"/>
            <a:chOff x="0" y="0"/>
            <a:chExt cx="5174807" cy="692686"/>
          </a:xfrm>
        </p:grpSpPr>
        <p:sp>
          <p:nvSpPr>
            <p:cNvPr id="23" name="Freeform 23"/>
            <p:cNvSpPr/>
            <p:nvPr/>
          </p:nvSpPr>
          <p:spPr>
            <a:xfrm>
              <a:off x="0" y="0"/>
              <a:ext cx="5174807" cy="692686"/>
            </a:xfrm>
            <a:custGeom>
              <a:avLst/>
              <a:gdLst/>
              <a:ahLst/>
              <a:cxnLst/>
              <a:rect l="l" t="t" r="r" b="b"/>
              <a:pathLst>
                <a:path w="5174807" h="692686">
                  <a:moveTo>
                    <a:pt x="0" y="0"/>
                  </a:moveTo>
                  <a:lnTo>
                    <a:pt x="5174807" y="0"/>
                  </a:lnTo>
                  <a:lnTo>
                    <a:pt x="5174807" y="692686"/>
                  </a:lnTo>
                  <a:lnTo>
                    <a:pt x="0" y="692686"/>
                  </a:lnTo>
                  <a:close/>
                </a:path>
              </a:pathLst>
            </a:custGeom>
            <a:solidFill>
              <a:srgbClr val="104862"/>
            </a:solidFill>
          </p:spPr>
          <p:txBody>
            <a:bodyPr/>
            <a:lstStyle/>
            <a:p>
              <a:endParaRPr lang="en-US"/>
            </a:p>
          </p:txBody>
        </p:sp>
        <p:sp>
          <p:nvSpPr>
            <p:cNvPr id="24" name="TextBox 24"/>
            <p:cNvSpPr txBox="1"/>
            <p:nvPr/>
          </p:nvSpPr>
          <p:spPr>
            <a:xfrm>
              <a:off x="0" y="-38100"/>
              <a:ext cx="5174807" cy="730786"/>
            </a:xfrm>
            <a:prstGeom prst="rect">
              <a:avLst/>
            </a:prstGeom>
          </p:spPr>
          <p:txBody>
            <a:bodyPr lIns="50800" tIns="50800" rIns="50800" bIns="50800" rtlCol="0" anchor="ctr"/>
            <a:lstStyle/>
            <a:p>
              <a:pPr algn="ctr">
                <a:lnSpc>
                  <a:spcPts val="2659"/>
                </a:lnSpc>
              </a:pPr>
              <a:endParaRPr/>
            </a:p>
          </p:txBody>
        </p:sp>
      </p:grpSp>
      <p:grpSp>
        <p:nvGrpSpPr>
          <p:cNvPr id="25" name="Group 25"/>
          <p:cNvGrpSpPr/>
          <p:nvPr/>
        </p:nvGrpSpPr>
        <p:grpSpPr>
          <a:xfrm>
            <a:off x="-1263077" y="8076211"/>
            <a:ext cx="19648097" cy="2595173"/>
            <a:chOff x="0" y="0"/>
            <a:chExt cx="5174807" cy="683502"/>
          </a:xfrm>
        </p:grpSpPr>
        <p:sp>
          <p:nvSpPr>
            <p:cNvPr id="26" name="Freeform 26"/>
            <p:cNvSpPr/>
            <p:nvPr/>
          </p:nvSpPr>
          <p:spPr>
            <a:xfrm>
              <a:off x="0" y="0"/>
              <a:ext cx="5174807" cy="683502"/>
            </a:xfrm>
            <a:custGeom>
              <a:avLst/>
              <a:gdLst/>
              <a:ahLst/>
              <a:cxnLst/>
              <a:rect l="l" t="t" r="r" b="b"/>
              <a:pathLst>
                <a:path w="5174807" h="683502">
                  <a:moveTo>
                    <a:pt x="0" y="0"/>
                  </a:moveTo>
                  <a:lnTo>
                    <a:pt x="5174807" y="0"/>
                  </a:lnTo>
                  <a:lnTo>
                    <a:pt x="5174807" y="683502"/>
                  </a:lnTo>
                  <a:lnTo>
                    <a:pt x="0" y="683502"/>
                  </a:lnTo>
                  <a:close/>
                </a:path>
              </a:pathLst>
            </a:custGeom>
            <a:solidFill>
              <a:srgbClr val="104862"/>
            </a:solidFill>
          </p:spPr>
          <p:txBody>
            <a:bodyPr/>
            <a:lstStyle/>
            <a:p>
              <a:endParaRPr lang="en-US"/>
            </a:p>
          </p:txBody>
        </p:sp>
        <p:sp>
          <p:nvSpPr>
            <p:cNvPr id="27" name="TextBox 27"/>
            <p:cNvSpPr txBox="1"/>
            <p:nvPr/>
          </p:nvSpPr>
          <p:spPr>
            <a:xfrm>
              <a:off x="0" y="-38100"/>
              <a:ext cx="5174807" cy="721602"/>
            </a:xfrm>
            <a:prstGeom prst="rect">
              <a:avLst/>
            </a:prstGeom>
          </p:spPr>
          <p:txBody>
            <a:bodyPr lIns="50800" tIns="50800" rIns="50800" bIns="50800" rtlCol="0" anchor="ctr"/>
            <a:lstStyle/>
            <a:p>
              <a:pPr algn="ctr">
                <a:lnSpc>
                  <a:spcPts val="2659"/>
                </a:lnSpc>
              </a:pPr>
              <a:endParaRPr/>
            </a:p>
          </p:txBody>
        </p:sp>
      </p:grpSp>
      <p:grpSp>
        <p:nvGrpSpPr>
          <p:cNvPr id="28" name="Group 28"/>
          <p:cNvGrpSpPr/>
          <p:nvPr/>
        </p:nvGrpSpPr>
        <p:grpSpPr>
          <a:xfrm>
            <a:off x="11447819" y="8604658"/>
            <a:ext cx="2548689" cy="1022169"/>
            <a:chOff x="0" y="0"/>
            <a:chExt cx="671260" cy="269213"/>
          </a:xfrm>
        </p:grpSpPr>
        <p:sp>
          <p:nvSpPr>
            <p:cNvPr id="29" name="Freeform 29"/>
            <p:cNvSpPr/>
            <p:nvPr/>
          </p:nvSpPr>
          <p:spPr>
            <a:xfrm>
              <a:off x="0" y="0"/>
              <a:ext cx="671260" cy="269213"/>
            </a:xfrm>
            <a:custGeom>
              <a:avLst/>
              <a:gdLst/>
              <a:ahLst/>
              <a:cxnLst/>
              <a:rect l="l" t="t" r="r" b="b"/>
              <a:pathLst>
                <a:path w="671260" h="269213">
                  <a:moveTo>
                    <a:pt x="0" y="0"/>
                  </a:moveTo>
                  <a:lnTo>
                    <a:pt x="671260" y="0"/>
                  </a:lnTo>
                  <a:lnTo>
                    <a:pt x="671260" y="269213"/>
                  </a:lnTo>
                  <a:lnTo>
                    <a:pt x="0" y="269213"/>
                  </a:lnTo>
                  <a:close/>
                </a:path>
              </a:pathLst>
            </a:custGeom>
            <a:solidFill>
              <a:srgbClr val="BDE7FF"/>
            </a:solidFill>
          </p:spPr>
          <p:txBody>
            <a:bodyPr/>
            <a:lstStyle/>
            <a:p>
              <a:endParaRPr lang="en-US"/>
            </a:p>
          </p:txBody>
        </p:sp>
        <p:sp>
          <p:nvSpPr>
            <p:cNvPr id="30" name="TextBox 30"/>
            <p:cNvSpPr txBox="1"/>
            <p:nvPr/>
          </p:nvSpPr>
          <p:spPr>
            <a:xfrm>
              <a:off x="0" y="-114300"/>
              <a:ext cx="671260" cy="383513"/>
            </a:xfrm>
            <a:prstGeom prst="rect">
              <a:avLst/>
            </a:prstGeom>
          </p:spPr>
          <p:txBody>
            <a:bodyPr lIns="50800" tIns="50800" rIns="50800" bIns="50800" rtlCol="0" anchor="ctr"/>
            <a:lstStyle/>
            <a:p>
              <a:pPr algn="ctr">
                <a:lnSpc>
                  <a:spcPts val="4199"/>
                </a:lnSpc>
              </a:pPr>
              <a:r>
                <a:rPr lang="en-US" sz="2999" b="1">
                  <a:solidFill>
                    <a:srgbClr val="000000"/>
                  </a:solidFill>
                  <a:latin typeface="Times New Roman MT Bold"/>
                  <a:ea typeface="Times New Roman MT Bold"/>
                  <a:cs typeface="Times New Roman MT Bold"/>
                  <a:sym typeface="Times New Roman MT Bold"/>
                </a:rPr>
                <a:t>Social</a:t>
              </a:r>
            </a:p>
          </p:txBody>
        </p:sp>
      </p:grpSp>
      <p:sp>
        <p:nvSpPr>
          <p:cNvPr id="31" name="TextBox 31"/>
          <p:cNvSpPr txBox="1"/>
          <p:nvPr/>
        </p:nvSpPr>
        <p:spPr>
          <a:xfrm>
            <a:off x="11306476" y="6164039"/>
            <a:ext cx="1879134" cy="642975"/>
          </a:xfrm>
          <a:prstGeom prst="rect">
            <a:avLst/>
          </a:prstGeom>
        </p:spPr>
        <p:txBody>
          <a:bodyPr lIns="0" tIns="0" rIns="0" bIns="0" rtlCol="0" anchor="t">
            <a:spAutoFit/>
          </a:bodyPr>
          <a:lstStyle/>
          <a:p>
            <a:pPr algn="ctr">
              <a:lnSpc>
                <a:spcPts val="2282"/>
              </a:lnSpc>
            </a:pPr>
            <a:r>
              <a:rPr lang="en-US" sz="2480">
                <a:solidFill>
                  <a:srgbClr val="000000"/>
                </a:solidFill>
                <a:latin typeface="Times New Roman MT"/>
                <a:ea typeface="Times New Roman MT"/>
                <a:cs typeface="Times New Roman MT"/>
                <a:sym typeface="Times New Roman MT"/>
              </a:rPr>
              <a:t>Exhaustion</a:t>
            </a:r>
          </a:p>
          <a:p>
            <a:pPr algn="ctr">
              <a:lnSpc>
                <a:spcPts val="2282"/>
              </a:lnSpc>
            </a:pPr>
            <a:endParaRPr lang="en-US" sz="2480">
              <a:solidFill>
                <a:srgbClr val="000000"/>
              </a:solidFill>
              <a:latin typeface="Times New Roman MT"/>
              <a:ea typeface="Times New Roman MT"/>
              <a:cs typeface="Times New Roman MT"/>
              <a:sym typeface="Times New Roman MT"/>
            </a:endParaRPr>
          </a:p>
        </p:txBody>
      </p:sp>
      <p:sp>
        <p:nvSpPr>
          <p:cNvPr id="32" name="TextBox 32"/>
          <p:cNvSpPr txBox="1"/>
          <p:nvPr/>
        </p:nvSpPr>
        <p:spPr>
          <a:xfrm>
            <a:off x="1869845" y="436426"/>
            <a:ext cx="14548309" cy="1566545"/>
          </a:xfrm>
          <a:prstGeom prst="rect">
            <a:avLst/>
          </a:prstGeom>
        </p:spPr>
        <p:txBody>
          <a:bodyPr wrap="square" lIns="0" tIns="0" rIns="0" bIns="0" rtlCol="0" anchor="t">
            <a:spAutoFit/>
          </a:bodyPr>
          <a:lstStyle/>
          <a:p>
            <a:pPr algn="ctr">
              <a:lnSpc>
                <a:spcPts val="12880"/>
              </a:lnSpc>
            </a:pPr>
            <a:r>
              <a:rPr lang="en-US" sz="9200" dirty="0">
                <a:solidFill>
                  <a:srgbClr val="FFFFFF"/>
                </a:solidFill>
                <a:latin typeface="Abril Fatface"/>
                <a:ea typeface="Abril Fatface"/>
                <a:cs typeface="Abril Fatface"/>
                <a:sym typeface="Abril Fatface"/>
              </a:rPr>
              <a:t>Stress Response Cycle</a:t>
            </a:r>
          </a:p>
        </p:txBody>
      </p:sp>
      <p:sp>
        <p:nvSpPr>
          <p:cNvPr id="33" name="TextBox 33"/>
          <p:cNvSpPr txBox="1"/>
          <p:nvPr/>
        </p:nvSpPr>
        <p:spPr>
          <a:xfrm>
            <a:off x="1028700" y="6099350"/>
            <a:ext cx="1879134" cy="642975"/>
          </a:xfrm>
          <a:prstGeom prst="rect">
            <a:avLst/>
          </a:prstGeom>
        </p:spPr>
        <p:txBody>
          <a:bodyPr lIns="0" tIns="0" rIns="0" bIns="0" rtlCol="0" anchor="t">
            <a:spAutoFit/>
          </a:bodyPr>
          <a:lstStyle/>
          <a:p>
            <a:pPr algn="ctr">
              <a:lnSpc>
                <a:spcPts val="2282"/>
              </a:lnSpc>
            </a:pPr>
            <a:r>
              <a:rPr lang="en-US" sz="2480">
                <a:solidFill>
                  <a:srgbClr val="000000"/>
                </a:solidFill>
                <a:latin typeface="Times New Roman MT"/>
                <a:ea typeface="Times New Roman MT"/>
                <a:cs typeface="Times New Roman MT"/>
                <a:sym typeface="Times New Roman MT"/>
              </a:rPr>
              <a:t>Stressors or trigger occurs</a:t>
            </a:r>
          </a:p>
        </p:txBody>
      </p:sp>
      <p:sp>
        <p:nvSpPr>
          <p:cNvPr id="34" name="TextBox 34"/>
          <p:cNvSpPr txBox="1"/>
          <p:nvPr/>
        </p:nvSpPr>
        <p:spPr>
          <a:xfrm>
            <a:off x="5102391" y="6119934"/>
            <a:ext cx="1879134" cy="642975"/>
          </a:xfrm>
          <a:prstGeom prst="rect">
            <a:avLst/>
          </a:prstGeom>
        </p:spPr>
        <p:txBody>
          <a:bodyPr lIns="0" tIns="0" rIns="0" bIns="0" rtlCol="0" anchor="t">
            <a:spAutoFit/>
          </a:bodyPr>
          <a:lstStyle/>
          <a:p>
            <a:pPr algn="ctr">
              <a:lnSpc>
                <a:spcPts val="2282"/>
              </a:lnSpc>
            </a:pPr>
            <a:r>
              <a:rPr lang="en-US" sz="2480">
                <a:solidFill>
                  <a:srgbClr val="000000"/>
                </a:solidFill>
                <a:latin typeface="Times New Roman MT"/>
                <a:ea typeface="Times New Roman MT"/>
                <a:cs typeface="Times New Roman MT"/>
                <a:sym typeface="Times New Roman MT"/>
              </a:rPr>
              <a:t>Internal</a:t>
            </a:r>
          </a:p>
          <a:p>
            <a:pPr algn="ctr">
              <a:lnSpc>
                <a:spcPts val="2282"/>
              </a:lnSpc>
            </a:pPr>
            <a:r>
              <a:rPr lang="en-US" sz="2480">
                <a:solidFill>
                  <a:srgbClr val="000000"/>
                </a:solidFill>
                <a:latin typeface="Times New Roman MT"/>
                <a:ea typeface="Times New Roman MT"/>
                <a:cs typeface="Times New Roman MT"/>
                <a:sym typeface="Times New Roman MT"/>
              </a:rPr>
              <a:t>alarm</a:t>
            </a:r>
          </a:p>
        </p:txBody>
      </p:sp>
      <p:sp>
        <p:nvSpPr>
          <p:cNvPr id="35" name="TextBox 35"/>
          <p:cNvSpPr txBox="1"/>
          <p:nvPr/>
        </p:nvSpPr>
        <p:spPr>
          <a:xfrm>
            <a:off x="7953361" y="6018005"/>
            <a:ext cx="2850971" cy="632473"/>
          </a:xfrm>
          <a:prstGeom prst="rect">
            <a:avLst/>
          </a:prstGeom>
        </p:spPr>
        <p:txBody>
          <a:bodyPr lIns="0" tIns="0" rIns="0" bIns="0" rtlCol="0" anchor="t">
            <a:spAutoFit/>
          </a:bodyPr>
          <a:lstStyle/>
          <a:p>
            <a:pPr algn="ctr">
              <a:lnSpc>
                <a:spcPts val="2200"/>
              </a:lnSpc>
            </a:pPr>
            <a:r>
              <a:rPr lang="en-US" sz="2391">
                <a:solidFill>
                  <a:srgbClr val="000000"/>
                </a:solidFill>
                <a:latin typeface="Times New Roman MT"/>
                <a:ea typeface="Times New Roman MT"/>
                <a:cs typeface="Times New Roman MT"/>
                <a:sym typeface="Times New Roman MT"/>
              </a:rPr>
              <a:t>Escalation /</a:t>
            </a:r>
          </a:p>
          <a:p>
            <a:pPr algn="ctr">
              <a:lnSpc>
                <a:spcPts val="2200"/>
              </a:lnSpc>
            </a:pPr>
            <a:r>
              <a:rPr lang="en-US" sz="2391">
                <a:solidFill>
                  <a:srgbClr val="000000"/>
                </a:solidFill>
                <a:latin typeface="Times New Roman MT"/>
                <a:ea typeface="Times New Roman MT"/>
                <a:cs typeface="Times New Roman MT"/>
                <a:sym typeface="Times New Roman MT"/>
              </a:rPr>
              <a:t>Crisis</a:t>
            </a:r>
          </a:p>
        </p:txBody>
      </p:sp>
      <p:sp>
        <p:nvSpPr>
          <p:cNvPr id="36" name="TextBox 36"/>
          <p:cNvSpPr txBox="1"/>
          <p:nvPr/>
        </p:nvSpPr>
        <p:spPr>
          <a:xfrm>
            <a:off x="15227380" y="6027530"/>
            <a:ext cx="2121091" cy="404367"/>
          </a:xfrm>
          <a:prstGeom prst="rect">
            <a:avLst/>
          </a:prstGeom>
        </p:spPr>
        <p:txBody>
          <a:bodyPr lIns="0" tIns="0" rIns="0" bIns="0" rtlCol="0" anchor="t">
            <a:spAutoFit/>
          </a:bodyPr>
          <a:lstStyle/>
          <a:p>
            <a:pPr algn="ctr">
              <a:lnSpc>
                <a:spcPts val="2575"/>
              </a:lnSpc>
            </a:pPr>
            <a:r>
              <a:rPr lang="en-US" sz="2799">
                <a:solidFill>
                  <a:srgbClr val="000000"/>
                </a:solidFill>
                <a:latin typeface="Times New Roman MT"/>
                <a:ea typeface="Times New Roman MT"/>
                <a:cs typeface="Times New Roman MT"/>
                <a:sym typeface="Times New Roman MT"/>
              </a:rPr>
              <a:t>Recovery</a:t>
            </a:r>
          </a:p>
        </p:txBody>
      </p:sp>
      <p:sp>
        <p:nvSpPr>
          <p:cNvPr id="37" name="TextBox 37"/>
          <p:cNvSpPr txBox="1"/>
          <p:nvPr/>
        </p:nvSpPr>
        <p:spPr>
          <a:xfrm>
            <a:off x="358388" y="8484280"/>
            <a:ext cx="1992227" cy="1214884"/>
          </a:xfrm>
          <a:prstGeom prst="rect">
            <a:avLst/>
          </a:prstGeom>
        </p:spPr>
        <p:txBody>
          <a:bodyPr wrap="square" lIns="0" tIns="0" rIns="0" bIns="0" rtlCol="0" anchor="t">
            <a:spAutoFit/>
          </a:bodyPr>
          <a:lstStyle/>
          <a:p>
            <a:pPr algn="ctr">
              <a:lnSpc>
                <a:spcPts val="4858"/>
              </a:lnSpc>
            </a:pPr>
            <a:r>
              <a:rPr lang="en-US" sz="3470" dirty="0">
                <a:solidFill>
                  <a:srgbClr val="FFFFFF"/>
                </a:solidFill>
                <a:latin typeface="Abril Fatface"/>
                <a:ea typeface="Abril Fatface"/>
                <a:cs typeface="Abril Fatface"/>
                <a:sym typeface="Abril Fatface"/>
              </a:rPr>
              <a:t>Trauma </a:t>
            </a:r>
          </a:p>
          <a:p>
            <a:pPr algn="ctr">
              <a:lnSpc>
                <a:spcPts val="4858"/>
              </a:lnSpc>
              <a:spcBef>
                <a:spcPct val="0"/>
              </a:spcBef>
            </a:pPr>
            <a:r>
              <a:rPr lang="en-US" sz="3470" dirty="0">
                <a:solidFill>
                  <a:srgbClr val="FFFFFF"/>
                </a:solidFill>
                <a:latin typeface="Abril Fatface"/>
                <a:ea typeface="Abril Fatface"/>
                <a:cs typeface="Abril Fatface"/>
                <a:sym typeface="Abril Fatface"/>
              </a:rPr>
              <a:t>Triggers:</a:t>
            </a:r>
          </a:p>
        </p:txBody>
      </p:sp>
      <p:grpSp>
        <p:nvGrpSpPr>
          <p:cNvPr id="38" name="Group 38"/>
          <p:cNvGrpSpPr/>
          <p:nvPr/>
        </p:nvGrpSpPr>
        <p:grpSpPr>
          <a:xfrm>
            <a:off x="5656843" y="8604658"/>
            <a:ext cx="2609738" cy="1022169"/>
            <a:chOff x="0" y="0"/>
            <a:chExt cx="687338" cy="269213"/>
          </a:xfrm>
        </p:grpSpPr>
        <p:sp>
          <p:nvSpPr>
            <p:cNvPr id="39" name="Freeform 39"/>
            <p:cNvSpPr/>
            <p:nvPr/>
          </p:nvSpPr>
          <p:spPr>
            <a:xfrm>
              <a:off x="0" y="0"/>
              <a:ext cx="687338" cy="269213"/>
            </a:xfrm>
            <a:custGeom>
              <a:avLst/>
              <a:gdLst/>
              <a:ahLst/>
              <a:cxnLst/>
              <a:rect l="l" t="t" r="r" b="b"/>
              <a:pathLst>
                <a:path w="687338" h="269213">
                  <a:moveTo>
                    <a:pt x="0" y="0"/>
                  </a:moveTo>
                  <a:lnTo>
                    <a:pt x="687338" y="0"/>
                  </a:lnTo>
                  <a:lnTo>
                    <a:pt x="687338" y="269213"/>
                  </a:lnTo>
                  <a:lnTo>
                    <a:pt x="0" y="269213"/>
                  </a:lnTo>
                  <a:close/>
                </a:path>
              </a:pathLst>
            </a:custGeom>
            <a:solidFill>
              <a:srgbClr val="BDE7FF"/>
            </a:solidFill>
          </p:spPr>
          <p:txBody>
            <a:bodyPr/>
            <a:lstStyle/>
            <a:p>
              <a:endParaRPr lang="en-US"/>
            </a:p>
          </p:txBody>
        </p:sp>
        <p:sp>
          <p:nvSpPr>
            <p:cNvPr id="40" name="TextBox 40"/>
            <p:cNvSpPr txBox="1"/>
            <p:nvPr/>
          </p:nvSpPr>
          <p:spPr>
            <a:xfrm>
              <a:off x="0" y="-114300"/>
              <a:ext cx="687338" cy="383513"/>
            </a:xfrm>
            <a:prstGeom prst="rect">
              <a:avLst/>
            </a:prstGeom>
          </p:spPr>
          <p:txBody>
            <a:bodyPr lIns="50800" tIns="50800" rIns="50800" bIns="50800" rtlCol="0" anchor="ctr"/>
            <a:lstStyle/>
            <a:p>
              <a:pPr algn="ctr">
                <a:lnSpc>
                  <a:spcPts val="4199"/>
                </a:lnSpc>
              </a:pPr>
              <a:r>
                <a:rPr lang="en-US" sz="2999" b="1">
                  <a:solidFill>
                    <a:srgbClr val="000000"/>
                  </a:solidFill>
                  <a:latin typeface="Times New Roman MT Bold"/>
                  <a:ea typeface="Times New Roman MT Bold"/>
                  <a:cs typeface="Times New Roman MT Bold"/>
                  <a:sym typeface="Times New Roman MT Bold"/>
                </a:rPr>
                <a:t>Emotional</a:t>
              </a:r>
            </a:p>
          </p:txBody>
        </p:sp>
      </p:grpSp>
      <p:grpSp>
        <p:nvGrpSpPr>
          <p:cNvPr id="41" name="Group 41"/>
          <p:cNvGrpSpPr/>
          <p:nvPr/>
        </p:nvGrpSpPr>
        <p:grpSpPr>
          <a:xfrm>
            <a:off x="8552331" y="8604658"/>
            <a:ext cx="2609738" cy="1022169"/>
            <a:chOff x="0" y="0"/>
            <a:chExt cx="687338" cy="269213"/>
          </a:xfrm>
        </p:grpSpPr>
        <p:sp>
          <p:nvSpPr>
            <p:cNvPr id="42" name="Freeform 42"/>
            <p:cNvSpPr/>
            <p:nvPr/>
          </p:nvSpPr>
          <p:spPr>
            <a:xfrm>
              <a:off x="0" y="0"/>
              <a:ext cx="687338" cy="269213"/>
            </a:xfrm>
            <a:custGeom>
              <a:avLst/>
              <a:gdLst/>
              <a:ahLst/>
              <a:cxnLst/>
              <a:rect l="l" t="t" r="r" b="b"/>
              <a:pathLst>
                <a:path w="687338" h="269213">
                  <a:moveTo>
                    <a:pt x="0" y="0"/>
                  </a:moveTo>
                  <a:lnTo>
                    <a:pt x="687338" y="0"/>
                  </a:lnTo>
                  <a:lnTo>
                    <a:pt x="687338" y="269213"/>
                  </a:lnTo>
                  <a:lnTo>
                    <a:pt x="0" y="269213"/>
                  </a:lnTo>
                  <a:close/>
                </a:path>
              </a:pathLst>
            </a:custGeom>
            <a:solidFill>
              <a:srgbClr val="BDE7FF"/>
            </a:solidFill>
          </p:spPr>
          <p:txBody>
            <a:bodyPr/>
            <a:lstStyle/>
            <a:p>
              <a:endParaRPr lang="en-US"/>
            </a:p>
          </p:txBody>
        </p:sp>
        <p:sp>
          <p:nvSpPr>
            <p:cNvPr id="43" name="TextBox 43"/>
            <p:cNvSpPr txBox="1"/>
            <p:nvPr/>
          </p:nvSpPr>
          <p:spPr>
            <a:xfrm>
              <a:off x="0" y="-114300"/>
              <a:ext cx="687338" cy="383513"/>
            </a:xfrm>
            <a:prstGeom prst="rect">
              <a:avLst/>
            </a:prstGeom>
          </p:spPr>
          <p:txBody>
            <a:bodyPr lIns="50800" tIns="50800" rIns="50800" bIns="50800" rtlCol="0" anchor="ctr"/>
            <a:lstStyle/>
            <a:p>
              <a:pPr algn="ctr">
                <a:lnSpc>
                  <a:spcPts val="4199"/>
                </a:lnSpc>
              </a:pPr>
              <a:r>
                <a:rPr lang="en-US" sz="2999" b="1">
                  <a:solidFill>
                    <a:srgbClr val="000000"/>
                  </a:solidFill>
                  <a:latin typeface="Times New Roman MT Bold"/>
                  <a:ea typeface="Times New Roman MT Bold"/>
                  <a:cs typeface="Times New Roman MT Bold"/>
                  <a:sym typeface="Times New Roman MT Bold"/>
                </a:rPr>
                <a:t>Sensory</a:t>
              </a:r>
            </a:p>
          </p:txBody>
        </p:sp>
      </p:grpSp>
      <p:grpSp>
        <p:nvGrpSpPr>
          <p:cNvPr id="44" name="Group 44"/>
          <p:cNvGrpSpPr/>
          <p:nvPr/>
        </p:nvGrpSpPr>
        <p:grpSpPr>
          <a:xfrm>
            <a:off x="2822404" y="8604658"/>
            <a:ext cx="2548689" cy="1022169"/>
            <a:chOff x="0" y="0"/>
            <a:chExt cx="671260" cy="269213"/>
          </a:xfrm>
        </p:grpSpPr>
        <p:sp>
          <p:nvSpPr>
            <p:cNvPr id="45" name="Freeform 45"/>
            <p:cNvSpPr/>
            <p:nvPr/>
          </p:nvSpPr>
          <p:spPr>
            <a:xfrm>
              <a:off x="0" y="0"/>
              <a:ext cx="671260" cy="269213"/>
            </a:xfrm>
            <a:custGeom>
              <a:avLst/>
              <a:gdLst/>
              <a:ahLst/>
              <a:cxnLst/>
              <a:rect l="l" t="t" r="r" b="b"/>
              <a:pathLst>
                <a:path w="671260" h="269213">
                  <a:moveTo>
                    <a:pt x="0" y="0"/>
                  </a:moveTo>
                  <a:lnTo>
                    <a:pt x="671260" y="0"/>
                  </a:lnTo>
                  <a:lnTo>
                    <a:pt x="671260" y="269213"/>
                  </a:lnTo>
                  <a:lnTo>
                    <a:pt x="0" y="269213"/>
                  </a:lnTo>
                  <a:close/>
                </a:path>
              </a:pathLst>
            </a:custGeom>
            <a:solidFill>
              <a:srgbClr val="BDE7FF"/>
            </a:solidFill>
          </p:spPr>
          <p:txBody>
            <a:bodyPr/>
            <a:lstStyle/>
            <a:p>
              <a:endParaRPr lang="en-US"/>
            </a:p>
          </p:txBody>
        </p:sp>
        <p:sp>
          <p:nvSpPr>
            <p:cNvPr id="46" name="TextBox 46"/>
            <p:cNvSpPr txBox="1"/>
            <p:nvPr/>
          </p:nvSpPr>
          <p:spPr>
            <a:xfrm>
              <a:off x="0" y="-114300"/>
              <a:ext cx="671260" cy="383513"/>
            </a:xfrm>
            <a:prstGeom prst="rect">
              <a:avLst/>
            </a:prstGeom>
          </p:spPr>
          <p:txBody>
            <a:bodyPr lIns="50800" tIns="50800" rIns="50800" bIns="50800" rtlCol="0" anchor="ctr"/>
            <a:lstStyle/>
            <a:p>
              <a:pPr algn="ctr">
                <a:lnSpc>
                  <a:spcPts val="4199"/>
                </a:lnSpc>
              </a:pPr>
              <a:r>
                <a:rPr lang="en-US" sz="2999" b="1">
                  <a:solidFill>
                    <a:srgbClr val="000000"/>
                  </a:solidFill>
                  <a:latin typeface="Times New Roman MT Bold"/>
                  <a:ea typeface="Times New Roman MT Bold"/>
                  <a:cs typeface="Times New Roman MT Bold"/>
                  <a:sym typeface="Times New Roman MT Bold"/>
                </a:rPr>
                <a:t>Internal</a:t>
              </a:r>
            </a:p>
          </p:txBody>
        </p:sp>
      </p:grpSp>
      <p:grpSp>
        <p:nvGrpSpPr>
          <p:cNvPr id="47" name="Group 47"/>
          <p:cNvGrpSpPr/>
          <p:nvPr/>
        </p:nvGrpSpPr>
        <p:grpSpPr>
          <a:xfrm>
            <a:off x="14278176" y="8604658"/>
            <a:ext cx="2548689" cy="1022169"/>
            <a:chOff x="0" y="0"/>
            <a:chExt cx="671260" cy="269213"/>
          </a:xfrm>
        </p:grpSpPr>
        <p:sp>
          <p:nvSpPr>
            <p:cNvPr id="48" name="Freeform 48"/>
            <p:cNvSpPr/>
            <p:nvPr/>
          </p:nvSpPr>
          <p:spPr>
            <a:xfrm>
              <a:off x="0" y="0"/>
              <a:ext cx="671260" cy="269213"/>
            </a:xfrm>
            <a:custGeom>
              <a:avLst/>
              <a:gdLst/>
              <a:ahLst/>
              <a:cxnLst/>
              <a:rect l="l" t="t" r="r" b="b"/>
              <a:pathLst>
                <a:path w="671260" h="269213">
                  <a:moveTo>
                    <a:pt x="0" y="0"/>
                  </a:moveTo>
                  <a:lnTo>
                    <a:pt x="671260" y="0"/>
                  </a:lnTo>
                  <a:lnTo>
                    <a:pt x="671260" y="269213"/>
                  </a:lnTo>
                  <a:lnTo>
                    <a:pt x="0" y="269213"/>
                  </a:lnTo>
                  <a:close/>
                </a:path>
              </a:pathLst>
            </a:custGeom>
            <a:solidFill>
              <a:srgbClr val="BDE7FF"/>
            </a:solidFill>
          </p:spPr>
          <p:txBody>
            <a:bodyPr/>
            <a:lstStyle/>
            <a:p>
              <a:endParaRPr lang="en-US"/>
            </a:p>
          </p:txBody>
        </p:sp>
        <p:sp>
          <p:nvSpPr>
            <p:cNvPr id="49" name="TextBox 49"/>
            <p:cNvSpPr txBox="1"/>
            <p:nvPr/>
          </p:nvSpPr>
          <p:spPr>
            <a:xfrm>
              <a:off x="0" y="-114300"/>
              <a:ext cx="671260" cy="383513"/>
            </a:xfrm>
            <a:prstGeom prst="rect">
              <a:avLst/>
            </a:prstGeom>
          </p:spPr>
          <p:txBody>
            <a:bodyPr lIns="50800" tIns="50800" rIns="50800" bIns="50800" rtlCol="0" anchor="ctr"/>
            <a:lstStyle/>
            <a:p>
              <a:pPr algn="ctr">
                <a:lnSpc>
                  <a:spcPts val="4199"/>
                </a:lnSpc>
              </a:pPr>
              <a:r>
                <a:rPr lang="en-US" sz="2999" b="1">
                  <a:solidFill>
                    <a:srgbClr val="000000"/>
                  </a:solidFill>
                  <a:latin typeface="Times New Roman MT Bold"/>
                  <a:ea typeface="Times New Roman MT Bold"/>
                  <a:cs typeface="Times New Roman MT Bold"/>
                  <a:sym typeface="Times New Roman MT Bold"/>
                </a:rPr>
                <a:t>Environmental</a:t>
              </a: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2" name="TextBox 2"/>
          <p:cNvSpPr txBox="1"/>
          <p:nvPr/>
        </p:nvSpPr>
        <p:spPr>
          <a:xfrm>
            <a:off x="3310136" y="4110037"/>
            <a:ext cx="11667728" cy="2066925"/>
          </a:xfrm>
          <a:prstGeom prst="rect">
            <a:avLst/>
          </a:prstGeom>
        </p:spPr>
        <p:txBody>
          <a:bodyPr wrap="square" lIns="0" tIns="0" rIns="0" bIns="0" rtlCol="0" anchor="t">
            <a:spAutoFit/>
          </a:bodyPr>
          <a:lstStyle/>
          <a:p>
            <a:pPr algn="ctr">
              <a:lnSpc>
                <a:spcPts val="16800"/>
              </a:lnSpc>
            </a:pPr>
            <a:r>
              <a:rPr lang="en-US" sz="12000" dirty="0">
                <a:solidFill>
                  <a:srgbClr val="FFFFFF"/>
                </a:solidFill>
                <a:latin typeface="Abril Fatface"/>
                <a:ea typeface="Abril Fatface"/>
                <a:cs typeface="Abril Fatface"/>
                <a:sym typeface="Abril Fatface"/>
              </a:rPr>
              <a:t>What Helps?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575AB-3B7A-7D2E-498E-8C1757922AA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66CCA03-AA2F-59B3-3E84-2648DE27563E}"/>
              </a:ext>
            </a:extLst>
          </p:cNvPr>
          <p:cNvSpPr/>
          <p:nvPr/>
        </p:nvSpPr>
        <p:spPr>
          <a:xfrm>
            <a:off x="0" y="9572539"/>
            <a:ext cx="18288000" cy="714464"/>
          </a:xfrm>
          <a:custGeom>
            <a:avLst/>
            <a:gdLst/>
            <a:ahLst/>
            <a:cxnLst/>
            <a:rect l="l" t="t" r="r" b="b"/>
            <a:pathLst>
              <a:path w="18288000" h="714463">
                <a:moveTo>
                  <a:pt x="0" y="0"/>
                </a:moveTo>
                <a:lnTo>
                  <a:pt x="18288000" y="0"/>
                </a:lnTo>
                <a:lnTo>
                  <a:pt x="18288000" y="714463"/>
                </a:lnTo>
                <a:lnTo>
                  <a:pt x="0" y="714463"/>
                </a:lnTo>
                <a:lnTo>
                  <a:pt x="0" y="0"/>
                </a:lnTo>
                <a:close/>
              </a:path>
            </a:pathLst>
          </a:custGeom>
          <a:solidFill>
            <a:srgbClr val="104862"/>
          </a:solidFill>
        </p:spPr>
        <p:txBody>
          <a:bodyPr/>
          <a:lstStyle/>
          <a:p>
            <a:endParaRPr lang="en-US"/>
          </a:p>
        </p:txBody>
      </p:sp>
      <p:sp>
        <p:nvSpPr>
          <p:cNvPr id="5" name="TextBox 4">
            <a:extLst>
              <a:ext uri="{FF2B5EF4-FFF2-40B4-BE49-F238E27FC236}">
                <a16:creationId xmlns:a16="http://schemas.microsoft.com/office/drawing/2014/main" id="{53F75470-1C36-57CE-C79E-D0A091939174}"/>
              </a:ext>
            </a:extLst>
          </p:cNvPr>
          <p:cNvSpPr txBox="1"/>
          <p:nvPr/>
        </p:nvSpPr>
        <p:spPr>
          <a:xfrm>
            <a:off x="471138" y="2005405"/>
            <a:ext cx="17345723" cy="5032147"/>
          </a:xfrm>
          <a:prstGeom prst="rect">
            <a:avLst/>
          </a:prstGeom>
          <a:noFill/>
        </p:spPr>
        <p:txBody>
          <a:bodyPr wrap="square">
            <a:spAutoFit/>
          </a:bodyPr>
          <a:lstStyle/>
          <a:p>
            <a:pPr defTabSz="1371669" eaLnBrk="0" fontAlgn="base" hangingPunct="0">
              <a:spcBef>
                <a:spcPct val="0"/>
              </a:spcBef>
              <a:spcAft>
                <a:spcPct val="0"/>
              </a:spcAft>
            </a:pPr>
            <a:r>
              <a:rPr lang="en-US" altLang="en-US" sz="4200" b="1" dirty="0">
                <a:solidFill>
                  <a:srgbClr val="104862"/>
                </a:solidFill>
                <a:latin typeface="Times New Roman" panose="02020603050405020304" pitchFamily="18" charset="0"/>
                <a:cs typeface="Times New Roman" panose="02020603050405020304" pitchFamily="18" charset="0"/>
              </a:rPr>
              <a:t>Anger or Irritability 	Key to identify: overreaction</a:t>
            </a:r>
            <a:endParaRPr lang="en-US" altLang="en-US" sz="4200" dirty="0">
              <a:solidFill>
                <a:srgbClr val="104862"/>
              </a:solidFill>
              <a:latin typeface="Times New Roman" panose="02020603050405020304" pitchFamily="18" charset="0"/>
              <a:cs typeface="Times New Roman" panose="02020603050405020304" pitchFamily="18" charset="0"/>
            </a:endParaRPr>
          </a:p>
          <a:p>
            <a:pPr defTabSz="1371669" eaLnBrk="0" fontAlgn="base" hangingPunct="0">
              <a:spcBef>
                <a:spcPct val="0"/>
              </a:spcBef>
              <a:spcAft>
                <a:spcPct val="0"/>
              </a:spcAft>
              <a:buFontTx/>
              <a:buChar char="•"/>
            </a:pPr>
            <a:endParaRPr lang="en-US" altLang="en-US" sz="4200" dirty="0">
              <a:solidFill>
                <a:srgbClr val="104862"/>
              </a:solidFill>
              <a:latin typeface="Times New Roman" panose="02020603050405020304" pitchFamily="18" charset="0"/>
              <a:cs typeface="Times New Roman" panose="02020603050405020304" pitchFamily="18" charset="0"/>
            </a:endParaRPr>
          </a:p>
          <a:p>
            <a:pPr defTabSz="1371669" eaLnBrk="0" fontAlgn="base" hangingPunct="0">
              <a:spcBef>
                <a:spcPct val="0"/>
              </a:spcBef>
              <a:spcAft>
                <a:spcPct val="0"/>
              </a:spcAft>
            </a:pPr>
            <a:r>
              <a:rPr lang="en-US" altLang="en-US" sz="4200" b="1" dirty="0">
                <a:solidFill>
                  <a:srgbClr val="104862"/>
                </a:solidFill>
                <a:latin typeface="Times New Roman" panose="02020603050405020304" pitchFamily="18" charset="0"/>
                <a:cs typeface="Times New Roman" panose="02020603050405020304" pitchFamily="18" charset="0"/>
              </a:rPr>
              <a:t>Mood 		 	Key to identify: unexplained changes in mood</a:t>
            </a:r>
            <a:endParaRPr lang="en-US" altLang="en-US" sz="4200" dirty="0">
              <a:solidFill>
                <a:srgbClr val="104862"/>
              </a:solidFill>
              <a:latin typeface="Times New Roman" panose="02020603050405020304" pitchFamily="18" charset="0"/>
              <a:cs typeface="Times New Roman" panose="02020603050405020304" pitchFamily="18" charset="0"/>
            </a:endParaRPr>
          </a:p>
          <a:p>
            <a:pPr defTabSz="1371669" eaLnBrk="0" fontAlgn="base" hangingPunct="0">
              <a:spcBef>
                <a:spcPct val="0"/>
              </a:spcBef>
              <a:spcAft>
                <a:spcPct val="0"/>
              </a:spcAft>
            </a:pPr>
            <a:endParaRPr lang="en-US" altLang="en-US" sz="4200" b="1" dirty="0">
              <a:solidFill>
                <a:srgbClr val="104862"/>
              </a:solidFill>
              <a:latin typeface="Times New Roman" panose="02020603050405020304" pitchFamily="18" charset="0"/>
              <a:cs typeface="Times New Roman" panose="02020603050405020304" pitchFamily="18" charset="0"/>
            </a:endParaRPr>
          </a:p>
          <a:p>
            <a:pPr eaLnBrk="0" fontAlgn="base" hangingPunct="0">
              <a:spcBef>
                <a:spcPct val="0"/>
              </a:spcBef>
              <a:spcAft>
                <a:spcPct val="0"/>
              </a:spcAft>
            </a:pPr>
            <a:r>
              <a:rPr lang="en-US" altLang="en-US" sz="4200" b="1" dirty="0">
                <a:solidFill>
                  <a:srgbClr val="104862"/>
                </a:solidFill>
                <a:latin typeface="Times New Roman" panose="02020603050405020304" pitchFamily="18" charset="0"/>
                <a:cs typeface="Times New Roman" panose="02020603050405020304" pitchFamily="18" charset="0"/>
              </a:rPr>
              <a:t>Dissociation 		  	Key to identify: the mind’s distance from the body</a:t>
            </a:r>
          </a:p>
          <a:p>
            <a:pPr defTabSz="1371669" eaLnBrk="0" fontAlgn="base" hangingPunct="0">
              <a:spcBef>
                <a:spcPct val="0"/>
              </a:spcBef>
              <a:spcAft>
                <a:spcPct val="0"/>
              </a:spcAft>
            </a:pPr>
            <a:endParaRPr lang="en-US" altLang="en-US" sz="4200" b="1" dirty="0">
              <a:solidFill>
                <a:srgbClr val="104862"/>
              </a:solidFill>
              <a:latin typeface="Times New Roman" panose="02020603050405020304" pitchFamily="18" charset="0"/>
              <a:cs typeface="Times New Roman" panose="02020603050405020304" pitchFamily="18" charset="0"/>
            </a:endParaRPr>
          </a:p>
          <a:p>
            <a:pPr defTabSz="1371669" eaLnBrk="0" fontAlgn="base" hangingPunct="0">
              <a:spcBef>
                <a:spcPct val="0"/>
              </a:spcBef>
              <a:spcAft>
                <a:spcPct val="0"/>
              </a:spcAft>
            </a:pPr>
            <a:r>
              <a:rPr lang="en-US" altLang="en-US" sz="4200" b="1" dirty="0">
                <a:solidFill>
                  <a:srgbClr val="104862"/>
                </a:solidFill>
                <a:latin typeface="Times New Roman" panose="02020603050405020304" pitchFamily="18" charset="0"/>
                <a:cs typeface="Times New Roman" panose="02020603050405020304" pitchFamily="18" charset="0"/>
              </a:rPr>
              <a:t>Anxiety 			Key to identify: evaluation and control</a:t>
            </a:r>
            <a:endParaRPr lang="en-US" altLang="en-US" sz="4200" dirty="0">
              <a:solidFill>
                <a:srgbClr val="104862"/>
              </a:solidFill>
              <a:latin typeface="Times New Roman" panose="02020603050405020304" pitchFamily="18" charset="0"/>
              <a:cs typeface="Times New Roman" panose="02020603050405020304" pitchFamily="18" charset="0"/>
            </a:endParaRPr>
          </a:p>
          <a:p>
            <a:pPr defTabSz="1371669" eaLnBrk="0" fontAlgn="base" hangingPunct="0">
              <a:spcBef>
                <a:spcPct val="0"/>
              </a:spcBef>
              <a:spcAft>
                <a:spcPct val="0"/>
              </a:spcAft>
            </a:pPr>
            <a:endParaRPr lang="en-US" altLang="en-US" sz="2700" dirty="0">
              <a:solidFill>
                <a:srgbClr val="104862"/>
              </a:solidFill>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1C6E6691-54DD-2A88-2F81-EE0B74A9556E}"/>
              </a:ext>
            </a:extLst>
          </p:cNvPr>
          <p:cNvSpPr txBox="1">
            <a:spLocks/>
          </p:cNvSpPr>
          <p:nvPr/>
        </p:nvSpPr>
        <p:spPr>
          <a:xfrm>
            <a:off x="970157" y="53539"/>
            <a:ext cx="15773400" cy="1988345"/>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a:lstStyle>
          <a:p>
            <a:pPr>
              <a:spcAft>
                <a:spcPts val="900"/>
              </a:spcAft>
            </a:pPr>
            <a:r>
              <a:rPr lang="en-US" sz="6600" dirty="0">
                <a:solidFill>
                  <a:srgbClr val="104862"/>
                </a:solidFill>
                <a:latin typeface="Abril Fatface" panose="02000503000000020003" pitchFamily="2" charset="0"/>
              </a:rPr>
              <a:t>Keys To Identify Trigger Responses</a:t>
            </a:r>
          </a:p>
        </p:txBody>
      </p:sp>
      <p:pic>
        <p:nvPicPr>
          <p:cNvPr id="63494" name="Picture 6" descr="Emoji, Emoticon, Person, Angry">
            <a:extLst>
              <a:ext uri="{FF2B5EF4-FFF2-40B4-BE49-F238E27FC236}">
                <a16:creationId xmlns:a16="http://schemas.microsoft.com/office/drawing/2014/main" id="{072E8653-4438-CB3D-BE3E-2797499874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72239" y="5203746"/>
            <a:ext cx="2742638" cy="4857750"/>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descr="Key, Gold, Golden, Golden Key, Isolated">
            <a:extLst>
              <a:ext uri="{FF2B5EF4-FFF2-40B4-BE49-F238E27FC236}">
                <a16:creationId xmlns:a16="http://schemas.microsoft.com/office/drawing/2014/main" id="{815369AD-0794-7AE1-5729-1846107BF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399019" y="-558629"/>
            <a:ext cx="5338647" cy="5338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609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2" name="TextBox 2"/>
          <p:cNvSpPr txBox="1"/>
          <p:nvPr/>
        </p:nvSpPr>
        <p:spPr>
          <a:xfrm>
            <a:off x="0" y="317865"/>
            <a:ext cx="18288000" cy="2628889"/>
          </a:xfrm>
          <a:prstGeom prst="rect">
            <a:avLst/>
          </a:prstGeom>
        </p:spPr>
        <p:txBody>
          <a:bodyPr lIns="0" tIns="0" rIns="0" bIns="0" rtlCol="0" anchor="t">
            <a:spAutoFit/>
          </a:bodyPr>
          <a:lstStyle/>
          <a:p>
            <a:pPr algn="ctr">
              <a:lnSpc>
                <a:spcPts val="10500"/>
              </a:lnSpc>
            </a:pPr>
            <a:r>
              <a:rPr lang="en-US" sz="7500">
                <a:solidFill>
                  <a:srgbClr val="FFFFFF"/>
                </a:solidFill>
                <a:latin typeface="Abril Fatface"/>
                <a:ea typeface="Abril Fatface"/>
                <a:cs typeface="Abril Fatface"/>
                <a:sym typeface="Abril Fatface"/>
              </a:rPr>
              <a:t>Trauma-Informed Environments &amp; Classrooms</a:t>
            </a:r>
          </a:p>
        </p:txBody>
      </p:sp>
      <p:sp>
        <p:nvSpPr>
          <p:cNvPr id="3" name="TextBox 3"/>
          <p:cNvSpPr txBox="1"/>
          <p:nvPr/>
        </p:nvSpPr>
        <p:spPr>
          <a:xfrm>
            <a:off x="1028700" y="3181985"/>
            <a:ext cx="14484357" cy="6414135"/>
          </a:xfrm>
          <a:prstGeom prst="rect">
            <a:avLst/>
          </a:prstGeom>
        </p:spPr>
        <p:txBody>
          <a:bodyPr lIns="0" tIns="0" rIns="0" bIns="0" rtlCol="0" anchor="t">
            <a:spAutoFit/>
          </a:bodyPr>
          <a:lstStyle/>
          <a:p>
            <a:pPr marL="734059" lvl="1" indent="-367030" algn="l">
              <a:lnSpc>
                <a:spcPts val="5099"/>
              </a:lnSpc>
              <a:buFont typeface="Arial"/>
              <a:buChar char="•"/>
            </a:pPr>
            <a:r>
              <a:rPr lang="en-US" sz="3399" b="1">
                <a:solidFill>
                  <a:srgbClr val="FFFFFF"/>
                </a:solidFill>
                <a:latin typeface="Times New Roman MT Bold"/>
                <a:ea typeface="Times New Roman MT Bold"/>
                <a:cs typeface="Times New Roman MT Bold"/>
                <a:sym typeface="Times New Roman MT Bold"/>
              </a:rPr>
              <a:t>Environment: </a:t>
            </a:r>
            <a:r>
              <a:rPr lang="en-US" sz="3399">
                <a:solidFill>
                  <a:srgbClr val="D1FEFF"/>
                </a:solidFill>
                <a:latin typeface="Times New Roman MT"/>
                <a:ea typeface="Times New Roman MT"/>
                <a:cs typeface="Times New Roman MT"/>
                <a:sym typeface="Times New Roman MT"/>
              </a:rPr>
              <a:t>calm spaces to “escape”, soft lighting, organized spaces, natural and soft furnishings.</a:t>
            </a:r>
          </a:p>
          <a:p>
            <a:pPr marL="734059" lvl="1" indent="-367030" algn="l">
              <a:lnSpc>
                <a:spcPts val="5099"/>
              </a:lnSpc>
              <a:buFont typeface="Arial"/>
              <a:buChar char="•"/>
            </a:pPr>
            <a:r>
              <a:rPr lang="en-US" sz="3399" b="1">
                <a:solidFill>
                  <a:srgbClr val="FFFFFF"/>
                </a:solidFill>
                <a:latin typeface="Times New Roman MT Bold"/>
                <a:ea typeface="Times New Roman MT Bold"/>
                <a:cs typeface="Times New Roman MT Bold"/>
                <a:sym typeface="Times New Roman MT Bold"/>
              </a:rPr>
              <a:t>Predictable routines and visual schedules </a:t>
            </a:r>
            <a:r>
              <a:rPr lang="en-US" sz="3399">
                <a:solidFill>
                  <a:srgbClr val="D1FEFF"/>
                </a:solidFill>
                <a:latin typeface="Times New Roman MT"/>
                <a:ea typeface="Times New Roman MT"/>
                <a:cs typeface="Times New Roman MT"/>
                <a:sym typeface="Times New Roman MT"/>
              </a:rPr>
              <a:t>= sense of safety and predictability</a:t>
            </a:r>
          </a:p>
          <a:p>
            <a:pPr marL="734059" lvl="1" indent="-367030" algn="l">
              <a:lnSpc>
                <a:spcPts val="5099"/>
              </a:lnSpc>
              <a:buFont typeface="Arial"/>
              <a:buChar char="•"/>
            </a:pPr>
            <a:r>
              <a:rPr lang="en-US" sz="3399" b="1">
                <a:solidFill>
                  <a:srgbClr val="FFFFFF"/>
                </a:solidFill>
                <a:latin typeface="Times New Roman MT Bold"/>
                <a:ea typeface="Times New Roman MT Bold"/>
                <a:cs typeface="Times New Roman MT Bold"/>
                <a:sym typeface="Times New Roman MT Bold"/>
              </a:rPr>
              <a:t>Guidance with transitions &amp; repetition</a:t>
            </a:r>
            <a:r>
              <a:rPr lang="en-US" sz="3399">
                <a:solidFill>
                  <a:srgbClr val="FFFFFF"/>
                </a:solidFill>
                <a:latin typeface="Times New Roman MT"/>
                <a:ea typeface="Times New Roman MT"/>
                <a:cs typeface="Times New Roman MT"/>
                <a:sym typeface="Times New Roman MT"/>
              </a:rPr>
              <a:t> </a:t>
            </a:r>
            <a:r>
              <a:rPr lang="en-US" sz="3399">
                <a:solidFill>
                  <a:srgbClr val="D1FEFF"/>
                </a:solidFill>
                <a:latin typeface="Times New Roman MT"/>
                <a:ea typeface="Times New Roman MT"/>
                <a:cs typeface="Times New Roman MT"/>
                <a:sym typeface="Times New Roman MT"/>
              </a:rPr>
              <a:t>(e.g., in 2 minutes...  choose one more activity before... this THEN that)</a:t>
            </a:r>
          </a:p>
          <a:p>
            <a:pPr marL="734059" lvl="1" indent="-367030" algn="l">
              <a:lnSpc>
                <a:spcPts val="5099"/>
              </a:lnSpc>
              <a:buFont typeface="Arial"/>
              <a:buChar char="•"/>
            </a:pPr>
            <a:r>
              <a:rPr lang="en-US" sz="3399" b="1">
                <a:solidFill>
                  <a:srgbClr val="FFFFFF"/>
                </a:solidFill>
                <a:latin typeface="Times New Roman MT Bold"/>
                <a:ea typeface="Times New Roman MT Bold"/>
                <a:cs typeface="Times New Roman MT Bold"/>
                <a:sym typeface="Times New Roman MT Bold"/>
              </a:rPr>
              <a:t>Relationship building, co-regulating strategies</a:t>
            </a:r>
            <a:r>
              <a:rPr lang="en-US" sz="3399">
                <a:solidFill>
                  <a:srgbClr val="FFFFFF"/>
                </a:solidFill>
                <a:latin typeface="Times New Roman MT"/>
                <a:ea typeface="Times New Roman MT"/>
                <a:cs typeface="Times New Roman MT"/>
                <a:sym typeface="Times New Roman MT"/>
              </a:rPr>
              <a:t> </a:t>
            </a:r>
            <a:r>
              <a:rPr lang="en-US" sz="3399">
                <a:solidFill>
                  <a:srgbClr val="D1FEFF"/>
                </a:solidFill>
                <a:latin typeface="Times New Roman MT"/>
                <a:ea typeface="Times New Roman MT"/>
                <a:cs typeface="Times New Roman MT"/>
                <a:sym typeface="Times New Roman MT"/>
              </a:rPr>
              <a:t>(children learn to self-regulate through exposure and mirroring!)</a:t>
            </a:r>
          </a:p>
          <a:p>
            <a:pPr marL="734059" lvl="1" indent="-367030" algn="l">
              <a:lnSpc>
                <a:spcPts val="5099"/>
              </a:lnSpc>
              <a:buFont typeface="Arial"/>
              <a:buChar char="•"/>
            </a:pPr>
            <a:r>
              <a:rPr lang="en-US" sz="3399" b="1">
                <a:solidFill>
                  <a:srgbClr val="FFFFFF"/>
                </a:solidFill>
                <a:latin typeface="Times New Roman MT Bold"/>
                <a:ea typeface="Times New Roman MT Bold"/>
                <a:cs typeface="Times New Roman MT Bold"/>
                <a:sym typeface="Times New Roman MT Bold"/>
              </a:rPr>
              <a:t>Social-emotional and regulation support</a:t>
            </a:r>
            <a:r>
              <a:rPr lang="en-US" sz="3399">
                <a:solidFill>
                  <a:srgbClr val="FFFFFF"/>
                </a:solidFill>
                <a:latin typeface="Times New Roman MT"/>
                <a:ea typeface="Times New Roman MT"/>
                <a:cs typeface="Times New Roman MT"/>
                <a:sym typeface="Times New Roman MT"/>
              </a:rPr>
              <a:t> </a:t>
            </a:r>
            <a:r>
              <a:rPr lang="en-US" sz="3399">
                <a:solidFill>
                  <a:srgbClr val="D1FEFF"/>
                </a:solidFill>
                <a:latin typeface="Times New Roman MT"/>
                <a:ea typeface="Times New Roman MT"/>
                <a:cs typeface="Times New Roman MT"/>
                <a:sym typeface="Times New Roman MT"/>
              </a:rPr>
              <a:t>(visuals, materials, lessons)</a:t>
            </a:r>
          </a:p>
          <a:p>
            <a:pPr marL="734059" lvl="1" indent="-367030" algn="l">
              <a:lnSpc>
                <a:spcPts val="5099"/>
              </a:lnSpc>
              <a:buFont typeface="Arial"/>
              <a:buChar char="•"/>
            </a:pPr>
            <a:r>
              <a:rPr lang="en-US" sz="3399" b="1">
                <a:solidFill>
                  <a:srgbClr val="FFFFFF"/>
                </a:solidFill>
                <a:latin typeface="Times New Roman MT Bold"/>
                <a:ea typeface="Times New Roman MT Bold"/>
                <a:cs typeface="Times New Roman MT Bold"/>
                <a:sym typeface="Times New Roman MT Bold"/>
              </a:rPr>
              <a:t>Resources to support sensory overload or under-load</a:t>
            </a:r>
          </a:p>
          <a:p>
            <a:pPr marL="734059" lvl="1" indent="-367030" algn="l">
              <a:lnSpc>
                <a:spcPts val="5099"/>
              </a:lnSpc>
              <a:buFont typeface="Arial"/>
              <a:buChar char="•"/>
            </a:pPr>
            <a:r>
              <a:rPr lang="en-US" sz="3399" b="1">
                <a:solidFill>
                  <a:srgbClr val="FFFFFF"/>
                </a:solidFill>
                <a:latin typeface="Times New Roman MT Bold"/>
                <a:ea typeface="Times New Roman MT Bold"/>
                <a:cs typeface="Times New Roman MT Bold"/>
                <a:sym typeface="Times New Roman MT Bold"/>
              </a:rPr>
              <a:t>Limit setting, boundary setting</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4970805" y="2520662"/>
            <a:ext cx="7700158" cy="6737638"/>
            <a:chOff x="0" y="0"/>
            <a:chExt cx="812800" cy="711200"/>
          </a:xfrm>
        </p:grpSpPr>
        <p:sp>
          <p:nvSpPr>
            <p:cNvPr id="3" name="Freeform 3"/>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BF63"/>
            </a:solidFill>
          </p:spPr>
          <p:txBody>
            <a:bodyPr/>
            <a:lstStyle/>
            <a:p>
              <a:endParaRPr lang="en-US"/>
            </a:p>
          </p:txBody>
        </p:sp>
        <p:sp>
          <p:nvSpPr>
            <p:cNvPr id="4" name="TextBox 4"/>
            <p:cNvSpPr txBox="1"/>
            <p:nvPr/>
          </p:nvSpPr>
          <p:spPr>
            <a:xfrm>
              <a:off x="127000" y="349250"/>
              <a:ext cx="558800" cy="311150"/>
            </a:xfrm>
            <a:prstGeom prst="rect">
              <a:avLst/>
            </a:prstGeom>
          </p:spPr>
          <p:txBody>
            <a:bodyPr lIns="50800" tIns="50800" rIns="50800" bIns="50800" rtlCol="0" anchor="ctr"/>
            <a:lstStyle/>
            <a:p>
              <a:pPr algn="ctr">
                <a:lnSpc>
                  <a:spcPts val="2282"/>
                </a:lnSpc>
              </a:pPr>
              <a:endParaRPr/>
            </a:p>
          </p:txBody>
        </p:sp>
      </p:grpSp>
      <p:grpSp>
        <p:nvGrpSpPr>
          <p:cNvPr id="5" name="Group 5"/>
          <p:cNvGrpSpPr/>
          <p:nvPr/>
        </p:nvGrpSpPr>
        <p:grpSpPr>
          <a:xfrm rot="-10800000">
            <a:off x="6090794" y="4493788"/>
            <a:ext cx="5460180" cy="4764512"/>
            <a:chOff x="0" y="0"/>
            <a:chExt cx="812800" cy="709243"/>
          </a:xfrm>
        </p:grpSpPr>
        <p:sp>
          <p:nvSpPr>
            <p:cNvPr id="6" name="Freeform 6"/>
            <p:cNvSpPr/>
            <p:nvPr/>
          </p:nvSpPr>
          <p:spPr>
            <a:xfrm>
              <a:off x="0" y="0"/>
              <a:ext cx="812800" cy="709243"/>
            </a:xfrm>
            <a:custGeom>
              <a:avLst/>
              <a:gdLst/>
              <a:ahLst/>
              <a:cxnLst/>
              <a:rect l="l" t="t" r="r" b="b"/>
              <a:pathLst>
                <a:path w="812800" h="709243">
                  <a:moveTo>
                    <a:pt x="406400" y="0"/>
                  </a:moveTo>
                  <a:lnTo>
                    <a:pt x="812800" y="709243"/>
                  </a:lnTo>
                  <a:lnTo>
                    <a:pt x="0" y="709243"/>
                  </a:lnTo>
                  <a:lnTo>
                    <a:pt x="406400" y="0"/>
                  </a:lnTo>
                  <a:close/>
                </a:path>
              </a:pathLst>
            </a:custGeom>
            <a:solidFill>
              <a:srgbClr val="38B6FF"/>
            </a:solidFill>
          </p:spPr>
          <p:txBody>
            <a:bodyPr/>
            <a:lstStyle/>
            <a:p>
              <a:endParaRPr lang="en-US"/>
            </a:p>
          </p:txBody>
        </p:sp>
        <p:sp>
          <p:nvSpPr>
            <p:cNvPr id="7" name="TextBox 7"/>
            <p:cNvSpPr txBox="1"/>
            <p:nvPr/>
          </p:nvSpPr>
          <p:spPr>
            <a:xfrm>
              <a:off x="127000" y="348341"/>
              <a:ext cx="558800" cy="310241"/>
            </a:xfrm>
            <a:prstGeom prst="rect">
              <a:avLst/>
            </a:prstGeom>
          </p:spPr>
          <p:txBody>
            <a:bodyPr lIns="50800" tIns="50800" rIns="50800" bIns="50800" rtlCol="0" anchor="ctr"/>
            <a:lstStyle/>
            <a:p>
              <a:pPr algn="ctr">
                <a:lnSpc>
                  <a:spcPts val="2282"/>
                </a:lnSpc>
              </a:pPr>
              <a:endParaRPr/>
            </a:p>
          </p:txBody>
        </p:sp>
      </p:grpSp>
      <p:grpSp>
        <p:nvGrpSpPr>
          <p:cNvPr id="8" name="Group 8"/>
          <p:cNvGrpSpPr/>
          <p:nvPr/>
        </p:nvGrpSpPr>
        <p:grpSpPr>
          <a:xfrm rot="-10800000">
            <a:off x="7098601" y="6252598"/>
            <a:ext cx="3444566" cy="3005702"/>
            <a:chOff x="0" y="0"/>
            <a:chExt cx="812800" cy="709243"/>
          </a:xfrm>
        </p:grpSpPr>
        <p:sp>
          <p:nvSpPr>
            <p:cNvPr id="9" name="Freeform 9"/>
            <p:cNvSpPr/>
            <p:nvPr/>
          </p:nvSpPr>
          <p:spPr>
            <a:xfrm>
              <a:off x="0" y="0"/>
              <a:ext cx="812800" cy="709243"/>
            </a:xfrm>
            <a:custGeom>
              <a:avLst/>
              <a:gdLst/>
              <a:ahLst/>
              <a:cxnLst/>
              <a:rect l="l" t="t" r="r" b="b"/>
              <a:pathLst>
                <a:path w="812800" h="709243">
                  <a:moveTo>
                    <a:pt x="406400" y="0"/>
                  </a:moveTo>
                  <a:lnTo>
                    <a:pt x="812800" y="709243"/>
                  </a:lnTo>
                  <a:lnTo>
                    <a:pt x="0" y="709243"/>
                  </a:lnTo>
                  <a:lnTo>
                    <a:pt x="406400" y="0"/>
                  </a:lnTo>
                  <a:close/>
                </a:path>
              </a:pathLst>
            </a:custGeom>
            <a:solidFill>
              <a:srgbClr val="FF751F"/>
            </a:solidFill>
          </p:spPr>
          <p:txBody>
            <a:bodyPr/>
            <a:lstStyle/>
            <a:p>
              <a:endParaRPr lang="en-US"/>
            </a:p>
          </p:txBody>
        </p:sp>
        <p:sp>
          <p:nvSpPr>
            <p:cNvPr id="10" name="TextBox 10"/>
            <p:cNvSpPr txBox="1"/>
            <p:nvPr/>
          </p:nvSpPr>
          <p:spPr>
            <a:xfrm>
              <a:off x="127000" y="348341"/>
              <a:ext cx="558800" cy="310241"/>
            </a:xfrm>
            <a:prstGeom prst="rect">
              <a:avLst/>
            </a:prstGeom>
          </p:spPr>
          <p:txBody>
            <a:bodyPr lIns="50800" tIns="50800" rIns="50800" bIns="50800" rtlCol="0" anchor="ctr"/>
            <a:lstStyle/>
            <a:p>
              <a:pPr algn="ctr">
                <a:lnSpc>
                  <a:spcPts val="2282"/>
                </a:lnSpc>
              </a:pPr>
              <a:endParaRPr/>
            </a:p>
          </p:txBody>
        </p:sp>
      </p:grpSp>
      <p:sp>
        <p:nvSpPr>
          <p:cNvPr id="11" name="TextBox 11"/>
          <p:cNvSpPr txBox="1"/>
          <p:nvPr/>
        </p:nvSpPr>
        <p:spPr>
          <a:xfrm>
            <a:off x="6800142" y="6342600"/>
            <a:ext cx="4041484" cy="1510919"/>
          </a:xfrm>
          <a:prstGeom prst="rect">
            <a:avLst/>
          </a:prstGeom>
        </p:spPr>
        <p:txBody>
          <a:bodyPr lIns="0" tIns="0" rIns="0" bIns="0" rtlCol="0" anchor="t">
            <a:spAutoFit/>
          </a:bodyPr>
          <a:lstStyle/>
          <a:p>
            <a:pPr algn="ctr">
              <a:lnSpc>
                <a:spcPts val="3807"/>
              </a:lnSpc>
            </a:pPr>
            <a:r>
              <a:rPr lang="en-US" sz="3399">
                <a:solidFill>
                  <a:srgbClr val="FFFFFF"/>
                </a:solidFill>
                <a:latin typeface="Times New Roman MT"/>
                <a:ea typeface="Times New Roman MT"/>
                <a:cs typeface="Times New Roman MT"/>
                <a:sym typeface="Times New Roman MT"/>
              </a:rPr>
              <a:t>Tier 3:</a:t>
            </a:r>
          </a:p>
          <a:p>
            <a:pPr algn="ctr">
              <a:lnSpc>
                <a:spcPts val="3807"/>
              </a:lnSpc>
            </a:pPr>
            <a:r>
              <a:rPr lang="en-US" sz="3399">
                <a:solidFill>
                  <a:srgbClr val="FFFFFF"/>
                </a:solidFill>
                <a:latin typeface="Times New Roman MT"/>
                <a:ea typeface="Times New Roman MT"/>
                <a:cs typeface="Times New Roman MT"/>
                <a:sym typeface="Times New Roman MT"/>
              </a:rPr>
              <a:t>Intensive </a:t>
            </a:r>
          </a:p>
          <a:p>
            <a:pPr algn="ctr">
              <a:lnSpc>
                <a:spcPts val="3807"/>
              </a:lnSpc>
            </a:pPr>
            <a:r>
              <a:rPr lang="en-US" sz="3399">
                <a:solidFill>
                  <a:srgbClr val="FFFFFF"/>
                </a:solidFill>
                <a:latin typeface="Times New Roman MT"/>
                <a:ea typeface="Times New Roman MT"/>
                <a:cs typeface="Times New Roman MT"/>
                <a:sym typeface="Times New Roman MT"/>
              </a:rPr>
              <a:t>Supports</a:t>
            </a:r>
          </a:p>
        </p:txBody>
      </p:sp>
      <p:sp>
        <p:nvSpPr>
          <p:cNvPr id="12" name="AutoShape 12"/>
          <p:cNvSpPr/>
          <p:nvPr/>
        </p:nvSpPr>
        <p:spPr>
          <a:xfrm>
            <a:off x="10065993" y="7509500"/>
            <a:ext cx="1833778" cy="0"/>
          </a:xfrm>
          <a:prstGeom prst="line">
            <a:avLst/>
          </a:prstGeom>
          <a:ln w="38100" cap="flat">
            <a:solidFill>
              <a:srgbClr val="FF751F"/>
            </a:solidFill>
            <a:prstDash val="solid"/>
            <a:headEnd type="oval" w="lg" len="lg"/>
            <a:tailEnd type="oval" w="lg" len="lg"/>
          </a:ln>
        </p:spPr>
        <p:txBody>
          <a:bodyPr/>
          <a:lstStyle/>
          <a:p>
            <a:endParaRPr lang="en-US"/>
          </a:p>
        </p:txBody>
      </p:sp>
      <p:sp>
        <p:nvSpPr>
          <p:cNvPr id="13" name="AutoShape 13"/>
          <p:cNvSpPr/>
          <p:nvPr/>
        </p:nvSpPr>
        <p:spPr>
          <a:xfrm>
            <a:off x="4531177" y="5575117"/>
            <a:ext cx="1833778" cy="0"/>
          </a:xfrm>
          <a:prstGeom prst="line">
            <a:avLst/>
          </a:prstGeom>
          <a:ln w="38100" cap="flat">
            <a:solidFill>
              <a:srgbClr val="38B6FF"/>
            </a:solidFill>
            <a:prstDash val="solid"/>
            <a:headEnd type="oval" w="lg" len="lg"/>
            <a:tailEnd type="oval" w="lg" len="lg"/>
          </a:ln>
        </p:spPr>
        <p:txBody>
          <a:bodyPr/>
          <a:lstStyle/>
          <a:p>
            <a:endParaRPr lang="en-US"/>
          </a:p>
        </p:txBody>
      </p:sp>
      <p:grpSp>
        <p:nvGrpSpPr>
          <p:cNvPr id="14" name="Group 14"/>
          <p:cNvGrpSpPr/>
          <p:nvPr/>
        </p:nvGrpSpPr>
        <p:grpSpPr>
          <a:xfrm>
            <a:off x="12149538" y="6390225"/>
            <a:ext cx="3901316" cy="2439491"/>
            <a:chOff x="0" y="0"/>
            <a:chExt cx="1027507" cy="642500"/>
          </a:xfrm>
        </p:grpSpPr>
        <p:sp>
          <p:nvSpPr>
            <p:cNvPr id="15" name="Freeform 15"/>
            <p:cNvSpPr/>
            <p:nvPr/>
          </p:nvSpPr>
          <p:spPr>
            <a:xfrm>
              <a:off x="0" y="0"/>
              <a:ext cx="1027507" cy="642500"/>
            </a:xfrm>
            <a:custGeom>
              <a:avLst/>
              <a:gdLst/>
              <a:ahLst/>
              <a:cxnLst/>
              <a:rect l="l" t="t" r="r" b="b"/>
              <a:pathLst>
                <a:path w="1027507" h="642500">
                  <a:moveTo>
                    <a:pt x="0" y="0"/>
                  </a:moveTo>
                  <a:lnTo>
                    <a:pt x="1027507" y="0"/>
                  </a:lnTo>
                  <a:lnTo>
                    <a:pt x="1027507" y="642500"/>
                  </a:lnTo>
                  <a:lnTo>
                    <a:pt x="0" y="642500"/>
                  </a:lnTo>
                  <a:close/>
                </a:path>
              </a:pathLst>
            </a:custGeom>
            <a:solidFill>
              <a:srgbClr val="FF751F">
                <a:alpha val="48627"/>
              </a:srgbClr>
            </a:solidFill>
          </p:spPr>
          <p:txBody>
            <a:bodyPr/>
            <a:lstStyle/>
            <a:p>
              <a:endParaRPr lang="en-US"/>
            </a:p>
          </p:txBody>
        </p:sp>
        <p:sp>
          <p:nvSpPr>
            <p:cNvPr id="16" name="TextBox 16"/>
            <p:cNvSpPr txBox="1"/>
            <p:nvPr/>
          </p:nvSpPr>
          <p:spPr>
            <a:xfrm>
              <a:off x="0" y="19050"/>
              <a:ext cx="1027507" cy="623450"/>
            </a:xfrm>
            <a:prstGeom prst="rect">
              <a:avLst/>
            </a:prstGeom>
          </p:spPr>
          <p:txBody>
            <a:bodyPr lIns="50800" tIns="50800" rIns="50800" bIns="50800" rtlCol="0" anchor="ctr"/>
            <a:lstStyle/>
            <a:p>
              <a:pPr algn="ctr">
                <a:lnSpc>
                  <a:spcPts val="2282"/>
                </a:lnSpc>
              </a:pPr>
              <a:endParaRPr/>
            </a:p>
          </p:txBody>
        </p:sp>
      </p:grpSp>
      <p:sp>
        <p:nvSpPr>
          <p:cNvPr id="17" name="TextBox 17"/>
          <p:cNvSpPr txBox="1"/>
          <p:nvPr/>
        </p:nvSpPr>
        <p:spPr>
          <a:xfrm>
            <a:off x="251716" y="753254"/>
            <a:ext cx="17138333" cy="1154162"/>
          </a:xfrm>
          <a:prstGeom prst="rect">
            <a:avLst/>
          </a:prstGeom>
        </p:spPr>
        <p:txBody>
          <a:bodyPr wrap="square" lIns="0" tIns="0" rIns="0" bIns="0" rtlCol="0" anchor="t">
            <a:spAutoFit/>
          </a:bodyPr>
          <a:lstStyle/>
          <a:p>
            <a:pPr algn="ctr"/>
            <a:r>
              <a:rPr lang="en-US" sz="7500" dirty="0">
                <a:solidFill>
                  <a:srgbClr val="104862"/>
                </a:solidFill>
                <a:latin typeface="Abril Fatface"/>
                <a:ea typeface="Abril Fatface"/>
                <a:cs typeface="Abril Fatface"/>
                <a:sym typeface="Abril Fatface"/>
              </a:rPr>
              <a:t>Tiered Trauma-Responsive Supports</a:t>
            </a:r>
          </a:p>
        </p:txBody>
      </p:sp>
      <p:sp>
        <p:nvSpPr>
          <p:cNvPr id="18" name="TextBox 18"/>
          <p:cNvSpPr txBox="1"/>
          <p:nvPr/>
        </p:nvSpPr>
        <p:spPr>
          <a:xfrm>
            <a:off x="7017171" y="2970423"/>
            <a:ext cx="3525996" cy="1045083"/>
          </a:xfrm>
          <a:prstGeom prst="rect">
            <a:avLst/>
          </a:prstGeom>
        </p:spPr>
        <p:txBody>
          <a:bodyPr lIns="0" tIns="0" rIns="0" bIns="0" rtlCol="0" anchor="t">
            <a:spAutoFit/>
          </a:bodyPr>
          <a:lstStyle/>
          <a:p>
            <a:pPr algn="ctr">
              <a:lnSpc>
                <a:spcPts val="3875"/>
              </a:lnSpc>
            </a:pPr>
            <a:r>
              <a:rPr lang="en-US" sz="3399">
                <a:solidFill>
                  <a:srgbClr val="FFFFFF"/>
                </a:solidFill>
                <a:latin typeface="Times New Roman MT"/>
                <a:ea typeface="Times New Roman MT"/>
                <a:cs typeface="Times New Roman MT"/>
                <a:sym typeface="Times New Roman MT"/>
              </a:rPr>
              <a:t>Tier 1:</a:t>
            </a:r>
          </a:p>
          <a:p>
            <a:pPr algn="ctr">
              <a:lnSpc>
                <a:spcPts val="3875"/>
              </a:lnSpc>
            </a:pPr>
            <a:r>
              <a:rPr lang="en-US" sz="3399">
                <a:solidFill>
                  <a:srgbClr val="FFFFFF"/>
                </a:solidFill>
                <a:latin typeface="Times New Roman MT"/>
                <a:ea typeface="Times New Roman MT"/>
                <a:cs typeface="Times New Roman MT"/>
                <a:sym typeface="Times New Roman MT"/>
              </a:rPr>
              <a:t>Universal Supports</a:t>
            </a:r>
          </a:p>
        </p:txBody>
      </p:sp>
      <p:sp>
        <p:nvSpPr>
          <p:cNvPr id="19" name="TextBox 19"/>
          <p:cNvSpPr txBox="1"/>
          <p:nvPr/>
        </p:nvSpPr>
        <p:spPr>
          <a:xfrm>
            <a:off x="6800142" y="4854812"/>
            <a:ext cx="4041484" cy="1034669"/>
          </a:xfrm>
          <a:prstGeom prst="rect">
            <a:avLst/>
          </a:prstGeom>
        </p:spPr>
        <p:txBody>
          <a:bodyPr lIns="0" tIns="0" rIns="0" bIns="0" rtlCol="0" anchor="t">
            <a:spAutoFit/>
          </a:bodyPr>
          <a:lstStyle/>
          <a:p>
            <a:pPr algn="ctr">
              <a:lnSpc>
                <a:spcPts val="3807"/>
              </a:lnSpc>
            </a:pPr>
            <a:r>
              <a:rPr lang="en-US" sz="3399">
                <a:solidFill>
                  <a:srgbClr val="FFFFFF"/>
                </a:solidFill>
                <a:latin typeface="Times New Roman MT"/>
                <a:ea typeface="Times New Roman MT"/>
                <a:cs typeface="Times New Roman MT"/>
                <a:sym typeface="Times New Roman MT"/>
              </a:rPr>
              <a:t>Tier 2:</a:t>
            </a:r>
          </a:p>
          <a:p>
            <a:pPr algn="ctr">
              <a:lnSpc>
                <a:spcPts val="3807"/>
              </a:lnSpc>
            </a:pPr>
            <a:r>
              <a:rPr lang="en-US" sz="3399">
                <a:solidFill>
                  <a:srgbClr val="FFFFFF"/>
                </a:solidFill>
                <a:latin typeface="Times New Roman MT"/>
                <a:ea typeface="Times New Roman MT"/>
                <a:cs typeface="Times New Roman MT"/>
                <a:sym typeface="Times New Roman MT"/>
              </a:rPr>
              <a:t>Targeted Supports</a:t>
            </a:r>
          </a:p>
        </p:txBody>
      </p:sp>
      <p:sp>
        <p:nvSpPr>
          <p:cNvPr id="20" name="TextBox 20"/>
          <p:cNvSpPr txBox="1"/>
          <p:nvPr/>
        </p:nvSpPr>
        <p:spPr>
          <a:xfrm>
            <a:off x="12149538" y="6570991"/>
            <a:ext cx="3777659" cy="1972030"/>
          </a:xfrm>
          <a:prstGeom prst="rect">
            <a:avLst/>
          </a:prstGeom>
        </p:spPr>
        <p:txBody>
          <a:bodyPr lIns="0" tIns="0" rIns="0" bIns="0" rtlCol="0" anchor="t">
            <a:spAutoFit/>
          </a:bodyPr>
          <a:lstStyle/>
          <a:p>
            <a:pPr marL="401799" lvl="1" indent="-200900" algn="l">
              <a:lnSpc>
                <a:spcPts val="2605"/>
              </a:lnSpc>
              <a:buFont typeface="Arial"/>
              <a:buChar char="•"/>
            </a:pPr>
            <a:r>
              <a:rPr lang="en-US" sz="1861">
                <a:solidFill>
                  <a:srgbClr val="000000"/>
                </a:solidFill>
                <a:latin typeface="Times New Roman MT"/>
                <a:ea typeface="Times New Roman MT"/>
                <a:cs typeface="Times New Roman MT"/>
                <a:sym typeface="Times New Roman MT"/>
              </a:rPr>
              <a:t>Family partnerships</a:t>
            </a:r>
          </a:p>
          <a:p>
            <a:pPr marL="401799" lvl="1" indent="-200900" algn="l">
              <a:lnSpc>
                <a:spcPts val="2605"/>
              </a:lnSpc>
              <a:buFont typeface="Arial"/>
              <a:buChar char="•"/>
            </a:pPr>
            <a:r>
              <a:rPr lang="en-US" sz="1861">
                <a:solidFill>
                  <a:srgbClr val="000000"/>
                </a:solidFill>
                <a:latin typeface="Times New Roman MT"/>
                <a:ea typeface="Times New Roman MT"/>
                <a:cs typeface="Times New Roman MT"/>
                <a:sym typeface="Times New Roman MT"/>
              </a:rPr>
              <a:t>Temporary adjusted academic/behavioral expectations</a:t>
            </a:r>
          </a:p>
          <a:p>
            <a:pPr marL="401799" lvl="1" indent="-200900" algn="l">
              <a:lnSpc>
                <a:spcPts val="2605"/>
              </a:lnSpc>
              <a:buFont typeface="Arial"/>
              <a:buChar char="•"/>
            </a:pPr>
            <a:r>
              <a:rPr lang="en-US" sz="1861">
                <a:solidFill>
                  <a:srgbClr val="000000"/>
                </a:solidFill>
                <a:latin typeface="Times New Roman MT"/>
                <a:ea typeface="Times New Roman MT"/>
                <a:cs typeface="Times New Roman MT"/>
                <a:sym typeface="Times New Roman MT"/>
              </a:rPr>
              <a:t>Individualized behavior support plans</a:t>
            </a:r>
          </a:p>
          <a:p>
            <a:pPr marL="401799" lvl="1" indent="-200900" algn="l">
              <a:lnSpc>
                <a:spcPts val="2605"/>
              </a:lnSpc>
              <a:buFont typeface="Arial"/>
              <a:buChar char="•"/>
            </a:pPr>
            <a:r>
              <a:rPr lang="en-US" sz="1861">
                <a:solidFill>
                  <a:srgbClr val="000000"/>
                </a:solidFill>
                <a:latin typeface="Times New Roman MT"/>
                <a:ea typeface="Times New Roman MT"/>
                <a:cs typeface="Times New Roman MT"/>
                <a:sym typeface="Times New Roman MT"/>
              </a:rPr>
              <a:t>Outreach/referrals</a:t>
            </a:r>
          </a:p>
        </p:txBody>
      </p:sp>
      <p:grpSp>
        <p:nvGrpSpPr>
          <p:cNvPr id="21" name="Group 21"/>
          <p:cNvGrpSpPr/>
          <p:nvPr/>
        </p:nvGrpSpPr>
        <p:grpSpPr>
          <a:xfrm>
            <a:off x="400943" y="4458241"/>
            <a:ext cx="3901316" cy="2233752"/>
            <a:chOff x="0" y="0"/>
            <a:chExt cx="1027507" cy="588313"/>
          </a:xfrm>
        </p:grpSpPr>
        <p:sp>
          <p:nvSpPr>
            <p:cNvPr id="22" name="Freeform 22"/>
            <p:cNvSpPr/>
            <p:nvPr/>
          </p:nvSpPr>
          <p:spPr>
            <a:xfrm>
              <a:off x="0" y="0"/>
              <a:ext cx="1027507" cy="588313"/>
            </a:xfrm>
            <a:custGeom>
              <a:avLst/>
              <a:gdLst/>
              <a:ahLst/>
              <a:cxnLst/>
              <a:rect l="l" t="t" r="r" b="b"/>
              <a:pathLst>
                <a:path w="1027507" h="588313">
                  <a:moveTo>
                    <a:pt x="0" y="0"/>
                  </a:moveTo>
                  <a:lnTo>
                    <a:pt x="1027507" y="0"/>
                  </a:lnTo>
                  <a:lnTo>
                    <a:pt x="1027507" y="588313"/>
                  </a:lnTo>
                  <a:lnTo>
                    <a:pt x="0" y="588313"/>
                  </a:lnTo>
                  <a:close/>
                </a:path>
              </a:pathLst>
            </a:custGeom>
            <a:solidFill>
              <a:srgbClr val="38B6FF">
                <a:alpha val="48627"/>
              </a:srgbClr>
            </a:solidFill>
          </p:spPr>
          <p:txBody>
            <a:bodyPr/>
            <a:lstStyle/>
            <a:p>
              <a:endParaRPr lang="en-US"/>
            </a:p>
          </p:txBody>
        </p:sp>
        <p:sp>
          <p:nvSpPr>
            <p:cNvPr id="23" name="TextBox 23"/>
            <p:cNvSpPr txBox="1"/>
            <p:nvPr/>
          </p:nvSpPr>
          <p:spPr>
            <a:xfrm>
              <a:off x="0" y="19050"/>
              <a:ext cx="1027507" cy="569263"/>
            </a:xfrm>
            <a:prstGeom prst="rect">
              <a:avLst/>
            </a:prstGeom>
          </p:spPr>
          <p:txBody>
            <a:bodyPr lIns="50800" tIns="50800" rIns="50800" bIns="50800" rtlCol="0" anchor="ctr"/>
            <a:lstStyle/>
            <a:p>
              <a:pPr algn="ctr">
                <a:lnSpc>
                  <a:spcPts val="2282"/>
                </a:lnSpc>
              </a:pPr>
              <a:endParaRPr/>
            </a:p>
          </p:txBody>
        </p:sp>
      </p:grpSp>
      <p:sp>
        <p:nvSpPr>
          <p:cNvPr id="24" name="TextBox 24"/>
          <p:cNvSpPr txBox="1"/>
          <p:nvPr/>
        </p:nvSpPr>
        <p:spPr>
          <a:xfrm>
            <a:off x="505560" y="4551003"/>
            <a:ext cx="3692084" cy="1972030"/>
          </a:xfrm>
          <a:prstGeom prst="rect">
            <a:avLst/>
          </a:prstGeom>
        </p:spPr>
        <p:txBody>
          <a:bodyPr lIns="0" tIns="0" rIns="0" bIns="0" rtlCol="0" anchor="t">
            <a:spAutoFit/>
          </a:bodyPr>
          <a:lstStyle/>
          <a:p>
            <a:pPr marL="401799" lvl="1" indent="-200900" algn="l">
              <a:lnSpc>
                <a:spcPts val="2605"/>
              </a:lnSpc>
              <a:buFont typeface="Arial"/>
              <a:buChar char="•"/>
            </a:pPr>
            <a:r>
              <a:rPr lang="en-US" sz="1861">
                <a:solidFill>
                  <a:srgbClr val="000000"/>
                </a:solidFill>
                <a:latin typeface="Times New Roman MT"/>
                <a:ea typeface="Times New Roman MT"/>
                <a:cs typeface="Times New Roman MT"/>
                <a:sym typeface="Times New Roman MT"/>
              </a:rPr>
              <a:t>Social-emotional lessons</a:t>
            </a:r>
          </a:p>
          <a:p>
            <a:pPr marL="401799" lvl="1" indent="-200900" algn="l">
              <a:lnSpc>
                <a:spcPts val="2605"/>
              </a:lnSpc>
              <a:buFont typeface="Arial"/>
              <a:buChar char="•"/>
            </a:pPr>
            <a:r>
              <a:rPr lang="en-US" sz="1861">
                <a:solidFill>
                  <a:srgbClr val="000000"/>
                </a:solidFill>
                <a:latin typeface="Times New Roman MT"/>
                <a:ea typeface="Times New Roman MT"/>
                <a:cs typeface="Times New Roman MT"/>
                <a:sym typeface="Times New Roman MT"/>
              </a:rPr>
              <a:t>Identifying triggers</a:t>
            </a:r>
          </a:p>
          <a:p>
            <a:pPr marL="401799" lvl="1" indent="-200900" algn="l">
              <a:lnSpc>
                <a:spcPts val="2605"/>
              </a:lnSpc>
              <a:buFont typeface="Arial"/>
              <a:buChar char="•"/>
            </a:pPr>
            <a:r>
              <a:rPr lang="en-US" sz="1861">
                <a:solidFill>
                  <a:srgbClr val="000000"/>
                </a:solidFill>
                <a:latin typeface="Times New Roman MT"/>
                <a:ea typeface="Times New Roman MT"/>
                <a:cs typeface="Times New Roman MT"/>
                <a:sym typeface="Times New Roman MT"/>
              </a:rPr>
              <a:t>Strategies for self-regulation/self-soothing</a:t>
            </a:r>
          </a:p>
          <a:p>
            <a:pPr marL="401799" lvl="1" indent="-200900" algn="l">
              <a:lnSpc>
                <a:spcPts val="2605"/>
              </a:lnSpc>
              <a:buFont typeface="Arial"/>
              <a:buChar char="•"/>
            </a:pPr>
            <a:r>
              <a:rPr lang="en-US" sz="1861">
                <a:solidFill>
                  <a:srgbClr val="000000"/>
                </a:solidFill>
                <a:latin typeface="Times New Roman MT"/>
                <a:ea typeface="Times New Roman MT"/>
                <a:cs typeface="Times New Roman MT"/>
                <a:sym typeface="Times New Roman MT"/>
              </a:rPr>
              <a:t>Advance notice during transitions</a:t>
            </a:r>
          </a:p>
        </p:txBody>
      </p:sp>
      <p:grpSp>
        <p:nvGrpSpPr>
          <p:cNvPr id="25" name="Group 25"/>
          <p:cNvGrpSpPr/>
          <p:nvPr/>
        </p:nvGrpSpPr>
        <p:grpSpPr>
          <a:xfrm>
            <a:off x="13500210" y="2826075"/>
            <a:ext cx="3901316" cy="2907884"/>
            <a:chOff x="0" y="0"/>
            <a:chExt cx="1027507" cy="765862"/>
          </a:xfrm>
        </p:grpSpPr>
        <p:sp>
          <p:nvSpPr>
            <p:cNvPr id="26" name="Freeform 26"/>
            <p:cNvSpPr/>
            <p:nvPr/>
          </p:nvSpPr>
          <p:spPr>
            <a:xfrm>
              <a:off x="0" y="0"/>
              <a:ext cx="1027507" cy="765863"/>
            </a:xfrm>
            <a:custGeom>
              <a:avLst/>
              <a:gdLst/>
              <a:ahLst/>
              <a:cxnLst/>
              <a:rect l="l" t="t" r="r" b="b"/>
              <a:pathLst>
                <a:path w="1027507" h="765863">
                  <a:moveTo>
                    <a:pt x="0" y="0"/>
                  </a:moveTo>
                  <a:lnTo>
                    <a:pt x="1027507" y="0"/>
                  </a:lnTo>
                  <a:lnTo>
                    <a:pt x="1027507" y="765863"/>
                  </a:lnTo>
                  <a:lnTo>
                    <a:pt x="0" y="765863"/>
                  </a:lnTo>
                  <a:close/>
                </a:path>
              </a:pathLst>
            </a:custGeom>
            <a:solidFill>
              <a:srgbClr val="00BF63">
                <a:alpha val="48627"/>
              </a:srgbClr>
            </a:solidFill>
          </p:spPr>
          <p:txBody>
            <a:bodyPr/>
            <a:lstStyle/>
            <a:p>
              <a:endParaRPr lang="en-US"/>
            </a:p>
          </p:txBody>
        </p:sp>
        <p:sp>
          <p:nvSpPr>
            <p:cNvPr id="27" name="TextBox 27"/>
            <p:cNvSpPr txBox="1"/>
            <p:nvPr/>
          </p:nvSpPr>
          <p:spPr>
            <a:xfrm>
              <a:off x="0" y="19050"/>
              <a:ext cx="1027507" cy="746812"/>
            </a:xfrm>
            <a:prstGeom prst="rect">
              <a:avLst/>
            </a:prstGeom>
          </p:spPr>
          <p:txBody>
            <a:bodyPr lIns="50800" tIns="50800" rIns="50800" bIns="50800" rtlCol="0" anchor="ctr"/>
            <a:lstStyle/>
            <a:p>
              <a:pPr algn="ctr">
                <a:lnSpc>
                  <a:spcPts val="2282"/>
                </a:lnSpc>
              </a:pPr>
              <a:endParaRPr/>
            </a:p>
          </p:txBody>
        </p:sp>
      </p:grpSp>
      <p:sp>
        <p:nvSpPr>
          <p:cNvPr id="28" name="TextBox 28"/>
          <p:cNvSpPr txBox="1"/>
          <p:nvPr/>
        </p:nvSpPr>
        <p:spPr>
          <a:xfrm>
            <a:off x="13500210" y="2959387"/>
            <a:ext cx="3759090" cy="2657830"/>
          </a:xfrm>
          <a:prstGeom prst="rect">
            <a:avLst/>
          </a:prstGeom>
        </p:spPr>
        <p:txBody>
          <a:bodyPr lIns="0" tIns="0" rIns="0" bIns="0" rtlCol="0" anchor="t">
            <a:spAutoFit/>
          </a:bodyPr>
          <a:lstStyle/>
          <a:p>
            <a:pPr marL="401799" lvl="1" indent="-200900" algn="l">
              <a:lnSpc>
                <a:spcPts val="2605"/>
              </a:lnSpc>
              <a:buFont typeface="Arial"/>
              <a:buChar char="•"/>
            </a:pPr>
            <a:r>
              <a:rPr lang="en-US" sz="1861">
                <a:solidFill>
                  <a:srgbClr val="000000"/>
                </a:solidFill>
                <a:latin typeface="Times New Roman MT"/>
                <a:ea typeface="Times New Roman MT"/>
                <a:cs typeface="Times New Roman MT"/>
                <a:sym typeface="Times New Roman MT"/>
              </a:rPr>
              <a:t>Trauma-informed environment</a:t>
            </a:r>
          </a:p>
          <a:p>
            <a:pPr marL="401799" lvl="1" indent="-200900" algn="l">
              <a:lnSpc>
                <a:spcPts val="2605"/>
              </a:lnSpc>
              <a:buFont typeface="Arial"/>
              <a:buChar char="•"/>
            </a:pPr>
            <a:r>
              <a:rPr lang="en-US" sz="1861">
                <a:solidFill>
                  <a:srgbClr val="000000"/>
                </a:solidFill>
                <a:latin typeface="Times New Roman MT"/>
                <a:ea typeface="Times New Roman MT"/>
                <a:cs typeface="Times New Roman MT"/>
                <a:sym typeface="Times New Roman MT"/>
              </a:rPr>
              <a:t>Professional development</a:t>
            </a:r>
          </a:p>
          <a:p>
            <a:pPr marL="401799" lvl="1" indent="-200900" algn="l">
              <a:lnSpc>
                <a:spcPts val="2605"/>
              </a:lnSpc>
              <a:buFont typeface="Arial"/>
              <a:buChar char="•"/>
            </a:pPr>
            <a:r>
              <a:rPr lang="en-US" sz="1861">
                <a:solidFill>
                  <a:srgbClr val="000000"/>
                </a:solidFill>
                <a:latin typeface="Times New Roman MT"/>
                <a:ea typeface="Times New Roman MT"/>
                <a:cs typeface="Times New Roman MT"/>
                <a:sym typeface="Times New Roman MT"/>
              </a:rPr>
              <a:t>Standardized protocol for considering trauma-exposure.</a:t>
            </a:r>
          </a:p>
          <a:p>
            <a:pPr marL="401799" lvl="1" indent="-200900" algn="l">
              <a:lnSpc>
                <a:spcPts val="2605"/>
              </a:lnSpc>
              <a:buFont typeface="Arial"/>
              <a:buChar char="•"/>
            </a:pPr>
            <a:r>
              <a:rPr lang="en-US" sz="1861">
                <a:solidFill>
                  <a:srgbClr val="000000"/>
                </a:solidFill>
                <a:latin typeface="Times New Roman MT"/>
                <a:ea typeface="Times New Roman MT"/>
                <a:cs typeface="Times New Roman MT"/>
                <a:sym typeface="Times New Roman MT"/>
              </a:rPr>
              <a:t>Modeling and naming emotions</a:t>
            </a:r>
          </a:p>
          <a:p>
            <a:pPr marL="401799" lvl="1" indent="-200900" algn="l">
              <a:lnSpc>
                <a:spcPts val="2605"/>
              </a:lnSpc>
              <a:buFont typeface="Arial"/>
              <a:buChar char="•"/>
            </a:pPr>
            <a:r>
              <a:rPr lang="en-US" sz="1861">
                <a:solidFill>
                  <a:srgbClr val="000000"/>
                </a:solidFill>
                <a:latin typeface="Times New Roman MT"/>
                <a:ea typeface="Times New Roman MT"/>
                <a:cs typeface="Times New Roman MT"/>
                <a:sym typeface="Times New Roman MT"/>
              </a:rPr>
              <a:t>Intentional &amp; positive interaction</a:t>
            </a:r>
          </a:p>
          <a:p>
            <a:pPr marL="401799" lvl="1" indent="-200900" algn="l">
              <a:lnSpc>
                <a:spcPts val="2605"/>
              </a:lnSpc>
              <a:buFont typeface="Arial"/>
              <a:buChar char="•"/>
            </a:pPr>
            <a:r>
              <a:rPr lang="en-US" sz="1861">
                <a:solidFill>
                  <a:srgbClr val="000000"/>
                </a:solidFill>
                <a:latin typeface="Times New Roman MT"/>
                <a:ea typeface="Times New Roman MT"/>
                <a:cs typeface="Times New Roman MT"/>
                <a:sym typeface="Times New Roman MT"/>
              </a:rPr>
              <a:t>Inclusive and culturally responsive environment</a:t>
            </a:r>
          </a:p>
        </p:txBody>
      </p:sp>
      <p:sp>
        <p:nvSpPr>
          <p:cNvPr id="29" name="AutoShape 29"/>
          <p:cNvSpPr/>
          <p:nvPr/>
        </p:nvSpPr>
        <p:spPr>
          <a:xfrm flipV="1">
            <a:off x="12275769" y="3674117"/>
            <a:ext cx="790387" cy="0"/>
          </a:xfrm>
          <a:prstGeom prst="line">
            <a:avLst/>
          </a:prstGeom>
          <a:ln w="38100" cap="flat">
            <a:solidFill>
              <a:srgbClr val="00BF63"/>
            </a:solidFill>
            <a:prstDash val="solid"/>
            <a:headEnd type="oval" w="lg" len="lg"/>
            <a:tailEnd type="oval" w="lg" len="lg"/>
          </a:ln>
        </p:spPr>
        <p:txBody>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2" name="TextBox 2"/>
          <p:cNvSpPr txBox="1"/>
          <p:nvPr/>
        </p:nvSpPr>
        <p:spPr>
          <a:xfrm>
            <a:off x="373856" y="317865"/>
            <a:ext cx="17540288" cy="1209049"/>
          </a:xfrm>
          <a:prstGeom prst="rect">
            <a:avLst/>
          </a:prstGeom>
        </p:spPr>
        <p:txBody>
          <a:bodyPr lIns="0" tIns="0" rIns="0" bIns="0" rtlCol="0" anchor="t">
            <a:spAutoFit/>
          </a:bodyPr>
          <a:lstStyle/>
          <a:p>
            <a:pPr algn="ctr">
              <a:lnSpc>
                <a:spcPts val="10500"/>
              </a:lnSpc>
            </a:pPr>
            <a:r>
              <a:rPr lang="en-US" sz="6000" dirty="0">
                <a:solidFill>
                  <a:srgbClr val="FFFFFF"/>
                </a:solidFill>
                <a:latin typeface="Abril Fatface"/>
                <a:ea typeface="Abril Fatface"/>
                <a:cs typeface="Abril Fatface"/>
                <a:sym typeface="Abril Fatface"/>
              </a:rPr>
              <a:t>Avoiding Re-traumatization</a:t>
            </a:r>
          </a:p>
        </p:txBody>
      </p:sp>
      <p:pic>
        <p:nvPicPr>
          <p:cNvPr id="4" name="Picture 3">
            <a:extLst>
              <a:ext uri="{FF2B5EF4-FFF2-40B4-BE49-F238E27FC236}">
                <a16:creationId xmlns:a16="http://schemas.microsoft.com/office/drawing/2014/main" id="{7DC07D4F-E4AF-EA0F-5304-B39256DF8509}"/>
              </a:ext>
            </a:extLst>
          </p:cNvPr>
          <p:cNvPicPr>
            <a:picLocks noChangeAspect="1"/>
          </p:cNvPicPr>
          <p:nvPr/>
        </p:nvPicPr>
        <p:blipFill>
          <a:blip r:embed="rId2"/>
          <a:stretch>
            <a:fillRect/>
          </a:stretch>
        </p:blipFill>
        <p:spPr>
          <a:xfrm>
            <a:off x="2316444" y="2171700"/>
            <a:ext cx="13655112" cy="764223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2" name="Freeform 2"/>
          <p:cNvSpPr/>
          <p:nvPr/>
        </p:nvSpPr>
        <p:spPr>
          <a:xfrm>
            <a:off x="0" y="474851"/>
            <a:ext cx="18288000" cy="5943600"/>
          </a:xfrm>
          <a:custGeom>
            <a:avLst/>
            <a:gdLst/>
            <a:ahLst/>
            <a:cxnLst/>
            <a:rect l="l" t="t" r="r" b="b"/>
            <a:pathLst>
              <a:path w="18288000" h="5943600">
                <a:moveTo>
                  <a:pt x="0" y="0"/>
                </a:moveTo>
                <a:lnTo>
                  <a:pt x="18288000" y="0"/>
                </a:lnTo>
                <a:lnTo>
                  <a:pt x="18288000" y="5943600"/>
                </a:lnTo>
                <a:lnTo>
                  <a:pt x="0" y="5943600"/>
                </a:lnTo>
                <a:lnTo>
                  <a:pt x="0" y="0"/>
                </a:lnTo>
                <a:close/>
              </a:path>
            </a:pathLst>
          </a:custGeom>
          <a:blipFill>
            <a:blip r:embed="rId2"/>
            <a:stretch>
              <a:fillRect/>
            </a:stretch>
          </a:blipFill>
        </p:spPr>
        <p:txBody>
          <a:bodyPr/>
          <a:lstStyle/>
          <a:p>
            <a:endParaRPr lang="en-US"/>
          </a:p>
        </p:txBody>
      </p:sp>
      <p:grpSp>
        <p:nvGrpSpPr>
          <p:cNvPr id="3" name="Group 3"/>
          <p:cNvGrpSpPr/>
          <p:nvPr/>
        </p:nvGrpSpPr>
        <p:grpSpPr>
          <a:xfrm>
            <a:off x="1243430" y="6877580"/>
            <a:ext cx="3086100" cy="308610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E7FF"/>
            </a:solidFill>
          </p:spPr>
          <p:txBody>
            <a:bodyPr/>
            <a:lstStyle/>
            <a:p>
              <a:endParaRPr lang="en-US"/>
            </a:p>
          </p:txBody>
        </p:sp>
        <p:sp>
          <p:nvSpPr>
            <p:cNvPr id="5" name="TextBox 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5482055" y="6877580"/>
            <a:ext cx="3086100" cy="30861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E7FF"/>
            </a:solidFill>
          </p:spPr>
          <p:txBody>
            <a:bodyPr/>
            <a:lstStyle/>
            <a:p>
              <a:endParaRPr lang="en-US"/>
            </a:p>
          </p:txBody>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9719845" y="6877580"/>
            <a:ext cx="3086100" cy="308610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E7FF"/>
            </a:solidFill>
          </p:spPr>
          <p:txBody>
            <a:bodyPr/>
            <a:lstStyle/>
            <a:p>
              <a:endParaRPr lang="en-US"/>
            </a:p>
          </p:txBody>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a:off x="13958470" y="6877580"/>
            <a:ext cx="3086100" cy="30861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E7FF"/>
          </a:solidFill>
        </p:spPr>
        <p:txBody>
          <a:bodyPr/>
          <a:lstStyle/>
          <a:p>
            <a:endParaRPr lang="en-US"/>
          </a:p>
        </p:txBody>
      </p:sp>
      <p:sp>
        <p:nvSpPr>
          <p:cNvPr id="15" name="TextBox 15"/>
          <p:cNvSpPr txBox="1"/>
          <p:nvPr/>
        </p:nvSpPr>
        <p:spPr>
          <a:xfrm>
            <a:off x="1660883" y="7701810"/>
            <a:ext cx="2251194" cy="1694815"/>
          </a:xfrm>
          <a:prstGeom prst="rect">
            <a:avLst/>
          </a:prstGeom>
        </p:spPr>
        <p:txBody>
          <a:bodyPr lIns="0" tIns="0" rIns="0" bIns="0" rtlCol="0" anchor="t">
            <a:spAutoFit/>
          </a:bodyPr>
          <a:lstStyle/>
          <a:p>
            <a:pPr algn="ctr">
              <a:lnSpc>
                <a:spcPts val="2659"/>
              </a:lnSpc>
            </a:pPr>
            <a:r>
              <a:rPr lang="en-US" sz="1899" b="1">
                <a:solidFill>
                  <a:srgbClr val="000000"/>
                </a:solidFill>
                <a:latin typeface="Times New Roman MT Bold"/>
                <a:ea typeface="Times New Roman MT Bold"/>
                <a:cs typeface="Times New Roman MT Bold"/>
                <a:sym typeface="Times New Roman MT Bold"/>
              </a:rPr>
              <a:t>Substance Use Treatment Services</a:t>
            </a:r>
          </a:p>
          <a:p>
            <a:pPr algn="ctr">
              <a:lnSpc>
                <a:spcPts val="2659"/>
              </a:lnSpc>
            </a:pPr>
            <a:r>
              <a:rPr lang="en-US" sz="1899">
                <a:solidFill>
                  <a:srgbClr val="000000"/>
                </a:solidFill>
                <a:latin typeface="Times New Roman MT"/>
                <a:ea typeface="Times New Roman MT"/>
                <a:cs typeface="Times New Roman MT"/>
                <a:sym typeface="Times New Roman MT"/>
              </a:rPr>
              <a:t>Residential</a:t>
            </a:r>
          </a:p>
          <a:p>
            <a:pPr algn="ctr">
              <a:lnSpc>
                <a:spcPts val="2659"/>
              </a:lnSpc>
            </a:pPr>
            <a:r>
              <a:rPr lang="en-US" sz="1899">
                <a:solidFill>
                  <a:srgbClr val="000000"/>
                </a:solidFill>
                <a:latin typeface="Times New Roman MT"/>
                <a:ea typeface="Times New Roman MT"/>
                <a:cs typeface="Times New Roman MT"/>
                <a:sym typeface="Times New Roman MT"/>
              </a:rPr>
              <a:t>Outpatient</a:t>
            </a:r>
          </a:p>
          <a:p>
            <a:pPr algn="ctr">
              <a:lnSpc>
                <a:spcPts val="2659"/>
              </a:lnSpc>
              <a:spcBef>
                <a:spcPct val="0"/>
              </a:spcBef>
            </a:pPr>
            <a:r>
              <a:rPr lang="en-US" sz="1899">
                <a:solidFill>
                  <a:srgbClr val="000000"/>
                </a:solidFill>
                <a:latin typeface="Times New Roman MT"/>
                <a:ea typeface="Times New Roman MT"/>
                <a:cs typeface="Times New Roman MT"/>
                <a:sym typeface="Times New Roman MT"/>
              </a:rPr>
              <a:t>Group</a:t>
            </a:r>
          </a:p>
        </p:txBody>
      </p:sp>
      <p:sp>
        <p:nvSpPr>
          <p:cNvPr id="16" name="TextBox 16"/>
          <p:cNvSpPr txBox="1"/>
          <p:nvPr/>
        </p:nvSpPr>
        <p:spPr>
          <a:xfrm>
            <a:off x="5969814" y="7701810"/>
            <a:ext cx="2110581" cy="1361440"/>
          </a:xfrm>
          <a:prstGeom prst="rect">
            <a:avLst/>
          </a:prstGeom>
        </p:spPr>
        <p:txBody>
          <a:bodyPr lIns="0" tIns="0" rIns="0" bIns="0" rtlCol="0" anchor="t">
            <a:spAutoFit/>
          </a:bodyPr>
          <a:lstStyle/>
          <a:p>
            <a:pPr algn="ctr">
              <a:lnSpc>
                <a:spcPts val="2659"/>
              </a:lnSpc>
            </a:pPr>
            <a:r>
              <a:rPr lang="en-US" sz="1899" b="1">
                <a:solidFill>
                  <a:srgbClr val="000000"/>
                </a:solidFill>
                <a:latin typeface="Times New Roman MT Bold"/>
                <a:ea typeface="Times New Roman MT Bold"/>
                <a:cs typeface="Times New Roman MT Bold"/>
                <a:sym typeface="Times New Roman MT Bold"/>
              </a:rPr>
              <a:t>Child Services</a:t>
            </a:r>
          </a:p>
          <a:p>
            <a:pPr algn="ctr">
              <a:lnSpc>
                <a:spcPts val="2659"/>
              </a:lnSpc>
            </a:pPr>
            <a:r>
              <a:rPr lang="en-US" sz="1899">
                <a:solidFill>
                  <a:srgbClr val="000000"/>
                </a:solidFill>
                <a:latin typeface="Times New Roman MT"/>
                <a:ea typeface="Times New Roman MT"/>
                <a:cs typeface="Times New Roman MT"/>
                <a:sym typeface="Times New Roman MT"/>
              </a:rPr>
              <a:t>Childcare</a:t>
            </a:r>
          </a:p>
          <a:p>
            <a:pPr algn="ctr">
              <a:lnSpc>
                <a:spcPts val="2659"/>
              </a:lnSpc>
            </a:pPr>
            <a:r>
              <a:rPr lang="en-US" sz="1899">
                <a:solidFill>
                  <a:srgbClr val="000000"/>
                </a:solidFill>
                <a:latin typeface="Times New Roman MT"/>
                <a:ea typeface="Times New Roman MT"/>
                <a:cs typeface="Times New Roman MT"/>
                <a:sym typeface="Times New Roman MT"/>
              </a:rPr>
              <a:t>Parenting Education</a:t>
            </a:r>
          </a:p>
          <a:p>
            <a:pPr algn="ctr">
              <a:lnSpc>
                <a:spcPts val="2659"/>
              </a:lnSpc>
              <a:spcBef>
                <a:spcPct val="0"/>
              </a:spcBef>
            </a:pPr>
            <a:r>
              <a:rPr lang="en-US" sz="1899">
                <a:solidFill>
                  <a:srgbClr val="000000"/>
                </a:solidFill>
                <a:latin typeface="Times New Roman MT"/>
                <a:ea typeface="Times New Roman MT"/>
                <a:cs typeface="Times New Roman MT"/>
                <a:sym typeface="Times New Roman MT"/>
              </a:rPr>
              <a:t>Child Therapy</a:t>
            </a:r>
          </a:p>
        </p:txBody>
      </p:sp>
      <p:sp>
        <p:nvSpPr>
          <p:cNvPr id="17" name="TextBox 17"/>
          <p:cNvSpPr txBox="1"/>
          <p:nvPr/>
        </p:nvSpPr>
        <p:spPr>
          <a:xfrm>
            <a:off x="10416005" y="7701810"/>
            <a:ext cx="1702594" cy="1361440"/>
          </a:xfrm>
          <a:prstGeom prst="rect">
            <a:avLst/>
          </a:prstGeom>
        </p:spPr>
        <p:txBody>
          <a:bodyPr lIns="0" tIns="0" rIns="0" bIns="0" rtlCol="0" anchor="t">
            <a:spAutoFit/>
          </a:bodyPr>
          <a:lstStyle/>
          <a:p>
            <a:pPr algn="ctr">
              <a:lnSpc>
                <a:spcPts val="2659"/>
              </a:lnSpc>
            </a:pPr>
            <a:r>
              <a:rPr lang="en-US" sz="1899" b="1">
                <a:solidFill>
                  <a:srgbClr val="000000"/>
                </a:solidFill>
                <a:latin typeface="Times New Roman MT Bold"/>
                <a:ea typeface="Times New Roman MT Bold"/>
                <a:cs typeface="Times New Roman MT Bold"/>
                <a:sym typeface="Times New Roman MT Bold"/>
              </a:rPr>
              <a:t>Medical Services</a:t>
            </a:r>
          </a:p>
          <a:p>
            <a:pPr algn="ctr">
              <a:lnSpc>
                <a:spcPts val="2659"/>
              </a:lnSpc>
            </a:pPr>
            <a:r>
              <a:rPr lang="en-US" sz="1899">
                <a:solidFill>
                  <a:srgbClr val="000000"/>
                </a:solidFill>
                <a:latin typeface="Times New Roman MT"/>
                <a:ea typeface="Times New Roman MT"/>
                <a:cs typeface="Times New Roman MT"/>
                <a:sym typeface="Times New Roman MT"/>
              </a:rPr>
              <a:t>OBGYN</a:t>
            </a:r>
          </a:p>
          <a:p>
            <a:pPr algn="ctr">
              <a:lnSpc>
                <a:spcPts val="2659"/>
              </a:lnSpc>
            </a:pPr>
            <a:r>
              <a:rPr lang="en-US" sz="1899">
                <a:solidFill>
                  <a:srgbClr val="000000"/>
                </a:solidFill>
                <a:latin typeface="Times New Roman MT"/>
                <a:ea typeface="Times New Roman MT"/>
                <a:cs typeface="Times New Roman MT"/>
                <a:sym typeface="Times New Roman MT"/>
              </a:rPr>
              <a:t>Psychiatry</a:t>
            </a:r>
          </a:p>
          <a:p>
            <a:pPr algn="ctr">
              <a:lnSpc>
                <a:spcPts val="2659"/>
              </a:lnSpc>
              <a:spcBef>
                <a:spcPct val="0"/>
              </a:spcBef>
            </a:pPr>
            <a:r>
              <a:rPr lang="en-US" sz="1899">
                <a:solidFill>
                  <a:srgbClr val="000000"/>
                </a:solidFill>
                <a:latin typeface="Times New Roman MT"/>
                <a:ea typeface="Times New Roman MT"/>
                <a:cs typeface="Times New Roman MT"/>
                <a:sym typeface="Times New Roman MT"/>
              </a:rPr>
              <a:t>Pediatrics</a:t>
            </a:r>
          </a:p>
        </p:txBody>
      </p:sp>
      <p:sp>
        <p:nvSpPr>
          <p:cNvPr id="18" name="TextBox 18"/>
          <p:cNvSpPr txBox="1"/>
          <p:nvPr/>
        </p:nvSpPr>
        <p:spPr>
          <a:xfrm>
            <a:off x="14274542" y="7701810"/>
            <a:ext cx="2453957" cy="1028065"/>
          </a:xfrm>
          <a:prstGeom prst="rect">
            <a:avLst/>
          </a:prstGeom>
        </p:spPr>
        <p:txBody>
          <a:bodyPr lIns="0" tIns="0" rIns="0" bIns="0" rtlCol="0" anchor="t">
            <a:spAutoFit/>
          </a:bodyPr>
          <a:lstStyle/>
          <a:p>
            <a:pPr algn="ctr">
              <a:lnSpc>
                <a:spcPts val="2659"/>
              </a:lnSpc>
            </a:pPr>
            <a:r>
              <a:rPr lang="en-US" sz="1899" b="1" dirty="0">
                <a:solidFill>
                  <a:srgbClr val="000000"/>
                </a:solidFill>
                <a:latin typeface="Times New Roman MT Bold"/>
                <a:ea typeface="Times New Roman MT Bold"/>
                <a:cs typeface="Times New Roman MT Bold"/>
                <a:sym typeface="Times New Roman MT Bold"/>
              </a:rPr>
              <a:t>Justice Involved Services</a:t>
            </a:r>
          </a:p>
          <a:p>
            <a:pPr algn="ctr">
              <a:lnSpc>
                <a:spcPts val="2659"/>
              </a:lnSpc>
            </a:pPr>
            <a:r>
              <a:rPr lang="en-US" sz="1899" dirty="0">
                <a:solidFill>
                  <a:srgbClr val="000000"/>
                </a:solidFill>
                <a:latin typeface="Times New Roman MT"/>
                <a:ea typeface="Times New Roman MT"/>
                <a:cs typeface="Times New Roman MT"/>
                <a:sym typeface="Times New Roman MT"/>
              </a:rPr>
              <a:t>Assessments</a:t>
            </a:r>
          </a:p>
          <a:p>
            <a:pPr algn="ctr">
              <a:lnSpc>
                <a:spcPts val="2659"/>
              </a:lnSpc>
              <a:spcBef>
                <a:spcPct val="0"/>
              </a:spcBef>
            </a:pPr>
            <a:r>
              <a:rPr lang="en-US" sz="1899" dirty="0">
                <a:solidFill>
                  <a:srgbClr val="000000"/>
                </a:solidFill>
                <a:latin typeface="Times New Roman MT"/>
                <a:ea typeface="Times New Roman MT"/>
                <a:cs typeface="Times New Roman MT"/>
                <a:sym typeface="Times New Roman MT"/>
              </a:rPr>
              <a:t>Case Management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grpSp>
        <p:nvGrpSpPr>
          <p:cNvPr id="2" name="Group 2"/>
          <p:cNvGrpSpPr/>
          <p:nvPr/>
        </p:nvGrpSpPr>
        <p:grpSpPr>
          <a:xfrm>
            <a:off x="424986" y="3598490"/>
            <a:ext cx="8552882" cy="1471143"/>
            <a:chOff x="0" y="0"/>
            <a:chExt cx="2252611" cy="387462"/>
          </a:xfrm>
        </p:grpSpPr>
        <p:sp>
          <p:nvSpPr>
            <p:cNvPr id="3" name="Freeform 3"/>
            <p:cNvSpPr/>
            <p:nvPr/>
          </p:nvSpPr>
          <p:spPr>
            <a:xfrm>
              <a:off x="0" y="0"/>
              <a:ext cx="2252611" cy="387462"/>
            </a:xfrm>
            <a:custGeom>
              <a:avLst/>
              <a:gdLst/>
              <a:ahLst/>
              <a:cxnLst/>
              <a:rect l="l" t="t" r="r" b="b"/>
              <a:pathLst>
                <a:path w="2252611" h="387462">
                  <a:moveTo>
                    <a:pt x="0" y="0"/>
                  </a:moveTo>
                  <a:lnTo>
                    <a:pt x="2252611" y="0"/>
                  </a:lnTo>
                  <a:lnTo>
                    <a:pt x="2252611" y="387462"/>
                  </a:lnTo>
                  <a:lnTo>
                    <a:pt x="0" y="387462"/>
                  </a:lnTo>
                  <a:close/>
                </a:path>
              </a:pathLst>
            </a:custGeom>
            <a:solidFill>
              <a:srgbClr val="00BF63">
                <a:alpha val="41961"/>
              </a:srgbClr>
            </a:solidFill>
          </p:spPr>
          <p:txBody>
            <a:bodyPr/>
            <a:lstStyle/>
            <a:p>
              <a:endParaRPr lang="en-US"/>
            </a:p>
          </p:txBody>
        </p:sp>
        <p:sp>
          <p:nvSpPr>
            <p:cNvPr id="4" name="TextBox 4"/>
            <p:cNvSpPr txBox="1"/>
            <p:nvPr/>
          </p:nvSpPr>
          <p:spPr>
            <a:xfrm>
              <a:off x="0" y="19050"/>
              <a:ext cx="2252611" cy="368412"/>
            </a:xfrm>
            <a:prstGeom prst="rect">
              <a:avLst/>
            </a:prstGeom>
          </p:spPr>
          <p:txBody>
            <a:bodyPr lIns="50800" tIns="50800" rIns="50800" bIns="50800" rtlCol="0" anchor="ctr"/>
            <a:lstStyle/>
            <a:p>
              <a:pPr algn="ctr">
                <a:lnSpc>
                  <a:spcPts val="2282"/>
                </a:lnSpc>
              </a:pPr>
              <a:endParaRPr/>
            </a:p>
          </p:txBody>
        </p:sp>
      </p:grpSp>
      <p:sp>
        <p:nvSpPr>
          <p:cNvPr id="5" name="TextBox 5"/>
          <p:cNvSpPr txBox="1"/>
          <p:nvPr/>
        </p:nvSpPr>
        <p:spPr>
          <a:xfrm>
            <a:off x="0" y="317865"/>
            <a:ext cx="18288000" cy="2628889"/>
          </a:xfrm>
          <a:prstGeom prst="rect">
            <a:avLst/>
          </a:prstGeom>
        </p:spPr>
        <p:txBody>
          <a:bodyPr lIns="0" tIns="0" rIns="0" bIns="0" rtlCol="0" anchor="t">
            <a:spAutoFit/>
          </a:bodyPr>
          <a:lstStyle/>
          <a:p>
            <a:pPr algn="ctr">
              <a:lnSpc>
                <a:spcPts val="10500"/>
              </a:lnSpc>
            </a:pPr>
            <a:r>
              <a:rPr lang="en-US" sz="7500" dirty="0">
                <a:solidFill>
                  <a:srgbClr val="FFFFFF"/>
                </a:solidFill>
                <a:latin typeface="Abril Fatface"/>
                <a:ea typeface="Abril Fatface"/>
                <a:cs typeface="Abril Fatface"/>
                <a:sym typeface="Abril Fatface"/>
              </a:rPr>
              <a:t>Avoiding Re-traumatization in the classrooms</a:t>
            </a:r>
          </a:p>
        </p:txBody>
      </p:sp>
      <p:sp>
        <p:nvSpPr>
          <p:cNvPr id="6" name="TextBox 6"/>
          <p:cNvSpPr txBox="1"/>
          <p:nvPr/>
        </p:nvSpPr>
        <p:spPr>
          <a:xfrm>
            <a:off x="1944304" y="3796725"/>
            <a:ext cx="5514246" cy="1180465"/>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USE Trauma-sensitive Interactions and language</a:t>
            </a:r>
          </a:p>
        </p:txBody>
      </p:sp>
      <p:grpSp>
        <p:nvGrpSpPr>
          <p:cNvPr id="7" name="Group 7"/>
          <p:cNvGrpSpPr/>
          <p:nvPr/>
        </p:nvGrpSpPr>
        <p:grpSpPr>
          <a:xfrm>
            <a:off x="9310132" y="3672357"/>
            <a:ext cx="8508795" cy="1471143"/>
            <a:chOff x="0" y="0"/>
            <a:chExt cx="2240999" cy="387462"/>
          </a:xfrm>
        </p:grpSpPr>
        <p:sp>
          <p:nvSpPr>
            <p:cNvPr id="8" name="Freeform 8"/>
            <p:cNvSpPr/>
            <p:nvPr/>
          </p:nvSpPr>
          <p:spPr>
            <a:xfrm>
              <a:off x="0" y="0"/>
              <a:ext cx="2240999" cy="387462"/>
            </a:xfrm>
            <a:custGeom>
              <a:avLst/>
              <a:gdLst/>
              <a:ahLst/>
              <a:cxnLst/>
              <a:rect l="l" t="t" r="r" b="b"/>
              <a:pathLst>
                <a:path w="2240999" h="387462">
                  <a:moveTo>
                    <a:pt x="0" y="0"/>
                  </a:moveTo>
                  <a:lnTo>
                    <a:pt x="2240999" y="0"/>
                  </a:lnTo>
                  <a:lnTo>
                    <a:pt x="2240999" y="387462"/>
                  </a:lnTo>
                  <a:lnTo>
                    <a:pt x="0" y="387462"/>
                  </a:lnTo>
                  <a:close/>
                </a:path>
              </a:pathLst>
            </a:custGeom>
            <a:solidFill>
              <a:srgbClr val="FF3131">
                <a:alpha val="41961"/>
              </a:srgbClr>
            </a:solidFill>
          </p:spPr>
          <p:txBody>
            <a:bodyPr/>
            <a:lstStyle/>
            <a:p>
              <a:endParaRPr lang="en-US"/>
            </a:p>
          </p:txBody>
        </p:sp>
        <p:sp>
          <p:nvSpPr>
            <p:cNvPr id="9" name="TextBox 9"/>
            <p:cNvSpPr txBox="1"/>
            <p:nvPr/>
          </p:nvSpPr>
          <p:spPr>
            <a:xfrm>
              <a:off x="0" y="19050"/>
              <a:ext cx="2240999" cy="368412"/>
            </a:xfrm>
            <a:prstGeom prst="rect">
              <a:avLst/>
            </a:prstGeom>
          </p:spPr>
          <p:txBody>
            <a:bodyPr lIns="50800" tIns="50800" rIns="50800" bIns="50800" rtlCol="0" anchor="ctr"/>
            <a:lstStyle/>
            <a:p>
              <a:pPr algn="ctr">
                <a:lnSpc>
                  <a:spcPts val="2282"/>
                </a:lnSpc>
              </a:pPr>
              <a:endParaRPr/>
            </a:p>
          </p:txBody>
        </p:sp>
      </p:grpSp>
      <p:sp>
        <p:nvSpPr>
          <p:cNvPr id="10" name="TextBox 10"/>
          <p:cNvSpPr txBox="1"/>
          <p:nvPr/>
        </p:nvSpPr>
        <p:spPr>
          <a:xfrm>
            <a:off x="9507220" y="3796725"/>
            <a:ext cx="8114619" cy="1180465"/>
          </a:xfrm>
          <a:prstGeom prst="rect">
            <a:avLst/>
          </a:prstGeom>
        </p:spPr>
        <p:txBody>
          <a:bodyPr lIns="0" tIns="0" rIns="0" bIns="0" rtlCol="0" anchor="t">
            <a:spAutoFit/>
          </a:bodyPr>
          <a:lstStyle/>
          <a:p>
            <a:pPr algn="ctr">
              <a:lnSpc>
                <a:spcPts val="4759"/>
              </a:lnSpc>
            </a:pPr>
            <a:r>
              <a:rPr lang="en-US" sz="3399">
                <a:solidFill>
                  <a:srgbClr val="FFFFFF"/>
                </a:solidFill>
                <a:latin typeface="Canva Sans"/>
                <a:ea typeface="Canva Sans"/>
                <a:cs typeface="Canva Sans"/>
                <a:sym typeface="Canva Sans"/>
              </a:rPr>
              <a:t>AVOID Interaction and language that triggers previous traumas</a:t>
            </a:r>
          </a:p>
        </p:txBody>
      </p:sp>
      <p:grpSp>
        <p:nvGrpSpPr>
          <p:cNvPr id="11" name="Group 11"/>
          <p:cNvGrpSpPr/>
          <p:nvPr/>
        </p:nvGrpSpPr>
        <p:grpSpPr>
          <a:xfrm>
            <a:off x="9310132" y="5470670"/>
            <a:ext cx="8530838" cy="4247747"/>
            <a:chOff x="0" y="0"/>
            <a:chExt cx="2246805" cy="1118748"/>
          </a:xfrm>
        </p:grpSpPr>
        <p:sp>
          <p:nvSpPr>
            <p:cNvPr id="12" name="Freeform 12"/>
            <p:cNvSpPr/>
            <p:nvPr/>
          </p:nvSpPr>
          <p:spPr>
            <a:xfrm>
              <a:off x="0" y="0"/>
              <a:ext cx="2246805" cy="1118748"/>
            </a:xfrm>
            <a:custGeom>
              <a:avLst/>
              <a:gdLst/>
              <a:ahLst/>
              <a:cxnLst/>
              <a:rect l="l" t="t" r="r" b="b"/>
              <a:pathLst>
                <a:path w="2246805" h="1118748">
                  <a:moveTo>
                    <a:pt x="0" y="0"/>
                  </a:moveTo>
                  <a:lnTo>
                    <a:pt x="2246805" y="0"/>
                  </a:lnTo>
                  <a:lnTo>
                    <a:pt x="2246805" y="1118748"/>
                  </a:lnTo>
                  <a:lnTo>
                    <a:pt x="0" y="1118748"/>
                  </a:lnTo>
                  <a:close/>
                </a:path>
              </a:pathLst>
            </a:custGeom>
            <a:solidFill>
              <a:srgbClr val="FF3131">
                <a:alpha val="41961"/>
              </a:srgbClr>
            </a:solidFill>
          </p:spPr>
          <p:txBody>
            <a:bodyPr/>
            <a:lstStyle/>
            <a:p>
              <a:endParaRPr lang="en-US"/>
            </a:p>
          </p:txBody>
        </p:sp>
        <p:sp>
          <p:nvSpPr>
            <p:cNvPr id="13" name="TextBox 13"/>
            <p:cNvSpPr txBox="1"/>
            <p:nvPr/>
          </p:nvSpPr>
          <p:spPr>
            <a:xfrm>
              <a:off x="0" y="19050"/>
              <a:ext cx="2246805" cy="1099698"/>
            </a:xfrm>
            <a:prstGeom prst="rect">
              <a:avLst/>
            </a:prstGeom>
          </p:spPr>
          <p:txBody>
            <a:bodyPr lIns="50800" tIns="50800" rIns="50800" bIns="50800" rtlCol="0" anchor="ctr"/>
            <a:lstStyle/>
            <a:p>
              <a:pPr algn="ctr">
                <a:lnSpc>
                  <a:spcPts val="2282"/>
                </a:lnSpc>
              </a:pPr>
              <a:endParaRPr/>
            </a:p>
          </p:txBody>
        </p:sp>
      </p:grpSp>
      <p:sp>
        <p:nvSpPr>
          <p:cNvPr id="14" name="TextBox 14"/>
          <p:cNvSpPr txBox="1"/>
          <p:nvPr/>
        </p:nvSpPr>
        <p:spPr>
          <a:xfrm>
            <a:off x="9507220" y="5573266"/>
            <a:ext cx="8114619" cy="2439922"/>
          </a:xfrm>
          <a:prstGeom prst="rect">
            <a:avLst/>
          </a:prstGeom>
        </p:spPr>
        <p:txBody>
          <a:bodyPr lIns="0" tIns="0" rIns="0" bIns="0" rtlCol="0" anchor="t">
            <a:spAutoFit/>
          </a:bodyPr>
          <a:lstStyle/>
          <a:p>
            <a:pPr marL="474986" lvl="1" indent="-237493" algn="l">
              <a:lnSpc>
                <a:spcPts val="3828"/>
              </a:lnSpc>
              <a:buFont typeface="Arial"/>
              <a:buChar char="•"/>
            </a:pPr>
            <a:r>
              <a:rPr lang="en-US" sz="2200">
                <a:solidFill>
                  <a:srgbClr val="FFFFFF"/>
                </a:solidFill>
                <a:latin typeface="Times New Roman MT"/>
                <a:ea typeface="Times New Roman MT"/>
                <a:cs typeface="Times New Roman MT"/>
                <a:sym typeface="Times New Roman MT"/>
              </a:rPr>
              <a:t>Disciplinary methods that result in isolation or humiliation</a:t>
            </a:r>
          </a:p>
          <a:p>
            <a:pPr marL="474986" lvl="1" indent="-237493" algn="l">
              <a:lnSpc>
                <a:spcPts val="3828"/>
              </a:lnSpc>
              <a:buFont typeface="Arial"/>
              <a:buChar char="•"/>
            </a:pPr>
            <a:r>
              <a:rPr lang="en-US" sz="2200">
                <a:solidFill>
                  <a:srgbClr val="FFFFFF"/>
                </a:solidFill>
                <a:latin typeface="Times New Roman MT"/>
                <a:ea typeface="Times New Roman MT"/>
                <a:cs typeface="Times New Roman MT"/>
                <a:sym typeface="Times New Roman MT"/>
              </a:rPr>
              <a:t>Language and tones that can trigger shame, anxiety, or fear</a:t>
            </a:r>
          </a:p>
          <a:p>
            <a:pPr marL="949972" lvl="2" indent="-316657" algn="l">
              <a:lnSpc>
                <a:spcPts val="3828"/>
              </a:lnSpc>
              <a:buFont typeface="Arial"/>
              <a:buChar char="⚬"/>
            </a:pPr>
            <a:r>
              <a:rPr lang="en-US" sz="2200">
                <a:solidFill>
                  <a:srgbClr val="FFFFFF"/>
                </a:solidFill>
                <a:latin typeface="Times New Roman MT"/>
                <a:ea typeface="Times New Roman MT"/>
                <a:cs typeface="Times New Roman MT"/>
                <a:sym typeface="Times New Roman MT"/>
              </a:rPr>
              <a:t>“You’re fine”, “what’s wrong with you?”, “stop crying, you’re not a baby”, “if you don’t...”</a:t>
            </a:r>
          </a:p>
          <a:p>
            <a:pPr marL="474986" lvl="1" indent="-237493" algn="l">
              <a:lnSpc>
                <a:spcPts val="3828"/>
              </a:lnSpc>
              <a:buFont typeface="Arial"/>
              <a:buChar char="•"/>
            </a:pPr>
            <a:r>
              <a:rPr lang="en-US" sz="2200">
                <a:solidFill>
                  <a:srgbClr val="FFFFFF"/>
                </a:solidFill>
                <a:latin typeface="Times New Roman MT"/>
                <a:ea typeface="Times New Roman MT"/>
                <a:cs typeface="Times New Roman MT"/>
                <a:sym typeface="Times New Roman MT"/>
              </a:rPr>
              <a:t>Abrupt changes to routine without notice or explanation</a:t>
            </a:r>
          </a:p>
        </p:txBody>
      </p:sp>
      <p:grpSp>
        <p:nvGrpSpPr>
          <p:cNvPr id="15" name="Group 15"/>
          <p:cNvGrpSpPr/>
          <p:nvPr/>
        </p:nvGrpSpPr>
        <p:grpSpPr>
          <a:xfrm>
            <a:off x="424986" y="5484491"/>
            <a:ext cx="8530838" cy="4233925"/>
            <a:chOff x="0" y="0"/>
            <a:chExt cx="2246805" cy="1115108"/>
          </a:xfrm>
        </p:grpSpPr>
        <p:sp>
          <p:nvSpPr>
            <p:cNvPr id="16" name="Freeform 16"/>
            <p:cNvSpPr/>
            <p:nvPr/>
          </p:nvSpPr>
          <p:spPr>
            <a:xfrm>
              <a:off x="0" y="0"/>
              <a:ext cx="2246805" cy="1115108"/>
            </a:xfrm>
            <a:custGeom>
              <a:avLst/>
              <a:gdLst/>
              <a:ahLst/>
              <a:cxnLst/>
              <a:rect l="l" t="t" r="r" b="b"/>
              <a:pathLst>
                <a:path w="2246805" h="1115108">
                  <a:moveTo>
                    <a:pt x="0" y="0"/>
                  </a:moveTo>
                  <a:lnTo>
                    <a:pt x="2246805" y="0"/>
                  </a:lnTo>
                  <a:lnTo>
                    <a:pt x="2246805" y="1115108"/>
                  </a:lnTo>
                  <a:lnTo>
                    <a:pt x="0" y="1115108"/>
                  </a:lnTo>
                  <a:close/>
                </a:path>
              </a:pathLst>
            </a:custGeom>
            <a:solidFill>
              <a:srgbClr val="00BF63">
                <a:alpha val="41961"/>
              </a:srgbClr>
            </a:solidFill>
          </p:spPr>
          <p:txBody>
            <a:bodyPr/>
            <a:lstStyle/>
            <a:p>
              <a:endParaRPr lang="en-US"/>
            </a:p>
          </p:txBody>
        </p:sp>
        <p:sp>
          <p:nvSpPr>
            <p:cNvPr id="17" name="TextBox 17"/>
            <p:cNvSpPr txBox="1"/>
            <p:nvPr/>
          </p:nvSpPr>
          <p:spPr>
            <a:xfrm>
              <a:off x="0" y="19050"/>
              <a:ext cx="2246805" cy="1096058"/>
            </a:xfrm>
            <a:prstGeom prst="rect">
              <a:avLst/>
            </a:prstGeom>
          </p:spPr>
          <p:txBody>
            <a:bodyPr lIns="50800" tIns="50800" rIns="50800" bIns="50800" rtlCol="0" anchor="ctr"/>
            <a:lstStyle/>
            <a:p>
              <a:pPr algn="ctr">
                <a:lnSpc>
                  <a:spcPts val="2282"/>
                </a:lnSpc>
              </a:pPr>
              <a:endParaRPr/>
            </a:p>
          </p:txBody>
        </p:sp>
      </p:grpSp>
      <p:sp>
        <p:nvSpPr>
          <p:cNvPr id="18" name="TextBox 18"/>
          <p:cNvSpPr txBox="1"/>
          <p:nvPr/>
        </p:nvSpPr>
        <p:spPr>
          <a:xfrm>
            <a:off x="424986" y="5592316"/>
            <a:ext cx="8114619" cy="4129149"/>
          </a:xfrm>
          <a:prstGeom prst="rect">
            <a:avLst/>
          </a:prstGeom>
        </p:spPr>
        <p:txBody>
          <a:bodyPr lIns="0" tIns="0" rIns="0" bIns="0" rtlCol="0" anchor="t">
            <a:spAutoFit/>
          </a:bodyPr>
          <a:lstStyle/>
          <a:p>
            <a:pPr marL="474986" lvl="1" indent="-237493" algn="l">
              <a:lnSpc>
                <a:spcPts val="3652"/>
              </a:lnSpc>
              <a:buFont typeface="Arial"/>
              <a:buChar char="•"/>
            </a:pPr>
            <a:r>
              <a:rPr lang="en-US" sz="2200">
                <a:solidFill>
                  <a:srgbClr val="FFFFFF"/>
                </a:solidFill>
                <a:latin typeface="Times New Roman MT"/>
                <a:ea typeface="Times New Roman MT"/>
                <a:cs typeface="Times New Roman MT"/>
                <a:sym typeface="Times New Roman MT"/>
              </a:rPr>
              <a:t>Language and tone that give the child a sense of belonging</a:t>
            </a:r>
          </a:p>
          <a:p>
            <a:pPr marL="474986" lvl="1" indent="-237493" algn="l">
              <a:lnSpc>
                <a:spcPts val="3652"/>
              </a:lnSpc>
              <a:buFont typeface="Arial"/>
              <a:buChar char="•"/>
            </a:pPr>
            <a:r>
              <a:rPr lang="en-US" sz="2200">
                <a:solidFill>
                  <a:srgbClr val="FFFFFF"/>
                </a:solidFill>
                <a:latin typeface="Times New Roman MT"/>
                <a:ea typeface="Times New Roman MT"/>
                <a:cs typeface="Times New Roman MT"/>
                <a:sym typeface="Times New Roman MT"/>
              </a:rPr>
              <a:t>Language that names emotions</a:t>
            </a:r>
          </a:p>
          <a:p>
            <a:pPr marL="474986" lvl="1" indent="-237493" algn="l">
              <a:lnSpc>
                <a:spcPts val="3652"/>
              </a:lnSpc>
              <a:buFont typeface="Arial"/>
              <a:buChar char="•"/>
            </a:pPr>
            <a:r>
              <a:rPr lang="en-US" sz="2200">
                <a:solidFill>
                  <a:srgbClr val="FFFFFF"/>
                </a:solidFill>
                <a:latin typeface="Times New Roman MT"/>
                <a:ea typeface="Times New Roman MT"/>
                <a:cs typeface="Times New Roman MT"/>
                <a:sym typeface="Times New Roman MT"/>
              </a:rPr>
              <a:t>Language and interactions that support co-regulation and self-regulation</a:t>
            </a:r>
          </a:p>
          <a:p>
            <a:pPr marL="949972" lvl="2" indent="-316657" algn="l">
              <a:lnSpc>
                <a:spcPts val="3652"/>
              </a:lnSpc>
              <a:buFont typeface="Arial"/>
              <a:buChar char="⚬"/>
            </a:pPr>
            <a:r>
              <a:rPr lang="en-US" sz="2200">
                <a:solidFill>
                  <a:srgbClr val="FFFFFF"/>
                </a:solidFill>
                <a:latin typeface="Times New Roman MT"/>
                <a:ea typeface="Times New Roman MT"/>
                <a:cs typeface="Times New Roman MT"/>
                <a:sym typeface="Times New Roman MT"/>
              </a:rPr>
              <a:t>Intentional breathing, calm voice, naming emotions, modeling strategies to calm down</a:t>
            </a:r>
          </a:p>
          <a:p>
            <a:pPr marL="474986" lvl="1" indent="-237493" algn="l">
              <a:lnSpc>
                <a:spcPts val="3652"/>
              </a:lnSpc>
              <a:buFont typeface="Arial"/>
              <a:buChar char="•"/>
            </a:pPr>
            <a:r>
              <a:rPr lang="en-US" sz="2200">
                <a:solidFill>
                  <a:srgbClr val="FFFFFF"/>
                </a:solidFill>
                <a:latin typeface="Times New Roman MT"/>
                <a:ea typeface="Times New Roman MT"/>
                <a:cs typeface="Times New Roman MT"/>
                <a:sym typeface="Times New Roman MT"/>
              </a:rPr>
              <a:t>Language that connects</a:t>
            </a:r>
          </a:p>
          <a:p>
            <a:pPr marL="949972" lvl="2" indent="-316657" algn="l">
              <a:lnSpc>
                <a:spcPts val="3652"/>
              </a:lnSpc>
              <a:buFont typeface="Arial"/>
              <a:buChar char="⚬"/>
            </a:pPr>
            <a:r>
              <a:rPr lang="en-US" sz="2200">
                <a:solidFill>
                  <a:srgbClr val="FFFFFF"/>
                </a:solidFill>
                <a:latin typeface="Times New Roman MT"/>
                <a:ea typeface="Times New Roman MT"/>
                <a:cs typeface="Times New Roman MT"/>
                <a:sym typeface="Times New Roman MT"/>
              </a:rPr>
              <a:t>“I see you, I hear you”, “you are safe”</a:t>
            </a:r>
          </a:p>
          <a:p>
            <a:pPr marL="474986" lvl="1" indent="-237493" algn="l">
              <a:lnSpc>
                <a:spcPts val="3652"/>
              </a:lnSpc>
              <a:buFont typeface="Arial"/>
              <a:buChar char="•"/>
            </a:pPr>
            <a:r>
              <a:rPr lang="en-US" sz="2200">
                <a:solidFill>
                  <a:srgbClr val="FFFFFF"/>
                </a:solidFill>
                <a:latin typeface="Times New Roman MT"/>
                <a:ea typeface="Times New Roman MT"/>
                <a:cs typeface="Times New Roman MT"/>
                <a:sym typeface="Times New Roman MT"/>
              </a:rPr>
              <a:t>Language that provides collaboration and choice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grpSp>
        <p:nvGrpSpPr>
          <p:cNvPr id="2" name="Group 2"/>
          <p:cNvGrpSpPr/>
          <p:nvPr/>
        </p:nvGrpSpPr>
        <p:grpSpPr>
          <a:xfrm>
            <a:off x="1895067" y="3519963"/>
            <a:ext cx="2548689" cy="1022169"/>
            <a:chOff x="0" y="0"/>
            <a:chExt cx="671260" cy="269213"/>
          </a:xfrm>
        </p:grpSpPr>
        <p:sp>
          <p:nvSpPr>
            <p:cNvPr id="3" name="Freeform 3"/>
            <p:cNvSpPr/>
            <p:nvPr/>
          </p:nvSpPr>
          <p:spPr>
            <a:xfrm>
              <a:off x="0" y="0"/>
              <a:ext cx="671260" cy="269213"/>
            </a:xfrm>
            <a:custGeom>
              <a:avLst/>
              <a:gdLst/>
              <a:ahLst/>
              <a:cxnLst/>
              <a:rect l="l" t="t" r="r" b="b"/>
              <a:pathLst>
                <a:path w="671260" h="269213">
                  <a:moveTo>
                    <a:pt x="0" y="0"/>
                  </a:moveTo>
                  <a:lnTo>
                    <a:pt x="671260" y="0"/>
                  </a:lnTo>
                  <a:lnTo>
                    <a:pt x="671260" y="269213"/>
                  </a:lnTo>
                  <a:lnTo>
                    <a:pt x="0" y="269213"/>
                  </a:lnTo>
                  <a:close/>
                </a:path>
              </a:pathLst>
            </a:custGeom>
            <a:solidFill>
              <a:srgbClr val="BDE7FF"/>
            </a:solidFill>
          </p:spPr>
          <p:txBody>
            <a:bodyPr/>
            <a:lstStyle/>
            <a:p>
              <a:endParaRPr lang="en-US"/>
            </a:p>
          </p:txBody>
        </p:sp>
        <p:sp>
          <p:nvSpPr>
            <p:cNvPr id="4" name="TextBox 4"/>
            <p:cNvSpPr txBox="1"/>
            <p:nvPr/>
          </p:nvSpPr>
          <p:spPr>
            <a:xfrm>
              <a:off x="0" y="-114300"/>
              <a:ext cx="671260" cy="383513"/>
            </a:xfrm>
            <a:prstGeom prst="rect">
              <a:avLst/>
            </a:prstGeom>
          </p:spPr>
          <p:txBody>
            <a:bodyPr lIns="50800" tIns="50800" rIns="50800" bIns="50800" rtlCol="0" anchor="ctr"/>
            <a:lstStyle/>
            <a:p>
              <a:pPr algn="ctr">
                <a:lnSpc>
                  <a:spcPts val="4199"/>
                </a:lnSpc>
              </a:pPr>
              <a:r>
                <a:rPr lang="en-US" sz="2999" b="1">
                  <a:solidFill>
                    <a:srgbClr val="000000"/>
                  </a:solidFill>
                  <a:latin typeface="Times New Roman MT Bold"/>
                  <a:ea typeface="Times New Roman MT Bold"/>
                  <a:cs typeface="Times New Roman MT Bold"/>
                  <a:sym typeface="Times New Roman MT Bold"/>
                </a:rPr>
                <a:t>Safety</a:t>
              </a:r>
            </a:p>
          </p:txBody>
        </p:sp>
      </p:grpSp>
      <p:grpSp>
        <p:nvGrpSpPr>
          <p:cNvPr id="5" name="Group 5"/>
          <p:cNvGrpSpPr/>
          <p:nvPr/>
        </p:nvGrpSpPr>
        <p:grpSpPr>
          <a:xfrm>
            <a:off x="4883728" y="3519963"/>
            <a:ext cx="2548689" cy="1022169"/>
            <a:chOff x="0" y="0"/>
            <a:chExt cx="671260" cy="269213"/>
          </a:xfrm>
        </p:grpSpPr>
        <p:sp>
          <p:nvSpPr>
            <p:cNvPr id="6" name="Freeform 6"/>
            <p:cNvSpPr/>
            <p:nvPr/>
          </p:nvSpPr>
          <p:spPr>
            <a:xfrm>
              <a:off x="0" y="0"/>
              <a:ext cx="671260" cy="269213"/>
            </a:xfrm>
            <a:custGeom>
              <a:avLst/>
              <a:gdLst/>
              <a:ahLst/>
              <a:cxnLst/>
              <a:rect l="l" t="t" r="r" b="b"/>
              <a:pathLst>
                <a:path w="671260" h="269213">
                  <a:moveTo>
                    <a:pt x="0" y="0"/>
                  </a:moveTo>
                  <a:lnTo>
                    <a:pt x="671260" y="0"/>
                  </a:lnTo>
                  <a:lnTo>
                    <a:pt x="671260" y="269213"/>
                  </a:lnTo>
                  <a:lnTo>
                    <a:pt x="0" y="269213"/>
                  </a:lnTo>
                  <a:close/>
                </a:path>
              </a:pathLst>
            </a:custGeom>
            <a:solidFill>
              <a:srgbClr val="BDE7FF"/>
            </a:solidFill>
          </p:spPr>
          <p:txBody>
            <a:bodyPr/>
            <a:lstStyle/>
            <a:p>
              <a:endParaRPr lang="en-US"/>
            </a:p>
          </p:txBody>
        </p:sp>
        <p:sp>
          <p:nvSpPr>
            <p:cNvPr id="7" name="TextBox 7"/>
            <p:cNvSpPr txBox="1"/>
            <p:nvPr/>
          </p:nvSpPr>
          <p:spPr>
            <a:xfrm>
              <a:off x="0" y="-114300"/>
              <a:ext cx="671260" cy="383513"/>
            </a:xfrm>
            <a:prstGeom prst="rect">
              <a:avLst/>
            </a:prstGeom>
          </p:spPr>
          <p:txBody>
            <a:bodyPr lIns="50800" tIns="50800" rIns="50800" bIns="50800" rtlCol="0" anchor="ctr"/>
            <a:lstStyle/>
            <a:p>
              <a:pPr algn="ctr">
                <a:lnSpc>
                  <a:spcPts val="4199"/>
                </a:lnSpc>
              </a:pPr>
              <a:r>
                <a:rPr lang="en-US" sz="2999" b="1">
                  <a:solidFill>
                    <a:srgbClr val="000000"/>
                  </a:solidFill>
                  <a:latin typeface="Times New Roman MT Bold"/>
                  <a:ea typeface="Times New Roman MT Bold"/>
                  <a:cs typeface="Times New Roman MT Bold"/>
                  <a:sym typeface="Times New Roman MT Bold"/>
                </a:rPr>
                <a:t>Choice</a:t>
              </a:r>
            </a:p>
          </p:txBody>
        </p:sp>
      </p:grpSp>
      <p:grpSp>
        <p:nvGrpSpPr>
          <p:cNvPr id="8" name="Group 8"/>
          <p:cNvGrpSpPr/>
          <p:nvPr/>
        </p:nvGrpSpPr>
        <p:grpSpPr>
          <a:xfrm>
            <a:off x="7870566" y="3519963"/>
            <a:ext cx="2548689" cy="1022169"/>
            <a:chOff x="0" y="0"/>
            <a:chExt cx="671260" cy="269213"/>
          </a:xfrm>
        </p:grpSpPr>
        <p:sp>
          <p:nvSpPr>
            <p:cNvPr id="9" name="Freeform 9"/>
            <p:cNvSpPr/>
            <p:nvPr/>
          </p:nvSpPr>
          <p:spPr>
            <a:xfrm>
              <a:off x="0" y="0"/>
              <a:ext cx="671260" cy="269213"/>
            </a:xfrm>
            <a:custGeom>
              <a:avLst/>
              <a:gdLst/>
              <a:ahLst/>
              <a:cxnLst/>
              <a:rect l="l" t="t" r="r" b="b"/>
              <a:pathLst>
                <a:path w="671260" h="269213">
                  <a:moveTo>
                    <a:pt x="0" y="0"/>
                  </a:moveTo>
                  <a:lnTo>
                    <a:pt x="671260" y="0"/>
                  </a:lnTo>
                  <a:lnTo>
                    <a:pt x="671260" y="269213"/>
                  </a:lnTo>
                  <a:lnTo>
                    <a:pt x="0" y="269213"/>
                  </a:lnTo>
                  <a:close/>
                </a:path>
              </a:pathLst>
            </a:custGeom>
            <a:solidFill>
              <a:srgbClr val="BDE7FF"/>
            </a:solidFill>
          </p:spPr>
          <p:txBody>
            <a:bodyPr/>
            <a:lstStyle/>
            <a:p>
              <a:endParaRPr lang="en-US"/>
            </a:p>
          </p:txBody>
        </p:sp>
        <p:sp>
          <p:nvSpPr>
            <p:cNvPr id="10" name="TextBox 10"/>
            <p:cNvSpPr txBox="1"/>
            <p:nvPr/>
          </p:nvSpPr>
          <p:spPr>
            <a:xfrm>
              <a:off x="0" y="-114300"/>
              <a:ext cx="671260" cy="383513"/>
            </a:xfrm>
            <a:prstGeom prst="rect">
              <a:avLst/>
            </a:prstGeom>
          </p:spPr>
          <p:txBody>
            <a:bodyPr lIns="50800" tIns="50800" rIns="50800" bIns="50800" rtlCol="0" anchor="ctr"/>
            <a:lstStyle/>
            <a:p>
              <a:pPr algn="ctr">
                <a:lnSpc>
                  <a:spcPts val="4199"/>
                </a:lnSpc>
              </a:pPr>
              <a:r>
                <a:rPr lang="en-US" sz="2999" b="1">
                  <a:solidFill>
                    <a:srgbClr val="000000"/>
                  </a:solidFill>
                  <a:latin typeface="Times New Roman MT Bold"/>
                  <a:ea typeface="Times New Roman MT Bold"/>
                  <a:cs typeface="Times New Roman MT Bold"/>
                  <a:sym typeface="Times New Roman MT Bold"/>
                </a:rPr>
                <a:t>Empowerment</a:t>
              </a:r>
            </a:p>
          </p:txBody>
        </p:sp>
      </p:grpSp>
      <p:grpSp>
        <p:nvGrpSpPr>
          <p:cNvPr id="11" name="Group 11"/>
          <p:cNvGrpSpPr/>
          <p:nvPr/>
        </p:nvGrpSpPr>
        <p:grpSpPr>
          <a:xfrm>
            <a:off x="10857405" y="3519963"/>
            <a:ext cx="2548689" cy="1022169"/>
            <a:chOff x="0" y="0"/>
            <a:chExt cx="671260" cy="269213"/>
          </a:xfrm>
        </p:grpSpPr>
        <p:sp>
          <p:nvSpPr>
            <p:cNvPr id="12" name="Freeform 12"/>
            <p:cNvSpPr/>
            <p:nvPr/>
          </p:nvSpPr>
          <p:spPr>
            <a:xfrm>
              <a:off x="0" y="0"/>
              <a:ext cx="671260" cy="269213"/>
            </a:xfrm>
            <a:custGeom>
              <a:avLst/>
              <a:gdLst/>
              <a:ahLst/>
              <a:cxnLst/>
              <a:rect l="l" t="t" r="r" b="b"/>
              <a:pathLst>
                <a:path w="671260" h="269213">
                  <a:moveTo>
                    <a:pt x="0" y="0"/>
                  </a:moveTo>
                  <a:lnTo>
                    <a:pt x="671260" y="0"/>
                  </a:lnTo>
                  <a:lnTo>
                    <a:pt x="671260" y="269213"/>
                  </a:lnTo>
                  <a:lnTo>
                    <a:pt x="0" y="269213"/>
                  </a:lnTo>
                  <a:close/>
                </a:path>
              </a:pathLst>
            </a:custGeom>
            <a:solidFill>
              <a:srgbClr val="BDE7FF"/>
            </a:solidFill>
          </p:spPr>
          <p:txBody>
            <a:bodyPr/>
            <a:lstStyle/>
            <a:p>
              <a:endParaRPr lang="en-US"/>
            </a:p>
          </p:txBody>
        </p:sp>
        <p:sp>
          <p:nvSpPr>
            <p:cNvPr id="13" name="TextBox 13"/>
            <p:cNvSpPr txBox="1"/>
            <p:nvPr/>
          </p:nvSpPr>
          <p:spPr>
            <a:xfrm>
              <a:off x="0" y="-114300"/>
              <a:ext cx="671260" cy="383513"/>
            </a:xfrm>
            <a:prstGeom prst="rect">
              <a:avLst/>
            </a:prstGeom>
          </p:spPr>
          <p:txBody>
            <a:bodyPr lIns="50800" tIns="50800" rIns="50800" bIns="50800" rtlCol="0" anchor="ctr"/>
            <a:lstStyle/>
            <a:p>
              <a:pPr algn="ctr">
                <a:lnSpc>
                  <a:spcPts val="4199"/>
                </a:lnSpc>
              </a:pPr>
              <a:r>
                <a:rPr lang="en-US" sz="2999" b="1">
                  <a:solidFill>
                    <a:srgbClr val="000000"/>
                  </a:solidFill>
                  <a:latin typeface="Times New Roman MT Bold"/>
                  <a:ea typeface="Times New Roman MT Bold"/>
                  <a:cs typeface="Times New Roman MT Bold"/>
                  <a:sym typeface="Times New Roman MT Bold"/>
                </a:rPr>
                <a:t>Collaboration</a:t>
              </a:r>
            </a:p>
          </p:txBody>
        </p:sp>
      </p:grpSp>
      <p:grpSp>
        <p:nvGrpSpPr>
          <p:cNvPr id="14" name="Group 14"/>
          <p:cNvGrpSpPr/>
          <p:nvPr/>
        </p:nvGrpSpPr>
        <p:grpSpPr>
          <a:xfrm>
            <a:off x="13844244" y="3519963"/>
            <a:ext cx="2548689" cy="1022169"/>
            <a:chOff x="0" y="0"/>
            <a:chExt cx="671260" cy="269213"/>
          </a:xfrm>
        </p:grpSpPr>
        <p:sp>
          <p:nvSpPr>
            <p:cNvPr id="15" name="Freeform 15"/>
            <p:cNvSpPr/>
            <p:nvPr/>
          </p:nvSpPr>
          <p:spPr>
            <a:xfrm>
              <a:off x="0" y="0"/>
              <a:ext cx="671260" cy="269213"/>
            </a:xfrm>
            <a:custGeom>
              <a:avLst/>
              <a:gdLst/>
              <a:ahLst/>
              <a:cxnLst/>
              <a:rect l="l" t="t" r="r" b="b"/>
              <a:pathLst>
                <a:path w="671260" h="269213">
                  <a:moveTo>
                    <a:pt x="0" y="0"/>
                  </a:moveTo>
                  <a:lnTo>
                    <a:pt x="671260" y="0"/>
                  </a:lnTo>
                  <a:lnTo>
                    <a:pt x="671260" y="269213"/>
                  </a:lnTo>
                  <a:lnTo>
                    <a:pt x="0" y="269213"/>
                  </a:lnTo>
                  <a:close/>
                </a:path>
              </a:pathLst>
            </a:custGeom>
            <a:solidFill>
              <a:srgbClr val="BDE7FF"/>
            </a:solidFill>
          </p:spPr>
          <p:txBody>
            <a:bodyPr/>
            <a:lstStyle/>
            <a:p>
              <a:endParaRPr lang="en-US"/>
            </a:p>
          </p:txBody>
        </p:sp>
        <p:sp>
          <p:nvSpPr>
            <p:cNvPr id="16" name="TextBox 16"/>
            <p:cNvSpPr txBox="1"/>
            <p:nvPr/>
          </p:nvSpPr>
          <p:spPr>
            <a:xfrm>
              <a:off x="0" y="-114300"/>
              <a:ext cx="671260" cy="383513"/>
            </a:xfrm>
            <a:prstGeom prst="rect">
              <a:avLst/>
            </a:prstGeom>
          </p:spPr>
          <p:txBody>
            <a:bodyPr lIns="50800" tIns="50800" rIns="50800" bIns="50800" rtlCol="0" anchor="ctr"/>
            <a:lstStyle/>
            <a:p>
              <a:pPr algn="ctr">
                <a:lnSpc>
                  <a:spcPts val="4199"/>
                </a:lnSpc>
              </a:pPr>
              <a:r>
                <a:rPr lang="en-US" sz="2999" b="1">
                  <a:solidFill>
                    <a:srgbClr val="000000"/>
                  </a:solidFill>
                  <a:latin typeface="Times New Roman MT Bold"/>
                  <a:ea typeface="Times New Roman MT Bold"/>
                  <a:cs typeface="Times New Roman MT Bold"/>
                  <a:sym typeface="Times New Roman MT Bold"/>
                </a:rPr>
                <a:t>Trust</a:t>
              </a:r>
            </a:p>
          </p:txBody>
        </p:sp>
      </p:grpSp>
      <p:grpSp>
        <p:nvGrpSpPr>
          <p:cNvPr id="17" name="Group 17"/>
          <p:cNvGrpSpPr/>
          <p:nvPr/>
        </p:nvGrpSpPr>
        <p:grpSpPr>
          <a:xfrm>
            <a:off x="1895067" y="6723624"/>
            <a:ext cx="2548689" cy="2223134"/>
            <a:chOff x="0" y="0"/>
            <a:chExt cx="671260" cy="585517"/>
          </a:xfrm>
        </p:grpSpPr>
        <p:sp>
          <p:nvSpPr>
            <p:cNvPr id="18" name="Freeform 18"/>
            <p:cNvSpPr/>
            <p:nvPr/>
          </p:nvSpPr>
          <p:spPr>
            <a:xfrm>
              <a:off x="0" y="0"/>
              <a:ext cx="671260" cy="585517"/>
            </a:xfrm>
            <a:custGeom>
              <a:avLst/>
              <a:gdLst/>
              <a:ahLst/>
              <a:cxnLst/>
              <a:rect l="l" t="t" r="r" b="b"/>
              <a:pathLst>
                <a:path w="671260" h="585517">
                  <a:moveTo>
                    <a:pt x="0" y="0"/>
                  </a:moveTo>
                  <a:lnTo>
                    <a:pt x="671260" y="0"/>
                  </a:lnTo>
                  <a:lnTo>
                    <a:pt x="671260" y="585517"/>
                  </a:lnTo>
                  <a:lnTo>
                    <a:pt x="0" y="585517"/>
                  </a:lnTo>
                  <a:close/>
                </a:path>
              </a:pathLst>
            </a:custGeom>
            <a:solidFill>
              <a:srgbClr val="BDE7FF"/>
            </a:solidFill>
          </p:spPr>
          <p:txBody>
            <a:bodyPr/>
            <a:lstStyle/>
            <a:p>
              <a:endParaRPr lang="en-US"/>
            </a:p>
          </p:txBody>
        </p:sp>
        <p:sp>
          <p:nvSpPr>
            <p:cNvPr id="19" name="TextBox 19"/>
            <p:cNvSpPr txBox="1"/>
            <p:nvPr/>
          </p:nvSpPr>
          <p:spPr>
            <a:xfrm>
              <a:off x="0" y="-114300"/>
              <a:ext cx="671260" cy="699817"/>
            </a:xfrm>
            <a:prstGeom prst="rect">
              <a:avLst/>
            </a:prstGeom>
          </p:spPr>
          <p:txBody>
            <a:bodyPr lIns="50800" tIns="50800" rIns="50800" bIns="50800" rtlCol="0" anchor="ctr"/>
            <a:lstStyle/>
            <a:p>
              <a:pPr algn="ctr">
                <a:lnSpc>
                  <a:spcPts val="4199"/>
                </a:lnSpc>
              </a:pPr>
              <a:r>
                <a:rPr lang="en-US" sz="2999" b="1">
                  <a:solidFill>
                    <a:srgbClr val="000000"/>
                  </a:solidFill>
                  <a:latin typeface="Times New Roman MT Bold"/>
                  <a:ea typeface="Times New Roman MT Bold"/>
                  <a:cs typeface="Times New Roman MT Bold"/>
                  <a:sym typeface="Times New Roman MT Bold"/>
                </a:rPr>
                <a:t>Creating areas that are calm and comfortable</a:t>
              </a:r>
            </a:p>
          </p:txBody>
        </p:sp>
      </p:grpSp>
      <p:sp>
        <p:nvSpPr>
          <p:cNvPr id="20" name="Freeform 20"/>
          <p:cNvSpPr/>
          <p:nvPr/>
        </p:nvSpPr>
        <p:spPr>
          <a:xfrm>
            <a:off x="2515446" y="4898086"/>
            <a:ext cx="1307931" cy="1307931"/>
          </a:xfrm>
          <a:custGeom>
            <a:avLst/>
            <a:gdLst/>
            <a:ahLst/>
            <a:cxnLst/>
            <a:rect l="l" t="t" r="r" b="b"/>
            <a:pathLst>
              <a:path w="1307931" h="1307931">
                <a:moveTo>
                  <a:pt x="0" y="0"/>
                </a:moveTo>
                <a:lnTo>
                  <a:pt x="1307931" y="0"/>
                </a:lnTo>
                <a:lnTo>
                  <a:pt x="1307931" y="1307931"/>
                </a:lnTo>
                <a:lnTo>
                  <a:pt x="0" y="130793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21" name="TextBox 21"/>
          <p:cNvSpPr txBox="1"/>
          <p:nvPr/>
        </p:nvSpPr>
        <p:spPr>
          <a:xfrm>
            <a:off x="1528348" y="693965"/>
            <a:ext cx="15231305" cy="2024380"/>
          </a:xfrm>
          <a:prstGeom prst="rect">
            <a:avLst/>
          </a:prstGeom>
        </p:spPr>
        <p:txBody>
          <a:bodyPr lIns="0" tIns="0" rIns="0" bIns="0" rtlCol="0" anchor="t">
            <a:spAutoFit/>
          </a:bodyPr>
          <a:lstStyle/>
          <a:p>
            <a:pPr algn="ctr">
              <a:lnSpc>
                <a:spcPts val="8120"/>
              </a:lnSpc>
            </a:pPr>
            <a:r>
              <a:rPr lang="en-US" sz="5800">
                <a:solidFill>
                  <a:srgbClr val="FFFFFF"/>
                </a:solidFill>
                <a:latin typeface="Abril Fatface"/>
                <a:ea typeface="Abril Fatface"/>
                <a:cs typeface="Abril Fatface"/>
                <a:sym typeface="Abril Fatface"/>
              </a:rPr>
              <a:t>Creating a Trauma-Informed Environment using the following five principles</a:t>
            </a:r>
          </a:p>
        </p:txBody>
      </p:sp>
      <p:grpSp>
        <p:nvGrpSpPr>
          <p:cNvPr id="22" name="Group 22"/>
          <p:cNvGrpSpPr/>
          <p:nvPr/>
        </p:nvGrpSpPr>
        <p:grpSpPr>
          <a:xfrm>
            <a:off x="4883728" y="6723624"/>
            <a:ext cx="2548689" cy="2223134"/>
            <a:chOff x="0" y="0"/>
            <a:chExt cx="671260" cy="585517"/>
          </a:xfrm>
        </p:grpSpPr>
        <p:sp>
          <p:nvSpPr>
            <p:cNvPr id="23" name="Freeform 23"/>
            <p:cNvSpPr/>
            <p:nvPr/>
          </p:nvSpPr>
          <p:spPr>
            <a:xfrm>
              <a:off x="0" y="0"/>
              <a:ext cx="671260" cy="585517"/>
            </a:xfrm>
            <a:custGeom>
              <a:avLst/>
              <a:gdLst/>
              <a:ahLst/>
              <a:cxnLst/>
              <a:rect l="l" t="t" r="r" b="b"/>
              <a:pathLst>
                <a:path w="671260" h="585517">
                  <a:moveTo>
                    <a:pt x="0" y="0"/>
                  </a:moveTo>
                  <a:lnTo>
                    <a:pt x="671260" y="0"/>
                  </a:lnTo>
                  <a:lnTo>
                    <a:pt x="671260" y="585517"/>
                  </a:lnTo>
                  <a:lnTo>
                    <a:pt x="0" y="585517"/>
                  </a:lnTo>
                  <a:close/>
                </a:path>
              </a:pathLst>
            </a:custGeom>
            <a:solidFill>
              <a:srgbClr val="BDE7FF"/>
            </a:solidFill>
          </p:spPr>
          <p:txBody>
            <a:bodyPr/>
            <a:lstStyle/>
            <a:p>
              <a:endParaRPr lang="en-US"/>
            </a:p>
          </p:txBody>
        </p:sp>
        <p:sp>
          <p:nvSpPr>
            <p:cNvPr id="24" name="TextBox 24"/>
            <p:cNvSpPr txBox="1"/>
            <p:nvPr/>
          </p:nvSpPr>
          <p:spPr>
            <a:xfrm>
              <a:off x="0" y="-114300"/>
              <a:ext cx="671260" cy="699817"/>
            </a:xfrm>
            <a:prstGeom prst="rect">
              <a:avLst/>
            </a:prstGeom>
          </p:spPr>
          <p:txBody>
            <a:bodyPr lIns="50800" tIns="50800" rIns="50800" bIns="50800" rtlCol="0" anchor="ctr"/>
            <a:lstStyle/>
            <a:p>
              <a:pPr algn="ctr">
                <a:lnSpc>
                  <a:spcPts val="4199"/>
                </a:lnSpc>
              </a:pPr>
              <a:r>
                <a:rPr lang="en-US" sz="2999" b="1">
                  <a:solidFill>
                    <a:srgbClr val="000000"/>
                  </a:solidFill>
                  <a:latin typeface="Times New Roman MT Bold"/>
                  <a:ea typeface="Times New Roman MT Bold"/>
                  <a:cs typeface="Times New Roman MT Bold"/>
                  <a:sym typeface="Times New Roman MT Bold"/>
                </a:rPr>
                <a:t>Providing options for the individual</a:t>
              </a:r>
            </a:p>
          </p:txBody>
        </p:sp>
      </p:grpSp>
      <p:grpSp>
        <p:nvGrpSpPr>
          <p:cNvPr id="25" name="Group 25"/>
          <p:cNvGrpSpPr/>
          <p:nvPr/>
        </p:nvGrpSpPr>
        <p:grpSpPr>
          <a:xfrm>
            <a:off x="7869656" y="6723624"/>
            <a:ext cx="2548689" cy="2223134"/>
            <a:chOff x="0" y="0"/>
            <a:chExt cx="671260" cy="585517"/>
          </a:xfrm>
        </p:grpSpPr>
        <p:sp>
          <p:nvSpPr>
            <p:cNvPr id="26" name="Freeform 26"/>
            <p:cNvSpPr/>
            <p:nvPr/>
          </p:nvSpPr>
          <p:spPr>
            <a:xfrm>
              <a:off x="0" y="0"/>
              <a:ext cx="671260" cy="585517"/>
            </a:xfrm>
            <a:custGeom>
              <a:avLst/>
              <a:gdLst/>
              <a:ahLst/>
              <a:cxnLst/>
              <a:rect l="l" t="t" r="r" b="b"/>
              <a:pathLst>
                <a:path w="671260" h="585517">
                  <a:moveTo>
                    <a:pt x="0" y="0"/>
                  </a:moveTo>
                  <a:lnTo>
                    <a:pt x="671260" y="0"/>
                  </a:lnTo>
                  <a:lnTo>
                    <a:pt x="671260" y="585517"/>
                  </a:lnTo>
                  <a:lnTo>
                    <a:pt x="0" y="585517"/>
                  </a:lnTo>
                  <a:close/>
                </a:path>
              </a:pathLst>
            </a:custGeom>
            <a:solidFill>
              <a:srgbClr val="BDE7FF"/>
            </a:solidFill>
          </p:spPr>
          <p:txBody>
            <a:bodyPr/>
            <a:lstStyle/>
            <a:p>
              <a:endParaRPr lang="en-US"/>
            </a:p>
          </p:txBody>
        </p:sp>
        <p:sp>
          <p:nvSpPr>
            <p:cNvPr id="27" name="TextBox 27"/>
            <p:cNvSpPr txBox="1"/>
            <p:nvPr/>
          </p:nvSpPr>
          <p:spPr>
            <a:xfrm>
              <a:off x="0" y="-114300"/>
              <a:ext cx="671260" cy="699817"/>
            </a:xfrm>
            <a:prstGeom prst="rect">
              <a:avLst/>
            </a:prstGeom>
          </p:spPr>
          <p:txBody>
            <a:bodyPr lIns="50800" tIns="50800" rIns="50800" bIns="50800" rtlCol="0" anchor="ctr"/>
            <a:lstStyle/>
            <a:p>
              <a:pPr algn="ctr">
                <a:lnSpc>
                  <a:spcPts val="4199"/>
                </a:lnSpc>
              </a:pPr>
              <a:r>
                <a:rPr lang="en-US" sz="2999" b="1">
                  <a:solidFill>
                    <a:srgbClr val="000000"/>
                  </a:solidFill>
                  <a:latin typeface="Times New Roman MT Bold"/>
                  <a:ea typeface="Times New Roman MT Bold"/>
                  <a:cs typeface="Times New Roman MT Bold"/>
                  <a:sym typeface="Times New Roman MT Bold"/>
                </a:rPr>
                <a:t>Noticing capabilities in the individual</a:t>
              </a:r>
            </a:p>
          </p:txBody>
        </p:sp>
      </p:grpSp>
      <p:grpSp>
        <p:nvGrpSpPr>
          <p:cNvPr id="28" name="Group 28"/>
          <p:cNvGrpSpPr/>
          <p:nvPr/>
        </p:nvGrpSpPr>
        <p:grpSpPr>
          <a:xfrm>
            <a:off x="10856494" y="6723624"/>
            <a:ext cx="2548689" cy="2223134"/>
            <a:chOff x="0" y="0"/>
            <a:chExt cx="671260" cy="585517"/>
          </a:xfrm>
        </p:grpSpPr>
        <p:sp>
          <p:nvSpPr>
            <p:cNvPr id="29" name="Freeform 29"/>
            <p:cNvSpPr/>
            <p:nvPr/>
          </p:nvSpPr>
          <p:spPr>
            <a:xfrm>
              <a:off x="0" y="0"/>
              <a:ext cx="671260" cy="585517"/>
            </a:xfrm>
            <a:custGeom>
              <a:avLst/>
              <a:gdLst/>
              <a:ahLst/>
              <a:cxnLst/>
              <a:rect l="l" t="t" r="r" b="b"/>
              <a:pathLst>
                <a:path w="671260" h="585517">
                  <a:moveTo>
                    <a:pt x="0" y="0"/>
                  </a:moveTo>
                  <a:lnTo>
                    <a:pt x="671260" y="0"/>
                  </a:lnTo>
                  <a:lnTo>
                    <a:pt x="671260" y="585517"/>
                  </a:lnTo>
                  <a:lnTo>
                    <a:pt x="0" y="585517"/>
                  </a:lnTo>
                  <a:close/>
                </a:path>
              </a:pathLst>
            </a:custGeom>
            <a:solidFill>
              <a:srgbClr val="BDE7FF"/>
            </a:solidFill>
          </p:spPr>
          <p:txBody>
            <a:bodyPr/>
            <a:lstStyle/>
            <a:p>
              <a:endParaRPr lang="en-US"/>
            </a:p>
          </p:txBody>
        </p:sp>
        <p:sp>
          <p:nvSpPr>
            <p:cNvPr id="30" name="TextBox 30"/>
            <p:cNvSpPr txBox="1"/>
            <p:nvPr/>
          </p:nvSpPr>
          <p:spPr>
            <a:xfrm>
              <a:off x="0" y="-114300"/>
              <a:ext cx="671260" cy="699817"/>
            </a:xfrm>
            <a:prstGeom prst="rect">
              <a:avLst/>
            </a:prstGeom>
          </p:spPr>
          <p:txBody>
            <a:bodyPr lIns="50800" tIns="50800" rIns="50800" bIns="50800" rtlCol="0" anchor="ctr"/>
            <a:lstStyle/>
            <a:p>
              <a:pPr algn="ctr">
                <a:lnSpc>
                  <a:spcPts val="4199"/>
                </a:lnSpc>
              </a:pPr>
              <a:r>
                <a:rPr lang="en-US" sz="2999" b="1">
                  <a:solidFill>
                    <a:srgbClr val="000000"/>
                  </a:solidFill>
                  <a:latin typeface="Times New Roman MT Bold"/>
                  <a:ea typeface="Times New Roman MT Bold"/>
                  <a:cs typeface="Times New Roman MT Bold"/>
                  <a:sym typeface="Times New Roman MT Bold"/>
                </a:rPr>
                <a:t>Making decisions together,</a:t>
              </a:r>
            </a:p>
            <a:p>
              <a:pPr algn="ctr">
                <a:lnSpc>
                  <a:spcPts val="4199"/>
                </a:lnSpc>
              </a:pPr>
              <a:r>
                <a:rPr lang="en-US" sz="2999" b="1">
                  <a:solidFill>
                    <a:srgbClr val="000000"/>
                  </a:solidFill>
                  <a:latin typeface="Times New Roman MT Bold"/>
                  <a:ea typeface="Times New Roman MT Bold"/>
                  <a:cs typeface="Times New Roman MT Bold"/>
                  <a:sym typeface="Times New Roman MT Bold"/>
                </a:rPr>
                <a:t>Co-regulating</a:t>
              </a:r>
            </a:p>
          </p:txBody>
        </p:sp>
      </p:grpSp>
      <p:grpSp>
        <p:nvGrpSpPr>
          <p:cNvPr id="31" name="Group 31"/>
          <p:cNvGrpSpPr/>
          <p:nvPr/>
        </p:nvGrpSpPr>
        <p:grpSpPr>
          <a:xfrm>
            <a:off x="13843333" y="6723624"/>
            <a:ext cx="2548689" cy="2223134"/>
            <a:chOff x="0" y="0"/>
            <a:chExt cx="671260" cy="585517"/>
          </a:xfrm>
        </p:grpSpPr>
        <p:sp>
          <p:nvSpPr>
            <p:cNvPr id="32" name="Freeform 32"/>
            <p:cNvSpPr/>
            <p:nvPr/>
          </p:nvSpPr>
          <p:spPr>
            <a:xfrm>
              <a:off x="0" y="0"/>
              <a:ext cx="671260" cy="585517"/>
            </a:xfrm>
            <a:custGeom>
              <a:avLst/>
              <a:gdLst/>
              <a:ahLst/>
              <a:cxnLst/>
              <a:rect l="l" t="t" r="r" b="b"/>
              <a:pathLst>
                <a:path w="671260" h="585517">
                  <a:moveTo>
                    <a:pt x="0" y="0"/>
                  </a:moveTo>
                  <a:lnTo>
                    <a:pt x="671260" y="0"/>
                  </a:lnTo>
                  <a:lnTo>
                    <a:pt x="671260" y="585517"/>
                  </a:lnTo>
                  <a:lnTo>
                    <a:pt x="0" y="585517"/>
                  </a:lnTo>
                  <a:close/>
                </a:path>
              </a:pathLst>
            </a:custGeom>
            <a:solidFill>
              <a:srgbClr val="BDE7FF"/>
            </a:solidFill>
          </p:spPr>
          <p:txBody>
            <a:bodyPr/>
            <a:lstStyle/>
            <a:p>
              <a:endParaRPr lang="en-US"/>
            </a:p>
          </p:txBody>
        </p:sp>
        <p:sp>
          <p:nvSpPr>
            <p:cNvPr id="33" name="TextBox 33"/>
            <p:cNvSpPr txBox="1"/>
            <p:nvPr/>
          </p:nvSpPr>
          <p:spPr>
            <a:xfrm>
              <a:off x="0" y="-114300"/>
              <a:ext cx="671260" cy="699817"/>
            </a:xfrm>
            <a:prstGeom prst="rect">
              <a:avLst/>
            </a:prstGeom>
          </p:spPr>
          <p:txBody>
            <a:bodyPr lIns="50800" tIns="50800" rIns="50800" bIns="50800" rtlCol="0" anchor="ctr"/>
            <a:lstStyle/>
            <a:p>
              <a:pPr algn="ctr">
                <a:lnSpc>
                  <a:spcPts val="4199"/>
                </a:lnSpc>
              </a:pPr>
              <a:r>
                <a:rPr lang="en-US" sz="2999" b="1">
                  <a:solidFill>
                    <a:srgbClr val="000000"/>
                  </a:solidFill>
                  <a:latin typeface="Times New Roman MT Bold"/>
                  <a:ea typeface="Times New Roman MT Bold"/>
                  <a:cs typeface="Times New Roman MT Bold"/>
                  <a:sym typeface="Times New Roman MT Bold"/>
                </a:rPr>
                <a:t>Providing clear and consistent information</a:t>
              </a:r>
            </a:p>
          </p:txBody>
        </p:sp>
      </p:grpSp>
      <p:sp>
        <p:nvSpPr>
          <p:cNvPr id="34" name="Freeform 34"/>
          <p:cNvSpPr/>
          <p:nvPr/>
        </p:nvSpPr>
        <p:spPr>
          <a:xfrm>
            <a:off x="5504106" y="4978913"/>
            <a:ext cx="1307931" cy="1307931"/>
          </a:xfrm>
          <a:custGeom>
            <a:avLst/>
            <a:gdLst/>
            <a:ahLst/>
            <a:cxnLst/>
            <a:rect l="l" t="t" r="r" b="b"/>
            <a:pathLst>
              <a:path w="1307931" h="1307931">
                <a:moveTo>
                  <a:pt x="0" y="0"/>
                </a:moveTo>
                <a:lnTo>
                  <a:pt x="1307931" y="0"/>
                </a:lnTo>
                <a:lnTo>
                  <a:pt x="1307931" y="1307931"/>
                </a:lnTo>
                <a:lnTo>
                  <a:pt x="0" y="130793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5" name="Freeform 35"/>
          <p:cNvSpPr/>
          <p:nvPr/>
        </p:nvSpPr>
        <p:spPr>
          <a:xfrm>
            <a:off x="8683810" y="4978913"/>
            <a:ext cx="1307931" cy="1307931"/>
          </a:xfrm>
          <a:custGeom>
            <a:avLst/>
            <a:gdLst/>
            <a:ahLst/>
            <a:cxnLst/>
            <a:rect l="l" t="t" r="r" b="b"/>
            <a:pathLst>
              <a:path w="1307931" h="1307931">
                <a:moveTo>
                  <a:pt x="0" y="0"/>
                </a:moveTo>
                <a:lnTo>
                  <a:pt x="1307931" y="0"/>
                </a:lnTo>
                <a:lnTo>
                  <a:pt x="1307931" y="1307931"/>
                </a:lnTo>
                <a:lnTo>
                  <a:pt x="0" y="130793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6" name="Freeform 36"/>
          <p:cNvSpPr/>
          <p:nvPr/>
        </p:nvSpPr>
        <p:spPr>
          <a:xfrm>
            <a:off x="11476873" y="4898086"/>
            <a:ext cx="1307931" cy="1307931"/>
          </a:xfrm>
          <a:custGeom>
            <a:avLst/>
            <a:gdLst/>
            <a:ahLst/>
            <a:cxnLst/>
            <a:rect l="l" t="t" r="r" b="b"/>
            <a:pathLst>
              <a:path w="1307931" h="1307931">
                <a:moveTo>
                  <a:pt x="0" y="0"/>
                </a:moveTo>
                <a:lnTo>
                  <a:pt x="1307931" y="0"/>
                </a:lnTo>
                <a:lnTo>
                  <a:pt x="1307931" y="1307931"/>
                </a:lnTo>
                <a:lnTo>
                  <a:pt x="0" y="130793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37" name="Freeform 37"/>
          <p:cNvSpPr/>
          <p:nvPr/>
        </p:nvSpPr>
        <p:spPr>
          <a:xfrm>
            <a:off x="14464623" y="4898086"/>
            <a:ext cx="1307931" cy="1307931"/>
          </a:xfrm>
          <a:custGeom>
            <a:avLst/>
            <a:gdLst/>
            <a:ahLst/>
            <a:cxnLst/>
            <a:rect l="l" t="t" r="r" b="b"/>
            <a:pathLst>
              <a:path w="1307931" h="1307931">
                <a:moveTo>
                  <a:pt x="0" y="0"/>
                </a:moveTo>
                <a:lnTo>
                  <a:pt x="1307931" y="0"/>
                </a:lnTo>
                <a:lnTo>
                  <a:pt x="1307931" y="1307931"/>
                </a:lnTo>
                <a:lnTo>
                  <a:pt x="0" y="130793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66054" y="161809"/>
            <a:ext cx="11489578" cy="10125191"/>
          </a:xfrm>
          <a:custGeom>
            <a:avLst/>
            <a:gdLst/>
            <a:ahLst/>
            <a:cxnLst/>
            <a:rect l="l" t="t" r="r" b="b"/>
            <a:pathLst>
              <a:path w="11489578" h="10125191">
                <a:moveTo>
                  <a:pt x="0" y="0"/>
                </a:moveTo>
                <a:lnTo>
                  <a:pt x="11489578" y="0"/>
                </a:lnTo>
                <a:lnTo>
                  <a:pt x="11489578" y="10125191"/>
                </a:lnTo>
                <a:lnTo>
                  <a:pt x="0" y="10125191"/>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grpSp>
        <p:nvGrpSpPr>
          <p:cNvPr id="3" name="Group 3"/>
          <p:cNvGrpSpPr/>
          <p:nvPr/>
        </p:nvGrpSpPr>
        <p:grpSpPr>
          <a:xfrm>
            <a:off x="702778" y="3146520"/>
            <a:ext cx="4726552" cy="1739111"/>
            <a:chOff x="0" y="0"/>
            <a:chExt cx="801189" cy="294793"/>
          </a:xfrm>
        </p:grpSpPr>
        <p:sp>
          <p:nvSpPr>
            <p:cNvPr id="4" name="Freeform 4"/>
            <p:cNvSpPr/>
            <p:nvPr/>
          </p:nvSpPr>
          <p:spPr>
            <a:xfrm>
              <a:off x="0" y="0"/>
              <a:ext cx="801189" cy="294793"/>
            </a:xfrm>
            <a:custGeom>
              <a:avLst/>
              <a:gdLst/>
              <a:ahLst/>
              <a:cxnLst/>
              <a:rect l="l" t="t" r="r" b="b"/>
              <a:pathLst>
                <a:path w="801189" h="294793">
                  <a:moveTo>
                    <a:pt x="0" y="0"/>
                  </a:moveTo>
                  <a:lnTo>
                    <a:pt x="801189" y="0"/>
                  </a:lnTo>
                  <a:lnTo>
                    <a:pt x="801189" y="294793"/>
                  </a:lnTo>
                  <a:lnTo>
                    <a:pt x="0" y="294793"/>
                  </a:lnTo>
                  <a:close/>
                </a:path>
              </a:pathLst>
            </a:custGeom>
            <a:solidFill>
              <a:srgbClr val="104862"/>
            </a:solidFill>
          </p:spPr>
          <p:txBody>
            <a:bodyPr/>
            <a:lstStyle/>
            <a:p>
              <a:endParaRPr lang="en-US"/>
            </a:p>
          </p:txBody>
        </p:sp>
        <p:sp>
          <p:nvSpPr>
            <p:cNvPr id="5" name="TextBox 5"/>
            <p:cNvSpPr txBox="1"/>
            <p:nvPr/>
          </p:nvSpPr>
          <p:spPr>
            <a:xfrm>
              <a:off x="0" y="19050"/>
              <a:ext cx="801189" cy="275743"/>
            </a:xfrm>
            <a:prstGeom prst="rect">
              <a:avLst/>
            </a:prstGeom>
          </p:spPr>
          <p:txBody>
            <a:bodyPr lIns="50800" tIns="50800" rIns="50800" bIns="50800" rtlCol="0" anchor="ctr"/>
            <a:lstStyle/>
            <a:p>
              <a:pPr algn="ctr">
                <a:lnSpc>
                  <a:spcPts val="2282"/>
                </a:lnSpc>
              </a:pPr>
              <a:r>
                <a:rPr lang="en-US" sz="2480">
                  <a:solidFill>
                    <a:srgbClr val="FFFFFF"/>
                  </a:solidFill>
                  <a:latin typeface="Times New Roman MT"/>
                  <a:ea typeface="Times New Roman MT"/>
                  <a:cs typeface="Times New Roman MT"/>
                  <a:sym typeface="Times New Roman MT"/>
                </a:rPr>
                <a:t>Stay Regulated</a:t>
              </a:r>
            </a:p>
          </p:txBody>
        </p:sp>
      </p:grpSp>
      <p:grpSp>
        <p:nvGrpSpPr>
          <p:cNvPr id="6" name="Group 6"/>
          <p:cNvGrpSpPr/>
          <p:nvPr/>
        </p:nvGrpSpPr>
        <p:grpSpPr>
          <a:xfrm>
            <a:off x="6882194" y="3161215"/>
            <a:ext cx="4726552" cy="1739111"/>
            <a:chOff x="0" y="0"/>
            <a:chExt cx="801189" cy="294793"/>
          </a:xfrm>
        </p:grpSpPr>
        <p:sp>
          <p:nvSpPr>
            <p:cNvPr id="7" name="Freeform 7"/>
            <p:cNvSpPr/>
            <p:nvPr/>
          </p:nvSpPr>
          <p:spPr>
            <a:xfrm>
              <a:off x="0" y="0"/>
              <a:ext cx="801189" cy="294793"/>
            </a:xfrm>
            <a:custGeom>
              <a:avLst/>
              <a:gdLst/>
              <a:ahLst/>
              <a:cxnLst/>
              <a:rect l="l" t="t" r="r" b="b"/>
              <a:pathLst>
                <a:path w="801189" h="294793">
                  <a:moveTo>
                    <a:pt x="0" y="0"/>
                  </a:moveTo>
                  <a:lnTo>
                    <a:pt x="801189" y="0"/>
                  </a:lnTo>
                  <a:lnTo>
                    <a:pt x="801189" y="294793"/>
                  </a:lnTo>
                  <a:lnTo>
                    <a:pt x="0" y="294793"/>
                  </a:lnTo>
                  <a:close/>
                </a:path>
              </a:pathLst>
            </a:custGeom>
            <a:solidFill>
              <a:srgbClr val="104862"/>
            </a:solidFill>
          </p:spPr>
          <p:txBody>
            <a:bodyPr/>
            <a:lstStyle/>
            <a:p>
              <a:endParaRPr lang="en-US"/>
            </a:p>
          </p:txBody>
        </p:sp>
        <p:sp>
          <p:nvSpPr>
            <p:cNvPr id="8" name="TextBox 8"/>
            <p:cNvSpPr txBox="1"/>
            <p:nvPr/>
          </p:nvSpPr>
          <p:spPr>
            <a:xfrm>
              <a:off x="0" y="19050"/>
              <a:ext cx="801189" cy="275743"/>
            </a:xfrm>
            <a:prstGeom prst="rect">
              <a:avLst/>
            </a:prstGeom>
          </p:spPr>
          <p:txBody>
            <a:bodyPr lIns="50800" tIns="50800" rIns="50800" bIns="50800" rtlCol="0" anchor="ctr"/>
            <a:lstStyle/>
            <a:p>
              <a:pPr algn="ctr">
                <a:lnSpc>
                  <a:spcPts val="2282"/>
                </a:lnSpc>
              </a:pPr>
              <a:r>
                <a:rPr lang="en-US" sz="2480">
                  <a:solidFill>
                    <a:srgbClr val="FFFFFF"/>
                  </a:solidFill>
                  <a:latin typeface="Times New Roman MT"/>
                  <a:ea typeface="Times New Roman MT"/>
                  <a:cs typeface="Times New Roman MT"/>
                  <a:sym typeface="Times New Roman MT"/>
                </a:rPr>
                <a:t>Validate</a:t>
              </a:r>
            </a:p>
          </p:txBody>
        </p:sp>
      </p:grpSp>
      <p:grpSp>
        <p:nvGrpSpPr>
          <p:cNvPr id="9" name="Group 9"/>
          <p:cNvGrpSpPr/>
          <p:nvPr/>
        </p:nvGrpSpPr>
        <p:grpSpPr>
          <a:xfrm>
            <a:off x="702778" y="5855659"/>
            <a:ext cx="4726552" cy="1751389"/>
            <a:chOff x="0" y="0"/>
            <a:chExt cx="801189" cy="296875"/>
          </a:xfrm>
        </p:grpSpPr>
        <p:sp>
          <p:nvSpPr>
            <p:cNvPr id="10" name="Freeform 10"/>
            <p:cNvSpPr/>
            <p:nvPr/>
          </p:nvSpPr>
          <p:spPr>
            <a:xfrm>
              <a:off x="0" y="0"/>
              <a:ext cx="801189" cy="296875"/>
            </a:xfrm>
            <a:custGeom>
              <a:avLst/>
              <a:gdLst/>
              <a:ahLst/>
              <a:cxnLst/>
              <a:rect l="l" t="t" r="r" b="b"/>
              <a:pathLst>
                <a:path w="801189" h="296875">
                  <a:moveTo>
                    <a:pt x="0" y="0"/>
                  </a:moveTo>
                  <a:lnTo>
                    <a:pt x="801189" y="0"/>
                  </a:lnTo>
                  <a:lnTo>
                    <a:pt x="801189" y="296875"/>
                  </a:lnTo>
                  <a:lnTo>
                    <a:pt x="0" y="296875"/>
                  </a:lnTo>
                  <a:close/>
                </a:path>
              </a:pathLst>
            </a:custGeom>
            <a:solidFill>
              <a:srgbClr val="104862"/>
            </a:solidFill>
          </p:spPr>
          <p:txBody>
            <a:bodyPr/>
            <a:lstStyle/>
            <a:p>
              <a:endParaRPr lang="en-US"/>
            </a:p>
          </p:txBody>
        </p:sp>
        <p:sp>
          <p:nvSpPr>
            <p:cNvPr id="11" name="TextBox 11"/>
            <p:cNvSpPr txBox="1"/>
            <p:nvPr/>
          </p:nvSpPr>
          <p:spPr>
            <a:xfrm>
              <a:off x="0" y="19050"/>
              <a:ext cx="801189" cy="277825"/>
            </a:xfrm>
            <a:prstGeom prst="rect">
              <a:avLst/>
            </a:prstGeom>
          </p:spPr>
          <p:txBody>
            <a:bodyPr lIns="50800" tIns="50800" rIns="50800" bIns="50800" rtlCol="0" anchor="ctr"/>
            <a:lstStyle/>
            <a:p>
              <a:pPr algn="ctr">
                <a:lnSpc>
                  <a:spcPts val="2282"/>
                </a:lnSpc>
              </a:pPr>
              <a:r>
                <a:rPr lang="en-US" sz="2480">
                  <a:solidFill>
                    <a:srgbClr val="FFFFFF"/>
                  </a:solidFill>
                  <a:latin typeface="Times New Roman MT"/>
                  <a:ea typeface="Times New Roman MT"/>
                  <a:cs typeface="Times New Roman MT"/>
                  <a:sym typeface="Times New Roman MT"/>
                </a:rPr>
                <a:t>Reduce language, avoid “problem-solving” </a:t>
              </a:r>
            </a:p>
          </p:txBody>
        </p:sp>
      </p:grpSp>
      <p:grpSp>
        <p:nvGrpSpPr>
          <p:cNvPr id="12" name="Group 12"/>
          <p:cNvGrpSpPr/>
          <p:nvPr/>
        </p:nvGrpSpPr>
        <p:grpSpPr>
          <a:xfrm>
            <a:off x="12858670" y="3161215"/>
            <a:ext cx="4726552" cy="1739111"/>
            <a:chOff x="0" y="0"/>
            <a:chExt cx="801189" cy="294793"/>
          </a:xfrm>
        </p:grpSpPr>
        <p:sp>
          <p:nvSpPr>
            <p:cNvPr id="13" name="Freeform 13"/>
            <p:cNvSpPr/>
            <p:nvPr/>
          </p:nvSpPr>
          <p:spPr>
            <a:xfrm>
              <a:off x="0" y="0"/>
              <a:ext cx="801189" cy="294793"/>
            </a:xfrm>
            <a:custGeom>
              <a:avLst/>
              <a:gdLst/>
              <a:ahLst/>
              <a:cxnLst/>
              <a:rect l="l" t="t" r="r" b="b"/>
              <a:pathLst>
                <a:path w="801189" h="294793">
                  <a:moveTo>
                    <a:pt x="0" y="0"/>
                  </a:moveTo>
                  <a:lnTo>
                    <a:pt x="801189" y="0"/>
                  </a:lnTo>
                  <a:lnTo>
                    <a:pt x="801189" y="294793"/>
                  </a:lnTo>
                  <a:lnTo>
                    <a:pt x="0" y="294793"/>
                  </a:lnTo>
                  <a:close/>
                </a:path>
              </a:pathLst>
            </a:custGeom>
            <a:solidFill>
              <a:srgbClr val="104862"/>
            </a:solidFill>
          </p:spPr>
          <p:txBody>
            <a:bodyPr/>
            <a:lstStyle/>
            <a:p>
              <a:endParaRPr lang="en-US"/>
            </a:p>
          </p:txBody>
        </p:sp>
        <p:sp>
          <p:nvSpPr>
            <p:cNvPr id="14" name="TextBox 14"/>
            <p:cNvSpPr txBox="1"/>
            <p:nvPr/>
          </p:nvSpPr>
          <p:spPr>
            <a:xfrm>
              <a:off x="0" y="19050"/>
              <a:ext cx="801189" cy="275743"/>
            </a:xfrm>
            <a:prstGeom prst="rect">
              <a:avLst/>
            </a:prstGeom>
          </p:spPr>
          <p:txBody>
            <a:bodyPr lIns="50800" tIns="50800" rIns="50800" bIns="50800" rtlCol="0" anchor="ctr"/>
            <a:lstStyle/>
            <a:p>
              <a:pPr algn="ctr">
                <a:lnSpc>
                  <a:spcPts val="2282"/>
                </a:lnSpc>
              </a:pPr>
              <a:r>
                <a:rPr lang="en-US" sz="2480">
                  <a:solidFill>
                    <a:srgbClr val="FFFFFF"/>
                  </a:solidFill>
                  <a:latin typeface="Times New Roman MT"/>
                  <a:ea typeface="Times New Roman MT"/>
                  <a:cs typeface="Times New Roman MT"/>
                  <a:sym typeface="Times New Roman MT"/>
                </a:rPr>
                <a:t>Offer a quiet space</a:t>
              </a:r>
            </a:p>
          </p:txBody>
        </p:sp>
      </p:grpSp>
      <p:grpSp>
        <p:nvGrpSpPr>
          <p:cNvPr id="15" name="Group 15"/>
          <p:cNvGrpSpPr/>
          <p:nvPr/>
        </p:nvGrpSpPr>
        <p:grpSpPr>
          <a:xfrm>
            <a:off x="12858670" y="5855659"/>
            <a:ext cx="4726552" cy="1751389"/>
            <a:chOff x="0" y="0"/>
            <a:chExt cx="801189" cy="296875"/>
          </a:xfrm>
        </p:grpSpPr>
        <p:sp>
          <p:nvSpPr>
            <p:cNvPr id="16" name="Freeform 16"/>
            <p:cNvSpPr/>
            <p:nvPr/>
          </p:nvSpPr>
          <p:spPr>
            <a:xfrm>
              <a:off x="0" y="0"/>
              <a:ext cx="801189" cy="296875"/>
            </a:xfrm>
            <a:custGeom>
              <a:avLst/>
              <a:gdLst/>
              <a:ahLst/>
              <a:cxnLst/>
              <a:rect l="l" t="t" r="r" b="b"/>
              <a:pathLst>
                <a:path w="801189" h="296875">
                  <a:moveTo>
                    <a:pt x="0" y="0"/>
                  </a:moveTo>
                  <a:lnTo>
                    <a:pt x="801189" y="0"/>
                  </a:lnTo>
                  <a:lnTo>
                    <a:pt x="801189" y="296875"/>
                  </a:lnTo>
                  <a:lnTo>
                    <a:pt x="0" y="296875"/>
                  </a:lnTo>
                  <a:close/>
                </a:path>
              </a:pathLst>
            </a:custGeom>
            <a:solidFill>
              <a:srgbClr val="104862"/>
            </a:solidFill>
          </p:spPr>
          <p:txBody>
            <a:bodyPr/>
            <a:lstStyle/>
            <a:p>
              <a:endParaRPr lang="en-US"/>
            </a:p>
          </p:txBody>
        </p:sp>
        <p:sp>
          <p:nvSpPr>
            <p:cNvPr id="17" name="TextBox 17"/>
            <p:cNvSpPr txBox="1"/>
            <p:nvPr/>
          </p:nvSpPr>
          <p:spPr>
            <a:xfrm>
              <a:off x="0" y="19050"/>
              <a:ext cx="801189" cy="277825"/>
            </a:xfrm>
            <a:prstGeom prst="rect">
              <a:avLst/>
            </a:prstGeom>
          </p:spPr>
          <p:txBody>
            <a:bodyPr lIns="50800" tIns="50800" rIns="50800" bIns="50800" rtlCol="0" anchor="ctr"/>
            <a:lstStyle/>
            <a:p>
              <a:pPr algn="ctr">
                <a:lnSpc>
                  <a:spcPts val="2282"/>
                </a:lnSpc>
              </a:pPr>
              <a:r>
                <a:rPr lang="en-US" sz="2480">
                  <a:solidFill>
                    <a:srgbClr val="FFFFFF"/>
                  </a:solidFill>
                  <a:latin typeface="Times New Roman MT"/>
                  <a:ea typeface="Times New Roman MT"/>
                  <a:cs typeface="Times New Roman MT"/>
                  <a:sym typeface="Times New Roman MT"/>
                </a:rPr>
                <a:t>Offer physical space without abandonment</a:t>
              </a:r>
            </a:p>
          </p:txBody>
        </p:sp>
      </p:grpSp>
      <p:grpSp>
        <p:nvGrpSpPr>
          <p:cNvPr id="18" name="Group 18"/>
          <p:cNvGrpSpPr/>
          <p:nvPr/>
        </p:nvGrpSpPr>
        <p:grpSpPr>
          <a:xfrm>
            <a:off x="6882194" y="5855659"/>
            <a:ext cx="4726552" cy="1751389"/>
            <a:chOff x="0" y="0"/>
            <a:chExt cx="801189" cy="296875"/>
          </a:xfrm>
        </p:grpSpPr>
        <p:sp>
          <p:nvSpPr>
            <p:cNvPr id="19" name="Freeform 19"/>
            <p:cNvSpPr/>
            <p:nvPr/>
          </p:nvSpPr>
          <p:spPr>
            <a:xfrm>
              <a:off x="0" y="0"/>
              <a:ext cx="801189" cy="296875"/>
            </a:xfrm>
            <a:custGeom>
              <a:avLst/>
              <a:gdLst/>
              <a:ahLst/>
              <a:cxnLst/>
              <a:rect l="l" t="t" r="r" b="b"/>
              <a:pathLst>
                <a:path w="801189" h="296875">
                  <a:moveTo>
                    <a:pt x="0" y="0"/>
                  </a:moveTo>
                  <a:lnTo>
                    <a:pt x="801189" y="0"/>
                  </a:lnTo>
                  <a:lnTo>
                    <a:pt x="801189" y="296875"/>
                  </a:lnTo>
                  <a:lnTo>
                    <a:pt x="0" y="296875"/>
                  </a:lnTo>
                  <a:close/>
                </a:path>
              </a:pathLst>
            </a:custGeom>
            <a:solidFill>
              <a:srgbClr val="104862"/>
            </a:solidFill>
          </p:spPr>
          <p:txBody>
            <a:bodyPr/>
            <a:lstStyle/>
            <a:p>
              <a:endParaRPr lang="en-US"/>
            </a:p>
          </p:txBody>
        </p:sp>
        <p:sp>
          <p:nvSpPr>
            <p:cNvPr id="20" name="TextBox 20"/>
            <p:cNvSpPr txBox="1"/>
            <p:nvPr/>
          </p:nvSpPr>
          <p:spPr>
            <a:xfrm>
              <a:off x="0" y="19050"/>
              <a:ext cx="801189" cy="277825"/>
            </a:xfrm>
            <a:prstGeom prst="rect">
              <a:avLst/>
            </a:prstGeom>
          </p:spPr>
          <p:txBody>
            <a:bodyPr lIns="50800" tIns="50800" rIns="50800" bIns="50800" rtlCol="0" anchor="ctr"/>
            <a:lstStyle/>
            <a:p>
              <a:pPr algn="ctr">
                <a:lnSpc>
                  <a:spcPts val="2282"/>
                </a:lnSpc>
              </a:pPr>
              <a:r>
                <a:rPr lang="en-US" sz="2480">
                  <a:solidFill>
                    <a:srgbClr val="FFFFFF"/>
                  </a:solidFill>
                  <a:latin typeface="Times New Roman MT"/>
                  <a:ea typeface="Times New Roman MT"/>
                  <a:cs typeface="Times New Roman MT"/>
                  <a:sym typeface="Times New Roman MT"/>
                </a:rPr>
                <a:t>Intentional body language</a:t>
              </a:r>
            </a:p>
          </p:txBody>
        </p:sp>
      </p:grpSp>
      <p:sp>
        <p:nvSpPr>
          <p:cNvPr id="21" name="TextBox 21"/>
          <p:cNvSpPr txBox="1"/>
          <p:nvPr/>
        </p:nvSpPr>
        <p:spPr>
          <a:xfrm>
            <a:off x="1121990" y="1122736"/>
            <a:ext cx="16044019" cy="1052234"/>
          </a:xfrm>
          <a:prstGeom prst="rect">
            <a:avLst/>
          </a:prstGeom>
        </p:spPr>
        <p:txBody>
          <a:bodyPr lIns="0" tIns="0" rIns="0" bIns="0" rtlCol="0" anchor="t">
            <a:spAutoFit/>
          </a:bodyPr>
          <a:lstStyle/>
          <a:p>
            <a:pPr algn="ctr">
              <a:lnSpc>
                <a:spcPts val="8553"/>
              </a:lnSpc>
            </a:pPr>
            <a:r>
              <a:rPr lang="en-US" sz="6109">
                <a:solidFill>
                  <a:srgbClr val="104862"/>
                </a:solidFill>
                <a:latin typeface="Abril Fatface"/>
                <a:ea typeface="Abril Fatface"/>
                <a:cs typeface="Abril Fatface"/>
                <a:sym typeface="Abril Fatface"/>
              </a:rPr>
              <a:t>De-Escalation Strategies during active crisis</a:t>
            </a:r>
          </a:p>
        </p:txBody>
      </p:sp>
      <p:grpSp>
        <p:nvGrpSpPr>
          <p:cNvPr id="22" name="Group 22"/>
          <p:cNvGrpSpPr/>
          <p:nvPr/>
        </p:nvGrpSpPr>
        <p:grpSpPr>
          <a:xfrm>
            <a:off x="702778" y="8559444"/>
            <a:ext cx="16882445" cy="933987"/>
            <a:chOff x="0" y="0"/>
            <a:chExt cx="2861710" cy="158318"/>
          </a:xfrm>
        </p:grpSpPr>
        <p:sp>
          <p:nvSpPr>
            <p:cNvPr id="23" name="Freeform 23"/>
            <p:cNvSpPr/>
            <p:nvPr/>
          </p:nvSpPr>
          <p:spPr>
            <a:xfrm>
              <a:off x="0" y="0"/>
              <a:ext cx="2861710" cy="158318"/>
            </a:xfrm>
            <a:custGeom>
              <a:avLst/>
              <a:gdLst/>
              <a:ahLst/>
              <a:cxnLst/>
              <a:rect l="l" t="t" r="r" b="b"/>
              <a:pathLst>
                <a:path w="2861710" h="158318">
                  <a:moveTo>
                    <a:pt x="0" y="0"/>
                  </a:moveTo>
                  <a:lnTo>
                    <a:pt x="2861710" y="0"/>
                  </a:lnTo>
                  <a:lnTo>
                    <a:pt x="2861710" y="158318"/>
                  </a:lnTo>
                  <a:lnTo>
                    <a:pt x="0" y="158318"/>
                  </a:lnTo>
                  <a:close/>
                </a:path>
              </a:pathLst>
            </a:custGeom>
            <a:solidFill>
              <a:srgbClr val="BDE7FF"/>
            </a:solidFill>
          </p:spPr>
          <p:txBody>
            <a:bodyPr/>
            <a:lstStyle/>
            <a:p>
              <a:endParaRPr lang="en-US"/>
            </a:p>
          </p:txBody>
        </p:sp>
        <p:sp>
          <p:nvSpPr>
            <p:cNvPr id="24" name="TextBox 24"/>
            <p:cNvSpPr txBox="1"/>
            <p:nvPr/>
          </p:nvSpPr>
          <p:spPr>
            <a:xfrm>
              <a:off x="0" y="9525"/>
              <a:ext cx="2861710" cy="148793"/>
            </a:xfrm>
            <a:prstGeom prst="rect">
              <a:avLst/>
            </a:prstGeom>
          </p:spPr>
          <p:txBody>
            <a:bodyPr lIns="50800" tIns="50800" rIns="50800" bIns="50800" rtlCol="0" anchor="ctr"/>
            <a:lstStyle/>
            <a:p>
              <a:pPr algn="ctr">
                <a:lnSpc>
                  <a:spcPts val="2006"/>
                </a:lnSpc>
              </a:pPr>
              <a:r>
                <a:rPr lang="en-US" sz="2180">
                  <a:solidFill>
                    <a:srgbClr val="104862"/>
                  </a:solidFill>
                  <a:latin typeface="Times New Roman MT"/>
                  <a:ea typeface="Times New Roman MT"/>
                  <a:cs typeface="Times New Roman MT"/>
                  <a:sym typeface="Times New Roman MT"/>
                </a:rPr>
                <a:t>After the crisis: reiterate validations, invite reflection, offer supports, mend relationship (when applicable)</a:t>
              </a: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F4821D-8AA6-CF21-6C74-54ADF893EF9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AF82CCB-5E96-3A75-201F-687F86A12539}"/>
              </a:ext>
            </a:extLst>
          </p:cNvPr>
          <p:cNvSpPr/>
          <p:nvPr/>
        </p:nvSpPr>
        <p:spPr>
          <a:xfrm>
            <a:off x="0" y="474851"/>
            <a:ext cx="18288000" cy="5943600"/>
          </a:xfrm>
          <a:custGeom>
            <a:avLst/>
            <a:gdLst/>
            <a:ahLst/>
            <a:cxnLst/>
            <a:rect l="l" t="t" r="r" b="b"/>
            <a:pathLst>
              <a:path w="18288000" h="5943600">
                <a:moveTo>
                  <a:pt x="0" y="0"/>
                </a:moveTo>
                <a:lnTo>
                  <a:pt x="18288000" y="0"/>
                </a:lnTo>
                <a:lnTo>
                  <a:pt x="18288000" y="5943600"/>
                </a:lnTo>
                <a:lnTo>
                  <a:pt x="0" y="5943600"/>
                </a:lnTo>
                <a:lnTo>
                  <a:pt x="0" y="0"/>
                </a:lnTo>
                <a:close/>
              </a:path>
            </a:pathLst>
          </a:custGeom>
          <a:blipFill>
            <a:blip r:embed="rId2"/>
            <a:stretch>
              <a:fillRect/>
            </a:stretch>
          </a:blipFill>
        </p:spPr>
        <p:txBody>
          <a:bodyPr/>
          <a:lstStyle/>
          <a:p>
            <a:endParaRPr lang="en-US"/>
          </a:p>
        </p:txBody>
      </p:sp>
      <p:grpSp>
        <p:nvGrpSpPr>
          <p:cNvPr id="3" name="Group 3">
            <a:extLst>
              <a:ext uri="{FF2B5EF4-FFF2-40B4-BE49-F238E27FC236}">
                <a16:creationId xmlns:a16="http://schemas.microsoft.com/office/drawing/2014/main" id="{36316252-7BEE-6F15-6226-D947683F705B}"/>
              </a:ext>
            </a:extLst>
          </p:cNvPr>
          <p:cNvGrpSpPr/>
          <p:nvPr/>
        </p:nvGrpSpPr>
        <p:grpSpPr>
          <a:xfrm>
            <a:off x="1243430" y="6877580"/>
            <a:ext cx="3086100" cy="3086100"/>
            <a:chOff x="0" y="0"/>
            <a:chExt cx="812800" cy="812800"/>
          </a:xfrm>
        </p:grpSpPr>
        <p:sp>
          <p:nvSpPr>
            <p:cNvPr id="4" name="Freeform 4">
              <a:extLst>
                <a:ext uri="{FF2B5EF4-FFF2-40B4-BE49-F238E27FC236}">
                  <a16:creationId xmlns:a16="http://schemas.microsoft.com/office/drawing/2014/main" id="{725A5EDF-FCE6-6491-F260-CCDDA28AB44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E7FF"/>
            </a:solidFill>
          </p:spPr>
          <p:txBody>
            <a:bodyPr/>
            <a:lstStyle/>
            <a:p>
              <a:endParaRPr lang="en-US"/>
            </a:p>
          </p:txBody>
        </p:sp>
        <p:sp>
          <p:nvSpPr>
            <p:cNvPr id="5" name="TextBox 5">
              <a:extLst>
                <a:ext uri="{FF2B5EF4-FFF2-40B4-BE49-F238E27FC236}">
                  <a16:creationId xmlns:a16="http://schemas.microsoft.com/office/drawing/2014/main" id="{2EEB9FD5-3B2A-8DA0-8C43-78FA7535388F}"/>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6" name="Group 6">
            <a:extLst>
              <a:ext uri="{FF2B5EF4-FFF2-40B4-BE49-F238E27FC236}">
                <a16:creationId xmlns:a16="http://schemas.microsoft.com/office/drawing/2014/main" id="{7F09B0B9-E861-5C50-243C-E4613D61DFC1}"/>
              </a:ext>
            </a:extLst>
          </p:cNvPr>
          <p:cNvGrpSpPr/>
          <p:nvPr/>
        </p:nvGrpSpPr>
        <p:grpSpPr>
          <a:xfrm>
            <a:off x="5482055" y="6877580"/>
            <a:ext cx="3086100" cy="3086100"/>
            <a:chOff x="0" y="0"/>
            <a:chExt cx="812800" cy="812800"/>
          </a:xfrm>
        </p:grpSpPr>
        <p:sp>
          <p:nvSpPr>
            <p:cNvPr id="7" name="Freeform 7">
              <a:extLst>
                <a:ext uri="{FF2B5EF4-FFF2-40B4-BE49-F238E27FC236}">
                  <a16:creationId xmlns:a16="http://schemas.microsoft.com/office/drawing/2014/main" id="{DA8161AD-8B19-D7D4-792F-692FF84C50A8}"/>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E7FF"/>
            </a:solidFill>
          </p:spPr>
          <p:txBody>
            <a:bodyPr/>
            <a:lstStyle/>
            <a:p>
              <a:endParaRPr lang="en-US"/>
            </a:p>
          </p:txBody>
        </p:sp>
        <p:sp>
          <p:nvSpPr>
            <p:cNvPr id="8" name="TextBox 8">
              <a:extLst>
                <a:ext uri="{FF2B5EF4-FFF2-40B4-BE49-F238E27FC236}">
                  <a16:creationId xmlns:a16="http://schemas.microsoft.com/office/drawing/2014/main" id="{B243EE03-31E0-1B32-3289-6829B369B93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a:extLst>
              <a:ext uri="{FF2B5EF4-FFF2-40B4-BE49-F238E27FC236}">
                <a16:creationId xmlns:a16="http://schemas.microsoft.com/office/drawing/2014/main" id="{8E240865-36A8-AE01-1B5A-8F8E41A19E9C}"/>
              </a:ext>
            </a:extLst>
          </p:cNvPr>
          <p:cNvGrpSpPr/>
          <p:nvPr/>
        </p:nvGrpSpPr>
        <p:grpSpPr>
          <a:xfrm>
            <a:off x="9719845" y="6877580"/>
            <a:ext cx="3086100" cy="3086100"/>
            <a:chOff x="0" y="0"/>
            <a:chExt cx="812800" cy="812800"/>
          </a:xfrm>
        </p:grpSpPr>
        <p:sp>
          <p:nvSpPr>
            <p:cNvPr id="10" name="Freeform 10">
              <a:extLst>
                <a:ext uri="{FF2B5EF4-FFF2-40B4-BE49-F238E27FC236}">
                  <a16:creationId xmlns:a16="http://schemas.microsoft.com/office/drawing/2014/main" id="{BEE8BC17-427A-1B19-120A-9A13D8D9B6A6}"/>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E7FF"/>
            </a:solidFill>
          </p:spPr>
          <p:txBody>
            <a:bodyPr/>
            <a:lstStyle/>
            <a:p>
              <a:endParaRPr lang="en-US"/>
            </a:p>
          </p:txBody>
        </p:sp>
        <p:sp>
          <p:nvSpPr>
            <p:cNvPr id="11" name="TextBox 11">
              <a:extLst>
                <a:ext uri="{FF2B5EF4-FFF2-40B4-BE49-F238E27FC236}">
                  <a16:creationId xmlns:a16="http://schemas.microsoft.com/office/drawing/2014/main" id="{5DF3550E-DCE5-067D-0E8F-BD7F48DC376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a:extLst>
              <a:ext uri="{FF2B5EF4-FFF2-40B4-BE49-F238E27FC236}">
                <a16:creationId xmlns:a16="http://schemas.microsoft.com/office/drawing/2014/main" id="{B4FF2567-DCE4-C0DF-BF97-AF49B38AF882}"/>
              </a:ext>
            </a:extLst>
          </p:cNvPr>
          <p:cNvGrpSpPr/>
          <p:nvPr/>
        </p:nvGrpSpPr>
        <p:grpSpPr>
          <a:xfrm>
            <a:off x="13958470" y="6877580"/>
            <a:ext cx="3086100" cy="3086100"/>
            <a:chOff x="0" y="0"/>
            <a:chExt cx="812800" cy="812800"/>
          </a:xfrm>
        </p:grpSpPr>
        <p:sp>
          <p:nvSpPr>
            <p:cNvPr id="13" name="Freeform 13">
              <a:extLst>
                <a:ext uri="{FF2B5EF4-FFF2-40B4-BE49-F238E27FC236}">
                  <a16:creationId xmlns:a16="http://schemas.microsoft.com/office/drawing/2014/main" id="{812666CA-532F-2430-C6FB-F41CCD12F93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DE7FF"/>
            </a:solidFill>
          </p:spPr>
          <p:txBody>
            <a:bodyPr/>
            <a:lstStyle/>
            <a:p>
              <a:endParaRPr lang="en-US"/>
            </a:p>
          </p:txBody>
        </p:sp>
        <p:sp>
          <p:nvSpPr>
            <p:cNvPr id="14" name="TextBox 14">
              <a:extLst>
                <a:ext uri="{FF2B5EF4-FFF2-40B4-BE49-F238E27FC236}">
                  <a16:creationId xmlns:a16="http://schemas.microsoft.com/office/drawing/2014/main" id="{AB3FA78C-797C-1684-794F-DD560193F86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5" name="TextBox 15">
            <a:extLst>
              <a:ext uri="{FF2B5EF4-FFF2-40B4-BE49-F238E27FC236}">
                <a16:creationId xmlns:a16="http://schemas.microsoft.com/office/drawing/2014/main" id="{3DE7E876-864F-EBC9-59E6-2D62C1F7C34A}"/>
              </a:ext>
            </a:extLst>
          </p:cNvPr>
          <p:cNvSpPr txBox="1"/>
          <p:nvPr/>
        </p:nvSpPr>
        <p:spPr>
          <a:xfrm>
            <a:off x="1660883" y="7701810"/>
            <a:ext cx="2251194" cy="1694815"/>
          </a:xfrm>
          <a:prstGeom prst="rect">
            <a:avLst/>
          </a:prstGeom>
        </p:spPr>
        <p:txBody>
          <a:bodyPr lIns="0" tIns="0" rIns="0" bIns="0" rtlCol="0" anchor="t">
            <a:spAutoFit/>
          </a:bodyPr>
          <a:lstStyle/>
          <a:p>
            <a:pPr algn="ctr">
              <a:lnSpc>
                <a:spcPts val="2659"/>
              </a:lnSpc>
            </a:pPr>
            <a:r>
              <a:rPr lang="en-US" sz="1899" b="1">
                <a:solidFill>
                  <a:srgbClr val="000000"/>
                </a:solidFill>
                <a:latin typeface="Times New Roman MT Bold"/>
                <a:ea typeface="Times New Roman MT Bold"/>
                <a:cs typeface="Times New Roman MT Bold"/>
                <a:sym typeface="Times New Roman MT Bold"/>
              </a:rPr>
              <a:t>Substance Use Treatment Services</a:t>
            </a:r>
          </a:p>
          <a:p>
            <a:pPr algn="ctr">
              <a:lnSpc>
                <a:spcPts val="2659"/>
              </a:lnSpc>
            </a:pPr>
            <a:r>
              <a:rPr lang="en-US" sz="1899">
                <a:solidFill>
                  <a:srgbClr val="000000"/>
                </a:solidFill>
                <a:latin typeface="Times New Roman MT"/>
                <a:ea typeface="Times New Roman MT"/>
                <a:cs typeface="Times New Roman MT"/>
                <a:sym typeface="Times New Roman MT"/>
              </a:rPr>
              <a:t>Residential</a:t>
            </a:r>
          </a:p>
          <a:p>
            <a:pPr algn="ctr">
              <a:lnSpc>
                <a:spcPts val="2659"/>
              </a:lnSpc>
            </a:pPr>
            <a:r>
              <a:rPr lang="en-US" sz="1899">
                <a:solidFill>
                  <a:srgbClr val="000000"/>
                </a:solidFill>
                <a:latin typeface="Times New Roman MT"/>
                <a:ea typeface="Times New Roman MT"/>
                <a:cs typeface="Times New Roman MT"/>
                <a:sym typeface="Times New Roman MT"/>
              </a:rPr>
              <a:t>Outpatient</a:t>
            </a:r>
          </a:p>
          <a:p>
            <a:pPr algn="ctr">
              <a:lnSpc>
                <a:spcPts val="2659"/>
              </a:lnSpc>
              <a:spcBef>
                <a:spcPct val="0"/>
              </a:spcBef>
            </a:pPr>
            <a:r>
              <a:rPr lang="en-US" sz="1899">
                <a:solidFill>
                  <a:srgbClr val="000000"/>
                </a:solidFill>
                <a:latin typeface="Times New Roman MT"/>
                <a:ea typeface="Times New Roman MT"/>
                <a:cs typeface="Times New Roman MT"/>
                <a:sym typeface="Times New Roman MT"/>
              </a:rPr>
              <a:t>Group</a:t>
            </a:r>
          </a:p>
        </p:txBody>
      </p:sp>
      <p:sp>
        <p:nvSpPr>
          <p:cNvPr id="16" name="TextBox 16">
            <a:extLst>
              <a:ext uri="{FF2B5EF4-FFF2-40B4-BE49-F238E27FC236}">
                <a16:creationId xmlns:a16="http://schemas.microsoft.com/office/drawing/2014/main" id="{80989EB8-2B5F-267C-6B07-21EF48E5664D}"/>
              </a:ext>
            </a:extLst>
          </p:cNvPr>
          <p:cNvSpPr txBox="1"/>
          <p:nvPr/>
        </p:nvSpPr>
        <p:spPr>
          <a:xfrm>
            <a:off x="5969814" y="7701810"/>
            <a:ext cx="2110581" cy="1361440"/>
          </a:xfrm>
          <a:prstGeom prst="rect">
            <a:avLst/>
          </a:prstGeom>
        </p:spPr>
        <p:txBody>
          <a:bodyPr lIns="0" tIns="0" rIns="0" bIns="0" rtlCol="0" anchor="t">
            <a:spAutoFit/>
          </a:bodyPr>
          <a:lstStyle/>
          <a:p>
            <a:pPr algn="ctr">
              <a:lnSpc>
                <a:spcPts val="2659"/>
              </a:lnSpc>
            </a:pPr>
            <a:r>
              <a:rPr lang="en-US" sz="1899" b="1">
                <a:solidFill>
                  <a:srgbClr val="000000"/>
                </a:solidFill>
                <a:latin typeface="Times New Roman MT Bold"/>
                <a:ea typeface="Times New Roman MT Bold"/>
                <a:cs typeface="Times New Roman MT Bold"/>
                <a:sym typeface="Times New Roman MT Bold"/>
              </a:rPr>
              <a:t>Child Services</a:t>
            </a:r>
          </a:p>
          <a:p>
            <a:pPr algn="ctr">
              <a:lnSpc>
                <a:spcPts val="2659"/>
              </a:lnSpc>
            </a:pPr>
            <a:r>
              <a:rPr lang="en-US" sz="1899">
                <a:solidFill>
                  <a:srgbClr val="000000"/>
                </a:solidFill>
                <a:latin typeface="Times New Roman MT"/>
                <a:ea typeface="Times New Roman MT"/>
                <a:cs typeface="Times New Roman MT"/>
                <a:sym typeface="Times New Roman MT"/>
              </a:rPr>
              <a:t>Childcare</a:t>
            </a:r>
          </a:p>
          <a:p>
            <a:pPr algn="ctr">
              <a:lnSpc>
                <a:spcPts val="2659"/>
              </a:lnSpc>
            </a:pPr>
            <a:r>
              <a:rPr lang="en-US" sz="1899">
                <a:solidFill>
                  <a:srgbClr val="000000"/>
                </a:solidFill>
                <a:latin typeface="Times New Roman MT"/>
                <a:ea typeface="Times New Roman MT"/>
                <a:cs typeface="Times New Roman MT"/>
                <a:sym typeface="Times New Roman MT"/>
              </a:rPr>
              <a:t>Parenting Education</a:t>
            </a:r>
          </a:p>
          <a:p>
            <a:pPr algn="ctr">
              <a:lnSpc>
                <a:spcPts val="2659"/>
              </a:lnSpc>
              <a:spcBef>
                <a:spcPct val="0"/>
              </a:spcBef>
            </a:pPr>
            <a:r>
              <a:rPr lang="en-US" sz="1899">
                <a:solidFill>
                  <a:srgbClr val="000000"/>
                </a:solidFill>
                <a:latin typeface="Times New Roman MT"/>
                <a:ea typeface="Times New Roman MT"/>
                <a:cs typeface="Times New Roman MT"/>
                <a:sym typeface="Times New Roman MT"/>
              </a:rPr>
              <a:t>Child Therapy</a:t>
            </a:r>
          </a:p>
        </p:txBody>
      </p:sp>
      <p:sp>
        <p:nvSpPr>
          <p:cNvPr id="17" name="TextBox 17">
            <a:extLst>
              <a:ext uri="{FF2B5EF4-FFF2-40B4-BE49-F238E27FC236}">
                <a16:creationId xmlns:a16="http://schemas.microsoft.com/office/drawing/2014/main" id="{53CA99DF-0E94-9188-96A1-89FC879CACFF}"/>
              </a:ext>
            </a:extLst>
          </p:cNvPr>
          <p:cNvSpPr txBox="1"/>
          <p:nvPr/>
        </p:nvSpPr>
        <p:spPr>
          <a:xfrm>
            <a:off x="10416005" y="7701810"/>
            <a:ext cx="1702594" cy="1361440"/>
          </a:xfrm>
          <a:prstGeom prst="rect">
            <a:avLst/>
          </a:prstGeom>
        </p:spPr>
        <p:txBody>
          <a:bodyPr lIns="0" tIns="0" rIns="0" bIns="0" rtlCol="0" anchor="t">
            <a:spAutoFit/>
          </a:bodyPr>
          <a:lstStyle/>
          <a:p>
            <a:pPr algn="ctr">
              <a:lnSpc>
                <a:spcPts val="2659"/>
              </a:lnSpc>
            </a:pPr>
            <a:r>
              <a:rPr lang="en-US" sz="1899" b="1">
                <a:solidFill>
                  <a:srgbClr val="000000"/>
                </a:solidFill>
                <a:latin typeface="Times New Roman MT Bold"/>
                <a:ea typeface="Times New Roman MT Bold"/>
                <a:cs typeface="Times New Roman MT Bold"/>
                <a:sym typeface="Times New Roman MT Bold"/>
              </a:rPr>
              <a:t>Medical Services</a:t>
            </a:r>
          </a:p>
          <a:p>
            <a:pPr algn="ctr">
              <a:lnSpc>
                <a:spcPts val="2659"/>
              </a:lnSpc>
            </a:pPr>
            <a:r>
              <a:rPr lang="en-US" sz="1899">
                <a:solidFill>
                  <a:srgbClr val="000000"/>
                </a:solidFill>
                <a:latin typeface="Times New Roman MT"/>
                <a:ea typeface="Times New Roman MT"/>
                <a:cs typeface="Times New Roman MT"/>
                <a:sym typeface="Times New Roman MT"/>
              </a:rPr>
              <a:t>OBGYN</a:t>
            </a:r>
          </a:p>
          <a:p>
            <a:pPr algn="ctr">
              <a:lnSpc>
                <a:spcPts val="2659"/>
              </a:lnSpc>
            </a:pPr>
            <a:r>
              <a:rPr lang="en-US" sz="1899">
                <a:solidFill>
                  <a:srgbClr val="000000"/>
                </a:solidFill>
                <a:latin typeface="Times New Roman MT"/>
                <a:ea typeface="Times New Roman MT"/>
                <a:cs typeface="Times New Roman MT"/>
                <a:sym typeface="Times New Roman MT"/>
              </a:rPr>
              <a:t>Psychiatry</a:t>
            </a:r>
          </a:p>
          <a:p>
            <a:pPr algn="ctr">
              <a:lnSpc>
                <a:spcPts val="2659"/>
              </a:lnSpc>
              <a:spcBef>
                <a:spcPct val="0"/>
              </a:spcBef>
            </a:pPr>
            <a:r>
              <a:rPr lang="en-US" sz="1899">
                <a:solidFill>
                  <a:srgbClr val="000000"/>
                </a:solidFill>
                <a:latin typeface="Times New Roman MT"/>
                <a:ea typeface="Times New Roman MT"/>
                <a:cs typeface="Times New Roman MT"/>
                <a:sym typeface="Times New Roman MT"/>
              </a:rPr>
              <a:t>Pediatrics</a:t>
            </a:r>
          </a:p>
        </p:txBody>
      </p:sp>
      <p:sp>
        <p:nvSpPr>
          <p:cNvPr id="18" name="TextBox 18">
            <a:extLst>
              <a:ext uri="{FF2B5EF4-FFF2-40B4-BE49-F238E27FC236}">
                <a16:creationId xmlns:a16="http://schemas.microsoft.com/office/drawing/2014/main" id="{4040CDAA-2D46-F4B1-FD5C-7C06AED7F906}"/>
              </a:ext>
            </a:extLst>
          </p:cNvPr>
          <p:cNvSpPr txBox="1"/>
          <p:nvPr/>
        </p:nvSpPr>
        <p:spPr>
          <a:xfrm>
            <a:off x="14274542" y="7701810"/>
            <a:ext cx="2453957" cy="1028065"/>
          </a:xfrm>
          <a:prstGeom prst="rect">
            <a:avLst/>
          </a:prstGeom>
        </p:spPr>
        <p:txBody>
          <a:bodyPr lIns="0" tIns="0" rIns="0" bIns="0" rtlCol="0" anchor="t">
            <a:spAutoFit/>
          </a:bodyPr>
          <a:lstStyle/>
          <a:p>
            <a:pPr algn="ctr">
              <a:lnSpc>
                <a:spcPts val="2659"/>
              </a:lnSpc>
            </a:pPr>
            <a:r>
              <a:rPr lang="en-US" sz="1899" b="1">
                <a:solidFill>
                  <a:srgbClr val="000000"/>
                </a:solidFill>
                <a:latin typeface="Times New Roman MT Bold"/>
                <a:ea typeface="Times New Roman MT Bold"/>
                <a:cs typeface="Times New Roman MT Bold"/>
                <a:sym typeface="Times New Roman MT Bold"/>
              </a:rPr>
              <a:t>Justice Involved Services</a:t>
            </a:r>
          </a:p>
          <a:p>
            <a:pPr algn="ctr">
              <a:lnSpc>
                <a:spcPts val="2659"/>
              </a:lnSpc>
            </a:pPr>
            <a:r>
              <a:rPr lang="en-US" sz="1899">
                <a:solidFill>
                  <a:srgbClr val="000000"/>
                </a:solidFill>
                <a:latin typeface="Times New Roman MT"/>
                <a:ea typeface="Times New Roman MT"/>
                <a:cs typeface="Times New Roman MT"/>
                <a:sym typeface="Times New Roman MT"/>
              </a:rPr>
              <a:t>Assessments</a:t>
            </a:r>
          </a:p>
          <a:p>
            <a:pPr algn="ctr">
              <a:lnSpc>
                <a:spcPts val="2659"/>
              </a:lnSpc>
              <a:spcBef>
                <a:spcPct val="0"/>
              </a:spcBef>
            </a:pPr>
            <a:r>
              <a:rPr lang="en-US" sz="1899">
                <a:solidFill>
                  <a:srgbClr val="000000"/>
                </a:solidFill>
                <a:latin typeface="Times New Roman MT"/>
                <a:ea typeface="Times New Roman MT"/>
                <a:cs typeface="Times New Roman MT"/>
                <a:sym typeface="Times New Roman MT"/>
              </a:rPr>
              <a:t>Case Management</a:t>
            </a:r>
          </a:p>
        </p:txBody>
      </p:sp>
    </p:spTree>
    <p:extLst>
      <p:ext uri="{BB962C8B-B14F-4D97-AF65-F5344CB8AC3E}">
        <p14:creationId xmlns:p14="http://schemas.microsoft.com/office/powerpoint/2010/main" val="3842791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2" name="TextBox 2"/>
          <p:cNvSpPr txBox="1"/>
          <p:nvPr/>
        </p:nvSpPr>
        <p:spPr>
          <a:xfrm>
            <a:off x="2138192" y="1525639"/>
            <a:ext cx="14011616" cy="3162300"/>
          </a:xfrm>
          <a:prstGeom prst="rect">
            <a:avLst/>
          </a:prstGeom>
        </p:spPr>
        <p:txBody>
          <a:bodyPr lIns="0" tIns="0" rIns="0" bIns="0" rtlCol="0" anchor="t">
            <a:spAutoFit/>
          </a:bodyPr>
          <a:lstStyle/>
          <a:p>
            <a:pPr algn="ctr">
              <a:lnSpc>
                <a:spcPts val="8400"/>
              </a:lnSpc>
            </a:pPr>
            <a:r>
              <a:rPr lang="en-US" sz="6000">
                <a:solidFill>
                  <a:srgbClr val="FFFFFF"/>
                </a:solidFill>
                <a:latin typeface="Abril Fatface"/>
                <a:ea typeface="Abril Fatface"/>
                <a:cs typeface="Abril Fatface"/>
                <a:sym typeface="Abril Fatface"/>
              </a:rPr>
              <a:t>UNC Horizons </a:t>
            </a:r>
          </a:p>
          <a:p>
            <a:pPr algn="ctr">
              <a:lnSpc>
                <a:spcPts val="8400"/>
              </a:lnSpc>
            </a:pPr>
            <a:r>
              <a:rPr lang="en-US" sz="6000">
                <a:solidFill>
                  <a:srgbClr val="FFFFFF"/>
                </a:solidFill>
                <a:latin typeface="Abril Fatface"/>
                <a:ea typeface="Abril Fatface"/>
                <a:cs typeface="Abril Fatface"/>
                <a:sym typeface="Abril Fatface"/>
              </a:rPr>
              <a:t>Child Development Center: </a:t>
            </a:r>
          </a:p>
          <a:p>
            <a:pPr algn="ctr">
              <a:lnSpc>
                <a:spcPts val="8400"/>
              </a:lnSpc>
              <a:spcBef>
                <a:spcPct val="0"/>
              </a:spcBef>
            </a:pPr>
            <a:r>
              <a:rPr lang="en-US" sz="6000">
                <a:solidFill>
                  <a:srgbClr val="FFFFFF"/>
                </a:solidFill>
                <a:latin typeface="Abril Fatface"/>
                <a:ea typeface="Abril Fatface"/>
                <a:cs typeface="Abril Fatface"/>
                <a:sym typeface="Abril Fatface"/>
              </a:rPr>
              <a:t>Our Beginnings and Who We Are Today</a:t>
            </a:r>
          </a:p>
        </p:txBody>
      </p:sp>
      <p:grpSp>
        <p:nvGrpSpPr>
          <p:cNvPr id="3" name="Group 3"/>
          <p:cNvGrpSpPr/>
          <p:nvPr/>
        </p:nvGrpSpPr>
        <p:grpSpPr>
          <a:xfrm>
            <a:off x="-1357560" y="5363935"/>
            <a:ext cx="21003120" cy="3279358"/>
            <a:chOff x="0" y="0"/>
            <a:chExt cx="28004160" cy="4372477"/>
          </a:xfrm>
        </p:grpSpPr>
        <p:grpSp>
          <p:nvGrpSpPr>
            <p:cNvPr id="4" name="Group 4"/>
            <p:cNvGrpSpPr/>
            <p:nvPr/>
          </p:nvGrpSpPr>
          <p:grpSpPr>
            <a:xfrm>
              <a:off x="0" y="0"/>
              <a:ext cx="28004160" cy="4372477"/>
              <a:chOff x="0" y="0"/>
              <a:chExt cx="5205694" cy="812800"/>
            </a:xfrm>
          </p:grpSpPr>
          <p:sp>
            <p:nvSpPr>
              <p:cNvPr id="5" name="Freeform 5"/>
              <p:cNvSpPr/>
              <p:nvPr/>
            </p:nvSpPr>
            <p:spPr>
              <a:xfrm>
                <a:off x="0" y="0"/>
                <a:ext cx="5205694" cy="812800"/>
              </a:xfrm>
              <a:custGeom>
                <a:avLst/>
                <a:gdLst/>
                <a:ahLst/>
                <a:cxnLst/>
                <a:rect l="l" t="t" r="r" b="b"/>
                <a:pathLst>
                  <a:path w="5205694" h="812800">
                    <a:moveTo>
                      <a:pt x="0" y="0"/>
                    </a:moveTo>
                    <a:lnTo>
                      <a:pt x="5205694" y="0"/>
                    </a:lnTo>
                    <a:lnTo>
                      <a:pt x="5205694" y="812800"/>
                    </a:lnTo>
                    <a:lnTo>
                      <a:pt x="0" y="812800"/>
                    </a:lnTo>
                    <a:close/>
                  </a:path>
                </a:pathLst>
              </a:custGeom>
              <a:solidFill>
                <a:srgbClr val="FFFFFF"/>
              </a:solidFill>
              <a:ln w="38100" cap="sq">
                <a:solidFill>
                  <a:srgbClr val="000000"/>
                </a:solidFill>
                <a:prstDash val="solid"/>
                <a:miter/>
              </a:ln>
            </p:spPr>
            <p:txBody>
              <a:bodyPr/>
              <a:lstStyle/>
              <a:p>
                <a:endParaRPr lang="en-US"/>
              </a:p>
            </p:txBody>
          </p:sp>
          <p:sp>
            <p:nvSpPr>
              <p:cNvPr id="6" name="TextBox 6"/>
              <p:cNvSpPr txBox="1"/>
              <p:nvPr/>
            </p:nvSpPr>
            <p:spPr>
              <a:xfrm>
                <a:off x="0" y="-38100"/>
                <a:ext cx="5205694"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20351690" y="386395"/>
              <a:ext cx="5523297" cy="3617760"/>
            </a:xfrm>
            <a:custGeom>
              <a:avLst/>
              <a:gdLst/>
              <a:ahLst/>
              <a:cxnLst/>
              <a:rect l="l" t="t" r="r" b="b"/>
              <a:pathLst>
                <a:path w="5523297" h="3617760">
                  <a:moveTo>
                    <a:pt x="0" y="0"/>
                  </a:moveTo>
                  <a:lnTo>
                    <a:pt x="5523298" y="0"/>
                  </a:lnTo>
                  <a:lnTo>
                    <a:pt x="5523298" y="3617760"/>
                  </a:lnTo>
                  <a:lnTo>
                    <a:pt x="0" y="3617760"/>
                  </a:lnTo>
                  <a:lnTo>
                    <a:pt x="0" y="0"/>
                  </a:lnTo>
                  <a:close/>
                </a:path>
              </a:pathLst>
            </a:custGeom>
            <a:blipFill>
              <a:blip r:embed="rId3"/>
              <a:stretch>
                <a:fillRect/>
              </a:stretch>
            </a:blipFill>
          </p:spPr>
          <p:txBody>
            <a:bodyPr/>
            <a:lstStyle/>
            <a:p>
              <a:endParaRPr lang="en-US"/>
            </a:p>
          </p:txBody>
        </p:sp>
        <p:sp>
          <p:nvSpPr>
            <p:cNvPr id="8" name="Freeform 8"/>
            <p:cNvSpPr/>
            <p:nvPr/>
          </p:nvSpPr>
          <p:spPr>
            <a:xfrm>
              <a:off x="16272648" y="395432"/>
              <a:ext cx="3556442" cy="3617760"/>
            </a:xfrm>
            <a:custGeom>
              <a:avLst/>
              <a:gdLst/>
              <a:ahLst/>
              <a:cxnLst/>
              <a:rect l="l" t="t" r="r" b="b"/>
              <a:pathLst>
                <a:path w="3556442" h="3617760">
                  <a:moveTo>
                    <a:pt x="0" y="0"/>
                  </a:moveTo>
                  <a:lnTo>
                    <a:pt x="3556442" y="0"/>
                  </a:lnTo>
                  <a:lnTo>
                    <a:pt x="3556442" y="3617759"/>
                  </a:lnTo>
                  <a:lnTo>
                    <a:pt x="0" y="3617759"/>
                  </a:lnTo>
                  <a:lnTo>
                    <a:pt x="0" y="0"/>
                  </a:lnTo>
                  <a:close/>
                </a:path>
              </a:pathLst>
            </a:custGeom>
            <a:blipFill>
              <a:blip r:embed="rId4"/>
              <a:stretch>
                <a:fillRect l="-8588" t="-7223" r="-4770" b="-16253"/>
              </a:stretch>
            </a:blipFill>
          </p:spPr>
          <p:txBody>
            <a:bodyPr/>
            <a:lstStyle/>
            <a:p>
              <a:endParaRPr lang="en-US"/>
            </a:p>
          </p:txBody>
        </p:sp>
        <p:sp>
          <p:nvSpPr>
            <p:cNvPr id="9" name="Freeform 9"/>
            <p:cNvSpPr/>
            <p:nvPr/>
          </p:nvSpPr>
          <p:spPr>
            <a:xfrm>
              <a:off x="2338490" y="386395"/>
              <a:ext cx="5523297" cy="3617760"/>
            </a:xfrm>
            <a:custGeom>
              <a:avLst/>
              <a:gdLst/>
              <a:ahLst/>
              <a:cxnLst/>
              <a:rect l="l" t="t" r="r" b="b"/>
              <a:pathLst>
                <a:path w="5523297" h="3617760">
                  <a:moveTo>
                    <a:pt x="0" y="0"/>
                  </a:moveTo>
                  <a:lnTo>
                    <a:pt x="5523298" y="0"/>
                  </a:lnTo>
                  <a:lnTo>
                    <a:pt x="5523298" y="3617760"/>
                  </a:lnTo>
                  <a:lnTo>
                    <a:pt x="0" y="3617760"/>
                  </a:lnTo>
                  <a:lnTo>
                    <a:pt x="0" y="0"/>
                  </a:lnTo>
                  <a:close/>
                </a:path>
              </a:pathLst>
            </a:custGeom>
            <a:blipFill>
              <a:blip r:embed="rId5"/>
              <a:stretch>
                <a:fillRect/>
              </a:stretch>
            </a:blipFill>
          </p:spPr>
          <p:txBody>
            <a:bodyPr/>
            <a:lstStyle/>
            <a:p>
              <a:endParaRPr lang="en-US"/>
            </a:p>
          </p:txBody>
        </p:sp>
        <p:sp>
          <p:nvSpPr>
            <p:cNvPr id="10" name="Freeform 10"/>
            <p:cNvSpPr/>
            <p:nvPr/>
          </p:nvSpPr>
          <p:spPr>
            <a:xfrm>
              <a:off x="12336101" y="413505"/>
              <a:ext cx="3410230" cy="3599687"/>
            </a:xfrm>
            <a:custGeom>
              <a:avLst/>
              <a:gdLst/>
              <a:ahLst/>
              <a:cxnLst/>
              <a:rect l="l" t="t" r="r" b="b"/>
              <a:pathLst>
                <a:path w="3410230" h="3599687">
                  <a:moveTo>
                    <a:pt x="0" y="0"/>
                  </a:moveTo>
                  <a:lnTo>
                    <a:pt x="3410230" y="0"/>
                  </a:lnTo>
                  <a:lnTo>
                    <a:pt x="3410230" y="3599686"/>
                  </a:lnTo>
                  <a:lnTo>
                    <a:pt x="0" y="3599686"/>
                  </a:lnTo>
                  <a:lnTo>
                    <a:pt x="0" y="0"/>
                  </a:lnTo>
                  <a:close/>
                </a:path>
              </a:pathLst>
            </a:custGeom>
            <a:blipFill>
              <a:blip r:embed="rId6"/>
              <a:stretch>
                <a:fillRect l="-7372" t="-6692" r="-6747" b="-4908"/>
              </a:stretch>
            </a:blipFill>
          </p:spPr>
          <p:txBody>
            <a:bodyPr/>
            <a:lstStyle/>
            <a:p>
              <a:endParaRPr lang="en-US"/>
            </a:p>
          </p:txBody>
        </p:sp>
        <p:sp>
          <p:nvSpPr>
            <p:cNvPr id="11" name="Freeform 11"/>
            <p:cNvSpPr/>
            <p:nvPr/>
          </p:nvSpPr>
          <p:spPr>
            <a:xfrm>
              <a:off x="8388104" y="395432"/>
              <a:ext cx="3421680" cy="3599687"/>
            </a:xfrm>
            <a:custGeom>
              <a:avLst/>
              <a:gdLst/>
              <a:ahLst/>
              <a:cxnLst/>
              <a:rect l="l" t="t" r="r" b="b"/>
              <a:pathLst>
                <a:path w="3421680" h="3599687">
                  <a:moveTo>
                    <a:pt x="0" y="0"/>
                  </a:moveTo>
                  <a:lnTo>
                    <a:pt x="3421681" y="0"/>
                  </a:lnTo>
                  <a:lnTo>
                    <a:pt x="3421681" y="3599687"/>
                  </a:lnTo>
                  <a:lnTo>
                    <a:pt x="0" y="3599687"/>
                  </a:lnTo>
                  <a:lnTo>
                    <a:pt x="0" y="0"/>
                  </a:lnTo>
                  <a:close/>
                </a:path>
              </a:pathLst>
            </a:custGeom>
            <a:blipFill>
              <a:blip r:embed="rId7"/>
              <a:stretch>
                <a:fillRect l="-10979" t="-8579" r="-7400" b="-711"/>
              </a:stretch>
            </a:blipFill>
          </p:spPr>
          <p:txBody>
            <a:bodyPr/>
            <a:lstStyle/>
            <a:p>
              <a:endParaRPr lang="en-US"/>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750511" y="628795"/>
            <a:ext cx="14786978" cy="1751326"/>
          </a:xfrm>
          <a:prstGeom prst="rect">
            <a:avLst/>
          </a:prstGeom>
        </p:spPr>
        <p:txBody>
          <a:bodyPr lIns="0" tIns="0" rIns="0" bIns="0" rtlCol="0" anchor="t">
            <a:spAutoFit/>
          </a:bodyPr>
          <a:lstStyle/>
          <a:p>
            <a:pPr algn="ctr">
              <a:lnSpc>
                <a:spcPts val="8060"/>
              </a:lnSpc>
            </a:pPr>
            <a:r>
              <a:rPr lang="en-US" sz="6200">
                <a:solidFill>
                  <a:srgbClr val="104862"/>
                </a:solidFill>
                <a:latin typeface="Abril Fatface"/>
                <a:ea typeface="Abril Fatface"/>
                <a:cs typeface="Abril Fatface"/>
                <a:sym typeface="Abril Fatface"/>
              </a:rPr>
              <a:t>Who we served in 2025-2026:</a:t>
            </a:r>
          </a:p>
          <a:p>
            <a:pPr algn="ctr">
              <a:lnSpc>
                <a:spcPts val="5850"/>
              </a:lnSpc>
            </a:pPr>
            <a:r>
              <a:rPr lang="en-US" sz="4500">
                <a:solidFill>
                  <a:srgbClr val="104862"/>
                </a:solidFill>
                <a:latin typeface="Abril Fatface"/>
                <a:ea typeface="Abril Fatface"/>
                <a:cs typeface="Abril Fatface"/>
                <a:sym typeface="Abril Fatface"/>
              </a:rPr>
              <a:t> 44 Children and Counting!</a:t>
            </a:r>
          </a:p>
        </p:txBody>
      </p:sp>
      <p:pic>
        <p:nvPicPr>
          <p:cNvPr id="3" name="Picture 3"/>
          <p:cNvPicPr>
            <a:picLocks noChangeAspect="1"/>
          </p:cNvPicPr>
          <p:nvPr/>
        </p:nvPicPr>
        <p:blipFill>
          <a:blip r:embed="rId2"/>
          <a:stretch>
            <a:fillRect/>
          </a:stretch>
        </p:blipFill>
        <p:spPr>
          <a:xfrm>
            <a:off x="-505518" y="2421798"/>
            <a:ext cx="6269692" cy="4118725"/>
          </a:xfrm>
          <a:prstGeom prst="rect">
            <a:avLst/>
          </a:prstGeom>
        </p:spPr>
      </p:pic>
      <p:pic>
        <p:nvPicPr>
          <p:cNvPr id="4" name="Picture 4"/>
          <p:cNvPicPr>
            <a:picLocks noChangeAspect="1"/>
          </p:cNvPicPr>
          <p:nvPr/>
        </p:nvPicPr>
        <p:blipFill>
          <a:blip r:embed="rId3"/>
          <a:stretch>
            <a:fillRect/>
          </a:stretch>
        </p:blipFill>
        <p:spPr>
          <a:xfrm>
            <a:off x="5045236" y="2497870"/>
            <a:ext cx="5512458" cy="3915970"/>
          </a:xfrm>
          <a:prstGeom prst="rect">
            <a:avLst/>
          </a:prstGeom>
        </p:spPr>
      </p:pic>
      <p:pic>
        <p:nvPicPr>
          <p:cNvPr id="5" name="Picture 5"/>
          <p:cNvPicPr>
            <a:picLocks noChangeAspect="1"/>
          </p:cNvPicPr>
          <p:nvPr/>
        </p:nvPicPr>
        <p:blipFill>
          <a:blip r:embed="rId4"/>
          <a:stretch>
            <a:fillRect/>
          </a:stretch>
        </p:blipFill>
        <p:spPr>
          <a:xfrm>
            <a:off x="14247977" y="2834240"/>
            <a:ext cx="3087246" cy="3552914"/>
          </a:xfrm>
          <a:prstGeom prst="rect">
            <a:avLst/>
          </a:prstGeom>
        </p:spPr>
      </p:pic>
      <p:pic>
        <p:nvPicPr>
          <p:cNvPr id="6" name="Picture 6"/>
          <p:cNvPicPr>
            <a:picLocks noChangeAspect="1"/>
          </p:cNvPicPr>
          <p:nvPr/>
        </p:nvPicPr>
        <p:blipFill>
          <a:blip r:embed="rId5"/>
          <a:stretch>
            <a:fillRect/>
          </a:stretch>
        </p:blipFill>
        <p:spPr>
          <a:xfrm>
            <a:off x="10425636" y="2844268"/>
            <a:ext cx="3207131" cy="3432575"/>
          </a:xfrm>
          <a:prstGeom prst="rect">
            <a:avLst/>
          </a:prstGeom>
        </p:spPr>
      </p:pic>
      <p:sp>
        <p:nvSpPr>
          <p:cNvPr id="7" name="TextBox 7"/>
          <p:cNvSpPr txBox="1"/>
          <p:nvPr/>
        </p:nvSpPr>
        <p:spPr>
          <a:xfrm>
            <a:off x="892642" y="6164019"/>
            <a:ext cx="3473371" cy="538480"/>
          </a:xfrm>
          <a:prstGeom prst="rect">
            <a:avLst/>
          </a:prstGeom>
        </p:spPr>
        <p:txBody>
          <a:bodyPr lIns="0" tIns="0" rIns="0" bIns="0" rtlCol="0" anchor="t">
            <a:spAutoFit/>
          </a:bodyPr>
          <a:lstStyle/>
          <a:p>
            <a:pPr algn="ctr">
              <a:lnSpc>
                <a:spcPts val="3919"/>
              </a:lnSpc>
              <a:spcBef>
                <a:spcPct val="0"/>
              </a:spcBef>
            </a:pPr>
            <a:r>
              <a:rPr lang="en-US" sz="2799" b="1">
                <a:solidFill>
                  <a:srgbClr val="004AAD"/>
                </a:solidFill>
                <a:latin typeface="Times New Roman MT Bold"/>
                <a:ea typeface="Times New Roman MT Bold"/>
                <a:cs typeface="Times New Roman MT Bold"/>
                <a:sym typeface="Times New Roman MT Bold"/>
              </a:rPr>
              <a:t>Age at Enrollment</a:t>
            </a:r>
          </a:p>
        </p:txBody>
      </p:sp>
      <p:sp>
        <p:nvSpPr>
          <p:cNvPr id="8" name="TextBox 8"/>
          <p:cNvSpPr txBox="1"/>
          <p:nvPr/>
        </p:nvSpPr>
        <p:spPr>
          <a:xfrm>
            <a:off x="5857889" y="6164019"/>
            <a:ext cx="3887153" cy="538480"/>
          </a:xfrm>
          <a:prstGeom prst="rect">
            <a:avLst/>
          </a:prstGeom>
        </p:spPr>
        <p:txBody>
          <a:bodyPr lIns="0" tIns="0" rIns="0" bIns="0" rtlCol="0" anchor="t">
            <a:spAutoFit/>
          </a:bodyPr>
          <a:lstStyle/>
          <a:p>
            <a:pPr algn="ctr">
              <a:lnSpc>
                <a:spcPts val="3919"/>
              </a:lnSpc>
              <a:spcBef>
                <a:spcPct val="0"/>
              </a:spcBef>
            </a:pPr>
            <a:r>
              <a:rPr lang="en-US" sz="2799" b="1">
                <a:solidFill>
                  <a:srgbClr val="004AAD"/>
                </a:solidFill>
                <a:latin typeface="Times New Roman MT Bold"/>
                <a:ea typeface="Times New Roman MT Bold"/>
                <a:cs typeface="Times New Roman MT Bold"/>
                <a:sym typeface="Times New Roman MT Bold"/>
              </a:rPr>
              <a:t>Race and Ethnicities</a:t>
            </a:r>
          </a:p>
        </p:txBody>
      </p:sp>
      <p:sp>
        <p:nvSpPr>
          <p:cNvPr id="9" name="TextBox 9"/>
          <p:cNvSpPr txBox="1"/>
          <p:nvPr/>
        </p:nvSpPr>
        <p:spPr>
          <a:xfrm>
            <a:off x="10878423" y="6164017"/>
            <a:ext cx="2301558" cy="538480"/>
          </a:xfrm>
          <a:prstGeom prst="rect">
            <a:avLst/>
          </a:prstGeom>
        </p:spPr>
        <p:txBody>
          <a:bodyPr lIns="0" tIns="0" rIns="0" bIns="0" rtlCol="0" anchor="t">
            <a:spAutoFit/>
          </a:bodyPr>
          <a:lstStyle/>
          <a:p>
            <a:pPr algn="ctr">
              <a:lnSpc>
                <a:spcPts val="3919"/>
              </a:lnSpc>
              <a:spcBef>
                <a:spcPct val="0"/>
              </a:spcBef>
            </a:pPr>
            <a:r>
              <a:rPr lang="en-US" sz="2799" b="1">
                <a:solidFill>
                  <a:srgbClr val="004AAD"/>
                </a:solidFill>
                <a:latin typeface="Times New Roman MT Bold"/>
                <a:ea typeface="Times New Roman MT Bold"/>
                <a:cs typeface="Times New Roman MT Bold"/>
                <a:sym typeface="Times New Roman MT Bold"/>
              </a:rPr>
              <a:t>ACES score</a:t>
            </a:r>
          </a:p>
        </p:txBody>
      </p:sp>
      <p:sp>
        <p:nvSpPr>
          <p:cNvPr id="10" name="TextBox 10"/>
          <p:cNvSpPr txBox="1"/>
          <p:nvPr/>
        </p:nvSpPr>
        <p:spPr>
          <a:xfrm>
            <a:off x="14062429" y="6164017"/>
            <a:ext cx="3636978" cy="476734"/>
          </a:xfrm>
          <a:prstGeom prst="rect">
            <a:avLst/>
          </a:prstGeom>
        </p:spPr>
        <p:txBody>
          <a:bodyPr wrap="square" lIns="0" tIns="0" rIns="0" bIns="0" rtlCol="0" anchor="t">
            <a:spAutoFit/>
          </a:bodyPr>
          <a:lstStyle/>
          <a:p>
            <a:pPr algn="ctr">
              <a:lnSpc>
                <a:spcPts val="3920"/>
              </a:lnSpc>
              <a:spcBef>
                <a:spcPct val="0"/>
              </a:spcBef>
            </a:pPr>
            <a:r>
              <a:rPr lang="en-US" sz="2800" b="1" dirty="0">
                <a:solidFill>
                  <a:srgbClr val="004AAD"/>
                </a:solidFill>
                <a:latin typeface="Times New Roman MT Bold"/>
                <a:ea typeface="Times New Roman MT Bold"/>
                <a:cs typeface="Times New Roman MT Bold"/>
                <a:sym typeface="Times New Roman MT Bold"/>
              </a:rPr>
              <a:t>Medicaid Eligibility</a:t>
            </a:r>
          </a:p>
        </p:txBody>
      </p:sp>
      <p:grpSp>
        <p:nvGrpSpPr>
          <p:cNvPr id="11" name="Group 11"/>
          <p:cNvGrpSpPr/>
          <p:nvPr/>
        </p:nvGrpSpPr>
        <p:grpSpPr>
          <a:xfrm>
            <a:off x="-738685" y="6989940"/>
            <a:ext cx="19765370" cy="3086100"/>
            <a:chOff x="0" y="0"/>
            <a:chExt cx="26353827" cy="4114800"/>
          </a:xfrm>
        </p:grpSpPr>
        <p:grpSp>
          <p:nvGrpSpPr>
            <p:cNvPr id="12" name="Group 12"/>
            <p:cNvGrpSpPr/>
            <p:nvPr/>
          </p:nvGrpSpPr>
          <p:grpSpPr>
            <a:xfrm>
              <a:off x="0" y="0"/>
              <a:ext cx="26353827" cy="4114800"/>
              <a:chOff x="0" y="0"/>
              <a:chExt cx="5205694" cy="812800"/>
            </a:xfrm>
          </p:grpSpPr>
          <p:sp>
            <p:nvSpPr>
              <p:cNvPr id="13" name="Freeform 13"/>
              <p:cNvSpPr/>
              <p:nvPr/>
            </p:nvSpPr>
            <p:spPr>
              <a:xfrm>
                <a:off x="0" y="0"/>
                <a:ext cx="5205694" cy="812800"/>
              </a:xfrm>
              <a:custGeom>
                <a:avLst/>
                <a:gdLst/>
                <a:ahLst/>
                <a:cxnLst/>
                <a:rect l="l" t="t" r="r" b="b"/>
                <a:pathLst>
                  <a:path w="5205694" h="812800">
                    <a:moveTo>
                      <a:pt x="0" y="0"/>
                    </a:moveTo>
                    <a:lnTo>
                      <a:pt x="5205694" y="0"/>
                    </a:lnTo>
                    <a:lnTo>
                      <a:pt x="5205694" y="812800"/>
                    </a:lnTo>
                    <a:lnTo>
                      <a:pt x="0" y="812800"/>
                    </a:lnTo>
                    <a:close/>
                  </a:path>
                </a:pathLst>
              </a:custGeom>
              <a:solidFill>
                <a:srgbClr val="104862"/>
              </a:solidFill>
              <a:ln w="38100" cap="sq">
                <a:solidFill>
                  <a:srgbClr val="000000"/>
                </a:solidFill>
                <a:prstDash val="solid"/>
                <a:miter/>
              </a:ln>
            </p:spPr>
            <p:txBody>
              <a:bodyPr/>
              <a:lstStyle/>
              <a:p>
                <a:endParaRPr lang="en-US"/>
              </a:p>
            </p:txBody>
          </p:sp>
          <p:sp>
            <p:nvSpPr>
              <p:cNvPr id="14" name="TextBox 14"/>
              <p:cNvSpPr txBox="1"/>
              <p:nvPr/>
            </p:nvSpPr>
            <p:spPr>
              <a:xfrm>
                <a:off x="0" y="-38100"/>
                <a:ext cx="5205694" cy="850900"/>
              </a:xfrm>
              <a:prstGeom prst="rect">
                <a:avLst/>
              </a:prstGeom>
            </p:spPr>
            <p:txBody>
              <a:bodyPr lIns="50800" tIns="50800" rIns="50800" bIns="50800" rtlCol="0" anchor="ctr"/>
              <a:lstStyle/>
              <a:p>
                <a:pPr algn="ctr">
                  <a:lnSpc>
                    <a:spcPts val="2659"/>
                  </a:lnSpc>
                  <a:spcBef>
                    <a:spcPct val="0"/>
                  </a:spcBef>
                </a:pPr>
                <a:endParaRPr/>
              </a:p>
            </p:txBody>
          </p:sp>
        </p:grpSp>
        <p:grpSp>
          <p:nvGrpSpPr>
            <p:cNvPr id="15" name="Group 15"/>
            <p:cNvGrpSpPr/>
            <p:nvPr/>
          </p:nvGrpSpPr>
          <p:grpSpPr>
            <a:xfrm>
              <a:off x="220799" y="326028"/>
              <a:ext cx="5673794" cy="3462743"/>
              <a:chOff x="0" y="0"/>
              <a:chExt cx="659264" cy="402352"/>
            </a:xfrm>
          </p:grpSpPr>
          <p:sp>
            <p:nvSpPr>
              <p:cNvPr id="16" name="Freeform 16"/>
              <p:cNvSpPr/>
              <p:nvPr/>
            </p:nvSpPr>
            <p:spPr>
              <a:xfrm>
                <a:off x="0" y="0"/>
                <a:ext cx="659264" cy="402352"/>
              </a:xfrm>
              <a:custGeom>
                <a:avLst/>
                <a:gdLst/>
                <a:ahLst/>
                <a:cxnLst/>
                <a:rect l="l" t="t" r="r" b="b"/>
                <a:pathLst>
                  <a:path w="659264" h="402352">
                    <a:moveTo>
                      <a:pt x="0" y="0"/>
                    </a:moveTo>
                    <a:lnTo>
                      <a:pt x="659264" y="0"/>
                    </a:lnTo>
                    <a:lnTo>
                      <a:pt x="659264" y="402352"/>
                    </a:lnTo>
                    <a:lnTo>
                      <a:pt x="0" y="402352"/>
                    </a:lnTo>
                    <a:close/>
                  </a:path>
                </a:pathLst>
              </a:custGeom>
              <a:blipFill>
                <a:blip r:embed="rId6"/>
                <a:stretch>
                  <a:fillRect t="-22684"/>
                </a:stretch>
              </a:blipFill>
            </p:spPr>
            <p:txBody>
              <a:bodyPr/>
              <a:lstStyle/>
              <a:p>
                <a:endParaRPr lang="en-US"/>
              </a:p>
            </p:txBody>
          </p:sp>
        </p:grpSp>
        <p:grpSp>
          <p:nvGrpSpPr>
            <p:cNvPr id="17" name="Group 17"/>
            <p:cNvGrpSpPr/>
            <p:nvPr/>
          </p:nvGrpSpPr>
          <p:grpSpPr>
            <a:xfrm>
              <a:off x="6077567" y="352346"/>
              <a:ext cx="2908994" cy="3462743"/>
              <a:chOff x="0" y="0"/>
              <a:chExt cx="812800" cy="967523"/>
            </a:xfrm>
          </p:grpSpPr>
          <p:sp>
            <p:nvSpPr>
              <p:cNvPr id="18" name="Freeform 18"/>
              <p:cNvSpPr/>
              <p:nvPr/>
            </p:nvSpPr>
            <p:spPr>
              <a:xfrm>
                <a:off x="0" y="0"/>
                <a:ext cx="812800" cy="967523"/>
              </a:xfrm>
              <a:custGeom>
                <a:avLst/>
                <a:gdLst/>
                <a:ahLst/>
                <a:cxnLst/>
                <a:rect l="l" t="t" r="r" b="b"/>
                <a:pathLst>
                  <a:path w="812800" h="967523">
                    <a:moveTo>
                      <a:pt x="0" y="0"/>
                    </a:moveTo>
                    <a:lnTo>
                      <a:pt x="812800" y="0"/>
                    </a:lnTo>
                    <a:lnTo>
                      <a:pt x="812800" y="967523"/>
                    </a:lnTo>
                    <a:lnTo>
                      <a:pt x="0" y="967523"/>
                    </a:lnTo>
                    <a:close/>
                  </a:path>
                </a:pathLst>
              </a:custGeom>
              <a:blipFill>
                <a:blip r:embed="rId7"/>
                <a:stretch>
                  <a:fillRect l="-25257" t="-16665" r="-7026" b="-31507"/>
                </a:stretch>
              </a:blipFill>
            </p:spPr>
            <p:txBody>
              <a:bodyPr/>
              <a:lstStyle/>
              <a:p>
                <a:endParaRPr lang="en-US"/>
              </a:p>
            </p:txBody>
          </p:sp>
        </p:grpSp>
        <p:grpSp>
          <p:nvGrpSpPr>
            <p:cNvPr id="19" name="Group 19"/>
            <p:cNvGrpSpPr/>
            <p:nvPr/>
          </p:nvGrpSpPr>
          <p:grpSpPr>
            <a:xfrm>
              <a:off x="13979753" y="352346"/>
              <a:ext cx="3286314" cy="3462743"/>
              <a:chOff x="0" y="0"/>
              <a:chExt cx="562877" cy="593095"/>
            </a:xfrm>
          </p:grpSpPr>
          <p:sp>
            <p:nvSpPr>
              <p:cNvPr id="20" name="Freeform 20"/>
              <p:cNvSpPr/>
              <p:nvPr/>
            </p:nvSpPr>
            <p:spPr>
              <a:xfrm>
                <a:off x="0" y="0"/>
                <a:ext cx="562877" cy="593095"/>
              </a:xfrm>
              <a:custGeom>
                <a:avLst/>
                <a:gdLst/>
                <a:ahLst/>
                <a:cxnLst/>
                <a:rect l="l" t="t" r="r" b="b"/>
                <a:pathLst>
                  <a:path w="562877" h="593095">
                    <a:moveTo>
                      <a:pt x="0" y="0"/>
                    </a:moveTo>
                    <a:lnTo>
                      <a:pt x="562877" y="0"/>
                    </a:lnTo>
                    <a:lnTo>
                      <a:pt x="562877" y="593095"/>
                    </a:lnTo>
                    <a:lnTo>
                      <a:pt x="0" y="593095"/>
                    </a:lnTo>
                    <a:close/>
                  </a:path>
                </a:pathLst>
              </a:custGeom>
              <a:blipFill>
                <a:blip r:embed="rId8"/>
                <a:stretch>
                  <a:fillRect l="-19189" t="-42176" r="-16030" b="-28931"/>
                </a:stretch>
              </a:blipFill>
            </p:spPr>
            <p:txBody>
              <a:bodyPr/>
              <a:lstStyle/>
              <a:p>
                <a:endParaRPr lang="en-US"/>
              </a:p>
            </p:txBody>
          </p:sp>
        </p:grpSp>
        <p:grpSp>
          <p:nvGrpSpPr>
            <p:cNvPr id="21" name="Group 21"/>
            <p:cNvGrpSpPr/>
            <p:nvPr/>
          </p:nvGrpSpPr>
          <p:grpSpPr>
            <a:xfrm>
              <a:off x="9169534" y="326028"/>
              <a:ext cx="4632419" cy="3489060"/>
              <a:chOff x="0" y="0"/>
              <a:chExt cx="812800" cy="612187"/>
            </a:xfrm>
          </p:grpSpPr>
          <p:sp>
            <p:nvSpPr>
              <p:cNvPr id="22" name="Freeform 22"/>
              <p:cNvSpPr/>
              <p:nvPr/>
            </p:nvSpPr>
            <p:spPr>
              <a:xfrm>
                <a:off x="0" y="0"/>
                <a:ext cx="812800" cy="612187"/>
              </a:xfrm>
              <a:custGeom>
                <a:avLst/>
                <a:gdLst/>
                <a:ahLst/>
                <a:cxnLst/>
                <a:rect l="l" t="t" r="r" b="b"/>
                <a:pathLst>
                  <a:path w="812800" h="612187">
                    <a:moveTo>
                      <a:pt x="0" y="0"/>
                    </a:moveTo>
                    <a:lnTo>
                      <a:pt x="812800" y="0"/>
                    </a:lnTo>
                    <a:lnTo>
                      <a:pt x="812800" y="612187"/>
                    </a:lnTo>
                    <a:lnTo>
                      <a:pt x="0" y="612187"/>
                    </a:lnTo>
                    <a:close/>
                  </a:path>
                </a:pathLst>
              </a:custGeom>
              <a:blipFill>
                <a:blip r:embed="rId9"/>
                <a:stretch>
                  <a:fillRect t="-35488" b="-41537"/>
                </a:stretch>
              </a:blipFill>
            </p:spPr>
            <p:txBody>
              <a:bodyPr/>
              <a:lstStyle/>
              <a:p>
                <a:endParaRPr lang="en-US"/>
              </a:p>
            </p:txBody>
          </p:sp>
        </p:grpSp>
        <p:grpSp>
          <p:nvGrpSpPr>
            <p:cNvPr id="23" name="Group 23"/>
            <p:cNvGrpSpPr/>
            <p:nvPr/>
          </p:nvGrpSpPr>
          <p:grpSpPr>
            <a:xfrm>
              <a:off x="22203568" y="339187"/>
              <a:ext cx="3668368" cy="3489060"/>
              <a:chOff x="0" y="0"/>
              <a:chExt cx="426245" cy="405410"/>
            </a:xfrm>
          </p:grpSpPr>
          <p:sp>
            <p:nvSpPr>
              <p:cNvPr id="24" name="Freeform 24"/>
              <p:cNvSpPr/>
              <p:nvPr/>
            </p:nvSpPr>
            <p:spPr>
              <a:xfrm>
                <a:off x="0" y="0"/>
                <a:ext cx="426245" cy="405410"/>
              </a:xfrm>
              <a:custGeom>
                <a:avLst/>
                <a:gdLst/>
                <a:ahLst/>
                <a:cxnLst/>
                <a:rect l="l" t="t" r="r" b="b"/>
                <a:pathLst>
                  <a:path w="426245" h="405410">
                    <a:moveTo>
                      <a:pt x="0" y="0"/>
                    </a:moveTo>
                    <a:lnTo>
                      <a:pt x="426245" y="0"/>
                    </a:lnTo>
                    <a:lnTo>
                      <a:pt x="426245" y="405410"/>
                    </a:lnTo>
                    <a:lnTo>
                      <a:pt x="0" y="405410"/>
                    </a:lnTo>
                    <a:close/>
                  </a:path>
                </a:pathLst>
              </a:custGeom>
              <a:blipFill>
                <a:blip r:embed="rId10"/>
                <a:stretch>
                  <a:fillRect t="-20092" b="-20092"/>
                </a:stretch>
              </a:blipFill>
            </p:spPr>
            <p:txBody>
              <a:bodyPr/>
              <a:lstStyle/>
              <a:p>
                <a:endParaRPr lang="en-US"/>
              </a:p>
            </p:txBody>
          </p:sp>
        </p:grpSp>
        <p:sp>
          <p:nvSpPr>
            <p:cNvPr id="25" name="Freeform 25"/>
            <p:cNvSpPr/>
            <p:nvPr/>
          </p:nvSpPr>
          <p:spPr>
            <a:xfrm rot="5400000">
              <a:off x="18016605" y="-246709"/>
              <a:ext cx="3436426" cy="4581901"/>
            </a:xfrm>
            <a:custGeom>
              <a:avLst/>
              <a:gdLst/>
              <a:ahLst/>
              <a:cxnLst/>
              <a:rect l="l" t="t" r="r" b="b"/>
              <a:pathLst>
                <a:path w="3436426" h="4581901">
                  <a:moveTo>
                    <a:pt x="0" y="0"/>
                  </a:moveTo>
                  <a:lnTo>
                    <a:pt x="3436425" y="0"/>
                  </a:lnTo>
                  <a:lnTo>
                    <a:pt x="3436425" y="4581901"/>
                  </a:lnTo>
                  <a:lnTo>
                    <a:pt x="0" y="4581901"/>
                  </a:lnTo>
                  <a:lnTo>
                    <a:pt x="0" y="0"/>
                  </a:lnTo>
                  <a:close/>
                </a:path>
              </a:pathLst>
            </a:custGeom>
            <a:blipFill>
              <a:blip r:embed="rId11"/>
              <a:stretch>
                <a:fillRect/>
              </a:stretch>
            </a:blipFill>
          </p:spPr>
          <p:txBody>
            <a:bodyPr/>
            <a:lstStyle/>
            <a:p>
              <a:endParaRPr lang="en-US"/>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2" name="Freeform 2"/>
          <p:cNvSpPr/>
          <p:nvPr/>
        </p:nvSpPr>
        <p:spPr>
          <a:xfrm>
            <a:off x="5182208" y="4067182"/>
            <a:ext cx="2353517" cy="3138023"/>
          </a:xfrm>
          <a:custGeom>
            <a:avLst/>
            <a:gdLst/>
            <a:ahLst/>
            <a:cxnLst/>
            <a:rect l="l" t="t" r="r" b="b"/>
            <a:pathLst>
              <a:path w="2353517" h="3138023">
                <a:moveTo>
                  <a:pt x="0" y="0"/>
                </a:moveTo>
                <a:lnTo>
                  <a:pt x="2353518" y="0"/>
                </a:lnTo>
                <a:lnTo>
                  <a:pt x="2353518" y="3138023"/>
                </a:lnTo>
                <a:lnTo>
                  <a:pt x="0" y="3138023"/>
                </a:lnTo>
                <a:lnTo>
                  <a:pt x="0" y="0"/>
                </a:lnTo>
                <a:close/>
              </a:path>
            </a:pathLst>
          </a:custGeom>
          <a:blipFill>
            <a:blip r:embed="rId2"/>
            <a:stretch>
              <a:fillRect/>
            </a:stretch>
          </a:blipFill>
        </p:spPr>
        <p:txBody>
          <a:bodyPr/>
          <a:lstStyle/>
          <a:p>
            <a:endParaRPr lang="en-US"/>
          </a:p>
        </p:txBody>
      </p:sp>
      <p:sp>
        <p:nvSpPr>
          <p:cNvPr id="3" name="Freeform 3"/>
          <p:cNvSpPr/>
          <p:nvPr/>
        </p:nvSpPr>
        <p:spPr>
          <a:xfrm>
            <a:off x="426316" y="455565"/>
            <a:ext cx="3035576" cy="2376583"/>
          </a:xfrm>
          <a:custGeom>
            <a:avLst/>
            <a:gdLst/>
            <a:ahLst/>
            <a:cxnLst/>
            <a:rect l="l" t="t" r="r" b="b"/>
            <a:pathLst>
              <a:path w="3035576" h="2376583">
                <a:moveTo>
                  <a:pt x="0" y="0"/>
                </a:moveTo>
                <a:lnTo>
                  <a:pt x="3035576" y="0"/>
                </a:lnTo>
                <a:lnTo>
                  <a:pt x="3035576" y="2376583"/>
                </a:lnTo>
                <a:lnTo>
                  <a:pt x="0" y="2376583"/>
                </a:lnTo>
                <a:lnTo>
                  <a:pt x="0" y="0"/>
                </a:lnTo>
                <a:close/>
              </a:path>
            </a:pathLst>
          </a:custGeom>
          <a:blipFill>
            <a:blip r:embed="rId3"/>
            <a:stretch>
              <a:fillRect t="-23734" b="-46570"/>
            </a:stretch>
          </a:blipFill>
        </p:spPr>
        <p:txBody>
          <a:bodyPr/>
          <a:lstStyle/>
          <a:p>
            <a:endParaRPr lang="en-US"/>
          </a:p>
        </p:txBody>
      </p:sp>
      <p:sp>
        <p:nvSpPr>
          <p:cNvPr id="4" name="Freeform 4"/>
          <p:cNvSpPr/>
          <p:nvPr/>
        </p:nvSpPr>
        <p:spPr>
          <a:xfrm>
            <a:off x="2568526" y="1438193"/>
            <a:ext cx="3423338" cy="2567504"/>
          </a:xfrm>
          <a:custGeom>
            <a:avLst/>
            <a:gdLst/>
            <a:ahLst/>
            <a:cxnLst/>
            <a:rect l="l" t="t" r="r" b="b"/>
            <a:pathLst>
              <a:path w="3423338" h="2567504">
                <a:moveTo>
                  <a:pt x="0" y="0"/>
                </a:moveTo>
                <a:lnTo>
                  <a:pt x="3423338" y="0"/>
                </a:lnTo>
                <a:lnTo>
                  <a:pt x="3423338" y="2567503"/>
                </a:lnTo>
                <a:lnTo>
                  <a:pt x="0" y="2567503"/>
                </a:lnTo>
                <a:lnTo>
                  <a:pt x="0" y="0"/>
                </a:lnTo>
                <a:close/>
              </a:path>
            </a:pathLst>
          </a:custGeom>
          <a:blipFill>
            <a:blip r:embed="rId4"/>
            <a:stretch>
              <a:fillRect/>
            </a:stretch>
          </a:blipFill>
        </p:spPr>
        <p:txBody>
          <a:bodyPr/>
          <a:lstStyle/>
          <a:p>
            <a:endParaRPr lang="en-US"/>
          </a:p>
        </p:txBody>
      </p:sp>
      <p:sp>
        <p:nvSpPr>
          <p:cNvPr id="5" name="Freeform 5"/>
          <p:cNvSpPr/>
          <p:nvPr/>
        </p:nvSpPr>
        <p:spPr>
          <a:xfrm>
            <a:off x="4925794" y="309658"/>
            <a:ext cx="2132141" cy="2972265"/>
          </a:xfrm>
          <a:custGeom>
            <a:avLst/>
            <a:gdLst/>
            <a:ahLst/>
            <a:cxnLst/>
            <a:rect l="l" t="t" r="r" b="b"/>
            <a:pathLst>
              <a:path w="2132141" h="2972265">
                <a:moveTo>
                  <a:pt x="0" y="0"/>
                </a:moveTo>
                <a:lnTo>
                  <a:pt x="2132141" y="0"/>
                </a:lnTo>
                <a:lnTo>
                  <a:pt x="2132141" y="2972264"/>
                </a:lnTo>
                <a:lnTo>
                  <a:pt x="0" y="2972264"/>
                </a:lnTo>
                <a:lnTo>
                  <a:pt x="0" y="0"/>
                </a:lnTo>
                <a:close/>
              </a:path>
            </a:pathLst>
          </a:custGeom>
          <a:blipFill>
            <a:blip r:embed="rId5"/>
            <a:stretch>
              <a:fillRect l="-2276" r="-2276"/>
            </a:stretch>
          </a:blipFill>
        </p:spPr>
        <p:txBody>
          <a:bodyPr/>
          <a:lstStyle/>
          <a:p>
            <a:endParaRPr lang="en-US"/>
          </a:p>
        </p:txBody>
      </p:sp>
      <p:sp>
        <p:nvSpPr>
          <p:cNvPr id="6" name="Freeform 6"/>
          <p:cNvSpPr/>
          <p:nvPr/>
        </p:nvSpPr>
        <p:spPr>
          <a:xfrm>
            <a:off x="6358967" y="6926185"/>
            <a:ext cx="2140653" cy="2797726"/>
          </a:xfrm>
          <a:custGeom>
            <a:avLst/>
            <a:gdLst/>
            <a:ahLst/>
            <a:cxnLst/>
            <a:rect l="l" t="t" r="r" b="b"/>
            <a:pathLst>
              <a:path w="2140653" h="2797726">
                <a:moveTo>
                  <a:pt x="0" y="0"/>
                </a:moveTo>
                <a:lnTo>
                  <a:pt x="2140653" y="0"/>
                </a:lnTo>
                <a:lnTo>
                  <a:pt x="2140653" y="2797726"/>
                </a:lnTo>
                <a:lnTo>
                  <a:pt x="0" y="2797726"/>
                </a:lnTo>
                <a:lnTo>
                  <a:pt x="0" y="0"/>
                </a:lnTo>
                <a:close/>
              </a:path>
            </a:pathLst>
          </a:custGeom>
          <a:blipFill>
            <a:blip r:embed="rId6"/>
            <a:stretch>
              <a:fillRect t="-1009" b="-1009"/>
            </a:stretch>
          </a:blipFill>
        </p:spPr>
        <p:txBody>
          <a:bodyPr/>
          <a:lstStyle/>
          <a:p>
            <a:endParaRPr lang="en-US"/>
          </a:p>
        </p:txBody>
      </p:sp>
      <p:sp>
        <p:nvSpPr>
          <p:cNvPr id="7" name="Freeform 7"/>
          <p:cNvSpPr/>
          <p:nvPr/>
        </p:nvSpPr>
        <p:spPr>
          <a:xfrm>
            <a:off x="3548871" y="7776705"/>
            <a:ext cx="2753847" cy="2111258"/>
          </a:xfrm>
          <a:custGeom>
            <a:avLst/>
            <a:gdLst/>
            <a:ahLst/>
            <a:cxnLst/>
            <a:rect l="l" t="t" r="r" b="b"/>
            <a:pathLst>
              <a:path w="2753847" h="2111258">
                <a:moveTo>
                  <a:pt x="0" y="0"/>
                </a:moveTo>
                <a:lnTo>
                  <a:pt x="2753846" y="0"/>
                </a:lnTo>
                <a:lnTo>
                  <a:pt x="2753846" y="2111258"/>
                </a:lnTo>
                <a:lnTo>
                  <a:pt x="0" y="2111258"/>
                </a:lnTo>
                <a:lnTo>
                  <a:pt x="0" y="0"/>
                </a:lnTo>
                <a:close/>
              </a:path>
            </a:pathLst>
          </a:custGeom>
          <a:blipFill>
            <a:blip r:embed="rId7"/>
            <a:stretch>
              <a:fillRect l="-26813" t="-41400" r="-17727"/>
            </a:stretch>
          </a:blipFill>
        </p:spPr>
        <p:txBody>
          <a:bodyPr/>
          <a:lstStyle/>
          <a:p>
            <a:endParaRPr lang="en-US"/>
          </a:p>
        </p:txBody>
      </p:sp>
      <p:sp>
        <p:nvSpPr>
          <p:cNvPr id="8" name="Freeform 8"/>
          <p:cNvSpPr/>
          <p:nvPr/>
        </p:nvSpPr>
        <p:spPr>
          <a:xfrm>
            <a:off x="7057935" y="3633811"/>
            <a:ext cx="1589931" cy="2119909"/>
          </a:xfrm>
          <a:custGeom>
            <a:avLst/>
            <a:gdLst/>
            <a:ahLst/>
            <a:cxnLst/>
            <a:rect l="l" t="t" r="r" b="b"/>
            <a:pathLst>
              <a:path w="1589931" h="2119909">
                <a:moveTo>
                  <a:pt x="0" y="0"/>
                </a:moveTo>
                <a:lnTo>
                  <a:pt x="1589931" y="0"/>
                </a:lnTo>
                <a:lnTo>
                  <a:pt x="1589931" y="2119909"/>
                </a:lnTo>
                <a:lnTo>
                  <a:pt x="0" y="2119909"/>
                </a:lnTo>
                <a:lnTo>
                  <a:pt x="0" y="0"/>
                </a:lnTo>
                <a:close/>
              </a:path>
            </a:pathLst>
          </a:custGeom>
          <a:blipFill>
            <a:blip r:embed="rId8"/>
            <a:stretch>
              <a:fillRect/>
            </a:stretch>
          </a:blipFill>
        </p:spPr>
        <p:txBody>
          <a:bodyPr/>
          <a:lstStyle/>
          <a:p>
            <a:endParaRPr lang="en-US"/>
          </a:p>
        </p:txBody>
      </p:sp>
      <p:sp>
        <p:nvSpPr>
          <p:cNvPr id="9" name="Freeform 9"/>
          <p:cNvSpPr/>
          <p:nvPr/>
        </p:nvSpPr>
        <p:spPr>
          <a:xfrm>
            <a:off x="4002105" y="3853422"/>
            <a:ext cx="1695283" cy="2260378"/>
          </a:xfrm>
          <a:custGeom>
            <a:avLst/>
            <a:gdLst/>
            <a:ahLst/>
            <a:cxnLst/>
            <a:rect l="l" t="t" r="r" b="b"/>
            <a:pathLst>
              <a:path w="1695283" h="2260378">
                <a:moveTo>
                  <a:pt x="0" y="0"/>
                </a:moveTo>
                <a:lnTo>
                  <a:pt x="1695283" y="0"/>
                </a:lnTo>
                <a:lnTo>
                  <a:pt x="1695283" y="2260378"/>
                </a:lnTo>
                <a:lnTo>
                  <a:pt x="0" y="2260378"/>
                </a:lnTo>
                <a:lnTo>
                  <a:pt x="0" y="0"/>
                </a:lnTo>
                <a:close/>
              </a:path>
            </a:pathLst>
          </a:custGeom>
          <a:blipFill>
            <a:blip r:embed="rId9"/>
            <a:stretch>
              <a:fillRect/>
            </a:stretch>
          </a:blipFill>
        </p:spPr>
        <p:txBody>
          <a:bodyPr/>
          <a:lstStyle/>
          <a:p>
            <a:endParaRPr lang="en-US"/>
          </a:p>
        </p:txBody>
      </p:sp>
      <p:sp>
        <p:nvSpPr>
          <p:cNvPr id="10" name="Freeform 10"/>
          <p:cNvSpPr/>
          <p:nvPr/>
        </p:nvSpPr>
        <p:spPr>
          <a:xfrm>
            <a:off x="265115" y="3424334"/>
            <a:ext cx="3385152" cy="2538864"/>
          </a:xfrm>
          <a:custGeom>
            <a:avLst/>
            <a:gdLst/>
            <a:ahLst/>
            <a:cxnLst/>
            <a:rect l="l" t="t" r="r" b="b"/>
            <a:pathLst>
              <a:path w="3385152" h="2538864">
                <a:moveTo>
                  <a:pt x="0" y="0"/>
                </a:moveTo>
                <a:lnTo>
                  <a:pt x="3385152" y="0"/>
                </a:lnTo>
                <a:lnTo>
                  <a:pt x="3385152" y="2538864"/>
                </a:lnTo>
                <a:lnTo>
                  <a:pt x="0" y="2538864"/>
                </a:lnTo>
                <a:lnTo>
                  <a:pt x="0" y="0"/>
                </a:lnTo>
                <a:close/>
              </a:path>
            </a:pathLst>
          </a:custGeom>
          <a:blipFill>
            <a:blip r:embed="rId10"/>
            <a:stretch>
              <a:fillRect/>
            </a:stretch>
          </a:blipFill>
        </p:spPr>
        <p:txBody>
          <a:bodyPr/>
          <a:lstStyle/>
          <a:p>
            <a:endParaRPr lang="en-US"/>
          </a:p>
        </p:txBody>
      </p:sp>
      <p:sp>
        <p:nvSpPr>
          <p:cNvPr id="11" name="Freeform 11"/>
          <p:cNvSpPr/>
          <p:nvPr/>
        </p:nvSpPr>
        <p:spPr>
          <a:xfrm>
            <a:off x="2382075" y="5841131"/>
            <a:ext cx="2800134" cy="2149333"/>
          </a:xfrm>
          <a:custGeom>
            <a:avLst/>
            <a:gdLst/>
            <a:ahLst/>
            <a:cxnLst/>
            <a:rect l="l" t="t" r="r" b="b"/>
            <a:pathLst>
              <a:path w="2800134" h="2149333">
                <a:moveTo>
                  <a:pt x="0" y="0"/>
                </a:moveTo>
                <a:lnTo>
                  <a:pt x="2800133" y="0"/>
                </a:lnTo>
                <a:lnTo>
                  <a:pt x="2800133" y="2149333"/>
                </a:lnTo>
                <a:lnTo>
                  <a:pt x="0" y="2149333"/>
                </a:lnTo>
                <a:lnTo>
                  <a:pt x="0" y="0"/>
                </a:lnTo>
                <a:close/>
              </a:path>
            </a:pathLst>
          </a:custGeom>
          <a:blipFill>
            <a:blip r:embed="rId11"/>
            <a:stretch>
              <a:fillRect t="-46921" r="-73980" b="-23073"/>
            </a:stretch>
          </a:blipFill>
        </p:spPr>
        <p:txBody>
          <a:bodyPr/>
          <a:lstStyle/>
          <a:p>
            <a:endParaRPr lang="en-US"/>
          </a:p>
        </p:txBody>
      </p:sp>
      <p:sp>
        <p:nvSpPr>
          <p:cNvPr id="12" name="Freeform 12"/>
          <p:cNvSpPr/>
          <p:nvPr/>
        </p:nvSpPr>
        <p:spPr>
          <a:xfrm>
            <a:off x="116983" y="7275344"/>
            <a:ext cx="2943212" cy="2207409"/>
          </a:xfrm>
          <a:custGeom>
            <a:avLst/>
            <a:gdLst/>
            <a:ahLst/>
            <a:cxnLst/>
            <a:rect l="l" t="t" r="r" b="b"/>
            <a:pathLst>
              <a:path w="2943212" h="2207409">
                <a:moveTo>
                  <a:pt x="0" y="0"/>
                </a:moveTo>
                <a:lnTo>
                  <a:pt x="2943212" y="0"/>
                </a:lnTo>
                <a:lnTo>
                  <a:pt x="2943212" y="2207409"/>
                </a:lnTo>
                <a:lnTo>
                  <a:pt x="0" y="2207409"/>
                </a:lnTo>
                <a:lnTo>
                  <a:pt x="0" y="0"/>
                </a:lnTo>
                <a:close/>
              </a:path>
            </a:pathLst>
          </a:custGeom>
          <a:blipFill>
            <a:blip r:embed="rId12"/>
            <a:stretch>
              <a:fillRect/>
            </a:stretch>
          </a:blipFill>
        </p:spPr>
        <p:txBody>
          <a:bodyPr/>
          <a:lstStyle/>
          <a:p>
            <a:endParaRPr lang="en-US"/>
          </a:p>
        </p:txBody>
      </p:sp>
      <p:sp>
        <p:nvSpPr>
          <p:cNvPr id="13" name="Freeform 13"/>
          <p:cNvSpPr/>
          <p:nvPr/>
        </p:nvSpPr>
        <p:spPr>
          <a:xfrm>
            <a:off x="2382075" y="8831926"/>
            <a:ext cx="976241" cy="1301655"/>
          </a:xfrm>
          <a:custGeom>
            <a:avLst/>
            <a:gdLst/>
            <a:ahLst/>
            <a:cxnLst/>
            <a:rect l="l" t="t" r="r" b="b"/>
            <a:pathLst>
              <a:path w="976241" h="1301655">
                <a:moveTo>
                  <a:pt x="0" y="0"/>
                </a:moveTo>
                <a:lnTo>
                  <a:pt x="976241" y="0"/>
                </a:lnTo>
                <a:lnTo>
                  <a:pt x="976241" y="1301655"/>
                </a:lnTo>
                <a:lnTo>
                  <a:pt x="0" y="1301655"/>
                </a:lnTo>
                <a:lnTo>
                  <a:pt x="0" y="0"/>
                </a:lnTo>
                <a:close/>
              </a:path>
            </a:pathLst>
          </a:custGeom>
          <a:blipFill>
            <a:blip r:embed="rId13"/>
            <a:stretch>
              <a:fillRect/>
            </a:stretch>
          </a:blipFill>
        </p:spPr>
        <p:txBody>
          <a:bodyPr/>
          <a:lstStyle/>
          <a:p>
            <a:endParaRPr lang="en-US"/>
          </a:p>
        </p:txBody>
      </p:sp>
      <p:sp>
        <p:nvSpPr>
          <p:cNvPr id="14" name="TextBox 14"/>
          <p:cNvSpPr txBox="1"/>
          <p:nvPr/>
        </p:nvSpPr>
        <p:spPr>
          <a:xfrm>
            <a:off x="9190791" y="447582"/>
            <a:ext cx="8501112" cy="9035171"/>
          </a:xfrm>
          <a:prstGeom prst="rect">
            <a:avLst/>
          </a:prstGeom>
        </p:spPr>
        <p:txBody>
          <a:bodyPr lIns="0" tIns="0" rIns="0" bIns="0" rtlCol="0" anchor="t">
            <a:spAutoFit/>
          </a:bodyPr>
          <a:lstStyle/>
          <a:p>
            <a:pPr marL="643288" lvl="1" indent="-321644" algn="l">
              <a:lnSpc>
                <a:spcPts val="5482"/>
              </a:lnSpc>
              <a:buFont typeface="Arial"/>
              <a:buChar char="•"/>
            </a:pPr>
            <a:r>
              <a:rPr lang="en-US" sz="2979" b="1">
                <a:solidFill>
                  <a:srgbClr val="FFFFFF"/>
                </a:solidFill>
                <a:latin typeface="Times New Roman MT Bold"/>
                <a:ea typeface="Times New Roman MT Bold"/>
                <a:cs typeface="Times New Roman MT Bold"/>
                <a:sym typeface="Times New Roman MT Bold"/>
              </a:rPr>
              <a:t>5-star licensed center</a:t>
            </a:r>
          </a:p>
          <a:p>
            <a:pPr marL="643288" lvl="1" indent="-321644" algn="l">
              <a:lnSpc>
                <a:spcPts val="5482"/>
              </a:lnSpc>
              <a:buFont typeface="Arial"/>
              <a:buChar char="•"/>
            </a:pPr>
            <a:r>
              <a:rPr lang="en-US" sz="2979" b="1">
                <a:solidFill>
                  <a:srgbClr val="FFFFFF"/>
                </a:solidFill>
                <a:latin typeface="Times New Roman MT Bold"/>
                <a:ea typeface="Times New Roman MT Bold"/>
                <a:cs typeface="Times New Roman MT Bold"/>
                <a:sym typeface="Times New Roman MT Bold"/>
              </a:rPr>
              <a:t>Serve children 6 week through 5 years old</a:t>
            </a:r>
          </a:p>
          <a:p>
            <a:pPr marL="643288" lvl="1" indent="-321644" algn="l">
              <a:lnSpc>
                <a:spcPts val="5482"/>
              </a:lnSpc>
              <a:buFont typeface="Arial"/>
              <a:buChar char="•"/>
            </a:pPr>
            <a:r>
              <a:rPr lang="en-US" sz="2979" b="1">
                <a:solidFill>
                  <a:srgbClr val="FFFFFF"/>
                </a:solidFill>
                <a:latin typeface="Times New Roman MT Bold"/>
                <a:ea typeface="Times New Roman MT Bold"/>
                <a:cs typeface="Times New Roman MT Bold"/>
                <a:sym typeface="Times New Roman MT Bold"/>
              </a:rPr>
              <a:t>Five classrooms, 42 child capacity</a:t>
            </a:r>
          </a:p>
          <a:p>
            <a:pPr marL="643288" lvl="1" indent="-321644" algn="l">
              <a:lnSpc>
                <a:spcPts val="5482"/>
              </a:lnSpc>
              <a:buFont typeface="Arial"/>
              <a:buChar char="•"/>
            </a:pPr>
            <a:r>
              <a:rPr lang="en-US" sz="2979" b="1">
                <a:solidFill>
                  <a:srgbClr val="FFFFFF"/>
                </a:solidFill>
                <a:latin typeface="Times New Roman MT Bold"/>
                <a:ea typeface="Times New Roman MT Bold"/>
                <a:cs typeface="Times New Roman MT Bold"/>
                <a:sym typeface="Times New Roman MT Bold"/>
              </a:rPr>
              <a:t>Located in the same building as our group rooms and other services</a:t>
            </a:r>
          </a:p>
          <a:p>
            <a:pPr marL="643288" lvl="1" indent="-321644" algn="l">
              <a:lnSpc>
                <a:spcPts val="5482"/>
              </a:lnSpc>
              <a:buFont typeface="Arial"/>
              <a:buChar char="•"/>
            </a:pPr>
            <a:r>
              <a:rPr lang="en-US" sz="2979" b="1">
                <a:solidFill>
                  <a:srgbClr val="FFFFFF"/>
                </a:solidFill>
                <a:latin typeface="Times New Roman MT Bold"/>
                <a:ea typeface="Times New Roman MT Bold"/>
                <a:cs typeface="Times New Roman MT Bold"/>
                <a:sym typeface="Times New Roman MT Bold"/>
              </a:rPr>
              <a:t>Serve children whose parents are active clients in our program and graduated parents</a:t>
            </a:r>
          </a:p>
          <a:p>
            <a:pPr marL="643288" lvl="1" indent="-321644" algn="l">
              <a:lnSpc>
                <a:spcPts val="5482"/>
              </a:lnSpc>
              <a:buFont typeface="Arial"/>
              <a:buChar char="•"/>
            </a:pPr>
            <a:r>
              <a:rPr lang="en-US" sz="2979" b="1">
                <a:solidFill>
                  <a:srgbClr val="FFFFFF"/>
                </a:solidFill>
                <a:latin typeface="Times New Roman MT Bold"/>
                <a:ea typeface="Times New Roman MT Bold"/>
                <a:cs typeface="Times New Roman MT Bold"/>
                <a:sym typeface="Times New Roman MT Bold"/>
              </a:rPr>
              <a:t>Designed trauma-informed classrooms and intentional instruction</a:t>
            </a:r>
          </a:p>
          <a:p>
            <a:pPr marL="643288" lvl="1" indent="-321644" algn="l">
              <a:lnSpc>
                <a:spcPts val="5482"/>
              </a:lnSpc>
              <a:buFont typeface="Arial"/>
              <a:buChar char="•"/>
            </a:pPr>
            <a:r>
              <a:rPr lang="en-US" sz="2979" b="1">
                <a:solidFill>
                  <a:srgbClr val="FFFFFF"/>
                </a:solidFill>
                <a:latin typeface="Times New Roman MT Bold"/>
                <a:ea typeface="Times New Roman MT Bold"/>
                <a:cs typeface="Times New Roman MT Bold"/>
                <a:sym typeface="Times New Roman MT Bold"/>
              </a:rPr>
              <a:t>Prioritize developmental tracking and early intervention during their time with us</a:t>
            </a:r>
          </a:p>
          <a:p>
            <a:pPr marL="643288" lvl="1" indent="-321644" algn="l">
              <a:lnSpc>
                <a:spcPts val="5482"/>
              </a:lnSpc>
              <a:buFont typeface="Arial"/>
              <a:buChar char="•"/>
            </a:pPr>
            <a:r>
              <a:rPr lang="en-US" sz="2979" b="1">
                <a:solidFill>
                  <a:srgbClr val="FFFFFF"/>
                </a:solidFill>
                <a:latin typeface="Times New Roman MT Bold"/>
                <a:ea typeface="Times New Roman MT Bold"/>
                <a:cs typeface="Times New Roman MT Bold"/>
                <a:sym typeface="Times New Roman MT Bold"/>
              </a:rPr>
              <a:t>Participation with local community (library, nature trails, parks, farmers market)</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583247" y="2271578"/>
            <a:ext cx="6780475" cy="6780475"/>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ln w="952500" cap="sq">
              <a:gradFill>
                <a:gsLst>
                  <a:gs pos="0">
                    <a:srgbClr val="CDFFD8">
                      <a:alpha val="59000"/>
                    </a:srgbClr>
                  </a:gs>
                  <a:gs pos="100000">
                    <a:srgbClr val="94B9FF">
                      <a:alpha val="59000"/>
                    </a:srgbClr>
                  </a:gs>
                </a:gsLst>
                <a:lin ang="0"/>
              </a:gra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7823858" y="1970892"/>
            <a:ext cx="2299254" cy="2299254"/>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AD"/>
            </a:solidFill>
          </p:spPr>
          <p:txBody>
            <a:bodyPr/>
            <a:lstStyle/>
            <a:p>
              <a:endParaRPr lang="en-US"/>
            </a:p>
          </p:txBody>
        </p:sp>
        <p:sp>
          <p:nvSpPr>
            <p:cNvPr id="7" name="TextBox 7"/>
            <p:cNvSpPr txBox="1"/>
            <p:nvPr/>
          </p:nvSpPr>
          <p:spPr>
            <a:xfrm>
              <a:off x="76200" y="0"/>
              <a:ext cx="660400" cy="736600"/>
            </a:xfrm>
            <a:prstGeom prst="rect">
              <a:avLst/>
            </a:prstGeom>
          </p:spPr>
          <p:txBody>
            <a:bodyPr lIns="50800" tIns="50800" rIns="50800" bIns="50800" rtlCol="0" anchor="ctr"/>
            <a:lstStyle/>
            <a:p>
              <a:pPr algn="ctr">
                <a:lnSpc>
                  <a:spcPts val="2659"/>
                </a:lnSpc>
              </a:pPr>
              <a:r>
                <a:rPr lang="en-US" sz="1899" b="1">
                  <a:solidFill>
                    <a:srgbClr val="FFFFFF"/>
                  </a:solidFill>
                  <a:latin typeface="Times New Roman MT Bold"/>
                  <a:ea typeface="Times New Roman MT Bold"/>
                  <a:cs typeface="Times New Roman MT Bold"/>
                  <a:sym typeface="Times New Roman MT Bold"/>
                </a:rPr>
                <a:t>Occupational Therapy</a:t>
              </a:r>
            </a:p>
          </p:txBody>
        </p:sp>
      </p:grpSp>
      <p:grpSp>
        <p:nvGrpSpPr>
          <p:cNvPr id="8" name="Group 8"/>
          <p:cNvGrpSpPr/>
          <p:nvPr/>
        </p:nvGrpSpPr>
        <p:grpSpPr>
          <a:xfrm>
            <a:off x="4931251" y="4668782"/>
            <a:ext cx="2299254" cy="229925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txBody>
            <a:bodyPr/>
            <a:lstStyle/>
            <a:p>
              <a:endParaRPr lang="en-US"/>
            </a:p>
          </p:txBody>
        </p:sp>
        <p:sp>
          <p:nvSpPr>
            <p:cNvPr id="10" name="TextBox 10"/>
            <p:cNvSpPr txBox="1"/>
            <p:nvPr/>
          </p:nvSpPr>
          <p:spPr>
            <a:xfrm>
              <a:off x="76200" y="0"/>
              <a:ext cx="660400" cy="736600"/>
            </a:xfrm>
            <a:prstGeom prst="rect">
              <a:avLst/>
            </a:prstGeom>
          </p:spPr>
          <p:txBody>
            <a:bodyPr lIns="50800" tIns="50800" rIns="50800" bIns="50800" rtlCol="0" anchor="ctr"/>
            <a:lstStyle/>
            <a:p>
              <a:pPr algn="ctr">
                <a:lnSpc>
                  <a:spcPts val="2659"/>
                </a:lnSpc>
              </a:pPr>
              <a:r>
                <a:rPr lang="en-US" sz="1899" b="1">
                  <a:solidFill>
                    <a:srgbClr val="000000"/>
                  </a:solidFill>
                  <a:latin typeface="Times New Roman MT Bold"/>
                  <a:ea typeface="Times New Roman MT Bold"/>
                  <a:cs typeface="Times New Roman MT Bold"/>
                  <a:sym typeface="Times New Roman MT Bold"/>
                </a:rPr>
                <a:t>Physical Therapy</a:t>
              </a:r>
            </a:p>
          </p:txBody>
        </p:sp>
      </p:grpSp>
      <p:grpSp>
        <p:nvGrpSpPr>
          <p:cNvPr id="11" name="Group 11"/>
          <p:cNvGrpSpPr/>
          <p:nvPr/>
        </p:nvGrpSpPr>
        <p:grpSpPr>
          <a:xfrm>
            <a:off x="7823858" y="7513028"/>
            <a:ext cx="2299254" cy="229925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4AAD"/>
            </a:solidFill>
          </p:spPr>
          <p:txBody>
            <a:bodyPr/>
            <a:lstStyle/>
            <a:p>
              <a:endParaRPr lang="en-US"/>
            </a:p>
          </p:txBody>
        </p:sp>
        <p:sp>
          <p:nvSpPr>
            <p:cNvPr id="13" name="TextBox 13"/>
            <p:cNvSpPr txBox="1"/>
            <p:nvPr/>
          </p:nvSpPr>
          <p:spPr>
            <a:xfrm>
              <a:off x="76200" y="0"/>
              <a:ext cx="660400" cy="736600"/>
            </a:xfrm>
            <a:prstGeom prst="rect">
              <a:avLst/>
            </a:prstGeom>
          </p:spPr>
          <p:txBody>
            <a:bodyPr lIns="50800" tIns="50800" rIns="50800" bIns="50800" rtlCol="0" anchor="ctr"/>
            <a:lstStyle/>
            <a:p>
              <a:pPr algn="ctr">
                <a:lnSpc>
                  <a:spcPts val="2659"/>
                </a:lnSpc>
              </a:pPr>
              <a:r>
                <a:rPr lang="en-US" sz="1899" b="1">
                  <a:solidFill>
                    <a:srgbClr val="FFFFFF"/>
                  </a:solidFill>
                  <a:latin typeface="Times New Roman MT Bold"/>
                  <a:ea typeface="Times New Roman MT Bold"/>
                  <a:cs typeface="Times New Roman MT Bold"/>
                  <a:sym typeface="Times New Roman MT Bold"/>
                </a:rPr>
                <a:t>Family &amp; Play Therapy</a:t>
              </a:r>
            </a:p>
          </p:txBody>
        </p:sp>
      </p:grpSp>
      <p:grpSp>
        <p:nvGrpSpPr>
          <p:cNvPr id="14" name="Group 14"/>
          <p:cNvGrpSpPr/>
          <p:nvPr/>
        </p:nvGrpSpPr>
        <p:grpSpPr>
          <a:xfrm>
            <a:off x="10827377" y="4668782"/>
            <a:ext cx="2299254" cy="229925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8B6FF"/>
            </a:solidFill>
          </p:spPr>
          <p:txBody>
            <a:bodyPr/>
            <a:lstStyle/>
            <a:p>
              <a:endParaRPr lang="en-US"/>
            </a:p>
          </p:txBody>
        </p:sp>
        <p:sp>
          <p:nvSpPr>
            <p:cNvPr id="16" name="TextBox 16"/>
            <p:cNvSpPr txBox="1"/>
            <p:nvPr/>
          </p:nvSpPr>
          <p:spPr>
            <a:xfrm>
              <a:off x="76200" y="0"/>
              <a:ext cx="660400" cy="736600"/>
            </a:xfrm>
            <a:prstGeom prst="rect">
              <a:avLst/>
            </a:prstGeom>
          </p:spPr>
          <p:txBody>
            <a:bodyPr lIns="50800" tIns="50800" rIns="50800" bIns="50800" rtlCol="0" anchor="ctr"/>
            <a:lstStyle/>
            <a:p>
              <a:pPr algn="ctr">
                <a:lnSpc>
                  <a:spcPts val="2659"/>
                </a:lnSpc>
              </a:pPr>
              <a:r>
                <a:rPr lang="en-US" sz="1899" b="1">
                  <a:solidFill>
                    <a:srgbClr val="000000"/>
                  </a:solidFill>
                  <a:latin typeface="Times New Roman MT Bold"/>
                  <a:ea typeface="Times New Roman MT Bold"/>
                  <a:cs typeface="Times New Roman MT Bold"/>
                  <a:sym typeface="Times New Roman MT Bold"/>
                </a:rPr>
                <a:t>Speech and Language Pathology</a:t>
              </a:r>
            </a:p>
          </p:txBody>
        </p:sp>
      </p:grpSp>
      <p:sp>
        <p:nvSpPr>
          <p:cNvPr id="17" name="TextBox 17"/>
          <p:cNvSpPr txBox="1"/>
          <p:nvPr/>
        </p:nvSpPr>
        <p:spPr>
          <a:xfrm>
            <a:off x="3067526" y="528058"/>
            <a:ext cx="12152948" cy="1295400"/>
          </a:xfrm>
          <a:prstGeom prst="rect">
            <a:avLst/>
          </a:prstGeom>
        </p:spPr>
        <p:txBody>
          <a:bodyPr lIns="0" tIns="0" rIns="0" bIns="0" rtlCol="0" anchor="t">
            <a:spAutoFit/>
          </a:bodyPr>
          <a:lstStyle/>
          <a:p>
            <a:pPr algn="ctr">
              <a:lnSpc>
                <a:spcPts val="10500"/>
              </a:lnSpc>
              <a:spcBef>
                <a:spcPct val="0"/>
              </a:spcBef>
            </a:pPr>
            <a:r>
              <a:rPr lang="en-US" sz="7500" dirty="0">
                <a:solidFill>
                  <a:srgbClr val="104862"/>
                </a:solidFill>
                <a:latin typeface="Abril Fatface"/>
                <a:ea typeface="Abril Fatface"/>
                <a:cs typeface="Abril Fatface"/>
                <a:sym typeface="Abril Fatface"/>
              </a:rPr>
              <a:t>Early Intervention Services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70559" y="800100"/>
            <a:ext cx="9346882" cy="1295400"/>
          </a:xfrm>
          <a:prstGeom prst="rect">
            <a:avLst/>
          </a:prstGeom>
        </p:spPr>
        <p:txBody>
          <a:bodyPr lIns="0" tIns="0" rIns="0" bIns="0" rtlCol="0" anchor="t">
            <a:spAutoFit/>
          </a:bodyPr>
          <a:lstStyle/>
          <a:p>
            <a:pPr algn="ctr">
              <a:lnSpc>
                <a:spcPts val="10500"/>
              </a:lnSpc>
              <a:spcBef>
                <a:spcPct val="0"/>
              </a:spcBef>
            </a:pPr>
            <a:r>
              <a:rPr lang="en-US" sz="7500" dirty="0">
                <a:solidFill>
                  <a:srgbClr val="104862"/>
                </a:solidFill>
                <a:latin typeface="Abril Fatface"/>
                <a:ea typeface="Abril Fatface"/>
                <a:cs typeface="Abril Fatface"/>
                <a:sym typeface="Abril Fatface"/>
              </a:rPr>
              <a:t>Testimonies – Ms. CJ</a:t>
            </a:r>
          </a:p>
        </p:txBody>
      </p:sp>
      <p:sp>
        <p:nvSpPr>
          <p:cNvPr id="7" name="Rectangle 6">
            <a:extLst>
              <a:ext uri="{FF2B5EF4-FFF2-40B4-BE49-F238E27FC236}">
                <a16:creationId xmlns:a16="http://schemas.microsoft.com/office/drawing/2014/main" id="{3DAE844C-9A3B-F92C-A80B-6AB33BE6571F}"/>
              </a:ext>
            </a:extLst>
          </p:cNvPr>
          <p:cNvSpPr/>
          <p:nvPr/>
        </p:nvSpPr>
        <p:spPr>
          <a:xfrm>
            <a:off x="1219200" y="2324100"/>
            <a:ext cx="16002000" cy="7162800"/>
          </a:xfrm>
          <a:prstGeom prst="rect">
            <a:avLst/>
          </a:prstGeom>
          <a:solidFill>
            <a:srgbClr val="BDE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883AE452-E609-1ACD-9B61-2FA9424C9510}"/>
              </a:ext>
            </a:extLst>
          </p:cNvPr>
          <p:cNvSpPr>
            <a:spLocks noGrp="1"/>
          </p:cNvSpPr>
          <p:nvPr>
            <p:ph idx="1"/>
          </p:nvPr>
        </p:nvSpPr>
        <p:spPr>
          <a:xfrm>
            <a:off x="1638300" y="2552700"/>
            <a:ext cx="15011400" cy="6438900"/>
          </a:xfrm>
        </p:spPr>
        <p:txBody>
          <a:bodyPr>
            <a:noAutofit/>
          </a:bodyPr>
          <a:lstStyle/>
          <a:p>
            <a:r>
              <a:rPr lang="en-US" sz="2800" b="1" dirty="0">
                <a:latin typeface="Times New Roman" panose="02020603050405020304" pitchFamily="18" charset="0"/>
                <a:cs typeface="Times New Roman" panose="02020603050405020304" pitchFamily="18" charset="0"/>
              </a:rPr>
              <a:t>Ms. CJ grew up in a middleclass, military background. She attended UNC Chapel Hill. In her junior year she was introduced to crack-cocaine. This led to 15 years of use. In 2008, she reached out to Horizons for help with her 18-month-old.</a:t>
            </a:r>
          </a:p>
          <a:p>
            <a:endParaRPr lang="en-US" sz="2800" b="1" dirty="0">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“I felt like a regular person going to a regular child care, not like a recovering addict.”</a:t>
            </a:r>
          </a:p>
          <a:p>
            <a:pPr marL="0" indent="0">
              <a:buNone/>
            </a:pPr>
            <a:endParaRPr lang="en-US" sz="2800" b="1" i="1" dirty="0">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“You are not looking at what’s going on, you may not see it - the early evaluations helped lead to acceptance of learning disabilities.</a:t>
            </a:r>
          </a:p>
          <a:p>
            <a:pPr marL="0" indent="0">
              <a:buNone/>
            </a:pPr>
            <a:endParaRPr lang="en-US" sz="2800" b="1" i="1" dirty="0">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“This over here (the Child Development Center), motivates that over there (the group rooms), I see my kid is fine and happy - it makes me want to go over there and fix this and heal our family ”</a:t>
            </a:r>
          </a:p>
          <a:p>
            <a:endParaRPr lang="en-US" sz="2800" b="1" i="1" dirty="0">
              <a:latin typeface="Times New Roman" panose="02020603050405020304" pitchFamily="18" charset="0"/>
              <a:cs typeface="Times New Roman" panose="02020603050405020304" pitchFamily="18" charset="0"/>
            </a:endParaRPr>
          </a:p>
          <a:p>
            <a:r>
              <a:rPr lang="en-US" sz="2800" b="1" i="1" dirty="0">
                <a:latin typeface="Times New Roman" panose="02020603050405020304" pitchFamily="18" charset="0"/>
                <a:cs typeface="Times New Roman" panose="02020603050405020304" pitchFamily="18" charset="0"/>
              </a:rPr>
              <a:t>“…Opportunities to do fun stuff with our children and bond with them, make the family bond… I had never done tie dye before!”</a:t>
            </a:r>
          </a:p>
          <a:p>
            <a:endParaRPr lang="en-US" sz="2800" b="1" i="1" dirty="0">
              <a:latin typeface="Times New Roman" panose="02020603050405020304" pitchFamily="18" charset="0"/>
              <a:cs typeface="Times New Roman" panose="02020603050405020304" pitchFamily="18" charset="0"/>
            </a:endParaRPr>
          </a:p>
          <a:p>
            <a:endParaRPr lang="en-US" sz="2800" b="1" i="1"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5574B-2E8E-6CD4-B483-63D71A9542B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838094F-FD6B-CBEF-EAFE-CAFC13377A5A}"/>
              </a:ext>
            </a:extLst>
          </p:cNvPr>
          <p:cNvSpPr txBox="1"/>
          <p:nvPr/>
        </p:nvSpPr>
        <p:spPr>
          <a:xfrm>
            <a:off x="4470559" y="800100"/>
            <a:ext cx="9346882" cy="1295400"/>
          </a:xfrm>
          <a:prstGeom prst="rect">
            <a:avLst/>
          </a:prstGeom>
        </p:spPr>
        <p:txBody>
          <a:bodyPr lIns="0" tIns="0" rIns="0" bIns="0" rtlCol="0" anchor="t">
            <a:spAutoFit/>
          </a:bodyPr>
          <a:lstStyle/>
          <a:p>
            <a:pPr algn="ctr">
              <a:lnSpc>
                <a:spcPts val="10500"/>
              </a:lnSpc>
              <a:spcBef>
                <a:spcPct val="0"/>
              </a:spcBef>
            </a:pPr>
            <a:r>
              <a:rPr lang="en-US" sz="7500" dirty="0">
                <a:solidFill>
                  <a:srgbClr val="104862"/>
                </a:solidFill>
                <a:latin typeface="Abril Fatface"/>
                <a:ea typeface="Abril Fatface"/>
                <a:cs typeface="Abril Fatface"/>
                <a:sym typeface="Abril Fatface"/>
              </a:rPr>
              <a:t>Testimonies – Ms. CJ</a:t>
            </a:r>
          </a:p>
        </p:txBody>
      </p:sp>
      <p:sp>
        <p:nvSpPr>
          <p:cNvPr id="7" name="Rectangle 6">
            <a:extLst>
              <a:ext uri="{FF2B5EF4-FFF2-40B4-BE49-F238E27FC236}">
                <a16:creationId xmlns:a16="http://schemas.microsoft.com/office/drawing/2014/main" id="{09779751-04BF-3BFF-7738-0848562D5B16}"/>
              </a:ext>
            </a:extLst>
          </p:cNvPr>
          <p:cNvSpPr/>
          <p:nvPr/>
        </p:nvSpPr>
        <p:spPr>
          <a:xfrm>
            <a:off x="1219200" y="2324100"/>
            <a:ext cx="16002000" cy="7162800"/>
          </a:xfrm>
          <a:prstGeom prst="rect">
            <a:avLst/>
          </a:prstGeom>
          <a:solidFill>
            <a:srgbClr val="BDE7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48CCBE1-D871-8C3C-164F-B10C0A876CB8}"/>
              </a:ext>
            </a:extLst>
          </p:cNvPr>
          <p:cNvSpPr>
            <a:spLocks noGrp="1"/>
          </p:cNvSpPr>
          <p:nvPr>
            <p:ph idx="1"/>
          </p:nvPr>
        </p:nvSpPr>
        <p:spPr>
          <a:xfrm>
            <a:off x="1638300" y="2705100"/>
            <a:ext cx="15011400" cy="6438900"/>
          </a:xfrm>
        </p:spPr>
        <p:txBody>
          <a:bodyPr>
            <a:noAutofit/>
          </a:bodyPr>
          <a:lstStyle/>
          <a:p>
            <a:pPr marL="0" indent="0" algn="ctr">
              <a:buNone/>
            </a:pPr>
            <a:r>
              <a:rPr lang="en-US" sz="6000" b="1" dirty="0">
                <a:latin typeface="Times New Roman" panose="02020603050405020304" pitchFamily="18" charset="0"/>
                <a:cs typeface="Times New Roman" panose="02020603050405020304" pitchFamily="18" charset="0"/>
              </a:rPr>
              <a:t>Today, Ms. CJ has been drug free for 18 years. She has worked at UNC Horizons for 15 years as a Residential Advisor.</a:t>
            </a:r>
          </a:p>
          <a:p>
            <a:pPr algn="ctr"/>
            <a:endParaRPr lang="en-US" sz="6000" b="1" i="1" dirty="0">
              <a:latin typeface="Times New Roman" panose="02020603050405020304" pitchFamily="18" charset="0"/>
              <a:cs typeface="Times New Roman" panose="02020603050405020304" pitchFamily="18" charset="0"/>
            </a:endParaRPr>
          </a:p>
          <a:p>
            <a:pPr marL="0" indent="0" algn="ctr">
              <a:buNone/>
            </a:pPr>
            <a:r>
              <a:rPr lang="en-US" sz="6000" i="1" dirty="0">
                <a:latin typeface="Times New Roman" panose="02020603050405020304" pitchFamily="18" charset="0"/>
                <a:cs typeface="Times New Roman" panose="02020603050405020304" pitchFamily="18" charset="0"/>
              </a:rPr>
              <a:t>“I want to give back what was given to me”</a:t>
            </a:r>
            <a:endParaRPr lang="en-US" sz="6000" b="1" i="1"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4040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ADB33-4E36-EA6F-EA9C-33E936C85574}"/>
              </a:ext>
            </a:extLst>
          </p:cNvPr>
          <p:cNvSpPr>
            <a:spLocks noGrp="1"/>
          </p:cNvSpPr>
          <p:nvPr>
            <p:ph type="title"/>
          </p:nvPr>
        </p:nvSpPr>
        <p:spPr>
          <a:xfrm>
            <a:off x="1613898" y="647700"/>
            <a:ext cx="15504412" cy="2513435"/>
          </a:xfrm>
        </p:spPr>
        <p:txBody>
          <a:bodyPr anchor="b">
            <a:normAutofit/>
          </a:bodyPr>
          <a:lstStyle/>
          <a:p>
            <a:r>
              <a:rPr lang="en-US" sz="6000" dirty="0">
                <a:solidFill>
                  <a:schemeClr val="bg1"/>
                </a:solidFill>
                <a:latin typeface="Abril Fatface" panose="02000503000000020003" pitchFamily="2" charset="0"/>
                <a:ea typeface="Ebrima" panose="02000000000000000000" pitchFamily="2" charset="0"/>
                <a:cs typeface="Ebrima" panose="02000000000000000000" pitchFamily="2" charset="0"/>
              </a:rPr>
              <a:t>Defining Substance Use Disorders &amp; Treatment</a:t>
            </a:r>
          </a:p>
        </p:txBody>
      </p:sp>
      <p:graphicFrame>
        <p:nvGraphicFramePr>
          <p:cNvPr id="5" name="Content Placeholder 2">
            <a:extLst>
              <a:ext uri="{FF2B5EF4-FFF2-40B4-BE49-F238E27FC236}">
                <a16:creationId xmlns:a16="http://schemas.microsoft.com/office/drawing/2014/main" id="{83AC16DF-F715-6B02-45F7-67EC02FA588F}"/>
              </a:ext>
            </a:extLst>
          </p:cNvPr>
          <p:cNvGraphicFramePr>
            <a:graphicFrameLocks noGrp="1"/>
          </p:cNvGraphicFramePr>
          <p:nvPr>
            <p:ph idx="1"/>
            <p:extLst>
              <p:ext uri="{D42A27DB-BD31-4B8C-83A1-F6EECF244321}">
                <p14:modId xmlns:p14="http://schemas.microsoft.com/office/powerpoint/2010/main" val="380855341"/>
              </p:ext>
            </p:extLst>
          </p:nvPr>
        </p:nvGraphicFramePr>
        <p:xfrm>
          <a:off x="4267199" y="3619500"/>
          <a:ext cx="10197809" cy="55578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739409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2" name="TextBox 2"/>
          <p:cNvSpPr txBox="1"/>
          <p:nvPr/>
        </p:nvSpPr>
        <p:spPr>
          <a:xfrm>
            <a:off x="0" y="748492"/>
            <a:ext cx="18288000" cy="2628900"/>
          </a:xfrm>
          <a:prstGeom prst="rect">
            <a:avLst/>
          </a:prstGeom>
        </p:spPr>
        <p:txBody>
          <a:bodyPr lIns="0" tIns="0" rIns="0" bIns="0" rtlCol="0" anchor="t">
            <a:spAutoFit/>
          </a:bodyPr>
          <a:lstStyle/>
          <a:p>
            <a:pPr algn="ctr">
              <a:lnSpc>
                <a:spcPts val="10500"/>
              </a:lnSpc>
              <a:spcBef>
                <a:spcPct val="0"/>
              </a:spcBef>
            </a:pPr>
            <a:r>
              <a:rPr lang="en-US" sz="7500">
                <a:solidFill>
                  <a:srgbClr val="FFFFFF"/>
                </a:solidFill>
                <a:latin typeface="Abril Fatface"/>
                <a:ea typeface="Abril Fatface"/>
                <a:cs typeface="Abril Fatface"/>
                <a:sym typeface="Abril Fatface"/>
              </a:rPr>
              <a:t>Support For Our Families Beyond Horizons</a:t>
            </a:r>
          </a:p>
        </p:txBody>
      </p:sp>
      <p:sp>
        <p:nvSpPr>
          <p:cNvPr id="3" name="TextBox 3"/>
          <p:cNvSpPr txBox="1"/>
          <p:nvPr/>
        </p:nvSpPr>
        <p:spPr>
          <a:xfrm>
            <a:off x="1416793" y="3956237"/>
            <a:ext cx="15266707" cy="4512248"/>
          </a:xfrm>
          <a:prstGeom prst="rect">
            <a:avLst/>
          </a:prstGeom>
        </p:spPr>
        <p:txBody>
          <a:bodyPr lIns="0" tIns="0" rIns="0" bIns="0" rtlCol="0" anchor="t">
            <a:spAutoFit/>
          </a:bodyPr>
          <a:lstStyle/>
          <a:p>
            <a:pPr marL="521387" lvl="1" indent="-260694" algn="l">
              <a:lnSpc>
                <a:spcPts val="4443"/>
              </a:lnSpc>
              <a:buFont typeface="Arial"/>
              <a:buChar char="•"/>
            </a:pPr>
            <a:r>
              <a:rPr lang="en-US" sz="3600" b="1" dirty="0">
                <a:solidFill>
                  <a:srgbClr val="FFFFFF"/>
                </a:solidFill>
                <a:latin typeface="Times New Roman MT Bold"/>
                <a:ea typeface="Times New Roman MT Bold"/>
                <a:cs typeface="Times New Roman MT Bold"/>
                <a:sym typeface="Times New Roman MT Bold"/>
              </a:rPr>
              <a:t>EMPOWERING program</a:t>
            </a:r>
          </a:p>
          <a:p>
            <a:pPr marL="521387" lvl="1" indent="-260694" algn="l">
              <a:lnSpc>
                <a:spcPts val="4443"/>
              </a:lnSpc>
              <a:buFont typeface="Arial"/>
              <a:buChar char="•"/>
            </a:pPr>
            <a:r>
              <a:rPr lang="en-US" sz="3600" b="1" dirty="0">
                <a:solidFill>
                  <a:srgbClr val="FFFFFF"/>
                </a:solidFill>
                <a:latin typeface="Times New Roman MT Bold"/>
                <a:ea typeface="Times New Roman MT Bold"/>
                <a:cs typeface="Times New Roman MT Bold"/>
                <a:sym typeface="Times New Roman MT Bold"/>
              </a:rPr>
              <a:t>CARA 2.0</a:t>
            </a:r>
          </a:p>
          <a:p>
            <a:pPr marL="521387" lvl="1" indent="-260694" algn="l">
              <a:lnSpc>
                <a:spcPts val="4443"/>
              </a:lnSpc>
              <a:buFont typeface="Arial"/>
              <a:buChar char="•"/>
            </a:pPr>
            <a:r>
              <a:rPr lang="en-US" sz="3600" b="1" dirty="0">
                <a:solidFill>
                  <a:srgbClr val="FFFFFF"/>
                </a:solidFill>
                <a:latin typeface="Times New Roman MT Bold"/>
                <a:ea typeface="Times New Roman MT Bold"/>
                <a:cs typeface="Times New Roman MT Bold"/>
                <a:sym typeface="Times New Roman MT Bold"/>
              </a:rPr>
              <a:t>CARA 3.0</a:t>
            </a:r>
          </a:p>
          <a:p>
            <a:pPr marL="521387" lvl="1" indent="-260694" algn="l">
              <a:lnSpc>
                <a:spcPts val="4443"/>
              </a:lnSpc>
              <a:buFont typeface="Arial"/>
              <a:buChar char="•"/>
            </a:pPr>
            <a:r>
              <a:rPr lang="en-US" sz="3600" b="1" dirty="0">
                <a:solidFill>
                  <a:srgbClr val="FFFFFF"/>
                </a:solidFill>
                <a:latin typeface="Times New Roman MT Bold"/>
                <a:ea typeface="Times New Roman MT Bold"/>
                <a:cs typeface="Times New Roman MT Bold"/>
                <a:sym typeface="Times New Roman MT Bold"/>
              </a:rPr>
              <a:t>CHERISH</a:t>
            </a:r>
          </a:p>
          <a:p>
            <a:pPr marL="521387" lvl="1" indent="-260694" algn="l">
              <a:lnSpc>
                <a:spcPts val="4443"/>
              </a:lnSpc>
              <a:buFont typeface="Arial"/>
              <a:buChar char="•"/>
            </a:pPr>
            <a:r>
              <a:rPr lang="en-US" sz="3600" b="1" dirty="0">
                <a:solidFill>
                  <a:srgbClr val="FFFFFF"/>
                </a:solidFill>
                <a:latin typeface="Times New Roman MT Bold"/>
                <a:ea typeface="Times New Roman MT Bold"/>
                <a:cs typeface="Times New Roman MT Bold"/>
                <a:sym typeface="Times New Roman MT Bold"/>
              </a:rPr>
              <a:t>Assistance with finding new child care and housing</a:t>
            </a:r>
          </a:p>
          <a:p>
            <a:pPr marL="521387" lvl="1" indent="-260694" algn="l">
              <a:lnSpc>
                <a:spcPts val="4443"/>
              </a:lnSpc>
              <a:buFont typeface="Arial"/>
              <a:buChar char="•"/>
            </a:pPr>
            <a:r>
              <a:rPr lang="en-US" sz="3600" b="1" dirty="0">
                <a:solidFill>
                  <a:srgbClr val="FFFFFF"/>
                </a:solidFill>
                <a:latin typeface="Times New Roman MT Bold"/>
                <a:ea typeface="Times New Roman MT Bold"/>
                <a:cs typeface="Times New Roman MT Bold"/>
                <a:sym typeface="Times New Roman MT Bold"/>
              </a:rPr>
              <a:t>SLP and OT travel with child (within Orange, Durham, and Chatham Co.)</a:t>
            </a:r>
          </a:p>
          <a:p>
            <a:pPr marL="521387" lvl="1" indent="-260694" algn="l">
              <a:lnSpc>
                <a:spcPts val="4443"/>
              </a:lnSpc>
              <a:buFont typeface="Arial"/>
              <a:buChar char="•"/>
            </a:pPr>
            <a:r>
              <a:rPr lang="en-US" sz="3600" b="1" dirty="0">
                <a:solidFill>
                  <a:srgbClr val="FFFFFF"/>
                </a:solidFill>
                <a:latin typeface="Times New Roman MT Bold"/>
                <a:ea typeface="Times New Roman MT Bold"/>
                <a:cs typeface="Times New Roman MT Bold"/>
                <a:sym typeface="Times New Roman MT Bold"/>
              </a:rPr>
              <a:t>Continued pediatric support</a:t>
            </a:r>
          </a:p>
          <a:p>
            <a:pPr marL="521387" lvl="1" indent="-260694" algn="l">
              <a:lnSpc>
                <a:spcPts val="4443"/>
              </a:lnSpc>
              <a:buFont typeface="Arial"/>
              <a:buChar char="•"/>
            </a:pPr>
            <a:r>
              <a:rPr lang="en-US" sz="3600" b="1" dirty="0">
                <a:solidFill>
                  <a:srgbClr val="FFFFFF"/>
                </a:solidFill>
                <a:latin typeface="Times New Roman MT Bold"/>
                <a:ea typeface="Times New Roman MT Bold"/>
                <a:cs typeface="Times New Roman MT Bold"/>
                <a:sym typeface="Times New Roman MT Bold"/>
              </a:rPr>
              <a:t>Access to our perinatal clinic</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2" name="TextBox 2"/>
          <p:cNvSpPr txBox="1"/>
          <p:nvPr/>
        </p:nvSpPr>
        <p:spPr>
          <a:xfrm>
            <a:off x="1181663" y="2064302"/>
            <a:ext cx="15266707" cy="7361801"/>
          </a:xfrm>
          <a:prstGeom prst="rect">
            <a:avLst/>
          </a:prstGeom>
        </p:spPr>
        <p:txBody>
          <a:bodyPr lIns="0" tIns="0" rIns="0" bIns="0" rtlCol="0" anchor="t">
            <a:spAutoFit/>
          </a:bodyPr>
          <a:lstStyle/>
          <a:p>
            <a:pPr algn="l">
              <a:lnSpc>
                <a:spcPts val="4443"/>
              </a:lnSpc>
            </a:pPr>
            <a:endParaRPr dirty="0"/>
          </a:p>
          <a:p>
            <a:pPr marL="521387" lvl="1" indent="-260694" algn="l">
              <a:lnSpc>
                <a:spcPts val="4443"/>
              </a:lnSpc>
              <a:buFont typeface="Arial"/>
              <a:buChar char="•"/>
            </a:pPr>
            <a:r>
              <a:rPr lang="en-US" sz="2414" dirty="0">
                <a:solidFill>
                  <a:srgbClr val="FFFFFF"/>
                </a:solidFill>
                <a:latin typeface="Times New Roman MT"/>
                <a:ea typeface="Times New Roman MT"/>
                <a:cs typeface="Times New Roman MT"/>
                <a:sym typeface="Times New Roman MT"/>
              </a:rPr>
              <a:t>When you see a family struggling, reflect and approach with empathy. How can we support rather than surveil?</a:t>
            </a:r>
          </a:p>
          <a:p>
            <a:pPr marL="521387" lvl="1" indent="-260694" algn="l">
              <a:lnSpc>
                <a:spcPts val="4443"/>
              </a:lnSpc>
              <a:buAutoNum type="arabicPeriod"/>
            </a:pPr>
            <a:r>
              <a:rPr lang="en-US" sz="2414" b="1" dirty="0">
                <a:solidFill>
                  <a:srgbClr val="FFFFFF"/>
                </a:solidFill>
                <a:latin typeface="Times New Roman MT Bold"/>
                <a:ea typeface="Times New Roman MT Bold"/>
                <a:cs typeface="Times New Roman MT Bold"/>
                <a:sym typeface="Times New Roman MT Bold"/>
              </a:rPr>
              <a:t>Pause </a:t>
            </a:r>
            <a:r>
              <a:rPr lang="en-US" sz="2414" dirty="0">
                <a:solidFill>
                  <a:srgbClr val="FFFFFF"/>
                </a:solidFill>
                <a:latin typeface="Times New Roman MT"/>
                <a:ea typeface="Times New Roman MT"/>
                <a:cs typeface="Times New Roman MT"/>
                <a:sym typeface="Times New Roman MT"/>
              </a:rPr>
              <a:t>- If you were in this situation, how would you want to be treated?</a:t>
            </a:r>
          </a:p>
          <a:p>
            <a:pPr marL="521387" lvl="1" indent="-260694" algn="l">
              <a:lnSpc>
                <a:spcPts val="4443"/>
              </a:lnSpc>
              <a:buAutoNum type="arabicPeriod"/>
            </a:pPr>
            <a:r>
              <a:rPr lang="en-US" sz="2414" b="1" dirty="0">
                <a:solidFill>
                  <a:srgbClr val="FFFFFF"/>
                </a:solidFill>
                <a:latin typeface="Times New Roman MT Bold"/>
                <a:ea typeface="Times New Roman MT Bold"/>
                <a:cs typeface="Times New Roman MT Bold"/>
                <a:sym typeface="Times New Roman MT Bold"/>
              </a:rPr>
              <a:t> Ask yourself</a:t>
            </a:r>
          </a:p>
          <a:p>
            <a:pPr marL="1042774" lvl="2" indent="-347591" algn="l">
              <a:lnSpc>
                <a:spcPts val="4443"/>
              </a:lnSpc>
              <a:buAutoNum type="alphaLcPeriod"/>
            </a:pPr>
            <a:r>
              <a:rPr lang="en-US" sz="2414" dirty="0">
                <a:solidFill>
                  <a:srgbClr val="FFFFFF"/>
                </a:solidFill>
                <a:latin typeface="Times New Roman MT"/>
                <a:ea typeface="Times New Roman MT"/>
                <a:cs typeface="Times New Roman MT"/>
                <a:sym typeface="Times New Roman MT"/>
              </a:rPr>
              <a:t>What is needed in this situation?</a:t>
            </a:r>
          </a:p>
          <a:p>
            <a:pPr marL="1042774" lvl="2" indent="-347591" algn="l">
              <a:lnSpc>
                <a:spcPts val="4443"/>
              </a:lnSpc>
              <a:buAutoNum type="alphaLcPeriod"/>
            </a:pPr>
            <a:r>
              <a:rPr lang="en-US" sz="2414" dirty="0">
                <a:solidFill>
                  <a:srgbClr val="FFFFFF"/>
                </a:solidFill>
                <a:latin typeface="Times New Roman MT"/>
                <a:ea typeface="Times New Roman MT"/>
                <a:cs typeface="Times New Roman MT"/>
                <a:sym typeface="Times New Roman MT"/>
              </a:rPr>
              <a:t>What can I say right now that can make the person feel seen, valued and heard?</a:t>
            </a:r>
          </a:p>
          <a:p>
            <a:pPr marL="521387" lvl="1" indent="-260694" algn="l">
              <a:lnSpc>
                <a:spcPts val="4443"/>
              </a:lnSpc>
              <a:buAutoNum type="arabicPeriod"/>
            </a:pPr>
            <a:r>
              <a:rPr lang="en-US" sz="2414" b="1" dirty="0">
                <a:solidFill>
                  <a:srgbClr val="FFFFFF"/>
                </a:solidFill>
                <a:latin typeface="Times New Roman MT Bold"/>
                <a:ea typeface="Times New Roman MT Bold"/>
                <a:cs typeface="Times New Roman MT Bold"/>
                <a:sym typeface="Times New Roman MT Bold"/>
              </a:rPr>
              <a:t> Remember that anger is fear</a:t>
            </a:r>
          </a:p>
          <a:p>
            <a:pPr algn="l">
              <a:lnSpc>
                <a:spcPts val="4443"/>
              </a:lnSpc>
            </a:pPr>
            <a:endParaRPr lang="en-US" sz="2414" b="1" dirty="0">
              <a:solidFill>
                <a:srgbClr val="FFFFFF"/>
              </a:solidFill>
              <a:latin typeface="Times New Roman MT Bold"/>
              <a:ea typeface="Times New Roman MT Bold"/>
              <a:cs typeface="Times New Roman MT Bold"/>
              <a:sym typeface="Times New Roman MT Bold"/>
            </a:endParaRPr>
          </a:p>
          <a:p>
            <a:pPr marL="521387" lvl="1" indent="-260694" algn="l">
              <a:lnSpc>
                <a:spcPts val="4443"/>
              </a:lnSpc>
              <a:buFont typeface="Arial"/>
              <a:buChar char="•"/>
            </a:pPr>
            <a:r>
              <a:rPr lang="en-US" sz="2414" b="1" dirty="0">
                <a:solidFill>
                  <a:srgbClr val="FFFFFF"/>
                </a:solidFill>
                <a:latin typeface="Times New Roman MT Bold"/>
                <a:ea typeface="Times New Roman MT Bold"/>
                <a:cs typeface="Times New Roman MT Bold"/>
                <a:sym typeface="Times New Roman MT Bold"/>
              </a:rPr>
              <a:t>A child’s behavior = communication</a:t>
            </a:r>
          </a:p>
          <a:p>
            <a:pPr algn="l">
              <a:lnSpc>
                <a:spcPts val="4443"/>
              </a:lnSpc>
            </a:pPr>
            <a:endParaRPr lang="en-US" sz="2414" b="1" dirty="0">
              <a:solidFill>
                <a:srgbClr val="FFFFFF"/>
              </a:solidFill>
              <a:latin typeface="Times New Roman MT Bold"/>
              <a:ea typeface="Times New Roman MT Bold"/>
              <a:cs typeface="Times New Roman MT Bold"/>
              <a:sym typeface="Times New Roman MT Bold"/>
            </a:endParaRPr>
          </a:p>
          <a:p>
            <a:pPr marL="521387" lvl="1" indent="-260694" algn="l">
              <a:lnSpc>
                <a:spcPts val="4443"/>
              </a:lnSpc>
              <a:buFont typeface="Arial"/>
              <a:buChar char="•"/>
            </a:pPr>
            <a:r>
              <a:rPr lang="en-US" sz="2414" b="1" dirty="0">
                <a:solidFill>
                  <a:srgbClr val="FFFFFF"/>
                </a:solidFill>
                <a:latin typeface="Times New Roman MT Bold"/>
                <a:ea typeface="Times New Roman MT Bold"/>
                <a:cs typeface="Times New Roman MT Bold"/>
                <a:sym typeface="Times New Roman MT Bold"/>
              </a:rPr>
              <a:t>Creating a trauma-responsive environment benefits ALL</a:t>
            </a:r>
          </a:p>
          <a:p>
            <a:pPr algn="l">
              <a:lnSpc>
                <a:spcPts val="4443"/>
              </a:lnSpc>
            </a:pPr>
            <a:endParaRPr lang="en-US" sz="2414" b="1" dirty="0">
              <a:solidFill>
                <a:srgbClr val="FFFFFF"/>
              </a:solidFill>
              <a:latin typeface="Times New Roman MT Bold"/>
              <a:ea typeface="Times New Roman MT Bold"/>
              <a:cs typeface="Times New Roman MT Bold"/>
              <a:sym typeface="Times New Roman MT Bold"/>
            </a:endParaRPr>
          </a:p>
          <a:p>
            <a:pPr marL="521387" lvl="1" indent="-260694" algn="l">
              <a:lnSpc>
                <a:spcPts val="4443"/>
              </a:lnSpc>
              <a:buFont typeface="Arial"/>
              <a:buChar char="•"/>
            </a:pPr>
            <a:r>
              <a:rPr lang="en-US" sz="2414" b="1" dirty="0">
                <a:solidFill>
                  <a:srgbClr val="FFFFFF"/>
                </a:solidFill>
                <a:latin typeface="Times New Roman MT Bold"/>
                <a:ea typeface="Times New Roman MT Bold"/>
                <a:cs typeface="Times New Roman MT Bold"/>
                <a:sym typeface="Times New Roman MT Bold"/>
              </a:rPr>
              <a:t>93% rule</a:t>
            </a:r>
          </a:p>
        </p:txBody>
      </p:sp>
      <p:sp>
        <p:nvSpPr>
          <p:cNvPr id="3" name="Freeform 3"/>
          <p:cNvSpPr/>
          <p:nvPr/>
        </p:nvSpPr>
        <p:spPr>
          <a:xfrm>
            <a:off x="576850" y="2673742"/>
            <a:ext cx="755109" cy="647506"/>
          </a:xfrm>
          <a:custGeom>
            <a:avLst/>
            <a:gdLst/>
            <a:ahLst/>
            <a:cxnLst/>
            <a:rect l="l" t="t" r="r" b="b"/>
            <a:pathLst>
              <a:path w="755109" h="647506">
                <a:moveTo>
                  <a:pt x="0" y="0"/>
                </a:moveTo>
                <a:lnTo>
                  <a:pt x="755109" y="0"/>
                </a:lnTo>
                <a:lnTo>
                  <a:pt x="755109" y="647507"/>
                </a:lnTo>
                <a:lnTo>
                  <a:pt x="0" y="647507"/>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4" name="Freeform 4"/>
          <p:cNvSpPr/>
          <p:nvPr/>
        </p:nvSpPr>
        <p:spPr>
          <a:xfrm>
            <a:off x="576850" y="6602924"/>
            <a:ext cx="755109" cy="647506"/>
          </a:xfrm>
          <a:custGeom>
            <a:avLst/>
            <a:gdLst/>
            <a:ahLst/>
            <a:cxnLst/>
            <a:rect l="l" t="t" r="r" b="b"/>
            <a:pathLst>
              <a:path w="755109" h="647506">
                <a:moveTo>
                  <a:pt x="0" y="0"/>
                </a:moveTo>
                <a:lnTo>
                  <a:pt x="755109" y="0"/>
                </a:lnTo>
                <a:lnTo>
                  <a:pt x="755109" y="647506"/>
                </a:lnTo>
                <a:lnTo>
                  <a:pt x="0" y="64750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5" name="Freeform 5"/>
          <p:cNvSpPr/>
          <p:nvPr/>
        </p:nvSpPr>
        <p:spPr>
          <a:xfrm>
            <a:off x="576850" y="7660005"/>
            <a:ext cx="755109" cy="647506"/>
          </a:xfrm>
          <a:custGeom>
            <a:avLst/>
            <a:gdLst/>
            <a:ahLst/>
            <a:cxnLst/>
            <a:rect l="l" t="t" r="r" b="b"/>
            <a:pathLst>
              <a:path w="755109" h="647506">
                <a:moveTo>
                  <a:pt x="0" y="0"/>
                </a:moveTo>
                <a:lnTo>
                  <a:pt x="755109" y="0"/>
                </a:lnTo>
                <a:lnTo>
                  <a:pt x="755109" y="647507"/>
                </a:lnTo>
                <a:lnTo>
                  <a:pt x="0" y="647507"/>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6" name="Freeform 6"/>
          <p:cNvSpPr/>
          <p:nvPr/>
        </p:nvSpPr>
        <p:spPr>
          <a:xfrm>
            <a:off x="576850" y="8778596"/>
            <a:ext cx="755109" cy="647506"/>
          </a:xfrm>
          <a:custGeom>
            <a:avLst/>
            <a:gdLst/>
            <a:ahLst/>
            <a:cxnLst/>
            <a:rect l="l" t="t" r="r" b="b"/>
            <a:pathLst>
              <a:path w="755109" h="647506">
                <a:moveTo>
                  <a:pt x="0" y="0"/>
                </a:moveTo>
                <a:lnTo>
                  <a:pt x="755109" y="0"/>
                </a:lnTo>
                <a:lnTo>
                  <a:pt x="755109" y="647507"/>
                </a:lnTo>
                <a:lnTo>
                  <a:pt x="0" y="647507"/>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endParaRPr lang="en-US"/>
          </a:p>
        </p:txBody>
      </p:sp>
      <p:sp>
        <p:nvSpPr>
          <p:cNvPr id="7" name="Freeform 7"/>
          <p:cNvSpPr/>
          <p:nvPr/>
        </p:nvSpPr>
        <p:spPr>
          <a:xfrm>
            <a:off x="13446882" y="5569153"/>
            <a:ext cx="4841118" cy="4494882"/>
          </a:xfrm>
          <a:custGeom>
            <a:avLst/>
            <a:gdLst/>
            <a:ahLst/>
            <a:cxnLst/>
            <a:rect l="l" t="t" r="r" b="b"/>
            <a:pathLst>
              <a:path w="4841118" h="4494882">
                <a:moveTo>
                  <a:pt x="0" y="0"/>
                </a:moveTo>
                <a:lnTo>
                  <a:pt x="4841118" y="0"/>
                </a:lnTo>
                <a:lnTo>
                  <a:pt x="4841118" y="4494882"/>
                </a:lnTo>
                <a:lnTo>
                  <a:pt x="0" y="4494882"/>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954405" y="968927"/>
            <a:ext cx="16304895" cy="1225657"/>
          </a:xfrm>
          <a:prstGeom prst="rect">
            <a:avLst/>
          </a:prstGeom>
        </p:spPr>
        <p:txBody>
          <a:bodyPr lIns="0" tIns="0" rIns="0" bIns="0" rtlCol="0" anchor="t">
            <a:spAutoFit/>
          </a:bodyPr>
          <a:lstStyle/>
          <a:p>
            <a:pPr algn="ctr">
              <a:lnSpc>
                <a:spcPts val="10500"/>
              </a:lnSpc>
              <a:spcBef>
                <a:spcPct val="0"/>
              </a:spcBef>
            </a:pPr>
            <a:r>
              <a:rPr lang="en-US" sz="6500" dirty="0">
                <a:solidFill>
                  <a:srgbClr val="FFFFFF"/>
                </a:solidFill>
                <a:latin typeface="Abril Fatface"/>
                <a:ea typeface="Abril Fatface"/>
                <a:cs typeface="Abril Fatface"/>
                <a:sym typeface="Abril Fatface"/>
              </a:rPr>
              <a:t>What We Hope You Walk Away With...</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2" name="TextBox 2"/>
          <p:cNvSpPr txBox="1"/>
          <p:nvPr/>
        </p:nvSpPr>
        <p:spPr>
          <a:xfrm>
            <a:off x="1066800" y="2095500"/>
            <a:ext cx="15266707" cy="8410379"/>
          </a:xfrm>
          <a:prstGeom prst="rect">
            <a:avLst/>
          </a:prstGeom>
        </p:spPr>
        <p:txBody>
          <a:bodyPr lIns="0" tIns="0" rIns="0" bIns="0" rtlCol="0" anchor="t">
            <a:spAutoFit/>
          </a:bodyPr>
          <a:lstStyle/>
          <a:p>
            <a:pPr marL="521387" lvl="1" indent="-260694" algn="l">
              <a:lnSpc>
                <a:spcPts val="4443"/>
              </a:lnSpc>
              <a:buFont typeface="Arial"/>
              <a:buChar char="•"/>
            </a:pPr>
            <a:r>
              <a:rPr lang="en-US" sz="2414" dirty="0">
                <a:solidFill>
                  <a:srgbClr val="FFFFFF"/>
                </a:solidFill>
                <a:latin typeface="Times New Roman MT"/>
                <a:ea typeface="Times New Roman MT"/>
                <a:cs typeface="Times New Roman MT"/>
                <a:sym typeface="Times New Roman MT"/>
              </a:rPr>
              <a:t>Trainings of addiction, trauma, and crisis</a:t>
            </a:r>
          </a:p>
          <a:p>
            <a:pPr marL="1042774" lvl="2" indent="-347591" algn="l">
              <a:lnSpc>
                <a:spcPts val="4443"/>
              </a:lnSpc>
              <a:buFont typeface="Arial"/>
              <a:buChar char="⚬"/>
            </a:pPr>
            <a:r>
              <a:rPr lang="en-US" sz="2414" dirty="0">
                <a:solidFill>
                  <a:srgbClr val="FFFFFF"/>
                </a:solidFill>
                <a:latin typeface="Times New Roman MT"/>
                <a:ea typeface="Times New Roman MT"/>
                <a:cs typeface="Times New Roman MT"/>
                <a:sym typeface="Times New Roman MT"/>
              </a:rPr>
              <a:t>Mental Health First Aid</a:t>
            </a:r>
          </a:p>
          <a:p>
            <a:pPr marL="1042774" lvl="2" indent="-347591" algn="l">
              <a:lnSpc>
                <a:spcPts val="4443"/>
              </a:lnSpc>
              <a:buFont typeface="Arial"/>
              <a:buChar char="⚬"/>
            </a:pPr>
            <a:r>
              <a:rPr lang="en-US" sz="2414" dirty="0">
                <a:solidFill>
                  <a:srgbClr val="FFFFFF"/>
                </a:solidFill>
                <a:latin typeface="Times New Roman MT"/>
                <a:ea typeface="Times New Roman MT"/>
                <a:cs typeface="Times New Roman MT"/>
                <a:sym typeface="Times New Roman MT"/>
              </a:rPr>
              <a:t>Crisis Prevention Intervention</a:t>
            </a:r>
          </a:p>
          <a:p>
            <a:pPr marL="521387" lvl="1" indent="-260694" algn="l">
              <a:lnSpc>
                <a:spcPts val="4443"/>
              </a:lnSpc>
              <a:buFont typeface="Arial"/>
              <a:buChar char="•"/>
            </a:pPr>
            <a:r>
              <a:rPr lang="en-US" sz="2414" dirty="0">
                <a:solidFill>
                  <a:srgbClr val="FFFFFF"/>
                </a:solidFill>
                <a:latin typeface="Times New Roman MT"/>
                <a:ea typeface="Times New Roman MT"/>
                <a:cs typeface="Times New Roman MT"/>
                <a:sym typeface="Times New Roman MT"/>
              </a:rPr>
              <a:t>Sesame Street Toolkit - Carly (Parental addiction)</a:t>
            </a:r>
          </a:p>
          <a:p>
            <a:pPr marL="521387" lvl="1" indent="-260694" algn="l">
              <a:lnSpc>
                <a:spcPts val="4443"/>
              </a:lnSpc>
              <a:buFont typeface="Arial"/>
              <a:buChar char="•"/>
            </a:pPr>
            <a:r>
              <a:rPr lang="en-US" sz="2414" dirty="0">
                <a:solidFill>
                  <a:srgbClr val="FFFFFF"/>
                </a:solidFill>
                <a:latin typeface="Times New Roman MT"/>
                <a:ea typeface="Times New Roman MT"/>
                <a:cs typeface="Times New Roman MT"/>
                <a:sym typeface="Times New Roman MT"/>
              </a:rPr>
              <a:t>Include resources that are accessible to parents</a:t>
            </a:r>
          </a:p>
          <a:p>
            <a:pPr marL="1042774" lvl="2" indent="-347591" algn="l">
              <a:lnSpc>
                <a:spcPts val="4443"/>
              </a:lnSpc>
              <a:buFont typeface="Arial"/>
              <a:buChar char="⚬"/>
            </a:pPr>
            <a:r>
              <a:rPr lang="en-US" sz="2414" dirty="0">
                <a:solidFill>
                  <a:srgbClr val="FFFFFF"/>
                </a:solidFill>
                <a:latin typeface="Times New Roman MT"/>
                <a:ea typeface="Times New Roman MT"/>
                <a:cs typeface="Times New Roman MT"/>
                <a:sym typeface="Times New Roman MT"/>
              </a:rPr>
              <a:t>NC DHHS Help Line</a:t>
            </a:r>
          </a:p>
          <a:p>
            <a:pPr marL="1042774" lvl="2" indent="-347591" algn="l">
              <a:lnSpc>
                <a:spcPts val="4443"/>
              </a:lnSpc>
              <a:buFont typeface="Arial"/>
              <a:buChar char="⚬"/>
            </a:pPr>
            <a:r>
              <a:rPr lang="en-US" sz="2414" dirty="0">
                <a:solidFill>
                  <a:srgbClr val="FFFFFF"/>
                </a:solidFill>
                <a:latin typeface="Times New Roman MT"/>
                <a:ea typeface="Times New Roman MT"/>
                <a:cs typeface="Times New Roman MT"/>
                <a:sym typeface="Times New Roman MT"/>
              </a:rPr>
              <a:t>NC Disability Rights - includes services for both children and adults</a:t>
            </a:r>
          </a:p>
          <a:p>
            <a:pPr marL="521387" lvl="1" indent="-260694" algn="l">
              <a:lnSpc>
                <a:spcPts val="4443"/>
              </a:lnSpc>
              <a:buFont typeface="Arial"/>
              <a:buChar char="•"/>
            </a:pPr>
            <a:r>
              <a:rPr lang="en-US" sz="2414" dirty="0">
                <a:solidFill>
                  <a:srgbClr val="FFFFFF"/>
                </a:solidFill>
                <a:latin typeface="Times New Roman MT"/>
                <a:ea typeface="Times New Roman MT"/>
                <a:cs typeface="Times New Roman MT"/>
                <a:sym typeface="Times New Roman MT"/>
              </a:rPr>
              <a:t>Additional resources:</a:t>
            </a:r>
          </a:p>
          <a:p>
            <a:pPr marL="1042774" lvl="2" indent="-347591" algn="l">
              <a:lnSpc>
                <a:spcPts val="4443"/>
              </a:lnSpc>
              <a:buFont typeface="Arial"/>
              <a:buChar char="⚬"/>
            </a:pPr>
            <a:r>
              <a:rPr lang="en-US" sz="2414" dirty="0">
                <a:solidFill>
                  <a:srgbClr val="FFFFFF"/>
                </a:solidFill>
                <a:latin typeface="Times New Roman MT"/>
                <a:ea typeface="Times New Roman MT"/>
                <a:cs typeface="Times New Roman MT"/>
                <a:sym typeface="Times New Roman MT"/>
              </a:rPr>
              <a:t>SAMHSA: Substance Abuse and Mental Health Services Administration</a:t>
            </a:r>
          </a:p>
          <a:p>
            <a:pPr marL="1042774" lvl="2" indent="-347591" algn="l">
              <a:lnSpc>
                <a:spcPts val="4443"/>
              </a:lnSpc>
              <a:buFont typeface="Arial"/>
              <a:buChar char="⚬"/>
            </a:pPr>
            <a:r>
              <a:rPr lang="en-US" sz="2414" dirty="0">
                <a:solidFill>
                  <a:srgbClr val="FFFFFF"/>
                </a:solidFill>
                <a:latin typeface="Times New Roman MT"/>
                <a:ea typeface="Times New Roman MT"/>
                <a:cs typeface="Times New Roman MT"/>
                <a:sym typeface="Times New Roman MT"/>
              </a:rPr>
              <a:t>The National Child Traumatic Stress Network - Child Trauma Toolkit for Educators</a:t>
            </a:r>
          </a:p>
          <a:p>
            <a:pPr marL="1042774" lvl="2" indent="-347591" algn="l">
              <a:lnSpc>
                <a:spcPts val="4443"/>
              </a:lnSpc>
              <a:buFont typeface="Arial"/>
              <a:buChar char="⚬"/>
            </a:pPr>
            <a:r>
              <a:rPr lang="en-US" sz="2414" dirty="0">
                <a:solidFill>
                  <a:srgbClr val="FFFFFF"/>
                </a:solidFill>
                <a:latin typeface="Times New Roman MT"/>
                <a:ea typeface="Times New Roman MT"/>
                <a:cs typeface="Times New Roman MT"/>
                <a:sym typeface="Times New Roman MT"/>
              </a:rPr>
              <a:t>NCIMHA: NC Infant Mental Health Association</a:t>
            </a:r>
          </a:p>
          <a:p>
            <a:pPr marL="695183" lvl="2" algn="l">
              <a:lnSpc>
                <a:spcPts val="4443"/>
              </a:lnSpc>
            </a:pPr>
            <a:endParaRPr lang="en-US" sz="2414" b="1" dirty="0">
              <a:solidFill>
                <a:srgbClr val="FFFFFF"/>
              </a:solidFill>
              <a:latin typeface="Times New Roman MT"/>
              <a:ea typeface="Times New Roman MT"/>
              <a:cs typeface="Times New Roman MT"/>
              <a:sym typeface="Times New Roman MT"/>
            </a:endParaRPr>
          </a:p>
          <a:p>
            <a:pPr marL="695183" lvl="2" algn="ctr">
              <a:lnSpc>
                <a:spcPts val="4443"/>
              </a:lnSpc>
            </a:pPr>
            <a:r>
              <a:rPr lang="en-US" sz="3200" b="1" dirty="0">
                <a:solidFill>
                  <a:srgbClr val="FFFFFF"/>
                </a:solidFill>
                <a:latin typeface="Times New Roman MT"/>
                <a:ea typeface="Times New Roman MT"/>
                <a:cs typeface="Times New Roman MT"/>
                <a:sym typeface="Times New Roman MT"/>
              </a:rPr>
              <a:t>1800-for-baby</a:t>
            </a:r>
            <a:r>
              <a:rPr lang="en-US" sz="3200" dirty="0">
                <a:solidFill>
                  <a:srgbClr val="FFFFFF"/>
                </a:solidFill>
                <a:latin typeface="Times New Roman MT"/>
                <a:ea typeface="Times New Roman MT"/>
                <a:cs typeface="Times New Roman MT"/>
                <a:sym typeface="Times New Roman MT"/>
              </a:rPr>
              <a:t> warm line for connecting to out-patient services for those who are pregnant with a substance use disorder</a:t>
            </a:r>
          </a:p>
          <a:p>
            <a:pPr algn="l">
              <a:lnSpc>
                <a:spcPts val="4443"/>
              </a:lnSpc>
            </a:pPr>
            <a:endParaRPr lang="en-US" sz="2414" dirty="0">
              <a:solidFill>
                <a:srgbClr val="FFFFFF"/>
              </a:solidFill>
              <a:latin typeface="Times New Roman MT"/>
              <a:ea typeface="Times New Roman MT"/>
              <a:cs typeface="Times New Roman MT"/>
              <a:sym typeface="Times New Roman MT"/>
            </a:endParaRPr>
          </a:p>
        </p:txBody>
      </p:sp>
      <p:sp>
        <p:nvSpPr>
          <p:cNvPr id="3" name="TextBox 3"/>
          <p:cNvSpPr txBox="1"/>
          <p:nvPr/>
        </p:nvSpPr>
        <p:spPr>
          <a:xfrm>
            <a:off x="2405776" y="571500"/>
            <a:ext cx="13476447" cy="1295400"/>
          </a:xfrm>
          <a:prstGeom prst="rect">
            <a:avLst/>
          </a:prstGeom>
        </p:spPr>
        <p:txBody>
          <a:bodyPr wrap="square" lIns="0" tIns="0" rIns="0" bIns="0" rtlCol="0" anchor="t">
            <a:spAutoFit/>
          </a:bodyPr>
          <a:lstStyle/>
          <a:p>
            <a:pPr algn="ctr">
              <a:lnSpc>
                <a:spcPts val="10500"/>
              </a:lnSpc>
              <a:spcBef>
                <a:spcPct val="0"/>
              </a:spcBef>
            </a:pPr>
            <a:r>
              <a:rPr lang="en-US" sz="7500" dirty="0">
                <a:solidFill>
                  <a:srgbClr val="FFFFFF"/>
                </a:solidFill>
                <a:latin typeface="Abril Fatface"/>
                <a:ea typeface="Abril Fatface"/>
                <a:cs typeface="Abril Fatface"/>
                <a:sym typeface="Abril Fatface"/>
              </a:rPr>
              <a:t>Resources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DBACE-D274-1946-AA14-085FED083A6F}"/>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E9380C92-7FDC-5FAD-8B1F-73CD405E7984}"/>
              </a:ext>
            </a:extLst>
          </p:cNvPr>
          <p:cNvSpPr>
            <a:spLocks noGrp="1"/>
          </p:cNvSpPr>
          <p:nvPr>
            <p:ph type="title" idx="4294967295"/>
          </p:nvPr>
        </p:nvSpPr>
        <p:spPr>
          <a:xfrm>
            <a:off x="0" y="1"/>
            <a:ext cx="16640175" cy="1852613"/>
          </a:xfrm>
        </p:spPr>
        <p:txBody>
          <a:bodyPr>
            <a:normAutofit/>
          </a:bodyPr>
          <a:lstStyle/>
          <a:p>
            <a:r>
              <a:rPr lang="en-US" sz="6600" dirty="0">
                <a:latin typeface="Georgia" panose="02040502050405020303" pitchFamily="18" charset="0"/>
              </a:rPr>
              <a:t>How to Refer a Patient to UNC Horizons</a:t>
            </a:r>
          </a:p>
        </p:txBody>
      </p:sp>
      <p:sp>
        <p:nvSpPr>
          <p:cNvPr id="2" name="Footer Placeholder 1">
            <a:extLst>
              <a:ext uri="{FF2B5EF4-FFF2-40B4-BE49-F238E27FC236}">
                <a16:creationId xmlns:a16="http://schemas.microsoft.com/office/drawing/2014/main" id="{AB657A55-CA82-2E0C-992B-B8E2749BBCC6}"/>
              </a:ext>
            </a:extLst>
          </p:cNvPr>
          <p:cNvSpPr>
            <a:spLocks noGrp="1"/>
          </p:cNvSpPr>
          <p:nvPr>
            <p:ph type="ftr" sz="quarter" idx="4294967295"/>
          </p:nvPr>
        </p:nvSpPr>
        <p:spPr>
          <a:xfrm>
            <a:off x="0" y="9386888"/>
            <a:ext cx="14566107" cy="900113"/>
          </a:xfrm>
        </p:spPr>
        <p:txBody>
          <a:bodyPr/>
          <a:lstStyle/>
          <a:p>
            <a:pPr algn="l" defTabSz="1371600">
              <a:defRPr/>
            </a:pPr>
            <a:r>
              <a:rPr lang="en-US" sz="2100">
                <a:solidFill>
                  <a:srgbClr val="FFFFFF"/>
                </a:solidFill>
                <a:latin typeface="Franklin Gothic Book" panose="020B0503020102020204"/>
              </a:rPr>
              <a:t>The University of North Carolina at Chapel Hill</a:t>
            </a:r>
          </a:p>
        </p:txBody>
      </p:sp>
      <p:sp>
        <p:nvSpPr>
          <p:cNvPr id="5" name="Content Placeholder 3">
            <a:extLst>
              <a:ext uri="{FF2B5EF4-FFF2-40B4-BE49-F238E27FC236}">
                <a16:creationId xmlns:a16="http://schemas.microsoft.com/office/drawing/2014/main" id="{2EE89337-A4BB-204C-91BD-03487C7EE57D}"/>
              </a:ext>
            </a:extLst>
          </p:cNvPr>
          <p:cNvSpPr txBox="1">
            <a:spLocks/>
          </p:cNvSpPr>
          <p:nvPr/>
        </p:nvSpPr>
        <p:spPr>
          <a:xfrm>
            <a:off x="505151" y="2126188"/>
            <a:ext cx="16642079" cy="6724094"/>
          </a:xfrm>
          <a:prstGeom prst="rect">
            <a:avLst/>
          </a:prstGeom>
        </p:spPr>
        <p:txBody>
          <a:bodyPr vert="horz" lIns="137160" tIns="68580" rIns="137160" bIns="68580" rtlCol="0" anchor="t">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tx1"/>
                </a:solidFill>
                <a:latin typeface="+mn-lt"/>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428625" indent="-428625" defTabSz="1371600">
              <a:spcBef>
                <a:spcPts val="1500"/>
              </a:spcBef>
              <a:buClr>
                <a:srgbClr val="4B9CD3"/>
              </a:buClr>
              <a:defRPr/>
            </a:pPr>
            <a:r>
              <a:rPr lang="en-US" b="1" u="sng" dirty="0">
                <a:solidFill>
                  <a:srgbClr val="13284B"/>
                </a:solidFill>
                <a:latin typeface="Georgia" panose="02040502050405020303" pitchFamily="18" charset="0"/>
              </a:rPr>
              <a:t>OBGYN Care only</a:t>
            </a:r>
          </a:p>
          <a:p>
            <a:pPr marL="942975" lvl="1" indent="-428625" defTabSz="1371600">
              <a:spcBef>
                <a:spcPts val="750"/>
              </a:spcBef>
              <a:buClr>
                <a:srgbClr val="4B9CD3"/>
              </a:buClr>
              <a:defRPr/>
            </a:pPr>
            <a:r>
              <a:rPr lang="en-US" sz="2400" b="1" dirty="0">
                <a:solidFill>
                  <a:srgbClr val="13284B"/>
                </a:solidFill>
                <a:latin typeface="Georgia" panose="02040502050405020303" pitchFamily="18" charset="0"/>
              </a:rPr>
              <a:t>Available to any woman who is pregnant and has a substance use disorder (past and/or present)</a:t>
            </a:r>
          </a:p>
          <a:p>
            <a:pPr marL="942975" lvl="1" indent="-428625" defTabSz="1371600">
              <a:spcBef>
                <a:spcPts val="750"/>
              </a:spcBef>
              <a:buClr>
                <a:srgbClr val="4B9CD3"/>
              </a:buClr>
              <a:defRPr/>
            </a:pPr>
            <a:r>
              <a:rPr lang="en-US" sz="2400" b="1" dirty="0">
                <a:solidFill>
                  <a:srgbClr val="13284B"/>
                </a:solidFill>
                <a:latin typeface="Georgia" panose="02040502050405020303" pitchFamily="18" charset="0"/>
              </a:rPr>
              <a:t>No formal referral is needed</a:t>
            </a:r>
          </a:p>
          <a:p>
            <a:pPr marL="942975" lvl="1" indent="-428625" defTabSz="1371600">
              <a:spcBef>
                <a:spcPts val="750"/>
              </a:spcBef>
              <a:buClr>
                <a:srgbClr val="4B9CD3"/>
              </a:buClr>
              <a:defRPr/>
            </a:pPr>
            <a:r>
              <a:rPr lang="en-US" sz="2400" b="1" dirty="0">
                <a:solidFill>
                  <a:srgbClr val="13284B"/>
                </a:solidFill>
                <a:latin typeface="Georgia" panose="02040502050405020303" pitchFamily="18" charset="0"/>
              </a:rPr>
              <a:t>Call 984-974-7005 to request appointment with Elisabeth Johnson</a:t>
            </a:r>
          </a:p>
          <a:p>
            <a:pPr marL="942975" lvl="1" indent="-428625" defTabSz="1371600">
              <a:spcBef>
                <a:spcPts val="750"/>
              </a:spcBef>
              <a:buClr>
                <a:srgbClr val="4B9CD3"/>
              </a:buClr>
              <a:defRPr/>
            </a:pPr>
            <a:r>
              <a:rPr lang="en-US" sz="2400" b="1" dirty="0">
                <a:solidFill>
                  <a:srgbClr val="13284B"/>
                </a:solidFill>
                <a:latin typeface="Georgia" panose="02040502050405020303" pitchFamily="18" charset="0"/>
              </a:rPr>
              <a:t>Clinic occurs on Monday AM and Thursday AM/PM </a:t>
            </a:r>
          </a:p>
          <a:p>
            <a:pPr marL="428625" indent="-428625" defTabSz="1371600">
              <a:spcBef>
                <a:spcPts val="1500"/>
              </a:spcBef>
              <a:buClr>
                <a:srgbClr val="4B9CD3"/>
              </a:buClr>
              <a:defRPr/>
            </a:pPr>
            <a:r>
              <a:rPr lang="en-US" b="1" u="sng" dirty="0">
                <a:solidFill>
                  <a:srgbClr val="13284B"/>
                </a:solidFill>
                <a:latin typeface="Georgia" panose="02040502050405020303" pitchFamily="18" charset="0"/>
              </a:rPr>
              <a:t>Residential Care</a:t>
            </a:r>
          </a:p>
          <a:p>
            <a:pPr marL="942975" lvl="1" indent="-428625" defTabSz="1371600">
              <a:spcBef>
                <a:spcPts val="750"/>
              </a:spcBef>
              <a:buClr>
                <a:srgbClr val="4B9CD3"/>
              </a:buClr>
              <a:defRPr/>
            </a:pPr>
            <a:r>
              <a:rPr lang="en-US" sz="2400" b="1" dirty="0">
                <a:solidFill>
                  <a:srgbClr val="13284B"/>
                </a:solidFill>
                <a:latin typeface="Georgia" panose="02040502050405020303" pitchFamily="18" charset="0"/>
              </a:rPr>
              <a:t>Available to women who are pregnant and/or custody of a child 11 or younger </a:t>
            </a:r>
          </a:p>
          <a:p>
            <a:pPr marL="942975" lvl="1" indent="-428625" defTabSz="1371600">
              <a:spcBef>
                <a:spcPts val="750"/>
              </a:spcBef>
              <a:buClr>
                <a:srgbClr val="4B9CD3"/>
              </a:buClr>
              <a:defRPr/>
            </a:pPr>
            <a:r>
              <a:rPr lang="en-US" sz="2400" b="1" dirty="0">
                <a:solidFill>
                  <a:srgbClr val="13284B"/>
                </a:solidFill>
                <a:latin typeface="Georgia" panose="02040502050405020303" pitchFamily="18" charset="0"/>
              </a:rPr>
              <a:t>Patient/provider may call 919-966-9803 to complete a screen and request to be considered for residential treatment. </a:t>
            </a:r>
          </a:p>
          <a:p>
            <a:pPr marL="942975" lvl="1" indent="-428625" defTabSz="1371600">
              <a:spcBef>
                <a:spcPts val="750"/>
              </a:spcBef>
              <a:buClr>
                <a:srgbClr val="4B9CD3"/>
              </a:buClr>
              <a:defRPr/>
            </a:pPr>
            <a:r>
              <a:rPr lang="en-US" sz="2400" b="1" dirty="0">
                <a:solidFill>
                  <a:srgbClr val="13284B"/>
                </a:solidFill>
                <a:latin typeface="Georgia" panose="02040502050405020303" pitchFamily="18" charset="0"/>
              </a:rPr>
              <a:t>If the patient is eligible for services, a staff person will help the patient navigate the process. </a:t>
            </a:r>
          </a:p>
          <a:p>
            <a:pPr marL="942975" lvl="1" indent="-428625" defTabSz="1371600">
              <a:spcBef>
                <a:spcPts val="750"/>
              </a:spcBef>
              <a:buClr>
                <a:srgbClr val="4B9CD3"/>
              </a:buClr>
              <a:defRPr/>
            </a:pPr>
            <a:r>
              <a:rPr lang="en-US" sz="2400" b="1" dirty="0">
                <a:solidFill>
                  <a:srgbClr val="13284B"/>
                </a:solidFill>
                <a:latin typeface="Georgia" panose="02040502050405020303" pitchFamily="18" charset="0"/>
              </a:rPr>
              <a:t>If the patient is not eligible for services or if the UNC Horizons program does not have any available beds, a staff person will provide information on treatment options.</a:t>
            </a:r>
          </a:p>
          <a:p>
            <a:pPr marL="428625" indent="-428625" defTabSz="1371600">
              <a:spcBef>
                <a:spcPts val="1500"/>
              </a:spcBef>
              <a:buClr>
                <a:srgbClr val="4B9CD3"/>
              </a:buClr>
              <a:defRPr/>
            </a:pPr>
            <a:r>
              <a:rPr lang="en-US" b="1" u="sng" dirty="0">
                <a:solidFill>
                  <a:srgbClr val="13284B"/>
                </a:solidFill>
                <a:latin typeface="Georgia" panose="02040502050405020303" pitchFamily="18" charset="0"/>
              </a:rPr>
              <a:t>Outpatient Care (SACOT/SAIOP)</a:t>
            </a:r>
          </a:p>
          <a:p>
            <a:pPr marL="942975" lvl="1" indent="-428625" defTabSz="1371600">
              <a:spcBef>
                <a:spcPts val="750"/>
              </a:spcBef>
              <a:buClr>
                <a:srgbClr val="4B9CD3"/>
              </a:buClr>
              <a:defRPr/>
            </a:pPr>
            <a:r>
              <a:rPr lang="en-US" sz="2400" b="1" dirty="0">
                <a:solidFill>
                  <a:srgbClr val="13284B"/>
                </a:solidFill>
                <a:latin typeface="Georgia" panose="02040502050405020303" pitchFamily="18" charset="0"/>
              </a:rPr>
              <a:t>Available to women who can attend group treatment. Currently, UNC Horizons does not provide a stand-alone SAIOP.</a:t>
            </a:r>
          </a:p>
          <a:p>
            <a:pPr marL="942975" lvl="1" indent="-428625" defTabSz="1371600">
              <a:spcBef>
                <a:spcPts val="750"/>
              </a:spcBef>
              <a:buClr>
                <a:srgbClr val="4B9CD3"/>
              </a:buClr>
              <a:defRPr/>
            </a:pPr>
            <a:r>
              <a:rPr lang="en-US" sz="2400" b="1" dirty="0">
                <a:solidFill>
                  <a:srgbClr val="13284B"/>
                </a:solidFill>
                <a:latin typeface="Georgia" panose="02040502050405020303" pitchFamily="18" charset="0"/>
              </a:rPr>
              <a:t>Patient may call 919-966-9803 to complete a screen and request to be considered for outpatient group treatment. If the patient is eligible for services, a staff person will assigned to helping the patient navigate the process. If the patient is not eligible for services or if the UNC Horizons program does not have any available beds, a staff person will provide information on treatment options.</a:t>
            </a:r>
          </a:p>
          <a:p>
            <a:pPr defTabSz="1371600">
              <a:spcBef>
                <a:spcPts val="1500"/>
              </a:spcBef>
              <a:buClr>
                <a:srgbClr val="4B9CD3"/>
              </a:buClr>
              <a:defRPr/>
            </a:pPr>
            <a:endParaRPr lang="en-US" b="1" dirty="0">
              <a:solidFill>
                <a:srgbClr val="FFFFFF"/>
              </a:solidFill>
              <a:latin typeface="Franklin Gothic Book" panose="020B0503020102020204"/>
            </a:endParaRPr>
          </a:p>
        </p:txBody>
      </p:sp>
    </p:spTree>
    <p:extLst>
      <p:ext uri="{BB962C8B-B14F-4D97-AF65-F5344CB8AC3E}">
        <p14:creationId xmlns:p14="http://schemas.microsoft.com/office/powerpoint/2010/main" val="31778927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DA4BE7BF-7A5B-6BA3-F937-202D0AEE330B}"/>
              </a:ext>
            </a:extLst>
          </p:cNvPr>
          <p:cNvSpPr txBox="1"/>
          <p:nvPr/>
        </p:nvSpPr>
        <p:spPr>
          <a:xfrm>
            <a:off x="936188" y="1162698"/>
            <a:ext cx="16415624" cy="7961603"/>
          </a:xfrm>
          <a:prstGeom prst="rect">
            <a:avLst/>
          </a:prstGeom>
        </p:spPr>
        <p:txBody>
          <a:bodyPr wrap="square" lIns="0" tIns="0" rIns="0" bIns="0" rtlCol="0" anchor="t">
            <a:spAutoFit/>
          </a:bodyPr>
          <a:lstStyle/>
          <a:p>
            <a:pPr algn="ctr">
              <a:lnSpc>
                <a:spcPts val="10500"/>
              </a:lnSpc>
              <a:spcBef>
                <a:spcPct val="0"/>
              </a:spcBef>
            </a:pPr>
            <a:r>
              <a:rPr lang="en-US" sz="7500" u="sng" dirty="0">
                <a:solidFill>
                  <a:srgbClr val="FFFFFF"/>
                </a:solidFill>
                <a:latin typeface="Abril Fatface"/>
                <a:ea typeface="Abril Fatface"/>
                <a:cs typeface="Abril Fatface"/>
                <a:sym typeface="Abril Fatface"/>
              </a:rPr>
              <a:t>Connect With Us!</a:t>
            </a:r>
          </a:p>
          <a:p>
            <a:pPr algn="ctr">
              <a:lnSpc>
                <a:spcPts val="10500"/>
              </a:lnSpc>
              <a:spcBef>
                <a:spcPct val="0"/>
              </a:spcBef>
            </a:pPr>
            <a:r>
              <a:rPr lang="en-US" sz="6600" dirty="0">
                <a:solidFill>
                  <a:srgbClr val="FFFFFF"/>
                </a:solidFill>
                <a:latin typeface="Abril Fatface"/>
                <a:ea typeface="Abril Fatface"/>
                <a:cs typeface="Abril Fatface"/>
                <a:sym typeface="Abril Fatface"/>
              </a:rPr>
              <a:t>Our Website:</a:t>
            </a:r>
          </a:p>
          <a:p>
            <a:pPr algn="ctr">
              <a:lnSpc>
                <a:spcPts val="10500"/>
              </a:lnSpc>
              <a:spcBef>
                <a:spcPct val="0"/>
              </a:spcBef>
            </a:pPr>
            <a:r>
              <a:rPr lang="en-US" sz="6600" dirty="0">
                <a:solidFill>
                  <a:srgbClr val="FFFFFF"/>
                </a:solidFill>
                <a:latin typeface="Abril Fatface"/>
                <a:ea typeface="Abril Fatface"/>
                <a:cs typeface="Abril Fatface"/>
                <a:sym typeface="Abril Fatface"/>
              </a:rPr>
              <a:t>www.med.unc.edu/obgyn/horizons/</a:t>
            </a:r>
          </a:p>
          <a:p>
            <a:pPr algn="ctr">
              <a:lnSpc>
                <a:spcPts val="10500"/>
              </a:lnSpc>
              <a:spcBef>
                <a:spcPct val="0"/>
              </a:spcBef>
            </a:pPr>
            <a:endParaRPr lang="en-US" sz="6600" dirty="0">
              <a:solidFill>
                <a:srgbClr val="FFFFFF"/>
              </a:solidFill>
              <a:latin typeface="Abril Fatface"/>
              <a:ea typeface="Abril Fatface"/>
              <a:cs typeface="Abril Fatface"/>
              <a:sym typeface="Abril Fatface"/>
            </a:endParaRPr>
          </a:p>
          <a:p>
            <a:pPr algn="ctr">
              <a:lnSpc>
                <a:spcPts val="10500"/>
              </a:lnSpc>
              <a:spcBef>
                <a:spcPct val="0"/>
              </a:spcBef>
            </a:pPr>
            <a:r>
              <a:rPr lang="en-US" sz="6600" dirty="0">
                <a:solidFill>
                  <a:srgbClr val="FFFFFF"/>
                </a:solidFill>
                <a:latin typeface="Abril Fatface"/>
                <a:ea typeface="Abril Fatface"/>
                <a:cs typeface="Abril Fatface"/>
                <a:sym typeface="Abril Fatface"/>
              </a:rPr>
              <a:t>Our Child Development Center Email:</a:t>
            </a:r>
          </a:p>
          <a:p>
            <a:pPr algn="ctr">
              <a:lnSpc>
                <a:spcPts val="10500"/>
              </a:lnSpc>
              <a:spcBef>
                <a:spcPct val="0"/>
              </a:spcBef>
            </a:pPr>
            <a:r>
              <a:rPr lang="en-US" sz="6600" dirty="0">
                <a:solidFill>
                  <a:srgbClr val="FFFFFF"/>
                </a:solidFill>
                <a:latin typeface="Abril Fatface"/>
                <a:ea typeface="Abril Fatface"/>
                <a:cs typeface="Abril Fatface"/>
                <a:sym typeface="Abril Fatface"/>
              </a:rPr>
              <a:t>HorizonsCDC@med.unc.edu</a:t>
            </a:r>
          </a:p>
        </p:txBody>
      </p:sp>
    </p:spTree>
    <p:extLst>
      <p:ext uri="{BB962C8B-B14F-4D97-AF65-F5344CB8AC3E}">
        <p14:creationId xmlns:p14="http://schemas.microsoft.com/office/powerpoint/2010/main" val="37619766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a:extLst>
            <a:ext uri="{FF2B5EF4-FFF2-40B4-BE49-F238E27FC236}">
              <a16:creationId xmlns:a16="http://schemas.microsoft.com/office/drawing/2014/main" id="{998EC871-4357-194C-7C1A-56C47F03A477}"/>
            </a:ext>
          </a:extLst>
        </p:cNvPr>
        <p:cNvGrpSpPr/>
        <p:nvPr/>
      </p:nvGrpSpPr>
      <p:grpSpPr>
        <a:xfrm>
          <a:off x="0" y="0"/>
          <a:ext cx="0" cy="0"/>
          <a:chOff x="0" y="0"/>
          <a:chExt cx="0" cy="0"/>
        </a:xfrm>
      </p:grpSpPr>
      <p:sp>
        <p:nvSpPr>
          <p:cNvPr id="3" name="object 7"/>
          <p:cNvSpPr txBox="1">
            <a:spLocks/>
          </p:cNvSpPr>
          <p:nvPr/>
        </p:nvSpPr>
        <p:spPr>
          <a:xfrm>
            <a:off x="2857502" y="380761"/>
            <a:ext cx="14131523" cy="937036"/>
          </a:xfrm>
          <a:prstGeom prst="rect">
            <a:avLst/>
          </a:prstGeom>
        </p:spPr>
        <p:txBody>
          <a:bodyPr vert="horz" wrap="square" lIns="0" tIns="13574" rIns="0" bIns="0" numCol="1" rtlCol="0" anchor="ctr" anchorCtr="0" compatLnSpc="1">
            <a:prstTxWarp prst="textNoShape">
              <a:avLst/>
            </a:prstTxWarp>
            <a:spAutoFit/>
          </a:bodyPr>
          <a:lstStyle>
            <a:defPPr>
              <a:defRPr lang="en-US"/>
            </a:defPPr>
            <a:lvl1pPr marL="0" algn="l" defTabSz="1371600" rtl="0" eaLnBrk="1" latinLnBrk="0" hangingPunct="1">
              <a:spcBef>
                <a:spcPct val="0"/>
              </a:spcBef>
              <a:buNone/>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4289">
              <a:spcBef>
                <a:spcPts val="107"/>
              </a:spcBef>
            </a:pPr>
            <a:r>
              <a:rPr lang="en-US" sz="6000" spc="-35" dirty="0">
                <a:solidFill>
                  <a:schemeClr val="bg1"/>
                </a:solidFill>
                <a:latin typeface="Abril Fatface" panose="02000503000000020003" pitchFamily="2" charset="0"/>
              </a:rPr>
              <a:t>11</a:t>
            </a:r>
            <a:r>
              <a:rPr lang="en-US" sz="6000" spc="-141" dirty="0">
                <a:solidFill>
                  <a:schemeClr val="bg1"/>
                </a:solidFill>
                <a:latin typeface="Abril Fatface" panose="02000503000000020003" pitchFamily="2" charset="0"/>
              </a:rPr>
              <a:t> </a:t>
            </a:r>
            <a:r>
              <a:rPr lang="en-US" sz="6000" spc="-51" dirty="0">
                <a:solidFill>
                  <a:schemeClr val="bg1"/>
                </a:solidFill>
                <a:latin typeface="Abril Fatface" panose="02000503000000020003" pitchFamily="2" charset="0"/>
              </a:rPr>
              <a:t>Signs</a:t>
            </a:r>
            <a:r>
              <a:rPr lang="en-US" sz="6000" spc="-125" dirty="0">
                <a:solidFill>
                  <a:schemeClr val="bg1"/>
                </a:solidFill>
                <a:latin typeface="Abril Fatface" panose="02000503000000020003" pitchFamily="2" charset="0"/>
              </a:rPr>
              <a:t> </a:t>
            </a:r>
            <a:r>
              <a:rPr lang="en-US" sz="6000" spc="-28" dirty="0">
                <a:solidFill>
                  <a:schemeClr val="bg1"/>
                </a:solidFill>
                <a:latin typeface="Abril Fatface" panose="02000503000000020003" pitchFamily="2" charset="0"/>
              </a:rPr>
              <a:t>of</a:t>
            </a:r>
            <a:r>
              <a:rPr lang="en-US" sz="6000" spc="-141" dirty="0">
                <a:solidFill>
                  <a:schemeClr val="bg1"/>
                </a:solidFill>
                <a:latin typeface="Abril Fatface" panose="02000503000000020003" pitchFamily="2" charset="0"/>
              </a:rPr>
              <a:t> </a:t>
            </a:r>
            <a:r>
              <a:rPr lang="en-US" sz="6000" spc="-68" dirty="0">
                <a:solidFill>
                  <a:schemeClr val="bg1"/>
                </a:solidFill>
                <a:latin typeface="Abril Fatface" panose="02000503000000020003" pitchFamily="2" charset="0"/>
              </a:rPr>
              <a:t>Substance</a:t>
            </a:r>
            <a:r>
              <a:rPr lang="en-US" sz="6000" spc="-147" dirty="0">
                <a:solidFill>
                  <a:schemeClr val="bg1"/>
                </a:solidFill>
                <a:latin typeface="Abril Fatface" panose="02000503000000020003" pitchFamily="2" charset="0"/>
              </a:rPr>
              <a:t> </a:t>
            </a:r>
            <a:r>
              <a:rPr lang="en-US" sz="6000" spc="-39" dirty="0">
                <a:solidFill>
                  <a:schemeClr val="bg1"/>
                </a:solidFill>
                <a:latin typeface="Abril Fatface" panose="02000503000000020003" pitchFamily="2" charset="0"/>
              </a:rPr>
              <a:t>Use</a:t>
            </a:r>
            <a:r>
              <a:rPr lang="en-US" sz="6000" spc="-147" dirty="0">
                <a:solidFill>
                  <a:schemeClr val="bg1"/>
                </a:solidFill>
                <a:latin typeface="Abril Fatface" panose="02000503000000020003" pitchFamily="2" charset="0"/>
              </a:rPr>
              <a:t> </a:t>
            </a:r>
            <a:r>
              <a:rPr lang="en-US" sz="6000" spc="-74" dirty="0">
                <a:solidFill>
                  <a:schemeClr val="bg1"/>
                </a:solidFill>
                <a:latin typeface="Abril Fatface" panose="02000503000000020003" pitchFamily="2" charset="0"/>
              </a:rPr>
              <a:t>Disorders</a:t>
            </a:r>
          </a:p>
        </p:txBody>
      </p:sp>
      <p:sp>
        <p:nvSpPr>
          <p:cNvPr id="4" name="TextBox 3">
            <a:extLst>
              <a:ext uri="{FF2B5EF4-FFF2-40B4-BE49-F238E27FC236}">
                <a16:creationId xmlns:a16="http://schemas.microsoft.com/office/drawing/2014/main" id="{36788753-76C3-5FB0-6F67-FE1ADD841ED0}"/>
              </a:ext>
            </a:extLst>
          </p:cNvPr>
          <p:cNvSpPr txBox="1"/>
          <p:nvPr/>
        </p:nvSpPr>
        <p:spPr>
          <a:xfrm>
            <a:off x="381000" y="9142616"/>
            <a:ext cx="18077736" cy="738664"/>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4200" dirty="0">
                <a:solidFill>
                  <a:schemeClr val="bg1"/>
                </a:solidFill>
                <a:latin typeface="Abril Fatface" panose="02000503000000020003" pitchFamily="2" charset="0"/>
              </a:rPr>
              <a:t>SUBSTANCE USE DISORDER IS A PEDIATRIC ILLNESS</a:t>
            </a:r>
          </a:p>
        </p:txBody>
      </p:sp>
      <p:graphicFrame>
        <p:nvGraphicFramePr>
          <p:cNvPr id="8" name="Diagram 7">
            <a:extLst>
              <a:ext uri="{FF2B5EF4-FFF2-40B4-BE49-F238E27FC236}">
                <a16:creationId xmlns:a16="http://schemas.microsoft.com/office/drawing/2014/main" id="{F6671160-0CA9-C619-F4BE-3644FE625D08}"/>
              </a:ext>
            </a:extLst>
          </p:cNvPr>
          <p:cNvGraphicFramePr/>
          <p:nvPr/>
        </p:nvGraphicFramePr>
        <p:xfrm>
          <a:off x="3409337" y="1599288"/>
          <a:ext cx="11469327" cy="75066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61581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a:extLst>
            <a:ext uri="{FF2B5EF4-FFF2-40B4-BE49-F238E27FC236}">
              <a16:creationId xmlns:a16="http://schemas.microsoft.com/office/drawing/2014/main" id="{8C1ABA6E-04EB-C701-B0AA-AB3ABD276266}"/>
            </a:ext>
          </a:extLst>
        </p:cNvPr>
        <p:cNvGrpSpPr/>
        <p:nvPr/>
      </p:nvGrpSpPr>
      <p:grpSpPr>
        <a:xfrm>
          <a:off x="0" y="0"/>
          <a:ext cx="0" cy="0"/>
          <a:chOff x="0" y="0"/>
          <a:chExt cx="0" cy="0"/>
        </a:xfrm>
      </p:grpSpPr>
      <p:pic>
        <p:nvPicPr>
          <p:cNvPr id="7" name="Picture 6" descr="A logo with blue and green text&#10;&#10;Description automatically generated">
            <a:extLst>
              <a:ext uri="{FF2B5EF4-FFF2-40B4-BE49-F238E27FC236}">
                <a16:creationId xmlns:a16="http://schemas.microsoft.com/office/drawing/2014/main" id="{0DD0617D-0020-979E-EFBD-B97DE1434CE4}"/>
              </a:ext>
            </a:extLst>
          </p:cNvPr>
          <p:cNvPicPr>
            <a:picLocks noChangeAspect="1"/>
          </p:cNvPicPr>
          <p:nvPr/>
        </p:nvPicPr>
        <p:blipFill>
          <a:blip r:embed="rId2"/>
          <a:stretch>
            <a:fillRect/>
          </a:stretch>
        </p:blipFill>
        <p:spPr>
          <a:xfrm>
            <a:off x="0" y="10901"/>
            <a:ext cx="3048000" cy="1302386"/>
          </a:xfrm>
          <a:prstGeom prst="rect">
            <a:avLst/>
          </a:prstGeom>
        </p:spPr>
      </p:pic>
      <p:pic>
        <p:nvPicPr>
          <p:cNvPr id="16" name="Picture 15" descr="A molecule of dopamine&#10;&#10;Description automatically generated">
            <a:extLst>
              <a:ext uri="{FF2B5EF4-FFF2-40B4-BE49-F238E27FC236}">
                <a16:creationId xmlns:a16="http://schemas.microsoft.com/office/drawing/2014/main" id="{59901F2B-EDAF-787C-0648-DC1ADE4EABF2}"/>
              </a:ext>
            </a:extLst>
          </p:cNvPr>
          <p:cNvPicPr>
            <a:picLocks noChangeAspect="1"/>
          </p:cNvPicPr>
          <p:nvPr/>
        </p:nvPicPr>
        <p:blipFill rotWithShape="1">
          <a:blip r:embed="rId3">
            <a:extLst>
              <a:ext uri="{28A0092B-C50C-407E-A947-70E740481C1C}">
                <a14:useLocalDpi xmlns:a14="http://schemas.microsoft.com/office/drawing/2010/main" val="0"/>
              </a:ext>
            </a:extLst>
          </a:blip>
          <a:srcRect l="6417" t="10000" r="5884"/>
          <a:stretch/>
        </p:blipFill>
        <p:spPr>
          <a:xfrm>
            <a:off x="19052" y="2"/>
            <a:ext cx="11010899" cy="10316633"/>
          </a:xfrm>
          <a:prstGeom prst="rect">
            <a:avLst/>
          </a:prstGeom>
          <a:ln>
            <a:noFill/>
          </a:ln>
          <a:effectLst>
            <a:softEdge rad="112500"/>
          </a:effectLst>
        </p:spPr>
      </p:pic>
      <p:graphicFrame>
        <p:nvGraphicFramePr>
          <p:cNvPr id="4" name="Table 3">
            <a:extLst>
              <a:ext uri="{FF2B5EF4-FFF2-40B4-BE49-F238E27FC236}">
                <a16:creationId xmlns:a16="http://schemas.microsoft.com/office/drawing/2014/main" id="{F9DC5FE5-915D-940B-6839-A378C28001E0}"/>
              </a:ext>
            </a:extLst>
          </p:cNvPr>
          <p:cNvGraphicFramePr>
            <a:graphicFrameLocks noGrp="1"/>
          </p:cNvGraphicFramePr>
          <p:nvPr/>
        </p:nvGraphicFramePr>
        <p:xfrm>
          <a:off x="11029950" y="2847335"/>
          <a:ext cx="6953250" cy="2895600"/>
        </p:xfrm>
        <a:graphic>
          <a:graphicData uri="http://schemas.openxmlformats.org/drawingml/2006/table">
            <a:tbl>
              <a:tblPr firstRow="1" bandRow="1">
                <a:tableStyleId>{0505E3EF-67EA-436B-97B2-0124C06EBD24}</a:tableStyleId>
              </a:tblPr>
              <a:tblGrid>
                <a:gridCol w="4667250">
                  <a:extLst>
                    <a:ext uri="{9D8B030D-6E8A-4147-A177-3AD203B41FA5}">
                      <a16:colId xmlns:a16="http://schemas.microsoft.com/office/drawing/2014/main" val="3694510250"/>
                    </a:ext>
                  </a:extLst>
                </a:gridCol>
                <a:gridCol w="2286000">
                  <a:extLst>
                    <a:ext uri="{9D8B030D-6E8A-4147-A177-3AD203B41FA5}">
                      <a16:colId xmlns:a16="http://schemas.microsoft.com/office/drawing/2014/main" val="2017949900"/>
                    </a:ext>
                  </a:extLst>
                </a:gridCol>
              </a:tblGrid>
              <a:tr h="579120">
                <a:tc>
                  <a:txBody>
                    <a:bodyPr/>
                    <a:lstStyle/>
                    <a:p>
                      <a:pPr algn="ctr"/>
                      <a:r>
                        <a:rPr lang="en-US" sz="3200" dirty="0">
                          <a:latin typeface="Nunito Bold Bold" panose="020B0604020202020204" charset="0"/>
                        </a:rPr>
                        <a:t>Nanograms/deciliter </a:t>
                      </a:r>
                    </a:p>
                  </a:txBody>
                  <a:tcPr/>
                </a:tc>
                <a:tc>
                  <a:txBody>
                    <a:bodyPr/>
                    <a:lstStyle/>
                    <a:p>
                      <a:pPr algn="ctr"/>
                      <a:r>
                        <a:rPr lang="en-US" sz="3200" dirty="0">
                          <a:latin typeface="Nunito Bold Bold" panose="020B0604020202020204" charset="0"/>
                        </a:rPr>
                        <a:t>Day</a:t>
                      </a:r>
                    </a:p>
                  </a:txBody>
                  <a:tcPr/>
                </a:tc>
                <a:extLst>
                  <a:ext uri="{0D108BD9-81ED-4DB2-BD59-A6C34878D82A}">
                    <a16:rowId xmlns:a16="http://schemas.microsoft.com/office/drawing/2014/main" val="3620583031"/>
                  </a:ext>
                </a:extLst>
              </a:tr>
              <a:tr h="579120">
                <a:tc>
                  <a:txBody>
                    <a:bodyPr/>
                    <a:lstStyle/>
                    <a:p>
                      <a:pPr algn="ctr"/>
                      <a:r>
                        <a:rPr lang="en-US" sz="3200" b="1" dirty="0">
                          <a:latin typeface="Nunito Bold" charset="0"/>
                        </a:rPr>
                        <a:t>40</a:t>
                      </a:r>
                    </a:p>
                  </a:txBody>
                  <a:tcPr/>
                </a:tc>
                <a:tc>
                  <a:txBody>
                    <a:bodyPr/>
                    <a:lstStyle/>
                    <a:p>
                      <a:pPr algn="ctr"/>
                      <a:r>
                        <a:rPr lang="en-US" sz="3200" b="1" dirty="0">
                          <a:latin typeface="Nunito Bold" charset="0"/>
                        </a:rPr>
                        <a:t>worst</a:t>
                      </a:r>
                    </a:p>
                  </a:txBody>
                  <a:tcPr/>
                </a:tc>
                <a:extLst>
                  <a:ext uri="{0D108BD9-81ED-4DB2-BD59-A6C34878D82A}">
                    <a16:rowId xmlns:a16="http://schemas.microsoft.com/office/drawing/2014/main" val="2796224655"/>
                  </a:ext>
                </a:extLst>
              </a:tr>
              <a:tr h="579120">
                <a:tc>
                  <a:txBody>
                    <a:bodyPr/>
                    <a:lstStyle/>
                    <a:p>
                      <a:pPr algn="ctr"/>
                      <a:r>
                        <a:rPr lang="en-US" sz="3200" b="1" dirty="0">
                          <a:latin typeface="Nunito Bold" charset="0"/>
                        </a:rPr>
                        <a:t>50</a:t>
                      </a:r>
                    </a:p>
                  </a:txBody>
                  <a:tcPr/>
                </a:tc>
                <a:tc>
                  <a:txBody>
                    <a:bodyPr/>
                    <a:lstStyle/>
                    <a:p>
                      <a:pPr algn="ctr"/>
                      <a:r>
                        <a:rPr lang="en-US" sz="3200" b="1" dirty="0">
                          <a:latin typeface="Nunito Bold" charset="0"/>
                        </a:rPr>
                        <a:t>average</a:t>
                      </a:r>
                    </a:p>
                  </a:txBody>
                  <a:tcPr/>
                </a:tc>
                <a:extLst>
                  <a:ext uri="{0D108BD9-81ED-4DB2-BD59-A6C34878D82A}">
                    <a16:rowId xmlns:a16="http://schemas.microsoft.com/office/drawing/2014/main" val="2571709022"/>
                  </a:ext>
                </a:extLst>
              </a:tr>
              <a:tr h="579120">
                <a:tc>
                  <a:txBody>
                    <a:bodyPr/>
                    <a:lstStyle/>
                    <a:p>
                      <a:pPr algn="ctr"/>
                      <a:r>
                        <a:rPr lang="en-US" sz="3200" b="1" dirty="0">
                          <a:latin typeface="Nunito Bold" charset="0"/>
                        </a:rPr>
                        <a:t>60</a:t>
                      </a:r>
                    </a:p>
                  </a:txBody>
                  <a:tcPr/>
                </a:tc>
                <a:tc>
                  <a:txBody>
                    <a:bodyPr/>
                    <a:lstStyle/>
                    <a:p>
                      <a:pPr algn="ctr"/>
                      <a:r>
                        <a:rPr lang="en-US" sz="3200" b="1" dirty="0">
                          <a:latin typeface="Nunito Bold" charset="0"/>
                        </a:rPr>
                        <a:t>great</a:t>
                      </a:r>
                    </a:p>
                  </a:txBody>
                  <a:tcPr/>
                </a:tc>
                <a:extLst>
                  <a:ext uri="{0D108BD9-81ED-4DB2-BD59-A6C34878D82A}">
                    <a16:rowId xmlns:a16="http://schemas.microsoft.com/office/drawing/2014/main" val="3903735027"/>
                  </a:ext>
                </a:extLst>
              </a:tr>
              <a:tr h="579120">
                <a:tc>
                  <a:txBody>
                    <a:bodyPr/>
                    <a:lstStyle/>
                    <a:p>
                      <a:pPr algn="ctr"/>
                      <a:r>
                        <a:rPr lang="en-US" sz="3200" b="1" dirty="0">
                          <a:latin typeface="Nunito Bold" charset="0"/>
                        </a:rPr>
                        <a:t>500-1,100</a:t>
                      </a:r>
                    </a:p>
                  </a:txBody>
                  <a:tcPr/>
                </a:tc>
                <a:tc>
                  <a:txBody>
                    <a:bodyPr/>
                    <a:lstStyle/>
                    <a:p>
                      <a:pPr algn="ctr"/>
                      <a:r>
                        <a:rPr lang="en-US" sz="3200" b="1" dirty="0">
                          <a:latin typeface="Nunito Bold" charset="0"/>
                        </a:rPr>
                        <a:t>drugs</a:t>
                      </a:r>
                    </a:p>
                  </a:txBody>
                  <a:tcPr/>
                </a:tc>
                <a:extLst>
                  <a:ext uri="{0D108BD9-81ED-4DB2-BD59-A6C34878D82A}">
                    <a16:rowId xmlns:a16="http://schemas.microsoft.com/office/drawing/2014/main" val="3033181339"/>
                  </a:ext>
                </a:extLst>
              </a:tr>
            </a:tbl>
          </a:graphicData>
        </a:graphic>
      </p:graphicFrame>
      <p:sp>
        <p:nvSpPr>
          <p:cNvPr id="9" name="TextBox 2"/>
          <p:cNvSpPr txBox="1"/>
          <p:nvPr/>
        </p:nvSpPr>
        <p:spPr>
          <a:xfrm>
            <a:off x="11029950" y="-266700"/>
            <a:ext cx="6953250" cy="2849868"/>
          </a:xfrm>
          <a:prstGeom prst="rect">
            <a:avLst/>
          </a:prstGeom>
        </p:spPr>
        <p:txBody>
          <a:bodyPr vert="horz" lIns="91440" tIns="45720" rIns="91440" bIns="45720" rtlCol="0"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ct val="90000"/>
              </a:lnSpc>
              <a:spcBef>
                <a:spcPct val="0"/>
              </a:spcBef>
              <a:spcAft>
                <a:spcPts val="600"/>
              </a:spcAft>
            </a:pPr>
            <a:r>
              <a:rPr lang="en-US" sz="6000" dirty="0">
                <a:solidFill>
                  <a:schemeClr val="bg1"/>
                </a:solidFill>
                <a:latin typeface="Abril Fatface" panose="02000503000000020003" pitchFamily="2" charset="0"/>
                <a:ea typeface="+mj-ea"/>
                <a:cs typeface="+mj-cs"/>
              </a:rPr>
              <a:t>Why Dopamine Matters</a:t>
            </a:r>
          </a:p>
        </p:txBody>
      </p:sp>
    </p:spTree>
    <p:extLst>
      <p:ext uri="{BB962C8B-B14F-4D97-AF65-F5344CB8AC3E}">
        <p14:creationId xmlns:p14="http://schemas.microsoft.com/office/powerpoint/2010/main" val="3190545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a:extLst>
            <a:ext uri="{FF2B5EF4-FFF2-40B4-BE49-F238E27FC236}">
              <a16:creationId xmlns:a16="http://schemas.microsoft.com/office/drawing/2014/main" id="{4EE0CAB2-A336-36D4-396A-03C2CAE62C3E}"/>
            </a:ext>
          </a:extLst>
        </p:cNvPr>
        <p:cNvGrpSpPr/>
        <p:nvPr/>
      </p:nvGrpSpPr>
      <p:grpSpPr>
        <a:xfrm>
          <a:off x="0" y="0"/>
          <a:ext cx="0" cy="0"/>
          <a:chOff x="0" y="0"/>
          <a:chExt cx="0" cy="0"/>
        </a:xfrm>
      </p:grpSpPr>
      <p:sp>
        <p:nvSpPr>
          <p:cNvPr id="2" name="TextBox 2"/>
          <p:cNvSpPr txBox="1"/>
          <p:nvPr/>
        </p:nvSpPr>
        <p:spPr>
          <a:xfrm>
            <a:off x="3008230" y="84733"/>
            <a:ext cx="14929013" cy="947824"/>
          </a:xfrm>
          <a:prstGeom prst="rect">
            <a:avLst/>
          </a:prstGeom>
        </p:spPr>
        <p:txBody>
          <a:bodyPr wrap="square" lIns="0" tIns="0" rIns="0" bIns="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ts val="7800"/>
              </a:lnSpc>
            </a:pPr>
            <a:r>
              <a:rPr lang="en-US" sz="6000" b="1" dirty="0">
                <a:solidFill>
                  <a:schemeClr val="bg2">
                    <a:lumMod val="90000"/>
                  </a:schemeClr>
                </a:solidFill>
                <a:latin typeface="Abril Fatface" panose="02000503000000020003" pitchFamily="2" charset="0"/>
              </a:rPr>
              <a:t>Understanding</a:t>
            </a:r>
            <a:r>
              <a:rPr lang="en-US" sz="6000" b="1" dirty="0">
                <a:solidFill>
                  <a:srgbClr val="000000"/>
                </a:solidFill>
                <a:latin typeface="Abril Fatface" panose="02000503000000020003" pitchFamily="2" charset="0"/>
              </a:rPr>
              <a:t> </a:t>
            </a:r>
            <a:r>
              <a:rPr lang="en-US" sz="6000" b="1" dirty="0">
                <a:solidFill>
                  <a:schemeClr val="bg2">
                    <a:lumMod val="90000"/>
                  </a:schemeClr>
                </a:solidFill>
                <a:latin typeface="Abril Fatface" panose="02000503000000020003" pitchFamily="2" charset="0"/>
              </a:rPr>
              <a:t>Brain and Behavior</a:t>
            </a:r>
          </a:p>
        </p:txBody>
      </p:sp>
      <p:sp>
        <p:nvSpPr>
          <p:cNvPr id="3" name="TextBox 2">
            <a:extLst>
              <a:ext uri="{FF2B5EF4-FFF2-40B4-BE49-F238E27FC236}">
                <a16:creationId xmlns:a16="http://schemas.microsoft.com/office/drawing/2014/main" id="{3138E8A7-A87C-92B6-E25F-038AFC6106C2}"/>
              </a:ext>
            </a:extLst>
          </p:cNvPr>
          <p:cNvSpPr txBox="1"/>
          <p:nvPr/>
        </p:nvSpPr>
        <p:spPr>
          <a:xfrm>
            <a:off x="2329545" y="5828393"/>
            <a:ext cx="7485684" cy="1754326"/>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3600" dirty="0">
              <a:latin typeface="Nunito Bold Bold" panose="020B0604020202020204" charset="0"/>
            </a:endParaRPr>
          </a:p>
          <a:p>
            <a:endParaRPr lang="en-US" sz="3600" dirty="0">
              <a:latin typeface="Nunito Bold Bold" panose="020B0604020202020204" charset="0"/>
            </a:endParaRPr>
          </a:p>
          <a:p>
            <a:endParaRPr lang="en-US" sz="3600" dirty="0">
              <a:latin typeface="Nunito Bold Bold" panose="020B0604020202020204" charset="0"/>
            </a:endParaRPr>
          </a:p>
        </p:txBody>
      </p:sp>
      <p:sp>
        <p:nvSpPr>
          <p:cNvPr id="4" name="TextBox 3">
            <a:extLst>
              <a:ext uri="{FF2B5EF4-FFF2-40B4-BE49-F238E27FC236}">
                <a16:creationId xmlns:a16="http://schemas.microsoft.com/office/drawing/2014/main" id="{F0F3D4E9-2C44-053A-49F5-22A982E18E55}"/>
              </a:ext>
            </a:extLst>
          </p:cNvPr>
          <p:cNvSpPr txBox="1"/>
          <p:nvPr/>
        </p:nvSpPr>
        <p:spPr>
          <a:xfrm>
            <a:off x="1345563" y="2577503"/>
            <a:ext cx="7234812" cy="618630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en-US" sz="3600" b="1" dirty="0">
              <a:solidFill>
                <a:schemeClr val="bg2">
                  <a:lumMod val="90000"/>
                </a:schemeClr>
              </a:solidFill>
              <a:latin typeface="Nunito Bold Bold" panose="020B0604020202020204" charset="0"/>
            </a:endParaRPr>
          </a:p>
          <a:p>
            <a:r>
              <a:rPr lang="en-US" sz="3600" b="1" dirty="0">
                <a:solidFill>
                  <a:schemeClr val="bg2">
                    <a:lumMod val="90000"/>
                  </a:schemeClr>
                </a:solidFill>
                <a:latin typeface="Nunito Bold Bold" panose="020B0604020202020204" charset="0"/>
              </a:rPr>
              <a:t>500- 1,100</a:t>
            </a:r>
          </a:p>
          <a:p>
            <a:endParaRPr lang="en-US" sz="3600" b="1" dirty="0">
              <a:solidFill>
                <a:schemeClr val="bg2">
                  <a:lumMod val="90000"/>
                </a:schemeClr>
              </a:solidFill>
              <a:latin typeface="Nunito Bold Bold" panose="020B0604020202020204" charset="0"/>
            </a:endParaRPr>
          </a:p>
          <a:p>
            <a:r>
              <a:rPr lang="en-US" sz="3600" b="1" dirty="0">
                <a:solidFill>
                  <a:schemeClr val="bg2">
                    <a:lumMod val="90000"/>
                  </a:schemeClr>
                </a:solidFill>
                <a:latin typeface="Nunito Bold Bold" panose="020B0604020202020204" charset="0"/>
              </a:rPr>
              <a:t>250</a:t>
            </a:r>
          </a:p>
          <a:p>
            <a:endParaRPr lang="en-US" sz="3600" b="1" dirty="0">
              <a:solidFill>
                <a:schemeClr val="bg2">
                  <a:lumMod val="90000"/>
                </a:schemeClr>
              </a:solidFill>
              <a:latin typeface="Nunito Bold Bold" panose="020B0604020202020204" charset="0"/>
            </a:endParaRPr>
          </a:p>
          <a:p>
            <a:r>
              <a:rPr lang="en-US" sz="3600" b="1" dirty="0">
                <a:solidFill>
                  <a:schemeClr val="bg2">
                    <a:lumMod val="90000"/>
                  </a:schemeClr>
                </a:solidFill>
                <a:latin typeface="Nunito Bold Bold" panose="020B0604020202020204" charset="0"/>
              </a:rPr>
              <a:t>50 </a:t>
            </a:r>
          </a:p>
          <a:p>
            <a:endParaRPr lang="en-US" sz="3600" b="1" dirty="0">
              <a:solidFill>
                <a:schemeClr val="bg2">
                  <a:lumMod val="90000"/>
                </a:schemeClr>
              </a:solidFill>
              <a:latin typeface="Nunito Bold Bold" panose="020B0604020202020204" charset="0"/>
            </a:endParaRPr>
          </a:p>
          <a:p>
            <a:r>
              <a:rPr lang="en-US" sz="3600" b="1" dirty="0">
                <a:solidFill>
                  <a:schemeClr val="bg2">
                    <a:lumMod val="90000"/>
                  </a:schemeClr>
                </a:solidFill>
                <a:latin typeface="Nunito Bold Bold" panose="020B0604020202020204" charset="0"/>
              </a:rPr>
              <a:t>10</a:t>
            </a:r>
          </a:p>
          <a:p>
            <a:endParaRPr lang="en-US" sz="3600" b="1" dirty="0">
              <a:solidFill>
                <a:schemeClr val="bg2">
                  <a:lumMod val="90000"/>
                </a:schemeClr>
              </a:solidFill>
              <a:latin typeface="Nunito Bold Bold" panose="020B0604020202020204" charset="0"/>
            </a:endParaRPr>
          </a:p>
          <a:p>
            <a:endParaRPr lang="en-US" sz="3600" b="1" dirty="0">
              <a:solidFill>
                <a:schemeClr val="bg2">
                  <a:lumMod val="90000"/>
                </a:schemeClr>
              </a:solidFill>
              <a:latin typeface="Nunito Bold Bold" panose="020B0604020202020204" charset="0"/>
            </a:endParaRPr>
          </a:p>
          <a:p>
            <a:endParaRPr lang="en-US" sz="3600" b="1" dirty="0">
              <a:solidFill>
                <a:schemeClr val="bg2">
                  <a:lumMod val="90000"/>
                </a:schemeClr>
              </a:solidFill>
              <a:latin typeface="Nunito Bold Bold" panose="020B0604020202020204" charset="0"/>
            </a:endParaRPr>
          </a:p>
        </p:txBody>
      </p:sp>
      <p:sp>
        <p:nvSpPr>
          <p:cNvPr id="5" name="TextBox 4">
            <a:extLst>
              <a:ext uri="{FF2B5EF4-FFF2-40B4-BE49-F238E27FC236}">
                <a16:creationId xmlns:a16="http://schemas.microsoft.com/office/drawing/2014/main" id="{25F1595E-24EC-0C9C-1D24-504FF17F9B7E}"/>
              </a:ext>
            </a:extLst>
          </p:cNvPr>
          <p:cNvSpPr txBox="1"/>
          <p:nvPr/>
        </p:nvSpPr>
        <p:spPr>
          <a:xfrm>
            <a:off x="581374" y="1483563"/>
            <a:ext cx="8214008" cy="1200329"/>
          </a:xfrm>
          <a:prstGeom prst="rect">
            <a:avLst/>
          </a:prstGeom>
          <a:noFill/>
          <a:ln>
            <a:noFill/>
          </a:ln>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3600" dirty="0">
                <a:solidFill>
                  <a:schemeClr val="bg2">
                    <a:lumMod val="90000"/>
                  </a:schemeClr>
                </a:solidFill>
                <a:latin typeface="Nunito Bold Bold" panose="020B0604020202020204" charset="0"/>
              </a:rPr>
              <a:t>Repeated Drug Use</a:t>
            </a:r>
          </a:p>
          <a:p>
            <a:pPr algn="ctr"/>
            <a:r>
              <a:rPr lang="en-US" sz="3600" dirty="0">
                <a:solidFill>
                  <a:schemeClr val="bg2">
                    <a:lumMod val="90000"/>
                  </a:schemeClr>
                </a:solidFill>
                <a:latin typeface="Nunito Bold Bold" panose="020B0604020202020204" charset="0"/>
              </a:rPr>
              <a:t>nanograms/deciliter of dopamine</a:t>
            </a:r>
          </a:p>
        </p:txBody>
      </p:sp>
      <p:sp>
        <p:nvSpPr>
          <p:cNvPr id="6" name="Right Arrow 10">
            <a:extLst>
              <a:ext uri="{FF2B5EF4-FFF2-40B4-BE49-F238E27FC236}">
                <a16:creationId xmlns:a16="http://schemas.microsoft.com/office/drawing/2014/main" id="{6C8DDAC7-42FA-8FEE-D112-8C1C4FAE79D9}"/>
              </a:ext>
            </a:extLst>
          </p:cNvPr>
          <p:cNvSpPr/>
          <p:nvPr/>
        </p:nvSpPr>
        <p:spPr>
          <a:xfrm>
            <a:off x="2982830" y="6916269"/>
            <a:ext cx="4534481" cy="2465943"/>
          </a:xfrm>
          <a:prstGeom prst="rightArrow">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3600" dirty="0">
                <a:solidFill>
                  <a:schemeClr val="bg1"/>
                </a:solidFill>
                <a:latin typeface="Nunito Bold Bold" panose="020B0604020202020204" charset="0"/>
              </a:rPr>
              <a:t>Low Dopamine</a:t>
            </a:r>
          </a:p>
        </p:txBody>
      </p:sp>
      <p:sp>
        <p:nvSpPr>
          <p:cNvPr id="11" name="Arrow: Down 10">
            <a:extLst>
              <a:ext uri="{FF2B5EF4-FFF2-40B4-BE49-F238E27FC236}">
                <a16:creationId xmlns:a16="http://schemas.microsoft.com/office/drawing/2014/main" id="{494273C3-8B09-963B-F1FF-8FADC9CD01EC}"/>
              </a:ext>
            </a:extLst>
          </p:cNvPr>
          <p:cNvSpPr/>
          <p:nvPr/>
        </p:nvSpPr>
        <p:spPr>
          <a:xfrm>
            <a:off x="2982828" y="3023901"/>
            <a:ext cx="3411096" cy="4253199"/>
          </a:xfrm>
          <a:prstGeom prst="downArrow">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en-US" sz="4050" dirty="0">
              <a:solidFill>
                <a:schemeClr val="bg2">
                  <a:lumMod val="90000"/>
                </a:schemeClr>
              </a:solidFill>
              <a:latin typeface="Nunito Bold Bold" panose="020B0604020202020204" charset="0"/>
            </a:endParaRPr>
          </a:p>
        </p:txBody>
      </p:sp>
      <p:graphicFrame>
        <p:nvGraphicFramePr>
          <p:cNvPr id="8" name="Diagram 7">
            <a:extLst>
              <a:ext uri="{FF2B5EF4-FFF2-40B4-BE49-F238E27FC236}">
                <a16:creationId xmlns:a16="http://schemas.microsoft.com/office/drawing/2014/main" id="{AAC288C4-3C1F-6A92-3B5D-8D940FCA4254}"/>
              </a:ext>
            </a:extLst>
          </p:cNvPr>
          <p:cNvGraphicFramePr/>
          <p:nvPr/>
        </p:nvGraphicFramePr>
        <p:xfrm>
          <a:off x="7545593" y="4686301"/>
          <a:ext cx="10555613" cy="69258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01024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a:extLst>
            <a:ext uri="{FF2B5EF4-FFF2-40B4-BE49-F238E27FC236}">
              <a16:creationId xmlns:a16="http://schemas.microsoft.com/office/drawing/2014/main" id="{1D14C92C-A754-6B3D-933D-199A1F053ECC}"/>
            </a:ext>
          </a:extLst>
        </p:cNvPr>
        <p:cNvGrpSpPr/>
        <p:nvPr/>
      </p:nvGrpSpPr>
      <p:grpSpPr>
        <a:xfrm>
          <a:off x="0" y="0"/>
          <a:ext cx="0" cy="0"/>
          <a:chOff x="0" y="0"/>
          <a:chExt cx="0" cy="0"/>
        </a:xfrm>
      </p:grpSpPr>
      <p:sp>
        <p:nvSpPr>
          <p:cNvPr id="9" name="TextBox 2">
            <a:extLst>
              <a:ext uri="{FF2B5EF4-FFF2-40B4-BE49-F238E27FC236}">
                <a16:creationId xmlns:a16="http://schemas.microsoft.com/office/drawing/2014/main" id="{6910DA35-6822-05CC-DAB9-A748365907BC}"/>
              </a:ext>
            </a:extLst>
          </p:cNvPr>
          <p:cNvSpPr txBox="1"/>
          <p:nvPr/>
        </p:nvSpPr>
        <p:spPr>
          <a:xfrm>
            <a:off x="6531770" y="1262063"/>
            <a:ext cx="5257800" cy="4672047"/>
          </a:xfrm>
          <a:prstGeom prst="rect">
            <a:avLst/>
          </a:prstGeom>
        </p:spPr>
        <p:txBody>
          <a:bodyPr vert="horz" lIns="91440" tIns="45720" rIns="91440" bIns="45720" rtlCol="0" anchor="b">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ct val="90000"/>
              </a:lnSpc>
              <a:spcBef>
                <a:spcPct val="0"/>
              </a:spcBef>
              <a:spcAft>
                <a:spcPts val="600"/>
              </a:spcAft>
            </a:pPr>
            <a:r>
              <a:rPr lang="en-US" sz="7800" dirty="0">
                <a:solidFill>
                  <a:schemeClr val="bg1"/>
                </a:solidFill>
                <a:latin typeface="Abril Fatface" panose="02000503000000020003" pitchFamily="2" charset="0"/>
                <a:ea typeface="+mj-ea"/>
                <a:cs typeface="+mj-cs"/>
              </a:rPr>
              <a:t>Relative Size of Craving in the Brain</a:t>
            </a:r>
          </a:p>
        </p:txBody>
      </p:sp>
      <p:pic>
        <p:nvPicPr>
          <p:cNvPr id="1026" name="Picture 2" descr="Free Baseball Glove Baseball photo and picture">
            <a:extLst>
              <a:ext uri="{FF2B5EF4-FFF2-40B4-BE49-F238E27FC236}">
                <a16:creationId xmlns:a16="http://schemas.microsoft.com/office/drawing/2014/main" id="{83C77F32-C08A-D0E2-F8F7-F00C270C6D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95" r="5301" b="-2"/>
          <a:stretch/>
        </p:blipFill>
        <p:spPr bwMode="auto">
          <a:xfrm>
            <a:off x="79994" y="2857500"/>
            <a:ext cx="5406407" cy="4152900"/>
          </a:xfrm>
          <a:custGeom>
            <a:avLst/>
            <a:gdLst/>
            <a:ahLst/>
            <a:cxnLst/>
            <a:rect l="l" t="t" r="r" b="b"/>
            <a:pathLst>
              <a:path w="3910084" h="6858000">
                <a:moveTo>
                  <a:pt x="0" y="0"/>
                </a:moveTo>
                <a:lnTo>
                  <a:pt x="2996382" y="0"/>
                </a:lnTo>
                <a:lnTo>
                  <a:pt x="3563333" y="1750276"/>
                </a:lnTo>
                <a:lnTo>
                  <a:pt x="3910084" y="6054385"/>
                </a:lnTo>
                <a:lnTo>
                  <a:pt x="3791309"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descr="A drop of water falling into the water&#10;&#10;AI-generated content may be incorrect.">
            <a:extLst>
              <a:ext uri="{FF2B5EF4-FFF2-40B4-BE49-F238E27FC236}">
                <a16:creationId xmlns:a16="http://schemas.microsoft.com/office/drawing/2014/main" id="{9636F1E0-DC97-6831-406F-B179ABF5AC3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3131" r="35511"/>
          <a:stretch/>
        </p:blipFill>
        <p:spPr>
          <a:xfrm>
            <a:off x="12422874" y="2"/>
            <a:ext cx="5865126" cy="10287000"/>
          </a:xfrm>
          <a:custGeom>
            <a:avLst/>
            <a:gdLst/>
            <a:ahLst/>
            <a:cxnLst/>
            <a:rect l="l" t="t" r="r" b="b"/>
            <a:pathLst>
              <a:path w="3910084" h="6858000">
                <a:moveTo>
                  <a:pt x="118775" y="0"/>
                </a:moveTo>
                <a:lnTo>
                  <a:pt x="3910084" y="0"/>
                </a:lnTo>
                <a:lnTo>
                  <a:pt x="3910084" y="6858000"/>
                </a:lnTo>
                <a:lnTo>
                  <a:pt x="913702" y="6858000"/>
                </a:lnTo>
                <a:lnTo>
                  <a:pt x="346751" y="5107724"/>
                </a:lnTo>
                <a:lnTo>
                  <a:pt x="0" y="803615"/>
                </a:lnTo>
                <a:close/>
              </a:path>
            </a:pathLst>
          </a:custGeom>
        </p:spPr>
      </p:pic>
      <p:sp>
        <p:nvSpPr>
          <p:cNvPr id="6" name="TextBox 5">
            <a:extLst>
              <a:ext uri="{FF2B5EF4-FFF2-40B4-BE49-F238E27FC236}">
                <a16:creationId xmlns:a16="http://schemas.microsoft.com/office/drawing/2014/main" id="{7E344C6B-46D0-159C-AF89-3C6D8EFE69A8}"/>
              </a:ext>
            </a:extLst>
          </p:cNvPr>
          <p:cNvSpPr txBox="1"/>
          <p:nvPr/>
        </p:nvSpPr>
        <p:spPr>
          <a:xfrm>
            <a:off x="15979359" y="10086946"/>
            <a:ext cx="2308644" cy="200183"/>
          </a:xfrm>
          <a:prstGeom prst="rect">
            <a:avLst/>
          </a:prstGeom>
          <a:solidFill>
            <a:srgbClr val="000000"/>
          </a:solidFill>
        </p:spPr>
        <p:txBody>
          <a:bodyPr wrap="none" rtlCol="0">
            <a:spAutoFit/>
          </a:bodyPr>
          <a:lstStyle/>
          <a:p>
            <a:pPr algn="r">
              <a:spcAft>
                <a:spcPts val="600"/>
              </a:spcAft>
            </a:pPr>
            <a:r>
              <a:rPr lang="en-US" sz="701" dirty="0">
                <a:solidFill>
                  <a:srgbClr val="FFFFFF"/>
                </a:solidFill>
                <a:hlinkClick r:id="rId4" tooltip="https://www.flickr.com/photos/timypenburg/4649617096/">
                  <a:extLst>
                    <a:ext uri="{A12FA001-AC4F-418D-AE19-62706E023703}">
                      <ahyp:hlinkClr xmlns:ahyp="http://schemas.microsoft.com/office/drawing/2018/hyperlinkcolor" val="tx"/>
                    </a:ext>
                  </a:extLst>
                </a:hlinkClick>
              </a:rPr>
              <a:t>This Photo</a:t>
            </a:r>
            <a:r>
              <a:rPr lang="en-US" sz="701" dirty="0">
                <a:solidFill>
                  <a:srgbClr val="FFFFFF"/>
                </a:solidFill>
              </a:rPr>
              <a:t> by Unknown Author is licensed under </a:t>
            </a:r>
            <a:r>
              <a:rPr lang="en-US" sz="701" dirty="0">
                <a:solidFill>
                  <a:srgbClr val="FFFFFF"/>
                </a:solidFill>
                <a:hlinkClick r:id="rId5" tooltip="https://creativecommons.org/licenses/by-sa/3.0/">
                  <a:extLst>
                    <a:ext uri="{A12FA001-AC4F-418D-AE19-62706E023703}">
                      <ahyp:hlinkClr xmlns:ahyp="http://schemas.microsoft.com/office/drawing/2018/hyperlinkcolor" val="tx"/>
                    </a:ext>
                  </a:extLst>
                </a:hlinkClick>
              </a:rPr>
              <a:t>CC BY-SA</a:t>
            </a:r>
            <a:endParaRPr lang="en-US" sz="701" dirty="0">
              <a:solidFill>
                <a:srgbClr val="FFFFFF"/>
              </a:solidFill>
            </a:endParaRPr>
          </a:p>
        </p:txBody>
      </p:sp>
      <p:sp>
        <p:nvSpPr>
          <p:cNvPr id="8" name="TextBox 2">
            <a:extLst>
              <a:ext uri="{FF2B5EF4-FFF2-40B4-BE49-F238E27FC236}">
                <a16:creationId xmlns:a16="http://schemas.microsoft.com/office/drawing/2014/main" id="{B5B0483B-46A4-59C8-EC5B-388451B7B8F9}"/>
              </a:ext>
            </a:extLst>
          </p:cNvPr>
          <p:cNvSpPr txBox="1"/>
          <p:nvPr/>
        </p:nvSpPr>
        <p:spPr>
          <a:xfrm>
            <a:off x="12973985" y="350076"/>
            <a:ext cx="5259396" cy="2507424"/>
          </a:xfrm>
          <a:prstGeom prst="rect">
            <a:avLst/>
          </a:prstGeom>
        </p:spPr>
        <p:txBody>
          <a:bodyPr vert="horz" lIns="91440" tIns="45720" rIns="91440" bIns="45720" rtlCol="0">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ct val="90000"/>
              </a:lnSpc>
              <a:spcBef>
                <a:spcPts val="1001"/>
              </a:spcBef>
              <a:spcAft>
                <a:spcPts val="600"/>
              </a:spcAft>
            </a:pPr>
            <a:r>
              <a:rPr lang="en-US" sz="5400" b="1" dirty="0">
                <a:solidFill>
                  <a:schemeClr val="bg1"/>
                </a:solidFill>
              </a:rPr>
              <a:t>3 days without water</a:t>
            </a:r>
          </a:p>
        </p:txBody>
      </p:sp>
    </p:spTree>
    <p:extLst>
      <p:ext uri="{BB962C8B-B14F-4D97-AF65-F5344CB8AC3E}">
        <p14:creationId xmlns:p14="http://schemas.microsoft.com/office/powerpoint/2010/main" val="4055974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04862"/>
        </a:solidFill>
        <a:effectLst/>
      </p:bgPr>
    </p:bg>
    <p:spTree>
      <p:nvGrpSpPr>
        <p:cNvPr id="1" name="">
          <a:extLst>
            <a:ext uri="{FF2B5EF4-FFF2-40B4-BE49-F238E27FC236}">
              <a16:creationId xmlns:a16="http://schemas.microsoft.com/office/drawing/2014/main" id="{06263106-FE21-CDA3-0F75-D557471A0CB3}"/>
            </a:ext>
          </a:extLst>
        </p:cNvPr>
        <p:cNvGrpSpPr/>
        <p:nvPr/>
      </p:nvGrpSpPr>
      <p:grpSpPr>
        <a:xfrm>
          <a:off x="0" y="0"/>
          <a:ext cx="0" cy="0"/>
          <a:chOff x="0" y="0"/>
          <a:chExt cx="0" cy="0"/>
        </a:xfrm>
      </p:grpSpPr>
      <p:sp>
        <p:nvSpPr>
          <p:cNvPr id="9" name="TextBox 2">
            <a:extLst>
              <a:ext uri="{FF2B5EF4-FFF2-40B4-BE49-F238E27FC236}">
                <a16:creationId xmlns:a16="http://schemas.microsoft.com/office/drawing/2014/main" id="{46913DF3-00F8-C586-2C48-A1D3ABBF1057}"/>
              </a:ext>
            </a:extLst>
          </p:cNvPr>
          <p:cNvSpPr txBox="1"/>
          <p:nvPr/>
        </p:nvSpPr>
        <p:spPr>
          <a:xfrm>
            <a:off x="6531770" y="1286126"/>
            <a:ext cx="5257800" cy="4672047"/>
          </a:xfrm>
          <a:prstGeom prst="rect">
            <a:avLst/>
          </a:prstGeom>
        </p:spPr>
        <p:txBody>
          <a:bodyPr vert="horz" lIns="91440" tIns="45720" rIns="91440" bIns="45720" rtlCol="0" anchor="b">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ct val="90000"/>
              </a:lnSpc>
              <a:spcBef>
                <a:spcPct val="0"/>
              </a:spcBef>
              <a:spcAft>
                <a:spcPts val="600"/>
              </a:spcAft>
            </a:pPr>
            <a:r>
              <a:rPr lang="en-US" sz="7800" dirty="0">
                <a:solidFill>
                  <a:schemeClr val="bg1"/>
                </a:solidFill>
                <a:latin typeface="Abril Fatface" panose="02000503000000020003" pitchFamily="2" charset="0"/>
                <a:ea typeface="+mj-ea"/>
                <a:cs typeface="+mj-cs"/>
              </a:rPr>
              <a:t>Relative Size of Craving in the Brain</a:t>
            </a:r>
          </a:p>
        </p:txBody>
      </p:sp>
      <p:pic>
        <p:nvPicPr>
          <p:cNvPr id="1028" name="Picture 4" descr="Free Man Ball photo and picture">
            <a:extLst>
              <a:ext uri="{FF2B5EF4-FFF2-40B4-BE49-F238E27FC236}">
                <a16:creationId xmlns:a16="http://schemas.microsoft.com/office/drawing/2014/main" id="{9BDBEE32-36DB-5562-54FE-B883E3FE4E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91" t="8197" r="40115" b="22993"/>
          <a:stretch/>
        </p:blipFill>
        <p:spPr bwMode="auto">
          <a:xfrm>
            <a:off x="304820" y="3162301"/>
            <a:ext cx="4419581" cy="4628780"/>
          </a:xfrm>
          <a:custGeom>
            <a:avLst/>
            <a:gdLst/>
            <a:ahLst/>
            <a:cxnLst/>
            <a:rect l="l" t="t" r="r" b="b"/>
            <a:pathLst>
              <a:path w="3834670" h="3333747">
                <a:moveTo>
                  <a:pt x="0" y="0"/>
                </a:moveTo>
                <a:lnTo>
                  <a:pt x="3066495" y="0"/>
                </a:lnTo>
                <a:lnTo>
                  <a:pt x="3427241" y="1211943"/>
                </a:lnTo>
                <a:lnTo>
                  <a:pt x="3834670" y="3333747"/>
                </a:lnTo>
                <a:lnTo>
                  <a:pt x="0" y="3333747"/>
                </a:lnTo>
                <a:close/>
              </a:path>
            </a:pathLst>
          </a:cu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DE0BC42A-3C9A-4D87-A887-DAC422BA1470}"/>
              </a:ext>
            </a:extLst>
          </p:cNvPr>
          <p:cNvSpPr txBox="1"/>
          <p:nvPr/>
        </p:nvSpPr>
        <p:spPr>
          <a:xfrm>
            <a:off x="12973985" y="350076"/>
            <a:ext cx="5259396" cy="2507424"/>
          </a:xfrm>
          <a:prstGeom prst="rect">
            <a:avLst/>
          </a:prstGeom>
        </p:spPr>
        <p:txBody>
          <a:bodyPr vert="horz" lIns="91440" tIns="45720" rIns="91440" bIns="45720" rtlCol="0">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914445">
              <a:lnSpc>
                <a:spcPct val="90000"/>
              </a:lnSpc>
              <a:spcBef>
                <a:spcPts val="1001"/>
              </a:spcBef>
              <a:spcAft>
                <a:spcPts val="600"/>
              </a:spcAft>
            </a:pPr>
            <a:r>
              <a:rPr lang="en-US" sz="5400" b="1" dirty="0">
                <a:solidFill>
                  <a:schemeClr val="bg1"/>
                </a:solidFill>
              </a:rPr>
              <a:t>5 days without food</a:t>
            </a:r>
          </a:p>
        </p:txBody>
      </p:sp>
      <p:pic>
        <p:nvPicPr>
          <p:cNvPr id="4" name="Picture 3" descr="A group of people eating at a table&#10;&#10;AI-generated content may be incorrect.">
            <a:extLst>
              <a:ext uri="{FF2B5EF4-FFF2-40B4-BE49-F238E27FC236}">
                <a16:creationId xmlns:a16="http://schemas.microsoft.com/office/drawing/2014/main" id="{84095603-3487-2775-D942-B869F59DAB91}"/>
              </a:ext>
            </a:extLst>
          </p:cNvPr>
          <p:cNvPicPr>
            <a:picLocks noChangeAspect="1"/>
          </p:cNvPicPr>
          <p:nvPr/>
        </p:nvPicPr>
        <p:blipFill>
          <a:blip r:embed="rId4">
            <a:extLst>
              <a:ext uri="{28A0092B-C50C-407E-A947-70E740481C1C}">
                <a14:useLocalDpi xmlns:a14="http://schemas.microsoft.com/office/drawing/2010/main" val="0"/>
              </a:ext>
            </a:extLst>
          </a:blip>
          <a:srcRect l="42237"/>
          <a:stretch>
            <a:fillRect/>
          </a:stretch>
        </p:blipFill>
        <p:spPr>
          <a:xfrm>
            <a:off x="13639802" y="2095500"/>
            <a:ext cx="4617719" cy="8191500"/>
          </a:xfrm>
          <a:prstGeom prst="rect">
            <a:avLst/>
          </a:prstGeom>
          <a:ln>
            <a:noFill/>
          </a:ln>
          <a:effectLst>
            <a:softEdge rad="112500"/>
          </a:effectLst>
        </p:spPr>
      </p:pic>
      <p:sp>
        <p:nvSpPr>
          <p:cNvPr id="8" name="TextBox 7">
            <a:extLst>
              <a:ext uri="{FF2B5EF4-FFF2-40B4-BE49-F238E27FC236}">
                <a16:creationId xmlns:a16="http://schemas.microsoft.com/office/drawing/2014/main" id="{7C543FB3-FB1B-236C-60C7-32A0D0463EE4}"/>
              </a:ext>
            </a:extLst>
          </p:cNvPr>
          <p:cNvSpPr txBox="1"/>
          <p:nvPr/>
        </p:nvSpPr>
        <p:spPr>
          <a:xfrm>
            <a:off x="14537633" y="9736869"/>
            <a:ext cx="3495755" cy="400366"/>
          </a:xfrm>
          <a:prstGeom prst="rect">
            <a:avLst/>
          </a:prstGeom>
          <a:noFill/>
        </p:spPr>
        <p:txBody>
          <a:bodyPr wrap="square">
            <a:spAutoFit/>
          </a:bodyPr>
          <a:lstStyle/>
          <a:p>
            <a:r>
              <a:rPr lang="en-US" sz="1001" dirty="0">
                <a:solidFill>
                  <a:schemeClr val="bg2"/>
                </a:solidFill>
              </a:rPr>
              <a:t>https://pixabay.com/photos/people-food-restaurant-dine-men-2602736/</a:t>
            </a:r>
          </a:p>
        </p:txBody>
      </p:sp>
    </p:spTree>
    <p:extLst>
      <p:ext uri="{BB962C8B-B14F-4D97-AF65-F5344CB8AC3E}">
        <p14:creationId xmlns:p14="http://schemas.microsoft.com/office/powerpoint/2010/main" val="33430590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540</TotalTime>
  <Words>3676</Words>
  <Application>Microsoft Office PowerPoint</Application>
  <PresentationFormat>Custom</PresentationFormat>
  <Paragraphs>504</Paragraphs>
  <Slides>44</Slides>
  <Notes>11</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44</vt:i4>
      </vt:variant>
    </vt:vector>
  </HeadingPairs>
  <TitlesOfParts>
    <vt:vector size="61" baseType="lpstr">
      <vt:lpstr>Times New Roman MT Bold</vt:lpstr>
      <vt:lpstr>Canva Sans</vt:lpstr>
      <vt:lpstr>Poppins</vt:lpstr>
      <vt:lpstr>Nunito Bold Bold</vt:lpstr>
      <vt:lpstr>Courier New</vt:lpstr>
      <vt:lpstr>Nunito Bold</vt:lpstr>
      <vt:lpstr>Times New Roman MT</vt:lpstr>
      <vt:lpstr>Abril Fatface</vt:lpstr>
      <vt:lpstr>Georgia</vt:lpstr>
      <vt:lpstr>Arial</vt:lpstr>
      <vt:lpstr>Calibri</vt:lpstr>
      <vt:lpstr>Franklin Gothic Book</vt:lpstr>
      <vt:lpstr>Mate</vt:lpstr>
      <vt:lpstr>Times New Roman</vt:lpstr>
      <vt:lpstr>Wingdings</vt:lpstr>
      <vt:lpstr>Abadi</vt:lpstr>
      <vt:lpstr>Office Theme</vt:lpstr>
      <vt:lpstr>Healing Generations: Family-Centered Care for Addiction and Trauma  at UNC Horizons</vt:lpstr>
      <vt:lpstr>PowerPoint Presentation</vt:lpstr>
      <vt:lpstr>PowerPoint Presentation</vt:lpstr>
      <vt:lpstr>Defining Substance Use Disorders &amp; Treatment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Treatment Access and Effectiveness</vt:lpstr>
      <vt:lpstr>PowerPoint Presentation</vt:lpstr>
      <vt:lpstr>PowerPoint Presentation</vt:lpstr>
      <vt:lpstr>PowerPoint Presentation</vt:lpstr>
      <vt:lpstr>PowerPoint Presentation</vt:lpstr>
      <vt:lpstr>PowerPoint Presentation</vt:lpstr>
      <vt:lpstr>PowerPoint Presentation</vt:lpstr>
      <vt:lpstr>Understand the Prevalence and Impact of Trauma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Refer a Patient to UNC Horizons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UNC Horizons Child Development Center, Today</dc:title>
  <cp:lastModifiedBy>Dixon, Haley Dawn Avery</cp:lastModifiedBy>
  <cp:revision>7</cp:revision>
  <dcterms:created xsi:type="dcterms:W3CDTF">2006-08-16T00:00:00Z</dcterms:created>
  <dcterms:modified xsi:type="dcterms:W3CDTF">2026-05-21T16:07:41Z</dcterms:modified>
  <dc:identifier>DAHKEfSpL34</dc:identifier>
</cp:coreProperties>
</file>