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webextensions/webextension2.xml" ContentType="application/vnd.ms-office.webextension+xml"/>
  <Override PartName="/ppt/webextensions/webextension3.xml" ContentType="application/vnd.ms-office.webextension+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63" r:id="rId4"/>
    <p:sldId id="297" r:id="rId5"/>
    <p:sldId id="265" r:id="rId6"/>
    <p:sldId id="293" r:id="rId7"/>
    <p:sldId id="294" r:id="rId8"/>
    <p:sldId id="259" r:id="rId9"/>
    <p:sldId id="296" r:id="rId10"/>
    <p:sldId id="260" r:id="rId11"/>
    <p:sldId id="262" r:id="rId12"/>
    <p:sldId id="298" r:id="rId13"/>
    <p:sldId id="264" r:id="rId14"/>
    <p:sldId id="299" r:id="rId15"/>
    <p:sldId id="300" r:id="rId16"/>
    <p:sldId id="268" r:id="rId17"/>
    <p:sldId id="301" r:id="rId18"/>
    <p:sldId id="295" r:id="rId19"/>
  </p:sldIdLst>
  <p:sldSz cx="12192000" cy="6858000"/>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93"/>
    <p:restoredTop sz="94697"/>
  </p:normalViewPr>
  <p:slideViewPr>
    <p:cSldViewPr snapToGrid="0">
      <p:cViewPr varScale="1">
        <p:scale>
          <a:sx n="95" d="100"/>
          <a:sy n="95" d="100"/>
        </p:scale>
        <p:origin x="216"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F797E8-FDCC-D948-AF14-A4FC988E9C5B}" type="datetimeFigureOut">
              <a:rPr lang="en-US" smtClean="0"/>
              <a:t>5/18/26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EAA279-031E-F840-9878-AACC8B28894F}" type="slidenum">
              <a:rPr lang="en-US" smtClean="0"/>
              <a:t>‹#›</a:t>
            </a:fld>
            <a:endParaRPr lang="en-US"/>
          </a:p>
        </p:txBody>
      </p:sp>
    </p:spTree>
    <p:extLst>
      <p:ext uri="{BB962C8B-B14F-4D97-AF65-F5344CB8AC3E}">
        <p14:creationId xmlns:p14="http://schemas.microsoft.com/office/powerpoint/2010/main" val="169136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63638"/>
            <a:ext cx="5583238" cy="3141662"/>
          </a:xfrm>
        </p:spPr>
      </p:sp>
      <p:sp>
        <p:nvSpPr>
          <p:cNvPr id="3" name="Notes Placeholder 2"/>
          <p:cNvSpPr>
            <a:spLocks noGrp="1"/>
          </p:cNvSpPr>
          <p:nvPr>
            <p:ph type="body" idx="1"/>
          </p:nvPr>
        </p:nvSpPr>
        <p:spPr/>
        <p:txBody>
          <a:bodyPr/>
          <a:lstStyle/>
          <a:p>
            <a:pPr marL="0" marR="0" lvl="0" indent="0">
              <a:spcBef>
                <a:spcPts val="0"/>
              </a:spcBef>
              <a:spcAft>
                <a:spcPts val="0"/>
              </a:spcAft>
              <a:buSzPts val="1200"/>
              <a:buFontTx/>
              <a:buNone/>
              <a:tabLst>
                <a:tab pos="457200" algn="l"/>
              </a:tabLst>
            </a:pPr>
            <a:r>
              <a:rPr lang="en-US" dirty="0"/>
              <a:t>A state professional development network of Program Implementation Coaches (i.e., systems coaches or training and technical assistance providers) who can provide training and coaching to community inclusion teams and local implementation site leadership teams leading to high fidelity implementation of equitable and effective inclusion practices. The professional development network of Program Implementation Coaches will be instrumental in scale-up as the state continues this work after the intensive TA and expands the number of communities and programs that are providing effective and equitable inclusive options to preschool children.</a:t>
            </a:r>
          </a:p>
          <a:p>
            <a:pPr marL="457200" marR="0">
              <a:spcBef>
                <a:spcPts val="0"/>
              </a:spcBef>
              <a:spcAft>
                <a:spcPts val="0"/>
              </a:spcAft>
              <a:buFontTx/>
              <a:buNone/>
            </a:pPr>
            <a:r>
              <a:rPr lang="en-US" dirty="0"/>
              <a:t> </a:t>
            </a:r>
          </a:p>
          <a:p>
            <a:pPr marL="0" marR="0" lvl="0" indent="0">
              <a:spcBef>
                <a:spcPts val="0"/>
              </a:spcBef>
              <a:spcAft>
                <a:spcPts val="0"/>
              </a:spcAft>
              <a:buSzPts val="1200"/>
              <a:buFontTx/>
              <a:buNone/>
              <a:tabLst>
                <a:tab pos="457200" algn="l"/>
              </a:tabLst>
            </a:pPr>
            <a:r>
              <a:rPr lang="en-US" dirty="0"/>
              <a:t>2-3 Community Inclusion Teams across the state. The Community Inclusion Team (CIT) is comprised of LEA administrators, community program administrators, program staff, family members, and others as appropriate who implement action plans, using the Community Indicators of High-Quality Inclusion, to guide and support the availability of effective and equitable inclusive early care and education environments. The state will continue to recruit CITs after the intensive TA is completed to expand the number of communities and programs providing equitable and effective inclusion. </a:t>
            </a:r>
          </a:p>
          <a:p>
            <a:pPr marL="457200" marR="0">
              <a:spcBef>
                <a:spcPts val="0"/>
              </a:spcBef>
              <a:spcAft>
                <a:spcPts val="0"/>
              </a:spcAft>
              <a:buFontTx/>
              <a:buNone/>
            </a:pPr>
            <a:r>
              <a:rPr lang="en-US" dirty="0"/>
              <a:t> </a:t>
            </a:r>
          </a:p>
          <a:p>
            <a:pPr marL="0" marR="0" lvl="0" indent="0">
              <a:spcBef>
                <a:spcPts val="0"/>
              </a:spcBef>
              <a:spcAft>
                <a:spcPts val="0"/>
              </a:spcAft>
              <a:buSzPts val="1200"/>
              <a:buFontTx/>
              <a:buNone/>
              <a:tabLst>
                <a:tab pos="457200" algn="l"/>
              </a:tabLst>
            </a:pPr>
            <a:r>
              <a:rPr lang="en-US" dirty="0"/>
              <a:t>At least 2 local implementation sites within each community. The CIT establishes a minimum of 2 local implementation sites to implement the Early Care and Education Environment indicators, which include critical teaching practices needed to maximize the access, meaningful participation, belonging, and developmental outcomes of young children with disabilities in early care and education environments.</a:t>
            </a:r>
          </a:p>
          <a:p>
            <a:pPr marL="457200" marR="0">
              <a:spcBef>
                <a:spcPts val="0"/>
              </a:spcBef>
              <a:spcAft>
                <a:spcPts val="0"/>
              </a:spcAft>
              <a:buFontTx/>
              <a:buNone/>
            </a:pPr>
            <a:r>
              <a:rPr lang="en-US" dirty="0"/>
              <a:t> </a:t>
            </a:r>
          </a:p>
          <a:p>
            <a:pPr marL="0" marR="0" lvl="0" indent="0">
              <a:spcBef>
                <a:spcPts val="0"/>
              </a:spcBef>
              <a:spcAft>
                <a:spcPts val="0"/>
              </a:spcAft>
              <a:buSzPts val="1200"/>
              <a:buFontTx/>
              <a:buNone/>
              <a:tabLst>
                <a:tab pos="457200" algn="l"/>
              </a:tabLst>
            </a:pPr>
            <a:r>
              <a:rPr lang="en-US" dirty="0"/>
              <a:t>Data decision-making tools are used to evaluate fidelity of implementation, outcomes, and data-based decision-making strategies. </a:t>
            </a:r>
          </a:p>
          <a:p>
            <a:pPr marL="457200" marR="0">
              <a:spcBef>
                <a:spcPts val="0"/>
              </a:spcBef>
              <a:spcAft>
                <a:spcPts val="0"/>
              </a:spcAft>
              <a:buFontTx/>
              <a:buNone/>
            </a:pPr>
            <a:r>
              <a:rPr lang="en-US" dirty="0"/>
              <a:t> </a:t>
            </a:r>
          </a:p>
          <a:p>
            <a:pPr marL="0" marR="0" lvl="0" indent="0">
              <a:spcBef>
                <a:spcPts val="0"/>
              </a:spcBef>
              <a:spcAft>
                <a:spcPts val="0"/>
              </a:spcAft>
              <a:buSzPts val="1200"/>
              <a:buFontTx/>
              <a:buNone/>
              <a:tabLst>
                <a:tab pos="457200" algn="l"/>
              </a:tabLst>
            </a:pPr>
            <a:r>
              <a:rPr lang="en-US" dirty="0"/>
              <a:t>Written plans and budgets to scale up and sustain these efforts over time at both the State and community levels.</a:t>
            </a:r>
          </a:p>
          <a:p>
            <a:endParaRPr lang="en-US" dirty="0"/>
          </a:p>
        </p:txBody>
      </p:sp>
      <p:sp>
        <p:nvSpPr>
          <p:cNvPr id="4" name="Slide Number Placeholder 3"/>
          <p:cNvSpPr>
            <a:spLocks noGrp="1"/>
          </p:cNvSpPr>
          <p:nvPr>
            <p:ph type="sldNum" sz="quarter" idx="5"/>
          </p:nvPr>
        </p:nvSpPr>
        <p:spPr/>
        <p:txBody>
          <a:bodyPr/>
          <a:lstStyle/>
          <a:p>
            <a:fld id="{B2D51DE3-8DEF-44D3-94EB-8362A60B37F1}" type="slidenum">
              <a:rPr lang="en-US" smtClean="0"/>
              <a:t>7</a:t>
            </a:fld>
            <a:endParaRPr lang="en-US"/>
          </a:p>
        </p:txBody>
      </p:sp>
    </p:spTree>
    <p:extLst>
      <p:ext uri="{BB962C8B-B14F-4D97-AF65-F5344CB8AC3E}">
        <p14:creationId xmlns:p14="http://schemas.microsoft.com/office/powerpoint/2010/main" val="1978186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10 minutes</a:t>
            </a:r>
          </a:p>
        </p:txBody>
      </p:sp>
      <p:sp>
        <p:nvSpPr>
          <p:cNvPr id="4" name="Slide Number Placeholder 3"/>
          <p:cNvSpPr>
            <a:spLocks noGrp="1"/>
          </p:cNvSpPr>
          <p:nvPr>
            <p:ph type="sldNum" sz="quarter" idx="5"/>
          </p:nvPr>
        </p:nvSpPr>
        <p:spPr/>
        <p:txBody>
          <a:bodyPr/>
          <a:lstStyle/>
          <a:p>
            <a:fld id="{52EAA279-031E-F840-9878-AACC8B28894F}" type="slidenum">
              <a:rPr lang="en-US" smtClean="0"/>
              <a:t>9</a:t>
            </a:fld>
            <a:endParaRPr lang="en-US"/>
          </a:p>
        </p:txBody>
      </p:sp>
    </p:spTree>
    <p:extLst>
      <p:ext uri="{BB962C8B-B14F-4D97-AF65-F5344CB8AC3E}">
        <p14:creationId xmlns:p14="http://schemas.microsoft.com/office/powerpoint/2010/main" val="3560958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Post on wall. Facilitators organize into categories or themes during break.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rPr>
              <a:t>7 minutes </a:t>
            </a:r>
            <a:endParaRPr lang="en-US" dirty="0"/>
          </a:p>
          <a:p>
            <a:endParaRPr lang="en-US" dirty="0"/>
          </a:p>
        </p:txBody>
      </p:sp>
      <p:sp>
        <p:nvSpPr>
          <p:cNvPr id="4" name="Slide Number Placeholder 3"/>
          <p:cNvSpPr>
            <a:spLocks noGrp="1"/>
          </p:cNvSpPr>
          <p:nvPr>
            <p:ph type="sldNum" sz="quarter" idx="5"/>
          </p:nvPr>
        </p:nvSpPr>
        <p:spPr/>
        <p:txBody>
          <a:bodyPr/>
          <a:lstStyle/>
          <a:p>
            <a:fld id="{52EAA279-031E-F840-9878-AACC8B28894F}" type="slidenum">
              <a:rPr lang="en-US" smtClean="0"/>
              <a:t>11</a:t>
            </a:fld>
            <a:endParaRPr lang="en-US"/>
          </a:p>
        </p:txBody>
      </p:sp>
    </p:spTree>
    <p:extLst>
      <p:ext uri="{BB962C8B-B14F-4D97-AF65-F5344CB8AC3E}">
        <p14:creationId xmlns:p14="http://schemas.microsoft.com/office/powerpoint/2010/main" val="4074853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DE0C0-955D-C713-009A-76231485D2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D1AFA9-26F3-4138-320C-775E4E78CA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4B0373-0A65-7CC3-0F9C-288D45958ED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Post on wall. Facilitators organize into categories or themes during break.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effectLst/>
              </a:rPr>
              <a:t>7 minutes </a:t>
            </a:r>
            <a:endParaRPr lang="en-US" dirty="0"/>
          </a:p>
          <a:p>
            <a:endParaRPr lang="en-US" dirty="0"/>
          </a:p>
        </p:txBody>
      </p:sp>
      <p:sp>
        <p:nvSpPr>
          <p:cNvPr id="4" name="Slide Number Placeholder 3">
            <a:extLst>
              <a:ext uri="{FF2B5EF4-FFF2-40B4-BE49-F238E27FC236}">
                <a16:creationId xmlns:a16="http://schemas.microsoft.com/office/drawing/2014/main" id="{1042E9E2-C1DB-B8E4-60A3-9A3AF00F9A25}"/>
              </a:ext>
            </a:extLst>
          </p:cNvPr>
          <p:cNvSpPr>
            <a:spLocks noGrp="1"/>
          </p:cNvSpPr>
          <p:nvPr>
            <p:ph type="sldNum" sz="quarter" idx="5"/>
          </p:nvPr>
        </p:nvSpPr>
        <p:spPr/>
        <p:txBody>
          <a:bodyPr/>
          <a:lstStyle/>
          <a:p>
            <a:fld id="{52EAA279-031E-F840-9878-AACC8B28894F}" type="slidenum">
              <a:rPr lang="en-US" smtClean="0"/>
              <a:t>14</a:t>
            </a:fld>
            <a:endParaRPr lang="en-US"/>
          </a:p>
        </p:txBody>
      </p:sp>
    </p:spTree>
    <p:extLst>
      <p:ext uri="{BB962C8B-B14F-4D97-AF65-F5344CB8AC3E}">
        <p14:creationId xmlns:p14="http://schemas.microsoft.com/office/powerpoint/2010/main" val="4235805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1C2B8-56D6-6967-6D5F-37D44CD721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B863A9-369C-9C13-DD38-5CC775E45F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52ADB16-F8E0-99ED-EF4A-D36AC4F47ED9}"/>
              </a:ext>
            </a:extLst>
          </p:cNvPr>
          <p:cNvSpPr>
            <a:spLocks noGrp="1"/>
          </p:cNvSpPr>
          <p:nvPr>
            <p:ph type="body" idx="1"/>
          </p:nvPr>
        </p:nvSpPr>
        <p:spPr/>
        <p:txBody>
          <a:bodyPr/>
          <a:lstStyle/>
          <a:p>
            <a:r>
              <a:rPr lang="en-US" dirty="0"/>
              <a:t>10 minutes</a:t>
            </a:r>
          </a:p>
        </p:txBody>
      </p:sp>
      <p:sp>
        <p:nvSpPr>
          <p:cNvPr id="4" name="Slide Number Placeholder 3">
            <a:extLst>
              <a:ext uri="{FF2B5EF4-FFF2-40B4-BE49-F238E27FC236}">
                <a16:creationId xmlns:a16="http://schemas.microsoft.com/office/drawing/2014/main" id="{4275DD1B-F3E6-9AFE-F25A-0E3A262A08AF}"/>
              </a:ext>
            </a:extLst>
          </p:cNvPr>
          <p:cNvSpPr>
            <a:spLocks noGrp="1"/>
          </p:cNvSpPr>
          <p:nvPr>
            <p:ph type="sldNum" sz="quarter" idx="5"/>
          </p:nvPr>
        </p:nvSpPr>
        <p:spPr/>
        <p:txBody>
          <a:bodyPr/>
          <a:lstStyle/>
          <a:p>
            <a:fld id="{52EAA279-031E-F840-9878-AACC8B28894F}" type="slidenum">
              <a:rPr lang="en-US" smtClean="0"/>
              <a:t>17</a:t>
            </a:fld>
            <a:endParaRPr lang="en-US"/>
          </a:p>
        </p:txBody>
      </p:sp>
    </p:spTree>
    <p:extLst>
      <p:ext uri="{BB962C8B-B14F-4D97-AF65-F5344CB8AC3E}">
        <p14:creationId xmlns:p14="http://schemas.microsoft.com/office/powerpoint/2010/main" val="2588892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4C628-0939-73FB-035E-300420206E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0BF7B4B-9AB4-24EF-CDDF-5BA23F7668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A015ABE-721D-A306-F57D-72498B058401}"/>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5" name="Footer Placeholder 4">
            <a:extLst>
              <a:ext uri="{FF2B5EF4-FFF2-40B4-BE49-F238E27FC236}">
                <a16:creationId xmlns:a16="http://schemas.microsoft.com/office/drawing/2014/main" id="{728908FA-444B-BD0E-51A4-514DD275E0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DF5FF0-3671-C119-4805-16399653DBD1}"/>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727543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A6DEE-0B39-3247-F090-7472DDF1A2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4D7C5E-2DC4-25C4-00B8-7B8B7505A1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F5A2D-D898-8420-8D14-E710F1251ED7}"/>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5" name="Footer Placeholder 4">
            <a:extLst>
              <a:ext uri="{FF2B5EF4-FFF2-40B4-BE49-F238E27FC236}">
                <a16:creationId xmlns:a16="http://schemas.microsoft.com/office/drawing/2014/main" id="{EAAC87F2-6CFE-F6BC-4085-A0990C0375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D0D377-2B4D-7944-9230-E82F8D1E54A9}"/>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2069321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10159E-7D5B-E486-9489-053D41BAE5E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FB6C50-BDCA-9DF2-9DF8-96044DB561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53711C-F6CB-3AE5-FC7D-519A9A8CAA74}"/>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5" name="Footer Placeholder 4">
            <a:extLst>
              <a:ext uri="{FF2B5EF4-FFF2-40B4-BE49-F238E27FC236}">
                <a16:creationId xmlns:a16="http://schemas.microsoft.com/office/drawing/2014/main" id="{1573A670-23D6-3F0B-7429-AAE40C0919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DE1191-7698-BC8B-62AC-C496F395F042}"/>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1398972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3FAE5-11DC-C2F3-5FE9-3C8F548621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C402FD-0CCD-9491-8E7F-AF6A8874A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FD6282-A3F0-B230-55B7-C4A11715D51E}"/>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5" name="Footer Placeholder 4">
            <a:extLst>
              <a:ext uri="{FF2B5EF4-FFF2-40B4-BE49-F238E27FC236}">
                <a16:creationId xmlns:a16="http://schemas.microsoft.com/office/drawing/2014/main" id="{23D14FAC-903C-4FC5-43C8-E4045B4EBE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CAF408-DB99-36AE-7B8B-9D7DAD58E5F2}"/>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3586636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AF9E9-AE93-44F8-8F83-069B1CDB3D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DE064BE-ACFA-2FEC-746A-03BDFED2C97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58E8A9-DC91-C9F6-DE7B-D17D2CB746C3}"/>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5" name="Footer Placeholder 4">
            <a:extLst>
              <a:ext uri="{FF2B5EF4-FFF2-40B4-BE49-F238E27FC236}">
                <a16:creationId xmlns:a16="http://schemas.microsoft.com/office/drawing/2014/main" id="{29F4D502-5D89-065F-B737-356D77F395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D51817-12CC-7096-C8D4-0BDC45106A53}"/>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2024106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F30AA-70BC-BBA4-B72F-A49F103356B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14A869-83CC-A7F8-15EA-902FA137DC9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F5B823-4A6A-C053-6A1C-DA5B9F8160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E32CB9B-0D70-CE7C-3DFD-4522951942EB}"/>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6" name="Footer Placeholder 5">
            <a:extLst>
              <a:ext uri="{FF2B5EF4-FFF2-40B4-BE49-F238E27FC236}">
                <a16:creationId xmlns:a16="http://schemas.microsoft.com/office/drawing/2014/main" id="{C4CECC48-A780-4018-24E3-0DD17C216A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3EEC07-7D4F-9E73-646F-BC8C0127DE47}"/>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3750227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68C81-A043-FFA4-F4FD-28367FB9EC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FD9FB7-E1CB-789A-56E5-D67DDD1F81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47A988-8DE0-94B4-2DEB-C4AFD4DA3DA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E0AF8B-9951-A05C-B6A0-CAE58205D9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3AC849-D725-8C3A-ECEE-D00809AA2E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CA79CAC-FB0F-5D80-A9E1-0CE50DDFEA19}"/>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8" name="Footer Placeholder 7">
            <a:extLst>
              <a:ext uri="{FF2B5EF4-FFF2-40B4-BE49-F238E27FC236}">
                <a16:creationId xmlns:a16="http://schemas.microsoft.com/office/drawing/2014/main" id="{0A3E4550-EC41-F5DB-0FE5-9DF18D5602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970354-DDF1-9053-8193-5C920F0F4966}"/>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414175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BAE0D-060D-29D2-F007-BF92041AA5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A684A7-9992-3B3B-864C-6C7297345FFA}"/>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4" name="Footer Placeholder 3">
            <a:extLst>
              <a:ext uri="{FF2B5EF4-FFF2-40B4-BE49-F238E27FC236}">
                <a16:creationId xmlns:a16="http://schemas.microsoft.com/office/drawing/2014/main" id="{01E5741D-98F7-E7BD-00F7-B821E8A13D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19666F-99AE-E254-EF65-97A05266BCF0}"/>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1750054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5AF70F-8438-2C9C-8710-82CB394102F0}"/>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3" name="Footer Placeholder 2">
            <a:extLst>
              <a:ext uri="{FF2B5EF4-FFF2-40B4-BE49-F238E27FC236}">
                <a16:creationId xmlns:a16="http://schemas.microsoft.com/office/drawing/2014/main" id="{82CE51C3-F6B2-979B-8ED6-374549D677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7266BBE-D2CB-8D8F-4B39-B0E3D3C7E9A8}"/>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1259762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8E9BA-A218-DBFF-B854-E8312B17E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4A2FEC9-2C80-2EAE-81C9-188F77D37F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83D009-430D-5FF2-D4FB-91FF380F3B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C59696-ABE1-9413-CCA9-49ED5B7B13DB}"/>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6" name="Footer Placeholder 5">
            <a:extLst>
              <a:ext uri="{FF2B5EF4-FFF2-40B4-BE49-F238E27FC236}">
                <a16:creationId xmlns:a16="http://schemas.microsoft.com/office/drawing/2014/main" id="{5775FD48-B8F5-3A43-79A0-EAABF2FA8D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16030C-AA76-EB22-827E-D9392A96E836}"/>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1790220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104CE-4497-37CC-9908-83879C9638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5F1AE3-CE0C-5246-CB41-620C0FDE1C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2594EB3-37A3-A42D-6FE8-1EB66E4719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2D342-AB8C-87CA-917D-C39EF8D100C1}"/>
              </a:ext>
            </a:extLst>
          </p:cNvPr>
          <p:cNvSpPr>
            <a:spLocks noGrp="1"/>
          </p:cNvSpPr>
          <p:nvPr>
            <p:ph type="dt" sz="half" idx="10"/>
          </p:nvPr>
        </p:nvSpPr>
        <p:spPr/>
        <p:txBody>
          <a:bodyPr/>
          <a:lstStyle/>
          <a:p>
            <a:fld id="{14F00E44-90FB-A648-B561-B1D2A02A7D39}" type="datetimeFigureOut">
              <a:rPr lang="en-US" smtClean="0"/>
              <a:t>5/18/26</a:t>
            </a:fld>
            <a:endParaRPr lang="en-US"/>
          </a:p>
        </p:txBody>
      </p:sp>
      <p:sp>
        <p:nvSpPr>
          <p:cNvPr id="6" name="Footer Placeholder 5">
            <a:extLst>
              <a:ext uri="{FF2B5EF4-FFF2-40B4-BE49-F238E27FC236}">
                <a16:creationId xmlns:a16="http://schemas.microsoft.com/office/drawing/2014/main" id="{6025B0B8-E9E8-A392-58B8-2412D1CEE0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27909E-72D2-08B8-96AB-28E31D8C0C6A}"/>
              </a:ext>
            </a:extLst>
          </p:cNvPr>
          <p:cNvSpPr>
            <a:spLocks noGrp="1"/>
          </p:cNvSpPr>
          <p:nvPr>
            <p:ph type="sldNum" sz="quarter" idx="12"/>
          </p:nvPr>
        </p:nvSpPr>
        <p:spPr/>
        <p:txBody>
          <a:bodyPr/>
          <a:lstStyle/>
          <a:p>
            <a:fld id="{6EBAB73C-94EA-4C44-A233-E4155925C632}" type="slidenum">
              <a:rPr lang="en-US" smtClean="0"/>
              <a:t>‹#›</a:t>
            </a:fld>
            <a:endParaRPr lang="en-US"/>
          </a:p>
        </p:txBody>
      </p:sp>
    </p:spTree>
    <p:extLst>
      <p:ext uri="{BB962C8B-B14F-4D97-AF65-F5344CB8AC3E}">
        <p14:creationId xmlns:p14="http://schemas.microsoft.com/office/powerpoint/2010/main" val="355381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19B7CD-6591-BF3F-88DA-0C31FC2C48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830955-7021-7B45-F04E-3243EAE9E6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645D79-3C6D-CDBA-6377-1F0AF8D0F3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4F00E44-90FB-A648-B561-B1D2A02A7D39}" type="datetimeFigureOut">
              <a:rPr lang="en-US" smtClean="0"/>
              <a:t>5/18/26</a:t>
            </a:fld>
            <a:endParaRPr lang="en-US"/>
          </a:p>
        </p:txBody>
      </p:sp>
      <p:sp>
        <p:nvSpPr>
          <p:cNvPr id="5" name="Footer Placeholder 4">
            <a:extLst>
              <a:ext uri="{FF2B5EF4-FFF2-40B4-BE49-F238E27FC236}">
                <a16:creationId xmlns:a16="http://schemas.microsoft.com/office/drawing/2014/main" id="{8DB6EAED-2AE7-D441-3891-0577135634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7B57980-E171-7CD4-D6F4-D7F488508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BAB73C-94EA-4C44-A233-E4155925C632}" type="slidenum">
              <a:rPr lang="en-US" smtClean="0"/>
              <a:t>‹#›</a:t>
            </a:fld>
            <a:endParaRPr lang="en-US"/>
          </a:p>
        </p:txBody>
      </p:sp>
    </p:spTree>
    <p:extLst>
      <p:ext uri="{BB962C8B-B14F-4D97-AF65-F5344CB8AC3E}">
        <p14:creationId xmlns:p14="http://schemas.microsoft.com/office/powerpoint/2010/main" val="124890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1/relationships/webextension" Target="../webextensions/webextension2.xml"/><Relationship Id="rId1" Type="http://schemas.openxmlformats.org/officeDocument/2006/relationships/slideLayout" Target="../slideLayouts/slideLayout6.xml"/><Relationship Id="rId5" Type="http://schemas.openxmlformats.org/officeDocument/2006/relationships/image" Target="../media/image2.png"/><Relationship Id="rId4" Type="http://schemas.microsoft.com/office/2011/relationships/webextension" Target="../webextensions/webextension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9CA43-EF66-3C93-ECC0-01083DBD3322}"/>
              </a:ext>
            </a:extLst>
          </p:cNvPr>
          <p:cNvSpPr>
            <a:spLocks noGrp="1"/>
          </p:cNvSpPr>
          <p:nvPr>
            <p:ph type="ctrTitle"/>
          </p:nvPr>
        </p:nvSpPr>
        <p:spPr/>
        <p:txBody>
          <a:bodyPr>
            <a:normAutofit fontScale="90000"/>
          </a:bodyPr>
          <a:lstStyle/>
          <a:p>
            <a:r>
              <a:rPr lang="en-US" b="1" dirty="0"/>
              <a:t>Inclusion Institute Statewide Implementation Retrospective</a:t>
            </a:r>
          </a:p>
        </p:txBody>
      </p:sp>
      <p:sp>
        <p:nvSpPr>
          <p:cNvPr id="3" name="Subtitle 2">
            <a:extLst>
              <a:ext uri="{FF2B5EF4-FFF2-40B4-BE49-F238E27FC236}">
                <a16:creationId xmlns:a16="http://schemas.microsoft.com/office/drawing/2014/main" id="{6134724C-A669-2A3A-DECD-B489D5D19B7F}"/>
              </a:ext>
            </a:extLst>
          </p:cNvPr>
          <p:cNvSpPr>
            <a:spLocks noGrp="1"/>
          </p:cNvSpPr>
          <p:nvPr>
            <p:ph type="subTitle" idx="1"/>
          </p:nvPr>
        </p:nvSpPr>
        <p:spPr/>
        <p:txBody>
          <a:bodyPr/>
          <a:lstStyle/>
          <a:p>
            <a:endParaRPr lang="en-US" dirty="0"/>
          </a:p>
          <a:p>
            <a:endParaRPr lang="en-US" dirty="0"/>
          </a:p>
        </p:txBody>
      </p:sp>
    </p:spTree>
    <p:extLst>
      <p:ext uri="{BB962C8B-B14F-4D97-AF65-F5344CB8AC3E}">
        <p14:creationId xmlns:p14="http://schemas.microsoft.com/office/powerpoint/2010/main" val="3982533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D7CC-A8D1-F7AC-67B2-67919585F7BE}"/>
              </a:ext>
            </a:extLst>
          </p:cNvPr>
          <p:cNvSpPr>
            <a:spLocks noGrp="1"/>
          </p:cNvSpPr>
          <p:nvPr>
            <p:ph type="title"/>
          </p:nvPr>
        </p:nvSpPr>
        <p:spPr/>
        <p:txBody>
          <a:bodyPr/>
          <a:lstStyle/>
          <a:p>
            <a:pPr algn="ctr"/>
            <a:r>
              <a:rPr lang="en-US" b="1" dirty="0"/>
              <a:t>Community Level Prompts</a:t>
            </a:r>
          </a:p>
        </p:txBody>
      </p:sp>
      <p:sp>
        <p:nvSpPr>
          <p:cNvPr id="3" name="Content Placeholder 2">
            <a:extLst>
              <a:ext uri="{FF2B5EF4-FFF2-40B4-BE49-F238E27FC236}">
                <a16:creationId xmlns:a16="http://schemas.microsoft.com/office/drawing/2014/main" id="{AD089A4B-20F6-2BFD-0472-867CCC469346}"/>
              </a:ext>
            </a:extLst>
          </p:cNvPr>
          <p:cNvSpPr>
            <a:spLocks noGrp="1"/>
          </p:cNvSpPr>
          <p:nvPr>
            <p:ph idx="1"/>
          </p:nvPr>
        </p:nvSpPr>
        <p:spPr>
          <a:xfrm>
            <a:off x="838200" y="1825625"/>
            <a:ext cx="8080513" cy="4351338"/>
          </a:xfrm>
        </p:spPr>
        <p:txBody>
          <a:bodyPr>
            <a:normAutofit fontScale="92500" lnSpcReduction="10000"/>
          </a:bodyPr>
          <a:lstStyle/>
          <a:p>
            <a:r>
              <a:rPr lang="en-US" sz="3600" dirty="0"/>
              <a:t>Describe any shifts in community-wide awareness of inclusion for children with disabilities from birth through age 5.</a:t>
            </a:r>
            <a:r>
              <a:rPr lang="en-US" sz="3600" dirty="0">
                <a:effectLst/>
              </a:rPr>
              <a:t> </a:t>
            </a:r>
          </a:p>
          <a:p>
            <a:r>
              <a:rPr lang="en-US" sz="3600" dirty="0"/>
              <a:t>Describe the most impactful (formal and/or informal) community partnerships that support inclusion.</a:t>
            </a:r>
          </a:p>
          <a:p>
            <a:r>
              <a:rPr lang="en-US" sz="3600" dirty="0"/>
              <a:t>Which aspects of community implementation of inclusion are most challenging?</a:t>
            </a:r>
          </a:p>
          <a:p>
            <a:endParaRPr lang="en-US" dirty="0"/>
          </a:p>
        </p:txBody>
      </p:sp>
    </p:spTree>
    <p:extLst>
      <p:ext uri="{BB962C8B-B14F-4D97-AF65-F5344CB8AC3E}">
        <p14:creationId xmlns:p14="http://schemas.microsoft.com/office/powerpoint/2010/main" val="556423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719D90-368E-413E-43C9-B86CA45B0EE3}"/>
              </a:ext>
            </a:extLst>
          </p:cNvPr>
          <p:cNvSpPr>
            <a:spLocks noGrp="1"/>
          </p:cNvSpPr>
          <p:nvPr>
            <p:ph type="title"/>
          </p:nvPr>
        </p:nvSpPr>
        <p:spPr>
          <a:xfrm>
            <a:off x="572493" y="238539"/>
            <a:ext cx="11018520" cy="1434415"/>
          </a:xfrm>
        </p:spPr>
        <p:txBody>
          <a:bodyPr anchor="b">
            <a:normAutofit/>
          </a:bodyPr>
          <a:lstStyle/>
          <a:p>
            <a:r>
              <a:rPr lang="en-US" sz="4600" b="1" dirty="0"/>
              <a:t>Reflection Activity for Online Participants</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6292731-0EAF-D785-53CF-2F16899B2078}"/>
              </a:ext>
            </a:extLst>
          </p:cNvPr>
          <p:cNvSpPr>
            <a:spLocks noGrp="1"/>
          </p:cNvSpPr>
          <p:nvPr>
            <p:ph idx="1"/>
          </p:nvPr>
        </p:nvSpPr>
        <p:spPr>
          <a:xfrm>
            <a:off x="572493" y="2071316"/>
            <a:ext cx="6713552" cy="4119172"/>
          </a:xfrm>
        </p:spPr>
        <p:txBody>
          <a:bodyPr anchor="t">
            <a:noAutofit/>
          </a:bodyPr>
          <a:lstStyle/>
          <a:p>
            <a:r>
              <a:rPr lang="en-US" sz="3200" dirty="0"/>
              <a:t>You can work in a small group, by joining a breakout room with other participants.</a:t>
            </a:r>
          </a:p>
          <a:p>
            <a:r>
              <a:rPr lang="en-US" sz="3200" dirty="0"/>
              <a:t>You can work alone by turning off your audio and video and remaining in this room.</a:t>
            </a:r>
          </a:p>
          <a:p>
            <a:r>
              <a:rPr lang="en-US" sz="3200" dirty="0"/>
              <a:t>Please record your reflections on the discussion board here.</a:t>
            </a:r>
          </a:p>
        </p:txBody>
      </p:sp>
      <p:pic>
        <p:nvPicPr>
          <p:cNvPr id="4" name="Picture 3">
            <a:extLst>
              <a:ext uri="{FF2B5EF4-FFF2-40B4-BE49-F238E27FC236}">
                <a16:creationId xmlns:a16="http://schemas.microsoft.com/office/drawing/2014/main" id="{395D8457-21B7-EFC5-C508-FA1237D48CC2}"/>
              </a:ext>
            </a:extLst>
          </p:cNvPr>
          <p:cNvPicPr>
            <a:picLocks noChangeAspect="1"/>
          </p:cNvPicPr>
          <p:nvPr/>
        </p:nvPicPr>
        <p:blipFill>
          <a:blip r:embed="rId3"/>
          <a:srcRect r="3804" b="10"/>
          <a:stretch>
            <a:fillRect/>
          </a:stretch>
        </p:blipFill>
        <p:spPr>
          <a:xfrm>
            <a:off x="7286045" y="1911493"/>
            <a:ext cx="3244165" cy="3372125"/>
          </a:xfrm>
          <a:prstGeom prst="rect">
            <a:avLst/>
          </a:prstGeom>
        </p:spPr>
      </p:pic>
    </p:spTree>
    <p:extLst>
      <p:ext uri="{BB962C8B-B14F-4D97-AF65-F5344CB8AC3E}">
        <p14:creationId xmlns:p14="http://schemas.microsoft.com/office/powerpoint/2010/main" val="2126817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88F347-F903-C39C-B555-02871BB62C43}"/>
              </a:ext>
            </a:extLst>
          </p:cNvPr>
          <p:cNvSpPr>
            <a:spLocks noGrp="1"/>
          </p:cNvSpPr>
          <p:nvPr>
            <p:ph type="title"/>
          </p:nvPr>
        </p:nvSpPr>
        <p:spPr>
          <a:xfrm>
            <a:off x="838200" y="365125"/>
            <a:ext cx="10515600" cy="1325563"/>
          </a:xfrm>
        </p:spPr>
        <p:txBody>
          <a:bodyPr>
            <a:normAutofit/>
          </a:bodyPr>
          <a:lstStyle/>
          <a:p>
            <a:r>
              <a:rPr lang="en-US" sz="4200" b="1"/>
              <a:t>Reflection Activity for In-Person Participants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C4DF74-4B59-3774-25DF-C7B280B3AF02}"/>
              </a:ext>
            </a:extLst>
          </p:cNvPr>
          <p:cNvSpPr>
            <a:spLocks noGrp="1"/>
          </p:cNvSpPr>
          <p:nvPr>
            <p:ph idx="1"/>
          </p:nvPr>
        </p:nvSpPr>
        <p:spPr>
          <a:xfrm>
            <a:off x="838200" y="1929384"/>
            <a:ext cx="10515600" cy="4251960"/>
          </a:xfrm>
        </p:spPr>
        <p:txBody>
          <a:bodyPr>
            <a:normAutofit fontScale="92500" lnSpcReduction="10000"/>
          </a:bodyPr>
          <a:lstStyle/>
          <a:p>
            <a:pPr marL="0" indent="0">
              <a:buNone/>
            </a:pPr>
            <a:r>
              <a:rPr lang="en-US" sz="3200" dirty="0"/>
              <a:t>Use sticky notes to record your reflections and post them on the corresponding easel paper around the room. You can use the following questions to prompt your discussion:</a:t>
            </a:r>
          </a:p>
          <a:p>
            <a:r>
              <a:rPr lang="en-US" sz="3200" dirty="0"/>
              <a:t>What resonated most with you from what was shared today, and how does it connect to your own work or experiences?</a:t>
            </a:r>
          </a:p>
          <a:p>
            <a:r>
              <a:rPr lang="en-US" sz="3200" dirty="0"/>
              <a:t>As you reflect on your setting or practice, where do you see the greatest opportunities for growth, change, or impact?</a:t>
            </a:r>
          </a:p>
          <a:p>
            <a:r>
              <a:rPr lang="en-US" sz="3200" dirty="0"/>
              <a:t>What support, resources, or unanswered questions are still important for you as you move forward from this conversation?</a:t>
            </a:r>
          </a:p>
          <a:p>
            <a:endParaRPr lang="en-US" sz="2200" dirty="0"/>
          </a:p>
          <a:p>
            <a:endParaRPr lang="en-US" sz="2200" dirty="0"/>
          </a:p>
        </p:txBody>
      </p:sp>
    </p:spTree>
    <p:extLst>
      <p:ext uri="{BB962C8B-B14F-4D97-AF65-F5344CB8AC3E}">
        <p14:creationId xmlns:p14="http://schemas.microsoft.com/office/powerpoint/2010/main" val="3759552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B9717-C62D-A246-3E9B-5EFD73AE0132}"/>
              </a:ext>
            </a:extLst>
          </p:cNvPr>
          <p:cNvSpPr>
            <a:spLocks noGrp="1"/>
          </p:cNvSpPr>
          <p:nvPr>
            <p:ph type="title"/>
          </p:nvPr>
        </p:nvSpPr>
        <p:spPr/>
        <p:txBody>
          <a:bodyPr/>
          <a:lstStyle/>
          <a:p>
            <a:pPr algn="ctr"/>
            <a:r>
              <a:rPr lang="en-US" b="1" dirty="0"/>
              <a:t>Local Program and Environment Prompts</a:t>
            </a:r>
          </a:p>
        </p:txBody>
      </p:sp>
      <p:sp>
        <p:nvSpPr>
          <p:cNvPr id="3" name="Content Placeholder 2">
            <a:extLst>
              <a:ext uri="{FF2B5EF4-FFF2-40B4-BE49-F238E27FC236}">
                <a16:creationId xmlns:a16="http://schemas.microsoft.com/office/drawing/2014/main" id="{E844E9B6-6DE6-6712-3C16-E634DFDFFCF2}"/>
              </a:ext>
            </a:extLst>
          </p:cNvPr>
          <p:cNvSpPr>
            <a:spLocks noGrp="1"/>
          </p:cNvSpPr>
          <p:nvPr>
            <p:ph idx="1"/>
          </p:nvPr>
        </p:nvSpPr>
        <p:spPr>
          <a:xfrm>
            <a:off x="838200" y="1825625"/>
            <a:ext cx="8978153" cy="4185210"/>
          </a:xfrm>
        </p:spPr>
        <p:txBody>
          <a:bodyPr>
            <a:normAutofit fontScale="77500" lnSpcReduction="20000"/>
          </a:bodyPr>
          <a:lstStyle/>
          <a:p>
            <a:r>
              <a:rPr lang="en-US" sz="3600" dirty="0"/>
              <a:t>Describe the capacity of local program administrators and directors to implement inclusive programs. </a:t>
            </a:r>
          </a:p>
          <a:p>
            <a:r>
              <a:rPr lang="en-US" sz="3600" dirty="0"/>
              <a:t>Which aspects of implementation have been the easiest to begin? Which segregated processes and policies have been the most difficult to stop?</a:t>
            </a:r>
          </a:p>
          <a:p>
            <a:r>
              <a:rPr lang="en-US" sz="3600" dirty="0"/>
              <a:t>Describe the data that has been used in local programs to demonstrate inclusion.</a:t>
            </a:r>
          </a:p>
          <a:p>
            <a:r>
              <a:rPr lang="en-US" sz="3600" dirty="0"/>
              <a:t>Describe provider shifts in knowledge, skills and dispositions including confidence and competence and shifts in attitudes and beliefs.</a:t>
            </a:r>
          </a:p>
          <a:p>
            <a:r>
              <a:rPr lang="en-US" sz="3600" dirty="0"/>
              <a:t>Describe the supports that most impacted provider implementation. </a:t>
            </a:r>
          </a:p>
          <a:p>
            <a:endParaRPr lang="en-US" sz="3600" dirty="0"/>
          </a:p>
          <a:p>
            <a:endParaRPr lang="en-US" dirty="0"/>
          </a:p>
        </p:txBody>
      </p:sp>
    </p:spTree>
    <p:extLst>
      <p:ext uri="{BB962C8B-B14F-4D97-AF65-F5344CB8AC3E}">
        <p14:creationId xmlns:p14="http://schemas.microsoft.com/office/powerpoint/2010/main" val="4203953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9677970-E866-F634-3D93-6982B1599117}"/>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64B486-E642-5FF3-9EF3-7761F672AED1}"/>
              </a:ext>
            </a:extLst>
          </p:cNvPr>
          <p:cNvSpPr>
            <a:spLocks noGrp="1"/>
          </p:cNvSpPr>
          <p:nvPr>
            <p:ph type="title"/>
          </p:nvPr>
        </p:nvSpPr>
        <p:spPr>
          <a:xfrm>
            <a:off x="572493" y="238539"/>
            <a:ext cx="11018520" cy="1434415"/>
          </a:xfrm>
        </p:spPr>
        <p:txBody>
          <a:bodyPr anchor="b">
            <a:normAutofit/>
          </a:bodyPr>
          <a:lstStyle/>
          <a:p>
            <a:r>
              <a:rPr lang="en-US" sz="4600" b="1" dirty="0"/>
              <a:t>Reflection Activity for Online Participants</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8C23F63-70B6-F248-40A1-44BF5AB88301}"/>
              </a:ext>
            </a:extLst>
          </p:cNvPr>
          <p:cNvSpPr>
            <a:spLocks noGrp="1"/>
          </p:cNvSpPr>
          <p:nvPr>
            <p:ph idx="1"/>
          </p:nvPr>
        </p:nvSpPr>
        <p:spPr>
          <a:xfrm>
            <a:off x="572493" y="2071316"/>
            <a:ext cx="6713552" cy="4119172"/>
          </a:xfrm>
        </p:spPr>
        <p:txBody>
          <a:bodyPr anchor="t">
            <a:normAutofit/>
          </a:bodyPr>
          <a:lstStyle/>
          <a:p>
            <a:r>
              <a:rPr lang="en-US" sz="3200" dirty="0"/>
              <a:t>You can work in a small group, by joining a breakout room with other participants.</a:t>
            </a:r>
          </a:p>
          <a:p>
            <a:r>
              <a:rPr lang="en-US" sz="3200" dirty="0"/>
              <a:t>You can work alone by turning off your audio and video and remaining in this room.</a:t>
            </a:r>
          </a:p>
          <a:p>
            <a:r>
              <a:rPr lang="en-US" sz="3200" dirty="0"/>
              <a:t>Please record your reflections on the discussion board here.</a:t>
            </a:r>
          </a:p>
        </p:txBody>
      </p:sp>
      <p:pic>
        <p:nvPicPr>
          <p:cNvPr id="4" name="Picture 3">
            <a:extLst>
              <a:ext uri="{FF2B5EF4-FFF2-40B4-BE49-F238E27FC236}">
                <a16:creationId xmlns:a16="http://schemas.microsoft.com/office/drawing/2014/main" id="{3D17E63B-2656-C1CF-BB68-F2CB3A9B71BA}"/>
              </a:ext>
            </a:extLst>
          </p:cNvPr>
          <p:cNvPicPr>
            <a:picLocks noChangeAspect="1"/>
          </p:cNvPicPr>
          <p:nvPr/>
        </p:nvPicPr>
        <p:blipFill>
          <a:blip r:embed="rId3"/>
          <a:srcRect r="3804" b="10"/>
          <a:stretch>
            <a:fillRect/>
          </a:stretch>
        </p:blipFill>
        <p:spPr>
          <a:xfrm>
            <a:off x="7286045" y="1911493"/>
            <a:ext cx="3310266" cy="3440833"/>
          </a:xfrm>
          <a:prstGeom prst="rect">
            <a:avLst/>
          </a:prstGeom>
        </p:spPr>
      </p:pic>
    </p:spTree>
    <p:extLst>
      <p:ext uri="{BB962C8B-B14F-4D97-AF65-F5344CB8AC3E}">
        <p14:creationId xmlns:p14="http://schemas.microsoft.com/office/powerpoint/2010/main" val="2273709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3E70BB3-121B-F767-EFD0-C96DAADC2C9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7BC0D2-55E5-C4F1-6280-FDDBEB526862}"/>
              </a:ext>
            </a:extLst>
          </p:cNvPr>
          <p:cNvSpPr>
            <a:spLocks noGrp="1"/>
          </p:cNvSpPr>
          <p:nvPr>
            <p:ph type="title"/>
          </p:nvPr>
        </p:nvSpPr>
        <p:spPr>
          <a:xfrm>
            <a:off x="838200" y="365125"/>
            <a:ext cx="10515600" cy="1325563"/>
          </a:xfrm>
        </p:spPr>
        <p:txBody>
          <a:bodyPr>
            <a:normAutofit/>
          </a:bodyPr>
          <a:lstStyle/>
          <a:p>
            <a:r>
              <a:rPr lang="en-US" sz="4200" b="1"/>
              <a:t>Reflection Activity for In-Person Participants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915E070-6A12-7033-57C4-0B3579C97B07}"/>
              </a:ext>
            </a:extLst>
          </p:cNvPr>
          <p:cNvSpPr>
            <a:spLocks noGrp="1"/>
          </p:cNvSpPr>
          <p:nvPr>
            <p:ph idx="1"/>
          </p:nvPr>
        </p:nvSpPr>
        <p:spPr>
          <a:xfrm>
            <a:off x="838200" y="1929384"/>
            <a:ext cx="10515600" cy="4251960"/>
          </a:xfrm>
        </p:spPr>
        <p:txBody>
          <a:bodyPr>
            <a:normAutofit fontScale="92500" lnSpcReduction="10000"/>
          </a:bodyPr>
          <a:lstStyle/>
          <a:p>
            <a:pPr marL="0" indent="0">
              <a:buNone/>
            </a:pPr>
            <a:r>
              <a:rPr lang="en-US" sz="3200" dirty="0"/>
              <a:t>Use sticky notes to record your reflections and post them on the corresponding easel paper around the room. You can use the following questions to prompt your discussion:</a:t>
            </a:r>
          </a:p>
          <a:p>
            <a:r>
              <a:rPr lang="en-US" sz="3200" dirty="0"/>
              <a:t>What resonated most with you from what was shared today, and how does it connect to your own work or experiences?</a:t>
            </a:r>
          </a:p>
          <a:p>
            <a:r>
              <a:rPr lang="en-US" sz="3200" dirty="0"/>
              <a:t>As you reflect on your setting or practice, where do you see the greatest opportunities for growth, change, or impact?</a:t>
            </a:r>
          </a:p>
          <a:p>
            <a:r>
              <a:rPr lang="en-US" sz="3200" dirty="0"/>
              <a:t>What support, resources, or unanswered questions are still important for you as you move forward from this conversation?</a:t>
            </a:r>
          </a:p>
          <a:p>
            <a:endParaRPr lang="en-US" sz="2200" dirty="0"/>
          </a:p>
          <a:p>
            <a:endParaRPr lang="en-US" sz="2200" dirty="0"/>
          </a:p>
        </p:txBody>
      </p:sp>
    </p:spTree>
    <p:extLst>
      <p:ext uri="{BB962C8B-B14F-4D97-AF65-F5344CB8AC3E}">
        <p14:creationId xmlns:p14="http://schemas.microsoft.com/office/powerpoint/2010/main" val="1486738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1CDD-82D0-0C87-3560-B3F61165BCD7}"/>
              </a:ext>
            </a:extLst>
          </p:cNvPr>
          <p:cNvSpPr>
            <a:spLocks noGrp="1"/>
          </p:cNvSpPr>
          <p:nvPr>
            <p:ph type="title"/>
          </p:nvPr>
        </p:nvSpPr>
        <p:spPr/>
        <p:txBody>
          <a:bodyPr/>
          <a:lstStyle/>
          <a:p>
            <a:pPr algn="ctr"/>
            <a:r>
              <a:rPr lang="en-US" b="1" dirty="0"/>
              <a:t>Considerations for the Future</a:t>
            </a:r>
          </a:p>
        </p:txBody>
      </p:sp>
      <p:sp>
        <p:nvSpPr>
          <p:cNvPr id="3" name="Content Placeholder 2">
            <a:extLst>
              <a:ext uri="{FF2B5EF4-FFF2-40B4-BE49-F238E27FC236}">
                <a16:creationId xmlns:a16="http://schemas.microsoft.com/office/drawing/2014/main" id="{F45A55B4-901F-E23C-A836-3847335CFB7E}"/>
              </a:ext>
            </a:extLst>
          </p:cNvPr>
          <p:cNvSpPr>
            <a:spLocks noGrp="1"/>
          </p:cNvSpPr>
          <p:nvPr>
            <p:ph idx="1"/>
          </p:nvPr>
        </p:nvSpPr>
        <p:spPr>
          <a:xfrm>
            <a:off x="838200" y="1825625"/>
            <a:ext cx="10067365" cy="4351338"/>
          </a:xfrm>
        </p:spPr>
        <p:txBody>
          <a:bodyPr>
            <a:normAutofit/>
          </a:bodyPr>
          <a:lstStyle/>
          <a:p>
            <a:pPr lvl="0"/>
            <a:r>
              <a:rPr lang="en-US" sz="3600" dirty="0"/>
              <a:t>Describe your most persistent ongoing barriers.</a:t>
            </a:r>
          </a:p>
          <a:p>
            <a:pPr lvl="0"/>
            <a:r>
              <a:rPr lang="en-US" sz="3600" dirty="0"/>
              <a:t>Name one “If I knew then what I know now…” experience.</a:t>
            </a:r>
          </a:p>
          <a:p>
            <a:pPr lvl="0"/>
            <a:r>
              <a:rPr lang="en-US" sz="3600" dirty="0"/>
              <a:t>2 years from now, how would you describe ongoing success in implementation?</a:t>
            </a:r>
          </a:p>
          <a:p>
            <a:endParaRPr lang="en-US" dirty="0"/>
          </a:p>
        </p:txBody>
      </p:sp>
    </p:spTree>
    <p:extLst>
      <p:ext uri="{BB962C8B-B14F-4D97-AF65-F5344CB8AC3E}">
        <p14:creationId xmlns:p14="http://schemas.microsoft.com/office/powerpoint/2010/main" val="131895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5D566-1AEB-1135-FE2C-DBA64EC322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D2C41E-1944-0DDC-9C7D-9DCE1C6FC6B5}"/>
              </a:ext>
            </a:extLst>
          </p:cNvPr>
          <p:cNvSpPr>
            <a:spLocks noGrp="1"/>
          </p:cNvSpPr>
          <p:nvPr>
            <p:ph type="title"/>
          </p:nvPr>
        </p:nvSpPr>
        <p:spPr/>
        <p:txBody>
          <a:bodyPr/>
          <a:lstStyle/>
          <a:p>
            <a:pPr algn="ctr"/>
            <a:r>
              <a:rPr lang="en-US" b="1" dirty="0"/>
              <a:t>Large Group Discussion </a:t>
            </a:r>
            <a:br>
              <a:rPr lang="en-US" b="1" dirty="0"/>
            </a:br>
            <a:r>
              <a:rPr lang="en-US" b="1" dirty="0"/>
              <a:t>and Q and A</a:t>
            </a:r>
          </a:p>
        </p:txBody>
      </p:sp>
      <p:sp>
        <p:nvSpPr>
          <p:cNvPr id="4" name="Text Placeholder 3">
            <a:extLst>
              <a:ext uri="{FF2B5EF4-FFF2-40B4-BE49-F238E27FC236}">
                <a16:creationId xmlns:a16="http://schemas.microsoft.com/office/drawing/2014/main" id="{F20A8548-6229-8FE1-BAB1-A592B51384EF}"/>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5730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8CCD7-F86F-0F02-FB15-741828F502CC}"/>
              </a:ext>
            </a:extLst>
          </p:cNvPr>
          <p:cNvSpPr>
            <a:spLocks noGrp="1"/>
          </p:cNvSpPr>
          <p:nvPr>
            <p:ph type="title"/>
          </p:nvPr>
        </p:nvSpPr>
        <p:spPr/>
        <p:txBody>
          <a:bodyPr/>
          <a:lstStyle/>
          <a:p>
            <a:pPr algn="ctr"/>
            <a:r>
              <a:rPr lang="en-US" b="1" dirty="0"/>
              <a:t>Thank you for attending. </a:t>
            </a:r>
          </a:p>
        </p:txBody>
      </p:sp>
      <p:sp>
        <p:nvSpPr>
          <p:cNvPr id="3" name="Text Placeholder 2">
            <a:extLst>
              <a:ext uri="{FF2B5EF4-FFF2-40B4-BE49-F238E27FC236}">
                <a16:creationId xmlns:a16="http://schemas.microsoft.com/office/drawing/2014/main" id="{7A5767A6-3CA4-AE10-28B5-CD34A86CAE4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1454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3786C-869D-B4AC-889B-F5499B3D2A74}"/>
              </a:ext>
            </a:extLst>
          </p:cNvPr>
          <p:cNvSpPr>
            <a:spLocks noGrp="1"/>
          </p:cNvSpPr>
          <p:nvPr>
            <p:ph type="title"/>
          </p:nvPr>
        </p:nvSpPr>
        <p:spPr/>
        <p:txBody>
          <a:bodyPr/>
          <a:lstStyle/>
          <a:p>
            <a:pPr algn="ctr"/>
            <a:r>
              <a:rPr lang="en-US" b="1" dirty="0"/>
              <a:t>Welcomes and Introductions</a:t>
            </a:r>
          </a:p>
        </p:txBody>
      </p:sp>
      <p:sp>
        <p:nvSpPr>
          <p:cNvPr id="3" name="Content Placeholder 2">
            <a:extLst>
              <a:ext uri="{FF2B5EF4-FFF2-40B4-BE49-F238E27FC236}">
                <a16:creationId xmlns:a16="http://schemas.microsoft.com/office/drawing/2014/main" id="{4871ADB7-1BAF-2A11-B0F6-D7914B023FB2}"/>
              </a:ext>
            </a:extLst>
          </p:cNvPr>
          <p:cNvSpPr>
            <a:spLocks noGrp="1"/>
          </p:cNvSpPr>
          <p:nvPr>
            <p:ph idx="1"/>
          </p:nvPr>
        </p:nvSpPr>
        <p:spPr/>
        <p:txBody>
          <a:bodyPr>
            <a:normAutofit/>
          </a:bodyPr>
          <a:lstStyle/>
          <a:p>
            <a:pPr marL="0" indent="0">
              <a:buNone/>
            </a:pPr>
            <a:r>
              <a:rPr lang="en-US" sz="3600" dirty="0"/>
              <a:t>Panelists:</a:t>
            </a:r>
          </a:p>
          <a:p>
            <a:r>
              <a:rPr lang="en-US" sz="3600" dirty="0"/>
              <a:t>Ann Kremer- Director of Early Choices Illinois</a:t>
            </a:r>
          </a:p>
          <a:p>
            <a:r>
              <a:rPr lang="en-US" sz="3600" dirty="0"/>
              <a:t>Meredith Villines- Oregon Part B 619 Coordinator</a:t>
            </a:r>
          </a:p>
          <a:p>
            <a:endParaRPr lang="en-US" sz="3600" dirty="0"/>
          </a:p>
          <a:p>
            <a:pPr marL="0" indent="0">
              <a:buNone/>
            </a:pPr>
            <a:r>
              <a:rPr lang="en-US" sz="3600" dirty="0"/>
              <a:t>Moderators:</a:t>
            </a:r>
          </a:p>
          <a:p>
            <a:r>
              <a:rPr lang="en-US" sz="3600" dirty="0"/>
              <a:t>Alissa Rausch</a:t>
            </a:r>
          </a:p>
          <a:p>
            <a:r>
              <a:rPr lang="en-US" sz="3600" dirty="0"/>
              <a:t>Megan Vinh</a:t>
            </a:r>
          </a:p>
        </p:txBody>
      </p:sp>
    </p:spTree>
    <p:extLst>
      <p:ext uri="{BB962C8B-B14F-4D97-AF65-F5344CB8AC3E}">
        <p14:creationId xmlns:p14="http://schemas.microsoft.com/office/powerpoint/2010/main" val="3745612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D4893-7D57-80D3-0C97-AD3AAD1A9DED}"/>
              </a:ext>
            </a:extLst>
          </p:cNvPr>
          <p:cNvSpPr>
            <a:spLocks noGrp="1"/>
          </p:cNvSpPr>
          <p:nvPr>
            <p:ph type="title"/>
          </p:nvPr>
        </p:nvSpPr>
        <p:spPr/>
        <p:txBody>
          <a:bodyPr/>
          <a:lstStyle/>
          <a:p>
            <a:pPr algn="ctr"/>
            <a:r>
              <a:rPr lang="en-US" b="1" dirty="0"/>
              <a:t>WIII4U</a:t>
            </a:r>
          </a:p>
        </p:txBody>
      </p:sp>
      <p:sp>
        <p:nvSpPr>
          <p:cNvPr id="3" name="Content Placeholder 2">
            <a:extLst>
              <a:ext uri="{FF2B5EF4-FFF2-40B4-BE49-F238E27FC236}">
                <a16:creationId xmlns:a16="http://schemas.microsoft.com/office/drawing/2014/main" id="{569EF508-ADD7-E090-278C-B9AA407B398F}"/>
              </a:ext>
            </a:extLst>
          </p:cNvPr>
          <p:cNvSpPr>
            <a:spLocks noGrp="1"/>
          </p:cNvSpPr>
          <p:nvPr>
            <p:ph idx="1"/>
          </p:nvPr>
        </p:nvSpPr>
        <p:spPr>
          <a:xfrm>
            <a:off x="838200" y="1463040"/>
            <a:ext cx="10515600" cy="4713923"/>
          </a:xfrm>
        </p:spPr>
        <p:txBody>
          <a:bodyPr>
            <a:noAutofit/>
          </a:bodyPr>
          <a:lstStyle/>
          <a:p>
            <a:r>
              <a:rPr lang="en-US" sz="3600" dirty="0"/>
              <a:t>Embolden your passion for the work of inclusion.</a:t>
            </a:r>
          </a:p>
          <a:p>
            <a:r>
              <a:rPr lang="en-US" sz="3600" dirty="0"/>
              <a:t>Identify potential partners in the work.</a:t>
            </a:r>
          </a:p>
          <a:p>
            <a:r>
              <a:rPr lang="en-US" sz="3600" dirty="0"/>
              <a:t>Identify leverage points for micromovements, short-term, and long-term outcomes.</a:t>
            </a:r>
          </a:p>
          <a:p>
            <a:r>
              <a:rPr lang="en-US" sz="3600" dirty="0"/>
              <a:t>Identify different ways in which inclusion can be measured.</a:t>
            </a:r>
          </a:p>
          <a:p>
            <a:r>
              <a:rPr lang="en-US" sz="3600" dirty="0"/>
              <a:t>Reflect on how the system influences every aspect of the work.</a:t>
            </a:r>
          </a:p>
          <a:p>
            <a:r>
              <a:rPr lang="en-US" sz="3600" dirty="0"/>
              <a:t>Remind yourself why you do it anyway.</a:t>
            </a:r>
          </a:p>
        </p:txBody>
      </p:sp>
    </p:spTree>
    <p:extLst>
      <p:ext uri="{BB962C8B-B14F-4D97-AF65-F5344CB8AC3E}">
        <p14:creationId xmlns:p14="http://schemas.microsoft.com/office/powerpoint/2010/main" val="3869611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we="http://schemas.microsoft.com/office/webextensions/webextension/2010/11" xmlns:pca="http://schemas.microsoft.com/office/powerpoint/2013/contentapp" Requires="we pca">
          <p:graphicFrame>
            <p:nvGraphicFramePr>
              <p:cNvPr id="5" name="Add-in 4" title="Interactive content from Mentimeter">
                <a:extLst>
                  <a:ext uri="{FF2B5EF4-FFF2-40B4-BE49-F238E27FC236}">
                    <a16:creationId xmlns:a16="http://schemas.microsoft.com/office/drawing/2014/main" id="{C6AFBA04-1ABC-5C71-B71C-58A368DD161E}"/>
                  </a:ext>
                </a:extLst>
              </p:cNvPr>
              <p:cNvGraphicFramePr>
                <a:graphicFrameLocks noGrp="1"/>
              </p:cNvGraphicFramePr>
              <p:nvPr>
                <p:extLst>
                  <p:ext uri="{D42A27DB-BD31-4B8C-83A1-F6EECF244321}">
                    <p14:modId xmlns:p14="http://schemas.microsoft.com/office/powerpoint/2010/main" val="2291718720"/>
                  </p:ext>
                </p:extLst>
              </p:nvPr>
            </p:nvGraphicFramePr>
            <p:xfrm>
              <a:off x="381000" y="215899"/>
              <a:ext cx="11430000" cy="6426200"/>
            </p:xfrm>
            <a:graphic>
              <a:graphicData uri="http://schemas.microsoft.com/office/webextensions/webextension/2010/11">
                <we:webextensionref xmlns:we="http://schemas.microsoft.com/office/webextensions/webextension/2010/11" xmlns:r="http://schemas.openxmlformats.org/officeDocument/2006/relationships" r:id="rId2"/>
              </a:graphicData>
            </a:graphic>
          </p:graphicFrame>
        </mc:Choice>
        <mc:Fallback>
          <p:pic>
            <p:nvPicPr>
              <p:cNvPr id="5" name="Add-in 4" title="Interactive content from Mentimeter">
                <a:extLst>
                  <a:ext uri="{FF2B5EF4-FFF2-40B4-BE49-F238E27FC236}">
                    <a16:creationId xmlns:a16="http://schemas.microsoft.com/office/drawing/2014/main" id="{C6AFBA04-1ABC-5C71-B71C-58A368DD161E}"/>
                  </a:ext>
                </a:extLst>
              </p:cNvPr>
              <p:cNvPicPr>
                <a:picLocks noGrp="1" noRot="1" noChangeAspect="1" noMove="1" noResize="1" noEditPoints="1" noAdjustHandles="1" noChangeArrowheads="1" noChangeShapeType="1"/>
              </p:cNvPicPr>
              <p:nvPr/>
            </p:nvPicPr>
            <p:blipFill>
              <a:blip r:embed="rId3"/>
              <a:stretch>
                <a:fillRect/>
              </a:stretch>
            </p:blipFill>
            <p:spPr>
              <a:xfrm>
                <a:off x="381000" y="215899"/>
                <a:ext cx="11430000" cy="6426200"/>
              </a:xfrm>
              <a:prstGeom prst="rect">
                <a:avLst/>
              </a:prstGeom>
            </p:spPr>
          </p:pic>
        </mc:Fallback>
      </mc:AlternateContent>
      <mc:AlternateContent xmlns:mc="http://schemas.openxmlformats.org/markup-compatibility/2006">
        <mc:Choice xmlns:we="http://schemas.microsoft.com/office/webextensions/webextension/2010/11" xmlns:pca="http://schemas.microsoft.com/office/powerpoint/2013/contentapp" Requires="we pca">
          <p:graphicFrame>
            <p:nvGraphicFramePr>
              <p:cNvPr id="6" name="Add-in 5" title="Mentimeter - Interactive Presentations">
                <a:extLst>
                  <a:ext uri="{FF2B5EF4-FFF2-40B4-BE49-F238E27FC236}">
                    <a16:creationId xmlns:a16="http://schemas.microsoft.com/office/drawing/2014/main" id="{200456F5-1004-0033-2798-B3EFE3AEF058}"/>
                  </a:ext>
                </a:extLst>
              </p:cNvPr>
              <p:cNvGraphicFramePr>
                <a:graphicFrameLocks noGrp="1"/>
              </p:cNvGraphicFramePr>
              <p:nvPr/>
            </p:nvGraphicFramePr>
            <p:xfrm>
              <a:off x="381000" y="215899"/>
              <a:ext cx="11430000" cy="6426200"/>
            </p:xfrm>
            <a:graphic>
              <a:graphicData uri="http://schemas.microsoft.com/office/webextensions/webextension/2010/11">
                <we:webextensionref xmlns:we="http://schemas.microsoft.com/office/webextensions/webextension/2010/11" xmlns:r="http://schemas.openxmlformats.org/officeDocument/2006/relationships" r:id="rId4"/>
              </a:graphicData>
            </a:graphic>
          </p:graphicFrame>
        </mc:Choice>
        <mc:Fallback>
          <p:pic>
            <p:nvPicPr>
              <p:cNvPr id="6" name="Add-in 5" title="Mentimeter - Interactive Presentations">
                <a:extLst>
                  <a:ext uri="{FF2B5EF4-FFF2-40B4-BE49-F238E27FC236}">
                    <a16:creationId xmlns:a16="http://schemas.microsoft.com/office/drawing/2014/main" id="{200456F5-1004-0033-2798-B3EFE3AEF058}"/>
                  </a:ext>
                </a:extLst>
              </p:cNvPr>
              <p:cNvPicPr>
                <a:picLocks noGrp="1" noRot="1" noChangeAspect="1" noMove="1" noResize="1" noEditPoints="1" noAdjustHandles="1" noChangeArrowheads="1" noChangeShapeType="1"/>
              </p:cNvPicPr>
              <p:nvPr/>
            </p:nvPicPr>
            <p:blipFill>
              <a:blip r:embed="rId5"/>
              <a:stretch>
                <a:fillRect/>
              </a:stretch>
            </p:blipFill>
            <p:spPr>
              <a:xfrm>
                <a:off x="381000" y="215899"/>
                <a:ext cx="11430000" cy="6426200"/>
              </a:xfrm>
              <a:prstGeom prst="rect">
                <a:avLst/>
              </a:prstGeom>
            </p:spPr>
          </p:pic>
        </mc:Fallback>
      </mc:AlternateContent>
      <p:sp>
        <p:nvSpPr>
          <p:cNvPr id="7" name="Title 6" hidden="1">
            <a:extLst>
              <a:ext uri="{FF2B5EF4-FFF2-40B4-BE49-F238E27FC236}">
                <a16:creationId xmlns:a16="http://schemas.microsoft.com/office/drawing/2014/main" id="{5F0BDBDE-8353-1506-094D-4BFDCCB9FD1B}"/>
              </a:ext>
            </a:extLst>
          </p:cNvPr>
          <p:cNvSpPr>
            <a:spLocks noGrp="1"/>
          </p:cNvSpPr>
          <p:nvPr>
            <p:ph type="title"/>
          </p:nvPr>
        </p:nvSpPr>
        <p:spPr/>
        <p:txBody>
          <a:bodyPr>
            <a:normAutofit fontScale="90000"/>
          </a:bodyPr>
          <a:lstStyle/>
          <a:p>
            <a:r>
              <a:rPr lang="en-US"/>
              <a:t>One word at a time, enter the words that describe what you value most about inclusion.</a:t>
            </a:r>
          </a:p>
        </p:txBody>
      </p:sp>
    </p:spTree>
    <p:extLst>
      <p:ext uri="{BB962C8B-B14F-4D97-AF65-F5344CB8AC3E}">
        <p14:creationId xmlns:p14="http://schemas.microsoft.com/office/powerpoint/2010/main" val="4055312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F2B3E-B0C2-9294-3ED0-C4DF7F39D899}"/>
              </a:ext>
            </a:extLst>
          </p:cNvPr>
          <p:cNvSpPr>
            <a:spLocks noGrp="1"/>
          </p:cNvSpPr>
          <p:nvPr>
            <p:ph type="title"/>
          </p:nvPr>
        </p:nvSpPr>
        <p:spPr/>
        <p:txBody>
          <a:bodyPr/>
          <a:lstStyle/>
          <a:p>
            <a:pPr algn="ctr"/>
            <a:r>
              <a:rPr lang="en-US" b="1" dirty="0"/>
              <a:t>The Inclusion Indicators</a:t>
            </a:r>
          </a:p>
        </p:txBody>
      </p:sp>
      <p:sp>
        <p:nvSpPr>
          <p:cNvPr id="3" name="Content Placeholder 2">
            <a:extLst>
              <a:ext uri="{FF2B5EF4-FFF2-40B4-BE49-F238E27FC236}">
                <a16:creationId xmlns:a16="http://schemas.microsoft.com/office/drawing/2014/main" id="{05CCD072-920B-1B7B-5A9F-B7D4FDB1E237}"/>
              </a:ext>
            </a:extLst>
          </p:cNvPr>
          <p:cNvSpPr>
            <a:spLocks noGrp="1"/>
          </p:cNvSpPr>
          <p:nvPr>
            <p:ph sz="half" idx="1"/>
          </p:nvPr>
        </p:nvSpPr>
        <p:spPr/>
        <p:txBody>
          <a:bodyPr>
            <a:noAutofit/>
          </a:bodyPr>
          <a:lstStyle/>
          <a:p>
            <a:pPr marL="0" indent="0">
              <a:lnSpc>
                <a:spcPct val="100000"/>
              </a:lnSpc>
              <a:buNone/>
            </a:pPr>
            <a:r>
              <a:rPr lang="en-US" sz="1800" dirty="0"/>
              <a:t>The Inclusion Indicators are intended to:</a:t>
            </a:r>
          </a:p>
          <a:p>
            <a:pPr>
              <a:lnSpc>
                <a:spcPct val="100000"/>
              </a:lnSpc>
            </a:pPr>
            <a:r>
              <a:rPr lang="en-US" sz="1800" dirty="0"/>
              <a:t>Respond to the evolving needs of the early childhood education system.</a:t>
            </a:r>
          </a:p>
          <a:p>
            <a:pPr>
              <a:lnSpc>
                <a:spcPct val="100000"/>
              </a:lnSpc>
            </a:pPr>
            <a:r>
              <a:rPr lang="en-US" sz="1800" dirty="0"/>
              <a:t>Be used as a capacity building tool rather than a performance checklist or assessment. </a:t>
            </a:r>
          </a:p>
          <a:p>
            <a:pPr>
              <a:lnSpc>
                <a:spcPct val="100000"/>
              </a:lnSpc>
            </a:pPr>
            <a:r>
              <a:rPr lang="en-US" sz="1800" dirty="0"/>
              <a:t>Help teams implement inclusive practices at all system levels: state, community, local program, and environments where children receive care. </a:t>
            </a:r>
          </a:p>
          <a:p>
            <a:pPr>
              <a:lnSpc>
                <a:spcPct val="100000"/>
              </a:lnSpc>
            </a:pPr>
            <a:r>
              <a:rPr lang="en-US" sz="1800" dirty="0"/>
              <a:t>Help teams discuss barriers to inclusion and develop effective solutions.</a:t>
            </a:r>
          </a:p>
          <a:p>
            <a:pPr>
              <a:lnSpc>
                <a:spcPct val="100000"/>
              </a:lnSpc>
            </a:pPr>
            <a:r>
              <a:rPr lang="en-US" sz="1800" dirty="0"/>
              <a:t>Act as a coaching tool once implementation plans are developed.</a:t>
            </a:r>
          </a:p>
        </p:txBody>
      </p:sp>
      <p:pic>
        <p:nvPicPr>
          <p:cNvPr id="6" name="Content Placeholder 5">
            <a:extLst>
              <a:ext uri="{FF2B5EF4-FFF2-40B4-BE49-F238E27FC236}">
                <a16:creationId xmlns:a16="http://schemas.microsoft.com/office/drawing/2014/main" id="{25AE1CBF-9C4A-C185-70D7-E0778A42FCEB}"/>
              </a:ext>
            </a:extLst>
          </p:cNvPr>
          <p:cNvPicPr>
            <a:picLocks noGrp="1" noChangeAspect="1"/>
          </p:cNvPicPr>
          <p:nvPr>
            <p:ph sz="half" idx="2"/>
          </p:nvPr>
        </p:nvPicPr>
        <p:blipFill>
          <a:blip r:embed="rId2"/>
          <a:stretch>
            <a:fillRect/>
          </a:stretch>
        </p:blipFill>
        <p:spPr>
          <a:xfrm>
            <a:off x="6172200" y="2330824"/>
            <a:ext cx="5181600" cy="3104066"/>
          </a:xfrm>
          <a:prstGeom prst="rect">
            <a:avLst/>
          </a:prstGeom>
        </p:spPr>
      </p:pic>
    </p:spTree>
    <p:extLst>
      <p:ext uri="{BB962C8B-B14F-4D97-AF65-F5344CB8AC3E}">
        <p14:creationId xmlns:p14="http://schemas.microsoft.com/office/powerpoint/2010/main" val="2955004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738A0-1C6D-42CB-B878-F6B277F60BFC}"/>
              </a:ext>
            </a:extLst>
          </p:cNvPr>
          <p:cNvSpPr>
            <a:spLocks noGrp="1"/>
          </p:cNvSpPr>
          <p:nvPr>
            <p:ph type="title"/>
          </p:nvPr>
        </p:nvSpPr>
        <p:spPr>
          <a:xfrm>
            <a:off x="344557" y="336001"/>
            <a:ext cx="9874407" cy="899693"/>
          </a:xfrm>
        </p:spPr>
        <p:txBody>
          <a:bodyPr anchor="t">
            <a:noAutofit/>
          </a:bodyPr>
          <a:lstStyle/>
          <a:p>
            <a:pPr algn="ctr"/>
            <a:r>
              <a:rPr lang="en-US" b="1" dirty="0"/>
              <a:t>Technical Assistance for Statewide Scale Up of Inclusion</a:t>
            </a:r>
          </a:p>
        </p:txBody>
      </p:sp>
      <p:sp>
        <p:nvSpPr>
          <p:cNvPr id="3" name="Content Placeholder 2">
            <a:extLst>
              <a:ext uri="{FF2B5EF4-FFF2-40B4-BE49-F238E27FC236}">
                <a16:creationId xmlns:a16="http://schemas.microsoft.com/office/drawing/2014/main" id="{A5CD05BB-9132-485B-A9D5-8800701D2FFA}"/>
              </a:ext>
            </a:extLst>
          </p:cNvPr>
          <p:cNvSpPr>
            <a:spLocks noGrp="1"/>
          </p:cNvSpPr>
          <p:nvPr>
            <p:ph sz="half" idx="1"/>
          </p:nvPr>
        </p:nvSpPr>
        <p:spPr>
          <a:xfrm>
            <a:off x="571935" y="1974574"/>
            <a:ext cx="5386948" cy="4097578"/>
          </a:xfrm>
        </p:spPr>
        <p:txBody>
          <a:bodyPr>
            <a:noAutofit/>
          </a:bodyPr>
          <a:lstStyle/>
          <a:p>
            <a:r>
              <a:rPr lang="en-US" sz="2000" dirty="0"/>
              <a:t>Changing minds, beliefs, attitudes and values: increase understanding of the importance of high-quality preschool inclusion</a:t>
            </a:r>
          </a:p>
          <a:p>
            <a:r>
              <a:rPr lang="en-US" sz="2000" dirty="0"/>
              <a:t>Changing state implementation infrastructure: implementing funding, personnel, professional development, and other actions that promote high-quality preschool inclusion</a:t>
            </a:r>
          </a:p>
          <a:p>
            <a:r>
              <a:rPr lang="en-US" sz="2000" dirty="0"/>
              <a:t>Changing practice: implementing high- quality inclusion practices within ECE environments</a:t>
            </a:r>
          </a:p>
        </p:txBody>
      </p:sp>
      <p:sp>
        <p:nvSpPr>
          <p:cNvPr id="5" name="TextBox 4">
            <a:extLst>
              <a:ext uri="{FF2B5EF4-FFF2-40B4-BE49-F238E27FC236}">
                <a16:creationId xmlns:a16="http://schemas.microsoft.com/office/drawing/2014/main" id="{648F2BF3-6376-27C4-891D-ECB02F697475}"/>
              </a:ext>
            </a:extLst>
          </p:cNvPr>
          <p:cNvSpPr txBox="1"/>
          <p:nvPr/>
        </p:nvSpPr>
        <p:spPr>
          <a:xfrm>
            <a:off x="7519339" y="2517913"/>
            <a:ext cx="3148662" cy="2215991"/>
          </a:xfrm>
          <a:prstGeom prst="rect">
            <a:avLst/>
          </a:prstGeom>
          <a:noFill/>
        </p:spPr>
        <p:txBody>
          <a:bodyPr wrap="square" rtlCol="0">
            <a:spAutoFit/>
          </a:bodyPr>
          <a:lstStyle/>
          <a:p>
            <a:pPr marL="0" indent="0" algn="ctr">
              <a:buNone/>
            </a:pPr>
            <a:r>
              <a:rPr lang="en-US" sz="2400" dirty="0">
                <a:solidFill>
                  <a:schemeClr val="bg1"/>
                </a:solidFill>
              </a:rPr>
              <a:t>“values, policies, and practices”</a:t>
            </a:r>
          </a:p>
          <a:p>
            <a:pPr marL="0" indent="0" algn="ctr">
              <a:buNone/>
            </a:pPr>
            <a:r>
              <a:rPr lang="en-US" sz="2400" dirty="0">
                <a:solidFill>
                  <a:schemeClr val="bg1"/>
                </a:solidFill>
              </a:rPr>
              <a:t>“access, participation, and supports”</a:t>
            </a:r>
          </a:p>
          <a:p>
            <a:endParaRPr lang="en-US" sz="1800" dirty="0"/>
          </a:p>
        </p:txBody>
      </p:sp>
      <p:sp>
        <p:nvSpPr>
          <p:cNvPr id="8" name="Content Placeholder 2">
            <a:extLst>
              <a:ext uri="{FF2B5EF4-FFF2-40B4-BE49-F238E27FC236}">
                <a16:creationId xmlns:a16="http://schemas.microsoft.com/office/drawing/2014/main" id="{56559721-0A5C-62F9-FAD3-4F5571B64180}"/>
              </a:ext>
            </a:extLst>
          </p:cNvPr>
          <p:cNvSpPr>
            <a:spLocks noGrp="1"/>
          </p:cNvSpPr>
          <p:nvPr/>
        </p:nvSpPr>
        <p:spPr>
          <a:xfrm>
            <a:off x="5958883" y="1974574"/>
            <a:ext cx="5386948" cy="3949148"/>
          </a:xfrm>
          <a:prstGeom prst="rect">
            <a:avLst/>
          </a:prstGeom>
          <a:solidFill>
            <a:schemeClr val="accent1">
              <a:lumMod val="20000"/>
              <a:lumOff val="80000"/>
            </a:schemeClr>
          </a:solidFill>
          <a:effectLst>
            <a:softEdge rad="12700"/>
          </a:effectLst>
        </p:spPr>
        <p:txBody>
          <a:bodyPr vert="horz" lIns="91440" tIns="45720" rIns="91440" bIns="45720" rtlCol="0">
            <a:normAutofit/>
          </a:bodyPr>
          <a:lstStyle>
            <a:lvl1pPr marL="228600" indent="-228600" algn="l" defTabSz="914400" rtl="0" eaLnBrk="1" latinLnBrk="0" hangingPunct="1">
              <a:lnSpc>
                <a:spcPct val="120000"/>
              </a:lnSpc>
              <a:spcBef>
                <a:spcPts val="1000"/>
              </a:spcBef>
              <a:buClr>
                <a:schemeClr val="accent5"/>
              </a:buClr>
              <a:buSzPct val="100000"/>
              <a:buFont typeface="Arial" panose="020B0604020202020204" pitchFamily="34" charset="0"/>
              <a:buChar char="•"/>
              <a:defRPr sz="2400" kern="1200">
                <a:solidFill>
                  <a:schemeClr val="tx1"/>
                </a:solidFill>
                <a:effectLst/>
                <a:latin typeface="Arial" charset="0"/>
                <a:ea typeface="Arial" charset="0"/>
                <a:cs typeface="Arial" charset="0"/>
              </a:defRPr>
            </a:lvl1pPr>
            <a:lvl2pPr marL="685800" indent="-228600" algn="l" defTabSz="914400" rtl="0" eaLnBrk="1" latinLnBrk="0" hangingPunct="1">
              <a:lnSpc>
                <a:spcPct val="120000"/>
              </a:lnSpc>
              <a:spcBef>
                <a:spcPts val="500"/>
              </a:spcBef>
              <a:buClr>
                <a:schemeClr val="accent5"/>
              </a:buClr>
              <a:buSzPct val="100000"/>
              <a:buFont typeface="Arial" panose="020B0604020202020204" pitchFamily="34" charset="0"/>
              <a:buChar char="•"/>
              <a:defRPr sz="2400" kern="1200" cap="none" baseline="0">
                <a:solidFill>
                  <a:schemeClr val="tx1"/>
                </a:solidFill>
                <a:effectLst/>
                <a:latin typeface="Arial" charset="0"/>
                <a:ea typeface="Arial" charset="0"/>
                <a:cs typeface="Arial" charset="0"/>
              </a:defRPr>
            </a:lvl2pPr>
            <a:lvl3pPr marL="1143000" indent="-228600" algn="l" defTabSz="914400" rtl="0" eaLnBrk="1" latinLnBrk="0" hangingPunct="1">
              <a:lnSpc>
                <a:spcPct val="120000"/>
              </a:lnSpc>
              <a:spcBef>
                <a:spcPts val="500"/>
              </a:spcBef>
              <a:buClr>
                <a:schemeClr val="accent5"/>
              </a:buClr>
              <a:buSzPct val="100000"/>
              <a:buFont typeface="Arial" panose="020B0604020202020204" pitchFamily="34" charset="0"/>
              <a:buChar char="•"/>
              <a:defRPr sz="2400" kern="1200">
                <a:solidFill>
                  <a:schemeClr val="tx1"/>
                </a:solidFill>
                <a:effectLst/>
                <a:latin typeface="Arial" charset="0"/>
                <a:ea typeface="Arial" charset="0"/>
                <a:cs typeface="Arial" charset="0"/>
              </a:defRPr>
            </a:lvl3pPr>
            <a:lvl4pPr marL="1600200" indent="-228600" algn="l" defTabSz="914400" rtl="0" eaLnBrk="1" latinLnBrk="0" hangingPunct="1">
              <a:lnSpc>
                <a:spcPct val="120000"/>
              </a:lnSpc>
              <a:spcBef>
                <a:spcPts val="500"/>
              </a:spcBef>
              <a:buClr>
                <a:schemeClr val="accent5"/>
              </a:buClr>
              <a:buSzPct val="100000"/>
              <a:buFont typeface="Arial" panose="020B0604020202020204" pitchFamily="34" charset="0"/>
              <a:buChar char="•"/>
              <a:defRPr sz="2400" kern="1200" cap="none" baseline="0">
                <a:solidFill>
                  <a:schemeClr val="tx1"/>
                </a:solidFill>
                <a:effectLst/>
                <a:latin typeface="Arial" charset="0"/>
                <a:ea typeface="Arial" charset="0"/>
                <a:cs typeface="Arial" charset="0"/>
              </a:defRPr>
            </a:lvl4pPr>
            <a:lvl5pPr marL="2057400" indent="-228600" algn="l" defTabSz="914400" rtl="0" eaLnBrk="1" latinLnBrk="0" hangingPunct="1">
              <a:lnSpc>
                <a:spcPct val="120000"/>
              </a:lnSpc>
              <a:spcBef>
                <a:spcPts val="500"/>
              </a:spcBef>
              <a:buClr>
                <a:schemeClr val="accent5"/>
              </a:buClr>
              <a:buSzPct val="100000"/>
              <a:buFont typeface="Arial" panose="020B0604020202020204" pitchFamily="34" charset="0"/>
              <a:buChar char="•"/>
              <a:defRPr sz="2400" kern="1200">
                <a:solidFill>
                  <a:schemeClr val="tx1"/>
                </a:solidFill>
                <a:effectLst/>
                <a:latin typeface="Arial" charset="0"/>
                <a:ea typeface="Arial" charset="0"/>
                <a:cs typeface="Arial" charset="0"/>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a:lnSpc>
                <a:spcPct val="110000"/>
              </a:lnSpc>
            </a:pPr>
            <a:r>
              <a:rPr lang="en-US" sz="2000" dirty="0"/>
              <a:t> </a:t>
            </a:r>
            <a:r>
              <a:rPr lang="en-US" dirty="0">
                <a:latin typeface="+mn-lt"/>
              </a:rPr>
              <a:t>Essential Support Structures</a:t>
            </a:r>
          </a:p>
          <a:p>
            <a:pPr lvl="1">
              <a:lnSpc>
                <a:spcPct val="110000"/>
              </a:lnSpc>
            </a:pPr>
            <a:r>
              <a:rPr lang="en-US" dirty="0">
                <a:latin typeface="+mn-lt"/>
              </a:rPr>
              <a:t>State Leadership Team</a:t>
            </a:r>
          </a:p>
          <a:p>
            <a:pPr lvl="1">
              <a:lnSpc>
                <a:spcPct val="110000"/>
              </a:lnSpc>
            </a:pPr>
            <a:r>
              <a:rPr lang="en-US" dirty="0">
                <a:latin typeface="+mn-lt"/>
              </a:rPr>
              <a:t>Professional Development Network of Program Implementation Coaches</a:t>
            </a:r>
          </a:p>
          <a:p>
            <a:pPr lvl="1">
              <a:lnSpc>
                <a:spcPct val="110000"/>
              </a:lnSpc>
            </a:pPr>
            <a:r>
              <a:rPr lang="en-US" dirty="0">
                <a:latin typeface="+mn-lt"/>
              </a:rPr>
              <a:t>Community Inclusion Teams</a:t>
            </a:r>
          </a:p>
          <a:p>
            <a:pPr lvl="1">
              <a:lnSpc>
                <a:spcPct val="110000"/>
              </a:lnSpc>
            </a:pPr>
            <a:r>
              <a:rPr lang="en-US" dirty="0">
                <a:latin typeface="+mn-lt"/>
              </a:rPr>
              <a:t>Implementation Sites </a:t>
            </a:r>
          </a:p>
          <a:p>
            <a:pPr lvl="1">
              <a:lnSpc>
                <a:spcPct val="110000"/>
              </a:lnSpc>
            </a:pPr>
            <a:r>
              <a:rPr lang="en-US" dirty="0">
                <a:latin typeface="+mn-lt"/>
              </a:rPr>
              <a:t>Data Evaluation Systems</a:t>
            </a:r>
          </a:p>
          <a:p>
            <a:pPr>
              <a:lnSpc>
                <a:spcPct val="110000"/>
              </a:lnSpc>
            </a:pPr>
            <a:endParaRPr lang="en-US" sz="1200" dirty="0"/>
          </a:p>
          <a:p>
            <a:pPr>
              <a:lnSpc>
                <a:spcPct val="110000"/>
              </a:lnSpc>
            </a:pPr>
            <a:endParaRPr lang="en-US" sz="1200" dirty="0"/>
          </a:p>
        </p:txBody>
      </p:sp>
    </p:spTree>
    <p:extLst>
      <p:ext uri="{BB962C8B-B14F-4D97-AF65-F5344CB8AC3E}">
        <p14:creationId xmlns:p14="http://schemas.microsoft.com/office/powerpoint/2010/main" val="1546597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diagram of a company&#10;&#10;Description automatically generated">
            <a:extLst>
              <a:ext uri="{FF2B5EF4-FFF2-40B4-BE49-F238E27FC236}">
                <a16:creationId xmlns:a16="http://schemas.microsoft.com/office/drawing/2014/main" id="{224F99B2-A605-F0A0-E8CC-999E815C63E6}"/>
              </a:ext>
            </a:extLst>
          </p:cNvPr>
          <p:cNvPicPr>
            <a:picLocks noChangeAspect="1"/>
          </p:cNvPicPr>
          <p:nvPr/>
        </p:nvPicPr>
        <p:blipFill>
          <a:blip r:embed="rId3"/>
          <a:stretch>
            <a:fillRect/>
          </a:stretch>
        </p:blipFill>
        <p:spPr>
          <a:xfrm>
            <a:off x="552407" y="620539"/>
            <a:ext cx="8290658" cy="5616921"/>
          </a:xfrm>
          <a:prstGeom prst="rect">
            <a:avLst/>
          </a:prstGeom>
          <a:noFill/>
        </p:spPr>
      </p:pic>
    </p:spTree>
    <p:extLst>
      <p:ext uri="{BB962C8B-B14F-4D97-AF65-F5344CB8AC3E}">
        <p14:creationId xmlns:p14="http://schemas.microsoft.com/office/powerpoint/2010/main" val="1854088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AFB51-A656-4643-BDB6-3020CC792B15}"/>
              </a:ext>
            </a:extLst>
          </p:cNvPr>
          <p:cNvSpPr>
            <a:spLocks noGrp="1"/>
          </p:cNvSpPr>
          <p:nvPr>
            <p:ph type="title"/>
          </p:nvPr>
        </p:nvSpPr>
        <p:spPr/>
        <p:txBody>
          <a:bodyPr/>
          <a:lstStyle/>
          <a:p>
            <a:pPr algn="ctr"/>
            <a:r>
              <a:rPr lang="en-US" b="1" dirty="0"/>
              <a:t>State </a:t>
            </a:r>
            <a:r>
              <a:rPr lang="en-US" b="1"/>
              <a:t>Level Prompts</a:t>
            </a:r>
            <a:endParaRPr lang="en-US" b="1" dirty="0"/>
          </a:p>
        </p:txBody>
      </p:sp>
      <p:sp>
        <p:nvSpPr>
          <p:cNvPr id="3" name="Content Placeholder 2">
            <a:extLst>
              <a:ext uri="{FF2B5EF4-FFF2-40B4-BE49-F238E27FC236}">
                <a16:creationId xmlns:a16="http://schemas.microsoft.com/office/drawing/2014/main" id="{C11A5DC7-D004-BC1D-F0FF-F903EADB30E5}"/>
              </a:ext>
            </a:extLst>
          </p:cNvPr>
          <p:cNvSpPr>
            <a:spLocks noGrp="1"/>
          </p:cNvSpPr>
          <p:nvPr>
            <p:ph idx="1"/>
          </p:nvPr>
        </p:nvSpPr>
        <p:spPr>
          <a:xfrm>
            <a:off x="838200" y="1825625"/>
            <a:ext cx="7152861" cy="4351338"/>
          </a:xfrm>
        </p:spPr>
        <p:txBody>
          <a:bodyPr>
            <a:normAutofit fontScale="85000" lnSpcReduction="20000"/>
          </a:bodyPr>
          <a:lstStyle/>
          <a:p>
            <a:r>
              <a:rPr lang="en-US" sz="3600" dirty="0"/>
              <a:t>Related to inclusion, describe the most resilient and fragile state structures, policies, or processes.</a:t>
            </a:r>
          </a:p>
          <a:p>
            <a:r>
              <a:rPr lang="en-US" sz="3600" dirty="0"/>
              <a:t>Describe the state collaborations that have been cross-sectoral in nature.  Describe that work that is siloed. </a:t>
            </a:r>
          </a:p>
          <a:p>
            <a:r>
              <a:rPr lang="en-US" sz="3600" dirty="0"/>
              <a:t>Reflect on the statewide nature of the implementation.  Who and where have you documented the most growth and positive outcomes?  Which areas remain challenged?</a:t>
            </a:r>
          </a:p>
          <a:p>
            <a:endParaRPr lang="en-US" dirty="0"/>
          </a:p>
          <a:p>
            <a:endParaRPr lang="en-US" dirty="0"/>
          </a:p>
        </p:txBody>
      </p:sp>
    </p:spTree>
    <p:extLst>
      <p:ext uri="{BB962C8B-B14F-4D97-AF65-F5344CB8AC3E}">
        <p14:creationId xmlns:p14="http://schemas.microsoft.com/office/powerpoint/2010/main" val="3398854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45DBC-5B57-DEE4-689F-DACAA3805416}"/>
              </a:ext>
            </a:extLst>
          </p:cNvPr>
          <p:cNvSpPr>
            <a:spLocks noGrp="1"/>
          </p:cNvSpPr>
          <p:nvPr>
            <p:ph type="title"/>
          </p:nvPr>
        </p:nvSpPr>
        <p:spPr/>
        <p:txBody>
          <a:bodyPr/>
          <a:lstStyle/>
          <a:p>
            <a:pPr algn="ctr"/>
            <a:r>
              <a:rPr lang="en-US" b="1" dirty="0"/>
              <a:t>Large Group Discussion </a:t>
            </a:r>
            <a:br>
              <a:rPr lang="en-US" b="1" dirty="0"/>
            </a:br>
            <a:r>
              <a:rPr lang="en-US" b="1" dirty="0"/>
              <a:t>and Q and A</a:t>
            </a:r>
          </a:p>
        </p:txBody>
      </p:sp>
      <p:sp>
        <p:nvSpPr>
          <p:cNvPr id="4" name="Text Placeholder 3">
            <a:extLst>
              <a:ext uri="{FF2B5EF4-FFF2-40B4-BE49-F238E27FC236}">
                <a16:creationId xmlns:a16="http://schemas.microsoft.com/office/drawing/2014/main" id="{1841552D-9B6C-EB49-1C1C-B8B39EA10F67}"/>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299718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ENTIMETER_SERIES_ID_KEY" val="alxzm7rfzajg7bsgmudq8khfvy7zs8mf"/>
  <p:tag name="MENTI_PPT_SLIDE_MAP" val="{&quot;297&quot;:&quot;ohqwry6okzx5&qu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_rels/webextension2.xml.rels><?xml version="1.0" encoding="UTF-8" standalone="yes"?>
<Relationships xmlns="http://schemas.openxmlformats.org/package/2006/relationships"><Relationship Id="rId1" Type="http://schemas.openxmlformats.org/officeDocument/2006/relationships/image" Target="../media/image1.png"/></Relationships>
</file>

<file path=ppt/webextensions/_rels/webextension3.xml.rels><?xml version="1.0" encoding="UTF-8" standalone="yes"?>
<Relationships xmlns="http://schemas.openxmlformats.org/package/2006/relationships"><Relationship Id="rId1" Type="http://schemas.openxmlformats.org/officeDocument/2006/relationships/image" Target="../media/image2.png"/></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5E654A85-853A-C941-83FE-9D08321ADF9F}">
  <we:reference id="b0430364-2ab6-47cd-907e-f8b72239b204" version="4.13.31.0" store="EXCatalog" storeType="EXCatalog"/>
  <we:alternateReferences>
    <we:reference id="WA200000729" version="4.13.31.0" store="en-US"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E850F964-ED3B-F148-A2D9-55B54E5DDF49}">
  <we:reference id="4f6160f0-3339-47d0-9fd2-7d10a3e86c34" version="4.3.0.0" store="EXCatalog" storeType="EXCatalog"/>
  <we:alternateReferences>
    <we:reference id="WA104379261" version="4.3.0.0" store="en-US" storeType="OMEX"/>
  </we:alternateReferences>
  <we:properties/>
  <we:bindings/>
  <we:snapshot xmlns:r="http://schemas.openxmlformats.org/officeDocument/2006/relationships" r:embed="rId1"/>
</we:webextension>
</file>

<file path=ppt/webextensions/webextension3.xml><?xml version="1.0" encoding="utf-8"?>
<we:webextension xmlns:we="http://schemas.microsoft.com/office/webextensions/webextension/2010/11" id="{E4037BD3-A787-B44D-BD44-BA92CC8647D1}">
  <we:reference id="4f6160f0-3339-47d0-9fd2-7d10a3e86c34" version="4.3.0.0" store="EXCatalog" storeType="EXCatalog"/>
  <we:alternateReferences>
    <we:reference id="WA104379261" version="4.3.0.0" store="en-US" storeType="OMEX"/>
  </we:alternateReferences>
  <we:properties>
    <we:property name="MENTIMETER_QUESTION_ID_KEY" value="&quot;ohqwry6okzx5&quot;"/>
  </we:properties>
  <we:bindings/>
  <we:snapshot xmlns:r="http://schemas.openxmlformats.org/officeDocument/2006/relationships" r:embed="rId1"/>
</we:webextension>
</file>

<file path=docProps/app.xml><?xml version="1.0" encoding="utf-8"?>
<Properties xmlns="http://schemas.openxmlformats.org/officeDocument/2006/extended-properties" xmlns:vt="http://schemas.openxmlformats.org/officeDocument/2006/docPropsVTypes">
  <TotalTime>259</TotalTime>
  <Words>1180</Words>
  <Application>Microsoft Macintosh PowerPoint</Application>
  <PresentationFormat>Widescreen</PresentationFormat>
  <Paragraphs>95</Paragraphs>
  <Slides>18</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Office Theme</vt:lpstr>
      <vt:lpstr>Inclusion Institute Statewide Implementation Retrospective</vt:lpstr>
      <vt:lpstr>Welcomes and Introductions</vt:lpstr>
      <vt:lpstr>WIII4U</vt:lpstr>
      <vt:lpstr>One word at a time, enter the words that describe what you value most about inclusion.</vt:lpstr>
      <vt:lpstr>The Inclusion Indicators</vt:lpstr>
      <vt:lpstr>Technical Assistance for Statewide Scale Up of Inclusion</vt:lpstr>
      <vt:lpstr>PowerPoint Presentation</vt:lpstr>
      <vt:lpstr>State Level Prompts</vt:lpstr>
      <vt:lpstr>Large Group Discussion  and Q and A</vt:lpstr>
      <vt:lpstr>Community Level Prompts</vt:lpstr>
      <vt:lpstr>Reflection Activity for Online Participants</vt:lpstr>
      <vt:lpstr>Reflection Activity for In-Person Participants</vt:lpstr>
      <vt:lpstr>Local Program and Environment Prompts</vt:lpstr>
      <vt:lpstr>Reflection Activity for Online Participants</vt:lpstr>
      <vt:lpstr>Reflection Activity for In-Person Participants</vt:lpstr>
      <vt:lpstr>Considerations for the Future</vt:lpstr>
      <vt:lpstr>Large Group Discussion  and Q and A</vt:lpstr>
      <vt:lpstr>Thank you for attending.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Alissa Rausch</dc:creator>
  <cp:lastModifiedBy>Alissa Rausch</cp:lastModifiedBy>
  <cp:revision>7</cp:revision>
  <dcterms:created xsi:type="dcterms:W3CDTF">2026-05-05T00:23:22Z</dcterms:created>
  <dcterms:modified xsi:type="dcterms:W3CDTF">2026-05-18T21:29:02Z</dcterms:modified>
</cp:coreProperties>
</file>