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9144000"/>
  <p:embeddedFontLst>
    <p:embeddedFont>
      <p:font typeface="Mali" panose="020B0604020202020204" charset="-34"/>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9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cabdc9440a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cabdc9440a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3cabdc9440a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cabdc9440a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cabdc9440a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3cabdc9440a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cdad598b3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cdad598b3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cdad598b3e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cdad598b3e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cdad598b3e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3cdad598b3e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cabdc9440a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cabdc9440a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3cabdc9440a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cabdc9440a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cabdc9440a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3cabdc9440a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cabdc9440a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cabdc9440a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3cabdc9440a_0_1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cabdc9440a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cabdc9440a_0_1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3cabdc9440a_0_1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cabdc9440a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cabdc9440a_0_2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cabdc9440a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cabdc9440a_0_2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cabdc9440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cabdc9440a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cabdc9440a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cabdc9440a_0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cabdc9440a_0_2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cabdc9440a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cabdc9440a_0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cabdc9440a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cabdc9440a_0_2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3cabdc9440a_0_2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cabdc9440a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cabdc9440a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3cabdc9440a_0_2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d08fbfc135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d08fbfc135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cabdc9440a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cabdc9440a_0_2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3cabdc9440a_0_2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cabdc9440a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cabdc9440a_0_3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cabdc9440a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cabdc9440a_0_3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cabdc9440a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cabdc9440a_0_3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cabdc9440a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cabdc9440a_0_3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3cabdc9440a_0_3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cabdc9440a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cabdc9440a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cabdc9440a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cabdc9440a_0_3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3cabdc9440a_0_3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d4964a538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d4964a5388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cabdc9440a_0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cabdc9440a_0_3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3cabdc9440a_0_3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cabdc9440a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cabdc9440a_0_3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cabdc9440a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cabdc9440a_0_3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cabdc9440a_0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cabdc9440a_0_3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3cabdc9440a_0_3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cabdc9440a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cabdc9440a_0_3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cabdc9440a_0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cabdc9440a_0_3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cabdc9440a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cabdc9440a_0_4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cabdc9440a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cabdc9440a_0_4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cabdc9440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cabdc9440a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cabdc9440a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cabdc9440a_0_4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3cabdc9440a_0_4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cabdc9440a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cabdc9440a_0_4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cabdc9440a_0_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cabdc9440a_0_4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3cabdc9440a_0_4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cabdc9440a_0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cabdc9440a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3cabdc9440a_0_4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cabdc9440a_0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cabdc9440a_0_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3cabdc9440a_0_4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cabdc9440a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cabdc9440a_0_4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g3cabdc9440a_0_4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cabdc9440a_0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cabdc9440a_0_4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3cabdc9440a_0_4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cabdc9440a_0_4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cabdc9440a_0_4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cabdc9440a_0_4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cabdc9440a_0_4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d08fbfc13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d08fbfc13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3d08fbfc135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d08fbfc135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d08fbfc135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3d08fbfc135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abdc9440a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cabdc9440a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3cabdc9440a_0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cabdc9440a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cabdc9440a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cabdc9440a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cabdc9440a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3cabdc9440a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duction/title slide">
  <p:cSld name="Introduction/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834887" y="1122363"/>
            <a:ext cx="10575235" cy="23876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834887" y="3641794"/>
            <a:ext cx="10575234" cy="1655762"/>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rgbClr val="1C3766"/>
              </a:buClr>
              <a:buSzPts val="2000"/>
              <a:buNone/>
              <a:defRPr sz="2000"/>
            </a:lvl2pPr>
            <a:lvl3pPr lvl="2" algn="ctr">
              <a:lnSpc>
                <a:spcPct val="100000"/>
              </a:lnSpc>
              <a:spcBef>
                <a:spcPts val="800"/>
              </a:spcBef>
              <a:spcAft>
                <a:spcPts val="0"/>
              </a:spcAft>
              <a:buClr>
                <a:srgbClr val="1C3766"/>
              </a:buClr>
              <a:buSzPts val="1800"/>
              <a:buNone/>
              <a:defRPr sz="1800"/>
            </a:lvl3pPr>
            <a:lvl4pPr lvl="3" algn="ctr">
              <a:lnSpc>
                <a:spcPct val="100000"/>
              </a:lnSpc>
              <a:spcBef>
                <a:spcPts val="800"/>
              </a:spcBef>
              <a:spcAft>
                <a:spcPts val="0"/>
              </a:spcAft>
              <a:buClr>
                <a:srgbClr val="1C3766"/>
              </a:buClr>
              <a:buSzPts val="1600"/>
              <a:buNone/>
              <a:defRPr sz="1600"/>
            </a:lvl4pPr>
            <a:lvl5pPr lvl="4" algn="ctr">
              <a:lnSpc>
                <a:spcPct val="100000"/>
              </a:lnSpc>
              <a:spcBef>
                <a:spcPts val="800"/>
              </a:spcBef>
              <a:spcAft>
                <a:spcPts val="0"/>
              </a:spcAft>
              <a:buClr>
                <a:srgbClr val="1C3766"/>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 Not Use">
  <p:cSld name="Left content, right text">
    <p:spTree>
      <p:nvGrpSpPr>
        <p:cNvPr id="1" name="Shape 59"/>
        <p:cNvGrpSpPr/>
        <p:nvPr/>
      </p:nvGrpSpPr>
      <p:grpSpPr>
        <a:xfrm>
          <a:off x="0" y="0"/>
          <a:ext cx="0" cy="0"/>
          <a:chOff x="0" y="0"/>
          <a:chExt cx="0" cy="0"/>
        </a:xfrm>
      </p:grpSpPr>
      <p:sp>
        <p:nvSpPr>
          <p:cNvPr id="60" name="Google Shape;60;p11"/>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1"/>
          <p:cNvSpPr txBox="1">
            <a:spLocks noGrp="1"/>
          </p:cNvSpPr>
          <p:nvPr>
            <p:ph type="title"/>
          </p:nvPr>
        </p:nvSpPr>
        <p:spPr>
          <a:xfrm>
            <a:off x="429768" y="338328"/>
            <a:ext cx="11338560" cy="914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body" idx="1"/>
          </p:nvPr>
        </p:nvSpPr>
        <p:spPr>
          <a:xfrm>
            <a:off x="6172200" y="1453896"/>
            <a:ext cx="5586984" cy="4721479"/>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1"/>
          <p:cNvSpPr txBox="1">
            <a:spLocks noGrp="1"/>
          </p:cNvSpPr>
          <p:nvPr>
            <p:ph type="body" idx="2"/>
          </p:nvPr>
        </p:nvSpPr>
        <p:spPr>
          <a:xfrm>
            <a:off x="429768" y="1453896"/>
            <a:ext cx="5586984"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sz="2800"/>
            </a:lvl1pPr>
            <a:lvl2pPr marL="914400" lvl="1" indent="-406400" algn="l">
              <a:lnSpc>
                <a:spcPct val="100000"/>
              </a:lnSpc>
              <a:spcBef>
                <a:spcPts val="800"/>
              </a:spcBef>
              <a:spcAft>
                <a:spcPts val="0"/>
              </a:spcAft>
              <a:buClr>
                <a:srgbClr val="1C3766"/>
              </a:buClr>
              <a:buSzPts val="2800"/>
              <a:buChar char="•"/>
              <a:defRPr sz="2800"/>
            </a:lvl2pPr>
            <a:lvl3pPr marL="1371600" lvl="2" indent="-406400" algn="l">
              <a:lnSpc>
                <a:spcPct val="100000"/>
              </a:lnSpc>
              <a:spcBef>
                <a:spcPts val="800"/>
              </a:spcBef>
              <a:spcAft>
                <a:spcPts val="0"/>
              </a:spcAft>
              <a:buClr>
                <a:srgbClr val="1C3766"/>
              </a:buClr>
              <a:buSzPts val="2800"/>
              <a:buChar char="•"/>
              <a:defRPr sz="2800"/>
            </a:lvl3pPr>
            <a:lvl4pPr marL="1828800" lvl="3" indent="-406400" algn="l">
              <a:lnSpc>
                <a:spcPct val="100000"/>
              </a:lnSpc>
              <a:spcBef>
                <a:spcPts val="800"/>
              </a:spcBef>
              <a:spcAft>
                <a:spcPts val="0"/>
              </a:spcAft>
              <a:buClr>
                <a:srgbClr val="1C3766"/>
              </a:buClr>
              <a:buSzPts val="2800"/>
              <a:buChar char="•"/>
              <a:defRPr sz="2800"/>
            </a:lvl4pPr>
            <a:lvl5pPr marL="2286000" lvl="4" indent="-406400" algn="l">
              <a:lnSpc>
                <a:spcPct val="100000"/>
              </a:lnSpc>
              <a:spcBef>
                <a:spcPts val="800"/>
              </a:spcBef>
              <a:spcAft>
                <a:spcPts val="0"/>
              </a:spcAft>
              <a:buClr>
                <a:srgbClr val="1C3766"/>
              </a:buClr>
              <a:buSzPts val="2800"/>
              <a:buChar char="•"/>
              <a:defRPr sz="28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1"/>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65"/>
        <p:cNvGrpSpPr/>
        <p:nvPr/>
      </p:nvGrpSpPr>
      <p:grpSpPr>
        <a:xfrm>
          <a:off x="0" y="0"/>
          <a:ext cx="0" cy="0"/>
          <a:chOff x="0" y="0"/>
          <a:chExt cx="0" cy="0"/>
        </a:xfrm>
      </p:grpSpPr>
      <p:sp>
        <p:nvSpPr>
          <p:cNvPr id="66" name="Google Shape;66;p12"/>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2"/>
          <p:cNvSpPr txBox="1">
            <a:spLocks noGrp="1"/>
          </p:cNvSpPr>
          <p:nvPr>
            <p:ph type="title"/>
          </p:nvPr>
        </p:nvSpPr>
        <p:spPr>
          <a:xfrm>
            <a:off x="429768" y="338328"/>
            <a:ext cx="11338560" cy="914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2"/>
          <p:cNvSpPr txBox="1">
            <a:spLocks noGrp="1"/>
          </p:cNvSpPr>
          <p:nvPr>
            <p:ph type="body" idx="1"/>
          </p:nvPr>
        </p:nvSpPr>
        <p:spPr>
          <a:xfrm>
            <a:off x="429768" y="1453896"/>
            <a:ext cx="5586984"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sz="2800"/>
            </a:lvl1pPr>
            <a:lvl2pPr marL="914400" lvl="1" indent="-406400" algn="l">
              <a:lnSpc>
                <a:spcPct val="100000"/>
              </a:lnSpc>
              <a:spcBef>
                <a:spcPts val="800"/>
              </a:spcBef>
              <a:spcAft>
                <a:spcPts val="0"/>
              </a:spcAft>
              <a:buClr>
                <a:srgbClr val="1C3766"/>
              </a:buClr>
              <a:buSzPts val="2800"/>
              <a:buChar char="•"/>
              <a:defRPr sz="2800"/>
            </a:lvl2pPr>
            <a:lvl3pPr marL="1371600" lvl="2" indent="-406400" algn="l">
              <a:lnSpc>
                <a:spcPct val="100000"/>
              </a:lnSpc>
              <a:spcBef>
                <a:spcPts val="800"/>
              </a:spcBef>
              <a:spcAft>
                <a:spcPts val="0"/>
              </a:spcAft>
              <a:buClr>
                <a:srgbClr val="1C3766"/>
              </a:buClr>
              <a:buSzPts val="2800"/>
              <a:buChar char="•"/>
              <a:defRPr sz="2800"/>
            </a:lvl3pPr>
            <a:lvl4pPr marL="1828800" lvl="3" indent="-406400" algn="l">
              <a:lnSpc>
                <a:spcPct val="100000"/>
              </a:lnSpc>
              <a:spcBef>
                <a:spcPts val="800"/>
              </a:spcBef>
              <a:spcAft>
                <a:spcPts val="0"/>
              </a:spcAft>
              <a:buClr>
                <a:srgbClr val="1C3766"/>
              </a:buClr>
              <a:buSzPts val="2800"/>
              <a:buChar char="•"/>
              <a:defRPr sz="2800"/>
            </a:lvl4pPr>
            <a:lvl5pPr marL="2286000" lvl="4" indent="-406400" algn="l">
              <a:lnSpc>
                <a:spcPct val="100000"/>
              </a:lnSpc>
              <a:spcBef>
                <a:spcPts val="800"/>
              </a:spcBef>
              <a:spcAft>
                <a:spcPts val="0"/>
              </a:spcAft>
              <a:buClr>
                <a:srgbClr val="1C3766"/>
              </a:buClr>
              <a:buSzPts val="2800"/>
              <a:buChar char="•"/>
              <a:defRPr sz="28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2"/>
          <p:cNvSpPr txBox="1">
            <a:spLocks noGrp="1"/>
          </p:cNvSpPr>
          <p:nvPr>
            <p:ph type="body" idx="2"/>
          </p:nvPr>
        </p:nvSpPr>
        <p:spPr>
          <a:xfrm>
            <a:off x="6172200" y="1453896"/>
            <a:ext cx="5586984"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sz="2800"/>
            </a:lvl1pPr>
            <a:lvl2pPr marL="914400" lvl="1" indent="-406400" algn="l">
              <a:lnSpc>
                <a:spcPct val="100000"/>
              </a:lnSpc>
              <a:spcBef>
                <a:spcPts val="800"/>
              </a:spcBef>
              <a:spcAft>
                <a:spcPts val="0"/>
              </a:spcAft>
              <a:buClr>
                <a:srgbClr val="1C3766"/>
              </a:buClr>
              <a:buSzPts val="2800"/>
              <a:buChar char="•"/>
              <a:defRPr sz="2800"/>
            </a:lvl2pPr>
            <a:lvl3pPr marL="1371600" lvl="2" indent="-406400" algn="l">
              <a:lnSpc>
                <a:spcPct val="100000"/>
              </a:lnSpc>
              <a:spcBef>
                <a:spcPts val="800"/>
              </a:spcBef>
              <a:spcAft>
                <a:spcPts val="0"/>
              </a:spcAft>
              <a:buClr>
                <a:srgbClr val="1C3766"/>
              </a:buClr>
              <a:buSzPts val="2800"/>
              <a:buChar char="•"/>
              <a:defRPr sz="2800"/>
            </a:lvl3pPr>
            <a:lvl4pPr marL="1828800" lvl="3" indent="-406400" algn="l">
              <a:lnSpc>
                <a:spcPct val="100000"/>
              </a:lnSpc>
              <a:spcBef>
                <a:spcPts val="800"/>
              </a:spcBef>
              <a:spcAft>
                <a:spcPts val="0"/>
              </a:spcAft>
              <a:buClr>
                <a:srgbClr val="1C3766"/>
              </a:buClr>
              <a:buSzPts val="2800"/>
              <a:buChar char="•"/>
              <a:defRPr sz="2800"/>
            </a:lvl4pPr>
            <a:lvl5pPr marL="2286000" lvl="4" indent="-406400" algn="l">
              <a:lnSpc>
                <a:spcPct val="100000"/>
              </a:lnSpc>
              <a:spcBef>
                <a:spcPts val="800"/>
              </a:spcBef>
              <a:spcAft>
                <a:spcPts val="0"/>
              </a:spcAft>
              <a:buClr>
                <a:srgbClr val="1C3766"/>
              </a:buClr>
              <a:buSzPts val="2800"/>
              <a:buChar char="•"/>
              <a:defRPr sz="28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2"/>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o Not Use" type="titleOnly">
  <p:cSld name="TITLE_ONLY">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609600" y="274638"/>
            <a:ext cx="10972800" cy="11433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9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10972800" y="6356350"/>
            <a:ext cx="8127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 Not Use">
  <p:cSld name="1_Title Only">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838200" y="477078"/>
            <a:ext cx="10515600" cy="1123200"/>
          </a:xfrm>
          <a:prstGeom prst="rect">
            <a:avLst/>
          </a:prstGeom>
          <a:noFill/>
          <a:ln>
            <a:noFill/>
          </a:ln>
        </p:spPr>
        <p:txBody>
          <a:bodyPr spcFirstLastPara="1" wrap="square" lIns="121900" tIns="60925" rIns="121900" bIns="60925" anchor="t" anchorCtr="0">
            <a:normAutofit/>
          </a:bodyPr>
          <a:lstStyle>
            <a:lvl1pPr lvl="0" algn="ctr">
              <a:lnSpc>
                <a:spcPct val="90000"/>
              </a:lnSpc>
              <a:spcBef>
                <a:spcPts val="0"/>
              </a:spcBef>
              <a:spcAft>
                <a:spcPts val="0"/>
              </a:spcAft>
              <a:buClr>
                <a:srgbClr val="1C3766"/>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sldNum" idx="12"/>
          </p:nvPr>
        </p:nvSpPr>
        <p:spPr>
          <a:xfrm>
            <a:off x="9765129" y="6410960"/>
            <a:ext cx="2303700" cy="284400"/>
          </a:xfrm>
          <a:prstGeom prst="rect">
            <a:avLst/>
          </a:prstGeom>
          <a:noFill/>
          <a:ln>
            <a:noFill/>
          </a:ln>
        </p:spPr>
        <p:txBody>
          <a:bodyPr spcFirstLastPara="1" wrap="square" lIns="121900" tIns="60925" rIns="121900" bIns="6092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o not Use" type="tx">
  <p:cSld name="TITLE_AND_BODY">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415600" y="593367"/>
            <a:ext cx="11360700" cy="763500"/>
          </a:xfrm>
          <a:prstGeom prst="rect">
            <a:avLst/>
          </a:prstGeom>
        </p:spPr>
        <p:txBody>
          <a:bodyPr spcFirstLastPara="1" wrap="square" lIns="91425" tIns="45700" rIns="91425" bIns="45700" anchor="b"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lvl1pPr marL="457200" lvl="0" indent="-406400">
              <a:spcBef>
                <a:spcPts val="0"/>
              </a:spcBef>
              <a:spcAft>
                <a:spcPts val="0"/>
              </a:spcAft>
              <a:buSzPts val="2800"/>
              <a:buChar char="•"/>
              <a:defRPr/>
            </a:lvl1pPr>
            <a:lvl2pPr marL="914400" lvl="1" indent="-406400">
              <a:spcBef>
                <a:spcPts val="800"/>
              </a:spcBef>
              <a:spcAft>
                <a:spcPts val="0"/>
              </a:spcAft>
              <a:buSzPts val="2800"/>
              <a:buChar char="•"/>
              <a:defRPr/>
            </a:lvl2pPr>
            <a:lvl3pPr marL="1371600" lvl="2" indent="-406400">
              <a:spcBef>
                <a:spcPts val="800"/>
              </a:spcBef>
              <a:spcAft>
                <a:spcPts val="0"/>
              </a:spcAft>
              <a:buSzPts val="2800"/>
              <a:buChar char="•"/>
              <a:defRPr/>
            </a:lvl3pPr>
            <a:lvl4pPr marL="1828800" lvl="3" indent="-406400">
              <a:spcBef>
                <a:spcPts val="800"/>
              </a:spcBef>
              <a:spcAft>
                <a:spcPts val="0"/>
              </a:spcAft>
              <a:buSzPts val="2800"/>
              <a:buChar char="•"/>
              <a:defRPr/>
            </a:lvl4pPr>
            <a:lvl5pPr marL="2286000" lvl="4" indent="-406400">
              <a:spcBef>
                <a:spcPts val="800"/>
              </a:spcBef>
              <a:spcAft>
                <a:spcPts val="0"/>
              </a:spcAft>
              <a:buSzPts val="2800"/>
              <a:buChar char="•"/>
              <a:defRPr/>
            </a:lvl5pPr>
            <a:lvl6pPr marL="2743200" lvl="5" indent="-342900">
              <a:spcBef>
                <a:spcPts val="8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80" name="Google Shape;80;p1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 Not Use">
  <p:cSld name="Title and Conten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766"/>
              </a:buClr>
              <a:buSzPts val="19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C3766"/>
              </a:buClr>
              <a:buSzPts val="1900"/>
              <a:buChar char="•"/>
              <a:defRPr/>
            </a:lvl1pPr>
            <a:lvl2pPr marL="914400" lvl="1" indent="-349250" algn="l">
              <a:lnSpc>
                <a:spcPct val="90000"/>
              </a:lnSpc>
              <a:spcBef>
                <a:spcPts val="500"/>
              </a:spcBef>
              <a:spcAft>
                <a:spcPts val="0"/>
              </a:spcAft>
              <a:buClr>
                <a:srgbClr val="1C3766"/>
              </a:buClr>
              <a:buSzPts val="1900"/>
              <a:buChar char="•"/>
              <a:defRPr/>
            </a:lvl2pPr>
            <a:lvl3pPr marL="1371600" lvl="2" indent="-349250" algn="l">
              <a:lnSpc>
                <a:spcPct val="90000"/>
              </a:lnSpc>
              <a:spcBef>
                <a:spcPts val="500"/>
              </a:spcBef>
              <a:spcAft>
                <a:spcPts val="0"/>
              </a:spcAft>
              <a:buClr>
                <a:srgbClr val="1C3766"/>
              </a:buClr>
              <a:buSzPts val="1900"/>
              <a:buChar char="•"/>
              <a:defRPr/>
            </a:lvl3pPr>
            <a:lvl4pPr marL="1828800" lvl="3" indent="-349250" algn="l">
              <a:lnSpc>
                <a:spcPct val="90000"/>
              </a:lnSpc>
              <a:spcBef>
                <a:spcPts val="500"/>
              </a:spcBef>
              <a:spcAft>
                <a:spcPts val="0"/>
              </a:spcAft>
              <a:buClr>
                <a:srgbClr val="1C3766"/>
              </a:buClr>
              <a:buSzPts val="1900"/>
              <a:buChar char="•"/>
              <a:defRPr/>
            </a:lvl4pPr>
            <a:lvl5pPr marL="2286000" lvl="4" indent="-349250" algn="l">
              <a:lnSpc>
                <a:spcPct val="90000"/>
              </a:lnSpc>
              <a:spcBef>
                <a:spcPts val="500"/>
              </a:spcBef>
              <a:spcAft>
                <a:spcPts val="0"/>
              </a:spcAft>
              <a:buClr>
                <a:srgbClr val="1C3766"/>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4" name="Google Shape;84;p16"/>
          <p:cNvSpPr txBox="1">
            <a:spLocks noGrp="1"/>
          </p:cNvSpPr>
          <p:nvPr>
            <p:ph type="sldNum" idx="12"/>
          </p:nvPr>
        </p:nvSpPr>
        <p:spPr>
          <a:xfrm>
            <a:off x="8610600" y="6356350"/>
            <a:ext cx="29757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chemeClr val="lt1"/>
                </a:solidFill>
                <a:latin typeface="Arial"/>
                <a:ea typeface="Arial"/>
                <a:cs typeface="Arial"/>
                <a:sym typeface="Arial"/>
              </a:defRPr>
            </a:lvl1pPr>
            <a:lvl2pPr marL="0" lvl="1" indent="0" algn="r">
              <a:spcBef>
                <a:spcPts val="0"/>
              </a:spcBef>
              <a:buNone/>
              <a:defRPr sz="1300" b="0" i="0" u="none" strike="noStrike" cap="none">
                <a:solidFill>
                  <a:schemeClr val="lt1"/>
                </a:solidFill>
                <a:latin typeface="Arial"/>
                <a:ea typeface="Arial"/>
                <a:cs typeface="Arial"/>
                <a:sym typeface="Arial"/>
              </a:defRPr>
            </a:lvl2pPr>
            <a:lvl3pPr marL="0" lvl="2" indent="0" algn="r">
              <a:spcBef>
                <a:spcPts val="0"/>
              </a:spcBef>
              <a:buNone/>
              <a:defRPr sz="1300" b="0" i="0" u="none" strike="noStrike" cap="none">
                <a:solidFill>
                  <a:schemeClr val="lt1"/>
                </a:solidFill>
                <a:latin typeface="Arial"/>
                <a:ea typeface="Arial"/>
                <a:cs typeface="Arial"/>
                <a:sym typeface="Arial"/>
              </a:defRPr>
            </a:lvl3pPr>
            <a:lvl4pPr marL="0" lvl="3" indent="0" algn="r">
              <a:spcBef>
                <a:spcPts val="0"/>
              </a:spcBef>
              <a:buNone/>
              <a:defRPr sz="1300" b="0" i="0" u="none" strike="noStrike" cap="none">
                <a:solidFill>
                  <a:schemeClr val="lt1"/>
                </a:solidFill>
                <a:latin typeface="Arial"/>
                <a:ea typeface="Arial"/>
                <a:cs typeface="Arial"/>
                <a:sym typeface="Arial"/>
              </a:defRPr>
            </a:lvl4pPr>
            <a:lvl5pPr marL="0" lvl="4" indent="0" algn="r">
              <a:spcBef>
                <a:spcPts val="0"/>
              </a:spcBef>
              <a:buNone/>
              <a:defRPr sz="1300" b="0" i="0" u="none" strike="noStrike" cap="none">
                <a:solidFill>
                  <a:schemeClr val="lt1"/>
                </a:solidFill>
                <a:latin typeface="Arial"/>
                <a:ea typeface="Arial"/>
                <a:cs typeface="Arial"/>
                <a:sym typeface="Arial"/>
              </a:defRPr>
            </a:lvl5pPr>
            <a:lvl6pPr marL="0" lvl="5" indent="0" algn="r">
              <a:spcBef>
                <a:spcPts val="0"/>
              </a:spcBef>
              <a:buNone/>
              <a:defRPr sz="1300" b="0" i="0" u="none" strike="noStrike" cap="none">
                <a:solidFill>
                  <a:schemeClr val="lt1"/>
                </a:solidFill>
                <a:latin typeface="Arial"/>
                <a:ea typeface="Arial"/>
                <a:cs typeface="Arial"/>
                <a:sym typeface="Arial"/>
              </a:defRPr>
            </a:lvl6pPr>
            <a:lvl7pPr marL="0" lvl="6" indent="0" algn="r">
              <a:spcBef>
                <a:spcPts val="0"/>
              </a:spcBef>
              <a:buNone/>
              <a:defRPr sz="1300" b="0" i="0" u="none" strike="noStrike" cap="none">
                <a:solidFill>
                  <a:schemeClr val="lt1"/>
                </a:solidFill>
                <a:latin typeface="Arial"/>
                <a:ea typeface="Arial"/>
                <a:cs typeface="Arial"/>
                <a:sym typeface="Arial"/>
              </a:defRPr>
            </a:lvl7pPr>
            <a:lvl8pPr marL="0" lvl="7" indent="0" algn="r">
              <a:spcBef>
                <a:spcPts val="0"/>
              </a:spcBef>
              <a:buNone/>
              <a:defRPr sz="1300" b="0" i="0" u="none" strike="noStrike" cap="none">
                <a:solidFill>
                  <a:schemeClr val="lt1"/>
                </a:solidFill>
                <a:latin typeface="Arial"/>
                <a:ea typeface="Arial"/>
                <a:cs typeface="Arial"/>
                <a:sym typeface="Arial"/>
              </a:defRPr>
            </a:lvl8pPr>
            <a:lvl9pPr marL="0" lvl="8" indent="0" algn="r">
              <a:spcBef>
                <a:spcPts val="0"/>
              </a:spcBef>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838200" y="365126"/>
            <a:ext cx="10515600" cy="1281300"/>
          </a:xfrm>
          <a:prstGeom prst="rect">
            <a:avLst/>
          </a:prstGeom>
          <a:noFill/>
          <a:ln>
            <a:noFill/>
          </a:ln>
        </p:spPr>
        <p:txBody>
          <a:bodyPr spcFirstLastPara="1" wrap="square" lIns="111775" tIns="55875" rIns="111775" bIns="55875" anchor="ctr" anchorCtr="0">
            <a:normAutofit/>
          </a:bodyPr>
          <a:lstStyle>
            <a:lvl1pPr lvl="0" algn="l">
              <a:lnSpc>
                <a:spcPct val="90000"/>
              </a:lnSpc>
              <a:spcBef>
                <a:spcPts val="0"/>
              </a:spcBef>
              <a:spcAft>
                <a:spcPts val="0"/>
              </a:spcAft>
              <a:buClr>
                <a:srgbClr val="1C3766"/>
              </a:buClr>
              <a:buSzPts val="23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87" name="Google Shape;87;p17"/>
          <p:cNvSpPr txBox="1">
            <a:spLocks noGrp="1"/>
          </p:cNvSpPr>
          <p:nvPr>
            <p:ph type="body" idx="1"/>
          </p:nvPr>
        </p:nvSpPr>
        <p:spPr>
          <a:xfrm>
            <a:off x="838200" y="1789113"/>
            <a:ext cx="10515600" cy="4224300"/>
          </a:xfrm>
          <a:prstGeom prst="rect">
            <a:avLst/>
          </a:prstGeom>
          <a:noFill/>
          <a:ln>
            <a:noFill/>
          </a:ln>
        </p:spPr>
        <p:txBody>
          <a:bodyPr spcFirstLastPara="1" wrap="square" lIns="111775" tIns="55875" rIns="111775" bIns="55875" anchor="t" anchorCtr="0">
            <a:normAutofit/>
          </a:bodyPr>
          <a:lstStyle>
            <a:lvl1pPr marL="457200" lvl="0" indent="-374650" algn="l">
              <a:lnSpc>
                <a:spcPct val="90000"/>
              </a:lnSpc>
              <a:spcBef>
                <a:spcPts val="1300"/>
              </a:spcBef>
              <a:spcAft>
                <a:spcPts val="0"/>
              </a:spcAft>
              <a:buClr>
                <a:srgbClr val="1C3766"/>
              </a:buClr>
              <a:buSzPts val="2300"/>
              <a:buChar char="•"/>
              <a:defRPr/>
            </a:lvl1pPr>
            <a:lvl2pPr marL="914400" lvl="1" indent="-374650" algn="l">
              <a:lnSpc>
                <a:spcPct val="90000"/>
              </a:lnSpc>
              <a:spcBef>
                <a:spcPts val="700"/>
              </a:spcBef>
              <a:spcAft>
                <a:spcPts val="0"/>
              </a:spcAft>
              <a:buClr>
                <a:srgbClr val="1C3766"/>
              </a:buClr>
              <a:buSzPts val="2300"/>
              <a:buChar char="•"/>
              <a:defRPr/>
            </a:lvl2pPr>
            <a:lvl3pPr marL="1371600" lvl="2" indent="-374650" algn="l">
              <a:lnSpc>
                <a:spcPct val="90000"/>
              </a:lnSpc>
              <a:spcBef>
                <a:spcPts val="700"/>
              </a:spcBef>
              <a:spcAft>
                <a:spcPts val="0"/>
              </a:spcAft>
              <a:buClr>
                <a:srgbClr val="1C3766"/>
              </a:buClr>
              <a:buSzPts val="2300"/>
              <a:buChar char="•"/>
              <a:defRPr/>
            </a:lvl3pPr>
            <a:lvl4pPr marL="1828800" lvl="3" indent="-374650" algn="l">
              <a:lnSpc>
                <a:spcPct val="90000"/>
              </a:lnSpc>
              <a:spcBef>
                <a:spcPts val="700"/>
              </a:spcBef>
              <a:spcAft>
                <a:spcPts val="0"/>
              </a:spcAft>
              <a:buClr>
                <a:srgbClr val="1C3766"/>
              </a:buClr>
              <a:buSzPts val="2300"/>
              <a:buChar char="•"/>
              <a:defRPr/>
            </a:lvl4pPr>
            <a:lvl5pPr marL="2286000" lvl="4" indent="-374650" algn="l">
              <a:lnSpc>
                <a:spcPct val="90000"/>
              </a:lnSpc>
              <a:spcBef>
                <a:spcPts val="700"/>
              </a:spcBef>
              <a:spcAft>
                <a:spcPts val="0"/>
              </a:spcAft>
              <a:buClr>
                <a:srgbClr val="1C3766"/>
              </a:buClr>
              <a:buSzPts val="2300"/>
              <a:buChar char="•"/>
              <a:defRPr/>
            </a:lvl5pPr>
            <a:lvl6pPr marL="2743200" lvl="5" indent="-374650" algn="l">
              <a:lnSpc>
                <a:spcPct val="90000"/>
              </a:lnSpc>
              <a:spcBef>
                <a:spcPts val="700"/>
              </a:spcBef>
              <a:spcAft>
                <a:spcPts val="0"/>
              </a:spcAft>
              <a:buClr>
                <a:schemeClr val="dk1"/>
              </a:buClr>
              <a:buSzPts val="2300"/>
              <a:buChar char="•"/>
              <a:defRPr/>
            </a:lvl6pPr>
            <a:lvl7pPr marL="3200400" lvl="6" indent="-374650" algn="l">
              <a:lnSpc>
                <a:spcPct val="90000"/>
              </a:lnSpc>
              <a:spcBef>
                <a:spcPts val="700"/>
              </a:spcBef>
              <a:spcAft>
                <a:spcPts val="0"/>
              </a:spcAft>
              <a:buClr>
                <a:schemeClr val="dk1"/>
              </a:buClr>
              <a:buSzPts val="2300"/>
              <a:buChar char="•"/>
              <a:defRPr/>
            </a:lvl7pPr>
            <a:lvl8pPr marL="3657600" lvl="7" indent="-374650" algn="l">
              <a:lnSpc>
                <a:spcPct val="90000"/>
              </a:lnSpc>
              <a:spcBef>
                <a:spcPts val="700"/>
              </a:spcBef>
              <a:spcAft>
                <a:spcPts val="0"/>
              </a:spcAft>
              <a:buClr>
                <a:schemeClr val="dk1"/>
              </a:buClr>
              <a:buSzPts val="2300"/>
              <a:buChar char="•"/>
              <a:defRPr/>
            </a:lvl8pPr>
            <a:lvl9pPr marL="4114800" lvl="8" indent="-374650" algn="l">
              <a:lnSpc>
                <a:spcPct val="90000"/>
              </a:lnSpc>
              <a:spcBef>
                <a:spcPts val="700"/>
              </a:spcBef>
              <a:spcAft>
                <a:spcPts val="0"/>
              </a:spcAft>
              <a:buClr>
                <a:schemeClr val="dk1"/>
              </a:buClr>
              <a:buSzPts val="2300"/>
              <a:buChar char="•"/>
              <a:defRPr/>
            </a:lvl9pPr>
          </a:lstStyle>
          <a:p>
            <a:endParaRPr/>
          </a:p>
        </p:txBody>
      </p:sp>
      <p:sp>
        <p:nvSpPr>
          <p:cNvPr id="88" name="Google Shape;88;p17"/>
          <p:cNvSpPr txBox="1">
            <a:spLocks noGrp="1"/>
          </p:cNvSpPr>
          <p:nvPr>
            <p:ph type="sldNum" idx="12"/>
          </p:nvPr>
        </p:nvSpPr>
        <p:spPr>
          <a:xfrm>
            <a:off x="7192617" y="6410960"/>
            <a:ext cx="2303700" cy="284400"/>
          </a:xfrm>
          <a:prstGeom prst="rect">
            <a:avLst/>
          </a:prstGeom>
          <a:noFill/>
          <a:ln>
            <a:noFill/>
          </a:ln>
        </p:spPr>
        <p:txBody>
          <a:bodyPr spcFirstLastPara="1" wrap="square" lIns="111775" tIns="55875" rIns="111775" bIns="5587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9"/>
        <p:cNvGrpSpPr/>
        <p:nvPr/>
      </p:nvGrpSpPr>
      <p:grpSpPr>
        <a:xfrm>
          <a:off x="0" y="0"/>
          <a:ext cx="0" cy="0"/>
          <a:chOff x="0" y="0"/>
          <a:chExt cx="0" cy="0"/>
        </a:xfrm>
      </p:grpSpPr>
      <p:sp>
        <p:nvSpPr>
          <p:cNvPr id="90" name="Google Shape;90;p18"/>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a:endParaRPr/>
          </a:p>
        </p:txBody>
      </p:sp>
      <p:sp>
        <p:nvSpPr>
          <p:cNvPr id="91" name="Google Shape;91;p18"/>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a:endParaRPr/>
          </a:p>
        </p:txBody>
      </p:sp>
      <p:sp>
        <p:nvSpPr>
          <p:cNvPr id="92" name="Google Shape;92;p18"/>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900"/>
            </a:lvl1pPr>
            <a:lvl2pPr marL="0" lvl="1" indent="0" algn="r">
              <a:spcBef>
                <a:spcPts val="0"/>
              </a:spcBef>
              <a:buNone/>
              <a:defRPr sz="1900"/>
            </a:lvl2pPr>
            <a:lvl3pPr marL="0" lvl="2" indent="0" algn="r">
              <a:spcBef>
                <a:spcPts val="0"/>
              </a:spcBef>
              <a:buNone/>
              <a:defRPr sz="1900"/>
            </a:lvl3pPr>
            <a:lvl4pPr marL="0" lvl="3" indent="0" algn="r">
              <a:spcBef>
                <a:spcPts val="0"/>
              </a:spcBef>
              <a:buNone/>
              <a:defRPr sz="1900"/>
            </a:lvl4pPr>
            <a:lvl5pPr marL="0" lvl="4" indent="0" algn="r">
              <a:spcBef>
                <a:spcPts val="0"/>
              </a:spcBef>
              <a:buNone/>
              <a:defRPr sz="1900"/>
            </a:lvl5pPr>
            <a:lvl6pPr marL="0" lvl="5" indent="0" algn="r">
              <a:spcBef>
                <a:spcPts val="0"/>
              </a:spcBef>
              <a:buNone/>
              <a:defRPr sz="1900"/>
            </a:lvl6pPr>
            <a:lvl7pPr marL="0" lvl="6" indent="0" algn="r">
              <a:spcBef>
                <a:spcPts val="0"/>
              </a:spcBef>
              <a:buNone/>
              <a:defRPr sz="1900"/>
            </a:lvl7pPr>
            <a:lvl8pPr marL="0" lvl="7" indent="0" algn="r">
              <a:spcBef>
                <a:spcPts val="0"/>
              </a:spcBef>
              <a:buNone/>
              <a:defRPr sz="1900"/>
            </a:lvl8pPr>
            <a:lvl9pPr marL="0" lvl="8" indent="0" algn="r">
              <a:spcBef>
                <a:spcPts val="0"/>
              </a:spcBef>
              <a:buNone/>
              <a:defRPr sz="1900"/>
            </a:lvl9pPr>
          </a:lstStyle>
          <a:p>
            <a:pPr marL="0" lvl="0" indent="0" algn="r" rtl="0">
              <a:spcBef>
                <a:spcPts val="0"/>
              </a:spcBef>
              <a:spcAft>
                <a:spcPts val="0"/>
              </a:spcAft>
              <a:buNone/>
            </a:pPr>
            <a:fld id="{00000000-1234-1234-1234-123412341234}" type="slidenum">
              <a:rPr lang="en-US"/>
              <a:t>‹#›</a:t>
            </a:fld>
            <a:endParaRPr/>
          </a:p>
        </p:txBody>
      </p:sp>
      <p:sp>
        <p:nvSpPr>
          <p:cNvPr id="93" name="Google Shape;93;p18"/>
          <p:cNvSpPr txBox="1">
            <a:spLocks noGrp="1"/>
          </p:cNvSpPr>
          <p:nvPr>
            <p:ph type="title"/>
          </p:nvPr>
        </p:nvSpPr>
        <p:spPr>
          <a:xfrm>
            <a:off x="609600" y="274638"/>
            <a:ext cx="10972800" cy="11433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0099"/>
              </a:buClr>
              <a:buSzPts val="19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 Not Use">
  <p:cSld name="Two column text">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3"/>
          <p:cNvSpPr txBox="1">
            <a:spLocks noGrp="1"/>
          </p:cNvSpPr>
          <p:nvPr>
            <p:ph type="title"/>
          </p:nvPr>
        </p:nvSpPr>
        <p:spPr>
          <a:xfrm>
            <a:off x="429768" y="338328"/>
            <a:ext cx="11338560" cy="91175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29768" y="1453896"/>
            <a:ext cx="5586984" cy="471830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body" idx="2"/>
          </p:nvPr>
        </p:nvSpPr>
        <p:spPr>
          <a:xfrm>
            <a:off x="6172200" y="1453896"/>
            <a:ext cx="5586984" cy="472122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 Not Use" type="twoObj">
  <p:cSld name="TWO_OBJECTS">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4"/>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 name="Google Shape;26;p4"/>
          <p:cNvSpPr txBox="1">
            <a:spLocks noGrp="1"/>
          </p:cNvSpPr>
          <p:nvPr>
            <p:ph type="sldNum" idx="12"/>
          </p:nvPr>
        </p:nvSpPr>
        <p:spPr>
          <a:xfrm>
            <a:off x="10972800" y="6356350"/>
            <a:ext cx="812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 not use" type="obj">
  <p:cSld name="OBJEC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8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30" name="Google Shape;30;p5"/>
          <p:cNvSpPr txBox="1">
            <a:spLocks noGrp="1"/>
          </p:cNvSpPr>
          <p:nvPr>
            <p:ph type="sldNum" idx="12"/>
          </p:nvPr>
        </p:nvSpPr>
        <p:spPr>
          <a:xfrm>
            <a:off x="10972800" y="6356350"/>
            <a:ext cx="812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introduction" type="secHead">
  <p:cSld name="SECTION_HEADER">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6"/>
          <p:cNvSpPr txBox="1">
            <a:spLocks noGrp="1"/>
          </p:cNvSpPr>
          <p:nvPr>
            <p:ph type="title"/>
          </p:nvPr>
        </p:nvSpPr>
        <p:spPr>
          <a:xfrm>
            <a:off x="831850" y="1212023"/>
            <a:ext cx="10515600" cy="285273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831850" y="4114898"/>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1C3766"/>
              </a:buClr>
              <a:buSzPts val="2600"/>
              <a:buNone/>
              <a:defRPr sz="2600">
                <a:solidFill>
                  <a:srgbClr val="1C3766"/>
                </a:solidFill>
              </a:defRPr>
            </a:lvl1pPr>
            <a:lvl2pPr marL="914400" lvl="1" indent="-228600" algn="l">
              <a:lnSpc>
                <a:spcPct val="100000"/>
              </a:lnSpc>
              <a:spcBef>
                <a:spcPts val="800"/>
              </a:spcBef>
              <a:spcAft>
                <a:spcPts val="0"/>
              </a:spcAft>
              <a:buClr>
                <a:srgbClr val="888888"/>
              </a:buClr>
              <a:buSzPts val="2000"/>
              <a:buNone/>
              <a:defRPr sz="2000">
                <a:solidFill>
                  <a:srgbClr val="888888"/>
                </a:solidFill>
              </a:defRPr>
            </a:lvl2pPr>
            <a:lvl3pPr marL="1371600" lvl="2" indent="-228600" algn="l">
              <a:lnSpc>
                <a:spcPct val="100000"/>
              </a:lnSpc>
              <a:spcBef>
                <a:spcPts val="800"/>
              </a:spcBef>
              <a:spcAft>
                <a:spcPts val="0"/>
              </a:spcAft>
              <a:buClr>
                <a:srgbClr val="888888"/>
              </a:buClr>
              <a:buSzPts val="1800"/>
              <a:buNone/>
              <a:defRPr sz="1800">
                <a:solidFill>
                  <a:srgbClr val="888888"/>
                </a:solidFill>
              </a:defRPr>
            </a:lvl3pPr>
            <a:lvl4pPr marL="1828800" lvl="3" indent="-228600" algn="l">
              <a:lnSpc>
                <a:spcPct val="100000"/>
              </a:lnSpc>
              <a:spcBef>
                <a:spcPts val="800"/>
              </a:spcBef>
              <a:spcAft>
                <a:spcPts val="0"/>
              </a:spcAft>
              <a:buClr>
                <a:srgbClr val="888888"/>
              </a:buClr>
              <a:buSzPts val="1600"/>
              <a:buNone/>
              <a:defRPr sz="1600">
                <a:solidFill>
                  <a:srgbClr val="888888"/>
                </a:solidFill>
              </a:defRPr>
            </a:lvl4pPr>
            <a:lvl5pPr marL="2286000" lvl="4" indent="-228600" algn="l">
              <a:lnSpc>
                <a:spcPct val="100000"/>
              </a:lnSpc>
              <a:spcBef>
                <a:spcPts val="800"/>
              </a:spcBef>
              <a:spcAft>
                <a:spcPts val="0"/>
              </a:spcAft>
              <a:buClr>
                <a:srgbClr val="888888"/>
              </a:buClr>
              <a:buSzPts val="1600"/>
              <a:buNone/>
              <a:defRPr sz="1600">
                <a:solidFill>
                  <a:srgbClr val="888888"/>
                </a:solidFill>
              </a:defRPr>
            </a:lvl5pPr>
            <a:lvl6pPr marL="2743200" lvl="5" indent="-228600" algn="l">
              <a:lnSpc>
                <a:spcPct val="90000"/>
              </a:lnSpc>
              <a:spcBef>
                <a:spcPts val="8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6"/>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7"/>
          <p:cNvSpPr txBox="1">
            <a:spLocks noGrp="1"/>
          </p:cNvSpPr>
          <p:nvPr>
            <p:ph type="title"/>
          </p:nvPr>
        </p:nvSpPr>
        <p:spPr>
          <a:xfrm>
            <a:off x="429768" y="338328"/>
            <a:ext cx="11338560" cy="91175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426720" y="1453896"/>
            <a:ext cx="11338560"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a:lvl1pPr>
            <a:lvl2pPr marL="914400" lvl="1" indent="-406400" algn="l">
              <a:lnSpc>
                <a:spcPct val="100000"/>
              </a:lnSpc>
              <a:spcBef>
                <a:spcPts val="800"/>
              </a:spcBef>
              <a:spcAft>
                <a:spcPts val="0"/>
              </a:spcAft>
              <a:buClr>
                <a:srgbClr val="1C3766"/>
              </a:buClr>
              <a:buSzPts val="2800"/>
              <a:buChar char="•"/>
              <a:defRPr/>
            </a:lvl2pPr>
            <a:lvl3pPr marL="1371600" lvl="2" indent="-406400" algn="l">
              <a:lnSpc>
                <a:spcPct val="100000"/>
              </a:lnSpc>
              <a:spcBef>
                <a:spcPts val="800"/>
              </a:spcBef>
              <a:spcAft>
                <a:spcPts val="0"/>
              </a:spcAft>
              <a:buClr>
                <a:srgbClr val="1C3766"/>
              </a:buClr>
              <a:buSzPts val="2800"/>
              <a:buChar char="•"/>
              <a:defRPr/>
            </a:lvl3pPr>
            <a:lvl4pPr marL="1828800" lvl="3" indent="-406400" algn="l">
              <a:lnSpc>
                <a:spcPct val="100000"/>
              </a:lnSpc>
              <a:spcBef>
                <a:spcPts val="800"/>
              </a:spcBef>
              <a:spcAft>
                <a:spcPts val="0"/>
              </a:spcAft>
              <a:buClr>
                <a:srgbClr val="1C3766"/>
              </a:buClr>
              <a:buSzPts val="2800"/>
              <a:buChar char="•"/>
              <a:defRPr/>
            </a:lvl4pPr>
            <a:lvl5pPr marL="2286000" lvl="4" indent="-406400" algn="l">
              <a:lnSpc>
                <a:spcPct val="100000"/>
              </a:lnSpc>
              <a:spcBef>
                <a:spcPts val="800"/>
              </a:spcBef>
              <a:spcAft>
                <a:spcPts val="0"/>
              </a:spcAft>
              <a:buClr>
                <a:srgbClr val="1C3766"/>
              </a:buClr>
              <a:buSzPts val="2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ft image, right text">
  <p:cSld name="Left image, right text">
    <p:spTree>
      <p:nvGrpSpPr>
        <p:cNvPr id="1" name="Shape 41"/>
        <p:cNvGrpSpPr/>
        <p:nvPr/>
      </p:nvGrpSpPr>
      <p:grpSpPr>
        <a:xfrm>
          <a:off x="0" y="0"/>
          <a:ext cx="0" cy="0"/>
          <a:chOff x="0" y="0"/>
          <a:chExt cx="0" cy="0"/>
        </a:xfrm>
      </p:grpSpPr>
      <p:sp>
        <p:nvSpPr>
          <p:cNvPr id="42" name="Google Shape;42;p8"/>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8"/>
          <p:cNvSpPr txBox="1">
            <a:spLocks noGrp="1"/>
          </p:cNvSpPr>
          <p:nvPr>
            <p:ph type="title"/>
          </p:nvPr>
        </p:nvSpPr>
        <p:spPr>
          <a:xfrm>
            <a:off x="426720" y="338328"/>
            <a:ext cx="11338560" cy="91175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4219303" y="1453896"/>
            <a:ext cx="7545977" cy="471830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
          <p:cNvSpPr>
            <a:spLocks noGrp="1"/>
          </p:cNvSpPr>
          <p:nvPr>
            <p:ph type="pic" idx="2"/>
          </p:nvPr>
        </p:nvSpPr>
        <p:spPr>
          <a:xfrm>
            <a:off x="426718" y="1453896"/>
            <a:ext cx="3611880" cy="4718304"/>
          </a:xfrm>
          <a:prstGeom prst="rect">
            <a:avLst/>
          </a:prstGeom>
          <a:noFill/>
          <a:ln>
            <a:noFill/>
          </a:ln>
        </p:spPr>
      </p:sp>
      <p:sp>
        <p:nvSpPr>
          <p:cNvPr id="46" name="Google Shape;46;p8"/>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o Not Use">
  <p:cSld name="Left text, right content">
    <p:spTree>
      <p:nvGrpSpPr>
        <p:cNvPr id="1" name="Shape 47"/>
        <p:cNvGrpSpPr/>
        <p:nvPr/>
      </p:nvGrpSpPr>
      <p:grpSpPr>
        <a:xfrm>
          <a:off x="0" y="0"/>
          <a:ext cx="0" cy="0"/>
          <a:chOff x="0" y="0"/>
          <a:chExt cx="0" cy="0"/>
        </a:xfrm>
      </p:grpSpPr>
      <p:sp>
        <p:nvSpPr>
          <p:cNvPr id="48" name="Google Shape;48;p9"/>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9"/>
          <p:cNvSpPr txBox="1">
            <a:spLocks noGrp="1"/>
          </p:cNvSpPr>
          <p:nvPr>
            <p:ph type="title"/>
          </p:nvPr>
        </p:nvSpPr>
        <p:spPr>
          <a:xfrm>
            <a:off x="429768" y="338328"/>
            <a:ext cx="11338560" cy="914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
          <p:cNvSpPr txBox="1">
            <a:spLocks noGrp="1"/>
          </p:cNvSpPr>
          <p:nvPr>
            <p:ph type="body" idx="1"/>
          </p:nvPr>
        </p:nvSpPr>
        <p:spPr>
          <a:xfrm>
            <a:off x="429768" y="1453896"/>
            <a:ext cx="5586984" cy="4721479"/>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9"/>
          <p:cNvSpPr txBox="1">
            <a:spLocks noGrp="1"/>
          </p:cNvSpPr>
          <p:nvPr>
            <p:ph type="body" idx="2"/>
          </p:nvPr>
        </p:nvSpPr>
        <p:spPr>
          <a:xfrm>
            <a:off x="6172200" y="1456267"/>
            <a:ext cx="5590033" cy="472069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rgbClr val="1C3766"/>
              </a:buClr>
              <a:buSzPts val="2800"/>
              <a:buChar char="•"/>
              <a:defRPr sz="2800"/>
            </a:lvl1pPr>
            <a:lvl2pPr marL="914400" lvl="1" indent="-406400" algn="l">
              <a:lnSpc>
                <a:spcPct val="100000"/>
              </a:lnSpc>
              <a:spcBef>
                <a:spcPts val="800"/>
              </a:spcBef>
              <a:spcAft>
                <a:spcPts val="0"/>
              </a:spcAft>
              <a:buClr>
                <a:srgbClr val="1C3766"/>
              </a:buClr>
              <a:buSzPts val="2800"/>
              <a:buChar char="•"/>
              <a:defRPr sz="2800"/>
            </a:lvl2pPr>
            <a:lvl3pPr marL="1371600" lvl="2" indent="-406400" algn="l">
              <a:lnSpc>
                <a:spcPct val="100000"/>
              </a:lnSpc>
              <a:spcBef>
                <a:spcPts val="800"/>
              </a:spcBef>
              <a:spcAft>
                <a:spcPts val="0"/>
              </a:spcAft>
              <a:buClr>
                <a:srgbClr val="1C3766"/>
              </a:buClr>
              <a:buSzPts val="2800"/>
              <a:buChar char="•"/>
              <a:defRPr sz="2800"/>
            </a:lvl3pPr>
            <a:lvl4pPr marL="1828800" lvl="3" indent="-406400" algn="l">
              <a:lnSpc>
                <a:spcPct val="100000"/>
              </a:lnSpc>
              <a:spcBef>
                <a:spcPts val="800"/>
              </a:spcBef>
              <a:spcAft>
                <a:spcPts val="0"/>
              </a:spcAft>
              <a:buClr>
                <a:srgbClr val="1C3766"/>
              </a:buClr>
              <a:buSzPts val="2800"/>
              <a:buChar char="•"/>
              <a:defRPr sz="2800"/>
            </a:lvl4pPr>
            <a:lvl5pPr marL="2286000" lvl="4" indent="-406400" algn="l">
              <a:lnSpc>
                <a:spcPct val="100000"/>
              </a:lnSpc>
              <a:spcBef>
                <a:spcPts val="800"/>
              </a:spcBef>
              <a:spcAft>
                <a:spcPts val="0"/>
              </a:spcAft>
              <a:buClr>
                <a:srgbClr val="1C3766"/>
              </a:buClr>
              <a:buSzPts val="2800"/>
              <a:buChar char="•"/>
              <a:defRPr sz="28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9"/>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eft text, right image">
  <p:cSld name="Left text, right image">
    <p:spTree>
      <p:nvGrpSpPr>
        <p:cNvPr id="1" name="Shape 53"/>
        <p:cNvGrpSpPr/>
        <p:nvPr/>
      </p:nvGrpSpPr>
      <p:grpSpPr>
        <a:xfrm>
          <a:off x="0" y="0"/>
          <a:ext cx="0" cy="0"/>
          <a:chOff x="0" y="0"/>
          <a:chExt cx="0" cy="0"/>
        </a:xfrm>
      </p:grpSpPr>
      <p:sp>
        <p:nvSpPr>
          <p:cNvPr id="54" name="Google Shape;54;p10"/>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0"/>
          <p:cNvSpPr txBox="1">
            <a:spLocks noGrp="1"/>
          </p:cNvSpPr>
          <p:nvPr>
            <p:ph type="title"/>
          </p:nvPr>
        </p:nvSpPr>
        <p:spPr>
          <a:xfrm>
            <a:off x="429768" y="338328"/>
            <a:ext cx="11338560" cy="91175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1C37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429768" y="1453896"/>
            <a:ext cx="7543800" cy="471830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rgbClr val="1C3766"/>
              </a:buClr>
              <a:buSzPts val="1800"/>
              <a:buChar char="•"/>
              <a:defRPr/>
            </a:lvl1pPr>
            <a:lvl2pPr marL="914400" lvl="1" indent="-342900" algn="l">
              <a:lnSpc>
                <a:spcPct val="100000"/>
              </a:lnSpc>
              <a:spcBef>
                <a:spcPts val="800"/>
              </a:spcBef>
              <a:spcAft>
                <a:spcPts val="0"/>
              </a:spcAft>
              <a:buClr>
                <a:srgbClr val="1C3766"/>
              </a:buClr>
              <a:buSzPts val="1800"/>
              <a:buChar char="•"/>
              <a:defRPr/>
            </a:lvl2pPr>
            <a:lvl3pPr marL="1371600" lvl="2" indent="-342900" algn="l">
              <a:lnSpc>
                <a:spcPct val="100000"/>
              </a:lnSpc>
              <a:spcBef>
                <a:spcPts val="800"/>
              </a:spcBef>
              <a:spcAft>
                <a:spcPts val="0"/>
              </a:spcAft>
              <a:buClr>
                <a:srgbClr val="1C3766"/>
              </a:buClr>
              <a:buSzPts val="1800"/>
              <a:buChar char="•"/>
              <a:defRPr/>
            </a:lvl3pPr>
            <a:lvl4pPr marL="1828800" lvl="3" indent="-342900" algn="l">
              <a:lnSpc>
                <a:spcPct val="100000"/>
              </a:lnSpc>
              <a:spcBef>
                <a:spcPts val="800"/>
              </a:spcBef>
              <a:spcAft>
                <a:spcPts val="0"/>
              </a:spcAft>
              <a:buClr>
                <a:srgbClr val="1C3766"/>
              </a:buClr>
              <a:buSzPts val="1800"/>
              <a:buChar char="•"/>
              <a:defRPr/>
            </a:lvl4pPr>
            <a:lvl5pPr marL="2286000" lvl="4" indent="-342900" algn="l">
              <a:lnSpc>
                <a:spcPct val="100000"/>
              </a:lnSpc>
              <a:spcBef>
                <a:spcPts val="800"/>
              </a:spcBef>
              <a:spcAft>
                <a:spcPts val="0"/>
              </a:spcAft>
              <a:buClr>
                <a:srgbClr val="1C3766"/>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0"/>
          <p:cNvSpPr>
            <a:spLocks noGrp="1"/>
          </p:cNvSpPr>
          <p:nvPr>
            <p:ph type="pic" idx="2"/>
          </p:nvPr>
        </p:nvSpPr>
        <p:spPr>
          <a:xfrm>
            <a:off x="8150352" y="1444065"/>
            <a:ext cx="3611880" cy="4718304"/>
          </a:xfrm>
          <a:prstGeom prst="rect">
            <a:avLst/>
          </a:prstGeom>
          <a:noFill/>
          <a:ln>
            <a:noFill/>
          </a:ln>
        </p:spPr>
      </p:sp>
      <p:sp>
        <p:nvSpPr>
          <p:cNvPr id="58" name="Google Shape;58;p10"/>
          <p:cNvSpPr txBox="1"/>
          <p:nvPr/>
        </p:nvSpPr>
        <p:spPr>
          <a:xfrm>
            <a:off x="8936802" y="6385023"/>
            <a:ext cx="29391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Office of Exceptional Children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610600" y="6356350"/>
            <a:ext cx="297565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title"/>
          </p:nvPr>
        </p:nvSpPr>
        <p:spPr>
          <a:xfrm>
            <a:off x="426720" y="338328"/>
            <a:ext cx="11338560" cy="91175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1C3766"/>
              </a:buClr>
              <a:buSzPts val="4400"/>
              <a:buFont typeface="Arial"/>
              <a:buNone/>
              <a:defRPr sz="4400" b="1" i="0" u="none" strike="noStrike" cap="none">
                <a:solidFill>
                  <a:srgbClr val="1C376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426720" y="1456268"/>
            <a:ext cx="11338560" cy="472069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1pPr>
            <a:lvl2pPr marL="914400" marR="0" lvl="1" indent="-406400" algn="l" rtl="0">
              <a:lnSpc>
                <a:spcPct val="100000"/>
              </a:lnSpc>
              <a:spcBef>
                <a:spcPts val="80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2pPr>
            <a:lvl3pPr marL="1371600" marR="0" lvl="2" indent="-406400" algn="l" rtl="0">
              <a:lnSpc>
                <a:spcPct val="100000"/>
              </a:lnSpc>
              <a:spcBef>
                <a:spcPts val="80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3pPr>
            <a:lvl4pPr marL="1828800" marR="0" lvl="3" indent="-406400" algn="l" rtl="0">
              <a:lnSpc>
                <a:spcPct val="100000"/>
              </a:lnSpc>
              <a:spcBef>
                <a:spcPts val="80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4pPr>
            <a:lvl5pPr marL="2286000" marR="0" lvl="4" indent="-406400" algn="l" rtl="0">
              <a:lnSpc>
                <a:spcPct val="100000"/>
              </a:lnSpc>
              <a:spcBef>
                <a:spcPts val="800"/>
              </a:spcBef>
              <a:spcAft>
                <a:spcPts val="0"/>
              </a:spcAft>
              <a:buClr>
                <a:srgbClr val="1C3766"/>
              </a:buClr>
              <a:buSzPts val="2800"/>
              <a:buFont typeface="Arial"/>
              <a:buChar char="•"/>
              <a:defRPr sz="2800" b="0" i="0" u="none" strike="noStrike" cap="none">
                <a:solidFill>
                  <a:srgbClr val="1C3766"/>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document/d/1Q8Ry1v61h7PYwArFRdaTxcCgdepqkx2j4HSXVEKRtDM/edit?tab=t.0"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stemie.fpg.unc.edu/wp-content/uploads/A-Guide-to-Adaptations.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stemie.fpg.unc.edu/resource/a-guide-to-adapta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go.ncdpi.gov/568ak"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stemielearningtrajectories.fpg.unc.edu/wp-content/uploads/A-Guide-to-Adaptations.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stemie.fpg.unc.edu/wp-content/uploads/A-Guide-to-Adaptations.pdf" TargetMode="External"/><Relationship Id="rId5" Type="http://schemas.openxmlformats.org/officeDocument/2006/relationships/image" Target="../media/image27.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fpg.unc.edu/sites/fpg.unc.edu/files/resources/presentations-and-webinars/Curric%20Mod%20by%20Type.pdf" TargetMode="Externa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stemie.fpg.unc.edu/wp-content/uploads/A-Guide-to-Adaptations.pdf"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stemie.fpg.unc.edu/resource/a-guide-to-adaptat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hyperlink" Target="https://headstart.gov/school-readiness/article/cognition-infant"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hyperlink" Target="https://headstart.gov/school-readiness/article/math-preschool" TargetMode="Externa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stemie.fpg.unc.edu/wp-content/uploads/A-Guide-to-Adaptations.pdf"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stemie.fpg.unc.edu/resource/a-guide-to-adaptatio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stemie.fpg.unc.edu/resource/a-guide-to-adaptation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nirn.fpg.unc.edu/blog/pdsa-cycles-improvement-and-implementation/"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document/d/1e6XjJ2iA-hNmEvT9Ov24_YNPvKy2NTUkdt3nF_J53lM/edit?usp=sharing"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hyperlink" Target="https://headstart.gov/interactive-head-start-early-learning-outcomes-framework-ages-birth-fiv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hyperlink" Target="https://headstart.gov/interactive-head-start-early-learning-outcomes-framework-ages-birth-fiv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stemie.fpg.unc.edu/wp-content/uploads/A-Guide-to-Adaptation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ctrTitle"/>
          </p:nvPr>
        </p:nvSpPr>
        <p:spPr>
          <a:xfrm>
            <a:off x="834887" y="1122363"/>
            <a:ext cx="10575235" cy="2387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Meeting Children Where They Are: Adapting Instruction for Preschool Children</a:t>
            </a:r>
            <a:endParaRPr/>
          </a:p>
        </p:txBody>
      </p:sp>
      <p:sp>
        <p:nvSpPr>
          <p:cNvPr id="99" name="Google Shape;99;p19"/>
          <p:cNvSpPr txBox="1">
            <a:spLocks noGrp="1"/>
          </p:cNvSpPr>
          <p:nvPr>
            <p:ph type="subTitle" idx="1"/>
          </p:nvPr>
        </p:nvSpPr>
        <p:spPr>
          <a:xfrm>
            <a:off x="834887" y="3641794"/>
            <a:ext cx="10575234" cy="165576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800"/>
              <a:buNone/>
            </a:pPr>
            <a:r>
              <a:rPr lang="en-US"/>
              <a:t>Kimberly Terry</a:t>
            </a:r>
            <a:endParaRPr/>
          </a:p>
          <a:p>
            <a:pPr marL="0" lvl="0" indent="0" algn="r" rtl="0">
              <a:lnSpc>
                <a:spcPct val="100000"/>
              </a:lnSpc>
              <a:spcBef>
                <a:spcPts val="0"/>
              </a:spcBef>
              <a:spcAft>
                <a:spcPts val="0"/>
              </a:spcAft>
              <a:buClr>
                <a:schemeClr val="lt1"/>
              </a:buClr>
              <a:buSzPts val="2800"/>
              <a:buNone/>
            </a:pPr>
            <a:r>
              <a:rPr lang="en-US"/>
              <a:t>Shana LeGrant</a:t>
            </a:r>
            <a:endParaRPr/>
          </a:p>
        </p:txBody>
      </p:sp>
      <p:pic>
        <p:nvPicPr>
          <p:cNvPr id="100" name="Google Shape;100;p19" descr="North Carolina Department of Public Instruction Logo. Logo includes 4 symbols that are blue and white that form a square broken into 4 parts. Upper left is a line drawing of a column. Upper right is a graduation cap. Lower left is a sphere with radial lines. Lower right is an apple. "/>
          <p:cNvPicPr preferRelativeResize="0"/>
          <p:nvPr/>
        </p:nvPicPr>
        <p:blipFill rotWithShape="1">
          <a:blip r:embed="rId3">
            <a:alphaModFix/>
          </a:blip>
          <a:srcRect/>
          <a:stretch/>
        </p:blipFill>
        <p:spPr>
          <a:xfrm>
            <a:off x="152404" y="6270170"/>
            <a:ext cx="2199289" cy="457200"/>
          </a:xfrm>
          <a:prstGeom prst="rect">
            <a:avLst/>
          </a:prstGeom>
          <a:noFill/>
          <a:ln>
            <a:noFill/>
          </a:ln>
        </p:spPr>
      </p:pic>
      <p:sp>
        <p:nvSpPr>
          <p:cNvPr id="101" name="Google Shape;101;p19"/>
          <p:cNvSpPr txBox="1"/>
          <p:nvPr/>
        </p:nvSpPr>
        <p:spPr>
          <a:xfrm>
            <a:off x="8975595" y="6270170"/>
            <a:ext cx="307439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alibri"/>
                <a:ea typeface="Calibri"/>
                <a:cs typeface="Calibri"/>
                <a:sym typeface="Calibri"/>
              </a:rPr>
              <a:t>Office of Exceptional Children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solidFill>
                  <a:srgbClr val="1C3766"/>
                </a:solidFill>
              </a:rPr>
              <a:t>Assess: When? and What?</a:t>
            </a:r>
            <a:endParaRPr>
              <a:solidFill>
                <a:srgbClr val="1C3766"/>
              </a:solidFill>
            </a:endParaRPr>
          </a:p>
        </p:txBody>
      </p:sp>
      <p:sp>
        <p:nvSpPr>
          <p:cNvPr id="192" name="Google Shape;192;p28"/>
          <p:cNvSpPr txBox="1"/>
          <p:nvPr/>
        </p:nvSpPr>
        <p:spPr>
          <a:xfrm>
            <a:off x="374750" y="1592700"/>
            <a:ext cx="9359700" cy="25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00" b="1">
                <a:solidFill>
                  <a:srgbClr val="1C3766"/>
                </a:solidFill>
              </a:rPr>
              <a:t>When? </a:t>
            </a:r>
            <a:endParaRPr sz="3700" b="1">
              <a:solidFill>
                <a:srgbClr val="1C3766"/>
              </a:solidFill>
            </a:endParaRPr>
          </a:p>
          <a:p>
            <a:pPr marL="0" lvl="0" indent="0" algn="l" rtl="0">
              <a:spcBef>
                <a:spcPts val="0"/>
              </a:spcBef>
              <a:spcAft>
                <a:spcPts val="0"/>
              </a:spcAft>
              <a:buNone/>
            </a:pPr>
            <a:r>
              <a:rPr lang="en-US" sz="2800">
                <a:solidFill>
                  <a:srgbClr val="1C3766"/>
                </a:solidFill>
              </a:rPr>
              <a:t>Which activity or routine does the mismatch in expectations most frequently occur?</a:t>
            </a:r>
            <a:endParaRPr sz="2800">
              <a:solidFill>
                <a:srgbClr val="1C3766"/>
              </a:solidFill>
            </a:endParaRPr>
          </a:p>
        </p:txBody>
      </p:sp>
      <p:sp>
        <p:nvSpPr>
          <p:cNvPr id="193" name="Google Shape;193;p28"/>
          <p:cNvSpPr txBox="1"/>
          <p:nvPr/>
        </p:nvSpPr>
        <p:spPr>
          <a:xfrm>
            <a:off x="374750" y="3628225"/>
            <a:ext cx="9359700" cy="25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00" b="1">
                <a:solidFill>
                  <a:srgbClr val="1C3766"/>
                </a:solidFill>
              </a:rPr>
              <a:t>What? </a:t>
            </a:r>
            <a:endParaRPr sz="3700" b="1">
              <a:solidFill>
                <a:srgbClr val="1C3766"/>
              </a:solidFill>
            </a:endParaRPr>
          </a:p>
          <a:p>
            <a:pPr marL="0" lvl="0" indent="0" algn="l" rtl="0">
              <a:spcBef>
                <a:spcPts val="0"/>
              </a:spcBef>
              <a:spcAft>
                <a:spcPts val="0"/>
              </a:spcAft>
              <a:buNone/>
            </a:pPr>
            <a:r>
              <a:rPr lang="en-US" sz="2800">
                <a:solidFill>
                  <a:srgbClr val="1C3766"/>
                </a:solidFill>
              </a:rPr>
              <a:t>What domain or skill do we think is most impacting the student’s ability to engage and participate in the activity/routine of concern?</a:t>
            </a:r>
            <a:endParaRPr sz="2800">
              <a:solidFill>
                <a:srgbClr val="1C3766"/>
              </a:solidFill>
            </a:endParaRPr>
          </a:p>
        </p:txBody>
      </p:sp>
      <p:pic>
        <p:nvPicPr>
          <p:cNvPr id="194" name="Google Shape;194;p28" descr="assess step visual&#10;"/>
          <p:cNvPicPr preferRelativeResize="0"/>
          <p:nvPr/>
        </p:nvPicPr>
        <p:blipFill>
          <a:blip r:embed="rId3">
            <a:alphaModFix/>
          </a:blip>
          <a:stretch>
            <a:fillRect/>
          </a:stretch>
        </p:blipFill>
        <p:spPr>
          <a:xfrm>
            <a:off x="9433575" y="365125"/>
            <a:ext cx="2583650" cy="3043375"/>
          </a:xfrm>
          <a:prstGeom prst="rect">
            <a:avLst/>
          </a:prstGeom>
          <a:noFill/>
          <a:ln>
            <a:noFill/>
          </a:ln>
        </p:spPr>
      </p:pic>
      <p:sp>
        <p:nvSpPr>
          <p:cNvPr id="195" name="Google Shape;195;p28"/>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429775" y="2167125"/>
            <a:ext cx="5468100" cy="781800"/>
          </a:xfrm>
          <a:prstGeom prst="rect">
            <a:avLst/>
          </a:prstGeom>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u="sng">
                <a:solidFill>
                  <a:srgbClr val="1C3766"/>
                </a:solidFill>
                <a:hlinkClick r:id="rId3">
                  <a:extLst>
                    <a:ext uri="{A12FA001-AC4F-418D-AE19-62706E023703}">
                      <ahyp:hlinkClr xmlns:ahyp="http://schemas.microsoft.com/office/drawing/2018/hyperlinkcolor" val="tx"/>
                    </a:ext>
                  </a:extLst>
                </a:hlinkClick>
              </a:rPr>
              <a:t>Meet </a:t>
            </a:r>
            <a:r>
              <a:rPr lang="en-US" u="sng">
                <a:solidFill>
                  <a:srgbClr val="1C3766"/>
                </a:solidFill>
                <a:hlinkClick r:id="rId3">
                  <a:extLst>
                    <a:ext uri="{A12FA001-AC4F-418D-AE19-62706E023703}">
                      <ahyp:hlinkClr xmlns:ahyp="http://schemas.microsoft.com/office/drawing/2018/hyperlinkcolor" val="tx"/>
                    </a:ext>
                  </a:extLst>
                </a:hlinkClick>
              </a:rPr>
              <a:t>Joshua</a:t>
            </a:r>
            <a:endParaRPr>
              <a:solidFill>
                <a:srgbClr val="1C3766"/>
              </a:solidFill>
            </a:endParaRPr>
          </a:p>
        </p:txBody>
      </p:sp>
      <p:pic>
        <p:nvPicPr>
          <p:cNvPr id="202" name="Google Shape;202;p29" descr="decorative"/>
          <p:cNvPicPr preferRelativeResize="0"/>
          <p:nvPr/>
        </p:nvPicPr>
        <p:blipFill>
          <a:blip r:embed="rId4">
            <a:alphaModFix/>
          </a:blip>
          <a:stretch>
            <a:fillRect/>
          </a:stretch>
        </p:blipFill>
        <p:spPr>
          <a:xfrm>
            <a:off x="7341100" y="239425"/>
            <a:ext cx="3976325" cy="5964475"/>
          </a:xfrm>
          <a:prstGeom prst="rect">
            <a:avLst/>
          </a:prstGeom>
          <a:noFill/>
          <a:ln w="28575" cap="flat" cmpd="sng">
            <a:solidFill>
              <a:srgbClr val="00A7E1"/>
            </a:solidFill>
            <a:prstDash val="solid"/>
            <a:round/>
            <a:headEnd type="none" w="sm" len="sm"/>
            <a:tailEnd type="none" w="sm" len="sm"/>
          </a:ln>
        </p:spPr>
      </p:pic>
      <p:sp>
        <p:nvSpPr>
          <p:cNvPr id="203" name="Google Shape;203;p29"/>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Small Group Math Activity</a:t>
            </a:r>
            <a:endParaRPr>
              <a:solidFill>
                <a:srgbClr val="1C3766"/>
              </a:solidFill>
            </a:endParaRPr>
          </a:p>
        </p:txBody>
      </p:sp>
      <p:sp>
        <p:nvSpPr>
          <p:cNvPr id="210" name="Google Shape;210;p3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12</a:t>
            </a:fld>
            <a:endParaRPr/>
          </a:p>
        </p:txBody>
      </p:sp>
      <p:sp>
        <p:nvSpPr>
          <p:cNvPr id="211" name="Google Shape;211;p30"/>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endParaRPr sz="1200" b="1" u="sng">
              <a:solidFill>
                <a:schemeClr val="dk1"/>
              </a:solidFill>
            </a:endParaRPr>
          </a:p>
          <a:p>
            <a:pPr marL="0" lvl="0" indent="0" algn="l" rtl="0">
              <a:spcBef>
                <a:spcPts val="0"/>
              </a:spcBef>
              <a:spcAft>
                <a:spcPts val="0"/>
              </a:spcAft>
              <a:buClr>
                <a:schemeClr val="dk1"/>
              </a:buClr>
              <a:buSzPts val="1100"/>
              <a:buFont typeface="Arial"/>
              <a:buNone/>
            </a:pPr>
            <a:r>
              <a:rPr lang="en-US">
                <a:solidFill>
                  <a:srgbClr val="1C3766"/>
                </a:solidFill>
              </a:rPr>
              <a:t>Small groups of students (3-4) will use a variety of materials to explore the concept of patterns. The teacher will:</a:t>
            </a:r>
            <a:endParaRPr>
              <a:solidFill>
                <a:srgbClr val="1C3766"/>
              </a:solidFill>
            </a:endParaRPr>
          </a:p>
          <a:p>
            <a:pPr marL="457200" lvl="0" indent="-406400" algn="l" rtl="0">
              <a:spcBef>
                <a:spcPts val="0"/>
              </a:spcBef>
              <a:spcAft>
                <a:spcPts val="0"/>
              </a:spcAft>
              <a:buClr>
                <a:srgbClr val="1C3766"/>
              </a:buClr>
              <a:buSzPts val="2800"/>
              <a:buAutoNum type="arabicPeriod"/>
            </a:pPr>
            <a:r>
              <a:rPr lang="en-US">
                <a:solidFill>
                  <a:srgbClr val="1C3766"/>
                </a:solidFill>
              </a:rPr>
              <a:t>explicitly teach the vocabulary of “pattern.”</a:t>
            </a:r>
            <a:endParaRPr>
              <a:solidFill>
                <a:srgbClr val="1C3766"/>
              </a:solidFill>
            </a:endParaRPr>
          </a:p>
          <a:p>
            <a:pPr marL="457200" lvl="0" indent="-406400" algn="l" rtl="0">
              <a:spcBef>
                <a:spcPts val="0"/>
              </a:spcBef>
              <a:spcAft>
                <a:spcPts val="0"/>
              </a:spcAft>
              <a:buClr>
                <a:srgbClr val="1C3766"/>
              </a:buClr>
              <a:buSzPts val="2800"/>
              <a:buAutoNum type="arabicPeriod"/>
            </a:pPr>
            <a:r>
              <a:rPr lang="en-US">
                <a:solidFill>
                  <a:srgbClr val="1C3766"/>
                </a:solidFill>
              </a:rPr>
              <a:t>present linear strings of tangrams (or other manipulatives) to teach students to identify which strings a pattern and which ones are not a pattern (A/B) .</a:t>
            </a:r>
            <a:endParaRPr>
              <a:solidFill>
                <a:srgbClr val="1C3766"/>
              </a:solidFill>
            </a:endParaRPr>
          </a:p>
          <a:p>
            <a:pPr marL="457200" lvl="0" indent="-406400" algn="l" rtl="0">
              <a:spcBef>
                <a:spcPts val="0"/>
              </a:spcBef>
              <a:spcAft>
                <a:spcPts val="0"/>
              </a:spcAft>
              <a:buClr>
                <a:srgbClr val="1C3766"/>
              </a:buClr>
              <a:buSzPts val="2800"/>
              <a:buAutoNum type="arabicPeriod"/>
            </a:pPr>
            <a:r>
              <a:rPr lang="en-US">
                <a:solidFill>
                  <a:srgbClr val="1C3766"/>
                </a:solidFill>
              </a:rPr>
              <a:t>support students to continue an A/B pattern by asking “What’s next?” and providing scaffolded support.</a:t>
            </a:r>
            <a:endParaRPr>
              <a:solidFill>
                <a:srgbClr val="1C3766"/>
              </a:solidFill>
            </a:endParaRPr>
          </a:p>
          <a:p>
            <a:pPr marL="457200" lvl="0" indent="-406400" algn="l" rtl="0">
              <a:spcBef>
                <a:spcPts val="0"/>
              </a:spcBef>
              <a:spcAft>
                <a:spcPts val="0"/>
              </a:spcAft>
              <a:buClr>
                <a:srgbClr val="1C3766"/>
              </a:buClr>
              <a:buSzPts val="2800"/>
              <a:buAutoNum type="arabicPeriod"/>
            </a:pPr>
            <a:r>
              <a:rPr lang="en-US">
                <a:solidFill>
                  <a:srgbClr val="1C3766"/>
                </a:solidFill>
              </a:rPr>
              <a:t>support students in creating  their own A/B pattern using a variety of manipulatives.</a:t>
            </a:r>
            <a:endParaRPr>
              <a:solidFill>
                <a:srgbClr val="1C3766"/>
              </a:solidFill>
            </a:endParaRPr>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13</a:t>
            </a:fld>
            <a:endParaRPr/>
          </a:p>
        </p:txBody>
      </p:sp>
      <p:sp>
        <p:nvSpPr>
          <p:cNvPr id="218" name="Google Shape;218;p31"/>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How Did Joshua Do?</a:t>
            </a:r>
            <a:endParaRPr>
              <a:solidFill>
                <a:srgbClr val="1C3766"/>
              </a:solidFill>
            </a:endParaRPr>
          </a:p>
        </p:txBody>
      </p:sp>
      <p:sp>
        <p:nvSpPr>
          <p:cNvPr id="219" name="Google Shape;219;p31"/>
          <p:cNvSpPr txBox="1">
            <a:spLocks noGrp="1"/>
          </p:cNvSpPr>
          <p:nvPr>
            <p:ph type="body" idx="1"/>
          </p:nvPr>
        </p:nvSpPr>
        <p:spPr>
          <a:xfrm>
            <a:off x="426725" y="1696825"/>
            <a:ext cx="11338500" cy="4478100"/>
          </a:xfrm>
          <a:prstGeom prst="rect">
            <a:avLst/>
          </a:prstGeom>
        </p:spPr>
        <p:txBody>
          <a:bodyPr spcFirstLastPara="1" wrap="square" lIns="91425" tIns="45700" rIns="91425" bIns="45700" anchor="t" anchorCtr="0">
            <a:noAutofit/>
          </a:bodyPr>
          <a:lstStyle/>
          <a:p>
            <a:pPr marL="114300" lvl="0" indent="-279400" algn="l" rtl="0">
              <a:spcBef>
                <a:spcPts val="0"/>
              </a:spcBef>
              <a:spcAft>
                <a:spcPts val="0"/>
              </a:spcAft>
              <a:buClr>
                <a:srgbClr val="1C3766"/>
              </a:buClr>
              <a:buSzPts val="2600"/>
              <a:buChar char="●"/>
            </a:pPr>
            <a:r>
              <a:rPr lang="en-US" sz="2600">
                <a:solidFill>
                  <a:srgbClr val="1C3766"/>
                </a:solidFill>
              </a:rPr>
              <a:t>He required 1:1 support to join his group at the table.</a:t>
            </a:r>
            <a:endParaRPr sz="2600">
              <a:solidFill>
                <a:srgbClr val="1C3766"/>
              </a:solidFill>
            </a:endParaRPr>
          </a:p>
          <a:p>
            <a:pPr marL="114300" lvl="0" indent="-279400" algn="l" rtl="0">
              <a:spcBef>
                <a:spcPts val="0"/>
              </a:spcBef>
              <a:spcAft>
                <a:spcPts val="0"/>
              </a:spcAft>
              <a:buClr>
                <a:srgbClr val="1C3766"/>
              </a:buClr>
              <a:buSzPts val="2600"/>
              <a:buChar char="●"/>
            </a:pPr>
            <a:r>
              <a:rPr lang="en-US" sz="2600">
                <a:solidFill>
                  <a:srgbClr val="1C3766"/>
                </a:solidFill>
              </a:rPr>
              <a:t>Joshua watched and listened as teacher demonstrated examples of patterns.</a:t>
            </a:r>
            <a:endParaRPr sz="2600">
              <a:solidFill>
                <a:srgbClr val="1C3766"/>
              </a:solidFill>
            </a:endParaRPr>
          </a:p>
          <a:p>
            <a:pPr marL="114300" lvl="0" indent="-279400" algn="l" rtl="0">
              <a:spcBef>
                <a:spcPts val="0"/>
              </a:spcBef>
              <a:spcAft>
                <a:spcPts val="0"/>
              </a:spcAft>
              <a:buClr>
                <a:srgbClr val="1C3766"/>
              </a:buClr>
              <a:buSzPts val="2600"/>
              <a:buChar char="●"/>
            </a:pPr>
            <a:r>
              <a:rPr lang="en-US" sz="2600">
                <a:solidFill>
                  <a:srgbClr val="1C3766"/>
                </a:solidFill>
              </a:rPr>
              <a:t>He correctly identified one example of a pattern in ten attempts, and successfully answered “what is next” questions in 10% of opportunities.</a:t>
            </a:r>
            <a:endParaRPr sz="2600">
              <a:solidFill>
                <a:srgbClr val="1C3766"/>
              </a:solidFill>
            </a:endParaRPr>
          </a:p>
          <a:p>
            <a:pPr marL="114300" lvl="0" indent="-279400" algn="l" rtl="0">
              <a:spcBef>
                <a:spcPts val="0"/>
              </a:spcBef>
              <a:spcAft>
                <a:spcPts val="0"/>
              </a:spcAft>
              <a:buClr>
                <a:srgbClr val="1C3766"/>
              </a:buClr>
              <a:buSzPts val="2600"/>
              <a:buChar char="●"/>
            </a:pPr>
            <a:r>
              <a:rPr lang="en-US" sz="2600">
                <a:solidFill>
                  <a:srgbClr val="1C3766"/>
                </a:solidFill>
              </a:rPr>
              <a:t>When students were asked to create their own patterns, Joshua hoarded a large portion of the tangrams and refused to give any to peers, yelling “mine!” Alternative materials were given to peers.</a:t>
            </a:r>
            <a:endParaRPr sz="2600">
              <a:solidFill>
                <a:srgbClr val="1C3766"/>
              </a:solidFill>
            </a:endParaRPr>
          </a:p>
          <a:p>
            <a:pPr marL="114300" lvl="0" indent="-279400" algn="l" rtl="0">
              <a:spcBef>
                <a:spcPts val="0"/>
              </a:spcBef>
              <a:spcAft>
                <a:spcPts val="0"/>
              </a:spcAft>
              <a:buClr>
                <a:srgbClr val="1C3766"/>
              </a:buClr>
              <a:buSzPts val="2600"/>
              <a:buChar char="●"/>
            </a:pPr>
            <a:r>
              <a:rPr lang="en-US" sz="2600">
                <a:solidFill>
                  <a:srgbClr val="1C3766"/>
                </a:solidFill>
              </a:rPr>
              <a:t>With those tangrams, Joshua began to independently sort into piles by shape and color (blue rhombus, red rhombus, green squares, etc.) but did not engage in patterning activities.</a:t>
            </a:r>
            <a:endParaRPr sz="2600">
              <a:solidFill>
                <a:srgbClr val="1C3766"/>
              </a:solidFill>
            </a:endParaRPr>
          </a:p>
          <a:p>
            <a:pPr marL="0" lvl="0" indent="0" algn="l" rtl="0">
              <a:spcBef>
                <a:spcPts val="0"/>
              </a:spcBef>
              <a:spcAft>
                <a:spcPts val="0"/>
              </a:spcAft>
              <a:buNone/>
            </a:pPr>
            <a:endParaRPr/>
          </a:p>
        </p:txBody>
      </p:sp>
      <p:pic>
        <p:nvPicPr>
          <p:cNvPr id="220" name="Google Shape;220;p31" descr="shapes sorted by shape and color"/>
          <p:cNvPicPr preferRelativeResize="0"/>
          <p:nvPr/>
        </p:nvPicPr>
        <p:blipFill>
          <a:blip r:embed="rId3">
            <a:alphaModFix/>
          </a:blip>
          <a:stretch>
            <a:fillRect/>
          </a:stretch>
        </p:blipFill>
        <p:spPr>
          <a:xfrm>
            <a:off x="9796325" y="284925"/>
            <a:ext cx="2032801" cy="1736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Assess</a:t>
            </a:r>
            <a:r>
              <a:rPr lang="en-US"/>
              <a:t> I</a:t>
            </a:r>
            <a:r>
              <a:rPr lang="en-US">
                <a:solidFill>
                  <a:srgbClr val="1C3766"/>
                </a:solidFill>
              </a:rPr>
              <a:t>n Action (part 1)</a:t>
            </a:r>
            <a:endParaRPr>
              <a:solidFill>
                <a:srgbClr val="1C3766"/>
              </a:solidFill>
            </a:endParaRPr>
          </a:p>
        </p:txBody>
      </p:sp>
      <p:sp>
        <p:nvSpPr>
          <p:cNvPr id="227" name="Google Shape;227;p32"/>
          <p:cNvSpPr/>
          <p:nvPr/>
        </p:nvSpPr>
        <p:spPr>
          <a:xfrm>
            <a:off x="653775" y="3063425"/>
            <a:ext cx="11082900" cy="31659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31800" algn="l" rtl="0">
              <a:spcBef>
                <a:spcPts val="0"/>
              </a:spcBef>
              <a:spcAft>
                <a:spcPts val="0"/>
              </a:spcAft>
              <a:buClr>
                <a:srgbClr val="002060"/>
              </a:buClr>
              <a:buSzPts val="3200"/>
              <a:buFont typeface="Mali"/>
              <a:buChar char="●"/>
            </a:pPr>
            <a:r>
              <a:rPr lang="en-US" sz="3200" i="1">
                <a:solidFill>
                  <a:srgbClr val="002060"/>
                </a:solidFill>
                <a:latin typeface="Mali"/>
                <a:ea typeface="Mali"/>
                <a:cs typeface="Mali"/>
                <a:sym typeface="Mali"/>
              </a:rPr>
              <a:t>participate in brief teacher directed activity, engaging by responding to questions, using manipulatives, share a set of materials and create their own patterns</a:t>
            </a:r>
            <a:endParaRPr sz="3200"/>
          </a:p>
        </p:txBody>
      </p:sp>
      <p:sp>
        <p:nvSpPr>
          <p:cNvPr id="228" name="Google Shape;228;p32"/>
          <p:cNvSpPr txBox="1"/>
          <p:nvPr/>
        </p:nvSpPr>
        <p:spPr>
          <a:xfrm>
            <a:off x="653775" y="1455988"/>
            <a:ext cx="115515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200" b="1" u="sng">
                <a:solidFill>
                  <a:srgbClr val="002060"/>
                </a:solidFill>
              </a:rPr>
              <a:t>What’s happening?</a:t>
            </a:r>
            <a:endParaRPr sz="3200" b="1" u="sng">
              <a:solidFill>
                <a:srgbClr val="002060"/>
              </a:solidFill>
            </a:endParaRPr>
          </a:p>
          <a:p>
            <a:pPr marL="0" lvl="0" indent="0" algn="l" rtl="0">
              <a:spcBef>
                <a:spcPts val="0"/>
              </a:spcBef>
              <a:spcAft>
                <a:spcPts val="0"/>
              </a:spcAft>
              <a:buClr>
                <a:schemeClr val="dk1"/>
              </a:buClr>
              <a:buSzPts val="1100"/>
              <a:buFont typeface="Arial"/>
              <a:buNone/>
            </a:pPr>
            <a:r>
              <a:rPr lang="en-US" sz="3200" b="1">
                <a:solidFill>
                  <a:srgbClr val="002060"/>
                </a:solidFill>
              </a:rPr>
              <a:t>What are my expectations for all students during this time?</a:t>
            </a:r>
            <a:endParaRPr sz="2800">
              <a:solidFill>
                <a:srgbClr val="003A70"/>
              </a:solidFill>
            </a:endParaRPr>
          </a:p>
        </p:txBody>
      </p:sp>
      <p:sp>
        <p:nvSpPr>
          <p:cNvPr id="229" name="Google Shape;229;p3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Assess</a:t>
            </a:r>
            <a:r>
              <a:rPr lang="en-US"/>
              <a:t> I</a:t>
            </a:r>
            <a:r>
              <a:rPr lang="en-US">
                <a:solidFill>
                  <a:srgbClr val="1C3766"/>
                </a:solidFill>
              </a:rPr>
              <a:t>n Action (part 1) cont.</a:t>
            </a:r>
            <a:endParaRPr>
              <a:solidFill>
                <a:srgbClr val="1C3766"/>
              </a:solidFill>
            </a:endParaRPr>
          </a:p>
        </p:txBody>
      </p:sp>
      <p:sp>
        <p:nvSpPr>
          <p:cNvPr id="236" name="Google Shape;236;p33"/>
          <p:cNvSpPr/>
          <p:nvPr/>
        </p:nvSpPr>
        <p:spPr>
          <a:xfrm>
            <a:off x="1313525" y="2719625"/>
            <a:ext cx="9375600" cy="33453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unable to identify or continue simple patterns</a:t>
            </a:r>
            <a:endParaRPr sz="2800" i="1">
              <a:solidFill>
                <a:srgbClr val="1C3766"/>
              </a:solidFill>
              <a:latin typeface="Mali"/>
              <a:ea typeface="Mali"/>
              <a:cs typeface="Mali"/>
              <a:sym typeface="Mali"/>
            </a:endParaRPr>
          </a:p>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not yet demonstrates understanding of patterning concepts</a:t>
            </a:r>
            <a:endParaRPr sz="2800" i="1">
              <a:solidFill>
                <a:srgbClr val="1C3766"/>
              </a:solidFill>
              <a:latin typeface="Mali"/>
              <a:ea typeface="Mali"/>
              <a:cs typeface="Mali"/>
              <a:sym typeface="Mali"/>
            </a:endParaRPr>
          </a:p>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difficult transitioning and getting settled</a:t>
            </a:r>
            <a:endParaRPr sz="2800" i="1">
              <a:solidFill>
                <a:srgbClr val="1C3766"/>
              </a:solidFill>
              <a:latin typeface="Mali"/>
              <a:ea typeface="Mali"/>
              <a:cs typeface="Mali"/>
              <a:sym typeface="Mali"/>
            </a:endParaRPr>
          </a:p>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grabbing and hoarding materials</a:t>
            </a:r>
            <a:endParaRPr sz="2800" i="1">
              <a:solidFill>
                <a:srgbClr val="1C3766"/>
              </a:solidFill>
              <a:latin typeface="Mali"/>
              <a:ea typeface="Mali"/>
              <a:cs typeface="Mali"/>
              <a:sym typeface="Mali"/>
            </a:endParaRPr>
          </a:p>
          <a:p>
            <a:pPr marL="457200" lvl="0" indent="-393700" algn="l" rtl="0">
              <a:spcBef>
                <a:spcPts val="0"/>
              </a:spcBef>
              <a:spcAft>
                <a:spcPts val="0"/>
              </a:spcAft>
              <a:buClr>
                <a:srgbClr val="1C3766"/>
              </a:buClr>
              <a:buSzPts val="2800"/>
              <a:buFont typeface="Mali"/>
              <a:buChar char="●"/>
            </a:pPr>
            <a:r>
              <a:rPr lang="en-US" sz="2800" i="1">
                <a:solidFill>
                  <a:srgbClr val="1C3766"/>
                </a:solidFill>
                <a:latin typeface="Mali"/>
                <a:ea typeface="Mali"/>
                <a:cs typeface="Mali"/>
                <a:sym typeface="Mali"/>
              </a:rPr>
              <a:t>can sort by two criteria-shape and color</a:t>
            </a:r>
            <a:endParaRPr sz="1900" b="1" u="sng">
              <a:solidFill>
                <a:srgbClr val="1C3766"/>
              </a:solidFill>
            </a:endParaRPr>
          </a:p>
        </p:txBody>
      </p:sp>
      <p:sp>
        <p:nvSpPr>
          <p:cNvPr id="237" name="Google Shape;237;p33"/>
          <p:cNvSpPr txBox="1"/>
          <p:nvPr/>
        </p:nvSpPr>
        <p:spPr>
          <a:xfrm>
            <a:off x="1181600" y="1775450"/>
            <a:ext cx="9507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000" b="1">
                <a:solidFill>
                  <a:srgbClr val="002060"/>
                </a:solidFill>
              </a:rPr>
              <a:t>What is happening with this individual student?</a:t>
            </a:r>
            <a:endParaRPr sz="3000">
              <a:solidFill>
                <a:srgbClr val="003A70"/>
              </a:solidFill>
            </a:endParaRPr>
          </a:p>
        </p:txBody>
      </p:sp>
      <p:sp>
        <p:nvSpPr>
          <p:cNvPr id="238" name="Google Shape;238;p3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Assess In Action (part 2)</a:t>
            </a:r>
            <a:endParaRPr/>
          </a:p>
        </p:txBody>
      </p:sp>
      <p:sp>
        <p:nvSpPr>
          <p:cNvPr id="245" name="Google Shape;245;p34"/>
          <p:cNvSpPr/>
          <p:nvPr/>
        </p:nvSpPr>
        <p:spPr>
          <a:xfrm>
            <a:off x="610750" y="3433675"/>
            <a:ext cx="5121900" cy="27156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81000" algn="l" rtl="0">
              <a:spcBef>
                <a:spcPts val="0"/>
              </a:spcBef>
              <a:spcAft>
                <a:spcPts val="0"/>
              </a:spcAft>
              <a:buClr>
                <a:srgbClr val="002060"/>
              </a:buClr>
              <a:buSzPts val="2600"/>
              <a:buFont typeface="Mali"/>
              <a:buChar char="●"/>
            </a:pPr>
            <a:r>
              <a:rPr lang="en-US" sz="2600" i="1">
                <a:solidFill>
                  <a:srgbClr val="002060"/>
                </a:solidFill>
                <a:latin typeface="Mali"/>
                <a:ea typeface="Mali"/>
                <a:cs typeface="Mali"/>
                <a:sym typeface="Mali"/>
              </a:rPr>
              <a:t>transitions (using data from case study and routines)</a:t>
            </a:r>
            <a:endParaRPr sz="2600" i="1">
              <a:solidFill>
                <a:srgbClr val="002060"/>
              </a:solidFill>
              <a:latin typeface="Mali"/>
              <a:ea typeface="Mali"/>
              <a:cs typeface="Mali"/>
              <a:sym typeface="Mali"/>
            </a:endParaRPr>
          </a:p>
          <a:p>
            <a:pPr marL="457200" lvl="0" indent="-381000" algn="l" rtl="0">
              <a:spcBef>
                <a:spcPts val="0"/>
              </a:spcBef>
              <a:spcAft>
                <a:spcPts val="0"/>
              </a:spcAft>
              <a:buClr>
                <a:srgbClr val="002060"/>
              </a:buClr>
              <a:buSzPts val="2600"/>
              <a:buFont typeface="Mali"/>
              <a:buChar char="●"/>
            </a:pPr>
            <a:r>
              <a:rPr lang="en-US" sz="2600" i="1">
                <a:solidFill>
                  <a:srgbClr val="002060"/>
                </a:solidFill>
                <a:latin typeface="Mali"/>
                <a:ea typeface="Mali"/>
                <a:cs typeface="Mali"/>
                <a:sym typeface="Mali"/>
              </a:rPr>
              <a:t>teacher directed activities when Joshua is asked to share materials</a:t>
            </a:r>
            <a:endParaRPr sz="2600" i="1">
              <a:solidFill>
                <a:srgbClr val="002060"/>
              </a:solidFill>
              <a:latin typeface="Mali"/>
              <a:ea typeface="Mali"/>
              <a:cs typeface="Mali"/>
              <a:sym typeface="Mali"/>
            </a:endParaRPr>
          </a:p>
        </p:txBody>
      </p:sp>
      <p:sp>
        <p:nvSpPr>
          <p:cNvPr id="246" name="Google Shape;246;p34"/>
          <p:cNvSpPr/>
          <p:nvPr/>
        </p:nvSpPr>
        <p:spPr>
          <a:xfrm>
            <a:off x="6344075" y="3460325"/>
            <a:ext cx="5289600" cy="26889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93700" algn="l" rtl="0">
              <a:spcBef>
                <a:spcPts val="0"/>
              </a:spcBef>
              <a:spcAft>
                <a:spcPts val="0"/>
              </a:spcAft>
              <a:buClr>
                <a:srgbClr val="002060"/>
              </a:buClr>
              <a:buSzPts val="2600"/>
              <a:buFont typeface="Mali"/>
              <a:buChar char="●"/>
            </a:pPr>
            <a:r>
              <a:rPr lang="en-US" sz="2600" i="1">
                <a:solidFill>
                  <a:srgbClr val="002060"/>
                </a:solidFill>
                <a:latin typeface="Mali"/>
                <a:ea typeface="Mali"/>
                <a:cs typeface="Mali"/>
                <a:sym typeface="Mali"/>
              </a:rPr>
              <a:t>social and communication: transitioning and sharing materials</a:t>
            </a:r>
            <a:endParaRPr sz="2600" b="1" u="sng">
              <a:solidFill>
                <a:srgbClr val="002060"/>
              </a:solidFill>
            </a:endParaRPr>
          </a:p>
        </p:txBody>
      </p:sp>
      <p:sp>
        <p:nvSpPr>
          <p:cNvPr id="247" name="Google Shape;247;p34"/>
          <p:cNvSpPr txBox="1"/>
          <p:nvPr/>
        </p:nvSpPr>
        <p:spPr>
          <a:xfrm>
            <a:off x="610750" y="1447711"/>
            <a:ext cx="47604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600" b="1" u="sng">
                <a:solidFill>
                  <a:srgbClr val="002060"/>
                </a:solidFill>
              </a:rPr>
              <a:t>When?</a:t>
            </a:r>
            <a:endParaRPr sz="2600" b="1" u="sng">
              <a:solidFill>
                <a:srgbClr val="002060"/>
              </a:solidFill>
            </a:endParaRPr>
          </a:p>
          <a:p>
            <a:pPr marL="457200" lvl="0" indent="0" algn="l" rtl="0">
              <a:spcBef>
                <a:spcPts val="0"/>
              </a:spcBef>
              <a:spcAft>
                <a:spcPts val="0"/>
              </a:spcAft>
              <a:buClr>
                <a:schemeClr val="dk1"/>
              </a:buClr>
              <a:buSzPts val="1100"/>
              <a:buFont typeface="Arial"/>
              <a:buNone/>
            </a:pPr>
            <a:r>
              <a:rPr lang="en-US" sz="2600" b="1">
                <a:solidFill>
                  <a:srgbClr val="002060"/>
                </a:solidFill>
              </a:rPr>
              <a:t>What activity or routine is most impacted?</a:t>
            </a:r>
            <a:endParaRPr sz="2800">
              <a:solidFill>
                <a:srgbClr val="003A70"/>
              </a:solidFill>
            </a:endParaRPr>
          </a:p>
        </p:txBody>
      </p:sp>
      <p:sp>
        <p:nvSpPr>
          <p:cNvPr id="248" name="Google Shape;248;p34"/>
          <p:cNvSpPr txBox="1"/>
          <p:nvPr/>
        </p:nvSpPr>
        <p:spPr>
          <a:xfrm>
            <a:off x="6427925" y="1471088"/>
            <a:ext cx="51219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600" b="1" u="sng">
                <a:solidFill>
                  <a:srgbClr val="002060"/>
                </a:solidFill>
              </a:rPr>
              <a:t>What?</a:t>
            </a:r>
            <a:endParaRPr sz="2600" b="1" u="sng">
              <a:solidFill>
                <a:srgbClr val="002060"/>
              </a:solidFill>
            </a:endParaRPr>
          </a:p>
          <a:p>
            <a:pPr marL="457200" lvl="0" indent="0" algn="l" rtl="0">
              <a:spcBef>
                <a:spcPts val="0"/>
              </a:spcBef>
              <a:spcAft>
                <a:spcPts val="0"/>
              </a:spcAft>
              <a:buClr>
                <a:schemeClr val="dk1"/>
              </a:buClr>
              <a:buSzPts val="1100"/>
              <a:buFont typeface="Arial"/>
              <a:buNone/>
            </a:pPr>
            <a:r>
              <a:rPr lang="en-US" sz="2600" b="1">
                <a:solidFill>
                  <a:srgbClr val="002060"/>
                </a:solidFill>
              </a:rPr>
              <a:t>What domain or missing skill is most likely impacting the student’s participation?</a:t>
            </a:r>
            <a:endParaRPr sz="2800">
              <a:solidFill>
                <a:srgbClr val="003A70"/>
              </a:solidFill>
            </a:endParaRPr>
          </a:p>
        </p:txBody>
      </p:sp>
      <p:sp>
        <p:nvSpPr>
          <p:cNvPr id="249" name="Google Shape;249;p3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5"/>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Plan and Implement</a:t>
            </a:r>
            <a:endParaRPr/>
          </a:p>
        </p:txBody>
      </p:sp>
      <p:sp>
        <p:nvSpPr>
          <p:cNvPr id="256" name="Google Shape;256;p35"/>
          <p:cNvSpPr/>
          <p:nvPr/>
        </p:nvSpPr>
        <p:spPr>
          <a:xfrm>
            <a:off x="4110700" y="1629700"/>
            <a:ext cx="3856800" cy="898800"/>
          </a:xfrm>
          <a:prstGeom prst="hexagon">
            <a:avLst>
              <a:gd name="adj" fmla="val 28852"/>
              <a:gd name="vf" fmla="val 115470"/>
            </a:avLst>
          </a:prstGeom>
          <a:solidFill>
            <a:srgbClr val="F7CB03"/>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rgbClr val="424242"/>
                </a:solidFill>
              </a:rPr>
              <a:t>Make a Plan and Implement</a:t>
            </a:r>
            <a:endParaRPr sz="2700" b="1">
              <a:solidFill>
                <a:srgbClr val="424242"/>
              </a:solidFill>
            </a:endParaRPr>
          </a:p>
        </p:txBody>
      </p:sp>
      <p:sp>
        <p:nvSpPr>
          <p:cNvPr id="257" name="Google Shape;257;p35"/>
          <p:cNvSpPr/>
          <p:nvPr/>
        </p:nvSpPr>
        <p:spPr>
          <a:xfrm>
            <a:off x="4405133" y="2528500"/>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t>The Inclusion Framework</a:t>
            </a:r>
            <a:endParaRPr sz="2100" b="1"/>
          </a:p>
        </p:txBody>
      </p:sp>
      <p:pic>
        <p:nvPicPr>
          <p:cNvPr id="258" name="Google Shape;258;p35" descr="the inclusion framework: 1. environment, 2. materials, 3. instruction "/>
          <p:cNvPicPr preferRelativeResize="0"/>
          <p:nvPr/>
        </p:nvPicPr>
        <p:blipFill>
          <a:blip r:embed="rId3">
            <a:alphaModFix/>
          </a:blip>
          <a:stretch>
            <a:fillRect/>
          </a:stretch>
        </p:blipFill>
        <p:spPr>
          <a:xfrm>
            <a:off x="4879445" y="3492833"/>
            <a:ext cx="2319300" cy="2145500"/>
          </a:xfrm>
          <a:prstGeom prst="rect">
            <a:avLst/>
          </a:prstGeom>
          <a:noFill/>
          <a:ln w="25400" cap="flat" cmpd="sng">
            <a:solidFill>
              <a:schemeClr val="dk2"/>
            </a:solidFill>
            <a:prstDash val="solid"/>
            <a:round/>
            <a:headEnd type="none" w="sm" len="sm"/>
            <a:tailEnd type="none" w="sm" len="sm"/>
          </a:ln>
        </p:spPr>
      </p:pic>
      <p:sp>
        <p:nvSpPr>
          <p:cNvPr id="259" name="Google Shape;259;p3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6" descr="the inclusion framework: 1. environment, 2. materials, 3. instruction "/>
          <p:cNvPicPr preferRelativeResize="0"/>
          <p:nvPr/>
        </p:nvPicPr>
        <p:blipFill>
          <a:blip r:embed="rId3">
            <a:alphaModFix/>
          </a:blip>
          <a:stretch>
            <a:fillRect/>
          </a:stretch>
        </p:blipFill>
        <p:spPr>
          <a:xfrm>
            <a:off x="3603800" y="1166325"/>
            <a:ext cx="5803325" cy="5234475"/>
          </a:xfrm>
          <a:prstGeom prst="rect">
            <a:avLst/>
          </a:prstGeom>
          <a:noFill/>
          <a:ln>
            <a:noFill/>
          </a:ln>
        </p:spPr>
      </p:pic>
      <p:sp>
        <p:nvSpPr>
          <p:cNvPr id="265" name="Google Shape;265;p36"/>
          <p:cNvSpPr txBox="1">
            <a:spLocks noGrp="1"/>
          </p:cNvSpPr>
          <p:nvPr>
            <p:ph type="title"/>
          </p:nvPr>
        </p:nvSpPr>
        <p:spPr>
          <a:xfrm>
            <a:off x="429775" y="338325"/>
            <a:ext cx="11338500" cy="988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a:t>Plan and Implement: </a:t>
            </a:r>
            <a:endParaRPr/>
          </a:p>
          <a:p>
            <a:pPr marL="0" lvl="0" indent="0" algn="ctr" rtl="0">
              <a:spcBef>
                <a:spcPts val="0"/>
              </a:spcBef>
              <a:spcAft>
                <a:spcPts val="0"/>
              </a:spcAft>
              <a:buSzPts val="990"/>
              <a:buNone/>
            </a:pPr>
            <a:r>
              <a:rPr lang="en-US"/>
              <a:t>The Inclusion Framework</a:t>
            </a:r>
            <a:endParaRPr/>
          </a:p>
        </p:txBody>
      </p:sp>
      <p:sp>
        <p:nvSpPr>
          <p:cNvPr id="266" name="Google Shape;266;p36"/>
          <p:cNvSpPr txBox="1"/>
          <p:nvPr/>
        </p:nvSpPr>
        <p:spPr>
          <a:xfrm>
            <a:off x="9409250" y="5711675"/>
            <a:ext cx="2782500" cy="6720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u="sng">
                <a:solidFill>
                  <a:srgbClr val="1155CC"/>
                </a:solidFill>
                <a:hlinkClick r:id="rId4">
                  <a:extLst>
                    <a:ext uri="{A12FA001-AC4F-418D-AE19-62706E023703}">
                      <ahyp:hlinkClr xmlns:ahyp="http://schemas.microsoft.com/office/drawing/2018/hyperlinkcolor" val="tx"/>
                    </a:ext>
                  </a:extLst>
                </a:hlinkClick>
              </a:rPr>
              <a:t>Adapted from STEMIE </a:t>
            </a:r>
            <a:br>
              <a:rPr lang="en-US" u="sng">
                <a:solidFill>
                  <a:srgbClr val="1155CC"/>
                </a:solidFill>
                <a:hlinkClick r:id="rId4">
                  <a:extLst>
                    <a:ext uri="{A12FA001-AC4F-418D-AE19-62706E023703}">
                      <ahyp:hlinkClr xmlns:ahyp="http://schemas.microsoft.com/office/drawing/2018/hyperlinkcolor" val="tx"/>
                    </a:ext>
                  </a:extLst>
                </a:hlinkClick>
              </a:rPr>
            </a:br>
            <a:r>
              <a:rPr lang="en-US" u="sng">
                <a:solidFill>
                  <a:srgbClr val="1155CC"/>
                </a:solidFill>
                <a:hlinkClick r:id="rId4">
                  <a:extLst>
                    <a:ext uri="{A12FA001-AC4F-418D-AE19-62706E023703}">
                      <ahyp:hlinkClr xmlns:ahyp="http://schemas.microsoft.com/office/drawing/2018/hyperlinkcolor" val="tx"/>
                    </a:ext>
                  </a:extLst>
                </a:hlinkClick>
              </a:rPr>
              <a:t>Guide to Adaptations</a:t>
            </a:r>
            <a:r>
              <a:rPr lang="en-US">
                <a:solidFill>
                  <a:srgbClr val="1155CC"/>
                </a:solidFill>
              </a:rPr>
              <a:t> </a:t>
            </a:r>
            <a:endParaRPr>
              <a:solidFill>
                <a:srgbClr val="1155CC"/>
              </a:solidFill>
            </a:endParaRPr>
          </a:p>
        </p:txBody>
      </p:sp>
      <p:sp>
        <p:nvSpPr>
          <p:cNvPr id="267" name="Google Shape;267;p36"/>
          <p:cNvSpPr/>
          <p:nvPr/>
        </p:nvSpPr>
        <p:spPr>
          <a:xfrm rot="-2484097">
            <a:off x="6037797" y="2486786"/>
            <a:ext cx="5570114" cy="1109937"/>
          </a:xfrm>
          <a:prstGeom prst="leftArrow">
            <a:avLst>
              <a:gd name="adj1" fmla="val 50000"/>
              <a:gd name="adj2" fmla="val 50000"/>
            </a:avLst>
          </a:prstGeom>
          <a:gradFill>
            <a:gsLst>
              <a:gs pos="0">
                <a:srgbClr val="DDDDDD"/>
              </a:gs>
              <a:gs pos="100000">
                <a:srgbClr val="91919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t>Least Intrusive to Most Intrusive</a:t>
            </a:r>
            <a:endParaRPr sz="2400" b="1"/>
          </a:p>
        </p:txBody>
      </p:sp>
      <p:sp>
        <p:nvSpPr>
          <p:cNvPr id="268" name="Google Shape;268;p36" descr="circle around environment"/>
          <p:cNvSpPr/>
          <p:nvPr/>
        </p:nvSpPr>
        <p:spPr>
          <a:xfrm>
            <a:off x="3435875" y="1327213"/>
            <a:ext cx="3201900" cy="13257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269" name="Google Shape;269;p36" descr="circle around materials"/>
          <p:cNvSpPr/>
          <p:nvPr/>
        </p:nvSpPr>
        <p:spPr>
          <a:xfrm>
            <a:off x="3092525" y="3750742"/>
            <a:ext cx="3201900" cy="13257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270" name="Google Shape;270;p36" descr="circle around instruction"/>
          <p:cNvSpPr/>
          <p:nvPr/>
        </p:nvSpPr>
        <p:spPr>
          <a:xfrm>
            <a:off x="6207355" y="5057871"/>
            <a:ext cx="3201900" cy="13257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271" name="Google Shape;271;p3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txBox="1">
            <a:spLocks noGrp="1"/>
          </p:cNvSpPr>
          <p:nvPr>
            <p:ph type="title"/>
          </p:nvPr>
        </p:nvSpPr>
        <p:spPr>
          <a:xfrm>
            <a:off x="831850" y="1212023"/>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Inclusion Framework: Environment</a:t>
            </a:r>
            <a:endParaRPr/>
          </a:p>
        </p:txBody>
      </p:sp>
      <p:sp>
        <p:nvSpPr>
          <p:cNvPr id="277" name="Google Shape;277;p37"/>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DEC Recommended Practices</a:t>
            </a:r>
            <a:endParaRPr/>
          </a:p>
        </p:txBody>
      </p:sp>
      <p:pic>
        <p:nvPicPr>
          <p:cNvPr id="107" name="Google Shape;107;p20" descr="Picture of the DEC Recommended Practices book" title="Screenshot 2024-12-16 130907.png"/>
          <p:cNvPicPr preferRelativeResize="0"/>
          <p:nvPr/>
        </p:nvPicPr>
        <p:blipFill>
          <a:blip r:embed="rId3">
            <a:alphaModFix/>
          </a:blip>
          <a:stretch>
            <a:fillRect/>
          </a:stretch>
        </p:blipFill>
        <p:spPr>
          <a:xfrm>
            <a:off x="3160850" y="1591775"/>
            <a:ext cx="3478825" cy="4618075"/>
          </a:xfrm>
          <a:prstGeom prst="rect">
            <a:avLst/>
          </a:prstGeom>
          <a:noFill/>
          <a:ln w="38100" cap="flat" cmpd="sng">
            <a:solidFill>
              <a:schemeClr val="dk2"/>
            </a:solidFill>
            <a:prstDash val="solid"/>
            <a:round/>
            <a:headEnd type="none" w="sm" len="sm"/>
            <a:tailEnd type="none" w="sm" len="sm"/>
          </a:ln>
        </p:spPr>
      </p:pic>
      <p:pic>
        <p:nvPicPr>
          <p:cNvPr id="108" name="Google Shape;108;p20" descr="aRPy"/>
          <p:cNvPicPr preferRelativeResize="0"/>
          <p:nvPr/>
        </p:nvPicPr>
        <p:blipFill>
          <a:blip r:embed="rId4">
            <a:alphaModFix/>
          </a:blip>
          <a:stretch>
            <a:fillRect/>
          </a:stretch>
        </p:blipFill>
        <p:spPr>
          <a:xfrm>
            <a:off x="6742413" y="2695573"/>
            <a:ext cx="2724150" cy="1466850"/>
          </a:xfrm>
          <a:prstGeom prst="rect">
            <a:avLst/>
          </a:prstGeom>
          <a:noFill/>
          <a:ln>
            <a:noFill/>
          </a:ln>
        </p:spPr>
      </p:pic>
      <p:pic>
        <p:nvPicPr>
          <p:cNvPr id="109" name="Google Shape;109;p20" descr="aRPy logo"/>
          <p:cNvPicPr preferRelativeResize="0"/>
          <p:nvPr/>
        </p:nvPicPr>
        <p:blipFill rotWithShape="1">
          <a:blip r:embed="rId5">
            <a:alphaModFix/>
          </a:blip>
          <a:srcRect t="10153"/>
          <a:stretch/>
        </p:blipFill>
        <p:spPr>
          <a:xfrm>
            <a:off x="7299138" y="4043625"/>
            <a:ext cx="1895475" cy="2284875"/>
          </a:xfrm>
          <a:prstGeom prst="rect">
            <a:avLst/>
          </a:prstGeom>
          <a:noFill/>
          <a:ln>
            <a:noFill/>
          </a:ln>
        </p:spPr>
      </p:pic>
      <p:sp>
        <p:nvSpPr>
          <p:cNvPr id="110" name="Google Shape;110;p2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426743" y="817203"/>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Differentiating Using the </a:t>
            </a:r>
            <a:endParaRPr/>
          </a:p>
          <a:p>
            <a:pPr marL="0" lvl="0" indent="0" algn="ctr" rtl="0">
              <a:spcBef>
                <a:spcPts val="0"/>
              </a:spcBef>
              <a:spcAft>
                <a:spcPts val="0"/>
              </a:spcAft>
              <a:buNone/>
            </a:pPr>
            <a:r>
              <a:rPr lang="en-US"/>
              <a:t>Inclusion Framework: Environment</a:t>
            </a:r>
            <a:endParaRPr/>
          </a:p>
        </p:txBody>
      </p:sp>
      <p:pic>
        <p:nvPicPr>
          <p:cNvPr id="284" name="Google Shape;284;p38" descr="the inclusion framework with a focus on environment "/>
          <p:cNvPicPr preferRelativeResize="0"/>
          <p:nvPr/>
        </p:nvPicPr>
        <p:blipFill>
          <a:blip r:embed="rId3">
            <a:alphaModFix/>
          </a:blip>
          <a:stretch>
            <a:fillRect/>
          </a:stretch>
        </p:blipFill>
        <p:spPr>
          <a:xfrm>
            <a:off x="6104892" y="1806248"/>
            <a:ext cx="4736183" cy="4381275"/>
          </a:xfrm>
          <a:prstGeom prst="rect">
            <a:avLst/>
          </a:prstGeom>
          <a:noFill/>
          <a:ln>
            <a:noFill/>
          </a:ln>
        </p:spPr>
      </p:pic>
      <p:sp>
        <p:nvSpPr>
          <p:cNvPr id="285" name="Google Shape;285;p38"/>
          <p:cNvSpPr txBox="1"/>
          <p:nvPr/>
        </p:nvSpPr>
        <p:spPr>
          <a:xfrm>
            <a:off x="1094136" y="2281212"/>
            <a:ext cx="4205100" cy="3135000"/>
          </a:xfrm>
          <a:prstGeom prst="rect">
            <a:avLst/>
          </a:prstGeom>
          <a:noFill/>
          <a:ln w="1143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lvl="0" indent="-412750" algn="l" rtl="0">
              <a:spcBef>
                <a:spcPts val="0"/>
              </a:spcBef>
              <a:spcAft>
                <a:spcPts val="0"/>
              </a:spcAft>
              <a:buClr>
                <a:srgbClr val="1C3766"/>
              </a:buClr>
              <a:buSzPts val="3100"/>
              <a:buChar char="●"/>
            </a:pPr>
            <a:r>
              <a:rPr lang="en-US" sz="3100">
                <a:solidFill>
                  <a:srgbClr val="1C3766"/>
                </a:solidFill>
              </a:rPr>
              <a:t>Arrangement</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Location</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Schedule</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Routines</a:t>
            </a:r>
            <a:endParaRPr sz="3100">
              <a:solidFill>
                <a:srgbClr val="1C3766"/>
              </a:solidFill>
            </a:endParaRPr>
          </a:p>
          <a:p>
            <a:pPr marL="457200" lvl="0" indent="-412750" algn="l" rtl="0">
              <a:spcBef>
                <a:spcPts val="1100"/>
              </a:spcBef>
              <a:spcAft>
                <a:spcPts val="1100"/>
              </a:spcAft>
              <a:buClr>
                <a:srgbClr val="1C3766"/>
              </a:buClr>
              <a:buSzPts val="3100"/>
              <a:buChar char="●"/>
            </a:pPr>
            <a:r>
              <a:rPr lang="en-US" sz="3100">
                <a:solidFill>
                  <a:srgbClr val="1C3766"/>
                </a:solidFill>
              </a:rPr>
              <a:t>Picture Cues</a:t>
            </a:r>
            <a:endParaRPr sz="3100">
              <a:solidFill>
                <a:srgbClr val="1C3766"/>
              </a:solidFill>
            </a:endParaRPr>
          </a:p>
        </p:txBody>
      </p:sp>
      <p:sp>
        <p:nvSpPr>
          <p:cNvPr id="286" name="Google Shape;286;p38" descr="circle highlighting environment on infographic"/>
          <p:cNvSpPr/>
          <p:nvPr/>
        </p:nvSpPr>
        <p:spPr>
          <a:xfrm>
            <a:off x="5872900" y="1904225"/>
            <a:ext cx="2538000" cy="12540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solidFill>
                <a:srgbClr val="D6006D"/>
              </a:solidFill>
            </a:endParaRPr>
          </a:p>
        </p:txBody>
      </p:sp>
      <p:sp>
        <p:nvSpPr>
          <p:cNvPr id="287" name="Google Shape;287;p38"/>
          <p:cNvSpPr txBox="1"/>
          <p:nvPr/>
        </p:nvSpPr>
        <p:spPr>
          <a:xfrm>
            <a:off x="8505900" y="6013950"/>
            <a:ext cx="3686100" cy="31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a:solidFill>
                  <a:srgbClr val="1155CC"/>
                </a:solidFill>
                <a:hlinkClick r:id="rId4">
                  <a:extLst>
                    <a:ext uri="{A12FA001-AC4F-418D-AE19-62706E023703}">
                      <ahyp:hlinkClr xmlns:ahyp="http://schemas.microsoft.com/office/drawing/2018/hyperlinkcolor" val="tx"/>
                    </a:ext>
                  </a:extLst>
                </a:hlinkClick>
              </a:rPr>
              <a:t>Adapted from STEMIE Guide to Adaptations </a:t>
            </a:r>
            <a:endParaRPr sz="1300">
              <a:solidFill>
                <a:srgbClr val="1155CC"/>
              </a:solidFill>
            </a:endParaRPr>
          </a:p>
        </p:txBody>
      </p:sp>
      <p:sp>
        <p:nvSpPr>
          <p:cNvPr id="288" name="Google Shape;288;p38"/>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9"/>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Guide to Adaptations</a:t>
            </a:r>
            <a:endParaRPr>
              <a:solidFill>
                <a:srgbClr val="1C3766"/>
              </a:solidFill>
            </a:endParaRPr>
          </a:p>
        </p:txBody>
      </p:sp>
      <p:pic>
        <p:nvPicPr>
          <p:cNvPr id="294" name="Google Shape;294;p39" descr="STEMIE logo"/>
          <p:cNvPicPr preferRelativeResize="0"/>
          <p:nvPr/>
        </p:nvPicPr>
        <p:blipFill>
          <a:blip r:embed="rId3">
            <a:alphaModFix/>
          </a:blip>
          <a:stretch>
            <a:fillRect/>
          </a:stretch>
        </p:blipFill>
        <p:spPr>
          <a:xfrm>
            <a:off x="5639425" y="1492776"/>
            <a:ext cx="5191650" cy="1325700"/>
          </a:xfrm>
          <a:prstGeom prst="rect">
            <a:avLst/>
          </a:prstGeom>
          <a:noFill/>
          <a:ln>
            <a:noFill/>
          </a:ln>
        </p:spPr>
      </p:pic>
      <p:pic>
        <p:nvPicPr>
          <p:cNvPr id="295" name="Google Shape;295;p39" descr="STEMIE adaptations guide">
            <a:hlinkClick r:id="rId4"/>
          </p:cNvPr>
          <p:cNvPicPr preferRelativeResize="0"/>
          <p:nvPr/>
        </p:nvPicPr>
        <p:blipFill>
          <a:blip r:embed="rId5">
            <a:alphaModFix/>
          </a:blip>
          <a:stretch>
            <a:fillRect/>
          </a:stretch>
        </p:blipFill>
        <p:spPr>
          <a:xfrm>
            <a:off x="711125" y="1561825"/>
            <a:ext cx="3717525" cy="4469850"/>
          </a:xfrm>
          <a:prstGeom prst="rect">
            <a:avLst/>
          </a:prstGeom>
          <a:noFill/>
          <a:ln w="38100" cap="flat" cmpd="sng">
            <a:solidFill>
              <a:schemeClr val="dk2"/>
            </a:solidFill>
            <a:prstDash val="solid"/>
            <a:round/>
            <a:headEnd type="none" w="sm" len="sm"/>
            <a:tailEnd type="none" w="sm" len="sm"/>
          </a:ln>
        </p:spPr>
      </p:pic>
      <p:pic>
        <p:nvPicPr>
          <p:cNvPr id="296" name="Google Shape;296;p39" descr="QR code for STEMIE guide"/>
          <p:cNvPicPr preferRelativeResize="0"/>
          <p:nvPr/>
        </p:nvPicPr>
        <p:blipFill>
          <a:blip r:embed="rId6">
            <a:alphaModFix/>
          </a:blip>
          <a:stretch>
            <a:fillRect/>
          </a:stretch>
        </p:blipFill>
        <p:spPr>
          <a:xfrm>
            <a:off x="6741868" y="2872510"/>
            <a:ext cx="2822167" cy="2822167"/>
          </a:xfrm>
          <a:prstGeom prst="rect">
            <a:avLst/>
          </a:prstGeom>
          <a:noFill/>
          <a:ln>
            <a:noFill/>
          </a:ln>
        </p:spPr>
      </p:pic>
      <p:sp>
        <p:nvSpPr>
          <p:cNvPr id="297" name="Google Shape;297;p39"/>
          <p:cNvSpPr txBox="1"/>
          <p:nvPr/>
        </p:nvSpPr>
        <p:spPr>
          <a:xfrm>
            <a:off x="6165350" y="5808750"/>
            <a:ext cx="3840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u="sng">
                <a:solidFill>
                  <a:srgbClr val="003A70"/>
                </a:solidFill>
                <a:highlight>
                  <a:srgbClr val="FFFFFF"/>
                </a:highlight>
                <a:hlinkClick r:id="rId7">
                  <a:extLst>
                    <a:ext uri="{A12FA001-AC4F-418D-AE19-62706E023703}">
                      <ahyp:hlinkClr xmlns:ahyp="http://schemas.microsoft.com/office/drawing/2018/hyperlinkcolor" val="tx"/>
                    </a:ext>
                  </a:extLst>
                </a:hlinkClick>
              </a:rPr>
              <a:t>https://go.ncdpi.gov/568ak</a:t>
            </a:r>
            <a:endParaRPr sz="2400"/>
          </a:p>
        </p:txBody>
      </p:sp>
      <p:sp>
        <p:nvSpPr>
          <p:cNvPr id="298" name="Google Shape;298;p39"/>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Environmental Adaptations: Physical</a:t>
            </a:r>
            <a:r>
              <a:rPr lang="en-US" sz="4850">
                <a:solidFill>
                  <a:srgbClr val="1C3766"/>
                </a:solidFill>
              </a:rPr>
              <a:t> </a:t>
            </a:r>
            <a:endParaRPr sz="4850">
              <a:solidFill>
                <a:srgbClr val="1C3766"/>
              </a:solidFill>
            </a:endParaRPr>
          </a:p>
          <a:p>
            <a:pPr marL="0" lvl="0" indent="0" algn="ctr" rtl="0">
              <a:spcBef>
                <a:spcPts val="0"/>
              </a:spcBef>
              <a:spcAft>
                <a:spcPts val="0"/>
              </a:spcAft>
              <a:buNone/>
            </a:pPr>
            <a:r>
              <a:rPr lang="en-US" sz="2800">
                <a:solidFill>
                  <a:srgbClr val="1C3766"/>
                </a:solidFill>
              </a:rPr>
              <a:t>Location, Arrangement, &amp; Visual Supports</a:t>
            </a:r>
            <a:endParaRPr sz="2800">
              <a:solidFill>
                <a:srgbClr val="1C3766"/>
              </a:solidFill>
            </a:endParaRPr>
          </a:p>
        </p:txBody>
      </p:sp>
      <p:grpSp>
        <p:nvGrpSpPr>
          <p:cNvPr id="305" name="Google Shape;305;p40"/>
          <p:cNvGrpSpPr/>
          <p:nvPr/>
        </p:nvGrpSpPr>
        <p:grpSpPr>
          <a:xfrm>
            <a:off x="1226791" y="1904123"/>
            <a:ext cx="2267700" cy="3681300"/>
            <a:chOff x="3287333" y="1762721"/>
            <a:chExt cx="2267700" cy="3681300"/>
          </a:xfrm>
        </p:grpSpPr>
        <p:sp>
          <p:nvSpPr>
            <p:cNvPr id="306" name="Google Shape;306;p40" descr="white rectangle"/>
            <p:cNvSpPr/>
            <p:nvPr/>
          </p:nvSpPr>
          <p:spPr>
            <a:xfrm>
              <a:off x="3287333" y="1762721"/>
              <a:ext cx="22677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Area and Space</a:t>
              </a:r>
              <a:endParaRPr sz="2400">
                <a:solidFill>
                  <a:srgbClr val="1C3766"/>
                </a:solidFill>
              </a:endParaRPr>
            </a:p>
          </p:txBody>
        </p:sp>
        <p:pic>
          <p:nvPicPr>
            <p:cNvPr id="307" name="Google Shape;307;p40" descr="preschool math center"/>
            <p:cNvPicPr preferRelativeResize="0"/>
            <p:nvPr/>
          </p:nvPicPr>
          <p:blipFill>
            <a:blip r:embed="rId3">
              <a:alphaModFix/>
            </a:blip>
            <a:stretch>
              <a:fillRect/>
            </a:stretch>
          </p:blipFill>
          <p:spPr>
            <a:xfrm>
              <a:off x="3389188" y="2883025"/>
              <a:ext cx="2063974" cy="2119800"/>
            </a:xfrm>
            <a:prstGeom prst="rect">
              <a:avLst/>
            </a:prstGeom>
            <a:noFill/>
            <a:ln w="19075" cap="flat" cmpd="sng">
              <a:solidFill>
                <a:srgbClr val="1C3766"/>
              </a:solidFill>
              <a:prstDash val="solid"/>
              <a:round/>
              <a:headEnd type="none" w="sm" len="sm"/>
              <a:tailEnd type="none" w="sm" len="sm"/>
            </a:ln>
          </p:spPr>
        </p:pic>
      </p:grpSp>
      <p:grpSp>
        <p:nvGrpSpPr>
          <p:cNvPr id="308" name="Google Shape;308;p40"/>
          <p:cNvGrpSpPr/>
          <p:nvPr/>
        </p:nvGrpSpPr>
        <p:grpSpPr>
          <a:xfrm>
            <a:off x="5027799" y="1932842"/>
            <a:ext cx="2267700" cy="3681300"/>
            <a:chOff x="7079045" y="1720739"/>
            <a:chExt cx="2267700" cy="3681300"/>
          </a:xfrm>
        </p:grpSpPr>
        <p:sp>
          <p:nvSpPr>
            <p:cNvPr id="309" name="Google Shape;309;p40" descr="white rectangle"/>
            <p:cNvSpPr/>
            <p:nvPr/>
          </p:nvSpPr>
          <p:spPr>
            <a:xfrm>
              <a:off x="7079045" y="1720739"/>
              <a:ext cx="22677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Within Reach</a:t>
              </a:r>
              <a:endParaRPr sz="2400">
                <a:solidFill>
                  <a:srgbClr val="1C3766"/>
                </a:solidFill>
              </a:endParaRPr>
            </a:p>
          </p:txBody>
        </p:sp>
        <p:pic>
          <p:nvPicPr>
            <p:cNvPr id="310" name="Google Shape;310;p40" descr="preschool children playing with math manipulatives "/>
            <p:cNvPicPr preferRelativeResize="0"/>
            <p:nvPr/>
          </p:nvPicPr>
          <p:blipFill>
            <a:blip r:embed="rId4">
              <a:alphaModFix/>
            </a:blip>
            <a:stretch>
              <a:fillRect/>
            </a:stretch>
          </p:blipFill>
          <p:spPr>
            <a:xfrm>
              <a:off x="7218488" y="2751913"/>
              <a:ext cx="1988825" cy="2250901"/>
            </a:xfrm>
            <a:prstGeom prst="rect">
              <a:avLst/>
            </a:prstGeom>
            <a:solidFill>
              <a:schemeClr val="lt1"/>
            </a:solidFill>
            <a:ln w="28575" cap="flat" cmpd="sng">
              <a:solidFill>
                <a:srgbClr val="00A7E1"/>
              </a:solidFill>
              <a:prstDash val="solid"/>
              <a:round/>
              <a:headEnd type="none" w="sm" len="sm"/>
              <a:tailEnd type="none" w="sm" len="sm"/>
            </a:ln>
          </p:spPr>
        </p:pic>
      </p:grpSp>
      <p:grpSp>
        <p:nvGrpSpPr>
          <p:cNvPr id="311" name="Google Shape;311;p40"/>
          <p:cNvGrpSpPr/>
          <p:nvPr/>
        </p:nvGrpSpPr>
        <p:grpSpPr>
          <a:xfrm>
            <a:off x="8696488" y="1880590"/>
            <a:ext cx="2357728" cy="3827448"/>
            <a:chOff x="8100586" y="2049483"/>
            <a:chExt cx="2267700" cy="3681300"/>
          </a:xfrm>
        </p:grpSpPr>
        <p:sp>
          <p:nvSpPr>
            <p:cNvPr id="312" name="Google Shape;312;p40"/>
            <p:cNvSpPr/>
            <p:nvPr/>
          </p:nvSpPr>
          <p:spPr>
            <a:xfrm>
              <a:off x="8100586" y="2049483"/>
              <a:ext cx="2267700" cy="3681300"/>
            </a:xfrm>
            <a:prstGeom prst="round2DiagRect">
              <a:avLst>
                <a:gd name="adj1" fmla="val 16667"/>
                <a:gd name="adj2" fmla="val 0"/>
              </a:avLst>
            </a:prstGeom>
            <a:solidFill>
              <a:schemeClr val="lt1"/>
            </a:solidFill>
            <a:ln w="29700" cap="flat" cmpd="sng">
              <a:solidFill>
                <a:srgbClr val="00A7E1"/>
              </a:solidFill>
              <a:prstDash val="solid"/>
              <a:round/>
              <a:headEnd type="none" w="sm" len="sm"/>
              <a:tailEnd type="none" w="sm" len="sm"/>
            </a:ln>
          </p:spPr>
          <p:txBody>
            <a:bodyPr spcFirstLastPara="1" wrap="square" lIns="126725" tIns="126725" rIns="126725" bIns="126725" anchor="t" anchorCtr="0">
              <a:noAutofit/>
            </a:bodyPr>
            <a:lstStyle/>
            <a:p>
              <a:pPr marL="0" lvl="0" indent="0" algn="ctr" rtl="0">
                <a:spcBef>
                  <a:spcPts val="0"/>
                </a:spcBef>
                <a:spcAft>
                  <a:spcPts val="0"/>
                </a:spcAft>
                <a:buNone/>
              </a:pPr>
              <a:r>
                <a:rPr lang="en-US" sz="2495">
                  <a:solidFill>
                    <a:srgbClr val="1C3766"/>
                  </a:solidFill>
                </a:rPr>
                <a:t>Picture Cues</a:t>
              </a:r>
              <a:endParaRPr sz="2495">
                <a:solidFill>
                  <a:srgbClr val="1C3766"/>
                </a:solidFill>
              </a:endParaRPr>
            </a:p>
          </p:txBody>
        </p:sp>
        <p:pic>
          <p:nvPicPr>
            <p:cNvPr id="313" name="Google Shape;313;p40" descr="Calendar&#10;&#10;Description automatically generated"/>
            <p:cNvPicPr preferRelativeResize="0"/>
            <p:nvPr/>
          </p:nvPicPr>
          <p:blipFill rotWithShape="1">
            <a:blip r:embed="rId5">
              <a:alphaModFix/>
            </a:blip>
            <a:srcRect/>
            <a:stretch/>
          </p:blipFill>
          <p:spPr>
            <a:xfrm rot="5400000">
              <a:off x="8073797" y="3283742"/>
              <a:ext cx="2350559" cy="1762936"/>
            </a:xfrm>
            <a:prstGeom prst="rect">
              <a:avLst/>
            </a:prstGeom>
            <a:noFill/>
            <a:ln w="29700" cap="flat" cmpd="sng">
              <a:solidFill>
                <a:srgbClr val="2B3D50"/>
              </a:solidFill>
              <a:prstDash val="solid"/>
              <a:round/>
              <a:headEnd type="none" w="sm" len="sm"/>
              <a:tailEnd type="none" w="sm" len="sm"/>
            </a:ln>
          </p:spPr>
        </p:pic>
      </p:grpSp>
      <p:sp>
        <p:nvSpPr>
          <p:cNvPr id="314" name="Google Shape;314;p40"/>
          <p:cNvSpPr txBox="1"/>
          <p:nvPr/>
        </p:nvSpPr>
        <p:spPr>
          <a:xfrm>
            <a:off x="8432100" y="5920200"/>
            <a:ext cx="3759900" cy="42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500">
                <a:solidFill>
                  <a:srgbClr val="1C3766"/>
                </a:solidFill>
              </a:rPr>
              <a:t>From </a:t>
            </a:r>
            <a:r>
              <a:rPr lang="en-US" sz="1500" u="sng">
                <a:solidFill>
                  <a:schemeClr val="hlink"/>
                </a:solidFill>
                <a:hlinkClick r:id="rId6"/>
              </a:rPr>
              <a:t>STEMIE</a:t>
            </a:r>
            <a:r>
              <a:rPr lang="en-US" sz="1500">
                <a:solidFill>
                  <a:srgbClr val="1C3766"/>
                </a:solidFill>
              </a:rPr>
              <a:t> </a:t>
            </a:r>
            <a:endParaRPr sz="1500">
              <a:solidFill>
                <a:srgbClr val="1C3766"/>
              </a:solidFill>
            </a:endParaRPr>
          </a:p>
        </p:txBody>
      </p:sp>
      <p:sp>
        <p:nvSpPr>
          <p:cNvPr id="315" name="Google Shape;315;p4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1"/>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Environmental Adaptations</a:t>
            </a:r>
            <a:r>
              <a:rPr lang="en-US"/>
              <a:t>: Temporal</a:t>
            </a:r>
            <a:endParaRPr>
              <a:solidFill>
                <a:srgbClr val="1C3766"/>
              </a:solidFill>
            </a:endParaRPr>
          </a:p>
          <a:p>
            <a:pPr marL="0" lvl="0" indent="0" algn="ctr" rtl="0">
              <a:spcBef>
                <a:spcPts val="0"/>
              </a:spcBef>
              <a:spcAft>
                <a:spcPts val="0"/>
              </a:spcAft>
              <a:buNone/>
            </a:pPr>
            <a:r>
              <a:rPr lang="en-US" sz="2800">
                <a:solidFill>
                  <a:srgbClr val="1C3766"/>
                </a:solidFill>
              </a:rPr>
              <a:t>Schedule</a:t>
            </a:r>
            <a:r>
              <a:rPr lang="en-US" sz="2800"/>
              <a:t>s &amp; </a:t>
            </a:r>
            <a:r>
              <a:rPr lang="en-US" sz="2800">
                <a:solidFill>
                  <a:srgbClr val="1C3766"/>
                </a:solidFill>
              </a:rPr>
              <a:t> Routines</a:t>
            </a:r>
            <a:endParaRPr>
              <a:solidFill>
                <a:srgbClr val="2FB4D2"/>
              </a:solidFill>
            </a:endParaRPr>
          </a:p>
        </p:txBody>
      </p:sp>
      <p:grpSp>
        <p:nvGrpSpPr>
          <p:cNvPr id="322" name="Google Shape;322;p41"/>
          <p:cNvGrpSpPr/>
          <p:nvPr/>
        </p:nvGrpSpPr>
        <p:grpSpPr>
          <a:xfrm>
            <a:off x="3054015" y="2043531"/>
            <a:ext cx="2267700" cy="3681300"/>
            <a:chOff x="1682415" y="2043531"/>
            <a:chExt cx="2267700" cy="3681300"/>
          </a:xfrm>
        </p:grpSpPr>
        <p:sp>
          <p:nvSpPr>
            <p:cNvPr id="323" name="Google Shape;323;p41" descr="Schedule"/>
            <p:cNvSpPr/>
            <p:nvPr/>
          </p:nvSpPr>
          <p:spPr>
            <a:xfrm>
              <a:off x="1682415" y="2043531"/>
              <a:ext cx="22677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t>Schedule</a:t>
              </a:r>
              <a:endParaRPr sz="3200"/>
            </a:p>
          </p:txBody>
        </p:sp>
        <p:pic>
          <p:nvPicPr>
            <p:cNvPr id="324" name="Google Shape;324;p41" descr="example of child friendly schedule with pictures"/>
            <p:cNvPicPr preferRelativeResize="0"/>
            <p:nvPr/>
          </p:nvPicPr>
          <p:blipFill>
            <a:blip r:embed="rId3">
              <a:alphaModFix/>
            </a:blip>
            <a:stretch>
              <a:fillRect/>
            </a:stretch>
          </p:blipFill>
          <p:spPr>
            <a:xfrm>
              <a:off x="1766632" y="3120033"/>
              <a:ext cx="2092600" cy="1426033"/>
            </a:xfrm>
            <a:prstGeom prst="rect">
              <a:avLst/>
            </a:prstGeom>
            <a:solidFill>
              <a:srgbClr val="2FB4D2"/>
            </a:solidFill>
            <a:ln w="28575" cap="flat" cmpd="sng">
              <a:solidFill>
                <a:srgbClr val="00A7E1"/>
              </a:solidFill>
              <a:prstDash val="solid"/>
              <a:round/>
              <a:headEnd type="none" w="sm" len="sm"/>
              <a:tailEnd type="none" w="sm" len="sm"/>
            </a:ln>
          </p:spPr>
        </p:pic>
      </p:grpSp>
      <p:grpSp>
        <p:nvGrpSpPr>
          <p:cNvPr id="325" name="Google Shape;325;p41"/>
          <p:cNvGrpSpPr/>
          <p:nvPr/>
        </p:nvGrpSpPr>
        <p:grpSpPr>
          <a:xfrm>
            <a:off x="7013235" y="2043531"/>
            <a:ext cx="2267700" cy="3681300"/>
            <a:chOff x="4962185" y="2043531"/>
            <a:chExt cx="2267700" cy="3681300"/>
          </a:xfrm>
        </p:grpSpPr>
        <p:sp>
          <p:nvSpPr>
            <p:cNvPr id="326" name="Google Shape;326;p41" descr="Routines"/>
            <p:cNvSpPr/>
            <p:nvPr/>
          </p:nvSpPr>
          <p:spPr>
            <a:xfrm>
              <a:off x="4962185" y="2043531"/>
              <a:ext cx="22677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t>Routines</a:t>
              </a:r>
              <a:endParaRPr sz="3200"/>
            </a:p>
          </p:txBody>
        </p:sp>
        <p:pic>
          <p:nvPicPr>
            <p:cNvPr id="327" name="Google Shape;327;p41" descr="routine with text and visual supports"/>
            <p:cNvPicPr preferRelativeResize="0"/>
            <p:nvPr/>
          </p:nvPicPr>
          <p:blipFill>
            <a:blip r:embed="rId4">
              <a:alphaModFix/>
            </a:blip>
            <a:stretch>
              <a:fillRect/>
            </a:stretch>
          </p:blipFill>
          <p:spPr>
            <a:xfrm>
              <a:off x="5046789" y="2871276"/>
              <a:ext cx="2098367" cy="2607541"/>
            </a:xfrm>
            <a:prstGeom prst="rect">
              <a:avLst/>
            </a:prstGeom>
            <a:noFill/>
            <a:ln w="28575" cap="flat" cmpd="sng">
              <a:solidFill>
                <a:srgbClr val="00A7E1"/>
              </a:solidFill>
              <a:prstDash val="solid"/>
              <a:round/>
              <a:headEnd type="none" w="sm" len="sm"/>
              <a:tailEnd type="none" w="sm" len="sm"/>
            </a:ln>
          </p:spPr>
        </p:pic>
      </p:grpSp>
      <p:sp>
        <p:nvSpPr>
          <p:cNvPr id="328" name="Google Shape;328;p41"/>
          <p:cNvSpPr txBox="1"/>
          <p:nvPr/>
        </p:nvSpPr>
        <p:spPr>
          <a:xfrm>
            <a:off x="9192000" y="6001975"/>
            <a:ext cx="3000000" cy="415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500"/>
              <a:t>(</a:t>
            </a:r>
            <a:r>
              <a:rPr lang="en-US" sz="1500" u="sng">
                <a:solidFill>
                  <a:schemeClr val="hlink"/>
                </a:solidFill>
                <a:hlinkClick r:id="rId5"/>
              </a:rPr>
              <a:t>Sandall &amp; Schwartz, 2008</a:t>
            </a:r>
            <a:r>
              <a:rPr lang="en-US" sz="1500"/>
              <a:t>)</a:t>
            </a:r>
            <a:endParaRPr sz="1500"/>
          </a:p>
        </p:txBody>
      </p:sp>
      <p:cxnSp>
        <p:nvCxnSpPr>
          <p:cNvPr id="329" name="Google Shape;329;p41"/>
          <p:cNvCxnSpPr>
            <a:stCxn id="324" idx="3"/>
          </p:cNvCxnSpPr>
          <p:nvPr/>
        </p:nvCxnSpPr>
        <p:spPr>
          <a:xfrm rot="10800000" flipH="1">
            <a:off x="5230832" y="2744650"/>
            <a:ext cx="1613700" cy="1088400"/>
          </a:xfrm>
          <a:prstGeom prst="straightConnector1">
            <a:avLst/>
          </a:prstGeom>
          <a:noFill/>
          <a:ln w="28575" cap="flat" cmpd="sng">
            <a:solidFill>
              <a:schemeClr val="dk2"/>
            </a:solidFill>
            <a:prstDash val="solid"/>
            <a:round/>
            <a:headEnd type="none" w="med" len="med"/>
            <a:tailEnd type="triangle" w="med" len="med"/>
          </a:ln>
        </p:spPr>
      </p:cxnSp>
      <p:cxnSp>
        <p:nvCxnSpPr>
          <p:cNvPr id="330" name="Google Shape;330;p41"/>
          <p:cNvCxnSpPr>
            <a:stCxn id="324" idx="3"/>
          </p:cNvCxnSpPr>
          <p:nvPr/>
        </p:nvCxnSpPr>
        <p:spPr>
          <a:xfrm>
            <a:off x="5230832" y="3833050"/>
            <a:ext cx="1634100" cy="853500"/>
          </a:xfrm>
          <a:prstGeom prst="straightConnector1">
            <a:avLst/>
          </a:prstGeom>
          <a:noFill/>
          <a:ln w="28575" cap="flat" cmpd="sng">
            <a:solidFill>
              <a:schemeClr val="dk2"/>
            </a:solidFill>
            <a:prstDash val="solid"/>
            <a:round/>
            <a:headEnd type="none" w="med" len="med"/>
            <a:tailEnd type="triangle" w="med" len="med"/>
          </a:ln>
        </p:spPr>
      </p:cxnSp>
      <p:sp>
        <p:nvSpPr>
          <p:cNvPr id="331" name="Google Shape;331;p4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rot="-5400000">
            <a:off x="-1841750" y="2585825"/>
            <a:ext cx="6213600" cy="90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a:t>Emergent Math Skills</a:t>
            </a:r>
            <a:endParaRPr>
              <a:solidFill>
                <a:srgbClr val="1C3766"/>
              </a:solidFill>
            </a:endParaRPr>
          </a:p>
        </p:txBody>
      </p:sp>
      <p:pic>
        <p:nvPicPr>
          <p:cNvPr id="337" name="Google Shape;337;p42" descr="Graphic from the Head Start Early Learning Outcomes Framework illustrating the Goal IT-C8, and the developmental progression for ages Birth to 36 months, with indicators to expect by 36 months. For the accessible developmental progression, refer to https://headstart.gov/school-readiness/article/cognition-infant"/>
          <p:cNvPicPr preferRelativeResize="0"/>
          <p:nvPr/>
        </p:nvPicPr>
        <p:blipFill rotWithShape="1">
          <a:blip r:embed="rId3">
            <a:alphaModFix/>
          </a:blip>
          <a:srcRect t="10921"/>
          <a:stretch/>
        </p:blipFill>
        <p:spPr>
          <a:xfrm>
            <a:off x="2267150" y="207575"/>
            <a:ext cx="8845776" cy="2945900"/>
          </a:xfrm>
          <a:prstGeom prst="rect">
            <a:avLst/>
          </a:prstGeom>
          <a:noFill/>
          <a:ln>
            <a:noFill/>
          </a:ln>
        </p:spPr>
      </p:pic>
      <p:pic>
        <p:nvPicPr>
          <p:cNvPr id="338" name="Google Shape;338;p42" descr="Graphic from the Head Start Early Learning Outcomes Framework illustrating the Goal P-MATH 7, and the developmental progression for ages 36 months to 60 months, with indicators to expect by 60months. For the accessible developmental progression, refer to https://headstart.gov/school-readiness/article/math-preschool"/>
          <p:cNvPicPr preferRelativeResize="0"/>
          <p:nvPr/>
        </p:nvPicPr>
        <p:blipFill>
          <a:blip r:embed="rId4">
            <a:alphaModFix/>
          </a:blip>
          <a:stretch>
            <a:fillRect/>
          </a:stretch>
        </p:blipFill>
        <p:spPr>
          <a:xfrm>
            <a:off x="2572900" y="3071175"/>
            <a:ext cx="8540024" cy="3276600"/>
          </a:xfrm>
          <a:prstGeom prst="rect">
            <a:avLst/>
          </a:prstGeom>
          <a:noFill/>
          <a:ln>
            <a:noFill/>
          </a:ln>
        </p:spPr>
      </p:pic>
      <p:sp>
        <p:nvSpPr>
          <p:cNvPr id="339" name="Google Shape;339;p4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3"/>
          <p:cNvSpPr txBox="1">
            <a:spLocks noGrp="1"/>
          </p:cNvSpPr>
          <p:nvPr>
            <p:ph type="title"/>
          </p:nvPr>
        </p:nvSpPr>
        <p:spPr>
          <a:xfrm>
            <a:off x="429775" y="338325"/>
            <a:ext cx="11338500" cy="1125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Environmental Adaptations: Small Groups</a:t>
            </a:r>
            <a:endParaRPr>
              <a:solidFill>
                <a:srgbClr val="1C3766"/>
              </a:solidFill>
            </a:endParaRPr>
          </a:p>
        </p:txBody>
      </p:sp>
      <p:sp>
        <p:nvSpPr>
          <p:cNvPr id="346" name="Google Shape;346;p43"/>
          <p:cNvSpPr txBox="1"/>
          <p:nvPr/>
        </p:nvSpPr>
        <p:spPr>
          <a:xfrm>
            <a:off x="5556300" y="1667488"/>
            <a:ext cx="5923500" cy="43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1C3766"/>
                </a:solidFill>
              </a:rPr>
              <a:t>Environmental Adaptations</a:t>
            </a:r>
            <a:endParaRPr sz="3200" b="1">
              <a:solidFill>
                <a:srgbClr val="1C3766"/>
              </a:solidFill>
            </a:endParaRPr>
          </a:p>
          <a:p>
            <a:pPr marL="457200" lvl="0" indent="0" algn="l" rtl="0">
              <a:spcBef>
                <a:spcPts val="0"/>
              </a:spcBef>
              <a:spcAft>
                <a:spcPts val="0"/>
              </a:spcAft>
              <a:buNone/>
            </a:pPr>
            <a:endParaRPr sz="3200" b="1">
              <a:solidFill>
                <a:srgbClr val="1C3766"/>
              </a:solidFill>
            </a:endParaRPr>
          </a:p>
          <a:p>
            <a:pPr marL="457200" lvl="0" indent="-419100" algn="l" rtl="0">
              <a:spcBef>
                <a:spcPts val="0"/>
              </a:spcBef>
              <a:spcAft>
                <a:spcPts val="0"/>
              </a:spcAft>
              <a:buClr>
                <a:srgbClr val="1C3766"/>
              </a:buClr>
              <a:buSzPts val="3200"/>
              <a:buChar char="❏"/>
            </a:pPr>
            <a:r>
              <a:rPr lang="en-US" sz="3200">
                <a:solidFill>
                  <a:srgbClr val="1C3766"/>
                </a:solidFill>
              </a:rPr>
              <a:t>physical area and space</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arrangement of materials</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visual supports</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change in schedule</a:t>
            </a:r>
            <a:endParaRPr sz="3200">
              <a:solidFill>
                <a:srgbClr val="1C3766"/>
              </a:solidFill>
            </a:endParaRPr>
          </a:p>
          <a:p>
            <a:pPr marL="457200" lvl="0" indent="-419100" algn="l" rtl="0">
              <a:spcBef>
                <a:spcPts val="1100"/>
              </a:spcBef>
              <a:spcAft>
                <a:spcPts val="1100"/>
              </a:spcAft>
              <a:buClr>
                <a:srgbClr val="1C3766"/>
              </a:buClr>
              <a:buSzPts val="3200"/>
              <a:buChar char="❏"/>
            </a:pPr>
            <a:r>
              <a:rPr lang="en-US" sz="3200">
                <a:solidFill>
                  <a:srgbClr val="1C3766"/>
                </a:solidFill>
              </a:rPr>
              <a:t>change in routine</a:t>
            </a:r>
            <a:endParaRPr sz="3200">
              <a:solidFill>
                <a:srgbClr val="1C3766"/>
              </a:solidFill>
            </a:endParaRPr>
          </a:p>
        </p:txBody>
      </p:sp>
      <p:pic>
        <p:nvPicPr>
          <p:cNvPr id="347" name="Google Shape;347;p43" descr="Problem Solving Process handout"/>
          <p:cNvPicPr preferRelativeResize="0"/>
          <p:nvPr/>
        </p:nvPicPr>
        <p:blipFill>
          <a:blip r:embed="rId3">
            <a:alphaModFix/>
          </a:blip>
          <a:stretch>
            <a:fillRect/>
          </a:stretch>
        </p:blipFill>
        <p:spPr>
          <a:xfrm>
            <a:off x="857225" y="1257500"/>
            <a:ext cx="3901101" cy="4908576"/>
          </a:xfrm>
          <a:prstGeom prst="rect">
            <a:avLst/>
          </a:prstGeom>
          <a:noFill/>
          <a:ln w="19050" cap="flat" cmpd="sng">
            <a:solidFill>
              <a:srgbClr val="44546A"/>
            </a:solidFill>
            <a:prstDash val="solid"/>
            <a:round/>
            <a:headEnd type="none" w="sm" len="sm"/>
            <a:tailEnd type="none" w="sm" len="sm"/>
          </a:ln>
        </p:spPr>
      </p:pic>
      <p:sp>
        <p:nvSpPr>
          <p:cNvPr id="348" name="Google Shape;348;p43" descr="pink call out box"/>
          <p:cNvSpPr/>
          <p:nvPr/>
        </p:nvSpPr>
        <p:spPr>
          <a:xfrm>
            <a:off x="1140975" y="1838500"/>
            <a:ext cx="3333600" cy="833400"/>
          </a:xfrm>
          <a:prstGeom prst="rect">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349" name="Google Shape;349;p4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4"/>
          <p:cNvSpPr txBox="1">
            <a:spLocks noGrp="1"/>
          </p:cNvSpPr>
          <p:nvPr>
            <p:ph type="title"/>
          </p:nvPr>
        </p:nvSpPr>
        <p:spPr>
          <a:xfrm>
            <a:off x="429775" y="338324"/>
            <a:ext cx="11338500" cy="1104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460">
                <a:solidFill>
                  <a:srgbClr val="1C3766"/>
                </a:solidFill>
              </a:rPr>
              <a:t>Environmental Adaptations: </a:t>
            </a:r>
            <a:br>
              <a:rPr lang="en-US" sz="4460">
                <a:solidFill>
                  <a:srgbClr val="1C3766"/>
                </a:solidFill>
              </a:rPr>
            </a:br>
            <a:r>
              <a:rPr lang="en-US" sz="4460">
                <a:solidFill>
                  <a:srgbClr val="1C3766"/>
                </a:solidFill>
              </a:rPr>
              <a:t>Instructional Small Groups</a:t>
            </a:r>
            <a:endParaRPr sz="4460">
              <a:solidFill>
                <a:srgbClr val="1C3766"/>
              </a:solidFill>
            </a:endParaRPr>
          </a:p>
        </p:txBody>
      </p:sp>
      <p:pic>
        <p:nvPicPr>
          <p:cNvPr id="355" name="Google Shape;355;p44" descr="STEMIE guide to adaptations, link provided ">
            <a:hlinkClick r:id="rId3"/>
          </p:cNvPr>
          <p:cNvPicPr preferRelativeResize="0"/>
          <p:nvPr/>
        </p:nvPicPr>
        <p:blipFill>
          <a:blip r:embed="rId4">
            <a:alphaModFix/>
          </a:blip>
          <a:stretch>
            <a:fillRect/>
          </a:stretch>
        </p:blipFill>
        <p:spPr>
          <a:xfrm rot="2">
            <a:off x="7271338" y="1712325"/>
            <a:ext cx="3717525" cy="4469850"/>
          </a:xfrm>
          <a:prstGeom prst="rect">
            <a:avLst/>
          </a:prstGeom>
          <a:noFill/>
          <a:ln w="38100" cap="flat" cmpd="sng">
            <a:solidFill>
              <a:srgbClr val="004987"/>
            </a:solidFill>
            <a:prstDash val="solid"/>
            <a:round/>
            <a:headEnd type="none" w="sm" len="sm"/>
            <a:tailEnd type="none" w="sm" len="sm"/>
          </a:ln>
        </p:spPr>
      </p:pic>
      <p:pic>
        <p:nvPicPr>
          <p:cNvPr id="356" name="Google Shape;356;p44" descr="Problem solving process for making adaptation handout.  Accessible version is linked. "/>
          <p:cNvPicPr preferRelativeResize="0"/>
          <p:nvPr/>
        </p:nvPicPr>
        <p:blipFill>
          <a:blip r:embed="rId5">
            <a:alphaModFix/>
          </a:blip>
          <a:stretch>
            <a:fillRect/>
          </a:stretch>
        </p:blipFill>
        <p:spPr>
          <a:xfrm>
            <a:off x="1381725" y="1712325"/>
            <a:ext cx="4181875" cy="4412650"/>
          </a:xfrm>
          <a:prstGeom prst="rect">
            <a:avLst/>
          </a:prstGeom>
          <a:noFill/>
          <a:ln w="38100" cap="flat" cmpd="sng">
            <a:solidFill>
              <a:srgbClr val="004987"/>
            </a:solidFill>
            <a:prstDash val="solid"/>
            <a:round/>
            <a:headEnd type="none" w="sm" len="sm"/>
            <a:tailEnd type="none" w="sm" len="sm"/>
          </a:ln>
        </p:spPr>
      </p:pic>
      <p:sp>
        <p:nvSpPr>
          <p:cNvPr id="357" name="Google Shape;357;p4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426743" y="64617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Environmental Adaptations Examples </a:t>
            </a:r>
            <a:endParaRPr>
              <a:solidFill>
                <a:srgbClr val="1C3766"/>
              </a:solidFill>
            </a:endParaRPr>
          </a:p>
          <a:p>
            <a:pPr marL="0" lvl="0" indent="0" algn="ctr" rtl="0">
              <a:spcBef>
                <a:spcPts val="0"/>
              </a:spcBef>
              <a:spcAft>
                <a:spcPts val="0"/>
              </a:spcAft>
              <a:buNone/>
            </a:pPr>
            <a:r>
              <a:rPr lang="en-US">
                <a:solidFill>
                  <a:srgbClr val="1C3766"/>
                </a:solidFill>
              </a:rPr>
              <a:t>(1 of 2)</a:t>
            </a:r>
            <a:endParaRPr>
              <a:solidFill>
                <a:srgbClr val="1C3766"/>
              </a:solidFill>
            </a:endParaRPr>
          </a:p>
        </p:txBody>
      </p:sp>
      <p:sp>
        <p:nvSpPr>
          <p:cNvPr id="363" name="Google Shape;363;p45"/>
          <p:cNvSpPr txBox="1"/>
          <p:nvPr/>
        </p:nvSpPr>
        <p:spPr>
          <a:xfrm>
            <a:off x="529088" y="4772000"/>
            <a:ext cx="3506700" cy="978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highlighting materials </a:t>
            </a:r>
            <a:endParaRPr sz="1500">
              <a:solidFill>
                <a:srgbClr val="1C3766"/>
              </a:solidFill>
            </a:endParaRPr>
          </a:p>
        </p:txBody>
      </p:sp>
      <p:pic>
        <p:nvPicPr>
          <p:cNvPr id="364" name="Google Shape;364;p45" descr="diverse preschool child using a cookie sheet to complete a math meaurement activity with a clear table"/>
          <p:cNvPicPr preferRelativeResize="0"/>
          <p:nvPr/>
        </p:nvPicPr>
        <p:blipFill>
          <a:blip r:embed="rId3">
            <a:alphaModFix/>
          </a:blip>
          <a:stretch>
            <a:fillRect/>
          </a:stretch>
        </p:blipFill>
        <p:spPr>
          <a:xfrm>
            <a:off x="4903275" y="2037088"/>
            <a:ext cx="2997050" cy="2783850"/>
          </a:xfrm>
          <a:prstGeom prst="rect">
            <a:avLst/>
          </a:prstGeom>
          <a:noFill/>
          <a:ln w="38100" cap="flat" cmpd="sng">
            <a:solidFill>
              <a:srgbClr val="00A7E1"/>
            </a:solidFill>
            <a:prstDash val="solid"/>
            <a:round/>
            <a:headEnd type="none" w="sm" len="sm"/>
            <a:tailEnd type="none" w="sm" len="sm"/>
          </a:ln>
        </p:spPr>
      </p:pic>
      <p:sp>
        <p:nvSpPr>
          <p:cNvPr id="365" name="Google Shape;365;p45"/>
          <p:cNvSpPr txBox="1"/>
          <p:nvPr/>
        </p:nvSpPr>
        <p:spPr>
          <a:xfrm>
            <a:off x="4856350" y="4915375"/>
            <a:ext cx="3090900" cy="900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defined space for activities</a:t>
            </a:r>
            <a:r>
              <a:rPr lang="en-US" sz="2800">
                <a:solidFill>
                  <a:srgbClr val="004987"/>
                </a:solidFill>
              </a:rPr>
              <a:t> </a:t>
            </a:r>
            <a:endParaRPr sz="1500">
              <a:solidFill>
                <a:srgbClr val="004987"/>
              </a:solidFill>
            </a:endParaRPr>
          </a:p>
        </p:txBody>
      </p:sp>
      <p:pic>
        <p:nvPicPr>
          <p:cNvPr id="366" name="Google Shape;366;p45" descr="container of blocks and white paper with solid line down the middle for sorting "/>
          <p:cNvPicPr preferRelativeResize="0"/>
          <p:nvPr/>
        </p:nvPicPr>
        <p:blipFill>
          <a:blip r:embed="rId4">
            <a:alphaModFix/>
          </a:blip>
          <a:stretch>
            <a:fillRect/>
          </a:stretch>
        </p:blipFill>
        <p:spPr>
          <a:xfrm>
            <a:off x="337313" y="2347975"/>
            <a:ext cx="3890275" cy="2162099"/>
          </a:xfrm>
          <a:prstGeom prst="rect">
            <a:avLst/>
          </a:prstGeom>
          <a:noFill/>
          <a:ln w="38100" cap="flat" cmpd="sng">
            <a:solidFill>
              <a:srgbClr val="00A7E1"/>
            </a:solidFill>
            <a:prstDash val="solid"/>
            <a:round/>
            <a:headEnd type="none" w="sm" len="sm"/>
            <a:tailEnd type="none" w="sm" len="sm"/>
          </a:ln>
        </p:spPr>
      </p:pic>
      <p:sp>
        <p:nvSpPr>
          <p:cNvPr id="367" name="Google Shape;367;p45"/>
          <p:cNvSpPr txBox="1"/>
          <p:nvPr/>
        </p:nvSpPr>
        <p:spPr>
          <a:xfrm>
            <a:off x="8616650" y="5112175"/>
            <a:ext cx="3090900" cy="50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flexible seating</a:t>
            </a:r>
            <a:endParaRPr sz="2800">
              <a:solidFill>
                <a:srgbClr val="1C3766"/>
              </a:solidFill>
            </a:endParaRPr>
          </a:p>
        </p:txBody>
      </p:sp>
      <p:pic>
        <p:nvPicPr>
          <p:cNvPr id="368" name="Google Shape;368;p45" descr="flexible seating: bean bags, wobble stools, floor seating "/>
          <p:cNvPicPr preferRelativeResize="0"/>
          <p:nvPr/>
        </p:nvPicPr>
        <p:blipFill>
          <a:blip r:embed="rId5">
            <a:alphaModFix/>
          </a:blip>
          <a:stretch>
            <a:fillRect/>
          </a:stretch>
        </p:blipFill>
        <p:spPr>
          <a:xfrm>
            <a:off x="8882000" y="2037071"/>
            <a:ext cx="2560200" cy="2783867"/>
          </a:xfrm>
          <a:prstGeom prst="rect">
            <a:avLst/>
          </a:prstGeom>
          <a:solidFill>
            <a:schemeClr val="lt1"/>
          </a:solidFill>
          <a:ln w="38100" cap="flat" cmpd="sng">
            <a:solidFill>
              <a:srgbClr val="00A7E1"/>
            </a:solidFill>
            <a:prstDash val="solid"/>
            <a:round/>
            <a:headEnd type="none" w="sm" len="sm"/>
            <a:tailEnd type="none" w="sm" len="sm"/>
          </a:ln>
        </p:spPr>
      </p:pic>
      <p:sp>
        <p:nvSpPr>
          <p:cNvPr id="369" name="Google Shape;369;p4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6"/>
          <p:cNvSpPr txBox="1">
            <a:spLocks noGrp="1"/>
          </p:cNvSpPr>
          <p:nvPr>
            <p:ph type="title"/>
          </p:nvPr>
        </p:nvSpPr>
        <p:spPr>
          <a:xfrm>
            <a:off x="426743" y="526453"/>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a:solidFill>
                  <a:srgbClr val="1C3766"/>
                </a:solidFill>
              </a:rPr>
              <a:t>Environmental Adaptations Examples </a:t>
            </a:r>
            <a:endParaRPr>
              <a:solidFill>
                <a:srgbClr val="1C3766"/>
              </a:solidFill>
            </a:endParaRPr>
          </a:p>
          <a:p>
            <a:pPr marL="0" lvl="0" indent="0" algn="ctr" rtl="0">
              <a:spcBef>
                <a:spcPts val="0"/>
              </a:spcBef>
              <a:spcAft>
                <a:spcPts val="0"/>
              </a:spcAft>
              <a:buSzPts val="990"/>
              <a:buNone/>
            </a:pPr>
            <a:r>
              <a:rPr lang="en-US">
                <a:solidFill>
                  <a:srgbClr val="1C3766"/>
                </a:solidFill>
              </a:rPr>
              <a:t>(2 of 2)</a:t>
            </a:r>
            <a:endParaRPr>
              <a:solidFill>
                <a:srgbClr val="1C3766"/>
              </a:solidFill>
            </a:endParaRPr>
          </a:p>
        </p:txBody>
      </p:sp>
      <p:sp>
        <p:nvSpPr>
          <p:cNvPr id="375" name="Google Shape;375;p46"/>
          <p:cNvSpPr txBox="1"/>
          <p:nvPr/>
        </p:nvSpPr>
        <p:spPr>
          <a:xfrm>
            <a:off x="190000" y="5190000"/>
            <a:ext cx="5092500" cy="478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solidFill>
                  <a:srgbClr val="1C3766"/>
                </a:solidFill>
              </a:rPr>
              <a:t>visually supported individual schedule</a:t>
            </a:r>
            <a:endParaRPr sz="3200">
              <a:solidFill>
                <a:srgbClr val="1C3766"/>
              </a:solidFill>
            </a:endParaRPr>
          </a:p>
        </p:txBody>
      </p:sp>
      <p:pic>
        <p:nvPicPr>
          <p:cNvPr id="376" name="Google Shape;376;p46" descr="individual child schedule that can be marked off when completed "/>
          <p:cNvPicPr preferRelativeResize="0">
            <a:picLocks noGrp="1"/>
          </p:cNvPicPr>
          <p:nvPr>
            <p:ph type="body" idx="1"/>
          </p:nvPr>
        </p:nvPicPr>
        <p:blipFill rotWithShape="1">
          <a:blip r:embed="rId3">
            <a:alphaModFix/>
          </a:blip>
          <a:srcRect/>
          <a:stretch/>
        </p:blipFill>
        <p:spPr>
          <a:xfrm rot="5400000">
            <a:off x="649450" y="1352175"/>
            <a:ext cx="4406100" cy="3269700"/>
          </a:xfrm>
          <a:prstGeom prst="rect">
            <a:avLst/>
          </a:prstGeom>
          <a:noFill/>
          <a:ln w="28575" cap="flat" cmpd="sng">
            <a:solidFill>
              <a:srgbClr val="00A7E1"/>
            </a:solidFill>
            <a:prstDash val="solid"/>
            <a:round/>
            <a:headEnd type="none" w="sm" len="sm"/>
            <a:tailEnd type="none" w="sm" len="sm"/>
          </a:ln>
        </p:spPr>
      </p:pic>
      <p:sp>
        <p:nvSpPr>
          <p:cNvPr id="377" name="Google Shape;377;p46"/>
          <p:cNvSpPr txBox="1"/>
          <p:nvPr/>
        </p:nvSpPr>
        <p:spPr>
          <a:xfrm>
            <a:off x="5981600" y="5393200"/>
            <a:ext cx="5919600" cy="90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rgbClr val="1C3766"/>
                </a:solidFill>
              </a:rPr>
              <a:t>visual routine for activity period</a:t>
            </a:r>
            <a:endParaRPr sz="3200">
              <a:solidFill>
                <a:srgbClr val="1C3766"/>
              </a:solidFill>
            </a:endParaRPr>
          </a:p>
        </p:txBody>
      </p:sp>
      <p:pic>
        <p:nvPicPr>
          <p:cNvPr id="378" name="Google Shape;378;p46" descr="visual routine for an activity: watch teacher, get materials, complete work, clean-up, check schedule "/>
          <p:cNvPicPr preferRelativeResize="0"/>
          <p:nvPr/>
        </p:nvPicPr>
        <p:blipFill>
          <a:blip r:embed="rId4">
            <a:alphaModFix/>
          </a:blip>
          <a:stretch>
            <a:fillRect/>
          </a:stretch>
        </p:blipFill>
        <p:spPr>
          <a:xfrm>
            <a:off x="6512779" y="1570252"/>
            <a:ext cx="4981969" cy="3822950"/>
          </a:xfrm>
          <a:prstGeom prst="rect">
            <a:avLst/>
          </a:prstGeom>
          <a:noFill/>
          <a:ln w="28575" cap="flat" cmpd="sng">
            <a:solidFill>
              <a:srgbClr val="00A7E1"/>
            </a:solidFill>
            <a:prstDash val="solid"/>
            <a:round/>
            <a:headEnd type="none" w="sm" len="sm"/>
            <a:tailEnd type="none" w="sm" len="sm"/>
          </a:ln>
        </p:spPr>
      </p:pic>
      <p:sp>
        <p:nvSpPr>
          <p:cNvPr id="379" name="Google Shape;379;p4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Using The Inclusive Framework: Materials</a:t>
            </a:r>
            <a:endParaRPr>
              <a:solidFill>
                <a:srgbClr val="1C3766"/>
              </a:solidFill>
            </a:endParaRPr>
          </a:p>
        </p:txBody>
      </p:sp>
      <p:pic>
        <p:nvPicPr>
          <p:cNvPr id="386" name="Google Shape;386;p47" descr="the inclusive framework with a focus on materials"/>
          <p:cNvPicPr preferRelativeResize="0"/>
          <p:nvPr/>
        </p:nvPicPr>
        <p:blipFill>
          <a:blip r:embed="rId3">
            <a:alphaModFix/>
          </a:blip>
          <a:stretch>
            <a:fillRect/>
          </a:stretch>
        </p:blipFill>
        <p:spPr>
          <a:xfrm>
            <a:off x="6104892" y="1622425"/>
            <a:ext cx="4736183" cy="4381275"/>
          </a:xfrm>
          <a:prstGeom prst="rect">
            <a:avLst/>
          </a:prstGeom>
          <a:noFill/>
          <a:ln>
            <a:noFill/>
          </a:ln>
        </p:spPr>
      </p:pic>
      <p:sp>
        <p:nvSpPr>
          <p:cNvPr id="387" name="Google Shape;387;p47"/>
          <p:cNvSpPr txBox="1"/>
          <p:nvPr/>
        </p:nvSpPr>
        <p:spPr>
          <a:xfrm>
            <a:off x="725508" y="2492492"/>
            <a:ext cx="5258100" cy="25167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Clr>
                <a:srgbClr val="1C3766"/>
              </a:buClr>
              <a:buSzPts val="3100"/>
              <a:buChar char="●"/>
            </a:pPr>
            <a:r>
              <a:rPr lang="en-US" sz="3100">
                <a:solidFill>
                  <a:srgbClr val="1C3766"/>
                </a:solidFill>
              </a:rPr>
              <a:t>Assistive Technology</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Physical Modifications</a:t>
            </a:r>
            <a:endParaRPr sz="3100">
              <a:solidFill>
                <a:srgbClr val="1C3766"/>
              </a:solidFill>
            </a:endParaRPr>
          </a:p>
          <a:p>
            <a:pPr marL="457200" lvl="0" indent="-412750" algn="l" rtl="0">
              <a:spcBef>
                <a:spcPts val="1100"/>
              </a:spcBef>
              <a:spcAft>
                <a:spcPts val="0"/>
              </a:spcAft>
              <a:buClr>
                <a:srgbClr val="1C3766"/>
              </a:buClr>
              <a:buSzPts val="3100"/>
              <a:buChar char="●"/>
            </a:pPr>
            <a:r>
              <a:rPr lang="en-US" sz="3100">
                <a:solidFill>
                  <a:srgbClr val="1C3766"/>
                </a:solidFill>
              </a:rPr>
              <a:t>Variety of Materials</a:t>
            </a:r>
            <a:endParaRPr sz="3100">
              <a:solidFill>
                <a:srgbClr val="1C3766"/>
              </a:solidFill>
            </a:endParaRPr>
          </a:p>
          <a:p>
            <a:pPr marL="457200" lvl="0" indent="-412750" algn="l" rtl="0">
              <a:spcBef>
                <a:spcPts val="1100"/>
              </a:spcBef>
              <a:spcAft>
                <a:spcPts val="1100"/>
              </a:spcAft>
              <a:buClr>
                <a:srgbClr val="1C3766"/>
              </a:buClr>
              <a:buSzPts val="3100"/>
              <a:buChar char="●"/>
            </a:pPr>
            <a:r>
              <a:rPr lang="en-US" sz="3100">
                <a:solidFill>
                  <a:srgbClr val="1C3766"/>
                </a:solidFill>
              </a:rPr>
              <a:t>Visual Supports</a:t>
            </a:r>
            <a:endParaRPr sz="3100">
              <a:solidFill>
                <a:srgbClr val="1C3766"/>
              </a:solidFill>
            </a:endParaRPr>
          </a:p>
        </p:txBody>
      </p:sp>
      <p:sp>
        <p:nvSpPr>
          <p:cNvPr id="388" name="Google Shape;388;p47" descr="circle highlighting materials"/>
          <p:cNvSpPr/>
          <p:nvPr/>
        </p:nvSpPr>
        <p:spPr>
          <a:xfrm>
            <a:off x="5831100" y="3722633"/>
            <a:ext cx="2541900" cy="13173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solidFill>
                <a:srgbClr val="D6006D"/>
              </a:solidFill>
            </a:endParaRPr>
          </a:p>
        </p:txBody>
      </p:sp>
      <p:sp>
        <p:nvSpPr>
          <p:cNvPr id="389" name="Google Shape;389;p47"/>
          <p:cNvSpPr txBox="1"/>
          <p:nvPr/>
        </p:nvSpPr>
        <p:spPr>
          <a:xfrm>
            <a:off x="8505900" y="6013950"/>
            <a:ext cx="3686100" cy="31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a:solidFill>
                  <a:srgbClr val="1155CC"/>
                </a:solidFill>
                <a:hlinkClick r:id="rId4">
                  <a:extLst>
                    <a:ext uri="{A12FA001-AC4F-418D-AE19-62706E023703}">
                      <ahyp:hlinkClr xmlns:ahyp="http://schemas.microsoft.com/office/drawing/2018/hyperlinkcolor" val="tx"/>
                    </a:ext>
                  </a:extLst>
                </a:hlinkClick>
              </a:rPr>
              <a:t>Adapted from STEMIE Guide to Adaptations </a:t>
            </a:r>
            <a:endParaRPr sz="1300">
              <a:solidFill>
                <a:srgbClr val="1155CC"/>
              </a:solidFill>
            </a:endParaRPr>
          </a:p>
        </p:txBody>
      </p:sp>
      <p:sp>
        <p:nvSpPr>
          <p:cNvPr id="390" name="Google Shape;390;p47"/>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1300"/>
              <a:buNone/>
            </a:pPr>
            <a:r>
              <a:rPr lang="en-US">
                <a:solidFill>
                  <a:srgbClr val="1C3766"/>
                </a:solidFill>
              </a:rPr>
              <a:t>Developmental Patterns</a:t>
            </a:r>
            <a:endParaRPr>
              <a:solidFill>
                <a:srgbClr val="1C3766"/>
              </a:solidFill>
              <a:latin typeface="Arial"/>
              <a:ea typeface="Arial"/>
              <a:cs typeface="Arial"/>
              <a:sym typeface="Arial"/>
            </a:endParaRPr>
          </a:p>
        </p:txBody>
      </p:sp>
      <p:sp>
        <p:nvSpPr>
          <p:cNvPr id="116" name="Google Shape;116;p21"/>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609600" lvl="0" indent="-488950" algn="l" rtl="0">
              <a:lnSpc>
                <a:spcPct val="80000"/>
              </a:lnSpc>
              <a:spcBef>
                <a:spcPts val="0"/>
              </a:spcBef>
              <a:spcAft>
                <a:spcPts val="0"/>
              </a:spcAft>
              <a:buClr>
                <a:srgbClr val="1C3766"/>
              </a:buClr>
              <a:buSzPts val="2900"/>
              <a:buFont typeface="Arial"/>
              <a:buChar char="•"/>
            </a:pPr>
            <a:r>
              <a:rPr lang="en-US" sz="2900">
                <a:solidFill>
                  <a:srgbClr val="1C3766"/>
                </a:solidFill>
                <a:latin typeface="Arial"/>
                <a:ea typeface="Arial"/>
                <a:cs typeface="Arial"/>
                <a:sym typeface="Arial"/>
              </a:rPr>
              <a:t>Sequences of development are typically the same for most children.</a:t>
            </a:r>
            <a:endParaRPr sz="2900">
              <a:solidFill>
                <a:srgbClr val="1C3766"/>
              </a:solidFill>
              <a:latin typeface="Arial"/>
              <a:ea typeface="Arial"/>
              <a:cs typeface="Arial"/>
              <a:sym typeface="Arial"/>
            </a:endParaRPr>
          </a:p>
          <a:p>
            <a:pPr marL="609600" lvl="0" indent="-488950" algn="l" rtl="0">
              <a:lnSpc>
                <a:spcPct val="80000"/>
              </a:lnSpc>
              <a:spcBef>
                <a:spcPts val="1300"/>
              </a:spcBef>
              <a:spcAft>
                <a:spcPts val="0"/>
              </a:spcAft>
              <a:buClr>
                <a:srgbClr val="1C3766"/>
              </a:buClr>
              <a:buSzPts val="2900"/>
              <a:buFont typeface="Arial"/>
              <a:buChar char="•"/>
            </a:pPr>
            <a:r>
              <a:rPr lang="en-US" sz="2900">
                <a:solidFill>
                  <a:srgbClr val="1C3766"/>
                </a:solidFill>
                <a:latin typeface="Arial"/>
                <a:ea typeface="Arial"/>
                <a:cs typeface="Arial"/>
                <a:sym typeface="Arial"/>
              </a:rPr>
              <a:t>Variations exist in how a child moves through a developmental progression.</a:t>
            </a:r>
            <a:endParaRPr sz="2900">
              <a:solidFill>
                <a:srgbClr val="1C3766"/>
              </a:solidFill>
              <a:latin typeface="Arial"/>
              <a:ea typeface="Arial"/>
              <a:cs typeface="Arial"/>
              <a:sym typeface="Arial"/>
            </a:endParaRPr>
          </a:p>
          <a:p>
            <a:pPr marL="609600" lvl="0" indent="-488950" algn="l" rtl="0">
              <a:lnSpc>
                <a:spcPct val="80000"/>
              </a:lnSpc>
              <a:spcBef>
                <a:spcPts val="1300"/>
              </a:spcBef>
              <a:spcAft>
                <a:spcPts val="1300"/>
              </a:spcAft>
              <a:buClr>
                <a:srgbClr val="1C3766"/>
              </a:buClr>
              <a:buSzPts val="2900"/>
              <a:buFont typeface="Arial"/>
              <a:buChar char="•"/>
            </a:pPr>
            <a:r>
              <a:rPr lang="en-US" sz="2900">
                <a:solidFill>
                  <a:srgbClr val="1C3766"/>
                </a:solidFill>
                <a:latin typeface="Arial"/>
                <a:ea typeface="Arial"/>
                <a:cs typeface="Arial"/>
                <a:sym typeface="Arial"/>
              </a:rPr>
              <a:t>Development advances when children are challenged just beyond current mastery and provided many opportunities to practice.</a:t>
            </a:r>
            <a:endParaRPr sz="2900">
              <a:solidFill>
                <a:srgbClr val="1C3766"/>
              </a:solidFill>
              <a:latin typeface="Arial"/>
              <a:ea typeface="Arial"/>
              <a:cs typeface="Arial"/>
              <a:sym typeface="Arial"/>
            </a:endParaRPr>
          </a:p>
        </p:txBody>
      </p:sp>
      <p:pic>
        <p:nvPicPr>
          <p:cNvPr id="117" name="Google Shape;117;p21" descr="decorative"/>
          <p:cNvPicPr preferRelativeResize="0"/>
          <p:nvPr/>
        </p:nvPicPr>
        <p:blipFill>
          <a:blip r:embed="rId3">
            <a:alphaModFix/>
          </a:blip>
          <a:stretch>
            <a:fillRect/>
          </a:stretch>
        </p:blipFill>
        <p:spPr>
          <a:xfrm>
            <a:off x="7394600" y="4006300"/>
            <a:ext cx="4070251" cy="2245351"/>
          </a:xfrm>
          <a:prstGeom prst="rect">
            <a:avLst/>
          </a:prstGeom>
          <a:noFill/>
          <a:ln w="38100" cap="flat" cmpd="sng">
            <a:solidFill>
              <a:srgbClr val="003A70"/>
            </a:solidFill>
            <a:prstDash val="solid"/>
            <a:round/>
            <a:headEnd type="none" w="sm" len="sm"/>
            <a:tailEnd type="none" w="sm" len="sm"/>
          </a:ln>
        </p:spPr>
      </p:pic>
      <p:sp>
        <p:nvSpPr>
          <p:cNvPr id="118" name="Google Shape;118;p2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8"/>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Material Adaptations </a:t>
            </a:r>
            <a:endParaRPr>
              <a:solidFill>
                <a:srgbClr val="1C3766"/>
              </a:solidFill>
            </a:endParaRPr>
          </a:p>
        </p:txBody>
      </p:sp>
      <p:sp>
        <p:nvSpPr>
          <p:cNvPr id="397" name="Google Shape;397;p48"/>
          <p:cNvSpPr/>
          <p:nvPr/>
        </p:nvSpPr>
        <p:spPr>
          <a:xfrm>
            <a:off x="552831" y="2049500"/>
            <a:ext cx="26511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Assistive Technology</a:t>
            </a:r>
            <a:endParaRPr sz="2800">
              <a:solidFill>
                <a:srgbClr val="1C3766"/>
              </a:solidFill>
            </a:endParaRPr>
          </a:p>
        </p:txBody>
      </p:sp>
      <p:pic>
        <p:nvPicPr>
          <p:cNvPr id="398" name="Google Shape;398;p48" descr="young girl using touch screen device as she is sitting on adult lap "/>
          <p:cNvPicPr preferRelativeResize="0"/>
          <p:nvPr/>
        </p:nvPicPr>
        <p:blipFill>
          <a:blip r:embed="rId3">
            <a:alphaModFix/>
          </a:blip>
          <a:stretch>
            <a:fillRect/>
          </a:stretch>
        </p:blipFill>
        <p:spPr>
          <a:xfrm>
            <a:off x="909510" y="3344093"/>
            <a:ext cx="1937833" cy="1792677"/>
          </a:xfrm>
          <a:prstGeom prst="rect">
            <a:avLst/>
          </a:prstGeom>
          <a:solidFill>
            <a:schemeClr val="lt1"/>
          </a:solidFill>
          <a:ln w="19075" cap="flat" cmpd="sng">
            <a:solidFill>
              <a:srgbClr val="003057"/>
            </a:solidFill>
            <a:prstDash val="solid"/>
            <a:round/>
            <a:headEnd type="none" w="sm" len="sm"/>
            <a:tailEnd type="none" w="sm" len="sm"/>
          </a:ln>
        </p:spPr>
      </p:pic>
      <p:sp>
        <p:nvSpPr>
          <p:cNvPr id="399" name="Google Shape;399;p48"/>
          <p:cNvSpPr/>
          <p:nvPr/>
        </p:nvSpPr>
        <p:spPr>
          <a:xfrm>
            <a:off x="3423467" y="2049100"/>
            <a:ext cx="2651100" cy="36819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2800">
                <a:solidFill>
                  <a:srgbClr val="1C3766"/>
                </a:solidFill>
              </a:rPr>
              <a:t>Physical Modifications</a:t>
            </a:r>
            <a:endParaRPr sz="2800">
              <a:solidFill>
                <a:srgbClr val="1C3766"/>
              </a:solidFill>
            </a:endParaRPr>
          </a:p>
        </p:txBody>
      </p:sp>
      <p:sp>
        <p:nvSpPr>
          <p:cNvPr id="400" name="Google Shape;400;p48"/>
          <p:cNvSpPr/>
          <p:nvPr/>
        </p:nvSpPr>
        <p:spPr>
          <a:xfrm>
            <a:off x="6294100" y="1987600"/>
            <a:ext cx="2651100" cy="36819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800">
                <a:solidFill>
                  <a:srgbClr val="1C3766"/>
                </a:solidFill>
              </a:rPr>
              <a:t>Variety of Materials</a:t>
            </a:r>
            <a:endParaRPr sz="2800">
              <a:solidFill>
                <a:srgbClr val="1C3766"/>
              </a:solidFill>
            </a:endParaRPr>
          </a:p>
        </p:txBody>
      </p:sp>
      <p:sp>
        <p:nvSpPr>
          <p:cNvPr id="401" name="Google Shape;401;p48"/>
          <p:cNvSpPr/>
          <p:nvPr/>
        </p:nvSpPr>
        <p:spPr>
          <a:xfrm>
            <a:off x="9164731" y="1987600"/>
            <a:ext cx="2651100" cy="3681300"/>
          </a:xfrm>
          <a:prstGeom prst="round2DiagRect">
            <a:avLst>
              <a:gd name="adj1" fmla="val 16667"/>
              <a:gd name="adj2" fmla="val 0"/>
            </a:avLst>
          </a:prstGeom>
          <a:solidFill>
            <a:schemeClr val="lt1"/>
          </a:solidFill>
          <a:ln w="285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900">
                <a:solidFill>
                  <a:srgbClr val="1C3766"/>
                </a:solidFill>
              </a:rPr>
              <a:t>Visual Supports</a:t>
            </a:r>
            <a:endParaRPr sz="2900">
              <a:solidFill>
                <a:srgbClr val="1C3766"/>
              </a:solidFill>
            </a:endParaRPr>
          </a:p>
        </p:txBody>
      </p:sp>
      <p:pic>
        <p:nvPicPr>
          <p:cNvPr id="402" name="Google Shape;402;p48" descr="mat to hold a piece of paper"/>
          <p:cNvPicPr preferRelativeResize="0"/>
          <p:nvPr/>
        </p:nvPicPr>
        <p:blipFill>
          <a:blip r:embed="rId4">
            <a:alphaModFix/>
          </a:blip>
          <a:stretch>
            <a:fillRect/>
          </a:stretch>
        </p:blipFill>
        <p:spPr>
          <a:xfrm>
            <a:off x="3852517" y="3555433"/>
            <a:ext cx="1793100" cy="1369999"/>
          </a:xfrm>
          <a:prstGeom prst="rect">
            <a:avLst/>
          </a:prstGeom>
          <a:solidFill>
            <a:schemeClr val="lt1"/>
          </a:solidFill>
          <a:ln w="19075" cap="flat" cmpd="sng">
            <a:solidFill>
              <a:srgbClr val="003057"/>
            </a:solidFill>
            <a:prstDash val="solid"/>
            <a:round/>
            <a:headEnd type="none" w="sm" len="sm"/>
            <a:tailEnd type="none" w="sm" len="sm"/>
          </a:ln>
        </p:spPr>
      </p:pic>
      <p:pic>
        <p:nvPicPr>
          <p:cNvPr id="403" name="Google Shape;403;p48" descr="shape sorter"/>
          <p:cNvPicPr preferRelativeResize="0"/>
          <p:nvPr/>
        </p:nvPicPr>
        <p:blipFill>
          <a:blip r:embed="rId5">
            <a:alphaModFix/>
          </a:blip>
          <a:stretch>
            <a:fillRect/>
          </a:stretch>
        </p:blipFill>
        <p:spPr>
          <a:xfrm>
            <a:off x="6723150" y="3465633"/>
            <a:ext cx="1793100" cy="1549592"/>
          </a:xfrm>
          <a:prstGeom prst="rect">
            <a:avLst/>
          </a:prstGeom>
          <a:solidFill>
            <a:schemeClr val="lt1"/>
          </a:solidFill>
          <a:ln w="19075" cap="flat" cmpd="sng">
            <a:solidFill>
              <a:srgbClr val="003057"/>
            </a:solidFill>
            <a:prstDash val="solid"/>
            <a:round/>
            <a:headEnd type="none" w="sm" len="sm"/>
            <a:tailEnd type="none" w="sm" len="sm"/>
          </a:ln>
        </p:spPr>
      </p:pic>
      <p:pic>
        <p:nvPicPr>
          <p:cNvPr id="404" name="Google Shape;404;p48" descr="mat with the numeral and corresponding number of dots "/>
          <p:cNvPicPr preferRelativeResize="0"/>
          <p:nvPr/>
        </p:nvPicPr>
        <p:blipFill>
          <a:blip r:embed="rId6">
            <a:alphaModFix/>
          </a:blip>
          <a:stretch>
            <a:fillRect/>
          </a:stretch>
        </p:blipFill>
        <p:spPr>
          <a:xfrm>
            <a:off x="9521418" y="3490983"/>
            <a:ext cx="1937825" cy="1498870"/>
          </a:xfrm>
          <a:prstGeom prst="rect">
            <a:avLst/>
          </a:prstGeom>
          <a:solidFill>
            <a:schemeClr val="lt1"/>
          </a:solidFill>
          <a:ln w="19075" cap="flat" cmpd="sng">
            <a:solidFill>
              <a:srgbClr val="003057"/>
            </a:solidFill>
            <a:prstDash val="solid"/>
            <a:round/>
            <a:headEnd type="none" w="sm" len="sm"/>
            <a:tailEnd type="none" w="sm" len="sm"/>
          </a:ln>
        </p:spPr>
      </p:pic>
      <p:sp>
        <p:nvSpPr>
          <p:cNvPr id="405" name="Google Shape;405;p48"/>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9"/>
          <p:cNvSpPr txBox="1">
            <a:spLocks noGrp="1"/>
          </p:cNvSpPr>
          <p:nvPr>
            <p:ph type="title"/>
          </p:nvPr>
        </p:nvSpPr>
        <p:spPr>
          <a:xfrm rot="-5400000">
            <a:off x="-2163900" y="2636300"/>
            <a:ext cx="6140700" cy="1200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a:solidFill>
                  <a:srgbClr val="1C3766"/>
                </a:solidFill>
              </a:rPr>
              <a:t>E</a:t>
            </a:r>
            <a:r>
              <a:rPr lang="en-US"/>
              <a:t>mergent Math Skills</a:t>
            </a:r>
            <a:endParaRPr>
              <a:solidFill>
                <a:srgbClr val="1C3766"/>
              </a:solidFill>
            </a:endParaRPr>
          </a:p>
          <a:p>
            <a:pPr marL="0" lvl="0" indent="0" algn="l" rtl="0">
              <a:spcBef>
                <a:spcPts val="0"/>
              </a:spcBef>
              <a:spcAft>
                <a:spcPts val="0"/>
              </a:spcAft>
              <a:buSzPts val="990"/>
              <a:buNone/>
            </a:pPr>
            <a:r>
              <a:rPr lang="en-US">
                <a:solidFill>
                  <a:srgbClr val="1C3766"/>
                </a:solidFill>
              </a:rPr>
              <a:t>Revisited</a:t>
            </a:r>
            <a:endParaRPr>
              <a:solidFill>
                <a:srgbClr val="1C3766"/>
              </a:solidFill>
            </a:endParaRPr>
          </a:p>
        </p:txBody>
      </p:sp>
      <p:pic>
        <p:nvPicPr>
          <p:cNvPr id="411" name="Google Shape;411;p49" descr="Graphic from the Head Start Early Learning Outcomes Framework illustrating the Goal IT-C8, and the developmental progression for ages Birth to 36 months, with indicators to expect by 36 months. For the accessible developmental progression, click on the graphic located at the top of the slide.">
            <a:hlinkClick r:id="rId3"/>
          </p:cNvPr>
          <p:cNvPicPr preferRelativeResize="0"/>
          <p:nvPr/>
        </p:nvPicPr>
        <p:blipFill rotWithShape="1">
          <a:blip r:embed="rId4">
            <a:alphaModFix/>
          </a:blip>
          <a:srcRect t="10921"/>
          <a:stretch/>
        </p:blipFill>
        <p:spPr>
          <a:xfrm>
            <a:off x="2267150" y="125275"/>
            <a:ext cx="8845776" cy="2945900"/>
          </a:xfrm>
          <a:prstGeom prst="rect">
            <a:avLst/>
          </a:prstGeom>
          <a:noFill/>
          <a:ln>
            <a:noFill/>
          </a:ln>
        </p:spPr>
      </p:pic>
      <p:pic>
        <p:nvPicPr>
          <p:cNvPr id="412" name="Google Shape;412;p49" descr="Graphic from the Head Start Early Learning Outcomes Framework illustrating the Goal P-MATH 7, and the developmental progression for ages 36 months to 60 months, with indicators to expect by 60months. For the accessible developmental progression, click on the graphic located at the bottom of the slide.">
            <a:hlinkClick r:id="rId5"/>
          </p:cNvPr>
          <p:cNvPicPr preferRelativeResize="0"/>
          <p:nvPr/>
        </p:nvPicPr>
        <p:blipFill>
          <a:blip r:embed="rId6">
            <a:alphaModFix/>
          </a:blip>
          <a:stretch>
            <a:fillRect/>
          </a:stretch>
        </p:blipFill>
        <p:spPr>
          <a:xfrm>
            <a:off x="2572900" y="3071175"/>
            <a:ext cx="8540024" cy="3276600"/>
          </a:xfrm>
          <a:prstGeom prst="rect">
            <a:avLst/>
          </a:prstGeom>
          <a:noFill/>
          <a:ln>
            <a:noFill/>
          </a:ln>
        </p:spPr>
      </p:pic>
      <p:sp>
        <p:nvSpPr>
          <p:cNvPr id="413" name="Google Shape;413;p49"/>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0"/>
          <p:cNvSpPr txBox="1">
            <a:spLocks noGrp="1"/>
          </p:cNvSpPr>
          <p:nvPr>
            <p:ph type="title"/>
          </p:nvPr>
        </p:nvSpPr>
        <p:spPr>
          <a:xfrm>
            <a:off x="429775" y="338326"/>
            <a:ext cx="11338500" cy="736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Material Adaptations: Small Groups</a:t>
            </a:r>
            <a:endParaRPr>
              <a:solidFill>
                <a:srgbClr val="1C3766"/>
              </a:solidFill>
            </a:endParaRPr>
          </a:p>
        </p:txBody>
      </p:sp>
      <p:sp>
        <p:nvSpPr>
          <p:cNvPr id="420" name="Google Shape;420;p50"/>
          <p:cNvSpPr txBox="1"/>
          <p:nvPr/>
        </p:nvSpPr>
        <p:spPr>
          <a:xfrm>
            <a:off x="5410696" y="1359100"/>
            <a:ext cx="6462300" cy="47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rgbClr val="1C3766"/>
                </a:solidFill>
              </a:rPr>
              <a:t>Material Adaptations</a:t>
            </a:r>
            <a:endParaRPr sz="3200" b="1">
              <a:solidFill>
                <a:srgbClr val="1C3766"/>
              </a:solidFill>
            </a:endParaRPr>
          </a:p>
          <a:p>
            <a:pPr marL="457200" lvl="0" indent="0" algn="l" rtl="0">
              <a:spcBef>
                <a:spcPts val="0"/>
              </a:spcBef>
              <a:spcAft>
                <a:spcPts val="0"/>
              </a:spcAft>
              <a:buNone/>
            </a:pPr>
            <a:endParaRPr sz="3200" b="1">
              <a:solidFill>
                <a:srgbClr val="1C3766"/>
              </a:solidFill>
            </a:endParaRPr>
          </a:p>
          <a:p>
            <a:pPr marL="457200" lvl="0" indent="-419100" algn="l" rtl="0">
              <a:spcBef>
                <a:spcPts val="0"/>
              </a:spcBef>
              <a:spcAft>
                <a:spcPts val="0"/>
              </a:spcAft>
              <a:buClr>
                <a:srgbClr val="1C3766"/>
              </a:buClr>
              <a:buSzPts val="3200"/>
              <a:buChar char="❏"/>
            </a:pPr>
            <a:r>
              <a:rPr lang="en-US" sz="3200">
                <a:solidFill>
                  <a:srgbClr val="1C3766"/>
                </a:solidFill>
              </a:rPr>
              <a:t>assistive technology</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physical modifications to materials</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variety of materials</a:t>
            </a:r>
            <a:endParaRPr sz="3200">
              <a:solidFill>
                <a:srgbClr val="1C3766"/>
              </a:solidFill>
            </a:endParaRPr>
          </a:p>
          <a:p>
            <a:pPr marL="457200" lvl="0" indent="-419100" algn="l" rtl="0">
              <a:spcBef>
                <a:spcPts val="1100"/>
              </a:spcBef>
              <a:spcAft>
                <a:spcPts val="1100"/>
              </a:spcAft>
              <a:buClr>
                <a:srgbClr val="1C3766"/>
              </a:buClr>
              <a:buSzPts val="3200"/>
              <a:buChar char="❏"/>
            </a:pPr>
            <a:r>
              <a:rPr lang="en-US" sz="3200">
                <a:solidFill>
                  <a:srgbClr val="1C3766"/>
                </a:solidFill>
              </a:rPr>
              <a:t>visual supports</a:t>
            </a:r>
            <a:endParaRPr sz="3200">
              <a:solidFill>
                <a:srgbClr val="1C3766"/>
              </a:solidFill>
            </a:endParaRPr>
          </a:p>
        </p:txBody>
      </p:sp>
      <p:pic>
        <p:nvPicPr>
          <p:cNvPr id="421" name="Google Shape;421;p50" descr="Problem solving process for making adaptation handout.  Accessible version is linked. "/>
          <p:cNvPicPr preferRelativeResize="0"/>
          <p:nvPr/>
        </p:nvPicPr>
        <p:blipFill>
          <a:blip r:embed="rId3">
            <a:alphaModFix/>
          </a:blip>
          <a:stretch>
            <a:fillRect/>
          </a:stretch>
        </p:blipFill>
        <p:spPr>
          <a:xfrm>
            <a:off x="378725" y="1150862"/>
            <a:ext cx="4354200" cy="5129775"/>
          </a:xfrm>
          <a:prstGeom prst="rect">
            <a:avLst/>
          </a:prstGeom>
          <a:noFill/>
          <a:ln w="38100" cap="flat" cmpd="sng">
            <a:solidFill>
              <a:srgbClr val="004987"/>
            </a:solidFill>
            <a:prstDash val="solid"/>
            <a:round/>
            <a:headEnd type="none" w="sm" len="sm"/>
            <a:tailEnd type="none" w="sm" len="sm"/>
          </a:ln>
        </p:spPr>
      </p:pic>
      <p:sp>
        <p:nvSpPr>
          <p:cNvPr id="422" name="Google Shape;422;p5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1"/>
          <p:cNvSpPr txBox="1">
            <a:spLocks noGrp="1"/>
          </p:cNvSpPr>
          <p:nvPr>
            <p:ph type="title"/>
          </p:nvPr>
        </p:nvSpPr>
        <p:spPr>
          <a:xfrm>
            <a:off x="429775" y="338325"/>
            <a:ext cx="11338500" cy="1053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a:solidFill>
                  <a:srgbClr val="1C3766"/>
                </a:solidFill>
              </a:rPr>
              <a:t>Material Adaptations: </a:t>
            </a:r>
            <a:br>
              <a:rPr lang="en-US">
                <a:solidFill>
                  <a:srgbClr val="1C3766"/>
                </a:solidFill>
              </a:rPr>
            </a:br>
            <a:r>
              <a:rPr lang="en-US">
                <a:solidFill>
                  <a:srgbClr val="1C3766"/>
                </a:solidFill>
              </a:rPr>
              <a:t>Instructional Small Groups</a:t>
            </a:r>
            <a:endParaRPr>
              <a:solidFill>
                <a:srgbClr val="1C3766"/>
              </a:solidFill>
            </a:endParaRPr>
          </a:p>
        </p:txBody>
      </p:sp>
      <p:pic>
        <p:nvPicPr>
          <p:cNvPr id="428" name="Google Shape;428;p51" descr="STEMIE adaptation guide, link on slide">
            <a:hlinkClick r:id="rId3"/>
          </p:cNvPr>
          <p:cNvPicPr preferRelativeResize="0"/>
          <p:nvPr/>
        </p:nvPicPr>
        <p:blipFill>
          <a:blip r:embed="rId4">
            <a:alphaModFix/>
          </a:blip>
          <a:stretch>
            <a:fillRect/>
          </a:stretch>
        </p:blipFill>
        <p:spPr>
          <a:xfrm rot="2">
            <a:off x="6802525" y="1637901"/>
            <a:ext cx="3901100" cy="4630272"/>
          </a:xfrm>
          <a:prstGeom prst="rect">
            <a:avLst/>
          </a:prstGeom>
          <a:noFill/>
          <a:ln w="38100" cap="flat" cmpd="sng">
            <a:solidFill>
              <a:schemeClr val="dk2"/>
            </a:solidFill>
            <a:prstDash val="solid"/>
            <a:round/>
            <a:headEnd type="none" w="sm" len="sm"/>
            <a:tailEnd type="none" w="sm" len="sm"/>
          </a:ln>
        </p:spPr>
      </p:pic>
      <p:grpSp>
        <p:nvGrpSpPr>
          <p:cNvPr id="429" name="Google Shape;429;p51"/>
          <p:cNvGrpSpPr/>
          <p:nvPr/>
        </p:nvGrpSpPr>
        <p:grpSpPr>
          <a:xfrm>
            <a:off x="1252250" y="1637904"/>
            <a:ext cx="3901101" cy="4630259"/>
            <a:chOff x="881025" y="1261450"/>
            <a:chExt cx="3901101" cy="4908576"/>
          </a:xfrm>
        </p:grpSpPr>
        <p:pic>
          <p:nvPicPr>
            <p:cNvPr id="430" name="Google Shape;430;p51" descr="Problem Solving Process handout"/>
            <p:cNvPicPr preferRelativeResize="0"/>
            <p:nvPr/>
          </p:nvPicPr>
          <p:blipFill>
            <a:blip r:embed="rId5">
              <a:alphaModFix/>
            </a:blip>
            <a:stretch>
              <a:fillRect/>
            </a:stretch>
          </p:blipFill>
          <p:spPr>
            <a:xfrm>
              <a:off x="881025" y="1261450"/>
              <a:ext cx="3901101" cy="4908576"/>
            </a:xfrm>
            <a:prstGeom prst="rect">
              <a:avLst/>
            </a:prstGeom>
            <a:noFill/>
            <a:ln w="19050" cap="flat" cmpd="sng">
              <a:solidFill>
                <a:srgbClr val="44546A"/>
              </a:solidFill>
              <a:prstDash val="solid"/>
              <a:round/>
              <a:headEnd type="none" w="sm" len="sm"/>
              <a:tailEnd type="none" w="sm" len="sm"/>
            </a:ln>
          </p:spPr>
        </p:pic>
        <p:sp>
          <p:nvSpPr>
            <p:cNvPr id="431" name="Google Shape;431;p51" descr="pink call out box"/>
            <p:cNvSpPr/>
            <p:nvPr/>
          </p:nvSpPr>
          <p:spPr>
            <a:xfrm>
              <a:off x="1151520" y="2595605"/>
              <a:ext cx="3333600" cy="833400"/>
            </a:xfrm>
            <a:prstGeom prst="rect">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grpSp>
      <p:sp>
        <p:nvSpPr>
          <p:cNvPr id="432" name="Google Shape;432;p5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2"/>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Materials Adaptations Examples</a:t>
            </a:r>
            <a:endParaRPr>
              <a:solidFill>
                <a:srgbClr val="1C3766"/>
              </a:solidFill>
            </a:endParaRPr>
          </a:p>
        </p:txBody>
      </p:sp>
      <p:sp>
        <p:nvSpPr>
          <p:cNvPr id="438" name="Google Shape;438;p52"/>
          <p:cNvSpPr txBox="1"/>
          <p:nvPr/>
        </p:nvSpPr>
        <p:spPr>
          <a:xfrm>
            <a:off x="1256365" y="5417033"/>
            <a:ext cx="4519200" cy="50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solidFill>
                  <a:srgbClr val="1C3766"/>
                </a:solidFill>
              </a:rPr>
              <a:t>variety of materials</a:t>
            </a:r>
            <a:r>
              <a:rPr lang="en-US" sz="2800">
                <a:solidFill>
                  <a:srgbClr val="1C3766"/>
                </a:solidFill>
              </a:rPr>
              <a:t> </a:t>
            </a:r>
            <a:endParaRPr sz="2800">
              <a:solidFill>
                <a:srgbClr val="1C3766"/>
              </a:solidFill>
            </a:endParaRPr>
          </a:p>
        </p:txBody>
      </p:sp>
      <p:sp>
        <p:nvSpPr>
          <p:cNvPr id="439" name="Google Shape;439;p52"/>
          <p:cNvSpPr txBox="1"/>
          <p:nvPr/>
        </p:nvSpPr>
        <p:spPr>
          <a:xfrm>
            <a:off x="7535275" y="5440150"/>
            <a:ext cx="3506700" cy="546900"/>
          </a:xfrm>
          <a:prstGeom prst="rect">
            <a:avLst/>
          </a:prstGeom>
          <a:noFill/>
          <a:ln>
            <a:noFill/>
          </a:ln>
        </p:spPr>
        <p:txBody>
          <a:bodyPr spcFirstLastPara="1" wrap="square" lIns="121900" tIns="121900" rIns="121900" bIns="121900" anchor="t" anchorCtr="0">
            <a:noAutofit/>
          </a:bodyPr>
          <a:lstStyle/>
          <a:p>
            <a:pPr marL="0" lvl="0" indent="0" algn="ctr" rtl="0">
              <a:lnSpc>
                <a:spcPct val="70000"/>
              </a:lnSpc>
              <a:spcBef>
                <a:spcPts val="0"/>
              </a:spcBef>
              <a:spcAft>
                <a:spcPts val="0"/>
              </a:spcAft>
              <a:buNone/>
            </a:pPr>
            <a:r>
              <a:rPr lang="en-US" sz="3200">
                <a:solidFill>
                  <a:srgbClr val="1C3766"/>
                </a:solidFill>
              </a:rPr>
              <a:t>visual supports</a:t>
            </a:r>
            <a:endParaRPr sz="3200">
              <a:solidFill>
                <a:srgbClr val="1C3766"/>
              </a:solidFill>
            </a:endParaRPr>
          </a:p>
        </p:txBody>
      </p:sp>
      <p:pic>
        <p:nvPicPr>
          <p:cNvPr id="440" name="Google Shape;440;p52" descr="many small colored blocks"/>
          <p:cNvPicPr preferRelativeResize="0"/>
          <p:nvPr/>
        </p:nvPicPr>
        <p:blipFill>
          <a:blip r:embed="rId3">
            <a:alphaModFix/>
          </a:blip>
          <a:stretch>
            <a:fillRect/>
          </a:stretch>
        </p:blipFill>
        <p:spPr>
          <a:xfrm>
            <a:off x="1631375" y="1894513"/>
            <a:ext cx="4781550" cy="3181350"/>
          </a:xfrm>
          <a:prstGeom prst="rect">
            <a:avLst/>
          </a:prstGeom>
          <a:noFill/>
          <a:ln w="28575" cap="flat" cmpd="sng">
            <a:solidFill>
              <a:srgbClr val="00A7E1"/>
            </a:solidFill>
            <a:prstDash val="solid"/>
            <a:round/>
            <a:headEnd type="none" w="sm" len="sm"/>
            <a:tailEnd type="none" w="sm" len="sm"/>
          </a:ln>
        </p:spPr>
      </p:pic>
      <p:pic>
        <p:nvPicPr>
          <p:cNvPr id="441" name="Google Shape;441;p52" descr="visual mat for AB pattern "/>
          <p:cNvPicPr preferRelativeResize="0"/>
          <p:nvPr/>
        </p:nvPicPr>
        <p:blipFill>
          <a:blip r:embed="rId4">
            <a:alphaModFix/>
          </a:blip>
          <a:stretch>
            <a:fillRect/>
          </a:stretch>
        </p:blipFill>
        <p:spPr>
          <a:xfrm>
            <a:off x="7984462" y="3396749"/>
            <a:ext cx="2608325" cy="1806125"/>
          </a:xfrm>
          <a:prstGeom prst="rect">
            <a:avLst/>
          </a:prstGeom>
          <a:noFill/>
          <a:ln w="19075" cap="flat" cmpd="sng">
            <a:solidFill>
              <a:srgbClr val="00A7E1"/>
            </a:solidFill>
            <a:prstDash val="solid"/>
            <a:round/>
            <a:headEnd type="none" w="sm" len="sm"/>
            <a:tailEnd type="none" w="sm" len="sm"/>
          </a:ln>
        </p:spPr>
      </p:pic>
      <p:pic>
        <p:nvPicPr>
          <p:cNvPr id="442" name="Google Shape;442;p52" descr="red and blue blocks lined up in an AB pattern"/>
          <p:cNvPicPr preferRelativeResize="0"/>
          <p:nvPr/>
        </p:nvPicPr>
        <p:blipFill>
          <a:blip r:embed="rId5">
            <a:alphaModFix/>
          </a:blip>
          <a:stretch>
            <a:fillRect/>
          </a:stretch>
        </p:blipFill>
        <p:spPr>
          <a:xfrm>
            <a:off x="7984450" y="1362625"/>
            <a:ext cx="2608326" cy="1796860"/>
          </a:xfrm>
          <a:prstGeom prst="rect">
            <a:avLst/>
          </a:prstGeom>
          <a:noFill/>
          <a:ln w="19075" cap="flat" cmpd="sng">
            <a:solidFill>
              <a:srgbClr val="00A7E1"/>
            </a:solidFill>
            <a:prstDash val="solid"/>
            <a:round/>
            <a:headEnd type="none" w="sm" len="sm"/>
            <a:tailEnd type="none" w="sm" len="sm"/>
          </a:ln>
        </p:spPr>
      </p:pic>
      <p:sp>
        <p:nvSpPr>
          <p:cNvPr id="443" name="Google Shape;443;p5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3"/>
          <p:cNvSpPr txBox="1">
            <a:spLocks noGrp="1"/>
          </p:cNvSpPr>
          <p:nvPr>
            <p:ph type="title"/>
          </p:nvPr>
        </p:nvSpPr>
        <p:spPr>
          <a:xfrm>
            <a:off x="429775" y="338324"/>
            <a:ext cx="11338500" cy="1165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Differentiating Using The Inclusive Framework: Instruction</a:t>
            </a:r>
            <a:endParaRPr>
              <a:solidFill>
                <a:srgbClr val="1C3766"/>
              </a:solidFill>
            </a:endParaRPr>
          </a:p>
        </p:txBody>
      </p:sp>
      <p:pic>
        <p:nvPicPr>
          <p:cNvPr id="450" name="Google Shape;450;p53" descr="the inclusive framework with instruction "/>
          <p:cNvPicPr preferRelativeResize="0"/>
          <p:nvPr/>
        </p:nvPicPr>
        <p:blipFill>
          <a:blip r:embed="rId3">
            <a:alphaModFix/>
          </a:blip>
          <a:stretch>
            <a:fillRect/>
          </a:stretch>
        </p:blipFill>
        <p:spPr>
          <a:xfrm>
            <a:off x="6315017" y="1503625"/>
            <a:ext cx="4736183" cy="4381275"/>
          </a:xfrm>
          <a:prstGeom prst="rect">
            <a:avLst/>
          </a:prstGeom>
          <a:noFill/>
          <a:ln>
            <a:noFill/>
          </a:ln>
        </p:spPr>
      </p:pic>
      <p:sp>
        <p:nvSpPr>
          <p:cNvPr id="451" name="Google Shape;451;p53"/>
          <p:cNvSpPr txBox="1"/>
          <p:nvPr/>
        </p:nvSpPr>
        <p:spPr>
          <a:xfrm>
            <a:off x="557700" y="2232800"/>
            <a:ext cx="5625900" cy="2578200"/>
          </a:xfrm>
          <a:prstGeom prst="rect">
            <a:avLst/>
          </a:prstGeom>
          <a:noFill/>
          <a:ln>
            <a:noFill/>
          </a:ln>
        </p:spPr>
        <p:txBody>
          <a:bodyPr spcFirstLastPara="1" wrap="square" lIns="91425" tIns="91425" rIns="91425" bIns="91425" anchor="t" anchorCtr="0">
            <a:spAutoFit/>
          </a:bodyPr>
          <a:lstStyle/>
          <a:p>
            <a:pPr marL="457200" lvl="0" indent="-419100" algn="l" rtl="0">
              <a:spcBef>
                <a:spcPts val="0"/>
              </a:spcBef>
              <a:spcAft>
                <a:spcPts val="0"/>
              </a:spcAft>
              <a:buClr>
                <a:srgbClr val="1C3766"/>
              </a:buClr>
              <a:buSzPts val="3200"/>
              <a:buChar char="●"/>
            </a:pPr>
            <a:r>
              <a:rPr lang="en-US" sz="3200">
                <a:solidFill>
                  <a:srgbClr val="1C3766"/>
                </a:solidFill>
              </a:rPr>
              <a:t>Simplify Steps </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Child Preference</a:t>
            </a:r>
            <a:endParaRPr sz="3200">
              <a:solidFill>
                <a:srgbClr val="1C3766"/>
              </a:solidFill>
            </a:endParaRPr>
          </a:p>
          <a:p>
            <a:pPr marL="457200" lvl="0" indent="-419100" algn="l" rtl="0">
              <a:spcBef>
                <a:spcPts val="1100"/>
              </a:spcBef>
              <a:spcAft>
                <a:spcPts val="0"/>
              </a:spcAft>
              <a:buClr>
                <a:srgbClr val="1C3766"/>
              </a:buClr>
              <a:buSzPts val="3200"/>
              <a:buChar char="●"/>
            </a:pPr>
            <a:r>
              <a:rPr lang="en-US" sz="3200">
                <a:solidFill>
                  <a:srgbClr val="1C3766"/>
                </a:solidFill>
              </a:rPr>
              <a:t>Communication Support</a:t>
            </a:r>
            <a:endParaRPr sz="3200">
              <a:solidFill>
                <a:srgbClr val="1C3766"/>
              </a:solidFill>
            </a:endParaRPr>
          </a:p>
          <a:p>
            <a:pPr marL="457200" lvl="0" indent="-419100" algn="l" rtl="0">
              <a:spcBef>
                <a:spcPts val="1100"/>
              </a:spcBef>
              <a:spcAft>
                <a:spcPts val="1100"/>
              </a:spcAft>
              <a:buClr>
                <a:srgbClr val="1C3766"/>
              </a:buClr>
              <a:buSzPts val="3200"/>
              <a:buChar char="●"/>
            </a:pPr>
            <a:r>
              <a:rPr lang="en-US" sz="3200">
                <a:solidFill>
                  <a:srgbClr val="1C3766"/>
                </a:solidFill>
              </a:rPr>
              <a:t>Adult and Peer Support</a:t>
            </a:r>
            <a:endParaRPr sz="3200">
              <a:solidFill>
                <a:srgbClr val="1C3766"/>
              </a:solidFill>
            </a:endParaRPr>
          </a:p>
        </p:txBody>
      </p:sp>
      <p:sp>
        <p:nvSpPr>
          <p:cNvPr id="452" name="Google Shape;452;p53" descr="circle highlighting instruction"/>
          <p:cNvSpPr/>
          <p:nvPr/>
        </p:nvSpPr>
        <p:spPr>
          <a:xfrm>
            <a:off x="8478092" y="4685192"/>
            <a:ext cx="2573100" cy="1090500"/>
          </a:xfrm>
          <a:prstGeom prst="ellipse">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453" name="Google Shape;453;p53"/>
          <p:cNvSpPr txBox="1"/>
          <p:nvPr/>
        </p:nvSpPr>
        <p:spPr>
          <a:xfrm>
            <a:off x="8505900" y="6038979"/>
            <a:ext cx="3686100" cy="31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a:solidFill>
                  <a:srgbClr val="1155CC"/>
                </a:solidFill>
                <a:hlinkClick r:id="rId4">
                  <a:extLst>
                    <a:ext uri="{A12FA001-AC4F-418D-AE19-62706E023703}">
                      <ahyp:hlinkClr xmlns:ahyp="http://schemas.microsoft.com/office/drawing/2018/hyperlinkcolor" val="tx"/>
                    </a:ext>
                  </a:extLst>
                </a:hlinkClick>
              </a:rPr>
              <a:t>Adapted from STEMIE Guide to Adaptations </a:t>
            </a:r>
            <a:endParaRPr sz="1300">
              <a:solidFill>
                <a:srgbClr val="1155CC"/>
              </a:solidFill>
            </a:endParaRPr>
          </a:p>
        </p:txBody>
      </p:sp>
      <p:sp>
        <p:nvSpPr>
          <p:cNvPr id="454" name="Google Shape;454;p5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4"/>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Instructional Adaptations </a:t>
            </a:r>
            <a:endParaRPr>
              <a:solidFill>
                <a:srgbClr val="1C3766"/>
              </a:solidFill>
            </a:endParaRPr>
          </a:p>
        </p:txBody>
      </p:sp>
      <p:sp>
        <p:nvSpPr>
          <p:cNvPr id="460" name="Google Shape;460;p54"/>
          <p:cNvSpPr/>
          <p:nvPr/>
        </p:nvSpPr>
        <p:spPr>
          <a:xfrm>
            <a:off x="595800" y="1690729"/>
            <a:ext cx="2474700" cy="3681300"/>
          </a:xfrm>
          <a:prstGeom prst="round2DiagRect">
            <a:avLst>
              <a:gd name="adj1" fmla="val 16667"/>
              <a:gd name="adj2" fmla="val 0"/>
            </a:avLst>
          </a:prstGeom>
          <a:solidFill>
            <a:schemeClr val="lt1"/>
          </a:solidFill>
          <a:ln w="190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Simplify Steps</a:t>
            </a:r>
            <a:endParaRPr sz="2400">
              <a:solidFill>
                <a:srgbClr val="1C3766"/>
              </a:solidFill>
            </a:endParaRPr>
          </a:p>
        </p:txBody>
      </p:sp>
      <p:pic>
        <p:nvPicPr>
          <p:cNvPr id="461" name="Google Shape;461;p54" descr="teacher and child pointing to blocks"/>
          <p:cNvPicPr preferRelativeResize="0"/>
          <p:nvPr/>
        </p:nvPicPr>
        <p:blipFill>
          <a:blip r:embed="rId3">
            <a:alphaModFix/>
          </a:blip>
          <a:stretch>
            <a:fillRect/>
          </a:stretch>
        </p:blipFill>
        <p:spPr>
          <a:xfrm>
            <a:off x="846980" y="2952575"/>
            <a:ext cx="1972432" cy="2075750"/>
          </a:xfrm>
          <a:prstGeom prst="rect">
            <a:avLst/>
          </a:prstGeom>
          <a:solidFill>
            <a:schemeClr val="lt1"/>
          </a:solidFill>
          <a:ln w="19075" cap="flat" cmpd="sng">
            <a:solidFill>
              <a:srgbClr val="003057"/>
            </a:solidFill>
            <a:prstDash val="solid"/>
            <a:round/>
            <a:headEnd type="none" w="sm" len="sm"/>
            <a:tailEnd type="none" w="sm" len="sm"/>
          </a:ln>
        </p:spPr>
      </p:pic>
      <p:sp>
        <p:nvSpPr>
          <p:cNvPr id="462" name="Google Shape;462;p54"/>
          <p:cNvSpPr/>
          <p:nvPr/>
        </p:nvSpPr>
        <p:spPr>
          <a:xfrm>
            <a:off x="3423917" y="1690729"/>
            <a:ext cx="2474700" cy="3681300"/>
          </a:xfrm>
          <a:prstGeom prst="round2DiagRect">
            <a:avLst>
              <a:gd name="adj1" fmla="val 16667"/>
              <a:gd name="adj2" fmla="val 0"/>
            </a:avLst>
          </a:prstGeom>
          <a:solidFill>
            <a:schemeClr val="lt1"/>
          </a:solidFill>
          <a:ln w="190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2400">
                <a:solidFill>
                  <a:srgbClr val="1C3766"/>
                </a:solidFill>
              </a:rPr>
              <a:t>Child Preference</a:t>
            </a:r>
            <a:endParaRPr sz="2400">
              <a:solidFill>
                <a:srgbClr val="1C3766"/>
              </a:solidFill>
            </a:endParaRPr>
          </a:p>
        </p:txBody>
      </p:sp>
      <p:pic>
        <p:nvPicPr>
          <p:cNvPr id="463" name="Google Shape;463;p54" descr="picture of balls on one side and circles on the other "/>
          <p:cNvPicPr preferRelativeResize="0"/>
          <p:nvPr/>
        </p:nvPicPr>
        <p:blipFill>
          <a:blip r:embed="rId4">
            <a:alphaModFix/>
          </a:blip>
          <a:stretch>
            <a:fillRect/>
          </a:stretch>
        </p:blipFill>
        <p:spPr>
          <a:xfrm>
            <a:off x="3572313" y="3159447"/>
            <a:ext cx="2178000" cy="1212404"/>
          </a:xfrm>
          <a:prstGeom prst="rect">
            <a:avLst/>
          </a:prstGeom>
          <a:noFill/>
          <a:ln w="19075" cap="flat" cmpd="sng">
            <a:solidFill>
              <a:schemeClr val="dk2"/>
            </a:solidFill>
            <a:prstDash val="solid"/>
            <a:round/>
            <a:headEnd type="none" w="sm" len="sm"/>
            <a:tailEnd type="none" w="sm" len="sm"/>
          </a:ln>
        </p:spPr>
      </p:pic>
      <p:sp>
        <p:nvSpPr>
          <p:cNvPr id="464" name="Google Shape;464;p54"/>
          <p:cNvSpPr/>
          <p:nvPr/>
        </p:nvSpPr>
        <p:spPr>
          <a:xfrm>
            <a:off x="6142100" y="1690725"/>
            <a:ext cx="2736000" cy="3681300"/>
          </a:xfrm>
          <a:prstGeom prst="round2DiagRect">
            <a:avLst>
              <a:gd name="adj1" fmla="val 16667"/>
              <a:gd name="adj2" fmla="val 0"/>
            </a:avLst>
          </a:prstGeom>
          <a:solidFill>
            <a:schemeClr val="lt1"/>
          </a:solidFill>
          <a:ln w="190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Communication Support</a:t>
            </a:r>
            <a:r>
              <a:rPr lang="en-US" sz="2400"/>
              <a:t> </a:t>
            </a:r>
            <a:r>
              <a:rPr lang="en-US" sz="2700"/>
              <a:t>  </a:t>
            </a:r>
            <a:r>
              <a:rPr lang="en-US" sz="2300"/>
              <a:t>        </a:t>
            </a:r>
            <a:endParaRPr sz="2300"/>
          </a:p>
        </p:txBody>
      </p:sp>
      <p:pic>
        <p:nvPicPr>
          <p:cNvPr id="465" name="Google Shape;465;p54" descr="adult and child reading a book together and using sign language"/>
          <p:cNvPicPr preferRelativeResize="0"/>
          <p:nvPr/>
        </p:nvPicPr>
        <p:blipFill>
          <a:blip r:embed="rId5">
            <a:alphaModFix/>
          </a:blip>
          <a:stretch>
            <a:fillRect/>
          </a:stretch>
        </p:blipFill>
        <p:spPr>
          <a:xfrm>
            <a:off x="6459217" y="2952533"/>
            <a:ext cx="2081299" cy="1986600"/>
          </a:xfrm>
          <a:prstGeom prst="rect">
            <a:avLst/>
          </a:prstGeom>
          <a:solidFill>
            <a:schemeClr val="lt1"/>
          </a:solidFill>
          <a:ln w="19075" cap="flat" cmpd="sng">
            <a:solidFill>
              <a:srgbClr val="003057"/>
            </a:solidFill>
            <a:prstDash val="solid"/>
            <a:round/>
            <a:headEnd type="none" w="sm" len="sm"/>
            <a:tailEnd type="none" w="sm" len="sm"/>
          </a:ln>
        </p:spPr>
      </p:pic>
      <p:sp>
        <p:nvSpPr>
          <p:cNvPr id="466" name="Google Shape;466;p54"/>
          <p:cNvSpPr txBox="1"/>
          <p:nvPr/>
        </p:nvSpPr>
        <p:spPr>
          <a:xfrm>
            <a:off x="6477383" y="5028333"/>
            <a:ext cx="2178000" cy="292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900">
                <a:solidFill>
                  <a:srgbClr val="1C3766"/>
                </a:solidFill>
              </a:rPr>
              <a:t>Image credit: ASL in ECE</a:t>
            </a:r>
            <a:endParaRPr sz="900">
              <a:solidFill>
                <a:srgbClr val="1C3766"/>
              </a:solidFill>
            </a:endParaRPr>
          </a:p>
        </p:txBody>
      </p:sp>
      <p:sp>
        <p:nvSpPr>
          <p:cNvPr id="467" name="Google Shape;467;p54"/>
          <p:cNvSpPr/>
          <p:nvPr/>
        </p:nvSpPr>
        <p:spPr>
          <a:xfrm>
            <a:off x="9121383" y="1690733"/>
            <a:ext cx="2474700" cy="3681300"/>
          </a:xfrm>
          <a:prstGeom prst="round2DiagRect">
            <a:avLst>
              <a:gd name="adj1" fmla="val 16667"/>
              <a:gd name="adj2" fmla="val 0"/>
            </a:avLst>
          </a:prstGeom>
          <a:solidFill>
            <a:schemeClr val="lt1"/>
          </a:solidFill>
          <a:ln w="19075" cap="flat" cmpd="sng">
            <a:solidFill>
              <a:srgbClr val="00A7E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rgbClr val="1C3766"/>
                </a:solidFill>
              </a:rPr>
              <a:t>Adult/Peer Support </a:t>
            </a:r>
            <a:endParaRPr sz="2400">
              <a:solidFill>
                <a:srgbClr val="1C3766"/>
              </a:solidFill>
            </a:endParaRPr>
          </a:p>
        </p:txBody>
      </p:sp>
      <p:pic>
        <p:nvPicPr>
          <p:cNvPr id="468" name="Google Shape;468;p54" descr="two children in a classroom working together with clay"/>
          <p:cNvPicPr preferRelativeResize="0"/>
          <p:nvPr/>
        </p:nvPicPr>
        <p:blipFill>
          <a:blip r:embed="rId6">
            <a:alphaModFix/>
          </a:blip>
          <a:stretch>
            <a:fillRect/>
          </a:stretch>
        </p:blipFill>
        <p:spPr>
          <a:xfrm>
            <a:off x="9318133" y="2952550"/>
            <a:ext cx="2081299" cy="1986577"/>
          </a:xfrm>
          <a:prstGeom prst="rect">
            <a:avLst/>
          </a:prstGeom>
          <a:noFill/>
          <a:ln w="19075" cap="flat" cmpd="sng">
            <a:solidFill>
              <a:srgbClr val="003057"/>
            </a:solidFill>
            <a:prstDash val="solid"/>
            <a:round/>
            <a:headEnd type="none" w="sm" len="sm"/>
            <a:tailEnd type="none" w="sm" len="sm"/>
          </a:ln>
        </p:spPr>
      </p:pic>
      <p:sp>
        <p:nvSpPr>
          <p:cNvPr id="469" name="Google Shape;469;p5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5"/>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Instruction Application Activity</a:t>
            </a:r>
            <a:endParaRPr>
              <a:solidFill>
                <a:srgbClr val="1C3766"/>
              </a:solidFill>
            </a:endParaRPr>
          </a:p>
        </p:txBody>
      </p:sp>
      <p:pic>
        <p:nvPicPr>
          <p:cNvPr id="475" name="Google Shape;475;p55" descr="STEMIE adaptation guide, linked in slide"/>
          <p:cNvPicPr preferRelativeResize="0"/>
          <p:nvPr/>
        </p:nvPicPr>
        <p:blipFill>
          <a:blip r:embed="rId3">
            <a:alphaModFix/>
          </a:blip>
          <a:stretch>
            <a:fillRect/>
          </a:stretch>
        </p:blipFill>
        <p:spPr>
          <a:xfrm>
            <a:off x="6696000" y="1464525"/>
            <a:ext cx="3717525" cy="4671699"/>
          </a:xfrm>
          <a:prstGeom prst="rect">
            <a:avLst/>
          </a:prstGeom>
          <a:noFill/>
          <a:ln w="38100" cap="flat" cmpd="sng">
            <a:solidFill>
              <a:schemeClr val="dk2"/>
            </a:solidFill>
            <a:prstDash val="solid"/>
            <a:round/>
            <a:headEnd type="none" w="sm" len="sm"/>
            <a:tailEnd type="none" w="sm" len="sm"/>
          </a:ln>
        </p:spPr>
      </p:pic>
      <p:pic>
        <p:nvPicPr>
          <p:cNvPr id="476" name="Google Shape;476;p55" descr="Problem Solving Process handout"/>
          <p:cNvPicPr preferRelativeResize="0"/>
          <p:nvPr/>
        </p:nvPicPr>
        <p:blipFill>
          <a:blip r:embed="rId4">
            <a:alphaModFix/>
          </a:blip>
          <a:stretch>
            <a:fillRect/>
          </a:stretch>
        </p:blipFill>
        <p:spPr>
          <a:xfrm>
            <a:off x="1622425" y="1464525"/>
            <a:ext cx="3901101" cy="4694075"/>
          </a:xfrm>
          <a:prstGeom prst="rect">
            <a:avLst/>
          </a:prstGeom>
          <a:noFill/>
          <a:ln w="19050" cap="flat" cmpd="sng">
            <a:solidFill>
              <a:srgbClr val="44546A"/>
            </a:solidFill>
            <a:prstDash val="solid"/>
            <a:round/>
            <a:headEnd type="none" w="sm" len="sm"/>
            <a:tailEnd type="none" w="sm" len="sm"/>
          </a:ln>
        </p:spPr>
      </p:pic>
      <p:sp>
        <p:nvSpPr>
          <p:cNvPr id="477" name="Google Shape;477;p55" descr="pink call out box"/>
          <p:cNvSpPr/>
          <p:nvPr/>
        </p:nvSpPr>
        <p:spPr>
          <a:xfrm>
            <a:off x="1892920" y="3348755"/>
            <a:ext cx="3333600" cy="833400"/>
          </a:xfrm>
          <a:prstGeom prst="rect">
            <a:avLst/>
          </a:prstGeom>
          <a:noFill/>
          <a:ln w="76200" cap="flat" cmpd="sng">
            <a:solidFill>
              <a:srgbClr val="D600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478" name="Google Shape;478;p5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6"/>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Instructional Adaptation Examples </a:t>
            </a:r>
            <a:endParaRPr>
              <a:solidFill>
                <a:srgbClr val="1C3766"/>
              </a:solidFill>
            </a:endParaRPr>
          </a:p>
        </p:txBody>
      </p:sp>
      <p:sp>
        <p:nvSpPr>
          <p:cNvPr id="484" name="Google Shape;484;p56"/>
          <p:cNvSpPr txBox="1"/>
          <p:nvPr/>
        </p:nvSpPr>
        <p:spPr>
          <a:xfrm>
            <a:off x="427001" y="5609267"/>
            <a:ext cx="3237900" cy="635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solidFill>
                  <a:srgbClr val="1C3766"/>
                </a:solidFill>
              </a:rPr>
              <a:t>simplify steps</a:t>
            </a:r>
            <a:endParaRPr sz="3200">
              <a:solidFill>
                <a:srgbClr val="1C3766"/>
              </a:solidFill>
            </a:endParaRPr>
          </a:p>
        </p:txBody>
      </p:sp>
      <p:pic>
        <p:nvPicPr>
          <p:cNvPr id="485" name="Google Shape;485;p56" descr="three blocks forming the beginning of a pattern"/>
          <p:cNvPicPr preferRelativeResize="0"/>
          <p:nvPr/>
        </p:nvPicPr>
        <p:blipFill>
          <a:blip r:embed="rId3">
            <a:alphaModFix/>
          </a:blip>
          <a:stretch>
            <a:fillRect/>
          </a:stretch>
        </p:blipFill>
        <p:spPr>
          <a:xfrm>
            <a:off x="191074" y="4772293"/>
            <a:ext cx="778850" cy="327937"/>
          </a:xfrm>
          <a:prstGeom prst="rect">
            <a:avLst/>
          </a:prstGeom>
          <a:solidFill>
            <a:schemeClr val="lt1"/>
          </a:solidFill>
          <a:ln>
            <a:noFill/>
          </a:ln>
        </p:spPr>
      </p:pic>
      <p:sp>
        <p:nvSpPr>
          <p:cNvPr id="486" name="Google Shape;486;p56"/>
          <p:cNvSpPr/>
          <p:nvPr/>
        </p:nvSpPr>
        <p:spPr>
          <a:xfrm rot="1167277">
            <a:off x="1939863" y="1716955"/>
            <a:ext cx="1242118" cy="686957"/>
          </a:xfrm>
          <a:prstGeom prst="curvedDownArrow">
            <a:avLst>
              <a:gd name="adj1" fmla="val 25000"/>
              <a:gd name="adj2" fmla="val 50000"/>
              <a:gd name="adj3" fmla="val 25000"/>
            </a:avLst>
          </a:prstGeom>
          <a:solidFill>
            <a:schemeClr val="lt2"/>
          </a:solidFill>
          <a:ln w="19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pic>
        <p:nvPicPr>
          <p:cNvPr id="487" name="Google Shape;487;p56" descr="blue and red blocks forming an AB pattern"/>
          <p:cNvPicPr preferRelativeResize="0"/>
          <p:nvPr/>
        </p:nvPicPr>
        <p:blipFill>
          <a:blip r:embed="rId4">
            <a:alphaModFix/>
          </a:blip>
          <a:stretch>
            <a:fillRect/>
          </a:stretch>
        </p:blipFill>
        <p:spPr>
          <a:xfrm>
            <a:off x="161700" y="1417850"/>
            <a:ext cx="2077775" cy="1431375"/>
          </a:xfrm>
          <a:prstGeom prst="rect">
            <a:avLst/>
          </a:prstGeom>
          <a:noFill/>
          <a:ln w="28575" cap="flat" cmpd="sng">
            <a:solidFill>
              <a:srgbClr val="00A7E1"/>
            </a:solidFill>
            <a:prstDash val="solid"/>
            <a:round/>
            <a:headEnd type="none" w="sm" len="sm"/>
            <a:tailEnd type="none" w="sm" len="sm"/>
          </a:ln>
        </p:spPr>
      </p:pic>
      <p:sp>
        <p:nvSpPr>
          <p:cNvPr id="488" name="Google Shape;488;p56" descr="blank for next block in the pattern"/>
          <p:cNvSpPr/>
          <p:nvPr/>
        </p:nvSpPr>
        <p:spPr>
          <a:xfrm>
            <a:off x="191075" y="4304025"/>
            <a:ext cx="2078100" cy="1363500"/>
          </a:xfrm>
          <a:prstGeom prst="rect">
            <a:avLst/>
          </a:prstGeom>
          <a:solidFill>
            <a:schemeClr val="lt1"/>
          </a:solidFill>
          <a:ln w="28575" cap="flat" cmpd="sng">
            <a:solidFill>
              <a:srgbClr val="00A7E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US" sz="1500"/>
              <a:t>___  ___  ___</a:t>
            </a:r>
            <a:endParaRPr sz="1500"/>
          </a:p>
        </p:txBody>
      </p:sp>
      <p:sp>
        <p:nvSpPr>
          <p:cNvPr id="489" name="Google Shape;489;p56"/>
          <p:cNvSpPr txBox="1"/>
          <p:nvPr/>
        </p:nvSpPr>
        <p:spPr>
          <a:xfrm>
            <a:off x="4068000" y="4141200"/>
            <a:ext cx="3573300" cy="1231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200">
                <a:solidFill>
                  <a:srgbClr val="1C3766"/>
                </a:solidFill>
              </a:rPr>
              <a:t>child preference- favorite materials</a:t>
            </a:r>
            <a:endParaRPr sz="3200">
              <a:solidFill>
                <a:srgbClr val="1C3766"/>
              </a:solidFill>
            </a:endParaRPr>
          </a:p>
        </p:txBody>
      </p:sp>
      <p:pic>
        <p:nvPicPr>
          <p:cNvPr id="490" name="Google Shape;490;p56" descr="pattern mat to support the completion of an AB pattern"/>
          <p:cNvPicPr preferRelativeResize="0"/>
          <p:nvPr/>
        </p:nvPicPr>
        <p:blipFill>
          <a:blip r:embed="rId5">
            <a:alphaModFix/>
          </a:blip>
          <a:stretch>
            <a:fillRect/>
          </a:stretch>
        </p:blipFill>
        <p:spPr>
          <a:xfrm>
            <a:off x="969915" y="2702437"/>
            <a:ext cx="2077776" cy="1438748"/>
          </a:xfrm>
          <a:prstGeom prst="rect">
            <a:avLst/>
          </a:prstGeom>
          <a:noFill/>
          <a:ln w="28575" cap="flat" cmpd="sng">
            <a:solidFill>
              <a:srgbClr val="00A7E1"/>
            </a:solidFill>
            <a:prstDash val="solid"/>
            <a:round/>
            <a:headEnd type="none" w="sm" len="sm"/>
            <a:tailEnd type="none" w="sm" len="sm"/>
          </a:ln>
        </p:spPr>
      </p:pic>
      <p:sp>
        <p:nvSpPr>
          <p:cNvPr id="491" name="Google Shape;491;p56"/>
          <p:cNvSpPr txBox="1"/>
          <p:nvPr/>
        </p:nvSpPr>
        <p:spPr>
          <a:xfrm>
            <a:off x="8169533" y="4772300"/>
            <a:ext cx="3897900" cy="12315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3200">
                <a:solidFill>
                  <a:srgbClr val="1C3766"/>
                </a:solidFill>
              </a:rPr>
              <a:t>peer support &amp; peer mediated strategies</a:t>
            </a:r>
            <a:endParaRPr sz="3200">
              <a:solidFill>
                <a:srgbClr val="1C3766"/>
              </a:solidFill>
            </a:endParaRPr>
          </a:p>
        </p:txBody>
      </p:sp>
      <p:pic>
        <p:nvPicPr>
          <p:cNvPr id="492" name="Google Shape;492;p56" descr="two boys playing the shared materials and creating a pattern "/>
          <p:cNvPicPr preferRelativeResize="0"/>
          <p:nvPr/>
        </p:nvPicPr>
        <p:blipFill>
          <a:blip r:embed="rId6">
            <a:alphaModFix/>
          </a:blip>
          <a:stretch>
            <a:fillRect/>
          </a:stretch>
        </p:blipFill>
        <p:spPr>
          <a:xfrm>
            <a:off x="8606375" y="2207363"/>
            <a:ext cx="2971800" cy="2428875"/>
          </a:xfrm>
          <a:prstGeom prst="rect">
            <a:avLst/>
          </a:prstGeom>
          <a:noFill/>
          <a:ln w="28575" cap="flat" cmpd="sng">
            <a:solidFill>
              <a:srgbClr val="2D5DAB"/>
            </a:solidFill>
            <a:prstDash val="solid"/>
            <a:round/>
            <a:headEnd type="none" w="sm" len="sm"/>
            <a:tailEnd type="none" w="sm" len="sm"/>
          </a:ln>
        </p:spPr>
      </p:pic>
      <p:cxnSp>
        <p:nvCxnSpPr>
          <p:cNvPr id="493" name="Google Shape;493;p56"/>
          <p:cNvCxnSpPr>
            <a:stCxn id="488" idx="3"/>
            <a:endCxn id="488" idx="3"/>
          </p:cNvCxnSpPr>
          <p:nvPr/>
        </p:nvCxnSpPr>
        <p:spPr>
          <a:xfrm>
            <a:off x="2269175" y="4985775"/>
            <a:ext cx="0" cy="0"/>
          </a:xfrm>
          <a:prstGeom prst="straightConnector1">
            <a:avLst/>
          </a:prstGeom>
          <a:noFill/>
          <a:ln w="9525" cap="flat" cmpd="sng">
            <a:solidFill>
              <a:schemeClr val="dk2"/>
            </a:solidFill>
            <a:prstDash val="solid"/>
            <a:round/>
            <a:headEnd type="none" w="med" len="med"/>
            <a:tailEnd type="none" w="med" len="med"/>
          </a:ln>
        </p:spPr>
      </p:cxnSp>
      <p:grpSp>
        <p:nvGrpSpPr>
          <p:cNvPr id="494" name="Google Shape;494;p56"/>
          <p:cNvGrpSpPr/>
          <p:nvPr/>
        </p:nvGrpSpPr>
        <p:grpSpPr>
          <a:xfrm>
            <a:off x="3664825" y="2626225"/>
            <a:ext cx="4304100" cy="1438800"/>
            <a:chOff x="3588625" y="2626225"/>
            <a:chExt cx="4304100" cy="1438800"/>
          </a:xfrm>
        </p:grpSpPr>
        <p:sp>
          <p:nvSpPr>
            <p:cNvPr id="495" name="Google Shape;495;p56" descr="characters from Bluey forming an AB pattern "/>
            <p:cNvSpPr/>
            <p:nvPr/>
          </p:nvSpPr>
          <p:spPr>
            <a:xfrm>
              <a:off x="3588625" y="2626225"/>
              <a:ext cx="4304100" cy="1438800"/>
            </a:xfrm>
            <a:prstGeom prst="rect">
              <a:avLst/>
            </a:prstGeom>
            <a:noFill/>
            <a:ln w="28575" cap="flat" cmpd="sng">
              <a:solidFill>
                <a:srgbClr val="00A7E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grpSp>
          <p:nvGrpSpPr>
            <p:cNvPr id="496" name="Google Shape;496;p56"/>
            <p:cNvGrpSpPr/>
            <p:nvPr/>
          </p:nvGrpSpPr>
          <p:grpSpPr>
            <a:xfrm>
              <a:off x="3726627" y="2850220"/>
              <a:ext cx="3976748" cy="1149313"/>
              <a:chOff x="4107627" y="2850220"/>
              <a:chExt cx="3976748" cy="1149313"/>
            </a:xfrm>
          </p:grpSpPr>
          <p:pic>
            <p:nvPicPr>
              <p:cNvPr id="497" name="Google Shape;497;p56" descr="the character Bluey cards making an AB pattern"/>
              <p:cNvPicPr preferRelativeResize="0"/>
              <p:nvPr/>
            </p:nvPicPr>
            <p:blipFill>
              <a:blip r:embed="rId7">
                <a:alphaModFix/>
              </a:blip>
              <a:stretch>
                <a:fillRect/>
              </a:stretch>
            </p:blipFill>
            <p:spPr>
              <a:xfrm>
                <a:off x="4107627" y="2850220"/>
                <a:ext cx="895873" cy="1143200"/>
              </a:xfrm>
              <a:prstGeom prst="rect">
                <a:avLst/>
              </a:prstGeom>
              <a:noFill/>
              <a:ln w="28575" cap="flat" cmpd="sng">
                <a:solidFill>
                  <a:srgbClr val="00A7E1"/>
                </a:solidFill>
                <a:prstDash val="solid"/>
                <a:round/>
                <a:headEnd type="none" w="sm" len="sm"/>
                <a:tailEnd type="none" w="sm" len="sm"/>
              </a:ln>
            </p:spPr>
          </p:pic>
          <p:pic>
            <p:nvPicPr>
              <p:cNvPr id="498" name="Google Shape;498;p56" descr="the character Bluey cards making an AB pattern"/>
              <p:cNvPicPr preferRelativeResize="0"/>
              <p:nvPr/>
            </p:nvPicPr>
            <p:blipFill>
              <a:blip r:embed="rId7">
                <a:alphaModFix/>
              </a:blip>
              <a:stretch>
                <a:fillRect/>
              </a:stretch>
            </p:blipFill>
            <p:spPr>
              <a:xfrm>
                <a:off x="7188502" y="2850220"/>
                <a:ext cx="895873" cy="1143200"/>
              </a:xfrm>
              <a:prstGeom prst="rect">
                <a:avLst/>
              </a:prstGeom>
              <a:noFill/>
              <a:ln w="28575" cap="flat" cmpd="sng">
                <a:solidFill>
                  <a:srgbClr val="00A7E1"/>
                </a:solidFill>
                <a:prstDash val="solid"/>
                <a:round/>
                <a:headEnd type="none" w="sm" len="sm"/>
                <a:tailEnd type="none" w="sm" len="sm"/>
              </a:ln>
            </p:spPr>
          </p:pic>
          <p:pic>
            <p:nvPicPr>
              <p:cNvPr id="499" name="Google Shape;499;p56" descr="the character Bluey cards making an AB pattern"/>
              <p:cNvPicPr preferRelativeResize="0"/>
              <p:nvPr/>
            </p:nvPicPr>
            <p:blipFill>
              <a:blip r:embed="rId7">
                <a:alphaModFix/>
              </a:blip>
              <a:stretch>
                <a:fillRect/>
              </a:stretch>
            </p:blipFill>
            <p:spPr>
              <a:xfrm>
                <a:off x="5648064" y="2856333"/>
                <a:ext cx="895873" cy="1143200"/>
              </a:xfrm>
              <a:prstGeom prst="rect">
                <a:avLst/>
              </a:prstGeom>
              <a:noFill/>
              <a:ln w="28575" cap="flat" cmpd="sng">
                <a:solidFill>
                  <a:srgbClr val="00A7E1"/>
                </a:solidFill>
                <a:prstDash val="solid"/>
                <a:round/>
                <a:headEnd type="none" w="sm" len="sm"/>
                <a:tailEnd type="none" w="sm" len="sm"/>
              </a:ln>
            </p:spPr>
          </p:pic>
          <p:pic>
            <p:nvPicPr>
              <p:cNvPr id="500" name="Google Shape;500;p56" descr="the character Bluey cards making an AB pattern"/>
              <p:cNvPicPr preferRelativeResize="0"/>
              <p:nvPr/>
            </p:nvPicPr>
            <p:blipFill>
              <a:blip r:embed="rId8">
                <a:alphaModFix/>
              </a:blip>
              <a:stretch>
                <a:fillRect/>
              </a:stretch>
            </p:blipFill>
            <p:spPr>
              <a:xfrm>
                <a:off x="5003500" y="2897525"/>
                <a:ext cx="679514" cy="1060800"/>
              </a:xfrm>
              <a:prstGeom prst="rect">
                <a:avLst/>
              </a:prstGeom>
              <a:noFill/>
              <a:ln w="28575" cap="flat" cmpd="sng">
                <a:solidFill>
                  <a:srgbClr val="00A7E1"/>
                </a:solidFill>
                <a:prstDash val="solid"/>
                <a:round/>
                <a:headEnd type="none" w="sm" len="sm"/>
                <a:tailEnd type="none" w="sm" len="sm"/>
              </a:ln>
            </p:spPr>
          </p:pic>
          <p:pic>
            <p:nvPicPr>
              <p:cNvPr id="501" name="Google Shape;501;p56" descr="the character Bluey cards making an AB pattern"/>
              <p:cNvPicPr preferRelativeResize="0"/>
              <p:nvPr/>
            </p:nvPicPr>
            <p:blipFill>
              <a:blip r:embed="rId8">
                <a:alphaModFix/>
              </a:blip>
              <a:stretch>
                <a:fillRect/>
              </a:stretch>
            </p:blipFill>
            <p:spPr>
              <a:xfrm>
                <a:off x="6586913" y="2898600"/>
                <a:ext cx="679514" cy="1060800"/>
              </a:xfrm>
              <a:prstGeom prst="rect">
                <a:avLst/>
              </a:prstGeom>
              <a:noFill/>
              <a:ln w="28575" cap="flat" cmpd="sng">
                <a:solidFill>
                  <a:srgbClr val="00A7E1"/>
                </a:solidFill>
                <a:prstDash val="solid"/>
                <a:round/>
                <a:headEnd type="none" w="sm" len="sm"/>
                <a:tailEnd type="none" w="sm" len="sm"/>
              </a:ln>
            </p:spPr>
          </p:pic>
        </p:grpSp>
      </p:grpSp>
      <p:sp>
        <p:nvSpPr>
          <p:cNvPr id="502" name="Google Shape;502;p56" descr="arrow guiding you to the next step"/>
          <p:cNvSpPr/>
          <p:nvPr/>
        </p:nvSpPr>
        <p:spPr>
          <a:xfrm rot="8099413">
            <a:off x="2055050" y="4352423"/>
            <a:ext cx="1242033" cy="686035"/>
          </a:xfrm>
          <a:prstGeom prst="curvedDownArrow">
            <a:avLst>
              <a:gd name="adj1" fmla="val 25000"/>
              <a:gd name="adj2" fmla="val 50000"/>
              <a:gd name="adj3" fmla="val 25000"/>
            </a:avLst>
          </a:prstGeom>
          <a:solidFill>
            <a:schemeClr val="lt2"/>
          </a:solidFill>
          <a:ln w="19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p:txBody>
      </p:sp>
      <p:sp>
        <p:nvSpPr>
          <p:cNvPr id="503" name="Google Shape;503;p5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7"/>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500"/>
              <a:buFont typeface="Arial"/>
              <a:buNone/>
            </a:pPr>
            <a:r>
              <a:rPr lang="en-US">
                <a:solidFill>
                  <a:srgbClr val="1C3766"/>
                </a:solidFill>
                <a:latin typeface="Arial"/>
                <a:ea typeface="Arial"/>
                <a:cs typeface="Arial"/>
                <a:sym typeface="Arial"/>
              </a:rPr>
              <a:t>What </a:t>
            </a:r>
            <a:r>
              <a:rPr lang="en-US">
                <a:solidFill>
                  <a:srgbClr val="1C3766"/>
                </a:solidFill>
              </a:rPr>
              <a:t>I</a:t>
            </a:r>
            <a:r>
              <a:rPr lang="en-US">
                <a:solidFill>
                  <a:srgbClr val="1C3766"/>
                </a:solidFill>
                <a:latin typeface="Arial"/>
                <a:ea typeface="Arial"/>
                <a:cs typeface="Arial"/>
                <a:sym typeface="Arial"/>
              </a:rPr>
              <a:t>s “</a:t>
            </a:r>
            <a:r>
              <a:rPr lang="en-US">
                <a:solidFill>
                  <a:srgbClr val="1C3766"/>
                </a:solidFill>
              </a:rPr>
              <a:t>E</a:t>
            </a:r>
            <a:r>
              <a:rPr lang="en-US">
                <a:solidFill>
                  <a:srgbClr val="1C3766"/>
                </a:solidFill>
                <a:latin typeface="Arial"/>
                <a:ea typeface="Arial"/>
                <a:cs typeface="Arial"/>
                <a:sym typeface="Arial"/>
              </a:rPr>
              <a:t>xplicit” </a:t>
            </a:r>
            <a:r>
              <a:rPr lang="en-US">
                <a:solidFill>
                  <a:srgbClr val="1C3766"/>
                </a:solidFill>
              </a:rPr>
              <a:t>I</a:t>
            </a:r>
            <a:r>
              <a:rPr lang="en-US">
                <a:solidFill>
                  <a:srgbClr val="1C3766"/>
                </a:solidFill>
                <a:latin typeface="Arial"/>
                <a:ea typeface="Arial"/>
                <a:cs typeface="Arial"/>
                <a:sym typeface="Arial"/>
              </a:rPr>
              <a:t>nstruction?</a:t>
            </a:r>
            <a:endParaRPr>
              <a:solidFill>
                <a:srgbClr val="1C3766"/>
              </a:solidFill>
              <a:latin typeface="Arial"/>
              <a:ea typeface="Arial"/>
              <a:cs typeface="Arial"/>
              <a:sym typeface="Arial"/>
            </a:endParaRPr>
          </a:p>
        </p:txBody>
      </p:sp>
      <p:sp>
        <p:nvSpPr>
          <p:cNvPr id="509" name="Google Shape;509;p57"/>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3200">
                <a:solidFill>
                  <a:srgbClr val="1C3766"/>
                </a:solidFill>
                <a:latin typeface="Arial"/>
                <a:ea typeface="Arial"/>
                <a:cs typeface="Arial"/>
                <a:sym typeface="Arial"/>
              </a:rPr>
              <a:t>Explicit instruction is:</a:t>
            </a:r>
            <a:endParaRPr sz="3200">
              <a:solidFill>
                <a:srgbClr val="1C3766"/>
              </a:solidFill>
              <a:latin typeface="Arial"/>
              <a:ea typeface="Arial"/>
              <a:cs typeface="Arial"/>
              <a:sym typeface="Arial"/>
            </a:endParaRPr>
          </a:p>
          <a:p>
            <a:pPr marL="609600" lvl="0" indent="-508000" algn="l" rtl="0">
              <a:lnSpc>
                <a:spcPct val="150000"/>
              </a:lnSpc>
              <a:spcBef>
                <a:spcPts val="0"/>
              </a:spcBef>
              <a:spcAft>
                <a:spcPts val="0"/>
              </a:spcAft>
              <a:buClr>
                <a:srgbClr val="1C3766"/>
              </a:buClr>
              <a:buSzPts val="3200"/>
              <a:buFont typeface="Arial"/>
              <a:buChar char="•"/>
            </a:pPr>
            <a:r>
              <a:rPr lang="en-US" sz="3200" b="1">
                <a:solidFill>
                  <a:srgbClr val="1C3766"/>
                </a:solidFill>
                <a:latin typeface="Arial"/>
                <a:ea typeface="Arial"/>
                <a:cs typeface="Arial"/>
                <a:sym typeface="Arial"/>
              </a:rPr>
              <a:t>engaging </a:t>
            </a:r>
            <a:r>
              <a:rPr lang="en-US" sz="3200">
                <a:solidFill>
                  <a:srgbClr val="1C3766"/>
                </a:solidFill>
                <a:latin typeface="Arial"/>
                <a:ea typeface="Arial"/>
                <a:cs typeface="Arial"/>
                <a:sym typeface="Arial"/>
              </a:rPr>
              <a:t>students in learning, </a:t>
            </a:r>
            <a:endParaRPr sz="3200">
              <a:solidFill>
                <a:srgbClr val="1C3766"/>
              </a:solidFill>
              <a:latin typeface="Arial"/>
              <a:ea typeface="Arial"/>
              <a:cs typeface="Arial"/>
              <a:sym typeface="Arial"/>
            </a:endParaRPr>
          </a:p>
          <a:p>
            <a:pPr marL="609600" lvl="0" indent="-508000" algn="l" rtl="0">
              <a:lnSpc>
                <a:spcPct val="150000"/>
              </a:lnSpc>
              <a:spcBef>
                <a:spcPts val="0"/>
              </a:spcBef>
              <a:spcAft>
                <a:spcPts val="0"/>
              </a:spcAft>
              <a:buClr>
                <a:srgbClr val="1C3766"/>
              </a:buClr>
              <a:buSzPts val="3200"/>
              <a:buFont typeface="Arial"/>
              <a:buChar char="•"/>
            </a:pPr>
            <a:r>
              <a:rPr lang="en-US" sz="3200">
                <a:solidFill>
                  <a:srgbClr val="1C3766"/>
                </a:solidFill>
                <a:latin typeface="Arial"/>
                <a:ea typeface="Arial"/>
                <a:cs typeface="Arial"/>
                <a:sym typeface="Arial"/>
              </a:rPr>
              <a:t>providing a </a:t>
            </a:r>
            <a:r>
              <a:rPr lang="en-US" sz="3200" b="1">
                <a:solidFill>
                  <a:srgbClr val="1C3766"/>
                </a:solidFill>
                <a:latin typeface="Arial"/>
                <a:ea typeface="Arial"/>
                <a:cs typeface="Arial"/>
                <a:sym typeface="Arial"/>
              </a:rPr>
              <a:t>clear model</a:t>
            </a:r>
            <a:r>
              <a:rPr lang="en-US" sz="3200">
                <a:solidFill>
                  <a:srgbClr val="1C3766"/>
                </a:solidFill>
                <a:latin typeface="Arial"/>
                <a:ea typeface="Arial"/>
                <a:cs typeface="Arial"/>
                <a:sym typeface="Arial"/>
              </a:rPr>
              <a:t> or demonstration, </a:t>
            </a:r>
            <a:endParaRPr sz="3200">
              <a:solidFill>
                <a:srgbClr val="1C3766"/>
              </a:solidFill>
              <a:latin typeface="Arial"/>
              <a:ea typeface="Arial"/>
              <a:cs typeface="Arial"/>
              <a:sym typeface="Arial"/>
            </a:endParaRPr>
          </a:p>
          <a:p>
            <a:pPr marL="609600" lvl="0" indent="-508000" algn="l" rtl="0">
              <a:lnSpc>
                <a:spcPct val="150000"/>
              </a:lnSpc>
              <a:spcBef>
                <a:spcPts val="0"/>
              </a:spcBef>
              <a:spcAft>
                <a:spcPts val="0"/>
              </a:spcAft>
              <a:buClr>
                <a:srgbClr val="1C3766"/>
              </a:buClr>
              <a:buSzPts val="3200"/>
              <a:buFont typeface="Arial"/>
              <a:buChar char="•"/>
            </a:pPr>
            <a:r>
              <a:rPr lang="en-US" sz="3200">
                <a:solidFill>
                  <a:srgbClr val="1C3766"/>
                </a:solidFill>
                <a:latin typeface="Arial"/>
                <a:ea typeface="Arial"/>
                <a:cs typeface="Arial"/>
                <a:sym typeface="Arial"/>
              </a:rPr>
              <a:t>being </a:t>
            </a:r>
            <a:r>
              <a:rPr lang="en-US" sz="3200" b="1">
                <a:solidFill>
                  <a:srgbClr val="1C3766"/>
                </a:solidFill>
                <a:latin typeface="Arial"/>
                <a:ea typeface="Arial"/>
                <a:cs typeface="Arial"/>
                <a:sym typeface="Arial"/>
              </a:rPr>
              <a:t>clear </a:t>
            </a:r>
            <a:r>
              <a:rPr lang="en-US" sz="3200">
                <a:solidFill>
                  <a:srgbClr val="1C3766"/>
                </a:solidFill>
                <a:latin typeface="Arial"/>
                <a:ea typeface="Arial"/>
                <a:cs typeface="Arial"/>
                <a:sym typeface="Arial"/>
              </a:rPr>
              <a:t>about content (unambiguous), and</a:t>
            </a:r>
            <a:endParaRPr sz="3200">
              <a:solidFill>
                <a:srgbClr val="1C3766"/>
              </a:solidFill>
              <a:latin typeface="Arial"/>
              <a:ea typeface="Arial"/>
              <a:cs typeface="Arial"/>
              <a:sym typeface="Arial"/>
            </a:endParaRPr>
          </a:p>
          <a:p>
            <a:pPr marL="609600" lvl="0" indent="-508000" algn="l" rtl="0">
              <a:lnSpc>
                <a:spcPct val="100000"/>
              </a:lnSpc>
              <a:spcBef>
                <a:spcPts val="0"/>
              </a:spcBef>
              <a:spcAft>
                <a:spcPts val="0"/>
              </a:spcAft>
              <a:buClr>
                <a:srgbClr val="1C3766"/>
              </a:buClr>
              <a:buSzPts val="3200"/>
              <a:buFont typeface="Arial"/>
              <a:buChar char="•"/>
            </a:pPr>
            <a:r>
              <a:rPr lang="en-US" sz="3200" b="1">
                <a:solidFill>
                  <a:srgbClr val="1C3766"/>
                </a:solidFill>
                <a:latin typeface="Arial"/>
                <a:ea typeface="Arial"/>
                <a:cs typeface="Arial"/>
                <a:sym typeface="Arial"/>
              </a:rPr>
              <a:t>scaffolding </a:t>
            </a:r>
            <a:r>
              <a:rPr lang="en-US" sz="3200">
                <a:solidFill>
                  <a:srgbClr val="1C3766"/>
                </a:solidFill>
                <a:latin typeface="Arial"/>
                <a:ea typeface="Arial"/>
                <a:cs typeface="Arial"/>
                <a:sym typeface="Arial"/>
              </a:rPr>
              <a:t>content with </a:t>
            </a:r>
            <a:r>
              <a:rPr lang="en-US" sz="3200" b="1">
                <a:solidFill>
                  <a:srgbClr val="1C3766"/>
                </a:solidFill>
                <a:latin typeface="Arial"/>
                <a:ea typeface="Arial"/>
                <a:cs typeface="Arial"/>
                <a:sym typeface="Arial"/>
              </a:rPr>
              <a:t>supports </a:t>
            </a:r>
            <a:r>
              <a:rPr lang="en-US" sz="3200">
                <a:solidFill>
                  <a:srgbClr val="1C3766"/>
                </a:solidFill>
                <a:latin typeface="Arial"/>
                <a:ea typeface="Arial"/>
                <a:cs typeface="Arial"/>
                <a:sym typeface="Arial"/>
              </a:rPr>
              <a:t>for success and </a:t>
            </a:r>
            <a:r>
              <a:rPr lang="en-US" sz="3200" b="1">
                <a:solidFill>
                  <a:srgbClr val="1C3766"/>
                </a:solidFill>
                <a:latin typeface="Arial"/>
                <a:ea typeface="Arial"/>
                <a:cs typeface="Arial"/>
                <a:sym typeface="Arial"/>
              </a:rPr>
              <a:t>fading </a:t>
            </a:r>
            <a:r>
              <a:rPr lang="en-US" sz="3200">
                <a:solidFill>
                  <a:srgbClr val="1C3766"/>
                </a:solidFill>
                <a:latin typeface="Arial"/>
                <a:ea typeface="Arial"/>
                <a:cs typeface="Arial"/>
                <a:sym typeface="Arial"/>
              </a:rPr>
              <a:t>supports over time.</a:t>
            </a:r>
            <a:endParaRPr sz="3200">
              <a:solidFill>
                <a:srgbClr val="1C3766"/>
              </a:solidFill>
              <a:latin typeface="Arial"/>
              <a:ea typeface="Arial"/>
              <a:cs typeface="Arial"/>
              <a:sym typeface="Arial"/>
            </a:endParaRPr>
          </a:p>
          <a:p>
            <a:pPr marL="0" lvl="0" indent="0" algn="l" rtl="0">
              <a:lnSpc>
                <a:spcPct val="100000"/>
              </a:lnSpc>
              <a:spcBef>
                <a:spcPts val="0"/>
              </a:spcBef>
              <a:spcAft>
                <a:spcPts val="0"/>
              </a:spcAft>
              <a:buNone/>
            </a:pPr>
            <a:r>
              <a:rPr lang="en-US" sz="3200">
                <a:solidFill>
                  <a:srgbClr val="1C3766"/>
                </a:solidFill>
                <a:latin typeface="Arial"/>
                <a:ea typeface="Arial"/>
                <a:cs typeface="Arial"/>
                <a:sym typeface="Arial"/>
              </a:rPr>
              <a:t>Think of explicit instruction as </a:t>
            </a:r>
            <a:r>
              <a:rPr lang="en-US" sz="3200" b="1">
                <a:solidFill>
                  <a:srgbClr val="1C3766"/>
                </a:solidFill>
                <a:latin typeface="Arial"/>
                <a:ea typeface="Arial"/>
                <a:cs typeface="Arial"/>
                <a:sym typeface="Arial"/>
              </a:rPr>
              <a:t>“I do. We do. You do.”</a:t>
            </a:r>
            <a:r>
              <a:rPr lang="en-US" sz="3200">
                <a:solidFill>
                  <a:srgbClr val="1C3766"/>
                </a:solidFill>
                <a:latin typeface="Arial"/>
                <a:ea typeface="Arial"/>
                <a:cs typeface="Arial"/>
                <a:sym typeface="Arial"/>
              </a:rPr>
              <a:t> </a:t>
            </a:r>
            <a:endParaRPr sz="3200">
              <a:solidFill>
                <a:srgbClr val="1C3766"/>
              </a:solidFill>
              <a:latin typeface="Arial"/>
              <a:ea typeface="Arial"/>
              <a:cs typeface="Arial"/>
              <a:sym typeface="Arial"/>
            </a:endParaRPr>
          </a:p>
          <a:p>
            <a:pPr marL="0" lvl="0" indent="0" algn="l" rtl="0">
              <a:spcBef>
                <a:spcPts val="0"/>
              </a:spcBef>
              <a:spcAft>
                <a:spcPts val="0"/>
              </a:spcAft>
              <a:buNone/>
            </a:pPr>
            <a:endParaRPr/>
          </a:p>
        </p:txBody>
      </p:sp>
      <p:sp>
        <p:nvSpPr>
          <p:cNvPr id="510" name="Google Shape;510;p57"/>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latin typeface="Roboto"/>
                <a:ea typeface="Roboto"/>
                <a:cs typeface="Roboto"/>
                <a:sym typeface="Roboto"/>
              </a:rPr>
              <a:t>Developmental Progressions</a:t>
            </a:r>
            <a:endParaRPr>
              <a:solidFill>
                <a:srgbClr val="1C3766"/>
              </a:solidFill>
              <a:latin typeface="Roboto"/>
              <a:ea typeface="Roboto"/>
              <a:cs typeface="Roboto"/>
              <a:sym typeface="Roboto"/>
            </a:endParaRPr>
          </a:p>
        </p:txBody>
      </p:sp>
      <p:pic>
        <p:nvPicPr>
          <p:cNvPr id="124" name="Google Shape;124;p22" descr="developmental indicator continuum from infants to older preschoolers"/>
          <p:cNvPicPr preferRelativeResize="0"/>
          <p:nvPr/>
        </p:nvPicPr>
        <p:blipFill rotWithShape="1">
          <a:blip r:embed="rId3">
            <a:alphaModFix/>
          </a:blip>
          <a:srcRect t="12127"/>
          <a:stretch/>
        </p:blipFill>
        <p:spPr>
          <a:xfrm>
            <a:off x="1679075" y="1737350"/>
            <a:ext cx="8833876" cy="4465275"/>
          </a:xfrm>
          <a:prstGeom prst="rect">
            <a:avLst/>
          </a:prstGeom>
          <a:noFill/>
          <a:ln w="38100" cap="flat" cmpd="sng">
            <a:solidFill>
              <a:srgbClr val="1C4587"/>
            </a:solidFill>
            <a:prstDash val="solid"/>
            <a:round/>
            <a:headEnd type="none" w="sm" len="sm"/>
            <a:tailEnd type="none" w="sm" len="sm"/>
          </a:ln>
        </p:spPr>
      </p:pic>
      <p:pic>
        <p:nvPicPr>
          <p:cNvPr id="125" name="Google Shape;125;p22" descr="adult and infant looking at one another and making a similar facial expression"/>
          <p:cNvPicPr preferRelativeResize="0"/>
          <p:nvPr/>
        </p:nvPicPr>
        <p:blipFill>
          <a:blip r:embed="rId4">
            <a:alphaModFix/>
          </a:blip>
          <a:stretch>
            <a:fillRect/>
          </a:stretch>
        </p:blipFill>
        <p:spPr>
          <a:xfrm>
            <a:off x="430750" y="4647623"/>
            <a:ext cx="2230000" cy="1098549"/>
          </a:xfrm>
          <a:prstGeom prst="rect">
            <a:avLst/>
          </a:prstGeom>
          <a:noFill/>
          <a:ln w="38100" cap="flat" cmpd="sng">
            <a:solidFill>
              <a:schemeClr val="dk2"/>
            </a:solidFill>
            <a:prstDash val="solid"/>
            <a:round/>
            <a:headEnd type="none" w="sm" len="sm"/>
            <a:tailEnd type="none" w="sm" len="sm"/>
          </a:ln>
        </p:spPr>
      </p:pic>
      <p:pic>
        <p:nvPicPr>
          <p:cNvPr id="126" name="Google Shape;126;p22" descr="adult pointing to a toy while the toddler looks at the toy"/>
          <p:cNvPicPr preferRelativeResize="0"/>
          <p:nvPr/>
        </p:nvPicPr>
        <p:blipFill>
          <a:blip r:embed="rId5">
            <a:alphaModFix/>
          </a:blip>
          <a:stretch>
            <a:fillRect/>
          </a:stretch>
        </p:blipFill>
        <p:spPr>
          <a:xfrm>
            <a:off x="1485574" y="2859450"/>
            <a:ext cx="2230001" cy="1487396"/>
          </a:xfrm>
          <a:prstGeom prst="rect">
            <a:avLst/>
          </a:prstGeom>
          <a:noFill/>
          <a:ln w="38100" cap="flat" cmpd="sng">
            <a:solidFill>
              <a:schemeClr val="dk2"/>
            </a:solidFill>
            <a:prstDash val="solid"/>
            <a:round/>
            <a:headEnd type="none" w="sm" len="sm"/>
            <a:tailEnd type="none" w="sm" len="sm"/>
          </a:ln>
        </p:spPr>
      </p:pic>
      <p:pic>
        <p:nvPicPr>
          <p:cNvPr id="127" name="Google Shape;127;p22" descr="adult and child using sign language"/>
          <p:cNvPicPr preferRelativeResize="0"/>
          <p:nvPr/>
        </p:nvPicPr>
        <p:blipFill rotWithShape="1">
          <a:blip r:embed="rId6">
            <a:alphaModFix/>
          </a:blip>
          <a:srcRect t="9845"/>
          <a:stretch/>
        </p:blipFill>
        <p:spPr>
          <a:xfrm>
            <a:off x="6891550" y="1905825"/>
            <a:ext cx="1229750" cy="1663000"/>
          </a:xfrm>
          <a:prstGeom prst="rect">
            <a:avLst/>
          </a:prstGeom>
          <a:noFill/>
          <a:ln w="38100" cap="flat" cmpd="sng">
            <a:solidFill>
              <a:schemeClr val="dk2"/>
            </a:solidFill>
            <a:prstDash val="solid"/>
            <a:round/>
            <a:headEnd type="none" w="sm" len="sm"/>
            <a:tailEnd type="none" w="sm" len="sm"/>
          </a:ln>
        </p:spPr>
      </p:pic>
      <p:pic>
        <p:nvPicPr>
          <p:cNvPr id="128" name="Google Shape;128;p22" descr="three children sitting on the ground. two children are looking at the other child and smiling."/>
          <p:cNvPicPr preferRelativeResize="0"/>
          <p:nvPr/>
        </p:nvPicPr>
        <p:blipFill>
          <a:blip r:embed="rId7">
            <a:alphaModFix/>
          </a:blip>
          <a:stretch>
            <a:fillRect/>
          </a:stretch>
        </p:blipFill>
        <p:spPr>
          <a:xfrm>
            <a:off x="8940725" y="2525825"/>
            <a:ext cx="1939463" cy="1292975"/>
          </a:xfrm>
          <a:prstGeom prst="rect">
            <a:avLst/>
          </a:prstGeom>
          <a:noFill/>
          <a:ln w="38100" cap="flat" cmpd="sng">
            <a:solidFill>
              <a:schemeClr val="dk2"/>
            </a:solidFill>
            <a:prstDash val="solid"/>
            <a:round/>
            <a:headEnd type="none" w="sm" len="sm"/>
            <a:tailEnd type="none" w="sm" len="sm"/>
          </a:ln>
        </p:spPr>
      </p:pic>
      <p:sp>
        <p:nvSpPr>
          <p:cNvPr id="129" name="Google Shape;129;p22"/>
          <p:cNvSpPr txBox="1"/>
          <p:nvPr/>
        </p:nvSpPr>
        <p:spPr>
          <a:xfrm>
            <a:off x="2960675" y="5293625"/>
            <a:ext cx="928500" cy="747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Infants: </a:t>
            </a:r>
            <a:endParaRPr b="1">
              <a:solidFill>
                <a:srgbClr val="1C3766"/>
              </a:solidFill>
            </a:endParaRPr>
          </a:p>
          <a:p>
            <a:pPr marL="0" lvl="0" indent="0" algn="l" rtl="0">
              <a:spcBef>
                <a:spcPts val="0"/>
              </a:spcBef>
              <a:spcAft>
                <a:spcPts val="0"/>
              </a:spcAft>
              <a:buNone/>
            </a:pPr>
            <a:r>
              <a:rPr lang="en-US" b="1">
                <a:solidFill>
                  <a:srgbClr val="1C3766"/>
                </a:solidFill>
              </a:rPr>
              <a:t>birth-9</a:t>
            </a:r>
            <a:endParaRPr b="1">
              <a:solidFill>
                <a:srgbClr val="1C3766"/>
              </a:solidFill>
            </a:endParaRPr>
          </a:p>
          <a:p>
            <a:pPr marL="0" lvl="0" indent="0" algn="l" rtl="0">
              <a:spcBef>
                <a:spcPts val="0"/>
              </a:spcBef>
              <a:spcAft>
                <a:spcPts val="0"/>
              </a:spcAft>
              <a:buNone/>
            </a:pPr>
            <a:r>
              <a:rPr lang="en-US" b="1">
                <a:solidFill>
                  <a:srgbClr val="1C3766"/>
                </a:solidFill>
              </a:rPr>
              <a:t>months</a:t>
            </a:r>
            <a:endParaRPr b="1">
              <a:solidFill>
                <a:srgbClr val="1C3766"/>
              </a:solidFill>
            </a:endParaRPr>
          </a:p>
        </p:txBody>
      </p:sp>
      <p:sp>
        <p:nvSpPr>
          <p:cNvPr id="130" name="Google Shape;130;p22"/>
          <p:cNvSpPr txBox="1"/>
          <p:nvPr/>
        </p:nvSpPr>
        <p:spPr>
          <a:xfrm>
            <a:off x="4027463" y="4647625"/>
            <a:ext cx="1309500" cy="747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Younger </a:t>
            </a:r>
            <a:endParaRPr b="1">
              <a:solidFill>
                <a:srgbClr val="1C3766"/>
              </a:solidFill>
            </a:endParaRPr>
          </a:p>
          <a:p>
            <a:pPr marL="0" lvl="0" indent="0" algn="l" rtl="0">
              <a:spcBef>
                <a:spcPts val="0"/>
              </a:spcBef>
              <a:spcAft>
                <a:spcPts val="0"/>
              </a:spcAft>
              <a:buNone/>
            </a:pPr>
            <a:r>
              <a:rPr lang="en-US" b="1">
                <a:solidFill>
                  <a:srgbClr val="1C3766"/>
                </a:solidFill>
              </a:rPr>
              <a:t>Toddlers:</a:t>
            </a:r>
            <a:endParaRPr b="1">
              <a:solidFill>
                <a:srgbClr val="1C3766"/>
              </a:solidFill>
            </a:endParaRPr>
          </a:p>
          <a:p>
            <a:pPr marL="0" lvl="0" indent="0" algn="l" rtl="0">
              <a:spcBef>
                <a:spcPts val="0"/>
              </a:spcBef>
              <a:spcAft>
                <a:spcPts val="0"/>
              </a:spcAft>
              <a:buNone/>
            </a:pPr>
            <a:r>
              <a:rPr lang="en-US" b="1">
                <a:solidFill>
                  <a:srgbClr val="1C3766"/>
                </a:solidFill>
              </a:rPr>
              <a:t>8-18 months</a:t>
            </a:r>
            <a:endParaRPr b="1">
              <a:solidFill>
                <a:srgbClr val="1C3766"/>
              </a:solidFill>
            </a:endParaRPr>
          </a:p>
        </p:txBody>
      </p:sp>
      <p:sp>
        <p:nvSpPr>
          <p:cNvPr id="131" name="Google Shape;131;p22"/>
          <p:cNvSpPr txBox="1"/>
          <p:nvPr/>
        </p:nvSpPr>
        <p:spPr>
          <a:xfrm>
            <a:off x="5475250" y="4130325"/>
            <a:ext cx="1416300" cy="747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Older</a:t>
            </a:r>
            <a:endParaRPr b="1">
              <a:solidFill>
                <a:srgbClr val="1C3766"/>
              </a:solidFill>
            </a:endParaRPr>
          </a:p>
          <a:p>
            <a:pPr marL="0" lvl="0" indent="0" algn="l" rtl="0">
              <a:spcBef>
                <a:spcPts val="0"/>
              </a:spcBef>
              <a:spcAft>
                <a:spcPts val="0"/>
              </a:spcAft>
              <a:buNone/>
            </a:pPr>
            <a:r>
              <a:rPr lang="en-US" b="1">
                <a:solidFill>
                  <a:srgbClr val="1C3766"/>
                </a:solidFill>
              </a:rPr>
              <a:t>Toddlers:</a:t>
            </a:r>
            <a:endParaRPr b="1">
              <a:solidFill>
                <a:srgbClr val="1C3766"/>
              </a:solidFill>
            </a:endParaRPr>
          </a:p>
          <a:p>
            <a:pPr marL="0" lvl="0" indent="0" algn="l" rtl="0">
              <a:spcBef>
                <a:spcPts val="0"/>
              </a:spcBef>
              <a:spcAft>
                <a:spcPts val="0"/>
              </a:spcAft>
              <a:buNone/>
            </a:pPr>
            <a:r>
              <a:rPr lang="en-US" b="1">
                <a:solidFill>
                  <a:srgbClr val="1C3766"/>
                </a:solidFill>
              </a:rPr>
              <a:t>16-36 month</a:t>
            </a:r>
            <a:endParaRPr b="1">
              <a:solidFill>
                <a:srgbClr val="1C3766"/>
              </a:solidFill>
            </a:endParaRPr>
          </a:p>
        </p:txBody>
      </p:sp>
      <p:sp>
        <p:nvSpPr>
          <p:cNvPr id="132" name="Google Shape;132;p22"/>
          <p:cNvSpPr txBox="1"/>
          <p:nvPr/>
        </p:nvSpPr>
        <p:spPr>
          <a:xfrm>
            <a:off x="7029825" y="3900025"/>
            <a:ext cx="1416300" cy="747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Younger</a:t>
            </a:r>
            <a:endParaRPr b="1">
              <a:solidFill>
                <a:srgbClr val="1C3766"/>
              </a:solidFill>
            </a:endParaRPr>
          </a:p>
          <a:p>
            <a:pPr marL="0" lvl="0" indent="0" algn="l" rtl="0">
              <a:spcBef>
                <a:spcPts val="0"/>
              </a:spcBef>
              <a:spcAft>
                <a:spcPts val="0"/>
              </a:spcAft>
              <a:buNone/>
            </a:pPr>
            <a:r>
              <a:rPr lang="en-US" b="1">
                <a:solidFill>
                  <a:srgbClr val="1C3766"/>
                </a:solidFill>
              </a:rPr>
              <a:t>Preschoolers:</a:t>
            </a:r>
            <a:endParaRPr b="1">
              <a:solidFill>
                <a:srgbClr val="1C3766"/>
              </a:solidFill>
            </a:endParaRPr>
          </a:p>
          <a:p>
            <a:pPr marL="0" lvl="0" indent="0" algn="l" rtl="0">
              <a:spcBef>
                <a:spcPts val="0"/>
              </a:spcBef>
              <a:spcAft>
                <a:spcPts val="0"/>
              </a:spcAft>
              <a:buNone/>
            </a:pPr>
            <a:r>
              <a:rPr lang="en-US" b="1">
                <a:solidFill>
                  <a:srgbClr val="1C3766"/>
                </a:solidFill>
              </a:rPr>
              <a:t>36-48 months</a:t>
            </a:r>
            <a:endParaRPr b="1">
              <a:solidFill>
                <a:srgbClr val="1C3766"/>
              </a:solidFill>
            </a:endParaRPr>
          </a:p>
        </p:txBody>
      </p:sp>
      <p:sp>
        <p:nvSpPr>
          <p:cNvPr id="133" name="Google Shape;133;p22"/>
          <p:cNvSpPr txBox="1"/>
          <p:nvPr/>
        </p:nvSpPr>
        <p:spPr>
          <a:xfrm>
            <a:off x="9012050" y="3990675"/>
            <a:ext cx="1500900" cy="1026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1C3766"/>
                </a:solidFill>
              </a:rPr>
              <a:t>  Older </a:t>
            </a:r>
            <a:endParaRPr b="1">
              <a:solidFill>
                <a:srgbClr val="1C3766"/>
              </a:solidFill>
            </a:endParaRPr>
          </a:p>
          <a:p>
            <a:pPr marL="0" lvl="0" indent="0" algn="l" rtl="0">
              <a:spcBef>
                <a:spcPts val="0"/>
              </a:spcBef>
              <a:spcAft>
                <a:spcPts val="0"/>
              </a:spcAft>
              <a:buNone/>
            </a:pPr>
            <a:r>
              <a:rPr lang="en-US" b="1">
                <a:solidFill>
                  <a:srgbClr val="1C3766"/>
                </a:solidFill>
              </a:rPr>
              <a:t>  Preschoolers:</a:t>
            </a:r>
            <a:endParaRPr b="1">
              <a:solidFill>
                <a:srgbClr val="1C3766"/>
              </a:solidFill>
            </a:endParaRPr>
          </a:p>
          <a:p>
            <a:pPr marL="0" lvl="0" indent="0" algn="l" rtl="0">
              <a:spcBef>
                <a:spcPts val="0"/>
              </a:spcBef>
              <a:spcAft>
                <a:spcPts val="0"/>
              </a:spcAft>
              <a:buNone/>
            </a:pPr>
            <a:r>
              <a:rPr lang="en-US" b="1">
                <a:solidFill>
                  <a:srgbClr val="1C3766"/>
                </a:solidFill>
              </a:rPr>
              <a:t>  48-60</a:t>
            </a:r>
            <a:endParaRPr b="1">
              <a:solidFill>
                <a:srgbClr val="1C3766"/>
              </a:solidFill>
            </a:endParaRPr>
          </a:p>
          <a:p>
            <a:pPr marL="0" lvl="0" indent="0" algn="l" rtl="0">
              <a:spcBef>
                <a:spcPts val="0"/>
              </a:spcBef>
              <a:spcAft>
                <a:spcPts val="0"/>
              </a:spcAft>
              <a:buNone/>
            </a:pPr>
            <a:r>
              <a:rPr lang="en-US" b="1">
                <a:solidFill>
                  <a:srgbClr val="1C3766"/>
                </a:solidFill>
              </a:rPr>
              <a:t>  months</a:t>
            </a:r>
            <a:endParaRPr b="1">
              <a:solidFill>
                <a:srgbClr val="1C3766"/>
              </a:solidFill>
            </a:endParaRPr>
          </a:p>
        </p:txBody>
      </p:sp>
      <p:pic>
        <p:nvPicPr>
          <p:cNvPr id="134" name="Google Shape;134;p22" descr="adult and toddler sitting on the ground. toddler pouring into a tea cup with a small kettle"/>
          <p:cNvPicPr preferRelativeResize="0"/>
          <p:nvPr/>
        </p:nvPicPr>
        <p:blipFill>
          <a:blip r:embed="rId8">
            <a:alphaModFix/>
          </a:blip>
          <a:stretch>
            <a:fillRect/>
          </a:stretch>
        </p:blipFill>
        <p:spPr>
          <a:xfrm>
            <a:off x="4132650" y="2274155"/>
            <a:ext cx="1939475" cy="1294670"/>
          </a:xfrm>
          <a:prstGeom prst="rect">
            <a:avLst/>
          </a:prstGeom>
          <a:noFill/>
          <a:ln w="38100" cap="flat" cmpd="sng">
            <a:solidFill>
              <a:srgbClr val="003A70"/>
            </a:solidFill>
            <a:prstDash val="solid"/>
            <a:round/>
            <a:headEnd type="none" w="sm" len="sm"/>
            <a:tailEnd type="none" w="sm" len="sm"/>
          </a:ln>
        </p:spPr>
      </p:pic>
      <p:sp>
        <p:nvSpPr>
          <p:cNvPr id="135" name="Google Shape;135;p2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8"/>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1300"/>
              <a:buNone/>
            </a:pPr>
            <a:r>
              <a:rPr lang="en-US">
                <a:solidFill>
                  <a:srgbClr val="1C3766"/>
                </a:solidFill>
                <a:latin typeface="Arial"/>
                <a:ea typeface="Arial"/>
                <a:cs typeface="Arial"/>
                <a:sym typeface="Arial"/>
              </a:rPr>
              <a:t>Visualizing Explicit Instruction</a:t>
            </a:r>
            <a:endParaRPr>
              <a:solidFill>
                <a:srgbClr val="1C3766"/>
              </a:solidFill>
              <a:latin typeface="Arial"/>
              <a:ea typeface="Arial"/>
              <a:cs typeface="Arial"/>
              <a:sym typeface="Arial"/>
            </a:endParaRPr>
          </a:p>
        </p:txBody>
      </p:sp>
      <p:pic>
        <p:nvPicPr>
          <p:cNvPr id="517" name="Google Shape;517;p58" descr="Graphic of &quot;I do. We do. You do&quot;"/>
          <p:cNvPicPr preferRelativeResize="0"/>
          <p:nvPr/>
        </p:nvPicPr>
        <p:blipFill>
          <a:blip r:embed="rId3">
            <a:alphaModFix/>
          </a:blip>
          <a:stretch>
            <a:fillRect/>
          </a:stretch>
        </p:blipFill>
        <p:spPr>
          <a:xfrm>
            <a:off x="3089467" y="1485599"/>
            <a:ext cx="6013032" cy="4660867"/>
          </a:xfrm>
          <a:prstGeom prst="rect">
            <a:avLst/>
          </a:prstGeom>
          <a:noFill/>
          <a:ln>
            <a:noFill/>
          </a:ln>
        </p:spPr>
      </p:pic>
      <p:sp>
        <p:nvSpPr>
          <p:cNvPr id="518" name="Google Shape;518;p58"/>
          <p:cNvSpPr txBox="1"/>
          <p:nvPr/>
        </p:nvSpPr>
        <p:spPr>
          <a:xfrm>
            <a:off x="9378000" y="5975274"/>
            <a:ext cx="2814000" cy="3933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1200">
                <a:solidFill>
                  <a:schemeClr val="dk2"/>
                </a:solidFill>
              </a:rPr>
              <a:t>Photo Credit:  NC DPI OEL</a:t>
            </a:r>
            <a:endParaRPr sz="1200">
              <a:solidFill>
                <a:schemeClr val="dk2"/>
              </a:solidFill>
            </a:endParaRPr>
          </a:p>
        </p:txBody>
      </p:sp>
      <p:sp>
        <p:nvSpPr>
          <p:cNvPr id="519" name="Google Shape;519;p58"/>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9"/>
          <p:cNvSpPr txBox="1">
            <a:spLocks noGrp="1"/>
          </p:cNvSpPr>
          <p:nvPr>
            <p:ph type="title"/>
          </p:nvPr>
        </p:nvSpPr>
        <p:spPr>
          <a:xfrm>
            <a:off x="429775" y="338324"/>
            <a:ext cx="11338500" cy="1110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a:solidFill>
                  <a:srgbClr val="1C3766"/>
                </a:solidFill>
              </a:rPr>
              <a:t>Key Takeaways: </a:t>
            </a:r>
            <a:endParaRPr>
              <a:solidFill>
                <a:srgbClr val="1C3766"/>
              </a:solidFill>
            </a:endParaRPr>
          </a:p>
          <a:p>
            <a:pPr marL="0" lvl="0" indent="0" algn="ctr" rtl="0">
              <a:spcBef>
                <a:spcPts val="0"/>
              </a:spcBef>
              <a:spcAft>
                <a:spcPts val="0"/>
              </a:spcAft>
              <a:buSzPts val="990"/>
              <a:buNone/>
            </a:pPr>
            <a:r>
              <a:rPr lang="en-US">
                <a:solidFill>
                  <a:srgbClr val="1C3766"/>
                </a:solidFill>
              </a:rPr>
              <a:t>The Inclusion Framework</a:t>
            </a:r>
            <a:endParaRPr>
              <a:solidFill>
                <a:srgbClr val="1C3766"/>
              </a:solidFill>
            </a:endParaRPr>
          </a:p>
        </p:txBody>
      </p:sp>
      <p:pic>
        <p:nvPicPr>
          <p:cNvPr id="525" name="Google Shape;525;p59" descr="the inclusion framework "/>
          <p:cNvPicPr preferRelativeResize="0"/>
          <p:nvPr/>
        </p:nvPicPr>
        <p:blipFill>
          <a:blip r:embed="rId3">
            <a:alphaModFix/>
          </a:blip>
          <a:stretch>
            <a:fillRect/>
          </a:stretch>
        </p:blipFill>
        <p:spPr>
          <a:xfrm>
            <a:off x="3596150" y="1405325"/>
            <a:ext cx="5803325" cy="4957775"/>
          </a:xfrm>
          <a:prstGeom prst="rect">
            <a:avLst/>
          </a:prstGeom>
          <a:noFill/>
          <a:ln>
            <a:noFill/>
          </a:ln>
        </p:spPr>
      </p:pic>
      <p:sp>
        <p:nvSpPr>
          <p:cNvPr id="526" name="Google Shape;526;p59"/>
          <p:cNvSpPr txBox="1"/>
          <p:nvPr/>
        </p:nvSpPr>
        <p:spPr>
          <a:xfrm>
            <a:off x="9911550" y="5786750"/>
            <a:ext cx="2280600" cy="54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a:solidFill>
                  <a:srgbClr val="1155CC"/>
                </a:solidFill>
                <a:hlinkClick r:id="rId4">
                  <a:extLst>
                    <a:ext uri="{A12FA001-AC4F-418D-AE19-62706E023703}">
                      <ahyp:hlinkClr xmlns:ahyp="http://schemas.microsoft.com/office/drawing/2018/hyperlinkcolor" val="tx"/>
                    </a:ext>
                  </a:extLst>
                </a:hlinkClick>
              </a:rPr>
              <a:t>Adapted from STEMIE Guide to Adaptations </a:t>
            </a:r>
            <a:endParaRPr sz="1300">
              <a:solidFill>
                <a:srgbClr val="1155CC"/>
              </a:solidFill>
            </a:endParaRPr>
          </a:p>
        </p:txBody>
      </p:sp>
      <p:sp>
        <p:nvSpPr>
          <p:cNvPr id="527" name="Google Shape;527;p59"/>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0"/>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Monitor and Revise</a:t>
            </a:r>
            <a:endParaRPr>
              <a:solidFill>
                <a:srgbClr val="1C3766"/>
              </a:solidFill>
            </a:endParaRPr>
          </a:p>
        </p:txBody>
      </p:sp>
      <p:sp>
        <p:nvSpPr>
          <p:cNvPr id="534" name="Google Shape;534;p60"/>
          <p:cNvSpPr/>
          <p:nvPr/>
        </p:nvSpPr>
        <p:spPr>
          <a:xfrm>
            <a:off x="4252583" y="1628733"/>
            <a:ext cx="3856800" cy="898800"/>
          </a:xfrm>
          <a:prstGeom prst="hexagon">
            <a:avLst>
              <a:gd name="adj" fmla="val 28852"/>
              <a:gd name="vf" fmla="val 115470"/>
            </a:avLst>
          </a:prstGeom>
          <a:solidFill>
            <a:srgbClr val="D6006D"/>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chemeClr val="lt1"/>
                </a:solidFill>
              </a:rPr>
              <a:t>Monitor and Revise</a:t>
            </a:r>
            <a:endParaRPr sz="2700" b="1">
              <a:solidFill>
                <a:schemeClr val="lt1"/>
              </a:solidFill>
            </a:endParaRPr>
          </a:p>
        </p:txBody>
      </p:sp>
      <p:sp>
        <p:nvSpPr>
          <p:cNvPr id="535" name="Google Shape;535;p60"/>
          <p:cNvSpPr/>
          <p:nvPr/>
        </p:nvSpPr>
        <p:spPr>
          <a:xfrm>
            <a:off x="4547050" y="2527533"/>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b="1"/>
              <a:t>How’s it Going?</a:t>
            </a:r>
            <a:endParaRPr sz="2100" b="1"/>
          </a:p>
          <a:p>
            <a:pPr marL="0" lvl="0" indent="0" algn="ctr" rtl="0">
              <a:spcBef>
                <a:spcPts val="0"/>
              </a:spcBef>
              <a:spcAft>
                <a:spcPts val="0"/>
              </a:spcAft>
              <a:buNone/>
            </a:pPr>
            <a:endParaRPr sz="2100" b="1"/>
          </a:p>
          <a:p>
            <a:pPr marL="0" lvl="0" indent="0" algn="ctr" rtl="0">
              <a:spcBef>
                <a:spcPts val="0"/>
              </a:spcBef>
              <a:spcAft>
                <a:spcPts val="0"/>
              </a:spcAft>
              <a:buNone/>
            </a:pPr>
            <a:endParaRPr sz="2100" b="1"/>
          </a:p>
          <a:p>
            <a:pPr marL="0" lvl="0" indent="0" algn="ctr" rtl="0">
              <a:spcBef>
                <a:spcPts val="0"/>
              </a:spcBef>
              <a:spcAft>
                <a:spcPts val="0"/>
              </a:spcAft>
              <a:buNone/>
            </a:pPr>
            <a:r>
              <a:rPr lang="en-US" sz="2100" b="1"/>
              <a:t>Do we need further adaptations?</a:t>
            </a:r>
            <a:endParaRPr sz="1900"/>
          </a:p>
        </p:txBody>
      </p:sp>
      <p:sp>
        <p:nvSpPr>
          <p:cNvPr id="536" name="Google Shape;536;p60"/>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1"/>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How Is It Going?</a:t>
            </a:r>
            <a:endParaRPr>
              <a:solidFill>
                <a:srgbClr val="1C3766"/>
              </a:solidFill>
            </a:endParaRPr>
          </a:p>
        </p:txBody>
      </p:sp>
      <p:sp>
        <p:nvSpPr>
          <p:cNvPr id="543" name="Google Shape;543;p61"/>
          <p:cNvSpPr/>
          <p:nvPr/>
        </p:nvSpPr>
        <p:spPr>
          <a:xfrm>
            <a:off x="464050" y="1693100"/>
            <a:ext cx="3201600" cy="13257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b="1">
                <a:solidFill>
                  <a:schemeClr val="lt1"/>
                </a:solidFill>
              </a:rPr>
              <a:t>adopt</a:t>
            </a:r>
            <a:endParaRPr sz="4300" b="1">
              <a:solidFill>
                <a:schemeClr val="lt1"/>
              </a:solidFill>
            </a:endParaRPr>
          </a:p>
        </p:txBody>
      </p:sp>
      <p:sp>
        <p:nvSpPr>
          <p:cNvPr id="544" name="Google Shape;544;p61"/>
          <p:cNvSpPr txBox="1"/>
          <p:nvPr/>
        </p:nvSpPr>
        <p:spPr>
          <a:xfrm>
            <a:off x="543100" y="3158450"/>
            <a:ext cx="3043500" cy="21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100">
                <a:solidFill>
                  <a:srgbClr val="1C3766"/>
                </a:solidFill>
                <a:highlight>
                  <a:srgbClr val="FFFFFF"/>
                </a:highlight>
              </a:rPr>
              <a:t>The change was successful and should be implemented more broadly.</a:t>
            </a:r>
            <a:endParaRPr sz="3100">
              <a:solidFill>
                <a:srgbClr val="1C3766"/>
              </a:solidFill>
            </a:endParaRPr>
          </a:p>
        </p:txBody>
      </p:sp>
      <p:sp>
        <p:nvSpPr>
          <p:cNvPr id="545" name="Google Shape;545;p61"/>
          <p:cNvSpPr/>
          <p:nvPr/>
        </p:nvSpPr>
        <p:spPr>
          <a:xfrm>
            <a:off x="4495200" y="1693100"/>
            <a:ext cx="3201600" cy="1325700"/>
          </a:xfrm>
          <a:prstGeom prst="roundRect">
            <a:avLst>
              <a:gd name="adj" fmla="val 16667"/>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b="1">
                <a:solidFill>
                  <a:schemeClr val="lt1"/>
                </a:solidFill>
              </a:rPr>
              <a:t>adapt</a:t>
            </a:r>
            <a:endParaRPr sz="4300" b="1">
              <a:solidFill>
                <a:schemeClr val="lt1"/>
              </a:solidFill>
            </a:endParaRPr>
          </a:p>
        </p:txBody>
      </p:sp>
      <p:sp>
        <p:nvSpPr>
          <p:cNvPr id="546" name="Google Shape;546;p61"/>
          <p:cNvSpPr txBox="1"/>
          <p:nvPr/>
        </p:nvSpPr>
        <p:spPr>
          <a:xfrm>
            <a:off x="3793667" y="3158467"/>
            <a:ext cx="4529100" cy="21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rgbClr val="1C3766"/>
                </a:solidFill>
                <a:highlight>
                  <a:srgbClr val="FFFFFF"/>
                </a:highlight>
              </a:rPr>
              <a:t>A part of the adaptation was successful and other parts need to be modified due to shortcomings.</a:t>
            </a:r>
            <a:endParaRPr sz="3200">
              <a:solidFill>
                <a:srgbClr val="1C3766"/>
              </a:solidFill>
            </a:endParaRPr>
          </a:p>
        </p:txBody>
      </p:sp>
      <p:sp>
        <p:nvSpPr>
          <p:cNvPr id="547" name="Google Shape;547;p61"/>
          <p:cNvSpPr/>
          <p:nvPr/>
        </p:nvSpPr>
        <p:spPr>
          <a:xfrm>
            <a:off x="8526350" y="1693100"/>
            <a:ext cx="3201600" cy="1325700"/>
          </a:xfrm>
          <a:prstGeom prst="roundRect">
            <a:avLst>
              <a:gd name="adj" fmla="val 16667"/>
            </a:avLst>
          </a:prstGeom>
          <a:solidFill>
            <a:srgbClr val="D600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300" b="1">
                <a:solidFill>
                  <a:schemeClr val="lt1"/>
                </a:solidFill>
              </a:rPr>
              <a:t>abandon</a:t>
            </a:r>
            <a:endParaRPr sz="4300" b="1">
              <a:solidFill>
                <a:schemeClr val="lt1"/>
              </a:solidFill>
            </a:endParaRPr>
          </a:p>
        </p:txBody>
      </p:sp>
      <p:sp>
        <p:nvSpPr>
          <p:cNvPr id="548" name="Google Shape;548;p61"/>
          <p:cNvSpPr txBox="1"/>
          <p:nvPr/>
        </p:nvSpPr>
        <p:spPr>
          <a:xfrm>
            <a:off x="8323167" y="3158467"/>
            <a:ext cx="35604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solidFill>
                  <a:srgbClr val="1C3766"/>
                </a:solidFill>
                <a:highlight>
                  <a:srgbClr val="FFFFFF"/>
                </a:highlight>
              </a:rPr>
              <a:t>The change was unsuccessful and should be discontinued.</a:t>
            </a:r>
            <a:endParaRPr sz="3200">
              <a:solidFill>
                <a:srgbClr val="1C3766"/>
              </a:solidFill>
            </a:endParaRPr>
          </a:p>
        </p:txBody>
      </p:sp>
      <p:sp>
        <p:nvSpPr>
          <p:cNvPr id="549" name="Google Shape;549;p61"/>
          <p:cNvSpPr txBox="1"/>
          <p:nvPr/>
        </p:nvSpPr>
        <p:spPr>
          <a:xfrm>
            <a:off x="6855600" y="5961950"/>
            <a:ext cx="5336400" cy="40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700" u="sng">
                <a:solidFill>
                  <a:srgbClr val="1155CC"/>
                </a:solidFill>
                <a:hlinkClick r:id="rId3">
                  <a:extLst>
                    <a:ext uri="{A12FA001-AC4F-418D-AE19-62706E023703}">
                      <ahyp:hlinkClr xmlns:ahyp="http://schemas.microsoft.com/office/drawing/2018/hyperlinkcolor" val="tx"/>
                    </a:ext>
                  </a:extLst>
                </a:hlinkClick>
              </a:rPr>
              <a:t>PDSA Cycles: I</a:t>
            </a:r>
            <a:r>
              <a:rPr lang="en-US" sz="1700" u="sng">
                <a:solidFill>
                  <a:srgbClr val="1155CC"/>
                </a:solidFill>
                <a:hlinkClick r:id="rId3">
                  <a:extLst>
                    <a:ext uri="{A12FA001-AC4F-418D-AE19-62706E023703}">
                      <ahyp:hlinkClr xmlns:ahyp="http://schemas.microsoft.com/office/drawing/2018/hyperlinkcolor" val="tx"/>
                    </a:ext>
                  </a:extLst>
                </a:hlinkClick>
              </a:rPr>
              <a:t>mplementation and Improvement</a:t>
            </a:r>
            <a:endParaRPr sz="1700">
              <a:solidFill>
                <a:srgbClr val="1155CC"/>
              </a:solidFill>
            </a:endParaRPr>
          </a:p>
        </p:txBody>
      </p:sp>
      <p:sp>
        <p:nvSpPr>
          <p:cNvPr id="550" name="Google Shape;550;p61"/>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2"/>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The Rest of the Story…Joshua</a:t>
            </a:r>
            <a:endParaRPr/>
          </a:p>
        </p:txBody>
      </p:sp>
      <p:pic>
        <p:nvPicPr>
          <p:cNvPr id="557" name="Google Shape;557;p62" descr="screenshot of The Rest of the Story. . .  Joshua ">
            <a:hlinkClick r:id="rId3"/>
          </p:cNvPr>
          <p:cNvPicPr preferRelativeResize="0"/>
          <p:nvPr/>
        </p:nvPicPr>
        <p:blipFill>
          <a:blip r:embed="rId4">
            <a:alphaModFix/>
          </a:blip>
          <a:stretch>
            <a:fillRect/>
          </a:stretch>
        </p:blipFill>
        <p:spPr>
          <a:xfrm>
            <a:off x="3405200" y="1294701"/>
            <a:ext cx="4753301" cy="4991274"/>
          </a:xfrm>
          <a:prstGeom prst="rect">
            <a:avLst/>
          </a:prstGeom>
          <a:noFill/>
          <a:ln>
            <a:noFill/>
          </a:ln>
          <a:effectLst>
            <a:outerShdw blurRad="114300" dist="76200" dir="5400000" algn="bl" rotWithShape="0">
              <a:srgbClr val="000000">
                <a:alpha val="50000"/>
              </a:srgbClr>
            </a:outerShdw>
          </a:effectLst>
        </p:spPr>
      </p:pic>
      <p:sp>
        <p:nvSpPr>
          <p:cNvPr id="558" name="Google Shape;558;p62"/>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3"/>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Application Activity</a:t>
            </a:r>
            <a:endParaRPr>
              <a:solidFill>
                <a:srgbClr val="1C3766"/>
              </a:solidFill>
            </a:endParaRPr>
          </a:p>
        </p:txBody>
      </p:sp>
      <p:sp>
        <p:nvSpPr>
          <p:cNvPr id="565" name="Google Shape;565;p63"/>
          <p:cNvSpPr txBox="1"/>
          <p:nvPr/>
        </p:nvSpPr>
        <p:spPr>
          <a:xfrm>
            <a:off x="495035" y="1428333"/>
            <a:ext cx="6773700" cy="4640700"/>
          </a:xfrm>
          <a:prstGeom prst="rect">
            <a:avLst/>
          </a:prstGeom>
          <a:noFill/>
          <a:ln>
            <a:noFill/>
          </a:ln>
        </p:spPr>
        <p:txBody>
          <a:bodyPr spcFirstLastPara="1" wrap="square" lIns="91425" tIns="91425" rIns="91425" bIns="91425" anchor="t" anchorCtr="0">
            <a:noAutofit/>
          </a:bodyPr>
          <a:lstStyle/>
          <a:p>
            <a:pPr marL="457200" lvl="0" indent="-419100" algn="l" rtl="0">
              <a:spcBef>
                <a:spcPts val="1100"/>
              </a:spcBef>
              <a:spcAft>
                <a:spcPts val="0"/>
              </a:spcAft>
              <a:buClr>
                <a:srgbClr val="1C3766"/>
              </a:buClr>
              <a:buSzPts val="3200"/>
              <a:buAutoNum type="arabicPeriod"/>
            </a:pPr>
            <a:r>
              <a:rPr lang="en-US" sz="3200">
                <a:solidFill>
                  <a:srgbClr val="1C3766"/>
                </a:solidFill>
              </a:rPr>
              <a:t>Read “The Rest of the Story…Joshua”</a:t>
            </a:r>
            <a:endParaRPr sz="3200">
              <a:solidFill>
                <a:srgbClr val="1C3766"/>
              </a:solidFill>
            </a:endParaRPr>
          </a:p>
          <a:p>
            <a:pPr marL="457200" lvl="0" indent="-419100" algn="l" rtl="0">
              <a:spcBef>
                <a:spcPts val="1100"/>
              </a:spcBef>
              <a:spcAft>
                <a:spcPts val="0"/>
              </a:spcAft>
              <a:buClr>
                <a:srgbClr val="1C3766"/>
              </a:buClr>
              <a:buSzPts val="3200"/>
              <a:buAutoNum type="arabicPeriod"/>
            </a:pPr>
            <a:r>
              <a:rPr lang="en-US" sz="3200">
                <a:solidFill>
                  <a:srgbClr val="1C3766"/>
                </a:solidFill>
              </a:rPr>
              <a:t>Determine which adaptations you would adopt, adapt, or abandon. </a:t>
            </a:r>
            <a:endParaRPr sz="3200">
              <a:solidFill>
                <a:srgbClr val="1C3766"/>
              </a:solidFill>
            </a:endParaRPr>
          </a:p>
          <a:p>
            <a:pPr marL="457200" lvl="0" indent="-419100" algn="l" rtl="0">
              <a:spcBef>
                <a:spcPts val="1100"/>
              </a:spcBef>
              <a:spcAft>
                <a:spcPts val="0"/>
              </a:spcAft>
              <a:buClr>
                <a:srgbClr val="1C3766"/>
              </a:buClr>
              <a:buSzPts val="3200"/>
              <a:buAutoNum type="arabicPeriod"/>
            </a:pPr>
            <a:r>
              <a:rPr lang="en-US" sz="3200">
                <a:solidFill>
                  <a:srgbClr val="1C3766"/>
                </a:solidFill>
              </a:rPr>
              <a:t>Are there further adaptations that need to be made? If so, describe.</a:t>
            </a:r>
            <a:endParaRPr sz="3200">
              <a:solidFill>
                <a:srgbClr val="1C3766"/>
              </a:solidFill>
            </a:endParaRPr>
          </a:p>
          <a:p>
            <a:pPr marL="457200" lvl="0" indent="-419100" algn="l" rtl="0">
              <a:spcBef>
                <a:spcPts val="1100"/>
              </a:spcBef>
              <a:spcAft>
                <a:spcPts val="1100"/>
              </a:spcAft>
              <a:buClr>
                <a:srgbClr val="1C3766"/>
              </a:buClr>
              <a:buSzPts val="3200"/>
              <a:buAutoNum type="arabicPeriod"/>
            </a:pPr>
            <a:r>
              <a:rPr lang="en-US" sz="3200">
                <a:solidFill>
                  <a:srgbClr val="1C3766"/>
                </a:solidFill>
              </a:rPr>
              <a:t>Make notes on your problem solving guide.</a:t>
            </a:r>
            <a:endParaRPr sz="3200">
              <a:solidFill>
                <a:srgbClr val="1C3766"/>
              </a:solidFill>
            </a:endParaRPr>
          </a:p>
        </p:txBody>
      </p:sp>
      <p:pic>
        <p:nvPicPr>
          <p:cNvPr id="566" name="Google Shape;566;p63" descr="Problem solving process for making adaptation handout.  Accessible version is linked. "/>
          <p:cNvPicPr preferRelativeResize="0"/>
          <p:nvPr/>
        </p:nvPicPr>
        <p:blipFill>
          <a:blip r:embed="rId3">
            <a:alphaModFix/>
          </a:blip>
          <a:stretch>
            <a:fillRect/>
          </a:stretch>
        </p:blipFill>
        <p:spPr>
          <a:xfrm>
            <a:off x="7673375" y="1528575"/>
            <a:ext cx="4053974" cy="4734926"/>
          </a:xfrm>
          <a:prstGeom prst="rect">
            <a:avLst/>
          </a:prstGeom>
          <a:noFill/>
          <a:ln w="38100" cap="flat" cmpd="sng">
            <a:solidFill>
              <a:srgbClr val="004987"/>
            </a:solidFill>
            <a:prstDash val="solid"/>
            <a:round/>
            <a:headEnd type="none" w="sm" len="sm"/>
            <a:tailEnd type="none" w="sm" len="sm"/>
          </a:ln>
        </p:spPr>
      </p:pic>
      <p:sp>
        <p:nvSpPr>
          <p:cNvPr id="567" name="Google Shape;567;p6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Reflections and Questions</a:t>
            </a:r>
            <a:endParaRPr>
              <a:solidFill>
                <a:srgbClr val="1C3766"/>
              </a:solidFill>
            </a:endParaRPr>
          </a:p>
        </p:txBody>
      </p:sp>
      <p:pic>
        <p:nvPicPr>
          <p:cNvPr id="574" name="Google Shape;574;p64" descr="decorative "/>
          <p:cNvPicPr preferRelativeResize="0"/>
          <p:nvPr/>
        </p:nvPicPr>
        <p:blipFill>
          <a:blip r:embed="rId3">
            <a:alphaModFix/>
          </a:blip>
          <a:stretch>
            <a:fillRect/>
          </a:stretch>
        </p:blipFill>
        <p:spPr>
          <a:xfrm>
            <a:off x="3718513" y="1509280"/>
            <a:ext cx="4754968" cy="4708350"/>
          </a:xfrm>
          <a:prstGeom prst="rect">
            <a:avLst/>
          </a:prstGeom>
          <a:noFill/>
          <a:ln w="38100" cap="flat" cmpd="sng">
            <a:solidFill>
              <a:srgbClr val="00A7E1"/>
            </a:solidFill>
            <a:prstDash val="solid"/>
            <a:round/>
            <a:headEnd type="none" w="sm" len="sm"/>
            <a:tailEnd type="none" w="sm" len="sm"/>
          </a:ln>
        </p:spPr>
      </p:pic>
      <p:sp>
        <p:nvSpPr>
          <p:cNvPr id="575" name="Google Shape;575;p6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5"/>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References </a:t>
            </a:r>
            <a:endParaRPr/>
          </a:p>
        </p:txBody>
      </p:sp>
      <p:sp>
        <p:nvSpPr>
          <p:cNvPr id="581" name="Google Shape;581;p65"/>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CAST (2024). Universal Design for Learning Guidelines version 3.0. Retrieved </a:t>
            </a:r>
            <a:endParaRPr sz="2400"/>
          </a:p>
          <a:p>
            <a:pPr marL="0" lvl="0" indent="457200" algn="l" rtl="0">
              <a:lnSpc>
                <a:spcPct val="100000"/>
              </a:lnSpc>
              <a:spcBef>
                <a:spcPts val="0"/>
              </a:spcBef>
              <a:spcAft>
                <a:spcPts val="0"/>
              </a:spcAft>
              <a:buNone/>
            </a:pPr>
            <a:r>
              <a:rPr lang="en-US" sz="2400"/>
              <a:t>from https://udlguidelines.cast.org</a:t>
            </a:r>
            <a:endParaRPr sz="2400"/>
          </a:p>
          <a:p>
            <a:pPr marL="0" lvl="0" indent="0" algn="l" rtl="0">
              <a:lnSpc>
                <a:spcPct val="100000"/>
              </a:lnSpc>
              <a:spcBef>
                <a:spcPts val="1000"/>
              </a:spcBef>
              <a:spcAft>
                <a:spcPts val="0"/>
              </a:spcAft>
              <a:buNone/>
            </a:pPr>
            <a:r>
              <a:rPr lang="en-US" sz="2400"/>
              <a:t>Division for Early Childhood. (2014). DEC recommended practices in early </a:t>
            </a:r>
            <a:endParaRPr sz="2400"/>
          </a:p>
          <a:p>
            <a:pPr marL="457200" lvl="0" indent="0" algn="l" rtl="0">
              <a:lnSpc>
                <a:spcPct val="100000"/>
              </a:lnSpc>
              <a:spcBef>
                <a:spcPts val="0"/>
              </a:spcBef>
              <a:spcAft>
                <a:spcPts val="0"/>
              </a:spcAft>
              <a:buNone/>
            </a:pPr>
            <a:r>
              <a:rPr lang="en-US" sz="2400"/>
              <a:t>intervention/early childhood special education 2014. http://www.dec-sped.org/dec-recommended-practices</a:t>
            </a:r>
            <a:endParaRPr sz="2400"/>
          </a:p>
          <a:p>
            <a:pPr marL="0" lvl="0" indent="0" algn="l" rtl="0">
              <a:lnSpc>
                <a:spcPct val="100000"/>
              </a:lnSpc>
              <a:spcBef>
                <a:spcPts val="1000"/>
              </a:spcBef>
              <a:spcAft>
                <a:spcPts val="0"/>
              </a:spcAft>
              <a:buClr>
                <a:schemeClr val="dk1"/>
              </a:buClr>
              <a:buSzPts val="1100"/>
              <a:buFont typeface="Arial"/>
              <a:buNone/>
            </a:pPr>
            <a:r>
              <a:rPr lang="en-US" sz="2400"/>
              <a:t>Kennedy, S., &amp; Jackson, K. R. (2022). PDSA cycles: Improvement and </a:t>
            </a:r>
            <a:endParaRPr sz="2400"/>
          </a:p>
          <a:p>
            <a:pPr marL="457200" lvl="0" indent="0" algn="l" rtl="0">
              <a:lnSpc>
                <a:spcPct val="100000"/>
              </a:lnSpc>
              <a:spcBef>
                <a:spcPts val="0"/>
              </a:spcBef>
              <a:spcAft>
                <a:spcPts val="0"/>
              </a:spcAft>
              <a:buClr>
                <a:schemeClr val="dk1"/>
              </a:buClr>
              <a:buSzPts val="1100"/>
              <a:buFont typeface="Arial"/>
              <a:buNone/>
            </a:pPr>
            <a:r>
              <a:rPr lang="en-US" sz="2400"/>
              <a:t>implementation. National Implementation Research Network. https://nirn.fpg.unc.edu/blog/pdsa-cycles-improvement-and-implementation/</a:t>
            </a:r>
            <a:endParaRPr sz="2400"/>
          </a:p>
          <a:p>
            <a:pPr marL="0" lvl="0" indent="0" algn="l" rtl="0">
              <a:lnSpc>
                <a:spcPct val="100000"/>
              </a:lnSpc>
              <a:spcBef>
                <a:spcPts val="1000"/>
              </a:spcBef>
              <a:spcAft>
                <a:spcPts val="0"/>
              </a:spcAft>
              <a:buNone/>
            </a:pPr>
            <a:r>
              <a:rPr lang="en-US" sz="2400"/>
              <a:t>North Carolina Foundations Task Force, (2013).  </a:t>
            </a:r>
            <a:r>
              <a:rPr lang="en-US" sz="2400" i="1"/>
              <a:t>North Carolina foundations for </a:t>
            </a:r>
            <a:endParaRPr sz="2400" i="1"/>
          </a:p>
          <a:p>
            <a:pPr marL="0" lvl="0" indent="457200" algn="l" rtl="0">
              <a:lnSpc>
                <a:spcPct val="100000"/>
              </a:lnSpc>
              <a:spcBef>
                <a:spcPts val="0"/>
              </a:spcBef>
              <a:spcAft>
                <a:spcPts val="0"/>
              </a:spcAft>
              <a:buNone/>
            </a:pPr>
            <a:r>
              <a:rPr lang="en-US" sz="2400" i="1"/>
              <a:t>early learning and development.</a:t>
            </a:r>
            <a:r>
              <a:rPr lang="en-US" sz="2400"/>
              <a:t> Raleigh: Author.</a:t>
            </a:r>
            <a:endParaRPr sz="2400"/>
          </a:p>
          <a:p>
            <a:pPr marL="457200" lvl="0" indent="0" algn="l" rtl="0">
              <a:lnSpc>
                <a:spcPct val="100000"/>
              </a:lnSpc>
              <a:spcBef>
                <a:spcPts val="1000"/>
              </a:spcBef>
              <a:spcAft>
                <a:spcPts val="1000"/>
              </a:spcAft>
              <a:buClr>
                <a:schemeClr val="dk1"/>
              </a:buClr>
              <a:buSzPts val="1100"/>
              <a:buFont typeface="Arial"/>
              <a:buNone/>
            </a:pPr>
            <a:endParaRPr sz="2400"/>
          </a:p>
        </p:txBody>
      </p:sp>
      <p:sp>
        <p:nvSpPr>
          <p:cNvPr id="582" name="Google Shape;582;p6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6"/>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References </a:t>
            </a:r>
            <a:r>
              <a:rPr lang="en-US" i="1"/>
              <a:t>Continued</a:t>
            </a:r>
            <a:endParaRPr i="1"/>
          </a:p>
        </p:txBody>
      </p:sp>
      <p:sp>
        <p:nvSpPr>
          <p:cNvPr id="588" name="Google Shape;588;p66"/>
          <p:cNvSpPr txBox="1">
            <a:spLocks noGrp="1"/>
          </p:cNvSpPr>
          <p:nvPr>
            <p:ph type="body" idx="1"/>
          </p:nvPr>
        </p:nvSpPr>
        <p:spPr>
          <a:xfrm>
            <a:off x="426720" y="1453896"/>
            <a:ext cx="11338500" cy="4720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Sandall, S. R., &amp; Schwartz, I. S. (2008). Building blocks for teaching preschoolers </a:t>
            </a:r>
            <a:endParaRPr sz="2400"/>
          </a:p>
          <a:p>
            <a:pPr marL="0" lvl="0" indent="457200" algn="l" rtl="0">
              <a:lnSpc>
                <a:spcPct val="100000"/>
              </a:lnSpc>
              <a:spcBef>
                <a:spcPts val="0"/>
              </a:spcBef>
              <a:spcAft>
                <a:spcPts val="0"/>
              </a:spcAft>
              <a:buClr>
                <a:schemeClr val="dk1"/>
              </a:buClr>
              <a:buSzPts val="1100"/>
              <a:buFont typeface="Arial"/>
              <a:buNone/>
            </a:pPr>
            <a:r>
              <a:rPr lang="en-US" sz="2400"/>
              <a:t>with special needs (2nd ed.). Paul H. Brookes Publishing Company.</a:t>
            </a:r>
            <a:endParaRPr sz="2400"/>
          </a:p>
          <a:p>
            <a:pPr marL="0" lvl="0" indent="0" algn="l" rtl="0">
              <a:lnSpc>
                <a:spcPct val="100000"/>
              </a:lnSpc>
              <a:spcBef>
                <a:spcPts val="1000"/>
              </a:spcBef>
              <a:spcAft>
                <a:spcPts val="0"/>
              </a:spcAft>
              <a:buClr>
                <a:schemeClr val="dk1"/>
              </a:buClr>
              <a:buSzPts val="1100"/>
              <a:buFont typeface="Arial"/>
              <a:buNone/>
            </a:pPr>
            <a:r>
              <a:rPr lang="en-US" sz="2400"/>
              <a:t>Waters, V., West, T., Lim, C.-I., &amp; Vinh, M. (2021). A guide to adaptations (STEM </a:t>
            </a:r>
            <a:endParaRPr sz="2400"/>
          </a:p>
          <a:p>
            <a:pPr marL="457200" lvl="0" indent="0" algn="l" rtl="0">
              <a:lnSpc>
                <a:spcPct val="100000"/>
              </a:lnSpc>
              <a:spcBef>
                <a:spcPts val="0"/>
              </a:spcBef>
              <a:spcAft>
                <a:spcPts val="1000"/>
              </a:spcAft>
              <a:buClr>
                <a:schemeClr val="dk1"/>
              </a:buClr>
              <a:buSzPts val="1100"/>
              <a:buFont typeface="Arial"/>
              <a:buNone/>
            </a:pPr>
            <a:r>
              <a:rPr lang="en-US" sz="2400"/>
              <a:t>Innovation for Inclusion in Early Education Center). University of North Carolina at Chapel Hill. https://stemie.fpg.unc.edu/guide-adaptations</a:t>
            </a:r>
            <a:endParaRPr/>
          </a:p>
        </p:txBody>
      </p:sp>
      <p:sp>
        <p:nvSpPr>
          <p:cNvPr id="589" name="Google Shape;589;p6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48</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429775" y="205750"/>
            <a:ext cx="11338500" cy="960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Early Learning Outcomes Framework</a:t>
            </a:r>
            <a:endParaRPr>
              <a:solidFill>
                <a:srgbClr val="1C3766"/>
              </a:solidFill>
            </a:endParaRPr>
          </a:p>
        </p:txBody>
      </p:sp>
      <p:pic>
        <p:nvPicPr>
          <p:cNvPr id="142" name="Google Shape;142;p23" descr="Head Start logo"/>
          <p:cNvPicPr preferRelativeResize="0"/>
          <p:nvPr/>
        </p:nvPicPr>
        <p:blipFill rotWithShape="1">
          <a:blip r:embed="rId3">
            <a:alphaModFix/>
          </a:blip>
          <a:srcRect b="21136"/>
          <a:stretch/>
        </p:blipFill>
        <p:spPr>
          <a:xfrm>
            <a:off x="10694672" y="5641191"/>
            <a:ext cx="828500" cy="653378"/>
          </a:xfrm>
          <a:prstGeom prst="rect">
            <a:avLst/>
          </a:prstGeom>
          <a:noFill/>
          <a:ln>
            <a:noFill/>
          </a:ln>
        </p:spPr>
      </p:pic>
      <p:sp>
        <p:nvSpPr>
          <p:cNvPr id="143" name="Google Shape;143;p23" descr="Head Start logo"/>
          <p:cNvSpPr txBox="1"/>
          <p:nvPr/>
        </p:nvSpPr>
        <p:spPr>
          <a:xfrm>
            <a:off x="993875" y="5746775"/>
            <a:ext cx="101499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u="sng">
                <a:solidFill>
                  <a:schemeClr val="hlink"/>
                </a:solidFill>
                <a:hlinkClick r:id="rId4"/>
              </a:rPr>
              <a:t>Head Start Early Learning Outcomes Framework: Ages Birth to Five</a:t>
            </a:r>
            <a:endParaRPr sz="2200">
              <a:solidFill>
                <a:srgbClr val="1C3766"/>
              </a:solidFill>
            </a:endParaRPr>
          </a:p>
        </p:txBody>
      </p:sp>
      <p:pic>
        <p:nvPicPr>
          <p:cNvPr id="144" name="Google Shape;144;p23" descr="Early Learning Outcomes Framework Goal IT-LC 1&#10;&#10;Graphic from the Head Start Early Learning Outcomes Framework illustrating the developmental domain of Language and Communication, the sub-domain: attending and understanding for Goal IT-LC1, and the developmental progression for ages Birth to 36 months, with indicators to expect by 36 months. For accessible developmental progressions, click the link at the bottom of the slide."/>
          <p:cNvPicPr preferRelativeResize="0"/>
          <p:nvPr/>
        </p:nvPicPr>
        <p:blipFill>
          <a:blip r:embed="rId5">
            <a:alphaModFix/>
          </a:blip>
          <a:stretch>
            <a:fillRect/>
          </a:stretch>
        </p:blipFill>
        <p:spPr>
          <a:xfrm>
            <a:off x="936000" y="1132600"/>
            <a:ext cx="10358925" cy="4732250"/>
          </a:xfrm>
          <a:prstGeom prst="rect">
            <a:avLst/>
          </a:prstGeom>
          <a:noFill/>
          <a:ln>
            <a:noFill/>
          </a:ln>
        </p:spPr>
      </p:pic>
      <p:sp>
        <p:nvSpPr>
          <p:cNvPr id="145" name="Google Shape;145;p23"/>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426750" y="389650"/>
            <a:ext cx="11338500" cy="992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a:solidFill>
                  <a:srgbClr val="1C3766"/>
                </a:solidFill>
              </a:rPr>
              <a:t>Early Learning Outcomes Framework: Preschool</a:t>
            </a:r>
            <a:endParaRPr>
              <a:solidFill>
                <a:srgbClr val="1C3766"/>
              </a:solidFill>
            </a:endParaRPr>
          </a:p>
        </p:txBody>
      </p:sp>
      <p:pic>
        <p:nvPicPr>
          <p:cNvPr id="152" name="Google Shape;152;p24" descr="Head Start logo"/>
          <p:cNvPicPr preferRelativeResize="0"/>
          <p:nvPr/>
        </p:nvPicPr>
        <p:blipFill rotWithShape="1">
          <a:blip r:embed="rId3">
            <a:alphaModFix/>
          </a:blip>
          <a:srcRect b="21136"/>
          <a:stretch/>
        </p:blipFill>
        <p:spPr>
          <a:xfrm>
            <a:off x="10694672" y="5641191"/>
            <a:ext cx="828500" cy="653378"/>
          </a:xfrm>
          <a:prstGeom prst="rect">
            <a:avLst/>
          </a:prstGeom>
          <a:noFill/>
          <a:ln>
            <a:noFill/>
          </a:ln>
        </p:spPr>
      </p:pic>
      <p:sp>
        <p:nvSpPr>
          <p:cNvPr id="153" name="Google Shape;153;p24"/>
          <p:cNvSpPr txBox="1"/>
          <p:nvPr/>
        </p:nvSpPr>
        <p:spPr>
          <a:xfrm>
            <a:off x="993875" y="5746775"/>
            <a:ext cx="101499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u="sng">
                <a:solidFill>
                  <a:schemeClr val="hlink"/>
                </a:solidFill>
                <a:hlinkClick r:id="rId4"/>
              </a:rPr>
              <a:t>Head Start Early Learning Outcomes Framework: Ages Birth to Five</a:t>
            </a:r>
            <a:endParaRPr sz="2200">
              <a:solidFill>
                <a:srgbClr val="1C3766"/>
              </a:solidFill>
            </a:endParaRPr>
          </a:p>
        </p:txBody>
      </p:sp>
      <p:pic>
        <p:nvPicPr>
          <p:cNvPr id="154" name="Google Shape;154;p24" descr="Graphic from the Head Start Early Learning Outcomes Framework illustrating the developmental domain of Language and Communication, organized into the sub-domain: Attending and Understanding for Goal P-LC1, and the developmental progression for ages 36 to 60 months, with indicators to expect by 60 months. For accessible developmental progressions, click the Head Start Early Learning Outcomes Framework link at the bottom of the slide. &#10;" title="Early Learning Outcomes Framework Goal P-LC 1"/>
          <p:cNvPicPr preferRelativeResize="0"/>
          <p:nvPr/>
        </p:nvPicPr>
        <p:blipFill>
          <a:blip r:embed="rId5">
            <a:alphaModFix/>
          </a:blip>
          <a:stretch>
            <a:fillRect/>
          </a:stretch>
        </p:blipFill>
        <p:spPr>
          <a:xfrm>
            <a:off x="429775" y="1310663"/>
            <a:ext cx="11669050" cy="4268775"/>
          </a:xfrm>
          <a:prstGeom prst="rect">
            <a:avLst/>
          </a:prstGeom>
          <a:noFill/>
          <a:ln>
            <a:noFill/>
          </a:ln>
        </p:spPr>
      </p:pic>
      <p:sp>
        <p:nvSpPr>
          <p:cNvPr id="155" name="Google Shape;155;p24"/>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831850" y="1212023"/>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solidFill>
                  <a:srgbClr val="154578"/>
                </a:solidFill>
              </a:rPr>
              <a:t>A Process for Supporting All Early Learners</a:t>
            </a:r>
            <a:endParaRPr>
              <a:solidFill>
                <a:srgbClr val="154578"/>
              </a:solidFill>
            </a:endParaRPr>
          </a:p>
        </p:txBody>
      </p:sp>
      <p:sp>
        <p:nvSpPr>
          <p:cNvPr id="162" name="Google Shape;162;p25"/>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solidFill>
                  <a:srgbClr val="1C3766"/>
                </a:solidFill>
              </a:rPr>
              <a:t>A Process of Support</a:t>
            </a:r>
            <a:endParaRPr>
              <a:solidFill>
                <a:srgbClr val="1C3766"/>
              </a:solidFill>
            </a:endParaRPr>
          </a:p>
        </p:txBody>
      </p:sp>
      <p:sp>
        <p:nvSpPr>
          <p:cNvPr id="168" name="Google Shape;168;p26"/>
          <p:cNvSpPr/>
          <p:nvPr/>
        </p:nvSpPr>
        <p:spPr>
          <a:xfrm>
            <a:off x="475767" y="2528500"/>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b" anchorCtr="0">
            <a:noAutofit/>
          </a:bodyPr>
          <a:lstStyle/>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endParaRPr sz="1900" b="1"/>
          </a:p>
          <a:p>
            <a:pPr marL="0" lvl="0" indent="0" algn="ctr" rtl="0">
              <a:spcBef>
                <a:spcPts val="0"/>
              </a:spcBef>
              <a:spcAft>
                <a:spcPts val="0"/>
              </a:spcAft>
              <a:buNone/>
            </a:pPr>
            <a:r>
              <a:rPr lang="en-US" sz="1900" b="1"/>
              <a:t>What’s Happening?</a:t>
            </a:r>
            <a:endParaRPr sz="1900" b="1"/>
          </a:p>
          <a:p>
            <a:pPr marL="0" lvl="0" indent="0" algn="ctr" rtl="0">
              <a:spcBef>
                <a:spcPts val="0"/>
              </a:spcBef>
              <a:spcAft>
                <a:spcPts val="0"/>
              </a:spcAft>
              <a:buNone/>
            </a:pPr>
            <a:r>
              <a:rPr lang="en-US" sz="1900" i="1"/>
              <a:t>for all and &amp; for the individual</a:t>
            </a:r>
            <a:endParaRPr sz="1900" i="1"/>
          </a:p>
          <a:p>
            <a:pPr marL="0" lvl="0" indent="0" algn="ctr" rtl="0">
              <a:spcBef>
                <a:spcPts val="0"/>
              </a:spcBef>
              <a:spcAft>
                <a:spcPts val="0"/>
              </a:spcAft>
              <a:buNone/>
            </a:pPr>
            <a:endParaRPr sz="1900"/>
          </a:p>
          <a:p>
            <a:pPr marL="0" lvl="0" indent="0" algn="ctr" rtl="0">
              <a:spcBef>
                <a:spcPts val="0"/>
              </a:spcBef>
              <a:spcAft>
                <a:spcPts val="0"/>
              </a:spcAft>
              <a:buNone/>
            </a:pPr>
            <a:r>
              <a:rPr lang="en-US" sz="1900" b="1"/>
              <a:t>When?</a:t>
            </a:r>
            <a:endParaRPr sz="1900" b="1"/>
          </a:p>
          <a:p>
            <a:pPr marL="0" lvl="0" indent="0" algn="ctr" rtl="0">
              <a:spcBef>
                <a:spcPts val="0"/>
              </a:spcBef>
              <a:spcAft>
                <a:spcPts val="0"/>
              </a:spcAft>
              <a:buNone/>
            </a:pPr>
            <a:r>
              <a:rPr lang="en-US" sz="1900" i="1"/>
              <a:t>activity or routine</a:t>
            </a:r>
            <a:endParaRPr sz="1900" i="1"/>
          </a:p>
          <a:p>
            <a:pPr marL="0" lvl="0" indent="0" algn="ctr" rtl="0">
              <a:spcBef>
                <a:spcPts val="0"/>
              </a:spcBef>
              <a:spcAft>
                <a:spcPts val="0"/>
              </a:spcAft>
              <a:buNone/>
            </a:pPr>
            <a:endParaRPr sz="1900"/>
          </a:p>
          <a:p>
            <a:pPr marL="0" lvl="0" indent="0" algn="ctr" rtl="0">
              <a:spcBef>
                <a:spcPts val="0"/>
              </a:spcBef>
              <a:spcAft>
                <a:spcPts val="0"/>
              </a:spcAft>
              <a:buNone/>
            </a:pPr>
            <a:r>
              <a:rPr lang="en-US" sz="1900" b="1"/>
              <a:t>What?</a:t>
            </a:r>
            <a:endParaRPr sz="1900" b="1"/>
          </a:p>
          <a:p>
            <a:pPr marL="0" lvl="0" indent="0" algn="ctr" rtl="0">
              <a:spcBef>
                <a:spcPts val="0"/>
              </a:spcBef>
              <a:spcAft>
                <a:spcPts val="0"/>
              </a:spcAft>
              <a:buNone/>
            </a:pPr>
            <a:r>
              <a:rPr lang="en-US" sz="1900" i="1"/>
              <a:t>domain or skill</a:t>
            </a:r>
            <a:endParaRPr sz="1900" i="1"/>
          </a:p>
          <a:p>
            <a:pPr marL="0" lvl="0" indent="0" algn="ctr" rtl="0">
              <a:spcBef>
                <a:spcPts val="0"/>
              </a:spcBef>
              <a:spcAft>
                <a:spcPts val="0"/>
              </a:spcAft>
              <a:buNone/>
            </a:pPr>
            <a:endParaRPr sz="1900"/>
          </a:p>
        </p:txBody>
      </p:sp>
      <p:sp>
        <p:nvSpPr>
          <p:cNvPr id="169" name="Google Shape;169;p26"/>
          <p:cNvSpPr/>
          <p:nvPr/>
        </p:nvSpPr>
        <p:spPr>
          <a:xfrm>
            <a:off x="4405133" y="2528500"/>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t>The Inclusion Framework</a:t>
            </a:r>
            <a:endParaRPr sz="2100" b="1"/>
          </a:p>
        </p:txBody>
      </p:sp>
      <p:sp>
        <p:nvSpPr>
          <p:cNvPr id="170" name="Google Shape;170;p26"/>
          <p:cNvSpPr/>
          <p:nvPr/>
        </p:nvSpPr>
        <p:spPr>
          <a:xfrm>
            <a:off x="8334500" y="2528500"/>
            <a:ext cx="3267900" cy="3726233"/>
          </a:xfrm>
          <a:prstGeom prst="flowChartOffpageConnector">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b="1"/>
              <a:t>How’s it Going?</a:t>
            </a:r>
            <a:endParaRPr sz="2100" b="1"/>
          </a:p>
          <a:p>
            <a:pPr marL="0" lvl="0" indent="0" algn="ctr" rtl="0">
              <a:spcBef>
                <a:spcPts val="0"/>
              </a:spcBef>
              <a:spcAft>
                <a:spcPts val="0"/>
              </a:spcAft>
              <a:buNone/>
            </a:pPr>
            <a:endParaRPr sz="2100" b="1"/>
          </a:p>
          <a:p>
            <a:pPr marL="0" lvl="0" indent="0" algn="ctr" rtl="0">
              <a:spcBef>
                <a:spcPts val="0"/>
              </a:spcBef>
              <a:spcAft>
                <a:spcPts val="0"/>
              </a:spcAft>
              <a:buNone/>
            </a:pPr>
            <a:endParaRPr sz="2100" b="1"/>
          </a:p>
          <a:p>
            <a:pPr marL="0" lvl="0" indent="0" algn="ctr" rtl="0">
              <a:spcBef>
                <a:spcPts val="0"/>
              </a:spcBef>
              <a:spcAft>
                <a:spcPts val="0"/>
              </a:spcAft>
              <a:buNone/>
            </a:pPr>
            <a:r>
              <a:rPr lang="en-US" sz="2100" b="1"/>
              <a:t>Do we need further adaptations?</a:t>
            </a:r>
            <a:endParaRPr sz="2100" b="1"/>
          </a:p>
          <a:p>
            <a:pPr marL="0" lvl="0" indent="0" algn="ctr" rtl="0">
              <a:spcBef>
                <a:spcPts val="0"/>
              </a:spcBef>
              <a:spcAft>
                <a:spcPts val="0"/>
              </a:spcAft>
              <a:buNone/>
            </a:pPr>
            <a:endParaRPr sz="1900"/>
          </a:p>
          <a:p>
            <a:pPr marL="0" lvl="0" indent="0" algn="ctr" rtl="0">
              <a:spcBef>
                <a:spcPts val="0"/>
              </a:spcBef>
              <a:spcAft>
                <a:spcPts val="0"/>
              </a:spcAft>
              <a:buNone/>
            </a:pPr>
            <a:endParaRPr sz="1900"/>
          </a:p>
        </p:txBody>
      </p:sp>
      <p:sp>
        <p:nvSpPr>
          <p:cNvPr id="171" name="Google Shape;171;p26"/>
          <p:cNvSpPr/>
          <p:nvPr/>
        </p:nvSpPr>
        <p:spPr>
          <a:xfrm>
            <a:off x="181250" y="1629700"/>
            <a:ext cx="3856800" cy="898800"/>
          </a:xfrm>
          <a:prstGeom prst="hexagon">
            <a:avLst>
              <a:gd name="adj" fmla="val 28852"/>
              <a:gd name="vf" fmla="val 115470"/>
            </a:avLst>
          </a:prstGeom>
          <a:solidFill>
            <a:srgbClr val="2FB4D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chemeClr val="dk1"/>
                </a:solidFill>
              </a:rPr>
              <a:t>Assess</a:t>
            </a:r>
            <a:endParaRPr sz="2700" b="1">
              <a:solidFill>
                <a:schemeClr val="dk1"/>
              </a:solidFill>
            </a:endParaRPr>
          </a:p>
        </p:txBody>
      </p:sp>
      <p:sp>
        <p:nvSpPr>
          <p:cNvPr id="172" name="Google Shape;172;p26"/>
          <p:cNvSpPr/>
          <p:nvPr/>
        </p:nvSpPr>
        <p:spPr>
          <a:xfrm>
            <a:off x="4110700" y="1629700"/>
            <a:ext cx="3856800" cy="898800"/>
          </a:xfrm>
          <a:prstGeom prst="hexagon">
            <a:avLst>
              <a:gd name="adj" fmla="val 28852"/>
              <a:gd name="vf" fmla="val 115470"/>
            </a:avLst>
          </a:prstGeom>
          <a:solidFill>
            <a:srgbClr val="F7CB03"/>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chemeClr val="dk1"/>
                </a:solidFill>
              </a:rPr>
              <a:t>Make a Plan and Implement</a:t>
            </a:r>
            <a:endParaRPr sz="2700" b="1">
              <a:solidFill>
                <a:schemeClr val="dk1"/>
              </a:solidFill>
            </a:endParaRPr>
          </a:p>
        </p:txBody>
      </p:sp>
      <p:sp>
        <p:nvSpPr>
          <p:cNvPr id="173" name="Google Shape;173;p26"/>
          <p:cNvSpPr/>
          <p:nvPr/>
        </p:nvSpPr>
        <p:spPr>
          <a:xfrm>
            <a:off x="8040117" y="1629700"/>
            <a:ext cx="3856800" cy="898800"/>
          </a:xfrm>
          <a:prstGeom prst="hexagon">
            <a:avLst>
              <a:gd name="adj" fmla="val 28852"/>
              <a:gd name="vf" fmla="val 115470"/>
            </a:avLst>
          </a:prstGeom>
          <a:solidFill>
            <a:srgbClr val="D6006D"/>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700" b="1">
                <a:solidFill>
                  <a:schemeClr val="dk1"/>
                </a:solidFill>
              </a:rPr>
              <a:t>Monitor and Revise</a:t>
            </a:r>
            <a:endParaRPr sz="2700" b="1">
              <a:solidFill>
                <a:schemeClr val="dk1"/>
              </a:solidFill>
            </a:endParaRPr>
          </a:p>
        </p:txBody>
      </p:sp>
      <p:pic>
        <p:nvPicPr>
          <p:cNvPr id="174" name="Google Shape;174;p26" descr="the inclusion framework: 1. environment, 2. materials, 3. instruction "/>
          <p:cNvPicPr preferRelativeResize="0"/>
          <p:nvPr/>
        </p:nvPicPr>
        <p:blipFill>
          <a:blip r:embed="rId3">
            <a:alphaModFix/>
          </a:blip>
          <a:stretch>
            <a:fillRect/>
          </a:stretch>
        </p:blipFill>
        <p:spPr>
          <a:xfrm>
            <a:off x="4879445" y="3492833"/>
            <a:ext cx="2319300" cy="2145500"/>
          </a:xfrm>
          <a:prstGeom prst="rect">
            <a:avLst/>
          </a:prstGeom>
          <a:noFill/>
          <a:ln w="25400" cap="flat" cmpd="sng">
            <a:solidFill>
              <a:schemeClr val="dk2"/>
            </a:solidFill>
            <a:prstDash val="solid"/>
            <a:round/>
            <a:headEnd type="none" w="sm" len="sm"/>
            <a:tailEnd type="none" w="sm" len="sm"/>
          </a:ln>
        </p:spPr>
      </p:pic>
      <p:sp>
        <p:nvSpPr>
          <p:cNvPr id="175" name="Google Shape;175;p26"/>
          <p:cNvSpPr txBox="1"/>
          <p:nvPr/>
        </p:nvSpPr>
        <p:spPr>
          <a:xfrm>
            <a:off x="3638542" y="6333542"/>
            <a:ext cx="4914900" cy="42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u="sng">
                <a:solidFill>
                  <a:schemeClr val="lt1"/>
                </a:solidFill>
                <a:hlinkClick r:id="rId4">
                  <a:extLst>
                    <a:ext uri="{A12FA001-AC4F-418D-AE19-62706E023703}">
                      <ahyp:hlinkClr xmlns:ahyp="http://schemas.microsoft.com/office/drawing/2018/hyperlinkcolor" val="tx"/>
                    </a:ext>
                  </a:extLst>
                </a:hlinkClick>
              </a:rPr>
              <a:t>Adapted </a:t>
            </a:r>
            <a:r>
              <a:rPr lang="en-US" sz="1500" u="sng">
                <a:solidFill>
                  <a:schemeClr val="lt1"/>
                </a:solidFill>
                <a:hlinkClick r:id="rId4">
                  <a:extLst>
                    <a:ext uri="{A12FA001-AC4F-418D-AE19-62706E023703}">
                      <ahyp:hlinkClr xmlns:ahyp="http://schemas.microsoft.com/office/drawing/2018/hyperlinkcolor" val="tx"/>
                    </a:ext>
                  </a:extLst>
                </a:hlinkClick>
              </a:rPr>
              <a:t>from</a:t>
            </a:r>
            <a:r>
              <a:rPr lang="en-US" sz="1500" u="sng">
                <a:solidFill>
                  <a:schemeClr val="lt1"/>
                </a:solidFill>
                <a:hlinkClick r:id="rId4">
                  <a:extLst>
                    <a:ext uri="{A12FA001-AC4F-418D-AE19-62706E023703}">
                      <ahyp:hlinkClr xmlns:ahyp="http://schemas.microsoft.com/office/drawing/2018/hyperlinkcolor" val="tx"/>
                    </a:ext>
                  </a:extLst>
                </a:hlinkClick>
              </a:rPr>
              <a:t> STEMIE Guide to </a:t>
            </a:r>
            <a:r>
              <a:rPr lang="en-US" sz="1500" u="sng">
                <a:solidFill>
                  <a:schemeClr val="lt1"/>
                </a:solidFill>
                <a:hlinkClick r:id="rId4">
                  <a:extLst>
                    <a:ext uri="{A12FA001-AC4F-418D-AE19-62706E023703}">
                      <ahyp:hlinkClr xmlns:ahyp="http://schemas.microsoft.com/office/drawing/2018/hyperlinkcolor" val="tx"/>
                    </a:ext>
                  </a:extLst>
                </a:hlinkClick>
              </a:rPr>
              <a:t>Adaptations</a:t>
            </a:r>
            <a:r>
              <a:rPr lang="en-US" sz="1500" u="sng">
                <a:solidFill>
                  <a:schemeClr val="lt1"/>
                </a:solidFill>
                <a:hlinkClick r:id="rId4">
                  <a:extLst>
                    <a:ext uri="{A12FA001-AC4F-418D-AE19-62706E023703}">
                      <ahyp:hlinkClr xmlns:ahyp="http://schemas.microsoft.com/office/drawing/2018/hyperlinkcolor" val="tx"/>
                    </a:ext>
                  </a:extLst>
                </a:hlinkClick>
              </a:rPr>
              <a:t> </a:t>
            </a:r>
            <a:endParaRPr sz="1500">
              <a:solidFill>
                <a:schemeClr val="lt1"/>
              </a:solidFill>
            </a:endParaRPr>
          </a:p>
        </p:txBody>
      </p:sp>
      <p:sp>
        <p:nvSpPr>
          <p:cNvPr id="176" name="Google Shape;176;p26"/>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429768" y="338328"/>
            <a:ext cx="11338500" cy="911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solidFill>
                  <a:srgbClr val="1C3766"/>
                </a:solidFill>
              </a:rPr>
              <a:t>Assess: What’s happening?</a:t>
            </a:r>
            <a:endParaRPr>
              <a:solidFill>
                <a:srgbClr val="1C3766"/>
              </a:solidFill>
            </a:endParaRPr>
          </a:p>
        </p:txBody>
      </p:sp>
      <p:sp>
        <p:nvSpPr>
          <p:cNvPr id="183" name="Google Shape;183;p27"/>
          <p:cNvSpPr txBox="1"/>
          <p:nvPr/>
        </p:nvSpPr>
        <p:spPr>
          <a:xfrm>
            <a:off x="487225" y="1915750"/>
            <a:ext cx="9518700" cy="23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100" b="1">
                <a:solidFill>
                  <a:srgbClr val="1C3766"/>
                </a:solidFill>
              </a:rPr>
              <a:t>It all starts with expectations!</a:t>
            </a:r>
            <a:endParaRPr sz="4100" b="1">
              <a:solidFill>
                <a:srgbClr val="1C3766"/>
              </a:solidFill>
            </a:endParaRPr>
          </a:p>
          <a:p>
            <a:pPr marL="457200" lvl="0" indent="-425450" algn="l" rtl="0">
              <a:spcBef>
                <a:spcPts val="1100"/>
              </a:spcBef>
              <a:spcAft>
                <a:spcPts val="0"/>
              </a:spcAft>
              <a:buClr>
                <a:srgbClr val="1C3766"/>
              </a:buClr>
              <a:buSzPts val="3300"/>
              <a:buChar char="●"/>
            </a:pPr>
            <a:r>
              <a:rPr lang="en-US" sz="3300">
                <a:solidFill>
                  <a:srgbClr val="1C3766"/>
                </a:solidFill>
              </a:rPr>
              <a:t>At this specific time, or activity, what is it that I am expecting of all students?</a:t>
            </a:r>
            <a:endParaRPr sz="3300">
              <a:solidFill>
                <a:srgbClr val="1C3766"/>
              </a:solidFill>
            </a:endParaRPr>
          </a:p>
          <a:p>
            <a:pPr marL="457200" lvl="0" indent="-425450" algn="l" rtl="0">
              <a:spcBef>
                <a:spcPts val="1100"/>
              </a:spcBef>
              <a:spcAft>
                <a:spcPts val="1100"/>
              </a:spcAft>
              <a:buClr>
                <a:srgbClr val="1C3766"/>
              </a:buClr>
              <a:buSzPts val="3300"/>
              <a:buChar char="●"/>
            </a:pPr>
            <a:r>
              <a:rPr lang="en-US" sz="3300">
                <a:solidFill>
                  <a:srgbClr val="1C3766"/>
                </a:solidFill>
              </a:rPr>
              <a:t>What is happening with individual students?</a:t>
            </a:r>
            <a:endParaRPr sz="3300">
              <a:solidFill>
                <a:srgbClr val="1C3766"/>
              </a:solidFill>
            </a:endParaRPr>
          </a:p>
        </p:txBody>
      </p:sp>
      <p:pic>
        <p:nvPicPr>
          <p:cNvPr id="184" name="Google Shape;184;p27" descr="assess step visual&#10;"/>
          <p:cNvPicPr preferRelativeResize="0"/>
          <p:nvPr/>
        </p:nvPicPr>
        <p:blipFill>
          <a:blip r:embed="rId3">
            <a:alphaModFix/>
          </a:blip>
          <a:stretch>
            <a:fillRect/>
          </a:stretch>
        </p:blipFill>
        <p:spPr>
          <a:xfrm>
            <a:off x="9609375" y="373425"/>
            <a:ext cx="2434100" cy="2867250"/>
          </a:xfrm>
          <a:prstGeom prst="rect">
            <a:avLst/>
          </a:prstGeom>
          <a:noFill/>
          <a:ln>
            <a:noFill/>
          </a:ln>
        </p:spPr>
      </p:pic>
      <p:sp>
        <p:nvSpPr>
          <p:cNvPr id="185" name="Google Shape;185;p27"/>
          <p:cNvSpPr txBox="1">
            <a:spLocks noGrp="1"/>
          </p:cNvSpPr>
          <p:nvPr>
            <p:ph type="sldNum" idx="12"/>
          </p:nvPr>
        </p:nvSpPr>
        <p:spPr>
          <a:xfrm>
            <a:off x="8610600" y="6356350"/>
            <a:ext cx="2975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PI widescreen slide master">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1438</Words>
  <Application>Microsoft Office PowerPoint</Application>
  <PresentationFormat>Widescreen</PresentationFormat>
  <Paragraphs>317</Paragraphs>
  <Slides>48</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Roboto</vt:lpstr>
      <vt:lpstr>Mali</vt:lpstr>
      <vt:lpstr>Calibri</vt:lpstr>
      <vt:lpstr>Arial</vt:lpstr>
      <vt:lpstr>DPI widescreen slide master</vt:lpstr>
      <vt:lpstr>Meeting Children Where They Are: Adapting Instruction for Preschool Children</vt:lpstr>
      <vt:lpstr>DEC Recommended Practices</vt:lpstr>
      <vt:lpstr>Developmental Patterns</vt:lpstr>
      <vt:lpstr>Developmental Progressions</vt:lpstr>
      <vt:lpstr>Early Learning Outcomes Framework</vt:lpstr>
      <vt:lpstr>Early Learning Outcomes Framework: Preschool</vt:lpstr>
      <vt:lpstr>A Process for Supporting All Early Learners</vt:lpstr>
      <vt:lpstr>A Process of Support</vt:lpstr>
      <vt:lpstr>Assess: What’s happening?</vt:lpstr>
      <vt:lpstr>Assess: When? and What?</vt:lpstr>
      <vt:lpstr>Meet Joshua</vt:lpstr>
      <vt:lpstr>Small Group Math Activity</vt:lpstr>
      <vt:lpstr>How Did Joshua Do?</vt:lpstr>
      <vt:lpstr>Assess In Action (part 1)</vt:lpstr>
      <vt:lpstr>Assess In Action (part 1) cont.</vt:lpstr>
      <vt:lpstr>Assess In Action (part 2)</vt:lpstr>
      <vt:lpstr>Plan and Implement</vt:lpstr>
      <vt:lpstr>Plan and Implement:  The Inclusion Framework</vt:lpstr>
      <vt:lpstr>Inclusion Framework: Environment</vt:lpstr>
      <vt:lpstr>Differentiating Using the  Inclusion Framework: Environment</vt:lpstr>
      <vt:lpstr>Guide to Adaptations</vt:lpstr>
      <vt:lpstr>Environmental Adaptations: Physical  Location, Arrangement, &amp; Visual Supports</vt:lpstr>
      <vt:lpstr>Environmental Adaptations: Temporal Schedules &amp;  Routines</vt:lpstr>
      <vt:lpstr>Emergent Math Skills</vt:lpstr>
      <vt:lpstr>Environmental Adaptations: Small Groups</vt:lpstr>
      <vt:lpstr>Environmental Adaptations:  Instructional Small Groups</vt:lpstr>
      <vt:lpstr>Environmental Adaptations Examples  (1 of 2)</vt:lpstr>
      <vt:lpstr>Environmental Adaptations Examples  (2 of 2)</vt:lpstr>
      <vt:lpstr>Using The Inclusive Framework: Materials</vt:lpstr>
      <vt:lpstr>Material Adaptations </vt:lpstr>
      <vt:lpstr>Emergent Math Skills Revisited</vt:lpstr>
      <vt:lpstr>Material Adaptations: Small Groups</vt:lpstr>
      <vt:lpstr>Material Adaptations:  Instructional Small Groups</vt:lpstr>
      <vt:lpstr>Materials Adaptations Examples</vt:lpstr>
      <vt:lpstr>Differentiating Using The Inclusive Framework: Instruction</vt:lpstr>
      <vt:lpstr>Instructional Adaptations </vt:lpstr>
      <vt:lpstr>Instruction Application Activity</vt:lpstr>
      <vt:lpstr>Instructional Adaptation Examples </vt:lpstr>
      <vt:lpstr>What Is “Explicit” Instruction?</vt:lpstr>
      <vt:lpstr>Visualizing Explicit Instruction</vt:lpstr>
      <vt:lpstr>Key Takeaways:  The Inclusion Framework</vt:lpstr>
      <vt:lpstr>Monitor and Revise</vt:lpstr>
      <vt:lpstr>How Is It Going?</vt:lpstr>
      <vt:lpstr>The Rest of the Story…Joshua</vt:lpstr>
      <vt:lpstr>Application Activity</vt:lpstr>
      <vt:lpstr>Reflections and Questions</vt:lpstr>
      <vt:lpstr>References </vt:lpstr>
      <vt:lpstr>References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Shana LeGrant</dc:creator>
  <cp:lastModifiedBy>Shana LeGrant</cp:lastModifiedBy>
  <cp:revision>1</cp:revision>
  <dcterms:modified xsi:type="dcterms:W3CDTF">2026-05-11T18:15:06Z</dcterms:modified>
</cp:coreProperties>
</file>