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4"/>
  </p:notesMasterIdLst>
  <p:sldIdLst>
    <p:sldId id="256" r:id="rId3"/>
    <p:sldId id="2141411119" r:id="rId4"/>
    <p:sldId id="480" r:id="rId5"/>
    <p:sldId id="258" r:id="rId6"/>
    <p:sldId id="259" r:id="rId7"/>
    <p:sldId id="260" r:id="rId8"/>
    <p:sldId id="261" r:id="rId9"/>
    <p:sldId id="31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8" r:id="rId22"/>
    <p:sldId id="276" r:id="rId23"/>
    <p:sldId id="315" r:id="rId24"/>
    <p:sldId id="279" r:id="rId25"/>
    <p:sldId id="271" r:id="rId26"/>
    <p:sldId id="280" r:id="rId27"/>
    <p:sldId id="316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479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8" r:id="rId48"/>
    <p:sldId id="309" r:id="rId49"/>
    <p:sldId id="310" r:id="rId50"/>
    <p:sldId id="311" r:id="rId51"/>
    <p:sldId id="312" r:id="rId52"/>
    <p:sldId id="313" r:id="rId53"/>
  </p:sldIdLst>
  <p:sldSz cx="12192000" cy="6858000"/>
  <p:notesSz cx="6858000" cy="9144000"/>
  <p:embeddedFontLst>
    <p:embeddedFont>
      <p:font typeface="Gill Sans" panose="020B0502020104020203" pitchFamily="34" charset="-79"/>
      <p:regular r:id="rId55"/>
      <p:bold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ity+N4plrB/5s/049MLAeBcht1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DA0F27-387E-49D5-B4C0-D3D86315F374}" v="350" dt="2026-05-12T20:47:11.032"/>
  </p1510:revLst>
</p1510:revInfo>
</file>

<file path=ppt/tableStyles.xml><?xml version="1.0" encoding="utf-8"?>
<a:tblStyleLst xmlns:a="http://schemas.openxmlformats.org/drawingml/2006/main" def="{36CE4D9B-9884-4E09-8825-6B8D6CF7B05E}">
  <a:tblStyle styleId="{36CE4D9B-9884-4E09-8825-6B8D6CF7B05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EF3"/>
          </a:solidFill>
        </a:fill>
      </a:tcStyle>
    </a:wholeTbl>
    <a:band1H>
      <a:tcTxStyle/>
      <a:tcStyle>
        <a:tcBdr/>
        <a:fill>
          <a:solidFill>
            <a:srgbClr val="CCDC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C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1A80CF7-6244-43B2-8D27-99B1839F294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0" autoAdjust="0"/>
    <p:restoredTop sz="86957" autoAdjust="0"/>
  </p:normalViewPr>
  <p:slideViewPr>
    <p:cSldViewPr snapToGrid="0">
      <p:cViewPr varScale="1">
        <p:scale>
          <a:sx n="92" d="100"/>
          <a:sy n="92" d="100"/>
        </p:scale>
        <p:origin x="5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-25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67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48935-87F0-48F5-8E6D-699489628D9E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A4472641-5D91-4A16-8919-FD13B18A464C}">
      <dgm:prSet/>
      <dgm:spPr/>
      <dgm:t>
        <a:bodyPr/>
        <a:lstStyle/>
        <a:p>
          <a:r>
            <a:rPr lang="en-US"/>
            <a:t>What are Itinerant Early Childhood Special Education Services?</a:t>
          </a:r>
        </a:p>
      </dgm:t>
    </dgm:pt>
    <dgm:pt modelId="{6FAAFE64-30BD-41ED-9B02-5D4DB6DF15FD}" type="parTrans" cxnId="{B59ACD6C-6F70-4E97-B6FF-B08F05B2733F}">
      <dgm:prSet/>
      <dgm:spPr/>
      <dgm:t>
        <a:bodyPr/>
        <a:lstStyle/>
        <a:p>
          <a:endParaRPr lang="en-US"/>
        </a:p>
      </dgm:t>
    </dgm:pt>
    <dgm:pt modelId="{D5814527-227F-4C1A-A0B5-0EF33CDD7153}" type="sibTrans" cxnId="{B59ACD6C-6F70-4E97-B6FF-B08F05B2733F}">
      <dgm:prSet/>
      <dgm:spPr/>
      <dgm:t>
        <a:bodyPr/>
        <a:lstStyle/>
        <a:p>
          <a:endParaRPr lang="en-US"/>
        </a:p>
      </dgm:t>
    </dgm:pt>
    <dgm:pt modelId="{A2CCE5C1-F95B-4E6D-839E-BEC22AD926BC}">
      <dgm:prSet/>
      <dgm:spPr/>
      <dgm:t>
        <a:bodyPr/>
        <a:lstStyle/>
        <a:p>
          <a:r>
            <a:rPr lang="en-US"/>
            <a:t>What are Itinerant Early Childhood Special Education Services?</a:t>
          </a:r>
        </a:p>
      </dgm:t>
    </dgm:pt>
    <dgm:pt modelId="{22A8684E-3ED9-4D62-B084-04A74FEC0DAB}" type="parTrans" cxnId="{04BC6F0D-B221-43F3-A00B-7FF74F9E751F}">
      <dgm:prSet/>
      <dgm:spPr/>
      <dgm:t>
        <a:bodyPr/>
        <a:lstStyle/>
        <a:p>
          <a:endParaRPr lang="en-US"/>
        </a:p>
      </dgm:t>
    </dgm:pt>
    <dgm:pt modelId="{AA7F4B04-4855-4049-89A8-AA5F5825A61A}" type="sibTrans" cxnId="{04BC6F0D-B221-43F3-A00B-7FF74F9E751F}">
      <dgm:prSet/>
      <dgm:spPr/>
      <dgm:t>
        <a:bodyPr/>
        <a:lstStyle/>
        <a:p>
          <a:endParaRPr lang="en-US"/>
        </a:p>
      </dgm:t>
    </dgm:pt>
    <dgm:pt modelId="{6C824A79-E6BE-4FE6-81C5-61DA87D9EAAD}">
      <dgm:prSet/>
      <dgm:spPr/>
      <dgm:t>
        <a:bodyPr/>
        <a:lstStyle/>
        <a:p>
          <a:r>
            <a:rPr lang="en-US"/>
            <a:t>The Role of the Itinerant ECSE Teacher (IECSE) </a:t>
          </a:r>
        </a:p>
      </dgm:t>
    </dgm:pt>
    <dgm:pt modelId="{D5507E31-A119-4456-9228-187EC0DA6748}" type="parTrans" cxnId="{41D1094C-A470-498E-9A01-690ECB93B7E3}">
      <dgm:prSet/>
      <dgm:spPr/>
      <dgm:t>
        <a:bodyPr/>
        <a:lstStyle/>
        <a:p>
          <a:endParaRPr lang="en-US"/>
        </a:p>
      </dgm:t>
    </dgm:pt>
    <dgm:pt modelId="{D30DA63C-2901-490F-941F-162BFC9B6FD7}" type="sibTrans" cxnId="{41D1094C-A470-498E-9A01-690ECB93B7E3}">
      <dgm:prSet/>
      <dgm:spPr/>
      <dgm:t>
        <a:bodyPr/>
        <a:lstStyle/>
        <a:p>
          <a:endParaRPr lang="en-US"/>
        </a:p>
      </dgm:t>
    </dgm:pt>
    <dgm:pt modelId="{545ABC7E-D813-4FD3-B1E6-FDB57E09494D}">
      <dgm:prSet/>
      <dgm:spPr/>
      <dgm:t>
        <a:bodyPr/>
        <a:lstStyle/>
        <a:p>
          <a:r>
            <a:rPr lang="en-US"/>
            <a:t>The Role of the General EC Teacher </a:t>
          </a:r>
        </a:p>
      </dgm:t>
    </dgm:pt>
    <dgm:pt modelId="{BF87763D-AC29-488B-97E3-DEDDE89AC530}" type="parTrans" cxnId="{CC8E9E0F-9A66-44B0-9352-18F6C7166B81}">
      <dgm:prSet/>
      <dgm:spPr/>
      <dgm:t>
        <a:bodyPr/>
        <a:lstStyle/>
        <a:p>
          <a:endParaRPr lang="en-US"/>
        </a:p>
      </dgm:t>
    </dgm:pt>
    <dgm:pt modelId="{F562C854-38DF-44F2-97E3-55306FE481A0}" type="sibTrans" cxnId="{CC8E9E0F-9A66-44B0-9352-18F6C7166B81}">
      <dgm:prSet/>
      <dgm:spPr/>
      <dgm:t>
        <a:bodyPr/>
        <a:lstStyle/>
        <a:p>
          <a:endParaRPr lang="en-US"/>
        </a:p>
      </dgm:t>
    </dgm:pt>
    <dgm:pt modelId="{55175914-016E-4E21-99D5-1817FEEEE748}">
      <dgm:prSet/>
      <dgm:spPr/>
      <dgm:t>
        <a:bodyPr/>
        <a:lstStyle/>
        <a:p>
          <a:r>
            <a:rPr lang="en-US"/>
            <a:t>The Planning Matrix</a:t>
          </a:r>
        </a:p>
      </dgm:t>
    </dgm:pt>
    <dgm:pt modelId="{4B3A4C6E-95D5-4E08-9835-96D1813ED759}" type="parTrans" cxnId="{9D07F5D5-D217-4B70-B5A7-3D4957DBC578}">
      <dgm:prSet/>
      <dgm:spPr/>
      <dgm:t>
        <a:bodyPr/>
        <a:lstStyle/>
        <a:p>
          <a:endParaRPr lang="en-US"/>
        </a:p>
      </dgm:t>
    </dgm:pt>
    <dgm:pt modelId="{A5028ECC-4D2C-424B-ADA0-487379D2239A}" type="sibTrans" cxnId="{9D07F5D5-D217-4B70-B5A7-3D4957DBC578}">
      <dgm:prSet/>
      <dgm:spPr/>
      <dgm:t>
        <a:bodyPr/>
        <a:lstStyle/>
        <a:p>
          <a:endParaRPr lang="en-US"/>
        </a:p>
      </dgm:t>
    </dgm:pt>
    <dgm:pt modelId="{90F80EE4-26E5-4A38-9EBB-E4F56C0E985C}">
      <dgm:prSet/>
      <dgm:spPr/>
      <dgm:t>
        <a:bodyPr/>
        <a:lstStyle/>
        <a:p>
          <a:r>
            <a:rPr lang="en-US"/>
            <a:t>First Step in Implementation </a:t>
          </a:r>
        </a:p>
      </dgm:t>
    </dgm:pt>
    <dgm:pt modelId="{974E9A6B-C6F7-4D31-A5E6-B550B059F445}" type="parTrans" cxnId="{2EA374B4-FEF8-4760-B269-A2760E25122A}">
      <dgm:prSet/>
      <dgm:spPr/>
      <dgm:t>
        <a:bodyPr/>
        <a:lstStyle/>
        <a:p>
          <a:endParaRPr lang="en-US"/>
        </a:p>
      </dgm:t>
    </dgm:pt>
    <dgm:pt modelId="{CEE2E217-8790-4A25-9812-AF381BC5BD9B}" type="sibTrans" cxnId="{2EA374B4-FEF8-4760-B269-A2760E25122A}">
      <dgm:prSet/>
      <dgm:spPr/>
      <dgm:t>
        <a:bodyPr/>
        <a:lstStyle/>
        <a:p>
          <a:endParaRPr lang="en-US"/>
        </a:p>
      </dgm:t>
    </dgm:pt>
    <dgm:pt modelId="{FAE9CFC8-E13A-4997-9422-51BF54BB86D6}" type="pres">
      <dgm:prSet presAssocID="{18148935-87F0-48F5-8E6D-699489628D9E}" presName="linear" presStyleCnt="0">
        <dgm:presLayoutVars>
          <dgm:animLvl val="lvl"/>
          <dgm:resizeHandles val="exact"/>
        </dgm:presLayoutVars>
      </dgm:prSet>
      <dgm:spPr/>
    </dgm:pt>
    <dgm:pt modelId="{09AC0055-168F-4083-AA94-8540BD4221B4}" type="pres">
      <dgm:prSet presAssocID="{A4472641-5D91-4A16-8919-FD13B18A464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CA09442-FB42-481A-BBF4-BACFD44A3F24}" type="pres">
      <dgm:prSet presAssocID="{D5814527-227F-4C1A-A0B5-0EF33CDD7153}" presName="spacer" presStyleCnt="0"/>
      <dgm:spPr/>
    </dgm:pt>
    <dgm:pt modelId="{CB6B66F8-46A5-412F-9B62-335EA4B8E174}" type="pres">
      <dgm:prSet presAssocID="{A2CCE5C1-F95B-4E6D-839E-BEC22AD926B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4C8DB85-3A27-4A0A-8DD5-491DA51B8EA8}" type="pres">
      <dgm:prSet presAssocID="{AA7F4B04-4855-4049-89A8-AA5F5825A61A}" presName="spacer" presStyleCnt="0"/>
      <dgm:spPr/>
    </dgm:pt>
    <dgm:pt modelId="{FAF76975-988F-4617-AB54-390B43B44F0C}" type="pres">
      <dgm:prSet presAssocID="{6C824A79-E6BE-4FE6-81C5-61DA87D9EAA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07C253D-3717-4602-A869-66CD7D327423}" type="pres">
      <dgm:prSet presAssocID="{D30DA63C-2901-490F-941F-162BFC9B6FD7}" presName="spacer" presStyleCnt="0"/>
      <dgm:spPr/>
    </dgm:pt>
    <dgm:pt modelId="{B2469EBD-6E8D-4C71-985B-1A60659D3034}" type="pres">
      <dgm:prSet presAssocID="{545ABC7E-D813-4FD3-B1E6-FDB57E09494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7A88099-D91E-4AA2-8FED-71BB21B6F89D}" type="pres">
      <dgm:prSet presAssocID="{F562C854-38DF-44F2-97E3-55306FE481A0}" presName="spacer" presStyleCnt="0"/>
      <dgm:spPr/>
    </dgm:pt>
    <dgm:pt modelId="{2B49BA65-F33B-4565-A45F-56E8DDB71387}" type="pres">
      <dgm:prSet presAssocID="{55175914-016E-4E21-99D5-1817FEEEE74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9F20D50-C25D-4C68-B34E-298B290EB90B}" type="pres">
      <dgm:prSet presAssocID="{A5028ECC-4D2C-424B-ADA0-487379D2239A}" presName="spacer" presStyleCnt="0"/>
      <dgm:spPr/>
    </dgm:pt>
    <dgm:pt modelId="{47F07409-417E-42B8-96EC-8183A9165173}" type="pres">
      <dgm:prSet presAssocID="{90F80EE4-26E5-4A38-9EBB-E4F56C0E985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4BC6F0D-B221-43F3-A00B-7FF74F9E751F}" srcId="{18148935-87F0-48F5-8E6D-699489628D9E}" destId="{A2CCE5C1-F95B-4E6D-839E-BEC22AD926BC}" srcOrd="1" destOrd="0" parTransId="{22A8684E-3ED9-4D62-B084-04A74FEC0DAB}" sibTransId="{AA7F4B04-4855-4049-89A8-AA5F5825A61A}"/>
    <dgm:cxn modelId="{CC8E9E0F-9A66-44B0-9352-18F6C7166B81}" srcId="{18148935-87F0-48F5-8E6D-699489628D9E}" destId="{545ABC7E-D813-4FD3-B1E6-FDB57E09494D}" srcOrd="3" destOrd="0" parTransId="{BF87763D-AC29-488B-97E3-DEDDE89AC530}" sibTransId="{F562C854-38DF-44F2-97E3-55306FE481A0}"/>
    <dgm:cxn modelId="{0B274E2E-FCB4-4080-A32F-B76244A24F2B}" type="presOf" srcId="{6C824A79-E6BE-4FE6-81C5-61DA87D9EAAD}" destId="{FAF76975-988F-4617-AB54-390B43B44F0C}" srcOrd="0" destOrd="0" presId="urn:microsoft.com/office/officeart/2005/8/layout/vList2"/>
    <dgm:cxn modelId="{41D1094C-A470-498E-9A01-690ECB93B7E3}" srcId="{18148935-87F0-48F5-8E6D-699489628D9E}" destId="{6C824A79-E6BE-4FE6-81C5-61DA87D9EAAD}" srcOrd="2" destOrd="0" parTransId="{D5507E31-A119-4456-9228-187EC0DA6748}" sibTransId="{D30DA63C-2901-490F-941F-162BFC9B6FD7}"/>
    <dgm:cxn modelId="{790BEF64-9A66-483A-9248-3F06BA38B604}" type="presOf" srcId="{545ABC7E-D813-4FD3-B1E6-FDB57E09494D}" destId="{B2469EBD-6E8D-4C71-985B-1A60659D3034}" srcOrd="0" destOrd="0" presId="urn:microsoft.com/office/officeart/2005/8/layout/vList2"/>
    <dgm:cxn modelId="{B59ACD6C-6F70-4E97-B6FF-B08F05B2733F}" srcId="{18148935-87F0-48F5-8E6D-699489628D9E}" destId="{A4472641-5D91-4A16-8919-FD13B18A464C}" srcOrd="0" destOrd="0" parTransId="{6FAAFE64-30BD-41ED-9B02-5D4DB6DF15FD}" sibTransId="{D5814527-227F-4C1A-A0B5-0EF33CDD7153}"/>
    <dgm:cxn modelId="{0702DB80-31A5-44CC-9103-24FA91EF236F}" type="presOf" srcId="{90F80EE4-26E5-4A38-9EBB-E4F56C0E985C}" destId="{47F07409-417E-42B8-96EC-8183A9165173}" srcOrd="0" destOrd="0" presId="urn:microsoft.com/office/officeart/2005/8/layout/vList2"/>
    <dgm:cxn modelId="{1610F590-B1A8-4A86-B740-98ED9938F3ED}" type="presOf" srcId="{55175914-016E-4E21-99D5-1817FEEEE748}" destId="{2B49BA65-F33B-4565-A45F-56E8DDB71387}" srcOrd="0" destOrd="0" presId="urn:microsoft.com/office/officeart/2005/8/layout/vList2"/>
    <dgm:cxn modelId="{2EA374B4-FEF8-4760-B269-A2760E25122A}" srcId="{18148935-87F0-48F5-8E6D-699489628D9E}" destId="{90F80EE4-26E5-4A38-9EBB-E4F56C0E985C}" srcOrd="5" destOrd="0" parTransId="{974E9A6B-C6F7-4D31-A5E6-B550B059F445}" sibTransId="{CEE2E217-8790-4A25-9812-AF381BC5BD9B}"/>
    <dgm:cxn modelId="{7DD176BF-6250-460C-8276-812F533F5915}" type="presOf" srcId="{18148935-87F0-48F5-8E6D-699489628D9E}" destId="{FAE9CFC8-E13A-4997-9422-51BF54BB86D6}" srcOrd="0" destOrd="0" presId="urn:microsoft.com/office/officeart/2005/8/layout/vList2"/>
    <dgm:cxn modelId="{9D07F5D5-D217-4B70-B5A7-3D4957DBC578}" srcId="{18148935-87F0-48F5-8E6D-699489628D9E}" destId="{55175914-016E-4E21-99D5-1817FEEEE748}" srcOrd="4" destOrd="0" parTransId="{4B3A4C6E-95D5-4E08-9835-96D1813ED759}" sibTransId="{A5028ECC-4D2C-424B-ADA0-487379D2239A}"/>
    <dgm:cxn modelId="{51A29CEF-4409-48FA-8B97-0FF4FF55A519}" type="presOf" srcId="{A2CCE5C1-F95B-4E6D-839E-BEC22AD926BC}" destId="{CB6B66F8-46A5-412F-9B62-335EA4B8E174}" srcOrd="0" destOrd="0" presId="urn:microsoft.com/office/officeart/2005/8/layout/vList2"/>
    <dgm:cxn modelId="{5D72B0FC-FC49-40C5-86A4-569494FB2D0C}" type="presOf" srcId="{A4472641-5D91-4A16-8919-FD13B18A464C}" destId="{09AC0055-168F-4083-AA94-8540BD4221B4}" srcOrd="0" destOrd="0" presId="urn:microsoft.com/office/officeart/2005/8/layout/vList2"/>
    <dgm:cxn modelId="{8A8DEA10-FADF-4F18-9FCE-F1D06353EC6F}" type="presParOf" srcId="{FAE9CFC8-E13A-4997-9422-51BF54BB86D6}" destId="{09AC0055-168F-4083-AA94-8540BD4221B4}" srcOrd="0" destOrd="0" presId="urn:microsoft.com/office/officeart/2005/8/layout/vList2"/>
    <dgm:cxn modelId="{5D702413-4403-4E4D-A34A-4FD385917C89}" type="presParOf" srcId="{FAE9CFC8-E13A-4997-9422-51BF54BB86D6}" destId="{BCA09442-FB42-481A-BBF4-BACFD44A3F24}" srcOrd="1" destOrd="0" presId="urn:microsoft.com/office/officeart/2005/8/layout/vList2"/>
    <dgm:cxn modelId="{00C50D27-D290-40F1-975A-750A5943DB5A}" type="presParOf" srcId="{FAE9CFC8-E13A-4997-9422-51BF54BB86D6}" destId="{CB6B66F8-46A5-412F-9B62-335EA4B8E174}" srcOrd="2" destOrd="0" presId="urn:microsoft.com/office/officeart/2005/8/layout/vList2"/>
    <dgm:cxn modelId="{DD496D1C-6F02-43B2-8DC0-CE637BB01732}" type="presParOf" srcId="{FAE9CFC8-E13A-4997-9422-51BF54BB86D6}" destId="{74C8DB85-3A27-4A0A-8DD5-491DA51B8EA8}" srcOrd="3" destOrd="0" presId="urn:microsoft.com/office/officeart/2005/8/layout/vList2"/>
    <dgm:cxn modelId="{74017F82-B3E3-4998-98C7-5510AFC9D91E}" type="presParOf" srcId="{FAE9CFC8-E13A-4997-9422-51BF54BB86D6}" destId="{FAF76975-988F-4617-AB54-390B43B44F0C}" srcOrd="4" destOrd="0" presId="urn:microsoft.com/office/officeart/2005/8/layout/vList2"/>
    <dgm:cxn modelId="{4C464166-A46F-4852-A93D-472B3947D217}" type="presParOf" srcId="{FAE9CFC8-E13A-4997-9422-51BF54BB86D6}" destId="{B07C253D-3717-4602-A869-66CD7D327423}" srcOrd="5" destOrd="0" presId="urn:microsoft.com/office/officeart/2005/8/layout/vList2"/>
    <dgm:cxn modelId="{2662C0AF-4C48-4FAB-BD7C-FE75B2FCCFA8}" type="presParOf" srcId="{FAE9CFC8-E13A-4997-9422-51BF54BB86D6}" destId="{B2469EBD-6E8D-4C71-985B-1A60659D3034}" srcOrd="6" destOrd="0" presId="urn:microsoft.com/office/officeart/2005/8/layout/vList2"/>
    <dgm:cxn modelId="{C094C0D9-8233-419C-B16C-FA7835B467ED}" type="presParOf" srcId="{FAE9CFC8-E13A-4997-9422-51BF54BB86D6}" destId="{77A88099-D91E-4AA2-8FED-71BB21B6F89D}" srcOrd="7" destOrd="0" presId="urn:microsoft.com/office/officeart/2005/8/layout/vList2"/>
    <dgm:cxn modelId="{4740380B-544A-4543-B276-F6F5097AC091}" type="presParOf" srcId="{FAE9CFC8-E13A-4997-9422-51BF54BB86D6}" destId="{2B49BA65-F33B-4565-A45F-56E8DDB71387}" srcOrd="8" destOrd="0" presId="urn:microsoft.com/office/officeart/2005/8/layout/vList2"/>
    <dgm:cxn modelId="{531193F3-5440-412E-B686-9D54B3E81172}" type="presParOf" srcId="{FAE9CFC8-E13A-4997-9422-51BF54BB86D6}" destId="{C9F20D50-C25D-4C68-B34E-298B290EB90B}" srcOrd="9" destOrd="0" presId="urn:microsoft.com/office/officeart/2005/8/layout/vList2"/>
    <dgm:cxn modelId="{4F068EE0-75E1-45CF-9C64-EA931E8CA4A6}" type="presParOf" srcId="{FAE9CFC8-E13A-4997-9422-51BF54BB86D6}" destId="{47F07409-417E-42B8-96EC-8183A916517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C0055-168F-4083-AA94-8540BD4221B4}">
      <dsp:nvSpPr>
        <dsp:cNvPr id="0" name=""/>
        <dsp:cNvSpPr/>
      </dsp:nvSpPr>
      <dsp:spPr>
        <a:xfrm>
          <a:off x="0" y="86471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What are Itinerant Early Childhood Special Education Services?</a:t>
          </a:r>
        </a:p>
      </dsp:txBody>
      <dsp:txXfrm>
        <a:off x="30842" y="117313"/>
        <a:ext cx="9996715" cy="570116"/>
      </dsp:txXfrm>
    </dsp:sp>
    <dsp:sp modelId="{CB6B66F8-46A5-412F-9B62-335EA4B8E174}">
      <dsp:nvSpPr>
        <dsp:cNvPr id="0" name=""/>
        <dsp:cNvSpPr/>
      </dsp:nvSpPr>
      <dsp:spPr>
        <a:xfrm>
          <a:off x="0" y="796031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What are Itinerant Early Childhood Special Education Services?</a:t>
          </a:r>
        </a:p>
      </dsp:txBody>
      <dsp:txXfrm>
        <a:off x="30842" y="826873"/>
        <a:ext cx="9996715" cy="570116"/>
      </dsp:txXfrm>
    </dsp:sp>
    <dsp:sp modelId="{FAF76975-988F-4617-AB54-390B43B44F0C}">
      <dsp:nvSpPr>
        <dsp:cNvPr id="0" name=""/>
        <dsp:cNvSpPr/>
      </dsp:nvSpPr>
      <dsp:spPr>
        <a:xfrm>
          <a:off x="0" y="1505592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Role of the Itinerant ECSE Teacher (IECSE) </a:t>
          </a:r>
        </a:p>
      </dsp:txBody>
      <dsp:txXfrm>
        <a:off x="30842" y="1536434"/>
        <a:ext cx="9996715" cy="570116"/>
      </dsp:txXfrm>
    </dsp:sp>
    <dsp:sp modelId="{B2469EBD-6E8D-4C71-985B-1A60659D3034}">
      <dsp:nvSpPr>
        <dsp:cNvPr id="0" name=""/>
        <dsp:cNvSpPr/>
      </dsp:nvSpPr>
      <dsp:spPr>
        <a:xfrm>
          <a:off x="0" y="2215152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Role of the General EC Teacher </a:t>
          </a:r>
        </a:p>
      </dsp:txBody>
      <dsp:txXfrm>
        <a:off x="30842" y="2245994"/>
        <a:ext cx="9996715" cy="570116"/>
      </dsp:txXfrm>
    </dsp:sp>
    <dsp:sp modelId="{2B49BA65-F33B-4565-A45F-56E8DDB71387}">
      <dsp:nvSpPr>
        <dsp:cNvPr id="0" name=""/>
        <dsp:cNvSpPr/>
      </dsp:nvSpPr>
      <dsp:spPr>
        <a:xfrm>
          <a:off x="0" y="2924712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Planning Matrix</a:t>
          </a:r>
        </a:p>
      </dsp:txBody>
      <dsp:txXfrm>
        <a:off x="30842" y="2955554"/>
        <a:ext cx="9996715" cy="570116"/>
      </dsp:txXfrm>
    </dsp:sp>
    <dsp:sp modelId="{47F07409-417E-42B8-96EC-8183A9165173}">
      <dsp:nvSpPr>
        <dsp:cNvPr id="0" name=""/>
        <dsp:cNvSpPr/>
      </dsp:nvSpPr>
      <dsp:spPr>
        <a:xfrm>
          <a:off x="0" y="3634272"/>
          <a:ext cx="10058399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First Step in Implementation </a:t>
          </a:r>
        </a:p>
      </dsp:txBody>
      <dsp:txXfrm>
        <a:off x="30842" y="3665114"/>
        <a:ext cx="9996715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Ruth</a:t>
            </a:r>
            <a:endParaRPr dirty="0"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n\</a:t>
            </a:r>
            <a:endParaRPr dirty="0"/>
          </a:p>
        </p:txBody>
      </p:sp>
      <p:sp>
        <p:nvSpPr>
          <p:cNvPr id="221" name="Google Shape;22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1392c6ab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Alissa</a:t>
            </a:r>
            <a:endParaRPr dirty="0"/>
          </a:p>
        </p:txBody>
      </p:sp>
      <p:sp>
        <p:nvSpPr>
          <p:cNvPr id="306" name="Google Shape;306;g3e1392c6a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110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0" name="Google Shape;3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516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4" name="Google Shape;39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4" name="Google Shape;4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718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e1392c6ab6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2" name="Google Shape;452;g3e1392c6ab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</p:txBody>
      </p:sp>
      <p:sp>
        <p:nvSpPr>
          <p:cNvPr id="465" name="Google Shape;46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1" name="Google Shape;4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807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Children with disabilities are general education students first.  </a:t>
            </a:r>
            <a:endParaRPr dirty="0"/>
          </a:p>
        </p:txBody>
      </p:sp>
      <p:sp>
        <p:nvSpPr>
          <p:cNvPr id="487" name="Google Shape;48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5" name="Google Shape;49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2" name="Google Shape;5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Children with disabilities are general education students first.  Tiers are not placements.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7" name="Google Shape;53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3" name="Google Shape;54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2" name="Google Shape;55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914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e1392c6ab6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5" name="Google Shape;565;g3e1392c6ab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7" name="Google Shape;57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" name="Google Shape;60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7" name="Google Shape;60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4" name="Google Shape;614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e1392c6ab6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4" name="Google Shape;624;g3e1392c6ab6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7" name="Google Shape;637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3" name="Google Shape;64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6" name="Google Shape;70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5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/>
          </a:p>
        </p:txBody>
      </p:sp>
      <p:sp>
        <p:nvSpPr>
          <p:cNvPr id="716" name="Google Shape;716;p5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7" name="Google Shape;717;p5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8" name="Google Shape;718;p5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5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5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1.7.2013</a:t>
            </a:r>
            <a:endParaRPr/>
          </a:p>
        </p:txBody>
      </p:sp>
      <p:sp>
        <p:nvSpPr>
          <p:cNvPr id="727" name="Google Shape;727;p5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9" name="Google Shape;729;p5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5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7" name="Google Shape;737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8" name="Google Shape;74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Alissa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74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Ruth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6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60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0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" name="Google Shape;26;p60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1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7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2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2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72"/>
          <p:cNvSpPr txBox="1">
            <a:spLocks noGrp="1"/>
          </p:cNvSpPr>
          <p:nvPr>
            <p:ph type="title"/>
          </p:nvPr>
        </p:nvSpPr>
        <p:spPr>
          <a:xfrm rot="5400000">
            <a:off x="7160640" y="1979039"/>
            <a:ext cx="575742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2"/>
          <p:cNvSpPr txBox="1">
            <a:spLocks noGrp="1"/>
          </p:cNvSpPr>
          <p:nvPr>
            <p:ph type="body" idx="1"/>
          </p:nvPr>
        </p:nvSpPr>
        <p:spPr>
          <a:xfrm rot="5400000">
            <a:off x="1826639" y="-573661"/>
            <a:ext cx="575742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7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7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5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5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8000"/>
              <a:buFont typeface="Calibri"/>
              <a:buNone/>
              <a:defRPr sz="8000" b="0">
                <a:solidFill>
                  <a:srgbClr val="FEFEF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5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6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" name="Google Shape;118;p65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1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1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6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66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6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6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5" y="0"/>
            <a:ext cx="12191985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44" name="Google Shape;44;p66"/>
          <p:cNvSpPr txBox="1">
            <a:spLocks noGrp="1"/>
          </p:cNvSpPr>
          <p:nvPr>
            <p:ph type="body" idx="1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68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1" name="Google Shape;61;p6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6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64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4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6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2" name="Google Shape;72;p6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0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0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59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5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59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5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59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3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3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Google Shape;105;p6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6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6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" name="Google Shape;109;p63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4Fda9GCdP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4Fda9GCdPc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app.sli.do/event/1WVdi1sWdyqszHaQDjtXVd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ed.gov/idea/files/policy-statement-on-inclusion-11-28-2023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ruthgallucci@outlook.com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hyperlink" Target="mailto:Alissa.Rausch@du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ctrTitle"/>
          </p:nvPr>
        </p:nvSpPr>
        <p:spPr>
          <a:xfrm>
            <a:off x="667512" y="758952"/>
            <a:ext cx="10488168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br>
              <a:rPr lang="en-US" sz="4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An Introduction to the Role of the </a:t>
            </a:r>
            <a:br>
              <a:rPr lang="en-US" sz="4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Itinerant Early Childhood Special Educator</a:t>
            </a:r>
            <a:br>
              <a:rPr lang="en-US" sz="44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endParaRPr b="1" dirty="0">
              <a:solidFill>
                <a:srgbClr val="0070C0"/>
              </a:solidFill>
            </a:endParaRPr>
          </a:p>
        </p:txBody>
      </p:sp>
      <p:sp>
        <p:nvSpPr>
          <p:cNvPr id="125" name="Google Shape;125;p1"/>
          <p:cNvSpPr txBox="1"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 dirty="0"/>
              <a:t>RUTH GALLUCCI						MAY 20, 2026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b="1" dirty="0"/>
              <a:t>ALISSA RAUSCH </a:t>
            </a:r>
            <a:endParaRPr b="1" dirty="0"/>
          </a:p>
        </p:txBody>
      </p:sp>
      <p:pic>
        <p:nvPicPr>
          <p:cNvPr id="127" name="Google Shape;127;p1" descr="ECT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9937" y="5277814"/>
            <a:ext cx="5572125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>
            <a:spLocks noGrp="1"/>
          </p:cNvSpPr>
          <p:nvPr>
            <p:ph type="title"/>
          </p:nvPr>
        </p:nvSpPr>
        <p:spPr>
          <a:xfrm>
            <a:off x="1378200" y="-118742"/>
            <a:ext cx="9435600" cy="16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The Evidence Behind the Model</a:t>
            </a:r>
            <a:endParaRPr dirty="0"/>
          </a:p>
        </p:txBody>
      </p:sp>
      <p:sp>
        <p:nvSpPr>
          <p:cNvPr id="226" name="Google Shape;226;p10"/>
          <p:cNvSpPr txBox="1">
            <a:spLocks noGrp="1"/>
          </p:cNvSpPr>
          <p:nvPr>
            <p:ph type="body" idx="1"/>
          </p:nvPr>
        </p:nvSpPr>
        <p:spPr>
          <a:xfrm>
            <a:off x="1715745" y="2376450"/>
            <a:ext cx="9823200" cy="3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 Distributed Instruction</a:t>
            </a:r>
            <a:endParaRPr/>
          </a:p>
          <a:p>
            <a:pPr marL="91440" lvl="0" indent="-2032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en-US" sz="3200"/>
              <a:t> Embedded Instruction</a:t>
            </a:r>
            <a:endParaRPr/>
          </a:p>
        </p:txBody>
      </p:sp>
      <p:sp>
        <p:nvSpPr>
          <p:cNvPr id="227" name="Google Shape;227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Distributed Instruction</a:t>
            </a:r>
            <a:endParaRPr dirty="0"/>
          </a:p>
        </p:txBody>
      </p:sp>
      <p:sp>
        <p:nvSpPr>
          <p:cNvPr id="234" name="Google Shape;234;p1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698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IECSE Model allows for instruction to be distributed across the day and throughout the week.</a:t>
            </a:r>
            <a:endParaRPr/>
          </a:p>
          <a:p>
            <a:pPr marL="6985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How does distributed instruction differ from massed instruction?</a:t>
            </a:r>
            <a:endParaRPr/>
          </a:p>
          <a:p>
            <a:pPr marL="6985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endParaRPr sz="2800" i="1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</a:pPr>
            <a:endParaRPr/>
          </a:p>
        </p:txBody>
      </p:sp>
      <p:grpSp>
        <p:nvGrpSpPr>
          <p:cNvPr id="235" name="Google Shape;235;p12" descr="Screenshot of 2 arrows pointing opposite directions- one with the words Massed Instruction and the other with the words Distributed Instruction."/>
          <p:cNvGrpSpPr/>
          <p:nvPr/>
        </p:nvGrpSpPr>
        <p:grpSpPr>
          <a:xfrm>
            <a:off x="1988272" y="4246890"/>
            <a:ext cx="8413214" cy="1891443"/>
            <a:chOff x="951952" y="2509530"/>
            <a:chExt cx="8413215" cy="1891443"/>
          </a:xfrm>
        </p:grpSpPr>
        <p:sp>
          <p:nvSpPr>
            <p:cNvPr id="236" name="Google Shape;236;p12"/>
            <p:cNvSpPr/>
            <p:nvPr/>
          </p:nvSpPr>
          <p:spPr>
            <a:xfrm rot="-5400000">
              <a:off x="1784934" y="1738911"/>
              <a:ext cx="1829080" cy="3495043"/>
            </a:xfrm>
            <a:prstGeom prst="upArrow">
              <a:avLst>
                <a:gd name="adj1" fmla="val 50000"/>
                <a:gd name="adj2" fmla="val 35000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 txBox="1"/>
            <p:nvPr/>
          </p:nvSpPr>
          <p:spPr>
            <a:xfrm>
              <a:off x="1272042" y="3029163"/>
              <a:ext cx="3174954" cy="91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575" tIns="163575" rIns="163575" bIns="163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Massed Instruction</a:t>
              </a:r>
              <a:endParaRPr dirty="0"/>
            </a:p>
          </p:txBody>
        </p:sp>
        <p:sp>
          <p:nvSpPr>
            <p:cNvPr id="238" name="Google Shape;238;p12"/>
            <p:cNvSpPr/>
            <p:nvPr/>
          </p:nvSpPr>
          <p:spPr>
            <a:xfrm rot="5400000">
              <a:off x="6746095" y="1781900"/>
              <a:ext cx="1891442" cy="3346702"/>
            </a:xfrm>
            <a:prstGeom prst="upArrow">
              <a:avLst>
                <a:gd name="adj1" fmla="val 50000"/>
                <a:gd name="adj2" fmla="val 35000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2"/>
            <p:cNvSpPr txBox="1"/>
            <p:nvPr/>
          </p:nvSpPr>
          <p:spPr>
            <a:xfrm>
              <a:off x="5859212" y="3029162"/>
              <a:ext cx="3174954" cy="914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3575" tIns="163575" rIns="163575" bIns="163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Calibri"/>
                <a:buNone/>
              </a:pPr>
              <a:r>
                <a:rPr lang="en-US" sz="23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Distributed Instruction</a:t>
              </a:r>
              <a:endParaRPr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Embedded Instruction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14984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chemeClr val="dk1"/>
                </a:solidFill>
              </a:rPr>
              <a:t>Embedded instruction involves multiple, brief teaching interactions between a teacher and child during everyday classroom activities.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7030A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chemeClr val="dk1"/>
                </a:solidFill>
              </a:rPr>
              <a:t>Teachers can help children learn new skills for participating in classroom activities throughout the day by:</a:t>
            </a:r>
          </a:p>
          <a:p>
            <a:pPr marL="635508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identifying functional skills (target skills)</a:t>
            </a:r>
            <a:endParaRPr dirty="0"/>
          </a:p>
          <a:p>
            <a:pPr marL="635508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Identifying intentional teaching practices (ITPs)</a:t>
            </a:r>
            <a:endParaRPr dirty="0"/>
          </a:p>
          <a:p>
            <a:pPr marL="635508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selecting classroom activities to embed ITPs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"/>
          <p:cNvSpPr txBox="1">
            <a:spLocks noGrp="1"/>
          </p:cNvSpPr>
          <p:nvPr>
            <p:ph type="title"/>
          </p:nvPr>
        </p:nvSpPr>
        <p:spPr>
          <a:xfrm>
            <a:off x="580621" y="128323"/>
            <a:ext cx="10550400" cy="15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The Research is Clear</a:t>
            </a:r>
            <a:endParaRPr dirty="0"/>
          </a:p>
        </p:txBody>
      </p:sp>
      <p:sp>
        <p:nvSpPr>
          <p:cNvPr id="253" name="Google Shape;253;p11"/>
          <p:cNvSpPr txBox="1">
            <a:spLocks noGrp="1"/>
          </p:cNvSpPr>
          <p:nvPr>
            <p:ph type="body" idx="1"/>
          </p:nvPr>
        </p:nvSpPr>
        <p:spPr>
          <a:xfrm>
            <a:off x="686941" y="2212234"/>
            <a:ext cx="10851854" cy="3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US" sz="2800" dirty="0"/>
              <a:t>Instruction is </a:t>
            </a:r>
            <a:r>
              <a:rPr lang="en-US" sz="2800" b="1" u="sng" dirty="0"/>
              <a:t>most effective </a:t>
            </a:r>
            <a:r>
              <a:rPr lang="en-US" sz="2800" dirty="0"/>
              <a:t>when opportunities to acquire and practice skills occur </a:t>
            </a:r>
            <a:r>
              <a:rPr lang="en-US" sz="2800" b="1" u="sng" dirty="0"/>
              <a:t>throughout the day/every day</a:t>
            </a:r>
            <a:r>
              <a:rPr lang="en-US" sz="2800" dirty="0"/>
              <a:t>, rather than at a single point during the week</a:t>
            </a:r>
            <a:r>
              <a:rPr lang="en-US" sz="2800" i="1" dirty="0"/>
              <a:t>.</a:t>
            </a:r>
            <a:endParaRPr sz="28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endParaRPr sz="16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endParaRPr sz="16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 i="1" dirty="0"/>
              <a:t>(Dinnebeil &amp; McInerney, 2011; Hemmeter, 2000; Sandall &amp; Schwartz, 2002; Spino, 2013; Wolery, 2000; Wolery, Ault, &amp; Doyle, 1992)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  <p:sp>
        <p:nvSpPr>
          <p:cNvPr id="254" name="Google Shape;25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294967295"/>
          </p:nvPr>
        </p:nvSpPr>
        <p:spPr>
          <a:xfrm>
            <a:off x="7867650" y="1289050"/>
            <a:ext cx="3690938" cy="375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r>
              <a:rPr lang="en-US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Itinerant services are designed to increase access to learning opportunities, which are </a:t>
            </a:r>
            <a:r>
              <a:rPr lang="en-US" sz="2800" b="1" i="0" u="sng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distributed</a:t>
            </a:r>
            <a:r>
              <a:rPr lang="en-US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throughout the day and </a:t>
            </a:r>
            <a:r>
              <a:rPr lang="en-US" sz="2800" b="1" i="0" u="sng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embedded</a:t>
            </a:r>
            <a:r>
              <a:rPr lang="en-US" sz="2800" b="1" i="0" u="none" strike="noStrike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into the general EC classroom routines and activities.</a:t>
            </a:r>
            <a:endParaRPr dirty="0"/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4" descr="Teacher high-fiving young student"/>
          <p:cNvPicPr preferRelativeResize="0"/>
          <p:nvPr/>
        </p:nvPicPr>
        <p:blipFill rotWithShape="1">
          <a:blip r:embed="rId3">
            <a:alphaModFix/>
          </a:blip>
          <a:srcRect l="13212" r="-1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IECSE is not one size fits all!</a:t>
            </a:r>
            <a:endParaRPr/>
          </a:p>
        </p:txBody>
      </p:sp>
      <p:pic>
        <p:nvPicPr>
          <p:cNvPr id="274" name="Google Shape;274;p15" descr="Image of a baby with a large baseball hat and large shoes."/>
          <p:cNvPicPr preferRelativeResize="0"/>
          <p:nvPr/>
        </p:nvPicPr>
        <p:blipFill rotWithShape="1">
          <a:blip r:embed="rId3">
            <a:alphaModFix/>
          </a:blip>
          <a:srcRect l="21165" r="23262" b="-1"/>
          <a:stretch/>
        </p:blipFill>
        <p:spPr>
          <a:xfrm>
            <a:off x="1076432" y="1916318"/>
            <a:ext cx="3094997" cy="347101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5"/>
          <p:cNvSpPr txBox="1">
            <a:spLocks noGrp="1"/>
          </p:cNvSpPr>
          <p:nvPr>
            <p:ph type="body" idx="1"/>
          </p:nvPr>
        </p:nvSpPr>
        <p:spPr>
          <a:xfrm>
            <a:off x="4762599" y="2788920"/>
            <a:ext cx="6515947" cy="171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/>
              <a:t>IEPs must be individualized to meet each child’s need for specialized instruction and the degree of collaboration between educators/families.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endParaRPr sz="28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858"/>
            </a:gs>
            <a:gs pos="65000">
              <a:srgbClr val="2F2C40"/>
            </a:gs>
            <a:gs pos="100000">
              <a:srgbClr val="262332"/>
            </a:gs>
          </a:gsLst>
          <a:lin ang="16200038" scaled="0"/>
        </a:gra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e1392c6ab6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g3e1392c6ab6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e1392c6ab6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63900"/>
            <a:ext cx="12187208" cy="6794100"/>
          </a:xfrm>
          <a:prstGeom prst="rect">
            <a:avLst/>
          </a:prstGeom>
          <a:gradFill>
            <a:gsLst>
              <a:gs pos="0">
                <a:srgbClr val="4B4858"/>
              </a:gs>
              <a:gs pos="65000">
                <a:srgbClr val="2F2C40"/>
              </a:gs>
              <a:gs pos="100000">
                <a:srgbClr val="26233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e1392c6ab6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53000"/>
            <a:ext cx="121890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3e1392c6ab6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89000" cy="497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3e1392c6ab6_0_0"/>
          <p:cNvSpPr txBox="1">
            <a:spLocks noGrp="1"/>
          </p:cNvSpPr>
          <p:nvPr>
            <p:ph type="title"/>
          </p:nvPr>
        </p:nvSpPr>
        <p:spPr>
          <a:xfrm>
            <a:off x="370275" y="745975"/>
            <a:ext cx="114657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The Role of the </a:t>
            </a:r>
            <a:endParaRPr sz="7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Itinerant ECSE Teacher (IECSE) </a:t>
            </a:r>
            <a:endParaRPr sz="7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 txBox="1">
            <a:spLocks noGrp="1"/>
          </p:cNvSpPr>
          <p:nvPr>
            <p:ph type="title"/>
          </p:nvPr>
        </p:nvSpPr>
        <p:spPr>
          <a:xfrm>
            <a:off x="898071" y="286603"/>
            <a:ext cx="1025760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/>
              <a:t>Who</a:t>
            </a:r>
            <a:r>
              <a:rPr lang="en-US" b="1"/>
              <a:t> Can Provide IECSE Services</a:t>
            </a:r>
            <a:endParaRPr/>
          </a:p>
        </p:txBody>
      </p:sp>
      <p:sp>
        <p:nvSpPr>
          <p:cNvPr id="322" name="Google Shape;322;p19"/>
          <p:cNvSpPr txBox="1">
            <a:spLocks noGrp="1"/>
          </p:cNvSpPr>
          <p:nvPr>
            <p:ph type="body" idx="1"/>
          </p:nvPr>
        </p:nvSpPr>
        <p:spPr>
          <a:xfrm>
            <a:off x="1097280" y="1900598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Special Education Teachers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SLPs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OTs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PTs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Vision Teachers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Teachers of the Deaf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Any special education or related service provider…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 dirty="0"/>
              <a:t>What</a:t>
            </a:r>
            <a:r>
              <a:rPr lang="en-US" b="1" dirty="0"/>
              <a:t> Do IECSE Teachers Do</a:t>
            </a:r>
            <a:endParaRPr dirty="0"/>
          </a:p>
        </p:txBody>
      </p:sp>
      <p:grpSp>
        <p:nvGrpSpPr>
          <p:cNvPr id="328" name="Google Shape;328;p20" descr="Image of what an IECSE teacher does- specialized instruction &amp; Collaboration/coaching"/>
          <p:cNvGrpSpPr/>
          <p:nvPr/>
        </p:nvGrpSpPr>
        <p:grpSpPr>
          <a:xfrm>
            <a:off x="1066800" y="2084260"/>
            <a:ext cx="10058399" cy="3434465"/>
            <a:chOff x="0" y="225275"/>
            <a:chExt cx="10058399" cy="3434465"/>
          </a:xfrm>
        </p:grpSpPr>
        <p:sp>
          <p:nvSpPr>
            <p:cNvPr id="329" name="Google Shape;329;p20"/>
            <p:cNvSpPr/>
            <p:nvPr/>
          </p:nvSpPr>
          <p:spPr>
            <a:xfrm>
              <a:off x="0" y="225275"/>
              <a:ext cx="10058399" cy="16731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 txBox="1"/>
            <p:nvPr/>
          </p:nvSpPr>
          <p:spPr>
            <a:xfrm>
              <a:off x="81674" y="306949"/>
              <a:ext cx="9895051" cy="1509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Specialized Instruction (SI)</a:t>
              </a:r>
              <a:endParaRPr dirty="0"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0" y="1986640"/>
              <a:ext cx="10058399" cy="16731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 txBox="1"/>
            <p:nvPr/>
          </p:nvSpPr>
          <p:spPr>
            <a:xfrm>
              <a:off x="81674" y="2068314"/>
              <a:ext cx="9895051" cy="1509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Collaboration/Coaching </a:t>
              </a:r>
              <a:r>
                <a:rPr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(individual, ongoing, and scheduled meetings that include the IECSE, EC teacher, and families)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126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20"/>
          <p:cNvSpPr txBox="1"/>
          <p:nvPr/>
        </p:nvSpPr>
        <p:spPr>
          <a:xfrm>
            <a:off x="3359898" y="5766690"/>
            <a:ext cx="54722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Variations in direct and indirect service delivery. 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853928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Providing Specialized Instruction</a:t>
            </a:r>
            <a:endParaRPr dirty="0"/>
          </a:p>
        </p:txBody>
      </p:sp>
      <p:grpSp>
        <p:nvGrpSpPr>
          <p:cNvPr id="339" name="Google Shape;339;p21" descr="components of specialized instruction"/>
          <p:cNvGrpSpPr/>
          <p:nvPr/>
        </p:nvGrpSpPr>
        <p:grpSpPr>
          <a:xfrm>
            <a:off x="1097280" y="2139786"/>
            <a:ext cx="10058399" cy="3758401"/>
            <a:chOff x="0" y="13839"/>
            <a:chExt cx="10058399" cy="3758401"/>
          </a:xfrm>
        </p:grpSpPr>
        <p:sp>
          <p:nvSpPr>
            <p:cNvPr id="340" name="Google Shape;340;p21"/>
            <p:cNvSpPr/>
            <p:nvPr/>
          </p:nvSpPr>
          <p:spPr>
            <a:xfrm>
              <a:off x="0" y="13839"/>
              <a:ext cx="10058399" cy="8424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 txBox="1"/>
            <p:nvPr/>
          </p:nvSpPr>
          <p:spPr>
            <a:xfrm>
              <a:off x="41123" y="54962"/>
              <a:ext cx="9976153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Get to know the child</a:t>
              </a:r>
              <a:endParaRPr dirty="0"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0" y="985840"/>
              <a:ext cx="10058399" cy="8424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 txBox="1"/>
            <p:nvPr/>
          </p:nvSpPr>
          <p:spPr>
            <a:xfrm>
              <a:off x="41123" y="1026963"/>
              <a:ext cx="9976153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Determine and refine interventions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0" y="1957840"/>
              <a:ext cx="10058399" cy="8424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 txBox="1"/>
            <p:nvPr/>
          </p:nvSpPr>
          <p:spPr>
            <a:xfrm>
              <a:off x="41123" y="1998963"/>
              <a:ext cx="9976153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 for the EC teacher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0" y="2929840"/>
              <a:ext cx="10058399" cy="84240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 txBox="1"/>
            <p:nvPr/>
          </p:nvSpPr>
          <p:spPr>
            <a:xfrm>
              <a:off x="41123" y="2970963"/>
              <a:ext cx="9976153" cy="760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Monitor and assess progress</a:t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DDACFA-52D5-CB61-BFF0-0FE22FDA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3" y="427191"/>
            <a:ext cx="3742125" cy="914400"/>
          </a:xfrm>
        </p:spPr>
        <p:txBody>
          <a:bodyPr/>
          <a:lstStyle/>
          <a:p>
            <a:r>
              <a:rPr lang="en-US" b="1" dirty="0"/>
              <a:t>Who’s Here</a:t>
            </a: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C5AC333C-8603-8C34-E67C-C0FC6093FD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601619" y="2400457"/>
            <a:ext cx="1674841" cy="1667435"/>
          </a:xfrm>
          <a:prstGeom prst="donut">
            <a:avLst/>
          </a:prstGeom>
          <a:solidFill>
            <a:schemeClr val="tx2">
              <a:lumMod val="10000"/>
              <a:lumOff val="90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 descr="Mother kissing young daughter ">
            <a:extLst>
              <a:ext uri="{FF2B5EF4-FFF2-40B4-BE49-F238E27FC236}">
                <a16:creationId xmlns:a16="http://schemas.microsoft.com/office/drawing/2014/main" id="{BF9C766B-54B4-1270-7BF7-290E77CB0B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3" t="23428" r="28185" b="22929"/>
          <a:stretch/>
        </p:blipFill>
        <p:spPr>
          <a:xfrm>
            <a:off x="6894832" y="2691481"/>
            <a:ext cx="1114029" cy="1085385"/>
          </a:xfrm>
          <a:prstGeom prst="flowChartConnector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0C750-8E9B-C976-FA57-1018A9C9F547}"/>
              </a:ext>
            </a:extLst>
          </p:cNvPr>
          <p:cNvSpPr txBox="1"/>
          <p:nvPr/>
        </p:nvSpPr>
        <p:spPr>
          <a:xfrm>
            <a:off x="496454" y="1386220"/>
            <a:ext cx="3742125" cy="47790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/>
              <a:t>Family Members</a:t>
            </a:r>
          </a:p>
          <a:p>
            <a:pPr algn="ctr">
              <a:lnSpc>
                <a:spcPct val="150000"/>
              </a:lnSpc>
            </a:pPr>
            <a:r>
              <a:rPr lang="en-US" sz="2600" dirty="0"/>
              <a:t>Teachers/Providers</a:t>
            </a:r>
            <a:endParaRPr lang="en-US" sz="2600" dirty="0"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600" dirty="0"/>
              <a:t>Program Administrators</a:t>
            </a:r>
            <a:endParaRPr lang="en-US" sz="2600" dirty="0"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600" dirty="0"/>
              <a:t>Community Partners</a:t>
            </a:r>
            <a:endParaRPr lang="en-US" sz="2600" dirty="0"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600" dirty="0"/>
              <a:t>State Leaders</a:t>
            </a:r>
            <a:endParaRPr lang="en-US" sz="2600" dirty="0"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sz="2600" dirty="0"/>
              <a:t>IHE </a:t>
            </a:r>
          </a:p>
          <a:p>
            <a:pPr algn="ctr">
              <a:lnSpc>
                <a:spcPct val="150000"/>
              </a:lnSpc>
            </a:pPr>
            <a:r>
              <a:rPr lang="en-US" sz="2600" dirty="0">
                <a:cs typeface="Arial"/>
              </a:rPr>
              <a:t>Other</a:t>
            </a:r>
          </a:p>
          <a:p>
            <a:pPr algn="ctr"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7106D35-173F-1B99-BD5D-9591EBB17F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172726" y="1019267"/>
            <a:ext cx="4651757" cy="4488399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 descr="Picture of mother and child within multiple circles surrounding them.  This visual shows the relationship of all levels of the system in supporting young children with disabilities and their families.">
            <a:extLst>
              <a:ext uri="{FF2B5EF4-FFF2-40B4-BE49-F238E27FC236}">
                <a16:creationId xmlns:a16="http://schemas.microsoft.com/office/drawing/2014/main" id="{52814262-9640-3205-9CAC-D60B93EE1CF8}"/>
              </a:ext>
            </a:extLst>
          </p:cNvPr>
          <p:cNvSpPr/>
          <p:nvPr/>
        </p:nvSpPr>
        <p:spPr>
          <a:xfrm>
            <a:off x="4578057" y="427191"/>
            <a:ext cx="5782453" cy="5672550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AA5FBD-FE29-5956-4EEF-48C599551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0510" y="6319554"/>
            <a:ext cx="1232776" cy="503578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400" b="0" kern="1200">
                <a:solidFill>
                  <a:srgbClr val="1045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F8BE51-C3B0-9B4F-9A06-4F809A9A794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EEFBCD3-54E5-98D1-9E83-32C27E4E5D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83155" y="2044493"/>
            <a:ext cx="2511765" cy="2422762"/>
          </a:xfrm>
          <a:prstGeom prst="flowChartConnecto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7D8A18F3-8879-9A8A-C4A1-C01DBB8733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18616332">
            <a:off x="5949682" y="1310627"/>
            <a:ext cx="358009" cy="1610151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85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 b="1" dirty="0"/>
              <a:t>Facilitating Collaboration/Coaching with the General EC Teacher (&amp; Families)</a:t>
            </a:r>
            <a:endParaRPr dirty="0"/>
          </a:p>
        </p:txBody>
      </p:sp>
      <p:grpSp>
        <p:nvGrpSpPr>
          <p:cNvPr id="381" name="Google Shape;381;p24" descr="Image of the topics of conversation at collaborative meetings"/>
          <p:cNvGrpSpPr/>
          <p:nvPr/>
        </p:nvGrpSpPr>
        <p:grpSpPr>
          <a:xfrm>
            <a:off x="6376418" y="1929149"/>
            <a:ext cx="4938712" cy="4022724"/>
            <a:chOff x="0" y="0"/>
            <a:chExt cx="4938712" cy="4022724"/>
          </a:xfrm>
        </p:grpSpPr>
        <p:sp>
          <p:nvSpPr>
            <p:cNvPr id="382" name="Google Shape;382;p24"/>
            <p:cNvSpPr/>
            <p:nvPr/>
          </p:nvSpPr>
          <p:spPr>
            <a:xfrm>
              <a:off x="0" y="0"/>
              <a:ext cx="4938712" cy="89856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 txBox="1"/>
            <p:nvPr/>
          </p:nvSpPr>
          <p:spPr>
            <a:xfrm>
              <a:off x="43864" y="43864"/>
              <a:ext cx="4850984" cy="81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Target Skills &amp; Intentional Teaching Practices </a:t>
              </a: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0" y="1043682"/>
              <a:ext cx="4938712" cy="89856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 txBox="1"/>
            <p:nvPr/>
          </p:nvSpPr>
          <p:spPr>
            <a:xfrm>
              <a:off x="43864" y="1087546"/>
              <a:ext cx="4850984" cy="81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IEP Development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0" y="2080482"/>
              <a:ext cx="4938712" cy="89856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 txBox="1"/>
            <p:nvPr/>
          </p:nvSpPr>
          <p:spPr>
            <a:xfrm>
              <a:off x="43864" y="2124346"/>
              <a:ext cx="4850984" cy="81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Planning Matrix</a:t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0" y="3124164"/>
              <a:ext cx="4938712" cy="898560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 txBox="1"/>
            <p:nvPr/>
          </p:nvSpPr>
          <p:spPr>
            <a:xfrm>
              <a:off x="43864" y="3168028"/>
              <a:ext cx="4850984" cy="81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Implementation Cycle</a:t>
              </a:r>
              <a:endParaRPr/>
            </a:p>
          </p:txBody>
        </p:sp>
      </p:grpSp>
      <p:sp>
        <p:nvSpPr>
          <p:cNvPr id="390" name="Google Shape;390;p24"/>
          <p:cNvSpPr txBox="1">
            <a:spLocks noGrp="1"/>
          </p:cNvSpPr>
          <p:nvPr>
            <p:ph type="body" idx="2"/>
          </p:nvPr>
        </p:nvSpPr>
        <p:spPr>
          <a:xfrm>
            <a:off x="877824" y="1928513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Collaborative meetings provide the opportunity for the IECSE, general EC teacher, and, whenever possible, the families to collaboratively identify the necessary </a:t>
            </a:r>
            <a:r>
              <a:rPr lang="en-US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intentional teaching practices </a:t>
            </a: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 </a:t>
            </a:r>
            <a:r>
              <a:rPr lang="en-US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 activities in which they will be embedded</a:t>
            </a: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Planned and ongoing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Facilitated by the IECSE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Partnering with EC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"/>
          <p:cNvSpPr txBox="1">
            <a:spLocks noGrp="1"/>
          </p:cNvSpPr>
          <p:nvPr>
            <p:ph type="title"/>
          </p:nvPr>
        </p:nvSpPr>
        <p:spPr>
          <a:xfrm>
            <a:off x="800100" y="286603"/>
            <a:ext cx="1035558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/>
              <a:t>How </a:t>
            </a:r>
            <a:r>
              <a:rPr lang="en-US" b="1"/>
              <a:t>Collaboration, Coaching, and Consultation Support the IECSE process</a:t>
            </a:r>
            <a:endParaRPr/>
          </a:p>
        </p:txBody>
      </p:sp>
      <p:sp>
        <p:nvSpPr>
          <p:cNvPr id="353" name="Google Shape;353;p22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◦"/>
            </a:pPr>
            <a:r>
              <a:rPr lang="en-US" sz="2400" b="1" dirty="0">
                <a:solidFill>
                  <a:srgbClr val="07272D"/>
                </a:solidFill>
              </a:rPr>
              <a:t>Collaboration: relationship-based, embedded activities supportive of families' existing capacity over time and matched to the learning needs of the child (</a:t>
            </a:r>
            <a:r>
              <a:rPr lang="en-US" sz="2400" b="1" dirty="0" err="1">
                <a:solidFill>
                  <a:srgbClr val="07272D"/>
                </a:solidFill>
              </a:rPr>
              <a:t>Dinnebiel</a:t>
            </a:r>
            <a:r>
              <a:rPr lang="en-US" sz="2400" b="1" dirty="0">
                <a:solidFill>
                  <a:srgbClr val="07272D"/>
                </a:solidFill>
              </a:rPr>
              <a:t> &amp; McInerney, 2023)​</a:t>
            </a:r>
            <a:endParaRPr dirty="0"/>
          </a:p>
          <a:p>
            <a:pPr marL="0" lvl="1" indent="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sz="2400" b="1" dirty="0">
              <a:solidFill>
                <a:srgbClr val="07272D"/>
              </a:solidFill>
            </a:endParaRPr>
          </a:p>
          <a:p>
            <a:pPr marL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400" b="1" dirty="0">
                <a:solidFill>
                  <a:srgbClr val="07272D"/>
                </a:solidFill>
              </a:rPr>
              <a:t>Coaching: </a:t>
            </a:r>
            <a:r>
              <a:rPr lang="en-US" sz="2400" dirty="0">
                <a:solidFill>
                  <a:srgbClr val="07272D"/>
                </a:solidFill>
              </a:rPr>
              <a:t>Collaborative skill building with specific components of  1) partnerships, 2) action planning, 3) focused observation, 4) reflection and feedback, and 5) action (Snyder et al, 2011)​</a:t>
            </a:r>
            <a:endParaRPr dirty="0"/>
          </a:p>
          <a:p>
            <a:pPr marL="0" lvl="1" indent="152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07272D"/>
              </a:solidFill>
            </a:endParaRPr>
          </a:p>
          <a:p>
            <a:pPr marL="0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Char char="◦"/>
            </a:pPr>
            <a:r>
              <a:rPr lang="en-US" sz="2400" b="1" dirty="0">
                <a:solidFill>
                  <a:srgbClr val="07272D"/>
                </a:solidFill>
              </a:rPr>
              <a:t>Consultation: </a:t>
            </a:r>
            <a:r>
              <a:rPr lang="en-US" sz="2400" dirty="0">
                <a:solidFill>
                  <a:srgbClr val="07272D"/>
                </a:solidFill>
              </a:rPr>
              <a:t>Voluntary problem-solving professional development process between professionals and families to design and deliver individualized intervention (Schultz et al, 2015)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7727-ABF8-B769-6233-3BFD43A1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1155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Why</a:t>
            </a:r>
            <a:r>
              <a:rPr lang="en-US" sz="4400" b="1" dirty="0"/>
              <a:t> is Collaboration/Coaching Important</a:t>
            </a:r>
            <a:endParaRPr lang="en-US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14FF0D-A2C4-D10F-5012-93F26C6E0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811544"/>
              </p:ext>
            </p:extLst>
          </p:nvPr>
        </p:nvGraphicFramePr>
        <p:xfrm>
          <a:off x="1097280" y="1825142"/>
          <a:ext cx="9966960" cy="435273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9966960">
                  <a:extLst>
                    <a:ext uri="{9D8B030D-6E8A-4147-A177-3AD203B41FA5}">
                      <a16:colId xmlns:a16="http://schemas.microsoft.com/office/drawing/2014/main" val="1110067775"/>
                    </a:ext>
                  </a:extLst>
                </a:gridCol>
              </a:tblGrid>
              <a:tr h="1174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dk1"/>
                          </a:solidFill>
                          <a:sym typeface="Calibri"/>
                        </a:rPr>
                        <a:t>Coaching engages providers in the development and learning process, using their unique insights and deep connection with the child to foster development in real-time, everyday interactions.</a:t>
                      </a:r>
                      <a:endParaRPr lang="en-US" sz="24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432343"/>
                  </a:ext>
                </a:extLst>
              </a:tr>
              <a:tr h="791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sym typeface="Calibri"/>
                        </a:rPr>
                        <a:t>Building on capacity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413437"/>
                  </a:ext>
                </a:extLst>
              </a:tr>
              <a:tr h="791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sym typeface="Calibri"/>
                        </a:rPr>
                        <a:t>Fostering consistency </a:t>
                      </a:r>
                      <a:endParaRPr lang="en-US" sz="24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747967"/>
                  </a:ext>
                </a:extLst>
              </a:tr>
              <a:tr h="791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sym typeface="Calibri"/>
                        </a:rPr>
                        <a:t>Building on relationships</a:t>
                      </a:r>
                      <a:endParaRPr lang="en-US" sz="24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846812"/>
                  </a:ext>
                </a:extLst>
              </a:tr>
              <a:tr h="791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dk1"/>
                          </a:solidFill>
                          <a:sym typeface="Calibri"/>
                        </a:rPr>
                        <a:t>Personally and contextually relevant</a:t>
                      </a:r>
                      <a:endParaRPr lang="en-US" sz="24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451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28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" descr="Ongoing Steps to Facilitating the Collaboration/Coaching Process&#10;"/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5"/>
          <p:cNvSpPr txBox="1">
            <a:spLocks noGrp="1"/>
          </p:cNvSpPr>
          <p:nvPr>
            <p:ph type="title"/>
          </p:nvPr>
        </p:nvSpPr>
        <p:spPr>
          <a:xfrm>
            <a:off x="8177212" y="634946"/>
            <a:ext cx="3737105" cy="505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 b="1" dirty="0">
                <a:solidFill>
                  <a:schemeClr val="dk1"/>
                </a:solidFill>
              </a:rPr>
              <a:t>Ongoing Steps to Facilitating the Collaboration/Coaching Process</a:t>
            </a:r>
            <a:br>
              <a:rPr lang="en-US" sz="2600" b="1" dirty="0">
                <a:solidFill>
                  <a:schemeClr val="dk1"/>
                </a:solidFill>
              </a:rPr>
            </a:br>
            <a:br>
              <a:rPr lang="en-US" sz="2600" b="1" dirty="0">
                <a:solidFill>
                  <a:schemeClr val="dk1"/>
                </a:solidFill>
              </a:rPr>
            </a:br>
            <a:r>
              <a:rPr lang="en-US" sz="2600" b="1" dirty="0">
                <a:solidFill>
                  <a:schemeClr val="dk1"/>
                </a:solidFill>
              </a:rPr>
              <a:t>(Implementation Cycle)</a:t>
            </a:r>
            <a:endParaRPr dirty="0"/>
          </a:p>
        </p:txBody>
      </p:sp>
      <p:grpSp>
        <p:nvGrpSpPr>
          <p:cNvPr id="401" name="Google Shape;401;p25" descr="Description of the implementation cycle connected by arrows.&#10;1. What are you going to do?&#10;2. Are you able to do what was planned?&#10;3. Did it work?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33413" y="639763"/>
            <a:ext cx="6910386" cy="5051424"/>
            <a:chOff x="0" y="0"/>
            <a:chExt cx="6910386" cy="5051424"/>
          </a:xfrm>
        </p:grpSpPr>
        <p:sp>
          <p:nvSpPr>
            <p:cNvPr id="402" name="Google Shape;402;p25"/>
            <p:cNvSpPr/>
            <p:nvPr/>
          </p:nvSpPr>
          <p:spPr>
            <a:xfrm>
              <a:off x="0" y="0"/>
              <a:ext cx="5873828" cy="1515427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5"/>
            <p:cNvSpPr txBox="1"/>
            <p:nvPr/>
          </p:nvSpPr>
          <p:spPr>
            <a:xfrm>
              <a:off x="44385" y="44385"/>
              <a:ext cx="4238565" cy="1426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you going to do?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(Implementation Steps)</a:t>
              </a:r>
              <a:endParaRPr/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518279" y="1767998"/>
              <a:ext cx="5873828" cy="1515427"/>
            </a:xfrm>
            <a:prstGeom prst="roundRect">
              <a:avLst>
                <a:gd name="adj" fmla="val 10000"/>
              </a:avLst>
            </a:prstGeom>
            <a:solidFill>
              <a:srgbClr val="75BDA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5"/>
            <p:cNvSpPr txBox="1"/>
            <p:nvPr/>
          </p:nvSpPr>
          <p:spPr>
            <a:xfrm>
              <a:off x="562664" y="1812383"/>
              <a:ext cx="4281752" cy="1426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Are you able to do what was planned?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(Implementation Fidelity)</a:t>
              </a: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1036558" y="3535997"/>
              <a:ext cx="5873828" cy="1515427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 txBox="1"/>
            <p:nvPr/>
          </p:nvSpPr>
          <p:spPr>
            <a:xfrm>
              <a:off x="1080943" y="3580382"/>
              <a:ext cx="4281752" cy="1426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Did it work?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(Progress Monitoring)</a:t>
              </a: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4888801" y="1149199"/>
              <a:ext cx="985027" cy="98502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0E5E8">
                <a:alpha val="90196"/>
              </a:srgbClr>
            </a:solidFill>
            <a:ln w="15875" cap="flat" cmpd="sng">
              <a:solidFill>
                <a:srgbClr val="D0E5E8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5110432" y="1149199"/>
              <a:ext cx="541765" cy="741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5407080" y="2907095"/>
              <a:ext cx="985027" cy="98502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5E7E1">
                <a:alpha val="90196"/>
              </a:srgbClr>
            </a:solidFill>
            <a:ln w="15875" cap="flat" cmpd="sng">
              <a:solidFill>
                <a:srgbClr val="D5E7E1">
                  <a:alpha val="90196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 txBox="1"/>
            <p:nvPr/>
          </p:nvSpPr>
          <p:spPr>
            <a:xfrm>
              <a:off x="5628711" y="2907095"/>
              <a:ext cx="541765" cy="7412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Calibri"/>
                <a:buNone/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544" y="4814788"/>
            <a:ext cx="121890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4294967295"/>
          </p:nvPr>
        </p:nvSpPr>
        <p:spPr>
          <a:xfrm>
            <a:off x="834839" y="5233888"/>
            <a:ext cx="10058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b="1" dirty="0">
                <a:solidFill>
                  <a:srgbClr val="FFFFFF"/>
                </a:solidFill>
              </a:rPr>
              <a:t>Where is the magic??</a:t>
            </a:r>
            <a:endParaRPr dirty="0"/>
          </a:p>
        </p:txBody>
      </p:sp>
      <p:sp>
        <p:nvSpPr>
          <p:cNvPr id="291" name="Google Shape;29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2" name="Google Shape;292;p17" descr="Screenshot of Where's the Magic?"/>
          <p:cNvGrpSpPr/>
          <p:nvPr/>
        </p:nvGrpSpPr>
        <p:grpSpPr>
          <a:xfrm>
            <a:off x="5367302" y="223500"/>
            <a:ext cx="6233479" cy="4399923"/>
            <a:chOff x="2571299" y="1447"/>
            <a:chExt cx="5757878" cy="4556200"/>
          </a:xfrm>
        </p:grpSpPr>
        <p:sp>
          <p:nvSpPr>
            <p:cNvPr id="293" name="Google Shape;293;p17"/>
            <p:cNvSpPr/>
            <p:nvPr/>
          </p:nvSpPr>
          <p:spPr>
            <a:xfrm>
              <a:off x="2571299" y="1447"/>
              <a:ext cx="1599410" cy="1599410"/>
            </a:xfrm>
            <a:prstGeom prst="ellipse">
              <a:avLst/>
            </a:prstGeom>
            <a:solidFill>
              <a:schemeClr val="dk2"/>
            </a:solidFill>
            <a:ln w="226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600" tIns="130600" rIns="130600" bIns="1306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7"/>
            <p:cNvSpPr txBox="1"/>
            <p:nvPr/>
          </p:nvSpPr>
          <p:spPr>
            <a:xfrm>
              <a:off x="2797532" y="47336"/>
              <a:ext cx="1130954" cy="1459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475" tIns="34475" rIns="34475" bIns="3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14"/>
                <a:buFont typeface="Calibri"/>
                <a:buNone/>
              </a:pPr>
              <a:r>
                <a:rPr lang="en-US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IECSE Specializes Instruction</a:t>
              </a:r>
              <a:endParaRPr sz="1800" dirty="0"/>
            </a:p>
          </p:txBody>
        </p:sp>
        <p:sp>
          <p:nvSpPr>
            <p:cNvPr id="295" name="Google Shape;295;p17"/>
            <p:cNvSpPr/>
            <p:nvPr/>
          </p:nvSpPr>
          <p:spPr>
            <a:xfrm>
              <a:off x="2907175" y="1730730"/>
              <a:ext cx="927658" cy="927658"/>
            </a:xfrm>
            <a:prstGeom prst="mathPlus">
              <a:avLst>
                <a:gd name="adj1" fmla="val 23520"/>
              </a:avLst>
            </a:prstGeom>
            <a:solidFill>
              <a:srgbClr val="ACACAE"/>
            </a:solidFill>
            <a:ln>
              <a:noFill/>
            </a:ln>
          </p:spPr>
          <p:txBody>
            <a:bodyPr spcFirstLastPara="1" wrap="square" lIns="130600" tIns="130600" rIns="130600" bIns="1306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7"/>
            <p:cNvSpPr txBox="1"/>
            <p:nvPr/>
          </p:nvSpPr>
          <p:spPr>
            <a:xfrm>
              <a:off x="3030136" y="2085466"/>
              <a:ext cx="681736" cy="218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42"/>
                <a:buFont typeface="Calibri"/>
                <a:buNone/>
              </a:pPr>
              <a:endParaRPr sz="214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2571299" y="2788260"/>
              <a:ext cx="1672583" cy="1769387"/>
            </a:xfrm>
            <a:prstGeom prst="ellipse">
              <a:avLst/>
            </a:prstGeom>
            <a:solidFill>
              <a:schemeClr val="dk2"/>
            </a:solidFill>
            <a:ln w="226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600" tIns="130600" rIns="130600" bIns="1306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7"/>
            <p:cNvSpPr txBox="1"/>
            <p:nvPr/>
          </p:nvSpPr>
          <p:spPr>
            <a:xfrm>
              <a:off x="2761628" y="3089877"/>
              <a:ext cx="1304881" cy="1130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375" tIns="25375" rIns="25375" bIns="25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IECSE  Collaboration/ Coaching</a:t>
              </a:r>
              <a:endParaRPr sz="1800" dirty="0"/>
            </a:p>
          </p:txBody>
        </p:sp>
        <p:sp>
          <p:nvSpPr>
            <p:cNvPr id="299" name="Google Shape;299;p17"/>
            <p:cNvSpPr/>
            <p:nvPr/>
          </p:nvSpPr>
          <p:spPr>
            <a:xfrm>
              <a:off x="4410621" y="1897069"/>
              <a:ext cx="508612" cy="59498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CACAE"/>
            </a:solidFill>
            <a:ln>
              <a:noFill/>
            </a:ln>
          </p:spPr>
          <p:txBody>
            <a:bodyPr spcFirstLastPara="1" wrap="square" lIns="130600" tIns="130600" rIns="130600" bIns="1306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7"/>
            <p:cNvSpPr txBox="1"/>
            <p:nvPr/>
          </p:nvSpPr>
          <p:spPr>
            <a:xfrm>
              <a:off x="4410621" y="2016065"/>
              <a:ext cx="356028" cy="356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42"/>
                <a:buFont typeface="Calibri"/>
                <a:buNone/>
              </a:pPr>
              <a:endParaRPr sz="214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5130356" y="595149"/>
              <a:ext cx="3198821" cy="3198821"/>
            </a:xfrm>
            <a:prstGeom prst="ellipse">
              <a:avLst/>
            </a:prstGeom>
            <a:solidFill>
              <a:schemeClr val="dk2"/>
            </a:solidFill>
            <a:ln w="226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600" tIns="130600" rIns="130600" bIns="1306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 txBox="1"/>
            <p:nvPr/>
          </p:nvSpPr>
          <p:spPr>
            <a:xfrm>
              <a:off x="5598812" y="1063605"/>
              <a:ext cx="2261909" cy="2261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475" tIns="34475" rIns="34475" bIns="34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14"/>
                <a:buFont typeface="Calibri"/>
                <a:buNone/>
              </a:pPr>
              <a:r>
                <a:rPr lang="en-US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General Education Teachers&amp; TA</a:t>
              </a:r>
              <a:endParaRPr sz="1800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950"/>
                </a:spcBef>
                <a:spcAft>
                  <a:spcPts val="0"/>
                </a:spcAft>
                <a:buClr>
                  <a:schemeClr val="lt1"/>
                </a:buClr>
                <a:buSzPts val="2714"/>
                <a:buFont typeface="Calibri"/>
                <a:buNone/>
              </a:pPr>
              <a:r>
                <a:rPr lang="en-US" sz="1800" b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Provides Intentional &amp; Planned Instruction </a:t>
              </a:r>
              <a:r>
                <a:rPr lang="en-US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Embedded into Daily Classroom Routines &amp; Activities</a:t>
              </a:r>
              <a:endParaRPr sz="1800" dirty="0"/>
            </a:p>
          </p:txBody>
        </p:sp>
      </p:grpSp>
      <p:sp>
        <p:nvSpPr>
          <p:cNvPr id="303" name="Google Shape;303;p17"/>
          <p:cNvSpPr txBox="1">
            <a:spLocks noGrp="1"/>
          </p:cNvSpPr>
          <p:nvPr>
            <p:ph type="title" idx="4294967295"/>
          </p:nvPr>
        </p:nvSpPr>
        <p:spPr>
          <a:xfrm>
            <a:off x="419675" y="357717"/>
            <a:ext cx="4402200" cy="5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262626"/>
                </a:solidFill>
              </a:rPr>
              <a:t>So, there’s specialized instruction &amp; collaborative meetings, but…</a:t>
            </a:r>
            <a:br>
              <a:rPr lang="en-US" sz="3600" dirty="0">
                <a:solidFill>
                  <a:srgbClr val="262626"/>
                </a:solidFill>
              </a:rPr>
            </a:br>
            <a:br>
              <a:rPr lang="en-US" sz="3600" dirty="0">
                <a:solidFill>
                  <a:srgbClr val="262626"/>
                </a:solidFill>
              </a:rPr>
            </a:b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Itinerant Service Delivery is NOT:</a:t>
            </a:r>
            <a:endParaRPr/>
          </a:p>
        </p:txBody>
      </p:sp>
      <p:sp>
        <p:nvSpPr>
          <p:cNvPr id="417" name="Google Shape;417;p26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Resource model only for children with limited support needs </a:t>
            </a:r>
            <a:endParaRPr dirty="0"/>
          </a:p>
          <a:p>
            <a:pPr marL="342900"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Pulling a child out of the routine- to the back of the room</a:t>
            </a:r>
            <a:endParaRPr dirty="0"/>
          </a:p>
          <a:p>
            <a:pPr marL="342900"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Co-teaching, where 2 teachers (gen educ/spec educ) teach in one classroom all day</a:t>
            </a:r>
            <a:endParaRPr dirty="0"/>
          </a:p>
          <a:p>
            <a:pPr marL="342900">
              <a:spcBef>
                <a:spcPts val="140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400" dirty="0"/>
              <a:t>Integrated preschool special education class with 1 teacher assuming both roles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/>
              <a:t>Itinerant services take place in multiple environments where children would typically attend if not for their disability.</a:t>
            </a: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2400" b="1" dirty="0"/>
              <a:t>Itinerant teachers do the traveling, not the children.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b="1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b="1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sz="2000"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C23A-E557-1AD9-74AE-B437715A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Think-Pair-Share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02B6A-6F4E-34BB-0FD3-D83156158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How is an IECSE teacher’s role different than 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an ECSE classroom teacher’s role?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8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858"/>
            </a:gs>
            <a:gs pos="65000">
              <a:srgbClr val="2F2C40"/>
            </a:gs>
            <a:gs pos="100000">
              <a:srgbClr val="262332"/>
            </a:gs>
          </a:gsLst>
          <a:lin ang="16200038" scaled="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6" name="Google Shape;456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7" name="Google Shape;457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gradFill>
            <a:gsLst>
              <a:gs pos="0">
                <a:srgbClr val="4B4858"/>
              </a:gs>
              <a:gs pos="65000">
                <a:srgbClr val="2F2C40"/>
              </a:gs>
              <a:gs pos="100000">
                <a:srgbClr val="26233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53000"/>
            <a:ext cx="121890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3e1392c6ab6_0_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89000" cy="497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g3e1392c6ab6_0_44"/>
          <p:cNvSpPr txBox="1">
            <a:spLocks noGrp="1"/>
          </p:cNvSpPr>
          <p:nvPr>
            <p:ph type="title"/>
          </p:nvPr>
        </p:nvSpPr>
        <p:spPr>
          <a:xfrm>
            <a:off x="1065180" y="745977"/>
            <a:ext cx="100584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The Role of the </a:t>
            </a:r>
            <a:endParaRPr sz="7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General EC Teacher</a:t>
            </a:r>
            <a:r>
              <a:rPr lang="en-US" sz="7200" dirty="0">
                <a:solidFill>
                  <a:schemeClr val="lt1"/>
                </a:solidFill>
              </a:rPr>
              <a:t>  </a:t>
            </a:r>
            <a:endParaRPr sz="7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/>
              <a:t>Who</a:t>
            </a:r>
            <a:r>
              <a:rPr lang="en-US" b="1"/>
              <a:t> Provides General Education Support</a:t>
            </a:r>
            <a:endParaRPr/>
          </a:p>
        </p:txBody>
      </p:sp>
      <p:sp>
        <p:nvSpPr>
          <p:cNvPr id="468" name="Google Shape;468;p30"/>
          <p:cNvSpPr txBox="1">
            <a:spLocks noGrp="1"/>
          </p:cNvSpPr>
          <p:nvPr>
            <p:ph type="body" idx="1"/>
          </p:nvPr>
        </p:nvSpPr>
        <p:spPr>
          <a:xfrm>
            <a:off x="1097280" y="1900598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General education teachers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Teaching assistants </a:t>
            </a:r>
            <a:endParaRPr/>
          </a:p>
          <a:p>
            <a:pPr marL="91440" lvl="0" indent="-1778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/>
              <a:t> Paraprofessionals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 dirty="0"/>
              <a:t>What</a:t>
            </a:r>
            <a:r>
              <a:rPr lang="en-US" b="1" dirty="0"/>
              <a:t> General Education Teachers do and </a:t>
            </a:r>
            <a:r>
              <a:rPr lang="en-US" b="1" u="sng" dirty="0"/>
              <a:t>How</a:t>
            </a:r>
            <a:r>
              <a:rPr lang="en-US" b="1" dirty="0"/>
              <a:t> They Do It</a:t>
            </a:r>
            <a:endParaRPr dirty="0"/>
          </a:p>
        </p:txBody>
      </p:sp>
      <p:grpSp>
        <p:nvGrpSpPr>
          <p:cNvPr id="474" name="Google Shape;474;p31" descr="What General EC Teachers do"/>
          <p:cNvGrpSpPr/>
          <p:nvPr/>
        </p:nvGrpSpPr>
        <p:grpSpPr>
          <a:xfrm>
            <a:off x="1066800" y="1868319"/>
            <a:ext cx="10058399" cy="3774924"/>
            <a:chOff x="0" y="9334"/>
            <a:chExt cx="10058399" cy="3774924"/>
          </a:xfrm>
        </p:grpSpPr>
        <p:sp>
          <p:nvSpPr>
            <p:cNvPr id="475" name="Google Shape;475;p31"/>
            <p:cNvSpPr/>
            <p:nvPr/>
          </p:nvSpPr>
          <p:spPr>
            <a:xfrm>
              <a:off x="0" y="9334"/>
              <a:ext cx="10058399" cy="934946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 txBox="1"/>
            <p:nvPr/>
          </p:nvSpPr>
          <p:spPr>
            <a:xfrm>
              <a:off x="45640" y="54974"/>
              <a:ext cx="9967119" cy="843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 the General Education Curriculum</a:t>
              </a:r>
              <a:endParaRPr dirty="0"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0" y="950984"/>
              <a:ext cx="10058399" cy="934946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 txBox="1"/>
            <p:nvPr/>
          </p:nvSpPr>
          <p:spPr>
            <a:xfrm>
              <a:off x="45640" y="996624"/>
              <a:ext cx="9967119" cy="843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Participate in Collaboration/Coaching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0" y="1932634"/>
              <a:ext cx="10058399" cy="934946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 txBox="1"/>
            <p:nvPr/>
          </p:nvSpPr>
          <p:spPr>
            <a:xfrm>
              <a:off x="45640" y="1978274"/>
              <a:ext cx="9967119" cy="843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Embed Instruction (Intentional Practices)</a:t>
              </a:r>
              <a:endParaRPr dirty="0"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0" y="2849312"/>
              <a:ext cx="10058399" cy="934946"/>
            </a:xfrm>
            <a:prstGeom prst="roundRect">
              <a:avLst>
                <a:gd name="adj" fmla="val 16667"/>
              </a:avLst>
            </a:prstGeom>
            <a:solidFill>
              <a:srgbClr val="3194BA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 txBox="1"/>
            <p:nvPr/>
          </p:nvSpPr>
          <p:spPr>
            <a:xfrm>
              <a:off x="45640" y="2894952"/>
              <a:ext cx="9967119" cy="843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 IEP Development and the Implementation Cycle</a:t>
              </a:r>
              <a:endParaRPr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6675-073C-F076-73D7-3229299B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9A3732CF-6DBF-9E9B-006B-91B096C91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485018"/>
              </p:ext>
            </p:extLst>
          </p:nvPr>
        </p:nvGraphicFramePr>
        <p:xfrm>
          <a:off x="1097280" y="1927860"/>
          <a:ext cx="100584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0836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C53F6-24B9-2326-CB7F-E682CD0E30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-1450757"/>
            <a:ext cx="10058400" cy="1450757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en-US" dirty="0"/>
              <a:t>Children with disabilities are general education students first.  </a:t>
            </a:r>
          </a:p>
        </p:txBody>
      </p:sp>
      <p:pic>
        <p:nvPicPr>
          <p:cNvPr id="492" name="Google Shape;492;p32" descr="Cartoon characters using a ramp on sidewalk"/>
          <p:cNvPicPr preferRelativeResize="0"/>
          <p:nvPr/>
        </p:nvPicPr>
        <p:blipFill rotWithShape="1">
          <a:blip r:embed="rId3">
            <a:alphaModFix/>
          </a:blip>
          <a:srcRect t="21904" b="11725"/>
          <a:stretch/>
        </p:blipFill>
        <p:spPr>
          <a:xfrm>
            <a:off x="1632197" y="905933"/>
            <a:ext cx="7613404" cy="42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965181-A43C-373F-68EC-52AA809D1068}"/>
              </a:ext>
            </a:extLst>
          </p:cNvPr>
          <p:cNvSpPr txBox="1"/>
          <p:nvPr/>
        </p:nvSpPr>
        <p:spPr>
          <a:xfrm>
            <a:off x="4034971" y="5399314"/>
            <a:ext cx="664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sketchplanations.com</a:t>
            </a:r>
            <a:r>
              <a:rPr lang="en-US" sz="2000" dirty="0"/>
              <a:t>/the-curb-cut-effect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9" name="Google Shape;499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3" name="Google Shape;503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09305" y="4343400"/>
            <a:ext cx="3200400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90196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4" name="Google Shape;504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33"/>
          <p:cNvSpPr txBox="1"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262626"/>
                </a:solidFill>
              </a:rPr>
              <a:t>Universal Design for Learning and Embedded Instruction</a:t>
            </a:r>
            <a:endParaRPr dirty="0"/>
          </a:p>
        </p:txBody>
      </p:sp>
      <p:pic>
        <p:nvPicPr>
          <p:cNvPr id="502" name="Google Shape;502;p33" descr="What is UDL? Universal Design for Learning Explained (3 minutes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3999" y="1214458"/>
            <a:ext cx="6912217" cy="3905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What Non-Collaborative Services Do</a:t>
            </a:r>
            <a:endParaRPr dirty="0"/>
          </a:p>
        </p:txBody>
      </p:sp>
      <p:grpSp>
        <p:nvGrpSpPr>
          <p:cNvPr id="511" name="Google Shape;511;p34" descr="what non-collaborative services do"/>
          <p:cNvGrpSpPr/>
          <p:nvPr/>
        </p:nvGrpSpPr>
        <p:grpSpPr>
          <a:xfrm>
            <a:off x="1821182" y="1894114"/>
            <a:ext cx="3697876" cy="4209505"/>
            <a:chOff x="0" y="0"/>
            <a:chExt cx="3697876" cy="4209505"/>
          </a:xfrm>
        </p:grpSpPr>
        <p:sp>
          <p:nvSpPr>
            <p:cNvPr id="512" name="Google Shape;512;p34"/>
            <p:cNvSpPr/>
            <p:nvPr/>
          </p:nvSpPr>
          <p:spPr>
            <a:xfrm rot="10800000">
              <a:off x="0" y="0"/>
              <a:ext cx="3697876" cy="1403168"/>
            </a:xfrm>
            <a:prstGeom prst="trapezoid">
              <a:avLst>
                <a:gd name="adj" fmla="val 43923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 txBox="1"/>
            <p:nvPr/>
          </p:nvSpPr>
          <p:spPr>
            <a:xfrm>
              <a:off x="647128" y="0"/>
              <a:ext cx="2403619" cy="1403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Universal Supports</a:t>
              </a: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 rot="10800000">
              <a:off x="616312" y="1403168"/>
              <a:ext cx="2465250" cy="1403168"/>
            </a:xfrm>
            <a:prstGeom prst="trapezoid">
              <a:avLst>
                <a:gd name="adj" fmla="val 43923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 txBox="1"/>
            <p:nvPr/>
          </p:nvSpPr>
          <p:spPr>
            <a:xfrm>
              <a:off x="1047731" y="1403168"/>
              <a:ext cx="1602412" cy="1403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Targeted Supports</a:t>
              </a: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 rot="10800000">
              <a:off x="1232625" y="2806337"/>
              <a:ext cx="1232625" cy="1403168"/>
            </a:xfrm>
            <a:prstGeom prst="trapezoid">
              <a:avLst>
                <a:gd name="adj" fmla="val 50000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 txBox="1"/>
            <p:nvPr/>
          </p:nvSpPr>
          <p:spPr>
            <a:xfrm>
              <a:off x="1232625" y="2806337"/>
              <a:ext cx="1232625" cy="1403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US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Individualized Supports</a:t>
              </a:r>
              <a:endParaRPr/>
            </a:p>
          </p:txBody>
        </p:sp>
      </p:grpSp>
      <p:sp>
        <p:nvSpPr>
          <p:cNvPr id="518" name="Google Shape;518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0061" y="4960621"/>
            <a:ext cx="1962921" cy="833044"/>
          </a:xfrm>
          <a:prstGeom prst="rightBrace">
            <a:avLst>
              <a:gd name="adj1" fmla="val 8333"/>
              <a:gd name="adj2" fmla="val 50000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p34" descr="Screenshot of what non-collaborative services do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092960" y="2226365"/>
            <a:ext cx="5062720" cy="3780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5"/>
          <p:cNvSpPr txBox="1">
            <a:spLocks noGrp="1"/>
          </p:cNvSpPr>
          <p:nvPr>
            <p:ph type="title"/>
          </p:nvPr>
        </p:nvSpPr>
        <p:spPr>
          <a:xfrm>
            <a:off x="1224643" y="391887"/>
            <a:ext cx="9437914" cy="133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What Collaborative Services CAN Do</a:t>
            </a:r>
            <a:endParaRPr dirty="0"/>
          </a:p>
        </p:txBody>
      </p:sp>
      <p:grpSp>
        <p:nvGrpSpPr>
          <p:cNvPr id="525" name="Google Shape;525;p35" descr="Triangle divided into 3 parts"/>
          <p:cNvGrpSpPr/>
          <p:nvPr/>
        </p:nvGrpSpPr>
        <p:grpSpPr>
          <a:xfrm>
            <a:off x="1845129" y="1892874"/>
            <a:ext cx="3953172" cy="4311982"/>
            <a:chOff x="0" y="0"/>
            <a:chExt cx="3953172" cy="4311982"/>
          </a:xfrm>
        </p:grpSpPr>
        <p:sp>
          <p:nvSpPr>
            <p:cNvPr id="526" name="Google Shape;526;p35"/>
            <p:cNvSpPr/>
            <p:nvPr/>
          </p:nvSpPr>
          <p:spPr>
            <a:xfrm>
              <a:off x="1317724" y="0"/>
              <a:ext cx="1317723" cy="1437327"/>
            </a:xfrm>
            <a:prstGeom prst="trapezoid">
              <a:avLst>
                <a:gd name="adj" fmla="val 50000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 txBox="1"/>
            <p:nvPr/>
          </p:nvSpPr>
          <p:spPr>
            <a:xfrm>
              <a:off x="1317724" y="0"/>
              <a:ext cx="1317723" cy="14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Individualized Supports</a:t>
              </a: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679102" y="1422465"/>
              <a:ext cx="2635447" cy="1437327"/>
            </a:xfrm>
            <a:prstGeom prst="trapezoid">
              <a:avLst>
                <a:gd name="adj" fmla="val 45839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 txBox="1"/>
            <p:nvPr/>
          </p:nvSpPr>
          <p:spPr>
            <a:xfrm>
              <a:off x="1140305" y="1422465"/>
              <a:ext cx="1713041" cy="14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Targeted Supports</a:t>
              </a: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0" y="2874655"/>
              <a:ext cx="3953172" cy="1437327"/>
            </a:xfrm>
            <a:prstGeom prst="trapezoid">
              <a:avLst>
                <a:gd name="adj" fmla="val 45839"/>
              </a:avLst>
            </a:prstGeom>
            <a:solidFill>
              <a:schemeClr val="lt1"/>
            </a:solidFill>
            <a:ln w="15875" cap="flat" cmpd="sng">
              <a:solidFill>
                <a:srgbClr val="302D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 txBox="1"/>
            <p:nvPr/>
          </p:nvSpPr>
          <p:spPr>
            <a:xfrm>
              <a:off x="691805" y="2874655"/>
              <a:ext cx="2569561" cy="14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Universal Supports</a:t>
              </a:r>
              <a:endParaRPr/>
            </a:p>
          </p:txBody>
        </p:sp>
      </p:grpSp>
      <p:sp>
        <p:nvSpPr>
          <p:cNvPr id="532" name="Google Shape;532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58664" y="4617403"/>
            <a:ext cx="1153910" cy="1273490"/>
          </a:xfrm>
          <a:prstGeom prst="rightBrace">
            <a:avLst>
              <a:gd name="adj1" fmla="val 2789"/>
              <a:gd name="adj2" fmla="val 50781"/>
            </a:avLst>
          </a:prstGeom>
          <a:noFill/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p35" descr="Screenshot of what collaborative services can do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096001" y="2155370"/>
            <a:ext cx="5562599" cy="3619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6"/>
          <p:cNvSpPr txBox="1">
            <a:spLocks noGrp="1"/>
          </p:cNvSpPr>
          <p:nvPr>
            <p:ph type="title"/>
          </p:nvPr>
        </p:nvSpPr>
        <p:spPr>
          <a:xfrm>
            <a:off x="1219200" y="286603"/>
            <a:ext cx="993648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u="sng"/>
              <a:t>How</a:t>
            </a:r>
            <a:r>
              <a:rPr lang="en-US" b="1"/>
              <a:t> General EC Educators Can Support All Children</a:t>
            </a:r>
            <a:endParaRPr/>
          </a:p>
        </p:txBody>
      </p:sp>
      <p:sp>
        <p:nvSpPr>
          <p:cNvPr id="540" name="Google Shape;540;p36"/>
          <p:cNvSpPr txBox="1">
            <a:spLocks noGrp="1"/>
          </p:cNvSpPr>
          <p:nvPr>
            <p:ph type="body" idx="1"/>
          </p:nvPr>
        </p:nvSpPr>
        <p:spPr>
          <a:xfrm>
            <a:off x="1219199" y="2089574"/>
            <a:ext cx="1039964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indent="-457200">
              <a:lnSpc>
                <a:spcPct val="10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Visual schedules</a:t>
            </a:r>
            <a:endParaRPr sz="2600" dirty="0"/>
          </a:p>
          <a:p>
            <a:pPr indent="-457200">
              <a:lnSpc>
                <a:spcPct val="10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Pictures or images to support communication (receptive and expressive)</a:t>
            </a:r>
            <a:endParaRPr sz="2600" dirty="0"/>
          </a:p>
          <a:p>
            <a:pPr indent="-457200">
              <a:lnSpc>
                <a:spcPct val="10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Modeling and “I do, We do, You do”</a:t>
            </a:r>
            <a:endParaRPr sz="2600" dirty="0"/>
          </a:p>
          <a:p>
            <a:pPr indent="-457200">
              <a:lnSpc>
                <a:spcPct val="10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Scaffolding</a:t>
            </a:r>
            <a:endParaRPr sz="2600" dirty="0"/>
          </a:p>
          <a:p>
            <a:pPr indent="-457200">
              <a:lnSpc>
                <a:spcPct val="10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Opportunities to respond in multiple ways- with words, with actions, with materials </a:t>
            </a:r>
            <a:endParaRPr sz="2600" dirty="0"/>
          </a:p>
          <a:p>
            <a:pPr indent="-457200">
              <a:lnSpc>
                <a:spcPct val="10000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600" dirty="0"/>
              <a:t>Flexible grouping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7"/>
          <p:cNvSpPr txBox="1">
            <a:spLocks noGrp="1"/>
          </p:cNvSpPr>
          <p:nvPr>
            <p:ph type="title"/>
          </p:nvPr>
        </p:nvSpPr>
        <p:spPr>
          <a:xfrm>
            <a:off x="399507" y="286603"/>
            <a:ext cx="10756173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b="1">
                <a:solidFill>
                  <a:schemeClr val="dk1"/>
                </a:solidFill>
              </a:rPr>
              <a:t>Not MORE…INTENTIONAL from the start</a:t>
            </a: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body" idx="1"/>
          </p:nvPr>
        </p:nvSpPr>
        <p:spPr>
          <a:xfrm>
            <a:off x="399507" y="1774489"/>
            <a:ext cx="5635533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/>
              <a:t>WHAT IS PROPOSED</a:t>
            </a:r>
            <a:endParaRPr dirty="0"/>
          </a:p>
        </p:txBody>
      </p:sp>
      <p:sp>
        <p:nvSpPr>
          <p:cNvPr id="547" name="Google Shape;547;p37"/>
          <p:cNvSpPr txBox="1">
            <a:spLocks noGrp="1"/>
          </p:cNvSpPr>
          <p:nvPr>
            <p:ph type="body" idx="2"/>
          </p:nvPr>
        </p:nvSpPr>
        <p:spPr>
          <a:xfrm>
            <a:off x="399507" y="2510771"/>
            <a:ext cx="5574574" cy="3785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9144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Inquiry Project about community parks. The goal of the unit/project is for children to collaborate, represent their ideas of parks in community, and explore physical engineering.</a:t>
            </a:r>
            <a:endParaRPr dirty="0"/>
          </a:p>
          <a:p>
            <a:pPr marL="91440" lvl="0" indent="-114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• Read a book about a park and asks the children to sit</a:t>
            </a:r>
            <a:endParaRPr dirty="0"/>
          </a:p>
          <a:p>
            <a:pPr marL="91440" lvl="0" indent="-114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in a 15-minute circle time to "brainstorm" what belongs</a:t>
            </a:r>
            <a:endParaRPr dirty="0"/>
          </a:p>
          <a:p>
            <a:pPr marL="91440" lvl="0" indent="-114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in a park.</a:t>
            </a:r>
            <a:endParaRPr dirty="0"/>
          </a:p>
          <a:p>
            <a:pPr marL="91440" lvl="0" indent="-114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• Draw a picture of a park to be put in their portfolio.</a:t>
            </a:r>
            <a:endParaRPr dirty="0"/>
          </a:p>
          <a:p>
            <a:pPr marL="91440" lvl="0" indent="-1143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 "/>
            </a:pPr>
            <a:r>
              <a:rPr lang="en-US" sz="1800" dirty="0"/>
              <a:t>• Build "The Park" using standard wooden unit blocks.</a:t>
            </a:r>
            <a:endParaRPr dirty="0"/>
          </a:p>
        </p:txBody>
      </p:sp>
      <p:sp>
        <p:nvSpPr>
          <p:cNvPr id="548" name="Google Shape;548;p37"/>
          <p:cNvSpPr txBox="1">
            <a:spLocks noGrp="1"/>
          </p:cNvSpPr>
          <p:nvPr>
            <p:ph type="body" idx="3"/>
          </p:nvPr>
        </p:nvSpPr>
        <p:spPr>
          <a:xfrm>
            <a:off x="6096000" y="1774489"/>
            <a:ext cx="505968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/>
              <a:t>WHAT ELSE CAN BE DONE</a:t>
            </a:r>
            <a:endParaRPr dirty="0"/>
          </a:p>
        </p:txBody>
      </p:sp>
      <p:sp>
        <p:nvSpPr>
          <p:cNvPr id="549" name="Google Shape;549;p37"/>
          <p:cNvSpPr txBox="1">
            <a:spLocks noGrp="1"/>
          </p:cNvSpPr>
          <p:nvPr>
            <p:ph type="body" idx="4"/>
          </p:nvPr>
        </p:nvSpPr>
        <p:spPr>
          <a:xfrm>
            <a:off x="6217918" y="2582333"/>
            <a:ext cx="5574574" cy="3557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400" dirty="0"/>
              <a:t>Children bring in pictures of park features. Pictures are posted on the same board that children brainstorm. </a:t>
            </a:r>
            <a:endParaRPr dirty="0"/>
          </a:p>
          <a:p>
            <a:pPr marL="0" lvl="0" indent="0" algn="l" rtl="0">
              <a:lnSpc>
                <a:spcPct val="17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en-US" sz="3400" dirty="0"/>
              <a:t>Take a picture of a favorite park structure. Describe why they love it.  Teacher records. </a:t>
            </a:r>
            <a:endParaRPr dirty="0"/>
          </a:p>
          <a:p>
            <a:pPr marL="0" lvl="0" indent="0" algn="l" rtl="0">
              <a:lnSpc>
                <a:spcPct val="17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en-US" sz="3400" dirty="0"/>
              <a:t>Build features of a park with playdough, popsicle sticks, etc. </a:t>
            </a:r>
            <a:endParaRPr dirty="0"/>
          </a:p>
          <a:p>
            <a:pPr marL="91440" lvl="0" indent="-2159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GEs Support with Embedded Instruction and Intentional Practices</a:t>
            </a:r>
            <a:endParaRPr/>
          </a:p>
        </p:txBody>
      </p:sp>
      <p:sp>
        <p:nvSpPr>
          <p:cNvPr id="555" name="Google Shape;555;p3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solidFill>
                  <a:schemeClr val="dk1"/>
                </a:solidFill>
              </a:rPr>
              <a:t>Embedded instruction involves multiple, brief teaching interactions between a teacher and child during everyday classroom activities.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dirty="0">
              <a:solidFill>
                <a:srgbClr val="7030A0"/>
              </a:solidFill>
            </a:endParaRPr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Char char=" "/>
            </a:pPr>
            <a:r>
              <a:rPr lang="en-US" sz="2400" dirty="0">
                <a:solidFill>
                  <a:schemeClr val="dk1"/>
                </a:solidFill>
              </a:rPr>
              <a:t>Teachers can help children learn new skills for participating in classroom activities throughout the day by:</a:t>
            </a:r>
            <a:endParaRPr dirty="0"/>
          </a:p>
          <a:p>
            <a:pPr marL="635508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identifying functional skills (target skills)</a:t>
            </a:r>
            <a:endParaRPr dirty="0"/>
          </a:p>
          <a:p>
            <a:pPr marL="635508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Identifying intentional teaching practices (ITPs)</a:t>
            </a:r>
            <a:endParaRPr dirty="0"/>
          </a:p>
          <a:p>
            <a:pPr marL="635508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selecting classroom activities to embed ITPs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F071-B7FE-29B3-ADE8-12E6C942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dirty="0"/>
              <a:t>Teacher Roles &amp; Responsibilities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752B4-CE3B-AEBB-260B-AA3234084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8192" y="1843618"/>
            <a:ext cx="4937760" cy="4023360"/>
          </a:xfrm>
        </p:spPr>
        <p:txBody>
          <a:bodyPr>
            <a:normAutofit fontScale="92500" lnSpcReduction="10000"/>
          </a:bodyPr>
          <a:lstStyle/>
          <a:p>
            <a:r>
              <a:rPr lang="en-US" sz="4500" b="1" dirty="0"/>
              <a:t>IECSE Teacher</a:t>
            </a:r>
            <a:r>
              <a:rPr lang="en-US" sz="4500" dirty="0"/>
              <a:t>:</a:t>
            </a:r>
          </a:p>
          <a:p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Identifying specialized instruction/ intentional teaching practices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Facilitating collaboration/ coaching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Monitoring implementation of embedded instruction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Monitoring progress on IEP goals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9413C6-2F23-9B3F-1B53-6BE0D2F0E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39" y="1843618"/>
            <a:ext cx="5550674" cy="4337726"/>
          </a:xfrm>
        </p:spPr>
        <p:txBody>
          <a:bodyPr>
            <a:normAutofit fontScale="92500" lnSpcReduction="10000"/>
          </a:bodyPr>
          <a:lstStyle/>
          <a:p>
            <a:r>
              <a:rPr lang="en-US" sz="4500" b="1" dirty="0"/>
              <a:t>EC Teacher</a:t>
            </a:r>
            <a:r>
              <a:rPr lang="en-US" sz="4500" dirty="0"/>
              <a:t>:</a:t>
            </a:r>
          </a:p>
          <a:p>
            <a:endParaRPr lang="en-US" sz="1600" dirty="0"/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600" dirty="0"/>
              <a:t>Creating a high-quality EC environment, learning activities and routines 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600" dirty="0"/>
              <a:t>Ensuring all children experience full membership and belonging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600" b="1" dirty="0"/>
              <a:t>Embedding intentional teaching practices into everyday activities and routines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en-US" sz="2600" b="1" dirty="0"/>
              <a:t>Participating in collaborative meetings</a:t>
            </a:r>
          </a:p>
          <a:p>
            <a:pPr fontAlgn="t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94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858"/>
            </a:gs>
            <a:gs pos="65000">
              <a:srgbClr val="2F2C40"/>
            </a:gs>
            <a:gs pos="100000">
              <a:srgbClr val="262332"/>
            </a:gs>
          </a:gsLst>
          <a:lin ang="16200038" scaled="0"/>
        </a:gra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9" name="Google Shape;569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0" name="Google Shape;570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gradFill>
            <a:gsLst>
              <a:gs pos="0">
                <a:srgbClr val="4B4858"/>
              </a:gs>
              <a:gs pos="65000">
                <a:srgbClr val="2F2C40"/>
              </a:gs>
              <a:gs pos="100000">
                <a:srgbClr val="26233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53000"/>
            <a:ext cx="121890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3e1392c6ab6_0_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89000" cy="497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3e1392c6ab6_0_55"/>
          <p:cNvSpPr txBox="1">
            <a:spLocks noGrp="1"/>
          </p:cNvSpPr>
          <p:nvPr>
            <p:ph type="title"/>
          </p:nvPr>
        </p:nvSpPr>
        <p:spPr>
          <a:xfrm>
            <a:off x="1116155" y="841227"/>
            <a:ext cx="100584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The Planning Matrix</a:t>
            </a:r>
            <a:endParaRPr sz="7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What is a Planning Matrix?</a:t>
            </a:r>
            <a:endParaRPr dirty="0"/>
          </a:p>
        </p:txBody>
      </p:sp>
      <p:grpSp>
        <p:nvGrpSpPr>
          <p:cNvPr id="580" name="Google Shape;580;p40" descr="4 components of a planning matrix"/>
          <p:cNvGrpSpPr/>
          <p:nvPr/>
        </p:nvGrpSpPr>
        <p:grpSpPr>
          <a:xfrm>
            <a:off x="1231788" y="2373828"/>
            <a:ext cx="9788748" cy="3394767"/>
            <a:chOff x="134825" y="275313"/>
            <a:chExt cx="9788748" cy="3394767"/>
          </a:xfrm>
        </p:grpSpPr>
        <p:sp>
          <p:nvSpPr>
            <p:cNvPr id="581" name="Google Shape;581;p40"/>
            <p:cNvSpPr/>
            <p:nvPr/>
          </p:nvSpPr>
          <p:spPr>
            <a:xfrm>
              <a:off x="134825" y="275313"/>
              <a:ext cx="1295909" cy="129590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406966" y="547454"/>
              <a:ext cx="751627" cy="75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1708430" y="275313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 txBox="1"/>
            <p:nvPr/>
          </p:nvSpPr>
          <p:spPr>
            <a:xfrm>
              <a:off x="1708430" y="275313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a </a:t>
              </a: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form</a:t>
              </a: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created by the ECSE and gen EC teacher at a collaborative meeting</a:t>
              </a:r>
              <a:endParaRPr sz="2400" dirty="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5295324" y="275313"/>
              <a:ext cx="1295909" cy="1295909"/>
            </a:xfrm>
            <a:prstGeom prst="ellipse">
              <a:avLst/>
            </a:prstGeom>
            <a:solidFill>
              <a:srgbClr val="75B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5567465" y="547454"/>
              <a:ext cx="751627" cy="75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6868929" y="275313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 txBox="1"/>
            <p:nvPr/>
          </p:nvSpPr>
          <p:spPr>
            <a:xfrm>
              <a:off x="6868929" y="275313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Identifies specific </a:t>
              </a: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target skills</a:t>
              </a: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the </a:t>
              </a: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intentional teaching practices</a:t>
              </a: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that supports the child’s learning</a:t>
              </a:r>
              <a:endParaRPr sz="2400" dirty="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134825" y="2214856"/>
              <a:ext cx="1295909" cy="129590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406966" y="2486997"/>
              <a:ext cx="751627" cy="75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1708430" y="2214856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 txBox="1"/>
            <p:nvPr/>
          </p:nvSpPr>
          <p:spPr>
            <a:xfrm>
              <a:off x="6868929" y="2374171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single planning matrix provides a “</a:t>
              </a: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road map</a:t>
              </a: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” for all intentional teaching practices.</a:t>
              </a:r>
              <a:endParaRPr sz="2400" dirty="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5295324" y="2214856"/>
              <a:ext cx="1295909" cy="129590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5567465" y="2486997"/>
              <a:ext cx="751627" cy="7516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6868929" y="2214856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 txBox="1"/>
            <p:nvPr/>
          </p:nvSpPr>
          <p:spPr>
            <a:xfrm>
              <a:off x="1728796" y="2374171"/>
              <a:ext cx="3054644" cy="12959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Allows all adults in the room to understand </a:t>
              </a:r>
              <a:r>
                <a:rPr lang="en-US" sz="2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when to embed </a:t>
              </a: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intentional teaching practices. </a:t>
              </a:r>
              <a:endParaRPr sz="24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858"/>
            </a:gs>
            <a:gs pos="65000">
              <a:srgbClr val="2F2C40"/>
            </a:gs>
            <a:gs pos="100000">
              <a:srgbClr val="262332"/>
            </a:gs>
          </a:gsLst>
          <a:lin ang="16200000" scaled="0"/>
        </a:gra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gradFill>
            <a:gsLst>
              <a:gs pos="0">
                <a:srgbClr val="4B4858"/>
              </a:gs>
              <a:gs pos="65000">
                <a:srgbClr val="2F2C40"/>
              </a:gs>
              <a:gs pos="100000">
                <a:srgbClr val="262332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7184"/>
            <a:ext cx="12188952" cy="4970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93550" y="758950"/>
            <a:ext cx="110661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dirty="0">
                <a:solidFill>
                  <a:schemeClr val="lt1"/>
                </a:solidFill>
              </a:rPr>
              <a:t>What are Itinerant Early Childhood Special Education Services?</a:t>
            </a:r>
            <a:endParaRPr sz="7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1"/>
          <p:cNvSpPr txBox="1">
            <a:spLocks noGrp="1"/>
          </p:cNvSpPr>
          <p:nvPr>
            <p:ph type="title"/>
          </p:nvPr>
        </p:nvSpPr>
        <p:spPr>
          <a:xfrm>
            <a:off x="609601" y="286604"/>
            <a:ext cx="10546080" cy="75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Planning Matrix</a:t>
            </a:r>
            <a:endParaRPr/>
          </a:p>
        </p:txBody>
      </p:sp>
      <p:graphicFrame>
        <p:nvGraphicFramePr>
          <p:cNvPr id="603" name="Google Shape;603;p41"/>
          <p:cNvGraphicFramePr/>
          <p:nvPr/>
        </p:nvGraphicFramePr>
        <p:xfrm>
          <a:off x="609600" y="1134687"/>
          <a:ext cx="10972800" cy="4988680"/>
        </p:xfrm>
        <a:graphic>
          <a:graphicData uri="http://schemas.openxmlformats.org/drawingml/2006/table">
            <a:tbl>
              <a:tblPr firstRow="1" bandRow="1">
                <a:noFill/>
                <a:tableStyleId>{36CE4D9B-9884-4E09-8825-6B8D6CF7B05E}</a:tableStyleId>
              </a:tblPr>
              <a:tblGrid>
                <a:gridCol w="190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3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9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Daily Schedule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Target Skill #1: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#2: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#3: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#4: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#5: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ITP: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ITP: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ITP: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ITP: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ITP: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2"/>
          <p:cNvSpPr txBox="1">
            <a:spLocks noGrp="1"/>
          </p:cNvSpPr>
          <p:nvPr>
            <p:ph type="title"/>
          </p:nvPr>
        </p:nvSpPr>
        <p:spPr>
          <a:xfrm>
            <a:off x="609600" y="93663"/>
            <a:ext cx="10523912" cy="75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Planning Matrix- Intentional Practices</a:t>
            </a:r>
            <a:endParaRPr dirty="0"/>
          </a:p>
        </p:txBody>
      </p:sp>
      <p:graphicFrame>
        <p:nvGraphicFramePr>
          <p:cNvPr id="610" name="Google Shape;610;p42"/>
          <p:cNvGraphicFramePr/>
          <p:nvPr>
            <p:extLst>
              <p:ext uri="{D42A27DB-BD31-4B8C-83A1-F6EECF244321}">
                <p14:modId xmlns:p14="http://schemas.microsoft.com/office/powerpoint/2010/main" val="2594871205"/>
              </p:ext>
            </p:extLst>
          </p:nvPr>
        </p:nvGraphicFramePr>
        <p:xfrm>
          <a:off x="609600" y="744331"/>
          <a:ext cx="10972800" cy="5577960"/>
        </p:xfrm>
        <a:graphic>
          <a:graphicData uri="http://schemas.openxmlformats.org/drawingml/2006/table">
            <a:tbl>
              <a:tblPr firstRow="1" bandRow="1">
                <a:noFill/>
                <a:tableStyleId>{36CE4D9B-9884-4E09-8825-6B8D6CF7B05E}</a:tableStyleId>
              </a:tblPr>
              <a:tblGrid>
                <a:gridCol w="190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67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3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2114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Daily Schedule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Target Skill #1: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Follows classroom Routine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#2: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Counts objects to 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#3: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Responds to questions w/ 3-word phrase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#4: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Manipulates class materials to build strength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Skill #5:</a:t>
                      </a:r>
                      <a:endParaRPr sz="14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ITP: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Visuals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ITP: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Gestural prompt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ITP: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dirty="0"/>
                        <a:t>Sentence strip w/  photos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ITP: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dirty="0"/>
                        <a:t>Adult or peer model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400" dirty="0"/>
                        <a:t>ITP:</a:t>
                      </a:r>
                      <a:endParaRPr sz="14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solidFill>
                      <a:srgbClr val="A2C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Arrival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First, hang backpack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Then, choose breakfast seat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Breakfast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Count 5 plates &amp; cups to pass out to friends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What do you want for breakfast?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 want _______.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Morning Meeting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First, go to on mat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Then, pick song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Clip name tag on attendance board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Centers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are you making?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made ______.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Playdoh kneading, cutting, Paper punch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Outdoor Play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Count 5 objects to bring outside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Lunch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Count 5 plates &amp; cups to pass out to friends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do you want for lunch?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want _______.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 food container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Naptime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First, go to nap mat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Then, pick book/quiet toy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Centers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Where do you want to go?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want _______.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Water plants with spray bottle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Snack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Count 5 plates &amp; cups to pass out to friends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Outdoor Play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First, line up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Then, pick outdoor activity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Crab-walk, bear walk games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1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3"/>
          <p:cNvSpPr txBox="1"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ACTIVITY- Creating a Planning Matrix</a:t>
            </a:r>
            <a:endParaRPr dirty="0"/>
          </a:p>
        </p:txBody>
      </p:sp>
      <p:pic>
        <p:nvPicPr>
          <p:cNvPr id="619" name="Google Shape;619;p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4974" r="4894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87617" y="2085703"/>
            <a:ext cx="6170686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0196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1" name="Google Shape;621;p43"/>
          <p:cNvSpPr txBox="1">
            <a:spLocks noGrp="1"/>
          </p:cNvSpPr>
          <p:nvPr>
            <p:ph type="body" idx="1"/>
          </p:nvPr>
        </p:nvSpPr>
        <p:spPr>
          <a:xfrm>
            <a:off x="5181601" y="2198913"/>
            <a:ext cx="6368142" cy="413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With a partner or small group:</a:t>
            </a:r>
            <a:endParaRPr dirty="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 Identify a target skill in column #5 </a:t>
            </a:r>
            <a:endParaRPr dirty="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 Identify the Intentional Teaching Practices (ITPs)</a:t>
            </a:r>
            <a:endParaRPr dirty="0"/>
          </a:p>
          <a:p>
            <a:pPr marL="91440" lvl="0" indent="-1524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dirty="0"/>
              <a:t> Identify the times and vehicles for embedding the ITP throughout the day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B4858"/>
            </a:gs>
            <a:gs pos="65000">
              <a:srgbClr val="2F2C40"/>
            </a:gs>
            <a:gs pos="100000">
              <a:srgbClr val="262332"/>
            </a:gs>
          </a:gsLst>
          <a:lin ang="16200038" scaled="0"/>
        </a:gra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5" y="6400800"/>
            <a:ext cx="121887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" y="633431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8" name="Google Shape;628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400" cy="0"/>
          </a:xfrm>
          <a:prstGeom prst="straightConnector1">
            <a:avLst/>
          </a:prstGeom>
          <a:noFill/>
          <a:ln w="9525" cap="flat" cmpd="sng">
            <a:solidFill>
              <a:srgbClr val="FEFEF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9" name="Google Shape;629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92000" cy="6858000"/>
          </a:xfrm>
          <a:prstGeom prst="rect">
            <a:avLst/>
          </a:prstGeom>
          <a:gradFill>
            <a:gsLst>
              <a:gs pos="0">
                <a:srgbClr val="4B4858"/>
              </a:gs>
              <a:gs pos="65000">
                <a:srgbClr val="2F2C40"/>
              </a:gs>
              <a:gs pos="100000">
                <a:srgbClr val="262332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4953000"/>
            <a:ext cx="121890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g3e1392c6ab6_0_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7" y="0"/>
            <a:ext cx="12189000" cy="497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g3e1392c6ab6_0_66"/>
          <p:cNvSpPr txBox="1">
            <a:spLocks noGrp="1"/>
          </p:cNvSpPr>
          <p:nvPr>
            <p:ph type="title"/>
          </p:nvPr>
        </p:nvSpPr>
        <p:spPr>
          <a:xfrm>
            <a:off x="739375" y="745975"/>
            <a:ext cx="10870500" cy="3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7200" b="1" dirty="0">
                <a:solidFill>
                  <a:schemeClr val="lt1"/>
                </a:solidFill>
              </a:rPr>
              <a:t>First Step in Implementation </a:t>
            </a:r>
            <a:endParaRPr sz="7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/>
              <a:t>IECSE Schedule</a:t>
            </a:r>
            <a:endParaRPr/>
          </a:p>
        </p:txBody>
      </p:sp>
      <p:pic>
        <p:nvPicPr>
          <p:cNvPr id="640" name="Google Shape;640;p45" descr="Image of a template IECSE schedule 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97001" y="1846263"/>
            <a:ext cx="5762759" cy="4022725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6" descr="Image of a pen and paper"/>
          <p:cNvSpPr/>
          <p:nvPr/>
        </p:nvSpPr>
        <p:spPr>
          <a:xfrm>
            <a:off x="0" y="0"/>
            <a:ext cx="1218631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46"/>
          <p:cNvSpPr txBox="1">
            <a:spLocks noGrp="1"/>
          </p:cNvSpPr>
          <p:nvPr>
            <p:ph type="title"/>
          </p:nvPr>
        </p:nvSpPr>
        <p:spPr>
          <a:xfrm>
            <a:off x="492370" y="516835"/>
            <a:ext cx="3084844" cy="9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 sz="3600" b="1" dirty="0"/>
              <a:t>IECSE Schedules</a:t>
            </a:r>
            <a:endParaRPr dirty="0"/>
          </a:p>
        </p:txBody>
      </p:sp>
      <p:cxnSp>
        <p:nvCxnSpPr>
          <p:cNvPr id="647" name="Google Shape;647;p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90927" y="2633962"/>
            <a:ext cx="2743200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0196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8" name="Google Shape;648;p46"/>
          <p:cNvSpPr txBox="1">
            <a:spLocks noGrp="1"/>
          </p:cNvSpPr>
          <p:nvPr>
            <p:ph type="body" idx="1"/>
          </p:nvPr>
        </p:nvSpPr>
        <p:spPr>
          <a:xfrm>
            <a:off x="122548" y="2736574"/>
            <a:ext cx="3836709" cy="336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806958" lvl="1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Team Meeting Day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Days at EC Programs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Collaborative Meetings 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Specialized Instruction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Travel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Lunch</a:t>
            </a:r>
            <a:endParaRPr/>
          </a:p>
          <a:p>
            <a:pPr marL="806958" lvl="1" indent="-514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Prep</a:t>
            </a:r>
            <a:endParaRPr/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</a:pPr>
            <a:endParaRPr sz="1500"/>
          </a:p>
        </p:txBody>
      </p:sp>
      <p:pic>
        <p:nvPicPr>
          <p:cNvPr id="649" name="Google Shape;649;p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1050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5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97280" y="-145075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dirty="0"/>
              <a:t>Schedule-Prep</a:t>
            </a:r>
            <a:endParaRPr dirty="0"/>
          </a:p>
        </p:txBody>
      </p:sp>
      <p:pic>
        <p:nvPicPr>
          <p:cNvPr id="712" name="Google Shape;712;p53" descr="Image of an IECSE schedule- step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183" y="905933"/>
            <a:ext cx="6719637" cy="5039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5B3503-DABD-E0E5-9CD0-C38D5ACD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752" y="367326"/>
            <a:ext cx="9537572" cy="7945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Special Education Team Daily Rotation Example</a:t>
            </a:r>
            <a:endParaRPr lang="en-US" sz="4000" dirty="0"/>
          </a:p>
        </p:txBody>
      </p:sp>
      <p:graphicFrame>
        <p:nvGraphicFramePr>
          <p:cNvPr id="723" name="Google Shape;723;p54"/>
          <p:cNvGraphicFramePr/>
          <p:nvPr>
            <p:extLst>
              <p:ext uri="{D42A27DB-BD31-4B8C-83A1-F6EECF244321}">
                <p14:modId xmlns:p14="http://schemas.microsoft.com/office/powerpoint/2010/main" val="1281018808"/>
              </p:ext>
            </p:extLst>
          </p:nvPr>
        </p:nvGraphicFramePr>
        <p:xfrm>
          <a:off x="838200" y="1306612"/>
          <a:ext cx="10503675" cy="5541122"/>
        </p:xfrm>
        <a:graphic>
          <a:graphicData uri="http://schemas.openxmlformats.org/drawingml/2006/table">
            <a:tbl>
              <a:tblPr firstRow="1">
                <a:noFill/>
                <a:tableStyleId>{61A80CF7-6244-43B2-8D27-99B1839F2945}</a:tableStyleId>
              </a:tblPr>
              <a:tblGrid>
                <a:gridCol w="16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8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1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Monday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Tuesday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Wednesday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Thursday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Friday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Morning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1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1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Planning with Classroom 2, other activities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1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1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Afternoon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2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Morning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2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2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Planning with Classroom 3, other activities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2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2 support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Afternoon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Other activities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8575" marR="88575" marT="88575" marB="885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rrow: Down 1" descr="Arrow indicating that the morning activity continues into the afternoon. ">
            <a:extLst>
              <a:ext uri="{FF2B5EF4-FFF2-40B4-BE49-F238E27FC236}">
                <a16:creationId xmlns:a16="http://schemas.microsoft.com/office/drawing/2014/main" id="{BF103F62-2589-2E06-A6F5-CE3DFF571245}"/>
              </a:ext>
            </a:extLst>
          </p:cNvPr>
          <p:cNvSpPr/>
          <p:nvPr/>
        </p:nvSpPr>
        <p:spPr>
          <a:xfrm>
            <a:off x="6689035" y="3071190"/>
            <a:ext cx="484632" cy="8790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 descr="Arrow indicating that the morning activity continues into the afternoon. ">
            <a:extLst>
              <a:ext uri="{FF2B5EF4-FFF2-40B4-BE49-F238E27FC236}">
                <a16:creationId xmlns:a16="http://schemas.microsoft.com/office/drawing/2014/main" id="{C579FA95-BA6C-9A90-7B4C-48034314A1C6}"/>
              </a:ext>
            </a:extLst>
          </p:cNvPr>
          <p:cNvSpPr/>
          <p:nvPr/>
        </p:nvSpPr>
        <p:spPr>
          <a:xfrm>
            <a:off x="6689035" y="5800214"/>
            <a:ext cx="484632" cy="8790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4" name="Google Shape;734;p55"/>
          <p:cNvGraphicFramePr/>
          <p:nvPr>
            <p:extLst>
              <p:ext uri="{D42A27DB-BD31-4B8C-83A1-F6EECF244321}">
                <p14:modId xmlns:p14="http://schemas.microsoft.com/office/powerpoint/2010/main" val="1581358935"/>
              </p:ext>
            </p:extLst>
          </p:nvPr>
        </p:nvGraphicFramePr>
        <p:xfrm>
          <a:off x="838200" y="1272842"/>
          <a:ext cx="10337825" cy="5311771"/>
        </p:xfrm>
        <a:graphic>
          <a:graphicData uri="http://schemas.openxmlformats.org/drawingml/2006/table">
            <a:tbl>
              <a:tblPr firstRow="1">
                <a:noFill/>
                <a:tableStyleId>{61A80CF7-6244-43B2-8D27-99B1839F2945}</a:tableStyleId>
              </a:tblPr>
              <a:tblGrid>
                <a:gridCol w="170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5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4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1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2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3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Week 4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37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1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ECSE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Related service providers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or floater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2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or floater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ECSE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Related service providers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Classroom 3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or floater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ECSE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Related service providers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Toddler room</a:t>
                      </a:r>
                      <a:endParaRPr sz="20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Related service providers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or floater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ECSE</a:t>
                      </a:r>
                      <a:endParaRPr sz="20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6050" marR="86050" marT="86050" marB="860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EF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DB2D2AA-68C4-BEBE-7C6B-C8C23E5B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Weekly Rotation Example</a:t>
            </a:r>
            <a:br>
              <a:rPr lang="en-US" sz="1400" dirty="0">
                <a:solidFill>
                  <a:schemeClr val="dk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Keep Your Eye on the Prize </a:t>
            </a:r>
            <a:endParaRPr dirty="0"/>
          </a:p>
        </p:txBody>
      </p:sp>
      <p:grpSp>
        <p:nvGrpSpPr>
          <p:cNvPr id="740" name="Google Shape;740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6953" y="1845734"/>
            <a:ext cx="6032639" cy="4020754"/>
            <a:chOff x="211173" y="1302"/>
            <a:chExt cx="6032639" cy="4020754"/>
          </a:xfrm>
        </p:grpSpPr>
        <p:sp>
          <p:nvSpPr>
            <p:cNvPr id="741" name="Google Shape;741;p56"/>
            <p:cNvSpPr/>
            <p:nvPr/>
          </p:nvSpPr>
          <p:spPr>
            <a:xfrm>
              <a:off x="211173" y="1302"/>
              <a:ext cx="5429375" cy="34476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1991BF"/>
                </a:gs>
                <a:gs pos="34000">
                  <a:srgbClr val="1C91BE"/>
                </a:gs>
                <a:gs pos="70000">
                  <a:srgbClr val="1A95C4"/>
                </a:gs>
                <a:gs pos="100000">
                  <a:srgbClr val="2A97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6"/>
            <p:cNvSpPr/>
            <p:nvPr/>
          </p:nvSpPr>
          <p:spPr>
            <a:xfrm>
              <a:off x="814437" y="574403"/>
              <a:ext cx="5429375" cy="34476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196"/>
              </a:schemeClr>
            </a:solidFill>
            <a:ln w="12700" cap="flat" cmpd="sng">
              <a:solidFill>
                <a:srgbClr val="3194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6"/>
            <p:cNvSpPr txBox="1"/>
            <p:nvPr/>
          </p:nvSpPr>
          <p:spPr>
            <a:xfrm>
              <a:off x="915415" y="675381"/>
              <a:ext cx="5227419" cy="3245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Each and every young child has access to a high-quality general early childhood education where they are provided the necessary individualized support to meet high expectations, participation, and belonging.</a:t>
              </a:r>
              <a:endParaRPr/>
            </a:p>
          </p:txBody>
        </p:sp>
      </p:grpSp>
      <p:pic>
        <p:nvPicPr>
          <p:cNvPr id="744" name="Google Shape;744;p56" descr="Image of a person reaching for a star."/>
          <p:cNvPicPr preferRelativeResize="0"/>
          <p:nvPr/>
        </p:nvPicPr>
        <p:blipFill rotWithShape="1">
          <a:blip r:embed="rId3">
            <a:alphaModFix/>
          </a:blip>
          <a:srcRect l="4368" r="4861" b="5"/>
          <a:stretch/>
        </p:blipFill>
        <p:spPr>
          <a:xfrm>
            <a:off x="9129499" y="474134"/>
            <a:ext cx="247773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6"/>
          <p:cNvSpPr txBox="1"/>
          <p:nvPr/>
        </p:nvSpPr>
        <p:spPr>
          <a:xfrm>
            <a:off x="9588159" y="3429000"/>
            <a:ext cx="17392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North Star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 idx="4294967295"/>
          </p:nvPr>
        </p:nvSpPr>
        <p:spPr>
          <a:xfrm>
            <a:off x="748146" y="1714500"/>
            <a:ext cx="11032836" cy="1714500"/>
          </a:xfrm>
          <a:prstGeom prst="rect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3600"/>
              <a:buFont typeface="Calibri"/>
              <a:buNone/>
            </a:pPr>
            <a:r>
              <a:rPr lang="en-US" sz="3600" b="1" i="0" u="none" strike="noStrike" cap="none" dirty="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What is your drea</a:t>
            </a:r>
            <a:r>
              <a:rPr lang="en-US" sz="3600" b="1" dirty="0">
                <a:solidFill>
                  <a:srgbClr val="5B5B5B"/>
                </a:solidFill>
                <a:latin typeface="Calibri"/>
                <a:ea typeface="Calibri"/>
                <a:cs typeface="Calibri"/>
                <a:sym typeface="Calibri"/>
              </a:rPr>
              <a:t>m for young children with disabilities?</a:t>
            </a:r>
            <a:endParaRPr sz="3600" b="1" i="0" u="none" strike="noStrike" cap="none" dirty="0">
              <a:solidFill>
                <a:srgbClr val="5B5B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QR code">
            <a:extLst>
              <a:ext uri="{FF2B5EF4-FFF2-40B4-BE49-F238E27FC236}">
                <a16:creationId xmlns:a16="http://schemas.microsoft.com/office/drawing/2014/main" id="{0AC1AFA9-D66C-4E41-764E-C05F39E9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0" y="3293043"/>
            <a:ext cx="2103120" cy="2103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A957C-35E5-7448-5035-824B417FE32B}"/>
              </a:ext>
            </a:extLst>
          </p:cNvPr>
          <p:cNvSpPr txBox="1"/>
          <p:nvPr/>
        </p:nvSpPr>
        <p:spPr>
          <a:xfrm>
            <a:off x="5212816" y="3994888"/>
            <a:ext cx="6094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https://app.sli.do/event/1WVdi1sWdyqszHaQDjtXVd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64" name="Google Shape;164;p5" descr="slido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7286" y="6105612"/>
            <a:ext cx="1219200" cy="51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7"/>
          <p:cNvSpPr txBox="1">
            <a:spLocks noGrp="1"/>
          </p:cNvSpPr>
          <p:nvPr>
            <p:ph type="title" idx="4294967295"/>
          </p:nvPr>
        </p:nvSpPr>
        <p:spPr>
          <a:xfrm>
            <a:off x="889000" y="1139825"/>
            <a:ext cx="10058400" cy="4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Char char=" "/>
            </a:pPr>
            <a:r>
              <a:rPr lang="en-US" sz="4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“Equal opportunity is one of America’s most cherished ideals. Being fully included as a member of society is the first step to equal opportunities throughout life and is every person’s right—a right supported by our laws.”</a:t>
            </a:r>
            <a:endParaRPr/>
          </a:p>
          <a:p>
            <a:pPr marL="91440" marR="0" lvl="0" indent="-12700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</a:pPr>
            <a:r>
              <a:rPr lang="en-US" sz="2000" b="0" i="0" u="sng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https://sites.ed.gov/idea/files/policy-statement-on-inclusion-11-28-2023.pdf</a:t>
            </a: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7" name="Google Shape;757;p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8" name="Google Shape;758;p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1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58"/>
          <p:cNvSpPr txBox="1">
            <a:spLocks noGrp="1"/>
          </p:cNvSpPr>
          <p:nvPr>
            <p:ph type="title" idx="4294967295"/>
          </p:nvPr>
        </p:nvSpPr>
        <p:spPr>
          <a:xfrm>
            <a:off x="5289754" y="639097"/>
            <a:ext cx="6253317" cy="368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r>
              <a:rPr lang="en-US" dirty="0">
                <a:solidFill>
                  <a:srgbClr val="262626"/>
                </a:solidFill>
              </a:rPr>
              <a:t>Questions/Comments</a:t>
            </a:r>
            <a:endParaRPr dirty="0">
              <a:solidFill>
                <a:srgbClr val="262626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Calibri"/>
              <a:buNone/>
            </a:pPr>
            <a:endParaRPr dirty="0">
              <a:solidFill>
                <a:srgbClr val="262626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33333"/>
              <a:buFont typeface="Calibri"/>
              <a:buNone/>
            </a:pPr>
            <a:r>
              <a:rPr lang="en-US" dirty="0">
                <a:solidFill>
                  <a:srgbClr val="262626"/>
                </a:solidFill>
              </a:rPr>
              <a:t>Thank you for coming!</a:t>
            </a:r>
            <a:br>
              <a:rPr lang="en-US" sz="5000" dirty="0">
                <a:solidFill>
                  <a:srgbClr val="262626"/>
                </a:solidFill>
              </a:rPr>
            </a:br>
            <a:br>
              <a:rPr lang="en-US" sz="5000" dirty="0">
                <a:solidFill>
                  <a:srgbClr val="262626"/>
                </a:solidFill>
              </a:rPr>
            </a:br>
            <a:r>
              <a:rPr lang="en-US" sz="5000" dirty="0">
                <a:solidFill>
                  <a:srgbClr val="262626"/>
                </a:solidFill>
              </a:rPr>
              <a:t>  </a:t>
            </a:r>
            <a:r>
              <a:rPr lang="en-US" sz="3600" u="sng" dirty="0">
                <a:solidFill>
                  <a:srgbClr val="26262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ruthgallucci@outlook.com</a:t>
            </a:r>
            <a:br>
              <a:rPr lang="en-US" sz="3600" u="sng" dirty="0">
                <a:solidFill>
                  <a:srgbClr val="262626"/>
                </a:solidFill>
              </a:rPr>
            </a:br>
            <a:r>
              <a:rPr lang="en-US" sz="3600" u="sng" dirty="0">
                <a:solidFill>
                  <a:srgbClr val="26262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Alissa.Rausch@du.edu</a:t>
            </a:r>
            <a:br>
              <a:rPr lang="en-US" sz="3600" u="sng" dirty="0">
                <a:solidFill>
                  <a:srgbClr val="262626"/>
                </a:solidFill>
              </a:rPr>
            </a:br>
            <a:endParaRPr sz="3600" u="sng" dirty="0">
              <a:solidFill>
                <a:srgbClr val="262626"/>
              </a:solidFill>
            </a:endParaRPr>
          </a:p>
        </p:txBody>
      </p:sp>
      <p:pic>
        <p:nvPicPr>
          <p:cNvPr id="760" name="Google Shape;760;p58" descr="Different colored question marks for decorative purposes"/>
          <p:cNvPicPr preferRelativeResize="0"/>
          <p:nvPr/>
        </p:nvPicPr>
        <p:blipFill rotWithShape="1">
          <a:blip r:embed="rId5">
            <a:alphaModFix/>
          </a:blip>
          <a:srcRect l="29297" r="32683"/>
          <a:stretch/>
        </p:blipFill>
        <p:spPr>
          <a:xfrm>
            <a:off x="-1" y="10"/>
            <a:ext cx="4635315" cy="68579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1" name="Google Shape;761;p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47071" y="4343400"/>
            <a:ext cx="5636107" cy="0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90196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b="1" dirty="0"/>
              <a:t>North Star</a:t>
            </a:r>
            <a:endParaRPr dirty="0"/>
          </a:p>
        </p:txBody>
      </p:sp>
      <p:grpSp>
        <p:nvGrpSpPr>
          <p:cNvPr id="172" name="Google Shape;172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452" y="1847036"/>
            <a:ext cx="6032639" cy="4020754"/>
            <a:chOff x="211173" y="1302"/>
            <a:chExt cx="6032639" cy="4020754"/>
          </a:xfrm>
        </p:grpSpPr>
        <p:sp>
          <p:nvSpPr>
            <p:cNvPr id="173" name="Google Shape;173;p6"/>
            <p:cNvSpPr/>
            <p:nvPr/>
          </p:nvSpPr>
          <p:spPr>
            <a:xfrm>
              <a:off x="211173" y="1302"/>
              <a:ext cx="5429375" cy="344765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1991BF"/>
                </a:gs>
                <a:gs pos="34000">
                  <a:srgbClr val="1C91BE"/>
                </a:gs>
                <a:gs pos="70000">
                  <a:srgbClr val="1A95C4"/>
                </a:gs>
                <a:gs pos="100000">
                  <a:srgbClr val="2A97C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14437" y="574403"/>
              <a:ext cx="5429375" cy="344765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196"/>
              </a:schemeClr>
            </a:solidFill>
            <a:ln w="12700" cap="flat" cmpd="sng">
              <a:solidFill>
                <a:srgbClr val="3194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915415" y="675381"/>
              <a:ext cx="5227419" cy="3245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Each and every young child has access to a high-quality general early childhood education where they are provided the necessary individualized support to meet high expectations, participate and belong.</a:t>
              </a:r>
              <a:endParaRPr/>
            </a:p>
          </p:txBody>
        </p:sp>
      </p:grpSp>
      <p:pic>
        <p:nvPicPr>
          <p:cNvPr id="176" name="Google Shape;176;p6" descr="Image of a person reaching for a star."/>
          <p:cNvPicPr preferRelativeResize="0"/>
          <p:nvPr/>
        </p:nvPicPr>
        <p:blipFill rotWithShape="1">
          <a:blip r:embed="rId3">
            <a:alphaModFix/>
          </a:blip>
          <a:srcRect l="4368" r="4861" b="5"/>
          <a:stretch/>
        </p:blipFill>
        <p:spPr>
          <a:xfrm>
            <a:off x="9129499" y="474134"/>
            <a:ext cx="247773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 txBox="1">
            <a:spLocks noGrp="1"/>
          </p:cNvSpPr>
          <p:nvPr>
            <p:ph type="title" idx="4294967295"/>
          </p:nvPr>
        </p:nvSpPr>
        <p:spPr>
          <a:xfrm>
            <a:off x="1066800" y="2835275"/>
            <a:ext cx="10058400" cy="402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5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Itinerant services have been designed to help us reach this goal.  </a:t>
            </a:r>
            <a:endParaRPr/>
          </a:p>
          <a:p>
            <a:pPr marL="9144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7" descr="Image of a person reaching for a star"/>
          <p:cNvPicPr preferRelativeResize="0"/>
          <p:nvPr/>
        </p:nvPicPr>
        <p:blipFill rotWithShape="1">
          <a:blip r:embed="rId3">
            <a:alphaModFix/>
          </a:blip>
          <a:srcRect l="4368" r="4861" b="5"/>
          <a:stretch/>
        </p:blipFill>
        <p:spPr>
          <a:xfrm>
            <a:off x="9384023" y="286603"/>
            <a:ext cx="247773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082C7-2845-8BD9-1E13-8C9EC582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are Itinerant Early Childhood Special Education Services (IECSE)?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C2A40-5987-6099-4571-6B1C9325A8EB}"/>
              </a:ext>
            </a:extLst>
          </p:cNvPr>
          <p:cNvSpPr/>
          <p:nvPr/>
        </p:nvSpPr>
        <p:spPr>
          <a:xfrm>
            <a:off x="1234440" y="2103120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research-based service delivery model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for providing special education services within the general EC environment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A9DE2E-DEB0-67E3-A7C0-08BBA93CCA8F}"/>
              </a:ext>
            </a:extLst>
          </p:cNvPr>
          <p:cNvSpPr/>
          <p:nvPr/>
        </p:nvSpPr>
        <p:spPr>
          <a:xfrm>
            <a:off x="5053584" y="2195322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Bring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services to children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, providing an alternative to pulling them out of the classroom to separate spaces, classes, programs, or schools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756D83-CB84-1C0F-974D-A84828A62773}"/>
              </a:ext>
            </a:extLst>
          </p:cNvPr>
          <p:cNvSpPr/>
          <p:nvPr/>
        </p:nvSpPr>
        <p:spPr>
          <a:xfrm>
            <a:off x="8705088" y="2179320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Allows the itinerant teacher to provide specialized instruction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within the general classroom routines and activities,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where we want            children to use their skills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15873D-7A5F-3673-997A-693F7DA0B8B8}"/>
              </a:ext>
            </a:extLst>
          </p:cNvPr>
          <p:cNvSpPr/>
          <p:nvPr/>
        </p:nvSpPr>
        <p:spPr>
          <a:xfrm>
            <a:off x="8705088" y="4148328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Benefits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all children</a:t>
            </a:r>
            <a:endParaRPr lang="en-US" sz="1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00DDB5-3372-50C0-D079-B027066AF597}"/>
              </a:ext>
            </a:extLst>
          </p:cNvPr>
          <p:cNvSpPr/>
          <p:nvPr/>
        </p:nvSpPr>
        <p:spPr>
          <a:xfrm>
            <a:off x="5053584" y="4180332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Allows services/supports to be provided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seamlessly within the child’s natural environment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without                        unnecessary transitions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92653-9E58-78EF-16E2-F98C8294A686}"/>
              </a:ext>
            </a:extLst>
          </p:cNvPr>
          <p:cNvSpPr/>
          <p:nvPr/>
        </p:nvSpPr>
        <p:spPr>
          <a:xfrm>
            <a:off x="1234440" y="4148328"/>
            <a:ext cx="2450592" cy="1527048"/>
          </a:xfrm>
          <a:prstGeom prst="rect">
            <a:avLst/>
          </a:prstGeom>
          <a:solidFill>
            <a:srgbClr val="004F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Allows the EC teachers to 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embed instruction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throughout the week after collaboration with the itinerant.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43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>
            <a:spLocks noGrp="1"/>
          </p:cNvSpPr>
          <p:nvPr>
            <p:ph type="title"/>
          </p:nvPr>
        </p:nvSpPr>
        <p:spPr>
          <a:xfrm>
            <a:off x="882157" y="5256128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b="1" dirty="0">
                <a:solidFill>
                  <a:srgbClr val="FFFFFF"/>
                </a:solidFill>
              </a:rPr>
              <a:t>Where is the magic?</a:t>
            </a:r>
            <a:endParaRPr dirty="0"/>
          </a:p>
        </p:txBody>
      </p:sp>
      <p:grpSp>
        <p:nvGrpSpPr>
          <p:cNvPr id="207" name="Google Shape;207;p9" descr="Screenshot of Where's the Magic?"/>
          <p:cNvGrpSpPr/>
          <p:nvPr/>
        </p:nvGrpSpPr>
        <p:grpSpPr>
          <a:xfrm>
            <a:off x="1625600" y="139318"/>
            <a:ext cx="6568966" cy="4774762"/>
            <a:chOff x="2870596" y="139727"/>
            <a:chExt cx="6450805" cy="4774762"/>
          </a:xfrm>
        </p:grpSpPr>
        <p:sp>
          <p:nvSpPr>
            <p:cNvPr id="208" name="Google Shape;208;p9"/>
            <p:cNvSpPr/>
            <p:nvPr/>
          </p:nvSpPr>
          <p:spPr>
            <a:xfrm>
              <a:off x="2870596" y="139727"/>
              <a:ext cx="1791890" cy="1791890"/>
            </a:xfrm>
            <a:prstGeom prst="ellipse">
              <a:avLst/>
            </a:prstGeom>
            <a:solidFill>
              <a:schemeClr val="dk2"/>
            </a:solidFill>
            <a:ln w="158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 txBox="1"/>
            <p:nvPr/>
          </p:nvSpPr>
          <p:spPr>
            <a:xfrm>
              <a:off x="3133012" y="262825"/>
              <a:ext cx="1267058" cy="1267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IECSE-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Specializes Instruction</a:t>
              </a:r>
              <a:endParaRPr b="1" dirty="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3254064" y="1994086"/>
              <a:ext cx="1039296" cy="1039296"/>
            </a:xfrm>
            <a:prstGeom prst="mathPlus">
              <a:avLst>
                <a:gd name="adj1" fmla="val 23520"/>
              </a:avLst>
            </a:prstGeom>
            <a:solidFill>
              <a:srgbClr val="ACA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 txBox="1"/>
            <p:nvPr/>
          </p:nvSpPr>
          <p:spPr>
            <a:xfrm>
              <a:off x="3384652" y="2335228"/>
              <a:ext cx="763778" cy="2444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870596" y="3122599"/>
              <a:ext cx="1791890" cy="1791890"/>
            </a:xfrm>
            <a:prstGeom prst="ellipse">
              <a:avLst/>
            </a:prstGeom>
            <a:solidFill>
              <a:schemeClr val="dk2"/>
            </a:solidFill>
            <a:ln w="158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 txBox="1"/>
            <p:nvPr/>
          </p:nvSpPr>
          <p:spPr>
            <a:xfrm>
              <a:off x="2944368" y="3385015"/>
              <a:ext cx="1718118" cy="1177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21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IECSE-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lang="en-US" sz="2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21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Facilitates Collaboration/ Coaching</a:t>
              </a:r>
              <a:endParaRPr sz="2100" b="1" dirty="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931271" y="2124158"/>
              <a:ext cx="569821" cy="66658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ACA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 txBox="1"/>
            <p:nvPr/>
          </p:nvSpPr>
          <p:spPr>
            <a:xfrm>
              <a:off x="4931271" y="2257475"/>
              <a:ext cx="398875" cy="3999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endParaRPr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5737620" y="665558"/>
              <a:ext cx="3583781" cy="3583781"/>
            </a:xfrm>
            <a:prstGeom prst="ellipse">
              <a:avLst/>
            </a:prstGeom>
            <a:solidFill>
              <a:schemeClr val="dk2"/>
            </a:solidFill>
            <a:ln w="15875" cap="flat" cmpd="sng">
              <a:solidFill>
                <a:srgbClr val="CDDB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 txBox="1"/>
            <p:nvPr/>
          </p:nvSpPr>
          <p:spPr>
            <a:xfrm>
              <a:off x="6262454" y="1190392"/>
              <a:ext cx="2534115" cy="2534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General Education Teacher &amp; TA-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endParaRPr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Provides Embedded Instruction </a:t>
              </a:r>
              <a:endParaRPr b="1" dirty="0"/>
            </a:p>
          </p:txBody>
        </p:sp>
      </p:grpSp>
      <p:pic>
        <p:nvPicPr>
          <p:cNvPr id="4" name="Picture 3" descr="Screenshot of (2) books by Laurie Dinnebeil &amp; Bill McInerney">
            <a:extLst>
              <a:ext uri="{FF2B5EF4-FFF2-40B4-BE49-F238E27FC236}">
                <a16:creationId xmlns:a16="http://schemas.microsoft.com/office/drawing/2014/main" id="{7E63B2E2-F2E3-5ABC-3862-DEB550BD7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690" y="96110"/>
            <a:ext cx="3181794" cy="6277851"/>
          </a:xfrm>
          <a:prstGeom prst="rect">
            <a:avLst/>
          </a:prstGeom>
          <a:solidFill>
            <a:schemeClr val="tx2"/>
          </a:solidFill>
          <a:ln w="34925">
            <a:solidFill>
              <a:srgbClr val="FF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1.0.7607"/>
  <p:tag name="SLIDO_PRESENTATION_ID" val="37019e8d-212e-4d9f-937c-2d7c427d399e"/>
  <p:tag name="SLIDO_EVENT_UUID" val="07aaf4e4-72ac-4e1b-a8d9-2fb18d7f41c2"/>
  <p:tag name="SLIDO_EVENT_SECTION_UUID" val="b336cfc0-eba3-4ef7-8db9-973a7fe7ea9b"/>
</p:tagLst>
</file>

<file path=ppt/theme/theme1.xml><?xml version="1.0" encoding="utf-8"?>
<a:theme xmlns:a="http://schemas.openxmlformats.org/drawingml/2006/main" name="Retrospect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2218</Words>
  <Application>Microsoft Macintosh PowerPoint</Application>
  <PresentationFormat>Widescreen</PresentationFormat>
  <Paragraphs>436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Gill Sans</vt:lpstr>
      <vt:lpstr>Arial</vt:lpstr>
      <vt:lpstr>Calibri</vt:lpstr>
      <vt:lpstr>Retrospect</vt:lpstr>
      <vt:lpstr>Retrospect</vt:lpstr>
      <vt:lpstr> An Introduction to the Role of the  Itinerant Early Childhood Special Educator </vt:lpstr>
      <vt:lpstr>Who’s Here</vt:lpstr>
      <vt:lpstr>Agenda</vt:lpstr>
      <vt:lpstr>What are Itinerant Early Childhood Special Education Services?</vt:lpstr>
      <vt:lpstr>What is your dream for young children with disabilities?</vt:lpstr>
      <vt:lpstr>North Star</vt:lpstr>
      <vt:lpstr>Itinerant services have been designed to help us reach this goal.   </vt:lpstr>
      <vt:lpstr>What are Itinerant Early Childhood Special Education Services (IECSE)?</vt:lpstr>
      <vt:lpstr>Where is the magic?</vt:lpstr>
      <vt:lpstr>The Evidence Behind the Model</vt:lpstr>
      <vt:lpstr>Distributed Instruction</vt:lpstr>
      <vt:lpstr>Embedded Instruction</vt:lpstr>
      <vt:lpstr>The Research is Clear</vt:lpstr>
      <vt:lpstr>Itinerant services are designed to increase access to learning opportunities, which are distributed throughout the day and embedded into the general EC classroom routines and activities. </vt:lpstr>
      <vt:lpstr>IECSE is not one size fits all!</vt:lpstr>
      <vt:lpstr>The Role of the  Itinerant ECSE Teacher (IECSE) </vt:lpstr>
      <vt:lpstr>Who Can Provide IECSE Services</vt:lpstr>
      <vt:lpstr>What Do IECSE Teachers Do</vt:lpstr>
      <vt:lpstr>Providing Specialized Instruction</vt:lpstr>
      <vt:lpstr>Facilitating Collaboration/Coaching with the General EC Teacher (&amp; Families)</vt:lpstr>
      <vt:lpstr>How Collaboration, Coaching, and Consultation Support the IECSE process</vt:lpstr>
      <vt:lpstr>Why is Collaboration/Coaching Important</vt:lpstr>
      <vt:lpstr>Ongoing Steps to Facilitating the Collaboration/Coaching Process  (Implementation Cycle)</vt:lpstr>
      <vt:lpstr>Where is the magic??</vt:lpstr>
      <vt:lpstr>Itinerant Service Delivery is NOT:</vt:lpstr>
      <vt:lpstr>Think-Pair-Share</vt:lpstr>
      <vt:lpstr>The Role of the  General EC Teacher  </vt:lpstr>
      <vt:lpstr>Who Provides General Education Support</vt:lpstr>
      <vt:lpstr>What General Education Teachers do and How They Do It</vt:lpstr>
      <vt:lpstr>Children with disabilities are general education students first.  </vt:lpstr>
      <vt:lpstr>Universal Design for Learning and Embedded Instruction</vt:lpstr>
      <vt:lpstr>What Non-Collaborative Services Do</vt:lpstr>
      <vt:lpstr>What Collaborative Services CAN Do</vt:lpstr>
      <vt:lpstr>How General EC Educators Can Support All Children</vt:lpstr>
      <vt:lpstr>Not MORE…INTENTIONAL from the start</vt:lpstr>
      <vt:lpstr>GEs Support with Embedded Instruction and Intentional Practices</vt:lpstr>
      <vt:lpstr>Teacher Roles &amp; Responsibilities</vt:lpstr>
      <vt:lpstr>The Planning Matrix</vt:lpstr>
      <vt:lpstr>What is a Planning Matrix?</vt:lpstr>
      <vt:lpstr>Planning Matrix</vt:lpstr>
      <vt:lpstr>Planning Matrix- Intentional Practices</vt:lpstr>
      <vt:lpstr>ACTIVITY- Creating a Planning Matrix</vt:lpstr>
      <vt:lpstr>First Step in Implementation </vt:lpstr>
      <vt:lpstr>IECSE Schedule</vt:lpstr>
      <vt:lpstr>IECSE Schedules</vt:lpstr>
      <vt:lpstr>Schedule-Prep</vt:lpstr>
      <vt:lpstr>Special Education Team Daily Rotation Example</vt:lpstr>
      <vt:lpstr>Weekly Rotation Example </vt:lpstr>
      <vt:lpstr>Keep Your Eye on the Prize </vt:lpstr>
      <vt:lpstr>“Equal opportunity is one of America’s most cherished ideals. Being fully included as a member of society is the first step to equal opportunities throughout life and is every person’s right—a right supported by our laws.” https://sites.ed.gov/idea/files/policy-statement-on-inclusion-11-28-2023.pdf</vt:lpstr>
      <vt:lpstr>Questions/Comments  Thank you for coming!    ruthgallucci@outlook.com Alissa.Rausch@du.edu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Ruth Gallucci</dc:creator>
  <cp:lastModifiedBy>Alissa Rausch</cp:lastModifiedBy>
  <cp:revision>3</cp:revision>
  <dcterms:created xsi:type="dcterms:W3CDTF">2024-04-28T20:21:01Z</dcterms:created>
  <dcterms:modified xsi:type="dcterms:W3CDTF">2026-05-19T03:39:43Z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1.10.0.5209</vt:lpwstr>
  </property>
</Properties>
</file>