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5143500" cx="9144000"/>
  <p:notesSz cx="6858000" cy="9144000"/>
  <p:embeddedFontLst>
    <p:embeddedFont>
      <p:font typeface="Roboto"/>
      <p:regular r:id="rId55"/>
      <p:bold r:id="rId56"/>
      <p:italic r:id="rId57"/>
      <p:boldItalic r:id="rId58"/>
    </p:embeddedFont>
    <p:embeddedFont>
      <p:font typeface="Poppins"/>
      <p:regular r:id="rId59"/>
      <p:bold r:id="rId60"/>
      <p:italic r:id="rId61"/>
      <p:boldItalic r:id="rId62"/>
    </p:embeddedFont>
    <p:embeddedFont>
      <p:font typeface="Poppins SemiBold"/>
      <p:regular r:id="rId63"/>
      <p:bold r:id="rId64"/>
      <p:italic r:id="rId65"/>
      <p:boldItalic r:id="rId66"/>
    </p:embeddedFont>
    <p:embeddedFont>
      <p:font typeface="Merriweather"/>
      <p:regular r:id="rId67"/>
      <p:bold r:id="rId68"/>
      <p:italic r:id="rId69"/>
      <p:boldItalic r:id="rId70"/>
    </p:embeddedFont>
    <p:embeddedFont>
      <p:font typeface="Questrial"/>
      <p:regular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44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44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Questrial-regular.fntdata"/><Relationship Id="rId70" Type="http://schemas.openxmlformats.org/officeDocument/2006/relationships/font" Target="fonts/Merriweather-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Poppins-boldItalic.fntdata"/><Relationship Id="rId61" Type="http://schemas.openxmlformats.org/officeDocument/2006/relationships/font" Target="fonts/Poppins-italic.fntdata"/><Relationship Id="rId20" Type="http://schemas.openxmlformats.org/officeDocument/2006/relationships/slide" Target="slides/slide15.xml"/><Relationship Id="rId64" Type="http://schemas.openxmlformats.org/officeDocument/2006/relationships/font" Target="fonts/PoppinsSemiBold-bold.fntdata"/><Relationship Id="rId63" Type="http://schemas.openxmlformats.org/officeDocument/2006/relationships/font" Target="fonts/PoppinsSemiBold-regular.fntdata"/><Relationship Id="rId22" Type="http://schemas.openxmlformats.org/officeDocument/2006/relationships/slide" Target="slides/slide17.xml"/><Relationship Id="rId66" Type="http://schemas.openxmlformats.org/officeDocument/2006/relationships/font" Target="fonts/PoppinsSemiBold-boldItalic.fntdata"/><Relationship Id="rId21" Type="http://schemas.openxmlformats.org/officeDocument/2006/relationships/slide" Target="slides/slide16.xml"/><Relationship Id="rId65" Type="http://schemas.openxmlformats.org/officeDocument/2006/relationships/font" Target="fonts/PoppinsSemiBold-italic.fntdata"/><Relationship Id="rId24" Type="http://schemas.openxmlformats.org/officeDocument/2006/relationships/slide" Target="slides/slide19.xml"/><Relationship Id="rId68" Type="http://schemas.openxmlformats.org/officeDocument/2006/relationships/font" Target="fonts/Merriweather-bold.fntdata"/><Relationship Id="rId23" Type="http://schemas.openxmlformats.org/officeDocument/2006/relationships/slide" Target="slides/slide18.xml"/><Relationship Id="rId67" Type="http://schemas.openxmlformats.org/officeDocument/2006/relationships/font" Target="fonts/Merriweather-regular.fntdata"/><Relationship Id="rId60" Type="http://schemas.openxmlformats.org/officeDocument/2006/relationships/font" Target="fonts/Poppins-bold.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Merriweather-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oboto-regular.fnt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Roboto-italic.fntdata"/><Relationship Id="rId12" Type="http://schemas.openxmlformats.org/officeDocument/2006/relationships/slide" Target="slides/slide7.xml"/><Relationship Id="rId56" Type="http://schemas.openxmlformats.org/officeDocument/2006/relationships/font" Target="fonts/Roboto-bold.fntdata"/><Relationship Id="rId15" Type="http://schemas.openxmlformats.org/officeDocument/2006/relationships/slide" Target="slides/slide10.xml"/><Relationship Id="rId59" Type="http://schemas.openxmlformats.org/officeDocument/2006/relationships/font" Target="fonts/Poppins-regular.fntdata"/><Relationship Id="rId14" Type="http://schemas.openxmlformats.org/officeDocument/2006/relationships/slide" Target="slides/slide9.xml"/><Relationship Id="rId58" Type="http://schemas.openxmlformats.org/officeDocument/2006/relationships/font" Target="fonts/Robot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info@emints.org"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info@emints.org"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rbes.com/sites/ericsavitz/2011/03/22/the-untapped-power-of-smiling/?sh=26cfac607a67"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JMd1CcGZYwU"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8b3147b98e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8b3147b98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latin typeface="Poppins"/>
              <a:ea typeface="Poppins"/>
              <a:cs typeface="Poppins"/>
              <a:sym typeface="Poppi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19c053e3c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19c053e3c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sz="1000">
              <a:solidFill>
                <a:srgbClr val="81818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19c053e3c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19c053e3c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solidFill>
                <a:schemeClr val="dk1"/>
              </a:solidFill>
              <a:latin typeface="Poppins"/>
              <a:ea typeface="Poppins"/>
              <a:cs typeface="Poppins"/>
              <a:sym typeface="Poppi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734f9863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734f9863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sz="1000">
              <a:solidFill>
                <a:srgbClr val="81818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734f98632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734f98632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solidFill>
                <a:schemeClr val="dk1"/>
              </a:solidFill>
              <a:latin typeface="Poppins"/>
              <a:ea typeface="Poppins"/>
              <a:cs typeface="Poppins"/>
              <a:sym typeface="Poppi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fa29cd4d9_0_7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fa29cd4d9_0_7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735185f8e9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735185f8e9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to a partner your 2 choices and then share or add a comment on the side for others to view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b68989b6d9_68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b68989b6d9_68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b68989b6d9_68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b68989b6d9_68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b68989b6d9_68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b68989b6d9_68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b68989b6d9_68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b68989b6d9_68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8b3147b98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8b3147b98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b68989b6d9_68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b68989b6d9_68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latin typeface="Poppins"/>
              <a:ea typeface="Poppins"/>
              <a:cs typeface="Poppins"/>
              <a:sym typeface="Poppi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b68989b6d9_68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b68989b6d9_68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b68989b6d9_68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b68989b6d9_68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i="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b68989b6d9_68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b68989b6d9_68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b68989b6d9_68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b68989b6d9_68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solidFill>
                <a:schemeClr val="dk1"/>
              </a:solidFill>
              <a:latin typeface="Poppins"/>
              <a:ea typeface="Poppins"/>
              <a:cs typeface="Poppins"/>
              <a:sym typeface="Poppi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b68989b6d9_68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b68989b6d9_68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solidFill>
                <a:schemeClr val="dk1"/>
              </a:solidFill>
              <a:latin typeface="Poppins"/>
              <a:ea typeface="Poppins"/>
              <a:cs typeface="Poppins"/>
              <a:sym typeface="Poppi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b68989b6d9_68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b68989b6d9_68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b68989b6d9_68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b68989b6d9_68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b68989b6d9_68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b68989b6d9_68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b68989b6d9_68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b68989b6d9_68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8b3147b98e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8b3147b98e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b68989b6d9_68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b68989b6d9_68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info@emints.org</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b68989b6d9_68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b68989b6d9_68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b68989b6d9_68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b68989b6d9_68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9fd577e39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9fd577e39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e4f751750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e4f751750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e4f7517500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e4f7517500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e4f7517500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e4f751750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a0c7f879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a0c7f879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latin typeface="Poppins"/>
              <a:ea typeface="Poppins"/>
              <a:cs typeface="Poppins"/>
              <a:sym typeface="Poppi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b68989b6d9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3b68989b6d9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b68989b6d9_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b68989b6d9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i="1">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8b3147b98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8b3147b98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b68989b6d9_3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b68989b6d9_3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b68989b6d9_3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b68989b6d9_3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solidFill>
                <a:schemeClr val="dk1"/>
              </a:solidFill>
              <a:latin typeface="Poppins"/>
              <a:ea typeface="Poppins"/>
              <a:cs typeface="Poppins"/>
              <a:sym typeface="Poppi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b68989b6d9_3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b68989b6d9_3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solidFill>
                <a:schemeClr val="dk1"/>
              </a:solidFill>
              <a:latin typeface="Poppins"/>
              <a:ea typeface="Poppins"/>
              <a:cs typeface="Poppins"/>
              <a:sym typeface="Poppi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16dd324f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16dd324f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16dd324f10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316dd324f10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16dd324f10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316dd324f10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16dd324f10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16dd324f10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9fd577e3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9fd577e3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info@emints.org</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9fd577e39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9fd577e39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9fd577e39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39fd577e39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fa29cd4d9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fa29cd4d9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877e4f6177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877e4f6177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How much power does a smile hold? According to Ron Gutman, smiling is one of the most basic, biologically uniform, and universal expressions of all humans (</a:t>
            </a:r>
            <a:r>
              <a:rPr lang="en" sz="1200" u="sng">
                <a:solidFill>
                  <a:schemeClr val="hlink"/>
                </a:solidFill>
                <a:hlinkClick r:id="rId2"/>
              </a:rPr>
              <a:t>Gutman, 2011</a:t>
            </a:r>
            <a:r>
              <a:rPr lang="en" sz="1200">
                <a:solidFill>
                  <a:schemeClr val="dk1"/>
                </a:solidFill>
              </a:rPr>
              <a:t>). </a:t>
            </a:r>
            <a:endParaRPr i="1" sz="1000">
              <a:solidFill>
                <a:srgbClr val="81818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82443a3692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82443a3692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i="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19c053e3c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19c053e3c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a:t>
            </a:r>
            <a:r>
              <a:rPr lang="en" sz="1200" u="sng">
                <a:solidFill>
                  <a:schemeClr val="hlink"/>
                </a:solidFill>
                <a:hlinkClick r:id="rId2"/>
              </a:rPr>
              <a:t>The Science of Gratitude, 2016</a:t>
            </a:r>
            <a:r>
              <a:rPr lang="en" sz="1200">
                <a:solidFill>
                  <a:schemeClr val="dk1"/>
                </a:solidFill>
              </a:rPr>
              <a:t>)</a:t>
            </a:r>
            <a:endParaRPr i="1" sz="1000">
              <a:solidFill>
                <a:srgbClr val="81818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19c053e3c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19c053e3c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hyperlink" Target="mailto:info@emints.org"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mailto:info@emints.org"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sz="4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2" name="Google Shape;12;p2"/>
          <p:cNvSpPr txBox="1"/>
          <p:nvPr>
            <p:ph idx="1" type="subTitle"/>
          </p:nvPr>
        </p:nvSpPr>
        <p:spPr>
          <a:xfrm>
            <a:off x="311700" y="1345150"/>
            <a:ext cx="5054400" cy="73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2400"/>
              <a:buNone/>
              <a:defRPr sz="24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p:txBody>
      </p:sp>
      <p:pic>
        <p:nvPicPr>
          <p:cNvPr id="13" name="Google Shape;13;p2"/>
          <p:cNvPicPr preferRelativeResize="0"/>
          <p:nvPr/>
        </p:nvPicPr>
        <p:blipFill rotWithShape="1">
          <a:blip r:embed="rId2">
            <a:alphaModFix/>
          </a:blip>
          <a:srcRect b="0" l="0" r="0" t="0"/>
          <a:stretch/>
        </p:blipFill>
        <p:spPr>
          <a:xfrm>
            <a:off x="5497835" y="3952040"/>
            <a:ext cx="3483151" cy="1010250"/>
          </a:xfrm>
          <a:prstGeom prst="rect">
            <a:avLst/>
          </a:prstGeom>
          <a:noFill/>
          <a:ln>
            <a:noFill/>
          </a:ln>
        </p:spPr>
      </p:pic>
      <p:sp>
        <p:nvSpPr>
          <p:cNvPr id="14" name="Google Shape;14;p2"/>
          <p:cNvSpPr txBox="1"/>
          <p:nvPr/>
        </p:nvSpPr>
        <p:spPr>
          <a:xfrm>
            <a:off x="6638200" y="4917375"/>
            <a:ext cx="25821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CCCCCC"/>
                </a:solidFill>
                <a:latin typeface="Questrial"/>
                <a:ea typeface="Questrial"/>
                <a:cs typeface="Questrial"/>
                <a:sym typeface="Questrial"/>
              </a:rPr>
              <a:t>© 2024 The Curators of the University of Missouri</a:t>
            </a:r>
            <a:endParaRPr sz="800">
              <a:solidFill>
                <a:srgbClr val="CCCCCC"/>
              </a:solidFill>
              <a:latin typeface="Questrial"/>
              <a:ea typeface="Questrial"/>
              <a:cs typeface="Questrial"/>
              <a:sym typeface="Quest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2" name="Shape 62"/>
        <p:cNvGrpSpPr/>
        <p:nvPr/>
      </p:nvGrpSpPr>
      <p:grpSpPr>
        <a:xfrm>
          <a:off x="0" y="0"/>
          <a:ext cx="0" cy="0"/>
          <a:chOff x="0" y="0"/>
          <a:chExt cx="0" cy="0"/>
        </a:xfrm>
      </p:grpSpPr>
      <p:sp>
        <p:nvSpPr>
          <p:cNvPr id="63" name="Google Shape;63;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64" name="Google Shape;64;p11"/>
          <p:cNvSpPr txBox="1"/>
          <p:nvPr>
            <p:ph idx="1" type="body"/>
          </p:nvPr>
        </p:nvSpPr>
        <p:spPr>
          <a:xfrm>
            <a:off x="311700" y="2121425"/>
            <a:ext cx="5334900" cy="942600"/>
          </a:xfrm>
          <a:prstGeom prst="rect">
            <a:avLst/>
          </a:prstGeom>
        </p:spPr>
        <p:txBody>
          <a:bodyPr anchorCtr="0" anchor="t" bIns="91425" lIns="91425" spcFirstLastPara="1" rIns="91425" wrap="square" tIns="91425">
            <a:noAutofit/>
          </a:bodyPr>
          <a:lstStyle>
            <a:lvl1pPr indent="-368300" lvl="0" marL="457200" rtl="0">
              <a:spcBef>
                <a:spcPts val="0"/>
              </a:spcBef>
              <a:spcAft>
                <a:spcPts val="0"/>
              </a:spcAft>
              <a:buClr>
                <a:schemeClr val="accent2"/>
              </a:buClr>
              <a:buSzPts val="2200"/>
              <a:buChar char="●"/>
              <a:defRPr>
                <a:solidFill>
                  <a:schemeClr val="accent2"/>
                </a:solidFill>
              </a:defRPr>
            </a:lvl1pPr>
            <a:lvl2pPr indent="-342900" lvl="1" marL="914400" rtl="0">
              <a:spcBef>
                <a:spcPts val="1600"/>
              </a:spcBef>
              <a:spcAft>
                <a:spcPts val="0"/>
              </a:spcAft>
              <a:buClr>
                <a:schemeClr val="accent2"/>
              </a:buClr>
              <a:buSzPts val="1800"/>
              <a:buChar char="○"/>
              <a:defRPr>
                <a:solidFill>
                  <a:schemeClr val="accent2"/>
                </a:solidFill>
              </a:defRPr>
            </a:lvl2pPr>
            <a:lvl3pPr indent="-317500" lvl="2" marL="1371600" rtl="0">
              <a:spcBef>
                <a:spcPts val="1600"/>
              </a:spcBef>
              <a:spcAft>
                <a:spcPts val="0"/>
              </a:spcAft>
              <a:buClr>
                <a:schemeClr val="accent2"/>
              </a:buClr>
              <a:buSzPts val="1400"/>
              <a:buChar char="■"/>
              <a:defRPr>
                <a:solidFill>
                  <a:schemeClr val="accent2"/>
                </a:solidFill>
              </a:defRPr>
            </a:lvl3pPr>
            <a:lvl4pPr indent="-304800" lvl="3" marL="1828800" rtl="0">
              <a:spcBef>
                <a:spcPts val="1600"/>
              </a:spcBef>
              <a:spcAft>
                <a:spcPts val="0"/>
              </a:spcAft>
              <a:buClr>
                <a:schemeClr val="accent2"/>
              </a:buClr>
              <a:buSzPts val="1200"/>
              <a:buChar char="●"/>
              <a:defRPr>
                <a:solidFill>
                  <a:schemeClr val="accent2"/>
                </a:solidFill>
              </a:defRPr>
            </a:lvl4pPr>
            <a:lvl5pPr indent="-298450" lvl="4" marL="2286000" rtl="0">
              <a:spcBef>
                <a:spcPts val="1600"/>
              </a:spcBef>
              <a:spcAft>
                <a:spcPts val="0"/>
              </a:spcAft>
              <a:buClr>
                <a:schemeClr val="accent2"/>
              </a:buClr>
              <a:buSzPts val="1100"/>
              <a:buChar char="○"/>
              <a:defRPr>
                <a:solidFill>
                  <a:schemeClr val="accent2"/>
                </a:solidFill>
              </a:defRPr>
            </a:lvl5pPr>
            <a:lvl6pPr indent="-292100" lvl="5" marL="2743200" rtl="0">
              <a:spcBef>
                <a:spcPts val="1600"/>
              </a:spcBef>
              <a:spcAft>
                <a:spcPts val="0"/>
              </a:spcAft>
              <a:buClr>
                <a:schemeClr val="accent2"/>
              </a:buClr>
              <a:buSzPts val="1000"/>
              <a:buChar char="■"/>
              <a:defRPr>
                <a:solidFill>
                  <a:schemeClr val="accent2"/>
                </a:solidFill>
              </a:defRPr>
            </a:lvl6pPr>
            <a:lvl7pPr indent="-292100" lvl="6" marL="3200400" rtl="0">
              <a:spcBef>
                <a:spcPts val="1600"/>
              </a:spcBef>
              <a:spcAft>
                <a:spcPts val="0"/>
              </a:spcAft>
              <a:buClr>
                <a:schemeClr val="accent2"/>
              </a:buClr>
              <a:buSzPts val="1000"/>
              <a:buChar char="●"/>
              <a:defRPr>
                <a:solidFill>
                  <a:schemeClr val="accent2"/>
                </a:solidFill>
              </a:defRPr>
            </a:lvl7pPr>
            <a:lvl8pPr indent="-292100" lvl="7" marL="3657600" rtl="0">
              <a:spcBef>
                <a:spcPts val="1600"/>
              </a:spcBef>
              <a:spcAft>
                <a:spcPts val="0"/>
              </a:spcAft>
              <a:buClr>
                <a:schemeClr val="accent2"/>
              </a:buClr>
              <a:buSzPts val="1000"/>
              <a:buChar char="○"/>
              <a:defRPr>
                <a:solidFill>
                  <a:schemeClr val="accent2"/>
                </a:solidFill>
              </a:defRPr>
            </a:lvl8pPr>
            <a:lvl9pPr indent="-292100" lvl="8" marL="4114800" rtl="0">
              <a:spcBef>
                <a:spcPts val="1600"/>
              </a:spcBef>
              <a:spcAft>
                <a:spcPts val="1600"/>
              </a:spcAft>
              <a:buClr>
                <a:schemeClr val="accent2"/>
              </a:buClr>
              <a:buSzPts val="1000"/>
              <a:buChar char="■"/>
              <a:defRPr>
                <a:solidFill>
                  <a:schemeClr val="accent2"/>
                </a:solidFill>
              </a:defRPr>
            </a:lvl9pPr>
          </a:lstStyle>
          <a:p/>
        </p:txBody>
      </p:sp>
      <p:sp>
        <p:nvSpPr>
          <p:cNvPr id="65" name="Google Shape;65;p11"/>
          <p:cNvSpPr txBox="1"/>
          <p:nvPr/>
        </p:nvSpPr>
        <p:spPr>
          <a:xfrm>
            <a:off x="0" y="4874665"/>
            <a:ext cx="25821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CCCCCC"/>
                </a:solidFill>
                <a:latin typeface="Questrial"/>
                <a:ea typeface="Questrial"/>
                <a:cs typeface="Questrial"/>
                <a:sym typeface="Questrial"/>
              </a:rPr>
              <a:t>© 2024 The Curators of the University of Missouri</a:t>
            </a:r>
            <a:endParaRPr sz="800">
              <a:solidFill>
                <a:srgbClr val="CCCCCC"/>
              </a:solidFill>
              <a:latin typeface="Questrial"/>
              <a:ea typeface="Questrial"/>
              <a:cs typeface="Questrial"/>
              <a:sym typeface="Questrial"/>
            </a:endParaRPr>
          </a:p>
        </p:txBody>
      </p:sp>
      <p:pic>
        <p:nvPicPr>
          <p:cNvPr id="66" name="Google Shape;66;p11"/>
          <p:cNvPicPr preferRelativeResize="0"/>
          <p:nvPr/>
        </p:nvPicPr>
        <p:blipFill rotWithShape="1">
          <a:blip r:embed="rId2">
            <a:alphaModFix/>
          </a:blip>
          <a:srcRect b="0" l="0" r="0" t="0"/>
          <a:stretch/>
        </p:blipFill>
        <p:spPr>
          <a:xfrm>
            <a:off x="7433462" y="4581975"/>
            <a:ext cx="1592279" cy="4618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INTS PD Slides Template">
  <p:cSld name="BIG_NUMBER_1">
    <p:bg>
      <p:bgPr>
        <a:solidFill>
          <a:schemeClr val="dk1"/>
        </a:solidFill>
      </p:bgPr>
    </p:bg>
    <p:spTree>
      <p:nvGrpSpPr>
        <p:cNvPr id="67" name="Shape 67"/>
        <p:cNvGrpSpPr/>
        <p:nvPr/>
      </p:nvGrpSpPr>
      <p:grpSpPr>
        <a:xfrm>
          <a:off x="0" y="0"/>
          <a:ext cx="0" cy="0"/>
          <a:chOff x="0" y="0"/>
          <a:chExt cx="0" cy="0"/>
        </a:xfrm>
      </p:grpSpPr>
      <p:sp>
        <p:nvSpPr>
          <p:cNvPr id="68" name="Google Shape;68;p12"/>
          <p:cNvSpPr txBox="1"/>
          <p:nvPr>
            <p:ph hasCustomPrompt="1" type="title"/>
          </p:nvPr>
        </p:nvSpPr>
        <p:spPr>
          <a:xfrm>
            <a:off x="555425" y="2615875"/>
            <a:ext cx="8121300" cy="85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r>
              <a:t>xx%</a:t>
            </a:r>
          </a:p>
        </p:txBody>
      </p:sp>
      <p:sp>
        <p:nvSpPr>
          <p:cNvPr id="69" name="Google Shape;69;p12"/>
          <p:cNvSpPr txBox="1"/>
          <p:nvPr>
            <p:ph idx="1" type="body"/>
          </p:nvPr>
        </p:nvSpPr>
        <p:spPr>
          <a:xfrm>
            <a:off x="261575" y="3966350"/>
            <a:ext cx="5334900" cy="942600"/>
          </a:xfrm>
          <a:prstGeom prst="rect">
            <a:avLst/>
          </a:prstGeom>
        </p:spPr>
        <p:txBody>
          <a:bodyPr anchorCtr="0" anchor="t" bIns="91425" lIns="91425" spcFirstLastPara="1" rIns="91425" wrap="square" tIns="91425">
            <a:noAutofit/>
          </a:bodyPr>
          <a:lstStyle>
            <a:lvl1pPr indent="-368300" lvl="0" marL="457200" rtl="0">
              <a:spcBef>
                <a:spcPts val="0"/>
              </a:spcBef>
              <a:spcAft>
                <a:spcPts val="0"/>
              </a:spcAft>
              <a:buClr>
                <a:schemeClr val="lt1"/>
              </a:buClr>
              <a:buSzPts val="2200"/>
              <a:buChar char="●"/>
              <a:defRPr>
                <a:solidFill>
                  <a:schemeClr val="lt1"/>
                </a:solidFill>
              </a:defRPr>
            </a:lvl1pPr>
            <a:lvl2pPr indent="-342900" lvl="1" marL="914400" rtl="0">
              <a:spcBef>
                <a:spcPts val="0"/>
              </a:spcBef>
              <a:spcAft>
                <a:spcPts val="0"/>
              </a:spcAft>
              <a:buClr>
                <a:schemeClr val="lt1"/>
              </a:buClr>
              <a:buSzPts val="18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04800" lvl="3" marL="1828800" rtl="0">
              <a:spcBef>
                <a:spcPts val="1600"/>
              </a:spcBef>
              <a:spcAft>
                <a:spcPts val="0"/>
              </a:spcAft>
              <a:buClr>
                <a:schemeClr val="lt1"/>
              </a:buClr>
              <a:buSzPts val="1200"/>
              <a:buChar char="●"/>
              <a:defRPr>
                <a:solidFill>
                  <a:schemeClr val="lt1"/>
                </a:solidFill>
              </a:defRPr>
            </a:lvl4pPr>
            <a:lvl5pPr indent="-298450" lvl="4" marL="2286000" rtl="0">
              <a:spcBef>
                <a:spcPts val="1600"/>
              </a:spcBef>
              <a:spcAft>
                <a:spcPts val="0"/>
              </a:spcAft>
              <a:buClr>
                <a:schemeClr val="lt1"/>
              </a:buClr>
              <a:buSzPts val="1100"/>
              <a:buChar char="○"/>
              <a:defRPr>
                <a:solidFill>
                  <a:schemeClr val="lt1"/>
                </a:solidFill>
              </a:defRPr>
            </a:lvl5pPr>
            <a:lvl6pPr indent="-292100" lvl="5" marL="2743200" rtl="0">
              <a:spcBef>
                <a:spcPts val="1600"/>
              </a:spcBef>
              <a:spcAft>
                <a:spcPts val="0"/>
              </a:spcAft>
              <a:buClr>
                <a:schemeClr val="lt1"/>
              </a:buClr>
              <a:buSzPts val="1000"/>
              <a:buChar char="■"/>
              <a:defRPr>
                <a:solidFill>
                  <a:schemeClr val="lt1"/>
                </a:solidFill>
              </a:defRPr>
            </a:lvl6pPr>
            <a:lvl7pPr indent="-292100" lvl="6" marL="3200400" rtl="0">
              <a:spcBef>
                <a:spcPts val="1600"/>
              </a:spcBef>
              <a:spcAft>
                <a:spcPts val="0"/>
              </a:spcAft>
              <a:buClr>
                <a:schemeClr val="lt1"/>
              </a:buClr>
              <a:buSzPts val="1000"/>
              <a:buChar char="●"/>
              <a:defRPr>
                <a:solidFill>
                  <a:schemeClr val="lt1"/>
                </a:solidFill>
              </a:defRPr>
            </a:lvl7pPr>
            <a:lvl8pPr indent="-292100" lvl="7" marL="3657600" rtl="0">
              <a:spcBef>
                <a:spcPts val="1600"/>
              </a:spcBef>
              <a:spcAft>
                <a:spcPts val="0"/>
              </a:spcAft>
              <a:buClr>
                <a:schemeClr val="lt1"/>
              </a:buClr>
              <a:buSzPts val="1000"/>
              <a:buChar char="○"/>
              <a:defRPr>
                <a:solidFill>
                  <a:schemeClr val="lt1"/>
                </a:solidFill>
              </a:defRPr>
            </a:lvl8pPr>
            <a:lvl9pPr indent="-292100" lvl="8" marL="4114800" rtl="0">
              <a:spcBef>
                <a:spcPts val="1600"/>
              </a:spcBef>
              <a:spcAft>
                <a:spcPts val="1600"/>
              </a:spcAft>
              <a:buClr>
                <a:schemeClr val="lt1"/>
              </a:buClr>
              <a:buSzPts val="1000"/>
              <a:buChar char="■"/>
              <a:defRPr>
                <a:solidFill>
                  <a:schemeClr val="lt1"/>
                </a:solidFill>
              </a:defRPr>
            </a:lvl9pPr>
          </a:lstStyle>
          <a:p/>
        </p:txBody>
      </p:sp>
      <p:pic>
        <p:nvPicPr>
          <p:cNvPr id="70" name="Google Shape;70;p12"/>
          <p:cNvPicPr preferRelativeResize="0"/>
          <p:nvPr/>
        </p:nvPicPr>
        <p:blipFill rotWithShape="1">
          <a:blip r:embed="rId2">
            <a:alphaModFix/>
          </a:blip>
          <a:srcRect b="0" l="0" r="0" t="0"/>
          <a:stretch/>
        </p:blipFill>
        <p:spPr>
          <a:xfrm>
            <a:off x="4907300" y="3750625"/>
            <a:ext cx="3993677" cy="1158325"/>
          </a:xfrm>
          <a:prstGeom prst="rect">
            <a:avLst/>
          </a:prstGeom>
          <a:noFill/>
          <a:ln>
            <a:noFill/>
          </a:ln>
        </p:spPr>
      </p:pic>
      <p:sp>
        <p:nvSpPr>
          <p:cNvPr id="71" name="Google Shape;71;p12"/>
          <p:cNvSpPr txBox="1"/>
          <p:nvPr/>
        </p:nvSpPr>
        <p:spPr>
          <a:xfrm>
            <a:off x="0" y="4886198"/>
            <a:ext cx="25821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CCCCCC"/>
                </a:solidFill>
                <a:latin typeface="Questrial"/>
                <a:ea typeface="Questrial"/>
                <a:cs typeface="Questrial"/>
                <a:sym typeface="Questrial"/>
              </a:rPr>
              <a:t>© 2024 The Curators of the University of Missouri</a:t>
            </a:r>
            <a:endParaRPr sz="800">
              <a:solidFill>
                <a:srgbClr val="CCCCCC"/>
              </a:solidFill>
              <a:latin typeface="Questrial"/>
              <a:ea typeface="Questrial"/>
              <a:cs typeface="Questrial"/>
              <a:sym typeface="Quest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 name="Shape 72"/>
        <p:cNvGrpSpPr/>
        <p:nvPr/>
      </p:nvGrpSpPr>
      <p:grpSpPr>
        <a:xfrm>
          <a:off x="0" y="0"/>
          <a:ext cx="0" cy="0"/>
          <a:chOff x="0" y="0"/>
          <a:chExt cx="0" cy="0"/>
        </a:xfrm>
      </p:grpSpPr>
      <p:pic>
        <p:nvPicPr>
          <p:cNvPr id="73" name="Google Shape;73;p13"/>
          <p:cNvPicPr preferRelativeResize="0"/>
          <p:nvPr/>
        </p:nvPicPr>
        <p:blipFill rotWithShape="1">
          <a:blip r:embed="rId2">
            <a:alphaModFix/>
          </a:blip>
          <a:srcRect b="0" l="0" r="0" t="0"/>
          <a:stretch/>
        </p:blipFill>
        <p:spPr>
          <a:xfrm>
            <a:off x="4823450" y="3786725"/>
            <a:ext cx="4139325" cy="1200600"/>
          </a:xfrm>
          <a:prstGeom prst="rect">
            <a:avLst/>
          </a:prstGeom>
          <a:noFill/>
          <a:ln>
            <a:noFill/>
          </a:ln>
        </p:spPr>
      </p:pic>
      <p:sp>
        <p:nvSpPr>
          <p:cNvPr id="74" name="Google Shape;74;p13"/>
          <p:cNvSpPr txBox="1"/>
          <p:nvPr/>
        </p:nvSpPr>
        <p:spPr>
          <a:xfrm>
            <a:off x="-16742" y="4864240"/>
            <a:ext cx="23919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666666"/>
                </a:solidFill>
                <a:latin typeface="Questrial"/>
                <a:ea typeface="Questrial"/>
                <a:cs typeface="Questrial"/>
                <a:sym typeface="Questrial"/>
              </a:rPr>
              <a:t>© 2024 The Curators of the University of Missouri</a:t>
            </a:r>
            <a:endParaRPr sz="800">
              <a:solidFill>
                <a:srgbClr val="666666"/>
              </a:solidFill>
              <a:latin typeface="Questrial"/>
              <a:ea typeface="Questrial"/>
              <a:cs typeface="Questrial"/>
              <a:sym typeface="Quest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75" name="Shape 75"/>
        <p:cNvGrpSpPr/>
        <p:nvPr/>
      </p:nvGrpSpPr>
      <p:grpSpPr>
        <a:xfrm>
          <a:off x="0" y="0"/>
          <a:ext cx="0" cy="0"/>
          <a:chOff x="0" y="0"/>
          <a:chExt cx="0" cy="0"/>
        </a:xfrm>
      </p:grpSpPr>
      <p:sp>
        <p:nvSpPr>
          <p:cNvPr id="76" name="Google Shape;76;p1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txBox="1"/>
          <p:nvPr>
            <p:ph idx="1" type="subTitle"/>
          </p:nvPr>
        </p:nvSpPr>
        <p:spPr>
          <a:xfrm>
            <a:off x="265500" y="1913025"/>
            <a:ext cx="4045200" cy="291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455560"/>
              </a:buClr>
              <a:buSzPts val="2100"/>
              <a:buNone/>
              <a:defRPr sz="2100">
                <a:solidFill>
                  <a:srgbClr val="45556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8" name="Google Shape;7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9" name="Google Shape;79;p14"/>
          <p:cNvSpPr txBox="1"/>
          <p:nvPr/>
        </p:nvSpPr>
        <p:spPr>
          <a:xfrm>
            <a:off x="1032725" y="237125"/>
            <a:ext cx="982200" cy="73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300">
                <a:solidFill>
                  <a:srgbClr val="455560"/>
                </a:solidFill>
              </a:rPr>
              <a:t>This</a:t>
            </a:r>
            <a:endParaRPr sz="3300">
              <a:solidFill>
                <a:srgbClr val="455560"/>
              </a:solidFill>
            </a:endParaRPr>
          </a:p>
        </p:txBody>
      </p:sp>
      <p:pic>
        <p:nvPicPr>
          <p:cNvPr id="80" name="Google Shape;80;p14"/>
          <p:cNvPicPr preferRelativeResize="0"/>
          <p:nvPr/>
        </p:nvPicPr>
        <p:blipFill>
          <a:blip r:embed="rId2">
            <a:alphaModFix/>
          </a:blip>
          <a:stretch>
            <a:fillRect/>
          </a:stretch>
        </p:blipFill>
        <p:spPr>
          <a:xfrm>
            <a:off x="1945242" y="361437"/>
            <a:ext cx="1562676" cy="503975"/>
          </a:xfrm>
          <a:prstGeom prst="rect">
            <a:avLst/>
          </a:prstGeom>
          <a:noFill/>
          <a:ln>
            <a:noFill/>
          </a:ln>
        </p:spPr>
      </p:pic>
      <p:sp>
        <p:nvSpPr>
          <p:cNvPr id="81" name="Google Shape;81;p14"/>
          <p:cNvSpPr txBox="1"/>
          <p:nvPr/>
        </p:nvSpPr>
        <p:spPr>
          <a:xfrm>
            <a:off x="316737" y="712425"/>
            <a:ext cx="39627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300">
                <a:solidFill>
                  <a:srgbClr val="455560"/>
                </a:solidFill>
              </a:rPr>
              <a:t>session was made possible by:</a:t>
            </a:r>
            <a:endParaRPr sz="3300">
              <a:solidFill>
                <a:srgbClr val="455560"/>
              </a:solidFill>
            </a:endParaRPr>
          </a:p>
        </p:txBody>
      </p:sp>
      <p:sp>
        <p:nvSpPr>
          <p:cNvPr id="82" name="Google Shape;82;p14"/>
          <p:cNvSpPr/>
          <p:nvPr>
            <p:ph idx="2" type="pic"/>
          </p:nvPr>
        </p:nvSpPr>
        <p:spPr>
          <a:xfrm>
            <a:off x="5002459" y="696450"/>
            <a:ext cx="3750600" cy="3750600"/>
          </a:xfrm>
          <a:prstGeom prst="rect">
            <a:avLst/>
          </a:prstGeom>
          <a:noFill/>
          <a:ln>
            <a:noFill/>
          </a:ln>
        </p:spPr>
      </p:sp>
      <p:sp>
        <p:nvSpPr>
          <p:cNvPr id="83" name="Google Shape;83;p14"/>
          <p:cNvSpPr txBox="1"/>
          <p:nvPr/>
        </p:nvSpPr>
        <p:spPr>
          <a:xfrm>
            <a:off x="5002475" y="4417275"/>
            <a:ext cx="3694200" cy="50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Contact: </a:t>
            </a:r>
            <a:r>
              <a:rPr lang="en" u="sng">
                <a:solidFill>
                  <a:schemeClr val="hlink"/>
                </a:solidFill>
                <a:hlinkClick r:id="rId3"/>
              </a:rPr>
              <a:t>info@emints.org</a:t>
            </a:r>
            <a:r>
              <a:rPr lang="en">
                <a:solidFill>
                  <a:schemeClr val="lt1"/>
                </a:solidFill>
              </a:rPr>
              <a:t> for more information or to participate.</a:t>
            </a:r>
            <a:endParaRPr>
              <a:solidFill>
                <a:schemeClr val="lt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84" name="Shape 84"/>
        <p:cNvGrpSpPr/>
        <p:nvPr/>
      </p:nvGrpSpPr>
      <p:grpSpPr>
        <a:xfrm>
          <a:off x="0" y="0"/>
          <a:ext cx="0" cy="0"/>
          <a:chOff x="0" y="0"/>
          <a:chExt cx="0" cy="0"/>
        </a:xfrm>
      </p:grpSpPr>
      <p:sp>
        <p:nvSpPr>
          <p:cNvPr id="85" name="Google Shape;85;p1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5"/>
          <p:cNvSpPr txBox="1"/>
          <p:nvPr>
            <p:ph idx="1" type="subTitle"/>
          </p:nvPr>
        </p:nvSpPr>
        <p:spPr>
          <a:xfrm>
            <a:off x="265500" y="1913025"/>
            <a:ext cx="4045200" cy="291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455560"/>
              </a:buClr>
              <a:buSzPts val="2100"/>
              <a:buNone/>
              <a:defRPr sz="2100">
                <a:solidFill>
                  <a:srgbClr val="45556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7" name="Google Shape;87;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8" name="Google Shape;88;p15"/>
          <p:cNvSpPr txBox="1"/>
          <p:nvPr/>
        </p:nvSpPr>
        <p:spPr>
          <a:xfrm>
            <a:off x="316725" y="332275"/>
            <a:ext cx="39627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300">
                <a:solidFill>
                  <a:srgbClr val="455560"/>
                </a:solidFill>
              </a:rPr>
              <a:t>Interested? </a:t>
            </a:r>
            <a:br>
              <a:rPr lang="en" sz="3300">
                <a:solidFill>
                  <a:srgbClr val="455560"/>
                </a:solidFill>
              </a:rPr>
            </a:br>
            <a:r>
              <a:rPr lang="en" sz="3300">
                <a:solidFill>
                  <a:srgbClr val="455560"/>
                </a:solidFill>
              </a:rPr>
              <a:t>Enroll in </a:t>
            </a:r>
            <a:br>
              <a:rPr lang="en" sz="3300">
                <a:solidFill>
                  <a:srgbClr val="455560"/>
                </a:solidFill>
              </a:rPr>
            </a:br>
            <a:r>
              <a:rPr lang="en" sz="3300">
                <a:solidFill>
                  <a:srgbClr val="455560"/>
                </a:solidFill>
              </a:rPr>
              <a:t>PAL 2.0 now!</a:t>
            </a:r>
            <a:endParaRPr sz="3300">
              <a:solidFill>
                <a:srgbClr val="455560"/>
              </a:solidFill>
            </a:endParaRPr>
          </a:p>
        </p:txBody>
      </p:sp>
      <p:sp>
        <p:nvSpPr>
          <p:cNvPr id="89" name="Google Shape;89;p15"/>
          <p:cNvSpPr/>
          <p:nvPr>
            <p:ph idx="2" type="pic"/>
          </p:nvPr>
        </p:nvSpPr>
        <p:spPr>
          <a:xfrm>
            <a:off x="5002459" y="696450"/>
            <a:ext cx="3750600" cy="3750600"/>
          </a:xfrm>
          <a:prstGeom prst="rect">
            <a:avLst/>
          </a:prstGeom>
          <a:noFill/>
          <a:ln>
            <a:noFill/>
          </a:ln>
        </p:spPr>
      </p:sp>
      <p:sp>
        <p:nvSpPr>
          <p:cNvPr id="90" name="Google Shape;90;p15"/>
          <p:cNvSpPr txBox="1"/>
          <p:nvPr/>
        </p:nvSpPr>
        <p:spPr>
          <a:xfrm>
            <a:off x="5002475" y="4417275"/>
            <a:ext cx="3694200" cy="50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Contact: </a:t>
            </a:r>
            <a:r>
              <a:rPr lang="en" u="sng">
                <a:solidFill>
                  <a:schemeClr val="hlink"/>
                </a:solidFill>
                <a:hlinkClick r:id="rId2"/>
              </a:rPr>
              <a:t>info@emints.org</a:t>
            </a:r>
            <a:r>
              <a:rPr lang="en">
                <a:solidFill>
                  <a:schemeClr val="lt1"/>
                </a:solidFill>
              </a:rPr>
              <a:t> for more information or to participate.</a:t>
            </a:r>
            <a:endParaRPr>
              <a:solidFill>
                <a:schemeClr val="lt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2">
    <p:spTree>
      <p:nvGrpSpPr>
        <p:cNvPr id="91" name="Shape 91"/>
        <p:cNvGrpSpPr/>
        <p:nvPr/>
      </p:nvGrpSpPr>
      <p:grpSpPr>
        <a:xfrm>
          <a:off x="0" y="0"/>
          <a:ext cx="0" cy="0"/>
          <a:chOff x="0" y="0"/>
          <a:chExt cx="0" cy="0"/>
        </a:xfrm>
      </p:grpSpPr>
      <p:sp>
        <p:nvSpPr>
          <p:cNvPr id="92" name="Google Shape;9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3" name="Google Shape;93;p1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94" name="Google Shape;94;p1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95" name="Google Shape;95;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96" name="Shape 96"/>
        <p:cNvGrpSpPr/>
        <p:nvPr/>
      </p:nvGrpSpPr>
      <p:grpSpPr>
        <a:xfrm>
          <a:off x="0" y="0"/>
          <a:ext cx="0" cy="0"/>
          <a:chOff x="0" y="0"/>
          <a:chExt cx="0" cy="0"/>
        </a:xfrm>
      </p:grpSpPr>
      <p:sp>
        <p:nvSpPr>
          <p:cNvPr id="97" name="Google Shape;97;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8" name="Google Shape;98;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99" name="Google Shape;99;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00" name="Google Shape;10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5" name="Shape 15"/>
        <p:cNvGrpSpPr/>
        <p:nvPr/>
      </p:nvGrpSpPr>
      <p:grpSpPr>
        <a:xfrm>
          <a:off x="0" y="0"/>
          <a:ext cx="0" cy="0"/>
          <a:chOff x="0" y="0"/>
          <a:chExt cx="0" cy="0"/>
        </a:xfrm>
      </p:grpSpPr>
      <p:sp>
        <p:nvSpPr>
          <p:cNvPr id="16" name="Google Shape;16;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7" name="Google Shape;17;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8" name="Google Shape;18;p3"/>
          <p:cNvSpPr txBox="1"/>
          <p:nvPr>
            <p:ph type="title"/>
          </p:nvPr>
        </p:nvSpPr>
        <p:spPr>
          <a:xfrm>
            <a:off x="311700" y="539725"/>
            <a:ext cx="8520600" cy="12825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9" name="Google Shape;19;p3"/>
          <p:cNvSpPr txBox="1"/>
          <p:nvPr/>
        </p:nvSpPr>
        <p:spPr>
          <a:xfrm>
            <a:off x="8800" y="4917375"/>
            <a:ext cx="25821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626B73"/>
                </a:solidFill>
                <a:latin typeface="Questrial"/>
                <a:ea typeface="Questrial"/>
                <a:cs typeface="Questrial"/>
                <a:sym typeface="Questrial"/>
              </a:rPr>
              <a:t>© 2024 The Curators of the University of Missouri</a:t>
            </a:r>
            <a:endParaRPr sz="800">
              <a:solidFill>
                <a:srgbClr val="626B73"/>
              </a:solidFill>
              <a:latin typeface="Questrial"/>
              <a:ea typeface="Questrial"/>
              <a:cs typeface="Questrial"/>
              <a:sym typeface="Questrial"/>
            </a:endParaRPr>
          </a:p>
        </p:txBody>
      </p:sp>
      <p:pic>
        <p:nvPicPr>
          <p:cNvPr id="20" name="Google Shape;20;p3"/>
          <p:cNvPicPr preferRelativeResize="0"/>
          <p:nvPr/>
        </p:nvPicPr>
        <p:blipFill rotWithShape="1">
          <a:blip r:embed="rId2">
            <a:alphaModFix/>
          </a:blip>
          <a:srcRect b="0" l="0" r="0" t="0"/>
          <a:stretch/>
        </p:blipFill>
        <p:spPr>
          <a:xfrm>
            <a:off x="6931296" y="4398100"/>
            <a:ext cx="2031478" cy="5892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4" name="Google Shape;24;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pic>
        <p:nvPicPr>
          <p:cNvPr id="25" name="Google Shape;25;p4"/>
          <p:cNvPicPr preferRelativeResize="0"/>
          <p:nvPr/>
        </p:nvPicPr>
        <p:blipFill rotWithShape="1">
          <a:blip r:embed="rId2">
            <a:alphaModFix/>
          </a:blip>
          <a:srcRect b="0" l="0" r="0" t="0"/>
          <a:stretch/>
        </p:blipFill>
        <p:spPr>
          <a:xfrm>
            <a:off x="118262" y="4581975"/>
            <a:ext cx="1592279" cy="461825"/>
          </a:xfrm>
          <a:prstGeom prst="rect">
            <a:avLst/>
          </a:prstGeom>
          <a:noFill/>
          <a:ln>
            <a:noFill/>
          </a:ln>
        </p:spPr>
      </p:pic>
      <p:sp>
        <p:nvSpPr>
          <p:cNvPr id="26" name="Google Shape;26;p4"/>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7" name="Google Shape;27;p4"/>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lvl1pPr indent="-368300" lvl="0" marL="457200" rtl="0">
              <a:spcBef>
                <a:spcPts val="0"/>
              </a:spcBef>
              <a:spcAft>
                <a:spcPts val="0"/>
              </a:spcAft>
              <a:buSzPts val="2200"/>
              <a:buChar char="●"/>
              <a:defRPr/>
            </a:lvl1pPr>
            <a:lvl2pPr indent="-342900" lvl="1" marL="914400" rtl="0">
              <a:spcBef>
                <a:spcPts val="1600"/>
              </a:spcBef>
              <a:spcAft>
                <a:spcPts val="0"/>
              </a:spcAft>
              <a:buSzPts val="1800"/>
              <a:buChar char="○"/>
              <a:defRPr/>
            </a:lvl2pPr>
            <a:lvl3pPr indent="-317500" lvl="2" marL="1371600" rtl="0">
              <a:spcBef>
                <a:spcPts val="1600"/>
              </a:spcBef>
              <a:spcAft>
                <a:spcPts val="0"/>
              </a:spcAft>
              <a:buSzPts val="1400"/>
              <a:buChar char="■"/>
              <a:defRPr/>
            </a:lvl3pPr>
            <a:lvl4pPr indent="-304800" lvl="3" marL="1828800" rtl="0">
              <a:spcBef>
                <a:spcPts val="1600"/>
              </a:spcBef>
              <a:spcAft>
                <a:spcPts val="0"/>
              </a:spcAft>
              <a:buSzPts val="1200"/>
              <a:buChar char="●"/>
              <a:defRPr/>
            </a:lvl4pPr>
            <a:lvl5pPr indent="-298450" lvl="4" marL="2286000" rtl="0">
              <a:spcBef>
                <a:spcPts val="1600"/>
              </a:spcBef>
              <a:spcAft>
                <a:spcPts val="0"/>
              </a:spcAft>
              <a:buSzPts val="11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28" name="Google Shape;28;p4"/>
          <p:cNvSpPr txBox="1"/>
          <p:nvPr/>
        </p:nvSpPr>
        <p:spPr>
          <a:xfrm>
            <a:off x="6765058" y="4864240"/>
            <a:ext cx="23919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666666"/>
                </a:solidFill>
                <a:latin typeface="Questrial"/>
                <a:ea typeface="Questrial"/>
                <a:cs typeface="Questrial"/>
                <a:sym typeface="Questrial"/>
              </a:rPr>
              <a:t>© 2024 The Curators of the University of Missouri</a:t>
            </a:r>
            <a:endParaRPr sz="800">
              <a:solidFill>
                <a:srgbClr val="666666"/>
              </a:solidFill>
              <a:latin typeface="Questrial"/>
              <a:ea typeface="Questrial"/>
              <a:cs typeface="Questrial"/>
              <a:sym typeface="Quest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INTS PD Google Slide Template" type="twoColTx">
  <p:cSld name="TITLE_AND_TWO_COLUMNS">
    <p:spTree>
      <p:nvGrpSpPr>
        <p:cNvPr id="29" name="Shape 29"/>
        <p:cNvGrpSpPr/>
        <p:nvPr/>
      </p:nvGrpSpPr>
      <p:grpSpPr>
        <a:xfrm>
          <a:off x="0" y="0"/>
          <a:ext cx="0" cy="0"/>
          <a:chOff x="0" y="0"/>
          <a:chExt cx="0" cy="0"/>
        </a:xfrm>
      </p:grpSpPr>
      <p:sp>
        <p:nvSpPr>
          <p:cNvPr id="30" name="Google Shape;30;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5"/>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000"/>
              <a:buNone/>
              <a:defRPr sz="40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2" name="Google Shape;32;p5"/>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lvl1pPr indent="-368300" lvl="0" marL="457200" rtl="0">
              <a:spcBef>
                <a:spcPts val="0"/>
              </a:spcBef>
              <a:spcAft>
                <a:spcPts val="0"/>
              </a:spcAft>
              <a:buSzPts val="2200"/>
              <a:buChar char="●"/>
              <a:defRPr/>
            </a:lvl1pPr>
            <a:lvl2pPr indent="-342900" lvl="1" marL="914400" rtl="0">
              <a:spcBef>
                <a:spcPts val="1600"/>
              </a:spcBef>
              <a:spcAft>
                <a:spcPts val="0"/>
              </a:spcAft>
              <a:buSzPts val="1800"/>
              <a:buChar char="○"/>
              <a:defRPr/>
            </a:lvl2pPr>
            <a:lvl3pPr indent="-317500" lvl="2" marL="1371600" rtl="0">
              <a:spcBef>
                <a:spcPts val="1600"/>
              </a:spcBef>
              <a:spcAft>
                <a:spcPts val="0"/>
              </a:spcAft>
              <a:buSzPts val="1400"/>
              <a:buChar char="■"/>
              <a:defRPr/>
            </a:lvl3pPr>
            <a:lvl4pPr indent="-304800" lvl="3" marL="1828800" rtl="0">
              <a:spcBef>
                <a:spcPts val="1600"/>
              </a:spcBef>
              <a:spcAft>
                <a:spcPts val="0"/>
              </a:spcAft>
              <a:buSzPts val="1200"/>
              <a:buChar char="●"/>
              <a:defRPr/>
            </a:lvl4pPr>
            <a:lvl5pPr indent="-298450" lvl="4" marL="2286000" rtl="0">
              <a:spcBef>
                <a:spcPts val="1600"/>
              </a:spcBef>
              <a:spcAft>
                <a:spcPts val="0"/>
              </a:spcAft>
              <a:buSzPts val="11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33" name="Google Shape;33;p5"/>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lvl1pPr indent="-368300" lvl="0" marL="457200" rtl="0">
              <a:spcBef>
                <a:spcPts val="0"/>
              </a:spcBef>
              <a:spcAft>
                <a:spcPts val="0"/>
              </a:spcAft>
              <a:buSzPts val="2200"/>
              <a:buChar char="●"/>
              <a:defRPr/>
            </a:lvl1pPr>
            <a:lvl2pPr indent="-342900" lvl="1" marL="914400" rtl="0">
              <a:spcBef>
                <a:spcPts val="1600"/>
              </a:spcBef>
              <a:spcAft>
                <a:spcPts val="0"/>
              </a:spcAft>
              <a:buSzPts val="1800"/>
              <a:buChar char="○"/>
              <a:defRPr/>
            </a:lvl2pPr>
            <a:lvl3pPr indent="-317500" lvl="2" marL="1371600" rtl="0">
              <a:spcBef>
                <a:spcPts val="1600"/>
              </a:spcBef>
              <a:spcAft>
                <a:spcPts val="0"/>
              </a:spcAft>
              <a:buSzPts val="1400"/>
              <a:buChar char="■"/>
              <a:defRPr/>
            </a:lvl3pPr>
            <a:lvl4pPr indent="-304800" lvl="3" marL="1828800" rtl="0">
              <a:spcBef>
                <a:spcPts val="1600"/>
              </a:spcBef>
              <a:spcAft>
                <a:spcPts val="0"/>
              </a:spcAft>
              <a:buSzPts val="1200"/>
              <a:buChar char="●"/>
              <a:defRPr/>
            </a:lvl4pPr>
            <a:lvl5pPr indent="-298450" lvl="4" marL="2286000" rtl="0">
              <a:spcBef>
                <a:spcPts val="1600"/>
              </a:spcBef>
              <a:spcAft>
                <a:spcPts val="0"/>
              </a:spcAft>
              <a:buSzPts val="11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pic>
        <p:nvPicPr>
          <p:cNvPr id="34" name="Google Shape;34;p5"/>
          <p:cNvPicPr preferRelativeResize="0"/>
          <p:nvPr/>
        </p:nvPicPr>
        <p:blipFill rotWithShape="1">
          <a:blip r:embed="rId2">
            <a:alphaModFix/>
          </a:blip>
          <a:srcRect b="16089" l="6594" r="69569" t="16480"/>
          <a:stretch/>
        </p:blipFill>
        <p:spPr>
          <a:xfrm>
            <a:off x="118475" y="81375"/>
            <a:ext cx="985149" cy="1114374"/>
          </a:xfrm>
          <a:prstGeom prst="rect">
            <a:avLst/>
          </a:prstGeom>
          <a:noFill/>
          <a:ln>
            <a:noFill/>
          </a:ln>
        </p:spPr>
      </p:pic>
      <p:sp>
        <p:nvSpPr>
          <p:cNvPr id="35" name="Google Shape;35;p5"/>
          <p:cNvSpPr txBox="1"/>
          <p:nvPr/>
        </p:nvSpPr>
        <p:spPr>
          <a:xfrm>
            <a:off x="6765058" y="4864240"/>
            <a:ext cx="23919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666666"/>
                </a:solidFill>
                <a:latin typeface="Questrial"/>
                <a:ea typeface="Questrial"/>
                <a:cs typeface="Questrial"/>
                <a:sym typeface="Questrial"/>
              </a:rPr>
              <a:t>© 2024 The Curators of the University of Missouri</a:t>
            </a:r>
            <a:endParaRPr sz="800">
              <a:solidFill>
                <a:srgbClr val="666666"/>
              </a:solidFill>
              <a:latin typeface="Questrial"/>
              <a:ea typeface="Questrial"/>
              <a:cs typeface="Questrial"/>
              <a:sym typeface="Quest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6"/>
          <p:cNvSpPr txBox="1"/>
          <p:nvPr>
            <p:ph type="title"/>
          </p:nvPr>
        </p:nvSpPr>
        <p:spPr>
          <a:xfrm>
            <a:off x="1255500" y="272325"/>
            <a:ext cx="7738200" cy="623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000"/>
              <a:buNone/>
              <a:defRPr sz="40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id="39" name="Google Shape;39;p6"/>
          <p:cNvPicPr preferRelativeResize="0"/>
          <p:nvPr/>
        </p:nvPicPr>
        <p:blipFill rotWithShape="1">
          <a:blip r:embed="rId2">
            <a:alphaModFix/>
          </a:blip>
          <a:srcRect b="16089" l="6594" r="69651" t="16480"/>
          <a:stretch/>
        </p:blipFill>
        <p:spPr>
          <a:xfrm>
            <a:off x="118475" y="81350"/>
            <a:ext cx="981699" cy="1114374"/>
          </a:xfrm>
          <a:prstGeom prst="rect">
            <a:avLst/>
          </a:prstGeom>
          <a:noFill/>
          <a:ln>
            <a:noFill/>
          </a:ln>
        </p:spPr>
      </p:pic>
      <p:sp>
        <p:nvSpPr>
          <p:cNvPr id="40" name="Google Shape;40;p6"/>
          <p:cNvSpPr txBox="1"/>
          <p:nvPr/>
        </p:nvSpPr>
        <p:spPr>
          <a:xfrm>
            <a:off x="6765058" y="4864240"/>
            <a:ext cx="23919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666666"/>
                </a:solidFill>
                <a:latin typeface="Questrial"/>
                <a:ea typeface="Questrial"/>
                <a:cs typeface="Questrial"/>
                <a:sym typeface="Questrial"/>
              </a:rPr>
              <a:t>© 2024 The Curators of the University of Missouri</a:t>
            </a:r>
            <a:endParaRPr sz="800">
              <a:solidFill>
                <a:srgbClr val="666666"/>
              </a:solidFill>
              <a:latin typeface="Questrial"/>
              <a:ea typeface="Questrial"/>
              <a:cs typeface="Questrial"/>
              <a:sym typeface="Quest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 name="Shape 41"/>
        <p:cNvGrpSpPr/>
        <p:nvPr/>
      </p:nvGrpSpPr>
      <p:grpSpPr>
        <a:xfrm>
          <a:off x="0" y="0"/>
          <a:ext cx="0" cy="0"/>
          <a:chOff x="0" y="0"/>
          <a:chExt cx="0" cy="0"/>
        </a:xfrm>
      </p:grpSpPr>
      <p:sp>
        <p:nvSpPr>
          <p:cNvPr id="42" name="Google Shape;42;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7"/>
          <p:cNvSpPr txBox="1"/>
          <p:nvPr>
            <p:ph type="title"/>
          </p:nvPr>
        </p:nvSpPr>
        <p:spPr>
          <a:xfrm>
            <a:off x="311725" y="500925"/>
            <a:ext cx="3127500" cy="1829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4" name="Google Shape;44;p7"/>
          <p:cNvSpPr txBox="1"/>
          <p:nvPr>
            <p:ph idx="1" type="body"/>
          </p:nvPr>
        </p:nvSpPr>
        <p:spPr>
          <a:xfrm>
            <a:off x="311700" y="2390650"/>
            <a:ext cx="3127500" cy="2298000"/>
          </a:xfrm>
          <a:prstGeom prst="rect">
            <a:avLst/>
          </a:prstGeom>
        </p:spPr>
        <p:txBody>
          <a:bodyPr anchorCtr="0" anchor="t" bIns="91425" lIns="91425" spcFirstLastPara="1" rIns="91425" wrap="square" tIns="91425">
            <a:noAutofit/>
          </a:bodyPr>
          <a:lstStyle>
            <a:lvl1pPr indent="-368300" lvl="0" marL="457200" rtl="0">
              <a:spcBef>
                <a:spcPts val="0"/>
              </a:spcBef>
              <a:spcAft>
                <a:spcPts val="0"/>
              </a:spcAft>
              <a:buClr>
                <a:schemeClr val="accent2"/>
              </a:buClr>
              <a:buSzPts val="2200"/>
              <a:buChar char="●"/>
              <a:defRPr>
                <a:solidFill>
                  <a:schemeClr val="accent2"/>
                </a:solidFill>
              </a:defRPr>
            </a:lvl1pPr>
            <a:lvl2pPr indent="-342900" lvl="1" marL="914400" rtl="0">
              <a:spcBef>
                <a:spcPts val="1600"/>
              </a:spcBef>
              <a:spcAft>
                <a:spcPts val="0"/>
              </a:spcAft>
              <a:buClr>
                <a:schemeClr val="accent2"/>
              </a:buClr>
              <a:buSzPts val="1800"/>
              <a:buChar char="○"/>
              <a:defRPr>
                <a:solidFill>
                  <a:schemeClr val="accent2"/>
                </a:solidFill>
              </a:defRPr>
            </a:lvl2pPr>
            <a:lvl3pPr indent="-317500" lvl="2" marL="1371600" rtl="0">
              <a:spcBef>
                <a:spcPts val="1600"/>
              </a:spcBef>
              <a:spcAft>
                <a:spcPts val="0"/>
              </a:spcAft>
              <a:buClr>
                <a:schemeClr val="accent2"/>
              </a:buClr>
              <a:buSzPts val="1400"/>
              <a:buChar char="■"/>
              <a:defRPr>
                <a:solidFill>
                  <a:schemeClr val="accent2"/>
                </a:solidFill>
              </a:defRPr>
            </a:lvl3pPr>
            <a:lvl4pPr indent="-304800" lvl="3" marL="1828800" rtl="0">
              <a:spcBef>
                <a:spcPts val="1600"/>
              </a:spcBef>
              <a:spcAft>
                <a:spcPts val="0"/>
              </a:spcAft>
              <a:buClr>
                <a:schemeClr val="accent2"/>
              </a:buClr>
              <a:buSzPts val="1200"/>
              <a:buChar char="●"/>
              <a:defRPr>
                <a:solidFill>
                  <a:schemeClr val="accent2"/>
                </a:solidFill>
              </a:defRPr>
            </a:lvl4pPr>
            <a:lvl5pPr indent="-298450" lvl="4" marL="2286000" rtl="0">
              <a:spcBef>
                <a:spcPts val="1600"/>
              </a:spcBef>
              <a:spcAft>
                <a:spcPts val="0"/>
              </a:spcAft>
              <a:buClr>
                <a:schemeClr val="accent2"/>
              </a:buClr>
              <a:buSzPts val="1100"/>
              <a:buChar char="○"/>
              <a:defRPr>
                <a:solidFill>
                  <a:schemeClr val="accent2"/>
                </a:solidFill>
              </a:defRPr>
            </a:lvl5pPr>
            <a:lvl6pPr indent="-292100" lvl="5" marL="2743200" rtl="0">
              <a:spcBef>
                <a:spcPts val="1600"/>
              </a:spcBef>
              <a:spcAft>
                <a:spcPts val="0"/>
              </a:spcAft>
              <a:buClr>
                <a:schemeClr val="accent2"/>
              </a:buClr>
              <a:buSzPts val="1000"/>
              <a:buChar char="■"/>
              <a:defRPr>
                <a:solidFill>
                  <a:schemeClr val="accent2"/>
                </a:solidFill>
              </a:defRPr>
            </a:lvl6pPr>
            <a:lvl7pPr indent="-292100" lvl="6" marL="3200400" rtl="0">
              <a:spcBef>
                <a:spcPts val="1600"/>
              </a:spcBef>
              <a:spcAft>
                <a:spcPts val="0"/>
              </a:spcAft>
              <a:buClr>
                <a:schemeClr val="accent2"/>
              </a:buClr>
              <a:buSzPts val="1000"/>
              <a:buChar char="●"/>
              <a:defRPr>
                <a:solidFill>
                  <a:schemeClr val="accent2"/>
                </a:solidFill>
              </a:defRPr>
            </a:lvl7pPr>
            <a:lvl8pPr indent="-292100" lvl="7" marL="3657600" rtl="0">
              <a:spcBef>
                <a:spcPts val="1600"/>
              </a:spcBef>
              <a:spcAft>
                <a:spcPts val="0"/>
              </a:spcAft>
              <a:buClr>
                <a:schemeClr val="accent2"/>
              </a:buClr>
              <a:buSzPts val="1000"/>
              <a:buChar char="○"/>
              <a:defRPr>
                <a:solidFill>
                  <a:schemeClr val="accent2"/>
                </a:solidFill>
              </a:defRPr>
            </a:lvl8pPr>
            <a:lvl9pPr indent="-292100" lvl="8" marL="4114800" rtl="0">
              <a:spcBef>
                <a:spcPts val="1600"/>
              </a:spcBef>
              <a:spcAft>
                <a:spcPts val="1600"/>
              </a:spcAft>
              <a:buClr>
                <a:schemeClr val="accent2"/>
              </a:buClr>
              <a:buSzPts val="1000"/>
              <a:buChar char="■"/>
              <a:defRPr>
                <a:solidFill>
                  <a:schemeClr val="accent2"/>
                </a:solidFill>
              </a:defRPr>
            </a:lvl9pPr>
          </a:lstStyle>
          <a:p/>
        </p:txBody>
      </p:sp>
      <p:sp>
        <p:nvSpPr>
          <p:cNvPr id="45" name="Google Shape;45;p7"/>
          <p:cNvSpPr txBox="1"/>
          <p:nvPr/>
        </p:nvSpPr>
        <p:spPr>
          <a:xfrm>
            <a:off x="6765058" y="4864240"/>
            <a:ext cx="23919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666666"/>
                </a:solidFill>
                <a:latin typeface="Questrial"/>
                <a:ea typeface="Questrial"/>
                <a:cs typeface="Questrial"/>
                <a:sym typeface="Questrial"/>
              </a:rPr>
              <a:t>© 2024 The Curators of the University of Missouri</a:t>
            </a:r>
            <a:endParaRPr sz="800">
              <a:solidFill>
                <a:srgbClr val="666666"/>
              </a:solidFill>
              <a:latin typeface="Questrial"/>
              <a:ea typeface="Questrial"/>
              <a:cs typeface="Questrial"/>
              <a:sym typeface="Questrial"/>
            </a:endParaRPr>
          </a:p>
        </p:txBody>
      </p:sp>
      <p:pic>
        <p:nvPicPr>
          <p:cNvPr id="46" name="Google Shape;46;p7"/>
          <p:cNvPicPr preferRelativeResize="0"/>
          <p:nvPr/>
        </p:nvPicPr>
        <p:blipFill rotWithShape="1">
          <a:blip r:embed="rId2">
            <a:alphaModFix/>
          </a:blip>
          <a:srcRect b="0" l="0" r="0" t="0"/>
          <a:stretch/>
        </p:blipFill>
        <p:spPr>
          <a:xfrm>
            <a:off x="118262" y="4581975"/>
            <a:ext cx="1592279" cy="4618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7" name="Shape 47"/>
        <p:cNvGrpSpPr/>
        <p:nvPr/>
      </p:nvGrpSpPr>
      <p:grpSpPr>
        <a:xfrm>
          <a:off x="0" y="0"/>
          <a:ext cx="0" cy="0"/>
          <a:chOff x="0" y="0"/>
          <a:chExt cx="0" cy="0"/>
        </a:xfrm>
      </p:grpSpPr>
      <p:sp>
        <p:nvSpPr>
          <p:cNvPr id="48" name="Google Shape;48;p8"/>
          <p:cNvSpPr txBox="1"/>
          <p:nvPr>
            <p:ph type="title"/>
          </p:nvPr>
        </p:nvSpPr>
        <p:spPr>
          <a:xfrm>
            <a:off x="311675" y="798600"/>
            <a:ext cx="6247800" cy="35463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49" name="Google Shape;49;p8"/>
          <p:cNvSpPr txBox="1"/>
          <p:nvPr/>
        </p:nvSpPr>
        <p:spPr>
          <a:xfrm>
            <a:off x="6765058" y="4864240"/>
            <a:ext cx="23919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666666"/>
                </a:solidFill>
                <a:latin typeface="Questrial"/>
                <a:ea typeface="Questrial"/>
                <a:cs typeface="Questrial"/>
                <a:sym typeface="Questrial"/>
              </a:rPr>
              <a:t>© 2024 The Curators of the University of Missouri</a:t>
            </a:r>
            <a:endParaRPr sz="800">
              <a:solidFill>
                <a:srgbClr val="666666"/>
              </a:solidFill>
              <a:latin typeface="Questrial"/>
              <a:ea typeface="Questrial"/>
              <a:cs typeface="Questrial"/>
              <a:sym typeface="Quest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sp>
        <p:nvSpPr>
          <p:cNvPr id="51" name="Google Shape;51;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9"/>
          <p:cNvSpPr txBox="1"/>
          <p:nvPr>
            <p:ph type="title"/>
          </p:nvPr>
        </p:nvSpPr>
        <p:spPr>
          <a:xfrm>
            <a:off x="311300" y="500925"/>
            <a:ext cx="3704400" cy="2049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53" name="Google Shape;53;p9"/>
          <p:cNvSpPr txBox="1"/>
          <p:nvPr>
            <p:ph idx="1" type="subTitle"/>
          </p:nvPr>
        </p:nvSpPr>
        <p:spPr>
          <a:xfrm>
            <a:off x="304800" y="2626725"/>
            <a:ext cx="3704400" cy="926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p:txBody>
      </p:sp>
      <p:sp>
        <p:nvSpPr>
          <p:cNvPr id="54" name="Google Shape;54;p9"/>
          <p:cNvSpPr txBox="1"/>
          <p:nvPr>
            <p:ph idx="2" type="body"/>
          </p:nvPr>
        </p:nvSpPr>
        <p:spPr>
          <a:xfrm>
            <a:off x="4879025" y="500925"/>
            <a:ext cx="3954000" cy="4111500"/>
          </a:xfrm>
          <a:prstGeom prst="rect">
            <a:avLst/>
          </a:prstGeom>
        </p:spPr>
        <p:txBody>
          <a:bodyPr anchorCtr="0" anchor="t" bIns="91425" lIns="91425" spcFirstLastPara="1" rIns="91425" wrap="square" tIns="91425">
            <a:noAutofit/>
          </a:bodyPr>
          <a:lstStyle>
            <a:lvl1pPr indent="-368300" lvl="0" marL="457200" rtl="0">
              <a:spcBef>
                <a:spcPts val="0"/>
              </a:spcBef>
              <a:spcAft>
                <a:spcPts val="0"/>
              </a:spcAft>
              <a:buSzPts val="2200"/>
              <a:buChar char="●"/>
              <a:defRPr/>
            </a:lvl1pPr>
            <a:lvl2pPr indent="-342900" lvl="1" marL="914400" rtl="0">
              <a:spcBef>
                <a:spcPts val="1600"/>
              </a:spcBef>
              <a:spcAft>
                <a:spcPts val="0"/>
              </a:spcAft>
              <a:buSzPts val="1800"/>
              <a:buChar char="○"/>
              <a:defRPr/>
            </a:lvl2pPr>
            <a:lvl3pPr indent="-317500" lvl="2" marL="1371600" rtl="0">
              <a:spcBef>
                <a:spcPts val="1600"/>
              </a:spcBef>
              <a:spcAft>
                <a:spcPts val="0"/>
              </a:spcAft>
              <a:buSzPts val="1400"/>
              <a:buChar char="■"/>
              <a:defRPr/>
            </a:lvl3pPr>
            <a:lvl4pPr indent="-304800" lvl="3" marL="1828800" rtl="0">
              <a:spcBef>
                <a:spcPts val="1600"/>
              </a:spcBef>
              <a:spcAft>
                <a:spcPts val="0"/>
              </a:spcAft>
              <a:buSzPts val="1200"/>
              <a:buChar char="●"/>
              <a:defRPr/>
            </a:lvl4pPr>
            <a:lvl5pPr indent="-298450" lvl="4" marL="2286000" rtl="0">
              <a:spcBef>
                <a:spcPts val="1600"/>
              </a:spcBef>
              <a:spcAft>
                <a:spcPts val="0"/>
              </a:spcAft>
              <a:buSzPts val="11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55" name="Google Shape;55;p9"/>
          <p:cNvSpPr txBox="1"/>
          <p:nvPr/>
        </p:nvSpPr>
        <p:spPr>
          <a:xfrm>
            <a:off x="6765058" y="4864240"/>
            <a:ext cx="23919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666666"/>
                </a:solidFill>
                <a:latin typeface="Questrial"/>
                <a:ea typeface="Questrial"/>
                <a:cs typeface="Questrial"/>
                <a:sym typeface="Questrial"/>
              </a:rPr>
              <a:t>© 2024 The Curators of the University of Missouri</a:t>
            </a:r>
            <a:endParaRPr sz="800">
              <a:solidFill>
                <a:srgbClr val="666666"/>
              </a:solidFill>
              <a:latin typeface="Questrial"/>
              <a:ea typeface="Questrial"/>
              <a:cs typeface="Questrial"/>
              <a:sym typeface="Questrial"/>
            </a:endParaRPr>
          </a:p>
        </p:txBody>
      </p:sp>
      <p:pic>
        <p:nvPicPr>
          <p:cNvPr id="56" name="Google Shape;56;p9"/>
          <p:cNvPicPr preferRelativeResize="0"/>
          <p:nvPr/>
        </p:nvPicPr>
        <p:blipFill rotWithShape="1">
          <a:blip r:embed="rId2">
            <a:alphaModFix/>
          </a:blip>
          <a:srcRect b="0" l="0" r="0" t="0"/>
          <a:stretch/>
        </p:blipFill>
        <p:spPr>
          <a:xfrm>
            <a:off x="118262" y="4581975"/>
            <a:ext cx="1592279" cy="4618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 name="Shape 57"/>
        <p:cNvGrpSpPr/>
        <p:nvPr/>
      </p:nvGrpSpPr>
      <p:grpSpPr>
        <a:xfrm>
          <a:off x="0" y="0"/>
          <a:ext cx="0" cy="0"/>
          <a:chOff x="0" y="0"/>
          <a:chExt cx="0" cy="0"/>
        </a:xfrm>
      </p:grpSpPr>
      <p:sp>
        <p:nvSpPr>
          <p:cNvPr id="58" name="Google Shape;58;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lt1"/>
              </a:buClr>
              <a:buSzPts val="2400"/>
              <a:buNone/>
              <a:defRPr sz="2400">
                <a:solidFill>
                  <a:schemeClr val="lt1"/>
                </a:solidFill>
              </a:defRPr>
            </a:lvl1pPr>
          </a:lstStyle>
          <a:p/>
        </p:txBody>
      </p:sp>
      <p:pic>
        <p:nvPicPr>
          <p:cNvPr id="60" name="Google Shape;60;p10"/>
          <p:cNvPicPr preferRelativeResize="0"/>
          <p:nvPr/>
        </p:nvPicPr>
        <p:blipFill rotWithShape="1">
          <a:blip r:embed="rId2">
            <a:alphaModFix/>
          </a:blip>
          <a:srcRect b="16089" l="6594" r="68822" t="16480"/>
          <a:stretch/>
        </p:blipFill>
        <p:spPr>
          <a:xfrm>
            <a:off x="8474235" y="4434690"/>
            <a:ext cx="621025" cy="681150"/>
          </a:xfrm>
          <a:prstGeom prst="rect">
            <a:avLst/>
          </a:prstGeom>
          <a:noFill/>
          <a:ln>
            <a:noFill/>
          </a:ln>
        </p:spPr>
      </p:pic>
      <p:sp>
        <p:nvSpPr>
          <p:cNvPr id="61" name="Google Shape;61;p10"/>
          <p:cNvSpPr txBox="1"/>
          <p:nvPr/>
        </p:nvSpPr>
        <p:spPr>
          <a:xfrm>
            <a:off x="-36552" y="4909275"/>
            <a:ext cx="5325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CCCCCC"/>
                </a:solidFill>
                <a:latin typeface="Questrial"/>
                <a:ea typeface="Questrial"/>
                <a:cs typeface="Questrial"/>
                <a:sym typeface="Questrial"/>
              </a:rPr>
              <a:t>© 2024</a:t>
            </a:r>
            <a:endParaRPr sz="800">
              <a:solidFill>
                <a:srgbClr val="CCCCCC"/>
              </a:solidFill>
              <a:latin typeface="Questrial"/>
              <a:ea typeface="Questrial"/>
              <a:cs typeface="Questrial"/>
              <a:sym typeface="Quest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3600"/>
              <a:buFont typeface="Spartan"/>
              <a:buNone/>
              <a:defRPr b="1" sz="3600">
                <a:solidFill>
                  <a:schemeClr val="accent1"/>
                </a:solidFill>
                <a:latin typeface="Spartan"/>
                <a:ea typeface="Spartan"/>
                <a:cs typeface="Spartan"/>
                <a:sym typeface="Spartan"/>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68300" lvl="0" marL="457200" rtl="0">
              <a:lnSpc>
                <a:spcPct val="115000"/>
              </a:lnSpc>
              <a:spcBef>
                <a:spcPts val="0"/>
              </a:spcBef>
              <a:spcAft>
                <a:spcPts val="0"/>
              </a:spcAft>
              <a:buClr>
                <a:schemeClr val="dk2"/>
              </a:buClr>
              <a:buSzPts val="2200"/>
              <a:buFont typeface="Poppins"/>
              <a:buChar char="●"/>
              <a:defRPr sz="2200">
                <a:solidFill>
                  <a:schemeClr val="dk2"/>
                </a:solidFill>
                <a:latin typeface="Poppins"/>
                <a:ea typeface="Poppins"/>
                <a:cs typeface="Poppins"/>
                <a:sym typeface="Poppins"/>
              </a:defRPr>
            </a:lvl1pPr>
            <a:lvl2pPr indent="-342900" lvl="1" marL="9144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2pPr>
            <a:lvl3pPr indent="-317500" lvl="2" marL="1371600" rtl="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04800" lvl="3" marL="1828800" rtl="0">
              <a:lnSpc>
                <a:spcPct val="115000"/>
              </a:lnSpc>
              <a:spcBef>
                <a:spcPts val="1600"/>
              </a:spcBef>
              <a:spcAft>
                <a:spcPts val="0"/>
              </a:spcAft>
              <a:buClr>
                <a:schemeClr val="dk2"/>
              </a:buClr>
              <a:buSzPts val="1200"/>
              <a:buFont typeface="Poppins"/>
              <a:buChar char="●"/>
              <a:defRPr sz="1200">
                <a:solidFill>
                  <a:schemeClr val="dk2"/>
                </a:solidFill>
                <a:latin typeface="Poppins"/>
                <a:ea typeface="Poppins"/>
                <a:cs typeface="Poppins"/>
                <a:sym typeface="Poppins"/>
              </a:defRPr>
            </a:lvl4pPr>
            <a:lvl5pPr indent="-298450" lvl="4" marL="2286000" rtl="0">
              <a:lnSpc>
                <a:spcPct val="115000"/>
              </a:lnSpc>
              <a:spcBef>
                <a:spcPts val="1600"/>
              </a:spcBef>
              <a:spcAft>
                <a:spcPts val="0"/>
              </a:spcAft>
              <a:buClr>
                <a:schemeClr val="dk2"/>
              </a:buClr>
              <a:buSzPts val="1100"/>
              <a:buFont typeface="Poppins"/>
              <a:buChar char="○"/>
              <a:defRPr sz="1100">
                <a:solidFill>
                  <a:schemeClr val="dk2"/>
                </a:solidFill>
                <a:latin typeface="Poppins"/>
                <a:ea typeface="Poppins"/>
                <a:cs typeface="Poppins"/>
                <a:sym typeface="Poppins"/>
              </a:defRPr>
            </a:lvl5pPr>
            <a:lvl6pPr indent="-292100" lvl="5" marL="2743200" rtl="0">
              <a:lnSpc>
                <a:spcPct val="115000"/>
              </a:lnSpc>
              <a:spcBef>
                <a:spcPts val="1600"/>
              </a:spcBef>
              <a:spcAft>
                <a:spcPts val="0"/>
              </a:spcAft>
              <a:buClr>
                <a:schemeClr val="dk2"/>
              </a:buClr>
              <a:buSzPts val="1000"/>
              <a:buFont typeface="Poppins"/>
              <a:buChar char="■"/>
              <a:defRPr sz="1000">
                <a:solidFill>
                  <a:schemeClr val="dk2"/>
                </a:solidFill>
                <a:latin typeface="Poppins"/>
                <a:ea typeface="Poppins"/>
                <a:cs typeface="Poppins"/>
                <a:sym typeface="Poppins"/>
              </a:defRPr>
            </a:lvl6pPr>
            <a:lvl7pPr indent="-292100" lvl="6" marL="3200400" rtl="0">
              <a:lnSpc>
                <a:spcPct val="115000"/>
              </a:lnSpc>
              <a:spcBef>
                <a:spcPts val="1600"/>
              </a:spcBef>
              <a:spcAft>
                <a:spcPts val="0"/>
              </a:spcAft>
              <a:buClr>
                <a:schemeClr val="dk2"/>
              </a:buClr>
              <a:buSzPts val="1000"/>
              <a:buFont typeface="Poppins"/>
              <a:buChar char="●"/>
              <a:defRPr sz="1000">
                <a:solidFill>
                  <a:schemeClr val="dk2"/>
                </a:solidFill>
                <a:latin typeface="Poppins"/>
                <a:ea typeface="Poppins"/>
                <a:cs typeface="Poppins"/>
                <a:sym typeface="Poppins"/>
              </a:defRPr>
            </a:lvl7pPr>
            <a:lvl8pPr indent="-292100" lvl="7" marL="3657600" rtl="0">
              <a:lnSpc>
                <a:spcPct val="115000"/>
              </a:lnSpc>
              <a:spcBef>
                <a:spcPts val="1600"/>
              </a:spcBef>
              <a:spcAft>
                <a:spcPts val="0"/>
              </a:spcAft>
              <a:buClr>
                <a:schemeClr val="dk2"/>
              </a:buClr>
              <a:buSzPts val="1000"/>
              <a:buFont typeface="Poppins"/>
              <a:buChar char="○"/>
              <a:defRPr sz="1000">
                <a:solidFill>
                  <a:schemeClr val="dk2"/>
                </a:solidFill>
                <a:latin typeface="Poppins"/>
                <a:ea typeface="Poppins"/>
                <a:cs typeface="Poppins"/>
                <a:sym typeface="Poppins"/>
              </a:defRPr>
            </a:lvl8pPr>
            <a:lvl9pPr indent="-292100" lvl="8" marL="4114800" rtl="0">
              <a:lnSpc>
                <a:spcPct val="115000"/>
              </a:lnSpc>
              <a:spcBef>
                <a:spcPts val="1600"/>
              </a:spcBef>
              <a:spcAft>
                <a:spcPts val="1600"/>
              </a:spcAft>
              <a:buClr>
                <a:schemeClr val="dk2"/>
              </a:buClr>
              <a:buSzPts val="1000"/>
              <a:buFont typeface="Poppins"/>
              <a:buChar char="■"/>
              <a:defRPr sz="1000">
                <a:solidFill>
                  <a:schemeClr val="dk2"/>
                </a:solidFill>
                <a:latin typeface="Poppins"/>
                <a:ea typeface="Poppins"/>
                <a:cs typeface="Poppins"/>
                <a:sym typeface="Poppi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Roboto"/>
                <a:ea typeface="Roboto"/>
                <a:cs typeface="Roboto"/>
                <a:sym typeface="Roboto"/>
              </a:defRPr>
            </a:lvl1pPr>
            <a:lvl2pPr lvl="1" rtl="0" algn="r">
              <a:buNone/>
              <a:defRPr sz="1000">
                <a:solidFill>
                  <a:schemeClr val="dk2"/>
                </a:solidFill>
                <a:latin typeface="Roboto"/>
                <a:ea typeface="Roboto"/>
                <a:cs typeface="Roboto"/>
                <a:sym typeface="Roboto"/>
              </a:defRPr>
            </a:lvl2pPr>
            <a:lvl3pPr lvl="2" rtl="0" algn="r">
              <a:buNone/>
              <a:defRPr sz="1000">
                <a:solidFill>
                  <a:schemeClr val="dk2"/>
                </a:solidFill>
                <a:latin typeface="Roboto"/>
                <a:ea typeface="Roboto"/>
                <a:cs typeface="Roboto"/>
                <a:sym typeface="Roboto"/>
              </a:defRPr>
            </a:lvl3pPr>
            <a:lvl4pPr lvl="3" rtl="0" algn="r">
              <a:buNone/>
              <a:defRPr sz="1000">
                <a:solidFill>
                  <a:schemeClr val="dk2"/>
                </a:solidFill>
                <a:latin typeface="Roboto"/>
                <a:ea typeface="Roboto"/>
                <a:cs typeface="Roboto"/>
                <a:sym typeface="Roboto"/>
              </a:defRPr>
            </a:lvl4pPr>
            <a:lvl5pPr lvl="4" rtl="0" algn="r">
              <a:buNone/>
              <a:defRPr sz="1000">
                <a:solidFill>
                  <a:schemeClr val="dk2"/>
                </a:solidFill>
                <a:latin typeface="Roboto"/>
                <a:ea typeface="Roboto"/>
                <a:cs typeface="Roboto"/>
                <a:sym typeface="Roboto"/>
              </a:defRPr>
            </a:lvl5pPr>
            <a:lvl6pPr lvl="5" rtl="0" algn="r">
              <a:buNone/>
              <a:defRPr sz="1000">
                <a:solidFill>
                  <a:schemeClr val="dk2"/>
                </a:solidFill>
                <a:latin typeface="Roboto"/>
                <a:ea typeface="Roboto"/>
                <a:cs typeface="Roboto"/>
                <a:sym typeface="Roboto"/>
              </a:defRPr>
            </a:lvl6pPr>
            <a:lvl7pPr lvl="6" rtl="0" algn="r">
              <a:buNone/>
              <a:defRPr sz="1000">
                <a:solidFill>
                  <a:schemeClr val="dk2"/>
                </a:solidFill>
                <a:latin typeface="Roboto"/>
                <a:ea typeface="Roboto"/>
                <a:cs typeface="Roboto"/>
                <a:sym typeface="Roboto"/>
              </a:defRPr>
            </a:lvl7pPr>
            <a:lvl8pPr lvl="7" rtl="0" algn="r">
              <a:buNone/>
              <a:defRPr sz="1000">
                <a:solidFill>
                  <a:schemeClr val="dk2"/>
                </a:solidFill>
                <a:latin typeface="Roboto"/>
                <a:ea typeface="Roboto"/>
                <a:cs typeface="Roboto"/>
                <a:sym typeface="Roboto"/>
              </a:defRPr>
            </a:lvl8pPr>
            <a:lvl9pPr lvl="8" rtl="0"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5.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6.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gif"/><Relationship Id="rId4" Type="http://schemas.openxmlformats.org/officeDocument/2006/relationships/image" Target="../media/image19.gif"/><Relationship Id="rId5" Type="http://schemas.openxmlformats.org/officeDocument/2006/relationships/image" Target="../media/image17.gif"/><Relationship Id="rId6" Type="http://schemas.openxmlformats.org/officeDocument/2006/relationships/image" Target="../media/image29.gif"/><Relationship Id="rId7" Type="http://schemas.openxmlformats.org/officeDocument/2006/relationships/image" Target="../media/image1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7.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google.com/search?q=emoji+kitchen&amp;rlz=1C1GCEA_enUS988US990&amp;oq=emoji+kit&amp;gs_lcrp=EgZjaHJvbWUqDAgAEEUYOxixAxiABDIMCAAQRRg7GLEDGIAEMgkIARBFGDkYgAQyCggCEAAYsQMYgAQyBwgDEAAYgAQyBwgEEAAYgAQyCggFEAAYsQMYgAQyBwgGEAAYgAQyBwgHEAAYgAQyBwgIEAAYgAQyBwgJEAAYgASoAgCwAgA&amp;sourceid=chrome&amp;ie=UTF-8" TargetMode="External"/><Relationship Id="rId4" Type="http://schemas.openxmlformats.org/officeDocument/2006/relationships/image" Target="../media/image32.gif"/></Relationships>
</file>

<file path=ppt/slides/_rels/slide15.xml.rels><?xml version="1.0" encoding="UTF-8" standalone="yes"?><Relationships xmlns="http://schemas.openxmlformats.org/package/2006/relationships"><Relationship Id="rId20" Type="http://schemas.openxmlformats.org/officeDocument/2006/relationships/image" Target="../media/image44.png"/><Relationship Id="rId11" Type="http://schemas.openxmlformats.org/officeDocument/2006/relationships/image" Target="../media/image26.png"/><Relationship Id="rId10" Type="http://schemas.openxmlformats.org/officeDocument/2006/relationships/image" Target="../media/image27.png"/><Relationship Id="rId21" Type="http://schemas.openxmlformats.org/officeDocument/2006/relationships/image" Target="../media/image40.png"/><Relationship Id="rId13" Type="http://schemas.openxmlformats.org/officeDocument/2006/relationships/image" Target="../media/image31.png"/><Relationship Id="rId12"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4.png"/><Relationship Id="rId9" Type="http://schemas.openxmlformats.org/officeDocument/2006/relationships/image" Target="../media/image20.png"/><Relationship Id="rId15" Type="http://schemas.openxmlformats.org/officeDocument/2006/relationships/image" Target="../media/image28.png"/><Relationship Id="rId14" Type="http://schemas.openxmlformats.org/officeDocument/2006/relationships/image" Target="../media/image35.png"/><Relationship Id="rId17" Type="http://schemas.openxmlformats.org/officeDocument/2006/relationships/image" Target="../media/image58.png"/><Relationship Id="rId16" Type="http://schemas.openxmlformats.org/officeDocument/2006/relationships/image" Target="../media/image38.png"/><Relationship Id="rId5" Type="http://schemas.openxmlformats.org/officeDocument/2006/relationships/image" Target="../media/image39.png"/><Relationship Id="rId19" Type="http://schemas.openxmlformats.org/officeDocument/2006/relationships/image" Target="../media/image46.png"/><Relationship Id="rId6" Type="http://schemas.openxmlformats.org/officeDocument/2006/relationships/image" Target="../media/image23.png"/><Relationship Id="rId18" Type="http://schemas.openxmlformats.org/officeDocument/2006/relationships/image" Target="../media/image45.png"/><Relationship Id="rId7" Type="http://schemas.openxmlformats.org/officeDocument/2006/relationships/image" Target="../media/image22.png"/><Relationship Id="rId8" Type="http://schemas.openxmlformats.org/officeDocument/2006/relationships/image" Target="../media/image21.png"/></Relationships>
</file>

<file path=ppt/slides/_rels/slide16.xml.rels><?xml version="1.0" encoding="UTF-8" standalone="yes"?><Relationships xmlns="http://schemas.openxmlformats.org/package/2006/relationships"><Relationship Id="rId11" Type="http://schemas.openxmlformats.org/officeDocument/2006/relationships/hyperlink" Target="https://www.threads.net/@emintsnc?hl=en" TargetMode="External"/><Relationship Id="rId10" Type="http://schemas.openxmlformats.org/officeDocument/2006/relationships/hyperlink" Target="https://www.threads.net/@emintsnc?hl=en" TargetMode="External"/><Relationship Id="rId13" Type="http://schemas.openxmlformats.org/officeDocument/2006/relationships/hyperlink" Target="https://www.tiktok.com/@emintsnc" TargetMode="External"/><Relationship Id="rId12" Type="http://schemas.openxmlformats.org/officeDocument/2006/relationships/image" Target="../media/image43.png"/><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hyperlink" Target="https://www.facebook.com/emintsnc" TargetMode="External"/><Relationship Id="rId9" Type="http://schemas.openxmlformats.org/officeDocument/2006/relationships/hyperlink" Target="https://www.linkedin.com/company/emints-national-center/" TargetMode="External"/><Relationship Id="rId15" Type="http://schemas.openxmlformats.org/officeDocument/2006/relationships/image" Target="../media/image57.png"/><Relationship Id="rId14" Type="http://schemas.openxmlformats.org/officeDocument/2006/relationships/hyperlink" Target="https://www.tiktok.com/@emintsnc" TargetMode="External"/><Relationship Id="rId5" Type="http://schemas.openxmlformats.org/officeDocument/2006/relationships/hyperlink" Target="https://www.instagram.com/emintsnc/" TargetMode="External"/><Relationship Id="rId6" Type="http://schemas.openxmlformats.org/officeDocument/2006/relationships/hyperlink" Target="https://twitter.com/emintsnc" TargetMode="External"/><Relationship Id="rId7" Type="http://schemas.openxmlformats.org/officeDocument/2006/relationships/hyperlink" Target="https://twitter.com/emintsnc" TargetMode="External"/><Relationship Id="rId8"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gif"/><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hyperlink" Target="https://bit.ly/eMINTS-TheEUC" TargetMode="External"/><Relationship Id="rId4" Type="http://schemas.openxmlformats.org/officeDocument/2006/relationships/image" Target="../media/image25.jpg"/><Relationship Id="rId5" Type="http://schemas.openxmlformats.org/officeDocument/2006/relationships/image" Target="../media/image49.png"/><Relationship Id="rId6"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0.gif"/><Relationship Id="rId4" Type="http://schemas.openxmlformats.org/officeDocument/2006/relationships/hyperlink" Target="http://www.youtube.com/watch?v=RWAXaJvevqw" TargetMode="External"/><Relationship Id="rId5" Type="http://schemas.openxmlformats.org/officeDocument/2006/relationships/image" Target="../media/image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1.gif"/><Relationship Id="rId4" Type="http://schemas.openxmlformats.org/officeDocument/2006/relationships/hyperlink" Target="http://www.youtube.com/watch?v=_UnQOfPwZfs" TargetMode="External"/><Relationship Id="rId5" Type="http://schemas.openxmlformats.org/officeDocument/2006/relationships/image" Target="../media/image64.jpg"/><Relationship Id="rId6" Type="http://schemas.openxmlformats.org/officeDocument/2006/relationships/image" Target="../media/image7.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51.gif"/><Relationship Id="rId4" Type="http://schemas.openxmlformats.org/officeDocument/2006/relationships/hyperlink" Target="http://www.youtube.com/watch?v=Pu6Mid2a428" TargetMode="External"/><Relationship Id="rId5" Type="http://schemas.openxmlformats.org/officeDocument/2006/relationships/image" Target="../media/image60.jpg"/><Relationship Id="rId6" Type="http://schemas.openxmlformats.org/officeDocument/2006/relationships/image" Target="../media/image7.gif"/></Relationships>
</file>

<file path=ppt/slides/_rels/slide24.xml.rels><?xml version="1.0" encoding="UTF-8" standalone="yes"?><Relationships xmlns="http://schemas.openxmlformats.org/package/2006/relationships"><Relationship Id="rId10" Type="http://schemas.openxmlformats.org/officeDocument/2006/relationships/image" Target="../media/image83.jpg"/><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1.gif"/><Relationship Id="rId4" Type="http://schemas.openxmlformats.org/officeDocument/2006/relationships/image" Target="../media/image7.gif"/><Relationship Id="rId9" Type="http://schemas.openxmlformats.org/officeDocument/2006/relationships/hyperlink" Target="http://www.youtube.com/watch?v=M6TK9xKgGmk" TargetMode="External"/><Relationship Id="rId5" Type="http://schemas.openxmlformats.org/officeDocument/2006/relationships/image" Target="../media/image19.gif"/><Relationship Id="rId6" Type="http://schemas.openxmlformats.org/officeDocument/2006/relationships/image" Target="../media/image17.gif"/><Relationship Id="rId7" Type="http://schemas.openxmlformats.org/officeDocument/2006/relationships/image" Target="../media/image29.gif"/><Relationship Id="rId8" Type="http://schemas.openxmlformats.org/officeDocument/2006/relationships/image" Target="../media/image11.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51.gif"/><Relationship Id="rId4" Type="http://schemas.openxmlformats.org/officeDocument/2006/relationships/hyperlink" Target="http://www.youtube.com/watch?v=F2hR-rOukbU" TargetMode="External"/><Relationship Id="rId5" Type="http://schemas.openxmlformats.org/officeDocument/2006/relationships/image" Target="../media/image74.jpg"/><Relationship Id="rId6" Type="http://schemas.openxmlformats.org/officeDocument/2006/relationships/image" Target="../media/image7.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7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hyperlink" Target="http://drive.google.com/file/d/1eUQ615cGaJ05wv39_fxIfDG1X8_lAdao/view" TargetMode="External"/><Relationship Id="rId4" Type="http://schemas.openxmlformats.org/officeDocument/2006/relationships/image" Target="../media/image7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drive.google.com/file/d/1MlAgqFrCriE-ApH3U7M6sZSqRZjSF6Hj/view" TargetMode="Externa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hyperlink" Target="https://emints.org/community-of-learners/" TargetMode="External"/><Relationship Id="rId5" Type="http://schemas.openxmlformats.org/officeDocument/2006/relationships/hyperlink" Target="https://www.amazon.com/Designing-Prosocial-Classroom-Collaboration-Curriculum/dp/0393711986" TargetMode="External"/><Relationship Id="rId6" Type="http://schemas.openxmlformats.org/officeDocument/2006/relationships/slide" Target="/ppt/slides/slide34.xml"/><Relationship Id="rId7" Type="http://schemas.openxmlformats.org/officeDocument/2006/relationships/hyperlink" Target="https://www.canva.com/design/DAGGibJUU8Y/PQCEuDy5xNF4NZl-Y7-ebg/edit?utm_content=DAGGibJUU8Y&amp;utm_campaign=designshare&amp;utm_medium=link2&amp;utm_source=sharebutton" TargetMode="External"/><Relationship Id="rId8" Type="http://schemas.openxmlformats.org/officeDocument/2006/relationships/image" Target="../media/image5.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hyperlink" Target="https://oese.ed.gov/files/2023/12/S411B230031_The-Curators-of-the-University-of-Missouri-Special-Trust-Narrative_Redacted_508_QC.pdf" TargetMode="External"/><Relationship Id="rId4" Type="http://schemas.openxmlformats.org/officeDocument/2006/relationships/hyperlink" Target="https://pal.emints.org/pal-2-0" TargetMode="External"/><Relationship Id="rId5" Type="http://schemas.openxmlformats.org/officeDocument/2006/relationships/hyperlink" Target="https://sites.google.com/emints.org/pal-classrooms-2-0/home" TargetMode="External"/><Relationship Id="rId6" Type="http://schemas.openxmlformats.org/officeDocument/2006/relationships/hyperlink" Target="https://drive.google.com/file/d/14GvN2Z1e4E62-fS_o52YEC2Bu3OfuvRX/view?usp=sharing" TargetMode="External"/><Relationship Id="rId7"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hyperlink" Target="http://emints.org/grants" TargetMode="External"/><Relationship Id="rId4" Type="http://schemas.openxmlformats.org/officeDocument/2006/relationships/image" Target="../media/image77.png"/><Relationship Id="rId5" Type="http://schemas.openxmlformats.org/officeDocument/2006/relationships/image" Target="../media/image1.png"/><Relationship Id="rId6" Type="http://schemas.openxmlformats.org/officeDocument/2006/relationships/image" Target="../media/image81.png"/><Relationship Id="rId7" Type="http://schemas.openxmlformats.org/officeDocument/2006/relationships/image" Target="../media/image7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hyperlink" Target="mailto:info@emints.org" TargetMode="External"/><Relationship Id="rId4" Type="http://schemas.openxmlformats.org/officeDocument/2006/relationships/hyperlink" Target="https://emints.org/contact-us/" TargetMode="External"/><Relationship Id="rId5" Type="http://schemas.openxmlformats.org/officeDocument/2006/relationships/image" Target="../media/image88.png"/><Relationship Id="rId6" Type="http://schemas.openxmlformats.org/officeDocument/2006/relationships/image" Target="../media/image50.png"/></Relationships>
</file>

<file path=ppt/slides/_rels/slide33.xml.rels><?xml version="1.0" encoding="UTF-8" standalone="yes"?><Relationships xmlns="http://schemas.openxmlformats.org/package/2006/relationships"><Relationship Id="rId11" Type="http://schemas.openxmlformats.org/officeDocument/2006/relationships/hyperlink" Target="https://www.threads.net/@emintsnc?hl=en" TargetMode="External"/><Relationship Id="rId10" Type="http://schemas.openxmlformats.org/officeDocument/2006/relationships/hyperlink" Target="https://www.threads.net/@emintsnc?hl=en" TargetMode="External"/><Relationship Id="rId13" Type="http://schemas.openxmlformats.org/officeDocument/2006/relationships/hyperlink" Target="https://www.tiktok.com/@emintsnc" TargetMode="External"/><Relationship Id="rId12" Type="http://schemas.openxmlformats.org/officeDocument/2006/relationships/image" Target="../media/image43.png"/><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50.png"/><Relationship Id="rId4" Type="http://schemas.openxmlformats.org/officeDocument/2006/relationships/hyperlink" Target="https://www.facebook.com/emintsnc" TargetMode="External"/><Relationship Id="rId9" Type="http://schemas.openxmlformats.org/officeDocument/2006/relationships/hyperlink" Target="https://www.linkedin.com/company/emints-national-center/" TargetMode="External"/><Relationship Id="rId15" Type="http://schemas.openxmlformats.org/officeDocument/2006/relationships/image" Target="../media/image57.png"/><Relationship Id="rId14" Type="http://schemas.openxmlformats.org/officeDocument/2006/relationships/hyperlink" Target="https://www.tiktok.com/@emintsnc" TargetMode="External"/><Relationship Id="rId5" Type="http://schemas.openxmlformats.org/officeDocument/2006/relationships/hyperlink" Target="https://www.instagram.com/emintsnc/" TargetMode="External"/><Relationship Id="rId6" Type="http://schemas.openxmlformats.org/officeDocument/2006/relationships/hyperlink" Target="https://twitter.com/emintsnc" TargetMode="External"/><Relationship Id="rId7" Type="http://schemas.openxmlformats.org/officeDocument/2006/relationships/hyperlink" Target="https://twitter.com/emintsnc" TargetMode="External"/><Relationship Id="rId8"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hyperlink" Target="https://bit.ly/eMINTS-TheEUC" TargetMode="External"/><Relationship Id="rId4" Type="http://schemas.openxmlformats.org/officeDocument/2006/relationships/image" Target="../media/image25.jpg"/><Relationship Id="rId5" Type="http://schemas.openxmlformats.org/officeDocument/2006/relationships/image" Target="../media/image49.png"/><Relationship Id="rId6"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0.gif"/><Relationship Id="rId4" Type="http://schemas.openxmlformats.org/officeDocument/2006/relationships/hyperlink" Target="http://www.youtube.com/watch?v=RWAXaJvevqw" TargetMode="External"/><Relationship Id="rId5" Type="http://schemas.openxmlformats.org/officeDocument/2006/relationships/image" Target="../media/image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51.gif"/><Relationship Id="rId4" Type="http://schemas.openxmlformats.org/officeDocument/2006/relationships/hyperlink" Target="http://www.youtube.com/watch?v=_UnQOfPwZfs" TargetMode="External"/><Relationship Id="rId5" Type="http://schemas.openxmlformats.org/officeDocument/2006/relationships/image" Target="../media/image64.jpg"/><Relationship Id="rId6" Type="http://schemas.openxmlformats.org/officeDocument/2006/relationships/image" Target="../media/image7.gif"/></Relationships>
</file>

<file path=ppt/slides/_rels/slide4.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10.xml"/><Relationship Id="rId13" Type="http://schemas.openxmlformats.org/officeDocument/2006/relationships/slide" Target="/ppt/slides/slide14.xml"/><Relationship Id="rId12" Type="http://schemas.openxmlformats.org/officeDocument/2006/relationships/slide" Target="/ppt/slides/slide12.xml"/><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slide" Target="/ppt/slides/slide5.xml"/><Relationship Id="rId4" Type="http://schemas.openxmlformats.org/officeDocument/2006/relationships/slide" Target="/ppt/slides/slide5.xml"/><Relationship Id="rId9" Type="http://schemas.openxmlformats.org/officeDocument/2006/relationships/slide" Target="/ppt/slides/slide10.xml"/><Relationship Id="rId15" Type="http://schemas.openxmlformats.org/officeDocument/2006/relationships/image" Target="../media/image3.gif"/><Relationship Id="rId14" Type="http://schemas.openxmlformats.org/officeDocument/2006/relationships/slide" Target="/ppt/slides/slide14.xml"/><Relationship Id="rId16" Type="http://schemas.openxmlformats.org/officeDocument/2006/relationships/image" Target="../media/image10.png"/><Relationship Id="rId5" Type="http://schemas.openxmlformats.org/officeDocument/2006/relationships/slide" Target="/ppt/slides/slide6.xml"/><Relationship Id="rId6" Type="http://schemas.openxmlformats.org/officeDocument/2006/relationships/slide" Target="/ppt/slides/slide6.xml"/><Relationship Id="rId7" Type="http://schemas.openxmlformats.org/officeDocument/2006/relationships/slide" Target="/ppt/slides/slide8.xml"/><Relationship Id="rId8" Type="http://schemas.openxmlformats.org/officeDocument/2006/relationships/slide" Target="/ppt/slides/slide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51.gif"/><Relationship Id="rId4" Type="http://schemas.openxmlformats.org/officeDocument/2006/relationships/hyperlink" Target="http://www.youtube.com/watch?v=Pu6Mid2a428" TargetMode="External"/><Relationship Id="rId5" Type="http://schemas.openxmlformats.org/officeDocument/2006/relationships/image" Target="../media/image60.jpg"/><Relationship Id="rId6" Type="http://schemas.openxmlformats.org/officeDocument/2006/relationships/image" Target="../media/image7.gif"/></Relationships>
</file>

<file path=ppt/slides/_rels/slide41.xml.rels><?xml version="1.0" encoding="UTF-8" standalone="yes"?><Relationships xmlns="http://schemas.openxmlformats.org/package/2006/relationships"><Relationship Id="rId10" Type="http://schemas.openxmlformats.org/officeDocument/2006/relationships/image" Target="../media/image83.jpg"/><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51.gif"/><Relationship Id="rId4" Type="http://schemas.openxmlformats.org/officeDocument/2006/relationships/image" Target="../media/image7.gif"/><Relationship Id="rId9" Type="http://schemas.openxmlformats.org/officeDocument/2006/relationships/hyperlink" Target="http://www.youtube.com/watch?v=M6TK9xKgGmk" TargetMode="External"/><Relationship Id="rId5" Type="http://schemas.openxmlformats.org/officeDocument/2006/relationships/image" Target="../media/image19.gif"/><Relationship Id="rId6" Type="http://schemas.openxmlformats.org/officeDocument/2006/relationships/image" Target="../media/image17.gif"/><Relationship Id="rId7" Type="http://schemas.openxmlformats.org/officeDocument/2006/relationships/image" Target="../media/image29.gif"/><Relationship Id="rId8" Type="http://schemas.openxmlformats.org/officeDocument/2006/relationships/image" Target="../media/image11.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1.gif"/><Relationship Id="rId4" Type="http://schemas.openxmlformats.org/officeDocument/2006/relationships/hyperlink" Target="http://www.youtube.com/watch?v=F2hR-rOukbU" TargetMode="External"/><Relationship Id="rId5" Type="http://schemas.openxmlformats.org/officeDocument/2006/relationships/image" Target="../media/image74.jpg"/><Relationship Id="rId6" Type="http://schemas.openxmlformats.org/officeDocument/2006/relationships/image" Target="../media/image7.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7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hyperlink" Target="http://drive.google.com/file/d/1eUQ615cGaJ05wv39_fxIfDG1X8_lAdao/view" TargetMode="External"/><Relationship Id="rId4" Type="http://schemas.openxmlformats.org/officeDocument/2006/relationships/image" Target="../media/image7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hyperlink" Target="http://drive.google.com/file/d/1MlAgqFrCriE-ApH3U7M6sZSqRZjSF6Hj/view" TargetMode="Externa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hyperlink" Target="https://oese.ed.gov/files/2023/12/S411B230031_The-Curators-of-the-University-of-Missouri-Special-Trust-Narrative_Redacted_508_QC.pdf" TargetMode="External"/><Relationship Id="rId4" Type="http://schemas.openxmlformats.org/officeDocument/2006/relationships/hyperlink" Target="https://pal.emints.org/pal-2-0" TargetMode="External"/><Relationship Id="rId5" Type="http://schemas.openxmlformats.org/officeDocument/2006/relationships/hyperlink" Target="https://sites.google.com/emints.org/pal-classrooms-2-0/home" TargetMode="External"/><Relationship Id="rId6" Type="http://schemas.openxmlformats.org/officeDocument/2006/relationships/hyperlink" Target="https://drive.google.com/file/d/14GvN2Z1e4E62-fS_o52YEC2Bu3OfuvRX/view?usp=sharing" TargetMode="External"/><Relationship Id="rId7"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hyperlink" Target="http://emints.org/grants" TargetMode="External"/><Relationship Id="rId4" Type="http://schemas.openxmlformats.org/officeDocument/2006/relationships/image" Target="../media/image77.png"/><Relationship Id="rId5" Type="http://schemas.openxmlformats.org/officeDocument/2006/relationships/image" Target="../media/image1.png"/><Relationship Id="rId6" Type="http://schemas.openxmlformats.org/officeDocument/2006/relationships/image" Target="../media/image81.png"/><Relationship Id="rId7" Type="http://schemas.openxmlformats.org/officeDocument/2006/relationships/image" Target="../media/image7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hyperlink" Target="mailto:info@emints.org" TargetMode="External"/><Relationship Id="rId4" Type="http://schemas.openxmlformats.org/officeDocument/2006/relationships/hyperlink" Target="https://emints.org/contact-us/" TargetMode="External"/><Relationship Id="rId5" Type="http://schemas.openxmlformats.org/officeDocument/2006/relationships/image" Target="../media/image88.png"/><Relationship Id="rId6"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RWAXaJvevqw" TargetMode="Externa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1" Type="http://schemas.openxmlformats.org/officeDocument/2006/relationships/image" Target="../media/image8.gif"/><Relationship Id="rId10" Type="http://schemas.openxmlformats.org/officeDocument/2006/relationships/hyperlink" Target="https://www.sciencedirect.com/science/article/abs/pii/S0749597804000743" TargetMode="External"/><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local.psy.miami.edu/faculty/dmessinger/c_c/rsrcs/rdgs/emot/keltner_harker.yearbooksmiles.jpsp.pdf" TargetMode="External"/><Relationship Id="rId4" Type="http://schemas.openxmlformats.org/officeDocument/2006/relationships/hyperlink" Target="https://journals.sagepub.com/doi/abs/10.1177/0956797610363775" TargetMode="External"/><Relationship Id="rId9" Type="http://schemas.openxmlformats.org/officeDocument/2006/relationships/hyperlink" Target="https://mellenpress.com/book/An-Empirical-Reflection-on-the-Smile/5066/" TargetMode="External"/><Relationship Id="rId5" Type="http://schemas.openxmlformats.org/officeDocument/2006/relationships/hyperlink" Target="https://www.paulekman.com/wp-content/uploads/2013/07/A-New-Pan-Cultural-Facial-Expression-Of-Emotion.pdf" TargetMode="External"/><Relationship Id="rId6" Type="http://schemas.openxmlformats.org/officeDocument/2006/relationships/hyperlink" Target="https://www.diva-portal.org/smash/get/diva2:1069815/FULLTEXT01.pdf" TargetMode="External"/><Relationship Id="rId7" Type="http://schemas.openxmlformats.org/officeDocument/2006/relationships/hyperlink" Target="https://www.ncbi.nlm.nih.gov/pmc/articles/PMC2781895/" TargetMode="External"/><Relationship Id="rId8" Type="http://schemas.openxmlformats.org/officeDocument/2006/relationships/hyperlink" Target="https://academic.oup.com/cercor/article/19/3/537/429135"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www.youtube.com/watch?v=JMd1CcGZYwU" TargetMode="External"/><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176700" y="2740450"/>
            <a:ext cx="8790600" cy="85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t>From Gloom to Bloom: Four Strategies to Cultivate </a:t>
            </a:r>
            <a:r>
              <a:rPr lang="en" sz="2500"/>
              <a:t>an Emotionally Upbeat </a:t>
            </a:r>
            <a:r>
              <a:rPr lang="en" sz="2500"/>
              <a:t>Learning Space</a:t>
            </a:r>
            <a:endParaRPr sz="2500"/>
          </a:p>
          <a:p>
            <a:pPr indent="0" lvl="0" marL="0" rtl="0" algn="ctr">
              <a:spcBef>
                <a:spcPts val="0"/>
              </a:spcBef>
              <a:spcAft>
                <a:spcPts val="0"/>
              </a:spcAft>
              <a:buNone/>
            </a:pPr>
            <a:r>
              <a:t/>
            </a:r>
            <a:endParaRPr sz="3500"/>
          </a:p>
          <a:p>
            <a:pPr indent="0" lvl="0" marL="0" rtl="0" algn="ctr">
              <a:spcBef>
                <a:spcPts val="0"/>
              </a:spcBef>
              <a:spcAft>
                <a:spcPts val="0"/>
              </a:spcAft>
              <a:buNone/>
            </a:pPr>
            <a:r>
              <a:t/>
            </a:r>
            <a:endParaRPr sz="3500"/>
          </a:p>
          <a:p>
            <a:pPr indent="0" lvl="0" marL="0" rtl="0" algn="ctr">
              <a:spcBef>
                <a:spcPts val="0"/>
              </a:spcBef>
              <a:spcAft>
                <a:spcPts val="0"/>
              </a:spcAft>
              <a:buNone/>
            </a:pPr>
            <a:r>
              <a:t/>
            </a:r>
            <a:endParaRPr sz="3500"/>
          </a:p>
          <a:p>
            <a:pPr indent="0" lvl="0" marL="0" rtl="0" algn="ctr">
              <a:spcBef>
                <a:spcPts val="0"/>
              </a:spcBef>
              <a:spcAft>
                <a:spcPts val="0"/>
              </a:spcAft>
              <a:buNone/>
            </a:pPr>
            <a:r>
              <a:rPr lang="en" sz="3500"/>
              <a:t>Gloom to Bloom: Four Strategies to Cultivate an Emotionally Upbeat Learning Space</a:t>
            </a:r>
            <a:endParaRPr sz="3500"/>
          </a:p>
          <a:p>
            <a:pPr indent="0" lvl="0" marL="0" rtl="0" algn="ctr">
              <a:spcBef>
                <a:spcPts val="0"/>
              </a:spcBef>
              <a:spcAft>
                <a:spcPts val="0"/>
              </a:spcAft>
              <a:buNone/>
            </a:pPr>
            <a:r>
              <a:t/>
            </a:r>
            <a:endParaRPr sz="3500"/>
          </a:p>
          <a:p>
            <a:pPr indent="0" lvl="0" marL="0" rtl="0" algn="ctr">
              <a:spcBef>
                <a:spcPts val="0"/>
              </a:spcBef>
              <a:spcAft>
                <a:spcPts val="0"/>
              </a:spcAft>
              <a:buNone/>
            </a:pPr>
            <a:r>
              <a:rPr lang="en" sz="3500"/>
              <a:t>Upbeat Classroom</a:t>
            </a:r>
            <a:endParaRPr sz="3500"/>
          </a:p>
        </p:txBody>
      </p:sp>
      <p:sp>
        <p:nvSpPr>
          <p:cNvPr id="106" name="Google Shape;106;p18"/>
          <p:cNvSpPr txBox="1"/>
          <p:nvPr>
            <p:ph idx="1" type="body"/>
          </p:nvPr>
        </p:nvSpPr>
        <p:spPr>
          <a:xfrm>
            <a:off x="176700" y="3838925"/>
            <a:ext cx="3341700" cy="104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3F3F3"/>
                </a:solidFill>
              </a:rPr>
              <a:t>Access the slides:</a:t>
            </a:r>
            <a:endParaRPr sz="2800">
              <a:solidFill>
                <a:srgbClr val="F3F3F3"/>
              </a:solidFill>
            </a:endParaRPr>
          </a:p>
          <a:p>
            <a:pPr indent="0" lvl="0" marL="0" rtl="0" algn="l">
              <a:spcBef>
                <a:spcPts val="0"/>
              </a:spcBef>
              <a:spcAft>
                <a:spcPts val="0"/>
              </a:spcAft>
              <a:buNone/>
            </a:pPr>
            <a:r>
              <a:t/>
            </a:r>
            <a:endParaRPr>
              <a:solidFill>
                <a:srgbClr val="F3F3F3"/>
              </a:solidFill>
            </a:endParaRPr>
          </a:p>
        </p:txBody>
      </p:sp>
      <p:pic>
        <p:nvPicPr>
          <p:cNvPr id="107" name="Google Shape;107;p18"/>
          <p:cNvPicPr preferRelativeResize="0"/>
          <p:nvPr/>
        </p:nvPicPr>
        <p:blipFill rotWithShape="1">
          <a:blip r:embed="rId3">
            <a:alphaModFix/>
          </a:blip>
          <a:srcRect b="43420" l="0" r="0" t="35151"/>
          <a:stretch/>
        </p:blipFill>
        <p:spPr>
          <a:xfrm>
            <a:off x="0" y="-11"/>
            <a:ext cx="9144000" cy="2612572"/>
          </a:xfrm>
          <a:prstGeom prst="rect">
            <a:avLst/>
          </a:prstGeom>
          <a:noFill/>
          <a:ln>
            <a:noFill/>
          </a:ln>
        </p:spPr>
      </p:pic>
      <p:grpSp>
        <p:nvGrpSpPr>
          <p:cNvPr id="108" name="Google Shape;108;p18"/>
          <p:cNvGrpSpPr/>
          <p:nvPr/>
        </p:nvGrpSpPr>
        <p:grpSpPr>
          <a:xfrm>
            <a:off x="7972490" y="1440818"/>
            <a:ext cx="1171728" cy="1171728"/>
            <a:chOff x="4945725" y="577200"/>
            <a:chExt cx="3836700" cy="3836700"/>
          </a:xfrm>
        </p:grpSpPr>
        <p:sp>
          <p:nvSpPr>
            <p:cNvPr id="109" name="Google Shape;109;p18"/>
            <p:cNvSpPr/>
            <p:nvPr/>
          </p:nvSpPr>
          <p:spPr>
            <a:xfrm>
              <a:off x="4945725" y="577200"/>
              <a:ext cx="3836700" cy="3836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10" name="Google Shape;110;p18"/>
            <p:cNvPicPr preferRelativeResize="0"/>
            <p:nvPr/>
          </p:nvPicPr>
          <p:blipFill rotWithShape="1">
            <a:blip r:embed="rId4">
              <a:alphaModFix/>
            </a:blip>
            <a:srcRect b="0" l="0" r="0" t="0"/>
            <a:stretch/>
          </p:blipFill>
          <p:spPr>
            <a:xfrm>
              <a:off x="5057575" y="689138"/>
              <a:ext cx="3612999" cy="3612824"/>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7"/>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Emotions</a:t>
            </a:r>
            <a:endParaRPr/>
          </a:p>
        </p:txBody>
      </p:sp>
      <p:sp>
        <p:nvSpPr>
          <p:cNvPr id="182" name="Google Shape;182;p27"/>
          <p:cNvSpPr txBox="1"/>
          <p:nvPr/>
        </p:nvSpPr>
        <p:spPr>
          <a:xfrm>
            <a:off x="393650" y="1509175"/>
            <a:ext cx="3327000" cy="30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2"/>
                </a:solidFill>
                <a:latin typeface="Poppins SemiBold"/>
                <a:ea typeface="Poppins SemiBold"/>
                <a:cs typeface="Poppins SemiBold"/>
                <a:sym typeface="Poppins SemiBold"/>
              </a:rPr>
              <a:t>Connections</a:t>
            </a:r>
            <a:endParaRPr sz="2400">
              <a:solidFill>
                <a:schemeClr val="dk2"/>
              </a:solidFill>
              <a:latin typeface="Poppins SemiBold"/>
              <a:ea typeface="Poppins SemiBold"/>
              <a:cs typeface="Poppins SemiBold"/>
              <a:sym typeface="Poppins SemiBold"/>
            </a:endParaRPr>
          </a:p>
          <a:p>
            <a:pPr indent="0" lvl="0" marL="0" rtl="0" algn="l">
              <a:spcBef>
                <a:spcPts val="1000"/>
              </a:spcBef>
              <a:spcAft>
                <a:spcPts val="0"/>
              </a:spcAft>
              <a:buNone/>
            </a:pPr>
            <a:r>
              <a:rPr lang="en" sz="2400">
                <a:solidFill>
                  <a:schemeClr val="dk2"/>
                </a:solidFill>
                <a:latin typeface="Poppins"/>
                <a:ea typeface="Poppins"/>
                <a:cs typeface="Poppins"/>
                <a:sym typeface="Poppins"/>
              </a:rPr>
              <a:t>The ability to correctly label emotions helps learners regulate their emotions better (Bergin, 2018, pp. 171-172).</a:t>
            </a:r>
            <a:endParaRPr sz="2400">
              <a:solidFill>
                <a:schemeClr val="dk2"/>
              </a:solidFill>
              <a:latin typeface="Poppins"/>
              <a:ea typeface="Poppins"/>
              <a:cs typeface="Poppins"/>
              <a:sym typeface="Poppins"/>
            </a:endParaRPr>
          </a:p>
        </p:txBody>
      </p:sp>
      <p:sp>
        <p:nvSpPr>
          <p:cNvPr id="183" name="Google Shape;183;p27"/>
          <p:cNvSpPr txBox="1"/>
          <p:nvPr/>
        </p:nvSpPr>
        <p:spPr>
          <a:xfrm>
            <a:off x="3579400" y="1509175"/>
            <a:ext cx="5297700" cy="3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2"/>
                </a:solidFill>
                <a:latin typeface="Poppins SemiBold"/>
                <a:ea typeface="Poppins SemiBold"/>
                <a:cs typeface="Poppins SemiBold"/>
                <a:sym typeface="Poppins SemiBold"/>
              </a:rPr>
              <a:t>Talking about emotions gives:</a:t>
            </a:r>
            <a:endParaRPr sz="2400">
              <a:solidFill>
                <a:schemeClr val="dk2"/>
              </a:solidFill>
              <a:latin typeface="Poppins SemiBold"/>
              <a:ea typeface="Poppins SemiBold"/>
              <a:cs typeface="Poppins SemiBold"/>
              <a:sym typeface="Poppins SemiBold"/>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Time to get emotions under control.</a:t>
            </a:r>
            <a:endParaRPr sz="15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Information about why people behave </a:t>
            </a:r>
            <a:br>
              <a:rPr lang="en" sz="1500">
                <a:solidFill>
                  <a:schemeClr val="dk2"/>
                </a:solidFill>
                <a:latin typeface="Poppins"/>
                <a:ea typeface="Poppins"/>
                <a:cs typeface="Poppins"/>
                <a:sym typeface="Poppins"/>
              </a:rPr>
            </a:br>
            <a:r>
              <a:rPr lang="en" sz="1500">
                <a:solidFill>
                  <a:schemeClr val="dk2"/>
                </a:solidFill>
                <a:latin typeface="Poppins"/>
                <a:ea typeface="Poppins"/>
                <a:cs typeface="Poppins"/>
                <a:sym typeface="Poppins"/>
              </a:rPr>
              <a:t>the way they do.</a:t>
            </a:r>
            <a:endParaRPr sz="15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Opportunity to learn </a:t>
            </a:r>
            <a:br>
              <a:rPr lang="en" sz="1500">
                <a:solidFill>
                  <a:schemeClr val="dk2"/>
                </a:solidFill>
                <a:latin typeface="Poppins"/>
                <a:ea typeface="Poppins"/>
                <a:cs typeface="Poppins"/>
                <a:sym typeface="Poppins"/>
              </a:rPr>
            </a:br>
            <a:r>
              <a:rPr lang="en" sz="1500">
                <a:solidFill>
                  <a:schemeClr val="dk2"/>
                </a:solidFill>
                <a:latin typeface="Poppins"/>
                <a:ea typeface="Poppins"/>
                <a:cs typeface="Poppins"/>
                <a:sym typeface="Poppins"/>
              </a:rPr>
              <a:t>coping strategies.</a:t>
            </a:r>
            <a:endParaRPr sz="15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Greater awareness </a:t>
            </a:r>
            <a:br>
              <a:rPr lang="en" sz="1500">
                <a:solidFill>
                  <a:schemeClr val="dk2"/>
                </a:solidFill>
                <a:latin typeface="Poppins"/>
                <a:ea typeface="Poppins"/>
                <a:cs typeface="Poppins"/>
                <a:sym typeface="Poppins"/>
              </a:rPr>
            </a:br>
            <a:r>
              <a:rPr lang="en" sz="1500">
                <a:solidFill>
                  <a:schemeClr val="dk2"/>
                </a:solidFill>
                <a:latin typeface="Poppins"/>
                <a:ea typeface="Poppins"/>
                <a:cs typeface="Poppins"/>
                <a:sym typeface="Poppins"/>
              </a:rPr>
              <a:t>of emotions.</a:t>
            </a:r>
            <a:endParaRPr sz="1500">
              <a:solidFill>
                <a:schemeClr val="dk2"/>
              </a:solidFill>
              <a:latin typeface="Poppins"/>
              <a:ea typeface="Poppins"/>
              <a:cs typeface="Poppins"/>
              <a:sym typeface="Poppins"/>
            </a:endParaRPr>
          </a:p>
          <a:p>
            <a:pPr indent="-323850" lvl="0" marL="457200" rtl="0" algn="l">
              <a:spcBef>
                <a:spcPts val="1000"/>
              </a:spcBef>
              <a:spcAft>
                <a:spcPts val="1000"/>
              </a:spcAft>
              <a:buClr>
                <a:schemeClr val="dk2"/>
              </a:buClr>
              <a:buSzPts val="1500"/>
              <a:buFont typeface="Poppins"/>
              <a:buChar char="●"/>
            </a:pPr>
            <a:r>
              <a:rPr lang="en" sz="1500">
                <a:solidFill>
                  <a:schemeClr val="dk2"/>
                </a:solidFill>
                <a:latin typeface="Poppins"/>
                <a:ea typeface="Poppins"/>
                <a:cs typeface="Poppins"/>
                <a:sym typeface="Poppins"/>
              </a:rPr>
              <a:t>Increased emotional </a:t>
            </a:r>
            <a:br>
              <a:rPr lang="en" sz="1500">
                <a:solidFill>
                  <a:schemeClr val="dk2"/>
                </a:solidFill>
                <a:latin typeface="Poppins"/>
                <a:ea typeface="Poppins"/>
                <a:cs typeface="Poppins"/>
                <a:sym typeface="Poppins"/>
              </a:rPr>
            </a:br>
            <a:r>
              <a:rPr lang="en" sz="1500">
                <a:solidFill>
                  <a:schemeClr val="dk2"/>
                </a:solidFill>
                <a:latin typeface="Poppins"/>
                <a:ea typeface="Poppins"/>
                <a:cs typeface="Poppins"/>
                <a:sym typeface="Poppins"/>
              </a:rPr>
              <a:t>vocabulary and </a:t>
            </a:r>
            <a:br>
              <a:rPr lang="en" sz="1500">
                <a:solidFill>
                  <a:schemeClr val="dk2"/>
                </a:solidFill>
                <a:latin typeface="Poppins"/>
                <a:ea typeface="Poppins"/>
                <a:cs typeface="Poppins"/>
                <a:sym typeface="Poppins"/>
              </a:rPr>
            </a:br>
            <a:r>
              <a:rPr lang="en" sz="1500">
                <a:solidFill>
                  <a:schemeClr val="dk2"/>
                </a:solidFill>
                <a:latin typeface="Poppins"/>
                <a:ea typeface="Poppins"/>
                <a:cs typeface="Poppins"/>
                <a:sym typeface="Poppins"/>
              </a:rPr>
              <a:t>competency.</a:t>
            </a:r>
            <a:endParaRPr sz="1500">
              <a:solidFill>
                <a:schemeClr val="dk2"/>
              </a:solidFill>
              <a:latin typeface="Poppins"/>
              <a:ea typeface="Poppins"/>
              <a:cs typeface="Poppins"/>
              <a:sym typeface="Poppins"/>
            </a:endParaRPr>
          </a:p>
        </p:txBody>
      </p:sp>
      <p:pic>
        <p:nvPicPr>
          <p:cNvPr id="184" name="Google Shape;184;p27"/>
          <p:cNvPicPr preferRelativeResize="0"/>
          <p:nvPr/>
        </p:nvPicPr>
        <p:blipFill>
          <a:blip r:embed="rId3">
            <a:alphaModFix/>
          </a:blip>
          <a:stretch>
            <a:fillRect/>
          </a:stretch>
        </p:blipFill>
        <p:spPr>
          <a:xfrm>
            <a:off x="6489750" y="2789351"/>
            <a:ext cx="2094225" cy="2094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8"/>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 3: Emotions</a:t>
            </a:r>
            <a:endParaRPr/>
          </a:p>
        </p:txBody>
      </p:sp>
      <p:sp>
        <p:nvSpPr>
          <p:cNvPr id="190" name="Google Shape;190;p28"/>
          <p:cNvSpPr/>
          <p:nvPr/>
        </p:nvSpPr>
        <p:spPr>
          <a:xfrm>
            <a:off x="6162000" y="1433988"/>
            <a:ext cx="2279400" cy="22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91" name="Google Shape;191;p28"/>
          <p:cNvSpPr txBox="1"/>
          <p:nvPr>
            <p:ph idx="1" type="body"/>
          </p:nvPr>
        </p:nvSpPr>
        <p:spPr>
          <a:xfrm>
            <a:off x="191025" y="3561650"/>
            <a:ext cx="5198400" cy="1200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2000"/>
              <a:t>Share in the chat or unmute your mic.</a:t>
            </a:r>
            <a:endParaRPr sz="2000"/>
          </a:p>
        </p:txBody>
      </p:sp>
      <p:sp>
        <p:nvSpPr>
          <p:cNvPr id="192" name="Google Shape;192;p28"/>
          <p:cNvSpPr txBox="1"/>
          <p:nvPr/>
        </p:nvSpPr>
        <p:spPr>
          <a:xfrm>
            <a:off x="5540608" y="3717350"/>
            <a:ext cx="3545700" cy="1200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i="1" lang="en" sz="2000">
                <a:solidFill>
                  <a:schemeClr val="accent2"/>
                </a:solidFill>
                <a:latin typeface="Poppins"/>
                <a:ea typeface="Poppins"/>
                <a:cs typeface="Poppins"/>
                <a:sym typeface="Poppins"/>
              </a:rPr>
              <a:t>Why might you have chosen the level of Jim that you did?</a:t>
            </a:r>
            <a:endParaRPr b="1" i="1" sz="2000">
              <a:solidFill>
                <a:schemeClr val="accent2"/>
              </a:solidFill>
              <a:latin typeface="Poppins"/>
              <a:ea typeface="Poppins"/>
              <a:cs typeface="Poppins"/>
              <a:sym typeface="Poppins"/>
            </a:endParaRPr>
          </a:p>
        </p:txBody>
      </p:sp>
      <p:pic>
        <p:nvPicPr>
          <p:cNvPr id="193" name="Google Shape;193;p28"/>
          <p:cNvPicPr preferRelativeResize="0"/>
          <p:nvPr/>
        </p:nvPicPr>
        <p:blipFill>
          <a:blip r:embed="rId3">
            <a:alphaModFix/>
          </a:blip>
          <a:stretch>
            <a:fillRect/>
          </a:stretch>
        </p:blipFill>
        <p:spPr>
          <a:xfrm rot="900047">
            <a:off x="4182432" y="3817045"/>
            <a:ext cx="1613437" cy="907559"/>
          </a:xfrm>
          <a:prstGeom prst="rect">
            <a:avLst/>
          </a:prstGeom>
          <a:noFill/>
          <a:ln>
            <a:noFill/>
          </a:ln>
        </p:spPr>
      </p:pic>
      <p:sp>
        <p:nvSpPr>
          <p:cNvPr id="194" name="Google Shape;194;p28"/>
          <p:cNvSpPr txBox="1"/>
          <p:nvPr/>
        </p:nvSpPr>
        <p:spPr>
          <a:xfrm>
            <a:off x="100100" y="1364400"/>
            <a:ext cx="574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Poppins SemiBold"/>
                <a:ea typeface="Poppins SemiBold"/>
                <a:cs typeface="Poppins SemiBold"/>
                <a:sym typeface="Poppins SemiBold"/>
              </a:rPr>
              <a:t>What level of Jim are you?</a:t>
            </a:r>
            <a:endParaRPr sz="2400">
              <a:solidFill>
                <a:schemeClr val="dk2"/>
              </a:solidFill>
              <a:latin typeface="Poppins SemiBold"/>
              <a:ea typeface="Poppins SemiBold"/>
              <a:cs typeface="Poppins SemiBold"/>
              <a:sym typeface="Poppins SemiBold"/>
            </a:endParaRPr>
          </a:p>
        </p:txBody>
      </p:sp>
      <p:pic>
        <p:nvPicPr>
          <p:cNvPr descr="A picture containing person, outdoor&#10;&#10;Description automatically generated" id="195" name="Google Shape;195;p28"/>
          <p:cNvPicPr preferRelativeResize="0"/>
          <p:nvPr/>
        </p:nvPicPr>
        <p:blipFill rotWithShape="1">
          <a:blip r:embed="rId4">
            <a:alphaModFix/>
          </a:blip>
          <a:srcRect b="0" l="4167" r="15698" t="0"/>
          <a:stretch/>
        </p:blipFill>
        <p:spPr>
          <a:xfrm>
            <a:off x="189623" y="1918502"/>
            <a:ext cx="1216900" cy="1063000"/>
          </a:xfrm>
          <a:prstGeom prst="rect">
            <a:avLst/>
          </a:prstGeom>
          <a:noFill/>
          <a:ln>
            <a:noFill/>
          </a:ln>
        </p:spPr>
      </p:pic>
      <p:pic>
        <p:nvPicPr>
          <p:cNvPr descr="A picture containing person, wall, indoor, person&#10;&#10;Description automatically generated" id="196" name="Google Shape;196;p28"/>
          <p:cNvPicPr preferRelativeResize="0"/>
          <p:nvPr/>
        </p:nvPicPr>
        <p:blipFill rotWithShape="1">
          <a:blip r:embed="rId5">
            <a:alphaModFix/>
          </a:blip>
          <a:srcRect b="0" l="24063" r="17546" t="0"/>
          <a:stretch/>
        </p:blipFill>
        <p:spPr>
          <a:xfrm>
            <a:off x="1644400" y="1918527"/>
            <a:ext cx="1216900" cy="1062950"/>
          </a:xfrm>
          <a:prstGeom prst="rect">
            <a:avLst/>
          </a:prstGeom>
          <a:noFill/>
          <a:ln>
            <a:noFill/>
          </a:ln>
        </p:spPr>
      </p:pic>
      <p:pic>
        <p:nvPicPr>
          <p:cNvPr descr="A person sitting at a computer&#10;&#10;Description automatically generated with low confidence" id="197" name="Google Shape;197;p28"/>
          <p:cNvPicPr preferRelativeResize="0"/>
          <p:nvPr/>
        </p:nvPicPr>
        <p:blipFill rotWithShape="1">
          <a:blip r:embed="rId6">
            <a:alphaModFix/>
          </a:blip>
          <a:srcRect b="0" l="17982" r="17982" t="0"/>
          <a:stretch/>
        </p:blipFill>
        <p:spPr>
          <a:xfrm>
            <a:off x="3099175" y="1918502"/>
            <a:ext cx="1216899" cy="1063000"/>
          </a:xfrm>
          <a:prstGeom prst="rect">
            <a:avLst/>
          </a:prstGeom>
          <a:noFill/>
          <a:ln>
            <a:noFill/>
          </a:ln>
        </p:spPr>
      </p:pic>
      <p:pic>
        <p:nvPicPr>
          <p:cNvPr descr="A person wearing a helmet&#10;&#10;Description automatically generated with medium confidence" id="198" name="Google Shape;198;p28"/>
          <p:cNvPicPr preferRelativeResize="0"/>
          <p:nvPr/>
        </p:nvPicPr>
        <p:blipFill rotWithShape="1">
          <a:blip r:embed="rId7">
            <a:alphaModFix/>
          </a:blip>
          <a:srcRect b="12648" l="0" r="0" t="0"/>
          <a:stretch/>
        </p:blipFill>
        <p:spPr>
          <a:xfrm>
            <a:off x="4599057" y="1918507"/>
            <a:ext cx="1216916" cy="1062990"/>
          </a:xfrm>
          <a:prstGeom prst="rect">
            <a:avLst/>
          </a:prstGeom>
          <a:noFill/>
          <a:ln>
            <a:noFill/>
          </a:ln>
        </p:spPr>
      </p:pic>
      <p:sp>
        <p:nvSpPr>
          <p:cNvPr id="199" name="Google Shape;199;p28"/>
          <p:cNvSpPr txBox="1"/>
          <p:nvPr/>
        </p:nvSpPr>
        <p:spPr>
          <a:xfrm>
            <a:off x="191025" y="3049327"/>
            <a:ext cx="5625000" cy="4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latin typeface="Poppins"/>
                <a:ea typeface="Poppins"/>
                <a:cs typeface="Poppins"/>
                <a:sym typeface="Poppins"/>
              </a:rPr>
              <a:t>   	1.  			2. 			   3.			      4.</a:t>
            </a:r>
            <a:endParaRPr sz="1500">
              <a:solidFill>
                <a:schemeClr val="dk2"/>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9"/>
          <p:cNvPicPr preferRelativeResize="0"/>
          <p:nvPr/>
        </p:nvPicPr>
        <p:blipFill rotWithShape="1">
          <a:blip r:embed="rId3">
            <a:alphaModFix/>
          </a:blip>
          <a:srcRect b="2417" l="0" r="0" t="2408"/>
          <a:stretch/>
        </p:blipFill>
        <p:spPr>
          <a:xfrm>
            <a:off x="4481375" y="-244550"/>
            <a:ext cx="5465975" cy="5202350"/>
          </a:xfrm>
          <a:prstGeom prst="rect">
            <a:avLst/>
          </a:prstGeom>
          <a:noFill/>
          <a:ln>
            <a:noFill/>
          </a:ln>
        </p:spPr>
      </p:pic>
      <p:sp>
        <p:nvSpPr>
          <p:cNvPr id="205" name="Google Shape;205;p29"/>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Humor</a:t>
            </a:r>
            <a:endParaRPr/>
          </a:p>
        </p:txBody>
      </p:sp>
      <p:sp>
        <p:nvSpPr>
          <p:cNvPr id="206" name="Google Shape;206;p29"/>
          <p:cNvSpPr txBox="1"/>
          <p:nvPr/>
        </p:nvSpPr>
        <p:spPr>
          <a:xfrm>
            <a:off x="393650" y="1652325"/>
            <a:ext cx="5466000" cy="290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2"/>
                </a:solidFill>
                <a:latin typeface="Poppins SemiBold"/>
                <a:ea typeface="Poppins SemiBold"/>
                <a:cs typeface="Poppins SemiBold"/>
                <a:sym typeface="Poppins SemiBold"/>
              </a:rPr>
              <a:t>Connections</a:t>
            </a:r>
            <a:endParaRPr sz="3000">
              <a:solidFill>
                <a:schemeClr val="dk2"/>
              </a:solidFill>
              <a:latin typeface="Poppins SemiBold"/>
              <a:ea typeface="Poppins SemiBold"/>
              <a:cs typeface="Poppins SemiBold"/>
              <a:sym typeface="Poppins SemiBold"/>
            </a:endParaRPr>
          </a:p>
          <a:p>
            <a:pPr indent="0" lvl="0" marL="0" rtl="0" algn="l">
              <a:spcBef>
                <a:spcPts val="1000"/>
              </a:spcBef>
              <a:spcAft>
                <a:spcPts val="0"/>
              </a:spcAft>
              <a:buNone/>
            </a:pPr>
            <a:r>
              <a:rPr lang="en" sz="3000">
                <a:solidFill>
                  <a:schemeClr val="dk2"/>
                </a:solidFill>
                <a:latin typeface="Poppins"/>
                <a:ea typeface="Poppins"/>
                <a:cs typeface="Poppins"/>
                <a:sym typeface="Poppins"/>
              </a:rPr>
              <a:t>Humor </a:t>
            </a:r>
            <a:r>
              <a:rPr i="1" lang="en" sz="3000">
                <a:solidFill>
                  <a:schemeClr val="dk2"/>
                </a:solidFill>
                <a:latin typeface="Poppins"/>
                <a:ea typeface="Poppins"/>
                <a:cs typeface="Poppins"/>
                <a:sym typeface="Poppins"/>
              </a:rPr>
              <a:t>facilitates </a:t>
            </a:r>
            <a:r>
              <a:rPr b="1" lang="en" sz="3000">
                <a:solidFill>
                  <a:srgbClr val="7F3F98"/>
                </a:solidFill>
                <a:latin typeface="Poppins"/>
                <a:ea typeface="Poppins"/>
                <a:cs typeface="Poppins"/>
                <a:sym typeface="Poppins"/>
              </a:rPr>
              <a:t>learning</a:t>
            </a:r>
            <a:r>
              <a:rPr lang="en" sz="3000">
                <a:solidFill>
                  <a:schemeClr val="dk2"/>
                </a:solidFill>
                <a:latin typeface="Poppins"/>
                <a:ea typeface="Poppins"/>
                <a:cs typeface="Poppins"/>
                <a:sym typeface="Poppins"/>
              </a:rPr>
              <a:t>, </a:t>
            </a:r>
            <a:r>
              <a:rPr i="1" lang="en" sz="3000">
                <a:solidFill>
                  <a:schemeClr val="dk2"/>
                </a:solidFill>
                <a:latin typeface="Poppins"/>
                <a:ea typeface="Poppins"/>
                <a:cs typeface="Poppins"/>
                <a:sym typeface="Poppins"/>
              </a:rPr>
              <a:t>enhances </a:t>
            </a:r>
            <a:r>
              <a:rPr b="1" lang="en" sz="3000">
                <a:solidFill>
                  <a:srgbClr val="7F3F98"/>
                </a:solidFill>
                <a:latin typeface="Poppins"/>
                <a:ea typeface="Poppins"/>
                <a:cs typeface="Poppins"/>
                <a:sym typeface="Poppins"/>
              </a:rPr>
              <a:t>attention</a:t>
            </a:r>
            <a:r>
              <a:rPr lang="en" sz="3000">
                <a:solidFill>
                  <a:schemeClr val="dk2"/>
                </a:solidFill>
                <a:latin typeface="Poppins"/>
                <a:ea typeface="Poppins"/>
                <a:cs typeface="Poppins"/>
                <a:sym typeface="Poppins"/>
              </a:rPr>
              <a:t>, and </a:t>
            </a:r>
            <a:r>
              <a:rPr i="1" lang="en" sz="3000">
                <a:solidFill>
                  <a:schemeClr val="dk2"/>
                </a:solidFill>
                <a:latin typeface="Poppins"/>
                <a:ea typeface="Poppins"/>
                <a:cs typeface="Poppins"/>
                <a:sym typeface="Poppins"/>
              </a:rPr>
              <a:t>makes </a:t>
            </a:r>
            <a:r>
              <a:rPr b="1" lang="en" sz="3000">
                <a:solidFill>
                  <a:srgbClr val="7F3F98"/>
                </a:solidFill>
                <a:latin typeface="Poppins"/>
                <a:ea typeface="Poppins"/>
                <a:cs typeface="Poppins"/>
                <a:sym typeface="Poppins"/>
              </a:rPr>
              <a:t>learning </a:t>
            </a:r>
            <a:r>
              <a:rPr lang="en" sz="3000">
                <a:solidFill>
                  <a:schemeClr val="dk2"/>
                </a:solidFill>
                <a:latin typeface="Poppins"/>
                <a:ea typeface="Poppins"/>
                <a:cs typeface="Poppins"/>
                <a:sym typeface="Poppins"/>
              </a:rPr>
              <a:t>fun </a:t>
            </a:r>
            <a:br>
              <a:rPr lang="en" sz="3000">
                <a:solidFill>
                  <a:schemeClr val="dk2"/>
                </a:solidFill>
                <a:latin typeface="Poppins"/>
                <a:ea typeface="Poppins"/>
                <a:cs typeface="Poppins"/>
                <a:sym typeface="Poppins"/>
              </a:rPr>
            </a:br>
            <a:r>
              <a:rPr lang="en" sz="3000">
                <a:solidFill>
                  <a:schemeClr val="dk2"/>
                </a:solidFill>
                <a:latin typeface="Poppins"/>
                <a:ea typeface="Poppins"/>
                <a:cs typeface="Poppins"/>
                <a:sym typeface="Poppins"/>
              </a:rPr>
              <a:t>(Bergin, 2018).</a:t>
            </a:r>
            <a:endParaRPr sz="3000">
              <a:solidFill>
                <a:schemeClr val="dk2"/>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0"/>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 4: Humor</a:t>
            </a:r>
            <a:endParaRPr/>
          </a:p>
        </p:txBody>
      </p:sp>
      <p:sp>
        <p:nvSpPr>
          <p:cNvPr id="212" name="Google Shape;212;p30"/>
          <p:cNvSpPr/>
          <p:nvPr/>
        </p:nvSpPr>
        <p:spPr>
          <a:xfrm>
            <a:off x="6009425" y="1433988"/>
            <a:ext cx="2279400" cy="22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13" name="Google Shape;213;p30"/>
          <p:cNvSpPr txBox="1"/>
          <p:nvPr>
            <p:ph idx="1" type="body"/>
          </p:nvPr>
        </p:nvSpPr>
        <p:spPr>
          <a:xfrm>
            <a:off x="189625" y="1398690"/>
            <a:ext cx="5198400" cy="37095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AutoNum type="arabicPeriod"/>
            </a:pPr>
            <a:r>
              <a:rPr lang="en"/>
              <a:t>Think about or find a funny (and clean) one-liner joke.</a:t>
            </a:r>
            <a:endParaRPr/>
          </a:p>
          <a:p>
            <a:pPr indent="-368300" lvl="0" marL="457200" rtl="0" algn="l">
              <a:spcBef>
                <a:spcPts val="1000"/>
              </a:spcBef>
              <a:spcAft>
                <a:spcPts val="1000"/>
              </a:spcAft>
              <a:buSzPts val="2200"/>
              <a:buAutoNum type="arabicPeriod"/>
            </a:pPr>
            <a:r>
              <a:rPr lang="en"/>
              <a:t>In a breakout room, share your joke with your colleagues.</a:t>
            </a:r>
            <a:endParaRPr/>
          </a:p>
        </p:txBody>
      </p:sp>
      <p:sp>
        <p:nvSpPr>
          <p:cNvPr id="214" name="Google Shape;214;p30"/>
          <p:cNvSpPr txBox="1"/>
          <p:nvPr/>
        </p:nvSpPr>
        <p:spPr>
          <a:xfrm>
            <a:off x="5376283" y="3779925"/>
            <a:ext cx="3545700" cy="109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i="1" lang="en" sz="1800">
                <a:solidFill>
                  <a:srgbClr val="7F3F98"/>
                </a:solidFill>
                <a:latin typeface="Poppins"/>
                <a:ea typeface="Poppins"/>
                <a:cs typeface="Poppins"/>
                <a:sym typeface="Poppins"/>
              </a:rPr>
              <a:t>Tell your jokes to each other (&amp; more if you have them). Discuss your thinking so far.</a:t>
            </a:r>
            <a:endParaRPr b="1" i="1" sz="1800">
              <a:solidFill>
                <a:srgbClr val="7F3F98"/>
              </a:solidFill>
              <a:latin typeface="Poppins"/>
              <a:ea typeface="Poppins"/>
              <a:cs typeface="Poppins"/>
              <a:sym typeface="Poppins"/>
            </a:endParaRPr>
          </a:p>
        </p:txBody>
      </p:sp>
      <p:pic>
        <p:nvPicPr>
          <p:cNvPr id="215" name="Google Shape;215;p30"/>
          <p:cNvPicPr preferRelativeResize="0"/>
          <p:nvPr/>
        </p:nvPicPr>
        <p:blipFill>
          <a:blip r:embed="rId3">
            <a:alphaModFix/>
          </a:blip>
          <a:stretch>
            <a:fillRect/>
          </a:stretch>
        </p:blipFill>
        <p:spPr>
          <a:xfrm rot="1267732">
            <a:off x="3458282" y="3510327"/>
            <a:ext cx="1613437" cy="9075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1"/>
          <p:cNvSpPr txBox="1"/>
          <p:nvPr>
            <p:ph type="title"/>
          </p:nvPr>
        </p:nvSpPr>
        <p:spPr>
          <a:xfrm>
            <a:off x="311725" y="272325"/>
            <a:ext cx="3706500" cy="73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Closer: </a:t>
            </a:r>
            <a:br>
              <a:rPr lang="en"/>
            </a:br>
            <a:r>
              <a:rPr lang="en"/>
              <a:t>Emoji Kitchen</a:t>
            </a:r>
            <a:endParaRPr/>
          </a:p>
        </p:txBody>
      </p:sp>
      <p:sp>
        <p:nvSpPr>
          <p:cNvPr id="221" name="Google Shape;221;p31"/>
          <p:cNvSpPr txBox="1"/>
          <p:nvPr/>
        </p:nvSpPr>
        <p:spPr>
          <a:xfrm>
            <a:off x="4430775" y="119925"/>
            <a:ext cx="4632000" cy="49680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2"/>
              </a:buClr>
              <a:buSzPts val="2000"/>
              <a:buFont typeface="Poppins"/>
              <a:buChar char="●"/>
            </a:pPr>
            <a:r>
              <a:rPr lang="en" sz="2200">
                <a:solidFill>
                  <a:schemeClr val="dk2"/>
                </a:solidFill>
                <a:latin typeface="Poppins"/>
                <a:ea typeface="Poppins"/>
                <a:cs typeface="Poppins"/>
                <a:sym typeface="Poppins"/>
              </a:rPr>
              <a:t>Go to </a:t>
            </a:r>
            <a:r>
              <a:rPr lang="en" sz="2200" u="sng">
                <a:solidFill>
                  <a:srgbClr val="5D2664"/>
                </a:solidFill>
                <a:latin typeface="Poppins"/>
                <a:ea typeface="Poppins"/>
                <a:cs typeface="Poppins"/>
                <a:sym typeface="Poppins"/>
                <a:hlinkClick r:id="rId3">
                  <a:extLst>
                    <a:ext uri="{A12FA001-AC4F-418D-AE19-62706E023703}">
                      <ahyp:hlinkClr val="tx"/>
                    </a:ext>
                  </a:extLst>
                </a:hlinkClick>
              </a:rPr>
              <a:t>Emoji Kitchen</a:t>
            </a:r>
            <a:r>
              <a:rPr lang="en" sz="2200">
                <a:solidFill>
                  <a:schemeClr val="dk2"/>
                </a:solidFill>
                <a:latin typeface="Poppins"/>
                <a:ea typeface="Poppins"/>
                <a:cs typeface="Poppins"/>
                <a:sym typeface="Poppins"/>
              </a:rPr>
              <a:t>. Click “Get cooking.”</a:t>
            </a:r>
            <a:endParaRPr sz="2200">
              <a:solidFill>
                <a:schemeClr val="dk2"/>
              </a:solidFill>
              <a:latin typeface="Poppins"/>
              <a:ea typeface="Poppins"/>
              <a:cs typeface="Poppins"/>
              <a:sym typeface="Poppins"/>
            </a:endParaRPr>
          </a:p>
          <a:p>
            <a:pPr indent="-355600" lvl="0" marL="457200" rtl="0" algn="l">
              <a:lnSpc>
                <a:spcPct val="115000"/>
              </a:lnSpc>
              <a:spcBef>
                <a:spcPts val="1000"/>
              </a:spcBef>
              <a:spcAft>
                <a:spcPts val="0"/>
              </a:spcAft>
              <a:buClr>
                <a:schemeClr val="dk2"/>
              </a:buClr>
              <a:buSzPts val="2000"/>
              <a:buFont typeface="Poppins"/>
              <a:buChar char="●"/>
            </a:pPr>
            <a:r>
              <a:rPr lang="en" sz="2200">
                <a:solidFill>
                  <a:schemeClr val="dk2"/>
                </a:solidFill>
                <a:latin typeface="Poppins"/>
                <a:ea typeface="Poppins"/>
                <a:cs typeface="Poppins"/>
                <a:sym typeface="Poppins"/>
              </a:rPr>
              <a:t>Combine 2 emojis to represent your answer </a:t>
            </a:r>
            <a:endParaRPr sz="2200">
              <a:solidFill>
                <a:schemeClr val="dk2"/>
              </a:solidFill>
              <a:latin typeface="Poppins"/>
              <a:ea typeface="Poppins"/>
              <a:cs typeface="Poppins"/>
              <a:sym typeface="Poppins"/>
            </a:endParaRPr>
          </a:p>
          <a:p>
            <a:pPr indent="-355600" lvl="0" marL="457200" rtl="0" algn="l">
              <a:lnSpc>
                <a:spcPct val="115000"/>
              </a:lnSpc>
              <a:spcBef>
                <a:spcPts val="1000"/>
              </a:spcBef>
              <a:spcAft>
                <a:spcPts val="0"/>
              </a:spcAft>
              <a:buClr>
                <a:schemeClr val="dk2"/>
              </a:buClr>
              <a:buSzPts val="2000"/>
              <a:buFont typeface="Poppins"/>
              <a:buChar char="●"/>
            </a:pPr>
            <a:r>
              <a:rPr b="1" i="1" lang="en" sz="2200">
                <a:solidFill>
                  <a:srgbClr val="7F3F98"/>
                </a:solidFill>
                <a:latin typeface="Poppins"/>
                <a:ea typeface="Poppins"/>
                <a:cs typeface="Poppins"/>
                <a:sym typeface="Poppins"/>
              </a:rPr>
              <a:t>How are you feeling using these strategies, AND </a:t>
            </a:r>
            <a:endParaRPr b="1" i="1" sz="2200">
              <a:solidFill>
                <a:srgbClr val="7F3F98"/>
              </a:solidFill>
              <a:latin typeface="Poppins"/>
              <a:ea typeface="Poppins"/>
              <a:cs typeface="Poppins"/>
              <a:sym typeface="Poppins"/>
            </a:endParaRPr>
          </a:p>
          <a:p>
            <a:pPr indent="-368300" lvl="0" marL="457200" rtl="0" algn="ctr">
              <a:lnSpc>
                <a:spcPct val="115000"/>
              </a:lnSpc>
              <a:spcBef>
                <a:spcPts val="1000"/>
              </a:spcBef>
              <a:spcAft>
                <a:spcPts val="0"/>
              </a:spcAft>
              <a:buClr>
                <a:srgbClr val="7F3F98"/>
              </a:buClr>
              <a:buSzPts val="2200"/>
              <a:buFont typeface="Poppins"/>
              <a:buAutoNum type="arabicPeriod"/>
            </a:pPr>
            <a:r>
              <a:rPr b="1" i="1" lang="en" sz="2200">
                <a:solidFill>
                  <a:srgbClr val="7F3F98"/>
                </a:solidFill>
                <a:latin typeface="Poppins"/>
                <a:ea typeface="Poppins"/>
                <a:cs typeface="Poppins"/>
                <a:sym typeface="Poppins"/>
              </a:rPr>
              <a:t>What are you looking forward to the rest of the school year?</a:t>
            </a:r>
            <a:endParaRPr b="1" i="1" sz="2200">
              <a:solidFill>
                <a:srgbClr val="7F3F98"/>
              </a:solidFill>
              <a:latin typeface="Poppins"/>
              <a:ea typeface="Poppins"/>
              <a:cs typeface="Poppins"/>
              <a:sym typeface="Poppins"/>
            </a:endParaRPr>
          </a:p>
          <a:p>
            <a:pPr indent="-368300" lvl="0" marL="457200" rtl="0" algn="l">
              <a:lnSpc>
                <a:spcPct val="115000"/>
              </a:lnSpc>
              <a:spcBef>
                <a:spcPts val="0"/>
              </a:spcBef>
              <a:spcAft>
                <a:spcPts val="1000"/>
              </a:spcAft>
              <a:buClr>
                <a:schemeClr val="dk2"/>
              </a:buClr>
              <a:buSzPts val="2200"/>
              <a:buFont typeface="Poppins"/>
              <a:buChar char="●"/>
            </a:pPr>
            <a:r>
              <a:rPr lang="en" sz="2200">
                <a:solidFill>
                  <a:schemeClr val="dk2"/>
                </a:solidFill>
                <a:latin typeface="Poppins"/>
                <a:ea typeface="Poppins"/>
                <a:cs typeface="Poppins"/>
                <a:sym typeface="Poppins"/>
              </a:rPr>
              <a:t>Copy and paste your emoji on the next slide.</a:t>
            </a:r>
            <a:endParaRPr sz="2200">
              <a:solidFill>
                <a:schemeClr val="dk2"/>
              </a:solidFill>
              <a:latin typeface="Poppins"/>
              <a:ea typeface="Poppins"/>
              <a:cs typeface="Poppins"/>
              <a:sym typeface="Poppins"/>
            </a:endParaRPr>
          </a:p>
        </p:txBody>
      </p:sp>
      <p:pic>
        <p:nvPicPr>
          <p:cNvPr id="222" name="Google Shape;222;p31"/>
          <p:cNvPicPr preferRelativeResize="0"/>
          <p:nvPr/>
        </p:nvPicPr>
        <p:blipFill rotWithShape="1">
          <a:blip r:embed="rId4">
            <a:alphaModFix/>
          </a:blip>
          <a:srcRect b="3288" l="0" r="0" t="8334"/>
          <a:stretch/>
        </p:blipFill>
        <p:spPr>
          <a:xfrm>
            <a:off x="814013" y="1664275"/>
            <a:ext cx="2701925" cy="2865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2"/>
          <p:cNvSpPr txBox="1"/>
          <p:nvPr>
            <p:ph idx="1" type="subTitle"/>
          </p:nvPr>
        </p:nvSpPr>
        <p:spPr>
          <a:xfrm>
            <a:off x="162300" y="180475"/>
            <a:ext cx="8819400" cy="69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t>Add your new emojis here:</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t/>
            </a:r>
            <a:endParaRPr sz="2800"/>
          </a:p>
        </p:txBody>
      </p:sp>
      <p:pic>
        <p:nvPicPr>
          <p:cNvPr id="228" name="Google Shape;228;p32"/>
          <p:cNvPicPr preferRelativeResize="0"/>
          <p:nvPr/>
        </p:nvPicPr>
        <p:blipFill>
          <a:blip r:embed="rId3">
            <a:alphaModFix/>
          </a:blip>
          <a:stretch>
            <a:fillRect/>
          </a:stretch>
        </p:blipFill>
        <p:spPr>
          <a:xfrm>
            <a:off x="162300" y="948225"/>
            <a:ext cx="693000" cy="693000"/>
          </a:xfrm>
          <a:prstGeom prst="rect">
            <a:avLst/>
          </a:prstGeom>
          <a:noFill/>
          <a:ln>
            <a:noFill/>
          </a:ln>
        </p:spPr>
      </p:pic>
      <p:pic>
        <p:nvPicPr>
          <p:cNvPr id="229" name="Google Shape;229;p32"/>
          <p:cNvPicPr preferRelativeResize="0"/>
          <p:nvPr/>
        </p:nvPicPr>
        <p:blipFill>
          <a:blip r:embed="rId4">
            <a:alphaModFix/>
          </a:blip>
          <a:stretch>
            <a:fillRect/>
          </a:stretch>
        </p:blipFill>
        <p:spPr>
          <a:xfrm>
            <a:off x="7993625" y="562550"/>
            <a:ext cx="385675" cy="385675"/>
          </a:xfrm>
          <a:prstGeom prst="rect">
            <a:avLst/>
          </a:prstGeom>
          <a:noFill/>
          <a:ln>
            <a:noFill/>
          </a:ln>
        </p:spPr>
      </p:pic>
      <p:pic>
        <p:nvPicPr>
          <p:cNvPr id="230" name="Google Shape;230;p32"/>
          <p:cNvPicPr preferRelativeResize="0"/>
          <p:nvPr/>
        </p:nvPicPr>
        <p:blipFill>
          <a:blip r:embed="rId5">
            <a:alphaModFix/>
          </a:blip>
          <a:stretch>
            <a:fillRect/>
          </a:stretch>
        </p:blipFill>
        <p:spPr>
          <a:xfrm>
            <a:off x="983950" y="972400"/>
            <a:ext cx="693000" cy="693000"/>
          </a:xfrm>
          <a:prstGeom prst="rect">
            <a:avLst/>
          </a:prstGeom>
          <a:noFill/>
          <a:ln>
            <a:noFill/>
          </a:ln>
        </p:spPr>
      </p:pic>
      <p:pic>
        <p:nvPicPr>
          <p:cNvPr id="231" name="Google Shape;231;p32"/>
          <p:cNvPicPr preferRelativeResize="0"/>
          <p:nvPr/>
        </p:nvPicPr>
        <p:blipFill>
          <a:blip r:embed="rId6">
            <a:alphaModFix/>
          </a:blip>
          <a:stretch>
            <a:fillRect/>
          </a:stretch>
        </p:blipFill>
        <p:spPr>
          <a:xfrm>
            <a:off x="7051950" y="993750"/>
            <a:ext cx="464225" cy="464225"/>
          </a:xfrm>
          <a:prstGeom prst="rect">
            <a:avLst/>
          </a:prstGeom>
          <a:noFill/>
          <a:ln>
            <a:noFill/>
          </a:ln>
        </p:spPr>
      </p:pic>
      <p:pic>
        <p:nvPicPr>
          <p:cNvPr id="232" name="Google Shape;232;p32"/>
          <p:cNvPicPr preferRelativeResize="0"/>
          <p:nvPr/>
        </p:nvPicPr>
        <p:blipFill>
          <a:blip r:embed="rId7">
            <a:alphaModFix/>
          </a:blip>
          <a:stretch>
            <a:fillRect/>
          </a:stretch>
        </p:blipFill>
        <p:spPr>
          <a:xfrm>
            <a:off x="162300" y="1764325"/>
            <a:ext cx="693000" cy="693000"/>
          </a:xfrm>
          <a:prstGeom prst="rect">
            <a:avLst/>
          </a:prstGeom>
          <a:noFill/>
          <a:ln>
            <a:noFill/>
          </a:ln>
        </p:spPr>
      </p:pic>
      <p:pic>
        <p:nvPicPr>
          <p:cNvPr id="233" name="Google Shape;233;p32"/>
          <p:cNvPicPr preferRelativeResize="0"/>
          <p:nvPr/>
        </p:nvPicPr>
        <p:blipFill>
          <a:blip r:embed="rId8">
            <a:alphaModFix/>
          </a:blip>
          <a:stretch>
            <a:fillRect/>
          </a:stretch>
        </p:blipFill>
        <p:spPr>
          <a:xfrm>
            <a:off x="1829350" y="1025875"/>
            <a:ext cx="693000" cy="693000"/>
          </a:xfrm>
          <a:prstGeom prst="rect">
            <a:avLst/>
          </a:prstGeom>
          <a:noFill/>
          <a:ln>
            <a:noFill/>
          </a:ln>
        </p:spPr>
      </p:pic>
      <p:pic>
        <p:nvPicPr>
          <p:cNvPr id="234" name="Google Shape;234;p32"/>
          <p:cNvPicPr preferRelativeResize="0"/>
          <p:nvPr/>
        </p:nvPicPr>
        <p:blipFill>
          <a:blip r:embed="rId9">
            <a:alphaModFix/>
          </a:blip>
          <a:stretch>
            <a:fillRect/>
          </a:stretch>
        </p:blipFill>
        <p:spPr>
          <a:xfrm>
            <a:off x="7698125" y="2161003"/>
            <a:ext cx="1323275" cy="1323275"/>
          </a:xfrm>
          <a:prstGeom prst="rect">
            <a:avLst/>
          </a:prstGeom>
          <a:noFill/>
          <a:ln>
            <a:noFill/>
          </a:ln>
        </p:spPr>
      </p:pic>
      <p:pic>
        <p:nvPicPr>
          <p:cNvPr id="235" name="Google Shape;235;p32"/>
          <p:cNvPicPr preferRelativeResize="0"/>
          <p:nvPr/>
        </p:nvPicPr>
        <p:blipFill>
          <a:blip r:embed="rId10">
            <a:alphaModFix/>
          </a:blip>
          <a:stretch>
            <a:fillRect/>
          </a:stretch>
        </p:blipFill>
        <p:spPr>
          <a:xfrm>
            <a:off x="2674750" y="963555"/>
            <a:ext cx="817675" cy="817650"/>
          </a:xfrm>
          <a:prstGeom prst="rect">
            <a:avLst/>
          </a:prstGeom>
          <a:noFill/>
          <a:ln>
            <a:noFill/>
          </a:ln>
        </p:spPr>
      </p:pic>
      <p:pic>
        <p:nvPicPr>
          <p:cNvPr id="236" name="Google Shape;236;p32"/>
          <p:cNvPicPr preferRelativeResize="0"/>
          <p:nvPr/>
        </p:nvPicPr>
        <p:blipFill>
          <a:blip r:embed="rId11">
            <a:alphaModFix/>
          </a:blip>
          <a:stretch>
            <a:fillRect/>
          </a:stretch>
        </p:blipFill>
        <p:spPr>
          <a:xfrm>
            <a:off x="210778" y="2717700"/>
            <a:ext cx="888001" cy="887975"/>
          </a:xfrm>
          <a:prstGeom prst="rect">
            <a:avLst/>
          </a:prstGeom>
          <a:noFill/>
          <a:ln>
            <a:noFill/>
          </a:ln>
        </p:spPr>
      </p:pic>
      <p:pic>
        <p:nvPicPr>
          <p:cNvPr id="237" name="Google Shape;237;p32"/>
          <p:cNvPicPr preferRelativeResize="0"/>
          <p:nvPr/>
        </p:nvPicPr>
        <p:blipFill>
          <a:blip r:embed="rId12">
            <a:alphaModFix/>
          </a:blip>
          <a:stretch>
            <a:fillRect/>
          </a:stretch>
        </p:blipFill>
        <p:spPr>
          <a:xfrm>
            <a:off x="1058475" y="1809450"/>
            <a:ext cx="817675" cy="817675"/>
          </a:xfrm>
          <a:prstGeom prst="rect">
            <a:avLst/>
          </a:prstGeom>
          <a:noFill/>
          <a:ln>
            <a:noFill/>
          </a:ln>
        </p:spPr>
      </p:pic>
      <p:pic>
        <p:nvPicPr>
          <p:cNvPr id="238" name="Google Shape;238;p32"/>
          <p:cNvPicPr preferRelativeResize="0"/>
          <p:nvPr/>
        </p:nvPicPr>
        <p:blipFill>
          <a:blip r:embed="rId13">
            <a:alphaModFix/>
          </a:blip>
          <a:stretch>
            <a:fillRect/>
          </a:stretch>
        </p:blipFill>
        <p:spPr>
          <a:xfrm>
            <a:off x="6220146" y="1560375"/>
            <a:ext cx="817675" cy="817675"/>
          </a:xfrm>
          <a:prstGeom prst="rect">
            <a:avLst/>
          </a:prstGeom>
          <a:noFill/>
          <a:ln>
            <a:noFill/>
          </a:ln>
        </p:spPr>
      </p:pic>
      <p:pic>
        <p:nvPicPr>
          <p:cNvPr id="239" name="Google Shape;239;p32"/>
          <p:cNvPicPr preferRelativeResize="0"/>
          <p:nvPr/>
        </p:nvPicPr>
        <p:blipFill>
          <a:blip r:embed="rId14">
            <a:alphaModFix/>
          </a:blip>
          <a:stretch>
            <a:fillRect/>
          </a:stretch>
        </p:blipFill>
        <p:spPr>
          <a:xfrm>
            <a:off x="2079323" y="1871281"/>
            <a:ext cx="888001" cy="887987"/>
          </a:xfrm>
          <a:prstGeom prst="rect">
            <a:avLst/>
          </a:prstGeom>
          <a:noFill/>
          <a:ln>
            <a:noFill/>
          </a:ln>
        </p:spPr>
      </p:pic>
      <p:pic>
        <p:nvPicPr>
          <p:cNvPr id="240" name="Google Shape;240;p32"/>
          <p:cNvPicPr preferRelativeResize="0"/>
          <p:nvPr/>
        </p:nvPicPr>
        <p:blipFill>
          <a:blip r:embed="rId15">
            <a:alphaModFix/>
          </a:blip>
          <a:stretch>
            <a:fillRect/>
          </a:stretch>
        </p:blipFill>
        <p:spPr>
          <a:xfrm>
            <a:off x="4125511" y="1025875"/>
            <a:ext cx="1323275" cy="1323275"/>
          </a:xfrm>
          <a:prstGeom prst="rect">
            <a:avLst/>
          </a:prstGeom>
          <a:noFill/>
          <a:ln>
            <a:noFill/>
          </a:ln>
        </p:spPr>
      </p:pic>
      <p:pic>
        <p:nvPicPr>
          <p:cNvPr id="241" name="Google Shape;241;p32"/>
          <p:cNvPicPr preferRelativeResize="0"/>
          <p:nvPr/>
        </p:nvPicPr>
        <p:blipFill>
          <a:blip r:embed="rId16">
            <a:alphaModFix/>
          </a:blip>
          <a:stretch>
            <a:fillRect/>
          </a:stretch>
        </p:blipFill>
        <p:spPr>
          <a:xfrm>
            <a:off x="577625" y="3866050"/>
            <a:ext cx="995125" cy="995125"/>
          </a:xfrm>
          <a:prstGeom prst="rect">
            <a:avLst/>
          </a:prstGeom>
          <a:noFill/>
          <a:ln>
            <a:noFill/>
          </a:ln>
        </p:spPr>
      </p:pic>
      <p:pic>
        <p:nvPicPr>
          <p:cNvPr id="242" name="Google Shape;242;p32"/>
          <p:cNvPicPr preferRelativeResize="0"/>
          <p:nvPr/>
        </p:nvPicPr>
        <p:blipFill>
          <a:blip r:embed="rId17">
            <a:alphaModFix/>
          </a:blip>
          <a:stretch>
            <a:fillRect/>
          </a:stretch>
        </p:blipFill>
        <p:spPr>
          <a:xfrm>
            <a:off x="3119725" y="1968770"/>
            <a:ext cx="693000" cy="693000"/>
          </a:xfrm>
          <a:prstGeom prst="rect">
            <a:avLst/>
          </a:prstGeom>
          <a:noFill/>
          <a:ln>
            <a:noFill/>
          </a:ln>
        </p:spPr>
      </p:pic>
      <p:pic>
        <p:nvPicPr>
          <p:cNvPr id="243" name="Google Shape;243;p32"/>
          <p:cNvPicPr preferRelativeResize="0"/>
          <p:nvPr/>
        </p:nvPicPr>
        <p:blipFill>
          <a:blip r:embed="rId18">
            <a:alphaModFix/>
          </a:blip>
          <a:stretch>
            <a:fillRect/>
          </a:stretch>
        </p:blipFill>
        <p:spPr>
          <a:xfrm>
            <a:off x="2201400" y="2911675"/>
            <a:ext cx="1868676" cy="1868676"/>
          </a:xfrm>
          <a:prstGeom prst="rect">
            <a:avLst/>
          </a:prstGeom>
          <a:noFill/>
          <a:ln>
            <a:noFill/>
          </a:ln>
        </p:spPr>
      </p:pic>
      <p:pic>
        <p:nvPicPr>
          <p:cNvPr id="244" name="Google Shape;244;p32"/>
          <p:cNvPicPr preferRelativeResize="0"/>
          <p:nvPr/>
        </p:nvPicPr>
        <p:blipFill>
          <a:blip r:embed="rId19">
            <a:alphaModFix/>
          </a:blip>
          <a:stretch>
            <a:fillRect/>
          </a:stretch>
        </p:blipFill>
        <p:spPr>
          <a:xfrm>
            <a:off x="4858450" y="2378048"/>
            <a:ext cx="1361700" cy="1361700"/>
          </a:xfrm>
          <a:prstGeom prst="rect">
            <a:avLst/>
          </a:prstGeom>
          <a:noFill/>
          <a:ln>
            <a:noFill/>
          </a:ln>
        </p:spPr>
      </p:pic>
      <p:pic>
        <p:nvPicPr>
          <p:cNvPr id="245" name="Google Shape;245;p32"/>
          <p:cNvPicPr preferRelativeResize="0"/>
          <p:nvPr/>
        </p:nvPicPr>
        <p:blipFill>
          <a:blip r:embed="rId20">
            <a:alphaModFix/>
          </a:blip>
          <a:stretch>
            <a:fillRect/>
          </a:stretch>
        </p:blipFill>
        <p:spPr>
          <a:xfrm>
            <a:off x="5735950" y="1076177"/>
            <a:ext cx="484200" cy="484200"/>
          </a:xfrm>
          <a:prstGeom prst="rect">
            <a:avLst/>
          </a:prstGeom>
          <a:noFill/>
          <a:ln>
            <a:noFill/>
          </a:ln>
        </p:spPr>
      </p:pic>
      <p:pic>
        <p:nvPicPr>
          <p:cNvPr id="246" name="Google Shape;246;p32"/>
          <p:cNvPicPr preferRelativeResize="0"/>
          <p:nvPr/>
        </p:nvPicPr>
        <p:blipFill>
          <a:blip r:embed="rId21">
            <a:alphaModFix/>
          </a:blip>
          <a:stretch>
            <a:fillRect/>
          </a:stretch>
        </p:blipFill>
        <p:spPr>
          <a:xfrm>
            <a:off x="7742462" y="972400"/>
            <a:ext cx="888001" cy="8880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3"/>
          <p:cNvSpPr txBox="1"/>
          <p:nvPr>
            <p:ph type="title"/>
          </p:nvPr>
        </p:nvSpPr>
        <p:spPr>
          <a:xfrm>
            <a:off x="1255500" y="272325"/>
            <a:ext cx="77382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300"/>
              <a:t>Connect with    MINTS:</a:t>
            </a:r>
            <a:endParaRPr sz="3300"/>
          </a:p>
        </p:txBody>
      </p:sp>
      <p:pic>
        <p:nvPicPr>
          <p:cNvPr id="252" name="Google Shape;252;p33"/>
          <p:cNvPicPr preferRelativeResize="0"/>
          <p:nvPr/>
        </p:nvPicPr>
        <p:blipFill>
          <a:blip r:embed="rId3">
            <a:alphaModFix/>
          </a:blip>
          <a:stretch>
            <a:fillRect/>
          </a:stretch>
        </p:blipFill>
        <p:spPr>
          <a:xfrm>
            <a:off x="5112883" y="252532"/>
            <a:ext cx="372224" cy="367200"/>
          </a:xfrm>
          <a:prstGeom prst="rect">
            <a:avLst/>
          </a:prstGeom>
          <a:noFill/>
          <a:ln>
            <a:noFill/>
          </a:ln>
        </p:spPr>
      </p:pic>
      <p:sp>
        <p:nvSpPr>
          <p:cNvPr id="253" name="Google Shape;253;p33"/>
          <p:cNvSpPr/>
          <p:nvPr/>
        </p:nvSpPr>
        <p:spPr>
          <a:xfrm>
            <a:off x="2628761" y="1499258"/>
            <a:ext cx="1735800" cy="1573500"/>
          </a:xfrm>
          <a:prstGeom prst="rect">
            <a:avLst/>
          </a:prstGeom>
          <a:solidFill>
            <a:srgbClr val="C60B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3"/>
          <p:cNvSpPr/>
          <p:nvPr/>
        </p:nvSpPr>
        <p:spPr>
          <a:xfrm>
            <a:off x="539087" y="1499171"/>
            <a:ext cx="1735800" cy="1573500"/>
          </a:xfrm>
          <a:prstGeom prst="rect">
            <a:avLst/>
          </a:prstGeom>
          <a:solidFill>
            <a:srgbClr val="0096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3"/>
          <p:cNvSpPr/>
          <p:nvPr/>
        </p:nvSpPr>
        <p:spPr>
          <a:xfrm>
            <a:off x="6808164" y="1499246"/>
            <a:ext cx="1735800" cy="1573500"/>
          </a:xfrm>
          <a:prstGeom prst="rect">
            <a:avLst/>
          </a:prstGeom>
          <a:solidFill>
            <a:srgbClr val="0096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3"/>
          <p:cNvSpPr/>
          <p:nvPr/>
        </p:nvSpPr>
        <p:spPr>
          <a:xfrm>
            <a:off x="2628715" y="3297096"/>
            <a:ext cx="1735800" cy="157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7" name="Google Shape;257;p33"/>
          <p:cNvGrpSpPr/>
          <p:nvPr/>
        </p:nvGrpSpPr>
        <p:grpSpPr>
          <a:xfrm>
            <a:off x="906919" y="1785857"/>
            <a:ext cx="1000101" cy="1000048"/>
            <a:chOff x="266768" y="1721375"/>
            <a:chExt cx="397907" cy="397887"/>
          </a:xfrm>
        </p:grpSpPr>
        <p:sp>
          <p:nvSpPr>
            <p:cNvPr id="258" name="Google Shape;258;p33"/>
            <p:cNvSpPr/>
            <p:nvPr/>
          </p:nvSpPr>
          <p:spPr>
            <a:xfrm>
              <a:off x="454843" y="1791037"/>
              <a:ext cx="136218" cy="328222"/>
            </a:xfrm>
            <a:custGeom>
              <a:rect b="b" l="l" r="r" t="t"/>
              <a:pathLst>
                <a:path extrusionOk="0" h="15727" w="6527">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3"/>
            <p:cNvSpPr/>
            <p:nvPr/>
          </p:nvSpPr>
          <p:spPr>
            <a:xfrm>
              <a:off x="266768" y="1721375"/>
              <a:ext cx="397907" cy="397887"/>
            </a:xfrm>
            <a:custGeom>
              <a:rect b="b" l="l" r="r" t="t"/>
              <a:pathLst>
                <a:path extrusionOk="0" h="19065" w="19066">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 name="Google Shape;260;p33"/>
          <p:cNvGrpSpPr/>
          <p:nvPr/>
        </p:nvGrpSpPr>
        <p:grpSpPr>
          <a:xfrm>
            <a:off x="7176000" y="1785932"/>
            <a:ext cx="1000048" cy="1000048"/>
            <a:chOff x="1379798" y="1723250"/>
            <a:chExt cx="397887" cy="397887"/>
          </a:xfrm>
        </p:grpSpPr>
        <p:sp>
          <p:nvSpPr>
            <p:cNvPr id="261" name="Google Shape;261;p33"/>
            <p:cNvSpPr/>
            <p:nvPr/>
          </p:nvSpPr>
          <p:spPr>
            <a:xfrm>
              <a:off x="1462169" y="1793977"/>
              <a:ext cx="23354" cy="23312"/>
            </a:xfrm>
            <a:custGeom>
              <a:rect b="b" l="l" r="r" t="t"/>
              <a:pathLst>
                <a:path extrusionOk="0" h="1117" w="1119">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3"/>
            <p:cNvSpPr/>
            <p:nvPr/>
          </p:nvSpPr>
          <p:spPr>
            <a:xfrm>
              <a:off x="1379798" y="1723250"/>
              <a:ext cx="397887" cy="397887"/>
            </a:xfrm>
            <a:custGeom>
              <a:rect b="b" l="l" r="r" t="t"/>
              <a:pathLst>
                <a:path extrusionOk="0" h="19065" w="19065">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3"/>
            <p:cNvSpPr/>
            <p:nvPr/>
          </p:nvSpPr>
          <p:spPr>
            <a:xfrm>
              <a:off x="1555413" y="1886846"/>
              <a:ext cx="139912" cy="163558"/>
            </a:xfrm>
            <a:custGeom>
              <a:rect b="b" l="l" r="r" t="t"/>
              <a:pathLst>
                <a:path extrusionOk="0" h="7837" w="6704">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3"/>
            <p:cNvSpPr/>
            <p:nvPr/>
          </p:nvSpPr>
          <p:spPr>
            <a:xfrm>
              <a:off x="1462169" y="1887200"/>
              <a:ext cx="23354" cy="163203"/>
            </a:xfrm>
            <a:custGeom>
              <a:rect b="b" l="l" r="r" t="t"/>
              <a:pathLst>
                <a:path extrusionOk="0" h="7820" w="1119">
                  <a:moveTo>
                    <a:pt x="0" y="0"/>
                  </a:moveTo>
                  <a:lnTo>
                    <a:pt x="0" y="7819"/>
                  </a:lnTo>
                  <a:lnTo>
                    <a:pt x="1118" y="7819"/>
                  </a:lnTo>
                  <a:lnTo>
                    <a:pt x="1118" y="0"/>
                  </a:ln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5" name="Google Shape;265;p33"/>
          <p:cNvGrpSpPr/>
          <p:nvPr/>
        </p:nvGrpSpPr>
        <p:grpSpPr>
          <a:xfrm>
            <a:off x="2996623" y="1785944"/>
            <a:ext cx="999996" cy="1000048"/>
            <a:chOff x="864491" y="1723250"/>
            <a:chExt cx="397866" cy="397887"/>
          </a:xfrm>
        </p:grpSpPr>
        <p:sp>
          <p:nvSpPr>
            <p:cNvPr id="266" name="Google Shape;266;p33"/>
            <p:cNvSpPr/>
            <p:nvPr/>
          </p:nvSpPr>
          <p:spPr>
            <a:xfrm>
              <a:off x="935197" y="1793977"/>
              <a:ext cx="256451" cy="256430"/>
            </a:xfrm>
            <a:custGeom>
              <a:rect b="b" l="l" r="r" t="t"/>
              <a:pathLst>
                <a:path extrusionOk="0" h="12287" w="12288">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3"/>
            <p:cNvSpPr/>
            <p:nvPr/>
          </p:nvSpPr>
          <p:spPr>
            <a:xfrm>
              <a:off x="1005109" y="1863910"/>
              <a:ext cx="116622" cy="116559"/>
            </a:xfrm>
            <a:custGeom>
              <a:rect b="b" l="l" r="r" t="t"/>
              <a:pathLst>
                <a:path extrusionOk="0" h="5585" w="5588">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3"/>
            <p:cNvSpPr/>
            <p:nvPr/>
          </p:nvSpPr>
          <p:spPr>
            <a:xfrm>
              <a:off x="864491" y="1723250"/>
              <a:ext cx="397866" cy="397887"/>
            </a:xfrm>
            <a:custGeom>
              <a:rect b="b" l="l" r="r" t="t"/>
              <a:pathLst>
                <a:path extrusionOk="0" h="19065" w="19064">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9" name="Google Shape;269;p33">
            <a:hlinkClick r:id="rId4"/>
          </p:cNvPr>
          <p:cNvSpPr/>
          <p:nvPr/>
        </p:nvSpPr>
        <p:spPr>
          <a:xfrm>
            <a:off x="459524" y="1455850"/>
            <a:ext cx="1864800" cy="166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3">
            <a:hlinkClick r:id="rId5"/>
          </p:cNvPr>
          <p:cNvSpPr/>
          <p:nvPr/>
        </p:nvSpPr>
        <p:spPr>
          <a:xfrm>
            <a:off x="2628736" y="1499240"/>
            <a:ext cx="1735800" cy="166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3">
            <a:hlinkClick r:id="rId6"/>
          </p:cNvPr>
          <p:cNvSpPr/>
          <p:nvPr/>
        </p:nvSpPr>
        <p:spPr>
          <a:xfrm>
            <a:off x="2628730" y="3253625"/>
            <a:ext cx="1735800" cy="166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2" name="Google Shape;272;p33">
            <a:hlinkClick r:id="rId7"/>
          </p:cNvPr>
          <p:cNvPicPr preferRelativeResize="0"/>
          <p:nvPr/>
        </p:nvPicPr>
        <p:blipFill>
          <a:blip r:embed="rId8">
            <a:alphaModFix/>
          </a:blip>
          <a:stretch>
            <a:fillRect/>
          </a:stretch>
        </p:blipFill>
        <p:spPr>
          <a:xfrm>
            <a:off x="2996600" y="3583875"/>
            <a:ext cx="1000000" cy="1000000"/>
          </a:xfrm>
          <a:prstGeom prst="rect">
            <a:avLst/>
          </a:prstGeom>
          <a:noFill/>
          <a:ln>
            <a:noFill/>
          </a:ln>
        </p:spPr>
      </p:pic>
      <p:sp>
        <p:nvSpPr>
          <p:cNvPr id="273" name="Google Shape;273;p33">
            <a:hlinkClick r:id="rId9"/>
          </p:cNvPr>
          <p:cNvSpPr/>
          <p:nvPr/>
        </p:nvSpPr>
        <p:spPr>
          <a:xfrm>
            <a:off x="6808136" y="1499240"/>
            <a:ext cx="1735800" cy="166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3">
            <a:hlinkClick r:id="rId10"/>
          </p:cNvPr>
          <p:cNvSpPr/>
          <p:nvPr/>
        </p:nvSpPr>
        <p:spPr>
          <a:xfrm>
            <a:off x="4718424" y="1499133"/>
            <a:ext cx="1735800" cy="1573500"/>
          </a:xfrm>
          <a:prstGeom prst="rect">
            <a:avLst/>
          </a:prstGeom>
          <a:solidFill>
            <a:srgbClr val="C60B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5" name="Google Shape;275;p33">
            <a:hlinkClick r:id="rId11"/>
          </p:cNvPr>
          <p:cNvPicPr preferRelativeResize="0"/>
          <p:nvPr/>
        </p:nvPicPr>
        <p:blipFill>
          <a:blip r:embed="rId12">
            <a:alphaModFix/>
          </a:blip>
          <a:stretch>
            <a:fillRect/>
          </a:stretch>
        </p:blipFill>
        <p:spPr>
          <a:xfrm>
            <a:off x="5086300" y="1704484"/>
            <a:ext cx="1000000" cy="1162791"/>
          </a:xfrm>
          <a:prstGeom prst="rect">
            <a:avLst/>
          </a:prstGeom>
          <a:noFill/>
          <a:ln>
            <a:noFill/>
          </a:ln>
        </p:spPr>
      </p:pic>
      <p:sp>
        <p:nvSpPr>
          <p:cNvPr id="276" name="Google Shape;276;p33"/>
          <p:cNvSpPr/>
          <p:nvPr/>
        </p:nvSpPr>
        <p:spPr>
          <a:xfrm>
            <a:off x="4718415" y="3297246"/>
            <a:ext cx="1735800" cy="157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3">
            <a:hlinkClick r:id="rId13"/>
          </p:cNvPr>
          <p:cNvSpPr/>
          <p:nvPr/>
        </p:nvSpPr>
        <p:spPr>
          <a:xfrm>
            <a:off x="4718430" y="3253775"/>
            <a:ext cx="1735800" cy="166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8" name="Google Shape;278;p33">
            <a:hlinkClick r:id="rId14"/>
          </p:cNvPr>
          <p:cNvPicPr preferRelativeResize="0"/>
          <p:nvPr/>
        </p:nvPicPr>
        <p:blipFill>
          <a:blip r:embed="rId15">
            <a:alphaModFix/>
          </a:blip>
          <a:stretch>
            <a:fillRect/>
          </a:stretch>
        </p:blipFill>
        <p:spPr>
          <a:xfrm>
            <a:off x="4891513" y="3388938"/>
            <a:ext cx="1389575" cy="1389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4"/>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t>Digging Deeper: Positive Emotions Promote Learning</a:t>
            </a:r>
            <a:endParaRPr sz="2300"/>
          </a:p>
        </p:txBody>
      </p:sp>
      <p:sp>
        <p:nvSpPr>
          <p:cNvPr id="284" name="Google Shape;284;p34"/>
          <p:cNvSpPr txBox="1"/>
          <p:nvPr/>
        </p:nvSpPr>
        <p:spPr>
          <a:xfrm>
            <a:off x="230100" y="335975"/>
            <a:ext cx="8683800" cy="3809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Font typeface="Poppins"/>
              <a:buChar char="●"/>
            </a:pPr>
            <a:r>
              <a:rPr lang="en">
                <a:solidFill>
                  <a:schemeClr val="dk2"/>
                </a:solidFill>
                <a:latin typeface="Poppins"/>
                <a:ea typeface="Poppins"/>
                <a:cs typeface="Poppins"/>
                <a:sym typeface="Poppins"/>
              </a:rPr>
              <a:t>Ashby, F. G., Isen, A. M., &amp; Turken, A. U. (1999). A neuropsychological theory of positive affect and its influence on cognition. </a:t>
            </a:r>
            <a:r>
              <a:rPr i="1" lang="en">
                <a:solidFill>
                  <a:schemeClr val="dk2"/>
                </a:solidFill>
                <a:latin typeface="Poppins"/>
                <a:ea typeface="Poppins"/>
                <a:cs typeface="Poppins"/>
                <a:sym typeface="Poppins"/>
              </a:rPr>
              <a:t>Psychological Review, 106</a:t>
            </a:r>
            <a:r>
              <a:rPr lang="en">
                <a:solidFill>
                  <a:schemeClr val="dk2"/>
                </a:solidFill>
                <a:latin typeface="Poppins"/>
                <a:ea typeface="Poppins"/>
                <a:cs typeface="Poppins"/>
                <a:sym typeface="Poppins"/>
              </a:rPr>
              <a:t>(3), 529-550</a:t>
            </a:r>
            <a:endParaRPr>
              <a:solidFill>
                <a:schemeClr val="dk2"/>
              </a:solidFill>
              <a:latin typeface="Poppins"/>
              <a:ea typeface="Poppins"/>
              <a:cs typeface="Poppins"/>
              <a:sym typeface="Poppins"/>
            </a:endParaRPr>
          </a:p>
          <a:p>
            <a:pPr indent="-317500" lvl="0" marL="457200" rtl="0" algn="l">
              <a:spcBef>
                <a:spcPts val="1000"/>
              </a:spcBef>
              <a:spcAft>
                <a:spcPts val="0"/>
              </a:spcAft>
              <a:buClr>
                <a:schemeClr val="dk2"/>
              </a:buClr>
              <a:buSzPts val="1400"/>
              <a:buFont typeface="Poppins"/>
              <a:buChar char="●"/>
            </a:pPr>
            <a:r>
              <a:rPr lang="en">
                <a:solidFill>
                  <a:schemeClr val="dk2"/>
                </a:solidFill>
                <a:latin typeface="Poppins"/>
                <a:ea typeface="Poppins"/>
                <a:cs typeface="Poppins"/>
                <a:sym typeface="Poppins"/>
              </a:rPr>
              <a:t>Fredrickson, B. L. (2001). The role of positive emotions in positive psychology: The broaden-and-build </a:t>
            </a:r>
            <a:r>
              <a:rPr lang="en">
                <a:solidFill>
                  <a:schemeClr val="dk2"/>
                </a:solidFill>
                <a:latin typeface="Poppins"/>
                <a:ea typeface="Poppins"/>
                <a:cs typeface="Poppins"/>
                <a:sym typeface="Poppins"/>
              </a:rPr>
              <a:t>theory</a:t>
            </a:r>
            <a:r>
              <a:rPr lang="en">
                <a:solidFill>
                  <a:schemeClr val="dk2"/>
                </a:solidFill>
                <a:latin typeface="Poppins"/>
                <a:ea typeface="Poppins"/>
                <a:cs typeface="Poppins"/>
                <a:sym typeface="Poppins"/>
              </a:rPr>
              <a:t> of positive emotions. </a:t>
            </a:r>
            <a:r>
              <a:rPr i="1" lang="en">
                <a:solidFill>
                  <a:schemeClr val="dk2"/>
                </a:solidFill>
                <a:latin typeface="Poppins"/>
                <a:ea typeface="Poppins"/>
                <a:cs typeface="Poppins"/>
                <a:sym typeface="Poppins"/>
              </a:rPr>
              <a:t>American Psychologist, 56</a:t>
            </a:r>
            <a:r>
              <a:rPr lang="en">
                <a:solidFill>
                  <a:schemeClr val="dk2"/>
                </a:solidFill>
                <a:latin typeface="Poppins"/>
                <a:ea typeface="Poppins"/>
                <a:cs typeface="Poppins"/>
                <a:sym typeface="Poppins"/>
              </a:rPr>
              <a:t>(3), 218-226.</a:t>
            </a:r>
            <a:endParaRPr>
              <a:solidFill>
                <a:schemeClr val="dk2"/>
              </a:solidFill>
              <a:latin typeface="Poppins"/>
              <a:ea typeface="Poppins"/>
              <a:cs typeface="Poppins"/>
              <a:sym typeface="Poppins"/>
            </a:endParaRPr>
          </a:p>
          <a:p>
            <a:pPr indent="-317500" lvl="0" marL="457200" rtl="0" algn="l">
              <a:spcBef>
                <a:spcPts val="1000"/>
              </a:spcBef>
              <a:spcAft>
                <a:spcPts val="0"/>
              </a:spcAft>
              <a:buClr>
                <a:schemeClr val="dk2"/>
              </a:buClr>
              <a:buSzPts val="1400"/>
              <a:buFont typeface="Poppins"/>
              <a:buChar char="●"/>
            </a:pPr>
            <a:r>
              <a:rPr lang="en">
                <a:solidFill>
                  <a:schemeClr val="dk2"/>
                </a:solidFill>
                <a:latin typeface="Poppins"/>
                <a:ea typeface="Poppins"/>
                <a:cs typeface="Poppins"/>
                <a:sym typeface="Poppins"/>
              </a:rPr>
              <a:t>Gable, P. A., &amp; Harmon-Jones, E. (2008). Approach-motivated positive affect reduces breadth of attention. </a:t>
            </a:r>
            <a:r>
              <a:rPr i="1" lang="en">
                <a:solidFill>
                  <a:schemeClr val="dk2"/>
                </a:solidFill>
                <a:latin typeface="Poppins"/>
                <a:ea typeface="Poppins"/>
                <a:cs typeface="Poppins"/>
                <a:sym typeface="Poppins"/>
              </a:rPr>
              <a:t>Psychological Science, 19</a:t>
            </a:r>
            <a:r>
              <a:rPr lang="en">
                <a:solidFill>
                  <a:schemeClr val="dk2"/>
                </a:solidFill>
                <a:latin typeface="Poppins"/>
                <a:ea typeface="Poppins"/>
                <a:cs typeface="Poppins"/>
                <a:sym typeface="Poppins"/>
              </a:rPr>
              <a:t>(5), 476-482.</a:t>
            </a:r>
            <a:endParaRPr>
              <a:solidFill>
                <a:schemeClr val="dk2"/>
              </a:solidFill>
              <a:latin typeface="Poppins"/>
              <a:ea typeface="Poppins"/>
              <a:cs typeface="Poppins"/>
              <a:sym typeface="Poppins"/>
            </a:endParaRPr>
          </a:p>
          <a:p>
            <a:pPr indent="-317500" lvl="0" marL="457200" rtl="0" algn="l">
              <a:spcBef>
                <a:spcPts val="1000"/>
              </a:spcBef>
              <a:spcAft>
                <a:spcPts val="0"/>
              </a:spcAft>
              <a:buClr>
                <a:schemeClr val="dk2"/>
              </a:buClr>
              <a:buSzPts val="1400"/>
              <a:buFont typeface="Poppins"/>
              <a:buChar char="●"/>
            </a:pPr>
            <a:r>
              <a:rPr lang="en">
                <a:solidFill>
                  <a:schemeClr val="dk2"/>
                </a:solidFill>
                <a:latin typeface="Poppins"/>
                <a:ea typeface="Poppins"/>
                <a:cs typeface="Poppins"/>
                <a:sym typeface="Poppins"/>
              </a:rPr>
              <a:t>Huntsinger, J. R., (2013). Does emotion directly tune the scope of attention? </a:t>
            </a:r>
            <a:r>
              <a:rPr i="1" lang="en">
                <a:solidFill>
                  <a:schemeClr val="dk2"/>
                </a:solidFill>
                <a:latin typeface="Poppins"/>
                <a:ea typeface="Poppins"/>
                <a:cs typeface="Poppins"/>
                <a:sym typeface="Poppins"/>
              </a:rPr>
              <a:t>Current Directions in Psychological Science, 22</a:t>
            </a:r>
            <a:r>
              <a:rPr lang="en">
                <a:solidFill>
                  <a:schemeClr val="dk2"/>
                </a:solidFill>
                <a:latin typeface="Poppins"/>
                <a:ea typeface="Poppins"/>
                <a:cs typeface="Poppins"/>
                <a:sym typeface="Poppins"/>
              </a:rPr>
              <a:t>(4), 265-270. Doi: 10.11177/0963721413480364 </a:t>
            </a:r>
            <a:endParaRPr>
              <a:solidFill>
                <a:schemeClr val="dk2"/>
              </a:solidFill>
              <a:latin typeface="Poppins"/>
              <a:ea typeface="Poppins"/>
              <a:cs typeface="Poppins"/>
              <a:sym typeface="Poppins"/>
            </a:endParaRPr>
          </a:p>
          <a:p>
            <a:pPr indent="-317500" lvl="0" marL="457200" rtl="0" algn="l">
              <a:spcBef>
                <a:spcPts val="1000"/>
              </a:spcBef>
              <a:spcAft>
                <a:spcPts val="0"/>
              </a:spcAft>
              <a:buClr>
                <a:schemeClr val="dk2"/>
              </a:buClr>
              <a:buSzPts val="1400"/>
              <a:buFont typeface="Poppins"/>
              <a:buChar char="●"/>
            </a:pPr>
            <a:r>
              <a:rPr lang="en">
                <a:solidFill>
                  <a:schemeClr val="dk2"/>
                </a:solidFill>
                <a:latin typeface="Poppins"/>
                <a:ea typeface="Poppins"/>
                <a:cs typeface="Poppins"/>
                <a:sym typeface="Poppins"/>
              </a:rPr>
              <a:t>Nadler, R. T., Rabi, R., &amp; Minda, J. P. (2010). Better mood and </a:t>
            </a:r>
            <a:r>
              <a:rPr lang="en">
                <a:solidFill>
                  <a:schemeClr val="dk2"/>
                </a:solidFill>
                <a:latin typeface="Poppins"/>
                <a:ea typeface="Poppins"/>
                <a:cs typeface="Poppins"/>
                <a:sym typeface="Poppins"/>
              </a:rPr>
              <a:t>better</a:t>
            </a:r>
            <a:r>
              <a:rPr lang="en">
                <a:solidFill>
                  <a:schemeClr val="dk2"/>
                </a:solidFill>
                <a:latin typeface="Poppins"/>
                <a:ea typeface="Poppins"/>
                <a:cs typeface="Poppins"/>
                <a:sym typeface="Poppins"/>
              </a:rPr>
              <a:t> performance: Learning rule-</a:t>
            </a:r>
            <a:r>
              <a:rPr lang="en">
                <a:solidFill>
                  <a:schemeClr val="dk2"/>
                </a:solidFill>
                <a:latin typeface="Poppins"/>
                <a:ea typeface="Poppins"/>
                <a:cs typeface="Poppins"/>
                <a:sym typeface="Poppins"/>
              </a:rPr>
              <a:t>described</a:t>
            </a:r>
            <a:r>
              <a:rPr lang="en">
                <a:solidFill>
                  <a:schemeClr val="dk2"/>
                </a:solidFill>
                <a:latin typeface="Poppins"/>
                <a:ea typeface="Poppins"/>
                <a:cs typeface="Poppins"/>
                <a:sym typeface="Poppins"/>
              </a:rPr>
              <a:t> categories is enhanced by positive mood. </a:t>
            </a:r>
            <a:r>
              <a:rPr i="1" lang="en">
                <a:solidFill>
                  <a:schemeClr val="dk2"/>
                </a:solidFill>
                <a:latin typeface="Poppins"/>
                <a:ea typeface="Poppins"/>
                <a:cs typeface="Poppins"/>
                <a:sym typeface="Poppins"/>
              </a:rPr>
              <a:t>Psychological Science, 21</a:t>
            </a:r>
            <a:r>
              <a:rPr lang="en">
                <a:solidFill>
                  <a:schemeClr val="dk2"/>
                </a:solidFill>
                <a:latin typeface="Poppins"/>
                <a:ea typeface="Poppins"/>
                <a:cs typeface="Poppins"/>
                <a:sym typeface="Poppins"/>
              </a:rPr>
              <a:t>(12), 1770-1776.</a:t>
            </a:r>
            <a:endParaRPr>
              <a:solidFill>
                <a:schemeClr val="dk2"/>
              </a:solidFill>
              <a:latin typeface="Poppins"/>
              <a:ea typeface="Poppins"/>
              <a:cs typeface="Poppins"/>
              <a:sym typeface="Poppins"/>
            </a:endParaRPr>
          </a:p>
          <a:p>
            <a:pPr indent="-317500" lvl="0" marL="457200" rtl="0" algn="l">
              <a:spcBef>
                <a:spcPts val="1000"/>
              </a:spcBef>
              <a:spcAft>
                <a:spcPts val="1000"/>
              </a:spcAft>
              <a:buClr>
                <a:schemeClr val="dk2"/>
              </a:buClr>
              <a:buSzPts val="1400"/>
              <a:buFont typeface="Poppins"/>
              <a:buChar char="●"/>
            </a:pPr>
            <a:r>
              <a:rPr lang="en">
                <a:solidFill>
                  <a:schemeClr val="dk2"/>
                </a:solidFill>
                <a:latin typeface="Poppins"/>
                <a:ea typeface="Poppins"/>
                <a:cs typeface="Poppins"/>
                <a:sym typeface="Poppins"/>
              </a:rPr>
              <a:t>Valiente, C., Swanson, J., &amp; Eisenberg, N. (2012). Linking students’ emotions and academic achievement: When and why emotions matter. </a:t>
            </a:r>
            <a:r>
              <a:rPr i="1" lang="en">
                <a:solidFill>
                  <a:schemeClr val="dk2"/>
                </a:solidFill>
                <a:latin typeface="Poppins"/>
                <a:ea typeface="Poppins"/>
                <a:cs typeface="Poppins"/>
                <a:sym typeface="Poppins"/>
              </a:rPr>
              <a:t>Child Development Perspectives, 6</a:t>
            </a:r>
            <a:r>
              <a:rPr lang="en">
                <a:solidFill>
                  <a:schemeClr val="dk2"/>
                </a:solidFill>
                <a:latin typeface="Poppins"/>
                <a:ea typeface="Poppins"/>
                <a:cs typeface="Poppins"/>
                <a:sym typeface="Poppins"/>
              </a:rPr>
              <a:t>(2), 129-135.</a:t>
            </a:r>
            <a:endParaRPr>
              <a:solidFill>
                <a:schemeClr val="dk2"/>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5"/>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t>Digging Deeper: Negative Emotions Hinder Learning</a:t>
            </a:r>
            <a:endParaRPr sz="2300"/>
          </a:p>
        </p:txBody>
      </p:sp>
      <p:sp>
        <p:nvSpPr>
          <p:cNvPr id="290" name="Google Shape;290;p35"/>
          <p:cNvSpPr txBox="1"/>
          <p:nvPr/>
        </p:nvSpPr>
        <p:spPr>
          <a:xfrm>
            <a:off x="227175" y="292925"/>
            <a:ext cx="8597700" cy="3895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2"/>
              </a:buClr>
              <a:buSzPts val="2000"/>
              <a:buFont typeface="Poppins"/>
              <a:buChar char="●"/>
            </a:pPr>
            <a:r>
              <a:rPr lang="en" sz="2000">
                <a:solidFill>
                  <a:schemeClr val="dk2"/>
                </a:solidFill>
                <a:latin typeface="Poppins"/>
                <a:ea typeface="Poppins"/>
                <a:cs typeface="Poppins"/>
                <a:sym typeface="Poppins"/>
              </a:rPr>
              <a:t>Brock, L. L., Rimm-Kaufman, S. E., Nathanson, L., &amp; Grimm, K. J. (2009). The contributions of “hot” and “cool” executive functions to children’s academic achievement, learning-related behaviors, and engagement in kindergarten. </a:t>
            </a:r>
            <a:r>
              <a:rPr i="1" lang="en" sz="2000">
                <a:solidFill>
                  <a:schemeClr val="dk2"/>
                </a:solidFill>
                <a:latin typeface="Poppins"/>
                <a:ea typeface="Poppins"/>
                <a:cs typeface="Poppins"/>
                <a:sym typeface="Poppins"/>
              </a:rPr>
              <a:t>Early Childhood Research Quarterly, 24</a:t>
            </a:r>
            <a:r>
              <a:rPr lang="en" sz="2000">
                <a:solidFill>
                  <a:schemeClr val="dk2"/>
                </a:solidFill>
                <a:latin typeface="Poppins"/>
                <a:ea typeface="Poppins"/>
                <a:cs typeface="Poppins"/>
                <a:sym typeface="Poppins"/>
              </a:rPr>
              <a:t>(3), 337-349.</a:t>
            </a:r>
            <a:endParaRPr sz="2000">
              <a:solidFill>
                <a:schemeClr val="dk2"/>
              </a:solidFill>
              <a:latin typeface="Poppins"/>
              <a:ea typeface="Poppins"/>
              <a:cs typeface="Poppins"/>
              <a:sym typeface="Poppins"/>
            </a:endParaRPr>
          </a:p>
          <a:p>
            <a:pPr indent="-355600" lvl="0" marL="457200" rtl="0" algn="l">
              <a:spcBef>
                <a:spcPts val="1000"/>
              </a:spcBef>
              <a:spcAft>
                <a:spcPts val="0"/>
              </a:spcAft>
              <a:buClr>
                <a:schemeClr val="dk2"/>
              </a:buClr>
              <a:buSzPts val="2000"/>
              <a:buFont typeface="Poppins"/>
              <a:buChar char="●"/>
            </a:pPr>
            <a:r>
              <a:rPr lang="en" sz="2000">
                <a:solidFill>
                  <a:schemeClr val="dk2"/>
                </a:solidFill>
                <a:latin typeface="Poppins"/>
                <a:ea typeface="Poppins"/>
                <a:cs typeface="Poppins"/>
                <a:sym typeface="Poppins"/>
              </a:rPr>
              <a:t>Compton, R. J., Robinson, M. D., Ode, S., Quandt, L., Fineman, S. L., &amp; Carp, J. (2008). Error </a:t>
            </a:r>
            <a:r>
              <a:rPr lang="en" sz="2000">
                <a:solidFill>
                  <a:schemeClr val="dk2"/>
                </a:solidFill>
                <a:latin typeface="Poppins"/>
                <a:ea typeface="Poppins"/>
                <a:cs typeface="Poppins"/>
                <a:sym typeface="Poppins"/>
              </a:rPr>
              <a:t>monitoring</a:t>
            </a:r>
            <a:r>
              <a:rPr lang="en" sz="2000">
                <a:solidFill>
                  <a:schemeClr val="dk2"/>
                </a:solidFill>
                <a:latin typeface="Poppins"/>
                <a:ea typeface="Poppins"/>
                <a:cs typeface="Poppins"/>
                <a:sym typeface="Poppins"/>
              </a:rPr>
              <a:t> </a:t>
            </a:r>
            <a:r>
              <a:rPr lang="en" sz="2000">
                <a:solidFill>
                  <a:schemeClr val="dk2"/>
                </a:solidFill>
                <a:latin typeface="Poppins"/>
                <a:ea typeface="Poppins"/>
                <a:cs typeface="Poppins"/>
                <a:sym typeface="Poppins"/>
              </a:rPr>
              <a:t>ability predicts daily stress regulation. </a:t>
            </a:r>
            <a:r>
              <a:rPr i="1" lang="en" sz="2000">
                <a:solidFill>
                  <a:schemeClr val="dk2"/>
                </a:solidFill>
                <a:latin typeface="Poppins"/>
                <a:ea typeface="Poppins"/>
                <a:cs typeface="Poppins"/>
                <a:sym typeface="Poppins"/>
              </a:rPr>
              <a:t>Psychological Science, 19(7)</a:t>
            </a:r>
            <a:r>
              <a:rPr lang="en" sz="2000">
                <a:solidFill>
                  <a:schemeClr val="dk2"/>
                </a:solidFill>
                <a:latin typeface="Poppins"/>
                <a:ea typeface="Poppins"/>
                <a:cs typeface="Poppins"/>
                <a:sym typeface="Poppins"/>
              </a:rPr>
              <a:t>, 702-708.</a:t>
            </a:r>
            <a:endParaRPr sz="2000">
              <a:solidFill>
                <a:schemeClr val="dk2"/>
              </a:solidFill>
              <a:latin typeface="Poppins"/>
              <a:ea typeface="Poppins"/>
              <a:cs typeface="Poppins"/>
              <a:sym typeface="Poppins"/>
            </a:endParaRPr>
          </a:p>
          <a:p>
            <a:pPr indent="0" lvl="0" marL="0" rtl="0" algn="l">
              <a:spcBef>
                <a:spcPts val="1000"/>
              </a:spcBef>
              <a:spcAft>
                <a:spcPts val="1000"/>
              </a:spcAft>
              <a:buNone/>
            </a:pPr>
            <a:r>
              <a:t/>
            </a:r>
            <a:endParaRPr sz="2000">
              <a:solidFill>
                <a:schemeClr val="dk2"/>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6"/>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t>Digging Deeper: Happy = More Prosocial</a:t>
            </a:r>
            <a:endParaRPr sz="2300"/>
          </a:p>
        </p:txBody>
      </p:sp>
      <p:sp>
        <p:nvSpPr>
          <p:cNvPr id="296" name="Google Shape;296;p36"/>
          <p:cNvSpPr txBox="1"/>
          <p:nvPr/>
        </p:nvSpPr>
        <p:spPr>
          <a:xfrm>
            <a:off x="227175" y="249875"/>
            <a:ext cx="8597700" cy="37125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Bergin, C. (1987). Prosocial development in toddlers: The patterning of mother-infant interactions. In M. E. Ford &amp; D. H. Ford (Eds.), </a:t>
            </a:r>
            <a:r>
              <a:rPr i="1" lang="en" sz="1500">
                <a:solidFill>
                  <a:schemeClr val="dk2"/>
                </a:solidFill>
                <a:latin typeface="Poppins"/>
                <a:ea typeface="Poppins"/>
                <a:cs typeface="Poppins"/>
                <a:sym typeface="Poppins"/>
              </a:rPr>
              <a:t>Humans as self-constructing Living Systems: Putting the framework to work </a:t>
            </a:r>
            <a:r>
              <a:rPr lang="en" sz="1500">
                <a:solidFill>
                  <a:schemeClr val="dk2"/>
                </a:solidFill>
                <a:latin typeface="Poppins"/>
                <a:ea typeface="Poppins"/>
                <a:cs typeface="Poppins"/>
                <a:sym typeface="Poppins"/>
              </a:rPr>
              <a:t>(pp. 121-143). Hillsdale, NJ: Erlbaum.</a:t>
            </a:r>
            <a:endParaRPr sz="15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Bergin, C., Bergin, D. A., &amp; French, E. (1995). Preschoolers’ prosocial repertoires. Parents’ perspectives. </a:t>
            </a:r>
            <a:r>
              <a:rPr i="1" lang="en" sz="1500">
                <a:solidFill>
                  <a:schemeClr val="dk2"/>
                </a:solidFill>
                <a:latin typeface="Poppins"/>
                <a:ea typeface="Poppins"/>
                <a:cs typeface="Poppins"/>
                <a:sym typeface="Poppins"/>
              </a:rPr>
              <a:t>Early Childhood Research Quarterly, 10</a:t>
            </a:r>
            <a:r>
              <a:rPr lang="en" sz="1500">
                <a:solidFill>
                  <a:schemeClr val="dk2"/>
                </a:solidFill>
                <a:latin typeface="Poppins"/>
                <a:ea typeface="Poppins"/>
                <a:cs typeface="Poppins"/>
                <a:sym typeface="Poppins"/>
              </a:rPr>
              <a:t>, 81-103.</a:t>
            </a:r>
            <a:endParaRPr sz="15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Bergin, C., Talley, S., &amp; Hamer, L. (2003). Prosocial behaviours of young adolescents: A focus group study. </a:t>
            </a:r>
            <a:r>
              <a:rPr i="1" lang="en" sz="1500">
                <a:solidFill>
                  <a:schemeClr val="dk2"/>
                </a:solidFill>
                <a:latin typeface="Poppins"/>
                <a:ea typeface="Poppins"/>
                <a:cs typeface="Poppins"/>
                <a:sym typeface="Poppins"/>
              </a:rPr>
              <a:t>Journal of Adolescence, 26</a:t>
            </a:r>
            <a:r>
              <a:rPr lang="en" sz="1500">
                <a:solidFill>
                  <a:schemeClr val="dk2"/>
                </a:solidFill>
                <a:latin typeface="Poppins"/>
                <a:ea typeface="Poppins"/>
                <a:cs typeface="Poppins"/>
                <a:sym typeface="Poppins"/>
              </a:rPr>
              <a:t>, 13-32.</a:t>
            </a:r>
            <a:endParaRPr sz="15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Denham, S. A., McKinley, M., Couchoud, E. A., &amp; Holt, R., (1990). Emotional and behavioral predictors of preschool peer ratings. </a:t>
            </a:r>
            <a:r>
              <a:rPr i="1" lang="en" sz="1500">
                <a:solidFill>
                  <a:schemeClr val="dk2"/>
                </a:solidFill>
                <a:latin typeface="Poppins"/>
                <a:ea typeface="Poppins"/>
                <a:cs typeface="Poppins"/>
                <a:sym typeface="Poppins"/>
              </a:rPr>
              <a:t>Child Development, 61</a:t>
            </a:r>
            <a:r>
              <a:rPr lang="en" sz="1500">
                <a:solidFill>
                  <a:schemeClr val="dk2"/>
                </a:solidFill>
                <a:latin typeface="Poppins"/>
                <a:ea typeface="Poppins"/>
                <a:cs typeface="Poppins"/>
                <a:sym typeface="Poppins"/>
              </a:rPr>
              <a:t>, 1145-1152.</a:t>
            </a:r>
            <a:endParaRPr sz="1500">
              <a:solidFill>
                <a:schemeClr val="dk2"/>
              </a:solidFill>
              <a:latin typeface="Poppins"/>
              <a:ea typeface="Poppins"/>
              <a:cs typeface="Poppins"/>
              <a:sym typeface="Poppins"/>
            </a:endParaRPr>
          </a:p>
          <a:p>
            <a:pPr indent="-323850" lvl="0" marL="457200" rtl="0" algn="l">
              <a:spcBef>
                <a:spcPts val="1000"/>
              </a:spcBef>
              <a:spcAft>
                <a:spcPts val="1000"/>
              </a:spcAft>
              <a:buClr>
                <a:schemeClr val="dk2"/>
              </a:buClr>
              <a:buSzPts val="1500"/>
              <a:buFont typeface="Poppins"/>
              <a:buChar char="●"/>
            </a:pPr>
            <a:r>
              <a:rPr lang="en" sz="1500">
                <a:solidFill>
                  <a:schemeClr val="dk2"/>
                </a:solidFill>
                <a:latin typeface="Poppins"/>
                <a:ea typeface="Poppins"/>
                <a:cs typeface="Poppins"/>
                <a:sym typeface="Poppins"/>
              </a:rPr>
              <a:t>Eisenberg, N., Fab es, R. A., Karorn, M., Murphy B. C., Wosinski, M., Polazzi, L., …Junke, C. (1996). The relations of children’s dispositional prosocial behavior to emotionality, regulation, and social functioning. Child Development, 67, 974-993.</a:t>
            </a:r>
            <a:endParaRPr sz="1500">
              <a:solidFill>
                <a:schemeClr val="dk2"/>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9"/>
          <p:cNvSpPr txBox="1"/>
          <p:nvPr>
            <p:ph type="title"/>
          </p:nvPr>
        </p:nvSpPr>
        <p:spPr>
          <a:xfrm>
            <a:off x="1246225" y="272325"/>
            <a:ext cx="77070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a:t>
            </a:r>
            <a:endParaRPr/>
          </a:p>
        </p:txBody>
      </p:sp>
      <p:sp>
        <p:nvSpPr>
          <p:cNvPr id="116" name="Google Shape;116;p19"/>
          <p:cNvSpPr txBox="1"/>
          <p:nvPr/>
        </p:nvSpPr>
        <p:spPr>
          <a:xfrm>
            <a:off x="287050" y="1423025"/>
            <a:ext cx="4124100" cy="3517200"/>
          </a:xfrm>
          <a:prstGeom prst="rect">
            <a:avLst/>
          </a:prstGeom>
          <a:noFill/>
          <a:ln cap="flat" cmpd="sng" w="38100">
            <a:solidFill>
              <a:srgbClr val="3F3F3F"/>
            </a:solidFill>
            <a:prstDash val="solid"/>
            <a:round/>
            <a:headEnd len="sm" w="sm" type="none"/>
            <a:tailEnd len="sm" w="sm" type="none"/>
          </a:ln>
        </p:spPr>
        <p:txBody>
          <a:bodyPr anchorCtr="0" anchor="t" bIns="91425" lIns="91425" spcFirstLastPara="1" rIns="91425" wrap="square" tIns="91425">
            <a:normAutofit lnSpcReduction="20000"/>
          </a:bodyPr>
          <a:lstStyle/>
          <a:p>
            <a:pPr indent="0" lvl="0" marL="0" rtl="0" algn="l">
              <a:lnSpc>
                <a:spcPct val="115000"/>
              </a:lnSpc>
              <a:spcBef>
                <a:spcPts val="800"/>
              </a:spcBef>
              <a:spcAft>
                <a:spcPts val="0"/>
              </a:spcAft>
              <a:buNone/>
            </a:pPr>
            <a:r>
              <a:rPr lang="en" sz="2200">
                <a:solidFill>
                  <a:schemeClr val="dk2"/>
                </a:solidFill>
                <a:highlight>
                  <a:srgbClr val="FFFFFF"/>
                </a:highlight>
                <a:latin typeface="Poppins"/>
                <a:ea typeface="Poppins"/>
                <a:cs typeface="Poppins"/>
                <a:sym typeface="Poppins"/>
              </a:rPr>
              <a:t>In this session, you will:</a:t>
            </a:r>
            <a:endParaRPr sz="2200">
              <a:solidFill>
                <a:schemeClr val="dk2"/>
              </a:solidFill>
              <a:highlight>
                <a:srgbClr val="FFFFFF"/>
              </a:highlight>
              <a:latin typeface="Poppins"/>
              <a:ea typeface="Poppins"/>
              <a:cs typeface="Poppins"/>
              <a:sym typeface="Poppins"/>
            </a:endParaRPr>
          </a:p>
          <a:p>
            <a:pPr indent="-368300" lvl="0" marL="457200" rtl="0" algn="l">
              <a:lnSpc>
                <a:spcPct val="115000"/>
              </a:lnSpc>
              <a:spcBef>
                <a:spcPts val="1200"/>
              </a:spcBef>
              <a:spcAft>
                <a:spcPts val="0"/>
              </a:spcAft>
              <a:buClr>
                <a:schemeClr val="dk2"/>
              </a:buClr>
              <a:buSzPts val="2200"/>
              <a:buFont typeface="Poppins"/>
              <a:buChar char="●"/>
            </a:pPr>
            <a:r>
              <a:rPr lang="en" sz="2200">
                <a:solidFill>
                  <a:schemeClr val="dk2"/>
                </a:solidFill>
                <a:highlight>
                  <a:srgbClr val="FFFFFF"/>
                </a:highlight>
                <a:latin typeface="Poppins"/>
                <a:ea typeface="Poppins"/>
                <a:cs typeface="Poppins"/>
                <a:sym typeface="Poppins"/>
              </a:rPr>
              <a:t>Learn about </a:t>
            </a:r>
            <a:r>
              <a:rPr b="1" lang="en" sz="2200">
                <a:solidFill>
                  <a:srgbClr val="7F3F98"/>
                </a:solidFill>
                <a:highlight>
                  <a:srgbClr val="FFFFFF"/>
                </a:highlight>
                <a:latin typeface="Poppins"/>
                <a:ea typeface="Poppins"/>
                <a:cs typeface="Poppins"/>
                <a:sym typeface="Poppins"/>
              </a:rPr>
              <a:t>The Emotionally Upbeat Classroom</a:t>
            </a:r>
            <a:r>
              <a:rPr lang="en" sz="2200">
                <a:solidFill>
                  <a:schemeClr val="dk2"/>
                </a:solidFill>
                <a:highlight>
                  <a:srgbClr val="FFFFFF"/>
                </a:highlight>
                <a:latin typeface="Poppins"/>
                <a:ea typeface="Poppins"/>
                <a:cs typeface="Poppins"/>
                <a:sym typeface="Poppins"/>
              </a:rPr>
              <a:t>.</a:t>
            </a:r>
            <a:endParaRPr sz="2200">
              <a:solidFill>
                <a:schemeClr val="dk2"/>
              </a:solidFill>
              <a:highlight>
                <a:srgbClr val="FFFFFF"/>
              </a:highlight>
              <a:latin typeface="Poppins"/>
              <a:ea typeface="Poppins"/>
              <a:cs typeface="Poppins"/>
              <a:sym typeface="Poppins"/>
            </a:endParaRPr>
          </a:p>
          <a:p>
            <a:pPr indent="-368300" lvl="0" marL="457200" rtl="0" algn="l">
              <a:lnSpc>
                <a:spcPct val="115000"/>
              </a:lnSpc>
              <a:spcBef>
                <a:spcPts val="1000"/>
              </a:spcBef>
              <a:spcAft>
                <a:spcPts val="0"/>
              </a:spcAft>
              <a:buClr>
                <a:schemeClr val="dk2"/>
              </a:buClr>
              <a:buSzPts val="2200"/>
              <a:buFont typeface="Poppins"/>
              <a:buChar char="●"/>
            </a:pPr>
            <a:r>
              <a:rPr lang="en" sz="2200">
                <a:solidFill>
                  <a:schemeClr val="dk2"/>
                </a:solidFill>
                <a:highlight>
                  <a:srgbClr val="FFFFFF"/>
                </a:highlight>
                <a:latin typeface="Poppins"/>
                <a:ea typeface="Poppins"/>
                <a:cs typeface="Poppins"/>
                <a:sym typeface="Poppins"/>
              </a:rPr>
              <a:t>Understand </a:t>
            </a:r>
            <a:r>
              <a:rPr b="1" lang="en" sz="2200">
                <a:solidFill>
                  <a:srgbClr val="7F3F98"/>
                </a:solidFill>
                <a:highlight>
                  <a:srgbClr val="FFFFFF"/>
                </a:highlight>
                <a:latin typeface="Poppins"/>
                <a:ea typeface="Poppins"/>
                <a:cs typeface="Poppins"/>
                <a:sym typeface="Poppins"/>
              </a:rPr>
              <a:t>research</a:t>
            </a:r>
            <a:r>
              <a:rPr lang="en" sz="2200">
                <a:solidFill>
                  <a:srgbClr val="7F3F98"/>
                </a:solidFill>
                <a:highlight>
                  <a:srgbClr val="FFFFFF"/>
                </a:highlight>
                <a:latin typeface="Poppins"/>
                <a:ea typeface="Poppins"/>
                <a:cs typeface="Poppins"/>
                <a:sym typeface="Poppins"/>
              </a:rPr>
              <a:t> </a:t>
            </a:r>
            <a:r>
              <a:rPr lang="en" sz="2200">
                <a:solidFill>
                  <a:schemeClr val="dk2"/>
                </a:solidFill>
                <a:highlight>
                  <a:srgbClr val="FFFFFF"/>
                </a:highlight>
                <a:latin typeface="Poppins"/>
                <a:ea typeface="Poppins"/>
                <a:cs typeface="Poppins"/>
                <a:sym typeface="Poppins"/>
              </a:rPr>
              <a:t>behind creating one.</a:t>
            </a:r>
            <a:endParaRPr sz="2200">
              <a:solidFill>
                <a:schemeClr val="dk2"/>
              </a:solidFill>
              <a:highlight>
                <a:srgbClr val="FFFFFF"/>
              </a:highlight>
              <a:latin typeface="Poppins"/>
              <a:ea typeface="Poppins"/>
              <a:cs typeface="Poppins"/>
              <a:sym typeface="Poppins"/>
            </a:endParaRPr>
          </a:p>
          <a:p>
            <a:pPr indent="-368300" lvl="0" marL="457200" rtl="0" algn="l">
              <a:lnSpc>
                <a:spcPct val="115000"/>
              </a:lnSpc>
              <a:spcBef>
                <a:spcPts val="1000"/>
              </a:spcBef>
              <a:spcAft>
                <a:spcPts val="1000"/>
              </a:spcAft>
              <a:buClr>
                <a:schemeClr val="dk2"/>
              </a:buClr>
              <a:buSzPts val="2200"/>
              <a:buFont typeface="Poppins"/>
              <a:buChar char="●"/>
            </a:pPr>
            <a:r>
              <a:rPr lang="en" sz="2200">
                <a:solidFill>
                  <a:schemeClr val="dk2"/>
                </a:solidFill>
                <a:highlight>
                  <a:srgbClr val="FFFFFF"/>
                </a:highlight>
                <a:latin typeface="Poppins"/>
                <a:ea typeface="Poppins"/>
                <a:cs typeface="Poppins"/>
                <a:sym typeface="Poppins"/>
              </a:rPr>
              <a:t>Walk away with </a:t>
            </a:r>
            <a:r>
              <a:rPr b="1" lang="en" sz="2200">
                <a:solidFill>
                  <a:srgbClr val="7F3F98"/>
                </a:solidFill>
                <a:highlight>
                  <a:srgbClr val="FFFFFF"/>
                </a:highlight>
                <a:latin typeface="Poppins"/>
                <a:ea typeface="Poppins"/>
                <a:cs typeface="Poppins"/>
                <a:sym typeface="Poppins"/>
              </a:rPr>
              <a:t>four new strategies</a:t>
            </a:r>
            <a:r>
              <a:rPr lang="en" sz="2200">
                <a:solidFill>
                  <a:schemeClr val="dk2"/>
                </a:solidFill>
                <a:highlight>
                  <a:srgbClr val="FFFFFF"/>
                </a:highlight>
                <a:latin typeface="Poppins"/>
                <a:ea typeface="Poppins"/>
                <a:cs typeface="Poppins"/>
                <a:sym typeface="Poppins"/>
              </a:rPr>
              <a:t> to help build one.</a:t>
            </a:r>
            <a:endParaRPr sz="2200">
              <a:solidFill>
                <a:schemeClr val="dk2"/>
              </a:solidFill>
              <a:highlight>
                <a:srgbClr val="FFFFFF"/>
              </a:highlight>
              <a:latin typeface="Poppins"/>
              <a:ea typeface="Poppins"/>
              <a:cs typeface="Poppins"/>
              <a:sym typeface="Poppins"/>
            </a:endParaRPr>
          </a:p>
        </p:txBody>
      </p:sp>
      <p:pic>
        <p:nvPicPr>
          <p:cNvPr id="117" name="Google Shape;117;p19"/>
          <p:cNvPicPr preferRelativeResize="0"/>
          <p:nvPr/>
        </p:nvPicPr>
        <p:blipFill>
          <a:blip r:embed="rId3">
            <a:alphaModFix/>
          </a:blip>
          <a:stretch>
            <a:fillRect/>
          </a:stretch>
        </p:blipFill>
        <p:spPr>
          <a:xfrm>
            <a:off x="4411050" y="1423025"/>
            <a:ext cx="1784625" cy="3172625"/>
          </a:xfrm>
          <a:prstGeom prst="rect">
            <a:avLst/>
          </a:prstGeom>
          <a:noFill/>
          <a:ln>
            <a:noFill/>
          </a:ln>
        </p:spPr>
      </p:pic>
      <p:pic>
        <p:nvPicPr>
          <p:cNvPr id="118" name="Google Shape;118;p19"/>
          <p:cNvPicPr preferRelativeResize="0"/>
          <p:nvPr/>
        </p:nvPicPr>
        <p:blipFill rotWithShape="1">
          <a:blip r:embed="rId4">
            <a:alphaModFix/>
          </a:blip>
          <a:srcRect b="2417" l="0" r="0" t="2408"/>
          <a:stretch/>
        </p:blipFill>
        <p:spPr>
          <a:xfrm>
            <a:off x="5205325" y="1169875"/>
            <a:ext cx="3887649" cy="37001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0" name="Shape 300"/>
        <p:cNvGrpSpPr/>
        <p:nvPr/>
      </p:nvGrpSpPr>
      <p:grpSpPr>
        <a:xfrm>
          <a:off x="0" y="0"/>
          <a:ext cx="0" cy="0"/>
          <a:chOff x="0" y="0"/>
          <a:chExt cx="0" cy="0"/>
        </a:xfrm>
      </p:grpSpPr>
      <p:sp>
        <p:nvSpPr>
          <p:cNvPr id="301" name="Google Shape;301;p37"/>
          <p:cNvSpPr txBox="1"/>
          <p:nvPr>
            <p:ph type="title"/>
          </p:nvPr>
        </p:nvSpPr>
        <p:spPr>
          <a:xfrm>
            <a:off x="176700" y="2740450"/>
            <a:ext cx="8790600" cy="85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t>From Gloom to Bloom: Four Strategies to Cultivate an Emotionally Upbeat Learning Space</a:t>
            </a:r>
            <a:endParaRPr sz="2500"/>
          </a:p>
          <a:p>
            <a:pPr indent="0" lvl="0" marL="0" rtl="0" algn="ctr">
              <a:spcBef>
                <a:spcPts val="0"/>
              </a:spcBef>
              <a:spcAft>
                <a:spcPts val="0"/>
              </a:spcAft>
              <a:buNone/>
            </a:pPr>
            <a:r>
              <a:t/>
            </a:r>
            <a:endParaRPr sz="3500"/>
          </a:p>
          <a:p>
            <a:pPr indent="0" lvl="0" marL="0" rtl="0" algn="ctr">
              <a:spcBef>
                <a:spcPts val="0"/>
              </a:spcBef>
              <a:spcAft>
                <a:spcPts val="0"/>
              </a:spcAft>
              <a:buNone/>
            </a:pPr>
            <a:r>
              <a:t/>
            </a:r>
            <a:endParaRPr sz="3500"/>
          </a:p>
          <a:p>
            <a:pPr indent="0" lvl="0" marL="0" rtl="0" algn="ctr">
              <a:spcBef>
                <a:spcPts val="0"/>
              </a:spcBef>
              <a:spcAft>
                <a:spcPts val="0"/>
              </a:spcAft>
              <a:buNone/>
            </a:pPr>
            <a:r>
              <a:t/>
            </a:r>
            <a:endParaRPr sz="3500"/>
          </a:p>
          <a:p>
            <a:pPr indent="0" lvl="0" marL="0" rtl="0" algn="ctr">
              <a:spcBef>
                <a:spcPts val="0"/>
              </a:spcBef>
              <a:spcAft>
                <a:spcPts val="0"/>
              </a:spcAft>
              <a:buNone/>
            </a:pPr>
            <a:r>
              <a:rPr lang="en" sz="3500"/>
              <a:t>Gloom to Bloom: Four Strategies to Cultivate an Emotionally Upbeat Learning Space</a:t>
            </a:r>
            <a:endParaRPr sz="3500"/>
          </a:p>
          <a:p>
            <a:pPr indent="0" lvl="0" marL="0" rtl="0" algn="ctr">
              <a:spcBef>
                <a:spcPts val="0"/>
              </a:spcBef>
              <a:spcAft>
                <a:spcPts val="0"/>
              </a:spcAft>
              <a:buNone/>
            </a:pPr>
            <a:r>
              <a:t/>
            </a:r>
            <a:endParaRPr sz="3500"/>
          </a:p>
          <a:p>
            <a:pPr indent="0" lvl="0" marL="0" rtl="0" algn="ctr">
              <a:spcBef>
                <a:spcPts val="0"/>
              </a:spcBef>
              <a:spcAft>
                <a:spcPts val="0"/>
              </a:spcAft>
              <a:buNone/>
            </a:pPr>
            <a:r>
              <a:rPr lang="en" sz="3500"/>
              <a:t>Upbeat Classroom</a:t>
            </a:r>
            <a:endParaRPr sz="3500"/>
          </a:p>
        </p:txBody>
      </p:sp>
      <p:sp>
        <p:nvSpPr>
          <p:cNvPr id="302" name="Google Shape;302;p37"/>
          <p:cNvSpPr txBox="1"/>
          <p:nvPr>
            <p:ph idx="1" type="body"/>
          </p:nvPr>
        </p:nvSpPr>
        <p:spPr>
          <a:xfrm>
            <a:off x="176700" y="3838925"/>
            <a:ext cx="3341700" cy="104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3F3F3"/>
                </a:solidFill>
              </a:rPr>
              <a:t>Access the slides:</a:t>
            </a:r>
            <a:endParaRPr sz="2800">
              <a:solidFill>
                <a:srgbClr val="F3F3F3"/>
              </a:solidFill>
            </a:endParaRPr>
          </a:p>
          <a:p>
            <a:pPr indent="0" lvl="0" marL="0" rtl="0" algn="l">
              <a:spcBef>
                <a:spcPts val="0"/>
              </a:spcBef>
              <a:spcAft>
                <a:spcPts val="0"/>
              </a:spcAft>
              <a:buNone/>
            </a:pPr>
            <a:r>
              <a:rPr lang="en" u="sng">
                <a:solidFill>
                  <a:schemeClr val="hlink"/>
                </a:solidFill>
                <a:hlinkClick r:id="rId3"/>
              </a:rPr>
              <a:t>bit.ly/eMINTS-TheEUC</a:t>
            </a:r>
            <a:r>
              <a:rPr lang="en">
                <a:solidFill>
                  <a:srgbClr val="F3F3F3"/>
                </a:solidFill>
              </a:rPr>
              <a:t> </a:t>
            </a:r>
            <a:endParaRPr>
              <a:solidFill>
                <a:srgbClr val="F3F3F3"/>
              </a:solidFill>
            </a:endParaRPr>
          </a:p>
        </p:txBody>
      </p:sp>
      <p:pic>
        <p:nvPicPr>
          <p:cNvPr id="303" name="Google Shape;303;p37"/>
          <p:cNvPicPr preferRelativeResize="0"/>
          <p:nvPr/>
        </p:nvPicPr>
        <p:blipFill rotWithShape="1">
          <a:blip r:embed="rId4">
            <a:alphaModFix/>
          </a:blip>
          <a:srcRect b="43420" l="0" r="0" t="35151"/>
          <a:stretch/>
        </p:blipFill>
        <p:spPr>
          <a:xfrm>
            <a:off x="0" y="-11"/>
            <a:ext cx="9144000" cy="2612572"/>
          </a:xfrm>
          <a:prstGeom prst="rect">
            <a:avLst/>
          </a:prstGeom>
          <a:noFill/>
          <a:ln>
            <a:noFill/>
          </a:ln>
        </p:spPr>
      </p:pic>
      <p:pic>
        <p:nvPicPr>
          <p:cNvPr id="304" name="Google Shape;304;p37"/>
          <p:cNvPicPr preferRelativeResize="0"/>
          <p:nvPr/>
        </p:nvPicPr>
        <p:blipFill>
          <a:blip r:embed="rId5">
            <a:alphaModFix/>
          </a:blip>
          <a:stretch>
            <a:fillRect/>
          </a:stretch>
        </p:blipFill>
        <p:spPr>
          <a:xfrm>
            <a:off x="3593716" y="3838925"/>
            <a:ext cx="1045625" cy="1045625"/>
          </a:xfrm>
          <a:prstGeom prst="rect">
            <a:avLst/>
          </a:prstGeom>
          <a:noFill/>
          <a:ln>
            <a:noFill/>
          </a:ln>
        </p:spPr>
      </p:pic>
      <p:grpSp>
        <p:nvGrpSpPr>
          <p:cNvPr id="305" name="Google Shape;305;p37"/>
          <p:cNvGrpSpPr/>
          <p:nvPr/>
        </p:nvGrpSpPr>
        <p:grpSpPr>
          <a:xfrm>
            <a:off x="7972490" y="1440818"/>
            <a:ext cx="1171728" cy="1171728"/>
            <a:chOff x="4945725" y="577200"/>
            <a:chExt cx="3836700" cy="3836700"/>
          </a:xfrm>
        </p:grpSpPr>
        <p:sp>
          <p:nvSpPr>
            <p:cNvPr id="306" name="Google Shape;306;p37"/>
            <p:cNvSpPr/>
            <p:nvPr/>
          </p:nvSpPr>
          <p:spPr>
            <a:xfrm>
              <a:off x="4945725" y="577200"/>
              <a:ext cx="3836700" cy="3836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07" name="Google Shape;307;p37"/>
            <p:cNvPicPr preferRelativeResize="0"/>
            <p:nvPr/>
          </p:nvPicPr>
          <p:blipFill rotWithShape="1">
            <a:blip r:embed="rId6">
              <a:alphaModFix/>
            </a:blip>
            <a:srcRect b="0" l="0" r="0" t="0"/>
            <a:stretch/>
          </p:blipFill>
          <p:spPr>
            <a:xfrm>
              <a:off x="5057575" y="689138"/>
              <a:ext cx="3612999" cy="3612824"/>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1" name="Shape 311"/>
        <p:cNvGrpSpPr/>
        <p:nvPr/>
      </p:nvGrpSpPr>
      <p:grpSpPr>
        <a:xfrm>
          <a:off x="0" y="0"/>
          <a:ext cx="0" cy="0"/>
          <a:chOff x="0" y="0"/>
          <a:chExt cx="0" cy="0"/>
        </a:xfrm>
      </p:grpSpPr>
      <p:sp>
        <p:nvSpPr>
          <p:cNvPr id="312" name="Google Shape;312;p38"/>
          <p:cNvSpPr txBox="1"/>
          <p:nvPr>
            <p:ph type="title"/>
          </p:nvPr>
        </p:nvSpPr>
        <p:spPr>
          <a:xfrm>
            <a:off x="311725" y="3485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Opener:</a:t>
            </a:r>
            <a:endParaRPr/>
          </a:p>
          <a:p>
            <a:pPr indent="0" lvl="0" marL="0" rtl="0" algn="l">
              <a:spcBef>
                <a:spcPts val="0"/>
              </a:spcBef>
              <a:spcAft>
                <a:spcPts val="0"/>
              </a:spcAft>
              <a:buNone/>
            </a:pPr>
            <a:r>
              <a:rPr lang="en"/>
              <a:t>Tell Me Something Good</a:t>
            </a:r>
            <a:endParaRPr/>
          </a:p>
        </p:txBody>
      </p:sp>
      <p:sp>
        <p:nvSpPr>
          <p:cNvPr id="313" name="Google Shape;313;p38"/>
          <p:cNvSpPr txBox="1"/>
          <p:nvPr>
            <p:ph idx="1" type="body"/>
          </p:nvPr>
        </p:nvSpPr>
        <p:spPr>
          <a:xfrm>
            <a:off x="4630325" y="448650"/>
            <a:ext cx="4226700" cy="424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 </a:t>
            </a:r>
            <a:r>
              <a:rPr b="1" lang="en">
                <a:solidFill>
                  <a:srgbClr val="7F3F98"/>
                </a:solidFill>
              </a:rPr>
              <a:t>Grab </a:t>
            </a:r>
            <a:r>
              <a:rPr lang="en"/>
              <a:t>a sticky note.</a:t>
            </a:r>
            <a:endParaRPr/>
          </a:p>
          <a:p>
            <a:pPr indent="0" lvl="0" marL="0" rtl="0" algn="ctr">
              <a:spcBef>
                <a:spcPts val="1600"/>
              </a:spcBef>
              <a:spcAft>
                <a:spcPts val="0"/>
              </a:spcAft>
              <a:buNone/>
            </a:pPr>
            <a:r>
              <a:rPr lang="en"/>
              <a:t>2. </a:t>
            </a:r>
            <a:r>
              <a:rPr b="1" lang="en">
                <a:solidFill>
                  <a:srgbClr val="7F3F98"/>
                </a:solidFill>
              </a:rPr>
              <a:t>Write </a:t>
            </a:r>
            <a:r>
              <a:rPr i="1" lang="en"/>
              <a:t>3 positive things</a:t>
            </a:r>
            <a:r>
              <a:rPr lang="en"/>
              <a:t> on the sticky note about </a:t>
            </a:r>
            <a:br>
              <a:rPr lang="en"/>
            </a:br>
            <a:r>
              <a:rPr lang="en"/>
              <a:t>your duck.</a:t>
            </a:r>
            <a:endParaRPr/>
          </a:p>
          <a:p>
            <a:pPr indent="0" lvl="0" marL="0" rtl="0" algn="ctr">
              <a:spcBef>
                <a:spcPts val="1600"/>
              </a:spcBef>
              <a:spcAft>
                <a:spcPts val="0"/>
              </a:spcAft>
              <a:buNone/>
            </a:pPr>
            <a:r>
              <a:rPr lang="en"/>
              <a:t>3. </a:t>
            </a:r>
            <a:r>
              <a:rPr b="1" lang="en">
                <a:solidFill>
                  <a:srgbClr val="7F3F98"/>
                </a:solidFill>
              </a:rPr>
              <a:t>Pair </a:t>
            </a:r>
            <a:r>
              <a:rPr lang="en"/>
              <a:t>up with the person whose duck is most like yours, &amp; </a:t>
            </a:r>
            <a:r>
              <a:rPr b="1" lang="en">
                <a:solidFill>
                  <a:srgbClr val="7F3F98"/>
                </a:solidFill>
              </a:rPr>
              <a:t>share </a:t>
            </a:r>
            <a:r>
              <a:rPr lang="en"/>
              <a:t>your </a:t>
            </a:r>
            <a:r>
              <a:rPr i="1" lang="en"/>
              <a:t>3 things</a:t>
            </a:r>
            <a:r>
              <a:rPr lang="en"/>
              <a:t>.</a:t>
            </a:r>
            <a:endParaRPr/>
          </a:p>
          <a:p>
            <a:pPr indent="0" lvl="0" marL="0" rtl="0" algn="ctr">
              <a:spcBef>
                <a:spcPts val="1600"/>
              </a:spcBef>
              <a:spcAft>
                <a:spcPts val="1600"/>
              </a:spcAft>
              <a:buNone/>
            </a:pPr>
            <a:r>
              <a:rPr lang="en"/>
              <a:t>4. When the song is over, </a:t>
            </a:r>
            <a:r>
              <a:rPr b="1" lang="en">
                <a:solidFill>
                  <a:srgbClr val="7F3F98"/>
                </a:solidFill>
              </a:rPr>
              <a:t>return </a:t>
            </a:r>
            <a:r>
              <a:rPr lang="en"/>
              <a:t>to your home base.</a:t>
            </a:r>
            <a:endParaRPr/>
          </a:p>
        </p:txBody>
      </p:sp>
      <p:pic>
        <p:nvPicPr>
          <p:cNvPr id="314" name="Google Shape;314;p38"/>
          <p:cNvPicPr preferRelativeResize="0"/>
          <p:nvPr/>
        </p:nvPicPr>
        <p:blipFill rotWithShape="1">
          <a:blip r:embed="rId3">
            <a:alphaModFix/>
          </a:blip>
          <a:srcRect b="0" l="0" r="0" t="0"/>
          <a:stretch/>
        </p:blipFill>
        <p:spPr>
          <a:xfrm rot="640781">
            <a:off x="2384659" y="123565"/>
            <a:ext cx="1787974" cy="1788000"/>
          </a:xfrm>
          <a:prstGeom prst="rect">
            <a:avLst/>
          </a:prstGeom>
          <a:noFill/>
          <a:ln>
            <a:noFill/>
          </a:ln>
        </p:spPr>
      </p:pic>
      <p:pic>
        <p:nvPicPr>
          <p:cNvPr descr="Rufus - Tell Me Something Good (feat. Chaka Khan) (1974) [ABC Records]&#10;Rags To Rufus (1974 LP) - US" id="315" name="Google Shape;315;p38" title="Rufus - Tell Me Something Good (feat. Chaka Khan) (1974)">
            <a:hlinkClick r:id="rId4"/>
          </p:cNvPr>
          <p:cNvPicPr preferRelativeResize="0"/>
          <p:nvPr/>
        </p:nvPicPr>
        <p:blipFill>
          <a:blip r:embed="rId5">
            <a:alphaModFix/>
          </a:blip>
          <a:stretch>
            <a:fillRect/>
          </a:stretch>
        </p:blipFill>
        <p:spPr>
          <a:xfrm>
            <a:off x="827863" y="2857425"/>
            <a:ext cx="2674222" cy="1504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9" name="Shape 319"/>
        <p:cNvGrpSpPr/>
        <p:nvPr/>
      </p:nvGrpSpPr>
      <p:grpSpPr>
        <a:xfrm>
          <a:off x="0" y="0"/>
          <a:ext cx="0" cy="0"/>
          <a:chOff x="0" y="0"/>
          <a:chExt cx="0" cy="0"/>
        </a:xfrm>
      </p:grpSpPr>
      <p:sp>
        <p:nvSpPr>
          <p:cNvPr id="320" name="Google Shape;320;p39"/>
          <p:cNvSpPr/>
          <p:nvPr/>
        </p:nvSpPr>
        <p:spPr>
          <a:xfrm>
            <a:off x="6083575" y="1496363"/>
            <a:ext cx="2279400" cy="22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21" name="Google Shape;321;p39"/>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 1: Smiling</a:t>
            </a:r>
            <a:endParaRPr/>
          </a:p>
        </p:txBody>
      </p:sp>
      <p:sp>
        <p:nvSpPr>
          <p:cNvPr id="322" name="Google Shape;322;p39"/>
          <p:cNvSpPr txBox="1"/>
          <p:nvPr>
            <p:ph idx="1" type="body"/>
          </p:nvPr>
        </p:nvSpPr>
        <p:spPr>
          <a:xfrm>
            <a:off x="276775" y="1496375"/>
            <a:ext cx="5040600" cy="3438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AutoNum type="arabicPeriod"/>
            </a:pPr>
            <a:r>
              <a:rPr lang="en" sz="2400"/>
              <a:t>Think about: </a:t>
            </a:r>
            <a:r>
              <a:rPr i="1" lang="en" sz="2400"/>
              <a:t>What makes you smile</a:t>
            </a:r>
            <a:r>
              <a:rPr lang="en" sz="2400"/>
              <a:t>.</a:t>
            </a:r>
            <a:endParaRPr sz="2400"/>
          </a:p>
          <a:p>
            <a:pPr indent="-381000" lvl="0" marL="457200" rtl="0" algn="l">
              <a:spcBef>
                <a:spcPts val="1000"/>
              </a:spcBef>
              <a:spcAft>
                <a:spcPts val="0"/>
              </a:spcAft>
              <a:buSzPts val="2400"/>
              <a:buAutoNum type="arabicPeriod"/>
            </a:pPr>
            <a:r>
              <a:rPr lang="en" sz="2400"/>
              <a:t>Find a partner with the </a:t>
            </a:r>
            <a:r>
              <a:rPr b="1" lang="en" sz="2400">
                <a:solidFill>
                  <a:srgbClr val="7F3F98"/>
                </a:solidFill>
              </a:rPr>
              <a:t>same color</a:t>
            </a:r>
            <a:r>
              <a:rPr lang="en" sz="2400">
                <a:solidFill>
                  <a:srgbClr val="7F3F98"/>
                </a:solidFill>
              </a:rPr>
              <a:t> </a:t>
            </a:r>
            <a:r>
              <a:rPr lang="en" sz="2400"/>
              <a:t>card, &amp; discuss.</a:t>
            </a:r>
            <a:endParaRPr sz="2400"/>
          </a:p>
          <a:p>
            <a:pPr indent="-381000" lvl="0" marL="457200" rtl="0" algn="l">
              <a:spcBef>
                <a:spcPts val="1000"/>
              </a:spcBef>
              <a:spcAft>
                <a:spcPts val="1000"/>
              </a:spcAft>
              <a:buSzPts val="2400"/>
              <a:buAutoNum type="arabicPeriod"/>
            </a:pPr>
            <a:r>
              <a:rPr lang="en" sz="2400"/>
              <a:t>When the song ends, migrate back to your home.</a:t>
            </a:r>
            <a:endParaRPr sz="2400"/>
          </a:p>
        </p:txBody>
      </p:sp>
      <p:pic>
        <p:nvPicPr>
          <p:cNvPr id="323" name="Google Shape;323;p39"/>
          <p:cNvPicPr preferRelativeResize="0"/>
          <p:nvPr/>
        </p:nvPicPr>
        <p:blipFill rotWithShape="1">
          <a:blip r:embed="rId3">
            <a:alphaModFix/>
          </a:blip>
          <a:srcRect b="0" l="0" r="0" t="0"/>
          <a:stretch/>
        </p:blipFill>
        <p:spPr>
          <a:xfrm>
            <a:off x="6100668" y="1500298"/>
            <a:ext cx="2279432" cy="2279440"/>
          </a:xfrm>
          <a:prstGeom prst="rect">
            <a:avLst/>
          </a:prstGeom>
          <a:noFill/>
          <a:ln>
            <a:noFill/>
          </a:ln>
        </p:spPr>
      </p:pic>
      <p:sp>
        <p:nvSpPr>
          <p:cNvPr id="324" name="Google Shape;324;p39"/>
          <p:cNvSpPr txBox="1"/>
          <p:nvPr/>
        </p:nvSpPr>
        <p:spPr>
          <a:xfrm>
            <a:off x="5467538" y="3850800"/>
            <a:ext cx="3545700" cy="1200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i="1" lang="en" sz="2000">
                <a:solidFill>
                  <a:srgbClr val="7F3F98"/>
                </a:solidFill>
                <a:latin typeface="Poppins"/>
                <a:ea typeface="Poppins"/>
                <a:cs typeface="Poppins"/>
                <a:sym typeface="Poppins"/>
              </a:rPr>
              <a:t>Share your thoughts. What did you notice? </a:t>
            </a:r>
            <a:br>
              <a:rPr b="1" i="1" lang="en" sz="2000">
                <a:solidFill>
                  <a:srgbClr val="7F3F98"/>
                </a:solidFill>
                <a:latin typeface="Poppins"/>
                <a:ea typeface="Poppins"/>
                <a:cs typeface="Poppins"/>
                <a:sym typeface="Poppins"/>
              </a:rPr>
            </a:br>
            <a:r>
              <a:rPr b="1" i="1" lang="en" sz="2000">
                <a:solidFill>
                  <a:srgbClr val="7F3F98"/>
                </a:solidFill>
                <a:latin typeface="Poppins"/>
                <a:ea typeface="Poppins"/>
                <a:cs typeface="Poppins"/>
                <a:sym typeface="Poppins"/>
              </a:rPr>
              <a:t>How do you feel now?</a:t>
            </a:r>
            <a:endParaRPr b="1" i="1" sz="2000">
              <a:solidFill>
                <a:srgbClr val="7F3F98"/>
              </a:solidFill>
              <a:latin typeface="Poppins"/>
              <a:ea typeface="Poppins"/>
              <a:cs typeface="Poppins"/>
              <a:sym typeface="Poppins"/>
            </a:endParaRPr>
          </a:p>
        </p:txBody>
      </p:sp>
      <p:pic>
        <p:nvPicPr>
          <p:cNvPr descr="Music video by Harry Connick Jr. performing It Had to Be You. (C) 1989 Sony BMG Music Entertainment&#10;&#10;http://vevo.ly/fLkIOr" id="325" name="Google Shape;325;p39" title="Harry Connick Jr. - It Had to Be You">
            <a:hlinkClick r:id="rId4"/>
          </p:cNvPr>
          <p:cNvPicPr preferRelativeResize="0"/>
          <p:nvPr/>
        </p:nvPicPr>
        <p:blipFill>
          <a:blip r:embed="rId5">
            <a:alphaModFix/>
          </a:blip>
          <a:stretch>
            <a:fillRect/>
          </a:stretch>
        </p:blipFill>
        <p:spPr>
          <a:xfrm>
            <a:off x="6975353" y="54925"/>
            <a:ext cx="2110222" cy="1187000"/>
          </a:xfrm>
          <a:prstGeom prst="rect">
            <a:avLst/>
          </a:prstGeom>
          <a:noFill/>
          <a:ln>
            <a:noFill/>
          </a:ln>
        </p:spPr>
      </p:pic>
      <p:pic>
        <p:nvPicPr>
          <p:cNvPr id="326" name="Google Shape;326;p39"/>
          <p:cNvPicPr preferRelativeResize="0"/>
          <p:nvPr/>
        </p:nvPicPr>
        <p:blipFill>
          <a:blip r:embed="rId6">
            <a:alphaModFix/>
          </a:blip>
          <a:stretch>
            <a:fillRect/>
          </a:stretch>
        </p:blipFill>
        <p:spPr>
          <a:xfrm rot="2128380">
            <a:off x="4259532" y="3019945"/>
            <a:ext cx="1613437" cy="90755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0" name="Shape 330"/>
        <p:cNvGrpSpPr/>
        <p:nvPr/>
      </p:nvGrpSpPr>
      <p:grpSpPr>
        <a:xfrm>
          <a:off x="0" y="0"/>
          <a:ext cx="0" cy="0"/>
          <a:chOff x="0" y="0"/>
          <a:chExt cx="0" cy="0"/>
        </a:xfrm>
      </p:grpSpPr>
      <p:sp>
        <p:nvSpPr>
          <p:cNvPr id="331" name="Google Shape;331;p40"/>
          <p:cNvSpPr txBox="1"/>
          <p:nvPr>
            <p:ph type="title"/>
          </p:nvPr>
        </p:nvSpPr>
        <p:spPr>
          <a:xfrm>
            <a:off x="1166550" y="272325"/>
            <a:ext cx="771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 2: Gratitude</a:t>
            </a:r>
            <a:endParaRPr/>
          </a:p>
        </p:txBody>
      </p:sp>
      <p:sp>
        <p:nvSpPr>
          <p:cNvPr id="332" name="Google Shape;332;p40"/>
          <p:cNvSpPr/>
          <p:nvPr/>
        </p:nvSpPr>
        <p:spPr>
          <a:xfrm>
            <a:off x="6160850" y="1398688"/>
            <a:ext cx="2279400" cy="22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33" name="Google Shape;333;p40"/>
          <p:cNvSpPr txBox="1"/>
          <p:nvPr>
            <p:ph idx="1" type="body"/>
          </p:nvPr>
        </p:nvSpPr>
        <p:spPr>
          <a:xfrm>
            <a:off x="189625" y="1398690"/>
            <a:ext cx="5198400" cy="3709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AutoNum type="arabicPeriod"/>
            </a:pPr>
            <a:r>
              <a:rPr lang="en" sz="2000"/>
              <a:t>Send an uplifting message of gratitude (email, text, DM) to someone.</a:t>
            </a:r>
            <a:endParaRPr sz="2000"/>
          </a:p>
          <a:p>
            <a:pPr indent="-355600" lvl="0" marL="457200" rtl="0" algn="l">
              <a:spcBef>
                <a:spcPts val="1000"/>
              </a:spcBef>
              <a:spcAft>
                <a:spcPts val="0"/>
              </a:spcAft>
              <a:buSzPts val="2000"/>
              <a:buAutoNum type="arabicPeriod"/>
            </a:pPr>
            <a:r>
              <a:rPr lang="en" sz="2000"/>
              <a:t>Tell them why you appreciate them. Be specific and sincere. </a:t>
            </a:r>
            <a:endParaRPr sz="2000"/>
          </a:p>
          <a:p>
            <a:pPr indent="-355600" lvl="0" marL="457200" rtl="0" algn="l">
              <a:spcBef>
                <a:spcPts val="1000"/>
              </a:spcBef>
              <a:spcAft>
                <a:spcPts val="0"/>
              </a:spcAft>
              <a:buSzPts val="2000"/>
              <a:buAutoNum type="arabicPeriod"/>
            </a:pPr>
            <a:r>
              <a:rPr lang="en" sz="2000"/>
              <a:t>Find a partner with the </a:t>
            </a:r>
            <a:r>
              <a:rPr b="1" lang="en" sz="2000">
                <a:solidFill>
                  <a:srgbClr val="7F3F98"/>
                </a:solidFill>
              </a:rPr>
              <a:t>same suit</a:t>
            </a:r>
            <a:r>
              <a:rPr b="1" lang="en" sz="2000"/>
              <a:t> </a:t>
            </a:r>
            <a:r>
              <a:rPr lang="en" sz="2000"/>
              <a:t>card, &amp; discuss.</a:t>
            </a:r>
            <a:endParaRPr sz="2000"/>
          </a:p>
          <a:p>
            <a:pPr indent="-355600" lvl="0" marL="457200" rtl="0" algn="l">
              <a:spcBef>
                <a:spcPts val="1000"/>
              </a:spcBef>
              <a:spcAft>
                <a:spcPts val="1000"/>
              </a:spcAft>
              <a:buSzPts val="2000"/>
              <a:buAutoNum type="arabicPeriod"/>
            </a:pPr>
            <a:r>
              <a:rPr lang="en" sz="2000"/>
              <a:t>When the song ends, migrate back to your home.</a:t>
            </a:r>
            <a:endParaRPr sz="2000"/>
          </a:p>
        </p:txBody>
      </p:sp>
      <p:pic>
        <p:nvPicPr>
          <p:cNvPr id="334" name="Google Shape;334;p40"/>
          <p:cNvPicPr preferRelativeResize="0"/>
          <p:nvPr/>
        </p:nvPicPr>
        <p:blipFill rotWithShape="1">
          <a:blip r:embed="rId3">
            <a:alphaModFix/>
          </a:blip>
          <a:srcRect b="0" l="0" r="0" t="0"/>
          <a:stretch/>
        </p:blipFill>
        <p:spPr>
          <a:xfrm>
            <a:off x="6189713" y="1402623"/>
            <a:ext cx="2279432" cy="2279440"/>
          </a:xfrm>
          <a:prstGeom prst="rect">
            <a:avLst/>
          </a:prstGeom>
          <a:noFill/>
          <a:ln>
            <a:noFill/>
          </a:ln>
        </p:spPr>
      </p:pic>
      <p:sp>
        <p:nvSpPr>
          <p:cNvPr id="335" name="Google Shape;335;p40"/>
          <p:cNvSpPr txBox="1"/>
          <p:nvPr/>
        </p:nvSpPr>
        <p:spPr>
          <a:xfrm>
            <a:off x="5539458" y="3682050"/>
            <a:ext cx="3545700" cy="1200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i="1" lang="en" sz="2000">
                <a:solidFill>
                  <a:srgbClr val="7F3F98"/>
                </a:solidFill>
                <a:latin typeface="Poppins"/>
                <a:ea typeface="Poppins"/>
                <a:cs typeface="Poppins"/>
                <a:sym typeface="Poppins"/>
              </a:rPr>
              <a:t>Describe your text, how you felt, &amp; any reactions from the recipient.</a:t>
            </a:r>
            <a:endParaRPr b="1" i="1" sz="2000">
              <a:solidFill>
                <a:srgbClr val="7F3F98"/>
              </a:solidFill>
              <a:latin typeface="Poppins"/>
              <a:ea typeface="Poppins"/>
              <a:cs typeface="Poppins"/>
              <a:sym typeface="Poppins"/>
            </a:endParaRPr>
          </a:p>
        </p:txBody>
      </p:sp>
      <p:pic>
        <p:nvPicPr>
          <p:cNvPr descr="Blur Song 2 With lyrics &#10;You need to wait a while before the words come in. if it's a black screen that means it's working. It's just waiting for the words to start. enjoy" id="336" name="Google Shape;336;p40" title="Blur - Song 2 (with lyrics)">
            <a:hlinkClick r:id="rId4"/>
          </p:cNvPr>
          <p:cNvPicPr preferRelativeResize="0"/>
          <p:nvPr/>
        </p:nvPicPr>
        <p:blipFill>
          <a:blip r:embed="rId5">
            <a:alphaModFix/>
          </a:blip>
          <a:stretch>
            <a:fillRect/>
          </a:stretch>
        </p:blipFill>
        <p:spPr>
          <a:xfrm>
            <a:off x="7043850" y="66680"/>
            <a:ext cx="2041300" cy="1148225"/>
          </a:xfrm>
          <a:prstGeom prst="rect">
            <a:avLst/>
          </a:prstGeom>
          <a:noFill/>
          <a:ln>
            <a:noFill/>
          </a:ln>
        </p:spPr>
      </p:pic>
      <p:pic>
        <p:nvPicPr>
          <p:cNvPr id="337" name="Google Shape;337;p40"/>
          <p:cNvPicPr preferRelativeResize="0"/>
          <p:nvPr/>
        </p:nvPicPr>
        <p:blipFill>
          <a:blip r:embed="rId6">
            <a:alphaModFix/>
          </a:blip>
          <a:stretch>
            <a:fillRect/>
          </a:stretch>
        </p:blipFill>
        <p:spPr>
          <a:xfrm rot="900047">
            <a:off x="4092182" y="3573195"/>
            <a:ext cx="1613437" cy="90755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1" name="Shape 341"/>
        <p:cNvGrpSpPr/>
        <p:nvPr/>
      </p:nvGrpSpPr>
      <p:grpSpPr>
        <a:xfrm>
          <a:off x="0" y="0"/>
          <a:ext cx="0" cy="0"/>
          <a:chOff x="0" y="0"/>
          <a:chExt cx="0" cy="0"/>
        </a:xfrm>
      </p:grpSpPr>
      <p:sp>
        <p:nvSpPr>
          <p:cNvPr id="342" name="Google Shape;342;p41"/>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 3: Emotions</a:t>
            </a:r>
            <a:endParaRPr/>
          </a:p>
        </p:txBody>
      </p:sp>
      <p:sp>
        <p:nvSpPr>
          <p:cNvPr id="343" name="Google Shape;343;p41"/>
          <p:cNvSpPr/>
          <p:nvPr/>
        </p:nvSpPr>
        <p:spPr>
          <a:xfrm>
            <a:off x="6162000" y="1433988"/>
            <a:ext cx="2279400" cy="22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44" name="Google Shape;344;p41"/>
          <p:cNvSpPr txBox="1"/>
          <p:nvPr>
            <p:ph idx="1" type="body"/>
          </p:nvPr>
        </p:nvSpPr>
        <p:spPr>
          <a:xfrm>
            <a:off x="189625" y="3456799"/>
            <a:ext cx="5198400" cy="1651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AutoNum type="arabicPeriod"/>
            </a:pPr>
            <a:r>
              <a:rPr lang="en" sz="2000"/>
              <a:t>Find a partner with the </a:t>
            </a:r>
            <a:r>
              <a:rPr b="1" lang="en" sz="2000">
                <a:solidFill>
                  <a:schemeClr val="accent2"/>
                </a:solidFill>
              </a:rPr>
              <a:t>opposite color</a:t>
            </a:r>
            <a:r>
              <a:rPr b="1" lang="en" sz="2000"/>
              <a:t> </a:t>
            </a:r>
            <a:r>
              <a:rPr lang="en" sz="2000"/>
              <a:t>card, &amp; discuss.</a:t>
            </a:r>
            <a:endParaRPr sz="2000"/>
          </a:p>
          <a:p>
            <a:pPr indent="-355600" lvl="0" marL="457200" rtl="0" algn="l">
              <a:spcBef>
                <a:spcPts val="1000"/>
              </a:spcBef>
              <a:spcAft>
                <a:spcPts val="1000"/>
              </a:spcAft>
              <a:buSzPts val="2000"/>
              <a:buAutoNum type="arabicPeriod"/>
            </a:pPr>
            <a:r>
              <a:rPr lang="en" sz="2000"/>
              <a:t>When the song ends, migrate back to your home.</a:t>
            </a:r>
            <a:endParaRPr sz="2000"/>
          </a:p>
        </p:txBody>
      </p:sp>
      <p:pic>
        <p:nvPicPr>
          <p:cNvPr id="345" name="Google Shape;345;p41"/>
          <p:cNvPicPr preferRelativeResize="0"/>
          <p:nvPr/>
        </p:nvPicPr>
        <p:blipFill rotWithShape="1">
          <a:blip r:embed="rId3">
            <a:alphaModFix/>
          </a:blip>
          <a:srcRect b="0" l="0" r="0" t="0"/>
          <a:stretch/>
        </p:blipFill>
        <p:spPr>
          <a:xfrm>
            <a:off x="6190863" y="1437923"/>
            <a:ext cx="2279432" cy="2279440"/>
          </a:xfrm>
          <a:prstGeom prst="rect">
            <a:avLst/>
          </a:prstGeom>
          <a:noFill/>
          <a:ln>
            <a:noFill/>
          </a:ln>
        </p:spPr>
      </p:pic>
      <p:sp>
        <p:nvSpPr>
          <p:cNvPr id="346" name="Google Shape;346;p41"/>
          <p:cNvSpPr txBox="1"/>
          <p:nvPr/>
        </p:nvSpPr>
        <p:spPr>
          <a:xfrm>
            <a:off x="5540608" y="3717350"/>
            <a:ext cx="3545700" cy="1200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i="1" lang="en" sz="2000">
                <a:solidFill>
                  <a:schemeClr val="accent2"/>
                </a:solidFill>
                <a:latin typeface="Poppins"/>
                <a:ea typeface="Poppins"/>
                <a:cs typeface="Poppins"/>
                <a:sym typeface="Poppins"/>
              </a:rPr>
              <a:t>Why might you have chosen the level of Jim that you did?</a:t>
            </a:r>
            <a:endParaRPr b="1" i="1" sz="2000">
              <a:solidFill>
                <a:schemeClr val="accent2"/>
              </a:solidFill>
              <a:latin typeface="Poppins"/>
              <a:ea typeface="Poppins"/>
              <a:cs typeface="Poppins"/>
              <a:sym typeface="Poppins"/>
            </a:endParaRPr>
          </a:p>
        </p:txBody>
      </p:sp>
      <p:pic>
        <p:nvPicPr>
          <p:cNvPr id="347" name="Google Shape;347;p41"/>
          <p:cNvPicPr preferRelativeResize="0"/>
          <p:nvPr/>
        </p:nvPicPr>
        <p:blipFill>
          <a:blip r:embed="rId4">
            <a:alphaModFix/>
          </a:blip>
          <a:stretch>
            <a:fillRect/>
          </a:stretch>
        </p:blipFill>
        <p:spPr>
          <a:xfrm rot="900047">
            <a:off x="4394782" y="3596620"/>
            <a:ext cx="1613437" cy="907559"/>
          </a:xfrm>
          <a:prstGeom prst="rect">
            <a:avLst/>
          </a:prstGeom>
          <a:noFill/>
          <a:ln>
            <a:noFill/>
          </a:ln>
        </p:spPr>
      </p:pic>
      <p:sp>
        <p:nvSpPr>
          <p:cNvPr id="348" name="Google Shape;348;p41"/>
          <p:cNvSpPr txBox="1"/>
          <p:nvPr/>
        </p:nvSpPr>
        <p:spPr>
          <a:xfrm>
            <a:off x="100100" y="1364400"/>
            <a:ext cx="574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Poppins SemiBold"/>
                <a:ea typeface="Poppins SemiBold"/>
                <a:cs typeface="Poppins SemiBold"/>
                <a:sym typeface="Poppins SemiBold"/>
              </a:rPr>
              <a:t>What level of Jim are you?</a:t>
            </a:r>
            <a:endParaRPr sz="2400">
              <a:solidFill>
                <a:schemeClr val="dk2"/>
              </a:solidFill>
              <a:latin typeface="Poppins SemiBold"/>
              <a:ea typeface="Poppins SemiBold"/>
              <a:cs typeface="Poppins SemiBold"/>
              <a:sym typeface="Poppins SemiBold"/>
            </a:endParaRPr>
          </a:p>
        </p:txBody>
      </p:sp>
      <p:pic>
        <p:nvPicPr>
          <p:cNvPr descr="A picture containing person, outdoor&#10;&#10;Description automatically generated" id="349" name="Google Shape;349;p41"/>
          <p:cNvPicPr preferRelativeResize="0"/>
          <p:nvPr/>
        </p:nvPicPr>
        <p:blipFill rotWithShape="1">
          <a:blip r:embed="rId5">
            <a:alphaModFix/>
          </a:blip>
          <a:srcRect b="0" l="4167" r="15698" t="0"/>
          <a:stretch/>
        </p:blipFill>
        <p:spPr>
          <a:xfrm>
            <a:off x="189623" y="1918502"/>
            <a:ext cx="1216900" cy="1063000"/>
          </a:xfrm>
          <a:prstGeom prst="rect">
            <a:avLst/>
          </a:prstGeom>
          <a:noFill/>
          <a:ln>
            <a:noFill/>
          </a:ln>
        </p:spPr>
      </p:pic>
      <p:pic>
        <p:nvPicPr>
          <p:cNvPr descr="A picture containing person, wall, indoor, person&#10;&#10;Description automatically generated" id="350" name="Google Shape;350;p41"/>
          <p:cNvPicPr preferRelativeResize="0"/>
          <p:nvPr/>
        </p:nvPicPr>
        <p:blipFill rotWithShape="1">
          <a:blip r:embed="rId6">
            <a:alphaModFix/>
          </a:blip>
          <a:srcRect b="0" l="24063" r="17546" t="0"/>
          <a:stretch/>
        </p:blipFill>
        <p:spPr>
          <a:xfrm>
            <a:off x="1644400" y="1918527"/>
            <a:ext cx="1216900" cy="1062950"/>
          </a:xfrm>
          <a:prstGeom prst="rect">
            <a:avLst/>
          </a:prstGeom>
          <a:noFill/>
          <a:ln>
            <a:noFill/>
          </a:ln>
        </p:spPr>
      </p:pic>
      <p:pic>
        <p:nvPicPr>
          <p:cNvPr descr="A person sitting at a computer&#10;&#10;Description automatically generated with low confidence" id="351" name="Google Shape;351;p41"/>
          <p:cNvPicPr preferRelativeResize="0"/>
          <p:nvPr/>
        </p:nvPicPr>
        <p:blipFill rotWithShape="1">
          <a:blip r:embed="rId7">
            <a:alphaModFix/>
          </a:blip>
          <a:srcRect b="0" l="17982" r="17982" t="0"/>
          <a:stretch/>
        </p:blipFill>
        <p:spPr>
          <a:xfrm>
            <a:off x="3099175" y="1918502"/>
            <a:ext cx="1216899" cy="1063000"/>
          </a:xfrm>
          <a:prstGeom prst="rect">
            <a:avLst/>
          </a:prstGeom>
          <a:noFill/>
          <a:ln>
            <a:noFill/>
          </a:ln>
        </p:spPr>
      </p:pic>
      <p:pic>
        <p:nvPicPr>
          <p:cNvPr descr="A person wearing a helmet&#10;&#10;Description automatically generated with medium confidence" id="352" name="Google Shape;352;p41"/>
          <p:cNvPicPr preferRelativeResize="0"/>
          <p:nvPr/>
        </p:nvPicPr>
        <p:blipFill rotWithShape="1">
          <a:blip r:embed="rId8">
            <a:alphaModFix/>
          </a:blip>
          <a:srcRect b="12648" l="0" r="0" t="0"/>
          <a:stretch/>
        </p:blipFill>
        <p:spPr>
          <a:xfrm>
            <a:off x="4599057" y="1918507"/>
            <a:ext cx="1216916" cy="1062990"/>
          </a:xfrm>
          <a:prstGeom prst="rect">
            <a:avLst/>
          </a:prstGeom>
          <a:noFill/>
          <a:ln>
            <a:noFill/>
          </a:ln>
        </p:spPr>
      </p:pic>
      <p:sp>
        <p:nvSpPr>
          <p:cNvPr id="353" name="Google Shape;353;p41"/>
          <p:cNvSpPr txBox="1"/>
          <p:nvPr/>
        </p:nvSpPr>
        <p:spPr>
          <a:xfrm>
            <a:off x="191025" y="3049327"/>
            <a:ext cx="5625000" cy="4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latin typeface="Poppins"/>
                <a:ea typeface="Poppins"/>
                <a:cs typeface="Poppins"/>
                <a:sym typeface="Poppins"/>
              </a:rPr>
              <a:t>   	1.  			2. 			   3.			      4.</a:t>
            </a:r>
            <a:endParaRPr sz="1500">
              <a:solidFill>
                <a:schemeClr val="dk2"/>
              </a:solidFill>
              <a:latin typeface="Poppins"/>
              <a:ea typeface="Poppins"/>
              <a:cs typeface="Poppins"/>
              <a:sym typeface="Poppins"/>
            </a:endParaRPr>
          </a:p>
        </p:txBody>
      </p:sp>
      <p:pic>
        <p:nvPicPr>
          <p:cNvPr descr=" " id="354" name="Google Shape;354;p41" title="Beach Boys Wouldn't It Be Nice lyrics">
            <a:hlinkClick r:id="rId9"/>
          </p:cNvPr>
          <p:cNvPicPr preferRelativeResize="0"/>
          <p:nvPr/>
        </p:nvPicPr>
        <p:blipFill>
          <a:blip r:embed="rId10">
            <a:alphaModFix/>
          </a:blip>
          <a:stretch>
            <a:fillRect/>
          </a:stretch>
        </p:blipFill>
        <p:spPr>
          <a:xfrm>
            <a:off x="7056750" y="75075"/>
            <a:ext cx="2029550" cy="1141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8" name="Shape 358"/>
        <p:cNvGrpSpPr/>
        <p:nvPr/>
      </p:nvGrpSpPr>
      <p:grpSpPr>
        <a:xfrm>
          <a:off x="0" y="0"/>
          <a:ext cx="0" cy="0"/>
          <a:chOff x="0" y="0"/>
          <a:chExt cx="0" cy="0"/>
        </a:xfrm>
      </p:grpSpPr>
      <p:sp>
        <p:nvSpPr>
          <p:cNvPr id="359" name="Google Shape;359;p42"/>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 4: Humor</a:t>
            </a:r>
            <a:endParaRPr/>
          </a:p>
        </p:txBody>
      </p:sp>
      <p:sp>
        <p:nvSpPr>
          <p:cNvPr id="360" name="Google Shape;360;p42"/>
          <p:cNvSpPr/>
          <p:nvPr/>
        </p:nvSpPr>
        <p:spPr>
          <a:xfrm>
            <a:off x="6009425" y="1433988"/>
            <a:ext cx="2279400" cy="22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61" name="Google Shape;361;p42"/>
          <p:cNvSpPr txBox="1"/>
          <p:nvPr>
            <p:ph idx="1" type="body"/>
          </p:nvPr>
        </p:nvSpPr>
        <p:spPr>
          <a:xfrm>
            <a:off x="189625" y="1398690"/>
            <a:ext cx="5198400" cy="37095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AutoNum type="arabicPeriod"/>
            </a:pPr>
            <a:r>
              <a:rPr lang="en"/>
              <a:t>Think about or find a funny (and clean) one-liner joke.</a:t>
            </a:r>
            <a:endParaRPr/>
          </a:p>
          <a:p>
            <a:pPr indent="-368300" lvl="0" marL="457200" rtl="0" algn="l">
              <a:spcBef>
                <a:spcPts val="1000"/>
              </a:spcBef>
              <a:spcAft>
                <a:spcPts val="0"/>
              </a:spcAft>
              <a:buSzPts val="2200"/>
              <a:buAutoNum type="arabicPeriod"/>
            </a:pPr>
            <a:r>
              <a:rPr lang="en"/>
              <a:t>Find a partner with a card of a </a:t>
            </a:r>
            <a:r>
              <a:rPr b="1" lang="en">
                <a:solidFill>
                  <a:schemeClr val="accent2"/>
                </a:solidFill>
              </a:rPr>
              <a:t>different suit </a:t>
            </a:r>
            <a:r>
              <a:rPr lang="en"/>
              <a:t>with whom you have not yet worked, &amp; discuss.</a:t>
            </a:r>
            <a:endParaRPr/>
          </a:p>
          <a:p>
            <a:pPr indent="-368300" lvl="0" marL="457200" rtl="0" algn="l">
              <a:spcBef>
                <a:spcPts val="1000"/>
              </a:spcBef>
              <a:spcAft>
                <a:spcPts val="1000"/>
              </a:spcAft>
              <a:buSzPts val="2200"/>
              <a:buAutoNum type="arabicPeriod"/>
            </a:pPr>
            <a:r>
              <a:rPr lang="en"/>
              <a:t>When the song ends, migrate back to your home.</a:t>
            </a:r>
            <a:endParaRPr/>
          </a:p>
        </p:txBody>
      </p:sp>
      <p:pic>
        <p:nvPicPr>
          <p:cNvPr id="362" name="Google Shape;362;p42"/>
          <p:cNvPicPr preferRelativeResize="0"/>
          <p:nvPr/>
        </p:nvPicPr>
        <p:blipFill rotWithShape="1">
          <a:blip r:embed="rId3">
            <a:alphaModFix/>
          </a:blip>
          <a:srcRect b="0" l="0" r="0" t="0"/>
          <a:stretch/>
        </p:blipFill>
        <p:spPr>
          <a:xfrm>
            <a:off x="6038288" y="1437923"/>
            <a:ext cx="2279432" cy="2279440"/>
          </a:xfrm>
          <a:prstGeom prst="rect">
            <a:avLst/>
          </a:prstGeom>
          <a:noFill/>
          <a:ln>
            <a:noFill/>
          </a:ln>
        </p:spPr>
      </p:pic>
      <p:sp>
        <p:nvSpPr>
          <p:cNvPr id="363" name="Google Shape;363;p42"/>
          <p:cNvSpPr txBox="1"/>
          <p:nvPr/>
        </p:nvSpPr>
        <p:spPr>
          <a:xfrm>
            <a:off x="5376283" y="3779925"/>
            <a:ext cx="3545700" cy="109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i="1" lang="en" sz="1800">
                <a:solidFill>
                  <a:srgbClr val="7F3F98"/>
                </a:solidFill>
                <a:latin typeface="Poppins"/>
                <a:ea typeface="Poppins"/>
                <a:cs typeface="Poppins"/>
                <a:sym typeface="Poppins"/>
              </a:rPr>
              <a:t>Tell your jokes to each other (&amp; more if you have them). Discuss your thinking so far.</a:t>
            </a:r>
            <a:endParaRPr b="1" i="1" sz="1800">
              <a:solidFill>
                <a:srgbClr val="7F3F98"/>
              </a:solidFill>
              <a:latin typeface="Poppins"/>
              <a:ea typeface="Poppins"/>
              <a:cs typeface="Poppins"/>
              <a:sym typeface="Poppins"/>
            </a:endParaRPr>
          </a:p>
        </p:txBody>
      </p:sp>
      <p:pic>
        <p:nvPicPr>
          <p:cNvPr descr="Going away singalong for Dr. Roberts at Old Farmers Road School in Long Valley, NJ.  For Educational Purposes Only!" id="364" name="Google Shape;364;p42" title="These Boots Are Made for Walking With Lyrics Nancy Sinatra">
            <a:hlinkClick r:id="rId4"/>
          </p:cNvPr>
          <p:cNvPicPr preferRelativeResize="0"/>
          <p:nvPr/>
        </p:nvPicPr>
        <p:blipFill>
          <a:blip r:embed="rId5">
            <a:alphaModFix/>
          </a:blip>
          <a:stretch>
            <a:fillRect/>
          </a:stretch>
        </p:blipFill>
        <p:spPr>
          <a:xfrm>
            <a:off x="7103825" y="87600"/>
            <a:ext cx="1953600" cy="1098900"/>
          </a:xfrm>
          <a:prstGeom prst="rect">
            <a:avLst/>
          </a:prstGeom>
          <a:noFill/>
          <a:ln>
            <a:noFill/>
          </a:ln>
        </p:spPr>
      </p:pic>
      <p:pic>
        <p:nvPicPr>
          <p:cNvPr id="365" name="Google Shape;365;p42"/>
          <p:cNvPicPr preferRelativeResize="0"/>
          <p:nvPr/>
        </p:nvPicPr>
        <p:blipFill>
          <a:blip r:embed="rId6">
            <a:alphaModFix/>
          </a:blip>
          <a:stretch>
            <a:fillRect/>
          </a:stretch>
        </p:blipFill>
        <p:spPr>
          <a:xfrm rot="1267732">
            <a:off x="4315532" y="3187877"/>
            <a:ext cx="1613437" cy="90755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9" name="Shape 369"/>
        <p:cNvGrpSpPr/>
        <p:nvPr/>
      </p:nvGrpSpPr>
      <p:grpSpPr>
        <a:xfrm>
          <a:off x="0" y="0"/>
          <a:ext cx="0" cy="0"/>
          <a:chOff x="0" y="0"/>
          <a:chExt cx="0" cy="0"/>
        </a:xfrm>
      </p:grpSpPr>
      <p:sp>
        <p:nvSpPr>
          <p:cNvPr id="370" name="Google Shape;370;p43"/>
          <p:cNvSpPr txBox="1"/>
          <p:nvPr>
            <p:ph idx="1" type="body"/>
          </p:nvPr>
        </p:nvSpPr>
        <p:spPr>
          <a:xfrm>
            <a:off x="1904550" y="2259163"/>
            <a:ext cx="5334900" cy="94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 Brief History</a:t>
            </a:r>
            <a:endParaRPr/>
          </a:p>
        </p:txBody>
      </p:sp>
      <p:sp>
        <p:nvSpPr>
          <p:cNvPr id="371" name="Google Shape;371;p43"/>
          <p:cNvSpPr txBox="1"/>
          <p:nvPr>
            <p:ph type="title"/>
          </p:nvPr>
        </p:nvSpPr>
        <p:spPr>
          <a:xfrm>
            <a:off x="511350" y="1370238"/>
            <a:ext cx="8121300" cy="85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ProsocialEd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5" name="Shape 375"/>
        <p:cNvGrpSpPr/>
        <p:nvPr/>
      </p:nvGrpSpPr>
      <p:grpSpPr>
        <a:xfrm>
          <a:off x="0" y="0"/>
          <a:ext cx="0" cy="0"/>
          <a:chOff x="0" y="0"/>
          <a:chExt cx="0" cy="0"/>
        </a:xfrm>
      </p:grpSpPr>
      <p:sp>
        <p:nvSpPr>
          <p:cNvPr id="376" name="Google Shape;376;p44"/>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Outcomes &amp; Results</a:t>
            </a:r>
            <a:endParaRPr/>
          </a:p>
        </p:txBody>
      </p:sp>
      <p:sp>
        <p:nvSpPr>
          <p:cNvPr id="377" name="Google Shape;377;p44"/>
          <p:cNvSpPr txBox="1"/>
          <p:nvPr>
            <p:ph idx="1" type="body"/>
          </p:nvPr>
        </p:nvSpPr>
        <p:spPr>
          <a:xfrm>
            <a:off x="849425" y="1427850"/>
            <a:ext cx="4676400" cy="353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Did implementing </a:t>
            </a:r>
            <a:r>
              <a:rPr b="1" i="1" lang="en" sz="1400"/>
              <a:t>ProsocialEd </a:t>
            </a:r>
            <a:r>
              <a:rPr lang="en" sz="1400"/>
              <a:t>strategies take away from or add to instructional time?</a:t>
            </a:r>
            <a:endParaRPr sz="1400"/>
          </a:p>
          <a:p>
            <a:pPr indent="-317500" lvl="0" marL="457200" rtl="0" algn="l">
              <a:spcBef>
                <a:spcPts val="0"/>
              </a:spcBef>
              <a:spcAft>
                <a:spcPts val="0"/>
              </a:spcAft>
              <a:buSzPts val="1400"/>
              <a:buChar char="●"/>
            </a:pPr>
            <a:r>
              <a:rPr lang="en" sz="1400"/>
              <a:t>Add:  72%</a:t>
            </a:r>
            <a:endParaRPr sz="1400"/>
          </a:p>
          <a:p>
            <a:pPr indent="-317500" lvl="0" marL="457200" rtl="0" algn="l">
              <a:spcBef>
                <a:spcPts val="0"/>
              </a:spcBef>
              <a:spcAft>
                <a:spcPts val="0"/>
              </a:spcAft>
              <a:buSzPts val="1400"/>
              <a:buChar char="●"/>
            </a:pPr>
            <a:r>
              <a:rPr lang="en" sz="1400"/>
              <a:t>No difference:  20%</a:t>
            </a:r>
            <a:endParaRPr sz="1400"/>
          </a:p>
          <a:p>
            <a:pPr indent="-317500" lvl="0" marL="457200" rtl="0" algn="l">
              <a:spcBef>
                <a:spcPts val="0"/>
              </a:spcBef>
              <a:spcAft>
                <a:spcPts val="0"/>
              </a:spcAft>
              <a:buSzPts val="1400"/>
              <a:buChar char="●"/>
            </a:pPr>
            <a:r>
              <a:rPr lang="en" sz="1400"/>
              <a:t>Didn’t implement: 7%</a:t>
            </a:r>
            <a:endParaRPr sz="1400"/>
          </a:p>
          <a:p>
            <a:pPr indent="0" lvl="0" marL="0" rtl="0" algn="l">
              <a:spcBef>
                <a:spcPts val="0"/>
              </a:spcBef>
              <a:spcAft>
                <a:spcPts val="0"/>
              </a:spcAft>
              <a:buNone/>
            </a:pPr>
            <a:r>
              <a:rPr lang="en" sz="1400"/>
              <a:t>How much did it add per week?</a:t>
            </a:r>
            <a:endParaRPr sz="1400"/>
          </a:p>
          <a:p>
            <a:pPr indent="-317500" lvl="0" marL="457200" rtl="0" algn="l">
              <a:spcBef>
                <a:spcPts val="0"/>
              </a:spcBef>
              <a:spcAft>
                <a:spcPts val="0"/>
              </a:spcAft>
              <a:buSzPts val="1400"/>
              <a:buChar char="●"/>
            </a:pPr>
            <a:r>
              <a:rPr lang="en" sz="1400"/>
              <a:t>Median: 30 minutes</a:t>
            </a:r>
            <a:endParaRPr sz="1400"/>
          </a:p>
          <a:p>
            <a:pPr indent="-317500" lvl="0" marL="457200" rtl="0" algn="l">
              <a:spcBef>
                <a:spcPts val="0"/>
              </a:spcBef>
              <a:spcAft>
                <a:spcPts val="0"/>
              </a:spcAft>
              <a:buSzPts val="1400"/>
              <a:buChar char="●"/>
            </a:pPr>
            <a:r>
              <a:rPr lang="en" sz="1400"/>
              <a:t>Range:  0 to 100 minutes</a:t>
            </a:r>
            <a:endParaRPr sz="1400"/>
          </a:p>
          <a:p>
            <a:pPr indent="0" lvl="0" marL="0" rtl="0" algn="l">
              <a:spcBef>
                <a:spcPts val="0"/>
              </a:spcBef>
              <a:spcAft>
                <a:spcPts val="0"/>
              </a:spcAft>
              <a:buNone/>
            </a:pPr>
            <a:r>
              <a:rPr lang="en" sz="1400"/>
              <a:t>Significant improvement in:</a:t>
            </a:r>
            <a:endParaRPr sz="1400"/>
          </a:p>
          <a:p>
            <a:pPr indent="-317500" lvl="0" marL="457200" rtl="0" algn="l">
              <a:spcBef>
                <a:spcPts val="0"/>
              </a:spcBef>
              <a:spcAft>
                <a:spcPts val="0"/>
              </a:spcAft>
              <a:buSzPts val="1400"/>
              <a:buChar char="●"/>
            </a:pPr>
            <a:r>
              <a:rPr lang="en" sz="1400"/>
              <a:t>Prosocial behavior of</a:t>
            </a:r>
            <a:endParaRPr sz="1400"/>
          </a:p>
          <a:p>
            <a:pPr indent="-317500" lvl="1" marL="914400" rtl="0" algn="l">
              <a:spcBef>
                <a:spcPts val="0"/>
              </a:spcBef>
              <a:spcAft>
                <a:spcPts val="0"/>
              </a:spcAft>
              <a:buSzPts val="1400"/>
              <a:buChar char="○"/>
            </a:pPr>
            <a:r>
              <a:rPr lang="en" sz="1400"/>
              <a:t>Self</a:t>
            </a:r>
            <a:endParaRPr sz="1400"/>
          </a:p>
          <a:p>
            <a:pPr indent="-317500" lvl="1" marL="914400" rtl="0" algn="l">
              <a:spcBef>
                <a:spcPts val="0"/>
              </a:spcBef>
              <a:spcAft>
                <a:spcPts val="0"/>
              </a:spcAft>
              <a:buSzPts val="1400"/>
              <a:buChar char="○"/>
            </a:pPr>
            <a:r>
              <a:rPr lang="en" sz="1400"/>
              <a:t>Peers</a:t>
            </a:r>
            <a:endParaRPr sz="1400"/>
          </a:p>
          <a:p>
            <a:pPr indent="-317500" lvl="1" marL="914400" rtl="0" algn="l">
              <a:spcBef>
                <a:spcPts val="0"/>
              </a:spcBef>
              <a:spcAft>
                <a:spcPts val="0"/>
              </a:spcAft>
              <a:buSzPts val="1400"/>
              <a:buChar char="○"/>
            </a:pPr>
            <a:r>
              <a:rPr lang="en" sz="1400"/>
              <a:t>Teacher</a:t>
            </a:r>
            <a:endParaRPr sz="1400"/>
          </a:p>
          <a:p>
            <a:pPr indent="-317500" lvl="0" marL="457200" rtl="0" algn="l">
              <a:spcBef>
                <a:spcPts val="0"/>
              </a:spcBef>
              <a:spcAft>
                <a:spcPts val="0"/>
              </a:spcAft>
              <a:buSzPts val="1400"/>
              <a:buChar char="●"/>
            </a:pPr>
            <a:r>
              <a:rPr lang="en" sz="1400"/>
              <a:t>Teacher-student relationships</a:t>
            </a:r>
            <a:endParaRPr sz="2300"/>
          </a:p>
        </p:txBody>
      </p:sp>
      <p:pic>
        <p:nvPicPr>
          <p:cNvPr id="378" name="Google Shape;378;p44"/>
          <p:cNvPicPr preferRelativeResize="0"/>
          <p:nvPr/>
        </p:nvPicPr>
        <p:blipFill rotWithShape="1">
          <a:blip r:embed="rId3">
            <a:alphaModFix/>
          </a:blip>
          <a:srcRect b="0" l="1343" r="4743" t="0"/>
          <a:stretch/>
        </p:blipFill>
        <p:spPr>
          <a:xfrm>
            <a:off x="5809375" y="1820438"/>
            <a:ext cx="2963225" cy="2446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2" name="Shape 382"/>
        <p:cNvGrpSpPr/>
        <p:nvPr/>
      </p:nvGrpSpPr>
      <p:grpSpPr>
        <a:xfrm>
          <a:off x="0" y="0"/>
          <a:ext cx="0" cy="0"/>
          <a:chOff x="0" y="0"/>
          <a:chExt cx="0" cy="0"/>
        </a:xfrm>
      </p:grpSpPr>
      <p:sp>
        <p:nvSpPr>
          <p:cNvPr id="383" name="Google Shape;383;p45"/>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What </a:t>
            </a:r>
            <a:r>
              <a:rPr b="1" i="1" lang="en"/>
              <a:t>ProsocialEd</a:t>
            </a:r>
            <a:r>
              <a:rPr lang="en"/>
              <a:t> Teachers are Saying</a:t>
            </a:r>
            <a:endParaRPr/>
          </a:p>
        </p:txBody>
      </p:sp>
      <p:pic>
        <p:nvPicPr>
          <p:cNvPr id="384" name="Google Shape;384;p45" title="PAL Testimonials 1080.mp4">
            <a:hlinkClick r:id="rId3"/>
          </p:cNvPr>
          <p:cNvPicPr preferRelativeResize="0"/>
          <p:nvPr/>
        </p:nvPicPr>
        <p:blipFill>
          <a:blip r:embed="rId4">
            <a:alphaModFix/>
          </a:blip>
          <a:stretch>
            <a:fillRect/>
          </a:stretch>
        </p:blipFill>
        <p:spPr>
          <a:xfrm>
            <a:off x="657313" y="132300"/>
            <a:ext cx="7288176" cy="40995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8" name="Shape 388"/>
        <p:cNvGrpSpPr/>
        <p:nvPr/>
      </p:nvGrpSpPr>
      <p:grpSpPr>
        <a:xfrm>
          <a:off x="0" y="0"/>
          <a:ext cx="0" cy="0"/>
          <a:chOff x="0" y="0"/>
          <a:chExt cx="0" cy="0"/>
        </a:xfrm>
      </p:grpSpPr>
      <p:sp>
        <p:nvSpPr>
          <p:cNvPr id="389" name="Google Shape;389;p46"/>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Testimonials</a:t>
            </a:r>
            <a:endParaRPr/>
          </a:p>
        </p:txBody>
      </p:sp>
      <p:sp>
        <p:nvSpPr>
          <p:cNvPr id="390" name="Google Shape;390;p46"/>
          <p:cNvSpPr txBox="1"/>
          <p:nvPr>
            <p:ph idx="1" type="body"/>
          </p:nvPr>
        </p:nvSpPr>
        <p:spPr>
          <a:xfrm>
            <a:off x="311700" y="1505700"/>
            <a:ext cx="49305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“I'm not having to discipline or correct students nearly as often. This is allowing more teaching and learning to take place!”</a:t>
            </a:r>
            <a:endParaRPr sz="1600"/>
          </a:p>
          <a:p>
            <a:pPr indent="0" lvl="0" marL="0" rtl="0" algn="l">
              <a:spcBef>
                <a:spcPts val="1600"/>
              </a:spcBef>
              <a:spcAft>
                <a:spcPts val="1600"/>
              </a:spcAft>
              <a:buNone/>
            </a:pPr>
            <a:r>
              <a:rPr lang="en" sz="1600"/>
              <a:t>“ProsocialEd has really helped one of my students who was labeled a "frequent offender" Now I just have to ask him once, maybe twice and he complies!! He doesn't do that with some of his other teachers, so I can't wait to share more about prosocial classrooms with them.”</a:t>
            </a:r>
            <a:endParaRPr sz="1600"/>
          </a:p>
        </p:txBody>
      </p:sp>
      <p:pic>
        <p:nvPicPr>
          <p:cNvPr id="391" name="Google Shape;391;p46" title="9. Wlliams GREAT - slowed.mp4">
            <a:hlinkClick r:id="rId3"/>
          </p:cNvPr>
          <p:cNvPicPr preferRelativeResize="0"/>
          <p:nvPr/>
        </p:nvPicPr>
        <p:blipFill>
          <a:blip r:embed="rId4">
            <a:alphaModFix/>
          </a:blip>
          <a:stretch>
            <a:fillRect/>
          </a:stretch>
        </p:blipFill>
        <p:spPr>
          <a:xfrm>
            <a:off x="5550325" y="1834650"/>
            <a:ext cx="3224400" cy="2418300"/>
          </a:xfrm>
          <a:prstGeom prst="rect">
            <a:avLst/>
          </a:prstGeom>
          <a:noFill/>
          <a:ln cap="flat" cmpd="sng" w="38100">
            <a:solidFill>
              <a:srgbClr val="191919"/>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0"/>
          <p:cNvPicPr preferRelativeResize="0"/>
          <p:nvPr/>
        </p:nvPicPr>
        <p:blipFill rotWithShape="1">
          <a:blip r:embed="rId3">
            <a:alphaModFix/>
          </a:blip>
          <a:srcRect b="0" l="62145" r="2927" t="0"/>
          <a:stretch/>
        </p:blipFill>
        <p:spPr>
          <a:xfrm>
            <a:off x="7332023" y="-414785"/>
            <a:ext cx="2061626" cy="5902451"/>
          </a:xfrm>
          <a:prstGeom prst="rect">
            <a:avLst/>
          </a:prstGeom>
          <a:noFill/>
          <a:ln>
            <a:noFill/>
          </a:ln>
        </p:spPr>
      </p:pic>
      <p:sp>
        <p:nvSpPr>
          <p:cNvPr id="124" name="Google Shape;124;p20"/>
          <p:cNvSpPr txBox="1"/>
          <p:nvPr>
            <p:ph idx="1" type="body"/>
          </p:nvPr>
        </p:nvSpPr>
        <p:spPr>
          <a:xfrm>
            <a:off x="243100" y="1505700"/>
            <a:ext cx="3556500" cy="325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accent1"/>
                </a:solidFill>
              </a:rPr>
              <a:t>Introduction</a:t>
            </a:r>
            <a:endParaRPr sz="2400">
              <a:solidFill>
                <a:schemeClr val="accent1"/>
              </a:solidFill>
            </a:endParaRPr>
          </a:p>
          <a:p>
            <a:pPr indent="0" lvl="0" marL="0" rtl="0" algn="l">
              <a:spcBef>
                <a:spcPts val="1000"/>
              </a:spcBef>
              <a:spcAft>
                <a:spcPts val="1000"/>
              </a:spcAft>
              <a:buNone/>
            </a:pPr>
            <a:r>
              <a:rPr i="1" lang="en" sz="1500"/>
              <a:t>Negative </a:t>
            </a:r>
            <a:r>
              <a:rPr lang="en" sz="1500"/>
              <a:t>emotions </a:t>
            </a:r>
            <a:r>
              <a:rPr b="1" lang="en" sz="1500">
                <a:solidFill>
                  <a:srgbClr val="7F3F98"/>
                </a:solidFill>
              </a:rPr>
              <a:t>block </a:t>
            </a:r>
            <a:r>
              <a:rPr lang="en" sz="1500"/>
              <a:t>thinking, learning, and rational thought. </a:t>
            </a:r>
            <a:r>
              <a:rPr i="1" lang="en" sz="1500"/>
              <a:t>Positive </a:t>
            </a:r>
            <a:r>
              <a:rPr lang="en" sz="1500"/>
              <a:t>emotions </a:t>
            </a:r>
            <a:r>
              <a:rPr b="1" lang="en" sz="1500">
                <a:solidFill>
                  <a:srgbClr val="7F3F98"/>
                </a:solidFill>
              </a:rPr>
              <a:t>catalyze </a:t>
            </a:r>
            <a:r>
              <a:rPr lang="en" sz="1500"/>
              <a:t>creativity, problem-solving, and critical thinking. </a:t>
            </a:r>
            <a:r>
              <a:rPr b="1" lang="en" sz="1500">
                <a:solidFill>
                  <a:srgbClr val="7F3F98"/>
                </a:solidFill>
              </a:rPr>
              <a:t>Happy people learn more</a:t>
            </a:r>
            <a:r>
              <a:rPr lang="en" sz="1500"/>
              <a:t> and are more prosocial; and the more prosocial learners are, the more positive and upbeat the classroom climate will be (Bergin, 2018).</a:t>
            </a:r>
            <a:endParaRPr sz="1500"/>
          </a:p>
        </p:txBody>
      </p:sp>
      <p:sp>
        <p:nvSpPr>
          <p:cNvPr id="125" name="Google Shape;125;p20"/>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a:t>
            </a:r>
            <a:endParaRPr/>
          </a:p>
        </p:txBody>
      </p:sp>
      <p:sp>
        <p:nvSpPr>
          <p:cNvPr id="126" name="Google Shape;126;p20"/>
          <p:cNvSpPr txBox="1"/>
          <p:nvPr>
            <p:ph idx="2" type="body"/>
          </p:nvPr>
        </p:nvSpPr>
        <p:spPr>
          <a:xfrm>
            <a:off x="4014850" y="1430550"/>
            <a:ext cx="3660000" cy="3404100"/>
          </a:xfrm>
          <a:prstGeom prst="rect">
            <a:avLst/>
          </a:prstGeom>
          <a:solidFill>
            <a:srgbClr val="626B7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lt1"/>
                </a:solidFill>
              </a:rPr>
              <a:t>Theory Behind Practice</a:t>
            </a:r>
            <a:endParaRPr>
              <a:solidFill>
                <a:schemeClr val="lt1"/>
              </a:solidFill>
            </a:endParaRPr>
          </a:p>
          <a:p>
            <a:pPr indent="0" lvl="0" marL="0" rtl="0" algn="l">
              <a:lnSpc>
                <a:spcPct val="115000"/>
              </a:lnSpc>
              <a:spcBef>
                <a:spcPts val="0"/>
              </a:spcBef>
              <a:spcAft>
                <a:spcPts val="0"/>
              </a:spcAft>
              <a:buNone/>
            </a:pPr>
            <a:r>
              <a:rPr lang="en" sz="1500">
                <a:solidFill>
                  <a:schemeClr val="lt1"/>
                </a:solidFill>
              </a:rPr>
              <a:t>All eMINTS materials are based on best practices in educational research. ​</a:t>
            </a:r>
            <a:endParaRPr sz="1500">
              <a:solidFill>
                <a:schemeClr val="lt1"/>
              </a:solidFill>
            </a:endParaRPr>
          </a:p>
          <a:p>
            <a:pPr indent="-323850" lvl="0" marL="457200" rtl="0" algn="l">
              <a:lnSpc>
                <a:spcPct val="100000"/>
              </a:lnSpc>
              <a:spcBef>
                <a:spcPts val="0"/>
              </a:spcBef>
              <a:spcAft>
                <a:spcPts val="0"/>
              </a:spcAft>
              <a:buClr>
                <a:schemeClr val="lt1"/>
              </a:buClr>
              <a:buSzPts val="1500"/>
              <a:buChar char="●"/>
            </a:pPr>
            <a:r>
              <a:rPr lang="en" sz="1500" u="sng">
                <a:solidFill>
                  <a:schemeClr val="hlink"/>
                </a:solidFill>
                <a:hlinkClick r:id="rId4"/>
              </a:rPr>
              <a:t>eMINTS Community of Learners Competencies</a:t>
            </a:r>
            <a:endParaRPr sz="1500">
              <a:solidFill>
                <a:schemeClr val="lt1"/>
              </a:solidFill>
            </a:endParaRPr>
          </a:p>
          <a:p>
            <a:pPr indent="-323850" lvl="0" marL="457200" rtl="0" algn="l">
              <a:lnSpc>
                <a:spcPct val="100000"/>
              </a:lnSpc>
              <a:spcBef>
                <a:spcPts val="1000"/>
              </a:spcBef>
              <a:spcAft>
                <a:spcPts val="0"/>
              </a:spcAft>
              <a:buClr>
                <a:schemeClr val="lt1"/>
              </a:buClr>
              <a:buSzPts val="1500"/>
              <a:buChar char="●"/>
            </a:pPr>
            <a:r>
              <a:rPr lang="en" sz="1500" u="sng">
                <a:solidFill>
                  <a:schemeClr val="hlink"/>
                </a:solidFill>
                <a:hlinkClick r:id="rId5"/>
              </a:rPr>
              <a:t>Designing a Prosocial Classroom</a:t>
            </a:r>
            <a:endParaRPr sz="1500">
              <a:solidFill>
                <a:schemeClr val="lt1"/>
              </a:solidFill>
            </a:endParaRPr>
          </a:p>
          <a:p>
            <a:pPr indent="0" lvl="0" marL="0" rtl="0" algn="l">
              <a:spcBef>
                <a:spcPts val="1000"/>
              </a:spcBef>
              <a:spcAft>
                <a:spcPts val="0"/>
              </a:spcAft>
              <a:buNone/>
            </a:pPr>
            <a:r>
              <a:rPr lang="en" u="sng">
                <a:solidFill>
                  <a:schemeClr val="hlink"/>
                </a:solidFill>
                <a:hlinkClick action="ppaction://hlinksldjump" r:id="rId6"/>
              </a:rPr>
              <a:t>Digging Deeper</a:t>
            </a:r>
            <a:endParaRPr/>
          </a:p>
          <a:p>
            <a:pPr indent="0" lvl="0" marL="0" rtl="0" algn="l">
              <a:spcBef>
                <a:spcPts val="0"/>
              </a:spcBef>
              <a:spcAft>
                <a:spcPts val="0"/>
              </a:spcAft>
              <a:buNone/>
            </a:pPr>
            <a:r>
              <a:rPr lang="en" u="sng">
                <a:solidFill>
                  <a:schemeClr val="hlink"/>
                </a:solidFill>
                <a:hlinkClick r:id="rId7"/>
              </a:rPr>
              <a:t>Bonus: Graphic</a:t>
            </a:r>
            <a:endParaRPr/>
          </a:p>
        </p:txBody>
      </p:sp>
      <p:pic>
        <p:nvPicPr>
          <p:cNvPr id="127" name="Google Shape;127;p20"/>
          <p:cNvPicPr preferRelativeResize="0"/>
          <p:nvPr/>
        </p:nvPicPr>
        <p:blipFill>
          <a:blip r:embed="rId8">
            <a:alphaModFix/>
          </a:blip>
          <a:stretch>
            <a:fillRect/>
          </a:stretch>
        </p:blipFill>
        <p:spPr>
          <a:xfrm>
            <a:off x="6489750" y="3383000"/>
            <a:ext cx="1185000" cy="1451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5" name="Shape 395"/>
        <p:cNvGrpSpPr/>
        <p:nvPr/>
      </p:nvGrpSpPr>
      <p:grpSpPr>
        <a:xfrm>
          <a:off x="0" y="0"/>
          <a:ext cx="0" cy="0"/>
          <a:chOff x="0" y="0"/>
          <a:chExt cx="0" cy="0"/>
        </a:xfrm>
      </p:grpSpPr>
      <p:sp>
        <p:nvSpPr>
          <p:cNvPr id="396" name="Google Shape;396;p47"/>
          <p:cNvSpPr txBox="1"/>
          <p:nvPr>
            <p:ph idx="1" type="subTitle"/>
          </p:nvPr>
        </p:nvSpPr>
        <p:spPr>
          <a:xfrm>
            <a:off x="265500" y="1913025"/>
            <a:ext cx="4045200" cy="2911500"/>
          </a:xfrm>
          <a:prstGeom prst="rect">
            <a:avLst/>
          </a:prstGeom>
        </p:spPr>
        <p:txBody>
          <a:bodyPr anchorCtr="0" anchor="t" bIns="91425" lIns="91425" spcFirstLastPara="1" rIns="91425" wrap="square" tIns="91425">
            <a:noAutofit/>
          </a:bodyPr>
          <a:lstStyle/>
          <a:p>
            <a:pPr indent="-361950" lvl="0" marL="457200" rtl="0" algn="ctr">
              <a:spcBef>
                <a:spcPts val="0"/>
              </a:spcBef>
              <a:spcAft>
                <a:spcPts val="0"/>
              </a:spcAft>
              <a:buSzPts val="2100"/>
              <a:buChar char="●"/>
            </a:pPr>
            <a:r>
              <a:rPr lang="en"/>
              <a:t>$8M </a:t>
            </a:r>
            <a:r>
              <a:rPr lang="en" u="sng">
                <a:solidFill>
                  <a:schemeClr val="hlink"/>
                </a:solidFill>
                <a:hlinkClick r:id="rId3"/>
              </a:rPr>
              <a:t>EIR Mid-Phase Grant</a:t>
            </a:r>
            <a:r>
              <a:rPr lang="en"/>
              <a:t> </a:t>
            </a:r>
            <a:endParaRPr/>
          </a:p>
          <a:p>
            <a:pPr indent="-361950" lvl="0" marL="457200" rtl="0" algn="ctr">
              <a:spcBef>
                <a:spcPts val="1000"/>
              </a:spcBef>
              <a:spcAft>
                <a:spcPts val="0"/>
              </a:spcAft>
              <a:buSzPts val="2100"/>
              <a:buChar char="●"/>
            </a:pPr>
            <a:r>
              <a:rPr lang="en" u="sng">
                <a:solidFill>
                  <a:schemeClr val="hlink"/>
                </a:solidFill>
                <a:hlinkClick r:id="rId4"/>
              </a:rPr>
              <a:t>About the grant</a:t>
            </a:r>
            <a:r>
              <a:rPr lang="en"/>
              <a:t> </a:t>
            </a:r>
            <a:endParaRPr/>
          </a:p>
          <a:p>
            <a:pPr indent="-361950" lvl="0" marL="457200" rtl="0" algn="ctr">
              <a:spcBef>
                <a:spcPts val="1000"/>
              </a:spcBef>
              <a:spcAft>
                <a:spcPts val="0"/>
              </a:spcAft>
              <a:buSzPts val="2100"/>
              <a:buChar char="●"/>
            </a:pPr>
            <a:r>
              <a:rPr lang="en" u="sng">
                <a:solidFill>
                  <a:schemeClr val="hlink"/>
                </a:solidFill>
                <a:hlinkClick r:id="rId5"/>
              </a:rPr>
              <a:t>PAL 2.0 Grant Recruitment Information</a:t>
            </a:r>
            <a:endParaRPr/>
          </a:p>
          <a:p>
            <a:pPr indent="-361950" lvl="0" marL="457200" rtl="0" algn="ctr">
              <a:spcBef>
                <a:spcPts val="1000"/>
              </a:spcBef>
              <a:spcAft>
                <a:spcPts val="0"/>
              </a:spcAft>
              <a:buSzPts val="2100"/>
              <a:buChar char="●"/>
            </a:pPr>
            <a:r>
              <a:rPr lang="en" u="sng">
                <a:solidFill>
                  <a:schemeClr val="hlink"/>
                </a:solidFill>
                <a:hlinkClick r:id="rId6"/>
              </a:rPr>
              <a:t>PAL 2.0 Abstract</a:t>
            </a:r>
            <a:endParaRPr/>
          </a:p>
          <a:p>
            <a:pPr indent="0" lvl="0" marL="0" rtl="0" algn="ctr">
              <a:lnSpc>
                <a:spcPct val="100000"/>
              </a:lnSpc>
              <a:spcBef>
                <a:spcPts val="1000"/>
              </a:spcBef>
              <a:spcAft>
                <a:spcPts val="1000"/>
              </a:spcAft>
              <a:buNone/>
            </a:pPr>
            <a:r>
              <a:rPr lang="en" sz="1500">
                <a:solidFill>
                  <a:srgbClr val="2A2A2A"/>
                </a:solidFill>
                <a:highlight>
                  <a:srgbClr val="FFFFFF"/>
                </a:highlight>
              </a:rPr>
              <a:t>PAL 2.0 is designed to continue helping teachers enhance their classroom learning environment and increase student engagement by strengthening relationships and helping students to learn the skills necessary to collaborate </a:t>
            </a:r>
            <a:br>
              <a:rPr lang="en" sz="1500">
                <a:solidFill>
                  <a:srgbClr val="2A2A2A"/>
                </a:solidFill>
                <a:highlight>
                  <a:srgbClr val="FFFFFF"/>
                </a:highlight>
              </a:rPr>
            </a:br>
            <a:r>
              <a:rPr lang="en" sz="1500">
                <a:solidFill>
                  <a:srgbClr val="2A2A2A"/>
                </a:solidFill>
                <a:highlight>
                  <a:srgbClr val="FFFFFF"/>
                </a:highlight>
              </a:rPr>
              <a:t>with others.</a:t>
            </a:r>
            <a:endParaRPr sz="1500"/>
          </a:p>
        </p:txBody>
      </p:sp>
      <p:pic>
        <p:nvPicPr>
          <p:cNvPr id="397" name="Google Shape;397;p47"/>
          <p:cNvPicPr preferRelativeResize="0"/>
          <p:nvPr/>
        </p:nvPicPr>
        <p:blipFill rotWithShape="1">
          <a:blip r:embed="rId7">
            <a:alphaModFix/>
          </a:blip>
          <a:srcRect b="0" l="0" r="0" t="0"/>
          <a:stretch/>
        </p:blipFill>
        <p:spPr>
          <a:xfrm>
            <a:off x="5057575" y="689138"/>
            <a:ext cx="3612999" cy="36128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1" name="Shape 401"/>
        <p:cNvGrpSpPr/>
        <p:nvPr/>
      </p:nvGrpSpPr>
      <p:grpSpPr>
        <a:xfrm>
          <a:off x="0" y="0"/>
          <a:ext cx="0" cy="0"/>
          <a:chOff x="0" y="0"/>
          <a:chExt cx="0" cy="0"/>
        </a:xfrm>
      </p:grpSpPr>
      <p:sp>
        <p:nvSpPr>
          <p:cNvPr id="402" name="Google Shape;402;p48"/>
          <p:cNvSpPr txBox="1"/>
          <p:nvPr/>
        </p:nvSpPr>
        <p:spPr>
          <a:xfrm>
            <a:off x="311700" y="4712300"/>
            <a:ext cx="8520600" cy="3933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1018"/>
              <a:buNone/>
            </a:pPr>
            <a:r>
              <a:rPr lang="en" sz="1510">
                <a:solidFill>
                  <a:srgbClr val="595959"/>
                </a:solidFill>
              </a:rPr>
              <a:t>Send me more information! →</a:t>
            </a:r>
            <a:r>
              <a:rPr lang="en" sz="1510"/>
              <a:t> </a:t>
            </a:r>
            <a:r>
              <a:rPr lang="en" sz="1510" u="sng">
                <a:solidFill>
                  <a:schemeClr val="hlink"/>
                </a:solidFill>
                <a:hlinkClick r:id="rId3"/>
              </a:rPr>
              <a:t>emints.org/grants</a:t>
            </a:r>
            <a:endParaRPr sz="1510">
              <a:solidFill>
                <a:srgbClr val="000000"/>
              </a:solidFill>
            </a:endParaRPr>
          </a:p>
        </p:txBody>
      </p:sp>
      <p:sp>
        <p:nvSpPr>
          <p:cNvPr id="403" name="Google Shape;403;p48"/>
          <p:cNvSpPr txBox="1"/>
          <p:nvPr/>
        </p:nvSpPr>
        <p:spPr>
          <a:xfrm>
            <a:off x="311700" y="1980625"/>
            <a:ext cx="2842200" cy="2740800"/>
          </a:xfrm>
          <a:prstGeom prst="rect">
            <a:avLst/>
          </a:prstGeom>
          <a:noFill/>
          <a:ln>
            <a:noFill/>
          </a:ln>
        </p:spPr>
        <p:txBody>
          <a:bodyPr anchorCtr="0" anchor="t" bIns="91425" lIns="91425" spcFirstLastPara="1" rIns="91425" wrap="square" tIns="91425">
            <a:normAutofit lnSpcReduction="10000"/>
          </a:bodyPr>
          <a:lstStyle/>
          <a:p>
            <a:pPr indent="0" lvl="0" marL="0" rtl="0" algn="ctr">
              <a:lnSpc>
                <a:spcPct val="115000"/>
              </a:lnSpc>
              <a:spcBef>
                <a:spcPts val="0"/>
              </a:spcBef>
              <a:spcAft>
                <a:spcPts val="0"/>
              </a:spcAft>
              <a:buNone/>
            </a:pPr>
            <a:r>
              <a:rPr b="1" lang="en" sz="1600">
                <a:solidFill>
                  <a:srgbClr val="595959"/>
                </a:solidFill>
              </a:rPr>
              <a:t>Prosocial and Active Learning (PAL) 2.0</a:t>
            </a:r>
            <a:endParaRPr b="1" sz="1600">
              <a:solidFill>
                <a:srgbClr val="595959"/>
              </a:solidFill>
            </a:endParaRPr>
          </a:p>
          <a:p>
            <a:pPr indent="-317500" lvl="0" marL="457200" rtl="0" algn="l">
              <a:lnSpc>
                <a:spcPct val="115000"/>
              </a:lnSpc>
              <a:spcBef>
                <a:spcPts val="1200"/>
              </a:spcBef>
              <a:spcAft>
                <a:spcPts val="0"/>
              </a:spcAft>
              <a:buClr>
                <a:srgbClr val="595959"/>
              </a:buClr>
              <a:buSzPts val="1400"/>
              <a:buChar char="●"/>
            </a:pPr>
            <a:r>
              <a:rPr b="1" lang="en">
                <a:solidFill>
                  <a:srgbClr val="595959"/>
                </a:solidFill>
              </a:rPr>
              <a:t>Who?: </a:t>
            </a:r>
            <a:r>
              <a:rPr lang="en">
                <a:solidFill>
                  <a:srgbClr val="595959"/>
                </a:solidFill>
              </a:rPr>
              <a:t>Middle Schools</a:t>
            </a:r>
            <a:endParaRPr>
              <a:solidFill>
                <a:srgbClr val="595959"/>
              </a:solidFill>
            </a:endParaRPr>
          </a:p>
          <a:p>
            <a:pPr indent="-317500" lvl="0" marL="457200" rtl="0" algn="l">
              <a:lnSpc>
                <a:spcPct val="115000"/>
              </a:lnSpc>
              <a:spcBef>
                <a:spcPts val="0"/>
              </a:spcBef>
              <a:spcAft>
                <a:spcPts val="0"/>
              </a:spcAft>
              <a:buClr>
                <a:srgbClr val="595959"/>
              </a:buClr>
              <a:buSzPts val="1400"/>
              <a:buChar char="●"/>
            </a:pPr>
            <a:r>
              <a:rPr b="1" lang="en">
                <a:solidFill>
                  <a:srgbClr val="595959"/>
                </a:solidFill>
              </a:rPr>
              <a:t>What?:</a:t>
            </a:r>
            <a:r>
              <a:rPr lang="en">
                <a:solidFill>
                  <a:srgbClr val="595959"/>
                </a:solidFill>
              </a:rPr>
              <a:t> Prosocial Education Research Study</a:t>
            </a:r>
            <a:endParaRPr>
              <a:solidFill>
                <a:srgbClr val="595959"/>
              </a:solidFill>
            </a:endParaRPr>
          </a:p>
          <a:p>
            <a:pPr indent="-317500" lvl="0" marL="457200" rtl="0" algn="l">
              <a:lnSpc>
                <a:spcPct val="115000"/>
              </a:lnSpc>
              <a:spcBef>
                <a:spcPts val="0"/>
              </a:spcBef>
              <a:spcAft>
                <a:spcPts val="0"/>
              </a:spcAft>
              <a:buClr>
                <a:srgbClr val="595959"/>
              </a:buClr>
              <a:buSzPts val="1400"/>
              <a:buChar char="●"/>
            </a:pPr>
            <a:r>
              <a:rPr b="1" lang="en">
                <a:solidFill>
                  <a:srgbClr val="595959"/>
                </a:solidFill>
              </a:rPr>
              <a:t>Where?: </a:t>
            </a:r>
            <a:r>
              <a:rPr lang="en">
                <a:solidFill>
                  <a:srgbClr val="595959"/>
                </a:solidFill>
              </a:rPr>
              <a:t>Nationwide</a:t>
            </a:r>
            <a:endParaRPr>
              <a:solidFill>
                <a:srgbClr val="595959"/>
              </a:solidFill>
            </a:endParaRPr>
          </a:p>
          <a:p>
            <a:pPr indent="-317500" lvl="0" marL="457200" rtl="0" algn="l">
              <a:lnSpc>
                <a:spcPct val="115000"/>
              </a:lnSpc>
              <a:spcBef>
                <a:spcPts val="0"/>
              </a:spcBef>
              <a:spcAft>
                <a:spcPts val="0"/>
              </a:spcAft>
              <a:buClr>
                <a:srgbClr val="595959"/>
              </a:buClr>
              <a:buSzPts val="1400"/>
              <a:buChar char="●"/>
            </a:pPr>
            <a:r>
              <a:rPr b="1" lang="en">
                <a:solidFill>
                  <a:srgbClr val="595959"/>
                </a:solidFill>
              </a:rPr>
              <a:t>Why?: </a:t>
            </a:r>
            <a:r>
              <a:rPr lang="en">
                <a:solidFill>
                  <a:srgbClr val="595959"/>
                </a:solidFill>
              </a:rPr>
              <a:t>Improve school climate &amp; culture, and help reduce teacher stress &amp; burnout.</a:t>
            </a:r>
            <a:endParaRPr>
              <a:solidFill>
                <a:srgbClr val="595959"/>
              </a:solidFill>
            </a:endParaRPr>
          </a:p>
        </p:txBody>
      </p:sp>
      <p:sp>
        <p:nvSpPr>
          <p:cNvPr id="404" name="Google Shape;404;p48"/>
          <p:cNvSpPr txBox="1"/>
          <p:nvPr/>
        </p:nvSpPr>
        <p:spPr>
          <a:xfrm>
            <a:off x="3150900" y="1938950"/>
            <a:ext cx="2842200" cy="2782500"/>
          </a:xfrm>
          <a:prstGeom prst="rect">
            <a:avLst/>
          </a:prstGeom>
          <a:noFill/>
          <a:ln>
            <a:noFill/>
          </a:ln>
        </p:spPr>
        <p:txBody>
          <a:bodyPr anchorCtr="0" anchor="t" bIns="91425" lIns="91425" spcFirstLastPara="1" rIns="91425" wrap="square" tIns="91425">
            <a:normAutofit lnSpcReduction="10000"/>
          </a:bodyPr>
          <a:lstStyle/>
          <a:p>
            <a:pPr indent="0" lvl="0" marL="0" rtl="0" algn="ctr">
              <a:lnSpc>
                <a:spcPct val="115000"/>
              </a:lnSpc>
              <a:spcBef>
                <a:spcPts val="0"/>
              </a:spcBef>
              <a:spcAft>
                <a:spcPts val="0"/>
              </a:spcAft>
              <a:buNone/>
            </a:pPr>
            <a:r>
              <a:rPr b="1" i="1" lang="en" sz="1600">
                <a:solidFill>
                  <a:schemeClr val="dk2"/>
                </a:solidFill>
              </a:rPr>
              <a:t>Talk to Read© Collaborative</a:t>
            </a:r>
            <a:endParaRPr b="1" i="1" sz="1600">
              <a:solidFill>
                <a:schemeClr val="dk2"/>
              </a:solidFill>
            </a:endParaRPr>
          </a:p>
          <a:p>
            <a:pPr indent="-317500" lvl="0" marL="457200" rtl="0" algn="l">
              <a:lnSpc>
                <a:spcPct val="115000"/>
              </a:lnSpc>
              <a:spcBef>
                <a:spcPts val="1200"/>
              </a:spcBef>
              <a:spcAft>
                <a:spcPts val="0"/>
              </a:spcAft>
              <a:buClr>
                <a:schemeClr val="dk2"/>
              </a:buClr>
              <a:buSzPts val="1400"/>
              <a:buChar char="●"/>
            </a:pPr>
            <a:r>
              <a:rPr b="1" lang="en">
                <a:solidFill>
                  <a:schemeClr val="dk2"/>
                </a:solidFill>
              </a:rPr>
              <a:t>Who?: </a:t>
            </a:r>
            <a:r>
              <a:rPr lang="en">
                <a:solidFill>
                  <a:schemeClr val="dk2"/>
                </a:solidFill>
              </a:rPr>
              <a:t>2nd-grade Teachers</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b="1" lang="en">
                <a:solidFill>
                  <a:schemeClr val="dk2"/>
                </a:solidFill>
              </a:rPr>
              <a:t>What?: </a:t>
            </a:r>
            <a:r>
              <a:rPr lang="en">
                <a:solidFill>
                  <a:schemeClr val="dk2"/>
                </a:solidFill>
              </a:rPr>
              <a:t>Literacy Recovery Research Study</a:t>
            </a:r>
            <a:endParaRPr b="1">
              <a:solidFill>
                <a:schemeClr val="dk2"/>
              </a:solidFill>
            </a:endParaRPr>
          </a:p>
          <a:p>
            <a:pPr indent="-317500" lvl="0" marL="457200" rtl="0" algn="l">
              <a:lnSpc>
                <a:spcPct val="115000"/>
              </a:lnSpc>
              <a:spcBef>
                <a:spcPts val="0"/>
              </a:spcBef>
              <a:spcAft>
                <a:spcPts val="0"/>
              </a:spcAft>
              <a:buClr>
                <a:schemeClr val="dk2"/>
              </a:buClr>
              <a:buSzPts val="1400"/>
              <a:buChar char="●"/>
            </a:pPr>
            <a:r>
              <a:rPr b="1" lang="en">
                <a:solidFill>
                  <a:schemeClr val="dk2"/>
                </a:solidFill>
              </a:rPr>
              <a:t>Where?: </a:t>
            </a:r>
            <a:r>
              <a:rPr lang="en">
                <a:solidFill>
                  <a:schemeClr val="dk2"/>
                </a:solidFill>
              </a:rPr>
              <a:t>Missouri and Surrounding States</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b="1" lang="en">
                <a:solidFill>
                  <a:schemeClr val="dk2"/>
                </a:solidFill>
              </a:rPr>
              <a:t>Why?: </a:t>
            </a:r>
            <a:r>
              <a:rPr lang="en">
                <a:solidFill>
                  <a:schemeClr val="dk2"/>
                </a:solidFill>
              </a:rPr>
              <a:t>Address post-pandemic literacy challenges.</a:t>
            </a:r>
            <a:endParaRPr>
              <a:solidFill>
                <a:srgbClr val="595959"/>
              </a:solidFill>
            </a:endParaRPr>
          </a:p>
        </p:txBody>
      </p:sp>
      <p:pic>
        <p:nvPicPr>
          <p:cNvPr id="405" name="Google Shape;405;p48"/>
          <p:cNvPicPr preferRelativeResize="0"/>
          <p:nvPr/>
        </p:nvPicPr>
        <p:blipFill rotWithShape="1">
          <a:blip r:embed="rId4">
            <a:alphaModFix/>
          </a:blip>
          <a:srcRect b="6838" l="0" r="0" t="0"/>
          <a:stretch/>
        </p:blipFill>
        <p:spPr>
          <a:xfrm>
            <a:off x="4140037" y="922061"/>
            <a:ext cx="863933" cy="1075600"/>
          </a:xfrm>
          <a:prstGeom prst="rect">
            <a:avLst/>
          </a:prstGeom>
          <a:noFill/>
          <a:ln>
            <a:noFill/>
          </a:ln>
        </p:spPr>
      </p:pic>
      <p:pic>
        <p:nvPicPr>
          <p:cNvPr id="406" name="Google Shape;406;p48"/>
          <p:cNvPicPr preferRelativeResize="0"/>
          <p:nvPr/>
        </p:nvPicPr>
        <p:blipFill rotWithShape="1">
          <a:blip r:embed="rId5">
            <a:alphaModFix/>
          </a:blip>
          <a:srcRect b="0" l="0" r="0" t="0"/>
          <a:stretch/>
        </p:blipFill>
        <p:spPr>
          <a:xfrm>
            <a:off x="1253687" y="980775"/>
            <a:ext cx="958227" cy="958177"/>
          </a:xfrm>
          <a:prstGeom prst="rect">
            <a:avLst/>
          </a:prstGeom>
          <a:noFill/>
          <a:ln>
            <a:noFill/>
          </a:ln>
        </p:spPr>
      </p:pic>
      <p:sp>
        <p:nvSpPr>
          <p:cNvPr id="407" name="Google Shape;407;p48"/>
          <p:cNvSpPr txBox="1"/>
          <p:nvPr/>
        </p:nvSpPr>
        <p:spPr>
          <a:xfrm>
            <a:off x="311700" y="276700"/>
            <a:ext cx="8520600" cy="6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rgbClr val="455560"/>
                </a:solidFill>
              </a:rPr>
              <a:t>We’re recruiting!			Learn More → </a:t>
            </a:r>
            <a:endParaRPr sz="3500">
              <a:solidFill>
                <a:srgbClr val="455560"/>
              </a:solidFill>
            </a:endParaRPr>
          </a:p>
        </p:txBody>
      </p:sp>
      <p:pic>
        <p:nvPicPr>
          <p:cNvPr id="408" name="Google Shape;408;p48"/>
          <p:cNvPicPr preferRelativeResize="0"/>
          <p:nvPr/>
        </p:nvPicPr>
        <p:blipFill>
          <a:blip r:embed="rId6">
            <a:alphaModFix/>
          </a:blip>
          <a:stretch>
            <a:fillRect/>
          </a:stretch>
        </p:blipFill>
        <p:spPr>
          <a:xfrm>
            <a:off x="7961675" y="0"/>
            <a:ext cx="1182326" cy="1182326"/>
          </a:xfrm>
          <a:prstGeom prst="rect">
            <a:avLst/>
          </a:prstGeom>
          <a:noFill/>
          <a:ln>
            <a:noFill/>
          </a:ln>
        </p:spPr>
      </p:pic>
      <p:sp>
        <p:nvSpPr>
          <p:cNvPr id="409" name="Google Shape;409;p48"/>
          <p:cNvSpPr txBox="1"/>
          <p:nvPr/>
        </p:nvSpPr>
        <p:spPr>
          <a:xfrm>
            <a:off x="5990100" y="1938950"/>
            <a:ext cx="2842200" cy="27825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15000"/>
              </a:lnSpc>
              <a:spcBef>
                <a:spcPts val="0"/>
              </a:spcBef>
              <a:spcAft>
                <a:spcPts val="0"/>
              </a:spcAft>
              <a:buNone/>
            </a:pPr>
            <a:r>
              <a:rPr b="1" lang="en" sz="1600">
                <a:solidFill>
                  <a:schemeClr val="dk2"/>
                </a:solidFill>
              </a:rPr>
              <a:t>LEGACY</a:t>
            </a:r>
            <a:endParaRPr b="1" sz="1600">
              <a:solidFill>
                <a:schemeClr val="dk2"/>
              </a:solidFill>
            </a:endParaRPr>
          </a:p>
          <a:p>
            <a:pPr indent="-317500" lvl="0" marL="457200" rtl="0" algn="l">
              <a:lnSpc>
                <a:spcPct val="115000"/>
              </a:lnSpc>
              <a:spcBef>
                <a:spcPts val="1200"/>
              </a:spcBef>
              <a:spcAft>
                <a:spcPts val="0"/>
              </a:spcAft>
              <a:buClr>
                <a:schemeClr val="dk2"/>
              </a:buClr>
              <a:buSzPts val="1400"/>
              <a:buChar char="●"/>
            </a:pPr>
            <a:r>
              <a:rPr b="1" lang="en">
                <a:solidFill>
                  <a:schemeClr val="dk2"/>
                </a:solidFill>
              </a:rPr>
              <a:t>Who?: </a:t>
            </a:r>
            <a:r>
              <a:rPr lang="en">
                <a:solidFill>
                  <a:schemeClr val="dk2"/>
                </a:solidFill>
              </a:rPr>
              <a:t>6-8th Grade Teachers</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b="1" lang="en">
                <a:solidFill>
                  <a:schemeClr val="dk2"/>
                </a:solidFill>
              </a:rPr>
              <a:t>What?: </a:t>
            </a:r>
            <a:r>
              <a:rPr lang="en">
                <a:solidFill>
                  <a:schemeClr val="dk2"/>
                </a:solidFill>
              </a:rPr>
              <a:t>Expand civic education</a:t>
            </a:r>
            <a:endParaRPr b="1">
              <a:solidFill>
                <a:schemeClr val="dk2"/>
              </a:solidFill>
            </a:endParaRPr>
          </a:p>
          <a:p>
            <a:pPr indent="-317500" lvl="0" marL="457200" rtl="0" algn="l">
              <a:lnSpc>
                <a:spcPct val="115000"/>
              </a:lnSpc>
              <a:spcBef>
                <a:spcPts val="0"/>
              </a:spcBef>
              <a:spcAft>
                <a:spcPts val="0"/>
              </a:spcAft>
              <a:buClr>
                <a:schemeClr val="dk2"/>
              </a:buClr>
              <a:buSzPts val="1400"/>
              <a:buChar char="●"/>
            </a:pPr>
            <a:r>
              <a:rPr b="1" lang="en">
                <a:solidFill>
                  <a:schemeClr val="dk2"/>
                </a:solidFill>
              </a:rPr>
              <a:t>Where?: </a:t>
            </a:r>
            <a:r>
              <a:rPr lang="en">
                <a:solidFill>
                  <a:schemeClr val="dk2"/>
                </a:solidFill>
              </a:rPr>
              <a:t>Missouri and Surrounding States</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b="1" lang="en">
                <a:solidFill>
                  <a:schemeClr val="dk2"/>
                </a:solidFill>
              </a:rPr>
              <a:t>Why?: </a:t>
            </a:r>
            <a:r>
              <a:rPr lang="en">
                <a:solidFill>
                  <a:schemeClr val="dk2"/>
                </a:solidFill>
              </a:rPr>
              <a:t>Prepare the next generation of civic leaders in celebration of America’s 250th anniversary</a:t>
            </a:r>
            <a:endParaRPr>
              <a:solidFill>
                <a:srgbClr val="595959"/>
              </a:solidFill>
            </a:endParaRPr>
          </a:p>
        </p:txBody>
      </p:sp>
      <p:pic>
        <p:nvPicPr>
          <p:cNvPr id="410" name="Google Shape;410;p48"/>
          <p:cNvPicPr preferRelativeResize="0"/>
          <p:nvPr/>
        </p:nvPicPr>
        <p:blipFill rotWithShape="1">
          <a:blip r:embed="rId7">
            <a:alphaModFix/>
          </a:blip>
          <a:srcRect b="-780" l="-5115" r="-5126" t="780"/>
          <a:stretch/>
        </p:blipFill>
        <p:spPr>
          <a:xfrm>
            <a:off x="7458750" y="922050"/>
            <a:ext cx="353539" cy="1075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4" name="Shape 414"/>
        <p:cNvGrpSpPr/>
        <p:nvPr/>
      </p:nvGrpSpPr>
      <p:grpSpPr>
        <a:xfrm>
          <a:off x="0" y="0"/>
          <a:ext cx="0" cy="0"/>
          <a:chOff x="0" y="0"/>
          <a:chExt cx="0" cy="0"/>
        </a:xfrm>
      </p:grpSpPr>
      <p:sp>
        <p:nvSpPr>
          <p:cNvPr id="415" name="Google Shape;415;p49"/>
          <p:cNvSpPr txBox="1"/>
          <p:nvPr>
            <p:ph type="title"/>
          </p:nvPr>
        </p:nvSpPr>
        <p:spPr>
          <a:xfrm>
            <a:off x="281150" y="832325"/>
            <a:ext cx="3999900" cy="114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200">
                <a:solidFill>
                  <a:srgbClr val="455560"/>
                </a:solidFill>
              </a:rPr>
              <a:t>Bring   MINTS </a:t>
            </a:r>
            <a:br>
              <a:rPr lang="en" sz="3200">
                <a:solidFill>
                  <a:srgbClr val="455560"/>
                </a:solidFill>
              </a:rPr>
            </a:br>
            <a:r>
              <a:rPr lang="en" sz="3200">
                <a:solidFill>
                  <a:srgbClr val="455560"/>
                </a:solidFill>
              </a:rPr>
              <a:t>to You!</a:t>
            </a:r>
            <a:endParaRPr sz="3200">
              <a:solidFill>
                <a:srgbClr val="455560"/>
              </a:solidFill>
            </a:endParaRPr>
          </a:p>
        </p:txBody>
      </p:sp>
      <p:sp>
        <p:nvSpPr>
          <p:cNvPr id="416" name="Google Shape;416;p49"/>
          <p:cNvSpPr txBox="1"/>
          <p:nvPr>
            <p:ph idx="1" type="body"/>
          </p:nvPr>
        </p:nvSpPr>
        <p:spPr>
          <a:xfrm>
            <a:off x="281150" y="1982350"/>
            <a:ext cx="3999900" cy="23289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Reach out to our staff:</a:t>
            </a:r>
            <a:endParaRPr sz="1900"/>
          </a:p>
          <a:p>
            <a:pPr indent="-349250" lvl="1" marL="914400" rtl="0" algn="l">
              <a:spcBef>
                <a:spcPts val="1000"/>
              </a:spcBef>
              <a:spcAft>
                <a:spcPts val="0"/>
              </a:spcAft>
              <a:buSzPts val="1900"/>
              <a:buChar char="○"/>
            </a:pPr>
            <a:r>
              <a:rPr lang="en" sz="1900" u="sng">
                <a:solidFill>
                  <a:schemeClr val="hlink"/>
                </a:solidFill>
                <a:hlinkClick r:id="rId3"/>
              </a:rPr>
              <a:t>info@emints.org</a:t>
            </a:r>
            <a:endParaRPr sz="1900"/>
          </a:p>
          <a:p>
            <a:pPr indent="-349250" lvl="0" marL="457200" rtl="0" algn="l">
              <a:spcBef>
                <a:spcPts val="1000"/>
              </a:spcBef>
              <a:spcAft>
                <a:spcPts val="0"/>
              </a:spcAft>
              <a:buSzPts val="1900"/>
              <a:buChar char="●"/>
            </a:pPr>
            <a:r>
              <a:rPr lang="en" sz="1900"/>
              <a:t>Fill out this interest form:</a:t>
            </a:r>
            <a:endParaRPr sz="1900"/>
          </a:p>
          <a:p>
            <a:pPr indent="-349250" lvl="1" marL="914400" rtl="0" algn="l">
              <a:spcBef>
                <a:spcPts val="1000"/>
              </a:spcBef>
              <a:spcAft>
                <a:spcPts val="1000"/>
              </a:spcAft>
              <a:buSzPts val="1900"/>
              <a:buChar char="○"/>
            </a:pPr>
            <a:r>
              <a:rPr lang="en" sz="1900" u="sng">
                <a:solidFill>
                  <a:schemeClr val="hlink"/>
                </a:solidFill>
                <a:hlinkClick r:id="rId4"/>
              </a:rPr>
              <a:t>emints.org/contact-us/</a:t>
            </a:r>
            <a:r>
              <a:rPr lang="en" sz="1900"/>
              <a:t> </a:t>
            </a:r>
            <a:endParaRPr sz="1900"/>
          </a:p>
        </p:txBody>
      </p:sp>
      <p:pic>
        <p:nvPicPr>
          <p:cNvPr id="417" name="Google Shape;417;p49"/>
          <p:cNvPicPr preferRelativeResize="0"/>
          <p:nvPr/>
        </p:nvPicPr>
        <p:blipFill rotWithShape="1">
          <a:blip r:embed="rId5">
            <a:alphaModFix/>
          </a:blip>
          <a:srcRect b="0" l="0" r="0" t="0"/>
          <a:stretch/>
        </p:blipFill>
        <p:spPr>
          <a:xfrm>
            <a:off x="4373050" y="535875"/>
            <a:ext cx="4071824" cy="4071724"/>
          </a:xfrm>
          <a:prstGeom prst="rect">
            <a:avLst/>
          </a:prstGeom>
          <a:noFill/>
          <a:ln cap="flat" cmpd="sng" w="28575">
            <a:solidFill>
              <a:srgbClr val="000000"/>
            </a:solidFill>
            <a:prstDash val="solid"/>
            <a:round/>
            <a:headEnd len="sm" w="sm" type="none"/>
            <a:tailEnd len="sm" w="sm" type="none"/>
          </a:ln>
        </p:spPr>
      </p:pic>
      <p:pic>
        <p:nvPicPr>
          <p:cNvPr id="418" name="Google Shape;418;p49"/>
          <p:cNvPicPr preferRelativeResize="0"/>
          <p:nvPr/>
        </p:nvPicPr>
        <p:blipFill>
          <a:blip r:embed="rId6">
            <a:alphaModFix/>
          </a:blip>
          <a:stretch>
            <a:fillRect/>
          </a:stretch>
        </p:blipFill>
        <p:spPr>
          <a:xfrm>
            <a:off x="1451416" y="1054546"/>
            <a:ext cx="310574" cy="3064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0"/>
          <p:cNvSpPr txBox="1"/>
          <p:nvPr>
            <p:ph type="title"/>
          </p:nvPr>
        </p:nvSpPr>
        <p:spPr>
          <a:xfrm>
            <a:off x="1255500" y="272325"/>
            <a:ext cx="77382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300"/>
              <a:t>Connect with    MINTS:</a:t>
            </a:r>
            <a:endParaRPr sz="3300"/>
          </a:p>
        </p:txBody>
      </p:sp>
      <p:pic>
        <p:nvPicPr>
          <p:cNvPr id="424" name="Google Shape;424;p50"/>
          <p:cNvPicPr preferRelativeResize="0"/>
          <p:nvPr/>
        </p:nvPicPr>
        <p:blipFill>
          <a:blip r:embed="rId3">
            <a:alphaModFix/>
          </a:blip>
          <a:stretch>
            <a:fillRect/>
          </a:stretch>
        </p:blipFill>
        <p:spPr>
          <a:xfrm>
            <a:off x="5112883" y="252532"/>
            <a:ext cx="372224" cy="367200"/>
          </a:xfrm>
          <a:prstGeom prst="rect">
            <a:avLst/>
          </a:prstGeom>
          <a:noFill/>
          <a:ln>
            <a:noFill/>
          </a:ln>
        </p:spPr>
      </p:pic>
      <p:sp>
        <p:nvSpPr>
          <p:cNvPr id="425" name="Google Shape;425;p50"/>
          <p:cNvSpPr/>
          <p:nvPr/>
        </p:nvSpPr>
        <p:spPr>
          <a:xfrm>
            <a:off x="2628761" y="1499258"/>
            <a:ext cx="1735800" cy="1573500"/>
          </a:xfrm>
          <a:prstGeom prst="rect">
            <a:avLst/>
          </a:prstGeom>
          <a:solidFill>
            <a:srgbClr val="C60B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0"/>
          <p:cNvSpPr/>
          <p:nvPr/>
        </p:nvSpPr>
        <p:spPr>
          <a:xfrm>
            <a:off x="539087" y="1499171"/>
            <a:ext cx="1735800" cy="1573500"/>
          </a:xfrm>
          <a:prstGeom prst="rect">
            <a:avLst/>
          </a:prstGeom>
          <a:solidFill>
            <a:srgbClr val="0096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0"/>
          <p:cNvSpPr/>
          <p:nvPr/>
        </p:nvSpPr>
        <p:spPr>
          <a:xfrm>
            <a:off x="6808164" y="1499246"/>
            <a:ext cx="1735800" cy="1573500"/>
          </a:xfrm>
          <a:prstGeom prst="rect">
            <a:avLst/>
          </a:prstGeom>
          <a:solidFill>
            <a:srgbClr val="0096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50"/>
          <p:cNvSpPr/>
          <p:nvPr/>
        </p:nvSpPr>
        <p:spPr>
          <a:xfrm>
            <a:off x="2628715" y="3297096"/>
            <a:ext cx="1735800" cy="157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9" name="Google Shape;429;p50"/>
          <p:cNvGrpSpPr/>
          <p:nvPr/>
        </p:nvGrpSpPr>
        <p:grpSpPr>
          <a:xfrm>
            <a:off x="906919" y="1785857"/>
            <a:ext cx="1000101" cy="1000048"/>
            <a:chOff x="266768" y="1721375"/>
            <a:chExt cx="397907" cy="397887"/>
          </a:xfrm>
        </p:grpSpPr>
        <p:sp>
          <p:nvSpPr>
            <p:cNvPr id="430" name="Google Shape;430;p50"/>
            <p:cNvSpPr/>
            <p:nvPr/>
          </p:nvSpPr>
          <p:spPr>
            <a:xfrm>
              <a:off x="454843" y="1791037"/>
              <a:ext cx="136218" cy="328222"/>
            </a:xfrm>
            <a:custGeom>
              <a:rect b="b" l="l" r="r" t="t"/>
              <a:pathLst>
                <a:path extrusionOk="0" h="15727" w="6527">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0"/>
            <p:cNvSpPr/>
            <p:nvPr/>
          </p:nvSpPr>
          <p:spPr>
            <a:xfrm>
              <a:off x="266768" y="1721375"/>
              <a:ext cx="397907" cy="397887"/>
            </a:xfrm>
            <a:custGeom>
              <a:rect b="b" l="l" r="r" t="t"/>
              <a:pathLst>
                <a:path extrusionOk="0" h="19065" w="19066">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2" name="Google Shape;432;p50"/>
          <p:cNvGrpSpPr/>
          <p:nvPr/>
        </p:nvGrpSpPr>
        <p:grpSpPr>
          <a:xfrm>
            <a:off x="7176000" y="1785932"/>
            <a:ext cx="1000048" cy="1000048"/>
            <a:chOff x="1379798" y="1723250"/>
            <a:chExt cx="397887" cy="397887"/>
          </a:xfrm>
        </p:grpSpPr>
        <p:sp>
          <p:nvSpPr>
            <p:cNvPr id="433" name="Google Shape;433;p50"/>
            <p:cNvSpPr/>
            <p:nvPr/>
          </p:nvSpPr>
          <p:spPr>
            <a:xfrm>
              <a:off x="1462169" y="1793977"/>
              <a:ext cx="23354" cy="23312"/>
            </a:xfrm>
            <a:custGeom>
              <a:rect b="b" l="l" r="r" t="t"/>
              <a:pathLst>
                <a:path extrusionOk="0" h="1117" w="1119">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0"/>
            <p:cNvSpPr/>
            <p:nvPr/>
          </p:nvSpPr>
          <p:spPr>
            <a:xfrm>
              <a:off x="1379798" y="1723250"/>
              <a:ext cx="397887" cy="397887"/>
            </a:xfrm>
            <a:custGeom>
              <a:rect b="b" l="l" r="r" t="t"/>
              <a:pathLst>
                <a:path extrusionOk="0" h="19065" w="19065">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0"/>
            <p:cNvSpPr/>
            <p:nvPr/>
          </p:nvSpPr>
          <p:spPr>
            <a:xfrm>
              <a:off x="1555413" y="1886846"/>
              <a:ext cx="139912" cy="163558"/>
            </a:xfrm>
            <a:custGeom>
              <a:rect b="b" l="l" r="r" t="t"/>
              <a:pathLst>
                <a:path extrusionOk="0" h="7837" w="6704">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0"/>
            <p:cNvSpPr/>
            <p:nvPr/>
          </p:nvSpPr>
          <p:spPr>
            <a:xfrm>
              <a:off x="1462169" y="1887200"/>
              <a:ext cx="23354" cy="163203"/>
            </a:xfrm>
            <a:custGeom>
              <a:rect b="b" l="l" r="r" t="t"/>
              <a:pathLst>
                <a:path extrusionOk="0" h="7820" w="1119">
                  <a:moveTo>
                    <a:pt x="0" y="0"/>
                  </a:moveTo>
                  <a:lnTo>
                    <a:pt x="0" y="7819"/>
                  </a:lnTo>
                  <a:lnTo>
                    <a:pt x="1118" y="7819"/>
                  </a:lnTo>
                  <a:lnTo>
                    <a:pt x="1118" y="0"/>
                  </a:ln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7" name="Google Shape;437;p50"/>
          <p:cNvGrpSpPr/>
          <p:nvPr/>
        </p:nvGrpSpPr>
        <p:grpSpPr>
          <a:xfrm>
            <a:off x="2996623" y="1785944"/>
            <a:ext cx="999996" cy="1000048"/>
            <a:chOff x="864491" y="1723250"/>
            <a:chExt cx="397866" cy="397887"/>
          </a:xfrm>
        </p:grpSpPr>
        <p:sp>
          <p:nvSpPr>
            <p:cNvPr id="438" name="Google Shape;438;p50"/>
            <p:cNvSpPr/>
            <p:nvPr/>
          </p:nvSpPr>
          <p:spPr>
            <a:xfrm>
              <a:off x="935197" y="1793977"/>
              <a:ext cx="256451" cy="256430"/>
            </a:xfrm>
            <a:custGeom>
              <a:rect b="b" l="l" r="r" t="t"/>
              <a:pathLst>
                <a:path extrusionOk="0" h="12287" w="12288">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0"/>
            <p:cNvSpPr/>
            <p:nvPr/>
          </p:nvSpPr>
          <p:spPr>
            <a:xfrm>
              <a:off x="1005109" y="1863910"/>
              <a:ext cx="116622" cy="116559"/>
            </a:xfrm>
            <a:custGeom>
              <a:rect b="b" l="l" r="r" t="t"/>
              <a:pathLst>
                <a:path extrusionOk="0" h="5585" w="5588">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0"/>
            <p:cNvSpPr/>
            <p:nvPr/>
          </p:nvSpPr>
          <p:spPr>
            <a:xfrm>
              <a:off x="864491" y="1723250"/>
              <a:ext cx="397866" cy="397887"/>
            </a:xfrm>
            <a:custGeom>
              <a:rect b="b" l="l" r="r" t="t"/>
              <a:pathLst>
                <a:path extrusionOk="0" h="19065" w="19064">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1" name="Google Shape;441;p50">
            <a:hlinkClick r:id="rId4"/>
          </p:cNvPr>
          <p:cNvSpPr/>
          <p:nvPr/>
        </p:nvSpPr>
        <p:spPr>
          <a:xfrm>
            <a:off x="459524" y="1455850"/>
            <a:ext cx="1864800" cy="166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0">
            <a:hlinkClick r:id="rId5"/>
          </p:cNvPr>
          <p:cNvSpPr/>
          <p:nvPr/>
        </p:nvSpPr>
        <p:spPr>
          <a:xfrm>
            <a:off x="2628736" y="1499240"/>
            <a:ext cx="1735800" cy="166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0">
            <a:hlinkClick r:id="rId6"/>
          </p:cNvPr>
          <p:cNvSpPr/>
          <p:nvPr/>
        </p:nvSpPr>
        <p:spPr>
          <a:xfrm>
            <a:off x="2628730" y="3253625"/>
            <a:ext cx="1735800" cy="166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4" name="Google Shape;444;p50">
            <a:hlinkClick r:id="rId7"/>
          </p:cNvPr>
          <p:cNvPicPr preferRelativeResize="0"/>
          <p:nvPr/>
        </p:nvPicPr>
        <p:blipFill>
          <a:blip r:embed="rId8">
            <a:alphaModFix/>
          </a:blip>
          <a:stretch>
            <a:fillRect/>
          </a:stretch>
        </p:blipFill>
        <p:spPr>
          <a:xfrm>
            <a:off x="2996600" y="3583875"/>
            <a:ext cx="1000000" cy="1000000"/>
          </a:xfrm>
          <a:prstGeom prst="rect">
            <a:avLst/>
          </a:prstGeom>
          <a:noFill/>
          <a:ln>
            <a:noFill/>
          </a:ln>
        </p:spPr>
      </p:pic>
      <p:sp>
        <p:nvSpPr>
          <p:cNvPr id="445" name="Google Shape;445;p50">
            <a:hlinkClick r:id="rId9"/>
          </p:cNvPr>
          <p:cNvSpPr/>
          <p:nvPr/>
        </p:nvSpPr>
        <p:spPr>
          <a:xfrm>
            <a:off x="6808136" y="1499240"/>
            <a:ext cx="1735800" cy="166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0">
            <a:hlinkClick r:id="rId10"/>
          </p:cNvPr>
          <p:cNvSpPr/>
          <p:nvPr/>
        </p:nvSpPr>
        <p:spPr>
          <a:xfrm>
            <a:off x="4718424" y="1499133"/>
            <a:ext cx="1735800" cy="1573500"/>
          </a:xfrm>
          <a:prstGeom prst="rect">
            <a:avLst/>
          </a:prstGeom>
          <a:solidFill>
            <a:srgbClr val="C60B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7" name="Google Shape;447;p50">
            <a:hlinkClick r:id="rId11"/>
          </p:cNvPr>
          <p:cNvPicPr preferRelativeResize="0"/>
          <p:nvPr/>
        </p:nvPicPr>
        <p:blipFill>
          <a:blip r:embed="rId12">
            <a:alphaModFix/>
          </a:blip>
          <a:stretch>
            <a:fillRect/>
          </a:stretch>
        </p:blipFill>
        <p:spPr>
          <a:xfrm>
            <a:off x="5086300" y="1704484"/>
            <a:ext cx="1000000" cy="1162791"/>
          </a:xfrm>
          <a:prstGeom prst="rect">
            <a:avLst/>
          </a:prstGeom>
          <a:noFill/>
          <a:ln>
            <a:noFill/>
          </a:ln>
        </p:spPr>
      </p:pic>
      <p:sp>
        <p:nvSpPr>
          <p:cNvPr id="448" name="Google Shape;448;p50"/>
          <p:cNvSpPr/>
          <p:nvPr/>
        </p:nvSpPr>
        <p:spPr>
          <a:xfrm>
            <a:off x="4718415" y="3297246"/>
            <a:ext cx="1735800" cy="157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50">
            <a:hlinkClick r:id="rId13"/>
          </p:cNvPr>
          <p:cNvSpPr/>
          <p:nvPr/>
        </p:nvSpPr>
        <p:spPr>
          <a:xfrm>
            <a:off x="4718430" y="3253775"/>
            <a:ext cx="1735800" cy="166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0" name="Google Shape;450;p50">
            <a:hlinkClick r:id="rId14"/>
          </p:cNvPr>
          <p:cNvPicPr preferRelativeResize="0"/>
          <p:nvPr/>
        </p:nvPicPr>
        <p:blipFill>
          <a:blip r:embed="rId15">
            <a:alphaModFix/>
          </a:blip>
          <a:stretch>
            <a:fillRect/>
          </a:stretch>
        </p:blipFill>
        <p:spPr>
          <a:xfrm>
            <a:off x="4891513" y="3388938"/>
            <a:ext cx="1389575" cy="13895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1"/>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t>Digging Deeper: Positive Emotions Promote Learning</a:t>
            </a:r>
            <a:endParaRPr sz="2300"/>
          </a:p>
        </p:txBody>
      </p:sp>
      <p:sp>
        <p:nvSpPr>
          <p:cNvPr id="456" name="Google Shape;456;p51"/>
          <p:cNvSpPr txBox="1"/>
          <p:nvPr/>
        </p:nvSpPr>
        <p:spPr>
          <a:xfrm>
            <a:off x="230100" y="335975"/>
            <a:ext cx="8683800" cy="3809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Font typeface="Poppins"/>
              <a:buChar char="●"/>
            </a:pPr>
            <a:r>
              <a:rPr lang="en">
                <a:solidFill>
                  <a:schemeClr val="dk2"/>
                </a:solidFill>
                <a:latin typeface="Poppins"/>
                <a:ea typeface="Poppins"/>
                <a:cs typeface="Poppins"/>
                <a:sym typeface="Poppins"/>
              </a:rPr>
              <a:t>Ashby, F. G., Isen, A. M., &amp; Turken, A. U. (1999). A neuropsychological theory of positive affect and its influence on cognition. </a:t>
            </a:r>
            <a:r>
              <a:rPr i="1" lang="en">
                <a:solidFill>
                  <a:schemeClr val="dk2"/>
                </a:solidFill>
                <a:latin typeface="Poppins"/>
                <a:ea typeface="Poppins"/>
                <a:cs typeface="Poppins"/>
                <a:sym typeface="Poppins"/>
              </a:rPr>
              <a:t>Psychological Review, 106</a:t>
            </a:r>
            <a:r>
              <a:rPr lang="en">
                <a:solidFill>
                  <a:schemeClr val="dk2"/>
                </a:solidFill>
                <a:latin typeface="Poppins"/>
                <a:ea typeface="Poppins"/>
                <a:cs typeface="Poppins"/>
                <a:sym typeface="Poppins"/>
              </a:rPr>
              <a:t>(3), 529-550</a:t>
            </a:r>
            <a:endParaRPr>
              <a:solidFill>
                <a:schemeClr val="dk2"/>
              </a:solidFill>
              <a:latin typeface="Poppins"/>
              <a:ea typeface="Poppins"/>
              <a:cs typeface="Poppins"/>
              <a:sym typeface="Poppins"/>
            </a:endParaRPr>
          </a:p>
          <a:p>
            <a:pPr indent="-317500" lvl="0" marL="457200" rtl="0" algn="l">
              <a:spcBef>
                <a:spcPts val="1000"/>
              </a:spcBef>
              <a:spcAft>
                <a:spcPts val="0"/>
              </a:spcAft>
              <a:buClr>
                <a:schemeClr val="dk2"/>
              </a:buClr>
              <a:buSzPts val="1400"/>
              <a:buFont typeface="Poppins"/>
              <a:buChar char="●"/>
            </a:pPr>
            <a:r>
              <a:rPr lang="en">
                <a:solidFill>
                  <a:schemeClr val="dk2"/>
                </a:solidFill>
                <a:latin typeface="Poppins"/>
                <a:ea typeface="Poppins"/>
                <a:cs typeface="Poppins"/>
                <a:sym typeface="Poppins"/>
              </a:rPr>
              <a:t>Fredrickson, B. L. (2001). The role of positive emotions in positive psychology: The broaden-and-build </a:t>
            </a:r>
            <a:r>
              <a:rPr lang="en">
                <a:solidFill>
                  <a:schemeClr val="dk2"/>
                </a:solidFill>
                <a:latin typeface="Poppins"/>
                <a:ea typeface="Poppins"/>
                <a:cs typeface="Poppins"/>
                <a:sym typeface="Poppins"/>
              </a:rPr>
              <a:t>theory</a:t>
            </a:r>
            <a:r>
              <a:rPr lang="en">
                <a:solidFill>
                  <a:schemeClr val="dk2"/>
                </a:solidFill>
                <a:latin typeface="Poppins"/>
                <a:ea typeface="Poppins"/>
                <a:cs typeface="Poppins"/>
                <a:sym typeface="Poppins"/>
              </a:rPr>
              <a:t> of positive emotions. </a:t>
            </a:r>
            <a:r>
              <a:rPr i="1" lang="en">
                <a:solidFill>
                  <a:schemeClr val="dk2"/>
                </a:solidFill>
                <a:latin typeface="Poppins"/>
                <a:ea typeface="Poppins"/>
                <a:cs typeface="Poppins"/>
                <a:sym typeface="Poppins"/>
              </a:rPr>
              <a:t>American Psychologist, 56</a:t>
            </a:r>
            <a:r>
              <a:rPr lang="en">
                <a:solidFill>
                  <a:schemeClr val="dk2"/>
                </a:solidFill>
                <a:latin typeface="Poppins"/>
                <a:ea typeface="Poppins"/>
                <a:cs typeface="Poppins"/>
                <a:sym typeface="Poppins"/>
              </a:rPr>
              <a:t>(3), 218-226.</a:t>
            </a:r>
            <a:endParaRPr>
              <a:solidFill>
                <a:schemeClr val="dk2"/>
              </a:solidFill>
              <a:latin typeface="Poppins"/>
              <a:ea typeface="Poppins"/>
              <a:cs typeface="Poppins"/>
              <a:sym typeface="Poppins"/>
            </a:endParaRPr>
          </a:p>
          <a:p>
            <a:pPr indent="-317500" lvl="0" marL="457200" rtl="0" algn="l">
              <a:spcBef>
                <a:spcPts val="1000"/>
              </a:spcBef>
              <a:spcAft>
                <a:spcPts val="0"/>
              </a:spcAft>
              <a:buClr>
                <a:schemeClr val="dk2"/>
              </a:buClr>
              <a:buSzPts val="1400"/>
              <a:buFont typeface="Poppins"/>
              <a:buChar char="●"/>
            </a:pPr>
            <a:r>
              <a:rPr lang="en">
                <a:solidFill>
                  <a:schemeClr val="dk2"/>
                </a:solidFill>
                <a:latin typeface="Poppins"/>
                <a:ea typeface="Poppins"/>
                <a:cs typeface="Poppins"/>
                <a:sym typeface="Poppins"/>
              </a:rPr>
              <a:t>Gable, P. A., &amp; Harmon-Jones, E. (2008). Approach-motivated positive affect reduces breadth of attention. </a:t>
            </a:r>
            <a:r>
              <a:rPr i="1" lang="en">
                <a:solidFill>
                  <a:schemeClr val="dk2"/>
                </a:solidFill>
                <a:latin typeface="Poppins"/>
                <a:ea typeface="Poppins"/>
                <a:cs typeface="Poppins"/>
                <a:sym typeface="Poppins"/>
              </a:rPr>
              <a:t>Psychological Science, 19</a:t>
            </a:r>
            <a:r>
              <a:rPr lang="en">
                <a:solidFill>
                  <a:schemeClr val="dk2"/>
                </a:solidFill>
                <a:latin typeface="Poppins"/>
                <a:ea typeface="Poppins"/>
                <a:cs typeface="Poppins"/>
                <a:sym typeface="Poppins"/>
              </a:rPr>
              <a:t>(5), 476-482.</a:t>
            </a:r>
            <a:endParaRPr>
              <a:solidFill>
                <a:schemeClr val="dk2"/>
              </a:solidFill>
              <a:latin typeface="Poppins"/>
              <a:ea typeface="Poppins"/>
              <a:cs typeface="Poppins"/>
              <a:sym typeface="Poppins"/>
            </a:endParaRPr>
          </a:p>
          <a:p>
            <a:pPr indent="-317500" lvl="0" marL="457200" rtl="0" algn="l">
              <a:spcBef>
                <a:spcPts val="1000"/>
              </a:spcBef>
              <a:spcAft>
                <a:spcPts val="0"/>
              </a:spcAft>
              <a:buClr>
                <a:schemeClr val="dk2"/>
              </a:buClr>
              <a:buSzPts val="1400"/>
              <a:buFont typeface="Poppins"/>
              <a:buChar char="●"/>
            </a:pPr>
            <a:r>
              <a:rPr lang="en">
                <a:solidFill>
                  <a:schemeClr val="dk2"/>
                </a:solidFill>
                <a:latin typeface="Poppins"/>
                <a:ea typeface="Poppins"/>
                <a:cs typeface="Poppins"/>
                <a:sym typeface="Poppins"/>
              </a:rPr>
              <a:t>Huntsinger, J. R., (2013). Does emotion directly tune the scope of attention? </a:t>
            </a:r>
            <a:r>
              <a:rPr i="1" lang="en">
                <a:solidFill>
                  <a:schemeClr val="dk2"/>
                </a:solidFill>
                <a:latin typeface="Poppins"/>
                <a:ea typeface="Poppins"/>
                <a:cs typeface="Poppins"/>
                <a:sym typeface="Poppins"/>
              </a:rPr>
              <a:t>Current Directions in Psychological Science, 22</a:t>
            </a:r>
            <a:r>
              <a:rPr lang="en">
                <a:solidFill>
                  <a:schemeClr val="dk2"/>
                </a:solidFill>
                <a:latin typeface="Poppins"/>
                <a:ea typeface="Poppins"/>
                <a:cs typeface="Poppins"/>
                <a:sym typeface="Poppins"/>
              </a:rPr>
              <a:t>(4), 265-270. Doi: 10.11177/0963721413480364 </a:t>
            </a:r>
            <a:endParaRPr>
              <a:solidFill>
                <a:schemeClr val="dk2"/>
              </a:solidFill>
              <a:latin typeface="Poppins"/>
              <a:ea typeface="Poppins"/>
              <a:cs typeface="Poppins"/>
              <a:sym typeface="Poppins"/>
            </a:endParaRPr>
          </a:p>
          <a:p>
            <a:pPr indent="-317500" lvl="0" marL="457200" rtl="0" algn="l">
              <a:spcBef>
                <a:spcPts val="1000"/>
              </a:spcBef>
              <a:spcAft>
                <a:spcPts val="0"/>
              </a:spcAft>
              <a:buClr>
                <a:schemeClr val="dk2"/>
              </a:buClr>
              <a:buSzPts val="1400"/>
              <a:buFont typeface="Poppins"/>
              <a:buChar char="●"/>
            </a:pPr>
            <a:r>
              <a:rPr lang="en">
                <a:solidFill>
                  <a:schemeClr val="dk2"/>
                </a:solidFill>
                <a:latin typeface="Poppins"/>
                <a:ea typeface="Poppins"/>
                <a:cs typeface="Poppins"/>
                <a:sym typeface="Poppins"/>
              </a:rPr>
              <a:t>Nadler, R. T., Rabi, R., &amp; Minda, J. P. (2010). Better mood and </a:t>
            </a:r>
            <a:r>
              <a:rPr lang="en">
                <a:solidFill>
                  <a:schemeClr val="dk2"/>
                </a:solidFill>
                <a:latin typeface="Poppins"/>
                <a:ea typeface="Poppins"/>
                <a:cs typeface="Poppins"/>
                <a:sym typeface="Poppins"/>
              </a:rPr>
              <a:t>better</a:t>
            </a:r>
            <a:r>
              <a:rPr lang="en">
                <a:solidFill>
                  <a:schemeClr val="dk2"/>
                </a:solidFill>
                <a:latin typeface="Poppins"/>
                <a:ea typeface="Poppins"/>
                <a:cs typeface="Poppins"/>
                <a:sym typeface="Poppins"/>
              </a:rPr>
              <a:t> performance: Learning rule-</a:t>
            </a:r>
            <a:r>
              <a:rPr lang="en">
                <a:solidFill>
                  <a:schemeClr val="dk2"/>
                </a:solidFill>
                <a:latin typeface="Poppins"/>
                <a:ea typeface="Poppins"/>
                <a:cs typeface="Poppins"/>
                <a:sym typeface="Poppins"/>
              </a:rPr>
              <a:t>described</a:t>
            </a:r>
            <a:r>
              <a:rPr lang="en">
                <a:solidFill>
                  <a:schemeClr val="dk2"/>
                </a:solidFill>
                <a:latin typeface="Poppins"/>
                <a:ea typeface="Poppins"/>
                <a:cs typeface="Poppins"/>
                <a:sym typeface="Poppins"/>
              </a:rPr>
              <a:t> categories is enhanced by positive mood. </a:t>
            </a:r>
            <a:r>
              <a:rPr i="1" lang="en">
                <a:solidFill>
                  <a:schemeClr val="dk2"/>
                </a:solidFill>
                <a:latin typeface="Poppins"/>
                <a:ea typeface="Poppins"/>
                <a:cs typeface="Poppins"/>
                <a:sym typeface="Poppins"/>
              </a:rPr>
              <a:t>Psychological Science, 21</a:t>
            </a:r>
            <a:r>
              <a:rPr lang="en">
                <a:solidFill>
                  <a:schemeClr val="dk2"/>
                </a:solidFill>
                <a:latin typeface="Poppins"/>
                <a:ea typeface="Poppins"/>
                <a:cs typeface="Poppins"/>
                <a:sym typeface="Poppins"/>
              </a:rPr>
              <a:t>(12), 1770-1776.</a:t>
            </a:r>
            <a:endParaRPr>
              <a:solidFill>
                <a:schemeClr val="dk2"/>
              </a:solidFill>
              <a:latin typeface="Poppins"/>
              <a:ea typeface="Poppins"/>
              <a:cs typeface="Poppins"/>
              <a:sym typeface="Poppins"/>
            </a:endParaRPr>
          </a:p>
          <a:p>
            <a:pPr indent="-317500" lvl="0" marL="457200" rtl="0" algn="l">
              <a:spcBef>
                <a:spcPts val="1000"/>
              </a:spcBef>
              <a:spcAft>
                <a:spcPts val="1000"/>
              </a:spcAft>
              <a:buClr>
                <a:schemeClr val="dk2"/>
              </a:buClr>
              <a:buSzPts val="1400"/>
              <a:buFont typeface="Poppins"/>
              <a:buChar char="●"/>
            </a:pPr>
            <a:r>
              <a:rPr lang="en">
                <a:solidFill>
                  <a:schemeClr val="dk2"/>
                </a:solidFill>
                <a:latin typeface="Poppins"/>
                <a:ea typeface="Poppins"/>
                <a:cs typeface="Poppins"/>
                <a:sym typeface="Poppins"/>
              </a:rPr>
              <a:t>Valiente, C., Swanson, J., &amp; Eisenberg, N. (2012). Linking students’ emotions and academic achievement: When and why emotions matter. </a:t>
            </a:r>
            <a:r>
              <a:rPr i="1" lang="en">
                <a:solidFill>
                  <a:schemeClr val="dk2"/>
                </a:solidFill>
                <a:latin typeface="Poppins"/>
                <a:ea typeface="Poppins"/>
                <a:cs typeface="Poppins"/>
                <a:sym typeface="Poppins"/>
              </a:rPr>
              <a:t>Child Development Perspectives, 6</a:t>
            </a:r>
            <a:r>
              <a:rPr lang="en">
                <a:solidFill>
                  <a:schemeClr val="dk2"/>
                </a:solidFill>
                <a:latin typeface="Poppins"/>
                <a:ea typeface="Poppins"/>
                <a:cs typeface="Poppins"/>
                <a:sym typeface="Poppins"/>
              </a:rPr>
              <a:t>(2), 129-135.</a:t>
            </a:r>
            <a:endParaRPr>
              <a:solidFill>
                <a:schemeClr val="dk2"/>
              </a:solidFill>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2"/>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t>Digging Deeper: Negative Emotions Hinder Learning</a:t>
            </a:r>
            <a:endParaRPr sz="2300"/>
          </a:p>
        </p:txBody>
      </p:sp>
      <p:sp>
        <p:nvSpPr>
          <p:cNvPr id="462" name="Google Shape;462;p52"/>
          <p:cNvSpPr txBox="1"/>
          <p:nvPr/>
        </p:nvSpPr>
        <p:spPr>
          <a:xfrm>
            <a:off x="227175" y="292925"/>
            <a:ext cx="8597700" cy="3895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2"/>
              </a:buClr>
              <a:buSzPts val="2000"/>
              <a:buFont typeface="Poppins"/>
              <a:buChar char="●"/>
            </a:pPr>
            <a:r>
              <a:rPr lang="en" sz="2000">
                <a:solidFill>
                  <a:schemeClr val="dk2"/>
                </a:solidFill>
                <a:latin typeface="Poppins"/>
                <a:ea typeface="Poppins"/>
                <a:cs typeface="Poppins"/>
                <a:sym typeface="Poppins"/>
              </a:rPr>
              <a:t>Brock, L. L., Rimm-Kaufman, S. E., Nathanson, L., &amp; Grimm, K. J. (2009). The contributions of “hot” and “cool” executive functions to children’s academic achievement, learning-related behaviors, and engagement in kindergarten. </a:t>
            </a:r>
            <a:r>
              <a:rPr i="1" lang="en" sz="2000">
                <a:solidFill>
                  <a:schemeClr val="dk2"/>
                </a:solidFill>
                <a:latin typeface="Poppins"/>
                <a:ea typeface="Poppins"/>
                <a:cs typeface="Poppins"/>
                <a:sym typeface="Poppins"/>
              </a:rPr>
              <a:t>Early Childhood Research Quarterly, 24</a:t>
            </a:r>
            <a:r>
              <a:rPr lang="en" sz="2000">
                <a:solidFill>
                  <a:schemeClr val="dk2"/>
                </a:solidFill>
                <a:latin typeface="Poppins"/>
                <a:ea typeface="Poppins"/>
                <a:cs typeface="Poppins"/>
                <a:sym typeface="Poppins"/>
              </a:rPr>
              <a:t>(3), 337-349.</a:t>
            </a:r>
            <a:endParaRPr sz="2000">
              <a:solidFill>
                <a:schemeClr val="dk2"/>
              </a:solidFill>
              <a:latin typeface="Poppins"/>
              <a:ea typeface="Poppins"/>
              <a:cs typeface="Poppins"/>
              <a:sym typeface="Poppins"/>
            </a:endParaRPr>
          </a:p>
          <a:p>
            <a:pPr indent="-355600" lvl="0" marL="457200" rtl="0" algn="l">
              <a:spcBef>
                <a:spcPts val="1000"/>
              </a:spcBef>
              <a:spcAft>
                <a:spcPts val="0"/>
              </a:spcAft>
              <a:buClr>
                <a:schemeClr val="dk2"/>
              </a:buClr>
              <a:buSzPts val="2000"/>
              <a:buFont typeface="Poppins"/>
              <a:buChar char="●"/>
            </a:pPr>
            <a:r>
              <a:rPr lang="en" sz="2000">
                <a:solidFill>
                  <a:schemeClr val="dk2"/>
                </a:solidFill>
                <a:latin typeface="Poppins"/>
                <a:ea typeface="Poppins"/>
                <a:cs typeface="Poppins"/>
                <a:sym typeface="Poppins"/>
              </a:rPr>
              <a:t>Compton, R. J., Robinson, M. D., Ode, S., Quandt, L., Fineman, S. L., &amp; Carp, J. (2008). Error </a:t>
            </a:r>
            <a:r>
              <a:rPr lang="en" sz="2000">
                <a:solidFill>
                  <a:schemeClr val="dk2"/>
                </a:solidFill>
                <a:latin typeface="Poppins"/>
                <a:ea typeface="Poppins"/>
                <a:cs typeface="Poppins"/>
                <a:sym typeface="Poppins"/>
              </a:rPr>
              <a:t>monitoring</a:t>
            </a:r>
            <a:r>
              <a:rPr lang="en" sz="2000">
                <a:solidFill>
                  <a:schemeClr val="dk2"/>
                </a:solidFill>
                <a:latin typeface="Poppins"/>
                <a:ea typeface="Poppins"/>
                <a:cs typeface="Poppins"/>
                <a:sym typeface="Poppins"/>
              </a:rPr>
              <a:t> </a:t>
            </a:r>
            <a:r>
              <a:rPr lang="en" sz="2000">
                <a:solidFill>
                  <a:schemeClr val="dk2"/>
                </a:solidFill>
                <a:latin typeface="Poppins"/>
                <a:ea typeface="Poppins"/>
                <a:cs typeface="Poppins"/>
                <a:sym typeface="Poppins"/>
              </a:rPr>
              <a:t>ability predicts daily stress regulation. </a:t>
            </a:r>
            <a:r>
              <a:rPr i="1" lang="en" sz="2000">
                <a:solidFill>
                  <a:schemeClr val="dk2"/>
                </a:solidFill>
                <a:latin typeface="Poppins"/>
                <a:ea typeface="Poppins"/>
                <a:cs typeface="Poppins"/>
                <a:sym typeface="Poppins"/>
              </a:rPr>
              <a:t>Psychological Science, 19(7)</a:t>
            </a:r>
            <a:r>
              <a:rPr lang="en" sz="2000">
                <a:solidFill>
                  <a:schemeClr val="dk2"/>
                </a:solidFill>
                <a:latin typeface="Poppins"/>
                <a:ea typeface="Poppins"/>
                <a:cs typeface="Poppins"/>
                <a:sym typeface="Poppins"/>
              </a:rPr>
              <a:t>, 702-708.</a:t>
            </a:r>
            <a:endParaRPr sz="2000">
              <a:solidFill>
                <a:schemeClr val="dk2"/>
              </a:solidFill>
              <a:latin typeface="Poppins"/>
              <a:ea typeface="Poppins"/>
              <a:cs typeface="Poppins"/>
              <a:sym typeface="Poppins"/>
            </a:endParaRPr>
          </a:p>
          <a:p>
            <a:pPr indent="0" lvl="0" marL="0" rtl="0" algn="l">
              <a:spcBef>
                <a:spcPts val="1000"/>
              </a:spcBef>
              <a:spcAft>
                <a:spcPts val="1000"/>
              </a:spcAft>
              <a:buNone/>
            </a:pPr>
            <a:r>
              <a:t/>
            </a:r>
            <a:endParaRPr sz="2000">
              <a:solidFill>
                <a:schemeClr val="dk2"/>
              </a:solidFill>
              <a:latin typeface="Poppins"/>
              <a:ea typeface="Poppins"/>
              <a:cs typeface="Poppins"/>
              <a:sym typeface="Poppi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3"/>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t>Digging Deeper: Happy = More Prosocial</a:t>
            </a:r>
            <a:endParaRPr sz="2300"/>
          </a:p>
        </p:txBody>
      </p:sp>
      <p:sp>
        <p:nvSpPr>
          <p:cNvPr id="468" name="Google Shape;468;p53"/>
          <p:cNvSpPr txBox="1"/>
          <p:nvPr/>
        </p:nvSpPr>
        <p:spPr>
          <a:xfrm>
            <a:off x="227175" y="249875"/>
            <a:ext cx="8597700" cy="37125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Bergin, C. (1987). Prosocial development in toddlers: The patterning of mother-infant interactions. In M. E. Ford &amp; D. H. Ford (Eds.), </a:t>
            </a:r>
            <a:r>
              <a:rPr i="1" lang="en" sz="1500">
                <a:solidFill>
                  <a:schemeClr val="dk2"/>
                </a:solidFill>
                <a:latin typeface="Poppins"/>
                <a:ea typeface="Poppins"/>
                <a:cs typeface="Poppins"/>
                <a:sym typeface="Poppins"/>
              </a:rPr>
              <a:t>Humans as self-constructing Living Systems: Putting the framework to work </a:t>
            </a:r>
            <a:r>
              <a:rPr lang="en" sz="1500">
                <a:solidFill>
                  <a:schemeClr val="dk2"/>
                </a:solidFill>
                <a:latin typeface="Poppins"/>
                <a:ea typeface="Poppins"/>
                <a:cs typeface="Poppins"/>
                <a:sym typeface="Poppins"/>
              </a:rPr>
              <a:t>(pp. 121-143). Hillsdale, NJ: Erlbaum.</a:t>
            </a:r>
            <a:endParaRPr sz="15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Bergin, C., Bergin, D. A., &amp; French, E. (1995). Preschoolers’ prosocial repertoires. Parents’ perspectives. </a:t>
            </a:r>
            <a:r>
              <a:rPr i="1" lang="en" sz="1500">
                <a:solidFill>
                  <a:schemeClr val="dk2"/>
                </a:solidFill>
                <a:latin typeface="Poppins"/>
                <a:ea typeface="Poppins"/>
                <a:cs typeface="Poppins"/>
                <a:sym typeface="Poppins"/>
              </a:rPr>
              <a:t>Early Childhood Research Quarterly, 10</a:t>
            </a:r>
            <a:r>
              <a:rPr lang="en" sz="1500">
                <a:solidFill>
                  <a:schemeClr val="dk2"/>
                </a:solidFill>
                <a:latin typeface="Poppins"/>
                <a:ea typeface="Poppins"/>
                <a:cs typeface="Poppins"/>
                <a:sym typeface="Poppins"/>
              </a:rPr>
              <a:t>, 81-103.</a:t>
            </a:r>
            <a:endParaRPr sz="15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Bergin, C., Talley, S., &amp; Hamer, L. (2003). Prosocial behaviours of young adolescents: A focus group study. </a:t>
            </a:r>
            <a:r>
              <a:rPr i="1" lang="en" sz="1500">
                <a:solidFill>
                  <a:schemeClr val="dk2"/>
                </a:solidFill>
                <a:latin typeface="Poppins"/>
                <a:ea typeface="Poppins"/>
                <a:cs typeface="Poppins"/>
                <a:sym typeface="Poppins"/>
              </a:rPr>
              <a:t>Journal of Adolescence, 26</a:t>
            </a:r>
            <a:r>
              <a:rPr lang="en" sz="1500">
                <a:solidFill>
                  <a:schemeClr val="dk2"/>
                </a:solidFill>
                <a:latin typeface="Poppins"/>
                <a:ea typeface="Poppins"/>
                <a:cs typeface="Poppins"/>
                <a:sym typeface="Poppins"/>
              </a:rPr>
              <a:t>, 13-32.</a:t>
            </a:r>
            <a:endParaRPr sz="15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Denham, S. A., McKinley, M., Couchoud, E. A., &amp; Holt, R., (1990). Emotional and behavioral predictors of preschool peer ratings. </a:t>
            </a:r>
            <a:r>
              <a:rPr i="1" lang="en" sz="1500">
                <a:solidFill>
                  <a:schemeClr val="dk2"/>
                </a:solidFill>
                <a:latin typeface="Poppins"/>
                <a:ea typeface="Poppins"/>
                <a:cs typeface="Poppins"/>
                <a:sym typeface="Poppins"/>
              </a:rPr>
              <a:t>Child Development, 61</a:t>
            </a:r>
            <a:r>
              <a:rPr lang="en" sz="1500">
                <a:solidFill>
                  <a:schemeClr val="dk2"/>
                </a:solidFill>
                <a:latin typeface="Poppins"/>
                <a:ea typeface="Poppins"/>
                <a:cs typeface="Poppins"/>
                <a:sym typeface="Poppins"/>
              </a:rPr>
              <a:t>, 1145-1152.</a:t>
            </a:r>
            <a:endParaRPr sz="1500">
              <a:solidFill>
                <a:schemeClr val="dk2"/>
              </a:solidFill>
              <a:latin typeface="Poppins"/>
              <a:ea typeface="Poppins"/>
              <a:cs typeface="Poppins"/>
              <a:sym typeface="Poppins"/>
            </a:endParaRPr>
          </a:p>
          <a:p>
            <a:pPr indent="-323850" lvl="0" marL="457200" rtl="0" algn="l">
              <a:spcBef>
                <a:spcPts val="1000"/>
              </a:spcBef>
              <a:spcAft>
                <a:spcPts val="1000"/>
              </a:spcAft>
              <a:buClr>
                <a:schemeClr val="dk2"/>
              </a:buClr>
              <a:buSzPts val="1500"/>
              <a:buFont typeface="Poppins"/>
              <a:buChar char="●"/>
            </a:pPr>
            <a:r>
              <a:rPr lang="en" sz="1500">
                <a:solidFill>
                  <a:schemeClr val="dk2"/>
                </a:solidFill>
                <a:latin typeface="Poppins"/>
                <a:ea typeface="Poppins"/>
                <a:cs typeface="Poppins"/>
                <a:sym typeface="Poppins"/>
              </a:rPr>
              <a:t>Eisenberg, N., Fab es, R. A., Karorn, M., Murphy B. C., Wosinski, M., Polazzi, L., …Junke, C. (1996). The relations of children’s dispositional prosocial behavior to emotionality, regulation, and social functioning. Child Development, 67, 974-993.</a:t>
            </a:r>
            <a:endParaRPr sz="1500">
              <a:solidFill>
                <a:schemeClr val="dk2"/>
              </a:solidFill>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2" name="Shape 472"/>
        <p:cNvGrpSpPr/>
        <p:nvPr/>
      </p:nvGrpSpPr>
      <p:grpSpPr>
        <a:xfrm>
          <a:off x="0" y="0"/>
          <a:ext cx="0" cy="0"/>
          <a:chOff x="0" y="0"/>
          <a:chExt cx="0" cy="0"/>
        </a:xfrm>
      </p:grpSpPr>
      <p:sp>
        <p:nvSpPr>
          <p:cNvPr id="473" name="Google Shape;473;p54"/>
          <p:cNvSpPr txBox="1"/>
          <p:nvPr>
            <p:ph type="title"/>
          </p:nvPr>
        </p:nvSpPr>
        <p:spPr>
          <a:xfrm>
            <a:off x="176700" y="2740450"/>
            <a:ext cx="8790600" cy="85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t>From Gloom to Bloom: Four Strategies to Cultivate an Emotionally Upbeat Learning Space</a:t>
            </a:r>
            <a:endParaRPr sz="2500"/>
          </a:p>
          <a:p>
            <a:pPr indent="0" lvl="0" marL="0" rtl="0" algn="ctr">
              <a:spcBef>
                <a:spcPts val="0"/>
              </a:spcBef>
              <a:spcAft>
                <a:spcPts val="0"/>
              </a:spcAft>
              <a:buNone/>
            </a:pPr>
            <a:r>
              <a:t/>
            </a:r>
            <a:endParaRPr sz="3500"/>
          </a:p>
          <a:p>
            <a:pPr indent="0" lvl="0" marL="0" rtl="0" algn="ctr">
              <a:spcBef>
                <a:spcPts val="0"/>
              </a:spcBef>
              <a:spcAft>
                <a:spcPts val="0"/>
              </a:spcAft>
              <a:buNone/>
            </a:pPr>
            <a:r>
              <a:t/>
            </a:r>
            <a:endParaRPr sz="3500"/>
          </a:p>
          <a:p>
            <a:pPr indent="0" lvl="0" marL="0" rtl="0" algn="ctr">
              <a:spcBef>
                <a:spcPts val="0"/>
              </a:spcBef>
              <a:spcAft>
                <a:spcPts val="0"/>
              </a:spcAft>
              <a:buNone/>
            </a:pPr>
            <a:r>
              <a:t/>
            </a:r>
            <a:endParaRPr sz="3500"/>
          </a:p>
          <a:p>
            <a:pPr indent="0" lvl="0" marL="0" rtl="0" algn="ctr">
              <a:spcBef>
                <a:spcPts val="0"/>
              </a:spcBef>
              <a:spcAft>
                <a:spcPts val="0"/>
              </a:spcAft>
              <a:buNone/>
            </a:pPr>
            <a:r>
              <a:rPr lang="en" sz="3500"/>
              <a:t>Gloom to Bloom: Four Strategies to Cultivate an Emotionally Upbeat Learning Space</a:t>
            </a:r>
            <a:endParaRPr sz="3500"/>
          </a:p>
          <a:p>
            <a:pPr indent="0" lvl="0" marL="0" rtl="0" algn="ctr">
              <a:spcBef>
                <a:spcPts val="0"/>
              </a:spcBef>
              <a:spcAft>
                <a:spcPts val="0"/>
              </a:spcAft>
              <a:buNone/>
            </a:pPr>
            <a:r>
              <a:t/>
            </a:r>
            <a:endParaRPr sz="3500"/>
          </a:p>
          <a:p>
            <a:pPr indent="0" lvl="0" marL="0" rtl="0" algn="ctr">
              <a:spcBef>
                <a:spcPts val="0"/>
              </a:spcBef>
              <a:spcAft>
                <a:spcPts val="0"/>
              </a:spcAft>
              <a:buNone/>
            </a:pPr>
            <a:r>
              <a:rPr lang="en" sz="3500"/>
              <a:t>Upbeat Classroom</a:t>
            </a:r>
            <a:endParaRPr sz="3500"/>
          </a:p>
        </p:txBody>
      </p:sp>
      <p:sp>
        <p:nvSpPr>
          <p:cNvPr id="474" name="Google Shape;474;p54"/>
          <p:cNvSpPr txBox="1"/>
          <p:nvPr>
            <p:ph idx="1" type="body"/>
          </p:nvPr>
        </p:nvSpPr>
        <p:spPr>
          <a:xfrm>
            <a:off x="176700" y="3838925"/>
            <a:ext cx="3341700" cy="104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3F3F3"/>
                </a:solidFill>
              </a:rPr>
              <a:t>Access the slides:</a:t>
            </a:r>
            <a:endParaRPr sz="2800">
              <a:solidFill>
                <a:srgbClr val="F3F3F3"/>
              </a:solidFill>
            </a:endParaRPr>
          </a:p>
          <a:p>
            <a:pPr indent="0" lvl="0" marL="0" rtl="0" algn="l">
              <a:spcBef>
                <a:spcPts val="0"/>
              </a:spcBef>
              <a:spcAft>
                <a:spcPts val="0"/>
              </a:spcAft>
              <a:buNone/>
            </a:pPr>
            <a:r>
              <a:rPr lang="en" u="sng">
                <a:solidFill>
                  <a:schemeClr val="hlink"/>
                </a:solidFill>
                <a:hlinkClick r:id="rId3"/>
              </a:rPr>
              <a:t>bit.ly/eMINTS-TheEUC</a:t>
            </a:r>
            <a:r>
              <a:rPr lang="en">
                <a:solidFill>
                  <a:srgbClr val="F3F3F3"/>
                </a:solidFill>
              </a:rPr>
              <a:t> </a:t>
            </a:r>
            <a:endParaRPr>
              <a:solidFill>
                <a:srgbClr val="F3F3F3"/>
              </a:solidFill>
            </a:endParaRPr>
          </a:p>
        </p:txBody>
      </p:sp>
      <p:pic>
        <p:nvPicPr>
          <p:cNvPr id="475" name="Google Shape;475;p54"/>
          <p:cNvPicPr preferRelativeResize="0"/>
          <p:nvPr/>
        </p:nvPicPr>
        <p:blipFill rotWithShape="1">
          <a:blip r:embed="rId4">
            <a:alphaModFix/>
          </a:blip>
          <a:srcRect b="43420" l="0" r="0" t="35151"/>
          <a:stretch/>
        </p:blipFill>
        <p:spPr>
          <a:xfrm>
            <a:off x="0" y="-11"/>
            <a:ext cx="9144000" cy="2612572"/>
          </a:xfrm>
          <a:prstGeom prst="rect">
            <a:avLst/>
          </a:prstGeom>
          <a:noFill/>
          <a:ln>
            <a:noFill/>
          </a:ln>
        </p:spPr>
      </p:pic>
      <p:pic>
        <p:nvPicPr>
          <p:cNvPr id="476" name="Google Shape;476;p54"/>
          <p:cNvPicPr preferRelativeResize="0"/>
          <p:nvPr/>
        </p:nvPicPr>
        <p:blipFill>
          <a:blip r:embed="rId5">
            <a:alphaModFix/>
          </a:blip>
          <a:stretch>
            <a:fillRect/>
          </a:stretch>
        </p:blipFill>
        <p:spPr>
          <a:xfrm>
            <a:off x="3593716" y="3838925"/>
            <a:ext cx="1045625" cy="1045625"/>
          </a:xfrm>
          <a:prstGeom prst="rect">
            <a:avLst/>
          </a:prstGeom>
          <a:noFill/>
          <a:ln>
            <a:noFill/>
          </a:ln>
        </p:spPr>
      </p:pic>
      <p:grpSp>
        <p:nvGrpSpPr>
          <p:cNvPr id="477" name="Google Shape;477;p54"/>
          <p:cNvGrpSpPr/>
          <p:nvPr/>
        </p:nvGrpSpPr>
        <p:grpSpPr>
          <a:xfrm>
            <a:off x="7972490" y="1440818"/>
            <a:ext cx="1171728" cy="1171728"/>
            <a:chOff x="4945725" y="577200"/>
            <a:chExt cx="3836700" cy="3836700"/>
          </a:xfrm>
        </p:grpSpPr>
        <p:sp>
          <p:nvSpPr>
            <p:cNvPr id="478" name="Google Shape;478;p54"/>
            <p:cNvSpPr/>
            <p:nvPr/>
          </p:nvSpPr>
          <p:spPr>
            <a:xfrm>
              <a:off x="4945725" y="577200"/>
              <a:ext cx="3836700" cy="3836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79" name="Google Shape;479;p54"/>
            <p:cNvPicPr preferRelativeResize="0"/>
            <p:nvPr/>
          </p:nvPicPr>
          <p:blipFill rotWithShape="1">
            <a:blip r:embed="rId6">
              <a:alphaModFix/>
            </a:blip>
            <a:srcRect b="0" l="0" r="0" t="0"/>
            <a:stretch/>
          </p:blipFill>
          <p:spPr>
            <a:xfrm>
              <a:off x="5057575" y="689138"/>
              <a:ext cx="3612999" cy="3612824"/>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3" name="Shape 483"/>
        <p:cNvGrpSpPr/>
        <p:nvPr/>
      </p:nvGrpSpPr>
      <p:grpSpPr>
        <a:xfrm>
          <a:off x="0" y="0"/>
          <a:ext cx="0" cy="0"/>
          <a:chOff x="0" y="0"/>
          <a:chExt cx="0" cy="0"/>
        </a:xfrm>
      </p:grpSpPr>
      <p:sp>
        <p:nvSpPr>
          <p:cNvPr id="484" name="Google Shape;484;p55"/>
          <p:cNvSpPr txBox="1"/>
          <p:nvPr>
            <p:ph type="title"/>
          </p:nvPr>
        </p:nvSpPr>
        <p:spPr>
          <a:xfrm>
            <a:off x="311725" y="3485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Opener:</a:t>
            </a:r>
            <a:endParaRPr/>
          </a:p>
          <a:p>
            <a:pPr indent="0" lvl="0" marL="0" rtl="0" algn="l">
              <a:spcBef>
                <a:spcPts val="0"/>
              </a:spcBef>
              <a:spcAft>
                <a:spcPts val="0"/>
              </a:spcAft>
              <a:buNone/>
            </a:pPr>
            <a:r>
              <a:rPr lang="en"/>
              <a:t>Tell Me Something Good</a:t>
            </a:r>
            <a:endParaRPr/>
          </a:p>
        </p:txBody>
      </p:sp>
      <p:sp>
        <p:nvSpPr>
          <p:cNvPr id="485" name="Google Shape;485;p55"/>
          <p:cNvSpPr txBox="1"/>
          <p:nvPr>
            <p:ph idx="1" type="body"/>
          </p:nvPr>
        </p:nvSpPr>
        <p:spPr>
          <a:xfrm>
            <a:off x="4630325" y="448650"/>
            <a:ext cx="4226700" cy="424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 </a:t>
            </a:r>
            <a:r>
              <a:rPr b="1" lang="en">
                <a:solidFill>
                  <a:srgbClr val="7F3F98"/>
                </a:solidFill>
              </a:rPr>
              <a:t>Grab </a:t>
            </a:r>
            <a:r>
              <a:rPr lang="en"/>
              <a:t>a sticky note.</a:t>
            </a:r>
            <a:endParaRPr/>
          </a:p>
          <a:p>
            <a:pPr indent="0" lvl="0" marL="0" rtl="0" algn="ctr">
              <a:spcBef>
                <a:spcPts val="1600"/>
              </a:spcBef>
              <a:spcAft>
                <a:spcPts val="0"/>
              </a:spcAft>
              <a:buNone/>
            </a:pPr>
            <a:r>
              <a:rPr lang="en"/>
              <a:t>2. </a:t>
            </a:r>
            <a:r>
              <a:rPr b="1" lang="en">
                <a:solidFill>
                  <a:srgbClr val="7F3F98"/>
                </a:solidFill>
              </a:rPr>
              <a:t>Write </a:t>
            </a:r>
            <a:r>
              <a:rPr i="1" lang="en"/>
              <a:t>3 positive things</a:t>
            </a:r>
            <a:r>
              <a:rPr lang="en"/>
              <a:t> on the sticky note about </a:t>
            </a:r>
            <a:br>
              <a:rPr lang="en"/>
            </a:br>
            <a:r>
              <a:rPr lang="en"/>
              <a:t>your duck.</a:t>
            </a:r>
            <a:endParaRPr/>
          </a:p>
          <a:p>
            <a:pPr indent="0" lvl="0" marL="0" rtl="0" algn="ctr">
              <a:spcBef>
                <a:spcPts val="1600"/>
              </a:spcBef>
              <a:spcAft>
                <a:spcPts val="0"/>
              </a:spcAft>
              <a:buNone/>
            </a:pPr>
            <a:r>
              <a:rPr lang="en"/>
              <a:t>3. </a:t>
            </a:r>
            <a:r>
              <a:rPr b="1" lang="en">
                <a:solidFill>
                  <a:srgbClr val="7F3F98"/>
                </a:solidFill>
              </a:rPr>
              <a:t>Pair </a:t>
            </a:r>
            <a:r>
              <a:rPr lang="en"/>
              <a:t>up with the person whose duck is most like yours, &amp; </a:t>
            </a:r>
            <a:r>
              <a:rPr b="1" lang="en">
                <a:solidFill>
                  <a:srgbClr val="7F3F98"/>
                </a:solidFill>
              </a:rPr>
              <a:t>share </a:t>
            </a:r>
            <a:r>
              <a:rPr lang="en"/>
              <a:t>your </a:t>
            </a:r>
            <a:r>
              <a:rPr i="1" lang="en"/>
              <a:t>3 things</a:t>
            </a:r>
            <a:r>
              <a:rPr lang="en"/>
              <a:t>.</a:t>
            </a:r>
            <a:endParaRPr/>
          </a:p>
          <a:p>
            <a:pPr indent="0" lvl="0" marL="0" rtl="0" algn="ctr">
              <a:spcBef>
                <a:spcPts val="1600"/>
              </a:spcBef>
              <a:spcAft>
                <a:spcPts val="1600"/>
              </a:spcAft>
              <a:buNone/>
            </a:pPr>
            <a:r>
              <a:rPr lang="en"/>
              <a:t>4. When the song is over, </a:t>
            </a:r>
            <a:r>
              <a:rPr b="1" lang="en">
                <a:solidFill>
                  <a:srgbClr val="7F3F98"/>
                </a:solidFill>
              </a:rPr>
              <a:t>return </a:t>
            </a:r>
            <a:r>
              <a:rPr lang="en"/>
              <a:t>to your home base.</a:t>
            </a:r>
            <a:endParaRPr/>
          </a:p>
        </p:txBody>
      </p:sp>
      <p:pic>
        <p:nvPicPr>
          <p:cNvPr id="486" name="Google Shape;486;p55"/>
          <p:cNvPicPr preferRelativeResize="0"/>
          <p:nvPr/>
        </p:nvPicPr>
        <p:blipFill rotWithShape="1">
          <a:blip r:embed="rId3">
            <a:alphaModFix/>
          </a:blip>
          <a:srcRect b="0" l="0" r="0" t="0"/>
          <a:stretch/>
        </p:blipFill>
        <p:spPr>
          <a:xfrm rot="640781">
            <a:off x="2384659" y="123565"/>
            <a:ext cx="1787974" cy="1788000"/>
          </a:xfrm>
          <a:prstGeom prst="rect">
            <a:avLst/>
          </a:prstGeom>
          <a:noFill/>
          <a:ln>
            <a:noFill/>
          </a:ln>
        </p:spPr>
      </p:pic>
      <p:pic>
        <p:nvPicPr>
          <p:cNvPr descr="Rufus - Tell Me Something Good (feat. Chaka Khan) (1974) [ABC Records]&#10;Rags To Rufus (1974 LP) - US" id="487" name="Google Shape;487;p55" title="Rufus - Tell Me Something Good (feat. Chaka Khan) (1974)">
            <a:hlinkClick r:id="rId4"/>
          </p:cNvPr>
          <p:cNvPicPr preferRelativeResize="0"/>
          <p:nvPr/>
        </p:nvPicPr>
        <p:blipFill>
          <a:blip r:embed="rId5">
            <a:alphaModFix/>
          </a:blip>
          <a:stretch>
            <a:fillRect/>
          </a:stretch>
        </p:blipFill>
        <p:spPr>
          <a:xfrm>
            <a:off x="827863" y="2857425"/>
            <a:ext cx="2674222" cy="1504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1" name="Shape 491"/>
        <p:cNvGrpSpPr/>
        <p:nvPr/>
      </p:nvGrpSpPr>
      <p:grpSpPr>
        <a:xfrm>
          <a:off x="0" y="0"/>
          <a:ext cx="0" cy="0"/>
          <a:chOff x="0" y="0"/>
          <a:chExt cx="0" cy="0"/>
        </a:xfrm>
      </p:grpSpPr>
      <p:sp>
        <p:nvSpPr>
          <p:cNvPr id="492" name="Google Shape;492;p56"/>
          <p:cNvSpPr/>
          <p:nvPr/>
        </p:nvSpPr>
        <p:spPr>
          <a:xfrm>
            <a:off x="6083575" y="1496363"/>
            <a:ext cx="2279400" cy="22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93" name="Google Shape;493;p56"/>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 1: Smiling</a:t>
            </a:r>
            <a:endParaRPr/>
          </a:p>
        </p:txBody>
      </p:sp>
      <p:sp>
        <p:nvSpPr>
          <p:cNvPr id="494" name="Google Shape;494;p56"/>
          <p:cNvSpPr txBox="1"/>
          <p:nvPr>
            <p:ph idx="1" type="body"/>
          </p:nvPr>
        </p:nvSpPr>
        <p:spPr>
          <a:xfrm>
            <a:off x="276775" y="1496375"/>
            <a:ext cx="5040600" cy="3438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AutoNum type="arabicPeriod"/>
            </a:pPr>
            <a:r>
              <a:rPr lang="en" sz="2400"/>
              <a:t>Think about: </a:t>
            </a:r>
            <a:r>
              <a:rPr i="1" lang="en" sz="2400"/>
              <a:t>What makes you smile</a:t>
            </a:r>
            <a:r>
              <a:rPr lang="en" sz="2400"/>
              <a:t>.</a:t>
            </a:r>
            <a:endParaRPr sz="2400"/>
          </a:p>
          <a:p>
            <a:pPr indent="-381000" lvl="0" marL="457200" rtl="0" algn="l">
              <a:spcBef>
                <a:spcPts val="1000"/>
              </a:spcBef>
              <a:spcAft>
                <a:spcPts val="0"/>
              </a:spcAft>
              <a:buSzPts val="2400"/>
              <a:buAutoNum type="arabicPeriod"/>
            </a:pPr>
            <a:r>
              <a:rPr lang="en" sz="2400"/>
              <a:t>Find a partner with the </a:t>
            </a:r>
            <a:r>
              <a:rPr b="1" lang="en" sz="2400">
                <a:solidFill>
                  <a:srgbClr val="7F3F98"/>
                </a:solidFill>
              </a:rPr>
              <a:t>same color</a:t>
            </a:r>
            <a:r>
              <a:rPr lang="en" sz="2400">
                <a:solidFill>
                  <a:srgbClr val="7F3F98"/>
                </a:solidFill>
              </a:rPr>
              <a:t> </a:t>
            </a:r>
            <a:r>
              <a:rPr lang="en" sz="2400"/>
              <a:t>card, &amp; discuss.</a:t>
            </a:r>
            <a:endParaRPr sz="2400"/>
          </a:p>
          <a:p>
            <a:pPr indent="-381000" lvl="0" marL="457200" rtl="0" algn="l">
              <a:spcBef>
                <a:spcPts val="1000"/>
              </a:spcBef>
              <a:spcAft>
                <a:spcPts val="1000"/>
              </a:spcAft>
              <a:buSzPts val="2400"/>
              <a:buAutoNum type="arabicPeriod"/>
            </a:pPr>
            <a:r>
              <a:rPr lang="en" sz="2400"/>
              <a:t>When the song ends, migrate back to your home.</a:t>
            </a:r>
            <a:endParaRPr sz="2400"/>
          </a:p>
        </p:txBody>
      </p:sp>
      <p:pic>
        <p:nvPicPr>
          <p:cNvPr id="495" name="Google Shape;495;p56"/>
          <p:cNvPicPr preferRelativeResize="0"/>
          <p:nvPr/>
        </p:nvPicPr>
        <p:blipFill rotWithShape="1">
          <a:blip r:embed="rId3">
            <a:alphaModFix/>
          </a:blip>
          <a:srcRect b="0" l="0" r="0" t="0"/>
          <a:stretch/>
        </p:blipFill>
        <p:spPr>
          <a:xfrm>
            <a:off x="6100668" y="1500298"/>
            <a:ext cx="2279432" cy="2279440"/>
          </a:xfrm>
          <a:prstGeom prst="rect">
            <a:avLst/>
          </a:prstGeom>
          <a:noFill/>
          <a:ln>
            <a:noFill/>
          </a:ln>
        </p:spPr>
      </p:pic>
      <p:sp>
        <p:nvSpPr>
          <p:cNvPr id="496" name="Google Shape;496;p56"/>
          <p:cNvSpPr txBox="1"/>
          <p:nvPr/>
        </p:nvSpPr>
        <p:spPr>
          <a:xfrm>
            <a:off x="5467538" y="3850800"/>
            <a:ext cx="3545700" cy="1200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i="1" lang="en" sz="2000">
                <a:solidFill>
                  <a:srgbClr val="7F3F98"/>
                </a:solidFill>
                <a:latin typeface="Poppins"/>
                <a:ea typeface="Poppins"/>
                <a:cs typeface="Poppins"/>
                <a:sym typeface="Poppins"/>
              </a:rPr>
              <a:t>Share your thoughts. What did you notice? </a:t>
            </a:r>
            <a:br>
              <a:rPr b="1" i="1" lang="en" sz="2000">
                <a:solidFill>
                  <a:srgbClr val="7F3F98"/>
                </a:solidFill>
                <a:latin typeface="Poppins"/>
                <a:ea typeface="Poppins"/>
                <a:cs typeface="Poppins"/>
                <a:sym typeface="Poppins"/>
              </a:rPr>
            </a:br>
            <a:r>
              <a:rPr b="1" i="1" lang="en" sz="2000">
                <a:solidFill>
                  <a:srgbClr val="7F3F98"/>
                </a:solidFill>
                <a:latin typeface="Poppins"/>
                <a:ea typeface="Poppins"/>
                <a:cs typeface="Poppins"/>
                <a:sym typeface="Poppins"/>
              </a:rPr>
              <a:t>How do you feel now?</a:t>
            </a:r>
            <a:endParaRPr b="1" i="1" sz="2000">
              <a:solidFill>
                <a:srgbClr val="7F3F98"/>
              </a:solidFill>
              <a:latin typeface="Poppins"/>
              <a:ea typeface="Poppins"/>
              <a:cs typeface="Poppins"/>
              <a:sym typeface="Poppins"/>
            </a:endParaRPr>
          </a:p>
        </p:txBody>
      </p:sp>
      <p:pic>
        <p:nvPicPr>
          <p:cNvPr descr="Music video by Harry Connick Jr. performing It Had to Be You. (C) 1989 Sony BMG Music Entertainment&#10;&#10;http://vevo.ly/fLkIOr" id="497" name="Google Shape;497;p56" title="Harry Connick Jr. - It Had to Be You">
            <a:hlinkClick r:id="rId4"/>
          </p:cNvPr>
          <p:cNvPicPr preferRelativeResize="0"/>
          <p:nvPr/>
        </p:nvPicPr>
        <p:blipFill>
          <a:blip r:embed="rId5">
            <a:alphaModFix/>
          </a:blip>
          <a:stretch>
            <a:fillRect/>
          </a:stretch>
        </p:blipFill>
        <p:spPr>
          <a:xfrm>
            <a:off x="6975353" y="54925"/>
            <a:ext cx="2110222" cy="1187000"/>
          </a:xfrm>
          <a:prstGeom prst="rect">
            <a:avLst/>
          </a:prstGeom>
          <a:noFill/>
          <a:ln>
            <a:noFill/>
          </a:ln>
        </p:spPr>
      </p:pic>
      <p:pic>
        <p:nvPicPr>
          <p:cNvPr id="498" name="Google Shape;498;p56"/>
          <p:cNvPicPr preferRelativeResize="0"/>
          <p:nvPr/>
        </p:nvPicPr>
        <p:blipFill>
          <a:blip r:embed="rId6">
            <a:alphaModFix/>
          </a:blip>
          <a:stretch>
            <a:fillRect/>
          </a:stretch>
        </p:blipFill>
        <p:spPr>
          <a:xfrm rot="2128380">
            <a:off x="4259532" y="3019945"/>
            <a:ext cx="1613437" cy="90755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000"/>
                                        <p:tgtEl>
                                          <p:spTgt spid="4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1"/>
          <p:cNvSpPr txBox="1"/>
          <p:nvPr>
            <p:ph type="title"/>
          </p:nvPr>
        </p:nvSpPr>
        <p:spPr>
          <a:xfrm>
            <a:off x="1246225" y="272325"/>
            <a:ext cx="77070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a:t>
            </a:r>
            <a:endParaRPr/>
          </a:p>
        </p:txBody>
      </p:sp>
      <p:sp>
        <p:nvSpPr>
          <p:cNvPr id="133" name="Google Shape;133;p21"/>
          <p:cNvSpPr txBox="1"/>
          <p:nvPr/>
        </p:nvSpPr>
        <p:spPr>
          <a:xfrm>
            <a:off x="413625" y="1603850"/>
            <a:ext cx="4794000" cy="32217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600">
                <a:solidFill>
                  <a:srgbClr val="3F3F3F"/>
                </a:solidFill>
                <a:latin typeface="Questrial"/>
                <a:ea typeface="Questrial"/>
                <a:cs typeface="Questrial"/>
                <a:sym typeface="Questrial"/>
              </a:rPr>
              <a:t>Agenda</a:t>
            </a:r>
            <a:endParaRPr sz="2600">
              <a:solidFill>
                <a:srgbClr val="3F3F3F"/>
              </a:solidFill>
              <a:latin typeface="Questrial"/>
              <a:ea typeface="Questrial"/>
              <a:cs typeface="Questrial"/>
              <a:sym typeface="Questrial"/>
            </a:endParaRPr>
          </a:p>
          <a:p>
            <a:pPr indent="-369570" lvl="0" marL="457200" rtl="0" algn="l">
              <a:lnSpc>
                <a:spcPct val="115000"/>
              </a:lnSpc>
              <a:spcBef>
                <a:spcPts val="1000"/>
              </a:spcBef>
              <a:spcAft>
                <a:spcPts val="0"/>
              </a:spcAft>
              <a:buClr>
                <a:srgbClr val="3F3F3F"/>
              </a:buClr>
              <a:buSzPct val="100000"/>
              <a:buFont typeface="Questrial"/>
              <a:buChar char="➢"/>
            </a:pPr>
            <a:r>
              <a:rPr b="1" lang="en" sz="2400" u="sng">
                <a:solidFill>
                  <a:srgbClr val="5D2664"/>
                </a:solidFill>
                <a:latin typeface="Questrial"/>
                <a:ea typeface="Questrial"/>
                <a:cs typeface="Questrial"/>
                <a:sym typeface="Questrial"/>
                <a:hlinkClick action="ppaction://hlinksldjump" r:id="rId3">
                  <a:extLst>
                    <a:ext uri="{A12FA001-AC4F-418D-AE19-62706E023703}">
                      <ahyp:hlinkClr val="tx"/>
                    </a:ext>
                  </a:extLst>
                </a:hlinkClick>
              </a:rPr>
              <a:t>Opener: </a:t>
            </a:r>
            <a:r>
              <a:rPr lang="en" sz="2400" u="sng">
                <a:solidFill>
                  <a:srgbClr val="5D2664"/>
                </a:solidFill>
                <a:latin typeface="Questrial"/>
                <a:ea typeface="Questrial"/>
                <a:cs typeface="Questrial"/>
                <a:sym typeface="Questrial"/>
                <a:hlinkClick action="ppaction://hlinksldjump" r:id="rId4">
                  <a:extLst>
                    <a:ext uri="{A12FA001-AC4F-418D-AE19-62706E023703}">
                      <ahyp:hlinkClr val="tx"/>
                    </a:ext>
                  </a:extLst>
                </a:hlinkClick>
              </a:rPr>
              <a:t>Tell Me Something Good</a:t>
            </a:r>
            <a:endParaRPr sz="2400">
              <a:solidFill>
                <a:srgbClr val="5D2664"/>
              </a:solidFill>
              <a:latin typeface="Questrial"/>
              <a:ea typeface="Questrial"/>
              <a:cs typeface="Questrial"/>
              <a:sym typeface="Questrial"/>
            </a:endParaRPr>
          </a:p>
          <a:p>
            <a:pPr indent="-369570" lvl="0" marL="457200" rtl="0" algn="l">
              <a:lnSpc>
                <a:spcPct val="115000"/>
              </a:lnSpc>
              <a:spcBef>
                <a:spcPts val="1000"/>
              </a:spcBef>
              <a:spcAft>
                <a:spcPts val="0"/>
              </a:spcAft>
              <a:buClr>
                <a:srgbClr val="3F3F3F"/>
              </a:buClr>
              <a:buSzPct val="100000"/>
              <a:buFont typeface="Questrial"/>
              <a:buChar char="➢"/>
            </a:pPr>
            <a:r>
              <a:rPr b="1" lang="en" sz="2400" u="sng">
                <a:solidFill>
                  <a:srgbClr val="5D2664"/>
                </a:solidFill>
                <a:latin typeface="Questrial"/>
                <a:ea typeface="Questrial"/>
                <a:cs typeface="Questrial"/>
                <a:sym typeface="Questrial"/>
                <a:hlinkClick action="ppaction://hlinksldjump" r:id="rId5">
                  <a:extLst>
                    <a:ext uri="{A12FA001-AC4F-418D-AE19-62706E023703}">
                      <ahyp:hlinkClr val="tx"/>
                    </a:ext>
                  </a:extLst>
                </a:hlinkClick>
              </a:rPr>
              <a:t>Activity 1:</a:t>
            </a:r>
            <a:r>
              <a:rPr lang="en" sz="2400" u="sng">
                <a:solidFill>
                  <a:srgbClr val="5D2664"/>
                </a:solidFill>
                <a:latin typeface="Questrial"/>
                <a:ea typeface="Questrial"/>
                <a:cs typeface="Questrial"/>
                <a:sym typeface="Questrial"/>
                <a:hlinkClick action="ppaction://hlinksldjump" r:id="rId6">
                  <a:extLst>
                    <a:ext uri="{A12FA001-AC4F-418D-AE19-62706E023703}">
                      <ahyp:hlinkClr val="tx"/>
                    </a:ext>
                  </a:extLst>
                </a:hlinkClick>
              </a:rPr>
              <a:t> Smiling</a:t>
            </a:r>
            <a:endParaRPr sz="2400">
              <a:solidFill>
                <a:srgbClr val="5D2664"/>
              </a:solidFill>
              <a:latin typeface="Questrial"/>
              <a:ea typeface="Questrial"/>
              <a:cs typeface="Questrial"/>
              <a:sym typeface="Questrial"/>
            </a:endParaRPr>
          </a:p>
          <a:p>
            <a:pPr indent="-369570" lvl="0" marL="457200" rtl="0" algn="l">
              <a:lnSpc>
                <a:spcPct val="115000"/>
              </a:lnSpc>
              <a:spcBef>
                <a:spcPts val="1000"/>
              </a:spcBef>
              <a:spcAft>
                <a:spcPts val="0"/>
              </a:spcAft>
              <a:buClr>
                <a:srgbClr val="3F3F3F"/>
              </a:buClr>
              <a:buSzPct val="100000"/>
              <a:buFont typeface="Questrial"/>
              <a:buChar char="➢"/>
            </a:pPr>
            <a:r>
              <a:rPr b="1" lang="en" sz="2400" u="sng">
                <a:solidFill>
                  <a:srgbClr val="5D2664"/>
                </a:solidFill>
                <a:latin typeface="Questrial"/>
                <a:ea typeface="Questrial"/>
                <a:cs typeface="Questrial"/>
                <a:sym typeface="Questrial"/>
                <a:hlinkClick action="ppaction://hlinksldjump" r:id="rId7">
                  <a:extLst>
                    <a:ext uri="{A12FA001-AC4F-418D-AE19-62706E023703}">
                      <ahyp:hlinkClr val="tx"/>
                    </a:ext>
                  </a:extLst>
                </a:hlinkClick>
              </a:rPr>
              <a:t>Activity 2:</a:t>
            </a:r>
            <a:r>
              <a:rPr lang="en" sz="2400" u="sng">
                <a:solidFill>
                  <a:srgbClr val="5D2664"/>
                </a:solidFill>
                <a:latin typeface="Questrial"/>
                <a:ea typeface="Questrial"/>
                <a:cs typeface="Questrial"/>
                <a:sym typeface="Questrial"/>
                <a:hlinkClick action="ppaction://hlinksldjump" r:id="rId8">
                  <a:extLst>
                    <a:ext uri="{A12FA001-AC4F-418D-AE19-62706E023703}">
                      <ahyp:hlinkClr val="tx"/>
                    </a:ext>
                  </a:extLst>
                </a:hlinkClick>
              </a:rPr>
              <a:t> Gratitude</a:t>
            </a:r>
            <a:endParaRPr sz="2400">
              <a:solidFill>
                <a:srgbClr val="5D2664"/>
              </a:solidFill>
              <a:latin typeface="Questrial"/>
              <a:ea typeface="Questrial"/>
              <a:cs typeface="Questrial"/>
              <a:sym typeface="Questrial"/>
            </a:endParaRPr>
          </a:p>
          <a:p>
            <a:pPr indent="-369570" lvl="0" marL="457200" rtl="0" algn="l">
              <a:lnSpc>
                <a:spcPct val="115000"/>
              </a:lnSpc>
              <a:spcBef>
                <a:spcPts val="1000"/>
              </a:spcBef>
              <a:spcAft>
                <a:spcPts val="0"/>
              </a:spcAft>
              <a:buClr>
                <a:srgbClr val="3F3F3F"/>
              </a:buClr>
              <a:buSzPct val="100000"/>
              <a:buFont typeface="Questrial"/>
              <a:buChar char="➢"/>
            </a:pPr>
            <a:r>
              <a:rPr b="1" lang="en" sz="2400" u="sng">
                <a:solidFill>
                  <a:srgbClr val="5D2664"/>
                </a:solidFill>
                <a:latin typeface="Questrial"/>
                <a:ea typeface="Questrial"/>
                <a:cs typeface="Questrial"/>
                <a:sym typeface="Questrial"/>
                <a:hlinkClick action="ppaction://hlinksldjump" r:id="rId9">
                  <a:extLst>
                    <a:ext uri="{A12FA001-AC4F-418D-AE19-62706E023703}">
                      <ahyp:hlinkClr val="tx"/>
                    </a:ext>
                  </a:extLst>
                </a:hlinkClick>
              </a:rPr>
              <a:t>Activity 3:</a:t>
            </a:r>
            <a:r>
              <a:rPr lang="en" sz="2400" u="sng">
                <a:solidFill>
                  <a:srgbClr val="5D2664"/>
                </a:solidFill>
                <a:latin typeface="Questrial"/>
                <a:ea typeface="Questrial"/>
                <a:cs typeface="Questrial"/>
                <a:sym typeface="Questrial"/>
                <a:hlinkClick action="ppaction://hlinksldjump" r:id="rId10">
                  <a:extLst>
                    <a:ext uri="{A12FA001-AC4F-418D-AE19-62706E023703}">
                      <ahyp:hlinkClr val="tx"/>
                    </a:ext>
                  </a:extLst>
                </a:hlinkClick>
              </a:rPr>
              <a:t> Emotions</a:t>
            </a:r>
            <a:endParaRPr sz="2400">
              <a:solidFill>
                <a:srgbClr val="5D2664"/>
              </a:solidFill>
              <a:latin typeface="Questrial"/>
              <a:ea typeface="Questrial"/>
              <a:cs typeface="Questrial"/>
              <a:sym typeface="Questrial"/>
            </a:endParaRPr>
          </a:p>
          <a:p>
            <a:pPr indent="-369570" lvl="0" marL="457200" rtl="0" algn="l">
              <a:lnSpc>
                <a:spcPct val="115000"/>
              </a:lnSpc>
              <a:spcBef>
                <a:spcPts val="1000"/>
              </a:spcBef>
              <a:spcAft>
                <a:spcPts val="0"/>
              </a:spcAft>
              <a:buClr>
                <a:srgbClr val="3F3F3F"/>
              </a:buClr>
              <a:buSzPct val="100000"/>
              <a:buFont typeface="Questrial"/>
              <a:buChar char="➢"/>
            </a:pPr>
            <a:r>
              <a:rPr b="1" lang="en" sz="2400" u="sng">
                <a:solidFill>
                  <a:srgbClr val="5D2664"/>
                </a:solidFill>
                <a:latin typeface="Questrial"/>
                <a:ea typeface="Questrial"/>
                <a:cs typeface="Questrial"/>
                <a:sym typeface="Questrial"/>
                <a:hlinkClick action="ppaction://hlinksldjump" r:id="rId11">
                  <a:extLst>
                    <a:ext uri="{A12FA001-AC4F-418D-AE19-62706E023703}">
                      <ahyp:hlinkClr val="tx"/>
                    </a:ext>
                  </a:extLst>
                </a:hlinkClick>
              </a:rPr>
              <a:t>Activity 4:</a:t>
            </a:r>
            <a:r>
              <a:rPr lang="en" sz="2400" u="sng">
                <a:solidFill>
                  <a:srgbClr val="5D2664"/>
                </a:solidFill>
                <a:latin typeface="Questrial"/>
                <a:ea typeface="Questrial"/>
                <a:cs typeface="Questrial"/>
                <a:sym typeface="Questrial"/>
                <a:hlinkClick action="ppaction://hlinksldjump" r:id="rId12">
                  <a:extLst>
                    <a:ext uri="{A12FA001-AC4F-418D-AE19-62706E023703}">
                      <ahyp:hlinkClr val="tx"/>
                    </a:ext>
                  </a:extLst>
                </a:hlinkClick>
              </a:rPr>
              <a:t> Humor</a:t>
            </a:r>
            <a:endParaRPr sz="2400">
              <a:solidFill>
                <a:srgbClr val="5D2664"/>
              </a:solidFill>
              <a:latin typeface="Questrial"/>
              <a:ea typeface="Questrial"/>
              <a:cs typeface="Questrial"/>
              <a:sym typeface="Questrial"/>
            </a:endParaRPr>
          </a:p>
          <a:p>
            <a:pPr indent="-369570" lvl="0" marL="457200" rtl="0" algn="l">
              <a:lnSpc>
                <a:spcPct val="115000"/>
              </a:lnSpc>
              <a:spcBef>
                <a:spcPts val="1000"/>
              </a:spcBef>
              <a:spcAft>
                <a:spcPts val="1000"/>
              </a:spcAft>
              <a:buClr>
                <a:srgbClr val="3F3F3F"/>
              </a:buClr>
              <a:buSzPct val="100000"/>
              <a:buFont typeface="Questrial"/>
              <a:buChar char="➢"/>
            </a:pPr>
            <a:r>
              <a:rPr b="1" lang="en" sz="2400" u="sng">
                <a:solidFill>
                  <a:srgbClr val="5D2664"/>
                </a:solidFill>
                <a:latin typeface="Questrial"/>
                <a:ea typeface="Questrial"/>
                <a:cs typeface="Questrial"/>
                <a:sym typeface="Questrial"/>
                <a:hlinkClick action="ppaction://hlinksldjump" r:id="rId13">
                  <a:extLst>
                    <a:ext uri="{A12FA001-AC4F-418D-AE19-62706E023703}">
                      <ahyp:hlinkClr val="tx"/>
                    </a:ext>
                  </a:extLst>
                </a:hlinkClick>
              </a:rPr>
              <a:t>Closer: </a:t>
            </a:r>
            <a:r>
              <a:rPr lang="en" sz="2400" u="sng">
                <a:solidFill>
                  <a:srgbClr val="5D2664"/>
                </a:solidFill>
                <a:latin typeface="Questrial"/>
                <a:ea typeface="Questrial"/>
                <a:cs typeface="Questrial"/>
                <a:sym typeface="Questrial"/>
                <a:hlinkClick action="ppaction://hlinksldjump" r:id="rId14">
                  <a:extLst>
                    <a:ext uri="{A12FA001-AC4F-418D-AE19-62706E023703}">
                      <ahyp:hlinkClr val="tx"/>
                    </a:ext>
                  </a:extLst>
                </a:hlinkClick>
              </a:rPr>
              <a:t>Emoji Kitchen</a:t>
            </a:r>
            <a:endParaRPr sz="2400">
              <a:solidFill>
                <a:srgbClr val="5D2664"/>
              </a:solidFill>
              <a:latin typeface="Questrial"/>
              <a:ea typeface="Questrial"/>
              <a:cs typeface="Questrial"/>
              <a:sym typeface="Questrial"/>
            </a:endParaRPr>
          </a:p>
        </p:txBody>
      </p:sp>
      <p:pic>
        <p:nvPicPr>
          <p:cNvPr id="134" name="Google Shape;134;p21"/>
          <p:cNvPicPr preferRelativeResize="0"/>
          <p:nvPr/>
        </p:nvPicPr>
        <p:blipFill rotWithShape="1">
          <a:blip r:embed="rId15">
            <a:alphaModFix/>
          </a:blip>
          <a:srcRect b="19140" l="0" r="0" t="1046"/>
          <a:stretch/>
        </p:blipFill>
        <p:spPr>
          <a:xfrm>
            <a:off x="3865250" y="1341175"/>
            <a:ext cx="4887175" cy="3900900"/>
          </a:xfrm>
          <a:prstGeom prst="rect">
            <a:avLst/>
          </a:prstGeom>
          <a:noFill/>
          <a:ln>
            <a:noFill/>
          </a:ln>
        </p:spPr>
      </p:pic>
      <p:pic>
        <p:nvPicPr>
          <p:cNvPr id="135" name="Google Shape;135;p21"/>
          <p:cNvPicPr preferRelativeResize="0"/>
          <p:nvPr/>
        </p:nvPicPr>
        <p:blipFill rotWithShape="1">
          <a:blip r:embed="rId16">
            <a:alphaModFix/>
          </a:blip>
          <a:srcRect b="0" l="62145" r="2927" t="0"/>
          <a:stretch/>
        </p:blipFill>
        <p:spPr>
          <a:xfrm>
            <a:off x="7332023" y="-414785"/>
            <a:ext cx="2061626" cy="59024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2" name="Shape 502"/>
        <p:cNvGrpSpPr/>
        <p:nvPr/>
      </p:nvGrpSpPr>
      <p:grpSpPr>
        <a:xfrm>
          <a:off x="0" y="0"/>
          <a:ext cx="0" cy="0"/>
          <a:chOff x="0" y="0"/>
          <a:chExt cx="0" cy="0"/>
        </a:xfrm>
      </p:grpSpPr>
      <p:sp>
        <p:nvSpPr>
          <p:cNvPr id="503" name="Google Shape;503;p57"/>
          <p:cNvSpPr txBox="1"/>
          <p:nvPr>
            <p:ph type="title"/>
          </p:nvPr>
        </p:nvSpPr>
        <p:spPr>
          <a:xfrm>
            <a:off x="1166550" y="272325"/>
            <a:ext cx="771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 2: Gratitude</a:t>
            </a:r>
            <a:endParaRPr/>
          </a:p>
        </p:txBody>
      </p:sp>
      <p:sp>
        <p:nvSpPr>
          <p:cNvPr id="504" name="Google Shape;504;p57"/>
          <p:cNvSpPr/>
          <p:nvPr/>
        </p:nvSpPr>
        <p:spPr>
          <a:xfrm>
            <a:off x="6160850" y="1398688"/>
            <a:ext cx="2279400" cy="22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05" name="Google Shape;505;p57"/>
          <p:cNvSpPr txBox="1"/>
          <p:nvPr>
            <p:ph idx="1" type="body"/>
          </p:nvPr>
        </p:nvSpPr>
        <p:spPr>
          <a:xfrm>
            <a:off x="189625" y="1398690"/>
            <a:ext cx="5198400" cy="3709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AutoNum type="arabicPeriod"/>
            </a:pPr>
            <a:r>
              <a:rPr lang="en" sz="2000"/>
              <a:t>Send an uplifting message of gratitude (email, text, DM) to someone.</a:t>
            </a:r>
            <a:endParaRPr sz="2000"/>
          </a:p>
          <a:p>
            <a:pPr indent="-355600" lvl="0" marL="457200" rtl="0" algn="l">
              <a:spcBef>
                <a:spcPts val="1000"/>
              </a:spcBef>
              <a:spcAft>
                <a:spcPts val="0"/>
              </a:spcAft>
              <a:buSzPts val="2000"/>
              <a:buAutoNum type="arabicPeriod"/>
            </a:pPr>
            <a:r>
              <a:rPr lang="en" sz="2000"/>
              <a:t>Tell them why you appreciate them. Be specific and sincere. </a:t>
            </a:r>
            <a:endParaRPr sz="2000"/>
          </a:p>
          <a:p>
            <a:pPr indent="-355600" lvl="0" marL="457200" rtl="0" algn="l">
              <a:spcBef>
                <a:spcPts val="1000"/>
              </a:spcBef>
              <a:spcAft>
                <a:spcPts val="0"/>
              </a:spcAft>
              <a:buSzPts val="2000"/>
              <a:buAutoNum type="arabicPeriod"/>
            </a:pPr>
            <a:r>
              <a:rPr lang="en" sz="2000"/>
              <a:t>Find a partner with the </a:t>
            </a:r>
            <a:r>
              <a:rPr b="1" lang="en" sz="2000">
                <a:solidFill>
                  <a:srgbClr val="7F3F98"/>
                </a:solidFill>
              </a:rPr>
              <a:t>same suit</a:t>
            </a:r>
            <a:r>
              <a:rPr b="1" lang="en" sz="2000"/>
              <a:t> </a:t>
            </a:r>
            <a:r>
              <a:rPr lang="en" sz="2000"/>
              <a:t>card, &amp; discuss.</a:t>
            </a:r>
            <a:endParaRPr sz="2000"/>
          </a:p>
          <a:p>
            <a:pPr indent="-355600" lvl="0" marL="457200" rtl="0" algn="l">
              <a:spcBef>
                <a:spcPts val="1000"/>
              </a:spcBef>
              <a:spcAft>
                <a:spcPts val="1000"/>
              </a:spcAft>
              <a:buSzPts val="2000"/>
              <a:buAutoNum type="arabicPeriod"/>
            </a:pPr>
            <a:r>
              <a:rPr lang="en" sz="2000"/>
              <a:t>When the song ends, migrate back to your home.</a:t>
            </a:r>
            <a:endParaRPr sz="2000"/>
          </a:p>
        </p:txBody>
      </p:sp>
      <p:pic>
        <p:nvPicPr>
          <p:cNvPr id="506" name="Google Shape;506;p57"/>
          <p:cNvPicPr preferRelativeResize="0"/>
          <p:nvPr/>
        </p:nvPicPr>
        <p:blipFill rotWithShape="1">
          <a:blip r:embed="rId3">
            <a:alphaModFix/>
          </a:blip>
          <a:srcRect b="0" l="0" r="0" t="0"/>
          <a:stretch/>
        </p:blipFill>
        <p:spPr>
          <a:xfrm>
            <a:off x="6189713" y="1402623"/>
            <a:ext cx="2279432" cy="2279440"/>
          </a:xfrm>
          <a:prstGeom prst="rect">
            <a:avLst/>
          </a:prstGeom>
          <a:noFill/>
          <a:ln>
            <a:noFill/>
          </a:ln>
        </p:spPr>
      </p:pic>
      <p:sp>
        <p:nvSpPr>
          <p:cNvPr id="507" name="Google Shape;507;p57"/>
          <p:cNvSpPr txBox="1"/>
          <p:nvPr/>
        </p:nvSpPr>
        <p:spPr>
          <a:xfrm>
            <a:off x="5539458" y="3682050"/>
            <a:ext cx="3545700" cy="1200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i="1" lang="en" sz="2000">
                <a:solidFill>
                  <a:srgbClr val="7F3F98"/>
                </a:solidFill>
                <a:latin typeface="Poppins"/>
                <a:ea typeface="Poppins"/>
                <a:cs typeface="Poppins"/>
                <a:sym typeface="Poppins"/>
              </a:rPr>
              <a:t>Describe your text, how you felt, &amp; any reactions from the recipient.</a:t>
            </a:r>
            <a:endParaRPr b="1" i="1" sz="2000">
              <a:solidFill>
                <a:srgbClr val="7F3F98"/>
              </a:solidFill>
              <a:latin typeface="Poppins"/>
              <a:ea typeface="Poppins"/>
              <a:cs typeface="Poppins"/>
              <a:sym typeface="Poppins"/>
            </a:endParaRPr>
          </a:p>
        </p:txBody>
      </p:sp>
      <p:pic>
        <p:nvPicPr>
          <p:cNvPr descr="Blur Song 2 With lyrics &#10;You need to wait a while before the words come in. if it's a black screen that means it's working. It's just waiting for the words to start. enjoy" id="508" name="Google Shape;508;p57" title="Blur - Song 2 (with lyrics)">
            <a:hlinkClick r:id="rId4"/>
          </p:cNvPr>
          <p:cNvPicPr preferRelativeResize="0"/>
          <p:nvPr/>
        </p:nvPicPr>
        <p:blipFill>
          <a:blip r:embed="rId5">
            <a:alphaModFix/>
          </a:blip>
          <a:stretch>
            <a:fillRect/>
          </a:stretch>
        </p:blipFill>
        <p:spPr>
          <a:xfrm>
            <a:off x="7043850" y="66680"/>
            <a:ext cx="2041300" cy="1148225"/>
          </a:xfrm>
          <a:prstGeom prst="rect">
            <a:avLst/>
          </a:prstGeom>
          <a:noFill/>
          <a:ln>
            <a:noFill/>
          </a:ln>
        </p:spPr>
      </p:pic>
      <p:pic>
        <p:nvPicPr>
          <p:cNvPr id="509" name="Google Shape;509;p57"/>
          <p:cNvPicPr preferRelativeResize="0"/>
          <p:nvPr/>
        </p:nvPicPr>
        <p:blipFill>
          <a:blip r:embed="rId6">
            <a:alphaModFix/>
          </a:blip>
          <a:stretch>
            <a:fillRect/>
          </a:stretch>
        </p:blipFill>
        <p:spPr>
          <a:xfrm rot="900047">
            <a:off x="4092182" y="3573195"/>
            <a:ext cx="1613437" cy="90755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1000"/>
                                        <p:tgtEl>
                                          <p:spTgt spid="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3" name="Shape 513"/>
        <p:cNvGrpSpPr/>
        <p:nvPr/>
      </p:nvGrpSpPr>
      <p:grpSpPr>
        <a:xfrm>
          <a:off x="0" y="0"/>
          <a:ext cx="0" cy="0"/>
          <a:chOff x="0" y="0"/>
          <a:chExt cx="0" cy="0"/>
        </a:xfrm>
      </p:grpSpPr>
      <p:sp>
        <p:nvSpPr>
          <p:cNvPr id="514" name="Google Shape;514;p58"/>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 3: Emotions</a:t>
            </a:r>
            <a:endParaRPr/>
          </a:p>
        </p:txBody>
      </p:sp>
      <p:sp>
        <p:nvSpPr>
          <p:cNvPr id="515" name="Google Shape;515;p58"/>
          <p:cNvSpPr/>
          <p:nvPr/>
        </p:nvSpPr>
        <p:spPr>
          <a:xfrm>
            <a:off x="6162000" y="1433988"/>
            <a:ext cx="2279400" cy="22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16" name="Google Shape;516;p58"/>
          <p:cNvSpPr txBox="1"/>
          <p:nvPr>
            <p:ph idx="1" type="body"/>
          </p:nvPr>
        </p:nvSpPr>
        <p:spPr>
          <a:xfrm>
            <a:off x="189625" y="3456799"/>
            <a:ext cx="5198400" cy="1651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AutoNum type="arabicPeriod"/>
            </a:pPr>
            <a:r>
              <a:rPr lang="en" sz="2000"/>
              <a:t>Find a partner with the </a:t>
            </a:r>
            <a:r>
              <a:rPr b="1" lang="en" sz="2000">
                <a:solidFill>
                  <a:schemeClr val="accent2"/>
                </a:solidFill>
              </a:rPr>
              <a:t>opposite color</a:t>
            </a:r>
            <a:r>
              <a:rPr b="1" lang="en" sz="2000"/>
              <a:t> </a:t>
            </a:r>
            <a:r>
              <a:rPr lang="en" sz="2000"/>
              <a:t>card, &amp; discuss.</a:t>
            </a:r>
            <a:endParaRPr sz="2000"/>
          </a:p>
          <a:p>
            <a:pPr indent="-355600" lvl="0" marL="457200" rtl="0" algn="l">
              <a:spcBef>
                <a:spcPts val="1000"/>
              </a:spcBef>
              <a:spcAft>
                <a:spcPts val="1000"/>
              </a:spcAft>
              <a:buSzPts val="2000"/>
              <a:buAutoNum type="arabicPeriod"/>
            </a:pPr>
            <a:r>
              <a:rPr lang="en" sz="2000"/>
              <a:t>When the song ends, migrate back to your home.</a:t>
            </a:r>
            <a:endParaRPr sz="2000"/>
          </a:p>
        </p:txBody>
      </p:sp>
      <p:pic>
        <p:nvPicPr>
          <p:cNvPr id="517" name="Google Shape;517;p58"/>
          <p:cNvPicPr preferRelativeResize="0"/>
          <p:nvPr/>
        </p:nvPicPr>
        <p:blipFill rotWithShape="1">
          <a:blip r:embed="rId3">
            <a:alphaModFix/>
          </a:blip>
          <a:srcRect b="0" l="0" r="0" t="0"/>
          <a:stretch/>
        </p:blipFill>
        <p:spPr>
          <a:xfrm>
            <a:off x="6190863" y="1437923"/>
            <a:ext cx="2279432" cy="2279440"/>
          </a:xfrm>
          <a:prstGeom prst="rect">
            <a:avLst/>
          </a:prstGeom>
          <a:noFill/>
          <a:ln>
            <a:noFill/>
          </a:ln>
        </p:spPr>
      </p:pic>
      <p:sp>
        <p:nvSpPr>
          <p:cNvPr id="518" name="Google Shape;518;p58"/>
          <p:cNvSpPr txBox="1"/>
          <p:nvPr/>
        </p:nvSpPr>
        <p:spPr>
          <a:xfrm>
            <a:off x="5540608" y="3717350"/>
            <a:ext cx="3545700" cy="1200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i="1" lang="en" sz="2000">
                <a:solidFill>
                  <a:schemeClr val="accent2"/>
                </a:solidFill>
                <a:latin typeface="Poppins"/>
                <a:ea typeface="Poppins"/>
                <a:cs typeface="Poppins"/>
                <a:sym typeface="Poppins"/>
              </a:rPr>
              <a:t>Why might you have chosen the level of Jim that you did?</a:t>
            </a:r>
            <a:endParaRPr b="1" i="1" sz="2000">
              <a:solidFill>
                <a:schemeClr val="accent2"/>
              </a:solidFill>
              <a:latin typeface="Poppins"/>
              <a:ea typeface="Poppins"/>
              <a:cs typeface="Poppins"/>
              <a:sym typeface="Poppins"/>
            </a:endParaRPr>
          </a:p>
        </p:txBody>
      </p:sp>
      <p:pic>
        <p:nvPicPr>
          <p:cNvPr id="519" name="Google Shape;519;p58"/>
          <p:cNvPicPr preferRelativeResize="0"/>
          <p:nvPr/>
        </p:nvPicPr>
        <p:blipFill>
          <a:blip r:embed="rId4">
            <a:alphaModFix/>
          </a:blip>
          <a:stretch>
            <a:fillRect/>
          </a:stretch>
        </p:blipFill>
        <p:spPr>
          <a:xfrm rot="900047">
            <a:off x="4394782" y="3596620"/>
            <a:ext cx="1613437" cy="907559"/>
          </a:xfrm>
          <a:prstGeom prst="rect">
            <a:avLst/>
          </a:prstGeom>
          <a:noFill/>
          <a:ln>
            <a:noFill/>
          </a:ln>
        </p:spPr>
      </p:pic>
      <p:sp>
        <p:nvSpPr>
          <p:cNvPr id="520" name="Google Shape;520;p58"/>
          <p:cNvSpPr txBox="1"/>
          <p:nvPr/>
        </p:nvSpPr>
        <p:spPr>
          <a:xfrm>
            <a:off x="100100" y="1364400"/>
            <a:ext cx="574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Poppins SemiBold"/>
                <a:ea typeface="Poppins SemiBold"/>
                <a:cs typeface="Poppins SemiBold"/>
                <a:sym typeface="Poppins SemiBold"/>
              </a:rPr>
              <a:t>What level of Jim are you?</a:t>
            </a:r>
            <a:endParaRPr sz="2400">
              <a:solidFill>
                <a:schemeClr val="dk2"/>
              </a:solidFill>
              <a:latin typeface="Poppins SemiBold"/>
              <a:ea typeface="Poppins SemiBold"/>
              <a:cs typeface="Poppins SemiBold"/>
              <a:sym typeface="Poppins SemiBold"/>
            </a:endParaRPr>
          </a:p>
        </p:txBody>
      </p:sp>
      <p:pic>
        <p:nvPicPr>
          <p:cNvPr descr="A picture containing person, outdoor&#10;&#10;Description automatically generated" id="521" name="Google Shape;521;p58"/>
          <p:cNvPicPr preferRelativeResize="0"/>
          <p:nvPr/>
        </p:nvPicPr>
        <p:blipFill rotWithShape="1">
          <a:blip r:embed="rId5">
            <a:alphaModFix/>
          </a:blip>
          <a:srcRect b="0" l="4167" r="15698" t="0"/>
          <a:stretch/>
        </p:blipFill>
        <p:spPr>
          <a:xfrm>
            <a:off x="189623" y="1918502"/>
            <a:ext cx="1216900" cy="1063000"/>
          </a:xfrm>
          <a:prstGeom prst="rect">
            <a:avLst/>
          </a:prstGeom>
          <a:noFill/>
          <a:ln>
            <a:noFill/>
          </a:ln>
        </p:spPr>
      </p:pic>
      <p:pic>
        <p:nvPicPr>
          <p:cNvPr descr="A picture containing person, wall, indoor, person&#10;&#10;Description automatically generated" id="522" name="Google Shape;522;p58"/>
          <p:cNvPicPr preferRelativeResize="0"/>
          <p:nvPr/>
        </p:nvPicPr>
        <p:blipFill rotWithShape="1">
          <a:blip r:embed="rId6">
            <a:alphaModFix/>
          </a:blip>
          <a:srcRect b="0" l="24063" r="17546" t="0"/>
          <a:stretch/>
        </p:blipFill>
        <p:spPr>
          <a:xfrm>
            <a:off x="1644400" y="1918527"/>
            <a:ext cx="1216900" cy="1062950"/>
          </a:xfrm>
          <a:prstGeom prst="rect">
            <a:avLst/>
          </a:prstGeom>
          <a:noFill/>
          <a:ln>
            <a:noFill/>
          </a:ln>
        </p:spPr>
      </p:pic>
      <p:pic>
        <p:nvPicPr>
          <p:cNvPr descr="A person sitting at a computer&#10;&#10;Description automatically generated with low confidence" id="523" name="Google Shape;523;p58"/>
          <p:cNvPicPr preferRelativeResize="0"/>
          <p:nvPr/>
        </p:nvPicPr>
        <p:blipFill rotWithShape="1">
          <a:blip r:embed="rId7">
            <a:alphaModFix/>
          </a:blip>
          <a:srcRect b="0" l="17982" r="17982" t="0"/>
          <a:stretch/>
        </p:blipFill>
        <p:spPr>
          <a:xfrm>
            <a:off x="3099175" y="1918502"/>
            <a:ext cx="1216899" cy="1063000"/>
          </a:xfrm>
          <a:prstGeom prst="rect">
            <a:avLst/>
          </a:prstGeom>
          <a:noFill/>
          <a:ln>
            <a:noFill/>
          </a:ln>
        </p:spPr>
      </p:pic>
      <p:pic>
        <p:nvPicPr>
          <p:cNvPr descr="A person wearing a helmet&#10;&#10;Description automatically generated with medium confidence" id="524" name="Google Shape;524;p58"/>
          <p:cNvPicPr preferRelativeResize="0"/>
          <p:nvPr/>
        </p:nvPicPr>
        <p:blipFill rotWithShape="1">
          <a:blip r:embed="rId8">
            <a:alphaModFix/>
          </a:blip>
          <a:srcRect b="12648" l="0" r="0" t="0"/>
          <a:stretch/>
        </p:blipFill>
        <p:spPr>
          <a:xfrm>
            <a:off x="4599057" y="1918507"/>
            <a:ext cx="1216916" cy="1062990"/>
          </a:xfrm>
          <a:prstGeom prst="rect">
            <a:avLst/>
          </a:prstGeom>
          <a:noFill/>
          <a:ln>
            <a:noFill/>
          </a:ln>
        </p:spPr>
      </p:pic>
      <p:sp>
        <p:nvSpPr>
          <p:cNvPr id="525" name="Google Shape;525;p58"/>
          <p:cNvSpPr txBox="1"/>
          <p:nvPr/>
        </p:nvSpPr>
        <p:spPr>
          <a:xfrm>
            <a:off x="191025" y="3049327"/>
            <a:ext cx="5625000" cy="4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latin typeface="Poppins"/>
                <a:ea typeface="Poppins"/>
                <a:cs typeface="Poppins"/>
                <a:sym typeface="Poppins"/>
              </a:rPr>
              <a:t>   	1.  			2. 			   3.			      4.</a:t>
            </a:r>
            <a:endParaRPr sz="1500">
              <a:solidFill>
                <a:schemeClr val="dk2"/>
              </a:solidFill>
              <a:latin typeface="Poppins"/>
              <a:ea typeface="Poppins"/>
              <a:cs typeface="Poppins"/>
              <a:sym typeface="Poppins"/>
            </a:endParaRPr>
          </a:p>
        </p:txBody>
      </p:sp>
      <p:pic>
        <p:nvPicPr>
          <p:cNvPr descr=" " id="526" name="Google Shape;526;p58" title="Beach Boys Wouldn't It Be Nice lyrics">
            <a:hlinkClick r:id="rId9"/>
          </p:cNvPr>
          <p:cNvPicPr preferRelativeResize="0"/>
          <p:nvPr/>
        </p:nvPicPr>
        <p:blipFill>
          <a:blip r:embed="rId10">
            <a:alphaModFix/>
          </a:blip>
          <a:stretch>
            <a:fillRect/>
          </a:stretch>
        </p:blipFill>
        <p:spPr>
          <a:xfrm>
            <a:off x="7056750" y="75075"/>
            <a:ext cx="2029550" cy="1141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0" name="Shape 530"/>
        <p:cNvGrpSpPr/>
        <p:nvPr/>
      </p:nvGrpSpPr>
      <p:grpSpPr>
        <a:xfrm>
          <a:off x="0" y="0"/>
          <a:ext cx="0" cy="0"/>
          <a:chOff x="0" y="0"/>
          <a:chExt cx="0" cy="0"/>
        </a:xfrm>
      </p:grpSpPr>
      <p:sp>
        <p:nvSpPr>
          <p:cNvPr id="531" name="Google Shape;531;p59"/>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 4: Humor</a:t>
            </a:r>
            <a:endParaRPr/>
          </a:p>
        </p:txBody>
      </p:sp>
      <p:sp>
        <p:nvSpPr>
          <p:cNvPr id="532" name="Google Shape;532;p59"/>
          <p:cNvSpPr/>
          <p:nvPr/>
        </p:nvSpPr>
        <p:spPr>
          <a:xfrm>
            <a:off x="6009425" y="1433988"/>
            <a:ext cx="2279400" cy="22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33" name="Google Shape;533;p59"/>
          <p:cNvSpPr txBox="1"/>
          <p:nvPr>
            <p:ph idx="1" type="body"/>
          </p:nvPr>
        </p:nvSpPr>
        <p:spPr>
          <a:xfrm>
            <a:off x="189625" y="1398690"/>
            <a:ext cx="5198400" cy="37095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AutoNum type="arabicPeriod"/>
            </a:pPr>
            <a:r>
              <a:rPr lang="en"/>
              <a:t>Think about or find a funny (and clean) one-liner joke.</a:t>
            </a:r>
            <a:endParaRPr/>
          </a:p>
          <a:p>
            <a:pPr indent="-368300" lvl="0" marL="457200" rtl="0" algn="l">
              <a:spcBef>
                <a:spcPts val="1000"/>
              </a:spcBef>
              <a:spcAft>
                <a:spcPts val="0"/>
              </a:spcAft>
              <a:buSzPts val="2200"/>
              <a:buAutoNum type="arabicPeriod"/>
            </a:pPr>
            <a:r>
              <a:rPr lang="en"/>
              <a:t>Find a partner with a card of a </a:t>
            </a:r>
            <a:r>
              <a:rPr b="1" lang="en">
                <a:solidFill>
                  <a:schemeClr val="accent2"/>
                </a:solidFill>
              </a:rPr>
              <a:t>different suit </a:t>
            </a:r>
            <a:r>
              <a:rPr lang="en"/>
              <a:t>with whom you have not yet worked, &amp; discuss.</a:t>
            </a:r>
            <a:endParaRPr/>
          </a:p>
          <a:p>
            <a:pPr indent="-368300" lvl="0" marL="457200" rtl="0" algn="l">
              <a:spcBef>
                <a:spcPts val="1000"/>
              </a:spcBef>
              <a:spcAft>
                <a:spcPts val="1000"/>
              </a:spcAft>
              <a:buSzPts val="2200"/>
              <a:buAutoNum type="arabicPeriod"/>
            </a:pPr>
            <a:r>
              <a:rPr lang="en"/>
              <a:t>When the song ends, migrate back to your home.</a:t>
            </a:r>
            <a:endParaRPr/>
          </a:p>
        </p:txBody>
      </p:sp>
      <p:pic>
        <p:nvPicPr>
          <p:cNvPr id="534" name="Google Shape;534;p59"/>
          <p:cNvPicPr preferRelativeResize="0"/>
          <p:nvPr/>
        </p:nvPicPr>
        <p:blipFill rotWithShape="1">
          <a:blip r:embed="rId3">
            <a:alphaModFix/>
          </a:blip>
          <a:srcRect b="0" l="0" r="0" t="0"/>
          <a:stretch/>
        </p:blipFill>
        <p:spPr>
          <a:xfrm>
            <a:off x="6038288" y="1437923"/>
            <a:ext cx="2279432" cy="2279440"/>
          </a:xfrm>
          <a:prstGeom prst="rect">
            <a:avLst/>
          </a:prstGeom>
          <a:noFill/>
          <a:ln>
            <a:noFill/>
          </a:ln>
        </p:spPr>
      </p:pic>
      <p:sp>
        <p:nvSpPr>
          <p:cNvPr id="535" name="Google Shape;535;p59"/>
          <p:cNvSpPr txBox="1"/>
          <p:nvPr/>
        </p:nvSpPr>
        <p:spPr>
          <a:xfrm>
            <a:off x="5376283" y="3779925"/>
            <a:ext cx="3545700" cy="109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i="1" lang="en" sz="1800">
                <a:solidFill>
                  <a:srgbClr val="7F3F98"/>
                </a:solidFill>
                <a:latin typeface="Poppins"/>
                <a:ea typeface="Poppins"/>
                <a:cs typeface="Poppins"/>
                <a:sym typeface="Poppins"/>
              </a:rPr>
              <a:t>Tell your jokes to each other (&amp; more if you have them). Discuss your thinking so far.</a:t>
            </a:r>
            <a:endParaRPr b="1" i="1" sz="1800">
              <a:solidFill>
                <a:srgbClr val="7F3F98"/>
              </a:solidFill>
              <a:latin typeface="Poppins"/>
              <a:ea typeface="Poppins"/>
              <a:cs typeface="Poppins"/>
              <a:sym typeface="Poppins"/>
            </a:endParaRPr>
          </a:p>
        </p:txBody>
      </p:sp>
      <p:pic>
        <p:nvPicPr>
          <p:cNvPr descr="Going away singalong for Dr. Roberts at Old Farmers Road School in Long Valley, NJ.  For Educational Purposes Only!" id="536" name="Google Shape;536;p59" title="These Boots Are Made for Walking With Lyrics Nancy Sinatra">
            <a:hlinkClick r:id="rId4"/>
          </p:cNvPr>
          <p:cNvPicPr preferRelativeResize="0"/>
          <p:nvPr/>
        </p:nvPicPr>
        <p:blipFill>
          <a:blip r:embed="rId5">
            <a:alphaModFix/>
          </a:blip>
          <a:stretch>
            <a:fillRect/>
          </a:stretch>
        </p:blipFill>
        <p:spPr>
          <a:xfrm>
            <a:off x="7103825" y="87600"/>
            <a:ext cx="1953600" cy="1098900"/>
          </a:xfrm>
          <a:prstGeom prst="rect">
            <a:avLst/>
          </a:prstGeom>
          <a:noFill/>
          <a:ln>
            <a:noFill/>
          </a:ln>
        </p:spPr>
      </p:pic>
      <p:pic>
        <p:nvPicPr>
          <p:cNvPr id="537" name="Google Shape;537;p59"/>
          <p:cNvPicPr preferRelativeResize="0"/>
          <p:nvPr/>
        </p:nvPicPr>
        <p:blipFill>
          <a:blip r:embed="rId6">
            <a:alphaModFix/>
          </a:blip>
          <a:stretch>
            <a:fillRect/>
          </a:stretch>
        </p:blipFill>
        <p:spPr>
          <a:xfrm rot="1267732">
            <a:off x="4315532" y="3187877"/>
            <a:ext cx="1613437" cy="90755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1" name="Shape 541"/>
        <p:cNvGrpSpPr/>
        <p:nvPr/>
      </p:nvGrpSpPr>
      <p:grpSpPr>
        <a:xfrm>
          <a:off x="0" y="0"/>
          <a:ext cx="0" cy="0"/>
          <a:chOff x="0" y="0"/>
          <a:chExt cx="0" cy="0"/>
        </a:xfrm>
      </p:grpSpPr>
      <p:sp>
        <p:nvSpPr>
          <p:cNvPr id="542" name="Google Shape;542;p60"/>
          <p:cNvSpPr txBox="1"/>
          <p:nvPr>
            <p:ph idx="1" type="body"/>
          </p:nvPr>
        </p:nvSpPr>
        <p:spPr>
          <a:xfrm>
            <a:off x="1904550" y="2259163"/>
            <a:ext cx="5334900" cy="94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 Brief History</a:t>
            </a:r>
            <a:endParaRPr/>
          </a:p>
        </p:txBody>
      </p:sp>
      <p:sp>
        <p:nvSpPr>
          <p:cNvPr id="543" name="Google Shape;543;p60"/>
          <p:cNvSpPr txBox="1"/>
          <p:nvPr>
            <p:ph type="title"/>
          </p:nvPr>
        </p:nvSpPr>
        <p:spPr>
          <a:xfrm>
            <a:off x="511350" y="1370238"/>
            <a:ext cx="8121300" cy="85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ProsocialEd</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7" name="Shape 547"/>
        <p:cNvGrpSpPr/>
        <p:nvPr/>
      </p:nvGrpSpPr>
      <p:grpSpPr>
        <a:xfrm>
          <a:off x="0" y="0"/>
          <a:ext cx="0" cy="0"/>
          <a:chOff x="0" y="0"/>
          <a:chExt cx="0" cy="0"/>
        </a:xfrm>
      </p:grpSpPr>
      <p:sp>
        <p:nvSpPr>
          <p:cNvPr id="548" name="Google Shape;548;p61"/>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Outcomes &amp; Results</a:t>
            </a:r>
            <a:endParaRPr/>
          </a:p>
        </p:txBody>
      </p:sp>
      <p:sp>
        <p:nvSpPr>
          <p:cNvPr id="549" name="Google Shape;549;p61"/>
          <p:cNvSpPr txBox="1"/>
          <p:nvPr>
            <p:ph idx="1" type="body"/>
          </p:nvPr>
        </p:nvSpPr>
        <p:spPr>
          <a:xfrm>
            <a:off x="849425" y="1427850"/>
            <a:ext cx="4676400" cy="353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Did implementing </a:t>
            </a:r>
            <a:r>
              <a:rPr b="1" i="1" lang="en" sz="1400"/>
              <a:t>ProsocialEd </a:t>
            </a:r>
            <a:r>
              <a:rPr lang="en" sz="1400"/>
              <a:t>strategies take away from or add to instructional time?</a:t>
            </a:r>
            <a:endParaRPr sz="1400"/>
          </a:p>
          <a:p>
            <a:pPr indent="-317500" lvl="0" marL="457200" rtl="0" algn="l">
              <a:spcBef>
                <a:spcPts val="0"/>
              </a:spcBef>
              <a:spcAft>
                <a:spcPts val="0"/>
              </a:spcAft>
              <a:buSzPts val="1400"/>
              <a:buChar char="●"/>
            </a:pPr>
            <a:r>
              <a:rPr lang="en" sz="1400"/>
              <a:t>Add:  72%</a:t>
            </a:r>
            <a:endParaRPr sz="1400"/>
          </a:p>
          <a:p>
            <a:pPr indent="-317500" lvl="0" marL="457200" rtl="0" algn="l">
              <a:spcBef>
                <a:spcPts val="0"/>
              </a:spcBef>
              <a:spcAft>
                <a:spcPts val="0"/>
              </a:spcAft>
              <a:buSzPts val="1400"/>
              <a:buChar char="●"/>
            </a:pPr>
            <a:r>
              <a:rPr lang="en" sz="1400"/>
              <a:t>No difference:  20%</a:t>
            </a:r>
            <a:endParaRPr sz="1400"/>
          </a:p>
          <a:p>
            <a:pPr indent="-317500" lvl="0" marL="457200" rtl="0" algn="l">
              <a:spcBef>
                <a:spcPts val="0"/>
              </a:spcBef>
              <a:spcAft>
                <a:spcPts val="0"/>
              </a:spcAft>
              <a:buSzPts val="1400"/>
              <a:buChar char="●"/>
            </a:pPr>
            <a:r>
              <a:rPr lang="en" sz="1400"/>
              <a:t>Didn’t implement: 7%</a:t>
            </a:r>
            <a:endParaRPr sz="1400"/>
          </a:p>
          <a:p>
            <a:pPr indent="0" lvl="0" marL="0" rtl="0" algn="l">
              <a:spcBef>
                <a:spcPts val="0"/>
              </a:spcBef>
              <a:spcAft>
                <a:spcPts val="0"/>
              </a:spcAft>
              <a:buNone/>
            </a:pPr>
            <a:r>
              <a:rPr lang="en" sz="1400"/>
              <a:t>How much did it add per week?</a:t>
            </a:r>
            <a:endParaRPr sz="1400"/>
          </a:p>
          <a:p>
            <a:pPr indent="-317500" lvl="0" marL="457200" rtl="0" algn="l">
              <a:spcBef>
                <a:spcPts val="0"/>
              </a:spcBef>
              <a:spcAft>
                <a:spcPts val="0"/>
              </a:spcAft>
              <a:buSzPts val="1400"/>
              <a:buChar char="●"/>
            </a:pPr>
            <a:r>
              <a:rPr lang="en" sz="1400"/>
              <a:t>Median: 30 minutes</a:t>
            </a:r>
            <a:endParaRPr sz="1400"/>
          </a:p>
          <a:p>
            <a:pPr indent="-317500" lvl="0" marL="457200" rtl="0" algn="l">
              <a:spcBef>
                <a:spcPts val="0"/>
              </a:spcBef>
              <a:spcAft>
                <a:spcPts val="0"/>
              </a:spcAft>
              <a:buSzPts val="1400"/>
              <a:buChar char="●"/>
            </a:pPr>
            <a:r>
              <a:rPr lang="en" sz="1400"/>
              <a:t>Range:  0 to 100 minutes</a:t>
            </a:r>
            <a:endParaRPr sz="1400"/>
          </a:p>
          <a:p>
            <a:pPr indent="0" lvl="0" marL="0" rtl="0" algn="l">
              <a:spcBef>
                <a:spcPts val="0"/>
              </a:spcBef>
              <a:spcAft>
                <a:spcPts val="0"/>
              </a:spcAft>
              <a:buNone/>
            </a:pPr>
            <a:r>
              <a:rPr lang="en" sz="1400"/>
              <a:t>Significant improvement in:</a:t>
            </a:r>
            <a:endParaRPr sz="1400"/>
          </a:p>
          <a:p>
            <a:pPr indent="-317500" lvl="0" marL="457200" rtl="0" algn="l">
              <a:spcBef>
                <a:spcPts val="0"/>
              </a:spcBef>
              <a:spcAft>
                <a:spcPts val="0"/>
              </a:spcAft>
              <a:buSzPts val="1400"/>
              <a:buChar char="●"/>
            </a:pPr>
            <a:r>
              <a:rPr lang="en" sz="1400"/>
              <a:t>Prosocial behavior of</a:t>
            </a:r>
            <a:endParaRPr sz="1400"/>
          </a:p>
          <a:p>
            <a:pPr indent="-317500" lvl="1" marL="914400" rtl="0" algn="l">
              <a:spcBef>
                <a:spcPts val="0"/>
              </a:spcBef>
              <a:spcAft>
                <a:spcPts val="0"/>
              </a:spcAft>
              <a:buSzPts val="1400"/>
              <a:buChar char="○"/>
            </a:pPr>
            <a:r>
              <a:rPr lang="en" sz="1400"/>
              <a:t>Self</a:t>
            </a:r>
            <a:endParaRPr sz="1400"/>
          </a:p>
          <a:p>
            <a:pPr indent="-317500" lvl="1" marL="914400" rtl="0" algn="l">
              <a:spcBef>
                <a:spcPts val="0"/>
              </a:spcBef>
              <a:spcAft>
                <a:spcPts val="0"/>
              </a:spcAft>
              <a:buSzPts val="1400"/>
              <a:buChar char="○"/>
            </a:pPr>
            <a:r>
              <a:rPr lang="en" sz="1400"/>
              <a:t>Peers</a:t>
            </a:r>
            <a:endParaRPr sz="1400"/>
          </a:p>
          <a:p>
            <a:pPr indent="-317500" lvl="1" marL="914400" rtl="0" algn="l">
              <a:spcBef>
                <a:spcPts val="0"/>
              </a:spcBef>
              <a:spcAft>
                <a:spcPts val="0"/>
              </a:spcAft>
              <a:buSzPts val="1400"/>
              <a:buChar char="○"/>
            </a:pPr>
            <a:r>
              <a:rPr lang="en" sz="1400"/>
              <a:t>Teacher</a:t>
            </a:r>
            <a:endParaRPr sz="1400"/>
          </a:p>
          <a:p>
            <a:pPr indent="-317500" lvl="0" marL="457200" rtl="0" algn="l">
              <a:spcBef>
                <a:spcPts val="0"/>
              </a:spcBef>
              <a:spcAft>
                <a:spcPts val="0"/>
              </a:spcAft>
              <a:buSzPts val="1400"/>
              <a:buChar char="●"/>
            </a:pPr>
            <a:r>
              <a:rPr lang="en" sz="1400"/>
              <a:t>Teacher-student relationships</a:t>
            </a:r>
            <a:endParaRPr sz="2300"/>
          </a:p>
        </p:txBody>
      </p:sp>
      <p:pic>
        <p:nvPicPr>
          <p:cNvPr id="550" name="Google Shape;550;p61"/>
          <p:cNvPicPr preferRelativeResize="0"/>
          <p:nvPr/>
        </p:nvPicPr>
        <p:blipFill rotWithShape="1">
          <a:blip r:embed="rId3">
            <a:alphaModFix/>
          </a:blip>
          <a:srcRect b="0" l="1343" r="4743" t="0"/>
          <a:stretch/>
        </p:blipFill>
        <p:spPr>
          <a:xfrm>
            <a:off x="5809375" y="1820438"/>
            <a:ext cx="2963225" cy="24467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4" name="Shape 554"/>
        <p:cNvGrpSpPr/>
        <p:nvPr/>
      </p:nvGrpSpPr>
      <p:grpSpPr>
        <a:xfrm>
          <a:off x="0" y="0"/>
          <a:ext cx="0" cy="0"/>
          <a:chOff x="0" y="0"/>
          <a:chExt cx="0" cy="0"/>
        </a:xfrm>
      </p:grpSpPr>
      <p:sp>
        <p:nvSpPr>
          <p:cNvPr id="555" name="Google Shape;555;p62"/>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What </a:t>
            </a:r>
            <a:r>
              <a:rPr b="1" i="1" lang="en"/>
              <a:t>ProsocialEd</a:t>
            </a:r>
            <a:r>
              <a:rPr lang="en"/>
              <a:t> Teachers are Saying</a:t>
            </a:r>
            <a:endParaRPr/>
          </a:p>
        </p:txBody>
      </p:sp>
      <p:pic>
        <p:nvPicPr>
          <p:cNvPr id="556" name="Google Shape;556;p62" title="PAL Testimonials 1080.mp4">
            <a:hlinkClick r:id="rId3"/>
          </p:cNvPr>
          <p:cNvPicPr preferRelativeResize="0"/>
          <p:nvPr/>
        </p:nvPicPr>
        <p:blipFill>
          <a:blip r:embed="rId4">
            <a:alphaModFix/>
          </a:blip>
          <a:stretch>
            <a:fillRect/>
          </a:stretch>
        </p:blipFill>
        <p:spPr>
          <a:xfrm>
            <a:off x="657313" y="132300"/>
            <a:ext cx="7288176" cy="40995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0" name="Shape 560"/>
        <p:cNvGrpSpPr/>
        <p:nvPr/>
      </p:nvGrpSpPr>
      <p:grpSpPr>
        <a:xfrm>
          <a:off x="0" y="0"/>
          <a:ext cx="0" cy="0"/>
          <a:chOff x="0" y="0"/>
          <a:chExt cx="0" cy="0"/>
        </a:xfrm>
      </p:grpSpPr>
      <p:sp>
        <p:nvSpPr>
          <p:cNvPr id="561" name="Google Shape;561;p63"/>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Testimonials</a:t>
            </a:r>
            <a:endParaRPr/>
          </a:p>
        </p:txBody>
      </p:sp>
      <p:sp>
        <p:nvSpPr>
          <p:cNvPr id="562" name="Google Shape;562;p63"/>
          <p:cNvSpPr txBox="1"/>
          <p:nvPr>
            <p:ph idx="1" type="body"/>
          </p:nvPr>
        </p:nvSpPr>
        <p:spPr>
          <a:xfrm>
            <a:off x="311700" y="1505700"/>
            <a:ext cx="49305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“I'm not having to discipline or correct students nearly as often. This is allowing more teaching and learning to take place!”</a:t>
            </a:r>
            <a:endParaRPr sz="1600"/>
          </a:p>
          <a:p>
            <a:pPr indent="0" lvl="0" marL="0" rtl="0" algn="l">
              <a:spcBef>
                <a:spcPts val="1600"/>
              </a:spcBef>
              <a:spcAft>
                <a:spcPts val="1600"/>
              </a:spcAft>
              <a:buNone/>
            </a:pPr>
            <a:r>
              <a:rPr lang="en" sz="1600"/>
              <a:t>“ProsocialEd has really helped one of my students who was labeled a "frequent offender" Now I just have to ask him once, maybe twice and he complies!! He doesn't do that with some of his other teachers, so I can't wait to share more about prosocial classrooms with them.”</a:t>
            </a:r>
            <a:endParaRPr sz="1600"/>
          </a:p>
        </p:txBody>
      </p:sp>
      <p:pic>
        <p:nvPicPr>
          <p:cNvPr id="563" name="Google Shape;563;p63" title="9. Wlliams GREAT - slowed.mp4">
            <a:hlinkClick r:id="rId3"/>
          </p:cNvPr>
          <p:cNvPicPr preferRelativeResize="0"/>
          <p:nvPr/>
        </p:nvPicPr>
        <p:blipFill>
          <a:blip r:embed="rId4">
            <a:alphaModFix/>
          </a:blip>
          <a:stretch>
            <a:fillRect/>
          </a:stretch>
        </p:blipFill>
        <p:spPr>
          <a:xfrm>
            <a:off x="5550325" y="1834650"/>
            <a:ext cx="3224400" cy="2418300"/>
          </a:xfrm>
          <a:prstGeom prst="rect">
            <a:avLst/>
          </a:prstGeom>
          <a:noFill/>
          <a:ln cap="flat" cmpd="sng" w="38100">
            <a:solidFill>
              <a:srgbClr val="191919"/>
            </a:solidFill>
            <a:prstDash val="solid"/>
            <a:round/>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7" name="Shape 567"/>
        <p:cNvGrpSpPr/>
        <p:nvPr/>
      </p:nvGrpSpPr>
      <p:grpSpPr>
        <a:xfrm>
          <a:off x="0" y="0"/>
          <a:ext cx="0" cy="0"/>
          <a:chOff x="0" y="0"/>
          <a:chExt cx="0" cy="0"/>
        </a:xfrm>
      </p:grpSpPr>
      <p:sp>
        <p:nvSpPr>
          <p:cNvPr id="568" name="Google Shape;568;p64"/>
          <p:cNvSpPr txBox="1"/>
          <p:nvPr>
            <p:ph idx="1" type="subTitle"/>
          </p:nvPr>
        </p:nvSpPr>
        <p:spPr>
          <a:xfrm>
            <a:off x="265500" y="1913025"/>
            <a:ext cx="4045200" cy="2911500"/>
          </a:xfrm>
          <a:prstGeom prst="rect">
            <a:avLst/>
          </a:prstGeom>
        </p:spPr>
        <p:txBody>
          <a:bodyPr anchorCtr="0" anchor="t" bIns="91425" lIns="91425" spcFirstLastPara="1" rIns="91425" wrap="square" tIns="91425">
            <a:noAutofit/>
          </a:bodyPr>
          <a:lstStyle/>
          <a:p>
            <a:pPr indent="-361950" lvl="0" marL="457200" rtl="0" algn="ctr">
              <a:spcBef>
                <a:spcPts val="0"/>
              </a:spcBef>
              <a:spcAft>
                <a:spcPts val="0"/>
              </a:spcAft>
              <a:buSzPts val="2100"/>
              <a:buChar char="●"/>
            </a:pPr>
            <a:r>
              <a:rPr lang="en"/>
              <a:t>$8M </a:t>
            </a:r>
            <a:r>
              <a:rPr lang="en" u="sng">
                <a:solidFill>
                  <a:schemeClr val="hlink"/>
                </a:solidFill>
                <a:hlinkClick r:id="rId3"/>
              </a:rPr>
              <a:t>EIR Mid-Phase Grant</a:t>
            </a:r>
            <a:r>
              <a:rPr lang="en"/>
              <a:t> </a:t>
            </a:r>
            <a:endParaRPr/>
          </a:p>
          <a:p>
            <a:pPr indent="-361950" lvl="0" marL="457200" rtl="0" algn="ctr">
              <a:spcBef>
                <a:spcPts val="1000"/>
              </a:spcBef>
              <a:spcAft>
                <a:spcPts val="0"/>
              </a:spcAft>
              <a:buSzPts val="2100"/>
              <a:buChar char="●"/>
            </a:pPr>
            <a:r>
              <a:rPr lang="en" u="sng">
                <a:solidFill>
                  <a:schemeClr val="hlink"/>
                </a:solidFill>
                <a:hlinkClick r:id="rId4"/>
              </a:rPr>
              <a:t>About the grant</a:t>
            </a:r>
            <a:r>
              <a:rPr lang="en"/>
              <a:t> </a:t>
            </a:r>
            <a:endParaRPr/>
          </a:p>
          <a:p>
            <a:pPr indent="-361950" lvl="0" marL="457200" rtl="0" algn="ctr">
              <a:spcBef>
                <a:spcPts val="1000"/>
              </a:spcBef>
              <a:spcAft>
                <a:spcPts val="0"/>
              </a:spcAft>
              <a:buSzPts val="2100"/>
              <a:buChar char="●"/>
            </a:pPr>
            <a:r>
              <a:rPr lang="en" u="sng">
                <a:solidFill>
                  <a:schemeClr val="hlink"/>
                </a:solidFill>
                <a:hlinkClick r:id="rId5"/>
              </a:rPr>
              <a:t>PAL 2.0 Grant Recruitment Information</a:t>
            </a:r>
            <a:endParaRPr/>
          </a:p>
          <a:p>
            <a:pPr indent="-361950" lvl="0" marL="457200" rtl="0" algn="ctr">
              <a:spcBef>
                <a:spcPts val="1000"/>
              </a:spcBef>
              <a:spcAft>
                <a:spcPts val="0"/>
              </a:spcAft>
              <a:buSzPts val="2100"/>
              <a:buChar char="●"/>
            </a:pPr>
            <a:r>
              <a:rPr lang="en" u="sng">
                <a:solidFill>
                  <a:schemeClr val="hlink"/>
                </a:solidFill>
                <a:hlinkClick r:id="rId6"/>
              </a:rPr>
              <a:t>PAL 2.0 Abstract</a:t>
            </a:r>
            <a:endParaRPr/>
          </a:p>
          <a:p>
            <a:pPr indent="0" lvl="0" marL="0" rtl="0" algn="ctr">
              <a:lnSpc>
                <a:spcPct val="100000"/>
              </a:lnSpc>
              <a:spcBef>
                <a:spcPts val="1000"/>
              </a:spcBef>
              <a:spcAft>
                <a:spcPts val="1000"/>
              </a:spcAft>
              <a:buNone/>
            </a:pPr>
            <a:r>
              <a:rPr lang="en" sz="1500">
                <a:solidFill>
                  <a:srgbClr val="2A2A2A"/>
                </a:solidFill>
                <a:highlight>
                  <a:srgbClr val="FFFFFF"/>
                </a:highlight>
              </a:rPr>
              <a:t>PAL 2.0 is designed to continue helping teachers enhance their classroom learning environment and increase student engagement by strengthening relationships and helping students to learn the skills necessary to collaborate </a:t>
            </a:r>
            <a:br>
              <a:rPr lang="en" sz="1500">
                <a:solidFill>
                  <a:srgbClr val="2A2A2A"/>
                </a:solidFill>
                <a:highlight>
                  <a:srgbClr val="FFFFFF"/>
                </a:highlight>
              </a:rPr>
            </a:br>
            <a:r>
              <a:rPr lang="en" sz="1500">
                <a:solidFill>
                  <a:srgbClr val="2A2A2A"/>
                </a:solidFill>
                <a:highlight>
                  <a:srgbClr val="FFFFFF"/>
                </a:highlight>
              </a:rPr>
              <a:t>with others.</a:t>
            </a:r>
            <a:endParaRPr sz="1500"/>
          </a:p>
        </p:txBody>
      </p:sp>
      <p:pic>
        <p:nvPicPr>
          <p:cNvPr id="569" name="Google Shape;569;p64"/>
          <p:cNvPicPr preferRelativeResize="0"/>
          <p:nvPr/>
        </p:nvPicPr>
        <p:blipFill rotWithShape="1">
          <a:blip r:embed="rId7">
            <a:alphaModFix/>
          </a:blip>
          <a:srcRect b="0" l="0" r="0" t="0"/>
          <a:stretch/>
        </p:blipFill>
        <p:spPr>
          <a:xfrm>
            <a:off x="5057575" y="689138"/>
            <a:ext cx="3612999" cy="36128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3" name="Shape 573"/>
        <p:cNvGrpSpPr/>
        <p:nvPr/>
      </p:nvGrpSpPr>
      <p:grpSpPr>
        <a:xfrm>
          <a:off x="0" y="0"/>
          <a:ext cx="0" cy="0"/>
          <a:chOff x="0" y="0"/>
          <a:chExt cx="0" cy="0"/>
        </a:xfrm>
      </p:grpSpPr>
      <p:sp>
        <p:nvSpPr>
          <p:cNvPr id="574" name="Google Shape;574;p65"/>
          <p:cNvSpPr txBox="1"/>
          <p:nvPr/>
        </p:nvSpPr>
        <p:spPr>
          <a:xfrm>
            <a:off x="311700" y="4712300"/>
            <a:ext cx="8520600" cy="3933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1018"/>
              <a:buNone/>
            </a:pPr>
            <a:r>
              <a:rPr lang="en" sz="1510">
                <a:solidFill>
                  <a:srgbClr val="595959"/>
                </a:solidFill>
              </a:rPr>
              <a:t>Send me more information! →</a:t>
            </a:r>
            <a:r>
              <a:rPr lang="en" sz="1510"/>
              <a:t> </a:t>
            </a:r>
            <a:r>
              <a:rPr lang="en" sz="1510" u="sng">
                <a:solidFill>
                  <a:schemeClr val="hlink"/>
                </a:solidFill>
                <a:hlinkClick r:id="rId3"/>
              </a:rPr>
              <a:t>emints.org/grants</a:t>
            </a:r>
            <a:endParaRPr sz="1510">
              <a:solidFill>
                <a:srgbClr val="000000"/>
              </a:solidFill>
            </a:endParaRPr>
          </a:p>
        </p:txBody>
      </p:sp>
      <p:sp>
        <p:nvSpPr>
          <p:cNvPr id="575" name="Google Shape;575;p65"/>
          <p:cNvSpPr txBox="1"/>
          <p:nvPr/>
        </p:nvSpPr>
        <p:spPr>
          <a:xfrm>
            <a:off x="311700" y="1980625"/>
            <a:ext cx="2842200" cy="2740800"/>
          </a:xfrm>
          <a:prstGeom prst="rect">
            <a:avLst/>
          </a:prstGeom>
          <a:noFill/>
          <a:ln>
            <a:noFill/>
          </a:ln>
        </p:spPr>
        <p:txBody>
          <a:bodyPr anchorCtr="0" anchor="t" bIns="91425" lIns="91425" spcFirstLastPara="1" rIns="91425" wrap="square" tIns="91425">
            <a:normAutofit lnSpcReduction="10000"/>
          </a:bodyPr>
          <a:lstStyle/>
          <a:p>
            <a:pPr indent="0" lvl="0" marL="0" rtl="0" algn="ctr">
              <a:lnSpc>
                <a:spcPct val="115000"/>
              </a:lnSpc>
              <a:spcBef>
                <a:spcPts val="0"/>
              </a:spcBef>
              <a:spcAft>
                <a:spcPts val="0"/>
              </a:spcAft>
              <a:buNone/>
            </a:pPr>
            <a:r>
              <a:rPr b="1" lang="en" sz="1600">
                <a:solidFill>
                  <a:srgbClr val="595959"/>
                </a:solidFill>
              </a:rPr>
              <a:t>Prosocial and Active Learning (PAL) 2.0</a:t>
            </a:r>
            <a:endParaRPr b="1" sz="1600">
              <a:solidFill>
                <a:srgbClr val="595959"/>
              </a:solidFill>
            </a:endParaRPr>
          </a:p>
          <a:p>
            <a:pPr indent="-317500" lvl="0" marL="457200" rtl="0" algn="l">
              <a:lnSpc>
                <a:spcPct val="115000"/>
              </a:lnSpc>
              <a:spcBef>
                <a:spcPts val="1200"/>
              </a:spcBef>
              <a:spcAft>
                <a:spcPts val="0"/>
              </a:spcAft>
              <a:buClr>
                <a:srgbClr val="595959"/>
              </a:buClr>
              <a:buSzPts val="1400"/>
              <a:buChar char="●"/>
            </a:pPr>
            <a:r>
              <a:rPr b="1" lang="en">
                <a:solidFill>
                  <a:srgbClr val="595959"/>
                </a:solidFill>
              </a:rPr>
              <a:t>Who?: </a:t>
            </a:r>
            <a:r>
              <a:rPr lang="en">
                <a:solidFill>
                  <a:srgbClr val="595959"/>
                </a:solidFill>
              </a:rPr>
              <a:t>Middle Schools</a:t>
            </a:r>
            <a:endParaRPr>
              <a:solidFill>
                <a:srgbClr val="595959"/>
              </a:solidFill>
            </a:endParaRPr>
          </a:p>
          <a:p>
            <a:pPr indent="-317500" lvl="0" marL="457200" rtl="0" algn="l">
              <a:lnSpc>
                <a:spcPct val="115000"/>
              </a:lnSpc>
              <a:spcBef>
                <a:spcPts val="0"/>
              </a:spcBef>
              <a:spcAft>
                <a:spcPts val="0"/>
              </a:spcAft>
              <a:buClr>
                <a:srgbClr val="595959"/>
              </a:buClr>
              <a:buSzPts val="1400"/>
              <a:buChar char="●"/>
            </a:pPr>
            <a:r>
              <a:rPr b="1" lang="en">
                <a:solidFill>
                  <a:srgbClr val="595959"/>
                </a:solidFill>
              </a:rPr>
              <a:t>What?:</a:t>
            </a:r>
            <a:r>
              <a:rPr lang="en">
                <a:solidFill>
                  <a:srgbClr val="595959"/>
                </a:solidFill>
              </a:rPr>
              <a:t> Prosocial Education Research Study</a:t>
            </a:r>
            <a:endParaRPr>
              <a:solidFill>
                <a:srgbClr val="595959"/>
              </a:solidFill>
            </a:endParaRPr>
          </a:p>
          <a:p>
            <a:pPr indent="-317500" lvl="0" marL="457200" rtl="0" algn="l">
              <a:lnSpc>
                <a:spcPct val="115000"/>
              </a:lnSpc>
              <a:spcBef>
                <a:spcPts val="0"/>
              </a:spcBef>
              <a:spcAft>
                <a:spcPts val="0"/>
              </a:spcAft>
              <a:buClr>
                <a:srgbClr val="595959"/>
              </a:buClr>
              <a:buSzPts val="1400"/>
              <a:buChar char="●"/>
            </a:pPr>
            <a:r>
              <a:rPr b="1" lang="en">
                <a:solidFill>
                  <a:srgbClr val="595959"/>
                </a:solidFill>
              </a:rPr>
              <a:t>Where?: </a:t>
            </a:r>
            <a:r>
              <a:rPr lang="en">
                <a:solidFill>
                  <a:srgbClr val="595959"/>
                </a:solidFill>
              </a:rPr>
              <a:t>Nationwide</a:t>
            </a:r>
            <a:endParaRPr>
              <a:solidFill>
                <a:srgbClr val="595959"/>
              </a:solidFill>
            </a:endParaRPr>
          </a:p>
          <a:p>
            <a:pPr indent="-317500" lvl="0" marL="457200" rtl="0" algn="l">
              <a:lnSpc>
                <a:spcPct val="115000"/>
              </a:lnSpc>
              <a:spcBef>
                <a:spcPts val="0"/>
              </a:spcBef>
              <a:spcAft>
                <a:spcPts val="0"/>
              </a:spcAft>
              <a:buClr>
                <a:srgbClr val="595959"/>
              </a:buClr>
              <a:buSzPts val="1400"/>
              <a:buChar char="●"/>
            </a:pPr>
            <a:r>
              <a:rPr b="1" lang="en">
                <a:solidFill>
                  <a:srgbClr val="595959"/>
                </a:solidFill>
              </a:rPr>
              <a:t>Why?: </a:t>
            </a:r>
            <a:r>
              <a:rPr lang="en">
                <a:solidFill>
                  <a:srgbClr val="595959"/>
                </a:solidFill>
              </a:rPr>
              <a:t>Improve school climate &amp; culture, and help reduce teacher stress &amp; burnout.</a:t>
            </a:r>
            <a:endParaRPr>
              <a:solidFill>
                <a:srgbClr val="595959"/>
              </a:solidFill>
            </a:endParaRPr>
          </a:p>
        </p:txBody>
      </p:sp>
      <p:sp>
        <p:nvSpPr>
          <p:cNvPr id="576" name="Google Shape;576;p65"/>
          <p:cNvSpPr txBox="1"/>
          <p:nvPr/>
        </p:nvSpPr>
        <p:spPr>
          <a:xfrm>
            <a:off x="3150900" y="1938950"/>
            <a:ext cx="2842200" cy="2782500"/>
          </a:xfrm>
          <a:prstGeom prst="rect">
            <a:avLst/>
          </a:prstGeom>
          <a:noFill/>
          <a:ln>
            <a:noFill/>
          </a:ln>
        </p:spPr>
        <p:txBody>
          <a:bodyPr anchorCtr="0" anchor="t" bIns="91425" lIns="91425" spcFirstLastPara="1" rIns="91425" wrap="square" tIns="91425">
            <a:normAutofit lnSpcReduction="10000"/>
          </a:bodyPr>
          <a:lstStyle/>
          <a:p>
            <a:pPr indent="0" lvl="0" marL="0" rtl="0" algn="ctr">
              <a:lnSpc>
                <a:spcPct val="115000"/>
              </a:lnSpc>
              <a:spcBef>
                <a:spcPts val="0"/>
              </a:spcBef>
              <a:spcAft>
                <a:spcPts val="0"/>
              </a:spcAft>
              <a:buNone/>
            </a:pPr>
            <a:r>
              <a:rPr b="1" i="1" lang="en" sz="1600">
                <a:solidFill>
                  <a:schemeClr val="dk2"/>
                </a:solidFill>
              </a:rPr>
              <a:t>Talk to Read© Collaborative</a:t>
            </a:r>
            <a:endParaRPr b="1" i="1" sz="1600">
              <a:solidFill>
                <a:schemeClr val="dk2"/>
              </a:solidFill>
            </a:endParaRPr>
          </a:p>
          <a:p>
            <a:pPr indent="-317500" lvl="0" marL="457200" rtl="0" algn="l">
              <a:lnSpc>
                <a:spcPct val="115000"/>
              </a:lnSpc>
              <a:spcBef>
                <a:spcPts val="1200"/>
              </a:spcBef>
              <a:spcAft>
                <a:spcPts val="0"/>
              </a:spcAft>
              <a:buClr>
                <a:schemeClr val="dk2"/>
              </a:buClr>
              <a:buSzPts val="1400"/>
              <a:buChar char="●"/>
            </a:pPr>
            <a:r>
              <a:rPr b="1" lang="en">
                <a:solidFill>
                  <a:schemeClr val="dk2"/>
                </a:solidFill>
              </a:rPr>
              <a:t>Who?: </a:t>
            </a:r>
            <a:r>
              <a:rPr lang="en">
                <a:solidFill>
                  <a:schemeClr val="dk2"/>
                </a:solidFill>
              </a:rPr>
              <a:t>2nd-grade Teachers</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b="1" lang="en">
                <a:solidFill>
                  <a:schemeClr val="dk2"/>
                </a:solidFill>
              </a:rPr>
              <a:t>What?: </a:t>
            </a:r>
            <a:r>
              <a:rPr lang="en">
                <a:solidFill>
                  <a:schemeClr val="dk2"/>
                </a:solidFill>
              </a:rPr>
              <a:t>Literacy Recovery Research Study</a:t>
            </a:r>
            <a:endParaRPr b="1">
              <a:solidFill>
                <a:schemeClr val="dk2"/>
              </a:solidFill>
            </a:endParaRPr>
          </a:p>
          <a:p>
            <a:pPr indent="-317500" lvl="0" marL="457200" rtl="0" algn="l">
              <a:lnSpc>
                <a:spcPct val="115000"/>
              </a:lnSpc>
              <a:spcBef>
                <a:spcPts val="0"/>
              </a:spcBef>
              <a:spcAft>
                <a:spcPts val="0"/>
              </a:spcAft>
              <a:buClr>
                <a:schemeClr val="dk2"/>
              </a:buClr>
              <a:buSzPts val="1400"/>
              <a:buChar char="●"/>
            </a:pPr>
            <a:r>
              <a:rPr b="1" lang="en">
                <a:solidFill>
                  <a:schemeClr val="dk2"/>
                </a:solidFill>
              </a:rPr>
              <a:t>Where?: </a:t>
            </a:r>
            <a:r>
              <a:rPr lang="en">
                <a:solidFill>
                  <a:schemeClr val="dk2"/>
                </a:solidFill>
              </a:rPr>
              <a:t>Missouri and Surrounding States</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b="1" lang="en">
                <a:solidFill>
                  <a:schemeClr val="dk2"/>
                </a:solidFill>
              </a:rPr>
              <a:t>Why?: </a:t>
            </a:r>
            <a:r>
              <a:rPr lang="en">
                <a:solidFill>
                  <a:schemeClr val="dk2"/>
                </a:solidFill>
              </a:rPr>
              <a:t>Address post-pandemic literacy challenges.</a:t>
            </a:r>
            <a:endParaRPr>
              <a:solidFill>
                <a:srgbClr val="595959"/>
              </a:solidFill>
            </a:endParaRPr>
          </a:p>
        </p:txBody>
      </p:sp>
      <p:pic>
        <p:nvPicPr>
          <p:cNvPr id="577" name="Google Shape;577;p65"/>
          <p:cNvPicPr preferRelativeResize="0"/>
          <p:nvPr/>
        </p:nvPicPr>
        <p:blipFill rotWithShape="1">
          <a:blip r:embed="rId4">
            <a:alphaModFix/>
          </a:blip>
          <a:srcRect b="6838" l="0" r="0" t="0"/>
          <a:stretch/>
        </p:blipFill>
        <p:spPr>
          <a:xfrm>
            <a:off x="4140037" y="922061"/>
            <a:ext cx="863933" cy="1075600"/>
          </a:xfrm>
          <a:prstGeom prst="rect">
            <a:avLst/>
          </a:prstGeom>
          <a:noFill/>
          <a:ln>
            <a:noFill/>
          </a:ln>
        </p:spPr>
      </p:pic>
      <p:pic>
        <p:nvPicPr>
          <p:cNvPr id="578" name="Google Shape;578;p65"/>
          <p:cNvPicPr preferRelativeResize="0"/>
          <p:nvPr/>
        </p:nvPicPr>
        <p:blipFill rotWithShape="1">
          <a:blip r:embed="rId5">
            <a:alphaModFix/>
          </a:blip>
          <a:srcRect b="0" l="0" r="0" t="0"/>
          <a:stretch/>
        </p:blipFill>
        <p:spPr>
          <a:xfrm>
            <a:off x="1253687" y="980775"/>
            <a:ext cx="958227" cy="958177"/>
          </a:xfrm>
          <a:prstGeom prst="rect">
            <a:avLst/>
          </a:prstGeom>
          <a:noFill/>
          <a:ln>
            <a:noFill/>
          </a:ln>
        </p:spPr>
      </p:pic>
      <p:sp>
        <p:nvSpPr>
          <p:cNvPr id="579" name="Google Shape;579;p65"/>
          <p:cNvSpPr txBox="1"/>
          <p:nvPr/>
        </p:nvSpPr>
        <p:spPr>
          <a:xfrm>
            <a:off x="311700" y="276700"/>
            <a:ext cx="8520600" cy="6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rgbClr val="455560"/>
                </a:solidFill>
              </a:rPr>
              <a:t>We’re recruiting!			Learn More → </a:t>
            </a:r>
            <a:endParaRPr sz="3500">
              <a:solidFill>
                <a:srgbClr val="455560"/>
              </a:solidFill>
            </a:endParaRPr>
          </a:p>
        </p:txBody>
      </p:sp>
      <p:pic>
        <p:nvPicPr>
          <p:cNvPr id="580" name="Google Shape;580;p65"/>
          <p:cNvPicPr preferRelativeResize="0"/>
          <p:nvPr/>
        </p:nvPicPr>
        <p:blipFill>
          <a:blip r:embed="rId6">
            <a:alphaModFix/>
          </a:blip>
          <a:stretch>
            <a:fillRect/>
          </a:stretch>
        </p:blipFill>
        <p:spPr>
          <a:xfrm>
            <a:off x="7961675" y="0"/>
            <a:ext cx="1182326" cy="1182326"/>
          </a:xfrm>
          <a:prstGeom prst="rect">
            <a:avLst/>
          </a:prstGeom>
          <a:noFill/>
          <a:ln>
            <a:noFill/>
          </a:ln>
        </p:spPr>
      </p:pic>
      <p:sp>
        <p:nvSpPr>
          <p:cNvPr id="581" name="Google Shape;581;p65"/>
          <p:cNvSpPr txBox="1"/>
          <p:nvPr/>
        </p:nvSpPr>
        <p:spPr>
          <a:xfrm>
            <a:off x="5990100" y="1938950"/>
            <a:ext cx="2842200" cy="27825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15000"/>
              </a:lnSpc>
              <a:spcBef>
                <a:spcPts val="0"/>
              </a:spcBef>
              <a:spcAft>
                <a:spcPts val="0"/>
              </a:spcAft>
              <a:buNone/>
            </a:pPr>
            <a:r>
              <a:rPr b="1" lang="en" sz="1600">
                <a:solidFill>
                  <a:schemeClr val="dk2"/>
                </a:solidFill>
              </a:rPr>
              <a:t>LEGACY</a:t>
            </a:r>
            <a:endParaRPr b="1" sz="1600">
              <a:solidFill>
                <a:schemeClr val="dk2"/>
              </a:solidFill>
            </a:endParaRPr>
          </a:p>
          <a:p>
            <a:pPr indent="-317500" lvl="0" marL="457200" rtl="0" algn="l">
              <a:lnSpc>
                <a:spcPct val="115000"/>
              </a:lnSpc>
              <a:spcBef>
                <a:spcPts val="1200"/>
              </a:spcBef>
              <a:spcAft>
                <a:spcPts val="0"/>
              </a:spcAft>
              <a:buClr>
                <a:schemeClr val="dk2"/>
              </a:buClr>
              <a:buSzPts val="1400"/>
              <a:buChar char="●"/>
            </a:pPr>
            <a:r>
              <a:rPr b="1" lang="en">
                <a:solidFill>
                  <a:schemeClr val="dk2"/>
                </a:solidFill>
              </a:rPr>
              <a:t>Who?: </a:t>
            </a:r>
            <a:r>
              <a:rPr lang="en">
                <a:solidFill>
                  <a:schemeClr val="dk2"/>
                </a:solidFill>
              </a:rPr>
              <a:t>6-8th Grade Teachers</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b="1" lang="en">
                <a:solidFill>
                  <a:schemeClr val="dk2"/>
                </a:solidFill>
              </a:rPr>
              <a:t>What?: </a:t>
            </a:r>
            <a:r>
              <a:rPr lang="en">
                <a:solidFill>
                  <a:schemeClr val="dk2"/>
                </a:solidFill>
              </a:rPr>
              <a:t>Expand civic education</a:t>
            </a:r>
            <a:endParaRPr b="1">
              <a:solidFill>
                <a:schemeClr val="dk2"/>
              </a:solidFill>
            </a:endParaRPr>
          </a:p>
          <a:p>
            <a:pPr indent="-317500" lvl="0" marL="457200" rtl="0" algn="l">
              <a:lnSpc>
                <a:spcPct val="115000"/>
              </a:lnSpc>
              <a:spcBef>
                <a:spcPts val="0"/>
              </a:spcBef>
              <a:spcAft>
                <a:spcPts val="0"/>
              </a:spcAft>
              <a:buClr>
                <a:schemeClr val="dk2"/>
              </a:buClr>
              <a:buSzPts val="1400"/>
              <a:buChar char="●"/>
            </a:pPr>
            <a:r>
              <a:rPr b="1" lang="en">
                <a:solidFill>
                  <a:schemeClr val="dk2"/>
                </a:solidFill>
              </a:rPr>
              <a:t>Where?: </a:t>
            </a:r>
            <a:r>
              <a:rPr lang="en">
                <a:solidFill>
                  <a:schemeClr val="dk2"/>
                </a:solidFill>
              </a:rPr>
              <a:t>Missouri and Surrounding States</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b="1" lang="en">
                <a:solidFill>
                  <a:schemeClr val="dk2"/>
                </a:solidFill>
              </a:rPr>
              <a:t>Why?: </a:t>
            </a:r>
            <a:r>
              <a:rPr lang="en">
                <a:solidFill>
                  <a:schemeClr val="dk2"/>
                </a:solidFill>
              </a:rPr>
              <a:t>Prepare the next generation of civic leaders in celebration of America’s 250th anniversary</a:t>
            </a:r>
            <a:endParaRPr>
              <a:solidFill>
                <a:srgbClr val="595959"/>
              </a:solidFill>
            </a:endParaRPr>
          </a:p>
        </p:txBody>
      </p:sp>
      <p:pic>
        <p:nvPicPr>
          <p:cNvPr id="582" name="Google Shape;582;p65"/>
          <p:cNvPicPr preferRelativeResize="0"/>
          <p:nvPr/>
        </p:nvPicPr>
        <p:blipFill rotWithShape="1">
          <a:blip r:embed="rId7">
            <a:alphaModFix/>
          </a:blip>
          <a:srcRect b="-780" l="-5115" r="-5126" t="780"/>
          <a:stretch/>
        </p:blipFill>
        <p:spPr>
          <a:xfrm>
            <a:off x="7458750" y="922050"/>
            <a:ext cx="353539" cy="10756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6" name="Shape 586"/>
        <p:cNvGrpSpPr/>
        <p:nvPr/>
      </p:nvGrpSpPr>
      <p:grpSpPr>
        <a:xfrm>
          <a:off x="0" y="0"/>
          <a:ext cx="0" cy="0"/>
          <a:chOff x="0" y="0"/>
          <a:chExt cx="0" cy="0"/>
        </a:xfrm>
      </p:grpSpPr>
      <p:sp>
        <p:nvSpPr>
          <p:cNvPr id="587" name="Google Shape;587;p66"/>
          <p:cNvSpPr txBox="1"/>
          <p:nvPr>
            <p:ph type="title"/>
          </p:nvPr>
        </p:nvSpPr>
        <p:spPr>
          <a:xfrm>
            <a:off x="281150" y="832325"/>
            <a:ext cx="3999900" cy="114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200">
                <a:solidFill>
                  <a:srgbClr val="455560"/>
                </a:solidFill>
              </a:rPr>
              <a:t>Bring   MINTS </a:t>
            </a:r>
            <a:br>
              <a:rPr lang="en" sz="3200">
                <a:solidFill>
                  <a:srgbClr val="455560"/>
                </a:solidFill>
              </a:rPr>
            </a:br>
            <a:r>
              <a:rPr lang="en" sz="3200">
                <a:solidFill>
                  <a:srgbClr val="455560"/>
                </a:solidFill>
              </a:rPr>
              <a:t>to You!</a:t>
            </a:r>
            <a:endParaRPr sz="3200">
              <a:solidFill>
                <a:srgbClr val="455560"/>
              </a:solidFill>
            </a:endParaRPr>
          </a:p>
        </p:txBody>
      </p:sp>
      <p:sp>
        <p:nvSpPr>
          <p:cNvPr id="588" name="Google Shape;588;p66"/>
          <p:cNvSpPr txBox="1"/>
          <p:nvPr>
            <p:ph idx="1" type="body"/>
          </p:nvPr>
        </p:nvSpPr>
        <p:spPr>
          <a:xfrm>
            <a:off x="281150" y="1982350"/>
            <a:ext cx="3999900" cy="23289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Reach out to our staff:</a:t>
            </a:r>
            <a:endParaRPr sz="1900"/>
          </a:p>
          <a:p>
            <a:pPr indent="-349250" lvl="1" marL="914400" rtl="0" algn="l">
              <a:spcBef>
                <a:spcPts val="1000"/>
              </a:spcBef>
              <a:spcAft>
                <a:spcPts val="0"/>
              </a:spcAft>
              <a:buSzPts val="1900"/>
              <a:buChar char="○"/>
            </a:pPr>
            <a:r>
              <a:rPr lang="en" sz="1900" u="sng">
                <a:solidFill>
                  <a:schemeClr val="hlink"/>
                </a:solidFill>
                <a:hlinkClick r:id="rId3"/>
              </a:rPr>
              <a:t>info@emints.org</a:t>
            </a:r>
            <a:endParaRPr sz="1900"/>
          </a:p>
          <a:p>
            <a:pPr indent="-349250" lvl="0" marL="457200" rtl="0" algn="l">
              <a:spcBef>
                <a:spcPts val="1000"/>
              </a:spcBef>
              <a:spcAft>
                <a:spcPts val="0"/>
              </a:spcAft>
              <a:buSzPts val="1900"/>
              <a:buChar char="●"/>
            </a:pPr>
            <a:r>
              <a:rPr lang="en" sz="1900"/>
              <a:t>Fill out this interest form:</a:t>
            </a:r>
            <a:endParaRPr sz="1900"/>
          </a:p>
          <a:p>
            <a:pPr indent="-349250" lvl="1" marL="914400" rtl="0" algn="l">
              <a:spcBef>
                <a:spcPts val="1000"/>
              </a:spcBef>
              <a:spcAft>
                <a:spcPts val="1000"/>
              </a:spcAft>
              <a:buSzPts val="1900"/>
              <a:buChar char="○"/>
            </a:pPr>
            <a:r>
              <a:rPr lang="en" sz="1900" u="sng">
                <a:solidFill>
                  <a:schemeClr val="hlink"/>
                </a:solidFill>
                <a:hlinkClick r:id="rId4"/>
              </a:rPr>
              <a:t>emints.org/contact-us/</a:t>
            </a:r>
            <a:r>
              <a:rPr lang="en" sz="1900"/>
              <a:t> </a:t>
            </a:r>
            <a:endParaRPr sz="1900"/>
          </a:p>
        </p:txBody>
      </p:sp>
      <p:pic>
        <p:nvPicPr>
          <p:cNvPr id="589" name="Google Shape;589;p66"/>
          <p:cNvPicPr preferRelativeResize="0"/>
          <p:nvPr/>
        </p:nvPicPr>
        <p:blipFill rotWithShape="1">
          <a:blip r:embed="rId5">
            <a:alphaModFix/>
          </a:blip>
          <a:srcRect b="0" l="0" r="0" t="0"/>
          <a:stretch/>
        </p:blipFill>
        <p:spPr>
          <a:xfrm>
            <a:off x="4373050" y="535875"/>
            <a:ext cx="4071824" cy="4071724"/>
          </a:xfrm>
          <a:prstGeom prst="rect">
            <a:avLst/>
          </a:prstGeom>
          <a:noFill/>
          <a:ln cap="flat" cmpd="sng" w="28575">
            <a:solidFill>
              <a:srgbClr val="000000"/>
            </a:solidFill>
            <a:prstDash val="solid"/>
            <a:round/>
            <a:headEnd len="sm" w="sm" type="none"/>
            <a:tailEnd len="sm" w="sm" type="none"/>
          </a:ln>
        </p:spPr>
      </p:pic>
      <p:pic>
        <p:nvPicPr>
          <p:cNvPr id="590" name="Google Shape;590;p66"/>
          <p:cNvPicPr preferRelativeResize="0"/>
          <p:nvPr/>
        </p:nvPicPr>
        <p:blipFill>
          <a:blip r:embed="rId6">
            <a:alphaModFix/>
          </a:blip>
          <a:stretch>
            <a:fillRect/>
          </a:stretch>
        </p:blipFill>
        <p:spPr>
          <a:xfrm>
            <a:off x="1451416" y="1054546"/>
            <a:ext cx="310574" cy="3064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2"/>
          <p:cNvSpPr txBox="1"/>
          <p:nvPr>
            <p:ph type="title"/>
          </p:nvPr>
        </p:nvSpPr>
        <p:spPr>
          <a:xfrm>
            <a:off x="311725" y="3485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Opener:</a:t>
            </a:r>
            <a:endParaRPr/>
          </a:p>
          <a:p>
            <a:pPr indent="0" lvl="0" marL="0" rtl="0" algn="l">
              <a:spcBef>
                <a:spcPts val="0"/>
              </a:spcBef>
              <a:spcAft>
                <a:spcPts val="0"/>
              </a:spcAft>
              <a:buNone/>
            </a:pPr>
            <a:r>
              <a:rPr lang="en"/>
              <a:t>Tell Me Something Good</a:t>
            </a:r>
            <a:endParaRPr/>
          </a:p>
        </p:txBody>
      </p:sp>
      <p:sp>
        <p:nvSpPr>
          <p:cNvPr id="141" name="Google Shape;141;p22"/>
          <p:cNvSpPr txBox="1"/>
          <p:nvPr>
            <p:ph idx="1" type="body"/>
          </p:nvPr>
        </p:nvSpPr>
        <p:spPr>
          <a:xfrm>
            <a:off x="4630325" y="448650"/>
            <a:ext cx="4226700" cy="4246200"/>
          </a:xfrm>
          <a:prstGeom prst="rect">
            <a:avLst/>
          </a:prstGeom>
        </p:spPr>
        <p:txBody>
          <a:bodyPr anchorCtr="0" anchor="t" bIns="91425" lIns="91425" spcFirstLastPara="1" rIns="91425" wrap="square" tIns="91425">
            <a:noAutofit/>
          </a:bodyPr>
          <a:lstStyle/>
          <a:p>
            <a:pPr indent="-400050" lvl="0" marL="457200" rtl="0" algn="ctr">
              <a:spcBef>
                <a:spcPts val="1000"/>
              </a:spcBef>
              <a:spcAft>
                <a:spcPts val="0"/>
              </a:spcAft>
              <a:buSzPts val="2700"/>
              <a:buAutoNum type="arabicPeriod"/>
            </a:pPr>
            <a:r>
              <a:rPr lang="en" sz="2700"/>
              <a:t>Think about something good that’s happened to you recently.</a:t>
            </a:r>
            <a:endParaRPr sz="2700"/>
          </a:p>
          <a:p>
            <a:pPr indent="-400050" lvl="0" marL="457200" rtl="0" algn="ctr">
              <a:spcBef>
                <a:spcPts val="1600"/>
              </a:spcBef>
              <a:spcAft>
                <a:spcPts val="1600"/>
              </a:spcAft>
              <a:buSzPts val="2700"/>
              <a:buAutoNum type="arabicPeriod"/>
            </a:pPr>
            <a:r>
              <a:rPr lang="en" sz="2700"/>
              <a:t>Unmute your mic or drop in the chat what you’re thinking about.</a:t>
            </a:r>
            <a:endParaRPr sz="2700"/>
          </a:p>
        </p:txBody>
      </p:sp>
      <p:pic>
        <p:nvPicPr>
          <p:cNvPr descr="Rufus - Tell Me Something Good (feat. Chaka Khan) (1974) [ABC Records]&#10;Rags To Rufus (1974 LP) - US" id="142" name="Google Shape;142;p22" title="Rufus - Tell Me Something Good (feat. Chaka Khan) (1974)">
            <a:hlinkClick r:id="rId3"/>
          </p:cNvPr>
          <p:cNvPicPr preferRelativeResize="0"/>
          <p:nvPr/>
        </p:nvPicPr>
        <p:blipFill>
          <a:blip r:embed="rId4">
            <a:alphaModFix/>
          </a:blip>
          <a:stretch>
            <a:fillRect/>
          </a:stretch>
        </p:blipFill>
        <p:spPr>
          <a:xfrm>
            <a:off x="827863" y="2857425"/>
            <a:ext cx="2674222" cy="1504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3"/>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Smiling</a:t>
            </a:r>
            <a:endParaRPr/>
          </a:p>
        </p:txBody>
      </p:sp>
      <p:sp>
        <p:nvSpPr>
          <p:cNvPr id="148" name="Google Shape;148;p23"/>
          <p:cNvSpPr txBox="1"/>
          <p:nvPr/>
        </p:nvSpPr>
        <p:spPr>
          <a:xfrm>
            <a:off x="243100" y="1309100"/>
            <a:ext cx="8727000" cy="38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2"/>
                </a:solidFill>
                <a:latin typeface="Poppins SemiBold"/>
                <a:ea typeface="Poppins SemiBold"/>
                <a:cs typeface="Poppins SemiBold"/>
                <a:sym typeface="Poppins SemiBold"/>
              </a:rPr>
              <a:t>Connections - </a:t>
            </a:r>
            <a:r>
              <a:rPr lang="en" sz="2200">
                <a:solidFill>
                  <a:schemeClr val="dk2"/>
                </a:solidFill>
                <a:latin typeface="Poppins"/>
                <a:ea typeface="Poppins"/>
                <a:cs typeface="Poppins"/>
                <a:sym typeface="Poppins"/>
              </a:rPr>
              <a:t>Smiling can:</a:t>
            </a:r>
            <a:endParaRPr sz="22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Increase well-being and general happiness (</a:t>
            </a:r>
            <a:r>
              <a:rPr lang="en" sz="1500" u="sng">
                <a:solidFill>
                  <a:srgbClr val="5D2664"/>
                </a:solidFill>
                <a:latin typeface="Poppins"/>
                <a:ea typeface="Poppins"/>
                <a:cs typeface="Poppins"/>
                <a:sym typeface="Poppins"/>
                <a:hlinkClick r:id="rId3">
                  <a:extLst>
                    <a:ext uri="{A12FA001-AC4F-418D-AE19-62706E023703}">
                      <ahyp:hlinkClr val="tx"/>
                    </a:ext>
                  </a:extLst>
                </a:hlinkClick>
              </a:rPr>
              <a:t>Harker &amp; Keltner, 2001</a:t>
            </a:r>
            <a:r>
              <a:rPr lang="en" sz="1500">
                <a:solidFill>
                  <a:schemeClr val="dk2"/>
                </a:solidFill>
                <a:latin typeface="Poppins"/>
                <a:ea typeface="Poppins"/>
                <a:cs typeface="Poppins"/>
                <a:sym typeface="Poppins"/>
              </a:rPr>
              <a:t>).</a:t>
            </a:r>
            <a:endParaRPr sz="15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Prolong lifespan (</a:t>
            </a:r>
            <a:r>
              <a:rPr lang="en" sz="1500" u="sng">
                <a:solidFill>
                  <a:srgbClr val="5D2664"/>
                </a:solidFill>
                <a:latin typeface="Poppins"/>
                <a:ea typeface="Poppins"/>
                <a:cs typeface="Poppins"/>
                <a:sym typeface="Poppins"/>
                <a:hlinkClick r:id="rId4">
                  <a:extLst>
                    <a:ext uri="{A12FA001-AC4F-418D-AE19-62706E023703}">
                      <ahyp:hlinkClr val="tx"/>
                    </a:ext>
                  </a:extLst>
                </a:hlinkClick>
              </a:rPr>
              <a:t>Abel &amp; Kruger, 2010</a:t>
            </a:r>
            <a:r>
              <a:rPr lang="en" sz="1500">
                <a:solidFill>
                  <a:schemeClr val="dk2"/>
                </a:solidFill>
                <a:latin typeface="Poppins"/>
                <a:ea typeface="Poppins"/>
                <a:cs typeface="Poppins"/>
                <a:sym typeface="Poppins"/>
              </a:rPr>
              <a:t>).</a:t>
            </a:r>
            <a:endParaRPr sz="15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Communicate happiness across languages and cultures (</a:t>
            </a:r>
            <a:r>
              <a:rPr lang="en" sz="1500" u="sng">
                <a:solidFill>
                  <a:srgbClr val="5D2664"/>
                </a:solidFill>
                <a:latin typeface="Poppins"/>
                <a:ea typeface="Poppins"/>
                <a:cs typeface="Poppins"/>
                <a:sym typeface="Poppins"/>
                <a:hlinkClick r:id="rId5">
                  <a:extLst>
                    <a:ext uri="{A12FA001-AC4F-418D-AE19-62706E023703}">
                      <ahyp:hlinkClr val="tx"/>
                    </a:ext>
                  </a:extLst>
                </a:hlinkClick>
              </a:rPr>
              <a:t>Ekman, 1986</a:t>
            </a:r>
            <a:r>
              <a:rPr lang="en" sz="1500">
                <a:solidFill>
                  <a:schemeClr val="dk2"/>
                </a:solidFill>
                <a:latin typeface="Poppins"/>
                <a:ea typeface="Poppins"/>
                <a:cs typeface="Poppins"/>
                <a:sym typeface="Poppins"/>
              </a:rPr>
              <a:t>).</a:t>
            </a:r>
            <a:endParaRPr sz="15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Be contagious to others and make them feel good (</a:t>
            </a:r>
            <a:r>
              <a:rPr lang="en" sz="1500" u="sng">
                <a:solidFill>
                  <a:srgbClr val="5D2664"/>
                </a:solidFill>
                <a:latin typeface="Poppins"/>
                <a:ea typeface="Poppins"/>
                <a:cs typeface="Poppins"/>
                <a:sym typeface="Poppins"/>
                <a:hlinkClick r:id="rId6">
                  <a:extLst>
                    <a:ext uri="{A12FA001-AC4F-418D-AE19-62706E023703}">
                      <ahyp:hlinkClr val="tx"/>
                    </a:ext>
                  </a:extLst>
                </a:hlinkClick>
              </a:rPr>
              <a:t>Lundqvist, 1995</a:t>
            </a:r>
            <a:r>
              <a:rPr lang="en" sz="1500">
                <a:solidFill>
                  <a:schemeClr val="dk2"/>
                </a:solidFill>
                <a:latin typeface="Poppins"/>
                <a:ea typeface="Poppins"/>
                <a:cs typeface="Poppins"/>
                <a:sym typeface="Poppins"/>
              </a:rPr>
              <a:t>).</a:t>
            </a:r>
            <a:endParaRPr sz="15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Make us feel better (</a:t>
            </a:r>
            <a:r>
              <a:rPr lang="en" sz="1500" u="sng">
                <a:solidFill>
                  <a:srgbClr val="5D2664"/>
                </a:solidFill>
                <a:latin typeface="Poppins"/>
                <a:ea typeface="Poppins"/>
                <a:cs typeface="Poppins"/>
                <a:sym typeface="Poppins"/>
                <a:hlinkClick r:id="rId7">
                  <a:extLst>
                    <a:ext uri="{A12FA001-AC4F-418D-AE19-62706E023703}">
                      <ahyp:hlinkClr val="tx"/>
                    </a:ext>
                  </a:extLst>
                </a:hlinkClick>
              </a:rPr>
              <a:t>Ekman, 2009</a:t>
            </a:r>
            <a:r>
              <a:rPr lang="en" sz="1500">
                <a:solidFill>
                  <a:schemeClr val="dk2"/>
                </a:solidFill>
                <a:latin typeface="Poppins"/>
                <a:ea typeface="Poppins"/>
                <a:cs typeface="Poppins"/>
                <a:sym typeface="Poppins"/>
              </a:rPr>
              <a:t>).</a:t>
            </a:r>
            <a:endParaRPr sz="15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Retrain and stimulate our brain (</a:t>
            </a:r>
            <a:r>
              <a:rPr lang="en" sz="1500" u="sng">
                <a:solidFill>
                  <a:srgbClr val="5D2664"/>
                </a:solidFill>
                <a:latin typeface="Poppins"/>
                <a:ea typeface="Poppins"/>
                <a:cs typeface="Poppins"/>
                <a:sym typeface="Poppins"/>
                <a:hlinkClick r:id="rId8">
                  <a:extLst>
                    <a:ext uri="{A12FA001-AC4F-418D-AE19-62706E023703}">
                      <ahyp:hlinkClr val="tx"/>
                    </a:ext>
                  </a:extLst>
                </a:hlinkClick>
              </a:rPr>
              <a:t>Hennenlotter et. al., 2009</a:t>
            </a:r>
            <a:r>
              <a:rPr lang="en" sz="1500">
                <a:solidFill>
                  <a:schemeClr val="dk2"/>
                </a:solidFill>
                <a:latin typeface="Poppins"/>
                <a:ea typeface="Poppins"/>
                <a:cs typeface="Poppins"/>
                <a:sym typeface="Poppins"/>
              </a:rPr>
              <a:t>).</a:t>
            </a:r>
            <a:endParaRPr sz="1500">
              <a:solidFill>
                <a:schemeClr val="dk2"/>
              </a:solidFill>
              <a:latin typeface="Poppins"/>
              <a:ea typeface="Poppins"/>
              <a:cs typeface="Poppins"/>
              <a:sym typeface="Poppins"/>
            </a:endParaRPr>
          </a:p>
          <a:p>
            <a:pPr indent="-323850" lvl="0" marL="457200" rtl="0" algn="l">
              <a:spcBef>
                <a:spcPts val="1000"/>
              </a:spcBef>
              <a:spcAft>
                <a:spcPts val="0"/>
              </a:spcAft>
              <a:buClr>
                <a:schemeClr val="dk2"/>
              </a:buClr>
              <a:buSzPts val="1500"/>
              <a:buFont typeface="Poppins"/>
              <a:buChar char="●"/>
            </a:pPr>
            <a:r>
              <a:rPr lang="en" sz="1500">
                <a:solidFill>
                  <a:schemeClr val="dk2"/>
                </a:solidFill>
                <a:latin typeface="Poppins"/>
                <a:ea typeface="Poppins"/>
                <a:cs typeface="Poppins"/>
                <a:sym typeface="Poppins"/>
              </a:rPr>
              <a:t>Reduce stress, increase endorphins, and lower blood pressure </a:t>
            </a:r>
            <a:br>
              <a:rPr lang="en" sz="1500">
                <a:solidFill>
                  <a:schemeClr val="dk2"/>
                </a:solidFill>
                <a:latin typeface="Poppins"/>
                <a:ea typeface="Poppins"/>
                <a:cs typeface="Poppins"/>
                <a:sym typeface="Poppins"/>
              </a:rPr>
            </a:br>
            <a:r>
              <a:rPr lang="en" sz="1500">
                <a:solidFill>
                  <a:schemeClr val="dk2"/>
                </a:solidFill>
                <a:latin typeface="Poppins"/>
                <a:ea typeface="Poppins"/>
                <a:cs typeface="Poppins"/>
                <a:sym typeface="Poppins"/>
              </a:rPr>
              <a:t>(</a:t>
            </a:r>
            <a:r>
              <a:rPr lang="en" sz="1500" u="sng">
                <a:solidFill>
                  <a:srgbClr val="5D2664"/>
                </a:solidFill>
                <a:latin typeface="Poppins"/>
                <a:ea typeface="Poppins"/>
                <a:cs typeface="Poppins"/>
                <a:sym typeface="Poppins"/>
                <a:hlinkClick r:id="rId9">
                  <a:extLst>
                    <a:ext uri="{A12FA001-AC4F-418D-AE19-62706E023703}">
                      <ahyp:hlinkClr val="tx"/>
                    </a:ext>
                  </a:extLst>
                </a:hlinkClick>
              </a:rPr>
              <a:t>Abel, 2002</a:t>
            </a:r>
            <a:r>
              <a:rPr lang="en" sz="1500">
                <a:solidFill>
                  <a:schemeClr val="dk2"/>
                </a:solidFill>
                <a:latin typeface="Poppins"/>
                <a:ea typeface="Poppins"/>
                <a:cs typeface="Poppins"/>
                <a:sym typeface="Poppins"/>
              </a:rPr>
              <a:t>).</a:t>
            </a:r>
            <a:endParaRPr sz="1500">
              <a:solidFill>
                <a:schemeClr val="dk2"/>
              </a:solidFill>
              <a:latin typeface="Poppins"/>
              <a:ea typeface="Poppins"/>
              <a:cs typeface="Poppins"/>
              <a:sym typeface="Poppins"/>
            </a:endParaRPr>
          </a:p>
          <a:p>
            <a:pPr indent="-323850" lvl="0" marL="457200" rtl="0" algn="l">
              <a:spcBef>
                <a:spcPts val="1000"/>
              </a:spcBef>
              <a:spcAft>
                <a:spcPts val="1000"/>
              </a:spcAft>
              <a:buClr>
                <a:schemeClr val="dk2"/>
              </a:buClr>
              <a:buSzPts val="1500"/>
              <a:buFont typeface="Poppins"/>
              <a:buChar char="●"/>
            </a:pPr>
            <a:r>
              <a:rPr lang="en" sz="1500">
                <a:solidFill>
                  <a:schemeClr val="dk2"/>
                </a:solidFill>
                <a:latin typeface="Poppins"/>
                <a:ea typeface="Poppins"/>
                <a:cs typeface="Poppins"/>
                <a:sym typeface="Poppins"/>
              </a:rPr>
              <a:t>Help us appear more likable, courteous, and competent to others </a:t>
            </a:r>
            <a:br>
              <a:rPr lang="en" sz="1500">
                <a:solidFill>
                  <a:schemeClr val="dk2"/>
                </a:solidFill>
                <a:latin typeface="Poppins"/>
                <a:ea typeface="Poppins"/>
                <a:cs typeface="Poppins"/>
                <a:sym typeface="Poppins"/>
              </a:rPr>
            </a:br>
            <a:r>
              <a:rPr lang="en" sz="1500">
                <a:solidFill>
                  <a:schemeClr val="dk2"/>
                </a:solidFill>
                <a:latin typeface="Poppins"/>
                <a:ea typeface="Poppins"/>
                <a:cs typeface="Poppins"/>
                <a:sym typeface="Poppins"/>
              </a:rPr>
              <a:t>(</a:t>
            </a:r>
            <a:r>
              <a:rPr lang="en" sz="1500" u="sng">
                <a:solidFill>
                  <a:srgbClr val="5D2664"/>
                </a:solidFill>
                <a:latin typeface="Poppins"/>
                <a:ea typeface="Poppins"/>
                <a:cs typeface="Poppins"/>
                <a:sym typeface="Poppins"/>
                <a:hlinkClick r:id="rId10">
                  <a:extLst>
                    <a:ext uri="{A12FA001-AC4F-418D-AE19-62706E023703}">
                      <ahyp:hlinkClr val="tx"/>
                    </a:ext>
                  </a:extLst>
                </a:hlinkClick>
              </a:rPr>
              <a:t>Grandey et. al., 2005</a:t>
            </a:r>
            <a:r>
              <a:rPr lang="en" sz="1500">
                <a:solidFill>
                  <a:schemeClr val="dk2"/>
                </a:solidFill>
                <a:latin typeface="Poppins"/>
                <a:ea typeface="Poppins"/>
                <a:cs typeface="Poppins"/>
                <a:sym typeface="Poppins"/>
              </a:rPr>
              <a:t>).</a:t>
            </a:r>
            <a:endParaRPr sz="1500">
              <a:solidFill>
                <a:schemeClr val="dk2"/>
              </a:solidFill>
              <a:latin typeface="Poppins"/>
              <a:ea typeface="Poppins"/>
              <a:cs typeface="Poppins"/>
              <a:sym typeface="Poppins"/>
            </a:endParaRPr>
          </a:p>
        </p:txBody>
      </p:sp>
      <p:pic>
        <p:nvPicPr>
          <p:cNvPr id="149" name="Google Shape;149;p23"/>
          <p:cNvPicPr preferRelativeResize="0"/>
          <p:nvPr/>
        </p:nvPicPr>
        <p:blipFill>
          <a:blip r:embed="rId11">
            <a:alphaModFix/>
          </a:blip>
          <a:stretch>
            <a:fillRect/>
          </a:stretch>
        </p:blipFill>
        <p:spPr>
          <a:xfrm>
            <a:off x="6821725" y="2498825"/>
            <a:ext cx="2644576" cy="26445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p:nvPr/>
        </p:nvSpPr>
        <p:spPr>
          <a:xfrm>
            <a:off x="6083575" y="1496363"/>
            <a:ext cx="2279400" cy="22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5" name="Google Shape;155;p24"/>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 1: Smiling</a:t>
            </a:r>
            <a:endParaRPr/>
          </a:p>
        </p:txBody>
      </p:sp>
      <p:sp>
        <p:nvSpPr>
          <p:cNvPr id="156" name="Google Shape;156;p24"/>
          <p:cNvSpPr txBox="1"/>
          <p:nvPr>
            <p:ph idx="1" type="body"/>
          </p:nvPr>
        </p:nvSpPr>
        <p:spPr>
          <a:xfrm>
            <a:off x="276775" y="1496375"/>
            <a:ext cx="5040600" cy="3438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AutoNum type="arabicPeriod"/>
            </a:pPr>
            <a:r>
              <a:rPr lang="en" sz="2400"/>
              <a:t>Think about: </a:t>
            </a:r>
            <a:r>
              <a:rPr i="1" lang="en" sz="2400"/>
              <a:t>What makes you smile</a:t>
            </a:r>
            <a:r>
              <a:rPr lang="en" sz="2400"/>
              <a:t>.</a:t>
            </a:r>
            <a:endParaRPr sz="2400"/>
          </a:p>
          <a:p>
            <a:pPr indent="-381000" lvl="0" marL="457200" rtl="0" algn="l">
              <a:spcBef>
                <a:spcPts val="1000"/>
              </a:spcBef>
              <a:spcAft>
                <a:spcPts val="0"/>
              </a:spcAft>
              <a:buSzPts val="2400"/>
              <a:buAutoNum type="arabicPeriod"/>
            </a:pPr>
            <a:r>
              <a:rPr lang="en" sz="2400"/>
              <a:t>In a breakout room, share your ideas.</a:t>
            </a:r>
            <a:endParaRPr sz="2400"/>
          </a:p>
          <a:p>
            <a:pPr indent="-381000" lvl="0" marL="457200" rtl="0" algn="l">
              <a:spcBef>
                <a:spcPts val="1000"/>
              </a:spcBef>
              <a:spcAft>
                <a:spcPts val="1000"/>
              </a:spcAft>
              <a:buSzPts val="2400"/>
              <a:buAutoNum type="arabicPeriod"/>
            </a:pPr>
            <a:r>
              <a:rPr lang="en" sz="2400"/>
              <a:t>Debrief.</a:t>
            </a:r>
            <a:endParaRPr sz="2400"/>
          </a:p>
        </p:txBody>
      </p:sp>
      <p:sp>
        <p:nvSpPr>
          <p:cNvPr id="157" name="Google Shape;157;p24"/>
          <p:cNvSpPr txBox="1"/>
          <p:nvPr/>
        </p:nvSpPr>
        <p:spPr>
          <a:xfrm>
            <a:off x="5467538" y="3850800"/>
            <a:ext cx="3545700" cy="1200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i="1" lang="en" sz="2000">
                <a:solidFill>
                  <a:srgbClr val="7F3F98"/>
                </a:solidFill>
                <a:latin typeface="Poppins"/>
                <a:ea typeface="Poppins"/>
                <a:cs typeface="Poppins"/>
                <a:sym typeface="Poppins"/>
              </a:rPr>
              <a:t>Share your thoughts. What did you notice? </a:t>
            </a:r>
            <a:br>
              <a:rPr b="1" i="1" lang="en" sz="2000">
                <a:solidFill>
                  <a:srgbClr val="7F3F98"/>
                </a:solidFill>
                <a:latin typeface="Poppins"/>
                <a:ea typeface="Poppins"/>
                <a:cs typeface="Poppins"/>
                <a:sym typeface="Poppins"/>
              </a:rPr>
            </a:br>
            <a:r>
              <a:rPr b="1" i="1" lang="en" sz="2000">
                <a:solidFill>
                  <a:srgbClr val="7F3F98"/>
                </a:solidFill>
                <a:latin typeface="Poppins"/>
                <a:ea typeface="Poppins"/>
                <a:cs typeface="Poppins"/>
                <a:sym typeface="Poppins"/>
              </a:rPr>
              <a:t>How do you feel now?</a:t>
            </a:r>
            <a:endParaRPr b="1" i="1" sz="2000">
              <a:solidFill>
                <a:srgbClr val="7F3F98"/>
              </a:solidFill>
              <a:latin typeface="Poppins"/>
              <a:ea typeface="Poppins"/>
              <a:cs typeface="Poppins"/>
              <a:sym typeface="Poppins"/>
            </a:endParaRPr>
          </a:p>
        </p:txBody>
      </p:sp>
      <p:pic>
        <p:nvPicPr>
          <p:cNvPr id="158" name="Google Shape;158;p24"/>
          <p:cNvPicPr preferRelativeResize="0"/>
          <p:nvPr/>
        </p:nvPicPr>
        <p:blipFill>
          <a:blip r:embed="rId3">
            <a:alphaModFix/>
          </a:blip>
          <a:stretch>
            <a:fillRect/>
          </a:stretch>
        </p:blipFill>
        <p:spPr>
          <a:xfrm rot="534366">
            <a:off x="3060154" y="3566338"/>
            <a:ext cx="2479852" cy="9075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5"/>
          <p:cNvSpPr txBox="1"/>
          <p:nvPr>
            <p:ph type="title"/>
          </p:nvPr>
        </p:nvSpPr>
        <p:spPr>
          <a:xfrm>
            <a:off x="1255500" y="272325"/>
            <a:ext cx="76215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Gratitude</a:t>
            </a:r>
            <a:endParaRPr/>
          </a:p>
        </p:txBody>
      </p:sp>
      <p:sp>
        <p:nvSpPr>
          <p:cNvPr id="164" name="Google Shape;164;p25"/>
          <p:cNvSpPr txBox="1"/>
          <p:nvPr/>
        </p:nvSpPr>
        <p:spPr>
          <a:xfrm>
            <a:off x="243100" y="1401275"/>
            <a:ext cx="4360200" cy="37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2"/>
                </a:solidFill>
                <a:latin typeface="Poppins SemiBold"/>
                <a:ea typeface="Poppins SemiBold"/>
                <a:cs typeface="Poppins SemiBold"/>
                <a:sym typeface="Poppins SemiBold"/>
              </a:rPr>
              <a:t>Connections - </a:t>
            </a:r>
            <a:r>
              <a:rPr lang="en" sz="2100">
                <a:solidFill>
                  <a:schemeClr val="dk2"/>
                </a:solidFill>
                <a:latin typeface="Poppins"/>
                <a:ea typeface="Poppins"/>
                <a:cs typeface="Poppins"/>
                <a:sym typeface="Poppins"/>
              </a:rPr>
              <a:t>Gratitude </a:t>
            </a:r>
            <a:r>
              <a:rPr lang="en" sz="2100">
                <a:solidFill>
                  <a:schemeClr val="dk2"/>
                </a:solidFill>
                <a:latin typeface="Poppins"/>
                <a:ea typeface="Poppins"/>
                <a:cs typeface="Poppins"/>
                <a:sym typeface="Poppins"/>
              </a:rPr>
              <a:t>can:</a:t>
            </a:r>
            <a:endParaRPr sz="2100">
              <a:solidFill>
                <a:schemeClr val="dk2"/>
              </a:solidFill>
              <a:latin typeface="Poppins"/>
              <a:ea typeface="Poppins"/>
              <a:cs typeface="Poppins"/>
              <a:sym typeface="Poppins"/>
            </a:endParaRPr>
          </a:p>
          <a:p>
            <a:pPr indent="-361950" lvl="0" marL="457200" rtl="0" algn="l">
              <a:spcBef>
                <a:spcPts val="1000"/>
              </a:spcBef>
              <a:spcAft>
                <a:spcPts val="0"/>
              </a:spcAft>
              <a:buClr>
                <a:schemeClr val="dk2"/>
              </a:buClr>
              <a:buSzPts val="2100"/>
              <a:buFont typeface="Poppins"/>
              <a:buChar char="●"/>
            </a:pPr>
            <a:r>
              <a:rPr lang="en" sz="2100">
                <a:solidFill>
                  <a:schemeClr val="dk2"/>
                </a:solidFill>
                <a:latin typeface="Poppins"/>
                <a:ea typeface="Poppins"/>
                <a:cs typeface="Poppins"/>
                <a:sym typeface="Poppins"/>
              </a:rPr>
              <a:t>Increase happiness.</a:t>
            </a:r>
            <a:endParaRPr sz="2100">
              <a:solidFill>
                <a:schemeClr val="dk2"/>
              </a:solidFill>
              <a:latin typeface="Poppins"/>
              <a:ea typeface="Poppins"/>
              <a:cs typeface="Poppins"/>
              <a:sym typeface="Poppins"/>
            </a:endParaRPr>
          </a:p>
          <a:p>
            <a:pPr indent="-361950" lvl="0" marL="457200" rtl="0" algn="l">
              <a:spcBef>
                <a:spcPts val="1000"/>
              </a:spcBef>
              <a:spcAft>
                <a:spcPts val="0"/>
              </a:spcAft>
              <a:buClr>
                <a:schemeClr val="dk2"/>
              </a:buClr>
              <a:buSzPts val="2100"/>
              <a:buFont typeface="Poppins"/>
              <a:buChar char="●"/>
            </a:pPr>
            <a:r>
              <a:rPr lang="en" sz="2100">
                <a:solidFill>
                  <a:schemeClr val="dk2"/>
                </a:solidFill>
                <a:latin typeface="Poppins"/>
                <a:ea typeface="Poppins"/>
                <a:cs typeface="Poppins"/>
                <a:sym typeface="Poppins"/>
              </a:rPr>
              <a:t>Reduce depression.</a:t>
            </a:r>
            <a:endParaRPr sz="2100">
              <a:solidFill>
                <a:schemeClr val="dk2"/>
              </a:solidFill>
              <a:latin typeface="Poppins"/>
              <a:ea typeface="Poppins"/>
              <a:cs typeface="Poppins"/>
              <a:sym typeface="Poppins"/>
            </a:endParaRPr>
          </a:p>
          <a:p>
            <a:pPr indent="-361950" lvl="0" marL="457200" rtl="0" algn="l">
              <a:spcBef>
                <a:spcPts val="1000"/>
              </a:spcBef>
              <a:spcAft>
                <a:spcPts val="0"/>
              </a:spcAft>
              <a:buClr>
                <a:schemeClr val="dk2"/>
              </a:buClr>
              <a:buSzPts val="2100"/>
              <a:buFont typeface="Poppins"/>
              <a:buChar char="●"/>
            </a:pPr>
            <a:r>
              <a:rPr lang="en" sz="2100">
                <a:solidFill>
                  <a:schemeClr val="dk2"/>
                </a:solidFill>
                <a:latin typeface="Poppins"/>
                <a:ea typeface="Poppins"/>
                <a:cs typeface="Poppins"/>
                <a:sym typeface="Poppins"/>
              </a:rPr>
              <a:t>Strengthen resilience.</a:t>
            </a:r>
            <a:endParaRPr sz="2100">
              <a:solidFill>
                <a:schemeClr val="dk2"/>
              </a:solidFill>
              <a:latin typeface="Poppins"/>
              <a:ea typeface="Poppins"/>
              <a:cs typeface="Poppins"/>
              <a:sym typeface="Poppins"/>
            </a:endParaRPr>
          </a:p>
          <a:p>
            <a:pPr indent="-361950" lvl="0" marL="457200" rtl="0" algn="l">
              <a:spcBef>
                <a:spcPts val="1000"/>
              </a:spcBef>
              <a:spcAft>
                <a:spcPts val="0"/>
              </a:spcAft>
              <a:buClr>
                <a:schemeClr val="dk2"/>
              </a:buClr>
              <a:buSzPts val="2100"/>
              <a:buFont typeface="Poppins"/>
              <a:buChar char="●"/>
            </a:pPr>
            <a:r>
              <a:rPr lang="en" sz="2100">
                <a:solidFill>
                  <a:schemeClr val="dk2"/>
                </a:solidFill>
                <a:latin typeface="Poppins"/>
                <a:ea typeface="Poppins"/>
                <a:cs typeface="Poppins"/>
                <a:sym typeface="Poppins"/>
              </a:rPr>
              <a:t>Reduce blood pressure.</a:t>
            </a:r>
            <a:endParaRPr sz="2100">
              <a:solidFill>
                <a:schemeClr val="dk2"/>
              </a:solidFill>
              <a:latin typeface="Poppins"/>
              <a:ea typeface="Poppins"/>
              <a:cs typeface="Poppins"/>
              <a:sym typeface="Poppins"/>
            </a:endParaRPr>
          </a:p>
          <a:p>
            <a:pPr indent="-361950" lvl="0" marL="457200" rtl="0" algn="l">
              <a:spcBef>
                <a:spcPts val="1000"/>
              </a:spcBef>
              <a:spcAft>
                <a:spcPts val="0"/>
              </a:spcAft>
              <a:buClr>
                <a:schemeClr val="dk2"/>
              </a:buClr>
              <a:buSzPts val="2100"/>
              <a:buFont typeface="Poppins"/>
              <a:buChar char="●"/>
            </a:pPr>
            <a:r>
              <a:rPr lang="en" sz="2100">
                <a:solidFill>
                  <a:schemeClr val="dk2"/>
                </a:solidFill>
                <a:latin typeface="Poppins"/>
                <a:ea typeface="Poppins"/>
                <a:cs typeface="Poppins"/>
                <a:sym typeface="Poppins"/>
              </a:rPr>
              <a:t>Lessen chronic pain.</a:t>
            </a:r>
            <a:endParaRPr sz="2100">
              <a:solidFill>
                <a:schemeClr val="dk2"/>
              </a:solidFill>
              <a:latin typeface="Poppins"/>
              <a:ea typeface="Poppins"/>
              <a:cs typeface="Poppins"/>
              <a:sym typeface="Poppins"/>
            </a:endParaRPr>
          </a:p>
          <a:p>
            <a:pPr indent="-361950" lvl="0" marL="457200" rtl="0" algn="l">
              <a:spcBef>
                <a:spcPts val="1000"/>
              </a:spcBef>
              <a:spcAft>
                <a:spcPts val="0"/>
              </a:spcAft>
              <a:buClr>
                <a:schemeClr val="dk2"/>
              </a:buClr>
              <a:buSzPts val="2100"/>
              <a:buFont typeface="Poppins"/>
              <a:buChar char="●"/>
            </a:pPr>
            <a:r>
              <a:rPr lang="en" sz="2100">
                <a:solidFill>
                  <a:schemeClr val="dk2"/>
                </a:solidFill>
                <a:latin typeface="Poppins"/>
                <a:ea typeface="Poppins"/>
                <a:cs typeface="Poppins"/>
                <a:sym typeface="Poppins"/>
              </a:rPr>
              <a:t>Increase energy.</a:t>
            </a:r>
            <a:endParaRPr sz="2100">
              <a:solidFill>
                <a:schemeClr val="dk2"/>
              </a:solidFill>
              <a:latin typeface="Poppins"/>
              <a:ea typeface="Poppins"/>
              <a:cs typeface="Poppins"/>
              <a:sym typeface="Poppins"/>
            </a:endParaRPr>
          </a:p>
          <a:p>
            <a:pPr indent="0" lvl="0" marL="457200" rtl="0" algn="l">
              <a:spcBef>
                <a:spcPts val="1000"/>
              </a:spcBef>
              <a:spcAft>
                <a:spcPts val="1000"/>
              </a:spcAft>
              <a:buNone/>
            </a:pPr>
            <a:r>
              <a:t/>
            </a:r>
            <a:endParaRPr sz="2100">
              <a:solidFill>
                <a:schemeClr val="dk2"/>
              </a:solidFill>
              <a:latin typeface="Poppins"/>
              <a:ea typeface="Poppins"/>
              <a:cs typeface="Poppins"/>
              <a:sym typeface="Poppins"/>
            </a:endParaRPr>
          </a:p>
        </p:txBody>
      </p:sp>
      <p:sp>
        <p:nvSpPr>
          <p:cNvPr id="165" name="Google Shape;165;p25"/>
          <p:cNvSpPr txBox="1"/>
          <p:nvPr/>
        </p:nvSpPr>
        <p:spPr>
          <a:xfrm>
            <a:off x="5250600" y="1848535"/>
            <a:ext cx="3626400" cy="2416500"/>
          </a:xfrm>
          <a:prstGeom prst="rect">
            <a:avLst/>
          </a:prstGeom>
          <a:noFill/>
          <a:ln>
            <a:noFill/>
          </a:ln>
        </p:spPr>
        <p:txBody>
          <a:bodyPr anchorCtr="0" anchor="t" bIns="91425" lIns="91425" spcFirstLastPara="1" rIns="91425" wrap="square" tIns="91425">
            <a:spAutoFit/>
          </a:bodyPr>
          <a:lstStyle/>
          <a:p>
            <a:pPr indent="-361950" lvl="0" marL="457200" rtl="0" algn="l">
              <a:spcBef>
                <a:spcPts val="1000"/>
              </a:spcBef>
              <a:spcAft>
                <a:spcPts val="0"/>
              </a:spcAft>
              <a:buClr>
                <a:schemeClr val="dk2"/>
              </a:buClr>
              <a:buSzPts val="2100"/>
              <a:buFont typeface="Poppins"/>
              <a:buChar char="●"/>
            </a:pPr>
            <a:r>
              <a:rPr lang="en" sz="2100">
                <a:solidFill>
                  <a:schemeClr val="dk2"/>
                </a:solidFill>
                <a:latin typeface="Poppins"/>
                <a:ea typeface="Poppins"/>
                <a:cs typeface="Poppins"/>
                <a:sym typeface="Poppins"/>
              </a:rPr>
              <a:t>Lengthen lives.</a:t>
            </a:r>
            <a:endParaRPr sz="2100">
              <a:solidFill>
                <a:schemeClr val="dk2"/>
              </a:solidFill>
              <a:latin typeface="Poppins"/>
              <a:ea typeface="Poppins"/>
              <a:cs typeface="Poppins"/>
              <a:sym typeface="Poppins"/>
            </a:endParaRPr>
          </a:p>
          <a:p>
            <a:pPr indent="-361950" lvl="0" marL="457200" rtl="0" algn="l">
              <a:spcBef>
                <a:spcPts val="1000"/>
              </a:spcBef>
              <a:spcAft>
                <a:spcPts val="0"/>
              </a:spcAft>
              <a:buClr>
                <a:schemeClr val="dk2"/>
              </a:buClr>
              <a:buSzPts val="2100"/>
              <a:buFont typeface="Poppins"/>
              <a:buChar char="●"/>
            </a:pPr>
            <a:r>
              <a:rPr lang="en" sz="2100">
                <a:solidFill>
                  <a:schemeClr val="dk2"/>
                </a:solidFill>
                <a:latin typeface="Poppins"/>
                <a:ea typeface="Poppins"/>
                <a:cs typeface="Poppins"/>
                <a:sym typeface="Poppins"/>
              </a:rPr>
              <a:t>Promote self-esteem.</a:t>
            </a:r>
            <a:endParaRPr sz="2100">
              <a:solidFill>
                <a:schemeClr val="dk2"/>
              </a:solidFill>
              <a:latin typeface="Poppins"/>
              <a:ea typeface="Poppins"/>
              <a:cs typeface="Poppins"/>
              <a:sym typeface="Poppins"/>
            </a:endParaRPr>
          </a:p>
          <a:p>
            <a:pPr indent="-361950" lvl="0" marL="457200" rtl="0" algn="l">
              <a:spcBef>
                <a:spcPts val="1000"/>
              </a:spcBef>
              <a:spcAft>
                <a:spcPts val="0"/>
              </a:spcAft>
              <a:buClr>
                <a:schemeClr val="dk2"/>
              </a:buClr>
              <a:buSzPts val="2100"/>
              <a:buFont typeface="Poppins"/>
              <a:buChar char="●"/>
            </a:pPr>
            <a:r>
              <a:rPr lang="en" sz="2100">
                <a:solidFill>
                  <a:schemeClr val="dk2"/>
                </a:solidFill>
                <a:latin typeface="Poppins"/>
                <a:ea typeface="Poppins"/>
                <a:cs typeface="Poppins"/>
                <a:sym typeface="Poppins"/>
              </a:rPr>
              <a:t>Positively rewire our brains.</a:t>
            </a:r>
            <a:endParaRPr sz="2100">
              <a:solidFill>
                <a:schemeClr val="dk2"/>
              </a:solidFill>
              <a:latin typeface="Poppins"/>
              <a:ea typeface="Poppins"/>
              <a:cs typeface="Poppins"/>
              <a:sym typeface="Poppins"/>
            </a:endParaRPr>
          </a:p>
          <a:p>
            <a:pPr indent="0" lvl="0" marL="0" rtl="0" algn="ctr">
              <a:spcBef>
                <a:spcPts val="1000"/>
              </a:spcBef>
              <a:spcAft>
                <a:spcPts val="0"/>
              </a:spcAft>
              <a:buNone/>
            </a:pPr>
            <a:r>
              <a:rPr lang="en" sz="1800">
                <a:latin typeface="Poppins"/>
                <a:ea typeface="Poppins"/>
                <a:cs typeface="Poppins"/>
                <a:sym typeface="Poppins"/>
              </a:rPr>
              <a:t>(</a:t>
            </a:r>
            <a:r>
              <a:rPr lang="en" sz="1800" u="sng">
                <a:solidFill>
                  <a:srgbClr val="5D2664"/>
                </a:solidFill>
                <a:latin typeface="Poppins"/>
                <a:ea typeface="Poppins"/>
                <a:cs typeface="Poppins"/>
                <a:sym typeface="Poppins"/>
                <a:hlinkClick r:id="rId3">
                  <a:extLst>
                    <a:ext uri="{A12FA001-AC4F-418D-AE19-62706E023703}">
                      <ahyp:hlinkClr val="tx"/>
                    </a:ext>
                  </a:extLst>
                </a:hlinkClick>
              </a:rPr>
              <a:t>The Science of Gratitude, 2016</a:t>
            </a:r>
            <a:r>
              <a:rPr lang="en" sz="1800">
                <a:latin typeface="Poppins"/>
                <a:ea typeface="Poppins"/>
                <a:cs typeface="Poppins"/>
                <a:sym typeface="Poppins"/>
              </a:rPr>
              <a:t>)</a:t>
            </a:r>
            <a:endParaRPr sz="2100">
              <a:solidFill>
                <a:schemeClr val="dk2"/>
              </a:solidFill>
              <a:latin typeface="Poppins"/>
              <a:ea typeface="Poppins"/>
              <a:cs typeface="Poppins"/>
              <a:sym typeface="Poppins"/>
            </a:endParaRPr>
          </a:p>
        </p:txBody>
      </p:sp>
      <p:sp>
        <p:nvSpPr>
          <p:cNvPr id="166" name="Google Shape;166;p25"/>
          <p:cNvSpPr txBox="1"/>
          <p:nvPr/>
        </p:nvSpPr>
        <p:spPr>
          <a:xfrm>
            <a:off x="4887000" y="4417675"/>
            <a:ext cx="39900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sz="1900">
              <a:solidFill>
                <a:srgbClr val="818181"/>
              </a:solidFill>
              <a:latin typeface="Poppins"/>
              <a:ea typeface="Poppins"/>
              <a:cs typeface="Poppins"/>
              <a:sym typeface="Poppins"/>
            </a:endParaRPr>
          </a:p>
        </p:txBody>
      </p:sp>
      <p:pic>
        <p:nvPicPr>
          <p:cNvPr id="167" name="Google Shape;167;p25"/>
          <p:cNvPicPr preferRelativeResize="0"/>
          <p:nvPr/>
        </p:nvPicPr>
        <p:blipFill>
          <a:blip r:embed="rId4">
            <a:alphaModFix/>
          </a:blip>
          <a:stretch>
            <a:fillRect/>
          </a:stretch>
        </p:blipFill>
        <p:spPr>
          <a:xfrm>
            <a:off x="3450150" y="2899800"/>
            <a:ext cx="2243700" cy="2243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ph type="title"/>
          </p:nvPr>
        </p:nvSpPr>
        <p:spPr>
          <a:xfrm>
            <a:off x="1166550" y="272325"/>
            <a:ext cx="771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 2: Gratitude</a:t>
            </a:r>
            <a:endParaRPr/>
          </a:p>
        </p:txBody>
      </p:sp>
      <p:sp>
        <p:nvSpPr>
          <p:cNvPr id="173" name="Google Shape;173;p26"/>
          <p:cNvSpPr/>
          <p:nvPr/>
        </p:nvSpPr>
        <p:spPr>
          <a:xfrm>
            <a:off x="6160850" y="1398688"/>
            <a:ext cx="2279400" cy="22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74" name="Google Shape;174;p26"/>
          <p:cNvSpPr txBox="1"/>
          <p:nvPr>
            <p:ph idx="1" type="body"/>
          </p:nvPr>
        </p:nvSpPr>
        <p:spPr>
          <a:xfrm>
            <a:off x="189625" y="1398690"/>
            <a:ext cx="5198400" cy="3709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AutoNum type="arabicPeriod"/>
            </a:pPr>
            <a:r>
              <a:rPr lang="en" sz="2000"/>
              <a:t>Send an uplifting message of gratitude (email, text, DM) to someone.</a:t>
            </a:r>
            <a:endParaRPr sz="2000"/>
          </a:p>
          <a:p>
            <a:pPr indent="-355600" lvl="0" marL="457200" rtl="0" algn="l">
              <a:spcBef>
                <a:spcPts val="1000"/>
              </a:spcBef>
              <a:spcAft>
                <a:spcPts val="0"/>
              </a:spcAft>
              <a:buSzPts val="2000"/>
              <a:buAutoNum type="arabicPeriod"/>
            </a:pPr>
            <a:r>
              <a:rPr lang="en" sz="2000"/>
              <a:t>Tell them why you appreciate them. Be specific and sincere. </a:t>
            </a:r>
            <a:endParaRPr sz="2000"/>
          </a:p>
          <a:p>
            <a:pPr indent="-355600" lvl="0" marL="457200" rtl="0" algn="l">
              <a:spcBef>
                <a:spcPts val="1000"/>
              </a:spcBef>
              <a:spcAft>
                <a:spcPts val="1000"/>
              </a:spcAft>
              <a:buSzPts val="2000"/>
              <a:buAutoNum type="arabicPeriod"/>
            </a:pPr>
            <a:r>
              <a:rPr lang="en" sz="2000"/>
              <a:t>Either drop in the chat or unmute your mic and share.</a:t>
            </a:r>
            <a:endParaRPr sz="2000"/>
          </a:p>
        </p:txBody>
      </p:sp>
      <p:sp>
        <p:nvSpPr>
          <p:cNvPr id="175" name="Google Shape;175;p26"/>
          <p:cNvSpPr txBox="1"/>
          <p:nvPr/>
        </p:nvSpPr>
        <p:spPr>
          <a:xfrm>
            <a:off x="5539458" y="3682050"/>
            <a:ext cx="3545700" cy="1200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i="1" lang="en" sz="2000">
                <a:solidFill>
                  <a:srgbClr val="7F3F98"/>
                </a:solidFill>
                <a:latin typeface="Poppins"/>
                <a:ea typeface="Poppins"/>
                <a:cs typeface="Poppins"/>
                <a:sym typeface="Poppins"/>
              </a:rPr>
              <a:t>Describe your text, how you felt, &amp; any reactions from the recipient.</a:t>
            </a:r>
            <a:endParaRPr b="1" i="1" sz="2000">
              <a:solidFill>
                <a:srgbClr val="7F3F98"/>
              </a:solidFill>
              <a:latin typeface="Poppins"/>
              <a:ea typeface="Poppins"/>
              <a:cs typeface="Poppins"/>
              <a:sym typeface="Poppins"/>
            </a:endParaRPr>
          </a:p>
        </p:txBody>
      </p:sp>
      <p:pic>
        <p:nvPicPr>
          <p:cNvPr id="176" name="Google Shape;176;p26"/>
          <p:cNvPicPr preferRelativeResize="0"/>
          <p:nvPr/>
        </p:nvPicPr>
        <p:blipFill>
          <a:blip r:embed="rId3">
            <a:alphaModFix/>
          </a:blip>
          <a:stretch>
            <a:fillRect/>
          </a:stretch>
        </p:blipFill>
        <p:spPr>
          <a:xfrm rot="900047">
            <a:off x="4092182" y="3573195"/>
            <a:ext cx="1613437" cy="90755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4C565C"/>
      </a:dk1>
      <a:lt1>
        <a:srgbClr val="FFFFFF"/>
      </a:lt1>
      <a:dk2>
        <a:srgbClr val="666666"/>
      </a:dk2>
      <a:lt2>
        <a:srgbClr val="626B73"/>
      </a:lt2>
      <a:accent1>
        <a:srgbClr val="002F4A"/>
      </a:accent1>
      <a:accent2>
        <a:srgbClr val="7F3F98"/>
      </a:accent2>
      <a:accent3>
        <a:srgbClr val="CCCCCC"/>
      </a:accent3>
      <a:accent4>
        <a:srgbClr val="C60B46"/>
      </a:accent4>
      <a:accent5>
        <a:srgbClr val="0096D7"/>
      </a:accent5>
      <a:accent6>
        <a:srgbClr val="7BC142"/>
      </a:accent6>
      <a:hlink>
        <a:srgbClr val="EFDDF7"/>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