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y="10287000" cx="18288000"/>
  <p:notesSz cx="6858000" cy="9144000"/>
  <p:embeddedFontLst>
    <p:embeddedFont>
      <p:font typeface="Roboto"/>
      <p:regular r:id="rId46"/>
      <p:bold r:id="rId47"/>
      <p:italic r:id="rId48"/>
      <p:boldItalic r:id="rId49"/>
    </p:embeddedFont>
    <p:embeddedFont>
      <p:font typeface="Montserrat"/>
      <p:bold r:id="rId50"/>
      <p:boldItalic r:id="rId51"/>
    </p:embeddedFont>
    <p:embeddedFont>
      <p:font typeface="Poppins"/>
      <p:regular r:id="rId52"/>
      <p:bold r:id="rId53"/>
      <p:italic r:id="rId54"/>
      <p:boldItalic r:id="rId55"/>
    </p:embeddedFont>
    <p:embeddedFont>
      <p:font typeface="Bebas Neue"/>
      <p:regular r:id="rId56"/>
    </p:embeddedFont>
    <p:embeddedFont>
      <p:font typeface="Poppins Medium"/>
      <p:regular r:id="rId57"/>
      <p:bold r:id="rId58"/>
      <p:italic r:id="rId59"/>
      <p:boldItalic r:id="rId60"/>
    </p:embeddedFont>
    <p:embeddedFont>
      <p:font typeface="DM Sans"/>
      <p:bold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D3561FD-8543-4FE9-92D4-D2A07BF9CA12}">
  <a:tblStyle styleId="{AD3561FD-8543-4FE9-92D4-D2A07BF9CA1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Roboto-regular.fntdata"/><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oboto-italic.fntdata"/><Relationship Id="rId47" Type="http://schemas.openxmlformats.org/officeDocument/2006/relationships/font" Target="fonts/Roboto-bold.fntdata"/><Relationship Id="rId49" Type="http://schemas.openxmlformats.org/officeDocument/2006/relationships/font" Target="fonts/Robo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DMSans-boldItalic.fntdata"/><Relationship Id="rId61" Type="http://schemas.openxmlformats.org/officeDocument/2006/relationships/font" Target="fonts/DMSans-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PoppinsMedium-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boldItalic.fntdata"/><Relationship Id="rId50" Type="http://schemas.openxmlformats.org/officeDocument/2006/relationships/font" Target="fonts/Montserrat-bold.fntdata"/><Relationship Id="rId53" Type="http://schemas.openxmlformats.org/officeDocument/2006/relationships/font" Target="fonts/Poppins-bold.fntdata"/><Relationship Id="rId52" Type="http://schemas.openxmlformats.org/officeDocument/2006/relationships/font" Target="fonts/Poppins-regular.fntdata"/><Relationship Id="rId11" Type="http://schemas.openxmlformats.org/officeDocument/2006/relationships/slide" Target="slides/slide5.xml"/><Relationship Id="rId55" Type="http://schemas.openxmlformats.org/officeDocument/2006/relationships/font" Target="fonts/Poppins-boldItalic.fntdata"/><Relationship Id="rId10" Type="http://schemas.openxmlformats.org/officeDocument/2006/relationships/slide" Target="slides/slide4.xml"/><Relationship Id="rId54" Type="http://schemas.openxmlformats.org/officeDocument/2006/relationships/font" Target="fonts/Poppins-italic.fntdata"/><Relationship Id="rId13" Type="http://schemas.openxmlformats.org/officeDocument/2006/relationships/slide" Target="slides/slide7.xml"/><Relationship Id="rId57" Type="http://schemas.openxmlformats.org/officeDocument/2006/relationships/font" Target="fonts/PoppinsMedium-regular.fntdata"/><Relationship Id="rId12" Type="http://schemas.openxmlformats.org/officeDocument/2006/relationships/slide" Target="slides/slide6.xml"/><Relationship Id="rId56" Type="http://schemas.openxmlformats.org/officeDocument/2006/relationships/font" Target="fonts/BebasNeue-regular.fntdata"/><Relationship Id="rId15" Type="http://schemas.openxmlformats.org/officeDocument/2006/relationships/slide" Target="slides/slide9.xml"/><Relationship Id="rId59" Type="http://schemas.openxmlformats.org/officeDocument/2006/relationships/font" Target="fonts/PoppinsMedium-italic.fntdata"/><Relationship Id="rId14" Type="http://schemas.openxmlformats.org/officeDocument/2006/relationships/slide" Target="slides/slide8.xml"/><Relationship Id="rId58" Type="http://schemas.openxmlformats.org/officeDocument/2006/relationships/font" Target="fonts/PoppinsMedium-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3ecb33e8a0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g3ecb33e8a04_0_1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239d59c16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3f239d59c16_1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814db1c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300"/>
              <a:t>This is the Lightspeed Quick Class Dashboard Overview captured video.</a:t>
            </a:r>
            <a:endParaRPr sz="1300"/>
          </a:p>
        </p:txBody>
      </p:sp>
      <p:sp>
        <p:nvSpPr>
          <p:cNvPr id="133" name="Google Shape;133;g3f814db1c8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814db1c8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300"/>
              <a:t>The Learning Lab holds a variety of one pagers and short videos designed to be a quick resource for you within Lightspeed. One the left hand side of your dashboard screen, you’ll see Lightspeed Classroom with the short menu below it. Click on “learning lab” at the bottom to open the landing page. Once you scroll down a little bit, you should see the Learning Lab Library (try saying that 5 times fast!) and you can select the on demand videos or the learning lites one pagers. This is a perfect resource for those moments when your brain is stuck in neutral and your technology bestie is absent from school today!</a:t>
            </a:r>
            <a:endParaRPr sz="1300"/>
          </a:p>
        </p:txBody>
      </p:sp>
      <p:sp>
        <p:nvSpPr>
          <p:cNvPr id="141" name="Google Shape;141;g3f814db1c8e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239d59c16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f239d59c16_1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f239d59c16_2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f239d59c16_2_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f814db1c8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7975" lvl="0" marL="457200" rtl="0" algn="l">
              <a:lnSpc>
                <a:spcPct val="150000"/>
              </a:lnSpc>
              <a:spcBef>
                <a:spcPts val="0"/>
              </a:spcBef>
              <a:spcAft>
                <a:spcPts val="0"/>
              </a:spcAft>
              <a:buClr>
                <a:srgbClr val="1F1F1F"/>
              </a:buClr>
              <a:buSzPts val="1250"/>
              <a:buFont typeface="Roboto"/>
              <a:buChar char="●"/>
            </a:pPr>
            <a:r>
              <a:t/>
            </a:r>
            <a:endParaRPr sz="1300"/>
          </a:p>
        </p:txBody>
      </p:sp>
      <p:sp>
        <p:nvSpPr>
          <p:cNvPr id="193" name="Google Shape;193;g3f814db1c8e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f814db1c8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7975" lvl="0" marL="457200" rtl="0" algn="l">
              <a:lnSpc>
                <a:spcPct val="150000"/>
              </a:lnSpc>
              <a:spcBef>
                <a:spcPts val="0"/>
              </a:spcBef>
              <a:spcAft>
                <a:spcPts val="0"/>
              </a:spcAft>
              <a:buClr>
                <a:srgbClr val="1F1F1F"/>
              </a:buClr>
              <a:buSzPts val="1250"/>
              <a:buFont typeface="Roboto"/>
              <a:buChar char="●"/>
            </a:pPr>
            <a:r>
              <a:t/>
            </a:r>
            <a:endParaRPr sz="1300"/>
          </a:p>
        </p:txBody>
      </p:sp>
      <p:sp>
        <p:nvSpPr>
          <p:cNvPr id="200" name="Google Shape;200;g3f814db1c8e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239d59c16_2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f239d59c16_2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f814db1c8e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Using Web Rules, there are two primary tools: Block Lists and Allow Lists.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Block Lists are your best strategy for day-to-day management; they allow you to keep the web open for learning while quickly restricting the specific sites that might be distracting during your lesson.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While the Allow List option may seem like a better choice, </a:t>
            </a:r>
            <a:r>
              <a:rPr b="1" lang="en-US" sz="1250">
                <a:solidFill>
                  <a:srgbClr val="1F1F1F"/>
                </a:solidFill>
                <a:highlight>
                  <a:srgbClr val="FFFFFF"/>
                </a:highlight>
                <a:latin typeface="Roboto"/>
                <a:ea typeface="Roboto"/>
                <a:cs typeface="Roboto"/>
                <a:sym typeface="Roboto"/>
              </a:rPr>
              <a:t>it is often the most problematic</a:t>
            </a:r>
            <a:r>
              <a:rPr lang="en-US" sz="1250">
                <a:solidFill>
                  <a:srgbClr val="1F1F1F"/>
                </a:solidFill>
                <a:highlight>
                  <a:srgbClr val="FFFFFF"/>
                </a:highlight>
                <a:latin typeface="Roboto"/>
                <a:ea typeface="Roboto"/>
                <a:cs typeface="Roboto"/>
                <a:sym typeface="Roboto"/>
              </a:rPr>
              <a:t>.  By design, it restricts students to </a:t>
            </a:r>
            <a:r>
              <a:rPr i="1" lang="en-US" sz="1250">
                <a:solidFill>
                  <a:srgbClr val="1F1F1F"/>
                </a:solidFill>
                <a:highlight>
                  <a:srgbClr val="FFFFFF"/>
                </a:highlight>
                <a:latin typeface="Roboto"/>
                <a:ea typeface="Roboto"/>
                <a:cs typeface="Roboto"/>
                <a:sym typeface="Roboto"/>
              </a:rPr>
              <a:t>only</a:t>
            </a:r>
            <a:r>
              <a:rPr lang="en-US" sz="1250">
                <a:solidFill>
                  <a:srgbClr val="1F1F1F"/>
                </a:solidFill>
                <a:highlight>
                  <a:srgbClr val="FFFFFF"/>
                </a:highlight>
                <a:latin typeface="Roboto"/>
                <a:ea typeface="Roboto"/>
                <a:cs typeface="Roboto"/>
                <a:sym typeface="Roboto"/>
              </a:rPr>
              <a:t> the specific sites you add, which can unintentionally block critical resources, hinder student research, and disrupt your lesson flow.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Use Block Lists for your standard classroom management, and reserve the Allow List only for highly specific, restricted activities where you truly need to limit students to a single, pre-approved resource.</a:t>
            </a:r>
            <a:r>
              <a:rPr lang="en-US" sz="1300">
                <a:solidFill>
                  <a:schemeClr val="dk1"/>
                </a:solidFill>
              </a:rPr>
              <a:t> </a:t>
            </a:r>
            <a:endParaRPr sz="1300">
              <a:solidFill>
                <a:schemeClr val="dk1"/>
              </a:solidFill>
            </a:endParaRPr>
          </a:p>
          <a:p>
            <a:pPr indent="0" lvl="0" marL="0" rtl="0" algn="l">
              <a:lnSpc>
                <a:spcPct val="150000"/>
              </a:lnSpc>
              <a:spcBef>
                <a:spcPts val="0"/>
              </a:spcBef>
              <a:spcAft>
                <a:spcPts val="0"/>
              </a:spcAft>
              <a:buNone/>
            </a:pPr>
            <a:r>
              <a:t/>
            </a:r>
            <a:endParaRPr sz="1300">
              <a:solidFill>
                <a:schemeClr val="dk1"/>
              </a:solidFill>
            </a:endParaRPr>
          </a:p>
          <a:p>
            <a:pPr indent="0" lvl="0" marL="0" rtl="0" algn="l">
              <a:lnSpc>
                <a:spcPct val="150000"/>
              </a:lnSpc>
              <a:spcBef>
                <a:spcPts val="0"/>
              </a:spcBef>
              <a:spcAft>
                <a:spcPts val="0"/>
              </a:spcAft>
              <a:buNone/>
            </a:pPr>
            <a:r>
              <a:rPr lang="en-US" sz="1300">
                <a:solidFill>
                  <a:schemeClr val="dk1"/>
                </a:solidFill>
              </a:rPr>
              <a:t>While Lightspeed has lists within the Learning Lab of suggested websites to add to either list, please be cognizant that many of these programs cannot be used in our district because of Texas law. If you have questions, please go to the Digital Resources check in the Spring ISD portal.</a:t>
            </a:r>
            <a:endParaRPr sz="1300">
              <a:solidFill>
                <a:schemeClr val="dk1"/>
              </a:solidFill>
            </a:endParaRPr>
          </a:p>
          <a:p>
            <a:pPr indent="0" lvl="0" marL="0" rtl="0" algn="l">
              <a:lnSpc>
                <a:spcPct val="150000"/>
              </a:lnSpc>
              <a:spcBef>
                <a:spcPts val="0"/>
              </a:spcBef>
              <a:spcAft>
                <a:spcPts val="0"/>
              </a:spcAft>
              <a:buNone/>
            </a:pPr>
            <a:r>
              <a:t/>
            </a:r>
            <a:endParaRPr sz="1300">
              <a:solidFill>
                <a:schemeClr val="dk1"/>
              </a:solidFill>
            </a:endParaRPr>
          </a:p>
          <a:p>
            <a:pPr indent="0" lvl="0" marL="0" rtl="0" algn="l">
              <a:lnSpc>
                <a:spcPct val="150000"/>
              </a:lnSpc>
              <a:spcBef>
                <a:spcPts val="0"/>
              </a:spcBef>
              <a:spcAft>
                <a:spcPts val="0"/>
              </a:spcAft>
              <a:buNone/>
            </a:pPr>
            <a:r>
              <a:rPr lang="en-US" sz="1300">
                <a:solidFill>
                  <a:schemeClr val="dk1"/>
                </a:solidFill>
              </a:rPr>
              <a:t>Important: DO NOT block ANYTHING Google!! It creates many problems within our system.</a:t>
            </a:r>
            <a:endParaRPr sz="1300">
              <a:solidFill>
                <a:schemeClr val="dk1"/>
              </a:solidFill>
            </a:endParaRPr>
          </a:p>
        </p:txBody>
      </p:sp>
      <p:sp>
        <p:nvSpPr>
          <p:cNvPr id="225" name="Google Shape;225;g3f814db1c8e_0_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f239d59c16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f239d59c16_2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25319101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f253191012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814db1c8e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You can easily organize your view by dragging and dropping your class tiles into whatever order makes the most sense for your daily schedule.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If you have extra classes showing up that you don't need to see, do NOT delete them—instead, simply "hide" them.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To make your dashboard even more intuitive, you can use the "More Actions" menu under Class Settings to color code the tabs and rename the classes so they are easy to spot at a glance.</a:t>
            </a:r>
            <a:r>
              <a:rPr lang="en-US" sz="1300">
                <a:solidFill>
                  <a:schemeClr val="dk1"/>
                </a:solidFill>
              </a:rPr>
              <a:t> </a:t>
            </a:r>
            <a:endParaRPr sz="1300"/>
          </a:p>
        </p:txBody>
      </p:sp>
      <p:sp>
        <p:nvSpPr>
          <p:cNvPr id="254" name="Google Shape;254;g3f814db1c8e_0_1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25319101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f25319101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814db1c8e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Sometimes you might need to launch a session on the fly, outside of your recurring schedule, or you may simply prefer to start sessions manually.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To do this, locate the specific class tile on your dashboard and click "Start."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From there, select your desired session duration. Please keep in mind that the maximum length for a single session is two hours.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It is also crucial to ensure you do not have overlapping sessions, as this can cause system conflicts. We would prefer that you don’t break Lightspeed!</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Once you have verified your settings, click "Start Class Session" to begin.</a:t>
            </a:r>
            <a:r>
              <a:rPr lang="en-US" sz="1300">
                <a:solidFill>
                  <a:schemeClr val="dk1"/>
                </a:solidFill>
              </a:rPr>
              <a:t> </a:t>
            </a:r>
            <a:endParaRPr sz="1300"/>
          </a:p>
        </p:txBody>
      </p:sp>
      <p:sp>
        <p:nvSpPr>
          <p:cNvPr id="279" name="Google Shape;279;g3f814db1c8e_0_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814db1c8e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As your class session progresses, keep an eye on your session timers to stay on track.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They are color-coded for your convenience: green indicates that you have five or more minutes remaining, while red warns you that you have less than five minutes left.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If you find that you need a little more time to wrap up your lesson, you can easily extend the session in increments.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Conversely, if your lesson finishes early or you need to stop for any other reason, you have the ability to end the session immediately at any point.</a:t>
            </a:r>
            <a:r>
              <a:rPr lang="en-US" sz="1300">
                <a:solidFill>
                  <a:schemeClr val="dk1"/>
                </a:solidFill>
              </a:rPr>
              <a:t> </a:t>
            </a:r>
            <a:endParaRPr sz="1300"/>
          </a:p>
        </p:txBody>
      </p:sp>
      <p:sp>
        <p:nvSpPr>
          <p:cNvPr id="298" name="Google Shape;298;g3f814db1c8e_0_1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f814db1c8e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Given the diversity of time structures across our campuses, the Lightspeed system will not come with pre-loaded bell schedules.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To bridge this gap, you will need to create custom schedules tailored to your specific teaching times. This feature is highly adaptable, allowing you to build personalized, recurring session patterns that align exactly with your instructional calendar, including complex A/B day rotations.</a:t>
            </a:r>
            <a:r>
              <a:rPr lang="en-US" sz="1300">
                <a:solidFill>
                  <a:schemeClr val="dk1"/>
                </a:solidFill>
              </a:rPr>
              <a:t> </a:t>
            </a:r>
            <a:endParaRPr sz="1300"/>
          </a:p>
        </p:txBody>
      </p:sp>
      <p:sp>
        <p:nvSpPr>
          <p:cNvPr id="312" name="Google Shape;312;g3f814db1c8e_0_1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f814db1c8e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With custom schedules, you can designate specific hours and days for each of your courses or sections. To ensure your sessions are set up properly, the system includes built-in validation. You will see warning prompts if you accidentally create a session that exceeds the two-hour maximum, falls outside of permitted hours, or overlaps with another scheduled class. Pay close attention to these alerts, as they act as a safeguard to ensure your schedule is valid and error-free.</a:t>
            </a:r>
            <a:r>
              <a:rPr lang="en-US" sz="1300">
                <a:solidFill>
                  <a:schemeClr val="dk1"/>
                </a:solidFill>
              </a:rPr>
              <a:t> </a:t>
            </a:r>
            <a:endParaRPr sz="1300"/>
          </a:p>
        </p:txBody>
      </p:sp>
      <p:sp>
        <p:nvSpPr>
          <p:cNvPr id="325" name="Google Shape;325;g3f814db1c8e_0_2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f25319101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f253191012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24140c41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f24140c41d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3ecb33e8a04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3ecb33e8a04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f24140c41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f24140c41d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814db1c8e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After your class session concludes, you can dive into the Class Highlights "Sites Accessed" view  to review a detailed breakdown of the specific websites visited by your students throughout the period.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t/>
            </a:r>
            <a:endParaRPr sz="1250">
              <a:solidFill>
                <a:srgbClr val="1F1F1F"/>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en-US" sz="1250">
                <a:solidFill>
                  <a:srgbClr val="1F1F1F"/>
                </a:solidFill>
                <a:highlight>
                  <a:srgbClr val="FFFFFF"/>
                </a:highlight>
                <a:latin typeface="Roboto"/>
                <a:ea typeface="Roboto"/>
                <a:cs typeface="Roboto"/>
                <a:sym typeface="Roboto"/>
              </a:rPr>
              <a:t>This is an excellent tool for verifying whether students engaged with your intended instructional resources or were diverted by other sites. Yes, you can cold bust your students right here. </a:t>
            </a:r>
            <a:r>
              <a:rPr lang="en-US" sz="1300">
                <a:solidFill>
                  <a:schemeClr val="dk1"/>
                </a:solidFill>
              </a:rPr>
              <a:t>It can also provide sites to consider adding to your blocked list.</a:t>
            </a:r>
            <a:endParaRPr sz="1300"/>
          </a:p>
        </p:txBody>
      </p:sp>
      <p:sp>
        <p:nvSpPr>
          <p:cNvPr id="357" name="Google Shape;357;g3f814db1c8e_0_2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24140c41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3f24140c41d_0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f2bd5b8271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would appreciate it if you would take a few minutes to provide us feedback on the session. Thank you so much!</a:t>
            </a:r>
            <a:endParaRPr/>
          </a:p>
        </p:txBody>
      </p:sp>
      <p:sp>
        <p:nvSpPr>
          <p:cNvPr id="373" name="Google Shape;373;g3f2bd5b8271_1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2bd5b8271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would appreciate it if you would take a few minutes to provide us feedback on the session. Thank you so much!</a:t>
            </a:r>
            <a:endParaRPr/>
          </a:p>
        </p:txBody>
      </p:sp>
      <p:sp>
        <p:nvSpPr>
          <p:cNvPr id="381" name="Google Shape;381;g3f2bd5b8271_1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e7690afd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3e7690afde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239d59c16_1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f239d59c16_1_1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e7690afde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e7690afde0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eecb96e6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eecb96e6b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ecb33e8a04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3ecb33e8a04_0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3f239d59c1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Read the slide.</a:t>
            </a:r>
            <a:endParaRPr/>
          </a:p>
        </p:txBody>
      </p:sp>
      <p:sp>
        <p:nvSpPr>
          <p:cNvPr id="53" name="Google Shape;53;g3f239d59c16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ecb33e8a04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ecb33e8a04_2_1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f239d59c1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f239d59c16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ecb33e8a0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ecb33e8a04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239d59c16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3f239d59c16_1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239d59c16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f239d59c16_2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age" type="blank">
  <p:cSld name="BLANK">
    <p:spTree>
      <p:nvGrpSpPr>
        <p:cNvPr id="7" name="Shape 7"/>
        <p:cNvGrpSpPr/>
        <p:nvPr/>
      </p:nvGrpSpPr>
      <p:grpSpPr>
        <a:xfrm>
          <a:off x="0" y="0"/>
          <a:ext cx="0" cy="0"/>
          <a:chOff x="0" y="0"/>
          <a:chExt cx="0" cy="0"/>
        </a:xfrm>
      </p:grpSpPr>
      <p:sp>
        <p:nvSpPr>
          <p:cNvPr id="8" name="Google Shape;8;p2"/>
          <p:cNvSpPr/>
          <p:nvPr/>
        </p:nvSpPr>
        <p:spPr>
          <a:xfrm flipH="1">
            <a:off x="-332465" y="-1424437"/>
            <a:ext cx="20436840" cy="5829300"/>
          </a:xfrm>
          <a:custGeom>
            <a:rect b="b" l="l" r="r" t="t"/>
            <a:pathLst>
              <a:path extrusionOk="0" h="5829300" w="18288000">
                <a:moveTo>
                  <a:pt x="18288000" y="0"/>
                </a:moveTo>
                <a:lnTo>
                  <a:pt x="0" y="0"/>
                </a:lnTo>
                <a:lnTo>
                  <a:pt x="0" y="5829300"/>
                </a:lnTo>
                <a:lnTo>
                  <a:pt x="18288000" y="5829300"/>
                </a:lnTo>
                <a:lnTo>
                  <a:pt x="18288000" y="0"/>
                </a:lnTo>
                <a:close/>
              </a:path>
            </a:pathLst>
          </a:custGeom>
          <a:blipFill rotWithShape="1">
            <a:blip r:embed="rId2">
              <a:alphaModFix/>
            </a:blip>
            <a:stretch>
              <a:fillRect b="0" l="0" r="0" t="0"/>
            </a:stretch>
          </a:blipFill>
          <a:ln>
            <a:noFill/>
          </a:ln>
        </p:spPr>
      </p:sp>
      <p:sp>
        <p:nvSpPr>
          <p:cNvPr id="9" name="Google Shape;9;p2"/>
          <p:cNvSpPr/>
          <p:nvPr/>
        </p:nvSpPr>
        <p:spPr>
          <a:xfrm flipH="1" rot="10800000">
            <a:off x="55900" y="6488600"/>
            <a:ext cx="18973800" cy="5829300"/>
          </a:xfrm>
          <a:custGeom>
            <a:rect b="b" l="l" r="r" t="t"/>
            <a:pathLst>
              <a:path extrusionOk="0" h="5829300" w="18288000">
                <a:moveTo>
                  <a:pt x="0" y="5829300"/>
                </a:moveTo>
                <a:lnTo>
                  <a:pt x="18288000" y="5829300"/>
                </a:lnTo>
                <a:lnTo>
                  <a:pt x="18288000" y="0"/>
                </a:lnTo>
                <a:lnTo>
                  <a:pt x="0" y="0"/>
                </a:lnTo>
                <a:lnTo>
                  <a:pt x="0" y="5829300"/>
                </a:lnTo>
                <a:close/>
              </a:path>
            </a:pathLst>
          </a:custGeom>
          <a:blipFill rotWithShape="1">
            <a:blip r:embed="rId3">
              <a:alphaModFix/>
            </a:blip>
            <a:stretch>
              <a:fillRect b="0" l="0" r="0" t="0"/>
            </a:stretch>
          </a:blipFill>
          <a:ln>
            <a:noFill/>
          </a:ln>
        </p:spPr>
      </p:sp>
      <p:sp>
        <p:nvSpPr>
          <p:cNvPr id="10" name="Google Shape;10;p2"/>
          <p:cNvSpPr/>
          <p:nvPr/>
        </p:nvSpPr>
        <p:spPr>
          <a:xfrm>
            <a:off x="12710875" y="248400"/>
            <a:ext cx="4921250" cy="4921231"/>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solidFill>
            <a:srgbClr val="DD5F13"/>
          </a:solidFill>
          <a:ln>
            <a:noFill/>
          </a:ln>
        </p:spPr>
        <p:txBody>
          <a:bodyPr anchorCtr="0" anchor="ctr" bIns="99775" lIns="99775" spcFirstLastPara="1" rIns="99775" wrap="square" tIns="99775">
            <a:noAutofit/>
          </a:bodyPr>
          <a:lstStyle/>
          <a:p>
            <a:pPr indent="0" lvl="0" marL="0" rtl="0" algn="l">
              <a:spcBef>
                <a:spcPts val="0"/>
              </a:spcBef>
              <a:spcAft>
                <a:spcPts val="0"/>
              </a:spcAft>
              <a:buNone/>
            </a:pPr>
            <a:r>
              <a:t/>
            </a:r>
            <a:endParaRPr sz="1528"/>
          </a:p>
        </p:txBody>
      </p:sp>
      <p:sp>
        <p:nvSpPr>
          <p:cNvPr id="11" name="Google Shape;11;p2"/>
          <p:cNvSpPr/>
          <p:nvPr/>
        </p:nvSpPr>
        <p:spPr>
          <a:xfrm>
            <a:off x="416000" y="376625"/>
            <a:ext cx="3053738" cy="3027903"/>
          </a:xfrm>
          <a:custGeom>
            <a:rect b="b" l="l" r="r" t="t"/>
            <a:pathLst>
              <a:path extrusionOk="0" h="3894409" w="3902540">
                <a:moveTo>
                  <a:pt x="0" y="0"/>
                </a:moveTo>
                <a:lnTo>
                  <a:pt x="3902540" y="0"/>
                </a:lnTo>
                <a:lnTo>
                  <a:pt x="3902540" y="3894410"/>
                </a:lnTo>
                <a:lnTo>
                  <a:pt x="0" y="3894410"/>
                </a:lnTo>
                <a:lnTo>
                  <a:pt x="0" y="0"/>
                </a:lnTo>
                <a:close/>
              </a:path>
            </a:pathLst>
          </a:custGeom>
          <a:blipFill rotWithShape="1">
            <a:blip r:embed="rId4">
              <a:alphaModFix/>
            </a:blip>
            <a:stretch>
              <a:fillRect b="0" l="0" r="0" t="0"/>
            </a:stretch>
          </a:blipFill>
          <a:ln>
            <a:noFill/>
          </a:ln>
        </p:spPr>
      </p:sp>
      <p:sp>
        <p:nvSpPr>
          <p:cNvPr id="12" name="Google Shape;12;p2"/>
          <p:cNvSpPr/>
          <p:nvPr/>
        </p:nvSpPr>
        <p:spPr>
          <a:xfrm>
            <a:off x="528900" y="504925"/>
            <a:ext cx="2656338" cy="2657088"/>
          </a:xfrm>
          <a:custGeom>
            <a:rect b="b" l="l" r="r" t="t"/>
            <a:pathLst>
              <a:path extrusionOk="0" h="3331772" w="3239436">
                <a:moveTo>
                  <a:pt x="0" y="0"/>
                </a:moveTo>
                <a:lnTo>
                  <a:pt x="3239436" y="0"/>
                </a:lnTo>
                <a:lnTo>
                  <a:pt x="3239436" y="3331772"/>
                </a:lnTo>
                <a:lnTo>
                  <a:pt x="0" y="3331772"/>
                </a:lnTo>
                <a:lnTo>
                  <a:pt x="0" y="0"/>
                </a:lnTo>
                <a:close/>
              </a:path>
            </a:pathLst>
          </a:custGeom>
          <a:blipFill rotWithShape="1">
            <a:blip r:embed="rId5">
              <a:alphaModFix/>
            </a:blip>
            <a:stretch>
              <a:fillRect b="0" l="0" r="0" t="0"/>
            </a:stretch>
          </a:blipFill>
          <a:ln>
            <a:noFill/>
          </a:ln>
        </p:spPr>
      </p:sp>
      <p:sp>
        <p:nvSpPr>
          <p:cNvPr id="13" name="Google Shape;13;p2"/>
          <p:cNvSpPr/>
          <p:nvPr/>
        </p:nvSpPr>
        <p:spPr>
          <a:xfrm>
            <a:off x="13288996" y="9345900"/>
            <a:ext cx="4920721" cy="941088"/>
          </a:xfrm>
          <a:custGeom>
            <a:rect b="b" l="l" r="r" t="t"/>
            <a:pathLst>
              <a:path extrusionOk="0" h="941088" w="4920721">
                <a:moveTo>
                  <a:pt x="0" y="0"/>
                </a:moveTo>
                <a:lnTo>
                  <a:pt x="4920721" y="0"/>
                </a:lnTo>
                <a:lnTo>
                  <a:pt x="4920721" y="941088"/>
                </a:lnTo>
                <a:lnTo>
                  <a:pt x="0" y="941088"/>
                </a:lnTo>
                <a:lnTo>
                  <a:pt x="0" y="0"/>
                </a:lnTo>
                <a:close/>
              </a:path>
            </a:pathLst>
          </a:custGeom>
          <a:blipFill rotWithShape="1">
            <a:blip r:embed="rId6">
              <a:alphaModFix/>
            </a:blip>
            <a:stretch>
              <a:fillRect b="0" l="0" r="0" t="0"/>
            </a:stretch>
          </a:blipFill>
          <a:ln>
            <a:noFill/>
          </a:ln>
        </p:spPr>
      </p:sp>
      <p:sp>
        <p:nvSpPr>
          <p:cNvPr id="14" name="Google Shape;14;p2"/>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5" name="Google Shape;15;p2"/>
          <p:cNvSpPr/>
          <p:nvPr>
            <p:ph idx="2" type="pic"/>
          </p:nvPr>
        </p:nvSpPr>
        <p:spPr>
          <a:xfrm>
            <a:off x="12822800" y="385675"/>
            <a:ext cx="4697400" cy="4646700"/>
          </a:xfrm>
          <a:prstGeom prst="ellipse">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Slides ">
  <p:cSld name="CUSTOM">
    <p:spTree>
      <p:nvGrpSpPr>
        <p:cNvPr id="16" name="Shape 16"/>
        <p:cNvGrpSpPr/>
        <p:nvPr/>
      </p:nvGrpSpPr>
      <p:grpSpPr>
        <a:xfrm>
          <a:off x="0" y="0"/>
          <a:ext cx="0" cy="0"/>
          <a:chOff x="0" y="0"/>
          <a:chExt cx="0" cy="0"/>
        </a:xfrm>
      </p:grpSpPr>
      <p:grpSp>
        <p:nvGrpSpPr>
          <p:cNvPr id="17" name="Google Shape;17;p3"/>
          <p:cNvGrpSpPr/>
          <p:nvPr/>
        </p:nvGrpSpPr>
        <p:grpSpPr>
          <a:xfrm>
            <a:off x="11191599" y="1315804"/>
            <a:ext cx="7130664" cy="249450"/>
            <a:chOff x="0" y="-38100"/>
            <a:chExt cx="1746000" cy="65700"/>
          </a:xfrm>
        </p:grpSpPr>
        <p:sp>
          <p:nvSpPr>
            <p:cNvPr id="18" name="Google Shape;18;p3"/>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9" name="Google Shape;19;p3"/>
            <p:cNvSpPr txBox="1"/>
            <p:nvPr/>
          </p:nvSpPr>
          <p:spPr>
            <a:xfrm>
              <a:off x="0" y="-38100"/>
              <a:ext cx="1746000" cy="65700"/>
            </a:xfrm>
            <a:prstGeom prst="rect">
              <a:avLst/>
            </a:prstGeom>
            <a:solidFill>
              <a:srgbClr val="DD5F13"/>
            </a:solid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 name="Google Shape;20;p3"/>
          <p:cNvSpPr/>
          <p:nvPr/>
        </p:nvSpPr>
        <p:spPr>
          <a:xfrm>
            <a:off x="-145350" y="9345900"/>
            <a:ext cx="18459440" cy="1053430"/>
          </a:xfrm>
          <a:custGeom>
            <a:rect b="b" l="l" r="r" t="t"/>
            <a:pathLst>
              <a:path extrusionOk="0" h="944780" w="18322025">
                <a:moveTo>
                  <a:pt x="0" y="0"/>
                </a:moveTo>
                <a:lnTo>
                  <a:pt x="18322025" y="0"/>
                </a:lnTo>
                <a:lnTo>
                  <a:pt x="18322025" y="944780"/>
                </a:lnTo>
                <a:lnTo>
                  <a:pt x="0" y="944780"/>
                </a:lnTo>
                <a:lnTo>
                  <a:pt x="0" y="0"/>
                </a:lnTo>
                <a:close/>
              </a:path>
            </a:pathLst>
          </a:custGeom>
          <a:solidFill>
            <a:srgbClr val="00437B"/>
          </a:solidFill>
          <a:ln>
            <a:noFill/>
          </a:ln>
        </p:spPr>
      </p:sp>
      <p:sp>
        <p:nvSpPr>
          <p:cNvPr id="21" name="Google Shape;21;p3"/>
          <p:cNvSpPr/>
          <p:nvPr/>
        </p:nvSpPr>
        <p:spPr>
          <a:xfrm>
            <a:off x="13123096" y="9460069"/>
            <a:ext cx="4920721" cy="941088"/>
          </a:xfrm>
          <a:custGeom>
            <a:rect b="b" l="l" r="r" t="t"/>
            <a:pathLst>
              <a:path extrusionOk="0" h="941088" w="4920721">
                <a:moveTo>
                  <a:pt x="0" y="0"/>
                </a:moveTo>
                <a:lnTo>
                  <a:pt x="4920721" y="0"/>
                </a:lnTo>
                <a:lnTo>
                  <a:pt x="4920721" y="941088"/>
                </a:lnTo>
                <a:lnTo>
                  <a:pt x="0" y="941088"/>
                </a:lnTo>
                <a:lnTo>
                  <a:pt x="0" y="0"/>
                </a:lnTo>
                <a:close/>
              </a:path>
            </a:pathLst>
          </a:custGeom>
          <a:blipFill rotWithShape="1">
            <a:blip r:embed="rId2">
              <a:alphaModFix/>
            </a:blip>
            <a:stretch>
              <a:fillRect b="0" l="0" r="0" t="0"/>
            </a:stretch>
          </a:blipFill>
          <a:ln>
            <a:noFill/>
          </a:ln>
        </p:spPr>
      </p:sp>
      <p:sp>
        <p:nvSpPr>
          <p:cNvPr id="22" name="Google Shape;22;p3"/>
          <p:cNvSpPr/>
          <p:nvPr/>
        </p:nvSpPr>
        <p:spPr>
          <a:xfrm>
            <a:off x="0" y="-93500"/>
            <a:ext cx="18459440" cy="1560739"/>
          </a:xfrm>
          <a:custGeom>
            <a:rect b="b" l="l" r="r" t="t"/>
            <a:pathLst>
              <a:path extrusionOk="0" h="1468931" w="18322025">
                <a:moveTo>
                  <a:pt x="0" y="0"/>
                </a:moveTo>
                <a:lnTo>
                  <a:pt x="18322025" y="0"/>
                </a:lnTo>
                <a:lnTo>
                  <a:pt x="18322025" y="1468931"/>
                </a:lnTo>
                <a:lnTo>
                  <a:pt x="0" y="1468931"/>
                </a:lnTo>
                <a:lnTo>
                  <a:pt x="0" y="0"/>
                </a:lnTo>
                <a:close/>
              </a:path>
            </a:pathLst>
          </a:custGeom>
          <a:solidFill>
            <a:srgbClr val="00437B"/>
          </a:solidFill>
          <a:ln>
            <a:noFill/>
          </a:ln>
        </p:spPr>
      </p:sp>
      <p:grpSp>
        <p:nvGrpSpPr>
          <p:cNvPr id="23" name="Google Shape;23;p3"/>
          <p:cNvGrpSpPr/>
          <p:nvPr/>
        </p:nvGrpSpPr>
        <p:grpSpPr>
          <a:xfrm>
            <a:off x="-102375" y="-91376"/>
            <a:ext cx="435091" cy="1560755"/>
            <a:chOff x="0" y="-38100"/>
            <a:chExt cx="188400" cy="425100"/>
          </a:xfrm>
        </p:grpSpPr>
        <p:sp>
          <p:nvSpPr>
            <p:cNvPr id="24" name="Google Shape;24;p3"/>
            <p:cNvSpPr/>
            <p:nvPr/>
          </p:nvSpPr>
          <p:spPr>
            <a:xfrm>
              <a:off x="0" y="0"/>
              <a:ext cx="188355" cy="386879"/>
            </a:xfrm>
            <a:custGeom>
              <a:rect b="b" l="l" r="r" t="t"/>
              <a:pathLst>
                <a:path extrusionOk="0" h="386879" w="188355">
                  <a:moveTo>
                    <a:pt x="0" y="0"/>
                  </a:moveTo>
                  <a:lnTo>
                    <a:pt x="188355" y="0"/>
                  </a:lnTo>
                  <a:lnTo>
                    <a:pt x="188355" y="386879"/>
                  </a:lnTo>
                  <a:lnTo>
                    <a:pt x="0" y="386879"/>
                  </a:lnTo>
                  <a:close/>
                </a:path>
              </a:pathLst>
            </a:custGeom>
            <a:solidFill>
              <a:srgbClr val="009D48"/>
            </a:solidFill>
            <a:ln>
              <a:noFill/>
            </a:ln>
          </p:spPr>
        </p:sp>
        <p:sp>
          <p:nvSpPr>
            <p:cNvPr id="25" name="Google Shape;25;p3"/>
            <p:cNvSpPr txBox="1"/>
            <p:nvPr/>
          </p:nvSpPr>
          <p:spPr>
            <a:xfrm>
              <a:off x="0" y="-38100"/>
              <a:ext cx="188400" cy="425100"/>
            </a:xfrm>
            <a:prstGeom prst="rect">
              <a:avLst/>
            </a:prstGeom>
            <a:solidFill>
              <a:srgbClr val="009D48"/>
            </a:solidFill>
            <a:ln>
              <a:noFill/>
            </a:ln>
          </p:spPr>
          <p:txBody>
            <a:bodyPr anchorCtr="0" anchor="ctr" bIns="46225" lIns="46225" spcFirstLastPara="1" rIns="46225" wrap="square" tIns="46225">
              <a:noAutofit/>
            </a:bodyPr>
            <a:lstStyle/>
            <a:p>
              <a:pPr indent="0" lvl="0" marL="0" marR="0" rtl="0" algn="ctr">
                <a:lnSpc>
                  <a:spcPct val="147722"/>
                </a:lnSpc>
                <a:spcBef>
                  <a:spcPts val="0"/>
                </a:spcBef>
                <a:spcAft>
                  <a:spcPts val="0"/>
                </a:spcAft>
                <a:buNone/>
              </a:pPr>
              <a:r>
                <a:t/>
              </a:r>
              <a:endParaRPr b="0" i="0" sz="1638"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drive.google.com/file/d/1DaGch-QKUxeQ2-U5W2G8BgBCbQw0O8Pe/view" TargetMode="Externa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drive.google.com/file/d/1wNaz6Jmi69J3V6iiG1LNoSUWHCm04_Rf/view" TargetMode="External"/><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drive.google.com/file/d/1sUvJZ2yElvAT4KaNyDyBWlIVCI3YLIRd/view" TargetMode="External"/><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33.png"/><Relationship Id="rId7" Type="http://schemas.openxmlformats.org/officeDocument/2006/relationships/image" Target="../media/image32.png"/><Relationship Id="rId8"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5.png"/><Relationship Id="rId4" Type="http://schemas.openxmlformats.org/officeDocument/2006/relationships/image" Target="../media/image54.png"/><Relationship Id="rId5"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7.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0.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3.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4.png"/><Relationship Id="rId4" Type="http://schemas.openxmlformats.org/officeDocument/2006/relationships/image" Target="../media/image47.png"/><Relationship Id="rId5" Type="http://schemas.openxmlformats.org/officeDocument/2006/relationships/image" Target="../media/image4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bit.ly/StaffResourcesHub" TargetMode="Externa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3.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21.png"/><Relationship Id="rId6"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
        <p:nvSpPr>
          <p:cNvPr id="30" name="Google Shape;30;p4"/>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1" name="Google Shape;31;p4"/>
          <p:cNvSpPr txBox="1"/>
          <p:nvPr/>
        </p:nvSpPr>
        <p:spPr>
          <a:xfrm>
            <a:off x="239650" y="4072028"/>
            <a:ext cx="13022700" cy="2661900"/>
          </a:xfrm>
          <a:prstGeom prst="rect">
            <a:avLst/>
          </a:prstGeom>
          <a:noFill/>
          <a:ln>
            <a:noFill/>
          </a:ln>
        </p:spPr>
        <p:txBody>
          <a:bodyPr anchorCtr="0" anchor="t" bIns="91425" lIns="91425" spcFirstLastPara="1" rIns="91425" wrap="square" tIns="91425">
            <a:spAutoFit/>
          </a:bodyPr>
          <a:lstStyle/>
          <a:p>
            <a:pPr indent="0" lvl="0" marL="0" rtl="0" algn="ctr">
              <a:lnSpc>
                <a:spcPct val="103000"/>
              </a:lnSpc>
              <a:spcBef>
                <a:spcPts val="0"/>
              </a:spcBef>
              <a:spcAft>
                <a:spcPts val="0"/>
              </a:spcAft>
              <a:buNone/>
            </a:pPr>
            <a:r>
              <a:rPr b="1" lang="en-US" sz="6500">
                <a:solidFill>
                  <a:srgbClr val="0C1D2F"/>
                </a:solidFill>
              </a:rPr>
              <a:t>Lightspeed Classroom  </a:t>
            </a:r>
            <a:endParaRPr sz="6500">
              <a:solidFill>
                <a:srgbClr val="0C1D2F"/>
              </a:solidFill>
            </a:endParaRPr>
          </a:p>
          <a:p>
            <a:pPr indent="0" lvl="0" marL="0" rtl="0" algn="ctr">
              <a:lnSpc>
                <a:spcPct val="103000"/>
              </a:lnSpc>
              <a:spcBef>
                <a:spcPts val="0"/>
              </a:spcBef>
              <a:spcAft>
                <a:spcPts val="0"/>
              </a:spcAft>
              <a:buClr>
                <a:schemeClr val="dk1"/>
              </a:buClr>
              <a:buSzPts val="1100"/>
              <a:buFont typeface="Arial"/>
              <a:buNone/>
            </a:pPr>
            <a:r>
              <a:rPr b="1" lang="en-US" sz="3000">
                <a:solidFill>
                  <a:srgbClr val="0C1D2F"/>
                </a:solidFill>
              </a:rPr>
              <a:t>Managing Digital Student Instruction and Behavior</a:t>
            </a:r>
            <a:endParaRPr b="1" sz="3000">
              <a:solidFill>
                <a:srgbClr val="0C1D2F"/>
              </a:solidFill>
              <a:latin typeface="Montserrat"/>
              <a:ea typeface="Montserrat"/>
              <a:cs typeface="Montserrat"/>
              <a:sym typeface="Montserrat"/>
            </a:endParaRPr>
          </a:p>
          <a:p>
            <a:pPr indent="0" lvl="0" marL="0" rtl="0" algn="ctr">
              <a:lnSpc>
                <a:spcPct val="103000"/>
              </a:lnSpc>
              <a:spcBef>
                <a:spcPts val="0"/>
              </a:spcBef>
              <a:spcAft>
                <a:spcPts val="0"/>
              </a:spcAft>
              <a:buNone/>
            </a:pPr>
            <a:r>
              <a:t/>
            </a:r>
            <a:endParaRPr b="1" sz="3699">
              <a:solidFill>
                <a:srgbClr val="0C1D2F"/>
              </a:solidFill>
              <a:latin typeface="Montserrat"/>
              <a:ea typeface="Montserrat"/>
              <a:cs typeface="Montserrat"/>
              <a:sym typeface="Montserrat"/>
            </a:endParaRPr>
          </a:p>
          <a:p>
            <a:pPr indent="0" lvl="0" marL="0" rtl="0" algn="ctr">
              <a:lnSpc>
                <a:spcPct val="103000"/>
              </a:lnSpc>
              <a:spcBef>
                <a:spcPts val="0"/>
              </a:spcBef>
              <a:spcAft>
                <a:spcPts val="0"/>
              </a:spcAft>
              <a:buNone/>
            </a:pPr>
            <a:r>
              <a:rPr lang="en-US" sz="2499">
                <a:solidFill>
                  <a:srgbClr val="0C1D2F"/>
                </a:solidFill>
                <a:latin typeface="Poppins"/>
                <a:ea typeface="Poppins"/>
                <a:cs typeface="Poppins"/>
                <a:sym typeface="Poppins"/>
              </a:rPr>
              <a:t>Everything you need to know hit the ground running with Lightspeed Classroom</a:t>
            </a:r>
            <a:endParaRPr sz="1000"/>
          </a:p>
        </p:txBody>
      </p:sp>
      <p:sp>
        <p:nvSpPr>
          <p:cNvPr id="32" name="Google Shape;32;p4"/>
          <p:cNvSpPr/>
          <p:nvPr/>
        </p:nvSpPr>
        <p:spPr>
          <a:xfrm>
            <a:off x="12862400" y="400853"/>
            <a:ext cx="4655700" cy="45729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12463462" y="457742"/>
            <a:ext cx="5453575" cy="3851175"/>
          </a:xfrm>
          <a:prstGeom prst="rect">
            <a:avLst/>
          </a:prstGeom>
          <a:noFill/>
          <a:ln>
            <a:noFill/>
          </a:ln>
        </p:spPr>
      </p:pic>
      <p:sp>
        <p:nvSpPr>
          <p:cNvPr id="34" name="Google Shape;34;p4"/>
          <p:cNvSpPr txBox="1"/>
          <p:nvPr/>
        </p:nvSpPr>
        <p:spPr>
          <a:xfrm>
            <a:off x="687600" y="7245572"/>
            <a:ext cx="2655900" cy="46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600">
                <a:solidFill>
                  <a:srgbClr val="FFFFFF"/>
                </a:solidFill>
                <a:latin typeface="Bebas Neue"/>
                <a:ea typeface="Bebas Neue"/>
                <a:cs typeface="Bebas Neue"/>
                <a:sym typeface="Bebas Neue"/>
              </a:rPr>
              <a:t>participants guide</a:t>
            </a:r>
            <a:endParaRPr sz="2600">
              <a:solidFill>
                <a:srgbClr val="FFFFFF"/>
              </a:solidFill>
              <a:latin typeface="Bebas Neue"/>
              <a:ea typeface="Bebas Neue"/>
              <a:cs typeface="Bebas Neue"/>
              <a:sym typeface="Bebas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29" name="Google Shape;129;p13"/>
          <p:cNvSpPr txBox="1"/>
          <p:nvPr/>
        </p:nvSpPr>
        <p:spPr>
          <a:xfrm>
            <a:off x="1003475" y="132650"/>
            <a:ext cx="110163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Overview</a:t>
            </a:r>
            <a:r>
              <a:rPr b="1" lang="en-US" sz="6500">
                <a:solidFill>
                  <a:schemeClr val="lt1"/>
                </a:solidFill>
              </a:rPr>
              <a:t> </a:t>
            </a:r>
            <a:endParaRPr b="1" sz="6500">
              <a:solidFill>
                <a:schemeClr val="lt1"/>
              </a:solidFill>
            </a:endParaRPr>
          </a:p>
        </p:txBody>
      </p:sp>
      <p:pic>
        <p:nvPicPr>
          <p:cNvPr id="130" name="Google Shape;130;p13"/>
          <p:cNvPicPr preferRelativeResize="0"/>
          <p:nvPr/>
        </p:nvPicPr>
        <p:blipFill rotWithShape="1">
          <a:blip r:embed="rId3">
            <a:alphaModFix/>
          </a:blip>
          <a:srcRect b="0" l="0" r="0" t="10913"/>
          <a:stretch/>
        </p:blipFill>
        <p:spPr>
          <a:xfrm>
            <a:off x="944765" y="1621123"/>
            <a:ext cx="16681200" cy="768295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36" name="Google Shape;136;p14"/>
          <p:cNvSpPr txBox="1"/>
          <p:nvPr/>
        </p:nvSpPr>
        <p:spPr>
          <a:xfrm>
            <a:off x="1003475" y="132650"/>
            <a:ext cx="122565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Quick Class Dashboard Video</a:t>
            </a:r>
            <a:endParaRPr b="1" sz="6500">
              <a:solidFill>
                <a:schemeClr val="lt1"/>
              </a:solidFill>
            </a:endParaRPr>
          </a:p>
        </p:txBody>
      </p:sp>
      <p:sp>
        <p:nvSpPr>
          <p:cNvPr id="137" name="Google Shape;137;p14"/>
          <p:cNvSpPr txBox="1"/>
          <p:nvPr/>
        </p:nvSpPr>
        <p:spPr>
          <a:xfrm>
            <a:off x="609600" y="2258700"/>
            <a:ext cx="3871500" cy="59709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3500">
                <a:solidFill>
                  <a:srgbClr val="595959"/>
                </a:solidFill>
                <a:latin typeface="Poppins"/>
                <a:ea typeface="Poppins"/>
                <a:cs typeface="Poppins"/>
                <a:sym typeface="Poppins"/>
              </a:rPr>
              <a:t>Here’s a video overview of what Lightspeed will look like when you’re able to log in after schedules are loaded.</a:t>
            </a:r>
            <a:endParaRPr sz="3500">
              <a:solidFill>
                <a:srgbClr val="595959"/>
              </a:solidFill>
              <a:latin typeface="Poppins"/>
              <a:ea typeface="Poppins"/>
              <a:cs typeface="Poppins"/>
              <a:sym typeface="Poppins"/>
            </a:endParaRPr>
          </a:p>
        </p:txBody>
      </p:sp>
      <p:pic>
        <p:nvPicPr>
          <p:cNvPr id="138" name="Google Shape;138;p14" title="LS Quick Class Dashboard Tour.mp4">
            <a:hlinkClick r:id="rId3"/>
          </p:cNvPr>
          <p:cNvPicPr preferRelativeResize="0"/>
          <p:nvPr/>
        </p:nvPicPr>
        <p:blipFill>
          <a:blip r:embed="rId4">
            <a:alphaModFix/>
          </a:blip>
          <a:stretch>
            <a:fillRect/>
          </a:stretch>
        </p:blipFill>
        <p:spPr>
          <a:xfrm>
            <a:off x="4800600" y="1981200"/>
            <a:ext cx="12589801" cy="6999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5"/>
          <p:cNvSpPr txBox="1"/>
          <p:nvPr/>
        </p:nvSpPr>
        <p:spPr>
          <a:xfrm>
            <a:off x="6632630" y="852975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44" name="Google Shape;144;p15"/>
          <p:cNvSpPr txBox="1"/>
          <p:nvPr/>
        </p:nvSpPr>
        <p:spPr>
          <a:xfrm>
            <a:off x="1003475" y="132650"/>
            <a:ext cx="110163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Learning Lab </a:t>
            </a:r>
            <a:endParaRPr b="1" sz="6500">
              <a:solidFill>
                <a:schemeClr val="lt1"/>
              </a:solidFill>
            </a:endParaRPr>
          </a:p>
        </p:txBody>
      </p:sp>
      <p:sp>
        <p:nvSpPr>
          <p:cNvPr id="145" name="Google Shape;145;p15"/>
          <p:cNvSpPr txBox="1"/>
          <p:nvPr/>
        </p:nvSpPr>
        <p:spPr>
          <a:xfrm>
            <a:off x="562800" y="2209800"/>
            <a:ext cx="4161600" cy="601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US" sz="3600">
                <a:solidFill>
                  <a:srgbClr val="595959"/>
                </a:solidFill>
                <a:latin typeface="Poppins"/>
                <a:ea typeface="Poppins"/>
                <a:cs typeface="Poppins"/>
                <a:sym typeface="Poppins"/>
              </a:rPr>
              <a:t>Learning Lab is a one stop shop for how to videos and step by step instructions for skills inside Lightspeed.</a:t>
            </a:r>
            <a:endParaRPr sz="3600">
              <a:solidFill>
                <a:srgbClr val="595959"/>
              </a:solidFill>
              <a:latin typeface="Poppins"/>
              <a:ea typeface="Poppins"/>
              <a:cs typeface="Poppins"/>
              <a:sym typeface="Poppins"/>
            </a:endParaRPr>
          </a:p>
        </p:txBody>
      </p:sp>
      <p:pic>
        <p:nvPicPr>
          <p:cNvPr id="146" name="Google Shape;146;p15"/>
          <p:cNvPicPr preferRelativeResize="0"/>
          <p:nvPr/>
        </p:nvPicPr>
        <p:blipFill rotWithShape="1">
          <a:blip r:embed="rId3">
            <a:alphaModFix/>
          </a:blip>
          <a:srcRect b="0" l="0" r="0" t="14163"/>
          <a:stretch/>
        </p:blipFill>
        <p:spPr>
          <a:xfrm>
            <a:off x="5944000" y="3150148"/>
            <a:ext cx="4297850" cy="5745250"/>
          </a:xfrm>
          <a:prstGeom prst="rect">
            <a:avLst/>
          </a:prstGeom>
          <a:noFill/>
          <a:ln>
            <a:noFill/>
          </a:ln>
        </p:spPr>
      </p:pic>
      <p:pic>
        <p:nvPicPr>
          <p:cNvPr id="147" name="Google Shape;147;p15"/>
          <p:cNvPicPr preferRelativeResize="0"/>
          <p:nvPr/>
        </p:nvPicPr>
        <p:blipFill>
          <a:blip r:embed="rId4">
            <a:alphaModFix/>
          </a:blip>
          <a:stretch>
            <a:fillRect/>
          </a:stretch>
        </p:blipFill>
        <p:spPr>
          <a:xfrm>
            <a:off x="5910053" y="2420200"/>
            <a:ext cx="5725650" cy="966200"/>
          </a:xfrm>
          <a:prstGeom prst="rect">
            <a:avLst/>
          </a:prstGeom>
          <a:noFill/>
          <a:ln>
            <a:noFill/>
          </a:ln>
        </p:spPr>
      </p:pic>
      <p:sp>
        <p:nvSpPr>
          <p:cNvPr id="148" name="Google Shape;148;p15"/>
          <p:cNvSpPr/>
          <p:nvPr/>
        </p:nvSpPr>
        <p:spPr>
          <a:xfrm>
            <a:off x="5698050" y="1877000"/>
            <a:ext cx="6891900" cy="6918900"/>
          </a:xfrm>
          <a:prstGeom prst="rect">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 name="Google Shape;149;p15"/>
          <p:cNvSpPr/>
          <p:nvPr/>
        </p:nvSpPr>
        <p:spPr>
          <a:xfrm>
            <a:off x="5748972" y="7088398"/>
            <a:ext cx="4719000" cy="1374900"/>
          </a:xfrm>
          <a:prstGeom prst="ellipse">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0" name="Google Shape;150;p15"/>
          <p:cNvPicPr preferRelativeResize="0"/>
          <p:nvPr/>
        </p:nvPicPr>
        <p:blipFill>
          <a:blip r:embed="rId5">
            <a:alphaModFix/>
          </a:blip>
          <a:stretch>
            <a:fillRect/>
          </a:stretch>
        </p:blipFill>
        <p:spPr>
          <a:xfrm>
            <a:off x="8660325" y="1877000"/>
            <a:ext cx="9627675" cy="5017253"/>
          </a:xfrm>
          <a:prstGeom prst="rect">
            <a:avLst/>
          </a:prstGeom>
          <a:noFill/>
          <a:ln cap="flat" cmpd="sng" w="38100">
            <a:solidFill>
              <a:schemeClr val="dk2"/>
            </a:solidFill>
            <a:prstDash val="solid"/>
            <a:round/>
            <a:headEnd len="sm" w="sm" type="none"/>
            <a:tailEnd len="sm" w="sm" type="none"/>
          </a:ln>
        </p:spPr>
      </p:pic>
      <p:pic>
        <p:nvPicPr>
          <p:cNvPr id="151" name="Google Shape;151;p15"/>
          <p:cNvPicPr preferRelativeResize="0"/>
          <p:nvPr/>
        </p:nvPicPr>
        <p:blipFill>
          <a:blip r:embed="rId6">
            <a:alphaModFix/>
          </a:blip>
          <a:stretch>
            <a:fillRect/>
          </a:stretch>
        </p:blipFill>
        <p:spPr>
          <a:xfrm>
            <a:off x="6632625" y="3901376"/>
            <a:ext cx="10838000" cy="3652600"/>
          </a:xfrm>
          <a:prstGeom prst="rect">
            <a:avLst/>
          </a:prstGeom>
          <a:noFill/>
          <a:ln cap="flat" cmpd="sng" w="38100">
            <a:solidFill>
              <a:schemeClr val="dk1"/>
            </a:solidFill>
            <a:prstDash val="solid"/>
            <a:round/>
            <a:headEnd len="sm" w="sm" type="none"/>
            <a:tailEnd len="sm" w="sm" type="none"/>
          </a:ln>
        </p:spPr>
      </p:pic>
      <p:sp>
        <p:nvSpPr>
          <p:cNvPr id="152" name="Google Shape;152;p15"/>
          <p:cNvSpPr/>
          <p:nvPr/>
        </p:nvSpPr>
        <p:spPr>
          <a:xfrm>
            <a:off x="6841025" y="4379625"/>
            <a:ext cx="2597100" cy="15618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 name="Google Shape;153;p15"/>
          <p:cNvSpPr/>
          <p:nvPr/>
        </p:nvSpPr>
        <p:spPr>
          <a:xfrm>
            <a:off x="9438125" y="4379575"/>
            <a:ext cx="2597100" cy="15618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1000"/>
                                        <p:tgtEl>
                                          <p:spTgt spid="15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1"/>
                                        </p:tgtEl>
                                        <p:attrNameLst>
                                          <p:attrName>style.visibility</p:attrName>
                                        </p:attrNameLst>
                                      </p:cBhvr>
                                      <p:to>
                                        <p:strVal val="visible"/>
                                      </p:to>
                                    </p:set>
                                    <p:anim calcmode="lin" valueType="num">
                                      <p:cBhvr additive="base">
                                        <p:cTn dur="1000"/>
                                        <p:tgtEl>
                                          <p:spTgt spid="15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6"/>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Default Classroom Settings</a:t>
            </a:r>
            <a:endParaRPr/>
          </a:p>
        </p:txBody>
      </p:sp>
      <p:sp>
        <p:nvSpPr>
          <p:cNvPr id="159" name="Google Shape;159;p16"/>
          <p:cNvSpPr txBox="1"/>
          <p:nvPr/>
        </p:nvSpPr>
        <p:spPr>
          <a:xfrm>
            <a:off x="332649" y="1721650"/>
            <a:ext cx="53031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500">
                <a:latin typeface="Montserrat"/>
                <a:ea typeface="Montserrat"/>
                <a:cs typeface="Montserrat"/>
                <a:sym typeface="Montserrat"/>
              </a:rPr>
              <a:t>Features</a:t>
            </a:r>
            <a:endParaRPr/>
          </a:p>
        </p:txBody>
      </p:sp>
      <p:grpSp>
        <p:nvGrpSpPr>
          <p:cNvPr id="160" name="Google Shape;160;p16"/>
          <p:cNvGrpSpPr/>
          <p:nvPr/>
        </p:nvGrpSpPr>
        <p:grpSpPr>
          <a:xfrm>
            <a:off x="332650" y="2183425"/>
            <a:ext cx="8816868" cy="371610"/>
            <a:chOff x="0" y="-38100"/>
            <a:chExt cx="2772600" cy="97872"/>
          </a:xfrm>
        </p:grpSpPr>
        <p:sp>
          <p:nvSpPr>
            <p:cNvPr id="161" name="Google Shape;161;p16"/>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162" name="Google Shape;162;p16"/>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3" name="Google Shape;163;p16"/>
          <p:cNvSpPr/>
          <p:nvPr/>
        </p:nvSpPr>
        <p:spPr>
          <a:xfrm>
            <a:off x="9217550" y="1865750"/>
            <a:ext cx="882221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164" name="Google Shape;164;p16"/>
          <p:cNvSpPr txBox="1"/>
          <p:nvPr/>
        </p:nvSpPr>
        <p:spPr>
          <a:xfrm>
            <a:off x="332650" y="2916175"/>
            <a:ext cx="8113800" cy="49764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Features with an * </a:t>
            </a:r>
            <a:r>
              <a:rPr lang="en-US" sz="3499">
                <a:latin typeface="Poppins"/>
                <a:ea typeface="Poppins"/>
                <a:cs typeface="Poppins"/>
                <a:sym typeface="Poppins"/>
              </a:rPr>
              <a:t>indicates</a:t>
            </a:r>
            <a:r>
              <a:rPr lang="en-US" sz="3499">
                <a:latin typeface="Poppins"/>
                <a:ea typeface="Poppins"/>
                <a:cs typeface="Poppins"/>
                <a:sym typeface="Poppins"/>
              </a:rPr>
              <a:t> you can apply this to one student or the entire class. </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•Features to Note:</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Pause Internet</a:t>
            </a:r>
            <a:endParaRPr sz="3499">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Lock/Unlock Screen</a:t>
            </a:r>
            <a:endParaRPr sz="3499">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Share Screen</a:t>
            </a:r>
            <a:endParaRPr sz="3499">
              <a:latin typeface="Poppins"/>
              <a:ea typeface="Poppins"/>
              <a:cs typeface="Poppins"/>
              <a:sym typeface="Poppins"/>
            </a:endParaRPr>
          </a:p>
          <a:p>
            <a:pPr indent="0" lvl="0" marL="0" marR="0" rtl="0" algn="l">
              <a:lnSpc>
                <a:spcPct val="103000"/>
              </a:lnSpc>
              <a:spcBef>
                <a:spcPts val="0"/>
              </a:spcBef>
              <a:spcAft>
                <a:spcPts val="0"/>
              </a:spcAft>
              <a:buNone/>
            </a:pPr>
            <a:r>
              <a:rPr lang="en-US" sz="3499">
                <a:latin typeface="Poppins"/>
                <a:ea typeface="Poppins"/>
                <a:cs typeface="Poppins"/>
                <a:sym typeface="Poppins"/>
              </a:rPr>
              <a:t>	Close/Redirect Tabs</a:t>
            </a:r>
            <a:endParaRPr b="0" i="0" sz="3499" u="none" cap="none" strike="noStrike">
              <a:solidFill>
                <a:srgbClr val="000000"/>
              </a:solidFill>
              <a:latin typeface="Poppins"/>
              <a:ea typeface="Poppins"/>
              <a:cs typeface="Poppins"/>
              <a:sym typeface="Poppins"/>
            </a:endParaRPr>
          </a:p>
        </p:txBody>
      </p:sp>
      <p:pic>
        <p:nvPicPr>
          <p:cNvPr id="165" name="Google Shape;165;p16"/>
          <p:cNvPicPr preferRelativeResize="0"/>
          <p:nvPr/>
        </p:nvPicPr>
        <p:blipFill>
          <a:blip r:embed="rId3">
            <a:alphaModFix/>
          </a:blip>
          <a:stretch>
            <a:fillRect/>
          </a:stretch>
        </p:blipFill>
        <p:spPr>
          <a:xfrm>
            <a:off x="9612564" y="2221656"/>
            <a:ext cx="8034975" cy="6498128"/>
          </a:xfrm>
          <a:prstGeom prst="rect">
            <a:avLst/>
          </a:prstGeom>
          <a:noFill/>
          <a:ln>
            <a:noFill/>
          </a:ln>
        </p:spPr>
      </p:pic>
      <p:sp>
        <p:nvSpPr>
          <p:cNvPr id="166" name="Google Shape;166;p16"/>
          <p:cNvSpPr/>
          <p:nvPr/>
        </p:nvSpPr>
        <p:spPr>
          <a:xfrm>
            <a:off x="4412100" y="525242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 name="Google Shape;167;p16"/>
          <p:cNvSpPr/>
          <p:nvPr/>
        </p:nvSpPr>
        <p:spPr>
          <a:xfrm>
            <a:off x="9431884" y="3009059"/>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8" name="Google Shape;168;p16"/>
          <p:cNvSpPr/>
          <p:nvPr/>
        </p:nvSpPr>
        <p:spPr>
          <a:xfrm>
            <a:off x="9431884" y="8190116"/>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9" name="Google Shape;169;p16"/>
          <p:cNvSpPr/>
          <p:nvPr/>
        </p:nvSpPr>
        <p:spPr>
          <a:xfrm>
            <a:off x="9431884" y="616578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0" name="Google Shape;170;p16"/>
          <p:cNvSpPr/>
          <p:nvPr/>
        </p:nvSpPr>
        <p:spPr>
          <a:xfrm>
            <a:off x="9431884" y="4979469"/>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7"/>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Classroom Instructional Tools</a:t>
            </a:r>
            <a:endParaRPr/>
          </a:p>
        </p:txBody>
      </p:sp>
      <p:sp>
        <p:nvSpPr>
          <p:cNvPr id="176" name="Google Shape;176;p17"/>
          <p:cNvSpPr txBox="1"/>
          <p:nvPr/>
        </p:nvSpPr>
        <p:spPr>
          <a:xfrm>
            <a:off x="332649" y="1721650"/>
            <a:ext cx="5303100" cy="538500"/>
          </a:xfrm>
          <a:prstGeom prst="rect">
            <a:avLst/>
          </a:prstGeom>
          <a:noFill/>
          <a:ln>
            <a:noFill/>
          </a:ln>
        </p:spPr>
        <p:txBody>
          <a:bodyPr anchorCtr="0" anchor="t" bIns="0" lIns="0" spcFirstLastPara="1" rIns="0" wrap="square" tIns="0">
            <a:spAutoFit/>
          </a:bodyPr>
          <a:lstStyle/>
          <a:p>
            <a:pPr indent="0" lvl="0" marL="0" rtl="0" algn="l">
              <a:lnSpc>
                <a:spcPct val="103000"/>
              </a:lnSpc>
              <a:spcBef>
                <a:spcPts val="0"/>
              </a:spcBef>
              <a:spcAft>
                <a:spcPts val="0"/>
              </a:spcAft>
              <a:buClr>
                <a:schemeClr val="dk1"/>
              </a:buClr>
              <a:buFont typeface="Arial"/>
              <a:buNone/>
            </a:pPr>
            <a:r>
              <a:rPr lang="en-US" sz="3499">
                <a:solidFill>
                  <a:schemeClr val="dk1"/>
                </a:solidFill>
                <a:latin typeface="Poppins"/>
                <a:ea typeface="Poppins"/>
                <a:cs typeface="Poppins"/>
                <a:sym typeface="Poppins"/>
              </a:rPr>
              <a:t>Features to Note:</a:t>
            </a:r>
            <a:endParaRPr/>
          </a:p>
        </p:txBody>
      </p:sp>
      <p:grpSp>
        <p:nvGrpSpPr>
          <p:cNvPr id="177" name="Google Shape;177;p17"/>
          <p:cNvGrpSpPr/>
          <p:nvPr/>
        </p:nvGrpSpPr>
        <p:grpSpPr>
          <a:xfrm>
            <a:off x="332650" y="2183425"/>
            <a:ext cx="8816868" cy="371610"/>
            <a:chOff x="0" y="-38100"/>
            <a:chExt cx="2772600" cy="97872"/>
          </a:xfrm>
        </p:grpSpPr>
        <p:sp>
          <p:nvSpPr>
            <p:cNvPr id="178" name="Google Shape;178;p17"/>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179" name="Google Shape;179;p17"/>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17"/>
          <p:cNvSpPr/>
          <p:nvPr/>
        </p:nvSpPr>
        <p:spPr>
          <a:xfrm>
            <a:off x="9771389" y="1797850"/>
            <a:ext cx="8274042"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181" name="Google Shape;181;p17"/>
          <p:cNvSpPr txBox="1"/>
          <p:nvPr/>
        </p:nvSpPr>
        <p:spPr>
          <a:xfrm>
            <a:off x="332900" y="2665925"/>
            <a:ext cx="8816400" cy="6269700"/>
          </a:xfrm>
          <a:prstGeom prst="rect">
            <a:avLst/>
          </a:prstGeom>
          <a:noFill/>
          <a:ln>
            <a:noFill/>
          </a:ln>
        </p:spPr>
        <p:txBody>
          <a:bodyPr anchorCtr="0" anchor="t" bIns="0" lIns="0" spcFirstLastPara="1" rIns="0" wrap="square" tIns="0">
            <a:spAutoFit/>
          </a:bodyPr>
          <a:lstStyle/>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Send custom messages </a:t>
            </a:r>
            <a:endParaRPr sz="3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Additional free-text one-way messaging</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View browsing history </a:t>
            </a:r>
            <a:endParaRPr sz="3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Class session ONLY, 90-days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Record screens</a:t>
            </a:r>
            <a:r>
              <a:rPr lang="en-US" sz="3499">
                <a:solidFill>
                  <a:schemeClr val="dk1"/>
                </a:solidFill>
                <a:latin typeface="Poppins"/>
                <a:ea typeface="Poppins"/>
                <a:cs typeface="Poppins"/>
                <a:sym typeface="Poppins"/>
              </a:rPr>
              <a:t> </a:t>
            </a:r>
            <a:endParaRPr sz="3499">
              <a:solidFill>
                <a:schemeClr val="dk1"/>
              </a:solidFill>
              <a:latin typeface="Poppins"/>
              <a:ea typeface="Poppins"/>
              <a:cs typeface="Poppins"/>
              <a:sym typeface="Poppins"/>
            </a:endParaRPr>
          </a:p>
          <a:p>
            <a:pPr indent="-355600" lvl="0" marL="457200" rtl="0" algn="l">
              <a:lnSpc>
                <a:spcPct val="103000"/>
              </a:lnSpc>
              <a:spcBef>
                <a:spcPts val="0"/>
              </a:spcBef>
              <a:spcAft>
                <a:spcPts val="0"/>
              </a:spcAft>
              <a:buClr>
                <a:schemeClr val="dk1"/>
              </a:buClr>
              <a:buSzPts val="2000"/>
              <a:buFont typeface="Poppins"/>
              <a:buChar char="-"/>
            </a:pPr>
            <a:r>
              <a:rPr lang="en-US" sz="2000">
                <a:solidFill>
                  <a:schemeClr val="dk1"/>
                </a:solidFill>
                <a:latin typeface="Poppins"/>
                <a:ea typeface="Poppins"/>
                <a:cs typeface="Poppins"/>
                <a:sym typeface="Poppins"/>
              </a:rPr>
              <a:t>10-minute view of screen, 90-days</a:t>
            </a:r>
            <a:endParaRPr sz="20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AI Notify </a:t>
            </a:r>
            <a:endParaRPr sz="3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AI usage detected (purple sparkles)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Teaching Team</a:t>
            </a:r>
            <a:r>
              <a:rPr lang="en-US" sz="3499">
                <a:solidFill>
                  <a:schemeClr val="dk1"/>
                </a:solidFill>
                <a:latin typeface="Poppins"/>
                <a:ea typeface="Poppins"/>
                <a:cs typeface="Poppins"/>
                <a:sym typeface="Poppins"/>
              </a:rPr>
              <a:t> </a:t>
            </a:r>
            <a:endParaRPr sz="3499">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Allow &amp; manage co-teachers with varying access levels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Clr>
                <a:schemeClr val="dk1"/>
              </a:buClr>
              <a:buSzPts val="1100"/>
              <a:buFont typeface="Arial"/>
              <a:buNone/>
            </a:pPr>
            <a:r>
              <a:rPr lang="en-US" sz="3000">
                <a:solidFill>
                  <a:schemeClr val="dk1"/>
                </a:solidFill>
                <a:latin typeface="Poppins"/>
                <a:ea typeface="Poppins"/>
                <a:cs typeface="Poppins"/>
                <a:sym typeface="Poppins"/>
              </a:rPr>
              <a:t>Class Highlights</a:t>
            </a:r>
            <a:r>
              <a:rPr i="1" lang="en-US" sz="3000">
                <a:solidFill>
                  <a:schemeClr val="dk1"/>
                </a:solidFill>
                <a:latin typeface="Poppins"/>
                <a:ea typeface="Poppins"/>
                <a:cs typeface="Poppins"/>
                <a:sym typeface="Poppins"/>
              </a:rPr>
              <a:t> </a:t>
            </a:r>
            <a:r>
              <a:rPr i="1" lang="en-US" sz="2000">
                <a:solidFill>
                  <a:schemeClr val="dk1"/>
                </a:solidFill>
                <a:latin typeface="Poppins"/>
                <a:ea typeface="Poppins"/>
                <a:cs typeface="Poppins"/>
                <a:sym typeface="Poppins"/>
              </a:rPr>
              <a:t>(Include AI Insights summary report)</a:t>
            </a:r>
            <a:endParaRPr i="1" sz="2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Summarizes trends, patterns, &amp; digital behaviors during class</a:t>
            </a:r>
            <a:endParaRPr sz="1800">
              <a:solidFill>
                <a:schemeClr val="dk1"/>
              </a:solidFill>
              <a:latin typeface="Poppins"/>
              <a:ea typeface="Poppins"/>
              <a:cs typeface="Poppins"/>
              <a:sym typeface="Poppins"/>
            </a:endParaRPr>
          </a:p>
          <a:p>
            <a:pPr indent="0" lvl="0" marL="457200" rtl="0" algn="l">
              <a:lnSpc>
                <a:spcPct val="103000"/>
              </a:lnSpc>
              <a:spcBef>
                <a:spcPts val="0"/>
              </a:spcBef>
              <a:spcAft>
                <a:spcPts val="0"/>
              </a:spcAft>
              <a:buNone/>
            </a:pPr>
            <a:r>
              <a:t/>
            </a:r>
            <a:endParaRPr sz="800">
              <a:solidFill>
                <a:schemeClr val="dk1"/>
              </a:solidFill>
              <a:latin typeface="Poppins"/>
              <a:ea typeface="Poppins"/>
              <a:cs typeface="Poppins"/>
              <a:sym typeface="Poppins"/>
            </a:endParaRPr>
          </a:p>
          <a:p>
            <a:pPr indent="0" lvl="0" marL="0" rtl="0" algn="l">
              <a:lnSpc>
                <a:spcPct val="103000"/>
              </a:lnSpc>
              <a:spcBef>
                <a:spcPts val="0"/>
              </a:spcBef>
              <a:spcAft>
                <a:spcPts val="0"/>
              </a:spcAft>
              <a:buSzPts val="1100"/>
              <a:buNone/>
            </a:pPr>
            <a:r>
              <a:rPr lang="en-US" sz="3000">
                <a:solidFill>
                  <a:schemeClr val="dk1"/>
                </a:solidFill>
                <a:latin typeface="Poppins"/>
                <a:ea typeface="Poppins"/>
                <a:cs typeface="Poppins"/>
                <a:sym typeface="Poppins"/>
              </a:rPr>
              <a:t>Limit Tabs </a:t>
            </a:r>
            <a:r>
              <a:rPr i="1" lang="en-US" sz="2000">
                <a:solidFill>
                  <a:schemeClr val="dk1"/>
                </a:solidFill>
                <a:latin typeface="Poppins"/>
                <a:ea typeface="Poppins"/>
                <a:cs typeface="Poppins"/>
                <a:sym typeface="Poppins"/>
              </a:rPr>
              <a:t>(Chromebooks only) </a:t>
            </a:r>
            <a:endParaRPr i="1" sz="2000">
              <a:solidFill>
                <a:schemeClr val="dk1"/>
              </a:solidFill>
              <a:latin typeface="Poppins"/>
              <a:ea typeface="Poppins"/>
              <a:cs typeface="Poppins"/>
              <a:sym typeface="Poppins"/>
            </a:endParaRPr>
          </a:p>
          <a:p>
            <a:pPr indent="-342900" lvl="0" marL="457200" rtl="0" algn="l">
              <a:lnSpc>
                <a:spcPct val="103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Limit tabs available to open</a:t>
            </a:r>
            <a:endParaRPr sz="1800">
              <a:solidFill>
                <a:schemeClr val="dk1"/>
              </a:solidFill>
              <a:latin typeface="Poppins"/>
              <a:ea typeface="Poppins"/>
              <a:cs typeface="Poppins"/>
              <a:sym typeface="Poppins"/>
            </a:endParaRPr>
          </a:p>
        </p:txBody>
      </p:sp>
      <p:pic>
        <p:nvPicPr>
          <p:cNvPr id="182" name="Google Shape;182;p17"/>
          <p:cNvPicPr preferRelativeResize="0"/>
          <p:nvPr/>
        </p:nvPicPr>
        <p:blipFill>
          <a:blip r:embed="rId3">
            <a:alphaModFix/>
          </a:blip>
          <a:stretch>
            <a:fillRect/>
          </a:stretch>
        </p:blipFill>
        <p:spPr>
          <a:xfrm>
            <a:off x="10066894" y="1983812"/>
            <a:ext cx="7651050" cy="6818025"/>
          </a:xfrm>
          <a:prstGeom prst="rect">
            <a:avLst/>
          </a:prstGeom>
          <a:noFill/>
          <a:ln>
            <a:noFill/>
          </a:ln>
        </p:spPr>
      </p:pic>
      <p:sp>
        <p:nvSpPr>
          <p:cNvPr id="183" name="Google Shape;183;p17"/>
          <p:cNvSpPr/>
          <p:nvPr/>
        </p:nvSpPr>
        <p:spPr>
          <a:xfrm>
            <a:off x="9811753" y="377390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4" name="Google Shape;184;p17"/>
          <p:cNvSpPr/>
          <p:nvPr/>
        </p:nvSpPr>
        <p:spPr>
          <a:xfrm>
            <a:off x="9811753" y="447025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17"/>
          <p:cNvSpPr/>
          <p:nvPr/>
        </p:nvSpPr>
        <p:spPr>
          <a:xfrm>
            <a:off x="9811753" y="4806147"/>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6" name="Google Shape;186;p17"/>
          <p:cNvSpPr/>
          <p:nvPr/>
        </p:nvSpPr>
        <p:spPr>
          <a:xfrm>
            <a:off x="9811753" y="6166919"/>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7" name="Google Shape;187;p17"/>
          <p:cNvSpPr/>
          <p:nvPr/>
        </p:nvSpPr>
        <p:spPr>
          <a:xfrm>
            <a:off x="9811753" y="657527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8" name="Google Shape;188;p17"/>
          <p:cNvSpPr/>
          <p:nvPr/>
        </p:nvSpPr>
        <p:spPr>
          <a:xfrm>
            <a:off x="9811753" y="7527625"/>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17"/>
          <p:cNvSpPr/>
          <p:nvPr/>
        </p:nvSpPr>
        <p:spPr>
          <a:xfrm>
            <a:off x="9811753" y="810357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17"/>
          <p:cNvSpPr/>
          <p:nvPr/>
        </p:nvSpPr>
        <p:spPr>
          <a:xfrm>
            <a:off x="4103288" y="1834720"/>
            <a:ext cx="319800" cy="303900"/>
          </a:xfrm>
          <a:prstGeom prst="star5">
            <a:avLst>
              <a:gd fmla="val 19098" name="adj"/>
              <a:gd fmla="val 105146" name="hf"/>
              <a:gd fmla="val 110557" name="vf"/>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8"/>
          <p:cNvSpPr txBox="1"/>
          <p:nvPr/>
        </p:nvSpPr>
        <p:spPr>
          <a:xfrm>
            <a:off x="770401" y="311725"/>
            <a:ext cx="126909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Lock Screen Feature</a:t>
            </a:r>
            <a:endParaRPr/>
          </a:p>
        </p:txBody>
      </p:sp>
      <p:sp>
        <p:nvSpPr>
          <p:cNvPr id="196" name="Google Shape;196;p18"/>
          <p:cNvSpPr txBox="1"/>
          <p:nvPr/>
        </p:nvSpPr>
        <p:spPr>
          <a:xfrm>
            <a:off x="503400" y="2253950"/>
            <a:ext cx="4068600" cy="62031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US" sz="3100">
                <a:solidFill>
                  <a:schemeClr val="dk1"/>
                </a:solidFill>
                <a:latin typeface="Poppins"/>
                <a:ea typeface="Poppins"/>
                <a:cs typeface="Poppins"/>
                <a:sym typeface="Poppins"/>
              </a:rPr>
              <a:t>One feature that is included in the Learning Lab focuses on the ability to lock and unlock student screens. This can be done individually or as an entire class.</a:t>
            </a:r>
            <a:endParaRPr sz="3100">
              <a:solidFill>
                <a:schemeClr val="dk1"/>
              </a:solidFill>
              <a:latin typeface="Poppins"/>
              <a:ea typeface="Poppins"/>
              <a:cs typeface="Poppins"/>
              <a:sym typeface="Poppins"/>
            </a:endParaRPr>
          </a:p>
        </p:txBody>
      </p:sp>
      <p:pic>
        <p:nvPicPr>
          <p:cNvPr id="197" name="Google Shape;197;p18" title="LS Lock and Unlock Screens.mp4">
            <a:hlinkClick r:id="rId3"/>
          </p:cNvPr>
          <p:cNvPicPr preferRelativeResize="0"/>
          <p:nvPr/>
        </p:nvPicPr>
        <p:blipFill>
          <a:blip r:embed="rId4">
            <a:alphaModFix/>
          </a:blip>
          <a:stretch>
            <a:fillRect/>
          </a:stretch>
        </p:blipFill>
        <p:spPr>
          <a:xfrm>
            <a:off x="4824050" y="1826500"/>
            <a:ext cx="12981576" cy="72350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9"/>
          <p:cNvSpPr txBox="1"/>
          <p:nvPr/>
        </p:nvSpPr>
        <p:spPr>
          <a:xfrm>
            <a:off x="770401" y="311725"/>
            <a:ext cx="126909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Pause Internet Feature</a:t>
            </a:r>
            <a:endParaRPr/>
          </a:p>
        </p:txBody>
      </p:sp>
      <p:sp>
        <p:nvSpPr>
          <p:cNvPr id="203" name="Google Shape;203;p19"/>
          <p:cNvSpPr txBox="1"/>
          <p:nvPr/>
        </p:nvSpPr>
        <p:spPr>
          <a:xfrm>
            <a:off x="503350" y="2710125"/>
            <a:ext cx="4262700" cy="44484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US" sz="3400">
                <a:solidFill>
                  <a:schemeClr val="dk1"/>
                </a:solidFill>
                <a:latin typeface="Poppins"/>
                <a:ea typeface="Poppins"/>
                <a:cs typeface="Poppins"/>
                <a:sym typeface="Poppins"/>
              </a:rPr>
              <a:t>Pause Internet can be a valuable tool within Lightspeed to gain student attention and focus immediately.</a:t>
            </a:r>
            <a:endParaRPr sz="3400">
              <a:solidFill>
                <a:schemeClr val="dk1"/>
              </a:solidFill>
              <a:latin typeface="Poppins"/>
              <a:ea typeface="Poppins"/>
              <a:cs typeface="Poppins"/>
              <a:sym typeface="Poppins"/>
            </a:endParaRPr>
          </a:p>
        </p:txBody>
      </p:sp>
      <p:pic>
        <p:nvPicPr>
          <p:cNvPr id="204" name="Google Shape;204;p19" title="LS Pause Internet.mp4">
            <a:hlinkClick r:id="rId3"/>
          </p:cNvPr>
          <p:cNvPicPr preferRelativeResize="0"/>
          <p:nvPr/>
        </p:nvPicPr>
        <p:blipFill>
          <a:blip r:embed="rId4">
            <a:alphaModFix/>
          </a:blip>
          <a:stretch>
            <a:fillRect/>
          </a:stretch>
        </p:blipFill>
        <p:spPr>
          <a:xfrm>
            <a:off x="5180325" y="1827975"/>
            <a:ext cx="12624348" cy="70291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08" name="Shape 208"/>
        <p:cNvGrpSpPr/>
        <p:nvPr/>
      </p:nvGrpSpPr>
      <p:grpSpPr>
        <a:xfrm>
          <a:off x="0" y="0"/>
          <a:ext cx="0" cy="0"/>
          <a:chOff x="0" y="0"/>
          <a:chExt cx="0" cy="0"/>
        </a:xfrm>
      </p:grpSpPr>
      <p:sp>
        <p:nvSpPr>
          <p:cNvPr id="209" name="Google Shape;209;p20"/>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b="1" sz="6500">
              <a:solidFill>
                <a:schemeClr val="lt1"/>
              </a:solidFill>
            </a:endParaRPr>
          </a:p>
          <a:p>
            <a:pPr indent="0" lvl="0" marL="0" rtl="0" algn="ctr">
              <a:lnSpc>
                <a:spcPct val="103000"/>
              </a:lnSpc>
              <a:spcBef>
                <a:spcPts val="0"/>
              </a:spcBef>
              <a:spcAft>
                <a:spcPts val="0"/>
              </a:spcAft>
              <a:buNone/>
            </a:pPr>
            <a:r>
              <a:rPr b="1" lang="en-US" sz="6500">
                <a:solidFill>
                  <a:schemeClr val="lt1"/>
                </a:solidFill>
              </a:rPr>
              <a:t>Getting Started…</a:t>
            </a:r>
            <a:endParaRPr b="1" sz="6500">
              <a:solidFill>
                <a:schemeClr val="lt1"/>
              </a:solidFill>
            </a:endParaRPr>
          </a:p>
        </p:txBody>
      </p:sp>
      <p:pic>
        <p:nvPicPr>
          <p:cNvPr id="210" name="Google Shape;210;p20"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11" name="Google Shape;211;p20"/>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1"/>
          <p:cNvSpPr txBox="1"/>
          <p:nvPr/>
        </p:nvSpPr>
        <p:spPr>
          <a:xfrm>
            <a:off x="770388" y="311714"/>
            <a:ext cx="11498100" cy="2154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t/>
            </a:r>
            <a:endParaRPr/>
          </a:p>
        </p:txBody>
      </p:sp>
      <p:pic>
        <p:nvPicPr>
          <p:cNvPr id="217" name="Google Shape;217;p21"/>
          <p:cNvPicPr preferRelativeResize="0"/>
          <p:nvPr/>
        </p:nvPicPr>
        <p:blipFill>
          <a:blip r:embed="rId3">
            <a:alphaModFix/>
          </a:blip>
          <a:stretch>
            <a:fillRect/>
          </a:stretch>
        </p:blipFill>
        <p:spPr>
          <a:xfrm>
            <a:off x="7620913" y="1883897"/>
            <a:ext cx="9829800" cy="2028825"/>
          </a:xfrm>
          <a:prstGeom prst="rect">
            <a:avLst/>
          </a:prstGeom>
          <a:noFill/>
          <a:ln>
            <a:noFill/>
          </a:ln>
        </p:spPr>
      </p:pic>
      <p:pic>
        <p:nvPicPr>
          <p:cNvPr id="218" name="Google Shape;218;p21"/>
          <p:cNvPicPr preferRelativeResize="0"/>
          <p:nvPr/>
        </p:nvPicPr>
        <p:blipFill>
          <a:blip r:embed="rId4">
            <a:alphaModFix/>
          </a:blip>
          <a:stretch>
            <a:fillRect/>
          </a:stretch>
        </p:blipFill>
        <p:spPr>
          <a:xfrm>
            <a:off x="1190525" y="2801789"/>
            <a:ext cx="4429125" cy="3267075"/>
          </a:xfrm>
          <a:prstGeom prst="rect">
            <a:avLst/>
          </a:prstGeom>
          <a:noFill/>
          <a:ln>
            <a:noFill/>
          </a:ln>
        </p:spPr>
      </p:pic>
      <p:pic>
        <p:nvPicPr>
          <p:cNvPr id="219" name="Google Shape;219;p21"/>
          <p:cNvPicPr preferRelativeResize="0"/>
          <p:nvPr/>
        </p:nvPicPr>
        <p:blipFill>
          <a:blip r:embed="rId5">
            <a:alphaModFix/>
          </a:blip>
          <a:stretch>
            <a:fillRect/>
          </a:stretch>
        </p:blipFill>
        <p:spPr>
          <a:xfrm>
            <a:off x="7549475" y="3887159"/>
            <a:ext cx="9972675" cy="733425"/>
          </a:xfrm>
          <a:prstGeom prst="rect">
            <a:avLst/>
          </a:prstGeom>
          <a:noFill/>
          <a:ln>
            <a:noFill/>
          </a:ln>
        </p:spPr>
      </p:pic>
      <p:pic>
        <p:nvPicPr>
          <p:cNvPr id="220" name="Google Shape;220;p21"/>
          <p:cNvPicPr preferRelativeResize="0"/>
          <p:nvPr/>
        </p:nvPicPr>
        <p:blipFill>
          <a:blip r:embed="rId6">
            <a:alphaModFix/>
          </a:blip>
          <a:stretch>
            <a:fillRect/>
          </a:stretch>
        </p:blipFill>
        <p:spPr>
          <a:xfrm>
            <a:off x="7608067" y="4620584"/>
            <a:ext cx="9886950" cy="923925"/>
          </a:xfrm>
          <a:prstGeom prst="rect">
            <a:avLst/>
          </a:prstGeom>
          <a:noFill/>
          <a:ln>
            <a:noFill/>
          </a:ln>
        </p:spPr>
      </p:pic>
      <p:pic>
        <p:nvPicPr>
          <p:cNvPr id="221" name="Google Shape;221;p21"/>
          <p:cNvPicPr preferRelativeResize="0"/>
          <p:nvPr/>
        </p:nvPicPr>
        <p:blipFill rotWithShape="1">
          <a:blip r:embed="rId7">
            <a:alphaModFix/>
          </a:blip>
          <a:srcRect b="22911" l="0" r="0" t="0"/>
          <a:stretch/>
        </p:blipFill>
        <p:spPr>
          <a:xfrm>
            <a:off x="7620925" y="5528788"/>
            <a:ext cx="9963150" cy="1769625"/>
          </a:xfrm>
          <a:prstGeom prst="rect">
            <a:avLst/>
          </a:prstGeom>
          <a:noFill/>
          <a:ln>
            <a:noFill/>
          </a:ln>
        </p:spPr>
      </p:pic>
      <p:pic>
        <p:nvPicPr>
          <p:cNvPr id="222" name="Google Shape;222;p21"/>
          <p:cNvPicPr preferRelativeResize="0"/>
          <p:nvPr/>
        </p:nvPicPr>
        <p:blipFill rotWithShape="1">
          <a:blip r:embed="rId8">
            <a:alphaModFix/>
          </a:blip>
          <a:srcRect b="0" l="0" r="0" t="32314"/>
          <a:stretch/>
        </p:blipFill>
        <p:spPr>
          <a:xfrm>
            <a:off x="7697675" y="7298410"/>
            <a:ext cx="9896475" cy="15280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2"/>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Web Rules: Allow vs Block Lists</a:t>
            </a:r>
            <a:endParaRPr/>
          </a:p>
        </p:txBody>
      </p:sp>
      <p:pic>
        <p:nvPicPr>
          <p:cNvPr id="228" name="Google Shape;228;p22"/>
          <p:cNvPicPr preferRelativeResize="0"/>
          <p:nvPr/>
        </p:nvPicPr>
        <p:blipFill rotWithShape="1">
          <a:blip r:embed="rId3">
            <a:alphaModFix/>
          </a:blip>
          <a:srcRect b="0" l="10442" r="0" t="13240"/>
          <a:stretch/>
        </p:blipFill>
        <p:spPr>
          <a:xfrm>
            <a:off x="2406575" y="1683050"/>
            <a:ext cx="13646401" cy="7345600"/>
          </a:xfrm>
          <a:prstGeom prst="rect">
            <a:avLst/>
          </a:prstGeom>
          <a:noFill/>
          <a:ln>
            <a:noFill/>
          </a:ln>
        </p:spPr>
      </p:pic>
      <p:pic>
        <p:nvPicPr>
          <p:cNvPr id="229" name="Google Shape;229;p22"/>
          <p:cNvPicPr preferRelativeResize="0"/>
          <p:nvPr/>
        </p:nvPicPr>
        <p:blipFill>
          <a:blip r:embed="rId4">
            <a:alphaModFix/>
          </a:blip>
          <a:stretch>
            <a:fillRect/>
          </a:stretch>
        </p:blipFill>
        <p:spPr>
          <a:xfrm>
            <a:off x="7214125" y="1990775"/>
            <a:ext cx="4270725" cy="6959225"/>
          </a:xfrm>
          <a:prstGeom prst="rect">
            <a:avLst/>
          </a:prstGeom>
          <a:noFill/>
          <a:ln cap="flat" cmpd="sng" w="38100">
            <a:solidFill>
              <a:schemeClr val="dk1"/>
            </a:solidFill>
            <a:prstDash val="solid"/>
            <a:round/>
            <a:headEnd len="sm" w="sm" type="none"/>
            <a:tailEnd len="sm" w="sm" type="none"/>
          </a:ln>
        </p:spPr>
      </p:pic>
      <p:sp>
        <p:nvSpPr>
          <p:cNvPr id="230" name="Google Shape;230;p22"/>
          <p:cNvSpPr/>
          <p:nvPr/>
        </p:nvSpPr>
        <p:spPr>
          <a:xfrm>
            <a:off x="9547574" y="6908925"/>
            <a:ext cx="1979100" cy="20412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pic>
        <p:nvPicPr>
          <p:cNvPr id="39" name="Google Shape;39;p5"/>
          <p:cNvPicPr preferRelativeResize="0"/>
          <p:nvPr/>
        </p:nvPicPr>
        <p:blipFill rotWithShape="1">
          <a:blip r:embed="rId3">
            <a:alphaModFix/>
          </a:blip>
          <a:srcRect b="49234" l="4435" r="6502" t="4919"/>
          <a:stretch/>
        </p:blipFill>
        <p:spPr>
          <a:xfrm>
            <a:off x="1501274" y="2455625"/>
            <a:ext cx="15085285" cy="583356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34" name="Shape 234"/>
        <p:cNvGrpSpPr/>
        <p:nvPr/>
      </p:nvGrpSpPr>
      <p:grpSpPr>
        <a:xfrm>
          <a:off x="0" y="0"/>
          <a:ext cx="0" cy="0"/>
          <a:chOff x="0" y="0"/>
          <a:chExt cx="0" cy="0"/>
        </a:xfrm>
      </p:grpSpPr>
      <p:sp>
        <p:nvSpPr>
          <p:cNvPr id="235" name="Google Shape;235;p23"/>
          <p:cNvSpPr/>
          <p:nvPr/>
        </p:nvSpPr>
        <p:spPr>
          <a:xfrm>
            <a:off x="-69600" y="-78600"/>
            <a:ext cx="18357600" cy="9426300"/>
          </a:xfrm>
          <a:prstGeom prst="rect">
            <a:avLst/>
          </a:prstGeom>
          <a:gradFill>
            <a:gsLst>
              <a:gs pos="0">
                <a:srgbClr val="00437B"/>
              </a:gs>
              <a:gs pos="100000">
                <a:srgbClr val="143651"/>
              </a:gs>
            </a:gsLst>
            <a:lin ang="0" scaled="0"/>
          </a:grad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sz="6500">
              <a:solidFill>
                <a:schemeClr val="lt1"/>
              </a:solidFill>
            </a:endParaRPr>
          </a:p>
        </p:txBody>
      </p:sp>
      <p:pic>
        <p:nvPicPr>
          <p:cNvPr id="236" name="Google Shape;236;p23"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37" name="Google Shape;237;p23"/>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
        <p:nvSpPr>
          <p:cNvPr id="238" name="Google Shape;238;p23"/>
          <p:cNvSpPr/>
          <p:nvPr/>
        </p:nvSpPr>
        <p:spPr>
          <a:xfrm>
            <a:off x="3851100" y="3391950"/>
            <a:ext cx="10585800" cy="2485200"/>
          </a:xfrm>
          <a:prstGeom prst="rect">
            <a:avLst/>
          </a:prstGeom>
          <a:no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My Classes Dashboard</a:t>
            </a:r>
            <a:endParaRPr b="1" sz="65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4"/>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Lightspeed Teacher Dashboard</a:t>
            </a:r>
            <a:endParaRPr/>
          </a:p>
        </p:txBody>
      </p:sp>
      <p:pic>
        <p:nvPicPr>
          <p:cNvPr id="244" name="Google Shape;244;p24"/>
          <p:cNvPicPr preferRelativeResize="0"/>
          <p:nvPr/>
        </p:nvPicPr>
        <p:blipFill>
          <a:blip r:embed="rId3">
            <a:alphaModFix/>
          </a:blip>
          <a:stretch>
            <a:fillRect/>
          </a:stretch>
        </p:blipFill>
        <p:spPr>
          <a:xfrm>
            <a:off x="10084300" y="2452676"/>
            <a:ext cx="7962900" cy="5381625"/>
          </a:xfrm>
          <a:prstGeom prst="rect">
            <a:avLst/>
          </a:prstGeom>
          <a:noFill/>
          <a:ln>
            <a:noFill/>
          </a:ln>
        </p:spPr>
      </p:pic>
      <p:sp>
        <p:nvSpPr>
          <p:cNvPr id="245" name="Google Shape;245;p24"/>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46" name="Google Shape;246;p24"/>
          <p:cNvSpPr/>
          <p:nvPr/>
        </p:nvSpPr>
        <p:spPr>
          <a:xfrm>
            <a:off x="541775" y="1969900"/>
            <a:ext cx="9161013"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47" name="Google Shape;247;p24"/>
          <p:cNvGrpSpPr/>
          <p:nvPr/>
        </p:nvGrpSpPr>
        <p:grpSpPr>
          <a:xfrm>
            <a:off x="800573" y="3090353"/>
            <a:ext cx="4047931" cy="249106"/>
            <a:chOff x="0" y="-38102"/>
            <a:chExt cx="1746002" cy="65610"/>
          </a:xfrm>
        </p:grpSpPr>
        <p:sp>
          <p:nvSpPr>
            <p:cNvPr id="248" name="Google Shape;248;p24"/>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49" name="Google Shape;249;p24"/>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0" name="Google Shape;250;p24"/>
          <p:cNvSpPr txBox="1"/>
          <p:nvPr/>
        </p:nvSpPr>
        <p:spPr>
          <a:xfrm>
            <a:off x="800576" y="2229175"/>
            <a:ext cx="36471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Classes</a:t>
            </a:r>
            <a:endParaRPr/>
          </a:p>
        </p:txBody>
      </p:sp>
      <p:sp>
        <p:nvSpPr>
          <p:cNvPr id="251" name="Google Shape;251;p24"/>
          <p:cNvSpPr txBox="1"/>
          <p:nvPr/>
        </p:nvSpPr>
        <p:spPr>
          <a:xfrm>
            <a:off x="913492" y="3662473"/>
            <a:ext cx="8467200" cy="50244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Displayed as tiles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see scheduled sessions </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Auto start or manual start</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customize colors and names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Ability to add custom class </a:t>
            </a:r>
            <a:endParaRPr sz="3699">
              <a:solidFill>
                <a:schemeClr val="dk1"/>
              </a:solidFill>
              <a:latin typeface="Poppins"/>
              <a:ea typeface="Poppins"/>
              <a:cs typeface="Poppins"/>
              <a:sym typeface="Poppi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5"/>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Lightspeed Teacher Dashboard</a:t>
            </a:r>
            <a:endParaRPr/>
          </a:p>
        </p:txBody>
      </p:sp>
      <p:sp>
        <p:nvSpPr>
          <p:cNvPr id="257" name="Google Shape;257;p25"/>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58" name="Google Shape;258;p25"/>
          <p:cNvSpPr/>
          <p:nvPr/>
        </p:nvSpPr>
        <p:spPr>
          <a:xfrm>
            <a:off x="541775" y="1969900"/>
            <a:ext cx="9161013"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59" name="Google Shape;259;p25"/>
          <p:cNvGrpSpPr/>
          <p:nvPr/>
        </p:nvGrpSpPr>
        <p:grpSpPr>
          <a:xfrm>
            <a:off x="800573" y="2920603"/>
            <a:ext cx="4047931" cy="249106"/>
            <a:chOff x="0" y="-38102"/>
            <a:chExt cx="1746002" cy="65610"/>
          </a:xfrm>
        </p:grpSpPr>
        <p:sp>
          <p:nvSpPr>
            <p:cNvPr id="260" name="Google Shape;260;p25"/>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61" name="Google Shape;261;p25"/>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2" name="Google Shape;262;p25"/>
          <p:cNvSpPr txBox="1"/>
          <p:nvPr/>
        </p:nvSpPr>
        <p:spPr>
          <a:xfrm>
            <a:off x="800575" y="2229175"/>
            <a:ext cx="47673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Customizing Tiles</a:t>
            </a:r>
            <a:endParaRPr/>
          </a:p>
        </p:txBody>
      </p:sp>
      <p:sp>
        <p:nvSpPr>
          <p:cNvPr id="263" name="Google Shape;263;p25"/>
          <p:cNvSpPr txBox="1"/>
          <p:nvPr/>
        </p:nvSpPr>
        <p:spPr>
          <a:xfrm>
            <a:off x="769853" y="3225295"/>
            <a:ext cx="8467200" cy="58782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Do NOT delete rostered classes; it is possible to “hide” them.</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Drag and drop tiles in any order.</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Change colors through More Actions, Class Settings.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customize colors and names.</a:t>
            </a:r>
            <a:endParaRPr sz="3699">
              <a:solidFill>
                <a:schemeClr val="dk1"/>
              </a:solidFill>
              <a:latin typeface="Poppins"/>
              <a:ea typeface="Poppins"/>
              <a:cs typeface="Poppins"/>
              <a:sym typeface="Poppins"/>
            </a:endParaRPr>
          </a:p>
        </p:txBody>
      </p:sp>
      <p:pic>
        <p:nvPicPr>
          <p:cNvPr id="264" name="Google Shape;264;p25"/>
          <p:cNvPicPr preferRelativeResize="0"/>
          <p:nvPr/>
        </p:nvPicPr>
        <p:blipFill>
          <a:blip r:embed="rId3">
            <a:alphaModFix/>
          </a:blip>
          <a:stretch>
            <a:fillRect/>
          </a:stretch>
        </p:blipFill>
        <p:spPr>
          <a:xfrm>
            <a:off x="9821619" y="1642714"/>
            <a:ext cx="3705225" cy="4895850"/>
          </a:xfrm>
          <a:prstGeom prst="rect">
            <a:avLst/>
          </a:prstGeom>
          <a:noFill/>
          <a:ln cap="flat" cmpd="sng" w="76200">
            <a:solidFill>
              <a:srgbClr val="019E47"/>
            </a:solidFill>
            <a:prstDash val="solid"/>
            <a:round/>
            <a:headEnd len="sm" w="sm" type="none"/>
            <a:tailEnd len="sm" w="sm" type="none"/>
          </a:ln>
        </p:spPr>
      </p:pic>
      <p:pic>
        <p:nvPicPr>
          <p:cNvPr id="265" name="Google Shape;265;p25"/>
          <p:cNvPicPr preferRelativeResize="0"/>
          <p:nvPr/>
        </p:nvPicPr>
        <p:blipFill>
          <a:blip r:embed="rId4">
            <a:alphaModFix/>
          </a:blip>
          <a:stretch>
            <a:fillRect/>
          </a:stretch>
        </p:blipFill>
        <p:spPr>
          <a:xfrm>
            <a:off x="13713198" y="3339438"/>
            <a:ext cx="4422783" cy="5704385"/>
          </a:xfrm>
          <a:prstGeom prst="rect">
            <a:avLst/>
          </a:prstGeom>
          <a:noFill/>
          <a:ln cap="flat" cmpd="sng" w="76200">
            <a:solidFill>
              <a:srgbClr val="FF9900"/>
            </a:solidFill>
            <a:prstDash val="solid"/>
            <a:round/>
            <a:headEnd len="sm" w="sm" type="none"/>
            <a:tailEnd len="sm" w="sm" type="none"/>
          </a:ln>
        </p:spPr>
      </p:pic>
      <p:cxnSp>
        <p:nvCxnSpPr>
          <p:cNvPr id="266" name="Google Shape;266;p25"/>
          <p:cNvCxnSpPr/>
          <p:nvPr/>
        </p:nvCxnSpPr>
        <p:spPr>
          <a:xfrm>
            <a:off x="7467600" y="4343400"/>
            <a:ext cx="3048000" cy="1447800"/>
          </a:xfrm>
          <a:prstGeom prst="straightConnector1">
            <a:avLst/>
          </a:prstGeom>
          <a:noFill/>
          <a:ln cap="flat" cmpd="sng" w="76200">
            <a:solidFill>
              <a:srgbClr val="FF0000"/>
            </a:solidFill>
            <a:prstDash val="solid"/>
            <a:round/>
            <a:headEnd len="med" w="med" type="none"/>
            <a:tailEnd len="med" w="med" type="triangle"/>
          </a:ln>
        </p:spPr>
      </p:cxnSp>
      <p:sp>
        <p:nvSpPr>
          <p:cNvPr id="267" name="Google Shape;267;p25"/>
          <p:cNvSpPr/>
          <p:nvPr/>
        </p:nvSpPr>
        <p:spPr>
          <a:xfrm rot="-5400000">
            <a:off x="15582900" y="3390900"/>
            <a:ext cx="381000" cy="2895600"/>
          </a:xfrm>
          <a:prstGeom prst="rightBrace">
            <a:avLst>
              <a:gd fmla="val 50000" name="adj1"/>
              <a:gd fmla="val 50000" name="adj2"/>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68" name="Google Shape;268;p25"/>
          <p:cNvCxnSpPr/>
          <p:nvPr/>
        </p:nvCxnSpPr>
        <p:spPr>
          <a:xfrm flipH="1" rot="10800000">
            <a:off x="6705600" y="6781800"/>
            <a:ext cx="6858000" cy="228600"/>
          </a:xfrm>
          <a:prstGeom prst="straightConnector1">
            <a:avLst/>
          </a:prstGeom>
          <a:noFill/>
          <a:ln cap="flat" cmpd="sng" w="762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0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72" name="Shape 272"/>
        <p:cNvGrpSpPr/>
        <p:nvPr/>
      </p:nvGrpSpPr>
      <p:grpSpPr>
        <a:xfrm>
          <a:off x="0" y="0"/>
          <a:ext cx="0" cy="0"/>
          <a:chOff x="0" y="0"/>
          <a:chExt cx="0" cy="0"/>
        </a:xfrm>
      </p:grpSpPr>
      <p:sp>
        <p:nvSpPr>
          <p:cNvPr id="273" name="Google Shape;273;p26"/>
          <p:cNvSpPr/>
          <p:nvPr/>
        </p:nvSpPr>
        <p:spPr>
          <a:xfrm>
            <a:off x="-69600" y="-78600"/>
            <a:ext cx="18357600" cy="9426300"/>
          </a:xfrm>
          <a:prstGeom prst="rect">
            <a:avLst/>
          </a:prstGeom>
          <a:gradFill>
            <a:gsLst>
              <a:gs pos="0">
                <a:srgbClr val="00437B"/>
              </a:gs>
              <a:gs pos="100000">
                <a:srgbClr val="143651"/>
              </a:gs>
            </a:gsLst>
            <a:lin ang="0" scaled="0"/>
          </a:grad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sz="6500">
              <a:solidFill>
                <a:schemeClr val="lt1"/>
              </a:solidFill>
            </a:endParaRPr>
          </a:p>
        </p:txBody>
      </p:sp>
      <p:pic>
        <p:nvPicPr>
          <p:cNvPr id="274" name="Google Shape;274;p26"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75" name="Google Shape;275;p26"/>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
        <p:nvSpPr>
          <p:cNvPr id="276" name="Google Shape;276;p26"/>
          <p:cNvSpPr/>
          <p:nvPr/>
        </p:nvSpPr>
        <p:spPr>
          <a:xfrm>
            <a:off x="3851100" y="3391950"/>
            <a:ext cx="10585800" cy="2485200"/>
          </a:xfrm>
          <a:prstGeom prst="rect">
            <a:avLst/>
          </a:prstGeom>
          <a:no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Scheduling</a:t>
            </a:r>
            <a:endParaRPr b="1" sz="65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27"/>
          <p:cNvPicPr preferRelativeResize="0"/>
          <p:nvPr/>
        </p:nvPicPr>
        <p:blipFill rotWithShape="1">
          <a:blip r:embed="rId3">
            <a:alphaModFix/>
          </a:blip>
          <a:srcRect b="49293" l="19770" r="57263" t="25221"/>
          <a:stretch/>
        </p:blipFill>
        <p:spPr>
          <a:xfrm>
            <a:off x="10134600" y="1905000"/>
            <a:ext cx="4572000" cy="3429001"/>
          </a:xfrm>
          <a:prstGeom prst="rect">
            <a:avLst/>
          </a:prstGeom>
          <a:noFill/>
          <a:ln cap="flat" cmpd="sng" w="38100">
            <a:solidFill>
              <a:schemeClr val="dk2"/>
            </a:solidFill>
            <a:prstDash val="solid"/>
            <a:round/>
            <a:headEnd len="sm" w="sm" type="none"/>
            <a:tailEnd len="sm" w="sm" type="none"/>
          </a:ln>
        </p:spPr>
      </p:pic>
      <p:sp>
        <p:nvSpPr>
          <p:cNvPr id="282" name="Google Shape;282;p27"/>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Start an On Demand Session</a:t>
            </a:r>
            <a:endParaRPr/>
          </a:p>
        </p:txBody>
      </p:sp>
      <p:sp>
        <p:nvSpPr>
          <p:cNvPr id="283" name="Google Shape;283;p27"/>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84" name="Google Shape;284;p27"/>
          <p:cNvSpPr/>
          <p:nvPr/>
        </p:nvSpPr>
        <p:spPr>
          <a:xfrm>
            <a:off x="541775" y="1969900"/>
            <a:ext cx="9161013"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85" name="Google Shape;285;p27"/>
          <p:cNvGrpSpPr/>
          <p:nvPr/>
        </p:nvGrpSpPr>
        <p:grpSpPr>
          <a:xfrm>
            <a:off x="800573" y="3090353"/>
            <a:ext cx="4047931" cy="249106"/>
            <a:chOff x="0" y="-38102"/>
            <a:chExt cx="1746002" cy="65610"/>
          </a:xfrm>
        </p:grpSpPr>
        <p:sp>
          <p:nvSpPr>
            <p:cNvPr id="286" name="Google Shape;286;p27"/>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87" name="Google Shape;287;p27"/>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8" name="Google Shape;288;p27"/>
          <p:cNvSpPr txBox="1"/>
          <p:nvPr/>
        </p:nvSpPr>
        <p:spPr>
          <a:xfrm>
            <a:off x="800575" y="2229175"/>
            <a:ext cx="55482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Individual Class</a:t>
            </a:r>
            <a:endParaRPr/>
          </a:p>
        </p:txBody>
      </p:sp>
      <p:sp>
        <p:nvSpPr>
          <p:cNvPr id="289" name="Google Shape;289;p27"/>
          <p:cNvSpPr txBox="1"/>
          <p:nvPr/>
        </p:nvSpPr>
        <p:spPr>
          <a:xfrm>
            <a:off x="913492" y="3662473"/>
            <a:ext cx="8467200" cy="50244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Click Start on the class tile</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Click Start Session</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Choose session length</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2 Hours Max</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Do NOT overlap times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Start Class session</a:t>
            </a:r>
            <a:endParaRPr sz="3699">
              <a:solidFill>
                <a:schemeClr val="dk1"/>
              </a:solidFill>
              <a:latin typeface="Poppins"/>
              <a:ea typeface="Poppins"/>
              <a:cs typeface="Poppins"/>
              <a:sym typeface="Poppins"/>
            </a:endParaRPr>
          </a:p>
        </p:txBody>
      </p:sp>
      <p:pic>
        <p:nvPicPr>
          <p:cNvPr id="290" name="Google Shape;290;p27"/>
          <p:cNvPicPr preferRelativeResize="0"/>
          <p:nvPr/>
        </p:nvPicPr>
        <p:blipFill>
          <a:blip r:embed="rId4">
            <a:alphaModFix/>
          </a:blip>
          <a:stretch>
            <a:fillRect/>
          </a:stretch>
        </p:blipFill>
        <p:spPr>
          <a:xfrm>
            <a:off x="8382000" y="4547405"/>
            <a:ext cx="7221901" cy="1481875"/>
          </a:xfrm>
          <a:prstGeom prst="rect">
            <a:avLst/>
          </a:prstGeom>
          <a:noFill/>
          <a:ln cap="flat" cmpd="sng" w="38100">
            <a:solidFill>
              <a:srgbClr val="019E47"/>
            </a:solidFill>
            <a:prstDash val="solid"/>
            <a:round/>
            <a:headEnd len="sm" w="sm" type="none"/>
            <a:tailEnd len="sm" w="sm" type="none"/>
          </a:ln>
        </p:spPr>
      </p:pic>
      <p:sp>
        <p:nvSpPr>
          <p:cNvPr id="291" name="Google Shape;291;p27"/>
          <p:cNvSpPr/>
          <p:nvPr/>
        </p:nvSpPr>
        <p:spPr>
          <a:xfrm>
            <a:off x="12725400" y="4411914"/>
            <a:ext cx="2667000" cy="762000"/>
          </a:xfrm>
          <a:prstGeom prst="ellipse">
            <a:avLst/>
          </a:prstGeom>
          <a:noFill/>
          <a:ln cap="flat" cmpd="sng" w="381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2" name="Google Shape;292;p27"/>
          <p:cNvSpPr/>
          <p:nvPr/>
        </p:nvSpPr>
        <p:spPr>
          <a:xfrm>
            <a:off x="10363200" y="3200400"/>
            <a:ext cx="1524000" cy="762000"/>
          </a:xfrm>
          <a:prstGeom prst="ellipse">
            <a:avLst/>
          </a:prstGeom>
          <a:noFill/>
          <a:ln cap="flat" cmpd="sng" w="381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93" name="Google Shape;293;p27"/>
          <p:cNvPicPr preferRelativeResize="0"/>
          <p:nvPr/>
        </p:nvPicPr>
        <p:blipFill>
          <a:blip r:embed="rId5">
            <a:alphaModFix/>
          </a:blip>
          <a:stretch>
            <a:fillRect/>
          </a:stretch>
        </p:blipFill>
        <p:spPr>
          <a:xfrm>
            <a:off x="11049000" y="3118275"/>
            <a:ext cx="6891550" cy="6025725"/>
          </a:xfrm>
          <a:prstGeom prst="rect">
            <a:avLst/>
          </a:prstGeom>
          <a:noFill/>
          <a:ln cap="flat" cmpd="sng" w="38100">
            <a:solidFill>
              <a:srgbClr val="019E47"/>
            </a:solidFill>
            <a:prstDash val="solid"/>
            <a:round/>
            <a:headEnd len="sm" w="sm" type="none"/>
            <a:tailEnd len="sm" w="sm" type="none"/>
          </a:ln>
        </p:spPr>
      </p:pic>
      <p:cxnSp>
        <p:nvCxnSpPr>
          <p:cNvPr id="294" name="Google Shape;294;p27"/>
          <p:cNvCxnSpPr/>
          <p:nvPr/>
        </p:nvCxnSpPr>
        <p:spPr>
          <a:xfrm>
            <a:off x="9982200" y="8686800"/>
            <a:ext cx="3733800" cy="0"/>
          </a:xfrm>
          <a:prstGeom prst="straightConnector1">
            <a:avLst/>
          </a:prstGeom>
          <a:noFill/>
          <a:ln cap="flat" cmpd="sng" w="76200">
            <a:solidFill>
              <a:srgbClr val="DD5F13"/>
            </a:solidFill>
            <a:prstDash val="solid"/>
            <a:round/>
            <a:headEnd len="med" w="med" type="none"/>
            <a:tailEnd len="med" w="med" type="triangle"/>
          </a:ln>
        </p:spPr>
      </p:cxnSp>
      <p:sp>
        <p:nvSpPr>
          <p:cNvPr id="295" name="Google Shape;295;p27"/>
          <p:cNvSpPr/>
          <p:nvPr/>
        </p:nvSpPr>
        <p:spPr>
          <a:xfrm rot="10800000">
            <a:off x="12877800" y="3886200"/>
            <a:ext cx="990600" cy="3276600"/>
          </a:xfrm>
          <a:prstGeom prst="rightBrace">
            <a:avLst>
              <a:gd fmla="val 50000" name="adj1"/>
              <a:gd fmla="val 48836" name="adj2"/>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291"/>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8"/>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Extend or End a Session</a:t>
            </a:r>
            <a:endParaRPr/>
          </a:p>
        </p:txBody>
      </p:sp>
      <p:sp>
        <p:nvSpPr>
          <p:cNvPr id="301" name="Google Shape;301;p28"/>
          <p:cNvSpPr/>
          <p:nvPr/>
        </p:nvSpPr>
        <p:spPr>
          <a:xfrm>
            <a:off x="541780" y="1878975"/>
            <a:ext cx="916101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02" name="Google Shape;302;p28"/>
          <p:cNvSpPr/>
          <p:nvPr/>
        </p:nvSpPr>
        <p:spPr>
          <a:xfrm>
            <a:off x="541775" y="1969900"/>
            <a:ext cx="8382326"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sp>
        <p:nvSpPr>
          <p:cNvPr id="303" name="Google Shape;303;p28"/>
          <p:cNvSpPr txBox="1"/>
          <p:nvPr/>
        </p:nvSpPr>
        <p:spPr>
          <a:xfrm>
            <a:off x="888692" y="2563573"/>
            <a:ext cx="8467200" cy="5878200"/>
          </a:xfrm>
          <a:prstGeom prst="rect">
            <a:avLst/>
          </a:prstGeom>
          <a:noFill/>
          <a:ln>
            <a:noFill/>
          </a:ln>
        </p:spPr>
        <p:txBody>
          <a:bodyPr anchorCtr="0" anchor="t" bIns="91425" lIns="91425" spcFirstLastPara="1" rIns="91425" wrap="square" tIns="91425">
            <a:spAutoFit/>
          </a:bodyPr>
          <a:lstStyle/>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Timers are color coded</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rgbClr val="019E47"/>
                </a:solidFill>
                <a:latin typeface="Poppins"/>
                <a:ea typeface="Poppins"/>
                <a:cs typeface="Poppins"/>
                <a:sym typeface="Poppins"/>
              </a:rPr>
              <a:t>Green </a:t>
            </a:r>
            <a:r>
              <a:rPr lang="en-US" sz="3699">
                <a:solidFill>
                  <a:schemeClr val="dk1"/>
                </a:solidFill>
                <a:latin typeface="Poppins"/>
                <a:ea typeface="Poppins"/>
                <a:cs typeface="Poppins"/>
                <a:sym typeface="Poppins"/>
              </a:rPr>
              <a:t>= 5+ minutes left</a:t>
            </a:r>
            <a:endParaRPr sz="3699">
              <a:solidFill>
                <a:schemeClr val="dk1"/>
              </a:solidFill>
              <a:latin typeface="Poppins"/>
              <a:ea typeface="Poppins"/>
              <a:cs typeface="Poppins"/>
              <a:sym typeface="Poppins"/>
            </a:endParaRPr>
          </a:p>
          <a:p>
            <a:pPr indent="-463487" lvl="1" marL="914400" rtl="0" algn="l">
              <a:lnSpc>
                <a:spcPct val="150000"/>
              </a:lnSpc>
              <a:spcBef>
                <a:spcPts val="0"/>
              </a:spcBef>
              <a:spcAft>
                <a:spcPts val="0"/>
              </a:spcAft>
              <a:buClr>
                <a:schemeClr val="dk1"/>
              </a:buClr>
              <a:buSzPts val="3699"/>
              <a:buFont typeface="Poppins"/>
              <a:buChar char="○"/>
            </a:pPr>
            <a:r>
              <a:rPr lang="en-US" sz="3699">
                <a:solidFill>
                  <a:srgbClr val="FF0000"/>
                </a:solidFill>
                <a:latin typeface="Poppins"/>
                <a:ea typeface="Poppins"/>
                <a:cs typeface="Poppins"/>
                <a:sym typeface="Poppins"/>
              </a:rPr>
              <a:t>Red </a:t>
            </a:r>
            <a:r>
              <a:rPr lang="en-US" sz="3699">
                <a:solidFill>
                  <a:schemeClr val="dk1"/>
                </a:solidFill>
                <a:latin typeface="Poppins"/>
                <a:ea typeface="Poppins"/>
                <a:cs typeface="Poppins"/>
                <a:sym typeface="Poppins"/>
              </a:rPr>
              <a:t>= less than 5 minutes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Can add time to a class in increments</a:t>
            </a:r>
            <a:endParaRPr sz="3699">
              <a:solidFill>
                <a:schemeClr val="dk1"/>
              </a:solidFill>
              <a:latin typeface="Poppins"/>
              <a:ea typeface="Poppins"/>
              <a:cs typeface="Poppins"/>
              <a:sym typeface="Poppins"/>
            </a:endParaRPr>
          </a:p>
          <a:p>
            <a:pPr indent="-463487" lvl="0" marL="457200" rtl="0" algn="l">
              <a:lnSpc>
                <a:spcPct val="150000"/>
              </a:lnSpc>
              <a:spcBef>
                <a:spcPts val="0"/>
              </a:spcBef>
              <a:spcAft>
                <a:spcPts val="0"/>
              </a:spcAft>
              <a:buClr>
                <a:schemeClr val="dk1"/>
              </a:buClr>
              <a:buSzPts val="3699"/>
              <a:buFont typeface="Poppins"/>
              <a:buChar char="●"/>
            </a:pPr>
            <a:r>
              <a:rPr lang="en-US" sz="3699">
                <a:solidFill>
                  <a:schemeClr val="dk1"/>
                </a:solidFill>
                <a:latin typeface="Poppins"/>
                <a:ea typeface="Poppins"/>
                <a:cs typeface="Poppins"/>
                <a:sym typeface="Poppins"/>
              </a:rPr>
              <a:t>Able to end a session immediately</a:t>
            </a:r>
            <a:endParaRPr sz="3699">
              <a:solidFill>
                <a:schemeClr val="dk1"/>
              </a:solidFill>
              <a:latin typeface="Poppins"/>
              <a:ea typeface="Poppins"/>
              <a:cs typeface="Poppins"/>
              <a:sym typeface="Poppins"/>
            </a:endParaRPr>
          </a:p>
        </p:txBody>
      </p:sp>
      <p:pic>
        <p:nvPicPr>
          <p:cNvPr id="304" name="Google Shape;304;p28"/>
          <p:cNvPicPr preferRelativeResize="0"/>
          <p:nvPr/>
        </p:nvPicPr>
        <p:blipFill>
          <a:blip r:embed="rId3">
            <a:alphaModFix/>
          </a:blip>
          <a:stretch>
            <a:fillRect/>
          </a:stretch>
        </p:blipFill>
        <p:spPr>
          <a:xfrm>
            <a:off x="10058400" y="1981200"/>
            <a:ext cx="7602634" cy="6981825"/>
          </a:xfrm>
          <a:prstGeom prst="rect">
            <a:avLst/>
          </a:prstGeom>
          <a:noFill/>
          <a:ln cap="flat" cmpd="sng" w="76200">
            <a:solidFill>
              <a:srgbClr val="019E47"/>
            </a:solidFill>
            <a:prstDash val="solid"/>
            <a:round/>
            <a:headEnd len="sm" w="sm" type="none"/>
            <a:tailEnd len="sm" w="sm" type="none"/>
          </a:ln>
        </p:spPr>
      </p:pic>
      <p:cxnSp>
        <p:nvCxnSpPr>
          <p:cNvPr id="305" name="Google Shape;305;p28"/>
          <p:cNvCxnSpPr/>
          <p:nvPr/>
        </p:nvCxnSpPr>
        <p:spPr>
          <a:xfrm>
            <a:off x="14004575" y="3870350"/>
            <a:ext cx="3673800" cy="15900"/>
          </a:xfrm>
          <a:prstGeom prst="straightConnector1">
            <a:avLst/>
          </a:prstGeom>
          <a:noFill/>
          <a:ln cap="flat" cmpd="sng" w="76200">
            <a:solidFill>
              <a:srgbClr val="019E47"/>
            </a:solidFill>
            <a:prstDash val="solid"/>
            <a:round/>
            <a:headEnd len="med" w="med" type="none"/>
            <a:tailEnd len="med" w="med" type="none"/>
          </a:ln>
        </p:spPr>
      </p:cxnSp>
      <p:sp>
        <p:nvSpPr>
          <p:cNvPr id="306" name="Google Shape;306;p28"/>
          <p:cNvSpPr/>
          <p:nvPr/>
        </p:nvSpPr>
        <p:spPr>
          <a:xfrm>
            <a:off x="18745200" y="1905000"/>
            <a:ext cx="1143000" cy="838200"/>
          </a:xfrm>
          <a:prstGeom prst="ellipse">
            <a:avLst/>
          </a:prstGeom>
          <a:noFill/>
          <a:ln cap="flat" cmpd="sng" w="381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7" name="Google Shape;307;p28"/>
          <p:cNvSpPr/>
          <p:nvPr/>
        </p:nvSpPr>
        <p:spPr>
          <a:xfrm>
            <a:off x="16230600" y="2057400"/>
            <a:ext cx="1371600" cy="685800"/>
          </a:xfrm>
          <a:prstGeom prst="rect">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8" name="Google Shape;308;p28"/>
          <p:cNvSpPr/>
          <p:nvPr/>
        </p:nvSpPr>
        <p:spPr>
          <a:xfrm flipH="1" rot="10374877">
            <a:off x="12354558" y="3400185"/>
            <a:ext cx="914484" cy="2362230"/>
          </a:xfrm>
          <a:prstGeom prst="rightBrace">
            <a:avLst>
              <a:gd fmla="val 50000" name="adj1"/>
              <a:gd fmla="val 50318" name="adj2"/>
            </a:avLst>
          </a:prstGeom>
          <a:noFill/>
          <a:ln cap="flat" cmpd="sng" w="76200">
            <a:solidFill>
              <a:srgbClr val="DD5F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309" name="Google Shape;309;p28"/>
          <p:cNvCxnSpPr/>
          <p:nvPr/>
        </p:nvCxnSpPr>
        <p:spPr>
          <a:xfrm rot="10800000">
            <a:off x="15544800" y="3276600"/>
            <a:ext cx="0" cy="3200400"/>
          </a:xfrm>
          <a:prstGeom prst="straightConnector1">
            <a:avLst/>
          </a:prstGeom>
          <a:noFill/>
          <a:ln cap="flat" cmpd="sng" w="76200">
            <a:solidFill>
              <a:srgbClr val="DD5F13"/>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1000"/>
                                        <p:tgtEl>
                                          <p:spTgt spid="3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gtEl>
                                        <p:attrNameLst>
                                          <p:attrName>style.visibility</p:attrName>
                                        </p:attrNameLst>
                                      </p:cBhvr>
                                      <p:to>
                                        <p:strVal val="visible"/>
                                      </p:to>
                                    </p:set>
                                    <p:anim calcmode="lin" valueType="num">
                                      <p:cBhvr additive="base">
                                        <p:cTn dur="1000"/>
                                        <p:tgtEl>
                                          <p:spTgt spid="30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9"/>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Bell and Custom Schedules</a:t>
            </a:r>
            <a:endParaRPr/>
          </a:p>
        </p:txBody>
      </p:sp>
      <p:grpSp>
        <p:nvGrpSpPr>
          <p:cNvPr id="315" name="Google Shape;315;p29"/>
          <p:cNvGrpSpPr/>
          <p:nvPr/>
        </p:nvGrpSpPr>
        <p:grpSpPr>
          <a:xfrm>
            <a:off x="332651" y="1694904"/>
            <a:ext cx="10527285" cy="371610"/>
            <a:chOff x="0" y="-38100"/>
            <a:chExt cx="2772600" cy="97872"/>
          </a:xfrm>
        </p:grpSpPr>
        <p:sp>
          <p:nvSpPr>
            <p:cNvPr id="316" name="Google Shape;316;p29"/>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317" name="Google Shape;317;p29"/>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8" name="Google Shape;318;p29"/>
          <p:cNvSpPr/>
          <p:nvPr/>
        </p:nvSpPr>
        <p:spPr>
          <a:xfrm>
            <a:off x="9353352" y="1792300"/>
            <a:ext cx="8685175"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319" name="Google Shape;319;p29"/>
          <p:cNvSpPr txBox="1"/>
          <p:nvPr/>
        </p:nvSpPr>
        <p:spPr>
          <a:xfrm>
            <a:off x="451474" y="2513300"/>
            <a:ext cx="8685300" cy="60861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Bell Schedules will not be loaded in Lightspeed because of the number of campuses with varying schedules.</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•Teacher</a:t>
            </a:r>
            <a:r>
              <a:rPr lang="en-US" sz="3499">
                <a:latin typeface="Poppins"/>
                <a:ea typeface="Poppins"/>
                <a:cs typeface="Poppins"/>
                <a:sym typeface="Poppins"/>
              </a:rPr>
              <a:t>s will need to create custom schedules.</a:t>
            </a:r>
            <a:endParaRPr sz="3499">
              <a:latin typeface="Poppins"/>
              <a:ea typeface="Poppins"/>
              <a:cs typeface="Poppins"/>
              <a:sym typeface="Poppins"/>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solidFill>
                  <a:schemeClr val="dk1"/>
                </a:solidFill>
                <a:latin typeface="Poppins"/>
                <a:ea typeface="Poppins"/>
                <a:cs typeface="Poppins"/>
                <a:sym typeface="Poppins"/>
              </a:rPr>
              <a:t>Custom Schedules allow you to make a personalized recurring schedule even for A/B days.</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320" name="Google Shape;320;p29"/>
          <p:cNvPicPr preferRelativeResize="0"/>
          <p:nvPr/>
        </p:nvPicPr>
        <p:blipFill rotWithShape="1">
          <a:blip r:embed="rId3">
            <a:alphaModFix/>
          </a:blip>
          <a:srcRect b="0" l="0" r="7029" t="0"/>
          <a:stretch/>
        </p:blipFill>
        <p:spPr>
          <a:xfrm>
            <a:off x="9642200" y="3045475"/>
            <a:ext cx="8233025" cy="4508500"/>
          </a:xfrm>
          <a:prstGeom prst="rect">
            <a:avLst/>
          </a:prstGeom>
          <a:noFill/>
          <a:ln cap="flat" cmpd="sng" w="76200">
            <a:solidFill>
              <a:srgbClr val="DD5F13"/>
            </a:solidFill>
            <a:prstDash val="solid"/>
            <a:round/>
            <a:headEnd len="sm" w="sm" type="none"/>
            <a:tailEnd len="sm" w="sm" type="none"/>
          </a:ln>
        </p:spPr>
      </p:pic>
      <p:sp>
        <p:nvSpPr>
          <p:cNvPr id="321" name="Google Shape;321;p29"/>
          <p:cNvSpPr/>
          <p:nvPr/>
        </p:nvSpPr>
        <p:spPr>
          <a:xfrm>
            <a:off x="9919683" y="4800600"/>
            <a:ext cx="3657600" cy="2057400"/>
          </a:xfrm>
          <a:prstGeom prst="flowChartSummingJunction">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22" name="Google Shape;322;p29" title="vecteezy_green-tick-check-mark-on-transparent-background_17177781.png"/>
          <p:cNvPicPr preferRelativeResize="0"/>
          <p:nvPr/>
        </p:nvPicPr>
        <p:blipFill>
          <a:blip r:embed="rId4">
            <a:alphaModFix/>
          </a:blip>
          <a:stretch>
            <a:fillRect/>
          </a:stretch>
        </p:blipFill>
        <p:spPr>
          <a:xfrm>
            <a:off x="14820901" y="3048000"/>
            <a:ext cx="2933699" cy="29718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1"/>
                                        </p:tgtEl>
                                        <p:attrNameLst>
                                          <p:attrName>style.visibility</p:attrName>
                                        </p:attrNameLst>
                                      </p:cBhvr>
                                      <p:to>
                                        <p:strVal val="visible"/>
                                      </p:to>
                                    </p:set>
                                    <p:anim calcmode="lin" valueType="num">
                                      <p:cBhvr additive="base">
                                        <p:cTn dur="1000"/>
                                        <p:tgtEl>
                                          <p:spTgt spid="321"/>
                                        </p:tgtEl>
                                        <p:attrNameLst>
                                          <p:attrName>ppt_w</p:attrName>
                                        </p:attrNameLst>
                                      </p:cBhvr>
                                      <p:tavLst>
                                        <p:tav fmla="" tm="0">
                                          <p:val>
                                            <p:strVal val="0"/>
                                          </p:val>
                                        </p:tav>
                                        <p:tav fmla="" tm="100000">
                                          <p:val>
                                            <p:strVal val="#ppt_w"/>
                                          </p:val>
                                        </p:tav>
                                      </p:tavLst>
                                    </p:anim>
                                    <p:anim calcmode="lin" valueType="num">
                                      <p:cBhvr additive="base">
                                        <p:cTn dur="1000"/>
                                        <p:tgtEl>
                                          <p:spTgt spid="32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1000"/>
                                        <p:tgtEl>
                                          <p:spTgt spid="322"/>
                                        </p:tgtEl>
                                        <p:attrNameLst>
                                          <p:attrName>ppt_w</p:attrName>
                                        </p:attrNameLst>
                                      </p:cBhvr>
                                      <p:tavLst>
                                        <p:tav fmla="" tm="0">
                                          <p:val>
                                            <p:strVal val="0"/>
                                          </p:val>
                                        </p:tav>
                                        <p:tav fmla="" tm="100000">
                                          <p:val>
                                            <p:strVal val="#ppt_w"/>
                                          </p:val>
                                        </p:tav>
                                      </p:tavLst>
                                    </p:anim>
                                    <p:anim calcmode="lin" valueType="num">
                                      <p:cBhvr additive="base">
                                        <p:cTn dur="1000"/>
                                        <p:tgtEl>
                                          <p:spTgt spid="32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0"/>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Custom Schedule Configuration</a:t>
            </a:r>
            <a:endParaRPr/>
          </a:p>
        </p:txBody>
      </p:sp>
      <p:grpSp>
        <p:nvGrpSpPr>
          <p:cNvPr id="328" name="Google Shape;328;p30"/>
          <p:cNvGrpSpPr/>
          <p:nvPr/>
        </p:nvGrpSpPr>
        <p:grpSpPr>
          <a:xfrm>
            <a:off x="651574" y="1694904"/>
            <a:ext cx="10527285" cy="371610"/>
            <a:chOff x="0" y="-38100"/>
            <a:chExt cx="2772600" cy="97872"/>
          </a:xfrm>
        </p:grpSpPr>
        <p:sp>
          <p:nvSpPr>
            <p:cNvPr id="329" name="Google Shape;329;p30"/>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330" name="Google Shape;330;p30"/>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1" name="Google Shape;331;p30"/>
          <p:cNvSpPr txBox="1"/>
          <p:nvPr/>
        </p:nvSpPr>
        <p:spPr>
          <a:xfrm>
            <a:off x="770399" y="2247500"/>
            <a:ext cx="8685300" cy="7001400"/>
          </a:xfrm>
          <a:prstGeom prst="rect">
            <a:avLst/>
          </a:prstGeom>
          <a:noFill/>
          <a:ln>
            <a:noFill/>
          </a:ln>
        </p:spPr>
        <p:txBody>
          <a:bodyPr anchorCtr="0" anchor="t" bIns="0" lIns="0" spcFirstLastPara="1" rIns="0" wrap="square" tIns="0">
            <a:spAutoFit/>
          </a:bodyPr>
          <a:lstStyle/>
          <a:p>
            <a:pPr indent="-450787" lvl="0" marL="4572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For each class, custom hours and days can be set for each course or section.</a:t>
            </a:r>
            <a:endParaRPr/>
          </a:p>
          <a:p>
            <a:pPr indent="-450787" lvl="0" marL="4572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Warnings will be displayed for:</a:t>
            </a:r>
            <a:endParaRPr sz="3499">
              <a:latin typeface="Poppins"/>
              <a:ea typeface="Poppins"/>
              <a:cs typeface="Poppins"/>
              <a:sym typeface="Poppins"/>
            </a:endParaRPr>
          </a:p>
          <a:p>
            <a:pPr indent="-450787" lvl="1" marL="9144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Times over 2 hours/ exceeding maximum duration</a:t>
            </a:r>
            <a:endParaRPr sz="3499">
              <a:latin typeface="Poppins"/>
              <a:ea typeface="Poppins"/>
              <a:cs typeface="Poppins"/>
              <a:sym typeface="Poppins"/>
            </a:endParaRPr>
          </a:p>
          <a:p>
            <a:pPr indent="-450787" lvl="1" marL="9144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Starting outside allowed hours</a:t>
            </a:r>
            <a:endParaRPr sz="3499">
              <a:latin typeface="Poppins"/>
              <a:ea typeface="Poppins"/>
              <a:cs typeface="Poppins"/>
              <a:sym typeface="Poppins"/>
            </a:endParaRPr>
          </a:p>
          <a:p>
            <a:pPr indent="-450787" lvl="1" marL="914400" marR="0" rtl="0" algn="l">
              <a:lnSpc>
                <a:spcPct val="150000"/>
              </a:lnSpc>
              <a:spcBef>
                <a:spcPts val="0"/>
              </a:spcBef>
              <a:spcAft>
                <a:spcPts val="0"/>
              </a:spcAft>
              <a:buSzPts val="3499"/>
              <a:buFont typeface="Poppins"/>
              <a:buChar char="○"/>
            </a:pPr>
            <a:r>
              <a:rPr lang="en-US" sz="3499">
                <a:latin typeface="Poppins"/>
                <a:ea typeface="Poppins"/>
                <a:cs typeface="Poppins"/>
                <a:sym typeface="Poppins"/>
              </a:rPr>
              <a:t>Overlapping with another session</a:t>
            </a:r>
            <a:endParaRPr sz="3499">
              <a:latin typeface="Poppins"/>
              <a:ea typeface="Poppins"/>
              <a:cs typeface="Poppins"/>
              <a:sym typeface="Poppins"/>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332" name="Google Shape;332;p30"/>
          <p:cNvPicPr preferRelativeResize="0"/>
          <p:nvPr/>
        </p:nvPicPr>
        <p:blipFill>
          <a:blip r:embed="rId3">
            <a:alphaModFix/>
          </a:blip>
          <a:stretch>
            <a:fillRect/>
          </a:stretch>
        </p:blipFill>
        <p:spPr>
          <a:xfrm>
            <a:off x="11658479" y="1694900"/>
            <a:ext cx="6094221" cy="7189950"/>
          </a:xfrm>
          <a:prstGeom prst="rect">
            <a:avLst/>
          </a:prstGeom>
          <a:noFill/>
          <a:ln cap="flat" cmpd="sng" w="38100">
            <a:solidFill>
              <a:srgbClr val="019E47"/>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336" name="Shape 336"/>
        <p:cNvGrpSpPr/>
        <p:nvPr/>
      </p:nvGrpSpPr>
      <p:grpSpPr>
        <a:xfrm>
          <a:off x="0" y="0"/>
          <a:ext cx="0" cy="0"/>
          <a:chOff x="0" y="0"/>
          <a:chExt cx="0" cy="0"/>
        </a:xfrm>
      </p:grpSpPr>
      <p:sp>
        <p:nvSpPr>
          <p:cNvPr id="337" name="Google Shape;337;p31"/>
          <p:cNvSpPr/>
          <p:nvPr/>
        </p:nvSpPr>
        <p:spPr>
          <a:xfrm>
            <a:off x="-69600" y="-78600"/>
            <a:ext cx="18357600" cy="9426300"/>
          </a:xfrm>
          <a:prstGeom prst="rect">
            <a:avLst/>
          </a:prstGeom>
          <a:gradFill>
            <a:gsLst>
              <a:gs pos="0">
                <a:srgbClr val="00437B"/>
              </a:gs>
              <a:gs pos="100000">
                <a:srgbClr val="143651"/>
              </a:gs>
            </a:gsLst>
            <a:lin ang="0" scaled="0"/>
          </a:grad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t/>
            </a:r>
            <a:endParaRPr sz="6500">
              <a:solidFill>
                <a:schemeClr val="lt1"/>
              </a:solidFill>
            </a:endParaRPr>
          </a:p>
        </p:txBody>
      </p:sp>
      <p:pic>
        <p:nvPicPr>
          <p:cNvPr id="338" name="Google Shape;338;p31"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339" name="Google Shape;339;p31"/>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
        <p:nvSpPr>
          <p:cNvPr id="340" name="Google Shape;340;p31"/>
          <p:cNvSpPr/>
          <p:nvPr/>
        </p:nvSpPr>
        <p:spPr>
          <a:xfrm>
            <a:off x="3851100" y="3391950"/>
            <a:ext cx="10585800" cy="2485200"/>
          </a:xfrm>
          <a:prstGeom prst="rect">
            <a:avLst/>
          </a:prstGeom>
          <a:noFill/>
          <a:ln>
            <a:noFill/>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Classroom Monitoring</a:t>
            </a:r>
            <a:endParaRPr b="1" sz="6500">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2"/>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Student Screen Views</a:t>
            </a:r>
            <a:endParaRPr/>
          </a:p>
        </p:txBody>
      </p:sp>
      <p:pic>
        <p:nvPicPr>
          <p:cNvPr id="346" name="Google Shape;346;p32"/>
          <p:cNvPicPr preferRelativeResize="0"/>
          <p:nvPr/>
        </p:nvPicPr>
        <p:blipFill>
          <a:blip r:embed="rId3">
            <a:alphaModFix/>
          </a:blip>
          <a:stretch>
            <a:fillRect/>
          </a:stretch>
        </p:blipFill>
        <p:spPr>
          <a:xfrm>
            <a:off x="2079075" y="1576900"/>
            <a:ext cx="14027773" cy="77593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p6"/>
          <p:cNvSpPr/>
          <p:nvPr/>
        </p:nvSpPr>
        <p:spPr>
          <a:xfrm>
            <a:off x="1028700" y="5568313"/>
            <a:ext cx="16230600" cy="2891400"/>
          </a:xfrm>
          <a:prstGeom prst="rect">
            <a:avLst/>
          </a:prstGeom>
          <a:solidFill>
            <a:srgbClr val="019E47"/>
          </a:solidFill>
          <a:ln cap="flat" cmpd="sng" w="38100">
            <a:solidFill>
              <a:srgbClr val="0C1D2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 name="Google Shape;45;p6"/>
          <p:cNvSpPr/>
          <p:nvPr/>
        </p:nvSpPr>
        <p:spPr>
          <a:xfrm>
            <a:off x="1045713" y="2061250"/>
            <a:ext cx="16230600" cy="2891400"/>
          </a:xfrm>
          <a:prstGeom prst="rect">
            <a:avLst/>
          </a:prstGeom>
          <a:solidFill>
            <a:srgbClr val="009D48"/>
          </a:solidFill>
          <a:ln cap="flat" cmpd="sng" w="38100">
            <a:solidFill>
              <a:srgbClr val="0C1D2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Calibri"/>
              <a:ea typeface="Calibri"/>
              <a:cs typeface="Calibri"/>
              <a:sym typeface="Calibri"/>
            </a:endParaRPr>
          </a:p>
        </p:txBody>
      </p:sp>
      <p:sp>
        <p:nvSpPr>
          <p:cNvPr id="46" name="Google Shape;46;p6"/>
          <p:cNvSpPr txBox="1"/>
          <p:nvPr/>
        </p:nvSpPr>
        <p:spPr>
          <a:xfrm rot="-5400000">
            <a:off x="880226" y="2962675"/>
            <a:ext cx="2427300" cy="1011600"/>
          </a:xfrm>
          <a:prstGeom prst="rect">
            <a:avLst/>
          </a:prstGeom>
          <a:solidFill>
            <a:srgbClr val="DD5F13"/>
          </a:solidFill>
          <a:ln>
            <a:noFill/>
          </a:ln>
        </p:spPr>
        <p:txBody>
          <a:bodyPr anchorCtr="0" anchor="ctr" bIns="0" lIns="0" spcFirstLastPara="1" rIns="0" wrap="square" tIns="0">
            <a:noAutofit/>
          </a:bodyPr>
          <a:lstStyle/>
          <a:p>
            <a:pPr indent="0" lvl="0" marL="0" marR="0" rtl="0" algn="ctr">
              <a:lnSpc>
                <a:spcPct val="97999"/>
              </a:lnSpc>
              <a:spcBef>
                <a:spcPts val="0"/>
              </a:spcBef>
              <a:spcAft>
                <a:spcPts val="0"/>
              </a:spcAft>
              <a:buNone/>
            </a:pPr>
            <a:r>
              <a:rPr b="1" lang="en-US" sz="3299">
                <a:solidFill>
                  <a:schemeClr val="lt1"/>
                </a:solidFill>
                <a:latin typeface="Poppins"/>
                <a:ea typeface="Poppins"/>
                <a:cs typeface="Poppins"/>
                <a:sym typeface="Poppins"/>
              </a:rPr>
              <a:t>VISION</a:t>
            </a:r>
            <a:endParaRPr/>
          </a:p>
        </p:txBody>
      </p:sp>
      <p:sp>
        <p:nvSpPr>
          <p:cNvPr id="47" name="Google Shape;47;p6"/>
          <p:cNvSpPr txBox="1"/>
          <p:nvPr/>
        </p:nvSpPr>
        <p:spPr>
          <a:xfrm rot="-5400000">
            <a:off x="861675" y="6489775"/>
            <a:ext cx="2427300" cy="1048500"/>
          </a:xfrm>
          <a:prstGeom prst="rect">
            <a:avLst/>
          </a:prstGeom>
          <a:solidFill>
            <a:srgbClr val="DD5F13"/>
          </a:solidFill>
          <a:ln>
            <a:noFill/>
          </a:ln>
        </p:spPr>
        <p:txBody>
          <a:bodyPr anchorCtr="0" anchor="ctr" bIns="0" lIns="0" spcFirstLastPara="1" rIns="0" wrap="square" tIns="0">
            <a:noAutofit/>
          </a:bodyPr>
          <a:lstStyle/>
          <a:p>
            <a:pPr indent="0" lvl="0" marL="0" marR="0" rtl="0" algn="ctr">
              <a:lnSpc>
                <a:spcPct val="97999"/>
              </a:lnSpc>
              <a:spcBef>
                <a:spcPts val="0"/>
              </a:spcBef>
              <a:spcAft>
                <a:spcPts val="0"/>
              </a:spcAft>
              <a:buNone/>
            </a:pPr>
            <a:r>
              <a:rPr b="1" lang="en-US" sz="3299">
                <a:solidFill>
                  <a:schemeClr val="lt1"/>
                </a:solidFill>
                <a:latin typeface="Poppins"/>
                <a:ea typeface="Poppins"/>
                <a:cs typeface="Poppins"/>
                <a:sym typeface="Poppins"/>
              </a:rPr>
              <a:t>MISSION</a:t>
            </a:r>
            <a:endParaRPr/>
          </a:p>
        </p:txBody>
      </p:sp>
      <p:sp>
        <p:nvSpPr>
          <p:cNvPr id="48" name="Google Shape;48;p6"/>
          <p:cNvSpPr txBox="1"/>
          <p:nvPr/>
        </p:nvSpPr>
        <p:spPr>
          <a:xfrm>
            <a:off x="3005499" y="2927200"/>
            <a:ext cx="13545600" cy="11160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2900">
                <a:solidFill>
                  <a:srgbClr val="FFFFFF"/>
                </a:solidFill>
                <a:latin typeface="Poppins"/>
                <a:ea typeface="Poppins"/>
                <a:cs typeface="Poppins"/>
                <a:sym typeface="Poppins"/>
              </a:rPr>
              <a:t>The District shall be a premier choice in education where success begins with every student, every teacher, every day!</a:t>
            </a:r>
            <a:endParaRPr sz="1500"/>
          </a:p>
        </p:txBody>
      </p:sp>
      <p:sp>
        <p:nvSpPr>
          <p:cNvPr id="49" name="Google Shape;49;p6"/>
          <p:cNvSpPr txBox="1"/>
          <p:nvPr/>
        </p:nvSpPr>
        <p:spPr>
          <a:xfrm>
            <a:off x="2921646" y="6108371"/>
            <a:ext cx="13545600" cy="17238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2800">
                <a:solidFill>
                  <a:srgbClr val="FFFFFF"/>
                </a:solidFill>
                <a:latin typeface="Poppins"/>
                <a:ea typeface="Poppins"/>
                <a:cs typeface="Poppins"/>
                <a:sym typeface="Poppins"/>
              </a:rPr>
              <a:t>Spring ISD prepares students to be lifelong learners, critical thinkers, and responsible citizens who are ready to contribute, compete, and lead in today's global society.</a:t>
            </a:r>
            <a:endParaRPr/>
          </a:p>
        </p:txBody>
      </p:sp>
      <p:sp>
        <p:nvSpPr>
          <p:cNvPr id="50" name="Google Shape;50;p6"/>
          <p:cNvSpPr txBox="1"/>
          <p:nvPr/>
        </p:nvSpPr>
        <p:spPr>
          <a:xfrm>
            <a:off x="770388" y="324048"/>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Vision &amp; Mission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33"/>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Multiple Devices Logged In</a:t>
            </a:r>
            <a:endParaRPr/>
          </a:p>
        </p:txBody>
      </p:sp>
      <p:pic>
        <p:nvPicPr>
          <p:cNvPr id="352" name="Google Shape;352;p33"/>
          <p:cNvPicPr preferRelativeResize="0"/>
          <p:nvPr/>
        </p:nvPicPr>
        <p:blipFill>
          <a:blip r:embed="rId3">
            <a:alphaModFix/>
          </a:blip>
          <a:stretch>
            <a:fillRect/>
          </a:stretch>
        </p:blipFill>
        <p:spPr>
          <a:xfrm>
            <a:off x="2610224" y="3202179"/>
            <a:ext cx="6835773" cy="5995053"/>
          </a:xfrm>
          <a:prstGeom prst="rect">
            <a:avLst/>
          </a:prstGeom>
          <a:noFill/>
          <a:ln>
            <a:noFill/>
          </a:ln>
        </p:spPr>
      </p:pic>
      <p:pic>
        <p:nvPicPr>
          <p:cNvPr id="353" name="Google Shape;353;p33"/>
          <p:cNvPicPr preferRelativeResize="0"/>
          <p:nvPr/>
        </p:nvPicPr>
        <p:blipFill>
          <a:blip r:embed="rId4">
            <a:alphaModFix/>
          </a:blip>
          <a:stretch>
            <a:fillRect/>
          </a:stretch>
        </p:blipFill>
        <p:spPr>
          <a:xfrm>
            <a:off x="9757514" y="3250183"/>
            <a:ext cx="6319386" cy="5995051"/>
          </a:xfrm>
          <a:prstGeom prst="rect">
            <a:avLst/>
          </a:prstGeom>
          <a:noFill/>
          <a:ln>
            <a:noFill/>
          </a:ln>
        </p:spPr>
      </p:pic>
      <p:sp>
        <p:nvSpPr>
          <p:cNvPr id="354" name="Google Shape;354;p33"/>
          <p:cNvSpPr txBox="1"/>
          <p:nvPr/>
        </p:nvSpPr>
        <p:spPr>
          <a:xfrm>
            <a:off x="770400" y="1684200"/>
            <a:ext cx="17038500" cy="1744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US" sz="2700">
                <a:latin typeface="Poppins"/>
                <a:ea typeface="Poppins"/>
                <a:cs typeface="Poppins"/>
                <a:sym typeface="Poppins"/>
              </a:rPr>
              <a:t>During an active class section, if a student is logged into multiple devices, teachers will see “stacked” tiles in the grid view along with a new device selection icon.This allows the teacher to choose which device to monitor.</a:t>
            </a:r>
            <a:endParaRPr sz="2700">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4"/>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Class Highlights - Sites Accessed</a:t>
            </a:r>
            <a:endParaRPr/>
          </a:p>
        </p:txBody>
      </p:sp>
      <p:pic>
        <p:nvPicPr>
          <p:cNvPr id="360" name="Google Shape;360;p34"/>
          <p:cNvPicPr preferRelativeResize="0"/>
          <p:nvPr/>
        </p:nvPicPr>
        <p:blipFill>
          <a:blip r:embed="rId3">
            <a:alphaModFix/>
          </a:blip>
          <a:stretch>
            <a:fillRect/>
          </a:stretch>
        </p:blipFill>
        <p:spPr>
          <a:xfrm>
            <a:off x="1284150" y="1765936"/>
            <a:ext cx="8294274" cy="6987300"/>
          </a:xfrm>
          <a:prstGeom prst="rect">
            <a:avLst/>
          </a:prstGeom>
          <a:noFill/>
          <a:ln cap="flat" cmpd="sng" w="38100">
            <a:solidFill>
              <a:schemeClr val="dk2"/>
            </a:solidFill>
            <a:prstDash val="solid"/>
            <a:round/>
            <a:headEnd len="sm" w="sm" type="none"/>
            <a:tailEnd len="sm" w="sm" type="none"/>
          </a:ln>
        </p:spPr>
      </p:pic>
      <p:pic>
        <p:nvPicPr>
          <p:cNvPr id="361" name="Google Shape;361;p34"/>
          <p:cNvPicPr preferRelativeResize="0"/>
          <p:nvPr/>
        </p:nvPicPr>
        <p:blipFill>
          <a:blip r:embed="rId4">
            <a:alphaModFix/>
          </a:blip>
          <a:stretch>
            <a:fillRect/>
          </a:stretch>
        </p:blipFill>
        <p:spPr>
          <a:xfrm>
            <a:off x="6471750" y="3075900"/>
            <a:ext cx="6378900" cy="4135200"/>
          </a:xfrm>
          <a:prstGeom prst="rect">
            <a:avLst/>
          </a:prstGeom>
          <a:noFill/>
          <a:ln cap="flat" cmpd="sng" w="38100">
            <a:solidFill>
              <a:schemeClr val="dk2"/>
            </a:solidFill>
            <a:prstDash val="solid"/>
            <a:round/>
            <a:headEnd len="sm" w="sm" type="none"/>
            <a:tailEnd len="sm" w="sm" type="none"/>
          </a:ln>
        </p:spPr>
      </p:pic>
      <p:sp>
        <p:nvSpPr>
          <p:cNvPr id="362" name="Google Shape;362;p34"/>
          <p:cNvSpPr txBox="1"/>
          <p:nvPr/>
        </p:nvSpPr>
        <p:spPr>
          <a:xfrm>
            <a:off x="8742524" y="4955525"/>
            <a:ext cx="2257500" cy="16818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700"/>
              <a:t>Student A</a:t>
            </a:r>
            <a:endParaRPr sz="1700"/>
          </a:p>
          <a:p>
            <a:pPr indent="0" lvl="0" marL="0" rtl="0" algn="l">
              <a:spcBef>
                <a:spcPts val="0"/>
              </a:spcBef>
              <a:spcAft>
                <a:spcPts val="0"/>
              </a:spcAft>
              <a:buNone/>
            </a:pPr>
            <a:r>
              <a:rPr lang="en-US" sz="1700"/>
              <a:t>Student B</a:t>
            </a:r>
            <a:endParaRPr sz="1700"/>
          </a:p>
          <a:p>
            <a:pPr indent="0" lvl="0" marL="0" rtl="0" algn="l">
              <a:spcBef>
                <a:spcPts val="0"/>
              </a:spcBef>
              <a:spcAft>
                <a:spcPts val="0"/>
              </a:spcAft>
              <a:buNone/>
            </a:pPr>
            <a:r>
              <a:rPr lang="en-US" sz="1700"/>
              <a:t>Student C</a:t>
            </a:r>
            <a:endParaRPr sz="1700"/>
          </a:p>
          <a:p>
            <a:pPr indent="0" lvl="0" marL="0" rtl="0" algn="l">
              <a:spcBef>
                <a:spcPts val="0"/>
              </a:spcBef>
              <a:spcAft>
                <a:spcPts val="0"/>
              </a:spcAft>
              <a:buNone/>
            </a:pPr>
            <a:r>
              <a:rPr lang="en-US" sz="1700"/>
              <a:t>Student D</a:t>
            </a:r>
            <a:endParaRPr sz="1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000"/>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35"/>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Class Highlights - Usage Trends</a:t>
            </a:r>
            <a:endParaRPr/>
          </a:p>
        </p:txBody>
      </p:sp>
      <p:pic>
        <p:nvPicPr>
          <p:cNvPr id="368" name="Google Shape;368;p35"/>
          <p:cNvPicPr preferRelativeResize="0"/>
          <p:nvPr/>
        </p:nvPicPr>
        <p:blipFill>
          <a:blip r:embed="rId3">
            <a:alphaModFix/>
          </a:blip>
          <a:stretch>
            <a:fillRect/>
          </a:stretch>
        </p:blipFill>
        <p:spPr>
          <a:xfrm>
            <a:off x="304066" y="1721675"/>
            <a:ext cx="11231859" cy="6139850"/>
          </a:xfrm>
          <a:prstGeom prst="rect">
            <a:avLst/>
          </a:prstGeom>
          <a:noFill/>
          <a:ln>
            <a:noFill/>
          </a:ln>
        </p:spPr>
      </p:pic>
      <p:pic>
        <p:nvPicPr>
          <p:cNvPr id="369" name="Google Shape;369;p35"/>
          <p:cNvPicPr preferRelativeResize="0"/>
          <p:nvPr/>
        </p:nvPicPr>
        <p:blipFill>
          <a:blip r:embed="rId4">
            <a:alphaModFix/>
          </a:blip>
          <a:stretch>
            <a:fillRect/>
          </a:stretch>
        </p:blipFill>
        <p:spPr>
          <a:xfrm>
            <a:off x="3026947" y="2888800"/>
            <a:ext cx="12138103" cy="6139850"/>
          </a:xfrm>
          <a:prstGeom prst="rect">
            <a:avLst/>
          </a:prstGeom>
          <a:noFill/>
          <a:ln>
            <a:noFill/>
          </a:ln>
        </p:spPr>
      </p:pic>
      <p:pic>
        <p:nvPicPr>
          <p:cNvPr id="370" name="Google Shape;370;p35"/>
          <p:cNvPicPr preferRelativeResize="0"/>
          <p:nvPr/>
        </p:nvPicPr>
        <p:blipFill rotWithShape="1">
          <a:blip r:embed="rId5">
            <a:alphaModFix/>
          </a:blip>
          <a:srcRect b="0" l="0" r="14603" t="0"/>
          <a:stretch/>
        </p:blipFill>
        <p:spPr>
          <a:xfrm>
            <a:off x="6865525" y="2419074"/>
            <a:ext cx="11498100" cy="41369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000"/>
                                        <p:tgtEl>
                                          <p:spTgt spid="3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1000"/>
                                        <p:tgtEl>
                                          <p:spTgt spid="3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36"/>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76" name="Google Shape;376;p36"/>
          <p:cNvSpPr txBox="1"/>
          <p:nvPr/>
        </p:nvSpPr>
        <p:spPr>
          <a:xfrm>
            <a:off x="1003475" y="132650"/>
            <a:ext cx="116031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Need Additional Support?</a:t>
            </a:r>
            <a:endParaRPr b="1" sz="6500">
              <a:solidFill>
                <a:schemeClr val="lt1"/>
              </a:solidFill>
            </a:endParaRPr>
          </a:p>
        </p:txBody>
      </p:sp>
      <p:sp>
        <p:nvSpPr>
          <p:cNvPr id="377" name="Google Shape;377;p36"/>
          <p:cNvSpPr txBox="1"/>
          <p:nvPr/>
        </p:nvSpPr>
        <p:spPr>
          <a:xfrm>
            <a:off x="5463900" y="8333300"/>
            <a:ext cx="73602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500">
                <a:solidFill>
                  <a:srgbClr val="0C1D2F"/>
                </a:solidFill>
                <a:uFill>
                  <a:noFill/>
                </a:uFill>
                <a:hlinkClick r:id="rId3">
                  <a:extLst>
                    <a:ext uri="{A12FA001-AC4F-418D-AE19-62706E023703}">
                      <ahyp:hlinkClr val="tx"/>
                    </a:ext>
                  </a:extLst>
                </a:hlinkClick>
              </a:rPr>
              <a:t>https://bit.ly/StaffResourcesHub</a:t>
            </a:r>
            <a:endParaRPr b="1" sz="3500">
              <a:solidFill>
                <a:srgbClr val="0C1D2F"/>
              </a:solidFill>
            </a:endParaRPr>
          </a:p>
        </p:txBody>
      </p:sp>
      <p:pic>
        <p:nvPicPr>
          <p:cNvPr id="378" name="Google Shape;378;p36" title="StaffResourcesHub.png"/>
          <p:cNvPicPr preferRelativeResize="0"/>
          <p:nvPr/>
        </p:nvPicPr>
        <p:blipFill>
          <a:blip r:embed="rId4">
            <a:alphaModFix/>
          </a:blip>
          <a:stretch>
            <a:fillRect/>
          </a:stretch>
        </p:blipFill>
        <p:spPr>
          <a:xfrm>
            <a:off x="5788725" y="1582345"/>
            <a:ext cx="6710554" cy="671055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7"/>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84" name="Google Shape;384;p37"/>
          <p:cNvSpPr txBox="1"/>
          <p:nvPr/>
        </p:nvSpPr>
        <p:spPr>
          <a:xfrm>
            <a:off x="1003475" y="132650"/>
            <a:ext cx="116031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Contact Us</a:t>
            </a:r>
            <a:endParaRPr b="1" sz="6500">
              <a:solidFill>
                <a:schemeClr val="lt1"/>
              </a:solidFill>
            </a:endParaRPr>
          </a:p>
        </p:txBody>
      </p:sp>
      <p:pic>
        <p:nvPicPr>
          <p:cNvPr id="385" name="Google Shape;385;p37"/>
          <p:cNvPicPr preferRelativeResize="0"/>
          <p:nvPr/>
        </p:nvPicPr>
        <p:blipFill>
          <a:blip r:embed="rId3">
            <a:alphaModFix/>
          </a:blip>
          <a:stretch>
            <a:fillRect/>
          </a:stretch>
        </p:blipFill>
        <p:spPr>
          <a:xfrm>
            <a:off x="9626750" y="3424175"/>
            <a:ext cx="7043300" cy="4389750"/>
          </a:xfrm>
          <a:prstGeom prst="rect">
            <a:avLst/>
          </a:prstGeom>
          <a:noFill/>
          <a:ln>
            <a:noFill/>
          </a:ln>
        </p:spPr>
      </p:pic>
      <p:pic>
        <p:nvPicPr>
          <p:cNvPr descr="This is Ryan Causey's card. Their email is RCausey@springisd.org. Their phone number is +1 281 891 6459." id="386" name="Google Shape;386;p37"/>
          <p:cNvPicPr preferRelativeResize="0"/>
          <p:nvPr/>
        </p:nvPicPr>
        <p:blipFill>
          <a:blip r:embed="rId4">
            <a:alphaModFix/>
          </a:blip>
          <a:stretch>
            <a:fillRect/>
          </a:stretch>
        </p:blipFill>
        <p:spPr>
          <a:xfrm>
            <a:off x="1776393" y="3517925"/>
            <a:ext cx="7454382" cy="41470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0" name="Shape 390"/>
        <p:cNvGrpSpPr/>
        <p:nvPr/>
      </p:nvGrpSpPr>
      <p:grpSpPr>
        <a:xfrm>
          <a:off x="0" y="0"/>
          <a:ext cx="0" cy="0"/>
          <a:chOff x="0" y="0"/>
          <a:chExt cx="0" cy="0"/>
        </a:xfrm>
      </p:grpSpPr>
      <p:sp>
        <p:nvSpPr>
          <p:cNvPr id="391" name="Google Shape;391;p38"/>
          <p:cNvSpPr/>
          <p:nvPr/>
        </p:nvSpPr>
        <p:spPr>
          <a:xfrm>
            <a:off x="541781" y="1878975"/>
            <a:ext cx="11313850"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92" name="Google Shape;392;p38"/>
          <p:cNvSpPr/>
          <p:nvPr/>
        </p:nvSpPr>
        <p:spPr>
          <a:xfrm>
            <a:off x="541775" y="1969900"/>
            <a:ext cx="11313850"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393" name="Google Shape;393;p38"/>
          <p:cNvGrpSpPr/>
          <p:nvPr/>
        </p:nvGrpSpPr>
        <p:grpSpPr>
          <a:xfrm>
            <a:off x="861144" y="3090354"/>
            <a:ext cx="4995312" cy="249106"/>
            <a:chOff x="0" y="-38102"/>
            <a:chExt cx="1746002" cy="65610"/>
          </a:xfrm>
        </p:grpSpPr>
        <p:sp>
          <p:nvSpPr>
            <p:cNvPr id="394" name="Google Shape;394;p3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395" name="Google Shape;395;p38"/>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6" name="Google Shape;396;p38"/>
          <p:cNvSpPr txBox="1"/>
          <p:nvPr/>
        </p:nvSpPr>
        <p:spPr>
          <a:xfrm>
            <a:off x="861145" y="2229185"/>
            <a:ext cx="32562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Topic: </a:t>
            </a:r>
            <a:endParaRPr/>
          </a:p>
        </p:txBody>
      </p:sp>
      <p:sp>
        <p:nvSpPr>
          <p:cNvPr id="397" name="Google Shape;397;p38"/>
          <p:cNvSpPr txBox="1"/>
          <p:nvPr/>
        </p:nvSpPr>
        <p:spPr>
          <a:xfrm>
            <a:off x="1000492" y="3662475"/>
            <a:ext cx="10449000" cy="9969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398" name="Google Shape;398;p38"/>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99" name="Google Shape;399;p38"/>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00" name="Google Shape;400;p38"/>
          <p:cNvGrpSpPr/>
          <p:nvPr/>
        </p:nvGrpSpPr>
        <p:grpSpPr>
          <a:xfrm>
            <a:off x="12724500" y="3663603"/>
            <a:ext cx="4995306" cy="249108"/>
            <a:chOff x="-2" y="-38102"/>
            <a:chExt cx="1746000" cy="65610"/>
          </a:xfrm>
        </p:grpSpPr>
        <p:sp>
          <p:nvSpPr>
            <p:cNvPr id="401" name="Google Shape;401;p3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02" name="Google Shape;402;p38"/>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3" name="Google Shape;403;p38"/>
          <p:cNvSpPr txBox="1"/>
          <p:nvPr/>
        </p:nvSpPr>
        <p:spPr>
          <a:xfrm>
            <a:off x="12672451" y="2945825"/>
            <a:ext cx="36555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Three</a:t>
            </a:r>
            <a:endParaRPr/>
          </a:p>
        </p:txBody>
      </p:sp>
      <p:sp>
        <p:nvSpPr>
          <p:cNvPr id="404" name="Google Shape;404;p38"/>
          <p:cNvSpPr txBox="1"/>
          <p:nvPr/>
        </p:nvSpPr>
        <p:spPr>
          <a:xfrm>
            <a:off x="12794518" y="5464361"/>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05" name="Google Shape;405;p38"/>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Slide Heading (Montserrat 49)</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9" name="Shape 409"/>
        <p:cNvGrpSpPr/>
        <p:nvPr/>
      </p:nvGrpSpPr>
      <p:grpSpPr>
        <a:xfrm>
          <a:off x="0" y="0"/>
          <a:ext cx="0" cy="0"/>
          <a:chOff x="0" y="0"/>
          <a:chExt cx="0" cy="0"/>
        </a:xfrm>
      </p:grpSpPr>
      <p:sp>
        <p:nvSpPr>
          <p:cNvPr id="410" name="Google Shape;410;p39"/>
          <p:cNvSpPr/>
          <p:nvPr/>
        </p:nvSpPr>
        <p:spPr>
          <a:xfrm>
            <a:off x="416758" y="1895547"/>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411" name="Google Shape;411;p39"/>
          <p:cNvSpPr/>
          <p:nvPr/>
        </p:nvSpPr>
        <p:spPr>
          <a:xfrm>
            <a:off x="416758" y="2047947"/>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12" name="Google Shape;412;p39"/>
          <p:cNvGrpSpPr/>
          <p:nvPr/>
        </p:nvGrpSpPr>
        <p:grpSpPr>
          <a:xfrm>
            <a:off x="736121" y="3680174"/>
            <a:ext cx="4995310" cy="249099"/>
            <a:chOff x="0" y="-38100"/>
            <a:chExt cx="1746001" cy="65608"/>
          </a:xfrm>
        </p:grpSpPr>
        <p:sp>
          <p:nvSpPr>
            <p:cNvPr id="413" name="Google Shape;413;p39"/>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14" name="Google Shape;414;p39"/>
            <p:cNvSpPr txBox="1"/>
            <p:nvPr/>
          </p:nvSpPr>
          <p:spPr>
            <a:xfrm>
              <a:off x="1" y="-38100"/>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5" name="Google Shape;415;p39"/>
          <p:cNvSpPr txBox="1"/>
          <p:nvPr/>
        </p:nvSpPr>
        <p:spPr>
          <a:xfrm>
            <a:off x="684059" y="2962397"/>
            <a:ext cx="32562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One</a:t>
            </a:r>
            <a:endParaRPr/>
          </a:p>
        </p:txBody>
      </p:sp>
      <p:sp>
        <p:nvSpPr>
          <p:cNvPr id="416" name="Google Shape;416;p39"/>
          <p:cNvSpPr txBox="1"/>
          <p:nvPr/>
        </p:nvSpPr>
        <p:spPr>
          <a:xfrm>
            <a:off x="806133" y="5480922"/>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17" name="Google Shape;417;p39"/>
          <p:cNvSpPr/>
          <p:nvPr/>
        </p:nvSpPr>
        <p:spPr>
          <a:xfrm>
            <a:off x="6400119" y="1894635"/>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418" name="Google Shape;418;p39"/>
          <p:cNvSpPr/>
          <p:nvPr/>
        </p:nvSpPr>
        <p:spPr>
          <a:xfrm>
            <a:off x="6400119" y="2047035"/>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19" name="Google Shape;419;p39"/>
          <p:cNvGrpSpPr/>
          <p:nvPr/>
        </p:nvGrpSpPr>
        <p:grpSpPr>
          <a:xfrm>
            <a:off x="6719475" y="3679254"/>
            <a:ext cx="4995306" cy="249107"/>
            <a:chOff x="-2" y="-38102"/>
            <a:chExt cx="1746000" cy="65610"/>
          </a:xfrm>
        </p:grpSpPr>
        <p:sp>
          <p:nvSpPr>
            <p:cNvPr id="420" name="Google Shape;420;p39"/>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21" name="Google Shape;421;p39"/>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2" name="Google Shape;422;p39"/>
          <p:cNvSpPr txBox="1"/>
          <p:nvPr/>
        </p:nvSpPr>
        <p:spPr>
          <a:xfrm>
            <a:off x="6667420" y="2961485"/>
            <a:ext cx="32562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Two</a:t>
            </a:r>
            <a:endParaRPr/>
          </a:p>
        </p:txBody>
      </p:sp>
      <p:sp>
        <p:nvSpPr>
          <p:cNvPr id="423" name="Google Shape;423;p39"/>
          <p:cNvSpPr txBox="1"/>
          <p:nvPr/>
        </p:nvSpPr>
        <p:spPr>
          <a:xfrm>
            <a:off x="6789494" y="5480010"/>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24" name="Google Shape;424;p39"/>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425" name="Google Shape;425;p39"/>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426" name="Google Shape;426;p39"/>
          <p:cNvGrpSpPr/>
          <p:nvPr/>
        </p:nvGrpSpPr>
        <p:grpSpPr>
          <a:xfrm>
            <a:off x="12724500" y="3663605"/>
            <a:ext cx="4995306" cy="249106"/>
            <a:chOff x="-2" y="-38102"/>
            <a:chExt cx="1746000" cy="65610"/>
          </a:xfrm>
        </p:grpSpPr>
        <p:sp>
          <p:nvSpPr>
            <p:cNvPr id="427" name="Google Shape;427;p39"/>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428" name="Google Shape;428;p39"/>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9" name="Google Shape;429;p39"/>
          <p:cNvSpPr txBox="1"/>
          <p:nvPr/>
        </p:nvSpPr>
        <p:spPr>
          <a:xfrm>
            <a:off x="12672451" y="2945825"/>
            <a:ext cx="36555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Three</a:t>
            </a:r>
            <a:endParaRPr/>
          </a:p>
        </p:txBody>
      </p:sp>
      <p:sp>
        <p:nvSpPr>
          <p:cNvPr id="430" name="Google Shape;430;p39"/>
          <p:cNvSpPr txBox="1"/>
          <p:nvPr/>
        </p:nvSpPr>
        <p:spPr>
          <a:xfrm>
            <a:off x="12794518" y="5464361"/>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431" name="Google Shape;431;p39"/>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Slide Heading (Montserrat 49)</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5" name="Shape 435"/>
        <p:cNvGrpSpPr/>
        <p:nvPr/>
      </p:nvGrpSpPr>
      <p:grpSpPr>
        <a:xfrm>
          <a:off x="0" y="0"/>
          <a:ext cx="0" cy="0"/>
          <a:chOff x="0" y="0"/>
          <a:chExt cx="0" cy="0"/>
        </a:xfrm>
      </p:grpSpPr>
      <p:sp>
        <p:nvSpPr>
          <p:cNvPr id="436" name="Google Shape;436;p40"/>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437" name="Google Shape;437;p40"/>
          <p:cNvSpPr txBox="1"/>
          <p:nvPr/>
        </p:nvSpPr>
        <p:spPr>
          <a:xfrm>
            <a:off x="1003475" y="132650"/>
            <a:ext cx="76524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Session Survey</a:t>
            </a:r>
            <a:endParaRPr b="1" sz="6500">
              <a:solidFill>
                <a:schemeClr val="lt1"/>
              </a:solidFill>
            </a:endParaRPr>
          </a:p>
        </p:txBody>
      </p:sp>
      <p:pic>
        <p:nvPicPr>
          <p:cNvPr id="438" name="Google Shape;438;p40"/>
          <p:cNvPicPr preferRelativeResize="0"/>
          <p:nvPr/>
        </p:nvPicPr>
        <p:blipFill>
          <a:blip r:embed="rId3">
            <a:alphaModFix/>
          </a:blip>
          <a:stretch>
            <a:fillRect/>
          </a:stretch>
        </p:blipFill>
        <p:spPr>
          <a:xfrm>
            <a:off x="10289600" y="7842847"/>
            <a:ext cx="7911527" cy="2444150"/>
          </a:xfrm>
          <a:prstGeom prst="rect">
            <a:avLst/>
          </a:prstGeom>
          <a:noFill/>
          <a:ln cap="flat" cmpd="sng" w="38100">
            <a:solidFill>
              <a:srgbClr val="00437B"/>
            </a:solidFill>
            <a:prstDash val="solid"/>
            <a:round/>
            <a:headEnd len="sm" w="sm" type="none"/>
            <a:tailEnd len="sm" w="sm" type="none"/>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2" name="Shape 442"/>
        <p:cNvGrpSpPr/>
        <p:nvPr/>
      </p:nvGrpSpPr>
      <p:grpSpPr>
        <a:xfrm>
          <a:off x="0" y="0"/>
          <a:ext cx="0" cy="0"/>
          <a:chOff x="0" y="0"/>
          <a:chExt cx="0" cy="0"/>
        </a:xfrm>
      </p:grpSpPr>
      <p:sp>
        <p:nvSpPr>
          <p:cNvPr id="443" name="Google Shape;443;p41"/>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444" name="Google Shape;444;p41"/>
          <p:cNvSpPr txBox="1"/>
          <p:nvPr/>
        </p:nvSpPr>
        <p:spPr>
          <a:xfrm>
            <a:off x="1003475" y="132650"/>
            <a:ext cx="110163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Housekeeping Notes </a:t>
            </a:r>
            <a:endParaRPr b="1" sz="6500">
              <a:solidFill>
                <a:schemeClr val="lt1"/>
              </a:solidFill>
            </a:endParaRPr>
          </a:p>
        </p:txBody>
      </p:sp>
      <p:sp>
        <p:nvSpPr>
          <p:cNvPr id="445" name="Google Shape;445;p41"/>
          <p:cNvSpPr txBox="1"/>
          <p:nvPr/>
        </p:nvSpPr>
        <p:spPr>
          <a:xfrm>
            <a:off x="989250" y="2433675"/>
            <a:ext cx="14869200" cy="4597200"/>
          </a:xfrm>
          <a:prstGeom prst="rect">
            <a:avLst/>
          </a:prstGeom>
          <a:noFill/>
          <a:ln>
            <a:noFill/>
          </a:ln>
        </p:spPr>
        <p:txBody>
          <a:bodyPr anchorCtr="0" anchor="t" bIns="91425" lIns="91425" spcFirstLastPara="1" rIns="91425" wrap="square" tIns="91425">
            <a:noAutofit/>
          </a:bodyPr>
          <a:lstStyle/>
          <a:p>
            <a:pPr indent="-400050" lvl="0" marL="457200" rtl="0" algn="l">
              <a:spcBef>
                <a:spcPts val="0"/>
              </a:spcBef>
              <a:spcAft>
                <a:spcPts val="0"/>
              </a:spcAft>
              <a:buSzPts val="2700"/>
              <a:buFont typeface="Poppins"/>
              <a:buChar char="●"/>
            </a:pPr>
            <a:r>
              <a:rPr lang="en-US" sz="2700">
                <a:latin typeface="Poppins"/>
                <a:ea typeface="Poppins"/>
                <a:cs typeface="Poppins"/>
                <a:sym typeface="Poppins"/>
              </a:rPr>
              <a:t>Duplicate the slide before editing - we’ll then have fresh templates and consistency</a:t>
            </a:r>
            <a:endParaRPr sz="2700">
              <a:latin typeface="Poppins"/>
              <a:ea typeface="Poppins"/>
              <a:cs typeface="Poppins"/>
              <a:sym typeface="Poppins"/>
            </a:endParaRPr>
          </a:p>
          <a:p>
            <a:pPr indent="-400050" lvl="0" marL="457200" rtl="0" algn="l">
              <a:spcBef>
                <a:spcPts val="0"/>
              </a:spcBef>
              <a:spcAft>
                <a:spcPts val="0"/>
              </a:spcAft>
              <a:buSzPts val="2700"/>
              <a:buFont typeface="Poppins"/>
              <a:buChar char="●"/>
            </a:pPr>
            <a:r>
              <a:rPr lang="en-US" sz="2700">
                <a:latin typeface="Poppins"/>
                <a:ea typeface="Poppins"/>
                <a:cs typeface="Poppins"/>
                <a:sym typeface="Poppins"/>
              </a:rPr>
              <a:t>Try to follow the fonts used on the title slide</a:t>
            </a:r>
            <a:endParaRPr sz="2700">
              <a:latin typeface="Poppins"/>
              <a:ea typeface="Poppins"/>
              <a:cs typeface="Poppins"/>
              <a:sym typeface="Poppins"/>
            </a:endParaRPr>
          </a:p>
          <a:p>
            <a:pPr indent="-400050" lvl="1" marL="914400" rtl="0" algn="l">
              <a:spcBef>
                <a:spcPts val="0"/>
              </a:spcBef>
              <a:spcAft>
                <a:spcPts val="0"/>
              </a:spcAft>
              <a:buSzPts val="2700"/>
              <a:buChar char="○"/>
            </a:pPr>
            <a:r>
              <a:rPr b="1" lang="en-US" sz="2700"/>
              <a:t>Heading: Arial 65 (bold)</a:t>
            </a:r>
            <a:endParaRPr b="1" sz="2700"/>
          </a:p>
          <a:p>
            <a:pPr indent="-400050" lvl="1" marL="914400" rtl="0" algn="l">
              <a:spcBef>
                <a:spcPts val="0"/>
              </a:spcBef>
              <a:spcAft>
                <a:spcPts val="0"/>
              </a:spcAft>
              <a:buSzPts val="2700"/>
              <a:buFont typeface="Montserrat"/>
              <a:buChar char="○"/>
            </a:pPr>
            <a:r>
              <a:rPr b="1" lang="en-US" sz="2700">
                <a:latin typeface="Montserrat"/>
                <a:ea typeface="Montserrat"/>
                <a:cs typeface="Montserrat"/>
                <a:sym typeface="Montserrat"/>
              </a:rPr>
              <a:t>Subheading: Montserrat 35 (bold)</a:t>
            </a:r>
            <a:endParaRPr b="1" sz="2700">
              <a:latin typeface="Montserrat"/>
              <a:ea typeface="Montserrat"/>
              <a:cs typeface="Montserrat"/>
              <a:sym typeface="Montserrat"/>
            </a:endParaRPr>
          </a:p>
          <a:p>
            <a:pPr indent="-400050" lvl="1" marL="914400" rtl="0" algn="l">
              <a:spcBef>
                <a:spcPts val="0"/>
              </a:spcBef>
              <a:spcAft>
                <a:spcPts val="0"/>
              </a:spcAft>
              <a:buSzPts val="2700"/>
              <a:buFont typeface="Poppins"/>
              <a:buChar char="○"/>
            </a:pPr>
            <a:r>
              <a:rPr lang="en-US" sz="2700">
                <a:latin typeface="Poppins"/>
                <a:ea typeface="Poppins"/>
                <a:cs typeface="Poppins"/>
                <a:sym typeface="Poppins"/>
              </a:rPr>
              <a:t>Body: Poppins Normal - make it fit as large as possible</a:t>
            </a:r>
            <a:endParaRPr sz="2700">
              <a:latin typeface="Poppins"/>
              <a:ea typeface="Poppins"/>
              <a:cs typeface="Poppins"/>
              <a:sym typeface="Poppins"/>
            </a:endParaRPr>
          </a:p>
          <a:p>
            <a:pPr indent="0" lvl="0" marL="457200" rtl="0" algn="l">
              <a:spcBef>
                <a:spcPts val="0"/>
              </a:spcBef>
              <a:spcAft>
                <a:spcPts val="0"/>
              </a:spcAft>
              <a:buNone/>
            </a:pPr>
            <a:r>
              <a:t/>
            </a:r>
            <a:endParaRPr sz="2400">
              <a:latin typeface="Poppins"/>
              <a:ea typeface="Poppins"/>
              <a:cs typeface="Poppins"/>
              <a:sym typeface="Poppins"/>
            </a:endParaRPr>
          </a:p>
          <a:p>
            <a:pPr indent="0" lvl="0" marL="457200" rtl="0" algn="l">
              <a:spcBef>
                <a:spcPts val="0"/>
              </a:spcBef>
              <a:spcAft>
                <a:spcPts val="0"/>
              </a:spcAft>
              <a:buNone/>
            </a:pPr>
            <a:r>
              <a:t/>
            </a:r>
            <a:endParaRPr sz="24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9" name="Shape 449"/>
        <p:cNvGrpSpPr/>
        <p:nvPr/>
      </p:nvGrpSpPr>
      <p:grpSpPr>
        <a:xfrm>
          <a:off x="0" y="0"/>
          <a:ext cx="0" cy="0"/>
          <a:chOff x="0" y="0"/>
          <a:chExt cx="0" cy="0"/>
        </a:xfrm>
      </p:grpSpPr>
      <p:sp>
        <p:nvSpPr>
          <p:cNvPr id="450" name="Google Shape;450;p42"/>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pic>
        <p:nvPicPr>
          <p:cNvPr id="451" name="Google Shape;451;p42" title="20251020_CooperElementary-11.jpg"/>
          <p:cNvPicPr preferRelativeResize="0"/>
          <p:nvPr>
            <p:ph idx="2" type="pic"/>
          </p:nvPr>
        </p:nvPicPr>
        <p:blipFill rotWithShape="1">
          <a:blip r:embed="rId3">
            <a:alphaModFix/>
          </a:blip>
          <a:srcRect b="0" l="17145" r="17139" t="0"/>
          <a:stretch/>
        </p:blipFill>
        <p:spPr>
          <a:xfrm>
            <a:off x="12822800" y="385675"/>
            <a:ext cx="4697400" cy="4646700"/>
          </a:xfrm>
          <a:prstGeom prst="ellipse">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7"/>
          <p:cNvSpPr txBox="1"/>
          <p:nvPr/>
        </p:nvSpPr>
        <p:spPr>
          <a:xfrm>
            <a:off x="770388" y="352325"/>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Session Agenda</a:t>
            </a:r>
            <a:endParaRPr/>
          </a:p>
        </p:txBody>
      </p:sp>
      <p:graphicFrame>
        <p:nvGraphicFramePr>
          <p:cNvPr id="56" name="Google Shape;56;p7"/>
          <p:cNvGraphicFramePr/>
          <p:nvPr/>
        </p:nvGraphicFramePr>
        <p:xfrm>
          <a:off x="3028550" y="2195578"/>
          <a:ext cx="3000000" cy="3000000"/>
        </p:xfrm>
        <a:graphic>
          <a:graphicData uri="http://schemas.openxmlformats.org/drawingml/2006/table">
            <a:tbl>
              <a:tblPr>
                <a:noFill/>
                <a:tableStyleId>{AD3561FD-8543-4FE9-92D4-D2A07BF9CA12}</a:tableStyleId>
              </a:tblPr>
              <a:tblGrid>
                <a:gridCol w="1237075"/>
                <a:gridCol w="604450"/>
                <a:gridCol w="10389375"/>
              </a:tblGrid>
              <a:tr h="749675">
                <a:tc>
                  <a:txBody>
                    <a:bodyPr/>
                    <a:lstStyle/>
                    <a:p>
                      <a:pPr indent="0" lvl="0" marL="0" rtl="0" algn="ctr">
                        <a:spcBef>
                          <a:spcPts val="0"/>
                        </a:spcBef>
                        <a:spcAft>
                          <a:spcPts val="0"/>
                        </a:spcAft>
                        <a:buNone/>
                      </a:pPr>
                      <a:r>
                        <a:rPr lang="en-US" sz="2900">
                          <a:solidFill>
                            <a:schemeClr val="dk1"/>
                          </a:solidFill>
                          <a:latin typeface="Poppins Medium"/>
                          <a:ea typeface="Poppins Medium"/>
                          <a:cs typeface="Poppins Medium"/>
                          <a:sym typeface="Poppins Medium"/>
                        </a:rPr>
                        <a:t>1</a:t>
                      </a:r>
                      <a:endParaRPr sz="29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t/>
                      </a:r>
                      <a:endParaRPr sz="4600">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4600">
                          <a:solidFill>
                            <a:srgbClr val="0C1D2F"/>
                          </a:solidFill>
                          <a:latin typeface="Poppins Medium"/>
                          <a:ea typeface="Poppins Medium"/>
                          <a:cs typeface="Poppins Medium"/>
                          <a:sym typeface="Poppins Medium"/>
                        </a:rPr>
                        <a:t>Welcome &amp; Do Now</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2</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9CB9C"/>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Accessing / Login</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3</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6B26B"/>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Class Dashboard</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9912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4</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Scheduling</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5</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F9900"/>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Classroom Monitoring</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6</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F9900"/>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Q&amp;A</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8"/>
          <p:cNvSpPr txBox="1"/>
          <p:nvPr/>
        </p:nvSpPr>
        <p:spPr>
          <a:xfrm>
            <a:off x="770388" y="336383"/>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Session Objectives</a:t>
            </a:r>
            <a:endParaRPr/>
          </a:p>
        </p:txBody>
      </p:sp>
      <p:sp>
        <p:nvSpPr>
          <p:cNvPr id="62" name="Google Shape;62;p8"/>
          <p:cNvSpPr txBox="1"/>
          <p:nvPr/>
        </p:nvSpPr>
        <p:spPr>
          <a:xfrm>
            <a:off x="61290" y="1869664"/>
            <a:ext cx="134049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500">
                <a:latin typeface="Montserrat"/>
                <a:ea typeface="Montserrat"/>
                <a:cs typeface="Montserrat"/>
                <a:sym typeface="Montserrat"/>
              </a:rPr>
              <a:t>By the end of this session, participants will be able to…</a:t>
            </a:r>
            <a:endParaRPr/>
          </a:p>
        </p:txBody>
      </p:sp>
      <p:grpSp>
        <p:nvGrpSpPr>
          <p:cNvPr id="63" name="Google Shape;63;p8"/>
          <p:cNvGrpSpPr/>
          <p:nvPr/>
        </p:nvGrpSpPr>
        <p:grpSpPr>
          <a:xfrm>
            <a:off x="332650" y="2368443"/>
            <a:ext cx="13404966" cy="371600"/>
            <a:chOff x="0" y="-38100"/>
            <a:chExt cx="2772600" cy="97872"/>
          </a:xfrm>
        </p:grpSpPr>
        <p:sp>
          <p:nvSpPr>
            <p:cNvPr id="64" name="Google Shape;64;p8"/>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65" name="Google Shape;65;p8"/>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 name="Google Shape;66;p8"/>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67" name="Google Shape;67;p8"/>
          <p:cNvSpPr txBox="1"/>
          <p:nvPr/>
        </p:nvSpPr>
        <p:spPr>
          <a:xfrm>
            <a:off x="332924" y="2907400"/>
            <a:ext cx="17006400" cy="6432900"/>
          </a:xfrm>
          <a:prstGeom prst="rect">
            <a:avLst/>
          </a:prstGeom>
          <a:noFill/>
          <a:ln>
            <a:noFill/>
          </a:ln>
        </p:spPr>
        <p:txBody>
          <a:bodyPr anchorCtr="0" anchor="t" bIns="0" lIns="0" spcFirstLastPara="1" rIns="0" wrap="square" tIns="0">
            <a:spAutoFit/>
          </a:bodyPr>
          <a:lstStyle/>
          <a:p>
            <a:pPr indent="0" lvl="0" marL="0" marR="0" rtl="0" algn="l">
              <a:lnSpc>
                <a:spcPct val="200222"/>
              </a:lnSpc>
              <a:spcBef>
                <a:spcPts val="0"/>
              </a:spcBef>
              <a:spcAft>
                <a:spcPts val="0"/>
              </a:spcAft>
              <a:buNone/>
            </a:pPr>
            <a:r>
              <a:t/>
            </a:r>
            <a:endParaRPr b="0" i="0" sz="2000" u="none" cap="none" strike="noStrike">
              <a:solidFill>
                <a:schemeClr val="dk1"/>
              </a:solidFill>
              <a:latin typeface="Calibri"/>
              <a:ea typeface="Calibri"/>
              <a:cs typeface="Calibri"/>
              <a:sym typeface="Calibri"/>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Explain the purpose of Lightspeed Classroom and how it connects to 2026–2027 instructional priorities.</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sz="3699">
              <a:latin typeface="Poppins"/>
              <a:ea typeface="Poppins"/>
              <a:cs typeface="Poppins"/>
              <a:sym typeface="Poppins"/>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Identify key expectations for implementation of Lightspeed Classroom.</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sz="3699">
              <a:latin typeface="Poppins"/>
              <a:ea typeface="Poppins"/>
              <a:cs typeface="Poppins"/>
              <a:sym typeface="Poppins"/>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Apply the learning to implement the creation of scheduled times in the Lightspeed system.</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sz="3699">
              <a:latin typeface="Poppins"/>
              <a:ea typeface="Poppins"/>
              <a:cs typeface="Poppins"/>
              <a:sym typeface="Poppins"/>
            </a:endParaRPr>
          </a:p>
          <a:p>
            <a:pPr indent="-463487" lvl="0" marL="457200" marR="0" rtl="0" algn="l">
              <a:lnSpc>
                <a:spcPct val="103000"/>
              </a:lnSpc>
              <a:spcBef>
                <a:spcPts val="0"/>
              </a:spcBef>
              <a:spcAft>
                <a:spcPts val="0"/>
              </a:spcAft>
              <a:buSzPts val="3699"/>
              <a:buFont typeface="Poppins"/>
              <a:buChar char="●"/>
            </a:pPr>
            <a:r>
              <a:rPr lang="en-US" sz="3699">
                <a:latin typeface="Poppins"/>
                <a:ea typeface="Poppins"/>
                <a:cs typeface="Poppins"/>
                <a:sym typeface="Poppins"/>
              </a:rPr>
              <a:t>Access post presentation resources and walkthrough materials.</a:t>
            </a:r>
            <a:endParaRPr sz="3699">
              <a:latin typeface="Poppins"/>
              <a:ea typeface="Poppins"/>
              <a:cs typeface="Poppins"/>
              <a:sym typeface="Poppins"/>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71" name="Shape 71"/>
        <p:cNvGrpSpPr/>
        <p:nvPr/>
      </p:nvGrpSpPr>
      <p:grpSpPr>
        <a:xfrm>
          <a:off x="0" y="0"/>
          <a:ext cx="0" cy="0"/>
          <a:chOff x="0" y="0"/>
          <a:chExt cx="0" cy="0"/>
        </a:xfrm>
      </p:grpSpPr>
      <p:sp>
        <p:nvSpPr>
          <p:cNvPr id="72" name="Google Shape;72;p9"/>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Clr>
                <a:schemeClr val="dk1"/>
              </a:buClr>
              <a:buFont typeface="Arial"/>
              <a:buNone/>
            </a:pPr>
            <a:r>
              <a:rPr b="1" lang="en-US" sz="6500">
                <a:solidFill>
                  <a:schemeClr val="lt1"/>
                </a:solidFill>
              </a:rPr>
              <a:t>Accessing Lightspeed</a:t>
            </a:r>
            <a:endParaRPr sz="6500">
              <a:solidFill>
                <a:schemeClr val="lt1"/>
              </a:solidFill>
            </a:endParaRPr>
          </a:p>
        </p:txBody>
      </p:sp>
      <p:pic>
        <p:nvPicPr>
          <p:cNvPr id="73" name="Google Shape;73;p9"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74" name="Google Shape;74;p9"/>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0"/>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Where is Lightspeed?</a:t>
            </a:r>
            <a:endParaRPr/>
          </a:p>
        </p:txBody>
      </p:sp>
      <p:sp>
        <p:nvSpPr>
          <p:cNvPr id="80" name="Google Shape;80;p10"/>
          <p:cNvSpPr txBox="1"/>
          <p:nvPr/>
        </p:nvSpPr>
        <p:spPr>
          <a:xfrm>
            <a:off x="332649" y="1721650"/>
            <a:ext cx="53031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500">
                <a:latin typeface="Montserrat"/>
                <a:ea typeface="Montserrat"/>
                <a:cs typeface="Montserrat"/>
                <a:sym typeface="Montserrat"/>
              </a:rPr>
              <a:t>Spring ISD Portal</a:t>
            </a:r>
            <a:endParaRPr/>
          </a:p>
        </p:txBody>
      </p:sp>
      <p:grpSp>
        <p:nvGrpSpPr>
          <p:cNvPr id="81" name="Google Shape;81;p10"/>
          <p:cNvGrpSpPr/>
          <p:nvPr/>
        </p:nvGrpSpPr>
        <p:grpSpPr>
          <a:xfrm>
            <a:off x="332651" y="2183417"/>
            <a:ext cx="10527285" cy="371610"/>
            <a:chOff x="0" y="-38100"/>
            <a:chExt cx="2772600" cy="97872"/>
          </a:xfrm>
        </p:grpSpPr>
        <p:sp>
          <p:nvSpPr>
            <p:cNvPr id="82" name="Google Shape;82;p10"/>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83" name="Google Shape;83;p10"/>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4" name="Google Shape;84;p10"/>
          <p:cNvSpPr/>
          <p:nvPr/>
        </p:nvSpPr>
        <p:spPr>
          <a:xfrm>
            <a:off x="11191608" y="1797854"/>
            <a:ext cx="685220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85" name="Google Shape;85;p10"/>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86" name="Google Shape;86;p10"/>
          <p:cNvSpPr txBox="1"/>
          <p:nvPr/>
        </p:nvSpPr>
        <p:spPr>
          <a:xfrm>
            <a:off x="332926" y="2907412"/>
            <a:ext cx="10526700" cy="5531400"/>
          </a:xfrm>
          <a:prstGeom prst="rect">
            <a:avLst/>
          </a:prstGeom>
          <a:noFill/>
          <a:ln>
            <a:noFill/>
          </a:ln>
        </p:spPr>
        <p:txBody>
          <a:bodyPr anchorCtr="0" anchor="t" bIns="0" lIns="0" spcFirstLastPara="1" rIns="0" wrap="square" tIns="0">
            <a:spAutoFit/>
          </a:bodyPr>
          <a:lstStyle/>
          <a:p>
            <a:pPr indent="0" lvl="0" marL="0" marR="0" rtl="0" algn="l">
              <a:lnSpc>
                <a:spcPct val="200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Using your login credentials, access your Spring ISD portal.</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Look for the blue and white Lightspeed logo.</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Star it to add it to Favorites below.</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latin typeface="Poppins"/>
                <a:ea typeface="Poppins"/>
                <a:cs typeface="Poppins"/>
                <a:sym typeface="Poppins"/>
              </a:rPr>
              <a:t>Double click to open it.</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87" name="Google Shape;87;p10"/>
          <p:cNvPicPr preferRelativeResize="0"/>
          <p:nvPr/>
        </p:nvPicPr>
        <p:blipFill>
          <a:blip r:embed="rId3">
            <a:alphaModFix/>
          </a:blip>
          <a:stretch>
            <a:fillRect/>
          </a:stretch>
        </p:blipFill>
        <p:spPr>
          <a:xfrm>
            <a:off x="11560175" y="2555025"/>
            <a:ext cx="6115050" cy="5581650"/>
          </a:xfrm>
          <a:prstGeom prst="rect">
            <a:avLst/>
          </a:prstGeom>
          <a:noFill/>
          <a:ln>
            <a:noFill/>
          </a:ln>
        </p:spPr>
      </p:pic>
      <p:sp>
        <p:nvSpPr>
          <p:cNvPr id="88" name="Google Shape;88;p10"/>
          <p:cNvSpPr/>
          <p:nvPr/>
        </p:nvSpPr>
        <p:spPr>
          <a:xfrm>
            <a:off x="11729899" y="6586399"/>
            <a:ext cx="1476900" cy="1499400"/>
          </a:xfrm>
          <a:prstGeom prst="rect">
            <a:avLst/>
          </a:prstGeom>
          <a:noFill/>
          <a:ln cap="flat" cmpd="sng" w="381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1"/>
          <p:cNvSpPr/>
          <p:nvPr/>
        </p:nvSpPr>
        <p:spPr>
          <a:xfrm>
            <a:off x="416758" y="1895547"/>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94" name="Google Shape;94;p11"/>
          <p:cNvSpPr/>
          <p:nvPr/>
        </p:nvSpPr>
        <p:spPr>
          <a:xfrm>
            <a:off x="416758" y="2047947"/>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95" name="Google Shape;95;p11"/>
          <p:cNvGrpSpPr/>
          <p:nvPr/>
        </p:nvGrpSpPr>
        <p:grpSpPr>
          <a:xfrm>
            <a:off x="736121" y="5717204"/>
            <a:ext cx="4995310" cy="249099"/>
            <a:chOff x="0" y="-38100"/>
            <a:chExt cx="1746001" cy="65608"/>
          </a:xfrm>
        </p:grpSpPr>
        <p:sp>
          <p:nvSpPr>
            <p:cNvPr id="96" name="Google Shape;96;p11"/>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97" name="Google Shape;97;p11"/>
            <p:cNvSpPr txBox="1"/>
            <p:nvPr/>
          </p:nvSpPr>
          <p:spPr>
            <a:xfrm>
              <a:off x="1" y="-38100"/>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8" name="Google Shape;98;p11"/>
          <p:cNvSpPr txBox="1"/>
          <p:nvPr/>
        </p:nvSpPr>
        <p:spPr>
          <a:xfrm>
            <a:off x="1014833" y="6109422"/>
            <a:ext cx="4716600" cy="15978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Clr>
                <a:schemeClr val="dk1"/>
              </a:buClr>
              <a:buFont typeface="Arial"/>
              <a:buNone/>
            </a:pPr>
            <a:r>
              <a:rPr lang="en-US" sz="3000">
                <a:solidFill>
                  <a:schemeClr val="dk1"/>
                </a:solidFill>
                <a:latin typeface="Poppins"/>
                <a:ea typeface="Poppins"/>
                <a:cs typeface="Poppins"/>
                <a:sym typeface="Poppins"/>
              </a:rPr>
              <a:t>Enter your Spring ISD email address and click continue.</a:t>
            </a:r>
            <a:endParaRPr sz="3000">
              <a:solidFill>
                <a:schemeClr val="dk1"/>
              </a:solidFill>
            </a:endParaRPr>
          </a:p>
        </p:txBody>
      </p:sp>
      <p:sp>
        <p:nvSpPr>
          <p:cNvPr id="99" name="Google Shape;99;p11"/>
          <p:cNvSpPr/>
          <p:nvPr/>
        </p:nvSpPr>
        <p:spPr>
          <a:xfrm>
            <a:off x="6400119" y="1894635"/>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00" name="Google Shape;100;p11"/>
          <p:cNvSpPr/>
          <p:nvPr/>
        </p:nvSpPr>
        <p:spPr>
          <a:xfrm>
            <a:off x="6400119" y="2047035"/>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01" name="Google Shape;101;p11"/>
          <p:cNvGrpSpPr/>
          <p:nvPr/>
        </p:nvGrpSpPr>
        <p:grpSpPr>
          <a:xfrm>
            <a:off x="6719475" y="5716283"/>
            <a:ext cx="4995306" cy="249107"/>
            <a:chOff x="-2" y="-38102"/>
            <a:chExt cx="1746000" cy="65610"/>
          </a:xfrm>
        </p:grpSpPr>
        <p:sp>
          <p:nvSpPr>
            <p:cNvPr id="102" name="Google Shape;102;p11"/>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03" name="Google Shape;103;p11"/>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4" name="Google Shape;104;p11"/>
          <p:cNvSpPr txBox="1"/>
          <p:nvPr/>
        </p:nvSpPr>
        <p:spPr>
          <a:xfrm>
            <a:off x="6869656" y="6019210"/>
            <a:ext cx="4716600" cy="20733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Clr>
                <a:schemeClr val="dk1"/>
              </a:buClr>
              <a:buFont typeface="Arial"/>
              <a:buNone/>
            </a:pPr>
            <a:r>
              <a:rPr lang="en-US" sz="3000">
                <a:solidFill>
                  <a:schemeClr val="dk1"/>
                </a:solidFill>
                <a:latin typeface="Poppins"/>
                <a:ea typeface="Poppins"/>
                <a:cs typeface="Poppins"/>
                <a:sym typeface="Poppins"/>
              </a:rPr>
              <a:t>On the password screen, use the “Continue with Google” button. </a:t>
            </a:r>
            <a:endParaRPr sz="3000">
              <a:solidFill>
                <a:schemeClr val="dk1"/>
              </a:solidFill>
            </a:endParaRPr>
          </a:p>
        </p:txBody>
      </p:sp>
      <p:sp>
        <p:nvSpPr>
          <p:cNvPr id="105" name="Google Shape;105;p11"/>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06" name="Google Shape;106;p11"/>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07" name="Google Shape;107;p11"/>
          <p:cNvGrpSpPr/>
          <p:nvPr/>
        </p:nvGrpSpPr>
        <p:grpSpPr>
          <a:xfrm>
            <a:off x="12724500" y="5700635"/>
            <a:ext cx="4995306" cy="249106"/>
            <a:chOff x="-2" y="-38102"/>
            <a:chExt cx="1746000" cy="65610"/>
          </a:xfrm>
        </p:grpSpPr>
        <p:sp>
          <p:nvSpPr>
            <p:cNvPr id="108" name="Google Shape;108;p11"/>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09" name="Google Shape;109;p11"/>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0" name="Google Shape;110;p11"/>
          <p:cNvSpPr txBox="1"/>
          <p:nvPr/>
        </p:nvSpPr>
        <p:spPr>
          <a:xfrm>
            <a:off x="12863855" y="6109436"/>
            <a:ext cx="4716600" cy="25491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Clr>
                <a:schemeClr val="dk1"/>
              </a:buClr>
              <a:buFont typeface="Arial"/>
              <a:buNone/>
            </a:pPr>
            <a:r>
              <a:rPr lang="en-US" sz="3000">
                <a:solidFill>
                  <a:schemeClr val="dk1"/>
                </a:solidFill>
                <a:latin typeface="Poppins"/>
                <a:ea typeface="Poppins"/>
                <a:cs typeface="Poppins"/>
                <a:sym typeface="Poppins"/>
              </a:rPr>
              <a:t>Select your work Google account, then click Continue to sign into Lightspeed Systems.</a:t>
            </a:r>
            <a:endParaRPr sz="3000">
              <a:solidFill>
                <a:schemeClr val="dk1"/>
              </a:solidFill>
              <a:latin typeface="Poppins"/>
              <a:ea typeface="Poppins"/>
              <a:cs typeface="Poppins"/>
              <a:sym typeface="Poppins"/>
            </a:endParaRPr>
          </a:p>
        </p:txBody>
      </p:sp>
      <p:sp>
        <p:nvSpPr>
          <p:cNvPr id="111" name="Google Shape;111;p11"/>
          <p:cNvSpPr txBox="1"/>
          <p:nvPr/>
        </p:nvSpPr>
        <p:spPr>
          <a:xfrm>
            <a:off x="770388" y="311714"/>
            <a:ext cx="11498100" cy="1809900"/>
          </a:xfrm>
          <a:prstGeom prst="rect">
            <a:avLst/>
          </a:prstGeom>
          <a:noFill/>
          <a:ln>
            <a:noFill/>
          </a:ln>
        </p:spPr>
        <p:txBody>
          <a:bodyPr anchorCtr="0" anchor="t" bIns="0" lIns="0" spcFirstLastPara="1" rIns="0" wrap="square" tIns="0">
            <a:spAutoFit/>
          </a:bodyPr>
          <a:lstStyle/>
          <a:p>
            <a:pPr indent="0" lvl="0" marL="0" rtl="0" algn="l">
              <a:lnSpc>
                <a:spcPct val="140008"/>
              </a:lnSpc>
              <a:spcBef>
                <a:spcPts val="0"/>
              </a:spcBef>
              <a:spcAft>
                <a:spcPts val="0"/>
              </a:spcAft>
              <a:buClr>
                <a:schemeClr val="dk1"/>
              </a:buClr>
              <a:buFont typeface="Arial"/>
              <a:buNone/>
            </a:pPr>
            <a:r>
              <a:rPr b="1" lang="en-US" sz="4899">
                <a:solidFill>
                  <a:schemeClr val="lt1"/>
                </a:solidFill>
                <a:latin typeface="Montserrat"/>
                <a:ea typeface="Montserrat"/>
                <a:cs typeface="Montserrat"/>
                <a:sym typeface="Montserrat"/>
              </a:rPr>
              <a:t>Logging into Lightspeed</a:t>
            </a:r>
            <a:endParaRPr>
              <a:solidFill>
                <a:schemeClr val="dk1"/>
              </a:solidFill>
            </a:endParaRPr>
          </a:p>
          <a:p>
            <a:pPr indent="0" lvl="0" marL="0" marR="0" rtl="0" algn="l">
              <a:lnSpc>
                <a:spcPct val="140008"/>
              </a:lnSpc>
              <a:spcBef>
                <a:spcPts val="0"/>
              </a:spcBef>
              <a:spcAft>
                <a:spcPts val="0"/>
              </a:spcAft>
              <a:buNone/>
            </a:pPr>
            <a:r>
              <a:t/>
            </a:r>
            <a:endParaRPr b="1" sz="4899">
              <a:solidFill>
                <a:srgbClr val="FFFFFF"/>
              </a:solidFill>
              <a:latin typeface="Montserrat"/>
              <a:ea typeface="Montserrat"/>
              <a:cs typeface="Montserrat"/>
              <a:sym typeface="Montserrat"/>
            </a:endParaRPr>
          </a:p>
        </p:txBody>
      </p:sp>
      <p:pic>
        <p:nvPicPr>
          <p:cNvPr id="112" name="Google Shape;112;p11"/>
          <p:cNvPicPr preferRelativeResize="0"/>
          <p:nvPr/>
        </p:nvPicPr>
        <p:blipFill>
          <a:blip r:embed="rId3">
            <a:alphaModFix/>
          </a:blip>
          <a:stretch>
            <a:fillRect/>
          </a:stretch>
        </p:blipFill>
        <p:spPr>
          <a:xfrm>
            <a:off x="1455912" y="2517575"/>
            <a:ext cx="3834425" cy="2803675"/>
          </a:xfrm>
          <a:prstGeom prst="rect">
            <a:avLst/>
          </a:prstGeom>
          <a:noFill/>
          <a:ln cap="flat" cmpd="sng" w="38100">
            <a:solidFill>
              <a:srgbClr val="FF9900"/>
            </a:solidFill>
            <a:prstDash val="solid"/>
            <a:round/>
            <a:headEnd len="sm" w="sm" type="none"/>
            <a:tailEnd len="sm" w="sm" type="none"/>
          </a:ln>
        </p:spPr>
      </p:pic>
      <p:pic>
        <p:nvPicPr>
          <p:cNvPr id="113" name="Google Shape;113;p11"/>
          <p:cNvPicPr preferRelativeResize="0"/>
          <p:nvPr/>
        </p:nvPicPr>
        <p:blipFill>
          <a:blip r:embed="rId4">
            <a:alphaModFix/>
          </a:blip>
          <a:stretch>
            <a:fillRect/>
          </a:stretch>
        </p:blipFill>
        <p:spPr>
          <a:xfrm>
            <a:off x="7764425" y="2243475"/>
            <a:ext cx="2920037" cy="3572258"/>
          </a:xfrm>
          <a:prstGeom prst="rect">
            <a:avLst/>
          </a:prstGeom>
          <a:noFill/>
          <a:ln>
            <a:noFill/>
          </a:ln>
        </p:spPr>
      </p:pic>
      <p:sp>
        <p:nvSpPr>
          <p:cNvPr id="114" name="Google Shape;114;p11"/>
          <p:cNvSpPr/>
          <p:nvPr/>
        </p:nvSpPr>
        <p:spPr>
          <a:xfrm>
            <a:off x="7798812" y="4462760"/>
            <a:ext cx="2825400" cy="484500"/>
          </a:xfrm>
          <a:prstGeom prst="rect">
            <a:avLst/>
          </a:prstGeom>
          <a:noFill/>
          <a:ln cap="flat" cmpd="sng" w="68550">
            <a:solidFill>
              <a:srgbClr val="FF9900"/>
            </a:solidFill>
            <a:prstDash val="solid"/>
            <a:round/>
            <a:headEnd len="sm" w="sm" type="none"/>
            <a:tailEnd len="sm" w="sm" type="none"/>
          </a:ln>
        </p:spPr>
        <p:txBody>
          <a:bodyPr anchorCtr="0" anchor="ctr" bIns="82225" lIns="82225" spcFirstLastPara="1" rIns="82225" wrap="square" tIns="82225">
            <a:noAutofit/>
          </a:bodyPr>
          <a:lstStyle/>
          <a:p>
            <a:pPr indent="0" lvl="0" marL="0" rtl="0" algn="ctr">
              <a:spcBef>
                <a:spcPts val="0"/>
              </a:spcBef>
              <a:spcAft>
                <a:spcPts val="0"/>
              </a:spcAft>
              <a:buNone/>
            </a:pPr>
            <a:r>
              <a:t/>
            </a:r>
            <a:endParaRPr sz="1259"/>
          </a:p>
        </p:txBody>
      </p:sp>
      <p:pic>
        <p:nvPicPr>
          <p:cNvPr id="115" name="Google Shape;115;p11"/>
          <p:cNvPicPr preferRelativeResize="0"/>
          <p:nvPr/>
        </p:nvPicPr>
        <p:blipFill>
          <a:blip r:embed="rId5">
            <a:alphaModFix/>
          </a:blip>
          <a:stretch>
            <a:fillRect/>
          </a:stretch>
        </p:blipFill>
        <p:spPr>
          <a:xfrm>
            <a:off x="12495775" y="2243475"/>
            <a:ext cx="3141300" cy="1897879"/>
          </a:xfrm>
          <a:prstGeom prst="rect">
            <a:avLst/>
          </a:prstGeom>
          <a:noFill/>
          <a:ln>
            <a:noFill/>
          </a:ln>
        </p:spPr>
      </p:pic>
      <p:pic>
        <p:nvPicPr>
          <p:cNvPr id="116" name="Google Shape;116;p11"/>
          <p:cNvPicPr preferRelativeResize="0"/>
          <p:nvPr/>
        </p:nvPicPr>
        <p:blipFill>
          <a:blip r:embed="rId6">
            <a:alphaModFix/>
          </a:blip>
          <a:stretch>
            <a:fillRect/>
          </a:stretch>
        </p:blipFill>
        <p:spPr>
          <a:xfrm>
            <a:off x="14676800" y="3815700"/>
            <a:ext cx="3141301" cy="17252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120" name="Shape 120"/>
        <p:cNvGrpSpPr/>
        <p:nvPr/>
      </p:nvGrpSpPr>
      <p:grpSpPr>
        <a:xfrm>
          <a:off x="0" y="0"/>
          <a:ext cx="0" cy="0"/>
          <a:chOff x="0" y="0"/>
          <a:chExt cx="0" cy="0"/>
        </a:xfrm>
      </p:grpSpPr>
      <p:sp>
        <p:nvSpPr>
          <p:cNvPr id="121" name="Google Shape;121;p12"/>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Classroom </a:t>
            </a:r>
            <a:r>
              <a:rPr b="1" lang="en-US" sz="6500">
                <a:solidFill>
                  <a:schemeClr val="lt1"/>
                </a:solidFill>
              </a:rPr>
              <a:t>Settings</a:t>
            </a:r>
            <a:endParaRPr sz="6500">
              <a:solidFill>
                <a:schemeClr val="lt1"/>
              </a:solidFill>
            </a:endParaRPr>
          </a:p>
        </p:txBody>
      </p:sp>
      <p:pic>
        <p:nvPicPr>
          <p:cNvPr id="122" name="Google Shape;122;p12"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123" name="Google Shape;123;p12"/>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