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0287000" cx="18288000"/>
  <p:notesSz cx="6858000" cy="9144000"/>
  <p:embeddedFontLst>
    <p:embeddedFont>
      <p:font typeface="Montserrat"/>
      <p:bold r:id="rId34"/>
      <p:boldItalic r:id="rId35"/>
    </p:embeddedFont>
    <p:embeddedFont>
      <p:font typeface="Poppins"/>
      <p:regular r:id="rId36"/>
      <p:bold r:id="rId37"/>
      <p:italic r:id="rId38"/>
      <p:boldItalic r:id="rId39"/>
    </p:embeddedFont>
    <p:embeddedFont>
      <p:font typeface="Bebas Neue"/>
      <p:regular r:id="rId40"/>
    </p:embeddedFont>
    <p:embeddedFont>
      <p:font typeface="Poppins Medium"/>
      <p:regular r:id="rId41"/>
      <p:bold r:id="rId42"/>
      <p:italic r:id="rId43"/>
      <p:boldItalic r:id="rId44"/>
    </p:embeddedFont>
    <p:embeddedFont>
      <p:font typeface="DM Sans"/>
      <p:bold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BA04254-2FBC-47A9-BA61-A86060885928}">
  <a:tblStyle styleId="{9BA04254-2FBC-47A9-BA61-A8606088592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ebasNeue-regular.fntdata"/><Relationship Id="rId20" Type="http://schemas.openxmlformats.org/officeDocument/2006/relationships/slide" Target="slides/slide14.xml"/><Relationship Id="rId42" Type="http://schemas.openxmlformats.org/officeDocument/2006/relationships/font" Target="fonts/PoppinsMedium-bold.fntdata"/><Relationship Id="rId41" Type="http://schemas.openxmlformats.org/officeDocument/2006/relationships/font" Target="fonts/PoppinsMedium-regular.fntdata"/><Relationship Id="rId22" Type="http://schemas.openxmlformats.org/officeDocument/2006/relationships/slide" Target="slides/slide16.xml"/><Relationship Id="rId44" Type="http://schemas.openxmlformats.org/officeDocument/2006/relationships/font" Target="fonts/PoppinsMedium-boldItalic.fntdata"/><Relationship Id="rId21" Type="http://schemas.openxmlformats.org/officeDocument/2006/relationships/slide" Target="slides/slide15.xml"/><Relationship Id="rId43" Type="http://schemas.openxmlformats.org/officeDocument/2006/relationships/font" Target="fonts/PoppinsMedium-italic.fntdata"/><Relationship Id="rId24" Type="http://schemas.openxmlformats.org/officeDocument/2006/relationships/slide" Target="slides/slide18.xml"/><Relationship Id="rId46" Type="http://schemas.openxmlformats.org/officeDocument/2006/relationships/font" Target="fonts/DMSans-boldItalic.fntdata"/><Relationship Id="rId23" Type="http://schemas.openxmlformats.org/officeDocument/2006/relationships/slide" Target="slides/slide17.xml"/><Relationship Id="rId45" Type="http://schemas.openxmlformats.org/officeDocument/2006/relationships/font" Target="fonts/DM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Montserrat-boldItalic.fntdata"/><Relationship Id="rId12" Type="http://schemas.openxmlformats.org/officeDocument/2006/relationships/slide" Target="slides/slide6.xml"/><Relationship Id="rId34" Type="http://schemas.openxmlformats.org/officeDocument/2006/relationships/font" Target="fonts/Montserrat-bold.fntdata"/><Relationship Id="rId15" Type="http://schemas.openxmlformats.org/officeDocument/2006/relationships/slide" Target="slides/slide9.xml"/><Relationship Id="rId37" Type="http://schemas.openxmlformats.org/officeDocument/2006/relationships/font" Target="fonts/Poppins-bold.fntdata"/><Relationship Id="rId14" Type="http://schemas.openxmlformats.org/officeDocument/2006/relationships/slide" Target="slides/slide8.xml"/><Relationship Id="rId36" Type="http://schemas.openxmlformats.org/officeDocument/2006/relationships/font" Target="fonts/Poppins-regular.fntdata"/><Relationship Id="rId17" Type="http://schemas.openxmlformats.org/officeDocument/2006/relationships/slide" Target="slides/slide11.xml"/><Relationship Id="rId39" Type="http://schemas.openxmlformats.org/officeDocument/2006/relationships/font" Target="fonts/Poppins-boldItalic.fntdata"/><Relationship Id="rId16" Type="http://schemas.openxmlformats.org/officeDocument/2006/relationships/slide" Target="slides/slide10.xml"/><Relationship Id="rId38" Type="http://schemas.openxmlformats.org/officeDocument/2006/relationships/font" Target="fonts/Poppins-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pp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f14f467f1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3f14f467f1b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f144edf39b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Once the course gradebooks have been created, we can move into Creating Assignments within each. This is where you can share assignments across courses when you teach more than one section of the same course.</a:t>
            </a:r>
            <a:endParaRPr/>
          </a:p>
        </p:txBody>
      </p:sp>
      <p:sp>
        <p:nvSpPr>
          <p:cNvPr id="135" name="Google Shape;135;g3f144edf39b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144edf39b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 few things to keep in mind when you are creating assignments.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Consider the difference between an assignment that is a formative assessment versus a summative assessment. Formative grades guide learning and provide feedback during instruction, while summative grades measure and evaluate student mastery at the end of a learning period. In Aeries, this selection does not have a big impact at the secondary level, but does for elementary, so it’s just something for you to think about.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step further - is this a daily grade or a major grade? You may not create any additional categories; this also applies to Schoology as it carries across into Aeries. Board policy and campuses will dictate the number of grades for each category.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Using points. Please, please, please keep your points to 100/100. There have been many, many instances where 90 was put in instead of 9 when total points available was 10 -- and it throws all of the calculations out of whack. Additionally, this is our #1 area to field phone calls from parents because they only see the single digit grade, not the single digit points possible. Also, if you leave the points possible and the number correct possible blank - it will treat it as an extra credit assignment and add those points to the average.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And speaking of extra credit, please proceed with caution. If you check the box to turn on extra credit, it will stay on until you uncheck it, potentially affecting all subsequent assignments and making averages way above 100. Be sure to uncheck it on your very next assignment!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solidFill>
                  <a:schemeClr val="dk1"/>
                </a:solidFill>
              </a:rPr>
              <a:t> [Show the Iorad linked on this page. Ask for volunteer, if possible]</a:t>
            </a:r>
            <a:endParaRPr/>
          </a:p>
        </p:txBody>
      </p:sp>
      <p:sp>
        <p:nvSpPr>
          <p:cNvPr id="142" name="Google Shape;142;g3f144edf39b_0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144edf39b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One of the most important things you will do every day is to take attendance of the students in your classes. Student attendance drives the funding that is received from the state, which in turn funds our paychecks.</a:t>
            </a:r>
            <a:endParaRPr/>
          </a:p>
        </p:txBody>
      </p:sp>
      <p:sp>
        <p:nvSpPr>
          <p:cNvPr id="153" name="Google Shape;153;g3f144edf39b_0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f144edf39b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Attendance will always be taken in Aeries. There are exceptions: substitute teacher, network outage, etc. However, all of the information must eventually be keyed into Aeries for documentation purposes.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Be aware that ADA time is different from </a:t>
            </a:r>
            <a:r>
              <a:rPr lang="en-US"/>
              <a:t>elementary</a:t>
            </a:r>
            <a:r>
              <a:rPr lang="en-US"/>
              <a:t> to middle to high school and even campus to campus. Generally, the window lasts for 10 minutes and attendance MUST be entered into Aeries at this time. Memos of concern and a page having you, the teacher, document why attendance was not taken will be given if you have not properly followed attendance procedures. </a:t>
            </a:r>
            <a:r>
              <a:rPr b="1" lang="en-US"/>
              <a:t>This is money!</a:t>
            </a:r>
            <a:endParaRPr b="1"/>
          </a:p>
          <a:p>
            <a:pPr indent="0" lvl="0" marL="0" rtl="0" algn="l">
              <a:spcBef>
                <a:spcPts val="0"/>
              </a:spcBef>
              <a:spcAft>
                <a:spcPts val="0"/>
              </a:spcAft>
              <a:buNone/>
            </a:pPr>
            <a:r>
              <a:t/>
            </a:r>
            <a:endParaRPr b="1"/>
          </a:p>
          <a:p>
            <a:pPr indent="0" lvl="0" marL="0" rtl="0" algn="l">
              <a:spcBef>
                <a:spcPts val="0"/>
              </a:spcBef>
              <a:spcAft>
                <a:spcPts val="0"/>
              </a:spcAft>
              <a:buNone/>
            </a:pPr>
            <a:r>
              <a:rPr lang="en-US"/>
              <a:t>Attendance will be taken by choosing the Attendance line in the left menu bar. Students who are not present will be checked in the “A” column to denote absence. You may see other notations put in by the front office for early dismissal or tardies; teachers, just focus on attendance. You want to ensure that you do </a:t>
            </a:r>
            <a:r>
              <a:rPr b="1" lang="en-US" u="sng"/>
              <a:t>not</a:t>
            </a:r>
            <a:r>
              <a:rPr lang="en-US"/>
              <a:t> leave the window if the program is saving the information; wait until you have the green box saying “Attendance has been updated.”</a:t>
            </a:r>
            <a:endParaRPr/>
          </a:p>
        </p:txBody>
      </p:sp>
      <p:sp>
        <p:nvSpPr>
          <p:cNvPr id="160" name="Google Shape;160;g3f144edf39b_0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144edf39b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Let’s dig into some examples of helpful reports that you will need as the teacher of record.</a:t>
            </a:r>
            <a:endParaRPr/>
          </a:p>
        </p:txBody>
      </p:sp>
      <p:sp>
        <p:nvSpPr>
          <p:cNvPr id="173" name="Google Shape;173;g3f144edf39b_0_1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f144edf39b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Two of the reports that are quite helpful are the Gradebook Export to Excel and the Gradebook Roster. I don’t know of a teacher who doesn’t need a copy of their roster at one point or another, and Aeries allows you to print the roster in a variety of formats so you can utilize the information in multiple ways. And every quarter, you will need to upload your gradebook for the marking period, therefore, the gradebook export will be a valuable report to be familiar with.</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 [Show the Iorads linked on this page.Use a volunteer if possible.]</a:t>
            </a:r>
            <a:endParaRPr/>
          </a:p>
        </p:txBody>
      </p:sp>
      <p:sp>
        <p:nvSpPr>
          <p:cNvPr id="180" name="Google Shape;180;g3f144edf39b_0_1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144edf39b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are now going to jump into an area that has sensitive information about your students and how to handle it. PII has become a focus area for </a:t>
            </a:r>
            <a:r>
              <a:rPr lang="en-US"/>
              <a:t>scrutiny</a:t>
            </a:r>
            <a:r>
              <a:rPr lang="en-US"/>
              <a:t> in the last few months in the </a:t>
            </a:r>
            <a:r>
              <a:rPr lang="en-US"/>
              <a:t>school</a:t>
            </a:r>
            <a:r>
              <a:rPr lang="en-US"/>
              <a:t> district with some events that have </a:t>
            </a:r>
            <a:r>
              <a:rPr lang="en-US"/>
              <a:t>occurred</a:t>
            </a:r>
            <a:r>
              <a:rPr lang="en-US"/>
              <a:t>..</a:t>
            </a:r>
            <a:endParaRPr/>
          </a:p>
        </p:txBody>
      </p:sp>
      <p:sp>
        <p:nvSpPr>
          <p:cNvPr id="204" name="Google Shape;204;g3f144edf39b_0_1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144edf39b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Read the slide.</a:t>
            </a:r>
            <a:endParaRPr/>
          </a:p>
        </p:txBody>
      </p:sp>
      <p:sp>
        <p:nvSpPr>
          <p:cNvPr id="211" name="Google Shape;211;g3f144edf39b_0_1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144edf39b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One part of Aeries that you may have to support as a teacher is how to access the parent and student portals. </a:t>
            </a:r>
            <a:endParaRPr/>
          </a:p>
        </p:txBody>
      </p:sp>
      <p:sp>
        <p:nvSpPr>
          <p:cNvPr id="224" name="Google Shape;224;g3f144edf39b_0_1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144edf39b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Read </a:t>
            </a:r>
            <a:r>
              <a:rPr lang="en-US"/>
              <a:t>the</a:t>
            </a:r>
            <a:r>
              <a:rPr lang="en-US"/>
              <a:t> slide and show the iorad </a:t>
            </a:r>
            <a:endParaRPr/>
          </a:p>
        </p:txBody>
      </p:sp>
      <p:sp>
        <p:nvSpPr>
          <p:cNvPr id="231" name="Google Shape;231;g3f144edf39b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144edf39b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This is your chance to ask any burning questions you may have!</a:t>
            </a:r>
            <a:endParaRPr/>
          </a:p>
        </p:txBody>
      </p:sp>
      <p:sp>
        <p:nvSpPr>
          <p:cNvPr id="242" name="Google Shape;242;g3f144edf39b_0_1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14b7f2d4b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249" name="Google Shape;249;g3f14b7f2d4b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14b7f2d4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would appreciate it if you would take a few minutes to provide us feedback on the session. Thank you so much!</a:t>
            </a:r>
            <a:endParaRPr/>
          </a:p>
        </p:txBody>
      </p:sp>
      <p:sp>
        <p:nvSpPr>
          <p:cNvPr id="257" name="Google Shape;257;g3f14b7f2d4b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cb33e8a0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ecb33e8a04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e7690afd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e7690afde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e7690afde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e7690afde0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ecb33e8a0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ecb33e8a04_0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ecb33e8a0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3ecb33e8a04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3f14f467f1b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Read the slide.</a:t>
            </a:r>
            <a:endParaRPr/>
          </a:p>
        </p:txBody>
      </p:sp>
      <p:sp>
        <p:nvSpPr>
          <p:cNvPr id="53" name="Google Shape;53;g3f14f467f1b_1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ecb33e8a04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ecb33e8a04_2_1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f14b7f2d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Results from the Survey Response should load automatically.  If </a:t>
            </a:r>
            <a:r>
              <a:rPr lang="en-US" u="sng">
                <a:solidFill>
                  <a:schemeClr val="hlink"/>
                </a:solidFill>
                <a:hlinkClick action="ppaction://hlinksldjump" r:id="rId2"/>
              </a:rPr>
              <a:t>Slide 7</a:t>
            </a:r>
            <a:r>
              <a:rPr lang="en-US"/>
              <a:t> does not refresh the slide.</a:t>
            </a:r>
            <a:endParaRPr/>
          </a:p>
        </p:txBody>
      </p:sp>
      <p:sp>
        <p:nvSpPr>
          <p:cNvPr id="70" name="Google Shape;70;g3f14b7f2d4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144edf39b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One skill we need all teachers at all levels to have is knowing how to submit technology tickets in ServiceNow. Believe it or not, sometimes names are missed for access to crucial programs, like Aeries, and putting in the technology ticket is the fastest way to correct the error. If you cannot see the Aeries teacher icon in your MySpring portal,you will need to navigate to the “Help” folder in order to click the Technology Support request icon to start the Process.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One important thing to note is the difference between an “incident” and a “service request.” Incidents are when something you presently have is not functioning correctly - it’s broken and needs fixing. A service request mean you don’t have access or need something you don’t have. Make sure you click the correct one because it will delay the response and potentially not be addressed.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Finally, write this number down or memorize it- 106357. This will put you in touch with our fabulous help desk folks who are great at troubleshooting with you in order to resolve your technical issues and challenges.</a:t>
            </a:r>
            <a:endParaRPr/>
          </a:p>
        </p:txBody>
      </p:sp>
      <p:sp>
        <p:nvSpPr>
          <p:cNvPr id="79" name="Google Shape;79;g3f144edf39b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144edf39b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Once you have access to Aeries, and your Master Schedule has been set on your campus, you’ll be able to set up your gradebook for the school year.  We have developed simple, short steps to make the process easier, so please follow our steps as outlined. Ready? Let’s go!</a:t>
            </a:r>
            <a:endParaRPr/>
          </a:p>
        </p:txBody>
      </p:sp>
      <p:sp>
        <p:nvSpPr>
          <p:cNvPr id="93" name="Google Shape;93;g3f144edf39b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144edf39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Going forward, all gradebooks will be created through the “Mass Add Gradebook” function on the gradebook dashboard. This is a five step process that will ensure that all gradebooks are set up correctly, all at the same time, and will not tempt you to get check mark happy and erroneously try to join gradebooks. Just say no to linking gradebooks!</a:t>
            </a:r>
            <a:endParaRPr/>
          </a:p>
          <a:p>
            <a:pPr indent="0" lvl="0" marL="0" rtl="0" algn="l">
              <a:spcBef>
                <a:spcPts val="0"/>
              </a:spcBef>
              <a:spcAft>
                <a:spcPts val="0"/>
              </a:spcAft>
              <a:buNone/>
            </a:pPr>
            <a:r>
              <a:rPr lang="en-US"/>
              <a:t>(Click Iorad links to show Mass Add)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Next, Add/Drop students is a super important part of keeping your gradebook current and functioning correctly. Any time you see the red button on your gradebook dashboard, stop, drop and click. If you don’t, this can break the submission process for progress reports and report cards; that’s something you don’t want to be the cause of.</a:t>
            </a:r>
            <a:endParaRPr/>
          </a:p>
          <a:p>
            <a:pPr indent="0" lvl="0" marL="0" rtl="0" algn="l">
              <a:spcBef>
                <a:spcPts val="0"/>
              </a:spcBef>
              <a:spcAft>
                <a:spcPts val="0"/>
              </a:spcAft>
              <a:buNone/>
            </a:pPr>
            <a:r>
              <a:rPr lang="en-US"/>
              <a:t>(Click Iorad link for Add/Drop Student)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Finally, there is a manage gradebook section within each course &amp; section’s gradebook. We are going to encourage you to tread VERY lightly here and </a:t>
            </a:r>
            <a:r>
              <a:rPr b="1" lang="en-US" u="sng"/>
              <a:t>do not add extra check marks</a:t>
            </a:r>
            <a:r>
              <a:rPr lang="en-US"/>
              <a:t>. Yes, you may have done it before, but it messes up the submission and recording system since every course has a different number. We understand that you want to have your gradebooks joined together for simplicity, but the need for </a:t>
            </a:r>
            <a:r>
              <a:rPr lang="en-US"/>
              <a:t>simplicity</a:t>
            </a:r>
            <a:r>
              <a:rPr lang="en-US"/>
              <a:t> wrecks the functionality and processing on the other side. Have you ever had to hand write in a whole class for verification or handwrite a report card? Extra check marks in this area are the cause of that. </a:t>
            </a:r>
            <a:r>
              <a:rPr b="1" lang="en-US" u="sng"/>
              <a:t>Don’t do it!</a:t>
            </a:r>
            <a:endParaRPr b="1" u="sng"/>
          </a:p>
          <a:p>
            <a:pPr indent="0" lvl="0" marL="0" rtl="0" algn="l">
              <a:spcBef>
                <a:spcPts val="0"/>
              </a:spcBef>
              <a:spcAft>
                <a:spcPts val="0"/>
              </a:spcAft>
              <a:buNone/>
            </a:pPr>
            <a:r>
              <a:t/>
            </a:r>
            <a:endParaRPr b="1" u="sng"/>
          </a:p>
          <a:p>
            <a:pPr indent="0" lvl="0" marL="0" rtl="0" algn="l">
              <a:spcBef>
                <a:spcPts val="0"/>
              </a:spcBef>
              <a:spcAft>
                <a:spcPts val="0"/>
              </a:spcAft>
              <a:buClr>
                <a:schemeClr val="dk1"/>
              </a:buClr>
              <a:buSzPts val="1100"/>
              <a:buFont typeface="Arial"/>
              <a:buNone/>
            </a:pPr>
            <a:r>
              <a:rPr lang="en-US">
                <a:solidFill>
                  <a:schemeClr val="dk1"/>
                </a:solidFill>
              </a:rPr>
              <a:t> [Show the Iorads linked on this page. If a BenQ board is available, ask for a volunteer to do the interactive piece.]</a:t>
            </a:r>
            <a:endParaRPr b="1" u="sng"/>
          </a:p>
        </p:txBody>
      </p:sp>
      <p:sp>
        <p:nvSpPr>
          <p:cNvPr id="100" name="Google Shape;100;g3f144edf39b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age" type="blank">
  <p:cSld name="BLANK">
    <p:spTree>
      <p:nvGrpSpPr>
        <p:cNvPr id="7" name="Shape 7"/>
        <p:cNvGrpSpPr/>
        <p:nvPr/>
      </p:nvGrpSpPr>
      <p:grpSpPr>
        <a:xfrm>
          <a:off x="0" y="0"/>
          <a:ext cx="0" cy="0"/>
          <a:chOff x="0" y="0"/>
          <a:chExt cx="0" cy="0"/>
        </a:xfrm>
      </p:grpSpPr>
      <p:sp>
        <p:nvSpPr>
          <p:cNvPr id="8" name="Google Shape;8;p2"/>
          <p:cNvSpPr/>
          <p:nvPr/>
        </p:nvSpPr>
        <p:spPr>
          <a:xfrm flipH="1">
            <a:off x="-332465" y="-1424437"/>
            <a:ext cx="20436840" cy="5829300"/>
          </a:xfrm>
          <a:custGeom>
            <a:rect b="b" l="l" r="r" t="t"/>
            <a:pathLst>
              <a:path extrusionOk="0" h="5829300" w="18288000">
                <a:moveTo>
                  <a:pt x="18288000" y="0"/>
                </a:moveTo>
                <a:lnTo>
                  <a:pt x="0" y="0"/>
                </a:lnTo>
                <a:lnTo>
                  <a:pt x="0" y="5829300"/>
                </a:lnTo>
                <a:lnTo>
                  <a:pt x="18288000" y="5829300"/>
                </a:lnTo>
                <a:lnTo>
                  <a:pt x="18288000" y="0"/>
                </a:lnTo>
                <a:close/>
              </a:path>
            </a:pathLst>
          </a:custGeom>
          <a:blipFill rotWithShape="1">
            <a:blip r:embed="rId2">
              <a:alphaModFix/>
            </a:blip>
            <a:stretch>
              <a:fillRect b="0" l="0" r="0" t="0"/>
            </a:stretch>
          </a:blipFill>
          <a:ln>
            <a:noFill/>
          </a:ln>
        </p:spPr>
      </p:sp>
      <p:sp>
        <p:nvSpPr>
          <p:cNvPr id="9" name="Google Shape;9;p2"/>
          <p:cNvSpPr/>
          <p:nvPr/>
        </p:nvSpPr>
        <p:spPr>
          <a:xfrm flipH="1" rot="10800000">
            <a:off x="55900" y="6488600"/>
            <a:ext cx="18973800" cy="5829300"/>
          </a:xfrm>
          <a:custGeom>
            <a:rect b="b" l="l" r="r" t="t"/>
            <a:pathLst>
              <a:path extrusionOk="0" h="5829300" w="18288000">
                <a:moveTo>
                  <a:pt x="0" y="5829300"/>
                </a:moveTo>
                <a:lnTo>
                  <a:pt x="18288000" y="5829300"/>
                </a:lnTo>
                <a:lnTo>
                  <a:pt x="18288000" y="0"/>
                </a:lnTo>
                <a:lnTo>
                  <a:pt x="0" y="0"/>
                </a:lnTo>
                <a:lnTo>
                  <a:pt x="0" y="5829300"/>
                </a:lnTo>
                <a:close/>
              </a:path>
            </a:pathLst>
          </a:custGeom>
          <a:blipFill rotWithShape="1">
            <a:blip r:embed="rId3">
              <a:alphaModFix/>
            </a:blip>
            <a:stretch>
              <a:fillRect b="0" l="0" r="0" t="0"/>
            </a:stretch>
          </a:blipFill>
          <a:ln>
            <a:noFill/>
          </a:ln>
        </p:spPr>
      </p:sp>
      <p:sp>
        <p:nvSpPr>
          <p:cNvPr id="10" name="Google Shape;10;p2"/>
          <p:cNvSpPr/>
          <p:nvPr/>
        </p:nvSpPr>
        <p:spPr>
          <a:xfrm>
            <a:off x="12710875" y="248400"/>
            <a:ext cx="4921250" cy="4921231"/>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solidFill>
            <a:srgbClr val="DD5F13"/>
          </a:solidFill>
          <a:ln>
            <a:noFill/>
          </a:ln>
        </p:spPr>
        <p:txBody>
          <a:bodyPr anchorCtr="0" anchor="ctr" bIns="99775" lIns="99775" spcFirstLastPara="1" rIns="99775" wrap="square" tIns="99775">
            <a:noAutofit/>
          </a:bodyPr>
          <a:lstStyle/>
          <a:p>
            <a:pPr indent="0" lvl="0" marL="0" rtl="0" algn="l">
              <a:spcBef>
                <a:spcPts val="0"/>
              </a:spcBef>
              <a:spcAft>
                <a:spcPts val="0"/>
              </a:spcAft>
              <a:buNone/>
            </a:pPr>
            <a:r>
              <a:t/>
            </a:r>
            <a:endParaRPr sz="1528"/>
          </a:p>
        </p:txBody>
      </p:sp>
      <p:sp>
        <p:nvSpPr>
          <p:cNvPr id="11" name="Google Shape;11;p2"/>
          <p:cNvSpPr/>
          <p:nvPr/>
        </p:nvSpPr>
        <p:spPr>
          <a:xfrm>
            <a:off x="416000" y="376625"/>
            <a:ext cx="3053738" cy="3027903"/>
          </a:xfrm>
          <a:custGeom>
            <a:rect b="b" l="l" r="r" t="t"/>
            <a:pathLst>
              <a:path extrusionOk="0" h="3894409" w="3902540">
                <a:moveTo>
                  <a:pt x="0" y="0"/>
                </a:moveTo>
                <a:lnTo>
                  <a:pt x="3902540" y="0"/>
                </a:lnTo>
                <a:lnTo>
                  <a:pt x="3902540" y="3894410"/>
                </a:lnTo>
                <a:lnTo>
                  <a:pt x="0" y="3894410"/>
                </a:lnTo>
                <a:lnTo>
                  <a:pt x="0" y="0"/>
                </a:lnTo>
                <a:close/>
              </a:path>
            </a:pathLst>
          </a:custGeom>
          <a:blipFill rotWithShape="1">
            <a:blip r:embed="rId4">
              <a:alphaModFix/>
            </a:blip>
            <a:stretch>
              <a:fillRect b="0" l="0" r="0" t="0"/>
            </a:stretch>
          </a:blipFill>
          <a:ln>
            <a:noFill/>
          </a:ln>
        </p:spPr>
      </p:sp>
      <p:sp>
        <p:nvSpPr>
          <p:cNvPr id="12" name="Google Shape;12;p2"/>
          <p:cNvSpPr/>
          <p:nvPr/>
        </p:nvSpPr>
        <p:spPr>
          <a:xfrm>
            <a:off x="528900" y="504925"/>
            <a:ext cx="2656338" cy="2657088"/>
          </a:xfrm>
          <a:custGeom>
            <a:rect b="b" l="l" r="r" t="t"/>
            <a:pathLst>
              <a:path extrusionOk="0" h="3331772" w="3239436">
                <a:moveTo>
                  <a:pt x="0" y="0"/>
                </a:moveTo>
                <a:lnTo>
                  <a:pt x="3239436" y="0"/>
                </a:lnTo>
                <a:lnTo>
                  <a:pt x="3239436" y="3331772"/>
                </a:lnTo>
                <a:lnTo>
                  <a:pt x="0" y="3331772"/>
                </a:lnTo>
                <a:lnTo>
                  <a:pt x="0" y="0"/>
                </a:lnTo>
                <a:close/>
              </a:path>
            </a:pathLst>
          </a:custGeom>
          <a:blipFill rotWithShape="1">
            <a:blip r:embed="rId5">
              <a:alphaModFix/>
            </a:blip>
            <a:stretch>
              <a:fillRect b="0" l="0" r="0" t="0"/>
            </a:stretch>
          </a:blipFill>
          <a:ln>
            <a:noFill/>
          </a:ln>
        </p:spPr>
      </p:sp>
      <p:sp>
        <p:nvSpPr>
          <p:cNvPr id="13" name="Google Shape;13;p2"/>
          <p:cNvSpPr/>
          <p:nvPr/>
        </p:nvSpPr>
        <p:spPr>
          <a:xfrm>
            <a:off x="13288996" y="9345900"/>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6">
              <a:alphaModFix/>
            </a:blip>
            <a:stretch>
              <a:fillRect b="0" l="0" r="0" t="0"/>
            </a:stretch>
          </a:blipFill>
          <a:ln>
            <a:noFill/>
          </a:ln>
        </p:spPr>
      </p:sp>
      <p:sp>
        <p:nvSpPr>
          <p:cNvPr id="14" name="Google Shape;14;p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5" name="Google Shape;15;p2"/>
          <p:cNvSpPr/>
          <p:nvPr>
            <p:ph idx="2" type="pic"/>
          </p:nvPr>
        </p:nvSpPr>
        <p:spPr>
          <a:xfrm>
            <a:off x="12822800" y="385675"/>
            <a:ext cx="4697400" cy="4646700"/>
          </a:xfrm>
          <a:prstGeom prst="ellipse">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Slides ">
  <p:cSld name="CUSTOM">
    <p:spTree>
      <p:nvGrpSpPr>
        <p:cNvPr id="16" name="Shape 16"/>
        <p:cNvGrpSpPr/>
        <p:nvPr/>
      </p:nvGrpSpPr>
      <p:grpSpPr>
        <a:xfrm>
          <a:off x="0" y="0"/>
          <a:ext cx="0" cy="0"/>
          <a:chOff x="0" y="0"/>
          <a:chExt cx="0" cy="0"/>
        </a:xfrm>
      </p:grpSpPr>
      <p:grpSp>
        <p:nvGrpSpPr>
          <p:cNvPr id="17" name="Google Shape;17;p3"/>
          <p:cNvGrpSpPr/>
          <p:nvPr/>
        </p:nvGrpSpPr>
        <p:grpSpPr>
          <a:xfrm>
            <a:off x="11191599" y="1315804"/>
            <a:ext cx="7130664" cy="249450"/>
            <a:chOff x="0" y="-38100"/>
            <a:chExt cx="1746000" cy="65700"/>
          </a:xfrm>
        </p:grpSpPr>
        <p:sp>
          <p:nvSpPr>
            <p:cNvPr id="18" name="Google Shape;18;p3"/>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9" name="Google Shape;19;p3"/>
            <p:cNvSpPr txBox="1"/>
            <p:nvPr/>
          </p:nvSpPr>
          <p:spPr>
            <a:xfrm>
              <a:off x="0" y="-38100"/>
              <a:ext cx="1746000" cy="65700"/>
            </a:xfrm>
            <a:prstGeom prst="rect">
              <a:avLst/>
            </a:prstGeom>
            <a:solidFill>
              <a:srgbClr val="DD5F13"/>
            </a:solid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 name="Google Shape;20;p3"/>
          <p:cNvSpPr/>
          <p:nvPr/>
        </p:nvSpPr>
        <p:spPr>
          <a:xfrm>
            <a:off x="-145350" y="9345900"/>
            <a:ext cx="18459440" cy="1053430"/>
          </a:xfrm>
          <a:custGeom>
            <a:rect b="b" l="l" r="r" t="t"/>
            <a:pathLst>
              <a:path extrusionOk="0" h="944780" w="18322025">
                <a:moveTo>
                  <a:pt x="0" y="0"/>
                </a:moveTo>
                <a:lnTo>
                  <a:pt x="18322025" y="0"/>
                </a:lnTo>
                <a:lnTo>
                  <a:pt x="18322025" y="944780"/>
                </a:lnTo>
                <a:lnTo>
                  <a:pt x="0" y="944780"/>
                </a:lnTo>
                <a:lnTo>
                  <a:pt x="0" y="0"/>
                </a:lnTo>
                <a:close/>
              </a:path>
            </a:pathLst>
          </a:custGeom>
          <a:solidFill>
            <a:srgbClr val="00437B"/>
          </a:solidFill>
          <a:ln>
            <a:noFill/>
          </a:ln>
        </p:spPr>
      </p:sp>
      <p:sp>
        <p:nvSpPr>
          <p:cNvPr id="21" name="Google Shape;21;p3"/>
          <p:cNvSpPr/>
          <p:nvPr/>
        </p:nvSpPr>
        <p:spPr>
          <a:xfrm>
            <a:off x="13123096" y="9460069"/>
            <a:ext cx="4920721" cy="941088"/>
          </a:xfrm>
          <a:custGeom>
            <a:rect b="b" l="l" r="r" t="t"/>
            <a:pathLst>
              <a:path extrusionOk="0" h="941088" w="4920721">
                <a:moveTo>
                  <a:pt x="0" y="0"/>
                </a:moveTo>
                <a:lnTo>
                  <a:pt x="4920721" y="0"/>
                </a:lnTo>
                <a:lnTo>
                  <a:pt x="4920721" y="941088"/>
                </a:lnTo>
                <a:lnTo>
                  <a:pt x="0" y="941088"/>
                </a:lnTo>
                <a:lnTo>
                  <a:pt x="0" y="0"/>
                </a:lnTo>
                <a:close/>
              </a:path>
            </a:pathLst>
          </a:custGeom>
          <a:blipFill rotWithShape="1">
            <a:blip r:embed="rId2">
              <a:alphaModFix/>
            </a:blip>
            <a:stretch>
              <a:fillRect b="0" l="0" r="0" t="0"/>
            </a:stretch>
          </a:blipFill>
          <a:ln>
            <a:noFill/>
          </a:ln>
        </p:spPr>
      </p:sp>
      <p:sp>
        <p:nvSpPr>
          <p:cNvPr id="22" name="Google Shape;22;p3"/>
          <p:cNvSpPr/>
          <p:nvPr/>
        </p:nvSpPr>
        <p:spPr>
          <a:xfrm>
            <a:off x="0" y="-93500"/>
            <a:ext cx="18459440" cy="1560739"/>
          </a:xfrm>
          <a:custGeom>
            <a:rect b="b" l="l" r="r" t="t"/>
            <a:pathLst>
              <a:path extrusionOk="0" h="1468931" w="18322025">
                <a:moveTo>
                  <a:pt x="0" y="0"/>
                </a:moveTo>
                <a:lnTo>
                  <a:pt x="18322025" y="0"/>
                </a:lnTo>
                <a:lnTo>
                  <a:pt x="18322025" y="1468931"/>
                </a:lnTo>
                <a:lnTo>
                  <a:pt x="0" y="1468931"/>
                </a:lnTo>
                <a:lnTo>
                  <a:pt x="0" y="0"/>
                </a:lnTo>
                <a:close/>
              </a:path>
            </a:pathLst>
          </a:custGeom>
          <a:solidFill>
            <a:srgbClr val="00437B"/>
          </a:solidFill>
          <a:ln>
            <a:noFill/>
          </a:ln>
        </p:spPr>
      </p:sp>
      <p:grpSp>
        <p:nvGrpSpPr>
          <p:cNvPr id="23" name="Google Shape;23;p3"/>
          <p:cNvGrpSpPr/>
          <p:nvPr/>
        </p:nvGrpSpPr>
        <p:grpSpPr>
          <a:xfrm>
            <a:off x="-102375" y="-91376"/>
            <a:ext cx="435091" cy="1560755"/>
            <a:chOff x="0" y="-38100"/>
            <a:chExt cx="188400" cy="425100"/>
          </a:xfrm>
        </p:grpSpPr>
        <p:sp>
          <p:nvSpPr>
            <p:cNvPr id="24" name="Google Shape;24;p3"/>
            <p:cNvSpPr/>
            <p:nvPr/>
          </p:nvSpPr>
          <p:spPr>
            <a:xfrm>
              <a:off x="0" y="0"/>
              <a:ext cx="188355" cy="386879"/>
            </a:xfrm>
            <a:custGeom>
              <a:rect b="b" l="l" r="r" t="t"/>
              <a:pathLst>
                <a:path extrusionOk="0" h="386879" w="188355">
                  <a:moveTo>
                    <a:pt x="0" y="0"/>
                  </a:moveTo>
                  <a:lnTo>
                    <a:pt x="188355" y="0"/>
                  </a:lnTo>
                  <a:lnTo>
                    <a:pt x="188355" y="386879"/>
                  </a:lnTo>
                  <a:lnTo>
                    <a:pt x="0" y="386879"/>
                  </a:lnTo>
                  <a:close/>
                </a:path>
              </a:pathLst>
            </a:custGeom>
            <a:solidFill>
              <a:srgbClr val="009D48"/>
            </a:solidFill>
            <a:ln>
              <a:noFill/>
            </a:ln>
          </p:spPr>
        </p:sp>
        <p:sp>
          <p:nvSpPr>
            <p:cNvPr id="25" name="Google Shape;25;p3"/>
            <p:cNvSpPr txBox="1"/>
            <p:nvPr/>
          </p:nvSpPr>
          <p:spPr>
            <a:xfrm>
              <a:off x="0" y="-38100"/>
              <a:ext cx="188400" cy="425100"/>
            </a:xfrm>
            <a:prstGeom prst="rect">
              <a:avLst/>
            </a:prstGeom>
            <a:solidFill>
              <a:srgbClr val="009D48"/>
            </a:solidFill>
            <a:ln>
              <a:noFill/>
            </a:ln>
          </p:spPr>
          <p:txBody>
            <a:bodyPr anchorCtr="0" anchor="ctr" bIns="46225" lIns="46225" spcFirstLastPara="1" rIns="46225" wrap="square" tIns="46225">
              <a:noAutofit/>
            </a:bodyPr>
            <a:lstStyle/>
            <a:p>
              <a:pPr indent="0" lvl="0" marL="0" marR="0" rtl="0" algn="ctr">
                <a:lnSpc>
                  <a:spcPct val="147722"/>
                </a:lnSpc>
                <a:spcBef>
                  <a:spcPts val="0"/>
                </a:spcBef>
                <a:spcAft>
                  <a:spcPts val="0"/>
                </a:spcAft>
                <a:buNone/>
              </a:pPr>
              <a:r>
                <a:t/>
              </a:r>
              <a:endParaRPr b="0" i="0" sz="1638"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iorad.com/player/2733983/Spring-ISD-Aeries----Creating-Gradebook-Assignments-1-12" TargetMode="External"/><Relationship Id="rId4" Type="http://schemas.openxmlformats.org/officeDocument/2006/relationships/image" Target="../media/image14.png"/><Relationship Id="rId5"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hyperlink" Target="https://www.iorad.com/player/2733992/Springisd-Aeries---How-to-Download-Gradebook-Summary-to-Excel" TargetMode="External"/><Relationship Id="rId6" Type="http://schemas.openxmlformats.org/officeDocument/2006/relationships/image" Target="../media/image14.png"/><Relationship Id="rId7" Type="http://schemas.openxmlformats.org/officeDocument/2006/relationships/hyperlink" Target="https://www.iorad.com/player/2733847/Spring-ISD-Aeries---Printable-Gradebook-Roste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hyperlink" Target="https://www.iorad.com/player/2729809/Spring-ISD-Aeries---Navigating-the-Parent-Portal-and-Feature-Overview" TargetMode="External"/><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bit.ly/StaffResourcesHub" TargetMode="Externa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my.springisd.org" TargetMode="External"/><Relationship Id="rId4" Type="http://schemas.openxmlformats.org/officeDocument/2006/relationships/image" Target="../media/image24.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4.jpg"/><Relationship Id="rId9" Type="http://schemas.openxmlformats.org/officeDocument/2006/relationships/hyperlink" Target="https://www.iorad.com/player/2558346/How-to-Update-Add-Drop-Students-in-Gradebooks" TargetMode="External"/><Relationship Id="rId5" Type="http://schemas.openxmlformats.org/officeDocument/2006/relationships/image" Target="../media/image11.png"/><Relationship Id="rId6" Type="http://schemas.openxmlformats.org/officeDocument/2006/relationships/image" Target="../media/image22.png"/><Relationship Id="rId7" Type="http://schemas.openxmlformats.org/officeDocument/2006/relationships/hyperlink" Target="https://www.iorad.com/player/2729130/Springisd-Aeries---6-12---Mass-Add-Gradebooks" TargetMode="External"/><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 name="Shape 29"/>
        <p:cNvGrpSpPr/>
        <p:nvPr/>
      </p:nvGrpSpPr>
      <p:grpSpPr>
        <a:xfrm>
          <a:off x="0" y="0"/>
          <a:ext cx="0" cy="0"/>
          <a:chOff x="0" y="0"/>
          <a:chExt cx="0" cy="0"/>
        </a:xfrm>
      </p:grpSpPr>
      <p:sp>
        <p:nvSpPr>
          <p:cNvPr id="30" name="Google Shape;30;p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1" name="Google Shape;31;p4"/>
          <p:cNvSpPr txBox="1"/>
          <p:nvPr/>
        </p:nvSpPr>
        <p:spPr>
          <a:xfrm>
            <a:off x="837525" y="4045803"/>
            <a:ext cx="12145800" cy="26496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6500">
                <a:solidFill>
                  <a:srgbClr val="0C1D2F"/>
                </a:solidFill>
              </a:rPr>
              <a:t>Get Up &amp; Running in Aeries:</a:t>
            </a:r>
            <a:endParaRPr sz="6500">
              <a:solidFill>
                <a:srgbClr val="0C1D2F"/>
              </a:solidFill>
            </a:endParaRPr>
          </a:p>
          <a:p>
            <a:pPr indent="0" lvl="0" marL="0" marR="0" rtl="0" algn="ctr">
              <a:lnSpc>
                <a:spcPct val="103000"/>
              </a:lnSpc>
              <a:spcBef>
                <a:spcPts val="0"/>
              </a:spcBef>
              <a:spcAft>
                <a:spcPts val="0"/>
              </a:spcAft>
              <a:buNone/>
            </a:pPr>
            <a:r>
              <a:rPr b="1" lang="en-US" sz="3699">
                <a:solidFill>
                  <a:srgbClr val="0C1D2F"/>
                </a:solidFill>
                <a:latin typeface="Montserrat"/>
                <a:ea typeface="Montserrat"/>
                <a:cs typeface="Montserrat"/>
                <a:sym typeface="Montserrat"/>
              </a:rPr>
              <a:t>Secondary</a:t>
            </a:r>
            <a:r>
              <a:rPr b="1" lang="en-US" sz="3699">
                <a:solidFill>
                  <a:srgbClr val="0C1D2F"/>
                </a:solidFill>
                <a:latin typeface="Montserrat"/>
                <a:ea typeface="Montserrat"/>
                <a:cs typeface="Montserrat"/>
                <a:sym typeface="Montserrat"/>
              </a:rPr>
              <a:t> Edition</a:t>
            </a:r>
            <a:endParaRPr b="1" sz="3699">
              <a:solidFill>
                <a:srgbClr val="0C1D2F"/>
              </a:solidFill>
              <a:latin typeface="Montserrat"/>
              <a:ea typeface="Montserrat"/>
              <a:cs typeface="Montserrat"/>
              <a:sym typeface="Montserrat"/>
            </a:endParaRPr>
          </a:p>
          <a:p>
            <a:pPr indent="0" lvl="0" marL="0" marR="0" rtl="0" algn="ctr">
              <a:lnSpc>
                <a:spcPct val="103000"/>
              </a:lnSpc>
              <a:spcBef>
                <a:spcPts val="0"/>
              </a:spcBef>
              <a:spcAft>
                <a:spcPts val="0"/>
              </a:spcAft>
              <a:buNone/>
            </a:pPr>
            <a:r>
              <a:t/>
            </a:r>
            <a:endParaRPr b="1" sz="3699">
              <a:solidFill>
                <a:srgbClr val="0C1D2F"/>
              </a:solidFill>
              <a:latin typeface="Montserrat"/>
              <a:ea typeface="Montserrat"/>
              <a:cs typeface="Montserrat"/>
              <a:sym typeface="Montserrat"/>
            </a:endParaRPr>
          </a:p>
          <a:p>
            <a:pPr indent="0" lvl="0" marL="0" marR="0" rtl="0" algn="ctr">
              <a:lnSpc>
                <a:spcPct val="103000"/>
              </a:lnSpc>
              <a:spcBef>
                <a:spcPts val="0"/>
              </a:spcBef>
              <a:spcAft>
                <a:spcPts val="0"/>
              </a:spcAft>
              <a:buNone/>
            </a:pPr>
            <a:r>
              <a:rPr lang="en-US" sz="2899">
                <a:solidFill>
                  <a:srgbClr val="0C1D2F"/>
                </a:solidFill>
                <a:latin typeface="Poppins"/>
                <a:ea typeface="Poppins"/>
                <a:cs typeface="Poppins"/>
                <a:sym typeface="Poppins"/>
              </a:rPr>
              <a:t>Everything you need to know hit the ground running with Aeries! </a:t>
            </a:r>
            <a:endParaRPr sz="800">
              <a:solidFill>
                <a:srgbClr val="0C1D2F"/>
              </a:solidFill>
            </a:endParaRPr>
          </a:p>
        </p:txBody>
      </p:sp>
      <p:pic>
        <p:nvPicPr>
          <p:cNvPr id="32" name="Google Shape;32;p4" title="Aeries ELEM.png"/>
          <p:cNvPicPr preferRelativeResize="0"/>
          <p:nvPr>
            <p:ph idx="2" type="pic"/>
          </p:nvPr>
        </p:nvPicPr>
        <p:blipFill rotWithShape="1">
          <a:blip r:embed="rId3">
            <a:alphaModFix/>
          </a:blip>
          <a:srcRect b="534" l="0" r="0" t="544"/>
          <a:stretch/>
        </p:blipFill>
        <p:spPr>
          <a:xfrm>
            <a:off x="12822800" y="385675"/>
            <a:ext cx="4697400" cy="4646700"/>
          </a:xfrm>
          <a:prstGeom prst="ellipse">
            <a:avLst/>
          </a:prstGeom>
        </p:spPr>
      </p:pic>
      <p:sp>
        <p:nvSpPr>
          <p:cNvPr id="33" name="Google Shape;33;p4"/>
          <p:cNvSpPr txBox="1"/>
          <p:nvPr/>
        </p:nvSpPr>
        <p:spPr>
          <a:xfrm>
            <a:off x="13441850" y="3828100"/>
            <a:ext cx="3459300" cy="118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38761D"/>
                </a:solidFill>
                <a:latin typeface="Bebas Neue"/>
                <a:ea typeface="Bebas Neue"/>
                <a:cs typeface="Bebas Neue"/>
                <a:sym typeface="Bebas Neue"/>
              </a:rPr>
              <a:t>GRADEBOOK</a:t>
            </a:r>
            <a:endParaRPr sz="4000">
              <a:solidFill>
                <a:srgbClr val="38761D"/>
              </a:solidFill>
              <a:latin typeface="Bebas Neue"/>
              <a:ea typeface="Bebas Neue"/>
              <a:cs typeface="Bebas Neue"/>
              <a:sym typeface="Bebas Neue"/>
            </a:endParaRPr>
          </a:p>
        </p:txBody>
      </p:sp>
      <p:sp>
        <p:nvSpPr>
          <p:cNvPr id="34" name="Google Shape;34;p4"/>
          <p:cNvSpPr txBox="1"/>
          <p:nvPr/>
        </p:nvSpPr>
        <p:spPr>
          <a:xfrm>
            <a:off x="687600" y="7245572"/>
            <a:ext cx="2655900" cy="46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600">
                <a:solidFill>
                  <a:schemeClr val="lt1"/>
                </a:solidFill>
                <a:latin typeface="Bebas Neue"/>
                <a:ea typeface="Bebas Neue"/>
                <a:cs typeface="Bebas Neue"/>
                <a:sym typeface="Bebas Neue"/>
              </a:rPr>
              <a:t>participants guide</a:t>
            </a:r>
            <a:endParaRPr sz="2600">
              <a:solidFill>
                <a:schemeClr val="lt1"/>
              </a:solidFill>
              <a:latin typeface="Bebas Neue"/>
              <a:ea typeface="Bebas Neue"/>
              <a:cs typeface="Bebas Neue"/>
              <a:sym typeface="Bebas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136" name="Shape 136"/>
        <p:cNvGrpSpPr/>
        <p:nvPr/>
      </p:nvGrpSpPr>
      <p:grpSpPr>
        <a:xfrm>
          <a:off x="0" y="0"/>
          <a:ext cx="0" cy="0"/>
          <a:chOff x="0" y="0"/>
          <a:chExt cx="0" cy="0"/>
        </a:xfrm>
      </p:grpSpPr>
      <p:sp>
        <p:nvSpPr>
          <p:cNvPr id="137" name="Google Shape;137;p13"/>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Creating Assignments</a:t>
            </a:r>
            <a:endParaRPr sz="6500">
              <a:solidFill>
                <a:schemeClr val="lt1"/>
              </a:solidFill>
            </a:endParaRPr>
          </a:p>
        </p:txBody>
      </p:sp>
      <p:pic>
        <p:nvPicPr>
          <p:cNvPr id="138" name="Google Shape;138;p13"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139" name="Google Shape;139;p13"/>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4"/>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Creating Assignments</a:t>
            </a:r>
            <a:endParaRPr/>
          </a:p>
        </p:txBody>
      </p:sp>
      <p:sp>
        <p:nvSpPr>
          <p:cNvPr id="145" name="Google Shape;145;p14"/>
          <p:cNvSpPr txBox="1"/>
          <p:nvPr/>
        </p:nvSpPr>
        <p:spPr>
          <a:xfrm>
            <a:off x="156100" y="1941250"/>
            <a:ext cx="62628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500">
                <a:latin typeface="Montserrat"/>
                <a:ea typeface="Montserrat"/>
                <a:cs typeface="Montserrat"/>
                <a:sym typeface="Montserrat"/>
              </a:rPr>
              <a:t>Things to Consider…</a:t>
            </a:r>
            <a:endParaRPr/>
          </a:p>
        </p:txBody>
      </p:sp>
      <p:sp>
        <p:nvSpPr>
          <p:cNvPr id="146" name="Google Shape;146;p14"/>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47" name="Google Shape;147;p1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48" name="Google Shape;148;p14"/>
          <p:cNvSpPr txBox="1"/>
          <p:nvPr/>
        </p:nvSpPr>
        <p:spPr>
          <a:xfrm>
            <a:off x="365025" y="2730854"/>
            <a:ext cx="9066300" cy="4365900"/>
          </a:xfrm>
          <a:prstGeom prst="rect">
            <a:avLst/>
          </a:prstGeom>
          <a:noFill/>
          <a:ln>
            <a:noFill/>
          </a:ln>
        </p:spPr>
        <p:txBody>
          <a:bodyPr anchorCtr="0" anchor="t" bIns="0" lIns="0" spcFirstLastPara="1" rIns="0" wrap="square" tIns="0">
            <a:spAutoFit/>
          </a:bodyPr>
          <a:lstStyle/>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Formative vs Summative</a:t>
            </a:r>
            <a:endParaRPr/>
          </a:p>
          <a:p>
            <a:pPr indent="0" lvl="0" marL="0" rtl="0" algn="ctr">
              <a:lnSpc>
                <a:spcPct val="103000"/>
              </a:lnSpc>
              <a:spcBef>
                <a:spcPts val="0"/>
              </a:spcBef>
              <a:spcAft>
                <a:spcPts val="0"/>
              </a:spcAft>
              <a:buNone/>
            </a:pPr>
            <a:r>
              <a:rPr i="1" lang="en-US" sz="2000">
                <a:solidFill>
                  <a:schemeClr val="dk1"/>
                </a:solidFill>
                <a:latin typeface="Poppins"/>
                <a:ea typeface="Poppins"/>
                <a:cs typeface="Poppins"/>
                <a:sym typeface="Poppins"/>
              </a:rPr>
              <a:t>Note: Is it practice or a check for mastery?</a:t>
            </a:r>
            <a:endParaRPr i="1" sz="2000">
              <a:solidFill>
                <a:schemeClr val="dk1"/>
              </a:solidFill>
              <a:latin typeface="Poppins"/>
              <a:ea typeface="Poppins"/>
              <a:cs typeface="Poppins"/>
              <a:sym typeface="Poppins"/>
            </a:endParaRPr>
          </a:p>
          <a:p>
            <a:pPr indent="0" lvl="0" marL="0" rtl="0" algn="ctr">
              <a:lnSpc>
                <a:spcPct val="103000"/>
              </a:lnSpc>
              <a:spcBef>
                <a:spcPts val="0"/>
              </a:spcBef>
              <a:spcAft>
                <a:spcPts val="0"/>
              </a:spcAft>
              <a:buNone/>
            </a:pPr>
            <a:r>
              <a:t/>
            </a:r>
            <a:endParaRPr i="1" sz="1200">
              <a:solidFill>
                <a:schemeClr val="dk1"/>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b="0" i="0" lang="en-US" sz="3499" u="none" cap="none" strike="noStrike">
                <a:solidFill>
                  <a:srgbClr val="000000"/>
                </a:solidFill>
                <a:latin typeface="Poppins"/>
                <a:ea typeface="Poppins"/>
                <a:cs typeface="Poppins"/>
                <a:sym typeface="Poppins"/>
              </a:rPr>
              <a:t>Categories</a:t>
            </a:r>
            <a:r>
              <a:rPr lang="en-US" sz="3499">
                <a:latin typeface="Poppins"/>
                <a:ea typeface="Poppins"/>
                <a:cs typeface="Poppins"/>
                <a:sym typeface="Poppins"/>
              </a:rPr>
              <a:t>: Daily and Major </a:t>
            </a:r>
            <a:endParaRPr/>
          </a:p>
          <a:p>
            <a:pPr indent="0" lvl="0" marL="0" rtl="0" algn="ctr">
              <a:lnSpc>
                <a:spcPct val="103000"/>
              </a:lnSpc>
              <a:spcBef>
                <a:spcPts val="0"/>
              </a:spcBef>
              <a:spcAft>
                <a:spcPts val="0"/>
              </a:spcAft>
              <a:buNone/>
            </a:pPr>
            <a:r>
              <a:rPr i="1" lang="en-US" sz="2000">
                <a:solidFill>
                  <a:schemeClr val="dk1"/>
                </a:solidFill>
                <a:latin typeface="Poppins"/>
                <a:ea typeface="Poppins"/>
                <a:cs typeface="Poppins"/>
                <a:sym typeface="Poppins"/>
              </a:rPr>
              <a:t>Note: These are the only categories allowed.</a:t>
            </a:r>
            <a:endParaRPr i="1" sz="2000">
              <a:solidFill>
                <a:schemeClr val="dk1"/>
              </a:solidFill>
              <a:latin typeface="Poppins"/>
              <a:ea typeface="Poppins"/>
              <a:cs typeface="Poppins"/>
              <a:sym typeface="Poppins"/>
            </a:endParaRPr>
          </a:p>
          <a:p>
            <a:pPr indent="0" lvl="0" marL="0" rtl="0" algn="ctr">
              <a:lnSpc>
                <a:spcPct val="103000"/>
              </a:lnSpc>
              <a:spcBef>
                <a:spcPts val="0"/>
              </a:spcBef>
              <a:spcAft>
                <a:spcPts val="0"/>
              </a:spcAft>
              <a:buClr>
                <a:schemeClr val="dk1"/>
              </a:buClr>
              <a:buFont typeface="Arial"/>
              <a:buNone/>
            </a:pPr>
            <a:r>
              <a:t/>
            </a:r>
            <a:endParaRPr i="1" sz="1200">
              <a:solidFill>
                <a:schemeClr val="dk1"/>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Using Points- 100/100 to keep it simple.</a:t>
            </a:r>
            <a:endParaRPr sz="3499">
              <a:latin typeface="Poppins"/>
              <a:ea typeface="Poppins"/>
              <a:cs typeface="Poppins"/>
              <a:sym typeface="Poppins"/>
            </a:endParaRPr>
          </a:p>
          <a:p>
            <a:pPr indent="0" lvl="0" marL="0" marR="0" rtl="0" algn="ctr">
              <a:lnSpc>
                <a:spcPct val="103000"/>
              </a:lnSpc>
              <a:spcBef>
                <a:spcPts val="0"/>
              </a:spcBef>
              <a:spcAft>
                <a:spcPts val="0"/>
              </a:spcAft>
              <a:buNone/>
            </a:pPr>
            <a:r>
              <a:rPr i="1" lang="en-US" sz="2000">
                <a:latin typeface="Poppins"/>
                <a:ea typeface="Poppins"/>
                <a:cs typeface="Poppins"/>
                <a:sym typeface="Poppins"/>
              </a:rPr>
              <a:t>Note: Assignment automatically defaults to Extra Credit if left Blank</a:t>
            </a:r>
            <a:endParaRPr i="1" sz="2000">
              <a:latin typeface="Poppins"/>
              <a:ea typeface="Poppins"/>
              <a:cs typeface="Poppins"/>
              <a:sym typeface="Poppins"/>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Extra Credit</a:t>
            </a:r>
            <a:endParaRPr sz="3499">
              <a:latin typeface="Poppins"/>
              <a:ea typeface="Poppins"/>
              <a:cs typeface="Poppins"/>
              <a:sym typeface="Poppins"/>
            </a:endParaRPr>
          </a:p>
          <a:p>
            <a:pPr indent="0" lvl="0" marL="0" rtl="0" algn="ctr">
              <a:lnSpc>
                <a:spcPct val="103000"/>
              </a:lnSpc>
              <a:spcBef>
                <a:spcPts val="0"/>
              </a:spcBef>
              <a:spcAft>
                <a:spcPts val="0"/>
              </a:spcAft>
              <a:buClr>
                <a:schemeClr val="dk1"/>
              </a:buClr>
              <a:buFont typeface="Arial"/>
              <a:buNone/>
            </a:pPr>
            <a:r>
              <a:rPr i="1" lang="en-US" sz="2000">
                <a:solidFill>
                  <a:schemeClr val="dk1"/>
                </a:solidFill>
                <a:latin typeface="Poppins"/>
                <a:ea typeface="Poppins"/>
                <a:cs typeface="Poppins"/>
                <a:sym typeface="Poppins"/>
              </a:rPr>
              <a:t>Note: Extra Credit box </a:t>
            </a:r>
            <a:r>
              <a:rPr b="1" i="1" lang="en-US" sz="2000">
                <a:solidFill>
                  <a:schemeClr val="dk1"/>
                </a:solidFill>
                <a:latin typeface="Poppins"/>
                <a:ea typeface="Poppins"/>
                <a:cs typeface="Poppins"/>
                <a:sym typeface="Poppins"/>
              </a:rPr>
              <a:t>must</a:t>
            </a:r>
            <a:r>
              <a:rPr i="1" lang="en-US" sz="2000">
                <a:solidFill>
                  <a:schemeClr val="dk1"/>
                </a:solidFill>
                <a:latin typeface="Poppins"/>
                <a:ea typeface="Poppins"/>
                <a:cs typeface="Poppins"/>
                <a:sym typeface="Poppins"/>
              </a:rPr>
              <a:t> be unchecked after creating assignment or will continue into subsequent entries.</a:t>
            </a:r>
            <a:endParaRPr sz="3499">
              <a:latin typeface="Poppins"/>
              <a:ea typeface="Poppins"/>
              <a:cs typeface="Poppins"/>
              <a:sym typeface="Poppins"/>
            </a:endParaRPr>
          </a:p>
        </p:txBody>
      </p:sp>
      <p:pic>
        <p:nvPicPr>
          <p:cNvPr id="149" name="Google Shape;149;p14">
            <a:hlinkClick r:id="rId3"/>
          </p:cNvPr>
          <p:cNvPicPr preferRelativeResize="0"/>
          <p:nvPr/>
        </p:nvPicPr>
        <p:blipFill>
          <a:blip r:embed="rId4">
            <a:alphaModFix/>
          </a:blip>
          <a:stretch>
            <a:fillRect/>
          </a:stretch>
        </p:blipFill>
        <p:spPr>
          <a:xfrm>
            <a:off x="3415303" y="8333288"/>
            <a:ext cx="1869306" cy="796675"/>
          </a:xfrm>
          <a:prstGeom prst="rect">
            <a:avLst/>
          </a:prstGeom>
          <a:noFill/>
          <a:ln>
            <a:noFill/>
          </a:ln>
        </p:spPr>
      </p:pic>
      <p:pic>
        <p:nvPicPr>
          <p:cNvPr id="150" name="Google Shape;150;p14"/>
          <p:cNvPicPr preferRelativeResize="0"/>
          <p:nvPr/>
        </p:nvPicPr>
        <p:blipFill>
          <a:blip r:embed="rId5">
            <a:alphaModFix/>
          </a:blip>
          <a:stretch>
            <a:fillRect/>
          </a:stretch>
        </p:blipFill>
        <p:spPr>
          <a:xfrm>
            <a:off x="11375537" y="2766213"/>
            <a:ext cx="6484351" cy="5253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154" name="Shape 154"/>
        <p:cNvGrpSpPr/>
        <p:nvPr/>
      </p:nvGrpSpPr>
      <p:grpSpPr>
        <a:xfrm>
          <a:off x="0" y="0"/>
          <a:ext cx="0" cy="0"/>
          <a:chOff x="0" y="0"/>
          <a:chExt cx="0" cy="0"/>
        </a:xfrm>
      </p:grpSpPr>
      <p:sp>
        <p:nvSpPr>
          <p:cNvPr id="155" name="Google Shape;155;p15"/>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Taking Attendance</a:t>
            </a:r>
            <a:endParaRPr sz="6500">
              <a:solidFill>
                <a:schemeClr val="lt1"/>
              </a:solidFill>
            </a:endParaRPr>
          </a:p>
        </p:txBody>
      </p:sp>
      <p:pic>
        <p:nvPicPr>
          <p:cNvPr id="156" name="Google Shape;156;p15"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157" name="Google Shape;157;p15"/>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6"/>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chemeClr val="lt1"/>
                </a:solidFill>
                <a:latin typeface="Montserrat"/>
                <a:ea typeface="Montserrat"/>
                <a:cs typeface="Montserrat"/>
                <a:sym typeface="Montserrat"/>
              </a:rPr>
              <a:t>Attendance</a:t>
            </a:r>
            <a:endParaRPr>
              <a:solidFill>
                <a:schemeClr val="lt1"/>
              </a:solidFill>
            </a:endParaRPr>
          </a:p>
        </p:txBody>
      </p:sp>
      <p:sp>
        <p:nvSpPr>
          <p:cNvPr id="163" name="Google Shape;163;p16"/>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164" name="Google Shape;164;p16"/>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165" name="Google Shape;165;p16"/>
          <p:cNvSpPr txBox="1"/>
          <p:nvPr/>
        </p:nvSpPr>
        <p:spPr>
          <a:xfrm>
            <a:off x="333226" y="2614220"/>
            <a:ext cx="10526700" cy="6229200"/>
          </a:xfrm>
          <a:prstGeom prst="rect">
            <a:avLst/>
          </a:prstGeom>
          <a:noFill/>
          <a:ln>
            <a:noFill/>
          </a:ln>
        </p:spPr>
        <p:txBody>
          <a:bodyPr anchorCtr="0" anchor="t" bIns="0" lIns="0" spcFirstLastPara="1" rIns="0" wrap="square" tIns="0">
            <a:spAutoFit/>
          </a:bodyPr>
          <a:lstStyle/>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Attendance is taken in Aeries.</a:t>
            </a:r>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ADA Time: Attendance MUST be taken during this short </a:t>
            </a:r>
            <a:r>
              <a:rPr b="1" lang="en-US" sz="3499">
                <a:latin typeface="Poppins"/>
                <a:ea typeface="Poppins"/>
                <a:cs typeface="Poppins"/>
                <a:sym typeface="Poppins"/>
              </a:rPr>
              <a:t>10</a:t>
            </a:r>
            <a:r>
              <a:rPr b="1" lang="en-US" sz="3499">
                <a:latin typeface="Poppins"/>
                <a:ea typeface="Poppins"/>
                <a:cs typeface="Poppins"/>
                <a:sym typeface="Poppins"/>
              </a:rPr>
              <a:t> minute</a:t>
            </a:r>
            <a:r>
              <a:rPr lang="en-US" sz="3499">
                <a:latin typeface="Poppins"/>
                <a:ea typeface="Poppins"/>
                <a:cs typeface="Poppins"/>
                <a:sym typeface="Poppins"/>
              </a:rPr>
              <a:t> window, 5 minutes on either side of the actual ADA time.</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sz="1200">
              <a:latin typeface="Poppins"/>
              <a:ea typeface="Poppins"/>
              <a:cs typeface="Poppins"/>
              <a:sym typeface="Poppins"/>
            </a:endParaRPr>
          </a:p>
          <a:p>
            <a:pPr indent="0" lvl="0" marL="0" marR="0" rtl="0" algn="l">
              <a:lnSpc>
                <a:spcPct val="103000"/>
              </a:lnSpc>
              <a:spcBef>
                <a:spcPts val="0"/>
              </a:spcBef>
              <a:spcAft>
                <a:spcPts val="0"/>
              </a:spcAft>
              <a:buNone/>
            </a:pPr>
            <a:r>
              <a:rPr i="1" lang="en-US" sz="2000">
                <a:latin typeface="Poppins"/>
                <a:ea typeface="Poppins"/>
                <a:cs typeface="Poppins"/>
                <a:sym typeface="Poppins"/>
              </a:rPr>
              <a:t>Note: Make sure to log-in to Aeries shortly before this window because the system will Times-Out after 10 mins and will not register your input even though the page will state that it has.</a:t>
            </a:r>
            <a:endParaRPr i="1" sz="2000">
              <a:latin typeface="Poppins"/>
              <a:ea typeface="Poppins"/>
              <a:cs typeface="Poppins"/>
              <a:sym typeface="Poppins"/>
            </a:endParaRPr>
          </a:p>
          <a:p>
            <a:pPr indent="0" lvl="0" marL="0" marR="0" rtl="0" algn="l">
              <a:lnSpc>
                <a:spcPct val="103000"/>
              </a:lnSpc>
              <a:spcBef>
                <a:spcPts val="0"/>
              </a:spcBef>
              <a:spcAft>
                <a:spcPts val="0"/>
              </a:spcAft>
              <a:buNone/>
            </a:pPr>
            <a:r>
              <a:t/>
            </a:r>
            <a:endParaRPr i="1" sz="1800">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Do not leave the window while the program is saving the information.</a:t>
            </a:r>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Ensure you have a green “Attendance has been updated” message prior to leaving.</a:t>
            </a:r>
            <a:endParaRPr b="0" i="0" sz="3499" u="none" cap="none" strike="noStrike">
              <a:solidFill>
                <a:srgbClr val="000000"/>
              </a:solidFill>
              <a:latin typeface="Poppins"/>
              <a:ea typeface="Poppins"/>
              <a:cs typeface="Poppins"/>
              <a:sym typeface="Poppins"/>
            </a:endParaRPr>
          </a:p>
        </p:txBody>
      </p:sp>
      <p:pic>
        <p:nvPicPr>
          <p:cNvPr id="166" name="Google Shape;166;p16"/>
          <p:cNvPicPr preferRelativeResize="0"/>
          <p:nvPr/>
        </p:nvPicPr>
        <p:blipFill rotWithShape="1">
          <a:blip r:embed="rId3">
            <a:alphaModFix/>
          </a:blip>
          <a:srcRect b="0" l="0" r="57792" t="0"/>
          <a:stretch/>
        </p:blipFill>
        <p:spPr>
          <a:xfrm>
            <a:off x="11702600" y="4599300"/>
            <a:ext cx="4789474" cy="4258150"/>
          </a:xfrm>
          <a:prstGeom prst="rect">
            <a:avLst/>
          </a:prstGeom>
          <a:noFill/>
          <a:ln>
            <a:noFill/>
          </a:ln>
        </p:spPr>
      </p:pic>
      <p:pic>
        <p:nvPicPr>
          <p:cNvPr id="167" name="Google Shape;167;p16"/>
          <p:cNvPicPr preferRelativeResize="0"/>
          <p:nvPr/>
        </p:nvPicPr>
        <p:blipFill rotWithShape="1">
          <a:blip r:embed="rId4">
            <a:alphaModFix/>
          </a:blip>
          <a:srcRect b="0" l="0" r="0" t="69770"/>
          <a:stretch/>
        </p:blipFill>
        <p:spPr>
          <a:xfrm>
            <a:off x="13404675" y="5123425"/>
            <a:ext cx="4257825" cy="538800"/>
          </a:xfrm>
          <a:prstGeom prst="rect">
            <a:avLst/>
          </a:prstGeom>
          <a:noFill/>
          <a:ln>
            <a:noFill/>
          </a:ln>
        </p:spPr>
      </p:pic>
      <p:pic>
        <p:nvPicPr>
          <p:cNvPr id="168" name="Google Shape;168;p16"/>
          <p:cNvPicPr preferRelativeResize="0"/>
          <p:nvPr/>
        </p:nvPicPr>
        <p:blipFill>
          <a:blip r:embed="rId5">
            <a:alphaModFix/>
          </a:blip>
          <a:stretch>
            <a:fillRect/>
          </a:stretch>
        </p:blipFill>
        <p:spPr>
          <a:xfrm>
            <a:off x="14822050" y="3057064"/>
            <a:ext cx="2808365" cy="1081600"/>
          </a:xfrm>
          <a:prstGeom prst="rect">
            <a:avLst/>
          </a:prstGeom>
          <a:noFill/>
          <a:ln>
            <a:noFill/>
          </a:ln>
        </p:spPr>
      </p:pic>
      <p:pic>
        <p:nvPicPr>
          <p:cNvPr id="169" name="Google Shape;169;p16"/>
          <p:cNvPicPr preferRelativeResize="0"/>
          <p:nvPr/>
        </p:nvPicPr>
        <p:blipFill rotWithShape="1">
          <a:blip r:embed="rId6">
            <a:alphaModFix/>
          </a:blip>
          <a:srcRect b="0" l="0" r="0" t="50625"/>
          <a:stretch/>
        </p:blipFill>
        <p:spPr>
          <a:xfrm>
            <a:off x="11702750" y="2091894"/>
            <a:ext cx="2276475" cy="1481425"/>
          </a:xfrm>
          <a:prstGeom prst="rect">
            <a:avLst/>
          </a:prstGeom>
          <a:noFill/>
          <a:ln>
            <a:noFill/>
          </a:ln>
        </p:spPr>
      </p:pic>
      <p:sp>
        <p:nvSpPr>
          <p:cNvPr id="170" name="Google Shape;170;p16"/>
          <p:cNvSpPr txBox="1"/>
          <p:nvPr/>
        </p:nvSpPr>
        <p:spPr>
          <a:xfrm>
            <a:off x="362215" y="1792097"/>
            <a:ext cx="62628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500">
                <a:latin typeface="Montserrat"/>
                <a:ea typeface="Montserrat"/>
                <a:cs typeface="Montserrat"/>
                <a:sym typeface="Montserrat"/>
              </a:rPr>
              <a:t>Things to Consider…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174" name="Shape 174"/>
        <p:cNvGrpSpPr/>
        <p:nvPr/>
      </p:nvGrpSpPr>
      <p:grpSpPr>
        <a:xfrm>
          <a:off x="0" y="0"/>
          <a:ext cx="0" cy="0"/>
          <a:chOff x="0" y="0"/>
          <a:chExt cx="0" cy="0"/>
        </a:xfrm>
      </p:grpSpPr>
      <p:sp>
        <p:nvSpPr>
          <p:cNvPr id="175" name="Google Shape;175;p17"/>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Teacher Reports 101</a:t>
            </a:r>
            <a:endParaRPr sz="6500">
              <a:solidFill>
                <a:schemeClr val="lt1"/>
              </a:solidFill>
            </a:endParaRPr>
          </a:p>
        </p:txBody>
      </p:sp>
      <p:pic>
        <p:nvPicPr>
          <p:cNvPr id="176" name="Google Shape;176;p17"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177" name="Google Shape;177;p17"/>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8"/>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83" name="Google Shape;183;p18"/>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84" name="Google Shape;184;p18"/>
          <p:cNvGrpSpPr/>
          <p:nvPr/>
        </p:nvGrpSpPr>
        <p:grpSpPr>
          <a:xfrm>
            <a:off x="736121" y="3680174"/>
            <a:ext cx="4995310" cy="249099"/>
            <a:chOff x="0" y="-38100"/>
            <a:chExt cx="1746001" cy="65608"/>
          </a:xfrm>
        </p:grpSpPr>
        <p:sp>
          <p:nvSpPr>
            <p:cNvPr id="185" name="Google Shape;185;p1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86" name="Google Shape;186;p18"/>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7" name="Google Shape;187;p18"/>
          <p:cNvSpPr txBox="1"/>
          <p:nvPr/>
        </p:nvSpPr>
        <p:spPr>
          <a:xfrm>
            <a:off x="395125" y="2517425"/>
            <a:ext cx="5634000" cy="1104300"/>
          </a:xfrm>
          <a:prstGeom prst="rect">
            <a:avLst/>
          </a:prstGeom>
          <a:noFill/>
          <a:ln>
            <a:noFill/>
          </a:ln>
        </p:spPr>
        <p:txBody>
          <a:bodyPr anchorCtr="0" anchor="t" bIns="0" lIns="0" spcFirstLastPara="1" rIns="0" wrap="square" tIns="0">
            <a:spAutoFit/>
          </a:bodyPr>
          <a:lstStyle/>
          <a:p>
            <a:pPr indent="0" lvl="0" marL="0" rtl="0" algn="ctr">
              <a:lnSpc>
                <a:spcPct val="105000"/>
              </a:lnSpc>
              <a:spcBef>
                <a:spcPts val="1000"/>
              </a:spcBef>
              <a:spcAft>
                <a:spcPts val="0"/>
              </a:spcAft>
              <a:buNone/>
            </a:pPr>
            <a:r>
              <a:rPr b="1" lang="en-US" sz="3500">
                <a:solidFill>
                  <a:schemeClr val="dk1"/>
                </a:solidFill>
              </a:rPr>
              <a:t>Gradebook Summary Export to Excel</a:t>
            </a:r>
            <a:endParaRPr b="1" sz="3500"/>
          </a:p>
        </p:txBody>
      </p:sp>
      <p:sp>
        <p:nvSpPr>
          <p:cNvPr id="188" name="Google Shape;188;p18"/>
          <p:cNvSpPr txBox="1"/>
          <p:nvPr/>
        </p:nvSpPr>
        <p:spPr>
          <a:xfrm>
            <a:off x="806133" y="5480922"/>
            <a:ext cx="4716600" cy="17178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1000"/>
              </a:spcBef>
              <a:spcAft>
                <a:spcPts val="0"/>
              </a:spcAft>
              <a:buNone/>
            </a:pPr>
            <a:r>
              <a:rPr lang="en-US" sz="2400">
                <a:solidFill>
                  <a:schemeClr val="dk1"/>
                </a:solidFill>
                <a:latin typeface="Poppins"/>
                <a:ea typeface="Poppins"/>
                <a:cs typeface="Poppins"/>
                <a:sym typeface="Poppins"/>
              </a:rPr>
              <a:t>Allows teachers to download their gradebook into Excel for current terms and for previous.</a:t>
            </a:r>
            <a:endParaRPr sz="2400">
              <a:solidFill>
                <a:schemeClr val="dk1"/>
              </a:solidFill>
              <a:latin typeface="Poppins"/>
              <a:ea typeface="Poppins"/>
              <a:cs typeface="Poppins"/>
              <a:sym typeface="Poppins"/>
            </a:endParaRPr>
          </a:p>
        </p:txBody>
      </p:sp>
      <p:sp>
        <p:nvSpPr>
          <p:cNvPr id="189" name="Google Shape;189;p18"/>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90" name="Google Shape;190;p18"/>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91" name="Google Shape;191;p18"/>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92" name="Google Shape;192;p18"/>
          <p:cNvGrpSpPr/>
          <p:nvPr/>
        </p:nvGrpSpPr>
        <p:grpSpPr>
          <a:xfrm>
            <a:off x="12724500" y="3663605"/>
            <a:ext cx="4995306" cy="249106"/>
            <a:chOff x="-2" y="-38102"/>
            <a:chExt cx="1746000" cy="65610"/>
          </a:xfrm>
        </p:grpSpPr>
        <p:sp>
          <p:nvSpPr>
            <p:cNvPr id="193" name="Google Shape;193;p1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94" name="Google Shape;194;p18"/>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5" name="Google Shape;195;p18"/>
          <p:cNvSpPr txBox="1"/>
          <p:nvPr/>
        </p:nvSpPr>
        <p:spPr>
          <a:xfrm>
            <a:off x="12672450" y="2800175"/>
            <a:ext cx="4995300" cy="538800"/>
          </a:xfrm>
          <a:prstGeom prst="rect">
            <a:avLst/>
          </a:prstGeom>
          <a:noFill/>
          <a:ln>
            <a:noFill/>
          </a:ln>
        </p:spPr>
        <p:txBody>
          <a:bodyPr anchorCtr="0" anchor="t" bIns="0" lIns="0" spcFirstLastPara="1" rIns="0" wrap="square" tIns="0">
            <a:spAutoFit/>
          </a:bodyPr>
          <a:lstStyle/>
          <a:p>
            <a:pPr indent="0" lvl="0" marL="0" rtl="0" algn="ctr">
              <a:lnSpc>
                <a:spcPct val="105000"/>
              </a:lnSpc>
              <a:spcBef>
                <a:spcPts val="1000"/>
              </a:spcBef>
              <a:spcAft>
                <a:spcPts val="0"/>
              </a:spcAft>
              <a:buNone/>
            </a:pPr>
            <a:r>
              <a:rPr b="1" lang="en-US" sz="3500">
                <a:solidFill>
                  <a:schemeClr val="dk1"/>
                </a:solidFill>
              </a:rPr>
              <a:t>Gradebook Roster</a:t>
            </a:r>
            <a:endParaRPr b="1" sz="3500"/>
          </a:p>
        </p:txBody>
      </p:sp>
      <p:sp>
        <p:nvSpPr>
          <p:cNvPr id="196" name="Google Shape;196;p18"/>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An easy way to have a printable list of student names in spreadsheet form.</a:t>
            </a:r>
            <a:endParaRPr sz="500">
              <a:solidFill>
                <a:schemeClr val="dk1"/>
              </a:solidFill>
            </a:endParaRPr>
          </a:p>
        </p:txBody>
      </p:sp>
      <p:sp>
        <p:nvSpPr>
          <p:cNvPr id="197" name="Google Shape;197;p1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Teacher Reports 101</a:t>
            </a:r>
            <a:endParaRPr/>
          </a:p>
        </p:txBody>
      </p:sp>
      <p:pic>
        <p:nvPicPr>
          <p:cNvPr id="198" name="Google Shape;198;p18"/>
          <p:cNvPicPr preferRelativeResize="0"/>
          <p:nvPr/>
        </p:nvPicPr>
        <p:blipFill rotWithShape="1">
          <a:blip r:embed="rId3">
            <a:alphaModFix/>
          </a:blip>
          <a:srcRect b="25250" l="0" r="32669" t="0"/>
          <a:stretch/>
        </p:blipFill>
        <p:spPr>
          <a:xfrm>
            <a:off x="6677575" y="2150726"/>
            <a:ext cx="3443325" cy="3699050"/>
          </a:xfrm>
          <a:prstGeom prst="rect">
            <a:avLst/>
          </a:prstGeom>
          <a:noFill/>
          <a:ln>
            <a:noFill/>
          </a:ln>
        </p:spPr>
      </p:pic>
      <p:pic>
        <p:nvPicPr>
          <p:cNvPr id="199" name="Google Shape;199;p18"/>
          <p:cNvPicPr preferRelativeResize="0"/>
          <p:nvPr/>
        </p:nvPicPr>
        <p:blipFill>
          <a:blip r:embed="rId4">
            <a:alphaModFix/>
          </a:blip>
          <a:stretch>
            <a:fillRect/>
          </a:stretch>
        </p:blipFill>
        <p:spPr>
          <a:xfrm>
            <a:off x="6977650" y="6291316"/>
            <a:ext cx="4716599" cy="2504160"/>
          </a:xfrm>
          <a:prstGeom prst="rect">
            <a:avLst/>
          </a:prstGeom>
          <a:noFill/>
          <a:ln>
            <a:noFill/>
          </a:ln>
        </p:spPr>
      </p:pic>
      <p:pic>
        <p:nvPicPr>
          <p:cNvPr id="200" name="Google Shape;200;p18">
            <a:hlinkClick r:id="rId5"/>
          </p:cNvPr>
          <p:cNvPicPr preferRelativeResize="0"/>
          <p:nvPr/>
        </p:nvPicPr>
        <p:blipFill>
          <a:blip r:embed="rId6">
            <a:alphaModFix/>
          </a:blip>
          <a:stretch>
            <a:fillRect/>
          </a:stretch>
        </p:blipFill>
        <p:spPr>
          <a:xfrm>
            <a:off x="2299117" y="8161531"/>
            <a:ext cx="1869306" cy="796675"/>
          </a:xfrm>
          <a:prstGeom prst="rect">
            <a:avLst/>
          </a:prstGeom>
          <a:noFill/>
          <a:ln>
            <a:noFill/>
          </a:ln>
        </p:spPr>
      </p:pic>
      <p:pic>
        <p:nvPicPr>
          <p:cNvPr id="201" name="Google Shape;201;p18">
            <a:hlinkClick r:id="rId7"/>
          </p:cNvPr>
          <p:cNvPicPr preferRelativeResize="0"/>
          <p:nvPr/>
        </p:nvPicPr>
        <p:blipFill>
          <a:blip r:embed="rId6">
            <a:alphaModFix/>
          </a:blip>
          <a:stretch>
            <a:fillRect/>
          </a:stretch>
        </p:blipFill>
        <p:spPr>
          <a:xfrm>
            <a:off x="14287501" y="8161531"/>
            <a:ext cx="1869306" cy="796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05" name="Shape 205"/>
        <p:cNvGrpSpPr/>
        <p:nvPr/>
      </p:nvGrpSpPr>
      <p:grpSpPr>
        <a:xfrm>
          <a:off x="0" y="0"/>
          <a:ext cx="0" cy="0"/>
          <a:chOff x="0" y="0"/>
          <a:chExt cx="0" cy="0"/>
        </a:xfrm>
      </p:grpSpPr>
      <p:sp>
        <p:nvSpPr>
          <p:cNvPr id="206" name="Google Shape;206;p19"/>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Medical and Program Flags: PII</a:t>
            </a:r>
            <a:endParaRPr b="1" sz="6500">
              <a:solidFill>
                <a:schemeClr val="lt1"/>
              </a:solidFill>
            </a:endParaRPr>
          </a:p>
        </p:txBody>
      </p:sp>
      <p:pic>
        <p:nvPicPr>
          <p:cNvPr id="207" name="Google Shape;207;p19"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08" name="Google Shape;208;p19"/>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Medical and Program Flags: PII</a:t>
            </a:r>
            <a:endParaRPr/>
          </a:p>
        </p:txBody>
      </p:sp>
      <p:sp>
        <p:nvSpPr>
          <p:cNvPr id="214" name="Google Shape;214;p20"/>
          <p:cNvSpPr txBox="1"/>
          <p:nvPr/>
        </p:nvSpPr>
        <p:spPr>
          <a:xfrm>
            <a:off x="332650" y="1721650"/>
            <a:ext cx="53481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Sensitive Information</a:t>
            </a:r>
            <a:endParaRPr/>
          </a:p>
        </p:txBody>
      </p:sp>
      <p:grpSp>
        <p:nvGrpSpPr>
          <p:cNvPr id="215" name="Google Shape;215;p20"/>
          <p:cNvGrpSpPr/>
          <p:nvPr/>
        </p:nvGrpSpPr>
        <p:grpSpPr>
          <a:xfrm>
            <a:off x="332651" y="2183417"/>
            <a:ext cx="10527285" cy="371610"/>
            <a:chOff x="0" y="-38100"/>
            <a:chExt cx="2772600" cy="97872"/>
          </a:xfrm>
        </p:grpSpPr>
        <p:sp>
          <p:nvSpPr>
            <p:cNvPr id="216" name="Google Shape;216;p20"/>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217" name="Google Shape;217;p20"/>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8" name="Google Shape;218;p20"/>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219" name="Google Shape;219;p2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220" name="Google Shape;220;p20"/>
          <p:cNvSpPr txBox="1"/>
          <p:nvPr/>
        </p:nvSpPr>
        <p:spPr>
          <a:xfrm>
            <a:off x="332939" y="2769237"/>
            <a:ext cx="10526700" cy="56862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288">
                <a:solidFill>
                  <a:schemeClr val="dk1"/>
                </a:solidFill>
                <a:latin typeface="Poppins"/>
                <a:ea typeface="Poppins"/>
                <a:cs typeface="Poppins"/>
                <a:sym typeface="Poppins"/>
              </a:rPr>
              <a:t>PII = any information that can identify a specific student — alone, or when combined with other data.</a:t>
            </a:r>
            <a:endParaRPr>
              <a:solidFill>
                <a:schemeClr val="dk1"/>
              </a:solidFill>
              <a:latin typeface="Poppins"/>
              <a:ea typeface="Poppins"/>
              <a:cs typeface="Poppins"/>
              <a:sym typeface="Poppins"/>
            </a:endParaRPr>
          </a:p>
          <a:p>
            <a:pPr indent="0" lvl="0" marL="0" marR="0" rtl="0" algn="l">
              <a:lnSpc>
                <a:spcPct val="103000"/>
              </a:lnSpc>
              <a:spcBef>
                <a:spcPts val="0"/>
              </a:spcBef>
              <a:spcAft>
                <a:spcPts val="0"/>
              </a:spcAft>
              <a:buNone/>
            </a:pPr>
            <a:r>
              <a:t/>
            </a:r>
            <a:endParaRPr>
              <a:solidFill>
                <a:schemeClr val="dk1"/>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solidFill>
                  <a:schemeClr val="dk1"/>
                </a:solidFill>
                <a:latin typeface="Poppins"/>
                <a:ea typeface="Poppins"/>
                <a:cs typeface="Poppins"/>
                <a:sym typeface="Poppins"/>
              </a:rPr>
              <a:t>As a teacher, you have access to medical information and can see program flags.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a:t>
            </a:r>
            <a:r>
              <a:rPr lang="en-US" sz="3499">
                <a:solidFill>
                  <a:schemeClr val="dk1"/>
                </a:solidFill>
                <a:latin typeface="Poppins"/>
                <a:ea typeface="Poppins"/>
                <a:cs typeface="Poppins"/>
                <a:sym typeface="Poppins"/>
              </a:rPr>
              <a:t>This information should be treated as sensitive and not shared with others.</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221" name="Google Shape;221;p20"/>
          <p:cNvPicPr preferRelativeResize="0"/>
          <p:nvPr/>
        </p:nvPicPr>
        <p:blipFill>
          <a:blip r:embed="rId3">
            <a:alphaModFix/>
          </a:blip>
          <a:stretch>
            <a:fillRect/>
          </a:stretch>
        </p:blipFill>
        <p:spPr>
          <a:xfrm>
            <a:off x="11472720" y="3608125"/>
            <a:ext cx="6289975" cy="3383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25" name="Shape 225"/>
        <p:cNvGrpSpPr/>
        <p:nvPr/>
      </p:nvGrpSpPr>
      <p:grpSpPr>
        <a:xfrm>
          <a:off x="0" y="0"/>
          <a:ext cx="0" cy="0"/>
          <a:chOff x="0" y="0"/>
          <a:chExt cx="0" cy="0"/>
        </a:xfrm>
      </p:grpSpPr>
      <p:sp>
        <p:nvSpPr>
          <p:cNvPr id="226" name="Google Shape;226;p21"/>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Aeries Parent / Student Portal</a:t>
            </a:r>
            <a:endParaRPr b="1" sz="6500">
              <a:solidFill>
                <a:schemeClr val="lt1"/>
              </a:solidFill>
            </a:endParaRPr>
          </a:p>
        </p:txBody>
      </p:sp>
      <p:pic>
        <p:nvPicPr>
          <p:cNvPr id="227" name="Google Shape;227;p21"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28" name="Google Shape;228;p21"/>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Parent / Student Portal</a:t>
            </a:r>
            <a:endParaRPr/>
          </a:p>
        </p:txBody>
      </p:sp>
      <p:sp>
        <p:nvSpPr>
          <p:cNvPr id="234" name="Google Shape;234;p22"/>
          <p:cNvSpPr txBox="1"/>
          <p:nvPr/>
        </p:nvSpPr>
        <p:spPr>
          <a:xfrm>
            <a:off x="332650" y="1609650"/>
            <a:ext cx="10859100" cy="5388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3500">
                <a:latin typeface="Montserrat"/>
                <a:ea typeface="Montserrat"/>
                <a:cs typeface="Montserrat"/>
                <a:sym typeface="Montserrat"/>
              </a:rPr>
              <a:t>Secondary</a:t>
            </a:r>
            <a:r>
              <a:rPr b="1" lang="en-US" sz="3500">
                <a:latin typeface="Montserrat"/>
                <a:ea typeface="Montserrat"/>
                <a:cs typeface="Montserrat"/>
                <a:sym typeface="Montserrat"/>
              </a:rPr>
              <a:t>- BOTH Parents &amp; Students</a:t>
            </a:r>
            <a:endParaRPr/>
          </a:p>
        </p:txBody>
      </p:sp>
      <p:sp>
        <p:nvSpPr>
          <p:cNvPr id="235" name="Google Shape;235;p22"/>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236" name="Google Shape;236;p22"/>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237" name="Google Shape;237;p22"/>
          <p:cNvSpPr txBox="1"/>
          <p:nvPr/>
        </p:nvSpPr>
        <p:spPr>
          <a:xfrm>
            <a:off x="332939" y="2347136"/>
            <a:ext cx="10526700" cy="6672900"/>
          </a:xfrm>
          <a:prstGeom prst="rect">
            <a:avLst/>
          </a:prstGeom>
          <a:noFill/>
          <a:ln>
            <a:noFill/>
          </a:ln>
        </p:spPr>
        <p:txBody>
          <a:bodyPr anchorCtr="0" anchor="t" bIns="0" lIns="0" spcFirstLastPara="1" rIns="0" wrap="square" tIns="0">
            <a:spAutoFit/>
          </a:bodyPr>
          <a:lstStyle/>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Students Grade 6-12 have access to the Aeries Student Portal inside their Spring ISD student portal.</a:t>
            </a:r>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The Aeries Parent Portal can be accessed through the Spring ISD portal using the Parent unique Username and Password.</a:t>
            </a:r>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Both groups can v</a:t>
            </a:r>
            <a:r>
              <a:rPr lang="en-US" sz="3499">
                <a:latin typeface="Poppins"/>
                <a:ea typeface="Poppins"/>
                <a:cs typeface="Poppins"/>
                <a:sym typeface="Poppins"/>
              </a:rPr>
              <a:t>iew Student </a:t>
            </a:r>
            <a:r>
              <a:rPr b="0" i="0" lang="en-US" sz="3499" u="none" cap="none" strike="noStrike">
                <a:solidFill>
                  <a:srgbClr val="000000"/>
                </a:solidFill>
                <a:latin typeface="Poppins"/>
                <a:ea typeface="Poppins"/>
                <a:cs typeface="Poppins"/>
                <a:sym typeface="Poppins"/>
              </a:rPr>
              <a:t>Attendance, </a:t>
            </a:r>
            <a:r>
              <a:rPr lang="en-US" sz="3499">
                <a:latin typeface="Poppins"/>
                <a:ea typeface="Poppins"/>
                <a:cs typeface="Poppins"/>
                <a:sym typeface="Poppins"/>
              </a:rPr>
              <a:t>G</a:t>
            </a:r>
            <a:r>
              <a:rPr b="0" i="0" lang="en-US" sz="3499" u="none" cap="none" strike="noStrike">
                <a:solidFill>
                  <a:srgbClr val="000000"/>
                </a:solidFill>
                <a:latin typeface="Poppins"/>
                <a:ea typeface="Poppins"/>
                <a:cs typeface="Poppins"/>
                <a:sym typeface="Poppins"/>
              </a:rPr>
              <a:t>rades, </a:t>
            </a:r>
            <a:r>
              <a:rPr lang="en-US" sz="3499">
                <a:latin typeface="Poppins"/>
                <a:ea typeface="Poppins"/>
                <a:cs typeface="Poppins"/>
                <a:sym typeface="Poppins"/>
              </a:rPr>
              <a:t>C</a:t>
            </a:r>
            <a:r>
              <a:rPr b="0" i="0" lang="en-US" sz="3499" u="none" cap="none" strike="noStrike">
                <a:solidFill>
                  <a:srgbClr val="000000"/>
                </a:solidFill>
                <a:latin typeface="Poppins"/>
                <a:ea typeface="Poppins"/>
                <a:cs typeface="Poppins"/>
                <a:sym typeface="Poppins"/>
              </a:rPr>
              <a:t>lasses, </a:t>
            </a:r>
            <a:r>
              <a:rPr lang="en-US" sz="3499">
                <a:latin typeface="Poppins"/>
                <a:ea typeface="Poppins"/>
                <a:cs typeface="Poppins"/>
                <a:sym typeface="Poppins"/>
              </a:rPr>
              <a:t>T</a:t>
            </a:r>
            <a:r>
              <a:rPr b="0" i="0" lang="en-US" sz="3499" u="none" cap="none" strike="noStrike">
                <a:solidFill>
                  <a:srgbClr val="000000"/>
                </a:solidFill>
                <a:latin typeface="Poppins"/>
                <a:ea typeface="Poppins"/>
                <a:cs typeface="Poppins"/>
                <a:sym typeface="Poppins"/>
              </a:rPr>
              <a:t>est </a:t>
            </a:r>
            <a:r>
              <a:rPr lang="en-US" sz="3499">
                <a:latin typeface="Poppins"/>
                <a:ea typeface="Poppins"/>
                <a:cs typeface="Poppins"/>
                <a:sym typeface="Poppins"/>
              </a:rPr>
              <a:t>S</a:t>
            </a:r>
            <a:r>
              <a:rPr b="0" i="0" lang="en-US" sz="3499" u="none" cap="none" strike="noStrike">
                <a:solidFill>
                  <a:srgbClr val="000000"/>
                </a:solidFill>
                <a:latin typeface="Poppins"/>
                <a:ea typeface="Poppins"/>
                <a:cs typeface="Poppins"/>
                <a:sym typeface="Poppins"/>
              </a:rPr>
              <a:t>cores, and</a:t>
            </a:r>
            <a:r>
              <a:rPr lang="en-US" sz="3499">
                <a:latin typeface="Poppins"/>
                <a:ea typeface="Poppins"/>
                <a:cs typeface="Poppins"/>
                <a:sym typeface="Poppins"/>
              </a:rPr>
              <a:t> Discipline information</a:t>
            </a:r>
            <a:endParaRPr/>
          </a:p>
          <a:p>
            <a:pPr indent="0" lvl="0" marL="0" marR="0" rtl="0" algn="l">
              <a:lnSpc>
                <a:spcPct val="103000"/>
              </a:lnSpc>
              <a:spcBef>
                <a:spcPts val="0"/>
              </a:spcBef>
              <a:spcAft>
                <a:spcPts val="0"/>
              </a:spcAft>
              <a:buNone/>
            </a:pPr>
            <a:r>
              <a:t/>
            </a:r>
            <a:endParaRPr b="0" i="0" sz="1200" u="none" cap="none" strike="noStrike">
              <a:solidFill>
                <a:srgbClr val="000000"/>
              </a:solidFill>
              <a:latin typeface="Poppins"/>
              <a:ea typeface="Poppins"/>
              <a:cs typeface="Poppins"/>
              <a:sym typeface="Poppins"/>
            </a:endParaRPr>
          </a:p>
          <a:p>
            <a:pPr indent="0" lvl="0" marL="0" marR="0" rtl="0" algn="ctr">
              <a:lnSpc>
                <a:spcPct val="103000"/>
              </a:lnSpc>
              <a:spcBef>
                <a:spcPts val="0"/>
              </a:spcBef>
              <a:spcAft>
                <a:spcPts val="0"/>
              </a:spcAft>
              <a:buNone/>
            </a:pPr>
            <a:r>
              <a:t/>
            </a:r>
            <a:endParaRPr i="1" sz="1200">
              <a:latin typeface="Poppins"/>
              <a:ea typeface="Poppins"/>
              <a:cs typeface="Poppins"/>
              <a:sym typeface="Poppins"/>
            </a:endParaRPr>
          </a:p>
          <a:p>
            <a:pPr indent="0" lvl="0" marL="0" marR="0" rtl="0" algn="ctr">
              <a:lnSpc>
                <a:spcPct val="103000"/>
              </a:lnSpc>
              <a:spcBef>
                <a:spcPts val="0"/>
              </a:spcBef>
              <a:spcAft>
                <a:spcPts val="0"/>
              </a:spcAft>
              <a:buNone/>
            </a:pPr>
            <a:r>
              <a:rPr i="1" lang="en-US" sz="2400">
                <a:latin typeface="Poppins"/>
                <a:ea typeface="Poppins"/>
                <a:cs typeface="Poppins"/>
                <a:sym typeface="Poppins"/>
              </a:rPr>
              <a:t>* Schoology can also be accessed through the Spring ISD Portal.</a:t>
            </a:r>
            <a:endParaRPr i="1" sz="2400"/>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238" name="Google Shape;238;p22"/>
          <p:cNvPicPr preferRelativeResize="0"/>
          <p:nvPr/>
        </p:nvPicPr>
        <p:blipFill rotWithShape="1">
          <a:blip r:embed="rId3">
            <a:alphaModFix/>
          </a:blip>
          <a:srcRect b="0" l="0" r="36976" t="0"/>
          <a:stretch/>
        </p:blipFill>
        <p:spPr>
          <a:xfrm>
            <a:off x="11671182" y="2616440"/>
            <a:ext cx="5894025" cy="5367500"/>
          </a:xfrm>
          <a:prstGeom prst="rect">
            <a:avLst/>
          </a:prstGeom>
          <a:noFill/>
          <a:ln>
            <a:noFill/>
          </a:ln>
        </p:spPr>
      </p:pic>
      <p:pic>
        <p:nvPicPr>
          <p:cNvPr id="239" name="Google Shape;239;p22">
            <a:hlinkClick r:id="rId4"/>
          </p:cNvPr>
          <p:cNvPicPr preferRelativeResize="0"/>
          <p:nvPr/>
        </p:nvPicPr>
        <p:blipFill>
          <a:blip r:embed="rId5">
            <a:alphaModFix/>
          </a:blip>
          <a:stretch>
            <a:fillRect/>
          </a:stretch>
        </p:blipFill>
        <p:spPr>
          <a:xfrm>
            <a:off x="4661653" y="8353044"/>
            <a:ext cx="1869306" cy="796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pic>
        <p:nvPicPr>
          <p:cNvPr id="39" name="Google Shape;39;p5"/>
          <p:cNvPicPr preferRelativeResize="0"/>
          <p:nvPr/>
        </p:nvPicPr>
        <p:blipFill rotWithShape="1">
          <a:blip r:embed="rId3">
            <a:alphaModFix/>
          </a:blip>
          <a:srcRect b="49234" l="4435" r="6502" t="4919"/>
          <a:stretch/>
        </p:blipFill>
        <p:spPr>
          <a:xfrm>
            <a:off x="1501274" y="2455625"/>
            <a:ext cx="15085285" cy="58335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243" name="Shape 243"/>
        <p:cNvGrpSpPr/>
        <p:nvPr/>
      </p:nvGrpSpPr>
      <p:grpSpPr>
        <a:xfrm>
          <a:off x="0" y="0"/>
          <a:ext cx="0" cy="0"/>
          <a:chOff x="0" y="0"/>
          <a:chExt cx="0" cy="0"/>
        </a:xfrm>
      </p:grpSpPr>
      <p:sp>
        <p:nvSpPr>
          <p:cNvPr id="244" name="Google Shape;244;p23"/>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None/>
            </a:pPr>
            <a:r>
              <a:rPr b="1" lang="en-US" sz="6500">
                <a:solidFill>
                  <a:schemeClr val="lt1"/>
                </a:solidFill>
              </a:rPr>
              <a:t>Q&amp;A</a:t>
            </a:r>
            <a:endParaRPr b="1" sz="6500">
              <a:solidFill>
                <a:schemeClr val="lt1"/>
              </a:solidFill>
            </a:endParaRPr>
          </a:p>
        </p:txBody>
      </p:sp>
      <p:pic>
        <p:nvPicPr>
          <p:cNvPr id="245" name="Google Shape;245;p23"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246" name="Google Shape;246;p23"/>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4"/>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252" name="Google Shape;252;p24"/>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Need Additional Support?</a:t>
            </a:r>
            <a:endParaRPr b="1" sz="6500">
              <a:solidFill>
                <a:schemeClr val="lt1"/>
              </a:solidFill>
            </a:endParaRPr>
          </a:p>
        </p:txBody>
      </p:sp>
      <p:sp>
        <p:nvSpPr>
          <p:cNvPr id="253" name="Google Shape;253;p24"/>
          <p:cNvSpPr txBox="1"/>
          <p:nvPr/>
        </p:nvSpPr>
        <p:spPr>
          <a:xfrm>
            <a:off x="5463900" y="8333300"/>
            <a:ext cx="73602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solidFill>
                  <a:srgbClr val="0C1D2F"/>
                </a:solidFill>
                <a:uFill>
                  <a:noFill/>
                </a:uFill>
                <a:hlinkClick r:id="rId3">
                  <a:extLst>
                    <a:ext uri="{A12FA001-AC4F-418D-AE19-62706E023703}">
                      <ahyp:hlinkClr val="tx"/>
                    </a:ext>
                  </a:extLst>
                </a:hlinkClick>
              </a:rPr>
              <a:t>https://bit.ly/StaffResourcesHub</a:t>
            </a:r>
            <a:endParaRPr b="1" sz="3500">
              <a:solidFill>
                <a:srgbClr val="0C1D2F"/>
              </a:solidFill>
            </a:endParaRPr>
          </a:p>
        </p:txBody>
      </p:sp>
      <p:pic>
        <p:nvPicPr>
          <p:cNvPr id="254" name="Google Shape;254;p24" title="StaffResourcesHub.png"/>
          <p:cNvPicPr preferRelativeResize="0"/>
          <p:nvPr/>
        </p:nvPicPr>
        <p:blipFill>
          <a:blip r:embed="rId4">
            <a:alphaModFix/>
          </a:blip>
          <a:stretch>
            <a:fillRect/>
          </a:stretch>
        </p:blipFill>
        <p:spPr>
          <a:xfrm>
            <a:off x="5788725" y="1582345"/>
            <a:ext cx="6710554" cy="671055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5"/>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260" name="Google Shape;260;p25"/>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Contact Us</a:t>
            </a:r>
            <a:endParaRPr b="1" sz="6500">
              <a:solidFill>
                <a:schemeClr val="lt1"/>
              </a:solidFill>
            </a:endParaRPr>
          </a:p>
        </p:txBody>
      </p:sp>
      <p:pic>
        <p:nvPicPr>
          <p:cNvPr id="261" name="Google Shape;261;p25"/>
          <p:cNvPicPr preferRelativeResize="0"/>
          <p:nvPr/>
        </p:nvPicPr>
        <p:blipFill>
          <a:blip r:embed="rId3">
            <a:alphaModFix/>
          </a:blip>
          <a:stretch>
            <a:fillRect/>
          </a:stretch>
        </p:blipFill>
        <p:spPr>
          <a:xfrm>
            <a:off x="9626750" y="3424175"/>
            <a:ext cx="7043300" cy="4389750"/>
          </a:xfrm>
          <a:prstGeom prst="rect">
            <a:avLst/>
          </a:prstGeom>
          <a:noFill/>
          <a:ln>
            <a:noFill/>
          </a:ln>
        </p:spPr>
      </p:pic>
      <p:pic>
        <p:nvPicPr>
          <p:cNvPr descr="This is Ryan Causey's card. Their email is RCausey@springisd.org. Their phone number is +1 281 891 6459." id="262" name="Google Shape;262;p25"/>
          <p:cNvPicPr preferRelativeResize="0"/>
          <p:nvPr/>
        </p:nvPicPr>
        <p:blipFill>
          <a:blip r:embed="rId4">
            <a:alphaModFix/>
          </a:blip>
          <a:stretch>
            <a:fillRect/>
          </a:stretch>
        </p:blipFill>
        <p:spPr>
          <a:xfrm>
            <a:off x="1776393" y="3517925"/>
            <a:ext cx="7454382" cy="4147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6" name="Shape 266"/>
        <p:cNvGrpSpPr/>
        <p:nvPr/>
      </p:nvGrpSpPr>
      <p:grpSpPr>
        <a:xfrm>
          <a:off x="0" y="0"/>
          <a:ext cx="0" cy="0"/>
          <a:chOff x="0" y="0"/>
          <a:chExt cx="0" cy="0"/>
        </a:xfrm>
      </p:grpSpPr>
      <p:sp>
        <p:nvSpPr>
          <p:cNvPr id="267" name="Google Shape;267;p26"/>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
        <p:nvSpPr>
          <p:cNvPr id="268" name="Google Shape;268;p26"/>
          <p:cNvSpPr txBox="1"/>
          <p:nvPr/>
        </p:nvSpPr>
        <p:spPr>
          <a:xfrm>
            <a:off x="332651" y="1721654"/>
            <a:ext cx="28185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500" u="none" cap="none" strike="noStrike">
                <a:solidFill>
                  <a:srgbClr val="000000"/>
                </a:solidFill>
                <a:latin typeface="Montserrat"/>
                <a:ea typeface="Montserrat"/>
                <a:cs typeface="Montserrat"/>
                <a:sym typeface="Montserrat"/>
              </a:rPr>
              <a:t>Subheading</a:t>
            </a:r>
            <a:endParaRPr/>
          </a:p>
        </p:txBody>
      </p:sp>
      <p:grpSp>
        <p:nvGrpSpPr>
          <p:cNvPr id="269" name="Google Shape;269;p26"/>
          <p:cNvGrpSpPr/>
          <p:nvPr/>
        </p:nvGrpSpPr>
        <p:grpSpPr>
          <a:xfrm>
            <a:off x="332651" y="2183417"/>
            <a:ext cx="10527285" cy="371610"/>
            <a:chOff x="0" y="-38100"/>
            <a:chExt cx="2772600" cy="97872"/>
          </a:xfrm>
        </p:grpSpPr>
        <p:sp>
          <p:nvSpPr>
            <p:cNvPr id="270" name="Google Shape;270;p26"/>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271" name="Google Shape;271;p26"/>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2" name="Google Shape;272;p26"/>
          <p:cNvSpPr/>
          <p:nvPr/>
        </p:nvSpPr>
        <p:spPr>
          <a:xfrm>
            <a:off x="11191608" y="1797854"/>
            <a:ext cx="6852209" cy="7189956"/>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273" name="Google Shape;273;p26"/>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274" name="Google Shape;274;p26"/>
          <p:cNvSpPr txBox="1"/>
          <p:nvPr/>
        </p:nvSpPr>
        <p:spPr>
          <a:xfrm>
            <a:off x="332926" y="2907412"/>
            <a:ext cx="10526700" cy="6086100"/>
          </a:xfrm>
          <a:prstGeom prst="rect">
            <a:avLst/>
          </a:prstGeom>
          <a:noFill/>
          <a:ln>
            <a:noFill/>
          </a:ln>
        </p:spPr>
        <p:txBody>
          <a:bodyPr anchorCtr="0" anchor="t" bIns="0" lIns="0" spcFirstLastPara="1" rIns="0" wrap="square" tIns="0">
            <a:spAutoFit/>
          </a:bodyPr>
          <a:lstStyle/>
          <a:p>
            <a:pPr indent="0" lvl="0" marL="0" marR="0" rtl="0" algn="l">
              <a:lnSpc>
                <a:spcPct val="2002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•Key Point One — write a clear, crisp statement here</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•Key Point Two that provides important detail or context for this topic</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•Key Point Three</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a:p>
            <a:pPr indent="0" lvl="0" marL="0" marR="0" rtl="0" algn="l">
              <a:lnSpc>
                <a:spcPct val="103000"/>
              </a:lnSpc>
              <a:spcBef>
                <a:spcPts val="0"/>
              </a:spcBef>
              <a:spcAft>
                <a:spcPts val="0"/>
              </a:spcAft>
              <a:buNone/>
            </a:pPr>
            <a:r>
              <a:rPr b="0" i="0" lang="en-US" sz="3499" u="none" cap="none" strike="noStrike">
                <a:solidFill>
                  <a:srgbClr val="000000"/>
                </a:solidFill>
                <a:latin typeface="Poppins"/>
                <a:ea typeface="Poppins"/>
                <a:cs typeface="Poppins"/>
                <a:sym typeface="Poppins"/>
              </a:rPr>
              <a:t>•Key Point Four with a strong, direct takeaway</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8" name="Shape 278"/>
        <p:cNvGrpSpPr/>
        <p:nvPr/>
      </p:nvGrpSpPr>
      <p:grpSpPr>
        <a:xfrm>
          <a:off x="0" y="0"/>
          <a:ext cx="0" cy="0"/>
          <a:chOff x="0" y="0"/>
          <a:chExt cx="0" cy="0"/>
        </a:xfrm>
      </p:grpSpPr>
      <p:sp>
        <p:nvSpPr>
          <p:cNvPr id="279" name="Google Shape;279;p27"/>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80" name="Google Shape;280;p27"/>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81" name="Google Shape;281;p27"/>
          <p:cNvGrpSpPr/>
          <p:nvPr/>
        </p:nvGrpSpPr>
        <p:grpSpPr>
          <a:xfrm>
            <a:off x="736121" y="3680174"/>
            <a:ext cx="4995310" cy="249099"/>
            <a:chOff x="0" y="-38100"/>
            <a:chExt cx="1746001" cy="65608"/>
          </a:xfrm>
        </p:grpSpPr>
        <p:sp>
          <p:nvSpPr>
            <p:cNvPr id="282" name="Google Shape;282;p27"/>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83" name="Google Shape;283;p27"/>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4" name="Google Shape;284;p27"/>
          <p:cNvSpPr txBox="1"/>
          <p:nvPr/>
        </p:nvSpPr>
        <p:spPr>
          <a:xfrm>
            <a:off x="684059" y="2962397"/>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One</a:t>
            </a:r>
            <a:endParaRPr/>
          </a:p>
        </p:txBody>
      </p:sp>
      <p:sp>
        <p:nvSpPr>
          <p:cNvPr id="285" name="Google Shape;285;p27"/>
          <p:cNvSpPr txBox="1"/>
          <p:nvPr/>
        </p:nvSpPr>
        <p:spPr>
          <a:xfrm>
            <a:off x="806133" y="5480922"/>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286" name="Google Shape;286;p27"/>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87" name="Google Shape;287;p27"/>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88" name="Google Shape;288;p27"/>
          <p:cNvGrpSpPr/>
          <p:nvPr/>
        </p:nvGrpSpPr>
        <p:grpSpPr>
          <a:xfrm>
            <a:off x="6719475" y="3679254"/>
            <a:ext cx="4995306" cy="249107"/>
            <a:chOff x="-2" y="-38102"/>
            <a:chExt cx="1746000" cy="65610"/>
          </a:xfrm>
        </p:grpSpPr>
        <p:sp>
          <p:nvSpPr>
            <p:cNvPr id="289" name="Google Shape;289;p27"/>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90" name="Google Shape;290;p27"/>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1" name="Google Shape;291;p27"/>
          <p:cNvSpPr txBox="1"/>
          <p:nvPr/>
        </p:nvSpPr>
        <p:spPr>
          <a:xfrm>
            <a:off x="6667420" y="2961485"/>
            <a:ext cx="32562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Two</a:t>
            </a:r>
            <a:endParaRPr/>
          </a:p>
        </p:txBody>
      </p:sp>
      <p:sp>
        <p:nvSpPr>
          <p:cNvPr id="292" name="Google Shape;292;p27"/>
          <p:cNvSpPr txBox="1"/>
          <p:nvPr/>
        </p:nvSpPr>
        <p:spPr>
          <a:xfrm>
            <a:off x="6789494" y="5480010"/>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293" name="Google Shape;293;p27"/>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294" name="Google Shape;294;p27"/>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295" name="Google Shape;295;p27"/>
          <p:cNvGrpSpPr/>
          <p:nvPr/>
        </p:nvGrpSpPr>
        <p:grpSpPr>
          <a:xfrm>
            <a:off x="12724500" y="3663605"/>
            <a:ext cx="4995306" cy="249106"/>
            <a:chOff x="-2" y="-38102"/>
            <a:chExt cx="1746000" cy="65610"/>
          </a:xfrm>
        </p:grpSpPr>
        <p:sp>
          <p:nvSpPr>
            <p:cNvPr id="296" name="Google Shape;296;p27"/>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297" name="Google Shape;297;p27"/>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8" name="Google Shape;298;p27"/>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299" name="Google Shape;299;p27"/>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300" name="Google Shape;300;p27"/>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 name="Shape 304"/>
        <p:cNvGrpSpPr/>
        <p:nvPr/>
      </p:nvGrpSpPr>
      <p:grpSpPr>
        <a:xfrm>
          <a:off x="0" y="0"/>
          <a:ext cx="0" cy="0"/>
          <a:chOff x="0" y="0"/>
          <a:chExt cx="0" cy="0"/>
        </a:xfrm>
      </p:grpSpPr>
      <p:sp>
        <p:nvSpPr>
          <p:cNvPr id="305" name="Google Shape;305;p28"/>
          <p:cNvSpPr/>
          <p:nvPr/>
        </p:nvSpPr>
        <p:spPr>
          <a:xfrm>
            <a:off x="541781" y="1878975"/>
            <a:ext cx="11313850"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06" name="Google Shape;306;p28"/>
          <p:cNvSpPr/>
          <p:nvPr/>
        </p:nvSpPr>
        <p:spPr>
          <a:xfrm>
            <a:off x="541775" y="1969900"/>
            <a:ext cx="11313850" cy="7065558"/>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307" name="Google Shape;307;p28"/>
          <p:cNvGrpSpPr/>
          <p:nvPr/>
        </p:nvGrpSpPr>
        <p:grpSpPr>
          <a:xfrm>
            <a:off x="861144" y="3090354"/>
            <a:ext cx="4995312" cy="249106"/>
            <a:chOff x="0" y="-38102"/>
            <a:chExt cx="1746002" cy="65610"/>
          </a:xfrm>
        </p:grpSpPr>
        <p:sp>
          <p:nvSpPr>
            <p:cNvPr id="308" name="Google Shape;308;p2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309" name="Google Shape;309;p28"/>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0" name="Google Shape;310;p28"/>
          <p:cNvSpPr txBox="1"/>
          <p:nvPr/>
        </p:nvSpPr>
        <p:spPr>
          <a:xfrm>
            <a:off x="861145" y="2229185"/>
            <a:ext cx="3256200" cy="5385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b="1" lang="en-US" sz="3499"/>
              <a:t>Topic: </a:t>
            </a:r>
            <a:endParaRPr/>
          </a:p>
        </p:txBody>
      </p:sp>
      <p:sp>
        <p:nvSpPr>
          <p:cNvPr id="311" name="Google Shape;311;p28"/>
          <p:cNvSpPr txBox="1"/>
          <p:nvPr/>
        </p:nvSpPr>
        <p:spPr>
          <a:xfrm>
            <a:off x="1000492" y="3662475"/>
            <a:ext cx="10449000" cy="9969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312" name="Google Shape;312;p28"/>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313" name="Google Shape;313;p28"/>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314" name="Google Shape;314;p28"/>
          <p:cNvGrpSpPr/>
          <p:nvPr/>
        </p:nvGrpSpPr>
        <p:grpSpPr>
          <a:xfrm>
            <a:off x="12724500" y="3663603"/>
            <a:ext cx="4995306" cy="249108"/>
            <a:chOff x="-2" y="-38102"/>
            <a:chExt cx="1746000" cy="65610"/>
          </a:xfrm>
        </p:grpSpPr>
        <p:sp>
          <p:nvSpPr>
            <p:cNvPr id="315" name="Google Shape;315;p28"/>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316" name="Google Shape;316;p28"/>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7" name="Google Shape;317;p28"/>
          <p:cNvSpPr txBox="1"/>
          <p:nvPr/>
        </p:nvSpPr>
        <p:spPr>
          <a:xfrm>
            <a:off x="12672451" y="2945825"/>
            <a:ext cx="3655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Category Three</a:t>
            </a:r>
            <a:endParaRPr/>
          </a:p>
        </p:txBody>
      </p:sp>
      <p:sp>
        <p:nvSpPr>
          <p:cNvPr id="318" name="Google Shape;318;p28"/>
          <p:cNvSpPr txBox="1"/>
          <p:nvPr/>
        </p:nvSpPr>
        <p:spPr>
          <a:xfrm>
            <a:off x="12794518" y="5464361"/>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Describe the key idea, strategy, or concept here. Keep it direct and impactful.</a:t>
            </a:r>
            <a:endParaRPr sz="500">
              <a:solidFill>
                <a:schemeClr val="dk1"/>
              </a:solidFill>
            </a:endParaRPr>
          </a:p>
        </p:txBody>
      </p:sp>
      <p:sp>
        <p:nvSpPr>
          <p:cNvPr id="319" name="Google Shape;319;p28"/>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Slide Heading (Montserrat 49)</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23" name="Shape 323"/>
        <p:cNvGrpSpPr/>
        <p:nvPr/>
      </p:nvGrpSpPr>
      <p:grpSpPr>
        <a:xfrm>
          <a:off x="0" y="0"/>
          <a:ext cx="0" cy="0"/>
          <a:chOff x="0" y="0"/>
          <a:chExt cx="0" cy="0"/>
        </a:xfrm>
      </p:grpSpPr>
      <p:sp>
        <p:nvSpPr>
          <p:cNvPr id="324" name="Google Shape;324;p29"/>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325" name="Google Shape;325;p29"/>
          <p:cNvSpPr txBox="1"/>
          <p:nvPr/>
        </p:nvSpPr>
        <p:spPr>
          <a:xfrm>
            <a:off x="1003475" y="132650"/>
            <a:ext cx="76524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Session Survey</a:t>
            </a:r>
            <a:endParaRPr b="1" sz="6500">
              <a:solidFill>
                <a:schemeClr val="lt1"/>
              </a:solidFill>
            </a:endParaRPr>
          </a:p>
        </p:txBody>
      </p:sp>
      <p:pic>
        <p:nvPicPr>
          <p:cNvPr id="326" name="Google Shape;326;p29"/>
          <p:cNvPicPr preferRelativeResize="0"/>
          <p:nvPr/>
        </p:nvPicPr>
        <p:blipFill>
          <a:blip r:embed="rId3">
            <a:alphaModFix/>
          </a:blip>
          <a:stretch>
            <a:fillRect/>
          </a:stretch>
        </p:blipFill>
        <p:spPr>
          <a:xfrm>
            <a:off x="10289600" y="7842847"/>
            <a:ext cx="7911527" cy="2444150"/>
          </a:xfrm>
          <a:prstGeom prst="rect">
            <a:avLst/>
          </a:prstGeom>
          <a:noFill/>
          <a:ln cap="flat" cmpd="sng" w="38100">
            <a:solidFill>
              <a:srgbClr val="00437B"/>
            </a:solidFill>
            <a:prstDash val="solid"/>
            <a:round/>
            <a:headEnd len="sm" w="sm" type="none"/>
            <a:tailEnd len="sm" w="sm" type="none"/>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0" name="Shape 330"/>
        <p:cNvGrpSpPr/>
        <p:nvPr/>
      </p:nvGrpSpPr>
      <p:grpSpPr>
        <a:xfrm>
          <a:off x="0" y="0"/>
          <a:ext cx="0" cy="0"/>
          <a:chOff x="0" y="0"/>
          <a:chExt cx="0" cy="0"/>
        </a:xfrm>
      </p:grpSpPr>
      <p:sp>
        <p:nvSpPr>
          <p:cNvPr id="331" name="Google Shape;331;p3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pic>
        <p:nvPicPr>
          <p:cNvPr id="332" name="Google Shape;332;p30" title="20251020_CooperElementary-11.jpg"/>
          <p:cNvPicPr preferRelativeResize="0"/>
          <p:nvPr>
            <p:ph idx="2" type="pic"/>
          </p:nvPr>
        </p:nvPicPr>
        <p:blipFill rotWithShape="1">
          <a:blip r:embed="rId3">
            <a:alphaModFix/>
          </a:blip>
          <a:srcRect b="0" l="17145" r="17139" t="0"/>
          <a:stretch/>
        </p:blipFill>
        <p:spPr>
          <a:xfrm>
            <a:off x="12822800" y="385675"/>
            <a:ext cx="4697400" cy="4646700"/>
          </a:xfrm>
          <a:prstGeom prst="ellipse">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p6"/>
          <p:cNvSpPr/>
          <p:nvPr/>
        </p:nvSpPr>
        <p:spPr>
          <a:xfrm>
            <a:off x="1028700" y="5568313"/>
            <a:ext cx="16230600" cy="2891400"/>
          </a:xfrm>
          <a:prstGeom prst="rect">
            <a:avLst/>
          </a:prstGeom>
          <a:solidFill>
            <a:srgbClr val="019E47"/>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5" name="Google Shape;45;p6"/>
          <p:cNvSpPr/>
          <p:nvPr/>
        </p:nvSpPr>
        <p:spPr>
          <a:xfrm>
            <a:off x="1045713" y="2061250"/>
            <a:ext cx="16230600" cy="2891400"/>
          </a:xfrm>
          <a:prstGeom prst="rect">
            <a:avLst/>
          </a:prstGeom>
          <a:solidFill>
            <a:srgbClr val="009D48"/>
          </a:solidFill>
          <a:ln cap="flat" cmpd="sng" w="38100">
            <a:solidFill>
              <a:srgbClr val="0C1D2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2200">
              <a:latin typeface="Calibri"/>
              <a:ea typeface="Calibri"/>
              <a:cs typeface="Calibri"/>
              <a:sym typeface="Calibri"/>
            </a:endParaRPr>
          </a:p>
        </p:txBody>
      </p:sp>
      <p:sp>
        <p:nvSpPr>
          <p:cNvPr id="46" name="Google Shape;46;p6"/>
          <p:cNvSpPr txBox="1"/>
          <p:nvPr/>
        </p:nvSpPr>
        <p:spPr>
          <a:xfrm rot="-5400000">
            <a:off x="880226" y="2962675"/>
            <a:ext cx="2427300" cy="10116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VISION</a:t>
            </a:r>
            <a:endParaRPr/>
          </a:p>
        </p:txBody>
      </p:sp>
      <p:sp>
        <p:nvSpPr>
          <p:cNvPr id="47" name="Google Shape;47;p6"/>
          <p:cNvSpPr txBox="1"/>
          <p:nvPr/>
        </p:nvSpPr>
        <p:spPr>
          <a:xfrm rot="-5400000">
            <a:off x="861675" y="6489775"/>
            <a:ext cx="2427300" cy="1048500"/>
          </a:xfrm>
          <a:prstGeom prst="rect">
            <a:avLst/>
          </a:prstGeom>
          <a:solidFill>
            <a:srgbClr val="DD5F13"/>
          </a:solidFill>
          <a:ln>
            <a:noFill/>
          </a:ln>
        </p:spPr>
        <p:txBody>
          <a:bodyPr anchorCtr="0" anchor="ctr" bIns="0" lIns="0" spcFirstLastPara="1" rIns="0" wrap="square" tIns="0">
            <a:noAutofit/>
          </a:bodyPr>
          <a:lstStyle/>
          <a:p>
            <a:pPr indent="0" lvl="0" marL="0" marR="0" rtl="0" algn="ctr">
              <a:lnSpc>
                <a:spcPct val="97999"/>
              </a:lnSpc>
              <a:spcBef>
                <a:spcPts val="0"/>
              </a:spcBef>
              <a:spcAft>
                <a:spcPts val="0"/>
              </a:spcAft>
              <a:buNone/>
            </a:pPr>
            <a:r>
              <a:rPr b="1" lang="en-US" sz="3299">
                <a:solidFill>
                  <a:schemeClr val="lt1"/>
                </a:solidFill>
                <a:latin typeface="Poppins"/>
                <a:ea typeface="Poppins"/>
                <a:cs typeface="Poppins"/>
                <a:sym typeface="Poppins"/>
              </a:rPr>
              <a:t>MISSION</a:t>
            </a:r>
            <a:endParaRPr/>
          </a:p>
        </p:txBody>
      </p:sp>
      <p:sp>
        <p:nvSpPr>
          <p:cNvPr id="48" name="Google Shape;48;p6"/>
          <p:cNvSpPr txBox="1"/>
          <p:nvPr/>
        </p:nvSpPr>
        <p:spPr>
          <a:xfrm>
            <a:off x="3005499" y="2927200"/>
            <a:ext cx="13545600" cy="11160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900">
                <a:solidFill>
                  <a:srgbClr val="FFFFFF"/>
                </a:solidFill>
                <a:latin typeface="Poppins"/>
                <a:ea typeface="Poppins"/>
                <a:cs typeface="Poppins"/>
                <a:sym typeface="Poppins"/>
              </a:rPr>
              <a:t>The District shall be a premier choice in education where success begins with every student, every teacher, every day!</a:t>
            </a:r>
            <a:endParaRPr sz="1500"/>
          </a:p>
        </p:txBody>
      </p:sp>
      <p:sp>
        <p:nvSpPr>
          <p:cNvPr id="49" name="Google Shape;49;p6"/>
          <p:cNvSpPr txBox="1"/>
          <p:nvPr/>
        </p:nvSpPr>
        <p:spPr>
          <a:xfrm>
            <a:off x="2921646" y="6108371"/>
            <a:ext cx="13545600" cy="1723800"/>
          </a:xfrm>
          <a:prstGeom prst="rect">
            <a:avLst/>
          </a:prstGeom>
          <a:noFill/>
          <a:ln>
            <a:noFill/>
          </a:ln>
        </p:spPr>
        <p:txBody>
          <a:bodyPr anchorCtr="0" anchor="t" bIns="0" lIns="0" spcFirstLastPara="1" rIns="0" wrap="square" tIns="0">
            <a:spAutoFit/>
          </a:bodyPr>
          <a:lstStyle/>
          <a:p>
            <a:pPr indent="0" lvl="0" marL="0" marR="0" rtl="0" algn="just">
              <a:lnSpc>
                <a:spcPct val="150000"/>
              </a:lnSpc>
              <a:spcBef>
                <a:spcPts val="0"/>
              </a:spcBef>
              <a:spcAft>
                <a:spcPts val="0"/>
              </a:spcAft>
              <a:buNone/>
            </a:pPr>
            <a:r>
              <a:rPr lang="en-US" sz="2800">
                <a:solidFill>
                  <a:srgbClr val="FFFFFF"/>
                </a:solidFill>
                <a:latin typeface="Poppins"/>
                <a:ea typeface="Poppins"/>
                <a:cs typeface="Poppins"/>
                <a:sym typeface="Poppins"/>
              </a:rPr>
              <a:t>Spring ISD prepares students to be lifelong learners, critical thinkers, and responsible citizens who are ready to contribute, compete, and lead in today's global society.</a:t>
            </a:r>
            <a:endParaRPr/>
          </a:p>
        </p:txBody>
      </p:sp>
      <p:sp>
        <p:nvSpPr>
          <p:cNvPr id="50" name="Google Shape;50;p6"/>
          <p:cNvSpPr txBox="1"/>
          <p:nvPr/>
        </p:nvSpPr>
        <p:spPr>
          <a:xfrm>
            <a:off x="770388" y="324048"/>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Vision &amp; Mission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7"/>
          <p:cNvSpPr txBox="1"/>
          <p:nvPr/>
        </p:nvSpPr>
        <p:spPr>
          <a:xfrm>
            <a:off x="770388" y="352325"/>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Agenda</a:t>
            </a:r>
            <a:endParaRPr/>
          </a:p>
        </p:txBody>
      </p:sp>
      <p:graphicFrame>
        <p:nvGraphicFramePr>
          <p:cNvPr id="56" name="Google Shape;56;p7"/>
          <p:cNvGraphicFramePr/>
          <p:nvPr/>
        </p:nvGraphicFramePr>
        <p:xfrm>
          <a:off x="3028550" y="2195578"/>
          <a:ext cx="3000000" cy="3000000"/>
        </p:xfrm>
        <a:graphic>
          <a:graphicData uri="http://schemas.openxmlformats.org/drawingml/2006/table">
            <a:tbl>
              <a:tblPr>
                <a:noFill/>
                <a:tableStyleId>{9BA04254-2FBC-47A9-BA61-A86060885928}</a:tableStyleId>
              </a:tblPr>
              <a:tblGrid>
                <a:gridCol w="1237075"/>
                <a:gridCol w="604450"/>
                <a:gridCol w="10389375"/>
              </a:tblGrid>
              <a:tr h="749675">
                <a:tc>
                  <a:txBody>
                    <a:bodyPr/>
                    <a:lstStyle/>
                    <a:p>
                      <a:pPr indent="0" lvl="0" marL="0" rtl="0" algn="ctr">
                        <a:spcBef>
                          <a:spcPts val="0"/>
                        </a:spcBef>
                        <a:spcAft>
                          <a:spcPts val="0"/>
                        </a:spcAft>
                        <a:buNone/>
                      </a:pPr>
                      <a:r>
                        <a:rPr lang="en-US" sz="2900">
                          <a:solidFill>
                            <a:schemeClr val="dk1"/>
                          </a:solidFill>
                          <a:latin typeface="Poppins Medium"/>
                          <a:ea typeface="Poppins Medium"/>
                          <a:cs typeface="Poppins Medium"/>
                          <a:sym typeface="Poppins Medium"/>
                        </a:rPr>
                        <a:t>1</a:t>
                      </a:r>
                      <a:endParaRPr sz="29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CE5CD"/>
                    </a:solidFill>
                  </a:tcPr>
                </a:tc>
                <a:tc>
                  <a:txBody>
                    <a:bodyPr/>
                    <a:lstStyle/>
                    <a:p>
                      <a:pPr indent="0" lvl="0" marL="0" rtl="0" algn="l">
                        <a:spcBef>
                          <a:spcPts val="0"/>
                        </a:spcBef>
                        <a:spcAft>
                          <a:spcPts val="0"/>
                        </a:spcAft>
                        <a:buNone/>
                      </a:pPr>
                      <a:r>
                        <a:t/>
                      </a:r>
                      <a:endParaRPr sz="4600">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rPr lang="en-US" sz="4600">
                          <a:solidFill>
                            <a:srgbClr val="0C1D2F"/>
                          </a:solidFill>
                          <a:latin typeface="Poppins Medium"/>
                          <a:ea typeface="Poppins Medium"/>
                          <a:cs typeface="Poppins Medium"/>
                          <a:sym typeface="Poppins Medium"/>
                        </a:rPr>
                        <a:t>Welcome &amp; Do Now</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2</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9CB9C"/>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Gradebook Essentials</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3</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6B26B"/>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Teacher Reports 101</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9912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4</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chemeClr val="accent4"/>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Medical and Program Flags: PII</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5</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Aeries Parent / Student Portal</a:t>
                      </a:r>
                      <a:endParaRPr sz="4600">
                        <a:solidFill>
                          <a:srgbClr val="0C1D2F"/>
                        </a:solidFill>
                        <a:latin typeface="Poppins Medium"/>
                        <a:ea typeface="Poppins Medium"/>
                        <a:cs typeface="Poppins Medium"/>
                        <a:sym typeface="Poppins Medium"/>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84150">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tcPr>
                </a:tc>
                <a:tc>
                  <a:txBody>
                    <a:bodyPr/>
                    <a:lstStyle/>
                    <a:p>
                      <a:pPr indent="0" lvl="0" marL="0" rtl="0" algn="l">
                        <a:spcBef>
                          <a:spcPts val="0"/>
                        </a:spcBef>
                        <a:spcAft>
                          <a:spcPts val="0"/>
                        </a:spcAft>
                        <a:buNone/>
                      </a:pPr>
                      <a:r>
                        <a:t/>
                      </a:r>
                      <a:endParaRPr sz="100"/>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1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49675">
                <a:tc>
                  <a:txBody>
                    <a:bodyPr/>
                    <a:lstStyle/>
                    <a:p>
                      <a:pPr indent="0" lvl="0" marL="0" rtl="0" algn="ctr">
                        <a:spcBef>
                          <a:spcPts val="0"/>
                        </a:spcBef>
                        <a:spcAft>
                          <a:spcPts val="0"/>
                        </a:spcAft>
                        <a:buClr>
                          <a:schemeClr val="dk1"/>
                        </a:buClr>
                        <a:buSzPts val="1100"/>
                        <a:buFont typeface="Arial"/>
                        <a:buNone/>
                      </a:pPr>
                      <a:r>
                        <a:rPr lang="en-US" sz="2900">
                          <a:solidFill>
                            <a:schemeClr val="dk1"/>
                          </a:solidFill>
                          <a:latin typeface="Poppins Medium"/>
                          <a:ea typeface="Poppins Medium"/>
                          <a:cs typeface="Poppins Medium"/>
                          <a:sym typeface="Poppins Medium"/>
                        </a:rPr>
                        <a:t>6</a:t>
                      </a:r>
                      <a:endParaRPr sz="2900">
                        <a:solidFill>
                          <a:schemeClr val="dk1"/>
                        </a:solidFill>
                      </a:endParaRPr>
                    </a:p>
                  </a:txBody>
                  <a:tcPr marT="91425" marB="91425" marR="91425" marL="91425" anchor="ctr">
                    <a:lnL cap="flat" cmpd="sng" w="38100">
                      <a:solidFill>
                        <a:srgbClr val="0C1D2F"/>
                      </a:solidFill>
                      <a:prstDash val="solid"/>
                      <a:round/>
                      <a:headEnd len="sm" w="sm" type="none"/>
                      <a:tailEnd len="sm" w="sm" type="none"/>
                    </a:lnL>
                    <a:lnR cap="flat" cmpd="sng" w="38100">
                      <a:solidFill>
                        <a:srgbClr val="0C1D2F"/>
                      </a:solidFill>
                      <a:prstDash val="solid"/>
                      <a:round/>
                      <a:headEnd len="sm" w="sm" type="none"/>
                      <a:tailEnd len="sm" w="sm" type="none"/>
                    </a:lnR>
                    <a:lnT cap="flat" cmpd="sng" w="38100">
                      <a:solidFill>
                        <a:srgbClr val="0C1D2F"/>
                      </a:solidFill>
                      <a:prstDash val="solid"/>
                      <a:round/>
                      <a:headEnd len="sm" w="sm" type="none"/>
                      <a:tailEnd len="sm" w="sm" type="none"/>
                    </a:lnT>
                    <a:lnB cap="flat" cmpd="sng" w="38100">
                      <a:solidFill>
                        <a:srgbClr val="0C1D2F"/>
                      </a:solidFill>
                      <a:prstDash val="solid"/>
                      <a:round/>
                      <a:headEnd len="sm" w="sm" type="none"/>
                      <a:tailEnd len="sm" w="sm" type="none"/>
                    </a:lnB>
                    <a:solidFill>
                      <a:srgbClr val="FF9900"/>
                    </a:solidFill>
                  </a:tcPr>
                </a:tc>
                <a:tc>
                  <a:txBody>
                    <a:bodyPr/>
                    <a:lstStyle/>
                    <a:p>
                      <a:pPr indent="0" lvl="0" marL="0" rtl="0" algn="l">
                        <a:spcBef>
                          <a:spcPts val="0"/>
                        </a:spcBef>
                        <a:spcAft>
                          <a:spcPts val="0"/>
                        </a:spcAft>
                        <a:buNone/>
                      </a:pPr>
                      <a:r>
                        <a:t/>
                      </a:r>
                      <a:endParaRPr sz="4600">
                        <a:solidFill>
                          <a:schemeClr val="dk1"/>
                        </a:solidFill>
                        <a:latin typeface="Poppins Medium"/>
                        <a:ea typeface="Poppins Medium"/>
                        <a:cs typeface="Poppins Medium"/>
                        <a:sym typeface="Poppins Medium"/>
                      </a:endParaRPr>
                    </a:p>
                  </a:txBody>
                  <a:tcPr marT="91425" marB="91425" marR="91425" marL="91425" anchor="ctr">
                    <a:lnL cap="flat" cmpd="sng" w="38100">
                      <a:solidFill>
                        <a:srgbClr val="0C1D2F"/>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spcBef>
                          <a:spcPts val="0"/>
                        </a:spcBef>
                        <a:spcAft>
                          <a:spcPts val="0"/>
                        </a:spcAft>
                        <a:buClr>
                          <a:schemeClr val="dk1"/>
                        </a:buClr>
                        <a:buSzPts val="1100"/>
                        <a:buFont typeface="Arial"/>
                        <a:buNone/>
                      </a:pPr>
                      <a:r>
                        <a:rPr lang="en-US" sz="4600">
                          <a:solidFill>
                            <a:srgbClr val="0C1D2F"/>
                          </a:solidFill>
                          <a:latin typeface="Poppins Medium"/>
                          <a:ea typeface="Poppins Medium"/>
                          <a:cs typeface="Poppins Medium"/>
                          <a:sym typeface="Poppins Medium"/>
                        </a:rPr>
                        <a:t>Q&amp;A</a:t>
                      </a:r>
                      <a:endParaRPr sz="4600">
                        <a:solidFill>
                          <a:srgbClr val="0C1D2F"/>
                        </a:solidFill>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8"/>
          <p:cNvSpPr txBox="1"/>
          <p:nvPr/>
        </p:nvSpPr>
        <p:spPr>
          <a:xfrm>
            <a:off x="770388" y="336383"/>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Session Objectives</a:t>
            </a:r>
            <a:endParaRPr/>
          </a:p>
        </p:txBody>
      </p:sp>
      <p:sp>
        <p:nvSpPr>
          <p:cNvPr id="62" name="Google Shape;62;p8"/>
          <p:cNvSpPr txBox="1"/>
          <p:nvPr/>
        </p:nvSpPr>
        <p:spPr>
          <a:xfrm>
            <a:off x="61290" y="1869664"/>
            <a:ext cx="134049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lang="en-US" sz="3500">
                <a:latin typeface="Montserrat"/>
                <a:ea typeface="Montserrat"/>
                <a:cs typeface="Montserrat"/>
                <a:sym typeface="Montserrat"/>
              </a:rPr>
              <a:t>By the end of this session, participants will be able to…</a:t>
            </a:r>
            <a:endParaRPr/>
          </a:p>
        </p:txBody>
      </p:sp>
      <p:grpSp>
        <p:nvGrpSpPr>
          <p:cNvPr id="63" name="Google Shape;63;p8"/>
          <p:cNvGrpSpPr/>
          <p:nvPr/>
        </p:nvGrpSpPr>
        <p:grpSpPr>
          <a:xfrm>
            <a:off x="332650" y="2368443"/>
            <a:ext cx="13404966" cy="371600"/>
            <a:chOff x="0" y="-38100"/>
            <a:chExt cx="2772600" cy="97872"/>
          </a:xfrm>
        </p:grpSpPr>
        <p:sp>
          <p:nvSpPr>
            <p:cNvPr id="64" name="Google Shape;64;p8"/>
            <p:cNvSpPr/>
            <p:nvPr/>
          </p:nvSpPr>
          <p:spPr>
            <a:xfrm>
              <a:off x="0" y="0"/>
              <a:ext cx="2772500" cy="59772"/>
            </a:xfrm>
            <a:custGeom>
              <a:rect b="b" l="l" r="r" t="t"/>
              <a:pathLst>
                <a:path extrusionOk="0" h="59772" w="2772500">
                  <a:moveTo>
                    <a:pt x="0" y="0"/>
                  </a:moveTo>
                  <a:lnTo>
                    <a:pt x="2772500" y="0"/>
                  </a:lnTo>
                  <a:lnTo>
                    <a:pt x="2772500" y="59772"/>
                  </a:lnTo>
                  <a:lnTo>
                    <a:pt x="0" y="59772"/>
                  </a:lnTo>
                  <a:close/>
                </a:path>
              </a:pathLst>
            </a:custGeom>
            <a:solidFill>
              <a:srgbClr val="019E47"/>
            </a:solidFill>
            <a:ln>
              <a:noFill/>
            </a:ln>
          </p:spPr>
        </p:sp>
        <p:sp>
          <p:nvSpPr>
            <p:cNvPr id="65" name="Google Shape;65;p8"/>
            <p:cNvSpPr txBox="1"/>
            <p:nvPr/>
          </p:nvSpPr>
          <p:spPr>
            <a:xfrm>
              <a:off x="0" y="-38100"/>
              <a:ext cx="2772600" cy="978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 name="Google Shape;66;p8"/>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67" name="Google Shape;67;p8"/>
          <p:cNvSpPr txBox="1"/>
          <p:nvPr/>
        </p:nvSpPr>
        <p:spPr>
          <a:xfrm>
            <a:off x="332924" y="2907400"/>
            <a:ext cx="17006400" cy="5793300"/>
          </a:xfrm>
          <a:prstGeom prst="rect">
            <a:avLst/>
          </a:prstGeom>
          <a:noFill/>
          <a:ln>
            <a:noFill/>
          </a:ln>
        </p:spPr>
        <p:txBody>
          <a:bodyPr anchorCtr="0" anchor="t" bIns="0" lIns="0" spcFirstLastPara="1" rIns="0" wrap="square" tIns="0">
            <a:spAutoFit/>
          </a:bodyPr>
          <a:lstStyle/>
          <a:p>
            <a:pPr indent="-463487" lvl="0" marL="457200" rtl="0" algn="l">
              <a:spcBef>
                <a:spcPts val="0"/>
              </a:spcBef>
              <a:spcAft>
                <a:spcPts val="0"/>
              </a:spcAft>
              <a:buClr>
                <a:schemeClr val="dk1"/>
              </a:buClr>
              <a:buSzPts val="3699"/>
              <a:buFont typeface="Poppins"/>
              <a:buAutoNum type="romanUcPeriod"/>
            </a:pPr>
            <a:r>
              <a:rPr lang="en-US" sz="3699">
                <a:solidFill>
                  <a:schemeClr val="dk1"/>
                </a:solidFill>
                <a:latin typeface="Poppins"/>
                <a:ea typeface="Poppins"/>
                <a:cs typeface="Poppins"/>
                <a:sym typeface="Poppins"/>
              </a:rPr>
              <a:t>Request access to Aeries through a ServiceNow ticket and supervisor approval process</a:t>
            </a:r>
            <a:br>
              <a:rPr lang="en-US" sz="3699">
                <a:solidFill>
                  <a:schemeClr val="dk1"/>
                </a:solidFill>
                <a:latin typeface="Poppins"/>
                <a:ea typeface="Poppins"/>
                <a:cs typeface="Poppins"/>
                <a:sym typeface="Poppins"/>
              </a:rPr>
            </a:br>
            <a:endParaRPr sz="1500">
              <a:solidFill>
                <a:schemeClr val="dk1"/>
              </a:solidFill>
              <a:latin typeface="Poppins"/>
              <a:ea typeface="Poppins"/>
              <a:cs typeface="Poppins"/>
              <a:sym typeface="Poppins"/>
            </a:endParaRPr>
          </a:p>
          <a:p>
            <a:pPr indent="-463487" lvl="0" marL="457200" rtl="0" algn="l">
              <a:spcBef>
                <a:spcPts val="0"/>
              </a:spcBef>
              <a:spcAft>
                <a:spcPts val="0"/>
              </a:spcAft>
              <a:buClr>
                <a:schemeClr val="dk1"/>
              </a:buClr>
              <a:buSzPts val="3699"/>
              <a:buFont typeface="Poppins"/>
              <a:buAutoNum type="romanUcPeriod"/>
            </a:pPr>
            <a:r>
              <a:rPr lang="en-US" sz="3699">
                <a:solidFill>
                  <a:schemeClr val="dk1"/>
                </a:solidFill>
                <a:latin typeface="Poppins"/>
                <a:ea typeface="Poppins"/>
                <a:cs typeface="Poppins"/>
                <a:sym typeface="Poppins"/>
              </a:rPr>
              <a:t>Build a gradebook at the start of the year for </a:t>
            </a:r>
            <a:r>
              <a:rPr lang="en-US" sz="3699">
                <a:solidFill>
                  <a:schemeClr val="dk1"/>
                </a:solidFill>
                <a:latin typeface="Poppins"/>
                <a:ea typeface="Poppins"/>
                <a:cs typeface="Poppins"/>
                <a:sym typeface="Poppins"/>
              </a:rPr>
              <a:t>semester and </a:t>
            </a:r>
            <a:r>
              <a:rPr lang="en-US" sz="3699">
                <a:solidFill>
                  <a:schemeClr val="dk1"/>
                </a:solidFill>
                <a:latin typeface="Poppins"/>
                <a:ea typeface="Poppins"/>
                <a:cs typeface="Poppins"/>
                <a:sym typeface="Poppins"/>
              </a:rPr>
              <a:t>year-long courses.</a:t>
            </a:r>
            <a:br>
              <a:rPr lang="en-US" sz="3699">
                <a:solidFill>
                  <a:schemeClr val="dk1"/>
                </a:solidFill>
                <a:latin typeface="Poppins"/>
                <a:ea typeface="Poppins"/>
                <a:cs typeface="Poppins"/>
                <a:sym typeface="Poppins"/>
              </a:rPr>
            </a:br>
            <a:endParaRPr sz="1500">
              <a:solidFill>
                <a:schemeClr val="dk1"/>
              </a:solidFill>
              <a:latin typeface="Poppins"/>
              <a:ea typeface="Poppins"/>
              <a:cs typeface="Poppins"/>
              <a:sym typeface="Poppins"/>
            </a:endParaRPr>
          </a:p>
          <a:p>
            <a:pPr indent="-463487" lvl="0" marL="457200" rtl="0" algn="l">
              <a:spcBef>
                <a:spcPts val="0"/>
              </a:spcBef>
              <a:spcAft>
                <a:spcPts val="0"/>
              </a:spcAft>
              <a:buClr>
                <a:schemeClr val="dk1"/>
              </a:buClr>
              <a:buSzPts val="3699"/>
              <a:buFont typeface="Poppins"/>
              <a:buAutoNum type="romanUcPeriod"/>
            </a:pPr>
            <a:r>
              <a:rPr lang="en-US" sz="3699">
                <a:solidFill>
                  <a:schemeClr val="dk1"/>
                </a:solidFill>
                <a:latin typeface="Poppins"/>
                <a:ea typeface="Poppins"/>
                <a:cs typeface="Poppins"/>
                <a:sym typeface="Poppins"/>
              </a:rPr>
              <a:t>Take attendance, run essential Teacher Reports, and navigate the Parent/Student Portal to support home-school communication.</a:t>
            </a:r>
            <a:endParaRPr sz="3699">
              <a:solidFill>
                <a:schemeClr val="dk1"/>
              </a:solidFill>
              <a:latin typeface="Poppins"/>
              <a:ea typeface="Poppins"/>
              <a:cs typeface="Poppins"/>
              <a:sym typeface="Poppins"/>
            </a:endParaRPr>
          </a:p>
          <a:p>
            <a:pPr indent="0" lvl="0" marL="457200" rtl="0" algn="l">
              <a:spcBef>
                <a:spcPts val="0"/>
              </a:spcBef>
              <a:spcAft>
                <a:spcPts val="0"/>
              </a:spcAft>
              <a:buClr>
                <a:schemeClr val="dk1"/>
              </a:buClr>
              <a:buSzPts val="1100"/>
              <a:buFont typeface="Arial"/>
              <a:buNone/>
            </a:pPr>
            <a:r>
              <a:t/>
            </a:r>
            <a:endParaRPr sz="1500">
              <a:solidFill>
                <a:schemeClr val="dk1"/>
              </a:solidFill>
              <a:latin typeface="Poppins"/>
              <a:ea typeface="Poppins"/>
              <a:cs typeface="Poppins"/>
              <a:sym typeface="Poppins"/>
            </a:endParaRPr>
          </a:p>
          <a:p>
            <a:pPr indent="-463487" lvl="0" marL="457200" rtl="0" algn="l">
              <a:spcBef>
                <a:spcPts val="0"/>
              </a:spcBef>
              <a:spcAft>
                <a:spcPts val="0"/>
              </a:spcAft>
              <a:buClr>
                <a:schemeClr val="dk1"/>
              </a:buClr>
              <a:buSzPts val="3699"/>
              <a:buFont typeface="Poppins"/>
              <a:buAutoNum type="romanUcPeriod"/>
            </a:pPr>
            <a:r>
              <a:rPr lang="en-US" sz="3699">
                <a:solidFill>
                  <a:schemeClr val="dk1"/>
                </a:solidFill>
                <a:latin typeface="Poppins"/>
                <a:ea typeface="Poppins"/>
                <a:cs typeface="Poppins"/>
                <a:sym typeface="Poppins"/>
              </a:rPr>
              <a:t>Identify and know how to responsibly handle sensitive student information, including Medical and Program Flags and PII.</a:t>
            </a:r>
            <a:endParaRPr sz="3699">
              <a:solidFill>
                <a:schemeClr val="dk1"/>
              </a:solidFill>
              <a:latin typeface="Poppins"/>
              <a:ea typeface="Poppins"/>
              <a:cs typeface="Poppins"/>
              <a:sym typeface="Poppins"/>
            </a:endParaRPr>
          </a:p>
          <a:p>
            <a:pPr indent="0" lvl="0" marL="0" rtl="0" algn="l">
              <a:lnSpc>
                <a:spcPct val="103000"/>
              </a:lnSpc>
              <a:spcBef>
                <a:spcPts val="0"/>
              </a:spcBef>
              <a:spcAft>
                <a:spcPts val="0"/>
              </a:spcAft>
              <a:buClr>
                <a:schemeClr val="dk1"/>
              </a:buClr>
              <a:buFont typeface="Arial"/>
              <a:buNone/>
            </a:pPr>
            <a:r>
              <a:t/>
            </a:r>
            <a:endParaRPr sz="1500">
              <a:solidFill>
                <a:schemeClr val="dk1"/>
              </a:solidFill>
              <a:latin typeface="Poppins"/>
              <a:ea typeface="Poppins"/>
              <a:cs typeface="Poppins"/>
              <a:sym typeface="Poppins"/>
            </a:endParaRPr>
          </a:p>
          <a:p>
            <a:pPr indent="0" lvl="0" marL="0" marR="0" rtl="0" algn="l">
              <a:lnSpc>
                <a:spcPct val="103000"/>
              </a:lnSpc>
              <a:spcBef>
                <a:spcPts val="0"/>
              </a:spcBef>
              <a:spcAft>
                <a:spcPts val="0"/>
              </a:spcAft>
              <a:buNone/>
            </a:pPr>
            <a:r>
              <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9"/>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73" name="Google Shape;73;p9"/>
          <p:cNvSpPr txBox="1"/>
          <p:nvPr/>
        </p:nvSpPr>
        <p:spPr>
          <a:xfrm>
            <a:off x="1003475" y="132650"/>
            <a:ext cx="116031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6500">
                <a:solidFill>
                  <a:schemeClr val="lt1"/>
                </a:solidFill>
              </a:rPr>
              <a:t>Do Now</a:t>
            </a:r>
            <a:r>
              <a:rPr b="1" lang="en-US" sz="6500">
                <a:solidFill>
                  <a:schemeClr val="lt1"/>
                </a:solidFill>
              </a:rPr>
              <a:t> - Participant Results </a:t>
            </a:r>
            <a:endParaRPr b="1" sz="6500">
              <a:solidFill>
                <a:schemeClr val="lt1"/>
              </a:solidFill>
            </a:endParaRPr>
          </a:p>
        </p:txBody>
      </p:sp>
      <p:pic>
        <p:nvPicPr>
          <p:cNvPr id="74" name="Google Shape;74;p9" title="Years in Education"/>
          <p:cNvPicPr preferRelativeResize="0"/>
          <p:nvPr/>
        </p:nvPicPr>
        <p:blipFill>
          <a:blip r:embed="rId3">
            <a:alphaModFix/>
          </a:blip>
          <a:stretch>
            <a:fillRect/>
          </a:stretch>
        </p:blipFill>
        <p:spPr>
          <a:xfrm>
            <a:off x="0" y="1894268"/>
            <a:ext cx="5326786" cy="6043540"/>
          </a:xfrm>
          <a:prstGeom prst="rect">
            <a:avLst/>
          </a:prstGeom>
          <a:noFill/>
          <a:ln>
            <a:noFill/>
          </a:ln>
        </p:spPr>
      </p:pic>
      <p:pic>
        <p:nvPicPr>
          <p:cNvPr id="75" name="Google Shape;75;p9" title="Grade Levels Represented"/>
          <p:cNvPicPr preferRelativeResize="0"/>
          <p:nvPr/>
        </p:nvPicPr>
        <p:blipFill>
          <a:blip r:embed="rId4">
            <a:alphaModFix/>
          </a:blip>
          <a:stretch>
            <a:fillRect/>
          </a:stretch>
        </p:blipFill>
        <p:spPr>
          <a:xfrm>
            <a:off x="5591757" y="1894268"/>
            <a:ext cx="5750322" cy="6043540"/>
          </a:xfrm>
          <a:prstGeom prst="rect">
            <a:avLst/>
          </a:prstGeom>
          <a:noFill/>
          <a:ln>
            <a:noFill/>
          </a:ln>
        </p:spPr>
      </p:pic>
      <p:pic>
        <p:nvPicPr>
          <p:cNvPr id="76" name="Google Shape;76;p9" title="Content Areas Taught"/>
          <p:cNvPicPr preferRelativeResize="0"/>
          <p:nvPr/>
        </p:nvPicPr>
        <p:blipFill>
          <a:blip r:embed="rId5">
            <a:alphaModFix/>
          </a:blip>
          <a:stretch>
            <a:fillRect/>
          </a:stretch>
        </p:blipFill>
        <p:spPr>
          <a:xfrm>
            <a:off x="11641736" y="1894268"/>
            <a:ext cx="6646265" cy="60435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0"/>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i="0" lang="en-US" sz="4899" u="none" cap="none" strike="noStrike">
                <a:solidFill>
                  <a:srgbClr val="FFFFFF"/>
                </a:solidFill>
                <a:latin typeface="Montserrat"/>
                <a:ea typeface="Montserrat"/>
                <a:cs typeface="Montserrat"/>
                <a:sym typeface="Montserrat"/>
              </a:rPr>
              <a:t>S</a:t>
            </a:r>
            <a:r>
              <a:rPr b="1" lang="en-US" sz="4899">
                <a:solidFill>
                  <a:srgbClr val="FFFFFF"/>
                </a:solidFill>
                <a:latin typeface="Montserrat"/>
                <a:ea typeface="Montserrat"/>
                <a:cs typeface="Montserrat"/>
                <a:sym typeface="Montserrat"/>
              </a:rPr>
              <a:t>erviceNow </a:t>
            </a:r>
            <a:endParaRPr/>
          </a:p>
        </p:txBody>
      </p:sp>
      <p:sp>
        <p:nvSpPr>
          <p:cNvPr id="82" name="Google Shape;82;p10"/>
          <p:cNvSpPr txBox="1"/>
          <p:nvPr/>
        </p:nvSpPr>
        <p:spPr>
          <a:xfrm>
            <a:off x="258323" y="2061935"/>
            <a:ext cx="9045900" cy="538500"/>
          </a:xfrm>
          <a:prstGeom prst="rect">
            <a:avLst/>
          </a:prstGeom>
          <a:noFill/>
          <a:ln>
            <a:noFill/>
          </a:ln>
        </p:spPr>
        <p:txBody>
          <a:bodyPr anchorCtr="0" anchor="t" bIns="0" lIns="0" spcFirstLastPara="1" rIns="0" wrap="square" tIns="0">
            <a:spAutoFit/>
          </a:bodyPr>
          <a:lstStyle/>
          <a:p>
            <a:pPr indent="0" lvl="0" marL="0" rtl="0" algn="l">
              <a:lnSpc>
                <a:spcPct val="103000"/>
              </a:lnSpc>
              <a:spcBef>
                <a:spcPts val="0"/>
              </a:spcBef>
              <a:spcAft>
                <a:spcPts val="0"/>
              </a:spcAft>
              <a:buNone/>
            </a:pPr>
            <a:r>
              <a:rPr b="1" lang="en-US" sz="3499">
                <a:solidFill>
                  <a:schemeClr val="dk1"/>
                </a:solidFill>
                <a:latin typeface="Poppins"/>
                <a:ea typeface="Poppins"/>
                <a:cs typeface="Poppins"/>
                <a:sym typeface="Poppins"/>
              </a:rPr>
              <a:t>No Aeries icon</a:t>
            </a:r>
            <a:r>
              <a:rPr lang="en-US" sz="3499">
                <a:solidFill>
                  <a:schemeClr val="dk1"/>
                </a:solidFill>
                <a:latin typeface="Poppins"/>
                <a:ea typeface="Poppins"/>
                <a:cs typeface="Poppins"/>
                <a:sym typeface="Poppins"/>
              </a:rPr>
              <a:t> </a:t>
            </a:r>
            <a:r>
              <a:rPr b="1" lang="en-US" sz="3499">
                <a:solidFill>
                  <a:schemeClr val="dk1"/>
                </a:solidFill>
                <a:latin typeface="Poppins"/>
                <a:ea typeface="Poppins"/>
                <a:cs typeface="Poppins"/>
                <a:sym typeface="Poppins"/>
              </a:rPr>
              <a:t>in your MySpring portal?</a:t>
            </a:r>
            <a:r>
              <a:rPr lang="en-US" sz="3499">
                <a:solidFill>
                  <a:schemeClr val="dk1"/>
                </a:solidFill>
                <a:latin typeface="Poppins"/>
                <a:ea typeface="Poppins"/>
                <a:cs typeface="Poppins"/>
                <a:sym typeface="Poppins"/>
              </a:rPr>
              <a:t> </a:t>
            </a:r>
            <a:endParaRPr b="1" sz="3500">
              <a:latin typeface="Montserrat"/>
              <a:ea typeface="Montserrat"/>
              <a:cs typeface="Montserrat"/>
              <a:sym typeface="Montserrat"/>
            </a:endParaRPr>
          </a:p>
        </p:txBody>
      </p:sp>
      <p:sp>
        <p:nvSpPr>
          <p:cNvPr id="83" name="Google Shape;83;p10"/>
          <p:cNvSpPr/>
          <p:nvPr/>
        </p:nvSpPr>
        <p:spPr>
          <a:xfrm>
            <a:off x="11191600" y="1854302"/>
            <a:ext cx="6852209" cy="7136031"/>
          </a:xfrm>
          <a:custGeom>
            <a:rect b="b" l="l" r="r" t="t"/>
            <a:pathLst>
              <a:path extrusionOk="0" h="7189956" w="6852209">
                <a:moveTo>
                  <a:pt x="0" y="0"/>
                </a:moveTo>
                <a:lnTo>
                  <a:pt x="6852209" y="0"/>
                </a:lnTo>
                <a:lnTo>
                  <a:pt x="6852209" y="7189956"/>
                </a:lnTo>
                <a:lnTo>
                  <a:pt x="0" y="7189956"/>
                </a:lnTo>
                <a:lnTo>
                  <a:pt x="0" y="0"/>
                </a:lnTo>
                <a:close/>
              </a:path>
            </a:pathLst>
          </a:custGeom>
          <a:solidFill>
            <a:srgbClr val="00437B"/>
          </a:solidFill>
          <a:ln>
            <a:noFill/>
          </a:ln>
        </p:spPr>
      </p:sp>
      <p:sp>
        <p:nvSpPr>
          <p:cNvPr id="84" name="Google Shape;84;p10"/>
          <p:cNvSpPr txBox="1"/>
          <p:nvPr/>
        </p:nvSpPr>
        <p:spPr>
          <a:xfrm>
            <a:off x="8183005" y="8333300"/>
            <a:ext cx="2027700" cy="266100"/>
          </a:xfrm>
          <a:prstGeom prst="rect">
            <a:avLst/>
          </a:prstGeom>
          <a:noFill/>
          <a:ln>
            <a:noFill/>
          </a:ln>
        </p:spPr>
        <p:txBody>
          <a:bodyPr anchorCtr="0" anchor="t" bIns="0" lIns="0" spcFirstLastPara="1" rIns="0" wrap="square" tIns="0">
            <a:spAutoFit/>
          </a:bodyPr>
          <a:lstStyle/>
          <a:p>
            <a:pPr indent="0" lvl="0" marL="0" marR="0" rtl="0" algn="l">
              <a:lnSpc>
                <a:spcPct val="103055"/>
              </a:lnSpc>
              <a:spcBef>
                <a:spcPts val="0"/>
              </a:spcBef>
              <a:spcAft>
                <a:spcPts val="0"/>
              </a:spcAft>
              <a:buNone/>
            </a:pPr>
            <a:r>
              <a:rPr b="1" i="0" lang="en-US" sz="851" u="none" cap="none" strike="noStrike">
                <a:solidFill>
                  <a:srgbClr val="FFFFFF"/>
                </a:solidFill>
                <a:latin typeface="DM Sans"/>
                <a:ea typeface="DM Sans"/>
                <a:cs typeface="DM Sans"/>
                <a:sym typeface="DM Sans"/>
              </a:rPr>
              <a:t>*Professional Learning for 2026-2027 School Year - Starts July 2026</a:t>
            </a:r>
            <a:endParaRPr/>
          </a:p>
        </p:txBody>
      </p:sp>
      <p:sp>
        <p:nvSpPr>
          <p:cNvPr id="85" name="Google Shape;85;p10"/>
          <p:cNvSpPr txBox="1"/>
          <p:nvPr/>
        </p:nvSpPr>
        <p:spPr>
          <a:xfrm>
            <a:off x="258313" y="3120685"/>
            <a:ext cx="11070600" cy="5721600"/>
          </a:xfrm>
          <a:prstGeom prst="rect">
            <a:avLst/>
          </a:prstGeom>
          <a:noFill/>
          <a:ln>
            <a:noFill/>
          </a:ln>
        </p:spPr>
        <p:txBody>
          <a:bodyPr anchorCtr="0" anchor="t" bIns="0" lIns="0" spcFirstLastPara="1" rIns="0" wrap="square" tIns="0">
            <a:spAutoFit/>
          </a:bodyPr>
          <a:lstStyle/>
          <a:p>
            <a:pPr indent="0" lvl="0" marL="0" marR="0" rtl="0" algn="l">
              <a:lnSpc>
                <a:spcPct val="103000"/>
              </a:lnSpc>
              <a:spcBef>
                <a:spcPts val="0"/>
              </a:spcBef>
              <a:spcAft>
                <a:spcPts val="0"/>
              </a:spcAft>
              <a:buNone/>
            </a:pPr>
            <a:r>
              <a:rPr lang="en-US" sz="3499">
                <a:latin typeface="Poppins"/>
                <a:ea typeface="Poppins"/>
                <a:cs typeface="Poppins"/>
                <a:sym typeface="Poppins"/>
              </a:rPr>
              <a:t>Here’s the steps to take:</a:t>
            </a:r>
            <a:endParaRPr sz="3499">
              <a:latin typeface="Poppins"/>
              <a:ea typeface="Poppins"/>
              <a:cs typeface="Poppins"/>
              <a:sym typeface="Poppins"/>
            </a:endParaRPr>
          </a:p>
          <a:p>
            <a:pPr indent="0" lvl="0" marL="0" marR="0" rtl="0" algn="l">
              <a:lnSpc>
                <a:spcPct val="103000"/>
              </a:lnSpc>
              <a:spcBef>
                <a:spcPts val="0"/>
              </a:spcBef>
              <a:spcAft>
                <a:spcPts val="0"/>
              </a:spcAft>
              <a:buNone/>
            </a:pPr>
            <a:r>
              <a:t/>
            </a:r>
            <a:endParaRPr sz="1200">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Navigate to </a:t>
            </a:r>
            <a:r>
              <a:rPr lang="en-US" sz="3499">
                <a:solidFill>
                  <a:srgbClr val="00437B"/>
                </a:solidFill>
                <a:uFill>
                  <a:noFill/>
                </a:uFill>
                <a:latin typeface="Poppins"/>
                <a:ea typeface="Poppins"/>
                <a:cs typeface="Poppins"/>
                <a:sym typeface="Poppins"/>
                <a:hlinkClick r:id="rId3">
                  <a:extLst>
                    <a:ext uri="{A12FA001-AC4F-418D-AE19-62706E023703}">
                      <ahyp:hlinkClr val="tx"/>
                    </a:ext>
                  </a:extLst>
                </a:hlinkClick>
              </a:rPr>
              <a:t>http://my.springisd.org</a:t>
            </a:r>
            <a:r>
              <a:rPr lang="en-US" sz="3499">
                <a:latin typeface="Poppins"/>
                <a:ea typeface="Poppins"/>
                <a:cs typeface="Poppins"/>
                <a:sym typeface="Poppins"/>
              </a:rPr>
              <a:t>  — locate the “Help” Folder with the Technology Support Request icon.</a:t>
            </a:r>
            <a:endParaRPr sz="3499">
              <a:latin typeface="Poppins"/>
              <a:ea typeface="Poppins"/>
              <a:cs typeface="Poppins"/>
              <a:sym typeface="Poppins"/>
            </a:endParaRPr>
          </a:p>
          <a:p>
            <a:pPr indent="0" lvl="0" marL="457200" marR="0" rtl="0" algn="l">
              <a:lnSpc>
                <a:spcPct val="103000"/>
              </a:lnSpc>
              <a:spcBef>
                <a:spcPts val="0"/>
              </a:spcBef>
              <a:spcAft>
                <a:spcPts val="0"/>
              </a:spcAft>
              <a:buNone/>
            </a:pPr>
            <a:r>
              <a:t/>
            </a:r>
            <a:endParaRPr sz="3499">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Incident (Break/Fix) vs Service Request (Technology Request)</a:t>
            </a:r>
            <a:endParaRPr sz="3499">
              <a:latin typeface="Poppins"/>
              <a:ea typeface="Poppins"/>
              <a:cs typeface="Poppins"/>
              <a:sym typeface="Poppins"/>
            </a:endParaRPr>
          </a:p>
          <a:p>
            <a:pPr indent="0" lvl="0" marL="457200" marR="0" rtl="0" algn="l">
              <a:lnSpc>
                <a:spcPct val="103000"/>
              </a:lnSpc>
              <a:spcBef>
                <a:spcPts val="0"/>
              </a:spcBef>
              <a:spcAft>
                <a:spcPts val="0"/>
              </a:spcAft>
              <a:buNone/>
            </a:pPr>
            <a:r>
              <a:t/>
            </a:r>
            <a:endParaRPr sz="3499">
              <a:latin typeface="Poppins"/>
              <a:ea typeface="Poppins"/>
              <a:cs typeface="Poppins"/>
              <a:sym typeface="Poppins"/>
            </a:endParaRPr>
          </a:p>
          <a:p>
            <a:pPr indent="-450787" lvl="0" marL="457200" marR="0" rtl="0" algn="l">
              <a:lnSpc>
                <a:spcPct val="103000"/>
              </a:lnSpc>
              <a:spcBef>
                <a:spcPts val="0"/>
              </a:spcBef>
              <a:spcAft>
                <a:spcPts val="0"/>
              </a:spcAft>
              <a:buSzPts val="3499"/>
              <a:buFont typeface="Poppins"/>
              <a:buChar char="●"/>
            </a:pPr>
            <a:r>
              <a:rPr lang="en-US" sz="3499">
                <a:latin typeface="Poppins"/>
                <a:ea typeface="Poppins"/>
                <a:cs typeface="Poppins"/>
                <a:sym typeface="Poppins"/>
              </a:rPr>
              <a:t>Call the Help Desk at x106357.</a:t>
            </a:r>
            <a:endParaRPr/>
          </a:p>
          <a:p>
            <a:pPr indent="0" lvl="0" marL="0" marR="0" rtl="0" algn="l">
              <a:lnSpc>
                <a:spcPct val="103000"/>
              </a:lnSpc>
              <a:spcBef>
                <a:spcPts val="0"/>
              </a:spcBef>
              <a:spcAft>
                <a:spcPts val="0"/>
              </a:spcAft>
              <a:buNone/>
            </a:pPr>
            <a:r>
              <a:t/>
            </a:r>
            <a:endParaRPr b="0" i="0" sz="3499" u="none" cap="none" strike="noStrike">
              <a:solidFill>
                <a:srgbClr val="000000"/>
              </a:solidFill>
              <a:latin typeface="Poppins"/>
              <a:ea typeface="Poppins"/>
              <a:cs typeface="Poppins"/>
              <a:sym typeface="Poppins"/>
            </a:endParaRPr>
          </a:p>
        </p:txBody>
      </p:sp>
      <p:pic>
        <p:nvPicPr>
          <p:cNvPr id="86" name="Google Shape;86;p10"/>
          <p:cNvPicPr preferRelativeResize="0"/>
          <p:nvPr/>
        </p:nvPicPr>
        <p:blipFill rotWithShape="1">
          <a:blip r:embed="rId4">
            <a:alphaModFix/>
          </a:blip>
          <a:srcRect b="0" l="3010" r="1743" t="8492"/>
          <a:stretch/>
        </p:blipFill>
        <p:spPr>
          <a:xfrm>
            <a:off x="11579738" y="5024392"/>
            <a:ext cx="6075949" cy="3077050"/>
          </a:xfrm>
          <a:prstGeom prst="rect">
            <a:avLst/>
          </a:prstGeom>
          <a:noFill/>
          <a:ln>
            <a:noFill/>
          </a:ln>
        </p:spPr>
      </p:pic>
      <p:pic>
        <p:nvPicPr>
          <p:cNvPr id="87" name="Google Shape;87;p10"/>
          <p:cNvPicPr preferRelativeResize="0"/>
          <p:nvPr/>
        </p:nvPicPr>
        <p:blipFill>
          <a:blip r:embed="rId5">
            <a:alphaModFix/>
          </a:blip>
          <a:stretch>
            <a:fillRect/>
          </a:stretch>
        </p:blipFill>
        <p:spPr>
          <a:xfrm>
            <a:off x="9499550" y="1615437"/>
            <a:ext cx="1206744" cy="1431525"/>
          </a:xfrm>
          <a:prstGeom prst="rect">
            <a:avLst/>
          </a:prstGeom>
          <a:noFill/>
          <a:ln>
            <a:noFill/>
          </a:ln>
        </p:spPr>
      </p:pic>
      <p:pic>
        <p:nvPicPr>
          <p:cNvPr id="88" name="Google Shape;88;p10"/>
          <p:cNvPicPr preferRelativeResize="0"/>
          <p:nvPr/>
        </p:nvPicPr>
        <p:blipFill>
          <a:blip r:embed="rId6">
            <a:alphaModFix/>
          </a:blip>
          <a:stretch>
            <a:fillRect/>
          </a:stretch>
        </p:blipFill>
        <p:spPr>
          <a:xfrm>
            <a:off x="15762199" y="3016568"/>
            <a:ext cx="1206750" cy="1166857"/>
          </a:xfrm>
          <a:prstGeom prst="rect">
            <a:avLst/>
          </a:prstGeom>
          <a:noFill/>
          <a:ln>
            <a:noFill/>
          </a:ln>
        </p:spPr>
      </p:pic>
      <p:pic>
        <p:nvPicPr>
          <p:cNvPr id="89" name="Google Shape;89;p10"/>
          <p:cNvPicPr preferRelativeResize="0"/>
          <p:nvPr/>
        </p:nvPicPr>
        <p:blipFill>
          <a:blip r:embed="rId7">
            <a:alphaModFix/>
          </a:blip>
          <a:stretch>
            <a:fillRect/>
          </a:stretch>
        </p:blipFill>
        <p:spPr>
          <a:xfrm>
            <a:off x="12015174" y="2937000"/>
            <a:ext cx="1027550" cy="1311775"/>
          </a:xfrm>
          <a:prstGeom prst="rect">
            <a:avLst/>
          </a:prstGeom>
          <a:noFill/>
          <a:ln>
            <a:noFill/>
          </a:ln>
        </p:spPr>
      </p:pic>
      <p:sp>
        <p:nvSpPr>
          <p:cNvPr id="90" name="Google Shape;90;p10"/>
          <p:cNvSpPr/>
          <p:nvPr/>
        </p:nvSpPr>
        <p:spPr>
          <a:xfrm>
            <a:off x="13572250" y="3261603"/>
            <a:ext cx="1839600" cy="433800"/>
          </a:xfrm>
          <a:prstGeom prst="rightArrow">
            <a:avLst>
              <a:gd fmla="val 50000" name="adj1"/>
              <a:gd fmla="val 50000" name="adj2"/>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437B"/>
            </a:gs>
            <a:gs pos="100000">
              <a:srgbClr val="143651"/>
            </a:gs>
          </a:gsLst>
          <a:lin ang="0" scaled="0"/>
        </a:gradFill>
      </p:bgPr>
    </p:bg>
    <p:spTree>
      <p:nvGrpSpPr>
        <p:cNvPr id="94" name="Shape 94"/>
        <p:cNvGrpSpPr/>
        <p:nvPr/>
      </p:nvGrpSpPr>
      <p:grpSpPr>
        <a:xfrm>
          <a:off x="0" y="0"/>
          <a:ext cx="0" cy="0"/>
          <a:chOff x="0" y="0"/>
          <a:chExt cx="0" cy="0"/>
        </a:xfrm>
      </p:grpSpPr>
      <p:sp>
        <p:nvSpPr>
          <p:cNvPr id="95" name="Google Shape;95;p11"/>
          <p:cNvSpPr/>
          <p:nvPr/>
        </p:nvSpPr>
        <p:spPr>
          <a:xfrm>
            <a:off x="-69600" y="-78600"/>
            <a:ext cx="18357600" cy="9426300"/>
          </a:xfrm>
          <a:prstGeom prst="rect">
            <a:avLst/>
          </a:prstGeom>
          <a:gradFill>
            <a:gsLst>
              <a:gs pos="0">
                <a:srgbClr val="00437B"/>
              </a:gs>
              <a:gs pos="100000">
                <a:srgbClr val="143651"/>
              </a:gs>
            </a:gsLst>
            <a:lin ang="0"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3000"/>
              </a:lnSpc>
              <a:spcBef>
                <a:spcPts val="0"/>
              </a:spcBef>
              <a:spcAft>
                <a:spcPts val="0"/>
              </a:spcAft>
              <a:buClr>
                <a:schemeClr val="dk1"/>
              </a:buClr>
              <a:buFont typeface="Arial"/>
              <a:buNone/>
            </a:pPr>
            <a:r>
              <a:rPr b="1" lang="en-US" sz="6500">
                <a:solidFill>
                  <a:schemeClr val="lt1"/>
                </a:solidFill>
              </a:rPr>
              <a:t>Gradebook Setup</a:t>
            </a:r>
            <a:endParaRPr sz="6500">
              <a:solidFill>
                <a:schemeClr val="lt1"/>
              </a:solidFill>
            </a:endParaRPr>
          </a:p>
        </p:txBody>
      </p:sp>
      <p:pic>
        <p:nvPicPr>
          <p:cNvPr id="96" name="Google Shape;96;p11" title="Sphere_SpringISD_4C_CMYK_WHITEB.png"/>
          <p:cNvPicPr preferRelativeResize="0"/>
          <p:nvPr/>
        </p:nvPicPr>
        <p:blipFill>
          <a:blip r:embed="rId3">
            <a:alphaModFix/>
          </a:blip>
          <a:stretch>
            <a:fillRect/>
          </a:stretch>
        </p:blipFill>
        <p:spPr>
          <a:xfrm>
            <a:off x="435825" y="381175"/>
            <a:ext cx="2248125" cy="2248125"/>
          </a:xfrm>
          <a:prstGeom prst="rect">
            <a:avLst/>
          </a:prstGeom>
          <a:noFill/>
          <a:ln>
            <a:noFill/>
          </a:ln>
          <a:effectLst>
            <a:outerShdw blurRad="314325" rotWithShape="0" algn="bl" dir="3240000" dist="180975">
              <a:srgbClr val="000000">
                <a:alpha val="30000"/>
              </a:srgbClr>
            </a:outerShdw>
          </a:effectLst>
        </p:spPr>
      </p:pic>
      <p:cxnSp>
        <p:nvCxnSpPr>
          <p:cNvPr id="97" name="Google Shape;97;p11"/>
          <p:cNvCxnSpPr/>
          <p:nvPr/>
        </p:nvCxnSpPr>
        <p:spPr>
          <a:xfrm>
            <a:off x="-243200" y="9348375"/>
            <a:ext cx="18561600" cy="0"/>
          </a:xfrm>
          <a:prstGeom prst="straightConnector1">
            <a:avLst/>
          </a:prstGeom>
          <a:noFill/>
          <a:ln cap="flat" cmpd="sng" w="114300">
            <a:solidFill>
              <a:srgbClr val="DD5F13"/>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2"/>
          <p:cNvSpPr/>
          <p:nvPr/>
        </p:nvSpPr>
        <p:spPr>
          <a:xfrm>
            <a:off x="416758" y="1895547"/>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03" name="Google Shape;103;p12"/>
          <p:cNvSpPr/>
          <p:nvPr/>
        </p:nvSpPr>
        <p:spPr>
          <a:xfrm>
            <a:off x="416758" y="2047947"/>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04" name="Google Shape;104;p12"/>
          <p:cNvGrpSpPr/>
          <p:nvPr/>
        </p:nvGrpSpPr>
        <p:grpSpPr>
          <a:xfrm>
            <a:off x="736121" y="3680174"/>
            <a:ext cx="4995310" cy="249099"/>
            <a:chOff x="0" y="-38100"/>
            <a:chExt cx="1746001" cy="65608"/>
          </a:xfrm>
        </p:grpSpPr>
        <p:sp>
          <p:nvSpPr>
            <p:cNvPr id="105" name="Google Shape;105;p12"/>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06" name="Google Shape;106;p12"/>
            <p:cNvSpPr txBox="1"/>
            <p:nvPr/>
          </p:nvSpPr>
          <p:spPr>
            <a:xfrm>
              <a:off x="1" y="-38100"/>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7" name="Google Shape;107;p12"/>
          <p:cNvSpPr txBox="1"/>
          <p:nvPr/>
        </p:nvSpPr>
        <p:spPr>
          <a:xfrm>
            <a:off x="684045" y="2962400"/>
            <a:ext cx="49953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Mass Add Gradebook</a:t>
            </a:r>
            <a:endParaRPr/>
          </a:p>
        </p:txBody>
      </p:sp>
      <p:sp>
        <p:nvSpPr>
          <p:cNvPr id="108" name="Google Shape;108;p12"/>
          <p:cNvSpPr txBox="1"/>
          <p:nvPr/>
        </p:nvSpPr>
        <p:spPr>
          <a:xfrm>
            <a:off x="923158" y="4560985"/>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A five step process that allows all gradebooks to be created for all courses assigned to a teacher.</a:t>
            </a:r>
            <a:endParaRPr sz="500">
              <a:solidFill>
                <a:schemeClr val="dk1"/>
              </a:solidFill>
            </a:endParaRPr>
          </a:p>
        </p:txBody>
      </p:sp>
      <p:sp>
        <p:nvSpPr>
          <p:cNvPr id="109" name="Google Shape;109;p12"/>
          <p:cNvSpPr/>
          <p:nvPr/>
        </p:nvSpPr>
        <p:spPr>
          <a:xfrm>
            <a:off x="6400119" y="1894635"/>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10" name="Google Shape;110;p12"/>
          <p:cNvSpPr/>
          <p:nvPr/>
        </p:nvSpPr>
        <p:spPr>
          <a:xfrm>
            <a:off x="6400119" y="2047035"/>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11" name="Google Shape;111;p12"/>
          <p:cNvGrpSpPr/>
          <p:nvPr/>
        </p:nvGrpSpPr>
        <p:grpSpPr>
          <a:xfrm>
            <a:off x="6719475" y="3679254"/>
            <a:ext cx="4995306" cy="249107"/>
            <a:chOff x="-2" y="-38102"/>
            <a:chExt cx="1746000" cy="65610"/>
          </a:xfrm>
        </p:grpSpPr>
        <p:sp>
          <p:nvSpPr>
            <p:cNvPr id="112" name="Google Shape;112;p12"/>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13" name="Google Shape;113;p12"/>
            <p:cNvSpPr txBox="1"/>
            <p:nvPr/>
          </p:nvSpPr>
          <p:spPr>
            <a:xfrm>
              <a:off x="-2" y="-38102"/>
              <a:ext cx="1746000" cy="381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4" name="Google Shape;114;p12"/>
          <p:cNvSpPr txBox="1"/>
          <p:nvPr/>
        </p:nvSpPr>
        <p:spPr>
          <a:xfrm>
            <a:off x="6667425" y="2961475"/>
            <a:ext cx="49953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Add/Drop Students</a:t>
            </a:r>
            <a:endParaRPr/>
          </a:p>
        </p:txBody>
      </p:sp>
      <p:sp>
        <p:nvSpPr>
          <p:cNvPr id="115" name="Google Shape;115;p12"/>
          <p:cNvSpPr txBox="1"/>
          <p:nvPr/>
        </p:nvSpPr>
        <p:spPr>
          <a:xfrm>
            <a:off x="6869656" y="4639022"/>
            <a:ext cx="4716600" cy="1821000"/>
          </a:xfrm>
          <a:prstGeom prst="rect">
            <a:avLst/>
          </a:prstGeom>
          <a:noFill/>
          <a:ln>
            <a:noFill/>
          </a:ln>
        </p:spPr>
        <p:txBody>
          <a:bodyPr anchorCtr="0" anchor="t" bIns="91425" lIns="91425" spcFirstLastPara="1" rIns="91425" wrap="square" tIns="91425">
            <a:spAutoFit/>
          </a:bodyPr>
          <a:lstStyle/>
          <a:p>
            <a:pPr indent="0" lvl="0" marL="0" rtl="0" algn="l">
              <a:lnSpc>
                <a:spcPct val="103000"/>
              </a:lnSpc>
              <a:spcBef>
                <a:spcPts val="0"/>
              </a:spcBef>
              <a:spcAft>
                <a:spcPts val="0"/>
              </a:spcAft>
              <a:buNone/>
            </a:pPr>
            <a:r>
              <a:rPr lang="en-US" sz="2599">
                <a:solidFill>
                  <a:schemeClr val="dk1"/>
                </a:solidFill>
                <a:latin typeface="Poppins"/>
                <a:ea typeface="Poppins"/>
                <a:cs typeface="Poppins"/>
                <a:sym typeface="Poppins"/>
              </a:rPr>
              <a:t>The </a:t>
            </a:r>
            <a:r>
              <a:rPr b="1" lang="en-US" sz="2599">
                <a:solidFill>
                  <a:srgbClr val="FF0000"/>
                </a:solidFill>
                <a:latin typeface="Poppins"/>
                <a:ea typeface="Poppins"/>
                <a:cs typeface="Poppins"/>
                <a:sym typeface="Poppins"/>
              </a:rPr>
              <a:t>red </a:t>
            </a:r>
            <a:r>
              <a:rPr lang="en-US" sz="2599">
                <a:solidFill>
                  <a:schemeClr val="dk1"/>
                </a:solidFill>
                <a:latin typeface="Poppins"/>
                <a:ea typeface="Poppins"/>
                <a:cs typeface="Poppins"/>
                <a:sym typeface="Poppins"/>
              </a:rPr>
              <a:t>button on the dashboard that </a:t>
            </a:r>
            <a:r>
              <a:rPr lang="en-US" sz="2599" u="sng">
                <a:solidFill>
                  <a:schemeClr val="dk1"/>
                </a:solidFill>
                <a:latin typeface="Poppins"/>
                <a:ea typeface="Poppins"/>
                <a:cs typeface="Poppins"/>
                <a:sym typeface="Poppins"/>
              </a:rPr>
              <a:t>must</a:t>
            </a:r>
            <a:r>
              <a:rPr lang="en-US" sz="2599">
                <a:solidFill>
                  <a:schemeClr val="dk1"/>
                </a:solidFill>
                <a:latin typeface="Poppins"/>
                <a:ea typeface="Poppins"/>
                <a:cs typeface="Poppins"/>
                <a:sym typeface="Poppins"/>
              </a:rPr>
              <a:t> be addressed any time you see it.</a:t>
            </a:r>
            <a:endParaRPr sz="500">
              <a:solidFill>
                <a:schemeClr val="dk1"/>
              </a:solidFill>
              <a:latin typeface="Poppins"/>
              <a:ea typeface="Poppins"/>
              <a:cs typeface="Poppins"/>
              <a:sym typeface="Poppins"/>
            </a:endParaRPr>
          </a:p>
        </p:txBody>
      </p:sp>
      <p:sp>
        <p:nvSpPr>
          <p:cNvPr id="116" name="Google Shape;116;p12"/>
          <p:cNvSpPr/>
          <p:nvPr/>
        </p:nvSpPr>
        <p:spPr>
          <a:xfrm>
            <a:off x="12405143" y="1878986"/>
            <a:ext cx="5634023" cy="7153694"/>
          </a:xfrm>
          <a:custGeom>
            <a:rect b="b" l="l" r="r" t="t"/>
            <a:pathLst>
              <a:path extrusionOk="0" h="1468931" w="18322025">
                <a:moveTo>
                  <a:pt x="0" y="0"/>
                </a:moveTo>
                <a:lnTo>
                  <a:pt x="18322025" y="0"/>
                </a:lnTo>
                <a:lnTo>
                  <a:pt x="18322025" y="1468931"/>
                </a:lnTo>
                <a:lnTo>
                  <a:pt x="0" y="1468931"/>
                </a:lnTo>
                <a:lnTo>
                  <a:pt x="0" y="0"/>
                </a:lnTo>
                <a:close/>
              </a:path>
            </a:pathLst>
          </a:custGeom>
          <a:solidFill>
            <a:srgbClr val="019E47"/>
          </a:solidFill>
          <a:ln cap="flat" cmpd="sng" w="38100">
            <a:solidFill>
              <a:srgbClr val="0C1D2F"/>
            </a:solidFill>
            <a:prstDash val="solid"/>
            <a:round/>
            <a:headEnd len="sm" w="sm" type="none"/>
            <a:tailEnd len="sm" w="sm" type="none"/>
          </a:ln>
        </p:spPr>
      </p:sp>
      <p:sp>
        <p:nvSpPr>
          <p:cNvPr id="117" name="Google Shape;117;p12"/>
          <p:cNvSpPr/>
          <p:nvPr/>
        </p:nvSpPr>
        <p:spPr>
          <a:xfrm>
            <a:off x="12405143" y="2031386"/>
            <a:ext cx="5634023" cy="7003129"/>
          </a:xfrm>
          <a:custGeom>
            <a:rect b="b" l="l" r="r" t="t"/>
            <a:pathLst>
              <a:path extrusionOk="0" h="1468931" w="18322025">
                <a:moveTo>
                  <a:pt x="0" y="0"/>
                </a:moveTo>
                <a:lnTo>
                  <a:pt x="18322025" y="0"/>
                </a:lnTo>
                <a:lnTo>
                  <a:pt x="18322025" y="1468931"/>
                </a:lnTo>
                <a:lnTo>
                  <a:pt x="0" y="1468931"/>
                </a:lnTo>
                <a:lnTo>
                  <a:pt x="0" y="0"/>
                </a:lnTo>
                <a:close/>
              </a:path>
            </a:pathLst>
          </a:custGeom>
          <a:solidFill>
            <a:schemeClr val="lt1"/>
          </a:solidFill>
          <a:ln cap="flat" cmpd="sng" w="38100">
            <a:solidFill>
              <a:srgbClr val="0C1D2F"/>
            </a:solidFill>
            <a:prstDash val="solid"/>
            <a:round/>
            <a:headEnd len="sm" w="sm" type="none"/>
            <a:tailEnd len="sm" w="sm" type="none"/>
          </a:ln>
        </p:spPr>
      </p:sp>
      <p:grpSp>
        <p:nvGrpSpPr>
          <p:cNvPr id="118" name="Google Shape;118;p12"/>
          <p:cNvGrpSpPr/>
          <p:nvPr/>
        </p:nvGrpSpPr>
        <p:grpSpPr>
          <a:xfrm>
            <a:off x="12724500" y="3663605"/>
            <a:ext cx="4995306" cy="249106"/>
            <a:chOff x="-2" y="-38102"/>
            <a:chExt cx="1746000" cy="65610"/>
          </a:xfrm>
        </p:grpSpPr>
        <p:sp>
          <p:nvSpPr>
            <p:cNvPr id="119" name="Google Shape;119;p12"/>
            <p:cNvSpPr/>
            <p:nvPr/>
          </p:nvSpPr>
          <p:spPr>
            <a:xfrm>
              <a:off x="0" y="0"/>
              <a:ext cx="1745941" cy="27508"/>
            </a:xfrm>
            <a:custGeom>
              <a:rect b="b" l="l" r="r" t="t"/>
              <a:pathLst>
                <a:path extrusionOk="0" h="27508" w="1745941">
                  <a:moveTo>
                    <a:pt x="0" y="0"/>
                  </a:moveTo>
                  <a:lnTo>
                    <a:pt x="1745941" y="0"/>
                  </a:lnTo>
                  <a:lnTo>
                    <a:pt x="1745941" y="27508"/>
                  </a:lnTo>
                  <a:lnTo>
                    <a:pt x="0" y="27508"/>
                  </a:lnTo>
                  <a:close/>
                </a:path>
              </a:pathLst>
            </a:custGeom>
            <a:solidFill>
              <a:srgbClr val="DD5F13"/>
            </a:solidFill>
            <a:ln>
              <a:noFill/>
            </a:ln>
          </p:spPr>
        </p:sp>
        <p:sp>
          <p:nvSpPr>
            <p:cNvPr id="120" name="Google Shape;120;p12"/>
            <p:cNvSpPr txBox="1"/>
            <p:nvPr/>
          </p:nvSpPr>
          <p:spPr>
            <a:xfrm>
              <a:off x="-2" y="-38102"/>
              <a:ext cx="1746000" cy="27600"/>
            </a:xfrm>
            <a:prstGeom prst="rect">
              <a:avLst/>
            </a:prstGeom>
            <a:noFill/>
            <a:ln>
              <a:noFill/>
            </a:ln>
          </p:spPr>
          <p:txBody>
            <a:bodyPr anchorCtr="0" anchor="ctr" bIns="50800" lIns="50800" spcFirstLastPara="1" rIns="50800" wrap="square" tIns="50800">
              <a:noAutofit/>
            </a:bodyPr>
            <a:lstStyle/>
            <a:p>
              <a:pPr indent="0" lvl="0" marL="0" marR="0" rtl="0" algn="ctr">
                <a:lnSpc>
                  <a:spcPct val="147722"/>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1" name="Google Shape;121;p12"/>
          <p:cNvSpPr txBox="1"/>
          <p:nvPr/>
        </p:nvSpPr>
        <p:spPr>
          <a:xfrm>
            <a:off x="12672450" y="2945825"/>
            <a:ext cx="5122500" cy="538500"/>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US" sz="3499"/>
              <a:t>Manage Gradebook</a:t>
            </a:r>
            <a:endParaRPr/>
          </a:p>
        </p:txBody>
      </p:sp>
      <p:sp>
        <p:nvSpPr>
          <p:cNvPr id="122" name="Google Shape;122;p12"/>
          <p:cNvSpPr txBox="1"/>
          <p:nvPr/>
        </p:nvSpPr>
        <p:spPr>
          <a:xfrm>
            <a:off x="12816168" y="4639036"/>
            <a:ext cx="4716600" cy="584700"/>
          </a:xfrm>
          <a:prstGeom prst="rect">
            <a:avLst/>
          </a:prstGeom>
          <a:noFill/>
          <a:ln>
            <a:noFill/>
          </a:ln>
        </p:spPr>
        <p:txBody>
          <a:bodyPr anchorCtr="0" anchor="t" bIns="91425" lIns="91425" spcFirstLastPara="1" rIns="91425" wrap="square" tIns="91425">
            <a:spAutoFit/>
          </a:bodyPr>
          <a:lstStyle/>
          <a:p>
            <a:pPr indent="0" lvl="0" marL="0" rtl="0" algn="ctr">
              <a:lnSpc>
                <a:spcPct val="103000"/>
              </a:lnSpc>
              <a:spcBef>
                <a:spcPts val="0"/>
              </a:spcBef>
              <a:spcAft>
                <a:spcPts val="0"/>
              </a:spcAft>
              <a:buNone/>
            </a:pPr>
            <a:r>
              <a:rPr lang="en-US" sz="2599">
                <a:solidFill>
                  <a:schemeClr val="dk1"/>
                </a:solidFill>
                <a:latin typeface="Poppins"/>
                <a:ea typeface="Poppins"/>
                <a:cs typeface="Poppins"/>
                <a:sym typeface="Poppins"/>
              </a:rPr>
              <a:t>Tread lightly! No extra  </a:t>
            </a:r>
            <a:endParaRPr sz="500">
              <a:solidFill>
                <a:schemeClr val="dk1"/>
              </a:solidFill>
            </a:endParaRPr>
          </a:p>
        </p:txBody>
      </p:sp>
      <p:sp>
        <p:nvSpPr>
          <p:cNvPr id="123" name="Google Shape;123;p12"/>
          <p:cNvSpPr txBox="1"/>
          <p:nvPr/>
        </p:nvSpPr>
        <p:spPr>
          <a:xfrm>
            <a:off x="770388" y="311714"/>
            <a:ext cx="11498100" cy="754200"/>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1" lang="en-US" sz="4899">
                <a:solidFill>
                  <a:srgbClr val="FFFFFF"/>
                </a:solidFill>
                <a:latin typeface="Montserrat"/>
                <a:ea typeface="Montserrat"/>
                <a:cs typeface="Montserrat"/>
                <a:sym typeface="Montserrat"/>
              </a:rPr>
              <a:t>Getting Set Up</a:t>
            </a:r>
            <a:endParaRPr/>
          </a:p>
        </p:txBody>
      </p:sp>
      <p:pic>
        <p:nvPicPr>
          <p:cNvPr id="124" name="Google Shape;124;p12"/>
          <p:cNvPicPr preferRelativeResize="0"/>
          <p:nvPr/>
        </p:nvPicPr>
        <p:blipFill>
          <a:blip r:embed="rId3">
            <a:alphaModFix/>
          </a:blip>
          <a:stretch>
            <a:fillRect/>
          </a:stretch>
        </p:blipFill>
        <p:spPr>
          <a:xfrm>
            <a:off x="13609216" y="5349146"/>
            <a:ext cx="2810875" cy="754200"/>
          </a:xfrm>
          <a:prstGeom prst="rect">
            <a:avLst/>
          </a:prstGeom>
          <a:noFill/>
          <a:ln>
            <a:noFill/>
          </a:ln>
        </p:spPr>
      </p:pic>
      <p:sp>
        <p:nvSpPr>
          <p:cNvPr id="125" name="Google Shape;125;p12"/>
          <p:cNvSpPr txBox="1"/>
          <p:nvPr/>
        </p:nvSpPr>
        <p:spPr>
          <a:xfrm>
            <a:off x="12794518" y="6228786"/>
            <a:ext cx="4716600" cy="996900"/>
          </a:xfrm>
          <a:prstGeom prst="rect">
            <a:avLst/>
          </a:prstGeom>
          <a:noFill/>
          <a:ln>
            <a:noFill/>
          </a:ln>
        </p:spPr>
        <p:txBody>
          <a:bodyPr anchorCtr="0" anchor="t" bIns="91425" lIns="91425" spcFirstLastPara="1" rIns="91425" wrap="square" tIns="91425">
            <a:spAutoFit/>
          </a:bodyPr>
          <a:lstStyle/>
          <a:p>
            <a:pPr indent="0" lvl="0" marL="0" rtl="0" algn="ctr">
              <a:lnSpc>
                <a:spcPct val="103000"/>
              </a:lnSpc>
              <a:spcBef>
                <a:spcPts val="0"/>
              </a:spcBef>
              <a:spcAft>
                <a:spcPts val="0"/>
              </a:spcAft>
              <a:buNone/>
            </a:pPr>
            <a:r>
              <a:rPr lang="en-US" sz="2599">
                <a:solidFill>
                  <a:schemeClr val="dk1"/>
                </a:solidFill>
                <a:latin typeface="Poppins"/>
                <a:ea typeface="Poppins"/>
                <a:cs typeface="Poppins"/>
                <a:sym typeface="Poppins"/>
              </a:rPr>
              <a:t>Only one section per gradebook. </a:t>
            </a:r>
            <a:r>
              <a:rPr b="1" lang="en-US" sz="2599" u="sng">
                <a:solidFill>
                  <a:schemeClr val="dk1"/>
                </a:solidFill>
                <a:latin typeface="Poppins"/>
                <a:ea typeface="Poppins"/>
                <a:cs typeface="Poppins"/>
                <a:sym typeface="Poppins"/>
              </a:rPr>
              <a:t>Do not</a:t>
            </a:r>
            <a:r>
              <a:rPr lang="en-US" sz="2599">
                <a:solidFill>
                  <a:schemeClr val="dk1"/>
                </a:solidFill>
                <a:latin typeface="Poppins"/>
                <a:ea typeface="Poppins"/>
                <a:cs typeface="Poppins"/>
                <a:sym typeface="Poppins"/>
              </a:rPr>
              <a:t> modify!</a:t>
            </a:r>
            <a:endParaRPr sz="500">
              <a:solidFill>
                <a:schemeClr val="dk1"/>
              </a:solidFill>
            </a:endParaRPr>
          </a:p>
        </p:txBody>
      </p:sp>
      <p:pic>
        <p:nvPicPr>
          <p:cNvPr descr="3D Right Button in Square Shape. (Provided by Getty Images)" id="126" name="Google Shape;126;p12"/>
          <p:cNvPicPr preferRelativeResize="0"/>
          <p:nvPr/>
        </p:nvPicPr>
        <p:blipFill>
          <a:blip r:embed="rId4">
            <a:alphaModFix/>
          </a:blip>
          <a:stretch>
            <a:fillRect/>
          </a:stretch>
        </p:blipFill>
        <p:spPr>
          <a:xfrm>
            <a:off x="16556726" y="5433039"/>
            <a:ext cx="647327" cy="647327"/>
          </a:xfrm>
          <a:prstGeom prst="rect">
            <a:avLst/>
          </a:prstGeom>
          <a:noFill/>
          <a:ln>
            <a:noFill/>
          </a:ln>
        </p:spPr>
      </p:pic>
      <p:pic>
        <p:nvPicPr>
          <p:cNvPr id="127" name="Google Shape;127;p12"/>
          <p:cNvPicPr preferRelativeResize="0"/>
          <p:nvPr/>
        </p:nvPicPr>
        <p:blipFill>
          <a:blip r:embed="rId5">
            <a:alphaModFix/>
          </a:blip>
          <a:stretch>
            <a:fillRect/>
          </a:stretch>
        </p:blipFill>
        <p:spPr>
          <a:xfrm>
            <a:off x="18555175" y="7784473"/>
            <a:ext cx="1143375" cy="1143375"/>
          </a:xfrm>
          <a:prstGeom prst="rect">
            <a:avLst/>
          </a:prstGeom>
          <a:noFill/>
          <a:ln>
            <a:noFill/>
          </a:ln>
        </p:spPr>
      </p:pic>
      <p:sp>
        <p:nvSpPr>
          <p:cNvPr id="128" name="Google Shape;128;p12"/>
          <p:cNvSpPr txBox="1"/>
          <p:nvPr/>
        </p:nvSpPr>
        <p:spPr>
          <a:xfrm>
            <a:off x="2149774" y="7308800"/>
            <a:ext cx="2308800" cy="53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latin typeface="Poppins"/>
                <a:ea typeface="Poppins"/>
                <a:cs typeface="Poppins"/>
                <a:sym typeface="Poppins"/>
              </a:rPr>
              <a:t>Grades 6-12</a:t>
            </a:r>
            <a:endParaRPr sz="2400">
              <a:latin typeface="Poppins"/>
              <a:ea typeface="Poppins"/>
              <a:cs typeface="Poppins"/>
              <a:sym typeface="Poppins"/>
            </a:endParaRPr>
          </a:p>
        </p:txBody>
      </p:sp>
      <p:pic>
        <p:nvPicPr>
          <p:cNvPr id="129" name="Google Shape;129;p12"/>
          <p:cNvPicPr preferRelativeResize="0"/>
          <p:nvPr/>
        </p:nvPicPr>
        <p:blipFill>
          <a:blip r:embed="rId6">
            <a:alphaModFix/>
          </a:blip>
          <a:stretch>
            <a:fillRect/>
          </a:stretch>
        </p:blipFill>
        <p:spPr>
          <a:xfrm>
            <a:off x="18555175" y="4075025"/>
            <a:ext cx="1530134" cy="1274126"/>
          </a:xfrm>
          <a:prstGeom prst="rect">
            <a:avLst/>
          </a:prstGeom>
          <a:noFill/>
          <a:ln>
            <a:noFill/>
          </a:ln>
        </p:spPr>
      </p:pic>
      <p:pic>
        <p:nvPicPr>
          <p:cNvPr id="130" name="Google Shape;130;p12">
            <a:hlinkClick r:id="rId7"/>
          </p:cNvPr>
          <p:cNvPicPr preferRelativeResize="0"/>
          <p:nvPr/>
        </p:nvPicPr>
        <p:blipFill>
          <a:blip r:embed="rId8">
            <a:alphaModFix/>
          </a:blip>
          <a:stretch>
            <a:fillRect/>
          </a:stretch>
        </p:blipFill>
        <p:spPr>
          <a:xfrm>
            <a:off x="2156825" y="7836950"/>
            <a:ext cx="1869306" cy="796675"/>
          </a:xfrm>
          <a:prstGeom prst="rect">
            <a:avLst/>
          </a:prstGeom>
          <a:noFill/>
          <a:ln>
            <a:noFill/>
          </a:ln>
        </p:spPr>
      </p:pic>
      <p:pic>
        <p:nvPicPr>
          <p:cNvPr id="131" name="Google Shape;131;p12"/>
          <p:cNvPicPr preferRelativeResize="0"/>
          <p:nvPr/>
        </p:nvPicPr>
        <p:blipFill>
          <a:blip r:embed="rId8">
            <a:alphaModFix/>
          </a:blip>
          <a:stretch>
            <a:fillRect/>
          </a:stretch>
        </p:blipFill>
        <p:spPr>
          <a:xfrm>
            <a:off x="18692628" y="2632325"/>
            <a:ext cx="1869306" cy="796675"/>
          </a:xfrm>
          <a:prstGeom prst="rect">
            <a:avLst/>
          </a:prstGeom>
          <a:noFill/>
          <a:ln>
            <a:noFill/>
          </a:ln>
        </p:spPr>
      </p:pic>
      <p:pic>
        <p:nvPicPr>
          <p:cNvPr id="132" name="Google Shape;132;p12">
            <a:hlinkClick r:id="rId9"/>
          </p:cNvPr>
          <p:cNvPicPr preferRelativeResize="0"/>
          <p:nvPr/>
        </p:nvPicPr>
        <p:blipFill>
          <a:blip r:embed="rId8">
            <a:alphaModFix/>
          </a:blip>
          <a:stretch>
            <a:fillRect/>
          </a:stretch>
        </p:blipFill>
        <p:spPr>
          <a:xfrm>
            <a:off x="7988403" y="7836950"/>
            <a:ext cx="1869306" cy="7966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