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58" r:id="rId3"/>
    <p:sldId id="263" r:id="rId4"/>
    <p:sldId id="271" r:id="rId5"/>
    <p:sldId id="273" r:id="rId6"/>
    <p:sldId id="279" r:id="rId7"/>
    <p:sldId id="270" r:id="rId8"/>
    <p:sldId id="264" r:id="rId9"/>
    <p:sldId id="265" r:id="rId10"/>
    <p:sldId id="266" r:id="rId11"/>
    <p:sldId id="272" r:id="rId12"/>
    <p:sldId id="267" r:id="rId13"/>
    <p:sldId id="274" r:id="rId14"/>
    <p:sldId id="278" r:id="rId15"/>
    <p:sldId id="276" r:id="rId16"/>
    <p:sldId id="275" r:id="rId17"/>
    <p:sldId id="277"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842"/>
    <a:srgbClr val="00223D"/>
    <a:srgbClr val="620E28"/>
    <a:srgbClr val="F3E4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3447" autoAdjust="0"/>
  </p:normalViewPr>
  <p:slideViewPr>
    <p:cSldViewPr snapToGrid="0">
      <p:cViewPr varScale="1">
        <p:scale>
          <a:sx n="59" d="100"/>
          <a:sy n="59" d="100"/>
        </p:scale>
        <p:origin x="940" y="52"/>
      </p:cViewPr>
      <p:guideLst/>
    </p:cSldViewPr>
  </p:slideViewPr>
  <p:outlineViewPr>
    <p:cViewPr>
      <p:scale>
        <a:sx n="33" d="100"/>
        <a:sy n="33" d="100"/>
      </p:scale>
      <p:origin x="0" y="-15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E792A-D199-4740-A380-51F76153B224}" type="datetimeFigureOut">
              <a:rPr lang="en-US" smtClean="0"/>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DACD6-92EE-45CE-A7B0-1F123E9D0438}" type="slidenum">
              <a:rPr lang="en-US" smtClean="0"/>
              <a:t>‹#›</a:t>
            </a:fld>
            <a:endParaRPr lang="en-US"/>
          </a:p>
        </p:txBody>
      </p:sp>
    </p:spTree>
    <p:extLst>
      <p:ext uri="{BB962C8B-B14F-4D97-AF65-F5344CB8AC3E}">
        <p14:creationId xmlns:p14="http://schemas.microsoft.com/office/powerpoint/2010/main" val="2536031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ki/File:Aleksander_Augustynowicz_Blumenm%C3%A4dchen.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2</a:t>
            </a:fld>
            <a:endParaRPr lang="en-US"/>
          </a:p>
        </p:txBody>
      </p:sp>
    </p:spTree>
    <p:extLst>
      <p:ext uri="{BB962C8B-B14F-4D97-AF65-F5344CB8AC3E}">
        <p14:creationId xmlns:p14="http://schemas.microsoft.com/office/powerpoint/2010/main" val="159621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https://en.wikipedia.org/wiki/File:Strip_photo_of_San_Francisco_Cable_Car_10.jpg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678DACD6-92EE-45CE-A7B0-1F123E9D0438}" type="slidenum">
              <a:rPr lang="en-US" smtClean="0"/>
              <a:t>11</a:t>
            </a:fld>
            <a:endParaRPr lang="en-US"/>
          </a:p>
        </p:txBody>
      </p:sp>
    </p:spTree>
    <p:extLst>
      <p:ext uri="{BB962C8B-B14F-4D97-AF65-F5344CB8AC3E}">
        <p14:creationId xmlns:p14="http://schemas.microsoft.com/office/powerpoint/2010/main" val="1482578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12</a:t>
            </a:fld>
            <a:endParaRPr lang="en-US"/>
          </a:p>
        </p:txBody>
      </p:sp>
    </p:spTree>
    <p:extLst>
      <p:ext uri="{BB962C8B-B14F-4D97-AF65-F5344CB8AC3E}">
        <p14:creationId xmlns:p14="http://schemas.microsoft.com/office/powerpoint/2010/main" val="1529754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Photograph of a Swiss Trail Blazing sign, by Axel </a:t>
            </a:r>
            <a:r>
              <a:rPr lang="en-US" dirty="0" err="1"/>
              <a:t>Tschentscher</a:t>
            </a:r>
            <a:endParaRPr lang="en-US" dirty="0"/>
          </a:p>
          <a:p>
            <a:r>
              <a:rPr lang="en-US" dirty="0"/>
              <a:t>https://commons.wikimedia.org/wiki/File:Swiss_Trail_Blazing_Sign_2019-08-31_13-00.jpg</a:t>
            </a:r>
          </a:p>
        </p:txBody>
      </p:sp>
      <p:sp>
        <p:nvSpPr>
          <p:cNvPr id="4" name="Slide Number Placeholder 3"/>
          <p:cNvSpPr>
            <a:spLocks noGrp="1"/>
          </p:cNvSpPr>
          <p:nvPr>
            <p:ph type="sldNum" sz="quarter" idx="5"/>
          </p:nvPr>
        </p:nvSpPr>
        <p:spPr/>
        <p:txBody>
          <a:bodyPr/>
          <a:lstStyle/>
          <a:p>
            <a:fld id="{678DACD6-92EE-45CE-A7B0-1F123E9D0438}" type="slidenum">
              <a:rPr lang="en-US" smtClean="0"/>
              <a:t>13</a:t>
            </a:fld>
            <a:endParaRPr lang="en-US"/>
          </a:p>
        </p:txBody>
      </p:sp>
    </p:spTree>
    <p:extLst>
      <p:ext uri="{BB962C8B-B14F-4D97-AF65-F5344CB8AC3E}">
        <p14:creationId xmlns:p14="http://schemas.microsoft.com/office/powerpoint/2010/main" val="1614546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14</a:t>
            </a:fld>
            <a:endParaRPr lang="en-US"/>
          </a:p>
        </p:txBody>
      </p:sp>
    </p:spTree>
    <p:extLst>
      <p:ext uri="{BB962C8B-B14F-4D97-AF65-F5344CB8AC3E}">
        <p14:creationId xmlns:p14="http://schemas.microsoft.com/office/powerpoint/2010/main" val="3489459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i="0" dirty="0">
                <a:effectLst/>
              </a:rPr>
              <a:t>Image source:</a:t>
            </a:r>
            <a:r>
              <a:rPr lang="en-US" i="1" dirty="0">
                <a:effectLst/>
              </a:rPr>
              <a:t> </a:t>
            </a:r>
            <a:r>
              <a:rPr lang="en-US" i="1" dirty="0" err="1">
                <a:effectLst/>
              </a:rPr>
              <a:t>Encyclopædia</a:t>
            </a:r>
            <a:r>
              <a:rPr lang="en-US" i="1" dirty="0">
                <a:effectLst/>
              </a:rPr>
              <a:t> Britannica</a:t>
            </a:r>
            <a:r>
              <a:rPr lang="en-US" dirty="0">
                <a:effectLst/>
              </a:rPr>
              <a:t>, 9th ed., Vol. XXI, p. 843; reprinted in the 11th ed., Vol. XXIV, p. 1015.</a:t>
            </a:r>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15</a:t>
            </a:fld>
            <a:endParaRPr lang="en-US"/>
          </a:p>
        </p:txBody>
      </p:sp>
    </p:spTree>
    <p:extLst>
      <p:ext uri="{BB962C8B-B14F-4D97-AF65-F5344CB8AC3E}">
        <p14:creationId xmlns:p14="http://schemas.microsoft.com/office/powerpoint/2010/main" val="1049112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16</a:t>
            </a:fld>
            <a:endParaRPr lang="en-US"/>
          </a:p>
        </p:txBody>
      </p:sp>
    </p:spTree>
    <p:extLst>
      <p:ext uri="{BB962C8B-B14F-4D97-AF65-F5344CB8AC3E}">
        <p14:creationId xmlns:p14="http://schemas.microsoft.com/office/powerpoint/2010/main" val="661013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17</a:t>
            </a:fld>
            <a:endParaRPr lang="en-US"/>
          </a:p>
        </p:txBody>
      </p:sp>
    </p:spTree>
    <p:extLst>
      <p:ext uri="{BB962C8B-B14F-4D97-AF65-F5344CB8AC3E}">
        <p14:creationId xmlns:p14="http://schemas.microsoft.com/office/powerpoint/2010/main" val="18313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18</a:t>
            </a:fld>
            <a:endParaRPr lang="en-US"/>
          </a:p>
        </p:txBody>
      </p:sp>
    </p:spTree>
    <p:extLst>
      <p:ext uri="{BB962C8B-B14F-4D97-AF65-F5344CB8AC3E}">
        <p14:creationId xmlns:p14="http://schemas.microsoft.com/office/powerpoint/2010/main" val="104660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3</a:t>
            </a:fld>
            <a:endParaRPr lang="en-US"/>
          </a:p>
        </p:txBody>
      </p:sp>
    </p:spTree>
    <p:extLst>
      <p:ext uri="{BB962C8B-B14F-4D97-AF65-F5344CB8AC3E}">
        <p14:creationId xmlns:p14="http://schemas.microsoft.com/office/powerpoint/2010/main" val="344427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4</a:t>
            </a:fld>
            <a:endParaRPr lang="en-US"/>
          </a:p>
        </p:txBody>
      </p:sp>
    </p:spTree>
    <p:extLst>
      <p:ext uri="{BB962C8B-B14F-4D97-AF65-F5344CB8AC3E}">
        <p14:creationId xmlns:p14="http://schemas.microsoft.com/office/powerpoint/2010/main" val="3802240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US" sz="1200" b="0" i="0" dirty="0">
                <a:solidFill>
                  <a:srgbClr val="202122"/>
                </a:solidFill>
                <a:effectLst/>
                <a:latin typeface="Consolas" panose="020B0609020204030204" pitchFamily="49" charset="0"/>
                <a:hlinkClick r:id="rId3"/>
              </a:rPr>
              <a:t>https://commons.wikimedia.org/wiki/File:Aleksander_Augustynowicz_Blumenm%C3%A4dchen.jpg</a:t>
            </a:r>
            <a:endParaRPr lang="en-US" sz="1200" b="0" i="0" dirty="0">
              <a:solidFill>
                <a:srgbClr val="202122"/>
              </a:solidFill>
              <a:effectLst/>
              <a:latin typeface="Consolas" panose="020B0609020204030204" pitchFamily="49" charset="0"/>
            </a:endParaRPr>
          </a:p>
          <a:p>
            <a:pPr algn="r"/>
            <a:r>
              <a:rPr lang="en-US" sz="1200" b="0" i="0" dirty="0">
                <a:solidFill>
                  <a:srgbClr val="202122"/>
                </a:solidFill>
                <a:effectLst/>
                <a:latin typeface="Consolas" panose="020B0609020204030204" pitchFamily="49" charset="0"/>
              </a:rPr>
              <a:t>{{PD-US}}</a:t>
            </a:r>
            <a:endParaRPr lang="en-US" sz="1200" dirty="0"/>
          </a:p>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5</a:t>
            </a:fld>
            <a:endParaRPr lang="en-US"/>
          </a:p>
        </p:txBody>
      </p:sp>
    </p:spTree>
    <p:extLst>
      <p:ext uri="{BB962C8B-B14F-4D97-AF65-F5344CB8AC3E}">
        <p14:creationId xmlns:p14="http://schemas.microsoft.com/office/powerpoint/2010/main" val="2009753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6</a:t>
            </a:fld>
            <a:endParaRPr lang="en-US"/>
          </a:p>
        </p:txBody>
      </p:sp>
    </p:spTree>
    <p:extLst>
      <p:ext uri="{BB962C8B-B14F-4D97-AF65-F5344CB8AC3E}">
        <p14:creationId xmlns:p14="http://schemas.microsoft.com/office/powerpoint/2010/main" val="1869225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7</a:t>
            </a:fld>
            <a:endParaRPr lang="en-US"/>
          </a:p>
        </p:txBody>
      </p:sp>
    </p:spTree>
    <p:extLst>
      <p:ext uri="{BB962C8B-B14F-4D97-AF65-F5344CB8AC3E}">
        <p14:creationId xmlns:p14="http://schemas.microsoft.com/office/powerpoint/2010/main" val="38336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8</a:t>
            </a:fld>
            <a:endParaRPr lang="en-US"/>
          </a:p>
        </p:txBody>
      </p:sp>
    </p:spTree>
    <p:extLst>
      <p:ext uri="{BB962C8B-B14F-4D97-AF65-F5344CB8AC3E}">
        <p14:creationId xmlns:p14="http://schemas.microsoft.com/office/powerpoint/2010/main" val="3102666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9</a:t>
            </a:fld>
            <a:endParaRPr lang="en-US"/>
          </a:p>
        </p:txBody>
      </p:sp>
    </p:spTree>
    <p:extLst>
      <p:ext uri="{BB962C8B-B14F-4D97-AF65-F5344CB8AC3E}">
        <p14:creationId xmlns:p14="http://schemas.microsoft.com/office/powerpoint/2010/main" val="2619145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8DACD6-92EE-45CE-A7B0-1F123E9D0438}" type="slidenum">
              <a:rPr lang="en-US" smtClean="0"/>
              <a:t>10</a:t>
            </a:fld>
            <a:endParaRPr lang="en-US"/>
          </a:p>
        </p:txBody>
      </p:sp>
    </p:spTree>
    <p:extLst>
      <p:ext uri="{BB962C8B-B14F-4D97-AF65-F5344CB8AC3E}">
        <p14:creationId xmlns:p14="http://schemas.microsoft.com/office/powerpoint/2010/main" val="2276589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5546-A0B0-873F-4B93-FA53C20388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0C24A3-68F5-2154-88A1-C0A55B9772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7784B3-3349-A367-1B72-022DA7F3A17A}"/>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5" name="Footer Placeholder 4">
            <a:extLst>
              <a:ext uri="{FF2B5EF4-FFF2-40B4-BE49-F238E27FC236}">
                <a16:creationId xmlns:a16="http://schemas.microsoft.com/office/drawing/2014/main" id="{E8CBA541-64FA-2A41-BF6F-DC1C11C4C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0787D-DE34-D87C-3D20-6C0A367B44C1}"/>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91584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3D1-8316-934C-6FCE-EC7E53C74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0DCA6C-1811-6E5B-9D7A-CFB13BAB23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7F17C-55F6-C6D8-A3AA-852FACE03ADC}"/>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5" name="Footer Placeholder 4">
            <a:extLst>
              <a:ext uri="{FF2B5EF4-FFF2-40B4-BE49-F238E27FC236}">
                <a16:creationId xmlns:a16="http://schemas.microsoft.com/office/drawing/2014/main" id="{CC64D567-A274-009B-C5C9-D5BC50D85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48F02-32B7-DE2D-6644-DDBD450548A1}"/>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170302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AFADF4-3009-998F-AB58-F303A1B95A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E358A0-7843-12D9-EE79-1C71348AFD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B726E-DAB2-2FB7-3496-800113CEC606}"/>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5" name="Footer Placeholder 4">
            <a:extLst>
              <a:ext uri="{FF2B5EF4-FFF2-40B4-BE49-F238E27FC236}">
                <a16:creationId xmlns:a16="http://schemas.microsoft.com/office/drawing/2014/main" id="{586D6295-25E1-1251-4642-391038527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A1BF9-D6C7-DAE1-C614-8CB98DA0C28F}"/>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136058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C0722-635C-6F57-F475-4C9D6989E3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D07767-09FC-688D-E4DB-3B3667ADFC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552C65-A02E-C096-F624-81B71B05F27F}"/>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5" name="Footer Placeholder 4">
            <a:extLst>
              <a:ext uri="{FF2B5EF4-FFF2-40B4-BE49-F238E27FC236}">
                <a16:creationId xmlns:a16="http://schemas.microsoft.com/office/drawing/2014/main" id="{9A93D793-508C-7A97-962C-56B0EC1DB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5C939-BAFA-F0C8-9164-B4502ECA5AC4}"/>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165722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4210-2259-F5E8-FF94-506854DC90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AEA7DB-9680-B5D9-59D6-1508B26A55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DCE019-F28D-8B89-315B-C7377D987A1F}"/>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5" name="Footer Placeholder 4">
            <a:extLst>
              <a:ext uri="{FF2B5EF4-FFF2-40B4-BE49-F238E27FC236}">
                <a16:creationId xmlns:a16="http://schemas.microsoft.com/office/drawing/2014/main" id="{3A8A3B03-057F-F58E-D5EB-D9A59DF00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D0021C-08DA-442C-76E4-736D9ECF4A95}"/>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259332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4F825-B759-C3AA-9982-866C943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D56AB7-2038-A70C-A5B2-AF71135241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0B5ABD-09CF-5CBD-4F63-C2AB60A051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4F7A95-5A12-2A75-4E9B-E7E0A73C117C}"/>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6" name="Footer Placeholder 5">
            <a:extLst>
              <a:ext uri="{FF2B5EF4-FFF2-40B4-BE49-F238E27FC236}">
                <a16:creationId xmlns:a16="http://schemas.microsoft.com/office/drawing/2014/main" id="{665321FD-0397-42BE-8235-94E51D7FCD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074E65-FC6A-29FB-70B5-F405D7993A3B}"/>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263745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8916-B5BB-A7D9-7A17-B277967704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583B3B-0B44-66A1-4A84-CBDB09F5BF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76D406-9984-09E5-9B83-0B39C475B8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E915E0-9D33-9ECA-89E3-9CC077F70B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379F8C-0231-44AC-6B23-94A5AE30FE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E38855-F9DF-D576-8457-22162804560A}"/>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8" name="Footer Placeholder 7">
            <a:extLst>
              <a:ext uri="{FF2B5EF4-FFF2-40B4-BE49-F238E27FC236}">
                <a16:creationId xmlns:a16="http://schemas.microsoft.com/office/drawing/2014/main" id="{9F170EEE-B57C-D2BF-D8F8-D9B8415CD5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2B8F2B-F16A-0573-6A83-11CC0F2B632D}"/>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805569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6569-E350-D295-6848-F8A135D842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336050-7FF0-C6F6-112C-772F06197071}"/>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4" name="Footer Placeholder 3">
            <a:extLst>
              <a:ext uri="{FF2B5EF4-FFF2-40B4-BE49-F238E27FC236}">
                <a16:creationId xmlns:a16="http://schemas.microsoft.com/office/drawing/2014/main" id="{0C60740C-6938-B0BD-E258-6D6756162C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DE41E3-FF6C-058B-3BD4-2271A4CA2ACC}"/>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78992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969C63-B11B-2B8C-367D-81E74AE9282B}"/>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3" name="Footer Placeholder 2">
            <a:extLst>
              <a:ext uri="{FF2B5EF4-FFF2-40B4-BE49-F238E27FC236}">
                <a16:creationId xmlns:a16="http://schemas.microsoft.com/office/drawing/2014/main" id="{3BADF0EE-CA44-6835-ABFE-CA7E6586A6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4EBE21-29E0-0354-D5EC-087E3C46284E}"/>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78403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F4407-4B25-FCBE-57E4-A782921993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8E5552-7962-CC6F-6E3E-8B1C148356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E16A62-5B97-7A97-74CF-E161EAE8B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250EC4-4976-6539-FC2F-6FACBD6D65DB}"/>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6" name="Footer Placeholder 5">
            <a:extLst>
              <a:ext uri="{FF2B5EF4-FFF2-40B4-BE49-F238E27FC236}">
                <a16:creationId xmlns:a16="http://schemas.microsoft.com/office/drawing/2014/main" id="{5C5B1BB4-1AC6-8C66-ABC6-EEB41CA3E3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4F9FFF-E253-F74C-60B9-C27FB55F2221}"/>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326848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9D88D-91FB-9C15-8A6A-169FC239A3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98C644-9EAB-286C-9D20-C383922C49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BC56BC-D659-830F-3A76-5BB988EAA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AD851-A8CC-14F7-9E06-C50619BCA366}"/>
              </a:ext>
            </a:extLst>
          </p:cNvPr>
          <p:cNvSpPr>
            <a:spLocks noGrp="1"/>
          </p:cNvSpPr>
          <p:nvPr>
            <p:ph type="dt" sz="half" idx="10"/>
          </p:nvPr>
        </p:nvSpPr>
        <p:spPr/>
        <p:txBody>
          <a:bodyPr/>
          <a:lstStyle/>
          <a:p>
            <a:fld id="{30B7B0CA-7F1D-7440-BF86-78A318A6FD35}" type="datetimeFigureOut">
              <a:rPr lang="en-US" smtClean="0"/>
              <a:t>4/14/2026</a:t>
            </a:fld>
            <a:endParaRPr lang="en-US"/>
          </a:p>
        </p:txBody>
      </p:sp>
      <p:sp>
        <p:nvSpPr>
          <p:cNvPr id="6" name="Footer Placeholder 5">
            <a:extLst>
              <a:ext uri="{FF2B5EF4-FFF2-40B4-BE49-F238E27FC236}">
                <a16:creationId xmlns:a16="http://schemas.microsoft.com/office/drawing/2014/main" id="{478CC1A1-6D99-CF83-3D14-7B7984A769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CC82D1-29F8-6B10-A341-2799BA66AB3F}"/>
              </a:ext>
            </a:extLst>
          </p:cNvPr>
          <p:cNvSpPr>
            <a:spLocks noGrp="1"/>
          </p:cNvSpPr>
          <p:nvPr>
            <p:ph type="sldNum" sz="quarter" idx="12"/>
          </p:nvPr>
        </p:nvSpPr>
        <p:spPr/>
        <p:txBody>
          <a:bodyPr/>
          <a:lstStyle/>
          <a:p>
            <a:fld id="{CD1E35B7-D1A3-FA48-9136-E65B2C08304D}" type="slidenum">
              <a:rPr lang="en-US" smtClean="0"/>
              <a:t>‹#›</a:t>
            </a:fld>
            <a:endParaRPr lang="en-US"/>
          </a:p>
        </p:txBody>
      </p:sp>
    </p:spTree>
    <p:extLst>
      <p:ext uri="{BB962C8B-B14F-4D97-AF65-F5344CB8AC3E}">
        <p14:creationId xmlns:p14="http://schemas.microsoft.com/office/powerpoint/2010/main" val="217165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05BE02-6075-4A94-5B95-AD21ADA81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705271-5EBA-2F49-618C-DC81BD18E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B8F3C2-10B5-CD33-9F2E-FC974C78C0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B7B0CA-7F1D-7440-BF86-78A318A6FD35}" type="datetimeFigureOut">
              <a:rPr lang="en-US" smtClean="0"/>
              <a:t>4/14/2026</a:t>
            </a:fld>
            <a:endParaRPr lang="en-US"/>
          </a:p>
        </p:txBody>
      </p:sp>
      <p:sp>
        <p:nvSpPr>
          <p:cNvPr id="5" name="Footer Placeholder 4">
            <a:extLst>
              <a:ext uri="{FF2B5EF4-FFF2-40B4-BE49-F238E27FC236}">
                <a16:creationId xmlns:a16="http://schemas.microsoft.com/office/drawing/2014/main" id="{1A4173F1-0847-1BA0-F40A-4ED2D93106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55FD84E-E40C-73B8-7FB2-5206E969A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1E35B7-D1A3-FA48-9136-E65B2C08304D}" type="slidenum">
              <a:rPr lang="en-US" smtClean="0"/>
              <a:t>‹#›</a:t>
            </a:fld>
            <a:endParaRPr lang="en-US"/>
          </a:p>
        </p:txBody>
      </p:sp>
    </p:spTree>
    <p:extLst>
      <p:ext uri="{BB962C8B-B14F-4D97-AF65-F5344CB8AC3E}">
        <p14:creationId xmlns:p14="http://schemas.microsoft.com/office/powerpoint/2010/main" val="596651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ideas.iii.com/forums/951742-ils-polaris/suggestions/50873957-greater-specificity-in-weeding-record-set-red-toas" TargetMode="External"/><Relationship Id="rId4" Type="http://schemas.openxmlformats.org/officeDocument/2006/relationships/hyperlink" Target="https://ideas.iii.com/forums/951742-ils-polaris/suggestions/49991469-staff-choice-in-error-report-output-from-add-fr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71898F-4D0F-919F-D69B-72879BA74619}"/>
              </a:ext>
              <a:ext uri="{C183D7F6-B498-43B3-948B-1728B52AA6E4}">
                <adec:decorative xmlns:adec="http://schemas.microsoft.com/office/drawing/2017/decorative" val="1"/>
              </a:ext>
            </a:extLst>
          </p:cNvPr>
          <p:cNvSpPr/>
          <p:nvPr/>
        </p:nvSpPr>
        <p:spPr>
          <a:xfrm>
            <a:off x="3357250" y="0"/>
            <a:ext cx="8834750" cy="6858000"/>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BD3775-4F06-3D6F-F872-CC0186454DBE}"/>
              </a:ext>
            </a:extLst>
          </p:cNvPr>
          <p:cNvSpPr>
            <a:spLocks noGrp="1"/>
          </p:cNvSpPr>
          <p:nvPr>
            <p:ph type="ctrTitle"/>
          </p:nvPr>
        </p:nvSpPr>
        <p:spPr>
          <a:xfrm>
            <a:off x="3968732" y="2004002"/>
            <a:ext cx="7779525" cy="1437719"/>
          </a:xfrm>
        </p:spPr>
        <p:txBody>
          <a:bodyPr>
            <a:normAutofit fontScale="90000"/>
          </a:bodyPr>
          <a:lstStyle/>
          <a:p>
            <a:r>
              <a:rPr lang="en-US" sz="4400" dirty="0">
                <a:solidFill>
                  <a:srgbClr val="00223D"/>
                </a:solidFill>
              </a:rPr>
              <a:t>Seeing the Forest Through the Weeds</a:t>
            </a:r>
            <a:br>
              <a:rPr lang="en-US" sz="7200" dirty="0">
                <a:solidFill>
                  <a:srgbClr val="00223D"/>
                </a:solidFill>
              </a:rPr>
            </a:br>
            <a:r>
              <a:rPr lang="en-US" sz="3300" u="sng" dirty="0">
                <a:solidFill>
                  <a:srgbClr val="00223D"/>
                </a:solidFill>
              </a:rPr>
              <a:t>Inventory Through Polaris Weeding Workflows</a:t>
            </a:r>
          </a:p>
        </p:txBody>
      </p:sp>
      <p:sp>
        <p:nvSpPr>
          <p:cNvPr id="6" name="Subtitle 5">
            <a:extLst>
              <a:ext uri="{FF2B5EF4-FFF2-40B4-BE49-F238E27FC236}">
                <a16:creationId xmlns:a16="http://schemas.microsoft.com/office/drawing/2014/main" id="{D6138A63-B70F-BF2F-B517-91379908FA8D}"/>
              </a:ext>
            </a:extLst>
          </p:cNvPr>
          <p:cNvSpPr>
            <a:spLocks noGrp="1"/>
          </p:cNvSpPr>
          <p:nvPr>
            <p:ph type="subTitle" idx="1"/>
          </p:nvPr>
        </p:nvSpPr>
        <p:spPr>
          <a:xfrm>
            <a:off x="4205694" y="3712141"/>
            <a:ext cx="7137862" cy="1437719"/>
          </a:xfrm>
        </p:spPr>
        <p:txBody>
          <a:bodyPr>
            <a:normAutofit lnSpcReduction="10000"/>
          </a:bodyPr>
          <a:lstStyle/>
          <a:p>
            <a:r>
              <a:rPr lang="en-US" sz="2000" dirty="0">
                <a:solidFill>
                  <a:srgbClr val="00223D"/>
                </a:solidFill>
              </a:rPr>
              <a:t>Kristen Tait, Department Head of Access Services</a:t>
            </a:r>
          </a:p>
          <a:p>
            <a:r>
              <a:rPr lang="en-US" sz="2000" dirty="0">
                <a:solidFill>
                  <a:srgbClr val="00223D"/>
                </a:solidFill>
              </a:rPr>
              <a:t>Brandon </a:t>
            </a:r>
            <a:r>
              <a:rPr lang="en-US" sz="2000" dirty="0" err="1">
                <a:solidFill>
                  <a:srgbClr val="00223D"/>
                </a:solidFill>
              </a:rPr>
              <a:t>Bolek-Toubeaux</a:t>
            </a:r>
            <a:r>
              <a:rPr lang="en-US" sz="2000" dirty="0">
                <a:solidFill>
                  <a:srgbClr val="00223D"/>
                </a:solidFill>
              </a:rPr>
              <a:t> &amp; Cameron Rooney-Crawford, Assistant Department Heads (TS &amp; CS)</a:t>
            </a:r>
          </a:p>
          <a:p>
            <a:r>
              <a:rPr lang="en-US" sz="2000" dirty="0">
                <a:solidFill>
                  <a:srgbClr val="00223D"/>
                </a:solidFill>
              </a:rPr>
              <a:t>Sam Hollo, Library Assistant I</a:t>
            </a:r>
          </a:p>
        </p:txBody>
      </p:sp>
      <p:sp>
        <p:nvSpPr>
          <p:cNvPr id="4" name="Subtitle 5">
            <a:extLst>
              <a:ext uri="{FF2B5EF4-FFF2-40B4-BE49-F238E27FC236}">
                <a16:creationId xmlns:a16="http://schemas.microsoft.com/office/drawing/2014/main" id="{80DA5289-95ED-CA54-36F2-B8A9A41046CB}"/>
              </a:ext>
            </a:extLst>
          </p:cNvPr>
          <p:cNvSpPr txBox="1">
            <a:spLocks/>
          </p:cNvSpPr>
          <p:nvPr/>
        </p:nvSpPr>
        <p:spPr>
          <a:xfrm>
            <a:off x="4871727" y="6267905"/>
            <a:ext cx="5973534" cy="5900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solidFill>
                  <a:srgbClr val="00223D"/>
                </a:solidFill>
              </a:rPr>
              <a:t>Baldwin Public Library (Birmingham, Michigan)</a:t>
            </a:r>
          </a:p>
        </p:txBody>
      </p:sp>
      <p:pic>
        <p:nvPicPr>
          <p:cNvPr id="5" name="Picture 4" descr="A graphic of the IUG 2026 Chicago conference logo. The Chicago skyline, boardwalk, and flag are featured in the design.">
            <a:extLst>
              <a:ext uri="{FF2B5EF4-FFF2-40B4-BE49-F238E27FC236}">
                <a16:creationId xmlns:a16="http://schemas.microsoft.com/office/drawing/2014/main" id="{181F9501-4654-8CF0-CEF7-2697A05CB704}"/>
              </a:ext>
            </a:extLst>
          </p:cNvPr>
          <p:cNvPicPr>
            <a:picLocks noChangeAspect="1"/>
          </p:cNvPicPr>
          <p:nvPr/>
        </p:nvPicPr>
        <p:blipFill>
          <a:blip r:embed="rId2"/>
          <a:stretch>
            <a:fillRect/>
          </a:stretch>
        </p:blipFill>
        <p:spPr>
          <a:xfrm>
            <a:off x="237500" y="2004002"/>
            <a:ext cx="2849993" cy="2849993"/>
          </a:xfrm>
          <a:prstGeom prst="rect">
            <a:avLst/>
          </a:prstGeom>
        </p:spPr>
      </p:pic>
    </p:spTree>
    <p:extLst>
      <p:ext uri="{BB962C8B-B14F-4D97-AF65-F5344CB8AC3E}">
        <p14:creationId xmlns:p14="http://schemas.microsoft.com/office/powerpoint/2010/main" val="1682359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506853-5B7D-556D-60A7-9B2A966C3921}"/>
              </a:ext>
              <a:ext uri="{C183D7F6-B498-43B3-948B-1728B52AA6E4}">
                <adec:decorative xmlns:adec="http://schemas.microsoft.com/office/drawing/2017/decorative" val="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7" name="Title 6">
            <a:extLst>
              <a:ext uri="{FF2B5EF4-FFF2-40B4-BE49-F238E27FC236}">
                <a16:creationId xmlns:a16="http://schemas.microsoft.com/office/drawing/2014/main" id="{8FA37EF7-62A9-B647-4361-8ECB48746F5A}"/>
              </a:ext>
            </a:extLst>
          </p:cNvPr>
          <p:cNvSpPr>
            <a:spLocks noGrp="1"/>
          </p:cNvSpPr>
          <p:nvPr>
            <p:ph type="title"/>
          </p:nvPr>
        </p:nvSpPr>
        <p:spPr>
          <a:xfrm>
            <a:off x="74714" y="5702978"/>
            <a:ext cx="10515600" cy="1325563"/>
          </a:xfrm>
        </p:spPr>
        <p:txBody>
          <a:bodyPr>
            <a:normAutofit/>
          </a:bodyPr>
          <a:lstStyle/>
          <a:p>
            <a:r>
              <a:rPr lang="en-US" sz="3600" baseline="0" dirty="0"/>
              <a:t>Phase 1: Inventory proper</a:t>
            </a:r>
            <a:endParaRPr lang="en-US" sz="3600" dirty="0"/>
          </a:p>
        </p:txBody>
      </p:sp>
      <p:pic>
        <p:nvPicPr>
          <p:cNvPr id="2" name="Picture 1" descr="A photograph of a remote inventory station three-tier wheeled cart. A laptop computer and mouse are on the topmost tier, and an attached barcode scanner is resting on the second tier.">
            <a:extLst>
              <a:ext uri="{FF2B5EF4-FFF2-40B4-BE49-F238E27FC236}">
                <a16:creationId xmlns:a16="http://schemas.microsoft.com/office/drawing/2014/main" id="{3B5696A6-3524-DD21-BB19-31A1EBF597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11211" y="987578"/>
            <a:ext cx="5124515" cy="3843386"/>
          </a:xfrm>
          <a:prstGeom prst="rect">
            <a:avLst/>
          </a:prstGeom>
        </p:spPr>
      </p:pic>
      <p:pic>
        <p:nvPicPr>
          <p:cNvPr id="3" name="Picture 2" descr="A screen capture from Polaris Leap of a Weeding Record set, with an item record scanned into it.">
            <a:extLst>
              <a:ext uri="{FF2B5EF4-FFF2-40B4-BE49-F238E27FC236}">
                <a16:creationId xmlns:a16="http://schemas.microsoft.com/office/drawing/2014/main" id="{8DF94F24-342A-09F0-43A6-B18CB9960710}"/>
              </a:ext>
            </a:extLst>
          </p:cNvPr>
          <p:cNvPicPr>
            <a:picLocks noChangeAspect="1"/>
          </p:cNvPicPr>
          <p:nvPr/>
        </p:nvPicPr>
        <p:blipFill rotWithShape="1">
          <a:blip r:embed="rId5">
            <a:extLst>
              <a:ext uri="{28A0092B-C50C-407E-A947-70E740481C1C}">
                <a14:useLocalDpi xmlns:a14="http://schemas.microsoft.com/office/drawing/2010/main" val="0"/>
              </a:ext>
            </a:extLst>
          </a:blip>
          <a:srcRect t="19061"/>
          <a:stretch/>
        </p:blipFill>
        <p:spPr>
          <a:xfrm>
            <a:off x="4617463" y="772351"/>
            <a:ext cx="7145184" cy="3098702"/>
          </a:xfrm>
          <a:prstGeom prst="rect">
            <a:avLst/>
          </a:prstGeom>
        </p:spPr>
      </p:pic>
      <p:pic>
        <p:nvPicPr>
          <p:cNvPr id="6" name="Picture 5" descr="A screen capture from Polaris Leap of a red toast error message, stating &quot;Barcode is invalid.&quot;">
            <a:extLst>
              <a:ext uri="{FF2B5EF4-FFF2-40B4-BE49-F238E27FC236}">
                <a16:creationId xmlns:a16="http://schemas.microsoft.com/office/drawing/2014/main" id="{5E20C2A3-6F18-71DF-A4FA-B13DF27249F4}"/>
              </a:ext>
            </a:extLst>
          </p:cNvPr>
          <p:cNvPicPr>
            <a:picLocks noChangeAspect="1"/>
          </p:cNvPicPr>
          <p:nvPr/>
        </p:nvPicPr>
        <p:blipFill rotWithShape="1">
          <a:blip r:embed="rId6">
            <a:extLst>
              <a:ext uri="{28A0092B-C50C-407E-A947-70E740481C1C}">
                <a14:useLocalDpi xmlns:a14="http://schemas.microsoft.com/office/drawing/2010/main" val="0"/>
              </a:ext>
            </a:extLst>
          </a:blip>
          <a:srcRect l="963" t="16949" b="24717"/>
          <a:stretch/>
        </p:blipFill>
        <p:spPr>
          <a:xfrm>
            <a:off x="4617463" y="4239950"/>
            <a:ext cx="3680111" cy="331323"/>
          </a:xfrm>
          <a:prstGeom prst="rect">
            <a:avLst/>
          </a:prstGeom>
        </p:spPr>
      </p:pic>
      <p:pic>
        <p:nvPicPr>
          <p:cNvPr id="4" name="Picture 3" descr="A screen capture from Polaris Leap of a red toast error message, listing the barcode and title of an item and the comment &quot;This item is outside of the defined inclusion criteria.&quot;">
            <a:extLst>
              <a:ext uri="{FF2B5EF4-FFF2-40B4-BE49-F238E27FC236}">
                <a16:creationId xmlns:a16="http://schemas.microsoft.com/office/drawing/2014/main" id="{8CD158E6-182D-9592-62CE-B91FB5B8FAC2}"/>
              </a:ext>
            </a:extLst>
          </p:cNvPr>
          <p:cNvPicPr>
            <a:picLocks noChangeAspect="1"/>
          </p:cNvPicPr>
          <p:nvPr/>
        </p:nvPicPr>
        <p:blipFill rotWithShape="1">
          <a:blip r:embed="rId7">
            <a:extLst>
              <a:ext uri="{28A0092B-C50C-407E-A947-70E740481C1C}">
                <a14:useLocalDpi xmlns:a14="http://schemas.microsoft.com/office/drawing/2010/main" val="0"/>
              </a:ext>
            </a:extLst>
          </a:blip>
          <a:srcRect l="35013" t="19208" r="37469" b="70434"/>
          <a:stretch/>
        </p:blipFill>
        <p:spPr>
          <a:xfrm>
            <a:off x="8331915" y="4239950"/>
            <a:ext cx="3465073" cy="850799"/>
          </a:xfrm>
          <a:prstGeom prst="rect">
            <a:avLst/>
          </a:prstGeom>
        </p:spPr>
      </p:pic>
    </p:spTree>
    <p:extLst>
      <p:ext uri="{BB962C8B-B14F-4D97-AF65-F5344CB8AC3E}">
        <p14:creationId xmlns:p14="http://schemas.microsoft.com/office/powerpoint/2010/main" val="2896886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506853-5B7D-556D-60A7-9B2A966C3921}"/>
              </a:ext>
              <a:ext uri="{C183D7F6-B498-43B3-948B-1728B52AA6E4}">
                <adec:decorative xmlns:adec="http://schemas.microsoft.com/office/drawing/2017/decorative" val="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8" name="Title 7">
            <a:extLst>
              <a:ext uri="{FF2B5EF4-FFF2-40B4-BE49-F238E27FC236}">
                <a16:creationId xmlns:a16="http://schemas.microsoft.com/office/drawing/2014/main" id="{F1BD25E9-9A22-FC81-015A-149EAB676936}"/>
              </a:ext>
            </a:extLst>
          </p:cNvPr>
          <p:cNvSpPr>
            <a:spLocks noGrp="1"/>
          </p:cNvSpPr>
          <p:nvPr>
            <p:ph type="title"/>
          </p:nvPr>
        </p:nvSpPr>
        <p:spPr>
          <a:xfrm>
            <a:off x="74714" y="5702978"/>
            <a:ext cx="10515600" cy="1325563"/>
          </a:xfrm>
        </p:spPr>
        <p:txBody>
          <a:bodyPr>
            <a:normAutofit/>
          </a:bodyPr>
          <a:lstStyle/>
          <a:p>
            <a:r>
              <a:rPr lang="en-US" sz="3000" dirty="0"/>
              <a:t>Wherefore art thou, ‘In’ status items? The search for roaming</a:t>
            </a:r>
            <a:r>
              <a:rPr lang="en-US" sz="3000" baseline="0" dirty="0"/>
              <a:t> items</a:t>
            </a:r>
            <a:endParaRPr lang="en-US" sz="3000" dirty="0"/>
          </a:p>
        </p:txBody>
      </p:sp>
      <p:pic>
        <p:nvPicPr>
          <p:cNvPr id="1026" name="Picture 2" descr="A photograph of a street car in focus. The street appears as bands of color, due to strip photography technique. An original image from Wikimedia Commons.">
            <a:extLst>
              <a:ext uri="{FF2B5EF4-FFF2-40B4-BE49-F238E27FC236}">
                <a16:creationId xmlns:a16="http://schemas.microsoft.com/office/drawing/2014/main" id="{9A7D8ABA-2907-2C73-B2DC-C25A66BCAD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139" y="1751820"/>
            <a:ext cx="8885719" cy="33543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598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506853-5B7D-556D-60A7-9B2A966C3921}"/>
              </a:ext>
              <a:ext uri="{C183D7F6-B498-43B3-948B-1728B52AA6E4}">
                <adec:decorative xmlns:adec="http://schemas.microsoft.com/office/drawing/2017/decorative" val="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12" name="Title 11">
            <a:extLst>
              <a:ext uri="{FF2B5EF4-FFF2-40B4-BE49-F238E27FC236}">
                <a16:creationId xmlns:a16="http://schemas.microsoft.com/office/drawing/2014/main" id="{3EA56C54-CAD5-EDDD-B5B3-1D460C18F3CF}"/>
              </a:ext>
            </a:extLst>
          </p:cNvPr>
          <p:cNvSpPr>
            <a:spLocks noGrp="1"/>
          </p:cNvSpPr>
          <p:nvPr>
            <p:ph type="title"/>
          </p:nvPr>
        </p:nvSpPr>
        <p:spPr>
          <a:xfrm>
            <a:off x="74714" y="5702978"/>
            <a:ext cx="10515600" cy="1325563"/>
          </a:xfrm>
        </p:spPr>
        <p:txBody>
          <a:bodyPr>
            <a:normAutofit/>
          </a:bodyPr>
          <a:lstStyle/>
          <a:p>
            <a:r>
              <a:rPr lang="en-US" sz="3600" dirty="0"/>
              <a:t>Phase 2</a:t>
            </a:r>
            <a:r>
              <a:rPr lang="en-US" sz="3600" baseline="0" dirty="0"/>
              <a:t> (diagram)</a:t>
            </a:r>
            <a:endParaRPr lang="en-US" sz="3600" dirty="0"/>
          </a:p>
        </p:txBody>
      </p:sp>
      <p:sp>
        <p:nvSpPr>
          <p:cNvPr id="10" name="TextBox 9">
            <a:extLst>
              <a:ext uri="{FF2B5EF4-FFF2-40B4-BE49-F238E27FC236}">
                <a16:creationId xmlns:a16="http://schemas.microsoft.com/office/drawing/2014/main" id="{679DC926-26B8-3056-6D38-AB81B2F9A227}"/>
              </a:ext>
            </a:extLst>
          </p:cNvPr>
          <p:cNvSpPr txBox="1"/>
          <p:nvPr/>
        </p:nvSpPr>
        <p:spPr>
          <a:xfrm>
            <a:off x="4633781" y="379435"/>
            <a:ext cx="2762655" cy="477054"/>
          </a:xfrm>
          <a:prstGeom prst="rect">
            <a:avLst/>
          </a:prstGeom>
          <a:solidFill>
            <a:schemeClr val="bg1"/>
          </a:solidFill>
        </p:spPr>
        <p:txBody>
          <a:bodyPr wrap="square" rtlCol="0">
            <a:spAutoFit/>
          </a:bodyPr>
          <a:lstStyle/>
          <a:p>
            <a:pPr algn="ctr"/>
            <a:r>
              <a:rPr lang="en-US" sz="2500" b="1" dirty="0">
                <a:latin typeface="Helvetica" panose="020B0504020202030204" pitchFamily="34" charset="0"/>
              </a:rPr>
              <a:t>SQL Statement</a:t>
            </a:r>
          </a:p>
        </p:txBody>
      </p:sp>
      <p:sp>
        <p:nvSpPr>
          <p:cNvPr id="11" name="Arrow: Down 10" descr="An arrow graphic pointing from SQL, or structured query language, Statement to Item Record Set text boxes.">
            <a:extLst>
              <a:ext uri="{FF2B5EF4-FFF2-40B4-BE49-F238E27FC236}">
                <a16:creationId xmlns:a16="http://schemas.microsoft.com/office/drawing/2014/main" id="{B5F10CA8-E075-82F8-57C4-D3D9F45D4BDC}"/>
              </a:ext>
            </a:extLst>
          </p:cNvPr>
          <p:cNvSpPr/>
          <p:nvPr/>
        </p:nvSpPr>
        <p:spPr>
          <a:xfrm>
            <a:off x="5832647" y="1051657"/>
            <a:ext cx="486384" cy="893835"/>
          </a:xfrm>
          <a:prstGeom prst="downArrow">
            <a:avLst/>
          </a:prstGeom>
          <a:solidFill>
            <a:srgbClr val="002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86D5AD8-FC47-F9BC-BBCA-A2A288EE590A}"/>
              </a:ext>
            </a:extLst>
          </p:cNvPr>
          <p:cNvSpPr txBox="1"/>
          <p:nvPr/>
        </p:nvSpPr>
        <p:spPr>
          <a:xfrm>
            <a:off x="4015427" y="2128069"/>
            <a:ext cx="3999362" cy="477054"/>
          </a:xfrm>
          <a:prstGeom prst="rect">
            <a:avLst/>
          </a:prstGeom>
          <a:solidFill>
            <a:srgbClr val="7030A0"/>
          </a:solidFill>
        </p:spPr>
        <p:txBody>
          <a:bodyPr wrap="square" rtlCol="0">
            <a:spAutoFit/>
          </a:bodyPr>
          <a:lstStyle/>
          <a:p>
            <a:pPr algn="ctr"/>
            <a:r>
              <a:rPr lang="en-US" sz="2500" b="1" dirty="0">
                <a:solidFill>
                  <a:schemeClr val="bg1"/>
                </a:solidFill>
                <a:latin typeface="Helvetica" panose="020B0504020202030204" pitchFamily="34" charset="0"/>
              </a:rPr>
              <a:t>Phase 2 Item Record Set</a:t>
            </a:r>
          </a:p>
        </p:txBody>
      </p:sp>
      <p:sp>
        <p:nvSpPr>
          <p:cNvPr id="8" name="Arrow: Bent 7" descr="An arrow graphic pointing from Item Record Set to NOS, or not on shelf, Item Record Set text boxes. This graphic diverges from the arrow graphic pointing from Item Record Set to Weeding Record Set text boxes.">
            <a:extLst>
              <a:ext uri="{FF2B5EF4-FFF2-40B4-BE49-F238E27FC236}">
                <a16:creationId xmlns:a16="http://schemas.microsoft.com/office/drawing/2014/main" id="{8F768170-45CE-E3CE-1390-26668B0DD638}"/>
              </a:ext>
            </a:extLst>
          </p:cNvPr>
          <p:cNvSpPr/>
          <p:nvPr/>
        </p:nvSpPr>
        <p:spPr>
          <a:xfrm rot="10800000">
            <a:off x="4645869" y="2888397"/>
            <a:ext cx="1536973" cy="740657"/>
          </a:xfrm>
          <a:prstGeom prst="bentArrow">
            <a:avLst>
              <a:gd name="adj1" fmla="val 29915"/>
              <a:gd name="adj2" fmla="val 25000"/>
              <a:gd name="adj3" fmla="val 25000"/>
              <a:gd name="adj4" fmla="val 43750"/>
            </a:avLst>
          </a:prstGeom>
          <a:solidFill>
            <a:srgbClr val="002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1562BF0C-F142-1D5F-FFAA-6D77F3CF132C}"/>
              </a:ext>
            </a:extLst>
          </p:cNvPr>
          <p:cNvSpPr txBox="1"/>
          <p:nvPr/>
        </p:nvSpPr>
        <p:spPr>
          <a:xfrm>
            <a:off x="1630295" y="3228945"/>
            <a:ext cx="2762655" cy="400110"/>
          </a:xfrm>
          <a:prstGeom prst="rect">
            <a:avLst/>
          </a:prstGeom>
          <a:solidFill>
            <a:srgbClr val="FF0000"/>
          </a:solidFill>
        </p:spPr>
        <p:txBody>
          <a:bodyPr wrap="square" rtlCol="0">
            <a:spAutoFit/>
          </a:bodyPr>
          <a:lstStyle/>
          <a:p>
            <a:pPr algn="ctr"/>
            <a:r>
              <a:rPr lang="en-US" sz="2000" b="1" dirty="0">
                <a:solidFill>
                  <a:schemeClr val="bg1"/>
                </a:solidFill>
                <a:latin typeface="Helvetica" panose="020B0504020202030204" pitchFamily="34" charset="0"/>
              </a:rPr>
              <a:t>NOS Item Record Set</a:t>
            </a:r>
          </a:p>
        </p:txBody>
      </p:sp>
      <p:sp>
        <p:nvSpPr>
          <p:cNvPr id="7" name="Arrow: Down 6" descr="An arrow graphic pointing from Item Record Set to Weeding Record Set text boxes.">
            <a:extLst>
              <a:ext uri="{FF2B5EF4-FFF2-40B4-BE49-F238E27FC236}">
                <a16:creationId xmlns:a16="http://schemas.microsoft.com/office/drawing/2014/main" id="{D5FB9459-C97D-443B-084A-1114C0BF2B40}"/>
              </a:ext>
            </a:extLst>
          </p:cNvPr>
          <p:cNvSpPr/>
          <p:nvPr/>
        </p:nvSpPr>
        <p:spPr>
          <a:xfrm>
            <a:off x="5832647" y="2888397"/>
            <a:ext cx="486384" cy="1262459"/>
          </a:xfrm>
          <a:prstGeom prst="downArrow">
            <a:avLst/>
          </a:prstGeom>
          <a:solidFill>
            <a:srgbClr val="002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695C90B-6E23-93E4-72AB-42F0879B5D4A}"/>
              </a:ext>
            </a:extLst>
          </p:cNvPr>
          <p:cNvSpPr txBox="1"/>
          <p:nvPr/>
        </p:nvSpPr>
        <p:spPr>
          <a:xfrm>
            <a:off x="4645873" y="4299321"/>
            <a:ext cx="2762655" cy="400110"/>
          </a:xfrm>
          <a:prstGeom prst="rect">
            <a:avLst/>
          </a:prstGeom>
          <a:solidFill>
            <a:schemeClr val="accent2"/>
          </a:solidFill>
        </p:spPr>
        <p:txBody>
          <a:bodyPr wrap="square" rtlCol="0">
            <a:spAutoFit/>
          </a:bodyPr>
          <a:lstStyle/>
          <a:p>
            <a:pPr algn="ctr"/>
            <a:r>
              <a:rPr lang="en-US" sz="2000" b="1" dirty="0">
                <a:solidFill>
                  <a:schemeClr val="bg1"/>
                </a:solidFill>
                <a:latin typeface="Helvetica" panose="020B0504020202030204" pitchFamily="34" charset="0"/>
              </a:rPr>
              <a:t>Weeding Record Set</a:t>
            </a:r>
          </a:p>
        </p:txBody>
      </p:sp>
      <p:sp>
        <p:nvSpPr>
          <p:cNvPr id="9" name="TextBox 8">
            <a:extLst>
              <a:ext uri="{FF2B5EF4-FFF2-40B4-BE49-F238E27FC236}">
                <a16:creationId xmlns:a16="http://schemas.microsoft.com/office/drawing/2014/main" id="{7CF7D6FF-BA3A-774C-D72A-A4B7B3F9961C}"/>
              </a:ext>
            </a:extLst>
          </p:cNvPr>
          <p:cNvSpPr txBox="1"/>
          <p:nvPr/>
        </p:nvSpPr>
        <p:spPr>
          <a:xfrm>
            <a:off x="4645869" y="5073028"/>
            <a:ext cx="2762659" cy="323165"/>
          </a:xfrm>
          <a:prstGeom prst="rect">
            <a:avLst/>
          </a:prstGeom>
          <a:noFill/>
          <a:ln>
            <a:solidFill>
              <a:srgbClr val="00B0F0"/>
            </a:solidFill>
          </a:ln>
        </p:spPr>
        <p:txBody>
          <a:bodyPr wrap="square" rtlCol="0">
            <a:spAutoFit/>
          </a:bodyPr>
          <a:lstStyle/>
          <a:p>
            <a:r>
              <a:rPr lang="en-US" sz="1500" dirty="0">
                <a:latin typeface="Helvetica" panose="020B0504020202030204" pitchFamily="34" charset="0"/>
              </a:rPr>
              <a:t>AddFromFile_ErrorReport.txt </a:t>
            </a:r>
          </a:p>
        </p:txBody>
      </p:sp>
    </p:spTree>
    <p:extLst>
      <p:ext uri="{BB962C8B-B14F-4D97-AF65-F5344CB8AC3E}">
        <p14:creationId xmlns:p14="http://schemas.microsoft.com/office/powerpoint/2010/main" val="4264942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506853-5B7D-556D-60A7-9B2A966C3921}"/>
              </a:ext>
              <a:ext uri="{C183D7F6-B498-43B3-948B-1728B52AA6E4}">
                <adec:decorative xmlns:adec="http://schemas.microsoft.com/office/drawing/2017/decorative" val="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4" name="Title 3">
            <a:extLst>
              <a:ext uri="{FF2B5EF4-FFF2-40B4-BE49-F238E27FC236}">
                <a16:creationId xmlns:a16="http://schemas.microsoft.com/office/drawing/2014/main" id="{815FB28B-599D-3D00-E064-92C660828B6B}"/>
              </a:ext>
            </a:extLst>
          </p:cNvPr>
          <p:cNvSpPr>
            <a:spLocks noGrp="1"/>
          </p:cNvSpPr>
          <p:nvPr>
            <p:ph type="title"/>
          </p:nvPr>
        </p:nvSpPr>
        <p:spPr>
          <a:xfrm>
            <a:off x="74714" y="5702978"/>
            <a:ext cx="12192000" cy="1325563"/>
          </a:xfrm>
        </p:spPr>
        <p:txBody>
          <a:bodyPr>
            <a:normAutofit/>
          </a:bodyPr>
          <a:lstStyle/>
          <a:p>
            <a:r>
              <a:rPr lang="en-US" sz="3000" dirty="0"/>
              <a:t>Shall I Compare Thee, to the Inventoried? Digital</a:t>
            </a:r>
            <a:r>
              <a:rPr lang="en-US" sz="3000" baseline="0" dirty="0"/>
              <a:t> ‘s</a:t>
            </a:r>
            <a:r>
              <a:rPr lang="en-US" sz="3000" dirty="0"/>
              <a:t>tamping’ of inventory</a:t>
            </a:r>
          </a:p>
        </p:txBody>
      </p:sp>
      <p:pic>
        <p:nvPicPr>
          <p:cNvPr id="2050" name="Picture 2" descr="A photograph by Axel Tschentscher of a Swiss trail blazing sign, painted onto the bark of a tree. The sign is square, consisting of three horizontal stripes: white, red, white.">
            <a:extLst>
              <a:ext uri="{FF2B5EF4-FFF2-40B4-BE49-F238E27FC236}">
                <a16:creationId xmlns:a16="http://schemas.microsoft.com/office/drawing/2014/main" id="{B4CF691D-6E6E-6171-0875-029DC0ECB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8305" y="1535272"/>
            <a:ext cx="5335385" cy="3554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417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506853-5B7D-556D-60A7-9B2A966C3921}"/>
              </a:ext>
              <a:ext uri="{C183D7F6-B498-43B3-948B-1728B52AA6E4}">
                <adec:decorative xmlns:adec="http://schemas.microsoft.com/office/drawing/2017/decorative" val="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4" name="Title 3">
            <a:extLst>
              <a:ext uri="{FF2B5EF4-FFF2-40B4-BE49-F238E27FC236}">
                <a16:creationId xmlns:a16="http://schemas.microsoft.com/office/drawing/2014/main" id="{815FB28B-599D-3D00-E064-92C660828B6B}"/>
              </a:ext>
            </a:extLst>
          </p:cNvPr>
          <p:cNvSpPr>
            <a:spLocks noGrp="1"/>
          </p:cNvSpPr>
          <p:nvPr>
            <p:ph type="title"/>
          </p:nvPr>
        </p:nvSpPr>
        <p:spPr>
          <a:xfrm>
            <a:off x="74714" y="5702978"/>
            <a:ext cx="12192000" cy="1325563"/>
          </a:xfrm>
        </p:spPr>
        <p:txBody>
          <a:bodyPr>
            <a:normAutofit/>
          </a:bodyPr>
          <a:lstStyle/>
          <a:p>
            <a:r>
              <a:rPr lang="en-US" sz="3000" dirty="0"/>
              <a:t>Phase 2.5 Inventory Check In</a:t>
            </a:r>
          </a:p>
        </p:txBody>
      </p:sp>
      <p:pic>
        <p:nvPicPr>
          <p:cNvPr id="3" name="Picture 2" descr="Screen capture of Polaris Leap, showing the Inventory Check In work form. Multiple items have been checked in from a loaded excel file, with the comment &quot;Inventory Update Successful&quot; displaying to the right of the item records.">
            <a:extLst>
              <a:ext uri="{FF2B5EF4-FFF2-40B4-BE49-F238E27FC236}">
                <a16:creationId xmlns:a16="http://schemas.microsoft.com/office/drawing/2014/main" id="{E502EAC2-DCE9-421A-235B-BEA6F39DCC11}"/>
              </a:ext>
            </a:extLst>
          </p:cNvPr>
          <p:cNvPicPr>
            <a:picLocks noChangeAspect="1"/>
          </p:cNvPicPr>
          <p:nvPr/>
        </p:nvPicPr>
        <p:blipFill>
          <a:blip r:embed="rId4"/>
          <a:stretch>
            <a:fillRect/>
          </a:stretch>
        </p:blipFill>
        <p:spPr>
          <a:xfrm>
            <a:off x="2339270" y="1026422"/>
            <a:ext cx="7513459" cy="3944566"/>
          </a:xfrm>
          <a:prstGeom prst="rect">
            <a:avLst/>
          </a:prstGeom>
        </p:spPr>
      </p:pic>
    </p:spTree>
    <p:extLst>
      <p:ext uri="{BB962C8B-B14F-4D97-AF65-F5344CB8AC3E}">
        <p14:creationId xmlns:p14="http://schemas.microsoft.com/office/powerpoint/2010/main" val="1796441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506853-5B7D-556D-60A7-9B2A966C3921}"/>
              </a:ext>
              <a:ext uri="{C183D7F6-B498-43B3-948B-1728B52AA6E4}">
                <adec:decorative xmlns:adec="http://schemas.microsoft.com/office/drawing/2017/decorative" val="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4" name="Title 3">
            <a:extLst>
              <a:ext uri="{FF2B5EF4-FFF2-40B4-BE49-F238E27FC236}">
                <a16:creationId xmlns:a16="http://schemas.microsoft.com/office/drawing/2014/main" id="{815FB28B-599D-3D00-E064-92C660828B6B}"/>
              </a:ext>
            </a:extLst>
          </p:cNvPr>
          <p:cNvSpPr>
            <a:spLocks noGrp="1"/>
          </p:cNvSpPr>
          <p:nvPr>
            <p:ph type="title"/>
          </p:nvPr>
        </p:nvSpPr>
        <p:spPr>
          <a:xfrm>
            <a:off x="74714" y="5702978"/>
            <a:ext cx="12192000" cy="1325563"/>
          </a:xfrm>
        </p:spPr>
        <p:txBody>
          <a:bodyPr>
            <a:normAutofit/>
          </a:bodyPr>
          <a:lstStyle/>
          <a:p>
            <a:r>
              <a:rPr lang="en-US" sz="3000" dirty="0"/>
              <a:t>The taming of the few (left behind): catching the ‘out’-</a:t>
            </a:r>
            <a:r>
              <a:rPr lang="en-US" sz="3000" dirty="0" err="1"/>
              <a:t>liers</a:t>
            </a:r>
            <a:endParaRPr lang="en-US" sz="3000" dirty="0"/>
          </a:p>
        </p:txBody>
      </p:sp>
      <p:pic>
        <p:nvPicPr>
          <p:cNvPr id="1026" name="Picture 2" descr="A wood engraving of a common shrew viewed lengthwise. It is looking to the upper right corner of the image.">
            <a:extLst>
              <a:ext uri="{FF2B5EF4-FFF2-40B4-BE49-F238E27FC236}">
                <a16:creationId xmlns:a16="http://schemas.microsoft.com/office/drawing/2014/main" id="{B108EA5A-93C7-B01C-5260-57C7CE12D1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6577" y="1904394"/>
            <a:ext cx="5978845" cy="30492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373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506853-5B7D-556D-60A7-9B2A966C3921}"/>
              </a:ext>
              <a:ext uri="{C183D7F6-B498-43B3-948B-1728B52AA6E4}">
                <adec:decorative xmlns:adec="http://schemas.microsoft.com/office/drawing/2017/decorative" val="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 name="Title 1">
            <a:extLst>
              <a:ext uri="{FF2B5EF4-FFF2-40B4-BE49-F238E27FC236}">
                <a16:creationId xmlns:a16="http://schemas.microsoft.com/office/drawing/2014/main" id="{3A590C31-323B-972C-307C-9CECE77274C9}"/>
              </a:ext>
            </a:extLst>
          </p:cNvPr>
          <p:cNvSpPr>
            <a:spLocks noGrp="1"/>
          </p:cNvSpPr>
          <p:nvPr>
            <p:ph type="title"/>
          </p:nvPr>
        </p:nvSpPr>
        <p:spPr>
          <a:xfrm>
            <a:off x="74714" y="5702978"/>
            <a:ext cx="10515600" cy="1325563"/>
          </a:xfrm>
        </p:spPr>
        <p:txBody>
          <a:bodyPr>
            <a:normAutofit/>
          </a:bodyPr>
          <a:lstStyle/>
          <a:p>
            <a:r>
              <a:rPr lang="en-US" sz="3600" dirty="0"/>
              <a:t>Phase 3 (diagram)</a:t>
            </a:r>
          </a:p>
        </p:txBody>
      </p:sp>
      <p:sp>
        <p:nvSpPr>
          <p:cNvPr id="10" name="TextBox 9">
            <a:extLst>
              <a:ext uri="{FF2B5EF4-FFF2-40B4-BE49-F238E27FC236}">
                <a16:creationId xmlns:a16="http://schemas.microsoft.com/office/drawing/2014/main" id="{679DC926-26B8-3056-6D38-AB81B2F9A227}"/>
              </a:ext>
            </a:extLst>
          </p:cNvPr>
          <p:cNvSpPr txBox="1"/>
          <p:nvPr/>
        </p:nvSpPr>
        <p:spPr>
          <a:xfrm>
            <a:off x="3826500" y="392026"/>
            <a:ext cx="4377215" cy="477054"/>
          </a:xfrm>
          <a:prstGeom prst="rect">
            <a:avLst/>
          </a:prstGeom>
          <a:solidFill>
            <a:schemeClr val="bg1"/>
          </a:solidFill>
        </p:spPr>
        <p:txBody>
          <a:bodyPr wrap="square" rtlCol="0">
            <a:spAutoFit/>
          </a:bodyPr>
          <a:lstStyle/>
          <a:p>
            <a:pPr algn="ctr"/>
            <a:r>
              <a:rPr lang="en-US" sz="2500" b="1" dirty="0">
                <a:latin typeface="Helvetica" panose="020B0504020202030204" pitchFamily="34" charset="0"/>
              </a:rPr>
              <a:t>Scheduled SQL Statement</a:t>
            </a:r>
          </a:p>
        </p:txBody>
      </p:sp>
      <p:sp>
        <p:nvSpPr>
          <p:cNvPr id="11" name="Arrow: Down 10" descr="An arrow graphic pointing from SQL, or structured query language, Statement to Item Record Set text boxes.">
            <a:extLst>
              <a:ext uri="{FF2B5EF4-FFF2-40B4-BE49-F238E27FC236}">
                <a16:creationId xmlns:a16="http://schemas.microsoft.com/office/drawing/2014/main" id="{B5F10CA8-E075-82F8-57C4-D3D9F45D4BDC}"/>
              </a:ext>
            </a:extLst>
          </p:cNvPr>
          <p:cNvSpPr/>
          <p:nvPr/>
        </p:nvSpPr>
        <p:spPr>
          <a:xfrm>
            <a:off x="5832647" y="1051657"/>
            <a:ext cx="486384" cy="893835"/>
          </a:xfrm>
          <a:prstGeom prst="downArrow">
            <a:avLst/>
          </a:prstGeom>
          <a:solidFill>
            <a:srgbClr val="002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86D5AD8-FC47-F9BC-BBCA-A2A288EE590A}"/>
              </a:ext>
            </a:extLst>
          </p:cNvPr>
          <p:cNvSpPr txBox="1"/>
          <p:nvPr/>
        </p:nvSpPr>
        <p:spPr>
          <a:xfrm>
            <a:off x="4015427" y="2128069"/>
            <a:ext cx="3999362" cy="477054"/>
          </a:xfrm>
          <a:prstGeom prst="rect">
            <a:avLst/>
          </a:prstGeom>
          <a:solidFill>
            <a:srgbClr val="7030A0"/>
          </a:solidFill>
        </p:spPr>
        <p:txBody>
          <a:bodyPr wrap="square" rtlCol="0">
            <a:spAutoFit/>
          </a:bodyPr>
          <a:lstStyle/>
          <a:p>
            <a:pPr algn="ctr"/>
            <a:r>
              <a:rPr lang="en-US" sz="2500" b="1" dirty="0">
                <a:solidFill>
                  <a:schemeClr val="bg1"/>
                </a:solidFill>
                <a:latin typeface="Helvetica" panose="020B0504020202030204" pitchFamily="34" charset="0"/>
              </a:rPr>
              <a:t>Phase 3 Item Record Set</a:t>
            </a:r>
          </a:p>
        </p:txBody>
      </p:sp>
      <p:sp>
        <p:nvSpPr>
          <p:cNvPr id="8" name="Arrow: Bent 7" descr="An arrow graphic pointing from Item Record Set to NOS, or not on shelf, Item Record Set text boxes. This graphic diverges from the arrow graphic pointing from Item Record Set to Weeding Record Set text boxes.">
            <a:extLst>
              <a:ext uri="{FF2B5EF4-FFF2-40B4-BE49-F238E27FC236}">
                <a16:creationId xmlns:a16="http://schemas.microsoft.com/office/drawing/2014/main" id="{8F768170-45CE-E3CE-1390-26668B0DD638}"/>
              </a:ext>
            </a:extLst>
          </p:cNvPr>
          <p:cNvSpPr/>
          <p:nvPr/>
        </p:nvSpPr>
        <p:spPr>
          <a:xfrm rot="10800000">
            <a:off x="4645869" y="2888397"/>
            <a:ext cx="1536973" cy="740657"/>
          </a:xfrm>
          <a:prstGeom prst="bentArrow">
            <a:avLst>
              <a:gd name="adj1" fmla="val 29915"/>
              <a:gd name="adj2" fmla="val 25000"/>
              <a:gd name="adj3" fmla="val 25000"/>
              <a:gd name="adj4" fmla="val 43750"/>
            </a:avLst>
          </a:prstGeom>
          <a:solidFill>
            <a:srgbClr val="002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1562BF0C-F142-1D5F-FFAA-6D77F3CF132C}"/>
              </a:ext>
            </a:extLst>
          </p:cNvPr>
          <p:cNvSpPr txBox="1"/>
          <p:nvPr/>
        </p:nvSpPr>
        <p:spPr>
          <a:xfrm>
            <a:off x="1630295" y="3228945"/>
            <a:ext cx="2762655" cy="400110"/>
          </a:xfrm>
          <a:prstGeom prst="rect">
            <a:avLst/>
          </a:prstGeom>
          <a:solidFill>
            <a:srgbClr val="FF0000"/>
          </a:solidFill>
        </p:spPr>
        <p:txBody>
          <a:bodyPr wrap="square" rtlCol="0">
            <a:spAutoFit/>
          </a:bodyPr>
          <a:lstStyle/>
          <a:p>
            <a:pPr algn="ctr"/>
            <a:r>
              <a:rPr lang="en-US" sz="2000" b="1" dirty="0">
                <a:solidFill>
                  <a:schemeClr val="bg1"/>
                </a:solidFill>
                <a:latin typeface="Helvetica" panose="020B0504020202030204" pitchFamily="34" charset="0"/>
              </a:rPr>
              <a:t>NOS Item Record Set</a:t>
            </a:r>
          </a:p>
        </p:txBody>
      </p:sp>
      <p:sp>
        <p:nvSpPr>
          <p:cNvPr id="7" name="Arrow: Down 6" descr="An arrow graphic pointing from Item Record Set to Weeding Record Set text boxes.">
            <a:extLst>
              <a:ext uri="{FF2B5EF4-FFF2-40B4-BE49-F238E27FC236}">
                <a16:creationId xmlns:a16="http://schemas.microsoft.com/office/drawing/2014/main" id="{D5FB9459-C97D-443B-084A-1114C0BF2B40}"/>
              </a:ext>
            </a:extLst>
          </p:cNvPr>
          <p:cNvSpPr/>
          <p:nvPr/>
        </p:nvSpPr>
        <p:spPr>
          <a:xfrm>
            <a:off x="5832647" y="2888397"/>
            <a:ext cx="486384" cy="1262459"/>
          </a:xfrm>
          <a:prstGeom prst="downArrow">
            <a:avLst/>
          </a:prstGeom>
          <a:solidFill>
            <a:srgbClr val="002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695C90B-6E23-93E4-72AB-42F0879B5D4A}"/>
              </a:ext>
            </a:extLst>
          </p:cNvPr>
          <p:cNvSpPr txBox="1"/>
          <p:nvPr/>
        </p:nvSpPr>
        <p:spPr>
          <a:xfrm>
            <a:off x="4645873" y="4299321"/>
            <a:ext cx="2762655" cy="400110"/>
          </a:xfrm>
          <a:prstGeom prst="rect">
            <a:avLst/>
          </a:prstGeom>
          <a:solidFill>
            <a:schemeClr val="accent2"/>
          </a:solidFill>
        </p:spPr>
        <p:txBody>
          <a:bodyPr wrap="square" rtlCol="0">
            <a:spAutoFit/>
          </a:bodyPr>
          <a:lstStyle/>
          <a:p>
            <a:pPr algn="ctr"/>
            <a:r>
              <a:rPr lang="en-US" sz="2000" b="1" dirty="0">
                <a:solidFill>
                  <a:schemeClr val="bg1"/>
                </a:solidFill>
                <a:latin typeface="Helvetica" panose="020B0504020202030204" pitchFamily="34" charset="0"/>
              </a:rPr>
              <a:t>Weeding Record Set</a:t>
            </a:r>
          </a:p>
        </p:txBody>
      </p:sp>
      <p:sp>
        <p:nvSpPr>
          <p:cNvPr id="9" name="TextBox 8">
            <a:extLst>
              <a:ext uri="{FF2B5EF4-FFF2-40B4-BE49-F238E27FC236}">
                <a16:creationId xmlns:a16="http://schemas.microsoft.com/office/drawing/2014/main" id="{7CF7D6FF-BA3A-774C-D72A-A4B7B3F9961C}"/>
              </a:ext>
            </a:extLst>
          </p:cNvPr>
          <p:cNvSpPr txBox="1"/>
          <p:nvPr/>
        </p:nvSpPr>
        <p:spPr>
          <a:xfrm>
            <a:off x="4645869" y="5073028"/>
            <a:ext cx="2762659" cy="323165"/>
          </a:xfrm>
          <a:prstGeom prst="rect">
            <a:avLst/>
          </a:prstGeom>
          <a:noFill/>
          <a:ln>
            <a:solidFill>
              <a:srgbClr val="00B0F0"/>
            </a:solidFill>
          </a:ln>
        </p:spPr>
        <p:txBody>
          <a:bodyPr wrap="square" rtlCol="0">
            <a:spAutoFit/>
          </a:bodyPr>
          <a:lstStyle/>
          <a:p>
            <a:r>
              <a:rPr lang="en-US" sz="1500" dirty="0">
                <a:latin typeface="Helvetica" panose="020B0504020202030204" pitchFamily="34" charset="0"/>
              </a:rPr>
              <a:t>AddFromFile_ErrorReport.txt </a:t>
            </a:r>
          </a:p>
        </p:txBody>
      </p:sp>
    </p:spTree>
    <p:extLst>
      <p:ext uri="{BB962C8B-B14F-4D97-AF65-F5344CB8AC3E}">
        <p14:creationId xmlns:p14="http://schemas.microsoft.com/office/powerpoint/2010/main" val="4200440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506853-5B7D-556D-60A7-9B2A966C3921}"/>
              </a:ext>
              <a:ext uri="{C183D7F6-B498-43B3-948B-1728B52AA6E4}">
                <adec:decorative xmlns:adec="http://schemas.microsoft.com/office/drawing/2017/decorative" val="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4" name="Title 3">
            <a:extLst>
              <a:ext uri="{FF2B5EF4-FFF2-40B4-BE49-F238E27FC236}">
                <a16:creationId xmlns:a16="http://schemas.microsoft.com/office/drawing/2014/main" id="{815FB28B-599D-3D00-E064-92C660828B6B}"/>
              </a:ext>
            </a:extLst>
          </p:cNvPr>
          <p:cNvSpPr>
            <a:spLocks noGrp="1"/>
          </p:cNvSpPr>
          <p:nvPr>
            <p:ph type="title"/>
          </p:nvPr>
        </p:nvSpPr>
        <p:spPr>
          <a:xfrm>
            <a:off x="74714" y="5702978"/>
            <a:ext cx="12192000" cy="1325563"/>
          </a:xfrm>
        </p:spPr>
        <p:txBody>
          <a:bodyPr>
            <a:normAutofit/>
          </a:bodyPr>
          <a:lstStyle/>
          <a:p>
            <a:r>
              <a:rPr lang="en-US" sz="3000" dirty="0"/>
              <a:t>Considerations (and some relevant Idea Exchange)</a:t>
            </a:r>
          </a:p>
        </p:txBody>
      </p:sp>
      <p:sp>
        <p:nvSpPr>
          <p:cNvPr id="2" name="TextBox 1">
            <a:extLst>
              <a:ext uri="{FF2B5EF4-FFF2-40B4-BE49-F238E27FC236}">
                <a16:creationId xmlns:a16="http://schemas.microsoft.com/office/drawing/2014/main" id="{94AEA0BB-B489-996C-4F8C-2B1A7D92FFDB}"/>
              </a:ext>
            </a:extLst>
          </p:cNvPr>
          <p:cNvSpPr txBox="1"/>
          <p:nvPr/>
        </p:nvSpPr>
        <p:spPr>
          <a:xfrm>
            <a:off x="1646581" y="2413337"/>
            <a:ext cx="8898837" cy="1015663"/>
          </a:xfrm>
          <a:prstGeom prst="rect">
            <a:avLst/>
          </a:prstGeom>
          <a:noFill/>
        </p:spPr>
        <p:txBody>
          <a:bodyPr wrap="square" rtlCol="0">
            <a:spAutoFit/>
          </a:bodyPr>
          <a:lstStyle/>
          <a:p>
            <a:r>
              <a:rPr lang="en-US" sz="2000" dirty="0">
                <a:latin typeface="Helvetica" panose="020B0504020202030204" pitchFamily="34" charset="0"/>
              </a:rPr>
              <a:t>+ </a:t>
            </a:r>
            <a:r>
              <a:rPr lang="en-US" sz="2000" dirty="0">
                <a:latin typeface="Helvetica" panose="020B0504020202030204" pitchFamily="34" charset="0"/>
                <a:hlinkClick r:id="rId4"/>
              </a:rPr>
              <a:t>Staff choice in error report output from ‘add from’ function</a:t>
            </a:r>
            <a:endParaRPr lang="en-US" sz="2000" dirty="0">
              <a:latin typeface="Helvetica" panose="020B0504020202030204" pitchFamily="34" charset="0"/>
            </a:endParaRPr>
          </a:p>
          <a:p>
            <a:endParaRPr lang="en-US" sz="2000" dirty="0">
              <a:latin typeface="Helvetica" panose="020B0504020202030204" pitchFamily="34" charset="0"/>
            </a:endParaRPr>
          </a:p>
          <a:p>
            <a:r>
              <a:rPr lang="en-US" sz="2000" dirty="0">
                <a:latin typeface="Helvetica" panose="020B0504020202030204" pitchFamily="34" charset="0"/>
              </a:rPr>
              <a:t>+ </a:t>
            </a:r>
            <a:r>
              <a:rPr lang="en-US" sz="2000" dirty="0">
                <a:latin typeface="Helvetica" panose="020B0504020202030204" pitchFamily="34" charset="0"/>
                <a:hlinkClick r:id="rId5"/>
              </a:rPr>
              <a:t>Greater specificity in weeding record set red toasts</a:t>
            </a:r>
            <a:endParaRPr lang="en-US" sz="2000" dirty="0">
              <a:latin typeface="Helvetica" panose="020B0504020202030204" pitchFamily="34" charset="0"/>
            </a:endParaRPr>
          </a:p>
        </p:txBody>
      </p:sp>
    </p:spTree>
    <p:extLst>
      <p:ext uri="{BB962C8B-B14F-4D97-AF65-F5344CB8AC3E}">
        <p14:creationId xmlns:p14="http://schemas.microsoft.com/office/powerpoint/2010/main" val="1963249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506853-5B7D-556D-60A7-9B2A966C3921}"/>
              </a:ext>
              <a:ext uri="{C183D7F6-B498-43B3-948B-1728B52AA6E4}">
                <adec:decorative xmlns:adec="http://schemas.microsoft.com/office/drawing/2017/decorative" val="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 name="Title 1">
            <a:extLst>
              <a:ext uri="{FF2B5EF4-FFF2-40B4-BE49-F238E27FC236}">
                <a16:creationId xmlns:a16="http://schemas.microsoft.com/office/drawing/2014/main" id="{F97D1969-888B-70DB-7773-ED15C383AB5B}"/>
              </a:ext>
              <a:ext uri="{C183D7F6-B498-43B3-948B-1728B52AA6E4}">
                <adec:decorative xmlns:adec="http://schemas.microsoft.com/office/drawing/2017/decorative" val="1"/>
              </a:ext>
            </a:extLst>
          </p:cNvPr>
          <p:cNvSpPr txBox="1">
            <a:spLocks noGrp="1"/>
          </p:cNvSpPr>
          <p:nvPr>
            <p:ph type="title" idx="4294967295"/>
          </p:nvPr>
        </p:nvSpPr>
        <p:spPr>
          <a:xfrm>
            <a:off x="838065" y="1947122"/>
            <a:ext cx="6460065" cy="2169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mj-lt"/>
                <a:ea typeface="+mn-ea"/>
                <a:cs typeface="+mn-cs"/>
              </a:rPr>
              <a:t>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mj-lt"/>
                <a:ea typeface="+mn-ea"/>
                <a:cs typeface="+mn-cs"/>
              </a:rPr>
              <a:t>Comments? Suggestions?</a:t>
            </a:r>
            <a:endParaRPr kumimoji="0" lang="en-US" sz="2500" b="1" i="0" u="none" strike="noStrike" kern="1200" cap="none" spc="0" normalizeH="0" baseline="0" noProof="0" dirty="0">
              <a:ln>
                <a:noFill/>
              </a:ln>
              <a:solidFill>
                <a:schemeClr val="tx1"/>
              </a:solidFill>
              <a:effectLst/>
              <a:uLnTx/>
              <a:uFillTx/>
              <a:latin typeface="+mj-lt"/>
              <a:ea typeface="+mn-ea"/>
              <a:cs typeface="+mn-cs"/>
            </a:endParaRPr>
          </a:p>
        </p:txBody>
      </p:sp>
      <p:sp>
        <p:nvSpPr>
          <p:cNvPr id="3" name="TextBox 2">
            <a:extLst>
              <a:ext uri="{FF2B5EF4-FFF2-40B4-BE49-F238E27FC236}">
                <a16:creationId xmlns:a16="http://schemas.microsoft.com/office/drawing/2014/main" id="{34263D27-0057-9736-6977-D8EBE869540A}"/>
              </a:ext>
            </a:extLst>
          </p:cNvPr>
          <p:cNvSpPr txBox="1"/>
          <p:nvPr/>
        </p:nvSpPr>
        <p:spPr>
          <a:xfrm>
            <a:off x="7115250" y="1497702"/>
            <a:ext cx="4454007" cy="3862596"/>
          </a:xfrm>
          <a:prstGeom prst="rect">
            <a:avLst/>
          </a:prstGeom>
          <a:noFill/>
        </p:spPr>
        <p:txBody>
          <a:bodyPr wrap="square" rtlCol="0">
            <a:spAutoFit/>
          </a:bodyPr>
          <a:lstStyle/>
          <a:p>
            <a:r>
              <a:rPr lang="en-US" sz="2000" dirty="0">
                <a:latin typeface="Helvetica" panose="020B0504020202030204" pitchFamily="34" charset="0"/>
              </a:rPr>
              <a:t>Brandon </a:t>
            </a:r>
            <a:r>
              <a:rPr lang="en-US" sz="2000" dirty="0" err="1">
                <a:latin typeface="Helvetica" panose="020B0504020202030204" pitchFamily="34" charset="0"/>
              </a:rPr>
              <a:t>Bolek-Toubeaux</a:t>
            </a:r>
            <a:endParaRPr lang="en-US" sz="2000" dirty="0">
              <a:latin typeface="Helvetica" panose="020B0504020202030204" pitchFamily="34" charset="0"/>
            </a:endParaRPr>
          </a:p>
          <a:p>
            <a:r>
              <a:rPr lang="en-US" sz="2000" dirty="0">
                <a:latin typeface="Helvetica" panose="020B0504020202030204" pitchFamily="34" charset="0"/>
              </a:rPr>
              <a:t>brandon.bolek@baldwinlib.org</a:t>
            </a:r>
          </a:p>
          <a:p>
            <a:endParaRPr lang="en-US" sz="2000" dirty="0">
              <a:latin typeface="Helvetica" panose="020B0504020202030204" pitchFamily="34" charset="0"/>
            </a:endParaRPr>
          </a:p>
          <a:p>
            <a:r>
              <a:rPr lang="en-US" sz="2000" dirty="0">
                <a:latin typeface="Helvetica" panose="020B0504020202030204" pitchFamily="34" charset="0"/>
              </a:rPr>
              <a:t>Sam Hollo</a:t>
            </a:r>
          </a:p>
          <a:p>
            <a:r>
              <a:rPr lang="en-US" sz="2000" dirty="0">
                <a:latin typeface="Helvetica" panose="020B0504020202030204" pitchFamily="34" charset="0"/>
              </a:rPr>
              <a:t>sam.hollo@baldwinlib.org</a:t>
            </a:r>
          </a:p>
          <a:p>
            <a:endParaRPr lang="en-US" sz="2000" dirty="0">
              <a:latin typeface="Helvetica" panose="020B0504020202030204" pitchFamily="34" charset="0"/>
            </a:endParaRPr>
          </a:p>
          <a:p>
            <a:r>
              <a:rPr lang="en-US" sz="2000" dirty="0">
                <a:latin typeface="Helvetica" panose="020B0504020202030204" pitchFamily="34" charset="0"/>
              </a:rPr>
              <a:t>Cameron Rooney-Crawford</a:t>
            </a:r>
          </a:p>
          <a:p>
            <a:r>
              <a:rPr lang="en-US" sz="2000" dirty="0">
                <a:latin typeface="Helvetica" panose="020B0504020202030204" pitchFamily="34" charset="0"/>
              </a:rPr>
              <a:t>cameron.crawford@baldwinlib.org</a:t>
            </a:r>
          </a:p>
          <a:p>
            <a:endParaRPr lang="en-US" sz="2000" dirty="0">
              <a:latin typeface="Helvetica" panose="020B0504020202030204" pitchFamily="34" charset="0"/>
            </a:endParaRPr>
          </a:p>
          <a:p>
            <a:r>
              <a:rPr lang="en-US" sz="2000" dirty="0">
                <a:latin typeface="Helvetica" panose="020B0504020202030204" pitchFamily="34" charset="0"/>
              </a:rPr>
              <a:t>Kristen Tait</a:t>
            </a:r>
          </a:p>
          <a:p>
            <a:r>
              <a:rPr lang="en-US" sz="2000" dirty="0">
                <a:latin typeface="Helvetica" panose="020B0504020202030204" pitchFamily="34" charset="0"/>
              </a:rPr>
              <a:t>kristen.tait@baldwinlib.org</a:t>
            </a:r>
          </a:p>
          <a:p>
            <a:endParaRPr lang="en-US" sz="2500" dirty="0">
              <a:latin typeface="Helvetica" panose="020B0504020202030204" pitchFamily="34" charset="0"/>
            </a:endParaRPr>
          </a:p>
        </p:txBody>
      </p:sp>
    </p:spTree>
    <p:extLst>
      <p:ext uri="{BB962C8B-B14F-4D97-AF65-F5344CB8AC3E}">
        <p14:creationId xmlns:p14="http://schemas.microsoft.com/office/powerpoint/2010/main" val="1730865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506853-5B7D-556D-60A7-9B2A966C3921}"/>
              </a:ext>
              <a:ext uri="{C183D7F6-B498-43B3-948B-1728B52AA6E4}">
                <adec:decorative xmlns:adec="http://schemas.microsoft.com/office/drawing/2017/decorative" val="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 name="Title 1">
            <a:extLst>
              <a:ext uri="{FF2B5EF4-FFF2-40B4-BE49-F238E27FC236}">
                <a16:creationId xmlns:a16="http://schemas.microsoft.com/office/drawing/2014/main" id="{169DABA2-3012-6CDA-50AE-22E9F30E37FA}"/>
              </a:ext>
            </a:extLst>
          </p:cNvPr>
          <p:cNvSpPr>
            <a:spLocks noGrp="1"/>
          </p:cNvSpPr>
          <p:nvPr>
            <p:ph type="title"/>
          </p:nvPr>
        </p:nvSpPr>
        <p:spPr>
          <a:xfrm>
            <a:off x="74714" y="5788249"/>
            <a:ext cx="2869276" cy="1155022"/>
          </a:xfrm>
        </p:spPr>
        <p:txBody>
          <a:bodyPr>
            <a:normAutofit/>
          </a:bodyPr>
          <a:lstStyle/>
          <a:p>
            <a:r>
              <a:rPr lang="en-US" sz="3600" dirty="0"/>
              <a:t>Background</a:t>
            </a:r>
          </a:p>
        </p:txBody>
      </p:sp>
      <p:pic>
        <p:nvPicPr>
          <p:cNvPr id="4" name="Picture 3" descr="A street-view photograph of the Baldwin Public Library's glass-paneled front atrium.">
            <a:extLst>
              <a:ext uri="{FF2B5EF4-FFF2-40B4-BE49-F238E27FC236}">
                <a16:creationId xmlns:a16="http://schemas.microsoft.com/office/drawing/2014/main" id="{35C16997-24CF-880E-0713-18D54BBCB8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716" y="688607"/>
            <a:ext cx="6718924" cy="4478163"/>
          </a:xfrm>
          <a:prstGeom prst="rect">
            <a:avLst/>
          </a:prstGeom>
        </p:spPr>
      </p:pic>
      <p:sp>
        <p:nvSpPr>
          <p:cNvPr id="6" name="TextBox 5">
            <a:extLst>
              <a:ext uri="{FF2B5EF4-FFF2-40B4-BE49-F238E27FC236}">
                <a16:creationId xmlns:a16="http://schemas.microsoft.com/office/drawing/2014/main" id="{ABEF03C4-5C6A-A611-2EF9-5AC8CBCD46AA}"/>
              </a:ext>
            </a:extLst>
          </p:cNvPr>
          <p:cNvSpPr txBox="1"/>
          <p:nvPr/>
        </p:nvSpPr>
        <p:spPr>
          <a:xfrm>
            <a:off x="548639" y="1978429"/>
            <a:ext cx="3275215" cy="2031325"/>
          </a:xfrm>
          <a:prstGeom prst="rect">
            <a:avLst/>
          </a:prstGeom>
          <a:noFill/>
        </p:spPr>
        <p:txBody>
          <a:bodyPr wrap="square" rtlCol="0">
            <a:spAutoFit/>
          </a:bodyPr>
          <a:lstStyle/>
          <a:p>
            <a:r>
              <a:rPr lang="en-US" dirty="0"/>
              <a:t>+ Class V Library</a:t>
            </a:r>
          </a:p>
          <a:p>
            <a:endParaRPr lang="en-US" dirty="0"/>
          </a:p>
          <a:p>
            <a:r>
              <a:rPr lang="en-US" dirty="0"/>
              <a:t>+ 40,000 patrons</a:t>
            </a:r>
          </a:p>
          <a:p>
            <a:endParaRPr lang="en-US" dirty="0"/>
          </a:p>
          <a:p>
            <a:r>
              <a:rPr lang="en-US" dirty="0"/>
              <a:t>+ Polaris users since 2019</a:t>
            </a:r>
          </a:p>
          <a:p>
            <a:endParaRPr lang="en-US" dirty="0"/>
          </a:p>
          <a:p>
            <a:r>
              <a:rPr lang="en-US" dirty="0"/>
              <a:t>+ 100 staff</a:t>
            </a:r>
          </a:p>
        </p:txBody>
      </p:sp>
    </p:spTree>
    <p:extLst>
      <p:ext uri="{BB962C8B-B14F-4D97-AF65-F5344CB8AC3E}">
        <p14:creationId xmlns:p14="http://schemas.microsoft.com/office/powerpoint/2010/main" val="2191877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506853-5B7D-556D-60A7-9B2A966C3921}"/>
              </a:ext>
              <a:ext uri="{C183D7F6-B498-43B3-948B-1728B52AA6E4}">
                <adec:decorative xmlns:adec="http://schemas.microsoft.com/office/drawing/2017/decorative" val="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3" name="Title 2">
            <a:extLst>
              <a:ext uri="{FF2B5EF4-FFF2-40B4-BE49-F238E27FC236}">
                <a16:creationId xmlns:a16="http://schemas.microsoft.com/office/drawing/2014/main" id="{A379A8F1-7965-816E-33D0-31D571808473}"/>
              </a:ext>
            </a:extLst>
          </p:cNvPr>
          <p:cNvSpPr>
            <a:spLocks noGrp="1"/>
          </p:cNvSpPr>
          <p:nvPr>
            <p:ph type="title"/>
          </p:nvPr>
        </p:nvSpPr>
        <p:spPr>
          <a:xfrm>
            <a:off x="74714" y="5702978"/>
            <a:ext cx="6695808" cy="1325563"/>
          </a:xfrm>
        </p:spPr>
        <p:txBody>
          <a:bodyPr>
            <a:normAutofit/>
          </a:bodyPr>
          <a:lstStyle/>
          <a:p>
            <a:pPr algn="ctr"/>
            <a:r>
              <a:rPr lang="en-US" sz="3600" dirty="0"/>
              <a:t>The</a:t>
            </a:r>
            <a:r>
              <a:rPr lang="en-US" sz="3600" baseline="0" dirty="0"/>
              <a:t> State of the Catalog (ca. 2019)</a:t>
            </a:r>
            <a:endParaRPr lang="en-US" sz="3600" dirty="0"/>
          </a:p>
        </p:txBody>
      </p:sp>
      <p:pic>
        <p:nvPicPr>
          <p:cNvPr id="2" name="Picture 1" descr="An screen capture of a MARC record displayed in Polaris Leap. It is missing all RDA fields and most information from its 008 field.">
            <a:extLst>
              <a:ext uri="{FF2B5EF4-FFF2-40B4-BE49-F238E27FC236}">
                <a16:creationId xmlns:a16="http://schemas.microsoft.com/office/drawing/2014/main" id="{7EBCC5FF-3BAB-F0FF-CBD2-D6AA59755A8A}"/>
              </a:ext>
            </a:extLst>
          </p:cNvPr>
          <p:cNvPicPr>
            <a:picLocks noChangeAspect="1"/>
          </p:cNvPicPr>
          <p:nvPr/>
        </p:nvPicPr>
        <p:blipFill>
          <a:blip r:embed="rId4">
            <a:extLst>
              <a:ext uri="{28A0092B-C50C-407E-A947-70E740481C1C}">
                <a14:useLocalDpi xmlns:a14="http://schemas.microsoft.com/office/drawing/2010/main" val="0"/>
              </a:ext>
            </a:extLst>
          </a:blip>
          <a:srcRect r="47079" b="6784"/>
          <a:stretch/>
        </p:blipFill>
        <p:spPr>
          <a:xfrm>
            <a:off x="2401792" y="439089"/>
            <a:ext cx="7388415" cy="4947557"/>
          </a:xfrm>
          <a:prstGeom prst="rect">
            <a:avLst/>
          </a:prstGeom>
        </p:spPr>
      </p:pic>
    </p:spTree>
    <p:extLst>
      <p:ext uri="{BB962C8B-B14F-4D97-AF65-F5344CB8AC3E}">
        <p14:creationId xmlns:p14="http://schemas.microsoft.com/office/powerpoint/2010/main" val="147033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506853-5B7D-556D-60A7-9B2A966C3921}"/>
              </a:ext>
              <a:ext uri="{C183D7F6-B498-43B3-948B-1728B52AA6E4}">
                <adec:decorative xmlns:adec="http://schemas.microsoft.com/office/drawing/2017/decorative" val="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 name="Title 1">
            <a:extLst>
              <a:ext uri="{FF2B5EF4-FFF2-40B4-BE49-F238E27FC236}">
                <a16:creationId xmlns:a16="http://schemas.microsoft.com/office/drawing/2014/main" id="{CBE2B727-033E-8A18-42D9-9CA7299EC4C5}"/>
              </a:ext>
              <a:ext uri="{C183D7F6-B498-43B3-948B-1728B52AA6E4}">
                <adec:decorative xmlns:adec="http://schemas.microsoft.com/office/drawing/2017/decorative" val="1"/>
              </a:ext>
            </a:extLst>
          </p:cNvPr>
          <p:cNvSpPr txBox="1">
            <a:spLocks noGrp="1"/>
          </p:cNvSpPr>
          <p:nvPr>
            <p:ph type="title" idx="4294967295"/>
          </p:nvPr>
        </p:nvSpPr>
        <p:spPr>
          <a:xfrm>
            <a:off x="74714" y="6042594"/>
            <a:ext cx="275428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n-ea"/>
                <a:cs typeface="+mn-cs"/>
              </a:rPr>
              <a:t>Disclaimers…</a:t>
            </a:r>
          </a:p>
        </p:txBody>
      </p:sp>
      <p:pic>
        <p:nvPicPr>
          <p:cNvPr id="4" name="Picture 3" descr="Simplistic line sketch of a rabbit, poking its head out of a hole. Only the ears and eyes are visible.">
            <a:extLst>
              <a:ext uri="{FF2B5EF4-FFF2-40B4-BE49-F238E27FC236}">
                <a16:creationId xmlns:a16="http://schemas.microsoft.com/office/drawing/2014/main" id="{3F2FDE07-D6AB-291B-B3F2-F963CE6FDF18}"/>
              </a:ext>
            </a:extLst>
          </p:cNvPr>
          <p:cNvPicPr>
            <a:picLocks noChangeAspect="1"/>
          </p:cNvPicPr>
          <p:nvPr/>
        </p:nvPicPr>
        <p:blipFill>
          <a:blip r:embed="rId4"/>
          <a:stretch>
            <a:fillRect/>
          </a:stretch>
        </p:blipFill>
        <p:spPr>
          <a:xfrm>
            <a:off x="4716737" y="2039018"/>
            <a:ext cx="2758524" cy="2779963"/>
          </a:xfrm>
          <a:prstGeom prst="rect">
            <a:avLst/>
          </a:prstGeom>
        </p:spPr>
      </p:pic>
    </p:spTree>
    <p:extLst>
      <p:ext uri="{BB962C8B-B14F-4D97-AF65-F5344CB8AC3E}">
        <p14:creationId xmlns:p14="http://schemas.microsoft.com/office/powerpoint/2010/main" val="1147697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506853-5B7D-556D-60A7-9B2A966C3921}"/>
              </a:ext>
              <a:ext uri="{C183D7F6-B498-43B3-948B-1728B52AA6E4}">
                <adec:decorative xmlns:adec="http://schemas.microsoft.com/office/drawing/2017/decorative" val="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3" name="Title 2">
            <a:extLst>
              <a:ext uri="{FF2B5EF4-FFF2-40B4-BE49-F238E27FC236}">
                <a16:creationId xmlns:a16="http://schemas.microsoft.com/office/drawing/2014/main" id="{6C780F86-F345-865F-DDBA-9EEBA5DD9E55}"/>
              </a:ext>
              <a:ext uri="{C183D7F6-B498-43B3-948B-1728B52AA6E4}">
                <adec:decorative xmlns:adec="http://schemas.microsoft.com/office/drawing/2017/decorative" val="0"/>
              </a:ext>
            </a:extLst>
          </p:cNvPr>
          <p:cNvSpPr txBox="1">
            <a:spLocks noGrp="1"/>
          </p:cNvSpPr>
          <p:nvPr>
            <p:ph type="title" idx="4294967295"/>
          </p:nvPr>
        </p:nvSpPr>
        <p:spPr>
          <a:xfrm>
            <a:off x="74714" y="6088761"/>
            <a:ext cx="10174778"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mj-lt"/>
                <a:ea typeface="+mn-ea"/>
                <a:cs typeface="+mn-cs"/>
              </a:rPr>
              <a:t>To weed, but not to weed: setting up weeding criteria, sans filters</a:t>
            </a:r>
          </a:p>
        </p:txBody>
      </p:sp>
      <p:pic>
        <p:nvPicPr>
          <p:cNvPr id="1028" name="Picture 4" descr="A painting of a shawled person kneeling to pick blue flowers, against a backdrop of snow. They are carrying a large woven basket, the handle is in the crook of their left arm.">
            <a:extLst>
              <a:ext uri="{FF2B5EF4-FFF2-40B4-BE49-F238E27FC236}">
                <a16:creationId xmlns:a16="http://schemas.microsoft.com/office/drawing/2014/main" id="{D2A15C5A-835D-DD09-00FC-E2B14ECACE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664" y="926753"/>
            <a:ext cx="5388672" cy="39404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902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1581D15-873D-1E1F-F0B6-039C46040781}"/>
              </a:ext>
              <a:ext uri="{C183D7F6-B498-43B3-948B-1728B52AA6E4}">
                <adec:decorative xmlns:adec="http://schemas.microsoft.com/office/drawing/2017/decorative" val="1"/>
              </a:ext>
            </a:extLst>
          </p:cNvPr>
          <p:cNvSpPr/>
          <p:nvPr/>
        </p:nvSpPr>
        <p:spPr>
          <a:xfrm>
            <a:off x="3972127" y="4160221"/>
            <a:ext cx="4247745" cy="832448"/>
          </a:xfrm>
          <a:prstGeom prst="rect">
            <a:avLst/>
          </a:prstGeom>
          <a:solidFill>
            <a:schemeClr val="accent5">
              <a:lumMod val="60000"/>
              <a:lumOff val="40000"/>
            </a:schemeClr>
          </a:solidFill>
          <a:effectLst>
            <a:innerShdw blurRad="63500" dist="50800" dir="54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B506853-5B7D-556D-60A7-9B2A966C3921}"/>
              </a:ext>
              <a:ext uri="{C183D7F6-B498-43B3-948B-1728B52AA6E4}">
                <adec:decorative xmlns:adec="http://schemas.microsoft.com/office/drawing/2017/decorative" val="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 name="Title 1">
            <a:extLst>
              <a:ext uri="{FF2B5EF4-FFF2-40B4-BE49-F238E27FC236}">
                <a16:creationId xmlns:a16="http://schemas.microsoft.com/office/drawing/2014/main" id="{CBE2B727-033E-8A18-42D9-9CA7299EC4C5}"/>
              </a:ext>
              <a:ext uri="{C183D7F6-B498-43B3-948B-1728B52AA6E4}">
                <adec:decorative xmlns:adec="http://schemas.microsoft.com/office/drawing/2017/decorative" val="1"/>
              </a:ext>
            </a:extLst>
          </p:cNvPr>
          <p:cNvSpPr txBox="1">
            <a:spLocks noGrp="1"/>
          </p:cNvSpPr>
          <p:nvPr>
            <p:ph type="title" idx="4294967295"/>
          </p:nvPr>
        </p:nvSpPr>
        <p:spPr>
          <a:xfrm>
            <a:off x="74713" y="6042594"/>
            <a:ext cx="464202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n-ea"/>
                <a:cs typeface="+mn-cs"/>
              </a:rPr>
              <a:t>Phase Structure</a:t>
            </a:r>
          </a:p>
        </p:txBody>
      </p:sp>
      <p:sp>
        <p:nvSpPr>
          <p:cNvPr id="3" name="Rectangle 2">
            <a:extLst>
              <a:ext uri="{FF2B5EF4-FFF2-40B4-BE49-F238E27FC236}">
                <a16:creationId xmlns:a16="http://schemas.microsoft.com/office/drawing/2014/main" id="{BFDB1CB0-EFDD-DAE1-8476-1D47E34C992D}"/>
              </a:ext>
              <a:ext uri="{C183D7F6-B498-43B3-948B-1728B52AA6E4}">
                <adec:decorative xmlns:adec="http://schemas.microsoft.com/office/drawing/2017/decorative" val="1"/>
              </a:ext>
            </a:extLst>
          </p:cNvPr>
          <p:cNvSpPr/>
          <p:nvPr/>
        </p:nvSpPr>
        <p:spPr>
          <a:xfrm>
            <a:off x="3972127" y="2664684"/>
            <a:ext cx="4247745" cy="1528632"/>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F9B615F-9715-3A22-3752-515DAA2AE071}"/>
              </a:ext>
              <a:ext uri="{C183D7F6-B498-43B3-948B-1728B52AA6E4}">
                <adec:decorative xmlns:adec="http://schemas.microsoft.com/office/drawing/2017/decorative" val="1"/>
              </a:ext>
            </a:extLst>
          </p:cNvPr>
          <p:cNvSpPr/>
          <p:nvPr/>
        </p:nvSpPr>
        <p:spPr>
          <a:xfrm>
            <a:off x="3972128" y="1783832"/>
            <a:ext cx="4247745" cy="880850"/>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127A2FF-773B-FEA7-6023-71AF810F7543}"/>
              </a:ext>
              <a:ext uri="{C183D7F6-B498-43B3-948B-1728B52AA6E4}">
                <adec:decorative xmlns:adec="http://schemas.microsoft.com/office/drawing/2017/decorative" val="1"/>
              </a:ext>
            </a:extLst>
          </p:cNvPr>
          <p:cNvSpPr/>
          <p:nvPr/>
        </p:nvSpPr>
        <p:spPr>
          <a:xfrm>
            <a:off x="3972128" y="1392785"/>
            <a:ext cx="4247744" cy="400434"/>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BD48B8B-5D25-345B-888A-488AC196D9EA}"/>
              </a:ext>
            </a:extLst>
          </p:cNvPr>
          <p:cNvSpPr txBox="1"/>
          <p:nvPr/>
        </p:nvSpPr>
        <p:spPr>
          <a:xfrm>
            <a:off x="4667694" y="4362391"/>
            <a:ext cx="2856609" cy="369332"/>
          </a:xfrm>
          <a:prstGeom prst="rect">
            <a:avLst/>
          </a:prstGeom>
          <a:noFill/>
        </p:spPr>
        <p:txBody>
          <a:bodyPr wrap="square" rtlCol="0">
            <a:spAutoFit/>
          </a:bodyPr>
          <a:lstStyle/>
          <a:p>
            <a:pPr algn="ctr"/>
            <a:r>
              <a:rPr lang="en-US" b="1" dirty="0"/>
              <a:t>Phase 0 (Foundation)</a:t>
            </a:r>
          </a:p>
        </p:txBody>
      </p:sp>
      <p:sp>
        <p:nvSpPr>
          <p:cNvPr id="8" name="TextBox 7">
            <a:extLst>
              <a:ext uri="{FF2B5EF4-FFF2-40B4-BE49-F238E27FC236}">
                <a16:creationId xmlns:a16="http://schemas.microsoft.com/office/drawing/2014/main" id="{2FFB8388-378D-2B4D-1065-C09D87777BBD}"/>
              </a:ext>
            </a:extLst>
          </p:cNvPr>
          <p:cNvSpPr txBox="1"/>
          <p:nvPr/>
        </p:nvSpPr>
        <p:spPr>
          <a:xfrm>
            <a:off x="4979432" y="3244333"/>
            <a:ext cx="2233134" cy="646331"/>
          </a:xfrm>
          <a:prstGeom prst="rect">
            <a:avLst/>
          </a:prstGeom>
          <a:noFill/>
        </p:spPr>
        <p:txBody>
          <a:bodyPr wrap="square" rtlCol="0">
            <a:spAutoFit/>
          </a:bodyPr>
          <a:lstStyle/>
          <a:p>
            <a:pPr algn="ctr"/>
            <a:r>
              <a:rPr lang="en-US" b="1" dirty="0"/>
              <a:t>Phase 1 (Generative)</a:t>
            </a:r>
          </a:p>
        </p:txBody>
      </p:sp>
      <p:sp>
        <p:nvSpPr>
          <p:cNvPr id="9" name="TextBox 8">
            <a:extLst>
              <a:ext uri="{FF2B5EF4-FFF2-40B4-BE49-F238E27FC236}">
                <a16:creationId xmlns:a16="http://schemas.microsoft.com/office/drawing/2014/main" id="{A0418FAC-3A67-B437-AB89-9541FA67790A}"/>
              </a:ext>
            </a:extLst>
          </p:cNvPr>
          <p:cNvSpPr txBox="1"/>
          <p:nvPr/>
        </p:nvSpPr>
        <p:spPr>
          <a:xfrm>
            <a:off x="4979432" y="2034898"/>
            <a:ext cx="2233134" cy="369333"/>
          </a:xfrm>
          <a:prstGeom prst="rect">
            <a:avLst/>
          </a:prstGeom>
          <a:noFill/>
        </p:spPr>
        <p:txBody>
          <a:bodyPr wrap="square" rtlCol="0">
            <a:spAutoFit/>
          </a:bodyPr>
          <a:lstStyle/>
          <a:p>
            <a:pPr algn="ctr"/>
            <a:r>
              <a:rPr lang="en-US" b="1" dirty="0"/>
              <a:t>Phase 2 (Roaming)</a:t>
            </a:r>
          </a:p>
        </p:txBody>
      </p:sp>
      <p:sp>
        <p:nvSpPr>
          <p:cNvPr id="11" name="TextBox 10">
            <a:extLst>
              <a:ext uri="{FF2B5EF4-FFF2-40B4-BE49-F238E27FC236}">
                <a16:creationId xmlns:a16="http://schemas.microsoft.com/office/drawing/2014/main" id="{45F8A3EE-27B5-37DD-E23C-6AE8D3140082}"/>
              </a:ext>
            </a:extLst>
          </p:cNvPr>
          <p:cNvSpPr txBox="1"/>
          <p:nvPr/>
        </p:nvSpPr>
        <p:spPr>
          <a:xfrm>
            <a:off x="8834772" y="2480016"/>
            <a:ext cx="2432176" cy="369332"/>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b="1" dirty="0"/>
              <a:t>Phase 2.5 (Stamping)</a:t>
            </a:r>
          </a:p>
        </p:txBody>
      </p:sp>
      <p:sp>
        <p:nvSpPr>
          <p:cNvPr id="10" name="TextBox 9">
            <a:extLst>
              <a:ext uri="{FF2B5EF4-FFF2-40B4-BE49-F238E27FC236}">
                <a16:creationId xmlns:a16="http://schemas.microsoft.com/office/drawing/2014/main" id="{7CE634E7-E0F4-593F-2F0F-BA17254483D4}"/>
              </a:ext>
            </a:extLst>
          </p:cNvPr>
          <p:cNvSpPr txBox="1"/>
          <p:nvPr/>
        </p:nvSpPr>
        <p:spPr>
          <a:xfrm>
            <a:off x="4979431" y="1414499"/>
            <a:ext cx="2233134" cy="369333"/>
          </a:xfrm>
          <a:prstGeom prst="rect">
            <a:avLst/>
          </a:prstGeom>
          <a:noFill/>
        </p:spPr>
        <p:txBody>
          <a:bodyPr wrap="square" rtlCol="0">
            <a:spAutoFit/>
          </a:bodyPr>
          <a:lstStyle/>
          <a:p>
            <a:pPr algn="ctr"/>
            <a:r>
              <a:rPr lang="en-US" b="1" dirty="0"/>
              <a:t>Phase 3 (Outliers)</a:t>
            </a:r>
          </a:p>
        </p:txBody>
      </p:sp>
      <p:cxnSp>
        <p:nvCxnSpPr>
          <p:cNvPr id="14" name="Straight Connector 13">
            <a:extLst>
              <a:ext uri="{FF2B5EF4-FFF2-40B4-BE49-F238E27FC236}">
                <a16:creationId xmlns:a16="http://schemas.microsoft.com/office/drawing/2014/main" id="{222C1245-1970-A0F4-9DBC-70484D9D1B37}"/>
              </a:ext>
              <a:ext uri="{C183D7F6-B498-43B3-948B-1728B52AA6E4}">
                <adec:decorative xmlns:adec="http://schemas.microsoft.com/office/drawing/2017/decorative" val="1"/>
              </a:ext>
            </a:extLst>
          </p:cNvPr>
          <p:cNvCxnSpPr>
            <a:cxnSpLocks/>
            <a:stCxn id="11" idx="1"/>
            <a:endCxn id="6" idx="3"/>
          </p:cNvCxnSpPr>
          <p:nvPr/>
        </p:nvCxnSpPr>
        <p:spPr>
          <a:xfrm flipH="1" flipV="1">
            <a:off x="8219873" y="2224257"/>
            <a:ext cx="614899" cy="4404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276B096-2C3F-8F47-1F76-9B58FF2D60C6}"/>
              </a:ext>
              <a:ext uri="{C183D7F6-B498-43B3-948B-1728B52AA6E4}">
                <adec:decorative xmlns:adec="http://schemas.microsoft.com/office/drawing/2017/decorative" val="1"/>
              </a:ext>
            </a:extLst>
          </p:cNvPr>
          <p:cNvCxnSpPr>
            <a:cxnSpLocks/>
            <a:stCxn id="11" idx="1"/>
            <a:endCxn id="3" idx="3"/>
          </p:cNvCxnSpPr>
          <p:nvPr/>
        </p:nvCxnSpPr>
        <p:spPr>
          <a:xfrm flipH="1">
            <a:off x="8219872" y="2664682"/>
            <a:ext cx="614900" cy="76431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9085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506853-5B7D-556D-60A7-9B2A966C3921}"/>
              </a:ext>
              <a:ext uri="{C183D7F6-B498-43B3-948B-1728B52AA6E4}">
                <adec:decorative xmlns:adec="http://schemas.microsoft.com/office/drawing/2017/decorative" val="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2" name="Title 1">
            <a:extLst>
              <a:ext uri="{FF2B5EF4-FFF2-40B4-BE49-F238E27FC236}">
                <a16:creationId xmlns:a16="http://schemas.microsoft.com/office/drawing/2014/main" id="{6F6D2257-921E-A91A-DA40-1808050EE797}"/>
              </a:ext>
            </a:extLst>
          </p:cNvPr>
          <p:cNvSpPr>
            <a:spLocks noGrp="1"/>
          </p:cNvSpPr>
          <p:nvPr>
            <p:ph type="title"/>
          </p:nvPr>
        </p:nvSpPr>
        <p:spPr>
          <a:xfrm>
            <a:off x="157175" y="5702978"/>
            <a:ext cx="10515600" cy="1325563"/>
          </a:xfrm>
        </p:spPr>
        <p:txBody>
          <a:bodyPr>
            <a:normAutofit/>
          </a:bodyPr>
          <a:lstStyle/>
          <a:p>
            <a:r>
              <a:rPr lang="en-US" sz="3600" dirty="0"/>
              <a:t>Phase 0:</a:t>
            </a:r>
            <a:r>
              <a:rPr lang="en-US" sz="3600" baseline="0" dirty="0"/>
              <a:t> </a:t>
            </a:r>
            <a:r>
              <a:rPr lang="en-US" sz="3600" dirty="0"/>
              <a:t>Generating a Weeding</a:t>
            </a:r>
            <a:r>
              <a:rPr lang="en-US" sz="3600" baseline="0" dirty="0"/>
              <a:t> Template</a:t>
            </a:r>
            <a:endParaRPr lang="en-US" sz="3600" dirty="0"/>
          </a:p>
        </p:txBody>
      </p:sp>
      <p:pic>
        <p:nvPicPr>
          <p:cNvPr id="4" name="Picture 3" descr="A screen capture of a new Weeding Template in Polaris Leap.">
            <a:extLst>
              <a:ext uri="{FF2B5EF4-FFF2-40B4-BE49-F238E27FC236}">
                <a16:creationId xmlns:a16="http://schemas.microsoft.com/office/drawing/2014/main" id="{2FA90896-B028-260E-9D6B-6815188905B4}"/>
              </a:ext>
            </a:extLst>
          </p:cNvPr>
          <p:cNvPicPr>
            <a:picLocks noChangeAspect="1"/>
          </p:cNvPicPr>
          <p:nvPr/>
        </p:nvPicPr>
        <p:blipFill>
          <a:blip r:embed="rId4"/>
          <a:srcRect l="4769" t="17189"/>
          <a:stretch/>
        </p:blipFill>
        <p:spPr>
          <a:xfrm>
            <a:off x="1519224" y="681644"/>
            <a:ext cx="9153551" cy="4681759"/>
          </a:xfrm>
          <a:prstGeom prst="rect">
            <a:avLst/>
          </a:prstGeom>
        </p:spPr>
      </p:pic>
    </p:spTree>
    <p:extLst>
      <p:ext uri="{BB962C8B-B14F-4D97-AF65-F5344CB8AC3E}">
        <p14:creationId xmlns:p14="http://schemas.microsoft.com/office/powerpoint/2010/main" val="3402007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506853-5B7D-556D-60A7-9B2A966C3921}"/>
              </a:ext>
              <a:ext uri="{C183D7F6-B498-43B3-948B-1728B52AA6E4}">
                <adec:decorative xmlns:adec="http://schemas.microsoft.com/office/drawing/2017/decorative" val="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3" name="Title 2">
            <a:extLst>
              <a:ext uri="{FF2B5EF4-FFF2-40B4-BE49-F238E27FC236}">
                <a16:creationId xmlns:a16="http://schemas.microsoft.com/office/drawing/2014/main" id="{5111AA3E-B0B8-5E99-A707-2BAC2EFE3723}"/>
              </a:ext>
            </a:extLst>
          </p:cNvPr>
          <p:cNvSpPr>
            <a:spLocks noGrp="1"/>
          </p:cNvSpPr>
          <p:nvPr>
            <p:ph type="title"/>
          </p:nvPr>
        </p:nvSpPr>
        <p:spPr>
          <a:xfrm>
            <a:off x="74714" y="5734513"/>
            <a:ext cx="10515600" cy="1325563"/>
          </a:xfrm>
        </p:spPr>
        <p:txBody>
          <a:bodyPr>
            <a:normAutofit/>
          </a:bodyPr>
          <a:lstStyle/>
          <a:p>
            <a:r>
              <a:rPr lang="en-US" sz="3600" dirty="0"/>
              <a:t>Phase 0 (continued): Adding Inclusion Criteria</a:t>
            </a:r>
          </a:p>
        </p:txBody>
      </p:sp>
      <p:pic>
        <p:nvPicPr>
          <p:cNvPr id="2" name="Picture 1" descr="A screen capture of a new Weeding Criteria in Polaris Leap. The inclusion criteria field is filled, and the item filter fields are not.">
            <a:extLst>
              <a:ext uri="{FF2B5EF4-FFF2-40B4-BE49-F238E27FC236}">
                <a16:creationId xmlns:a16="http://schemas.microsoft.com/office/drawing/2014/main" id="{B6AA8916-5009-74AC-47B6-D61433C9C740}"/>
              </a:ext>
            </a:extLst>
          </p:cNvPr>
          <p:cNvPicPr>
            <a:picLocks noChangeAspect="1"/>
          </p:cNvPicPr>
          <p:nvPr/>
        </p:nvPicPr>
        <p:blipFill rotWithShape="1">
          <a:blip r:embed="rId4"/>
          <a:srcRect l="402" t="12242" b="18442"/>
          <a:stretch/>
        </p:blipFill>
        <p:spPr>
          <a:xfrm>
            <a:off x="1609078" y="460705"/>
            <a:ext cx="8973843" cy="5127370"/>
          </a:xfrm>
          <a:prstGeom prst="rect">
            <a:avLst/>
          </a:prstGeom>
        </p:spPr>
      </p:pic>
    </p:spTree>
    <p:extLst>
      <p:ext uri="{BB962C8B-B14F-4D97-AF65-F5344CB8AC3E}">
        <p14:creationId xmlns:p14="http://schemas.microsoft.com/office/powerpoint/2010/main" val="788835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506853-5B7D-556D-60A7-9B2A966C3921}"/>
              </a:ext>
              <a:ext uri="{C183D7F6-B498-43B3-948B-1728B52AA6E4}">
                <adec:decorative xmlns:adec="http://schemas.microsoft.com/office/drawing/2017/decorative" val="1"/>
              </a:ext>
            </a:extLst>
          </p:cNvPr>
          <p:cNvSpPr/>
          <p:nvPr/>
        </p:nvSpPr>
        <p:spPr>
          <a:xfrm>
            <a:off x="0" y="5873519"/>
            <a:ext cx="12192000" cy="984482"/>
          </a:xfrm>
          <a:prstGeom prst="rect">
            <a:avLst/>
          </a:prstGeom>
          <a:solidFill>
            <a:srgbClr val="F3E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3E69FC6-D07E-8774-63E8-736E5F5FCD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66948" y="5945786"/>
            <a:ext cx="850338" cy="850338"/>
          </a:xfrm>
          <a:prstGeom prst="rect">
            <a:avLst/>
          </a:prstGeom>
        </p:spPr>
      </p:pic>
      <p:sp>
        <p:nvSpPr>
          <p:cNvPr id="3" name="Title 2">
            <a:extLst>
              <a:ext uri="{FF2B5EF4-FFF2-40B4-BE49-F238E27FC236}">
                <a16:creationId xmlns:a16="http://schemas.microsoft.com/office/drawing/2014/main" id="{B98A5724-06EC-3FD2-23FB-74738DFB8067}"/>
              </a:ext>
            </a:extLst>
          </p:cNvPr>
          <p:cNvSpPr>
            <a:spLocks noGrp="1"/>
          </p:cNvSpPr>
          <p:nvPr>
            <p:ph type="title"/>
          </p:nvPr>
        </p:nvSpPr>
        <p:spPr>
          <a:xfrm>
            <a:off x="74714" y="5702978"/>
            <a:ext cx="10515600" cy="1325563"/>
          </a:xfrm>
        </p:spPr>
        <p:txBody>
          <a:bodyPr>
            <a:normAutofit/>
          </a:bodyPr>
          <a:lstStyle/>
          <a:p>
            <a:r>
              <a:rPr lang="en-US" sz="3600" dirty="0"/>
              <a:t>I</a:t>
            </a:r>
            <a:r>
              <a:rPr lang="en-US" sz="3600" baseline="0" dirty="0"/>
              <a:t>nclusion criteria</a:t>
            </a:r>
            <a:r>
              <a:rPr lang="en-US" sz="3600" dirty="0"/>
              <a:t> gone wild</a:t>
            </a:r>
          </a:p>
        </p:txBody>
      </p:sp>
      <p:pic>
        <p:nvPicPr>
          <p:cNvPr id="2" name="image3.jpg" descr="Screen capture from Polaris Leap, showing a weeding template with forty-nine distinct inclusion criteria lines.">
            <a:extLst>
              <a:ext uri="{FF2B5EF4-FFF2-40B4-BE49-F238E27FC236}">
                <a16:creationId xmlns:a16="http://schemas.microsoft.com/office/drawing/2014/main" id="{130B748D-D8DC-F0AC-AE7C-EBFD6ABC0CEE}"/>
              </a:ext>
            </a:extLst>
          </p:cNvPr>
          <p:cNvPicPr/>
          <p:nvPr/>
        </p:nvPicPr>
        <p:blipFill>
          <a:blip r:embed="rId4"/>
          <a:srcRect b="53136"/>
          <a:stretch>
            <a:fillRect/>
          </a:stretch>
        </p:blipFill>
        <p:spPr>
          <a:xfrm>
            <a:off x="2037505" y="294450"/>
            <a:ext cx="8116989" cy="5255358"/>
          </a:xfrm>
          <a:prstGeom prst="rect">
            <a:avLst/>
          </a:prstGeom>
          <a:ln/>
        </p:spPr>
      </p:pic>
    </p:spTree>
    <p:extLst>
      <p:ext uri="{BB962C8B-B14F-4D97-AF65-F5344CB8AC3E}">
        <p14:creationId xmlns:p14="http://schemas.microsoft.com/office/powerpoint/2010/main" val="1036823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G 2026 PPT template" id="{BA4BCBE3-25E0-4778-AF3C-E513E8CEEA7C}" vid="{E1BE4A6A-C8DC-4AD0-BACA-A2C24286B4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IUG_2026_PPT_template</Template>
  <TotalTime>988</TotalTime>
  <Words>450</Words>
  <Application>Microsoft Office PowerPoint</Application>
  <PresentationFormat>Widescreen</PresentationFormat>
  <Paragraphs>82</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Consolas</vt:lpstr>
      <vt:lpstr>Helvetica</vt:lpstr>
      <vt:lpstr>Office Theme</vt:lpstr>
      <vt:lpstr>Seeing the Forest Through the Weeds Inventory Through Polaris Weeding Workflows</vt:lpstr>
      <vt:lpstr>Background</vt:lpstr>
      <vt:lpstr>The State of the Catalog (ca. 2019)</vt:lpstr>
      <vt:lpstr>Disclaimers…</vt:lpstr>
      <vt:lpstr>To weed, but not to weed: setting up weeding criteria, sans filters</vt:lpstr>
      <vt:lpstr>Phase Structure</vt:lpstr>
      <vt:lpstr>Phase 0: Generating a Weeding Template</vt:lpstr>
      <vt:lpstr>Phase 0 (continued): Adding Inclusion Criteria</vt:lpstr>
      <vt:lpstr>Inclusion criteria gone wild</vt:lpstr>
      <vt:lpstr>Phase 1: Inventory proper</vt:lpstr>
      <vt:lpstr>Wherefore art thou, ‘In’ status items? The search for roaming items</vt:lpstr>
      <vt:lpstr>Phase 2 (diagram)</vt:lpstr>
      <vt:lpstr>Shall I Compare Thee, to the Inventoried? Digital ‘stamping’ of inventory</vt:lpstr>
      <vt:lpstr>Phase 2.5 Inventory Check In</vt:lpstr>
      <vt:lpstr>The taming of the few (left behind): catching the ‘out’-liers</vt:lpstr>
      <vt:lpstr>Phase 3 (diagram)</vt:lpstr>
      <vt:lpstr>Considerations (and some relevant Idea Exchange)</vt:lpstr>
      <vt:lpstr>Questions?  Comments? Suggestions?</vt:lpstr>
    </vt:vector>
  </TitlesOfParts>
  <Company>Baldwin Public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Crawford.Cameron</dc:creator>
  <cp:lastModifiedBy>Library_Employee</cp:lastModifiedBy>
  <cp:revision>14</cp:revision>
  <dcterms:created xsi:type="dcterms:W3CDTF">2026-03-02T21:43:09Z</dcterms:created>
  <dcterms:modified xsi:type="dcterms:W3CDTF">2026-04-15T02:27:23Z</dcterms:modified>
</cp:coreProperties>
</file>