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9" r:id="rId3"/>
    <p:sldId id="258" r:id="rId4"/>
    <p:sldId id="260" r:id="rId5"/>
    <p:sldId id="274" r:id="rId6"/>
    <p:sldId id="275" r:id="rId7"/>
    <p:sldId id="276" r:id="rId8"/>
    <p:sldId id="262" r:id="rId9"/>
    <p:sldId id="278" r:id="rId10"/>
    <p:sldId id="281" r:id="rId11"/>
    <p:sldId id="279" r:id="rId12"/>
    <p:sldId id="280" r:id="rId13"/>
    <p:sldId id="290" r:id="rId14"/>
    <p:sldId id="282" r:id="rId15"/>
    <p:sldId id="284" r:id="rId16"/>
    <p:sldId id="263" r:id="rId17"/>
    <p:sldId id="286" r:id="rId18"/>
    <p:sldId id="283" r:id="rId19"/>
    <p:sldId id="268" r:id="rId20"/>
    <p:sldId id="288" r:id="rId21"/>
    <p:sldId id="285" r:id="rId22"/>
    <p:sldId id="294" r:id="rId23"/>
    <p:sldId id="292" r:id="rId24"/>
    <p:sldId id="272" r:id="rId25"/>
    <p:sldId id="295" r:id="rId26"/>
    <p:sldId id="293" r:id="rId27"/>
    <p:sldId id="287" r:id="rId28"/>
    <p:sldId id="266" r:id="rId29"/>
    <p:sldId id="289" r:id="rId30"/>
    <p:sldId id="291" r:id="rId31"/>
    <p:sldId id="2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842"/>
    <a:srgbClr val="00223D"/>
    <a:srgbClr val="620E28"/>
    <a:srgbClr val="F3E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69097" autoAdjust="0"/>
  </p:normalViewPr>
  <p:slideViewPr>
    <p:cSldViewPr snapToGrid="0">
      <p:cViewPr varScale="1">
        <p:scale>
          <a:sx n="52" d="100"/>
          <a:sy n="52" d="100"/>
        </p:scale>
        <p:origin x="1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E792A-D199-4740-A380-51F76153B224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DACD6-92EE-45CE-A7B0-1F123E9D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3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21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4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Had access to instance, so worked internally to fine-tune what was there</a:t>
            </a:r>
          </a:p>
          <a:p>
            <a:endParaRPr lang="en-US" dirty="0"/>
          </a:p>
          <a:p>
            <a:r>
              <a:rPr lang="en-US" dirty="0"/>
              <a:t>Cataloging inconsistences – age group and literary form facets showed us some issues with our 008s; </a:t>
            </a:r>
          </a:p>
          <a:p>
            <a:endParaRPr lang="en-US" dirty="0"/>
          </a:p>
          <a:p>
            <a:r>
              <a:rPr lang="en-US" dirty="0"/>
              <a:t>Identify solutions to challenges we encountered – Discover handling things differently from the legacy platforms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13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00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74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28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61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29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end, staff had about three months of full access to Discover before we launched to the public alongside </a:t>
            </a:r>
            <a:r>
              <a:rPr lang="en-US" dirty="0" err="1"/>
              <a:t>WebBuilder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8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54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34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234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13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12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65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41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8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10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518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3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17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1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54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0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99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12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OPAC message on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DACD6-92EE-45CE-A7B0-1F123E9D04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4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E5546-A0B0-873F-4B93-FA53C2038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0C24A3-68F5-2154-88A1-C0A55B977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784B3-3349-A367-1B72-022DA7F3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BA541-64FA-2A41-BF6F-DC1C11C4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0787D-DE34-D87C-3D20-6C0A367B4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4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8C3D1-8316-934C-6FCE-EC7E53C7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DCA6C-1811-6E5B-9D7A-CFB13BAB2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7F17C-55F6-C6D8-A3AA-852FACE0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4D567-A274-009B-C5C9-D5BC50D85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48F02-32B7-DE2D-6644-DDBD4505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AFADF4-3009-998F-AB58-F303A1B95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358A0-7843-12D9-EE79-1C71348AF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B726E-DAB2-2FB7-3496-800113CE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D6295-25E1-1251-4642-391038527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A1BF9-D6C7-DAE1-C614-8CB98DA0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8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C0722-635C-6F57-F475-4C9D6989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07767-09FC-688D-E4DB-3B3667ADF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52C65-A02E-C096-F624-81B71B05F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3D793-508C-7A97-962C-56B0EC1D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5C939-BAFA-F0C8-9164-B4502ECA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2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14210-2259-F5E8-FF94-506854DC9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EA7DB-9680-B5D9-59D6-1508B26A5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CE019-F28D-8B89-315B-C7377D987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A3B03-057F-F58E-D5EB-D9A59DF00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0021C-08DA-442C-76E4-736D9ECF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2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F825-B759-C3AA-9982-866C9431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56AB7-2038-A70C-A5B2-AF7113524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B5ABD-09CF-5CBD-4F63-C2AB60A05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F7A95-5A12-2A75-4E9B-E7E0A73C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321FD-0397-42BE-8235-94E51D7F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74E65-FC6A-29FB-70B5-F405D799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8916-B5BB-A7D9-7A17-B2779677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83B3B-0B44-66A1-4A84-CBDB09F5B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6D406-9984-09E5-9B83-0B39C475B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915E0-9D33-9ECA-89E3-9CC077F70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379F8C-0231-44AC-6B23-94A5AE30F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E38855-F9DF-D576-8457-22162804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70EEE-B57C-D2BF-D8F8-D9B8415CD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B8F2B-F16A-0573-6A83-11CC0F2B6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6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6569-E350-D295-6848-F8A135D8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336050-7FF0-C6F6-112C-772F0619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0740C-6938-B0BD-E258-6D6756162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E41E3-FF6C-058B-3BD4-2271A4CA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2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69C63-B11B-2B8C-367D-81E74AE9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DF0EE-CA44-6835-ABFE-CA7E6586A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EBE21-29E0-0354-D5EC-087E3C462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3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F4407-4B25-FCBE-57E4-A7829219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E5552-7962-CC6F-6E3E-8B1C14835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16A62-5B97-7A97-74CF-E161EAE8B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50EC4-4976-6539-FC2F-6FACBD6D6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B1BB4-1AC6-8C66-ABC6-EEB41CA3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F9FFF-E253-F74C-60B9-C27FB55F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8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D88D-91FB-9C15-8A6A-169FC239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8C644-9EAB-286C-9D20-C383922C4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C56BC-D659-830F-3A76-5BB988EAA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D851-A8CC-14F7-9E06-C50619BC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CC1A1-6D99-CF83-3D14-7B7984A7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C82D1-29F8-6B10-A341-2799BA66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5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5BE02-6075-4A94-5B95-AD21ADA81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705271-5EBA-2F49-618C-DC81BD18E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8F3C2-10B5-CD33-9F2E-FC974C78C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B7B0CA-7F1D-7440-BF86-78A318A6FD35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173F1-0847-1BA0-F40A-4ED2D9310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FD84E-E40C-73B8-7FB2-5206E969A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E35B7-D1A3-FA48-9136-E65B2C083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71898F-4D0F-919F-D69B-72879BA74619}"/>
              </a:ext>
            </a:extLst>
          </p:cNvPr>
          <p:cNvSpPr/>
          <p:nvPr/>
        </p:nvSpPr>
        <p:spPr>
          <a:xfrm>
            <a:off x="3357250" y="0"/>
            <a:ext cx="8834750" cy="6858000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F9501-4654-8CF0-CEF7-2697A05CB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0" y="2004002"/>
            <a:ext cx="2849993" cy="2849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D3775-4F06-3D6F-F872-CC0186454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241" y="2072243"/>
            <a:ext cx="7190509" cy="143771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0223D"/>
                </a:solidFill>
              </a:rPr>
              <a:t>Curtains for Encore; Discovering Vega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6138A63-B70F-BF2F-B517-91379908F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7486" y="3428998"/>
            <a:ext cx="5722018" cy="1036122"/>
          </a:xfrm>
        </p:spPr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Stephanie Ruhe</a:t>
            </a:r>
          </a:p>
          <a:p>
            <a:r>
              <a:rPr lang="en-US" dirty="0">
                <a:solidFill>
                  <a:srgbClr val="00223D"/>
                </a:solidFill>
              </a:rPr>
              <a:t>Springfield-Greene County (MO) Library </a:t>
            </a:r>
          </a:p>
        </p:txBody>
      </p:sp>
    </p:spTree>
    <p:extLst>
      <p:ext uri="{BB962C8B-B14F-4D97-AF65-F5344CB8AC3E}">
        <p14:creationId xmlns:p14="http://schemas.microsoft.com/office/powerpoint/2010/main" val="1682359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271DE3-0BBD-48DC-87C2-E8197208C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0249" y="1293698"/>
            <a:ext cx="11101868" cy="422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111D65-9176-4C1B-8E3F-172264B7BEBE}"/>
              </a:ext>
            </a:extLst>
          </p:cNvPr>
          <p:cNvSpPr txBox="1"/>
          <p:nvPr/>
        </p:nvSpPr>
        <p:spPr>
          <a:xfrm>
            <a:off x="685800" y="500063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23D"/>
                </a:solidFill>
              </a:rPr>
              <a:t>OPAC message field display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AC624-808C-4DE2-897C-0EC12D702D7E}"/>
              </a:ext>
            </a:extLst>
          </p:cNvPr>
          <p:cNvSpPr/>
          <p:nvPr/>
        </p:nvSpPr>
        <p:spPr>
          <a:xfrm>
            <a:off x="5029200" y="3429000"/>
            <a:ext cx="3443288" cy="584775"/>
          </a:xfrm>
          <a:prstGeom prst="rect">
            <a:avLst/>
          </a:prstGeom>
          <a:noFill/>
          <a:ln>
            <a:solidFill>
              <a:srgbClr val="620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01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2181"/>
            <a:ext cx="10515600" cy="4351338"/>
          </a:xfrm>
        </p:spPr>
        <p:txBody>
          <a:bodyPr>
            <a:noAutofit/>
          </a:bodyPr>
          <a:lstStyle/>
          <a:p>
            <a:r>
              <a:rPr lang="en-US" sz="4000" dirty="0"/>
              <a:t>Stayed engaged in strategic partner meetings, continued providing direct feedback</a:t>
            </a:r>
          </a:p>
          <a:p>
            <a:r>
              <a:rPr lang="en-US" sz="4000" dirty="0"/>
              <a:t>Optimizing configuration, cataloging</a:t>
            </a:r>
          </a:p>
          <a:p>
            <a:pPr lvl="1"/>
            <a:r>
              <a:rPr lang="en-US" sz="3600" dirty="0"/>
              <a:t>Discover exposed some areas of inconsistency</a:t>
            </a:r>
          </a:p>
          <a:p>
            <a:r>
              <a:rPr lang="en-US" sz="4000" dirty="0"/>
              <a:t>Finding solutions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5C3C2-FAF2-4DF4-AE01-3720A12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7056"/>
          </a:xfrm>
        </p:spPr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Waiting, but not wasting time</a:t>
            </a:r>
          </a:p>
        </p:txBody>
      </p:sp>
    </p:spTree>
    <p:extLst>
      <p:ext uri="{BB962C8B-B14F-4D97-AF65-F5344CB8AC3E}">
        <p14:creationId xmlns:p14="http://schemas.microsoft.com/office/powerpoint/2010/main" val="65737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F985A8-9672-4CD1-ABF1-B9348E2C8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522522"/>
            <a:ext cx="10515600" cy="2814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DF705D-2D63-4DD5-907F-68AC7E08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3663" y="939703"/>
            <a:ext cx="3500611" cy="14320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92984-B40E-4345-9CBB-3623F5E05B76}"/>
              </a:ext>
            </a:extLst>
          </p:cNvPr>
          <p:cNvSpPr txBox="1"/>
          <p:nvPr/>
        </p:nvSpPr>
        <p:spPr>
          <a:xfrm>
            <a:off x="528638" y="700088"/>
            <a:ext cx="55673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63842"/>
                </a:solidFill>
              </a:rPr>
              <a:t>Created bib/item location for “on order” materials to allow them to display in Discover and patrons to join hold queue prior to release.</a:t>
            </a:r>
          </a:p>
        </p:txBody>
      </p:sp>
    </p:spTree>
    <p:extLst>
      <p:ext uri="{BB962C8B-B14F-4D97-AF65-F5344CB8AC3E}">
        <p14:creationId xmlns:p14="http://schemas.microsoft.com/office/powerpoint/2010/main" val="118432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96B51B-A951-4213-8975-5B810BFF4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6992" y="1419758"/>
            <a:ext cx="10498015" cy="3734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96CE1B-52FA-411E-9062-B072D957D042}"/>
              </a:ext>
            </a:extLst>
          </p:cNvPr>
          <p:cNvSpPr txBox="1"/>
          <p:nvPr/>
        </p:nvSpPr>
        <p:spPr>
          <a:xfrm>
            <a:off x="671512" y="542925"/>
            <a:ext cx="10595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23D"/>
                </a:solidFill>
              </a:rPr>
              <a:t>Adjusted location hierarchy structure to improve visibility for special collections</a:t>
            </a:r>
          </a:p>
        </p:txBody>
      </p:sp>
    </p:spTree>
    <p:extLst>
      <p:ext uri="{BB962C8B-B14F-4D97-AF65-F5344CB8AC3E}">
        <p14:creationId xmlns:p14="http://schemas.microsoft.com/office/powerpoint/2010/main" val="1611076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2181"/>
            <a:ext cx="10515600" cy="4351338"/>
          </a:xfrm>
        </p:spPr>
        <p:txBody>
          <a:bodyPr>
            <a:noAutofit/>
          </a:bodyPr>
          <a:lstStyle/>
          <a:p>
            <a:r>
              <a:rPr lang="en-US" sz="4000" dirty="0"/>
              <a:t>As development evolved, began designing internal training</a:t>
            </a:r>
          </a:p>
          <a:p>
            <a:r>
              <a:rPr lang="en-US" sz="4000" dirty="0"/>
              <a:t>Large number of staff to reach and limited resources a challenge</a:t>
            </a:r>
          </a:p>
          <a:p>
            <a:pPr lvl="1"/>
            <a:r>
              <a:rPr lang="en-US" sz="3600" dirty="0"/>
              <a:t>Asynchronous format – video, documentation, on-demand in-person</a:t>
            </a:r>
          </a:p>
          <a:p>
            <a:pPr lvl="1"/>
            <a:endParaRPr lang="en-US" sz="3600" dirty="0"/>
          </a:p>
          <a:p>
            <a:endParaRPr lang="en-US" sz="4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5C3C2-FAF2-4DF4-AE01-3720A12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7056"/>
          </a:xfrm>
        </p:spPr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Bringing it together </a:t>
            </a:r>
          </a:p>
        </p:txBody>
      </p:sp>
    </p:spTree>
    <p:extLst>
      <p:ext uri="{BB962C8B-B14F-4D97-AF65-F5344CB8AC3E}">
        <p14:creationId xmlns:p14="http://schemas.microsoft.com/office/powerpoint/2010/main" val="660858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C8DD493-DF06-45B4-AA59-123D4B80B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28700" y="292432"/>
            <a:ext cx="10015538" cy="54946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1709E2-F007-4DB6-8000-7C47A2577DE6}"/>
              </a:ext>
            </a:extLst>
          </p:cNvPr>
          <p:cNvSpPr txBox="1"/>
          <p:nvPr/>
        </p:nvSpPr>
        <p:spPr>
          <a:xfrm>
            <a:off x="528638" y="5186363"/>
            <a:ext cx="5329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 from training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5229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C9BC39-60DD-4439-835E-247ECB0FD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351" y="948767"/>
            <a:ext cx="8501062" cy="4750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13700-E0D3-4EC2-BC80-3D9E19B44AB5}"/>
              </a:ext>
            </a:extLst>
          </p:cNvPr>
          <p:cNvSpPr txBox="1"/>
          <p:nvPr/>
        </p:nvSpPr>
        <p:spPr>
          <a:xfrm>
            <a:off x="414338" y="357188"/>
            <a:ext cx="5986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23D"/>
                </a:solidFill>
              </a:rPr>
              <a:t>Example from practice exercises</a:t>
            </a:r>
          </a:p>
        </p:txBody>
      </p:sp>
    </p:spTree>
    <p:extLst>
      <p:ext uri="{BB962C8B-B14F-4D97-AF65-F5344CB8AC3E}">
        <p14:creationId xmlns:p14="http://schemas.microsoft.com/office/powerpoint/2010/main" val="179717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484C77-D3F7-44EA-A2BA-D579B63E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60" y="175758"/>
            <a:ext cx="6125430" cy="6506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A3F8B-A731-4485-86D4-E426F79840B3}"/>
              </a:ext>
            </a:extLst>
          </p:cNvPr>
          <p:cNvSpPr txBox="1"/>
          <p:nvPr/>
        </p:nvSpPr>
        <p:spPr>
          <a:xfrm>
            <a:off x="6757988" y="642938"/>
            <a:ext cx="50006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Created feedback/question form with results populating a spreadsheet – extremely helpful in ensuring questions didn’t disappear in inboxes as well as helping us spot common points of confusion.</a:t>
            </a:r>
          </a:p>
        </p:txBody>
      </p:sp>
    </p:spTree>
    <p:extLst>
      <p:ext uri="{BB962C8B-B14F-4D97-AF65-F5344CB8AC3E}">
        <p14:creationId xmlns:p14="http://schemas.microsoft.com/office/powerpoint/2010/main" val="4236553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0B8AAD-BA60-45AC-8637-0FEDFB4C5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8" t="6097" r="3499" b="2108"/>
          <a:stretch/>
        </p:blipFill>
        <p:spPr>
          <a:xfrm>
            <a:off x="866774" y="116486"/>
            <a:ext cx="10458451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In the rearview – first year (plus) in review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A740C9-E471-4B78-A52A-54F9631BE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9281" y="1397000"/>
            <a:ext cx="6056237" cy="4351338"/>
          </a:xfrm>
        </p:spPr>
      </p:pic>
    </p:spTree>
    <p:extLst>
      <p:ext uri="{BB962C8B-B14F-4D97-AF65-F5344CB8AC3E}">
        <p14:creationId xmlns:p14="http://schemas.microsoft.com/office/powerpoint/2010/main" val="356716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What we’ll cover: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Introductions/about SGCL</a:t>
            </a:r>
          </a:p>
          <a:p>
            <a:r>
              <a:rPr lang="en-US" dirty="0"/>
              <a:t>Choosing to adopt Vega</a:t>
            </a:r>
          </a:p>
          <a:p>
            <a:r>
              <a:rPr lang="en-US" dirty="0"/>
              <a:t>Go-live preparation and process</a:t>
            </a:r>
          </a:p>
          <a:p>
            <a:r>
              <a:rPr lang="en-US" dirty="0"/>
              <a:t>Successes and challenges – first year+ in review</a:t>
            </a:r>
          </a:p>
          <a:p>
            <a:r>
              <a:rPr lang="en-US" dirty="0"/>
              <a:t>Looking ahead</a:t>
            </a:r>
          </a:p>
          <a:p>
            <a:r>
              <a:rPr lang="en-US" dirty="0"/>
              <a:t>Questions/discussion?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General notes about go-live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F18E841-1878-422A-8FDD-1D41220F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175"/>
            <a:ext cx="10515600" cy="4776788"/>
          </a:xfrm>
        </p:spPr>
        <p:txBody>
          <a:bodyPr>
            <a:normAutofit/>
          </a:bodyPr>
          <a:lstStyle/>
          <a:p>
            <a:r>
              <a:rPr lang="en-US" sz="3200" dirty="0"/>
              <a:t>Exercise in change management</a:t>
            </a:r>
          </a:p>
          <a:p>
            <a:r>
              <a:rPr lang="en-US" sz="3200" dirty="0"/>
              <a:t>Resistance from some, left </a:t>
            </a:r>
            <a:r>
              <a:rPr lang="en-US" sz="3200" dirty="0" err="1"/>
              <a:t>webpac</a:t>
            </a:r>
            <a:r>
              <a:rPr lang="en-US" sz="3200" dirty="0"/>
              <a:t> linked as alternative option for now</a:t>
            </a:r>
          </a:p>
          <a:p>
            <a:r>
              <a:rPr lang="en-US" sz="3200" dirty="0"/>
              <a:t>Staff preparation generally seemed adequate, but fell short on public side</a:t>
            </a:r>
          </a:p>
          <a:p>
            <a:r>
              <a:rPr lang="en-US" sz="3200" dirty="0"/>
              <a:t>Offered feedback email and was able to provide targeted support to some patrons who struggled</a:t>
            </a:r>
          </a:p>
          <a:p>
            <a:r>
              <a:rPr lang="en-US" sz="3200" dirty="0"/>
              <a:t>Choosing one “do-over” – more advance publicity for patrons, multiple formats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68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The wins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8750"/>
            <a:ext cx="10791825" cy="4748213"/>
          </a:xfrm>
        </p:spPr>
        <p:txBody>
          <a:bodyPr>
            <a:normAutofit/>
          </a:bodyPr>
          <a:lstStyle/>
          <a:p>
            <a:r>
              <a:rPr lang="en-US" sz="3200" dirty="0"/>
              <a:t>Modern look and standards; homepage builder</a:t>
            </a:r>
          </a:p>
          <a:p>
            <a:r>
              <a:rPr lang="en-US" sz="3200" dirty="0"/>
              <a:t>Roll-ups and enriched content/</a:t>
            </a:r>
            <a:r>
              <a:rPr lang="en-US" sz="3200" dirty="0" err="1"/>
              <a:t>Syndetics</a:t>
            </a:r>
            <a:r>
              <a:rPr lang="en-US" sz="3200" dirty="0"/>
              <a:t> integration</a:t>
            </a:r>
          </a:p>
          <a:p>
            <a:r>
              <a:rPr lang="en-US" sz="3200" dirty="0"/>
              <a:t>Collection sites and custom cover images</a:t>
            </a:r>
          </a:p>
          <a:p>
            <a:r>
              <a:rPr lang="en-US" sz="3200" dirty="0"/>
              <a:t>Changes and enhancements directly tied to feedback</a:t>
            </a:r>
          </a:p>
          <a:p>
            <a:pPr lvl="1"/>
            <a:r>
              <a:rPr lang="en-US" sz="3200" dirty="0"/>
              <a:t>Improvements to roll-up logic and metadata ingesting/display</a:t>
            </a:r>
          </a:p>
          <a:p>
            <a:pPr lvl="1"/>
            <a:r>
              <a:rPr lang="en-US" sz="3200" dirty="0"/>
              <a:t>UX improvements to Edition Info</a:t>
            </a:r>
          </a:p>
          <a:p>
            <a:pPr lvl="1"/>
            <a:r>
              <a:rPr lang="en-US" sz="3200" dirty="0"/>
              <a:t>Account Portal 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1153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A69E6-FA09-421A-A7E2-B857DDC6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4" y="61876"/>
            <a:ext cx="11893168" cy="58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62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F9841-0DF2-4448-8451-BF10D4197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82" y="53706"/>
            <a:ext cx="9506319" cy="5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71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58C0-2108-465A-B3DB-46A16CF32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"/>
            <a:ext cx="12192000" cy="55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67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4C5FF1-1E28-42D7-800A-7DB672C89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1032"/>
            <a:ext cx="12192000" cy="38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64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C7478-EEDD-4B89-8470-24A9C0320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051" y="1934426"/>
            <a:ext cx="9840698" cy="3877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DE354-9816-41F7-B609-FFD2A76E5B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91"/>
          <a:stretch/>
        </p:blipFill>
        <p:spPr>
          <a:xfrm>
            <a:off x="651575" y="200025"/>
            <a:ext cx="11279174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80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The pain points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28750"/>
            <a:ext cx="6888061" cy="4748213"/>
          </a:xfrm>
        </p:spPr>
        <p:txBody>
          <a:bodyPr>
            <a:normAutofit/>
          </a:bodyPr>
          <a:lstStyle/>
          <a:p>
            <a:r>
              <a:rPr lang="en-US" sz="3200" dirty="0"/>
              <a:t>Modern look and standards – except… </a:t>
            </a:r>
          </a:p>
          <a:p>
            <a:r>
              <a:rPr lang="en-US" sz="3200" dirty="0"/>
              <a:t>Enriched content/</a:t>
            </a:r>
            <a:r>
              <a:rPr lang="en-US" sz="3200" dirty="0" err="1"/>
              <a:t>Syndetics</a:t>
            </a:r>
            <a:r>
              <a:rPr lang="en-US" sz="3200" dirty="0"/>
              <a:t> integration (still a little clunky for collection sites)</a:t>
            </a:r>
          </a:p>
          <a:p>
            <a:r>
              <a:rPr lang="en-US" sz="3200" dirty="0"/>
              <a:t>Collection sites (see above, plus…) </a:t>
            </a:r>
          </a:p>
          <a:p>
            <a:r>
              <a:rPr lang="en-US" sz="3200" dirty="0"/>
              <a:t>Roll-ups (some love ‘</a:t>
            </a:r>
            <a:r>
              <a:rPr lang="en-US" sz="3200" dirty="0" err="1"/>
              <a:t>em</a:t>
            </a:r>
            <a:r>
              <a:rPr lang="en-US" sz="3200" dirty="0"/>
              <a:t>, some hate ‘</a:t>
            </a:r>
            <a:r>
              <a:rPr lang="en-US" sz="3200" dirty="0" err="1"/>
              <a:t>em</a:t>
            </a:r>
            <a:r>
              <a:rPr lang="en-US" sz="3200" dirty="0"/>
              <a:t>; sometimes require workarounds)</a:t>
            </a:r>
          </a:p>
          <a:p>
            <a:r>
              <a:rPr lang="en-US" sz="3200" dirty="0"/>
              <a:t>Changes and enhancements directly tied to feedback (love to see it; can be challenging to manage)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AAC01-A218-4C8C-96DB-3025E5460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438" y="2324778"/>
            <a:ext cx="2652713" cy="2652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037DD-CB1C-4DB0-81C9-C0C3392D1534}"/>
              </a:ext>
            </a:extLst>
          </p:cNvPr>
          <p:cNvSpPr txBox="1"/>
          <p:nvPr/>
        </p:nvSpPr>
        <p:spPr>
          <a:xfrm>
            <a:off x="7822406" y="135957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Vega Rollups…</a:t>
            </a:r>
          </a:p>
          <a:p>
            <a:pPr algn="ctr"/>
            <a:r>
              <a:rPr lang="en-US" sz="2800" dirty="0"/>
              <a:t>Wednesday, 3:00</a:t>
            </a:r>
          </a:p>
        </p:txBody>
      </p:sp>
    </p:spTree>
    <p:extLst>
      <p:ext uri="{BB962C8B-B14F-4D97-AF65-F5344CB8AC3E}">
        <p14:creationId xmlns:p14="http://schemas.microsoft.com/office/powerpoint/2010/main" val="3480731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What’s next?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DD903-9A6F-4733-9150-5682EE7C7773}"/>
              </a:ext>
            </a:extLst>
          </p:cNvPr>
          <p:cNvSpPr txBox="1"/>
          <p:nvPr/>
        </p:nvSpPr>
        <p:spPr>
          <a:xfrm>
            <a:off x="7529513" y="1649471"/>
            <a:ext cx="424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23D"/>
                </a:solidFill>
              </a:rPr>
              <a:t>Product Board – Vega Discover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68422E7-F97E-4B3E-8556-5BD837BC1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53424" y="2405061"/>
            <a:ext cx="2481263" cy="24812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E146E-1C04-449A-B287-74E928F90BF9}"/>
              </a:ext>
            </a:extLst>
          </p:cNvPr>
          <p:cNvSpPr txBox="1"/>
          <p:nvPr/>
        </p:nvSpPr>
        <p:spPr>
          <a:xfrm>
            <a:off x="471488" y="1690688"/>
            <a:ext cx="66389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Kiosk sites for branches – someday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Premium?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Excited about upcoming development: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Improvements to author searching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Patron registration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Facet UX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4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Hopes and dreams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AFDB8FB-5771-4912-8683-B3CDBF81C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73128" y="2253006"/>
            <a:ext cx="2752047" cy="275204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DD903-9A6F-4733-9150-5682EE7C7773}"/>
              </a:ext>
            </a:extLst>
          </p:cNvPr>
          <p:cNvSpPr txBox="1"/>
          <p:nvPr/>
        </p:nvSpPr>
        <p:spPr>
          <a:xfrm>
            <a:off x="7529513" y="1649471"/>
            <a:ext cx="4243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23D"/>
                </a:solidFill>
              </a:rPr>
              <a:t>Idea Exchange – Vega Discover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D26008-14DC-4891-A21B-2B86BC812D20}"/>
              </a:ext>
            </a:extLst>
          </p:cNvPr>
          <p:cNvSpPr txBox="1"/>
          <p:nvPr/>
        </p:nvSpPr>
        <p:spPr>
          <a:xfrm>
            <a:off x="695325" y="1446299"/>
            <a:ext cx="681513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no particular order – some of our favorites in Idea Exchange: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Message field in patron account (Sierra) display in Discover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Genre facet (655 field)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Display all series associated with titles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Ability to create custom rollup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Allow patrons to remove titles from Reading History</a:t>
            </a:r>
          </a:p>
          <a:p>
            <a:endParaRPr lang="en-US" dirty="0"/>
          </a:p>
          <a:p>
            <a:pPr algn="r"/>
            <a:r>
              <a:rPr lang="en-US" sz="2400" dirty="0"/>
              <a:t>… and more!</a:t>
            </a:r>
          </a:p>
        </p:txBody>
      </p:sp>
    </p:spTree>
    <p:extLst>
      <p:ext uri="{BB962C8B-B14F-4D97-AF65-F5344CB8AC3E}">
        <p14:creationId xmlns:p14="http://schemas.microsoft.com/office/powerpoint/2010/main" val="74850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B8C3A-4A99-4643-AA7C-AD1853775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93" y="1363288"/>
            <a:ext cx="5634520" cy="33972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38612-8B4F-4029-8544-4924E745BF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0" t="22053" b="5054"/>
          <a:stretch/>
        </p:blipFill>
        <p:spPr>
          <a:xfrm>
            <a:off x="6240089" y="3487013"/>
            <a:ext cx="5191690" cy="2190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3A4511-6096-4C34-BF5D-E1ADB474B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912" y="291726"/>
            <a:ext cx="4434514" cy="29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77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Questions/discussion?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1BB896-859D-42DA-95E2-9B4221356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43062" y="2544531"/>
            <a:ext cx="2486025" cy="2486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DA077-1495-4BAD-9360-1232AB7FC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323" y="2514601"/>
            <a:ext cx="2486025" cy="2505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0FD632-25EB-4F97-AE99-AB650E46ABBB}"/>
              </a:ext>
            </a:extLst>
          </p:cNvPr>
          <p:cNvSpPr txBox="1"/>
          <p:nvPr/>
        </p:nvSpPr>
        <p:spPr>
          <a:xfrm>
            <a:off x="685800" y="1690688"/>
            <a:ext cx="4271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Vega Discover Year in Review</a:t>
            </a:r>
          </a:p>
          <a:p>
            <a:pPr algn="ctr"/>
            <a:r>
              <a:rPr lang="en-US" sz="2400" b="1" dirty="0"/>
              <a:t>Tuesday, 3:00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9126A-AEB1-43E2-B809-7096675CFA6A}"/>
              </a:ext>
            </a:extLst>
          </p:cNvPr>
          <p:cNvSpPr txBox="1"/>
          <p:nvPr/>
        </p:nvSpPr>
        <p:spPr>
          <a:xfrm>
            <a:off x="7258611" y="1673829"/>
            <a:ext cx="383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All Things Vega Forum</a:t>
            </a:r>
          </a:p>
          <a:p>
            <a:pPr algn="ctr"/>
            <a:r>
              <a:rPr lang="en-US" sz="2400" b="1" dirty="0"/>
              <a:t>Wednesday, 1:30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5400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71898F-4D0F-919F-D69B-72879BA74619}"/>
              </a:ext>
            </a:extLst>
          </p:cNvPr>
          <p:cNvSpPr/>
          <p:nvPr/>
        </p:nvSpPr>
        <p:spPr>
          <a:xfrm>
            <a:off x="3357250" y="0"/>
            <a:ext cx="8834750" cy="6858000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F9501-4654-8CF0-CEF7-2697A05CB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0" y="2004002"/>
            <a:ext cx="2849993" cy="2849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D3775-4F06-3D6F-F872-CC0186454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241" y="2072243"/>
            <a:ext cx="7190509" cy="1437719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00223D"/>
                </a:solidFill>
              </a:rPr>
              <a:t>Thank you!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6138A63-B70F-BF2F-B517-91379908F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7485" y="3428997"/>
            <a:ext cx="6216383" cy="1866209"/>
          </a:xfrm>
        </p:spPr>
        <p:txBody>
          <a:bodyPr>
            <a:normAutofit fontScale="85000" lnSpcReduction="10000"/>
          </a:bodyPr>
          <a:lstStyle/>
          <a:p>
            <a:endParaRPr lang="en-US" sz="5800" dirty="0">
              <a:solidFill>
                <a:srgbClr val="00223D"/>
              </a:solidFill>
            </a:endParaRPr>
          </a:p>
          <a:p>
            <a:r>
              <a:rPr lang="en-US" dirty="0">
                <a:solidFill>
                  <a:srgbClr val="00223D"/>
                </a:solidFill>
              </a:rPr>
              <a:t>Stephanie Ruhe</a:t>
            </a:r>
          </a:p>
          <a:p>
            <a:r>
              <a:rPr lang="en-US" dirty="0">
                <a:solidFill>
                  <a:srgbClr val="00223D"/>
                </a:solidFill>
              </a:rPr>
              <a:t>ILS Administrator, Springfield-Greene County (MO) Library </a:t>
            </a:r>
          </a:p>
          <a:p>
            <a:r>
              <a:rPr lang="en-US" dirty="0">
                <a:solidFill>
                  <a:srgbClr val="00223D"/>
                </a:solidFill>
              </a:rPr>
              <a:t>stephanier@thelibrary.org</a:t>
            </a:r>
          </a:p>
        </p:txBody>
      </p:sp>
    </p:spTree>
    <p:extLst>
      <p:ext uri="{BB962C8B-B14F-4D97-AF65-F5344CB8AC3E}">
        <p14:creationId xmlns:p14="http://schemas.microsoft.com/office/powerpoint/2010/main" val="249186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About SGCL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Service population of approximately 300,000; mix of urban and rural; 10 physical branches, Mobile Library, two 24/7 kiosks</a:t>
            </a:r>
          </a:p>
          <a:p>
            <a:r>
              <a:rPr lang="en-US" sz="3200" dirty="0"/>
              <a:t>Shared Sierra server with one additional public library district and two small special libraries, but no direct borrowing between systems or shared records</a:t>
            </a:r>
          </a:p>
          <a:p>
            <a:r>
              <a:rPr lang="en-US" sz="3200" dirty="0"/>
              <a:t>Live on Vega Discover (and </a:t>
            </a:r>
            <a:r>
              <a:rPr lang="en-US" sz="3200" dirty="0" err="1"/>
              <a:t>WebBuilder</a:t>
            </a:r>
            <a:r>
              <a:rPr lang="en-US" sz="3200" dirty="0"/>
              <a:t>) in November 2024, migrating from Encore and in-house website solution</a:t>
            </a:r>
          </a:p>
        </p:txBody>
      </p:sp>
    </p:spTree>
    <p:extLst>
      <p:ext uri="{BB962C8B-B14F-4D97-AF65-F5344CB8AC3E}">
        <p14:creationId xmlns:p14="http://schemas.microsoft.com/office/powerpoint/2010/main" val="747583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Why Vega, why then?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6275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Right opportunity at the right time – time to update, but no pressing external circumstances</a:t>
            </a:r>
          </a:p>
          <a:p>
            <a:r>
              <a:rPr lang="en-US" sz="3200" dirty="0"/>
              <a:t>Participated in development partner program</a:t>
            </a:r>
          </a:p>
          <a:p>
            <a:r>
              <a:rPr lang="en-US" sz="3200" dirty="0"/>
              <a:t>Eventually added </a:t>
            </a:r>
            <a:r>
              <a:rPr lang="en-US" sz="3200" dirty="0" err="1"/>
              <a:t>WebBuilder</a:t>
            </a:r>
            <a:r>
              <a:rPr lang="en-US" sz="3200" dirty="0"/>
              <a:t> to the mix, which in turn influenced our final timeline for public launch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3D6FA-A112-45AF-8C5F-E9F8E69B7B15}"/>
              </a:ext>
            </a:extLst>
          </p:cNvPr>
          <p:cNvSpPr txBox="1"/>
          <p:nvPr/>
        </p:nvSpPr>
        <p:spPr>
          <a:xfrm>
            <a:off x="8051005" y="1342658"/>
            <a:ext cx="3857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More on </a:t>
            </a:r>
            <a:r>
              <a:rPr lang="en-US" sz="2400" dirty="0" err="1"/>
              <a:t>WebBuilder</a:t>
            </a:r>
            <a:r>
              <a:rPr lang="en-US" sz="2400" dirty="0"/>
              <a:t> -</a:t>
            </a:r>
          </a:p>
          <a:p>
            <a:pPr algn="ctr"/>
            <a:r>
              <a:rPr lang="en-US" sz="2400" dirty="0"/>
              <a:t>Wednesday, 10:30: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16C84-F68C-49D1-A7DF-588D6CFF2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837" y="2138362"/>
            <a:ext cx="2747963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83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DE5AA96-A1E2-424B-B98F-DF321364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The (long and winding) road to go-live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40E336A-F28B-41E8-80D2-EEF27510F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90365" y="1368424"/>
            <a:ext cx="6611269" cy="4351338"/>
          </a:xfrm>
        </p:spPr>
      </p:pic>
    </p:spTree>
    <p:extLst>
      <p:ext uri="{BB962C8B-B14F-4D97-AF65-F5344CB8AC3E}">
        <p14:creationId xmlns:p14="http://schemas.microsoft.com/office/powerpoint/2010/main" val="185503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2975"/>
            <a:ext cx="10515600" cy="5233988"/>
          </a:xfrm>
        </p:spPr>
        <p:txBody>
          <a:bodyPr>
            <a:normAutofit/>
          </a:bodyPr>
          <a:lstStyle/>
          <a:p>
            <a:r>
              <a:rPr lang="en-US" sz="4000" dirty="0"/>
              <a:t>Had the luxuries of time and development partner program</a:t>
            </a:r>
          </a:p>
          <a:p>
            <a:r>
              <a:rPr lang="en-US" sz="4000" dirty="0"/>
              <a:t>Lessons learned from Encore launch(es)</a:t>
            </a:r>
          </a:p>
          <a:p>
            <a:pPr lvl="1"/>
            <a:r>
              <a:rPr lang="en-US" sz="4000" dirty="0"/>
              <a:t>Ensuring availability of key features</a:t>
            </a:r>
          </a:p>
          <a:p>
            <a:pPr lvl="1"/>
            <a:r>
              <a:rPr lang="en-US" sz="4000" dirty="0"/>
              <a:t>Careful preparation and communication, training</a:t>
            </a:r>
          </a:p>
        </p:txBody>
      </p:sp>
    </p:spTree>
    <p:extLst>
      <p:ext uri="{BB962C8B-B14F-4D97-AF65-F5344CB8AC3E}">
        <p14:creationId xmlns:p14="http://schemas.microsoft.com/office/powerpoint/2010/main" val="468393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2181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Provided a small group of staff from different areas of the district access to Discover</a:t>
            </a:r>
          </a:p>
          <a:p>
            <a:r>
              <a:rPr lang="en-US" sz="3600" dirty="0"/>
              <a:t>Used feedback and questions from pilot group to inform discussion with product team</a:t>
            </a:r>
          </a:p>
          <a:p>
            <a:r>
              <a:rPr lang="en-US" sz="3600" dirty="0"/>
              <a:t>Early feedback informed training approach and setting go-live requirements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5C3C2-FAF2-4DF4-AE01-3720A121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23D"/>
                </a:solidFill>
              </a:rPr>
              <a:t>Early (development partner) stage</a:t>
            </a:r>
          </a:p>
        </p:txBody>
      </p:sp>
    </p:spTree>
    <p:extLst>
      <p:ext uri="{BB962C8B-B14F-4D97-AF65-F5344CB8AC3E}">
        <p14:creationId xmlns:p14="http://schemas.microsoft.com/office/powerpoint/2010/main" val="191117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506853-5B7D-556D-60A7-9B2A966C3921}"/>
              </a:ext>
            </a:extLst>
          </p:cNvPr>
          <p:cNvSpPr/>
          <p:nvPr/>
        </p:nvSpPr>
        <p:spPr>
          <a:xfrm>
            <a:off x="0" y="5873519"/>
            <a:ext cx="12192000" cy="984482"/>
          </a:xfrm>
          <a:prstGeom prst="rect">
            <a:avLst/>
          </a:prstGeom>
          <a:solidFill>
            <a:srgbClr val="F3E4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E69FC6-D07E-8774-63E8-736E5F5FC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948" y="5945786"/>
            <a:ext cx="850338" cy="850338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95C7490-2FDB-B74A-C31E-269BB0BEE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2181"/>
            <a:ext cx="10515600" cy="4351338"/>
          </a:xfrm>
        </p:spPr>
        <p:txBody>
          <a:bodyPr>
            <a:noAutofit/>
          </a:bodyPr>
          <a:lstStyle/>
          <a:p>
            <a:r>
              <a:rPr lang="en-US" sz="3200" dirty="0"/>
              <a:t>Collection sites</a:t>
            </a:r>
          </a:p>
          <a:p>
            <a:pPr lvl="1"/>
            <a:r>
              <a:rPr lang="en-US" sz="3200" dirty="0"/>
              <a:t>Critical for SGCL to be able to scope access properly for patrons in multi-system setup</a:t>
            </a:r>
          </a:p>
          <a:p>
            <a:r>
              <a:rPr lang="en-US" sz="3200" dirty="0"/>
              <a:t>Bulk holds workflow (lesson learned from Encore)</a:t>
            </a:r>
          </a:p>
          <a:p>
            <a:pPr lvl="1"/>
            <a:r>
              <a:rPr lang="en-US" sz="3200" dirty="0"/>
              <a:t>Without, staff and patrons consistently defaulted to </a:t>
            </a:r>
            <a:r>
              <a:rPr lang="en-US" sz="3200" dirty="0" err="1"/>
              <a:t>webpac</a:t>
            </a:r>
            <a:r>
              <a:rPr lang="en-US" sz="3200" dirty="0"/>
              <a:t>/classic catalog, defeating purpose.</a:t>
            </a:r>
          </a:p>
          <a:p>
            <a:r>
              <a:rPr lang="en-US" sz="3200" dirty="0"/>
              <a:t>Sierra OPAC message display</a:t>
            </a:r>
          </a:p>
          <a:p>
            <a:pPr lvl="1"/>
            <a:r>
              <a:rPr lang="en-US" sz="3200" dirty="0"/>
              <a:t>BISAC/Dewey mash-up; used as wayfinding info for NF </a:t>
            </a:r>
          </a:p>
          <a:p>
            <a:pPr lvl="1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5C3C2-FAF2-4DF4-AE01-3720A12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7056"/>
          </a:xfrm>
        </p:spPr>
        <p:txBody>
          <a:bodyPr/>
          <a:lstStyle/>
          <a:p>
            <a:r>
              <a:rPr lang="en-US" dirty="0">
                <a:solidFill>
                  <a:srgbClr val="263842"/>
                </a:solidFill>
              </a:rPr>
              <a:t>The “must-haves”</a:t>
            </a:r>
          </a:p>
        </p:txBody>
      </p:sp>
    </p:spTree>
    <p:extLst>
      <p:ext uri="{BB962C8B-B14F-4D97-AF65-F5344CB8AC3E}">
        <p14:creationId xmlns:p14="http://schemas.microsoft.com/office/powerpoint/2010/main" val="3452222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UG 2026 PPT template" id="{BA4BCBE3-25E0-4778-AF3C-E513E8CEEA7C}" vid="{E1BE4A6A-C8DC-4AD0-BACA-A2C24286B4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IUG_2026_PPT_template (1)</Template>
  <TotalTime>4146</TotalTime>
  <Words>875</Words>
  <Application>Microsoft Office PowerPoint</Application>
  <PresentationFormat>Widescreen</PresentationFormat>
  <Paragraphs>141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Curtains for Encore; Discovering Vega</vt:lpstr>
      <vt:lpstr>What we’ll cover:</vt:lpstr>
      <vt:lpstr>PowerPoint Presentation</vt:lpstr>
      <vt:lpstr>About SGCL</vt:lpstr>
      <vt:lpstr>Why Vega, why then?</vt:lpstr>
      <vt:lpstr>The (long and winding) road to go-live</vt:lpstr>
      <vt:lpstr>PowerPoint Presentation</vt:lpstr>
      <vt:lpstr>Early (development partner) stage</vt:lpstr>
      <vt:lpstr>The “must-haves”</vt:lpstr>
      <vt:lpstr>PowerPoint Presentation</vt:lpstr>
      <vt:lpstr>Waiting, but not wasting time</vt:lpstr>
      <vt:lpstr>PowerPoint Presentation</vt:lpstr>
      <vt:lpstr>PowerPoint Presentation</vt:lpstr>
      <vt:lpstr>Bringing it together </vt:lpstr>
      <vt:lpstr>PowerPoint Presentation</vt:lpstr>
      <vt:lpstr>PowerPoint Presentation</vt:lpstr>
      <vt:lpstr>PowerPoint Presentation</vt:lpstr>
      <vt:lpstr>PowerPoint Presentation</vt:lpstr>
      <vt:lpstr>In the rearview – first year (plus) in review</vt:lpstr>
      <vt:lpstr>General notes about go-live process</vt:lpstr>
      <vt:lpstr>The wins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pain points</vt:lpstr>
      <vt:lpstr>What’s next?</vt:lpstr>
      <vt:lpstr>Hopes and dreams</vt:lpstr>
      <vt:lpstr>Questions/discussion?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Curtains for Encore; Discovering Vega</dc:title>
  <dc:creator>Stephanie Ruhe</dc:creator>
  <cp:lastModifiedBy>Stephanie Ruhe</cp:lastModifiedBy>
  <cp:revision>103</cp:revision>
  <dcterms:created xsi:type="dcterms:W3CDTF">2026-03-16T15:40:42Z</dcterms:created>
  <dcterms:modified xsi:type="dcterms:W3CDTF">2026-04-24T14:05:27Z</dcterms:modified>
</cp:coreProperties>
</file>