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63" r:id="rId5"/>
    <p:sldId id="264" r:id="rId6"/>
    <p:sldId id="265" r:id="rId7"/>
    <p:sldId id="267" r:id="rId8"/>
    <p:sldId id="268" r:id="rId9"/>
    <p:sldId id="26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842"/>
    <a:srgbClr val="00223D"/>
    <a:srgbClr val="620E28"/>
    <a:srgbClr val="F3E4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0436" autoAdjust="0"/>
  </p:normalViewPr>
  <p:slideViewPr>
    <p:cSldViewPr snapToGrid="0">
      <p:cViewPr varScale="1">
        <p:scale>
          <a:sx n="96" d="100"/>
          <a:sy n="96" d="100"/>
        </p:scale>
        <p:origin x="103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5E792A-D199-4740-A380-51F76153B224}" type="datetimeFigureOut">
              <a:rPr lang="en-US" smtClean="0"/>
              <a:t>4/20/2026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8DACD6-92EE-45CE-A7B0-1F123E9D0438}" type="slidenum">
              <a:rPr lang="en-US" smtClean="0"/>
              <a:t>‹#›</a:t>
            </a:fld>
            <a:endParaRPr lang="en-US"/>
          </a:p>
        </p:txBody>
      </p:sp>
    </p:spTree>
    <p:extLst>
      <p:ext uri="{BB962C8B-B14F-4D97-AF65-F5344CB8AC3E}">
        <p14:creationId xmlns:p14="http://schemas.microsoft.com/office/powerpoint/2010/main" val="2536031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nnovativeusers.org/resources/iug-discord/"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innovativeusers.org/resources/polaris-ils-advisory-committee/" TargetMode="External"/><Relationship Id="rId5" Type="http://schemas.openxmlformats.org/officeDocument/2006/relationships/hyperlink" Target="https://www.innovativeusers.org/newsletter/" TargetMode="External"/><Relationship Id="rId4" Type="http://schemas.openxmlformats.org/officeDocument/2006/relationships/hyperlink" Target="https://www.innovativeusers.org/resources/monthly-iug-foru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2</a:t>
            </a:fld>
            <a:endParaRPr lang="en-US"/>
          </a:p>
        </p:txBody>
      </p:sp>
    </p:spTree>
    <p:extLst>
      <p:ext uri="{BB962C8B-B14F-4D97-AF65-F5344CB8AC3E}">
        <p14:creationId xmlns:p14="http://schemas.microsoft.com/office/powerpoint/2010/main" val="337116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current roster for PIAC. We have a variety of consortia and library sizes represented here and we try to get a variety of committee members from the US and Canada when we can… or when people apply.</a:t>
            </a:r>
          </a:p>
        </p:txBody>
      </p:sp>
      <p:sp>
        <p:nvSpPr>
          <p:cNvPr id="4" name="Slide Number Placeholder 3"/>
          <p:cNvSpPr>
            <a:spLocks noGrp="1"/>
          </p:cNvSpPr>
          <p:nvPr>
            <p:ph type="sldNum" sz="quarter" idx="5"/>
          </p:nvPr>
        </p:nvSpPr>
        <p:spPr/>
        <p:txBody>
          <a:bodyPr/>
          <a:lstStyle/>
          <a:p>
            <a:fld id="{678DACD6-92EE-45CE-A7B0-1F123E9D0438}" type="slidenum">
              <a:rPr lang="en-US" smtClean="0"/>
              <a:t>3</a:t>
            </a:fld>
            <a:endParaRPr lang="en-US"/>
          </a:p>
        </p:txBody>
      </p:sp>
    </p:spTree>
    <p:extLst>
      <p:ext uri="{BB962C8B-B14F-4D97-AF65-F5344CB8AC3E}">
        <p14:creationId xmlns:p14="http://schemas.microsoft.com/office/powerpoint/2010/main" val="1596217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So what is PIAC exactly? PIAC stands for Polaris ILS Advisory Committee and we’re a subcommittee of IUG</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Typically meet with Caitlin Spears, Sam Quell, Gabrielle Gosselin, Wayne DeCarr. Sometimes others as needed and if needed, someone from the Vega team</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78DACD6-92EE-45CE-A7B0-1F123E9D0438}" type="slidenum">
              <a:rPr lang="en-US" smtClean="0"/>
              <a:t>4</a:t>
            </a:fld>
            <a:endParaRPr lang="en-US"/>
          </a:p>
        </p:txBody>
      </p:sp>
    </p:spTree>
    <p:extLst>
      <p:ext uri="{BB962C8B-B14F-4D97-AF65-F5344CB8AC3E}">
        <p14:creationId xmlns:p14="http://schemas.microsoft.com/office/powerpoint/2010/main" val="2190249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5</a:t>
            </a:fld>
            <a:endParaRPr lang="en-US"/>
          </a:p>
        </p:txBody>
      </p:sp>
    </p:spTree>
    <p:extLst>
      <p:ext uri="{BB962C8B-B14F-4D97-AF65-F5344CB8AC3E}">
        <p14:creationId xmlns:p14="http://schemas.microsoft.com/office/powerpoint/2010/main" val="1320486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6</a:t>
            </a:fld>
            <a:endParaRPr lang="en-US"/>
          </a:p>
        </p:txBody>
      </p:sp>
    </p:spTree>
    <p:extLst>
      <p:ext uri="{BB962C8B-B14F-4D97-AF65-F5344CB8AC3E}">
        <p14:creationId xmlns:p14="http://schemas.microsoft.com/office/powerpoint/2010/main" val="2907465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sng" strike="noStrike" kern="1200" dirty="0">
                <a:solidFill>
                  <a:schemeClr val="tx1"/>
                </a:solidFill>
                <a:effectLst/>
                <a:latin typeface="+mn-lt"/>
                <a:ea typeface="+mn-ea"/>
                <a:cs typeface="+mn-cs"/>
                <a:hlinkClick r:id="rId3"/>
              </a:rPr>
              <a:t>Join the IUG Discord channel</a:t>
            </a:r>
            <a:r>
              <a:rPr lang="en-US" sz="1200" b="0" i="0" u="none" strike="noStrike" kern="1200" dirty="0">
                <a:solidFill>
                  <a:schemeClr val="tx1"/>
                </a:solidFill>
                <a:effectLst/>
                <a:latin typeface="+mn-lt"/>
                <a:ea typeface="+mn-ea"/>
                <a:cs typeface="+mn-cs"/>
              </a:rPr>
              <a:t>: Engage in discussions, connect with fellow members, and stay up to date on the latest issues impacting other Polaris customers.</a:t>
            </a:r>
            <a:r>
              <a:rPr lang="en-US" sz="1200" b="0" i="0" kern="1200" dirty="0">
                <a:solidFill>
                  <a:schemeClr val="tx1"/>
                </a:solidFill>
                <a:effectLst/>
                <a:latin typeface="+mn-lt"/>
                <a:ea typeface="+mn-ea"/>
                <a:cs typeface="+mn-cs"/>
              </a:rPr>
              <a:t>​</a:t>
            </a:r>
          </a:p>
          <a:p>
            <a:pPr rtl="0" fontAlgn="base"/>
            <a:r>
              <a:rPr lang="en-US" sz="1200" b="0" i="0" u="sng" strike="noStrike" kern="1200" dirty="0">
                <a:solidFill>
                  <a:schemeClr val="tx1"/>
                </a:solidFill>
                <a:effectLst/>
                <a:latin typeface="+mn-lt"/>
                <a:ea typeface="+mn-ea"/>
                <a:cs typeface="+mn-cs"/>
                <a:hlinkClick r:id="rId4"/>
              </a:rPr>
              <a:t>Attend the monthly IUG forums</a:t>
            </a:r>
            <a:r>
              <a:rPr lang="en-US" sz="1200" b="0" i="0" u="none" strike="noStrike" kern="1200" dirty="0">
                <a:solidFill>
                  <a:schemeClr val="tx1"/>
                </a:solidFill>
                <a:effectLst/>
                <a:latin typeface="+mn-lt"/>
                <a:ea typeface="+mn-ea"/>
                <a:cs typeface="+mn-cs"/>
              </a:rPr>
              <a:t>: Participate in informative sessions and gain insights from industry experts. It's an excellent opportunity to expand your knowledge and network with other Innovative customers.</a:t>
            </a:r>
            <a:r>
              <a:rPr lang="en-US" sz="1200" b="0" i="0" kern="1200" dirty="0">
                <a:solidFill>
                  <a:schemeClr val="tx1"/>
                </a:solidFill>
                <a:effectLst/>
                <a:latin typeface="+mn-lt"/>
                <a:ea typeface="+mn-ea"/>
                <a:cs typeface="+mn-cs"/>
              </a:rPr>
              <a:t>​</a:t>
            </a:r>
          </a:p>
          <a:p>
            <a:pPr rtl="0" fontAlgn="base"/>
            <a:r>
              <a:rPr lang="en-US" sz="1200" b="0" i="0" u="sng" strike="noStrike" kern="1200" dirty="0">
                <a:solidFill>
                  <a:schemeClr val="tx1"/>
                </a:solidFill>
                <a:effectLst/>
                <a:latin typeface="+mn-lt"/>
                <a:ea typeface="+mn-ea"/>
                <a:cs typeface="+mn-cs"/>
                <a:hlinkClick r:id="rId5"/>
              </a:rPr>
              <a:t>Sign up for the IUG newsletter</a:t>
            </a:r>
            <a:r>
              <a:rPr lang="en-US" sz="1200" b="0" i="0" u="none" strike="noStrike" kern="1200" dirty="0">
                <a:solidFill>
                  <a:schemeClr val="tx1"/>
                </a:solidFill>
                <a:effectLst/>
                <a:latin typeface="+mn-lt"/>
                <a:ea typeface="+mn-ea"/>
                <a:cs typeface="+mn-cs"/>
              </a:rPr>
              <a:t>: Keep yourself informed about upcoming events, initiatives, and developments within the IUG community. Look for a PIAC-specific version of the newsletter to be introduced soon!</a:t>
            </a:r>
            <a:r>
              <a:rPr lang="en-US" sz="1200" b="0" i="0" kern="1200" dirty="0">
                <a:solidFill>
                  <a:schemeClr val="tx1"/>
                </a:solidFill>
                <a:effectLst/>
                <a:latin typeface="+mn-lt"/>
                <a:ea typeface="+mn-ea"/>
                <a:cs typeface="+mn-cs"/>
              </a:rPr>
              <a:t>​</a:t>
            </a:r>
          </a:p>
          <a:p>
            <a:pPr rtl="0" fontAlgn="base"/>
            <a:r>
              <a:rPr lang="en-US" sz="1200" b="0" i="0" u="sng" strike="noStrike" kern="1200" dirty="0">
                <a:solidFill>
                  <a:schemeClr val="tx1"/>
                </a:solidFill>
                <a:effectLst/>
                <a:latin typeface="+mn-lt"/>
                <a:ea typeface="+mn-ea"/>
                <a:cs typeface="+mn-cs"/>
                <a:hlinkClick r:id="rId6"/>
              </a:rPr>
              <a:t>Share your thoughts and ideas with PIAC</a:t>
            </a:r>
            <a:r>
              <a:rPr lang="en-US" sz="1200" b="0" i="0" u="none" strike="noStrike" kern="1200" dirty="0">
                <a:solidFill>
                  <a:schemeClr val="tx1"/>
                </a:solidFill>
                <a:effectLst/>
                <a:latin typeface="+mn-lt"/>
                <a:ea typeface="+mn-ea"/>
                <a:cs typeface="+mn-cs"/>
              </a:rPr>
              <a:t>: If you believe there are specific topics or issues affecting Polaris customers that should be brought to the attention of Clarivate, we encourage you to submit potential agenda items to PIAC or any PIAC member.</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7</a:t>
            </a:fld>
            <a:endParaRPr lang="en-US"/>
          </a:p>
        </p:txBody>
      </p:sp>
    </p:spTree>
    <p:extLst>
      <p:ext uri="{BB962C8B-B14F-4D97-AF65-F5344CB8AC3E}">
        <p14:creationId xmlns:p14="http://schemas.microsoft.com/office/powerpoint/2010/main" val="3039987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8</a:t>
            </a:fld>
            <a:endParaRPr lang="en-US"/>
          </a:p>
        </p:txBody>
      </p:sp>
    </p:spTree>
    <p:extLst>
      <p:ext uri="{BB962C8B-B14F-4D97-AF65-F5344CB8AC3E}">
        <p14:creationId xmlns:p14="http://schemas.microsoft.com/office/powerpoint/2010/main" val="302769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E5546-A0B0-873F-4B93-FA53C20388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0C24A3-68F5-2154-88A1-C0A55B9772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7784B3-3349-A367-1B72-022DA7F3A17A}"/>
              </a:ext>
            </a:extLst>
          </p:cNvPr>
          <p:cNvSpPr>
            <a:spLocks noGrp="1"/>
          </p:cNvSpPr>
          <p:nvPr>
            <p:ph type="dt" sz="half" idx="10"/>
          </p:nvPr>
        </p:nvSpPr>
        <p:spPr/>
        <p:txBody>
          <a:bodyPr/>
          <a:lstStyle/>
          <a:p>
            <a:fld id="{30B7B0CA-7F1D-7440-BF86-78A318A6FD35}" type="datetimeFigureOut">
              <a:rPr lang="en-US" smtClean="0"/>
              <a:t>4/20/2026</a:t>
            </a:fld>
            <a:endParaRPr lang="en-US"/>
          </a:p>
        </p:txBody>
      </p:sp>
      <p:sp>
        <p:nvSpPr>
          <p:cNvPr id="5" name="Footer Placeholder 4">
            <a:extLst>
              <a:ext uri="{FF2B5EF4-FFF2-40B4-BE49-F238E27FC236}">
                <a16:creationId xmlns:a16="http://schemas.microsoft.com/office/drawing/2014/main" id="{E8CBA541-64FA-2A41-BF6F-DC1C11C4C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60787D-DE34-D87C-3D20-6C0A367B44C1}"/>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915847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C3D1-8316-934C-6FCE-EC7E53C743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0DCA6C-1811-6E5B-9D7A-CFB13BAB23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B7F17C-55F6-C6D8-A3AA-852FACE03ADC}"/>
              </a:ext>
            </a:extLst>
          </p:cNvPr>
          <p:cNvSpPr>
            <a:spLocks noGrp="1"/>
          </p:cNvSpPr>
          <p:nvPr>
            <p:ph type="dt" sz="half" idx="10"/>
          </p:nvPr>
        </p:nvSpPr>
        <p:spPr/>
        <p:txBody>
          <a:bodyPr/>
          <a:lstStyle/>
          <a:p>
            <a:fld id="{30B7B0CA-7F1D-7440-BF86-78A318A6FD35}" type="datetimeFigureOut">
              <a:rPr lang="en-US" smtClean="0"/>
              <a:t>4/20/2026</a:t>
            </a:fld>
            <a:endParaRPr lang="en-US"/>
          </a:p>
        </p:txBody>
      </p:sp>
      <p:sp>
        <p:nvSpPr>
          <p:cNvPr id="5" name="Footer Placeholder 4">
            <a:extLst>
              <a:ext uri="{FF2B5EF4-FFF2-40B4-BE49-F238E27FC236}">
                <a16:creationId xmlns:a16="http://schemas.microsoft.com/office/drawing/2014/main" id="{CC64D567-A274-009B-C5C9-D5BC50D85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148F02-32B7-DE2D-6644-DDBD450548A1}"/>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170302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AFADF4-3009-998F-AB58-F303A1B95A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E358A0-7843-12D9-EE79-1C71348AFD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7B726E-DAB2-2FB7-3496-800113CEC606}"/>
              </a:ext>
            </a:extLst>
          </p:cNvPr>
          <p:cNvSpPr>
            <a:spLocks noGrp="1"/>
          </p:cNvSpPr>
          <p:nvPr>
            <p:ph type="dt" sz="half" idx="10"/>
          </p:nvPr>
        </p:nvSpPr>
        <p:spPr/>
        <p:txBody>
          <a:bodyPr/>
          <a:lstStyle/>
          <a:p>
            <a:fld id="{30B7B0CA-7F1D-7440-BF86-78A318A6FD35}" type="datetimeFigureOut">
              <a:rPr lang="en-US" smtClean="0"/>
              <a:t>4/20/2026</a:t>
            </a:fld>
            <a:endParaRPr lang="en-US"/>
          </a:p>
        </p:txBody>
      </p:sp>
      <p:sp>
        <p:nvSpPr>
          <p:cNvPr id="5" name="Footer Placeholder 4">
            <a:extLst>
              <a:ext uri="{FF2B5EF4-FFF2-40B4-BE49-F238E27FC236}">
                <a16:creationId xmlns:a16="http://schemas.microsoft.com/office/drawing/2014/main" id="{586D6295-25E1-1251-4642-3910385275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4A1BF9-D6C7-DAE1-C614-8CB98DA0C28F}"/>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136058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C0722-635C-6F57-F475-4C9D6989E3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D07767-09FC-688D-E4DB-3B3667ADFC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52C65-A02E-C096-F624-81B71B05F27F}"/>
              </a:ext>
            </a:extLst>
          </p:cNvPr>
          <p:cNvSpPr>
            <a:spLocks noGrp="1"/>
          </p:cNvSpPr>
          <p:nvPr>
            <p:ph type="dt" sz="half" idx="10"/>
          </p:nvPr>
        </p:nvSpPr>
        <p:spPr/>
        <p:txBody>
          <a:bodyPr/>
          <a:lstStyle/>
          <a:p>
            <a:fld id="{30B7B0CA-7F1D-7440-BF86-78A318A6FD35}" type="datetimeFigureOut">
              <a:rPr lang="en-US" smtClean="0"/>
              <a:t>4/20/2026</a:t>
            </a:fld>
            <a:endParaRPr lang="en-US"/>
          </a:p>
        </p:txBody>
      </p:sp>
      <p:sp>
        <p:nvSpPr>
          <p:cNvPr id="5" name="Footer Placeholder 4">
            <a:extLst>
              <a:ext uri="{FF2B5EF4-FFF2-40B4-BE49-F238E27FC236}">
                <a16:creationId xmlns:a16="http://schemas.microsoft.com/office/drawing/2014/main" id="{9A93D793-508C-7A97-962C-56B0EC1DBE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E5C939-BAFA-F0C8-9164-B4502ECA5AC4}"/>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1657224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14210-2259-F5E8-FF94-506854DC90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AEA7DB-9680-B5D9-59D6-1508B26A55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DCE019-F28D-8B89-315B-C7377D987A1F}"/>
              </a:ext>
            </a:extLst>
          </p:cNvPr>
          <p:cNvSpPr>
            <a:spLocks noGrp="1"/>
          </p:cNvSpPr>
          <p:nvPr>
            <p:ph type="dt" sz="half" idx="10"/>
          </p:nvPr>
        </p:nvSpPr>
        <p:spPr/>
        <p:txBody>
          <a:bodyPr/>
          <a:lstStyle/>
          <a:p>
            <a:fld id="{30B7B0CA-7F1D-7440-BF86-78A318A6FD35}" type="datetimeFigureOut">
              <a:rPr lang="en-US" smtClean="0"/>
              <a:t>4/20/2026</a:t>
            </a:fld>
            <a:endParaRPr lang="en-US"/>
          </a:p>
        </p:txBody>
      </p:sp>
      <p:sp>
        <p:nvSpPr>
          <p:cNvPr id="5" name="Footer Placeholder 4">
            <a:extLst>
              <a:ext uri="{FF2B5EF4-FFF2-40B4-BE49-F238E27FC236}">
                <a16:creationId xmlns:a16="http://schemas.microsoft.com/office/drawing/2014/main" id="{3A8A3B03-057F-F58E-D5EB-D9A59DF00E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D0021C-08DA-442C-76E4-736D9ECF4A95}"/>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2593325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4F825-B759-C3AA-9982-866C943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D56AB7-2038-A70C-A5B2-AF71135241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0B5ABD-09CF-5CBD-4F63-C2AB60A051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4F7A95-5A12-2A75-4E9B-E7E0A73C117C}"/>
              </a:ext>
            </a:extLst>
          </p:cNvPr>
          <p:cNvSpPr>
            <a:spLocks noGrp="1"/>
          </p:cNvSpPr>
          <p:nvPr>
            <p:ph type="dt" sz="half" idx="10"/>
          </p:nvPr>
        </p:nvSpPr>
        <p:spPr/>
        <p:txBody>
          <a:bodyPr/>
          <a:lstStyle/>
          <a:p>
            <a:fld id="{30B7B0CA-7F1D-7440-BF86-78A318A6FD35}" type="datetimeFigureOut">
              <a:rPr lang="en-US" smtClean="0"/>
              <a:t>4/20/2026</a:t>
            </a:fld>
            <a:endParaRPr lang="en-US"/>
          </a:p>
        </p:txBody>
      </p:sp>
      <p:sp>
        <p:nvSpPr>
          <p:cNvPr id="6" name="Footer Placeholder 5">
            <a:extLst>
              <a:ext uri="{FF2B5EF4-FFF2-40B4-BE49-F238E27FC236}">
                <a16:creationId xmlns:a16="http://schemas.microsoft.com/office/drawing/2014/main" id="{665321FD-0397-42BE-8235-94E51D7FCD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074E65-FC6A-29FB-70B5-F405D7993A3B}"/>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263745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8916-B5BB-A7D9-7A17-B277967704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583B3B-0B44-66A1-4A84-CBDB09F5BF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76D406-9984-09E5-9B83-0B39C475B8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E915E0-9D33-9ECA-89E3-9CC077F70B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379F8C-0231-44AC-6B23-94A5AE30FE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E38855-F9DF-D576-8457-22162804560A}"/>
              </a:ext>
            </a:extLst>
          </p:cNvPr>
          <p:cNvSpPr>
            <a:spLocks noGrp="1"/>
          </p:cNvSpPr>
          <p:nvPr>
            <p:ph type="dt" sz="half" idx="10"/>
          </p:nvPr>
        </p:nvSpPr>
        <p:spPr/>
        <p:txBody>
          <a:bodyPr/>
          <a:lstStyle/>
          <a:p>
            <a:fld id="{30B7B0CA-7F1D-7440-BF86-78A318A6FD35}" type="datetimeFigureOut">
              <a:rPr lang="en-US" smtClean="0"/>
              <a:t>4/20/2026</a:t>
            </a:fld>
            <a:endParaRPr lang="en-US"/>
          </a:p>
        </p:txBody>
      </p:sp>
      <p:sp>
        <p:nvSpPr>
          <p:cNvPr id="8" name="Footer Placeholder 7">
            <a:extLst>
              <a:ext uri="{FF2B5EF4-FFF2-40B4-BE49-F238E27FC236}">
                <a16:creationId xmlns:a16="http://schemas.microsoft.com/office/drawing/2014/main" id="{9F170EEE-B57C-D2BF-D8F8-D9B8415CD5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2B8F2B-F16A-0573-6A83-11CC0F2B632D}"/>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805569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A6569-E350-D295-6848-F8A135D842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336050-7FF0-C6F6-112C-772F06197071}"/>
              </a:ext>
            </a:extLst>
          </p:cNvPr>
          <p:cNvSpPr>
            <a:spLocks noGrp="1"/>
          </p:cNvSpPr>
          <p:nvPr>
            <p:ph type="dt" sz="half" idx="10"/>
          </p:nvPr>
        </p:nvSpPr>
        <p:spPr/>
        <p:txBody>
          <a:bodyPr/>
          <a:lstStyle/>
          <a:p>
            <a:fld id="{30B7B0CA-7F1D-7440-BF86-78A318A6FD35}" type="datetimeFigureOut">
              <a:rPr lang="en-US" smtClean="0"/>
              <a:t>4/20/2026</a:t>
            </a:fld>
            <a:endParaRPr lang="en-US"/>
          </a:p>
        </p:txBody>
      </p:sp>
      <p:sp>
        <p:nvSpPr>
          <p:cNvPr id="4" name="Footer Placeholder 3">
            <a:extLst>
              <a:ext uri="{FF2B5EF4-FFF2-40B4-BE49-F238E27FC236}">
                <a16:creationId xmlns:a16="http://schemas.microsoft.com/office/drawing/2014/main" id="{0C60740C-6938-B0BD-E258-6D6756162C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DE41E3-FF6C-058B-3BD4-2271A4CA2ACC}"/>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789927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969C63-B11B-2B8C-367D-81E74AE9282B}"/>
              </a:ext>
            </a:extLst>
          </p:cNvPr>
          <p:cNvSpPr>
            <a:spLocks noGrp="1"/>
          </p:cNvSpPr>
          <p:nvPr>
            <p:ph type="dt" sz="half" idx="10"/>
          </p:nvPr>
        </p:nvSpPr>
        <p:spPr/>
        <p:txBody>
          <a:bodyPr/>
          <a:lstStyle/>
          <a:p>
            <a:fld id="{30B7B0CA-7F1D-7440-BF86-78A318A6FD35}" type="datetimeFigureOut">
              <a:rPr lang="en-US" smtClean="0"/>
              <a:t>4/20/2026</a:t>
            </a:fld>
            <a:endParaRPr lang="en-US"/>
          </a:p>
        </p:txBody>
      </p:sp>
      <p:sp>
        <p:nvSpPr>
          <p:cNvPr id="3" name="Footer Placeholder 2">
            <a:extLst>
              <a:ext uri="{FF2B5EF4-FFF2-40B4-BE49-F238E27FC236}">
                <a16:creationId xmlns:a16="http://schemas.microsoft.com/office/drawing/2014/main" id="{3BADF0EE-CA44-6835-ABFE-CA7E6586A6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4EBE21-29E0-0354-D5EC-087E3C46284E}"/>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78403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F4407-4B25-FCBE-57E4-A782921993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8E5552-7962-CC6F-6E3E-8B1C148356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E16A62-5B97-7A97-74CF-E161EAE8B1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250EC4-4976-6539-FC2F-6FACBD6D65DB}"/>
              </a:ext>
            </a:extLst>
          </p:cNvPr>
          <p:cNvSpPr>
            <a:spLocks noGrp="1"/>
          </p:cNvSpPr>
          <p:nvPr>
            <p:ph type="dt" sz="half" idx="10"/>
          </p:nvPr>
        </p:nvSpPr>
        <p:spPr/>
        <p:txBody>
          <a:bodyPr/>
          <a:lstStyle/>
          <a:p>
            <a:fld id="{30B7B0CA-7F1D-7440-BF86-78A318A6FD35}" type="datetimeFigureOut">
              <a:rPr lang="en-US" smtClean="0"/>
              <a:t>4/20/2026</a:t>
            </a:fld>
            <a:endParaRPr lang="en-US"/>
          </a:p>
        </p:txBody>
      </p:sp>
      <p:sp>
        <p:nvSpPr>
          <p:cNvPr id="6" name="Footer Placeholder 5">
            <a:extLst>
              <a:ext uri="{FF2B5EF4-FFF2-40B4-BE49-F238E27FC236}">
                <a16:creationId xmlns:a16="http://schemas.microsoft.com/office/drawing/2014/main" id="{5C5B1BB4-1AC6-8C66-ABC6-EEB41CA3E3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4F9FFF-E253-F74C-60B9-C27FB55F2221}"/>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3268481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9D88D-91FB-9C15-8A6A-169FC239A3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98C644-9EAB-286C-9D20-C383922C49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BC56BC-D659-830F-3A76-5BB988EAAA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5AD851-A8CC-14F7-9E06-C50619BCA366}"/>
              </a:ext>
            </a:extLst>
          </p:cNvPr>
          <p:cNvSpPr>
            <a:spLocks noGrp="1"/>
          </p:cNvSpPr>
          <p:nvPr>
            <p:ph type="dt" sz="half" idx="10"/>
          </p:nvPr>
        </p:nvSpPr>
        <p:spPr/>
        <p:txBody>
          <a:bodyPr/>
          <a:lstStyle/>
          <a:p>
            <a:fld id="{30B7B0CA-7F1D-7440-BF86-78A318A6FD35}" type="datetimeFigureOut">
              <a:rPr lang="en-US" smtClean="0"/>
              <a:t>4/20/2026</a:t>
            </a:fld>
            <a:endParaRPr lang="en-US"/>
          </a:p>
        </p:txBody>
      </p:sp>
      <p:sp>
        <p:nvSpPr>
          <p:cNvPr id="6" name="Footer Placeholder 5">
            <a:extLst>
              <a:ext uri="{FF2B5EF4-FFF2-40B4-BE49-F238E27FC236}">
                <a16:creationId xmlns:a16="http://schemas.microsoft.com/office/drawing/2014/main" id="{478CC1A1-6D99-CF83-3D14-7B7984A769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CC82D1-29F8-6B10-A341-2799BA66AB3F}"/>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2171654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05BE02-6075-4A94-5B95-AD21ADA81D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705271-5EBA-2F49-618C-DC81BD18E3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B8F3C2-10B5-CD33-9F2E-FC974C78C0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0B7B0CA-7F1D-7440-BF86-78A318A6FD35}" type="datetimeFigureOut">
              <a:rPr lang="en-US" smtClean="0"/>
              <a:t>4/20/2026</a:t>
            </a:fld>
            <a:endParaRPr lang="en-US"/>
          </a:p>
        </p:txBody>
      </p:sp>
      <p:sp>
        <p:nvSpPr>
          <p:cNvPr id="5" name="Footer Placeholder 4">
            <a:extLst>
              <a:ext uri="{FF2B5EF4-FFF2-40B4-BE49-F238E27FC236}">
                <a16:creationId xmlns:a16="http://schemas.microsoft.com/office/drawing/2014/main" id="{1A4173F1-0847-1BA0-F40A-4ED2D93106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55FD84E-E40C-73B8-7FB2-5206E969AA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D1E35B7-D1A3-FA48-9136-E65B2C08304D}" type="slidenum">
              <a:rPr lang="en-US" smtClean="0"/>
              <a:t>‹#›</a:t>
            </a:fld>
            <a:endParaRPr lang="en-US"/>
          </a:p>
        </p:txBody>
      </p:sp>
    </p:spTree>
    <p:extLst>
      <p:ext uri="{BB962C8B-B14F-4D97-AF65-F5344CB8AC3E}">
        <p14:creationId xmlns:p14="http://schemas.microsoft.com/office/powerpoint/2010/main" val="596651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innovativeusers.org/docs/iug-bylaws-suggested-revisions-2023-clean.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members.innovativeusers.org/members/memberinfo/prospect1.php?org_id=IU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members.innovativeusers.org/members/calendar4_responsive.php?org_id=IUG" TargetMode="External"/><Relationship Id="rId5" Type="http://schemas.openxmlformats.org/officeDocument/2006/relationships/hyperlink" Target="https://forum.innovativeusers.org/" TargetMode="External"/><Relationship Id="rId4" Type="http://schemas.openxmlformats.org/officeDocument/2006/relationships/hyperlink" Target="https://discord.com/invite/HwZVjN5wA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polaris-committee@innovativeusers.org"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55D531-77C5-B367-4A58-F265383BF0BB}"/>
              </a:ext>
            </a:extLst>
          </p:cNvPr>
          <p:cNvPicPr>
            <a:picLocks noChangeAspect="1"/>
          </p:cNvPicPr>
          <p:nvPr/>
        </p:nvPicPr>
        <p:blipFill>
          <a:blip r:embed="rId2"/>
          <a:stretch>
            <a:fillRect/>
          </a:stretch>
        </p:blipFill>
        <p:spPr>
          <a:xfrm>
            <a:off x="2831942" y="407963"/>
            <a:ext cx="6528115" cy="6330462"/>
          </a:xfrm>
          <a:prstGeom prst="rect">
            <a:avLst/>
          </a:prstGeom>
        </p:spPr>
      </p:pic>
    </p:spTree>
    <p:extLst>
      <p:ext uri="{BB962C8B-B14F-4D97-AF65-F5344CB8AC3E}">
        <p14:creationId xmlns:p14="http://schemas.microsoft.com/office/powerpoint/2010/main" val="4129303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71898F-4D0F-919F-D69B-72879BA74619}"/>
              </a:ext>
            </a:extLst>
          </p:cNvPr>
          <p:cNvSpPr/>
          <p:nvPr/>
        </p:nvSpPr>
        <p:spPr>
          <a:xfrm>
            <a:off x="3357250" y="0"/>
            <a:ext cx="8834750" cy="6858000"/>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81F9501-4654-8CF0-CEF7-2697A05CB704}"/>
              </a:ext>
            </a:extLst>
          </p:cNvPr>
          <p:cNvPicPr>
            <a:picLocks noChangeAspect="1"/>
          </p:cNvPicPr>
          <p:nvPr/>
        </p:nvPicPr>
        <p:blipFill>
          <a:blip r:embed="rId3"/>
          <a:stretch>
            <a:fillRect/>
          </a:stretch>
        </p:blipFill>
        <p:spPr>
          <a:xfrm>
            <a:off x="237500" y="2004002"/>
            <a:ext cx="2849993" cy="2849993"/>
          </a:xfrm>
          <a:prstGeom prst="rect">
            <a:avLst/>
          </a:prstGeom>
        </p:spPr>
      </p:pic>
      <p:sp>
        <p:nvSpPr>
          <p:cNvPr id="2" name="Title 1">
            <a:extLst>
              <a:ext uri="{FF2B5EF4-FFF2-40B4-BE49-F238E27FC236}">
                <a16:creationId xmlns:a16="http://schemas.microsoft.com/office/drawing/2014/main" id="{01BD3775-4F06-3D6F-F872-CC0186454DBE}"/>
              </a:ext>
            </a:extLst>
          </p:cNvPr>
          <p:cNvSpPr>
            <a:spLocks noGrp="1"/>
          </p:cNvSpPr>
          <p:nvPr>
            <p:ph type="ctrTitle"/>
          </p:nvPr>
        </p:nvSpPr>
        <p:spPr>
          <a:xfrm>
            <a:off x="4263241" y="2072243"/>
            <a:ext cx="7190509" cy="1437719"/>
          </a:xfrm>
        </p:spPr>
        <p:txBody>
          <a:bodyPr>
            <a:normAutofit fontScale="90000"/>
          </a:bodyPr>
          <a:lstStyle/>
          <a:p>
            <a:r>
              <a:rPr lang="en-US" sz="7200" b="1" dirty="0">
                <a:solidFill>
                  <a:srgbClr val="00223D"/>
                </a:solidFill>
              </a:rPr>
              <a:t>Polaris ILS Advisory Committee (PIAC):</a:t>
            </a:r>
          </a:p>
        </p:txBody>
      </p:sp>
      <p:sp>
        <p:nvSpPr>
          <p:cNvPr id="6" name="Subtitle 5">
            <a:extLst>
              <a:ext uri="{FF2B5EF4-FFF2-40B4-BE49-F238E27FC236}">
                <a16:creationId xmlns:a16="http://schemas.microsoft.com/office/drawing/2014/main" id="{D6138A63-B70F-BF2F-B517-91379908FA8D}"/>
              </a:ext>
            </a:extLst>
          </p:cNvPr>
          <p:cNvSpPr>
            <a:spLocks noGrp="1"/>
          </p:cNvSpPr>
          <p:nvPr>
            <p:ph type="subTitle" idx="1"/>
          </p:nvPr>
        </p:nvSpPr>
        <p:spPr>
          <a:xfrm>
            <a:off x="4997486" y="3428998"/>
            <a:ext cx="5722018" cy="1036122"/>
          </a:xfrm>
        </p:spPr>
        <p:txBody>
          <a:bodyPr>
            <a:noAutofit/>
          </a:bodyPr>
          <a:lstStyle/>
          <a:p>
            <a:r>
              <a:rPr lang="en-US" sz="4800" dirty="0">
                <a:solidFill>
                  <a:srgbClr val="00223D"/>
                </a:solidFill>
              </a:rPr>
              <a:t>Who we are, what we do, and how we can help you!</a:t>
            </a:r>
          </a:p>
        </p:txBody>
      </p:sp>
      <p:sp>
        <p:nvSpPr>
          <p:cNvPr id="4" name="Subtitle 5">
            <a:extLst>
              <a:ext uri="{FF2B5EF4-FFF2-40B4-BE49-F238E27FC236}">
                <a16:creationId xmlns:a16="http://schemas.microsoft.com/office/drawing/2014/main" id="{C728D2F5-B4B1-3317-B866-54E76BC52E55}"/>
              </a:ext>
            </a:extLst>
          </p:cNvPr>
          <p:cNvSpPr txBox="1">
            <a:spLocks/>
          </p:cNvSpPr>
          <p:nvPr/>
        </p:nvSpPr>
        <p:spPr>
          <a:xfrm>
            <a:off x="4997486" y="5582205"/>
            <a:ext cx="5722018" cy="1036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00223D"/>
                </a:solidFill>
              </a:rPr>
              <a:t>Lauren Arnsman, current PIAC chair</a:t>
            </a:r>
          </a:p>
        </p:txBody>
      </p:sp>
    </p:spTree>
    <p:extLst>
      <p:ext uri="{BB962C8B-B14F-4D97-AF65-F5344CB8AC3E}">
        <p14:creationId xmlns:p14="http://schemas.microsoft.com/office/powerpoint/2010/main" val="1682359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a:t>Current PIAC Committee Members &amp; Introductions</a:t>
            </a:r>
            <a:endParaRPr lang="en-US" dirty="0">
              <a:solidFill>
                <a:srgbClr val="00223D"/>
              </a:solidFill>
            </a:endParaRPr>
          </a:p>
        </p:txBody>
      </p:sp>
      <p:sp>
        <p:nvSpPr>
          <p:cNvPr id="5" name="Rectangle 4">
            <a:extLst>
              <a:ext uri="{FF2B5EF4-FFF2-40B4-BE49-F238E27FC236}">
                <a16:creationId xmlns:a16="http://schemas.microsoft.com/office/drawing/2014/main" id="{8B506853-5B7D-556D-60A7-9B2A966C392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graphicFrame>
        <p:nvGraphicFramePr>
          <p:cNvPr id="2" name="Content Placeholder 1">
            <a:extLst>
              <a:ext uri="{FF2B5EF4-FFF2-40B4-BE49-F238E27FC236}">
                <a16:creationId xmlns:a16="http://schemas.microsoft.com/office/drawing/2014/main" id="{AEB108A4-F7C8-07A6-CEA0-309D4DC3C845}"/>
              </a:ext>
            </a:extLst>
          </p:cNvPr>
          <p:cNvGraphicFramePr>
            <a:graphicFrameLocks noGrp="1"/>
          </p:cNvGraphicFramePr>
          <p:nvPr>
            <p:ph idx="1"/>
            <p:extLst>
              <p:ext uri="{D42A27DB-BD31-4B8C-83A1-F6EECF244321}">
                <p14:modId xmlns:p14="http://schemas.microsoft.com/office/powerpoint/2010/main" val="3928337934"/>
              </p:ext>
            </p:extLst>
          </p:nvPr>
        </p:nvGraphicFramePr>
        <p:xfrm>
          <a:off x="838200" y="1825625"/>
          <a:ext cx="10515600" cy="37084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043758997"/>
                    </a:ext>
                  </a:extLst>
                </a:gridCol>
                <a:gridCol w="5257800">
                  <a:extLst>
                    <a:ext uri="{9D8B030D-6E8A-4147-A177-3AD203B41FA5}">
                      <a16:colId xmlns:a16="http://schemas.microsoft.com/office/drawing/2014/main" val="2558381090"/>
                    </a:ext>
                  </a:extLst>
                </a:gridCol>
              </a:tblGrid>
              <a:tr h="370840">
                <a:tc>
                  <a:txBody>
                    <a:bodyPr/>
                    <a:lstStyle/>
                    <a:p>
                      <a:r>
                        <a:rPr lang="en-US" dirty="0"/>
                        <a:t>Name</a:t>
                      </a:r>
                    </a:p>
                  </a:txBody>
                  <a:tcPr/>
                </a:tc>
                <a:tc>
                  <a:txBody>
                    <a:bodyPr/>
                    <a:lstStyle/>
                    <a:p>
                      <a:r>
                        <a:rPr lang="en-US" dirty="0"/>
                        <a:t>Where we work</a:t>
                      </a:r>
                    </a:p>
                  </a:txBody>
                  <a:tcPr/>
                </a:tc>
                <a:extLst>
                  <a:ext uri="{0D108BD9-81ED-4DB2-BD59-A6C34878D82A}">
                    <a16:rowId xmlns:a16="http://schemas.microsoft.com/office/drawing/2014/main" val="2468803769"/>
                  </a:ext>
                </a:extLst>
              </a:tr>
              <a:tr h="370840">
                <a:tc>
                  <a:txBody>
                    <a:bodyPr/>
                    <a:lstStyle/>
                    <a:p>
                      <a:r>
                        <a:rPr lang="en-US" dirty="0"/>
                        <a:t>Lauren Arnsman (chair)</a:t>
                      </a:r>
                    </a:p>
                  </a:txBody>
                  <a:tcPr/>
                </a:tc>
                <a:tc>
                  <a:txBody>
                    <a:bodyPr/>
                    <a:lstStyle/>
                    <a:p>
                      <a:r>
                        <a:rPr lang="en-US" dirty="0"/>
                        <a:t>Troy Public Library</a:t>
                      </a:r>
                    </a:p>
                  </a:txBody>
                  <a:tcPr/>
                </a:tc>
                <a:extLst>
                  <a:ext uri="{0D108BD9-81ED-4DB2-BD59-A6C34878D82A}">
                    <a16:rowId xmlns:a16="http://schemas.microsoft.com/office/drawing/2014/main" val="760812304"/>
                  </a:ext>
                </a:extLst>
              </a:tr>
              <a:tr h="370840">
                <a:tc>
                  <a:txBody>
                    <a:bodyPr/>
                    <a:lstStyle/>
                    <a:p>
                      <a:r>
                        <a:rPr lang="en-US" dirty="0"/>
                        <a:t>Jason Bedsaul</a:t>
                      </a:r>
                    </a:p>
                  </a:txBody>
                  <a:tcPr/>
                </a:tc>
                <a:tc>
                  <a:txBody>
                    <a:bodyPr/>
                    <a:lstStyle/>
                    <a:p>
                      <a:r>
                        <a:rPr lang="en-US" dirty="0"/>
                        <a:t>ODIN-NDUS</a:t>
                      </a:r>
                    </a:p>
                  </a:txBody>
                  <a:tcPr/>
                </a:tc>
                <a:extLst>
                  <a:ext uri="{0D108BD9-81ED-4DB2-BD59-A6C34878D82A}">
                    <a16:rowId xmlns:a16="http://schemas.microsoft.com/office/drawing/2014/main" val="28861404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rPr>
                        <a:t>Matt Hammermeister​</a:t>
                      </a:r>
                      <a:endParaRPr lang="en-US" b="0" i="0" dirty="0">
                        <a:solidFill>
                          <a:srgbClr val="000000"/>
                        </a:solidFill>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rPr>
                        <a:t>Pinnacle Library Cooperative​</a:t>
                      </a:r>
                      <a:endParaRPr lang="en-US" b="0" i="0" dirty="0">
                        <a:solidFill>
                          <a:srgbClr val="000000"/>
                        </a:solidFill>
                        <a:effectLst/>
                      </a:endParaRPr>
                    </a:p>
                  </a:txBody>
                  <a:tcPr/>
                </a:tc>
                <a:extLst>
                  <a:ext uri="{0D108BD9-81ED-4DB2-BD59-A6C34878D82A}">
                    <a16:rowId xmlns:a16="http://schemas.microsoft.com/office/drawing/2014/main" val="144065337"/>
                  </a:ext>
                </a:extLst>
              </a:tr>
              <a:tr h="370840">
                <a:tc>
                  <a:txBody>
                    <a:bodyPr/>
                    <a:lstStyle/>
                    <a:p>
                      <a:pPr algn="l" rtl="0" fontAlgn="base"/>
                      <a:r>
                        <a:rPr lang="en-US" sz="1800" dirty="0">
                          <a:effectLst/>
                        </a:rPr>
                        <a:t>Clark Kent​</a:t>
                      </a:r>
                      <a:endParaRPr lang="en-US" b="0" i="0" dirty="0">
                        <a:solidFill>
                          <a:srgbClr val="000000"/>
                        </a:solidFill>
                        <a:effectLst/>
                      </a:endParaRPr>
                    </a:p>
                  </a:txBody>
                  <a:tcPr/>
                </a:tc>
                <a:tc>
                  <a:txBody>
                    <a:bodyPr/>
                    <a:lstStyle/>
                    <a:p>
                      <a:pPr algn="l" rtl="0" fontAlgn="base"/>
                      <a:r>
                        <a:rPr lang="en-US" sz="1800" dirty="0">
                          <a:effectLst/>
                        </a:rPr>
                        <a:t>Eugene Public Library​</a:t>
                      </a:r>
                      <a:endParaRPr lang="en-US" b="0" i="0" dirty="0">
                        <a:solidFill>
                          <a:srgbClr val="000000"/>
                        </a:solidFill>
                        <a:effectLst/>
                      </a:endParaRPr>
                    </a:p>
                  </a:txBody>
                  <a:tcPr/>
                </a:tc>
                <a:extLst>
                  <a:ext uri="{0D108BD9-81ED-4DB2-BD59-A6C34878D82A}">
                    <a16:rowId xmlns:a16="http://schemas.microsoft.com/office/drawing/2014/main" val="1368239599"/>
                  </a:ext>
                </a:extLst>
              </a:tr>
              <a:tr h="370840">
                <a:tc>
                  <a:txBody>
                    <a:bodyPr/>
                    <a:lstStyle/>
                    <a:p>
                      <a:r>
                        <a:rPr lang="en-US" dirty="0"/>
                        <a:t>Kevin Liberty</a:t>
                      </a:r>
                    </a:p>
                  </a:txBody>
                  <a:tcPr/>
                </a:tc>
                <a:tc>
                  <a:txBody>
                    <a:bodyPr/>
                    <a:lstStyle/>
                    <a:p>
                      <a:r>
                        <a:rPr lang="en-US" dirty="0"/>
                        <a:t>Mansfield Public Library</a:t>
                      </a:r>
                    </a:p>
                  </a:txBody>
                  <a:tcPr/>
                </a:tc>
                <a:extLst>
                  <a:ext uri="{0D108BD9-81ED-4DB2-BD59-A6C34878D82A}">
                    <a16:rowId xmlns:a16="http://schemas.microsoft.com/office/drawing/2014/main" val="13748226"/>
                  </a:ext>
                </a:extLst>
              </a:tr>
              <a:tr h="370840">
                <a:tc>
                  <a:txBody>
                    <a:bodyPr/>
                    <a:lstStyle/>
                    <a:p>
                      <a:r>
                        <a:rPr lang="en-US" dirty="0"/>
                        <a:t>Molly Lisowsky</a:t>
                      </a:r>
                    </a:p>
                  </a:txBody>
                  <a:tcPr/>
                </a:tc>
                <a:tc>
                  <a:txBody>
                    <a:bodyPr/>
                    <a:lstStyle/>
                    <a:p>
                      <a:r>
                        <a:rPr lang="en-US" dirty="0"/>
                        <a:t>San Diego County Library</a:t>
                      </a:r>
                    </a:p>
                  </a:txBody>
                  <a:tcPr/>
                </a:tc>
                <a:extLst>
                  <a:ext uri="{0D108BD9-81ED-4DB2-BD59-A6C34878D82A}">
                    <a16:rowId xmlns:a16="http://schemas.microsoft.com/office/drawing/2014/main" val="2982428349"/>
                  </a:ext>
                </a:extLst>
              </a:tr>
              <a:tr h="370840">
                <a:tc>
                  <a:txBody>
                    <a:bodyPr/>
                    <a:lstStyle/>
                    <a:p>
                      <a:r>
                        <a:rPr lang="en-US" dirty="0"/>
                        <a:t>Daniel Messer</a:t>
                      </a:r>
                    </a:p>
                  </a:txBody>
                  <a:tcPr/>
                </a:tc>
                <a:tc>
                  <a:txBody>
                    <a:bodyPr/>
                    <a:lstStyle/>
                    <a:p>
                      <a:r>
                        <a:rPr lang="en-US" dirty="0"/>
                        <a:t>LS&amp;S</a:t>
                      </a:r>
                    </a:p>
                  </a:txBody>
                  <a:tcPr/>
                </a:tc>
                <a:extLst>
                  <a:ext uri="{0D108BD9-81ED-4DB2-BD59-A6C34878D82A}">
                    <a16:rowId xmlns:a16="http://schemas.microsoft.com/office/drawing/2014/main" val="2075744072"/>
                  </a:ext>
                </a:extLst>
              </a:tr>
              <a:tr h="370840">
                <a:tc>
                  <a:txBody>
                    <a:bodyPr/>
                    <a:lstStyle/>
                    <a:p>
                      <a:r>
                        <a:rPr lang="en-US" dirty="0"/>
                        <a:t>Wes Osborn</a:t>
                      </a:r>
                    </a:p>
                  </a:txBody>
                  <a:tcPr/>
                </a:tc>
                <a:tc>
                  <a:txBody>
                    <a:bodyPr/>
                    <a:lstStyle/>
                    <a:p>
                      <a:r>
                        <a:rPr lang="en-US" dirty="0"/>
                        <a:t>Central Library Consortium</a:t>
                      </a:r>
                    </a:p>
                  </a:txBody>
                  <a:tcPr/>
                </a:tc>
                <a:extLst>
                  <a:ext uri="{0D108BD9-81ED-4DB2-BD59-A6C34878D82A}">
                    <a16:rowId xmlns:a16="http://schemas.microsoft.com/office/drawing/2014/main" val="105529808"/>
                  </a:ext>
                </a:extLst>
              </a:tr>
              <a:tr h="370840">
                <a:tc>
                  <a:txBody>
                    <a:bodyPr/>
                    <a:lstStyle/>
                    <a:p>
                      <a:r>
                        <a:rPr lang="en-US" dirty="0"/>
                        <a:t>Jeff Tate (incoming chair)</a:t>
                      </a:r>
                    </a:p>
                  </a:txBody>
                  <a:tcPr/>
                </a:tc>
                <a:tc>
                  <a:txBody>
                    <a:bodyPr/>
                    <a:lstStyle/>
                    <a:p>
                      <a:r>
                        <a:rPr lang="en-US" dirty="0"/>
                        <a:t>Wichita Public Library </a:t>
                      </a:r>
                    </a:p>
                  </a:txBody>
                  <a:tcPr/>
                </a:tc>
                <a:extLst>
                  <a:ext uri="{0D108BD9-81ED-4DB2-BD59-A6C34878D82A}">
                    <a16:rowId xmlns:a16="http://schemas.microsoft.com/office/drawing/2014/main" val="3868370038"/>
                  </a:ext>
                </a:extLst>
              </a:tr>
            </a:tbl>
          </a:graphicData>
        </a:graphic>
      </p:graphicFrame>
    </p:spTree>
    <p:extLst>
      <p:ext uri="{BB962C8B-B14F-4D97-AF65-F5344CB8AC3E}">
        <p14:creationId xmlns:p14="http://schemas.microsoft.com/office/powerpoint/2010/main" val="2191877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a:t>What is PIAC?</a:t>
            </a:r>
            <a:endParaRPr lang="en-US" dirty="0">
              <a:solidFill>
                <a:srgbClr val="00223D"/>
              </a:solidFill>
            </a:endParaRPr>
          </a:p>
        </p:txBody>
      </p:sp>
      <p:sp>
        <p:nvSpPr>
          <p:cNvPr id="5" name="Rectangle 4">
            <a:extLst>
              <a:ext uri="{FF2B5EF4-FFF2-40B4-BE49-F238E27FC236}">
                <a16:creationId xmlns:a16="http://schemas.microsoft.com/office/drawing/2014/main" id="{8B506853-5B7D-556D-60A7-9B2A966C392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24" name="Content Placeholder 23">
            <a:extLst>
              <a:ext uri="{FF2B5EF4-FFF2-40B4-BE49-F238E27FC236}">
                <a16:creationId xmlns:a16="http://schemas.microsoft.com/office/drawing/2014/main" id="{295C7490-2FDB-B74A-C31E-269BB0BEE80A}"/>
              </a:ext>
            </a:extLst>
          </p:cNvPr>
          <p:cNvSpPr>
            <a:spLocks noGrp="1"/>
          </p:cNvSpPr>
          <p:nvPr>
            <p:ph idx="1"/>
          </p:nvPr>
        </p:nvSpPr>
        <p:spPr/>
        <p:txBody>
          <a:bodyPr/>
          <a:lstStyle/>
          <a:p>
            <a:r>
              <a:rPr lang="en-US" sz="2000" dirty="0"/>
              <a:t>PIAC = Polaris ILS Advisory Committee</a:t>
            </a:r>
          </a:p>
          <a:p>
            <a:r>
              <a:rPr lang="en-US" sz="2000" dirty="0"/>
              <a:t>Subcommittee of IUG</a:t>
            </a:r>
          </a:p>
          <a:p>
            <a:pPr lvl="1"/>
            <a:r>
              <a:rPr lang="en-US" sz="2000" dirty="0">
                <a:hlinkClick r:id="rId4"/>
              </a:rPr>
              <a:t>IUG Bylaws</a:t>
            </a:r>
            <a:endParaRPr lang="en-US" sz="2000" dirty="0"/>
          </a:p>
          <a:p>
            <a:pPr marL="228600" lvl="1">
              <a:spcBef>
                <a:spcPts val="1000"/>
              </a:spcBef>
            </a:pPr>
            <a:r>
              <a:rPr lang="en-US" sz="2000" dirty="0"/>
              <a:t>6-10 members</a:t>
            </a:r>
          </a:p>
          <a:p>
            <a:pPr marL="228600" lvl="1">
              <a:spcBef>
                <a:spcPts val="1000"/>
              </a:spcBef>
            </a:pPr>
            <a:r>
              <a:rPr lang="en-US" sz="2000" dirty="0"/>
              <a:t>Purpose is to represent Polaris ILS users to Clarivate and advocate for our specific concerns</a:t>
            </a:r>
          </a:p>
          <a:p>
            <a:pPr marL="228600" lvl="1">
              <a:spcBef>
                <a:spcPts val="1000"/>
              </a:spcBef>
            </a:pPr>
            <a:r>
              <a:rPr lang="en-US" sz="2000" dirty="0"/>
              <a:t>Committee meets monthly with Innovative Polaris staff to discuss questions, concerns, and other items relevant to the larger Polaris community</a:t>
            </a:r>
          </a:p>
          <a:p>
            <a:pPr marL="228600" lvl="1">
              <a:spcBef>
                <a:spcPts val="1000"/>
              </a:spcBef>
            </a:pPr>
            <a:r>
              <a:rPr lang="en-US" sz="2000" dirty="0"/>
              <a:t>Agenda items are sources from committee members and Polaris community at large (via Discord, forums, etc.)</a:t>
            </a:r>
          </a:p>
          <a:p>
            <a:pPr marL="685800" lvl="2"/>
            <a:r>
              <a:rPr lang="en-US" dirty="0"/>
              <a:t>Clarivate staff may also add items to the agenda</a:t>
            </a:r>
          </a:p>
          <a:p>
            <a:endParaRPr lang="en-US" dirty="0"/>
          </a:p>
        </p:txBody>
      </p:sp>
    </p:spTree>
    <p:extLst>
      <p:ext uri="{BB962C8B-B14F-4D97-AF65-F5344CB8AC3E}">
        <p14:creationId xmlns:p14="http://schemas.microsoft.com/office/powerpoint/2010/main" val="4288528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a:t>Member Responsibilities</a:t>
            </a:r>
            <a:endParaRPr lang="en-US" dirty="0">
              <a:solidFill>
                <a:srgbClr val="00223D"/>
              </a:solidFill>
            </a:endParaRPr>
          </a:p>
        </p:txBody>
      </p:sp>
      <p:sp>
        <p:nvSpPr>
          <p:cNvPr id="5" name="Rectangle 4">
            <a:extLst>
              <a:ext uri="{FF2B5EF4-FFF2-40B4-BE49-F238E27FC236}">
                <a16:creationId xmlns:a16="http://schemas.microsoft.com/office/drawing/2014/main" id="{8B506853-5B7D-556D-60A7-9B2A966C392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24" name="Content Placeholder 23">
            <a:extLst>
              <a:ext uri="{FF2B5EF4-FFF2-40B4-BE49-F238E27FC236}">
                <a16:creationId xmlns:a16="http://schemas.microsoft.com/office/drawing/2014/main" id="{295C7490-2FDB-B74A-C31E-269BB0BEE80A}"/>
              </a:ext>
            </a:extLst>
          </p:cNvPr>
          <p:cNvSpPr>
            <a:spLocks noGrp="1"/>
          </p:cNvSpPr>
          <p:nvPr>
            <p:ph idx="1"/>
          </p:nvPr>
        </p:nvSpPr>
        <p:spPr/>
        <p:txBody>
          <a:bodyPr/>
          <a:lstStyle/>
          <a:p>
            <a:r>
              <a:rPr lang="en-US" sz="2400" dirty="0"/>
              <a:t>Active User of Polaris ILS; preferred support contact</a:t>
            </a:r>
          </a:p>
          <a:p>
            <a:r>
              <a:rPr lang="en-US" sz="2400" dirty="0"/>
              <a:t>Two-Year Term commitment</a:t>
            </a:r>
          </a:p>
          <a:p>
            <a:r>
              <a:rPr lang="en-US" sz="2400" dirty="0"/>
              <a:t>Attend 2 meetings/month</a:t>
            </a:r>
          </a:p>
          <a:p>
            <a:r>
              <a:rPr lang="en-US" sz="2400" dirty="0"/>
              <a:t>Identify agenda items impacting Polaris customers</a:t>
            </a:r>
          </a:p>
          <a:p>
            <a:r>
              <a:rPr lang="en-US" sz="2400" dirty="0"/>
              <a:t>Participate in discussion with Innovative on agenda items</a:t>
            </a:r>
          </a:p>
          <a:p>
            <a:r>
              <a:rPr lang="en-US" sz="2400" dirty="0"/>
              <a:t>Assist with the PIAC newsletter</a:t>
            </a:r>
          </a:p>
          <a:p>
            <a:r>
              <a:rPr lang="en-US" sz="2400" dirty="0"/>
              <a:t>Moderate the IUG Zoom Forums</a:t>
            </a:r>
          </a:p>
          <a:p>
            <a:r>
              <a:rPr lang="en-US" sz="2400" dirty="0"/>
              <a:t>Promote PIAC and engage with the larger Polaris community</a:t>
            </a:r>
          </a:p>
          <a:p>
            <a:endParaRPr lang="en-US" dirty="0"/>
          </a:p>
        </p:txBody>
      </p:sp>
    </p:spTree>
    <p:extLst>
      <p:ext uri="{BB962C8B-B14F-4D97-AF65-F5344CB8AC3E}">
        <p14:creationId xmlns:p14="http://schemas.microsoft.com/office/powerpoint/2010/main" val="3502103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a:t>Interested in joining?</a:t>
            </a:r>
            <a:endParaRPr lang="en-US" dirty="0">
              <a:solidFill>
                <a:srgbClr val="00223D"/>
              </a:solidFill>
            </a:endParaRPr>
          </a:p>
        </p:txBody>
      </p:sp>
      <p:sp>
        <p:nvSpPr>
          <p:cNvPr id="5" name="Rectangle 4">
            <a:extLst>
              <a:ext uri="{FF2B5EF4-FFF2-40B4-BE49-F238E27FC236}">
                <a16:creationId xmlns:a16="http://schemas.microsoft.com/office/drawing/2014/main" id="{8B506853-5B7D-556D-60A7-9B2A966C392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24" name="Content Placeholder 23">
            <a:extLst>
              <a:ext uri="{FF2B5EF4-FFF2-40B4-BE49-F238E27FC236}">
                <a16:creationId xmlns:a16="http://schemas.microsoft.com/office/drawing/2014/main" id="{295C7490-2FDB-B74A-C31E-269BB0BEE80A}"/>
              </a:ext>
            </a:extLst>
          </p:cNvPr>
          <p:cNvSpPr>
            <a:spLocks noGrp="1"/>
          </p:cNvSpPr>
          <p:nvPr>
            <p:ph idx="1"/>
          </p:nvPr>
        </p:nvSpPr>
        <p:spPr/>
        <p:txBody>
          <a:bodyPr/>
          <a:lstStyle/>
          <a:p>
            <a:r>
              <a:rPr lang="en-US" sz="2400" dirty="0"/>
              <a:t>We will have a few spots opening up soon</a:t>
            </a:r>
          </a:p>
          <a:p>
            <a:r>
              <a:rPr lang="en-US" sz="2400" dirty="0"/>
              <a:t>PIAC will make sure to publicize the application across all channels (email, forums, Discord, etc.)</a:t>
            </a:r>
          </a:p>
          <a:p>
            <a:r>
              <a:rPr lang="en-US" sz="2400" dirty="0"/>
              <a:t>Keep your eyes open!</a:t>
            </a:r>
          </a:p>
          <a:p>
            <a:endParaRPr lang="en-US" dirty="0"/>
          </a:p>
        </p:txBody>
      </p:sp>
    </p:spTree>
    <p:extLst>
      <p:ext uri="{BB962C8B-B14F-4D97-AF65-F5344CB8AC3E}">
        <p14:creationId xmlns:p14="http://schemas.microsoft.com/office/powerpoint/2010/main" val="1175209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dirty="0"/>
              <a:t>Other ways to get involved</a:t>
            </a:r>
            <a:endParaRPr lang="en-US" dirty="0">
              <a:solidFill>
                <a:srgbClr val="00223D"/>
              </a:solidFill>
            </a:endParaRPr>
          </a:p>
        </p:txBody>
      </p:sp>
      <p:sp>
        <p:nvSpPr>
          <p:cNvPr id="5" name="Rectangle 4">
            <a:extLst>
              <a:ext uri="{FF2B5EF4-FFF2-40B4-BE49-F238E27FC236}">
                <a16:creationId xmlns:a16="http://schemas.microsoft.com/office/drawing/2014/main" id="{8B506853-5B7D-556D-60A7-9B2A966C392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24" name="Content Placeholder 23">
            <a:extLst>
              <a:ext uri="{FF2B5EF4-FFF2-40B4-BE49-F238E27FC236}">
                <a16:creationId xmlns:a16="http://schemas.microsoft.com/office/drawing/2014/main" id="{295C7490-2FDB-B74A-C31E-269BB0BEE80A}"/>
              </a:ext>
            </a:extLst>
          </p:cNvPr>
          <p:cNvSpPr>
            <a:spLocks noGrp="1"/>
          </p:cNvSpPr>
          <p:nvPr>
            <p:ph idx="1"/>
          </p:nvPr>
        </p:nvSpPr>
        <p:spPr/>
        <p:txBody>
          <a:bodyPr>
            <a:normAutofit/>
          </a:bodyPr>
          <a:lstStyle/>
          <a:p>
            <a:r>
              <a:rPr lang="en-US" sz="2400" dirty="0"/>
              <a:t>Join the </a:t>
            </a:r>
            <a:r>
              <a:rPr lang="en-US" sz="2400" dirty="0">
                <a:hlinkClick r:id="rId4"/>
              </a:rPr>
              <a:t>IUG Discord channel</a:t>
            </a:r>
            <a:endParaRPr lang="en-US" sz="2400" dirty="0"/>
          </a:p>
          <a:p>
            <a:r>
              <a:rPr lang="en-US" sz="2400" dirty="0"/>
              <a:t>Check out the </a:t>
            </a:r>
            <a:r>
              <a:rPr lang="en-US" sz="2400" dirty="0">
                <a:hlinkClick r:id="rId5"/>
              </a:rPr>
              <a:t>web forums</a:t>
            </a:r>
            <a:endParaRPr lang="en-US" sz="2400" dirty="0"/>
          </a:p>
          <a:p>
            <a:r>
              <a:rPr lang="en-US" sz="2400" dirty="0"/>
              <a:t>Attend the </a:t>
            </a:r>
            <a:r>
              <a:rPr lang="en-US" sz="2400" dirty="0">
                <a:hlinkClick r:id="rId6"/>
              </a:rPr>
              <a:t>monthly virtual IUG forums</a:t>
            </a:r>
            <a:endParaRPr lang="en-US" sz="2400" dirty="0"/>
          </a:p>
          <a:p>
            <a:r>
              <a:rPr lang="en-US" sz="2400" dirty="0">
                <a:hlinkClick r:id="rId7"/>
              </a:rPr>
              <a:t>Sign up for the IUG newsletter</a:t>
            </a:r>
            <a:r>
              <a:rPr lang="en-US" sz="2400" dirty="0"/>
              <a:t> and the PIAC newsletter!</a:t>
            </a:r>
          </a:p>
          <a:p>
            <a:r>
              <a:rPr lang="en-US" sz="2400" dirty="0"/>
              <a:t>Email PIAC at polaris-committee@innovativeusers.org</a:t>
            </a:r>
          </a:p>
          <a:p>
            <a:endParaRPr lang="en-US" sz="2400" dirty="0"/>
          </a:p>
        </p:txBody>
      </p:sp>
    </p:spTree>
    <p:extLst>
      <p:ext uri="{BB962C8B-B14F-4D97-AF65-F5344CB8AC3E}">
        <p14:creationId xmlns:p14="http://schemas.microsoft.com/office/powerpoint/2010/main" val="3315188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DE5AA96-A1E2-424B-B98F-DF321364C02F}"/>
              </a:ext>
            </a:extLst>
          </p:cNvPr>
          <p:cNvSpPr>
            <a:spLocks noGrp="1"/>
          </p:cNvSpPr>
          <p:nvPr>
            <p:ph type="title"/>
          </p:nvPr>
        </p:nvSpPr>
        <p:spPr/>
        <p:txBody>
          <a:bodyPr/>
          <a:lstStyle/>
          <a:p>
            <a:r>
              <a:rPr lang="en-US"/>
              <a:t>May </a:t>
            </a:r>
            <a:r>
              <a:rPr lang="en-US" dirty="0"/>
              <a:t>Agenda Building</a:t>
            </a:r>
            <a:endParaRPr lang="en-US" dirty="0">
              <a:solidFill>
                <a:srgbClr val="00223D"/>
              </a:solidFill>
            </a:endParaRPr>
          </a:p>
        </p:txBody>
      </p:sp>
      <p:sp>
        <p:nvSpPr>
          <p:cNvPr id="5" name="Rectangle 4">
            <a:extLst>
              <a:ext uri="{FF2B5EF4-FFF2-40B4-BE49-F238E27FC236}">
                <a16:creationId xmlns:a16="http://schemas.microsoft.com/office/drawing/2014/main" id="{8B506853-5B7D-556D-60A7-9B2A966C392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24" name="Content Placeholder 23">
            <a:extLst>
              <a:ext uri="{FF2B5EF4-FFF2-40B4-BE49-F238E27FC236}">
                <a16:creationId xmlns:a16="http://schemas.microsoft.com/office/drawing/2014/main" id="{295C7490-2FDB-B74A-C31E-269BB0BEE80A}"/>
              </a:ext>
            </a:extLst>
          </p:cNvPr>
          <p:cNvSpPr>
            <a:spLocks noGrp="1"/>
          </p:cNvSpPr>
          <p:nvPr>
            <p:ph idx="1"/>
          </p:nvPr>
        </p:nvSpPr>
        <p:spPr/>
        <p:txBody>
          <a:bodyPr>
            <a:normAutofit/>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After attending IUG, what questions do you still have for the Polaris team?</a:t>
            </a:r>
          </a:p>
          <a:p>
            <a:endParaRPr lang="en-US" sz="2400" dirty="0"/>
          </a:p>
        </p:txBody>
      </p:sp>
    </p:spTree>
    <p:extLst>
      <p:ext uri="{BB962C8B-B14F-4D97-AF65-F5344CB8AC3E}">
        <p14:creationId xmlns:p14="http://schemas.microsoft.com/office/powerpoint/2010/main" val="3385669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71898F-4D0F-919F-D69B-72879BA74619}"/>
              </a:ext>
            </a:extLst>
          </p:cNvPr>
          <p:cNvSpPr>
            <a:spLocks noGrp="1" noRot="1" noMove="1" noResize="1" noEditPoints="1" noAdjustHandles="1" noChangeArrowheads="1" noChangeShapeType="1"/>
          </p:cNvSpPr>
          <p:nvPr/>
        </p:nvSpPr>
        <p:spPr>
          <a:xfrm>
            <a:off x="3357250" y="0"/>
            <a:ext cx="8834750" cy="6858000"/>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81F9501-4654-8CF0-CEF7-2697A05CB704}"/>
              </a:ext>
            </a:extLst>
          </p:cNvPr>
          <p:cNvPicPr>
            <a:picLocks noChangeAspect="1"/>
          </p:cNvPicPr>
          <p:nvPr/>
        </p:nvPicPr>
        <p:blipFill>
          <a:blip r:embed="rId2"/>
          <a:stretch>
            <a:fillRect/>
          </a:stretch>
        </p:blipFill>
        <p:spPr>
          <a:xfrm>
            <a:off x="237500" y="2004002"/>
            <a:ext cx="2849993" cy="2849993"/>
          </a:xfrm>
          <a:prstGeom prst="rect">
            <a:avLst/>
          </a:prstGeom>
        </p:spPr>
      </p:pic>
      <p:sp>
        <p:nvSpPr>
          <p:cNvPr id="2" name="Title 1">
            <a:extLst>
              <a:ext uri="{FF2B5EF4-FFF2-40B4-BE49-F238E27FC236}">
                <a16:creationId xmlns:a16="http://schemas.microsoft.com/office/drawing/2014/main" id="{01BD3775-4F06-3D6F-F872-CC0186454DBE}"/>
              </a:ext>
            </a:extLst>
          </p:cNvPr>
          <p:cNvSpPr>
            <a:spLocks noGrp="1"/>
          </p:cNvSpPr>
          <p:nvPr>
            <p:ph type="ctrTitle"/>
          </p:nvPr>
        </p:nvSpPr>
        <p:spPr>
          <a:xfrm>
            <a:off x="4263241" y="2072243"/>
            <a:ext cx="7190509" cy="1437719"/>
          </a:xfrm>
        </p:spPr>
        <p:txBody>
          <a:bodyPr>
            <a:normAutofit/>
          </a:bodyPr>
          <a:lstStyle/>
          <a:p>
            <a:r>
              <a:rPr lang="en-US" sz="7200" b="1" dirty="0">
                <a:solidFill>
                  <a:srgbClr val="00223D"/>
                </a:solidFill>
              </a:rPr>
              <a:t>Questions?</a:t>
            </a:r>
          </a:p>
        </p:txBody>
      </p:sp>
      <p:sp>
        <p:nvSpPr>
          <p:cNvPr id="6" name="Subtitle 5">
            <a:extLst>
              <a:ext uri="{FF2B5EF4-FFF2-40B4-BE49-F238E27FC236}">
                <a16:creationId xmlns:a16="http://schemas.microsoft.com/office/drawing/2014/main" id="{D6138A63-B70F-BF2F-B517-91379908FA8D}"/>
              </a:ext>
            </a:extLst>
          </p:cNvPr>
          <p:cNvSpPr>
            <a:spLocks noGrp="1" noRot="1" noMove="1" noResize="1" noEditPoints="1" noAdjustHandles="1" noChangeArrowheads="1" noChangeShapeType="1"/>
          </p:cNvSpPr>
          <p:nvPr>
            <p:ph type="subTitle" idx="1"/>
          </p:nvPr>
        </p:nvSpPr>
        <p:spPr>
          <a:xfrm>
            <a:off x="4997486" y="3428998"/>
            <a:ext cx="5722018" cy="1036122"/>
          </a:xfrm>
        </p:spPr>
        <p:txBody>
          <a:bodyPr>
            <a:noAutofit/>
          </a:bodyPr>
          <a:lstStyle/>
          <a:p>
            <a:r>
              <a:rPr lang="en-US" sz="4800" dirty="0">
                <a:solidFill>
                  <a:srgbClr val="00223D"/>
                </a:solidFill>
              </a:rPr>
              <a:t>Thank you!</a:t>
            </a:r>
          </a:p>
        </p:txBody>
      </p:sp>
      <p:sp>
        <p:nvSpPr>
          <p:cNvPr id="4" name="Subtitle 5">
            <a:extLst>
              <a:ext uri="{FF2B5EF4-FFF2-40B4-BE49-F238E27FC236}">
                <a16:creationId xmlns:a16="http://schemas.microsoft.com/office/drawing/2014/main" id="{C728D2F5-B4B1-3317-B866-54E76BC52E55}"/>
              </a:ext>
            </a:extLst>
          </p:cNvPr>
          <p:cNvSpPr txBox="1">
            <a:spLocks noGrp="1" noRot="1" noMove="1" noResize="1" noEditPoints="1" noAdjustHandles="1" noChangeArrowheads="1" noChangeShapeType="1"/>
          </p:cNvSpPr>
          <p:nvPr/>
        </p:nvSpPr>
        <p:spPr>
          <a:xfrm>
            <a:off x="4997486" y="5582205"/>
            <a:ext cx="5722018" cy="1036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solidFill>
                  <a:srgbClr val="00223D"/>
                </a:solidFill>
              </a:rPr>
              <a:t>Email: </a:t>
            </a:r>
            <a:r>
              <a:rPr lang="en-US" sz="2000" dirty="0">
                <a:solidFill>
                  <a:srgbClr val="00223D"/>
                </a:solidFill>
                <a:hlinkClick r:id="rId3"/>
              </a:rPr>
              <a:t>polaris-committee@innovativeusers.org</a:t>
            </a:r>
            <a:r>
              <a:rPr lang="en-US" sz="2000" dirty="0">
                <a:solidFill>
                  <a:srgbClr val="00223D"/>
                </a:solidFill>
              </a:rPr>
              <a:t> </a:t>
            </a:r>
          </a:p>
        </p:txBody>
      </p:sp>
    </p:spTree>
    <p:extLst>
      <p:ext uri="{BB962C8B-B14F-4D97-AF65-F5344CB8AC3E}">
        <p14:creationId xmlns:p14="http://schemas.microsoft.com/office/powerpoint/2010/main" val="156579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UG 2026 PPT template" id="{BA4BCBE3-25E0-4778-AF3C-E513E8CEEA7C}" vid="{E1BE4A6A-C8DC-4AD0-BACA-A2C24286B4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IUG_2026_PPT_template (1)</Template>
  <TotalTime>325</TotalTime>
  <Words>578</Words>
  <Application>Microsoft Office PowerPoint</Application>
  <PresentationFormat>Widescreen</PresentationFormat>
  <Paragraphs>75</Paragraphs>
  <Slides>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Aptos</vt:lpstr>
      <vt:lpstr>Aptos Display</vt:lpstr>
      <vt:lpstr>Arial</vt:lpstr>
      <vt:lpstr>Office Theme</vt:lpstr>
      <vt:lpstr>PowerPoint Presentation</vt:lpstr>
      <vt:lpstr>Polaris ILS Advisory Committee (PIAC):</vt:lpstr>
      <vt:lpstr>Current PIAC Committee Members &amp; Introductions</vt:lpstr>
      <vt:lpstr>What is PIAC?</vt:lpstr>
      <vt:lpstr>Member Responsibilities</vt:lpstr>
      <vt:lpstr>Interested in joining?</vt:lpstr>
      <vt:lpstr>Other ways to get involved</vt:lpstr>
      <vt:lpstr>May Agenda Building</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Lauren R Arnsman</dc:creator>
  <cp:lastModifiedBy>Lauren R Arnsman</cp:lastModifiedBy>
  <cp:revision>6</cp:revision>
  <dcterms:created xsi:type="dcterms:W3CDTF">2026-03-20T15:13:24Z</dcterms:created>
  <dcterms:modified xsi:type="dcterms:W3CDTF">2026-04-20T17:30:04Z</dcterms:modified>
</cp:coreProperties>
</file>