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258" r:id="rId3"/>
    <p:sldId id="259" r:id="rId4"/>
    <p:sldId id="262" r:id="rId5"/>
    <p:sldId id="263" r:id="rId6"/>
    <p:sldId id="316" r:id="rId7"/>
    <p:sldId id="275" r:id="rId8"/>
    <p:sldId id="274" r:id="rId9"/>
    <p:sldId id="273" r:id="rId10"/>
    <p:sldId id="271" r:id="rId11"/>
    <p:sldId id="272" r:id="rId12"/>
    <p:sldId id="303" r:id="rId13"/>
    <p:sldId id="304" r:id="rId14"/>
    <p:sldId id="270" r:id="rId15"/>
    <p:sldId id="269" r:id="rId16"/>
    <p:sldId id="267" r:id="rId17"/>
    <p:sldId id="305" r:id="rId18"/>
    <p:sldId id="268" r:id="rId19"/>
    <p:sldId id="306" r:id="rId20"/>
    <p:sldId id="265" r:id="rId21"/>
    <p:sldId id="261" r:id="rId22"/>
    <p:sldId id="260" r:id="rId23"/>
    <p:sldId id="288" r:id="rId24"/>
    <p:sldId id="287" r:id="rId25"/>
    <p:sldId id="317" r:id="rId26"/>
    <p:sldId id="308" r:id="rId27"/>
    <p:sldId id="286" r:id="rId28"/>
    <p:sldId id="285" r:id="rId29"/>
    <p:sldId id="284" r:id="rId30"/>
    <p:sldId id="283" r:id="rId31"/>
    <p:sldId id="282" r:id="rId32"/>
    <p:sldId id="307" r:id="rId33"/>
    <p:sldId id="281" r:id="rId34"/>
    <p:sldId id="280" r:id="rId35"/>
    <p:sldId id="279" r:id="rId36"/>
    <p:sldId id="278" r:id="rId37"/>
    <p:sldId id="277" r:id="rId38"/>
    <p:sldId id="309" r:id="rId39"/>
    <p:sldId id="276" r:id="rId40"/>
    <p:sldId id="293" r:id="rId41"/>
    <p:sldId id="312" r:id="rId42"/>
    <p:sldId id="313" r:id="rId43"/>
    <p:sldId id="311" r:id="rId44"/>
    <p:sldId id="310" r:id="rId45"/>
    <p:sldId id="314" r:id="rId46"/>
    <p:sldId id="295" r:id="rId47"/>
    <p:sldId id="296" r:id="rId48"/>
    <p:sldId id="297" r:id="rId49"/>
    <p:sldId id="315" r:id="rId50"/>
    <p:sldId id="299" r:id="rId51"/>
    <p:sldId id="3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3D"/>
    <a:srgbClr val="F3E4C5"/>
    <a:srgbClr val="263842"/>
    <a:srgbClr val="620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959" autoAdjust="0"/>
  </p:normalViewPr>
  <p:slideViewPr>
    <p:cSldViewPr snapToGrid="0">
      <p:cViewPr varScale="1">
        <p:scale>
          <a:sx n="81" d="100"/>
          <a:sy n="81" d="100"/>
        </p:scale>
        <p:origin x="2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792A-D199-4740-A380-51F76153B224}"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DACD6-92EE-45CE-A7B0-1F123E9D0438}" type="slidenum">
              <a:rPr lang="en-US" smtClean="0"/>
              <a:t>‹#›</a:t>
            </a:fld>
            <a:endParaRPr lang="en-US"/>
          </a:p>
        </p:txBody>
      </p:sp>
    </p:spTree>
    <p:extLst>
      <p:ext uri="{BB962C8B-B14F-4D97-AF65-F5344CB8AC3E}">
        <p14:creationId xmlns:p14="http://schemas.microsoft.com/office/powerpoint/2010/main" val="25360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almost called the SQL</a:t>
            </a:r>
            <a:endParaRPr lang="en-US" dirty="0"/>
          </a:p>
        </p:txBody>
      </p:sp>
      <p:sp>
        <p:nvSpPr>
          <p:cNvPr id="4" name="Slide Number Placeholder 3"/>
          <p:cNvSpPr>
            <a:spLocks noGrp="1"/>
          </p:cNvSpPr>
          <p:nvPr>
            <p:ph type="sldNum" sz="quarter" idx="10"/>
          </p:nvPr>
        </p:nvSpPr>
        <p:spPr/>
        <p:txBody>
          <a:bodyPr/>
          <a:lstStyle/>
          <a:p>
            <a:fld id="{678DACD6-92EE-45CE-A7B0-1F123E9D0438}" type="slidenum">
              <a:rPr lang="en-US" smtClean="0"/>
              <a:t>1</a:t>
            </a:fld>
            <a:endParaRPr lang="en-US"/>
          </a:p>
        </p:txBody>
      </p:sp>
    </p:spTree>
    <p:extLst>
      <p:ext uri="{BB962C8B-B14F-4D97-AF65-F5344CB8AC3E}">
        <p14:creationId xmlns:p14="http://schemas.microsoft.com/office/powerpoint/2010/main" val="45038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this to Gem’s script we can break the script into three functions, that are then run within a</a:t>
            </a:r>
            <a:r>
              <a:rPr lang="en-US" baseline="0" dirty="0" smtClean="0"/>
              <a:t> wrapper function called main().  </a:t>
            </a:r>
            <a:r>
              <a:rPr lang="en-US" baseline="0" dirty="0" err="1" smtClean="0"/>
              <a:t>run_query</a:t>
            </a:r>
            <a:r>
              <a:rPr lang="en-US" baseline="0" dirty="0" smtClean="0"/>
              <a:t>(), </a:t>
            </a:r>
            <a:r>
              <a:rPr lang="en-US" baseline="0" dirty="0" err="1" smtClean="0"/>
              <a:t>write_excel</a:t>
            </a:r>
            <a:r>
              <a:rPr lang="en-US" baseline="0" dirty="0" smtClean="0"/>
              <a:t>() and </a:t>
            </a:r>
            <a:r>
              <a:rPr lang="en-US" baseline="0" dirty="0" err="1" smtClean="0"/>
              <a:t>send_email</a:t>
            </a:r>
            <a:r>
              <a:rPr lang="en-US" baseline="0" dirty="0" smtClean="0"/>
              <a:t>()  Each of these functions simply pulls out the relevant portion of the original script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10</a:t>
            </a:fld>
            <a:endParaRPr lang="en-US"/>
          </a:p>
        </p:txBody>
      </p:sp>
    </p:spTree>
    <p:extLst>
      <p:ext uri="{BB962C8B-B14F-4D97-AF65-F5344CB8AC3E}">
        <p14:creationId xmlns:p14="http://schemas.microsoft.com/office/powerpoint/2010/main" val="198135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you can see the </a:t>
            </a:r>
            <a:r>
              <a:rPr lang="en-US" baseline="0" dirty="0" err="1" smtClean="0"/>
              <a:t>run_query</a:t>
            </a:r>
            <a:r>
              <a:rPr lang="en-US" baseline="0" dirty="0" smtClean="0"/>
              <a:t>() function here.  The changes to it are that the query to be used is now specified outside the function as a parameter, so this code can now work with any query at all being passed to it when the function is called, allowing for it to be easily reused in other scripts.  And at the end a line is added for return rows, to send the results of the query back to the main function where they are stored in the </a:t>
            </a:r>
            <a:r>
              <a:rPr lang="en-US" baseline="0" dirty="0" err="1" smtClean="0"/>
              <a:t>query_results</a:t>
            </a:r>
            <a:r>
              <a:rPr lang="en-US" baseline="0" dirty="0" smtClean="0"/>
              <a:t> variable that is created at the same point where the function is called</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11</a:t>
            </a:fld>
            <a:endParaRPr lang="en-US"/>
          </a:p>
        </p:txBody>
      </p:sp>
    </p:spTree>
    <p:extLst>
      <p:ext uri="{BB962C8B-B14F-4D97-AF65-F5344CB8AC3E}">
        <p14:creationId xmlns:p14="http://schemas.microsoft.com/office/powerpoint/2010/main" val="160822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Gem’s script the query</a:t>
            </a:r>
            <a:r>
              <a:rPr lang="en-US" baseline="0" dirty="0" smtClean="0"/>
              <a:t> being used is stored in an external .</a:t>
            </a:r>
            <a:r>
              <a:rPr lang="en-US" baseline="0" dirty="0" err="1" smtClean="0"/>
              <a:t>sql</a:t>
            </a:r>
            <a:r>
              <a:rPr lang="en-US" baseline="0" dirty="0" smtClean="0"/>
              <a:t> file that is loaded into the script.  But It’s also possible to write it out directly within the Python code as a string variable.  Use triple quotes for a multi-line string to make this a lot more readable.</a:t>
            </a:r>
            <a:endParaRPr lang="en-US" dirty="0" smtClean="0"/>
          </a:p>
          <a:p>
            <a:endParaRPr lang="en-US" dirty="0" smtClean="0"/>
          </a:p>
          <a:p>
            <a:r>
              <a:rPr lang="en-US" dirty="0" smtClean="0"/>
              <a:t>------</a:t>
            </a:r>
            <a:r>
              <a:rPr lang="en-US" dirty="0" smtClean="0"/>
              <a:t>just truncating</a:t>
            </a:r>
            <a:r>
              <a:rPr lang="en-US" baseline="0" dirty="0" smtClean="0"/>
              <a:t> the query a bit from the original script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12</a:t>
            </a:fld>
            <a:endParaRPr lang="en-US"/>
          </a:p>
        </p:txBody>
      </p:sp>
    </p:spTree>
    <p:extLst>
      <p:ext uri="{BB962C8B-B14F-4D97-AF65-F5344CB8AC3E}">
        <p14:creationId xmlns:p14="http://schemas.microsoft.com/office/powerpoint/2010/main" val="62730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taking</a:t>
            </a:r>
            <a:r>
              <a:rPr lang="en-US" baseline="0" dirty="0" smtClean="0"/>
              <a:t> this approach, our query can be modified within the program itself.  In this example  </a:t>
            </a:r>
            <a:r>
              <a:rPr lang="en-US" dirty="0" smtClean="0"/>
              <a:t>A</a:t>
            </a:r>
            <a:r>
              <a:rPr lang="en-US" baseline="0" dirty="0" smtClean="0"/>
              <a:t> </a:t>
            </a:r>
            <a:r>
              <a:rPr lang="en-US" baseline="0" dirty="0" smtClean="0"/>
              <a:t>new filter has been added to the where clause of the query to limit results by shelving location, which is being passed to the main function as a parameter.  This is </a:t>
            </a:r>
            <a:r>
              <a:rPr lang="en-US" baseline="0" dirty="0" smtClean="0"/>
              <a:t>one </a:t>
            </a:r>
            <a:r>
              <a:rPr lang="en-US" baseline="0" dirty="0" smtClean="0"/>
              <a:t>way </a:t>
            </a:r>
            <a:r>
              <a:rPr lang="en-US" baseline="0" dirty="0" smtClean="0"/>
              <a:t>in which the </a:t>
            </a:r>
            <a:r>
              <a:rPr lang="en-US" baseline="0" dirty="0" smtClean="0"/>
              <a:t>main() function can be useful as we can pass it different parameters for different results without changing anything else within the script.  Now we can cycle through the whole script multiple times, creating individual spreadsheets for different portions of the collection with a very small edit to the script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13</a:t>
            </a:fld>
            <a:endParaRPr lang="en-US"/>
          </a:p>
        </p:txBody>
      </p:sp>
    </p:spTree>
    <p:extLst>
      <p:ext uri="{BB962C8B-B14F-4D97-AF65-F5344CB8AC3E}">
        <p14:creationId xmlns:p14="http://schemas.microsoft.com/office/powerpoint/2010/main" val="167277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an inline query does require one other small change however to account for the query being contained in a variable within the script instead of an external file that must be read, but that just means simplifying one line of the existing code further.</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14</a:t>
            </a:fld>
            <a:endParaRPr lang="en-US"/>
          </a:p>
        </p:txBody>
      </p:sp>
    </p:spTree>
    <p:extLst>
      <p:ext uri="{BB962C8B-B14F-4D97-AF65-F5344CB8AC3E}">
        <p14:creationId xmlns:p14="http://schemas.microsoft.com/office/powerpoint/2010/main" val="308702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last change to the baseline script we’re working with is to perform some cleanup when</a:t>
            </a:r>
            <a:r>
              <a:rPr lang="en-US" baseline="0" dirty="0" smtClean="0"/>
              <a:t> the script completes.  By calling </a:t>
            </a:r>
            <a:r>
              <a:rPr lang="en-US" baseline="0" dirty="0" err="1" smtClean="0"/>
              <a:t>os.remove</a:t>
            </a:r>
            <a:r>
              <a:rPr lang="en-US" baseline="0" dirty="0" smtClean="0"/>
              <a:t> we can delete the local copy of our excel file once the email has been sent off and we no longer need it cluttering up our system.  And with that we have a fully updated form of the script from Gem’s presentation…and can start using this as a building block for other projects.</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15</a:t>
            </a:fld>
            <a:endParaRPr lang="en-US"/>
          </a:p>
        </p:txBody>
      </p:sp>
    </p:spTree>
    <p:extLst>
      <p:ext uri="{BB962C8B-B14F-4D97-AF65-F5344CB8AC3E}">
        <p14:creationId xmlns:p14="http://schemas.microsoft.com/office/powerpoint/2010/main" val="154554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how</a:t>
            </a:r>
            <a:r>
              <a:rPr lang="en-US" baseline="0" dirty="0" smtClean="0"/>
              <a:t> the script was broken out after adapting the code from Gem’s </a:t>
            </a:r>
            <a:r>
              <a:rPr lang="en-US" baseline="0" dirty="0" smtClean="0"/>
              <a:t>presentation.  The plan can be abstracted out to three basic steps, gather some data, build something with it, and put that file somewhere.</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16</a:t>
            </a:fld>
            <a:endParaRPr lang="en-US"/>
          </a:p>
        </p:txBody>
      </p:sp>
    </p:spTree>
    <p:extLst>
      <p:ext uri="{BB962C8B-B14F-4D97-AF65-F5344CB8AC3E}">
        <p14:creationId xmlns:p14="http://schemas.microsoft.com/office/powerpoint/2010/main" val="93518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neatly lines up with how we had simplified down the contents of the main function in our final take on Gem’s script.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17</a:t>
            </a:fld>
            <a:endParaRPr lang="en-US"/>
          </a:p>
        </p:txBody>
      </p:sp>
    </p:spTree>
    <p:extLst>
      <p:ext uri="{BB962C8B-B14F-4D97-AF65-F5344CB8AC3E}">
        <p14:creationId xmlns:p14="http://schemas.microsoft.com/office/powerpoint/2010/main" val="118727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that framework we can now consider swapping out components to fit other needs.  Perform different searches, perform different actions with those starting points, these are just a small assortment of the kinds of things we do with this mix and match approach to what I learned from Gem’s presentation and we’ll be exploring for the remainder of this session.</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18</a:t>
            </a:fld>
            <a:endParaRPr lang="en-US"/>
          </a:p>
        </p:txBody>
      </p:sp>
    </p:spTree>
    <p:extLst>
      <p:ext uri="{BB962C8B-B14F-4D97-AF65-F5344CB8AC3E}">
        <p14:creationId xmlns:p14="http://schemas.microsoft.com/office/powerpoint/2010/main" val="202144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starting</a:t>
            </a:r>
            <a:r>
              <a:rPr lang="en-US" baseline="0" dirty="0" smtClean="0"/>
              <a:t> point let’s look at something simple.  That </a:t>
            </a:r>
            <a:r>
              <a:rPr lang="en-US" baseline="0" dirty="0" err="1" smtClean="0"/>
              <a:t>write_excel</a:t>
            </a:r>
            <a:r>
              <a:rPr lang="en-US" baseline="0" dirty="0" smtClean="0"/>
              <a:t> function is nice but also doesn’t fully fit our plug and play approach given that there’s a lot of project specific customization within the function that’s necessary to match the Excel formatting to the particular data you may be working with.  CSV’s’ are far easier to manage.  </a:t>
            </a:r>
            <a:r>
              <a:rPr lang="en-US" dirty="0" smtClean="0"/>
              <a:t>Now</a:t>
            </a:r>
            <a:r>
              <a:rPr lang="en-US" baseline="0" dirty="0" smtClean="0"/>
              <a:t> </a:t>
            </a:r>
            <a:r>
              <a:rPr lang="en-US" baseline="0" dirty="0" smtClean="0"/>
              <a:t>all we have to do is swap our new function in for the </a:t>
            </a:r>
            <a:r>
              <a:rPr lang="en-US" baseline="0" dirty="0" err="1" smtClean="0"/>
              <a:t>write_excel</a:t>
            </a:r>
            <a:r>
              <a:rPr lang="en-US" baseline="0" dirty="0" smtClean="0"/>
              <a:t> function and the rest of the script can remain as as…well other than making sure we include a line for import csv at the start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19</a:t>
            </a:fld>
            <a:endParaRPr lang="en-US"/>
          </a:p>
        </p:txBody>
      </p:sp>
    </p:spTree>
    <p:extLst>
      <p:ext uri="{BB962C8B-B14F-4D97-AF65-F5344CB8AC3E}">
        <p14:creationId xmlns:p14="http://schemas.microsoft.com/office/powerpoint/2010/main" val="60279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largely</a:t>
            </a:r>
            <a:r>
              <a:rPr lang="en-US" baseline="0" dirty="0" smtClean="0"/>
              <a:t> skipping the obligatory about me portion of this presentation because they relevant thing to know is simply that I am in the role I’m in now, and in fact my present job only exists because I happened to attend Gem’s IUG session these many years ago</a:t>
            </a:r>
            <a:r>
              <a:rPr lang="en-US" baseline="0" dirty="0" smtClean="0"/>
              <a:t>.  I had never written a line of Python in my life and hadn’t really coded since Freshman year in College.  I came out of this session and a week later had a custom high demand holds report being generated for all of our libraries on a weekly basis.</a:t>
            </a:r>
          </a:p>
          <a:p>
            <a:endParaRPr lang="en-US" baseline="0" dirty="0" smtClean="0"/>
          </a:p>
          <a:p>
            <a:r>
              <a:rPr lang="en-US" baseline="0" dirty="0" smtClean="0"/>
              <a:t>In Gem’s session she covered how to install Python, specifically </a:t>
            </a:r>
            <a:r>
              <a:rPr lang="en-US" baseline="0" dirty="0" err="1" smtClean="0"/>
              <a:t>Anacoda</a:t>
            </a:r>
            <a:r>
              <a:rPr lang="en-US" baseline="0" dirty="0" smtClean="0"/>
              <a:t> on to Windows, and writing a script that would run a SQL query against Sierra, use it to populate a formatted excel file, and send that out to staff as an email attachment.  And then covered automating all that with Windows task scheduler.  So I’m not covering any of that today.</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a:t>
            </a:fld>
            <a:endParaRPr lang="en-US"/>
          </a:p>
        </p:txBody>
      </p:sp>
    </p:spTree>
    <p:extLst>
      <p:ext uri="{BB962C8B-B14F-4D97-AF65-F5344CB8AC3E}">
        <p14:creationId xmlns:p14="http://schemas.microsoft.com/office/powerpoint/2010/main" val="1596217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it turns out the</a:t>
            </a:r>
            <a:r>
              <a:rPr lang="en-US" baseline="0" dirty="0" smtClean="0"/>
              <a:t> code involved with creating a csv file is pretty straight forward.  Create a file name whatever you like.  Then open that file in write mode, setting the encoding to utf-8 to play nicely with the Unicode text that came out of Sierra and set the newline parameter to an empty string to cut down on unnecessary line breaks in the resulting file.  You can specify any delimiter you like not just commas though that is in fact what I went with in this example, then call </a:t>
            </a:r>
            <a:r>
              <a:rPr lang="en-US" baseline="0" dirty="0" err="1" smtClean="0"/>
              <a:t>writerows</a:t>
            </a:r>
            <a:r>
              <a:rPr lang="en-US" baseline="0" dirty="0" smtClean="0"/>
              <a:t> to plug in a row of data to the csv for each line of the query results that are being passed into the function.  Close the file and return it to make it easily accessible by the main portion of our script.</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20</a:t>
            </a:fld>
            <a:endParaRPr lang="en-US"/>
          </a:p>
        </p:txBody>
      </p:sp>
    </p:spTree>
    <p:extLst>
      <p:ext uri="{BB962C8B-B14F-4D97-AF65-F5344CB8AC3E}">
        <p14:creationId xmlns:p14="http://schemas.microsoft.com/office/powerpoint/2010/main" val="2324388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there is one issue.  With</a:t>
            </a:r>
            <a:r>
              <a:rPr lang="en-US" baseline="0" dirty="0" smtClean="0"/>
              <a:t> the </a:t>
            </a:r>
            <a:r>
              <a:rPr lang="en-US" baseline="0" dirty="0" err="1" smtClean="0"/>
              <a:t>write_excel</a:t>
            </a:r>
            <a:r>
              <a:rPr lang="en-US" baseline="0" dirty="0" smtClean="0"/>
              <a:t> function previously column headers were typed out within the code and we didn’t do that here.  </a:t>
            </a:r>
            <a:r>
              <a:rPr lang="en-US" dirty="0" smtClean="0"/>
              <a:t>We could manually add that in now but we’re aspiring</a:t>
            </a:r>
            <a:r>
              <a:rPr lang="en-US" baseline="0" dirty="0" smtClean="0"/>
              <a:t> to make these functions more universally reusable so let’s try a different approach.</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21</a:t>
            </a:fld>
            <a:endParaRPr lang="en-US"/>
          </a:p>
        </p:txBody>
      </p:sp>
    </p:spTree>
    <p:extLst>
      <p:ext uri="{BB962C8B-B14F-4D97-AF65-F5344CB8AC3E}">
        <p14:creationId xmlns:p14="http://schemas.microsoft.com/office/powerpoint/2010/main" val="1647823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I’ve truncated the code here a bit from what we saw in</a:t>
            </a:r>
            <a:r>
              <a:rPr lang="en-US" baseline="0" dirty="0" smtClean="0"/>
              <a:t> the previous version of our script.  </a:t>
            </a:r>
            <a:r>
              <a:rPr lang="en-US" baseline="0" dirty="0" smtClean="0"/>
              <a:t>It is </a:t>
            </a:r>
            <a:r>
              <a:rPr lang="en-US" baseline="0" dirty="0" smtClean="0"/>
              <a:t>possible to pull </a:t>
            </a:r>
            <a:r>
              <a:rPr lang="en-US" baseline="0" dirty="0" smtClean="0"/>
              <a:t>the </a:t>
            </a:r>
            <a:r>
              <a:rPr lang="en-US" baseline="0" dirty="0" smtClean="0"/>
              <a:t>directly when calling our </a:t>
            </a:r>
            <a:r>
              <a:rPr lang="en-US" baseline="0" dirty="0" err="1" smtClean="0"/>
              <a:t>run_query</a:t>
            </a:r>
            <a:r>
              <a:rPr lang="en-US" baseline="0" dirty="0" smtClean="0"/>
              <a:t> function with a bit of extra code.  </a:t>
            </a:r>
            <a:r>
              <a:rPr lang="en-US" baseline="0" dirty="0" smtClean="0"/>
              <a:t>We just have to explicitly take row 0 from what’s returned by the query and plug it into it’s own variable, named columns here, and then return that along with the rows.  This </a:t>
            </a:r>
            <a:r>
              <a:rPr lang="en-US" baseline="0" dirty="0" smtClean="0"/>
              <a:t>shows how you still may wish to make some small adjustments to various functions you may wish to repurpose across scripts.</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22</a:t>
            </a:fld>
            <a:endParaRPr lang="en-US"/>
          </a:p>
        </p:txBody>
      </p:sp>
    </p:spTree>
    <p:extLst>
      <p:ext uri="{BB962C8B-B14F-4D97-AF65-F5344CB8AC3E}">
        <p14:creationId xmlns:p14="http://schemas.microsoft.com/office/powerpoint/2010/main" val="2205693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it’s just a matter of taking</a:t>
            </a:r>
            <a:r>
              <a:rPr lang="en-US" baseline="0" dirty="0" smtClean="0"/>
              <a:t> that new variable we’ve created and making sure gets passed back over to the </a:t>
            </a:r>
            <a:r>
              <a:rPr lang="en-US" baseline="0" dirty="0" err="1" smtClean="0"/>
              <a:t>write_csv</a:t>
            </a:r>
            <a:r>
              <a:rPr lang="en-US" baseline="0" dirty="0" smtClean="0"/>
              <a:t> function where it can be written as an extra row at the start of the file</a:t>
            </a:r>
            <a:r>
              <a:rPr lang="en-US" baseline="0" dirty="0" smtClean="0"/>
              <a:t>.  So when </a:t>
            </a:r>
            <a:r>
              <a:rPr lang="en-US" baseline="0" dirty="0" err="1" smtClean="0"/>
              <a:t>run_query</a:t>
            </a:r>
            <a:r>
              <a:rPr lang="en-US" baseline="0" dirty="0" smtClean="0"/>
              <a:t> is called in the main function we can populate two different variables in a single line of code, query results and headers.</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23</a:t>
            </a:fld>
            <a:endParaRPr lang="en-US"/>
          </a:p>
        </p:txBody>
      </p:sp>
    </p:spTree>
    <p:extLst>
      <p:ext uri="{BB962C8B-B14F-4D97-AF65-F5344CB8AC3E}">
        <p14:creationId xmlns:p14="http://schemas.microsoft.com/office/powerpoint/2010/main" val="2663110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that you have a</a:t>
            </a:r>
            <a:r>
              <a:rPr lang="en-US" baseline="0" dirty="0" smtClean="0"/>
              <a:t> rough framework to email out the results of any query you like by simply swapping out the query being used and the rest of the script will continue to function, though you’ll likely want to adjust the email subject line and message to match, not to mention the email recipient(s).  In this script I’ve also taken those variables and pulled them out of the </a:t>
            </a:r>
            <a:r>
              <a:rPr lang="en-US" baseline="0" dirty="0" err="1" smtClean="0"/>
              <a:t>send_email</a:t>
            </a:r>
            <a:r>
              <a:rPr lang="en-US" baseline="0" dirty="0" smtClean="0"/>
              <a:t>() function so that they can be provided to that function as parameters, making the basic script template a bit more flexible still and providing us with an approach for our next script variation.  If we didn’t do this, then every time we wanted to automate a new report we’d also have to adjust the </a:t>
            </a:r>
            <a:r>
              <a:rPr lang="en-US" baseline="0" dirty="0" err="1" smtClean="0"/>
              <a:t>send_email</a:t>
            </a:r>
            <a:r>
              <a:rPr lang="en-US" baseline="0" dirty="0" smtClean="0"/>
              <a:t> function with this information instead of being able to just cut and paste it unedited each time.  But there are other benefits as well.</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24</a:t>
            </a:fld>
            <a:endParaRPr lang="en-US"/>
          </a:p>
        </p:txBody>
      </p:sp>
    </p:spTree>
    <p:extLst>
      <p:ext uri="{BB962C8B-B14F-4D97-AF65-F5344CB8AC3E}">
        <p14:creationId xmlns:p14="http://schemas.microsoft.com/office/powerpoint/2010/main" val="4131766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please note if you go and try this yourself</a:t>
            </a:r>
            <a:r>
              <a:rPr lang="en-US" baseline="0" dirty="0" smtClean="0"/>
              <a:t> later…make sure to put in an address besides mine here.  In the code up on the </a:t>
            </a:r>
            <a:r>
              <a:rPr lang="en-US" baseline="0" dirty="0" err="1" smtClean="0"/>
              <a:t>github</a:t>
            </a:r>
            <a:r>
              <a:rPr lang="en-US" baseline="0" dirty="0" smtClean="0"/>
              <a:t> this is actually pointing to a line that must be filled out in a </a:t>
            </a:r>
            <a:r>
              <a:rPr lang="en-US" baseline="0" dirty="0" err="1" smtClean="0"/>
              <a:t>config</a:t>
            </a:r>
            <a:r>
              <a:rPr lang="en-US" baseline="0" dirty="0" smtClean="0"/>
              <a:t> file…similar to how we handled Sierra login credentials earlier.</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25</a:t>
            </a:fld>
            <a:endParaRPr lang="en-US"/>
          </a:p>
        </p:txBody>
      </p:sp>
    </p:spTree>
    <p:extLst>
      <p:ext uri="{BB962C8B-B14F-4D97-AF65-F5344CB8AC3E}">
        <p14:creationId xmlns:p14="http://schemas.microsoft.com/office/powerpoint/2010/main" val="2812668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see what I mean, let’s look at a quite different application or this sort of script, generating patron notices.  For this we’re going to look at an example that we are still using in Minuteman to alert patrons when their cards are about to expire.  The input and delivery steps are exactly the same as what we’ve been working with previously, </a:t>
            </a:r>
            <a:r>
              <a:rPr lang="en-US" baseline="0" dirty="0" smtClean="0"/>
              <a:t> well besides jettisoning the file attachment piece, but </a:t>
            </a:r>
            <a:r>
              <a:rPr lang="en-US" baseline="0" dirty="0" smtClean="0"/>
              <a:t>for the output we’re purely going to be working with the text within the body of an email and will not be producing a report or file of any sort.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26</a:t>
            </a:fld>
            <a:endParaRPr lang="en-US"/>
          </a:p>
        </p:txBody>
      </p:sp>
    </p:spTree>
    <p:extLst>
      <p:ext uri="{BB962C8B-B14F-4D97-AF65-F5344CB8AC3E}">
        <p14:creationId xmlns:p14="http://schemas.microsoft.com/office/powerpoint/2010/main" val="327434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Instead we have essentially a template that just fills in a few blanks with the data returned by our </a:t>
            </a:r>
            <a:r>
              <a:rPr lang="en-US" baseline="0" dirty="0" err="1" smtClean="0"/>
              <a:t>sql</a:t>
            </a:r>
            <a:r>
              <a:rPr lang="en-US" baseline="0" dirty="0" smtClean="0"/>
              <a:t> query.  Here that’s the email address, the patron’s first and last name and the expiration date.  Then you just have to place that within a for loop to generate one email message per user returned by that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t>
            </a:r>
            <a:r>
              <a:rPr lang="en-US" baseline="0" dirty="0" smtClean="0"/>
              <a:t>run this daily, and have similar emails for patrons whose cards have expired and new patrons.  This time out we just eliminate the file attachment, which does also mean streamlining the </a:t>
            </a:r>
            <a:r>
              <a:rPr lang="en-US" baseline="0" dirty="0" err="1" smtClean="0"/>
              <a:t>send_email</a:t>
            </a:r>
            <a:r>
              <a:rPr lang="en-US" baseline="0" dirty="0" smtClean="0"/>
              <a:t> function a bit to remove any pieces expecting to work with an attachment.  And then repeat that for the html version of the email message as well if you’re using that feature.</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27</a:t>
            </a:fld>
            <a:endParaRPr lang="en-US"/>
          </a:p>
        </p:txBody>
      </p:sp>
    </p:spTree>
    <p:extLst>
      <p:ext uri="{BB962C8B-B14F-4D97-AF65-F5344CB8AC3E}">
        <p14:creationId xmlns:p14="http://schemas.microsoft.com/office/powerpoint/2010/main" val="3368062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the query feeding into this.</a:t>
            </a:r>
            <a:r>
              <a:rPr lang="en-US" baseline="0" dirty="0" smtClean="0"/>
              <a:t>  The MIN() functions are a workaround to get the first listed name and email fields in the record.  The way those tables function there is an occurrence number field you can use where the first entry is usually but not always 0…deleting entries can mess with that I think so searching for </a:t>
            </a:r>
            <a:r>
              <a:rPr lang="en-US" baseline="0" dirty="0" err="1" smtClean="0"/>
              <a:t>occ_num</a:t>
            </a:r>
            <a:r>
              <a:rPr lang="en-US" baseline="0" dirty="0" smtClean="0"/>
              <a:t> = 0 isn’t always reliable.</a:t>
            </a:r>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28</a:t>
            </a:fld>
            <a:endParaRPr lang="en-US"/>
          </a:p>
        </p:txBody>
      </p:sp>
    </p:spTree>
    <p:extLst>
      <p:ext uri="{BB962C8B-B14F-4D97-AF65-F5344CB8AC3E}">
        <p14:creationId xmlns:p14="http://schemas.microsoft.com/office/powerpoint/2010/main" val="2560421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this method most</a:t>
            </a:r>
            <a:r>
              <a:rPr lang="en-US" baseline="0" dirty="0" smtClean="0"/>
              <a:t>ly works but is ultimately a bit hacky and prone to somewhat random failures such as the error message seen here when Gmail will sometimes just decide to stop working with the script.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mitigate that, If </a:t>
            </a:r>
            <a:r>
              <a:rPr lang="en-US" baseline="0" dirty="0" smtClean="0"/>
              <a:t>you notice the script I linked to at the start of this section was for expiring patrons 1.py.  We have 4 copies for each of these sorts of scripts that we run and just add in 1 additional line to the query to filter down results to a subset of patrons for each script.  It will still get blocked by the server occasionally, but it’s possibly to set up an alert for when that occurs, we’ll circle back to that at the end.</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29</a:t>
            </a:fld>
            <a:endParaRPr lang="en-US"/>
          </a:p>
        </p:txBody>
      </p:sp>
    </p:spTree>
    <p:extLst>
      <p:ext uri="{BB962C8B-B14F-4D97-AF65-F5344CB8AC3E}">
        <p14:creationId xmlns:p14="http://schemas.microsoft.com/office/powerpoint/2010/main" val="357985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I’m</a:t>
            </a:r>
            <a:r>
              <a:rPr lang="en-US" baseline="0" dirty="0" smtClean="0"/>
              <a:t> going to be talking about how we’ve built on Gem’s original presentation.  The main focus today is on adapting Gem’s work to more of a functional programming approach that allows for her basic script to be easy adapted to all sorts of uses with minimal modifications or additional knowledge.  But to get there we first need to go over a few other recommendations for techniques that Gem simply couldn’t have covered in the time she had for her talk.</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a:t>
            </a:fld>
            <a:endParaRPr lang="en-US"/>
          </a:p>
        </p:txBody>
      </p:sp>
    </p:spTree>
    <p:extLst>
      <p:ext uri="{BB962C8B-B14F-4D97-AF65-F5344CB8AC3E}">
        <p14:creationId xmlns:p14="http://schemas.microsoft.com/office/powerpoint/2010/main" val="2646014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that we’ve stripped this script down to just</a:t>
            </a:r>
            <a:r>
              <a:rPr lang="en-US" baseline="0" dirty="0" smtClean="0"/>
              <a:t> producing the text of an email…let’s look into some alternate functions entirely that could be introduced without too much effort.  </a:t>
            </a:r>
            <a:r>
              <a:rPr lang="en-US" baseline="0" dirty="0" smtClean="0"/>
              <a:t>This is a somewhat niche example but introduces some potentially interesting options.  Ingram’s </a:t>
            </a:r>
            <a:r>
              <a:rPr lang="en-US" baseline="0" dirty="0" err="1" smtClean="0"/>
              <a:t>iholdings</a:t>
            </a:r>
            <a:r>
              <a:rPr lang="en-US" baseline="0" dirty="0" smtClean="0"/>
              <a:t> feature lets you send your item holdings to them so that duplicate checking can be performed within </a:t>
            </a:r>
            <a:r>
              <a:rPr lang="en-US" baseline="0" dirty="0" err="1" smtClean="0"/>
              <a:t>iPage</a:t>
            </a:r>
            <a:r>
              <a:rPr lang="en-US" baseline="0" dirty="0" smtClean="0"/>
              <a:t> on those titles.</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30</a:t>
            </a:fld>
            <a:endParaRPr lang="en-US"/>
          </a:p>
        </p:txBody>
      </p:sp>
    </p:spTree>
    <p:extLst>
      <p:ext uri="{BB962C8B-B14F-4D97-AF65-F5344CB8AC3E}">
        <p14:creationId xmlns:p14="http://schemas.microsoft.com/office/powerpoint/2010/main" val="2567399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this feature</a:t>
            </a:r>
            <a:r>
              <a:rPr lang="en-US" baseline="0" dirty="0" smtClean="0"/>
              <a:t> Ingram as for MARC record files.  At the time we didn’t have scheduler and even if we did we weren’t enthusiastic about messing with our export profile in Sierra.  Upon further discussion with Ingram we learned that while they wanted MARC files because of how their system operates, they were in fact only looking at the first ISBN in any given record.  So we could r</a:t>
            </a:r>
            <a:r>
              <a:rPr lang="en-US" dirty="0" smtClean="0"/>
              <a:t>educe</a:t>
            </a:r>
            <a:r>
              <a:rPr lang="en-US" baseline="0" dirty="0" smtClean="0"/>
              <a:t> </a:t>
            </a:r>
            <a:r>
              <a:rPr lang="en-US" baseline="0" dirty="0" smtClean="0"/>
              <a:t>full MARC record seen on the left to the bare minimum…actually a little bit more than that even since Ingram didn’t actually ask us to include a record identifier in the 001 as we opted to do </a:t>
            </a:r>
            <a:r>
              <a:rPr lang="en-US" baseline="0" dirty="0" smtClean="0"/>
              <a:t>here...it just seemed like it might be useful to have a unique id per record.  </a:t>
            </a:r>
            <a:r>
              <a:rPr lang="en-US" baseline="0" dirty="0" smtClean="0"/>
              <a:t>Again this is a bit of a silly example but helps to illustrate the difference between what is often requested and what is strictly necessary.  Just consider if this were a vendor requesting patron data instead of a bib record.</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31</a:t>
            </a:fld>
            <a:endParaRPr lang="en-US"/>
          </a:p>
        </p:txBody>
      </p:sp>
    </p:spTree>
    <p:extLst>
      <p:ext uri="{BB962C8B-B14F-4D97-AF65-F5344CB8AC3E}">
        <p14:creationId xmlns:p14="http://schemas.microsoft.com/office/powerpoint/2010/main" val="262759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mapping</a:t>
            </a:r>
            <a:r>
              <a:rPr lang="en-US" baseline="0" dirty="0" smtClean="0"/>
              <a:t> out the execution plan on this, we’re running the query mostly as normal though we have structured this so that we could use potentially vastly different queries for each library.  The output in this case is a MARC file, using the </a:t>
            </a:r>
            <a:r>
              <a:rPr lang="en-US" baseline="0" dirty="0" err="1" smtClean="0"/>
              <a:t>pymarc</a:t>
            </a:r>
            <a:r>
              <a:rPr lang="en-US" baseline="0" dirty="0" smtClean="0"/>
              <a:t> library for python.  And then we’re going to take those files and ftp them to Ingram using the </a:t>
            </a:r>
            <a:r>
              <a:rPr lang="en-US" baseline="0" dirty="0" err="1" smtClean="0"/>
              <a:t>pysftp</a:t>
            </a:r>
            <a:r>
              <a:rPr lang="en-US" baseline="0" dirty="0" smtClean="0"/>
              <a:t> </a:t>
            </a:r>
            <a:r>
              <a:rPr lang="en-US" baseline="0" dirty="0" err="1" smtClean="0"/>
              <a:t>libray</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32</a:t>
            </a:fld>
            <a:endParaRPr lang="en-US"/>
          </a:p>
        </p:txBody>
      </p:sp>
    </p:spTree>
    <p:extLst>
      <p:ext uri="{BB962C8B-B14F-4D97-AF65-F5344CB8AC3E}">
        <p14:creationId xmlns:p14="http://schemas.microsoft.com/office/powerpoint/2010/main" val="771611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this is </a:t>
            </a:r>
            <a:r>
              <a:rPr lang="en-US" dirty="0" err="1" smtClean="0"/>
              <a:t>Pymarc</a:t>
            </a:r>
            <a:r>
              <a:rPr lang="en-US" dirty="0" smtClean="0"/>
              <a:t>, which allows you to read and write marc files via Python.  For more information check</a:t>
            </a:r>
            <a:r>
              <a:rPr lang="en-US" baseline="0" dirty="0" smtClean="0"/>
              <a:t> out the project on </a:t>
            </a:r>
            <a:r>
              <a:rPr lang="en-US" baseline="0" dirty="0" err="1" smtClean="0"/>
              <a:t>gitlab</a:t>
            </a:r>
            <a:r>
              <a:rPr lang="en-US" baseline="0" dirty="0" smtClean="0"/>
              <a:t> or their complete documentation, but what you see here may give you a broad sense of how you can use the library to construct a bib record.  Use the record() function to generate a blank record, append fields, subfields, indicators to it as needed and then write the completed records out to a file.</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33</a:t>
            </a:fld>
            <a:endParaRPr lang="en-US"/>
          </a:p>
        </p:txBody>
      </p:sp>
    </p:spTree>
    <p:extLst>
      <p:ext uri="{BB962C8B-B14F-4D97-AF65-F5344CB8AC3E}">
        <p14:creationId xmlns:p14="http://schemas.microsoft.com/office/powerpoint/2010/main" val="3857891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how you too can build</a:t>
            </a:r>
            <a:r>
              <a:rPr lang="en-US" baseline="0" dirty="0" smtClean="0"/>
              <a:t> the world’s worst MARC records.  We’re pulling out the 001 and any 020 fields retrieved via a </a:t>
            </a:r>
            <a:r>
              <a:rPr lang="en-US" baseline="0" dirty="0" err="1" smtClean="0"/>
              <a:t>sql</a:t>
            </a:r>
            <a:r>
              <a:rPr lang="en-US" baseline="0" dirty="0" smtClean="0"/>
              <a:t> query, generating fields based on those, in the case of the 020’s producing one for each </a:t>
            </a:r>
            <a:r>
              <a:rPr lang="en-US" baseline="0" dirty="0" err="1" smtClean="0"/>
              <a:t>isbn</a:t>
            </a:r>
            <a:r>
              <a:rPr lang="en-US" baseline="0" dirty="0" smtClean="0"/>
              <a:t>, which the query aggregates into a single delimited field, hence the split on pipes seen at the bottom there, and writes the resulting records to a marc file.</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34</a:t>
            </a:fld>
            <a:endParaRPr lang="en-US"/>
          </a:p>
        </p:txBody>
      </p:sp>
    </p:spTree>
    <p:extLst>
      <p:ext uri="{BB962C8B-B14F-4D97-AF65-F5344CB8AC3E}">
        <p14:creationId xmlns:p14="http://schemas.microsoft.com/office/powerpoint/2010/main" val="3668832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passed the marc file we just created and simply opens a connection to</a:t>
            </a:r>
            <a:r>
              <a:rPr lang="en-US" baseline="0" dirty="0" smtClean="0"/>
              <a:t> </a:t>
            </a:r>
            <a:r>
              <a:rPr lang="en-US" baseline="0" dirty="0" smtClean="0"/>
              <a:t>an </a:t>
            </a:r>
            <a:r>
              <a:rPr lang="en-US" baseline="0" dirty="0" smtClean="0"/>
              <a:t>FTP server Ingram setup (host and credentials in our config.ini file again), copies the file and then closes the connection.</a:t>
            </a:r>
          </a:p>
          <a:p>
            <a:endParaRPr lang="en-US" baseline="0" dirty="0" smtClean="0"/>
          </a:p>
          <a:p>
            <a:r>
              <a:rPr lang="en-US" baseline="0" dirty="0" smtClean="0"/>
              <a:t>Using the </a:t>
            </a:r>
            <a:r>
              <a:rPr lang="en-US" baseline="0" dirty="0" err="1" smtClean="0"/>
              <a:t>config</a:t>
            </a:r>
            <a:r>
              <a:rPr lang="en-US" baseline="0" dirty="0" smtClean="0"/>
              <a:t> file once again for Ingram’s credentials, with different but consistent entries for each of the libraries we have to log into an account for.  The function is passed the code we associate with each library, which we then append to the name of the user and pw keys in the .</a:t>
            </a:r>
            <a:r>
              <a:rPr lang="en-US" baseline="0" dirty="0" err="1" smtClean="0"/>
              <a:t>ini</a:t>
            </a:r>
            <a:r>
              <a:rPr lang="en-US" baseline="0" dirty="0" smtClean="0"/>
              <a:t> files.</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35</a:t>
            </a:fld>
            <a:endParaRPr lang="en-US"/>
          </a:p>
        </p:txBody>
      </p:sp>
    </p:spTree>
    <p:extLst>
      <p:ext uri="{BB962C8B-B14F-4D97-AF65-F5344CB8AC3E}">
        <p14:creationId xmlns:p14="http://schemas.microsoft.com/office/powerpoint/2010/main" val="381426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script I’ve gone back to pointing to external query files instead of including</a:t>
            </a:r>
            <a:r>
              <a:rPr lang="en-US" baseline="0" dirty="0" smtClean="0"/>
              <a:t> the </a:t>
            </a:r>
            <a:r>
              <a:rPr lang="en-US" baseline="0" dirty="0" err="1" smtClean="0"/>
              <a:t>sql</a:t>
            </a:r>
            <a:r>
              <a:rPr lang="en-US" baseline="0" dirty="0" smtClean="0"/>
              <a:t> directly within the script.  That’s so I can do a similar trick to the ftp passwords in the prior slide with the queries I’m going to run and tell the script for each running of the main function to use the query that includes a particular library’s code within the name.  And then that gets used yet again to name the .</a:t>
            </a:r>
            <a:r>
              <a:rPr lang="en-US" baseline="0" dirty="0" err="1" smtClean="0"/>
              <a:t>mrc</a:t>
            </a:r>
            <a:r>
              <a:rPr lang="en-US" baseline="0" dirty="0" smtClean="0"/>
              <a:t> files that are being created.</a:t>
            </a:r>
          </a:p>
          <a:p>
            <a:endParaRPr lang="en-US" baseline="0" dirty="0" smtClean="0"/>
          </a:p>
          <a:p>
            <a:r>
              <a:rPr lang="en-US" baseline="0" dirty="0" smtClean="0"/>
              <a:t>When using the </a:t>
            </a:r>
            <a:r>
              <a:rPr lang="en-US" baseline="0" dirty="0" err="1" smtClean="0"/>
              <a:t>pysftp</a:t>
            </a:r>
            <a:r>
              <a:rPr lang="en-US" baseline="0" dirty="0" smtClean="0"/>
              <a:t> library the put command that uploads the file requires a full path to the file being uploaded so that clutters up the code a bit more than we’ve seen elsewhere.</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36</a:t>
            </a:fld>
            <a:endParaRPr lang="en-US"/>
          </a:p>
        </p:txBody>
      </p:sp>
    </p:spTree>
    <p:extLst>
      <p:ext uri="{BB962C8B-B14F-4D97-AF65-F5344CB8AC3E}">
        <p14:creationId xmlns:p14="http://schemas.microsoft.com/office/powerpoint/2010/main" val="7954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our final script, which will introduce the Sierra API into this mix we’re going to look at a recent</a:t>
            </a:r>
            <a:r>
              <a:rPr lang="en-US" baseline="0" dirty="0" smtClean="0"/>
              <a:t> special project of mine.  </a:t>
            </a:r>
            <a:r>
              <a:rPr lang="en-US" dirty="0" smtClean="0"/>
              <a:t>This </a:t>
            </a:r>
            <a:r>
              <a:rPr lang="en-US" dirty="0" smtClean="0"/>
              <a:t>past year I got really invested in identifying instances</a:t>
            </a:r>
            <a:r>
              <a:rPr lang="en-US" baseline="0" dirty="0" smtClean="0"/>
              <a:t> of this behavior in Sierra where an item appears to be simultaneously checked out and in transit.  This typically happens when a patron checks out at one station, and with their account left open turns around and has the item checked back in at a different station.  The </a:t>
            </a:r>
            <a:r>
              <a:rPr lang="en-US" baseline="0" dirty="0" err="1" smtClean="0"/>
              <a:t>checkin</a:t>
            </a:r>
            <a:r>
              <a:rPr lang="en-US" baseline="0" dirty="0" smtClean="0"/>
              <a:t> is attempted while the checkout hasn’t been finalized, and once the account is closed out on the checkout terminal you wind up with this mess.  Note the timestamp in the transit </a:t>
            </a:r>
            <a:r>
              <a:rPr lang="en-US" baseline="0" dirty="0" smtClean="0"/>
              <a:t>message, representing the </a:t>
            </a:r>
            <a:r>
              <a:rPr lang="en-US" baseline="0" dirty="0" err="1" smtClean="0"/>
              <a:t>checkin</a:t>
            </a:r>
            <a:r>
              <a:rPr lang="en-US" baseline="0" dirty="0" smtClean="0"/>
              <a:t> time, </a:t>
            </a:r>
            <a:r>
              <a:rPr lang="en-US" baseline="0" dirty="0" smtClean="0"/>
              <a:t>is a minute after the checkout time.  Checking the item in again fixes things, but I wanted to work on addressing these proactively in order to get items off of patron accounts without needing to wait for deliveries to go through.</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37</a:t>
            </a:fld>
            <a:endParaRPr lang="en-US"/>
          </a:p>
        </p:txBody>
      </p:sp>
    </p:spTree>
    <p:extLst>
      <p:ext uri="{BB962C8B-B14F-4D97-AF65-F5344CB8AC3E}">
        <p14:creationId xmlns:p14="http://schemas.microsoft.com/office/powerpoint/2010/main" val="3186401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plan this time out.  Identify</a:t>
            </a:r>
            <a:r>
              <a:rPr lang="en-US" baseline="0" dirty="0" smtClean="0"/>
              <a:t> these errors via a </a:t>
            </a:r>
            <a:r>
              <a:rPr lang="en-US" baseline="0" dirty="0" err="1" smtClean="0"/>
              <a:t>sql</a:t>
            </a:r>
            <a:r>
              <a:rPr lang="en-US" baseline="0" dirty="0" smtClean="0"/>
              <a:t> query, in our case log them to the Google sheet shared among a few consortia staff members so we can track how widespread a problem this is, and then check the items back in with the Sierra API</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38</a:t>
            </a:fld>
            <a:endParaRPr lang="en-US"/>
          </a:p>
        </p:txBody>
      </p:sp>
    </p:spTree>
    <p:extLst>
      <p:ext uri="{BB962C8B-B14F-4D97-AF65-F5344CB8AC3E}">
        <p14:creationId xmlns:p14="http://schemas.microsoft.com/office/powerpoint/2010/main" val="2408376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lot of the work in this query is just taking</a:t>
            </a:r>
            <a:r>
              <a:rPr lang="en-US" baseline="0" dirty="0" smtClean="0"/>
              <a:t> the in transit message and parsing it out into individual components.  The username associated with the </a:t>
            </a:r>
            <a:r>
              <a:rPr lang="en-US" baseline="0" dirty="0" err="1" smtClean="0"/>
              <a:t>checkin</a:t>
            </a:r>
            <a:r>
              <a:rPr lang="en-US" baseline="0" dirty="0" smtClean="0"/>
              <a:t> is included, so you can pull that out, join it to the </a:t>
            </a:r>
            <a:r>
              <a:rPr lang="en-US" baseline="0" dirty="0" err="1" smtClean="0"/>
              <a:t>iii_user</a:t>
            </a:r>
            <a:r>
              <a:rPr lang="en-US" baseline="0" dirty="0" smtClean="0"/>
              <a:t> table and then pull what </a:t>
            </a:r>
            <a:r>
              <a:rPr lang="en-US" baseline="0" dirty="0" err="1" smtClean="0"/>
              <a:t>checkin</a:t>
            </a:r>
            <a:r>
              <a:rPr lang="en-US" baseline="0" dirty="0" smtClean="0"/>
              <a:t> stat group ought to have been recorded from there.  For the </a:t>
            </a:r>
            <a:r>
              <a:rPr lang="en-US" baseline="0" dirty="0" err="1" smtClean="0"/>
              <a:t>api</a:t>
            </a:r>
            <a:r>
              <a:rPr lang="en-US" baseline="0" dirty="0" smtClean="0"/>
              <a:t> call we’ll be making we only need three fields in fact, barcode, username and that stat group number.  The rest of the information being pulled out in this </a:t>
            </a:r>
            <a:r>
              <a:rPr lang="en-US" baseline="0" dirty="0" smtClean="0"/>
              <a:t>query, such as flagging where the items are going and whether the items are in transit to fulfill a hold or just being returned to their owning location </a:t>
            </a:r>
            <a:r>
              <a:rPr lang="en-US" baseline="0" dirty="0" smtClean="0"/>
              <a:t>is for the sake of the log we’re keep to get a sense of the full extent of these occurrences.</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39</a:t>
            </a:fld>
            <a:endParaRPr lang="en-US"/>
          </a:p>
        </p:txBody>
      </p:sp>
    </p:spTree>
    <p:extLst>
      <p:ext uri="{BB962C8B-B14F-4D97-AF65-F5344CB8AC3E}">
        <p14:creationId xmlns:p14="http://schemas.microsoft.com/office/powerpoint/2010/main" val="376659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talking about one</a:t>
            </a:r>
            <a:r>
              <a:rPr lang="en-US" baseline="0" dirty="0" smtClean="0"/>
              <a:t> of the main benefits of using the Anaconda installation of Python.  </a:t>
            </a:r>
            <a:r>
              <a:rPr lang="en-US" baseline="0" dirty="0" err="1" smtClean="0"/>
              <a:t>Conda</a:t>
            </a:r>
            <a:r>
              <a:rPr lang="en-US" baseline="0" dirty="0" smtClean="0"/>
              <a:t> for short comes with its own set of commands to make it simple to manage Python environments, which I sadly had to learn the benefits of the hard way.  For details on how to use this see the cheat sheet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a:t>
            </a:fld>
            <a:endParaRPr lang="en-US"/>
          </a:p>
        </p:txBody>
      </p:sp>
    </p:spTree>
    <p:extLst>
      <p:ext uri="{BB962C8B-B14F-4D97-AF65-F5344CB8AC3E}">
        <p14:creationId xmlns:p14="http://schemas.microsoft.com/office/powerpoint/2010/main" val="2993927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rest of the query is mostly just joining tables together.  The one </a:t>
            </a:r>
            <a:r>
              <a:rPr lang="en-US" baseline="0" dirty="0" err="1" smtClean="0"/>
              <a:t>gotcha</a:t>
            </a:r>
            <a:r>
              <a:rPr lang="en-US" baseline="0" dirty="0" smtClean="0"/>
              <a:t> we discovered after running this for a bit is that occasionally it could catch a </a:t>
            </a:r>
            <a:r>
              <a:rPr lang="en-US" baseline="0" dirty="0" err="1" smtClean="0"/>
              <a:t>checkin</a:t>
            </a:r>
            <a:r>
              <a:rPr lang="en-US" baseline="0" dirty="0" smtClean="0"/>
              <a:t> as it was actively happening in the moment between the </a:t>
            </a:r>
            <a:r>
              <a:rPr lang="en-US" baseline="0" dirty="0" err="1" smtClean="0"/>
              <a:t>checkin</a:t>
            </a:r>
            <a:r>
              <a:rPr lang="en-US" baseline="0" dirty="0" smtClean="0"/>
              <a:t> information being written to the item and the checkout being cleared.  To avoid that we added a short delay in the where clause, looking for items that were checked in at least a few minute ago.</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40</a:t>
            </a:fld>
            <a:endParaRPr lang="en-US"/>
          </a:p>
        </p:txBody>
      </p:sp>
    </p:spTree>
    <p:extLst>
      <p:ext uri="{BB962C8B-B14F-4D97-AF65-F5344CB8AC3E}">
        <p14:creationId xmlns:p14="http://schemas.microsoft.com/office/powerpoint/2010/main" val="2506501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moving on to the Google</a:t>
            </a:r>
            <a:r>
              <a:rPr lang="en-US" baseline="0" dirty="0" smtClean="0"/>
              <a:t> sheet portion of this script.  </a:t>
            </a:r>
            <a:r>
              <a:rPr lang="en-US" dirty="0" smtClean="0"/>
              <a:t>In </a:t>
            </a:r>
            <a:r>
              <a:rPr lang="en-US" dirty="0" smtClean="0"/>
              <a:t>the course of putting this presentation together I discovered</a:t>
            </a:r>
            <a:r>
              <a:rPr lang="en-US" baseline="0" dirty="0" smtClean="0"/>
              <a:t> this issue posted to the </a:t>
            </a:r>
            <a:r>
              <a:rPr lang="en-US" baseline="0" dirty="0" err="1" smtClean="0"/>
              <a:t>github</a:t>
            </a:r>
            <a:r>
              <a:rPr lang="en-US" baseline="0" dirty="0" smtClean="0"/>
              <a:t> for the </a:t>
            </a:r>
            <a:r>
              <a:rPr lang="en-US" baseline="0" dirty="0" err="1" smtClean="0"/>
              <a:t>Gspread</a:t>
            </a:r>
            <a:r>
              <a:rPr lang="en-US" baseline="0" dirty="0" smtClean="0"/>
              <a:t> library I had been using for years to edit Google Sheets via Python.  </a:t>
            </a:r>
            <a:r>
              <a:rPr lang="en-US" baseline="0" dirty="0" smtClean="0"/>
              <a:t>This </a:t>
            </a:r>
            <a:r>
              <a:rPr lang="en-US" baseline="0" dirty="0" smtClean="0"/>
              <a:t>led me to </a:t>
            </a:r>
            <a:r>
              <a:rPr lang="en-US" baseline="0" dirty="0" smtClean="0"/>
              <a:t>wanting </a:t>
            </a:r>
            <a:r>
              <a:rPr lang="en-US" baseline="0" dirty="0" smtClean="0"/>
              <a:t>to find an alternative and recode a whole bunch of scripts, including this one on short notice</a:t>
            </a:r>
            <a:r>
              <a:rPr lang="en-US" baseline="0" dirty="0" smtClean="0"/>
              <a:t>.  Incidentally this was posted in October and it was only about 3 weeks ago that anyone else stepped up to potentially volunteer so we’ll see maybe it can live on after all…but I’ve already moved on.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41</a:t>
            </a:fld>
            <a:endParaRPr lang="en-US"/>
          </a:p>
        </p:txBody>
      </p:sp>
    </p:spTree>
    <p:extLst>
      <p:ext uri="{BB962C8B-B14F-4D97-AF65-F5344CB8AC3E}">
        <p14:creationId xmlns:p14="http://schemas.microsoft.com/office/powerpoint/2010/main" val="2893060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said I was in a hurry to make this work for a number of live scripts that I</a:t>
            </a:r>
            <a:r>
              <a:rPr lang="en-US" baseline="0" dirty="0" smtClean="0"/>
              <a:t> needed to maintain so I resorted to some vibe coding to get by.  Essentially providing a sample of the </a:t>
            </a:r>
            <a:r>
              <a:rPr lang="en-US" baseline="0" dirty="0" err="1" smtClean="0"/>
              <a:t>append_to_sheet</a:t>
            </a:r>
            <a:r>
              <a:rPr lang="en-US" baseline="0" dirty="0" smtClean="0"/>
              <a:t> function I had been using with </a:t>
            </a:r>
            <a:r>
              <a:rPr lang="en-US" baseline="0" dirty="0" err="1" smtClean="0"/>
              <a:t>gspread</a:t>
            </a:r>
            <a:r>
              <a:rPr lang="en-US" baseline="0" dirty="0" smtClean="0"/>
              <a:t> and prompting for a way to adopt it to using the </a:t>
            </a:r>
            <a:r>
              <a:rPr lang="en-US" baseline="0" dirty="0" err="1" smtClean="0"/>
              <a:t>pygsheets</a:t>
            </a:r>
            <a:r>
              <a:rPr lang="en-US" baseline="0" dirty="0" smtClean="0"/>
              <a:t> library instead.  </a:t>
            </a:r>
            <a:r>
              <a:rPr lang="en-US" baseline="0" dirty="0" err="1" smtClean="0"/>
              <a:t>Pygheets</a:t>
            </a:r>
            <a:r>
              <a:rPr lang="en-US" baseline="0" dirty="0" smtClean="0"/>
              <a:t> is essentially a wrapper for working with Google’s APIS and this worked fairly well for me.</a:t>
            </a:r>
            <a:endParaRPr lang="en-US" dirty="0"/>
          </a:p>
        </p:txBody>
      </p:sp>
      <p:sp>
        <p:nvSpPr>
          <p:cNvPr id="4" name="Slide Number Placeholder 3"/>
          <p:cNvSpPr>
            <a:spLocks noGrp="1"/>
          </p:cNvSpPr>
          <p:nvPr>
            <p:ph type="sldNum" sz="quarter" idx="10"/>
          </p:nvPr>
        </p:nvSpPr>
        <p:spPr/>
        <p:txBody>
          <a:bodyPr/>
          <a:lstStyle/>
          <a:p>
            <a:fld id="{678DACD6-92EE-45CE-A7B0-1F123E9D0438}" type="slidenum">
              <a:rPr lang="en-US" smtClean="0"/>
              <a:t>42</a:t>
            </a:fld>
            <a:endParaRPr lang="en-US"/>
          </a:p>
        </p:txBody>
      </p:sp>
    </p:spTree>
    <p:extLst>
      <p:ext uri="{BB962C8B-B14F-4D97-AF65-F5344CB8AC3E}">
        <p14:creationId xmlns:p14="http://schemas.microsoft.com/office/powerpoint/2010/main" val="138531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we’ve got my</a:t>
            </a:r>
            <a:r>
              <a:rPr lang="en-US" baseline="0" dirty="0" smtClean="0"/>
              <a:t> version of Claude’s response with some slight changes, names before it had the script produce a full error statement if the function was passed a blank dataset and I changed that to simply skipping </a:t>
            </a:r>
            <a:r>
              <a:rPr lang="en-US" baseline="0" dirty="0" smtClean="0"/>
              <a:t>the function entirely when the data is blank.  </a:t>
            </a:r>
            <a:r>
              <a:rPr lang="en-US" baseline="0" dirty="0" smtClean="0"/>
              <a:t>The function itself is fairly straightforward.  Authenticate with Google (more on that next slide), open a given spreadsheet, find the first empty row to begin appending data, if the sheet is full, add enough new rows to match our dataset, and then pass that all in.</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43</a:t>
            </a:fld>
            <a:endParaRPr lang="en-US"/>
          </a:p>
        </p:txBody>
      </p:sp>
    </p:spTree>
    <p:extLst>
      <p:ext uri="{BB962C8B-B14F-4D97-AF65-F5344CB8AC3E}">
        <p14:creationId xmlns:p14="http://schemas.microsoft.com/office/powerpoint/2010/main" val="3834949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the Google authentication piece this is a pain to set up initially and I’m only glossing over it here, but then once you’ve done it once you can reuse the credentials file for updating other spreadsheets as well, if this is something you might wish to take further advantage of.  In Minuteman we have a number of data visualization dashboards, things like charts of daily checkouts, that work off of spreadsheets like this…we just append daily totals using this method</a:t>
            </a:r>
            <a:r>
              <a:rPr lang="en-US" baseline="0" dirty="0" smtClean="0"/>
              <a:t>.  So it can be well worth stumbling through the initial setup.  Fortunately the guidance </a:t>
            </a:r>
            <a:r>
              <a:rPr lang="en-US" baseline="0" dirty="0" err="1" smtClean="0"/>
              <a:t>pygsheets</a:t>
            </a:r>
            <a:r>
              <a:rPr lang="en-US" baseline="0" dirty="0" smtClean="0"/>
              <a:t> provides is quite helpful…Google’s on the other hand leaves a LOT to be desired.</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44</a:t>
            </a:fld>
            <a:endParaRPr lang="en-US"/>
          </a:p>
        </p:txBody>
      </p:sp>
    </p:spTree>
    <p:extLst>
      <p:ext uri="{BB962C8B-B14F-4D97-AF65-F5344CB8AC3E}">
        <p14:creationId xmlns:p14="http://schemas.microsoft.com/office/powerpoint/2010/main" val="4113587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testing there was one more </a:t>
            </a:r>
            <a:r>
              <a:rPr lang="en-US" dirty="0" err="1" smtClean="0"/>
              <a:t>gotcha</a:t>
            </a:r>
            <a:r>
              <a:rPr lang="en-US" dirty="0" smtClean="0"/>
              <a:t> however, which</a:t>
            </a:r>
            <a:r>
              <a:rPr lang="en-US" baseline="0" dirty="0" smtClean="0"/>
              <a:t> required the creation of an additional function also largely vibe coded by Claude.  </a:t>
            </a:r>
            <a:r>
              <a:rPr lang="en-US" baseline="0" dirty="0" err="1" smtClean="0"/>
              <a:t>Pygsheets</a:t>
            </a:r>
            <a:r>
              <a:rPr lang="en-US" baseline="0" dirty="0" smtClean="0"/>
              <a:t> has some requirements for the exact formatting it expect data to be in, which doesn’t match the default output coming out of our </a:t>
            </a:r>
            <a:r>
              <a:rPr lang="en-US" baseline="0" dirty="0" err="1" smtClean="0"/>
              <a:t>postgresql</a:t>
            </a:r>
            <a:r>
              <a:rPr lang="en-US" baseline="0" dirty="0" smtClean="0"/>
              <a:t> query.  This simply modifies our existing data to match those requirements.</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45</a:t>
            </a:fld>
            <a:endParaRPr lang="en-US"/>
          </a:p>
        </p:txBody>
      </p:sp>
    </p:spTree>
    <p:extLst>
      <p:ext uri="{BB962C8B-B14F-4D97-AF65-F5344CB8AC3E}">
        <p14:creationId xmlns:p14="http://schemas.microsoft.com/office/powerpoint/2010/main" val="1971307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we’re ready to tackle the Sierra API and for this we’re going to be utilize a library developed by IUG’s own Ray </a:t>
            </a:r>
            <a:r>
              <a:rPr lang="en-US" baseline="0" dirty="0" err="1" smtClean="0"/>
              <a:t>Voelker</a:t>
            </a:r>
            <a:r>
              <a:rPr lang="en-US" baseline="0" dirty="0" smtClean="0"/>
              <a:t>.  Just as </a:t>
            </a:r>
            <a:r>
              <a:rPr lang="en-US" baseline="0" dirty="0" err="1" smtClean="0"/>
              <a:t>pygsheets</a:t>
            </a:r>
            <a:r>
              <a:rPr lang="en-US" baseline="0" dirty="0" smtClean="0"/>
              <a:t> was a wrapper for the Google Sheets API, sierra-</a:t>
            </a:r>
            <a:r>
              <a:rPr lang="en-US" baseline="0" dirty="0" err="1" smtClean="0"/>
              <a:t>ils</a:t>
            </a:r>
            <a:r>
              <a:rPr lang="en-US" baseline="0" dirty="0" smtClean="0"/>
              <a:t>-</a:t>
            </a:r>
            <a:r>
              <a:rPr lang="en-US" baseline="0" dirty="0" err="1" smtClean="0"/>
              <a:t>utils</a:t>
            </a:r>
            <a:r>
              <a:rPr lang="en-US" baseline="0" dirty="0" smtClean="0"/>
              <a:t> is that for Sierra’s.  You will need an API key for yourself with the item write role to make this work…once you have that, you can just add more to that </a:t>
            </a:r>
            <a:r>
              <a:rPr lang="en-US" baseline="0" dirty="0" err="1" smtClean="0"/>
              <a:t>config</a:t>
            </a:r>
            <a:r>
              <a:rPr lang="en-US" baseline="0" dirty="0" smtClean="0"/>
              <a:t> file, which sure is a scary text file with a lot of passwords at this point, so be cautious with that.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46</a:t>
            </a:fld>
            <a:endParaRPr lang="en-US"/>
          </a:p>
        </p:txBody>
      </p:sp>
    </p:spTree>
    <p:extLst>
      <p:ext uri="{BB962C8B-B14F-4D97-AF65-F5344CB8AC3E}">
        <p14:creationId xmlns:p14="http://schemas.microsoft.com/office/powerpoint/2010/main" val="136941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actually creating two</a:t>
            </a:r>
            <a:r>
              <a:rPr lang="en-US" baseline="0" dirty="0" smtClean="0"/>
              <a:t> different functions to use the API,  This one initialize the API for the entire time the script runs, so will be called once while the </a:t>
            </a:r>
            <a:r>
              <a:rPr lang="en-US" baseline="0" dirty="0" err="1" smtClean="0"/>
              <a:t>checkin</a:t>
            </a:r>
            <a:r>
              <a:rPr lang="en-US" baseline="0" dirty="0" smtClean="0"/>
              <a:t> piece will get called once for every error our query reports out.  With sierra-</a:t>
            </a:r>
            <a:r>
              <a:rPr lang="en-US" baseline="0" dirty="0" err="1" smtClean="0"/>
              <a:t>ils</a:t>
            </a:r>
            <a:r>
              <a:rPr lang="en-US" baseline="0" dirty="0" smtClean="0"/>
              <a:t>-</a:t>
            </a:r>
            <a:r>
              <a:rPr lang="en-US" baseline="0" dirty="0" err="1" smtClean="0"/>
              <a:t>utils</a:t>
            </a:r>
            <a:r>
              <a:rPr lang="en-US" baseline="0" dirty="0" smtClean="0"/>
              <a:t> initializing is simple, send the combined </a:t>
            </a:r>
            <a:r>
              <a:rPr lang="en-US" baseline="0" dirty="0" err="1" smtClean="0"/>
              <a:t>url</a:t>
            </a:r>
            <a:r>
              <a:rPr lang="en-US" baseline="0" dirty="0" smtClean="0"/>
              <a:t>, key and secret to the get info/token endpoint and that will return an object containing the access token you will be using for all additional API calls.</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47</a:t>
            </a:fld>
            <a:endParaRPr lang="en-US"/>
          </a:p>
        </p:txBody>
      </p:sp>
    </p:spTree>
    <p:extLst>
      <p:ext uri="{BB962C8B-B14F-4D97-AF65-F5344CB8AC3E}">
        <p14:creationId xmlns:p14="http://schemas.microsoft.com/office/powerpoint/2010/main" val="26052225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 will accept</a:t>
            </a:r>
            <a:r>
              <a:rPr lang="en-US" baseline="0" dirty="0" smtClean="0"/>
              <a:t> the three field we discussed when looking at the query earlier, as well as a parameter for an </a:t>
            </a:r>
            <a:r>
              <a:rPr lang="en-US" baseline="0" dirty="0" err="1" smtClean="0"/>
              <a:t>api</a:t>
            </a:r>
            <a:r>
              <a:rPr lang="en-US" baseline="0" dirty="0" smtClean="0"/>
              <a:t> session we’ll launch within the main() function.</a:t>
            </a:r>
          </a:p>
          <a:p>
            <a:r>
              <a:rPr lang="en-US" baseline="0" dirty="0" smtClean="0"/>
              <a:t>Then you simply plug those three fields into the blanks within the </a:t>
            </a:r>
            <a:r>
              <a:rPr lang="en-US" baseline="0" dirty="0" err="1" smtClean="0"/>
              <a:t>url</a:t>
            </a:r>
            <a:r>
              <a:rPr lang="en-US" baseline="0" dirty="0" smtClean="0"/>
              <a:t> used for calling the items/checkouts delete endpoint (fun fact a </a:t>
            </a:r>
            <a:r>
              <a:rPr lang="en-US" baseline="0" dirty="0" err="1" smtClean="0"/>
              <a:t>checkin</a:t>
            </a:r>
            <a:r>
              <a:rPr lang="en-US" baseline="0" dirty="0" smtClean="0"/>
              <a:t> is handled as deleting an entry in the checkout table) and execute the request </a:t>
            </a:r>
            <a:r>
              <a:rPr lang="en-US" baseline="0" dirty="0" smtClean="0"/>
              <a:t>specifying that it’s a delete action, </a:t>
            </a:r>
            <a:r>
              <a:rPr lang="en-US" baseline="0" dirty="0" smtClean="0"/>
              <a:t>that’s it.</a:t>
            </a:r>
            <a:endParaRPr lang="en-US"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48</a:t>
            </a:fld>
            <a:endParaRPr lang="en-US"/>
          </a:p>
        </p:txBody>
      </p:sp>
    </p:spTree>
    <p:extLst>
      <p:ext uri="{BB962C8B-B14F-4D97-AF65-F5344CB8AC3E}">
        <p14:creationId xmlns:p14="http://schemas.microsoft.com/office/powerpoint/2010/main" val="4013739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script breaks down like this, filling in the code from the past few slides where noted, just removed here in the interest of fitting this all on a single slide.  The script in the repo has everything written out correctly.  </a:t>
            </a:r>
            <a:r>
              <a:rPr lang="en-US" dirty="0" smtClean="0"/>
              <a:t>Note </a:t>
            </a:r>
            <a:r>
              <a:rPr lang="en-US" dirty="0" smtClean="0"/>
              <a:t>using a for</a:t>
            </a:r>
            <a:r>
              <a:rPr lang="en-US" baseline="0" dirty="0" smtClean="0"/>
              <a:t> loop to repeatedly call </a:t>
            </a:r>
            <a:r>
              <a:rPr lang="en-US" baseline="0" dirty="0" smtClean="0"/>
              <a:t>the </a:t>
            </a:r>
            <a:r>
              <a:rPr lang="en-US" baseline="0" dirty="0" err="1" smtClean="0"/>
              <a:t>checkin_item</a:t>
            </a:r>
            <a:r>
              <a:rPr lang="en-US" baseline="0" dirty="0" smtClean="0"/>
              <a:t> function as many times as needed.</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49</a:t>
            </a:fld>
            <a:endParaRPr lang="en-US"/>
          </a:p>
        </p:txBody>
      </p:sp>
    </p:spTree>
    <p:extLst>
      <p:ext uri="{BB962C8B-B14F-4D97-AF65-F5344CB8AC3E}">
        <p14:creationId xmlns:p14="http://schemas.microsoft.com/office/powerpoint/2010/main" val="28638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Python it is highly recommended that practitioners get in the habit of working within virtual environments.  These allow you to have </a:t>
            </a:r>
            <a:r>
              <a:rPr lang="en-US" baseline="0" dirty="0" err="1" smtClean="0"/>
              <a:t>siloed</a:t>
            </a:r>
            <a:r>
              <a:rPr lang="en-US" baseline="0" dirty="0" smtClean="0"/>
              <a:t> instances of Python installed locally, allowing you to have different production and test environments for example, or different versions of Python available simultaneously, not to mention different assortments of installed Python libraries that may not all play nicely with one another.  Don’t be like me and learn the hard way when you have to rebuild your system from scratch to keep things running.  Environments are very simply to create, you can see the one line there </a:t>
            </a:r>
            <a:r>
              <a:rPr lang="en-US" baseline="0" dirty="0" err="1" smtClean="0"/>
              <a:t>conda</a:t>
            </a:r>
            <a:r>
              <a:rPr lang="en-US" baseline="0" dirty="0" smtClean="0"/>
              <a:t> create, a name and optionally the version of python you’d like to use if not the most current.  </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5</a:t>
            </a:fld>
            <a:endParaRPr lang="en-US"/>
          </a:p>
        </p:txBody>
      </p:sp>
    </p:spTree>
    <p:extLst>
      <p:ext uri="{BB962C8B-B14F-4D97-AF65-F5344CB8AC3E}">
        <p14:creationId xmlns:p14="http://schemas.microsoft.com/office/powerpoint/2010/main" val="1036433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I lied I have one last thing</a:t>
            </a:r>
            <a:r>
              <a:rPr lang="en-US" baseline="0" dirty="0" smtClean="0"/>
              <a:t> to leave you with today.  </a:t>
            </a:r>
            <a:r>
              <a:rPr lang="en-US" dirty="0" smtClean="0"/>
              <a:t>Remember </a:t>
            </a:r>
            <a:r>
              <a:rPr lang="en-US" dirty="0" smtClean="0"/>
              <a:t>a while back during the email mad libs bit where I mentioned generating error notices.  This is that </a:t>
            </a:r>
            <a:r>
              <a:rPr lang="en-US" dirty="0" smtClean="0"/>
              <a:t>piece.  So </a:t>
            </a:r>
            <a:r>
              <a:rPr lang="en-US" dirty="0" smtClean="0"/>
              <a:t>after</a:t>
            </a:r>
            <a:r>
              <a:rPr lang="en-US" baseline="0" dirty="0" smtClean="0"/>
              <a:t> completing most of this presentation, I started adding a significant addition to all our automated scripts.  So my apologies that this logic isn’t properly referenced throughout the presentation, but you will see this in my current example if you link out to my </a:t>
            </a:r>
            <a:r>
              <a:rPr lang="en-US" baseline="0" dirty="0" err="1" smtClean="0"/>
              <a:t>github</a:t>
            </a:r>
            <a:r>
              <a:rPr lang="en-US" baseline="0" dirty="0" smtClean="0"/>
              <a:t>.  What you see here is the result of some minor vibe coding.  I wanted an email alert to be generated if a script encounters an error during execution.  By wrapping the main() function within a try/except block you can test for errors, if there are none the code runs, if there are it instead calls the new </a:t>
            </a:r>
            <a:r>
              <a:rPr lang="en-US" baseline="0" dirty="0" err="1" smtClean="0"/>
              <a:t>send_email_error</a:t>
            </a:r>
            <a:r>
              <a:rPr lang="en-US" baseline="0" dirty="0" smtClean="0"/>
              <a:t> function…which is pretty much identical to the </a:t>
            </a:r>
            <a:r>
              <a:rPr lang="en-US" baseline="0" dirty="0" err="1" smtClean="0"/>
              <a:t>send_email</a:t>
            </a:r>
            <a:r>
              <a:rPr lang="en-US" baseline="0" dirty="0" smtClean="0"/>
              <a:t> function seen already, but I made it its own function so I could easily just copy and paste this new element into existing scripts with little effort.  Note the emails.ini file, we use that </a:t>
            </a:r>
            <a:r>
              <a:rPr lang="en-US" baseline="0" dirty="0" err="1" smtClean="0"/>
              <a:t>ini</a:t>
            </a:r>
            <a:r>
              <a:rPr lang="en-US" baseline="0" dirty="0" smtClean="0"/>
              <a:t> file to store recipients for any scripts we that send out emails to staff.</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50</a:t>
            </a:fld>
            <a:endParaRPr lang="en-US"/>
          </a:p>
        </p:txBody>
      </p:sp>
    </p:spTree>
    <p:extLst>
      <p:ext uri="{BB962C8B-B14F-4D97-AF65-F5344CB8AC3E}">
        <p14:creationId xmlns:p14="http://schemas.microsoft.com/office/powerpoint/2010/main" val="18531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also build environment off of a .</a:t>
            </a:r>
            <a:r>
              <a:rPr lang="en-US" baseline="0" dirty="0" err="1" smtClean="0"/>
              <a:t>yml</a:t>
            </a:r>
            <a:r>
              <a:rPr lang="en-US" baseline="0" dirty="0" smtClean="0"/>
              <a:t> file exported from an existing one, so here’s what we’re using today.</a:t>
            </a:r>
            <a:endParaRPr lang="en-US" dirty="0" smtClean="0"/>
          </a:p>
          <a:p>
            <a:r>
              <a:rPr lang="en-US" dirty="0" smtClean="0"/>
              <a:t>We </a:t>
            </a:r>
            <a:r>
              <a:rPr lang="en-US" dirty="0" smtClean="0"/>
              <a:t>will be using this</a:t>
            </a:r>
            <a:r>
              <a:rPr lang="en-US" baseline="0" dirty="0" smtClean="0"/>
              <a:t> py313 environment for all scripts demoed in this workshop, so named because it is running Python 3.13</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6</a:t>
            </a:fld>
            <a:endParaRPr lang="en-US"/>
          </a:p>
        </p:txBody>
      </p:sp>
    </p:spTree>
    <p:extLst>
      <p:ext uri="{BB962C8B-B14F-4D97-AF65-F5344CB8AC3E}">
        <p14:creationId xmlns:p14="http://schemas.microsoft.com/office/powerpoint/2010/main" val="13707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big addition</a:t>
            </a:r>
            <a:r>
              <a:rPr lang="en-US" baseline="0" dirty="0" smtClean="0"/>
              <a:t> not in the original presentation is the benefit of keeping sensitive information out of your code.  An easy method for that is to store that data in an external file such as this config.ini file that will be referenced throughout the scripts in the presentation.</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7</a:t>
            </a:fld>
            <a:endParaRPr lang="en-US"/>
          </a:p>
        </p:txBody>
      </p:sp>
    </p:spTree>
    <p:extLst>
      <p:ext uri="{BB962C8B-B14F-4D97-AF65-F5344CB8AC3E}">
        <p14:creationId xmlns:p14="http://schemas.microsoft.com/office/powerpoint/2010/main" val="161675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a:t>
            </a:r>
            <a:r>
              <a:rPr lang="en-US" dirty="0" err="1" smtClean="0"/>
              <a:t>config</a:t>
            </a:r>
            <a:r>
              <a:rPr lang="en-US" baseline="0" dirty="0" smtClean="0"/>
              <a:t> file in a script is simply if you import the </a:t>
            </a:r>
            <a:r>
              <a:rPr lang="en-US" baseline="0" dirty="0" err="1" smtClean="0"/>
              <a:t>configparser</a:t>
            </a:r>
            <a:r>
              <a:rPr lang="en-US" baseline="0" dirty="0" smtClean="0"/>
              <a:t> library.  With that you can load up an instance of the </a:t>
            </a:r>
            <a:r>
              <a:rPr lang="en-US" baseline="0" dirty="0" err="1" smtClean="0"/>
              <a:t>configparser</a:t>
            </a:r>
            <a:r>
              <a:rPr lang="en-US" baseline="0" dirty="0" smtClean="0"/>
              <a:t>() function into a variable, read in the </a:t>
            </a:r>
            <a:r>
              <a:rPr lang="en-US" baseline="0" dirty="0" err="1" smtClean="0"/>
              <a:t>config</a:t>
            </a:r>
            <a:r>
              <a:rPr lang="en-US" baseline="0" dirty="0" smtClean="0"/>
              <a:t> file from wherever it may be stored locally, and then simply refer to the relevant heading and variable name you need to retrieve from your file</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8</a:t>
            </a:fld>
            <a:endParaRPr lang="en-US"/>
          </a:p>
        </p:txBody>
      </p:sp>
    </p:spTree>
    <p:extLst>
      <p:ext uri="{BB962C8B-B14F-4D97-AF65-F5344CB8AC3E}">
        <p14:creationId xmlns:p14="http://schemas.microsoft.com/office/powerpoint/2010/main" val="113852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let’s talk functions.  These allow us to separate out chunks of our code making them reusable, and greatly helping with organization.  Today we’re also aiming to view these as modular features of our scripts, allowing snippets of code to be easily copy and pasted into different projects as needed with minimal additional editing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you can see how a function works in python, you define it with the </a:t>
            </a:r>
            <a:r>
              <a:rPr lang="en-US" baseline="0" dirty="0" err="1" smtClean="0"/>
              <a:t>def</a:t>
            </a:r>
            <a:r>
              <a:rPr lang="en-US" baseline="0" dirty="0" smtClean="0"/>
              <a:t> keyword, provide a name and optionally list out any parameters that you might wish to pass to the function.  In this example we have a simple function for summing two numbers passed to it as parameter 1 and 2</a:t>
            </a:r>
            <a:r>
              <a:rPr lang="en-US" dirty="0" smtClean="0"/>
              <a:t>.  We also have a main function serving as a wrapper for the body of the code,</a:t>
            </a:r>
            <a:r>
              <a:rPr lang="en-US" baseline="0" dirty="0" smtClean="0"/>
              <a:t> an approach which can provide some additional benefits as we will see in a bit.</a:t>
            </a:r>
            <a:endParaRPr lang="en-US" baseline="0" dirty="0" smtClean="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9</a:t>
            </a:fld>
            <a:endParaRPr lang="en-US"/>
          </a:p>
        </p:txBody>
      </p:sp>
    </p:spTree>
    <p:extLst>
      <p:ext uri="{BB962C8B-B14F-4D97-AF65-F5344CB8AC3E}">
        <p14:creationId xmlns:p14="http://schemas.microsoft.com/office/powerpoint/2010/main" val="180263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546-A0B0-873F-4B93-FA53C20388BF}"/>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00C24A3-68F5-2154-88A1-C0A55B97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A27784B3-3349-A367-1B72-022DA7F3A17A}"/>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5" name="Footer Placeholder 4">
            <a:extLst>
              <a:ext uri="{FF2B5EF4-FFF2-40B4-BE49-F238E27FC236}">
                <a16:creationId xmlns:a16="http://schemas.microsoft.com/office/drawing/2014/main" id="{E8CBA541-64FA-2A41-BF6F-DC1C11C4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787D-DE34-D87C-3D20-6C0A367B44C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91584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3D1-8316-934C-6FCE-EC7E53C743D5}"/>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0DCA6C-1811-6E5B-9D7A-CFB13BAB234F}"/>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8B7F17C-55F6-C6D8-A3AA-852FACE03ADC}"/>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5" name="Footer Placeholder 4">
            <a:extLst>
              <a:ext uri="{FF2B5EF4-FFF2-40B4-BE49-F238E27FC236}">
                <a16:creationId xmlns:a16="http://schemas.microsoft.com/office/drawing/2014/main" id="{CC64D567-A274-009B-C5C9-D5BC50D8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8F02-32B7-DE2D-6644-DDBD450548A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70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ADF4-3009-998F-AB58-F303A1B95A66}"/>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EE358A0-7843-12D9-EE79-1C71348AFDF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137B726E-DAB2-2FB7-3496-800113CEC606}"/>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5" name="Footer Placeholder 4">
            <a:extLst>
              <a:ext uri="{FF2B5EF4-FFF2-40B4-BE49-F238E27FC236}">
                <a16:creationId xmlns:a16="http://schemas.microsoft.com/office/drawing/2014/main" id="{586D6295-25E1-1251-4642-391038527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1BF9-D6C7-DAE1-C614-8CB98DA0C28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3605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722-635C-6F57-F475-4C9D6989E39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CDD07767-09FC-688D-E4DB-3B3667ADFC58}"/>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6552C65-A02E-C096-F624-81B71B05F27F}"/>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5" name="Footer Placeholder 4">
            <a:extLst>
              <a:ext uri="{FF2B5EF4-FFF2-40B4-BE49-F238E27FC236}">
                <a16:creationId xmlns:a16="http://schemas.microsoft.com/office/drawing/2014/main" id="{9A93D793-508C-7A97-962C-56B0EC1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5C939-BAFA-F0C8-9164-B4502ECA5AC4}"/>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6572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210-2259-F5E8-FF94-506854DC90CD}"/>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4AEA7DB-9680-B5D9-59D6-1508B26A5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16DCE019-F28D-8B89-315B-C7377D987A1F}"/>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5" name="Footer Placeholder 4">
            <a:extLst>
              <a:ext uri="{FF2B5EF4-FFF2-40B4-BE49-F238E27FC236}">
                <a16:creationId xmlns:a16="http://schemas.microsoft.com/office/drawing/2014/main" id="{3A8A3B03-057F-F58E-D5EB-D9A59DF00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0021C-08DA-442C-76E4-736D9ECF4A95}"/>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5933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825-B759-C3AA-9982-866C94315B0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7D56AB7-2038-A70C-A5B2-AF71135241CD}"/>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50B5ABD-09CF-5CBD-4F63-C2AB60A051DD}"/>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9B4F7A95-5A12-2A75-4E9B-E7E0A73C117C}"/>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6" name="Footer Placeholder 5">
            <a:extLst>
              <a:ext uri="{FF2B5EF4-FFF2-40B4-BE49-F238E27FC236}">
                <a16:creationId xmlns:a16="http://schemas.microsoft.com/office/drawing/2014/main" id="{665321FD-0397-42BE-8235-94E51D7F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74E65-FC6A-29FB-70B5-F405D7993A3B}"/>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637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8916-B5BB-A7D9-7A17-B27796770428}"/>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8583B3B-0B44-66A1-4A84-CBDB09F5B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C76D406-9984-09E5-9B83-0B39C475B871}"/>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BE915E0-9D33-9ECA-89E3-9CC077F70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C7379F8C-0231-44AC-6B23-94A5AE30FE5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F5E38855-F9DF-D576-8457-22162804560A}"/>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8" name="Footer Placeholder 7">
            <a:extLst>
              <a:ext uri="{FF2B5EF4-FFF2-40B4-BE49-F238E27FC236}">
                <a16:creationId xmlns:a16="http://schemas.microsoft.com/office/drawing/2014/main" id="{9F170EEE-B57C-D2BF-D8F8-D9B8415CD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B8F2B-F16A-0573-6A83-11CC0F2B632D}"/>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80556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6569-E350-D295-6848-F8A135D842C4}"/>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4F336050-7FF0-C6F6-112C-772F06197071}"/>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4" name="Footer Placeholder 3">
            <a:extLst>
              <a:ext uri="{FF2B5EF4-FFF2-40B4-BE49-F238E27FC236}">
                <a16:creationId xmlns:a16="http://schemas.microsoft.com/office/drawing/2014/main" id="{0C60740C-6938-B0BD-E258-6D6756162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41E3-FF6C-058B-3BD4-2271A4CA2ACC}"/>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99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9C63-B11B-2B8C-367D-81E74AE9282B}"/>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3" name="Footer Placeholder 2">
            <a:extLst>
              <a:ext uri="{FF2B5EF4-FFF2-40B4-BE49-F238E27FC236}">
                <a16:creationId xmlns:a16="http://schemas.microsoft.com/office/drawing/2014/main" id="{3BADF0EE-CA44-6835-ABFE-CA7E658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EBE21-29E0-0354-D5EC-087E3C46284E}"/>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40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407-4B25-FCBE-57E4-A7829219934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738E5552-7962-CC6F-6E3E-8B1C1483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BE16A62-5B97-7A97-74CF-E161EAE8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BB250EC4-4976-6539-FC2F-6FACBD6D65DB}"/>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6" name="Footer Placeholder 5">
            <a:extLst>
              <a:ext uri="{FF2B5EF4-FFF2-40B4-BE49-F238E27FC236}">
                <a16:creationId xmlns:a16="http://schemas.microsoft.com/office/drawing/2014/main" id="{5C5B1BB4-1AC6-8C66-ABC6-EEB41CA3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9FFF-E253-F74C-60B9-C27FB55F222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32684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D88D-91FB-9C15-8A6A-169FC239A35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C298C644-9EAB-286C-9D20-C383922C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92BC56BC-D659-830F-3A76-5BB988EA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B45AD851-A8CC-14F7-9E06-C50619BCA366}"/>
              </a:ext>
            </a:extLst>
          </p:cNvPr>
          <p:cNvSpPr>
            <a:spLocks noGrp="1"/>
          </p:cNvSpPr>
          <p:nvPr>
            <p:ph type="dt" sz="half" idx="10"/>
          </p:nvPr>
        </p:nvSpPr>
        <p:spPr/>
        <p:txBody>
          <a:bodyPr/>
          <a:lstStyle/>
          <a:p>
            <a:fld id="{30B7B0CA-7F1D-7440-BF86-78A318A6FD35}" type="datetimeFigureOut">
              <a:rPr lang="en-US" smtClean="0"/>
              <a:t>4/8/2026</a:t>
            </a:fld>
            <a:endParaRPr lang="en-US"/>
          </a:p>
        </p:txBody>
      </p:sp>
      <p:sp>
        <p:nvSpPr>
          <p:cNvPr id="6" name="Footer Placeholder 5">
            <a:extLst>
              <a:ext uri="{FF2B5EF4-FFF2-40B4-BE49-F238E27FC236}">
                <a16:creationId xmlns:a16="http://schemas.microsoft.com/office/drawing/2014/main" id="{478CC1A1-6D99-CF83-3D14-7B7984A7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82D1-29F8-6B10-A341-2799BA66AB3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171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BE02-6075-4A94-5B95-AD21ADA8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A705271-5EBA-2F49-618C-DC81BD18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44B8F3C2-10B5-CD33-9F2E-FC974C78C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7B0CA-7F1D-7440-BF86-78A318A6FD35}" type="datetimeFigureOut">
              <a:rPr lang="en-US" smtClean="0"/>
              <a:t>4/8/2026</a:t>
            </a:fld>
            <a:endParaRPr lang="en-US"/>
          </a:p>
        </p:txBody>
      </p:sp>
      <p:sp>
        <p:nvSpPr>
          <p:cNvPr id="5" name="Footer Placeholder 4">
            <a:extLst>
              <a:ext uri="{FF2B5EF4-FFF2-40B4-BE49-F238E27FC236}">
                <a16:creationId xmlns:a16="http://schemas.microsoft.com/office/drawing/2014/main" id="{1A4173F1-0847-1BA0-F40A-4ED2D931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5FD84E-E40C-73B8-7FB2-5206E969A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E35B7-D1A3-FA48-9136-E65B2C08304D}" type="slidenum">
              <a:rPr lang="en-US" smtClean="0"/>
              <a:t>‹#›</a:t>
            </a:fld>
            <a:endParaRPr lang="en-US"/>
          </a:p>
        </p:txBody>
      </p:sp>
    </p:spTree>
    <p:extLst>
      <p:ext uri="{BB962C8B-B14F-4D97-AF65-F5344CB8AC3E}">
        <p14:creationId xmlns:p14="http://schemas.microsoft.com/office/powerpoint/2010/main" val="59665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docs.gspread.org/en/latest/oauth2.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docs.gspread.org/en/latest/oauth2.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hyperlink" Target="https://github.com/jmgold/IUG2026--Automating-Reports-with-Python-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hyperlink" Target="https://github.com/Minuteman-Library-Network/Scrip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p:nvPr/>
        </p:nvSpPr>
        <p:spPr>
          <a:xfrm>
            <a:off x="3357250" y="-2"/>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3"/>
          <a:stretch>
            <a:fillRect/>
          </a:stretch>
        </p:blipFill>
        <p:spPr>
          <a:xfrm>
            <a:off x="237500" y="2004002"/>
            <a:ext cx="2849993" cy="2849993"/>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3613638" y="2634951"/>
            <a:ext cx="8431823" cy="1437719"/>
          </a:xfrm>
        </p:spPr>
        <p:txBody>
          <a:bodyPr>
            <a:normAutofit fontScale="90000"/>
          </a:bodyPr>
          <a:lstStyle/>
          <a:p>
            <a:r>
              <a:rPr lang="en-US" sz="7200" dirty="0"/>
              <a:t>Automating Reports with Python 2*:</a:t>
            </a:r>
            <a:br>
              <a:rPr lang="en-US" sz="7200" dirty="0"/>
            </a:br>
            <a:r>
              <a:rPr lang="en-US" sz="7200" dirty="0" smtClean="0"/>
              <a:t>Getting </a:t>
            </a:r>
            <a:r>
              <a:rPr lang="en-US" sz="7200" dirty="0"/>
              <a:t>Modular</a:t>
            </a:r>
            <a:endParaRPr lang="en-US" sz="7200" dirty="0">
              <a:solidFill>
                <a:srgbClr val="00223D"/>
              </a:solidFill>
            </a:endParaRP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4431322" y="5046781"/>
            <a:ext cx="6796453" cy="1318849"/>
          </a:xfrm>
        </p:spPr>
        <p:txBody>
          <a:bodyPr>
            <a:normAutofit fontScale="25000" lnSpcReduction="20000"/>
          </a:bodyPr>
          <a:lstStyle/>
          <a:p>
            <a:r>
              <a:rPr lang="en-US" sz="7200" dirty="0">
                <a:solidFill>
                  <a:srgbClr val="00223D"/>
                </a:solidFill>
              </a:rPr>
              <a:t>Jeremy Goldstein</a:t>
            </a:r>
          </a:p>
          <a:p>
            <a:r>
              <a:rPr lang="en-US" sz="7200" dirty="0">
                <a:solidFill>
                  <a:srgbClr val="00223D"/>
                </a:solidFill>
              </a:rPr>
              <a:t>Minuteman Library Network</a:t>
            </a:r>
          </a:p>
          <a:p>
            <a:r>
              <a:rPr lang="en-US" sz="7200" dirty="0" smtClean="0">
                <a:solidFill>
                  <a:srgbClr val="00223D"/>
                </a:solidFill>
              </a:rPr>
              <a:t>jgoldstein@minlib.net</a:t>
            </a:r>
          </a:p>
          <a:p>
            <a:endParaRPr lang="en-US" sz="3300" dirty="0" smtClean="0">
              <a:solidFill>
                <a:srgbClr val="00223D"/>
              </a:solidFill>
            </a:endParaRPr>
          </a:p>
          <a:p>
            <a:r>
              <a:rPr lang="en-US" sz="6400" dirty="0" smtClean="0">
                <a:solidFill>
                  <a:srgbClr val="00223D"/>
                </a:solidFill>
              </a:rPr>
              <a:t>* Using Python 3</a:t>
            </a:r>
            <a:endParaRPr lang="en-US" sz="6400" dirty="0">
              <a:solidFill>
                <a:srgbClr val="00223D"/>
              </a:solidFill>
            </a:endParaRPr>
          </a:p>
        </p:txBody>
      </p:sp>
    </p:spTree>
    <p:extLst>
      <p:ext uri="{BB962C8B-B14F-4D97-AF65-F5344CB8AC3E}">
        <p14:creationId xmlns:p14="http://schemas.microsoft.com/office/powerpoint/2010/main" val="168235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Functions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416169" y="1690688"/>
            <a:ext cx="9334500" cy="4351338"/>
          </a:xfrm>
        </p:spPr>
        <p:txBody>
          <a:bodyPr>
            <a:normAutofit/>
          </a:bodyPr>
          <a:lstStyle/>
          <a:p>
            <a:pPr marL="0" indent="0">
              <a:buNone/>
            </a:pPr>
            <a:r>
              <a:rPr lang="en-US" sz="2000" dirty="0" err="1"/>
              <a:t>def</a:t>
            </a:r>
            <a:r>
              <a:rPr lang="en-US" sz="2000" dirty="0"/>
              <a:t> main():</a:t>
            </a:r>
          </a:p>
          <a:p>
            <a:pPr marL="0" indent="0">
              <a:buNone/>
            </a:pPr>
            <a:r>
              <a:rPr lang="en-US" sz="2000" dirty="0"/>
              <a:t>    query = "</a:t>
            </a:r>
            <a:r>
              <a:rPr lang="en-US" sz="2000" dirty="0" err="1"/>
              <a:t>WeeklyNewItemsRev.sql</a:t>
            </a:r>
            <a:r>
              <a:rPr lang="en-US" sz="2000" dirty="0"/>
              <a:t>"</a:t>
            </a:r>
          </a:p>
          <a:p>
            <a:pPr marL="0" indent="0">
              <a:buNone/>
            </a:pPr>
            <a:r>
              <a:rPr lang="en-US" sz="2000" dirty="0"/>
              <a:t>    </a:t>
            </a:r>
          </a:p>
          <a:p>
            <a:pPr marL="0" indent="0">
              <a:buNone/>
            </a:pPr>
            <a:r>
              <a:rPr lang="en-US" sz="2000" dirty="0"/>
              <a:t>    </a:t>
            </a:r>
            <a:r>
              <a:rPr lang="en-US" sz="2000" dirty="0" err="1"/>
              <a:t>query_results</a:t>
            </a:r>
            <a:r>
              <a:rPr lang="en-US" sz="2000" dirty="0"/>
              <a:t> = </a:t>
            </a:r>
            <a:r>
              <a:rPr lang="en-US" sz="2000" dirty="0" err="1"/>
              <a:t>run_query</a:t>
            </a:r>
            <a:r>
              <a:rPr lang="en-US" sz="2000" dirty="0"/>
              <a:t>(query)</a:t>
            </a:r>
          </a:p>
          <a:p>
            <a:pPr marL="0" indent="0">
              <a:buNone/>
            </a:pPr>
            <a:r>
              <a:rPr lang="en-US" sz="2000" dirty="0"/>
              <a:t>    </a:t>
            </a:r>
            <a:r>
              <a:rPr lang="en-US" sz="2000" dirty="0" err="1"/>
              <a:t>local_file</a:t>
            </a:r>
            <a:r>
              <a:rPr lang="en-US" sz="2000" dirty="0"/>
              <a:t> = </a:t>
            </a:r>
            <a:r>
              <a:rPr lang="en-US" sz="2000" dirty="0" err="1"/>
              <a:t>write_excel</a:t>
            </a:r>
            <a:r>
              <a:rPr lang="en-US" sz="2000" dirty="0"/>
              <a:t>(</a:t>
            </a:r>
            <a:r>
              <a:rPr lang="en-US" sz="2000" dirty="0" err="1"/>
              <a:t>query_results</a:t>
            </a:r>
            <a:r>
              <a:rPr lang="en-US" sz="2000" dirty="0"/>
              <a:t>)</a:t>
            </a:r>
          </a:p>
          <a:p>
            <a:pPr marL="0" indent="0">
              <a:buNone/>
            </a:pPr>
            <a:r>
              <a:rPr lang="en-US" sz="2000" dirty="0"/>
              <a:t>    </a:t>
            </a:r>
            <a:r>
              <a:rPr lang="en-US" sz="2000" dirty="0" err="1"/>
              <a:t>send_email</a:t>
            </a:r>
            <a:r>
              <a:rPr lang="en-US" sz="2000" dirty="0"/>
              <a:t>(</a:t>
            </a:r>
            <a:r>
              <a:rPr lang="en-US" sz="2000" dirty="0" err="1"/>
              <a:t>local_file</a:t>
            </a:r>
            <a:r>
              <a:rPr lang="en-US" sz="2000" dirty="0"/>
              <a:t>)</a:t>
            </a:r>
          </a:p>
          <a:p>
            <a:pPr marL="0" indent="0">
              <a:buNone/>
            </a:pPr>
            <a:endParaRPr lang="en-US" sz="2000" dirty="0"/>
          </a:p>
          <a:p>
            <a:pPr marL="0" indent="0">
              <a:buNone/>
            </a:pPr>
            <a:r>
              <a:rPr lang="en-US" sz="2000" dirty="0"/>
              <a:t> main()</a:t>
            </a:r>
          </a:p>
          <a:p>
            <a:pPr marL="0" indent="0">
              <a:buNone/>
            </a:pPr>
            <a:endParaRPr lang="en-US" dirty="0"/>
          </a:p>
        </p:txBody>
      </p:sp>
      <p:pic>
        <p:nvPicPr>
          <p:cNvPr id="3" name="Picture 2"/>
          <p:cNvPicPr>
            <a:picLocks noChangeAspect="1"/>
          </p:cNvPicPr>
          <p:nvPr/>
        </p:nvPicPr>
        <p:blipFill>
          <a:blip r:embed="rId4"/>
          <a:stretch>
            <a:fillRect/>
          </a:stretch>
        </p:blipFill>
        <p:spPr>
          <a:xfrm>
            <a:off x="7874978" y="740020"/>
            <a:ext cx="3715286" cy="3715286"/>
          </a:xfrm>
          <a:prstGeom prst="rect">
            <a:avLst/>
          </a:prstGeom>
        </p:spPr>
      </p:pic>
      <p:sp>
        <p:nvSpPr>
          <p:cNvPr id="8" name="TextBox 7"/>
          <p:cNvSpPr txBox="1"/>
          <p:nvPr/>
        </p:nvSpPr>
        <p:spPr>
          <a:xfrm>
            <a:off x="7703133" y="6134927"/>
            <a:ext cx="3563815" cy="461665"/>
          </a:xfrm>
          <a:prstGeom prst="rect">
            <a:avLst/>
          </a:prstGeom>
          <a:noFill/>
        </p:spPr>
        <p:txBody>
          <a:bodyPr wrap="square" rtlCol="0">
            <a:spAutoFit/>
          </a:bodyPr>
          <a:lstStyle/>
          <a:p>
            <a:r>
              <a:rPr lang="en-US" sz="2400" dirty="0"/>
              <a:t>w</a:t>
            </a:r>
            <a:r>
              <a:rPr lang="en-US" sz="2400" dirty="0" smtClean="0"/>
              <a:t>eeklynew_2026.py</a:t>
            </a:r>
            <a:endParaRPr lang="en-US" sz="2400" dirty="0"/>
          </a:p>
        </p:txBody>
      </p:sp>
    </p:spTree>
    <p:extLst>
      <p:ext uri="{BB962C8B-B14F-4D97-AF65-F5344CB8AC3E}">
        <p14:creationId xmlns:p14="http://schemas.microsoft.com/office/powerpoint/2010/main" val="256212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a:xfrm>
            <a:off x="838200" y="43424"/>
            <a:ext cx="10515600" cy="1325563"/>
          </a:xfrm>
        </p:spPr>
        <p:txBody>
          <a:bodyPr/>
          <a:lstStyle/>
          <a:p>
            <a:r>
              <a:rPr lang="en-US" dirty="0"/>
              <a:t>Functions</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Content Placeholder 1"/>
          <p:cNvSpPr>
            <a:spLocks noGrp="1"/>
          </p:cNvSpPr>
          <p:nvPr>
            <p:ph idx="1"/>
          </p:nvPr>
        </p:nvSpPr>
        <p:spPr>
          <a:xfrm>
            <a:off x="64477" y="1187799"/>
            <a:ext cx="10515600" cy="4866909"/>
          </a:xfrm>
        </p:spPr>
        <p:txBody>
          <a:bodyPr>
            <a:normAutofit fontScale="25000" lnSpcReduction="20000"/>
          </a:bodyPr>
          <a:lstStyle/>
          <a:p>
            <a:pPr marL="0" indent="0">
              <a:buNone/>
            </a:pPr>
            <a:r>
              <a:rPr lang="en-US" sz="7200" dirty="0" err="1"/>
              <a:t>def</a:t>
            </a:r>
            <a:r>
              <a:rPr lang="en-US" sz="7200" dirty="0"/>
              <a:t> </a:t>
            </a:r>
            <a:r>
              <a:rPr lang="en-US" sz="7200" dirty="0" err="1"/>
              <a:t>run_query</a:t>
            </a:r>
            <a:r>
              <a:rPr lang="en-US" sz="7200" dirty="0"/>
              <a:t>(query):</a:t>
            </a:r>
          </a:p>
          <a:p>
            <a:pPr marL="0" indent="0">
              <a:buNone/>
            </a:pPr>
            <a:r>
              <a:rPr lang="en-US" sz="7200" dirty="0"/>
              <a:t>    </a:t>
            </a:r>
            <a:r>
              <a:rPr lang="en-US" sz="7200" dirty="0">
                <a:solidFill>
                  <a:srgbClr val="FF0000"/>
                </a:solidFill>
              </a:rPr>
              <a:t># read </a:t>
            </a:r>
            <a:r>
              <a:rPr lang="en-US" sz="7200" dirty="0" err="1">
                <a:solidFill>
                  <a:srgbClr val="FF0000"/>
                </a:solidFill>
              </a:rPr>
              <a:t>config</a:t>
            </a:r>
            <a:r>
              <a:rPr lang="en-US" sz="7200" dirty="0">
                <a:solidFill>
                  <a:srgbClr val="FF0000"/>
                </a:solidFill>
              </a:rPr>
              <a:t> file with Sierra login credentials</a:t>
            </a:r>
          </a:p>
          <a:p>
            <a:pPr marL="0" indent="0">
              <a:buNone/>
            </a:pPr>
            <a:r>
              <a:rPr lang="en-US" sz="7200" dirty="0"/>
              <a:t>    </a:t>
            </a:r>
            <a:r>
              <a:rPr lang="en-US" sz="7200" dirty="0" err="1"/>
              <a:t>config</a:t>
            </a:r>
            <a:r>
              <a:rPr lang="en-US" sz="7200" dirty="0"/>
              <a:t> = </a:t>
            </a:r>
            <a:r>
              <a:rPr lang="en-US" sz="7200" dirty="0" err="1"/>
              <a:t>configparser.ConfigParser</a:t>
            </a:r>
            <a:r>
              <a:rPr lang="en-US" sz="7200" dirty="0"/>
              <a:t>()</a:t>
            </a:r>
          </a:p>
          <a:p>
            <a:pPr marL="0" indent="0">
              <a:buNone/>
            </a:pPr>
            <a:r>
              <a:rPr lang="en-US" sz="7200" dirty="0"/>
              <a:t>    </a:t>
            </a:r>
            <a:r>
              <a:rPr lang="en-US" sz="7200" dirty="0" err="1"/>
              <a:t>config.read</a:t>
            </a:r>
            <a:r>
              <a:rPr lang="en-US" sz="7200" dirty="0"/>
              <a:t>("config.ini")</a:t>
            </a:r>
          </a:p>
          <a:p>
            <a:pPr marL="0" indent="0">
              <a:buNone/>
            </a:pPr>
            <a:r>
              <a:rPr lang="en-US" sz="7200" dirty="0" smtClean="0"/>
              <a:t>    </a:t>
            </a:r>
            <a:r>
              <a:rPr lang="en-US" sz="7200" dirty="0">
                <a:solidFill>
                  <a:srgbClr val="FF0000"/>
                </a:solidFill>
              </a:rPr>
              <a:t># Connecting to Sierra PostgreSQL database</a:t>
            </a:r>
          </a:p>
          <a:p>
            <a:pPr marL="0" indent="0">
              <a:buNone/>
            </a:pPr>
            <a:r>
              <a:rPr lang="en-US" sz="7200" dirty="0"/>
              <a:t>    try:</a:t>
            </a:r>
          </a:p>
          <a:p>
            <a:pPr marL="0" indent="0">
              <a:buNone/>
            </a:pPr>
            <a:r>
              <a:rPr lang="en-US" sz="7200" dirty="0"/>
              <a:t>        conn = psycopg2.connect(</a:t>
            </a:r>
            <a:r>
              <a:rPr lang="en-US" sz="7200" dirty="0" err="1"/>
              <a:t>config</a:t>
            </a:r>
            <a:r>
              <a:rPr lang="en-US" sz="7200" dirty="0"/>
              <a:t>["</a:t>
            </a:r>
            <a:r>
              <a:rPr lang="en-US" sz="7200" dirty="0" err="1"/>
              <a:t>db</a:t>
            </a:r>
            <a:r>
              <a:rPr lang="en-US" sz="7200" dirty="0"/>
              <a:t>"]["</a:t>
            </a:r>
            <a:r>
              <a:rPr lang="en-US" sz="7200" dirty="0" err="1"/>
              <a:t>connection_string</a:t>
            </a:r>
            <a:r>
              <a:rPr lang="en-US" sz="7200" dirty="0"/>
              <a:t>"])</a:t>
            </a:r>
          </a:p>
          <a:p>
            <a:pPr marL="0" indent="0">
              <a:buNone/>
            </a:pPr>
            <a:r>
              <a:rPr lang="en-US" sz="7200" dirty="0"/>
              <a:t>    except psycopg2.Error as e:</a:t>
            </a:r>
          </a:p>
          <a:p>
            <a:pPr marL="0" indent="0">
              <a:buNone/>
            </a:pPr>
            <a:r>
              <a:rPr lang="en-US" sz="7200" dirty="0"/>
              <a:t>        print("Unable to connect to database: " + </a:t>
            </a:r>
            <a:r>
              <a:rPr lang="en-US" sz="7200" dirty="0" err="1"/>
              <a:t>str</a:t>
            </a:r>
            <a:r>
              <a:rPr lang="en-US" sz="7200" dirty="0"/>
              <a:t>(e))</a:t>
            </a:r>
          </a:p>
          <a:p>
            <a:pPr marL="0" indent="0">
              <a:buNone/>
            </a:pPr>
            <a:r>
              <a:rPr lang="en-US" sz="7200" dirty="0" smtClean="0"/>
              <a:t>    </a:t>
            </a:r>
            <a:r>
              <a:rPr lang="en-US" sz="7200" dirty="0">
                <a:solidFill>
                  <a:srgbClr val="FF0000"/>
                </a:solidFill>
              </a:rPr>
              <a:t># Opening a session and querying the database</a:t>
            </a:r>
          </a:p>
          <a:p>
            <a:pPr marL="0" indent="0">
              <a:buNone/>
            </a:pPr>
            <a:r>
              <a:rPr lang="en-US" sz="7200" dirty="0"/>
              <a:t>    cursor = </a:t>
            </a:r>
            <a:r>
              <a:rPr lang="en-US" sz="7200" dirty="0" err="1"/>
              <a:t>conn.cursor</a:t>
            </a:r>
            <a:r>
              <a:rPr lang="en-US" sz="7200" dirty="0"/>
              <a:t>()</a:t>
            </a:r>
          </a:p>
          <a:p>
            <a:pPr marL="0" indent="0">
              <a:buNone/>
            </a:pPr>
            <a:r>
              <a:rPr lang="en-US" sz="7200" dirty="0"/>
              <a:t>    </a:t>
            </a:r>
            <a:r>
              <a:rPr lang="en-US" sz="7200" dirty="0" err="1"/>
              <a:t>cursor.execute</a:t>
            </a:r>
            <a:r>
              <a:rPr lang="en-US" sz="7200" dirty="0"/>
              <a:t>(open(query, "r").read())</a:t>
            </a:r>
          </a:p>
          <a:p>
            <a:pPr marL="0" indent="0">
              <a:buNone/>
            </a:pPr>
            <a:r>
              <a:rPr lang="en-US" sz="7200" dirty="0"/>
              <a:t>    </a:t>
            </a:r>
            <a:r>
              <a:rPr lang="en-US" sz="7200" dirty="0">
                <a:solidFill>
                  <a:srgbClr val="FF0000"/>
                </a:solidFill>
              </a:rPr>
              <a:t># For now, just storing the data in a variable. We'll use it later.</a:t>
            </a:r>
          </a:p>
          <a:p>
            <a:pPr marL="0" indent="0">
              <a:buNone/>
            </a:pPr>
            <a:r>
              <a:rPr lang="en-US" sz="7200" dirty="0"/>
              <a:t>    rows = </a:t>
            </a:r>
            <a:r>
              <a:rPr lang="en-US" sz="7200" dirty="0" err="1"/>
              <a:t>cursor.fetchall</a:t>
            </a:r>
            <a:r>
              <a:rPr lang="en-US" sz="7200" dirty="0"/>
              <a:t>()</a:t>
            </a:r>
          </a:p>
          <a:p>
            <a:pPr marL="0" indent="0">
              <a:buNone/>
            </a:pPr>
            <a:r>
              <a:rPr lang="en-US" sz="7200" dirty="0"/>
              <a:t>    </a:t>
            </a:r>
            <a:r>
              <a:rPr lang="en-US" sz="7200" dirty="0" err="1"/>
              <a:t>conn.close</a:t>
            </a:r>
            <a:r>
              <a:rPr lang="en-US" sz="7200" dirty="0"/>
              <a:t>()</a:t>
            </a:r>
          </a:p>
          <a:p>
            <a:pPr marL="0" indent="0">
              <a:buNone/>
            </a:pPr>
            <a:r>
              <a:rPr lang="en-US" sz="7200" dirty="0"/>
              <a:t>    return rows</a:t>
            </a:r>
          </a:p>
          <a:p>
            <a:pPr marL="0" indent="0">
              <a:buNone/>
            </a:pPr>
            <a:endParaRPr lang="en-US" dirty="0"/>
          </a:p>
        </p:txBody>
      </p:sp>
    </p:spTree>
    <p:extLst>
      <p:ext uri="{BB962C8B-B14F-4D97-AF65-F5344CB8AC3E}">
        <p14:creationId xmlns:p14="http://schemas.microsoft.com/office/powerpoint/2010/main" val="297216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7" name="Content Placeholder 3"/>
          <p:cNvSpPr>
            <a:spLocks noGrp="1"/>
          </p:cNvSpPr>
          <p:nvPr>
            <p:ph sz="quarter" idx="4294967295"/>
          </p:nvPr>
        </p:nvSpPr>
        <p:spPr>
          <a:xfrm>
            <a:off x="211581" y="1476418"/>
            <a:ext cx="9714934" cy="4469368"/>
          </a:xfrm>
          <a:prstGeom prst="rect">
            <a:avLst/>
          </a:prstGeom>
        </p:spPr>
        <p:txBody>
          <a:bodyPr>
            <a:noAutofit/>
          </a:bodyPr>
          <a:lstStyle/>
          <a:p>
            <a:pPr marL="0" indent="0">
              <a:buNone/>
            </a:pPr>
            <a:r>
              <a:rPr lang="en-US" sz="1400" dirty="0" err="1"/>
              <a:t>def</a:t>
            </a:r>
            <a:r>
              <a:rPr lang="en-US" sz="1400" dirty="0"/>
              <a:t> main():</a:t>
            </a:r>
          </a:p>
          <a:p>
            <a:pPr marL="0" indent="0">
              <a:buNone/>
            </a:pPr>
            <a:r>
              <a:rPr lang="en-US" sz="1400" dirty="0"/>
              <a:t> </a:t>
            </a:r>
            <a:r>
              <a:rPr lang="en-US" sz="1400" dirty="0" smtClean="0"/>
              <a:t> </a:t>
            </a:r>
            <a:r>
              <a:rPr lang="en-US" sz="1400" dirty="0"/>
              <a:t>query = </a:t>
            </a:r>
            <a:r>
              <a:rPr lang="en-US" sz="1400" dirty="0">
                <a:latin typeface="Bahnschrift Condensed" panose="020B0502040204020203" pitchFamily="34" charset="0"/>
              </a:rPr>
              <a:t>”””</a:t>
            </a:r>
            <a:endParaRPr lang="en-US" sz="1400" dirty="0" smtClean="0">
              <a:latin typeface="Bahnschrift Condensed" panose="020B0502040204020203" pitchFamily="34" charset="0"/>
            </a:endParaRPr>
          </a:p>
          <a:p>
            <a:pPr marL="0" indent="0">
              <a:buNone/>
            </a:pPr>
            <a:r>
              <a:rPr lang="en-US" sz="1400" dirty="0"/>
              <a:t> </a:t>
            </a:r>
            <a:r>
              <a:rPr lang="en-US" sz="1400" dirty="0" smtClean="0"/>
              <a:t>   SELECT</a:t>
            </a:r>
            <a:endParaRPr lang="en-US" sz="1400" dirty="0"/>
          </a:p>
          <a:p>
            <a:pPr marL="0" indent="0">
              <a:buNone/>
            </a:pPr>
            <a:r>
              <a:rPr lang="en-US" sz="1400" dirty="0"/>
              <a:t> </a:t>
            </a:r>
            <a:r>
              <a:rPr lang="en-US" sz="1400" dirty="0" smtClean="0"/>
              <a:t>     </a:t>
            </a:r>
            <a:r>
              <a:rPr lang="en-US" sz="1400" dirty="0"/>
              <a:t>distinct 'b'|| </a:t>
            </a:r>
            <a:r>
              <a:rPr lang="en-US" sz="1400" dirty="0" err="1"/>
              <a:t>rmb.record_num</a:t>
            </a:r>
            <a:r>
              <a:rPr lang="en-US" sz="1400" dirty="0"/>
              <a:t> || 'a' AS "Bib Record </a:t>
            </a:r>
            <a:r>
              <a:rPr lang="en-US" sz="1400" dirty="0" err="1"/>
              <a:t>Num</a:t>
            </a:r>
            <a:r>
              <a:rPr lang="en-US" sz="1400" dirty="0" smtClean="0"/>
              <a:t>",</a:t>
            </a:r>
          </a:p>
          <a:p>
            <a:pPr marL="0" indent="0">
              <a:buNone/>
            </a:pPr>
            <a:r>
              <a:rPr lang="en-US" sz="1400" dirty="0" smtClean="0"/>
              <a:t> </a:t>
            </a:r>
            <a:r>
              <a:rPr lang="en-US" sz="1400" dirty="0" smtClean="0">
                <a:latin typeface="Bahnschrift Condensed" panose="020B0502040204020203" pitchFamily="34" charset="0"/>
              </a:rPr>
              <a:t>----------------------------------------------------------------------------------------------------------------------</a:t>
            </a:r>
            <a:endParaRPr lang="en-US" sz="1400" dirty="0" smtClean="0"/>
          </a:p>
          <a:p>
            <a:pPr marL="0" indent="0">
              <a:buNone/>
            </a:pPr>
            <a:r>
              <a:rPr lang="en-US" sz="1400" dirty="0"/>
              <a:t> </a:t>
            </a:r>
            <a:r>
              <a:rPr lang="en-US" sz="1400" dirty="0" smtClean="0"/>
              <a:t>   WHERE </a:t>
            </a:r>
            <a:r>
              <a:rPr lang="en-US" sz="1400" dirty="0" err="1"/>
              <a:t>i.record_creation_date_gmt</a:t>
            </a:r>
            <a:r>
              <a:rPr lang="en-US" sz="1400" dirty="0"/>
              <a:t>::date&gt;=NOW()::DATE-EXTRACT(DOW </a:t>
            </a:r>
            <a:r>
              <a:rPr lang="en-US" sz="1400" dirty="0" smtClean="0"/>
              <a:t>FROM</a:t>
            </a:r>
          </a:p>
          <a:p>
            <a:pPr marL="0" indent="0">
              <a:buNone/>
            </a:pPr>
            <a:r>
              <a:rPr lang="en-US" sz="1400" dirty="0"/>
              <a:t> </a:t>
            </a:r>
            <a:r>
              <a:rPr lang="en-US" sz="1400" dirty="0" smtClean="0"/>
              <a:t>       </a:t>
            </a:r>
            <a:r>
              <a:rPr lang="en-US" sz="1400" dirty="0"/>
              <a:t>NOW())::INTEGER-10 </a:t>
            </a:r>
          </a:p>
          <a:p>
            <a:pPr marL="0" indent="0">
              <a:buNone/>
            </a:pPr>
            <a:r>
              <a:rPr lang="en-US" sz="1400" dirty="0"/>
              <a:t> </a:t>
            </a:r>
            <a:r>
              <a:rPr lang="en-US" sz="1400" dirty="0" smtClean="0"/>
              <a:t>   </a:t>
            </a:r>
            <a:r>
              <a:rPr lang="en-US" sz="1400" dirty="0"/>
              <a:t>GROUP BY </a:t>
            </a:r>
            <a:r>
              <a:rPr lang="en-US" sz="1400" dirty="0" err="1"/>
              <a:t>rmb.record_num</a:t>
            </a:r>
            <a:r>
              <a:rPr lang="en-US" sz="1400" dirty="0"/>
              <a:t>, </a:t>
            </a:r>
            <a:r>
              <a:rPr lang="en-US" sz="1400" dirty="0" err="1"/>
              <a:t>i.location_code</a:t>
            </a:r>
            <a:r>
              <a:rPr lang="en-US" sz="1400" dirty="0"/>
              <a:t>, "Call#", </a:t>
            </a:r>
            <a:r>
              <a:rPr lang="en-US" sz="1400" dirty="0" err="1"/>
              <a:t>brp.best_author</a:t>
            </a:r>
            <a:r>
              <a:rPr lang="en-US" sz="1400" dirty="0"/>
              <a:t>, </a:t>
            </a:r>
            <a:r>
              <a:rPr lang="en-US" sz="1400" dirty="0" err="1"/>
              <a:t>brp.best_title</a:t>
            </a:r>
            <a:endParaRPr lang="en-US" sz="1400" dirty="0"/>
          </a:p>
          <a:p>
            <a:pPr marL="0" indent="0">
              <a:buNone/>
            </a:pPr>
            <a:r>
              <a:rPr lang="en-US" sz="1400" dirty="0"/>
              <a:t> </a:t>
            </a:r>
            <a:r>
              <a:rPr lang="en-US" sz="1400" dirty="0" smtClean="0"/>
              <a:t>   </a:t>
            </a:r>
            <a:r>
              <a:rPr lang="en-US" sz="1400" dirty="0"/>
              <a:t>ORDER BY </a:t>
            </a:r>
            <a:r>
              <a:rPr lang="en-US" sz="1400" dirty="0" err="1"/>
              <a:t>i.location_code</a:t>
            </a:r>
            <a:r>
              <a:rPr lang="en-US" sz="1400" dirty="0"/>
              <a:t>, "Call#", </a:t>
            </a:r>
            <a:r>
              <a:rPr lang="en-US" sz="1400" dirty="0" err="1"/>
              <a:t>brp.best_author</a:t>
            </a:r>
            <a:r>
              <a:rPr lang="en-US" sz="1400" dirty="0"/>
              <a:t>, </a:t>
            </a:r>
            <a:r>
              <a:rPr lang="en-US" sz="1400" dirty="0" err="1"/>
              <a:t>brp.best_title</a:t>
            </a:r>
            <a:endParaRPr lang="en-US" sz="1400" dirty="0"/>
          </a:p>
          <a:p>
            <a:pPr marL="0" indent="0">
              <a:buNone/>
            </a:pPr>
            <a:r>
              <a:rPr lang="en-US" sz="1400" dirty="0" smtClean="0">
                <a:latin typeface="Bahnschrift Condensed" panose="020B0502040204020203" pitchFamily="34" charset="0"/>
              </a:rPr>
              <a:t>    ”””</a:t>
            </a:r>
            <a:endParaRPr lang="en-US" sz="1400" dirty="0">
              <a:latin typeface="Bahnschrift Condensed" panose="020B0502040204020203" pitchFamily="34" charset="0"/>
            </a:endParaRPr>
          </a:p>
          <a:p>
            <a:pPr marL="0" indent="0">
              <a:buNone/>
            </a:pPr>
            <a:r>
              <a:rPr lang="en-US" sz="1400" dirty="0"/>
              <a:t>  </a:t>
            </a:r>
            <a:r>
              <a:rPr lang="en-US" sz="1400" dirty="0" err="1" smtClean="0"/>
              <a:t>query_results</a:t>
            </a:r>
            <a:r>
              <a:rPr lang="en-US" sz="1400" dirty="0" smtClean="0"/>
              <a:t> </a:t>
            </a:r>
            <a:r>
              <a:rPr lang="en-US" sz="1400" dirty="0"/>
              <a:t>= </a:t>
            </a:r>
            <a:r>
              <a:rPr lang="en-US" sz="1400" dirty="0" err="1"/>
              <a:t>run_query</a:t>
            </a:r>
            <a:r>
              <a:rPr lang="en-US" sz="1400" dirty="0"/>
              <a:t>(query)</a:t>
            </a:r>
          </a:p>
          <a:p>
            <a:pPr marL="0" indent="0">
              <a:buNone/>
            </a:pPr>
            <a:r>
              <a:rPr lang="en-US" sz="1400" dirty="0"/>
              <a:t>  </a:t>
            </a:r>
            <a:r>
              <a:rPr lang="en-US" sz="1400" dirty="0" err="1" smtClean="0"/>
              <a:t>local_file</a:t>
            </a:r>
            <a:r>
              <a:rPr lang="en-US" sz="1400" dirty="0" smtClean="0"/>
              <a:t> </a:t>
            </a:r>
            <a:r>
              <a:rPr lang="en-US" sz="1400" dirty="0"/>
              <a:t>= </a:t>
            </a:r>
            <a:r>
              <a:rPr lang="en-US" sz="1400" dirty="0" err="1"/>
              <a:t>write_excel</a:t>
            </a:r>
            <a:r>
              <a:rPr lang="en-US" sz="1400" dirty="0"/>
              <a:t>(</a:t>
            </a:r>
            <a:r>
              <a:rPr lang="en-US" sz="1400" dirty="0" err="1"/>
              <a:t>query_results</a:t>
            </a:r>
            <a:r>
              <a:rPr lang="en-US" sz="1400" dirty="0"/>
              <a:t>)</a:t>
            </a:r>
          </a:p>
          <a:p>
            <a:pPr marL="0" indent="0">
              <a:buNone/>
            </a:pPr>
            <a:r>
              <a:rPr lang="en-US" sz="1400" dirty="0"/>
              <a:t>  </a:t>
            </a:r>
            <a:r>
              <a:rPr lang="en-US" sz="1400" dirty="0" err="1" smtClean="0"/>
              <a:t>send_email</a:t>
            </a:r>
            <a:r>
              <a:rPr lang="en-US" sz="1400" dirty="0" smtClean="0"/>
              <a:t>(</a:t>
            </a:r>
            <a:r>
              <a:rPr lang="en-US" sz="1400" dirty="0" err="1" smtClean="0"/>
              <a:t>local_file</a:t>
            </a:r>
            <a:r>
              <a:rPr lang="en-US" sz="1400" dirty="0" smtClean="0"/>
              <a:t>)</a:t>
            </a:r>
          </a:p>
          <a:p>
            <a:pPr marL="0" indent="0">
              <a:buNone/>
            </a:pPr>
            <a:r>
              <a:rPr lang="en-US" sz="1400" dirty="0" smtClean="0"/>
              <a:t> main</a:t>
            </a:r>
            <a:r>
              <a:rPr lang="en-US" sz="1400" dirty="0"/>
              <a:t>()</a:t>
            </a:r>
          </a:p>
        </p:txBody>
      </p:sp>
      <p:sp>
        <p:nvSpPr>
          <p:cNvPr id="8" name="Content Placeholder 4"/>
          <p:cNvSpPr txBox="1">
            <a:spLocks/>
          </p:cNvSpPr>
          <p:nvPr/>
        </p:nvSpPr>
        <p:spPr>
          <a:xfrm>
            <a:off x="8252893" y="470506"/>
            <a:ext cx="3516510" cy="1676290"/>
          </a:xfrm>
          <a:prstGeom prst="rect">
            <a:avLst/>
          </a:prstGeom>
        </p:spPr>
        <p:txBody>
          <a:bodyPr vert="horz" lIns="91440" tIns="45720" rIns="91440" bIns="45720" rtlCol="0">
            <a:normAutofit fontScale="92500"/>
          </a:bodyPr>
          <a:lstStyle>
            <a:lvl1pPr marL="274320" indent="-274320" algn="l" defTabSz="914400" rtl="0" eaLnBrk="1" latinLnBrk="0" hangingPunct="1">
              <a:lnSpc>
                <a:spcPct val="90000"/>
              </a:lnSpc>
              <a:spcBef>
                <a:spcPts val="10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gn="l" defTabSz="914400" rtl="0" eaLnBrk="1" latinLnBrk="0" hangingPunct="1">
              <a:lnSpc>
                <a:spcPct val="10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lgn="l" defTabSz="914400" rtl="0" eaLnBrk="1" latinLnBrk="0" hangingPunct="1">
              <a:lnSpc>
                <a:spcPct val="9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gn="l" defTabSz="914400" rtl="0" eaLnBrk="1" latinLnBrk="0" hangingPunct="1">
              <a:lnSpc>
                <a:spcPct val="100000"/>
              </a:lnSpc>
              <a:spcBef>
                <a:spcPts val="500"/>
              </a:spcBef>
              <a:buClr>
                <a:schemeClr val="tx2"/>
              </a:buClr>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gn="l" defTabSz="914400" rtl="0" eaLnBrk="1" latinLnBrk="0" hangingPunct="1">
              <a:lnSpc>
                <a:spcPct val="100000"/>
              </a:lnSpc>
              <a:spcBef>
                <a:spcPts val="500"/>
              </a:spcBef>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n-lt"/>
              </a:rPr>
              <a:t>Use triple quotes for multi-line strings</a:t>
            </a:r>
          </a:p>
          <a:p>
            <a:r>
              <a:rPr lang="en-US" dirty="0" smtClean="0">
                <a:latin typeface="+mn-lt"/>
              </a:rPr>
              <a:t>Full SQL query can be included within the script without requiring external file</a:t>
            </a:r>
          </a:p>
        </p:txBody>
      </p:sp>
      <p:sp>
        <p:nvSpPr>
          <p:cNvPr id="10" name="Title 11">
            <a:extLst>
              <a:ext uri="{FF2B5EF4-FFF2-40B4-BE49-F238E27FC236}">
                <a16:creationId xmlns:a16="http://schemas.microsoft.com/office/drawing/2014/main" id="{4DE5AA96-A1E2-424B-B98F-DF321364C02F}"/>
              </a:ext>
            </a:extLst>
          </p:cNvPr>
          <p:cNvSpPr txBox="1">
            <a:spLocks/>
          </p:cNvSpPr>
          <p:nvPr/>
        </p:nvSpPr>
        <p:spPr>
          <a:xfrm>
            <a:off x="838200" y="1189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00223D"/>
                </a:solidFill>
              </a:rPr>
              <a:t>Inline Query</a:t>
            </a:r>
            <a:endParaRPr lang="en-US" dirty="0">
              <a:solidFill>
                <a:srgbClr val="00223D"/>
              </a:solidFill>
            </a:endParaRPr>
          </a:p>
        </p:txBody>
      </p:sp>
    </p:spTree>
    <p:extLst>
      <p:ext uri="{BB962C8B-B14F-4D97-AF65-F5344CB8AC3E}">
        <p14:creationId xmlns:p14="http://schemas.microsoft.com/office/powerpoint/2010/main" val="277712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59932" y="2941536"/>
            <a:ext cx="5015384" cy="373165"/>
          </a:xfrm>
          <a:prstGeom prst="rect">
            <a:avLst/>
          </a:prstGeom>
          <a:solidFill>
            <a:srgbClr val="F3E4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a:xfrm>
            <a:off x="838200" y="118940"/>
            <a:ext cx="10515600" cy="1325563"/>
          </a:xfrm>
        </p:spPr>
        <p:txBody>
          <a:bodyPr/>
          <a:lstStyle/>
          <a:p>
            <a:r>
              <a:rPr lang="en-US" dirty="0" smtClean="0">
                <a:solidFill>
                  <a:srgbClr val="00223D"/>
                </a:solidFill>
              </a:rPr>
              <a:t>Inline Query</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8" name="Content Placeholder 4"/>
          <p:cNvSpPr txBox="1">
            <a:spLocks/>
          </p:cNvSpPr>
          <p:nvPr/>
        </p:nvSpPr>
        <p:spPr>
          <a:xfrm>
            <a:off x="8332024" y="161798"/>
            <a:ext cx="3516510" cy="375077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0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gn="l" defTabSz="914400" rtl="0" eaLnBrk="1" latinLnBrk="0" hangingPunct="1">
              <a:lnSpc>
                <a:spcPct val="10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lgn="l" defTabSz="914400" rtl="0" eaLnBrk="1" latinLnBrk="0" hangingPunct="1">
              <a:lnSpc>
                <a:spcPct val="9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gn="l" defTabSz="914400" rtl="0" eaLnBrk="1" latinLnBrk="0" hangingPunct="1">
              <a:lnSpc>
                <a:spcPct val="100000"/>
              </a:lnSpc>
              <a:spcBef>
                <a:spcPts val="500"/>
              </a:spcBef>
              <a:buClr>
                <a:schemeClr val="tx2"/>
              </a:buClr>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gn="l" defTabSz="914400" rtl="0" eaLnBrk="1" latinLnBrk="0" hangingPunct="1">
              <a:lnSpc>
                <a:spcPct val="100000"/>
              </a:lnSpc>
              <a:spcBef>
                <a:spcPts val="500"/>
              </a:spcBef>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n-lt"/>
              </a:rPr>
              <a:t>Use triple quotes for multi-line strings</a:t>
            </a:r>
          </a:p>
          <a:p>
            <a:r>
              <a:rPr lang="en-US" dirty="0" smtClean="0">
                <a:latin typeface="+mn-lt"/>
              </a:rPr>
              <a:t>Full SQL query can be included within the script without requiring external </a:t>
            </a:r>
            <a:r>
              <a:rPr lang="en-US" dirty="0">
                <a:latin typeface="+mn-lt"/>
              </a:rPr>
              <a:t>file</a:t>
            </a:r>
          </a:p>
          <a:p>
            <a:r>
              <a:rPr lang="en-US" dirty="0">
                <a:latin typeface="+mn-lt"/>
              </a:rPr>
              <a:t>Now we can use the Python script to make the query more modular as well</a:t>
            </a:r>
          </a:p>
          <a:p>
            <a:r>
              <a:rPr lang="en-US" dirty="0">
                <a:latin typeface="+mn-lt"/>
              </a:rPr>
              <a:t>Use + to chain strings together</a:t>
            </a:r>
          </a:p>
          <a:p>
            <a:endParaRPr lang="en-US" sz="1000" dirty="0" smtClean="0"/>
          </a:p>
        </p:txBody>
      </p:sp>
      <p:sp>
        <p:nvSpPr>
          <p:cNvPr id="7" name="Content Placeholder 3"/>
          <p:cNvSpPr>
            <a:spLocks noGrp="1"/>
          </p:cNvSpPr>
          <p:nvPr>
            <p:ph sz="quarter" idx="4294967295"/>
          </p:nvPr>
        </p:nvSpPr>
        <p:spPr>
          <a:xfrm>
            <a:off x="97281" y="1071224"/>
            <a:ext cx="9714934" cy="4469368"/>
          </a:xfrm>
          <a:prstGeom prst="rect">
            <a:avLst/>
          </a:prstGeom>
        </p:spPr>
        <p:txBody>
          <a:bodyPr>
            <a:noAutofit/>
          </a:bodyPr>
          <a:lstStyle/>
          <a:p>
            <a:pPr marL="0" indent="0">
              <a:buNone/>
            </a:pPr>
            <a:r>
              <a:rPr lang="en-US" sz="1400" dirty="0" err="1"/>
              <a:t>def</a:t>
            </a:r>
            <a:r>
              <a:rPr lang="en-US" sz="1400" dirty="0"/>
              <a:t> </a:t>
            </a:r>
            <a:r>
              <a:rPr lang="en-US" sz="1400" dirty="0" smtClean="0"/>
              <a:t>main(</a:t>
            </a:r>
            <a:r>
              <a:rPr lang="en-US" sz="1400" dirty="0" err="1" smtClean="0"/>
              <a:t>library_code</a:t>
            </a:r>
            <a:r>
              <a:rPr lang="en-US" sz="1400" dirty="0" smtClean="0"/>
              <a:t>):</a:t>
            </a:r>
            <a:endParaRPr lang="en-US" sz="1400" dirty="0"/>
          </a:p>
          <a:p>
            <a:pPr marL="0" indent="0">
              <a:buNone/>
            </a:pPr>
            <a:r>
              <a:rPr lang="en-US" sz="1400" dirty="0"/>
              <a:t> </a:t>
            </a:r>
            <a:r>
              <a:rPr lang="en-US" sz="1400" dirty="0" smtClean="0"/>
              <a:t> </a:t>
            </a:r>
            <a:r>
              <a:rPr lang="en-US" sz="1400" dirty="0"/>
              <a:t>query = </a:t>
            </a:r>
            <a:r>
              <a:rPr lang="en-US" sz="1400" dirty="0" smtClean="0"/>
              <a:t>""</a:t>
            </a:r>
            <a:r>
              <a:rPr lang="en-US" sz="1400" dirty="0"/>
              <a:t>"</a:t>
            </a:r>
            <a:endParaRPr lang="en-US" sz="1400" dirty="0" smtClean="0"/>
          </a:p>
          <a:p>
            <a:pPr marL="0" indent="0">
              <a:buNone/>
            </a:pPr>
            <a:r>
              <a:rPr lang="en-US" sz="1400" dirty="0" smtClean="0"/>
              <a:t>    SELECT</a:t>
            </a:r>
            <a:endParaRPr lang="en-US" sz="1400" dirty="0"/>
          </a:p>
          <a:p>
            <a:pPr marL="0" indent="0">
              <a:buNone/>
            </a:pPr>
            <a:r>
              <a:rPr lang="en-US" sz="1400" dirty="0"/>
              <a:t> </a:t>
            </a:r>
            <a:r>
              <a:rPr lang="en-US" sz="1400" dirty="0" smtClean="0"/>
              <a:t>     </a:t>
            </a:r>
            <a:r>
              <a:rPr lang="en-US" sz="1400" dirty="0"/>
              <a:t>distinct 'b'|| </a:t>
            </a:r>
            <a:r>
              <a:rPr lang="en-US" sz="1400" dirty="0" err="1"/>
              <a:t>rmb.record_num</a:t>
            </a:r>
            <a:r>
              <a:rPr lang="en-US" sz="1400" dirty="0"/>
              <a:t> || 'a' AS "Bib Record </a:t>
            </a:r>
            <a:r>
              <a:rPr lang="en-US" sz="1400" dirty="0" err="1"/>
              <a:t>Num</a:t>
            </a:r>
            <a:r>
              <a:rPr lang="en-US" sz="1400" dirty="0" smtClean="0"/>
              <a:t>",</a:t>
            </a:r>
          </a:p>
          <a:p>
            <a:pPr marL="0" indent="0">
              <a:buNone/>
            </a:pPr>
            <a:r>
              <a:rPr lang="en-US" sz="1400" dirty="0"/>
              <a:t> </a:t>
            </a:r>
            <a:r>
              <a:rPr lang="en-US" sz="1400" dirty="0" smtClean="0"/>
              <a:t>--------------------------------------------------------------</a:t>
            </a:r>
          </a:p>
          <a:p>
            <a:pPr marL="0" indent="0">
              <a:buNone/>
            </a:pPr>
            <a:r>
              <a:rPr lang="en-US" sz="1400" dirty="0" smtClean="0"/>
              <a:t>    WHERE </a:t>
            </a:r>
            <a:r>
              <a:rPr lang="en-US" sz="1400" dirty="0" err="1" smtClean="0"/>
              <a:t>i.record_creation_date_gmt</a:t>
            </a:r>
            <a:r>
              <a:rPr lang="en-US" sz="1400" dirty="0" smtClean="0"/>
              <a:t>::date&gt;=NOW()::DATE-EXTRACT(DOW FROM</a:t>
            </a:r>
          </a:p>
          <a:p>
            <a:pPr marL="0" indent="0">
              <a:buNone/>
            </a:pPr>
            <a:r>
              <a:rPr lang="en-US" sz="1400" dirty="0" smtClean="0"/>
              <a:t>        </a:t>
            </a:r>
            <a:r>
              <a:rPr lang="en-US" sz="1400" dirty="0"/>
              <a:t>NOW())::</a:t>
            </a:r>
            <a:r>
              <a:rPr lang="en-US" sz="1400" dirty="0" smtClean="0"/>
              <a:t>INTEGER-10 </a:t>
            </a:r>
            <a:r>
              <a:rPr lang="en-US" sz="1400" dirty="0"/>
              <a:t>AND </a:t>
            </a:r>
            <a:r>
              <a:rPr lang="en-US" sz="1400" dirty="0" err="1"/>
              <a:t>i.location_code</a:t>
            </a:r>
            <a:r>
              <a:rPr lang="en-US" sz="1400" dirty="0"/>
              <a:t> = </a:t>
            </a:r>
            <a:r>
              <a:rPr lang="en-US" sz="1400" dirty="0" smtClean="0"/>
              <a:t>""" </a:t>
            </a:r>
            <a:r>
              <a:rPr lang="en-US" sz="1400" dirty="0"/>
              <a:t>+ </a:t>
            </a:r>
            <a:r>
              <a:rPr lang="en-US" sz="1400" dirty="0" err="1"/>
              <a:t>library_code</a:t>
            </a:r>
            <a:r>
              <a:rPr lang="en-US" sz="1400" dirty="0"/>
              <a:t> </a:t>
            </a:r>
            <a:r>
              <a:rPr lang="en-US" sz="1400" dirty="0" smtClean="0"/>
              <a:t>+ """</a:t>
            </a:r>
            <a:endParaRPr lang="en-US" sz="1400" dirty="0"/>
          </a:p>
          <a:p>
            <a:pPr marL="0" indent="0">
              <a:buNone/>
            </a:pPr>
            <a:endParaRPr lang="en-US" sz="1400" dirty="0"/>
          </a:p>
          <a:p>
            <a:pPr marL="0" indent="0">
              <a:buNone/>
            </a:pPr>
            <a:r>
              <a:rPr lang="en-US" sz="1400" dirty="0"/>
              <a:t> </a:t>
            </a:r>
            <a:r>
              <a:rPr lang="en-US" sz="1400" dirty="0" smtClean="0"/>
              <a:t>   </a:t>
            </a:r>
            <a:r>
              <a:rPr lang="en-US" sz="1400" dirty="0"/>
              <a:t>GROUP BY </a:t>
            </a:r>
            <a:r>
              <a:rPr lang="en-US" sz="1400" dirty="0" err="1"/>
              <a:t>rmb.record_num</a:t>
            </a:r>
            <a:r>
              <a:rPr lang="en-US" sz="1400" dirty="0"/>
              <a:t>, </a:t>
            </a:r>
            <a:r>
              <a:rPr lang="en-US" sz="1400" dirty="0" err="1"/>
              <a:t>i.location_code</a:t>
            </a:r>
            <a:r>
              <a:rPr lang="en-US" sz="1400" dirty="0"/>
              <a:t>, "Call</a:t>
            </a:r>
            <a:r>
              <a:rPr lang="en-US" sz="1400" dirty="0" smtClean="0"/>
              <a:t>#",</a:t>
            </a:r>
          </a:p>
          <a:p>
            <a:pPr marL="0" indent="0">
              <a:buNone/>
            </a:pPr>
            <a:r>
              <a:rPr lang="en-US" sz="1400" dirty="0"/>
              <a:t> </a:t>
            </a:r>
            <a:r>
              <a:rPr lang="en-US" sz="1400" dirty="0" smtClean="0"/>
              <a:t>       </a:t>
            </a:r>
            <a:r>
              <a:rPr lang="en-US" sz="1400" dirty="0" err="1" smtClean="0"/>
              <a:t>brp.best_author</a:t>
            </a:r>
            <a:r>
              <a:rPr lang="en-US" sz="1400" dirty="0"/>
              <a:t>, </a:t>
            </a:r>
            <a:r>
              <a:rPr lang="en-US" sz="1400" dirty="0" err="1"/>
              <a:t>brp.best_title</a:t>
            </a:r>
            <a:endParaRPr lang="en-US" sz="1400" dirty="0"/>
          </a:p>
          <a:p>
            <a:pPr marL="0" indent="0">
              <a:buNone/>
            </a:pPr>
            <a:r>
              <a:rPr lang="en-US" sz="1400" dirty="0"/>
              <a:t> </a:t>
            </a:r>
            <a:r>
              <a:rPr lang="en-US" sz="1400" dirty="0" smtClean="0"/>
              <a:t>   </a:t>
            </a:r>
            <a:r>
              <a:rPr lang="en-US" sz="1400" dirty="0"/>
              <a:t>ORDER BY </a:t>
            </a:r>
            <a:r>
              <a:rPr lang="en-US" sz="1400" dirty="0" err="1"/>
              <a:t>i.location_code</a:t>
            </a:r>
            <a:r>
              <a:rPr lang="en-US" sz="1400" dirty="0"/>
              <a:t>, "Call#", </a:t>
            </a:r>
            <a:r>
              <a:rPr lang="en-US" sz="1400" dirty="0" err="1"/>
              <a:t>brp.best_author</a:t>
            </a:r>
            <a:r>
              <a:rPr lang="en-US" sz="1400" dirty="0"/>
              <a:t>, </a:t>
            </a:r>
            <a:r>
              <a:rPr lang="en-US" sz="1400" dirty="0" err="1"/>
              <a:t>brp.best_title</a:t>
            </a:r>
            <a:endParaRPr lang="en-US" sz="1400" dirty="0"/>
          </a:p>
          <a:p>
            <a:pPr marL="0" indent="0">
              <a:buNone/>
            </a:pPr>
            <a:r>
              <a:rPr lang="en-US" sz="1400" dirty="0"/>
              <a:t> </a:t>
            </a:r>
            <a:r>
              <a:rPr lang="en-US" sz="1400" dirty="0" smtClean="0"/>
              <a:t>""</a:t>
            </a:r>
            <a:r>
              <a:rPr lang="en-US" sz="1400" dirty="0"/>
              <a:t>"</a:t>
            </a:r>
            <a:endParaRPr lang="en-US" sz="1400" dirty="0" smtClean="0"/>
          </a:p>
          <a:p>
            <a:pPr marL="0" indent="0">
              <a:buNone/>
            </a:pPr>
            <a:r>
              <a:rPr lang="en-US" sz="1400" dirty="0" smtClean="0"/>
              <a:t>  </a:t>
            </a:r>
            <a:r>
              <a:rPr lang="en-US" sz="1400" dirty="0" err="1" smtClean="0"/>
              <a:t>query_results</a:t>
            </a:r>
            <a:r>
              <a:rPr lang="en-US" sz="1400" dirty="0" smtClean="0"/>
              <a:t> </a:t>
            </a:r>
            <a:r>
              <a:rPr lang="en-US" sz="1400" dirty="0"/>
              <a:t>= </a:t>
            </a:r>
            <a:r>
              <a:rPr lang="en-US" sz="1400" dirty="0" err="1"/>
              <a:t>run_query</a:t>
            </a:r>
            <a:r>
              <a:rPr lang="en-US" sz="1400" dirty="0"/>
              <a:t>(query)</a:t>
            </a:r>
          </a:p>
          <a:p>
            <a:pPr marL="0" indent="0">
              <a:buNone/>
            </a:pPr>
            <a:r>
              <a:rPr lang="en-US" sz="1400" dirty="0"/>
              <a:t>  </a:t>
            </a:r>
            <a:r>
              <a:rPr lang="en-US" sz="1400" dirty="0" err="1" smtClean="0"/>
              <a:t>local_file</a:t>
            </a:r>
            <a:r>
              <a:rPr lang="en-US" sz="1400" dirty="0" smtClean="0"/>
              <a:t> </a:t>
            </a:r>
            <a:r>
              <a:rPr lang="en-US" sz="1400" dirty="0"/>
              <a:t>= </a:t>
            </a:r>
            <a:r>
              <a:rPr lang="en-US" sz="1400" dirty="0" err="1"/>
              <a:t>write_excel</a:t>
            </a:r>
            <a:r>
              <a:rPr lang="en-US" sz="1400" dirty="0"/>
              <a:t>(</a:t>
            </a:r>
            <a:r>
              <a:rPr lang="en-US" sz="1400" dirty="0" err="1"/>
              <a:t>query_results</a:t>
            </a:r>
            <a:r>
              <a:rPr lang="en-US" sz="1400" dirty="0"/>
              <a:t>)</a:t>
            </a:r>
          </a:p>
          <a:p>
            <a:pPr marL="0" indent="0">
              <a:buNone/>
            </a:pPr>
            <a:r>
              <a:rPr lang="en-US" sz="1400" dirty="0"/>
              <a:t>  </a:t>
            </a:r>
            <a:r>
              <a:rPr lang="en-US" sz="1400" dirty="0" err="1" smtClean="0"/>
              <a:t>send_email</a:t>
            </a:r>
            <a:r>
              <a:rPr lang="en-US" sz="1400" dirty="0" smtClean="0"/>
              <a:t>(</a:t>
            </a:r>
            <a:r>
              <a:rPr lang="en-US" sz="1400" dirty="0" err="1" smtClean="0"/>
              <a:t>local_file</a:t>
            </a:r>
            <a:r>
              <a:rPr lang="en-US" sz="1400" dirty="0" smtClean="0"/>
              <a:t>)</a:t>
            </a:r>
          </a:p>
          <a:p>
            <a:pPr marL="0" indent="0">
              <a:buNone/>
            </a:pPr>
            <a:r>
              <a:rPr lang="en-US" sz="1400" dirty="0" smtClean="0"/>
              <a:t>main(</a:t>
            </a:r>
            <a:r>
              <a:rPr lang="en-US" sz="1400" dirty="0"/>
              <a:t>"</a:t>
            </a:r>
            <a:r>
              <a:rPr lang="en-US" sz="1400" dirty="0" err="1" smtClean="0"/>
              <a:t>adfic</a:t>
            </a:r>
            <a:r>
              <a:rPr lang="en-US" sz="1400" dirty="0"/>
              <a:t>"</a:t>
            </a:r>
            <a:r>
              <a:rPr lang="en-US" sz="1400" dirty="0" smtClean="0"/>
              <a:t>)</a:t>
            </a:r>
            <a:endParaRPr lang="en-US" sz="1400" dirty="0"/>
          </a:p>
          <a:p>
            <a:pPr marL="0" indent="0">
              <a:buNone/>
            </a:pPr>
            <a:r>
              <a:rPr lang="en-US" sz="1400" dirty="0" smtClean="0"/>
              <a:t>main(</a:t>
            </a:r>
            <a:r>
              <a:rPr lang="en-US" sz="1400" dirty="0"/>
              <a:t>"</a:t>
            </a:r>
            <a:r>
              <a:rPr lang="en-US" sz="1400" dirty="0" err="1" smtClean="0"/>
              <a:t>jfic</a:t>
            </a:r>
            <a:r>
              <a:rPr lang="en-US" sz="1400" dirty="0"/>
              <a:t>"</a:t>
            </a:r>
            <a:r>
              <a:rPr lang="en-US" sz="1400" dirty="0" smtClean="0"/>
              <a:t>)</a:t>
            </a:r>
            <a:endParaRPr lang="en-US" sz="1400" dirty="0"/>
          </a:p>
        </p:txBody>
      </p:sp>
    </p:spTree>
    <p:extLst>
      <p:ext uri="{BB962C8B-B14F-4D97-AF65-F5344CB8AC3E}">
        <p14:creationId xmlns:p14="http://schemas.microsoft.com/office/powerpoint/2010/main" val="333561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205154" y="1772871"/>
            <a:ext cx="8754208" cy="4351338"/>
          </a:xfrm>
        </p:spPr>
        <p:txBody>
          <a:bodyPr/>
          <a:lstStyle/>
          <a:p>
            <a:pPr marL="0" indent="0">
              <a:buNone/>
            </a:pPr>
            <a:r>
              <a:rPr lang="en-US" sz="2400" b="1" dirty="0"/>
              <a:t>Before</a:t>
            </a:r>
          </a:p>
          <a:p>
            <a:pPr marL="0" indent="0">
              <a:buNone/>
            </a:pPr>
            <a:r>
              <a:rPr lang="en-US" sz="2400" dirty="0" err="1"/>
              <a:t>cursor.execute</a:t>
            </a:r>
            <a:r>
              <a:rPr lang="en-US" sz="2400" dirty="0"/>
              <a:t>(open(query, "r").read())</a:t>
            </a:r>
          </a:p>
          <a:p>
            <a:pPr marL="0" indent="0">
              <a:buNone/>
            </a:pPr>
            <a:r>
              <a:rPr lang="en-US" sz="2400" b="1" dirty="0"/>
              <a:t>After</a:t>
            </a:r>
          </a:p>
          <a:p>
            <a:pPr marL="0" indent="0">
              <a:buNone/>
            </a:pPr>
            <a:r>
              <a:rPr lang="en-US" sz="2400" dirty="0" err="1"/>
              <a:t>cursor.execute</a:t>
            </a:r>
            <a:r>
              <a:rPr lang="en-US" sz="2400" dirty="0"/>
              <a:t>(query)</a:t>
            </a:r>
          </a:p>
          <a:p>
            <a:pPr marL="0" indent="0">
              <a:buNone/>
            </a:pPr>
            <a:endParaRPr lang="en-US" dirty="0"/>
          </a:p>
        </p:txBody>
      </p:sp>
      <p:sp>
        <p:nvSpPr>
          <p:cNvPr id="6" name="Title 11">
            <a:extLst>
              <a:ext uri="{FF2B5EF4-FFF2-40B4-BE49-F238E27FC236}">
                <a16:creationId xmlns:a16="http://schemas.microsoft.com/office/drawing/2014/main" id="{4DE5AA96-A1E2-424B-B98F-DF321364C02F}"/>
              </a:ext>
            </a:extLst>
          </p:cNvPr>
          <p:cNvSpPr>
            <a:spLocks noGrp="1"/>
          </p:cNvSpPr>
          <p:nvPr>
            <p:ph type="title"/>
          </p:nvPr>
        </p:nvSpPr>
        <p:spPr>
          <a:xfrm>
            <a:off x="838200" y="118940"/>
            <a:ext cx="10515600" cy="1325563"/>
          </a:xfrm>
        </p:spPr>
        <p:txBody>
          <a:bodyPr/>
          <a:lstStyle/>
          <a:p>
            <a:r>
              <a:rPr lang="en-US" dirty="0" smtClean="0">
                <a:solidFill>
                  <a:srgbClr val="00223D"/>
                </a:solidFill>
              </a:rPr>
              <a:t>Inline Query</a:t>
            </a:r>
            <a:endParaRPr lang="en-US" dirty="0">
              <a:solidFill>
                <a:srgbClr val="00223D"/>
              </a:solidFill>
            </a:endParaRPr>
          </a:p>
        </p:txBody>
      </p:sp>
      <p:sp>
        <p:nvSpPr>
          <p:cNvPr id="7" name="Content Placeholder 4"/>
          <p:cNvSpPr txBox="1">
            <a:spLocks/>
          </p:cNvSpPr>
          <p:nvPr/>
        </p:nvSpPr>
        <p:spPr>
          <a:xfrm>
            <a:off x="7992208" y="1239967"/>
            <a:ext cx="3860359" cy="4469368"/>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gn="l" defTabSz="914400" rtl="0" eaLnBrk="1" latinLnBrk="0" hangingPunct="1">
              <a:lnSpc>
                <a:spcPct val="10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lgn="l" defTabSz="914400" rtl="0" eaLnBrk="1" latinLnBrk="0" hangingPunct="1">
              <a:lnSpc>
                <a:spcPct val="9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gn="l" defTabSz="914400" rtl="0" eaLnBrk="1" latinLnBrk="0" hangingPunct="1">
              <a:lnSpc>
                <a:spcPct val="100000"/>
              </a:lnSpc>
              <a:spcBef>
                <a:spcPts val="500"/>
              </a:spcBef>
              <a:buClr>
                <a:schemeClr val="tx2"/>
              </a:buClr>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gn="l" defTabSz="914400" rtl="0" eaLnBrk="1" latinLnBrk="0" hangingPunct="1">
              <a:lnSpc>
                <a:spcPct val="100000"/>
              </a:lnSpc>
              <a:spcBef>
                <a:spcPts val="500"/>
              </a:spcBef>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n-lt"/>
              </a:rPr>
              <a:t>One additional change required within the </a:t>
            </a:r>
            <a:r>
              <a:rPr lang="en-US" dirty="0" err="1" smtClean="0">
                <a:latin typeface="+mn-lt"/>
              </a:rPr>
              <a:t>run_query</a:t>
            </a:r>
            <a:r>
              <a:rPr lang="en-US" dirty="0" smtClean="0">
                <a:latin typeface="+mn-lt"/>
              </a:rPr>
              <a:t> function</a:t>
            </a:r>
          </a:p>
          <a:p>
            <a:r>
              <a:rPr lang="en-US" dirty="0" smtClean="0">
                <a:latin typeface="+mn-lt"/>
              </a:rPr>
              <a:t>When executing the query we no longer have to worry about opening and parsing a file</a:t>
            </a:r>
          </a:p>
        </p:txBody>
      </p:sp>
    </p:spTree>
    <p:extLst>
      <p:ext uri="{BB962C8B-B14F-4D97-AF65-F5344CB8AC3E}">
        <p14:creationId xmlns:p14="http://schemas.microsoft.com/office/powerpoint/2010/main" val="11400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Clean Up and final query</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545123" y="1825625"/>
            <a:ext cx="6884377" cy="4351338"/>
          </a:xfrm>
        </p:spPr>
        <p:txBody>
          <a:bodyPr>
            <a:normAutofit fontScale="70000" lnSpcReduction="20000"/>
          </a:bodyPr>
          <a:lstStyle/>
          <a:p>
            <a:pPr marL="0" indent="0">
              <a:buNone/>
            </a:pPr>
            <a:r>
              <a:rPr lang="en-US" dirty="0"/>
              <a:t>import </a:t>
            </a:r>
            <a:r>
              <a:rPr lang="en-US" dirty="0" err="1"/>
              <a:t>os</a:t>
            </a:r>
            <a:endParaRPr lang="en-US" dirty="0"/>
          </a:p>
          <a:p>
            <a:pPr marL="0" indent="0">
              <a:buNone/>
            </a:pPr>
            <a:endParaRPr lang="en-US" dirty="0"/>
          </a:p>
          <a:p>
            <a:pPr marL="0" indent="0">
              <a:buNone/>
            </a:pPr>
            <a:r>
              <a:rPr lang="en-US" dirty="0" err="1"/>
              <a:t>def</a:t>
            </a:r>
            <a:r>
              <a:rPr lang="en-US" dirty="0"/>
              <a:t> main():</a:t>
            </a:r>
          </a:p>
          <a:p>
            <a:pPr marL="0" indent="0">
              <a:buNone/>
            </a:pPr>
            <a:r>
              <a:rPr lang="en-US" dirty="0"/>
              <a:t>    query = </a:t>
            </a:r>
            <a:r>
              <a:rPr lang="en-US" dirty="0" smtClean="0"/>
              <a:t>""</a:t>
            </a:r>
            <a:r>
              <a:rPr lang="en-US" dirty="0"/>
              <a:t>"</a:t>
            </a:r>
          </a:p>
          <a:p>
            <a:pPr marL="0" indent="0">
              <a:buNone/>
            </a:pPr>
            <a:r>
              <a:rPr lang="en-US" dirty="0" smtClean="0"/>
              <a:t>      </a:t>
            </a:r>
            <a:r>
              <a:rPr lang="en-US" dirty="0"/>
              <a:t>your query</a:t>
            </a:r>
          </a:p>
          <a:p>
            <a:pPr marL="0" indent="0">
              <a:buNone/>
            </a:pPr>
            <a:r>
              <a:rPr lang="en-US" dirty="0"/>
              <a:t>      </a:t>
            </a:r>
            <a:r>
              <a:rPr lang="en-US" dirty="0" smtClean="0"/>
              <a:t>"""</a:t>
            </a:r>
            <a:endParaRPr lang="en-US" dirty="0"/>
          </a:p>
          <a:p>
            <a:pPr marL="0" indent="0">
              <a:buNone/>
            </a:pPr>
            <a:r>
              <a:rPr lang="en-US" dirty="0"/>
              <a:t>    </a:t>
            </a:r>
            <a:r>
              <a:rPr lang="en-US" dirty="0" err="1" smtClean="0"/>
              <a:t>query_results</a:t>
            </a:r>
            <a:r>
              <a:rPr lang="en-US" dirty="0" smtClean="0"/>
              <a:t> </a:t>
            </a:r>
            <a:r>
              <a:rPr lang="en-US" dirty="0"/>
              <a:t>= </a:t>
            </a:r>
            <a:r>
              <a:rPr lang="en-US" dirty="0" err="1"/>
              <a:t>run_query</a:t>
            </a:r>
            <a:r>
              <a:rPr lang="en-US" dirty="0"/>
              <a:t>(query)</a:t>
            </a:r>
          </a:p>
          <a:p>
            <a:pPr marL="0" indent="0">
              <a:buNone/>
            </a:pPr>
            <a:r>
              <a:rPr lang="en-US" dirty="0"/>
              <a:t>    </a:t>
            </a:r>
            <a:r>
              <a:rPr lang="en-US" dirty="0" err="1"/>
              <a:t>local_file</a:t>
            </a:r>
            <a:r>
              <a:rPr lang="en-US" dirty="0"/>
              <a:t> = </a:t>
            </a:r>
            <a:r>
              <a:rPr lang="en-US" dirty="0" err="1"/>
              <a:t>write_excel</a:t>
            </a:r>
            <a:r>
              <a:rPr lang="en-US" dirty="0"/>
              <a:t>(</a:t>
            </a:r>
            <a:r>
              <a:rPr lang="en-US" dirty="0" err="1"/>
              <a:t>query_results</a:t>
            </a:r>
            <a:r>
              <a:rPr lang="en-US" dirty="0"/>
              <a:t>)</a:t>
            </a:r>
          </a:p>
          <a:p>
            <a:pPr marL="0" indent="0">
              <a:buNone/>
            </a:pPr>
            <a:r>
              <a:rPr lang="en-US" dirty="0"/>
              <a:t>    </a:t>
            </a:r>
            <a:r>
              <a:rPr lang="en-US" dirty="0" err="1"/>
              <a:t>send_email</a:t>
            </a:r>
            <a:r>
              <a:rPr lang="en-US" dirty="0"/>
              <a:t>(</a:t>
            </a:r>
            <a:r>
              <a:rPr lang="en-US" dirty="0" err="1"/>
              <a:t>local_file</a:t>
            </a:r>
            <a:r>
              <a:rPr lang="en-US" dirty="0"/>
              <a:t>)</a:t>
            </a:r>
          </a:p>
          <a:p>
            <a:pPr marL="0" indent="0">
              <a:buNone/>
            </a:pPr>
            <a:r>
              <a:rPr lang="en-US" dirty="0"/>
              <a:t>    </a:t>
            </a:r>
          </a:p>
          <a:p>
            <a:pPr marL="0" indent="0">
              <a:buNone/>
            </a:pPr>
            <a:r>
              <a:rPr lang="en-US" dirty="0"/>
              <a:t>    </a:t>
            </a:r>
            <a:r>
              <a:rPr lang="en-US" dirty="0" err="1"/>
              <a:t>os.remove</a:t>
            </a:r>
            <a:r>
              <a:rPr lang="en-US" dirty="0"/>
              <a:t>(</a:t>
            </a:r>
            <a:r>
              <a:rPr lang="en-US" dirty="0" err="1"/>
              <a:t>local_file</a:t>
            </a:r>
            <a:r>
              <a:rPr lang="en-US" dirty="0"/>
              <a:t>)</a:t>
            </a:r>
          </a:p>
          <a:p>
            <a:pPr marL="0" indent="0">
              <a:buNone/>
            </a:pPr>
            <a:r>
              <a:rPr lang="en-US" dirty="0" smtClean="0"/>
              <a:t>main</a:t>
            </a:r>
            <a:r>
              <a:rPr lang="en-US" dirty="0"/>
              <a:t>()</a:t>
            </a:r>
          </a:p>
          <a:p>
            <a:pPr marL="0" indent="0">
              <a:buNone/>
            </a:pPr>
            <a:endParaRPr lang="en-US" dirty="0"/>
          </a:p>
        </p:txBody>
      </p:sp>
      <p:sp>
        <p:nvSpPr>
          <p:cNvPr id="6" name="Content Placeholder 4"/>
          <p:cNvSpPr txBox="1">
            <a:spLocks/>
          </p:cNvSpPr>
          <p:nvPr/>
        </p:nvSpPr>
        <p:spPr>
          <a:xfrm>
            <a:off x="7837289" y="1547420"/>
            <a:ext cx="4015567" cy="4469368"/>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gn="l" defTabSz="914400" rtl="0" eaLnBrk="1" latinLnBrk="0" hangingPunct="1">
              <a:lnSpc>
                <a:spcPct val="10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lgn="l" defTabSz="914400" rtl="0" eaLnBrk="1" latinLnBrk="0" hangingPunct="1">
              <a:lnSpc>
                <a:spcPct val="9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gn="l" defTabSz="914400" rtl="0" eaLnBrk="1" latinLnBrk="0" hangingPunct="1">
              <a:lnSpc>
                <a:spcPct val="100000"/>
              </a:lnSpc>
              <a:spcBef>
                <a:spcPts val="500"/>
              </a:spcBef>
              <a:buClr>
                <a:schemeClr val="tx2"/>
              </a:buClr>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gn="l" defTabSz="914400" rtl="0" eaLnBrk="1" latinLnBrk="0" hangingPunct="1">
              <a:lnSpc>
                <a:spcPct val="100000"/>
              </a:lnSpc>
              <a:spcBef>
                <a:spcPts val="500"/>
              </a:spcBef>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latin typeface="+mn-lt"/>
              </a:rPr>
              <a:t>os</a:t>
            </a:r>
            <a:r>
              <a:rPr lang="en-US" dirty="0" smtClean="0">
                <a:latin typeface="+mn-lt"/>
              </a:rPr>
              <a:t> library for working with the </a:t>
            </a:r>
            <a:r>
              <a:rPr lang="en-US" dirty="0" err="1" smtClean="0">
                <a:latin typeface="+mn-lt"/>
              </a:rPr>
              <a:t>the</a:t>
            </a:r>
            <a:r>
              <a:rPr lang="en-US" dirty="0" smtClean="0">
                <a:latin typeface="+mn-lt"/>
              </a:rPr>
              <a:t> local operating system</a:t>
            </a:r>
          </a:p>
          <a:p>
            <a:r>
              <a:rPr lang="en-US" dirty="0" smtClean="0">
                <a:latin typeface="+mn-lt"/>
              </a:rPr>
              <a:t>Using remove() function within it to delete the excel file after it</a:t>
            </a:r>
            <a:r>
              <a:rPr lang="en-US" dirty="0" smtClean="0">
                <a:latin typeface="Bahnschrift Condensed" panose="020B0502040204020203" pitchFamily="34" charset="0"/>
              </a:rPr>
              <a:t>’</a:t>
            </a:r>
            <a:r>
              <a:rPr lang="en-US" dirty="0" smtClean="0">
                <a:latin typeface="+mn-lt"/>
              </a:rPr>
              <a:t>s been successfully emailed</a:t>
            </a:r>
          </a:p>
          <a:p>
            <a:r>
              <a:rPr lang="en-US" dirty="0" smtClean="0">
                <a:latin typeface="+mn-lt"/>
              </a:rPr>
              <a:t>The script has now been reduced to the minimal structure seen here, forming an easy to modify template</a:t>
            </a:r>
          </a:p>
        </p:txBody>
      </p:sp>
      <p:pic>
        <p:nvPicPr>
          <p:cNvPr id="2" name="Picture 1"/>
          <p:cNvPicPr>
            <a:picLocks noChangeAspect="1"/>
          </p:cNvPicPr>
          <p:nvPr/>
        </p:nvPicPr>
        <p:blipFill>
          <a:blip r:embed="rId4"/>
          <a:stretch>
            <a:fillRect/>
          </a:stretch>
        </p:blipFill>
        <p:spPr>
          <a:xfrm>
            <a:off x="9971963" y="4671395"/>
            <a:ext cx="2145323" cy="2145323"/>
          </a:xfrm>
          <a:prstGeom prst="rect">
            <a:avLst/>
          </a:prstGeom>
        </p:spPr>
      </p:pic>
      <p:sp>
        <p:nvSpPr>
          <p:cNvPr id="8" name="TextBox 7"/>
          <p:cNvSpPr txBox="1"/>
          <p:nvPr/>
        </p:nvSpPr>
        <p:spPr>
          <a:xfrm>
            <a:off x="4114801" y="6081067"/>
            <a:ext cx="5730272" cy="461665"/>
          </a:xfrm>
          <a:prstGeom prst="rect">
            <a:avLst/>
          </a:prstGeom>
          <a:noFill/>
        </p:spPr>
        <p:txBody>
          <a:bodyPr wrap="square" rtlCol="0">
            <a:spAutoFit/>
          </a:bodyPr>
          <a:lstStyle/>
          <a:p>
            <a:r>
              <a:rPr lang="en-US" sz="2400" dirty="0" smtClean="0"/>
              <a:t>Weeklynew_2026_inline_query.py</a:t>
            </a:r>
            <a:endParaRPr lang="en-US" sz="2400" dirty="0"/>
          </a:p>
        </p:txBody>
      </p:sp>
    </p:spTree>
    <p:extLst>
      <p:ext uri="{BB962C8B-B14F-4D97-AF65-F5344CB8AC3E}">
        <p14:creationId xmlns:p14="http://schemas.microsoft.com/office/powerpoint/2010/main" val="339997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Execution Plan</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26023" y="1825625"/>
            <a:ext cx="10515600" cy="4351338"/>
          </a:xfrm>
        </p:spPr>
        <p:txBody>
          <a:bodyPr>
            <a:normAutofit/>
          </a:bodyPr>
          <a:lstStyle/>
          <a:p>
            <a:pPr marL="457200" indent="-457200">
              <a:buFont typeface="+mj-lt"/>
              <a:buAutoNum type="arabicPeriod"/>
            </a:pPr>
            <a:r>
              <a:rPr lang="en-US" sz="1800" b="1" dirty="0"/>
              <a:t>INPUT: </a:t>
            </a:r>
            <a:r>
              <a:rPr lang="en-US" sz="1800" dirty="0"/>
              <a:t>Find weekly new titles</a:t>
            </a:r>
          </a:p>
          <a:p>
            <a:pPr marL="914400" lvl="1" indent="-457200">
              <a:buFont typeface="+mj-lt"/>
              <a:buAutoNum type="romanLcPeriod"/>
            </a:pPr>
            <a:r>
              <a:rPr lang="en-US" sz="1800" dirty="0"/>
              <a:t>Use </a:t>
            </a:r>
            <a:r>
              <a:rPr lang="en-US" sz="1800" dirty="0" err="1"/>
              <a:t>run_query</a:t>
            </a:r>
            <a:r>
              <a:rPr lang="en-US" sz="1800" dirty="0"/>
              <a:t>()</a:t>
            </a:r>
          </a:p>
          <a:p>
            <a:pPr marL="457200" indent="-457200">
              <a:buFont typeface="+mj-lt"/>
              <a:buAutoNum type="arabicPeriod"/>
            </a:pPr>
            <a:r>
              <a:rPr lang="en-US" sz="1800" b="1" dirty="0"/>
              <a:t>OUTPUT: </a:t>
            </a:r>
            <a:r>
              <a:rPr lang="en-US" sz="1800" dirty="0"/>
              <a:t>Generate Excel file of those records</a:t>
            </a:r>
          </a:p>
          <a:p>
            <a:pPr marL="914400" lvl="1" indent="-457200">
              <a:buFont typeface="+mj-lt"/>
              <a:buAutoNum type="romanLcPeriod"/>
            </a:pPr>
            <a:r>
              <a:rPr lang="en-US" sz="1800" dirty="0"/>
              <a:t>Use </a:t>
            </a:r>
            <a:r>
              <a:rPr lang="en-US" sz="1800" dirty="0" err="1"/>
              <a:t>write_excel</a:t>
            </a:r>
            <a:r>
              <a:rPr lang="en-US" sz="1800" dirty="0"/>
              <a:t>()</a:t>
            </a:r>
          </a:p>
          <a:p>
            <a:pPr marL="457200" indent="-457200">
              <a:buFont typeface="+mj-lt"/>
              <a:buAutoNum type="arabicPeriod"/>
            </a:pPr>
            <a:r>
              <a:rPr lang="en-US" sz="1800" b="1" dirty="0"/>
              <a:t>DELIVERY: </a:t>
            </a:r>
            <a:r>
              <a:rPr lang="en-US" sz="1800" dirty="0"/>
              <a:t>Email file to staff</a:t>
            </a:r>
          </a:p>
          <a:p>
            <a:pPr marL="914400" lvl="1" indent="-457200">
              <a:buFont typeface="+mj-lt"/>
              <a:buAutoNum type="romanLcPeriod"/>
            </a:pPr>
            <a:r>
              <a:rPr lang="en-US" sz="1800" dirty="0"/>
              <a:t>Use </a:t>
            </a:r>
            <a:r>
              <a:rPr lang="en-US" sz="1800" dirty="0" err="1"/>
              <a:t>send_email</a:t>
            </a:r>
            <a:r>
              <a:rPr lang="en-US" sz="1800" dirty="0"/>
              <a:t>()</a:t>
            </a:r>
          </a:p>
        </p:txBody>
      </p:sp>
    </p:spTree>
    <p:extLst>
      <p:ext uri="{BB962C8B-B14F-4D97-AF65-F5344CB8AC3E}">
        <p14:creationId xmlns:p14="http://schemas.microsoft.com/office/powerpoint/2010/main" val="374294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Execution Plan</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34815" y="1825625"/>
            <a:ext cx="10515600" cy="4351338"/>
          </a:xfrm>
        </p:spPr>
        <p:txBody>
          <a:bodyPr>
            <a:normAutofit/>
          </a:bodyPr>
          <a:lstStyle/>
          <a:p>
            <a:pPr marL="457200" indent="-457200">
              <a:buFont typeface="+mj-lt"/>
              <a:buAutoNum type="arabicPeriod"/>
            </a:pPr>
            <a:r>
              <a:rPr lang="en-US" sz="1800" b="1" dirty="0"/>
              <a:t>INPUT: </a:t>
            </a:r>
            <a:r>
              <a:rPr lang="en-US" sz="1800" dirty="0"/>
              <a:t>Find weekly new titles</a:t>
            </a:r>
          </a:p>
          <a:p>
            <a:pPr marL="914400" lvl="1" indent="-457200">
              <a:buFont typeface="+mj-lt"/>
              <a:buAutoNum type="romanLcPeriod"/>
            </a:pPr>
            <a:r>
              <a:rPr lang="en-US" sz="1800" dirty="0"/>
              <a:t>Use </a:t>
            </a:r>
            <a:r>
              <a:rPr lang="en-US" sz="1800" dirty="0" err="1"/>
              <a:t>run_query</a:t>
            </a:r>
            <a:r>
              <a:rPr lang="en-US" sz="1800" dirty="0"/>
              <a:t>()</a:t>
            </a:r>
          </a:p>
          <a:p>
            <a:pPr marL="457200" indent="-457200">
              <a:buFont typeface="+mj-lt"/>
              <a:buAutoNum type="arabicPeriod"/>
            </a:pPr>
            <a:r>
              <a:rPr lang="en-US" sz="1800" b="1" dirty="0"/>
              <a:t>OUTPUT: </a:t>
            </a:r>
            <a:r>
              <a:rPr lang="en-US" sz="1800" dirty="0"/>
              <a:t>Generate Excel file of those records</a:t>
            </a:r>
          </a:p>
          <a:p>
            <a:pPr marL="914400" lvl="1" indent="-457200">
              <a:buFont typeface="+mj-lt"/>
              <a:buAutoNum type="romanLcPeriod"/>
            </a:pPr>
            <a:r>
              <a:rPr lang="en-US" sz="1800" dirty="0"/>
              <a:t>Use </a:t>
            </a:r>
            <a:r>
              <a:rPr lang="en-US" sz="1800" dirty="0" err="1"/>
              <a:t>write_excel</a:t>
            </a:r>
            <a:r>
              <a:rPr lang="en-US" sz="1800" dirty="0"/>
              <a:t>()</a:t>
            </a:r>
          </a:p>
          <a:p>
            <a:pPr marL="457200" indent="-457200">
              <a:buFont typeface="+mj-lt"/>
              <a:buAutoNum type="arabicPeriod"/>
            </a:pPr>
            <a:r>
              <a:rPr lang="en-US" sz="1800" b="1" dirty="0"/>
              <a:t>DELIVERY: </a:t>
            </a:r>
            <a:r>
              <a:rPr lang="en-US" sz="1800" dirty="0"/>
              <a:t>Email file to staff</a:t>
            </a:r>
          </a:p>
          <a:p>
            <a:pPr marL="914400" lvl="1" indent="-457200">
              <a:buFont typeface="+mj-lt"/>
              <a:buAutoNum type="romanLcPeriod"/>
            </a:pPr>
            <a:r>
              <a:rPr lang="en-US" sz="1800" dirty="0"/>
              <a:t>Use </a:t>
            </a:r>
            <a:r>
              <a:rPr lang="en-US" sz="1800" dirty="0" err="1"/>
              <a:t>send_email</a:t>
            </a:r>
            <a:r>
              <a:rPr lang="en-US" sz="1800" dirty="0"/>
              <a:t>()</a:t>
            </a:r>
          </a:p>
        </p:txBody>
      </p:sp>
      <p:sp>
        <p:nvSpPr>
          <p:cNvPr id="6" name="Content Placeholder 3"/>
          <p:cNvSpPr txBox="1">
            <a:spLocks/>
          </p:cNvSpPr>
          <p:nvPr/>
        </p:nvSpPr>
        <p:spPr>
          <a:xfrm>
            <a:off x="6734908" y="1762955"/>
            <a:ext cx="5588977" cy="3053218"/>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800" dirty="0" err="1" smtClean="0">
                <a:solidFill>
                  <a:schemeClr val="tx1"/>
                </a:solidFill>
                <a:latin typeface="+mn-lt"/>
              </a:rPr>
              <a:t>def</a:t>
            </a:r>
            <a:r>
              <a:rPr lang="en-US" sz="1800" dirty="0" smtClean="0">
                <a:solidFill>
                  <a:schemeClr val="tx1"/>
                </a:solidFill>
                <a:latin typeface="+mn-lt"/>
              </a:rPr>
              <a:t> main():</a:t>
            </a:r>
          </a:p>
          <a:p>
            <a:pPr marL="0" indent="0">
              <a:buNone/>
            </a:pPr>
            <a:r>
              <a:rPr lang="en-US" sz="1800" dirty="0" smtClean="0">
                <a:solidFill>
                  <a:schemeClr val="tx1"/>
                </a:solidFill>
                <a:latin typeface="+mn-lt"/>
              </a:rPr>
              <a:t>  query = </a:t>
            </a:r>
            <a:r>
              <a:rPr lang="en-US" sz="1800" dirty="0" smtClean="0">
                <a:solidFill>
                  <a:schemeClr val="tx1"/>
                </a:solidFill>
                <a:latin typeface="Bahnschrift Condensed" panose="020B0502040204020203" pitchFamily="34" charset="0"/>
              </a:rPr>
              <a:t>""</a:t>
            </a:r>
            <a:r>
              <a:rPr lang="en-US" sz="1800" dirty="0">
                <a:solidFill>
                  <a:schemeClr val="tx1"/>
                </a:solidFill>
                <a:latin typeface="Bahnschrift Condensed" panose="020B0502040204020203" pitchFamily="34" charset="0"/>
              </a:rPr>
              <a:t>"</a:t>
            </a:r>
            <a:r>
              <a:rPr lang="en-US" sz="1800" dirty="0" smtClean="0">
                <a:solidFill>
                  <a:schemeClr val="tx1"/>
                </a:solidFill>
                <a:latin typeface="+mn-lt"/>
              </a:rPr>
              <a:t>SELECT * FROM</a:t>
            </a:r>
            <a:r>
              <a:rPr lang="en-US" sz="1800" dirty="0" smtClean="0">
                <a:solidFill>
                  <a:schemeClr val="tx1"/>
                </a:solidFill>
                <a:latin typeface="Bahnschrift Condensed" panose="020B0502040204020203" pitchFamily="34" charset="0"/>
              </a:rPr>
              <a:t>"""</a:t>
            </a:r>
          </a:p>
          <a:p>
            <a:pPr marL="0" indent="0">
              <a:buFont typeface="Wingdings" pitchFamily="2" charset="2"/>
              <a:buNone/>
            </a:pPr>
            <a:r>
              <a:rPr lang="en-US" sz="1800" dirty="0" smtClean="0">
                <a:solidFill>
                  <a:schemeClr val="tx1"/>
                </a:solidFill>
                <a:latin typeface="+mn-lt"/>
              </a:rPr>
              <a:t>  </a:t>
            </a:r>
            <a:r>
              <a:rPr lang="en-US" sz="1800" dirty="0" err="1" smtClean="0">
                <a:solidFill>
                  <a:schemeClr val="tx1"/>
                </a:solidFill>
                <a:latin typeface="+mn-lt"/>
              </a:rPr>
              <a:t>query_results</a:t>
            </a:r>
            <a:r>
              <a:rPr lang="en-US" sz="1800" dirty="0" smtClean="0">
                <a:solidFill>
                  <a:schemeClr val="tx1"/>
                </a:solidFill>
                <a:latin typeface="+mn-lt"/>
              </a:rPr>
              <a:t> = </a:t>
            </a:r>
            <a:r>
              <a:rPr lang="en-US" sz="1800" dirty="0" err="1" smtClean="0">
                <a:solidFill>
                  <a:schemeClr val="tx1"/>
                </a:solidFill>
                <a:latin typeface="+mn-lt"/>
              </a:rPr>
              <a:t>run_query</a:t>
            </a:r>
            <a:r>
              <a:rPr lang="en-US" sz="1800" dirty="0" smtClean="0">
                <a:solidFill>
                  <a:schemeClr val="tx1"/>
                </a:solidFill>
                <a:latin typeface="+mn-lt"/>
              </a:rPr>
              <a:t>(query)</a:t>
            </a:r>
          </a:p>
          <a:p>
            <a:pPr marL="0" indent="0">
              <a:buFont typeface="Wingdings" pitchFamily="2" charset="2"/>
              <a:buNone/>
            </a:pPr>
            <a:r>
              <a:rPr lang="en-US" sz="1800" dirty="0" smtClean="0">
                <a:solidFill>
                  <a:schemeClr val="tx1"/>
                </a:solidFill>
                <a:latin typeface="+mn-lt"/>
              </a:rPr>
              <a:t>  </a:t>
            </a:r>
            <a:r>
              <a:rPr lang="en-US" sz="1800" dirty="0" err="1" smtClean="0">
                <a:solidFill>
                  <a:schemeClr val="tx1"/>
                </a:solidFill>
                <a:latin typeface="+mn-lt"/>
              </a:rPr>
              <a:t>local_file</a:t>
            </a:r>
            <a:r>
              <a:rPr lang="en-US" sz="1800" dirty="0" smtClean="0">
                <a:solidFill>
                  <a:schemeClr val="tx1"/>
                </a:solidFill>
                <a:latin typeface="+mn-lt"/>
              </a:rPr>
              <a:t>=</a:t>
            </a:r>
            <a:r>
              <a:rPr lang="en-US" sz="1800" dirty="0" err="1" smtClean="0">
                <a:solidFill>
                  <a:schemeClr val="tx1"/>
                </a:solidFill>
                <a:latin typeface="+mn-lt"/>
              </a:rPr>
              <a:t>write_excel</a:t>
            </a:r>
            <a:r>
              <a:rPr lang="en-US" sz="1800" dirty="0" smtClean="0">
                <a:solidFill>
                  <a:schemeClr val="tx1"/>
                </a:solidFill>
                <a:latin typeface="+mn-lt"/>
              </a:rPr>
              <a:t>(</a:t>
            </a:r>
            <a:r>
              <a:rPr lang="en-US" sz="1800" dirty="0" err="1" smtClean="0">
                <a:solidFill>
                  <a:schemeClr val="tx1"/>
                </a:solidFill>
                <a:latin typeface="+mn-lt"/>
              </a:rPr>
              <a:t>query_results</a:t>
            </a:r>
            <a:r>
              <a:rPr lang="en-US" sz="1800" dirty="0" smtClean="0">
                <a:solidFill>
                  <a:schemeClr val="tx1"/>
                </a:solidFill>
                <a:latin typeface="+mn-lt"/>
              </a:rPr>
              <a:t>)</a:t>
            </a:r>
          </a:p>
          <a:p>
            <a:pPr marL="0" indent="0">
              <a:buFont typeface="Wingdings" pitchFamily="2" charset="2"/>
              <a:buNone/>
            </a:pPr>
            <a:r>
              <a:rPr lang="en-US" sz="1800" dirty="0" smtClean="0">
                <a:solidFill>
                  <a:schemeClr val="tx1"/>
                </a:solidFill>
                <a:latin typeface="+mn-lt"/>
              </a:rPr>
              <a:t>  </a:t>
            </a:r>
            <a:r>
              <a:rPr lang="en-US" sz="1800" dirty="0" err="1" smtClean="0">
                <a:solidFill>
                  <a:schemeClr val="tx1"/>
                </a:solidFill>
                <a:latin typeface="+mn-lt"/>
              </a:rPr>
              <a:t>send_email</a:t>
            </a:r>
            <a:r>
              <a:rPr lang="en-US" sz="1800" dirty="0" smtClean="0">
                <a:solidFill>
                  <a:schemeClr val="tx1"/>
                </a:solidFill>
                <a:latin typeface="+mn-lt"/>
              </a:rPr>
              <a:t>(</a:t>
            </a:r>
            <a:r>
              <a:rPr lang="en-US" sz="1800" dirty="0" err="1" smtClean="0">
                <a:solidFill>
                  <a:schemeClr val="tx1"/>
                </a:solidFill>
                <a:latin typeface="+mn-lt"/>
              </a:rPr>
              <a:t>local_file</a:t>
            </a:r>
            <a:r>
              <a:rPr lang="en-US" sz="1800" dirty="0" smtClean="0">
                <a:solidFill>
                  <a:schemeClr val="tx1"/>
                </a:solidFill>
                <a:latin typeface="+mn-lt"/>
              </a:rPr>
              <a:t>)</a:t>
            </a:r>
          </a:p>
          <a:p>
            <a:pPr marL="0" indent="0">
              <a:buFont typeface="Wingdings" pitchFamily="2" charset="2"/>
              <a:buNone/>
            </a:pPr>
            <a:endParaRPr lang="en-US" sz="1800" dirty="0" smtClean="0">
              <a:solidFill>
                <a:schemeClr val="tx1"/>
              </a:solidFill>
              <a:latin typeface="+mn-lt"/>
            </a:endParaRPr>
          </a:p>
          <a:p>
            <a:pPr marL="0" indent="0">
              <a:buFont typeface="Wingdings" pitchFamily="2" charset="2"/>
              <a:buNone/>
            </a:pPr>
            <a:r>
              <a:rPr lang="en-US" sz="1800" dirty="0" smtClean="0">
                <a:solidFill>
                  <a:schemeClr val="tx1"/>
                </a:solidFill>
                <a:latin typeface="+mn-lt"/>
              </a:rPr>
              <a:t> main()</a:t>
            </a:r>
            <a:endParaRPr lang="en-US" sz="1800" dirty="0">
              <a:solidFill>
                <a:schemeClr val="tx1"/>
              </a:solidFill>
              <a:latin typeface="+mn-lt"/>
            </a:endParaRPr>
          </a:p>
        </p:txBody>
      </p:sp>
    </p:spTree>
    <p:extLst>
      <p:ext uri="{BB962C8B-B14F-4D97-AF65-F5344CB8AC3E}">
        <p14:creationId xmlns:p14="http://schemas.microsoft.com/office/powerpoint/2010/main" val="3333686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So Now What?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Content Placeholder 6"/>
          <p:cNvSpPr>
            <a:spLocks noGrp="1"/>
          </p:cNvSpPr>
          <p:nvPr>
            <p:ph sz="half" idx="1"/>
          </p:nvPr>
        </p:nvSpPr>
        <p:spPr>
          <a:xfrm>
            <a:off x="4358129" y="1534968"/>
            <a:ext cx="3400425" cy="4352925"/>
          </a:xfrm>
        </p:spPr>
        <p:txBody>
          <a:bodyPr/>
          <a:lstStyle/>
          <a:p>
            <a:pPr marL="0" indent="0" algn="ctr">
              <a:buNone/>
            </a:pPr>
            <a:r>
              <a:rPr lang="en-US" dirty="0" smtClean="0"/>
              <a:t>Output</a:t>
            </a:r>
          </a:p>
          <a:p>
            <a:r>
              <a:rPr lang="en-US" sz="2400" dirty="0" smtClean="0"/>
              <a:t>Excel</a:t>
            </a:r>
          </a:p>
          <a:p>
            <a:r>
              <a:rPr lang="en-US" sz="2400" dirty="0" smtClean="0"/>
              <a:t>CSV</a:t>
            </a:r>
          </a:p>
          <a:p>
            <a:r>
              <a:rPr lang="en-US" sz="2400" dirty="0" smtClean="0"/>
              <a:t>Google Sheet</a:t>
            </a:r>
          </a:p>
          <a:p>
            <a:r>
              <a:rPr lang="en-US" sz="2400" dirty="0" smtClean="0"/>
              <a:t>Email</a:t>
            </a:r>
          </a:p>
          <a:p>
            <a:r>
              <a:rPr lang="en-US" sz="2400" dirty="0" smtClean="0"/>
              <a:t>API Call</a:t>
            </a:r>
            <a:endParaRPr lang="en-US" sz="2400" dirty="0"/>
          </a:p>
        </p:txBody>
      </p:sp>
      <p:sp>
        <p:nvSpPr>
          <p:cNvPr id="7" name="Content Placeholder 6"/>
          <p:cNvSpPr txBox="1">
            <a:spLocks/>
          </p:cNvSpPr>
          <p:nvPr/>
        </p:nvSpPr>
        <p:spPr>
          <a:xfrm>
            <a:off x="515938" y="1534968"/>
            <a:ext cx="3400425" cy="4352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Input</a:t>
            </a:r>
          </a:p>
          <a:p>
            <a:r>
              <a:rPr lang="en-US" sz="2400" dirty="0" smtClean="0"/>
              <a:t>ILS SQL Query</a:t>
            </a:r>
          </a:p>
          <a:p>
            <a:r>
              <a:rPr lang="en-US" sz="2400" dirty="0" smtClean="0"/>
              <a:t>API call</a:t>
            </a:r>
          </a:p>
          <a:p>
            <a:r>
              <a:rPr lang="en-US" sz="2400" dirty="0" smtClean="0"/>
              <a:t>External Database</a:t>
            </a:r>
          </a:p>
          <a:p>
            <a:r>
              <a:rPr lang="en-US" sz="2400" dirty="0" smtClean="0"/>
              <a:t>Computer Files</a:t>
            </a:r>
          </a:p>
          <a:p>
            <a:endParaRPr lang="en-US" dirty="0"/>
          </a:p>
        </p:txBody>
      </p:sp>
      <p:sp>
        <p:nvSpPr>
          <p:cNvPr id="8" name="Content Placeholder 6"/>
          <p:cNvSpPr txBox="1">
            <a:spLocks/>
          </p:cNvSpPr>
          <p:nvPr/>
        </p:nvSpPr>
        <p:spPr>
          <a:xfrm>
            <a:off x="8199695" y="1534968"/>
            <a:ext cx="3400425" cy="4352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File Delivery</a:t>
            </a:r>
          </a:p>
          <a:p>
            <a:r>
              <a:rPr lang="en-US" sz="2400" dirty="0" smtClean="0"/>
              <a:t>Email</a:t>
            </a:r>
          </a:p>
          <a:p>
            <a:r>
              <a:rPr lang="en-US" sz="2400" dirty="0" smtClean="0"/>
              <a:t>Local File Directory</a:t>
            </a:r>
          </a:p>
          <a:p>
            <a:r>
              <a:rPr lang="en-US" sz="2400" dirty="0" smtClean="0"/>
              <a:t>Cloud Storage</a:t>
            </a:r>
          </a:p>
          <a:p>
            <a:r>
              <a:rPr lang="en-US" sz="2400" dirty="0" smtClean="0"/>
              <a:t>FTP Server</a:t>
            </a:r>
          </a:p>
          <a:p>
            <a:endParaRPr lang="en-US" dirty="0"/>
          </a:p>
        </p:txBody>
      </p:sp>
      <p:pic>
        <p:nvPicPr>
          <p:cNvPr id="9" name="Picture 4" descr="Imagination Spongebob Meme | PYTHON'S ONLY LIMITS ARE YOUR; IMAGINATION | image tagged in memes,imagination spongebob | made w/ Imgflip meme m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659" y="4282997"/>
            <a:ext cx="3437156" cy="251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9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506853-5B7D-556D-60A7-9B2A966C3921}"/>
              </a:ext>
            </a:extLst>
          </p:cNvPr>
          <p:cNvSpPr/>
          <p:nvPr/>
        </p:nvSpPr>
        <p:spPr>
          <a:xfrm>
            <a:off x="8801099" y="3262399"/>
            <a:ext cx="1301263" cy="350805"/>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506853-5B7D-556D-60A7-9B2A966C3921}"/>
              </a:ext>
            </a:extLst>
          </p:cNvPr>
          <p:cNvSpPr/>
          <p:nvPr/>
        </p:nvSpPr>
        <p:spPr>
          <a:xfrm>
            <a:off x="134815" y="2372849"/>
            <a:ext cx="6415454" cy="836343"/>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Execution </a:t>
            </a:r>
            <a:r>
              <a:rPr lang="en-US" dirty="0" smtClean="0"/>
              <a:t>Plan: CSV Files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34815" y="1825625"/>
            <a:ext cx="10515600" cy="4351338"/>
          </a:xfrm>
        </p:spPr>
        <p:txBody>
          <a:bodyPr>
            <a:normAutofit/>
          </a:bodyPr>
          <a:lstStyle/>
          <a:p>
            <a:pPr marL="457200" indent="-457200">
              <a:buFont typeface="+mj-lt"/>
              <a:buAutoNum type="arabicPeriod"/>
            </a:pPr>
            <a:r>
              <a:rPr lang="en-US" sz="1800" b="1" dirty="0"/>
              <a:t>INPUT: </a:t>
            </a:r>
            <a:r>
              <a:rPr lang="en-US" sz="1800" dirty="0"/>
              <a:t>Find weekly new titles</a:t>
            </a:r>
          </a:p>
          <a:p>
            <a:pPr marL="914400" lvl="1" indent="-457200">
              <a:buFont typeface="+mj-lt"/>
              <a:buAutoNum type="romanLcPeriod"/>
            </a:pPr>
            <a:r>
              <a:rPr lang="en-US" sz="1800" dirty="0"/>
              <a:t>Use </a:t>
            </a:r>
            <a:r>
              <a:rPr lang="en-US" sz="1800" dirty="0" err="1"/>
              <a:t>run_query</a:t>
            </a:r>
            <a:r>
              <a:rPr lang="en-US" sz="1800" dirty="0"/>
              <a:t>()</a:t>
            </a:r>
          </a:p>
          <a:p>
            <a:pPr marL="457200" indent="-457200">
              <a:buFont typeface="+mj-lt"/>
              <a:buAutoNum type="arabicPeriod"/>
            </a:pPr>
            <a:r>
              <a:rPr lang="en-US" sz="1800" b="1" dirty="0"/>
              <a:t>OUTPUT: </a:t>
            </a:r>
            <a:r>
              <a:rPr lang="en-US" sz="1800" dirty="0"/>
              <a:t>Generate CSV file of those records</a:t>
            </a:r>
          </a:p>
          <a:p>
            <a:pPr marL="914400" lvl="1" indent="-457200">
              <a:buFont typeface="+mj-lt"/>
              <a:buAutoNum type="romanLcPeriod"/>
            </a:pPr>
            <a:r>
              <a:rPr lang="en-US" sz="1800" b="1" dirty="0" smtClean="0"/>
              <a:t>New: </a:t>
            </a:r>
            <a:r>
              <a:rPr lang="en-US" sz="1800" dirty="0" smtClean="0"/>
              <a:t>Use csv for </a:t>
            </a:r>
            <a:r>
              <a:rPr lang="en-US" sz="1800" dirty="0" err="1" smtClean="0"/>
              <a:t>write_csv</a:t>
            </a:r>
            <a:r>
              <a:rPr lang="en-US" sz="1800" dirty="0" smtClean="0"/>
              <a:t>() function</a:t>
            </a:r>
            <a:endParaRPr lang="en-US" sz="1800" dirty="0"/>
          </a:p>
          <a:p>
            <a:pPr marL="457200" indent="-457200">
              <a:buFont typeface="+mj-lt"/>
              <a:buAutoNum type="arabicPeriod"/>
            </a:pPr>
            <a:r>
              <a:rPr lang="en-US" sz="1800" b="1" dirty="0" smtClean="0"/>
              <a:t>DELIVERY</a:t>
            </a:r>
            <a:r>
              <a:rPr lang="en-US" sz="1800" b="1" dirty="0"/>
              <a:t>: </a:t>
            </a:r>
            <a:r>
              <a:rPr lang="en-US" sz="1800" dirty="0"/>
              <a:t>Email file to staff</a:t>
            </a:r>
          </a:p>
          <a:p>
            <a:pPr marL="914400" lvl="1" indent="-457200">
              <a:buFont typeface="+mj-lt"/>
              <a:buAutoNum type="romanLcPeriod"/>
            </a:pPr>
            <a:r>
              <a:rPr lang="en-US" sz="1800" dirty="0"/>
              <a:t>Use </a:t>
            </a:r>
            <a:r>
              <a:rPr lang="en-US" sz="1800" dirty="0" err="1"/>
              <a:t>send_email</a:t>
            </a:r>
            <a:r>
              <a:rPr lang="en-US" sz="1800" dirty="0"/>
              <a:t>()</a:t>
            </a:r>
          </a:p>
        </p:txBody>
      </p:sp>
      <p:sp>
        <p:nvSpPr>
          <p:cNvPr id="6" name="Content Placeholder 3"/>
          <p:cNvSpPr txBox="1">
            <a:spLocks/>
          </p:cNvSpPr>
          <p:nvPr/>
        </p:nvSpPr>
        <p:spPr>
          <a:xfrm>
            <a:off x="6673362" y="1762955"/>
            <a:ext cx="5588977" cy="3053218"/>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800" dirty="0" err="1" smtClean="0">
                <a:solidFill>
                  <a:schemeClr val="tx1"/>
                </a:solidFill>
                <a:latin typeface="+mn-lt"/>
              </a:rPr>
              <a:t>def</a:t>
            </a:r>
            <a:r>
              <a:rPr lang="en-US" sz="1800" dirty="0" smtClean="0">
                <a:solidFill>
                  <a:schemeClr val="tx1"/>
                </a:solidFill>
                <a:latin typeface="+mn-lt"/>
              </a:rPr>
              <a:t> main():</a:t>
            </a:r>
          </a:p>
          <a:p>
            <a:pPr marL="0" indent="0">
              <a:buNone/>
            </a:pPr>
            <a:r>
              <a:rPr lang="en-US" sz="1800" dirty="0" smtClean="0">
                <a:solidFill>
                  <a:schemeClr val="tx1"/>
                </a:solidFill>
                <a:latin typeface="+mn-lt"/>
              </a:rPr>
              <a:t>  query = </a:t>
            </a:r>
            <a:r>
              <a:rPr lang="en-US" sz="1800" dirty="0" smtClean="0">
                <a:solidFill>
                  <a:schemeClr val="tx1"/>
                </a:solidFill>
                <a:latin typeface="Bahnschrift Condensed" panose="020B0502040204020203" pitchFamily="34" charset="0"/>
              </a:rPr>
              <a:t>"""</a:t>
            </a:r>
            <a:r>
              <a:rPr lang="en-US" sz="1800" dirty="0" smtClean="0">
                <a:solidFill>
                  <a:schemeClr val="tx1"/>
                </a:solidFill>
                <a:latin typeface="+mn-lt"/>
              </a:rPr>
              <a:t>SELECT * FROM</a:t>
            </a:r>
            <a:r>
              <a:rPr lang="en-US" sz="1800" dirty="0" smtClean="0">
                <a:solidFill>
                  <a:schemeClr val="tx1"/>
                </a:solidFill>
                <a:latin typeface="Bahnschrift Condensed" panose="020B0502040204020203" pitchFamily="34" charset="0"/>
              </a:rPr>
              <a:t>"""</a:t>
            </a:r>
          </a:p>
          <a:p>
            <a:pPr marL="0" indent="0">
              <a:buFont typeface="Wingdings" pitchFamily="2" charset="2"/>
              <a:buNone/>
            </a:pPr>
            <a:r>
              <a:rPr lang="en-US" sz="1800" dirty="0" smtClean="0">
                <a:solidFill>
                  <a:schemeClr val="tx1"/>
                </a:solidFill>
                <a:latin typeface="+mn-lt"/>
              </a:rPr>
              <a:t>    </a:t>
            </a:r>
          </a:p>
          <a:p>
            <a:pPr marL="0" indent="0">
              <a:buFont typeface="Wingdings" pitchFamily="2" charset="2"/>
              <a:buNone/>
            </a:pPr>
            <a:r>
              <a:rPr lang="en-US" sz="1800" dirty="0" smtClean="0">
                <a:solidFill>
                  <a:schemeClr val="tx1"/>
                </a:solidFill>
                <a:latin typeface="+mn-lt"/>
              </a:rPr>
              <a:t>  </a:t>
            </a:r>
            <a:r>
              <a:rPr lang="en-US" sz="1800" dirty="0" err="1" smtClean="0">
                <a:solidFill>
                  <a:schemeClr val="tx1"/>
                </a:solidFill>
                <a:latin typeface="+mn-lt"/>
              </a:rPr>
              <a:t>query_results</a:t>
            </a:r>
            <a:r>
              <a:rPr lang="en-US" sz="1800" dirty="0" smtClean="0">
                <a:solidFill>
                  <a:schemeClr val="tx1"/>
                </a:solidFill>
                <a:latin typeface="+mn-lt"/>
              </a:rPr>
              <a:t> = </a:t>
            </a:r>
            <a:r>
              <a:rPr lang="en-US" sz="1800" dirty="0" err="1" smtClean="0">
                <a:solidFill>
                  <a:schemeClr val="tx1"/>
                </a:solidFill>
                <a:latin typeface="+mn-lt"/>
              </a:rPr>
              <a:t>run_query</a:t>
            </a:r>
            <a:r>
              <a:rPr lang="en-US" sz="1800" dirty="0" smtClean="0">
                <a:solidFill>
                  <a:schemeClr val="tx1"/>
                </a:solidFill>
                <a:latin typeface="+mn-lt"/>
              </a:rPr>
              <a:t>(query)</a:t>
            </a:r>
          </a:p>
          <a:p>
            <a:pPr marL="0" indent="0">
              <a:buFont typeface="Wingdings" pitchFamily="2" charset="2"/>
              <a:buNone/>
            </a:pPr>
            <a:r>
              <a:rPr lang="en-US" sz="1800" dirty="0" smtClean="0">
                <a:solidFill>
                  <a:schemeClr val="tx1"/>
                </a:solidFill>
                <a:latin typeface="+mn-lt"/>
              </a:rPr>
              <a:t>  </a:t>
            </a:r>
            <a:r>
              <a:rPr lang="en-US" sz="1800" dirty="0" err="1" smtClean="0">
                <a:solidFill>
                  <a:schemeClr val="tx1"/>
                </a:solidFill>
                <a:latin typeface="+mn-lt"/>
              </a:rPr>
              <a:t>local_file</a:t>
            </a:r>
            <a:r>
              <a:rPr lang="en-US" sz="1800" dirty="0" smtClean="0">
                <a:solidFill>
                  <a:schemeClr val="tx1"/>
                </a:solidFill>
                <a:latin typeface="+mn-lt"/>
              </a:rPr>
              <a:t> = </a:t>
            </a:r>
            <a:r>
              <a:rPr lang="en-US" sz="1800" dirty="0" err="1" smtClean="0">
                <a:solidFill>
                  <a:schemeClr val="tx1"/>
                </a:solidFill>
                <a:latin typeface="+mn-lt"/>
              </a:rPr>
              <a:t>write_csv</a:t>
            </a:r>
            <a:r>
              <a:rPr lang="en-US" sz="1800" dirty="0" smtClean="0">
                <a:solidFill>
                  <a:schemeClr val="tx1"/>
                </a:solidFill>
                <a:latin typeface="+mn-lt"/>
              </a:rPr>
              <a:t>(</a:t>
            </a:r>
            <a:r>
              <a:rPr lang="en-US" sz="1800" dirty="0" err="1" smtClean="0">
                <a:solidFill>
                  <a:schemeClr val="tx1"/>
                </a:solidFill>
                <a:latin typeface="+mn-lt"/>
              </a:rPr>
              <a:t>query_results</a:t>
            </a:r>
            <a:r>
              <a:rPr lang="en-US" sz="1800" dirty="0" smtClean="0">
                <a:solidFill>
                  <a:schemeClr val="tx1"/>
                </a:solidFill>
                <a:latin typeface="+mn-lt"/>
              </a:rPr>
              <a:t>)</a:t>
            </a:r>
          </a:p>
          <a:p>
            <a:pPr marL="0" indent="0">
              <a:buFont typeface="Wingdings" pitchFamily="2" charset="2"/>
              <a:buNone/>
            </a:pPr>
            <a:r>
              <a:rPr lang="en-US" sz="1800" dirty="0" smtClean="0">
                <a:solidFill>
                  <a:schemeClr val="tx1"/>
                </a:solidFill>
                <a:latin typeface="+mn-lt"/>
              </a:rPr>
              <a:t>  </a:t>
            </a:r>
            <a:r>
              <a:rPr lang="en-US" sz="1800" dirty="0" err="1" smtClean="0">
                <a:solidFill>
                  <a:schemeClr val="tx1"/>
                </a:solidFill>
                <a:latin typeface="+mn-lt"/>
              </a:rPr>
              <a:t>send_email</a:t>
            </a:r>
            <a:r>
              <a:rPr lang="en-US" sz="1800" dirty="0" smtClean="0">
                <a:solidFill>
                  <a:schemeClr val="tx1"/>
                </a:solidFill>
                <a:latin typeface="+mn-lt"/>
              </a:rPr>
              <a:t>(</a:t>
            </a:r>
            <a:r>
              <a:rPr lang="en-US" sz="1800" dirty="0" err="1" smtClean="0">
                <a:solidFill>
                  <a:schemeClr val="tx1"/>
                </a:solidFill>
                <a:latin typeface="+mn-lt"/>
              </a:rPr>
              <a:t>local_file</a:t>
            </a:r>
            <a:r>
              <a:rPr lang="en-US" sz="1800" dirty="0" smtClean="0">
                <a:solidFill>
                  <a:schemeClr val="tx1"/>
                </a:solidFill>
                <a:latin typeface="+mn-lt"/>
              </a:rPr>
              <a:t>)</a:t>
            </a:r>
          </a:p>
          <a:p>
            <a:pPr marL="0" indent="0">
              <a:buFont typeface="Wingdings" pitchFamily="2" charset="2"/>
              <a:buNone/>
            </a:pPr>
            <a:endParaRPr lang="en-US" sz="1800" dirty="0" smtClean="0">
              <a:solidFill>
                <a:schemeClr val="tx1"/>
              </a:solidFill>
              <a:latin typeface="+mn-lt"/>
            </a:endParaRPr>
          </a:p>
          <a:p>
            <a:pPr marL="0" indent="0">
              <a:buFont typeface="Wingdings" pitchFamily="2" charset="2"/>
              <a:buNone/>
            </a:pPr>
            <a:r>
              <a:rPr lang="en-US" sz="1800" dirty="0" smtClean="0">
                <a:solidFill>
                  <a:schemeClr val="tx1"/>
                </a:solidFill>
                <a:latin typeface="+mn-lt"/>
              </a:rPr>
              <a:t> main()</a:t>
            </a:r>
            <a:endParaRPr lang="en-US" sz="1800" dirty="0">
              <a:solidFill>
                <a:schemeClr val="tx1"/>
              </a:solidFill>
              <a:latin typeface="+mn-lt"/>
            </a:endParaRPr>
          </a:p>
        </p:txBody>
      </p:sp>
    </p:spTree>
    <p:extLst>
      <p:ext uri="{BB962C8B-B14F-4D97-AF65-F5344CB8AC3E}">
        <p14:creationId xmlns:p14="http://schemas.microsoft.com/office/powerpoint/2010/main" val="246992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Previously on...</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7819292" y="3204687"/>
            <a:ext cx="4372708" cy="3046901"/>
          </a:xfrm>
        </p:spPr>
        <p:txBody>
          <a:bodyPr>
            <a:normAutofit fontScale="70000" lnSpcReduction="20000"/>
          </a:bodyPr>
          <a:lstStyle/>
          <a:p>
            <a:r>
              <a:rPr lang="en-US" dirty="0">
                <a:solidFill>
                  <a:srgbClr val="002060"/>
                </a:solidFill>
              </a:rPr>
              <a:t>Installing Python on Windows as a regular user</a:t>
            </a:r>
          </a:p>
          <a:p>
            <a:r>
              <a:rPr lang="en-US" dirty="0">
                <a:solidFill>
                  <a:srgbClr val="002060"/>
                </a:solidFill>
              </a:rPr>
              <a:t>Basic Requirements</a:t>
            </a:r>
          </a:p>
          <a:p>
            <a:r>
              <a:rPr lang="en-US" dirty="0">
                <a:solidFill>
                  <a:srgbClr val="002060"/>
                </a:solidFill>
              </a:rPr>
              <a:t>Use SQL with Python</a:t>
            </a:r>
          </a:p>
          <a:p>
            <a:r>
              <a:rPr lang="en-US" dirty="0">
                <a:solidFill>
                  <a:srgbClr val="002060"/>
                </a:solidFill>
              </a:rPr>
              <a:t>Create an Excel spreadsheet</a:t>
            </a:r>
          </a:p>
          <a:p>
            <a:r>
              <a:rPr lang="en-US" dirty="0">
                <a:solidFill>
                  <a:srgbClr val="002060"/>
                </a:solidFill>
              </a:rPr>
              <a:t>Email the report</a:t>
            </a:r>
          </a:p>
          <a:p>
            <a:r>
              <a:rPr lang="en-US" dirty="0">
                <a:solidFill>
                  <a:srgbClr val="002060"/>
                </a:solidFill>
              </a:rPr>
              <a:t>Automate with Task Scheduler</a:t>
            </a:r>
          </a:p>
          <a:p>
            <a:endParaRPr lang="en-US" dirty="0"/>
          </a:p>
        </p:txBody>
      </p:sp>
      <p:pic>
        <p:nvPicPr>
          <p:cNvPr id="6" name="Content Placeholder 8"/>
          <p:cNvPicPr>
            <a:picLocks noChangeAspect="1"/>
          </p:cNvPicPr>
          <p:nvPr/>
        </p:nvPicPr>
        <p:blipFill>
          <a:blip r:embed="rId4"/>
          <a:stretch>
            <a:fillRect/>
          </a:stretch>
        </p:blipFill>
        <p:spPr>
          <a:xfrm>
            <a:off x="221574" y="1881502"/>
            <a:ext cx="7376144" cy="38012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758" y="113034"/>
            <a:ext cx="3029776" cy="3029776"/>
          </a:xfrm>
          <a:prstGeom prst="rect">
            <a:avLst/>
          </a:prstGeom>
        </p:spPr>
      </p:pic>
    </p:spTree>
    <p:extLst>
      <p:ext uri="{BB962C8B-B14F-4D97-AF65-F5344CB8AC3E}">
        <p14:creationId xmlns:p14="http://schemas.microsoft.com/office/powerpoint/2010/main" val="2191877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solidFill>
                  <a:srgbClr val="00223D"/>
                </a:solidFill>
              </a:rPr>
              <a:t>w</a:t>
            </a:r>
            <a:r>
              <a:rPr lang="en-US" dirty="0" err="1" smtClean="0">
                <a:solidFill>
                  <a:srgbClr val="00223D"/>
                </a:solidFill>
              </a:rPr>
              <a:t>rite_csv</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90854" y="1690688"/>
            <a:ext cx="10515600" cy="4351338"/>
          </a:xfrm>
        </p:spPr>
        <p:txBody>
          <a:bodyPr>
            <a:normAutofit/>
          </a:bodyPr>
          <a:lstStyle/>
          <a:p>
            <a:pPr marL="0" indent="0">
              <a:buNone/>
            </a:pPr>
            <a:r>
              <a:rPr lang="en-US" sz="1900" dirty="0"/>
              <a:t>Import csv</a:t>
            </a:r>
          </a:p>
          <a:p>
            <a:pPr marL="0" indent="0">
              <a:buNone/>
            </a:pPr>
            <a:r>
              <a:rPr lang="en-US" sz="1900" dirty="0" err="1"/>
              <a:t>def</a:t>
            </a:r>
            <a:r>
              <a:rPr lang="en-US" sz="1900" dirty="0"/>
              <a:t> </a:t>
            </a:r>
            <a:r>
              <a:rPr lang="en-US" sz="1900" dirty="0" err="1"/>
              <a:t>write_csv</a:t>
            </a:r>
            <a:r>
              <a:rPr lang="en-US" sz="1900" dirty="0"/>
              <a:t>(</a:t>
            </a:r>
            <a:r>
              <a:rPr lang="en-US" sz="1900" dirty="0" err="1"/>
              <a:t>query_results</a:t>
            </a:r>
            <a:r>
              <a:rPr lang="en-US" sz="1900" dirty="0"/>
              <a:t>):</a:t>
            </a:r>
          </a:p>
          <a:p>
            <a:pPr marL="0" indent="0">
              <a:buNone/>
            </a:pPr>
            <a:r>
              <a:rPr lang="en-US" sz="1900" dirty="0"/>
              <a:t>    </a:t>
            </a:r>
          </a:p>
          <a:p>
            <a:pPr marL="0" indent="0">
              <a:buNone/>
            </a:pPr>
            <a:r>
              <a:rPr lang="en-US" sz="1900" dirty="0"/>
              <a:t>    </a:t>
            </a:r>
            <a:r>
              <a:rPr lang="en-US" sz="1900" dirty="0" err="1"/>
              <a:t>csvfile</a:t>
            </a:r>
            <a:r>
              <a:rPr lang="en-US" sz="1900" dirty="0"/>
              <a:t> = "WeeklyNewItem.csv"</a:t>
            </a:r>
          </a:p>
          <a:p>
            <a:pPr marL="0" indent="0">
              <a:buNone/>
            </a:pPr>
            <a:r>
              <a:rPr lang="en-US" sz="1900" dirty="0"/>
              <a:t>    </a:t>
            </a:r>
          </a:p>
          <a:p>
            <a:pPr marL="0" indent="0">
              <a:buNone/>
            </a:pPr>
            <a:r>
              <a:rPr lang="en-US" sz="1900" dirty="0"/>
              <a:t>    with open(</a:t>
            </a:r>
            <a:r>
              <a:rPr lang="en-US" sz="1900" dirty="0" err="1"/>
              <a:t>csvfile</a:t>
            </a:r>
            <a:r>
              <a:rPr lang="en-US" sz="1900" dirty="0"/>
              <a:t>,'w', encoding='utf-8', newline='') as </a:t>
            </a:r>
            <a:r>
              <a:rPr lang="en-US" sz="1900" dirty="0" err="1"/>
              <a:t>tempFile</a:t>
            </a:r>
            <a:r>
              <a:rPr lang="en-US" sz="1900" dirty="0"/>
              <a:t>:</a:t>
            </a:r>
          </a:p>
          <a:p>
            <a:pPr marL="0" indent="0">
              <a:buNone/>
            </a:pPr>
            <a:r>
              <a:rPr lang="en-US" sz="1900" dirty="0"/>
              <a:t>        </a:t>
            </a:r>
            <a:r>
              <a:rPr lang="en-US" sz="1900" dirty="0" err="1"/>
              <a:t>myFile</a:t>
            </a:r>
            <a:r>
              <a:rPr lang="en-US" sz="1900" dirty="0"/>
              <a:t> = </a:t>
            </a:r>
            <a:r>
              <a:rPr lang="en-US" sz="1900" dirty="0" err="1"/>
              <a:t>csv.writer</a:t>
            </a:r>
            <a:r>
              <a:rPr lang="en-US" sz="1900" dirty="0"/>
              <a:t>(</a:t>
            </a:r>
            <a:r>
              <a:rPr lang="en-US" sz="1900" dirty="0" err="1"/>
              <a:t>tempFile</a:t>
            </a:r>
            <a:r>
              <a:rPr lang="en-US" sz="1900" dirty="0"/>
              <a:t>, delimiter=',')</a:t>
            </a:r>
          </a:p>
          <a:p>
            <a:pPr marL="0" indent="0">
              <a:buNone/>
            </a:pPr>
            <a:r>
              <a:rPr lang="en-US" sz="1900" dirty="0"/>
              <a:t>        </a:t>
            </a:r>
            <a:r>
              <a:rPr lang="en-US" sz="1900" dirty="0" err="1"/>
              <a:t>myFile.writerows</a:t>
            </a:r>
            <a:r>
              <a:rPr lang="en-US" sz="1900" dirty="0"/>
              <a:t>(</a:t>
            </a:r>
            <a:r>
              <a:rPr lang="en-US" sz="1900" dirty="0" err="1"/>
              <a:t>query_results</a:t>
            </a:r>
            <a:r>
              <a:rPr lang="en-US" sz="1900" dirty="0"/>
              <a:t>)</a:t>
            </a:r>
          </a:p>
          <a:p>
            <a:pPr marL="0" indent="0">
              <a:buNone/>
            </a:pPr>
            <a:r>
              <a:rPr lang="en-US" sz="1900" dirty="0"/>
              <a:t>    </a:t>
            </a:r>
            <a:r>
              <a:rPr lang="en-US" sz="1900" dirty="0" err="1"/>
              <a:t>tempFile.close</a:t>
            </a:r>
            <a:r>
              <a:rPr lang="en-US" sz="1900" dirty="0"/>
              <a:t>()</a:t>
            </a:r>
          </a:p>
          <a:p>
            <a:pPr marL="0" indent="0">
              <a:buNone/>
            </a:pPr>
            <a:r>
              <a:rPr lang="en-US" sz="1900" dirty="0"/>
              <a:t>    </a:t>
            </a:r>
          </a:p>
          <a:p>
            <a:pPr marL="0" indent="0">
              <a:buNone/>
            </a:pPr>
            <a:r>
              <a:rPr lang="en-US" sz="1900" dirty="0"/>
              <a:t>    return </a:t>
            </a:r>
            <a:r>
              <a:rPr lang="en-US" sz="1900" dirty="0" err="1"/>
              <a:t>csvfile</a:t>
            </a:r>
            <a:endParaRPr lang="en-US" sz="1900" dirty="0"/>
          </a:p>
          <a:p>
            <a:pPr marL="0" indent="0">
              <a:buNone/>
            </a:pPr>
            <a:endParaRPr lang="en-US" dirty="0"/>
          </a:p>
        </p:txBody>
      </p:sp>
      <p:sp>
        <p:nvSpPr>
          <p:cNvPr id="6" name="Content Placeholder 4"/>
          <p:cNvSpPr txBox="1">
            <a:spLocks/>
          </p:cNvSpPr>
          <p:nvPr/>
        </p:nvSpPr>
        <p:spPr>
          <a:xfrm>
            <a:off x="8175607" y="1001503"/>
            <a:ext cx="3516510" cy="1891166"/>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gn="l" defTabSz="914400" rtl="0" eaLnBrk="1" latinLnBrk="0" hangingPunct="1">
              <a:lnSpc>
                <a:spcPct val="10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lgn="l" defTabSz="914400" rtl="0" eaLnBrk="1" latinLnBrk="0" hangingPunct="1">
              <a:lnSpc>
                <a:spcPct val="90000"/>
              </a:lnSpc>
              <a:spcBef>
                <a:spcPts val="500"/>
              </a:spcBef>
              <a:buClr>
                <a:schemeClr val="tx2"/>
              </a:buClr>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gn="l" defTabSz="914400" rtl="0" eaLnBrk="1" latinLnBrk="0" hangingPunct="1">
              <a:lnSpc>
                <a:spcPct val="100000"/>
              </a:lnSpc>
              <a:spcBef>
                <a:spcPts val="500"/>
              </a:spcBef>
              <a:buClr>
                <a:schemeClr val="tx2"/>
              </a:buClr>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gn="l" defTabSz="914400" rtl="0" eaLnBrk="1" latinLnBrk="0" hangingPunct="1">
              <a:lnSpc>
                <a:spcPct val="100000"/>
              </a:lnSpc>
              <a:spcBef>
                <a:spcPts val="500"/>
              </a:spcBef>
              <a:buSzPct val="100000"/>
              <a:buFont typeface="Wingdings" pitchFamily="2" charset="2"/>
              <a:buChar char="§"/>
              <a:defRPr sz="1800" b="0" i="0" kern="120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n-lt"/>
              </a:rPr>
              <a:t>csv library lets Python work with csv files</a:t>
            </a:r>
            <a:endParaRPr lang="en-US" dirty="0">
              <a:latin typeface="+mn-lt"/>
            </a:endParaRPr>
          </a:p>
          <a:p>
            <a:r>
              <a:rPr lang="en-US" dirty="0" smtClean="0">
                <a:latin typeface="+mn-lt"/>
              </a:rPr>
              <a:t>Swap out the </a:t>
            </a:r>
            <a:r>
              <a:rPr lang="en-US" dirty="0" err="1" smtClean="0">
                <a:latin typeface="+mn-lt"/>
              </a:rPr>
              <a:t>write_excel</a:t>
            </a:r>
            <a:r>
              <a:rPr lang="en-US" dirty="0" smtClean="0">
                <a:latin typeface="+mn-lt"/>
              </a:rPr>
              <a:t> function for the one seen here</a:t>
            </a:r>
          </a:p>
        </p:txBody>
      </p:sp>
      <p:pic>
        <p:nvPicPr>
          <p:cNvPr id="2" name="Picture 1"/>
          <p:cNvPicPr>
            <a:picLocks noChangeAspect="1"/>
          </p:cNvPicPr>
          <p:nvPr/>
        </p:nvPicPr>
        <p:blipFill>
          <a:blip r:embed="rId4"/>
          <a:stretch>
            <a:fillRect/>
          </a:stretch>
        </p:blipFill>
        <p:spPr>
          <a:xfrm>
            <a:off x="9736552" y="4395825"/>
            <a:ext cx="2400299" cy="2400299"/>
          </a:xfrm>
          <a:prstGeom prst="rect">
            <a:avLst/>
          </a:prstGeom>
        </p:spPr>
      </p:pic>
      <p:sp>
        <p:nvSpPr>
          <p:cNvPr id="8" name="TextBox 7"/>
          <p:cNvSpPr txBox="1"/>
          <p:nvPr/>
        </p:nvSpPr>
        <p:spPr>
          <a:xfrm>
            <a:off x="5518557" y="6092314"/>
            <a:ext cx="4217995" cy="461665"/>
          </a:xfrm>
          <a:prstGeom prst="rect">
            <a:avLst/>
          </a:prstGeom>
          <a:noFill/>
        </p:spPr>
        <p:txBody>
          <a:bodyPr wrap="square" rtlCol="0">
            <a:spAutoFit/>
          </a:bodyPr>
          <a:lstStyle/>
          <a:p>
            <a:r>
              <a:rPr lang="en-US" sz="2400" dirty="0"/>
              <a:t>w</a:t>
            </a:r>
            <a:r>
              <a:rPr lang="en-US" sz="2400" dirty="0" smtClean="0"/>
              <a:t>eeklynew_2026_csv.py</a:t>
            </a:r>
            <a:endParaRPr lang="en-US" sz="2400" dirty="0"/>
          </a:p>
        </p:txBody>
      </p:sp>
    </p:spTree>
    <p:extLst>
      <p:ext uri="{BB962C8B-B14F-4D97-AF65-F5344CB8AC3E}">
        <p14:creationId xmlns:p14="http://schemas.microsoft.com/office/powerpoint/2010/main" val="385915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One Problem</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Picture 5"/>
          <p:cNvPicPr>
            <a:picLocks noChangeAspect="1"/>
          </p:cNvPicPr>
          <p:nvPr/>
        </p:nvPicPr>
        <p:blipFill>
          <a:blip r:embed="rId4"/>
          <a:stretch>
            <a:fillRect/>
          </a:stretch>
        </p:blipFill>
        <p:spPr>
          <a:xfrm>
            <a:off x="507774" y="1356333"/>
            <a:ext cx="10678910" cy="4517186"/>
          </a:xfrm>
          <a:prstGeom prst="rect">
            <a:avLst/>
          </a:prstGeom>
        </p:spPr>
      </p:pic>
    </p:spTree>
    <p:extLst>
      <p:ext uri="{BB962C8B-B14F-4D97-AF65-F5344CB8AC3E}">
        <p14:creationId xmlns:p14="http://schemas.microsoft.com/office/powerpoint/2010/main" val="100774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06853-5B7D-556D-60A7-9B2A966C3921}"/>
              </a:ext>
            </a:extLst>
          </p:cNvPr>
          <p:cNvSpPr/>
          <p:nvPr/>
        </p:nvSpPr>
        <p:spPr>
          <a:xfrm>
            <a:off x="3780692" y="5068135"/>
            <a:ext cx="1916723" cy="45371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B506853-5B7D-556D-60A7-9B2A966C3921}"/>
              </a:ext>
            </a:extLst>
          </p:cNvPr>
          <p:cNvSpPr/>
          <p:nvPr/>
        </p:nvSpPr>
        <p:spPr>
          <a:xfrm>
            <a:off x="1345223" y="4061139"/>
            <a:ext cx="9539654" cy="45371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Correcting For Headers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442546" y="1522181"/>
            <a:ext cx="10515600" cy="4351338"/>
          </a:xfrm>
        </p:spPr>
        <p:txBody>
          <a:bodyPr>
            <a:normAutofit/>
          </a:bodyPr>
          <a:lstStyle/>
          <a:p>
            <a:pPr marL="0" indent="0">
              <a:buNone/>
            </a:pPr>
            <a:r>
              <a:rPr lang="en-US" dirty="0" err="1"/>
              <a:t>def</a:t>
            </a:r>
            <a:r>
              <a:rPr lang="en-US" dirty="0"/>
              <a:t> </a:t>
            </a:r>
            <a:r>
              <a:rPr lang="en-US" dirty="0" err="1"/>
              <a:t>run_query</a:t>
            </a:r>
            <a:r>
              <a:rPr lang="en-US" dirty="0"/>
              <a:t>(query):</a:t>
            </a:r>
          </a:p>
          <a:p>
            <a:pPr marL="0" indent="0">
              <a:buNone/>
            </a:pPr>
            <a:r>
              <a:rPr lang="en-US" dirty="0"/>
              <a:t>---------------------------------- </a:t>
            </a:r>
          </a:p>
          <a:p>
            <a:pPr marL="0" indent="0">
              <a:buNone/>
            </a:pPr>
            <a:r>
              <a:rPr lang="en-US" dirty="0"/>
              <a:t>    cursor = </a:t>
            </a:r>
            <a:r>
              <a:rPr lang="en-US" dirty="0" err="1"/>
              <a:t>conn.cursor</a:t>
            </a:r>
            <a:r>
              <a:rPr lang="en-US" dirty="0"/>
              <a:t>()</a:t>
            </a:r>
          </a:p>
          <a:p>
            <a:pPr marL="0" indent="0">
              <a:buNone/>
            </a:pPr>
            <a:r>
              <a:rPr lang="en-US" dirty="0"/>
              <a:t>    </a:t>
            </a:r>
            <a:r>
              <a:rPr lang="en-US" dirty="0" err="1"/>
              <a:t>cursor.execute</a:t>
            </a:r>
            <a:r>
              <a:rPr lang="en-US" dirty="0"/>
              <a:t>(query)</a:t>
            </a:r>
          </a:p>
          <a:p>
            <a:pPr marL="0" indent="0">
              <a:buNone/>
            </a:pPr>
            <a:r>
              <a:rPr lang="en-US" dirty="0" smtClean="0"/>
              <a:t>    rows </a:t>
            </a:r>
            <a:r>
              <a:rPr lang="en-US" dirty="0"/>
              <a:t>= </a:t>
            </a:r>
            <a:r>
              <a:rPr lang="en-US" dirty="0" err="1"/>
              <a:t>cursor.fetchall</a:t>
            </a:r>
            <a:r>
              <a:rPr lang="en-US" dirty="0"/>
              <a:t>()</a:t>
            </a:r>
          </a:p>
          <a:p>
            <a:pPr marL="0" indent="0">
              <a:buNone/>
            </a:pPr>
            <a:r>
              <a:rPr lang="en-US" dirty="0" smtClean="0"/>
              <a:t>    columns </a:t>
            </a:r>
            <a:r>
              <a:rPr lang="en-US" dirty="0"/>
              <a:t>= [</a:t>
            </a:r>
            <a:r>
              <a:rPr lang="en-US" dirty="0" err="1"/>
              <a:t>i</a:t>
            </a:r>
            <a:r>
              <a:rPr lang="en-US" dirty="0"/>
              <a:t>[0] for </a:t>
            </a:r>
            <a:r>
              <a:rPr lang="en-US" dirty="0" err="1"/>
              <a:t>i</a:t>
            </a:r>
            <a:r>
              <a:rPr lang="en-US" dirty="0"/>
              <a:t> in </a:t>
            </a:r>
            <a:r>
              <a:rPr lang="en-US" dirty="0" err="1"/>
              <a:t>cursor.description</a:t>
            </a:r>
            <a:r>
              <a:rPr lang="en-US" dirty="0"/>
              <a:t>]</a:t>
            </a:r>
          </a:p>
          <a:p>
            <a:pPr marL="0" indent="0">
              <a:buNone/>
            </a:pPr>
            <a:r>
              <a:rPr lang="en-US" dirty="0"/>
              <a:t>    </a:t>
            </a:r>
            <a:r>
              <a:rPr lang="en-US" dirty="0" err="1"/>
              <a:t>conn.close</a:t>
            </a:r>
            <a:r>
              <a:rPr lang="en-US" dirty="0"/>
              <a:t>()</a:t>
            </a:r>
          </a:p>
          <a:p>
            <a:pPr marL="0" indent="0">
              <a:buNone/>
            </a:pPr>
            <a:r>
              <a:rPr lang="en-US" dirty="0"/>
              <a:t>    return rows, columns</a:t>
            </a:r>
          </a:p>
        </p:txBody>
      </p:sp>
      <p:sp>
        <p:nvSpPr>
          <p:cNvPr id="6" name="TextBox 5"/>
          <p:cNvSpPr txBox="1"/>
          <p:nvPr/>
        </p:nvSpPr>
        <p:spPr>
          <a:xfrm>
            <a:off x="5090747" y="6092314"/>
            <a:ext cx="4645806" cy="461665"/>
          </a:xfrm>
          <a:prstGeom prst="rect">
            <a:avLst/>
          </a:prstGeom>
          <a:noFill/>
        </p:spPr>
        <p:txBody>
          <a:bodyPr wrap="square" rtlCol="0">
            <a:spAutoFit/>
          </a:bodyPr>
          <a:lstStyle/>
          <a:p>
            <a:r>
              <a:rPr lang="en-US" sz="2400" dirty="0" smtClean="0"/>
              <a:t>weeklynew_2026_csv_v2.py</a:t>
            </a:r>
            <a:endParaRPr lang="en-US" sz="2400" dirty="0"/>
          </a:p>
        </p:txBody>
      </p:sp>
      <p:pic>
        <p:nvPicPr>
          <p:cNvPr id="3" name="Picture 2"/>
          <p:cNvPicPr>
            <a:picLocks noChangeAspect="1"/>
          </p:cNvPicPr>
          <p:nvPr/>
        </p:nvPicPr>
        <p:blipFill>
          <a:blip r:embed="rId4"/>
          <a:stretch>
            <a:fillRect/>
          </a:stretch>
        </p:blipFill>
        <p:spPr>
          <a:xfrm>
            <a:off x="10049608" y="4733646"/>
            <a:ext cx="2069390" cy="2069390"/>
          </a:xfrm>
          <a:prstGeom prst="rect">
            <a:avLst/>
          </a:prstGeom>
        </p:spPr>
      </p:pic>
    </p:spTree>
    <p:extLst>
      <p:ext uri="{BB962C8B-B14F-4D97-AF65-F5344CB8AC3E}">
        <p14:creationId xmlns:p14="http://schemas.microsoft.com/office/powerpoint/2010/main" val="35853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506853-5B7D-556D-60A7-9B2A966C3921}"/>
              </a:ext>
            </a:extLst>
          </p:cNvPr>
          <p:cNvSpPr/>
          <p:nvPr/>
        </p:nvSpPr>
        <p:spPr>
          <a:xfrm>
            <a:off x="4003430" y="1406207"/>
            <a:ext cx="1263161" cy="284481"/>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506853-5B7D-556D-60A7-9B2A966C3921}"/>
              </a:ext>
            </a:extLst>
          </p:cNvPr>
          <p:cNvSpPr/>
          <p:nvPr/>
        </p:nvSpPr>
        <p:spPr>
          <a:xfrm>
            <a:off x="5760427" y="5548075"/>
            <a:ext cx="1291004" cy="284481"/>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506853-5B7D-556D-60A7-9B2A966C3921}"/>
              </a:ext>
            </a:extLst>
          </p:cNvPr>
          <p:cNvSpPr/>
          <p:nvPr/>
        </p:nvSpPr>
        <p:spPr>
          <a:xfrm>
            <a:off x="2637692" y="5222630"/>
            <a:ext cx="1277816" cy="284481"/>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B506853-5B7D-556D-60A7-9B2A966C3921}"/>
              </a:ext>
            </a:extLst>
          </p:cNvPr>
          <p:cNvSpPr/>
          <p:nvPr/>
        </p:nvSpPr>
        <p:spPr>
          <a:xfrm>
            <a:off x="1336431" y="3029937"/>
            <a:ext cx="3314699" cy="284481"/>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67054" y="1447293"/>
            <a:ext cx="11186746" cy="4814155"/>
          </a:xfrm>
        </p:spPr>
        <p:txBody>
          <a:bodyPr>
            <a:normAutofit fontScale="55000" lnSpcReduction="20000"/>
          </a:bodyPr>
          <a:lstStyle/>
          <a:p>
            <a:pPr marL="0" indent="0">
              <a:buNone/>
            </a:pPr>
            <a:r>
              <a:rPr lang="en-US" sz="3300" dirty="0" err="1"/>
              <a:t>def</a:t>
            </a:r>
            <a:r>
              <a:rPr lang="en-US" sz="3300" dirty="0"/>
              <a:t> </a:t>
            </a:r>
            <a:r>
              <a:rPr lang="en-US" sz="3300" dirty="0" err="1"/>
              <a:t>write_csv</a:t>
            </a:r>
            <a:r>
              <a:rPr lang="en-US" sz="3300" dirty="0"/>
              <a:t>(</a:t>
            </a:r>
            <a:r>
              <a:rPr lang="en-US" sz="3300" dirty="0" err="1"/>
              <a:t>query_results</a:t>
            </a:r>
            <a:r>
              <a:rPr lang="en-US" sz="3300" dirty="0"/>
              <a:t>, headers):</a:t>
            </a:r>
          </a:p>
          <a:p>
            <a:pPr marL="0" indent="0">
              <a:buNone/>
            </a:pPr>
            <a:r>
              <a:rPr lang="en-US" sz="3300" dirty="0"/>
              <a:t>    </a:t>
            </a:r>
            <a:r>
              <a:rPr lang="en-US" sz="3300" dirty="0" err="1"/>
              <a:t>csvfile</a:t>
            </a:r>
            <a:r>
              <a:rPr lang="en-US" sz="3300" dirty="0"/>
              <a:t> = "WeeklyNewItem.csv"</a:t>
            </a:r>
          </a:p>
          <a:p>
            <a:pPr marL="0" indent="0">
              <a:buNone/>
            </a:pPr>
            <a:r>
              <a:rPr lang="en-US" sz="3300" dirty="0"/>
              <a:t>    </a:t>
            </a:r>
          </a:p>
          <a:p>
            <a:pPr marL="0" indent="0">
              <a:buNone/>
            </a:pPr>
            <a:r>
              <a:rPr lang="en-US" sz="3300" dirty="0"/>
              <a:t>    with open(</a:t>
            </a:r>
            <a:r>
              <a:rPr lang="en-US" sz="3300" dirty="0" err="1"/>
              <a:t>csvfile</a:t>
            </a:r>
            <a:r>
              <a:rPr lang="en-US" sz="3300" dirty="0"/>
              <a:t>,'w', encoding='utf-8', newline='') as </a:t>
            </a:r>
            <a:r>
              <a:rPr lang="en-US" sz="3300" dirty="0" err="1"/>
              <a:t>tempFile</a:t>
            </a:r>
            <a:r>
              <a:rPr lang="en-US" sz="3300" dirty="0"/>
              <a:t>:</a:t>
            </a:r>
          </a:p>
          <a:p>
            <a:pPr marL="0" indent="0">
              <a:buNone/>
            </a:pPr>
            <a:r>
              <a:rPr lang="en-US" sz="3300" dirty="0"/>
              <a:t>        </a:t>
            </a:r>
            <a:r>
              <a:rPr lang="en-US" sz="3300" dirty="0" err="1"/>
              <a:t>myFile</a:t>
            </a:r>
            <a:r>
              <a:rPr lang="en-US" sz="3300" dirty="0"/>
              <a:t> = </a:t>
            </a:r>
            <a:r>
              <a:rPr lang="en-US" sz="3300" dirty="0" err="1"/>
              <a:t>csv.writer</a:t>
            </a:r>
            <a:r>
              <a:rPr lang="en-US" sz="3300" dirty="0"/>
              <a:t>(</a:t>
            </a:r>
            <a:r>
              <a:rPr lang="en-US" sz="3300" dirty="0" err="1"/>
              <a:t>tempFile</a:t>
            </a:r>
            <a:r>
              <a:rPr lang="en-US" sz="3300" dirty="0"/>
              <a:t>, delimiter=',')</a:t>
            </a:r>
          </a:p>
          <a:p>
            <a:pPr marL="0" indent="0">
              <a:buNone/>
            </a:pPr>
            <a:r>
              <a:rPr lang="en-US" sz="3300" dirty="0"/>
              <a:t>        </a:t>
            </a:r>
            <a:r>
              <a:rPr lang="en-US" sz="3300" dirty="0" err="1"/>
              <a:t>myFile.writerow</a:t>
            </a:r>
            <a:r>
              <a:rPr lang="en-US" sz="3300" dirty="0"/>
              <a:t>(headers)</a:t>
            </a:r>
          </a:p>
          <a:p>
            <a:pPr marL="0" indent="0">
              <a:buNone/>
            </a:pPr>
            <a:r>
              <a:rPr lang="en-US" sz="3300" dirty="0"/>
              <a:t>        </a:t>
            </a:r>
            <a:r>
              <a:rPr lang="en-US" sz="3300" dirty="0" err="1"/>
              <a:t>myFile.writerows</a:t>
            </a:r>
            <a:r>
              <a:rPr lang="en-US" sz="3300" dirty="0"/>
              <a:t>(</a:t>
            </a:r>
            <a:r>
              <a:rPr lang="en-US" sz="3300" dirty="0" err="1"/>
              <a:t>query_results</a:t>
            </a:r>
            <a:r>
              <a:rPr lang="en-US" sz="3300" dirty="0"/>
              <a:t>)</a:t>
            </a:r>
          </a:p>
          <a:p>
            <a:pPr marL="0" indent="0">
              <a:buNone/>
            </a:pPr>
            <a:r>
              <a:rPr lang="en-US" sz="3300" dirty="0"/>
              <a:t>    </a:t>
            </a:r>
            <a:r>
              <a:rPr lang="en-US" sz="3300" dirty="0" err="1"/>
              <a:t>tempFile.close</a:t>
            </a:r>
            <a:r>
              <a:rPr lang="en-US" sz="3300" dirty="0"/>
              <a:t>()</a:t>
            </a:r>
          </a:p>
          <a:p>
            <a:pPr marL="0" indent="0">
              <a:buNone/>
            </a:pPr>
            <a:r>
              <a:rPr lang="en-US" sz="3300" dirty="0"/>
              <a:t>    return </a:t>
            </a:r>
            <a:r>
              <a:rPr lang="en-US" sz="3300" dirty="0" err="1"/>
              <a:t>csvfile</a:t>
            </a:r>
            <a:endParaRPr lang="en-US" sz="3300" dirty="0"/>
          </a:p>
          <a:p>
            <a:pPr marL="0" indent="0">
              <a:buNone/>
            </a:pPr>
            <a:endParaRPr lang="en-US" sz="3300" dirty="0"/>
          </a:p>
          <a:p>
            <a:pPr marL="0" indent="0">
              <a:buNone/>
            </a:pPr>
            <a:r>
              <a:rPr lang="en-US" sz="3300" dirty="0"/>
              <a:t>Def main():</a:t>
            </a:r>
          </a:p>
          <a:p>
            <a:pPr marL="0" indent="0">
              <a:buNone/>
            </a:pPr>
            <a:r>
              <a:rPr lang="en-US" sz="3300" dirty="0"/>
              <a:t>---------</a:t>
            </a:r>
          </a:p>
          <a:p>
            <a:pPr marL="0" indent="0">
              <a:buNone/>
            </a:pPr>
            <a:r>
              <a:rPr lang="en-US" sz="3300" dirty="0">
                <a:solidFill>
                  <a:srgbClr val="FF0000"/>
                </a:solidFill>
              </a:rPr>
              <a:t>    </a:t>
            </a:r>
            <a:r>
              <a:rPr lang="en-US" sz="3300" dirty="0" err="1"/>
              <a:t>query_results</a:t>
            </a:r>
            <a:r>
              <a:rPr lang="en-US" sz="3300" dirty="0"/>
              <a:t>, headers = </a:t>
            </a:r>
            <a:r>
              <a:rPr lang="en-US" sz="3300" dirty="0" err="1"/>
              <a:t>run_query</a:t>
            </a:r>
            <a:r>
              <a:rPr lang="en-US" sz="3300" dirty="0"/>
              <a:t>(query)</a:t>
            </a:r>
          </a:p>
          <a:p>
            <a:pPr marL="0" indent="0">
              <a:buNone/>
            </a:pPr>
            <a:r>
              <a:rPr lang="en-US" sz="3300" dirty="0">
                <a:solidFill>
                  <a:srgbClr val="FF0000"/>
                </a:solidFill>
              </a:rPr>
              <a:t>    </a:t>
            </a:r>
            <a:r>
              <a:rPr lang="en-US" sz="3300" dirty="0" err="1"/>
              <a:t>local_file</a:t>
            </a:r>
            <a:r>
              <a:rPr lang="en-US" sz="3300" dirty="0"/>
              <a:t> = </a:t>
            </a:r>
            <a:r>
              <a:rPr lang="en-US" sz="3300" dirty="0" err="1"/>
              <a:t>write_csv</a:t>
            </a:r>
            <a:r>
              <a:rPr lang="en-US" sz="3300" dirty="0"/>
              <a:t>(</a:t>
            </a:r>
            <a:r>
              <a:rPr lang="en-US" sz="3300" dirty="0" err="1"/>
              <a:t>query_results</a:t>
            </a:r>
            <a:r>
              <a:rPr lang="en-US" sz="3300" dirty="0"/>
              <a:t>, headers)</a:t>
            </a:r>
          </a:p>
          <a:p>
            <a:pPr marL="0" indent="0">
              <a:buNone/>
            </a:pPr>
            <a:endParaRPr lang="en-US" dirty="0"/>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Correcting For Headers</a:t>
            </a: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Tree>
    <p:extLst>
      <p:ext uri="{BB962C8B-B14F-4D97-AF65-F5344CB8AC3E}">
        <p14:creationId xmlns:p14="http://schemas.microsoft.com/office/powerpoint/2010/main" val="417050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506853-5B7D-556D-60A7-9B2A966C3921}"/>
              </a:ext>
            </a:extLst>
          </p:cNvPr>
          <p:cNvSpPr/>
          <p:nvPr/>
        </p:nvSpPr>
        <p:spPr>
          <a:xfrm>
            <a:off x="4062046" y="5397286"/>
            <a:ext cx="5926015" cy="32237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506853-5B7D-556D-60A7-9B2A966C3921}"/>
              </a:ext>
            </a:extLst>
          </p:cNvPr>
          <p:cNvSpPr/>
          <p:nvPr/>
        </p:nvSpPr>
        <p:spPr>
          <a:xfrm>
            <a:off x="4062047" y="1522181"/>
            <a:ext cx="4466492" cy="32237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More </a:t>
            </a:r>
            <a:r>
              <a:rPr lang="en-US" dirty="0" smtClean="0"/>
              <a:t>Flexible </a:t>
            </a:r>
            <a:r>
              <a:rPr lang="en-US" dirty="0" err="1"/>
              <a:t>send_email</a:t>
            </a:r>
            <a:r>
              <a:rPr lang="en-US" dirty="0"/>
              <a: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59333" y="1522181"/>
            <a:ext cx="11107615" cy="4351338"/>
          </a:xfrm>
        </p:spPr>
        <p:txBody>
          <a:bodyPr>
            <a:noAutofit/>
          </a:bodyPr>
          <a:lstStyle/>
          <a:p>
            <a:pPr marL="0" indent="0">
              <a:buNone/>
            </a:pPr>
            <a:r>
              <a:rPr lang="en-US" sz="2000" dirty="0" err="1"/>
              <a:t>def</a:t>
            </a:r>
            <a:r>
              <a:rPr lang="en-US" sz="2000" dirty="0"/>
              <a:t> </a:t>
            </a:r>
            <a:r>
              <a:rPr lang="en-US" sz="2000" dirty="0" err="1"/>
              <a:t>send_email</a:t>
            </a:r>
            <a:r>
              <a:rPr lang="en-US" sz="2000" dirty="0"/>
              <a:t>(attachment, subject, message, recipient): </a:t>
            </a:r>
          </a:p>
          <a:p>
            <a:pPr marL="0" indent="0">
              <a:buNone/>
            </a:pPr>
            <a:r>
              <a:rPr lang="en-US" sz="2000" dirty="0" smtClean="0"/>
              <a:t>--------------------------------------------------------------</a:t>
            </a:r>
          </a:p>
          <a:p>
            <a:pPr marL="0" indent="0">
              <a:buNone/>
            </a:pPr>
            <a:r>
              <a:rPr lang="en-US" sz="2000" dirty="0" smtClean="0"/>
              <a:t>main</a:t>
            </a:r>
            <a:r>
              <a:rPr lang="en-US" sz="2000" dirty="0"/>
              <a:t>():</a:t>
            </a:r>
          </a:p>
          <a:p>
            <a:pPr marL="0" indent="0">
              <a:buNone/>
            </a:pPr>
            <a:r>
              <a:rPr lang="en-US" sz="2000" dirty="0"/>
              <a:t>    </a:t>
            </a:r>
            <a:r>
              <a:rPr lang="en-US" sz="2000" dirty="0" err="1"/>
              <a:t>email_subject</a:t>
            </a:r>
            <a:r>
              <a:rPr lang="en-US" sz="2000" dirty="0"/>
              <a:t> = "Weekly trending titles"</a:t>
            </a:r>
          </a:p>
          <a:p>
            <a:pPr marL="0" indent="0">
              <a:buNone/>
            </a:pPr>
            <a:r>
              <a:rPr lang="en-US" sz="2000" dirty="0"/>
              <a:t>    </a:t>
            </a:r>
            <a:r>
              <a:rPr lang="en-US" sz="2000" dirty="0" err="1"/>
              <a:t>email_message</a:t>
            </a:r>
            <a:r>
              <a:rPr lang="en-US" sz="2000" dirty="0"/>
              <a:t> = """***This is an automated email***</a:t>
            </a:r>
          </a:p>
          <a:p>
            <a:pPr marL="0" indent="0">
              <a:buNone/>
            </a:pPr>
            <a:r>
              <a:rPr lang="en-US" sz="2000" dirty="0"/>
              <a:t>       The weekly trending titles report has been attached. </a:t>
            </a:r>
          </a:p>
          <a:p>
            <a:pPr marL="0" indent="0">
              <a:buNone/>
            </a:pPr>
            <a:r>
              <a:rPr lang="en-US" sz="2000" dirty="0"/>
              <a:t>       Please take a look and let the Technology Librarian know if there are any questions about it.</a:t>
            </a:r>
          </a:p>
          <a:p>
            <a:pPr marL="0" indent="0">
              <a:buNone/>
            </a:pPr>
            <a:r>
              <a:rPr lang="en-US" sz="2000" dirty="0"/>
              <a:t>       """</a:t>
            </a:r>
          </a:p>
          <a:p>
            <a:pPr marL="0" indent="0">
              <a:buNone/>
            </a:pPr>
            <a:r>
              <a:rPr lang="en-US" sz="2000" dirty="0"/>
              <a:t>    </a:t>
            </a:r>
            <a:r>
              <a:rPr lang="en-US" sz="2000" dirty="0" err="1"/>
              <a:t>emailto</a:t>
            </a:r>
            <a:r>
              <a:rPr lang="en-US" sz="2000" dirty="0"/>
              <a:t> = ["jgoldstein@minlib.net"]</a:t>
            </a:r>
          </a:p>
          <a:p>
            <a:pPr marL="0" indent="0">
              <a:buNone/>
            </a:pPr>
            <a:r>
              <a:rPr lang="en-US" sz="2000" dirty="0"/>
              <a:t>    </a:t>
            </a:r>
            <a:r>
              <a:rPr lang="en-US" sz="2000" dirty="0" err="1"/>
              <a:t>send_email</a:t>
            </a:r>
            <a:r>
              <a:rPr lang="en-US" sz="2000" dirty="0"/>
              <a:t>(</a:t>
            </a:r>
            <a:r>
              <a:rPr lang="en-US" sz="2000" dirty="0" err="1"/>
              <a:t>local_file</a:t>
            </a:r>
            <a:r>
              <a:rPr lang="en-US" sz="2000" dirty="0"/>
              <a:t>, </a:t>
            </a:r>
            <a:r>
              <a:rPr lang="en-US" sz="2000" dirty="0" err="1"/>
              <a:t>email_subject</a:t>
            </a:r>
            <a:r>
              <a:rPr lang="en-US" sz="2000" dirty="0"/>
              <a:t>, </a:t>
            </a:r>
            <a:r>
              <a:rPr lang="en-US" sz="2000" dirty="0" err="1"/>
              <a:t>email_message</a:t>
            </a:r>
            <a:r>
              <a:rPr lang="en-US" sz="2000" dirty="0"/>
              <a:t>, </a:t>
            </a:r>
            <a:r>
              <a:rPr lang="en-US" sz="2000" dirty="0" err="1"/>
              <a:t>emailto</a:t>
            </a:r>
            <a:r>
              <a:rPr lang="en-US" sz="2000" dirty="0"/>
              <a:t>)</a:t>
            </a:r>
          </a:p>
          <a:p>
            <a:pPr marL="0" indent="0">
              <a:buNone/>
            </a:pPr>
            <a:endParaRPr lang="en-US" sz="2000" dirty="0"/>
          </a:p>
        </p:txBody>
      </p:sp>
      <p:sp>
        <p:nvSpPr>
          <p:cNvPr id="6" name="TextBox 5"/>
          <p:cNvSpPr txBox="1"/>
          <p:nvPr/>
        </p:nvSpPr>
        <p:spPr>
          <a:xfrm>
            <a:off x="6787661" y="6092314"/>
            <a:ext cx="2948891" cy="461665"/>
          </a:xfrm>
          <a:prstGeom prst="rect">
            <a:avLst/>
          </a:prstGeom>
          <a:noFill/>
        </p:spPr>
        <p:txBody>
          <a:bodyPr wrap="square" rtlCol="0">
            <a:spAutoFit/>
          </a:bodyPr>
          <a:lstStyle/>
          <a:p>
            <a:r>
              <a:rPr lang="en-US" sz="2400" dirty="0" smtClean="0"/>
              <a:t>Trending_csv.py</a:t>
            </a:r>
            <a:endParaRPr lang="en-US" sz="2400" dirty="0"/>
          </a:p>
        </p:txBody>
      </p:sp>
      <p:pic>
        <p:nvPicPr>
          <p:cNvPr id="2" name="Picture 1"/>
          <p:cNvPicPr>
            <a:picLocks noChangeAspect="1"/>
          </p:cNvPicPr>
          <p:nvPr/>
        </p:nvPicPr>
        <p:blipFill>
          <a:blip r:embed="rId4"/>
          <a:stretch>
            <a:fillRect/>
          </a:stretch>
        </p:blipFill>
        <p:spPr>
          <a:xfrm>
            <a:off x="10163908" y="4799320"/>
            <a:ext cx="2003716" cy="2003716"/>
          </a:xfrm>
          <a:prstGeom prst="rect">
            <a:avLst/>
          </a:prstGeom>
        </p:spPr>
      </p:pic>
    </p:spTree>
    <p:extLst>
      <p:ext uri="{BB962C8B-B14F-4D97-AF65-F5344CB8AC3E}">
        <p14:creationId xmlns:p14="http://schemas.microsoft.com/office/powerpoint/2010/main" val="173674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506853-5B7D-556D-60A7-9B2A966C3921}"/>
              </a:ext>
            </a:extLst>
          </p:cNvPr>
          <p:cNvSpPr/>
          <p:nvPr/>
        </p:nvSpPr>
        <p:spPr>
          <a:xfrm>
            <a:off x="4062046" y="5397286"/>
            <a:ext cx="5926015" cy="32237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506853-5B7D-556D-60A7-9B2A966C3921}"/>
              </a:ext>
            </a:extLst>
          </p:cNvPr>
          <p:cNvSpPr/>
          <p:nvPr/>
        </p:nvSpPr>
        <p:spPr>
          <a:xfrm>
            <a:off x="4062047" y="1522181"/>
            <a:ext cx="4466492" cy="32237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More </a:t>
            </a:r>
            <a:r>
              <a:rPr lang="en-US" dirty="0" smtClean="0"/>
              <a:t>Flexible </a:t>
            </a:r>
            <a:r>
              <a:rPr lang="en-US" dirty="0" err="1"/>
              <a:t>send_email</a:t>
            </a:r>
            <a:r>
              <a:rPr lang="en-US" dirty="0"/>
              <a: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59333" y="1522181"/>
            <a:ext cx="11107615" cy="4351338"/>
          </a:xfrm>
        </p:spPr>
        <p:txBody>
          <a:bodyPr>
            <a:noAutofit/>
          </a:bodyPr>
          <a:lstStyle/>
          <a:p>
            <a:pPr marL="0" indent="0">
              <a:buNone/>
            </a:pPr>
            <a:r>
              <a:rPr lang="en-US" sz="2000" dirty="0" err="1"/>
              <a:t>def</a:t>
            </a:r>
            <a:r>
              <a:rPr lang="en-US" sz="2000" dirty="0"/>
              <a:t> </a:t>
            </a:r>
            <a:r>
              <a:rPr lang="en-US" sz="2000" dirty="0" err="1"/>
              <a:t>send_email</a:t>
            </a:r>
            <a:r>
              <a:rPr lang="en-US" sz="2000" dirty="0"/>
              <a:t>(attachment, subject, message, recipient): </a:t>
            </a:r>
          </a:p>
          <a:p>
            <a:pPr marL="0" indent="0">
              <a:buNone/>
            </a:pPr>
            <a:r>
              <a:rPr lang="en-US" sz="2000" dirty="0" smtClean="0"/>
              <a:t>--------------------------------------------------------------</a:t>
            </a:r>
          </a:p>
          <a:p>
            <a:pPr marL="0" indent="0">
              <a:buNone/>
            </a:pPr>
            <a:r>
              <a:rPr lang="en-US" sz="2000" dirty="0" smtClean="0"/>
              <a:t>main</a:t>
            </a:r>
            <a:r>
              <a:rPr lang="en-US" sz="2000" dirty="0"/>
              <a:t>():</a:t>
            </a:r>
          </a:p>
          <a:p>
            <a:pPr marL="0" indent="0">
              <a:buNone/>
            </a:pPr>
            <a:r>
              <a:rPr lang="en-US" sz="2000" dirty="0"/>
              <a:t>    </a:t>
            </a:r>
            <a:r>
              <a:rPr lang="en-US" sz="2000" dirty="0" err="1"/>
              <a:t>email_subject</a:t>
            </a:r>
            <a:r>
              <a:rPr lang="en-US" sz="2000" dirty="0"/>
              <a:t> = "Weekly trending titles"</a:t>
            </a:r>
          </a:p>
          <a:p>
            <a:pPr marL="0" indent="0">
              <a:buNone/>
            </a:pPr>
            <a:r>
              <a:rPr lang="en-US" sz="2000" dirty="0"/>
              <a:t>    </a:t>
            </a:r>
            <a:r>
              <a:rPr lang="en-US" sz="2000" dirty="0" err="1"/>
              <a:t>email_message</a:t>
            </a:r>
            <a:r>
              <a:rPr lang="en-US" sz="2000" dirty="0"/>
              <a:t> = """***This is an automated email***</a:t>
            </a:r>
          </a:p>
          <a:p>
            <a:pPr marL="0" indent="0">
              <a:buNone/>
            </a:pPr>
            <a:r>
              <a:rPr lang="en-US" sz="2000" dirty="0"/>
              <a:t>       The weekly trending titles report has been attached. </a:t>
            </a:r>
          </a:p>
          <a:p>
            <a:pPr marL="0" indent="0">
              <a:buNone/>
            </a:pPr>
            <a:r>
              <a:rPr lang="en-US" sz="2000" dirty="0"/>
              <a:t>       Please take a look and let the Technology Librarian know if there are any questions about it.</a:t>
            </a:r>
          </a:p>
          <a:p>
            <a:pPr marL="0" indent="0">
              <a:buNone/>
            </a:pPr>
            <a:r>
              <a:rPr lang="en-US" sz="2000" dirty="0"/>
              <a:t>       """</a:t>
            </a:r>
          </a:p>
          <a:p>
            <a:pPr marL="0" indent="0">
              <a:buNone/>
            </a:pPr>
            <a:r>
              <a:rPr lang="en-US" sz="2000" dirty="0"/>
              <a:t>    </a:t>
            </a:r>
            <a:r>
              <a:rPr lang="en-US" sz="2000" dirty="0" err="1"/>
              <a:t>emailto</a:t>
            </a:r>
            <a:r>
              <a:rPr lang="en-US" sz="2000" dirty="0"/>
              <a:t> = ["jgoldstein@minlib.net"]</a:t>
            </a:r>
          </a:p>
          <a:p>
            <a:pPr marL="0" indent="0">
              <a:buNone/>
            </a:pPr>
            <a:r>
              <a:rPr lang="en-US" sz="2000" dirty="0"/>
              <a:t>    </a:t>
            </a:r>
            <a:r>
              <a:rPr lang="en-US" sz="2000" dirty="0" err="1"/>
              <a:t>send_email</a:t>
            </a:r>
            <a:r>
              <a:rPr lang="en-US" sz="2000" dirty="0"/>
              <a:t>(</a:t>
            </a:r>
            <a:r>
              <a:rPr lang="en-US" sz="2000" dirty="0" err="1"/>
              <a:t>local_file</a:t>
            </a:r>
            <a:r>
              <a:rPr lang="en-US" sz="2000" dirty="0"/>
              <a:t>, </a:t>
            </a:r>
            <a:r>
              <a:rPr lang="en-US" sz="2000" dirty="0" err="1"/>
              <a:t>email_subject</a:t>
            </a:r>
            <a:r>
              <a:rPr lang="en-US" sz="2000" dirty="0"/>
              <a:t>, </a:t>
            </a:r>
            <a:r>
              <a:rPr lang="en-US" sz="2000" dirty="0" err="1"/>
              <a:t>email_message</a:t>
            </a:r>
            <a:r>
              <a:rPr lang="en-US" sz="2000" dirty="0"/>
              <a:t>, </a:t>
            </a:r>
            <a:r>
              <a:rPr lang="en-US" sz="2000" dirty="0" err="1"/>
              <a:t>emailto</a:t>
            </a:r>
            <a:r>
              <a:rPr lang="en-US" sz="2000" dirty="0"/>
              <a:t>)</a:t>
            </a:r>
          </a:p>
          <a:p>
            <a:pPr marL="0" indent="0">
              <a:buNone/>
            </a:pPr>
            <a:endParaRPr lang="en-US" sz="2000" dirty="0"/>
          </a:p>
        </p:txBody>
      </p:sp>
      <p:sp>
        <p:nvSpPr>
          <p:cNvPr id="6" name="TextBox 5"/>
          <p:cNvSpPr txBox="1"/>
          <p:nvPr/>
        </p:nvSpPr>
        <p:spPr>
          <a:xfrm>
            <a:off x="6787661" y="6092314"/>
            <a:ext cx="2948891" cy="461665"/>
          </a:xfrm>
          <a:prstGeom prst="rect">
            <a:avLst/>
          </a:prstGeom>
          <a:noFill/>
        </p:spPr>
        <p:txBody>
          <a:bodyPr wrap="square" rtlCol="0">
            <a:spAutoFit/>
          </a:bodyPr>
          <a:lstStyle/>
          <a:p>
            <a:r>
              <a:rPr lang="en-US" sz="2400" dirty="0" smtClean="0"/>
              <a:t>Trending_csv.py</a:t>
            </a:r>
            <a:endParaRPr lang="en-US" sz="2400" dirty="0"/>
          </a:p>
        </p:txBody>
      </p:sp>
      <p:pic>
        <p:nvPicPr>
          <p:cNvPr id="2" name="Picture 1"/>
          <p:cNvPicPr>
            <a:picLocks noChangeAspect="1"/>
          </p:cNvPicPr>
          <p:nvPr/>
        </p:nvPicPr>
        <p:blipFill>
          <a:blip r:embed="rId4"/>
          <a:stretch>
            <a:fillRect/>
          </a:stretch>
        </p:blipFill>
        <p:spPr>
          <a:xfrm>
            <a:off x="10163908" y="4799320"/>
            <a:ext cx="2003716" cy="2003716"/>
          </a:xfrm>
          <a:prstGeom prst="rect">
            <a:avLst/>
          </a:prstGeom>
        </p:spPr>
      </p:pic>
      <p:sp>
        <p:nvSpPr>
          <p:cNvPr id="3" name="TextBox 2"/>
          <p:cNvSpPr txBox="1"/>
          <p:nvPr/>
        </p:nvSpPr>
        <p:spPr>
          <a:xfrm>
            <a:off x="448406" y="5397286"/>
            <a:ext cx="9715501" cy="1200329"/>
          </a:xfrm>
          <a:prstGeom prst="rect">
            <a:avLst/>
          </a:prstGeom>
          <a:solidFill>
            <a:srgbClr val="F3E4C5"/>
          </a:solidFill>
          <a:ln w="38100">
            <a:solidFill>
              <a:srgbClr val="00223D"/>
            </a:solidFill>
          </a:ln>
        </p:spPr>
        <p:txBody>
          <a:bodyPr wrap="square" rtlCol="0">
            <a:spAutoFit/>
          </a:bodyPr>
          <a:lstStyle/>
          <a:p>
            <a:pPr algn="ctr"/>
            <a:r>
              <a:rPr lang="en-US" sz="2400" dirty="0" smtClean="0"/>
              <a:t>Please be sure to update the recipient address!!!</a:t>
            </a:r>
          </a:p>
          <a:p>
            <a:pPr algn="ctr"/>
            <a:endParaRPr lang="en-US" sz="2400" dirty="0" smtClean="0"/>
          </a:p>
          <a:p>
            <a:pPr algn="ctr"/>
            <a:r>
              <a:rPr lang="en-US" sz="2400" dirty="0" smtClean="0"/>
              <a:t>Consider placing it in your </a:t>
            </a:r>
            <a:r>
              <a:rPr lang="en-US" sz="2400" dirty="0" err="1" smtClean="0"/>
              <a:t>config</a:t>
            </a:r>
            <a:r>
              <a:rPr lang="en-US" sz="2400" dirty="0" smtClean="0"/>
              <a:t> file</a:t>
            </a:r>
            <a:endParaRPr lang="en-US" sz="2400" dirty="0"/>
          </a:p>
        </p:txBody>
      </p:sp>
    </p:spTree>
    <p:extLst>
      <p:ext uri="{BB962C8B-B14F-4D97-AF65-F5344CB8AC3E}">
        <p14:creationId xmlns:p14="http://schemas.microsoft.com/office/powerpoint/2010/main" val="222405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506853-5B7D-556D-60A7-9B2A966C3921}"/>
              </a:ext>
            </a:extLst>
          </p:cNvPr>
          <p:cNvSpPr/>
          <p:nvPr/>
        </p:nvSpPr>
        <p:spPr>
          <a:xfrm>
            <a:off x="134815" y="2372849"/>
            <a:ext cx="8226670" cy="1117697"/>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34815" y="1825625"/>
            <a:ext cx="8837756" cy="4351338"/>
          </a:xfrm>
        </p:spPr>
        <p:txBody>
          <a:bodyPr>
            <a:normAutofit/>
          </a:bodyPr>
          <a:lstStyle/>
          <a:p>
            <a:pPr marL="457200" indent="-457200">
              <a:buFont typeface="+mj-lt"/>
              <a:buAutoNum type="arabicPeriod"/>
            </a:pPr>
            <a:r>
              <a:rPr lang="en-US" sz="1800" b="1" dirty="0"/>
              <a:t>INPUT: </a:t>
            </a:r>
            <a:r>
              <a:rPr lang="en-US" sz="1800" dirty="0"/>
              <a:t>Find weekly new titles</a:t>
            </a:r>
          </a:p>
          <a:p>
            <a:pPr marL="914400" lvl="1" indent="-457200">
              <a:buFont typeface="+mj-lt"/>
              <a:buAutoNum type="romanLcPeriod"/>
            </a:pPr>
            <a:r>
              <a:rPr lang="en-US" sz="1800" dirty="0"/>
              <a:t>Use </a:t>
            </a:r>
            <a:r>
              <a:rPr lang="en-US" sz="1800" dirty="0" err="1"/>
              <a:t>run_query</a:t>
            </a:r>
            <a:r>
              <a:rPr lang="en-US" sz="1800" dirty="0"/>
              <a:t>()</a:t>
            </a:r>
          </a:p>
          <a:p>
            <a:pPr marL="457200" indent="-457200">
              <a:buFont typeface="+mj-lt"/>
              <a:buAutoNum type="arabicPeriod"/>
            </a:pPr>
            <a:r>
              <a:rPr lang="en-US" sz="1800" b="1" dirty="0"/>
              <a:t>OUTPUT: </a:t>
            </a:r>
            <a:r>
              <a:rPr lang="en-US" sz="1800" dirty="0" smtClean="0"/>
              <a:t>Personalized email text</a:t>
            </a:r>
            <a:endParaRPr lang="en-US" sz="1800" dirty="0"/>
          </a:p>
          <a:p>
            <a:pPr marL="914400" lvl="1" indent="-457200">
              <a:buFont typeface="+mj-lt"/>
              <a:buAutoNum type="romanLcPeriod"/>
            </a:pPr>
            <a:r>
              <a:rPr lang="en-US" sz="1800" dirty="0" smtClean="0"/>
              <a:t>Adjust </a:t>
            </a:r>
            <a:r>
              <a:rPr lang="en-US" sz="1800" dirty="0" err="1" smtClean="0"/>
              <a:t>email_message</a:t>
            </a:r>
            <a:r>
              <a:rPr lang="en-US" sz="1800" dirty="0" smtClean="0"/>
              <a:t> variable defined on prior slide</a:t>
            </a:r>
          </a:p>
          <a:p>
            <a:pPr marL="914400" lvl="1" indent="-457200">
              <a:buFont typeface="+mj-lt"/>
              <a:buAutoNum type="romanLcPeriod"/>
            </a:pPr>
            <a:r>
              <a:rPr lang="en-US" sz="1800" dirty="0" smtClean="0"/>
              <a:t>No file generation function needed</a:t>
            </a:r>
            <a:endParaRPr lang="en-US" sz="1800" dirty="0"/>
          </a:p>
          <a:p>
            <a:pPr marL="457200" indent="-457200">
              <a:buFont typeface="+mj-lt"/>
              <a:buAutoNum type="arabicPeriod"/>
            </a:pPr>
            <a:r>
              <a:rPr lang="en-US" sz="1800" b="1" dirty="0" smtClean="0"/>
              <a:t>DELIVERY</a:t>
            </a:r>
            <a:r>
              <a:rPr lang="en-US" sz="1800" b="1" dirty="0"/>
              <a:t>: </a:t>
            </a:r>
            <a:r>
              <a:rPr lang="en-US" sz="1800" dirty="0"/>
              <a:t>Email file to staff</a:t>
            </a:r>
          </a:p>
          <a:p>
            <a:pPr marL="914400" lvl="1" indent="-457200">
              <a:buFont typeface="+mj-lt"/>
              <a:buAutoNum type="romanLcPeriod"/>
            </a:pPr>
            <a:r>
              <a:rPr lang="en-US" sz="1800" dirty="0"/>
              <a:t>Use </a:t>
            </a:r>
            <a:r>
              <a:rPr lang="en-US" sz="1800" dirty="0" err="1"/>
              <a:t>send_email</a:t>
            </a:r>
            <a:r>
              <a:rPr lang="en-US" sz="1800" dirty="0" smtClean="0"/>
              <a:t>()</a:t>
            </a:r>
          </a:p>
          <a:p>
            <a:pPr marL="914400" lvl="1" indent="-457200">
              <a:buFont typeface="+mj-lt"/>
              <a:buAutoNum type="romanLcPeriod"/>
            </a:pPr>
            <a:endParaRPr lang="en-US" sz="1800" dirty="0"/>
          </a:p>
          <a:p>
            <a:pPr marL="0" indent="0">
              <a:buNone/>
            </a:pPr>
            <a:r>
              <a:rPr lang="en-US" sz="2200" b="1" dirty="0" smtClean="0"/>
              <a:t>NOTE: </a:t>
            </a:r>
            <a:r>
              <a:rPr lang="en-US" sz="2200" dirty="0" smtClean="0"/>
              <a:t>From here on out examples will involve scripts that are actively in use by Minuteman</a:t>
            </a:r>
            <a:endParaRPr lang="en-US" sz="2200" dirty="0"/>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Execution </a:t>
            </a:r>
            <a:r>
              <a:rPr lang="en-US" dirty="0" smtClean="0"/>
              <a:t>Plan: Renewal Email</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9" name="Picture 8"/>
          <p:cNvPicPr>
            <a:picLocks noChangeAspect="1"/>
          </p:cNvPicPr>
          <p:nvPr/>
        </p:nvPicPr>
        <p:blipFill>
          <a:blip r:embed="rId4"/>
          <a:stretch>
            <a:fillRect/>
          </a:stretch>
        </p:blipFill>
        <p:spPr>
          <a:xfrm>
            <a:off x="9047284" y="3713285"/>
            <a:ext cx="3144715" cy="3144715"/>
          </a:xfrm>
          <a:prstGeom prst="rect">
            <a:avLst/>
          </a:prstGeom>
        </p:spPr>
      </p:pic>
      <p:sp>
        <p:nvSpPr>
          <p:cNvPr id="10" name="TextBox 9"/>
          <p:cNvSpPr txBox="1"/>
          <p:nvPr/>
        </p:nvSpPr>
        <p:spPr>
          <a:xfrm>
            <a:off x="4853355" y="6081067"/>
            <a:ext cx="4126522" cy="461665"/>
          </a:xfrm>
          <a:prstGeom prst="rect">
            <a:avLst/>
          </a:prstGeom>
          <a:noFill/>
        </p:spPr>
        <p:txBody>
          <a:bodyPr wrap="square" rtlCol="0">
            <a:spAutoFit/>
          </a:bodyPr>
          <a:lstStyle/>
          <a:p>
            <a:r>
              <a:rPr lang="en-US" sz="2400" dirty="0" smtClean="0"/>
              <a:t>Expiring patrons 1.py</a:t>
            </a:r>
            <a:endParaRPr lang="en-US" sz="2400" dirty="0"/>
          </a:p>
        </p:txBody>
      </p:sp>
    </p:spTree>
    <p:extLst>
      <p:ext uri="{BB962C8B-B14F-4D97-AF65-F5344CB8AC3E}">
        <p14:creationId xmlns:p14="http://schemas.microsoft.com/office/powerpoint/2010/main" val="328413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E-mail Mad Libs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Picture 5"/>
          <p:cNvPicPr>
            <a:picLocks noChangeAspect="1"/>
          </p:cNvPicPr>
          <p:nvPr/>
        </p:nvPicPr>
        <p:blipFill>
          <a:blip r:embed="rId4"/>
          <a:stretch>
            <a:fillRect/>
          </a:stretch>
        </p:blipFill>
        <p:spPr>
          <a:xfrm>
            <a:off x="40797" y="1236890"/>
            <a:ext cx="11933489" cy="2810555"/>
          </a:xfrm>
          <a:prstGeom prst="rect">
            <a:avLst/>
          </a:prstGeom>
        </p:spPr>
      </p:pic>
      <p:pic>
        <p:nvPicPr>
          <p:cNvPr id="3" name="Picture 2"/>
          <p:cNvPicPr>
            <a:picLocks noChangeAspect="1"/>
          </p:cNvPicPr>
          <p:nvPr/>
        </p:nvPicPr>
        <p:blipFill>
          <a:blip r:embed="rId5"/>
          <a:stretch>
            <a:fillRect/>
          </a:stretch>
        </p:blipFill>
        <p:spPr>
          <a:xfrm>
            <a:off x="0" y="4511266"/>
            <a:ext cx="12192000" cy="2284858"/>
          </a:xfrm>
          <a:prstGeom prst="rect">
            <a:avLst/>
          </a:prstGeom>
        </p:spPr>
      </p:pic>
    </p:spTree>
    <p:extLst>
      <p:ext uri="{BB962C8B-B14F-4D97-AF65-F5344CB8AC3E}">
        <p14:creationId xmlns:p14="http://schemas.microsoft.com/office/powerpoint/2010/main" val="652375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Expiring Card Query</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14299" y="1825625"/>
            <a:ext cx="11922369" cy="4351338"/>
          </a:xfrm>
        </p:spPr>
        <p:txBody>
          <a:bodyPr>
            <a:noAutofit/>
          </a:bodyPr>
          <a:lstStyle/>
          <a:p>
            <a:pPr marL="0" indent="0">
              <a:buNone/>
            </a:pPr>
            <a:r>
              <a:rPr lang="en-US" sz="1800" dirty="0"/>
              <a:t>SELECT</a:t>
            </a:r>
          </a:p>
          <a:p>
            <a:pPr marL="0" indent="0">
              <a:buNone/>
            </a:pPr>
            <a:r>
              <a:rPr lang="en-US" sz="1800" dirty="0"/>
              <a:t>    MIN(</a:t>
            </a:r>
            <a:r>
              <a:rPr lang="en-US" sz="1800" dirty="0" err="1"/>
              <a:t>n.first_name</a:t>
            </a:r>
            <a:r>
              <a:rPr lang="en-US" sz="1800" dirty="0" smtClean="0"/>
              <a:t>),</a:t>
            </a:r>
          </a:p>
          <a:p>
            <a:pPr marL="0" indent="0">
              <a:buNone/>
            </a:pPr>
            <a:r>
              <a:rPr lang="en-US" sz="1800" dirty="0"/>
              <a:t> </a:t>
            </a:r>
            <a:r>
              <a:rPr lang="en-US" sz="1800" dirty="0" smtClean="0"/>
              <a:t>   MIN(</a:t>
            </a:r>
            <a:r>
              <a:rPr lang="en-US" sz="1800" dirty="0" err="1" smtClean="0"/>
              <a:t>n.last_name</a:t>
            </a:r>
            <a:r>
              <a:rPr lang="en-US" sz="1800" dirty="0"/>
              <a:t>),</a:t>
            </a:r>
          </a:p>
          <a:p>
            <a:pPr marL="0" indent="0">
              <a:buNone/>
            </a:pPr>
            <a:r>
              <a:rPr lang="en-US" sz="1800" dirty="0"/>
              <a:t>    MIN(</a:t>
            </a:r>
            <a:r>
              <a:rPr lang="en-US" sz="1800" dirty="0" err="1"/>
              <a:t>v.field_content</a:t>
            </a:r>
            <a:r>
              <a:rPr lang="en-US" sz="1800" dirty="0"/>
              <a:t>) as email,</a:t>
            </a:r>
          </a:p>
          <a:p>
            <a:pPr marL="0" indent="0">
              <a:buNone/>
            </a:pPr>
            <a:r>
              <a:rPr lang="en-US" sz="1800" dirty="0"/>
              <a:t>    TO_CHAR(p.expiration_date_</a:t>
            </a:r>
            <a:r>
              <a:rPr lang="en-US" sz="1800" dirty="0" err="1"/>
              <a:t>gmt</a:t>
            </a:r>
            <a:r>
              <a:rPr lang="en-US" sz="1800" dirty="0"/>
              <a:t>,'Mon DD, YYYY'),</a:t>
            </a:r>
          </a:p>
          <a:p>
            <a:pPr marL="0" indent="0">
              <a:buNone/>
            </a:pPr>
            <a:r>
              <a:rPr lang="en-US" sz="1800" dirty="0"/>
              <a:t>    p.id</a:t>
            </a:r>
          </a:p>
          <a:p>
            <a:pPr marL="0" indent="0">
              <a:buNone/>
            </a:pPr>
            <a:r>
              <a:rPr lang="en-US" sz="1800" dirty="0"/>
              <a:t>FROM </a:t>
            </a:r>
            <a:r>
              <a:rPr lang="en-US" sz="1800" dirty="0" err="1"/>
              <a:t>sierra_view.patron_record</a:t>
            </a:r>
            <a:r>
              <a:rPr lang="en-US" sz="1800" dirty="0"/>
              <a:t> as p</a:t>
            </a:r>
          </a:p>
          <a:p>
            <a:pPr marL="0" indent="0">
              <a:buNone/>
            </a:pPr>
            <a:r>
              <a:rPr lang="en-US" sz="1800" dirty="0"/>
              <a:t>JOIN </a:t>
            </a:r>
            <a:r>
              <a:rPr lang="en-US" sz="1800" dirty="0" err="1"/>
              <a:t>sierra_view.varfield</a:t>
            </a:r>
            <a:r>
              <a:rPr lang="en-US" sz="1800" dirty="0"/>
              <a:t> v		</a:t>
            </a:r>
          </a:p>
          <a:p>
            <a:pPr marL="0" indent="0">
              <a:buNone/>
            </a:pPr>
            <a:r>
              <a:rPr lang="en-US" sz="1800" dirty="0"/>
              <a:t>    ON p.id = </a:t>
            </a:r>
            <a:r>
              <a:rPr lang="en-US" sz="1800" dirty="0" err="1" smtClean="0"/>
              <a:t>v.record_id</a:t>
            </a:r>
            <a:r>
              <a:rPr lang="en-US" sz="1800" dirty="0" smtClean="0"/>
              <a:t> AND </a:t>
            </a:r>
            <a:r>
              <a:rPr lang="en-US" sz="1800" dirty="0" err="1"/>
              <a:t>v.varfield_type_code</a:t>
            </a:r>
            <a:r>
              <a:rPr lang="en-US" sz="1800" dirty="0"/>
              <a:t> = </a:t>
            </a:r>
            <a:r>
              <a:rPr lang="en-US" sz="1800" dirty="0" smtClean="0"/>
              <a:t>'z</a:t>
            </a:r>
            <a:r>
              <a:rPr lang="en-US" sz="1800" dirty="0"/>
              <a:t>'</a:t>
            </a:r>
            <a:endParaRPr lang="en-US" sz="1800" dirty="0" smtClean="0"/>
          </a:p>
          <a:p>
            <a:pPr marL="0" indent="0">
              <a:buNone/>
            </a:pPr>
            <a:r>
              <a:rPr lang="en-US" sz="1800" dirty="0" smtClean="0"/>
              <a:t>JOIN </a:t>
            </a:r>
            <a:r>
              <a:rPr lang="en-US" sz="1800" dirty="0" err="1"/>
              <a:t>sierra_view.patron_record_fullname</a:t>
            </a:r>
            <a:r>
              <a:rPr lang="en-US" sz="1800" dirty="0"/>
              <a:t> n</a:t>
            </a:r>
          </a:p>
          <a:p>
            <a:pPr marL="0" indent="0">
              <a:buNone/>
            </a:pPr>
            <a:r>
              <a:rPr lang="en-US" sz="1800" dirty="0"/>
              <a:t>    ON p.id = </a:t>
            </a:r>
            <a:r>
              <a:rPr lang="en-US" sz="1800" dirty="0" err="1"/>
              <a:t>n.patron_record_id</a:t>
            </a:r>
            <a:endParaRPr lang="en-US" sz="1800" dirty="0"/>
          </a:p>
          <a:p>
            <a:pPr marL="0" indent="0">
              <a:buNone/>
            </a:pPr>
            <a:r>
              <a:rPr lang="en-US" sz="1800" dirty="0"/>
              <a:t>WHERE </a:t>
            </a:r>
            <a:r>
              <a:rPr lang="en-US" sz="1800" dirty="0" err="1"/>
              <a:t>p.expiration_date_gmt</a:t>
            </a:r>
            <a:r>
              <a:rPr lang="en-US" sz="1800" dirty="0"/>
              <a:t>::DATE = (LOCALTIMESTAMP::DATE + INTERVAL '30 days')</a:t>
            </a:r>
          </a:p>
          <a:p>
            <a:pPr marL="0" indent="0">
              <a:buNone/>
            </a:pPr>
            <a:r>
              <a:rPr lang="en-US" sz="1800" dirty="0"/>
              <a:t>GROUP BY 5, 4</a:t>
            </a:r>
          </a:p>
          <a:p>
            <a:pPr marL="0" indent="0">
              <a:buNone/>
            </a:pPr>
            <a:endParaRPr lang="en-US" sz="1800" dirty="0"/>
          </a:p>
        </p:txBody>
      </p:sp>
    </p:spTree>
    <p:extLst>
      <p:ext uri="{BB962C8B-B14F-4D97-AF65-F5344CB8AC3E}">
        <p14:creationId xmlns:p14="http://schemas.microsoft.com/office/powerpoint/2010/main" val="262560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Caveats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442545" y="1825625"/>
            <a:ext cx="9255369" cy="4351338"/>
          </a:xfrm>
        </p:spPr>
        <p:txBody>
          <a:bodyPr>
            <a:normAutofit/>
          </a:bodyPr>
          <a:lstStyle/>
          <a:p>
            <a:r>
              <a:rPr lang="en-US" sz="2000" dirty="0"/>
              <a:t>Email server may block </a:t>
            </a:r>
            <a:r>
              <a:rPr lang="en-US" sz="2000" dirty="0" smtClean="0"/>
              <a:t>messages</a:t>
            </a:r>
          </a:p>
          <a:p>
            <a:endParaRPr lang="en-US" sz="2000" dirty="0"/>
          </a:p>
          <a:p>
            <a:endParaRPr lang="en-US" sz="2000" dirty="0" smtClean="0"/>
          </a:p>
          <a:p>
            <a:r>
              <a:rPr lang="en-US" sz="2000" dirty="0" smtClean="0"/>
              <a:t>Sending </a:t>
            </a:r>
            <a:r>
              <a:rPr lang="en-US" sz="2000" dirty="0"/>
              <a:t>too many in too short a time likely to trip spam protections</a:t>
            </a:r>
          </a:p>
          <a:p>
            <a:r>
              <a:rPr lang="en-US" sz="2000" dirty="0" smtClean="0"/>
              <a:t>Mitigate </a:t>
            </a:r>
            <a:r>
              <a:rPr lang="en-US" sz="2000" dirty="0"/>
              <a:t>that by splitting script into smaller batches of patrons and staggering </a:t>
            </a:r>
            <a:r>
              <a:rPr lang="en-US" sz="2000" dirty="0" err="1"/>
              <a:t>cron</a:t>
            </a:r>
            <a:r>
              <a:rPr lang="en-US" sz="2000" dirty="0"/>
              <a:t> jobs</a:t>
            </a:r>
          </a:p>
          <a:p>
            <a:pPr marL="0" indent="0">
              <a:buNone/>
            </a:pPr>
            <a:endParaRPr lang="en-US" dirty="0"/>
          </a:p>
        </p:txBody>
      </p:sp>
      <p:pic>
        <p:nvPicPr>
          <p:cNvPr id="6" name="Picture 5"/>
          <p:cNvPicPr>
            <a:picLocks noChangeAspect="1"/>
          </p:cNvPicPr>
          <p:nvPr/>
        </p:nvPicPr>
        <p:blipFill>
          <a:blip r:embed="rId4"/>
          <a:stretch>
            <a:fillRect/>
          </a:stretch>
        </p:blipFill>
        <p:spPr>
          <a:xfrm>
            <a:off x="4223207" y="4429497"/>
            <a:ext cx="6721749" cy="2428503"/>
          </a:xfrm>
          <a:prstGeom prst="rect">
            <a:avLst/>
          </a:prstGeom>
        </p:spPr>
      </p:pic>
      <p:pic>
        <p:nvPicPr>
          <p:cNvPr id="2" name="Picture 1"/>
          <p:cNvPicPr>
            <a:picLocks noChangeAspect="1"/>
          </p:cNvPicPr>
          <p:nvPr/>
        </p:nvPicPr>
        <p:blipFill>
          <a:blip r:embed="rId5"/>
          <a:stretch>
            <a:fillRect/>
          </a:stretch>
        </p:blipFill>
        <p:spPr>
          <a:xfrm>
            <a:off x="715922" y="2231740"/>
            <a:ext cx="8092336" cy="854191"/>
          </a:xfrm>
          <a:prstGeom prst="rect">
            <a:avLst/>
          </a:prstGeom>
        </p:spPr>
      </p:pic>
    </p:spTree>
    <p:extLst>
      <p:ext uri="{BB962C8B-B14F-4D97-AF65-F5344CB8AC3E}">
        <p14:creationId xmlns:p14="http://schemas.microsoft.com/office/powerpoint/2010/main" val="36292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Updates to Gem</a:t>
            </a:r>
            <a:r>
              <a:rPr lang="en-US" dirty="0">
                <a:latin typeface="Bahnschrift Condensed" panose="020B0502040204020203" pitchFamily="34" charset="0"/>
              </a:rPr>
              <a:t>’</a:t>
            </a:r>
            <a:r>
              <a:rPr lang="en-US" dirty="0"/>
              <a:t>s script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221862" y="2010263"/>
            <a:ext cx="7857392" cy="2974975"/>
          </a:xfrm>
        </p:spPr>
        <p:txBody>
          <a:bodyPr/>
          <a:lstStyle/>
          <a:p>
            <a:r>
              <a:rPr lang="en-US" sz="2000" dirty="0"/>
              <a:t>Latest </a:t>
            </a:r>
            <a:r>
              <a:rPr lang="en-US" sz="2000" dirty="0" err="1"/>
              <a:t>Conda</a:t>
            </a:r>
            <a:r>
              <a:rPr lang="en-US" sz="2000" dirty="0"/>
              <a:t> Install includes Python 3.13</a:t>
            </a:r>
          </a:p>
          <a:p>
            <a:r>
              <a:rPr lang="en-US" sz="2000" dirty="0"/>
              <a:t>Utilize Virtual Environments with Anaconda</a:t>
            </a:r>
          </a:p>
          <a:p>
            <a:r>
              <a:rPr lang="en-US" sz="2000" dirty="0"/>
              <a:t>Store login credentials in an external .</a:t>
            </a:r>
            <a:r>
              <a:rPr lang="en-US" sz="2000" dirty="0" err="1"/>
              <a:t>ini</a:t>
            </a:r>
            <a:r>
              <a:rPr lang="en-US" sz="2000" dirty="0"/>
              <a:t> file</a:t>
            </a:r>
          </a:p>
          <a:p>
            <a:r>
              <a:rPr lang="en-US" sz="2000" dirty="0"/>
              <a:t>Rewrite script to use defined functions</a:t>
            </a:r>
          </a:p>
          <a:p>
            <a:r>
              <a:rPr lang="en-US" sz="2000" dirty="0"/>
              <a:t>(Optional) include SQL query within script</a:t>
            </a:r>
          </a:p>
          <a:p>
            <a:r>
              <a:rPr lang="en-US" sz="2000" dirty="0"/>
              <a:t>(Optional) clean up files when script completes</a:t>
            </a:r>
          </a:p>
          <a:p>
            <a:endParaRPr lang="en-US" dirty="0"/>
          </a:p>
        </p:txBody>
      </p:sp>
      <p:pic>
        <p:nvPicPr>
          <p:cNvPr id="6" name="Picture 5"/>
          <p:cNvPicPr>
            <a:picLocks noChangeAspect="1"/>
          </p:cNvPicPr>
          <p:nvPr/>
        </p:nvPicPr>
        <p:blipFill>
          <a:blip r:embed="rId4"/>
          <a:stretch>
            <a:fillRect/>
          </a:stretch>
        </p:blipFill>
        <p:spPr>
          <a:xfrm>
            <a:off x="8079254" y="1478735"/>
            <a:ext cx="4038032" cy="4038032"/>
          </a:xfrm>
          <a:prstGeom prst="rect">
            <a:avLst/>
          </a:prstGeom>
        </p:spPr>
      </p:pic>
      <p:sp>
        <p:nvSpPr>
          <p:cNvPr id="7" name="Rectangle 6"/>
          <p:cNvSpPr/>
          <p:nvPr/>
        </p:nvSpPr>
        <p:spPr>
          <a:xfrm>
            <a:off x="830588" y="6127234"/>
            <a:ext cx="9605772" cy="369332"/>
          </a:xfrm>
          <a:prstGeom prst="rect">
            <a:avLst/>
          </a:prstGeom>
        </p:spPr>
        <p:txBody>
          <a:bodyPr wrap="square">
            <a:spAutoFit/>
          </a:bodyPr>
          <a:lstStyle/>
          <a:p>
            <a:r>
              <a:rPr lang="en-US" dirty="0"/>
              <a:t>https://github.com/jmgold/IUG2026--Automating-Reports-with-Python-2</a:t>
            </a:r>
          </a:p>
        </p:txBody>
      </p:sp>
    </p:spTree>
    <p:extLst>
      <p:ext uri="{BB962C8B-B14F-4D97-AF65-F5344CB8AC3E}">
        <p14:creationId xmlns:p14="http://schemas.microsoft.com/office/powerpoint/2010/main" val="848563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Ingram </a:t>
            </a:r>
            <a:r>
              <a:rPr lang="en-US" dirty="0" err="1" smtClean="0">
                <a:solidFill>
                  <a:srgbClr val="00223D"/>
                </a:solidFill>
              </a:rPr>
              <a:t>iHoldings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572986" y="1831258"/>
            <a:ext cx="5448300" cy="4351338"/>
          </a:xfrm>
        </p:spPr>
        <p:txBody>
          <a:bodyPr>
            <a:normAutofit/>
          </a:bodyPr>
          <a:lstStyle/>
          <a:p>
            <a:r>
              <a:rPr lang="en-US" sz="2400" dirty="0" smtClean="0"/>
              <a:t>See </a:t>
            </a:r>
            <a:r>
              <a:rPr lang="en-US" sz="2400" dirty="0"/>
              <a:t>in </a:t>
            </a:r>
            <a:r>
              <a:rPr lang="en-US" sz="2400" dirty="0" err="1"/>
              <a:t>iPage</a:t>
            </a:r>
            <a:r>
              <a:rPr lang="en-US" sz="2400" dirty="0"/>
              <a:t> if a title is already in your ILS </a:t>
            </a:r>
            <a:r>
              <a:rPr lang="en-US" sz="2400" dirty="0" smtClean="0"/>
              <a:t>holdings</a:t>
            </a:r>
          </a:p>
          <a:p>
            <a:r>
              <a:rPr lang="en-US" sz="2400" dirty="0" smtClean="0"/>
              <a:t>Lets you match titles obtained outside of Ingram without needing to check the catalog</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670" y="1583792"/>
            <a:ext cx="5719494" cy="4227850"/>
          </a:xfrm>
          <a:prstGeom prst="rect">
            <a:avLst/>
          </a:prstGeom>
        </p:spPr>
      </p:pic>
    </p:spTree>
    <p:extLst>
      <p:ext uri="{BB962C8B-B14F-4D97-AF65-F5344CB8AC3E}">
        <p14:creationId xmlns:p14="http://schemas.microsoft.com/office/powerpoint/2010/main" val="309641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solidFill>
                  <a:srgbClr val="00223D"/>
                </a:solidFill>
              </a:rPr>
              <a:t>Ingram </a:t>
            </a:r>
            <a:r>
              <a:rPr lang="en-US" dirty="0" err="1">
                <a:solidFill>
                  <a:srgbClr val="00223D"/>
                </a:solidFill>
              </a:rPr>
              <a:t>iHoldings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290147" y="1859000"/>
            <a:ext cx="6241022" cy="442790"/>
          </a:xfrm>
        </p:spPr>
        <p:txBody>
          <a:bodyPr>
            <a:normAutofit fontScale="92500" lnSpcReduction="10000"/>
          </a:bodyPr>
          <a:lstStyle/>
          <a:p>
            <a:pPr marL="0" indent="0" algn="ctr">
              <a:buNone/>
            </a:pPr>
            <a:r>
              <a:rPr lang="en-US" dirty="0" smtClean="0"/>
              <a:t>Requested Data</a:t>
            </a:r>
            <a:endParaRPr lang="en-US" dirty="0"/>
          </a:p>
        </p:txBody>
      </p:sp>
      <p:pic>
        <p:nvPicPr>
          <p:cNvPr id="6" name="Picture 5"/>
          <p:cNvPicPr>
            <a:picLocks noChangeAspect="1"/>
          </p:cNvPicPr>
          <p:nvPr/>
        </p:nvPicPr>
        <p:blipFill>
          <a:blip r:embed="rId4"/>
          <a:stretch>
            <a:fillRect/>
          </a:stretch>
        </p:blipFill>
        <p:spPr>
          <a:xfrm>
            <a:off x="290146" y="2564843"/>
            <a:ext cx="6241023" cy="400551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7150275" y="3936030"/>
            <a:ext cx="4631512" cy="1263140"/>
          </a:xfrm>
          <a:prstGeom prst="rect">
            <a:avLst/>
          </a:prstGeom>
          <a:effectLst>
            <a:outerShdw blurRad="50800" dist="38100" dir="2700000" algn="tl" rotWithShape="0">
              <a:prstClr val="black">
                <a:alpha val="40000"/>
              </a:prstClr>
            </a:outerShdw>
          </a:effectLst>
        </p:spPr>
      </p:pic>
      <p:sp>
        <p:nvSpPr>
          <p:cNvPr id="8" name="Content Placeholder 23">
            <a:extLst>
              <a:ext uri="{FF2B5EF4-FFF2-40B4-BE49-F238E27FC236}">
                <a16:creationId xmlns:a16="http://schemas.microsoft.com/office/drawing/2014/main" id="{295C7490-2FDB-B74A-C31E-269BB0BEE80A}"/>
              </a:ext>
            </a:extLst>
          </p:cNvPr>
          <p:cNvSpPr txBox="1">
            <a:spLocks/>
          </p:cNvSpPr>
          <p:nvPr/>
        </p:nvSpPr>
        <p:spPr>
          <a:xfrm>
            <a:off x="7150275" y="3339313"/>
            <a:ext cx="4631512" cy="4427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Necessary Data</a:t>
            </a:r>
            <a:endParaRPr lang="en-US" dirty="0"/>
          </a:p>
        </p:txBody>
      </p:sp>
    </p:spTree>
    <p:extLst>
      <p:ext uri="{BB962C8B-B14F-4D97-AF65-F5344CB8AC3E}">
        <p14:creationId xmlns:p14="http://schemas.microsoft.com/office/powerpoint/2010/main" val="1999264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34815" y="1825625"/>
            <a:ext cx="8837756" cy="4351338"/>
          </a:xfrm>
        </p:spPr>
        <p:txBody>
          <a:bodyPr>
            <a:normAutofit/>
          </a:bodyPr>
          <a:lstStyle/>
          <a:p>
            <a:pPr marL="457200" indent="-457200">
              <a:buFont typeface="+mj-lt"/>
              <a:buAutoNum type="arabicPeriod"/>
            </a:pPr>
            <a:r>
              <a:rPr lang="en-US" sz="1800" b="1" dirty="0"/>
              <a:t>INPUT: </a:t>
            </a:r>
            <a:r>
              <a:rPr lang="en-US" sz="1800" dirty="0"/>
              <a:t>Find </a:t>
            </a:r>
            <a:r>
              <a:rPr lang="en-US" sz="1800" dirty="0" smtClean="0"/>
              <a:t>bib records to include in holdings</a:t>
            </a:r>
            <a:endParaRPr lang="en-US" sz="1800" dirty="0"/>
          </a:p>
          <a:p>
            <a:pPr marL="914400" lvl="1" indent="-457200">
              <a:buFont typeface="+mj-lt"/>
              <a:buAutoNum type="romanLcPeriod"/>
            </a:pPr>
            <a:r>
              <a:rPr lang="en-US" sz="1800" dirty="0"/>
              <a:t>Use </a:t>
            </a:r>
            <a:r>
              <a:rPr lang="en-US" sz="1800" dirty="0" err="1"/>
              <a:t>run_query</a:t>
            </a:r>
            <a:r>
              <a:rPr lang="en-US" sz="1800" dirty="0" smtClean="0"/>
              <a:t>()</a:t>
            </a:r>
          </a:p>
          <a:p>
            <a:pPr marL="1371600" lvl="2" indent="-457200">
              <a:buFont typeface="+mj-lt"/>
              <a:buAutoNum type="romanLcPeriod"/>
            </a:pPr>
            <a:r>
              <a:rPr lang="en-US" sz="1400" dirty="0" smtClean="0"/>
              <a:t>Note: Separate query for each library as they may each wish to use different filters for the holdings they provide</a:t>
            </a:r>
            <a:endParaRPr lang="en-US" sz="1400" dirty="0"/>
          </a:p>
          <a:p>
            <a:pPr marL="457200" indent="-457200">
              <a:buFont typeface="+mj-lt"/>
              <a:buAutoNum type="arabicPeriod"/>
            </a:pPr>
            <a:r>
              <a:rPr lang="en-US" sz="1800" b="1" dirty="0"/>
              <a:t>OUTPUT: </a:t>
            </a:r>
            <a:r>
              <a:rPr lang="en-US" sz="1800" dirty="0" smtClean="0"/>
              <a:t>Generate MARC file of those records</a:t>
            </a:r>
            <a:endParaRPr lang="en-US" sz="1800" dirty="0"/>
          </a:p>
          <a:p>
            <a:pPr marL="914400" lvl="1" indent="-457200">
              <a:buFont typeface="+mj-lt"/>
              <a:buAutoNum type="romanLcPeriod"/>
            </a:pPr>
            <a:r>
              <a:rPr lang="en-US" sz="1800" b="1" dirty="0" smtClean="0"/>
              <a:t>New: </a:t>
            </a:r>
            <a:r>
              <a:rPr lang="en-US" sz="1800" dirty="0" smtClean="0"/>
              <a:t>Use </a:t>
            </a:r>
            <a:r>
              <a:rPr lang="en-US" sz="1800" dirty="0" err="1" smtClean="0"/>
              <a:t>pymarc</a:t>
            </a:r>
            <a:r>
              <a:rPr lang="en-US" sz="1800" dirty="0" smtClean="0"/>
              <a:t> for </a:t>
            </a:r>
            <a:r>
              <a:rPr lang="en-US" sz="1800" dirty="0" err="1" smtClean="0"/>
              <a:t>marc_writer</a:t>
            </a:r>
            <a:r>
              <a:rPr lang="en-US" sz="1800" dirty="0" smtClean="0"/>
              <a:t>() function</a:t>
            </a:r>
            <a:endParaRPr lang="en-US" sz="1800" dirty="0"/>
          </a:p>
          <a:p>
            <a:pPr marL="457200" indent="-457200">
              <a:buFont typeface="+mj-lt"/>
              <a:buAutoNum type="arabicPeriod"/>
            </a:pPr>
            <a:r>
              <a:rPr lang="en-US" sz="1800" b="1" dirty="0" smtClean="0"/>
              <a:t>DELIVERY</a:t>
            </a:r>
            <a:r>
              <a:rPr lang="en-US" sz="1800" b="1" dirty="0"/>
              <a:t>: </a:t>
            </a:r>
            <a:r>
              <a:rPr lang="en-US" sz="1800" dirty="0" smtClean="0"/>
              <a:t>FTP MARC file to Ingram</a:t>
            </a:r>
            <a:endParaRPr lang="en-US" sz="1800" dirty="0"/>
          </a:p>
          <a:p>
            <a:pPr marL="914400" lvl="1" indent="-457200">
              <a:buFont typeface="+mj-lt"/>
              <a:buAutoNum type="romanLcPeriod"/>
            </a:pPr>
            <a:r>
              <a:rPr lang="en-US" sz="1800" b="1" dirty="0" smtClean="0"/>
              <a:t>New: </a:t>
            </a:r>
            <a:r>
              <a:rPr lang="en-US" sz="1800" dirty="0" smtClean="0"/>
              <a:t>Use </a:t>
            </a:r>
            <a:r>
              <a:rPr lang="en-US" sz="1800" dirty="0" err="1" smtClean="0"/>
              <a:t>pysftp</a:t>
            </a:r>
            <a:r>
              <a:rPr lang="en-US" sz="1800" dirty="0" smtClean="0"/>
              <a:t> for </a:t>
            </a:r>
            <a:r>
              <a:rPr lang="en-US" sz="1800" dirty="0" err="1" smtClean="0"/>
              <a:t>sftp_file</a:t>
            </a:r>
            <a:r>
              <a:rPr lang="en-US" sz="1800" dirty="0" smtClean="0"/>
              <a:t>() function</a:t>
            </a:r>
          </a:p>
          <a:p>
            <a:pPr marL="914400" lvl="1" indent="-457200">
              <a:buFont typeface="+mj-lt"/>
              <a:buAutoNum type="romanLcPeriod"/>
            </a:pPr>
            <a:endParaRPr lang="en-US" sz="1800" dirty="0"/>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Execution </a:t>
            </a:r>
            <a:r>
              <a:rPr lang="en-US" dirty="0" smtClean="0"/>
              <a:t>Plan: </a:t>
            </a:r>
            <a:r>
              <a:rPr lang="en-US" dirty="0" err="1" smtClean="0"/>
              <a:t>iHoldings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10" name="TextBox 9"/>
          <p:cNvSpPr txBox="1"/>
          <p:nvPr/>
        </p:nvSpPr>
        <p:spPr>
          <a:xfrm>
            <a:off x="5996353" y="6081067"/>
            <a:ext cx="2983523" cy="461665"/>
          </a:xfrm>
          <a:prstGeom prst="rect">
            <a:avLst/>
          </a:prstGeom>
          <a:noFill/>
        </p:spPr>
        <p:txBody>
          <a:bodyPr wrap="square" rtlCol="0">
            <a:spAutoFit/>
          </a:bodyPr>
          <a:lstStyle/>
          <a:p>
            <a:r>
              <a:rPr lang="en-US" sz="2400" dirty="0" smtClean="0"/>
              <a:t>Ingram Holdings</a:t>
            </a:r>
            <a:endParaRPr lang="en-US" sz="2400" dirty="0"/>
          </a:p>
        </p:txBody>
      </p:sp>
      <p:pic>
        <p:nvPicPr>
          <p:cNvPr id="11" name="Picture 10"/>
          <p:cNvPicPr>
            <a:picLocks noChangeAspect="1"/>
          </p:cNvPicPr>
          <p:nvPr/>
        </p:nvPicPr>
        <p:blipFill>
          <a:blip r:embed="rId4"/>
          <a:stretch>
            <a:fillRect/>
          </a:stretch>
        </p:blipFill>
        <p:spPr>
          <a:xfrm>
            <a:off x="9029815" y="3691184"/>
            <a:ext cx="3104940" cy="3104940"/>
          </a:xfrm>
          <a:prstGeom prst="rect">
            <a:avLst/>
          </a:prstGeom>
        </p:spPr>
      </p:pic>
    </p:spTree>
    <p:extLst>
      <p:ext uri="{BB962C8B-B14F-4D97-AF65-F5344CB8AC3E}">
        <p14:creationId xmlns:p14="http://schemas.microsoft.com/office/powerpoint/2010/main" val="880385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pPr algn="ctr"/>
            <a:r>
              <a:rPr lang="en-US" dirty="0" err="1" smtClean="0">
                <a:solidFill>
                  <a:srgbClr val="00223D"/>
                </a:solidFill>
              </a:rPr>
              <a:t>Pymarc</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Picture 5"/>
          <p:cNvPicPr>
            <a:picLocks noChangeAspect="1"/>
          </p:cNvPicPr>
          <p:nvPr/>
        </p:nvPicPr>
        <p:blipFill>
          <a:blip r:embed="rId4"/>
          <a:stretch>
            <a:fillRect/>
          </a:stretch>
        </p:blipFill>
        <p:spPr>
          <a:xfrm>
            <a:off x="1245224" y="0"/>
            <a:ext cx="3151921" cy="3151921"/>
          </a:xfrm>
          <a:prstGeom prst="rect">
            <a:avLst/>
          </a:prstGeom>
        </p:spPr>
      </p:pic>
      <p:sp>
        <p:nvSpPr>
          <p:cNvPr id="7" name="TextBox 6"/>
          <p:cNvSpPr txBox="1"/>
          <p:nvPr/>
        </p:nvSpPr>
        <p:spPr>
          <a:xfrm>
            <a:off x="1501038" y="3147714"/>
            <a:ext cx="2640292" cy="369332"/>
          </a:xfrm>
          <a:prstGeom prst="rect">
            <a:avLst/>
          </a:prstGeom>
          <a:noFill/>
        </p:spPr>
        <p:txBody>
          <a:bodyPr wrap="square" rtlCol="0">
            <a:spAutoFit/>
          </a:bodyPr>
          <a:lstStyle/>
          <a:p>
            <a:pPr algn="ctr"/>
            <a:r>
              <a:rPr lang="en-US" dirty="0" err="1" smtClean="0"/>
              <a:t>Pymarc</a:t>
            </a:r>
            <a:r>
              <a:rPr lang="en-US" dirty="0" smtClean="0"/>
              <a:t> on </a:t>
            </a:r>
            <a:r>
              <a:rPr lang="en-US" dirty="0" err="1" smtClean="0"/>
              <a:t>Gitlab</a:t>
            </a:r>
            <a:endParaRPr lang="en-US" dirty="0"/>
          </a:p>
        </p:txBody>
      </p:sp>
      <p:pic>
        <p:nvPicPr>
          <p:cNvPr id="8" name="Picture 7"/>
          <p:cNvPicPr>
            <a:picLocks noChangeAspect="1"/>
          </p:cNvPicPr>
          <p:nvPr/>
        </p:nvPicPr>
        <p:blipFill>
          <a:blip r:embed="rId5"/>
          <a:stretch>
            <a:fillRect/>
          </a:stretch>
        </p:blipFill>
        <p:spPr>
          <a:xfrm>
            <a:off x="7991473" y="41328"/>
            <a:ext cx="3110593" cy="3110593"/>
          </a:xfrm>
          <a:prstGeom prst="rect">
            <a:avLst/>
          </a:prstGeom>
        </p:spPr>
      </p:pic>
      <p:sp>
        <p:nvSpPr>
          <p:cNvPr id="9" name="TextBox 8"/>
          <p:cNvSpPr txBox="1"/>
          <p:nvPr/>
        </p:nvSpPr>
        <p:spPr>
          <a:xfrm>
            <a:off x="7973782" y="3151921"/>
            <a:ext cx="3145973" cy="369332"/>
          </a:xfrm>
          <a:prstGeom prst="rect">
            <a:avLst/>
          </a:prstGeom>
          <a:noFill/>
        </p:spPr>
        <p:txBody>
          <a:bodyPr wrap="square" rtlCol="0">
            <a:spAutoFit/>
          </a:bodyPr>
          <a:lstStyle/>
          <a:p>
            <a:pPr algn="ctr"/>
            <a:r>
              <a:rPr lang="en-US" dirty="0" err="1" smtClean="0"/>
              <a:t>Pymarc</a:t>
            </a:r>
            <a:r>
              <a:rPr lang="en-US" dirty="0" smtClean="0"/>
              <a:t> Documentation</a:t>
            </a:r>
            <a:endParaRPr lang="en-US" dirty="0"/>
          </a:p>
        </p:txBody>
      </p:sp>
      <p:pic>
        <p:nvPicPr>
          <p:cNvPr id="10" name="Picture 9"/>
          <p:cNvPicPr>
            <a:picLocks noChangeAspect="1"/>
          </p:cNvPicPr>
          <p:nvPr/>
        </p:nvPicPr>
        <p:blipFill>
          <a:blip r:embed="rId6"/>
          <a:stretch>
            <a:fillRect/>
          </a:stretch>
        </p:blipFill>
        <p:spPr>
          <a:xfrm>
            <a:off x="2094575" y="3517046"/>
            <a:ext cx="8009101" cy="3310213"/>
          </a:xfrm>
          <a:prstGeom prst="rect">
            <a:avLst/>
          </a:prstGeom>
        </p:spPr>
      </p:pic>
    </p:spTree>
    <p:extLst>
      <p:ext uri="{BB962C8B-B14F-4D97-AF65-F5344CB8AC3E}">
        <p14:creationId xmlns:p14="http://schemas.microsoft.com/office/powerpoint/2010/main" val="948932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solidFill>
                  <a:srgbClr val="00223D"/>
                </a:solidFill>
              </a:rPr>
              <a:t>m</a:t>
            </a:r>
            <a:r>
              <a:rPr lang="en-US" dirty="0" err="1" smtClean="0">
                <a:solidFill>
                  <a:srgbClr val="00223D"/>
                </a:solidFill>
              </a:rPr>
              <a:t>arc_writer</a:t>
            </a:r>
            <a:r>
              <a:rPr lang="en-US" dirty="0" smtClean="0">
                <a:solidFill>
                  <a:srgbClr val="00223D"/>
                </a:solidFill>
              </a:rPr>
              <a: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Content Placeholder 2"/>
          <p:cNvSpPr>
            <a:spLocks noGrp="1"/>
          </p:cNvSpPr>
          <p:nvPr>
            <p:ph idx="1"/>
          </p:nvPr>
        </p:nvSpPr>
        <p:spPr>
          <a:xfrm>
            <a:off x="149469" y="1545996"/>
            <a:ext cx="7192108" cy="4833033"/>
          </a:xfrm>
        </p:spPr>
        <p:txBody>
          <a:bodyPr>
            <a:normAutofit/>
          </a:bodyPr>
          <a:lstStyle/>
          <a:p>
            <a:pPr marL="0" indent="0">
              <a:buNone/>
            </a:pPr>
            <a:r>
              <a:rPr lang="en-US" sz="1400" dirty="0" smtClean="0"/>
              <a:t>Import </a:t>
            </a:r>
            <a:r>
              <a:rPr lang="en-US" sz="1400" dirty="0" err="1" smtClean="0"/>
              <a:t>pymarc</a:t>
            </a:r>
            <a:endParaRPr lang="en-US" sz="1400" dirty="0" smtClean="0"/>
          </a:p>
          <a:p>
            <a:pPr marL="0" indent="0">
              <a:buNone/>
            </a:pPr>
            <a:r>
              <a:rPr lang="en-US" sz="1400" dirty="0" err="1" smtClean="0"/>
              <a:t>def</a:t>
            </a:r>
            <a:r>
              <a:rPr lang="en-US" sz="1400" dirty="0" smtClean="0"/>
              <a:t> </a:t>
            </a:r>
            <a:r>
              <a:rPr lang="en-US" sz="1400" dirty="0" err="1" smtClean="0"/>
              <a:t>marc_writer</a:t>
            </a:r>
            <a:r>
              <a:rPr lang="en-US" sz="1400" dirty="0" smtClean="0"/>
              <a:t>(</a:t>
            </a:r>
            <a:r>
              <a:rPr lang="en-US" sz="1400" dirty="0" err="1" smtClean="0"/>
              <a:t>query_data</a:t>
            </a:r>
            <a:r>
              <a:rPr lang="en-US" sz="1400" dirty="0" smtClean="0"/>
              <a:t>, </a:t>
            </a:r>
            <a:r>
              <a:rPr lang="en-US" sz="1400" dirty="0" err="1" smtClean="0"/>
              <a:t>marc_file</a:t>
            </a:r>
            <a:r>
              <a:rPr lang="en-US" sz="1400" dirty="0" smtClean="0"/>
              <a:t>):</a:t>
            </a:r>
            <a:endParaRPr lang="en-US" sz="1400" dirty="0"/>
          </a:p>
          <a:p>
            <a:pPr marL="0" indent="0">
              <a:buNone/>
            </a:pPr>
            <a:endParaRPr lang="en-US" sz="1400" dirty="0"/>
          </a:p>
          <a:p>
            <a:pPr marL="0" indent="0">
              <a:buNone/>
            </a:pPr>
            <a:r>
              <a:rPr lang="en-US" sz="1400" dirty="0" smtClean="0"/>
              <a:t> </a:t>
            </a:r>
            <a:r>
              <a:rPr lang="en-US" sz="1400" dirty="0" err="1"/>
              <a:t>os.makedirs</a:t>
            </a:r>
            <a:r>
              <a:rPr lang="en-US" sz="1400" dirty="0"/>
              <a:t>(</a:t>
            </a:r>
            <a:r>
              <a:rPr lang="en-US" sz="1400" dirty="0" err="1"/>
              <a:t>os.path.dirname</a:t>
            </a:r>
            <a:r>
              <a:rPr lang="en-US" sz="1400" dirty="0"/>
              <a:t>(</a:t>
            </a:r>
            <a:r>
              <a:rPr lang="en-US" sz="1400" dirty="0" err="1"/>
              <a:t>marc_file</a:t>
            </a:r>
            <a:r>
              <a:rPr lang="en-US" sz="1400" dirty="0"/>
              <a:t>), </a:t>
            </a:r>
            <a:r>
              <a:rPr lang="en-US" sz="1400" dirty="0" err="1"/>
              <a:t>exist_ok</a:t>
            </a:r>
            <a:r>
              <a:rPr lang="en-US" sz="1400" dirty="0"/>
              <a:t>=True)  </a:t>
            </a:r>
          </a:p>
          <a:p>
            <a:pPr marL="0" indent="0">
              <a:buNone/>
            </a:pPr>
            <a:r>
              <a:rPr lang="en-US" sz="1400" dirty="0" smtClean="0">
                <a:solidFill>
                  <a:srgbClr val="FF0000"/>
                </a:solidFill>
              </a:rPr>
              <a:t>  </a:t>
            </a:r>
            <a:r>
              <a:rPr lang="en-US" sz="1400" dirty="0" smtClean="0"/>
              <a:t>with </a:t>
            </a:r>
            <a:r>
              <a:rPr lang="en-US" sz="1400" dirty="0"/>
              <a:t>open(</a:t>
            </a:r>
            <a:r>
              <a:rPr lang="en-US" sz="1400" dirty="0" err="1"/>
              <a:t>marc_file</a:t>
            </a:r>
            <a:r>
              <a:rPr lang="en-US" sz="1400" dirty="0"/>
              <a:t>, "</a:t>
            </a:r>
            <a:r>
              <a:rPr lang="en-US" sz="1400" dirty="0" err="1"/>
              <a:t>wb</a:t>
            </a:r>
            <a:r>
              <a:rPr lang="en-US" sz="1400" dirty="0"/>
              <a:t>") as f:  </a:t>
            </a:r>
          </a:p>
          <a:p>
            <a:pPr marL="0" indent="0">
              <a:buNone/>
            </a:pPr>
            <a:r>
              <a:rPr lang="en-US" sz="1400" dirty="0" smtClean="0">
                <a:solidFill>
                  <a:srgbClr val="FF0000"/>
                </a:solidFill>
              </a:rPr>
              <a:t>    #loop through each row of the file</a:t>
            </a:r>
          </a:p>
          <a:p>
            <a:pPr marL="0" indent="0">
              <a:buNone/>
            </a:pPr>
            <a:r>
              <a:rPr lang="en-US" sz="1400" dirty="0"/>
              <a:t> </a:t>
            </a:r>
            <a:r>
              <a:rPr lang="en-US" sz="1400" dirty="0" smtClean="0"/>
              <a:t>   for </a:t>
            </a:r>
            <a:r>
              <a:rPr lang="en-US" sz="1400" dirty="0" err="1" smtClean="0"/>
              <a:t>rownum</a:t>
            </a:r>
            <a:r>
              <a:rPr lang="en-US" sz="1400" dirty="0" smtClean="0"/>
              <a:t>, row in enumerate(</a:t>
            </a:r>
            <a:r>
              <a:rPr lang="en-US" sz="1400" dirty="0" err="1" smtClean="0"/>
              <a:t>query_data</a:t>
            </a:r>
            <a:r>
              <a:rPr lang="en-US" sz="1400" dirty="0" smtClean="0"/>
              <a:t>):</a:t>
            </a:r>
          </a:p>
          <a:p>
            <a:pPr marL="0" indent="0">
              <a:buNone/>
            </a:pPr>
            <a:r>
              <a:rPr lang="en-US" sz="1400" dirty="0" smtClean="0"/>
              <a:t>      </a:t>
            </a:r>
            <a:r>
              <a:rPr lang="en-US" sz="1400" dirty="0" smtClean="0">
                <a:solidFill>
                  <a:srgbClr val="FF0000"/>
                </a:solidFill>
              </a:rPr>
              <a:t>#</a:t>
            </a:r>
            <a:r>
              <a:rPr lang="en-US" sz="1400" dirty="0">
                <a:solidFill>
                  <a:srgbClr val="FF0000"/>
                </a:solidFill>
              </a:rPr>
              <a:t>declare </a:t>
            </a:r>
            <a:r>
              <a:rPr lang="en-US" sz="1400" dirty="0" err="1">
                <a:solidFill>
                  <a:srgbClr val="FF0000"/>
                </a:solidFill>
              </a:rPr>
              <a:t>PyMARC</a:t>
            </a:r>
            <a:r>
              <a:rPr lang="en-US" sz="1400" dirty="0">
                <a:solidFill>
                  <a:srgbClr val="FF0000"/>
                </a:solidFill>
              </a:rPr>
              <a:t> record object</a:t>
            </a:r>
          </a:p>
          <a:p>
            <a:pPr marL="0" indent="0">
              <a:buNone/>
            </a:pPr>
            <a:r>
              <a:rPr lang="en-US" sz="1400" dirty="0"/>
              <a:t>    </a:t>
            </a:r>
            <a:r>
              <a:rPr lang="en-US" sz="1400" dirty="0" smtClean="0"/>
              <a:t>  </a:t>
            </a:r>
            <a:r>
              <a:rPr lang="en-US" sz="1400" dirty="0" err="1" smtClean="0"/>
              <a:t>item_load</a:t>
            </a:r>
            <a:r>
              <a:rPr lang="en-US" sz="1400" dirty="0" smtClean="0"/>
              <a:t> </a:t>
            </a:r>
            <a:r>
              <a:rPr lang="en-US" sz="1400" dirty="0"/>
              <a:t>= </a:t>
            </a:r>
            <a:r>
              <a:rPr lang="en-US" sz="1400" dirty="0" err="1"/>
              <a:t>pymarc.Record</a:t>
            </a:r>
            <a:r>
              <a:rPr lang="en-US" sz="1400" dirty="0"/>
              <a:t>(</a:t>
            </a:r>
            <a:r>
              <a:rPr lang="en-US" sz="1400" dirty="0" err="1"/>
              <a:t>to_unicode</a:t>
            </a:r>
            <a:r>
              <a:rPr lang="en-US" sz="1400" dirty="0"/>
              <a:t>=True, force_utf8=True)</a:t>
            </a:r>
          </a:p>
          <a:p>
            <a:pPr marL="0" indent="0">
              <a:buNone/>
            </a:pPr>
            <a:r>
              <a:rPr lang="en-US" sz="1400" dirty="0"/>
              <a:t>  </a:t>
            </a:r>
          </a:p>
          <a:p>
            <a:pPr marL="0" indent="0">
              <a:buNone/>
            </a:pPr>
            <a:r>
              <a:rPr lang="en-US" sz="1400" dirty="0"/>
              <a:t>    </a:t>
            </a:r>
            <a:r>
              <a:rPr lang="en-US" sz="1400" dirty="0" smtClean="0"/>
              <a:t>  </a:t>
            </a:r>
            <a:r>
              <a:rPr lang="en-US" sz="1400" dirty="0" smtClean="0">
                <a:solidFill>
                  <a:srgbClr val="FF0000"/>
                </a:solidFill>
              </a:rPr>
              <a:t>#</a:t>
            </a:r>
            <a:r>
              <a:rPr lang="en-US" sz="1400" dirty="0">
                <a:solidFill>
                  <a:srgbClr val="FF0000"/>
                </a:solidFill>
              </a:rPr>
              <a:t>define data fields in CSV file</a:t>
            </a:r>
          </a:p>
          <a:p>
            <a:pPr marL="0" indent="0">
              <a:buNone/>
            </a:pPr>
            <a:r>
              <a:rPr lang="en-US" sz="1400" dirty="0"/>
              <a:t>    </a:t>
            </a:r>
            <a:r>
              <a:rPr lang="en-US" sz="1400" dirty="0" smtClean="0"/>
              <a:t>  </a:t>
            </a:r>
            <a:r>
              <a:rPr lang="en-US" sz="1400" dirty="0" err="1" smtClean="0"/>
              <a:t>ocn</a:t>
            </a:r>
            <a:r>
              <a:rPr lang="en-US" sz="1400" dirty="0" smtClean="0"/>
              <a:t> </a:t>
            </a:r>
            <a:r>
              <a:rPr lang="en-US" sz="1400" dirty="0"/>
              <a:t>= row[1]</a:t>
            </a:r>
          </a:p>
          <a:p>
            <a:pPr marL="0" indent="0">
              <a:buNone/>
            </a:pPr>
            <a:r>
              <a:rPr lang="en-US" sz="1400" dirty="0"/>
              <a:t>    </a:t>
            </a:r>
            <a:r>
              <a:rPr lang="en-US" sz="1400" dirty="0" smtClean="0"/>
              <a:t>  </a:t>
            </a:r>
            <a:r>
              <a:rPr lang="en-US" sz="1400" dirty="0" err="1" smtClean="0"/>
              <a:t>isbn</a:t>
            </a:r>
            <a:r>
              <a:rPr lang="en-US" sz="1400" dirty="0" smtClean="0"/>
              <a:t> </a:t>
            </a:r>
            <a:r>
              <a:rPr lang="en-US" sz="1400" dirty="0"/>
              <a:t>= row[2].split</a:t>
            </a:r>
            <a:r>
              <a:rPr lang="en-US" sz="1400" dirty="0" smtClean="0"/>
              <a:t>('|')</a:t>
            </a:r>
          </a:p>
          <a:p>
            <a:pPr marL="0" indent="0">
              <a:buNone/>
            </a:pPr>
            <a:endParaRPr lang="en-US" dirty="0"/>
          </a:p>
        </p:txBody>
      </p:sp>
      <p:sp>
        <p:nvSpPr>
          <p:cNvPr id="7" name="Content Placeholder 2"/>
          <p:cNvSpPr txBox="1">
            <a:spLocks/>
          </p:cNvSpPr>
          <p:nvPr/>
        </p:nvSpPr>
        <p:spPr>
          <a:xfrm>
            <a:off x="7454411" y="1437854"/>
            <a:ext cx="4624754" cy="48330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a:t>
            </a:r>
            <a:r>
              <a:rPr lang="en-US" dirty="0">
                <a:solidFill>
                  <a:srgbClr val="FF0000"/>
                </a:solidFill>
              </a:rPr>
              <a:t>write data to field variables   </a:t>
            </a:r>
          </a:p>
          <a:p>
            <a:pPr marL="0" indent="0">
              <a:buNone/>
            </a:pPr>
            <a:r>
              <a:rPr lang="en-US" dirty="0" smtClean="0"/>
              <a:t>field_001 </a:t>
            </a:r>
            <a:r>
              <a:rPr lang="en-US" dirty="0"/>
              <a:t>= </a:t>
            </a:r>
            <a:r>
              <a:rPr lang="en-US" dirty="0" err="1"/>
              <a:t>pymarc.Field</a:t>
            </a:r>
            <a:r>
              <a:rPr lang="en-US" dirty="0"/>
              <a:t>(tag='001', data=</a:t>
            </a:r>
            <a:r>
              <a:rPr lang="en-US" dirty="0" err="1"/>
              <a:t>ocn</a:t>
            </a:r>
            <a:r>
              <a:rPr lang="en-US" dirty="0"/>
              <a:t>)</a:t>
            </a:r>
          </a:p>
          <a:p>
            <a:pPr marL="0" indent="0">
              <a:buNone/>
            </a:pPr>
            <a:r>
              <a:rPr lang="en-US" dirty="0" err="1" smtClean="0"/>
              <a:t>item_load.add_ordered_field</a:t>
            </a:r>
            <a:r>
              <a:rPr lang="en-US" dirty="0" smtClean="0"/>
              <a:t>(field_001</a:t>
            </a:r>
            <a:r>
              <a:rPr lang="en-US" dirty="0"/>
              <a:t>)   </a:t>
            </a:r>
          </a:p>
          <a:p>
            <a:pPr marL="0" indent="0">
              <a:buFont typeface="Wingdings" pitchFamily="2" charset="2"/>
              <a:buNone/>
            </a:pPr>
            <a:r>
              <a:rPr lang="en-US" dirty="0" smtClean="0"/>
              <a:t>for </a:t>
            </a:r>
            <a:r>
              <a:rPr lang="en-US" dirty="0" err="1" smtClean="0"/>
              <a:t>i</a:t>
            </a:r>
            <a:r>
              <a:rPr lang="en-US" dirty="0" smtClean="0"/>
              <a:t> in </a:t>
            </a:r>
            <a:r>
              <a:rPr lang="en-US" dirty="0" err="1" smtClean="0"/>
              <a:t>isbn</a:t>
            </a:r>
            <a:r>
              <a:rPr lang="en-US" dirty="0" smtClean="0"/>
              <a:t>:</a:t>
            </a:r>
          </a:p>
          <a:p>
            <a:pPr marL="0" indent="0">
              <a:buFont typeface="Wingdings" pitchFamily="2" charset="2"/>
              <a:buNone/>
            </a:pPr>
            <a:r>
              <a:rPr lang="en-US" dirty="0" smtClean="0"/>
              <a:t>        if </a:t>
            </a:r>
            <a:r>
              <a:rPr lang="en-US" dirty="0" err="1" smtClean="0"/>
              <a:t>i</a:t>
            </a:r>
            <a:r>
              <a:rPr lang="en-US" dirty="0" smtClean="0"/>
              <a:t> == '':</a:t>
            </a:r>
          </a:p>
          <a:p>
            <a:pPr marL="0" indent="0">
              <a:buFont typeface="Wingdings" pitchFamily="2" charset="2"/>
              <a:buNone/>
            </a:pPr>
            <a:r>
              <a:rPr lang="en-US" dirty="0" smtClean="0"/>
              <a:t>            break</a:t>
            </a:r>
          </a:p>
          <a:p>
            <a:pPr marL="0" indent="0">
              <a:buFont typeface="Wingdings" pitchFamily="2" charset="2"/>
              <a:buNone/>
            </a:pPr>
            <a:r>
              <a:rPr lang="en-US" dirty="0" smtClean="0"/>
              <a:t>        field_020 = </a:t>
            </a:r>
            <a:r>
              <a:rPr lang="en-US" dirty="0" err="1" smtClean="0"/>
              <a:t>pymarc.Field</a:t>
            </a:r>
            <a:r>
              <a:rPr lang="en-US" dirty="0" smtClean="0"/>
              <a:t>(</a:t>
            </a:r>
          </a:p>
          <a:p>
            <a:pPr marL="0" indent="0">
              <a:buFont typeface="Wingdings" pitchFamily="2" charset="2"/>
              <a:buNone/>
            </a:pPr>
            <a:r>
              <a:rPr lang="en-US" dirty="0" smtClean="0"/>
              <a:t>          tag='020',</a:t>
            </a:r>
          </a:p>
          <a:p>
            <a:pPr marL="0" indent="0">
              <a:buFont typeface="Wingdings" pitchFamily="2" charset="2"/>
              <a:buNone/>
            </a:pPr>
            <a:r>
              <a:rPr lang="en-US" dirty="0" smtClean="0"/>
              <a:t>          indicators = </a:t>
            </a:r>
            <a:r>
              <a:rPr lang="en-US" dirty="0" err="1" smtClean="0"/>
              <a:t>pymarc.Indicators</a:t>
            </a:r>
            <a:r>
              <a:rPr lang="en-US" dirty="0" smtClean="0"/>
              <a:t>(' ',' '),</a:t>
            </a:r>
          </a:p>
          <a:p>
            <a:pPr marL="0" indent="0">
              <a:buFont typeface="Wingdings" pitchFamily="2" charset="2"/>
              <a:buNone/>
            </a:pPr>
            <a:r>
              <a:rPr lang="en-US" dirty="0" smtClean="0"/>
              <a:t>          subfields = [</a:t>
            </a:r>
            <a:r>
              <a:rPr lang="en-US" dirty="0" err="1" smtClean="0"/>
              <a:t>pymarc.Subfield</a:t>
            </a:r>
            <a:r>
              <a:rPr lang="en-US" dirty="0" smtClean="0"/>
              <a:t>(code='a', value=</a:t>
            </a:r>
            <a:r>
              <a:rPr lang="en-US" dirty="0" err="1" smtClean="0"/>
              <a:t>i</a:t>
            </a:r>
            <a:r>
              <a:rPr lang="en-US" dirty="0" smtClean="0"/>
              <a:t>)]</a:t>
            </a:r>
          </a:p>
          <a:p>
            <a:pPr marL="0" indent="0">
              <a:buFont typeface="Wingdings" pitchFamily="2" charset="2"/>
              <a:buNone/>
            </a:pPr>
            <a:r>
              <a:rPr lang="en-US" dirty="0" smtClean="0"/>
              <a:t>          )</a:t>
            </a:r>
          </a:p>
          <a:p>
            <a:pPr marL="0" indent="0">
              <a:buFont typeface="Wingdings" pitchFamily="2" charset="2"/>
              <a:buNone/>
            </a:pPr>
            <a:r>
              <a:rPr lang="en-US" dirty="0" smtClean="0"/>
              <a:t>        </a:t>
            </a:r>
            <a:r>
              <a:rPr lang="en-US" dirty="0" err="1" smtClean="0"/>
              <a:t>item_load.add_ordered_field</a:t>
            </a:r>
            <a:r>
              <a:rPr lang="en-US" dirty="0" smtClean="0"/>
              <a:t>(field_020)    </a:t>
            </a:r>
          </a:p>
          <a:p>
            <a:pPr marL="0" indent="0">
              <a:buFont typeface="Wingdings" pitchFamily="2" charset="2"/>
              <a:buNone/>
            </a:pPr>
            <a:r>
              <a:rPr lang="en-US" dirty="0" smtClean="0"/>
              <a:t>    </a:t>
            </a:r>
            <a:r>
              <a:rPr lang="en-US" dirty="0" smtClean="0">
                <a:solidFill>
                  <a:srgbClr val="FF0000"/>
                </a:solidFill>
              </a:rPr>
              <a:t>#write data to file</a:t>
            </a:r>
          </a:p>
          <a:p>
            <a:pPr marL="0" indent="0">
              <a:buFont typeface="Wingdings" pitchFamily="2" charset="2"/>
              <a:buNone/>
            </a:pPr>
            <a:r>
              <a:rPr lang="en-US" dirty="0" smtClean="0"/>
              <a:t>    </a:t>
            </a:r>
            <a:r>
              <a:rPr lang="en-US" dirty="0" err="1" smtClean="0"/>
              <a:t>f.write</a:t>
            </a:r>
            <a:r>
              <a:rPr lang="en-US" dirty="0" smtClean="0"/>
              <a:t>(</a:t>
            </a:r>
            <a:r>
              <a:rPr lang="en-US" dirty="0" err="1" smtClean="0"/>
              <a:t>item_load.as_marc</a:t>
            </a:r>
            <a:r>
              <a:rPr lang="en-US" dirty="0" smtClean="0"/>
              <a:t>())</a:t>
            </a:r>
          </a:p>
          <a:p>
            <a:pPr marL="0" indent="0">
              <a:buFont typeface="Wingdings" pitchFamily="2" charset="2"/>
              <a:buNone/>
            </a:pPr>
            <a:endParaRPr lang="en-US" dirty="0" smtClean="0"/>
          </a:p>
          <a:p>
            <a:pPr marL="0" indent="0">
              <a:buFont typeface="Wingdings" pitchFamily="2" charset="2"/>
              <a:buNone/>
            </a:pPr>
            <a:r>
              <a:rPr lang="en-US" dirty="0" smtClean="0"/>
              <a:t>return </a:t>
            </a:r>
            <a:r>
              <a:rPr lang="en-US" dirty="0" err="1" smtClean="0"/>
              <a:t>marc_file</a:t>
            </a:r>
            <a:endParaRPr lang="en-US" dirty="0"/>
          </a:p>
        </p:txBody>
      </p:sp>
    </p:spTree>
    <p:extLst>
      <p:ext uri="{BB962C8B-B14F-4D97-AF65-F5344CB8AC3E}">
        <p14:creationId xmlns:p14="http://schemas.microsoft.com/office/powerpoint/2010/main" val="172086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solidFill>
                  <a:srgbClr val="00223D"/>
                </a:solidFill>
              </a:rPr>
              <a:t>s</a:t>
            </a:r>
            <a:r>
              <a:rPr lang="en-US" dirty="0" err="1" smtClean="0">
                <a:solidFill>
                  <a:srgbClr val="00223D"/>
                </a:solidFill>
              </a:rPr>
              <a:t>ftp_file</a:t>
            </a:r>
            <a:r>
              <a:rPr lang="en-US" dirty="0" smtClean="0">
                <a:solidFill>
                  <a:srgbClr val="00223D"/>
                </a:solidFill>
              </a:rPr>
              <a: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Content Placeholder 2"/>
          <p:cNvSpPr>
            <a:spLocks noGrp="1"/>
          </p:cNvSpPr>
          <p:nvPr>
            <p:ph idx="1"/>
          </p:nvPr>
        </p:nvSpPr>
        <p:spPr>
          <a:xfrm>
            <a:off x="0" y="1690688"/>
            <a:ext cx="6400800" cy="4630967"/>
          </a:xfrm>
        </p:spPr>
        <p:txBody>
          <a:bodyPr>
            <a:noAutofit/>
          </a:bodyPr>
          <a:lstStyle/>
          <a:p>
            <a:pPr marL="0" indent="0">
              <a:buNone/>
            </a:pPr>
            <a:r>
              <a:rPr lang="en-US" sz="1800" dirty="0"/>
              <a:t>from import </a:t>
            </a:r>
            <a:r>
              <a:rPr lang="en-US" sz="1800" dirty="0" err="1" smtClean="0"/>
              <a:t>pysftp</a:t>
            </a:r>
            <a:endParaRPr lang="en-US" sz="1800" dirty="0" smtClean="0"/>
          </a:p>
          <a:p>
            <a:pPr marL="0" indent="0">
              <a:buNone/>
            </a:pPr>
            <a:endParaRPr lang="en-US" sz="1800" dirty="0"/>
          </a:p>
          <a:p>
            <a:pPr marL="0" indent="0">
              <a:buNone/>
            </a:pPr>
            <a:r>
              <a:rPr lang="en-US" sz="1800" dirty="0" err="1" smtClean="0"/>
              <a:t>def</a:t>
            </a:r>
            <a:r>
              <a:rPr lang="en-US" sz="1800" dirty="0" smtClean="0"/>
              <a:t> </a:t>
            </a:r>
            <a:r>
              <a:rPr lang="en-US" sz="1800" dirty="0" err="1" smtClean="0"/>
              <a:t>sftp_file</a:t>
            </a:r>
            <a:r>
              <a:rPr lang="en-US" sz="1800" dirty="0" smtClean="0"/>
              <a:t>(file, library):</a:t>
            </a:r>
            <a:endParaRPr lang="en-US" sz="1800" dirty="0"/>
          </a:p>
          <a:p>
            <a:pPr marL="0" indent="0">
              <a:buNone/>
            </a:pPr>
            <a:r>
              <a:rPr lang="en-US" sz="1800" dirty="0"/>
              <a:t>    </a:t>
            </a:r>
            <a:r>
              <a:rPr lang="en-US" sz="1800" dirty="0">
                <a:solidFill>
                  <a:srgbClr val="FF0000"/>
                </a:solidFill>
              </a:rPr>
              <a:t># read </a:t>
            </a:r>
            <a:r>
              <a:rPr lang="en-US" sz="1800" dirty="0" err="1">
                <a:solidFill>
                  <a:srgbClr val="FF0000"/>
                </a:solidFill>
              </a:rPr>
              <a:t>config</a:t>
            </a:r>
            <a:r>
              <a:rPr lang="en-US" sz="1800" dirty="0">
                <a:solidFill>
                  <a:srgbClr val="FF0000"/>
                </a:solidFill>
              </a:rPr>
              <a:t> file with Sierra login </a:t>
            </a:r>
            <a:endParaRPr lang="en-US" sz="1800" dirty="0" smtClean="0">
              <a:solidFill>
                <a:srgbClr val="FF0000"/>
              </a:solidFill>
            </a:endParaRPr>
          </a:p>
          <a:p>
            <a:pPr marL="0" indent="0">
              <a:buNone/>
            </a:pPr>
            <a:r>
              <a:rPr lang="en-US" sz="1800" dirty="0">
                <a:solidFill>
                  <a:srgbClr val="FF0000"/>
                </a:solidFill>
              </a:rPr>
              <a:t> </a:t>
            </a:r>
            <a:r>
              <a:rPr lang="en-US" sz="1800" dirty="0" smtClean="0">
                <a:solidFill>
                  <a:srgbClr val="FF0000"/>
                </a:solidFill>
              </a:rPr>
              <a:t>     credentials</a:t>
            </a:r>
            <a:endParaRPr lang="en-US" sz="1800" dirty="0">
              <a:solidFill>
                <a:srgbClr val="FF0000"/>
              </a:solidFill>
            </a:endParaRPr>
          </a:p>
          <a:p>
            <a:pPr marL="0" indent="0">
              <a:buNone/>
            </a:pPr>
            <a:r>
              <a:rPr lang="en-US" sz="1800" dirty="0"/>
              <a:t>    </a:t>
            </a:r>
            <a:r>
              <a:rPr lang="en-US" sz="1800" dirty="0" err="1"/>
              <a:t>config</a:t>
            </a:r>
            <a:r>
              <a:rPr lang="en-US" sz="1800" dirty="0"/>
              <a:t> = </a:t>
            </a:r>
            <a:r>
              <a:rPr lang="en-US" sz="1800" dirty="0" err="1"/>
              <a:t>configparser.ConfigParser</a:t>
            </a:r>
            <a:r>
              <a:rPr lang="en-US" sz="1800" dirty="0"/>
              <a:t>()</a:t>
            </a:r>
          </a:p>
          <a:p>
            <a:pPr marL="0" indent="0">
              <a:buNone/>
            </a:pPr>
            <a:r>
              <a:rPr lang="en-US" sz="1800" dirty="0"/>
              <a:t>    </a:t>
            </a:r>
            <a:r>
              <a:rPr lang="en-US" sz="1800" dirty="0" err="1"/>
              <a:t>config.read</a:t>
            </a:r>
            <a:r>
              <a:rPr lang="en-US" sz="1800" dirty="0"/>
              <a:t>("config.ini</a:t>
            </a:r>
            <a:r>
              <a:rPr lang="en-US" sz="1800" dirty="0" smtClean="0"/>
              <a:t>")</a:t>
            </a:r>
            <a:endParaRPr lang="en-US" sz="1800" dirty="0"/>
          </a:p>
          <a:p>
            <a:pPr marL="0" indent="0">
              <a:buNone/>
            </a:pPr>
            <a:r>
              <a:rPr lang="en-US" sz="1800" dirty="0"/>
              <a:t>    </a:t>
            </a:r>
            <a:r>
              <a:rPr lang="en-US" sz="1800" dirty="0">
                <a:solidFill>
                  <a:srgbClr val="FF0000"/>
                </a:solidFill>
              </a:rPr>
              <a:t># set connection option to disable check </a:t>
            </a:r>
            <a:endParaRPr lang="en-US" sz="1800" dirty="0" smtClean="0">
              <a:solidFill>
                <a:srgbClr val="FF0000"/>
              </a:solidFill>
            </a:endParaRPr>
          </a:p>
          <a:p>
            <a:pPr marL="0" indent="0">
              <a:buNone/>
            </a:pPr>
            <a:r>
              <a:rPr lang="en-US" sz="1800" dirty="0">
                <a:solidFill>
                  <a:srgbClr val="FF0000"/>
                </a:solidFill>
              </a:rPr>
              <a:t> </a:t>
            </a:r>
            <a:r>
              <a:rPr lang="en-US" sz="1800" dirty="0" smtClean="0">
                <a:solidFill>
                  <a:srgbClr val="FF0000"/>
                </a:solidFill>
              </a:rPr>
              <a:t>     for </a:t>
            </a:r>
            <a:r>
              <a:rPr lang="en-US" sz="1800" dirty="0">
                <a:solidFill>
                  <a:srgbClr val="FF0000"/>
                </a:solidFill>
              </a:rPr>
              <a:t>host key</a:t>
            </a:r>
          </a:p>
          <a:p>
            <a:pPr marL="0" indent="0">
              <a:buNone/>
            </a:pPr>
            <a:r>
              <a:rPr lang="en-US" sz="1800" dirty="0"/>
              <a:t>    </a:t>
            </a:r>
            <a:r>
              <a:rPr lang="en-US" sz="1800" dirty="0" err="1"/>
              <a:t>cnopts</a:t>
            </a:r>
            <a:r>
              <a:rPr lang="en-US" sz="1800" dirty="0"/>
              <a:t> = </a:t>
            </a:r>
            <a:r>
              <a:rPr lang="en-US" sz="1800" dirty="0" err="1"/>
              <a:t>pysftp.CnOpts</a:t>
            </a:r>
            <a:r>
              <a:rPr lang="en-US" sz="1800" dirty="0"/>
              <a:t>()</a:t>
            </a:r>
          </a:p>
          <a:p>
            <a:pPr marL="0" indent="0">
              <a:buNone/>
            </a:pPr>
            <a:r>
              <a:rPr lang="en-US" sz="1800" dirty="0"/>
              <a:t>    </a:t>
            </a:r>
            <a:r>
              <a:rPr lang="en-US" sz="1800" dirty="0" err="1"/>
              <a:t>cnopts.hostkeys</a:t>
            </a:r>
            <a:r>
              <a:rPr lang="en-US" sz="1800" dirty="0"/>
              <a:t> = </a:t>
            </a:r>
            <a:r>
              <a:rPr lang="en-US" sz="1800" dirty="0" smtClean="0"/>
              <a:t>None</a:t>
            </a:r>
            <a:endParaRPr lang="en-US" sz="1800" dirty="0"/>
          </a:p>
        </p:txBody>
      </p:sp>
      <p:sp>
        <p:nvSpPr>
          <p:cNvPr id="7" name="Rectangle 6"/>
          <p:cNvSpPr/>
          <p:nvPr/>
        </p:nvSpPr>
        <p:spPr>
          <a:xfrm>
            <a:off x="6251331" y="1395937"/>
            <a:ext cx="5940669" cy="4247317"/>
          </a:xfrm>
          <a:prstGeom prst="rect">
            <a:avLst/>
          </a:prstGeom>
        </p:spPr>
        <p:txBody>
          <a:bodyPr wrap="square">
            <a:spAutoFit/>
          </a:bodyPr>
          <a:lstStyle/>
          <a:p>
            <a:endParaRPr lang="en-US" dirty="0"/>
          </a:p>
          <a:p>
            <a:r>
              <a:rPr lang="en-US" dirty="0"/>
              <a:t> </a:t>
            </a:r>
            <a:r>
              <a:rPr lang="en-US" dirty="0" smtClean="0">
                <a:solidFill>
                  <a:srgbClr val="FF0000"/>
                </a:solidFill>
              </a:rPr>
              <a:t>#</a:t>
            </a:r>
            <a:r>
              <a:rPr lang="en-US" dirty="0">
                <a:solidFill>
                  <a:srgbClr val="FF0000"/>
                </a:solidFill>
              </a:rPr>
              <a:t>open </a:t>
            </a:r>
            <a:r>
              <a:rPr lang="en-US" dirty="0" err="1">
                <a:solidFill>
                  <a:srgbClr val="FF0000"/>
                </a:solidFill>
              </a:rPr>
              <a:t>sftp</a:t>
            </a:r>
            <a:r>
              <a:rPr lang="en-US" dirty="0">
                <a:solidFill>
                  <a:srgbClr val="FF0000"/>
                </a:solidFill>
              </a:rPr>
              <a:t> connection</a:t>
            </a:r>
          </a:p>
          <a:p>
            <a:r>
              <a:rPr lang="en-US" dirty="0"/>
              <a:t> </a:t>
            </a:r>
            <a:r>
              <a:rPr lang="en-US" dirty="0" err="1" smtClean="0"/>
              <a:t>srv</a:t>
            </a:r>
            <a:r>
              <a:rPr lang="en-US" dirty="0" smtClean="0"/>
              <a:t> </a:t>
            </a:r>
            <a:r>
              <a:rPr lang="en-US" dirty="0"/>
              <a:t>= </a:t>
            </a:r>
            <a:r>
              <a:rPr lang="en-US" dirty="0" err="1"/>
              <a:t>pysftp.Connection</a:t>
            </a:r>
            <a:r>
              <a:rPr lang="en-US" dirty="0"/>
              <a:t>(</a:t>
            </a:r>
          </a:p>
          <a:p>
            <a:r>
              <a:rPr lang="en-US" dirty="0"/>
              <a:t> </a:t>
            </a:r>
            <a:r>
              <a:rPr lang="en-US" dirty="0" smtClean="0"/>
              <a:t>  host=</a:t>
            </a:r>
            <a:r>
              <a:rPr lang="en-US" dirty="0" err="1" smtClean="0"/>
              <a:t>config</a:t>
            </a:r>
            <a:r>
              <a:rPr lang="en-US" dirty="0"/>
              <a:t>["</a:t>
            </a:r>
            <a:r>
              <a:rPr lang="en-US" dirty="0" err="1"/>
              <a:t>ingram</a:t>
            </a:r>
            <a:r>
              <a:rPr lang="en-US" dirty="0"/>
              <a:t>"]["host"],</a:t>
            </a:r>
          </a:p>
          <a:p>
            <a:r>
              <a:rPr lang="en-US" dirty="0"/>
              <a:t> </a:t>
            </a:r>
            <a:r>
              <a:rPr lang="en-US" dirty="0" smtClean="0"/>
              <a:t>  username=</a:t>
            </a:r>
            <a:r>
              <a:rPr lang="en-US" dirty="0" err="1" smtClean="0"/>
              <a:t>config</a:t>
            </a:r>
            <a:r>
              <a:rPr lang="en-US" dirty="0"/>
              <a:t>["</a:t>
            </a:r>
            <a:r>
              <a:rPr lang="en-US" dirty="0" err="1"/>
              <a:t>ingram</a:t>
            </a:r>
            <a:r>
              <a:rPr lang="en-US" dirty="0"/>
              <a:t>"]["user_" + </a:t>
            </a:r>
            <a:endParaRPr lang="en-US" dirty="0" smtClean="0"/>
          </a:p>
          <a:p>
            <a:r>
              <a:rPr lang="en-US" dirty="0"/>
              <a:t> </a:t>
            </a:r>
            <a:r>
              <a:rPr lang="en-US" dirty="0" smtClean="0"/>
              <a:t>    library],</a:t>
            </a:r>
            <a:endParaRPr lang="en-US" dirty="0"/>
          </a:p>
          <a:p>
            <a:r>
              <a:rPr lang="en-US" dirty="0"/>
              <a:t> </a:t>
            </a:r>
            <a:r>
              <a:rPr lang="en-US" dirty="0" smtClean="0"/>
              <a:t>  password=</a:t>
            </a:r>
            <a:r>
              <a:rPr lang="en-US" dirty="0" err="1" smtClean="0"/>
              <a:t>config</a:t>
            </a:r>
            <a:r>
              <a:rPr lang="en-US" dirty="0"/>
              <a:t>["</a:t>
            </a:r>
            <a:r>
              <a:rPr lang="en-US" dirty="0" err="1"/>
              <a:t>ingram</a:t>
            </a:r>
            <a:r>
              <a:rPr lang="en-US" dirty="0"/>
              <a:t>"]["pw_" + </a:t>
            </a:r>
            <a:endParaRPr lang="en-US" dirty="0" smtClean="0"/>
          </a:p>
          <a:p>
            <a:r>
              <a:rPr lang="en-US" dirty="0"/>
              <a:t> </a:t>
            </a:r>
            <a:r>
              <a:rPr lang="en-US" dirty="0" smtClean="0"/>
              <a:t>    library],</a:t>
            </a:r>
            <a:endParaRPr lang="en-US" dirty="0"/>
          </a:p>
          <a:p>
            <a:r>
              <a:rPr lang="en-US" dirty="0"/>
              <a:t> </a:t>
            </a:r>
            <a:r>
              <a:rPr lang="en-US" dirty="0" smtClean="0"/>
              <a:t>  </a:t>
            </a:r>
            <a:r>
              <a:rPr lang="en-US" dirty="0" err="1" smtClean="0"/>
              <a:t>cnopts</a:t>
            </a:r>
            <a:r>
              <a:rPr lang="en-US" dirty="0" smtClean="0"/>
              <a:t>=</a:t>
            </a:r>
            <a:r>
              <a:rPr lang="en-US" dirty="0" err="1" smtClean="0"/>
              <a:t>cnopts</a:t>
            </a:r>
            <a:r>
              <a:rPr lang="en-US" dirty="0"/>
              <a:t>,</a:t>
            </a:r>
          </a:p>
          <a:p>
            <a:r>
              <a:rPr lang="en-US" dirty="0"/>
              <a:t> </a:t>
            </a:r>
            <a:r>
              <a:rPr lang="en-US" dirty="0" smtClean="0"/>
              <a:t>)</a:t>
            </a:r>
            <a:endParaRPr lang="en-US" dirty="0"/>
          </a:p>
          <a:p>
            <a:r>
              <a:rPr lang="en-US" dirty="0"/>
              <a:t> </a:t>
            </a:r>
            <a:r>
              <a:rPr lang="en-US" dirty="0" smtClean="0">
                <a:solidFill>
                  <a:srgbClr val="FF0000"/>
                </a:solidFill>
              </a:rPr>
              <a:t>#</a:t>
            </a:r>
            <a:r>
              <a:rPr lang="en-US" dirty="0">
                <a:solidFill>
                  <a:srgbClr val="FF0000"/>
                </a:solidFill>
              </a:rPr>
              <a:t>upload specified file to root directory</a:t>
            </a:r>
          </a:p>
          <a:p>
            <a:r>
              <a:rPr lang="en-US" dirty="0"/>
              <a:t> </a:t>
            </a:r>
            <a:r>
              <a:rPr lang="en-US" dirty="0" err="1" smtClean="0"/>
              <a:t>srv.put</a:t>
            </a:r>
            <a:r>
              <a:rPr lang="en-US" dirty="0" smtClean="0"/>
              <a:t>(file</a:t>
            </a:r>
            <a:r>
              <a:rPr lang="en-US" dirty="0"/>
              <a:t>)</a:t>
            </a:r>
          </a:p>
          <a:p>
            <a:endParaRPr lang="en-US" dirty="0"/>
          </a:p>
          <a:p>
            <a:r>
              <a:rPr lang="en-US" dirty="0"/>
              <a:t> </a:t>
            </a:r>
            <a:r>
              <a:rPr lang="en-US" dirty="0" smtClean="0">
                <a:solidFill>
                  <a:srgbClr val="FF0000"/>
                </a:solidFill>
              </a:rPr>
              <a:t>#</a:t>
            </a:r>
            <a:r>
              <a:rPr lang="en-US" dirty="0">
                <a:solidFill>
                  <a:srgbClr val="FF0000"/>
                </a:solidFill>
              </a:rPr>
              <a:t>close connection</a:t>
            </a:r>
          </a:p>
          <a:p>
            <a:r>
              <a:rPr lang="en-US" dirty="0"/>
              <a:t> </a:t>
            </a:r>
            <a:r>
              <a:rPr lang="en-US" dirty="0" err="1" smtClean="0"/>
              <a:t>srv.close</a:t>
            </a:r>
            <a:r>
              <a:rPr lang="en-US" dirty="0"/>
              <a:t>()</a:t>
            </a:r>
          </a:p>
        </p:txBody>
      </p:sp>
    </p:spTree>
    <p:extLst>
      <p:ext uri="{BB962C8B-B14F-4D97-AF65-F5344CB8AC3E}">
        <p14:creationId xmlns:p14="http://schemas.microsoft.com/office/powerpoint/2010/main" val="968877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t>Ingram_iholdings</a:t>
            </a:r>
            <a:r>
              <a:rPr lang="en-US" dirty="0"/>
              <a:t> main()</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main("</a:t>
            </a:r>
            <a:r>
              <a:rPr lang="en-US" dirty="0" err="1">
                <a:solidFill>
                  <a:schemeClr val="tx1"/>
                </a:solidFill>
                <a:latin typeface="Arial" panose="020B0604020202020204" pitchFamily="34" charset="0"/>
                <a:cs typeface="Arial" panose="020B0604020202020204" pitchFamily="34" charset="0"/>
              </a:rPr>
              <a:t>blm</a:t>
            </a:r>
            <a:r>
              <a:rPr lang="en-US" dirty="0">
                <a:solidFill>
                  <a:schemeClr val="tx1"/>
                </a:solidFill>
                <a:latin typeface="Arial" panose="020B0604020202020204" pitchFamily="34" charset="0"/>
                <a:cs typeface="Arial" panose="020B0604020202020204" pitchFamily="34" charset="0"/>
              </a:rPr>
              <a:t>")</a:t>
            </a:r>
          </a:p>
          <a:p>
            <a:r>
              <a:rPr lang="en-US" dirty="0">
                <a:solidFill>
                  <a:schemeClr val="tx1"/>
                </a:solidFill>
                <a:latin typeface="Arial" panose="020B0604020202020204" pitchFamily="34" charset="0"/>
                <a:cs typeface="Arial" panose="020B0604020202020204" pitchFamily="34" charset="0"/>
              </a:rPr>
              <a:t>main("con")</a:t>
            </a: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Content Placeholder 2"/>
          <p:cNvSpPr>
            <a:spLocks noGrp="1"/>
          </p:cNvSpPr>
          <p:nvPr>
            <p:ph idx="1"/>
          </p:nvPr>
        </p:nvSpPr>
        <p:spPr>
          <a:xfrm>
            <a:off x="129703" y="1466620"/>
            <a:ext cx="6323851" cy="4630967"/>
          </a:xfrm>
        </p:spPr>
        <p:txBody>
          <a:bodyPr>
            <a:normAutofit fontScale="85000" lnSpcReduction="10000"/>
          </a:bodyPr>
          <a:lstStyle/>
          <a:p>
            <a:pPr marL="0" indent="0">
              <a:buNone/>
            </a:pPr>
            <a:r>
              <a:rPr lang="en-US" sz="1900" dirty="0" err="1"/>
              <a:t>def</a:t>
            </a:r>
            <a:r>
              <a:rPr lang="en-US" sz="1900" dirty="0"/>
              <a:t> main(library):</a:t>
            </a:r>
          </a:p>
          <a:p>
            <a:pPr marL="0" indent="0">
              <a:buNone/>
            </a:pPr>
            <a:r>
              <a:rPr lang="en-US" sz="1900" dirty="0"/>
              <a:t>    </a:t>
            </a:r>
            <a:r>
              <a:rPr lang="en-US" sz="1900" dirty="0">
                <a:solidFill>
                  <a:srgbClr val="FF0000"/>
                </a:solidFill>
              </a:rPr>
              <a:t>#run holdings query for specified library</a:t>
            </a:r>
          </a:p>
          <a:p>
            <a:pPr marL="0" indent="0">
              <a:buNone/>
            </a:pPr>
            <a:r>
              <a:rPr lang="en-US" sz="1900" dirty="0"/>
              <a:t>    query = open(library + "_</a:t>
            </a:r>
            <a:r>
              <a:rPr lang="en-US" sz="1900" dirty="0" err="1"/>
              <a:t>ingram_holdings.sql</a:t>
            </a:r>
            <a:r>
              <a:rPr lang="en-US" sz="1900" dirty="0"/>
              <a:t>", </a:t>
            </a:r>
            <a:endParaRPr lang="en-US" sz="1900" dirty="0" smtClean="0"/>
          </a:p>
          <a:p>
            <a:pPr marL="0" indent="0">
              <a:buNone/>
            </a:pPr>
            <a:r>
              <a:rPr lang="en-US" sz="1900" dirty="0"/>
              <a:t> </a:t>
            </a:r>
            <a:r>
              <a:rPr lang="en-US" sz="1900" dirty="0" smtClean="0"/>
              <a:t>     "</a:t>
            </a:r>
            <a:r>
              <a:rPr lang="en-US" sz="1900" dirty="0"/>
              <a:t>r").read()</a:t>
            </a:r>
          </a:p>
          <a:p>
            <a:pPr marL="0" indent="0">
              <a:buNone/>
            </a:pPr>
            <a:r>
              <a:rPr lang="en-US" sz="1900" dirty="0"/>
              <a:t>    </a:t>
            </a:r>
            <a:r>
              <a:rPr lang="en-US" sz="1900" dirty="0" err="1"/>
              <a:t>query_results</a:t>
            </a:r>
            <a:r>
              <a:rPr lang="en-US" sz="1900" dirty="0"/>
              <a:t> = </a:t>
            </a:r>
            <a:r>
              <a:rPr lang="en-US" sz="1900" dirty="0" err="1"/>
              <a:t>run_query</a:t>
            </a:r>
            <a:r>
              <a:rPr lang="en-US" sz="1900" dirty="0"/>
              <a:t>(query)</a:t>
            </a:r>
          </a:p>
          <a:p>
            <a:pPr marL="0" indent="0">
              <a:buNone/>
            </a:pPr>
            <a:r>
              <a:rPr lang="en-US" sz="1900" dirty="0"/>
              <a:t>    </a:t>
            </a:r>
            <a:r>
              <a:rPr lang="en-US" sz="1900" dirty="0" smtClean="0">
                <a:solidFill>
                  <a:srgbClr val="FF0000"/>
                </a:solidFill>
              </a:rPr>
              <a:t>#</a:t>
            </a:r>
            <a:r>
              <a:rPr lang="en-US" sz="1900" dirty="0">
                <a:solidFill>
                  <a:srgbClr val="FF0000"/>
                </a:solidFill>
              </a:rPr>
              <a:t>generate marc file </a:t>
            </a:r>
            <a:r>
              <a:rPr lang="en-US" sz="1900" dirty="0" smtClean="0">
                <a:solidFill>
                  <a:srgbClr val="FF0000"/>
                </a:solidFill>
              </a:rPr>
              <a:t>from </a:t>
            </a:r>
            <a:r>
              <a:rPr lang="en-US" sz="1900" dirty="0">
                <a:solidFill>
                  <a:srgbClr val="FF0000"/>
                </a:solidFill>
              </a:rPr>
              <a:t>those query results</a:t>
            </a:r>
          </a:p>
          <a:p>
            <a:pPr marL="0" indent="0">
              <a:buNone/>
            </a:pPr>
            <a:r>
              <a:rPr lang="en-US" sz="1900" dirty="0"/>
              <a:t>    </a:t>
            </a:r>
            <a:r>
              <a:rPr lang="en-US" sz="1900" dirty="0" err="1"/>
              <a:t>marc_file_name</a:t>
            </a:r>
            <a:r>
              <a:rPr lang="en-US" sz="1900" dirty="0"/>
              <a:t> = (</a:t>
            </a:r>
          </a:p>
          <a:p>
            <a:pPr marL="0" indent="0">
              <a:buNone/>
            </a:pPr>
            <a:r>
              <a:rPr lang="en-US" sz="1900" dirty="0"/>
              <a:t>        "/Scripts/Ingram Holdings/</a:t>
            </a:r>
            <a:r>
              <a:rPr lang="en-US" sz="1900" dirty="0" err="1"/>
              <a:t>Temp_Files</a:t>
            </a:r>
            <a:r>
              <a:rPr lang="en-US" sz="1900" dirty="0"/>
              <a:t>/"</a:t>
            </a:r>
          </a:p>
          <a:p>
            <a:pPr marL="0" indent="0">
              <a:buNone/>
            </a:pPr>
            <a:r>
              <a:rPr lang="en-US" sz="1900" dirty="0"/>
              <a:t>        + library</a:t>
            </a:r>
          </a:p>
          <a:p>
            <a:pPr marL="0" indent="0">
              <a:buNone/>
            </a:pPr>
            <a:r>
              <a:rPr lang="en-US" sz="1900" dirty="0"/>
              <a:t>        + "_holdings{}.</a:t>
            </a:r>
            <a:r>
              <a:rPr lang="en-US" sz="1900" dirty="0" err="1"/>
              <a:t>mrc</a:t>
            </a:r>
            <a:r>
              <a:rPr lang="en-US" sz="1900" dirty="0"/>
              <a:t>".format(</a:t>
            </a:r>
            <a:r>
              <a:rPr lang="en-US" sz="1900" dirty="0" err="1"/>
              <a:t>date.today</a:t>
            </a:r>
            <a:r>
              <a:rPr lang="en-US" sz="1900" dirty="0"/>
              <a:t>())</a:t>
            </a:r>
          </a:p>
          <a:p>
            <a:pPr marL="0" indent="0">
              <a:buNone/>
            </a:pPr>
            <a:r>
              <a:rPr lang="en-US" sz="1900" dirty="0"/>
              <a:t>    )</a:t>
            </a:r>
          </a:p>
          <a:p>
            <a:pPr marL="0" indent="0">
              <a:buNone/>
            </a:pPr>
            <a:r>
              <a:rPr lang="en-US" sz="1900" dirty="0"/>
              <a:t>    </a:t>
            </a:r>
            <a:r>
              <a:rPr lang="en-US" sz="1900" dirty="0" err="1"/>
              <a:t>marc_file</a:t>
            </a:r>
            <a:r>
              <a:rPr lang="en-US" sz="1900" dirty="0"/>
              <a:t> = </a:t>
            </a:r>
            <a:r>
              <a:rPr lang="en-US" sz="1900" dirty="0" err="1"/>
              <a:t>marc_writer</a:t>
            </a:r>
            <a:r>
              <a:rPr lang="en-US" sz="1900" dirty="0"/>
              <a:t>(</a:t>
            </a:r>
            <a:r>
              <a:rPr lang="en-US" sz="1900" dirty="0" err="1"/>
              <a:t>query_results</a:t>
            </a:r>
            <a:r>
              <a:rPr lang="en-US" sz="1900" dirty="0"/>
              <a:t>, </a:t>
            </a:r>
            <a:endParaRPr lang="en-US" sz="1900" dirty="0" smtClean="0"/>
          </a:p>
          <a:p>
            <a:pPr marL="0" indent="0">
              <a:buNone/>
            </a:pPr>
            <a:r>
              <a:rPr lang="en-US" sz="1900" dirty="0"/>
              <a:t> </a:t>
            </a:r>
            <a:r>
              <a:rPr lang="en-US" sz="1900" dirty="0" smtClean="0"/>
              <a:t>     </a:t>
            </a:r>
            <a:r>
              <a:rPr lang="en-US" sz="1900" dirty="0" err="1" smtClean="0"/>
              <a:t>marc_file_name</a:t>
            </a:r>
            <a:r>
              <a:rPr lang="en-US" sz="1900" dirty="0"/>
              <a:t>)</a:t>
            </a:r>
          </a:p>
          <a:p>
            <a:pPr marL="0" indent="0">
              <a:buNone/>
            </a:pPr>
            <a:endParaRPr lang="en-US" dirty="0"/>
          </a:p>
        </p:txBody>
      </p:sp>
      <p:sp>
        <p:nvSpPr>
          <p:cNvPr id="7" name="Rectangle 6"/>
          <p:cNvSpPr/>
          <p:nvPr/>
        </p:nvSpPr>
        <p:spPr>
          <a:xfrm>
            <a:off x="6583257" y="1469758"/>
            <a:ext cx="5119305" cy="3416320"/>
          </a:xfrm>
          <a:prstGeom prst="rect">
            <a:avLst/>
          </a:prstGeom>
        </p:spPr>
        <p:txBody>
          <a:bodyPr wrap="square">
            <a:spAutoFit/>
          </a:bodyPr>
          <a:lstStyle/>
          <a:p>
            <a:r>
              <a:rPr lang="en-US" dirty="0"/>
              <a:t> </a:t>
            </a:r>
            <a:r>
              <a:rPr lang="en-US" dirty="0">
                <a:solidFill>
                  <a:srgbClr val="FF0000"/>
                </a:solidFill>
              </a:rPr>
              <a:t># </a:t>
            </a:r>
            <a:r>
              <a:rPr lang="en-US" dirty="0" err="1">
                <a:solidFill>
                  <a:srgbClr val="FF0000"/>
                </a:solidFill>
              </a:rPr>
              <a:t>sftp</a:t>
            </a:r>
            <a:r>
              <a:rPr lang="en-US" dirty="0">
                <a:solidFill>
                  <a:srgbClr val="FF0000"/>
                </a:solidFill>
              </a:rPr>
              <a:t> file to Ingram</a:t>
            </a:r>
          </a:p>
          <a:p>
            <a:r>
              <a:rPr lang="en-US" dirty="0"/>
              <a:t> </a:t>
            </a:r>
            <a:r>
              <a:rPr lang="en-US" dirty="0" err="1" smtClean="0"/>
              <a:t>sftp_file</a:t>
            </a:r>
            <a:r>
              <a:rPr lang="en-US" dirty="0"/>
              <a:t>(</a:t>
            </a:r>
          </a:p>
          <a:p>
            <a:r>
              <a:rPr lang="en-US" dirty="0"/>
              <a:t>   </a:t>
            </a:r>
            <a:r>
              <a:rPr lang="en-US" dirty="0" smtClean="0"/>
              <a:t>"</a:t>
            </a:r>
            <a:r>
              <a:rPr lang="en-US" dirty="0"/>
              <a:t>C:\\Scripts\\Ingram </a:t>
            </a:r>
            <a:r>
              <a:rPr lang="en-US" dirty="0" smtClean="0"/>
              <a:t>Holdings</a:t>
            </a:r>
          </a:p>
          <a:p>
            <a:r>
              <a:rPr lang="en-US" dirty="0"/>
              <a:t> </a:t>
            </a:r>
            <a:r>
              <a:rPr lang="en-US" dirty="0" smtClean="0"/>
              <a:t>     \\</a:t>
            </a:r>
            <a:r>
              <a:rPr lang="en-US" dirty="0"/>
              <a:t>Temp_Files</a:t>
            </a:r>
            <a:r>
              <a:rPr lang="en-US" dirty="0" smtClean="0"/>
              <a:t>\\"</a:t>
            </a:r>
          </a:p>
          <a:p>
            <a:r>
              <a:rPr lang="en-US" dirty="0"/>
              <a:t> </a:t>
            </a:r>
            <a:r>
              <a:rPr lang="en-US" dirty="0" smtClean="0"/>
              <a:t>     + library +</a:t>
            </a:r>
          </a:p>
          <a:p>
            <a:r>
              <a:rPr lang="en-US" dirty="0" smtClean="0"/>
              <a:t>      "_</a:t>
            </a:r>
            <a:r>
              <a:rPr lang="en-US" dirty="0"/>
              <a:t>holdings{}.</a:t>
            </a:r>
            <a:r>
              <a:rPr lang="en-US" dirty="0" err="1"/>
              <a:t>mrc</a:t>
            </a:r>
            <a:r>
              <a:rPr lang="en-US" dirty="0"/>
              <a:t>".format</a:t>
            </a:r>
            <a:r>
              <a:rPr lang="en-US" dirty="0" smtClean="0"/>
              <a:t>(</a:t>
            </a:r>
          </a:p>
          <a:p>
            <a:r>
              <a:rPr lang="en-US" dirty="0" smtClean="0"/>
              <a:t>        </a:t>
            </a:r>
            <a:r>
              <a:rPr lang="en-US" dirty="0" err="1" smtClean="0"/>
              <a:t>date.today</a:t>
            </a:r>
            <a:r>
              <a:rPr lang="en-US" dirty="0" smtClean="0"/>
              <a:t>()</a:t>
            </a:r>
          </a:p>
          <a:p>
            <a:r>
              <a:rPr lang="en-US" dirty="0"/>
              <a:t> </a:t>
            </a:r>
            <a:r>
              <a:rPr lang="en-US" dirty="0" smtClean="0"/>
              <a:t>     ), library)</a:t>
            </a:r>
            <a:endParaRPr lang="en-US" dirty="0"/>
          </a:p>
          <a:p>
            <a:r>
              <a:rPr lang="en-US" dirty="0"/>
              <a:t>    </a:t>
            </a:r>
          </a:p>
          <a:p>
            <a:r>
              <a:rPr lang="en-US" dirty="0"/>
              <a:t> </a:t>
            </a:r>
            <a:r>
              <a:rPr lang="en-US" dirty="0" smtClean="0">
                <a:solidFill>
                  <a:srgbClr val="FF0000"/>
                </a:solidFill>
              </a:rPr>
              <a:t># </a:t>
            </a:r>
            <a:r>
              <a:rPr lang="en-US" dirty="0">
                <a:solidFill>
                  <a:srgbClr val="FF0000"/>
                </a:solidFill>
              </a:rPr>
              <a:t>delete file </a:t>
            </a:r>
            <a:r>
              <a:rPr lang="en-US" dirty="0" smtClean="0">
                <a:solidFill>
                  <a:srgbClr val="FF0000"/>
                </a:solidFill>
              </a:rPr>
              <a:t>when done</a:t>
            </a:r>
            <a:endParaRPr lang="en-US" dirty="0">
              <a:solidFill>
                <a:srgbClr val="FF0000"/>
              </a:solidFill>
            </a:endParaRPr>
          </a:p>
          <a:p>
            <a:r>
              <a:rPr lang="en-US" dirty="0"/>
              <a:t> </a:t>
            </a:r>
            <a:r>
              <a:rPr lang="en-US" dirty="0" err="1" smtClean="0"/>
              <a:t>os.remove</a:t>
            </a:r>
            <a:r>
              <a:rPr lang="en-US" dirty="0" smtClean="0"/>
              <a:t>(</a:t>
            </a:r>
            <a:r>
              <a:rPr lang="en-US" dirty="0" err="1" smtClean="0"/>
              <a:t>marc_file</a:t>
            </a:r>
            <a:r>
              <a:rPr lang="en-US" dirty="0"/>
              <a:t>)    </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667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Correct </a:t>
            </a:r>
            <a:r>
              <a:rPr lang="en-US" dirty="0" err="1" smtClean="0">
                <a:solidFill>
                  <a:srgbClr val="00223D"/>
                </a:solidFill>
              </a:rPr>
              <a:t>Checkin</a:t>
            </a:r>
            <a:r>
              <a:rPr lang="en-US" dirty="0" smtClean="0">
                <a:solidFill>
                  <a:srgbClr val="00223D"/>
                </a:solidFill>
              </a:rPr>
              <a:t> Errors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Picture 5"/>
          <p:cNvPicPr>
            <a:picLocks noChangeAspect="1"/>
          </p:cNvPicPr>
          <p:nvPr/>
        </p:nvPicPr>
        <p:blipFill>
          <a:blip r:embed="rId4"/>
          <a:stretch>
            <a:fillRect/>
          </a:stretch>
        </p:blipFill>
        <p:spPr>
          <a:xfrm>
            <a:off x="933892" y="1395937"/>
            <a:ext cx="10248900" cy="4772025"/>
          </a:xfrm>
          <a:prstGeom prst="rect">
            <a:avLst/>
          </a:prstGeom>
        </p:spPr>
      </p:pic>
    </p:spTree>
    <p:extLst>
      <p:ext uri="{BB962C8B-B14F-4D97-AF65-F5344CB8AC3E}">
        <p14:creationId xmlns:p14="http://schemas.microsoft.com/office/powerpoint/2010/main" val="1684120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34814" y="1825625"/>
            <a:ext cx="11866685" cy="4351338"/>
          </a:xfrm>
        </p:spPr>
        <p:txBody>
          <a:bodyPr>
            <a:normAutofit/>
          </a:bodyPr>
          <a:lstStyle/>
          <a:p>
            <a:pPr marL="457200" indent="-457200">
              <a:buFont typeface="+mj-lt"/>
              <a:buAutoNum type="arabicPeriod"/>
            </a:pPr>
            <a:r>
              <a:rPr lang="en-US" sz="1800" b="1" dirty="0"/>
              <a:t>INPUT: </a:t>
            </a:r>
            <a:r>
              <a:rPr lang="en-US" sz="1800" dirty="0"/>
              <a:t>Find items that are simultaneously in transit and checked out</a:t>
            </a:r>
          </a:p>
          <a:p>
            <a:pPr marL="914400" lvl="1" indent="-457200">
              <a:buFont typeface="+mj-lt"/>
              <a:buAutoNum type="romanLcPeriod"/>
            </a:pPr>
            <a:r>
              <a:rPr lang="en-US" sz="1800" dirty="0"/>
              <a:t>Use </a:t>
            </a:r>
            <a:r>
              <a:rPr lang="en-US" sz="1800" dirty="0" err="1"/>
              <a:t>run_query</a:t>
            </a:r>
            <a:r>
              <a:rPr lang="en-US" sz="1800" dirty="0" smtClean="0"/>
              <a:t>()</a:t>
            </a:r>
          </a:p>
          <a:p>
            <a:pPr marL="457200" indent="-457200">
              <a:buFont typeface="+mj-lt"/>
              <a:buAutoNum type="arabicPeriod"/>
            </a:pPr>
            <a:r>
              <a:rPr lang="en-US" sz="2200" b="1" dirty="0" smtClean="0"/>
              <a:t>(Optional) OUTPUT</a:t>
            </a:r>
            <a:r>
              <a:rPr lang="en-US" sz="2200" b="1" dirty="0"/>
              <a:t>: </a:t>
            </a:r>
            <a:r>
              <a:rPr lang="en-US" sz="2200" dirty="0" smtClean="0"/>
              <a:t>Append query results to Google Sheet</a:t>
            </a:r>
            <a:endParaRPr lang="en-US" sz="2200" dirty="0"/>
          </a:p>
          <a:p>
            <a:pPr marL="914400" lvl="1" indent="-457200">
              <a:buFont typeface="+mj-lt"/>
              <a:buAutoNum type="romanLcPeriod"/>
            </a:pPr>
            <a:r>
              <a:rPr lang="en-US" sz="1800" b="1" dirty="0" smtClean="0"/>
              <a:t>New: </a:t>
            </a:r>
            <a:r>
              <a:rPr lang="en-US" sz="1800" dirty="0" smtClean="0"/>
              <a:t>Use </a:t>
            </a:r>
            <a:r>
              <a:rPr lang="en-US" sz="1800" dirty="0" err="1" smtClean="0"/>
              <a:t>pygsheets</a:t>
            </a:r>
            <a:r>
              <a:rPr lang="en-US" sz="1800" dirty="0" smtClean="0"/>
              <a:t> </a:t>
            </a:r>
            <a:r>
              <a:rPr lang="en-US" sz="1800" dirty="0" smtClean="0"/>
              <a:t>for </a:t>
            </a:r>
            <a:r>
              <a:rPr lang="en-US" sz="1800" dirty="0" err="1" smtClean="0"/>
              <a:t>appendToSheet</a:t>
            </a:r>
            <a:r>
              <a:rPr lang="en-US" sz="1800" dirty="0" smtClean="0"/>
              <a:t>() function</a:t>
            </a:r>
          </a:p>
          <a:p>
            <a:pPr marL="914400" lvl="1" indent="-457200">
              <a:buFont typeface="+mj-lt"/>
              <a:buAutoNum type="romanLcPeriod"/>
            </a:pPr>
            <a:r>
              <a:rPr lang="en-US" sz="1800" dirty="0" smtClean="0"/>
              <a:t>Must enable Google API access and create a </a:t>
            </a:r>
            <a:r>
              <a:rPr lang="en-US" sz="1800" dirty="0" err="1" smtClean="0"/>
              <a:t>json</a:t>
            </a:r>
            <a:r>
              <a:rPr lang="en-US" sz="1800" dirty="0" smtClean="0"/>
              <a:t> credentials file</a:t>
            </a:r>
          </a:p>
          <a:p>
            <a:pPr marL="1371600" lvl="2" indent="-457200">
              <a:buFont typeface="+mj-lt"/>
              <a:buAutoNum type="romanLcPeriod"/>
            </a:pPr>
            <a:r>
              <a:rPr lang="en-US" sz="1400" dirty="0" smtClean="0"/>
              <a:t>See </a:t>
            </a:r>
            <a:r>
              <a:rPr lang="en-US" sz="1400" dirty="0">
                <a:hlinkClick r:id="rId3"/>
              </a:rPr>
              <a:t>https://docs.gspread.org/en/latest/oauth2.html</a:t>
            </a:r>
            <a:endParaRPr lang="en-US" sz="1400" dirty="0" smtClean="0"/>
          </a:p>
          <a:p>
            <a:pPr marL="457200" indent="-457200">
              <a:buFont typeface="+mj-lt"/>
              <a:buAutoNum type="arabicPeriod"/>
            </a:pPr>
            <a:r>
              <a:rPr lang="en-US" sz="1800" b="1" dirty="0" smtClean="0"/>
              <a:t>DELIVERY</a:t>
            </a:r>
            <a:r>
              <a:rPr lang="en-US" sz="1800" b="1" dirty="0"/>
              <a:t>: </a:t>
            </a:r>
            <a:r>
              <a:rPr lang="en-US" sz="1800" dirty="0" err="1" smtClean="0"/>
              <a:t>Checkin</a:t>
            </a:r>
            <a:r>
              <a:rPr lang="en-US" sz="1800" dirty="0" smtClean="0"/>
              <a:t> item with </a:t>
            </a:r>
            <a:r>
              <a:rPr lang="en-US" sz="1800" dirty="0" err="1" smtClean="0"/>
              <a:t>SierraAPI</a:t>
            </a:r>
            <a:r>
              <a:rPr lang="en-US" sz="1800" dirty="0" smtClean="0"/>
              <a:t> to fix error</a:t>
            </a:r>
            <a:endParaRPr lang="en-US" sz="1800" dirty="0"/>
          </a:p>
          <a:p>
            <a:pPr marL="914400" lvl="1" indent="-457200">
              <a:buFont typeface="+mj-lt"/>
              <a:buAutoNum type="romanLcPeriod"/>
            </a:pPr>
            <a:r>
              <a:rPr lang="en-US" sz="1800" b="1" dirty="0" smtClean="0"/>
              <a:t>New: </a:t>
            </a:r>
            <a:r>
              <a:rPr lang="en-US" sz="1800" dirty="0" smtClean="0"/>
              <a:t>Use </a:t>
            </a:r>
            <a:r>
              <a:rPr lang="en-US" sz="1800" dirty="0" err="1" smtClean="0"/>
              <a:t>sierra_ils_utils</a:t>
            </a:r>
            <a:r>
              <a:rPr lang="en-US" sz="1800" dirty="0" smtClean="0"/>
              <a:t> for </a:t>
            </a:r>
            <a:r>
              <a:rPr lang="en-US" sz="1800" dirty="0" err="1" smtClean="0"/>
              <a:t>checkin_item</a:t>
            </a:r>
            <a:r>
              <a:rPr lang="en-US" sz="1800" dirty="0" smtClean="0"/>
              <a:t>() function</a:t>
            </a:r>
          </a:p>
          <a:p>
            <a:pPr marL="914400" lvl="1" indent="-457200">
              <a:buFont typeface="+mj-lt"/>
              <a:buAutoNum type="romanLcPeriod"/>
            </a:pPr>
            <a:endParaRPr lang="en-US" sz="1800" dirty="0"/>
          </a:p>
        </p:txBody>
      </p:sp>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a:xfrm>
            <a:off x="246185" y="365125"/>
            <a:ext cx="11755315" cy="1325563"/>
          </a:xfrm>
        </p:spPr>
        <p:txBody>
          <a:bodyPr/>
          <a:lstStyle/>
          <a:p>
            <a:r>
              <a:rPr lang="en-US" dirty="0"/>
              <a:t>Execution </a:t>
            </a:r>
            <a:r>
              <a:rPr lang="en-US" dirty="0" smtClean="0"/>
              <a:t>Plan: Fix </a:t>
            </a:r>
            <a:r>
              <a:rPr lang="en-US" dirty="0" err="1" smtClean="0"/>
              <a:t>Checkin</a:t>
            </a:r>
            <a:r>
              <a:rPr lang="en-US" dirty="0" smtClean="0"/>
              <a:t> Errors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4"/>
          <a:stretch>
            <a:fillRect/>
          </a:stretch>
        </p:blipFill>
        <p:spPr>
          <a:xfrm>
            <a:off x="11266948" y="5945786"/>
            <a:ext cx="850338" cy="850338"/>
          </a:xfrm>
          <a:prstGeom prst="rect">
            <a:avLst/>
          </a:prstGeom>
        </p:spPr>
      </p:pic>
      <p:sp>
        <p:nvSpPr>
          <p:cNvPr id="10" name="TextBox 9"/>
          <p:cNvSpPr txBox="1"/>
          <p:nvPr/>
        </p:nvSpPr>
        <p:spPr>
          <a:xfrm>
            <a:off x="4149969" y="6081067"/>
            <a:ext cx="4829908" cy="461665"/>
          </a:xfrm>
          <a:prstGeom prst="rect">
            <a:avLst/>
          </a:prstGeom>
          <a:noFill/>
        </p:spPr>
        <p:txBody>
          <a:bodyPr wrap="square" rtlCol="0">
            <a:spAutoFit/>
          </a:bodyPr>
          <a:lstStyle/>
          <a:p>
            <a:r>
              <a:rPr lang="en-US" sz="2400" dirty="0" smtClean="0"/>
              <a:t>Correct </a:t>
            </a:r>
            <a:r>
              <a:rPr lang="en-US" sz="2400" dirty="0" err="1" smtClean="0"/>
              <a:t>Checkin</a:t>
            </a:r>
            <a:r>
              <a:rPr lang="en-US" sz="2400" dirty="0" smtClean="0"/>
              <a:t> Errors.py</a:t>
            </a:r>
            <a:endParaRPr lang="en-US" sz="2400" dirty="0"/>
          </a:p>
        </p:txBody>
      </p:sp>
      <p:pic>
        <p:nvPicPr>
          <p:cNvPr id="8" name="Picture 7"/>
          <p:cNvPicPr>
            <a:picLocks noChangeAspect="1"/>
          </p:cNvPicPr>
          <p:nvPr/>
        </p:nvPicPr>
        <p:blipFill>
          <a:blip r:embed="rId5"/>
          <a:stretch>
            <a:fillRect/>
          </a:stretch>
        </p:blipFill>
        <p:spPr>
          <a:xfrm>
            <a:off x="8979876" y="3658714"/>
            <a:ext cx="3137409" cy="3137409"/>
          </a:xfrm>
          <a:prstGeom prst="rect">
            <a:avLst/>
          </a:prstGeom>
        </p:spPr>
      </p:pic>
    </p:spTree>
    <p:extLst>
      <p:ext uri="{BB962C8B-B14F-4D97-AF65-F5344CB8AC3E}">
        <p14:creationId xmlns:p14="http://schemas.microsoft.com/office/powerpoint/2010/main" val="950221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The Query</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211015" y="1456348"/>
            <a:ext cx="11781693" cy="4351338"/>
          </a:xfrm>
        </p:spPr>
        <p:txBody>
          <a:bodyPr>
            <a:noAutofit/>
          </a:bodyPr>
          <a:lstStyle/>
          <a:p>
            <a:pPr marL="0" indent="0">
              <a:buNone/>
            </a:pPr>
            <a:r>
              <a:rPr lang="en-US" sz="1800" dirty="0"/>
              <a:t>SELECT</a:t>
            </a:r>
          </a:p>
          <a:p>
            <a:pPr marL="0" indent="0">
              <a:buNone/>
            </a:pPr>
            <a:r>
              <a:rPr lang="en-US" sz="1800" dirty="0"/>
              <a:t>    </a:t>
            </a:r>
            <a:r>
              <a:rPr lang="en-US" sz="1800" dirty="0" err="1"/>
              <a:t>ip.barcode</a:t>
            </a:r>
            <a:r>
              <a:rPr lang="en-US" sz="1800" dirty="0" smtClean="0"/>
              <a:t>, u.name </a:t>
            </a:r>
            <a:r>
              <a:rPr lang="en-US" sz="1800" dirty="0"/>
              <a:t>AS username,</a:t>
            </a:r>
          </a:p>
          <a:p>
            <a:pPr marL="0" indent="0">
              <a:buNone/>
            </a:pPr>
            <a:r>
              <a:rPr lang="en-US" sz="1800" dirty="0"/>
              <a:t>    </a:t>
            </a:r>
            <a:r>
              <a:rPr lang="en-US" sz="1800" dirty="0" err="1"/>
              <a:t>u.statistic_group_code_num</a:t>
            </a:r>
            <a:r>
              <a:rPr lang="en-US" sz="1800" dirty="0"/>
              <a:t> AS </a:t>
            </a:r>
            <a:r>
              <a:rPr lang="en-US" sz="1800" dirty="0" err="1"/>
              <a:t>checkin_stat_group_code</a:t>
            </a:r>
            <a:r>
              <a:rPr lang="en-US" sz="1800" dirty="0"/>
              <a:t>,</a:t>
            </a:r>
          </a:p>
          <a:p>
            <a:pPr marL="0" indent="0">
              <a:buNone/>
            </a:pPr>
            <a:r>
              <a:rPr lang="en-US" sz="1800" dirty="0"/>
              <a:t>    TO_TIMESTAMP(SPLIT_PART(</a:t>
            </a:r>
            <a:r>
              <a:rPr lang="en-US" sz="1800" dirty="0" err="1"/>
              <a:t>v.field_content</a:t>
            </a:r>
            <a:r>
              <a:rPr lang="en-US" sz="1800" dirty="0"/>
              <a:t>,': IN',1</a:t>
            </a:r>
            <a:r>
              <a:rPr lang="en-US" sz="1800" dirty="0" smtClean="0"/>
              <a:t>),</a:t>
            </a:r>
          </a:p>
          <a:p>
            <a:pPr marL="0" indent="0">
              <a:buNone/>
            </a:pPr>
            <a:r>
              <a:rPr lang="en-US" sz="1800" dirty="0"/>
              <a:t>	</a:t>
            </a:r>
            <a:r>
              <a:rPr lang="en-US" sz="1800" dirty="0" smtClean="0"/>
              <a:t>'</a:t>
            </a:r>
            <a:r>
              <a:rPr lang="en-US" sz="1800" dirty="0" err="1" smtClean="0"/>
              <a:t>Dy</a:t>
            </a:r>
            <a:r>
              <a:rPr lang="en-US" sz="1800" dirty="0" smtClean="0"/>
              <a:t> </a:t>
            </a:r>
            <a:r>
              <a:rPr lang="en-US" sz="1800" dirty="0"/>
              <a:t>Mon DD YYYY  HH:MIAM')::VARCHAR AS </a:t>
            </a:r>
            <a:r>
              <a:rPr lang="en-US" sz="1800" dirty="0" err="1"/>
              <a:t>checkin_time</a:t>
            </a:r>
            <a:r>
              <a:rPr lang="en-US" sz="1800" dirty="0"/>
              <a:t>,</a:t>
            </a:r>
          </a:p>
          <a:p>
            <a:pPr marL="0" indent="0">
              <a:buNone/>
            </a:pPr>
            <a:r>
              <a:rPr lang="en-US" sz="1800" dirty="0"/>
              <a:t>    so.name AS </a:t>
            </a:r>
            <a:r>
              <a:rPr lang="en-US" sz="1800" dirty="0" err="1"/>
              <a:t>checkout_stat_group_name</a:t>
            </a:r>
            <a:r>
              <a:rPr lang="en-US" sz="1800" dirty="0"/>
              <a:t>,</a:t>
            </a:r>
          </a:p>
          <a:p>
            <a:pPr marL="0" indent="0">
              <a:buNone/>
            </a:pPr>
            <a:r>
              <a:rPr lang="en-US" sz="1800" dirty="0"/>
              <a:t>    </a:t>
            </a:r>
            <a:r>
              <a:rPr lang="en-US" sz="1800" dirty="0" err="1"/>
              <a:t>i.checkout_statistic_group_code_num</a:t>
            </a:r>
            <a:r>
              <a:rPr lang="en-US" sz="1800" dirty="0"/>
              <a:t> AS </a:t>
            </a:r>
            <a:r>
              <a:rPr lang="en-US" sz="1800" dirty="0" err="1"/>
              <a:t>checkout_stat_group_code</a:t>
            </a:r>
            <a:r>
              <a:rPr lang="en-US" sz="1800" dirty="0"/>
              <a:t>,</a:t>
            </a:r>
          </a:p>
          <a:p>
            <a:pPr marL="0" indent="0">
              <a:buNone/>
            </a:pPr>
            <a:r>
              <a:rPr lang="en-US" sz="1800" dirty="0"/>
              <a:t>    </a:t>
            </a:r>
            <a:r>
              <a:rPr lang="en-US" sz="1800" dirty="0" err="1"/>
              <a:t>o.checkout_gmt</a:t>
            </a:r>
            <a:r>
              <a:rPr lang="en-US" sz="1800" dirty="0"/>
              <a:t>::VARCHAR AS </a:t>
            </a:r>
            <a:r>
              <a:rPr lang="en-US" sz="1800" dirty="0" err="1"/>
              <a:t>checkout_time</a:t>
            </a:r>
            <a:r>
              <a:rPr lang="en-US" sz="1800" dirty="0"/>
              <a:t>,</a:t>
            </a:r>
          </a:p>
          <a:p>
            <a:pPr marL="0" indent="0">
              <a:buNone/>
            </a:pPr>
            <a:r>
              <a:rPr lang="en-US" sz="1800" dirty="0"/>
              <a:t>    </a:t>
            </a:r>
            <a:r>
              <a:rPr lang="en-US" sz="1800" dirty="0" err="1"/>
              <a:t>v.field_content</a:t>
            </a:r>
            <a:r>
              <a:rPr lang="en-US" sz="1800" dirty="0"/>
              <a:t> AS message,</a:t>
            </a:r>
          </a:p>
          <a:p>
            <a:pPr marL="0" indent="0">
              <a:buNone/>
            </a:pPr>
            <a:r>
              <a:rPr lang="en-US" sz="1800" dirty="0"/>
              <a:t>    SPLIT_PART(SPLIT_PART(</a:t>
            </a:r>
            <a:r>
              <a:rPr lang="en-US" sz="1800" dirty="0" err="1"/>
              <a:t>v.field_content,'from</a:t>
            </a:r>
            <a:r>
              <a:rPr lang="en-US" sz="1800" dirty="0"/>
              <a:t> ',2),' to',1) AS </a:t>
            </a:r>
            <a:r>
              <a:rPr lang="en-US" sz="1800" dirty="0" err="1"/>
              <a:t>origin_loc</a:t>
            </a:r>
            <a:r>
              <a:rPr lang="en-US" sz="1800" dirty="0"/>
              <a:t>,</a:t>
            </a:r>
          </a:p>
          <a:p>
            <a:pPr marL="0" indent="0">
              <a:buNone/>
            </a:pPr>
            <a:r>
              <a:rPr lang="en-US" sz="1800" dirty="0"/>
              <a:t>    SPLIT_PART(</a:t>
            </a:r>
            <a:r>
              <a:rPr lang="en-US" sz="1800" dirty="0" err="1"/>
              <a:t>v.field_content,'to</a:t>
            </a:r>
            <a:r>
              <a:rPr lang="en-US" sz="1800" dirty="0"/>
              <a:t> ',2) AS </a:t>
            </a:r>
            <a:r>
              <a:rPr lang="en-US" sz="1800" dirty="0" err="1"/>
              <a:t>destination_loc</a:t>
            </a:r>
            <a:r>
              <a:rPr lang="en-US" sz="1800" dirty="0"/>
              <a:t>,</a:t>
            </a:r>
          </a:p>
          <a:p>
            <a:pPr marL="0" indent="0">
              <a:buNone/>
            </a:pPr>
            <a:r>
              <a:rPr lang="en-US" sz="1800" dirty="0"/>
              <a:t>    CASE</a:t>
            </a:r>
          </a:p>
          <a:p>
            <a:pPr marL="0" indent="0">
              <a:buNone/>
            </a:pPr>
            <a:r>
              <a:rPr lang="en-US" sz="1800" dirty="0"/>
              <a:t>        WHEN h.id IS NOT NULL THEN </a:t>
            </a:r>
            <a:r>
              <a:rPr lang="en-US" sz="1800" dirty="0" smtClean="0"/>
              <a:t>TRUE ELSE </a:t>
            </a:r>
            <a:r>
              <a:rPr lang="en-US" sz="1800" dirty="0"/>
              <a:t>FALSE</a:t>
            </a:r>
          </a:p>
          <a:p>
            <a:pPr marL="0" indent="0">
              <a:buNone/>
            </a:pPr>
            <a:r>
              <a:rPr lang="en-US" sz="1800" dirty="0"/>
              <a:t>    END AS </a:t>
            </a:r>
            <a:r>
              <a:rPr lang="en-US" sz="1800" dirty="0" err="1"/>
              <a:t>fulfilling_hold</a:t>
            </a:r>
            <a:endParaRPr lang="en-US" sz="1800" dirty="0"/>
          </a:p>
          <a:p>
            <a:pPr marL="0" indent="0">
              <a:buNone/>
            </a:pPr>
            <a:endParaRPr lang="en-US" sz="1800" dirty="0"/>
          </a:p>
        </p:txBody>
      </p:sp>
    </p:spTree>
    <p:extLst>
      <p:ext uri="{BB962C8B-B14F-4D97-AF65-F5344CB8AC3E}">
        <p14:creationId xmlns:p14="http://schemas.microsoft.com/office/powerpoint/2010/main" val="408754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t>Conda</a:t>
            </a:r>
            <a:r>
              <a:rPr lang="en-US" dirty="0"/>
              <a:t> Commands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TextBox 5"/>
          <p:cNvSpPr txBox="1"/>
          <p:nvPr/>
        </p:nvSpPr>
        <p:spPr>
          <a:xfrm>
            <a:off x="1463409" y="5396508"/>
            <a:ext cx="3393946" cy="369332"/>
          </a:xfrm>
          <a:prstGeom prst="rect">
            <a:avLst/>
          </a:prstGeom>
          <a:noFill/>
        </p:spPr>
        <p:txBody>
          <a:bodyPr wrap="square" rtlCol="0">
            <a:spAutoFit/>
          </a:bodyPr>
          <a:lstStyle/>
          <a:p>
            <a:pPr algn="ctr"/>
            <a:r>
              <a:rPr lang="en-US" dirty="0" err="1" smtClean="0"/>
              <a:t>Conda</a:t>
            </a:r>
            <a:r>
              <a:rPr lang="en-US" dirty="0" smtClean="0"/>
              <a:t> Cheat Sheet</a:t>
            </a:r>
            <a:endParaRPr lang="en-US" dirty="0"/>
          </a:p>
        </p:txBody>
      </p:sp>
      <p:pic>
        <p:nvPicPr>
          <p:cNvPr id="7" name="Content Placeholder 18"/>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357083" y="1690688"/>
            <a:ext cx="3606598" cy="3606598"/>
          </a:xfrm>
          <a:prstGeom prst="rect">
            <a:avLst/>
          </a:prstGeom>
        </p:spPr>
      </p:pic>
      <p:pic>
        <p:nvPicPr>
          <p:cNvPr id="8" name="Content Placeholder 21"/>
          <p:cNvPicPr>
            <a:picLocks noGrp="1" noChangeAspect="1"/>
          </p:cNvPicPr>
          <p:nvPr>
            <p:ph sz="quarter" idx="4294967295"/>
          </p:nvPr>
        </p:nvPicPr>
        <p:blipFill>
          <a:blip r:embed="rId5"/>
          <a:stretch>
            <a:fillRect/>
          </a:stretch>
        </p:blipFill>
        <p:spPr>
          <a:xfrm>
            <a:off x="6186145" y="1112588"/>
            <a:ext cx="5686538" cy="4699054"/>
          </a:xfrm>
          <a:prstGeom prst="rect">
            <a:avLst/>
          </a:prstGeom>
        </p:spPr>
      </p:pic>
    </p:spTree>
    <p:extLst>
      <p:ext uri="{BB962C8B-B14F-4D97-AF65-F5344CB8AC3E}">
        <p14:creationId xmlns:p14="http://schemas.microsoft.com/office/powerpoint/2010/main" val="2011776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The Query Cont.</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75846" y="1412387"/>
            <a:ext cx="11941440" cy="4351338"/>
          </a:xfrm>
        </p:spPr>
        <p:txBody>
          <a:bodyPr>
            <a:normAutofit fontScale="25000" lnSpcReduction="20000"/>
          </a:bodyPr>
          <a:lstStyle/>
          <a:p>
            <a:pPr marL="0" indent="0">
              <a:buNone/>
            </a:pPr>
            <a:r>
              <a:rPr lang="en-US" sz="7200" dirty="0"/>
              <a:t>FROM </a:t>
            </a:r>
            <a:r>
              <a:rPr lang="en-US" sz="7200" dirty="0" err="1"/>
              <a:t>sierra_view.item_record</a:t>
            </a:r>
            <a:r>
              <a:rPr lang="en-US" sz="7200" dirty="0"/>
              <a:t> </a:t>
            </a:r>
            <a:r>
              <a:rPr lang="en-US" sz="7200" dirty="0" err="1"/>
              <a:t>i</a:t>
            </a:r>
            <a:endParaRPr lang="en-US" sz="7200" dirty="0"/>
          </a:p>
          <a:p>
            <a:pPr marL="0" indent="0">
              <a:buNone/>
            </a:pPr>
            <a:r>
              <a:rPr lang="en-US" sz="7200" dirty="0"/>
              <a:t>JOIN </a:t>
            </a:r>
            <a:r>
              <a:rPr lang="en-US" sz="7200" dirty="0" err="1"/>
              <a:t>sierra_view.checkout</a:t>
            </a:r>
            <a:r>
              <a:rPr lang="en-US" sz="7200" dirty="0"/>
              <a:t> o ON i.id = </a:t>
            </a:r>
            <a:r>
              <a:rPr lang="en-US" sz="7200" dirty="0" err="1"/>
              <a:t>o.item_record_id</a:t>
            </a:r>
            <a:endParaRPr lang="en-US" sz="7200" dirty="0"/>
          </a:p>
          <a:p>
            <a:pPr marL="0" indent="0">
              <a:buNone/>
            </a:pPr>
            <a:r>
              <a:rPr lang="en-US" sz="7200" dirty="0"/>
              <a:t>JOIN </a:t>
            </a:r>
            <a:r>
              <a:rPr lang="en-US" sz="7200" dirty="0" err="1"/>
              <a:t>sierra_view.varfield</a:t>
            </a:r>
            <a:r>
              <a:rPr lang="en-US" sz="7200" dirty="0"/>
              <a:t> v ON i.id = </a:t>
            </a:r>
            <a:r>
              <a:rPr lang="en-US" sz="7200" dirty="0" err="1"/>
              <a:t>v.record_id</a:t>
            </a:r>
            <a:endParaRPr lang="en-US" sz="7200" dirty="0"/>
          </a:p>
          <a:p>
            <a:pPr marL="0" indent="0">
              <a:buNone/>
            </a:pPr>
            <a:r>
              <a:rPr lang="en-US" sz="7200" dirty="0"/>
              <a:t>  </a:t>
            </a:r>
            <a:r>
              <a:rPr lang="en-US" sz="7200" dirty="0" smtClean="0"/>
              <a:t>AND </a:t>
            </a:r>
            <a:r>
              <a:rPr lang="en-US" sz="7200" dirty="0" err="1"/>
              <a:t>v.varfield_type_code</a:t>
            </a:r>
            <a:r>
              <a:rPr lang="en-US" sz="7200" dirty="0"/>
              <a:t> = </a:t>
            </a:r>
            <a:r>
              <a:rPr lang="en-US" sz="7200" dirty="0" smtClean="0"/>
              <a:t>'m</a:t>
            </a:r>
            <a:r>
              <a:rPr lang="en-US" sz="7200" dirty="0"/>
              <a:t>'</a:t>
            </a:r>
            <a:r>
              <a:rPr lang="en-US" sz="7200" dirty="0" smtClean="0"/>
              <a:t> AND </a:t>
            </a:r>
            <a:r>
              <a:rPr lang="en-US" sz="7200" dirty="0" err="1"/>
              <a:t>v.field_content</a:t>
            </a:r>
            <a:r>
              <a:rPr lang="en-US" sz="7200" dirty="0"/>
              <a:t> LIKE '%IN TRANSIT%'</a:t>
            </a:r>
          </a:p>
          <a:p>
            <a:pPr marL="0" indent="0">
              <a:buNone/>
            </a:pPr>
            <a:r>
              <a:rPr lang="en-US" sz="7200" dirty="0"/>
              <a:t>JOIN </a:t>
            </a:r>
            <a:r>
              <a:rPr lang="en-US" sz="7200" dirty="0" err="1"/>
              <a:t>sierra_view.item_record_property</a:t>
            </a:r>
            <a:r>
              <a:rPr lang="en-US" sz="7200" dirty="0"/>
              <a:t> </a:t>
            </a:r>
            <a:r>
              <a:rPr lang="en-US" sz="7200" dirty="0" err="1"/>
              <a:t>ip</a:t>
            </a:r>
            <a:r>
              <a:rPr lang="en-US" sz="7200" dirty="0"/>
              <a:t> ON i.id = </a:t>
            </a:r>
            <a:r>
              <a:rPr lang="en-US" sz="7200" dirty="0" err="1"/>
              <a:t>ip.item_record_id</a:t>
            </a:r>
            <a:endParaRPr lang="en-US" sz="7200" dirty="0"/>
          </a:p>
          <a:p>
            <a:pPr marL="0" indent="0">
              <a:buNone/>
            </a:pPr>
            <a:r>
              <a:rPr lang="en-US" sz="7200" dirty="0"/>
              <a:t>JOIN </a:t>
            </a:r>
            <a:r>
              <a:rPr lang="en-US" sz="7200" dirty="0" err="1"/>
              <a:t>sierra_view.statistic_group_myuser</a:t>
            </a:r>
            <a:r>
              <a:rPr lang="en-US" sz="7200" dirty="0"/>
              <a:t> </a:t>
            </a:r>
            <a:r>
              <a:rPr lang="en-US" sz="7200" dirty="0" smtClean="0"/>
              <a:t>so</a:t>
            </a:r>
          </a:p>
          <a:p>
            <a:pPr marL="0" indent="0">
              <a:buNone/>
            </a:pPr>
            <a:r>
              <a:rPr lang="en-US" sz="7200" dirty="0"/>
              <a:t> </a:t>
            </a:r>
            <a:r>
              <a:rPr lang="en-US" sz="7200" dirty="0" smtClean="0"/>
              <a:t> ON </a:t>
            </a:r>
            <a:r>
              <a:rPr lang="en-US" sz="7200" dirty="0" err="1"/>
              <a:t>i.checkout_statistic_group_code_num</a:t>
            </a:r>
            <a:r>
              <a:rPr lang="en-US" sz="7200" dirty="0"/>
              <a:t> = </a:t>
            </a:r>
            <a:r>
              <a:rPr lang="en-US" sz="7200" dirty="0" err="1"/>
              <a:t>so.code</a:t>
            </a:r>
            <a:endParaRPr lang="en-US" sz="7200" dirty="0"/>
          </a:p>
          <a:p>
            <a:pPr marL="0" indent="0">
              <a:buNone/>
            </a:pPr>
            <a:r>
              <a:rPr lang="en-US" sz="7200" dirty="0"/>
              <a:t>JOIN </a:t>
            </a:r>
            <a:r>
              <a:rPr lang="en-US" sz="7200" dirty="0" err="1"/>
              <a:t>sierra_view.iii_user</a:t>
            </a:r>
            <a:r>
              <a:rPr lang="en-US" sz="7200" dirty="0"/>
              <a:t> u ON SPLIT_PART(SPLIT_PART(</a:t>
            </a:r>
            <a:r>
              <a:rPr lang="en-US" sz="7200" dirty="0" err="1"/>
              <a:t>v.field_content,'from</a:t>
            </a:r>
            <a:r>
              <a:rPr lang="en-US" sz="7200" dirty="0"/>
              <a:t> ',2</a:t>
            </a:r>
            <a:r>
              <a:rPr lang="en-US" sz="7200" dirty="0" smtClean="0"/>
              <a:t>),</a:t>
            </a:r>
          </a:p>
          <a:p>
            <a:pPr marL="0" indent="0">
              <a:buNone/>
            </a:pPr>
            <a:r>
              <a:rPr lang="en-US" sz="7200" dirty="0" smtClean="0"/>
              <a:t>  'to</a:t>
            </a:r>
            <a:r>
              <a:rPr lang="en-US" sz="7200" dirty="0"/>
              <a:t>',1) = u.name</a:t>
            </a:r>
          </a:p>
          <a:p>
            <a:pPr marL="0" indent="0">
              <a:buNone/>
            </a:pPr>
            <a:r>
              <a:rPr lang="en-US" sz="7200" dirty="0"/>
              <a:t>LEFT JOIN </a:t>
            </a:r>
            <a:r>
              <a:rPr lang="en-US" sz="7200" dirty="0" err="1"/>
              <a:t>sierra_view.hold</a:t>
            </a:r>
            <a:r>
              <a:rPr lang="en-US" sz="7200" dirty="0"/>
              <a:t> h ON i.id = </a:t>
            </a:r>
            <a:r>
              <a:rPr lang="en-US" sz="7200" dirty="0" err="1"/>
              <a:t>h.record_id</a:t>
            </a:r>
            <a:endParaRPr lang="en-US" sz="7200" dirty="0"/>
          </a:p>
          <a:p>
            <a:pPr marL="0" indent="0">
              <a:buNone/>
            </a:pPr>
            <a:endParaRPr lang="en-US" sz="7200" dirty="0"/>
          </a:p>
          <a:p>
            <a:pPr marL="0" indent="0">
              <a:buNone/>
            </a:pPr>
            <a:r>
              <a:rPr lang="en-US" sz="7200" dirty="0"/>
              <a:t>WHERE </a:t>
            </a:r>
            <a:r>
              <a:rPr lang="en-US" sz="7200" dirty="0" err="1"/>
              <a:t>i.item_status_code</a:t>
            </a:r>
            <a:r>
              <a:rPr lang="en-US" sz="7200" dirty="0"/>
              <a:t> IN ('t</a:t>
            </a:r>
            <a:r>
              <a:rPr lang="en-US" sz="7200" dirty="0" smtClean="0"/>
              <a:t>') AND </a:t>
            </a:r>
            <a:r>
              <a:rPr lang="en-US" sz="7200" dirty="0"/>
              <a:t>EXTRACT(EPOCH FROM (CURRENT_TIMESTAMP </a:t>
            </a:r>
            <a:r>
              <a:rPr lang="en-US" sz="7200" dirty="0" smtClean="0">
                <a:latin typeface="Bahnschrift Condensed" panose="020B0502040204020203" pitchFamily="34" charset="0"/>
              </a:rPr>
              <a:t>–</a:t>
            </a:r>
            <a:r>
              <a:rPr lang="en-US" sz="7200" dirty="0" smtClean="0"/>
              <a:t> </a:t>
            </a:r>
          </a:p>
          <a:p>
            <a:pPr marL="0" indent="0">
              <a:buNone/>
            </a:pPr>
            <a:r>
              <a:rPr lang="en-US" sz="7200" dirty="0"/>
              <a:t> </a:t>
            </a:r>
            <a:r>
              <a:rPr lang="en-US" sz="7200" dirty="0" smtClean="0"/>
              <a:t> TO_TIMESTAMP(SPLIT_PART(</a:t>
            </a:r>
            <a:r>
              <a:rPr lang="en-US" sz="7200" dirty="0" err="1" smtClean="0"/>
              <a:t>v.field_content</a:t>
            </a:r>
            <a:r>
              <a:rPr lang="en-US" sz="7200" dirty="0"/>
              <a:t>,': </a:t>
            </a:r>
            <a:r>
              <a:rPr lang="en-US" sz="7200" dirty="0" smtClean="0"/>
              <a:t>IN</a:t>
            </a:r>
            <a:r>
              <a:rPr lang="en-US" sz="7200" dirty="0"/>
              <a:t>'</a:t>
            </a:r>
            <a:r>
              <a:rPr lang="en-US" sz="7200" dirty="0" smtClean="0"/>
              <a:t>,1),'</a:t>
            </a:r>
            <a:r>
              <a:rPr lang="en-US" sz="7200" dirty="0" err="1" smtClean="0"/>
              <a:t>Dy</a:t>
            </a:r>
            <a:r>
              <a:rPr lang="en-US" sz="7200" dirty="0" smtClean="0"/>
              <a:t> </a:t>
            </a:r>
            <a:r>
              <a:rPr lang="en-US" sz="7200" dirty="0"/>
              <a:t>Mon DD YYYY  HH:MIAM</a:t>
            </a:r>
            <a:r>
              <a:rPr lang="en-US" sz="7200" dirty="0" smtClean="0"/>
              <a:t>')))&gt;120</a:t>
            </a:r>
            <a:endParaRPr lang="en-US" sz="7200" dirty="0"/>
          </a:p>
          <a:p>
            <a:pPr marL="0" indent="0">
              <a:buNone/>
            </a:pPr>
            <a:r>
              <a:rPr lang="en-US" sz="7200" dirty="0" smtClean="0"/>
              <a:t>ORDER </a:t>
            </a:r>
            <a:r>
              <a:rPr lang="en-US" sz="7200" dirty="0"/>
              <a:t>BY TO_TIMESTAMP(SPLIT_PART(</a:t>
            </a:r>
            <a:r>
              <a:rPr lang="en-US" sz="7200" dirty="0" err="1"/>
              <a:t>v.field_content</a:t>
            </a:r>
            <a:r>
              <a:rPr lang="en-US" sz="7200" dirty="0"/>
              <a:t>,': IN',1</a:t>
            </a:r>
            <a:r>
              <a:rPr lang="en-US" sz="7200" dirty="0" smtClean="0"/>
              <a:t>),'</a:t>
            </a:r>
            <a:r>
              <a:rPr lang="en-US" sz="7200" dirty="0" err="1" smtClean="0"/>
              <a:t>Dy</a:t>
            </a:r>
            <a:r>
              <a:rPr lang="en-US" sz="7200" dirty="0" smtClean="0"/>
              <a:t> </a:t>
            </a:r>
            <a:r>
              <a:rPr lang="en-US" sz="7200" dirty="0"/>
              <a:t>Mon DD YYYY  HH:MIAM')</a:t>
            </a:r>
          </a:p>
          <a:p>
            <a:pPr marL="0" indent="0">
              <a:buNone/>
            </a:pPr>
            <a:endParaRPr lang="en-US" dirty="0"/>
          </a:p>
        </p:txBody>
      </p:sp>
    </p:spTree>
    <p:extLst>
      <p:ext uri="{BB962C8B-B14F-4D97-AF65-F5344CB8AC3E}">
        <p14:creationId xmlns:p14="http://schemas.microsoft.com/office/powerpoint/2010/main" val="3804005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Open Source </a:t>
            </a:r>
            <a:r>
              <a:rPr lang="en-US" dirty="0" err="1" smtClean="0">
                <a:solidFill>
                  <a:srgbClr val="00223D"/>
                </a:solidFill>
              </a:rPr>
              <a:t>Probelms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1"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Picture 5"/>
          <p:cNvPicPr>
            <a:picLocks noChangeAspect="1"/>
          </p:cNvPicPr>
          <p:nvPr/>
        </p:nvPicPr>
        <p:blipFill>
          <a:blip r:embed="rId4"/>
          <a:stretch>
            <a:fillRect/>
          </a:stretch>
        </p:blipFill>
        <p:spPr>
          <a:xfrm>
            <a:off x="3270737" y="1558324"/>
            <a:ext cx="5650522" cy="4226941"/>
          </a:xfrm>
          <a:prstGeom prst="rect">
            <a:avLst/>
          </a:prstGeom>
        </p:spPr>
      </p:pic>
      <p:sp>
        <p:nvSpPr>
          <p:cNvPr id="7" name="TextBox 6"/>
          <p:cNvSpPr txBox="1"/>
          <p:nvPr/>
        </p:nvSpPr>
        <p:spPr>
          <a:xfrm>
            <a:off x="2685420" y="6181094"/>
            <a:ext cx="6821157" cy="369332"/>
          </a:xfrm>
          <a:prstGeom prst="rect">
            <a:avLst/>
          </a:prstGeom>
          <a:noFill/>
        </p:spPr>
        <p:txBody>
          <a:bodyPr wrap="square" rtlCol="0">
            <a:spAutoFit/>
          </a:bodyPr>
          <a:lstStyle/>
          <a:p>
            <a:r>
              <a:rPr lang="en-US" dirty="0"/>
              <a:t>https://github.com/burnash/gspread/issues/1570</a:t>
            </a:r>
          </a:p>
        </p:txBody>
      </p:sp>
    </p:spTree>
    <p:extLst>
      <p:ext uri="{BB962C8B-B14F-4D97-AF65-F5344CB8AC3E}">
        <p14:creationId xmlns:p14="http://schemas.microsoft.com/office/powerpoint/2010/main" val="3321596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Vibe Coding</a:t>
            </a:r>
            <a:endParaRPr lang="en-US" dirty="0"/>
          </a:p>
        </p:txBody>
      </p:sp>
      <p:pic>
        <p:nvPicPr>
          <p:cNvPr id="4" name="Picture 3"/>
          <p:cNvPicPr>
            <a:picLocks noChangeAspect="1"/>
          </p:cNvPicPr>
          <p:nvPr/>
        </p:nvPicPr>
        <p:blipFill>
          <a:blip r:embed="rId3"/>
          <a:stretch>
            <a:fillRect/>
          </a:stretch>
        </p:blipFill>
        <p:spPr>
          <a:xfrm>
            <a:off x="-33989" y="2278805"/>
            <a:ext cx="6065326" cy="2397465"/>
          </a:xfrm>
          <a:prstGeom prst="rect">
            <a:avLst/>
          </a:prstGeom>
        </p:spPr>
      </p:pic>
      <p:pic>
        <p:nvPicPr>
          <p:cNvPr id="5" name="Picture 4"/>
          <p:cNvPicPr>
            <a:picLocks noChangeAspect="1"/>
          </p:cNvPicPr>
          <p:nvPr/>
        </p:nvPicPr>
        <p:blipFill>
          <a:blip r:embed="rId4"/>
          <a:stretch>
            <a:fillRect/>
          </a:stretch>
        </p:blipFill>
        <p:spPr>
          <a:xfrm>
            <a:off x="-33990" y="4557344"/>
            <a:ext cx="6065327" cy="753210"/>
          </a:xfrm>
          <a:prstGeom prst="rect">
            <a:avLst/>
          </a:prstGeom>
        </p:spPr>
      </p:pic>
      <p:pic>
        <p:nvPicPr>
          <p:cNvPr id="6" name="Picture 5"/>
          <p:cNvPicPr>
            <a:picLocks noChangeAspect="1"/>
          </p:cNvPicPr>
          <p:nvPr/>
        </p:nvPicPr>
        <p:blipFill>
          <a:blip r:embed="rId5"/>
          <a:stretch>
            <a:fillRect/>
          </a:stretch>
        </p:blipFill>
        <p:spPr>
          <a:xfrm>
            <a:off x="6031337" y="2278805"/>
            <a:ext cx="6160663" cy="3357929"/>
          </a:xfrm>
          <a:prstGeom prst="rect">
            <a:avLst/>
          </a:prstGeom>
        </p:spPr>
      </p:pic>
      <p:sp>
        <p:nvSpPr>
          <p:cNvPr id="7" name="TextBox 6"/>
          <p:cNvSpPr txBox="1"/>
          <p:nvPr/>
        </p:nvSpPr>
        <p:spPr>
          <a:xfrm>
            <a:off x="838200" y="5980816"/>
            <a:ext cx="6339255" cy="646331"/>
          </a:xfrm>
          <a:prstGeom prst="rect">
            <a:avLst/>
          </a:prstGeom>
          <a:noFill/>
        </p:spPr>
        <p:txBody>
          <a:bodyPr wrap="square" rtlCol="0">
            <a:spAutoFit/>
          </a:bodyPr>
          <a:lstStyle/>
          <a:p>
            <a:r>
              <a:rPr lang="en-US" dirty="0" smtClean="0"/>
              <a:t>Anthropic (2026). </a:t>
            </a:r>
            <a:r>
              <a:rPr lang="en-US" dirty="0" err="1" smtClean="0"/>
              <a:t>ClaudeAI</a:t>
            </a:r>
            <a:r>
              <a:rPr lang="en-US" dirty="0" smtClean="0"/>
              <a:t> (March 5 version)</a:t>
            </a:r>
          </a:p>
          <a:p>
            <a:r>
              <a:rPr lang="en-US" dirty="0"/>
              <a:t>https://claude.ai/chat/</a:t>
            </a:r>
          </a:p>
        </p:txBody>
      </p:sp>
    </p:spTree>
    <p:extLst>
      <p:ext uri="{BB962C8B-B14F-4D97-AF65-F5344CB8AC3E}">
        <p14:creationId xmlns:p14="http://schemas.microsoft.com/office/powerpoint/2010/main" val="880164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smtClean="0">
                <a:solidFill>
                  <a:srgbClr val="00223D"/>
                </a:solidFill>
              </a:rPr>
              <a:t>appendToSheet</a:t>
            </a:r>
            <a:r>
              <a:rPr lang="en-US" dirty="0" smtClean="0">
                <a:solidFill>
                  <a:srgbClr val="00223D"/>
                </a:solidFill>
              </a:rPr>
              <a:t>()</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7"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75846" y="1825625"/>
            <a:ext cx="11755316" cy="4351338"/>
          </a:xfrm>
        </p:spPr>
        <p:txBody>
          <a:bodyPr>
            <a:normAutofit fontScale="25000" lnSpcReduction="20000"/>
          </a:bodyPr>
          <a:lstStyle/>
          <a:p>
            <a:pPr marL="0" indent="0">
              <a:buNone/>
            </a:pPr>
            <a:r>
              <a:rPr lang="en-US" sz="5500" dirty="0"/>
              <a:t>i</a:t>
            </a:r>
            <a:r>
              <a:rPr lang="en-US" sz="5500" dirty="0" smtClean="0"/>
              <a:t>mport </a:t>
            </a:r>
            <a:r>
              <a:rPr lang="en-US" sz="5500" dirty="0" err="1" smtClean="0"/>
              <a:t>pygsheets</a:t>
            </a:r>
            <a:endParaRPr lang="en-US" sz="5500" dirty="0" smtClean="0"/>
          </a:p>
          <a:p>
            <a:pPr marL="0" indent="0">
              <a:buNone/>
            </a:pPr>
            <a:endParaRPr lang="en-US" sz="5500" dirty="0" smtClean="0"/>
          </a:p>
          <a:p>
            <a:pPr marL="0" indent="0">
              <a:buNone/>
            </a:pPr>
            <a:r>
              <a:rPr lang="en-US" sz="5500" dirty="0" err="1" smtClean="0"/>
              <a:t>def</a:t>
            </a:r>
            <a:r>
              <a:rPr lang="en-US" sz="5500" dirty="0" smtClean="0"/>
              <a:t> </a:t>
            </a:r>
            <a:r>
              <a:rPr lang="en-US" sz="5500" dirty="0" err="1"/>
              <a:t>appendToSheet</a:t>
            </a:r>
            <a:r>
              <a:rPr lang="en-US" sz="5500" dirty="0"/>
              <a:t>(</a:t>
            </a:r>
            <a:r>
              <a:rPr lang="en-US" sz="5500" dirty="0" err="1"/>
              <a:t>spreadSheetId</a:t>
            </a:r>
            <a:r>
              <a:rPr lang="en-US" sz="5500" dirty="0"/>
              <a:t>, data):</a:t>
            </a:r>
          </a:p>
          <a:p>
            <a:pPr marL="0" indent="0">
              <a:buNone/>
            </a:pPr>
            <a:r>
              <a:rPr lang="en-US" sz="5500" dirty="0">
                <a:solidFill>
                  <a:srgbClr val="FF0000"/>
                </a:solidFill>
              </a:rPr>
              <a:t>    #use conditional logic to prevent errors from function being passed an empty dataset</a:t>
            </a:r>
          </a:p>
          <a:p>
            <a:pPr marL="0" indent="0">
              <a:buNone/>
            </a:pPr>
            <a:r>
              <a:rPr lang="en-US" sz="5500" dirty="0">
                <a:solidFill>
                  <a:srgbClr val="FF0000"/>
                </a:solidFill>
              </a:rPr>
              <a:t>    </a:t>
            </a:r>
            <a:r>
              <a:rPr lang="en-US" sz="5500" dirty="0"/>
              <a:t>if not data:</a:t>
            </a:r>
          </a:p>
          <a:p>
            <a:pPr marL="0" indent="0">
              <a:buNone/>
            </a:pPr>
            <a:r>
              <a:rPr lang="en-US" sz="5500" dirty="0"/>
              <a:t>        </a:t>
            </a:r>
            <a:r>
              <a:rPr lang="en-US" sz="5500" dirty="0" err="1"/>
              <a:t>gc</a:t>
            </a:r>
            <a:r>
              <a:rPr lang="en-US" sz="5500" dirty="0"/>
              <a:t> = </a:t>
            </a:r>
            <a:r>
              <a:rPr lang="en-US" sz="5500" dirty="0" err="1"/>
              <a:t>pygsheets.authorize</a:t>
            </a:r>
            <a:r>
              <a:rPr lang="en-US" sz="5500" dirty="0"/>
              <a:t>(</a:t>
            </a:r>
            <a:r>
              <a:rPr lang="en-US" sz="5500" dirty="0" err="1"/>
              <a:t>service_file</a:t>
            </a:r>
            <a:r>
              <a:rPr lang="en-US" sz="5500" dirty="0"/>
              <a:t>="</a:t>
            </a:r>
            <a:r>
              <a:rPr lang="en-US" sz="5500" dirty="0" err="1"/>
              <a:t>GSheet</a:t>
            </a:r>
            <a:r>
              <a:rPr lang="en-US" sz="5500" dirty="0"/>
              <a:t> updater </a:t>
            </a:r>
            <a:r>
              <a:rPr lang="en-US" sz="5500" dirty="0" err="1"/>
              <a:t>creds.json</a:t>
            </a:r>
            <a:r>
              <a:rPr lang="en-US" sz="5500" dirty="0"/>
              <a:t>")</a:t>
            </a:r>
          </a:p>
          <a:p>
            <a:pPr marL="0" indent="0">
              <a:buNone/>
            </a:pPr>
            <a:endParaRPr lang="en-US" sz="5500" dirty="0"/>
          </a:p>
          <a:p>
            <a:pPr marL="0" indent="0">
              <a:buNone/>
            </a:pPr>
            <a:r>
              <a:rPr lang="en-US" sz="5500" dirty="0"/>
              <a:t>        </a:t>
            </a:r>
            <a:r>
              <a:rPr lang="en-US" sz="5500" dirty="0" err="1"/>
              <a:t>sh</a:t>
            </a:r>
            <a:r>
              <a:rPr lang="en-US" sz="5500" dirty="0"/>
              <a:t> = </a:t>
            </a:r>
            <a:r>
              <a:rPr lang="en-US" sz="5500" dirty="0" err="1"/>
              <a:t>gc.open_by_key</a:t>
            </a:r>
            <a:r>
              <a:rPr lang="en-US" sz="5500" dirty="0"/>
              <a:t>(</a:t>
            </a:r>
            <a:r>
              <a:rPr lang="en-US" sz="5500" dirty="0" err="1"/>
              <a:t>spreadSheetId</a:t>
            </a:r>
            <a:r>
              <a:rPr lang="en-US" sz="5500" dirty="0"/>
              <a:t>)</a:t>
            </a:r>
          </a:p>
          <a:p>
            <a:pPr marL="0" indent="0">
              <a:buNone/>
            </a:pPr>
            <a:r>
              <a:rPr lang="en-US" sz="5500" dirty="0"/>
              <a:t>        </a:t>
            </a:r>
            <a:r>
              <a:rPr lang="en-US" sz="5500" dirty="0" err="1"/>
              <a:t>wks</a:t>
            </a:r>
            <a:r>
              <a:rPr lang="en-US" sz="5500" dirty="0"/>
              <a:t> = sh.sheet1  # or </a:t>
            </a:r>
            <a:r>
              <a:rPr lang="en-US" sz="5500" dirty="0" err="1"/>
              <a:t>sh.worksheet_by_title</a:t>
            </a:r>
            <a:r>
              <a:rPr lang="en-US" sz="5500" dirty="0"/>
              <a:t>("My Sheet")</a:t>
            </a:r>
          </a:p>
          <a:p>
            <a:pPr marL="0" indent="0">
              <a:buNone/>
            </a:pPr>
            <a:endParaRPr lang="en-US" sz="5500" dirty="0">
              <a:solidFill>
                <a:srgbClr val="FF0000"/>
              </a:solidFill>
            </a:endParaRPr>
          </a:p>
          <a:p>
            <a:pPr marL="0" indent="0">
              <a:buNone/>
            </a:pPr>
            <a:r>
              <a:rPr lang="en-US" sz="5500" dirty="0">
                <a:solidFill>
                  <a:srgbClr val="FF0000"/>
                </a:solidFill>
              </a:rPr>
              <a:t>        # Find the first empty row and insert data there</a:t>
            </a:r>
          </a:p>
          <a:p>
            <a:pPr marL="0" indent="0">
              <a:buNone/>
            </a:pPr>
            <a:r>
              <a:rPr lang="en-US" sz="5500" dirty="0">
                <a:solidFill>
                  <a:srgbClr val="FF0000"/>
                </a:solidFill>
              </a:rPr>
              <a:t>        </a:t>
            </a:r>
            <a:r>
              <a:rPr lang="en-US" sz="5500" dirty="0" err="1"/>
              <a:t>first_empty_row</a:t>
            </a:r>
            <a:r>
              <a:rPr lang="en-US" sz="5500" dirty="0"/>
              <a:t> = </a:t>
            </a:r>
            <a:r>
              <a:rPr lang="en-US" sz="5500" dirty="0" err="1"/>
              <a:t>len</a:t>
            </a:r>
            <a:r>
              <a:rPr lang="en-US" sz="5500" dirty="0"/>
              <a:t>(</a:t>
            </a:r>
            <a:r>
              <a:rPr lang="en-US" sz="5500" dirty="0" err="1"/>
              <a:t>wks.get_all_values</a:t>
            </a:r>
            <a:r>
              <a:rPr lang="en-US" sz="5500" dirty="0"/>
              <a:t>(</a:t>
            </a:r>
            <a:r>
              <a:rPr lang="en-US" sz="5500" dirty="0" err="1"/>
              <a:t>include_tailing_empty_rows</a:t>
            </a:r>
            <a:r>
              <a:rPr lang="en-US" sz="5500" dirty="0"/>
              <a:t>=False)) + 1</a:t>
            </a:r>
          </a:p>
          <a:p>
            <a:pPr marL="0" indent="0">
              <a:buNone/>
            </a:pPr>
            <a:r>
              <a:rPr lang="en-US" sz="5500" dirty="0"/>
              <a:t>        </a:t>
            </a:r>
            <a:r>
              <a:rPr lang="en-US" sz="5500" dirty="0" err="1"/>
              <a:t>rows_needed</a:t>
            </a:r>
            <a:r>
              <a:rPr lang="en-US" sz="5500" dirty="0"/>
              <a:t> = </a:t>
            </a:r>
            <a:r>
              <a:rPr lang="en-US" sz="5500" dirty="0" err="1"/>
              <a:t>first_empty_row</a:t>
            </a:r>
            <a:r>
              <a:rPr lang="en-US" sz="5500" dirty="0"/>
              <a:t> + </a:t>
            </a:r>
            <a:r>
              <a:rPr lang="en-US" sz="5500" dirty="0" err="1"/>
              <a:t>len</a:t>
            </a:r>
            <a:r>
              <a:rPr lang="en-US" sz="5500" dirty="0"/>
              <a:t>(data) - 1</a:t>
            </a:r>
          </a:p>
          <a:p>
            <a:pPr marL="0" indent="0">
              <a:buNone/>
            </a:pPr>
            <a:endParaRPr lang="en-US" sz="5500" dirty="0">
              <a:solidFill>
                <a:srgbClr val="FF0000"/>
              </a:solidFill>
            </a:endParaRPr>
          </a:p>
          <a:p>
            <a:pPr marL="0" indent="0">
              <a:buNone/>
            </a:pPr>
            <a:r>
              <a:rPr lang="en-US" sz="5500" dirty="0">
                <a:solidFill>
                  <a:srgbClr val="FF0000"/>
                </a:solidFill>
              </a:rPr>
              <a:t>        # Expand the sheet if the data would exceed the current grid size</a:t>
            </a:r>
          </a:p>
          <a:p>
            <a:pPr marL="0" indent="0">
              <a:buNone/>
            </a:pPr>
            <a:r>
              <a:rPr lang="en-US" sz="5500" dirty="0">
                <a:solidFill>
                  <a:srgbClr val="FF0000"/>
                </a:solidFill>
              </a:rPr>
              <a:t>        </a:t>
            </a:r>
            <a:r>
              <a:rPr lang="en-US" sz="5500" dirty="0"/>
              <a:t>if </a:t>
            </a:r>
            <a:r>
              <a:rPr lang="en-US" sz="5500" dirty="0" err="1"/>
              <a:t>rows_needed</a:t>
            </a:r>
            <a:r>
              <a:rPr lang="en-US" sz="5500" dirty="0"/>
              <a:t> &gt; </a:t>
            </a:r>
            <a:r>
              <a:rPr lang="en-US" sz="5500" dirty="0" err="1"/>
              <a:t>wks.rows</a:t>
            </a:r>
            <a:r>
              <a:rPr lang="en-US" sz="5500" dirty="0"/>
              <a:t>:</a:t>
            </a:r>
          </a:p>
          <a:p>
            <a:pPr marL="0" indent="0">
              <a:buNone/>
            </a:pPr>
            <a:r>
              <a:rPr lang="en-US" sz="5500" dirty="0"/>
              <a:t>            </a:t>
            </a:r>
            <a:r>
              <a:rPr lang="en-US" sz="5500" dirty="0" err="1"/>
              <a:t>wks.add_rows</a:t>
            </a:r>
            <a:r>
              <a:rPr lang="en-US" sz="5500" dirty="0"/>
              <a:t>(</a:t>
            </a:r>
            <a:r>
              <a:rPr lang="en-US" sz="5500" dirty="0" err="1"/>
              <a:t>rows_needed</a:t>
            </a:r>
            <a:r>
              <a:rPr lang="en-US" sz="5500" dirty="0"/>
              <a:t> - </a:t>
            </a:r>
            <a:r>
              <a:rPr lang="en-US" sz="5500" dirty="0" err="1"/>
              <a:t>wks.rows</a:t>
            </a:r>
            <a:r>
              <a:rPr lang="en-US" sz="5500" dirty="0"/>
              <a:t>)</a:t>
            </a:r>
          </a:p>
          <a:p>
            <a:pPr marL="0" indent="0">
              <a:buNone/>
            </a:pPr>
            <a:r>
              <a:rPr lang="en-US" sz="5500" dirty="0"/>
              <a:t>        </a:t>
            </a:r>
            <a:r>
              <a:rPr lang="en-US" sz="5500" dirty="0" err="1"/>
              <a:t>wks.update_values</a:t>
            </a:r>
            <a:r>
              <a:rPr lang="en-US" sz="5500" dirty="0"/>
              <a:t>(</a:t>
            </a:r>
            <a:r>
              <a:rPr lang="en-US" sz="5500" dirty="0" err="1"/>
              <a:t>f"A</a:t>
            </a:r>
            <a:r>
              <a:rPr lang="en-US" sz="5500" dirty="0"/>
              <a:t>{</a:t>
            </a:r>
            <a:r>
              <a:rPr lang="en-US" sz="5500" dirty="0" err="1"/>
              <a:t>first_empty_row</a:t>
            </a:r>
            <a:r>
              <a:rPr lang="en-US" sz="5500" dirty="0"/>
              <a:t>}", data)</a:t>
            </a:r>
            <a:endParaRPr lang="en-US" dirty="0"/>
          </a:p>
        </p:txBody>
      </p:sp>
    </p:spTree>
    <p:extLst>
      <p:ext uri="{BB962C8B-B14F-4D97-AF65-F5344CB8AC3E}">
        <p14:creationId xmlns:p14="http://schemas.microsoft.com/office/powerpoint/2010/main" val="2004527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Google Sheets and </a:t>
            </a:r>
            <a:r>
              <a:rPr lang="en-US" dirty="0" err="1" smtClean="0">
                <a:solidFill>
                  <a:srgbClr val="00223D"/>
                </a:solidFill>
              </a:rPr>
              <a:t>gspread</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1" y="5873518"/>
            <a:ext cx="12192000" cy="984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https://pygsheets.readthedocs.io/en/stable/authorization.html</a:t>
            </a: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0" y="4345327"/>
            <a:ext cx="12192001" cy="1895109"/>
          </a:xfrm>
        </p:spPr>
        <p:txBody>
          <a:bodyPr>
            <a:normAutofit lnSpcReduction="10000"/>
          </a:bodyPr>
          <a:lstStyle/>
          <a:p>
            <a:pPr marL="0" indent="0" algn="ctr">
              <a:buNone/>
            </a:pPr>
            <a:r>
              <a:rPr lang="en-US" sz="1800" dirty="0" err="1" smtClean="0"/>
              <a:t>Pygsheets</a:t>
            </a:r>
            <a:r>
              <a:rPr lang="en-US" sz="1800" dirty="0" smtClean="0"/>
              <a:t> </a:t>
            </a:r>
            <a:r>
              <a:rPr lang="en-US" sz="1800" dirty="0"/>
              <a:t>authentication requirements</a:t>
            </a:r>
          </a:p>
          <a:p>
            <a:r>
              <a:rPr lang="en-US" sz="1800" dirty="0"/>
              <a:t>Follow </a:t>
            </a:r>
            <a:r>
              <a:rPr lang="en-US" sz="1800" dirty="0" err="1" smtClean="0">
                <a:hlinkClick r:id="rId4"/>
              </a:rPr>
              <a:t>pygsheets</a:t>
            </a:r>
            <a:r>
              <a:rPr lang="en-US" sz="1800" dirty="0" smtClean="0">
                <a:hlinkClick r:id="rId4"/>
              </a:rPr>
              <a:t> </a:t>
            </a:r>
            <a:r>
              <a:rPr lang="en-US" sz="1800" dirty="0">
                <a:hlinkClick r:id="rId4"/>
              </a:rPr>
              <a:t>instructions</a:t>
            </a:r>
            <a:r>
              <a:rPr lang="en-US" sz="1800" dirty="0"/>
              <a:t> to enable API access </a:t>
            </a:r>
            <a:r>
              <a:rPr lang="en-US" sz="1800" dirty="0" smtClean="0"/>
              <a:t>Generate </a:t>
            </a:r>
            <a:r>
              <a:rPr lang="en-US" sz="1800" dirty="0"/>
              <a:t>JSON credentials file and save that locally where the script may reference it</a:t>
            </a:r>
          </a:p>
          <a:p>
            <a:r>
              <a:rPr lang="en-US" sz="1800" dirty="0"/>
              <a:t>Share spreadsheet with </a:t>
            </a:r>
            <a:r>
              <a:rPr lang="en-US" sz="1800" dirty="0" err="1"/>
              <a:t>client_email</a:t>
            </a:r>
            <a:r>
              <a:rPr lang="en-US" sz="1800" dirty="0"/>
              <a:t> listed in that file and grant it editing permissions</a:t>
            </a:r>
          </a:p>
          <a:p>
            <a:r>
              <a:rPr lang="en-US" sz="1800" dirty="0"/>
              <a:t>Note the Sheet ID found within the URL</a:t>
            </a:r>
          </a:p>
          <a:p>
            <a:pPr marL="0" indent="0">
              <a:buNone/>
            </a:pPr>
            <a:endParaRPr lang="en-US" dirty="0"/>
          </a:p>
        </p:txBody>
      </p:sp>
      <p:pic>
        <p:nvPicPr>
          <p:cNvPr id="7" name="Picture 6"/>
          <p:cNvPicPr>
            <a:picLocks noChangeAspect="1"/>
          </p:cNvPicPr>
          <p:nvPr/>
        </p:nvPicPr>
        <p:blipFill>
          <a:blip r:embed="rId5"/>
          <a:stretch>
            <a:fillRect/>
          </a:stretch>
        </p:blipFill>
        <p:spPr>
          <a:xfrm>
            <a:off x="1389660" y="1408256"/>
            <a:ext cx="9412679" cy="2873597"/>
          </a:xfrm>
          <a:prstGeom prst="rect">
            <a:avLst/>
          </a:prstGeom>
        </p:spPr>
      </p:pic>
    </p:spTree>
    <p:extLst>
      <p:ext uri="{BB962C8B-B14F-4D97-AF65-F5344CB8AC3E}">
        <p14:creationId xmlns:p14="http://schemas.microsoft.com/office/powerpoint/2010/main" val="1736676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solidFill>
                  <a:srgbClr val="00223D"/>
                </a:solidFill>
              </a:rPr>
              <a:t>p</a:t>
            </a:r>
            <a:r>
              <a:rPr lang="en-US" dirty="0" err="1" smtClean="0">
                <a:solidFill>
                  <a:srgbClr val="00223D"/>
                </a:solidFill>
              </a:rPr>
              <a:t>arse_pg_data</a:t>
            </a:r>
            <a:r>
              <a:rPr lang="en-US" dirty="0" smtClean="0">
                <a:solidFill>
                  <a:srgbClr val="00223D"/>
                </a:solidFill>
              </a:rPr>
              <a:t>()</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7"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75846" y="1825625"/>
            <a:ext cx="11755316" cy="4351338"/>
          </a:xfrm>
        </p:spPr>
        <p:txBody>
          <a:bodyPr>
            <a:normAutofit fontScale="32500" lnSpcReduction="20000"/>
          </a:bodyPr>
          <a:lstStyle/>
          <a:p>
            <a:pPr marL="0" indent="0">
              <a:buNone/>
            </a:pPr>
            <a:r>
              <a:rPr lang="en-US" sz="5500" dirty="0"/>
              <a:t>i</a:t>
            </a:r>
            <a:r>
              <a:rPr lang="en-US" sz="5500" dirty="0" smtClean="0"/>
              <a:t>mport </a:t>
            </a:r>
            <a:r>
              <a:rPr lang="en-US" sz="5500" dirty="0" err="1" smtClean="0"/>
              <a:t>datetime</a:t>
            </a:r>
            <a:endParaRPr lang="en-US" sz="5500" dirty="0" smtClean="0"/>
          </a:p>
          <a:p>
            <a:pPr marL="0" indent="0">
              <a:buNone/>
            </a:pPr>
            <a:endParaRPr lang="en-US" sz="5500" dirty="0" smtClean="0"/>
          </a:p>
          <a:p>
            <a:pPr marL="0" indent="0">
              <a:buNone/>
            </a:pPr>
            <a:r>
              <a:rPr lang="en-US" sz="5500" dirty="0" smtClean="0">
                <a:solidFill>
                  <a:srgbClr val="FF0000"/>
                </a:solidFill>
              </a:rPr>
              <a:t># </a:t>
            </a:r>
            <a:r>
              <a:rPr lang="en-US" sz="5500" dirty="0">
                <a:solidFill>
                  <a:srgbClr val="FF0000"/>
                </a:solidFill>
              </a:rPr>
              <a:t>converts psycopg2 </a:t>
            </a:r>
            <a:r>
              <a:rPr lang="en-US" sz="5500" dirty="0" err="1">
                <a:solidFill>
                  <a:srgbClr val="FF0000"/>
                </a:solidFill>
              </a:rPr>
              <a:t>fetchall</a:t>
            </a:r>
            <a:r>
              <a:rPr lang="en-US" sz="5500" dirty="0">
                <a:solidFill>
                  <a:srgbClr val="FF0000"/>
                </a:solidFill>
              </a:rPr>
              <a:t>() output to matrix required by </a:t>
            </a:r>
            <a:r>
              <a:rPr lang="en-US" sz="5500" dirty="0" err="1">
                <a:solidFill>
                  <a:srgbClr val="FF0000"/>
                </a:solidFill>
              </a:rPr>
              <a:t>pygsheets</a:t>
            </a:r>
            <a:endParaRPr lang="en-US" sz="5500" dirty="0" smtClean="0">
              <a:solidFill>
                <a:srgbClr val="FF0000"/>
              </a:solidFill>
            </a:endParaRPr>
          </a:p>
          <a:p>
            <a:pPr marL="0" indent="0">
              <a:buNone/>
            </a:pPr>
            <a:r>
              <a:rPr lang="en-US" sz="5500" dirty="0" err="1"/>
              <a:t>def</a:t>
            </a:r>
            <a:r>
              <a:rPr lang="en-US" sz="5500" dirty="0"/>
              <a:t> </a:t>
            </a:r>
            <a:r>
              <a:rPr lang="en-US" sz="5500" dirty="0" err="1"/>
              <a:t>parse_pg_data</a:t>
            </a:r>
            <a:r>
              <a:rPr lang="en-US" sz="5500" dirty="0"/>
              <a:t>(rows):</a:t>
            </a:r>
          </a:p>
          <a:p>
            <a:pPr marL="0" indent="0">
              <a:buNone/>
            </a:pPr>
            <a:endParaRPr lang="en-US" sz="5500" dirty="0"/>
          </a:p>
          <a:p>
            <a:pPr marL="0" indent="0">
              <a:buNone/>
            </a:pPr>
            <a:r>
              <a:rPr lang="en-US" sz="5500" dirty="0"/>
              <a:t>    </a:t>
            </a:r>
            <a:r>
              <a:rPr lang="en-US" sz="5500" dirty="0" err="1"/>
              <a:t>def</a:t>
            </a:r>
            <a:r>
              <a:rPr lang="en-US" sz="5500" dirty="0"/>
              <a:t> convert(</a:t>
            </a:r>
            <a:r>
              <a:rPr lang="en-US" sz="5500" dirty="0" err="1"/>
              <a:t>val</a:t>
            </a:r>
            <a:r>
              <a:rPr lang="en-US" sz="5500" dirty="0"/>
              <a:t>):</a:t>
            </a:r>
          </a:p>
          <a:p>
            <a:pPr marL="0" indent="0">
              <a:buNone/>
            </a:pPr>
            <a:r>
              <a:rPr lang="en-US" sz="5500" dirty="0"/>
              <a:t>        if </a:t>
            </a:r>
            <a:r>
              <a:rPr lang="en-US" sz="5500" dirty="0" err="1"/>
              <a:t>val</a:t>
            </a:r>
            <a:r>
              <a:rPr lang="en-US" sz="5500" dirty="0"/>
              <a:t> is None:</a:t>
            </a:r>
          </a:p>
          <a:p>
            <a:pPr marL="0" indent="0">
              <a:buNone/>
            </a:pPr>
            <a:r>
              <a:rPr lang="en-US" sz="5500" dirty="0"/>
              <a:t>            return ""</a:t>
            </a:r>
          </a:p>
          <a:p>
            <a:pPr marL="0" indent="0">
              <a:buNone/>
            </a:pPr>
            <a:r>
              <a:rPr lang="en-US" sz="5500" dirty="0"/>
              <a:t>        if </a:t>
            </a:r>
            <a:r>
              <a:rPr lang="en-US" sz="5500" dirty="0" err="1"/>
              <a:t>isinstance</a:t>
            </a:r>
            <a:r>
              <a:rPr lang="en-US" sz="5500" dirty="0"/>
              <a:t>(</a:t>
            </a:r>
            <a:r>
              <a:rPr lang="en-US" sz="5500" dirty="0" err="1"/>
              <a:t>val</a:t>
            </a:r>
            <a:r>
              <a:rPr lang="en-US" sz="5500" dirty="0"/>
              <a:t>, (</a:t>
            </a:r>
            <a:r>
              <a:rPr lang="en-US" sz="5500" dirty="0" err="1"/>
              <a:t>datetime.date</a:t>
            </a:r>
            <a:r>
              <a:rPr lang="en-US" sz="5500" dirty="0"/>
              <a:t>, </a:t>
            </a:r>
            <a:r>
              <a:rPr lang="en-US" sz="5500" dirty="0" err="1"/>
              <a:t>datetime.datetime</a:t>
            </a:r>
            <a:r>
              <a:rPr lang="en-US" sz="5500" dirty="0"/>
              <a:t>)):</a:t>
            </a:r>
          </a:p>
          <a:p>
            <a:pPr marL="0" indent="0">
              <a:buNone/>
            </a:pPr>
            <a:r>
              <a:rPr lang="en-US" sz="5500" dirty="0"/>
              <a:t>            return </a:t>
            </a:r>
            <a:r>
              <a:rPr lang="en-US" sz="5500" dirty="0" err="1"/>
              <a:t>val.isoformat</a:t>
            </a:r>
            <a:r>
              <a:rPr lang="en-US" sz="5500" dirty="0"/>
              <a:t>()  # e.g. "2026-03-04"</a:t>
            </a:r>
          </a:p>
          <a:p>
            <a:pPr marL="0" indent="0">
              <a:buNone/>
            </a:pPr>
            <a:r>
              <a:rPr lang="en-US" sz="5500" dirty="0"/>
              <a:t>        return </a:t>
            </a:r>
            <a:r>
              <a:rPr lang="en-US" sz="5500" dirty="0" err="1"/>
              <a:t>val</a:t>
            </a:r>
            <a:r>
              <a:rPr lang="en-US" sz="5500" dirty="0"/>
              <a:t>  # </a:t>
            </a:r>
            <a:r>
              <a:rPr lang="en-US" sz="5500" dirty="0" err="1"/>
              <a:t>int</a:t>
            </a:r>
            <a:r>
              <a:rPr lang="en-US" sz="5500" dirty="0"/>
              <a:t>, float, </a:t>
            </a:r>
            <a:r>
              <a:rPr lang="en-US" sz="5500" dirty="0" err="1"/>
              <a:t>str</a:t>
            </a:r>
            <a:r>
              <a:rPr lang="en-US" sz="5500" dirty="0"/>
              <a:t> pass through as-is</a:t>
            </a:r>
          </a:p>
          <a:p>
            <a:pPr marL="0" indent="0">
              <a:buNone/>
            </a:pPr>
            <a:endParaRPr lang="en-US" sz="5500" dirty="0"/>
          </a:p>
          <a:p>
            <a:pPr marL="0" indent="0">
              <a:buNone/>
            </a:pPr>
            <a:r>
              <a:rPr lang="en-US" sz="5500" dirty="0"/>
              <a:t>    return [list(convert(</a:t>
            </a:r>
            <a:r>
              <a:rPr lang="en-US" sz="5500" dirty="0" err="1"/>
              <a:t>val</a:t>
            </a:r>
            <a:r>
              <a:rPr lang="en-US" sz="5500" dirty="0"/>
              <a:t>) for </a:t>
            </a:r>
            <a:r>
              <a:rPr lang="en-US" sz="5500" dirty="0" err="1"/>
              <a:t>val</a:t>
            </a:r>
            <a:r>
              <a:rPr lang="en-US" sz="5500" dirty="0"/>
              <a:t> in row) for row in rows]</a:t>
            </a:r>
            <a:endParaRPr lang="en-US" dirty="0"/>
          </a:p>
        </p:txBody>
      </p:sp>
    </p:spTree>
    <p:extLst>
      <p:ext uri="{BB962C8B-B14F-4D97-AF65-F5344CB8AC3E}">
        <p14:creationId xmlns:p14="http://schemas.microsoft.com/office/powerpoint/2010/main" val="2584856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a:xfrm>
            <a:off x="492604" y="366579"/>
            <a:ext cx="11206791" cy="1325563"/>
          </a:xfrm>
        </p:spPr>
        <p:txBody>
          <a:bodyPr/>
          <a:lstStyle/>
          <a:p>
            <a:r>
              <a:rPr lang="en-US" dirty="0" smtClean="0">
                <a:solidFill>
                  <a:srgbClr val="00223D"/>
                </a:solidFill>
              </a:rPr>
              <a:t>Sierra API and sierra-</a:t>
            </a:r>
            <a:r>
              <a:rPr lang="en-US" dirty="0" err="1" smtClean="0">
                <a:solidFill>
                  <a:srgbClr val="00223D"/>
                </a:solidFill>
              </a:rPr>
              <a:t>ils</a:t>
            </a:r>
            <a:r>
              <a:rPr lang="en-US" dirty="0" smtClean="0">
                <a:solidFill>
                  <a:srgbClr val="00223D"/>
                </a:solidFill>
              </a:rPr>
              <a:t>-</a:t>
            </a:r>
            <a:r>
              <a:rPr lang="en-US" dirty="0" err="1" smtClean="0">
                <a:solidFill>
                  <a:srgbClr val="00223D"/>
                </a:solidFill>
              </a:rPr>
              <a:t>utils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47009" y="1825625"/>
            <a:ext cx="6189337" cy="2922221"/>
          </a:xfrm>
        </p:spPr>
        <p:txBody>
          <a:bodyPr>
            <a:noAutofit/>
          </a:bodyPr>
          <a:lstStyle/>
          <a:p>
            <a:pPr marL="0" indent="0">
              <a:buNone/>
            </a:pPr>
            <a:r>
              <a:rPr lang="en-US" sz="1800" dirty="0"/>
              <a:t>Using </a:t>
            </a:r>
            <a:r>
              <a:rPr lang="en-US" sz="1800" dirty="0" smtClean="0"/>
              <a:t>sierra-</a:t>
            </a:r>
            <a:r>
              <a:rPr lang="en-US" sz="1800" dirty="0" err="1" smtClean="0"/>
              <a:t>ils</a:t>
            </a:r>
            <a:r>
              <a:rPr lang="en-US" sz="1800" dirty="0" smtClean="0"/>
              <a:t>-</a:t>
            </a:r>
            <a:r>
              <a:rPr lang="en-US" sz="1800" dirty="0" err="1" smtClean="0"/>
              <a:t>utils</a:t>
            </a:r>
            <a:r>
              <a:rPr lang="en-US" sz="1800" dirty="0" smtClean="0"/>
              <a:t> </a:t>
            </a:r>
            <a:r>
              <a:rPr lang="en-US" sz="1800" dirty="0"/>
              <a:t>library developed by Ray </a:t>
            </a:r>
            <a:r>
              <a:rPr lang="en-US" sz="1800" dirty="0" err="1"/>
              <a:t>Voelker</a:t>
            </a:r>
            <a:endParaRPr lang="en-US" sz="1800" dirty="0"/>
          </a:p>
          <a:p>
            <a:pPr marL="0" indent="0">
              <a:buNone/>
            </a:pPr>
            <a:r>
              <a:rPr lang="en-US" sz="1800" dirty="0"/>
              <a:t>Wrapper for HTTPX library, designed for making the Sierra </a:t>
            </a:r>
            <a:r>
              <a:rPr lang="en-US" sz="1800" dirty="0" err="1"/>
              <a:t>RestAPIs</a:t>
            </a:r>
            <a:r>
              <a:rPr lang="en-US" sz="1800" dirty="0"/>
              <a:t> easier to use</a:t>
            </a:r>
          </a:p>
          <a:p>
            <a:pPr marL="0" indent="0">
              <a:buNone/>
            </a:pPr>
            <a:r>
              <a:rPr lang="en-US" sz="1800" dirty="0"/>
              <a:t>Will need to obtain a key with the Items Write Role</a:t>
            </a:r>
          </a:p>
          <a:p>
            <a:pPr marL="0" indent="0">
              <a:buNone/>
            </a:pPr>
            <a:r>
              <a:rPr lang="en-US" sz="1800" dirty="0"/>
              <a:t>Enter API information into config.ini file</a:t>
            </a:r>
          </a:p>
          <a:p>
            <a:pPr marL="0" indent="0">
              <a:buNone/>
            </a:pPr>
            <a:endParaRPr lang="en-US" sz="1800" dirty="0"/>
          </a:p>
        </p:txBody>
      </p:sp>
      <p:pic>
        <p:nvPicPr>
          <p:cNvPr id="6" name="Picture 5"/>
          <p:cNvPicPr>
            <a:picLocks noChangeAspect="1"/>
          </p:cNvPicPr>
          <p:nvPr/>
        </p:nvPicPr>
        <p:blipFill>
          <a:blip r:embed="rId4"/>
          <a:stretch>
            <a:fillRect/>
          </a:stretch>
        </p:blipFill>
        <p:spPr>
          <a:xfrm>
            <a:off x="7243322" y="1506481"/>
            <a:ext cx="4305161" cy="4305161"/>
          </a:xfrm>
          <a:prstGeom prst="rect">
            <a:avLst/>
          </a:prstGeom>
        </p:spPr>
      </p:pic>
      <p:pic>
        <p:nvPicPr>
          <p:cNvPr id="7" name="Picture 6"/>
          <p:cNvPicPr>
            <a:picLocks noChangeAspect="1"/>
          </p:cNvPicPr>
          <p:nvPr/>
        </p:nvPicPr>
        <p:blipFill>
          <a:blip r:embed="rId5"/>
          <a:stretch>
            <a:fillRect/>
          </a:stretch>
        </p:blipFill>
        <p:spPr>
          <a:xfrm>
            <a:off x="147009" y="4517703"/>
            <a:ext cx="6189337" cy="1044520"/>
          </a:xfrm>
          <a:prstGeom prst="rect">
            <a:avLst/>
          </a:prstGeom>
        </p:spPr>
      </p:pic>
    </p:spTree>
    <p:extLst>
      <p:ext uri="{BB962C8B-B14F-4D97-AF65-F5344CB8AC3E}">
        <p14:creationId xmlns:p14="http://schemas.microsoft.com/office/powerpoint/2010/main" val="434833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smtClean="0">
                <a:solidFill>
                  <a:srgbClr val="00223D"/>
                </a:solidFill>
              </a:rPr>
              <a:t>init_api</a:t>
            </a:r>
            <a:r>
              <a:rPr lang="en-US" dirty="0" smtClean="0">
                <a:solidFill>
                  <a:srgbClr val="00223D"/>
                </a:solidFill>
              </a:rPr>
              <a:t>()</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303137" y="1411139"/>
            <a:ext cx="10515600" cy="4630887"/>
          </a:xfrm>
        </p:spPr>
        <p:txBody>
          <a:bodyPr>
            <a:normAutofit fontScale="55000" lnSpcReduction="20000"/>
          </a:bodyPr>
          <a:lstStyle/>
          <a:p>
            <a:pPr marL="0" indent="0">
              <a:buNone/>
            </a:pPr>
            <a:r>
              <a:rPr lang="en-US" sz="3300" dirty="0"/>
              <a:t>from </a:t>
            </a:r>
            <a:r>
              <a:rPr lang="en-US" sz="3300" dirty="0" err="1"/>
              <a:t>sierra_ils_utils</a:t>
            </a:r>
            <a:r>
              <a:rPr lang="en-US" sz="3300" dirty="0"/>
              <a:t> import </a:t>
            </a:r>
            <a:r>
              <a:rPr lang="en-US" sz="3300" dirty="0" err="1"/>
              <a:t>SierraAPI</a:t>
            </a:r>
            <a:endParaRPr lang="en-US" sz="3300" dirty="0"/>
          </a:p>
          <a:p>
            <a:pPr marL="0" indent="0">
              <a:buNone/>
            </a:pPr>
            <a:endParaRPr lang="en-US" sz="3300" dirty="0"/>
          </a:p>
          <a:p>
            <a:pPr marL="0" indent="0">
              <a:buNone/>
            </a:pPr>
            <a:r>
              <a:rPr lang="en-US" sz="3300" dirty="0" err="1" smtClean="0"/>
              <a:t>def</a:t>
            </a:r>
            <a:r>
              <a:rPr lang="en-US" sz="3300" dirty="0" smtClean="0"/>
              <a:t> </a:t>
            </a:r>
            <a:r>
              <a:rPr lang="en-US" sz="3300" dirty="0" err="1"/>
              <a:t>init_api</a:t>
            </a:r>
            <a:r>
              <a:rPr lang="en-US" sz="3300" dirty="0"/>
              <a:t>():</a:t>
            </a:r>
          </a:p>
          <a:p>
            <a:pPr marL="0" indent="0">
              <a:buNone/>
            </a:pPr>
            <a:r>
              <a:rPr lang="en-US" sz="3300" dirty="0"/>
              <a:t>    </a:t>
            </a:r>
            <a:r>
              <a:rPr lang="en-US" sz="3300" dirty="0" err="1"/>
              <a:t>config</a:t>
            </a:r>
            <a:r>
              <a:rPr lang="en-US" sz="3300" dirty="0"/>
              <a:t> = </a:t>
            </a:r>
            <a:r>
              <a:rPr lang="en-US" sz="3300" dirty="0" err="1"/>
              <a:t>configparser.ConfigParser</a:t>
            </a:r>
            <a:r>
              <a:rPr lang="en-US" sz="3300" dirty="0"/>
              <a:t>()</a:t>
            </a:r>
          </a:p>
          <a:p>
            <a:pPr marL="0" indent="0">
              <a:buNone/>
            </a:pPr>
            <a:r>
              <a:rPr lang="en-US" sz="3300" dirty="0"/>
              <a:t>    </a:t>
            </a:r>
            <a:r>
              <a:rPr lang="en-US" sz="3300" dirty="0" err="1"/>
              <a:t>config.read</a:t>
            </a:r>
            <a:r>
              <a:rPr lang="en-US" sz="3300" dirty="0"/>
              <a:t>("config.ini")</a:t>
            </a:r>
          </a:p>
          <a:p>
            <a:pPr marL="0" indent="0">
              <a:buNone/>
            </a:pPr>
            <a:endParaRPr lang="en-US" sz="3300" dirty="0"/>
          </a:p>
          <a:p>
            <a:pPr marL="0" indent="0">
              <a:buNone/>
            </a:pPr>
            <a:r>
              <a:rPr lang="en-US" sz="3300" dirty="0"/>
              <a:t>    </a:t>
            </a:r>
            <a:r>
              <a:rPr lang="en-US" sz="3300" dirty="0" err="1"/>
              <a:t>base_url</a:t>
            </a:r>
            <a:r>
              <a:rPr lang="en-US" sz="3300" dirty="0"/>
              <a:t> = </a:t>
            </a:r>
            <a:r>
              <a:rPr lang="en-US" sz="3300" dirty="0" err="1"/>
              <a:t>config</a:t>
            </a:r>
            <a:r>
              <a:rPr lang="en-US" sz="3300" dirty="0"/>
              <a:t>["</a:t>
            </a:r>
            <a:r>
              <a:rPr lang="en-US" sz="3300" dirty="0" err="1"/>
              <a:t>api</a:t>
            </a:r>
            <a:r>
              <a:rPr lang="en-US" sz="3300" dirty="0"/>
              <a:t>"]["</a:t>
            </a:r>
            <a:r>
              <a:rPr lang="en-US" sz="3300" dirty="0" err="1"/>
              <a:t>base_url</a:t>
            </a:r>
            <a:r>
              <a:rPr lang="en-US" sz="3300" dirty="0"/>
              <a:t>"] </a:t>
            </a:r>
          </a:p>
          <a:p>
            <a:pPr marL="0" indent="0">
              <a:buNone/>
            </a:pPr>
            <a:r>
              <a:rPr lang="en-US" sz="3300" dirty="0"/>
              <a:t>    </a:t>
            </a:r>
            <a:r>
              <a:rPr lang="en-US" sz="3300" dirty="0" err="1"/>
              <a:t>client_key</a:t>
            </a:r>
            <a:r>
              <a:rPr lang="en-US" sz="3300" dirty="0"/>
              <a:t> = </a:t>
            </a:r>
            <a:r>
              <a:rPr lang="en-US" sz="3300" dirty="0" err="1"/>
              <a:t>config</a:t>
            </a:r>
            <a:r>
              <a:rPr lang="en-US" sz="3300" dirty="0"/>
              <a:t>["</a:t>
            </a:r>
            <a:r>
              <a:rPr lang="en-US" sz="3300" dirty="0" err="1"/>
              <a:t>api</a:t>
            </a:r>
            <a:r>
              <a:rPr lang="en-US" sz="3300" dirty="0"/>
              <a:t>"]["</a:t>
            </a:r>
            <a:r>
              <a:rPr lang="en-US" sz="3300" dirty="0" err="1"/>
              <a:t>client_key</a:t>
            </a:r>
            <a:r>
              <a:rPr lang="en-US" sz="3300" dirty="0"/>
              <a:t>"]</a:t>
            </a:r>
          </a:p>
          <a:p>
            <a:pPr marL="0" indent="0">
              <a:buNone/>
            </a:pPr>
            <a:r>
              <a:rPr lang="en-US" sz="3300" dirty="0"/>
              <a:t>    </a:t>
            </a:r>
            <a:r>
              <a:rPr lang="en-US" sz="3300" dirty="0" err="1"/>
              <a:t>client_secret</a:t>
            </a:r>
            <a:r>
              <a:rPr lang="en-US" sz="3300" dirty="0"/>
              <a:t> = </a:t>
            </a:r>
            <a:r>
              <a:rPr lang="en-US" sz="3300" dirty="0" err="1"/>
              <a:t>config</a:t>
            </a:r>
            <a:r>
              <a:rPr lang="en-US" sz="3300" dirty="0"/>
              <a:t>["</a:t>
            </a:r>
            <a:r>
              <a:rPr lang="en-US" sz="3300" dirty="0" err="1"/>
              <a:t>api</a:t>
            </a:r>
            <a:r>
              <a:rPr lang="en-US" sz="3300" dirty="0"/>
              <a:t>"]["</a:t>
            </a:r>
            <a:r>
              <a:rPr lang="en-US" sz="3300" dirty="0" err="1"/>
              <a:t>client_secret</a:t>
            </a:r>
            <a:r>
              <a:rPr lang="en-US" sz="3300" dirty="0"/>
              <a:t>"]</a:t>
            </a:r>
          </a:p>
          <a:p>
            <a:pPr marL="0" indent="0">
              <a:buNone/>
            </a:pPr>
            <a:endParaRPr lang="en-US" sz="3300" dirty="0"/>
          </a:p>
          <a:p>
            <a:pPr marL="0" indent="0">
              <a:buNone/>
            </a:pPr>
            <a:r>
              <a:rPr lang="en-US" sz="3300" dirty="0"/>
              <a:t>    </a:t>
            </a:r>
            <a:r>
              <a:rPr lang="en-US" sz="3300" dirty="0">
                <a:solidFill>
                  <a:srgbClr val="FF0000"/>
                </a:solidFill>
              </a:rPr>
              <a:t># launch </a:t>
            </a:r>
            <a:r>
              <a:rPr lang="en-US" sz="3300" dirty="0" err="1">
                <a:solidFill>
                  <a:srgbClr val="FF0000"/>
                </a:solidFill>
              </a:rPr>
              <a:t>SierraAPI</a:t>
            </a:r>
            <a:r>
              <a:rPr lang="en-US" sz="3300" dirty="0">
                <a:solidFill>
                  <a:srgbClr val="FF0000"/>
                </a:solidFill>
              </a:rPr>
              <a:t> session</a:t>
            </a:r>
          </a:p>
          <a:p>
            <a:pPr marL="0" indent="0">
              <a:buNone/>
            </a:pPr>
            <a:r>
              <a:rPr lang="en-US" sz="3300" dirty="0"/>
              <a:t>    </a:t>
            </a:r>
            <a:r>
              <a:rPr lang="en-US" sz="3300" dirty="0" err="1"/>
              <a:t>sierra_api</a:t>
            </a:r>
            <a:r>
              <a:rPr lang="en-US" sz="3300" dirty="0"/>
              <a:t> = </a:t>
            </a:r>
            <a:r>
              <a:rPr lang="en-US" sz="3300" dirty="0" err="1"/>
              <a:t>SierraAPI</a:t>
            </a:r>
            <a:r>
              <a:rPr lang="en-US" sz="3300" dirty="0"/>
              <a:t>(</a:t>
            </a:r>
            <a:r>
              <a:rPr lang="en-US" sz="3300" dirty="0" err="1"/>
              <a:t>base_url</a:t>
            </a:r>
            <a:r>
              <a:rPr lang="en-US" sz="3300" dirty="0"/>
              <a:t>, </a:t>
            </a:r>
            <a:r>
              <a:rPr lang="en-US" sz="3300" dirty="0" err="1"/>
              <a:t>client_key</a:t>
            </a:r>
            <a:r>
              <a:rPr lang="en-US" sz="3300" dirty="0"/>
              <a:t>, </a:t>
            </a:r>
            <a:r>
              <a:rPr lang="en-US" sz="3300" dirty="0" err="1"/>
              <a:t>client_secret</a:t>
            </a:r>
            <a:r>
              <a:rPr lang="en-US" sz="3300" dirty="0"/>
              <a:t>)</a:t>
            </a:r>
          </a:p>
          <a:p>
            <a:pPr marL="0" indent="0">
              <a:buNone/>
            </a:pPr>
            <a:r>
              <a:rPr lang="en-US" sz="3300" dirty="0"/>
              <a:t>    </a:t>
            </a:r>
            <a:r>
              <a:rPr lang="en-US" sz="3300" dirty="0" err="1"/>
              <a:t>sierra_api.request</a:t>
            </a:r>
            <a:r>
              <a:rPr lang="en-US" sz="3300" dirty="0"/>
              <a:t>("GET", "info/token")</a:t>
            </a:r>
          </a:p>
          <a:p>
            <a:pPr marL="0" indent="0">
              <a:buNone/>
            </a:pPr>
            <a:r>
              <a:rPr lang="en-US" sz="3300" dirty="0" smtClean="0"/>
              <a:t>    </a:t>
            </a:r>
            <a:r>
              <a:rPr lang="en-US" sz="3300" dirty="0"/>
              <a:t>return </a:t>
            </a:r>
            <a:r>
              <a:rPr lang="en-US" sz="3300" dirty="0" err="1"/>
              <a:t>sierra_api</a:t>
            </a:r>
            <a:endParaRPr lang="en-US" sz="3300" dirty="0"/>
          </a:p>
          <a:p>
            <a:pPr marL="0" indent="0">
              <a:buNone/>
            </a:pPr>
            <a:endParaRPr lang="en-US" dirty="0"/>
          </a:p>
        </p:txBody>
      </p:sp>
      <p:pic>
        <p:nvPicPr>
          <p:cNvPr id="3" name="Picture 2"/>
          <p:cNvPicPr>
            <a:picLocks noChangeAspect="1"/>
          </p:cNvPicPr>
          <p:nvPr/>
        </p:nvPicPr>
        <p:blipFill>
          <a:blip r:embed="rId4"/>
          <a:stretch>
            <a:fillRect/>
          </a:stretch>
        </p:blipFill>
        <p:spPr>
          <a:xfrm>
            <a:off x="9179169" y="3845170"/>
            <a:ext cx="3012831" cy="3012831"/>
          </a:xfrm>
          <a:prstGeom prst="rect">
            <a:avLst/>
          </a:prstGeom>
        </p:spPr>
      </p:pic>
      <p:sp>
        <p:nvSpPr>
          <p:cNvPr id="8" name="TextBox 7"/>
          <p:cNvSpPr txBox="1"/>
          <p:nvPr/>
        </p:nvSpPr>
        <p:spPr>
          <a:xfrm>
            <a:off x="4349261" y="6219181"/>
            <a:ext cx="4829908" cy="461665"/>
          </a:xfrm>
          <a:prstGeom prst="rect">
            <a:avLst/>
          </a:prstGeom>
          <a:noFill/>
        </p:spPr>
        <p:txBody>
          <a:bodyPr wrap="square" rtlCol="0">
            <a:spAutoFit/>
          </a:bodyPr>
          <a:lstStyle/>
          <a:p>
            <a:r>
              <a:rPr lang="en-US" sz="2400" dirty="0" smtClean="0"/>
              <a:t>Correct </a:t>
            </a:r>
            <a:r>
              <a:rPr lang="en-US" sz="2400" dirty="0" err="1" smtClean="0"/>
              <a:t>Checkin</a:t>
            </a:r>
            <a:r>
              <a:rPr lang="en-US" sz="2400" dirty="0" smtClean="0"/>
              <a:t> Errors.py</a:t>
            </a:r>
            <a:endParaRPr lang="en-US" sz="2400" dirty="0"/>
          </a:p>
        </p:txBody>
      </p:sp>
    </p:spTree>
    <p:extLst>
      <p:ext uri="{BB962C8B-B14F-4D97-AF65-F5344CB8AC3E}">
        <p14:creationId xmlns:p14="http://schemas.microsoft.com/office/powerpoint/2010/main" val="3484631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smtClean="0">
                <a:solidFill>
                  <a:srgbClr val="00223D"/>
                </a:solidFill>
              </a:rPr>
              <a:t>Checkin_item</a:t>
            </a:r>
            <a:r>
              <a:rPr lang="en-US" dirty="0" smtClean="0">
                <a:solidFill>
                  <a:srgbClr val="00223D"/>
                </a:solidFill>
              </a:rPr>
              <a:t>()</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246185" y="1825625"/>
            <a:ext cx="11720146" cy="4351338"/>
          </a:xfrm>
        </p:spPr>
        <p:txBody>
          <a:bodyPr>
            <a:normAutofit fontScale="77500" lnSpcReduction="20000"/>
          </a:bodyPr>
          <a:lstStyle/>
          <a:p>
            <a:pPr marL="0" indent="0">
              <a:buNone/>
            </a:pPr>
            <a:r>
              <a:rPr lang="en-US" dirty="0" err="1" smtClean="0"/>
              <a:t>def</a:t>
            </a:r>
            <a:r>
              <a:rPr lang="en-US" dirty="0" smtClean="0"/>
              <a:t> </a:t>
            </a:r>
            <a:r>
              <a:rPr lang="en-US" dirty="0" err="1"/>
              <a:t>checkin_item</a:t>
            </a:r>
            <a:r>
              <a:rPr lang="en-US" dirty="0"/>
              <a:t>(barcode, username, </a:t>
            </a:r>
            <a:r>
              <a:rPr lang="en-US" dirty="0" err="1"/>
              <a:t>statgroup</a:t>
            </a:r>
            <a:r>
              <a:rPr lang="en-US" dirty="0"/>
              <a:t>, </a:t>
            </a:r>
            <a:r>
              <a:rPr lang="en-US" dirty="0" err="1"/>
              <a:t>sierra_api</a:t>
            </a:r>
            <a:r>
              <a:rPr lang="en-US" dirty="0"/>
              <a:t>):</a:t>
            </a:r>
          </a:p>
          <a:p>
            <a:pPr marL="0" indent="0">
              <a:buNone/>
            </a:pPr>
            <a:r>
              <a:rPr lang="en-US" dirty="0"/>
              <a:t>    </a:t>
            </a:r>
            <a:r>
              <a:rPr lang="en-US" dirty="0" err="1"/>
              <a:t>url</a:t>
            </a:r>
            <a:r>
              <a:rPr lang="en-US" dirty="0"/>
              <a:t> = ("items/checkouts/" + barcode + "?username=" + username + </a:t>
            </a:r>
            <a:endParaRPr lang="en-US" dirty="0" smtClean="0"/>
          </a:p>
          <a:p>
            <a:pPr marL="0" indent="0">
              <a:buNone/>
            </a:pPr>
            <a:r>
              <a:rPr lang="en-US" dirty="0"/>
              <a:t> </a:t>
            </a:r>
            <a:r>
              <a:rPr lang="en-US" dirty="0" smtClean="0"/>
              <a:t>     "&amp;</a:t>
            </a:r>
            <a:r>
              <a:rPr lang="en-US" dirty="0" err="1"/>
              <a:t>statgroup</a:t>
            </a:r>
            <a:r>
              <a:rPr lang="en-US" dirty="0" smtClean="0"/>
              <a:t>=</a:t>
            </a:r>
            <a:r>
              <a:rPr lang="en-US" dirty="0"/>
              <a:t>"</a:t>
            </a:r>
            <a:r>
              <a:rPr lang="en-US" dirty="0" smtClean="0"/>
              <a:t> </a:t>
            </a:r>
            <a:r>
              <a:rPr lang="en-US" dirty="0"/>
              <a:t>+ </a:t>
            </a:r>
            <a:r>
              <a:rPr lang="en-US" dirty="0" err="1"/>
              <a:t>statgroup</a:t>
            </a:r>
            <a:r>
              <a:rPr lang="en-US" dirty="0"/>
              <a:t>)</a:t>
            </a:r>
          </a:p>
          <a:p>
            <a:pPr marL="0" indent="0">
              <a:buNone/>
            </a:pPr>
            <a:r>
              <a:rPr lang="en-US" dirty="0"/>
              <a:t>    request = </a:t>
            </a:r>
            <a:r>
              <a:rPr lang="en-US" dirty="0" err="1"/>
              <a:t>sierra_api.request</a:t>
            </a:r>
            <a:r>
              <a:rPr lang="en-US" dirty="0"/>
              <a:t>("DELETE", </a:t>
            </a:r>
            <a:r>
              <a:rPr lang="en-US" dirty="0" err="1"/>
              <a:t>url</a:t>
            </a:r>
            <a:r>
              <a:rPr lang="en-US" dirty="0"/>
              <a:t>)</a:t>
            </a:r>
          </a:p>
          <a:p>
            <a:pPr marL="0" indent="0">
              <a:buNone/>
            </a:pPr>
            <a:r>
              <a:rPr lang="en-US" dirty="0"/>
              <a:t>    </a:t>
            </a:r>
            <a:r>
              <a:rPr lang="en-US" dirty="0" err="1"/>
              <a:t>request.raise_for_status</a:t>
            </a:r>
            <a:r>
              <a:rPr lang="en-US" dirty="0"/>
              <a:t>()</a:t>
            </a:r>
          </a:p>
          <a:p>
            <a:pPr marL="0" indent="0">
              <a:buNone/>
            </a:pPr>
            <a:r>
              <a:rPr lang="en-US" dirty="0" smtClean="0"/>
              <a:t>main</a:t>
            </a:r>
            <a:r>
              <a:rPr lang="en-US" dirty="0"/>
              <a:t>():</a:t>
            </a:r>
          </a:p>
          <a:p>
            <a:pPr marL="0" indent="0">
              <a:buNone/>
            </a:pPr>
            <a:r>
              <a:rPr lang="en-US" dirty="0"/>
              <a:t>    </a:t>
            </a:r>
            <a:r>
              <a:rPr lang="en-US" dirty="0" smtClean="0">
                <a:solidFill>
                  <a:srgbClr val="FF0000"/>
                </a:solidFill>
              </a:rPr>
              <a:t># launch </a:t>
            </a:r>
            <a:r>
              <a:rPr lang="en-US" dirty="0" err="1">
                <a:solidFill>
                  <a:srgbClr val="FF0000"/>
                </a:solidFill>
              </a:rPr>
              <a:t>SierraAPI</a:t>
            </a:r>
            <a:r>
              <a:rPr lang="en-US" dirty="0">
                <a:solidFill>
                  <a:srgbClr val="FF0000"/>
                </a:solidFill>
              </a:rPr>
              <a:t> session</a:t>
            </a:r>
          </a:p>
          <a:p>
            <a:pPr marL="0" indent="0">
              <a:buNone/>
            </a:pPr>
            <a:r>
              <a:rPr lang="en-US" dirty="0"/>
              <a:t>    </a:t>
            </a:r>
            <a:r>
              <a:rPr lang="en-US" dirty="0" err="1"/>
              <a:t>sierra_api</a:t>
            </a:r>
            <a:r>
              <a:rPr lang="en-US" dirty="0"/>
              <a:t> = </a:t>
            </a:r>
            <a:r>
              <a:rPr lang="en-US" dirty="0" err="1"/>
              <a:t>init_api</a:t>
            </a:r>
            <a:r>
              <a:rPr lang="en-US" dirty="0"/>
              <a:t>()</a:t>
            </a:r>
          </a:p>
          <a:p>
            <a:pPr marL="0" indent="0">
              <a:buNone/>
            </a:pPr>
            <a:r>
              <a:rPr lang="en-US" dirty="0"/>
              <a:t>    </a:t>
            </a:r>
            <a:r>
              <a:rPr lang="en-US" dirty="0">
                <a:solidFill>
                  <a:srgbClr val="FF0000"/>
                </a:solidFill>
              </a:rPr>
              <a:t># for each item in the </a:t>
            </a:r>
            <a:r>
              <a:rPr lang="en-US" dirty="0" err="1">
                <a:solidFill>
                  <a:srgbClr val="FF0000"/>
                </a:solidFill>
              </a:rPr>
              <a:t>error_query</a:t>
            </a:r>
            <a:r>
              <a:rPr lang="en-US" dirty="0">
                <a:solidFill>
                  <a:srgbClr val="FF0000"/>
                </a:solidFill>
              </a:rPr>
              <a:t> results, check it in again</a:t>
            </a:r>
          </a:p>
          <a:p>
            <a:pPr marL="0" indent="0">
              <a:buNone/>
            </a:pPr>
            <a:r>
              <a:rPr lang="en-US" dirty="0"/>
              <a:t>    for </a:t>
            </a:r>
            <a:r>
              <a:rPr lang="en-US" dirty="0" err="1"/>
              <a:t>rownum</a:t>
            </a:r>
            <a:r>
              <a:rPr lang="en-US" dirty="0"/>
              <a:t>, row in enumerate(</a:t>
            </a:r>
            <a:r>
              <a:rPr lang="en-US" dirty="0" err="1"/>
              <a:t>item_errors</a:t>
            </a:r>
            <a:r>
              <a:rPr lang="en-US" dirty="0"/>
              <a:t>):</a:t>
            </a:r>
          </a:p>
          <a:p>
            <a:pPr marL="0" indent="0">
              <a:buNone/>
            </a:pPr>
            <a:r>
              <a:rPr lang="en-US" dirty="0"/>
              <a:t>        </a:t>
            </a:r>
            <a:r>
              <a:rPr lang="en-US" dirty="0" err="1"/>
              <a:t>checkin_item</a:t>
            </a:r>
            <a:r>
              <a:rPr lang="en-US" dirty="0"/>
              <a:t>(</a:t>
            </a:r>
            <a:r>
              <a:rPr lang="en-US" dirty="0" err="1"/>
              <a:t>str</a:t>
            </a:r>
            <a:r>
              <a:rPr lang="en-US" dirty="0"/>
              <a:t>(row[0]), row[1], </a:t>
            </a:r>
            <a:r>
              <a:rPr lang="en-US" dirty="0" err="1"/>
              <a:t>str</a:t>
            </a:r>
            <a:r>
              <a:rPr lang="en-US" dirty="0"/>
              <a:t>(row[2]), </a:t>
            </a:r>
            <a:r>
              <a:rPr lang="en-US" dirty="0" err="1"/>
              <a:t>sierra_api</a:t>
            </a:r>
            <a:r>
              <a:rPr lang="en-US" dirty="0"/>
              <a:t>)</a:t>
            </a:r>
          </a:p>
          <a:p>
            <a:pPr marL="0" indent="0">
              <a:buNone/>
            </a:pPr>
            <a:endParaRPr lang="en-US" dirty="0"/>
          </a:p>
        </p:txBody>
      </p:sp>
    </p:spTree>
    <p:extLst>
      <p:ext uri="{BB962C8B-B14F-4D97-AF65-F5344CB8AC3E}">
        <p14:creationId xmlns:p14="http://schemas.microsoft.com/office/powerpoint/2010/main" val="99339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Final Script</a:t>
            </a:r>
            <a:endParaRPr lang="en-US" dirty="0">
              <a:solidFill>
                <a:srgbClr val="00223D"/>
              </a:solidFill>
            </a:endParaRPr>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48379" y="1447557"/>
            <a:ext cx="6169269" cy="4351338"/>
          </a:xfrm>
        </p:spPr>
        <p:txBody>
          <a:bodyPr>
            <a:normAutofit fontScale="25000" lnSpcReduction="20000"/>
          </a:bodyPr>
          <a:lstStyle/>
          <a:p>
            <a:pPr marL="0" indent="0">
              <a:buNone/>
            </a:pPr>
            <a:r>
              <a:rPr lang="en-US" sz="5600" dirty="0" smtClean="0"/>
              <a:t>from </a:t>
            </a:r>
            <a:r>
              <a:rPr lang="en-US" sz="5600" dirty="0" err="1" smtClean="0"/>
              <a:t>sierra_ils_utils</a:t>
            </a:r>
            <a:r>
              <a:rPr lang="en-US" sz="5600" dirty="0" smtClean="0"/>
              <a:t> import </a:t>
            </a:r>
            <a:r>
              <a:rPr lang="en-US" sz="5600" dirty="0" err="1" smtClean="0"/>
              <a:t>SierraAPI</a:t>
            </a:r>
            <a:endParaRPr lang="en-US" sz="5600" dirty="0" smtClean="0"/>
          </a:p>
          <a:p>
            <a:pPr marL="0" indent="0">
              <a:buNone/>
            </a:pPr>
            <a:r>
              <a:rPr lang="en-US" sz="5600" dirty="0" smtClean="0"/>
              <a:t>import </a:t>
            </a:r>
            <a:r>
              <a:rPr lang="en-US" sz="5600" dirty="0" err="1" smtClean="0"/>
              <a:t>json</a:t>
            </a:r>
            <a:endParaRPr lang="en-US" sz="5600" dirty="0" smtClean="0"/>
          </a:p>
          <a:p>
            <a:pPr marL="0" indent="0">
              <a:buNone/>
            </a:pPr>
            <a:r>
              <a:rPr lang="en-US" sz="5600" dirty="0" smtClean="0"/>
              <a:t>import </a:t>
            </a:r>
            <a:r>
              <a:rPr lang="en-US" sz="5600" dirty="0" err="1" smtClean="0"/>
              <a:t>configparser</a:t>
            </a:r>
            <a:endParaRPr lang="en-US" sz="5600" dirty="0" smtClean="0"/>
          </a:p>
          <a:p>
            <a:pPr marL="0" indent="0">
              <a:buNone/>
            </a:pPr>
            <a:r>
              <a:rPr lang="en-US" sz="5600" dirty="0" smtClean="0"/>
              <a:t>import psycopg2</a:t>
            </a:r>
          </a:p>
          <a:p>
            <a:pPr marL="0" indent="0">
              <a:buNone/>
            </a:pPr>
            <a:r>
              <a:rPr lang="en-US" sz="5600" dirty="0" smtClean="0"/>
              <a:t>import </a:t>
            </a:r>
            <a:r>
              <a:rPr lang="en-US" sz="5600" dirty="0" err="1" smtClean="0"/>
              <a:t>os</a:t>
            </a:r>
            <a:endParaRPr lang="en-US" sz="5600" dirty="0" smtClean="0"/>
          </a:p>
          <a:p>
            <a:pPr marL="0" indent="0">
              <a:buNone/>
            </a:pPr>
            <a:r>
              <a:rPr lang="en-US" sz="5600" dirty="0" smtClean="0"/>
              <a:t>Import </a:t>
            </a:r>
            <a:r>
              <a:rPr lang="en-US" sz="5600" dirty="0" err="1" smtClean="0"/>
              <a:t>datetime</a:t>
            </a:r>
            <a:endParaRPr lang="en-US" sz="5600" dirty="0" smtClean="0"/>
          </a:p>
          <a:p>
            <a:pPr marL="0" indent="0">
              <a:buNone/>
            </a:pPr>
            <a:r>
              <a:rPr lang="en-US" sz="5600" dirty="0" smtClean="0"/>
              <a:t>import </a:t>
            </a:r>
            <a:r>
              <a:rPr lang="en-US" sz="5600" dirty="0" err="1" smtClean="0"/>
              <a:t>pygsheets</a:t>
            </a:r>
            <a:endParaRPr lang="en-US" sz="5600" dirty="0" smtClean="0"/>
          </a:p>
          <a:p>
            <a:pPr marL="0" indent="0">
              <a:buNone/>
            </a:pPr>
            <a:endParaRPr lang="en-US" sz="5600" dirty="0" smtClean="0"/>
          </a:p>
          <a:p>
            <a:pPr marL="0" indent="0">
              <a:buNone/>
            </a:pPr>
            <a:r>
              <a:rPr lang="en-US" sz="5600" dirty="0" smtClean="0"/>
              <a:t>Def </a:t>
            </a:r>
            <a:r>
              <a:rPr lang="en-US" sz="5600" dirty="0" err="1" smtClean="0"/>
              <a:t>init_api</a:t>
            </a:r>
            <a:r>
              <a:rPr lang="en-US" sz="5600" dirty="0" smtClean="0"/>
              <a:t>():</a:t>
            </a:r>
          </a:p>
          <a:p>
            <a:pPr marL="0" indent="0">
              <a:buNone/>
            </a:pPr>
            <a:r>
              <a:rPr lang="en-US" sz="5600" dirty="0" smtClean="0">
                <a:solidFill>
                  <a:srgbClr val="FF0000"/>
                </a:solidFill>
              </a:rPr>
              <a:t>#see slide 46</a:t>
            </a:r>
          </a:p>
          <a:p>
            <a:pPr marL="0" indent="0">
              <a:buNone/>
            </a:pPr>
            <a:r>
              <a:rPr lang="en-US" sz="5600" dirty="0" err="1" smtClean="0"/>
              <a:t>def</a:t>
            </a:r>
            <a:r>
              <a:rPr lang="en-US" sz="5600" dirty="0" smtClean="0"/>
              <a:t> </a:t>
            </a:r>
            <a:r>
              <a:rPr lang="en-US" sz="5600" dirty="0" err="1" smtClean="0"/>
              <a:t>runquery</a:t>
            </a:r>
            <a:r>
              <a:rPr lang="en-US" sz="5600" dirty="0" smtClean="0"/>
              <a:t>(query):</a:t>
            </a:r>
          </a:p>
          <a:p>
            <a:pPr marL="0" indent="0">
              <a:buNone/>
            </a:pPr>
            <a:r>
              <a:rPr lang="en-US" sz="5600" dirty="0">
                <a:solidFill>
                  <a:srgbClr val="FF0000"/>
                </a:solidFill>
              </a:rPr>
              <a:t>#see slide </a:t>
            </a:r>
            <a:r>
              <a:rPr lang="en-US" sz="5600" dirty="0" smtClean="0">
                <a:solidFill>
                  <a:srgbClr val="FF0000"/>
                </a:solidFill>
              </a:rPr>
              <a:t>11</a:t>
            </a:r>
            <a:endParaRPr lang="en-US" sz="5600" dirty="0">
              <a:solidFill>
                <a:srgbClr val="FF0000"/>
              </a:solidFill>
            </a:endParaRPr>
          </a:p>
          <a:p>
            <a:pPr marL="0" indent="0">
              <a:buNone/>
            </a:pPr>
            <a:r>
              <a:rPr lang="en-US" sz="5600" dirty="0" err="1" smtClean="0"/>
              <a:t>def</a:t>
            </a:r>
            <a:r>
              <a:rPr lang="en-US" sz="5600" dirty="0" smtClean="0"/>
              <a:t> </a:t>
            </a:r>
            <a:r>
              <a:rPr lang="en-US" sz="5600" dirty="0" err="1" smtClean="0"/>
              <a:t>checkin_item</a:t>
            </a:r>
            <a:r>
              <a:rPr lang="en-US" sz="5600" dirty="0" smtClean="0"/>
              <a:t>(</a:t>
            </a:r>
            <a:r>
              <a:rPr lang="en-US" sz="5600" dirty="0" err="1" smtClean="0"/>
              <a:t>barcode,username,statgroup,sierra_api</a:t>
            </a:r>
            <a:r>
              <a:rPr lang="en-US" sz="5600" dirty="0" smtClean="0"/>
              <a:t>)</a:t>
            </a:r>
          </a:p>
          <a:p>
            <a:pPr marL="0" indent="0">
              <a:buNone/>
            </a:pPr>
            <a:r>
              <a:rPr lang="en-US" sz="5600" dirty="0">
                <a:solidFill>
                  <a:srgbClr val="FF0000"/>
                </a:solidFill>
              </a:rPr>
              <a:t>#see slide </a:t>
            </a:r>
            <a:r>
              <a:rPr lang="en-US" sz="5600" dirty="0" smtClean="0">
                <a:solidFill>
                  <a:srgbClr val="FF0000"/>
                </a:solidFill>
              </a:rPr>
              <a:t>47</a:t>
            </a:r>
            <a:endParaRPr lang="en-US" sz="5600" dirty="0">
              <a:solidFill>
                <a:srgbClr val="FF0000"/>
              </a:solidFill>
            </a:endParaRPr>
          </a:p>
          <a:p>
            <a:pPr marL="0" indent="0">
              <a:buNone/>
            </a:pPr>
            <a:r>
              <a:rPr lang="en-US" sz="5600" dirty="0" err="1" smtClean="0"/>
              <a:t>def</a:t>
            </a:r>
            <a:r>
              <a:rPr lang="en-US" sz="5600" dirty="0" smtClean="0"/>
              <a:t> </a:t>
            </a:r>
            <a:r>
              <a:rPr lang="en-US" sz="5600" dirty="0" err="1" smtClean="0"/>
              <a:t>appendToSheet</a:t>
            </a:r>
            <a:r>
              <a:rPr lang="en-US" sz="5600" dirty="0" smtClean="0"/>
              <a:t>(</a:t>
            </a:r>
            <a:r>
              <a:rPr lang="en-US" sz="5600" dirty="0" err="1" smtClean="0"/>
              <a:t>spreadSheetId</a:t>
            </a:r>
            <a:r>
              <a:rPr lang="en-US" sz="5600" dirty="0" smtClean="0"/>
              <a:t>, data)</a:t>
            </a:r>
          </a:p>
          <a:p>
            <a:pPr marL="0" indent="0">
              <a:buNone/>
            </a:pPr>
            <a:r>
              <a:rPr lang="en-US" sz="5600" dirty="0">
                <a:solidFill>
                  <a:srgbClr val="FF0000"/>
                </a:solidFill>
              </a:rPr>
              <a:t>#see slide </a:t>
            </a:r>
            <a:r>
              <a:rPr lang="en-US" sz="5600" dirty="0" smtClean="0">
                <a:solidFill>
                  <a:srgbClr val="FF0000"/>
                </a:solidFill>
              </a:rPr>
              <a:t>42</a:t>
            </a:r>
          </a:p>
          <a:p>
            <a:pPr marL="0" indent="0">
              <a:buNone/>
            </a:pPr>
            <a:r>
              <a:rPr lang="en-US" sz="5600" dirty="0" err="1"/>
              <a:t>d</a:t>
            </a:r>
            <a:r>
              <a:rPr lang="en-US" sz="5600" dirty="0" err="1" smtClean="0"/>
              <a:t>ef</a:t>
            </a:r>
            <a:r>
              <a:rPr lang="en-US" sz="5600" dirty="0" smtClean="0"/>
              <a:t> </a:t>
            </a:r>
            <a:r>
              <a:rPr lang="en-US" sz="5600" dirty="0" err="1" smtClean="0"/>
              <a:t>parse_pg_data</a:t>
            </a:r>
            <a:r>
              <a:rPr lang="en-US" sz="5600" dirty="0" smtClean="0"/>
              <a:t>(rows)</a:t>
            </a:r>
          </a:p>
          <a:p>
            <a:pPr marL="0" indent="0">
              <a:buNone/>
            </a:pPr>
            <a:r>
              <a:rPr lang="en-US" sz="5600" dirty="0" smtClean="0">
                <a:solidFill>
                  <a:srgbClr val="FF0000"/>
                </a:solidFill>
              </a:rPr>
              <a:t>#see slide 44</a:t>
            </a:r>
            <a:endParaRPr lang="en-US" sz="5600" dirty="0">
              <a:solidFill>
                <a:srgbClr val="FF0000"/>
              </a:solidFill>
            </a:endParaRPr>
          </a:p>
        </p:txBody>
      </p:sp>
      <p:sp>
        <p:nvSpPr>
          <p:cNvPr id="6" name="Content Placeholder 2"/>
          <p:cNvSpPr txBox="1">
            <a:spLocks/>
          </p:cNvSpPr>
          <p:nvPr/>
        </p:nvSpPr>
        <p:spPr>
          <a:xfrm>
            <a:off x="6217648" y="1502754"/>
            <a:ext cx="5899638" cy="4630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err="1" smtClean="0"/>
              <a:t>def</a:t>
            </a:r>
            <a:r>
              <a:rPr lang="en-US" sz="1400" dirty="0" smtClean="0"/>
              <a:t> main():	</a:t>
            </a:r>
          </a:p>
          <a:p>
            <a:pPr marL="0" indent="0">
              <a:buFont typeface="Arial" panose="020B0604020202020204" pitchFamily="34" charset="0"/>
              <a:buNone/>
            </a:pPr>
            <a:r>
              <a:rPr lang="en-US" sz="1400" dirty="0" smtClean="0"/>
              <a:t>  </a:t>
            </a:r>
            <a:r>
              <a:rPr lang="en-US" sz="1400" dirty="0" err="1" smtClean="0"/>
              <a:t>error_query</a:t>
            </a:r>
            <a:r>
              <a:rPr lang="en-US" sz="1400" dirty="0" smtClean="0"/>
              <a:t> = </a:t>
            </a:r>
            <a:r>
              <a:rPr lang="en-US" sz="1400" dirty="0" smtClean="0">
                <a:solidFill>
                  <a:srgbClr val="FF0000"/>
                </a:solidFill>
              </a:rPr>
              <a:t># see slides 38-39</a:t>
            </a:r>
          </a:p>
          <a:p>
            <a:pPr marL="0" indent="0">
              <a:buFont typeface="Arial" panose="020B0604020202020204" pitchFamily="34" charset="0"/>
              <a:buNone/>
            </a:pPr>
            <a:r>
              <a:rPr lang="en-US" sz="1400" dirty="0" smtClean="0"/>
              <a:t>  </a:t>
            </a:r>
            <a:r>
              <a:rPr lang="en-US" sz="1400" dirty="0" err="1" smtClean="0"/>
              <a:t>item_errors</a:t>
            </a:r>
            <a:r>
              <a:rPr lang="en-US" sz="1400" dirty="0" smtClean="0"/>
              <a:t> = </a:t>
            </a:r>
            <a:r>
              <a:rPr lang="en-US" sz="1400" dirty="0" err="1" smtClean="0"/>
              <a:t>runquery</a:t>
            </a:r>
            <a:r>
              <a:rPr lang="en-US" sz="1400" dirty="0" smtClean="0"/>
              <a:t>(</a:t>
            </a:r>
            <a:r>
              <a:rPr lang="en-US" sz="1400" dirty="0" err="1" smtClean="0"/>
              <a:t>error_query</a:t>
            </a:r>
            <a:r>
              <a:rPr lang="en-US" sz="1400" dirty="0" smtClean="0"/>
              <a:t>)</a:t>
            </a:r>
          </a:p>
          <a:p>
            <a:pPr marL="0" indent="0">
              <a:buFont typeface="Arial" panose="020B0604020202020204" pitchFamily="34" charset="0"/>
              <a:buNone/>
            </a:pPr>
            <a:r>
              <a:rPr lang="en-US" sz="1400" dirty="0" smtClean="0"/>
              <a:t>  </a:t>
            </a:r>
            <a:r>
              <a:rPr lang="en-US" sz="1400" dirty="0" smtClean="0">
                <a:solidFill>
                  <a:srgbClr val="FF0000"/>
                </a:solidFill>
              </a:rPr>
              <a:t># log query results to preexisting Google sheet</a:t>
            </a:r>
          </a:p>
          <a:p>
            <a:pPr marL="0" indent="0">
              <a:buFont typeface="Arial" panose="020B0604020202020204" pitchFamily="34" charset="0"/>
              <a:buNone/>
            </a:pPr>
            <a:r>
              <a:rPr lang="en-US" sz="1400" dirty="0" smtClean="0"/>
              <a:t>  </a:t>
            </a:r>
            <a:r>
              <a:rPr lang="en-US" sz="1400" dirty="0" err="1" smtClean="0"/>
              <a:t>config</a:t>
            </a:r>
            <a:r>
              <a:rPr lang="en-US" sz="1400" dirty="0" smtClean="0"/>
              <a:t> = </a:t>
            </a:r>
            <a:r>
              <a:rPr lang="en-US" sz="1400" dirty="0" err="1" smtClean="0"/>
              <a:t>configparser.ConfigParser</a:t>
            </a:r>
            <a:r>
              <a:rPr lang="en-US" sz="1400" dirty="0" smtClean="0"/>
              <a:t>()</a:t>
            </a:r>
          </a:p>
          <a:p>
            <a:pPr marL="0" indent="0">
              <a:buFont typeface="Arial" panose="020B0604020202020204" pitchFamily="34" charset="0"/>
              <a:buNone/>
            </a:pPr>
            <a:r>
              <a:rPr lang="en-US" sz="1400" dirty="0" smtClean="0"/>
              <a:t>  </a:t>
            </a:r>
            <a:r>
              <a:rPr lang="en-US" sz="1400" dirty="0" err="1" smtClean="0"/>
              <a:t>config.read</a:t>
            </a:r>
            <a:r>
              <a:rPr lang="en-US" sz="1400" dirty="0" smtClean="0"/>
              <a:t>("config.ini")</a:t>
            </a:r>
          </a:p>
          <a:p>
            <a:pPr marL="0" indent="0">
              <a:buFont typeface="Arial" panose="020B0604020202020204" pitchFamily="34" charset="0"/>
              <a:buNone/>
            </a:pPr>
            <a:r>
              <a:rPr lang="en-US" sz="1400" dirty="0" smtClean="0"/>
              <a:t>  </a:t>
            </a:r>
            <a:r>
              <a:rPr lang="en-US" sz="1400" dirty="0" err="1" smtClean="0"/>
              <a:t>item_errors_parsed</a:t>
            </a:r>
            <a:r>
              <a:rPr lang="en-US" sz="1400" dirty="0" smtClean="0"/>
              <a:t> = </a:t>
            </a:r>
            <a:r>
              <a:rPr lang="en-US" sz="1400" dirty="0" err="1" smtClean="0"/>
              <a:t>parse_pg_data</a:t>
            </a:r>
            <a:r>
              <a:rPr lang="en-US" sz="1400" dirty="0" smtClean="0"/>
              <a:t>(</a:t>
            </a:r>
            <a:r>
              <a:rPr lang="en-US" sz="1400" dirty="0" err="1" smtClean="0"/>
              <a:t>item_errors</a:t>
            </a:r>
            <a:r>
              <a:rPr lang="en-US" sz="1400" dirty="0" smtClean="0"/>
              <a:t>)  </a:t>
            </a:r>
          </a:p>
          <a:p>
            <a:pPr marL="0" indent="0">
              <a:buFont typeface="Arial" panose="020B0604020202020204" pitchFamily="34" charset="0"/>
              <a:buNone/>
            </a:pPr>
            <a:r>
              <a:rPr lang="en-US" sz="1400" dirty="0" err="1" smtClean="0"/>
              <a:t>appendToSheet</a:t>
            </a:r>
            <a:r>
              <a:rPr lang="en-US" sz="1400" dirty="0" smtClean="0"/>
              <a:t>(</a:t>
            </a:r>
            <a:r>
              <a:rPr lang="en-US" sz="1400" dirty="0" err="1" smtClean="0"/>
              <a:t>config</a:t>
            </a:r>
            <a:r>
              <a:rPr lang="en-US" sz="1400" dirty="0" smtClean="0"/>
              <a:t>["</a:t>
            </a:r>
            <a:r>
              <a:rPr lang="en-US" sz="1400" dirty="0" err="1" smtClean="0"/>
              <a:t>gsheet</a:t>
            </a:r>
            <a:r>
              <a:rPr lang="en-US" sz="1400" dirty="0" smtClean="0"/>
              <a:t>"]["</a:t>
            </a:r>
            <a:r>
              <a:rPr lang="en-US" sz="1400" dirty="0" err="1" smtClean="0"/>
              <a:t>correct_checkins</a:t>
            </a:r>
            <a:r>
              <a:rPr lang="en-US" sz="1400" dirty="0" smtClean="0"/>
              <a:t>"], </a:t>
            </a:r>
            <a:r>
              <a:rPr lang="en-US" sz="1400" dirty="0" err="1" smtClean="0"/>
              <a:t>item_errors_parsed</a:t>
            </a:r>
            <a:r>
              <a:rPr lang="en-US" sz="1400" dirty="0" smtClean="0"/>
              <a:t>)</a:t>
            </a:r>
          </a:p>
          <a:p>
            <a:pPr marL="0" indent="0">
              <a:buFont typeface="Arial" panose="020B0604020202020204" pitchFamily="34" charset="0"/>
              <a:buNone/>
            </a:pPr>
            <a:r>
              <a:rPr lang="en-US" sz="1400" dirty="0" smtClean="0"/>
              <a:t>  </a:t>
            </a:r>
            <a:r>
              <a:rPr lang="en-US" sz="1400" dirty="0" smtClean="0">
                <a:solidFill>
                  <a:srgbClr val="FF0000"/>
                </a:solidFill>
              </a:rPr>
              <a:t># initialize Sierra API</a:t>
            </a:r>
          </a:p>
          <a:p>
            <a:pPr marL="0" indent="0">
              <a:buFont typeface="Arial" panose="020B0604020202020204" pitchFamily="34" charset="0"/>
              <a:buNone/>
            </a:pPr>
            <a:r>
              <a:rPr lang="en-US" sz="1400" dirty="0" smtClean="0"/>
              <a:t>  </a:t>
            </a:r>
            <a:r>
              <a:rPr lang="en-US" sz="1400" dirty="0" err="1" smtClean="0"/>
              <a:t>sierra_api</a:t>
            </a:r>
            <a:r>
              <a:rPr lang="en-US" sz="1400" dirty="0" smtClean="0"/>
              <a:t> = </a:t>
            </a:r>
            <a:r>
              <a:rPr lang="en-US" sz="1400" dirty="0" err="1" smtClean="0"/>
              <a:t>init_api</a:t>
            </a:r>
            <a:r>
              <a:rPr lang="en-US" sz="1400" dirty="0" smtClean="0"/>
              <a:t>()</a:t>
            </a:r>
          </a:p>
          <a:p>
            <a:pPr marL="0" indent="0">
              <a:buFont typeface="Arial" panose="020B0604020202020204" pitchFamily="34" charset="0"/>
              <a:buNone/>
            </a:pPr>
            <a:r>
              <a:rPr lang="en-US" sz="1400" dirty="0" smtClean="0"/>
              <a:t>  </a:t>
            </a:r>
            <a:r>
              <a:rPr lang="en-US" sz="1400" dirty="0" smtClean="0">
                <a:solidFill>
                  <a:srgbClr val="FF0000"/>
                </a:solidFill>
              </a:rPr>
              <a:t># check in each item in </a:t>
            </a:r>
            <a:r>
              <a:rPr lang="en-US" sz="1400" dirty="0" err="1" smtClean="0">
                <a:solidFill>
                  <a:srgbClr val="FF0000"/>
                </a:solidFill>
              </a:rPr>
              <a:t>item_errors</a:t>
            </a:r>
            <a:endParaRPr lang="en-US" sz="1400" dirty="0" smtClean="0">
              <a:solidFill>
                <a:srgbClr val="FF0000"/>
              </a:solidFill>
            </a:endParaRPr>
          </a:p>
          <a:p>
            <a:pPr marL="0" indent="0">
              <a:buFont typeface="Arial" panose="020B0604020202020204" pitchFamily="34" charset="0"/>
              <a:buNone/>
            </a:pPr>
            <a:r>
              <a:rPr lang="en-US" sz="1400" dirty="0" smtClean="0"/>
              <a:t>  for </a:t>
            </a:r>
            <a:r>
              <a:rPr lang="en-US" sz="1400" dirty="0" err="1" smtClean="0"/>
              <a:t>rownum</a:t>
            </a:r>
            <a:r>
              <a:rPr lang="en-US" sz="1400" dirty="0" smtClean="0"/>
              <a:t>, row in enumerate(</a:t>
            </a:r>
            <a:r>
              <a:rPr lang="en-US" sz="1400" dirty="0" err="1" smtClean="0"/>
              <a:t>item_errors</a:t>
            </a:r>
            <a:r>
              <a:rPr lang="en-US" sz="1400" dirty="0" smtClean="0"/>
              <a:t>):</a:t>
            </a:r>
          </a:p>
          <a:p>
            <a:pPr marL="0" indent="0">
              <a:buFont typeface="Arial" panose="020B0604020202020204" pitchFamily="34" charset="0"/>
              <a:buNone/>
            </a:pPr>
            <a:r>
              <a:rPr lang="en-US" sz="1400" dirty="0" smtClean="0"/>
              <a:t>      </a:t>
            </a:r>
            <a:r>
              <a:rPr lang="en-US" sz="1400" dirty="0" err="1" smtClean="0"/>
              <a:t>checkin_item</a:t>
            </a:r>
            <a:r>
              <a:rPr lang="en-US" sz="1400" dirty="0" smtClean="0"/>
              <a:t>(</a:t>
            </a:r>
            <a:r>
              <a:rPr lang="en-US" sz="1400" dirty="0" err="1" smtClean="0"/>
              <a:t>str</a:t>
            </a:r>
            <a:r>
              <a:rPr lang="en-US" sz="1400" dirty="0" smtClean="0"/>
              <a:t>(row[0]), row[1], </a:t>
            </a:r>
            <a:r>
              <a:rPr lang="en-US" sz="1400" dirty="0" err="1" smtClean="0"/>
              <a:t>str</a:t>
            </a:r>
            <a:r>
              <a:rPr lang="en-US" sz="1400" dirty="0" smtClean="0"/>
              <a:t>(row[2]), </a:t>
            </a:r>
          </a:p>
          <a:p>
            <a:pPr marL="0" indent="0">
              <a:buFont typeface="Arial" panose="020B0604020202020204" pitchFamily="34" charset="0"/>
              <a:buNone/>
            </a:pPr>
            <a:r>
              <a:rPr lang="en-US" sz="1400" dirty="0" smtClean="0"/>
              <a:t>        </a:t>
            </a:r>
            <a:r>
              <a:rPr lang="en-US" sz="1400" dirty="0" err="1" smtClean="0"/>
              <a:t>sierra_api</a:t>
            </a:r>
            <a:r>
              <a:rPr lang="en-US" sz="1400" dirty="0" smtClean="0"/>
              <a:t>)</a:t>
            </a:r>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main()</a:t>
            </a:r>
            <a:endParaRPr lang="en-US" sz="1400" dirty="0"/>
          </a:p>
        </p:txBody>
      </p:sp>
    </p:spTree>
    <p:extLst>
      <p:ext uri="{BB962C8B-B14F-4D97-AF65-F5344CB8AC3E}">
        <p14:creationId xmlns:p14="http://schemas.microsoft.com/office/powerpoint/2010/main" val="3214676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Virtual Environments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Content Placeholder 10"/>
          <p:cNvPicPr>
            <a:picLocks noGrp="1" noChangeAspect="1"/>
          </p:cNvPicPr>
          <p:nvPr>
            <p:ph sz="quarter" idx="4294967295"/>
          </p:nvPr>
        </p:nvPicPr>
        <p:blipFill>
          <a:blip r:embed="rId4"/>
          <a:stretch>
            <a:fillRect/>
          </a:stretch>
        </p:blipFill>
        <p:spPr>
          <a:xfrm>
            <a:off x="519113" y="2143624"/>
            <a:ext cx="6796087" cy="3359184"/>
          </a:xfrm>
          <a:prstGeom prst="rect">
            <a:avLst/>
          </a:prstGeom>
        </p:spPr>
      </p:pic>
      <p:sp>
        <p:nvSpPr>
          <p:cNvPr id="7" name="Content Placeholder 9"/>
          <p:cNvSpPr>
            <a:spLocks noGrp="1"/>
          </p:cNvSpPr>
          <p:nvPr>
            <p:ph sz="quarter" idx="4294967295"/>
          </p:nvPr>
        </p:nvSpPr>
        <p:spPr>
          <a:xfrm>
            <a:off x="7518400" y="1588532"/>
            <a:ext cx="4474308" cy="4223110"/>
          </a:xfrm>
          <a:prstGeom prst="rect">
            <a:avLst/>
          </a:prstGeom>
        </p:spPr>
        <p:txBody>
          <a:bodyPr/>
          <a:lstStyle/>
          <a:p>
            <a:r>
              <a:rPr lang="en-US" sz="2000" dirty="0" smtClean="0"/>
              <a:t>Create separate environment for each project or workflow</a:t>
            </a:r>
          </a:p>
          <a:p>
            <a:r>
              <a:rPr lang="en-US" sz="2000" dirty="0" smtClean="0"/>
              <a:t>Test different Python versions without breaking scripts</a:t>
            </a:r>
          </a:p>
          <a:p>
            <a:r>
              <a:rPr lang="en-US" sz="2000" dirty="0" smtClean="0"/>
              <a:t>Prevent conflicting package dependencies</a:t>
            </a:r>
          </a:p>
          <a:p>
            <a:r>
              <a:rPr lang="en-US" sz="2000" dirty="0" smtClean="0"/>
              <a:t>Export list of environment requirements when sharing your code</a:t>
            </a:r>
            <a:endParaRPr lang="en-US" sz="2000" dirty="0"/>
          </a:p>
        </p:txBody>
      </p:sp>
    </p:spTree>
    <p:extLst>
      <p:ext uri="{BB962C8B-B14F-4D97-AF65-F5344CB8AC3E}">
        <p14:creationId xmlns:p14="http://schemas.microsoft.com/office/powerpoint/2010/main" val="517645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Final S</a:t>
            </a:r>
            <a:r>
              <a:rPr lang="en-US" dirty="0" smtClean="0"/>
              <a:t>cript...Really</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79131" y="1318846"/>
            <a:ext cx="11274669" cy="4752609"/>
          </a:xfrm>
        </p:spPr>
        <p:txBody>
          <a:bodyPr>
            <a:normAutofit fontScale="55000" lnSpcReduction="20000"/>
          </a:bodyPr>
          <a:lstStyle/>
          <a:p>
            <a:pPr marL="0" indent="0">
              <a:buNone/>
            </a:pPr>
            <a:r>
              <a:rPr lang="en-US" dirty="0"/>
              <a:t>i</a:t>
            </a:r>
            <a:r>
              <a:rPr lang="en-US" dirty="0" smtClean="0"/>
              <a:t>mport </a:t>
            </a:r>
            <a:r>
              <a:rPr lang="en-US" dirty="0" err="1" smtClean="0"/>
              <a:t>traceback</a:t>
            </a:r>
            <a:endParaRPr lang="en-US" dirty="0" smtClean="0"/>
          </a:p>
          <a:p>
            <a:pPr marL="0" indent="0">
              <a:buNone/>
            </a:pPr>
            <a:r>
              <a:rPr lang="en-US" dirty="0" smtClean="0">
                <a:solidFill>
                  <a:srgbClr val="FF0000"/>
                </a:solidFill>
              </a:rPr>
              <a:t># </a:t>
            </a:r>
            <a:r>
              <a:rPr lang="en-US" dirty="0">
                <a:solidFill>
                  <a:srgbClr val="FF0000"/>
                </a:solidFill>
              </a:rPr>
              <a:t>run main function and send error email to admin </a:t>
            </a:r>
            <a:r>
              <a:rPr lang="en-US" dirty="0" smtClean="0">
                <a:solidFill>
                  <a:srgbClr val="FF0000"/>
                </a:solidFill>
              </a:rPr>
              <a:t>if </a:t>
            </a:r>
            <a:r>
              <a:rPr lang="en-US" dirty="0">
                <a:solidFill>
                  <a:srgbClr val="FF0000"/>
                </a:solidFill>
              </a:rPr>
              <a:t>script encounters an error</a:t>
            </a:r>
          </a:p>
          <a:p>
            <a:pPr marL="0" indent="0">
              <a:buNone/>
            </a:pPr>
            <a:r>
              <a:rPr lang="en-US" dirty="0"/>
              <a:t>if __name__ == "__main__":</a:t>
            </a:r>
          </a:p>
          <a:p>
            <a:pPr marL="0" indent="0">
              <a:buNone/>
            </a:pPr>
            <a:r>
              <a:rPr lang="en-US" dirty="0"/>
              <a:t>  </a:t>
            </a:r>
            <a:r>
              <a:rPr lang="en-US" dirty="0" smtClean="0"/>
              <a:t>try</a:t>
            </a:r>
            <a:r>
              <a:rPr lang="en-US" dirty="0"/>
              <a:t>:</a:t>
            </a:r>
          </a:p>
          <a:p>
            <a:pPr marL="0" indent="0">
              <a:buNone/>
            </a:pPr>
            <a:r>
              <a:rPr lang="en-US" dirty="0"/>
              <a:t>  </a:t>
            </a:r>
            <a:r>
              <a:rPr lang="en-US" dirty="0" smtClean="0"/>
              <a:t>    </a:t>
            </a:r>
            <a:r>
              <a:rPr lang="en-US" dirty="0"/>
              <a:t>main()</a:t>
            </a:r>
          </a:p>
          <a:p>
            <a:pPr marL="0" indent="0">
              <a:buNone/>
            </a:pPr>
            <a:r>
              <a:rPr lang="en-US" dirty="0"/>
              <a:t>  </a:t>
            </a:r>
            <a:r>
              <a:rPr lang="en-US" dirty="0" smtClean="0"/>
              <a:t>except </a:t>
            </a:r>
            <a:r>
              <a:rPr lang="en-US" dirty="0"/>
              <a:t>Exception:</a:t>
            </a:r>
          </a:p>
          <a:p>
            <a:pPr marL="0" indent="0">
              <a:buNone/>
            </a:pPr>
            <a:r>
              <a:rPr lang="en-US" dirty="0"/>
              <a:t>  </a:t>
            </a:r>
            <a:r>
              <a:rPr lang="en-US" dirty="0" smtClean="0"/>
              <a:t>   </a:t>
            </a:r>
            <a:r>
              <a:rPr lang="en-US" dirty="0" smtClean="0">
                <a:solidFill>
                  <a:srgbClr val="FF0000"/>
                </a:solidFill>
              </a:rPr>
              <a:t> </a:t>
            </a:r>
            <a:r>
              <a:rPr lang="en-US" dirty="0">
                <a:solidFill>
                  <a:srgbClr val="FF0000"/>
                </a:solidFill>
              </a:rPr>
              <a:t># read </a:t>
            </a:r>
            <a:r>
              <a:rPr lang="en-US" dirty="0" err="1">
                <a:solidFill>
                  <a:srgbClr val="FF0000"/>
                </a:solidFill>
              </a:rPr>
              <a:t>config</a:t>
            </a:r>
            <a:r>
              <a:rPr lang="en-US" dirty="0">
                <a:solidFill>
                  <a:srgbClr val="FF0000"/>
                </a:solidFill>
              </a:rPr>
              <a:t> file with recipient list for email</a:t>
            </a:r>
          </a:p>
          <a:p>
            <a:pPr marL="0" indent="0">
              <a:buNone/>
            </a:pPr>
            <a:r>
              <a:rPr lang="en-US" dirty="0"/>
              <a:t>  </a:t>
            </a:r>
            <a:r>
              <a:rPr lang="en-US" dirty="0" smtClean="0"/>
              <a:t>    </a:t>
            </a:r>
            <a:r>
              <a:rPr lang="en-US" dirty="0" err="1"/>
              <a:t>config_recipient</a:t>
            </a:r>
            <a:r>
              <a:rPr lang="en-US" dirty="0"/>
              <a:t> = </a:t>
            </a:r>
            <a:r>
              <a:rPr lang="en-US" dirty="0" err="1"/>
              <a:t>configparser.ConfigParser</a:t>
            </a:r>
            <a:r>
              <a:rPr lang="en-US" dirty="0"/>
              <a:t>()</a:t>
            </a:r>
          </a:p>
          <a:p>
            <a:pPr marL="0" indent="0">
              <a:buNone/>
            </a:pPr>
            <a:r>
              <a:rPr lang="en-US" dirty="0"/>
              <a:t>  </a:t>
            </a:r>
            <a:r>
              <a:rPr lang="en-US" dirty="0" smtClean="0"/>
              <a:t>    </a:t>
            </a:r>
            <a:r>
              <a:rPr lang="en-US" dirty="0" err="1"/>
              <a:t>config_recipient.read</a:t>
            </a:r>
            <a:r>
              <a:rPr lang="en-US" dirty="0"/>
              <a:t>("emails.ini")</a:t>
            </a:r>
          </a:p>
          <a:p>
            <a:pPr marL="0" indent="0">
              <a:buNone/>
            </a:pPr>
            <a:r>
              <a:rPr lang="en-US" dirty="0"/>
              <a:t>  </a:t>
            </a:r>
            <a:r>
              <a:rPr lang="en-US" dirty="0" smtClean="0"/>
              <a:t>    </a:t>
            </a:r>
            <a:r>
              <a:rPr lang="en-US" dirty="0" err="1"/>
              <a:t>emailto</a:t>
            </a:r>
            <a:r>
              <a:rPr lang="en-US" dirty="0"/>
              <a:t> = </a:t>
            </a:r>
            <a:r>
              <a:rPr lang="en-US" dirty="0" err="1"/>
              <a:t>config_recipient</a:t>
            </a:r>
            <a:r>
              <a:rPr lang="en-US" dirty="0"/>
              <a:t>["</a:t>
            </a:r>
            <a:r>
              <a:rPr lang="en-US" dirty="0" err="1"/>
              <a:t>script_error</a:t>
            </a:r>
            <a:r>
              <a:rPr lang="en-US" dirty="0"/>
              <a:t>"]["recipients"].split()</a:t>
            </a:r>
          </a:p>
          <a:p>
            <a:pPr marL="0" indent="0">
              <a:buNone/>
            </a:pPr>
            <a:r>
              <a:rPr lang="en-US" dirty="0" smtClean="0"/>
              <a:t>      </a:t>
            </a:r>
            <a:r>
              <a:rPr lang="en-US" dirty="0">
                <a:solidFill>
                  <a:srgbClr val="FF0000"/>
                </a:solidFill>
              </a:rPr>
              <a:t># craft email subject and message containing error message details from </a:t>
            </a:r>
            <a:r>
              <a:rPr lang="en-US" dirty="0" err="1">
                <a:solidFill>
                  <a:srgbClr val="FF0000"/>
                </a:solidFill>
              </a:rPr>
              <a:t>traceback</a:t>
            </a:r>
            <a:endParaRPr lang="en-US" dirty="0">
              <a:solidFill>
                <a:srgbClr val="FF0000"/>
              </a:solidFill>
            </a:endParaRPr>
          </a:p>
          <a:p>
            <a:pPr marL="0" indent="0">
              <a:buNone/>
            </a:pPr>
            <a:r>
              <a:rPr lang="en-US" dirty="0"/>
              <a:t>  </a:t>
            </a:r>
            <a:r>
              <a:rPr lang="en-US" dirty="0" smtClean="0"/>
              <a:t>    </a:t>
            </a:r>
            <a:r>
              <a:rPr lang="en-US" dirty="0" err="1"/>
              <a:t>email_subject</a:t>
            </a:r>
            <a:r>
              <a:rPr lang="en-US" dirty="0"/>
              <a:t> = "correct </a:t>
            </a:r>
            <a:r>
              <a:rPr lang="en-US" dirty="0" err="1"/>
              <a:t>checkin</a:t>
            </a:r>
            <a:r>
              <a:rPr lang="en-US" dirty="0"/>
              <a:t> errors script error"</a:t>
            </a:r>
          </a:p>
          <a:p>
            <a:pPr marL="0" indent="0">
              <a:buNone/>
            </a:pPr>
            <a:r>
              <a:rPr lang="en-US" dirty="0"/>
              <a:t>  </a:t>
            </a:r>
            <a:r>
              <a:rPr lang="en-US" dirty="0" smtClean="0"/>
              <a:t>    </a:t>
            </a:r>
            <a:r>
              <a:rPr lang="en-US" dirty="0" err="1"/>
              <a:t>email_message</a:t>
            </a:r>
            <a:r>
              <a:rPr lang="en-US" dirty="0"/>
              <a:t> = </a:t>
            </a:r>
            <a:r>
              <a:rPr lang="en-US" dirty="0" smtClean="0"/>
              <a:t>"</a:t>
            </a:r>
            <a:r>
              <a:rPr lang="en-US" dirty="0"/>
              <a:t>Your script failed with the following error:\n\n" + </a:t>
            </a:r>
            <a:r>
              <a:rPr lang="en-US" dirty="0" err="1"/>
              <a:t>traceback.format_exc</a:t>
            </a:r>
            <a:r>
              <a:rPr lang="en-US" dirty="0"/>
              <a:t>()</a:t>
            </a:r>
          </a:p>
          <a:p>
            <a:pPr marL="0" indent="0">
              <a:buNone/>
            </a:pPr>
            <a:r>
              <a:rPr lang="en-US" dirty="0"/>
              <a:t>  </a:t>
            </a:r>
            <a:r>
              <a:rPr lang="en-US" dirty="0" smtClean="0"/>
              <a:t>    </a:t>
            </a:r>
            <a:endParaRPr lang="en-US" dirty="0"/>
          </a:p>
          <a:p>
            <a:pPr marL="0" indent="0">
              <a:buNone/>
            </a:pPr>
            <a:r>
              <a:rPr lang="en-US" dirty="0"/>
              <a:t>  </a:t>
            </a:r>
            <a:r>
              <a:rPr lang="en-US" dirty="0" smtClean="0"/>
              <a:t>    </a:t>
            </a:r>
            <a:r>
              <a:rPr lang="en-US" dirty="0" err="1"/>
              <a:t>send_email_error</a:t>
            </a:r>
            <a:r>
              <a:rPr lang="en-US" dirty="0"/>
              <a:t>(</a:t>
            </a:r>
            <a:r>
              <a:rPr lang="en-US" dirty="0" err="1"/>
              <a:t>email_subject</a:t>
            </a:r>
            <a:r>
              <a:rPr lang="en-US" dirty="0"/>
              <a:t>, </a:t>
            </a:r>
            <a:r>
              <a:rPr lang="en-US" dirty="0" err="1"/>
              <a:t>email_message</a:t>
            </a:r>
            <a:r>
              <a:rPr lang="en-US" dirty="0"/>
              <a:t>, </a:t>
            </a:r>
            <a:r>
              <a:rPr lang="en-US" dirty="0" err="1"/>
              <a:t>emailto</a:t>
            </a:r>
            <a:r>
              <a:rPr lang="en-US" dirty="0"/>
              <a:t>)</a:t>
            </a:r>
          </a:p>
          <a:p>
            <a:pPr marL="0" indent="0">
              <a:buNone/>
            </a:pPr>
            <a:r>
              <a:rPr lang="en-US" dirty="0"/>
              <a:t>  </a:t>
            </a:r>
            <a:r>
              <a:rPr lang="en-US" dirty="0" smtClean="0"/>
              <a:t>    </a:t>
            </a:r>
            <a:r>
              <a:rPr lang="en-US" dirty="0"/>
              <a:t>raise</a:t>
            </a:r>
          </a:p>
        </p:txBody>
      </p:sp>
      <p:sp>
        <p:nvSpPr>
          <p:cNvPr id="6" name="TextBox 5"/>
          <p:cNvSpPr txBox="1"/>
          <p:nvPr/>
        </p:nvSpPr>
        <p:spPr>
          <a:xfrm>
            <a:off x="5354515" y="6139853"/>
            <a:ext cx="5379427" cy="461665"/>
          </a:xfrm>
          <a:prstGeom prst="rect">
            <a:avLst/>
          </a:prstGeom>
          <a:noFill/>
        </p:spPr>
        <p:txBody>
          <a:bodyPr wrap="square" rtlCol="0">
            <a:spAutoFit/>
          </a:bodyPr>
          <a:lstStyle/>
          <a:p>
            <a:r>
              <a:rPr lang="en-US" sz="2400" dirty="0" smtClean="0"/>
              <a:t>Correct </a:t>
            </a:r>
            <a:r>
              <a:rPr lang="en-US" sz="2400" dirty="0" err="1" smtClean="0"/>
              <a:t>Checkin</a:t>
            </a:r>
            <a:r>
              <a:rPr lang="en-US" sz="2400" dirty="0" smtClean="0"/>
              <a:t> Errors_v2.py</a:t>
            </a:r>
            <a:endParaRPr lang="en-US" sz="2400" dirty="0"/>
          </a:p>
        </p:txBody>
      </p:sp>
      <p:pic>
        <p:nvPicPr>
          <p:cNvPr id="2" name="Picture 1"/>
          <p:cNvPicPr>
            <a:picLocks noChangeAspect="1"/>
          </p:cNvPicPr>
          <p:nvPr/>
        </p:nvPicPr>
        <p:blipFill>
          <a:blip r:embed="rId4"/>
          <a:stretch>
            <a:fillRect/>
          </a:stretch>
        </p:blipFill>
        <p:spPr>
          <a:xfrm>
            <a:off x="9299683" y="1186962"/>
            <a:ext cx="2821978" cy="2821978"/>
          </a:xfrm>
          <a:prstGeom prst="rect">
            <a:avLst/>
          </a:prstGeom>
        </p:spPr>
      </p:pic>
    </p:spTree>
    <p:extLst>
      <p:ext uri="{BB962C8B-B14F-4D97-AF65-F5344CB8AC3E}">
        <p14:creationId xmlns:p14="http://schemas.microsoft.com/office/powerpoint/2010/main" val="734651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p:nvPr/>
        </p:nvSpPr>
        <p:spPr>
          <a:xfrm>
            <a:off x="3350822"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2"/>
          <a:stretch>
            <a:fillRect/>
          </a:stretch>
        </p:blipFill>
        <p:spPr>
          <a:xfrm>
            <a:off x="6860085" y="4563207"/>
            <a:ext cx="2225415" cy="2225415"/>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4377539" y="372027"/>
            <a:ext cx="7190509" cy="1437719"/>
          </a:xfrm>
        </p:spPr>
        <p:txBody>
          <a:bodyPr>
            <a:normAutofit/>
          </a:bodyPr>
          <a:lstStyle/>
          <a:p>
            <a:r>
              <a:rPr lang="en-US" sz="7200" dirty="0" smtClean="0">
                <a:solidFill>
                  <a:srgbClr val="00223D"/>
                </a:solidFill>
              </a:rPr>
              <a:t>Thank You!</a:t>
            </a:r>
            <a:endParaRPr lang="en-US" sz="7200" dirty="0">
              <a:solidFill>
                <a:srgbClr val="00223D"/>
              </a:solidFill>
            </a:endParaRP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3437792" y="2018470"/>
            <a:ext cx="8625254" cy="2157876"/>
          </a:xfrm>
        </p:spPr>
        <p:txBody>
          <a:bodyPr>
            <a:normAutofit fontScale="55000" lnSpcReduction="20000"/>
          </a:bodyPr>
          <a:lstStyle/>
          <a:p>
            <a:r>
              <a:rPr lang="en-US" sz="3600" dirty="0" smtClean="0">
                <a:solidFill>
                  <a:srgbClr val="00223D"/>
                </a:solidFill>
              </a:rPr>
              <a:t>Jeremy Goldstein</a:t>
            </a:r>
          </a:p>
          <a:p>
            <a:r>
              <a:rPr lang="en-US" sz="3600" dirty="0" smtClean="0">
                <a:solidFill>
                  <a:srgbClr val="00223D"/>
                </a:solidFill>
              </a:rPr>
              <a:t>Minuteman Library Network</a:t>
            </a:r>
          </a:p>
          <a:p>
            <a:r>
              <a:rPr lang="en-US" sz="3600" dirty="0" smtClean="0">
                <a:solidFill>
                  <a:srgbClr val="00223D"/>
                </a:solidFill>
              </a:rPr>
              <a:t>jgoldstein@minlib.net</a:t>
            </a:r>
          </a:p>
          <a:p>
            <a:endParaRPr lang="en-US" dirty="0">
              <a:solidFill>
                <a:srgbClr val="00223D"/>
              </a:solidFill>
            </a:endParaRPr>
          </a:p>
          <a:p>
            <a:r>
              <a:rPr lang="en-US" sz="2900" dirty="0">
                <a:hlinkClick r:id="rId3"/>
              </a:rPr>
              <a:t>https://github.com/jmgold/IUG2026--</a:t>
            </a:r>
            <a:r>
              <a:rPr lang="en-US" sz="2900" dirty="0" smtClean="0">
                <a:hlinkClick r:id="rId3"/>
              </a:rPr>
              <a:t>Automating-Reports-with-Python-2</a:t>
            </a:r>
            <a:endParaRPr lang="en-US" sz="2900" dirty="0" smtClean="0"/>
          </a:p>
          <a:p>
            <a:endParaRPr lang="en-US" sz="2900" dirty="0"/>
          </a:p>
          <a:p>
            <a:r>
              <a:rPr lang="en-US" sz="2900" dirty="0">
                <a:hlinkClick r:id="rId4"/>
              </a:rPr>
              <a:t>https://github.com/Minuteman-Library-Network/Scripts</a:t>
            </a:r>
            <a:endParaRPr lang="en-US" sz="2900" dirty="0"/>
          </a:p>
          <a:p>
            <a:endParaRPr lang="en-US" dirty="0">
              <a:solidFill>
                <a:srgbClr val="00223D"/>
              </a:solidFill>
            </a:endParaRPr>
          </a:p>
        </p:txBody>
      </p:sp>
      <p:pic>
        <p:nvPicPr>
          <p:cNvPr id="7" name="Picture 6"/>
          <p:cNvPicPr>
            <a:picLocks noChangeAspect="1"/>
          </p:cNvPicPr>
          <p:nvPr/>
        </p:nvPicPr>
        <p:blipFill>
          <a:blip r:embed="rId5"/>
          <a:stretch>
            <a:fillRect/>
          </a:stretch>
        </p:blipFill>
        <p:spPr>
          <a:xfrm>
            <a:off x="383406" y="61546"/>
            <a:ext cx="2579219" cy="2579219"/>
          </a:xfrm>
          <a:prstGeom prst="rect">
            <a:avLst/>
          </a:prstGeom>
        </p:spPr>
      </p:pic>
      <p:sp>
        <p:nvSpPr>
          <p:cNvPr id="8" name="TextBox 7"/>
          <p:cNvSpPr txBox="1"/>
          <p:nvPr/>
        </p:nvSpPr>
        <p:spPr>
          <a:xfrm>
            <a:off x="0" y="2656881"/>
            <a:ext cx="3357250" cy="369332"/>
          </a:xfrm>
          <a:prstGeom prst="rect">
            <a:avLst/>
          </a:prstGeom>
          <a:noFill/>
        </p:spPr>
        <p:txBody>
          <a:bodyPr wrap="square" rtlCol="0">
            <a:spAutoFit/>
          </a:bodyPr>
          <a:lstStyle/>
          <a:p>
            <a:pPr algn="ctr"/>
            <a:r>
              <a:rPr lang="en-US" dirty="0" smtClean="0"/>
              <a:t>This Presentation</a:t>
            </a:r>
            <a:endParaRPr lang="en-US" dirty="0"/>
          </a:p>
        </p:txBody>
      </p:sp>
      <p:pic>
        <p:nvPicPr>
          <p:cNvPr id="9" name="Picture 8"/>
          <p:cNvPicPr>
            <a:picLocks noChangeAspect="1"/>
          </p:cNvPicPr>
          <p:nvPr/>
        </p:nvPicPr>
        <p:blipFill>
          <a:blip r:embed="rId6"/>
          <a:stretch>
            <a:fillRect/>
          </a:stretch>
        </p:blipFill>
        <p:spPr>
          <a:xfrm>
            <a:off x="388197" y="3429000"/>
            <a:ext cx="2567999" cy="2567999"/>
          </a:xfrm>
          <a:prstGeom prst="rect">
            <a:avLst/>
          </a:prstGeom>
        </p:spPr>
      </p:pic>
      <p:sp>
        <p:nvSpPr>
          <p:cNvPr id="10" name="TextBox 9"/>
          <p:cNvSpPr txBox="1"/>
          <p:nvPr/>
        </p:nvSpPr>
        <p:spPr>
          <a:xfrm>
            <a:off x="-6428" y="6015903"/>
            <a:ext cx="3357250" cy="646331"/>
          </a:xfrm>
          <a:prstGeom prst="rect">
            <a:avLst/>
          </a:prstGeom>
          <a:noFill/>
        </p:spPr>
        <p:txBody>
          <a:bodyPr wrap="square" rtlCol="0">
            <a:spAutoFit/>
          </a:bodyPr>
          <a:lstStyle/>
          <a:p>
            <a:pPr algn="ctr"/>
            <a:r>
              <a:rPr lang="en-US" dirty="0" smtClean="0"/>
              <a:t>Active Minuteman Scripts</a:t>
            </a:r>
            <a:endParaRPr lang="en-US" dirty="0"/>
          </a:p>
        </p:txBody>
      </p:sp>
    </p:spTree>
    <p:extLst>
      <p:ext uri="{BB962C8B-B14F-4D97-AF65-F5344CB8AC3E}">
        <p14:creationId xmlns:p14="http://schemas.microsoft.com/office/powerpoint/2010/main" val="1960359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t>Virtual Environments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7" name="Content Placeholder 9"/>
          <p:cNvSpPr>
            <a:spLocks noGrp="1"/>
          </p:cNvSpPr>
          <p:nvPr>
            <p:ph sz="quarter" idx="4294967295"/>
          </p:nvPr>
        </p:nvSpPr>
        <p:spPr>
          <a:xfrm>
            <a:off x="7518400" y="1588532"/>
            <a:ext cx="4474308" cy="4223110"/>
          </a:xfrm>
          <a:prstGeom prst="rect">
            <a:avLst/>
          </a:prstGeom>
        </p:spPr>
        <p:txBody>
          <a:bodyPr/>
          <a:lstStyle/>
          <a:p>
            <a:r>
              <a:rPr lang="en-US" sz="2000" dirty="0" smtClean="0"/>
              <a:t>Create an environment from an existing .</a:t>
            </a:r>
            <a:r>
              <a:rPr lang="en-US" sz="2000" dirty="0" err="1" smtClean="0"/>
              <a:t>yml</a:t>
            </a:r>
            <a:r>
              <a:rPr lang="en-US" sz="2000" dirty="0" smtClean="0"/>
              <a:t> file</a:t>
            </a:r>
            <a:endParaRPr lang="en-US" sz="2000" dirty="0"/>
          </a:p>
        </p:txBody>
      </p:sp>
      <p:pic>
        <p:nvPicPr>
          <p:cNvPr id="2" name="Picture 1"/>
          <p:cNvPicPr>
            <a:picLocks noChangeAspect="1"/>
          </p:cNvPicPr>
          <p:nvPr/>
        </p:nvPicPr>
        <p:blipFill>
          <a:blip r:embed="rId4"/>
          <a:stretch>
            <a:fillRect/>
          </a:stretch>
        </p:blipFill>
        <p:spPr>
          <a:xfrm>
            <a:off x="838200" y="1468242"/>
            <a:ext cx="5143500" cy="4343400"/>
          </a:xfrm>
          <a:prstGeom prst="rect">
            <a:avLst/>
          </a:prstGeom>
        </p:spPr>
      </p:pic>
      <p:pic>
        <p:nvPicPr>
          <p:cNvPr id="3" name="Picture 2"/>
          <p:cNvPicPr>
            <a:picLocks noChangeAspect="1"/>
          </p:cNvPicPr>
          <p:nvPr/>
        </p:nvPicPr>
        <p:blipFill>
          <a:blip r:embed="rId5"/>
          <a:stretch>
            <a:fillRect/>
          </a:stretch>
        </p:blipFill>
        <p:spPr>
          <a:xfrm>
            <a:off x="8258128" y="2395905"/>
            <a:ext cx="2994852" cy="2994852"/>
          </a:xfrm>
          <a:prstGeom prst="rect">
            <a:avLst/>
          </a:prstGeom>
        </p:spPr>
      </p:pic>
      <p:sp>
        <p:nvSpPr>
          <p:cNvPr id="9" name="TextBox 8"/>
          <p:cNvSpPr txBox="1"/>
          <p:nvPr/>
        </p:nvSpPr>
        <p:spPr>
          <a:xfrm>
            <a:off x="9269030" y="6134927"/>
            <a:ext cx="1923204" cy="461665"/>
          </a:xfrm>
          <a:prstGeom prst="rect">
            <a:avLst/>
          </a:prstGeom>
          <a:noFill/>
        </p:spPr>
        <p:txBody>
          <a:bodyPr wrap="square" rtlCol="0">
            <a:spAutoFit/>
          </a:bodyPr>
          <a:lstStyle/>
          <a:p>
            <a:r>
              <a:rPr lang="en-US" sz="2400" dirty="0" smtClean="0"/>
              <a:t>py313.yml</a:t>
            </a:r>
            <a:endParaRPr lang="en-US" sz="2400" dirty="0"/>
          </a:p>
        </p:txBody>
      </p:sp>
    </p:spTree>
    <p:extLst>
      <p:ext uri="{BB962C8B-B14F-4D97-AF65-F5344CB8AC3E}">
        <p14:creationId xmlns:p14="http://schemas.microsoft.com/office/powerpoint/2010/main" val="371557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err="1"/>
              <a:t>Config</a:t>
            </a:r>
            <a:r>
              <a:rPr lang="en-US" dirty="0"/>
              <a:t> File</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Content Placeholder 4"/>
          <p:cNvSpPr txBox="1">
            <a:spLocks/>
          </p:cNvSpPr>
          <p:nvPr/>
        </p:nvSpPr>
        <p:spPr>
          <a:xfrm>
            <a:off x="7518401" y="280560"/>
            <a:ext cx="4231053" cy="4469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7" name="Picture 6"/>
          <p:cNvPicPr>
            <a:picLocks noChangeAspect="1"/>
          </p:cNvPicPr>
          <p:nvPr/>
        </p:nvPicPr>
        <p:blipFill>
          <a:blip r:embed="rId4"/>
          <a:stretch>
            <a:fillRect/>
          </a:stretch>
        </p:blipFill>
        <p:spPr>
          <a:xfrm>
            <a:off x="505585" y="5145686"/>
            <a:ext cx="10350427" cy="1600200"/>
          </a:xfrm>
          <a:prstGeom prst="rect">
            <a:avLst/>
          </a:prstGeom>
        </p:spPr>
      </p:pic>
      <p:sp>
        <p:nvSpPr>
          <p:cNvPr id="2" name="Content Placeholder 1"/>
          <p:cNvSpPr>
            <a:spLocks noGrp="1"/>
          </p:cNvSpPr>
          <p:nvPr>
            <p:ph idx="1"/>
          </p:nvPr>
        </p:nvSpPr>
        <p:spPr>
          <a:xfrm>
            <a:off x="729762" y="1415549"/>
            <a:ext cx="10624038" cy="3534520"/>
          </a:xfrm>
        </p:spPr>
        <p:txBody>
          <a:bodyPr>
            <a:normAutofit fontScale="92500"/>
          </a:bodyPr>
          <a:lstStyle/>
          <a:p>
            <a:r>
              <a:rPr lang="en-US" dirty="0"/>
              <a:t>Key-value pairs organized into sections within a text file</a:t>
            </a:r>
          </a:p>
          <a:p>
            <a:r>
              <a:rPr lang="en-US" dirty="0"/>
              <a:t>Store your login credentials outside your script</a:t>
            </a:r>
          </a:p>
          <a:p>
            <a:r>
              <a:rPr lang="en-US" dirty="0"/>
              <a:t>Share your code without sharing your passwords</a:t>
            </a:r>
          </a:p>
          <a:p>
            <a:r>
              <a:rPr lang="en-US" dirty="0"/>
              <a:t>Reuse across scripts, only need to update in one location</a:t>
            </a:r>
          </a:p>
          <a:p>
            <a:r>
              <a:rPr lang="en-US" dirty="0"/>
              <a:t>Still a plain txt file holding your passwords so be cautious in how you deploy</a:t>
            </a:r>
          </a:p>
          <a:p>
            <a:endParaRPr lang="en-US" dirty="0"/>
          </a:p>
        </p:txBody>
      </p:sp>
    </p:spTree>
    <p:extLst>
      <p:ext uri="{BB962C8B-B14F-4D97-AF65-F5344CB8AC3E}">
        <p14:creationId xmlns:p14="http://schemas.microsoft.com/office/powerpoint/2010/main" val="380425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Using a </a:t>
            </a:r>
            <a:r>
              <a:rPr lang="en-US" dirty="0" err="1"/>
              <a:t>config</a:t>
            </a:r>
            <a:r>
              <a:rPr lang="en-US" dirty="0"/>
              <a:t> file</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505585" y="1522181"/>
            <a:ext cx="10515600" cy="4351338"/>
          </a:xfrm>
        </p:spPr>
        <p:txBody>
          <a:bodyPr/>
          <a:lstStyle/>
          <a:p>
            <a:pPr marL="0" indent="0">
              <a:buNone/>
            </a:pPr>
            <a:r>
              <a:rPr lang="en-US" sz="1800" dirty="0"/>
              <a:t>Import </a:t>
            </a:r>
            <a:r>
              <a:rPr lang="en-US" sz="1800" dirty="0" err="1"/>
              <a:t>configparser</a:t>
            </a:r>
            <a:endParaRPr lang="en-US" sz="1800" dirty="0"/>
          </a:p>
          <a:p>
            <a:pPr marL="0" indent="0">
              <a:buNone/>
            </a:pPr>
            <a:endParaRPr lang="en-US" sz="1800" dirty="0"/>
          </a:p>
          <a:p>
            <a:pPr marL="0" indent="0">
              <a:buNone/>
            </a:pPr>
            <a:r>
              <a:rPr lang="en-US" sz="1800" dirty="0" err="1"/>
              <a:t>config</a:t>
            </a:r>
            <a:r>
              <a:rPr lang="en-US" sz="1800" dirty="0"/>
              <a:t> = </a:t>
            </a:r>
            <a:r>
              <a:rPr lang="en-US" sz="1800" dirty="0" err="1"/>
              <a:t>configparser.ConfigParser</a:t>
            </a:r>
            <a:r>
              <a:rPr lang="en-US" sz="1800" dirty="0"/>
              <a:t>()</a:t>
            </a:r>
          </a:p>
          <a:p>
            <a:pPr marL="0" indent="0">
              <a:buNone/>
            </a:pPr>
            <a:r>
              <a:rPr lang="en-US" sz="1800" dirty="0" err="1"/>
              <a:t>config.read</a:t>
            </a:r>
            <a:r>
              <a:rPr lang="en-US" sz="1800" dirty="0"/>
              <a:t>("config.ini")</a:t>
            </a:r>
          </a:p>
          <a:p>
            <a:pPr marL="0" indent="0">
              <a:buNone/>
            </a:pPr>
            <a:endParaRPr lang="en-US" sz="1800" dirty="0"/>
          </a:p>
          <a:p>
            <a:pPr marL="0" indent="0">
              <a:buNone/>
            </a:pPr>
            <a:r>
              <a:rPr lang="en-US" sz="1800" dirty="0" err="1"/>
              <a:t>emailhost</a:t>
            </a:r>
            <a:r>
              <a:rPr lang="en-US" sz="1800" dirty="0"/>
              <a:t> = </a:t>
            </a:r>
            <a:r>
              <a:rPr lang="en-US" sz="1800" dirty="0" err="1"/>
              <a:t>config</a:t>
            </a:r>
            <a:r>
              <a:rPr lang="en-US" sz="1800" dirty="0"/>
              <a:t>["email"]["host"]</a:t>
            </a:r>
          </a:p>
          <a:p>
            <a:pPr marL="0" indent="0">
              <a:buNone/>
            </a:pPr>
            <a:r>
              <a:rPr lang="en-US" sz="1800" dirty="0" err="1"/>
              <a:t>emailuser</a:t>
            </a:r>
            <a:r>
              <a:rPr lang="en-US" sz="1800" dirty="0"/>
              <a:t> = </a:t>
            </a:r>
            <a:r>
              <a:rPr lang="en-US" sz="1800" dirty="0" err="1"/>
              <a:t>config</a:t>
            </a:r>
            <a:r>
              <a:rPr lang="en-US" sz="1800" dirty="0"/>
              <a:t>["email"]["user"]</a:t>
            </a:r>
          </a:p>
          <a:p>
            <a:pPr marL="0" indent="0">
              <a:buNone/>
            </a:pPr>
            <a:r>
              <a:rPr lang="en-US" sz="1800" dirty="0" err="1"/>
              <a:t>emailpass</a:t>
            </a:r>
            <a:r>
              <a:rPr lang="en-US" sz="1800" dirty="0"/>
              <a:t> = </a:t>
            </a:r>
            <a:r>
              <a:rPr lang="en-US" sz="1800" dirty="0" err="1"/>
              <a:t>config</a:t>
            </a:r>
            <a:r>
              <a:rPr lang="en-US" sz="1800" dirty="0"/>
              <a:t>["email"]["pw"]</a:t>
            </a:r>
          </a:p>
          <a:p>
            <a:pPr marL="0" indent="0">
              <a:buNone/>
            </a:pPr>
            <a:endParaRPr lang="en-US" sz="2000" dirty="0"/>
          </a:p>
        </p:txBody>
      </p:sp>
      <p:pic>
        <p:nvPicPr>
          <p:cNvPr id="8" name="Picture 7"/>
          <p:cNvPicPr>
            <a:picLocks noChangeAspect="1"/>
          </p:cNvPicPr>
          <p:nvPr/>
        </p:nvPicPr>
        <p:blipFill>
          <a:blip r:embed="rId4"/>
          <a:stretch>
            <a:fillRect/>
          </a:stretch>
        </p:blipFill>
        <p:spPr>
          <a:xfrm>
            <a:off x="505585" y="5145686"/>
            <a:ext cx="10350427" cy="1600200"/>
          </a:xfrm>
          <a:prstGeom prst="rect">
            <a:avLst/>
          </a:prstGeom>
        </p:spPr>
      </p:pic>
    </p:spTree>
    <p:extLst>
      <p:ext uri="{BB962C8B-B14F-4D97-AF65-F5344CB8AC3E}">
        <p14:creationId xmlns:p14="http://schemas.microsoft.com/office/powerpoint/2010/main" val="428543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smtClean="0">
                <a:solidFill>
                  <a:srgbClr val="00223D"/>
                </a:solidFill>
              </a:rPr>
              <a:t>Defining Functions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7420708" y="1588532"/>
            <a:ext cx="4608635" cy="4351338"/>
          </a:xfrm>
        </p:spPr>
        <p:txBody>
          <a:bodyPr/>
          <a:lstStyle/>
          <a:p>
            <a:r>
              <a:rPr lang="en-US" sz="2000" dirty="0"/>
              <a:t>Organize code into separate components</a:t>
            </a:r>
          </a:p>
          <a:p>
            <a:r>
              <a:rPr lang="en-US" sz="2000" dirty="0"/>
              <a:t>Allows portions of code to be reused</a:t>
            </a:r>
          </a:p>
          <a:p>
            <a:r>
              <a:rPr lang="en-US" sz="2000" dirty="0"/>
              <a:t>Make code modular with portions that can be quickly altered or reused in other coding projects</a:t>
            </a:r>
          </a:p>
          <a:p>
            <a:r>
              <a:rPr lang="en-US" sz="2000" dirty="0"/>
              <a:t>Parameters can be passed to the functions as variables making them more reusable</a:t>
            </a:r>
          </a:p>
          <a:p>
            <a:endParaRPr lang="en-US" dirty="0"/>
          </a:p>
        </p:txBody>
      </p:sp>
      <p:sp>
        <p:nvSpPr>
          <p:cNvPr id="6" name="Content Placeholder 3"/>
          <p:cNvSpPr txBox="1">
            <a:spLocks/>
          </p:cNvSpPr>
          <p:nvPr/>
        </p:nvSpPr>
        <p:spPr>
          <a:xfrm>
            <a:off x="162657" y="1588532"/>
            <a:ext cx="7152543" cy="446936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t>def</a:t>
            </a:r>
            <a:r>
              <a:rPr lang="en-US" dirty="0" smtClean="0"/>
              <a:t> </a:t>
            </a:r>
            <a:r>
              <a:rPr lang="en-US" dirty="0" err="1" smtClean="0"/>
              <a:t>total_function</a:t>
            </a:r>
            <a:r>
              <a:rPr lang="en-US" dirty="0" smtClean="0"/>
              <a:t>(parameter1, parameter2):</a:t>
            </a:r>
          </a:p>
          <a:p>
            <a:pPr marL="0" indent="0">
              <a:buFont typeface="Arial" panose="020B0604020202020204" pitchFamily="34" charset="0"/>
              <a:buNone/>
            </a:pPr>
            <a:r>
              <a:rPr lang="en-US" dirty="0" smtClean="0"/>
              <a:t>    total = parameter1 + parameter2</a:t>
            </a:r>
          </a:p>
          <a:p>
            <a:pPr marL="0" indent="0">
              <a:buFont typeface="Arial" panose="020B0604020202020204" pitchFamily="34" charset="0"/>
              <a:buNone/>
            </a:pPr>
            <a:r>
              <a:rPr lang="en-US" dirty="0" smtClean="0"/>
              <a:t>    return total</a:t>
            </a:r>
          </a:p>
          <a:p>
            <a:pPr marL="0" indent="0">
              <a:buFont typeface="Arial" panose="020B0604020202020204" pitchFamily="34" charset="0"/>
              <a:buNone/>
            </a:pPr>
            <a:r>
              <a:rPr lang="en-US" dirty="0" err="1" smtClean="0"/>
              <a:t>def</a:t>
            </a:r>
            <a:r>
              <a:rPr lang="en-US" dirty="0" smtClean="0"/>
              <a:t> main():</a:t>
            </a:r>
          </a:p>
          <a:p>
            <a:pPr marL="0" indent="0">
              <a:buFont typeface="Arial" panose="020B0604020202020204" pitchFamily="34" charset="0"/>
              <a:buNone/>
            </a:pPr>
            <a:r>
              <a:rPr lang="en-US" dirty="0" smtClean="0"/>
              <a:t>    x = 1</a:t>
            </a:r>
          </a:p>
          <a:p>
            <a:pPr marL="0" indent="0">
              <a:buFont typeface="Arial" panose="020B0604020202020204" pitchFamily="34" charset="0"/>
              <a:buNone/>
            </a:pPr>
            <a:r>
              <a:rPr lang="en-US" dirty="0" smtClean="0"/>
              <a:t>    y = 2</a:t>
            </a:r>
          </a:p>
          <a:p>
            <a:pPr marL="0" indent="0">
              <a:buFont typeface="Arial" panose="020B0604020202020204" pitchFamily="34" charset="0"/>
              <a:buNone/>
            </a:pPr>
            <a:r>
              <a:rPr lang="en-US" dirty="0" smtClean="0"/>
              <a:t>    z = 3</a:t>
            </a:r>
          </a:p>
          <a:p>
            <a:pPr marL="0" indent="0">
              <a:buFont typeface="Arial" panose="020B0604020202020204" pitchFamily="34" charset="0"/>
              <a:buNone/>
            </a:pPr>
            <a:r>
              <a:rPr lang="en-US" dirty="0" smtClean="0"/>
              <a:t>    total_1 = </a:t>
            </a:r>
            <a:r>
              <a:rPr lang="en-US" dirty="0" err="1" smtClean="0"/>
              <a:t>total_function</a:t>
            </a:r>
            <a:r>
              <a:rPr lang="en-US" dirty="0" smtClean="0"/>
              <a:t>(</a:t>
            </a:r>
            <a:r>
              <a:rPr lang="en-US" dirty="0" err="1" smtClean="0"/>
              <a:t>x,y</a:t>
            </a:r>
            <a:r>
              <a:rPr lang="en-US" dirty="0" smtClean="0"/>
              <a:t>)</a:t>
            </a:r>
          </a:p>
          <a:p>
            <a:pPr marL="0" indent="0">
              <a:buFont typeface="Arial" panose="020B0604020202020204" pitchFamily="34" charset="0"/>
              <a:buNone/>
            </a:pPr>
            <a:r>
              <a:rPr lang="en-US" dirty="0" smtClean="0"/>
              <a:t>    total_2 = </a:t>
            </a:r>
            <a:r>
              <a:rPr lang="en-US" dirty="0" err="1" smtClean="0"/>
              <a:t>total_function</a:t>
            </a:r>
            <a:r>
              <a:rPr lang="en-US" dirty="0" smtClean="0"/>
              <a:t>(</a:t>
            </a:r>
            <a:r>
              <a:rPr lang="en-US" dirty="0" err="1" smtClean="0"/>
              <a:t>y,z</a:t>
            </a:r>
            <a:r>
              <a:rPr lang="en-US" dirty="0" smtClean="0"/>
              <a:t>)</a:t>
            </a:r>
          </a:p>
          <a:p>
            <a:pPr marL="0" indent="0">
              <a:buFont typeface="Arial" panose="020B0604020202020204" pitchFamily="34" charset="0"/>
              <a:buNone/>
            </a:pPr>
            <a:r>
              <a:rPr lang="en-US" dirty="0" smtClean="0"/>
              <a:t>    total_3 = </a:t>
            </a:r>
            <a:r>
              <a:rPr lang="en-US" dirty="0" err="1" smtClean="0"/>
              <a:t>total_function</a:t>
            </a:r>
            <a:r>
              <a:rPr lang="en-US" dirty="0" smtClean="0"/>
              <a:t>(total_1,total_2)</a:t>
            </a:r>
          </a:p>
          <a:p>
            <a:pPr marL="0" indent="0">
              <a:buFont typeface="Arial" panose="020B0604020202020204" pitchFamily="34" charset="0"/>
              <a:buNone/>
            </a:pPr>
            <a:r>
              <a:rPr lang="en-US" dirty="0" smtClean="0"/>
              <a:t>    print(total_3)</a:t>
            </a:r>
          </a:p>
          <a:p>
            <a:pPr marL="0" indent="0">
              <a:buFont typeface="Arial" panose="020B0604020202020204" pitchFamily="34" charset="0"/>
              <a:buNone/>
            </a:pPr>
            <a:r>
              <a:rPr lang="en-US" dirty="0" smtClean="0"/>
              <a:t>main()</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2" name="TextBox 1"/>
          <p:cNvSpPr txBox="1"/>
          <p:nvPr/>
        </p:nvSpPr>
        <p:spPr>
          <a:xfrm>
            <a:off x="519312" y="6165705"/>
            <a:ext cx="2708031" cy="400110"/>
          </a:xfrm>
          <a:prstGeom prst="rect">
            <a:avLst/>
          </a:prstGeom>
          <a:noFill/>
        </p:spPr>
        <p:txBody>
          <a:bodyPr wrap="square" rtlCol="0">
            <a:spAutoFit/>
          </a:bodyPr>
          <a:lstStyle/>
          <a:p>
            <a:r>
              <a:rPr lang="en-US" sz="2000" dirty="0" smtClean="0"/>
              <a:t>Output: 8</a:t>
            </a:r>
            <a:endParaRPr lang="en-US" sz="2000" dirty="0"/>
          </a:p>
        </p:txBody>
      </p:sp>
    </p:spTree>
    <p:extLst>
      <p:ext uri="{BB962C8B-B14F-4D97-AF65-F5344CB8AC3E}">
        <p14:creationId xmlns:p14="http://schemas.microsoft.com/office/powerpoint/2010/main" val="399865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 2026 PPT template" id="{BA4BCBE3-25E0-4778-AF3C-E513E8CEEA7C}" vid="{E1BE4A6A-C8DC-4AD0-BACA-A2C24286B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Automating Reports with Python 2_with Template</Template>
  <TotalTime>9236</TotalTime>
  <Words>7720</Words>
  <Application>Microsoft Office PowerPoint</Application>
  <PresentationFormat>Widescreen</PresentationFormat>
  <Paragraphs>706</Paragraphs>
  <Slides>51</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Aptos Display</vt:lpstr>
      <vt:lpstr>Arial</vt:lpstr>
      <vt:lpstr>Bahnschrift Condensed</vt:lpstr>
      <vt:lpstr>Segoe UI Historic</vt:lpstr>
      <vt:lpstr>Wingdings</vt:lpstr>
      <vt:lpstr>Office Theme</vt:lpstr>
      <vt:lpstr>Automating Reports with Python 2*: Getting Modular</vt:lpstr>
      <vt:lpstr>Previously on...</vt:lpstr>
      <vt:lpstr>Updates to Gem’s script</vt:lpstr>
      <vt:lpstr>Conda Commands</vt:lpstr>
      <vt:lpstr>Virtual Environments</vt:lpstr>
      <vt:lpstr>Virtual Environments</vt:lpstr>
      <vt:lpstr>Config File</vt:lpstr>
      <vt:lpstr>Using a config file</vt:lpstr>
      <vt:lpstr>Defining Functions</vt:lpstr>
      <vt:lpstr>Functions</vt:lpstr>
      <vt:lpstr>Functions</vt:lpstr>
      <vt:lpstr>PowerPoint Presentation</vt:lpstr>
      <vt:lpstr>Inline Query</vt:lpstr>
      <vt:lpstr>Inline Query</vt:lpstr>
      <vt:lpstr>Clean Up and final query</vt:lpstr>
      <vt:lpstr>Execution Plan</vt:lpstr>
      <vt:lpstr>Execution Plan</vt:lpstr>
      <vt:lpstr>So Now What?</vt:lpstr>
      <vt:lpstr>Execution Plan: CSV Files</vt:lpstr>
      <vt:lpstr>write_csv</vt:lpstr>
      <vt:lpstr>One Problem</vt:lpstr>
      <vt:lpstr>Correcting For Headers</vt:lpstr>
      <vt:lpstr>Correcting For Headers</vt:lpstr>
      <vt:lpstr>More Flexible send_email()</vt:lpstr>
      <vt:lpstr>More Flexible send_email()</vt:lpstr>
      <vt:lpstr>Execution Plan: Renewal Email</vt:lpstr>
      <vt:lpstr>E-mail Mad Libs</vt:lpstr>
      <vt:lpstr>Expiring Card Query</vt:lpstr>
      <vt:lpstr>Caveats</vt:lpstr>
      <vt:lpstr>Ingram iHoldings</vt:lpstr>
      <vt:lpstr>Ingram iHoldings</vt:lpstr>
      <vt:lpstr>Execution Plan: iHoldings</vt:lpstr>
      <vt:lpstr>Pymarc</vt:lpstr>
      <vt:lpstr>marc_writer()</vt:lpstr>
      <vt:lpstr>sftp_file()</vt:lpstr>
      <vt:lpstr>Ingram_iholdings main()</vt:lpstr>
      <vt:lpstr>Correct Checkin Errors</vt:lpstr>
      <vt:lpstr>Execution Plan: Fix Checkin Errors</vt:lpstr>
      <vt:lpstr>The Query</vt:lpstr>
      <vt:lpstr>The Query Cont.</vt:lpstr>
      <vt:lpstr>Open Source Probelms</vt:lpstr>
      <vt:lpstr>Vibe Coding</vt:lpstr>
      <vt:lpstr>appendToSheet()</vt:lpstr>
      <vt:lpstr>Google Sheets and gspread</vt:lpstr>
      <vt:lpstr>parse_pg_data()</vt:lpstr>
      <vt:lpstr>Sierra API and sierra-ils-utils</vt:lpstr>
      <vt:lpstr>init_api()</vt:lpstr>
      <vt:lpstr>Checkin_item()</vt:lpstr>
      <vt:lpstr>Final Script</vt:lpstr>
      <vt:lpstr>Final Script...Really</vt:lpstr>
      <vt:lpstr>Thank You!</vt:lpstr>
    </vt:vector>
  </TitlesOfParts>
  <Company>Minuteman Library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Jeremy Goldstein</dc:creator>
  <cp:lastModifiedBy>Jeremy Goldstein</cp:lastModifiedBy>
  <cp:revision>77</cp:revision>
  <dcterms:created xsi:type="dcterms:W3CDTF">2026-03-03T17:36:30Z</dcterms:created>
  <dcterms:modified xsi:type="dcterms:W3CDTF">2026-04-09T17:23:23Z</dcterms:modified>
</cp:coreProperties>
</file>