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5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64"/>
    <p:restoredTop sz="94610"/>
  </p:normalViewPr>
  <p:slideViewPr>
    <p:cSldViewPr snapToGrid="0" snapToObjects="1">
      <p:cViewPr varScale="1">
        <p:scale>
          <a:sx n="146" d="100"/>
          <a:sy n="146" d="100"/>
        </p:scale>
        <p:origin x="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395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E5546-A0B0-873F-4B93-FA53C2038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0C24A3-68F5-2154-88A1-C0A55B977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784B3-3349-A367-1B72-022DA7F3A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BA541-64FA-2A41-BF6F-DC1C11C4C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0787D-DE34-D87C-3D20-6C0A367B4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35B7-D1A3-FA48-9136-E65B2C083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4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members.innovativeusers.org/Calendar/moreinfo.php?eventid=210118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A71898F-4D0F-919F-D69B-72879BA74619}"/>
              </a:ext>
            </a:extLst>
          </p:cNvPr>
          <p:cNvSpPr/>
          <p:nvPr/>
        </p:nvSpPr>
        <p:spPr>
          <a:xfrm>
            <a:off x="2517937" y="0"/>
            <a:ext cx="6626063" cy="5143500"/>
          </a:xfrm>
          <a:prstGeom prst="rect">
            <a:avLst/>
          </a:prstGeom>
          <a:solidFill>
            <a:srgbClr val="F3E4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1F9501-4654-8CF0-CEF7-2697A05CB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25" y="1503002"/>
            <a:ext cx="2137495" cy="21374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BD3775-4F06-3D6F-F872-CC0186454D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7431" y="1554183"/>
            <a:ext cx="5392882" cy="1078289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00223D"/>
                </a:solidFill>
              </a:rPr>
              <a:t>Get Involve with IUG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6138A63-B70F-BF2F-B517-91379908FA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8114" y="2571748"/>
            <a:ext cx="4291514" cy="777092"/>
          </a:xfrm>
        </p:spPr>
        <p:txBody>
          <a:bodyPr/>
          <a:lstStyle/>
          <a:p>
            <a:r>
              <a:rPr lang="en-US" dirty="0">
                <a:solidFill>
                  <a:srgbClr val="00223D"/>
                </a:solidFill>
              </a:rPr>
              <a:t>You’re Already a Member. Now What Can you Do?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8679AD-5D32-62BB-66EF-57616CB4E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59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7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0D3D56"/>
          </a:solidFill>
          <a:ln w="12700">
            <a:solidFill>
              <a:srgbClr val="0D3D5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65760" y="0"/>
            <a:ext cx="84124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CONFERENCE IS THE LAUNCH PAD</a:t>
            </a:r>
            <a:endParaRPr lang="en-US" sz="1300" dirty="0"/>
          </a:p>
        </p:txBody>
      </p:sp>
      <p:sp>
        <p:nvSpPr>
          <p:cNvPr id="4" name="Shape 2"/>
          <p:cNvSpPr/>
          <p:nvPr/>
        </p:nvSpPr>
        <p:spPr>
          <a:xfrm>
            <a:off x="457200" y="1051560"/>
            <a:ext cx="8229600" cy="1037191"/>
          </a:xfrm>
          <a:prstGeom prst="rect">
            <a:avLst/>
          </a:prstGeom>
          <a:solidFill>
            <a:srgbClr val="1A6985">
              <a:alpha val="90000"/>
            </a:srgbClr>
          </a:solidFill>
          <a:ln w="12700">
            <a:solidFill>
              <a:srgbClr val="1A698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640080" y="1115568"/>
            <a:ext cx="7863840" cy="97318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9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"You're in the room.</a:t>
            </a:r>
            <a:endParaRPr lang="en-US" sz="1900" dirty="0"/>
          </a:p>
          <a:p>
            <a:pPr marL="0" indent="0" algn="ctr">
              <a:buNone/>
            </a:pPr>
            <a:r>
              <a:rPr lang="en-US" sz="19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Now make it count, not just this week, but when you get home."</a:t>
            </a:r>
            <a:endParaRPr lang="en-US" sz="1900" dirty="0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06D2138C-ED52-3042-487E-496903947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2AC80456-716B-54DB-3DA7-4C6ADA5BB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657EED-35C2-B2C4-E3D6-B8B8411833B3}"/>
              </a:ext>
            </a:extLst>
          </p:cNvPr>
          <p:cNvSpPr/>
          <p:nvPr/>
        </p:nvSpPr>
        <p:spPr>
          <a:xfrm>
            <a:off x="0" y="4420471"/>
            <a:ext cx="9144000" cy="723029"/>
          </a:xfrm>
          <a:prstGeom prst="rect">
            <a:avLst/>
          </a:prstGeom>
          <a:solidFill>
            <a:srgbClr val="F3E4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hape 4"/>
          <p:cNvSpPr/>
          <p:nvPr/>
        </p:nvSpPr>
        <p:spPr>
          <a:xfrm>
            <a:off x="457200" y="2327361"/>
            <a:ext cx="3931920" cy="201168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4EC"/>
            </a:solidFill>
            <a:prstDash val="solid"/>
          </a:ln>
          <a:effectLst>
            <a:outerShdw blurRad="635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457200" y="2309949"/>
            <a:ext cx="64008" cy="2011680"/>
          </a:xfrm>
          <a:prstGeom prst="rect">
            <a:avLst/>
          </a:prstGeom>
          <a:solidFill>
            <a:srgbClr val="F4A623"/>
          </a:solidFill>
          <a:ln w="12700">
            <a:solidFill>
              <a:srgbClr val="F4A62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621792" y="2418801"/>
            <a:ext cx="3657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D3D5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Being here IS involvement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621792" y="2876001"/>
            <a:ext cx="365760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65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Peer sessions, Q&amp;As with Clarivate, hallway conversations,  absorb it all.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4800600" y="2327361"/>
            <a:ext cx="3931920" cy="201168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4EC"/>
            </a:solidFill>
            <a:prstDash val="solid"/>
          </a:ln>
          <a:effectLst>
            <a:outerShdw blurRad="635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4800600" y="2327361"/>
            <a:ext cx="64008" cy="2011680"/>
          </a:xfrm>
          <a:prstGeom prst="rect">
            <a:avLst/>
          </a:prstGeom>
          <a:solidFill>
            <a:srgbClr val="F4A623"/>
          </a:solidFill>
          <a:ln w="12700">
            <a:solidFill>
              <a:srgbClr val="F4A62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4965192" y="2418801"/>
            <a:ext cx="3657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D3D5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But the real work happens between conferences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4965192" y="2806329"/>
            <a:ext cx="365760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A65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conference is a launching pad, not the finish line.</a:t>
            </a:r>
            <a:endParaRPr lang="en-US" sz="12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6FC166A-922D-3E66-8C3B-688D7E6B4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662" y="4293162"/>
            <a:ext cx="850338" cy="8503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0D3D56"/>
          </a:solidFill>
          <a:ln w="12700">
            <a:solidFill>
              <a:srgbClr val="0D3D5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65760" y="0"/>
            <a:ext cx="84124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SHAPE THE SOFTWARE YOU USE EVERY DAY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502920" y="1051560"/>
            <a:ext cx="685800" cy="685800"/>
          </a:xfrm>
          <a:prstGeom prst="ellipse">
            <a:avLst/>
          </a:prstGeom>
          <a:solidFill>
            <a:srgbClr val="F4A623"/>
          </a:solidFill>
          <a:ln w="12700">
            <a:solidFill>
              <a:srgbClr val="F4A62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4892040" y="1051560"/>
            <a:ext cx="685800" cy="685800"/>
          </a:xfrm>
          <a:prstGeom prst="ellipse">
            <a:avLst/>
          </a:prstGeom>
          <a:solidFill>
            <a:srgbClr val="F4A623"/>
          </a:solidFill>
          <a:ln w="12700">
            <a:solidFill>
              <a:srgbClr val="F4A62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5"/>
          <p:cNvSpPr/>
          <p:nvPr/>
        </p:nvSpPr>
        <p:spPr>
          <a:xfrm>
            <a:off x="4892040" y="3429000"/>
            <a:ext cx="3749040" cy="1188720"/>
          </a:xfrm>
          <a:prstGeom prst="rect">
            <a:avLst/>
          </a:prstGeom>
          <a:solidFill>
            <a:srgbClr val="E8F4F8"/>
          </a:solidFill>
          <a:ln w="12700">
            <a:solidFill>
              <a:srgbClr val="D0E4E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F34627-8DE6-E2A6-11BB-8F363D2E145B}"/>
              </a:ext>
            </a:extLst>
          </p:cNvPr>
          <p:cNvSpPr/>
          <p:nvPr/>
        </p:nvSpPr>
        <p:spPr>
          <a:xfrm>
            <a:off x="0" y="4420471"/>
            <a:ext cx="9144000" cy="723029"/>
          </a:xfrm>
          <a:prstGeom prst="rect">
            <a:avLst/>
          </a:prstGeom>
          <a:solidFill>
            <a:srgbClr val="F3E4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hape 2"/>
          <p:cNvSpPr/>
          <p:nvPr/>
        </p:nvSpPr>
        <p:spPr>
          <a:xfrm>
            <a:off x="365760" y="960120"/>
            <a:ext cx="4023360" cy="393192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4EC"/>
            </a:solidFill>
            <a:prstDash val="solid"/>
          </a:ln>
          <a:effectLst>
            <a:outerShdw blurRad="76200" dist="25400" dir="81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" y="1143000"/>
            <a:ext cx="502920" cy="50292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325880" y="1097280"/>
            <a:ext cx="29260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D3D5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Idea Exchange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502920" y="1789613"/>
            <a:ext cx="374904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4A65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Submit, discuss, and prioritize Sierra &amp; Polaris enhancements. This is where it goes if a feature is missing and workflow limitation that has been driving you crazy.</a:t>
            </a:r>
            <a:endParaRPr lang="en-US" dirty="0"/>
          </a:p>
        </p:txBody>
      </p:sp>
      <p:sp>
        <p:nvSpPr>
          <p:cNvPr id="10" name="Shape 7"/>
          <p:cNvSpPr/>
          <p:nvPr/>
        </p:nvSpPr>
        <p:spPr>
          <a:xfrm>
            <a:off x="502920" y="3429000"/>
            <a:ext cx="3749040" cy="1188720"/>
          </a:xfrm>
          <a:prstGeom prst="rect">
            <a:avLst/>
          </a:prstGeom>
          <a:solidFill>
            <a:srgbClr val="E8F4F8"/>
          </a:solidFill>
          <a:ln w="12700">
            <a:solidFill>
              <a:srgbClr val="D0E4E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594360" y="3520440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100" dirty="0">
                <a:solidFill>
                  <a:srgbClr val="F4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CHECK OUT THIS LINK FOR MORE INFORMATION →</a:t>
            </a:r>
            <a:endParaRPr lang="en-US" sz="900" dirty="0"/>
          </a:p>
        </p:txBody>
      </p:sp>
      <p:sp>
        <p:nvSpPr>
          <p:cNvPr id="13" name="Shape 10"/>
          <p:cNvSpPr/>
          <p:nvPr/>
        </p:nvSpPr>
        <p:spPr>
          <a:xfrm>
            <a:off x="4754880" y="960120"/>
            <a:ext cx="4023360" cy="393192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4EC"/>
            </a:solidFill>
            <a:prstDash val="solid"/>
          </a:ln>
          <a:effectLst>
            <a:outerShdw blurRad="76200" dist="25400" dir="8100000" algn="bl" rotWithShape="0">
              <a:srgbClr val="000000">
                <a:alpha val="9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480" y="1143000"/>
            <a:ext cx="502920" cy="502920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5715000" y="1097280"/>
            <a:ext cx="29260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D3D5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MEEP Working Groups</a:t>
            </a:r>
            <a:endParaRPr lang="en-US" sz="1600" dirty="0"/>
          </a:p>
        </p:txBody>
      </p:sp>
      <p:sp>
        <p:nvSpPr>
          <p:cNvPr id="18" name="Text 14"/>
          <p:cNvSpPr/>
          <p:nvPr/>
        </p:nvSpPr>
        <p:spPr>
          <a:xfrm>
            <a:off x="4892040" y="1650263"/>
            <a:ext cx="374904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4A65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Member Exclusive Enhancement Process takes strong ideas further by refining proposals and pushing them to Clarivate.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A3ED426-9B99-9382-1A21-8E237E785E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3662" y="4293162"/>
            <a:ext cx="850338" cy="850338"/>
          </a:xfrm>
          <a:prstGeom prst="rect">
            <a:avLst/>
          </a:prstGeom>
        </p:spPr>
      </p:pic>
      <p:sp>
        <p:nvSpPr>
          <p:cNvPr id="24" name="Shape 7">
            <a:extLst>
              <a:ext uri="{FF2B5EF4-FFF2-40B4-BE49-F238E27FC236}">
                <a16:creationId xmlns:a16="http://schemas.microsoft.com/office/drawing/2014/main" id="{5B540C10-B96E-F485-E1B4-58612DF80416}"/>
              </a:ext>
            </a:extLst>
          </p:cNvPr>
          <p:cNvSpPr/>
          <p:nvPr/>
        </p:nvSpPr>
        <p:spPr>
          <a:xfrm>
            <a:off x="4892040" y="3406140"/>
            <a:ext cx="3749040" cy="1188720"/>
          </a:xfrm>
          <a:prstGeom prst="rect">
            <a:avLst/>
          </a:prstGeom>
          <a:solidFill>
            <a:srgbClr val="E8F4F8"/>
          </a:solidFill>
          <a:ln w="12700">
            <a:solidFill>
              <a:srgbClr val="D0E4E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6"/>
          <p:cNvSpPr/>
          <p:nvPr/>
        </p:nvSpPr>
        <p:spPr>
          <a:xfrm>
            <a:off x="4983480" y="3520440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100" dirty="0">
                <a:solidFill>
                  <a:srgbClr val="F4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CHECK OUT THIS LINK FOR MORE INFORMATION →</a:t>
            </a:r>
            <a:endParaRPr lang="en-US" sz="900" dirty="0"/>
          </a:p>
        </p:txBody>
      </p:sp>
      <p:sp>
        <p:nvSpPr>
          <p:cNvPr id="21" name="Text 17"/>
          <p:cNvSpPr/>
          <p:nvPr/>
        </p:nvSpPr>
        <p:spPr>
          <a:xfrm>
            <a:off x="4983480" y="3822192"/>
            <a:ext cx="3566160" cy="7040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594360" y="3816531"/>
            <a:ext cx="2926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00" i="1" dirty="0">
                <a:solidFill>
                  <a:srgbClr val="1A69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https://</a:t>
            </a:r>
            <a:r>
              <a:rPr lang="en-US" sz="1000" i="1" dirty="0" err="1">
                <a:solidFill>
                  <a:srgbClr val="1A69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www.innovativeusers.org</a:t>
            </a:r>
            <a:r>
              <a:rPr lang="en-US" sz="1000" i="1" dirty="0">
                <a:solidFill>
                  <a:srgbClr val="1A69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/idea_exchange_-_</a:t>
            </a:r>
            <a:r>
              <a:rPr lang="en-US" sz="1000" i="1" dirty="0" err="1">
                <a:solidFill>
                  <a:srgbClr val="1A69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faq.php</a:t>
            </a:r>
            <a:endParaRPr lang="en-US" sz="1000" dirty="0"/>
          </a:p>
        </p:txBody>
      </p:sp>
      <p:sp>
        <p:nvSpPr>
          <p:cNvPr id="17" name="Text 13"/>
          <p:cNvSpPr/>
          <p:nvPr/>
        </p:nvSpPr>
        <p:spPr>
          <a:xfrm>
            <a:off x="5027018" y="3829812"/>
            <a:ext cx="2926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00" i="1" dirty="0">
                <a:solidFill>
                  <a:srgbClr val="1A69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https://</a:t>
            </a:r>
            <a:r>
              <a:rPr lang="en-US" sz="1000" i="1" dirty="0" err="1">
                <a:solidFill>
                  <a:srgbClr val="1A69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www.innovativeusers.org</a:t>
            </a:r>
            <a:r>
              <a:rPr lang="en-US" sz="1000" i="1" dirty="0">
                <a:solidFill>
                  <a:srgbClr val="1A69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/</a:t>
            </a:r>
            <a:r>
              <a:rPr lang="en-US" sz="1000" i="1" dirty="0" err="1">
                <a:solidFill>
                  <a:srgbClr val="1A69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member_exclusive_enhancement_p.php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0D3D56"/>
          </a:solidFill>
          <a:ln w="12700">
            <a:solidFill>
              <a:srgbClr val="0D3D5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65760" y="0"/>
            <a:ext cx="84124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STAY CONNECTED YEAR-ROUND</a:t>
            </a:r>
            <a:endParaRPr lang="en-US" sz="1300" dirty="0"/>
          </a:p>
        </p:txBody>
      </p:sp>
      <p:sp>
        <p:nvSpPr>
          <p:cNvPr id="4" name="Shape 2"/>
          <p:cNvSpPr/>
          <p:nvPr/>
        </p:nvSpPr>
        <p:spPr>
          <a:xfrm>
            <a:off x="365760" y="1005840"/>
            <a:ext cx="685800" cy="685800"/>
          </a:xfrm>
          <a:prstGeom prst="ellipse">
            <a:avLst/>
          </a:prstGeom>
          <a:solidFill>
            <a:srgbClr val="1A6985"/>
          </a:solidFill>
          <a:ln w="12700">
            <a:solidFill>
              <a:srgbClr val="1A698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97280"/>
            <a:ext cx="502920" cy="50292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188720" y="105156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D3D5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IUG Forum</a:t>
            </a:r>
            <a:endParaRPr lang="en-US" sz="2000" dirty="0"/>
          </a:p>
        </p:txBody>
      </p:sp>
      <p:sp>
        <p:nvSpPr>
          <p:cNvPr id="8" name="Text 5"/>
          <p:cNvSpPr/>
          <p:nvPr/>
        </p:nvSpPr>
        <p:spPr>
          <a:xfrm>
            <a:off x="365760" y="2111830"/>
            <a:ext cx="402336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4A65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same people you're meeting this week are on the IUG forum. </a:t>
            </a:r>
            <a:endParaRPr lang="en-US" sz="1250" dirty="0"/>
          </a:p>
          <a:p>
            <a:pPr marL="0" indent="0">
              <a:buNone/>
            </a:pPr>
            <a:endParaRPr lang="en-US" sz="1250" dirty="0"/>
          </a:p>
          <a:p>
            <a:pPr marL="0" indent="0">
              <a:buNone/>
            </a:pPr>
            <a:r>
              <a:rPr lang="en-US" sz="1250" dirty="0">
                <a:solidFill>
                  <a:srgbClr val="4A65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Ask questions, share solutions, and keep the conversation going long after you leave Chicago.</a:t>
            </a:r>
          </a:p>
          <a:p>
            <a:pPr marL="0" indent="0">
              <a:buNone/>
            </a:pPr>
            <a:endParaRPr lang="en-US" sz="1250" dirty="0">
              <a:solidFill>
                <a:srgbClr val="4A6572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endParaRPr lang="en-US" sz="1250" dirty="0">
              <a:solidFill>
                <a:srgbClr val="4A6572"/>
              </a:solidFill>
              <a:latin typeface="Calibri" pitchFamily="34" charset="0"/>
              <a:cs typeface="Calibri" pitchFamily="34" charset="-120"/>
            </a:endParaRPr>
          </a:p>
          <a:p>
            <a:pPr marL="0" indent="0">
              <a:buNone/>
            </a:pPr>
            <a:endParaRPr lang="en-US" sz="1250" dirty="0">
              <a:solidFill>
                <a:srgbClr val="4A6572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>
              <a:buNone/>
            </a:pPr>
            <a:endParaRPr lang="en-US" sz="1250" dirty="0">
              <a:solidFill>
                <a:srgbClr val="4A6572"/>
              </a:solidFill>
              <a:latin typeface="Calibri" pitchFamily="34" charset="0"/>
              <a:cs typeface="Calibri" pitchFamily="34" charset="-120"/>
            </a:endParaRPr>
          </a:p>
          <a:p>
            <a:pPr marL="0" indent="0">
              <a:buNone/>
            </a:pPr>
            <a:endParaRPr lang="en-US" sz="1250" dirty="0"/>
          </a:p>
        </p:txBody>
      </p:sp>
      <p:sp>
        <p:nvSpPr>
          <p:cNvPr id="9" name="Shape 6"/>
          <p:cNvSpPr/>
          <p:nvPr/>
        </p:nvSpPr>
        <p:spPr>
          <a:xfrm>
            <a:off x="4617720" y="1005840"/>
            <a:ext cx="0" cy="3657600"/>
          </a:xfrm>
          <a:prstGeom prst="line">
            <a:avLst/>
          </a:prstGeom>
          <a:noFill/>
          <a:ln w="19050">
            <a:solidFill>
              <a:srgbClr val="D0E4E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7"/>
          <p:cNvSpPr/>
          <p:nvPr/>
        </p:nvSpPr>
        <p:spPr>
          <a:xfrm>
            <a:off x="4892040" y="1005840"/>
            <a:ext cx="685800" cy="685800"/>
          </a:xfrm>
          <a:prstGeom prst="ellipse">
            <a:avLst/>
          </a:prstGeom>
          <a:solidFill>
            <a:srgbClr val="F4A623"/>
          </a:solidFill>
          <a:ln w="12700">
            <a:solidFill>
              <a:srgbClr val="F4A62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480" y="1097280"/>
            <a:ext cx="502920" cy="50292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715000" y="1051560"/>
            <a:ext cx="3200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D3D5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Monthly IUG Forums</a:t>
            </a:r>
            <a:endParaRPr lang="en-US" sz="2000" dirty="0"/>
          </a:p>
        </p:txBody>
      </p:sp>
      <p:sp>
        <p:nvSpPr>
          <p:cNvPr id="14" name="Text 10"/>
          <p:cNvSpPr/>
          <p:nvPr/>
        </p:nvSpPr>
        <p:spPr>
          <a:xfrm>
            <a:off x="4892040" y="1763474"/>
            <a:ext cx="402336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4A65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monthly forum to discuss topics of interest. Anything from technical deep dive to Festivus - The Airing of Grievances.</a:t>
            </a:r>
            <a:endParaRPr lang="en-US" sz="1250" dirty="0"/>
          </a:p>
          <a:p>
            <a:pPr marL="0" indent="0">
              <a:buNone/>
            </a:pPr>
            <a:endParaRPr lang="en-US" sz="1250" dirty="0"/>
          </a:p>
          <a:p>
            <a:pPr marL="0" indent="0">
              <a:buNone/>
            </a:pPr>
            <a:r>
              <a:rPr lang="en-US" sz="1250" dirty="0"/>
              <a:t>Next IUG Forum: 5/21/2026</a:t>
            </a:r>
          </a:p>
          <a:p>
            <a:pPr marL="0" indent="0">
              <a:buNone/>
            </a:pPr>
            <a:endParaRPr lang="en-US" sz="1250" dirty="0"/>
          </a:p>
          <a:p>
            <a:r>
              <a:rPr lang="en-US" sz="1200" dirty="0">
                <a:solidFill>
                  <a:srgbClr val="4A6572"/>
                </a:solidFill>
                <a:ea typeface="Calibri" pitchFamily="34" charset="-122"/>
                <a:cs typeface="Calibri" pitchFamily="34" charset="-120"/>
              </a:rPr>
              <a:t>• </a:t>
            </a:r>
            <a:r>
              <a:rPr lang="en-US" sz="1200" dirty="0">
                <a:hlinkClick r:id="rId5"/>
              </a:rPr>
              <a:t>IUG Forum: "And another thing..." IUG conference follow up</a:t>
            </a:r>
            <a:endParaRPr lang="en-US" sz="1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8785CB-4227-8C37-2067-360BAA081971}"/>
              </a:ext>
            </a:extLst>
          </p:cNvPr>
          <p:cNvSpPr/>
          <p:nvPr/>
        </p:nvSpPr>
        <p:spPr>
          <a:xfrm>
            <a:off x="0" y="4420471"/>
            <a:ext cx="9144000" cy="723029"/>
          </a:xfrm>
          <a:prstGeom prst="rect">
            <a:avLst/>
          </a:prstGeom>
          <a:solidFill>
            <a:srgbClr val="F3E4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hape 11"/>
          <p:cNvSpPr/>
          <p:nvPr/>
        </p:nvSpPr>
        <p:spPr>
          <a:xfrm>
            <a:off x="365760" y="3964359"/>
            <a:ext cx="8412480" cy="1151927"/>
          </a:xfrm>
          <a:prstGeom prst="rect">
            <a:avLst/>
          </a:prstGeom>
          <a:solidFill>
            <a:srgbClr val="1A6985">
              <a:alpha val="88000"/>
            </a:srgbClr>
          </a:solidFill>
          <a:ln w="12700">
            <a:solidFill>
              <a:srgbClr val="1A698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2"/>
          <p:cNvSpPr/>
          <p:nvPr/>
        </p:nvSpPr>
        <p:spPr>
          <a:xfrm>
            <a:off x="594360" y="3997239"/>
            <a:ext cx="2743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100" dirty="0">
                <a:solidFill>
                  <a:srgbClr val="F4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CLICK HERE TO FIND OUT MORE →</a:t>
            </a:r>
            <a:endParaRPr lang="en-US" sz="10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2FD5DBC-90C2-C94B-401D-95238A2E59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3662" y="4293162"/>
            <a:ext cx="850338" cy="850338"/>
          </a:xfrm>
          <a:prstGeom prst="rect">
            <a:avLst/>
          </a:prstGeom>
        </p:spPr>
      </p:pic>
      <p:sp>
        <p:nvSpPr>
          <p:cNvPr id="23" name="Text 10">
            <a:extLst>
              <a:ext uri="{FF2B5EF4-FFF2-40B4-BE49-F238E27FC236}">
                <a16:creationId xmlns:a16="http://schemas.microsoft.com/office/drawing/2014/main" id="{DC8068A0-A73C-22EE-DCA3-DC8131D66F3C}"/>
              </a:ext>
            </a:extLst>
          </p:cNvPr>
          <p:cNvSpPr/>
          <p:nvPr/>
        </p:nvSpPr>
        <p:spPr>
          <a:xfrm>
            <a:off x="365760" y="2592760"/>
            <a:ext cx="402336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4A65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repository of locally developed resources shared by libraries like yours:</a:t>
            </a:r>
            <a:endParaRPr lang="en-US" sz="1250" dirty="0"/>
          </a:p>
          <a:p>
            <a:pPr marL="0" indent="0">
              <a:buNone/>
            </a:pPr>
            <a:endParaRPr lang="en-US" sz="1250" dirty="0"/>
          </a:p>
          <a:p>
            <a:pPr marL="0" indent="0">
              <a:buNone/>
            </a:pPr>
            <a:r>
              <a:rPr lang="en-US" sz="1250" dirty="0">
                <a:solidFill>
                  <a:srgbClr val="4A65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Presentations, Guides, Tutorials, and Best Practices</a:t>
            </a:r>
            <a:endParaRPr lang="en-US" sz="1250" dirty="0"/>
          </a:p>
        </p:txBody>
      </p:sp>
      <p:sp>
        <p:nvSpPr>
          <p:cNvPr id="7" name="Text 4"/>
          <p:cNvSpPr/>
          <p:nvPr/>
        </p:nvSpPr>
        <p:spPr>
          <a:xfrm>
            <a:off x="645522" y="4413937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i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forum.innovativeusers.org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5009525-56ED-50DB-CCC4-288D53CBC6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805" y="2286142"/>
            <a:ext cx="4338058" cy="7729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9244F-767A-E011-A3C4-9353B97EE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54263D6-5473-FF50-B44D-188C50249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0CE96A-6ECB-240E-16FE-9BA01C482C64}"/>
              </a:ext>
            </a:extLst>
          </p:cNvPr>
          <p:cNvSpPr/>
          <p:nvPr/>
        </p:nvSpPr>
        <p:spPr>
          <a:xfrm>
            <a:off x="0" y="4420471"/>
            <a:ext cx="9144000" cy="723029"/>
          </a:xfrm>
          <a:prstGeom prst="rect">
            <a:avLst/>
          </a:prstGeom>
          <a:solidFill>
            <a:srgbClr val="F3E4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94E34E-C78D-AB4D-63BE-3566BA181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662" y="4293162"/>
            <a:ext cx="850338" cy="850338"/>
          </a:xfrm>
          <a:prstGeom prst="rect">
            <a:avLst/>
          </a:prstGeom>
        </p:spPr>
      </p:pic>
      <p:sp>
        <p:nvSpPr>
          <p:cNvPr id="8" name="Shape 0">
            <a:extLst>
              <a:ext uri="{FF2B5EF4-FFF2-40B4-BE49-F238E27FC236}">
                <a16:creationId xmlns:a16="http://schemas.microsoft.com/office/drawing/2014/main" id="{28EFE824-1B75-E631-2015-80AF7612B739}"/>
              </a:ext>
            </a:extLst>
          </p:cNvPr>
          <p:cNvSpPr/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0D3D56"/>
          </a:solidFill>
          <a:ln w="12700">
            <a:solidFill>
              <a:srgbClr val="0D3D56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B7B8DBB6-4E74-245A-3F49-04C75EB557CC}"/>
              </a:ext>
            </a:extLst>
          </p:cNvPr>
          <p:cNvSpPr/>
          <p:nvPr/>
        </p:nvSpPr>
        <p:spPr>
          <a:xfrm>
            <a:off x="365760" y="0"/>
            <a:ext cx="84124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 YOUR COMMUNITY CLOSER TO HOME</a:t>
            </a:r>
            <a:endParaRPr lang="en-US" sz="1300" dirty="0"/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CE762387-63D9-9B6A-B8D0-413C233D6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18" y="1005700"/>
            <a:ext cx="4242661" cy="325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893F785-BB91-D9E9-67EB-9A18D8BE2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5771" y="920575"/>
            <a:ext cx="3593271" cy="339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53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D3D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152395"/>
            <a:ext cx="1005840" cy="100584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554480" y="106675"/>
            <a:ext cx="71323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Present at IUG 2027</a:t>
            </a:r>
            <a:endParaRPr lang="en-US" sz="3600" dirty="0"/>
          </a:p>
        </p:txBody>
      </p:sp>
      <p:sp>
        <p:nvSpPr>
          <p:cNvPr id="4" name="Text 1"/>
          <p:cNvSpPr/>
          <p:nvPr/>
        </p:nvSpPr>
        <p:spPr>
          <a:xfrm>
            <a:off x="365760" y="1295395"/>
            <a:ext cx="8412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D0E4E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Every session you've attended this week was led by a peer. Someone at a library just like yours.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365760" y="2072635"/>
            <a:ext cx="2606040" cy="2103120"/>
          </a:xfrm>
          <a:prstGeom prst="rect">
            <a:avLst/>
          </a:prstGeom>
          <a:solidFill>
            <a:srgbClr val="1A6985">
              <a:alpha val="80000"/>
            </a:srgbClr>
          </a:solidFill>
          <a:ln w="12700">
            <a:solidFill>
              <a:srgbClr val="1A698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365760" y="2118355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4A62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457200" y="2557267"/>
            <a:ext cx="2423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library has solved problems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457200" y="3078475"/>
            <a:ext cx="242316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D0E4E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you've streamlined a workflow, navigated a tough transition, or found a creative solution. That's a session.</a:t>
            </a:r>
            <a:endParaRPr lang="en-US" sz="1100" dirty="0"/>
          </a:p>
        </p:txBody>
      </p:sp>
      <p:sp>
        <p:nvSpPr>
          <p:cNvPr id="9" name="Shape 6"/>
          <p:cNvSpPr/>
          <p:nvPr/>
        </p:nvSpPr>
        <p:spPr>
          <a:xfrm>
            <a:off x="3200400" y="2072635"/>
            <a:ext cx="2606040" cy="2103120"/>
          </a:xfrm>
          <a:prstGeom prst="rect">
            <a:avLst/>
          </a:prstGeom>
          <a:solidFill>
            <a:srgbClr val="1A6985">
              <a:alpha val="80000"/>
            </a:srgbClr>
          </a:solidFill>
          <a:ln w="12700">
            <a:solidFill>
              <a:srgbClr val="1A698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3200400" y="2118355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4A62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400" dirty="0"/>
          </a:p>
        </p:txBody>
      </p:sp>
      <p:sp>
        <p:nvSpPr>
          <p:cNvPr id="11" name="Text 8"/>
          <p:cNvSpPr/>
          <p:nvPr/>
        </p:nvSpPr>
        <p:spPr>
          <a:xfrm>
            <a:off x="3291840" y="2557267"/>
            <a:ext cx="2423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elevates your profile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3291840" y="2982676"/>
            <a:ext cx="242316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D0E4E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Presenting builds your professional reputation.</a:t>
            </a:r>
            <a:endParaRPr lang="en-US" sz="1100" dirty="0"/>
          </a:p>
        </p:txBody>
      </p:sp>
      <p:sp>
        <p:nvSpPr>
          <p:cNvPr id="13" name="Shape 10"/>
          <p:cNvSpPr/>
          <p:nvPr/>
        </p:nvSpPr>
        <p:spPr>
          <a:xfrm>
            <a:off x="6035040" y="2072635"/>
            <a:ext cx="2606040" cy="2103120"/>
          </a:xfrm>
          <a:prstGeom prst="rect">
            <a:avLst/>
          </a:prstGeom>
          <a:solidFill>
            <a:srgbClr val="1A6985">
              <a:alpha val="80000"/>
            </a:srgbClr>
          </a:solidFill>
          <a:ln w="12700">
            <a:solidFill>
              <a:srgbClr val="1A698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6035040" y="2118355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4A62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6126480" y="2557267"/>
            <a:ext cx="2423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community needs your voice</a:t>
            </a:r>
            <a:endParaRPr lang="en-US" sz="1200" dirty="0"/>
          </a:p>
        </p:txBody>
      </p:sp>
      <p:sp>
        <p:nvSpPr>
          <p:cNvPr id="16" name="Text 13"/>
          <p:cNvSpPr/>
          <p:nvPr/>
        </p:nvSpPr>
        <p:spPr>
          <a:xfrm>
            <a:off x="6126480" y="3000094"/>
            <a:ext cx="242316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D0E4E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conference is only as good as the people willing to share. Be one of them.</a:t>
            </a:r>
            <a:endParaRPr lang="en-US" sz="1100" dirty="0"/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C1CDA68B-FF14-A298-0910-0B7E1C21D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ABBE84-30F0-A4CB-39E8-6ED549570A10}"/>
              </a:ext>
            </a:extLst>
          </p:cNvPr>
          <p:cNvSpPr/>
          <p:nvPr/>
        </p:nvSpPr>
        <p:spPr>
          <a:xfrm>
            <a:off x="0" y="4420471"/>
            <a:ext cx="9144000" cy="723029"/>
          </a:xfrm>
          <a:prstGeom prst="rect">
            <a:avLst/>
          </a:prstGeom>
          <a:solidFill>
            <a:srgbClr val="F3E4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626438C-8E4B-F755-C11A-2B4B94C39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662" y="4293162"/>
            <a:ext cx="850338" cy="850338"/>
          </a:xfrm>
          <a:prstGeom prst="rect">
            <a:avLst/>
          </a:prstGeom>
        </p:spPr>
      </p:pic>
      <p:sp>
        <p:nvSpPr>
          <p:cNvPr id="18" name="Text 15"/>
          <p:cNvSpPr/>
          <p:nvPr/>
        </p:nvSpPr>
        <p:spPr>
          <a:xfrm>
            <a:off x="365760" y="4524107"/>
            <a:ext cx="8412480" cy="4800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D3D5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ACTION: Before you leave Chicago, write down one thing your library does well. That's your presentation proposal.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rgbClr val="0D3D56"/>
          </a:solidFill>
          <a:ln w="12700">
            <a:solidFill>
              <a:srgbClr val="0D3D5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65760" y="0"/>
            <a:ext cx="84124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HELP LEAD THE ORGANIZATION</a:t>
            </a:r>
            <a:endParaRPr lang="en-US" sz="1300" dirty="0"/>
          </a:p>
        </p:txBody>
      </p:sp>
      <p:sp>
        <p:nvSpPr>
          <p:cNvPr id="4" name="Shape 2"/>
          <p:cNvSpPr/>
          <p:nvPr/>
        </p:nvSpPr>
        <p:spPr>
          <a:xfrm>
            <a:off x="365760" y="1005840"/>
            <a:ext cx="685800" cy="685800"/>
          </a:xfrm>
          <a:prstGeom prst="ellipse">
            <a:avLst/>
          </a:prstGeom>
          <a:solidFill>
            <a:srgbClr val="0D3D56"/>
          </a:solidFill>
          <a:ln w="12700">
            <a:solidFill>
              <a:srgbClr val="0D3D5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97280"/>
            <a:ext cx="502920" cy="50292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188720" y="1024128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0D3D5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Steering Committee</a:t>
            </a:r>
            <a:endParaRPr lang="en-US" sz="1900" dirty="0"/>
          </a:p>
        </p:txBody>
      </p:sp>
      <p:sp>
        <p:nvSpPr>
          <p:cNvPr id="7" name="Text 4"/>
          <p:cNvSpPr/>
          <p:nvPr/>
        </p:nvSpPr>
        <p:spPr>
          <a:xfrm>
            <a:off x="457200" y="1270579"/>
            <a:ext cx="3931920" cy="2286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4A65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Chair, Vice Chair/Chair Elect, Past Chair, Secretary/Treasurer, and 5 Members at Large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4A65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positions are elected by the general membership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4A65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committee member is a volunteer. 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4A65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Elections happen annually. </a:t>
            </a:r>
            <a:endParaRPr lang="en-US" sz="1200" dirty="0"/>
          </a:p>
        </p:txBody>
      </p:sp>
      <p:sp>
        <p:nvSpPr>
          <p:cNvPr id="8" name="Shape 5"/>
          <p:cNvSpPr/>
          <p:nvPr/>
        </p:nvSpPr>
        <p:spPr>
          <a:xfrm>
            <a:off x="4617720" y="1005840"/>
            <a:ext cx="0" cy="3474720"/>
          </a:xfrm>
          <a:prstGeom prst="line">
            <a:avLst/>
          </a:prstGeom>
          <a:noFill/>
          <a:ln w="19050">
            <a:solidFill>
              <a:srgbClr val="D0E4E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4846320" y="1024128"/>
            <a:ext cx="4023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0D3D5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Working Groups &amp; Committees</a:t>
            </a:r>
            <a:endParaRPr lang="en-US" sz="1900" dirty="0"/>
          </a:p>
        </p:txBody>
      </p:sp>
      <p:sp>
        <p:nvSpPr>
          <p:cNvPr id="10" name="Text 7"/>
          <p:cNvSpPr/>
          <p:nvPr/>
        </p:nvSpPr>
        <p:spPr>
          <a:xfrm>
            <a:off x="4937760" y="1305417"/>
            <a:ext cx="3931920" cy="2286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4A65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Lower commitment than Steering Committee but a great on-ramp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4A65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Have real influence on IUG's direction and priorities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4A65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Multiple groups active across product lines and topics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4A657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Browse working groups at members.innovativeusers.org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594360" y="4233672"/>
            <a:ext cx="7955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Introduce yourself to a Steering Committee member. They're around all week and they want to hear from you.</a:t>
            </a:r>
            <a:endParaRPr lang="en-US" sz="13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73A158-2468-DDA5-DF8F-F37F205DF363}"/>
              </a:ext>
            </a:extLst>
          </p:cNvPr>
          <p:cNvSpPr/>
          <p:nvPr/>
        </p:nvSpPr>
        <p:spPr>
          <a:xfrm>
            <a:off x="0" y="4420471"/>
            <a:ext cx="9144000" cy="723029"/>
          </a:xfrm>
          <a:prstGeom prst="rect">
            <a:avLst/>
          </a:prstGeom>
          <a:solidFill>
            <a:srgbClr val="F3E4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hape 8"/>
          <p:cNvSpPr/>
          <p:nvPr/>
        </p:nvSpPr>
        <p:spPr>
          <a:xfrm>
            <a:off x="365760" y="3794760"/>
            <a:ext cx="8412480" cy="1051560"/>
          </a:xfrm>
          <a:prstGeom prst="rect">
            <a:avLst/>
          </a:prstGeom>
          <a:solidFill>
            <a:srgbClr val="1A6985">
              <a:alpha val="90000"/>
            </a:srgbClr>
          </a:solidFill>
          <a:ln w="12700">
            <a:solidFill>
              <a:srgbClr val="1A698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4B7A13A-1638-4981-0B34-97A47FAE6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662" y="4293162"/>
            <a:ext cx="850338" cy="8503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D3D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457200" y="3200400"/>
            <a:ext cx="3657600" cy="3657600"/>
          </a:xfrm>
          <a:prstGeom prst="ellipse">
            <a:avLst/>
          </a:prstGeom>
          <a:solidFill>
            <a:srgbClr val="1A6985">
              <a:alpha val="35000"/>
            </a:srgbClr>
          </a:solidFill>
          <a:ln w="12700">
            <a:solidFill>
              <a:srgbClr val="1A6985">
                <a:alpha val="3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6858000" y="-457200"/>
            <a:ext cx="3200400" cy="3200400"/>
          </a:xfrm>
          <a:prstGeom prst="ellipse">
            <a:avLst/>
          </a:prstGeom>
          <a:solidFill>
            <a:srgbClr val="F4A623">
              <a:alpha val="20000"/>
            </a:srgbClr>
          </a:solidFill>
          <a:ln w="12700">
            <a:solidFill>
              <a:srgbClr val="F4A623">
                <a:alpha val="2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457200" y="594360"/>
            <a:ext cx="8229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Pick One Thing.</a:t>
            </a:r>
            <a:endParaRPr lang="en-US" sz="5200" dirty="0"/>
          </a:p>
        </p:txBody>
      </p:sp>
      <p:sp>
        <p:nvSpPr>
          <p:cNvPr id="5" name="Text 3"/>
          <p:cNvSpPr/>
          <p:nvPr/>
        </p:nvSpPr>
        <p:spPr>
          <a:xfrm>
            <a:off x="457200" y="1600200"/>
            <a:ext cx="8229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i="1" dirty="0">
                <a:solidFill>
                  <a:srgbClr val="D0E4E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Then do it before you get back to the office.</a:t>
            </a:r>
            <a:endParaRPr lang="en-US" sz="1800" dirty="0"/>
          </a:p>
        </p:txBody>
      </p:sp>
      <p:sp>
        <p:nvSpPr>
          <p:cNvPr id="6" name="Shape 4"/>
          <p:cNvSpPr/>
          <p:nvPr/>
        </p:nvSpPr>
        <p:spPr>
          <a:xfrm>
            <a:off x="457200" y="2377440"/>
            <a:ext cx="8229600" cy="658368"/>
          </a:xfrm>
          <a:prstGeom prst="rect">
            <a:avLst/>
          </a:prstGeom>
          <a:solidFill>
            <a:srgbClr val="1A6985">
              <a:alpha val="75000"/>
            </a:srgbClr>
          </a:solidFill>
          <a:ln w="12700">
            <a:solidFill>
              <a:srgbClr val="1A6985">
                <a:alpha val="6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" y="2496312"/>
            <a:ext cx="384048" cy="384048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143000" y="2432304"/>
            <a:ext cx="41148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Jump into the MEEP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457200" y="3154680"/>
            <a:ext cx="8229600" cy="658368"/>
          </a:xfrm>
          <a:prstGeom prst="rect">
            <a:avLst/>
          </a:prstGeom>
          <a:solidFill>
            <a:srgbClr val="1A6985">
              <a:alpha val="75000"/>
            </a:srgbClr>
          </a:solidFill>
          <a:ln w="12700">
            <a:solidFill>
              <a:srgbClr val="1A6985">
                <a:alpha val="6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" y="3273552"/>
            <a:ext cx="384048" cy="384048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1143000" y="3209544"/>
            <a:ext cx="41148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 your regional group</a:t>
            </a:r>
            <a:endParaRPr lang="en-US" sz="1400" dirty="0"/>
          </a:p>
        </p:txBody>
      </p:sp>
      <p:sp>
        <p:nvSpPr>
          <p:cNvPr id="13" name="Text 9"/>
          <p:cNvSpPr/>
          <p:nvPr/>
        </p:nvSpPr>
        <p:spPr>
          <a:xfrm>
            <a:off x="1143000" y="3520440"/>
            <a:ext cx="71323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D0E4E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Check innovativeusers.org/regional</a:t>
            </a:r>
            <a:endParaRPr lang="en-US" sz="1100" dirty="0"/>
          </a:p>
        </p:txBody>
      </p:sp>
      <p:sp>
        <p:nvSpPr>
          <p:cNvPr id="14" name="Shape 10"/>
          <p:cNvSpPr/>
          <p:nvPr/>
        </p:nvSpPr>
        <p:spPr>
          <a:xfrm>
            <a:off x="457200" y="3931920"/>
            <a:ext cx="8229600" cy="658368"/>
          </a:xfrm>
          <a:prstGeom prst="rect">
            <a:avLst/>
          </a:prstGeom>
          <a:solidFill>
            <a:srgbClr val="1A6985">
              <a:alpha val="75000"/>
            </a:srgbClr>
          </a:solidFill>
          <a:ln w="12700">
            <a:solidFill>
              <a:srgbClr val="1A6985">
                <a:alpha val="6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" y="4050792"/>
            <a:ext cx="384048" cy="384048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1143000" y="3986784"/>
            <a:ext cx="41148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Start your session proposal</a:t>
            </a:r>
            <a:endParaRPr lang="en-US" sz="1400" dirty="0"/>
          </a:p>
        </p:txBody>
      </p:sp>
      <p:sp>
        <p:nvSpPr>
          <p:cNvPr id="17" name="Text 12"/>
          <p:cNvSpPr/>
          <p:nvPr/>
        </p:nvSpPr>
        <p:spPr>
          <a:xfrm>
            <a:off x="1143000" y="4297680"/>
            <a:ext cx="71323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D0E4E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does your library do well?</a:t>
            </a:r>
            <a:endParaRPr lang="en-US" sz="1100" dirty="0"/>
          </a:p>
        </p:txBody>
      </p:sp>
      <p:sp>
        <p:nvSpPr>
          <p:cNvPr id="18" name="Shape 13"/>
          <p:cNvSpPr/>
          <p:nvPr/>
        </p:nvSpPr>
        <p:spPr>
          <a:xfrm>
            <a:off x="0" y="4663440"/>
            <a:ext cx="9144000" cy="480060"/>
          </a:xfrm>
          <a:prstGeom prst="rect">
            <a:avLst/>
          </a:prstGeom>
          <a:solidFill>
            <a:srgbClr val="F4A623"/>
          </a:solidFill>
          <a:ln w="12700">
            <a:solidFill>
              <a:srgbClr val="F4A62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4"/>
          <p:cNvSpPr/>
          <p:nvPr/>
        </p:nvSpPr>
        <p:spPr>
          <a:xfrm>
            <a:off x="365760" y="4663440"/>
            <a:ext cx="8412480" cy="4800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D3D5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community and relationships you’re building this week is the whole point.  ·  innovativeusers.org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1537</TotalTime>
  <Words>587</Words>
  <Application>Microsoft Macintosh PowerPoint</Application>
  <PresentationFormat>On-screen Show (16:9)</PresentationFormat>
  <Paragraphs>80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Georgia</vt:lpstr>
      <vt:lpstr>Office Theme</vt:lpstr>
      <vt:lpstr>Get Involve with IUG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Involved with IUG</dc:title>
  <dc:subject>PptxGenJS Presentation</dc:subject>
  <dc:creator>PptxGenJS</dc:creator>
  <cp:lastModifiedBy>Campbell, Jeffrey D</cp:lastModifiedBy>
  <cp:revision>3</cp:revision>
  <dcterms:created xsi:type="dcterms:W3CDTF">2026-04-12T13:14:15Z</dcterms:created>
  <dcterms:modified xsi:type="dcterms:W3CDTF">2026-04-13T16:26:32Z</dcterms:modified>
</cp:coreProperties>
</file>