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7" d="100"/>
          <a:sy n="137" d="100"/>
        </p:scale>
        <p:origin x="84" y="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1591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457200" y="4114800"/>
            <a:ext cx="8686800" cy="1028700"/>
          </a:xfrm>
          <a:prstGeom prst="rect">
            <a:avLst/>
          </a:prstGeom>
          <a:solidFill>
            <a:srgbClr val="142152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731520" y="5486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00A9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LEGACY TO API-FIRST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731520" y="114300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Next Chapter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731520" y="242316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Common Business API Endpoints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 Modern, Persona-Driven Web Front End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4178808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Debbie Stiles  ·  Follow-Up to Modernisation Case Study  ·  i-UG Conference</a:t>
            </a:r>
            <a:endParaRPr lang="en-US" sz="11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274320"/>
            <a:ext cx="731520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7A7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BENEFITS &amp; PRODUCTIVITY GAINS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011680" cy="1371600"/>
          </a:xfrm>
          <a:prstGeom prst="rect">
            <a:avLst/>
          </a:prstGeom>
          <a:solidFill>
            <a:srgbClr val="00A9A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365760" y="1024128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Speed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365760" y="1691640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0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features per sprint vs legacy approach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450592" y="960120"/>
            <a:ext cx="2011680" cy="1371600"/>
          </a:xfrm>
          <a:prstGeom prst="rect">
            <a:avLst/>
          </a:prstGeom>
          <a:solidFill>
            <a:srgbClr val="00A9A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2542032" y="1024128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 Risk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2542032" y="1691640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0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Incremental toggle deployment — no big-bang releases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626864" y="960120"/>
            <a:ext cx="2011680" cy="1371600"/>
          </a:xfrm>
          <a:prstGeom prst="rect">
            <a:avLst/>
          </a:prstGeom>
          <a:solidFill>
            <a:srgbClr val="00A9A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4718304" y="1024128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Quality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4718304" y="1691640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0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assistance shows early promise — still assessing real impact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803136" y="960120"/>
            <a:ext cx="2011680" cy="1371600"/>
          </a:xfrm>
          <a:prstGeom prst="rect">
            <a:avLst/>
          </a:prstGeom>
          <a:solidFill>
            <a:srgbClr val="00A9A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6894576" y="1024128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Agility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6894576" y="1691640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0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 end &amp; back end deploy independently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74320" y="2514600"/>
            <a:ext cx="4206240" cy="1143000"/>
          </a:xfrm>
          <a:prstGeom prst="rect">
            <a:avLst/>
          </a:prstGeom>
          <a:solidFill>
            <a:srgbClr val="1421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" name="Shape 15"/>
          <p:cNvSpPr/>
          <p:nvPr/>
        </p:nvSpPr>
        <p:spPr>
          <a:xfrm>
            <a:off x="274320" y="2514600"/>
            <a:ext cx="64008" cy="1143000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475488" y="2606040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 Productivity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75488" y="2971800"/>
            <a:ext cx="3886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user sees only what they need — less noise, faster decisions, reduced training overhead.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709160" y="2514600"/>
            <a:ext cx="4206240" cy="1143000"/>
          </a:xfrm>
          <a:prstGeom prst="rect">
            <a:avLst/>
          </a:prstGeom>
          <a:solidFill>
            <a:srgbClr val="1421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1" name="Shape 19"/>
          <p:cNvSpPr/>
          <p:nvPr/>
        </p:nvSpPr>
        <p:spPr>
          <a:xfrm>
            <a:off x="4709160" y="2514600"/>
            <a:ext cx="64008" cy="1143000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2" name="Text 20"/>
          <p:cNvSpPr/>
          <p:nvPr/>
        </p:nvSpPr>
        <p:spPr>
          <a:xfrm>
            <a:off x="4910328" y="2606040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AI-Accelerated Delivery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910328" y="2971800"/>
            <a:ext cx="3886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handles boilerplate; the developer focuses on business knowledge, not scaffolding.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74320" y="3794760"/>
            <a:ext cx="4206240" cy="1143000"/>
          </a:xfrm>
          <a:prstGeom prst="rect">
            <a:avLst/>
          </a:prstGeom>
          <a:solidFill>
            <a:srgbClr val="1421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274320" y="3794760"/>
            <a:ext cx="64008" cy="1143000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475488" y="3886200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Reusable Endpoint Library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75488" y="4251960"/>
            <a:ext cx="3886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an endpoint once; every persona, report, or integration reuses it — no duplicate logic.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709160" y="3794760"/>
            <a:ext cx="4206240" cy="1143000"/>
          </a:xfrm>
          <a:prstGeom prst="rect">
            <a:avLst/>
          </a:prstGeom>
          <a:solidFill>
            <a:srgbClr val="1421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9" name="Shape 27"/>
          <p:cNvSpPr/>
          <p:nvPr/>
        </p:nvSpPr>
        <p:spPr>
          <a:xfrm>
            <a:off x="4709160" y="3794760"/>
            <a:ext cx="64008" cy="1143000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0" name="Text 28"/>
          <p:cNvSpPr/>
          <p:nvPr/>
        </p:nvSpPr>
        <p:spPr>
          <a:xfrm>
            <a:off x="4910328" y="3886200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Change Risk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910328" y="4251960"/>
            <a:ext cx="3886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Toggle-based rollouts continue from the legacy layer into the API layer — safe parallel running.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LESSONS LEARNED &amp; WHAT'S NEXT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420624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274320" y="914400"/>
            <a:ext cx="4206240" cy="54864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411480" y="1024128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🔑  Start with one persona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11480" y="1444752"/>
            <a:ext cx="3931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your highest-value user group. Deliver their dashboard end-to-end before expanding — proves value fast.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09160" y="914400"/>
            <a:ext cx="420624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Shape 7"/>
          <p:cNvSpPr/>
          <p:nvPr/>
        </p:nvSpPr>
        <p:spPr>
          <a:xfrm>
            <a:off x="4709160" y="914400"/>
            <a:ext cx="4206240" cy="54864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4846320" y="1024128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🛠  Existing service programs are gold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846320" y="1444752"/>
            <a:ext cx="3931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procedure work from last year is directly callable from HTTP handlers — no rewrite needed, just wrapping.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2286000"/>
            <a:ext cx="420624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Shape 11"/>
          <p:cNvSpPr/>
          <p:nvPr/>
        </p:nvSpPr>
        <p:spPr>
          <a:xfrm>
            <a:off x="274320" y="2286000"/>
            <a:ext cx="4206240" cy="54864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411480" y="2395728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🤖  AI — we are still figuring this out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11480" y="2816352"/>
            <a:ext cx="3931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are actively experimenting with Claude Code and IBM's Bob. It shows real promise but we are learners, not experts — watch this space.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09160" y="2286000"/>
            <a:ext cx="420624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" name="Shape 15"/>
          <p:cNvSpPr/>
          <p:nvPr/>
        </p:nvSpPr>
        <p:spPr>
          <a:xfrm>
            <a:off x="4709160" y="2286000"/>
            <a:ext cx="4206240" cy="54864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4846320" y="2395728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📐  Design your API contract first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46320" y="2816352"/>
            <a:ext cx="3931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Agree JSON shapes with the front-end developer before writing RPG — saves costly late rework.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3657600"/>
            <a:ext cx="420624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1" name="Shape 19"/>
          <p:cNvSpPr/>
          <p:nvPr/>
        </p:nvSpPr>
        <p:spPr>
          <a:xfrm>
            <a:off x="274320" y="3657600"/>
            <a:ext cx="4206240" cy="54864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2" name="Text 20"/>
          <p:cNvSpPr/>
          <p:nvPr/>
        </p:nvSpPr>
        <p:spPr>
          <a:xfrm>
            <a:off x="411480" y="3767328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Keep toggles in play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11480" y="4187952"/>
            <a:ext cx="3931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Soft-coded switches proven in the legacy layer apply equally in the API layer for safe parallel running.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709160" y="3657600"/>
            <a:ext cx="420624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4709160" y="3657600"/>
            <a:ext cx="4206240" cy="54864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4846320" y="3767328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📣  Demo early and often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46320" y="4187952"/>
            <a:ext cx="3931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Sprint demos to business stakeholders build trust, surface requirements, and generate advocacy for the programme.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457200" y="4114800"/>
            <a:ext cx="8686800" cy="1028700"/>
          </a:xfrm>
          <a:prstGeom prst="rect">
            <a:avLst/>
          </a:prstGeom>
          <a:solidFill>
            <a:srgbClr val="142152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840" y="365760"/>
            <a:ext cx="914400" cy="9144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502920"/>
            <a:ext cx="6858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731520" y="1810512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talk API-First modernisation — and how AI is changing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way small IBM i teams deliver big results.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31520" y="4187952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Debbie Stiles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Draper Tools  ·  i-UG Speaker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Follow-Up: Modernisation Case Study — Tips &amp; Tricks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LEFT OFF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Covered Last Time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365760" y="1417320"/>
            <a:ext cx="40233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Decoupling database access from the UI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programs &amp; module procedures (RPG)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Soft-coded toggles for incremental deployment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 logging techniques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dev tooling: RDi, VS Code, X-Analysis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754880" y="960120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Feedback (i-UG i-Power 2025)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754880" y="1417320"/>
            <a:ext cx="402336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4754880" y="1417320"/>
            <a:ext cx="54864" cy="960120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4892040" y="1490472"/>
            <a:ext cx="3749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"Great job Debbie!"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892040" y="213055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Steve Cast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754880" y="2496312"/>
            <a:ext cx="402336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Shape 10"/>
          <p:cNvSpPr/>
          <p:nvPr/>
        </p:nvSpPr>
        <p:spPr>
          <a:xfrm>
            <a:off x="4754880" y="2496312"/>
            <a:ext cx="54864" cy="960120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4892040" y="2569464"/>
            <a:ext cx="3749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"Very engaging and educational"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892040" y="3209544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Attendee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54880" y="3575304"/>
            <a:ext cx="402336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6" name="Shape 14"/>
          <p:cNvSpPr/>
          <p:nvPr/>
        </p:nvSpPr>
        <p:spPr>
          <a:xfrm>
            <a:off x="4754880" y="3575304"/>
            <a:ext cx="54864" cy="960120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4892040" y="3648456"/>
            <a:ext cx="3749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love these case study presentations — really interesting to hear how others have tackled stuff"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892040" y="4288536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Richard Moulton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754880" y="4553712"/>
            <a:ext cx="4023360" cy="384048"/>
          </a:xfrm>
          <a:prstGeom prst="rect">
            <a:avLst/>
          </a:prstGeom>
          <a:solidFill>
            <a:srgbClr val="00A9A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4846320" y="4608576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× 😊  ·  0 × 😐  ·  0 × 😞   —  100% Positive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7A7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AGENDA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4114800" cy="1143000"/>
          </a:xfrm>
          <a:prstGeom prst="rect">
            <a:avLst/>
          </a:prstGeom>
          <a:solidFill>
            <a:srgbClr val="1421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365760" y="960120"/>
            <a:ext cx="502920" cy="1143000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429768" y="1307592"/>
            <a:ext cx="3840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960120" y="1051560"/>
            <a:ext cx="3429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Evolution — Why API-First?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60120" y="1508760"/>
            <a:ext cx="3429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decoupled RPG procedures to full HTTP endpoints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2286000"/>
            <a:ext cx="4114800" cy="1143000"/>
          </a:xfrm>
          <a:prstGeom prst="rect">
            <a:avLst/>
          </a:prstGeom>
          <a:solidFill>
            <a:srgbClr val="1421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365760" y="2286000"/>
            <a:ext cx="502920" cy="1143000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429768" y="2633472"/>
            <a:ext cx="3840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960120" y="2377440"/>
            <a:ext cx="3429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Architecture Vision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60120" y="2834640"/>
            <a:ext cx="3429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business API layer + modern web front end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3611880"/>
            <a:ext cx="4114800" cy="1143000"/>
          </a:xfrm>
          <a:prstGeom prst="rect">
            <a:avLst/>
          </a:prstGeom>
          <a:solidFill>
            <a:srgbClr val="1421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5" name="Shape 13"/>
          <p:cNvSpPr/>
          <p:nvPr/>
        </p:nvSpPr>
        <p:spPr>
          <a:xfrm>
            <a:off x="365760" y="3611880"/>
            <a:ext cx="502920" cy="1143000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" name="Text 14"/>
          <p:cNvSpPr/>
          <p:nvPr/>
        </p:nvSpPr>
        <p:spPr>
          <a:xfrm>
            <a:off x="429768" y="3959352"/>
            <a:ext cx="3840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960120" y="3703320"/>
            <a:ext cx="3429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Persona-Driven UX Design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60120" y="4160520"/>
            <a:ext cx="3429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 data, right view, right person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846320" y="960120"/>
            <a:ext cx="4114800" cy="1143000"/>
          </a:xfrm>
          <a:prstGeom prst="rect">
            <a:avLst/>
          </a:prstGeom>
          <a:solidFill>
            <a:srgbClr val="1421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0" name="Shape 18"/>
          <p:cNvSpPr/>
          <p:nvPr/>
        </p:nvSpPr>
        <p:spPr>
          <a:xfrm>
            <a:off x="4846320" y="960120"/>
            <a:ext cx="502920" cy="1143000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4910328" y="1307592"/>
            <a:ext cx="3840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5440680" y="1051560"/>
            <a:ext cx="3429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Assistance — Our Experiments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440680" y="1508760"/>
            <a:ext cx="3429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are exploring with Claude Code and IBM's Bob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846320" y="2286000"/>
            <a:ext cx="4114800" cy="1143000"/>
          </a:xfrm>
          <a:prstGeom prst="rect">
            <a:avLst/>
          </a:prstGeom>
          <a:solidFill>
            <a:srgbClr val="1421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4846320" y="2286000"/>
            <a:ext cx="502920" cy="1143000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4910328" y="2633472"/>
            <a:ext cx="3840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5440680" y="2377440"/>
            <a:ext cx="3429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Agile Delivery Model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440680" y="2834640"/>
            <a:ext cx="3429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Iterative sprints, early wins, measurable value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846320" y="3611880"/>
            <a:ext cx="4114800" cy="1143000"/>
          </a:xfrm>
          <a:prstGeom prst="rect">
            <a:avLst/>
          </a:prstGeom>
          <a:solidFill>
            <a:srgbClr val="1421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0" name="Shape 28"/>
          <p:cNvSpPr/>
          <p:nvPr/>
        </p:nvSpPr>
        <p:spPr>
          <a:xfrm>
            <a:off x="4846320" y="3611880"/>
            <a:ext cx="502920" cy="1143000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1" name="Text 29"/>
          <p:cNvSpPr/>
          <p:nvPr/>
        </p:nvSpPr>
        <p:spPr>
          <a:xfrm>
            <a:off x="4910328" y="3959352"/>
            <a:ext cx="3840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5440680" y="3703320"/>
            <a:ext cx="3429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Benefits &amp; Lessons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440680" y="4160520"/>
            <a:ext cx="3429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Productivity gains and what's next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EVOLUTION — WHY API-FIRST?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3840480" cy="3840480"/>
          </a:xfrm>
          <a:prstGeom prst="rect">
            <a:avLst/>
          </a:prstGeom>
          <a:solidFill>
            <a:srgbClr val="FFF3F3"/>
          </a:solidFill>
          <a:ln w="12700">
            <a:solidFill>
              <a:srgbClr val="E2A0A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3840480" cy="475488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365760" y="10515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— Tightly Coupled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11480" y="1508760"/>
            <a:ext cx="356616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RPG programs writing directly to files/screens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logic entangled with display logic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Green-screen UI — single persona, all data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 to test, change, or scale independently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new initiative = big-bang change risk</a:t>
            </a:r>
            <a:endParaRPr lang="en-US" sz="12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1960" y="2606040"/>
            <a:ext cx="640080" cy="64008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5029200" y="960120"/>
            <a:ext cx="3840480" cy="3840480"/>
          </a:xfrm>
          <a:prstGeom prst="rect">
            <a:avLst/>
          </a:prstGeom>
          <a:solidFill>
            <a:srgbClr val="F0FFF4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7"/>
          <p:cNvSpPr/>
          <p:nvPr/>
        </p:nvSpPr>
        <p:spPr>
          <a:xfrm>
            <a:off x="5029200" y="960120"/>
            <a:ext cx="3840480" cy="475488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" name="Text 8"/>
          <p:cNvSpPr/>
          <p:nvPr/>
        </p:nvSpPr>
        <p:spPr>
          <a:xfrm>
            <a:off x="5120640" y="10515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— API-First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5120640" y="1508760"/>
            <a:ext cx="356616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RPG service programs expose HTTP/JSON endpoints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logic lives in reusable API layer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JavaScript framework UI consumes APIs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consumer (web, mobile, AI) can call endpoints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front end &amp; back end independently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7A7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ARCHITECTURE VISION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14400" y="960120"/>
            <a:ext cx="7315200" cy="777240"/>
          </a:xfrm>
          <a:prstGeom prst="rect">
            <a:avLst/>
          </a:prstGeom>
          <a:solidFill>
            <a:srgbClr val="00A9A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1124712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645920" y="1051560"/>
            <a:ext cx="5943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Web Front End  (JavaScript Framework)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1645920" y="139903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Persona-driven dashboards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914400" y="1965960"/>
            <a:ext cx="7315200" cy="777240"/>
          </a:xfrm>
          <a:prstGeom prst="rect">
            <a:avLst/>
          </a:prstGeom>
          <a:solidFill>
            <a:srgbClr val="F5A62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560" y="2130552"/>
            <a:ext cx="457200" cy="4572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645920" y="2057400"/>
            <a:ext cx="5943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Business API Layer  (HTTP/JSON)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1645920" y="240487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library — Orders, Inventory, CRM, Finance…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914400" y="2971800"/>
            <a:ext cx="7315200" cy="777240"/>
          </a:xfrm>
          <a:prstGeom prst="rect">
            <a:avLst/>
          </a:prstGeom>
          <a:solidFill>
            <a:srgbClr val="5D6D7E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1560" y="3136392"/>
            <a:ext cx="457200" cy="4572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645920" y="3063240"/>
            <a:ext cx="5943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RPG Service Programs  (Business Logic)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1645920" y="341071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ILE RPG — refactored, not replaced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914400" y="3977640"/>
            <a:ext cx="7315200" cy="777240"/>
          </a:xfrm>
          <a:prstGeom prst="rect">
            <a:avLst/>
          </a:prstGeom>
          <a:solidFill>
            <a:srgbClr val="2E4057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1560" y="4142232"/>
            <a:ext cx="457200" cy="4572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645920" y="4069080"/>
            <a:ext cx="5943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IBM i Database  (DB2 / Physical Files)</a:t>
            </a:r>
            <a:endParaRPr lang="en-US" sz="1400" dirty="0"/>
          </a:p>
        </p:txBody>
      </p:sp>
      <p:sp>
        <p:nvSpPr>
          <p:cNvPr id="19" name="Text 13"/>
          <p:cNvSpPr/>
          <p:nvPr/>
        </p:nvSpPr>
        <p:spPr>
          <a:xfrm>
            <a:off x="1645920" y="441655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of truth — unchanged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BUSINESS ENDPOINT LIBRARY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886968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a reusable collection of HTTP endpoints — one source of truth for all business data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74320" y="1280160"/>
            <a:ext cx="283464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274320" y="1280160"/>
            <a:ext cx="2834640" cy="384048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384048" y="1353312"/>
            <a:ext cx="26151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Orders &amp; Fulfilment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84048" y="1755648"/>
            <a:ext cx="265176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/orders/{id}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/orders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PUT /orders/{id}/status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/orders/backlog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27832" y="1280160"/>
            <a:ext cx="283464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3227832" y="1280160"/>
            <a:ext cx="2834640" cy="384048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3337560" y="1353312"/>
            <a:ext cx="26151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337560" y="1755648"/>
            <a:ext cx="265176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/stock/{part}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PUT /stock/adjust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/stock/alerts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/stock/transfer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181344" y="1280160"/>
            <a:ext cx="283464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Shape 12"/>
          <p:cNvSpPr/>
          <p:nvPr/>
        </p:nvSpPr>
        <p:spPr>
          <a:xfrm>
            <a:off x="6181344" y="1280160"/>
            <a:ext cx="2834640" cy="384048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6291072" y="1353312"/>
            <a:ext cx="26151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&amp; CRM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291072" y="1755648"/>
            <a:ext cx="265176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/customers/{id}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/customers/search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/customers/note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/customers/history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74320" y="3108960"/>
            <a:ext cx="283464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8" name="Shape 16"/>
          <p:cNvSpPr/>
          <p:nvPr/>
        </p:nvSpPr>
        <p:spPr>
          <a:xfrm>
            <a:off x="274320" y="3108960"/>
            <a:ext cx="2834640" cy="384048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9" name="Text 17"/>
          <p:cNvSpPr/>
          <p:nvPr/>
        </p:nvSpPr>
        <p:spPr>
          <a:xfrm>
            <a:off x="384048" y="3182112"/>
            <a:ext cx="26151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&amp; Pricing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84048" y="3584448"/>
            <a:ext cx="265176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/pricing/{part}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/invoices/{id}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/credit-notes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/accounts/balance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27832" y="3108960"/>
            <a:ext cx="283464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2" name="Shape 20"/>
          <p:cNvSpPr/>
          <p:nvPr/>
        </p:nvSpPr>
        <p:spPr>
          <a:xfrm>
            <a:off x="3227832" y="3108960"/>
            <a:ext cx="2834640" cy="384048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3337560" y="3182112"/>
            <a:ext cx="26151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Warehousing &amp; WMS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337560" y="3584448"/>
            <a:ext cx="265176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/wms/stock/{location}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/wms/receipts/pending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PUT /wms/receipts/{id}/confirm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PUT /wms/dispatch/{id}/complete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181344" y="3108960"/>
            <a:ext cx="283464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6" name="Shape 24"/>
          <p:cNvSpPr/>
          <p:nvPr/>
        </p:nvSpPr>
        <p:spPr>
          <a:xfrm>
            <a:off x="6181344" y="3108960"/>
            <a:ext cx="2834640" cy="384048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7" name="Text 25"/>
          <p:cNvSpPr/>
          <p:nvPr/>
        </p:nvSpPr>
        <p:spPr>
          <a:xfrm>
            <a:off x="6291072" y="3182112"/>
            <a:ext cx="26151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 &amp; KPIs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291072" y="3584448"/>
            <a:ext cx="265176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/kpis/daily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/reports/sales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/reports/stock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007A7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/dashboards/{persona}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PERSONA-DRIVEN UX — THE RIGHT DATA FOR THE RIGHT PERSON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011680" cy="3977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2011680" cy="640080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274320" y="960120"/>
            <a:ext cx="2011680" cy="3977640"/>
          </a:xfrm>
          <a:prstGeom prst="rect">
            <a:avLst/>
          </a:prstGeom>
          <a:solidFill>
            <a:srgbClr val="FFFFFF">
              <a:alpha val="0"/>
            </a:srgbClr>
          </a:solidFill>
          <a:ln w="25400">
            <a:solidFill>
              <a:srgbClr val="00A9A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1069848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365760" y="164592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365760" y="2039112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i="1" dirty="0">
                <a:solidFill>
                  <a:srgbClr val="00A9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Widest data spread — draws on Orders, Stock, Pricing, CRM &amp; Returns APIs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384048" y="2350008"/>
            <a:ext cx="17922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SEES</a:t>
            </a:r>
            <a:endParaRPr lang="en-US" sz="10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" y="2587752"/>
            <a:ext cx="182880" cy="1828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603504" y="2578608"/>
            <a:ext cx="1572768" cy="2697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&amp; order history</a:t>
            </a:r>
            <a:endParaRPr lang="en-US" sz="900" dirty="0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" y="2857500"/>
            <a:ext cx="182880" cy="1828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603504" y="2848356"/>
            <a:ext cx="1572768" cy="2697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availability</a:t>
            </a:r>
            <a:endParaRPr lang="en-US" sz="900" dirty="0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" y="3127248"/>
            <a:ext cx="182880" cy="18288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603504" y="3118104"/>
            <a:ext cx="1572768" cy="2697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pricing</a:t>
            </a:r>
            <a:endParaRPr lang="en-US" sz="900" dirty="0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" y="3396996"/>
            <a:ext cx="182880" cy="182880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603504" y="3387852"/>
            <a:ext cx="1572768" cy="2697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 status &amp; tracking</a:t>
            </a:r>
            <a:endParaRPr lang="en-US" sz="900" dirty="0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" y="3666744"/>
            <a:ext cx="182880" cy="182880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603504" y="3657600"/>
            <a:ext cx="1572768" cy="2697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Returns &amp; complaints</a:t>
            </a:r>
            <a:endParaRPr lang="en-US" sz="900" dirty="0"/>
          </a:p>
        </p:txBody>
      </p:sp>
      <p:sp>
        <p:nvSpPr>
          <p:cNvPr id="21" name="Text 13"/>
          <p:cNvSpPr/>
          <p:nvPr/>
        </p:nvSpPr>
        <p:spPr>
          <a:xfrm>
            <a:off x="384048" y="4000500"/>
            <a:ext cx="17922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HIDDEN</a:t>
            </a:r>
            <a:endParaRPr lang="en-US" sz="1000" dirty="0"/>
          </a:p>
        </p:txBody>
      </p:sp>
      <p:sp>
        <p:nvSpPr>
          <p:cNvPr id="22" name="Text 14"/>
          <p:cNvSpPr/>
          <p:nvPr/>
        </p:nvSpPr>
        <p:spPr>
          <a:xfrm>
            <a:off x="384048" y="4238244"/>
            <a:ext cx="17922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0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Financials &amp; ledgers</a:t>
            </a:r>
            <a:endParaRPr lang="en-US" sz="900" dirty="0"/>
          </a:p>
        </p:txBody>
      </p:sp>
      <p:sp>
        <p:nvSpPr>
          <p:cNvPr id="23" name="Text 15"/>
          <p:cNvSpPr/>
          <p:nvPr/>
        </p:nvSpPr>
        <p:spPr>
          <a:xfrm>
            <a:off x="384048" y="4475988"/>
            <a:ext cx="17922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0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WMS operations</a:t>
            </a:r>
            <a:endParaRPr lang="en-US" sz="900" dirty="0"/>
          </a:p>
        </p:txBody>
      </p:sp>
      <p:sp>
        <p:nvSpPr>
          <p:cNvPr id="24" name="Text 16"/>
          <p:cNvSpPr/>
          <p:nvPr/>
        </p:nvSpPr>
        <p:spPr>
          <a:xfrm>
            <a:off x="384048" y="4713732"/>
            <a:ext cx="17922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0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Supplier data</a:t>
            </a:r>
            <a:endParaRPr lang="en-US" sz="900" dirty="0"/>
          </a:p>
        </p:txBody>
      </p:sp>
      <p:sp>
        <p:nvSpPr>
          <p:cNvPr id="25" name="Shape 17"/>
          <p:cNvSpPr/>
          <p:nvPr/>
        </p:nvSpPr>
        <p:spPr>
          <a:xfrm>
            <a:off x="2450592" y="960120"/>
            <a:ext cx="2011680" cy="3977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6" name="Shape 18"/>
          <p:cNvSpPr/>
          <p:nvPr/>
        </p:nvSpPr>
        <p:spPr>
          <a:xfrm>
            <a:off x="2450592" y="960120"/>
            <a:ext cx="2011680" cy="640080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7832" y="1069848"/>
            <a:ext cx="457200" cy="457200"/>
          </a:xfrm>
          <a:prstGeom prst="rect">
            <a:avLst/>
          </a:prstGeom>
        </p:spPr>
      </p:pic>
      <p:sp>
        <p:nvSpPr>
          <p:cNvPr id="28" name="Text 19"/>
          <p:cNvSpPr/>
          <p:nvPr/>
        </p:nvSpPr>
        <p:spPr>
          <a:xfrm>
            <a:off x="2542032" y="164592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</a:t>
            </a:r>
            <a:endParaRPr lang="en-US" sz="1200" dirty="0"/>
          </a:p>
        </p:txBody>
      </p:sp>
      <p:sp>
        <p:nvSpPr>
          <p:cNvPr id="29" name="Text 20"/>
          <p:cNvSpPr/>
          <p:nvPr/>
        </p:nvSpPr>
        <p:spPr>
          <a:xfrm>
            <a:off x="2560320" y="2240280"/>
            <a:ext cx="17922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SEES</a:t>
            </a:r>
            <a:endParaRPr lang="en-US" sz="1000" dirty="0"/>
          </a:p>
        </p:txBody>
      </p:sp>
      <p:pic>
        <p:nvPicPr>
          <p:cNvPr id="30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0320" y="2478024"/>
            <a:ext cx="182880" cy="182880"/>
          </a:xfrm>
          <a:prstGeom prst="rect">
            <a:avLst/>
          </a:prstGeom>
        </p:spPr>
      </p:pic>
      <p:sp>
        <p:nvSpPr>
          <p:cNvPr id="31" name="Text 21"/>
          <p:cNvSpPr/>
          <p:nvPr/>
        </p:nvSpPr>
        <p:spPr>
          <a:xfrm>
            <a:off x="2779776" y="2468880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 history</a:t>
            </a:r>
            <a:endParaRPr lang="en-US" sz="1000" dirty="0"/>
          </a:p>
        </p:txBody>
      </p:sp>
      <p:pic>
        <p:nvPicPr>
          <p:cNvPr id="32" name="Image 8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0320" y="2862072"/>
            <a:ext cx="182880" cy="182880"/>
          </a:xfrm>
          <a:prstGeom prst="rect">
            <a:avLst/>
          </a:prstGeom>
        </p:spPr>
      </p:pic>
      <p:sp>
        <p:nvSpPr>
          <p:cNvPr id="33" name="Text 22"/>
          <p:cNvSpPr/>
          <p:nvPr/>
        </p:nvSpPr>
        <p:spPr>
          <a:xfrm>
            <a:off x="2779776" y="2852928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pricing</a:t>
            </a:r>
            <a:endParaRPr lang="en-US" sz="1000" dirty="0"/>
          </a:p>
        </p:txBody>
      </p:sp>
      <p:pic>
        <p:nvPicPr>
          <p:cNvPr id="34" name="Image 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0320" y="3246120"/>
            <a:ext cx="182880" cy="182880"/>
          </a:xfrm>
          <a:prstGeom prst="rect">
            <a:avLst/>
          </a:prstGeom>
        </p:spPr>
      </p:pic>
      <p:sp>
        <p:nvSpPr>
          <p:cNvPr id="35" name="Text 23"/>
          <p:cNvSpPr/>
          <p:nvPr/>
        </p:nvSpPr>
        <p:spPr>
          <a:xfrm>
            <a:off x="2779776" y="3236976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status</a:t>
            </a:r>
            <a:endParaRPr lang="en-US" sz="1000" dirty="0"/>
          </a:p>
        </p:txBody>
      </p:sp>
      <p:sp>
        <p:nvSpPr>
          <p:cNvPr id="36" name="Text 24"/>
          <p:cNvSpPr/>
          <p:nvPr/>
        </p:nvSpPr>
        <p:spPr>
          <a:xfrm>
            <a:off x="2560320" y="3694176"/>
            <a:ext cx="17922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HIDDEN</a:t>
            </a:r>
            <a:endParaRPr lang="en-US" sz="1000" dirty="0"/>
          </a:p>
        </p:txBody>
      </p:sp>
      <p:sp>
        <p:nvSpPr>
          <p:cNvPr id="37" name="Text 25"/>
          <p:cNvSpPr/>
          <p:nvPr/>
        </p:nvSpPr>
        <p:spPr>
          <a:xfrm>
            <a:off x="2560320" y="3931920"/>
            <a:ext cx="17922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0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WMS &amp; warehousing</a:t>
            </a:r>
            <a:endParaRPr lang="en-US" sz="950" dirty="0"/>
          </a:p>
        </p:txBody>
      </p:sp>
      <p:sp>
        <p:nvSpPr>
          <p:cNvPr id="38" name="Text 26"/>
          <p:cNvSpPr/>
          <p:nvPr/>
        </p:nvSpPr>
        <p:spPr>
          <a:xfrm>
            <a:off x="2560320" y="4187952"/>
            <a:ext cx="17922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0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Purchase orders</a:t>
            </a:r>
            <a:endParaRPr lang="en-US" sz="950" dirty="0"/>
          </a:p>
        </p:txBody>
      </p:sp>
      <p:sp>
        <p:nvSpPr>
          <p:cNvPr id="39" name="Text 27"/>
          <p:cNvSpPr/>
          <p:nvPr/>
        </p:nvSpPr>
        <p:spPr>
          <a:xfrm>
            <a:off x="2560320" y="4443984"/>
            <a:ext cx="17922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0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Internal KPIs</a:t>
            </a:r>
            <a:endParaRPr lang="en-US" sz="950" dirty="0"/>
          </a:p>
        </p:txBody>
      </p:sp>
      <p:sp>
        <p:nvSpPr>
          <p:cNvPr id="40" name="Shape 28"/>
          <p:cNvSpPr/>
          <p:nvPr/>
        </p:nvSpPr>
        <p:spPr>
          <a:xfrm>
            <a:off x="4626864" y="960120"/>
            <a:ext cx="2011680" cy="3977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1" name="Shape 29"/>
          <p:cNvSpPr/>
          <p:nvPr/>
        </p:nvSpPr>
        <p:spPr>
          <a:xfrm>
            <a:off x="4626864" y="960120"/>
            <a:ext cx="2011680" cy="640080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42" name="Image 10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04104" y="1069848"/>
            <a:ext cx="457200" cy="457200"/>
          </a:xfrm>
          <a:prstGeom prst="rect">
            <a:avLst/>
          </a:prstGeom>
        </p:spPr>
      </p:pic>
      <p:sp>
        <p:nvSpPr>
          <p:cNvPr id="43" name="Text 30"/>
          <p:cNvSpPr/>
          <p:nvPr/>
        </p:nvSpPr>
        <p:spPr>
          <a:xfrm>
            <a:off x="4718304" y="164592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</a:t>
            </a:r>
            <a:endParaRPr lang="en-US" sz="1200" dirty="0"/>
          </a:p>
        </p:txBody>
      </p:sp>
      <p:sp>
        <p:nvSpPr>
          <p:cNvPr id="44" name="Text 31"/>
          <p:cNvSpPr/>
          <p:nvPr/>
        </p:nvSpPr>
        <p:spPr>
          <a:xfrm>
            <a:off x="4736592" y="2240280"/>
            <a:ext cx="17922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SEES</a:t>
            </a:r>
            <a:endParaRPr lang="en-US" sz="1000" dirty="0"/>
          </a:p>
        </p:txBody>
      </p:sp>
      <p:pic>
        <p:nvPicPr>
          <p:cNvPr id="45" name="Image 1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6592" y="2478024"/>
            <a:ext cx="182880" cy="182880"/>
          </a:xfrm>
          <a:prstGeom prst="rect">
            <a:avLst/>
          </a:prstGeom>
        </p:spPr>
      </p:pic>
      <p:sp>
        <p:nvSpPr>
          <p:cNvPr id="46" name="Text 32"/>
          <p:cNvSpPr/>
          <p:nvPr/>
        </p:nvSpPr>
        <p:spPr>
          <a:xfrm>
            <a:off x="4956048" y="2468880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Invoices &amp; credits</a:t>
            </a:r>
            <a:endParaRPr lang="en-US" sz="1000" dirty="0"/>
          </a:p>
        </p:txBody>
      </p:sp>
      <p:pic>
        <p:nvPicPr>
          <p:cNvPr id="47" name="Image 1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6592" y="2862072"/>
            <a:ext cx="182880" cy="182880"/>
          </a:xfrm>
          <a:prstGeom prst="rect">
            <a:avLst/>
          </a:prstGeom>
        </p:spPr>
      </p:pic>
      <p:sp>
        <p:nvSpPr>
          <p:cNvPr id="48" name="Text 33"/>
          <p:cNvSpPr/>
          <p:nvPr/>
        </p:nvSpPr>
        <p:spPr>
          <a:xfrm>
            <a:off x="4956048" y="2852928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 balances</a:t>
            </a:r>
            <a:endParaRPr lang="en-US" sz="1000" dirty="0"/>
          </a:p>
        </p:txBody>
      </p:sp>
      <p:pic>
        <p:nvPicPr>
          <p:cNvPr id="49" name="Image 1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6592" y="3246120"/>
            <a:ext cx="182880" cy="182880"/>
          </a:xfrm>
          <a:prstGeom prst="rect">
            <a:avLst/>
          </a:prstGeom>
        </p:spPr>
      </p:pic>
      <p:sp>
        <p:nvSpPr>
          <p:cNvPr id="50" name="Text 34"/>
          <p:cNvSpPr/>
          <p:nvPr/>
        </p:nvSpPr>
        <p:spPr>
          <a:xfrm>
            <a:off x="4956048" y="3236976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 dashboard</a:t>
            </a:r>
            <a:endParaRPr lang="en-US" sz="1000" dirty="0"/>
          </a:p>
        </p:txBody>
      </p:sp>
      <p:sp>
        <p:nvSpPr>
          <p:cNvPr id="51" name="Text 35"/>
          <p:cNvSpPr/>
          <p:nvPr/>
        </p:nvSpPr>
        <p:spPr>
          <a:xfrm>
            <a:off x="4736592" y="3694176"/>
            <a:ext cx="17922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HIDDEN</a:t>
            </a:r>
            <a:endParaRPr lang="en-US" sz="1000" dirty="0"/>
          </a:p>
        </p:txBody>
      </p:sp>
      <p:sp>
        <p:nvSpPr>
          <p:cNvPr id="52" name="Text 36"/>
          <p:cNvSpPr/>
          <p:nvPr/>
        </p:nvSpPr>
        <p:spPr>
          <a:xfrm>
            <a:off x="4736592" y="3931920"/>
            <a:ext cx="17922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0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Operational detail</a:t>
            </a:r>
            <a:endParaRPr lang="en-US" sz="950" dirty="0"/>
          </a:p>
        </p:txBody>
      </p:sp>
      <p:sp>
        <p:nvSpPr>
          <p:cNvPr id="53" name="Text 37"/>
          <p:cNvSpPr/>
          <p:nvPr/>
        </p:nvSpPr>
        <p:spPr>
          <a:xfrm>
            <a:off x="4736592" y="4187952"/>
            <a:ext cx="17922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0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Raw stock data</a:t>
            </a:r>
            <a:endParaRPr lang="en-US" sz="950" dirty="0"/>
          </a:p>
        </p:txBody>
      </p:sp>
      <p:sp>
        <p:nvSpPr>
          <p:cNvPr id="54" name="Text 38"/>
          <p:cNvSpPr/>
          <p:nvPr/>
        </p:nvSpPr>
        <p:spPr>
          <a:xfrm>
            <a:off x="4736592" y="4443984"/>
            <a:ext cx="17922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0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Supplier orders</a:t>
            </a:r>
            <a:endParaRPr lang="en-US" sz="950" dirty="0"/>
          </a:p>
        </p:txBody>
      </p:sp>
      <p:sp>
        <p:nvSpPr>
          <p:cNvPr id="55" name="Shape 39"/>
          <p:cNvSpPr/>
          <p:nvPr/>
        </p:nvSpPr>
        <p:spPr>
          <a:xfrm>
            <a:off x="6803136" y="960120"/>
            <a:ext cx="2011680" cy="3977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6" name="Shape 40"/>
          <p:cNvSpPr/>
          <p:nvPr/>
        </p:nvSpPr>
        <p:spPr>
          <a:xfrm>
            <a:off x="6803136" y="960120"/>
            <a:ext cx="2011680" cy="640080"/>
          </a:xfrm>
          <a:prstGeom prst="rect">
            <a:avLst/>
          </a:prstGeom>
          <a:solidFill>
            <a:srgbClr val="6C3483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57" name="Image 1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80376" y="1069848"/>
            <a:ext cx="457200" cy="457200"/>
          </a:xfrm>
          <a:prstGeom prst="rect">
            <a:avLst/>
          </a:prstGeom>
        </p:spPr>
      </p:pic>
      <p:sp>
        <p:nvSpPr>
          <p:cNvPr id="58" name="Text 41"/>
          <p:cNvSpPr/>
          <p:nvPr/>
        </p:nvSpPr>
        <p:spPr>
          <a:xfrm>
            <a:off x="6894576" y="164592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</a:t>
            </a:r>
            <a:endParaRPr lang="en-US" sz="1200" dirty="0"/>
          </a:p>
        </p:txBody>
      </p:sp>
      <p:sp>
        <p:nvSpPr>
          <p:cNvPr id="59" name="Text 42"/>
          <p:cNvSpPr/>
          <p:nvPr/>
        </p:nvSpPr>
        <p:spPr>
          <a:xfrm>
            <a:off x="6912864" y="2240280"/>
            <a:ext cx="17922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SEES</a:t>
            </a:r>
            <a:endParaRPr lang="en-US" sz="1000" dirty="0"/>
          </a:p>
        </p:txBody>
      </p:sp>
      <p:pic>
        <p:nvPicPr>
          <p:cNvPr id="60" name="Image 1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2864" y="2478024"/>
            <a:ext cx="182880" cy="182880"/>
          </a:xfrm>
          <a:prstGeom prst="rect">
            <a:avLst/>
          </a:prstGeom>
        </p:spPr>
      </p:pic>
      <p:sp>
        <p:nvSpPr>
          <p:cNvPr id="61" name="Text 43"/>
          <p:cNvSpPr/>
          <p:nvPr/>
        </p:nvSpPr>
        <p:spPr>
          <a:xfrm>
            <a:off x="7132320" y="2468880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product proposals</a:t>
            </a:r>
            <a:endParaRPr lang="en-US" sz="1000" dirty="0"/>
          </a:p>
        </p:txBody>
      </p:sp>
      <p:pic>
        <p:nvPicPr>
          <p:cNvPr id="62" name="Image 1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2864" y="2862072"/>
            <a:ext cx="182880" cy="182880"/>
          </a:xfrm>
          <a:prstGeom prst="rect">
            <a:avLst/>
          </a:prstGeom>
        </p:spPr>
      </p:pic>
      <p:sp>
        <p:nvSpPr>
          <p:cNvPr id="63" name="Text 44"/>
          <p:cNvSpPr/>
          <p:nvPr/>
        </p:nvSpPr>
        <p:spPr>
          <a:xfrm>
            <a:off x="7132320" y="2852928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Reorder triggers &amp; cover</a:t>
            </a:r>
            <a:endParaRPr lang="en-US" sz="1000" dirty="0"/>
          </a:p>
        </p:txBody>
      </p:sp>
      <p:pic>
        <p:nvPicPr>
          <p:cNvPr id="64" name="Image 1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2864" y="3246120"/>
            <a:ext cx="182880" cy="182880"/>
          </a:xfrm>
          <a:prstGeom prst="rect">
            <a:avLst/>
          </a:prstGeom>
        </p:spPr>
      </p:pic>
      <p:sp>
        <p:nvSpPr>
          <p:cNvPr id="65" name="Text 45"/>
          <p:cNvSpPr/>
          <p:nvPr/>
        </p:nvSpPr>
        <p:spPr>
          <a:xfrm>
            <a:off x="7132320" y="3236976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 lead times</a:t>
            </a:r>
            <a:endParaRPr lang="en-US" sz="1000" dirty="0"/>
          </a:p>
        </p:txBody>
      </p:sp>
      <p:sp>
        <p:nvSpPr>
          <p:cNvPr id="66" name="Text 46"/>
          <p:cNvSpPr/>
          <p:nvPr/>
        </p:nvSpPr>
        <p:spPr>
          <a:xfrm>
            <a:off x="6912864" y="3694176"/>
            <a:ext cx="17922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HIDDEN</a:t>
            </a:r>
            <a:endParaRPr lang="en-US" sz="1000" dirty="0"/>
          </a:p>
        </p:txBody>
      </p:sp>
      <p:sp>
        <p:nvSpPr>
          <p:cNvPr id="67" name="Text 47"/>
          <p:cNvSpPr/>
          <p:nvPr/>
        </p:nvSpPr>
        <p:spPr>
          <a:xfrm>
            <a:off x="6912864" y="3931920"/>
            <a:ext cx="17922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0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Customer detail</a:t>
            </a:r>
            <a:endParaRPr lang="en-US" sz="950" dirty="0"/>
          </a:p>
        </p:txBody>
      </p:sp>
      <p:sp>
        <p:nvSpPr>
          <p:cNvPr id="68" name="Text 48"/>
          <p:cNvSpPr/>
          <p:nvPr/>
        </p:nvSpPr>
        <p:spPr>
          <a:xfrm>
            <a:off x="6912864" y="4187952"/>
            <a:ext cx="17922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0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Financials</a:t>
            </a:r>
            <a:endParaRPr lang="en-US" sz="950" dirty="0"/>
          </a:p>
        </p:txBody>
      </p:sp>
      <p:sp>
        <p:nvSpPr>
          <p:cNvPr id="69" name="Text 49"/>
          <p:cNvSpPr/>
          <p:nvPr/>
        </p:nvSpPr>
        <p:spPr>
          <a:xfrm>
            <a:off x="6912864" y="4443984"/>
            <a:ext cx="17922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0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WMS operations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7A7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ASSISTANCE — OUR EARLY EXPERIMENTS</a:t>
            </a:r>
            <a:endParaRPr lang="en-US" sz="20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2480" y="137160"/>
            <a:ext cx="548640" cy="5486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65760" y="886968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are in the early stages of exploring this — experimenting with Claude Code and IBM's Bob. These are areas we are actively learning, not expertise we have mastered.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274320" y="1325880"/>
            <a:ext cx="2788920" cy="1600200"/>
          </a:xfrm>
          <a:prstGeom prst="rect">
            <a:avLst/>
          </a:prstGeom>
          <a:solidFill>
            <a:srgbClr val="1421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Shape 4"/>
          <p:cNvSpPr/>
          <p:nvPr/>
        </p:nvSpPr>
        <p:spPr>
          <a:xfrm>
            <a:off x="274320" y="1325880"/>
            <a:ext cx="2788920" cy="54864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" y="1490472"/>
            <a:ext cx="384048" cy="38404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868680" y="1490472"/>
            <a:ext cx="20848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Scaffolding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411480" y="1984248"/>
            <a:ext cx="254203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are exploring whether AI can help scaffold RPG service stubs and HTTP handler wrappers — early signs are promising.</a:t>
            </a:r>
            <a:endParaRPr lang="en-US" sz="1050" dirty="0"/>
          </a:p>
        </p:txBody>
      </p:sp>
      <p:sp>
        <p:nvSpPr>
          <p:cNvPr id="11" name="Shape 7"/>
          <p:cNvSpPr/>
          <p:nvPr/>
        </p:nvSpPr>
        <p:spPr>
          <a:xfrm>
            <a:off x="3227832" y="1325880"/>
            <a:ext cx="2788920" cy="1600200"/>
          </a:xfrm>
          <a:prstGeom prst="rect">
            <a:avLst/>
          </a:prstGeom>
          <a:solidFill>
            <a:srgbClr val="1421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Shape 8"/>
          <p:cNvSpPr/>
          <p:nvPr/>
        </p:nvSpPr>
        <p:spPr>
          <a:xfrm>
            <a:off x="3227832" y="1325880"/>
            <a:ext cx="2788920" cy="54864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4992" y="1490472"/>
            <a:ext cx="384048" cy="38404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822192" y="1490472"/>
            <a:ext cx="20848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SQL Generation</a:t>
            </a:r>
            <a:endParaRPr lang="en-US" sz="1300" dirty="0"/>
          </a:p>
        </p:txBody>
      </p:sp>
      <p:sp>
        <p:nvSpPr>
          <p:cNvPr id="15" name="Text 10"/>
          <p:cNvSpPr/>
          <p:nvPr/>
        </p:nvSpPr>
        <p:spPr>
          <a:xfrm>
            <a:off x="3364992" y="1984248"/>
            <a:ext cx="254203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Experimenting with describing data needs in plain English and seeing what DB2 SQL the AI proposes — developer always validates.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6181344" y="1325880"/>
            <a:ext cx="2788920" cy="1600200"/>
          </a:xfrm>
          <a:prstGeom prst="rect">
            <a:avLst/>
          </a:prstGeom>
          <a:solidFill>
            <a:srgbClr val="1421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" name="Shape 12"/>
          <p:cNvSpPr/>
          <p:nvPr/>
        </p:nvSpPr>
        <p:spPr>
          <a:xfrm>
            <a:off x="6181344" y="1325880"/>
            <a:ext cx="2788920" cy="54864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8504" y="1490472"/>
            <a:ext cx="384048" cy="384048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6775704" y="1490472"/>
            <a:ext cx="20848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 Schema &amp; Docs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6318504" y="1984248"/>
            <a:ext cx="254203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Investigating whether AI can help produce OpenAPI specs and endpoint documentation — reducing the manual overhead.</a:t>
            </a:r>
            <a:endParaRPr lang="en-US" sz="1050" dirty="0"/>
          </a:p>
        </p:txBody>
      </p:sp>
      <p:sp>
        <p:nvSpPr>
          <p:cNvPr id="21" name="Shape 15"/>
          <p:cNvSpPr/>
          <p:nvPr/>
        </p:nvSpPr>
        <p:spPr>
          <a:xfrm>
            <a:off x="274320" y="3108960"/>
            <a:ext cx="2788920" cy="1600200"/>
          </a:xfrm>
          <a:prstGeom prst="rect">
            <a:avLst/>
          </a:prstGeom>
          <a:solidFill>
            <a:srgbClr val="1421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2" name="Shape 16"/>
          <p:cNvSpPr/>
          <p:nvPr/>
        </p:nvSpPr>
        <p:spPr>
          <a:xfrm>
            <a:off x="274320" y="3108960"/>
            <a:ext cx="2788920" cy="54864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1480" y="3273552"/>
            <a:ext cx="384048" cy="384048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868680" y="3273552"/>
            <a:ext cx="20848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Front-End Components</a:t>
            </a:r>
            <a:endParaRPr lang="en-US" sz="1300" dirty="0"/>
          </a:p>
        </p:txBody>
      </p:sp>
      <p:sp>
        <p:nvSpPr>
          <p:cNvPr id="25" name="Text 18"/>
          <p:cNvSpPr/>
          <p:nvPr/>
        </p:nvSpPr>
        <p:spPr>
          <a:xfrm>
            <a:off x="411480" y="3767328"/>
            <a:ext cx="254203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Trialling AI-drafted JavaScript components wired to endpoints — still assessing quality and where it saves real time.</a:t>
            </a:r>
            <a:endParaRPr lang="en-US" sz="1050" dirty="0"/>
          </a:p>
        </p:txBody>
      </p:sp>
      <p:sp>
        <p:nvSpPr>
          <p:cNvPr id="26" name="Shape 19"/>
          <p:cNvSpPr/>
          <p:nvPr/>
        </p:nvSpPr>
        <p:spPr>
          <a:xfrm>
            <a:off x="3227832" y="3108960"/>
            <a:ext cx="2788920" cy="1600200"/>
          </a:xfrm>
          <a:prstGeom prst="rect">
            <a:avLst/>
          </a:prstGeom>
          <a:solidFill>
            <a:srgbClr val="1421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7" name="Shape 20"/>
          <p:cNvSpPr/>
          <p:nvPr/>
        </p:nvSpPr>
        <p:spPr>
          <a:xfrm>
            <a:off x="3227832" y="3108960"/>
            <a:ext cx="2788920" cy="54864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64992" y="3273552"/>
            <a:ext cx="384048" cy="384048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3822192" y="3273552"/>
            <a:ext cx="20848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Case Generation</a:t>
            </a:r>
            <a:endParaRPr lang="en-US" sz="1300" dirty="0"/>
          </a:p>
        </p:txBody>
      </p:sp>
      <p:sp>
        <p:nvSpPr>
          <p:cNvPr id="30" name="Text 22"/>
          <p:cNvSpPr/>
          <p:nvPr/>
        </p:nvSpPr>
        <p:spPr>
          <a:xfrm>
            <a:off x="3364992" y="3767328"/>
            <a:ext cx="254203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experiments in using AI to suggest test cases — useful starting point but still requires significant developer judgement.</a:t>
            </a:r>
            <a:endParaRPr lang="en-US" sz="1050" dirty="0"/>
          </a:p>
        </p:txBody>
      </p:sp>
      <p:sp>
        <p:nvSpPr>
          <p:cNvPr id="31" name="Shape 23"/>
          <p:cNvSpPr/>
          <p:nvPr/>
        </p:nvSpPr>
        <p:spPr>
          <a:xfrm>
            <a:off x="6181344" y="3108960"/>
            <a:ext cx="2788920" cy="1600200"/>
          </a:xfrm>
          <a:prstGeom prst="rect">
            <a:avLst/>
          </a:prstGeom>
          <a:solidFill>
            <a:srgbClr val="1421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2" name="Shape 24"/>
          <p:cNvSpPr/>
          <p:nvPr/>
        </p:nvSpPr>
        <p:spPr>
          <a:xfrm>
            <a:off x="6181344" y="3108960"/>
            <a:ext cx="2788920" cy="54864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33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18504" y="3273552"/>
            <a:ext cx="384048" cy="384048"/>
          </a:xfrm>
          <a:prstGeom prst="rect">
            <a:avLst/>
          </a:prstGeom>
        </p:spPr>
      </p:pic>
      <p:sp>
        <p:nvSpPr>
          <p:cNvPr id="34" name="Text 25"/>
          <p:cNvSpPr/>
          <p:nvPr/>
        </p:nvSpPr>
        <p:spPr>
          <a:xfrm>
            <a:off x="6775704" y="3273552"/>
            <a:ext cx="20848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Review Support</a:t>
            </a:r>
            <a:endParaRPr lang="en-US" sz="1300" dirty="0"/>
          </a:p>
        </p:txBody>
      </p:sp>
      <p:sp>
        <p:nvSpPr>
          <p:cNvPr id="35" name="Text 26"/>
          <p:cNvSpPr/>
          <p:nvPr/>
        </p:nvSpPr>
        <p:spPr>
          <a:xfrm>
            <a:off x="6318504" y="3767328"/>
            <a:ext cx="254203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Exploring AI as a first-pass review aid — not a replacement for proper peer review, but potentially a useful safety net.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AGILE DELIVERY MODEL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8595360" cy="292608"/>
          </a:xfrm>
          <a:prstGeom prst="rect">
            <a:avLst/>
          </a:prstGeom>
          <a:solidFill>
            <a:srgbClr val="FFF0F0"/>
          </a:solidFill>
          <a:ln w="10160">
            <a:solidFill>
              <a:srgbClr val="E2A0A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438912" y="969264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APPROACH: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1901952" y="969264"/>
            <a:ext cx="6858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everything, deliver in one big hit — business waits months before seeing any value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274320" y="1243584"/>
            <a:ext cx="8595360" cy="292608"/>
          </a:xfrm>
          <a:prstGeom prst="rect">
            <a:avLst/>
          </a:prstGeom>
          <a:solidFill>
            <a:srgbClr val="F0FFF8"/>
          </a:solidFill>
          <a:ln w="1016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438912" y="1298448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7A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AIM: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1901952" y="1298448"/>
            <a:ext cx="6858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one persona per cycle — build only the API endpoints needed, deliver working software, then repeat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20040" y="1664208"/>
            <a:ext cx="1536192" cy="749808"/>
          </a:xfrm>
          <a:prstGeom prst="rect">
            <a:avLst/>
          </a:prstGeom>
          <a:solidFill>
            <a:srgbClr val="00A9A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365760" y="1737360"/>
            <a:ext cx="14447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Choose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892808" y="1965960"/>
            <a:ext cx="1280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2057400" y="1664208"/>
            <a:ext cx="1536192" cy="749808"/>
          </a:xfrm>
          <a:prstGeom prst="rect">
            <a:avLst/>
          </a:prstGeom>
          <a:solidFill>
            <a:srgbClr val="0891B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2103120" y="1737360"/>
            <a:ext cx="14447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Define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Scope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630168" y="1965960"/>
            <a:ext cx="1280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794760" y="1664208"/>
            <a:ext cx="1536192" cy="749808"/>
          </a:xfrm>
          <a:prstGeom prst="rect">
            <a:avLst/>
          </a:prstGeom>
          <a:solidFill>
            <a:srgbClr val="27AE60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3840480" y="1737360"/>
            <a:ext cx="14447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Build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Test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367528" y="1965960"/>
            <a:ext cx="1280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532120" y="1664208"/>
            <a:ext cx="1536192" cy="749808"/>
          </a:xfrm>
          <a:prstGeom prst="rect">
            <a:avLst/>
          </a:prstGeom>
          <a:solidFill>
            <a:srgbClr val="F5A62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5577840" y="1737360"/>
            <a:ext cx="14447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 Demo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Deliver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104888" y="1965960"/>
            <a:ext cx="1280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7269480" y="1664208"/>
            <a:ext cx="1536192" cy="749808"/>
          </a:xfrm>
          <a:prstGeom prst="rect">
            <a:avLst/>
          </a:prstGeom>
          <a:solidFill>
            <a:srgbClr val="6C348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7315200" y="1737360"/>
            <a:ext cx="14447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 Repeat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Persona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20040" y="2468880"/>
            <a:ext cx="8503920" cy="45720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320040" y="2468880"/>
            <a:ext cx="45720" cy="320040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Shape 24"/>
          <p:cNvSpPr/>
          <p:nvPr/>
        </p:nvSpPr>
        <p:spPr>
          <a:xfrm>
            <a:off x="8778240" y="2468880"/>
            <a:ext cx="45720" cy="320040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7" name="Shape 25"/>
          <p:cNvSpPr/>
          <p:nvPr/>
        </p:nvSpPr>
        <p:spPr>
          <a:xfrm>
            <a:off x="320040" y="2734056"/>
            <a:ext cx="8503920" cy="45720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8" name="Text 26"/>
          <p:cNvSpPr/>
          <p:nvPr/>
        </p:nvSpPr>
        <p:spPr>
          <a:xfrm>
            <a:off x="914400" y="250545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7A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cycle = one business persona or function group fully delivered — tangible value released at the end of every cycle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74320" y="3291840"/>
            <a:ext cx="8595360" cy="37490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0" name="Shape 28"/>
          <p:cNvSpPr/>
          <p:nvPr/>
        </p:nvSpPr>
        <p:spPr>
          <a:xfrm>
            <a:off x="274320" y="3291840"/>
            <a:ext cx="1417320" cy="374904"/>
          </a:xfrm>
          <a:prstGeom prst="rect">
            <a:avLst/>
          </a:prstGeom>
          <a:solidFill>
            <a:srgbClr val="00A9A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1" name="Text 29"/>
          <p:cNvSpPr/>
          <p:nvPr/>
        </p:nvSpPr>
        <p:spPr>
          <a:xfrm>
            <a:off x="292608" y="3346704"/>
            <a:ext cx="1389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Sprint 1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1828800" y="3346704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foundations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4370832" y="3346704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Auth, base patterns &amp; dev environment — first persona cycle begins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274320" y="3721608"/>
            <a:ext cx="8595360" cy="37490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5" name="Shape 33"/>
          <p:cNvSpPr/>
          <p:nvPr/>
        </p:nvSpPr>
        <p:spPr>
          <a:xfrm>
            <a:off x="274320" y="3721608"/>
            <a:ext cx="1417320" cy="374904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6" name="Text 34"/>
          <p:cNvSpPr/>
          <p:nvPr/>
        </p:nvSpPr>
        <p:spPr>
          <a:xfrm>
            <a:off x="292608" y="3776472"/>
            <a:ext cx="1389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Sprint 2-3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1828800" y="3776472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 1 delivered end-to-end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4370832" y="3776472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All endpoints for Persona 1 built, tested and live — business users actively using it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274320" y="4151376"/>
            <a:ext cx="8595360" cy="37490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0" name="Shape 38"/>
          <p:cNvSpPr/>
          <p:nvPr/>
        </p:nvSpPr>
        <p:spPr>
          <a:xfrm>
            <a:off x="274320" y="4151376"/>
            <a:ext cx="1417320" cy="374904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1" name="Text 39"/>
          <p:cNvSpPr/>
          <p:nvPr/>
        </p:nvSpPr>
        <p:spPr>
          <a:xfrm>
            <a:off x="292608" y="4206240"/>
            <a:ext cx="1389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Sprint 4-5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1828800" y="420624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 2 cycle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4370832" y="4206240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Repeat the loop for next persona — reuse shared endpoints, build only what is new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274320" y="4581144"/>
            <a:ext cx="8595360" cy="37490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5" name="Shape 43"/>
          <p:cNvSpPr/>
          <p:nvPr/>
        </p:nvSpPr>
        <p:spPr>
          <a:xfrm>
            <a:off x="274320" y="4581144"/>
            <a:ext cx="1417320" cy="374904"/>
          </a:xfrm>
          <a:prstGeom prst="rect">
            <a:avLst/>
          </a:prstGeom>
          <a:solidFill>
            <a:srgbClr val="6C348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6" name="Text 44"/>
          <p:cNvSpPr/>
          <p:nvPr/>
        </p:nvSpPr>
        <p:spPr>
          <a:xfrm>
            <a:off x="292608" y="4636008"/>
            <a:ext cx="1389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Sprint 6+</a:t>
            </a: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1828800" y="4636008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persona added iteratively</a:t>
            </a:r>
            <a:endParaRPr lang="en-US" sz="950" dirty="0"/>
          </a:p>
        </p:txBody>
      </p:sp>
      <p:sp>
        <p:nvSpPr>
          <p:cNvPr id="48" name="Text 46"/>
          <p:cNvSpPr/>
          <p:nvPr/>
        </p:nvSpPr>
        <p:spPr>
          <a:xfrm>
            <a:off x="4370832" y="4636008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Backlog driven by business value — every sprint delivers something tangible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274320" y="507492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batches  .  Demo every sprint  .  Business stakeholders in reviews  .  Toggle-driven deployments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1340</Words>
  <Application>Microsoft Office PowerPoint</Application>
  <PresentationFormat>On-screen Show (16:9)</PresentationFormat>
  <Paragraphs>232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Legacy to API-First: The Next Chapter</dc:title>
  <dc:subject>PptxGenJS Presentation</dc:subject>
  <dc:creator>PptxGenJS</dc:creator>
  <cp:lastModifiedBy>Debbie Stiles</cp:lastModifiedBy>
  <cp:revision>1</cp:revision>
  <dcterms:created xsi:type="dcterms:W3CDTF">2026-05-05T14:13:38Z</dcterms:created>
  <dcterms:modified xsi:type="dcterms:W3CDTF">2026-05-05T14:32:41Z</dcterms:modified>
</cp:coreProperties>
</file>