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Dosis"/>
      <p:regular r:id="rId26"/>
      <p:bold r:id="rId27"/>
    </p:embeddedFont>
    <p:embeddedFont>
      <p:font typeface="Alegreya Sans S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2" roundtripDataSignature="AMtx7mjKFZYDabHw8kPeHSoLlP3+VcyD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osis-regular.fntdata"/><Relationship Id="rId25" Type="http://schemas.openxmlformats.org/officeDocument/2006/relationships/slide" Target="slides/slide20.xml"/><Relationship Id="rId28" Type="http://schemas.openxmlformats.org/officeDocument/2006/relationships/font" Target="fonts/AlegreyaSansSC-regular.fntdata"/><Relationship Id="rId27" Type="http://schemas.openxmlformats.org/officeDocument/2006/relationships/font" Target="fonts/Dosi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legreyaSansS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AlegreyaSansSC-boldItalic.fntdata"/><Relationship Id="rId30" Type="http://schemas.openxmlformats.org/officeDocument/2006/relationships/font" Target="fonts/AlegreyaSansSC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cf58e6e976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cf58e6e97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d0ee0b787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g3d0ee0b787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a53571cdf_0_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da53571cd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a53571cdf_0_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da53571cd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da53571cdf_0_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3da53571cd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da53571cdf_0_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da53571cdf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da53571cdf_0_1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3da53571cdf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da53571cdf_0_1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da53571cd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da53571cdf_0_2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g3da53571cdf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a53571c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da53571c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da58cb1a7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da58cb1a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a58cb1a7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2" name="Google Shape;272;g3da58cb1a7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7100" y="5625"/>
            <a:ext cx="91369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7"/>
          <p:cNvSpPr txBox="1"/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1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2"/>
          <p:cNvSpPr txBox="1"/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" type="subTitle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 sz="2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" name="Google Shape;2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3"/>
          <p:cNvPicPr preferRelativeResize="0"/>
          <p:nvPr/>
        </p:nvPicPr>
        <p:blipFill rotWithShape="1">
          <a:blip r:embed="rId3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bg>
      <p:bgPr>
        <a:solidFill>
          <a:schemeClr val="accen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4"/>
          <p:cNvPicPr preferRelativeResize="0"/>
          <p:nvPr/>
        </p:nvPicPr>
        <p:blipFill rotWithShape="1">
          <a:blip r:embed="rId2">
            <a:alphaModFix/>
          </a:blip>
          <a:srcRect b="0" l="0" r="35165" t="4325"/>
          <a:stretch/>
        </p:blipFill>
        <p:spPr>
          <a:xfrm>
            <a:off x="6605328" y="0"/>
            <a:ext cx="253867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8" name="Google Shape;2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4"/>
          <p:cNvPicPr preferRelativeResize="0"/>
          <p:nvPr/>
        </p:nvPicPr>
        <p:blipFill rotWithShape="1">
          <a:blip r:embed="rId4">
            <a:alphaModFix/>
          </a:blip>
          <a:srcRect b="26307" l="1402" r="1402" t="0"/>
          <a:stretch/>
        </p:blipFill>
        <p:spPr>
          <a:xfrm>
            <a:off x="0" y="3898365"/>
            <a:ext cx="9144000" cy="1245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 2">
    <p:bg>
      <p:bgPr>
        <a:solidFill>
          <a:schemeClr val="accen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5"/>
          <p:cNvPicPr preferRelativeResize="0"/>
          <p:nvPr/>
        </p:nvPicPr>
        <p:blipFill rotWithShape="1">
          <a:blip r:embed="rId2">
            <a:alphaModFix/>
          </a:blip>
          <a:srcRect b="46797" l="0" r="50000" t="0"/>
          <a:stretch/>
        </p:blipFill>
        <p:spPr>
          <a:xfrm>
            <a:off x="5040823" y="874513"/>
            <a:ext cx="4103177" cy="426898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5"/>
          <p:cNvSpPr txBox="1"/>
          <p:nvPr>
            <p:ph type="ctrTitle"/>
          </p:nvPr>
        </p:nvSpPr>
        <p:spPr>
          <a:xfrm>
            <a:off x="398302" y="1373367"/>
            <a:ext cx="8010201" cy="2024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15"/>
          <p:cNvSpPr txBox="1"/>
          <p:nvPr>
            <p:ph idx="1" type="subTitle"/>
          </p:nvPr>
        </p:nvSpPr>
        <p:spPr>
          <a:xfrm>
            <a:off x="398301" y="3397805"/>
            <a:ext cx="8010201" cy="670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34" name="Google Shape;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0823" y="453033"/>
            <a:ext cx="25908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5"/>
          <p:cNvPicPr preferRelativeResize="0"/>
          <p:nvPr/>
        </p:nvPicPr>
        <p:blipFill rotWithShape="1">
          <a:blip r:embed="rId4">
            <a:alphaModFix/>
          </a:blip>
          <a:srcRect b="9975" l="41002" r="0" t="0"/>
          <a:stretch/>
        </p:blipFill>
        <p:spPr>
          <a:xfrm>
            <a:off x="-1" y="4080209"/>
            <a:ext cx="1528535" cy="106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" type="body"/>
          </p:nvPr>
        </p:nvSpPr>
        <p:spPr>
          <a:xfrm>
            <a:off x="3117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18"/>
          <p:cNvSpPr txBox="1"/>
          <p:nvPr>
            <p:ph idx="2" type="body"/>
          </p:nvPr>
        </p:nvSpPr>
        <p:spPr>
          <a:xfrm>
            <a:off x="48324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18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" name="Google Shape;51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Logo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1"/>
          <p:cNvPicPr preferRelativeResize="0"/>
          <p:nvPr/>
        </p:nvPicPr>
        <p:blipFill rotWithShape="1">
          <a:blip r:embed="rId3">
            <a:alphaModFix/>
          </a:blip>
          <a:srcRect b="6685" l="0" r="0" t="2179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15.png"/><Relationship Id="rId13" Type="http://schemas.openxmlformats.org/officeDocument/2006/relationships/image" Target="../media/image25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4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4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Relationship Id="rId5" Type="http://schemas.openxmlformats.org/officeDocument/2006/relationships/image" Target="../media/image41.png"/><Relationship Id="rId6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44.png"/><Relationship Id="rId1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36.png"/><Relationship Id="rId5" Type="http://schemas.openxmlformats.org/officeDocument/2006/relationships/image" Target="../media/image30.png"/><Relationship Id="rId6" Type="http://schemas.openxmlformats.org/officeDocument/2006/relationships/image" Target="../media/image39.png"/><Relationship Id="rId7" Type="http://schemas.openxmlformats.org/officeDocument/2006/relationships/image" Target="../media/image42.png"/><Relationship Id="rId8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43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Relationship Id="rId4" Type="http://schemas.openxmlformats.org/officeDocument/2006/relationships/image" Target="../media/image35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f58e6e976_1_0"/>
          <p:cNvSpPr txBox="1"/>
          <p:nvPr>
            <p:ph type="ctrTitle"/>
          </p:nvPr>
        </p:nvSpPr>
        <p:spPr>
          <a:xfrm>
            <a:off x="311225" y="1324925"/>
            <a:ext cx="8265900" cy="1455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 sz="3200"/>
              <a:t>Dynamic Mocking for Event-Driven APIs: A Cloud Native Approach With Kubernetes</a:t>
            </a:r>
            <a:endParaRPr sz="3200"/>
          </a:p>
        </p:txBody>
      </p:sp>
      <p:sp>
        <p:nvSpPr>
          <p:cNvPr id="63" name="Google Shape;63;g3cf58e6e976_1_0"/>
          <p:cNvSpPr txBox="1"/>
          <p:nvPr>
            <p:ph idx="1" type="subTitle"/>
          </p:nvPr>
        </p:nvSpPr>
        <p:spPr>
          <a:xfrm>
            <a:off x="311214" y="2706624"/>
            <a:ext cx="8010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"/>
              <a:t>Harshvardhan Parmar, YosemiteCrew &amp;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"/>
              <a:t>Anushka Saxena, Google</a:t>
            </a:r>
            <a:endParaRPr/>
          </a:p>
        </p:txBody>
      </p:sp>
      <p:pic>
        <p:nvPicPr>
          <p:cNvPr id="64" name="Google Shape;64;g3cf58e6e976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3cf58e6e976_1_0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/>
          <p:nvPr>
            <p:ph type="title"/>
          </p:nvPr>
        </p:nvSpPr>
        <p:spPr>
          <a:xfrm>
            <a:off x="311700" y="275545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3200">
                <a:solidFill>
                  <a:srgbClr val="EFEFEF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Harshvardhan parmar - @harsh4902</a:t>
            </a:r>
            <a:endParaRPr b="0" sz="3200">
              <a:solidFill>
                <a:srgbClr val="EFEFEF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1" name="Google Shape;71;p6"/>
          <p:cNvSpPr txBox="1"/>
          <p:nvPr>
            <p:ph idx="1" type="body"/>
          </p:nvPr>
        </p:nvSpPr>
        <p:spPr>
          <a:xfrm>
            <a:off x="311700" y="1323450"/>
            <a:ext cx="61863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434343"/>
                </a:solidFill>
              </a:rPr>
              <a:t>A </a:t>
            </a:r>
            <a:r>
              <a:rPr b="1" lang="en" sz="1800">
                <a:solidFill>
                  <a:srgbClr val="434343"/>
                </a:solidFill>
              </a:rPr>
              <a:t>Software Engineer</a:t>
            </a:r>
            <a:r>
              <a:rPr lang="en" sz="1800">
                <a:solidFill>
                  <a:srgbClr val="434343"/>
                </a:solidFill>
              </a:rPr>
              <a:t> with passion and addiction for Open Source</a:t>
            </a:r>
            <a:endParaRPr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434343"/>
                </a:solidFill>
              </a:rPr>
              <a:t>Engineering @</a:t>
            </a:r>
            <a:r>
              <a:rPr b="1" lang="en" sz="1800">
                <a:solidFill>
                  <a:srgbClr val="434343"/>
                </a:solidFill>
              </a:rPr>
              <a:t>Yosemite Crew </a:t>
            </a:r>
            <a:r>
              <a:rPr lang="en" sz="1800">
                <a:solidFill>
                  <a:srgbClr val="434343"/>
                </a:solidFill>
              </a:rPr>
              <a:t>and Maintaining @</a:t>
            </a:r>
            <a:r>
              <a:rPr b="1" lang="en" sz="1800">
                <a:solidFill>
                  <a:srgbClr val="434343"/>
                </a:solidFill>
              </a:rPr>
              <a:t>Microcks-CLI</a:t>
            </a:r>
            <a:endParaRPr b="1"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434343"/>
                </a:solidFill>
              </a:rPr>
              <a:t>Everything should run on Scale!</a:t>
            </a:r>
            <a:endParaRPr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434343"/>
                </a:solidFill>
              </a:rPr>
              <a:t>Music lover🎶….</a:t>
            </a:r>
            <a:endParaRPr sz="1800">
              <a:solidFill>
                <a:srgbClr val="434343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</p:txBody>
      </p:sp>
      <p:pic>
        <p:nvPicPr>
          <p:cNvPr id="72" name="Google Shape;72;p6" title="Cropped_Ima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6100" y="1902028"/>
            <a:ext cx="1816200" cy="1818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0ee0b7876_0_3"/>
          <p:cNvSpPr txBox="1"/>
          <p:nvPr>
            <p:ph type="title"/>
          </p:nvPr>
        </p:nvSpPr>
        <p:spPr>
          <a:xfrm>
            <a:off x="311700" y="275545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0" lang="en" sz="3200">
                <a:solidFill>
                  <a:srgbClr val="EFEFEF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Anushka saxena</a:t>
            </a:r>
            <a:r>
              <a:rPr b="0" lang="en" sz="3200">
                <a:solidFill>
                  <a:srgbClr val="EFEFEF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 - @SaxenaAnushka102</a:t>
            </a:r>
            <a:endParaRPr b="0" sz="3200">
              <a:solidFill>
                <a:srgbClr val="EFEFEF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8" name="Google Shape;78;g3d0ee0b7876_0_3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>
                <a:solidFill>
                  <a:schemeClr val="dk1"/>
                </a:solidFill>
              </a:rPr>
              <a:t>A Software Application Development Apprentice at </a:t>
            </a:r>
            <a:r>
              <a:rPr b="1" lang="en" sz="1800">
                <a:solidFill>
                  <a:schemeClr val="dk1"/>
                </a:solidFill>
              </a:rPr>
              <a:t>Google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>
                <a:solidFill>
                  <a:schemeClr val="dk1"/>
                </a:solidFill>
              </a:rPr>
              <a:t>AsyncAPI mentorship Program 2024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>
                <a:solidFill>
                  <a:schemeClr val="dk1"/>
                </a:solidFill>
              </a:rPr>
              <a:t>LFX mentee @CloudNativePG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>
                <a:solidFill>
                  <a:schemeClr val="dk1"/>
                </a:solidFill>
              </a:rPr>
              <a:t>I’m always on Cloud(9) </a:t>
            </a:r>
            <a:r>
              <a:rPr lang="en" sz="1800">
                <a:solidFill>
                  <a:schemeClr val="dk1"/>
                </a:solidFill>
              </a:rPr>
              <a:t>😎</a:t>
            </a:r>
            <a:endParaRPr sz="18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9" name="Google Shape;79;g3d0ee0b7876_0_3" title="Kubecon-headsho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215" y="1825275"/>
            <a:ext cx="1949400" cy="1949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/>
        </p:nvSpPr>
        <p:spPr>
          <a:xfrm>
            <a:off x="643800" y="1498700"/>
            <a:ext cx="7856400" cy="8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Messages everywhere.</a:t>
            </a:r>
            <a:endParaRPr b="1" sz="3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The rise of event-driven API- but why?</a:t>
            </a:r>
            <a:endParaRPr b="1" sz="3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5" name="Google Shape;8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925" y="2148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"/>
          <p:cNvSpPr/>
          <p:nvPr/>
        </p:nvSpPr>
        <p:spPr>
          <a:xfrm>
            <a:off x="7833474" y="3078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3"/>
          <p:cNvGrpSpPr/>
          <p:nvPr/>
        </p:nvGrpSpPr>
        <p:grpSpPr>
          <a:xfrm>
            <a:off x="1127375" y="1555132"/>
            <a:ext cx="6501259" cy="2728993"/>
            <a:chOff x="1127375" y="1402732"/>
            <a:chExt cx="6501259" cy="2728993"/>
          </a:xfrm>
        </p:grpSpPr>
        <p:pic>
          <p:nvPicPr>
            <p:cNvPr id="92" name="Google Shape;92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27375" y="2276432"/>
              <a:ext cx="914800" cy="8886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54100" y="2425607"/>
              <a:ext cx="914800" cy="8886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4876650" y="1577274"/>
              <a:ext cx="817675" cy="794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10475" y="3244819"/>
              <a:ext cx="750025" cy="728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51550" y="3243057"/>
              <a:ext cx="914800" cy="8886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327455">
              <a:off x="6607950" y="1530107"/>
              <a:ext cx="914800" cy="8886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8" name="Google Shape;98;p3"/>
          <p:cNvGrpSpPr/>
          <p:nvPr/>
        </p:nvGrpSpPr>
        <p:grpSpPr>
          <a:xfrm>
            <a:off x="1508808" y="1733883"/>
            <a:ext cx="5875643" cy="2440592"/>
            <a:chOff x="1508808" y="1581483"/>
            <a:chExt cx="5875643" cy="2440592"/>
          </a:xfrm>
        </p:grpSpPr>
        <p:pic>
          <p:nvPicPr>
            <p:cNvPr id="99" name="Google Shape;99;p3"/>
            <p:cNvPicPr preferRelativeResize="0"/>
            <p:nvPr/>
          </p:nvPicPr>
          <p:blipFill rotWithShape="1">
            <a:blip r:embed="rId4">
              <a:alphaModFix/>
            </a:blip>
            <a:srcRect b="19469" l="10905" r="10306" t="3578"/>
            <a:stretch/>
          </p:blipFill>
          <p:spPr>
            <a:xfrm>
              <a:off x="3232275" y="2452548"/>
              <a:ext cx="783850" cy="7656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3"/>
            <p:cNvPicPr preferRelativeResize="0"/>
            <p:nvPr/>
          </p:nvPicPr>
          <p:blipFill rotWithShape="1">
            <a:blip r:embed="rId5">
              <a:alphaModFix/>
            </a:blip>
            <a:srcRect b="17961" l="8372" r="6811" t="2567"/>
            <a:stretch/>
          </p:blipFill>
          <p:spPr>
            <a:xfrm>
              <a:off x="5039150" y="3305151"/>
              <a:ext cx="655450" cy="614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3"/>
            <p:cNvPicPr preferRelativeResize="0"/>
            <p:nvPr/>
          </p:nvPicPr>
          <p:blipFill rotWithShape="1">
            <a:blip r:embed="rId6">
              <a:alphaModFix/>
            </a:blip>
            <a:srcRect b="19016" l="10956" r="8308" t="3842"/>
            <a:stretch/>
          </p:blipFill>
          <p:spPr>
            <a:xfrm>
              <a:off x="1555776" y="1907157"/>
              <a:ext cx="695525" cy="6645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102;p3"/>
            <p:cNvPicPr preferRelativeResize="0"/>
            <p:nvPr/>
          </p:nvPicPr>
          <p:blipFill rotWithShape="1">
            <a:blip r:embed="rId7">
              <a:alphaModFix/>
            </a:blip>
            <a:srcRect b="18259" l="12641" r="10929" t="4305"/>
            <a:stretch/>
          </p:blipFill>
          <p:spPr>
            <a:xfrm>
              <a:off x="1508808" y="2801340"/>
              <a:ext cx="695525" cy="7046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3"/>
            <p:cNvPicPr preferRelativeResize="0"/>
            <p:nvPr/>
          </p:nvPicPr>
          <p:blipFill rotWithShape="1">
            <a:blip r:embed="rId8">
              <a:alphaModFix/>
            </a:blip>
            <a:srcRect b="16861" l="12740" r="10236" t="0"/>
            <a:stretch/>
          </p:blipFill>
          <p:spPr>
            <a:xfrm>
              <a:off x="4957755" y="1581483"/>
              <a:ext cx="655450" cy="707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3"/>
            <p:cNvPicPr preferRelativeResize="0"/>
            <p:nvPr/>
          </p:nvPicPr>
          <p:blipFill rotWithShape="1">
            <a:blip r:embed="rId9">
              <a:alphaModFix/>
            </a:blip>
            <a:srcRect b="16861" l="20410" r="20481" t="0"/>
            <a:stretch/>
          </p:blipFill>
          <p:spPr>
            <a:xfrm>
              <a:off x="6778850" y="3354775"/>
              <a:ext cx="474401" cy="66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3"/>
            <p:cNvPicPr preferRelativeResize="0"/>
            <p:nvPr/>
          </p:nvPicPr>
          <p:blipFill rotWithShape="1">
            <a:blip r:embed="rId10">
              <a:alphaModFix/>
            </a:blip>
            <a:srcRect b="16622" l="10778" r="8965" t="5411"/>
            <a:stretch/>
          </p:blipFill>
          <p:spPr>
            <a:xfrm>
              <a:off x="6729001" y="1600749"/>
              <a:ext cx="655450" cy="636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p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208000" y="2564938"/>
            <a:ext cx="914800" cy="9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3571267">
            <a:off x="4083863" y="3288909"/>
            <a:ext cx="725525" cy="779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6887763">
            <a:off x="4137201" y="2222109"/>
            <a:ext cx="725525" cy="779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5038579">
            <a:off x="5763238" y="1813610"/>
            <a:ext cx="725525" cy="779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76651" y="2522534"/>
            <a:ext cx="725525" cy="779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204743">
            <a:off x="6496872" y="2632708"/>
            <a:ext cx="725525" cy="77926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/>
        </p:nvSpPr>
        <p:spPr>
          <a:xfrm>
            <a:off x="475600" y="956500"/>
            <a:ext cx="8048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EFEFEF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Because of distributed systems !</a:t>
            </a:r>
            <a:endParaRPr sz="3200">
              <a:solidFill>
                <a:srgbClr val="EFEFEF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pic>
        <p:nvPicPr>
          <p:cNvPr id="113" name="Google Shape;113;p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547650" y="1129625"/>
            <a:ext cx="8048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The Shift to Event-Driven Architectures (EDA)</a:t>
            </a:r>
            <a:endParaRPr sz="3200">
              <a:solidFill>
                <a:schemeClr val="dk1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547650" y="1855625"/>
            <a:ext cx="8048700" cy="20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b="1" lang="en" sz="2000">
                <a:solidFill>
                  <a:srgbClr val="434343"/>
                </a:solidFill>
              </a:rPr>
              <a:t>The Trend</a:t>
            </a:r>
            <a:r>
              <a:rPr lang="en" sz="2000">
                <a:solidFill>
                  <a:srgbClr val="434343"/>
                </a:solidFill>
              </a:rPr>
              <a:t>: Why is everyone moving away from pure REST?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b="1" lang="en" sz="2000">
                <a:solidFill>
                  <a:srgbClr val="434343"/>
                </a:solidFill>
              </a:rPr>
              <a:t>Driver</a:t>
            </a:r>
            <a:r>
              <a:rPr b="1" lang="en" sz="2000">
                <a:solidFill>
                  <a:srgbClr val="434343"/>
                </a:solidFill>
              </a:rPr>
              <a:t>s</a:t>
            </a:r>
            <a:r>
              <a:rPr lang="en" sz="2000">
                <a:solidFill>
                  <a:srgbClr val="434343"/>
                </a:solidFill>
              </a:rPr>
              <a:t>: Decoupling, scalability, and real-time responsiveness.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b="1" lang="en" sz="2000">
                <a:solidFill>
                  <a:srgbClr val="434343"/>
                </a:solidFill>
              </a:rPr>
              <a:t>The Ecosystem</a:t>
            </a:r>
            <a:r>
              <a:rPr lang="en" sz="2000">
                <a:solidFill>
                  <a:srgbClr val="434343"/>
                </a:solidFill>
              </a:rPr>
              <a:t>: Kafka, MQTT, and AMQP- the "new backbone”.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-"/>
            </a:pPr>
            <a:r>
              <a:rPr b="1" lang="en" sz="2000">
                <a:solidFill>
                  <a:srgbClr val="434343"/>
                </a:solidFill>
              </a:rPr>
              <a:t>The Catch</a:t>
            </a:r>
            <a:r>
              <a:rPr lang="en" sz="2000">
                <a:solidFill>
                  <a:srgbClr val="434343"/>
                </a:solidFill>
              </a:rPr>
              <a:t>:Great for production, but a headache for local development and CI/CD.</a:t>
            </a:r>
            <a:endParaRPr sz="20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34343"/>
              </a:solidFill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547650" y="824075"/>
            <a:ext cx="8048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The Challenge of Mocking Event-Driven APIs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547650" y="1550075"/>
            <a:ext cx="8048700" cy="2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Messages are contextual: depend on system state or sequence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Producers and consumers operate independently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Message schemas evolve over time (contracts drift)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Order, timing, and correlation are hard to reproduce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Static mocks can’t reflect real event behavior</a:t>
            </a:r>
            <a:endParaRPr sz="1800">
              <a:solidFill>
                <a:srgbClr val="66666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</p:txBody>
      </p:sp>
      <p:pic>
        <p:nvPicPr>
          <p:cNvPr id="131" name="Google Shape;131;p5" title="Screenshot 2025-10-06 at 10.28.13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8597" y="2046925"/>
            <a:ext cx="2268628" cy="208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426850"/>
            <a:ext cx="91440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AsyncAPI</a:t>
            </a: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: </a:t>
            </a: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The Contract for the Async World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139" name="Google Shape;139;p8"/>
          <p:cNvSpPr txBox="1"/>
          <p:nvPr/>
        </p:nvSpPr>
        <p:spPr>
          <a:xfrm>
            <a:off x="547650" y="1532000"/>
            <a:ext cx="8048700" cy="2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AsyncAPI = Open standard for event-driven APIs</a:t>
            </a:r>
            <a:endParaRPr sz="1800">
              <a:solidFill>
                <a:srgbClr val="66666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Defines channels, messages, payloads, bindings</a:t>
            </a:r>
            <a:endParaRPr sz="1800">
              <a:solidFill>
                <a:srgbClr val="66666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Enables shared understanding between producers and consumers</a:t>
            </a:r>
            <a:endParaRPr sz="1800">
              <a:solidFill>
                <a:srgbClr val="666666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Drives mock generation, validation, and documentation</a:t>
            </a:r>
            <a:endParaRPr sz="1800">
              <a:solidFill>
                <a:srgbClr val="666666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Foundation for contract-first event development</a:t>
            </a:r>
            <a:endParaRPr sz="1800">
              <a:solidFill>
                <a:srgbClr val="666666"/>
              </a:solidFill>
            </a:endParaRPr>
          </a:p>
        </p:txBody>
      </p:sp>
      <p:pic>
        <p:nvPicPr>
          <p:cNvPr id="140" name="Google Shape;14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4913" y="1321083"/>
            <a:ext cx="1188300" cy="11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3da53571cdf_0_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da53571cdf_0_68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47" name="Google Shape;147;g3da53571cdf_0_68"/>
          <p:cNvSpPr txBox="1"/>
          <p:nvPr/>
        </p:nvSpPr>
        <p:spPr>
          <a:xfrm>
            <a:off x="0" y="824075"/>
            <a:ext cx="91440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Mocks That Behave Like Real Systems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148" name="Google Shape;148;g3da53571cdf_0_68"/>
          <p:cNvSpPr txBox="1"/>
          <p:nvPr/>
        </p:nvSpPr>
        <p:spPr>
          <a:xfrm>
            <a:off x="547650" y="1550075"/>
            <a:ext cx="8048700" cy="2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Go beyond payloads — simulate behavior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Reproduce producer–consumer interaction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Maintain stateful message flow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Support event chaining and topic dependencies</a:t>
            </a:r>
            <a:br>
              <a:rPr lang="en" sz="1800">
                <a:solidFill>
                  <a:srgbClr val="666666"/>
                </a:solidFill>
              </a:rPr>
            </a:b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Enable integration testing before real services exist</a:t>
            </a:r>
            <a:endParaRPr sz="1800">
              <a:solidFill>
                <a:srgbClr val="66666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</p:txBody>
      </p:sp>
      <p:pic>
        <p:nvPicPr>
          <p:cNvPr id="149" name="Google Shape;149;g3da53571cdf_0_68" title="1_kGG7ljLeoTIC6SGlc7JM0Q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6275" y="1550075"/>
            <a:ext cx="2340900" cy="2340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3da53571cdf_0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da53571cdf_0_78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56" name="Google Shape;156;g3da53571cdf_0_78"/>
          <p:cNvSpPr txBox="1"/>
          <p:nvPr/>
        </p:nvSpPr>
        <p:spPr>
          <a:xfrm>
            <a:off x="0" y="824075"/>
            <a:ext cx="91440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Making Mocks Smart and Context-Aware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157" name="Google Shape;157;g3da53571cdf_0_78"/>
          <p:cNvSpPr txBox="1"/>
          <p:nvPr/>
        </p:nvSpPr>
        <p:spPr>
          <a:xfrm>
            <a:off x="547650" y="1550075"/>
            <a:ext cx="8048700" cy="25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Use </a:t>
            </a:r>
            <a:r>
              <a:rPr b="1" lang="en" sz="1800">
                <a:solidFill>
                  <a:srgbClr val="666666"/>
                </a:solidFill>
              </a:rPr>
              <a:t>schema-driven </a:t>
            </a:r>
            <a:r>
              <a:rPr lang="en" sz="1800">
                <a:solidFill>
                  <a:srgbClr val="666666"/>
                </a:solidFill>
              </a:rPr>
              <a:t>templates to generate messages</a:t>
            </a:r>
            <a:endParaRPr sz="1800">
              <a:solidFill>
                <a:srgbClr val="666666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Inject context variables — IDs, timestamps, correlation keys</a:t>
            </a:r>
            <a:endParaRPr sz="1800">
              <a:solidFill>
                <a:srgbClr val="666666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Support conditional or randomized payloads</a:t>
            </a:r>
            <a:endParaRPr sz="1800">
              <a:solidFill>
                <a:srgbClr val="666666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Enable </a:t>
            </a:r>
            <a:r>
              <a:rPr b="1" lang="en" sz="1800">
                <a:solidFill>
                  <a:srgbClr val="666666"/>
                </a:solidFill>
              </a:rPr>
              <a:t>scenario-based</a:t>
            </a:r>
            <a:r>
              <a:rPr lang="en" sz="1800">
                <a:solidFill>
                  <a:srgbClr val="666666"/>
                </a:solidFill>
              </a:rPr>
              <a:t> mocking (happy path, errors, edge cases)</a:t>
            </a:r>
            <a:endParaRPr sz="1800">
              <a:solidFill>
                <a:srgbClr val="666666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66666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-"/>
            </a:pPr>
            <a:r>
              <a:rPr lang="en" sz="1800">
                <a:solidFill>
                  <a:srgbClr val="666666"/>
                </a:solidFill>
              </a:rPr>
              <a:t>Use examples or rules from </a:t>
            </a:r>
            <a:r>
              <a:rPr b="1" lang="en" sz="1800">
                <a:solidFill>
                  <a:srgbClr val="666666"/>
                </a:solidFill>
              </a:rPr>
              <a:t>AsyncAPI</a:t>
            </a:r>
            <a:r>
              <a:rPr lang="en" sz="1800">
                <a:solidFill>
                  <a:srgbClr val="666666"/>
                </a:solidFill>
              </a:rPr>
              <a:t> for realistic data</a:t>
            </a:r>
            <a:endParaRPr sz="18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g3da53571cdf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3da53571cdf_0_88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64" name="Google Shape;164;g3da53571cdf_0_88"/>
          <p:cNvSpPr txBox="1"/>
          <p:nvPr/>
        </p:nvSpPr>
        <p:spPr>
          <a:xfrm>
            <a:off x="0" y="233350"/>
            <a:ext cx="91440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Microcks</a:t>
            </a: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 - Dynamic Mocking for Event-Driven APIs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pic>
        <p:nvPicPr>
          <p:cNvPr id="165" name="Google Shape;165;g3da53571cdf_0_88" title="Screenshot 2025-10-06 at 2.09.3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100" y="959350"/>
            <a:ext cx="8509875" cy="34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3da53571cdf_0_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da53571cdf_0_97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72" name="Google Shape;172;g3da53571cdf_0_97"/>
          <p:cNvSpPr txBox="1"/>
          <p:nvPr/>
        </p:nvSpPr>
        <p:spPr>
          <a:xfrm>
            <a:off x="568938" y="477775"/>
            <a:ext cx="80061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Alegreya Sans SC"/>
                <a:ea typeface="Alegreya Sans SC"/>
                <a:cs typeface="Alegreya Sans SC"/>
                <a:sym typeface="Alegreya Sans SC"/>
              </a:rPr>
              <a:t>Microcks uses</a:t>
            </a:r>
            <a:endParaRPr sz="3200">
              <a:latin typeface="Alegreya Sans SC"/>
              <a:ea typeface="Alegreya Sans SC"/>
              <a:cs typeface="Alegreya Sans SC"/>
              <a:sym typeface="Alegreya Sans S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Alegreya Sans SC"/>
                <a:ea typeface="Alegreya Sans SC"/>
                <a:cs typeface="Alegreya Sans SC"/>
                <a:sym typeface="Alegreya Sans SC"/>
              </a:rPr>
              <a:t>CONTRACT</a:t>
            </a:r>
            <a:r>
              <a:rPr lang="en" sz="3200">
                <a:latin typeface="Alegreya Sans SC"/>
                <a:ea typeface="Alegreya Sans SC"/>
                <a:cs typeface="Alegreya Sans SC"/>
                <a:sym typeface="Alegreya Sans SC"/>
              </a:rPr>
              <a:t> and </a:t>
            </a:r>
            <a:r>
              <a:rPr b="1" lang="en" sz="3200">
                <a:latin typeface="Alegreya Sans SC"/>
                <a:ea typeface="Alegreya Sans SC"/>
                <a:cs typeface="Alegreya Sans SC"/>
                <a:sym typeface="Alegreya Sans SC"/>
              </a:rPr>
              <a:t>EXAMPLES</a:t>
            </a:r>
            <a:endParaRPr b="1" sz="3200">
              <a:latin typeface="Alegreya Sans SC"/>
              <a:ea typeface="Alegreya Sans SC"/>
              <a:cs typeface="Alegreya Sans SC"/>
              <a:sym typeface="Alegreya Sans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173" name="Google Shape;173;g3da53571cdf_0_97"/>
          <p:cNvSpPr/>
          <p:nvPr/>
        </p:nvSpPr>
        <p:spPr>
          <a:xfrm>
            <a:off x="2417688" y="2008596"/>
            <a:ext cx="4219500" cy="1149300"/>
          </a:xfrm>
          <a:prstGeom prst="rect">
            <a:avLst/>
          </a:prstGeom>
          <a:solidFill>
            <a:srgbClr val="D5DF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g3da53571cdf_0_97"/>
          <p:cNvPicPr preferRelativeResize="0"/>
          <p:nvPr/>
        </p:nvPicPr>
        <p:blipFill rotWithShape="1">
          <a:blip r:embed="rId4">
            <a:alphaModFix/>
          </a:blip>
          <a:srcRect b="19656" l="11745" r="11492" t="5466"/>
          <a:stretch/>
        </p:blipFill>
        <p:spPr>
          <a:xfrm>
            <a:off x="5414657" y="2252160"/>
            <a:ext cx="678797" cy="662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da53571cdf_0_97"/>
          <p:cNvPicPr preferRelativeResize="0"/>
          <p:nvPr/>
        </p:nvPicPr>
        <p:blipFill rotWithShape="1">
          <a:blip r:embed="rId5">
            <a:alphaModFix/>
          </a:blip>
          <a:srcRect b="17945" l="9869" r="11242" t="4841"/>
          <a:stretch/>
        </p:blipFill>
        <p:spPr>
          <a:xfrm>
            <a:off x="2880788" y="2251030"/>
            <a:ext cx="678797" cy="664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3da53571cdf_0_97"/>
          <p:cNvPicPr preferRelativeResize="0"/>
          <p:nvPr/>
        </p:nvPicPr>
        <p:blipFill rotWithShape="1">
          <a:blip r:embed="rId6">
            <a:alphaModFix/>
          </a:blip>
          <a:srcRect b="0" l="0" r="77637" t="0"/>
          <a:stretch/>
        </p:blipFill>
        <p:spPr>
          <a:xfrm>
            <a:off x="4194037" y="2355175"/>
            <a:ext cx="556976" cy="55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3da53571cdf_0_97"/>
          <p:cNvSpPr txBox="1"/>
          <p:nvPr/>
        </p:nvSpPr>
        <p:spPr>
          <a:xfrm>
            <a:off x="222650" y="3157900"/>
            <a:ext cx="23253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b="1" lang="en" sz="21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RANDOM</a:t>
            </a:r>
            <a:endParaRPr b="1" sz="21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b="1" lang="en" sz="21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EXAMPLES</a:t>
            </a:r>
            <a:endParaRPr b="1" sz="21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8" name="Google Shape;178;g3da53571cdf_0_97"/>
          <p:cNvSpPr txBox="1"/>
          <p:nvPr/>
        </p:nvSpPr>
        <p:spPr>
          <a:xfrm>
            <a:off x="3403612" y="3157900"/>
            <a:ext cx="23253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b="1" lang="en" sz="2100" strike="sngStrike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RANDOM </a:t>
            </a:r>
            <a:r>
              <a:rPr b="1" lang="en" sz="21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REAL-LIFE</a:t>
            </a:r>
            <a:endParaRPr b="1" sz="21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9" name="Google Shape;179;g3da53571cdf_0_97"/>
          <p:cNvSpPr txBox="1"/>
          <p:nvPr/>
        </p:nvSpPr>
        <p:spPr>
          <a:xfrm>
            <a:off x="2753650" y="3951125"/>
            <a:ext cx="36252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lang="en" sz="17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BUSINESS EXPECTATIONS</a:t>
            </a:r>
            <a:endParaRPr sz="1700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lang="en" sz="1700">
                <a:solidFill>
                  <a:srgbClr val="99999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EXECUTABLE SPECIFICATIONS</a:t>
            </a:r>
            <a:endParaRPr sz="1700">
              <a:solidFill>
                <a:srgbClr val="99999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0" name="Google Shape;180;g3da53571cdf_0_97"/>
          <p:cNvSpPr txBox="1"/>
          <p:nvPr/>
        </p:nvSpPr>
        <p:spPr>
          <a:xfrm>
            <a:off x="6596025" y="3157900"/>
            <a:ext cx="23253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b="1" lang="en" sz="21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MOCKS</a:t>
            </a:r>
            <a:endParaRPr b="1" sz="21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Proxima Nova"/>
              <a:buNone/>
            </a:pPr>
            <a:r>
              <a:rPr b="1" lang="en" sz="21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&amp; TESTS</a:t>
            </a:r>
            <a:endParaRPr b="1" sz="21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1" name="Google Shape;181;g3da53571cdf_0_97"/>
          <p:cNvSpPr/>
          <p:nvPr/>
        </p:nvSpPr>
        <p:spPr>
          <a:xfrm>
            <a:off x="2547967" y="3370751"/>
            <a:ext cx="944700" cy="36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5DF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da53571cdf_0_97"/>
          <p:cNvSpPr/>
          <p:nvPr/>
        </p:nvSpPr>
        <p:spPr>
          <a:xfrm>
            <a:off x="5728914" y="3341188"/>
            <a:ext cx="944700" cy="367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5DF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3da53571cdf_0_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da53571cdf_0_124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89" name="Google Shape;189;g3da53571cdf_0_124"/>
          <p:cNvSpPr txBox="1"/>
          <p:nvPr/>
        </p:nvSpPr>
        <p:spPr>
          <a:xfrm>
            <a:off x="567150" y="431050"/>
            <a:ext cx="8009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Multi-protocols Uniform Approach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pic>
        <p:nvPicPr>
          <p:cNvPr id="190" name="Google Shape;190;g3da53571cdf_0_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2119" y="2397502"/>
            <a:ext cx="719862" cy="6384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" name="Google Shape;191;g3da53571cdf_0_124"/>
          <p:cNvGrpSpPr/>
          <p:nvPr/>
        </p:nvGrpSpPr>
        <p:grpSpPr>
          <a:xfrm>
            <a:off x="3953294" y="966333"/>
            <a:ext cx="1237500" cy="1201119"/>
            <a:chOff x="3949594" y="1261683"/>
            <a:chExt cx="1237500" cy="1201119"/>
          </a:xfrm>
        </p:grpSpPr>
        <p:sp>
          <p:nvSpPr>
            <p:cNvPr id="192" name="Google Shape;192;g3da53571cdf_0_124"/>
            <p:cNvSpPr/>
            <p:nvPr/>
          </p:nvSpPr>
          <p:spPr>
            <a:xfrm rot="5400000">
              <a:off x="4410196" y="2240352"/>
              <a:ext cx="316200" cy="128700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3" name="Google Shape;193;g3da53571cdf_0_124"/>
            <p:cNvPicPr preferRelativeResize="0"/>
            <p:nvPr/>
          </p:nvPicPr>
          <p:blipFill rotWithShape="1">
            <a:blip r:embed="rId5">
              <a:alphaModFix/>
            </a:blip>
            <a:srcRect b="38203" l="17687" r="18805" t="0"/>
            <a:stretch/>
          </p:blipFill>
          <p:spPr>
            <a:xfrm>
              <a:off x="4178071" y="1631217"/>
              <a:ext cx="765799" cy="6384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3da53571cdf_0_124"/>
            <p:cNvSpPr txBox="1"/>
            <p:nvPr/>
          </p:nvSpPr>
          <p:spPr>
            <a:xfrm>
              <a:off x="3949594" y="1261683"/>
              <a:ext cx="1237500" cy="47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MQTT 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95" name="Google Shape;195;g3da53571cdf_0_124"/>
          <p:cNvGrpSpPr/>
          <p:nvPr/>
        </p:nvGrpSpPr>
        <p:grpSpPr>
          <a:xfrm>
            <a:off x="3899413" y="3254164"/>
            <a:ext cx="1345200" cy="1172572"/>
            <a:chOff x="3895713" y="3549514"/>
            <a:chExt cx="1345200" cy="1172572"/>
          </a:xfrm>
        </p:grpSpPr>
        <p:sp>
          <p:nvSpPr>
            <p:cNvPr id="196" name="Google Shape;196;g3da53571cdf_0_124"/>
            <p:cNvSpPr/>
            <p:nvPr/>
          </p:nvSpPr>
          <p:spPr>
            <a:xfrm rot="5400000">
              <a:off x="4410196" y="3643264"/>
              <a:ext cx="316200" cy="128700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g3da53571cdf_0_1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277630" y="3812295"/>
              <a:ext cx="581447" cy="5814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g3da53571cdf_0_124"/>
            <p:cNvSpPr txBox="1"/>
            <p:nvPr/>
          </p:nvSpPr>
          <p:spPr>
            <a:xfrm>
              <a:off x="3895713" y="4350686"/>
              <a:ext cx="13452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NATS 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99" name="Google Shape;199;g3da53571cdf_0_124"/>
          <p:cNvGrpSpPr/>
          <p:nvPr/>
        </p:nvGrpSpPr>
        <p:grpSpPr>
          <a:xfrm>
            <a:off x="2803344" y="966333"/>
            <a:ext cx="1356055" cy="1468985"/>
            <a:chOff x="2799644" y="1261683"/>
            <a:chExt cx="1356055" cy="1468985"/>
          </a:xfrm>
        </p:grpSpPr>
        <p:pic>
          <p:nvPicPr>
            <p:cNvPr id="200" name="Google Shape;200;g3da53571cdf_0_12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099101" y="1631217"/>
              <a:ext cx="638470" cy="6384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g3da53571cdf_0_124"/>
            <p:cNvSpPr txBox="1"/>
            <p:nvPr/>
          </p:nvSpPr>
          <p:spPr>
            <a:xfrm>
              <a:off x="2799644" y="1261683"/>
              <a:ext cx="12375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Kafka 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2" name="Google Shape;202;g3da53571cdf_0_124"/>
            <p:cNvSpPr/>
            <p:nvPr/>
          </p:nvSpPr>
          <p:spPr>
            <a:xfrm rot="2700000">
              <a:off x="3533735" y="2382142"/>
              <a:ext cx="675428" cy="128552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" name="Google Shape;203;g3da53571cdf_0_124"/>
          <p:cNvGrpSpPr/>
          <p:nvPr/>
        </p:nvGrpSpPr>
        <p:grpSpPr>
          <a:xfrm>
            <a:off x="4927019" y="3017758"/>
            <a:ext cx="1426053" cy="1408978"/>
            <a:chOff x="4923319" y="3313108"/>
            <a:chExt cx="1426053" cy="1408978"/>
          </a:xfrm>
        </p:grpSpPr>
        <p:pic>
          <p:nvPicPr>
            <p:cNvPr id="204" name="Google Shape;204;g3da53571cdf_0_12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351564" y="3712213"/>
              <a:ext cx="638470" cy="6384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g3da53571cdf_0_124"/>
            <p:cNvSpPr txBox="1"/>
            <p:nvPr/>
          </p:nvSpPr>
          <p:spPr>
            <a:xfrm>
              <a:off x="5004172" y="4350686"/>
              <a:ext cx="13452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Google PubSub 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6" name="Google Shape;206;g3da53571cdf_0_124"/>
            <p:cNvSpPr/>
            <p:nvPr/>
          </p:nvSpPr>
          <p:spPr>
            <a:xfrm rot="2700000">
              <a:off x="4869855" y="3533082"/>
              <a:ext cx="675428" cy="128552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" name="Google Shape;207;g3da53571cdf_0_124"/>
          <p:cNvGrpSpPr/>
          <p:nvPr/>
        </p:nvGrpSpPr>
        <p:grpSpPr>
          <a:xfrm>
            <a:off x="4987059" y="966324"/>
            <a:ext cx="1331761" cy="1455408"/>
            <a:chOff x="4983359" y="1261674"/>
            <a:chExt cx="1331761" cy="1455408"/>
          </a:xfrm>
        </p:grpSpPr>
        <p:sp>
          <p:nvSpPr>
            <p:cNvPr id="208" name="Google Shape;208;g3da53571cdf_0_124"/>
            <p:cNvSpPr txBox="1"/>
            <p:nvPr/>
          </p:nvSpPr>
          <p:spPr>
            <a:xfrm>
              <a:off x="5038620" y="1261674"/>
              <a:ext cx="1276500" cy="47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WebSocket server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pic>
          <p:nvPicPr>
            <p:cNvPr id="209" name="Google Shape;209;g3da53571cdf_0_12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322903" y="1679119"/>
              <a:ext cx="719852" cy="5426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g3da53571cdf_0_124"/>
            <p:cNvSpPr/>
            <p:nvPr/>
          </p:nvSpPr>
          <p:spPr>
            <a:xfrm rot="8100000">
              <a:off x="4929895" y="2368556"/>
              <a:ext cx="675428" cy="128552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" name="Google Shape;211;g3da53571cdf_0_124"/>
          <p:cNvGrpSpPr/>
          <p:nvPr/>
        </p:nvGrpSpPr>
        <p:grpSpPr>
          <a:xfrm>
            <a:off x="2749395" y="3053669"/>
            <a:ext cx="1455677" cy="1373068"/>
            <a:chOff x="2745695" y="3349019"/>
            <a:chExt cx="1455677" cy="1373068"/>
          </a:xfrm>
        </p:grpSpPr>
        <p:pic>
          <p:nvPicPr>
            <p:cNvPr id="212" name="Google Shape;212;g3da53571cdf_0_12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200902" y="3760110"/>
              <a:ext cx="542683" cy="542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" name="Google Shape;213;g3da53571cdf_0_124"/>
            <p:cNvSpPr txBox="1"/>
            <p:nvPr/>
          </p:nvSpPr>
          <p:spPr>
            <a:xfrm>
              <a:off x="2745695" y="4350686"/>
              <a:ext cx="13452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AMQP/RabbitMQ 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4" name="Google Shape;214;g3da53571cdf_0_124"/>
            <p:cNvSpPr/>
            <p:nvPr/>
          </p:nvSpPr>
          <p:spPr>
            <a:xfrm rot="-2700000">
              <a:off x="3579408" y="3568993"/>
              <a:ext cx="675428" cy="128552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" name="Google Shape;215;g3da53571cdf_0_124"/>
          <p:cNvGrpSpPr/>
          <p:nvPr/>
        </p:nvGrpSpPr>
        <p:grpSpPr>
          <a:xfrm>
            <a:off x="2210513" y="2448229"/>
            <a:ext cx="1807293" cy="542656"/>
            <a:chOff x="2206813" y="2743579"/>
            <a:chExt cx="1807293" cy="542656"/>
          </a:xfrm>
        </p:grpSpPr>
        <p:sp>
          <p:nvSpPr>
            <p:cNvPr id="216" name="Google Shape;216;g3da53571cdf_0_124"/>
            <p:cNvSpPr/>
            <p:nvPr/>
          </p:nvSpPr>
          <p:spPr>
            <a:xfrm>
              <a:off x="3338806" y="2965410"/>
              <a:ext cx="675300" cy="128700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7" name="Google Shape;217;g3da53571cdf_0_12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945388" y="2743579"/>
              <a:ext cx="542656" cy="5426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g3da53571cdf_0_124"/>
            <p:cNvSpPr txBox="1"/>
            <p:nvPr/>
          </p:nvSpPr>
          <p:spPr>
            <a:xfrm>
              <a:off x="2206813" y="2817020"/>
              <a:ext cx="719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AWS SQS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219" name="Google Shape;219;g3da53571cdf_0_124"/>
          <p:cNvGrpSpPr/>
          <p:nvPr/>
        </p:nvGrpSpPr>
        <p:grpSpPr>
          <a:xfrm>
            <a:off x="5127630" y="2445413"/>
            <a:ext cx="1758643" cy="542656"/>
            <a:chOff x="5123930" y="2740763"/>
            <a:chExt cx="1758643" cy="542656"/>
          </a:xfrm>
        </p:grpSpPr>
        <p:sp>
          <p:nvSpPr>
            <p:cNvPr id="220" name="Google Shape;220;g3da53571cdf_0_124"/>
            <p:cNvSpPr/>
            <p:nvPr/>
          </p:nvSpPr>
          <p:spPr>
            <a:xfrm>
              <a:off x="5123930" y="2965410"/>
              <a:ext cx="675300" cy="128700"/>
            </a:xfrm>
            <a:prstGeom prst="roundRect">
              <a:avLst>
                <a:gd fmla="val 50000" name="adj"/>
              </a:avLst>
            </a:prstGeom>
            <a:solidFill>
              <a:srgbClr val="D5DF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1" name="Google Shape;221;g3da53571cdf_0_12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648499" y="2740763"/>
              <a:ext cx="542656" cy="5426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" name="Google Shape;222;g3da53571cdf_0_124"/>
            <p:cNvSpPr txBox="1"/>
            <p:nvPr/>
          </p:nvSpPr>
          <p:spPr>
            <a:xfrm>
              <a:off x="6162873" y="2792053"/>
              <a:ext cx="719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AWS SNS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66666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broker</a:t>
              </a:r>
              <a:endParaRPr sz="1000">
                <a:solidFill>
                  <a:srgbClr val="666666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g3da53571cdf_0_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da53571cdf_0_165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29" name="Google Shape;229;g3da53571cdf_0_165"/>
          <p:cNvSpPr txBox="1"/>
          <p:nvPr/>
        </p:nvSpPr>
        <p:spPr>
          <a:xfrm>
            <a:off x="567150" y="431050"/>
            <a:ext cx="8009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MICROCKS ARCHITECTURE IN KUBERNETES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pic>
        <p:nvPicPr>
          <p:cNvPr id="230" name="Google Shape;230;g3da53571cdf_0_165" title="Screenshot 2026-03-25 at 5.58.5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075" y="1309450"/>
            <a:ext cx="7048125" cy="294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da53571cdf_0_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3da53571cdf_0_205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37" name="Google Shape;237;g3da53571cdf_0_205"/>
          <p:cNvSpPr txBox="1"/>
          <p:nvPr/>
        </p:nvSpPr>
        <p:spPr>
          <a:xfrm>
            <a:off x="563450" y="726400"/>
            <a:ext cx="8009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434343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Real-World Example: Mocking Kafka Streams with Microcks</a:t>
            </a:r>
            <a:endParaRPr sz="3200">
              <a:solidFill>
                <a:srgbClr val="434343"/>
              </a:solidFill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pic>
        <p:nvPicPr>
          <p:cNvPr id="238" name="Google Shape;238;g3da53571cdf_0_205" title="0_TMKLIx7_Hdnq7aSH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2500" y="1882875"/>
            <a:ext cx="476250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a53571cdf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3200">
                <a:solidFill>
                  <a:schemeClr val="dk2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Key Takeaways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44" name="Google Shape;244;g3da53571cdf_0_0"/>
          <p:cNvSpPr txBox="1"/>
          <p:nvPr/>
        </p:nvSpPr>
        <p:spPr>
          <a:xfrm>
            <a:off x="110850" y="1161100"/>
            <a:ext cx="89223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en" sz="1800">
                <a:solidFill>
                  <a:srgbClr val="434343"/>
                </a:solidFill>
              </a:rPr>
              <a:t>Static mocks ≠ real event systems</a:t>
            </a:r>
            <a:endParaRPr sz="1800">
              <a:solidFill>
                <a:srgbClr val="434343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en" sz="1800">
                <a:solidFill>
                  <a:srgbClr val="434343"/>
                </a:solidFill>
              </a:rPr>
              <a:t>Embrace AsyncAPI for contracts</a:t>
            </a:r>
            <a:endParaRPr sz="1800">
              <a:solidFill>
                <a:srgbClr val="434343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en" sz="1800">
                <a:solidFill>
                  <a:srgbClr val="434343"/>
                </a:solidFill>
              </a:rPr>
              <a:t>Use behavioral + temporal mocking for realism</a:t>
            </a:r>
            <a:endParaRPr sz="1800">
              <a:solidFill>
                <a:srgbClr val="434343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en" sz="1800">
                <a:solidFill>
                  <a:srgbClr val="434343"/>
                </a:solidFill>
              </a:rPr>
              <a:t>Explore Microcks and other open tools</a:t>
            </a:r>
            <a:endParaRPr sz="1800">
              <a:solidFill>
                <a:srgbClr val="434343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en" sz="1800">
                <a:solidFill>
                  <a:srgbClr val="434343"/>
                </a:solidFill>
              </a:rPr>
              <a:t>Make mocking a core part of your async dev workflow</a:t>
            </a:r>
            <a:endParaRPr sz="1800">
              <a:solidFill>
                <a:srgbClr val="434343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-"/>
            </a:pPr>
            <a:r>
              <a:rPr lang="en" sz="1800">
                <a:solidFill>
                  <a:srgbClr val="434343"/>
                </a:solidFill>
              </a:rPr>
              <a:t>Mocks can directly sit inside you cloud-native environemnt</a:t>
            </a:r>
            <a:endParaRPr sz="18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9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51" name="Google Shape;25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3266" y="475464"/>
            <a:ext cx="4677300" cy="46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9"/>
          <p:cNvSpPr txBox="1"/>
          <p:nvPr>
            <p:ph idx="4294967295" type="title"/>
          </p:nvPr>
        </p:nvSpPr>
        <p:spPr>
          <a:xfrm>
            <a:off x="311700" y="201546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3200">
                <a:solidFill>
                  <a:schemeClr val="dk2"/>
                </a:solidFill>
                <a:latin typeface="Alegreya Sans SC"/>
                <a:ea typeface="Alegreya Sans SC"/>
                <a:cs typeface="Alegreya Sans SC"/>
                <a:sym typeface="Alegreya Sans SC"/>
              </a:rPr>
              <a:t>Demo- GitHub Repo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g3da58cb1a7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150" y="4604626"/>
            <a:ext cx="413951" cy="3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da58cb1a77_0_0"/>
          <p:cNvSpPr/>
          <p:nvPr/>
        </p:nvSpPr>
        <p:spPr>
          <a:xfrm>
            <a:off x="7955699" y="4697652"/>
            <a:ext cx="1188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200" lIns="22375" spcFirstLastPara="1" rIns="22375" wrap="square" tIns="11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3"/>
                </a:solidFill>
                <a:latin typeface="Dosis"/>
                <a:ea typeface="Dosis"/>
                <a:cs typeface="Dosis"/>
                <a:sym typeface="Dosis"/>
              </a:rPr>
              <a:t>@MICROCKSIO</a:t>
            </a:r>
            <a:endParaRPr i="0" sz="1100" u="none" cap="none" strike="noStrike">
              <a:solidFill>
                <a:schemeClr val="accent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9" name="Google Shape;259;g3da58cb1a77_0_0"/>
          <p:cNvSpPr txBox="1"/>
          <p:nvPr/>
        </p:nvSpPr>
        <p:spPr>
          <a:xfrm>
            <a:off x="563450" y="726400"/>
            <a:ext cx="8009700" cy="7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Alegreya Sans SC"/>
                <a:ea typeface="Alegreya Sans SC"/>
                <a:cs typeface="Alegreya Sans SC"/>
                <a:sym typeface="Alegreya Sans SC"/>
              </a:rPr>
              <a:t>Let’s Build Better Mocks Together</a:t>
            </a:r>
            <a:endParaRPr sz="3200">
              <a:latin typeface="Alegreya Sans SC"/>
              <a:ea typeface="Alegreya Sans SC"/>
              <a:cs typeface="Alegreya Sans SC"/>
              <a:sym typeface="Alegreya Sans SC"/>
            </a:endParaRPr>
          </a:p>
        </p:txBody>
      </p:sp>
      <p:sp>
        <p:nvSpPr>
          <p:cNvPr id="260" name="Google Shape;260;g3da58cb1a77_0_0"/>
          <p:cNvSpPr txBox="1"/>
          <p:nvPr/>
        </p:nvSpPr>
        <p:spPr>
          <a:xfrm>
            <a:off x="593600" y="1808800"/>
            <a:ext cx="5196600" cy="23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Try Microcks (</a:t>
            </a:r>
            <a:r>
              <a:rPr b="1"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microcks.io</a:t>
            </a: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) !</a:t>
            </a:r>
            <a:endParaRPr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Follow us on Twitter </a:t>
            </a:r>
            <a:r>
              <a:rPr b="1"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@microcksio</a:t>
            </a: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</a:t>
            </a:r>
            <a:endParaRPr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Chat on Discord </a:t>
            </a:r>
            <a:r>
              <a:rPr b="1"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microcks.io/discord-invite</a:t>
            </a: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b="1"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b="1"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Distribute          &amp;        if you like it.</a:t>
            </a:r>
            <a:endParaRPr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It’s a 100% Open Source project.</a:t>
            </a:r>
            <a:endParaRPr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17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And if you love it, </a:t>
            </a:r>
            <a:r>
              <a:rPr b="1"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contribute</a:t>
            </a:r>
            <a:r>
              <a:rPr lang="en" sz="1600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!</a:t>
            </a:r>
            <a:endParaRPr sz="16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61" name="Google Shape;261;g3da58cb1a7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1853" y="2975909"/>
            <a:ext cx="231297" cy="308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da58cb1a77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00400" y="2975901"/>
            <a:ext cx="312263" cy="308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da58cb1a77_0_0"/>
          <p:cNvPicPr preferRelativeResize="0"/>
          <p:nvPr/>
        </p:nvPicPr>
        <p:blipFill rotWithShape="1">
          <a:blip r:embed="rId6">
            <a:alphaModFix/>
          </a:blip>
          <a:srcRect b="6393" l="6520" r="6425" t="6148"/>
          <a:stretch/>
        </p:blipFill>
        <p:spPr>
          <a:xfrm>
            <a:off x="6768220" y="1808795"/>
            <a:ext cx="1804925" cy="181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da58cb1a7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638" y="2183185"/>
            <a:ext cx="1200025" cy="106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