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Overpass"/>
      <p:regular r:id="rId18"/>
      <p:bold r:id="rId19"/>
      <p:italic r:id="rId20"/>
      <p:boldItalic r:id="rId21"/>
    </p:embeddedFont>
    <p:embeddedFont>
      <p:font typeface="Overpass SemiBold"/>
      <p:regular r:id="rId22"/>
      <p:bold r:id="rId23"/>
      <p:italic r:id="rId24"/>
      <p:boldItalic r:id="rId25"/>
    </p:embeddedFont>
    <p:embeddedFont>
      <p:font typeface="Roboto Mon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verpass-italic.fntdata"/><Relationship Id="rId22" Type="http://schemas.openxmlformats.org/officeDocument/2006/relationships/font" Target="fonts/OverpassSemiBold-regular.fntdata"/><Relationship Id="rId21" Type="http://schemas.openxmlformats.org/officeDocument/2006/relationships/font" Target="fonts/Overpass-boldItalic.fntdata"/><Relationship Id="rId24" Type="http://schemas.openxmlformats.org/officeDocument/2006/relationships/font" Target="fonts/OverpassSemiBold-italic.fntdata"/><Relationship Id="rId23" Type="http://schemas.openxmlformats.org/officeDocument/2006/relationships/font" Target="fonts/Overpass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Mono-regular.fntdata"/><Relationship Id="rId25" Type="http://schemas.openxmlformats.org/officeDocument/2006/relationships/font" Target="fonts/OverpassSemiBold-boldItalic.fntdata"/><Relationship Id="rId28" Type="http://schemas.openxmlformats.org/officeDocument/2006/relationships/font" Target="fonts/RobotoMono-italic.fntdata"/><Relationship Id="rId27" Type="http://schemas.openxmlformats.org/officeDocument/2006/relationships/font" Target="fonts/RobotoMono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Mon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Overpass-bold.fntdata"/><Relationship Id="rId18" Type="http://schemas.openxmlformats.org/officeDocument/2006/relationships/font" Target="fonts/Overpas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95f56609c2_0_4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95f56609c2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21164dd3be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21164dd3be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cf10d6a2a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cf10d6a2a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cf10d6a2aa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cf10d6a2aa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Vitess is MySQL compatible, we try to make sure most of MySQL queries are compatible with Vitess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Resharding, allows you to partition your keyspace into different shards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Materialization which allows you to have near-real-time materialized views of your data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Different than MySQL in the sense that we do not need to refresh the view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VTCtld which lets you manage your cluster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Online Schema Changes allowing you to do non-blocking schema changes on a serving table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Seamless backup / recovery operations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Query consolidation to avoid having any sudden spike and overload on your tablet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And automatic failure detection and repair thanks to vtorc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c129eb1dab_1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2c129eb1dab_1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9fefb63ca7_0_2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g39fefb63ca7_0_2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9fefb63ca7_0_2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7" name="Google Shape;247;g39fefb63ca7_0_2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9fefb63ca7_0_2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g39fefb63ca7_0_2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cf10d6a2aa_0_3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g3cf10d6a2aa_0_3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cf10d6a2aa_0_3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g3cf10d6a2aa_0_3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cf10d6a2aa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cf10d6a2aa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/>
        </p:nvSpPr>
        <p:spPr>
          <a:xfrm>
            <a:off x="7832600" y="4658850"/>
            <a:ext cx="131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@</a:t>
            </a:r>
            <a:r>
              <a:rPr lang="en" sz="15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vitessio</a:t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4" name="Google Shape;14;p3" title="logo-white.png"/>
          <p:cNvPicPr preferRelativeResize="0"/>
          <p:nvPr/>
        </p:nvPicPr>
        <p:blipFill rotWithShape="1">
          <a:blip r:embed="rId2">
            <a:alphaModFix/>
          </a:blip>
          <a:srcRect b="1076" l="0" r="0" t="1076"/>
          <a:stretch/>
        </p:blipFill>
        <p:spPr>
          <a:xfrm>
            <a:off x="7663480" y="4795270"/>
            <a:ext cx="174128" cy="17413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/>
          <p:nvPr/>
        </p:nvSpPr>
        <p:spPr>
          <a:xfrm>
            <a:off x="390" y="4175285"/>
            <a:ext cx="955167" cy="975455"/>
          </a:xfrm>
          <a:custGeom>
            <a:rect b="b" l="l" r="r" t="t"/>
            <a:pathLst>
              <a:path extrusionOk="0" h="3981450" w="415290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68" y="4548603"/>
            <a:ext cx="500951" cy="53642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1067116" y="1090616"/>
            <a:ext cx="3936300" cy="2367600"/>
          </a:xfrm>
          <a:prstGeom prst="roundRect">
            <a:avLst>
              <a:gd fmla="val 1456" name="adj"/>
            </a:avLst>
          </a:prstGeom>
          <a:gradFill>
            <a:gsLst>
              <a:gs pos="0">
                <a:srgbClr val="2E3252"/>
              </a:gs>
              <a:gs pos="2000">
                <a:srgbClr val="2E3252"/>
              </a:gs>
              <a:gs pos="100000">
                <a:srgbClr val="161828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  <a:effectLst>
            <a:outerShdw blurRad="1270000" sx="90000" rotWithShape="0" algn="ctr" sy="90000">
              <a:schemeClr val="accent1">
                <a:alpha val="80000"/>
              </a:schemeClr>
            </a:outerShdw>
          </a:effectLst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20" name="Google Shape;20;p4"/>
          <p:cNvSpPr/>
          <p:nvPr>
            <p:ph idx="2" type="pic"/>
          </p:nvPr>
        </p:nvSpPr>
        <p:spPr>
          <a:xfrm>
            <a:off x="904146" y="1545161"/>
            <a:ext cx="4262400" cy="23823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1270000" sx="95000" rotWithShape="0" algn="t" dir="5400000" dist="889000" sy="95000">
              <a:srgbClr val="000000">
                <a:alpha val="40000"/>
              </a:srgbClr>
            </a:outerShdw>
          </a:effectLst>
        </p:spPr>
        <p:txBody>
          <a:bodyPr anchorCtr="0" anchor="t" bIns="21450" lIns="42900" spcFirstLastPara="1" rIns="42900" wrap="square" tIns="21450">
            <a:noAutofit/>
          </a:bodyPr>
          <a:lstStyle>
            <a:lvl1pPr lvl="0" marR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700"/>
              <a:buFont typeface="Arial"/>
              <a:buNone/>
              <a:defRPr b="1" i="0" sz="700" u="none" cap="none" strike="noStrike">
                <a:solidFill>
                  <a:srgbClr val="595959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21" name="Google Shape;21;p4"/>
          <p:cNvGrpSpPr/>
          <p:nvPr/>
        </p:nvGrpSpPr>
        <p:grpSpPr>
          <a:xfrm>
            <a:off x="904108" y="1269615"/>
            <a:ext cx="4262422" cy="275609"/>
            <a:chOff x="3179886" y="2083564"/>
            <a:chExt cx="5703000" cy="369300"/>
          </a:xfrm>
        </p:grpSpPr>
        <p:grpSp>
          <p:nvGrpSpPr>
            <p:cNvPr id="22" name="Google Shape;22;p4"/>
            <p:cNvGrpSpPr/>
            <p:nvPr/>
          </p:nvGrpSpPr>
          <p:grpSpPr>
            <a:xfrm>
              <a:off x="3179886" y="2083564"/>
              <a:ext cx="5703000" cy="369300"/>
              <a:chOff x="3179886" y="2083564"/>
              <a:chExt cx="5703000" cy="369300"/>
            </a:xfrm>
          </p:grpSpPr>
          <p:sp>
            <p:nvSpPr>
              <p:cNvPr id="23" name="Google Shape;23;p4"/>
              <p:cNvSpPr/>
              <p:nvPr/>
            </p:nvSpPr>
            <p:spPr>
              <a:xfrm>
                <a:off x="3179886" y="2083564"/>
                <a:ext cx="5703000" cy="369300"/>
              </a:xfrm>
              <a:prstGeom prst="round2SameRect">
                <a:avLst>
                  <a:gd fmla="val 14928" name="adj1"/>
                  <a:gd fmla="val 0" name="adj2"/>
                </a:avLst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21450" lIns="42900" spcFirstLastPara="1" rIns="42900" wrap="square" tIns="2145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t/>
                </a:r>
                <a:endParaRPr b="1" i="0" sz="800" u="none" cap="none" strike="noStrike">
                  <a:solidFill>
                    <a:schemeClr val="lt1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endParaRPr>
              </a:p>
            </p:txBody>
          </p:sp>
          <p:grpSp>
            <p:nvGrpSpPr>
              <p:cNvPr id="24" name="Google Shape;24;p4"/>
              <p:cNvGrpSpPr/>
              <p:nvPr/>
            </p:nvGrpSpPr>
            <p:grpSpPr>
              <a:xfrm>
                <a:off x="3382010" y="2233949"/>
                <a:ext cx="341823" cy="82500"/>
                <a:chOff x="3382010" y="2233949"/>
                <a:chExt cx="341823" cy="82500"/>
              </a:xfrm>
            </p:grpSpPr>
            <p:sp>
              <p:nvSpPr>
                <p:cNvPr id="25" name="Google Shape;25;p4"/>
                <p:cNvSpPr/>
                <p:nvPr/>
              </p:nvSpPr>
              <p:spPr>
                <a:xfrm>
                  <a:off x="3382010" y="2233949"/>
                  <a:ext cx="82500" cy="82500"/>
                </a:xfrm>
                <a:prstGeom prst="ellipse">
                  <a:avLst/>
                </a:prstGeom>
                <a:gradFill>
                  <a:gsLst>
                    <a:gs pos="0">
                      <a:srgbClr val="1F3F5B"/>
                    </a:gs>
                    <a:gs pos="100000">
                      <a:schemeClr val="accent1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21450" lIns="42900" spcFirstLastPara="1" rIns="42900" wrap="square" tIns="2145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800"/>
                    <a:buFont typeface="Arial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Overpass SemiBold"/>
                    <a:ea typeface="Overpass SemiBold"/>
                    <a:cs typeface="Overpass SemiBold"/>
                    <a:sym typeface="Overpass SemiBold"/>
                  </a:endParaRPr>
                </a:p>
              </p:txBody>
            </p:sp>
            <p:sp>
              <p:nvSpPr>
                <p:cNvPr id="26" name="Google Shape;26;p4"/>
                <p:cNvSpPr/>
                <p:nvPr/>
              </p:nvSpPr>
              <p:spPr>
                <a:xfrm>
                  <a:off x="3511671" y="2233949"/>
                  <a:ext cx="82500" cy="82500"/>
                </a:xfrm>
                <a:prstGeom prst="ellipse">
                  <a:avLst/>
                </a:prstGeom>
                <a:gradFill>
                  <a:gsLst>
                    <a:gs pos="0">
                      <a:srgbClr val="AB4E00"/>
                    </a:gs>
                    <a:gs pos="100000">
                      <a:schemeClr val="accent2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21450" lIns="42900" spcFirstLastPara="1" rIns="42900" wrap="square" tIns="2145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800"/>
                    <a:buFont typeface="Arial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Overpass SemiBold"/>
                    <a:ea typeface="Overpass SemiBold"/>
                    <a:cs typeface="Overpass SemiBold"/>
                    <a:sym typeface="Overpass SemiBold"/>
                  </a:endParaRPr>
                </a:p>
              </p:txBody>
            </p:sp>
            <p:sp>
              <p:nvSpPr>
                <p:cNvPr id="27" name="Google Shape;27;p4"/>
                <p:cNvSpPr/>
                <p:nvPr/>
              </p:nvSpPr>
              <p:spPr>
                <a:xfrm>
                  <a:off x="3641333" y="2233949"/>
                  <a:ext cx="82500" cy="82500"/>
                </a:xfrm>
                <a:prstGeom prst="ellipse">
                  <a:avLst/>
                </a:prstGeom>
                <a:gradFill>
                  <a:gsLst>
                    <a:gs pos="0">
                      <a:srgbClr val="00849E"/>
                    </a:gs>
                    <a:gs pos="100000">
                      <a:schemeClr val="accent3"/>
                    </a:gs>
                  </a:gsLst>
                  <a:lin ang="2700006" scaled="0"/>
                </a:gradFill>
                <a:ln>
                  <a:noFill/>
                </a:ln>
              </p:spPr>
              <p:txBody>
                <a:bodyPr anchorCtr="0" anchor="ctr" bIns="21450" lIns="42900" spcFirstLastPara="1" rIns="42900" wrap="square" tIns="2145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800"/>
                    <a:buFont typeface="Arial"/>
                    <a:buNone/>
                  </a:pPr>
                  <a:r>
                    <a:t/>
                  </a:r>
                  <a:endParaRPr b="1" i="0" sz="800" u="none" cap="none" strike="noStrike">
                    <a:solidFill>
                      <a:schemeClr val="lt1"/>
                    </a:solidFill>
                    <a:latin typeface="Overpass SemiBold"/>
                    <a:ea typeface="Overpass SemiBold"/>
                    <a:cs typeface="Overpass SemiBold"/>
                    <a:sym typeface="Overpass SemiBold"/>
                  </a:endParaRPr>
                </a:p>
              </p:txBody>
            </p:sp>
          </p:grpSp>
        </p:grpSp>
        <p:sp>
          <p:nvSpPr>
            <p:cNvPr id="28" name="Google Shape;28;p4"/>
            <p:cNvSpPr/>
            <p:nvPr/>
          </p:nvSpPr>
          <p:spPr>
            <a:xfrm>
              <a:off x="3965020" y="2182834"/>
              <a:ext cx="2674500" cy="1848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21450" lIns="42900" spcFirstLastPara="1" rIns="42900" wrap="square" tIns="214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1" i="0" lang="en" sz="500" u="none" cap="none" strike="noStrike">
                  <a:solidFill>
                    <a:srgbClr val="595959"/>
                  </a:solidFill>
                  <a:latin typeface="Overpass SemiBold"/>
                  <a:ea typeface="Overpass SemiBold"/>
                  <a:cs typeface="Overpass SemiBold"/>
                  <a:sym typeface="Overpass SemiBold"/>
                </a:rPr>
                <a:t>http://www.website.com</a:t>
              </a:r>
              <a:endParaRPr b="1" i="0" sz="700" u="none" cap="none" strike="noStrike">
                <a:solidFill>
                  <a:srgbClr val="000000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 1">
  <p:cSld name="8_Title Slide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ceholder">
  <p:cSld name="22_Title Slid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 rot="5400000">
            <a:off x="-969573" y="966446"/>
            <a:ext cx="5112722" cy="3179830"/>
          </a:xfrm>
          <a:custGeom>
            <a:rect b="b" l="l" r="r" t="t"/>
            <a:pathLst>
              <a:path extrusionOk="0" h="8652599" w="19477038">
                <a:moveTo>
                  <a:pt x="0" y="422999"/>
                </a:moveTo>
                <a:cubicBezTo>
                  <a:pt x="7406746" y="-1199323"/>
                  <a:pt x="12276770" y="2517270"/>
                  <a:pt x="19477038" y="422999"/>
                </a:cubicBezTo>
                <a:lnTo>
                  <a:pt x="19477038" y="8652599"/>
                </a:lnTo>
                <a:lnTo>
                  <a:pt x="0" y="8652599"/>
                </a:lnTo>
                <a:lnTo>
                  <a:pt x="0" y="422999"/>
                </a:lnTo>
                <a:close/>
              </a:path>
            </a:pathLst>
          </a:custGeom>
          <a:gradFill>
            <a:gsLst>
              <a:gs pos="0">
                <a:srgbClr val="2E3252"/>
              </a:gs>
              <a:gs pos="2000">
                <a:srgbClr val="2E3252"/>
              </a:gs>
              <a:gs pos="100000">
                <a:srgbClr val="161828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32" name="Google Shape;32;p6"/>
          <p:cNvSpPr/>
          <p:nvPr/>
        </p:nvSpPr>
        <p:spPr>
          <a:xfrm>
            <a:off x="798497" y="669152"/>
            <a:ext cx="3373200" cy="3819000"/>
          </a:xfrm>
          <a:prstGeom prst="roundRect">
            <a:avLst>
              <a:gd fmla="val 1456" name="adj"/>
            </a:avLst>
          </a:prstGeom>
          <a:gradFill>
            <a:gsLst>
              <a:gs pos="0">
                <a:srgbClr val="2E3252"/>
              </a:gs>
              <a:gs pos="2000">
                <a:srgbClr val="2E3252"/>
              </a:gs>
              <a:gs pos="100000">
                <a:srgbClr val="161828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  <a:effectLst>
            <a:outerShdw blurRad="1270000" sx="90000" rotWithShape="0" algn="ctr" sy="90000">
              <a:schemeClr val="accent1">
                <a:alpha val="80000"/>
              </a:schemeClr>
            </a:outerShdw>
          </a:effectLst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33" name="Google Shape;33;p6"/>
          <p:cNvSpPr/>
          <p:nvPr>
            <p:ph idx="2" type="pic"/>
          </p:nvPr>
        </p:nvSpPr>
        <p:spPr>
          <a:xfrm>
            <a:off x="951397" y="799328"/>
            <a:ext cx="3029700" cy="3544800"/>
          </a:xfrm>
          <a:prstGeom prst="roundRect">
            <a:avLst>
              <a:gd fmla="val 2061" name="adj"/>
            </a:avLst>
          </a:prstGeom>
          <a:solidFill>
            <a:srgbClr val="F2F2F2"/>
          </a:solidFill>
          <a:ln>
            <a:noFill/>
          </a:ln>
          <a:effectLst>
            <a:outerShdw blurRad="1270000" sx="90000" rotWithShape="0" algn="t" dir="5400000" dist="1460500" sy="90000">
              <a:srgbClr val="000000">
                <a:alpha val="40000"/>
              </a:srgbClr>
            </a:outerShdw>
          </a:effectLst>
        </p:spPr>
        <p:txBody>
          <a:bodyPr anchorCtr="0" anchor="t" bIns="21450" lIns="42900" spcFirstLastPara="1" rIns="42900" wrap="square" tIns="21450">
            <a:noAutofit/>
          </a:bodyPr>
          <a:lstStyle>
            <a:lvl1pPr lvl="0" marR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7F7F7F"/>
              </a:buClr>
              <a:buSzPts val="1300"/>
              <a:buFont typeface="Arial"/>
              <a:buNone/>
              <a:defRPr b="1" i="0" sz="1300" u="none" cap="none" strike="noStrike">
                <a:solidFill>
                  <a:srgbClr val="7F7F7F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6"/>
          <p:cNvSpPr/>
          <p:nvPr/>
        </p:nvSpPr>
        <p:spPr>
          <a:xfrm>
            <a:off x="390" y="4175285"/>
            <a:ext cx="955167" cy="975455"/>
          </a:xfrm>
          <a:custGeom>
            <a:rect b="b" l="l" r="r" t="t"/>
            <a:pathLst>
              <a:path extrusionOk="0" h="3981450" w="415290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9168" y="4548603"/>
            <a:ext cx="500951" cy="53642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Title Slide">
  <p:cSld name="29_Title Slid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>
            <p:ph idx="2" type="pic"/>
          </p:nvPr>
        </p:nvSpPr>
        <p:spPr>
          <a:xfrm>
            <a:off x="973666" y="1603426"/>
            <a:ext cx="2331900" cy="1378500"/>
          </a:xfrm>
          <a:prstGeom prst="rect">
            <a:avLst/>
          </a:prstGeom>
          <a:solidFill>
            <a:srgbClr val="F2F2F2">
              <a:alpha val="9410"/>
            </a:srgbClr>
          </a:solidFill>
          <a:ln>
            <a:noFill/>
          </a:ln>
        </p:spPr>
        <p:txBody>
          <a:bodyPr anchorCtr="0" anchor="t" bIns="21450" lIns="42900" spcFirstLastPara="1" rIns="42900" wrap="square" tIns="21450">
            <a:noAutofit/>
          </a:bodyPr>
          <a:lstStyle>
            <a:lvl1pPr lvl="0" marR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700"/>
              <a:buFont typeface="Arial"/>
              <a:buNone/>
              <a:defRPr b="1" i="0" sz="700" u="none" cap="none" strike="noStrike">
                <a:solidFill>
                  <a:srgbClr val="595959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7"/>
          <p:cNvSpPr/>
          <p:nvPr>
            <p:ph idx="3" type="pic"/>
          </p:nvPr>
        </p:nvSpPr>
        <p:spPr>
          <a:xfrm>
            <a:off x="3406048" y="1603426"/>
            <a:ext cx="2331900" cy="1378500"/>
          </a:xfrm>
          <a:prstGeom prst="rect">
            <a:avLst/>
          </a:prstGeom>
          <a:solidFill>
            <a:srgbClr val="F2F2F2">
              <a:alpha val="9410"/>
            </a:srgbClr>
          </a:solidFill>
          <a:ln>
            <a:noFill/>
          </a:ln>
        </p:spPr>
        <p:txBody>
          <a:bodyPr anchorCtr="0" anchor="t" bIns="21450" lIns="42900" spcFirstLastPara="1" rIns="42900" wrap="square" tIns="21450">
            <a:noAutofit/>
          </a:bodyPr>
          <a:lstStyle>
            <a:lvl1pPr lvl="0" marR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700"/>
              <a:buFont typeface="Arial"/>
              <a:buNone/>
              <a:defRPr b="1" i="0" sz="700" u="none" cap="none" strike="noStrike">
                <a:solidFill>
                  <a:srgbClr val="595959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7"/>
          <p:cNvSpPr/>
          <p:nvPr>
            <p:ph idx="4" type="pic"/>
          </p:nvPr>
        </p:nvSpPr>
        <p:spPr>
          <a:xfrm>
            <a:off x="5838427" y="1603426"/>
            <a:ext cx="2331900" cy="1378500"/>
          </a:xfrm>
          <a:prstGeom prst="rect">
            <a:avLst/>
          </a:prstGeom>
          <a:solidFill>
            <a:srgbClr val="F2F2F2">
              <a:alpha val="9410"/>
            </a:srgbClr>
          </a:solidFill>
          <a:ln>
            <a:noFill/>
          </a:ln>
        </p:spPr>
        <p:txBody>
          <a:bodyPr anchorCtr="0" anchor="t" bIns="21450" lIns="42900" spcFirstLastPara="1" rIns="42900" wrap="square" tIns="21450">
            <a:noAutofit/>
          </a:bodyPr>
          <a:lstStyle>
            <a:lvl1pPr lvl="0" marR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700"/>
              <a:buFont typeface="Arial"/>
              <a:buNone/>
              <a:defRPr b="1" i="0" sz="700" u="none" cap="none" strike="noStrike">
                <a:solidFill>
                  <a:srgbClr val="595959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7"/>
          <p:cNvSpPr/>
          <p:nvPr/>
        </p:nvSpPr>
        <p:spPr>
          <a:xfrm>
            <a:off x="973670" y="1603430"/>
            <a:ext cx="2331900" cy="1378500"/>
          </a:xfrm>
          <a:prstGeom prst="roundRect">
            <a:avLst>
              <a:gd fmla="val 1456" name="adj"/>
            </a:avLst>
          </a:prstGeom>
          <a:gradFill>
            <a:gsLst>
              <a:gs pos="0">
                <a:srgbClr val="2E3252"/>
              </a:gs>
              <a:gs pos="2000">
                <a:srgbClr val="2E3252"/>
              </a:gs>
              <a:gs pos="100000">
                <a:srgbClr val="161828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  <a:effectLst>
            <a:outerShdw blurRad="271463" rotWithShape="0" algn="ctr" dir="15060000" dist="104775">
              <a:schemeClr val="accent1">
                <a:alpha val="40000"/>
              </a:schemeClr>
            </a:outerShdw>
          </a:effectLst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41" name="Google Shape;41;p7"/>
          <p:cNvSpPr/>
          <p:nvPr/>
        </p:nvSpPr>
        <p:spPr>
          <a:xfrm>
            <a:off x="3406050" y="1603430"/>
            <a:ext cx="2331900" cy="1378500"/>
          </a:xfrm>
          <a:prstGeom prst="roundRect">
            <a:avLst>
              <a:gd fmla="val 1456" name="adj"/>
            </a:avLst>
          </a:prstGeom>
          <a:gradFill>
            <a:gsLst>
              <a:gs pos="0">
                <a:srgbClr val="2E3252"/>
              </a:gs>
              <a:gs pos="2000">
                <a:srgbClr val="2E3252"/>
              </a:gs>
              <a:gs pos="100000">
                <a:srgbClr val="161828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  <a:effectLst>
            <a:outerShdw blurRad="271463" rotWithShape="0" algn="ctr" dir="15060000" dist="104775">
              <a:schemeClr val="accent1">
                <a:alpha val="40000"/>
              </a:schemeClr>
            </a:outerShdw>
          </a:effectLst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42" name="Google Shape;42;p7"/>
          <p:cNvSpPr/>
          <p:nvPr/>
        </p:nvSpPr>
        <p:spPr>
          <a:xfrm>
            <a:off x="5838430" y="1603430"/>
            <a:ext cx="2331900" cy="1378500"/>
          </a:xfrm>
          <a:prstGeom prst="roundRect">
            <a:avLst>
              <a:gd fmla="val 1456" name="adj"/>
            </a:avLst>
          </a:prstGeom>
          <a:gradFill>
            <a:gsLst>
              <a:gs pos="0">
                <a:srgbClr val="2E3252"/>
              </a:gs>
              <a:gs pos="2000">
                <a:srgbClr val="2E3252"/>
              </a:gs>
              <a:gs pos="100000">
                <a:srgbClr val="161828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  <a:effectLst>
            <a:outerShdw blurRad="271463" rotWithShape="0" algn="ctr" dir="15060000" dist="104775">
              <a:schemeClr val="accent1">
                <a:alpha val="40000"/>
              </a:schemeClr>
            </a:outerShdw>
          </a:effectLst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tess">
  <p:cSld name="2_Title and Conte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628650" y="489347"/>
            <a:ext cx="78867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3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628650" y="1369219"/>
            <a:ext cx="7886700" cy="30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62626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Blank 1" showMasterSp="0">
  <p:cSld name="BLANK_1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idx="10" type="dt"/>
          </p:nvPr>
        </p:nvSpPr>
        <p:spPr>
          <a:xfrm>
            <a:off x="0" y="0"/>
            <a:ext cx="14085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450" lIns="42900" spcFirstLastPara="1" rIns="42900" wrap="square" tIns="2145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0" y="0"/>
            <a:ext cx="14085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450" lIns="42900" spcFirstLastPara="1" rIns="42900" wrap="square" tIns="2145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0" y="0"/>
            <a:ext cx="14085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450" lIns="42900" spcFirstLastPara="1" rIns="42900" wrap="square" tIns="2145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9"/>
          <p:cNvSpPr txBox="1"/>
          <p:nvPr/>
        </p:nvSpPr>
        <p:spPr>
          <a:xfrm>
            <a:off x="7832600" y="4658850"/>
            <a:ext cx="131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@</a:t>
            </a:r>
            <a:r>
              <a:rPr lang="en" sz="15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vitessio</a:t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51" name="Google Shape;51;p9" title="logo-white.png"/>
          <p:cNvPicPr preferRelativeResize="0"/>
          <p:nvPr/>
        </p:nvPicPr>
        <p:blipFill rotWithShape="1">
          <a:blip r:embed="rId2">
            <a:alphaModFix/>
          </a:blip>
          <a:srcRect b="1076" l="0" r="0" t="1076"/>
          <a:stretch/>
        </p:blipFill>
        <p:spPr>
          <a:xfrm>
            <a:off x="7663480" y="4795270"/>
            <a:ext cx="174128" cy="17413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9"/>
          <p:cNvSpPr/>
          <p:nvPr/>
        </p:nvSpPr>
        <p:spPr>
          <a:xfrm>
            <a:off x="390" y="4175285"/>
            <a:ext cx="955167" cy="975455"/>
          </a:xfrm>
          <a:custGeom>
            <a:rect b="b" l="l" r="r" t="t"/>
            <a:pathLst>
              <a:path extrusionOk="0" h="3981450" w="415290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68" y="4548603"/>
            <a:ext cx="500951" cy="53642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54" name="Google Shape;5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Blank 2" showMasterSp="0">
  <p:cSld name="BLANK_2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idx="10" type="dt"/>
          </p:nvPr>
        </p:nvSpPr>
        <p:spPr>
          <a:xfrm>
            <a:off x="0" y="0"/>
            <a:ext cx="14085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450" lIns="42900" spcFirstLastPara="1" rIns="42900" wrap="square" tIns="2145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10"/>
          <p:cNvSpPr txBox="1"/>
          <p:nvPr>
            <p:ph idx="11" type="ftr"/>
          </p:nvPr>
        </p:nvSpPr>
        <p:spPr>
          <a:xfrm>
            <a:off x="0" y="0"/>
            <a:ext cx="14085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450" lIns="42900" spcFirstLastPara="1" rIns="42900" wrap="square" tIns="2145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0" y="0"/>
            <a:ext cx="14085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450" lIns="42900" spcFirstLastPara="1" rIns="42900" wrap="square" tIns="2145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10"/>
          <p:cNvSpPr txBox="1"/>
          <p:nvPr/>
        </p:nvSpPr>
        <p:spPr>
          <a:xfrm>
            <a:off x="7832600" y="4658850"/>
            <a:ext cx="131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@</a:t>
            </a:r>
            <a:r>
              <a:rPr lang="en" sz="15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vitessio</a:t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0" name="Google Shape;60;p10" title="logo-white.png"/>
          <p:cNvPicPr preferRelativeResize="0"/>
          <p:nvPr/>
        </p:nvPicPr>
        <p:blipFill rotWithShape="1">
          <a:blip r:embed="rId2">
            <a:alphaModFix/>
          </a:blip>
          <a:srcRect b="1076" l="0" r="0" t="1076"/>
          <a:stretch/>
        </p:blipFill>
        <p:spPr>
          <a:xfrm>
            <a:off x="7663480" y="4795270"/>
            <a:ext cx="174128" cy="17413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0"/>
          <p:cNvSpPr/>
          <p:nvPr/>
        </p:nvSpPr>
        <p:spPr>
          <a:xfrm>
            <a:off x="390" y="4175285"/>
            <a:ext cx="955167" cy="975455"/>
          </a:xfrm>
          <a:custGeom>
            <a:rect b="b" l="l" r="r" t="t"/>
            <a:pathLst>
              <a:path extrusionOk="0" h="3981450" w="415290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68" y="4548603"/>
            <a:ext cx="500951" cy="53642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63" name="Google Shape;6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/>
          <p:nvPr/>
        </p:nvSpPr>
        <p:spPr>
          <a:xfrm>
            <a:off x="7100" y="5625"/>
            <a:ext cx="9136800" cy="10479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96CC4C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1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9126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8" name="Google Shape;68;p11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9" name="Google Shape;69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70920" y="142489"/>
            <a:ext cx="1263600" cy="770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Blank" showMasterSp="0">
  <p:cSld name="BLANK_1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/>
          <p:nvPr/>
        </p:nvSpPr>
        <p:spPr>
          <a:xfrm>
            <a:off x="4721641" y="1420883"/>
            <a:ext cx="15159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72" name="Google Shape;72;p12"/>
          <p:cNvSpPr/>
          <p:nvPr/>
        </p:nvSpPr>
        <p:spPr>
          <a:xfrm>
            <a:off x="4740627" y="3155639"/>
            <a:ext cx="15159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73" name="Google Shape;73;p12"/>
          <p:cNvSpPr/>
          <p:nvPr/>
        </p:nvSpPr>
        <p:spPr>
          <a:xfrm>
            <a:off x="6668322" y="1415409"/>
            <a:ext cx="15159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74" name="Google Shape;74;p12"/>
          <p:cNvSpPr/>
          <p:nvPr/>
        </p:nvSpPr>
        <p:spPr>
          <a:xfrm>
            <a:off x="6668322" y="3155639"/>
            <a:ext cx="15159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75" name="Google Shape;75;p12"/>
          <p:cNvSpPr txBox="1"/>
          <p:nvPr>
            <p:ph type="title"/>
          </p:nvPr>
        </p:nvSpPr>
        <p:spPr>
          <a:xfrm>
            <a:off x="628650" y="1507462"/>
            <a:ext cx="31032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8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702656" y="1507462"/>
            <a:ext cx="1832100" cy="1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6650402" y="1507462"/>
            <a:ext cx="1832100" cy="1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2"/>
          <p:cNvSpPr txBox="1"/>
          <p:nvPr/>
        </p:nvSpPr>
        <p:spPr>
          <a:xfrm>
            <a:off x="7832600" y="4658850"/>
            <a:ext cx="131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@</a:t>
            </a:r>
            <a:r>
              <a:rPr lang="en" sz="15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vitessio</a:t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79" name="Google Shape;79;p12" title="logo-white.png"/>
          <p:cNvPicPr preferRelativeResize="0"/>
          <p:nvPr/>
        </p:nvPicPr>
        <p:blipFill rotWithShape="1">
          <a:blip r:embed="rId2">
            <a:alphaModFix/>
          </a:blip>
          <a:srcRect b="1076" l="0" r="0" t="1076"/>
          <a:stretch/>
        </p:blipFill>
        <p:spPr>
          <a:xfrm>
            <a:off x="7663480" y="4795270"/>
            <a:ext cx="174128" cy="17413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2"/>
          <p:cNvSpPr/>
          <p:nvPr/>
        </p:nvSpPr>
        <p:spPr>
          <a:xfrm>
            <a:off x="390" y="4175285"/>
            <a:ext cx="955167" cy="975455"/>
          </a:xfrm>
          <a:custGeom>
            <a:rect b="b" l="l" r="r" t="t"/>
            <a:pathLst>
              <a:path extrusionOk="0" h="3981450" w="415290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68" y="4548603"/>
            <a:ext cx="500951" cy="53642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82" name="Google Shape;8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">
    <p:bg>
      <p:bgPr>
        <a:solidFill>
          <a:schemeClr val="accen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2">
            <a:alphaModFix/>
          </a:blip>
          <a:srcRect b="0" l="0" r="35166" t="4325"/>
          <a:stretch/>
        </p:blipFill>
        <p:spPr>
          <a:xfrm>
            <a:off x="6605328" y="0"/>
            <a:ext cx="253867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 b="26308" l="1400" r="1400" t="0"/>
          <a:stretch/>
        </p:blipFill>
        <p:spPr>
          <a:xfrm>
            <a:off x="0" y="3898365"/>
            <a:ext cx="9144001" cy="1245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5"/>
          <p:cNvPicPr preferRelativeResize="0"/>
          <p:nvPr/>
        </p:nvPicPr>
        <p:blipFill rotWithShape="1">
          <a:blip r:embed="rId2">
            <a:alphaModFix/>
          </a:blip>
          <a:srcRect b="11316" l="1199" r="8662" t="-11990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/>
          <p:nvPr>
            <p:ph type="ctrTitle"/>
          </p:nvPr>
        </p:nvSpPr>
        <p:spPr>
          <a:xfrm>
            <a:off x="311215" y="1251446"/>
            <a:ext cx="8010300" cy="14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15"/>
          <p:cNvSpPr txBox="1"/>
          <p:nvPr>
            <p:ph idx="1" type="subTitle"/>
          </p:nvPr>
        </p:nvSpPr>
        <p:spPr>
          <a:xfrm>
            <a:off x="311214" y="2706624"/>
            <a:ext cx="80103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 sz="2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15"/>
          <p:cNvSpPr txBox="1"/>
          <p:nvPr/>
        </p:nvSpPr>
        <p:spPr>
          <a:xfrm>
            <a:off x="5715812" y="178532"/>
            <a:ext cx="311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#KubeCon #CloudNativeCon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00" name="Google Shape;100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 rotWithShape="1">
          <a:blip r:embed="rId3">
            <a:alphaModFix/>
          </a:blip>
          <a:srcRect b="11316" l="1199" r="8662" t="-11990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">
    <p:bg>
      <p:bgPr>
        <a:solidFill>
          <a:schemeClr val="accen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7"/>
          <p:cNvPicPr preferRelativeResize="0"/>
          <p:nvPr/>
        </p:nvPicPr>
        <p:blipFill rotWithShape="1">
          <a:blip r:embed="rId2">
            <a:alphaModFix/>
          </a:blip>
          <a:srcRect b="0" l="0" r="35166" t="4325"/>
          <a:stretch/>
        </p:blipFill>
        <p:spPr>
          <a:xfrm>
            <a:off x="6605328" y="0"/>
            <a:ext cx="253867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 txBox="1"/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05" name="Google Shape;10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 rotWithShape="1">
          <a:blip r:embed="rId4">
            <a:alphaModFix/>
          </a:blip>
          <a:srcRect b="26308" l="1400" r="1400" t="0"/>
          <a:stretch/>
        </p:blipFill>
        <p:spPr>
          <a:xfrm>
            <a:off x="0" y="3898365"/>
            <a:ext cx="9144001" cy="1245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 2">
    <p:bg>
      <p:bgPr>
        <a:solidFill>
          <a:schemeClr val="accen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8"/>
          <p:cNvPicPr preferRelativeResize="0"/>
          <p:nvPr/>
        </p:nvPicPr>
        <p:blipFill rotWithShape="1">
          <a:blip r:embed="rId2">
            <a:alphaModFix/>
          </a:blip>
          <a:srcRect b="46797" l="0" r="50000" t="0"/>
          <a:stretch/>
        </p:blipFill>
        <p:spPr>
          <a:xfrm>
            <a:off x="5040823" y="874513"/>
            <a:ext cx="4103178" cy="4268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/>
          <p:nvPr>
            <p:ph type="ctrTitle"/>
          </p:nvPr>
        </p:nvSpPr>
        <p:spPr>
          <a:xfrm>
            <a:off x="398302" y="1373367"/>
            <a:ext cx="8010300" cy="20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18"/>
          <p:cNvSpPr txBox="1"/>
          <p:nvPr>
            <p:ph idx="1" type="subTitle"/>
          </p:nvPr>
        </p:nvSpPr>
        <p:spPr>
          <a:xfrm>
            <a:off x="398301" y="3397805"/>
            <a:ext cx="8010300" cy="6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11" name="Google Shape;11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0823" y="453033"/>
            <a:ext cx="25908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 rotWithShape="1">
          <a:blip r:embed="rId4">
            <a:alphaModFix/>
          </a:blip>
          <a:srcRect b="9975" l="41003" r="0" t="0"/>
          <a:stretch/>
        </p:blipFill>
        <p:spPr>
          <a:xfrm>
            <a:off x="-1" y="4080209"/>
            <a:ext cx="1528535" cy="1063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8" name="Google Shape;118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/>
          <p:nvPr/>
        </p:nvSpPr>
        <p:spPr>
          <a:xfrm>
            <a:off x="7100" y="5625"/>
            <a:ext cx="9136800" cy="10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3" name="Google Shape;123;p20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4" name="Google Shape;12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1" type="body"/>
          </p:nvPr>
        </p:nvSpPr>
        <p:spPr>
          <a:xfrm>
            <a:off x="3117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8" name="Google Shape;128;p21"/>
          <p:cNvSpPr txBox="1"/>
          <p:nvPr>
            <p:ph idx="2" type="body"/>
          </p:nvPr>
        </p:nvSpPr>
        <p:spPr>
          <a:xfrm>
            <a:off x="48324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9" name="Google Shape;129;p21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0" name="Google Shape;13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" name="Google Shape;133;p22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4" name="Google Shape;134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7" name="Google Shape;137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Logo">
    <p:bg>
      <p:bgPr>
        <a:solidFill>
          <a:schemeClr val="accent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4"/>
          <p:cNvPicPr preferRelativeResize="0"/>
          <p:nvPr/>
        </p:nvPicPr>
        <p:blipFill rotWithShape="1">
          <a:blip r:embed="rId3">
            <a:alphaModFix/>
          </a:blip>
          <a:srcRect b="6687" l="0" r="0" t="21792"/>
          <a:stretch/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2.png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2E3252"/>
            </a:gs>
            <a:gs pos="2000">
              <a:srgbClr val="2E3252"/>
            </a:gs>
            <a:gs pos="100000">
              <a:srgbClr val="16182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/>
        </p:nvSpPr>
        <p:spPr>
          <a:xfrm>
            <a:off x="7832600" y="4658850"/>
            <a:ext cx="131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@</a:t>
            </a:r>
            <a:r>
              <a:rPr lang="en" sz="15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vitessio</a:t>
            </a:r>
            <a:endParaRPr sz="15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7" name="Google Shape;7;p1" title="logo-white.png"/>
          <p:cNvPicPr preferRelativeResize="0"/>
          <p:nvPr/>
        </p:nvPicPr>
        <p:blipFill rotWithShape="1">
          <a:blip r:embed="rId1">
            <a:alphaModFix/>
          </a:blip>
          <a:srcRect b="1076" l="0" r="0" t="1076"/>
          <a:stretch/>
        </p:blipFill>
        <p:spPr>
          <a:xfrm>
            <a:off x="7663480" y="4795270"/>
            <a:ext cx="174128" cy="17413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/>
          <p:nvPr/>
        </p:nvSpPr>
        <p:spPr>
          <a:xfrm>
            <a:off x="390" y="4175285"/>
            <a:ext cx="955167" cy="975455"/>
          </a:xfrm>
          <a:custGeom>
            <a:rect b="b" l="l" r="r" t="t"/>
            <a:pathLst>
              <a:path extrusionOk="0" h="3981450" w="4152900">
                <a:moveTo>
                  <a:pt x="0" y="0"/>
                </a:moveTo>
                <a:cubicBezTo>
                  <a:pt x="762000" y="1189072"/>
                  <a:pt x="2584450" y="1190447"/>
                  <a:pt x="3200400" y="1720566"/>
                </a:cubicBezTo>
                <a:cubicBezTo>
                  <a:pt x="3816350" y="2250685"/>
                  <a:pt x="3971925" y="2641175"/>
                  <a:pt x="4152900" y="3981450"/>
                </a:cubicBezTo>
                <a:lnTo>
                  <a:pt x="0" y="3981450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9168" y="4548603"/>
            <a:ext cx="500951" cy="53642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Relationship Id="rId4" Type="http://schemas.openxmlformats.org/officeDocument/2006/relationships/image" Target="../media/image2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9.png"/><Relationship Id="rId10" Type="http://schemas.openxmlformats.org/officeDocument/2006/relationships/image" Target="../media/image24.png"/><Relationship Id="rId13" Type="http://schemas.openxmlformats.org/officeDocument/2006/relationships/image" Target="../media/image35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5" Type="http://schemas.openxmlformats.org/officeDocument/2006/relationships/image" Target="../media/image20.png"/><Relationship Id="rId14" Type="http://schemas.openxmlformats.org/officeDocument/2006/relationships/image" Target="../media/image30.png"/><Relationship Id="rId17" Type="http://schemas.openxmlformats.org/officeDocument/2006/relationships/image" Target="../media/image28.png"/><Relationship Id="rId16" Type="http://schemas.openxmlformats.org/officeDocument/2006/relationships/image" Target="../media/image36.png"/><Relationship Id="rId5" Type="http://schemas.openxmlformats.org/officeDocument/2006/relationships/image" Target="../media/image29.png"/><Relationship Id="rId6" Type="http://schemas.openxmlformats.org/officeDocument/2006/relationships/image" Target="../media/image21.png"/><Relationship Id="rId18" Type="http://schemas.openxmlformats.org/officeDocument/2006/relationships/image" Target="../media/image34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ctrTitle"/>
          </p:nvPr>
        </p:nvSpPr>
        <p:spPr>
          <a:xfrm>
            <a:off x="311215" y="1251446"/>
            <a:ext cx="8010300" cy="14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"/>
              <a:t>Vitess</a:t>
            </a:r>
            <a:endParaRPr/>
          </a:p>
        </p:txBody>
      </p:sp>
      <p:sp>
        <p:nvSpPr>
          <p:cNvPr id="146" name="Google Shape;146;p25"/>
          <p:cNvSpPr txBox="1"/>
          <p:nvPr>
            <p:ph idx="1" type="subTitle"/>
          </p:nvPr>
        </p:nvSpPr>
        <p:spPr>
          <a:xfrm>
            <a:off x="311214" y="2706624"/>
            <a:ext cx="8010300" cy="6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"/>
              <a:t>Run Your Data Layer in K8s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26"/>
          <p:cNvGrpSpPr/>
          <p:nvPr/>
        </p:nvGrpSpPr>
        <p:grpSpPr>
          <a:xfrm>
            <a:off x="2593665" y="861400"/>
            <a:ext cx="3884100" cy="3625200"/>
            <a:chOff x="722027" y="1149700"/>
            <a:chExt cx="3884100" cy="3625200"/>
          </a:xfrm>
        </p:grpSpPr>
        <p:sp>
          <p:nvSpPr>
            <p:cNvPr id="152" name="Google Shape;152;p26"/>
            <p:cNvSpPr txBox="1"/>
            <p:nvPr/>
          </p:nvSpPr>
          <p:spPr>
            <a:xfrm>
              <a:off x="722027" y="3435700"/>
              <a:ext cx="3884100" cy="133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FE7334"/>
                  </a:solidFill>
                  <a:latin typeface="Overpass"/>
                  <a:ea typeface="Overpass"/>
                  <a:cs typeface="Overpass"/>
                  <a:sym typeface="Overpass"/>
                </a:rPr>
                <a:t>Maintainer</a:t>
              </a:r>
              <a:endParaRPr b="1" sz="1500">
                <a:solidFill>
                  <a:srgbClr val="FE7334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FE7334"/>
                  </a:solidFill>
                  <a:latin typeface="Overpass"/>
                  <a:ea typeface="Overpass"/>
                  <a:cs typeface="Overpass"/>
                  <a:sym typeface="Overpass"/>
                </a:rPr>
                <a:t>Software Engineer</a:t>
              </a:r>
              <a:endParaRPr b="1" sz="1500">
                <a:solidFill>
                  <a:srgbClr val="FE7334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rgbClr val="FE7334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FFFFFF"/>
                  </a:solidFill>
                  <a:latin typeface="Overpass"/>
                  <a:ea typeface="Overpass"/>
                  <a:cs typeface="Overpass"/>
                  <a:sym typeface="Overpass"/>
                </a:rPr>
                <a:t>@mattalord</a:t>
              </a:r>
              <a:endParaRPr b="1" sz="15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  <p:sp>
          <p:nvSpPr>
            <p:cNvPr id="153" name="Google Shape;153;p26"/>
            <p:cNvSpPr txBox="1"/>
            <p:nvPr/>
          </p:nvSpPr>
          <p:spPr>
            <a:xfrm>
              <a:off x="1768036" y="1149700"/>
              <a:ext cx="17922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FE7334"/>
                  </a:solidFill>
                  <a:latin typeface="Overpass"/>
                  <a:ea typeface="Overpass"/>
                  <a:cs typeface="Overpass"/>
                  <a:sym typeface="Overpass"/>
                </a:rPr>
                <a:t>Matt Lord</a:t>
              </a:r>
              <a:endParaRPr b="1" sz="1500">
                <a:solidFill>
                  <a:srgbClr val="FE7334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879" y="4325651"/>
            <a:ext cx="1909673" cy="30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9965" y="1374232"/>
            <a:ext cx="1711500" cy="1711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/>
        </p:nvSpPr>
        <p:spPr>
          <a:xfrm>
            <a:off x="1194820" y="599000"/>
            <a:ext cx="24414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What is Vitess?</a:t>
            </a:r>
            <a:endParaRPr b="1" i="0" sz="24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894320" y="1230200"/>
            <a:ext cx="13842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Cloud Native Database</a:t>
            </a:r>
            <a:endParaRPr b="0" i="0" sz="1400" u="none" cap="none" strike="noStrike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62" name="Google Shape;162;p27"/>
          <p:cNvSpPr txBox="1"/>
          <p:nvPr/>
        </p:nvSpPr>
        <p:spPr>
          <a:xfrm>
            <a:off x="2842070" y="1230200"/>
            <a:ext cx="18321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Massively     </a:t>
            </a:r>
            <a:endParaRPr b="0" i="0" sz="1400" u="none" cap="none" strike="noStrike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Scalable</a:t>
            </a:r>
            <a:endParaRPr b="0" i="0" sz="1400" u="none" cap="none" strike="noStrike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63" name="Google Shape;163;p27"/>
          <p:cNvSpPr txBox="1"/>
          <p:nvPr/>
        </p:nvSpPr>
        <p:spPr>
          <a:xfrm>
            <a:off x="894320" y="1973000"/>
            <a:ext cx="14559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Highly Available</a:t>
            </a:r>
            <a:endParaRPr b="0" i="0" sz="1400" u="none" cap="none" strike="noStrike">
              <a:solidFill>
                <a:srgbClr val="000000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64" name="Google Shape;164;p27"/>
          <p:cNvSpPr txBox="1"/>
          <p:nvPr/>
        </p:nvSpPr>
        <p:spPr>
          <a:xfrm>
            <a:off x="2842070" y="1973000"/>
            <a:ext cx="18615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MySQL 8.0</a:t>
            </a:r>
            <a:r>
              <a:rPr lang="en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/8.4 </a:t>
            </a: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Compatible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7"/>
          <p:cNvSpPr/>
          <p:nvPr/>
        </p:nvSpPr>
        <p:spPr>
          <a:xfrm>
            <a:off x="945918" y="1154067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66" name="Google Shape;166;p27"/>
          <p:cNvSpPr/>
          <p:nvPr/>
        </p:nvSpPr>
        <p:spPr>
          <a:xfrm>
            <a:off x="2894518" y="1154067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67" name="Google Shape;167;p27"/>
          <p:cNvSpPr/>
          <p:nvPr/>
        </p:nvSpPr>
        <p:spPr>
          <a:xfrm>
            <a:off x="2894518" y="1908944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68" name="Google Shape;168;p27"/>
          <p:cNvSpPr/>
          <p:nvPr/>
        </p:nvSpPr>
        <p:spPr>
          <a:xfrm>
            <a:off x="945918" y="1908944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5600388" y="569425"/>
            <a:ext cx="24414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Works With</a:t>
            </a:r>
            <a:endParaRPr b="1" i="0" sz="24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70" name="Google Shape;170;p27"/>
          <p:cNvSpPr txBox="1"/>
          <p:nvPr/>
        </p:nvSpPr>
        <p:spPr>
          <a:xfrm>
            <a:off x="4842688" y="1230200"/>
            <a:ext cx="13842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Database Frameworks</a:t>
            </a:r>
            <a:endParaRPr b="0" i="0" sz="1400" u="none" cap="none" strike="noStrike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6790438" y="1230200"/>
            <a:ext cx="18321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ORMs</a:t>
            </a:r>
            <a:endParaRPr b="0" i="0" sz="1400" u="none" cap="none" strike="noStrike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4842688" y="1973000"/>
            <a:ext cx="14559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Legacy       Code</a:t>
            </a:r>
            <a:endParaRPr b="0" i="0" sz="1400" u="none" cap="none" strike="noStrike">
              <a:solidFill>
                <a:srgbClr val="000000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6790438" y="1973000"/>
            <a:ext cx="18615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Third-Party Applications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4894286" y="1154067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75" name="Google Shape;175;p27"/>
          <p:cNvSpPr/>
          <p:nvPr/>
        </p:nvSpPr>
        <p:spPr>
          <a:xfrm>
            <a:off x="6842886" y="1154075"/>
            <a:ext cx="11679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76" name="Google Shape;176;p27"/>
          <p:cNvSpPr/>
          <p:nvPr/>
        </p:nvSpPr>
        <p:spPr>
          <a:xfrm>
            <a:off x="6842886" y="1908944"/>
            <a:ext cx="11676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77" name="Google Shape;177;p27"/>
          <p:cNvSpPr/>
          <p:nvPr/>
        </p:nvSpPr>
        <p:spPr>
          <a:xfrm>
            <a:off x="4894286" y="1908944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78" name="Google Shape;178;p27"/>
          <p:cNvSpPr txBox="1"/>
          <p:nvPr/>
        </p:nvSpPr>
        <p:spPr>
          <a:xfrm>
            <a:off x="3119403" y="2599822"/>
            <a:ext cx="26781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rPr>
              <a:t>Logical Database</a:t>
            </a:r>
            <a:endParaRPr b="1" i="0" sz="24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2870175" y="3336797"/>
            <a:ext cx="13842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Many physical databases</a:t>
            </a:r>
            <a:endParaRPr b="0" i="0" sz="1400" u="none" cap="none" strike="noStrike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4817925" y="3336797"/>
            <a:ext cx="12528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Query         Routing</a:t>
            </a:r>
            <a:endParaRPr b="0" i="0" sz="1400" u="none" cap="none" strike="noStrike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81" name="Google Shape;181;p27"/>
          <p:cNvSpPr txBox="1"/>
          <p:nvPr/>
        </p:nvSpPr>
        <p:spPr>
          <a:xfrm>
            <a:off x="2870175" y="4155797"/>
            <a:ext cx="15159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gRPC Clients</a:t>
            </a:r>
            <a:endParaRPr b="0" i="0" sz="14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MySQL protocol</a:t>
            </a:r>
            <a:endParaRPr b="0" i="0" sz="14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82" name="Google Shape;182;p27"/>
          <p:cNvSpPr txBox="1"/>
          <p:nvPr/>
        </p:nvSpPr>
        <p:spPr>
          <a:xfrm>
            <a:off x="4817925" y="4155797"/>
            <a:ext cx="14559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Single </a:t>
            </a:r>
            <a:endParaRPr b="0" i="0" sz="14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Connection</a:t>
            </a:r>
            <a:endParaRPr b="0" i="0" sz="1400" u="none" cap="none" strike="noStrike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183" name="Google Shape;183;p27"/>
          <p:cNvSpPr/>
          <p:nvPr/>
        </p:nvSpPr>
        <p:spPr>
          <a:xfrm>
            <a:off x="2921773" y="3250222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84" name="Google Shape;184;p27"/>
          <p:cNvSpPr/>
          <p:nvPr/>
        </p:nvSpPr>
        <p:spPr>
          <a:xfrm>
            <a:off x="4870373" y="3250222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85" name="Google Shape;185;p27"/>
          <p:cNvSpPr/>
          <p:nvPr/>
        </p:nvSpPr>
        <p:spPr>
          <a:xfrm>
            <a:off x="4870373" y="4012222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  <p:sp>
        <p:nvSpPr>
          <p:cNvPr id="186" name="Google Shape;186;p27"/>
          <p:cNvSpPr/>
          <p:nvPr/>
        </p:nvSpPr>
        <p:spPr>
          <a:xfrm>
            <a:off x="2921773" y="4012222"/>
            <a:ext cx="1200300" cy="6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21450" lIns="42900" spcFirstLastPara="1" rIns="42900" wrap="square" tIns="214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Overpass SemiBold"/>
              <a:ea typeface="Overpass SemiBold"/>
              <a:cs typeface="Overpass SemiBold"/>
              <a:sym typeface="Overpass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/>
          <p:nvPr>
            <p:ph type="title"/>
          </p:nvPr>
        </p:nvSpPr>
        <p:spPr>
          <a:xfrm>
            <a:off x="0" y="133275"/>
            <a:ext cx="9144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Features</a:t>
            </a:r>
            <a:endParaRPr b="1" sz="3000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grpSp>
        <p:nvGrpSpPr>
          <p:cNvPr id="192" name="Google Shape;192;p28"/>
          <p:cNvGrpSpPr/>
          <p:nvPr/>
        </p:nvGrpSpPr>
        <p:grpSpPr>
          <a:xfrm>
            <a:off x="366775" y="1060308"/>
            <a:ext cx="3562800" cy="661367"/>
            <a:chOff x="2979175" y="595333"/>
            <a:chExt cx="3562800" cy="661367"/>
          </a:xfrm>
        </p:grpSpPr>
        <p:sp>
          <p:nvSpPr>
            <p:cNvPr id="193" name="Google Shape;193;p28"/>
            <p:cNvSpPr/>
            <p:nvPr/>
          </p:nvSpPr>
          <p:spPr>
            <a:xfrm>
              <a:off x="2979175" y="595333"/>
              <a:ext cx="1515900" cy="6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21450" lIns="42900" spcFirstLastPara="1" rIns="42900" wrap="square" tIns="214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22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194" name="Google Shape;194;p28"/>
            <p:cNvSpPr txBox="1"/>
            <p:nvPr/>
          </p:nvSpPr>
          <p:spPr>
            <a:xfrm>
              <a:off x="2979175" y="766800"/>
              <a:ext cx="3562800" cy="48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Overpass"/>
                  <a:ea typeface="Overpass"/>
                  <a:cs typeface="Overpass"/>
                  <a:sym typeface="Overpass"/>
                </a:rPr>
                <a:t>MySQL Compatibility</a:t>
              </a:r>
              <a:endParaRPr sz="22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195" name="Google Shape;195;p28"/>
          <p:cNvGrpSpPr/>
          <p:nvPr/>
        </p:nvGrpSpPr>
        <p:grpSpPr>
          <a:xfrm>
            <a:off x="366775" y="1925325"/>
            <a:ext cx="3562800" cy="661367"/>
            <a:chOff x="2979175" y="595333"/>
            <a:chExt cx="3562800" cy="661367"/>
          </a:xfrm>
        </p:grpSpPr>
        <p:sp>
          <p:nvSpPr>
            <p:cNvPr id="196" name="Google Shape;196;p28"/>
            <p:cNvSpPr/>
            <p:nvPr/>
          </p:nvSpPr>
          <p:spPr>
            <a:xfrm>
              <a:off x="2979175" y="595333"/>
              <a:ext cx="1515900" cy="6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21450" lIns="42900" spcFirstLastPara="1" rIns="42900" wrap="square" tIns="214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22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197" name="Google Shape;197;p28"/>
            <p:cNvSpPr txBox="1"/>
            <p:nvPr/>
          </p:nvSpPr>
          <p:spPr>
            <a:xfrm>
              <a:off x="2979175" y="766800"/>
              <a:ext cx="3562800" cy="48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Overpass"/>
                  <a:ea typeface="Overpass"/>
                  <a:cs typeface="Overpass"/>
                  <a:sym typeface="Overpass"/>
                </a:rPr>
                <a:t>Resharding</a:t>
              </a:r>
              <a:endParaRPr sz="22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198" name="Google Shape;198;p28"/>
          <p:cNvGrpSpPr/>
          <p:nvPr/>
        </p:nvGrpSpPr>
        <p:grpSpPr>
          <a:xfrm>
            <a:off x="366775" y="2790341"/>
            <a:ext cx="3562800" cy="661367"/>
            <a:chOff x="2979175" y="595333"/>
            <a:chExt cx="3562800" cy="661367"/>
          </a:xfrm>
        </p:grpSpPr>
        <p:sp>
          <p:nvSpPr>
            <p:cNvPr id="199" name="Google Shape;199;p28"/>
            <p:cNvSpPr/>
            <p:nvPr/>
          </p:nvSpPr>
          <p:spPr>
            <a:xfrm>
              <a:off x="2979175" y="595333"/>
              <a:ext cx="1515900" cy="6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21450" lIns="42900" spcFirstLastPara="1" rIns="42900" wrap="square" tIns="214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22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200" name="Google Shape;200;p28"/>
            <p:cNvSpPr txBox="1"/>
            <p:nvPr/>
          </p:nvSpPr>
          <p:spPr>
            <a:xfrm>
              <a:off x="2979175" y="766800"/>
              <a:ext cx="3562800" cy="48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Overpass"/>
                  <a:ea typeface="Overpass"/>
                  <a:cs typeface="Overpass"/>
                  <a:sym typeface="Overpass"/>
                </a:rPr>
                <a:t>Materialization</a:t>
              </a:r>
              <a:endParaRPr sz="22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201" name="Google Shape;201;p28"/>
          <p:cNvGrpSpPr/>
          <p:nvPr/>
        </p:nvGrpSpPr>
        <p:grpSpPr>
          <a:xfrm>
            <a:off x="366775" y="3655358"/>
            <a:ext cx="3562800" cy="661367"/>
            <a:chOff x="2979175" y="595333"/>
            <a:chExt cx="3562800" cy="661367"/>
          </a:xfrm>
        </p:grpSpPr>
        <p:sp>
          <p:nvSpPr>
            <p:cNvPr id="202" name="Google Shape;202;p28"/>
            <p:cNvSpPr/>
            <p:nvPr/>
          </p:nvSpPr>
          <p:spPr>
            <a:xfrm>
              <a:off x="2979175" y="595333"/>
              <a:ext cx="1515900" cy="6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21450" lIns="42900" spcFirstLastPara="1" rIns="42900" wrap="square" tIns="214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22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203" name="Google Shape;203;p28"/>
            <p:cNvSpPr txBox="1"/>
            <p:nvPr/>
          </p:nvSpPr>
          <p:spPr>
            <a:xfrm>
              <a:off x="2979175" y="766800"/>
              <a:ext cx="3562800" cy="48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Overpass"/>
                  <a:ea typeface="Overpass"/>
                  <a:cs typeface="Overpass"/>
                  <a:sym typeface="Overpass"/>
                </a:rPr>
                <a:t>Cluster Management</a:t>
              </a:r>
              <a:endParaRPr sz="22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204" name="Google Shape;204;p28"/>
          <p:cNvGrpSpPr/>
          <p:nvPr/>
        </p:nvGrpSpPr>
        <p:grpSpPr>
          <a:xfrm>
            <a:off x="3929575" y="1060308"/>
            <a:ext cx="3562800" cy="661367"/>
            <a:chOff x="2979175" y="595333"/>
            <a:chExt cx="3562800" cy="661367"/>
          </a:xfrm>
        </p:grpSpPr>
        <p:sp>
          <p:nvSpPr>
            <p:cNvPr id="205" name="Google Shape;205;p28"/>
            <p:cNvSpPr/>
            <p:nvPr/>
          </p:nvSpPr>
          <p:spPr>
            <a:xfrm>
              <a:off x="2979175" y="595333"/>
              <a:ext cx="1515900" cy="6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21450" lIns="42900" spcFirstLastPara="1" rIns="42900" wrap="square" tIns="214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22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206" name="Google Shape;206;p28"/>
            <p:cNvSpPr txBox="1"/>
            <p:nvPr/>
          </p:nvSpPr>
          <p:spPr>
            <a:xfrm>
              <a:off x="2979175" y="766800"/>
              <a:ext cx="3562800" cy="48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Overpass"/>
                  <a:ea typeface="Overpass"/>
                  <a:cs typeface="Overpass"/>
                  <a:sym typeface="Overpass"/>
                </a:rPr>
                <a:t>Online Schema Changes</a:t>
              </a:r>
              <a:endParaRPr sz="22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207" name="Google Shape;207;p28"/>
          <p:cNvGrpSpPr/>
          <p:nvPr/>
        </p:nvGrpSpPr>
        <p:grpSpPr>
          <a:xfrm>
            <a:off x="3929575" y="1925316"/>
            <a:ext cx="5141700" cy="661359"/>
            <a:chOff x="2979175" y="595333"/>
            <a:chExt cx="5141700" cy="661359"/>
          </a:xfrm>
        </p:grpSpPr>
        <p:sp>
          <p:nvSpPr>
            <p:cNvPr id="208" name="Google Shape;208;p28"/>
            <p:cNvSpPr/>
            <p:nvPr/>
          </p:nvSpPr>
          <p:spPr>
            <a:xfrm>
              <a:off x="2979175" y="595333"/>
              <a:ext cx="1515900" cy="6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21450" lIns="42900" spcFirstLastPara="1" rIns="42900" wrap="square" tIns="214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22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209" name="Google Shape;209;p28"/>
            <p:cNvSpPr txBox="1"/>
            <p:nvPr/>
          </p:nvSpPr>
          <p:spPr>
            <a:xfrm>
              <a:off x="2979175" y="766792"/>
              <a:ext cx="5141700" cy="48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Overpass"/>
                  <a:ea typeface="Overpass"/>
                  <a:cs typeface="Overpass"/>
                  <a:sym typeface="Overpass"/>
                </a:rPr>
                <a:t>Seamless Backup/Recovery Operations</a:t>
              </a:r>
              <a:endParaRPr sz="22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210" name="Google Shape;210;p28"/>
          <p:cNvGrpSpPr/>
          <p:nvPr/>
        </p:nvGrpSpPr>
        <p:grpSpPr>
          <a:xfrm>
            <a:off x="3929575" y="2790325"/>
            <a:ext cx="2816400" cy="661367"/>
            <a:chOff x="2979175" y="595333"/>
            <a:chExt cx="2816400" cy="661367"/>
          </a:xfrm>
        </p:grpSpPr>
        <p:sp>
          <p:nvSpPr>
            <p:cNvPr id="211" name="Google Shape;211;p28"/>
            <p:cNvSpPr/>
            <p:nvPr/>
          </p:nvSpPr>
          <p:spPr>
            <a:xfrm>
              <a:off x="2979175" y="595333"/>
              <a:ext cx="1515900" cy="6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21450" lIns="42900" spcFirstLastPara="1" rIns="42900" wrap="square" tIns="214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22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212" name="Google Shape;212;p28"/>
            <p:cNvSpPr txBox="1"/>
            <p:nvPr/>
          </p:nvSpPr>
          <p:spPr>
            <a:xfrm>
              <a:off x="2979175" y="766800"/>
              <a:ext cx="2816400" cy="48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Overpass"/>
                  <a:ea typeface="Overpass"/>
                  <a:cs typeface="Overpass"/>
                  <a:sym typeface="Overpass"/>
                </a:rPr>
                <a:t>Query Consolidation</a:t>
              </a:r>
              <a:endParaRPr sz="22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213" name="Google Shape;213;p28"/>
          <p:cNvGrpSpPr/>
          <p:nvPr/>
        </p:nvGrpSpPr>
        <p:grpSpPr>
          <a:xfrm>
            <a:off x="3929575" y="3655333"/>
            <a:ext cx="5091600" cy="661367"/>
            <a:chOff x="2979175" y="595333"/>
            <a:chExt cx="5091600" cy="661367"/>
          </a:xfrm>
        </p:grpSpPr>
        <p:sp>
          <p:nvSpPr>
            <p:cNvPr id="214" name="Google Shape;214;p28"/>
            <p:cNvSpPr/>
            <p:nvPr/>
          </p:nvSpPr>
          <p:spPr>
            <a:xfrm>
              <a:off x="2979175" y="595333"/>
              <a:ext cx="1515900" cy="6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21450" lIns="42900" spcFirstLastPara="1" rIns="42900" wrap="square" tIns="214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2200" u="none" cap="none" strike="noStrike">
                <a:solidFill>
                  <a:schemeClr val="lt1"/>
                </a:solidFill>
                <a:latin typeface="Overpass SemiBold"/>
                <a:ea typeface="Overpass SemiBold"/>
                <a:cs typeface="Overpass SemiBold"/>
                <a:sym typeface="Overpass SemiBold"/>
              </a:endParaRPr>
            </a:p>
          </p:txBody>
        </p:sp>
        <p:sp>
          <p:nvSpPr>
            <p:cNvPr id="215" name="Google Shape;215;p28"/>
            <p:cNvSpPr txBox="1"/>
            <p:nvPr/>
          </p:nvSpPr>
          <p:spPr>
            <a:xfrm>
              <a:off x="2979175" y="766800"/>
              <a:ext cx="5091600" cy="48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lt1"/>
                  </a:solidFill>
                  <a:latin typeface="Overpass"/>
                  <a:ea typeface="Overpass"/>
                  <a:cs typeface="Overpass"/>
                  <a:sym typeface="Overpass"/>
                </a:rPr>
                <a:t>Automatic Failure Detection and Repair</a:t>
              </a:r>
              <a:endParaRPr sz="22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cxnSp>
        <p:nvCxnSpPr>
          <p:cNvPr id="216" name="Google Shape;216;p28"/>
          <p:cNvCxnSpPr/>
          <p:nvPr/>
        </p:nvCxnSpPr>
        <p:spPr>
          <a:xfrm>
            <a:off x="3655525" y="1016633"/>
            <a:ext cx="7200" cy="33624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/>
          <p:nvPr>
            <p:ph type="title"/>
          </p:nvPr>
        </p:nvSpPr>
        <p:spPr>
          <a:xfrm>
            <a:off x="0" y="266250"/>
            <a:ext cx="9144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Font typeface="Oswald"/>
              <a:buNone/>
            </a:pPr>
            <a:r>
              <a:rPr b="1" lang="en" sz="3000">
                <a:solidFill>
                  <a:srgbClr val="FFFFFF"/>
                </a:solidFill>
                <a:latin typeface="Overpass"/>
                <a:ea typeface="Overpass"/>
                <a:cs typeface="Overpass"/>
                <a:sym typeface="Overpass"/>
              </a:rPr>
              <a:t>Vitess in Production</a:t>
            </a:r>
            <a:endParaRPr b="1" sz="3000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pic>
        <p:nvPicPr>
          <p:cNvPr id="222" name="Google Shape;22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2494" y="2330017"/>
            <a:ext cx="1468164" cy="553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038" y="3081027"/>
            <a:ext cx="1659651" cy="5443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224" name="Google Shape;22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7352" y="2440785"/>
            <a:ext cx="1327530" cy="3318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3.googleusercontent.com/8eTC_GHkg09e8rc-qs1vum8SthgpYMj8FMu2vJQud9Wz1yWlHMP7YRJsdbQ0ZlpDKWdaTOOkjBIO9FuXZPiefiIY3e4V9V7O4ZchYNWGxbRr1SRrxIUNNwoeWJ9fr_b5oaRap-dCMBo" id="225" name="Google Shape;225;p29"/>
          <p:cNvPicPr preferRelativeResize="0"/>
          <p:nvPr/>
        </p:nvPicPr>
        <p:blipFill rotWithShape="1">
          <a:blip r:embed="rId6">
            <a:alphaModFix/>
          </a:blip>
          <a:srcRect b="0" l="0" r="30172" t="0"/>
          <a:stretch/>
        </p:blipFill>
        <p:spPr>
          <a:xfrm>
            <a:off x="847355" y="1564840"/>
            <a:ext cx="1198145" cy="4376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226" name="Google Shape;226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75923" y="1617401"/>
            <a:ext cx="1145564" cy="3325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227" name="Google Shape;227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220052" y="1479851"/>
            <a:ext cx="911464" cy="60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913442" y="1639311"/>
            <a:ext cx="1105184" cy="2887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5.googleusercontent.com/eSh-nCk3ggzvnkwFcwhQ9BVKmVBg3Azd1BL1zDNIF6zMybYOOfToCC7kA82KME9jlybiQGPE0k5nqepn3Y45OWOrrmkcCS8_Mzr5hTXEy9mslZJ8U6XJMFuu9DhVwextMIwWBoXpC1Y" id="229" name="Google Shape;229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7350" y="3933750"/>
            <a:ext cx="1770650" cy="3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220043" y="3181111"/>
            <a:ext cx="1360448" cy="344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13438" y="2453304"/>
            <a:ext cx="1659653" cy="306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20060" y="2378867"/>
            <a:ext cx="911462" cy="455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275922" y="3994011"/>
            <a:ext cx="1327517" cy="223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913450" y="3181100"/>
            <a:ext cx="2149279" cy="34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13438" y="3912685"/>
            <a:ext cx="1198124" cy="386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275925" y="3125338"/>
            <a:ext cx="1593463" cy="45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9" title="Uber_Logo_White_RGB.pn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982510" y="3606967"/>
            <a:ext cx="1526600" cy="93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"/>
          <p:cNvSpPr txBox="1"/>
          <p:nvPr>
            <p:ph type="title"/>
          </p:nvPr>
        </p:nvSpPr>
        <p:spPr>
          <a:xfrm>
            <a:off x="0" y="266250"/>
            <a:ext cx="9144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b="1" lang="en" sz="30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Automated Recovery </a:t>
            </a:r>
            <a:r>
              <a:rPr b="1" lang="en" sz="18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(Self Healing)</a:t>
            </a:r>
            <a:endParaRPr b="1" i="0" sz="18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43" name="Google Shape;243;p30"/>
          <p:cNvSpPr txBox="1"/>
          <p:nvPr/>
        </p:nvSpPr>
        <p:spPr>
          <a:xfrm>
            <a:off x="9873150" y="19700"/>
            <a:ext cx="567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296250" y="882500"/>
            <a:ext cx="8551500" cy="3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24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Health Checks</a:t>
            </a:r>
            <a:r>
              <a:rPr lang="en" sz="24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 </a:t>
            </a:r>
            <a:r>
              <a:rPr lang="en" sz="12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replica lag, primary reparent</a:t>
            </a:r>
            <a:endParaRPr sz="24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24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VTOrc</a:t>
            </a:r>
            <a:r>
              <a:rPr lang="en" sz="12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 observes cluster health, emergency reparent</a:t>
            </a:r>
            <a:endParaRPr sz="12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24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Backup/Restore</a:t>
            </a:r>
            <a:r>
              <a:rPr lang="en" sz="24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 </a:t>
            </a:r>
            <a:r>
              <a:rPr lang="en" sz="12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pitr, incremental backups, smaller shard sizes</a:t>
            </a:r>
            <a:endParaRPr sz="12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24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Reversible Workflows</a:t>
            </a:r>
            <a:r>
              <a:rPr lang="en" sz="24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 </a:t>
            </a:r>
            <a:r>
              <a:rPr lang="en" sz="12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schema changes, import, reshard</a:t>
            </a:r>
            <a:endParaRPr sz="12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3175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24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VTOP: replacement over repair</a:t>
            </a:r>
            <a:r>
              <a:rPr lang="en" sz="24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 </a:t>
            </a:r>
            <a:r>
              <a:rPr lang="en" sz="12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bad mysql, k8s node, vtgate oom</a:t>
            </a:r>
            <a:endParaRPr sz="12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1"/>
          <p:cNvSpPr txBox="1"/>
          <p:nvPr>
            <p:ph type="title"/>
          </p:nvPr>
        </p:nvSpPr>
        <p:spPr>
          <a:xfrm>
            <a:off x="0" y="266250"/>
            <a:ext cx="9144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b="1" lang="en" sz="30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Resilient Design</a:t>
            </a:r>
            <a:endParaRPr b="1" i="0" sz="30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50" name="Google Shape;250;p31"/>
          <p:cNvSpPr txBox="1"/>
          <p:nvPr/>
        </p:nvSpPr>
        <p:spPr>
          <a:xfrm>
            <a:off x="9873150" y="19700"/>
            <a:ext cx="567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1"/>
          <p:cNvSpPr txBox="1"/>
          <p:nvPr/>
        </p:nvSpPr>
        <p:spPr>
          <a:xfrm>
            <a:off x="296250" y="882500"/>
            <a:ext cx="8551500" cy="3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18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Failover Buffering</a:t>
            </a:r>
            <a:r>
              <a:rPr lang="en" sz="18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 at VTGate: during cluster events like reparenting</a:t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18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Health-checking &amp; Discovery</a:t>
            </a:r>
            <a:r>
              <a:rPr lang="en" sz="18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: vtgate filters out unhealthy tablets</a:t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18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Tablet Throttler</a:t>
            </a:r>
            <a:r>
              <a:rPr lang="en" sz="18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: backpressure on VReplication on high replication lag</a:t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18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Cross-shard Transactions</a:t>
            </a:r>
            <a:r>
              <a:rPr lang="en" sz="18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 (2PC): for consistency</a:t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18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Cell Isolation</a:t>
            </a:r>
            <a:r>
              <a:rPr lang="en" sz="18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: local-cell reads on network partition</a:t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18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Operational guardrails</a:t>
            </a:r>
            <a:r>
              <a:rPr lang="en" sz="18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: Dry-runs, Reversible migrations, Timeouts</a:t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18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Controlled failovers</a:t>
            </a:r>
            <a:r>
              <a:rPr lang="en" sz="18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: for rolling upgrades</a:t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-3175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verpass"/>
              <a:buChar char="●"/>
            </a:pPr>
            <a:r>
              <a:rPr lang="en" sz="18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Backups</a:t>
            </a:r>
            <a:r>
              <a:rPr lang="en" sz="18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: incremental, point-in-time recovery</a:t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"/>
          <p:cNvSpPr txBox="1"/>
          <p:nvPr>
            <p:ph type="title"/>
          </p:nvPr>
        </p:nvSpPr>
        <p:spPr>
          <a:xfrm>
            <a:off x="0" y="266250"/>
            <a:ext cx="9144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b="1" lang="en" sz="30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Vitess K8s Operator</a:t>
            </a:r>
            <a:endParaRPr b="1" i="0" sz="30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57" name="Google Shape;257;p32"/>
          <p:cNvSpPr txBox="1"/>
          <p:nvPr/>
        </p:nvSpPr>
        <p:spPr>
          <a:xfrm>
            <a:off x="9873150" y="19700"/>
            <a:ext cx="567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2"/>
          <p:cNvSpPr txBox="1"/>
          <p:nvPr/>
        </p:nvSpPr>
        <p:spPr>
          <a:xfrm>
            <a:off x="296250" y="882500"/>
            <a:ext cx="8551500" cy="3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Install</a:t>
            </a:r>
            <a:endParaRPr sz="24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FFFF"/>
              </a:solidFill>
              <a:highlight>
                <a:srgbClr val="11111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FFFF"/>
              </a:solidFill>
              <a:highlight>
                <a:srgbClr val="11111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215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FFFF"/>
              </a:solidFill>
              <a:highlight>
                <a:srgbClr val="11111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pic>
        <p:nvPicPr>
          <p:cNvPr descr="Beautify this slide" id="259" name="Google Shape;259;p32"/>
          <p:cNvPicPr preferRelativeResize="0"/>
          <p:nvPr/>
        </p:nvPicPr>
        <p:blipFill rotWithShape="1">
          <a:blip r:embed="rId3">
            <a:alphaModFix/>
          </a:blip>
          <a:srcRect b="27091" l="2883" r="2902" t="28773"/>
          <a:stretch/>
        </p:blipFill>
        <p:spPr>
          <a:xfrm>
            <a:off x="229875" y="1479825"/>
            <a:ext cx="8677851" cy="22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/>
          <p:nvPr>
            <p:ph type="title"/>
          </p:nvPr>
        </p:nvSpPr>
        <p:spPr>
          <a:xfrm>
            <a:off x="0" y="266250"/>
            <a:ext cx="9144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b="1" lang="en" sz="30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Vitess K8s Operator</a:t>
            </a:r>
            <a:endParaRPr b="1" i="0" sz="30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65" name="Google Shape;265;p33"/>
          <p:cNvSpPr txBox="1"/>
          <p:nvPr/>
        </p:nvSpPr>
        <p:spPr>
          <a:xfrm>
            <a:off x="9873150" y="19700"/>
            <a:ext cx="567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eautify this slide" id="266" name="Google Shape;266;p33"/>
          <p:cNvPicPr preferRelativeResize="0"/>
          <p:nvPr/>
        </p:nvPicPr>
        <p:blipFill rotWithShape="1">
          <a:blip r:embed="rId3">
            <a:alphaModFix/>
          </a:blip>
          <a:srcRect b="8941" l="2417" r="2426" t="28488"/>
          <a:stretch/>
        </p:blipFill>
        <p:spPr>
          <a:xfrm>
            <a:off x="229877" y="1451108"/>
            <a:ext cx="8764076" cy="321827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3"/>
          <p:cNvSpPr txBox="1"/>
          <p:nvPr/>
        </p:nvSpPr>
        <p:spPr>
          <a:xfrm>
            <a:off x="296250" y="882500"/>
            <a:ext cx="8551500" cy="3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Create a Cluster</a:t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/>
          <p:nvPr>
            <p:ph type="title"/>
          </p:nvPr>
        </p:nvSpPr>
        <p:spPr>
          <a:xfrm>
            <a:off x="0" y="266250"/>
            <a:ext cx="91440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b="1" lang="en" sz="30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Vitess K8s Operator</a:t>
            </a:r>
            <a:endParaRPr b="1" i="0" sz="3000" u="none" cap="none" strike="noStrike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>
            <a:off x="9873150" y="19700"/>
            <a:ext cx="567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4"/>
          <p:cNvSpPr txBox="1"/>
          <p:nvPr/>
        </p:nvSpPr>
        <p:spPr>
          <a:xfrm>
            <a:off x="296250" y="882500"/>
            <a:ext cx="8551500" cy="3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3F3F3"/>
                </a:solidFill>
                <a:latin typeface="Overpass"/>
                <a:ea typeface="Overpass"/>
                <a:cs typeface="Overpass"/>
                <a:sym typeface="Overpass"/>
              </a:rPr>
              <a:t>We has Cluster!</a:t>
            </a:r>
            <a:endParaRPr sz="2400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3F3F3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pic>
        <p:nvPicPr>
          <p:cNvPr descr="Beautify this slide" id="275" name="Google Shape;275;p34"/>
          <p:cNvPicPr preferRelativeResize="0"/>
          <p:nvPr/>
        </p:nvPicPr>
        <p:blipFill rotWithShape="1">
          <a:blip r:embed="rId3">
            <a:alphaModFix/>
          </a:blip>
          <a:srcRect b="9495" l="3657" r="3527" t="27374"/>
          <a:stretch/>
        </p:blipFill>
        <p:spPr>
          <a:xfrm>
            <a:off x="359194" y="1408000"/>
            <a:ext cx="8548551" cy="324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"/>
          <p:cNvSpPr txBox="1"/>
          <p:nvPr/>
        </p:nvSpPr>
        <p:spPr>
          <a:xfrm>
            <a:off x="1719300" y="1748250"/>
            <a:ext cx="57054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500">
                <a:solidFill>
                  <a:schemeClr val="accent1"/>
                </a:solidFill>
                <a:latin typeface="Overpass"/>
                <a:ea typeface="Overpass"/>
                <a:cs typeface="Overpass"/>
                <a:sym typeface="Overpass"/>
              </a:rPr>
              <a:t>Thank You</a:t>
            </a:r>
            <a:endParaRPr b="1" sz="6500">
              <a:solidFill>
                <a:schemeClr val="accent1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SSNA24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FF7F15"/>
      </a:accent1>
      <a:accent2>
        <a:srgbClr val="262267"/>
      </a:accent2>
      <a:accent3>
        <a:srgbClr val="305BA9"/>
      </a:accent3>
      <a:accent4>
        <a:srgbClr val="B0DDFF"/>
      </a:accent4>
      <a:accent5>
        <a:srgbClr val="FFC217"/>
      </a:accent5>
      <a:accent6>
        <a:srgbClr val="FFA35F"/>
      </a:accent6>
      <a:hlink>
        <a:srgbClr val="FF7F15"/>
      </a:hlink>
      <a:folHlink>
        <a:srgbClr val="FFA3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itess">
  <a:themeElements>
    <a:clrScheme name="Custom 7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FE7334"/>
      </a:accent1>
      <a:accent2>
        <a:srgbClr val="E46800"/>
      </a:accent2>
      <a:accent3>
        <a:srgbClr val="FFDFC6"/>
      </a:accent3>
      <a:accent4>
        <a:srgbClr val="E9670C"/>
      </a:accent4>
      <a:accent5>
        <a:srgbClr val="21C0D7"/>
      </a:accent5>
      <a:accent6>
        <a:srgbClr val="55D4FA"/>
      </a:accent6>
      <a:hlink>
        <a:srgbClr val="FE7334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