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3"/>
  </p:notesMasterIdLst>
  <p:sldIdLst>
    <p:sldId id="256" r:id="rId2"/>
    <p:sldId id="274" r:id="rId3"/>
    <p:sldId id="279" r:id="rId4"/>
    <p:sldId id="280" r:id="rId5"/>
    <p:sldId id="281" r:id="rId6"/>
    <p:sldId id="282" r:id="rId7"/>
    <p:sldId id="283" r:id="rId8"/>
    <p:sldId id="284" r:id="rId9"/>
    <p:sldId id="288" r:id="rId10"/>
    <p:sldId id="290" r:id="rId11"/>
    <p:sldId id="291" r:id="rId12"/>
    <p:sldId id="285" r:id="rId13"/>
    <p:sldId id="286" r:id="rId14"/>
    <p:sldId id="260" r:id="rId15"/>
    <p:sldId id="261" r:id="rId16"/>
    <p:sldId id="293" r:id="rId17"/>
    <p:sldId id="273" r:id="rId18"/>
    <p:sldId id="2147483638" r:id="rId19"/>
    <p:sldId id="2147483641" r:id="rId20"/>
    <p:sldId id="2147483633" r:id="rId21"/>
    <p:sldId id="271" r:id="rId22"/>
    <p:sldId id="2147483634" r:id="rId23"/>
    <p:sldId id="266" r:id="rId24"/>
    <p:sldId id="268" r:id="rId25"/>
    <p:sldId id="269" r:id="rId26"/>
    <p:sldId id="2147483642" r:id="rId27"/>
    <p:sldId id="270" r:id="rId28"/>
    <p:sldId id="287" r:id="rId29"/>
    <p:sldId id="294" r:id="rId30"/>
    <p:sldId id="289" r:id="rId31"/>
    <p:sldId id="295" r:id="rId32"/>
    <p:sldId id="296" r:id="rId33"/>
    <p:sldId id="298" r:id="rId34"/>
    <p:sldId id="275" r:id="rId35"/>
    <p:sldId id="297" r:id="rId36"/>
    <p:sldId id="272" r:id="rId37"/>
    <p:sldId id="277" r:id="rId38"/>
    <p:sldId id="278" r:id="rId39"/>
    <p:sldId id="2147483646" r:id="rId40"/>
    <p:sldId id="2147483647" r:id="rId41"/>
    <p:sldId id="276"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i6DZVrj0aiR1+jYXbSLBnMAxDEY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D3799C-BE1F-4EF9-AABA-3CE351198629}" v="3" dt="2026-03-23T01:33:59.846"/>
    <p1510:client id="{4A307E43-081D-420A-BFCB-1571E6B2D6D6}" v="156" dt="2026-03-24T08:36:37.322"/>
    <p1510:client id="{7F57C375-2890-45E2-B221-561B4A43FC44}" v="14" dt="2026-03-23T00:36:58.661"/>
    <p1510:client id="{A810B997-82AD-42EA-B2FD-9635397B31C2}" v="100" dt="2026-03-23T22:47:34.919"/>
    <p1510:client id="{C65395C2-771E-41C6-B2D3-3841A8DB7BA8}" v="26" dt="2026-03-23T23:06:51.882"/>
    <p1510:client id="{D3B6F598-FBAC-4DB5-A546-38F564EAAD02}" v="1" dt="2026-03-23T22:25:17.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74"/>
    <p:restoredTop sz="70319"/>
  </p:normalViewPr>
  <p:slideViewPr>
    <p:cSldViewPr snapToGrid="0">
      <p:cViewPr varScale="1">
        <p:scale>
          <a:sx n="109" d="100"/>
          <a:sy n="109" d="100"/>
        </p:scale>
        <p:origin x="140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3" Type="http://customschemas.google.com/relationships/presentationmetadata" Target="metadata"/><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56"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When a request goes to </a:t>
            </a:r>
            <a:r>
              <a:rPr lang="en-US" dirty="0" err="1">
                <a:latin typeface="Calibri"/>
                <a:ea typeface="Calibri"/>
                <a:cs typeface="Calibri"/>
              </a:rPr>
              <a:t>Github</a:t>
            </a:r>
            <a:r>
              <a:rPr lang="en-US" dirty="0">
                <a:latin typeface="Calibri"/>
                <a:ea typeface="Calibri"/>
                <a:cs typeface="Calibri"/>
              </a:rPr>
              <a:t> using an API key, </a:t>
            </a:r>
          </a:p>
        </p:txBody>
      </p:sp>
    </p:spTree>
    <p:extLst>
      <p:ext uri="{BB962C8B-B14F-4D97-AF65-F5344CB8AC3E}">
        <p14:creationId xmlns:p14="http://schemas.microsoft.com/office/powerpoint/2010/main" val="245258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err="1">
                <a:latin typeface="Calibri"/>
                <a:ea typeface="Calibri"/>
                <a:cs typeface="Calibri"/>
              </a:rPr>
              <a:t>Github</a:t>
            </a:r>
            <a:r>
              <a:rPr lang="en-US" dirty="0">
                <a:latin typeface="Calibri"/>
                <a:ea typeface="Calibri"/>
                <a:cs typeface="Calibri"/>
              </a:rPr>
              <a:t> assumes there's a user behind that request. And for a long time, that was generally the case. However, there is a new workflow gaining popularity:</a:t>
            </a:r>
          </a:p>
        </p:txBody>
      </p:sp>
    </p:spTree>
    <p:extLst>
      <p:ext uri="{BB962C8B-B14F-4D97-AF65-F5344CB8AC3E}">
        <p14:creationId xmlns:p14="http://schemas.microsoft.com/office/powerpoint/2010/main" val="3671285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The agentic flow. Now, a user can use the most intuitive interface: natural language, tell an agent to do things, and the agent will initiate any calls to backend tools. From </a:t>
            </a:r>
            <a:r>
              <a:rPr lang="en-US" dirty="0" err="1">
                <a:latin typeface="Calibri"/>
                <a:ea typeface="Calibri"/>
                <a:cs typeface="Calibri"/>
              </a:rPr>
              <a:t>Github's</a:t>
            </a:r>
            <a:r>
              <a:rPr lang="en-US" dirty="0">
                <a:latin typeface="Calibri"/>
                <a:ea typeface="Calibri"/>
                <a:cs typeface="Calibri"/>
              </a:rPr>
              <a:t> perspective, the API key is still the user. And that's fine when an agent is running locally – the user is responsible, and the agent can directly hold the user's key. </a:t>
            </a:r>
          </a:p>
        </p:txBody>
      </p:sp>
    </p:spTree>
    <p:extLst>
      <p:ext uri="{BB962C8B-B14F-4D97-AF65-F5344CB8AC3E}">
        <p14:creationId xmlns:p14="http://schemas.microsoft.com/office/powerpoint/2010/main" val="678026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But when an agent is served in an enterprise environment, the responsibility for agent behavior shifts to the organization. If we're still using API keys to have the agent impersonate the user, GitHub may not care, but other platform components are often involved. </a:t>
            </a:r>
          </a:p>
        </p:txBody>
      </p:sp>
    </p:spTree>
    <p:extLst>
      <p:ext uri="{BB962C8B-B14F-4D97-AF65-F5344CB8AC3E}">
        <p14:creationId xmlns:p14="http://schemas.microsoft.com/office/powerpoint/2010/main" val="151108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You could have an agent talking to other agents, talking to other internal tools, or going through a gateway. In any case, the API key pattern fails in a couple ways:</a:t>
            </a:r>
            <a:br>
              <a:rPr lang="en-US" dirty="0">
                <a:latin typeface="Calibri"/>
                <a:ea typeface="Calibri"/>
                <a:cs typeface="Calibri"/>
              </a:rPr>
            </a:br>
            <a:r>
              <a:rPr lang="en-US" dirty="0">
                <a:latin typeface="Calibri"/>
                <a:ea typeface="Calibri"/>
                <a:cs typeface="Calibri"/>
              </a:rPr>
              <a:t>1. Every request needs all the user's credentials for whatever the agent may access. </a:t>
            </a:r>
            <a:br>
              <a:rPr lang="en-US" dirty="0">
                <a:latin typeface="Calibri"/>
                <a:ea typeface="Calibri"/>
                <a:cs typeface="Calibri"/>
              </a:rPr>
            </a:br>
            <a:r>
              <a:rPr lang="en-US" dirty="0">
                <a:latin typeface="Calibri"/>
                <a:ea typeface="Calibri"/>
                <a:cs typeface="Calibri"/>
              </a:rPr>
              <a:t>2. The user is forced to enable impersonation access to all components. </a:t>
            </a:r>
            <a:br>
              <a:rPr lang="en-US" dirty="0">
                <a:latin typeface="Calibri"/>
                <a:ea typeface="Calibri"/>
                <a:cs typeface="Calibri"/>
              </a:rPr>
            </a:br>
            <a:r>
              <a:rPr lang="en-US" dirty="0">
                <a:latin typeface="Calibri"/>
                <a:ea typeface="Calibri"/>
                <a:cs typeface="Calibri"/>
              </a:rPr>
              <a:t>3. The context of each request is not granular. We have the user's identity with the API key, but from the Gateway perspective, there isn't a real way to tell if a user is calling directly, if an agent is calling on behalf of a user, or some other app. This poses problems for observability and </a:t>
            </a:r>
            <a:r>
              <a:rPr lang="en-US" dirty="0" err="1">
                <a:latin typeface="Calibri"/>
                <a:ea typeface="Calibri"/>
                <a:cs typeface="Calibri"/>
              </a:rPr>
              <a:t>implementability</a:t>
            </a:r>
            <a:r>
              <a:rPr lang="en-US" dirty="0">
                <a:latin typeface="Calibri"/>
                <a:ea typeface="Calibri"/>
                <a:cs typeface="Calibri"/>
              </a:rPr>
              <a:t> of authorization policy. </a:t>
            </a:r>
          </a:p>
        </p:txBody>
      </p:sp>
    </p:spTree>
    <p:extLst>
      <p:ext uri="{BB962C8B-B14F-4D97-AF65-F5344CB8AC3E}">
        <p14:creationId xmlns:p14="http://schemas.microsoft.com/office/powerpoint/2010/main" val="3753552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So last year, we researched how to put together existing standards to do away with the API key antipattern. And we came up with a pattern built on three standards:</a:t>
            </a:r>
          </a:p>
          <a:p>
            <a:pPr>
              <a:buAutoNum type="arabicPeriod"/>
            </a:pPr>
            <a:r>
              <a:rPr lang="en-US" dirty="0">
                <a:latin typeface="Calibri"/>
                <a:ea typeface="Calibri"/>
                <a:cs typeface="Calibri"/>
              </a:rPr>
              <a:t>OAuth 2.0</a:t>
            </a:r>
          </a:p>
          <a:p>
            <a:pPr>
              <a:buAutoNum type="arabicPeriod"/>
            </a:pPr>
            <a:r>
              <a:rPr lang="en-US" dirty="0">
                <a:latin typeface="Calibri"/>
                <a:ea typeface="Calibri"/>
                <a:cs typeface="Calibri"/>
              </a:rPr>
              <a:t>OAuth 2.0 extension of Token </a:t>
            </a:r>
            <a:r>
              <a:rPr lang="en-US" dirty="0" err="1">
                <a:latin typeface="Calibri"/>
                <a:ea typeface="Calibri"/>
                <a:cs typeface="Calibri"/>
              </a:rPr>
              <a:t>excahnge</a:t>
            </a:r>
            <a:endParaRPr lang="en-US" dirty="0">
              <a:latin typeface="Calibri"/>
              <a:ea typeface="Calibri"/>
              <a:cs typeface="Calibri"/>
            </a:endParaRPr>
          </a:p>
          <a:p>
            <a:pPr>
              <a:buAutoNum type="arabicPeriod"/>
            </a:pPr>
            <a:r>
              <a:rPr lang="en-US" dirty="0">
                <a:latin typeface="Calibri"/>
                <a:ea typeface="Calibri"/>
                <a:cs typeface="Calibri"/>
              </a:rPr>
              <a:t>SPIFFE</a:t>
            </a:r>
          </a:p>
          <a:p>
            <a:pPr marL="158750" indent="0">
              <a:buNone/>
            </a:pPr>
            <a:r>
              <a:rPr lang="en-US" dirty="0">
                <a:latin typeface="Calibri"/>
                <a:ea typeface="Calibri"/>
                <a:cs typeface="Calibri"/>
              </a:rPr>
              <a:t>We presented a workshop on this in </a:t>
            </a:r>
            <a:r>
              <a:rPr lang="en-US" dirty="0" err="1">
                <a:latin typeface="Calibri"/>
                <a:ea typeface="Calibri"/>
                <a:cs typeface="Calibri"/>
              </a:rPr>
              <a:t>KubeCon</a:t>
            </a:r>
            <a:r>
              <a:rPr lang="en-US" dirty="0">
                <a:latin typeface="Calibri"/>
                <a:ea typeface="Calibri"/>
                <a:cs typeface="Calibri"/>
              </a:rPr>
              <a:t> NA, but to summarize in two minutes...</a:t>
            </a:r>
          </a:p>
        </p:txBody>
      </p:sp>
    </p:spTree>
    <p:extLst>
      <p:ext uri="{BB962C8B-B14F-4D97-AF65-F5344CB8AC3E}">
        <p14:creationId xmlns:p14="http://schemas.microsoft.com/office/powerpoint/2010/main" val="894512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OAUTH for DELEGATION</a:t>
            </a:r>
          </a:p>
        </p:txBody>
      </p:sp>
    </p:spTree>
    <p:extLst>
      <p:ext uri="{BB962C8B-B14F-4D97-AF65-F5344CB8AC3E}">
        <p14:creationId xmlns:p14="http://schemas.microsoft.com/office/powerpoint/2010/main" val="3415942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ea typeface="Calibri"/>
                <a:cs typeface="Calibri"/>
              </a:rPr>
              <a:t>Token exchange for NESTED transactions – </a:t>
            </a:r>
            <a:r>
              <a:rPr lang="en-US" dirty="0" err="1">
                <a:latin typeface="Calibri"/>
                <a:ea typeface="Calibri"/>
                <a:cs typeface="Calibri"/>
              </a:rPr>
              <a:t>mariusz</a:t>
            </a:r>
            <a:r>
              <a:rPr lang="en-US" dirty="0">
                <a:latin typeface="Calibri"/>
                <a:ea typeface="Calibri"/>
                <a:cs typeface="Calibri"/>
              </a:rPr>
              <a:t> will talk more about this</a:t>
            </a:r>
            <a:endParaRPr lang="en-US" dirty="0"/>
          </a:p>
        </p:txBody>
      </p:sp>
    </p:spTree>
    <p:extLst>
      <p:ext uri="{BB962C8B-B14F-4D97-AF65-F5344CB8AC3E}">
        <p14:creationId xmlns:p14="http://schemas.microsoft.com/office/powerpoint/2010/main" val="2551777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ea typeface="Calibri"/>
                <a:cs typeface="Calibri"/>
              </a:rPr>
              <a:t>Finally, SPIFFE is the anchored root of trust that provides workload identity. We will go into more detail on this later, but at a high level, SPIFFE provides identities in the form of JWT or x509, based on attested attributes. The agent will be able to authenticate to the OAuth server with this credential, and this enables the definition of policies based on strongly attested identities. </a:t>
            </a:r>
          </a:p>
          <a:p>
            <a:pPr>
              <a:buNone/>
            </a:pPr>
            <a:endParaRPr lang="en-US" dirty="0">
              <a:latin typeface="Calibri"/>
              <a:ea typeface="Calibri"/>
              <a:cs typeface="Calibri"/>
            </a:endParaRPr>
          </a:p>
          <a:p>
            <a:pPr>
              <a:buNone/>
            </a:pPr>
            <a:r>
              <a:rPr lang="en-US" dirty="0">
                <a:latin typeface="Calibri"/>
                <a:ea typeface="Calibri"/>
                <a:cs typeface="Calibri"/>
              </a:rPr>
              <a:t>We'll go into more detail on this later</a:t>
            </a:r>
          </a:p>
        </p:txBody>
      </p:sp>
    </p:spTree>
    <p:extLst>
      <p:ext uri="{BB962C8B-B14F-4D97-AF65-F5344CB8AC3E}">
        <p14:creationId xmlns:p14="http://schemas.microsoft.com/office/powerpoint/2010/main" val="2060386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But that's what we've been working on last year in a nutshell. We defined a set of emerging best practices for enabling agents in the cloud. This also includes using a gateway for centralized control, and Vault for integrating with </a:t>
            </a:r>
            <a:r>
              <a:rPr lang="en-US" dirty="0" err="1">
                <a:latin typeface="Calibri"/>
                <a:ea typeface="Calibri"/>
                <a:cs typeface="Calibri"/>
              </a:rPr>
              <a:t>nonOAuth</a:t>
            </a:r>
            <a:r>
              <a:rPr lang="en-US" dirty="0">
                <a:latin typeface="Calibri"/>
                <a:ea typeface="Calibri"/>
                <a:cs typeface="Calibri"/>
              </a:rPr>
              <a:t> systems. </a:t>
            </a:r>
          </a:p>
          <a:p>
            <a:pPr>
              <a:buNone/>
            </a:pPr>
            <a:r>
              <a:rPr lang="en-US" dirty="0">
                <a:latin typeface="Calibri"/>
                <a:ea typeface="Calibri"/>
                <a:cs typeface="Calibri"/>
              </a:rPr>
              <a:t>I'd like to note that all of these patterns are not new, and can apply to non-agentic systems, and using existing infrastructure. </a:t>
            </a:r>
          </a:p>
          <a:p>
            <a:pPr>
              <a:buNone/>
            </a:pPr>
            <a:endParaRPr lang="en-US" dirty="0">
              <a:latin typeface="Calibri"/>
              <a:ea typeface="Calibri"/>
              <a:cs typeface="Calibri"/>
            </a:endParaRPr>
          </a:p>
          <a:p>
            <a:pPr>
              <a:buNone/>
            </a:pPr>
            <a:r>
              <a:rPr lang="en-US" dirty="0">
                <a:latin typeface="Calibri"/>
                <a:ea typeface="Calibri"/>
                <a:cs typeface="Calibri"/>
              </a:rPr>
              <a:t>In noticing, that a lot of platform infrastructure to implement this may exist, we then had to ask the next question:</a:t>
            </a:r>
          </a:p>
        </p:txBody>
      </p:sp>
    </p:spTree>
    <p:extLst>
      <p:ext uri="{BB962C8B-B14F-4D97-AF65-F5344CB8AC3E}">
        <p14:creationId xmlns:p14="http://schemas.microsoft.com/office/powerpoint/2010/main" val="417411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Could we demonstrate this all using completely open source technologies? </a:t>
            </a:r>
          </a:p>
        </p:txBody>
      </p:sp>
    </p:spTree>
    <p:extLst>
      <p:ext uri="{BB962C8B-B14F-4D97-AF65-F5344CB8AC3E}">
        <p14:creationId xmlns:p14="http://schemas.microsoft.com/office/powerpoint/2010/main" val="4039758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ea typeface="Calibri"/>
                <a:cs typeface="Calibri"/>
              </a:rPr>
              <a:t>And from this question, </a:t>
            </a:r>
            <a:r>
              <a:rPr lang="en-US" dirty="0" err="1">
                <a:latin typeface="Calibri"/>
                <a:ea typeface="Calibri"/>
                <a:cs typeface="Calibri"/>
              </a:rPr>
              <a:t>Kagenti</a:t>
            </a:r>
            <a:r>
              <a:rPr lang="en-US" dirty="0">
                <a:latin typeface="Calibri"/>
                <a:ea typeface="Calibri"/>
                <a:cs typeface="Calibri"/>
              </a:rPr>
              <a:t> was born! </a:t>
            </a:r>
          </a:p>
          <a:p>
            <a:pPr>
              <a:buNone/>
            </a:pPr>
            <a:endParaRPr lang="en-US" dirty="0">
              <a:latin typeface="Calibri"/>
              <a:ea typeface="Calibri"/>
              <a:cs typeface="Calibri"/>
            </a:endParaRPr>
          </a:p>
          <a:p>
            <a:pPr>
              <a:buNone/>
            </a:pPr>
            <a:r>
              <a:rPr lang="en-US" dirty="0" err="1">
                <a:latin typeface="Calibri"/>
                <a:ea typeface="Calibri"/>
                <a:cs typeface="Calibri"/>
              </a:rPr>
              <a:t>Kagenti</a:t>
            </a:r>
            <a:r>
              <a:rPr lang="en-US" dirty="0">
                <a:latin typeface="Calibri"/>
                <a:ea typeface="Calibri"/>
                <a:cs typeface="Calibri"/>
              </a:rPr>
              <a:t> is almost a year old now, and the idea is simple: use existing open-source building blocks to support key platform requirements of </a:t>
            </a:r>
          </a:p>
          <a:p>
            <a:pPr>
              <a:buFont typeface="Calibri"/>
              <a:buChar char="-"/>
            </a:pPr>
            <a:r>
              <a:rPr lang="en-US" dirty="0">
                <a:latin typeface="Calibri"/>
                <a:ea typeface="Calibri"/>
                <a:cs typeface="Calibri"/>
              </a:rPr>
              <a:t>Lifecycle orchestration</a:t>
            </a:r>
          </a:p>
          <a:p>
            <a:pPr>
              <a:buFont typeface="Calibri"/>
              <a:buChar char="-"/>
            </a:pPr>
            <a:r>
              <a:rPr lang="en-US" dirty="0">
                <a:latin typeface="Calibri"/>
                <a:ea typeface="Calibri"/>
                <a:cs typeface="Calibri"/>
              </a:rPr>
              <a:t>Networking</a:t>
            </a:r>
          </a:p>
          <a:p>
            <a:pPr>
              <a:buFont typeface="Calibri"/>
              <a:buChar char="-"/>
            </a:pPr>
            <a:r>
              <a:rPr lang="en-US" dirty="0">
                <a:latin typeface="Calibri"/>
                <a:ea typeface="Calibri"/>
                <a:cs typeface="Calibri"/>
              </a:rPr>
              <a:t>Security</a:t>
            </a:r>
          </a:p>
          <a:p>
            <a:pPr>
              <a:buFont typeface="Calibri"/>
              <a:buChar char="-"/>
            </a:pPr>
            <a:r>
              <a:rPr lang="en-US" dirty="0">
                <a:latin typeface="Calibri"/>
                <a:ea typeface="Calibri"/>
                <a:cs typeface="Calibri"/>
              </a:rPr>
              <a:t>Observability</a:t>
            </a:r>
          </a:p>
          <a:p>
            <a:pPr>
              <a:buFont typeface="Calibri"/>
              <a:buChar char="-"/>
            </a:pPr>
            <a:endParaRPr lang="en-US" dirty="0">
              <a:latin typeface="Calibri"/>
              <a:ea typeface="Calibri"/>
              <a:cs typeface="Calibri"/>
            </a:endParaRPr>
          </a:p>
          <a:p>
            <a:pPr marL="158750" indent="0">
              <a:buNone/>
            </a:pPr>
            <a:r>
              <a:rPr lang="en-US" dirty="0">
                <a:latin typeface="Calibri"/>
                <a:ea typeface="Calibri"/>
                <a:cs typeface="Calibri"/>
              </a:rPr>
              <a:t>And see how easy it is to run agents and tools on this platform. </a:t>
            </a:r>
          </a:p>
          <a:p>
            <a:pPr marL="158750" indent="0">
              <a:buNone/>
            </a:pPr>
            <a:endParaRPr lang="en-US" dirty="0">
              <a:latin typeface="Calibri"/>
              <a:ea typeface="Calibri"/>
              <a:cs typeface="Calibri"/>
            </a:endParaRPr>
          </a:p>
          <a:p>
            <a:pPr marL="158750" indent="0">
              <a:buNone/>
            </a:pPr>
            <a:r>
              <a:rPr lang="en-US" dirty="0">
                <a:latin typeface="Calibri"/>
                <a:ea typeface="Calibri"/>
                <a:cs typeface="Calibri"/>
              </a:rPr>
              <a:t>In doing this, we demonstrate a pluggable open-source platform blueprint. the idea of a blueprint is powerful because:</a:t>
            </a:r>
          </a:p>
          <a:p>
            <a:pPr marL="330200" indent="-171450">
              <a:buFont typeface="Calibri"/>
              <a:buChar char="-"/>
            </a:pPr>
            <a:r>
              <a:rPr lang="en-US" dirty="0">
                <a:latin typeface="Calibri"/>
                <a:ea typeface="Calibri"/>
                <a:cs typeface="Calibri"/>
              </a:rPr>
              <a:t>To work with </a:t>
            </a:r>
            <a:r>
              <a:rPr lang="en-US" dirty="0" err="1">
                <a:latin typeface="Calibri"/>
                <a:ea typeface="Calibri"/>
                <a:cs typeface="Calibri"/>
              </a:rPr>
              <a:t>Kagenti</a:t>
            </a:r>
            <a:r>
              <a:rPr lang="en-US" dirty="0">
                <a:latin typeface="Calibri"/>
                <a:ea typeface="Calibri"/>
                <a:cs typeface="Calibri"/>
              </a:rPr>
              <a:t>, you are not required to adopt a whole new monolithic platform. You can choose the parts that work for you</a:t>
            </a:r>
          </a:p>
          <a:p>
            <a:pPr marL="330200" indent="-171450">
              <a:buFont typeface="Calibri"/>
              <a:buChar char="-"/>
            </a:pPr>
            <a:r>
              <a:rPr lang="en-US" dirty="0">
                <a:latin typeface="Calibri"/>
                <a:ea typeface="Calibri"/>
                <a:cs typeface="Calibri"/>
              </a:rPr>
              <a:t>The blueprint is standards-based and therefore framework agnostic, decreasing the requirements on application developers</a:t>
            </a:r>
          </a:p>
          <a:p>
            <a:pPr marL="158750" indent="0">
              <a:buNone/>
            </a:pPr>
            <a:endParaRPr lang="en-US" dirty="0">
              <a:latin typeface="Calibri"/>
              <a:ea typeface="Calibri"/>
              <a:cs typeface="Calibri"/>
            </a:endParaRPr>
          </a:p>
          <a:p>
            <a:pPr marL="158750" indent="0">
              <a:buNone/>
            </a:pPr>
            <a:endParaRPr lang="en-US" dirty="0">
              <a:latin typeface="Calibri"/>
              <a:ea typeface="Calibri"/>
              <a:cs typeface="Calibri"/>
            </a:endParaRPr>
          </a:p>
        </p:txBody>
      </p:sp>
    </p:spTree>
    <p:extLst>
      <p:ext uri="{BB962C8B-B14F-4D97-AF65-F5344CB8AC3E}">
        <p14:creationId xmlns:p14="http://schemas.microsoft.com/office/powerpoint/2010/main" val="1371631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t>This work also has been useful towards identifying gaps in the interoperability between open source technologies:</a:t>
            </a:r>
          </a:p>
          <a:p>
            <a:pPr>
              <a:buNone/>
            </a:pPr>
            <a:endParaRPr lang="en-US" dirty="0"/>
          </a:p>
          <a:p>
            <a:pPr>
              <a:buNone/>
            </a:pPr>
            <a:r>
              <a:rPr lang="en-US" dirty="0"/>
              <a:t>The experiments last year helped spur discussion toward improving integration between </a:t>
            </a:r>
            <a:r>
              <a:rPr lang="en-US" dirty="0" err="1"/>
              <a:t>keycloak</a:t>
            </a:r>
            <a:r>
              <a:rPr lang="en-US" dirty="0"/>
              <a:t> and SPIFFE. You can now configure </a:t>
            </a:r>
            <a:r>
              <a:rPr lang="en-US" dirty="0" err="1"/>
              <a:t>Keycloak</a:t>
            </a:r>
            <a:r>
              <a:rPr lang="en-US" dirty="0"/>
              <a:t> to validated SPIFFE ids out of the box, and this is now a preview feature!</a:t>
            </a:r>
          </a:p>
          <a:p>
            <a:pPr>
              <a:buNone/>
            </a:pPr>
            <a:r>
              <a:rPr lang="en-US" dirty="0"/>
              <a:t>This work also spurred discussion of the necessity of an MCP Gateway. One has been developed under </a:t>
            </a:r>
            <a:r>
              <a:rPr lang="en-US" dirty="0" err="1"/>
              <a:t>Kagenti</a:t>
            </a:r>
            <a:r>
              <a:rPr lang="en-US" dirty="0"/>
              <a:t> and is now under the </a:t>
            </a:r>
            <a:r>
              <a:rPr lang="en-US" dirty="0" err="1"/>
              <a:t>Kuadrant</a:t>
            </a:r>
            <a:r>
              <a:rPr lang="en-US" dirty="0"/>
              <a:t> organization. </a:t>
            </a:r>
          </a:p>
        </p:txBody>
      </p:sp>
    </p:spTree>
    <p:extLst>
      <p:ext uri="{BB962C8B-B14F-4D97-AF65-F5344CB8AC3E}">
        <p14:creationId xmlns:p14="http://schemas.microsoft.com/office/powerpoint/2010/main" val="2852215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t>"Let me start with a very old proverb:</a:t>
            </a:r>
          </a:p>
          <a:p>
            <a:pPr>
              <a:buNone/>
            </a:pPr>
            <a:r>
              <a:rPr lang="en-US" dirty="0"/>
              <a:t>'Generative AI does not bypass traditional engineering disciplines.'</a:t>
            </a:r>
          </a:p>
          <a:p>
            <a:pPr>
              <a:buNone/>
            </a:pPr>
            <a:r>
              <a:rPr lang="en-US" dirty="0"/>
              <a:t>[pause]</a:t>
            </a:r>
          </a:p>
          <a:p>
            <a:pPr>
              <a:buNone/>
            </a:pPr>
            <a:r>
              <a:rPr lang="en-US" dirty="0"/>
              <a:t>OK, fine — I made that up. A bit of hallucination.</a:t>
            </a:r>
          </a:p>
          <a:p>
            <a:pPr>
              <a:buNone/>
            </a:pPr>
            <a:r>
              <a:rPr lang="en-US" dirty="0"/>
              <a:t>[let the laugh breathe]</a:t>
            </a:r>
          </a:p>
          <a:p>
            <a:pPr>
              <a:buNone/>
            </a:pPr>
            <a:r>
              <a:rPr lang="en-US" dirty="0"/>
              <a:t>But the point is real. The challenge with agents isn't model capability — it's the infrastructure to deploy them reliably and securely. </a:t>
            </a:r>
          </a:p>
          <a:p>
            <a:pPr>
              <a:buNone/>
            </a:pPr>
            <a:r>
              <a:rPr lang="en-US" dirty="0"/>
              <a:t>Agents are just workloads. They need identity, authentication, authorization — the same things every other workload needs.</a:t>
            </a:r>
          </a:p>
          <a:p>
            <a:pPr>
              <a:buNone/>
            </a:pPr>
            <a:r>
              <a:rPr lang="en-US" dirty="0"/>
              <a:t>They don't get a free pass just because they're smart.</a:t>
            </a:r>
          </a:p>
          <a:p>
            <a:pPr>
              <a:buNone/>
            </a:pPr>
            <a:r>
              <a:rPr lang="en-US" dirty="0"/>
              <a:t> </a:t>
            </a:r>
          </a:p>
          <a:p>
            <a:pPr>
              <a:buNone/>
            </a:pPr>
            <a:r>
              <a:rPr lang="en-US" dirty="0"/>
              <a:t>In </a:t>
            </a:r>
            <a:r>
              <a:rPr lang="en-US" dirty="0" err="1"/>
              <a:t>Kagenti</a:t>
            </a:r>
            <a:r>
              <a:rPr lang="en-US" dirty="0"/>
              <a:t>, we built a component to make this easier. It's called </a:t>
            </a:r>
            <a:r>
              <a:rPr lang="en-US" dirty="0" err="1"/>
              <a:t>AuthBridge</a:t>
            </a:r>
            <a:r>
              <a:rPr lang="en-US" dirty="0"/>
              <a:t>."</a:t>
            </a:r>
          </a:p>
        </p:txBody>
      </p:sp>
    </p:spTree>
    <p:extLst>
      <p:ext uri="{BB962C8B-B14F-4D97-AF65-F5344CB8AC3E}">
        <p14:creationId xmlns:p14="http://schemas.microsoft.com/office/powerpoint/2010/main" val="1319007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t>Although, </a:t>
            </a:r>
            <a:r>
              <a:rPr lang="en-US" err="1"/>
              <a:t>authbridge</a:t>
            </a:r>
            <a:r>
              <a:rPr lang="en-US"/>
              <a:t> should be applicable to all workloads, our focus are AI applications. So, what is </a:t>
            </a:r>
            <a:r>
              <a:rPr lang="en-US" err="1"/>
              <a:t>AuthBridge</a:t>
            </a:r>
            <a:r>
              <a:rPr lang="en-US"/>
              <a:t>? </a:t>
            </a:r>
            <a:br>
              <a:rPr lang="en-US" dirty="0"/>
            </a:br>
            <a:r>
              <a:rPr lang="en-US"/>
              <a:t>Here are the four capabilities </a:t>
            </a:r>
            <a:r>
              <a:rPr lang="en-US" err="1"/>
              <a:t>AuthBridge</a:t>
            </a:r>
            <a:r>
              <a:rPr lang="en-US"/>
              <a:t> provides:</a:t>
            </a:r>
          </a:p>
          <a:p>
            <a:pPr>
              <a:buNone/>
            </a:pPr>
            <a:r>
              <a:rPr lang="en-US"/>
              <a:t>●</a:t>
            </a:r>
          </a:p>
          <a:p>
            <a:pPr>
              <a:buNone/>
            </a:pPr>
            <a:r>
              <a:rPr lang="en-US" dirty="0"/>
              <a:t>●First, automatic identity. A pod gets a SPIFFE ID, and auto-registers with </a:t>
            </a:r>
            <a:r>
              <a:rPr lang="en-US" dirty="0" err="1"/>
              <a:t>Keycloak</a:t>
            </a:r>
            <a:r>
              <a:rPr lang="en-US" dirty="0"/>
              <a:t>. No admins. No static secrets. It just happens.</a:t>
            </a:r>
          </a:p>
          <a:p>
            <a:pPr>
              <a:buNone/>
            </a:pPr>
            <a:r>
              <a:rPr lang="en-US" dirty="0"/>
              <a:t>●</a:t>
            </a:r>
          </a:p>
          <a:p>
            <a:pPr>
              <a:buNone/>
            </a:pPr>
            <a:r>
              <a:rPr lang="en-US" dirty="0"/>
              <a:t>●Second, inbound JWT validation. </a:t>
            </a:r>
          </a:p>
          <a:p>
            <a:pPr>
              <a:buNone/>
            </a:pPr>
            <a:r>
              <a:rPr lang="en-US" dirty="0"/>
              <a:t>●</a:t>
            </a:r>
          </a:p>
          <a:p>
            <a:pPr>
              <a:buNone/>
            </a:pPr>
            <a:r>
              <a:rPr lang="en-US" dirty="0"/>
              <a:t>●Third, outbound token exchange. When the agent makes a call to another service, the sidecar intercepts it, exchanges the token using correct audience and forwards to the target service.</a:t>
            </a:r>
          </a:p>
          <a:p>
            <a:pPr>
              <a:buNone/>
            </a:pPr>
            <a:r>
              <a:rPr lang="en-US" dirty="0"/>
              <a:t>●</a:t>
            </a:r>
          </a:p>
          <a:p>
            <a:pPr>
              <a:buNone/>
            </a:pPr>
            <a:r>
              <a:rPr lang="en-US" dirty="0"/>
              <a:t>●Fourth, and this is really the whole point — it's transparent. Agent developers don't write auth code.  The platform injects the sidecars via a webhook and handles everything.</a:t>
            </a:r>
          </a:p>
          <a:p>
            <a:pPr marL="0" indent="0">
              <a:buNone/>
            </a:pPr>
            <a:endParaRPr lang="en-US" dirty="0"/>
          </a:p>
        </p:txBody>
      </p:sp>
    </p:spTree>
    <p:extLst>
      <p:ext uri="{BB962C8B-B14F-4D97-AF65-F5344CB8AC3E}">
        <p14:creationId xmlns:p14="http://schemas.microsoft.com/office/powerpoint/2010/main" val="3326807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t>And that gives us several security properties:</a:t>
            </a:r>
          </a:p>
          <a:p>
            <a:pPr>
              <a:buNone/>
            </a:pPr>
            <a:r>
              <a:rPr lang="en-US" dirty="0"/>
              <a:t> </a:t>
            </a:r>
          </a:p>
          <a:p>
            <a:pPr>
              <a:buNone/>
            </a:pPr>
            <a:r>
              <a:rPr lang="en-US"/>
              <a:t>•No static secrets — everything is dynamically generated. There are no long-lived API keys sitting in Kubernetes secrets.</a:t>
            </a:r>
          </a:p>
          <a:p>
            <a:pPr>
              <a:buNone/>
            </a:pPr>
            <a:r>
              <a:rPr lang="en-US" dirty="0"/>
              <a:t> </a:t>
            </a:r>
          </a:p>
          <a:p>
            <a:pPr>
              <a:buNone/>
            </a:pPr>
            <a:r>
              <a:rPr lang="en-US" dirty="0"/>
              <a:t>•Short-lived tokens — JWTs expire. They must be refreshed, and this limits the blast radius</a:t>
            </a:r>
          </a:p>
          <a:p>
            <a:pPr>
              <a:buNone/>
            </a:pPr>
            <a:r>
              <a:rPr lang="en-US" dirty="0"/>
              <a:t> </a:t>
            </a:r>
          </a:p>
          <a:p>
            <a:pPr>
              <a:buNone/>
            </a:pPr>
            <a:r>
              <a:rPr lang="en-US" dirty="0"/>
              <a:t>•Inbound validation happens at the sidecar level. If anything goes wrong, the application never sees the requests.</a:t>
            </a:r>
            <a:br>
              <a:rPr lang="en-US" dirty="0"/>
            </a:br>
            <a:r>
              <a:rPr lang="en-US" dirty="0"/>
              <a:t> </a:t>
            </a:r>
          </a:p>
          <a:p>
            <a:pPr>
              <a:buNone/>
            </a:pPr>
            <a:r>
              <a:rPr lang="en-US" dirty="0"/>
              <a:t>•Subject preservation. That's critical for the agentic use case. When the agent's token, gets exchanged for a tool-scoped token, the user's identity flows through. </a:t>
            </a:r>
            <a:br>
              <a:rPr lang="en-US" dirty="0"/>
            </a:br>
            <a:r>
              <a:rPr lang="en-US" dirty="0"/>
              <a:t>The tool knows exactly which user initiated the request, even though the agent performed the call.</a:t>
            </a:r>
          </a:p>
          <a:p>
            <a:pPr>
              <a:buNone/>
            </a:pPr>
            <a:r>
              <a:rPr lang="en-US" dirty="0"/>
              <a:t> </a:t>
            </a:r>
          </a:p>
          <a:p>
            <a:pPr>
              <a:buNone/>
            </a:pPr>
            <a:r>
              <a:rPr lang="en-US" dirty="0"/>
              <a:t>•Identity-based authentication — the SPIFFE ID is the </a:t>
            </a:r>
            <a:r>
              <a:rPr lang="en-US" dirty="0" err="1"/>
              <a:t>Keycloak</a:t>
            </a:r>
            <a:r>
              <a:rPr lang="en-US" dirty="0"/>
              <a:t> client ID. It's cryptographic, and attestable. No one can forge it.</a:t>
            </a:r>
          </a:p>
          <a:p>
            <a:pPr>
              <a:buNone/>
            </a:pPr>
            <a:r>
              <a:rPr lang="en-US" dirty="0"/>
              <a:t> </a:t>
            </a:r>
          </a:p>
          <a:p>
            <a:pPr>
              <a:buNone/>
            </a:pPr>
            <a:r>
              <a:rPr lang="en-US" dirty="0"/>
              <a:t> * Scope-based access control — tools can check what scopes are in the exchanged token, and grant different levels of access. </a:t>
            </a:r>
          </a:p>
          <a:p>
            <a:pPr>
              <a:buNone/>
            </a:pPr>
            <a:r>
              <a:rPr lang="en-US" dirty="0"/>
              <a:t>* And everything is au-</a:t>
            </a:r>
            <a:r>
              <a:rPr lang="en-US" dirty="0" err="1"/>
              <a:t>ditable</a:t>
            </a:r>
            <a:r>
              <a:rPr lang="en-US" dirty="0"/>
              <a:t> — every token exchange is logged, with the original user, and the target audience.</a:t>
            </a:r>
          </a:p>
          <a:p>
            <a:pPr>
              <a:buNone/>
            </a:pPr>
            <a:r>
              <a:rPr lang="en-US" dirty="0"/>
              <a:t> </a:t>
            </a:r>
          </a:p>
          <a:p>
            <a:pPr>
              <a:buNone/>
            </a:pPr>
            <a:r>
              <a:rPr lang="en-US" dirty="0"/>
              <a:t>•Token exchange is a cryptographic trail of all the actors involved in this exchange, from the initiator to the resources, so you can feed this information into a policy engine,</a:t>
            </a:r>
            <a:br>
              <a:rPr lang="en-US" dirty="0"/>
            </a:br>
            <a:r>
              <a:rPr lang="en-US" dirty="0"/>
              <a:t> to  determine whether is this allowed, or is it safe. </a:t>
            </a:r>
          </a:p>
          <a:p>
            <a:pPr>
              <a:buNone/>
            </a:pPr>
            <a:r>
              <a:rPr lang="en-US" dirty="0"/>
              <a:t> </a:t>
            </a:r>
          </a:p>
          <a:p>
            <a:pPr>
              <a:buNone/>
            </a:pPr>
            <a:endParaRPr lang="en-US" dirty="0"/>
          </a:p>
        </p:txBody>
      </p:sp>
    </p:spTree>
    <p:extLst>
      <p:ext uri="{BB962C8B-B14F-4D97-AF65-F5344CB8AC3E}">
        <p14:creationId xmlns:p14="http://schemas.microsoft.com/office/powerpoint/2010/main" val="1041774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Now let's look at the architecture. This diagram shows a workload pod, that’s the Agent, </a:t>
            </a:r>
          </a:p>
          <a:p>
            <a:pPr marL="158750" indent="0">
              <a:buNone/>
            </a:pPr>
            <a:r>
              <a:rPr lang="en-US" dirty="0"/>
              <a:t>and the key Services - The Target for the Agent, </a:t>
            </a:r>
          </a:p>
          <a:p>
            <a:endParaRPr lang="en-US" dirty="0"/>
          </a:p>
          <a:p>
            <a:endParaRPr lang="en-US" dirty="0"/>
          </a:p>
        </p:txBody>
      </p:sp>
    </p:spTree>
    <p:extLst>
      <p:ext uri="{BB962C8B-B14F-4D97-AF65-F5344CB8AC3E}">
        <p14:creationId xmlns:p14="http://schemas.microsoft.com/office/powerpoint/2010/main" val="3572009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CB4B0-337F-9500-464E-E5B51DD00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83453-3604-8DEB-6C36-F27E1808477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BAFB0E9-5EBD-4C85-A779-5B931AAEFC8B}"/>
              </a:ext>
            </a:extLst>
          </p:cNvPr>
          <p:cNvSpPr>
            <a:spLocks noGrp="1"/>
          </p:cNvSpPr>
          <p:nvPr>
            <p:ph type="body" idx="1"/>
          </p:nvPr>
        </p:nvSpPr>
        <p:spPr/>
        <p:txBody>
          <a:bodyPr/>
          <a:lstStyle/>
          <a:p>
            <a:pPr marL="158750" indent="0">
              <a:buNone/>
            </a:pPr>
            <a:r>
              <a:rPr lang="en-US" dirty="0"/>
              <a:t>We also need SPIRE to provide SPIFFE identities </a:t>
            </a:r>
          </a:p>
          <a:p>
            <a:pPr marL="158750" indent="0">
              <a:buNone/>
            </a:pPr>
            <a:r>
              <a:rPr lang="en-US" dirty="0"/>
              <a:t>And </a:t>
            </a:r>
            <a:r>
              <a:rPr lang="en-US" dirty="0" err="1"/>
              <a:t>Keycloak</a:t>
            </a:r>
            <a:r>
              <a:rPr lang="en-US" dirty="0"/>
              <a:t>, that's for Identity and Access Management, Token Exchange, and Access Policies. </a:t>
            </a:r>
          </a:p>
          <a:p>
            <a:pPr marL="158750" indent="0">
              <a:buNone/>
            </a:pPr>
            <a:r>
              <a:rPr lang="en-US" dirty="0"/>
              <a:t> </a:t>
            </a:r>
          </a:p>
          <a:p>
            <a:endParaRPr lang="en-US" dirty="0"/>
          </a:p>
        </p:txBody>
      </p:sp>
    </p:spTree>
    <p:extLst>
      <p:ext uri="{BB962C8B-B14F-4D97-AF65-F5344CB8AC3E}">
        <p14:creationId xmlns:p14="http://schemas.microsoft.com/office/powerpoint/2010/main" val="529340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t>This diagram shows what a workload pod looks like WITH AuthBridge sidecars injected.</a:t>
            </a:r>
          </a:p>
          <a:p>
            <a:pPr>
              <a:buNone/>
            </a:pPr>
            <a:r>
              <a:rPr lang="en-US" dirty="0"/>
              <a:t> </a:t>
            </a:r>
          </a:p>
          <a:p>
            <a:pPr>
              <a:buAutoNum type="arabicPeriod"/>
            </a:pPr>
            <a:r>
              <a:rPr lang="en-US" dirty="0"/>
              <a:t>At the top, the </a:t>
            </a:r>
            <a:r>
              <a:rPr lang="en-US" dirty="0" err="1"/>
              <a:t>init</a:t>
            </a:r>
            <a:r>
              <a:rPr lang="en-US" dirty="0"/>
              <a:t> container runs first, and configures traffic interception. An incoming request arrives with a JWT. It hits iptables rules, and it's routed to the Inbound Envoy </a:t>
            </a:r>
          </a:p>
          <a:p>
            <a:pPr>
              <a:buNone/>
            </a:pPr>
            <a:r>
              <a:rPr lang="en-US" dirty="0"/>
              <a:t>2 . That is Envoy and the </a:t>
            </a:r>
            <a:r>
              <a:rPr lang="en-US" dirty="0" err="1"/>
              <a:t>ext</a:t>
            </a:r>
            <a:r>
              <a:rPr lang="en-US" dirty="0"/>
              <a:t>-proc filter. On the inbound path, it validates the JWT. If the token is invalid, the caller gets a 401 and the request never reaches your application.</a:t>
            </a:r>
          </a:p>
          <a:p>
            <a:pPr>
              <a:buNone/>
            </a:pPr>
            <a:r>
              <a:rPr lang="en-US" dirty="0"/>
              <a:t> </a:t>
            </a:r>
          </a:p>
          <a:p>
            <a:pPr>
              <a:buNone/>
            </a:pPr>
            <a:r>
              <a:rPr lang="en-US" dirty="0"/>
              <a:t>3.  If the token IS valid, the request is forwarded to your application, the Agent, shown on the left. Notice the label: 'no auth code needed.' The application is completely unmodified.</a:t>
            </a:r>
          </a:p>
          <a:p>
            <a:pPr>
              <a:buNone/>
            </a:pPr>
            <a:r>
              <a:rPr lang="en-US" dirty="0"/>
              <a:t> </a:t>
            </a:r>
          </a:p>
          <a:p>
            <a:pPr>
              <a:buNone/>
            </a:pPr>
            <a:r>
              <a:rPr lang="en-US" dirty="0"/>
              <a:t>4. On the right, you have the SPIFFE Helper and Client Registration sidecars. These handle identity and registration with </a:t>
            </a:r>
            <a:r>
              <a:rPr lang="en-US" dirty="0" err="1"/>
              <a:t>Keycloak</a:t>
            </a:r>
            <a:r>
              <a:rPr lang="en-US" dirty="0"/>
              <a:t>, at the pod startup.</a:t>
            </a:r>
          </a:p>
          <a:p>
            <a:pPr>
              <a:buNone/>
            </a:pPr>
            <a:r>
              <a:rPr lang="en-US" dirty="0"/>
              <a:t> </a:t>
            </a:r>
          </a:p>
          <a:p>
            <a:pPr>
              <a:buNone/>
            </a:pPr>
            <a:r>
              <a:rPr lang="en-US" dirty="0"/>
              <a:t>5. When the application makes an outbound call, the same iptables rules, route it through the sidecar. The </a:t>
            </a:r>
            <a:r>
              <a:rPr lang="en-US" dirty="0" err="1"/>
              <a:t>ext</a:t>
            </a:r>
            <a:r>
              <a:rPr lang="en-US" dirty="0"/>
              <a:t>-proc performs a token exchange, and forwards the request with a new token, that has the correct audience for the target service.</a:t>
            </a:r>
          </a:p>
          <a:p>
            <a:pPr>
              <a:buNone/>
            </a:pPr>
            <a:r>
              <a:rPr lang="en-US" dirty="0"/>
              <a:t> </a:t>
            </a:r>
          </a:p>
          <a:p>
            <a:pPr>
              <a:buNone/>
            </a:pPr>
            <a:r>
              <a:rPr lang="en-US" dirty="0"/>
              <a:t>6. The target service at the bottom, receives the exchanged token and validates it. </a:t>
            </a:r>
          </a:p>
          <a:p>
            <a:pPr>
              <a:buNone/>
            </a:pPr>
            <a:endParaRPr lang="en-US" dirty="0"/>
          </a:p>
          <a:p>
            <a:pPr>
              <a:buNone/>
            </a:pPr>
            <a:r>
              <a:rPr lang="en-US"/>
              <a:t>The whole flow is transparent to both the application and the target.</a:t>
            </a:r>
          </a:p>
          <a:p>
            <a:pPr>
              <a:buNone/>
            </a:pPr>
            <a:r>
              <a:rPr lang="en-US" dirty="0"/>
              <a:t> </a:t>
            </a:r>
          </a:p>
          <a:p>
            <a:pPr marL="158750" indent="0">
              <a:buNone/>
            </a:pPr>
            <a:endParaRPr lang="en-US" dirty="0"/>
          </a:p>
        </p:txBody>
      </p:sp>
    </p:spTree>
    <p:extLst>
      <p:ext uri="{BB962C8B-B14F-4D97-AF65-F5344CB8AC3E}">
        <p14:creationId xmlns:p14="http://schemas.microsoft.com/office/powerpoint/2010/main" val="813103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t>Here are the fields, called claim, of the sample token: </a:t>
            </a:r>
          </a:p>
          <a:p>
            <a:pPr>
              <a:buChar char="•"/>
            </a:pPr>
            <a:r>
              <a:rPr lang="en-US" dirty="0"/>
              <a:t>Audience – who is this token for? First the Agent, then the Target Service after the token exchange.</a:t>
            </a:r>
          </a:p>
          <a:p>
            <a:pPr>
              <a:buChar char="•"/>
            </a:pPr>
            <a:r>
              <a:rPr lang="en-US" dirty="0"/>
              <a:t>AZP (Authorized Parties) - explicitly identifies the specific OAuth Client to which the token was issued to</a:t>
            </a:r>
          </a:p>
          <a:p>
            <a:pPr>
              <a:buChar char="•"/>
            </a:pPr>
            <a:r>
              <a:rPr lang="en-US" dirty="0"/>
              <a:t>Subject - a unique, immutable identifier of the user, or service, that requests the agent interaction</a:t>
            </a:r>
          </a:p>
          <a:p>
            <a:pPr>
              <a:buChar char="•"/>
            </a:pPr>
            <a:r>
              <a:rPr lang="en-US" dirty="0"/>
              <a:t>Finally, </a:t>
            </a:r>
            <a:r>
              <a:rPr lang="en-US" dirty="0" err="1"/>
              <a:t>Preferred_username</a:t>
            </a:r>
            <a:r>
              <a:rPr lang="en-US" dirty="0"/>
              <a:t> - it's a human-readable identifier for the subject,</a:t>
            </a:r>
          </a:p>
          <a:p>
            <a:pPr>
              <a:buNone/>
            </a:pPr>
            <a:r>
              <a:rPr lang="en-US" dirty="0"/>
              <a:t>As the token travels between various components, and it is being exchanged to comply with ZT principles, </a:t>
            </a:r>
            <a:br>
              <a:rPr lang="en-US" dirty="0"/>
            </a:br>
            <a:r>
              <a:rPr lang="en-US" dirty="0"/>
              <a:t>the subject is preserved, so the Target can always see who is the user,  and what agent acts on its behalf. </a:t>
            </a:r>
            <a:br>
              <a:rPr lang="en-US" dirty="0"/>
            </a:br>
            <a:endParaRPr lang="en-US" dirty="0"/>
          </a:p>
          <a:p>
            <a:pPr>
              <a:buNone/>
            </a:pPr>
            <a:r>
              <a:rPr lang="en-US" dirty="0"/>
              <a:t>That lays a foundation for a full audit chain. </a:t>
            </a:r>
          </a:p>
          <a:p>
            <a:pPr>
              <a:buNone/>
            </a:pPr>
            <a:endParaRPr lang="en-US" dirty="0">
              <a:latin typeface="Calibri"/>
              <a:ea typeface="Calibri"/>
              <a:cs typeface="Calibri"/>
            </a:endParaRPr>
          </a:p>
        </p:txBody>
      </p:sp>
    </p:spTree>
    <p:extLst>
      <p:ext uri="{BB962C8B-B14F-4D97-AF65-F5344CB8AC3E}">
        <p14:creationId xmlns:p14="http://schemas.microsoft.com/office/powerpoint/2010/main" val="3123606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latin typeface="Calibri"/>
              <a:ea typeface="Calibri"/>
              <a:cs typeface="Calibri"/>
            </a:endParaRPr>
          </a:p>
          <a:p>
            <a:pPr>
              <a:buNone/>
            </a:pPr>
            <a:endParaRPr lang="en-US" dirty="0">
              <a:latin typeface="Calibri"/>
              <a:ea typeface="Calibri"/>
              <a:cs typeface="Calibri"/>
            </a:endParaRPr>
          </a:p>
          <a:p>
            <a:pPr>
              <a:buNone/>
            </a:pPr>
            <a:r>
              <a:rPr lang="en-US" dirty="0">
                <a:latin typeface="Calibri"/>
                <a:ea typeface="Calibri"/>
                <a:cs typeface="Calibri"/>
              </a:rPr>
              <a:t> </a:t>
            </a:r>
            <a:endParaRPr lang="en-US" dirty="0"/>
          </a:p>
        </p:txBody>
      </p:sp>
    </p:spTree>
    <p:extLst>
      <p:ext uri="{BB962C8B-B14F-4D97-AF65-F5344CB8AC3E}">
        <p14:creationId xmlns:p14="http://schemas.microsoft.com/office/powerpoint/2010/main" val="3420155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Intend Back Access Control - </a:t>
            </a:r>
          </a:p>
        </p:txBody>
      </p:sp>
    </p:spTree>
    <p:extLst>
      <p:ext uri="{BB962C8B-B14F-4D97-AF65-F5344CB8AC3E}">
        <p14:creationId xmlns:p14="http://schemas.microsoft.com/office/powerpoint/2010/main" val="1635290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So </a:t>
            </a:r>
            <a:r>
              <a:rPr lang="en-US" dirty="0" err="1"/>
              <a:t>AuthBridge</a:t>
            </a:r>
            <a:r>
              <a:rPr lang="en-US" dirty="0"/>
              <a:t> is one of the cool things we’ve been working on in </a:t>
            </a:r>
            <a:r>
              <a:rPr lang="en-US" dirty="0" err="1"/>
              <a:t>Kagenti</a:t>
            </a:r>
            <a:r>
              <a:rPr lang="en-US" dirty="0"/>
              <a:t> towards improving the developer experience. But we also have a bunch of other open questions on security architecture we are beginning to actively research – and immediately we run into some hard questions: audit and authorization policy. </a:t>
            </a:r>
          </a:p>
          <a:p>
            <a:pPr marL="158750" indent="0">
              <a:buNone/>
            </a:pPr>
            <a:endParaRPr lang="en-US" dirty="0"/>
          </a:p>
          <a:p>
            <a:pPr marL="158750" indent="0">
              <a:buNone/>
            </a:pPr>
            <a:r>
              <a:rPr lang="en-US" dirty="0"/>
              <a:t>You cannot enable meaningful audit of an agent’s actions, nor can you enforce strict authorization policy if you don’t actually know what the agent is. Both require a strong foundation of identity and authentication. </a:t>
            </a:r>
          </a:p>
        </p:txBody>
      </p:sp>
    </p:spTree>
    <p:extLst>
      <p:ext uri="{BB962C8B-B14F-4D97-AF65-F5344CB8AC3E}">
        <p14:creationId xmlns:p14="http://schemas.microsoft.com/office/powerpoint/2010/main" val="207027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59EC5-DA80-B088-3D9D-69B2BAEC9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98594-3966-FFEF-1792-AE7F83E5371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C05D61-43CA-D294-70D4-3944F951DD15}"/>
              </a:ext>
            </a:extLst>
          </p:cNvPr>
          <p:cNvSpPr>
            <a:spLocks noGrp="1"/>
          </p:cNvSpPr>
          <p:nvPr>
            <p:ph type="body" idx="1"/>
          </p:nvPr>
        </p:nvSpPr>
        <p:spPr/>
        <p:txBody>
          <a:bodyPr/>
          <a:lstStyle/>
          <a:p>
            <a:pPr marL="158750" indent="0">
              <a:buNone/>
            </a:pPr>
            <a:r>
              <a:rPr lang="en-US" dirty="0"/>
              <a:t>If you’ve been following the AI space, you might think: Doesn’t A2A’s Agent Cards solve this? And the answer is – not by itself. </a:t>
            </a:r>
          </a:p>
          <a:p>
            <a:pPr marL="158750" indent="0">
              <a:buNone/>
            </a:pPr>
            <a:endParaRPr lang="en-US" dirty="0"/>
          </a:p>
          <a:p>
            <a:pPr marL="158750" indent="0">
              <a:buNone/>
            </a:pPr>
            <a:r>
              <a:rPr lang="en-US" dirty="0"/>
              <a:t>Agent cards are fantastic for providing semantic hints, but the A2A standard is primarily concerned with how clients call and interact with agents. It is not concerned with the Agent to tool access. There is also no standard protocol to verify the claims. Any agent can currently present any agent card. </a:t>
            </a:r>
          </a:p>
        </p:txBody>
      </p:sp>
    </p:spTree>
    <p:extLst>
      <p:ext uri="{BB962C8B-B14F-4D97-AF65-F5344CB8AC3E}">
        <p14:creationId xmlns:p14="http://schemas.microsoft.com/office/powerpoint/2010/main" val="4149177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Instead, we believe we can build upon workload identity using SPIFFE as a strong foundation for agent identity. Let’s look at how trust cascades from root to tool:</a:t>
            </a:r>
          </a:p>
          <a:p>
            <a:pPr marL="158750" indent="0">
              <a:buNone/>
            </a:pPr>
            <a:endParaRPr lang="en-US" dirty="0"/>
          </a:p>
          <a:p>
            <a:pPr marL="387350" indent="-228600">
              <a:buAutoNum type="arabicPeriod"/>
            </a:pPr>
            <a:r>
              <a:rPr lang="en-US" dirty="0"/>
              <a:t>Starting from the left, an agent runs on a platform. For the agent to get an identity, SPIFFE will first interrogate the platform for a set of attributes, and will map that set of attributes to a string: the </a:t>
            </a:r>
            <a:r>
              <a:rPr lang="en-US" dirty="0" err="1"/>
              <a:t>spiffeID</a:t>
            </a:r>
            <a:r>
              <a:rPr lang="en-US" dirty="0"/>
              <a:t>, and provide a signed document the agent can use</a:t>
            </a:r>
          </a:p>
          <a:p>
            <a:pPr marL="387350" indent="-228600">
              <a:buAutoNum type="arabicPeriod"/>
            </a:pPr>
            <a:r>
              <a:rPr lang="en-US" dirty="0"/>
              <a:t>Once the agent has a SPIFFE SVID, it needs an access token to talk to applications. The agent can present the SVID to an </a:t>
            </a:r>
            <a:r>
              <a:rPr lang="en-US" dirty="0" err="1"/>
              <a:t>Oauth</a:t>
            </a:r>
            <a:r>
              <a:rPr lang="en-US" dirty="0"/>
              <a:t> server, and the </a:t>
            </a:r>
            <a:r>
              <a:rPr lang="en-US" dirty="0" err="1"/>
              <a:t>Oauth</a:t>
            </a:r>
            <a:r>
              <a:rPr lang="en-US" dirty="0"/>
              <a:t> server can implement delegation policies based on SPIFFE ids. </a:t>
            </a:r>
          </a:p>
          <a:p>
            <a:pPr marL="387350" indent="-228600">
              <a:buAutoNum type="arabicPeriod"/>
            </a:pPr>
            <a:r>
              <a:rPr lang="en-US" dirty="0"/>
              <a:t>Then when the </a:t>
            </a:r>
            <a:r>
              <a:rPr lang="en-US" dirty="0" err="1"/>
              <a:t>Oauth</a:t>
            </a:r>
            <a:r>
              <a:rPr lang="en-US" dirty="0"/>
              <a:t> server issues an access token, this can be used to talk to other applications that trust that </a:t>
            </a:r>
            <a:r>
              <a:rPr lang="en-US" dirty="0" err="1"/>
              <a:t>Oauth</a:t>
            </a:r>
            <a:r>
              <a:rPr lang="en-US" dirty="0"/>
              <a:t> server. </a:t>
            </a:r>
          </a:p>
        </p:txBody>
      </p:sp>
    </p:spTree>
    <p:extLst>
      <p:ext uri="{BB962C8B-B14F-4D97-AF65-F5344CB8AC3E}">
        <p14:creationId xmlns:p14="http://schemas.microsoft.com/office/powerpoint/2010/main" val="4214762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With these foundations, we’ve built a cascading chain of triangles that works perfectly today. </a:t>
            </a:r>
          </a:p>
          <a:p>
            <a:pPr marL="158750" indent="0">
              <a:buNone/>
            </a:pPr>
            <a:endParaRPr lang="en-US" dirty="0"/>
          </a:p>
          <a:p>
            <a:pPr marL="158750" indent="0">
              <a:buNone/>
            </a:pPr>
            <a:r>
              <a:rPr lang="en-US" dirty="0"/>
              <a:t>However, there is a gap in that SPIFFE identity out of the box only proves infrastructure like what node, namespace, container image is an agent running. For some authorization policies, that’s not enough. We need agentic semantic attributes. </a:t>
            </a:r>
          </a:p>
        </p:txBody>
      </p:sp>
    </p:spTree>
    <p:extLst>
      <p:ext uri="{BB962C8B-B14F-4D97-AF65-F5344CB8AC3E}">
        <p14:creationId xmlns:p14="http://schemas.microsoft.com/office/powerpoint/2010/main" val="3280651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And for semantic attributes to be included in the identity, we need to look at the attestation triangle – SPIFFE needs to be able to attest those attributes, such as what model the LLM is running, or what framework. </a:t>
            </a:r>
          </a:p>
          <a:p>
            <a:pPr marL="158750" indent="0">
              <a:buNone/>
            </a:pPr>
            <a:endParaRPr lang="en-US" dirty="0"/>
          </a:p>
          <a:p>
            <a:pPr marL="158750" indent="0">
              <a:buNone/>
            </a:pPr>
            <a:r>
              <a:rPr lang="en-US" dirty="0"/>
              <a:t>The essential question becomes ”where is the root of trust for these attribute?”</a:t>
            </a:r>
          </a:p>
          <a:p>
            <a:pPr marL="158750" indent="0">
              <a:buNone/>
            </a:pPr>
            <a:endParaRPr lang="en-US" dirty="0"/>
          </a:p>
          <a:p>
            <a:pPr marL="158750" indent="0">
              <a:buNone/>
            </a:pPr>
            <a:r>
              <a:rPr lang="en-US" dirty="0"/>
              <a:t>It’s a complicated question because agent behavior is both based on code, but also environment variables, but there isn’t a universal configuration language across agent frameworks like </a:t>
            </a:r>
            <a:r>
              <a:rPr lang="en-US" dirty="0" err="1"/>
              <a:t>CrewAI</a:t>
            </a:r>
            <a:r>
              <a:rPr lang="en-US" dirty="0"/>
              <a:t> or </a:t>
            </a:r>
            <a:r>
              <a:rPr lang="en-US" dirty="0" err="1"/>
              <a:t>Langchain</a:t>
            </a:r>
            <a:r>
              <a:rPr lang="en-US" dirty="0"/>
              <a:t> or so forth. </a:t>
            </a:r>
          </a:p>
          <a:p>
            <a:pPr marL="158750" indent="0">
              <a:buNone/>
            </a:pPr>
            <a:endParaRPr lang="en-US" dirty="0"/>
          </a:p>
          <a:p>
            <a:pPr marL="158750" indent="0">
              <a:buNone/>
            </a:pPr>
            <a:r>
              <a:rPr lang="en-US" dirty="0"/>
              <a:t>However, one thing becomes clear</a:t>
            </a:r>
          </a:p>
          <a:p>
            <a:pPr marL="158750" indent="0">
              <a:buNone/>
            </a:pPr>
            <a:endParaRPr lang="en-US" dirty="0"/>
          </a:p>
          <a:p>
            <a:pPr marL="158750" indent="0">
              <a:buNone/>
            </a:pPr>
            <a:endParaRPr lang="en-US" dirty="0"/>
          </a:p>
        </p:txBody>
      </p:sp>
    </p:spTree>
    <p:extLst>
      <p:ext uri="{BB962C8B-B14F-4D97-AF65-F5344CB8AC3E}">
        <p14:creationId xmlns:p14="http://schemas.microsoft.com/office/powerpoint/2010/main" val="1908732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3F32B-2364-8E96-5995-4C2B8439F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865D6-4AC2-DF80-BD0C-AA702EF465E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62D9337-3EC2-1D9A-323E-D3F40EB8CDD7}"/>
              </a:ext>
            </a:extLst>
          </p:cNvPr>
          <p:cNvSpPr>
            <a:spLocks noGrp="1"/>
          </p:cNvSpPr>
          <p:nvPr>
            <p:ph type="body" idx="1"/>
          </p:nvPr>
        </p:nvSpPr>
        <p:spPr/>
        <p:txBody>
          <a:bodyPr/>
          <a:lstStyle/>
          <a:p>
            <a:pPr marL="158750" indent="0">
              <a:buNone/>
            </a:pPr>
            <a:r>
              <a:rPr lang="en-US" dirty="0"/>
              <a:t>The need for stackable attestors. In talking to the SPIFFE community (shoutout to Kevin Fox), it is a common need to want to be able to attest K8s attributes, and also SBOM attributes, and also other sources, and combine them all into one identity. </a:t>
            </a:r>
          </a:p>
          <a:p>
            <a:pPr marL="158750" indent="0">
              <a:buNone/>
            </a:pPr>
            <a:endParaRPr lang="en-US" dirty="0"/>
          </a:p>
          <a:p>
            <a:pPr marL="158750" indent="0">
              <a:buNone/>
            </a:pPr>
            <a:r>
              <a:rPr lang="en-US" dirty="0"/>
              <a:t>We have opened an issue towards this end. Then, it will be up to the community to help decide what additional agent attributes may be needed, and how we can implement them. </a:t>
            </a:r>
          </a:p>
        </p:txBody>
      </p:sp>
    </p:spTree>
    <p:extLst>
      <p:ext uri="{BB962C8B-B14F-4D97-AF65-F5344CB8AC3E}">
        <p14:creationId xmlns:p14="http://schemas.microsoft.com/office/powerpoint/2010/main" val="2367784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So going back to the question “Who holds the key?” </a:t>
            </a:r>
          </a:p>
          <a:p>
            <a:pPr marL="158750" indent="0">
              <a:buNone/>
            </a:pPr>
            <a:endParaRPr lang="en-US" dirty="0"/>
          </a:p>
          <a:p>
            <a:pPr marL="158750" indent="0">
              <a:buNone/>
            </a:pPr>
            <a:endParaRPr lang="en-US" dirty="0"/>
          </a:p>
          <a:p>
            <a:pPr marL="158750" indent="0">
              <a:buNone/>
            </a:pPr>
            <a:r>
              <a:rPr lang="en-US" dirty="0"/>
              <a:t>The key to this answer is multiple keys. </a:t>
            </a:r>
          </a:p>
        </p:txBody>
      </p:sp>
    </p:spTree>
    <p:extLst>
      <p:ext uri="{BB962C8B-B14F-4D97-AF65-F5344CB8AC3E}">
        <p14:creationId xmlns:p14="http://schemas.microsoft.com/office/powerpoint/2010/main" val="224869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4FE88-97DD-2CD0-60CA-1E8643E72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648AB-FA1F-DE4D-CB3C-181B49A6356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423850B-7ED0-3B43-5752-E89316192EE6}"/>
              </a:ext>
            </a:extLst>
          </p:cNvPr>
          <p:cNvSpPr>
            <a:spLocks noGrp="1"/>
          </p:cNvSpPr>
          <p:nvPr>
            <p:ph type="body" idx="1"/>
          </p:nvPr>
        </p:nvSpPr>
        <p:spPr/>
        <p:txBody>
          <a:bodyPr/>
          <a:lstStyle/>
          <a:p>
            <a:pPr marL="158750" indent="0">
              <a:buNone/>
            </a:pPr>
            <a:r>
              <a:rPr lang="en-US" dirty="0"/>
              <a:t>But multiple entities. </a:t>
            </a:r>
          </a:p>
          <a:p>
            <a:pPr marL="457200" indent="-298450"/>
            <a:r>
              <a:rPr lang="en-US" dirty="0"/>
              <a:t>The Agent holds it’s SPIFFE SVID</a:t>
            </a:r>
          </a:p>
          <a:p>
            <a:pPr marL="457200" indent="-298450"/>
            <a:r>
              <a:rPr lang="en-US" dirty="0"/>
              <a:t>The User holds their credentials</a:t>
            </a:r>
          </a:p>
          <a:p>
            <a:pPr marL="457200" indent="-298450"/>
            <a:endParaRPr lang="en-US" dirty="0"/>
          </a:p>
          <a:p>
            <a:pPr marL="158750" indent="0">
              <a:buNone/>
            </a:pPr>
            <a:r>
              <a:rPr lang="en-US" dirty="0"/>
              <a:t>And not only are there multiple keys, but also multiple locks</a:t>
            </a:r>
          </a:p>
        </p:txBody>
      </p:sp>
    </p:spTree>
    <p:extLst>
      <p:ext uri="{BB962C8B-B14F-4D97-AF65-F5344CB8AC3E}">
        <p14:creationId xmlns:p14="http://schemas.microsoft.com/office/powerpoint/2010/main" val="42020617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3A98D-65F8-5E60-C01F-3C3D95AD0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5B0C11-7893-441D-B1DB-A8C06B46C86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D050E33-55A2-BA63-E905-8D6EC8D010A5}"/>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497976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solidFill>
                  <a:srgbClr val="1D1C1D"/>
                </a:solidFill>
              </a:rPr>
              <a:t>[Hai] Alternatives to sidecar: It's what Istio uses in the current architecture:</a:t>
            </a:r>
            <a:br>
              <a:rPr lang="en-US" dirty="0">
                <a:solidFill>
                  <a:srgbClr val="1D1C1D"/>
                </a:solidFill>
              </a:rPr>
            </a:br>
            <a:endParaRPr lang="en-US" dirty="0">
              <a:solidFill>
                <a:srgbClr val="1D1C1D"/>
              </a:solidFill>
            </a:endParaRPr>
          </a:p>
          <a:p>
            <a:pPr marL="285750" indent="-285750">
              <a:buChar char="•"/>
            </a:pPr>
            <a:r>
              <a:rPr lang="en-US" dirty="0">
                <a:solidFill>
                  <a:srgbClr val="1D1C1D"/>
                </a:solidFill>
              </a:rPr>
              <a:t>node-level agent for L3/L4 network, i.e., </a:t>
            </a:r>
            <a:r>
              <a:rPr lang="en-US" dirty="0" err="1">
                <a:solidFill>
                  <a:srgbClr val="1D1C1D"/>
                </a:solidFill>
              </a:rPr>
              <a:t>ztunnel</a:t>
            </a:r>
            <a:endParaRPr lang="en-US" dirty="0" err="1"/>
          </a:p>
          <a:p>
            <a:pPr marL="285750" indent="-285750">
              <a:buChar char="•"/>
            </a:pPr>
            <a:r>
              <a:rPr lang="en-US" dirty="0">
                <a:solidFill>
                  <a:srgbClr val="1D1C1D"/>
                </a:solidFill>
              </a:rPr>
              <a:t>cluster-level/namespace-level agent for L7 networking, i.e., waypoint</a:t>
            </a:r>
            <a:endParaRPr lang="en-US" dirty="0"/>
          </a:p>
          <a:p>
            <a:pPr marL="285750" indent="-285750">
              <a:buChar char="•"/>
            </a:pPr>
            <a:endParaRPr lang="en-US" dirty="0">
              <a:solidFill>
                <a:srgbClr val="1D1C1D"/>
              </a:solidFill>
            </a:endParaRPr>
          </a:p>
          <a:p>
            <a:pPr marL="285750" indent="-285750">
              <a:buChar char="•"/>
            </a:pPr>
            <a:r>
              <a:rPr lang="en-US" dirty="0">
                <a:solidFill>
                  <a:srgbClr val="1D1C1D"/>
                </a:solidFill>
              </a:rPr>
              <a:t>Cilium makes heavy of </a:t>
            </a:r>
            <a:r>
              <a:rPr lang="en-US" dirty="0" err="1">
                <a:solidFill>
                  <a:srgbClr val="1D1C1D"/>
                </a:solidFill>
              </a:rPr>
              <a:t>eBPF</a:t>
            </a:r>
            <a:r>
              <a:rPr lang="en-US" dirty="0">
                <a:solidFill>
                  <a:srgbClr val="1D1C1D"/>
                </a:solidFill>
              </a:rPr>
              <a:t>, which could potentially push certain functions like token validation and exchange to the kernel. These are all alternatives to using sidecars</a:t>
            </a:r>
            <a:endParaRPr lang="en-US"/>
          </a:p>
          <a:p>
            <a:pPr>
              <a:buNone/>
            </a:pPr>
            <a:endParaRPr lang="en-US" dirty="0">
              <a:latin typeface="Calibri"/>
              <a:ea typeface="Calibri"/>
              <a:cs typeface="Calibri"/>
            </a:endParaRPr>
          </a:p>
        </p:txBody>
      </p:sp>
    </p:spTree>
    <p:extLst>
      <p:ext uri="{BB962C8B-B14F-4D97-AF65-F5344CB8AC3E}">
        <p14:creationId xmlns:p14="http://schemas.microsoft.com/office/powerpoint/2010/main" val="31959487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 me walk through the initialization flow step by step.</a:t>
            </a:r>
          </a:p>
          <a:p>
            <a:endParaRPr lang="en-US" dirty="0"/>
          </a:p>
          <a:p>
            <a:r>
              <a:rPr lang="en-US" dirty="0"/>
              <a:t>Step zero: the SPIRE Agent issues an SVID — a SPIFFE Verifiable Identity Document — to the </a:t>
            </a:r>
            <a:r>
              <a:rPr lang="en-US" dirty="0" err="1"/>
              <a:t>spiffe</a:t>
            </a:r>
            <a:r>
              <a:rPr lang="en-US" dirty="0"/>
              <a:t>-helper sidecar. This contains the pod's SPIFFE ID. The </a:t>
            </a:r>
            <a:r>
              <a:rPr lang="en-US" dirty="0" err="1"/>
              <a:t>spiffe</a:t>
            </a:r>
            <a:r>
              <a:rPr lang="en-US" dirty="0"/>
              <a:t>-helper writes this as a JWT token to a file on the shared volume.</a:t>
            </a:r>
          </a:p>
          <a:p>
            <a:endParaRPr lang="en-US" dirty="0"/>
          </a:p>
          <a:p>
            <a:r>
              <a:rPr lang="en-US" dirty="0"/>
              <a:t>Step one: the client-registration sidecar detects the SVID file, reads it, and extracts the SPIFFE ID from the JWT's sub claim.</a:t>
            </a:r>
          </a:p>
          <a:p>
            <a:endParaRPr lang="en-US" dirty="0"/>
          </a:p>
          <a:p>
            <a:r>
              <a:rPr lang="en-US" dirty="0"/>
              <a:t>Step two: it calls </a:t>
            </a:r>
            <a:r>
              <a:rPr lang="en-US" dirty="0" err="1"/>
              <a:t>Keycloak's</a:t>
            </a:r>
            <a:r>
              <a:rPr lang="en-US" dirty="0"/>
              <a:t> admin API to register a new client. The client ID is the SPIFFE ID — for example, </a:t>
            </a:r>
            <a:r>
              <a:rPr lang="en-US" dirty="0" err="1"/>
              <a:t>spiffe</a:t>
            </a:r>
            <a:r>
              <a:rPr lang="en-US" dirty="0"/>
              <a:t>://</a:t>
            </a:r>
            <a:r>
              <a:rPr lang="en-US" dirty="0" err="1"/>
              <a:t>localtest.me</a:t>
            </a:r>
            <a:r>
              <a:rPr lang="en-US" dirty="0"/>
              <a:t>/ns/team1/</a:t>
            </a:r>
            <a:r>
              <a:rPr lang="en-US" dirty="0" err="1"/>
              <a:t>sa</a:t>
            </a:r>
            <a:r>
              <a:rPr lang="en-US" dirty="0"/>
              <a:t>/git-issue-agent. The client is configured with token exchange enabled, service accounts enabled — everything needed for the OAuth flow.</a:t>
            </a:r>
          </a:p>
          <a:p>
            <a:endParaRPr lang="en-US" dirty="0"/>
          </a:p>
          <a:p>
            <a:r>
              <a:rPr lang="en-US" dirty="0"/>
              <a:t>Step three: </a:t>
            </a:r>
            <a:r>
              <a:rPr lang="en-US" dirty="0" err="1"/>
              <a:t>Keycloak</a:t>
            </a:r>
            <a:r>
              <a:rPr lang="en-US" dirty="0"/>
              <a:t> returns a client secret. The client-registration sidecar writes both the client ID and secret to the shared volume.</a:t>
            </a:r>
          </a:p>
          <a:p>
            <a:endParaRPr lang="en-US" dirty="0"/>
          </a:p>
          <a:p>
            <a:r>
              <a:rPr lang="en-US" dirty="0"/>
              <a:t>Step four: the </a:t>
            </a:r>
            <a:r>
              <a:rPr lang="en-US" dirty="0" err="1"/>
              <a:t>ext</a:t>
            </a:r>
            <a:r>
              <a:rPr lang="en-US" dirty="0"/>
              <a:t>-proc, which has been waiting for these files — it polls for up to 60 seconds — picks them up and is now ready to process traffic.</a:t>
            </a:r>
          </a:p>
          <a:p>
            <a:endParaRPr lang="en-US" dirty="0"/>
          </a:p>
          <a:p>
            <a:r>
              <a:rPr lang="en-US" dirty="0"/>
              <a:t>The entire process is idempotent. If the pod restarts, it re-registers with the same SPIFFE ID and gets the same client back.</a:t>
            </a:r>
          </a:p>
          <a:p>
            <a:endParaRPr lang="en-US" dirty="0"/>
          </a:p>
        </p:txBody>
      </p:sp>
    </p:spTree>
    <p:extLst>
      <p:ext uri="{BB962C8B-B14F-4D97-AF65-F5344CB8AC3E}">
        <p14:creationId xmlns:p14="http://schemas.microsoft.com/office/powerpoint/2010/main" val="1936891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Here's the inbound flow in detail.</a:t>
            </a:r>
          </a:p>
          <a:p>
            <a:endParaRPr lang="en-US" dirty="0"/>
          </a:p>
          <a:p>
            <a:r>
              <a:rPr lang="en-US" dirty="0"/>
              <a:t>A caller sends a request with a Bearer token. The iptables PREROUTING rule redirects it to Envoy's inbound listener on port 15124. Envoy's Lua filter injects a direction header so the </a:t>
            </a:r>
            <a:r>
              <a:rPr lang="en-US" dirty="0" err="1"/>
              <a:t>ext</a:t>
            </a:r>
            <a:r>
              <a:rPr lang="en-US" dirty="0"/>
              <a:t>-proc knows this is inbound, then calls the </a:t>
            </a:r>
            <a:r>
              <a:rPr lang="en-US" dirty="0" err="1"/>
              <a:t>ext</a:t>
            </a:r>
            <a:r>
              <a:rPr lang="en-US" dirty="0"/>
              <a:t>-proc via </a:t>
            </a:r>
            <a:r>
              <a:rPr lang="en-US" dirty="0" err="1"/>
              <a:t>gRPC</a:t>
            </a:r>
            <a:r>
              <a:rPr lang="en-US" dirty="0"/>
              <a:t>.</a:t>
            </a:r>
          </a:p>
          <a:p>
            <a:endParaRPr lang="en-US" dirty="0"/>
          </a:p>
          <a:p>
            <a:r>
              <a:rPr lang="en-US" dirty="0"/>
              <a:t>The </a:t>
            </a:r>
            <a:r>
              <a:rPr lang="en-US" dirty="0" err="1"/>
              <a:t>ext</a:t>
            </a:r>
            <a:r>
              <a:rPr lang="en-US" dirty="0"/>
              <a:t>-proc performs three checks. First, it verifies the JWT signature against </a:t>
            </a:r>
            <a:r>
              <a:rPr lang="en-US" dirty="0" err="1"/>
              <a:t>Keycloak's</a:t>
            </a:r>
            <a:r>
              <a:rPr lang="en-US" dirty="0"/>
              <a:t> JWKS keys — these are auto-refreshed and cached. This catches tampered or forged tokens. Second, it checks the issuer claim — it must match the expected </a:t>
            </a:r>
            <a:r>
              <a:rPr lang="en-US" dirty="0" err="1"/>
              <a:t>Keycloak</a:t>
            </a:r>
            <a:r>
              <a:rPr lang="en-US" dirty="0"/>
              <a:t> realm. This prevents cross-realm token reuse. Third, if EXPECTED_AUDIENCE is configured, it checks the audience claim — the token must be intended for this specific service.</a:t>
            </a:r>
          </a:p>
          <a:p>
            <a:endParaRPr lang="en-US" dirty="0"/>
          </a:p>
          <a:p>
            <a:r>
              <a:rPr lang="en-US" dirty="0"/>
              <a:t>If any check fails, the caller gets an immediate 401 Unauthorized with a JSON error body. The application never sees the request.</a:t>
            </a:r>
          </a:p>
          <a:p>
            <a:endParaRPr lang="en-US" dirty="0"/>
          </a:p>
          <a:p>
            <a:r>
              <a:rPr lang="en-US" dirty="0"/>
              <a:t>If all checks pass, the request is forwarded to the application with the validated token.</a:t>
            </a:r>
          </a:p>
          <a:p>
            <a:endParaRPr lang="en-US" dirty="0"/>
          </a:p>
          <a:p>
            <a:r>
              <a:rPr lang="en-US" dirty="0"/>
              <a:t>Note at the bottom — certain paths are bypassed by default: well-known endpoints for service discovery, health checks, readiness and liveness probes. These don't require authentication.</a:t>
            </a:r>
          </a:p>
          <a:p>
            <a:endParaRPr lang="en-US" dirty="0"/>
          </a:p>
        </p:txBody>
      </p:sp>
    </p:spTree>
    <p:extLst>
      <p:ext uri="{BB962C8B-B14F-4D97-AF65-F5344CB8AC3E}">
        <p14:creationId xmlns:p14="http://schemas.microsoft.com/office/powerpoint/2010/main" val="15590431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And here's the outbound flow — this is where the magic of token exchange happens.</a:t>
            </a:r>
          </a:p>
          <a:p>
            <a:endParaRPr lang="en-US" dirty="0"/>
          </a:p>
          <a:p>
            <a:r>
              <a:rPr lang="en-US" dirty="0"/>
              <a:t>The application makes a plain HTTP call to another service — say, the GitHub tool. It includes a Bearer token in the Authorization header. The application doesn't know or care that </a:t>
            </a:r>
            <a:r>
              <a:rPr lang="en-US" dirty="0" err="1"/>
              <a:t>AuthBridge</a:t>
            </a:r>
            <a:r>
              <a:rPr lang="en-US" dirty="0"/>
              <a:t> exists.</a:t>
            </a:r>
          </a:p>
          <a:p>
            <a:endParaRPr lang="en-US" dirty="0"/>
          </a:p>
          <a:p>
            <a:r>
              <a:rPr lang="en-US" dirty="0"/>
              <a:t>The iptables OUTPUT rule redirects this to Envoy's outbound listener on port 15123. Envoy uses </a:t>
            </a:r>
            <a:r>
              <a:rPr lang="en-US" dirty="0" err="1"/>
              <a:t>tls_inspector</a:t>
            </a:r>
            <a:r>
              <a:rPr lang="en-US" dirty="0"/>
              <a:t> to detect the protocol. If it's HTTPS — TLS — it passes through untouched. No interception. For HTTP, it calls the </a:t>
            </a:r>
            <a:r>
              <a:rPr lang="en-US" dirty="0" err="1"/>
              <a:t>ext</a:t>
            </a:r>
            <a:r>
              <a:rPr lang="en-US" dirty="0"/>
              <a:t>-proc.</a:t>
            </a:r>
          </a:p>
          <a:p>
            <a:endParaRPr lang="en-US" dirty="0"/>
          </a:p>
          <a:p>
            <a:r>
              <a:rPr lang="en-US" dirty="0"/>
              <a:t>The </a:t>
            </a:r>
            <a:r>
              <a:rPr lang="en-US" dirty="0" err="1"/>
              <a:t>ext</a:t>
            </a:r>
            <a:r>
              <a:rPr lang="en-US" dirty="0"/>
              <a:t>-proc extracts the Bearer token from the request, then calls </a:t>
            </a:r>
            <a:r>
              <a:rPr lang="en-US" dirty="0" err="1"/>
              <a:t>Keycloak's</a:t>
            </a:r>
            <a:r>
              <a:rPr lang="en-US" dirty="0"/>
              <a:t> token endpoint using OAuth 2.0 Token Exchange — RFC 8693. It sends the original token as the </a:t>
            </a:r>
            <a:r>
              <a:rPr lang="en-US" dirty="0" err="1"/>
              <a:t>subject_token</a:t>
            </a:r>
            <a:r>
              <a:rPr lang="en-US" dirty="0"/>
              <a:t>, specifies the target audience — for example, </a:t>
            </a:r>
            <a:r>
              <a:rPr lang="en-US" dirty="0" err="1"/>
              <a:t>github</a:t>
            </a:r>
            <a:r>
              <a:rPr lang="en-US" dirty="0"/>
              <a:t>-tool — and requests specific scopes. It authenticates this request using the workload's own client credentials from the shared volume.</a:t>
            </a:r>
          </a:p>
          <a:p>
            <a:endParaRPr lang="en-US" dirty="0"/>
          </a:p>
          <a:p>
            <a:r>
              <a:rPr lang="en-US" dirty="0" err="1"/>
              <a:t>Keycloak</a:t>
            </a:r>
            <a:r>
              <a:rPr lang="en-US" dirty="0"/>
              <a:t> returns a new token with the correct audience and the requested scopes. Crucially, the user's sub claim — their identity — is preserved in the new token.</a:t>
            </a:r>
          </a:p>
          <a:p>
            <a:endParaRPr lang="en-US" dirty="0"/>
          </a:p>
          <a:p>
            <a:r>
              <a:rPr lang="en-US" dirty="0"/>
              <a:t>The </a:t>
            </a:r>
            <a:r>
              <a:rPr lang="en-US" dirty="0" err="1"/>
              <a:t>ext</a:t>
            </a:r>
            <a:r>
              <a:rPr lang="en-US" dirty="0"/>
              <a:t>-proc replaces the Authorization header with the new token and Envoy forwards the request to the target service. The target validates the token and sees the correct audience. Authorized.</a:t>
            </a:r>
          </a:p>
          <a:p>
            <a:endParaRPr lang="en-US" dirty="0"/>
          </a:p>
          <a:p>
            <a:r>
              <a:rPr lang="en-US" dirty="0"/>
              <a:t>The entire exchange adds minimal latency — it's a single HTTP call to </a:t>
            </a:r>
            <a:r>
              <a:rPr lang="en-US" dirty="0" err="1"/>
              <a:t>Keycloak</a:t>
            </a:r>
            <a:r>
              <a:rPr lang="en-US" dirty="0"/>
              <a:t>.</a:t>
            </a:r>
          </a:p>
          <a:p>
            <a:endParaRPr lang="en-US" dirty="0"/>
          </a:p>
        </p:txBody>
      </p:sp>
    </p:spTree>
    <p:extLst>
      <p:ext uri="{BB962C8B-B14F-4D97-AF65-F5344CB8AC3E}">
        <p14:creationId xmlns:p14="http://schemas.microsoft.com/office/powerpoint/2010/main" val="10761283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1"/>
        </a:solidFill>
        <a:effectLst/>
      </p:bgPr>
    </p:bg>
    <p:spTree>
      <p:nvGrpSpPr>
        <p:cNvPr id="1" name="Shape 9"/>
        <p:cNvGrpSpPr/>
        <p:nvPr/>
      </p:nvGrpSpPr>
      <p:grpSpPr>
        <a:xfrm>
          <a:off x="0" y="0"/>
          <a:ext cx="0" cy="0"/>
          <a:chOff x="0" y="0"/>
          <a:chExt cx="0" cy="0"/>
        </a:xfrm>
      </p:grpSpPr>
      <p:pic>
        <p:nvPicPr>
          <p:cNvPr id="10" name="Google Shape;10;p12"/>
          <p:cNvPicPr preferRelativeResize="0"/>
          <p:nvPr/>
        </p:nvPicPr>
        <p:blipFill rotWithShape="1">
          <a:blip r:embed="rId2">
            <a:alphaModFix/>
          </a:blip>
          <a:srcRect l="1202" t="-11993" r="8657" b="11319"/>
          <a:stretch/>
        </p:blipFill>
        <p:spPr>
          <a:xfrm>
            <a:off x="0" y="1137432"/>
            <a:ext cx="9144000" cy="4012125"/>
          </a:xfrm>
          <a:prstGeom prst="rect">
            <a:avLst/>
          </a:prstGeom>
          <a:noFill/>
          <a:ln>
            <a:noFill/>
          </a:ln>
        </p:spPr>
      </p:pic>
      <p:sp>
        <p:nvSpPr>
          <p:cNvPr id="11" name="Google Shape;11;p12"/>
          <p:cNvSpPr txBox="1">
            <a:spLocks noGrp="1"/>
          </p:cNvSpPr>
          <p:nvPr>
            <p:ph type="ctrTitle"/>
          </p:nvPr>
        </p:nvSpPr>
        <p:spPr>
          <a:xfrm>
            <a:off x="311215" y="1251446"/>
            <a:ext cx="8010201" cy="1455178"/>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4800"/>
              <a:buNone/>
              <a:defRPr sz="4800" b="1" i="0">
                <a:solidFill>
                  <a:schemeClr val="lt1"/>
                </a:solidFill>
                <a:latin typeface="Arial"/>
                <a:ea typeface="Arial"/>
                <a:cs typeface="Arial"/>
                <a:sym typeface="Aria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a:r>
              <a:rPr lang="en-US"/>
              <a:t>Click to edit Master title style</a:t>
            </a:r>
            <a:endParaRPr/>
          </a:p>
        </p:txBody>
      </p:sp>
      <p:sp>
        <p:nvSpPr>
          <p:cNvPr id="12" name="Google Shape;12;p12"/>
          <p:cNvSpPr txBox="1">
            <a:spLocks noGrp="1"/>
          </p:cNvSpPr>
          <p:nvPr>
            <p:ph type="subTitle" idx="1"/>
          </p:nvPr>
        </p:nvSpPr>
        <p:spPr>
          <a:xfrm>
            <a:off x="311214" y="2706624"/>
            <a:ext cx="8010201" cy="60925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2800"/>
              <a:buNone/>
              <a:defRPr sz="2800" b="1" i="0">
                <a:solidFill>
                  <a:schemeClr val="accent2"/>
                </a:solidFill>
                <a:latin typeface="Arial"/>
                <a:ea typeface="Arial"/>
                <a:cs typeface="Arial"/>
                <a:sym typeface="Aria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r>
              <a:rPr lang="en-US"/>
              <a:t>Click to edit Master subtitle style</a:t>
            </a:r>
            <a:endParaRPr/>
          </a:p>
        </p:txBody>
      </p:sp>
      <p:sp>
        <p:nvSpPr>
          <p:cNvPr id="13" name="Google Shape;13;p12"/>
          <p:cNvSpPr txBox="1"/>
          <p:nvPr/>
        </p:nvSpPr>
        <p:spPr>
          <a:xfrm>
            <a:off x="5715812" y="178532"/>
            <a:ext cx="3111253"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 sz="1400" b="0" i="0" u="none" strike="noStrike" cap="none">
                <a:solidFill>
                  <a:schemeClr val="lt1"/>
                </a:solidFill>
                <a:latin typeface="Arial"/>
                <a:ea typeface="Arial"/>
                <a:cs typeface="Arial"/>
                <a:sym typeface="Arial"/>
              </a:rPr>
              <a:t>#KubeCon #CloudNativeCon</a:t>
            </a:r>
            <a:endParaRPr sz="1400" b="0" i="0" u="none" strike="noStrike" cap="none">
              <a:solidFill>
                <a:schemeClr val="lt1"/>
              </a:solidFill>
              <a:latin typeface="Arial"/>
              <a:ea typeface="Arial"/>
              <a:cs typeface="Arial"/>
              <a:sym typeface="Arial"/>
            </a:endParaRPr>
          </a:p>
        </p:txBody>
      </p:sp>
      <p:pic>
        <p:nvPicPr>
          <p:cNvPr id="14" name="Google Shape;14;p12"/>
          <p:cNvPicPr preferRelativeResize="0"/>
          <p:nvPr/>
        </p:nvPicPr>
        <p:blipFill rotWithShape="1">
          <a:blip r:embed="rId3">
            <a:alphaModFix/>
          </a:blip>
          <a:srcRect/>
          <a:stretch/>
        </p:blipFill>
        <p:spPr>
          <a:xfrm>
            <a:off x="311214" y="178532"/>
            <a:ext cx="2007964" cy="873028"/>
          </a:xfrm>
          <a:prstGeom prst="rect">
            <a:avLst/>
          </a:prstGeom>
          <a:noFill/>
          <a:ln>
            <a:noFill/>
          </a:ln>
        </p:spPr>
      </p:pic>
    </p:spTree>
    <p:extLst>
      <p:ext uri="{BB962C8B-B14F-4D97-AF65-F5344CB8AC3E}">
        <p14:creationId xmlns:p14="http://schemas.microsoft.com/office/powerpoint/2010/main" val="13265150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p:cSld name="Title and body">
    <p:bg>
      <p:bgPr>
        <a:solidFill>
          <a:schemeClr val="lt1"/>
        </a:solidFill>
        <a:effectLst/>
      </p:bgPr>
    </p:bg>
    <p:spTree>
      <p:nvGrpSpPr>
        <p:cNvPr id="1" name="Shape 36"/>
        <p:cNvGrpSpPr/>
        <p:nvPr/>
      </p:nvGrpSpPr>
      <p:grpSpPr>
        <a:xfrm>
          <a:off x="0" y="0"/>
          <a:ext cx="0" cy="0"/>
          <a:chOff x="0" y="0"/>
          <a:chExt cx="0" cy="0"/>
        </a:xfrm>
      </p:grpSpPr>
      <p:sp>
        <p:nvSpPr>
          <p:cNvPr id="37" name="Google Shape;37;p17"/>
          <p:cNvSpPr/>
          <p:nvPr/>
        </p:nvSpPr>
        <p:spPr>
          <a:xfrm>
            <a:off x="7100" y="5625"/>
            <a:ext cx="9136900" cy="1047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17"/>
          <p:cNvSpPr txBox="1">
            <a:spLocks noGrp="1"/>
          </p:cNvSpPr>
          <p:nvPr>
            <p:ph type="title"/>
          </p:nvPr>
        </p:nvSpPr>
        <p:spPr>
          <a:xfrm>
            <a:off x="311700" y="0"/>
            <a:ext cx="6949739" cy="10479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US"/>
              <a:t>Click to edit Master title style</a:t>
            </a:r>
            <a:endParaRPr/>
          </a:p>
        </p:txBody>
      </p:sp>
      <p:sp>
        <p:nvSpPr>
          <p:cNvPr id="39" name="Google Shape;39;p17"/>
          <p:cNvSpPr txBox="1">
            <a:spLocks noGrp="1"/>
          </p:cNvSpPr>
          <p:nvPr>
            <p:ph type="body" idx="1"/>
          </p:nvPr>
        </p:nvSpPr>
        <p:spPr>
          <a:xfrm>
            <a:off x="311700" y="1152475"/>
            <a:ext cx="8520600" cy="3317400"/>
          </a:xfrm>
          <a:prstGeom prst="rect">
            <a:avLst/>
          </a:prstGeom>
          <a:noFill/>
          <a:ln>
            <a:noFill/>
          </a:ln>
        </p:spPr>
        <p:txBody>
          <a:bodyPr spcFirstLastPara="1" wrap="square" lIns="0" tIns="0" rIns="0" bIns="0" anchor="t" anchorCtr="0">
            <a:noAutofit/>
          </a:bodyPr>
          <a:lstStyle>
            <a:lvl1pPr marL="457200" lvl="0" indent="-342900" algn="l">
              <a:lnSpc>
                <a:spcPct val="115000"/>
              </a:lnSpc>
              <a:spcBef>
                <a:spcPts val="0"/>
              </a:spcBef>
              <a:spcAft>
                <a:spcPts val="0"/>
              </a:spcAft>
              <a:buSzPts val="1800"/>
              <a:buChar char="●"/>
              <a:defRPr sz="1200"/>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pPr lvl="0"/>
            <a:r>
              <a:rPr lang="en-US"/>
              <a:t>Click to edit Master text styles</a:t>
            </a:r>
          </a:p>
        </p:txBody>
      </p:sp>
      <p:sp>
        <p:nvSpPr>
          <p:cNvPr id="40" name="Google Shape;40;p17"/>
          <p:cNvSpPr txBox="1">
            <a:spLocks noGrp="1"/>
          </p:cNvSpPr>
          <p:nvPr>
            <p:ph type="sldNum" idx="12"/>
          </p:nvPr>
        </p:nvSpPr>
        <p:spPr>
          <a:xfrm>
            <a:off x="8283600" y="4663217"/>
            <a:ext cx="548700" cy="3936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smtClean="0"/>
              <a:t>‹#›</a:t>
            </a:fld>
            <a:endParaRPr lang="en"/>
          </a:p>
        </p:txBody>
      </p:sp>
      <p:pic>
        <p:nvPicPr>
          <p:cNvPr id="41" name="Google Shape;41;p17"/>
          <p:cNvPicPr preferRelativeResize="0"/>
          <p:nvPr/>
        </p:nvPicPr>
        <p:blipFill rotWithShape="1">
          <a:blip r:embed="rId2">
            <a:alphaModFix/>
          </a:blip>
          <a:srcRect/>
          <a:stretch/>
        </p:blipFill>
        <p:spPr>
          <a:xfrm>
            <a:off x="7586496" y="263744"/>
            <a:ext cx="1245804" cy="541654"/>
          </a:xfrm>
          <a:prstGeom prst="rect">
            <a:avLst/>
          </a:prstGeom>
          <a:noFill/>
          <a:ln>
            <a:noFill/>
          </a:ln>
        </p:spPr>
      </p:pic>
    </p:spTree>
    <p:extLst>
      <p:ext uri="{BB962C8B-B14F-4D97-AF65-F5344CB8AC3E}">
        <p14:creationId xmlns:p14="http://schemas.microsoft.com/office/powerpoint/2010/main" val="379892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bg>
      <p:bgPr>
        <a:solidFill>
          <a:schemeClr val="accent1"/>
        </a:solidFill>
        <a:effectLst/>
      </p:bgPr>
    </p:bg>
    <p:spTree>
      <p:nvGrpSpPr>
        <p:cNvPr id="1" name="Shape 55"/>
        <p:cNvGrpSpPr/>
        <p:nvPr/>
      </p:nvGrpSpPr>
      <p:grpSpPr>
        <a:xfrm>
          <a:off x="0" y="0"/>
          <a:ext cx="0" cy="0"/>
          <a:chOff x="0" y="0"/>
          <a:chExt cx="0" cy="0"/>
        </a:xfrm>
      </p:grpSpPr>
      <p:pic>
        <p:nvPicPr>
          <p:cNvPr id="56" name="Google Shape;56;p21"/>
          <p:cNvPicPr preferRelativeResize="0"/>
          <p:nvPr/>
        </p:nvPicPr>
        <p:blipFill rotWithShape="1">
          <a:blip r:embed="rId2">
            <a:alphaModFix/>
          </a:blip>
          <a:srcRect/>
          <a:stretch/>
        </p:blipFill>
        <p:spPr>
          <a:xfrm>
            <a:off x="311214" y="178532"/>
            <a:ext cx="2007964" cy="873028"/>
          </a:xfrm>
          <a:prstGeom prst="rect">
            <a:avLst/>
          </a:prstGeom>
          <a:noFill/>
          <a:ln>
            <a:noFill/>
          </a:ln>
        </p:spPr>
      </p:pic>
      <p:pic>
        <p:nvPicPr>
          <p:cNvPr id="57" name="Google Shape;57;p21"/>
          <p:cNvPicPr preferRelativeResize="0"/>
          <p:nvPr/>
        </p:nvPicPr>
        <p:blipFill rotWithShape="1">
          <a:blip r:embed="rId3">
            <a:alphaModFix/>
          </a:blip>
          <a:srcRect t="21794" b="6684"/>
          <a:stretch/>
        </p:blipFill>
        <p:spPr>
          <a:xfrm>
            <a:off x="0" y="0"/>
            <a:ext cx="9144000" cy="5143500"/>
          </a:xfrm>
          <a:prstGeom prst="rect">
            <a:avLst/>
          </a:prstGeom>
          <a:noFill/>
          <a:ln>
            <a:noFill/>
          </a:ln>
        </p:spPr>
      </p:pic>
    </p:spTree>
    <p:extLst>
      <p:ext uri="{BB962C8B-B14F-4D97-AF65-F5344CB8AC3E}">
        <p14:creationId xmlns:p14="http://schemas.microsoft.com/office/powerpoint/2010/main" val="3142992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700658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311700" y="445025"/>
            <a:ext cx="8520600" cy="5727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accent1"/>
              </a:buClr>
              <a:buSzPts val="2800"/>
              <a:buFont typeface="Arial"/>
              <a:buNone/>
              <a:defRPr sz="28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2pPr>
            <a:lvl3pPr marR="0" lvl="2"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3pPr>
            <a:lvl4pPr marR="0" lvl="3"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4pPr>
            <a:lvl5pPr marR="0" lvl="4"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5pPr>
            <a:lvl6pPr marR="0" lvl="5"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6pPr>
            <a:lvl7pPr marR="0" lvl="6"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7pPr>
            <a:lvl8pPr marR="0" lvl="7"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8pPr>
            <a:lvl9pPr marR="0" lvl="8" algn="l" rtl="0">
              <a:lnSpc>
                <a:spcPct val="100000"/>
              </a:lnSpc>
              <a:spcBef>
                <a:spcPts val="0"/>
              </a:spcBef>
              <a:spcAft>
                <a:spcPts val="0"/>
              </a:spcAft>
              <a:buClr>
                <a:schemeClr val="accent1"/>
              </a:buClr>
              <a:buSzPts val="2800"/>
              <a:buFont typeface="Arial"/>
              <a:buNone/>
              <a:defRPr sz="2800" b="0" i="0" u="none" strike="noStrike" cap="none">
                <a:solidFill>
                  <a:schemeClr val="accent1"/>
                </a:solidFill>
                <a:latin typeface="Arial"/>
                <a:ea typeface="Arial"/>
                <a:cs typeface="Arial"/>
                <a:sym typeface="Arial"/>
              </a:defRPr>
            </a:lvl9pPr>
          </a:lstStyle>
          <a:p>
            <a:endParaRPr/>
          </a:p>
        </p:txBody>
      </p:sp>
      <p:sp>
        <p:nvSpPr>
          <p:cNvPr id="7" name="Google Shape;7;p11"/>
          <p:cNvSpPr txBox="1">
            <a:spLocks noGrp="1"/>
          </p:cNvSpPr>
          <p:nvPr>
            <p:ph type="body" idx="1"/>
          </p:nvPr>
        </p:nvSpPr>
        <p:spPr>
          <a:xfrm>
            <a:off x="311700" y="1152475"/>
            <a:ext cx="8520600" cy="3416400"/>
          </a:xfrm>
          <a:prstGeom prst="rect">
            <a:avLst/>
          </a:prstGeom>
          <a:noFill/>
          <a:ln>
            <a:noFill/>
          </a:ln>
        </p:spPr>
        <p:txBody>
          <a:bodyPr spcFirstLastPara="1" wrap="square" lIns="0" tIns="0" rIns="0" bIns="0"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1"/>
          <p:cNvSpPr txBox="1">
            <a:spLocks noGrp="1"/>
          </p:cNvSpPr>
          <p:nvPr>
            <p:ph type="sldNum" idx="12"/>
          </p:nvPr>
        </p:nvSpPr>
        <p:spPr>
          <a:xfrm>
            <a:off x="8283600" y="4663217"/>
            <a:ext cx="548700" cy="3936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58565674"/>
      </p:ext>
    </p:extLst>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kagenti.io" TargetMode="Externa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zenml.io/blog/the-experimentation-phase-is-over-key-findings-from-1-200-production-deployment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localhost:8080/realms/Demo"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piffe:/9.31.101.198.nip.io/ns/api/sa/default" TargetMode="External"/><Relationship Id="rId4" Type="http://schemas.openxmlformats.org/officeDocument/2006/relationships/hyperlink" Target="http://spiffe:/9.31.101.198.nip.io/ns/agent/sa/default"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a2a-protocol.org/latest/specification/#441-agentcard"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sv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6.svg"/></Relationships>
</file>

<file path=ppt/slides/_rels/slide36.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17.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6.sv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kagenti.io"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sz="3600"/>
            </a:pPr>
            <a:r>
              <a:rPr dirty="0"/>
              <a:t>When an Agent Acts on Your Behalf, Who Holds the Keys?</a:t>
            </a:r>
          </a:p>
        </p:txBody>
      </p:sp>
      <p:sp>
        <p:nvSpPr>
          <p:cNvPr id="3" name="Subtitle 2"/>
          <p:cNvSpPr>
            <a:spLocks noGrp="1"/>
          </p:cNvSpPr>
          <p:nvPr>
            <p:ph type="subTitle" idx="1"/>
          </p:nvPr>
        </p:nvSpPr>
        <p:spPr>
          <a:xfrm>
            <a:off x="2111628" y="2706624"/>
            <a:ext cx="4920743" cy="609254"/>
          </a:xfrm>
        </p:spPr>
        <p:txBody>
          <a:bodyPr/>
          <a:lstStyle/>
          <a:p>
            <a:pPr algn="ctr">
              <a:defRPr sz="2000"/>
            </a:pPr>
            <a:r>
              <a:rPr dirty="0"/>
              <a:t>Cryptographic Identity and Delegation for Cloud-Native AI Agents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E5BF9-6B71-9F8F-2AB2-BDCE2EB8EC97}"/>
              </a:ext>
            </a:extLst>
          </p:cNvPr>
          <p:cNvSpPr>
            <a:spLocks noGrp="1"/>
          </p:cNvSpPr>
          <p:nvPr>
            <p:ph type="title"/>
          </p:nvPr>
        </p:nvSpPr>
        <p:spPr/>
        <p:txBody>
          <a:bodyPr>
            <a:normAutofit/>
          </a:bodyPr>
          <a:lstStyle/>
          <a:p>
            <a:r>
              <a:rPr lang="en-US" sz="3700"/>
              <a:t>Who Are We</a:t>
            </a:r>
            <a:endParaRPr lang="en-US" sz="3700" dirty="0"/>
          </a:p>
        </p:txBody>
      </p:sp>
      <p:sp>
        <p:nvSpPr>
          <p:cNvPr id="6" name="TextBox 5">
            <a:extLst>
              <a:ext uri="{FF2B5EF4-FFF2-40B4-BE49-F238E27FC236}">
                <a16:creationId xmlns:a16="http://schemas.microsoft.com/office/drawing/2014/main" id="{95FCEB41-09D7-FFCB-EBEC-61F3228353AF}"/>
              </a:ext>
            </a:extLst>
          </p:cNvPr>
          <p:cNvSpPr txBox="1"/>
          <p:nvPr/>
        </p:nvSpPr>
        <p:spPr>
          <a:xfrm>
            <a:off x="1386590" y="3808439"/>
            <a:ext cx="267949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b="1" i="0" u="none" strike="noStrike" dirty="0">
                <a:solidFill>
                  <a:srgbClr val="000000"/>
                </a:solidFill>
                <a:latin typeface="Arial"/>
                <a:ea typeface="Arial"/>
                <a:cs typeface="Arial"/>
              </a:rPr>
              <a:t>Maia Iyer</a:t>
            </a:r>
            <a:br>
              <a:rPr lang="en-US" sz="1800" b="0" i="0" u="none" strike="noStrike" dirty="0">
                <a:latin typeface="Arial"/>
                <a:ea typeface="Arial"/>
                <a:cs typeface="Arial"/>
              </a:rPr>
            </a:br>
            <a:r>
              <a:rPr lang="en-US" sz="1800" b="0" i="0" u="none" strike="noStrike" dirty="0">
                <a:solidFill>
                  <a:srgbClr val="000000"/>
                </a:solidFill>
                <a:latin typeface="Arial"/>
                <a:ea typeface="Arial"/>
                <a:cs typeface="Arial"/>
              </a:rPr>
              <a:t>Advisory Engineer</a:t>
            </a:r>
            <a:br>
              <a:rPr lang="en-US" sz="1800" b="0" i="0" u="none" strike="noStrike" dirty="0">
                <a:latin typeface="Arial"/>
                <a:ea typeface="Arial"/>
                <a:cs typeface="Arial"/>
              </a:rPr>
            </a:br>
            <a:r>
              <a:rPr lang="en-US" sz="1800" b="0" i="1" u="none" strike="noStrike" dirty="0">
                <a:solidFill>
                  <a:srgbClr val="000000"/>
                </a:solidFill>
                <a:latin typeface="Arial"/>
                <a:ea typeface="Arial"/>
                <a:cs typeface="Arial"/>
              </a:rPr>
              <a:t>IBM Research</a:t>
            </a:r>
          </a:p>
        </p:txBody>
      </p:sp>
      <p:pic>
        <p:nvPicPr>
          <p:cNvPr id="7" name="Picture 6">
            <a:extLst>
              <a:ext uri="{FF2B5EF4-FFF2-40B4-BE49-F238E27FC236}">
                <a16:creationId xmlns:a16="http://schemas.microsoft.com/office/drawing/2014/main" id="{1BA47758-3906-EBDA-7497-B4B88B20529F}"/>
              </a:ext>
            </a:extLst>
          </p:cNvPr>
          <p:cNvPicPr>
            <a:picLocks noChangeAspect="1"/>
          </p:cNvPicPr>
          <p:nvPr/>
        </p:nvPicPr>
        <p:blipFill>
          <a:blip r:embed="rId2"/>
          <a:stretch>
            <a:fillRect/>
          </a:stretch>
        </p:blipFill>
        <p:spPr>
          <a:xfrm>
            <a:off x="1573966" y="1283532"/>
            <a:ext cx="2304739" cy="2351582"/>
          </a:xfrm>
          <a:prstGeom prst="rect">
            <a:avLst/>
          </a:prstGeom>
        </p:spPr>
      </p:pic>
      <p:sp>
        <p:nvSpPr>
          <p:cNvPr id="8" name="TextBox 7">
            <a:extLst>
              <a:ext uri="{FF2B5EF4-FFF2-40B4-BE49-F238E27FC236}">
                <a16:creationId xmlns:a16="http://schemas.microsoft.com/office/drawing/2014/main" id="{CDDC61FD-983B-E240-4338-C7BDAF0C587C}"/>
              </a:ext>
            </a:extLst>
          </p:cNvPr>
          <p:cNvSpPr txBox="1"/>
          <p:nvPr/>
        </p:nvSpPr>
        <p:spPr>
          <a:xfrm>
            <a:off x="4803087" y="3808439"/>
            <a:ext cx="34540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b="1" dirty="0"/>
              <a:t>Mariusz Sabath</a:t>
            </a:r>
            <a:br>
              <a:rPr lang="en-US" sz="1800" b="0" i="0" u="none" strike="noStrike" dirty="0">
                <a:latin typeface="Arial"/>
                <a:ea typeface="Arial"/>
                <a:cs typeface="Arial"/>
              </a:rPr>
            </a:br>
            <a:r>
              <a:rPr lang="en-US" sz="1800" dirty="0"/>
              <a:t>Senior Technical Staff Member</a:t>
            </a:r>
            <a:br>
              <a:rPr lang="en-US" sz="1800" b="0" i="0" u="none" strike="noStrike" dirty="0">
                <a:latin typeface="Arial"/>
                <a:ea typeface="Arial"/>
                <a:cs typeface="Arial"/>
              </a:rPr>
            </a:br>
            <a:r>
              <a:rPr lang="en-US" sz="1800" b="0" i="1" u="none" strike="noStrike" dirty="0">
                <a:solidFill>
                  <a:srgbClr val="000000"/>
                </a:solidFill>
                <a:latin typeface="Arial"/>
                <a:ea typeface="Arial"/>
                <a:cs typeface="Arial"/>
              </a:rPr>
              <a:t>IBM Research</a:t>
            </a:r>
            <a:endParaRPr lang="en-US" dirty="0"/>
          </a:p>
        </p:txBody>
      </p:sp>
      <p:pic>
        <p:nvPicPr>
          <p:cNvPr id="3" name="Picture 2">
            <a:extLst>
              <a:ext uri="{FF2B5EF4-FFF2-40B4-BE49-F238E27FC236}">
                <a16:creationId xmlns:a16="http://schemas.microsoft.com/office/drawing/2014/main" id="{0B1E49C7-3CDD-33FE-2524-6A2D8362A730}"/>
              </a:ext>
            </a:extLst>
          </p:cNvPr>
          <p:cNvPicPr>
            <a:picLocks noChangeAspect="1"/>
          </p:cNvPicPr>
          <p:nvPr/>
        </p:nvPicPr>
        <p:blipFill>
          <a:blip r:embed="rId3"/>
          <a:stretch>
            <a:fillRect/>
          </a:stretch>
        </p:blipFill>
        <p:spPr>
          <a:xfrm>
            <a:off x="5435389" y="1286190"/>
            <a:ext cx="2377629" cy="2372749"/>
          </a:xfrm>
          <a:prstGeom prst="rect">
            <a:avLst/>
          </a:prstGeom>
        </p:spPr>
      </p:pic>
    </p:spTree>
    <p:extLst>
      <p:ext uri="{BB962C8B-B14F-4D97-AF65-F5344CB8AC3E}">
        <p14:creationId xmlns:p14="http://schemas.microsoft.com/office/powerpoint/2010/main" val="115015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739C-75CC-7356-ACC8-EA052BF222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87A15-3237-62DC-0B9E-FB84A31F5110}"/>
              </a:ext>
            </a:extLst>
          </p:cNvPr>
          <p:cNvSpPr>
            <a:spLocks noGrp="1"/>
          </p:cNvSpPr>
          <p:nvPr>
            <p:ph type="title"/>
          </p:nvPr>
        </p:nvSpPr>
        <p:spPr/>
        <p:txBody>
          <a:bodyPr/>
          <a:lstStyle/>
          <a:p>
            <a:pPr>
              <a:defRPr sz="3200"/>
            </a:pPr>
            <a:r>
              <a:rPr dirty="0"/>
              <a:t>Who Holds the Key?</a:t>
            </a:r>
          </a:p>
        </p:txBody>
      </p:sp>
      <p:sp>
        <p:nvSpPr>
          <p:cNvPr id="7" name="Rectangle 6">
            <a:extLst>
              <a:ext uri="{FF2B5EF4-FFF2-40B4-BE49-F238E27FC236}">
                <a16:creationId xmlns:a16="http://schemas.microsoft.com/office/drawing/2014/main" id="{4466E466-0F12-4DC9-3226-098031FD13E5}"/>
              </a:ext>
            </a:extLst>
          </p:cNvPr>
          <p:cNvSpPr/>
          <p:nvPr/>
        </p:nvSpPr>
        <p:spPr>
          <a:xfrm>
            <a:off x="6992233"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err="1">
                <a:solidFill>
                  <a:srgbClr val="000000"/>
                </a:solidFill>
              </a:rPr>
              <a:t>Github</a:t>
            </a:r>
            <a:endParaRPr lang="en-US" sz="1800" dirty="0" err="1"/>
          </a:p>
        </p:txBody>
      </p:sp>
      <p:cxnSp>
        <p:nvCxnSpPr>
          <p:cNvPr id="8" name="Straight Arrow Connector 7">
            <a:extLst>
              <a:ext uri="{FF2B5EF4-FFF2-40B4-BE49-F238E27FC236}">
                <a16:creationId xmlns:a16="http://schemas.microsoft.com/office/drawing/2014/main" id="{E5166F3C-C501-D3A3-3427-0B9B3E20D5CE}"/>
              </a:ext>
            </a:extLst>
          </p:cNvPr>
          <p:cNvCxnSpPr>
            <a:cxnSpLocks/>
            <a:endCxn id="7" idx="1"/>
          </p:cNvCxnSpPr>
          <p:nvPr/>
        </p:nvCxnSpPr>
        <p:spPr>
          <a:xfrm flipV="1">
            <a:off x="1229933" y="2864429"/>
            <a:ext cx="5762300"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11" name="Graphic 10" descr="Key with solid fill">
            <a:extLst>
              <a:ext uri="{FF2B5EF4-FFF2-40B4-BE49-F238E27FC236}">
                <a16:creationId xmlns:a16="http://schemas.microsoft.com/office/drawing/2014/main" id="{479A9AED-8CAA-341A-35B8-092DD7A8F4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79450" y="2217101"/>
            <a:ext cx="406980" cy="406980"/>
          </a:xfrm>
          <a:prstGeom prst="rect">
            <a:avLst/>
          </a:prstGeom>
        </p:spPr>
      </p:pic>
      <p:sp>
        <p:nvSpPr>
          <p:cNvPr id="12" name="TextBox 11">
            <a:extLst>
              <a:ext uri="{FF2B5EF4-FFF2-40B4-BE49-F238E27FC236}">
                <a16:creationId xmlns:a16="http://schemas.microsoft.com/office/drawing/2014/main" id="{D7541DAD-DECE-BA7C-0AAB-335693A4839F}"/>
              </a:ext>
            </a:extLst>
          </p:cNvPr>
          <p:cNvSpPr txBox="1"/>
          <p:nvPr/>
        </p:nvSpPr>
        <p:spPr>
          <a:xfrm>
            <a:off x="5284714" y="2500700"/>
            <a:ext cx="1707519" cy="307777"/>
          </a:xfrm>
          <a:prstGeom prst="rect">
            <a:avLst/>
          </a:prstGeom>
          <a:noFill/>
        </p:spPr>
        <p:txBody>
          <a:bodyPr wrap="none" rtlCol="0">
            <a:spAutoFit/>
          </a:bodyPr>
          <a:lstStyle/>
          <a:p>
            <a:r>
              <a:rPr lang="en-US" dirty="0"/>
              <a:t>POST /pull-request</a:t>
            </a:r>
          </a:p>
        </p:txBody>
      </p:sp>
    </p:spTree>
    <p:extLst>
      <p:ext uri="{BB962C8B-B14F-4D97-AF65-F5344CB8AC3E}">
        <p14:creationId xmlns:p14="http://schemas.microsoft.com/office/powerpoint/2010/main" val="3648031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CD678-2B4C-D593-DED2-508F11EDF1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09BD0-D672-E95C-506A-05465DD8BDE8}"/>
              </a:ext>
            </a:extLst>
          </p:cNvPr>
          <p:cNvSpPr>
            <a:spLocks noGrp="1"/>
          </p:cNvSpPr>
          <p:nvPr>
            <p:ph type="title"/>
          </p:nvPr>
        </p:nvSpPr>
        <p:spPr/>
        <p:txBody>
          <a:bodyPr/>
          <a:lstStyle/>
          <a:p>
            <a:pPr>
              <a:defRPr sz="3200"/>
            </a:pPr>
            <a:r>
              <a:rPr dirty="0"/>
              <a:t>Who Holds the Key?</a:t>
            </a:r>
          </a:p>
        </p:txBody>
      </p:sp>
      <p:pic>
        <p:nvPicPr>
          <p:cNvPr id="6" name="Graphic 5" descr="User with solid fill">
            <a:extLst>
              <a:ext uri="{FF2B5EF4-FFF2-40B4-BE49-F238E27FC236}">
                <a16:creationId xmlns:a16="http://schemas.microsoft.com/office/drawing/2014/main" id="{C3082949-69FF-DE92-0AAE-59251B2BB0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sp>
        <p:nvSpPr>
          <p:cNvPr id="7" name="Rectangle 6">
            <a:extLst>
              <a:ext uri="{FF2B5EF4-FFF2-40B4-BE49-F238E27FC236}">
                <a16:creationId xmlns:a16="http://schemas.microsoft.com/office/drawing/2014/main" id="{04190908-1BA8-1314-B865-601D884B6288}"/>
              </a:ext>
            </a:extLst>
          </p:cNvPr>
          <p:cNvSpPr/>
          <p:nvPr/>
        </p:nvSpPr>
        <p:spPr>
          <a:xfrm>
            <a:off x="6992233"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GitHub</a:t>
            </a:r>
            <a:endParaRPr lang="en-US" sz="1800" dirty="0"/>
          </a:p>
        </p:txBody>
      </p:sp>
      <p:cxnSp>
        <p:nvCxnSpPr>
          <p:cNvPr id="8" name="Straight Arrow Connector 7">
            <a:extLst>
              <a:ext uri="{FF2B5EF4-FFF2-40B4-BE49-F238E27FC236}">
                <a16:creationId xmlns:a16="http://schemas.microsoft.com/office/drawing/2014/main" id="{8888D9C4-6023-C992-982F-CC41E267EFBA}"/>
              </a:ext>
            </a:extLst>
          </p:cNvPr>
          <p:cNvCxnSpPr>
            <a:cxnSpLocks/>
            <a:endCxn id="7" idx="1"/>
          </p:cNvCxnSpPr>
          <p:nvPr/>
        </p:nvCxnSpPr>
        <p:spPr>
          <a:xfrm flipV="1">
            <a:off x="1229933" y="2864429"/>
            <a:ext cx="5762300"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5" name="Graphic 4" descr="Key with solid fill">
            <a:extLst>
              <a:ext uri="{FF2B5EF4-FFF2-40B4-BE49-F238E27FC236}">
                <a16:creationId xmlns:a16="http://schemas.microsoft.com/office/drawing/2014/main" id="{6AF49648-0391-137D-D268-B93762B843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79450" y="2217101"/>
            <a:ext cx="406980" cy="406980"/>
          </a:xfrm>
          <a:prstGeom prst="rect">
            <a:avLst/>
          </a:prstGeom>
        </p:spPr>
      </p:pic>
      <p:sp>
        <p:nvSpPr>
          <p:cNvPr id="9" name="TextBox 8">
            <a:extLst>
              <a:ext uri="{FF2B5EF4-FFF2-40B4-BE49-F238E27FC236}">
                <a16:creationId xmlns:a16="http://schemas.microsoft.com/office/drawing/2014/main" id="{DD68AB79-CC5D-0276-26B5-020110B18A04}"/>
              </a:ext>
            </a:extLst>
          </p:cNvPr>
          <p:cNvSpPr txBox="1"/>
          <p:nvPr/>
        </p:nvSpPr>
        <p:spPr>
          <a:xfrm>
            <a:off x="5284714" y="2500700"/>
            <a:ext cx="1707519" cy="307777"/>
          </a:xfrm>
          <a:prstGeom prst="rect">
            <a:avLst/>
          </a:prstGeom>
          <a:noFill/>
        </p:spPr>
        <p:txBody>
          <a:bodyPr wrap="none" rtlCol="0">
            <a:spAutoFit/>
          </a:bodyPr>
          <a:lstStyle/>
          <a:p>
            <a:r>
              <a:rPr lang="en-US" dirty="0"/>
              <a:t>POST /pull-request</a:t>
            </a:r>
          </a:p>
        </p:txBody>
      </p:sp>
    </p:spTree>
    <p:extLst>
      <p:ext uri="{BB962C8B-B14F-4D97-AF65-F5344CB8AC3E}">
        <p14:creationId xmlns:p14="http://schemas.microsoft.com/office/powerpoint/2010/main" val="2423868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1EB4C-B19E-5DC2-FCF1-0C45D1EDD1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45A79-82C5-8704-0E5C-73D689265EB7}"/>
              </a:ext>
            </a:extLst>
          </p:cNvPr>
          <p:cNvSpPr>
            <a:spLocks noGrp="1"/>
          </p:cNvSpPr>
          <p:nvPr>
            <p:ph type="title"/>
          </p:nvPr>
        </p:nvSpPr>
        <p:spPr/>
        <p:txBody>
          <a:bodyPr/>
          <a:lstStyle/>
          <a:p>
            <a:pPr>
              <a:defRPr sz="3200"/>
            </a:pPr>
            <a:r>
              <a:rPr dirty="0"/>
              <a:t>Who Holds the Key?</a:t>
            </a:r>
          </a:p>
        </p:txBody>
      </p:sp>
      <p:pic>
        <p:nvPicPr>
          <p:cNvPr id="6" name="Graphic 5" descr="User with solid fill">
            <a:extLst>
              <a:ext uri="{FF2B5EF4-FFF2-40B4-BE49-F238E27FC236}">
                <a16:creationId xmlns:a16="http://schemas.microsoft.com/office/drawing/2014/main" id="{86CD81D8-2C7C-5AFD-25EA-9E80ADA832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sp>
        <p:nvSpPr>
          <p:cNvPr id="7" name="Rectangle 6">
            <a:extLst>
              <a:ext uri="{FF2B5EF4-FFF2-40B4-BE49-F238E27FC236}">
                <a16:creationId xmlns:a16="http://schemas.microsoft.com/office/drawing/2014/main" id="{F322FF5E-089A-B4C6-A9DA-107560793EA1}"/>
              </a:ext>
            </a:extLst>
          </p:cNvPr>
          <p:cNvSpPr/>
          <p:nvPr/>
        </p:nvSpPr>
        <p:spPr>
          <a:xfrm>
            <a:off x="6992233"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GitHub</a:t>
            </a:r>
            <a:endParaRPr lang="en-US" sz="1800" dirty="0"/>
          </a:p>
        </p:txBody>
      </p:sp>
      <p:cxnSp>
        <p:nvCxnSpPr>
          <p:cNvPr id="8" name="Straight Arrow Connector 7">
            <a:extLst>
              <a:ext uri="{FF2B5EF4-FFF2-40B4-BE49-F238E27FC236}">
                <a16:creationId xmlns:a16="http://schemas.microsoft.com/office/drawing/2014/main" id="{33549C78-D4FC-B5D4-80D4-2CE6B03AA244}"/>
              </a:ext>
            </a:extLst>
          </p:cNvPr>
          <p:cNvCxnSpPr>
            <a:cxnSpLocks/>
            <a:endCxn id="5" idx="1"/>
          </p:cNvCxnSpPr>
          <p:nvPr/>
        </p:nvCxnSpPr>
        <p:spPr>
          <a:xfrm flipV="1">
            <a:off x="1229933" y="2864429"/>
            <a:ext cx="1398285"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8D422F2B-A6C3-1A93-63D2-BD416E029380}"/>
              </a:ext>
            </a:extLst>
          </p:cNvPr>
          <p:cNvSpPr/>
          <p:nvPr/>
        </p:nvSpPr>
        <p:spPr>
          <a:xfrm>
            <a:off x="2628218"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11" name="Straight Arrow Connector 10">
            <a:extLst>
              <a:ext uri="{FF2B5EF4-FFF2-40B4-BE49-F238E27FC236}">
                <a16:creationId xmlns:a16="http://schemas.microsoft.com/office/drawing/2014/main" id="{2A89134F-AF5C-2189-695D-A83DC06EBDA3}"/>
              </a:ext>
            </a:extLst>
          </p:cNvPr>
          <p:cNvCxnSpPr>
            <a:cxnSpLocks/>
            <a:endCxn id="7" idx="1"/>
          </p:cNvCxnSpPr>
          <p:nvPr/>
        </p:nvCxnSpPr>
        <p:spPr>
          <a:xfrm flipV="1">
            <a:off x="4572000" y="2864429"/>
            <a:ext cx="2420233"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2389DB42-5181-7F85-3FA5-224BF89F2ED1}"/>
              </a:ext>
            </a:extLst>
          </p:cNvPr>
          <p:cNvSpPr/>
          <p:nvPr/>
        </p:nvSpPr>
        <p:spPr>
          <a:xfrm>
            <a:off x="2628218" y="3912325"/>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LLM</a:t>
            </a:r>
            <a:endParaRPr lang="en-US" sz="1800" dirty="0"/>
          </a:p>
        </p:txBody>
      </p:sp>
      <p:cxnSp>
        <p:nvCxnSpPr>
          <p:cNvPr id="14" name="Straight Arrow Connector 13">
            <a:extLst>
              <a:ext uri="{FF2B5EF4-FFF2-40B4-BE49-F238E27FC236}">
                <a16:creationId xmlns:a16="http://schemas.microsoft.com/office/drawing/2014/main" id="{846C6F7D-C11E-DFB1-8FED-CACF68CF0773}"/>
              </a:ext>
            </a:extLst>
          </p:cNvPr>
          <p:cNvCxnSpPr>
            <a:cxnSpLocks/>
          </p:cNvCxnSpPr>
          <p:nvPr/>
        </p:nvCxnSpPr>
        <p:spPr>
          <a:xfrm>
            <a:off x="3505200" y="3388377"/>
            <a:ext cx="0" cy="523948"/>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EA2979AF-DCE8-001A-A7C7-2FE040ED8DED}"/>
              </a:ext>
            </a:extLst>
          </p:cNvPr>
          <p:cNvCxnSpPr>
            <a:cxnSpLocks/>
          </p:cNvCxnSpPr>
          <p:nvPr/>
        </p:nvCxnSpPr>
        <p:spPr>
          <a:xfrm flipV="1">
            <a:off x="3786569" y="3390900"/>
            <a:ext cx="0" cy="518902"/>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19" name="Graphic 18" descr="Key with solid fill">
            <a:extLst>
              <a:ext uri="{FF2B5EF4-FFF2-40B4-BE49-F238E27FC236}">
                <a16:creationId xmlns:a16="http://schemas.microsoft.com/office/drawing/2014/main" id="{C573FAFE-FD87-14D9-7F7D-473749F638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4008" y="2490398"/>
            <a:ext cx="406980" cy="406980"/>
          </a:xfrm>
          <a:prstGeom prst="rect">
            <a:avLst/>
          </a:prstGeom>
        </p:spPr>
      </p:pic>
      <p:sp>
        <p:nvSpPr>
          <p:cNvPr id="20" name="Rounded Rectangular Callout 19">
            <a:extLst>
              <a:ext uri="{FF2B5EF4-FFF2-40B4-BE49-F238E27FC236}">
                <a16:creationId xmlns:a16="http://schemas.microsoft.com/office/drawing/2014/main" id="{807D7822-3BEF-E9E0-A117-16236AC527D4}"/>
              </a:ext>
            </a:extLst>
          </p:cNvPr>
          <p:cNvSpPr/>
          <p:nvPr/>
        </p:nvSpPr>
        <p:spPr>
          <a:xfrm>
            <a:off x="751755" y="1394362"/>
            <a:ext cx="1567900" cy="902129"/>
          </a:xfrm>
          <a:prstGeom prst="wedgeRoundRectCallout">
            <a:avLst>
              <a:gd name="adj1" fmla="val -38653"/>
              <a:gd name="adj2" fmla="val 76578"/>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Implement this feature and open a PR. </a:t>
            </a:r>
          </a:p>
        </p:txBody>
      </p:sp>
      <p:pic>
        <p:nvPicPr>
          <p:cNvPr id="21" name="Graphic 20" descr="Key with solid fill">
            <a:extLst>
              <a:ext uri="{FF2B5EF4-FFF2-40B4-BE49-F238E27FC236}">
                <a16:creationId xmlns:a16="http://schemas.microsoft.com/office/drawing/2014/main" id="{1ACE1D0A-8B41-2910-ECF7-325E973CF0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79450" y="2217101"/>
            <a:ext cx="406980" cy="406980"/>
          </a:xfrm>
          <a:prstGeom prst="rect">
            <a:avLst/>
          </a:prstGeom>
        </p:spPr>
      </p:pic>
      <p:sp>
        <p:nvSpPr>
          <p:cNvPr id="22" name="TextBox 21">
            <a:extLst>
              <a:ext uri="{FF2B5EF4-FFF2-40B4-BE49-F238E27FC236}">
                <a16:creationId xmlns:a16="http://schemas.microsoft.com/office/drawing/2014/main" id="{61759169-9363-9390-7B25-552BD920C26C}"/>
              </a:ext>
            </a:extLst>
          </p:cNvPr>
          <p:cNvSpPr txBox="1"/>
          <p:nvPr/>
        </p:nvSpPr>
        <p:spPr>
          <a:xfrm>
            <a:off x="5284714" y="2500700"/>
            <a:ext cx="1707519" cy="307777"/>
          </a:xfrm>
          <a:prstGeom prst="rect">
            <a:avLst/>
          </a:prstGeom>
          <a:noFill/>
        </p:spPr>
        <p:txBody>
          <a:bodyPr wrap="none" rtlCol="0">
            <a:spAutoFit/>
          </a:bodyPr>
          <a:lstStyle/>
          <a:p>
            <a:r>
              <a:rPr lang="en-US" dirty="0"/>
              <a:t>POST /pull-request</a:t>
            </a:r>
          </a:p>
        </p:txBody>
      </p:sp>
    </p:spTree>
    <p:extLst>
      <p:ext uri="{BB962C8B-B14F-4D97-AF65-F5344CB8AC3E}">
        <p14:creationId xmlns:p14="http://schemas.microsoft.com/office/powerpoint/2010/main" val="322218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8ABED-18A0-9800-4016-5670BB5183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2E390D-0720-2149-1A95-51F224EE9C64}"/>
              </a:ext>
            </a:extLst>
          </p:cNvPr>
          <p:cNvSpPr>
            <a:spLocks noGrp="1"/>
          </p:cNvSpPr>
          <p:nvPr>
            <p:ph type="title"/>
          </p:nvPr>
        </p:nvSpPr>
        <p:spPr/>
        <p:txBody>
          <a:bodyPr/>
          <a:lstStyle/>
          <a:p>
            <a:pPr>
              <a:defRPr sz="3200"/>
            </a:pPr>
            <a:r>
              <a:rPr dirty="0"/>
              <a:t>Who Holds the Key?</a:t>
            </a:r>
          </a:p>
        </p:txBody>
      </p:sp>
      <p:pic>
        <p:nvPicPr>
          <p:cNvPr id="6" name="Graphic 5" descr="User with solid fill">
            <a:extLst>
              <a:ext uri="{FF2B5EF4-FFF2-40B4-BE49-F238E27FC236}">
                <a16:creationId xmlns:a16="http://schemas.microsoft.com/office/drawing/2014/main" id="{5FE9DF73-BDFD-DF41-9200-39BB06117D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sp>
        <p:nvSpPr>
          <p:cNvPr id="7" name="Rectangle 6">
            <a:extLst>
              <a:ext uri="{FF2B5EF4-FFF2-40B4-BE49-F238E27FC236}">
                <a16:creationId xmlns:a16="http://schemas.microsoft.com/office/drawing/2014/main" id="{357C8926-E51F-C495-1C42-A043D0A0E876}"/>
              </a:ext>
            </a:extLst>
          </p:cNvPr>
          <p:cNvSpPr/>
          <p:nvPr/>
        </p:nvSpPr>
        <p:spPr>
          <a:xfrm>
            <a:off x="6992233"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GitHub</a:t>
            </a:r>
            <a:endParaRPr lang="en-US" sz="1800" dirty="0"/>
          </a:p>
        </p:txBody>
      </p:sp>
      <p:cxnSp>
        <p:nvCxnSpPr>
          <p:cNvPr id="8" name="Straight Arrow Connector 7">
            <a:extLst>
              <a:ext uri="{FF2B5EF4-FFF2-40B4-BE49-F238E27FC236}">
                <a16:creationId xmlns:a16="http://schemas.microsoft.com/office/drawing/2014/main" id="{7970DBDD-0434-6C57-A839-0C9ED6FF86BD}"/>
              </a:ext>
            </a:extLst>
          </p:cNvPr>
          <p:cNvCxnSpPr>
            <a:cxnSpLocks/>
            <a:endCxn id="5" idx="1"/>
          </p:cNvCxnSpPr>
          <p:nvPr/>
        </p:nvCxnSpPr>
        <p:spPr>
          <a:xfrm flipV="1">
            <a:off x="1229933" y="2864429"/>
            <a:ext cx="1398285"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08D6928E-A322-4ECC-06B0-7FEBF080230A}"/>
              </a:ext>
            </a:extLst>
          </p:cNvPr>
          <p:cNvSpPr/>
          <p:nvPr/>
        </p:nvSpPr>
        <p:spPr>
          <a:xfrm>
            <a:off x="2628218"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11" name="Straight Arrow Connector 10">
            <a:extLst>
              <a:ext uri="{FF2B5EF4-FFF2-40B4-BE49-F238E27FC236}">
                <a16:creationId xmlns:a16="http://schemas.microsoft.com/office/drawing/2014/main" id="{A64799EB-01FF-8F37-7C3B-4BBDCF141FE8}"/>
              </a:ext>
            </a:extLst>
          </p:cNvPr>
          <p:cNvCxnSpPr>
            <a:cxnSpLocks/>
            <a:endCxn id="7" idx="1"/>
          </p:cNvCxnSpPr>
          <p:nvPr/>
        </p:nvCxnSpPr>
        <p:spPr>
          <a:xfrm flipV="1">
            <a:off x="4572000" y="2864429"/>
            <a:ext cx="2420233"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0E663595-5255-9E46-2F74-151DF15E3D7A}"/>
              </a:ext>
            </a:extLst>
          </p:cNvPr>
          <p:cNvSpPr/>
          <p:nvPr/>
        </p:nvSpPr>
        <p:spPr>
          <a:xfrm>
            <a:off x="2628218" y="3912325"/>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LLM</a:t>
            </a:r>
            <a:endParaRPr lang="en-US" sz="1800" dirty="0"/>
          </a:p>
        </p:txBody>
      </p:sp>
      <p:cxnSp>
        <p:nvCxnSpPr>
          <p:cNvPr id="14" name="Straight Arrow Connector 13">
            <a:extLst>
              <a:ext uri="{FF2B5EF4-FFF2-40B4-BE49-F238E27FC236}">
                <a16:creationId xmlns:a16="http://schemas.microsoft.com/office/drawing/2014/main" id="{9AE3EB3B-09C0-B1C8-12A8-C2A1CE315338}"/>
              </a:ext>
            </a:extLst>
          </p:cNvPr>
          <p:cNvCxnSpPr>
            <a:cxnSpLocks/>
          </p:cNvCxnSpPr>
          <p:nvPr/>
        </p:nvCxnSpPr>
        <p:spPr>
          <a:xfrm>
            <a:off x="3505200" y="3388377"/>
            <a:ext cx="0" cy="523948"/>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01C436D1-2653-304D-AB3D-817619556A91}"/>
              </a:ext>
            </a:extLst>
          </p:cNvPr>
          <p:cNvCxnSpPr>
            <a:cxnSpLocks/>
          </p:cNvCxnSpPr>
          <p:nvPr/>
        </p:nvCxnSpPr>
        <p:spPr>
          <a:xfrm flipV="1">
            <a:off x="3786569" y="3390900"/>
            <a:ext cx="0" cy="518902"/>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19" name="Graphic 18" descr="Key with solid fill">
            <a:extLst>
              <a:ext uri="{FF2B5EF4-FFF2-40B4-BE49-F238E27FC236}">
                <a16:creationId xmlns:a16="http://schemas.microsoft.com/office/drawing/2014/main" id="{9AEDC304-B951-1963-1374-05EF7710A9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4008" y="2490398"/>
            <a:ext cx="406980" cy="406980"/>
          </a:xfrm>
          <a:prstGeom prst="rect">
            <a:avLst/>
          </a:prstGeom>
        </p:spPr>
      </p:pic>
      <p:sp>
        <p:nvSpPr>
          <p:cNvPr id="20" name="Rounded Rectangular Callout 19">
            <a:extLst>
              <a:ext uri="{FF2B5EF4-FFF2-40B4-BE49-F238E27FC236}">
                <a16:creationId xmlns:a16="http://schemas.microsoft.com/office/drawing/2014/main" id="{D9F068A9-38BF-AA84-E4F3-CB87C30C8BDC}"/>
              </a:ext>
            </a:extLst>
          </p:cNvPr>
          <p:cNvSpPr/>
          <p:nvPr/>
        </p:nvSpPr>
        <p:spPr>
          <a:xfrm>
            <a:off x="751755" y="1394362"/>
            <a:ext cx="1567900" cy="902129"/>
          </a:xfrm>
          <a:prstGeom prst="wedgeRoundRectCallout">
            <a:avLst>
              <a:gd name="adj1" fmla="val -38653"/>
              <a:gd name="adj2" fmla="val 76578"/>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Implement this feature and open a PR. </a:t>
            </a:r>
          </a:p>
        </p:txBody>
      </p:sp>
      <p:pic>
        <p:nvPicPr>
          <p:cNvPr id="21" name="Graphic 20" descr="Key with solid fill">
            <a:extLst>
              <a:ext uri="{FF2B5EF4-FFF2-40B4-BE49-F238E27FC236}">
                <a16:creationId xmlns:a16="http://schemas.microsoft.com/office/drawing/2014/main" id="{A57C2B1D-711E-C721-42E9-4BBBF95300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79450" y="2217101"/>
            <a:ext cx="406980" cy="406980"/>
          </a:xfrm>
          <a:prstGeom prst="rect">
            <a:avLst/>
          </a:prstGeom>
        </p:spPr>
      </p:pic>
      <p:sp>
        <p:nvSpPr>
          <p:cNvPr id="22" name="TextBox 21">
            <a:extLst>
              <a:ext uri="{FF2B5EF4-FFF2-40B4-BE49-F238E27FC236}">
                <a16:creationId xmlns:a16="http://schemas.microsoft.com/office/drawing/2014/main" id="{F3080294-9BD4-4DB7-AC88-3025531E2E34}"/>
              </a:ext>
            </a:extLst>
          </p:cNvPr>
          <p:cNvSpPr txBox="1"/>
          <p:nvPr/>
        </p:nvSpPr>
        <p:spPr>
          <a:xfrm>
            <a:off x="5284714" y="2500700"/>
            <a:ext cx="1707519" cy="307777"/>
          </a:xfrm>
          <a:prstGeom prst="rect">
            <a:avLst/>
          </a:prstGeom>
          <a:noFill/>
        </p:spPr>
        <p:txBody>
          <a:bodyPr wrap="none" rtlCol="0">
            <a:spAutoFit/>
          </a:bodyPr>
          <a:lstStyle/>
          <a:p>
            <a:r>
              <a:rPr lang="en-US" dirty="0"/>
              <a:t>POST /pull-request</a:t>
            </a:r>
          </a:p>
        </p:txBody>
      </p:sp>
      <p:sp>
        <p:nvSpPr>
          <p:cNvPr id="3" name="Rectangle 2">
            <a:extLst>
              <a:ext uri="{FF2B5EF4-FFF2-40B4-BE49-F238E27FC236}">
                <a16:creationId xmlns:a16="http://schemas.microsoft.com/office/drawing/2014/main" id="{72587A83-FDFB-FD32-8235-E28551E7477B}"/>
              </a:ext>
            </a:extLst>
          </p:cNvPr>
          <p:cNvSpPr/>
          <p:nvPr/>
        </p:nvSpPr>
        <p:spPr>
          <a:xfrm>
            <a:off x="2423702" y="1394362"/>
            <a:ext cx="2447081" cy="3660238"/>
          </a:xfrm>
          <a:custGeom>
            <a:avLst/>
            <a:gdLst>
              <a:gd name="csX0" fmla="*/ 0 w 2447081"/>
              <a:gd name="csY0" fmla="*/ 0 h 3660238"/>
              <a:gd name="csX1" fmla="*/ 587299 w 2447081"/>
              <a:gd name="csY1" fmla="*/ 0 h 3660238"/>
              <a:gd name="csX2" fmla="*/ 1125657 w 2447081"/>
              <a:gd name="csY2" fmla="*/ 0 h 3660238"/>
              <a:gd name="csX3" fmla="*/ 1786369 w 2447081"/>
              <a:gd name="csY3" fmla="*/ 0 h 3660238"/>
              <a:gd name="csX4" fmla="*/ 2447081 w 2447081"/>
              <a:gd name="csY4" fmla="*/ 0 h 3660238"/>
              <a:gd name="csX5" fmla="*/ 2447081 w 2447081"/>
              <a:gd name="csY5" fmla="*/ 573437 h 3660238"/>
              <a:gd name="csX6" fmla="*/ 2447081 w 2447081"/>
              <a:gd name="csY6" fmla="*/ 1110272 h 3660238"/>
              <a:gd name="csX7" fmla="*/ 2447081 w 2447081"/>
              <a:gd name="csY7" fmla="*/ 1720312 h 3660238"/>
              <a:gd name="csX8" fmla="*/ 2447081 w 2447081"/>
              <a:gd name="csY8" fmla="*/ 2330352 h 3660238"/>
              <a:gd name="csX9" fmla="*/ 2447081 w 2447081"/>
              <a:gd name="csY9" fmla="*/ 2867186 h 3660238"/>
              <a:gd name="csX10" fmla="*/ 2447081 w 2447081"/>
              <a:gd name="csY10" fmla="*/ 3660238 h 3660238"/>
              <a:gd name="csX11" fmla="*/ 1835311 w 2447081"/>
              <a:gd name="csY11" fmla="*/ 3660238 h 3660238"/>
              <a:gd name="csX12" fmla="*/ 1248011 w 2447081"/>
              <a:gd name="csY12" fmla="*/ 3660238 h 3660238"/>
              <a:gd name="csX13" fmla="*/ 587299 w 2447081"/>
              <a:gd name="csY13" fmla="*/ 3660238 h 3660238"/>
              <a:gd name="csX14" fmla="*/ 0 w 2447081"/>
              <a:gd name="csY14" fmla="*/ 3660238 h 3660238"/>
              <a:gd name="csX15" fmla="*/ 0 w 2447081"/>
              <a:gd name="csY15" fmla="*/ 3123403 h 3660238"/>
              <a:gd name="csX16" fmla="*/ 0 w 2447081"/>
              <a:gd name="csY16" fmla="*/ 2513363 h 3660238"/>
              <a:gd name="csX17" fmla="*/ 0 w 2447081"/>
              <a:gd name="csY17" fmla="*/ 1939926 h 3660238"/>
              <a:gd name="csX18" fmla="*/ 0 w 2447081"/>
              <a:gd name="csY18" fmla="*/ 1439694 h 3660238"/>
              <a:gd name="csX19" fmla="*/ 0 w 2447081"/>
              <a:gd name="csY19" fmla="*/ 902859 h 3660238"/>
              <a:gd name="csX20" fmla="*/ 0 w 2447081"/>
              <a:gd name="csY20" fmla="*/ 0 h 36602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447081" h="3660238" extrusionOk="0">
                <a:moveTo>
                  <a:pt x="0" y="0"/>
                </a:moveTo>
                <a:cubicBezTo>
                  <a:pt x="259758" y="20940"/>
                  <a:pt x="328082" y="-21887"/>
                  <a:pt x="587299" y="0"/>
                </a:cubicBezTo>
                <a:cubicBezTo>
                  <a:pt x="846516" y="21887"/>
                  <a:pt x="946550" y="-18353"/>
                  <a:pt x="1125657" y="0"/>
                </a:cubicBezTo>
                <a:cubicBezTo>
                  <a:pt x="1304764" y="18353"/>
                  <a:pt x="1558272" y="-9084"/>
                  <a:pt x="1786369" y="0"/>
                </a:cubicBezTo>
                <a:cubicBezTo>
                  <a:pt x="2014466" y="9084"/>
                  <a:pt x="2131378" y="19314"/>
                  <a:pt x="2447081" y="0"/>
                </a:cubicBezTo>
                <a:cubicBezTo>
                  <a:pt x="2455199" y="137630"/>
                  <a:pt x="2431528" y="374580"/>
                  <a:pt x="2447081" y="573437"/>
                </a:cubicBezTo>
                <a:cubicBezTo>
                  <a:pt x="2462634" y="772294"/>
                  <a:pt x="2424212" y="943047"/>
                  <a:pt x="2447081" y="1110272"/>
                </a:cubicBezTo>
                <a:cubicBezTo>
                  <a:pt x="2469950" y="1277497"/>
                  <a:pt x="2469862" y="1591164"/>
                  <a:pt x="2447081" y="1720312"/>
                </a:cubicBezTo>
                <a:cubicBezTo>
                  <a:pt x="2424300" y="1849460"/>
                  <a:pt x="2422294" y="2126989"/>
                  <a:pt x="2447081" y="2330352"/>
                </a:cubicBezTo>
                <a:cubicBezTo>
                  <a:pt x="2471868" y="2533715"/>
                  <a:pt x="2444619" y="2668716"/>
                  <a:pt x="2447081" y="2867186"/>
                </a:cubicBezTo>
                <a:cubicBezTo>
                  <a:pt x="2449543" y="3065656"/>
                  <a:pt x="2417833" y="3385527"/>
                  <a:pt x="2447081" y="3660238"/>
                </a:cubicBezTo>
                <a:cubicBezTo>
                  <a:pt x="2293325" y="3647971"/>
                  <a:pt x="2087014" y="3649896"/>
                  <a:pt x="1835311" y="3660238"/>
                </a:cubicBezTo>
                <a:cubicBezTo>
                  <a:pt x="1583608" y="3670581"/>
                  <a:pt x="1429803" y="3646865"/>
                  <a:pt x="1248011" y="3660238"/>
                </a:cubicBezTo>
                <a:cubicBezTo>
                  <a:pt x="1066219" y="3673611"/>
                  <a:pt x="753482" y="3664509"/>
                  <a:pt x="587299" y="3660238"/>
                </a:cubicBezTo>
                <a:cubicBezTo>
                  <a:pt x="421116" y="3655967"/>
                  <a:pt x="252051" y="3687055"/>
                  <a:pt x="0" y="3660238"/>
                </a:cubicBezTo>
                <a:cubicBezTo>
                  <a:pt x="15705" y="3424206"/>
                  <a:pt x="6566" y="3254238"/>
                  <a:pt x="0" y="3123403"/>
                </a:cubicBezTo>
                <a:cubicBezTo>
                  <a:pt x="-6566" y="2992569"/>
                  <a:pt x="-6746" y="2802605"/>
                  <a:pt x="0" y="2513363"/>
                </a:cubicBezTo>
                <a:cubicBezTo>
                  <a:pt x="6746" y="2224121"/>
                  <a:pt x="14981" y="2138071"/>
                  <a:pt x="0" y="1939926"/>
                </a:cubicBezTo>
                <a:cubicBezTo>
                  <a:pt x="-14981" y="1741781"/>
                  <a:pt x="19571" y="1637141"/>
                  <a:pt x="0" y="1439694"/>
                </a:cubicBezTo>
                <a:cubicBezTo>
                  <a:pt x="-19571" y="1242247"/>
                  <a:pt x="11766" y="1053136"/>
                  <a:pt x="0" y="902859"/>
                </a:cubicBezTo>
                <a:cubicBezTo>
                  <a:pt x="-11766" y="752582"/>
                  <a:pt x="11004" y="257096"/>
                  <a:pt x="0" y="0"/>
                </a:cubicBezTo>
                <a:close/>
              </a:path>
            </a:pathLst>
          </a:custGeom>
          <a:noFill/>
          <a:ln w="28575">
            <a:solidFill>
              <a:schemeClr val="bg2"/>
            </a:solidFill>
            <a:prstDash val="dash"/>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FA570E5-0E1B-64D9-CB60-195417559D37}"/>
              </a:ext>
            </a:extLst>
          </p:cNvPr>
          <p:cNvSpPr txBox="1"/>
          <p:nvPr/>
        </p:nvSpPr>
        <p:spPr>
          <a:xfrm>
            <a:off x="2423702" y="1066543"/>
            <a:ext cx="2034531" cy="307777"/>
          </a:xfrm>
          <a:prstGeom prst="rect">
            <a:avLst/>
          </a:prstGeom>
          <a:noFill/>
        </p:spPr>
        <p:txBody>
          <a:bodyPr wrap="none" rtlCol="0">
            <a:spAutoFit/>
          </a:bodyPr>
          <a:lstStyle/>
          <a:p>
            <a:r>
              <a:rPr lang="en-US" dirty="0"/>
              <a:t>Enterprise environment</a:t>
            </a:r>
          </a:p>
        </p:txBody>
      </p:sp>
    </p:spTree>
    <p:extLst>
      <p:ext uri="{BB962C8B-B14F-4D97-AF65-F5344CB8AC3E}">
        <p14:creationId xmlns:p14="http://schemas.microsoft.com/office/powerpoint/2010/main" val="2503334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0B269-A62E-E6BD-B515-57663D3F3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DB4D6-F7A3-D2E1-BC6F-F9F4EAF577C1}"/>
              </a:ext>
            </a:extLst>
          </p:cNvPr>
          <p:cNvSpPr>
            <a:spLocks noGrp="1"/>
          </p:cNvSpPr>
          <p:nvPr>
            <p:ph type="title"/>
          </p:nvPr>
        </p:nvSpPr>
        <p:spPr/>
        <p:txBody>
          <a:bodyPr/>
          <a:lstStyle/>
          <a:p>
            <a:pPr>
              <a:defRPr sz="3200"/>
            </a:pPr>
            <a:r>
              <a:rPr dirty="0"/>
              <a:t>Who Holds the Key?</a:t>
            </a:r>
          </a:p>
        </p:txBody>
      </p:sp>
      <p:pic>
        <p:nvPicPr>
          <p:cNvPr id="6" name="Graphic 5" descr="User with solid fill">
            <a:extLst>
              <a:ext uri="{FF2B5EF4-FFF2-40B4-BE49-F238E27FC236}">
                <a16:creationId xmlns:a16="http://schemas.microsoft.com/office/drawing/2014/main" id="{1D0558C6-E830-4BFF-4B13-8A98CFFDCA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sp>
        <p:nvSpPr>
          <p:cNvPr id="7" name="Rectangle 6">
            <a:extLst>
              <a:ext uri="{FF2B5EF4-FFF2-40B4-BE49-F238E27FC236}">
                <a16:creationId xmlns:a16="http://schemas.microsoft.com/office/drawing/2014/main" id="{F2F6E940-16BB-DC28-765D-C0457123CCCD}"/>
              </a:ext>
            </a:extLst>
          </p:cNvPr>
          <p:cNvSpPr/>
          <p:nvPr/>
        </p:nvSpPr>
        <p:spPr>
          <a:xfrm>
            <a:off x="7101840"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GitHub</a:t>
            </a:r>
            <a:endParaRPr lang="en-US" sz="1800" dirty="0"/>
          </a:p>
        </p:txBody>
      </p:sp>
      <p:cxnSp>
        <p:nvCxnSpPr>
          <p:cNvPr id="8" name="Straight Arrow Connector 7">
            <a:extLst>
              <a:ext uri="{FF2B5EF4-FFF2-40B4-BE49-F238E27FC236}">
                <a16:creationId xmlns:a16="http://schemas.microsoft.com/office/drawing/2014/main" id="{3FEF8323-E06C-D61A-0169-DB65AFA12C6E}"/>
              </a:ext>
            </a:extLst>
          </p:cNvPr>
          <p:cNvCxnSpPr>
            <a:cxnSpLocks/>
          </p:cNvCxnSpPr>
          <p:nvPr/>
        </p:nvCxnSpPr>
        <p:spPr>
          <a:xfrm flipV="1">
            <a:off x="1229933" y="2864429"/>
            <a:ext cx="1013429"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2AB80293-D91A-AC63-07AC-531E1F8F684E}"/>
              </a:ext>
            </a:extLst>
          </p:cNvPr>
          <p:cNvSpPr/>
          <p:nvPr/>
        </p:nvSpPr>
        <p:spPr>
          <a:xfrm>
            <a:off x="2243362"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11" name="Straight Arrow Connector 10">
            <a:extLst>
              <a:ext uri="{FF2B5EF4-FFF2-40B4-BE49-F238E27FC236}">
                <a16:creationId xmlns:a16="http://schemas.microsoft.com/office/drawing/2014/main" id="{15920960-236E-5D74-7285-14827DAB0CBC}"/>
              </a:ext>
            </a:extLst>
          </p:cNvPr>
          <p:cNvCxnSpPr>
            <a:cxnSpLocks/>
            <a:stCxn id="5" idx="3"/>
            <a:endCxn id="4" idx="1"/>
          </p:cNvCxnSpPr>
          <p:nvPr/>
        </p:nvCxnSpPr>
        <p:spPr>
          <a:xfrm>
            <a:off x="4187144" y="2864429"/>
            <a:ext cx="500638" cy="0"/>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CE706677-538E-8F3D-4C48-A15895975622}"/>
              </a:ext>
            </a:extLst>
          </p:cNvPr>
          <p:cNvSpPr/>
          <p:nvPr/>
        </p:nvSpPr>
        <p:spPr>
          <a:xfrm>
            <a:off x="2243362" y="3912325"/>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LLM</a:t>
            </a:r>
            <a:endParaRPr lang="en-US" sz="1800" dirty="0"/>
          </a:p>
        </p:txBody>
      </p:sp>
      <p:cxnSp>
        <p:nvCxnSpPr>
          <p:cNvPr id="14" name="Straight Arrow Connector 13">
            <a:extLst>
              <a:ext uri="{FF2B5EF4-FFF2-40B4-BE49-F238E27FC236}">
                <a16:creationId xmlns:a16="http://schemas.microsoft.com/office/drawing/2014/main" id="{F370A9DB-FB5D-D675-CDC0-9CF726B1073A}"/>
              </a:ext>
            </a:extLst>
          </p:cNvPr>
          <p:cNvCxnSpPr>
            <a:cxnSpLocks/>
          </p:cNvCxnSpPr>
          <p:nvPr/>
        </p:nvCxnSpPr>
        <p:spPr>
          <a:xfrm>
            <a:off x="3120344" y="3388377"/>
            <a:ext cx="0" cy="523948"/>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EE73E7D8-3A5E-09FB-10CE-E24EEA3F031F}"/>
              </a:ext>
            </a:extLst>
          </p:cNvPr>
          <p:cNvCxnSpPr>
            <a:cxnSpLocks/>
          </p:cNvCxnSpPr>
          <p:nvPr/>
        </p:nvCxnSpPr>
        <p:spPr>
          <a:xfrm flipV="1">
            <a:off x="3401713" y="3390900"/>
            <a:ext cx="0" cy="518902"/>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19" name="Graphic 18" descr="Key with solid fill">
            <a:extLst>
              <a:ext uri="{FF2B5EF4-FFF2-40B4-BE49-F238E27FC236}">
                <a16:creationId xmlns:a16="http://schemas.microsoft.com/office/drawing/2014/main" id="{2624F732-C465-DB58-C45E-23E2312761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4008" y="2490398"/>
            <a:ext cx="406980" cy="406980"/>
          </a:xfrm>
          <a:prstGeom prst="rect">
            <a:avLst/>
          </a:prstGeom>
        </p:spPr>
      </p:pic>
      <p:sp>
        <p:nvSpPr>
          <p:cNvPr id="20" name="Rounded Rectangular Callout 19">
            <a:extLst>
              <a:ext uri="{FF2B5EF4-FFF2-40B4-BE49-F238E27FC236}">
                <a16:creationId xmlns:a16="http://schemas.microsoft.com/office/drawing/2014/main" id="{8CD38ED6-A34D-D4B4-5C2D-A6B6038A8CBD}"/>
              </a:ext>
            </a:extLst>
          </p:cNvPr>
          <p:cNvSpPr/>
          <p:nvPr/>
        </p:nvSpPr>
        <p:spPr>
          <a:xfrm>
            <a:off x="361175" y="1318084"/>
            <a:ext cx="1567900" cy="902129"/>
          </a:xfrm>
          <a:prstGeom prst="wedgeRoundRectCallout">
            <a:avLst>
              <a:gd name="adj1" fmla="val -28123"/>
              <a:gd name="adj2" fmla="val 8220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Implement this feature and open a PR. </a:t>
            </a:r>
          </a:p>
        </p:txBody>
      </p:sp>
      <p:sp>
        <p:nvSpPr>
          <p:cNvPr id="3" name="Rectangle 2">
            <a:extLst>
              <a:ext uri="{FF2B5EF4-FFF2-40B4-BE49-F238E27FC236}">
                <a16:creationId xmlns:a16="http://schemas.microsoft.com/office/drawing/2014/main" id="{0E3E2251-0B3B-4F71-77D1-D91A7E64887E}"/>
              </a:ext>
            </a:extLst>
          </p:cNvPr>
          <p:cNvSpPr/>
          <p:nvPr/>
        </p:nvSpPr>
        <p:spPr>
          <a:xfrm>
            <a:off x="2042160" y="1394362"/>
            <a:ext cx="4879340" cy="3660238"/>
          </a:xfrm>
          <a:custGeom>
            <a:avLst/>
            <a:gdLst>
              <a:gd name="csX0" fmla="*/ 0 w 4879340"/>
              <a:gd name="csY0" fmla="*/ 0 h 3660238"/>
              <a:gd name="csX1" fmla="*/ 648255 w 4879340"/>
              <a:gd name="csY1" fmla="*/ 0 h 3660238"/>
              <a:gd name="csX2" fmla="*/ 1198924 w 4879340"/>
              <a:gd name="csY2" fmla="*/ 0 h 3660238"/>
              <a:gd name="csX3" fmla="*/ 1993559 w 4879340"/>
              <a:gd name="csY3" fmla="*/ 0 h 3660238"/>
              <a:gd name="csX4" fmla="*/ 2641814 w 4879340"/>
              <a:gd name="csY4" fmla="*/ 0 h 3660238"/>
              <a:gd name="csX5" fmla="*/ 3290069 w 4879340"/>
              <a:gd name="csY5" fmla="*/ 0 h 3660238"/>
              <a:gd name="csX6" fmla="*/ 4084705 w 4879340"/>
              <a:gd name="csY6" fmla="*/ 0 h 3660238"/>
              <a:gd name="csX7" fmla="*/ 4879340 w 4879340"/>
              <a:gd name="csY7" fmla="*/ 0 h 3660238"/>
              <a:gd name="csX8" fmla="*/ 4879340 w 4879340"/>
              <a:gd name="csY8" fmla="*/ 683244 h 3660238"/>
              <a:gd name="csX9" fmla="*/ 4879340 w 4879340"/>
              <a:gd name="csY9" fmla="*/ 1220079 h 3660238"/>
              <a:gd name="csX10" fmla="*/ 4879340 w 4879340"/>
              <a:gd name="csY10" fmla="*/ 1756914 h 3660238"/>
              <a:gd name="csX11" fmla="*/ 4879340 w 4879340"/>
              <a:gd name="csY11" fmla="*/ 2366954 h 3660238"/>
              <a:gd name="csX12" fmla="*/ 4879340 w 4879340"/>
              <a:gd name="csY12" fmla="*/ 3013596 h 3660238"/>
              <a:gd name="csX13" fmla="*/ 4879340 w 4879340"/>
              <a:gd name="csY13" fmla="*/ 3660238 h 3660238"/>
              <a:gd name="csX14" fmla="*/ 4182291 w 4879340"/>
              <a:gd name="csY14" fmla="*/ 3660238 h 3660238"/>
              <a:gd name="csX15" fmla="*/ 3582830 w 4879340"/>
              <a:gd name="csY15" fmla="*/ 3660238 h 3660238"/>
              <a:gd name="csX16" fmla="*/ 2885781 w 4879340"/>
              <a:gd name="csY16" fmla="*/ 3660238 h 3660238"/>
              <a:gd name="csX17" fmla="*/ 2091146 w 4879340"/>
              <a:gd name="csY17" fmla="*/ 3660238 h 3660238"/>
              <a:gd name="csX18" fmla="*/ 1394097 w 4879340"/>
              <a:gd name="csY18" fmla="*/ 3660238 h 3660238"/>
              <a:gd name="csX19" fmla="*/ 843429 w 4879340"/>
              <a:gd name="csY19" fmla="*/ 3660238 h 3660238"/>
              <a:gd name="csX20" fmla="*/ 0 w 4879340"/>
              <a:gd name="csY20" fmla="*/ 3660238 h 3660238"/>
              <a:gd name="csX21" fmla="*/ 0 w 4879340"/>
              <a:gd name="csY21" fmla="*/ 2976994 h 3660238"/>
              <a:gd name="csX22" fmla="*/ 0 w 4879340"/>
              <a:gd name="csY22" fmla="*/ 2293749 h 3660238"/>
              <a:gd name="csX23" fmla="*/ 0 w 4879340"/>
              <a:gd name="csY23" fmla="*/ 1683709 h 3660238"/>
              <a:gd name="csX24" fmla="*/ 0 w 4879340"/>
              <a:gd name="csY24" fmla="*/ 1110272 h 3660238"/>
              <a:gd name="csX25" fmla="*/ 0 w 4879340"/>
              <a:gd name="csY25" fmla="*/ 610040 h 3660238"/>
              <a:gd name="csX26" fmla="*/ 0 w 4879340"/>
              <a:gd name="csY26" fmla="*/ 0 h 36602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879340" h="3660238" extrusionOk="0">
                <a:moveTo>
                  <a:pt x="0" y="0"/>
                </a:moveTo>
                <a:cubicBezTo>
                  <a:pt x="305134" y="-27357"/>
                  <a:pt x="422862" y="-15150"/>
                  <a:pt x="648255" y="0"/>
                </a:cubicBezTo>
                <a:cubicBezTo>
                  <a:pt x="873648" y="15150"/>
                  <a:pt x="1004195" y="-7998"/>
                  <a:pt x="1198924" y="0"/>
                </a:cubicBezTo>
                <a:cubicBezTo>
                  <a:pt x="1393653" y="7998"/>
                  <a:pt x="1599820" y="1579"/>
                  <a:pt x="1993559" y="0"/>
                </a:cubicBezTo>
                <a:cubicBezTo>
                  <a:pt x="2387298" y="-1579"/>
                  <a:pt x="2367783" y="26018"/>
                  <a:pt x="2641814" y="0"/>
                </a:cubicBezTo>
                <a:cubicBezTo>
                  <a:pt x="2915846" y="-26018"/>
                  <a:pt x="3142109" y="-11511"/>
                  <a:pt x="3290069" y="0"/>
                </a:cubicBezTo>
                <a:cubicBezTo>
                  <a:pt x="3438029" y="11511"/>
                  <a:pt x="3742157" y="-3028"/>
                  <a:pt x="4084705" y="0"/>
                </a:cubicBezTo>
                <a:cubicBezTo>
                  <a:pt x="4427253" y="3028"/>
                  <a:pt x="4606645" y="-6036"/>
                  <a:pt x="4879340" y="0"/>
                </a:cubicBezTo>
                <a:cubicBezTo>
                  <a:pt x="4872069" y="333954"/>
                  <a:pt x="4885955" y="430414"/>
                  <a:pt x="4879340" y="683244"/>
                </a:cubicBezTo>
                <a:cubicBezTo>
                  <a:pt x="4872725" y="936074"/>
                  <a:pt x="4881547" y="1019491"/>
                  <a:pt x="4879340" y="1220079"/>
                </a:cubicBezTo>
                <a:cubicBezTo>
                  <a:pt x="4877133" y="1420668"/>
                  <a:pt x="4864386" y="1645311"/>
                  <a:pt x="4879340" y="1756914"/>
                </a:cubicBezTo>
                <a:cubicBezTo>
                  <a:pt x="4894294" y="1868517"/>
                  <a:pt x="4907655" y="2225588"/>
                  <a:pt x="4879340" y="2366954"/>
                </a:cubicBezTo>
                <a:cubicBezTo>
                  <a:pt x="4851025" y="2508320"/>
                  <a:pt x="4860144" y="2865266"/>
                  <a:pt x="4879340" y="3013596"/>
                </a:cubicBezTo>
                <a:cubicBezTo>
                  <a:pt x="4898536" y="3161926"/>
                  <a:pt x="4901883" y="3403906"/>
                  <a:pt x="4879340" y="3660238"/>
                </a:cubicBezTo>
                <a:cubicBezTo>
                  <a:pt x="4600234" y="3644370"/>
                  <a:pt x="4412162" y="3646623"/>
                  <a:pt x="4182291" y="3660238"/>
                </a:cubicBezTo>
                <a:cubicBezTo>
                  <a:pt x="3952420" y="3673853"/>
                  <a:pt x="3810519" y="3647181"/>
                  <a:pt x="3582830" y="3660238"/>
                </a:cubicBezTo>
                <a:cubicBezTo>
                  <a:pt x="3355141" y="3673295"/>
                  <a:pt x="3137002" y="3680395"/>
                  <a:pt x="2885781" y="3660238"/>
                </a:cubicBezTo>
                <a:cubicBezTo>
                  <a:pt x="2634560" y="3640081"/>
                  <a:pt x="2375494" y="3644100"/>
                  <a:pt x="2091146" y="3660238"/>
                </a:cubicBezTo>
                <a:cubicBezTo>
                  <a:pt x="1806799" y="3676376"/>
                  <a:pt x="1721937" y="3627959"/>
                  <a:pt x="1394097" y="3660238"/>
                </a:cubicBezTo>
                <a:cubicBezTo>
                  <a:pt x="1066257" y="3692517"/>
                  <a:pt x="1007392" y="3648280"/>
                  <a:pt x="843429" y="3660238"/>
                </a:cubicBezTo>
                <a:cubicBezTo>
                  <a:pt x="679466" y="3672196"/>
                  <a:pt x="277114" y="3661706"/>
                  <a:pt x="0" y="3660238"/>
                </a:cubicBezTo>
                <a:cubicBezTo>
                  <a:pt x="-15527" y="3447338"/>
                  <a:pt x="30503" y="3250950"/>
                  <a:pt x="0" y="2976994"/>
                </a:cubicBezTo>
                <a:cubicBezTo>
                  <a:pt x="-30503" y="2703038"/>
                  <a:pt x="-827" y="2471759"/>
                  <a:pt x="0" y="2293749"/>
                </a:cubicBezTo>
                <a:cubicBezTo>
                  <a:pt x="827" y="2115740"/>
                  <a:pt x="10090" y="1945327"/>
                  <a:pt x="0" y="1683709"/>
                </a:cubicBezTo>
                <a:cubicBezTo>
                  <a:pt x="-10090" y="1422091"/>
                  <a:pt x="18345" y="1300446"/>
                  <a:pt x="0" y="1110272"/>
                </a:cubicBezTo>
                <a:cubicBezTo>
                  <a:pt x="-18345" y="920098"/>
                  <a:pt x="20557" y="713753"/>
                  <a:pt x="0" y="610040"/>
                </a:cubicBezTo>
                <a:cubicBezTo>
                  <a:pt x="-20557" y="506327"/>
                  <a:pt x="-20351" y="283823"/>
                  <a:pt x="0" y="0"/>
                </a:cubicBezTo>
                <a:close/>
              </a:path>
            </a:pathLst>
          </a:custGeom>
          <a:noFill/>
          <a:ln w="28575">
            <a:solidFill>
              <a:schemeClr val="bg2"/>
            </a:solidFill>
            <a:prstDash val="dash"/>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F60AE54-F3A8-064F-D063-9D9657B55D43}"/>
              </a:ext>
            </a:extLst>
          </p:cNvPr>
          <p:cNvSpPr/>
          <p:nvPr/>
        </p:nvSpPr>
        <p:spPr>
          <a:xfrm>
            <a:off x="4687782"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Gateway</a:t>
            </a:r>
            <a:endParaRPr lang="en-US" sz="1800" dirty="0"/>
          </a:p>
        </p:txBody>
      </p:sp>
      <p:cxnSp>
        <p:nvCxnSpPr>
          <p:cNvPr id="12" name="Straight Arrow Connector 11">
            <a:extLst>
              <a:ext uri="{FF2B5EF4-FFF2-40B4-BE49-F238E27FC236}">
                <a16:creationId xmlns:a16="http://schemas.microsoft.com/office/drawing/2014/main" id="{253FEF10-C1C2-B990-C71D-5B6C6AA82F76}"/>
              </a:ext>
            </a:extLst>
          </p:cNvPr>
          <p:cNvCxnSpPr>
            <a:cxnSpLocks/>
            <a:stCxn id="4" idx="3"/>
            <a:endCxn id="7" idx="1"/>
          </p:cNvCxnSpPr>
          <p:nvPr/>
        </p:nvCxnSpPr>
        <p:spPr>
          <a:xfrm>
            <a:off x="6631564" y="2864429"/>
            <a:ext cx="470276" cy="0"/>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25" name="Graphic 24" descr="Key with solid fill">
            <a:extLst>
              <a:ext uri="{FF2B5EF4-FFF2-40B4-BE49-F238E27FC236}">
                <a16:creationId xmlns:a16="http://schemas.microsoft.com/office/drawing/2014/main" id="{7B906552-C1FC-BFF9-898D-9C7DD6EE202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24260" y="2490398"/>
            <a:ext cx="406980" cy="406980"/>
          </a:xfrm>
          <a:prstGeom prst="rect">
            <a:avLst/>
          </a:prstGeom>
        </p:spPr>
      </p:pic>
      <p:pic>
        <p:nvPicPr>
          <p:cNvPr id="26" name="Graphic 25" descr="Key with solid fill">
            <a:extLst>
              <a:ext uri="{FF2B5EF4-FFF2-40B4-BE49-F238E27FC236}">
                <a16:creationId xmlns:a16="http://schemas.microsoft.com/office/drawing/2014/main" id="{EF560E63-CC9B-2C7A-A020-1E5B0E98A0B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97148" y="2457449"/>
            <a:ext cx="406980" cy="406980"/>
          </a:xfrm>
          <a:prstGeom prst="rect">
            <a:avLst/>
          </a:prstGeom>
        </p:spPr>
      </p:pic>
      <p:sp>
        <p:nvSpPr>
          <p:cNvPr id="27" name="TextBox 26">
            <a:extLst>
              <a:ext uri="{FF2B5EF4-FFF2-40B4-BE49-F238E27FC236}">
                <a16:creationId xmlns:a16="http://schemas.microsoft.com/office/drawing/2014/main" id="{88C2C8C3-631D-639D-9AE2-CD4AEFF55297}"/>
              </a:ext>
            </a:extLst>
          </p:cNvPr>
          <p:cNvSpPr txBox="1"/>
          <p:nvPr/>
        </p:nvSpPr>
        <p:spPr>
          <a:xfrm>
            <a:off x="2423702" y="1066543"/>
            <a:ext cx="2034531" cy="307777"/>
          </a:xfrm>
          <a:prstGeom prst="rect">
            <a:avLst/>
          </a:prstGeom>
          <a:noFill/>
        </p:spPr>
        <p:txBody>
          <a:bodyPr wrap="none" rtlCol="0">
            <a:spAutoFit/>
          </a:bodyPr>
          <a:lstStyle/>
          <a:p>
            <a:r>
              <a:rPr lang="en-US" dirty="0"/>
              <a:t>Enterprise environment</a:t>
            </a:r>
          </a:p>
        </p:txBody>
      </p:sp>
    </p:spTree>
    <p:extLst>
      <p:ext uri="{BB962C8B-B14F-4D97-AF65-F5344CB8AC3E}">
        <p14:creationId xmlns:p14="http://schemas.microsoft.com/office/powerpoint/2010/main" val="928036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D0451-E8FA-6C40-5BA4-741D3027C5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1E2F7-6A0A-D8C2-3A67-D2AA690BEC10}"/>
              </a:ext>
            </a:extLst>
          </p:cNvPr>
          <p:cNvSpPr>
            <a:spLocks noGrp="1"/>
          </p:cNvSpPr>
          <p:nvPr>
            <p:ph type="title"/>
          </p:nvPr>
        </p:nvSpPr>
        <p:spPr/>
        <p:txBody>
          <a:bodyPr/>
          <a:lstStyle/>
          <a:p>
            <a:pPr>
              <a:defRPr sz="3200"/>
            </a:pPr>
            <a:r>
              <a:rPr lang="en-US" dirty="0"/>
              <a:t>Best Practices via Standards</a:t>
            </a:r>
            <a:endParaRPr dirty="0"/>
          </a:p>
        </p:txBody>
      </p:sp>
      <p:pic>
        <p:nvPicPr>
          <p:cNvPr id="6" name="Graphic 5" descr="User with solid fill">
            <a:extLst>
              <a:ext uri="{FF2B5EF4-FFF2-40B4-BE49-F238E27FC236}">
                <a16:creationId xmlns:a16="http://schemas.microsoft.com/office/drawing/2014/main" id="{55ED1C6F-319B-0A05-E4F0-6AC54F5CD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sp>
        <p:nvSpPr>
          <p:cNvPr id="7" name="Rectangle 6">
            <a:extLst>
              <a:ext uri="{FF2B5EF4-FFF2-40B4-BE49-F238E27FC236}">
                <a16:creationId xmlns:a16="http://schemas.microsoft.com/office/drawing/2014/main" id="{5A7BC9F5-455F-9D14-AE90-A3A07A150D68}"/>
              </a:ext>
            </a:extLst>
          </p:cNvPr>
          <p:cNvSpPr/>
          <p:nvPr/>
        </p:nvSpPr>
        <p:spPr>
          <a:xfrm>
            <a:off x="7101840"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GitHub</a:t>
            </a:r>
            <a:endParaRPr lang="en-US" sz="1800" dirty="0"/>
          </a:p>
        </p:txBody>
      </p:sp>
      <p:cxnSp>
        <p:nvCxnSpPr>
          <p:cNvPr id="8" name="Straight Arrow Connector 7">
            <a:extLst>
              <a:ext uri="{FF2B5EF4-FFF2-40B4-BE49-F238E27FC236}">
                <a16:creationId xmlns:a16="http://schemas.microsoft.com/office/drawing/2014/main" id="{F71A6833-7242-ECC4-CBF2-91483097621C}"/>
              </a:ext>
            </a:extLst>
          </p:cNvPr>
          <p:cNvCxnSpPr>
            <a:cxnSpLocks/>
          </p:cNvCxnSpPr>
          <p:nvPr/>
        </p:nvCxnSpPr>
        <p:spPr>
          <a:xfrm flipV="1">
            <a:off x="1229933" y="2864429"/>
            <a:ext cx="1013429"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0BFE3E29-5C53-3B23-193A-F2B8114FA8E0}"/>
              </a:ext>
            </a:extLst>
          </p:cNvPr>
          <p:cNvSpPr/>
          <p:nvPr/>
        </p:nvSpPr>
        <p:spPr>
          <a:xfrm>
            <a:off x="2243362"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11" name="Straight Arrow Connector 10">
            <a:extLst>
              <a:ext uri="{FF2B5EF4-FFF2-40B4-BE49-F238E27FC236}">
                <a16:creationId xmlns:a16="http://schemas.microsoft.com/office/drawing/2014/main" id="{E35F4EC6-63CC-E2C9-BC36-F80306F1C79B}"/>
              </a:ext>
            </a:extLst>
          </p:cNvPr>
          <p:cNvCxnSpPr>
            <a:cxnSpLocks/>
            <a:stCxn id="5" idx="3"/>
            <a:endCxn id="4" idx="1"/>
          </p:cNvCxnSpPr>
          <p:nvPr/>
        </p:nvCxnSpPr>
        <p:spPr>
          <a:xfrm>
            <a:off x="4187144" y="2864429"/>
            <a:ext cx="500638" cy="0"/>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0D1C832B-6993-00FB-E8D8-E5AD774C925C}"/>
              </a:ext>
            </a:extLst>
          </p:cNvPr>
          <p:cNvSpPr/>
          <p:nvPr/>
        </p:nvSpPr>
        <p:spPr>
          <a:xfrm>
            <a:off x="2243362" y="3912325"/>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LLM</a:t>
            </a:r>
            <a:endParaRPr lang="en-US" sz="1800" dirty="0"/>
          </a:p>
        </p:txBody>
      </p:sp>
      <p:cxnSp>
        <p:nvCxnSpPr>
          <p:cNvPr id="14" name="Straight Arrow Connector 13">
            <a:extLst>
              <a:ext uri="{FF2B5EF4-FFF2-40B4-BE49-F238E27FC236}">
                <a16:creationId xmlns:a16="http://schemas.microsoft.com/office/drawing/2014/main" id="{AEA59958-C3E2-D782-4ABF-A00B1286F8A2}"/>
              </a:ext>
            </a:extLst>
          </p:cNvPr>
          <p:cNvCxnSpPr>
            <a:cxnSpLocks/>
          </p:cNvCxnSpPr>
          <p:nvPr/>
        </p:nvCxnSpPr>
        <p:spPr>
          <a:xfrm>
            <a:off x="3120344" y="3388377"/>
            <a:ext cx="0" cy="523948"/>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4354F4E-07C1-F44A-68F7-3A0071FD8967}"/>
              </a:ext>
            </a:extLst>
          </p:cNvPr>
          <p:cNvCxnSpPr>
            <a:cxnSpLocks/>
          </p:cNvCxnSpPr>
          <p:nvPr/>
        </p:nvCxnSpPr>
        <p:spPr>
          <a:xfrm flipV="1">
            <a:off x="3401713" y="3390900"/>
            <a:ext cx="0" cy="518902"/>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20" name="Rounded Rectangular Callout 19">
            <a:extLst>
              <a:ext uri="{FF2B5EF4-FFF2-40B4-BE49-F238E27FC236}">
                <a16:creationId xmlns:a16="http://schemas.microsoft.com/office/drawing/2014/main" id="{61159740-0452-EDF7-5DE8-271AE9664F02}"/>
              </a:ext>
            </a:extLst>
          </p:cNvPr>
          <p:cNvSpPr/>
          <p:nvPr/>
        </p:nvSpPr>
        <p:spPr>
          <a:xfrm>
            <a:off x="361175" y="1318084"/>
            <a:ext cx="1567900" cy="902129"/>
          </a:xfrm>
          <a:prstGeom prst="wedgeRoundRectCallout">
            <a:avLst>
              <a:gd name="adj1" fmla="val -28123"/>
              <a:gd name="adj2" fmla="val 8220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Implement this feature and open a PR. </a:t>
            </a:r>
          </a:p>
        </p:txBody>
      </p:sp>
      <p:sp>
        <p:nvSpPr>
          <p:cNvPr id="3" name="Rectangle 2">
            <a:extLst>
              <a:ext uri="{FF2B5EF4-FFF2-40B4-BE49-F238E27FC236}">
                <a16:creationId xmlns:a16="http://schemas.microsoft.com/office/drawing/2014/main" id="{08173762-15B0-A32F-882C-5DB0180AF046}"/>
              </a:ext>
            </a:extLst>
          </p:cNvPr>
          <p:cNvSpPr/>
          <p:nvPr/>
        </p:nvSpPr>
        <p:spPr>
          <a:xfrm>
            <a:off x="2042160" y="1394362"/>
            <a:ext cx="4879340" cy="3660238"/>
          </a:xfrm>
          <a:custGeom>
            <a:avLst/>
            <a:gdLst>
              <a:gd name="csX0" fmla="*/ 0 w 4879340"/>
              <a:gd name="csY0" fmla="*/ 0 h 3660238"/>
              <a:gd name="csX1" fmla="*/ 648255 w 4879340"/>
              <a:gd name="csY1" fmla="*/ 0 h 3660238"/>
              <a:gd name="csX2" fmla="*/ 1198924 w 4879340"/>
              <a:gd name="csY2" fmla="*/ 0 h 3660238"/>
              <a:gd name="csX3" fmla="*/ 1993559 w 4879340"/>
              <a:gd name="csY3" fmla="*/ 0 h 3660238"/>
              <a:gd name="csX4" fmla="*/ 2641814 w 4879340"/>
              <a:gd name="csY4" fmla="*/ 0 h 3660238"/>
              <a:gd name="csX5" fmla="*/ 3290069 w 4879340"/>
              <a:gd name="csY5" fmla="*/ 0 h 3660238"/>
              <a:gd name="csX6" fmla="*/ 4084705 w 4879340"/>
              <a:gd name="csY6" fmla="*/ 0 h 3660238"/>
              <a:gd name="csX7" fmla="*/ 4879340 w 4879340"/>
              <a:gd name="csY7" fmla="*/ 0 h 3660238"/>
              <a:gd name="csX8" fmla="*/ 4879340 w 4879340"/>
              <a:gd name="csY8" fmla="*/ 683244 h 3660238"/>
              <a:gd name="csX9" fmla="*/ 4879340 w 4879340"/>
              <a:gd name="csY9" fmla="*/ 1220079 h 3660238"/>
              <a:gd name="csX10" fmla="*/ 4879340 w 4879340"/>
              <a:gd name="csY10" fmla="*/ 1756914 h 3660238"/>
              <a:gd name="csX11" fmla="*/ 4879340 w 4879340"/>
              <a:gd name="csY11" fmla="*/ 2366954 h 3660238"/>
              <a:gd name="csX12" fmla="*/ 4879340 w 4879340"/>
              <a:gd name="csY12" fmla="*/ 3013596 h 3660238"/>
              <a:gd name="csX13" fmla="*/ 4879340 w 4879340"/>
              <a:gd name="csY13" fmla="*/ 3660238 h 3660238"/>
              <a:gd name="csX14" fmla="*/ 4182291 w 4879340"/>
              <a:gd name="csY14" fmla="*/ 3660238 h 3660238"/>
              <a:gd name="csX15" fmla="*/ 3582830 w 4879340"/>
              <a:gd name="csY15" fmla="*/ 3660238 h 3660238"/>
              <a:gd name="csX16" fmla="*/ 2885781 w 4879340"/>
              <a:gd name="csY16" fmla="*/ 3660238 h 3660238"/>
              <a:gd name="csX17" fmla="*/ 2091146 w 4879340"/>
              <a:gd name="csY17" fmla="*/ 3660238 h 3660238"/>
              <a:gd name="csX18" fmla="*/ 1394097 w 4879340"/>
              <a:gd name="csY18" fmla="*/ 3660238 h 3660238"/>
              <a:gd name="csX19" fmla="*/ 843429 w 4879340"/>
              <a:gd name="csY19" fmla="*/ 3660238 h 3660238"/>
              <a:gd name="csX20" fmla="*/ 0 w 4879340"/>
              <a:gd name="csY20" fmla="*/ 3660238 h 3660238"/>
              <a:gd name="csX21" fmla="*/ 0 w 4879340"/>
              <a:gd name="csY21" fmla="*/ 2976994 h 3660238"/>
              <a:gd name="csX22" fmla="*/ 0 w 4879340"/>
              <a:gd name="csY22" fmla="*/ 2293749 h 3660238"/>
              <a:gd name="csX23" fmla="*/ 0 w 4879340"/>
              <a:gd name="csY23" fmla="*/ 1683709 h 3660238"/>
              <a:gd name="csX24" fmla="*/ 0 w 4879340"/>
              <a:gd name="csY24" fmla="*/ 1110272 h 3660238"/>
              <a:gd name="csX25" fmla="*/ 0 w 4879340"/>
              <a:gd name="csY25" fmla="*/ 610040 h 3660238"/>
              <a:gd name="csX26" fmla="*/ 0 w 4879340"/>
              <a:gd name="csY26" fmla="*/ 0 h 36602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879340" h="3660238" extrusionOk="0">
                <a:moveTo>
                  <a:pt x="0" y="0"/>
                </a:moveTo>
                <a:cubicBezTo>
                  <a:pt x="305134" y="-27357"/>
                  <a:pt x="422862" y="-15150"/>
                  <a:pt x="648255" y="0"/>
                </a:cubicBezTo>
                <a:cubicBezTo>
                  <a:pt x="873648" y="15150"/>
                  <a:pt x="1004195" y="-7998"/>
                  <a:pt x="1198924" y="0"/>
                </a:cubicBezTo>
                <a:cubicBezTo>
                  <a:pt x="1393653" y="7998"/>
                  <a:pt x="1599820" y="1579"/>
                  <a:pt x="1993559" y="0"/>
                </a:cubicBezTo>
                <a:cubicBezTo>
                  <a:pt x="2387298" y="-1579"/>
                  <a:pt x="2367783" y="26018"/>
                  <a:pt x="2641814" y="0"/>
                </a:cubicBezTo>
                <a:cubicBezTo>
                  <a:pt x="2915846" y="-26018"/>
                  <a:pt x="3142109" y="-11511"/>
                  <a:pt x="3290069" y="0"/>
                </a:cubicBezTo>
                <a:cubicBezTo>
                  <a:pt x="3438029" y="11511"/>
                  <a:pt x="3742157" y="-3028"/>
                  <a:pt x="4084705" y="0"/>
                </a:cubicBezTo>
                <a:cubicBezTo>
                  <a:pt x="4427253" y="3028"/>
                  <a:pt x="4606645" y="-6036"/>
                  <a:pt x="4879340" y="0"/>
                </a:cubicBezTo>
                <a:cubicBezTo>
                  <a:pt x="4872069" y="333954"/>
                  <a:pt x="4885955" y="430414"/>
                  <a:pt x="4879340" y="683244"/>
                </a:cubicBezTo>
                <a:cubicBezTo>
                  <a:pt x="4872725" y="936074"/>
                  <a:pt x="4881547" y="1019491"/>
                  <a:pt x="4879340" y="1220079"/>
                </a:cubicBezTo>
                <a:cubicBezTo>
                  <a:pt x="4877133" y="1420668"/>
                  <a:pt x="4864386" y="1645311"/>
                  <a:pt x="4879340" y="1756914"/>
                </a:cubicBezTo>
                <a:cubicBezTo>
                  <a:pt x="4894294" y="1868517"/>
                  <a:pt x="4907655" y="2225588"/>
                  <a:pt x="4879340" y="2366954"/>
                </a:cubicBezTo>
                <a:cubicBezTo>
                  <a:pt x="4851025" y="2508320"/>
                  <a:pt x="4860144" y="2865266"/>
                  <a:pt x="4879340" y="3013596"/>
                </a:cubicBezTo>
                <a:cubicBezTo>
                  <a:pt x="4898536" y="3161926"/>
                  <a:pt x="4901883" y="3403906"/>
                  <a:pt x="4879340" y="3660238"/>
                </a:cubicBezTo>
                <a:cubicBezTo>
                  <a:pt x="4600234" y="3644370"/>
                  <a:pt x="4412162" y="3646623"/>
                  <a:pt x="4182291" y="3660238"/>
                </a:cubicBezTo>
                <a:cubicBezTo>
                  <a:pt x="3952420" y="3673853"/>
                  <a:pt x="3810519" y="3647181"/>
                  <a:pt x="3582830" y="3660238"/>
                </a:cubicBezTo>
                <a:cubicBezTo>
                  <a:pt x="3355141" y="3673295"/>
                  <a:pt x="3137002" y="3680395"/>
                  <a:pt x="2885781" y="3660238"/>
                </a:cubicBezTo>
                <a:cubicBezTo>
                  <a:pt x="2634560" y="3640081"/>
                  <a:pt x="2375494" y="3644100"/>
                  <a:pt x="2091146" y="3660238"/>
                </a:cubicBezTo>
                <a:cubicBezTo>
                  <a:pt x="1806799" y="3676376"/>
                  <a:pt x="1721937" y="3627959"/>
                  <a:pt x="1394097" y="3660238"/>
                </a:cubicBezTo>
                <a:cubicBezTo>
                  <a:pt x="1066257" y="3692517"/>
                  <a:pt x="1007392" y="3648280"/>
                  <a:pt x="843429" y="3660238"/>
                </a:cubicBezTo>
                <a:cubicBezTo>
                  <a:pt x="679466" y="3672196"/>
                  <a:pt x="277114" y="3661706"/>
                  <a:pt x="0" y="3660238"/>
                </a:cubicBezTo>
                <a:cubicBezTo>
                  <a:pt x="-15527" y="3447338"/>
                  <a:pt x="30503" y="3250950"/>
                  <a:pt x="0" y="2976994"/>
                </a:cubicBezTo>
                <a:cubicBezTo>
                  <a:pt x="-30503" y="2703038"/>
                  <a:pt x="-827" y="2471759"/>
                  <a:pt x="0" y="2293749"/>
                </a:cubicBezTo>
                <a:cubicBezTo>
                  <a:pt x="827" y="2115740"/>
                  <a:pt x="10090" y="1945327"/>
                  <a:pt x="0" y="1683709"/>
                </a:cubicBezTo>
                <a:cubicBezTo>
                  <a:pt x="-10090" y="1422091"/>
                  <a:pt x="18345" y="1300446"/>
                  <a:pt x="0" y="1110272"/>
                </a:cubicBezTo>
                <a:cubicBezTo>
                  <a:pt x="-18345" y="920098"/>
                  <a:pt x="20557" y="713753"/>
                  <a:pt x="0" y="610040"/>
                </a:cubicBezTo>
                <a:cubicBezTo>
                  <a:pt x="-20557" y="506327"/>
                  <a:pt x="-20351" y="283823"/>
                  <a:pt x="0" y="0"/>
                </a:cubicBezTo>
                <a:close/>
              </a:path>
            </a:pathLst>
          </a:custGeom>
          <a:noFill/>
          <a:ln w="28575">
            <a:solidFill>
              <a:schemeClr val="bg2"/>
            </a:solidFill>
            <a:prstDash val="dash"/>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0AAC6B0-83EE-7AF2-5D6C-ACC05012ED17}"/>
              </a:ext>
            </a:extLst>
          </p:cNvPr>
          <p:cNvSpPr/>
          <p:nvPr/>
        </p:nvSpPr>
        <p:spPr>
          <a:xfrm>
            <a:off x="4687782" y="234048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Gateway</a:t>
            </a:r>
            <a:endParaRPr lang="en-US" sz="1800" dirty="0"/>
          </a:p>
        </p:txBody>
      </p:sp>
      <p:cxnSp>
        <p:nvCxnSpPr>
          <p:cNvPr id="12" name="Straight Arrow Connector 11">
            <a:extLst>
              <a:ext uri="{FF2B5EF4-FFF2-40B4-BE49-F238E27FC236}">
                <a16:creationId xmlns:a16="http://schemas.microsoft.com/office/drawing/2014/main" id="{F1F04065-1183-DE6F-116A-9F411C41E6C5}"/>
              </a:ext>
            </a:extLst>
          </p:cNvPr>
          <p:cNvCxnSpPr>
            <a:cxnSpLocks/>
            <a:stCxn id="4" idx="3"/>
            <a:endCxn id="7" idx="1"/>
          </p:cNvCxnSpPr>
          <p:nvPr/>
        </p:nvCxnSpPr>
        <p:spPr>
          <a:xfrm>
            <a:off x="6631564" y="2864429"/>
            <a:ext cx="470276" cy="0"/>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18" name="Oval 17">
            <a:extLst>
              <a:ext uri="{FF2B5EF4-FFF2-40B4-BE49-F238E27FC236}">
                <a16:creationId xmlns:a16="http://schemas.microsoft.com/office/drawing/2014/main" id="{180B3844-BF46-739A-1DE6-4EFB56EF2BE2}"/>
              </a:ext>
            </a:extLst>
          </p:cNvPr>
          <p:cNvSpPr/>
          <p:nvPr/>
        </p:nvSpPr>
        <p:spPr>
          <a:xfrm>
            <a:off x="1206890" y="2921729"/>
            <a:ext cx="1108757" cy="571500"/>
          </a:xfrm>
          <a:prstGeom prst="ellipse">
            <a:avLst/>
          </a:prstGeom>
          <a:solidFill>
            <a:schemeClr val="accent5"/>
          </a:solidFill>
          <a:ln w="12700">
            <a:solidFill>
              <a:schemeClr val="bg2"/>
            </a:solidFill>
            <a:extLst>
              <a:ext uri="{C807C97D-BFC1-408E-A445-0C87EB9F89A2}">
                <ask:lineSketchStyleProps xmlns:ask="http://schemas.microsoft.com/office/drawing/2018/sketchyshapes" sd="1660082848">
                  <a:custGeom>
                    <a:avLst/>
                    <a:gdLst>
                      <a:gd name="csX0" fmla="*/ 0 w 1108757"/>
                      <a:gd name="csY0" fmla="*/ 285750 h 571500"/>
                      <a:gd name="csX1" fmla="*/ 554379 w 1108757"/>
                      <a:gd name="csY1" fmla="*/ 0 h 571500"/>
                      <a:gd name="csX2" fmla="*/ 1108758 w 1108757"/>
                      <a:gd name="csY2" fmla="*/ 285750 h 571500"/>
                      <a:gd name="csX3" fmla="*/ 554379 w 1108757"/>
                      <a:gd name="csY3" fmla="*/ 571500 h 571500"/>
                      <a:gd name="csX4" fmla="*/ 0 w 1108757"/>
                      <a:gd name="csY4" fmla="*/ 285750 h 571500"/>
                    </a:gdLst>
                    <a:ahLst/>
                    <a:cxnLst>
                      <a:cxn ang="0">
                        <a:pos x="csX0" y="csY0"/>
                      </a:cxn>
                      <a:cxn ang="0">
                        <a:pos x="csX1" y="csY1"/>
                      </a:cxn>
                      <a:cxn ang="0">
                        <a:pos x="csX2" y="csY2"/>
                      </a:cxn>
                      <a:cxn ang="0">
                        <a:pos x="csX3" y="csY3"/>
                      </a:cxn>
                      <a:cxn ang="0">
                        <a:pos x="csX4" y="csY4"/>
                      </a:cxn>
                    </a:cxnLst>
                    <a:rect l="l" t="t" r="r" b="b"/>
                    <a:pathLst>
                      <a:path w="1108757" h="571500" fill="none" extrusionOk="0">
                        <a:moveTo>
                          <a:pt x="0" y="285750"/>
                        </a:moveTo>
                        <a:cubicBezTo>
                          <a:pt x="23894" y="95744"/>
                          <a:pt x="295917" y="42270"/>
                          <a:pt x="554379" y="0"/>
                        </a:cubicBezTo>
                        <a:cubicBezTo>
                          <a:pt x="830228" y="7223"/>
                          <a:pt x="1133779" y="167196"/>
                          <a:pt x="1108758" y="285750"/>
                        </a:cubicBezTo>
                        <a:cubicBezTo>
                          <a:pt x="1133338" y="513846"/>
                          <a:pt x="799309" y="575507"/>
                          <a:pt x="554379" y="571500"/>
                        </a:cubicBezTo>
                        <a:cubicBezTo>
                          <a:pt x="218069" y="539428"/>
                          <a:pt x="18467" y="472269"/>
                          <a:pt x="0" y="285750"/>
                        </a:cubicBezTo>
                        <a:close/>
                      </a:path>
                      <a:path w="1108757" h="571500" stroke="0" extrusionOk="0">
                        <a:moveTo>
                          <a:pt x="0" y="285750"/>
                        </a:moveTo>
                        <a:cubicBezTo>
                          <a:pt x="-24262" y="156169"/>
                          <a:pt x="193014" y="47986"/>
                          <a:pt x="554379" y="0"/>
                        </a:cubicBezTo>
                        <a:cubicBezTo>
                          <a:pt x="880910" y="38852"/>
                          <a:pt x="1077526" y="97699"/>
                          <a:pt x="1108758" y="285750"/>
                        </a:cubicBezTo>
                        <a:cubicBezTo>
                          <a:pt x="1108559" y="451329"/>
                          <a:pt x="890757" y="647252"/>
                          <a:pt x="554379" y="571500"/>
                        </a:cubicBezTo>
                        <a:cubicBezTo>
                          <a:pt x="207751" y="555243"/>
                          <a:pt x="12470" y="451811"/>
                          <a:pt x="0" y="28575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OAuth 2.0</a:t>
            </a:r>
          </a:p>
        </p:txBody>
      </p:sp>
      <p:sp>
        <p:nvSpPr>
          <p:cNvPr id="21" name="Oval 20">
            <a:extLst>
              <a:ext uri="{FF2B5EF4-FFF2-40B4-BE49-F238E27FC236}">
                <a16:creationId xmlns:a16="http://schemas.microsoft.com/office/drawing/2014/main" id="{69811A58-8E47-BCD2-3F9D-50C386DD25C8}"/>
              </a:ext>
            </a:extLst>
          </p:cNvPr>
          <p:cNvSpPr/>
          <p:nvPr/>
        </p:nvSpPr>
        <p:spPr>
          <a:xfrm>
            <a:off x="2429713" y="1881500"/>
            <a:ext cx="1191606" cy="571500"/>
          </a:xfrm>
          <a:prstGeom prst="ellipse">
            <a:avLst/>
          </a:prstGeom>
          <a:solidFill>
            <a:schemeClr val="accent5"/>
          </a:solidFill>
          <a:ln w="12700">
            <a:solidFill>
              <a:schemeClr val="bg2"/>
            </a:solidFill>
            <a:extLst>
              <a:ext uri="{C807C97D-BFC1-408E-A445-0C87EB9F89A2}">
                <ask:lineSketchStyleProps xmlns:ask="http://schemas.microsoft.com/office/drawing/2018/sketchyshapes" sd="1660082848">
                  <a:custGeom>
                    <a:avLst/>
                    <a:gdLst>
                      <a:gd name="csX0" fmla="*/ 0 w 1108757"/>
                      <a:gd name="csY0" fmla="*/ 285750 h 571500"/>
                      <a:gd name="csX1" fmla="*/ 554379 w 1108757"/>
                      <a:gd name="csY1" fmla="*/ 0 h 571500"/>
                      <a:gd name="csX2" fmla="*/ 1108758 w 1108757"/>
                      <a:gd name="csY2" fmla="*/ 285750 h 571500"/>
                      <a:gd name="csX3" fmla="*/ 554379 w 1108757"/>
                      <a:gd name="csY3" fmla="*/ 571500 h 571500"/>
                      <a:gd name="csX4" fmla="*/ 0 w 1108757"/>
                      <a:gd name="csY4" fmla="*/ 285750 h 571500"/>
                    </a:gdLst>
                    <a:ahLst/>
                    <a:cxnLst>
                      <a:cxn ang="0">
                        <a:pos x="csX0" y="csY0"/>
                      </a:cxn>
                      <a:cxn ang="0">
                        <a:pos x="csX1" y="csY1"/>
                      </a:cxn>
                      <a:cxn ang="0">
                        <a:pos x="csX2" y="csY2"/>
                      </a:cxn>
                      <a:cxn ang="0">
                        <a:pos x="csX3" y="csY3"/>
                      </a:cxn>
                      <a:cxn ang="0">
                        <a:pos x="csX4" y="csY4"/>
                      </a:cxn>
                    </a:cxnLst>
                    <a:rect l="l" t="t" r="r" b="b"/>
                    <a:pathLst>
                      <a:path w="1108757" h="571500" fill="none" extrusionOk="0">
                        <a:moveTo>
                          <a:pt x="0" y="285750"/>
                        </a:moveTo>
                        <a:cubicBezTo>
                          <a:pt x="23894" y="95744"/>
                          <a:pt x="295917" y="42270"/>
                          <a:pt x="554379" y="0"/>
                        </a:cubicBezTo>
                        <a:cubicBezTo>
                          <a:pt x="830228" y="7223"/>
                          <a:pt x="1133779" y="167196"/>
                          <a:pt x="1108758" y="285750"/>
                        </a:cubicBezTo>
                        <a:cubicBezTo>
                          <a:pt x="1133338" y="513846"/>
                          <a:pt x="799309" y="575507"/>
                          <a:pt x="554379" y="571500"/>
                        </a:cubicBezTo>
                        <a:cubicBezTo>
                          <a:pt x="218069" y="539428"/>
                          <a:pt x="18467" y="472269"/>
                          <a:pt x="0" y="285750"/>
                        </a:cubicBezTo>
                        <a:close/>
                      </a:path>
                      <a:path w="1108757" h="571500" stroke="0" extrusionOk="0">
                        <a:moveTo>
                          <a:pt x="0" y="285750"/>
                        </a:moveTo>
                        <a:cubicBezTo>
                          <a:pt x="-24262" y="156169"/>
                          <a:pt x="193014" y="47986"/>
                          <a:pt x="554379" y="0"/>
                        </a:cubicBezTo>
                        <a:cubicBezTo>
                          <a:pt x="880910" y="38852"/>
                          <a:pt x="1077526" y="97699"/>
                          <a:pt x="1108758" y="285750"/>
                        </a:cubicBezTo>
                        <a:cubicBezTo>
                          <a:pt x="1108559" y="451329"/>
                          <a:pt x="890757" y="647252"/>
                          <a:pt x="554379" y="571500"/>
                        </a:cubicBezTo>
                        <a:cubicBezTo>
                          <a:pt x="207751" y="555243"/>
                          <a:pt x="12470" y="451811"/>
                          <a:pt x="0" y="28575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SPIFFE</a:t>
            </a:r>
          </a:p>
        </p:txBody>
      </p:sp>
      <p:sp>
        <p:nvSpPr>
          <p:cNvPr id="22" name="Oval 21">
            <a:extLst>
              <a:ext uri="{FF2B5EF4-FFF2-40B4-BE49-F238E27FC236}">
                <a16:creationId xmlns:a16="http://schemas.microsoft.com/office/drawing/2014/main" id="{7EFC6E24-416C-6683-32C2-4EA2C7F3DBD6}"/>
              </a:ext>
            </a:extLst>
          </p:cNvPr>
          <p:cNvSpPr/>
          <p:nvPr/>
        </p:nvSpPr>
        <p:spPr>
          <a:xfrm>
            <a:off x="3955614" y="3053813"/>
            <a:ext cx="1492679" cy="680987"/>
          </a:xfrm>
          <a:prstGeom prst="ellipse">
            <a:avLst/>
          </a:prstGeom>
          <a:solidFill>
            <a:schemeClr val="accent5"/>
          </a:solidFill>
          <a:ln w="12700">
            <a:solidFill>
              <a:schemeClr val="bg2"/>
            </a:solidFill>
            <a:extLst>
              <a:ext uri="{C807C97D-BFC1-408E-A445-0C87EB9F89A2}">
                <ask:lineSketchStyleProps xmlns:ask="http://schemas.microsoft.com/office/drawing/2018/sketchyshapes" sd="1660082848">
                  <a:custGeom>
                    <a:avLst/>
                    <a:gdLst>
                      <a:gd name="csX0" fmla="*/ 0 w 1108757"/>
                      <a:gd name="csY0" fmla="*/ 285750 h 571500"/>
                      <a:gd name="csX1" fmla="*/ 554379 w 1108757"/>
                      <a:gd name="csY1" fmla="*/ 0 h 571500"/>
                      <a:gd name="csX2" fmla="*/ 1108758 w 1108757"/>
                      <a:gd name="csY2" fmla="*/ 285750 h 571500"/>
                      <a:gd name="csX3" fmla="*/ 554379 w 1108757"/>
                      <a:gd name="csY3" fmla="*/ 571500 h 571500"/>
                      <a:gd name="csX4" fmla="*/ 0 w 1108757"/>
                      <a:gd name="csY4" fmla="*/ 285750 h 571500"/>
                    </a:gdLst>
                    <a:ahLst/>
                    <a:cxnLst>
                      <a:cxn ang="0">
                        <a:pos x="csX0" y="csY0"/>
                      </a:cxn>
                      <a:cxn ang="0">
                        <a:pos x="csX1" y="csY1"/>
                      </a:cxn>
                      <a:cxn ang="0">
                        <a:pos x="csX2" y="csY2"/>
                      </a:cxn>
                      <a:cxn ang="0">
                        <a:pos x="csX3" y="csY3"/>
                      </a:cxn>
                      <a:cxn ang="0">
                        <a:pos x="csX4" y="csY4"/>
                      </a:cxn>
                    </a:cxnLst>
                    <a:rect l="l" t="t" r="r" b="b"/>
                    <a:pathLst>
                      <a:path w="1108757" h="571500" fill="none" extrusionOk="0">
                        <a:moveTo>
                          <a:pt x="0" y="285750"/>
                        </a:moveTo>
                        <a:cubicBezTo>
                          <a:pt x="23894" y="95744"/>
                          <a:pt x="295917" y="42270"/>
                          <a:pt x="554379" y="0"/>
                        </a:cubicBezTo>
                        <a:cubicBezTo>
                          <a:pt x="830228" y="7223"/>
                          <a:pt x="1133779" y="167196"/>
                          <a:pt x="1108758" y="285750"/>
                        </a:cubicBezTo>
                        <a:cubicBezTo>
                          <a:pt x="1133338" y="513846"/>
                          <a:pt x="799309" y="575507"/>
                          <a:pt x="554379" y="571500"/>
                        </a:cubicBezTo>
                        <a:cubicBezTo>
                          <a:pt x="218069" y="539428"/>
                          <a:pt x="18467" y="472269"/>
                          <a:pt x="0" y="285750"/>
                        </a:cubicBezTo>
                        <a:close/>
                      </a:path>
                      <a:path w="1108757" h="571500" stroke="0" extrusionOk="0">
                        <a:moveTo>
                          <a:pt x="0" y="285750"/>
                        </a:moveTo>
                        <a:cubicBezTo>
                          <a:pt x="-24262" y="156169"/>
                          <a:pt x="193014" y="47986"/>
                          <a:pt x="554379" y="0"/>
                        </a:cubicBezTo>
                        <a:cubicBezTo>
                          <a:pt x="880910" y="38852"/>
                          <a:pt x="1077526" y="97699"/>
                          <a:pt x="1108758" y="285750"/>
                        </a:cubicBezTo>
                        <a:cubicBezTo>
                          <a:pt x="1108559" y="451329"/>
                          <a:pt x="890757" y="647252"/>
                          <a:pt x="554379" y="571500"/>
                        </a:cubicBezTo>
                        <a:cubicBezTo>
                          <a:pt x="207751" y="555243"/>
                          <a:pt x="12470" y="451811"/>
                          <a:pt x="0" y="28575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OAuth Token Exchange</a:t>
            </a:r>
          </a:p>
        </p:txBody>
      </p:sp>
      <p:sp>
        <p:nvSpPr>
          <p:cNvPr id="23" name="TextBox 22">
            <a:extLst>
              <a:ext uri="{FF2B5EF4-FFF2-40B4-BE49-F238E27FC236}">
                <a16:creationId xmlns:a16="http://schemas.microsoft.com/office/drawing/2014/main" id="{6F7FDEDF-B329-9287-F76D-6A108F418038}"/>
              </a:ext>
            </a:extLst>
          </p:cNvPr>
          <p:cNvSpPr txBox="1"/>
          <p:nvPr/>
        </p:nvSpPr>
        <p:spPr>
          <a:xfrm>
            <a:off x="2423702" y="1066543"/>
            <a:ext cx="2034531" cy="307777"/>
          </a:xfrm>
          <a:prstGeom prst="rect">
            <a:avLst/>
          </a:prstGeom>
          <a:noFill/>
        </p:spPr>
        <p:txBody>
          <a:bodyPr wrap="none" rtlCol="0">
            <a:spAutoFit/>
          </a:bodyPr>
          <a:lstStyle/>
          <a:p>
            <a:r>
              <a:rPr lang="en-US" dirty="0"/>
              <a:t>Enterprise environment</a:t>
            </a:r>
          </a:p>
        </p:txBody>
      </p:sp>
    </p:spTree>
    <p:extLst>
      <p:ext uri="{BB962C8B-B14F-4D97-AF65-F5344CB8AC3E}">
        <p14:creationId xmlns:p14="http://schemas.microsoft.com/office/powerpoint/2010/main" val="123621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E4D6-8F19-A527-3AC8-2C5F216115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1BDFC8-ADF8-8AD2-F3E4-727FF36842CE}"/>
              </a:ext>
            </a:extLst>
          </p:cNvPr>
          <p:cNvSpPr>
            <a:spLocks noGrp="1"/>
          </p:cNvSpPr>
          <p:nvPr>
            <p:ph type="title"/>
          </p:nvPr>
        </p:nvSpPr>
        <p:spPr/>
        <p:txBody>
          <a:bodyPr/>
          <a:lstStyle/>
          <a:p>
            <a:pPr>
              <a:defRPr sz="3200"/>
            </a:pPr>
            <a:r>
              <a:rPr lang="en-US" dirty="0"/>
              <a:t>Best Practices via Standards</a:t>
            </a:r>
            <a:endParaRPr dirty="0"/>
          </a:p>
        </p:txBody>
      </p:sp>
      <p:pic>
        <p:nvPicPr>
          <p:cNvPr id="6" name="Graphic 5" descr="User with solid fill">
            <a:extLst>
              <a:ext uri="{FF2B5EF4-FFF2-40B4-BE49-F238E27FC236}">
                <a16:creationId xmlns:a16="http://schemas.microsoft.com/office/drawing/2014/main" id="{C3F3B0ED-23B7-478D-CF9A-400E2CBB32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cxnSp>
        <p:nvCxnSpPr>
          <p:cNvPr id="8" name="Straight Arrow Connector 7">
            <a:extLst>
              <a:ext uri="{FF2B5EF4-FFF2-40B4-BE49-F238E27FC236}">
                <a16:creationId xmlns:a16="http://schemas.microsoft.com/office/drawing/2014/main" id="{83C51FA1-E85A-6B0D-1D1F-855ACF092AAD}"/>
              </a:ext>
            </a:extLst>
          </p:cNvPr>
          <p:cNvCxnSpPr>
            <a:cxnSpLocks/>
            <a:endCxn id="5" idx="1"/>
          </p:cNvCxnSpPr>
          <p:nvPr/>
        </p:nvCxnSpPr>
        <p:spPr>
          <a:xfrm>
            <a:off x="1145125" y="2847961"/>
            <a:ext cx="92557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E6EB88BC-E41A-6C6B-433F-DE53BACA0805}"/>
              </a:ext>
            </a:extLst>
          </p:cNvPr>
          <p:cNvSpPr/>
          <p:nvPr/>
        </p:nvSpPr>
        <p:spPr>
          <a:xfrm>
            <a:off x="2070697" y="2605277"/>
            <a:ext cx="850131" cy="495474"/>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UI</a:t>
            </a:r>
            <a:endParaRPr lang="en-US" sz="1800" dirty="0"/>
          </a:p>
        </p:txBody>
      </p:sp>
      <p:sp>
        <p:nvSpPr>
          <p:cNvPr id="20" name="Rounded Rectangular Callout 19">
            <a:extLst>
              <a:ext uri="{FF2B5EF4-FFF2-40B4-BE49-F238E27FC236}">
                <a16:creationId xmlns:a16="http://schemas.microsoft.com/office/drawing/2014/main" id="{31FDD79F-F0EC-1ACC-BAAB-2CD41834EDB4}"/>
              </a:ext>
            </a:extLst>
          </p:cNvPr>
          <p:cNvSpPr/>
          <p:nvPr/>
        </p:nvSpPr>
        <p:spPr>
          <a:xfrm>
            <a:off x="361175" y="1318084"/>
            <a:ext cx="1567900" cy="902129"/>
          </a:xfrm>
          <a:prstGeom prst="wedgeRoundRectCallout">
            <a:avLst>
              <a:gd name="adj1" fmla="val -28123"/>
              <a:gd name="adj2" fmla="val 8220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Implement this feature and open a PR. </a:t>
            </a:r>
          </a:p>
        </p:txBody>
      </p:sp>
      <p:cxnSp>
        <p:nvCxnSpPr>
          <p:cNvPr id="25" name="Straight Arrow Connector 24">
            <a:extLst>
              <a:ext uri="{FF2B5EF4-FFF2-40B4-BE49-F238E27FC236}">
                <a16:creationId xmlns:a16="http://schemas.microsoft.com/office/drawing/2014/main" id="{35028A8F-900D-F282-9CA6-9E32457086CA}"/>
              </a:ext>
            </a:extLst>
          </p:cNvPr>
          <p:cNvCxnSpPr>
            <a:cxnSpLocks/>
          </p:cNvCxnSpPr>
          <p:nvPr/>
        </p:nvCxnSpPr>
        <p:spPr>
          <a:xfrm flipV="1">
            <a:off x="2391929" y="3100751"/>
            <a:ext cx="0" cy="1329382"/>
          </a:xfrm>
          <a:prstGeom prst="straightConnector1">
            <a:avLst/>
          </a:prstGeom>
          <a:ln w="28575">
            <a:prstDash val="sysDash"/>
            <a:tailEnd type="triangle"/>
          </a:ln>
          <a:effectLst/>
        </p:spPr>
        <p:style>
          <a:lnRef idx="2">
            <a:schemeClr val="accent1"/>
          </a:lnRef>
          <a:fillRef idx="0">
            <a:schemeClr val="accent1"/>
          </a:fillRef>
          <a:effectRef idx="1">
            <a:schemeClr val="accent1"/>
          </a:effectRef>
          <a:fontRef idx="minor">
            <a:schemeClr val="tx1"/>
          </a:fontRef>
        </p:style>
      </p:cxnSp>
      <p:pic>
        <p:nvPicPr>
          <p:cNvPr id="28" name="Graphic 27" descr="Ticket with solid fill">
            <a:extLst>
              <a:ext uri="{FF2B5EF4-FFF2-40B4-BE49-F238E27FC236}">
                <a16:creationId xmlns:a16="http://schemas.microsoft.com/office/drawing/2014/main" id="{BBF880F9-91D3-0B91-5114-22D5267BB8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29309" y="3087545"/>
            <a:ext cx="442138" cy="442138"/>
          </a:xfrm>
          <a:prstGeom prst="rect">
            <a:avLst/>
          </a:prstGeom>
        </p:spPr>
      </p:pic>
      <p:pic>
        <p:nvPicPr>
          <p:cNvPr id="29" name="Graphic 28" descr="Ticket with solid fill">
            <a:extLst>
              <a:ext uri="{FF2B5EF4-FFF2-40B4-BE49-F238E27FC236}">
                <a16:creationId xmlns:a16="http://schemas.microsoft.com/office/drawing/2014/main" id="{C3BA1A3B-23DE-8B6A-C5EB-52CA0A4F56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98828" y="2391133"/>
            <a:ext cx="442138" cy="442138"/>
          </a:xfrm>
          <a:prstGeom prst="rect">
            <a:avLst/>
          </a:prstGeom>
        </p:spPr>
      </p:pic>
      <p:sp>
        <p:nvSpPr>
          <p:cNvPr id="15" name="Rectangle 14">
            <a:extLst>
              <a:ext uri="{FF2B5EF4-FFF2-40B4-BE49-F238E27FC236}">
                <a16:creationId xmlns:a16="http://schemas.microsoft.com/office/drawing/2014/main" id="{EC0D0A17-3F7F-3BBD-D1CE-DB060588CE0C}"/>
              </a:ext>
            </a:extLst>
          </p:cNvPr>
          <p:cNvSpPr/>
          <p:nvPr/>
        </p:nvSpPr>
        <p:spPr>
          <a:xfrm>
            <a:off x="3570630" y="2324013"/>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19" name="Straight Arrow Connector 18">
            <a:extLst>
              <a:ext uri="{FF2B5EF4-FFF2-40B4-BE49-F238E27FC236}">
                <a16:creationId xmlns:a16="http://schemas.microsoft.com/office/drawing/2014/main" id="{2C7EB8CA-A207-FB41-479B-27B5D17FB9CC}"/>
              </a:ext>
            </a:extLst>
          </p:cNvPr>
          <p:cNvCxnSpPr>
            <a:cxnSpLocks/>
            <a:stCxn id="5" idx="3"/>
            <a:endCxn id="15" idx="1"/>
          </p:cNvCxnSpPr>
          <p:nvPr/>
        </p:nvCxnSpPr>
        <p:spPr>
          <a:xfrm flipV="1">
            <a:off x="2920828" y="2847961"/>
            <a:ext cx="64980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6351C479-3930-4B0F-E809-8E4FE2FCBDD4}"/>
              </a:ext>
            </a:extLst>
          </p:cNvPr>
          <p:cNvSpPr/>
          <p:nvPr/>
        </p:nvSpPr>
        <p:spPr>
          <a:xfrm>
            <a:off x="395630" y="4449899"/>
            <a:ext cx="3957881" cy="5016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OAuth 2.0 Server</a:t>
            </a:r>
            <a:endParaRPr lang="en-US" sz="1800" dirty="0"/>
          </a:p>
        </p:txBody>
      </p:sp>
      <p:cxnSp>
        <p:nvCxnSpPr>
          <p:cNvPr id="34" name="Straight Arrow Connector 33">
            <a:extLst>
              <a:ext uri="{FF2B5EF4-FFF2-40B4-BE49-F238E27FC236}">
                <a16:creationId xmlns:a16="http://schemas.microsoft.com/office/drawing/2014/main" id="{DBC98E56-0992-33B6-22A7-47AE0E277C64}"/>
              </a:ext>
            </a:extLst>
          </p:cNvPr>
          <p:cNvCxnSpPr>
            <a:cxnSpLocks/>
          </p:cNvCxnSpPr>
          <p:nvPr/>
        </p:nvCxnSpPr>
        <p:spPr>
          <a:xfrm>
            <a:off x="1145125" y="3212538"/>
            <a:ext cx="1041875" cy="1188215"/>
          </a:xfrm>
          <a:prstGeom prst="straightConnector1">
            <a:avLst/>
          </a:prstGeom>
          <a:ln w="28575">
            <a:prstDash val="sysDash"/>
            <a:tailEnd type="triangle"/>
          </a:ln>
          <a:effectLst/>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60CC6347-E9B1-34EC-97D0-70A00A24532C}"/>
              </a:ext>
            </a:extLst>
          </p:cNvPr>
          <p:cNvSpPr txBox="1"/>
          <p:nvPr/>
        </p:nvSpPr>
        <p:spPr>
          <a:xfrm>
            <a:off x="2357160" y="3430626"/>
            <a:ext cx="1491114" cy="1061829"/>
          </a:xfrm>
          <a:prstGeom prst="rect">
            <a:avLst/>
          </a:prstGeom>
          <a:noFill/>
        </p:spPr>
        <p:txBody>
          <a:bodyPr wrap="none" rtlCol="0">
            <a:spAutoFit/>
          </a:bodyPr>
          <a:lstStyle/>
          <a:p>
            <a:r>
              <a:rPr lang="en-US" sz="1050" dirty="0"/>
              <a:t>{</a:t>
            </a:r>
          </a:p>
          <a:p>
            <a:r>
              <a:rPr lang="en-US" sz="1050" dirty="0"/>
              <a:t>  </a:t>
            </a:r>
            <a:r>
              <a:rPr lang="en-US" sz="1050" b="1" dirty="0"/>
              <a:t>"exp": 1739379637,</a:t>
            </a:r>
          </a:p>
          <a:p>
            <a:r>
              <a:rPr lang="en-US" sz="1050" dirty="0"/>
              <a:t>  “sub”: “</a:t>
            </a:r>
            <a:r>
              <a:rPr lang="en-US" sz="1050" dirty="0" err="1"/>
              <a:t>userid</a:t>
            </a:r>
            <a:r>
              <a:rPr lang="en-US" sz="1050" dirty="0"/>
              <a:t>”,</a:t>
            </a:r>
          </a:p>
          <a:p>
            <a:r>
              <a:rPr lang="en-US" sz="1050" dirty="0"/>
              <a:t>  “</a:t>
            </a:r>
            <a:r>
              <a:rPr lang="en-US" sz="1050" dirty="0" err="1"/>
              <a:t>azp</a:t>
            </a:r>
            <a:r>
              <a:rPr lang="en-US" sz="1050" dirty="0"/>
              <a:t>”: “UI”,</a:t>
            </a:r>
          </a:p>
          <a:p>
            <a:r>
              <a:rPr lang="en-US" sz="1050" dirty="0"/>
              <a:t>  “</a:t>
            </a:r>
            <a:r>
              <a:rPr lang="en-US" sz="1050" dirty="0" err="1"/>
              <a:t>aud</a:t>
            </a:r>
            <a:r>
              <a:rPr lang="en-US" sz="1050" dirty="0"/>
              <a:t>”: “Agent”</a:t>
            </a:r>
          </a:p>
          <a:p>
            <a:r>
              <a:rPr lang="en-US" sz="1050" dirty="0"/>
              <a:t>}</a:t>
            </a:r>
          </a:p>
        </p:txBody>
      </p:sp>
    </p:spTree>
    <p:extLst>
      <p:ext uri="{BB962C8B-B14F-4D97-AF65-F5344CB8AC3E}">
        <p14:creationId xmlns:p14="http://schemas.microsoft.com/office/powerpoint/2010/main" val="185141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8C32E-6043-E829-8EC3-E4192C9B8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40C51-B0AE-E6B0-20DA-8A1B987A84E0}"/>
              </a:ext>
            </a:extLst>
          </p:cNvPr>
          <p:cNvSpPr>
            <a:spLocks noGrp="1"/>
          </p:cNvSpPr>
          <p:nvPr>
            <p:ph type="title"/>
          </p:nvPr>
        </p:nvSpPr>
        <p:spPr/>
        <p:txBody>
          <a:bodyPr/>
          <a:lstStyle/>
          <a:p>
            <a:pPr>
              <a:defRPr sz="3200"/>
            </a:pPr>
            <a:r>
              <a:rPr lang="en-US" dirty="0"/>
              <a:t>Best Practices via Standards</a:t>
            </a:r>
            <a:endParaRPr dirty="0"/>
          </a:p>
        </p:txBody>
      </p:sp>
      <p:pic>
        <p:nvPicPr>
          <p:cNvPr id="6" name="Graphic 5" descr="User with solid fill">
            <a:extLst>
              <a:ext uri="{FF2B5EF4-FFF2-40B4-BE49-F238E27FC236}">
                <a16:creationId xmlns:a16="http://schemas.microsoft.com/office/drawing/2014/main" id="{91BE08DD-0F4C-37E6-9DF1-540026C2E7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cxnSp>
        <p:nvCxnSpPr>
          <p:cNvPr id="8" name="Straight Arrow Connector 7">
            <a:extLst>
              <a:ext uri="{FF2B5EF4-FFF2-40B4-BE49-F238E27FC236}">
                <a16:creationId xmlns:a16="http://schemas.microsoft.com/office/drawing/2014/main" id="{F48092DF-6397-36EB-032A-43E97FD9AB84}"/>
              </a:ext>
            </a:extLst>
          </p:cNvPr>
          <p:cNvCxnSpPr>
            <a:cxnSpLocks/>
            <a:endCxn id="5" idx="1"/>
          </p:cNvCxnSpPr>
          <p:nvPr/>
        </p:nvCxnSpPr>
        <p:spPr>
          <a:xfrm>
            <a:off x="1145125" y="2847961"/>
            <a:ext cx="92557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9CDD0A5F-4368-D87E-4B56-99C8D6489DAC}"/>
              </a:ext>
            </a:extLst>
          </p:cNvPr>
          <p:cNvSpPr/>
          <p:nvPr/>
        </p:nvSpPr>
        <p:spPr>
          <a:xfrm>
            <a:off x="2070697" y="2605277"/>
            <a:ext cx="850131" cy="495474"/>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UI</a:t>
            </a:r>
            <a:endParaRPr lang="en-US" sz="1800" dirty="0"/>
          </a:p>
        </p:txBody>
      </p:sp>
      <p:sp>
        <p:nvSpPr>
          <p:cNvPr id="20" name="Rounded Rectangular Callout 19">
            <a:extLst>
              <a:ext uri="{FF2B5EF4-FFF2-40B4-BE49-F238E27FC236}">
                <a16:creationId xmlns:a16="http://schemas.microsoft.com/office/drawing/2014/main" id="{E73DC41A-1C09-F1D0-6050-8451206FAFE3}"/>
              </a:ext>
            </a:extLst>
          </p:cNvPr>
          <p:cNvSpPr/>
          <p:nvPr/>
        </p:nvSpPr>
        <p:spPr>
          <a:xfrm>
            <a:off x="361175" y="1318084"/>
            <a:ext cx="1567900" cy="902129"/>
          </a:xfrm>
          <a:prstGeom prst="wedgeRoundRectCallout">
            <a:avLst>
              <a:gd name="adj1" fmla="val -28123"/>
              <a:gd name="adj2" fmla="val 8220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Implement this feature and open a PR. </a:t>
            </a:r>
          </a:p>
        </p:txBody>
      </p:sp>
      <p:cxnSp>
        <p:nvCxnSpPr>
          <p:cNvPr id="25" name="Straight Arrow Connector 24">
            <a:extLst>
              <a:ext uri="{FF2B5EF4-FFF2-40B4-BE49-F238E27FC236}">
                <a16:creationId xmlns:a16="http://schemas.microsoft.com/office/drawing/2014/main" id="{0774133B-2590-0053-C100-2AA379199A29}"/>
              </a:ext>
            </a:extLst>
          </p:cNvPr>
          <p:cNvCxnSpPr>
            <a:cxnSpLocks/>
          </p:cNvCxnSpPr>
          <p:nvPr/>
        </p:nvCxnSpPr>
        <p:spPr>
          <a:xfrm flipV="1">
            <a:off x="2391929" y="3100751"/>
            <a:ext cx="0" cy="1329382"/>
          </a:xfrm>
          <a:prstGeom prst="straightConnector1">
            <a:avLst/>
          </a:prstGeom>
          <a:ln w="28575">
            <a:prstDash val="sysDash"/>
            <a:tailEnd type="triangle"/>
          </a:ln>
          <a:effectLst/>
        </p:spPr>
        <p:style>
          <a:lnRef idx="2">
            <a:schemeClr val="accent1"/>
          </a:lnRef>
          <a:fillRef idx="0">
            <a:schemeClr val="accent1"/>
          </a:fillRef>
          <a:effectRef idx="1">
            <a:schemeClr val="accent1"/>
          </a:effectRef>
          <a:fontRef idx="minor">
            <a:schemeClr val="tx1"/>
          </a:fontRef>
        </p:style>
      </p:cxnSp>
      <p:pic>
        <p:nvPicPr>
          <p:cNvPr id="28" name="Graphic 27" descr="Ticket with solid fill">
            <a:extLst>
              <a:ext uri="{FF2B5EF4-FFF2-40B4-BE49-F238E27FC236}">
                <a16:creationId xmlns:a16="http://schemas.microsoft.com/office/drawing/2014/main" id="{7DD2D645-CCCE-4C98-5AC6-054D9E4D3C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29309" y="3087545"/>
            <a:ext cx="442138" cy="442138"/>
          </a:xfrm>
          <a:prstGeom prst="rect">
            <a:avLst/>
          </a:prstGeom>
        </p:spPr>
      </p:pic>
      <p:pic>
        <p:nvPicPr>
          <p:cNvPr id="29" name="Graphic 28" descr="Ticket with solid fill">
            <a:extLst>
              <a:ext uri="{FF2B5EF4-FFF2-40B4-BE49-F238E27FC236}">
                <a16:creationId xmlns:a16="http://schemas.microsoft.com/office/drawing/2014/main" id="{335A1E27-89A6-94FD-D3FB-01C49184D5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98828" y="2391133"/>
            <a:ext cx="442138" cy="442138"/>
          </a:xfrm>
          <a:prstGeom prst="rect">
            <a:avLst/>
          </a:prstGeom>
        </p:spPr>
      </p:pic>
      <p:sp>
        <p:nvSpPr>
          <p:cNvPr id="15" name="Rectangle 14">
            <a:extLst>
              <a:ext uri="{FF2B5EF4-FFF2-40B4-BE49-F238E27FC236}">
                <a16:creationId xmlns:a16="http://schemas.microsoft.com/office/drawing/2014/main" id="{23ADB20E-A4FF-602D-BAC9-6392A3F362F2}"/>
              </a:ext>
            </a:extLst>
          </p:cNvPr>
          <p:cNvSpPr/>
          <p:nvPr/>
        </p:nvSpPr>
        <p:spPr>
          <a:xfrm>
            <a:off x="3570630" y="2324013"/>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19" name="Straight Arrow Connector 18">
            <a:extLst>
              <a:ext uri="{FF2B5EF4-FFF2-40B4-BE49-F238E27FC236}">
                <a16:creationId xmlns:a16="http://schemas.microsoft.com/office/drawing/2014/main" id="{C41F63C1-CFA7-31E3-FF7B-70C2AF0BBF0C}"/>
              </a:ext>
            </a:extLst>
          </p:cNvPr>
          <p:cNvCxnSpPr>
            <a:cxnSpLocks/>
            <a:stCxn id="5" idx="3"/>
            <a:endCxn id="15" idx="1"/>
          </p:cNvCxnSpPr>
          <p:nvPr/>
        </p:nvCxnSpPr>
        <p:spPr>
          <a:xfrm flipV="1">
            <a:off x="2920828" y="2847961"/>
            <a:ext cx="64980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0CC89816-B879-A031-8D21-11DE395F464F}"/>
              </a:ext>
            </a:extLst>
          </p:cNvPr>
          <p:cNvSpPr txBox="1"/>
          <p:nvPr/>
        </p:nvSpPr>
        <p:spPr>
          <a:xfrm>
            <a:off x="2357160" y="3430626"/>
            <a:ext cx="1491114" cy="1061829"/>
          </a:xfrm>
          <a:prstGeom prst="rect">
            <a:avLst/>
          </a:prstGeom>
          <a:noFill/>
        </p:spPr>
        <p:txBody>
          <a:bodyPr wrap="none" rtlCol="0">
            <a:spAutoFit/>
          </a:bodyPr>
          <a:lstStyle/>
          <a:p>
            <a:r>
              <a:rPr lang="en-US" sz="1050" dirty="0"/>
              <a:t>{</a:t>
            </a:r>
          </a:p>
          <a:p>
            <a:r>
              <a:rPr lang="en-US" sz="1050" dirty="0"/>
              <a:t>  </a:t>
            </a:r>
            <a:r>
              <a:rPr lang="en-US" sz="1050" b="1" dirty="0"/>
              <a:t>"exp": 1739379637,</a:t>
            </a:r>
          </a:p>
          <a:p>
            <a:r>
              <a:rPr lang="en-US" sz="1050" dirty="0"/>
              <a:t>  “sub”: “</a:t>
            </a:r>
            <a:r>
              <a:rPr lang="en-US" sz="1050" dirty="0" err="1"/>
              <a:t>userid</a:t>
            </a:r>
            <a:r>
              <a:rPr lang="en-US" sz="1050" dirty="0"/>
              <a:t>”,</a:t>
            </a:r>
          </a:p>
          <a:p>
            <a:r>
              <a:rPr lang="en-US" sz="1050" dirty="0"/>
              <a:t>  “</a:t>
            </a:r>
            <a:r>
              <a:rPr lang="en-US" sz="1050" dirty="0" err="1"/>
              <a:t>azp</a:t>
            </a:r>
            <a:r>
              <a:rPr lang="en-US" sz="1050" dirty="0"/>
              <a:t>”: “UI”,</a:t>
            </a:r>
          </a:p>
          <a:p>
            <a:r>
              <a:rPr lang="en-US" sz="1050" dirty="0"/>
              <a:t>  “</a:t>
            </a:r>
            <a:r>
              <a:rPr lang="en-US" sz="1050" dirty="0" err="1"/>
              <a:t>aud</a:t>
            </a:r>
            <a:r>
              <a:rPr lang="en-US" sz="1050" dirty="0"/>
              <a:t>”: “Agent”</a:t>
            </a:r>
          </a:p>
          <a:p>
            <a:r>
              <a:rPr lang="en-US" sz="1050" dirty="0"/>
              <a:t>}</a:t>
            </a:r>
          </a:p>
        </p:txBody>
      </p:sp>
      <p:sp>
        <p:nvSpPr>
          <p:cNvPr id="33" name="Rectangle 32">
            <a:extLst>
              <a:ext uri="{FF2B5EF4-FFF2-40B4-BE49-F238E27FC236}">
                <a16:creationId xmlns:a16="http://schemas.microsoft.com/office/drawing/2014/main" id="{9FDBB0BF-841E-F8F6-22FC-023996624E2F}"/>
              </a:ext>
            </a:extLst>
          </p:cNvPr>
          <p:cNvSpPr/>
          <p:nvPr/>
        </p:nvSpPr>
        <p:spPr>
          <a:xfrm>
            <a:off x="395630" y="4449899"/>
            <a:ext cx="3957881" cy="5016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OAuth 2.0 Server</a:t>
            </a:r>
            <a:endParaRPr lang="en-US" sz="1800" dirty="0"/>
          </a:p>
        </p:txBody>
      </p:sp>
      <p:cxnSp>
        <p:nvCxnSpPr>
          <p:cNvPr id="34" name="Straight Arrow Connector 33">
            <a:extLst>
              <a:ext uri="{FF2B5EF4-FFF2-40B4-BE49-F238E27FC236}">
                <a16:creationId xmlns:a16="http://schemas.microsoft.com/office/drawing/2014/main" id="{7DA5D7C1-EF4C-27AB-F97E-70DFE1A980AF}"/>
              </a:ext>
            </a:extLst>
          </p:cNvPr>
          <p:cNvCxnSpPr>
            <a:cxnSpLocks/>
          </p:cNvCxnSpPr>
          <p:nvPr/>
        </p:nvCxnSpPr>
        <p:spPr>
          <a:xfrm>
            <a:off x="1145125" y="3212538"/>
            <a:ext cx="1041875" cy="1188215"/>
          </a:xfrm>
          <a:prstGeom prst="straightConnector1">
            <a:avLst/>
          </a:prstGeom>
          <a:ln w="28575">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3" name="Straight Arrow Connector 2">
            <a:extLst>
              <a:ext uri="{FF2B5EF4-FFF2-40B4-BE49-F238E27FC236}">
                <a16:creationId xmlns:a16="http://schemas.microsoft.com/office/drawing/2014/main" id="{F6241B52-3C67-3977-CDAC-5A37D204A27A}"/>
              </a:ext>
            </a:extLst>
          </p:cNvPr>
          <p:cNvCxnSpPr>
            <a:cxnSpLocks/>
          </p:cNvCxnSpPr>
          <p:nvPr/>
        </p:nvCxnSpPr>
        <p:spPr>
          <a:xfrm>
            <a:off x="4166178" y="3401534"/>
            <a:ext cx="0" cy="102859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25A95C8B-4936-C0CE-3F8D-1045532BC648}"/>
              </a:ext>
            </a:extLst>
          </p:cNvPr>
          <p:cNvCxnSpPr>
            <a:cxnSpLocks/>
          </p:cNvCxnSpPr>
          <p:nvPr/>
        </p:nvCxnSpPr>
        <p:spPr>
          <a:xfrm flipV="1">
            <a:off x="4294302" y="3393131"/>
            <a:ext cx="0" cy="104540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10" name="Graphic 9" descr="Ticket with solid fill">
            <a:extLst>
              <a:ext uri="{FF2B5EF4-FFF2-40B4-BE49-F238E27FC236}">
                <a16:creationId xmlns:a16="http://schemas.microsoft.com/office/drawing/2014/main" id="{E61BEC50-4662-208D-9D28-A3D476A927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0906" y="3806645"/>
            <a:ext cx="442138" cy="442138"/>
          </a:xfrm>
          <a:prstGeom prst="rect">
            <a:avLst/>
          </a:prstGeom>
        </p:spPr>
      </p:pic>
      <p:pic>
        <p:nvPicPr>
          <p:cNvPr id="11" name="Graphic 10" descr="Ticket with solid fill">
            <a:extLst>
              <a:ext uri="{FF2B5EF4-FFF2-40B4-BE49-F238E27FC236}">
                <a16:creationId xmlns:a16="http://schemas.microsoft.com/office/drawing/2014/main" id="{7E6CFF43-3D26-7D48-9434-045D4C3450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29341" y="3806645"/>
            <a:ext cx="442138" cy="442138"/>
          </a:xfrm>
          <a:prstGeom prst="rect">
            <a:avLst/>
          </a:prstGeom>
        </p:spPr>
      </p:pic>
      <p:sp>
        <p:nvSpPr>
          <p:cNvPr id="12" name="TextBox 11">
            <a:extLst>
              <a:ext uri="{FF2B5EF4-FFF2-40B4-BE49-F238E27FC236}">
                <a16:creationId xmlns:a16="http://schemas.microsoft.com/office/drawing/2014/main" id="{9B158D6F-2E18-F6F4-1A9A-11E33084AA35}"/>
              </a:ext>
            </a:extLst>
          </p:cNvPr>
          <p:cNvSpPr txBox="1"/>
          <p:nvPr/>
        </p:nvSpPr>
        <p:spPr>
          <a:xfrm>
            <a:off x="4715353" y="3379989"/>
            <a:ext cx="1606530" cy="1061829"/>
          </a:xfrm>
          <a:prstGeom prst="rect">
            <a:avLst/>
          </a:prstGeom>
          <a:noFill/>
        </p:spPr>
        <p:txBody>
          <a:bodyPr wrap="none" lIns="91440" tIns="45720" rIns="91440" bIns="45720" rtlCol="0" anchor="t">
            <a:spAutoFit/>
          </a:bodyPr>
          <a:lstStyle/>
          <a:p>
            <a:r>
              <a:rPr lang="en-US" sz="1050" dirty="0"/>
              <a:t>{</a:t>
            </a:r>
          </a:p>
          <a:p>
            <a:r>
              <a:rPr lang="en-US" sz="1050" dirty="0"/>
              <a:t>  </a:t>
            </a:r>
            <a:r>
              <a:rPr lang="en-US" sz="1050" b="1" dirty="0"/>
              <a:t>"exp": 1739379637,</a:t>
            </a:r>
          </a:p>
          <a:p>
            <a:r>
              <a:rPr lang="en-US" sz="1050" dirty="0"/>
              <a:t>  “sub”: “</a:t>
            </a:r>
            <a:r>
              <a:rPr lang="en-US" sz="1050" dirty="0" err="1"/>
              <a:t>userid</a:t>
            </a:r>
            <a:r>
              <a:rPr lang="en-US" sz="1050" dirty="0"/>
              <a:t>”,</a:t>
            </a:r>
          </a:p>
          <a:p>
            <a:r>
              <a:rPr lang="en-US" sz="1050" dirty="0"/>
              <a:t>  “</a:t>
            </a:r>
            <a:r>
              <a:rPr lang="en-US" sz="1050" dirty="0" err="1"/>
              <a:t>azp</a:t>
            </a:r>
            <a:r>
              <a:rPr lang="en-US" sz="1050" dirty="0"/>
              <a:t>”: “Agent”,</a:t>
            </a:r>
          </a:p>
          <a:p>
            <a:r>
              <a:rPr lang="en-US" sz="1050" dirty="0"/>
              <a:t>  “</a:t>
            </a:r>
            <a:r>
              <a:rPr lang="en-US" sz="1050" dirty="0" err="1"/>
              <a:t>aud</a:t>
            </a:r>
            <a:r>
              <a:rPr lang="en-US" sz="1050" dirty="0"/>
              <a:t>”: “MCP Gateway”</a:t>
            </a:r>
          </a:p>
          <a:p>
            <a:r>
              <a:rPr lang="en-US" sz="1050" dirty="0"/>
              <a:t>}</a:t>
            </a:r>
          </a:p>
        </p:txBody>
      </p:sp>
    </p:spTree>
    <p:extLst>
      <p:ext uri="{BB962C8B-B14F-4D97-AF65-F5344CB8AC3E}">
        <p14:creationId xmlns:p14="http://schemas.microsoft.com/office/powerpoint/2010/main" val="3150463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EBB0B-8A1E-7CDB-D84C-0A8EC0875399}"/>
            </a:ext>
          </a:extLst>
        </p:cNvPr>
        <p:cNvGrpSpPr/>
        <p:nvPr/>
      </p:nvGrpSpPr>
      <p:grpSpPr>
        <a:xfrm>
          <a:off x="0" y="0"/>
          <a:ext cx="0" cy="0"/>
          <a:chOff x="0" y="0"/>
          <a:chExt cx="0" cy="0"/>
        </a:xfrm>
      </p:grpSpPr>
      <p:cxnSp>
        <p:nvCxnSpPr>
          <p:cNvPr id="35" name="Curved Connector 34">
            <a:extLst>
              <a:ext uri="{FF2B5EF4-FFF2-40B4-BE49-F238E27FC236}">
                <a16:creationId xmlns:a16="http://schemas.microsoft.com/office/drawing/2014/main" id="{ACE8C937-B92E-DDF4-92D8-712A30192102}"/>
              </a:ext>
            </a:extLst>
          </p:cNvPr>
          <p:cNvCxnSpPr>
            <a:cxnSpLocks/>
            <a:stCxn id="33" idx="3"/>
          </p:cNvCxnSpPr>
          <p:nvPr/>
        </p:nvCxnSpPr>
        <p:spPr>
          <a:xfrm flipV="1">
            <a:off x="4353511" y="1553378"/>
            <a:ext cx="4085129" cy="3147346"/>
          </a:xfrm>
          <a:prstGeom prst="curvedConnector3">
            <a:avLst>
              <a:gd name="adj1" fmla="val 9989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483A441-5F2B-5072-C042-596856CD4ACD}"/>
              </a:ext>
            </a:extLst>
          </p:cNvPr>
          <p:cNvSpPr>
            <a:spLocks noGrp="1"/>
          </p:cNvSpPr>
          <p:nvPr>
            <p:ph type="title"/>
          </p:nvPr>
        </p:nvSpPr>
        <p:spPr/>
        <p:txBody>
          <a:bodyPr/>
          <a:lstStyle/>
          <a:p>
            <a:pPr>
              <a:defRPr sz="3200"/>
            </a:pPr>
            <a:r>
              <a:rPr lang="en-US" dirty="0"/>
              <a:t>Best Practices via Standards</a:t>
            </a:r>
            <a:endParaRPr dirty="0"/>
          </a:p>
        </p:txBody>
      </p:sp>
      <p:pic>
        <p:nvPicPr>
          <p:cNvPr id="6" name="Graphic 5" descr="User with solid fill">
            <a:extLst>
              <a:ext uri="{FF2B5EF4-FFF2-40B4-BE49-F238E27FC236}">
                <a16:creationId xmlns:a16="http://schemas.microsoft.com/office/drawing/2014/main" id="{0B9EEF9F-DA96-C008-2751-D7C7410B3A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00" y="2407229"/>
            <a:ext cx="914400" cy="914400"/>
          </a:xfrm>
          <a:prstGeom prst="rect">
            <a:avLst/>
          </a:prstGeom>
        </p:spPr>
      </p:pic>
      <p:cxnSp>
        <p:nvCxnSpPr>
          <p:cNvPr id="8" name="Straight Arrow Connector 7">
            <a:extLst>
              <a:ext uri="{FF2B5EF4-FFF2-40B4-BE49-F238E27FC236}">
                <a16:creationId xmlns:a16="http://schemas.microsoft.com/office/drawing/2014/main" id="{E0E4FF78-B5FB-EB4D-87AB-FBE2E1798917}"/>
              </a:ext>
            </a:extLst>
          </p:cNvPr>
          <p:cNvCxnSpPr>
            <a:cxnSpLocks/>
            <a:endCxn id="5" idx="1"/>
          </p:cNvCxnSpPr>
          <p:nvPr/>
        </p:nvCxnSpPr>
        <p:spPr>
          <a:xfrm>
            <a:off x="1145125" y="2847961"/>
            <a:ext cx="92557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5FD3AE39-4C36-11CE-2B40-12699121442C}"/>
              </a:ext>
            </a:extLst>
          </p:cNvPr>
          <p:cNvSpPr/>
          <p:nvPr/>
        </p:nvSpPr>
        <p:spPr>
          <a:xfrm>
            <a:off x="2070697" y="2605277"/>
            <a:ext cx="850131" cy="495474"/>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UI</a:t>
            </a:r>
            <a:endParaRPr lang="en-US" sz="1800" dirty="0"/>
          </a:p>
        </p:txBody>
      </p:sp>
      <p:sp>
        <p:nvSpPr>
          <p:cNvPr id="20" name="Rounded Rectangular Callout 19">
            <a:extLst>
              <a:ext uri="{FF2B5EF4-FFF2-40B4-BE49-F238E27FC236}">
                <a16:creationId xmlns:a16="http://schemas.microsoft.com/office/drawing/2014/main" id="{CA270BAA-25A9-3D44-E6AD-E02FFE226FF9}"/>
              </a:ext>
            </a:extLst>
          </p:cNvPr>
          <p:cNvSpPr/>
          <p:nvPr/>
        </p:nvSpPr>
        <p:spPr>
          <a:xfrm>
            <a:off x="361175" y="1318084"/>
            <a:ext cx="1567900" cy="902129"/>
          </a:xfrm>
          <a:prstGeom prst="wedgeRoundRectCallout">
            <a:avLst>
              <a:gd name="adj1" fmla="val -28123"/>
              <a:gd name="adj2" fmla="val 8220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Implement this feature and open a PR. </a:t>
            </a:r>
          </a:p>
        </p:txBody>
      </p:sp>
      <p:cxnSp>
        <p:nvCxnSpPr>
          <p:cNvPr id="25" name="Straight Arrow Connector 24">
            <a:extLst>
              <a:ext uri="{FF2B5EF4-FFF2-40B4-BE49-F238E27FC236}">
                <a16:creationId xmlns:a16="http://schemas.microsoft.com/office/drawing/2014/main" id="{1A95AD63-DADA-314B-9961-A5489D7645E0}"/>
              </a:ext>
            </a:extLst>
          </p:cNvPr>
          <p:cNvCxnSpPr>
            <a:cxnSpLocks/>
          </p:cNvCxnSpPr>
          <p:nvPr/>
        </p:nvCxnSpPr>
        <p:spPr>
          <a:xfrm flipV="1">
            <a:off x="2391929" y="3100751"/>
            <a:ext cx="0" cy="1329382"/>
          </a:xfrm>
          <a:prstGeom prst="straightConnector1">
            <a:avLst/>
          </a:prstGeom>
          <a:ln w="28575">
            <a:prstDash val="sysDash"/>
            <a:tailEnd type="triangle"/>
          </a:ln>
          <a:effectLst/>
        </p:spPr>
        <p:style>
          <a:lnRef idx="2">
            <a:schemeClr val="accent1"/>
          </a:lnRef>
          <a:fillRef idx="0">
            <a:schemeClr val="accent1"/>
          </a:fillRef>
          <a:effectRef idx="1">
            <a:schemeClr val="accent1"/>
          </a:effectRef>
          <a:fontRef idx="minor">
            <a:schemeClr val="tx1"/>
          </a:fontRef>
        </p:style>
      </p:cxnSp>
      <p:pic>
        <p:nvPicPr>
          <p:cNvPr id="28" name="Graphic 27" descr="Ticket with solid fill">
            <a:extLst>
              <a:ext uri="{FF2B5EF4-FFF2-40B4-BE49-F238E27FC236}">
                <a16:creationId xmlns:a16="http://schemas.microsoft.com/office/drawing/2014/main" id="{5131EC89-324D-0718-5793-7FA660506F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29309" y="3087545"/>
            <a:ext cx="442138" cy="442138"/>
          </a:xfrm>
          <a:prstGeom prst="rect">
            <a:avLst/>
          </a:prstGeom>
        </p:spPr>
      </p:pic>
      <p:pic>
        <p:nvPicPr>
          <p:cNvPr id="29" name="Graphic 28" descr="Ticket with solid fill">
            <a:extLst>
              <a:ext uri="{FF2B5EF4-FFF2-40B4-BE49-F238E27FC236}">
                <a16:creationId xmlns:a16="http://schemas.microsoft.com/office/drawing/2014/main" id="{73133356-46A1-BF99-2A6B-084F0E9796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98828" y="2391133"/>
            <a:ext cx="442138" cy="442138"/>
          </a:xfrm>
          <a:prstGeom prst="rect">
            <a:avLst/>
          </a:prstGeom>
        </p:spPr>
      </p:pic>
      <p:sp>
        <p:nvSpPr>
          <p:cNvPr id="15" name="Rectangle 14">
            <a:extLst>
              <a:ext uri="{FF2B5EF4-FFF2-40B4-BE49-F238E27FC236}">
                <a16:creationId xmlns:a16="http://schemas.microsoft.com/office/drawing/2014/main" id="{52672B22-51D9-E8ED-F07B-28575D4B42E9}"/>
              </a:ext>
            </a:extLst>
          </p:cNvPr>
          <p:cNvSpPr/>
          <p:nvPr/>
        </p:nvSpPr>
        <p:spPr>
          <a:xfrm>
            <a:off x="3570630" y="2324013"/>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19" name="Straight Arrow Connector 18">
            <a:extLst>
              <a:ext uri="{FF2B5EF4-FFF2-40B4-BE49-F238E27FC236}">
                <a16:creationId xmlns:a16="http://schemas.microsoft.com/office/drawing/2014/main" id="{684C8768-5D1B-ACB9-85C1-67F96D65E199}"/>
              </a:ext>
            </a:extLst>
          </p:cNvPr>
          <p:cNvCxnSpPr>
            <a:cxnSpLocks/>
            <a:stCxn id="5" idx="3"/>
            <a:endCxn id="15" idx="1"/>
          </p:cNvCxnSpPr>
          <p:nvPr/>
        </p:nvCxnSpPr>
        <p:spPr>
          <a:xfrm flipV="1">
            <a:off x="2920828" y="2847961"/>
            <a:ext cx="64980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C053CB0B-5F76-A08D-83A6-AFBEA5F9F41D}"/>
              </a:ext>
            </a:extLst>
          </p:cNvPr>
          <p:cNvSpPr txBox="1"/>
          <p:nvPr/>
        </p:nvSpPr>
        <p:spPr>
          <a:xfrm>
            <a:off x="2357160" y="3430626"/>
            <a:ext cx="1491114" cy="1061829"/>
          </a:xfrm>
          <a:prstGeom prst="rect">
            <a:avLst/>
          </a:prstGeom>
          <a:noFill/>
        </p:spPr>
        <p:txBody>
          <a:bodyPr wrap="none" rtlCol="0">
            <a:spAutoFit/>
          </a:bodyPr>
          <a:lstStyle/>
          <a:p>
            <a:r>
              <a:rPr lang="en-US" sz="1050" dirty="0"/>
              <a:t>{</a:t>
            </a:r>
          </a:p>
          <a:p>
            <a:r>
              <a:rPr lang="en-US" sz="1050" dirty="0"/>
              <a:t>  </a:t>
            </a:r>
            <a:r>
              <a:rPr lang="en-US" sz="1050" b="1" dirty="0"/>
              <a:t>"exp": 1739379637,</a:t>
            </a:r>
          </a:p>
          <a:p>
            <a:r>
              <a:rPr lang="en-US" sz="1050" dirty="0"/>
              <a:t>  “sub”: “</a:t>
            </a:r>
            <a:r>
              <a:rPr lang="en-US" sz="1050" dirty="0" err="1"/>
              <a:t>userid</a:t>
            </a:r>
            <a:r>
              <a:rPr lang="en-US" sz="1050" dirty="0"/>
              <a:t>”,</a:t>
            </a:r>
          </a:p>
          <a:p>
            <a:r>
              <a:rPr lang="en-US" sz="1050" dirty="0"/>
              <a:t>  “</a:t>
            </a:r>
            <a:r>
              <a:rPr lang="en-US" sz="1050" dirty="0" err="1"/>
              <a:t>azp</a:t>
            </a:r>
            <a:r>
              <a:rPr lang="en-US" sz="1050" dirty="0"/>
              <a:t>”: “UI”,</a:t>
            </a:r>
          </a:p>
          <a:p>
            <a:r>
              <a:rPr lang="en-US" sz="1050" dirty="0"/>
              <a:t>  “</a:t>
            </a:r>
            <a:r>
              <a:rPr lang="en-US" sz="1050" dirty="0" err="1"/>
              <a:t>aud</a:t>
            </a:r>
            <a:r>
              <a:rPr lang="en-US" sz="1050" dirty="0"/>
              <a:t>”: “Agent”</a:t>
            </a:r>
          </a:p>
          <a:p>
            <a:r>
              <a:rPr lang="en-US" sz="1050" dirty="0"/>
              <a:t>}</a:t>
            </a:r>
          </a:p>
        </p:txBody>
      </p:sp>
      <p:sp>
        <p:nvSpPr>
          <p:cNvPr id="33" name="Rectangle 32">
            <a:extLst>
              <a:ext uri="{FF2B5EF4-FFF2-40B4-BE49-F238E27FC236}">
                <a16:creationId xmlns:a16="http://schemas.microsoft.com/office/drawing/2014/main" id="{34A36F9B-7F62-125B-D16B-73423DCC3804}"/>
              </a:ext>
            </a:extLst>
          </p:cNvPr>
          <p:cNvSpPr/>
          <p:nvPr/>
        </p:nvSpPr>
        <p:spPr>
          <a:xfrm>
            <a:off x="395630" y="4449899"/>
            <a:ext cx="3957881" cy="5016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OAuth 2.0 Server</a:t>
            </a:r>
            <a:endParaRPr lang="en-US" sz="1800" dirty="0"/>
          </a:p>
        </p:txBody>
      </p:sp>
      <p:cxnSp>
        <p:nvCxnSpPr>
          <p:cNvPr id="34" name="Straight Arrow Connector 33">
            <a:extLst>
              <a:ext uri="{FF2B5EF4-FFF2-40B4-BE49-F238E27FC236}">
                <a16:creationId xmlns:a16="http://schemas.microsoft.com/office/drawing/2014/main" id="{D2A8A99B-6CF9-0A45-07BB-4A03708CC967}"/>
              </a:ext>
            </a:extLst>
          </p:cNvPr>
          <p:cNvCxnSpPr>
            <a:cxnSpLocks/>
          </p:cNvCxnSpPr>
          <p:nvPr/>
        </p:nvCxnSpPr>
        <p:spPr>
          <a:xfrm>
            <a:off x="1145125" y="3212538"/>
            <a:ext cx="1041875" cy="1188215"/>
          </a:xfrm>
          <a:prstGeom prst="straightConnector1">
            <a:avLst/>
          </a:prstGeom>
          <a:ln w="28575">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3" name="Straight Arrow Connector 2">
            <a:extLst>
              <a:ext uri="{FF2B5EF4-FFF2-40B4-BE49-F238E27FC236}">
                <a16:creationId xmlns:a16="http://schemas.microsoft.com/office/drawing/2014/main" id="{BC48C677-A202-3E8C-141C-027DD38B9AE1}"/>
              </a:ext>
            </a:extLst>
          </p:cNvPr>
          <p:cNvCxnSpPr>
            <a:cxnSpLocks/>
          </p:cNvCxnSpPr>
          <p:nvPr/>
        </p:nvCxnSpPr>
        <p:spPr>
          <a:xfrm>
            <a:off x="4166178" y="3401534"/>
            <a:ext cx="0" cy="102859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B60E295C-FB30-8026-2C06-E762D1143DD6}"/>
              </a:ext>
            </a:extLst>
          </p:cNvPr>
          <p:cNvCxnSpPr>
            <a:cxnSpLocks/>
          </p:cNvCxnSpPr>
          <p:nvPr/>
        </p:nvCxnSpPr>
        <p:spPr>
          <a:xfrm flipV="1">
            <a:off x="4294302" y="3393131"/>
            <a:ext cx="0" cy="104540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10" name="Graphic 9" descr="Ticket with solid fill">
            <a:extLst>
              <a:ext uri="{FF2B5EF4-FFF2-40B4-BE49-F238E27FC236}">
                <a16:creationId xmlns:a16="http://schemas.microsoft.com/office/drawing/2014/main" id="{CA6BCAB0-D3A0-DCD8-1D9B-E1C9ECDD41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0906" y="3806645"/>
            <a:ext cx="442138" cy="442138"/>
          </a:xfrm>
          <a:prstGeom prst="rect">
            <a:avLst/>
          </a:prstGeom>
        </p:spPr>
      </p:pic>
      <p:pic>
        <p:nvPicPr>
          <p:cNvPr id="11" name="Graphic 10" descr="Ticket with solid fill">
            <a:extLst>
              <a:ext uri="{FF2B5EF4-FFF2-40B4-BE49-F238E27FC236}">
                <a16:creationId xmlns:a16="http://schemas.microsoft.com/office/drawing/2014/main" id="{A6DE7F7E-1CD3-9158-4361-9471BDA961A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29341" y="3806645"/>
            <a:ext cx="442138" cy="442138"/>
          </a:xfrm>
          <a:prstGeom prst="rect">
            <a:avLst/>
          </a:prstGeom>
        </p:spPr>
      </p:pic>
      <p:sp>
        <p:nvSpPr>
          <p:cNvPr id="12" name="TextBox 11">
            <a:extLst>
              <a:ext uri="{FF2B5EF4-FFF2-40B4-BE49-F238E27FC236}">
                <a16:creationId xmlns:a16="http://schemas.microsoft.com/office/drawing/2014/main" id="{67DBBCD1-93BE-D685-9675-AEA214BF6AA8}"/>
              </a:ext>
            </a:extLst>
          </p:cNvPr>
          <p:cNvSpPr txBox="1"/>
          <p:nvPr/>
        </p:nvSpPr>
        <p:spPr>
          <a:xfrm>
            <a:off x="4715353" y="3379989"/>
            <a:ext cx="1609736" cy="1061829"/>
          </a:xfrm>
          <a:prstGeom prst="rect">
            <a:avLst/>
          </a:prstGeom>
          <a:noFill/>
        </p:spPr>
        <p:txBody>
          <a:bodyPr wrap="none" lIns="91440" tIns="45720" rIns="91440" bIns="45720" rtlCol="0" anchor="t">
            <a:spAutoFit/>
          </a:bodyPr>
          <a:lstStyle/>
          <a:p>
            <a:r>
              <a:rPr lang="en-US" sz="1050" dirty="0"/>
              <a:t>{</a:t>
            </a:r>
          </a:p>
          <a:p>
            <a:r>
              <a:rPr lang="en-US" sz="1050" dirty="0"/>
              <a:t>  </a:t>
            </a:r>
            <a:r>
              <a:rPr lang="en-US" sz="1050" b="1" dirty="0"/>
              <a:t>"exp": 1739379637,</a:t>
            </a:r>
          </a:p>
          <a:p>
            <a:r>
              <a:rPr lang="en-US" sz="1050" dirty="0"/>
              <a:t>  “sub”: “</a:t>
            </a:r>
            <a:r>
              <a:rPr lang="en-US" sz="1050" dirty="0" err="1"/>
              <a:t>userid</a:t>
            </a:r>
            <a:r>
              <a:rPr lang="en-US" sz="1050" dirty="0"/>
              <a:t>”,</a:t>
            </a:r>
          </a:p>
          <a:p>
            <a:r>
              <a:rPr lang="en-US" sz="1050" dirty="0"/>
              <a:t>  “</a:t>
            </a:r>
            <a:r>
              <a:rPr lang="en-US" sz="1050" dirty="0" err="1"/>
              <a:t>azp</a:t>
            </a:r>
            <a:r>
              <a:rPr lang="en-US" sz="1050" dirty="0"/>
              <a:t>”: “Agent”,</a:t>
            </a:r>
          </a:p>
          <a:p>
            <a:r>
              <a:rPr lang="en-US" sz="1050" dirty="0"/>
              <a:t>  “</a:t>
            </a:r>
            <a:r>
              <a:rPr lang="en-US" sz="1050" dirty="0" err="1"/>
              <a:t>aud</a:t>
            </a:r>
            <a:r>
              <a:rPr lang="en-US" sz="1050" dirty="0"/>
              <a:t>”: “</a:t>
            </a:r>
            <a:r>
              <a:rPr lang="en-US" sz="1050"/>
              <a:t>MCP Gateway"</a:t>
            </a:r>
            <a:endParaRPr lang="en-US" sz="1050" dirty="0"/>
          </a:p>
          <a:p>
            <a:r>
              <a:rPr lang="en-US" sz="1050" dirty="0"/>
              <a:t>}</a:t>
            </a:r>
          </a:p>
        </p:txBody>
      </p:sp>
      <p:sp>
        <p:nvSpPr>
          <p:cNvPr id="4" name="Rectangle 3">
            <a:extLst>
              <a:ext uri="{FF2B5EF4-FFF2-40B4-BE49-F238E27FC236}">
                <a16:creationId xmlns:a16="http://schemas.microsoft.com/office/drawing/2014/main" id="{12B0C824-9BCD-949D-AE9D-5AC0F9842242}"/>
              </a:ext>
            </a:extLst>
          </p:cNvPr>
          <p:cNvSpPr/>
          <p:nvPr/>
        </p:nvSpPr>
        <p:spPr>
          <a:xfrm>
            <a:off x="4139388" y="1206592"/>
            <a:ext cx="3434027" cy="5016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SPIFFE</a:t>
            </a:r>
            <a:endParaRPr lang="en-US" sz="1800" dirty="0"/>
          </a:p>
        </p:txBody>
      </p:sp>
      <p:cxnSp>
        <p:nvCxnSpPr>
          <p:cNvPr id="17" name="Straight Arrow Connector 16">
            <a:extLst>
              <a:ext uri="{FF2B5EF4-FFF2-40B4-BE49-F238E27FC236}">
                <a16:creationId xmlns:a16="http://schemas.microsoft.com/office/drawing/2014/main" id="{85228363-1942-C6A7-64CA-953F0D94E3F3}"/>
              </a:ext>
            </a:extLst>
          </p:cNvPr>
          <p:cNvCxnSpPr>
            <a:cxnSpLocks/>
          </p:cNvCxnSpPr>
          <p:nvPr/>
        </p:nvCxnSpPr>
        <p:spPr>
          <a:xfrm flipH="1">
            <a:off x="5004613" y="1708242"/>
            <a:ext cx="279486" cy="604406"/>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pic>
        <p:nvPicPr>
          <p:cNvPr id="23" name="Graphic 22" descr="Employee badge with solid fill">
            <a:extLst>
              <a:ext uri="{FF2B5EF4-FFF2-40B4-BE49-F238E27FC236}">
                <a16:creationId xmlns:a16="http://schemas.microsoft.com/office/drawing/2014/main" id="{AF9B92BF-4474-C217-3908-ABE4A79029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15353" y="1769148"/>
            <a:ext cx="398825" cy="398825"/>
          </a:xfrm>
          <a:prstGeom prst="rect">
            <a:avLst/>
          </a:prstGeom>
        </p:spPr>
      </p:pic>
      <p:pic>
        <p:nvPicPr>
          <p:cNvPr id="24" name="Graphic 23" descr="Employee badge with solid fill">
            <a:extLst>
              <a:ext uri="{FF2B5EF4-FFF2-40B4-BE49-F238E27FC236}">
                <a16:creationId xmlns:a16="http://schemas.microsoft.com/office/drawing/2014/main" id="{048473E7-B8EC-19D0-37B1-B7122C0CBD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65554" y="3541437"/>
            <a:ext cx="398825" cy="398825"/>
          </a:xfrm>
          <a:prstGeom prst="rect">
            <a:avLst/>
          </a:prstGeom>
        </p:spPr>
      </p:pic>
      <p:cxnSp>
        <p:nvCxnSpPr>
          <p:cNvPr id="26" name="Straight Arrow Connector 25">
            <a:extLst>
              <a:ext uri="{FF2B5EF4-FFF2-40B4-BE49-F238E27FC236}">
                <a16:creationId xmlns:a16="http://schemas.microsoft.com/office/drawing/2014/main" id="{9459224E-CF6E-C66B-E103-E5724F96139F}"/>
              </a:ext>
            </a:extLst>
          </p:cNvPr>
          <p:cNvCxnSpPr>
            <a:cxnSpLocks/>
            <a:stCxn id="4" idx="3"/>
          </p:cNvCxnSpPr>
          <p:nvPr/>
        </p:nvCxnSpPr>
        <p:spPr>
          <a:xfrm>
            <a:off x="7573415" y="1457417"/>
            <a:ext cx="865225" cy="0"/>
          </a:xfrm>
          <a:prstGeom prst="straightConnector1">
            <a:avLst/>
          </a:prstGeom>
          <a:ln w="28575">
            <a:tailEnd type="oval"/>
          </a:ln>
          <a:effectLst/>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F6DB5E43-157F-FF83-03D9-CC16D4437370}"/>
              </a:ext>
            </a:extLst>
          </p:cNvPr>
          <p:cNvSpPr txBox="1"/>
          <p:nvPr/>
        </p:nvSpPr>
        <p:spPr>
          <a:xfrm>
            <a:off x="7573415" y="1121165"/>
            <a:ext cx="1369286" cy="307777"/>
          </a:xfrm>
          <a:prstGeom prst="rect">
            <a:avLst/>
          </a:prstGeom>
          <a:noFill/>
        </p:spPr>
        <p:txBody>
          <a:bodyPr wrap="none" rtlCol="0">
            <a:spAutoFit/>
          </a:bodyPr>
          <a:lstStyle/>
          <a:p>
            <a:r>
              <a:rPr lang="en-US" dirty="0"/>
              <a:t>OIDC endpoint</a:t>
            </a:r>
          </a:p>
        </p:txBody>
      </p:sp>
    </p:spTree>
    <p:extLst>
      <p:ext uri="{BB962C8B-B14F-4D97-AF65-F5344CB8AC3E}">
        <p14:creationId xmlns:p14="http://schemas.microsoft.com/office/powerpoint/2010/main" val="2202278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2BA55-E419-C54E-535F-FF664BCACAAE}"/>
              </a:ext>
            </a:extLst>
          </p:cNvPr>
          <p:cNvSpPr>
            <a:spLocks noGrp="1"/>
          </p:cNvSpPr>
          <p:nvPr>
            <p:ph type="title"/>
          </p:nvPr>
        </p:nvSpPr>
        <p:spPr/>
        <p:txBody>
          <a:bodyPr/>
          <a:lstStyle/>
          <a:p>
            <a:r>
              <a:rPr lang="en-US" dirty="0"/>
              <a:t>Best Practices via Existing Standards</a:t>
            </a:r>
          </a:p>
        </p:txBody>
      </p:sp>
      <p:sp>
        <p:nvSpPr>
          <p:cNvPr id="3" name="Text Placeholder 2">
            <a:extLst>
              <a:ext uri="{FF2B5EF4-FFF2-40B4-BE49-F238E27FC236}">
                <a16:creationId xmlns:a16="http://schemas.microsoft.com/office/drawing/2014/main" id="{F3271ECC-A116-8578-70FE-2AAE3501DD66}"/>
              </a:ext>
            </a:extLst>
          </p:cNvPr>
          <p:cNvSpPr>
            <a:spLocks noGrp="1"/>
          </p:cNvSpPr>
          <p:nvPr>
            <p:ph type="body" idx="1"/>
          </p:nvPr>
        </p:nvSpPr>
        <p:spPr/>
        <p:txBody>
          <a:bodyPr/>
          <a:lstStyle/>
          <a:p>
            <a:pPr>
              <a:lnSpc>
                <a:spcPct val="150000"/>
              </a:lnSpc>
            </a:pPr>
            <a:r>
              <a:rPr lang="en-US" sz="2000" b="1" dirty="0"/>
              <a:t>OAuth 2.0 </a:t>
            </a:r>
            <a:r>
              <a:rPr lang="en-US" sz="2000" dirty="0"/>
              <a:t>for delegation of human permissions to applications</a:t>
            </a:r>
          </a:p>
          <a:p>
            <a:pPr>
              <a:lnSpc>
                <a:spcPct val="150000"/>
              </a:lnSpc>
            </a:pPr>
            <a:r>
              <a:rPr lang="en-US" sz="2000" b="1" dirty="0"/>
              <a:t>OAuth 2.0 Token Exchange </a:t>
            </a:r>
            <a:r>
              <a:rPr lang="en-US" sz="2000" dirty="0"/>
              <a:t>for preserving context across transactions while maintaining least privilege</a:t>
            </a:r>
          </a:p>
          <a:p>
            <a:pPr>
              <a:lnSpc>
                <a:spcPct val="150000"/>
              </a:lnSpc>
            </a:pPr>
            <a:r>
              <a:rPr lang="en-US" sz="2000" b="1" dirty="0"/>
              <a:t>SPIFFE</a:t>
            </a:r>
            <a:r>
              <a:rPr lang="en-US" sz="2000" dirty="0"/>
              <a:t> for representing application identity</a:t>
            </a:r>
          </a:p>
          <a:p>
            <a:pPr>
              <a:lnSpc>
                <a:spcPct val="150000"/>
              </a:lnSpc>
            </a:pPr>
            <a:r>
              <a:rPr lang="en-US" sz="2000" b="1" dirty="0"/>
              <a:t>MCP Gateway</a:t>
            </a:r>
            <a:r>
              <a:rPr lang="en-US" sz="2000" dirty="0"/>
              <a:t> for centralized control</a:t>
            </a:r>
          </a:p>
          <a:p>
            <a:pPr>
              <a:lnSpc>
                <a:spcPct val="150000"/>
              </a:lnSpc>
            </a:pPr>
            <a:r>
              <a:rPr lang="en-US" sz="2000" b="1" dirty="0"/>
              <a:t>Vault</a:t>
            </a:r>
            <a:r>
              <a:rPr lang="en-US" sz="2000" dirty="0"/>
              <a:t> for non-OAuth interoperability. </a:t>
            </a:r>
          </a:p>
        </p:txBody>
      </p:sp>
    </p:spTree>
    <p:extLst>
      <p:ext uri="{BB962C8B-B14F-4D97-AF65-F5344CB8AC3E}">
        <p14:creationId xmlns:p14="http://schemas.microsoft.com/office/powerpoint/2010/main" val="2054489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3B33117-C575-E230-031C-665BC71C8A75}"/>
              </a:ext>
            </a:extLst>
          </p:cNvPr>
          <p:cNvSpPr txBox="1">
            <a:spLocks/>
          </p:cNvSpPr>
          <p:nvPr/>
        </p:nvSpPr>
        <p:spPr>
          <a:xfrm>
            <a:off x="414795" y="3263900"/>
            <a:ext cx="6201905" cy="1044650"/>
          </a:xfrm>
          <a:prstGeom prst="rect">
            <a:avLst/>
          </a:prstGeom>
          <a:solidFill>
            <a:schemeClr val="accent6">
              <a:lumMod val="40000"/>
              <a:lumOff val="60000"/>
            </a:schemeClr>
          </a:solidFill>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sz="3200"/>
            </a:pPr>
            <a:r>
              <a:rPr lang="en-US" sz="3200" b="1" dirty="0"/>
              <a:t>Can we implement all of this via open-source? </a:t>
            </a:r>
          </a:p>
        </p:txBody>
      </p:sp>
    </p:spTree>
    <p:extLst>
      <p:ext uri="{BB962C8B-B14F-4D97-AF65-F5344CB8AC3E}">
        <p14:creationId xmlns:p14="http://schemas.microsoft.com/office/powerpoint/2010/main" val="4134839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1" y="0"/>
            <a:ext cx="5035154" cy="1047900"/>
          </a:xfrm>
        </p:spPr>
        <p:txBody>
          <a:bodyPr/>
          <a:lstStyle/>
          <a:p>
            <a:pPr>
              <a:defRPr sz="3200"/>
            </a:pPr>
            <a:r>
              <a:t>Kagenti: A Pluggable Blueprint</a:t>
            </a:r>
          </a:p>
        </p:txBody>
      </p:sp>
      <p:sp>
        <p:nvSpPr>
          <p:cNvPr id="3" name="Text Placeholder 2"/>
          <p:cNvSpPr>
            <a:spLocks noGrp="1"/>
          </p:cNvSpPr>
          <p:nvPr>
            <p:ph type="body" idx="1"/>
          </p:nvPr>
        </p:nvSpPr>
        <p:spPr>
          <a:xfrm>
            <a:off x="311700" y="1152475"/>
            <a:ext cx="4723008" cy="3317400"/>
          </a:xfrm>
        </p:spPr>
        <p:txBody>
          <a:bodyPr/>
          <a:lstStyle/>
          <a:p>
            <a:pPr>
              <a:lnSpc>
                <a:spcPct val="100000"/>
              </a:lnSpc>
              <a:defRPr sz="1800"/>
            </a:pPr>
            <a:r>
              <a:rPr lang="en-US" dirty="0"/>
              <a:t>Four key pillars: </a:t>
            </a:r>
          </a:p>
          <a:p>
            <a:pPr lvl="1">
              <a:lnSpc>
                <a:spcPct val="100000"/>
              </a:lnSpc>
              <a:defRPr sz="1800"/>
            </a:pPr>
            <a:r>
              <a:rPr lang="en-US" dirty="0"/>
              <a:t>Lifecycle Orchestration</a:t>
            </a:r>
          </a:p>
          <a:p>
            <a:pPr lvl="1">
              <a:lnSpc>
                <a:spcPct val="100000"/>
              </a:lnSpc>
              <a:defRPr sz="1800"/>
            </a:pPr>
            <a:r>
              <a:rPr lang="en-US" dirty="0"/>
              <a:t>Networking</a:t>
            </a:r>
          </a:p>
          <a:p>
            <a:pPr lvl="1">
              <a:lnSpc>
                <a:spcPct val="100000"/>
              </a:lnSpc>
              <a:defRPr sz="1800"/>
            </a:pPr>
            <a:r>
              <a:rPr lang="en-US" dirty="0"/>
              <a:t>Security</a:t>
            </a:r>
          </a:p>
          <a:p>
            <a:pPr lvl="1">
              <a:lnSpc>
                <a:spcPct val="100000"/>
              </a:lnSpc>
              <a:defRPr sz="1800"/>
            </a:pPr>
            <a:r>
              <a:rPr lang="en-US" dirty="0"/>
              <a:t>Observability </a:t>
            </a:r>
          </a:p>
          <a:p>
            <a:pPr marL="274320">
              <a:lnSpc>
                <a:spcPct val="100000"/>
              </a:lnSpc>
              <a:defRPr sz="1800"/>
            </a:pPr>
            <a:r>
              <a:rPr dirty="0"/>
              <a:t>Use existing open-source building blocks (SPIRE, </a:t>
            </a:r>
            <a:r>
              <a:rPr dirty="0" err="1"/>
              <a:t>Keycloak</a:t>
            </a:r>
            <a:r>
              <a:rPr dirty="0"/>
              <a:t>, Envoy, etc.).</a:t>
            </a:r>
          </a:p>
          <a:p>
            <a:pPr marL="274320">
              <a:lnSpc>
                <a:spcPct val="100000"/>
              </a:lnSpc>
              <a:defRPr sz="1800"/>
            </a:pPr>
            <a:r>
              <a:rPr dirty="0"/>
              <a:t>Goal: implement best practices and identify gaps in interoperability and upstream.</a:t>
            </a:r>
            <a:br>
              <a:rPr lang="en-US" dirty="0"/>
            </a:br>
            <a:br>
              <a:rPr lang="en-US" dirty="0"/>
            </a:br>
            <a:endParaRPr lang="en-US" dirty="0"/>
          </a:p>
        </p:txBody>
      </p:sp>
      <p:pic>
        <p:nvPicPr>
          <p:cNvPr id="4" name="Picture 3">
            <a:extLst>
              <a:ext uri="{FF2B5EF4-FFF2-40B4-BE49-F238E27FC236}">
                <a16:creationId xmlns:a16="http://schemas.microsoft.com/office/drawing/2014/main" id="{3609E14C-85B8-EFFB-1385-1EE677D62BFC}"/>
              </a:ext>
            </a:extLst>
          </p:cNvPr>
          <p:cNvPicPr>
            <a:picLocks noChangeAspect="1"/>
          </p:cNvPicPr>
          <p:nvPr/>
        </p:nvPicPr>
        <p:blipFill>
          <a:blip r:embed="rId3"/>
          <a:stretch>
            <a:fillRect/>
          </a:stretch>
        </p:blipFill>
        <p:spPr>
          <a:xfrm>
            <a:off x="5082979" y="1"/>
            <a:ext cx="4061021" cy="5143500"/>
          </a:xfrm>
          <a:prstGeom prst="rect">
            <a:avLst/>
          </a:prstGeom>
        </p:spPr>
      </p:pic>
      <p:pic>
        <p:nvPicPr>
          <p:cNvPr id="5" name="Picture 4" descr="Kagenti.QRcode.png">
            <a:extLst>
              <a:ext uri="{FF2B5EF4-FFF2-40B4-BE49-F238E27FC236}">
                <a16:creationId xmlns:a16="http://schemas.microsoft.com/office/drawing/2014/main" id="{34B1D4F8-9B19-D066-568B-A507ACF69E1A}"/>
              </a:ext>
            </a:extLst>
          </p:cNvPr>
          <p:cNvPicPr>
            <a:picLocks noChangeAspect="1"/>
          </p:cNvPicPr>
          <p:nvPr/>
        </p:nvPicPr>
        <p:blipFill>
          <a:blip r:embed="rId4"/>
          <a:stretch>
            <a:fillRect/>
          </a:stretch>
        </p:blipFill>
        <p:spPr>
          <a:xfrm>
            <a:off x="95061" y="3784770"/>
            <a:ext cx="1357240" cy="1358801"/>
          </a:xfrm>
          <a:prstGeom prst="rect">
            <a:avLst/>
          </a:prstGeom>
        </p:spPr>
      </p:pic>
      <p:sp>
        <p:nvSpPr>
          <p:cNvPr id="6" name="TextBox 5">
            <a:extLst>
              <a:ext uri="{FF2B5EF4-FFF2-40B4-BE49-F238E27FC236}">
                <a16:creationId xmlns:a16="http://schemas.microsoft.com/office/drawing/2014/main" id="{8E1A0E0F-52AF-E37A-95D7-AC2DA3A0809E}"/>
              </a:ext>
            </a:extLst>
          </p:cNvPr>
          <p:cNvSpPr txBox="1"/>
          <p:nvPr/>
        </p:nvSpPr>
        <p:spPr>
          <a:xfrm>
            <a:off x="1644411" y="4173028"/>
            <a:ext cx="339018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hlinkClick r:id="rId5"/>
              </a:rPr>
              <a:t>http://kagenti.io</a:t>
            </a:r>
            <a:r>
              <a:rPr lang="en-US" sz="3200"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0"/>
            <a:ext cx="7444175" cy="1047900"/>
          </a:xfrm>
        </p:spPr>
        <p:txBody>
          <a:bodyPr/>
          <a:lstStyle/>
          <a:p>
            <a:pPr>
              <a:defRPr sz="3200"/>
            </a:pPr>
            <a:r>
              <a:rPr lang="en-US" dirty="0" err="1"/>
              <a:t>Kagenti’s</a:t>
            </a:r>
            <a:r>
              <a:rPr lang="en-US" dirty="0"/>
              <a:t> Security Pillar: Gaps Found</a:t>
            </a:r>
            <a:endParaRPr dirty="0"/>
          </a:p>
        </p:txBody>
      </p:sp>
      <p:sp>
        <p:nvSpPr>
          <p:cNvPr id="3" name="Text Placeholder 2"/>
          <p:cNvSpPr>
            <a:spLocks noGrp="1"/>
          </p:cNvSpPr>
          <p:nvPr>
            <p:ph type="body" idx="1"/>
          </p:nvPr>
        </p:nvSpPr>
        <p:spPr>
          <a:xfrm>
            <a:off x="311700" y="1152475"/>
            <a:ext cx="4800127" cy="3317400"/>
          </a:xfrm>
        </p:spPr>
        <p:txBody>
          <a:bodyPr/>
          <a:lstStyle/>
          <a:p>
            <a:endParaRPr dirty="0"/>
          </a:p>
          <a:p>
            <a:pPr>
              <a:spcAft>
                <a:spcPts val="1200"/>
              </a:spcAft>
              <a:defRPr sz="1800"/>
            </a:pPr>
            <a:r>
              <a:rPr lang="en-US" dirty="0"/>
              <a:t>Interoperability between SPIRE and </a:t>
            </a:r>
            <a:r>
              <a:rPr lang="en-US" dirty="0" err="1"/>
              <a:t>Keycloak</a:t>
            </a:r>
            <a:r>
              <a:rPr lang="en-US" dirty="0"/>
              <a:t> -&gt; </a:t>
            </a:r>
            <a:r>
              <a:rPr lang="en-US" b="1" dirty="0"/>
              <a:t>preview in </a:t>
            </a:r>
            <a:r>
              <a:rPr lang="en-US" b="1" dirty="0" err="1"/>
              <a:t>Keycloak</a:t>
            </a:r>
            <a:r>
              <a:rPr lang="en-US" b="1" dirty="0"/>
              <a:t> 26.4.0!</a:t>
            </a:r>
          </a:p>
          <a:p>
            <a:pPr>
              <a:spcAft>
                <a:spcPts val="1200"/>
              </a:spcAft>
              <a:defRPr sz="1800"/>
            </a:pPr>
            <a:r>
              <a:rPr lang="en-US" dirty="0"/>
              <a:t>MCP Gateway: policy and audit at the boundary; now under </a:t>
            </a:r>
            <a:r>
              <a:rPr lang="en-US" dirty="0" err="1"/>
              <a:t>Kuadrant</a:t>
            </a:r>
            <a:r>
              <a:rPr lang="en-US" dirty="0"/>
              <a:t>.</a:t>
            </a:r>
          </a:p>
        </p:txBody>
      </p:sp>
      <p:pic>
        <p:nvPicPr>
          <p:cNvPr id="4" name="Graphic 3" descr="QR preview">
            <a:extLst>
              <a:ext uri="{FF2B5EF4-FFF2-40B4-BE49-F238E27FC236}">
                <a16:creationId xmlns:a16="http://schemas.microsoft.com/office/drawing/2014/main" id="{6810DE44-A98A-12C7-8281-CC1DBA5DE3A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53841" y="2132975"/>
            <a:ext cx="2015864" cy="2001811"/>
          </a:xfrm>
          <a:prstGeom prst="rect">
            <a:avLst/>
          </a:prstGeom>
        </p:spPr>
      </p:pic>
      <p:sp>
        <p:nvSpPr>
          <p:cNvPr id="6" name="TextBox 5">
            <a:extLst>
              <a:ext uri="{FF2B5EF4-FFF2-40B4-BE49-F238E27FC236}">
                <a16:creationId xmlns:a16="http://schemas.microsoft.com/office/drawing/2014/main" id="{A8E3F781-0891-7BC9-272A-FFC88A06A33E}"/>
              </a:ext>
            </a:extLst>
          </p:cNvPr>
          <p:cNvSpPr txBox="1"/>
          <p:nvPr/>
        </p:nvSpPr>
        <p:spPr>
          <a:xfrm>
            <a:off x="5663649" y="3938807"/>
            <a:ext cx="279525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err="1"/>
              <a:t>kuadrant</a:t>
            </a:r>
            <a:r>
              <a:rPr lang="en-US" sz="2400" dirty="0"/>
              <a:t>/</a:t>
            </a:r>
            <a:br>
              <a:rPr lang="en-US" sz="2400" dirty="0"/>
            </a:br>
            <a:r>
              <a:rPr lang="en-US" sz="2400" dirty="0" err="1"/>
              <a:t>mcp</a:t>
            </a:r>
            <a:r>
              <a:rPr lang="en-US" sz="2400" dirty="0"/>
              <a:t>-gateway</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FAD6A-8139-FF6C-2FAE-2E4D9FBE1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27C00-CB8F-221A-D41F-906D349D2A35}"/>
              </a:ext>
            </a:extLst>
          </p:cNvPr>
          <p:cNvSpPr>
            <a:spLocks noGrp="1"/>
          </p:cNvSpPr>
          <p:nvPr>
            <p:ph type="title"/>
          </p:nvPr>
        </p:nvSpPr>
        <p:spPr>
          <a:xfrm>
            <a:off x="311700" y="0"/>
            <a:ext cx="7444175" cy="1047900"/>
          </a:xfrm>
        </p:spPr>
        <p:txBody>
          <a:bodyPr/>
          <a:lstStyle/>
          <a:p>
            <a:pPr>
              <a:defRPr sz="3200"/>
            </a:pPr>
            <a:r>
              <a:rPr lang="en-US" dirty="0" err="1"/>
              <a:t>Kagenti’s</a:t>
            </a:r>
            <a:r>
              <a:rPr lang="en-US" dirty="0"/>
              <a:t> Security Pillar: Gaps Found</a:t>
            </a:r>
            <a:endParaRPr dirty="0"/>
          </a:p>
        </p:txBody>
      </p:sp>
      <p:sp>
        <p:nvSpPr>
          <p:cNvPr id="6" name="Rectangle 5">
            <a:extLst>
              <a:ext uri="{FF2B5EF4-FFF2-40B4-BE49-F238E27FC236}">
                <a16:creationId xmlns:a16="http://schemas.microsoft.com/office/drawing/2014/main" id="{582B3EAE-36B6-4FCF-E7C9-6CAEA55DD750}"/>
              </a:ext>
            </a:extLst>
          </p:cNvPr>
          <p:cNvSpPr/>
          <p:nvPr/>
        </p:nvSpPr>
        <p:spPr>
          <a:xfrm>
            <a:off x="3600109" y="1365546"/>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sp>
        <p:nvSpPr>
          <p:cNvPr id="9" name="Rectangle 8">
            <a:extLst>
              <a:ext uri="{FF2B5EF4-FFF2-40B4-BE49-F238E27FC236}">
                <a16:creationId xmlns:a16="http://schemas.microsoft.com/office/drawing/2014/main" id="{5AB89994-0C7E-DB57-6E8C-D38B1204B935}"/>
              </a:ext>
            </a:extLst>
          </p:cNvPr>
          <p:cNvSpPr/>
          <p:nvPr/>
        </p:nvSpPr>
        <p:spPr>
          <a:xfrm>
            <a:off x="395630" y="4449899"/>
            <a:ext cx="3204479" cy="5016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SPIFFE Provider (SPIRE)</a:t>
            </a:r>
            <a:endParaRPr lang="en-US" sz="1800" dirty="0"/>
          </a:p>
        </p:txBody>
      </p:sp>
      <p:sp>
        <p:nvSpPr>
          <p:cNvPr id="10" name="Rectangle 9">
            <a:extLst>
              <a:ext uri="{FF2B5EF4-FFF2-40B4-BE49-F238E27FC236}">
                <a16:creationId xmlns:a16="http://schemas.microsoft.com/office/drawing/2014/main" id="{7786736B-A758-2A5D-4732-B419C7795C90}"/>
              </a:ext>
            </a:extLst>
          </p:cNvPr>
          <p:cNvSpPr/>
          <p:nvPr/>
        </p:nvSpPr>
        <p:spPr>
          <a:xfrm>
            <a:off x="5505268" y="4449899"/>
            <a:ext cx="3243102" cy="5016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OAuth 2.0 Server (</a:t>
            </a:r>
            <a:r>
              <a:rPr lang="en-US" sz="1800" dirty="0" err="1">
                <a:solidFill>
                  <a:srgbClr val="000000"/>
                </a:solidFill>
              </a:rPr>
              <a:t>Keycloak</a:t>
            </a:r>
            <a:r>
              <a:rPr lang="en-US" sz="1800" dirty="0">
                <a:solidFill>
                  <a:srgbClr val="000000"/>
                </a:solidFill>
              </a:rPr>
              <a:t>)</a:t>
            </a:r>
            <a:endParaRPr lang="en-US" sz="1800" dirty="0"/>
          </a:p>
        </p:txBody>
      </p:sp>
      <p:cxnSp>
        <p:nvCxnSpPr>
          <p:cNvPr id="11" name="Straight Arrow Connector 10">
            <a:extLst>
              <a:ext uri="{FF2B5EF4-FFF2-40B4-BE49-F238E27FC236}">
                <a16:creationId xmlns:a16="http://schemas.microsoft.com/office/drawing/2014/main" id="{8CF2AEF9-E075-1FB1-E217-12FDB969BF0F}"/>
              </a:ext>
            </a:extLst>
          </p:cNvPr>
          <p:cNvCxnSpPr>
            <a:cxnSpLocks/>
          </p:cNvCxnSpPr>
          <p:nvPr/>
        </p:nvCxnSpPr>
        <p:spPr>
          <a:xfrm>
            <a:off x="2674537" y="1884441"/>
            <a:ext cx="92557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217086E-B10B-8CD4-F73A-117C1E2AC59C}"/>
              </a:ext>
            </a:extLst>
          </p:cNvPr>
          <p:cNvCxnSpPr>
            <a:cxnSpLocks/>
            <a:stCxn id="9" idx="0"/>
          </p:cNvCxnSpPr>
          <p:nvPr/>
        </p:nvCxnSpPr>
        <p:spPr>
          <a:xfrm flipV="1">
            <a:off x="1997870" y="2408389"/>
            <a:ext cx="1640864" cy="2041510"/>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A1E11BC-D834-51CF-E8DC-CF7B26BE1F77}"/>
              </a:ext>
            </a:extLst>
          </p:cNvPr>
          <p:cNvCxnSpPr>
            <a:cxnSpLocks/>
          </p:cNvCxnSpPr>
          <p:nvPr/>
        </p:nvCxnSpPr>
        <p:spPr>
          <a:xfrm>
            <a:off x="3594666" y="4729198"/>
            <a:ext cx="865225" cy="0"/>
          </a:xfrm>
          <a:prstGeom prst="straightConnector1">
            <a:avLst/>
          </a:prstGeom>
          <a:ln w="28575">
            <a:tailEnd type="oval"/>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59A7CD45-304B-431B-1C11-4444237436BF}"/>
              </a:ext>
            </a:extLst>
          </p:cNvPr>
          <p:cNvSpPr txBox="1"/>
          <p:nvPr/>
        </p:nvSpPr>
        <p:spPr>
          <a:xfrm>
            <a:off x="3594666" y="4392946"/>
            <a:ext cx="1805302" cy="307777"/>
          </a:xfrm>
          <a:prstGeom prst="rect">
            <a:avLst/>
          </a:prstGeom>
          <a:noFill/>
        </p:spPr>
        <p:txBody>
          <a:bodyPr wrap="none" rtlCol="0">
            <a:spAutoFit/>
          </a:bodyPr>
          <a:lstStyle/>
          <a:p>
            <a:r>
              <a:rPr lang="en-US" dirty="0"/>
              <a:t>(0) OIDC Federation</a:t>
            </a:r>
          </a:p>
        </p:txBody>
      </p:sp>
      <p:cxnSp>
        <p:nvCxnSpPr>
          <p:cNvPr id="18" name="Straight Arrow Connector 17">
            <a:extLst>
              <a:ext uri="{FF2B5EF4-FFF2-40B4-BE49-F238E27FC236}">
                <a16:creationId xmlns:a16="http://schemas.microsoft.com/office/drawing/2014/main" id="{A2098FC6-5162-46D6-92D8-1DE65F2E3E63}"/>
              </a:ext>
            </a:extLst>
          </p:cNvPr>
          <p:cNvCxnSpPr>
            <a:cxnSpLocks/>
          </p:cNvCxnSpPr>
          <p:nvPr/>
        </p:nvCxnSpPr>
        <p:spPr>
          <a:xfrm flipH="1">
            <a:off x="4572000" y="4729198"/>
            <a:ext cx="933268" cy="0"/>
          </a:xfrm>
          <a:prstGeom prst="straightConnector1">
            <a:avLst/>
          </a:prstGeom>
          <a:ln w="28575">
            <a:prstDash val="sysDot"/>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0B0C6C3E-BD97-FF15-D29D-6DC874797010}"/>
              </a:ext>
            </a:extLst>
          </p:cNvPr>
          <p:cNvSpPr txBox="1"/>
          <p:nvPr/>
        </p:nvSpPr>
        <p:spPr>
          <a:xfrm>
            <a:off x="990833" y="3508045"/>
            <a:ext cx="1827469" cy="523220"/>
          </a:xfrm>
          <a:prstGeom prst="rect">
            <a:avLst/>
          </a:prstGeom>
          <a:noFill/>
        </p:spPr>
        <p:txBody>
          <a:bodyPr wrap="square" rtlCol="0">
            <a:spAutoFit/>
          </a:bodyPr>
          <a:lstStyle/>
          <a:p>
            <a:r>
              <a:rPr lang="en-US" dirty="0"/>
              <a:t>(1) Obtain SPIFFE Credentials</a:t>
            </a:r>
          </a:p>
        </p:txBody>
      </p:sp>
      <p:sp>
        <p:nvSpPr>
          <p:cNvPr id="22" name="TextBox 21">
            <a:extLst>
              <a:ext uri="{FF2B5EF4-FFF2-40B4-BE49-F238E27FC236}">
                <a16:creationId xmlns:a16="http://schemas.microsoft.com/office/drawing/2014/main" id="{B415DE6C-9F72-3946-08C8-88FE82D26734}"/>
              </a:ext>
            </a:extLst>
          </p:cNvPr>
          <p:cNvSpPr txBox="1"/>
          <p:nvPr/>
        </p:nvSpPr>
        <p:spPr>
          <a:xfrm>
            <a:off x="1767197" y="1521236"/>
            <a:ext cx="1827469" cy="307777"/>
          </a:xfrm>
          <a:prstGeom prst="rect">
            <a:avLst/>
          </a:prstGeom>
          <a:noFill/>
        </p:spPr>
        <p:txBody>
          <a:bodyPr wrap="square" rtlCol="0">
            <a:spAutoFit/>
          </a:bodyPr>
          <a:lstStyle/>
          <a:p>
            <a:r>
              <a:rPr lang="en-US" dirty="0"/>
              <a:t>(2) Incoming request</a:t>
            </a:r>
          </a:p>
        </p:txBody>
      </p:sp>
      <p:cxnSp>
        <p:nvCxnSpPr>
          <p:cNvPr id="23" name="Straight Arrow Connector 22">
            <a:extLst>
              <a:ext uri="{FF2B5EF4-FFF2-40B4-BE49-F238E27FC236}">
                <a16:creationId xmlns:a16="http://schemas.microsoft.com/office/drawing/2014/main" id="{2C1F1550-D0DD-CFD3-F149-FF5B26B1C6FB}"/>
              </a:ext>
            </a:extLst>
          </p:cNvPr>
          <p:cNvCxnSpPr>
            <a:cxnSpLocks/>
          </p:cNvCxnSpPr>
          <p:nvPr/>
        </p:nvCxnSpPr>
        <p:spPr>
          <a:xfrm flipH="1" flipV="1">
            <a:off x="4880472" y="2408389"/>
            <a:ext cx="749147" cy="2041510"/>
          </a:xfrm>
          <a:prstGeom prst="straightConnector1">
            <a:avLst/>
          </a:prstGeom>
          <a:ln w="28575">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89E28A7E-B496-A7AE-CE63-2BE608B52B48}"/>
              </a:ext>
            </a:extLst>
          </p:cNvPr>
          <p:cNvSpPr txBox="1"/>
          <p:nvPr/>
        </p:nvSpPr>
        <p:spPr>
          <a:xfrm>
            <a:off x="4033787" y="3368076"/>
            <a:ext cx="1525903" cy="523220"/>
          </a:xfrm>
          <a:prstGeom prst="rect">
            <a:avLst/>
          </a:prstGeom>
          <a:noFill/>
        </p:spPr>
        <p:txBody>
          <a:bodyPr wrap="square" rtlCol="0">
            <a:spAutoFit/>
          </a:bodyPr>
          <a:lstStyle/>
          <a:p>
            <a:r>
              <a:rPr lang="en-US" dirty="0"/>
              <a:t>(3) OAuth 2.0 JWT Validation</a:t>
            </a:r>
          </a:p>
        </p:txBody>
      </p:sp>
      <p:cxnSp>
        <p:nvCxnSpPr>
          <p:cNvPr id="27" name="Straight Arrow Connector 26">
            <a:extLst>
              <a:ext uri="{FF2B5EF4-FFF2-40B4-BE49-F238E27FC236}">
                <a16:creationId xmlns:a16="http://schemas.microsoft.com/office/drawing/2014/main" id="{06CF8139-0E43-3AC7-8035-56C08245A96C}"/>
              </a:ext>
            </a:extLst>
          </p:cNvPr>
          <p:cNvCxnSpPr>
            <a:cxnSpLocks/>
          </p:cNvCxnSpPr>
          <p:nvPr/>
        </p:nvCxnSpPr>
        <p:spPr>
          <a:xfrm flipH="1" flipV="1">
            <a:off x="5196905" y="2422627"/>
            <a:ext cx="749147" cy="2041510"/>
          </a:xfrm>
          <a:prstGeom prst="straightConnector1">
            <a:avLst/>
          </a:prstGeom>
          <a:ln w="28575">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BDDA5C4D-819D-97DE-5DD5-FC85ECAD49E3}"/>
              </a:ext>
            </a:extLst>
          </p:cNvPr>
          <p:cNvSpPr txBox="1"/>
          <p:nvPr/>
        </p:nvSpPr>
        <p:spPr>
          <a:xfrm>
            <a:off x="5643423" y="3239316"/>
            <a:ext cx="1525903" cy="523220"/>
          </a:xfrm>
          <a:prstGeom prst="rect">
            <a:avLst/>
          </a:prstGeom>
          <a:noFill/>
        </p:spPr>
        <p:txBody>
          <a:bodyPr wrap="square" rtlCol="0">
            <a:spAutoFit/>
          </a:bodyPr>
          <a:lstStyle/>
          <a:p>
            <a:r>
              <a:rPr lang="en-US" dirty="0"/>
              <a:t>(4) OAuth 2.0 Token exchange</a:t>
            </a:r>
          </a:p>
        </p:txBody>
      </p:sp>
      <p:cxnSp>
        <p:nvCxnSpPr>
          <p:cNvPr id="29" name="Straight Arrow Connector 28">
            <a:extLst>
              <a:ext uri="{FF2B5EF4-FFF2-40B4-BE49-F238E27FC236}">
                <a16:creationId xmlns:a16="http://schemas.microsoft.com/office/drawing/2014/main" id="{66C523A7-F42D-5C0A-19F3-2C334C7A244E}"/>
              </a:ext>
            </a:extLst>
          </p:cNvPr>
          <p:cNvCxnSpPr>
            <a:cxnSpLocks/>
          </p:cNvCxnSpPr>
          <p:nvPr/>
        </p:nvCxnSpPr>
        <p:spPr>
          <a:xfrm>
            <a:off x="5543891" y="1881914"/>
            <a:ext cx="925572" cy="5053"/>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B1D85FC6-0F01-4E37-3D08-C76898AC90F2}"/>
              </a:ext>
            </a:extLst>
          </p:cNvPr>
          <p:cNvSpPr txBox="1"/>
          <p:nvPr/>
        </p:nvSpPr>
        <p:spPr>
          <a:xfrm>
            <a:off x="5571478" y="1527922"/>
            <a:ext cx="1827469" cy="307777"/>
          </a:xfrm>
          <a:prstGeom prst="rect">
            <a:avLst/>
          </a:prstGeom>
          <a:noFill/>
        </p:spPr>
        <p:txBody>
          <a:bodyPr wrap="square" rtlCol="0">
            <a:spAutoFit/>
          </a:bodyPr>
          <a:lstStyle/>
          <a:p>
            <a:r>
              <a:rPr lang="en-US" dirty="0"/>
              <a:t>(5) Outgoing request</a:t>
            </a:r>
          </a:p>
        </p:txBody>
      </p:sp>
    </p:spTree>
    <p:extLst>
      <p:ext uri="{BB962C8B-B14F-4D97-AF65-F5344CB8AC3E}">
        <p14:creationId xmlns:p14="http://schemas.microsoft.com/office/powerpoint/2010/main" val="2782629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D281-B607-B508-DAFC-3594AF56555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8EF6E76-8E8F-5D33-5BA8-C5CFDA5FF271}"/>
              </a:ext>
            </a:extLst>
          </p:cNvPr>
          <p:cNvSpPr>
            <a:spLocks noGrp="1"/>
          </p:cNvSpPr>
          <p:nvPr>
            <p:ph type="body" idx="1"/>
          </p:nvPr>
        </p:nvSpPr>
        <p:spPr/>
        <p:txBody>
          <a:bodyPr/>
          <a:lstStyle/>
          <a:p>
            <a:pPr marL="114300" indent="0" algn="ctr">
              <a:buNone/>
            </a:pPr>
            <a:r>
              <a:rPr lang="en-US" sz="3200" dirty="0">
                <a:latin typeface="Times New Roman"/>
                <a:cs typeface="Times New Roman"/>
              </a:rPr>
              <a:t>"Generative AI does not bypass traditional engineering disciplines. "</a:t>
            </a:r>
            <a:endParaRPr lang="en-US"/>
          </a:p>
          <a:p>
            <a:pPr marL="114300" indent="0">
              <a:lnSpc>
                <a:spcPct val="114999"/>
              </a:lnSpc>
              <a:buNone/>
            </a:pPr>
            <a:endParaRPr lang="en-US" sz="2800" dirty="0">
              <a:latin typeface="Times New Roman"/>
              <a:cs typeface="Times New Roman"/>
            </a:endParaRPr>
          </a:p>
          <a:p>
            <a:pPr marL="114300" indent="0">
              <a:lnSpc>
                <a:spcPct val="114999"/>
              </a:lnSpc>
              <a:buNone/>
            </a:pPr>
            <a:endParaRPr lang="en-US" sz="2800" dirty="0">
              <a:latin typeface="Times New Roman"/>
              <a:cs typeface="Times New Roman"/>
            </a:endParaRPr>
          </a:p>
          <a:p>
            <a:pPr marL="114300" indent="0">
              <a:lnSpc>
                <a:spcPct val="114999"/>
              </a:lnSpc>
              <a:buNone/>
            </a:pPr>
            <a:r>
              <a:rPr lang="en-US" sz="2400" dirty="0">
                <a:latin typeface="Times New Roman"/>
                <a:cs typeface="Times New Roman"/>
              </a:rPr>
              <a:t>"Indeed, the challenge often lies </a:t>
            </a:r>
            <a:r>
              <a:rPr lang="en-US" sz="2400" dirty="0">
                <a:solidFill>
                  <a:srgbClr val="000000"/>
                </a:solidFill>
                <a:highlight>
                  <a:srgbClr val="FFFF00"/>
                </a:highlight>
                <a:latin typeface="Times New Roman"/>
                <a:cs typeface="Times New Roman"/>
              </a:rPr>
              <a:t>less in model capability</a:t>
            </a:r>
            <a:r>
              <a:rPr lang="en-US" sz="2400" dirty="0">
                <a:latin typeface="Times New Roman"/>
                <a:cs typeface="Times New Roman"/>
              </a:rPr>
              <a:t> and more in the </a:t>
            </a:r>
            <a:r>
              <a:rPr lang="en-US" sz="2400" dirty="0">
                <a:highlight>
                  <a:srgbClr val="FFFF00"/>
                </a:highlight>
                <a:latin typeface="Times New Roman"/>
                <a:cs typeface="Times New Roman"/>
              </a:rPr>
              <a:t>infrastructure required</a:t>
            </a:r>
            <a:r>
              <a:rPr lang="en-US" sz="2400" dirty="0">
                <a:latin typeface="Times New Roman"/>
                <a:cs typeface="Times New Roman"/>
              </a:rPr>
              <a:t> to deploy that capability </a:t>
            </a:r>
            <a:r>
              <a:rPr lang="en-US" sz="2400" dirty="0">
                <a:highlight>
                  <a:srgbClr val="FFFF00"/>
                </a:highlight>
                <a:latin typeface="Times New Roman"/>
                <a:cs typeface="Times New Roman"/>
              </a:rPr>
              <a:t>reliably</a:t>
            </a:r>
            <a:r>
              <a:rPr lang="en-US" sz="2400" dirty="0">
                <a:latin typeface="Times New Roman"/>
                <a:cs typeface="Times New Roman"/>
              </a:rPr>
              <a:t>."</a:t>
            </a:r>
            <a:endParaRPr lang="en-US" sz="2400" baseline="-25000">
              <a:latin typeface="Times New Roman"/>
              <a:cs typeface="Times New Roman"/>
            </a:endParaRPr>
          </a:p>
        </p:txBody>
      </p:sp>
      <p:sp>
        <p:nvSpPr>
          <p:cNvPr id="4" name="TextBox 3">
            <a:extLst>
              <a:ext uri="{FF2B5EF4-FFF2-40B4-BE49-F238E27FC236}">
                <a16:creationId xmlns:a16="http://schemas.microsoft.com/office/drawing/2014/main" id="{F36C2BFB-3FDF-8C4F-463F-3552DDB20774}"/>
              </a:ext>
            </a:extLst>
          </p:cNvPr>
          <p:cNvSpPr txBox="1"/>
          <p:nvPr/>
        </p:nvSpPr>
        <p:spPr>
          <a:xfrm>
            <a:off x="310444" y="4307417"/>
            <a:ext cx="8939388"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100" dirty="0">
              <a:solidFill>
                <a:srgbClr val="111827"/>
              </a:solidFill>
              <a:highlight>
                <a:srgbClr val="FFFFFF"/>
              </a:highlight>
            </a:endParaRPr>
          </a:p>
          <a:p>
            <a:r>
              <a:rPr lang="en-US" sz="1100" baseline="30000" dirty="0">
                <a:solidFill>
                  <a:srgbClr val="111827"/>
                </a:solidFill>
                <a:highlight>
                  <a:srgbClr val="FFFFFF"/>
                </a:highlight>
              </a:rPr>
              <a:t>1</a:t>
            </a:r>
            <a:r>
              <a:rPr lang="en-US" sz="1100" dirty="0">
                <a:solidFill>
                  <a:srgbClr val="111827"/>
                </a:solidFill>
                <a:highlight>
                  <a:srgbClr val="FFFFFF"/>
                </a:highlight>
              </a:rPr>
              <a:t> </a:t>
            </a:r>
            <a:r>
              <a:rPr lang="en-US" sz="1100" i="1" dirty="0">
                <a:solidFill>
                  <a:srgbClr val="111827"/>
                </a:solidFill>
                <a:highlight>
                  <a:srgbClr val="FFFFFF"/>
                </a:highlight>
              </a:rPr>
              <a:t>"The Experimentation Phase Is Over: Key Findings from 1,200 Production Deployments"</a:t>
            </a:r>
            <a:endParaRPr lang="en-US" sz="1100" i="1"/>
          </a:p>
          <a:p>
            <a:r>
              <a:rPr lang="en-US" sz="1100" dirty="0">
                <a:hlinkClick r:id="rId3"/>
              </a:rPr>
              <a:t>https://www.zenml.io/blog/the-experimentation-phase-is-over-key-findings-from-1-200-production-deployments</a:t>
            </a:r>
            <a:r>
              <a:rPr lang="en-US" sz="1100" dirty="0"/>
              <a:t> </a:t>
            </a:r>
          </a:p>
          <a:p>
            <a:pPr algn="ctr"/>
            <a:endParaRPr lang="en-US"/>
          </a:p>
        </p:txBody>
      </p:sp>
      <p:sp>
        <p:nvSpPr>
          <p:cNvPr id="6" name="TextBox 5">
            <a:extLst>
              <a:ext uri="{FF2B5EF4-FFF2-40B4-BE49-F238E27FC236}">
                <a16:creationId xmlns:a16="http://schemas.microsoft.com/office/drawing/2014/main" id="{C2A154D2-7C35-F72D-BAB0-CFC6C35CC7C7}"/>
              </a:ext>
            </a:extLst>
          </p:cNvPr>
          <p:cNvSpPr txBox="1"/>
          <p:nvPr/>
        </p:nvSpPr>
        <p:spPr>
          <a:xfrm>
            <a:off x="8191969" y="3724409"/>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dirty="0"/>
              <a:t>1</a:t>
            </a:r>
          </a:p>
        </p:txBody>
      </p:sp>
    </p:spTree>
    <p:extLst>
      <p:ext uri="{BB962C8B-B14F-4D97-AF65-F5344CB8AC3E}">
        <p14:creationId xmlns:p14="http://schemas.microsoft.com/office/powerpoint/2010/main" val="3239534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DDC1E-4DB2-4E19-EBEA-EEDD6DA4470D}"/>
              </a:ext>
            </a:extLst>
          </p:cNvPr>
          <p:cNvSpPr>
            <a:spLocks noGrp="1"/>
          </p:cNvSpPr>
          <p:nvPr>
            <p:ph type="title"/>
          </p:nvPr>
        </p:nvSpPr>
        <p:spPr/>
        <p:txBody>
          <a:bodyPr/>
          <a:lstStyle/>
          <a:p>
            <a:r>
              <a:rPr lang="en-US" sz="2400" dirty="0">
                <a:latin typeface="Calibri Light"/>
                <a:ea typeface="Calibri Light"/>
                <a:cs typeface="Calibri Light"/>
              </a:rPr>
              <a:t>Introducing </a:t>
            </a:r>
            <a:r>
              <a:rPr lang="en-US" err="1">
                <a:latin typeface="Calibri Light"/>
                <a:ea typeface="Calibri Light"/>
                <a:cs typeface="Calibri Light"/>
              </a:rPr>
              <a:t>AuthBridge</a:t>
            </a:r>
            <a:r>
              <a:rPr lang="en-US" sz="2400" dirty="0">
                <a:latin typeface="Calibri Light"/>
                <a:ea typeface="Calibri Light"/>
                <a:cs typeface="Calibri Light"/>
              </a:rPr>
              <a:t> in </a:t>
            </a:r>
            <a:r>
              <a:rPr lang="en-US" err="1">
                <a:latin typeface="Calibri Light"/>
                <a:ea typeface="Calibri Light"/>
                <a:cs typeface="Calibri Light"/>
              </a:rPr>
              <a:t>Kagenti</a:t>
            </a:r>
            <a:endParaRPr lang="en-US" dirty="0" err="1"/>
          </a:p>
        </p:txBody>
      </p:sp>
      <p:sp>
        <p:nvSpPr>
          <p:cNvPr id="7" name="Rectangle 6">
            <a:extLst>
              <a:ext uri="{FF2B5EF4-FFF2-40B4-BE49-F238E27FC236}">
                <a16:creationId xmlns:a16="http://schemas.microsoft.com/office/drawing/2014/main" id="{35B652BB-BA48-F0C8-C464-448604D2705A}"/>
              </a:ext>
            </a:extLst>
          </p:cNvPr>
          <p:cNvSpPr/>
          <p:nvPr/>
        </p:nvSpPr>
        <p:spPr>
          <a:xfrm>
            <a:off x="548640" y="788670"/>
            <a:ext cx="1371600" cy="38100"/>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p>
        </p:txBody>
      </p:sp>
      <p:sp>
        <p:nvSpPr>
          <p:cNvPr id="9" name="Rounded Rectangle 3">
            <a:extLst>
              <a:ext uri="{FF2B5EF4-FFF2-40B4-BE49-F238E27FC236}">
                <a16:creationId xmlns:a16="http://schemas.microsoft.com/office/drawing/2014/main" id="{2DD6CDE5-3F20-2BDD-7E26-DC48971184FE}"/>
              </a:ext>
            </a:extLst>
          </p:cNvPr>
          <p:cNvSpPr/>
          <p:nvPr/>
        </p:nvSpPr>
        <p:spPr>
          <a:xfrm>
            <a:off x="311700" y="1186543"/>
            <a:ext cx="4008840" cy="1800497"/>
          </a:xfrm>
          <a:prstGeom prst="roundRect">
            <a:avLst/>
          </a:prstGeom>
          <a:solidFill>
            <a:srgbClr val="0D47A1"/>
          </a:solidFill>
          <a:ln>
            <a:noFill/>
          </a:ln>
        </p:spPr>
        <p:style>
          <a:lnRef idx="1">
            <a:schemeClr val="accent1"/>
          </a:lnRef>
          <a:fillRef idx="3">
            <a:schemeClr val="accent1"/>
          </a:fillRef>
          <a:effectRef idx="2">
            <a:schemeClr val="accent1"/>
          </a:effectRef>
          <a:fontRef idx="minor">
            <a:schemeClr val="lt1"/>
          </a:fontRef>
        </p:style>
        <p:txBody>
          <a:bodyPr wrap="square" lIns="102870" tIns="68580" rIns="102870" bIns="6858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800" b="1">
                <a:solidFill>
                  <a:srgbClr val="FFFFFF"/>
                </a:solidFill>
                <a:latin typeface="Calibri"/>
              </a:defRPr>
            </a:pPr>
            <a:r>
              <a:rPr sz="2000" dirty="0"/>
              <a:t>1. Automatic Identity</a:t>
            </a:r>
          </a:p>
          <a:p>
            <a:pPr>
              <a:spcBef>
                <a:spcPts val="225"/>
              </a:spcBef>
              <a:defRPr sz="1500">
                <a:solidFill>
                  <a:srgbClr val="FFFFFF"/>
                </a:solidFill>
                <a:latin typeface="Calibri"/>
              </a:defRPr>
            </a:pPr>
            <a:r>
              <a:rPr sz="1600" dirty="0"/>
              <a:t>Workloads get SPIFFE IDs from SPIRE and</a:t>
            </a:r>
          </a:p>
          <a:p>
            <a:pPr>
              <a:spcBef>
                <a:spcPts val="225"/>
              </a:spcBef>
              <a:defRPr sz="1500">
                <a:solidFill>
                  <a:srgbClr val="FFFFFF"/>
                </a:solidFill>
                <a:latin typeface="Calibri"/>
              </a:defRPr>
            </a:pPr>
            <a:r>
              <a:rPr sz="1600" dirty="0"/>
              <a:t>auto-register as </a:t>
            </a:r>
            <a:r>
              <a:rPr sz="1600" dirty="0" err="1"/>
              <a:t>Keycloak</a:t>
            </a:r>
            <a:r>
              <a:rPr sz="1600" dirty="0"/>
              <a:t> clients.</a:t>
            </a:r>
          </a:p>
          <a:p>
            <a:pPr>
              <a:spcBef>
                <a:spcPts val="225"/>
              </a:spcBef>
              <a:defRPr sz="1500">
                <a:solidFill>
                  <a:srgbClr val="FFFFFF"/>
                </a:solidFill>
                <a:latin typeface="Calibri"/>
              </a:defRPr>
            </a:pPr>
            <a:r>
              <a:rPr sz="1600" dirty="0"/>
              <a:t>No pre-provisioned secrets.</a:t>
            </a:r>
          </a:p>
        </p:txBody>
      </p:sp>
      <p:sp>
        <p:nvSpPr>
          <p:cNvPr id="11" name="Rounded Rectangle 4">
            <a:extLst>
              <a:ext uri="{FF2B5EF4-FFF2-40B4-BE49-F238E27FC236}">
                <a16:creationId xmlns:a16="http://schemas.microsoft.com/office/drawing/2014/main" id="{13C900C6-A591-5689-284B-65836C26D802}"/>
              </a:ext>
            </a:extLst>
          </p:cNvPr>
          <p:cNvSpPr/>
          <p:nvPr/>
        </p:nvSpPr>
        <p:spPr>
          <a:xfrm>
            <a:off x="4663439" y="1186543"/>
            <a:ext cx="4008839" cy="1800497"/>
          </a:xfrm>
          <a:prstGeom prst="roundRect">
            <a:avLst/>
          </a:prstGeom>
          <a:solidFill>
            <a:srgbClr val="0D47A1"/>
          </a:solidFill>
          <a:ln>
            <a:noFill/>
          </a:ln>
        </p:spPr>
        <p:style>
          <a:lnRef idx="1">
            <a:schemeClr val="accent1"/>
          </a:lnRef>
          <a:fillRef idx="3">
            <a:schemeClr val="accent1"/>
          </a:fillRef>
          <a:effectRef idx="2">
            <a:schemeClr val="accent1"/>
          </a:effectRef>
          <a:fontRef idx="minor">
            <a:schemeClr val="lt1"/>
          </a:fontRef>
        </p:style>
        <p:txBody>
          <a:bodyPr wrap="square" lIns="102870" tIns="68580" rIns="102870" bIns="6858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800" b="1">
                <a:solidFill>
                  <a:srgbClr val="FFFFFF"/>
                </a:solidFill>
                <a:latin typeface="Calibri"/>
              </a:defRPr>
            </a:pPr>
            <a:r>
              <a:rPr sz="2000" dirty="0"/>
              <a:t>2. Inbound JWT Validation</a:t>
            </a:r>
          </a:p>
          <a:p>
            <a:pPr>
              <a:spcBef>
                <a:spcPts val="225"/>
              </a:spcBef>
              <a:defRPr sz="1500">
                <a:solidFill>
                  <a:srgbClr val="FFFFFF"/>
                </a:solidFill>
                <a:latin typeface="Calibri"/>
              </a:defRPr>
            </a:pPr>
            <a:r>
              <a:rPr sz="1600" dirty="0"/>
              <a:t>Every inbound request validated:</a:t>
            </a:r>
          </a:p>
          <a:p>
            <a:pPr>
              <a:spcBef>
                <a:spcPts val="225"/>
              </a:spcBef>
              <a:defRPr sz="1500">
                <a:solidFill>
                  <a:srgbClr val="FFFFFF"/>
                </a:solidFill>
                <a:latin typeface="Calibri"/>
              </a:defRPr>
            </a:pPr>
            <a:r>
              <a:rPr sz="1600" dirty="0"/>
              <a:t>signature (JWKS), issuer, audience.</a:t>
            </a:r>
          </a:p>
          <a:p>
            <a:pPr>
              <a:spcBef>
                <a:spcPts val="225"/>
              </a:spcBef>
              <a:defRPr sz="1500">
                <a:solidFill>
                  <a:srgbClr val="FFFFFF"/>
                </a:solidFill>
                <a:latin typeface="Calibri"/>
              </a:defRPr>
            </a:pPr>
            <a:r>
              <a:rPr sz="1600" dirty="0"/>
              <a:t>Invalid = 401. App never sees bad requests</a:t>
            </a:r>
            <a:r>
              <a:rPr sz="1125" dirty="0"/>
              <a:t>.</a:t>
            </a:r>
          </a:p>
        </p:txBody>
      </p:sp>
      <p:sp>
        <p:nvSpPr>
          <p:cNvPr id="13" name="Rounded Rectangle 5">
            <a:extLst>
              <a:ext uri="{FF2B5EF4-FFF2-40B4-BE49-F238E27FC236}">
                <a16:creationId xmlns:a16="http://schemas.microsoft.com/office/drawing/2014/main" id="{1AE552CB-7959-415B-554A-990950ED8B65}"/>
              </a:ext>
            </a:extLst>
          </p:cNvPr>
          <p:cNvSpPr/>
          <p:nvPr/>
        </p:nvSpPr>
        <p:spPr>
          <a:xfrm>
            <a:off x="311700" y="3192780"/>
            <a:ext cx="4008840" cy="1800496"/>
          </a:xfrm>
          <a:prstGeom prst="roundRect">
            <a:avLst/>
          </a:prstGeom>
          <a:solidFill>
            <a:srgbClr val="0D47A1"/>
          </a:solidFill>
          <a:ln>
            <a:noFill/>
          </a:ln>
        </p:spPr>
        <p:style>
          <a:lnRef idx="1">
            <a:schemeClr val="accent1"/>
          </a:lnRef>
          <a:fillRef idx="3">
            <a:schemeClr val="accent1"/>
          </a:fillRef>
          <a:effectRef idx="2">
            <a:schemeClr val="accent1"/>
          </a:effectRef>
          <a:fontRef idx="minor">
            <a:schemeClr val="lt1"/>
          </a:fontRef>
        </p:style>
        <p:txBody>
          <a:bodyPr wrap="square" lIns="102870" tIns="68580" rIns="102870" bIns="6858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800" b="1">
                <a:solidFill>
                  <a:srgbClr val="FFFFFF"/>
                </a:solidFill>
                <a:latin typeface="Calibri"/>
              </a:defRPr>
            </a:pPr>
            <a:r>
              <a:rPr sz="2000" dirty="0"/>
              <a:t>3. Outbound Token Exchange</a:t>
            </a:r>
          </a:p>
          <a:p>
            <a:pPr>
              <a:spcBef>
                <a:spcPts val="225"/>
              </a:spcBef>
              <a:defRPr sz="1500">
                <a:solidFill>
                  <a:srgbClr val="FFFFFF"/>
                </a:solidFill>
                <a:latin typeface="Calibri"/>
              </a:defRPr>
            </a:pPr>
            <a:r>
              <a:rPr sz="1600" dirty="0"/>
              <a:t>Transparently exchanges user's token for</a:t>
            </a:r>
          </a:p>
          <a:p>
            <a:pPr>
              <a:spcBef>
                <a:spcPts val="225"/>
              </a:spcBef>
              <a:defRPr sz="1500">
                <a:solidFill>
                  <a:srgbClr val="FFFFFF"/>
                </a:solidFill>
                <a:latin typeface="Calibri"/>
              </a:defRPr>
            </a:pPr>
            <a:r>
              <a:rPr sz="1600" dirty="0"/>
              <a:t>one scoped to target service (RFC 8693).</a:t>
            </a:r>
          </a:p>
          <a:p>
            <a:pPr>
              <a:spcBef>
                <a:spcPts val="225"/>
              </a:spcBef>
              <a:defRPr sz="1500">
                <a:solidFill>
                  <a:srgbClr val="FFFFFF"/>
                </a:solidFill>
                <a:latin typeface="Calibri"/>
              </a:defRPr>
            </a:pPr>
            <a:r>
              <a:rPr sz="1600" dirty="0"/>
              <a:t>User identity (sub) preserved</a:t>
            </a:r>
            <a:r>
              <a:rPr sz="1125" dirty="0"/>
              <a:t>.</a:t>
            </a:r>
          </a:p>
        </p:txBody>
      </p:sp>
      <p:sp>
        <p:nvSpPr>
          <p:cNvPr id="15" name="Rounded Rectangle 6">
            <a:extLst>
              <a:ext uri="{FF2B5EF4-FFF2-40B4-BE49-F238E27FC236}">
                <a16:creationId xmlns:a16="http://schemas.microsoft.com/office/drawing/2014/main" id="{BFD97AB5-FB09-186C-87F8-02955424A4EF}"/>
              </a:ext>
            </a:extLst>
          </p:cNvPr>
          <p:cNvSpPr/>
          <p:nvPr/>
        </p:nvSpPr>
        <p:spPr>
          <a:xfrm>
            <a:off x="4663440" y="3192779"/>
            <a:ext cx="4008838" cy="1716677"/>
          </a:xfrm>
          <a:prstGeom prst="roundRect">
            <a:avLst/>
          </a:prstGeom>
          <a:solidFill>
            <a:srgbClr val="0D47A1"/>
          </a:solidFill>
          <a:ln>
            <a:noFill/>
          </a:ln>
        </p:spPr>
        <p:style>
          <a:lnRef idx="1">
            <a:schemeClr val="accent1"/>
          </a:lnRef>
          <a:fillRef idx="3">
            <a:schemeClr val="accent1"/>
          </a:fillRef>
          <a:effectRef idx="2">
            <a:schemeClr val="accent1"/>
          </a:effectRef>
          <a:fontRef idx="minor">
            <a:schemeClr val="lt1"/>
          </a:fontRef>
        </p:style>
        <p:txBody>
          <a:bodyPr wrap="square" lIns="102870" tIns="68580" rIns="102870" bIns="6858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800" b="1">
                <a:solidFill>
                  <a:srgbClr val="FFFFFF"/>
                </a:solidFill>
                <a:latin typeface="Calibri"/>
              </a:defRPr>
            </a:pPr>
            <a:r>
              <a:rPr sz="2000" dirty="0"/>
              <a:t>4. Transparent Operation</a:t>
            </a:r>
          </a:p>
          <a:p>
            <a:pPr>
              <a:spcBef>
                <a:spcPts val="225"/>
              </a:spcBef>
              <a:defRPr sz="1500">
                <a:solidFill>
                  <a:srgbClr val="FFFFFF"/>
                </a:solidFill>
                <a:latin typeface="Calibri"/>
              </a:defRPr>
            </a:pPr>
            <a:r>
              <a:rPr sz="1600" dirty="0"/>
              <a:t>Sidecar injection via webhook.</a:t>
            </a:r>
          </a:p>
          <a:p>
            <a:pPr>
              <a:spcBef>
                <a:spcPts val="225"/>
              </a:spcBef>
              <a:defRPr sz="1500">
                <a:solidFill>
                  <a:srgbClr val="FFFFFF"/>
                </a:solidFill>
                <a:latin typeface="Calibri"/>
              </a:defRPr>
            </a:pPr>
            <a:r>
              <a:rPr sz="1600" dirty="0"/>
              <a:t>Agent and tool developers write</a:t>
            </a:r>
          </a:p>
          <a:p>
            <a:pPr>
              <a:spcBef>
                <a:spcPts val="225"/>
              </a:spcBef>
              <a:defRPr sz="1500">
                <a:solidFill>
                  <a:srgbClr val="FFFFFF"/>
                </a:solidFill>
                <a:latin typeface="Calibri"/>
              </a:defRPr>
            </a:pPr>
            <a:r>
              <a:rPr sz="1600" dirty="0"/>
              <a:t>ZERO auth code. Platform handles it.</a:t>
            </a:r>
          </a:p>
        </p:txBody>
      </p:sp>
    </p:spTree>
    <p:extLst>
      <p:ext uri="{BB962C8B-B14F-4D97-AF65-F5344CB8AC3E}">
        <p14:creationId xmlns:p14="http://schemas.microsoft.com/office/powerpoint/2010/main" val="3194908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B1D1-4EC5-A8B6-CFB0-2567563CB6B3}"/>
              </a:ext>
            </a:extLst>
          </p:cNvPr>
          <p:cNvSpPr>
            <a:spLocks noGrp="1"/>
          </p:cNvSpPr>
          <p:nvPr>
            <p:ph type="title"/>
          </p:nvPr>
        </p:nvSpPr>
        <p:spPr/>
        <p:txBody>
          <a:bodyPr/>
          <a:lstStyle/>
          <a:p>
            <a:r>
              <a:rPr lang="en-US" dirty="0"/>
              <a:t>Key Security Properties</a:t>
            </a:r>
          </a:p>
        </p:txBody>
      </p:sp>
      <p:sp>
        <p:nvSpPr>
          <p:cNvPr id="3" name="Text Placeholder 2">
            <a:extLst>
              <a:ext uri="{FF2B5EF4-FFF2-40B4-BE49-F238E27FC236}">
                <a16:creationId xmlns:a16="http://schemas.microsoft.com/office/drawing/2014/main" id="{74CCCDDF-ED5C-F4BB-AABB-C2154E0B2DE4}"/>
              </a:ext>
            </a:extLst>
          </p:cNvPr>
          <p:cNvSpPr>
            <a:spLocks noGrp="1"/>
          </p:cNvSpPr>
          <p:nvPr>
            <p:ph type="body" idx="1"/>
          </p:nvPr>
        </p:nvSpPr>
        <p:spPr>
          <a:xfrm>
            <a:off x="311700" y="1047309"/>
            <a:ext cx="8520600" cy="3713519"/>
          </a:xfrm>
        </p:spPr>
        <p:txBody>
          <a:bodyPr/>
          <a:lstStyle/>
          <a:p>
            <a:r>
              <a:rPr lang="en-US" sz="1600" b="1" dirty="0"/>
              <a:t>No static secrets</a:t>
            </a:r>
            <a:r>
              <a:rPr lang="en-US" sz="1600" dirty="0"/>
              <a:t> </a:t>
            </a:r>
            <a:r>
              <a:rPr lang="en-US" sz="1400" dirty="0"/>
              <a:t>-- credentials dynamically generated at pod startup via SPIFFE + </a:t>
            </a:r>
            <a:r>
              <a:rPr lang="en-US" sz="1400" dirty="0" err="1"/>
              <a:t>Keycloak</a:t>
            </a:r>
            <a:endParaRPr lang="en-US" sz="1400" dirty="0"/>
          </a:p>
          <a:p>
            <a:endParaRPr lang="en-US" sz="1400" dirty="0"/>
          </a:p>
          <a:p>
            <a:r>
              <a:rPr lang="en-US" sz="1600" b="1" dirty="0"/>
              <a:t>Short-lived tokens </a:t>
            </a:r>
            <a:r>
              <a:rPr lang="en-US" sz="1400" dirty="0"/>
              <a:t>-- JWTs expire, must be refreshed; no long-lived credentials</a:t>
            </a:r>
          </a:p>
          <a:p>
            <a:endParaRPr lang="en-US" sz="1400" dirty="0"/>
          </a:p>
          <a:p>
            <a:r>
              <a:rPr lang="en-US" sz="1600" b="1" dirty="0"/>
              <a:t>Inbound validation  </a:t>
            </a:r>
            <a:r>
              <a:rPr lang="en-US" sz="1400" dirty="0"/>
              <a:t>-- applications never see unauthenticated requests</a:t>
            </a:r>
          </a:p>
          <a:p>
            <a:endParaRPr lang="en-US" sz="1400" dirty="0"/>
          </a:p>
          <a:p>
            <a:r>
              <a:rPr lang="en-US" sz="1600" b="1" dirty="0"/>
              <a:t>Subject preservation </a:t>
            </a:r>
            <a:r>
              <a:rPr lang="en-US" sz="1400" dirty="0"/>
              <a:t>-- user's </a:t>
            </a:r>
            <a:r>
              <a:rPr lang="en-US" sz="1400" i="1" dirty="0"/>
              <a:t>sub</a:t>
            </a:r>
            <a:r>
              <a:rPr lang="en-US" sz="1400" dirty="0"/>
              <a:t> and </a:t>
            </a:r>
            <a:r>
              <a:rPr lang="en-US" sz="1400" i="1" err="1"/>
              <a:t>preferred_username</a:t>
            </a:r>
            <a:r>
              <a:rPr lang="en-US" sz="1400" dirty="0"/>
              <a:t> flow through token exchange</a:t>
            </a:r>
          </a:p>
          <a:p>
            <a:endParaRPr lang="en-US" sz="1400" dirty="0"/>
          </a:p>
          <a:p>
            <a:r>
              <a:rPr lang="en-US" sz="1600" b="1" dirty="0"/>
              <a:t>Identity-based auth</a:t>
            </a:r>
            <a:r>
              <a:rPr lang="en-US" sz="1600" dirty="0"/>
              <a:t> </a:t>
            </a:r>
            <a:r>
              <a:rPr lang="en-US" sz="1400" dirty="0"/>
              <a:t>-- SPIFFE ID = </a:t>
            </a:r>
            <a:r>
              <a:rPr lang="en-US" sz="1400" dirty="0" err="1"/>
              <a:t>Keycloak</a:t>
            </a:r>
            <a:r>
              <a:rPr lang="en-US" sz="1400" dirty="0"/>
              <a:t> client ID; cryptographic, attestable</a:t>
            </a:r>
          </a:p>
          <a:p>
            <a:endParaRPr lang="en-US" sz="1400" dirty="0"/>
          </a:p>
          <a:p>
            <a:r>
              <a:rPr lang="en-US" sz="1600" b="1" dirty="0"/>
              <a:t>Scope-based access control </a:t>
            </a:r>
            <a:r>
              <a:rPr lang="en-US" sz="1400" dirty="0"/>
              <a:t>-- tools decide access level based on token scopes</a:t>
            </a:r>
          </a:p>
          <a:p>
            <a:endParaRPr lang="en-US" sz="1400" dirty="0"/>
          </a:p>
          <a:p>
            <a:r>
              <a:rPr lang="en-US" sz="1600" b="1" dirty="0"/>
              <a:t>Auditable</a:t>
            </a:r>
            <a:r>
              <a:rPr lang="en-US" sz="1400" dirty="0"/>
              <a:t> -- every token exchange logged, traceable to the original user</a:t>
            </a:r>
          </a:p>
          <a:p>
            <a:pPr>
              <a:lnSpc>
                <a:spcPct val="114999"/>
              </a:lnSpc>
            </a:pPr>
            <a:endParaRPr lang="en-US" sz="1400" dirty="0"/>
          </a:p>
          <a:p>
            <a:pPr>
              <a:lnSpc>
                <a:spcPct val="114999"/>
              </a:lnSpc>
            </a:pPr>
            <a:r>
              <a:rPr lang="en-US" sz="1600" b="1" dirty="0"/>
              <a:t>Token Exchange</a:t>
            </a:r>
            <a:r>
              <a:rPr lang="en-US" sz="1400" dirty="0"/>
              <a:t> – cryptographic trail of actors; Policy Engine; is it allowed/safe? </a:t>
            </a:r>
          </a:p>
          <a:p>
            <a:endParaRPr lang="en-US" dirty="0"/>
          </a:p>
        </p:txBody>
      </p:sp>
    </p:spTree>
    <p:extLst>
      <p:ext uri="{BB962C8B-B14F-4D97-AF65-F5344CB8AC3E}">
        <p14:creationId xmlns:p14="http://schemas.microsoft.com/office/powerpoint/2010/main" val="2250847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175BB-4B9D-54C3-A655-CA093208D983}"/>
              </a:ext>
            </a:extLst>
          </p:cNvPr>
          <p:cNvSpPr>
            <a:spLocks noGrp="1"/>
          </p:cNvSpPr>
          <p:nvPr>
            <p:ph type="title"/>
          </p:nvPr>
        </p:nvSpPr>
        <p:spPr>
          <a:xfrm>
            <a:off x="235889" y="227434"/>
            <a:ext cx="6949739" cy="1047900"/>
          </a:xfrm>
        </p:spPr>
        <p:txBody>
          <a:bodyPr/>
          <a:lstStyle/>
          <a:p>
            <a:r>
              <a:rPr lang="en-US" sz="3500" dirty="0" err="1"/>
              <a:t>AuthBridge</a:t>
            </a:r>
            <a:r>
              <a:rPr lang="en-US" sz="3500" dirty="0"/>
              <a:t> Architecture</a:t>
            </a:r>
            <a:endParaRPr lang="en-US" sz="3500" b="0" dirty="0">
              <a:solidFill>
                <a:srgbClr val="000000"/>
              </a:solidFill>
            </a:endParaRPr>
          </a:p>
          <a:p>
            <a:endParaRPr lang="en-US" dirty="0"/>
          </a:p>
        </p:txBody>
      </p:sp>
      <p:sp>
        <p:nvSpPr>
          <p:cNvPr id="5" name="Rectangle 4">
            <a:extLst>
              <a:ext uri="{FF2B5EF4-FFF2-40B4-BE49-F238E27FC236}">
                <a16:creationId xmlns:a16="http://schemas.microsoft.com/office/drawing/2014/main" id="{5B9D277A-EC11-21EF-829F-C9F3CE40C472}"/>
              </a:ext>
            </a:extLst>
          </p:cNvPr>
          <p:cNvSpPr/>
          <p:nvPr/>
        </p:nvSpPr>
        <p:spPr>
          <a:xfrm>
            <a:off x="472829" y="1016104"/>
            <a:ext cx="1371600" cy="38100"/>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p>
        </p:txBody>
      </p:sp>
      <p:sp>
        <p:nvSpPr>
          <p:cNvPr id="9" name="Rectangle 8">
            <a:extLst>
              <a:ext uri="{FF2B5EF4-FFF2-40B4-BE49-F238E27FC236}">
                <a16:creationId xmlns:a16="http://schemas.microsoft.com/office/drawing/2014/main" id="{7F7C6CEB-C17D-F4F5-5C77-58286C56251A}"/>
              </a:ext>
            </a:extLst>
          </p:cNvPr>
          <p:cNvSpPr/>
          <p:nvPr/>
        </p:nvSpPr>
        <p:spPr>
          <a:xfrm>
            <a:off x="267089" y="707494"/>
            <a:ext cx="1234440" cy="28575"/>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p>
        </p:txBody>
      </p:sp>
      <p:sp>
        <p:nvSpPr>
          <p:cNvPr id="11" name="Rounded Rectangle 52">
            <a:extLst>
              <a:ext uri="{FF2B5EF4-FFF2-40B4-BE49-F238E27FC236}">
                <a16:creationId xmlns:a16="http://schemas.microsoft.com/office/drawing/2014/main" id="{142B6C53-8E49-B6FF-5321-E4ADD60579E8}"/>
              </a:ext>
            </a:extLst>
          </p:cNvPr>
          <p:cNvSpPr/>
          <p:nvPr/>
        </p:nvSpPr>
        <p:spPr>
          <a:xfrm>
            <a:off x="609989" y="913234"/>
            <a:ext cx="5486400" cy="3771900"/>
          </a:xfrm>
          <a:prstGeom prst="roundRect">
            <a:avLst/>
          </a:prstGeom>
          <a:solidFill>
            <a:srgbClr val="1F3055"/>
          </a:solidFill>
          <a:ln w="31750">
            <a:solidFill>
              <a:srgbClr val="42A5F5"/>
            </a:solid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200" b="1">
                <a:solidFill>
                  <a:srgbClr val="FFFFFF"/>
                </a:solidFill>
                <a:latin typeface="Calibri"/>
              </a:defRPr>
            </a:pPr>
            <a:endParaRPr sz="900"/>
          </a:p>
        </p:txBody>
      </p:sp>
      <p:sp>
        <p:nvSpPr>
          <p:cNvPr id="13" name="TextBox 12">
            <a:extLst>
              <a:ext uri="{FF2B5EF4-FFF2-40B4-BE49-F238E27FC236}">
                <a16:creationId xmlns:a16="http://schemas.microsoft.com/office/drawing/2014/main" id="{46E70503-D7E2-8EDB-3A6B-0B3354735D60}"/>
              </a:ext>
            </a:extLst>
          </p:cNvPr>
          <p:cNvSpPr txBox="1"/>
          <p:nvPr/>
        </p:nvSpPr>
        <p:spPr>
          <a:xfrm>
            <a:off x="234665" y="1014751"/>
            <a:ext cx="2743200" cy="276999"/>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100" b="0">
                <a:solidFill>
                  <a:srgbClr val="42A5F5"/>
                </a:solidFill>
                <a:latin typeface="Calibri"/>
              </a:defRPr>
            </a:pPr>
            <a:r>
              <a:rPr sz="1200" dirty="0"/>
              <a:t>WORKLOAD POD </a:t>
            </a:r>
            <a:endParaRPr lang="en-US" sz="1200" dirty="0">
              <a:ea typeface="Calibri"/>
              <a:cs typeface="Calibri"/>
            </a:endParaRPr>
          </a:p>
        </p:txBody>
      </p:sp>
      <p:sp>
        <p:nvSpPr>
          <p:cNvPr id="17" name="Rounded Rectangle 55">
            <a:extLst>
              <a:ext uri="{FF2B5EF4-FFF2-40B4-BE49-F238E27FC236}">
                <a16:creationId xmlns:a16="http://schemas.microsoft.com/office/drawing/2014/main" id="{02C67CCC-DE41-01C6-5FA1-FD5C597EB6A1}"/>
              </a:ext>
            </a:extLst>
          </p:cNvPr>
          <p:cNvSpPr/>
          <p:nvPr/>
        </p:nvSpPr>
        <p:spPr>
          <a:xfrm>
            <a:off x="884309" y="1839064"/>
            <a:ext cx="1508760" cy="1028700"/>
          </a:xfrm>
          <a:prstGeom prst="roundRect">
            <a:avLst/>
          </a:prstGeom>
          <a:solidFill>
            <a:srgbClr val="42A5F5"/>
          </a:solidFill>
          <a:ln>
            <a:no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400" b="1">
                <a:solidFill>
                  <a:srgbClr val="FFFFFF"/>
                </a:solidFill>
                <a:latin typeface="Calibri"/>
              </a:defRPr>
            </a:pPr>
            <a:r>
              <a:rPr sz="1400" dirty="0"/>
              <a:t>Your Application</a:t>
            </a:r>
          </a:p>
          <a:p>
            <a:pPr algn="ctr">
              <a:spcBef>
                <a:spcPts val="150"/>
              </a:spcBef>
              <a:spcAft>
                <a:spcPts val="0"/>
              </a:spcAft>
              <a:defRPr sz="900" b="0">
                <a:solidFill>
                  <a:srgbClr val="E0E0E0"/>
                </a:solidFill>
                <a:latin typeface="Calibri"/>
              </a:defRPr>
            </a:pPr>
            <a:r>
              <a:rPr sz="1000" dirty="0"/>
              <a:t>Agent or any workload</a:t>
            </a:r>
          </a:p>
        </p:txBody>
      </p:sp>
      <p:sp>
        <p:nvSpPr>
          <p:cNvPr id="37" name="Rounded Rectangle 65">
            <a:extLst>
              <a:ext uri="{FF2B5EF4-FFF2-40B4-BE49-F238E27FC236}">
                <a16:creationId xmlns:a16="http://schemas.microsoft.com/office/drawing/2014/main" id="{FDBF5829-DDAC-2ECF-B924-F3FC7C05FD47}"/>
              </a:ext>
            </a:extLst>
          </p:cNvPr>
          <p:cNvSpPr/>
          <p:nvPr/>
        </p:nvSpPr>
        <p:spPr>
          <a:xfrm>
            <a:off x="6645029" y="3382114"/>
            <a:ext cx="1920240" cy="960120"/>
          </a:xfrm>
          <a:prstGeom prst="roundRect">
            <a:avLst/>
          </a:prstGeom>
          <a:solidFill>
            <a:srgbClr val="66BB6A"/>
          </a:solidFill>
          <a:ln>
            <a:no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500" b="1">
                <a:solidFill>
                  <a:srgbClr val="FFFFFF"/>
                </a:solidFill>
                <a:latin typeface="Calibri"/>
              </a:defRPr>
            </a:pPr>
            <a:r>
              <a:rPr sz="1600" dirty="0"/>
              <a:t>Target Service</a:t>
            </a:r>
          </a:p>
        </p:txBody>
      </p:sp>
      <p:cxnSp>
        <p:nvCxnSpPr>
          <p:cNvPr id="55" name="Connector 25">
            <a:extLst>
              <a:ext uri="{FF2B5EF4-FFF2-40B4-BE49-F238E27FC236}">
                <a16:creationId xmlns:a16="http://schemas.microsoft.com/office/drawing/2014/main" id="{EDEE7D5B-021D-63A2-D9A0-20BBD5C03413}"/>
              </a:ext>
            </a:extLst>
          </p:cNvPr>
          <p:cNvCxnSpPr/>
          <p:nvPr/>
        </p:nvCxnSpPr>
        <p:spPr>
          <a:xfrm>
            <a:off x="3353189" y="810364"/>
            <a:ext cx="0" cy="102870"/>
          </a:xfrm>
          <a:prstGeom prst="line">
            <a:avLst/>
          </a:prstGeom>
          <a:ln w="25400">
            <a:solidFill>
              <a:srgbClr val="FFFFFF"/>
            </a:solidFill>
            <a:tailEnd type="triangle" w="med" len="med"/>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2A54AF77-8CD4-2932-A221-3269F4B8717A}"/>
              </a:ext>
            </a:extLst>
          </p:cNvPr>
          <p:cNvSpPr txBox="1"/>
          <p:nvPr/>
        </p:nvSpPr>
        <p:spPr>
          <a:xfrm>
            <a:off x="2530229" y="625198"/>
            <a:ext cx="1714500" cy="205740"/>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000" b="0">
                <a:solidFill>
                  <a:srgbClr val="FFFFFF"/>
                </a:solidFill>
                <a:latin typeface="Calibri"/>
              </a:defRPr>
            </a:pPr>
            <a:r>
              <a:rPr sz="750"/>
              <a:t>Incoming request (with JWT)</a:t>
            </a:r>
          </a:p>
        </p:txBody>
      </p:sp>
      <p:sp>
        <p:nvSpPr>
          <p:cNvPr id="73" name="Oval 72">
            <a:extLst>
              <a:ext uri="{FF2B5EF4-FFF2-40B4-BE49-F238E27FC236}">
                <a16:creationId xmlns:a16="http://schemas.microsoft.com/office/drawing/2014/main" id="{50E3F11E-5594-29A3-4214-2914D1810A35}"/>
              </a:ext>
            </a:extLst>
          </p:cNvPr>
          <p:cNvSpPr/>
          <p:nvPr/>
        </p:nvSpPr>
        <p:spPr>
          <a:xfrm>
            <a:off x="1638689" y="4890874"/>
            <a:ext cx="123444" cy="123444"/>
          </a:xfrm>
          <a:prstGeom prst="ellipse">
            <a:avLst/>
          </a:prstGeom>
          <a:solidFill>
            <a:srgbClr val="42A5F5"/>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75" name="TextBox 74">
            <a:extLst>
              <a:ext uri="{FF2B5EF4-FFF2-40B4-BE49-F238E27FC236}">
                <a16:creationId xmlns:a16="http://schemas.microsoft.com/office/drawing/2014/main" id="{E3457C1D-557B-B539-E580-2CC21DE26A17}"/>
              </a:ext>
            </a:extLst>
          </p:cNvPr>
          <p:cNvSpPr txBox="1"/>
          <p:nvPr/>
        </p:nvSpPr>
        <p:spPr>
          <a:xfrm>
            <a:off x="178956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Application</a:t>
            </a:r>
          </a:p>
        </p:txBody>
      </p:sp>
      <p:sp>
        <p:nvSpPr>
          <p:cNvPr id="89" name="Oval 88">
            <a:extLst>
              <a:ext uri="{FF2B5EF4-FFF2-40B4-BE49-F238E27FC236}">
                <a16:creationId xmlns:a16="http://schemas.microsoft.com/office/drawing/2014/main" id="{040C7019-83EB-ACFC-38F5-ACEE12C7C606}"/>
              </a:ext>
            </a:extLst>
          </p:cNvPr>
          <p:cNvSpPr/>
          <p:nvPr/>
        </p:nvSpPr>
        <p:spPr>
          <a:xfrm>
            <a:off x="6302129" y="4890874"/>
            <a:ext cx="123444" cy="123444"/>
          </a:xfrm>
          <a:prstGeom prst="ellipse">
            <a:avLst/>
          </a:prstGeom>
          <a:solidFill>
            <a:srgbClr val="66BB6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91" name="TextBox 90">
            <a:extLst>
              <a:ext uri="{FF2B5EF4-FFF2-40B4-BE49-F238E27FC236}">
                <a16:creationId xmlns:a16="http://schemas.microsoft.com/office/drawing/2014/main" id="{4024C735-268E-00CF-2BDD-C7DFB8DED821}"/>
              </a:ext>
            </a:extLst>
          </p:cNvPr>
          <p:cNvSpPr txBox="1"/>
          <p:nvPr/>
        </p:nvSpPr>
        <p:spPr>
          <a:xfrm>
            <a:off x="645300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Target Service</a:t>
            </a:r>
          </a:p>
        </p:txBody>
      </p:sp>
    </p:spTree>
    <p:extLst>
      <p:ext uri="{BB962C8B-B14F-4D97-AF65-F5344CB8AC3E}">
        <p14:creationId xmlns:p14="http://schemas.microsoft.com/office/powerpoint/2010/main" val="360790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23F47-40EA-83EA-54BA-42B4448A5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253F8-FE63-6423-530C-76AE36E807A3}"/>
              </a:ext>
            </a:extLst>
          </p:cNvPr>
          <p:cNvSpPr>
            <a:spLocks noGrp="1"/>
          </p:cNvSpPr>
          <p:nvPr>
            <p:ph type="title"/>
          </p:nvPr>
        </p:nvSpPr>
        <p:spPr>
          <a:xfrm>
            <a:off x="235889" y="227434"/>
            <a:ext cx="6949739" cy="1047900"/>
          </a:xfrm>
        </p:spPr>
        <p:txBody>
          <a:bodyPr/>
          <a:lstStyle/>
          <a:p>
            <a:r>
              <a:rPr lang="en-US" sz="3500" dirty="0" err="1"/>
              <a:t>AuthBridge</a:t>
            </a:r>
            <a:r>
              <a:rPr lang="en-US" sz="3500" dirty="0"/>
              <a:t> Architecture</a:t>
            </a:r>
            <a:endParaRPr lang="en-US" sz="3500" b="0" dirty="0">
              <a:solidFill>
                <a:srgbClr val="000000"/>
              </a:solidFill>
            </a:endParaRPr>
          </a:p>
          <a:p>
            <a:endParaRPr lang="en-US" dirty="0"/>
          </a:p>
        </p:txBody>
      </p:sp>
      <p:sp>
        <p:nvSpPr>
          <p:cNvPr id="5" name="Rectangle 4">
            <a:extLst>
              <a:ext uri="{FF2B5EF4-FFF2-40B4-BE49-F238E27FC236}">
                <a16:creationId xmlns:a16="http://schemas.microsoft.com/office/drawing/2014/main" id="{E1740A78-19C1-95B6-DE01-281B68A7795D}"/>
              </a:ext>
            </a:extLst>
          </p:cNvPr>
          <p:cNvSpPr/>
          <p:nvPr/>
        </p:nvSpPr>
        <p:spPr>
          <a:xfrm>
            <a:off x="472829" y="1016104"/>
            <a:ext cx="1371600" cy="38100"/>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p>
        </p:txBody>
      </p:sp>
      <p:sp>
        <p:nvSpPr>
          <p:cNvPr id="9" name="Rectangle 8">
            <a:extLst>
              <a:ext uri="{FF2B5EF4-FFF2-40B4-BE49-F238E27FC236}">
                <a16:creationId xmlns:a16="http://schemas.microsoft.com/office/drawing/2014/main" id="{7498C559-998A-D96C-A701-3729B768ED52}"/>
              </a:ext>
            </a:extLst>
          </p:cNvPr>
          <p:cNvSpPr/>
          <p:nvPr/>
        </p:nvSpPr>
        <p:spPr>
          <a:xfrm>
            <a:off x="267089" y="707494"/>
            <a:ext cx="1234440" cy="28575"/>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p>
        </p:txBody>
      </p:sp>
      <p:sp>
        <p:nvSpPr>
          <p:cNvPr id="11" name="Rounded Rectangle 52">
            <a:extLst>
              <a:ext uri="{FF2B5EF4-FFF2-40B4-BE49-F238E27FC236}">
                <a16:creationId xmlns:a16="http://schemas.microsoft.com/office/drawing/2014/main" id="{EB5F4035-E181-4461-98D3-00793FFF5282}"/>
              </a:ext>
            </a:extLst>
          </p:cNvPr>
          <p:cNvSpPr/>
          <p:nvPr/>
        </p:nvSpPr>
        <p:spPr>
          <a:xfrm>
            <a:off x="609989" y="913234"/>
            <a:ext cx="5486400" cy="3771900"/>
          </a:xfrm>
          <a:prstGeom prst="roundRect">
            <a:avLst/>
          </a:prstGeom>
          <a:solidFill>
            <a:srgbClr val="1F3055"/>
          </a:solidFill>
          <a:ln w="31750">
            <a:solidFill>
              <a:srgbClr val="42A5F5"/>
            </a:solid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200" b="1">
                <a:solidFill>
                  <a:srgbClr val="FFFFFF"/>
                </a:solidFill>
                <a:latin typeface="Calibri"/>
              </a:defRPr>
            </a:pPr>
            <a:endParaRPr sz="900"/>
          </a:p>
        </p:txBody>
      </p:sp>
      <p:cxnSp>
        <p:nvCxnSpPr>
          <p:cNvPr id="55" name="Connector 25">
            <a:extLst>
              <a:ext uri="{FF2B5EF4-FFF2-40B4-BE49-F238E27FC236}">
                <a16:creationId xmlns:a16="http://schemas.microsoft.com/office/drawing/2014/main" id="{C5BADFF3-9F85-17E2-52C9-68A067A4FC8A}"/>
              </a:ext>
            </a:extLst>
          </p:cNvPr>
          <p:cNvCxnSpPr/>
          <p:nvPr/>
        </p:nvCxnSpPr>
        <p:spPr>
          <a:xfrm>
            <a:off x="3353189" y="810364"/>
            <a:ext cx="0" cy="102870"/>
          </a:xfrm>
          <a:prstGeom prst="line">
            <a:avLst/>
          </a:prstGeom>
          <a:ln w="25400">
            <a:solidFill>
              <a:srgbClr val="FFFFFF"/>
            </a:solidFill>
            <a:tailEnd type="triangle" w="med" len="med"/>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4ACF1E6A-B943-0663-74A5-8221657D21B4}"/>
              </a:ext>
            </a:extLst>
          </p:cNvPr>
          <p:cNvSpPr txBox="1"/>
          <p:nvPr/>
        </p:nvSpPr>
        <p:spPr>
          <a:xfrm>
            <a:off x="2530229" y="625198"/>
            <a:ext cx="1714500" cy="205740"/>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000" b="0">
                <a:solidFill>
                  <a:srgbClr val="FFFFFF"/>
                </a:solidFill>
                <a:latin typeface="Calibri"/>
              </a:defRPr>
            </a:pPr>
            <a:r>
              <a:rPr sz="750"/>
              <a:t>Incoming request (with JWT)</a:t>
            </a:r>
          </a:p>
        </p:txBody>
      </p:sp>
      <p:sp>
        <p:nvSpPr>
          <p:cNvPr id="73" name="Oval 72">
            <a:extLst>
              <a:ext uri="{FF2B5EF4-FFF2-40B4-BE49-F238E27FC236}">
                <a16:creationId xmlns:a16="http://schemas.microsoft.com/office/drawing/2014/main" id="{1D9D1717-1B1A-6D2C-495E-18840DDC84FF}"/>
              </a:ext>
            </a:extLst>
          </p:cNvPr>
          <p:cNvSpPr/>
          <p:nvPr/>
        </p:nvSpPr>
        <p:spPr>
          <a:xfrm>
            <a:off x="1638689" y="4890874"/>
            <a:ext cx="123444" cy="123444"/>
          </a:xfrm>
          <a:prstGeom prst="ellipse">
            <a:avLst/>
          </a:prstGeom>
          <a:solidFill>
            <a:srgbClr val="42A5F5"/>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75" name="TextBox 74">
            <a:extLst>
              <a:ext uri="{FF2B5EF4-FFF2-40B4-BE49-F238E27FC236}">
                <a16:creationId xmlns:a16="http://schemas.microsoft.com/office/drawing/2014/main" id="{2C21075E-6F71-7888-BB59-39EFDC8858E2}"/>
              </a:ext>
            </a:extLst>
          </p:cNvPr>
          <p:cNvSpPr txBox="1"/>
          <p:nvPr/>
        </p:nvSpPr>
        <p:spPr>
          <a:xfrm>
            <a:off x="178956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Application</a:t>
            </a:r>
          </a:p>
        </p:txBody>
      </p:sp>
      <p:sp>
        <p:nvSpPr>
          <p:cNvPr id="81" name="Oval 80">
            <a:extLst>
              <a:ext uri="{FF2B5EF4-FFF2-40B4-BE49-F238E27FC236}">
                <a16:creationId xmlns:a16="http://schemas.microsoft.com/office/drawing/2014/main" id="{C923E84E-A2AE-D5C6-6894-C1BEF780E788}"/>
              </a:ext>
            </a:extLst>
          </p:cNvPr>
          <p:cNvSpPr/>
          <p:nvPr/>
        </p:nvSpPr>
        <p:spPr>
          <a:xfrm>
            <a:off x="3970409" y="4890874"/>
            <a:ext cx="123444" cy="123444"/>
          </a:xfrm>
          <a:prstGeom prst="ellipse">
            <a:avLst/>
          </a:prstGeom>
          <a:solidFill>
            <a:srgbClr val="AB47BC"/>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83" name="TextBox 82">
            <a:extLst>
              <a:ext uri="{FF2B5EF4-FFF2-40B4-BE49-F238E27FC236}">
                <a16:creationId xmlns:a16="http://schemas.microsoft.com/office/drawing/2014/main" id="{B46A2563-0238-5204-B89C-96B8C7FE0163}"/>
              </a:ext>
            </a:extLst>
          </p:cNvPr>
          <p:cNvSpPr txBox="1"/>
          <p:nvPr/>
        </p:nvSpPr>
        <p:spPr>
          <a:xfrm>
            <a:off x="412128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SPIFFE Helper</a:t>
            </a:r>
          </a:p>
        </p:txBody>
      </p:sp>
      <p:sp>
        <p:nvSpPr>
          <p:cNvPr id="89" name="Oval 88">
            <a:extLst>
              <a:ext uri="{FF2B5EF4-FFF2-40B4-BE49-F238E27FC236}">
                <a16:creationId xmlns:a16="http://schemas.microsoft.com/office/drawing/2014/main" id="{A3FF3FA6-FFE7-CA56-F3FD-C70F21B83319}"/>
              </a:ext>
            </a:extLst>
          </p:cNvPr>
          <p:cNvSpPr/>
          <p:nvPr/>
        </p:nvSpPr>
        <p:spPr>
          <a:xfrm>
            <a:off x="6302129" y="4890874"/>
            <a:ext cx="123444" cy="123444"/>
          </a:xfrm>
          <a:prstGeom prst="ellipse">
            <a:avLst/>
          </a:prstGeom>
          <a:solidFill>
            <a:srgbClr val="66BB6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91" name="TextBox 90">
            <a:extLst>
              <a:ext uri="{FF2B5EF4-FFF2-40B4-BE49-F238E27FC236}">
                <a16:creationId xmlns:a16="http://schemas.microsoft.com/office/drawing/2014/main" id="{ECF9E27C-BC84-8844-D5BD-4CD3EA2A00E1}"/>
              </a:ext>
            </a:extLst>
          </p:cNvPr>
          <p:cNvSpPr txBox="1"/>
          <p:nvPr/>
        </p:nvSpPr>
        <p:spPr>
          <a:xfrm>
            <a:off x="645300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Target Service</a:t>
            </a:r>
          </a:p>
        </p:txBody>
      </p:sp>
      <p:sp>
        <p:nvSpPr>
          <p:cNvPr id="93" name="Oval 92">
            <a:extLst>
              <a:ext uri="{FF2B5EF4-FFF2-40B4-BE49-F238E27FC236}">
                <a16:creationId xmlns:a16="http://schemas.microsoft.com/office/drawing/2014/main" id="{8C0686B4-676E-080D-FEE3-87E58E1CC838}"/>
              </a:ext>
            </a:extLst>
          </p:cNvPr>
          <p:cNvSpPr/>
          <p:nvPr/>
        </p:nvSpPr>
        <p:spPr>
          <a:xfrm>
            <a:off x="7467989" y="4890874"/>
            <a:ext cx="123444" cy="123444"/>
          </a:xfrm>
          <a:prstGeom prst="ellipse">
            <a:avLst/>
          </a:prstGeom>
          <a:solidFill>
            <a:srgbClr val="EF5350"/>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95" name="TextBox 94">
            <a:extLst>
              <a:ext uri="{FF2B5EF4-FFF2-40B4-BE49-F238E27FC236}">
                <a16:creationId xmlns:a16="http://schemas.microsoft.com/office/drawing/2014/main" id="{3D6F1F97-3FF4-555B-10F1-8983A06DC9A6}"/>
              </a:ext>
            </a:extLst>
          </p:cNvPr>
          <p:cNvSpPr txBox="1"/>
          <p:nvPr/>
        </p:nvSpPr>
        <p:spPr>
          <a:xfrm>
            <a:off x="761886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Keycloak</a:t>
            </a:r>
          </a:p>
        </p:txBody>
      </p:sp>
      <p:sp>
        <p:nvSpPr>
          <p:cNvPr id="3" name="Rounded Rectangle 63">
            <a:extLst>
              <a:ext uri="{FF2B5EF4-FFF2-40B4-BE49-F238E27FC236}">
                <a16:creationId xmlns:a16="http://schemas.microsoft.com/office/drawing/2014/main" id="{33AD68D9-1E81-B53A-A1D5-564F9FD9F137}"/>
              </a:ext>
            </a:extLst>
          </p:cNvPr>
          <p:cNvSpPr/>
          <p:nvPr/>
        </p:nvSpPr>
        <p:spPr>
          <a:xfrm>
            <a:off x="6645029" y="1050394"/>
            <a:ext cx="1920240" cy="822960"/>
          </a:xfrm>
          <a:prstGeom prst="roundRect">
            <a:avLst/>
          </a:prstGeom>
          <a:solidFill>
            <a:srgbClr val="7E57C2"/>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500" b="1">
                <a:solidFill>
                  <a:srgbClr val="FFFFFF"/>
                </a:solidFill>
                <a:latin typeface="Calibri"/>
              </a:defRPr>
            </a:pPr>
            <a:r>
              <a:rPr sz="1200" dirty="0"/>
              <a:t>SPIRE Agent</a:t>
            </a:r>
            <a:endParaRPr lang="en-US" sz="1200">
              <a:ea typeface="Calibri"/>
              <a:cs typeface="Calibri"/>
            </a:endParaRPr>
          </a:p>
          <a:p>
            <a:pPr algn="ctr">
              <a:spcBef>
                <a:spcPts val="150"/>
              </a:spcBef>
              <a:spcAft>
                <a:spcPts val="0"/>
              </a:spcAft>
              <a:defRPr sz="1000" b="0">
                <a:solidFill>
                  <a:srgbClr val="E0E0E0"/>
                </a:solidFill>
                <a:latin typeface="Calibri"/>
              </a:defRPr>
            </a:pPr>
            <a:r>
              <a:rPr sz="1000" dirty="0"/>
              <a:t>Provides SPIFFE identities</a:t>
            </a:r>
            <a:endParaRPr sz="1000" dirty="0">
              <a:ea typeface="Calibri"/>
              <a:cs typeface="Calibri"/>
            </a:endParaRPr>
          </a:p>
          <a:p>
            <a:pPr algn="ctr">
              <a:spcBef>
                <a:spcPts val="150"/>
              </a:spcBef>
              <a:spcAft>
                <a:spcPts val="0"/>
              </a:spcAft>
              <a:defRPr sz="1000" b="0">
                <a:solidFill>
                  <a:srgbClr val="E0E0E0"/>
                </a:solidFill>
                <a:latin typeface="Calibri"/>
              </a:defRPr>
            </a:pPr>
            <a:r>
              <a:rPr sz="1000" dirty="0"/>
              <a:t>(JWT SVIDs) to workloads</a:t>
            </a:r>
            <a:endParaRPr sz="1000" dirty="0">
              <a:ea typeface="Calibri"/>
              <a:cs typeface="Calibri"/>
            </a:endParaRPr>
          </a:p>
        </p:txBody>
      </p:sp>
      <p:sp>
        <p:nvSpPr>
          <p:cNvPr id="4" name="Rounded Rectangle 64">
            <a:extLst>
              <a:ext uri="{FF2B5EF4-FFF2-40B4-BE49-F238E27FC236}">
                <a16:creationId xmlns:a16="http://schemas.microsoft.com/office/drawing/2014/main" id="{A654DA84-E326-99A0-2570-C1284E40A028}"/>
              </a:ext>
            </a:extLst>
          </p:cNvPr>
          <p:cNvSpPr/>
          <p:nvPr/>
        </p:nvSpPr>
        <p:spPr>
          <a:xfrm>
            <a:off x="6645029" y="2113384"/>
            <a:ext cx="1920240" cy="960120"/>
          </a:xfrm>
          <a:prstGeom prst="roundRect">
            <a:avLst/>
          </a:prstGeom>
          <a:solidFill>
            <a:srgbClr val="EF5350"/>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500" b="1">
                <a:solidFill>
                  <a:srgbClr val="FFFFFF"/>
                </a:solidFill>
                <a:latin typeface="Calibri"/>
              </a:defRPr>
            </a:pPr>
            <a:r>
              <a:rPr sz="1200" dirty="0" err="1"/>
              <a:t>Keycloak</a:t>
            </a:r>
            <a:r>
              <a:rPr sz="1200" dirty="0"/>
              <a:t> (IAM)</a:t>
            </a:r>
          </a:p>
          <a:p>
            <a:pPr algn="ctr">
              <a:spcBef>
                <a:spcPts val="150"/>
              </a:spcBef>
              <a:spcAft>
                <a:spcPts val="0"/>
              </a:spcAft>
              <a:defRPr sz="1000" b="0">
                <a:solidFill>
                  <a:srgbClr val="E0E0E0"/>
                </a:solidFill>
                <a:latin typeface="Calibri"/>
              </a:defRPr>
            </a:pPr>
            <a:r>
              <a:rPr sz="1000" dirty="0"/>
              <a:t>OAuth 2.0 / OIDC provider</a:t>
            </a:r>
            <a:endParaRPr sz="1000" dirty="0">
              <a:ea typeface="Calibri"/>
              <a:cs typeface="Calibri"/>
            </a:endParaRPr>
          </a:p>
          <a:p>
            <a:pPr algn="ctr">
              <a:spcBef>
                <a:spcPts val="150"/>
              </a:spcBef>
              <a:spcAft>
                <a:spcPts val="0"/>
              </a:spcAft>
              <a:defRPr sz="1000" b="0">
                <a:solidFill>
                  <a:srgbClr val="E0E0E0"/>
                </a:solidFill>
                <a:latin typeface="Calibri"/>
              </a:defRPr>
            </a:pPr>
            <a:r>
              <a:rPr sz="1000" dirty="0"/>
              <a:t>Token exchange</a:t>
            </a:r>
            <a:r>
              <a:rPr lang="en-US" sz="1000" dirty="0"/>
              <a:t>,</a:t>
            </a:r>
            <a:r>
              <a:rPr sz="1000" dirty="0"/>
              <a:t> Client management</a:t>
            </a:r>
            <a:endParaRPr sz="1000" dirty="0">
              <a:ea typeface="Calibri"/>
              <a:cs typeface="Calibri"/>
            </a:endParaRPr>
          </a:p>
        </p:txBody>
      </p:sp>
      <p:sp>
        <p:nvSpPr>
          <p:cNvPr id="6" name="Rounded Rectangle 55">
            <a:extLst>
              <a:ext uri="{FF2B5EF4-FFF2-40B4-BE49-F238E27FC236}">
                <a16:creationId xmlns:a16="http://schemas.microsoft.com/office/drawing/2014/main" id="{88DD5231-8DEF-6FC0-026B-3723139C4100}"/>
              </a:ext>
            </a:extLst>
          </p:cNvPr>
          <p:cNvSpPr/>
          <p:nvPr/>
        </p:nvSpPr>
        <p:spPr>
          <a:xfrm>
            <a:off x="884309" y="1839064"/>
            <a:ext cx="1508760" cy="1028700"/>
          </a:xfrm>
          <a:prstGeom prst="roundRect">
            <a:avLst/>
          </a:prstGeom>
          <a:solidFill>
            <a:srgbClr val="42A5F5"/>
          </a:solidFill>
          <a:ln>
            <a:no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400" b="1">
                <a:solidFill>
                  <a:srgbClr val="FFFFFF"/>
                </a:solidFill>
                <a:latin typeface="Calibri"/>
              </a:defRPr>
            </a:pPr>
            <a:r>
              <a:rPr sz="1400" dirty="0"/>
              <a:t>Your Application</a:t>
            </a:r>
          </a:p>
          <a:p>
            <a:pPr algn="ctr">
              <a:spcBef>
                <a:spcPts val="150"/>
              </a:spcBef>
              <a:spcAft>
                <a:spcPts val="0"/>
              </a:spcAft>
              <a:defRPr sz="900" b="0">
                <a:solidFill>
                  <a:srgbClr val="E0E0E0"/>
                </a:solidFill>
                <a:latin typeface="Calibri"/>
              </a:defRPr>
            </a:pPr>
            <a:r>
              <a:rPr sz="1000" dirty="0"/>
              <a:t>Agent or any workload</a:t>
            </a:r>
          </a:p>
        </p:txBody>
      </p:sp>
      <p:sp>
        <p:nvSpPr>
          <p:cNvPr id="7" name="Rounded Rectangle 65">
            <a:extLst>
              <a:ext uri="{FF2B5EF4-FFF2-40B4-BE49-F238E27FC236}">
                <a16:creationId xmlns:a16="http://schemas.microsoft.com/office/drawing/2014/main" id="{6F13C1A3-10CE-EA08-B02C-9A247E060271}"/>
              </a:ext>
            </a:extLst>
          </p:cNvPr>
          <p:cNvSpPr/>
          <p:nvPr/>
        </p:nvSpPr>
        <p:spPr>
          <a:xfrm>
            <a:off x="6645029" y="3382114"/>
            <a:ext cx="1920240" cy="960120"/>
          </a:xfrm>
          <a:prstGeom prst="roundRect">
            <a:avLst/>
          </a:prstGeom>
          <a:solidFill>
            <a:srgbClr val="66BB6A"/>
          </a:solidFill>
          <a:ln>
            <a:no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500" b="1">
                <a:solidFill>
                  <a:srgbClr val="FFFFFF"/>
                </a:solidFill>
                <a:latin typeface="Calibri"/>
              </a:defRPr>
            </a:pPr>
            <a:r>
              <a:rPr sz="1600" dirty="0"/>
              <a:t>Target Service</a:t>
            </a:r>
          </a:p>
        </p:txBody>
      </p:sp>
      <p:sp>
        <p:nvSpPr>
          <p:cNvPr id="8" name="TextBox 7">
            <a:extLst>
              <a:ext uri="{FF2B5EF4-FFF2-40B4-BE49-F238E27FC236}">
                <a16:creationId xmlns:a16="http://schemas.microsoft.com/office/drawing/2014/main" id="{430F5C5B-A2F2-9025-EBB6-4E8340F031F5}"/>
              </a:ext>
            </a:extLst>
          </p:cNvPr>
          <p:cNvSpPr txBox="1"/>
          <p:nvPr/>
        </p:nvSpPr>
        <p:spPr>
          <a:xfrm>
            <a:off x="234665" y="1014751"/>
            <a:ext cx="2743200" cy="276999"/>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100" b="0">
                <a:solidFill>
                  <a:srgbClr val="42A5F5"/>
                </a:solidFill>
                <a:latin typeface="Calibri"/>
              </a:defRPr>
            </a:pPr>
            <a:r>
              <a:rPr sz="1200" dirty="0"/>
              <a:t>WORKLOAD POD </a:t>
            </a:r>
            <a:endParaRPr lang="en-US" sz="1200" dirty="0">
              <a:ea typeface="Calibri"/>
              <a:cs typeface="Calibri"/>
            </a:endParaRPr>
          </a:p>
        </p:txBody>
      </p:sp>
    </p:spTree>
    <p:extLst>
      <p:ext uri="{BB962C8B-B14F-4D97-AF65-F5344CB8AC3E}">
        <p14:creationId xmlns:p14="http://schemas.microsoft.com/office/powerpoint/2010/main" val="2990224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AA9CB-E455-0D19-8892-B82E3B716D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0589E0-96B2-2477-3ADA-A0ABA0ACFFD2}"/>
              </a:ext>
            </a:extLst>
          </p:cNvPr>
          <p:cNvSpPr>
            <a:spLocks noGrp="1"/>
          </p:cNvSpPr>
          <p:nvPr>
            <p:ph type="title"/>
          </p:nvPr>
        </p:nvSpPr>
        <p:spPr>
          <a:xfrm>
            <a:off x="235889" y="227434"/>
            <a:ext cx="6949739" cy="1047900"/>
          </a:xfrm>
        </p:spPr>
        <p:txBody>
          <a:bodyPr/>
          <a:lstStyle/>
          <a:p>
            <a:r>
              <a:rPr lang="en-US" sz="3500" dirty="0" err="1"/>
              <a:t>AuthBridge</a:t>
            </a:r>
            <a:r>
              <a:rPr lang="en-US" sz="3500" dirty="0"/>
              <a:t> Architecture</a:t>
            </a:r>
            <a:endParaRPr lang="en-US" sz="3500" b="0" dirty="0">
              <a:solidFill>
                <a:srgbClr val="000000"/>
              </a:solidFill>
            </a:endParaRPr>
          </a:p>
          <a:p>
            <a:endParaRPr lang="en-US" dirty="0"/>
          </a:p>
        </p:txBody>
      </p:sp>
      <p:sp>
        <p:nvSpPr>
          <p:cNvPr id="5" name="Rectangle 4">
            <a:extLst>
              <a:ext uri="{FF2B5EF4-FFF2-40B4-BE49-F238E27FC236}">
                <a16:creationId xmlns:a16="http://schemas.microsoft.com/office/drawing/2014/main" id="{136FE083-3250-B8E9-F1B1-E0B1F1002EC3}"/>
              </a:ext>
            </a:extLst>
          </p:cNvPr>
          <p:cNvSpPr/>
          <p:nvPr/>
        </p:nvSpPr>
        <p:spPr>
          <a:xfrm>
            <a:off x="472829" y="1016104"/>
            <a:ext cx="1371600" cy="38100"/>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p>
        </p:txBody>
      </p:sp>
      <p:sp>
        <p:nvSpPr>
          <p:cNvPr id="9" name="Rectangle 8">
            <a:extLst>
              <a:ext uri="{FF2B5EF4-FFF2-40B4-BE49-F238E27FC236}">
                <a16:creationId xmlns:a16="http://schemas.microsoft.com/office/drawing/2014/main" id="{C9E214CB-5959-5843-4D0A-ABCA576649F6}"/>
              </a:ext>
            </a:extLst>
          </p:cNvPr>
          <p:cNvSpPr/>
          <p:nvPr/>
        </p:nvSpPr>
        <p:spPr>
          <a:xfrm>
            <a:off x="267089" y="707494"/>
            <a:ext cx="1234440" cy="28575"/>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p>
        </p:txBody>
      </p:sp>
      <p:sp>
        <p:nvSpPr>
          <p:cNvPr id="11" name="Rounded Rectangle 52">
            <a:extLst>
              <a:ext uri="{FF2B5EF4-FFF2-40B4-BE49-F238E27FC236}">
                <a16:creationId xmlns:a16="http://schemas.microsoft.com/office/drawing/2014/main" id="{E0C827ED-103F-550B-7351-10671BE96DA5}"/>
              </a:ext>
            </a:extLst>
          </p:cNvPr>
          <p:cNvSpPr/>
          <p:nvPr/>
        </p:nvSpPr>
        <p:spPr>
          <a:xfrm>
            <a:off x="609989" y="913234"/>
            <a:ext cx="5486400" cy="3771900"/>
          </a:xfrm>
          <a:prstGeom prst="roundRect">
            <a:avLst/>
          </a:prstGeom>
          <a:solidFill>
            <a:srgbClr val="1F3055"/>
          </a:solidFill>
          <a:ln w="31750">
            <a:solidFill>
              <a:srgbClr val="42A5F5"/>
            </a:solid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200" b="1">
                <a:solidFill>
                  <a:srgbClr val="FFFFFF"/>
                </a:solidFill>
                <a:latin typeface="Calibri"/>
              </a:defRPr>
            </a:pPr>
            <a:endParaRPr sz="900"/>
          </a:p>
        </p:txBody>
      </p:sp>
      <p:sp>
        <p:nvSpPr>
          <p:cNvPr id="13" name="TextBox 12">
            <a:extLst>
              <a:ext uri="{FF2B5EF4-FFF2-40B4-BE49-F238E27FC236}">
                <a16:creationId xmlns:a16="http://schemas.microsoft.com/office/drawing/2014/main" id="{49E86778-B8A6-089F-EEC8-5FB21D033CDF}"/>
              </a:ext>
            </a:extLst>
          </p:cNvPr>
          <p:cNvSpPr txBox="1"/>
          <p:nvPr/>
        </p:nvSpPr>
        <p:spPr>
          <a:xfrm>
            <a:off x="885387" y="957315"/>
            <a:ext cx="3554621" cy="307777"/>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100" b="0">
                <a:solidFill>
                  <a:srgbClr val="42A5F5"/>
                </a:solidFill>
                <a:latin typeface="Calibri"/>
              </a:defRPr>
            </a:pPr>
            <a:r>
              <a:rPr sz="1400" dirty="0"/>
              <a:t>WORKLOAD POD (with </a:t>
            </a:r>
            <a:r>
              <a:rPr lang="en-US" sz="1400" dirty="0" err="1"/>
              <a:t>AuthBridge</a:t>
            </a:r>
            <a:r>
              <a:rPr sz="1400" dirty="0"/>
              <a:t>)</a:t>
            </a:r>
            <a:endParaRPr lang="en-US" sz="1400" dirty="0">
              <a:ea typeface="Calibri"/>
              <a:cs typeface="Calibri"/>
            </a:endParaRPr>
          </a:p>
        </p:txBody>
      </p:sp>
      <p:sp>
        <p:nvSpPr>
          <p:cNvPr id="15" name="Rounded Rectangle 54">
            <a:extLst>
              <a:ext uri="{FF2B5EF4-FFF2-40B4-BE49-F238E27FC236}">
                <a16:creationId xmlns:a16="http://schemas.microsoft.com/office/drawing/2014/main" id="{53CF0CEC-157D-37D0-9208-8A45E2CF93CD}"/>
              </a:ext>
            </a:extLst>
          </p:cNvPr>
          <p:cNvSpPr/>
          <p:nvPr/>
        </p:nvSpPr>
        <p:spPr>
          <a:xfrm>
            <a:off x="884309" y="1290424"/>
            <a:ext cx="4937760" cy="377190"/>
          </a:xfrm>
          <a:prstGeom prst="roundRect">
            <a:avLst/>
          </a:prstGeom>
          <a:solidFill>
            <a:srgbClr val="78909C"/>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300" b="1">
                <a:solidFill>
                  <a:srgbClr val="FFFFFF"/>
                </a:solidFill>
                <a:latin typeface="Calibri"/>
              </a:defRPr>
            </a:pPr>
            <a:r>
              <a:rPr sz="1200" dirty="0"/>
              <a:t>proxy-</a:t>
            </a:r>
            <a:r>
              <a:rPr sz="1200" err="1"/>
              <a:t>init</a:t>
            </a:r>
            <a:endParaRPr lang="en-US" sz="1200" err="1">
              <a:ea typeface="Calibri"/>
              <a:cs typeface="Calibri"/>
            </a:endParaRPr>
          </a:p>
          <a:p>
            <a:pPr algn="ctr">
              <a:spcBef>
                <a:spcPts val="150"/>
              </a:spcBef>
              <a:spcAft>
                <a:spcPts val="0"/>
              </a:spcAft>
              <a:defRPr sz="900" b="0">
                <a:solidFill>
                  <a:srgbClr val="E0E0E0"/>
                </a:solidFill>
                <a:latin typeface="Calibri"/>
              </a:defRPr>
            </a:pPr>
            <a:r>
              <a:rPr sz="1000" dirty="0"/>
              <a:t>iptables rules for inbound &amp; outbound traffic interception</a:t>
            </a:r>
            <a:endParaRPr sz="1000" dirty="0">
              <a:ea typeface="Calibri"/>
              <a:cs typeface="Calibri"/>
            </a:endParaRPr>
          </a:p>
        </p:txBody>
      </p:sp>
      <p:sp>
        <p:nvSpPr>
          <p:cNvPr id="17" name="Rounded Rectangle 55">
            <a:extLst>
              <a:ext uri="{FF2B5EF4-FFF2-40B4-BE49-F238E27FC236}">
                <a16:creationId xmlns:a16="http://schemas.microsoft.com/office/drawing/2014/main" id="{D66C9617-4AE7-3C7E-E912-529A2CC9A990}"/>
              </a:ext>
            </a:extLst>
          </p:cNvPr>
          <p:cNvSpPr/>
          <p:nvPr/>
        </p:nvSpPr>
        <p:spPr>
          <a:xfrm>
            <a:off x="884309" y="1839064"/>
            <a:ext cx="1508760" cy="1028700"/>
          </a:xfrm>
          <a:prstGeom prst="roundRect">
            <a:avLst/>
          </a:prstGeom>
          <a:solidFill>
            <a:srgbClr val="42A5F5"/>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400" b="1">
                <a:solidFill>
                  <a:srgbClr val="FFFFFF"/>
                </a:solidFill>
                <a:latin typeface="Calibri"/>
              </a:defRPr>
            </a:pPr>
            <a:r>
              <a:rPr sz="1200" dirty="0"/>
              <a:t>Your Application</a:t>
            </a:r>
            <a:endParaRPr lang="en-US" sz="1200" dirty="0">
              <a:ea typeface="Calibri"/>
              <a:cs typeface="Calibri"/>
            </a:endParaRPr>
          </a:p>
          <a:p>
            <a:pPr algn="ctr">
              <a:spcBef>
                <a:spcPts val="150"/>
              </a:spcBef>
              <a:spcAft>
                <a:spcPts val="0"/>
              </a:spcAft>
              <a:defRPr sz="900" b="0">
                <a:solidFill>
                  <a:srgbClr val="E0E0E0"/>
                </a:solidFill>
                <a:latin typeface="Calibri"/>
              </a:defRPr>
            </a:pPr>
            <a:r>
              <a:rPr sz="1000" dirty="0"/>
              <a:t>Agent or any workload</a:t>
            </a:r>
            <a:endParaRPr sz="1000" dirty="0">
              <a:ea typeface="Calibri"/>
              <a:cs typeface="Calibri"/>
            </a:endParaRPr>
          </a:p>
          <a:p>
            <a:pPr algn="ctr">
              <a:spcBef>
                <a:spcPts val="150"/>
              </a:spcBef>
              <a:spcAft>
                <a:spcPts val="0"/>
              </a:spcAft>
              <a:defRPr sz="900" b="0">
                <a:solidFill>
                  <a:srgbClr val="E0E0E0"/>
                </a:solidFill>
                <a:latin typeface="Calibri"/>
              </a:defRPr>
            </a:pPr>
            <a:r>
              <a:rPr sz="1000" dirty="0"/>
              <a:t>No auth code needed</a:t>
            </a:r>
            <a:endParaRPr sz="1000" dirty="0">
              <a:ea typeface="Calibri"/>
              <a:cs typeface="Calibri"/>
            </a:endParaRPr>
          </a:p>
        </p:txBody>
      </p:sp>
      <p:sp>
        <p:nvSpPr>
          <p:cNvPr id="19" name="Rounded Rectangle 56">
            <a:extLst>
              <a:ext uri="{FF2B5EF4-FFF2-40B4-BE49-F238E27FC236}">
                <a16:creationId xmlns:a16="http://schemas.microsoft.com/office/drawing/2014/main" id="{D3A96104-B2BA-D15E-0265-F323E6C79A40}"/>
              </a:ext>
            </a:extLst>
          </p:cNvPr>
          <p:cNvSpPr/>
          <p:nvPr/>
        </p:nvSpPr>
        <p:spPr>
          <a:xfrm>
            <a:off x="2564519" y="1839064"/>
            <a:ext cx="1508760" cy="1028700"/>
          </a:xfrm>
          <a:prstGeom prst="roundRect">
            <a:avLst/>
          </a:prstGeom>
          <a:solidFill>
            <a:srgbClr val="AB47BC"/>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300" b="1">
                <a:solidFill>
                  <a:srgbClr val="FFFFFF"/>
                </a:solidFill>
                <a:latin typeface="Calibri"/>
              </a:defRPr>
            </a:pPr>
            <a:r>
              <a:rPr sz="1200" dirty="0" err="1"/>
              <a:t>spiffe</a:t>
            </a:r>
            <a:r>
              <a:rPr sz="1200" dirty="0"/>
              <a:t>-helper</a:t>
            </a:r>
          </a:p>
          <a:p>
            <a:pPr algn="ctr">
              <a:spcBef>
                <a:spcPts val="150"/>
              </a:spcBef>
              <a:spcAft>
                <a:spcPts val="0"/>
              </a:spcAft>
              <a:defRPr sz="900" b="0">
                <a:solidFill>
                  <a:srgbClr val="E0E0E0"/>
                </a:solidFill>
                <a:latin typeface="Calibri"/>
              </a:defRPr>
            </a:pPr>
            <a:r>
              <a:rPr sz="1000" dirty="0"/>
              <a:t>Obtains JWT SVID</a:t>
            </a:r>
            <a:endParaRPr sz="1000" dirty="0">
              <a:ea typeface="Calibri"/>
              <a:cs typeface="Calibri"/>
            </a:endParaRPr>
          </a:p>
          <a:p>
            <a:pPr algn="ctr">
              <a:spcBef>
                <a:spcPts val="150"/>
              </a:spcBef>
              <a:spcAft>
                <a:spcPts val="0"/>
              </a:spcAft>
              <a:defRPr sz="900" b="0">
                <a:solidFill>
                  <a:srgbClr val="E0E0E0"/>
                </a:solidFill>
                <a:latin typeface="Calibri"/>
              </a:defRPr>
            </a:pPr>
            <a:r>
              <a:rPr sz="1000" dirty="0"/>
              <a:t>from SPIRE Agent</a:t>
            </a:r>
            <a:endParaRPr sz="1000" dirty="0">
              <a:ea typeface="Calibri"/>
              <a:cs typeface="Calibri"/>
            </a:endParaRPr>
          </a:p>
        </p:txBody>
      </p:sp>
      <p:sp>
        <p:nvSpPr>
          <p:cNvPr id="21" name="Rounded Rectangle 57">
            <a:extLst>
              <a:ext uri="{FF2B5EF4-FFF2-40B4-BE49-F238E27FC236}">
                <a16:creationId xmlns:a16="http://schemas.microsoft.com/office/drawing/2014/main" id="{866C0F2A-A0B7-392B-19B8-14CDD9EB52D9}"/>
              </a:ext>
            </a:extLst>
          </p:cNvPr>
          <p:cNvSpPr/>
          <p:nvPr/>
        </p:nvSpPr>
        <p:spPr>
          <a:xfrm>
            <a:off x="4244729" y="1839064"/>
            <a:ext cx="1577340" cy="1028700"/>
          </a:xfrm>
          <a:prstGeom prst="roundRect">
            <a:avLst/>
          </a:prstGeom>
          <a:solidFill>
            <a:srgbClr val="26A69A"/>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200" b="1">
                <a:solidFill>
                  <a:srgbClr val="FFFFFF"/>
                </a:solidFill>
                <a:latin typeface="Calibri"/>
              </a:defRPr>
            </a:pPr>
            <a:r>
              <a:rPr sz="1200" dirty="0"/>
              <a:t>client-registration</a:t>
            </a:r>
            <a:endParaRPr lang="en-US" sz="1200" dirty="0">
              <a:ea typeface="Calibri"/>
              <a:cs typeface="Calibri"/>
            </a:endParaRPr>
          </a:p>
          <a:p>
            <a:pPr algn="ctr">
              <a:spcBef>
                <a:spcPts val="150"/>
              </a:spcBef>
              <a:spcAft>
                <a:spcPts val="0"/>
              </a:spcAft>
              <a:defRPr sz="900" b="0">
                <a:solidFill>
                  <a:srgbClr val="E0E0E0"/>
                </a:solidFill>
                <a:latin typeface="Calibri"/>
              </a:defRPr>
            </a:pPr>
            <a:r>
              <a:rPr sz="1000" dirty="0"/>
              <a:t>Reads SPIFFE ID</a:t>
            </a:r>
            <a:endParaRPr sz="1000" dirty="0">
              <a:ea typeface="Calibri"/>
              <a:cs typeface="Calibri"/>
            </a:endParaRPr>
          </a:p>
          <a:p>
            <a:pPr algn="ctr">
              <a:spcBef>
                <a:spcPts val="150"/>
              </a:spcBef>
              <a:spcAft>
                <a:spcPts val="0"/>
              </a:spcAft>
              <a:defRPr sz="900" b="0">
                <a:solidFill>
                  <a:srgbClr val="E0E0E0"/>
                </a:solidFill>
                <a:latin typeface="Calibri"/>
              </a:defRPr>
            </a:pPr>
            <a:r>
              <a:rPr sz="1000" dirty="0"/>
              <a:t>Registers </a:t>
            </a:r>
            <a:r>
              <a:rPr sz="1000" dirty="0" err="1"/>
              <a:t>Keycloak</a:t>
            </a:r>
            <a:r>
              <a:rPr sz="1000" dirty="0"/>
              <a:t> client</a:t>
            </a:r>
            <a:endParaRPr sz="1000" dirty="0">
              <a:ea typeface="Calibri"/>
              <a:cs typeface="Calibri"/>
            </a:endParaRPr>
          </a:p>
        </p:txBody>
      </p:sp>
      <p:sp>
        <p:nvSpPr>
          <p:cNvPr id="23" name="Rounded Rectangle 58">
            <a:extLst>
              <a:ext uri="{FF2B5EF4-FFF2-40B4-BE49-F238E27FC236}">
                <a16:creationId xmlns:a16="http://schemas.microsoft.com/office/drawing/2014/main" id="{FC47CCFB-3E73-D2C1-E8E9-62BFAD5C4703}"/>
              </a:ext>
            </a:extLst>
          </p:cNvPr>
          <p:cNvSpPr/>
          <p:nvPr/>
        </p:nvSpPr>
        <p:spPr>
          <a:xfrm>
            <a:off x="884309" y="3073504"/>
            <a:ext cx="4937760" cy="1440180"/>
          </a:xfrm>
          <a:prstGeom prst="roundRect">
            <a:avLst/>
          </a:prstGeom>
          <a:solidFill>
            <a:srgbClr val="FF7C43"/>
          </a:solidFill>
          <a:ln>
            <a:noFill/>
          </a:ln>
        </p:spPr>
        <p:style>
          <a:lnRef idx="1">
            <a:schemeClr val="accent1"/>
          </a:lnRef>
          <a:fillRef idx="3">
            <a:schemeClr val="accent1"/>
          </a:fillRef>
          <a:effectRef idx="2">
            <a:schemeClr val="accent1"/>
          </a:effectRef>
          <a:fontRef idx="minor">
            <a:schemeClr val="lt1"/>
          </a:fontRef>
        </p:style>
        <p:txBody>
          <a:bodyPr wrap="square" lIns="54864" rIns="54864"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200" b="1">
                <a:solidFill>
                  <a:srgbClr val="FFFFFF"/>
                </a:solidFill>
                <a:latin typeface="Calibri"/>
              </a:defRPr>
            </a:pPr>
            <a:endParaRPr sz="900"/>
          </a:p>
        </p:txBody>
      </p:sp>
      <p:sp>
        <p:nvSpPr>
          <p:cNvPr id="25" name="TextBox 24">
            <a:extLst>
              <a:ext uri="{FF2B5EF4-FFF2-40B4-BE49-F238E27FC236}">
                <a16:creationId xmlns:a16="http://schemas.microsoft.com/office/drawing/2014/main" id="{AE945DF1-23BF-76D7-D231-12EA7CC2E394}"/>
              </a:ext>
            </a:extLst>
          </p:cNvPr>
          <p:cNvSpPr txBox="1"/>
          <p:nvPr/>
        </p:nvSpPr>
        <p:spPr>
          <a:xfrm>
            <a:off x="952889" y="3073504"/>
            <a:ext cx="3166433" cy="276999"/>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300" b="0">
                <a:solidFill>
                  <a:srgbClr val="FFFFFF"/>
                </a:solidFill>
                <a:latin typeface="Calibri"/>
              </a:defRPr>
            </a:pPr>
            <a:r>
              <a:rPr sz="1200" err="1"/>
              <a:t>AuthProxy</a:t>
            </a:r>
            <a:r>
              <a:rPr sz="1200" dirty="0"/>
              <a:t> Sidecar  (Envoy 1.28 + </a:t>
            </a:r>
            <a:r>
              <a:rPr sz="1200" err="1"/>
              <a:t>ext</a:t>
            </a:r>
            <a:r>
              <a:rPr sz="1200" dirty="0"/>
              <a:t>-proc)</a:t>
            </a:r>
            <a:endParaRPr lang="en-US" sz="1200" dirty="0">
              <a:ea typeface="Calibri"/>
              <a:cs typeface="Calibri"/>
            </a:endParaRPr>
          </a:p>
        </p:txBody>
      </p:sp>
      <p:sp>
        <p:nvSpPr>
          <p:cNvPr id="27" name="Rounded Rectangle 60">
            <a:extLst>
              <a:ext uri="{FF2B5EF4-FFF2-40B4-BE49-F238E27FC236}">
                <a16:creationId xmlns:a16="http://schemas.microsoft.com/office/drawing/2014/main" id="{D40C395B-B2EF-A1B2-7102-DF64F71AB91C}"/>
              </a:ext>
            </a:extLst>
          </p:cNvPr>
          <p:cNvSpPr/>
          <p:nvPr/>
        </p:nvSpPr>
        <p:spPr>
          <a:xfrm>
            <a:off x="1090049" y="3345128"/>
            <a:ext cx="2335925" cy="503568"/>
          </a:xfrm>
          <a:prstGeom prst="roundRect">
            <a:avLst/>
          </a:prstGeom>
          <a:solidFill>
            <a:srgbClr val="E65100"/>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200" b="1">
                <a:solidFill>
                  <a:srgbClr val="FFFFFF"/>
                </a:solidFill>
                <a:latin typeface="Calibri"/>
              </a:defRPr>
            </a:pPr>
            <a:r>
              <a:rPr sz="1200" dirty="0"/>
              <a:t>INBOUND (:15124)</a:t>
            </a:r>
          </a:p>
          <a:p>
            <a:pPr algn="ctr">
              <a:spcBef>
                <a:spcPts val="150"/>
              </a:spcBef>
              <a:defRPr sz="900" b="0">
                <a:solidFill>
                  <a:srgbClr val="E0E0E0"/>
                </a:solidFill>
                <a:latin typeface="Calibri"/>
              </a:defRPr>
            </a:pPr>
            <a:r>
              <a:rPr sz="1000" dirty="0"/>
              <a:t>Validate JWT: signature</a:t>
            </a:r>
            <a:r>
              <a:rPr lang="en-US" sz="1000" dirty="0"/>
              <a:t>,</a:t>
            </a:r>
            <a:r>
              <a:rPr sz="1000" dirty="0"/>
              <a:t> issuer,</a:t>
            </a:r>
            <a:r>
              <a:rPr lang="en-US" sz="1000" dirty="0"/>
              <a:t> </a:t>
            </a:r>
            <a:r>
              <a:rPr sz="1000" dirty="0"/>
              <a:t>audience</a:t>
            </a:r>
            <a:endParaRPr sz="1000" dirty="0">
              <a:ea typeface="Calibri"/>
              <a:cs typeface="Calibri"/>
            </a:endParaRPr>
          </a:p>
          <a:p>
            <a:pPr algn="ctr">
              <a:spcBef>
                <a:spcPts val="150"/>
              </a:spcBef>
              <a:spcAft>
                <a:spcPts val="0"/>
              </a:spcAft>
              <a:defRPr sz="900" b="0">
                <a:solidFill>
                  <a:srgbClr val="E0E0E0"/>
                </a:solidFill>
                <a:latin typeface="Calibri"/>
              </a:defRPr>
            </a:pPr>
            <a:r>
              <a:rPr sz="1000" dirty="0"/>
              <a:t>Reject invalid → 401 Unauthorized</a:t>
            </a:r>
            <a:endParaRPr sz="1000" dirty="0">
              <a:ea typeface="Calibri"/>
              <a:cs typeface="Calibri"/>
            </a:endParaRPr>
          </a:p>
        </p:txBody>
      </p:sp>
      <p:sp>
        <p:nvSpPr>
          <p:cNvPr id="29" name="Rounded Rectangle 61">
            <a:extLst>
              <a:ext uri="{FF2B5EF4-FFF2-40B4-BE49-F238E27FC236}">
                <a16:creationId xmlns:a16="http://schemas.microsoft.com/office/drawing/2014/main" id="{5FD36A6D-96BC-8E30-B880-E8E1943D158F}"/>
              </a:ext>
            </a:extLst>
          </p:cNvPr>
          <p:cNvSpPr/>
          <p:nvPr/>
        </p:nvSpPr>
        <p:spPr>
          <a:xfrm>
            <a:off x="3490349" y="3347824"/>
            <a:ext cx="2194560" cy="514350"/>
          </a:xfrm>
          <a:prstGeom prst="roundRect">
            <a:avLst/>
          </a:prstGeom>
          <a:solidFill>
            <a:srgbClr val="E65100"/>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200" b="1">
                <a:solidFill>
                  <a:srgbClr val="FFFFFF"/>
                </a:solidFill>
                <a:latin typeface="Calibri"/>
              </a:defRPr>
            </a:pPr>
            <a:r>
              <a:rPr sz="1200" dirty="0"/>
              <a:t>OUTBOUND (:15123)</a:t>
            </a:r>
          </a:p>
          <a:p>
            <a:pPr algn="ctr">
              <a:spcBef>
                <a:spcPts val="150"/>
              </a:spcBef>
              <a:defRPr sz="900" b="0">
                <a:solidFill>
                  <a:srgbClr val="E0E0E0"/>
                </a:solidFill>
                <a:latin typeface="Calibri"/>
              </a:defRPr>
            </a:pPr>
            <a:r>
              <a:rPr sz="1000" dirty="0"/>
              <a:t>Token Exchange</a:t>
            </a:r>
            <a:r>
              <a:rPr lang="en-US" sz="1000" dirty="0"/>
              <a:t> </a:t>
            </a:r>
            <a:r>
              <a:rPr sz="1000" dirty="0"/>
              <a:t>via </a:t>
            </a:r>
            <a:r>
              <a:rPr sz="1000" err="1"/>
              <a:t>Keycloak</a:t>
            </a:r>
            <a:endParaRPr sz="1000" err="1">
              <a:ea typeface="Calibri"/>
              <a:cs typeface="Calibri"/>
            </a:endParaRPr>
          </a:p>
        </p:txBody>
      </p:sp>
      <p:sp>
        <p:nvSpPr>
          <p:cNvPr id="31" name="Rounded Rectangle 62">
            <a:extLst>
              <a:ext uri="{FF2B5EF4-FFF2-40B4-BE49-F238E27FC236}">
                <a16:creationId xmlns:a16="http://schemas.microsoft.com/office/drawing/2014/main" id="{58797240-967B-C85B-A496-AF10234C85F6}"/>
              </a:ext>
            </a:extLst>
          </p:cNvPr>
          <p:cNvSpPr/>
          <p:nvPr/>
        </p:nvSpPr>
        <p:spPr>
          <a:xfrm>
            <a:off x="1844429" y="3999334"/>
            <a:ext cx="2468880" cy="342900"/>
          </a:xfrm>
          <a:prstGeom prst="roundRect">
            <a:avLst/>
          </a:prstGeom>
          <a:solidFill>
            <a:srgbClr val="BF360C"/>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100" b="1">
                <a:solidFill>
                  <a:srgbClr val="FFFFFF"/>
                </a:solidFill>
                <a:latin typeface="Calibri"/>
              </a:defRPr>
            </a:pPr>
            <a:r>
              <a:rPr sz="1200" dirty="0"/>
              <a:t>go-processor </a:t>
            </a:r>
            <a:r>
              <a:rPr sz="1200" dirty="0" err="1"/>
              <a:t>ext</a:t>
            </a:r>
            <a:r>
              <a:rPr sz="1200" dirty="0"/>
              <a:t>-proc (:9090)</a:t>
            </a:r>
          </a:p>
          <a:p>
            <a:pPr algn="ctr">
              <a:spcBef>
                <a:spcPts val="150"/>
              </a:spcBef>
              <a:defRPr sz="800" b="0">
                <a:solidFill>
                  <a:srgbClr val="E0E0E0"/>
                </a:solidFill>
                <a:latin typeface="Calibri"/>
              </a:defRPr>
            </a:pPr>
            <a:r>
              <a:rPr sz="1000" err="1"/>
              <a:t>gRPC</a:t>
            </a:r>
            <a:r>
              <a:rPr sz="1000" dirty="0"/>
              <a:t> server validation &amp; exchange</a:t>
            </a:r>
            <a:endParaRPr sz="1000" dirty="0">
              <a:ea typeface="Calibri"/>
              <a:cs typeface="Calibri"/>
            </a:endParaRPr>
          </a:p>
        </p:txBody>
      </p:sp>
      <p:sp>
        <p:nvSpPr>
          <p:cNvPr id="33" name="Rounded Rectangle 63">
            <a:extLst>
              <a:ext uri="{FF2B5EF4-FFF2-40B4-BE49-F238E27FC236}">
                <a16:creationId xmlns:a16="http://schemas.microsoft.com/office/drawing/2014/main" id="{9D36B929-6B06-E82C-1616-FC87E0B54E59}"/>
              </a:ext>
            </a:extLst>
          </p:cNvPr>
          <p:cNvSpPr/>
          <p:nvPr/>
        </p:nvSpPr>
        <p:spPr>
          <a:xfrm>
            <a:off x="6645029" y="1050394"/>
            <a:ext cx="1920240" cy="822960"/>
          </a:xfrm>
          <a:prstGeom prst="roundRect">
            <a:avLst/>
          </a:prstGeom>
          <a:solidFill>
            <a:srgbClr val="7E57C2"/>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500" b="1">
                <a:solidFill>
                  <a:srgbClr val="FFFFFF"/>
                </a:solidFill>
                <a:latin typeface="Calibri"/>
              </a:defRPr>
            </a:pPr>
            <a:r>
              <a:rPr sz="1200" dirty="0"/>
              <a:t>SPIRE Agent</a:t>
            </a:r>
            <a:endParaRPr lang="en-US" sz="1200">
              <a:ea typeface="Calibri"/>
              <a:cs typeface="Calibri"/>
            </a:endParaRPr>
          </a:p>
          <a:p>
            <a:pPr algn="ctr">
              <a:spcBef>
                <a:spcPts val="150"/>
              </a:spcBef>
              <a:spcAft>
                <a:spcPts val="0"/>
              </a:spcAft>
              <a:defRPr sz="1000" b="0">
                <a:solidFill>
                  <a:srgbClr val="E0E0E0"/>
                </a:solidFill>
                <a:latin typeface="Calibri"/>
              </a:defRPr>
            </a:pPr>
            <a:r>
              <a:rPr sz="1000" dirty="0"/>
              <a:t>Provides SPIFFE identities</a:t>
            </a:r>
            <a:endParaRPr sz="1000" dirty="0">
              <a:ea typeface="Calibri"/>
              <a:cs typeface="Calibri"/>
            </a:endParaRPr>
          </a:p>
          <a:p>
            <a:pPr algn="ctr">
              <a:spcBef>
                <a:spcPts val="150"/>
              </a:spcBef>
              <a:spcAft>
                <a:spcPts val="0"/>
              </a:spcAft>
              <a:defRPr sz="1000" b="0">
                <a:solidFill>
                  <a:srgbClr val="E0E0E0"/>
                </a:solidFill>
                <a:latin typeface="Calibri"/>
              </a:defRPr>
            </a:pPr>
            <a:r>
              <a:rPr sz="1000" dirty="0"/>
              <a:t>(JWT SVIDs) to workloads</a:t>
            </a:r>
            <a:endParaRPr sz="1000" dirty="0">
              <a:ea typeface="Calibri"/>
              <a:cs typeface="Calibri"/>
            </a:endParaRPr>
          </a:p>
        </p:txBody>
      </p:sp>
      <p:sp>
        <p:nvSpPr>
          <p:cNvPr id="35" name="Rounded Rectangle 64">
            <a:extLst>
              <a:ext uri="{FF2B5EF4-FFF2-40B4-BE49-F238E27FC236}">
                <a16:creationId xmlns:a16="http://schemas.microsoft.com/office/drawing/2014/main" id="{94DFA02D-A213-8573-E415-6200AF1CE581}"/>
              </a:ext>
            </a:extLst>
          </p:cNvPr>
          <p:cNvSpPr/>
          <p:nvPr/>
        </p:nvSpPr>
        <p:spPr>
          <a:xfrm>
            <a:off x="6645029" y="2113384"/>
            <a:ext cx="1920240" cy="960120"/>
          </a:xfrm>
          <a:prstGeom prst="roundRect">
            <a:avLst/>
          </a:prstGeom>
          <a:solidFill>
            <a:srgbClr val="EF5350"/>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500" b="1">
                <a:solidFill>
                  <a:srgbClr val="FFFFFF"/>
                </a:solidFill>
                <a:latin typeface="Calibri"/>
              </a:defRPr>
            </a:pPr>
            <a:r>
              <a:rPr sz="1200" dirty="0" err="1"/>
              <a:t>Keycloak</a:t>
            </a:r>
            <a:r>
              <a:rPr sz="1200" dirty="0"/>
              <a:t> (IAM)</a:t>
            </a:r>
          </a:p>
          <a:p>
            <a:pPr algn="ctr">
              <a:spcBef>
                <a:spcPts val="150"/>
              </a:spcBef>
              <a:spcAft>
                <a:spcPts val="0"/>
              </a:spcAft>
              <a:defRPr sz="1000" b="0">
                <a:solidFill>
                  <a:srgbClr val="E0E0E0"/>
                </a:solidFill>
                <a:latin typeface="Calibri"/>
              </a:defRPr>
            </a:pPr>
            <a:r>
              <a:rPr sz="1000" dirty="0"/>
              <a:t>OAuth 2.0 / OIDC provider</a:t>
            </a:r>
            <a:endParaRPr sz="1000" dirty="0">
              <a:ea typeface="Calibri"/>
              <a:cs typeface="Calibri"/>
            </a:endParaRPr>
          </a:p>
          <a:p>
            <a:pPr algn="ctr">
              <a:spcBef>
                <a:spcPts val="150"/>
              </a:spcBef>
              <a:spcAft>
                <a:spcPts val="0"/>
              </a:spcAft>
              <a:defRPr sz="1000" b="0">
                <a:solidFill>
                  <a:srgbClr val="E0E0E0"/>
                </a:solidFill>
                <a:latin typeface="Calibri"/>
              </a:defRPr>
            </a:pPr>
            <a:r>
              <a:rPr sz="1000" dirty="0"/>
              <a:t>Token exchange</a:t>
            </a:r>
            <a:r>
              <a:rPr lang="en-US" sz="1000" dirty="0"/>
              <a:t>,</a:t>
            </a:r>
            <a:r>
              <a:rPr sz="1000" dirty="0"/>
              <a:t> Client management</a:t>
            </a:r>
            <a:endParaRPr sz="1000" dirty="0">
              <a:ea typeface="Calibri"/>
              <a:cs typeface="Calibri"/>
            </a:endParaRPr>
          </a:p>
        </p:txBody>
      </p:sp>
      <p:sp>
        <p:nvSpPr>
          <p:cNvPr id="37" name="Rounded Rectangle 65">
            <a:extLst>
              <a:ext uri="{FF2B5EF4-FFF2-40B4-BE49-F238E27FC236}">
                <a16:creationId xmlns:a16="http://schemas.microsoft.com/office/drawing/2014/main" id="{FBB55EC1-0D3B-49F1-0660-E919925DC703}"/>
              </a:ext>
            </a:extLst>
          </p:cNvPr>
          <p:cNvSpPr/>
          <p:nvPr/>
        </p:nvSpPr>
        <p:spPr>
          <a:xfrm>
            <a:off x="6645029" y="3382114"/>
            <a:ext cx="1920240" cy="960120"/>
          </a:xfrm>
          <a:prstGeom prst="roundRect">
            <a:avLst/>
          </a:prstGeom>
          <a:solidFill>
            <a:srgbClr val="66BB6A"/>
          </a:solidFill>
          <a:ln>
            <a:noFill/>
          </a:ln>
        </p:spPr>
        <p:style>
          <a:lnRef idx="1">
            <a:schemeClr val="accent1"/>
          </a:lnRef>
          <a:fillRef idx="3">
            <a:schemeClr val="accent1"/>
          </a:fillRef>
          <a:effectRef idx="2">
            <a:schemeClr val="accent1"/>
          </a:effectRef>
          <a:fontRef idx="minor">
            <a:schemeClr val="lt1"/>
          </a:fontRef>
        </p:style>
        <p:txBody>
          <a:bodyPr wrap="square" lIns="54864" tIns="45720" rIns="54864" bIns="45720"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500" b="1">
                <a:solidFill>
                  <a:srgbClr val="FFFFFF"/>
                </a:solidFill>
                <a:latin typeface="Calibri"/>
              </a:defRPr>
            </a:pPr>
            <a:r>
              <a:rPr sz="1200" dirty="0"/>
              <a:t>Target Service</a:t>
            </a:r>
            <a:endParaRPr lang="en-US" sz="1200" dirty="0">
              <a:ea typeface="Calibri"/>
              <a:cs typeface="Calibri"/>
            </a:endParaRPr>
          </a:p>
          <a:p>
            <a:pPr algn="ctr">
              <a:spcBef>
                <a:spcPts val="150"/>
              </a:spcBef>
              <a:spcAft>
                <a:spcPts val="0"/>
              </a:spcAft>
              <a:defRPr sz="1000" b="0">
                <a:solidFill>
                  <a:srgbClr val="E0E0E0"/>
                </a:solidFill>
                <a:latin typeface="Calibri"/>
              </a:defRPr>
            </a:pPr>
            <a:r>
              <a:rPr sz="1000" dirty="0"/>
              <a:t>Validates exchanged token</a:t>
            </a:r>
            <a:endParaRPr sz="1000" dirty="0">
              <a:ea typeface="Calibri"/>
              <a:cs typeface="Calibri"/>
            </a:endParaRPr>
          </a:p>
          <a:p>
            <a:pPr algn="ctr">
              <a:spcBef>
                <a:spcPts val="150"/>
              </a:spcBef>
              <a:spcAft>
                <a:spcPts val="0"/>
              </a:spcAft>
              <a:defRPr sz="1000" b="0">
                <a:solidFill>
                  <a:srgbClr val="E0E0E0"/>
                </a:solidFill>
                <a:latin typeface="Calibri"/>
              </a:defRPr>
            </a:pPr>
            <a:r>
              <a:rPr sz="1000" dirty="0"/>
              <a:t>(</a:t>
            </a:r>
            <a:r>
              <a:rPr sz="1000" err="1"/>
              <a:t>aud</a:t>
            </a:r>
            <a:r>
              <a:rPr sz="1000" dirty="0"/>
              <a:t>: target-service)</a:t>
            </a:r>
            <a:endParaRPr sz="1000" dirty="0">
              <a:ea typeface="Calibri"/>
              <a:cs typeface="Calibri"/>
            </a:endParaRPr>
          </a:p>
          <a:p>
            <a:pPr algn="ctr">
              <a:spcBef>
                <a:spcPts val="150"/>
              </a:spcBef>
              <a:spcAft>
                <a:spcPts val="0"/>
              </a:spcAft>
              <a:defRPr sz="1000" b="0">
                <a:solidFill>
                  <a:srgbClr val="E0E0E0"/>
                </a:solidFill>
                <a:latin typeface="Calibri"/>
              </a:defRPr>
            </a:pPr>
            <a:r>
              <a:rPr sz="1000" dirty="0"/>
              <a:t>Authorizes request</a:t>
            </a:r>
            <a:endParaRPr sz="1000" dirty="0">
              <a:ea typeface="Calibri"/>
              <a:cs typeface="Calibri"/>
            </a:endParaRPr>
          </a:p>
        </p:txBody>
      </p:sp>
      <p:cxnSp>
        <p:nvCxnSpPr>
          <p:cNvPr id="39" name="Connector 17">
            <a:extLst>
              <a:ext uri="{FF2B5EF4-FFF2-40B4-BE49-F238E27FC236}">
                <a16:creationId xmlns:a16="http://schemas.microsoft.com/office/drawing/2014/main" id="{B8969BA1-2BC3-FBFF-A2E4-0A09F24E56B2}"/>
              </a:ext>
            </a:extLst>
          </p:cNvPr>
          <p:cNvCxnSpPr/>
          <p:nvPr/>
        </p:nvCxnSpPr>
        <p:spPr>
          <a:xfrm flipH="1">
            <a:off x="4073279" y="1461874"/>
            <a:ext cx="2571750" cy="582930"/>
          </a:xfrm>
          <a:prstGeom prst="line">
            <a:avLst/>
          </a:prstGeom>
          <a:ln w="25400">
            <a:solidFill>
              <a:srgbClr val="AB47BC"/>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6C238581-996C-9EEB-F60D-6193967C5532}"/>
              </a:ext>
            </a:extLst>
          </p:cNvPr>
          <p:cNvSpPr txBox="1"/>
          <p:nvPr/>
        </p:nvSpPr>
        <p:spPr>
          <a:xfrm>
            <a:off x="5443987" y="1395345"/>
            <a:ext cx="1714500" cy="215444"/>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800" b="0">
                <a:solidFill>
                  <a:srgbClr val="AB47BC"/>
                </a:solidFill>
                <a:latin typeface="Calibri"/>
              </a:defRPr>
            </a:pPr>
            <a:r>
              <a:rPr sz="800" dirty="0">
                <a:highlight>
                  <a:srgbClr val="C0C0C0"/>
                </a:highlight>
              </a:rPr>
              <a:t>SVID (SPIFFE ID)</a:t>
            </a:r>
            <a:endParaRPr lang="en-US" sz="800" dirty="0">
              <a:highlight>
                <a:srgbClr val="C0C0C0"/>
              </a:highlight>
              <a:ea typeface="Calibri"/>
              <a:cs typeface="Calibri"/>
            </a:endParaRPr>
          </a:p>
        </p:txBody>
      </p:sp>
      <p:cxnSp>
        <p:nvCxnSpPr>
          <p:cNvPr id="43" name="Connector 19">
            <a:extLst>
              <a:ext uri="{FF2B5EF4-FFF2-40B4-BE49-F238E27FC236}">
                <a16:creationId xmlns:a16="http://schemas.microsoft.com/office/drawing/2014/main" id="{CBF8E334-5351-203D-5A5D-4E0616CABB02}"/>
              </a:ext>
            </a:extLst>
          </p:cNvPr>
          <p:cNvCxnSpPr/>
          <p:nvPr/>
        </p:nvCxnSpPr>
        <p:spPr>
          <a:xfrm>
            <a:off x="5827901" y="2292299"/>
            <a:ext cx="822960" cy="0"/>
          </a:xfrm>
          <a:prstGeom prst="line">
            <a:avLst/>
          </a:prstGeom>
          <a:ln w="25400">
            <a:solidFill>
              <a:srgbClr val="26A69A"/>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D79B3A68-59E7-A9B9-1207-96FB284A753A}"/>
              </a:ext>
            </a:extLst>
          </p:cNvPr>
          <p:cNvSpPr txBox="1"/>
          <p:nvPr/>
        </p:nvSpPr>
        <p:spPr>
          <a:xfrm>
            <a:off x="5807374" y="1962928"/>
            <a:ext cx="1234440" cy="215444"/>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800" b="0">
                <a:solidFill>
                  <a:srgbClr val="26A69A"/>
                </a:solidFill>
                <a:latin typeface="Calibri"/>
              </a:defRPr>
            </a:pPr>
            <a:r>
              <a:rPr sz="800" dirty="0"/>
              <a:t>Register client</a:t>
            </a:r>
            <a:endParaRPr lang="en-US" sz="800" dirty="0">
              <a:ea typeface="Calibri"/>
              <a:cs typeface="Calibri"/>
            </a:endParaRPr>
          </a:p>
        </p:txBody>
      </p:sp>
      <p:cxnSp>
        <p:nvCxnSpPr>
          <p:cNvPr id="47" name="Connector 21">
            <a:extLst>
              <a:ext uri="{FF2B5EF4-FFF2-40B4-BE49-F238E27FC236}">
                <a16:creationId xmlns:a16="http://schemas.microsoft.com/office/drawing/2014/main" id="{1FC596CD-DAA6-BC89-C059-4459602BCDFD}"/>
              </a:ext>
            </a:extLst>
          </p:cNvPr>
          <p:cNvCxnSpPr/>
          <p:nvPr/>
        </p:nvCxnSpPr>
        <p:spPr>
          <a:xfrm flipV="1">
            <a:off x="5822069" y="2833474"/>
            <a:ext cx="822960" cy="754380"/>
          </a:xfrm>
          <a:prstGeom prst="line">
            <a:avLst/>
          </a:prstGeom>
          <a:ln w="19050">
            <a:solidFill>
              <a:srgbClr val="EF5350"/>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58185A87-58CC-3B67-0B2F-F972229A3581}"/>
              </a:ext>
            </a:extLst>
          </p:cNvPr>
          <p:cNvSpPr txBox="1"/>
          <p:nvPr/>
        </p:nvSpPr>
        <p:spPr>
          <a:xfrm>
            <a:off x="5908143" y="3103361"/>
            <a:ext cx="1028700" cy="338554"/>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800" b="0">
                <a:solidFill>
                  <a:srgbClr val="EF5350"/>
                </a:solidFill>
                <a:latin typeface="Calibri"/>
              </a:defRPr>
            </a:pPr>
            <a:r>
              <a:rPr sz="800" dirty="0"/>
              <a:t>Token</a:t>
            </a:r>
            <a:br>
              <a:rPr sz="800" dirty="0"/>
            </a:br>
            <a:r>
              <a:rPr sz="800" dirty="0"/>
              <a:t>Exchange</a:t>
            </a:r>
            <a:endParaRPr lang="en-US" sz="800" dirty="0">
              <a:ea typeface="Calibri"/>
              <a:cs typeface="Calibri"/>
            </a:endParaRPr>
          </a:p>
        </p:txBody>
      </p:sp>
      <p:cxnSp>
        <p:nvCxnSpPr>
          <p:cNvPr id="51" name="Connector 23">
            <a:extLst>
              <a:ext uri="{FF2B5EF4-FFF2-40B4-BE49-F238E27FC236}">
                <a16:creationId xmlns:a16="http://schemas.microsoft.com/office/drawing/2014/main" id="{F9084CB0-EFD6-C391-6472-0B7FEA8F8FEF}"/>
              </a:ext>
            </a:extLst>
          </p:cNvPr>
          <p:cNvCxnSpPr/>
          <p:nvPr/>
        </p:nvCxnSpPr>
        <p:spPr>
          <a:xfrm>
            <a:off x="5822069" y="3862174"/>
            <a:ext cx="822960" cy="0"/>
          </a:xfrm>
          <a:prstGeom prst="line">
            <a:avLst/>
          </a:prstGeom>
          <a:ln w="31750">
            <a:solidFill>
              <a:srgbClr val="66BB6A"/>
            </a:solidFill>
            <a:tailEnd type="triangle" w="med" len="med"/>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0B636684-D84E-A2E0-6019-9768D29DD5A7}"/>
              </a:ext>
            </a:extLst>
          </p:cNvPr>
          <p:cNvSpPr txBox="1"/>
          <p:nvPr/>
        </p:nvSpPr>
        <p:spPr>
          <a:xfrm>
            <a:off x="5970659" y="3916991"/>
            <a:ext cx="805932" cy="507831"/>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800" b="0">
                <a:solidFill>
                  <a:srgbClr val="66BB6A"/>
                </a:solidFill>
                <a:latin typeface="Calibri"/>
              </a:defRPr>
            </a:pPr>
            <a:r>
              <a:rPr sz="900" dirty="0"/>
              <a:t>Exchanged token </a:t>
            </a:r>
            <a:endParaRPr lang="en-US" sz="900"/>
          </a:p>
          <a:p>
            <a:pPr algn="ctr">
              <a:defRPr sz="800" b="0">
                <a:solidFill>
                  <a:srgbClr val="66BB6A"/>
                </a:solidFill>
                <a:latin typeface="Calibri"/>
              </a:defRPr>
            </a:pPr>
            <a:r>
              <a:rPr sz="900" dirty="0"/>
              <a:t>(</a:t>
            </a:r>
            <a:r>
              <a:rPr sz="900" dirty="0" err="1"/>
              <a:t>aud</a:t>
            </a:r>
            <a:r>
              <a:rPr sz="900" dirty="0"/>
              <a:t>: target)</a:t>
            </a:r>
            <a:endParaRPr lang="en-US" sz="900">
              <a:ea typeface="Calibri"/>
              <a:cs typeface="Calibri"/>
            </a:endParaRPr>
          </a:p>
        </p:txBody>
      </p:sp>
      <p:cxnSp>
        <p:nvCxnSpPr>
          <p:cNvPr id="55" name="Connector 25">
            <a:extLst>
              <a:ext uri="{FF2B5EF4-FFF2-40B4-BE49-F238E27FC236}">
                <a16:creationId xmlns:a16="http://schemas.microsoft.com/office/drawing/2014/main" id="{6DEE4406-CE56-F1C4-35ED-DB630C17ECC5}"/>
              </a:ext>
            </a:extLst>
          </p:cNvPr>
          <p:cNvCxnSpPr/>
          <p:nvPr/>
        </p:nvCxnSpPr>
        <p:spPr>
          <a:xfrm>
            <a:off x="3353189" y="810364"/>
            <a:ext cx="0" cy="102870"/>
          </a:xfrm>
          <a:prstGeom prst="line">
            <a:avLst/>
          </a:prstGeom>
          <a:ln w="25400">
            <a:solidFill>
              <a:srgbClr val="FFFFFF"/>
            </a:solidFill>
            <a:tailEnd type="triangle" w="med" len="med"/>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7FC00AD7-A153-1471-F457-6FE88B64028C}"/>
              </a:ext>
            </a:extLst>
          </p:cNvPr>
          <p:cNvSpPr txBox="1"/>
          <p:nvPr/>
        </p:nvSpPr>
        <p:spPr>
          <a:xfrm>
            <a:off x="2762064" y="616293"/>
            <a:ext cx="2105384" cy="276999"/>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1000" b="0">
                <a:solidFill>
                  <a:srgbClr val="FFFFFF"/>
                </a:solidFill>
                <a:latin typeface="Calibri"/>
              </a:defRPr>
            </a:pPr>
            <a:r>
              <a:rPr sz="1200" dirty="0"/>
              <a:t>Incoming request (with JWT)</a:t>
            </a:r>
          </a:p>
        </p:txBody>
      </p:sp>
      <p:cxnSp>
        <p:nvCxnSpPr>
          <p:cNvPr id="59" name="Connector 27">
            <a:extLst>
              <a:ext uri="{FF2B5EF4-FFF2-40B4-BE49-F238E27FC236}">
                <a16:creationId xmlns:a16="http://schemas.microsoft.com/office/drawing/2014/main" id="{708FD8A9-312E-C3E6-B8A1-2F4C7946EBFB}"/>
              </a:ext>
            </a:extLst>
          </p:cNvPr>
          <p:cNvCxnSpPr/>
          <p:nvPr/>
        </p:nvCxnSpPr>
        <p:spPr>
          <a:xfrm>
            <a:off x="4073279" y="2353414"/>
            <a:ext cx="171450" cy="0"/>
          </a:xfrm>
          <a:prstGeom prst="line">
            <a:avLst/>
          </a:prstGeom>
          <a:ln w="19050">
            <a:solidFill>
              <a:srgbClr val="E0E0E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1" name="Connector 28">
            <a:extLst>
              <a:ext uri="{FF2B5EF4-FFF2-40B4-BE49-F238E27FC236}">
                <a16:creationId xmlns:a16="http://schemas.microsoft.com/office/drawing/2014/main" id="{E7EC1F1B-6721-4991-6B37-18C7A3AEA999}"/>
              </a:ext>
            </a:extLst>
          </p:cNvPr>
          <p:cNvCxnSpPr/>
          <p:nvPr/>
        </p:nvCxnSpPr>
        <p:spPr>
          <a:xfrm>
            <a:off x="1638689" y="2867764"/>
            <a:ext cx="0" cy="205740"/>
          </a:xfrm>
          <a:prstGeom prst="line">
            <a:avLst/>
          </a:prstGeom>
          <a:ln w="19050">
            <a:solidFill>
              <a:srgbClr val="42A5F5"/>
            </a:solidFill>
            <a:tailEnd type="triangle" w="med" len="med"/>
          </a:ln>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4D60ACDE-9C3D-F1E3-44D6-BE36C0CEDCD2}"/>
              </a:ext>
            </a:extLst>
          </p:cNvPr>
          <p:cNvSpPr txBox="1"/>
          <p:nvPr/>
        </p:nvSpPr>
        <p:spPr>
          <a:xfrm>
            <a:off x="915547" y="2845331"/>
            <a:ext cx="822960" cy="246221"/>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800" b="0">
                <a:solidFill>
                  <a:srgbClr val="42A5F5"/>
                </a:solidFill>
                <a:latin typeface="Calibri"/>
              </a:defRPr>
            </a:pPr>
            <a:r>
              <a:rPr sz="1000" dirty="0"/>
              <a:t>outbound</a:t>
            </a:r>
            <a:endParaRPr lang="en-US" sz="1000" dirty="0">
              <a:ea typeface="Calibri"/>
              <a:cs typeface="Calibri"/>
            </a:endParaRPr>
          </a:p>
        </p:txBody>
      </p:sp>
      <p:cxnSp>
        <p:nvCxnSpPr>
          <p:cNvPr id="65" name="Connector 30">
            <a:extLst>
              <a:ext uri="{FF2B5EF4-FFF2-40B4-BE49-F238E27FC236}">
                <a16:creationId xmlns:a16="http://schemas.microsoft.com/office/drawing/2014/main" id="{EC765921-1EDA-D3EC-2732-FBAED39FB361}"/>
              </a:ext>
            </a:extLst>
          </p:cNvPr>
          <p:cNvCxnSpPr/>
          <p:nvPr/>
        </p:nvCxnSpPr>
        <p:spPr>
          <a:xfrm flipV="1">
            <a:off x="2118749" y="2867764"/>
            <a:ext cx="0" cy="205740"/>
          </a:xfrm>
          <a:prstGeom prst="line">
            <a:avLst/>
          </a:prstGeom>
          <a:ln w="19050">
            <a:solidFill>
              <a:srgbClr val="00BCD4"/>
            </a:solidFill>
            <a:tailEnd type="triangle" w="med" len="med"/>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DBA854D1-01CB-A5C2-93D1-B60251DFF729}"/>
              </a:ext>
            </a:extLst>
          </p:cNvPr>
          <p:cNvSpPr txBox="1"/>
          <p:nvPr/>
        </p:nvSpPr>
        <p:spPr>
          <a:xfrm>
            <a:off x="1978436" y="2874371"/>
            <a:ext cx="1451933" cy="246221"/>
          </a:xfrm>
          <a:prstGeom prst="rect">
            <a:avLst/>
          </a:prstGeom>
          <a:noFill/>
        </p:spPr>
        <p:txBody>
          <a:bodyPr wrap="square" lIns="91440" tIns="45720" rIns="91440" bIns="45720" anchor="t">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defRPr sz="800" b="0">
                <a:solidFill>
                  <a:srgbClr val="00BCD4"/>
                </a:solidFill>
                <a:latin typeface="Calibri"/>
              </a:defRPr>
            </a:pPr>
            <a:r>
              <a:rPr sz="1000" dirty="0"/>
              <a:t>inbound (validated)</a:t>
            </a:r>
          </a:p>
        </p:txBody>
      </p:sp>
      <p:sp>
        <p:nvSpPr>
          <p:cNvPr id="69" name="Oval 68">
            <a:extLst>
              <a:ext uri="{FF2B5EF4-FFF2-40B4-BE49-F238E27FC236}">
                <a16:creationId xmlns:a16="http://schemas.microsoft.com/office/drawing/2014/main" id="{3AB9E14E-A3EB-EE66-E942-4F5FCDC3ACF7}"/>
              </a:ext>
            </a:extLst>
          </p:cNvPr>
          <p:cNvSpPr/>
          <p:nvPr/>
        </p:nvSpPr>
        <p:spPr>
          <a:xfrm>
            <a:off x="472829" y="4890874"/>
            <a:ext cx="123444" cy="123444"/>
          </a:xfrm>
          <a:prstGeom prst="ellipse">
            <a:avLst/>
          </a:prstGeom>
          <a:solidFill>
            <a:srgbClr val="78909C"/>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71" name="TextBox 70">
            <a:extLst>
              <a:ext uri="{FF2B5EF4-FFF2-40B4-BE49-F238E27FC236}">
                <a16:creationId xmlns:a16="http://schemas.microsoft.com/office/drawing/2014/main" id="{D4812B56-7ED7-2249-59DC-BBB2096529DB}"/>
              </a:ext>
            </a:extLst>
          </p:cNvPr>
          <p:cNvSpPr txBox="1"/>
          <p:nvPr/>
        </p:nvSpPr>
        <p:spPr>
          <a:xfrm>
            <a:off x="62370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Init Container</a:t>
            </a:r>
          </a:p>
        </p:txBody>
      </p:sp>
      <p:sp>
        <p:nvSpPr>
          <p:cNvPr id="73" name="Oval 72">
            <a:extLst>
              <a:ext uri="{FF2B5EF4-FFF2-40B4-BE49-F238E27FC236}">
                <a16:creationId xmlns:a16="http://schemas.microsoft.com/office/drawing/2014/main" id="{825C9922-8B1F-4141-8FFC-11F1B6C27D09}"/>
              </a:ext>
            </a:extLst>
          </p:cNvPr>
          <p:cNvSpPr/>
          <p:nvPr/>
        </p:nvSpPr>
        <p:spPr>
          <a:xfrm>
            <a:off x="1638689" y="4890874"/>
            <a:ext cx="123444" cy="123444"/>
          </a:xfrm>
          <a:prstGeom prst="ellipse">
            <a:avLst/>
          </a:prstGeom>
          <a:solidFill>
            <a:srgbClr val="42A5F5"/>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75" name="TextBox 74">
            <a:extLst>
              <a:ext uri="{FF2B5EF4-FFF2-40B4-BE49-F238E27FC236}">
                <a16:creationId xmlns:a16="http://schemas.microsoft.com/office/drawing/2014/main" id="{3FA307C0-D81E-362E-62FD-50664D9DDF80}"/>
              </a:ext>
            </a:extLst>
          </p:cNvPr>
          <p:cNvSpPr txBox="1"/>
          <p:nvPr/>
        </p:nvSpPr>
        <p:spPr>
          <a:xfrm>
            <a:off x="178956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Application</a:t>
            </a:r>
          </a:p>
        </p:txBody>
      </p:sp>
      <p:sp>
        <p:nvSpPr>
          <p:cNvPr id="77" name="Oval 76">
            <a:extLst>
              <a:ext uri="{FF2B5EF4-FFF2-40B4-BE49-F238E27FC236}">
                <a16:creationId xmlns:a16="http://schemas.microsoft.com/office/drawing/2014/main" id="{B6D1BDFF-1099-7A4A-3B5B-CBDD70244F44}"/>
              </a:ext>
            </a:extLst>
          </p:cNvPr>
          <p:cNvSpPr/>
          <p:nvPr/>
        </p:nvSpPr>
        <p:spPr>
          <a:xfrm>
            <a:off x="2804549" y="4890874"/>
            <a:ext cx="123444" cy="123444"/>
          </a:xfrm>
          <a:prstGeom prst="ellipse">
            <a:avLst/>
          </a:prstGeom>
          <a:solidFill>
            <a:srgbClr val="FF7C43"/>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79" name="TextBox 78">
            <a:extLst>
              <a:ext uri="{FF2B5EF4-FFF2-40B4-BE49-F238E27FC236}">
                <a16:creationId xmlns:a16="http://schemas.microsoft.com/office/drawing/2014/main" id="{4BDE0A5D-DB65-8677-006C-8DD66EE1884A}"/>
              </a:ext>
            </a:extLst>
          </p:cNvPr>
          <p:cNvSpPr txBox="1"/>
          <p:nvPr/>
        </p:nvSpPr>
        <p:spPr>
          <a:xfrm>
            <a:off x="2955425" y="4856584"/>
            <a:ext cx="1028700" cy="300082"/>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AuthProxy (Envoy + ext-proc)</a:t>
            </a:r>
          </a:p>
        </p:txBody>
      </p:sp>
      <p:sp>
        <p:nvSpPr>
          <p:cNvPr id="81" name="Oval 80">
            <a:extLst>
              <a:ext uri="{FF2B5EF4-FFF2-40B4-BE49-F238E27FC236}">
                <a16:creationId xmlns:a16="http://schemas.microsoft.com/office/drawing/2014/main" id="{9265EAE1-5BCB-5412-9DCE-D5C50B0B3A24}"/>
              </a:ext>
            </a:extLst>
          </p:cNvPr>
          <p:cNvSpPr/>
          <p:nvPr/>
        </p:nvSpPr>
        <p:spPr>
          <a:xfrm>
            <a:off x="3970409" y="4890874"/>
            <a:ext cx="123444" cy="123444"/>
          </a:xfrm>
          <a:prstGeom prst="ellipse">
            <a:avLst/>
          </a:prstGeom>
          <a:solidFill>
            <a:srgbClr val="AB47BC"/>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83" name="TextBox 82">
            <a:extLst>
              <a:ext uri="{FF2B5EF4-FFF2-40B4-BE49-F238E27FC236}">
                <a16:creationId xmlns:a16="http://schemas.microsoft.com/office/drawing/2014/main" id="{A6BBB719-D2F0-23F2-265B-D61A6509B62A}"/>
              </a:ext>
            </a:extLst>
          </p:cNvPr>
          <p:cNvSpPr txBox="1"/>
          <p:nvPr/>
        </p:nvSpPr>
        <p:spPr>
          <a:xfrm>
            <a:off x="412128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SPIFFE Helper</a:t>
            </a:r>
          </a:p>
        </p:txBody>
      </p:sp>
      <p:sp>
        <p:nvSpPr>
          <p:cNvPr id="85" name="Oval 84">
            <a:extLst>
              <a:ext uri="{FF2B5EF4-FFF2-40B4-BE49-F238E27FC236}">
                <a16:creationId xmlns:a16="http://schemas.microsoft.com/office/drawing/2014/main" id="{F5B1DF32-EFE0-0A2E-7549-8D7736946575}"/>
              </a:ext>
            </a:extLst>
          </p:cNvPr>
          <p:cNvSpPr/>
          <p:nvPr/>
        </p:nvSpPr>
        <p:spPr>
          <a:xfrm>
            <a:off x="5136269" y="4890874"/>
            <a:ext cx="123444" cy="123444"/>
          </a:xfrm>
          <a:prstGeom prst="ellipse">
            <a:avLst/>
          </a:prstGeom>
          <a:solidFill>
            <a:srgbClr val="26A69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87" name="TextBox 86">
            <a:extLst>
              <a:ext uri="{FF2B5EF4-FFF2-40B4-BE49-F238E27FC236}">
                <a16:creationId xmlns:a16="http://schemas.microsoft.com/office/drawing/2014/main" id="{3DF62A2E-289F-E559-2322-1D97D400E1A8}"/>
              </a:ext>
            </a:extLst>
          </p:cNvPr>
          <p:cNvSpPr txBox="1"/>
          <p:nvPr/>
        </p:nvSpPr>
        <p:spPr>
          <a:xfrm>
            <a:off x="528714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Client Registration</a:t>
            </a:r>
          </a:p>
        </p:txBody>
      </p:sp>
      <p:sp>
        <p:nvSpPr>
          <p:cNvPr id="89" name="Oval 88">
            <a:extLst>
              <a:ext uri="{FF2B5EF4-FFF2-40B4-BE49-F238E27FC236}">
                <a16:creationId xmlns:a16="http://schemas.microsoft.com/office/drawing/2014/main" id="{94B60316-6869-F810-2971-4F1130A64927}"/>
              </a:ext>
            </a:extLst>
          </p:cNvPr>
          <p:cNvSpPr/>
          <p:nvPr/>
        </p:nvSpPr>
        <p:spPr>
          <a:xfrm>
            <a:off x="6302129" y="4890874"/>
            <a:ext cx="123444" cy="123444"/>
          </a:xfrm>
          <a:prstGeom prst="ellipse">
            <a:avLst/>
          </a:prstGeom>
          <a:solidFill>
            <a:srgbClr val="66BB6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91" name="TextBox 90">
            <a:extLst>
              <a:ext uri="{FF2B5EF4-FFF2-40B4-BE49-F238E27FC236}">
                <a16:creationId xmlns:a16="http://schemas.microsoft.com/office/drawing/2014/main" id="{6AEDF6C5-6032-CE80-799D-5C900D9A1CED}"/>
              </a:ext>
            </a:extLst>
          </p:cNvPr>
          <p:cNvSpPr txBox="1"/>
          <p:nvPr/>
        </p:nvSpPr>
        <p:spPr>
          <a:xfrm>
            <a:off x="645300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Target Service</a:t>
            </a:r>
          </a:p>
        </p:txBody>
      </p:sp>
      <p:sp>
        <p:nvSpPr>
          <p:cNvPr id="93" name="Oval 92">
            <a:extLst>
              <a:ext uri="{FF2B5EF4-FFF2-40B4-BE49-F238E27FC236}">
                <a16:creationId xmlns:a16="http://schemas.microsoft.com/office/drawing/2014/main" id="{72707C3F-3A5C-F968-B09C-BDC39879F73F}"/>
              </a:ext>
            </a:extLst>
          </p:cNvPr>
          <p:cNvSpPr/>
          <p:nvPr/>
        </p:nvSpPr>
        <p:spPr>
          <a:xfrm>
            <a:off x="7467989" y="4890874"/>
            <a:ext cx="123444" cy="123444"/>
          </a:xfrm>
          <a:prstGeom prst="ellipse">
            <a:avLst/>
          </a:prstGeom>
          <a:solidFill>
            <a:srgbClr val="EF5350"/>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endParaRPr sz="1013">
              <a:solidFill>
                <a:srgbClr val="000000"/>
              </a:solidFill>
            </a:endParaRPr>
          </a:p>
        </p:txBody>
      </p:sp>
      <p:sp>
        <p:nvSpPr>
          <p:cNvPr id="95" name="TextBox 94">
            <a:extLst>
              <a:ext uri="{FF2B5EF4-FFF2-40B4-BE49-F238E27FC236}">
                <a16:creationId xmlns:a16="http://schemas.microsoft.com/office/drawing/2014/main" id="{E8B2507F-3EA6-ACE5-4765-8C345715B4D8}"/>
              </a:ext>
            </a:extLst>
          </p:cNvPr>
          <p:cNvSpPr txBox="1"/>
          <p:nvPr/>
        </p:nvSpPr>
        <p:spPr>
          <a:xfrm>
            <a:off x="7618865" y="4856584"/>
            <a:ext cx="1028700" cy="196208"/>
          </a:xfrm>
          <a:prstGeom prst="rect">
            <a:avLst/>
          </a:prstGeom>
          <a:noFill/>
        </p:spPr>
        <p:txBody>
          <a:bodyPr wrap="square">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defRPr sz="900">
                <a:solidFill>
                  <a:srgbClr val="CCCCCC"/>
                </a:solidFill>
                <a:latin typeface="Calibri"/>
              </a:defRPr>
            </a:pPr>
            <a:r>
              <a:rPr sz="675">
                <a:solidFill>
                  <a:srgbClr val="000000"/>
                </a:solidFill>
              </a:rPr>
              <a:t>Keycloak</a:t>
            </a:r>
          </a:p>
        </p:txBody>
      </p:sp>
      <p:sp>
        <p:nvSpPr>
          <p:cNvPr id="3" name="Rectangle: Rounded Corners 2">
            <a:extLst>
              <a:ext uri="{FF2B5EF4-FFF2-40B4-BE49-F238E27FC236}">
                <a16:creationId xmlns:a16="http://schemas.microsoft.com/office/drawing/2014/main" id="{E11DAA1C-4E68-6863-FA9A-C24B9C7991F4}"/>
              </a:ext>
            </a:extLst>
          </p:cNvPr>
          <p:cNvSpPr/>
          <p:nvPr/>
        </p:nvSpPr>
        <p:spPr>
          <a:xfrm>
            <a:off x="1587549" y="1312707"/>
            <a:ext cx="348880" cy="29904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cs typeface="Arial"/>
              </a:rPr>
              <a:t>1</a:t>
            </a:r>
            <a:endParaRPr lang="en-US" b="1" dirty="0">
              <a:solidFill>
                <a:schemeClr val="tx1"/>
              </a:solidFill>
            </a:endParaRPr>
          </a:p>
        </p:txBody>
      </p:sp>
      <p:sp>
        <p:nvSpPr>
          <p:cNvPr id="4" name="Rectangle: Rounded Corners 3">
            <a:extLst>
              <a:ext uri="{FF2B5EF4-FFF2-40B4-BE49-F238E27FC236}">
                <a16:creationId xmlns:a16="http://schemas.microsoft.com/office/drawing/2014/main" id="{A570CB1E-E0BD-AAD9-C4CA-6B686C50A808}"/>
              </a:ext>
            </a:extLst>
          </p:cNvPr>
          <p:cNvSpPr/>
          <p:nvPr/>
        </p:nvSpPr>
        <p:spPr>
          <a:xfrm>
            <a:off x="916306" y="3210518"/>
            <a:ext cx="348880" cy="29904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cs typeface="Arial"/>
              </a:rPr>
              <a:t>2</a:t>
            </a:r>
            <a:endParaRPr lang="en-US" dirty="0"/>
          </a:p>
        </p:txBody>
      </p:sp>
      <p:sp>
        <p:nvSpPr>
          <p:cNvPr id="6" name="Rectangle: Rounded Corners 5">
            <a:extLst>
              <a:ext uri="{FF2B5EF4-FFF2-40B4-BE49-F238E27FC236}">
                <a16:creationId xmlns:a16="http://schemas.microsoft.com/office/drawing/2014/main" id="{1A36B2E8-5FF1-893C-B031-7368D9136BE5}"/>
              </a:ext>
            </a:extLst>
          </p:cNvPr>
          <p:cNvSpPr/>
          <p:nvPr/>
        </p:nvSpPr>
        <p:spPr>
          <a:xfrm>
            <a:off x="2095848" y="2598063"/>
            <a:ext cx="311766" cy="29904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cs typeface="Arial"/>
              </a:rPr>
              <a:t>3</a:t>
            </a:r>
          </a:p>
        </p:txBody>
      </p:sp>
      <p:sp>
        <p:nvSpPr>
          <p:cNvPr id="7" name="Rectangle: Rounded Corners 6">
            <a:extLst>
              <a:ext uri="{FF2B5EF4-FFF2-40B4-BE49-F238E27FC236}">
                <a16:creationId xmlns:a16="http://schemas.microsoft.com/office/drawing/2014/main" id="{6FC9AD7C-4826-63FB-8701-AB27CACD5EE9}"/>
              </a:ext>
            </a:extLst>
          </p:cNvPr>
          <p:cNvSpPr/>
          <p:nvPr/>
        </p:nvSpPr>
        <p:spPr>
          <a:xfrm>
            <a:off x="3984594" y="2518545"/>
            <a:ext cx="348880" cy="29904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1"/>
                </a:solidFill>
                <a:cs typeface="Arial"/>
              </a:rPr>
              <a:t>4</a:t>
            </a:r>
            <a:endParaRPr lang="en-US" b="1" dirty="0">
              <a:solidFill>
                <a:schemeClr val="tx1"/>
              </a:solidFill>
              <a:cs typeface="Arial"/>
            </a:endParaRPr>
          </a:p>
        </p:txBody>
      </p:sp>
      <p:sp>
        <p:nvSpPr>
          <p:cNvPr id="8" name="Rectangle: Rounded Corners 7">
            <a:extLst>
              <a:ext uri="{FF2B5EF4-FFF2-40B4-BE49-F238E27FC236}">
                <a16:creationId xmlns:a16="http://schemas.microsoft.com/office/drawing/2014/main" id="{8C643114-1C81-CEF3-151F-AFD5056F087D}"/>
              </a:ext>
            </a:extLst>
          </p:cNvPr>
          <p:cNvSpPr/>
          <p:nvPr/>
        </p:nvSpPr>
        <p:spPr>
          <a:xfrm>
            <a:off x="3535278" y="3231935"/>
            <a:ext cx="348880" cy="29904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solidFill>
                  <a:schemeClr val="tx1"/>
                </a:solidFill>
                <a:cs typeface="Arial"/>
              </a:rPr>
              <a:t>5</a:t>
            </a:r>
            <a:endParaRPr lang="en-US" b="1" dirty="0">
              <a:solidFill>
                <a:schemeClr val="tx1"/>
              </a:solidFill>
              <a:cs typeface="Arial"/>
            </a:endParaRPr>
          </a:p>
        </p:txBody>
      </p:sp>
      <p:sp>
        <p:nvSpPr>
          <p:cNvPr id="10" name="Rectangle: Rounded Corners 9">
            <a:extLst>
              <a:ext uri="{FF2B5EF4-FFF2-40B4-BE49-F238E27FC236}">
                <a16:creationId xmlns:a16="http://schemas.microsoft.com/office/drawing/2014/main" id="{5E30087D-CC36-96C6-2540-B2A5B20C9C92}"/>
              </a:ext>
            </a:extLst>
          </p:cNvPr>
          <p:cNvSpPr/>
          <p:nvPr/>
        </p:nvSpPr>
        <p:spPr>
          <a:xfrm>
            <a:off x="6696263" y="3492066"/>
            <a:ext cx="348880" cy="29904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cs typeface="Arial"/>
              </a:rPr>
              <a:t>6</a:t>
            </a:r>
          </a:p>
        </p:txBody>
      </p:sp>
    </p:spTree>
    <p:extLst>
      <p:ext uri="{BB962C8B-B14F-4D97-AF65-F5344CB8AC3E}">
        <p14:creationId xmlns:p14="http://schemas.microsoft.com/office/powerpoint/2010/main" val="485230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CD13F7-53D3-B442-D78D-1A4FFC7646F6}"/>
              </a:ext>
            </a:extLst>
          </p:cNvPr>
          <p:cNvSpPr txBox="1"/>
          <p:nvPr/>
        </p:nvSpPr>
        <p:spPr>
          <a:xfrm>
            <a:off x="120901" y="2471150"/>
            <a:ext cx="4974576" cy="2553891"/>
          </a:xfrm>
          <a:prstGeom prst="round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solidFill>
                  <a:schemeClr val="tx2">
                    <a:lumMod val="90000"/>
                  </a:schemeClr>
                </a:solidFill>
                <a:highlight>
                  <a:srgbClr val="F8F8F8"/>
                </a:highlight>
                <a:latin typeface="Monaco"/>
              </a:rPr>
              <a:t>{
  </a:t>
            </a:r>
            <a:r>
              <a:rPr lang="en-US" sz="800" dirty="0">
                <a:solidFill>
                  <a:schemeClr val="tx2">
                    <a:lumMod val="76000"/>
                  </a:schemeClr>
                </a:solidFill>
                <a:highlight>
                  <a:srgbClr val="F8F8F8"/>
                </a:highlight>
                <a:latin typeface="Monaco"/>
              </a:rPr>
              <a:t>"exp": 1739379637,
  "</a:t>
            </a:r>
            <a:r>
              <a:rPr lang="en-US" sz="800" dirty="0" err="1">
                <a:solidFill>
                  <a:schemeClr val="tx2">
                    <a:lumMod val="76000"/>
                  </a:schemeClr>
                </a:solidFill>
                <a:highlight>
                  <a:srgbClr val="F8F8F8"/>
                </a:highlight>
                <a:latin typeface="Monaco"/>
              </a:rPr>
              <a:t>iat</a:t>
            </a:r>
            <a:r>
              <a:rPr lang="en-US" sz="800" dirty="0">
                <a:solidFill>
                  <a:schemeClr val="tx2">
                    <a:lumMod val="76000"/>
                  </a:schemeClr>
                </a:solidFill>
                <a:highlight>
                  <a:srgbClr val="F8F8F8"/>
                </a:highlight>
                <a:latin typeface="Monaco"/>
              </a:rPr>
              <a:t>": 1739379337,
  "</a:t>
            </a:r>
            <a:r>
              <a:rPr lang="en-US" sz="800" dirty="0" err="1">
                <a:solidFill>
                  <a:schemeClr val="tx2">
                    <a:lumMod val="76000"/>
                  </a:schemeClr>
                </a:solidFill>
                <a:highlight>
                  <a:srgbClr val="F8F8F8"/>
                </a:highlight>
                <a:latin typeface="Monaco"/>
              </a:rPr>
              <a:t>jti</a:t>
            </a:r>
            <a:r>
              <a:rPr lang="en-US" sz="800" dirty="0">
                <a:solidFill>
                  <a:schemeClr val="tx2">
                    <a:lumMod val="76000"/>
                  </a:schemeClr>
                </a:solidFill>
                <a:highlight>
                  <a:srgbClr val="F8F8F8"/>
                </a:highlight>
                <a:latin typeface="Monaco"/>
              </a:rPr>
              <a:t>": "f4418b6f-96ba-4bb2-b8a1-17ae1dc4daa5",
  "</a:t>
            </a:r>
            <a:r>
              <a:rPr lang="en-US" sz="800" dirty="0" err="1">
                <a:solidFill>
                  <a:schemeClr val="tx2">
                    <a:lumMod val="76000"/>
                  </a:schemeClr>
                </a:solidFill>
                <a:highlight>
                  <a:srgbClr val="F8F8F8"/>
                </a:highlight>
                <a:latin typeface="Monaco"/>
              </a:rPr>
              <a:t>iss</a:t>
            </a:r>
            <a:r>
              <a:rPr lang="en-US" sz="800" dirty="0">
                <a:solidFill>
                  <a:schemeClr val="tx2">
                    <a:lumMod val="76000"/>
                  </a:schemeClr>
                </a:solidFill>
                <a:highlight>
                  <a:srgbClr val="F8F8F8"/>
                </a:highlight>
                <a:latin typeface="Monaco"/>
              </a:rPr>
              <a:t>": "</a:t>
            </a:r>
            <a:r>
              <a:rPr lang="en-US" sz="800" dirty="0">
                <a:solidFill>
                  <a:schemeClr val="tx2">
                    <a:lumMod val="76000"/>
                  </a:schemeClr>
                </a:solidFill>
                <a:highlight>
                  <a:srgbClr val="F8F8F8"/>
                </a:highlight>
                <a:latin typeface="Monaco"/>
                <a:hlinkClick r:id="rId3">
                  <a:extLst>
                    <a:ext uri="{A12FA001-AC4F-418D-AE19-62706E023703}">
                      <ahyp:hlinkClr xmlns:ahyp="http://schemas.microsoft.com/office/drawing/2018/hyperlinkcolor" val="tx"/>
                    </a:ext>
                  </a:extLst>
                </a:hlinkClick>
              </a:rPr>
              <a:t>http://localhost:8080/realms/Demo</a:t>
            </a:r>
            <a:r>
              <a:rPr lang="en-US" sz="800" dirty="0">
                <a:solidFill>
                  <a:schemeClr val="tx2">
                    <a:lumMod val="76000"/>
                  </a:schemeClr>
                </a:solidFill>
                <a:highlight>
                  <a:srgbClr val="F8F8F8"/>
                </a:highlight>
                <a:latin typeface="Monaco"/>
              </a:rPr>
              <a:t>",
  "</a:t>
            </a:r>
            <a:r>
              <a:rPr lang="en-US" sz="800" dirty="0" err="1">
                <a:solidFill>
                  <a:schemeClr val="tx2">
                    <a:lumMod val="76000"/>
                  </a:schemeClr>
                </a:solidFill>
                <a:highlight>
                  <a:srgbClr val="F8F8F8"/>
                </a:highlight>
                <a:latin typeface="Monaco"/>
              </a:rPr>
              <a:t>aud</a:t>
            </a:r>
            <a:r>
              <a:rPr lang="en-US" sz="800" dirty="0">
                <a:solidFill>
                  <a:schemeClr val="tx2">
                    <a:lumMod val="76000"/>
                  </a:schemeClr>
                </a:solidFill>
                <a:highlight>
                  <a:srgbClr val="F8F8F8"/>
                </a:highlight>
                <a:latin typeface="Monaco"/>
              </a:rPr>
              <a:t>": "</a:t>
            </a:r>
            <a:r>
              <a:rPr lang="en-US" sz="800" dirty="0">
                <a:solidFill>
                  <a:schemeClr val="tx2">
                    <a:lumMod val="76000"/>
                  </a:schemeClr>
                </a:solidFill>
                <a:highlight>
                  <a:srgbClr val="F8F8F8"/>
                </a:highlight>
                <a:latin typeface="Monaco"/>
                <a:hlinkClick r:id="rId4">
                  <a:extLst>
                    <a:ext uri="{A12FA001-AC4F-418D-AE19-62706E023703}">
                      <ahyp:hlinkClr xmlns:ahyp="http://schemas.microsoft.com/office/drawing/2018/hyperlinkcolor" val="tx"/>
                    </a:ext>
                  </a:extLst>
                </a:hlinkClick>
              </a:rPr>
              <a:t>spiffe://9.31.101.198.nip.io/ns/agent/sa/default</a:t>
            </a:r>
            <a:r>
              <a:rPr lang="en-US" sz="800" dirty="0">
                <a:solidFill>
                  <a:schemeClr val="tx2">
                    <a:lumMod val="76000"/>
                  </a:schemeClr>
                </a:solidFill>
                <a:highlight>
                  <a:srgbClr val="F8F8F8"/>
                </a:highlight>
                <a:latin typeface="Monaco"/>
              </a:rPr>
              <a:t>",
  "sub": "a0ec90c4-d6c4-4de8-bac1-9d43394cb8bc",
  "</a:t>
            </a:r>
            <a:r>
              <a:rPr lang="en-US" sz="800" dirty="0" err="1">
                <a:solidFill>
                  <a:schemeClr val="tx2">
                    <a:lumMod val="76000"/>
                  </a:schemeClr>
                </a:solidFill>
                <a:highlight>
                  <a:srgbClr val="F8F8F8"/>
                </a:highlight>
                <a:latin typeface="Monaco"/>
              </a:rPr>
              <a:t>typ</a:t>
            </a:r>
            <a:r>
              <a:rPr lang="en-US" sz="800" dirty="0">
                <a:solidFill>
                  <a:schemeClr val="tx2">
                    <a:lumMod val="76000"/>
                  </a:schemeClr>
                </a:solidFill>
                <a:highlight>
                  <a:srgbClr val="F8F8F8"/>
                </a:highlight>
                <a:latin typeface="Monaco"/>
              </a:rPr>
              <a:t>": "Bearer",
  "</a:t>
            </a:r>
            <a:r>
              <a:rPr lang="en-US" sz="800" dirty="0" err="1">
                <a:solidFill>
                  <a:schemeClr val="tx2">
                    <a:lumMod val="76000"/>
                  </a:schemeClr>
                </a:solidFill>
                <a:highlight>
                  <a:srgbClr val="F8F8F8"/>
                </a:highlight>
                <a:latin typeface="Monaco"/>
              </a:rPr>
              <a:t>azp</a:t>
            </a:r>
            <a:r>
              <a:rPr lang="en-US" sz="800" dirty="0">
                <a:solidFill>
                  <a:schemeClr val="tx2">
                    <a:lumMod val="76000"/>
                  </a:schemeClr>
                </a:solidFill>
                <a:highlight>
                  <a:srgbClr val="F8F8F8"/>
                </a:highlight>
                <a:latin typeface="Monaco"/>
              </a:rPr>
              <a:t>": "</a:t>
            </a:r>
            <a:r>
              <a:rPr lang="en-US" sz="800" dirty="0">
                <a:solidFill>
                  <a:schemeClr val="tx2">
                    <a:lumMod val="76000"/>
                  </a:schemeClr>
                </a:solidFill>
                <a:highlight>
                  <a:srgbClr val="F8F8F8"/>
                </a:highlight>
                <a:latin typeface="Monaco"/>
                <a:hlinkClick r:id="rId5">
                  <a:extLst>
                    <a:ext uri="{A12FA001-AC4F-418D-AE19-62706E023703}">
                      <ahyp:hlinkClr xmlns:ahyp="http://schemas.microsoft.com/office/drawing/2018/hyperlinkcolor" val="tx"/>
                    </a:ext>
                  </a:extLst>
                </a:hlinkClick>
              </a:rPr>
              <a:t>spiffe://9.31.101.198.nip.io/ns/api/sa/default</a:t>
            </a:r>
            <a:r>
              <a:rPr lang="en-US" sz="800" dirty="0">
                <a:solidFill>
                  <a:schemeClr val="tx2">
                    <a:lumMod val="76000"/>
                  </a:schemeClr>
                </a:solidFill>
                <a:highlight>
                  <a:srgbClr val="F8F8F8"/>
                </a:highlight>
                <a:latin typeface="Monaco"/>
              </a:rPr>
              <a:t>",
  "</a:t>
            </a:r>
            <a:r>
              <a:rPr lang="en-US" sz="800" dirty="0" err="1">
                <a:solidFill>
                  <a:schemeClr val="tx2">
                    <a:lumMod val="76000"/>
                  </a:schemeClr>
                </a:solidFill>
                <a:highlight>
                  <a:srgbClr val="F8F8F8"/>
                </a:highlight>
                <a:latin typeface="Monaco"/>
              </a:rPr>
              <a:t>sid</a:t>
            </a:r>
            <a:r>
              <a:rPr lang="en-US" sz="800" dirty="0">
                <a:solidFill>
                  <a:schemeClr val="tx2">
                    <a:lumMod val="76000"/>
                  </a:schemeClr>
                </a:solidFill>
                <a:highlight>
                  <a:srgbClr val="F8F8F8"/>
                </a:highlight>
                <a:latin typeface="Monaco"/>
              </a:rPr>
              <a:t>": "e520b604-8047-4b1d-8688-23cff2a082e5",
  "</a:t>
            </a:r>
            <a:r>
              <a:rPr lang="en-US" sz="800" dirty="0" err="1">
                <a:solidFill>
                  <a:schemeClr val="tx2">
                    <a:lumMod val="76000"/>
                  </a:schemeClr>
                </a:solidFill>
                <a:highlight>
                  <a:srgbClr val="F8F8F8"/>
                </a:highlight>
                <a:latin typeface="Monaco"/>
              </a:rPr>
              <a:t>acr</a:t>
            </a:r>
            <a:r>
              <a:rPr lang="en-US" sz="800" dirty="0">
                <a:solidFill>
                  <a:schemeClr val="tx2">
                    <a:lumMod val="76000"/>
                  </a:schemeClr>
                </a:solidFill>
                <a:highlight>
                  <a:srgbClr val="F8F8F8"/>
                </a:highlight>
                <a:latin typeface="Monaco"/>
              </a:rPr>
              <a:t>": "1",
  "allowed-origins": ["/*"
],
  "scope": "email profile",
  "</a:t>
            </a:r>
            <a:r>
              <a:rPr lang="en-US" sz="800" dirty="0" err="1">
                <a:solidFill>
                  <a:schemeClr val="tx2">
                    <a:lumMod val="76000"/>
                  </a:schemeClr>
                </a:solidFill>
                <a:highlight>
                  <a:srgbClr val="F8F8F8"/>
                </a:highlight>
                <a:latin typeface="Monaco"/>
              </a:rPr>
              <a:t>email_verified</a:t>
            </a:r>
            <a:r>
              <a:rPr lang="en-US" sz="800" dirty="0">
                <a:solidFill>
                  <a:schemeClr val="tx2">
                    <a:lumMod val="76000"/>
                  </a:schemeClr>
                </a:solidFill>
                <a:highlight>
                  <a:srgbClr val="F8F8F8"/>
                </a:highlight>
                <a:latin typeface="Monaco"/>
              </a:rPr>
              <a:t>": false,
  "name": "</a:t>
            </a:r>
            <a:r>
              <a:rPr lang="en-US" sz="800" dirty="0" err="1">
                <a:solidFill>
                  <a:schemeClr val="tx2">
                    <a:lumMod val="76000"/>
                  </a:schemeClr>
                </a:solidFill>
                <a:highlight>
                  <a:srgbClr val="F8F8F8"/>
                </a:highlight>
                <a:latin typeface="Monaco"/>
              </a:rPr>
              <a:t>alice</a:t>
            </a:r>
            <a:r>
              <a:rPr lang="en-US" sz="800" dirty="0">
                <a:solidFill>
                  <a:schemeClr val="tx2">
                    <a:lumMod val="76000"/>
                  </a:schemeClr>
                </a:solidFill>
                <a:highlight>
                  <a:srgbClr val="F8F8F8"/>
                </a:highlight>
                <a:latin typeface="Monaco"/>
              </a:rPr>
              <a:t>",
  "</a:t>
            </a:r>
            <a:r>
              <a:rPr lang="en-US" sz="800" dirty="0" err="1">
                <a:solidFill>
                  <a:schemeClr val="tx2">
                    <a:lumMod val="76000"/>
                  </a:schemeClr>
                </a:solidFill>
                <a:highlight>
                  <a:srgbClr val="F8F8F8"/>
                </a:highlight>
                <a:latin typeface="Monaco"/>
              </a:rPr>
              <a:t>preferred_username</a:t>
            </a:r>
            <a:r>
              <a:rPr lang="en-US" sz="800" dirty="0">
                <a:solidFill>
                  <a:schemeClr val="tx2">
                    <a:lumMod val="76000"/>
                  </a:schemeClr>
                </a:solidFill>
                <a:highlight>
                  <a:srgbClr val="F8F8F8"/>
                </a:highlight>
                <a:latin typeface="Monaco"/>
              </a:rPr>
              <a:t>": "</a:t>
            </a:r>
            <a:r>
              <a:rPr lang="en-US" sz="800" dirty="0" err="1">
                <a:solidFill>
                  <a:schemeClr val="tx2">
                    <a:lumMod val="76000"/>
                  </a:schemeClr>
                </a:solidFill>
                <a:highlight>
                  <a:srgbClr val="F8F8F8"/>
                </a:highlight>
                <a:latin typeface="Monaco"/>
              </a:rPr>
              <a:t>alice</a:t>
            </a:r>
            <a:r>
              <a:rPr lang="en-US" sz="800" dirty="0">
                <a:solidFill>
                  <a:schemeClr val="tx2">
                    <a:lumMod val="76000"/>
                  </a:schemeClr>
                </a:solidFill>
                <a:highlight>
                  <a:srgbClr val="F8F8F8"/>
                </a:highlight>
                <a:latin typeface="Monaco"/>
              </a:rPr>
              <a:t>"
}</a:t>
            </a:r>
            <a:endParaRPr lang="en-US" sz="800" dirty="0">
              <a:solidFill>
                <a:schemeClr val="tx2">
                  <a:lumMod val="76000"/>
                </a:schemeClr>
              </a:solidFill>
            </a:endParaRPr>
          </a:p>
        </p:txBody>
      </p:sp>
      <p:sp>
        <p:nvSpPr>
          <p:cNvPr id="2" name="Title 1"/>
          <p:cNvSpPr>
            <a:spLocks noGrp="1"/>
          </p:cNvSpPr>
          <p:nvPr>
            <p:ph type="title"/>
          </p:nvPr>
        </p:nvSpPr>
        <p:spPr/>
        <p:txBody>
          <a:bodyPr/>
          <a:lstStyle/>
          <a:p>
            <a:pPr>
              <a:defRPr sz="3200"/>
            </a:pPr>
            <a:r>
              <a:t>Subject Preservation: The Key Differentiator</a:t>
            </a:r>
          </a:p>
        </p:txBody>
      </p:sp>
      <p:sp>
        <p:nvSpPr>
          <p:cNvPr id="3" name="Text Placeholder 2"/>
          <p:cNvSpPr>
            <a:spLocks noGrp="1"/>
          </p:cNvSpPr>
          <p:nvPr>
            <p:ph type="body" idx="1"/>
          </p:nvPr>
        </p:nvSpPr>
        <p:spPr>
          <a:xfrm>
            <a:off x="2783736" y="1166804"/>
            <a:ext cx="6239363" cy="3163943"/>
          </a:xfrm>
          <a:solidFill>
            <a:schemeClr val="tx2"/>
          </a:solidFill>
          <a:ln>
            <a:solidFill>
              <a:schemeClr val="tx1"/>
            </a:solidFill>
          </a:ln>
          <a:effectLst>
            <a:outerShdw blurRad="50800" dist="179826" dir="8100000" algn="tr" rotWithShape="0">
              <a:prstClr val="black">
                <a:alpha val="40000"/>
              </a:prstClr>
            </a:outerShdw>
          </a:effectLst>
        </p:spPr>
        <p:txBody>
          <a:bodyPr wrap="square">
            <a:spAutoFit/>
          </a:bodyPr>
          <a:lstStyle/>
          <a:p>
            <a:endParaRPr dirty="0"/>
          </a:p>
          <a:p>
            <a:pPr marL="114300" indent="0">
              <a:buNone/>
              <a:defRPr sz="1800"/>
            </a:pPr>
            <a:r>
              <a:rPr dirty="0"/>
              <a:t>Through token exchange, user identity is preserved</a:t>
            </a:r>
            <a:endParaRPr lang="en-US" dirty="0"/>
          </a:p>
          <a:p>
            <a:pPr marL="114300" indent="0">
              <a:buNone/>
              <a:defRPr sz="1800"/>
            </a:pPr>
            <a:endParaRPr dirty="0"/>
          </a:p>
          <a:p>
            <a:pPr>
              <a:spcAft>
                <a:spcPts val="800"/>
              </a:spcAft>
              <a:defRPr sz="1600"/>
            </a:pPr>
            <a:r>
              <a:rPr b="1" dirty="0" err="1">
                <a:latin typeface="Courier New" panose="02070309020205020404" pitchFamily="49" charset="0"/>
                <a:cs typeface="Courier New" panose="02070309020205020404" pitchFamily="49" charset="0"/>
              </a:rPr>
              <a:t>aud</a:t>
            </a:r>
            <a:r>
              <a:rPr b="1" dirty="0">
                <a:latin typeface="Courier New" panose="02070309020205020404" pitchFamily="49" charset="0"/>
                <a:cs typeface="Courier New" panose="02070309020205020404" pitchFamily="49" charset="0"/>
              </a:rPr>
              <a:t>:</a:t>
            </a:r>
            <a:r>
              <a:rPr dirty="0">
                <a:latin typeface="Courier New" panose="02070309020205020404" pitchFamily="49" charset="0"/>
                <a:cs typeface="Courier New" panose="02070309020205020404" pitchFamily="49" charset="0"/>
              </a:rPr>
              <a:t> Agent SPIFFE ID → Target service</a:t>
            </a:r>
          </a:p>
          <a:p>
            <a:pPr>
              <a:spcAft>
                <a:spcPts val="800"/>
              </a:spcAft>
              <a:defRPr sz="1600"/>
            </a:pPr>
            <a:r>
              <a:rPr b="1" dirty="0" err="1">
                <a:latin typeface="Courier New" panose="02070309020205020404" pitchFamily="49" charset="0"/>
                <a:cs typeface="Courier New" panose="02070309020205020404" pitchFamily="49" charset="0"/>
              </a:rPr>
              <a:t>azp</a:t>
            </a:r>
            <a:r>
              <a:rPr b="1" dirty="0">
                <a:latin typeface="Courier New" panose="02070309020205020404" pitchFamily="49" charset="0"/>
                <a:cs typeface="Courier New" panose="02070309020205020404" pitchFamily="49" charset="0"/>
              </a:rPr>
              <a:t>:</a:t>
            </a:r>
            <a:r>
              <a:rPr dirty="0">
                <a:latin typeface="Courier New" panose="02070309020205020404" pitchFamily="49" charset="0"/>
                <a:cs typeface="Courier New" panose="02070309020205020404" pitchFamily="49" charset="0"/>
              </a:rPr>
              <a:t> Agent SPIFFE ID </a:t>
            </a:r>
            <a:r>
              <a:rPr dirty="0"/>
              <a:t>(unchanged) — which agent acted</a:t>
            </a:r>
          </a:p>
          <a:p>
            <a:pPr>
              <a:spcAft>
                <a:spcPts val="800"/>
              </a:spcAft>
              <a:defRPr sz="1600"/>
            </a:pPr>
            <a:r>
              <a:rPr b="1" dirty="0">
                <a:latin typeface="Courier New" panose="02070309020205020404" pitchFamily="49" charset="0"/>
                <a:cs typeface="Courier New" panose="02070309020205020404" pitchFamily="49" charset="0"/>
              </a:rPr>
              <a:t>sub:</a:t>
            </a:r>
            <a:r>
              <a:rPr dirty="0">
                <a:latin typeface="Courier New" panose="02070309020205020404" pitchFamily="49" charset="0"/>
                <a:cs typeface="Courier New" panose="02070309020205020404" pitchFamily="49" charset="0"/>
              </a:rPr>
              <a:t> </a:t>
            </a:r>
            <a:r>
              <a:rPr dirty="0" err="1">
                <a:latin typeface="Courier New" panose="02070309020205020404" pitchFamily="49" charset="0"/>
                <a:cs typeface="Courier New" panose="02070309020205020404" pitchFamily="49" charset="0"/>
              </a:rPr>
              <a:t>alice</a:t>
            </a:r>
            <a:r>
              <a:rPr dirty="0">
                <a:latin typeface="Courier New" panose="02070309020205020404" pitchFamily="49" charset="0"/>
                <a:cs typeface="Courier New" panose="02070309020205020404" pitchFamily="49" charset="0"/>
              </a:rPr>
              <a:t> → </a:t>
            </a:r>
            <a:r>
              <a:rPr dirty="0" err="1">
                <a:latin typeface="Courier New" panose="02070309020205020404" pitchFamily="49" charset="0"/>
                <a:cs typeface="Courier New" panose="02070309020205020404" pitchFamily="49" charset="0"/>
              </a:rPr>
              <a:t>alice</a:t>
            </a:r>
            <a:r>
              <a:rPr dirty="0">
                <a:latin typeface="Courier New" panose="02070309020205020404" pitchFamily="49" charset="0"/>
                <a:cs typeface="Courier New" panose="02070309020205020404" pitchFamily="49" charset="0"/>
              </a:rPr>
              <a:t> ✓ </a:t>
            </a:r>
            <a:r>
              <a:rPr dirty="0"/>
              <a:t>— who approved</a:t>
            </a:r>
          </a:p>
          <a:p>
            <a:pPr>
              <a:spcAft>
                <a:spcPts val="800"/>
              </a:spcAft>
              <a:defRPr sz="1600"/>
            </a:pPr>
            <a:r>
              <a:rPr b="1" dirty="0" err="1">
                <a:latin typeface="Courier New" panose="02070309020205020404" pitchFamily="49" charset="0"/>
                <a:cs typeface="Courier New" panose="02070309020205020404" pitchFamily="49" charset="0"/>
              </a:rPr>
              <a:t>preferred_username</a:t>
            </a:r>
            <a:r>
              <a:rPr b="1" dirty="0">
                <a:latin typeface="Courier New" panose="02070309020205020404" pitchFamily="49" charset="0"/>
                <a:cs typeface="Courier New" panose="02070309020205020404" pitchFamily="49" charset="0"/>
              </a:rPr>
              <a:t>: </a:t>
            </a:r>
            <a:r>
              <a:rPr dirty="0" err="1">
                <a:latin typeface="Courier New" panose="02070309020205020404" pitchFamily="49" charset="0"/>
                <a:cs typeface="Courier New" panose="02070309020205020404" pitchFamily="49" charset="0"/>
              </a:rPr>
              <a:t>alice</a:t>
            </a:r>
            <a:r>
              <a:rPr dirty="0">
                <a:latin typeface="Courier New" panose="02070309020205020404" pitchFamily="49" charset="0"/>
                <a:cs typeface="Courier New" panose="02070309020205020404" pitchFamily="49" charset="0"/>
              </a:rPr>
              <a:t> → </a:t>
            </a:r>
            <a:r>
              <a:rPr dirty="0" err="1">
                <a:latin typeface="Courier New" panose="02070309020205020404" pitchFamily="49" charset="0"/>
                <a:cs typeface="Courier New" panose="02070309020205020404" pitchFamily="49" charset="0"/>
              </a:rPr>
              <a:t>alice</a:t>
            </a:r>
            <a:r>
              <a:rPr dirty="0">
                <a:latin typeface="Courier New" panose="02070309020205020404" pitchFamily="49" charset="0"/>
                <a:cs typeface="Courier New" panose="02070309020205020404" pitchFamily="49" charset="0"/>
              </a:rPr>
              <a:t> </a:t>
            </a:r>
            <a:r>
              <a:rPr dirty="0"/>
              <a:t>✓</a:t>
            </a:r>
          </a:p>
          <a:p>
            <a:pPr>
              <a:spcAft>
                <a:spcPts val="800"/>
              </a:spcAft>
              <a:defRPr sz="1600"/>
            </a:pPr>
            <a:endParaRPr lang="en-US" dirty="0"/>
          </a:p>
          <a:p>
            <a:pPr marL="114300" indent="0">
              <a:spcAft>
                <a:spcPts val="800"/>
              </a:spcAft>
              <a:buNone/>
              <a:defRPr sz="1600"/>
            </a:pPr>
            <a:r>
              <a:rPr dirty="0"/>
              <a:t>Target sees who the user is and which agent acted; full audit chain.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200"/>
            </a:pPr>
            <a:r>
              <a:t>Live Demo</a:t>
            </a:r>
          </a:p>
        </p:txBody>
      </p:sp>
      <p:sp>
        <p:nvSpPr>
          <p:cNvPr id="5" name="Text Placeholder 4">
            <a:extLst>
              <a:ext uri="{FF2B5EF4-FFF2-40B4-BE49-F238E27FC236}">
                <a16:creationId xmlns:a16="http://schemas.microsoft.com/office/drawing/2014/main" id="{C984BCE1-C02B-A151-B129-9662993B4D0D}"/>
              </a:ext>
            </a:extLst>
          </p:cNvPr>
          <p:cNvSpPr>
            <a:spLocks noGrp="1"/>
          </p:cNvSpPr>
          <p:nvPr>
            <p:ph type="body" idx="1"/>
          </p:nvPr>
        </p:nvSpPr>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200"/>
            </a:pPr>
            <a:r>
              <a:t>Developer Burden: With vs Without AuthBridge</a:t>
            </a:r>
          </a:p>
        </p:txBody>
      </p:sp>
      <p:sp>
        <p:nvSpPr>
          <p:cNvPr id="3" name="Text Placeholder 2"/>
          <p:cNvSpPr>
            <a:spLocks noGrp="1"/>
          </p:cNvSpPr>
          <p:nvPr>
            <p:ph type="body" idx="1"/>
          </p:nvPr>
        </p:nvSpPr>
        <p:spPr/>
        <p:txBody>
          <a:bodyPr/>
          <a:lstStyle/>
          <a:p>
            <a:endParaRPr dirty="0"/>
          </a:p>
          <a:p>
            <a:pPr>
              <a:spcAft>
                <a:spcPts val="1200"/>
              </a:spcAft>
              <a:defRPr sz="1800"/>
            </a:pPr>
            <a:r>
              <a:rPr dirty="0"/>
              <a:t>Without </a:t>
            </a:r>
            <a:r>
              <a:rPr dirty="0" err="1"/>
              <a:t>AuthBridge</a:t>
            </a:r>
            <a:r>
              <a:rPr lang="en-US" dirty="0"/>
              <a:t>  — lots of code and operational efforts</a:t>
            </a:r>
          </a:p>
          <a:p>
            <a:pPr lvl="1">
              <a:spcAft>
                <a:spcPts val="1200"/>
              </a:spcAft>
              <a:defRPr sz="1800"/>
            </a:pPr>
            <a:r>
              <a:rPr dirty="0"/>
              <a:t>token refresh</a:t>
            </a:r>
            <a:r>
              <a:rPr lang="en-US" dirty="0"/>
              <a:t> and exchange</a:t>
            </a:r>
          </a:p>
          <a:p>
            <a:pPr lvl="1">
              <a:spcAft>
                <a:spcPts val="1200"/>
              </a:spcAft>
              <a:defRPr sz="1800"/>
            </a:pPr>
            <a:r>
              <a:rPr dirty="0"/>
              <a:t>error handling</a:t>
            </a:r>
            <a:endParaRPr lang="en-US" dirty="0"/>
          </a:p>
          <a:p>
            <a:pPr lvl="1">
              <a:spcAft>
                <a:spcPts val="1200"/>
              </a:spcAft>
              <a:defRPr sz="1800"/>
            </a:pPr>
            <a:r>
              <a:rPr dirty="0"/>
              <a:t>env vars</a:t>
            </a:r>
            <a:r>
              <a:rPr lang="en-US" dirty="0"/>
              <a:t> and configurations</a:t>
            </a:r>
          </a:p>
          <a:p>
            <a:pPr>
              <a:spcAft>
                <a:spcPts val="1200"/>
              </a:spcAft>
              <a:defRPr sz="1800"/>
            </a:pPr>
            <a:r>
              <a:rPr lang="en-US" dirty="0"/>
              <a:t>With </a:t>
            </a:r>
            <a:r>
              <a:rPr lang="en-US" dirty="0" err="1"/>
              <a:t>AuthBridge</a:t>
            </a:r>
            <a:r>
              <a:rPr lang="en-US" dirty="0"/>
              <a:t>: </a:t>
            </a:r>
          </a:p>
          <a:p>
            <a:pPr lvl="1">
              <a:spcAft>
                <a:spcPts val="1200"/>
              </a:spcAft>
              <a:defRPr sz="1800"/>
            </a:pPr>
            <a:r>
              <a:rPr dirty="0"/>
              <a:t>single request with Authorization: Bearer &lt;token&gt;</a:t>
            </a:r>
            <a:r>
              <a:rPr lang="en-US" dirty="0"/>
              <a:t>; </a:t>
            </a:r>
            <a:r>
              <a:rPr dirty="0"/>
              <a:t>sidecars do the rest.</a:t>
            </a:r>
          </a:p>
          <a:p>
            <a:pPr marL="114300" indent="0">
              <a:spcAft>
                <a:spcPts val="1200"/>
              </a:spcAft>
              <a:buNone/>
              <a:defRPr sz="1800"/>
            </a:pP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62F49-F290-1251-250B-2B987B83D794}"/>
              </a:ext>
            </a:extLst>
          </p:cNvPr>
          <p:cNvSpPr>
            <a:spLocks noGrp="1"/>
          </p:cNvSpPr>
          <p:nvPr>
            <p:ph type="title"/>
          </p:nvPr>
        </p:nvSpPr>
        <p:spPr/>
        <p:txBody>
          <a:bodyPr/>
          <a:lstStyle/>
          <a:p>
            <a:r>
              <a:rPr lang="en-US" dirty="0"/>
              <a:t>Identity Code Eliminated from Agent</a:t>
            </a:r>
          </a:p>
        </p:txBody>
      </p:sp>
      <p:pic>
        <p:nvPicPr>
          <p:cNvPr id="5" name="Picture 4">
            <a:extLst>
              <a:ext uri="{FF2B5EF4-FFF2-40B4-BE49-F238E27FC236}">
                <a16:creationId xmlns:a16="http://schemas.microsoft.com/office/drawing/2014/main" id="{AE58A662-FDE7-5192-19DE-5C55EE316FE6}"/>
              </a:ext>
            </a:extLst>
          </p:cNvPr>
          <p:cNvPicPr>
            <a:picLocks noChangeAspect="1"/>
          </p:cNvPicPr>
          <p:nvPr/>
        </p:nvPicPr>
        <p:blipFill>
          <a:blip r:embed="rId2"/>
          <a:stretch>
            <a:fillRect/>
          </a:stretch>
        </p:blipFill>
        <p:spPr>
          <a:xfrm>
            <a:off x="5595035" y="1866762"/>
            <a:ext cx="3548965" cy="2389011"/>
          </a:xfrm>
          <a:prstGeom prst="rect">
            <a:avLst/>
          </a:prstGeom>
        </p:spPr>
      </p:pic>
      <p:pic>
        <p:nvPicPr>
          <p:cNvPr id="6" name="Picture 5">
            <a:extLst>
              <a:ext uri="{FF2B5EF4-FFF2-40B4-BE49-F238E27FC236}">
                <a16:creationId xmlns:a16="http://schemas.microsoft.com/office/drawing/2014/main" id="{774B9FA5-96C0-6742-C7CC-90E664A79F32}"/>
              </a:ext>
            </a:extLst>
          </p:cNvPr>
          <p:cNvPicPr>
            <a:picLocks noChangeAspect="1"/>
          </p:cNvPicPr>
          <p:nvPr/>
        </p:nvPicPr>
        <p:blipFill>
          <a:blip r:embed="rId3"/>
          <a:stretch>
            <a:fillRect/>
          </a:stretch>
        </p:blipFill>
        <p:spPr>
          <a:xfrm>
            <a:off x="2901776" y="1382207"/>
            <a:ext cx="2603232" cy="3358123"/>
          </a:xfrm>
          <a:prstGeom prst="rect">
            <a:avLst/>
          </a:prstGeom>
        </p:spPr>
      </p:pic>
      <p:pic>
        <p:nvPicPr>
          <p:cNvPr id="4" name="Picture 3">
            <a:extLst>
              <a:ext uri="{FF2B5EF4-FFF2-40B4-BE49-F238E27FC236}">
                <a16:creationId xmlns:a16="http://schemas.microsoft.com/office/drawing/2014/main" id="{9625E685-E314-3719-6ED0-714FAD795E98}"/>
              </a:ext>
            </a:extLst>
          </p:cNvPr>
          <p:cNvPicPr>
            <a:picLocks noChangeAspect="1"/>
          </p:cNvPicPr>
          <p:nvPr/>
        </p:nvPicPr>
        <p:blipFill>
          <a:blip r:embed="rId4"/>
          <a:stretch>
            <a:fillRect/>
          </a:stretch>
        </p:blipFill>
        <p:spPr>
          <a:xfrm>
            <a:off x="82085" y="1167721"/>
            <a:ext cx="2729664" cy="3192241"/>
          </a:xfrm>
          <a:prstGeom prst="rect">
            <a:avLst/>
          </a:prstGeom>
        </p:spPr>
      </p:pic>
    </p:spTree>
    <p:extLst>
      <p:ext uri="{BB962C8B-B14F-4D97-AF65-F5344CB8AC3E}">
        <p14:creationId xmlns:p14="http://schemas.microsoft.com/office/powerpoint/2010/main" val="2235179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200"/>
            </a:pPr>
            <a:r>
              <a:t>AuthBridge: What's Next</a:t>
            </a:r>
          </a:p>
        </p:txBody>
      </p:sp>
      <p:sp>
        <p:nvSpPr>
          <p:cNvPr id="3" name="Text Placeholder 2"/>
          <p:cNvSpPr>
            <a:spLocks noGrp="1"/>
          </p:cNvSpPr>
          <p:nvPr>
            <p:ph type="body" idx="1"/>
          </p:nvPr>
        </p:nvSpPr>
        <p:spPr/>
        <p:txBody>
          <a:bodyPr/>
          <a:lstStyle/>
          <a:p>
            <a:endParaRPr lang="en-US" sz="1600" dirty="0"/>
          </a:p>
          <a:p>
            <a:pPr>
              <a:spcAft>
                <a:spcPts val="1200"/>
              </a:spcAft>
              <a:defRPr sz="1800"/>
            </a:pPr>
            <a:r>
              <a:rPr lang="en-US" sz="1600" dirty="0"/>
              <a:t>Inbound token validation (validate caller before agent) ✅</a:t>
            </a:r>
          </a:p>
          <a:p>
            <a:pPr>
              <a:spcAft>
                <a:spcPts val="1200"/>
              </a:spcAft>
              <a:defRPr sz="1800"/>
            </a:pPr>
            <a:r>
              <a:rPr sz="1600" dirty="0"/>
              <a:t>SPIRE JWT for </a:t>
            </a:r>
            <a:r>
              <a:rPr sz="1600" err="1"/>
              <a:t>Keycloak</a:t>
            </a:r>
            <a:r>
              <a:rPr sz="1600" dirty="0"/>
              <a:t> client auth </a:t>
            </a:r>
            <a:r>
              <a:rPr lang="en-US" sz="1600" dirty="0"/>
              <a:t>(no client secrets) ✅</a:t>
            </a:r>
          </a:p>
          <a:p>
            <a:pPr>
              <a:spcAft>
                <a:spcPts val="1200"/>
              </a:spcAft>
              <a:defRPr sz="1800"/>
            </a:pPr>
            <a:r>
              <a:rPr sz="1600" dirty="0"/>
              <a:t>Route-based token exchange (per-host/route audience)</a:t>
            </a:r>
            <a:r>
              <a:rPr lang="en-US" sz="1600" dirty="0"/>
              <a:t> ✅</a:t>
            </a:r>
          </a:p>
          <a:p>
            <a:pPr>
              <a:lnSpc>
                <a:spcPct val="114999"/>
              </a:lnSpc>
              <a:spcAft>
                <a:spcPts val="1200"/>
              </a:spcAft>
              <a:defRPr sz="1800"/>
            </a:pPr>
            <a:r>
              <a:rPr lang="en-US" sz="1600" dirty="0"/>
              <a:t>MCP Gateway integration</a:t>
            </a:r>
          </a:p>
          <a:p>
            <a:pPr>
              <a:spcAft>
                <a:spcPts val="1200"/>
              </a:spcAft>
              <a:defRPr sz="1800"/>
            </a:pPr>
            <a:r>
              <a:rPr sz="1600" dirty="0"/>
              <a:t>Dynamic client registration with SPIFFE</a:t>
            </a:r>
            <a:r>
              <a:rPr lang="en-US" sz="1600" dirty="0"/>
              <a:t> (no admin credentials)</a:t>
            </a:r>
            <a:endParaRPr sz="1600" dirty="0"/>
          </a:p>
          <a:p>
            <a:pPr>
              <a:spcAft>
                <a:spcPts val="1200"/>
              </a:spcAft>
              <a:defRPr sz="1800"/>
            </a:pPr>
            <a:r>
              <a:rPr lang="en-US" sz="1600" dirty="0"/>
              <a:t>Vault integration</a:t>
            </a:r>
          </a:p>
          <a:p>
            <a:pPr>
              <a:lnSpc>
                <a:spcPct val="114999"/>
              </a:lnSpc>
              <a:spcAft>
                <a:spcPts val="1200"/>
              </a:spcAft>
              <a:defRPr sz="1800"/>
            </a:pPr>
            <a:r>
              <a:rPr lang="en-US" sz="1600" dirty="0"/>
              <a:t>Authorization pluggability</a:t>
            </a:r>
          </a:p>
          <a:p>
            <a:pPr>
              <a:lnSpc>
                <a:spcPct val="114999"/>
              </a:lnSpc>
              <a:spcAft>
                <a:spcPts val="1200"/>
              </a:spcAft>
              <a:defRPr sz="1800"/>
            </a:pPr>
            <a:r>
              <a:rPr lang="en-US" sz="1600" dirty="0"/>
              <a:t>Human in the Loop</a:t>
            </a:r>
          </a:p>
          <a:p>
            <a:pPr>
              <a:lnSpc>
                <a:spcPct val="114999"/>
              </a:lnSpc>
              <a:spcAft>
                <a:spcPts val="1200"/>
              </a:spcAft>
              <a:defRPr sz="1800"/>
            </a:pPr>
            <a:r>
              <a:rPr lang="en-US" sz="1600" dirty="0"/>
              <a:t>IBAC (Intent) - drift detection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A5141-CB6E-B019-1464-F139B7CD27E2}"/>
              </a:ext>
            </a:extLst>
          </p:cNvPr>
          <p:cNvSpPr>
            <a:spLocks noGrp="1"/>
          </p:cNvSpPr>
          <p:nvPr>
            <p:ph type="title"/>
          </p:nvPr>
        </p:nvSpPr>
        <p:spPr/>
        <p:txBody>
          <a:bodyPr/>
          <a:lstStyle/>
          <a:p>
            <a:r>
              <a:rPr lang="en-US" dirty="0"/>
              <a:t>Next Questions in </a:t>
            </a:r>
            <a:r>
              <a:rPr lang="en-US" dirty="0" err="1"/>
              <a:t>Kagenti</a:t>
            </a:r>
            <a:r>
              <a:rPr lang="en-US" dirty="0"/>
              <a:t> Security</a:t>
            </a:r>
          </a:p>
        </p:txBody>
      </p:sp>
      <p:sp>
        <p:nvSpPr>
          <p:cNvPr id="3" name="Text Placeholder 2">
            <a:extLst>
              <a:ext uri="{FF2B5EF4-FFF2-40B4-BE49-F238E27FC236}">
                <a16:creationId xmlns:a16="http://schemas.microsoft.com/office/drawing/2014/main" id="{8ADDED01-BC49-A56C-B986-22CEE3E595FE}"/>
              </a:ext>
            </a:extLst>
          </p:cNvPr>
          <p:cNvSpPr>
            <a:spLocks noGrp="1"/>
          </p:cNvSpPr>
          <p:nvPr>
            <p:ph type="body" idx="1"/>
          </p:nvPr>
        </p:nvSpPr>
        <p:spPr/>
        <p:txBody>
          <a:bodyPr/>
          <a:lstStyle/>
          <a:p>
            <a:r>
              <a:rPr lang="en-US" sz="1800" dirty="0"/>
              <a:t>How far can we push "no auth code" with </a:t>
            </a:r>
            <a:r>
              <a:rPr lang="en-US" sz="1800" dirty="0" err="1"/>
              <a:t>AuthBridge</a:t>
            </a:r>
            <a:r>
              <a:rPr lang="en-US" sz="1800" dirty="0"/>
              <a:t> to </a:t>
            </a:r>
            <a:r>
              <a:rPr lang="en-US" sz="1800" b="1" dirty="0"/>
              <a:t>help developers</a:t>
            </a:r>
            <a:r>
              <a:rPr lang="en-US" sz="1800" dirty="0"/>
              <a:t>?</a:t>
            </a:r>
            <a:endParaRPr lang="en-US" dirty="0"/>
          </a:p>
          <a:p>
            <a:pPr>
              <a:lnSpc>
                <a:spcPct val="114999"/>
              </a:lnSpc>
            </a:pPr>
            <a:r>
              <a:rPr lang="en-US" sz="1800" dirty="0"/>
              <a:t>How can we plug-in to observability infrastructure to enable </a:t>
            </a:r>
            <a:r>
              <a:rPr lang="en-US" sz="1800" b="1" dirty="0"/>
              <a:t>audit</a:t>
            </a:r>
            <a:r>
              <a:rPr lang="en-US" sz="1800" dirty="0"/>
              <a:t>?</a:t>
            </a:r>
          </a:p>
          <a:p>
            <a:pPr>
              <a:lnSpc>
                <a:spcPct val="114999"/>
              </a:lnSpc>
            </a:pPr>
            <a:r>
              <a:rPr lang="en-US" sz="1800" dirty="0"/>
              <a:t>How can we instrument finer-grained </a:t>
            </a:r>
            <a:r>
              <a:rPr lang="en-US" sz="1800" b="1" dirty="0"/>
              <a:t>authorization policy</a:t>
            </a:r>
            <a:r>
              <a:rPr lang="en-US" sz="1800" dirty="0"/>
              <a:t>? </a:t>
            </a:r>
          </a:p>
        </p:txBody>
      </p:sp>
      <p:sp>
        <p:nvSpPr>
          <p:cNvPr id="5" name="Rectangle 4">
            <a:extLst>
              <a:ext uri="{FF2B5EF4-FFF2-40B4-BE49-F238E27FC236}">
                <a16:creationId xmlns:a16="http://schemas.microsoft.com/office/drawing/2014/main" id="{F6CC9E2C-BD60-53DA-E7E8-602D87D29495}"/>
              </a:ext>
            </a:extLst>
          </p:cNvPr>
          <p:cNvSpPr/>
          <p:nvPr/>
        </p:nvSpPr>
        <p:spPr>
          <a:xfrm>
            <a:off x="5502585" y="3338264"/>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Health Database</a:t>
            </a:r>
            <a:endParaRPr lang="en-US" dirty="0"/>
          </a:p>
        </p:txBody>
      </p:sp>
      <p:sp>
        <p:nvSpPr>
          <p:cNvPr id="7" name="Rectangle 6">
            <a:extLst>
              <a:ext uri="{FF2B5EF4-FFF2-40B4-BE49-F238E27FC236}">
                <a16:creationId xmlns:a16="http://schemas.microsoft.com/office/drawing/2014/main" id="{0FB11C27-2EEA-0FF7-D004-9E4A2262B5B1}"/>
              </a:ext>
            </a:extLst>
          </p:cNvPr>
          <p:cNvSpPr/>
          <p:nvPr/>
        </p:nvSpPr>
        <p:spPr>
          <a:xfrm>
            <a:off x="1138570" y="3338264"/>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sz="1800" dirty="0"/>
          </a:p>
        </p:txBody>
      </p:sp>
      <p:cxnSp>
        <p:nvCxnSpPr>
          <p:cNvPr id="9" name="Straight Arrow Connector 8">
            <a:extLst>
              <a:ext uri="{FF2B5EF4-FFF2-40B4-BE49-F238E27FC236}">
                <a16:creationId xmlns:a16="http://schemas.microsoft.com/office/drawing/2014/main" id="{FAF8DAAD-BEAC-A701-92ED-5D8CAE7A559D}"/>
              </a:ext>
            </a:extLst>
          </p:cNvPr>
          <p:cNvCxnSpPr>
            <a:cxnSpLocks/>
          </p:cNvCxnSpPr>
          <p:nvPr/>
        </p:nvCxnSpPr>
        <p:spPr>
          <a:xfrm flipV="1">
            <a:off x="3082352" y="3862212"/>
            <a:ext cx="2420233" cy="3129"/>
          </a:xfrm>
          <a:prstGeom prst="straightConnector1">
            <a:avLst/>
          </a:prstGeom>
          <a:ln w="28575">
            <a:tailEnd type="triangle"/>
          </a:ln>
          <a:effectLst/>
        </p:spPr>
        <p:style>
          <a:lnRef idx="2">
            <a:schemeClr val="accent1"/>
          </a:lnRef>
          <a:fillRef idx="0">
            <a:schemeClr val="accent1"/>
          </a:fillRef>
          <a:effectRef idx="1">
            <a:schemeClr val="accent1"/>
          </a:effectRef>
          <a:fontRef idx="minor">
            <a:schemeClr val="tx1"/>
          </a:fontRef>
        </p:style>
      </p:cxnSp>
      <p:sp>
        <p:nvSpPr>
          <p:cNvPr id="14" name="Rounded Rectangular Callout 19">
            <a:extLst>
              <a:ext uri="{FF2B5EF4-FFF2-40B4-BE49-F238E27FC236}">
                <a16:creationId xmlns:a16="http://schemas.microsoft.com/office/drawing/2014/main" id="{1705D6A8-BFE9-820B-347F-16B0E3167191}"/>
              </a:ext>
            </a:extLst>
          </p:cNvPr>
          <p:cNvSpPr/>
          <p:nvPr/>
        </p:nvSpPr>
        <p:spPr>
          <a:xfrm>
            <a:off x="6661729" y="2119121"/>
            <a:ext cx="1567900" cy="902129"/>
          </a:xfrm>
          <a:prstGeom prst="wedgeRoundRectCallout">
            <a:avLst>
              <a:gd name="adj1" fmla="val -28123"/>
              <a:gd name="adj2" fmla="val 82209"/>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ysClr val="windowText" lastClr="000000"/>
                </a:solidFill>
              </a:rPr>
              <a:t>I allow OBO access to agents with PII guardrails.</a:t>
            </a:r>
            <a:endParaRPr lang="en-US" dirty="0">
              <a:solidFill>
                <a:sysClr val="windowText" lastClr="000000"/>
              </a:solidFill>
              <a:cs typeface="Arial"/>
            </a:endParaRPr>
          </a:p>
        </p:txBody>
      </p:sp>
    </p:spTree>
    <p:extLst>
      <p:ext uri="{BB962C8B-B14F-4D97-AF65-F5344CB8AC3E}">
        <p14:creationId xmlns:p14="http://schemas.microsoft.com/office/powerpoint/2010/main" val="4252714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BC416-D6DC-88FE-DEEE-26B7FCC78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49BC3-3D87-B2AF-9A1A-90135B73469F}"/>
              </a:ext>
            </a:extLst>
          </p:cNvPr>
          <p:cNvSpPr>
            <a:spLocks noGrp="1"/>
          </p:cNvSpPr>
          <p:nvPr>
            <p:ph type="title"/>
          </p:nvPr>
        </p:nvSpPr>
        <p:spPr/>
        <p:txBody>
          <a:bodyPr/>
          <a:lstStyle/>
          <a:p>
            <a:r>
              <a:rPr lang="en-US" dirty="0"/>
              <a:t>The Gap: Agent Identity</a:t>
            </a:r>
          </a:p>
        </p:txBody>
      </p:sp>
      <p:sp>
        <p:nvSpPr>
          <p:cNvPr id="3" name="Text Placeholder 2">
            <a:extLst>
              <a:ext uri="{FF2B5EF4-FFF2-40B4-BE49-F238E27FC236}">
                <a16:creationId xmlns:a16="http://schemas.microsoft.com/office/drawing/2014/main" id="{BDA356E4-A5AF-D926-41DE-ABD2D2F92EB3}"/>
              </a:ext>
            </a:extLst>
          </p:cNvPr>
          <p:cNvSpPr>
            <a:spLocks noGrp="1"/>
          </p:cNvSpPr>
          <p:nvPr>
            <p:ph type="body" idx="1"/>
          </p:nvPr>
        </p:nvSpPr>
        <p:spPr/>
        <p:txBody>
          <a:bodyPr/>
          <a:lstStyle/>
          <a:p>
            <a:pPr marL="114300" indent="0">
              <a:buNone/>
            </a:pPr>
            <a:r>
              <a:rPr lang="en-US" sz="1800" dirty="0"/>
              <a:t>The </a:t>
            </a:r>
            <a:r>
              <a:rPr lang="en-US" sz="1800" dirty="0">
                <a:hlinkClick r:id="rId3"/>
              </a:rPr>
              <a:t>A2A </a:t>
            </a:r>
            <a:r>
              <a:rPr lang="en-US" sz="1800" dirty="0" err="1">
                <a:hlinkClick r:id="rId3"/>
              </a:rPr>
              <a:t>AgentCard</a:t>
            </a:r>
            <a:r>
              <a:rPr lang="en-US" sz="1800" dirty="0"/>
              <a:t>? </a:t>
            </a:r>
          </a:p>
          <a:p>
            <a:pPr marL="114300" indent="0">
              <a:buNone/>
            </a:pPr>
            <a:endParaRPr lang="en-US" sz="1800" dirty="0"/>
          </a:p>
          <a:p>
            <a:pPr marL="114300" indent="0">
              <a:buNone/>
            </a:pPr>
            <a:r>
              <a:rPr lang="en-US" sz="1800" dirty="0"/>
              <a:t>A </a:t>
            </a:r>
            <a:r>
              <a:rPr lang="en-US" sz="1800" b="1" dirty="0"/>
              <a:t>self-describing manifest for an agent</a:t>
            </a:r>
            <a:r>
              <a:rPr lang="en-US" sz="1800" dirty="0"/>
              <a:t>. It provides essential metadata including the agent's identity, capabilities, skills, supported communication methods, and security requirements.</a:t>
            </a:r>
          </a:p>
        </p:txBody>
      </p:sp>
      <p:sp>
        <p:nvSpPr>
          <p:cNvPr id="4" name="Rectangle 3">
            <a:extLst>
              <a:ext uri="{FF2B5EF4-FFF2-40B4-BE49-F238E27FC236}">
                <a16:creationId xmlns:a16="http://schemas.microsoft.com/office/drawing/2014/main" id="{1FC0C31D-3A95-4121-7A39-272381C1B30A}"/>
              </a:ext>
            </a:extLst>
          </p:cNvPr>
          <p:cNvSpPr/>
          <p:nvPr/>
        </p:nvSpPr>
        <p:spPr>
          <a:xfrm>
            <a:off x="735499" y="337037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dirty="0"/>
          </a:p>
        </p:txBody>
      </p:sp>
      <p:sp>
        <p:nvSpPr>
          <p:cNvPr id="5" name="Rectangle 4">
            <a:extLst>
              <a:ext uri="{FF2B5EF4-FFF2-40B4-BE49-F238E27FC236}">
                <a16:creationId xmlns:a16="http://schemas.microsoft.com/office/drawing/2014/main" id="{C6D9F48C-4D87-E327-1886-A1252B97E219}"/>
              </a:ext>
            </a:extLst>
          </p:cNvPr>
          <p:cNvSpPr/>
          <p:nvPr/>
        </p:nvSpPr>
        <p:spPr>
          <a:xfrm>
            <a:off x="6658858" y="337037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Resource Server</a:t>
            </a:r>
            <a:endParaRPr lang="en-US" dirty="0"/>
          </a:p>
        </p:txBody>
      </p:sp>
      <p:cxnSp>
        <p:nvCxnSpPr>
          <p:cNvPr id="6" name="Straight Arrow Connector 5">
            <a:extLst>
              <a:ext uri="{FF2B5EF4-FFF2-40B4-BE49-F238E27FC236}">
                <a16:creationId xmlns:a16="http://schemas.microsoft.com/office/drawing/2014/main" id="{7C174AB3-E727-3C98-CAAF-D5EA8F418CC4}"/>
              </a:ext>
            </a:extLst>
          </p:cNvPr>
          <p:cNvCxnSpPr>
            <a:cxnSpLocks/>
            <a:stCxn id="4" idx="3"/>
            <a:endCxn id="5" idx="1"/>
          </p:cNvCxnSpPr>
          <p:nvPr/>
        </p:nvCxnSpPr>
        <p:spPr>
          <a:xfrm>
            <a:off x="2679281" y="3894320"/>
            <a:ext cx="3979577"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 name="Rounded Rectangular Callout 6">
            <a:extLst>
              <a:ext uri="{FF2B5EF4-FFF2-40B4-BE49-F238E27FC236}">
                <a16:creationId xmlns:a16="http://schemas.microsoft.com/office/drawing/2014/main" id="{3DC69A96-C803-54B5-8D1C-7A2F019546DD}"/>
              </a:ext>
            </a:extLst>
          </p:cNvPr>
          <p:cNvSpPr/>
          <p:nvPr/>
        </p:nvSpPr>
        <p:spPr>
          <a:xfrm>
            <a:off x="2679281" y="2790501"/>
            <a:ext cx="2822885" cy="804038"/>
          </a:xfrm>
          <a:prstGeom prst="wedgeRoundRectCallout">
            <a:avLst>
              <a:gd name="adj1" fmla="val -56681"/>
              <a:gd name="adj2" fmla="val 70000"/>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Trust me, I’m a </a:t>
            </a:r>
            <a:r>
              <a:rPr lang="en-US" dirty="0" err="1">
                <a:solidFill>
                  <a:schemeClr val="tx1"/>
                </a:solidFill>
              </a:rPr>
              <a:t>CrewAI</a:t>
            </a:r>
            <a:r>
              <a:rPr lang="en-US" dirty="0">
                <a:solidFill>
                  <a:schemeClr val="tx1"/>
                </a:solidFill>
              </a:rPr>
              <a:t> agent  running with Granite 3.0 in the same cluster. </a:t>
            </a:r>
          </a:p>
        </p:txBody>
      </p:sp>
    </p:spTree>
    <p:extLst>
      <p:ext uri="{BB962C8B-B14F-4D97-AF65-F5344CB8AC3E}">
        <p14:creationId xmlns:p14="http://schemas.microsoft.com/office/powerpoint/2010/main" val="194948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29A63-601F-9E5F-0EC6-3EDBA9E57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596E9E-85D6-1EFD-89FE-C1EB3B08D06B}"/>
              </a:ext>
            </a:extLst>
          </p:cNvPr>
          <p:cNvSpPr>
            <a:spLocks noGrp="1"/>
          </p:cNvSpPr>
          <p:nvPr>
            <p:ph type="title"/>
          </p:nvPr>
        </p:nvSpPr>
        <p:spPr/>
        <p:txBody>
          <a:bodyPr/>
          <a:lstStyle/>
          <a:p>
            <a:r>
              <a:rPr lang="en-US" dirty="0"/>
              <a:t>The Gap: Agent Identity</a:t>
            </a:r>
          </a:p>
        </p:txBody>
      </p:sp>
      <p:sp>
        <p:nvSpPr>
          <p:cNvPr id="7" name="Rectangle 6">
            <a:extLst>
              <a:ext uri="{FF2B5EF4-FFF2-40B4-BE49-F238E27FC236}">
                <a16:creationId xmlns:a16="http://schemas.microsoft.com/office/drawing/2014/main" id="{0D528293-2ABE-B139-3727-97E7E70DF555}"/>
              </a:ext>
            </a:extLst>
          </p:cNvPr>
          <p:cNvSpPr/>
          <p:nvPr/>
        </p:nvSpPr>
        <p:spPr>
          <a:xfrm>
            <a:off x="735499" y="337037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dirty="0"/>
          </a:p>
        </p:txBody>
      </p:sp>
      <p:sp>
        <p:nvSpPr>
          <p:cNvPr id="8" name="Rectangle 7">
            <a:extLst>
              <a:ext uri="{FF2B5EF4-FFF2-40B4-BE49-F238E27FC236}">
                <a16:creationId xmlns:a16="http://schemas.microsoft.com/office/drawing/2014/main" id="{C0307B35-CACE-D3AE-5A73-2A447005372E}"/>
              </a:ext>
            </a:extLst>
          </p:cNvPr>
          <p:cNvSpPr/>
          <p:nvPr/>
        </p:nvSpPr>
        <p:spPr>
          <a:xfrm>
            <a:off x="6658858" y="337037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Resource Server</a:t>
            </a:r>
            <a:endParaRPr lang="en-US" dirty="0"/>
          </a:p>
        </p:txBody>
      </p:sp>
      <p:sp>
        <p:nvSpPr>
          <p:cNvPr id="9" name="Rectangle 8">
            <a:extLst>
              <a:ext uri="{FF2B5EF4-FFF2-40B4-BE49-F238E27FC236}">
                <a16:creationId xmlns:a16="http://schemas.microsoft.com/office/drawing/2014/main" id="{45060D48-2FAA-A157-8609-BE790CD205CA}"/>
              </a:ext>
            </a:extLst>
          </p:cNvPr>
          <p:cNvSpPr/>
          <p:nvPr/>
        </p:nvSpPr>
        <p:spPr>
          <a:xfrm>
            <a:off x="735499" y="1286778"/>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K8s</a:t>
            </a:r>
            <a:endParaRPr lang="en-US" dirty="0"/>
          </a:p>
        </p:txBody>
      </p:sp>
      <p:sp>
        <p:nvSpPr>
          <p:cNvPr id="10" name="Rectangle 9">
            <a:extLst>
              <a:ext uri="{FF2B5EF4-FFF2-40B4-BE49-F238E27FC236}">
                <a16:creationId xmlns:a16="http://schemas.microsoft.com/office/drawing/2014/main" id="{69E13A51-4BAC-8A3A-7073-5F6F636AD74E}"/>
              </a:ext>
            </a:extLst>
          </p:cNvPr>
          <p:cNvSpPr/>
          <p:nvPr/>
        </p:nvSpPr>
        <p:spPr>
          <a:xfrm>
            <a:off x="3694202" y="1286778"/>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SPIFFE</a:t>
            </a:r>
            <a:endParaRPr lang="en-US" dirty="0"/>
          </a:p>
        </p:txBody>
      </p:sp>
      <p:sp>
        <p:nvSpPr>
          <p:cNvPr id="11" name="Rectangle 10">
            <a:extLst>
              <a:ext uri="{FF2B5EF4-FFF2-40B4-BE49-F238E27FC236}">
                <a16:creationId xmlns:a16="http://schemas.microsoft.com/office/drawing/2014/main" id="{FDAE1B41-AC3C-9D40-9710-810A49D71FB2}"/>
              </a:ext>
            </a:extLst>
          </p:cNvPr>
          <p:cNvSpPr/>
          <p:nvPr/>
        </p:nvSpPr>
        <p:spPr>
          <a:xfrm>
            <a:off x="6658859" y="1286778"/>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OAuth Server</a:t>
            </a:r>
            <a:endParaRPr lang="en-US" dirty="0"/>
          </a:p>
        </p:txBody>
      </p:sp>
      <p:cxnSp>
        <p:nvCxnSpPr>
          <p:cNvPr id="4" name="Straight Arrow Connector 3">
            <a:extLst>
              <a:ext uri="{FF2B5EF4-FFF2-40B4-BE49-F238E27FC236}">
                <a16:creationId xmlns:a16="http://schemas.microsoft.com/office/drawing/2014/main" id="{4E5B9CC2-1F0B-005E-9E98-6E1D50FA1E90}"/>
              </a:ext>
            </a:extLst>
          </p:cNvPr>
          <p:cNvCxnSpPr>
            <a:stCxn id="9" idx="2"/>
            <a:endCxn id="7" idx="0"/>
          </p:cNvCxnSpPr>
          <p:nvPr/>
        </p:nvCxnSpPr>
        <p:spPr>
          <a:xfrm>
            <a:off x="1707390" y="2334674"/>
            <a:ext cx="0" cy="10356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8160ABFC-3B44-80D1-5085-C711B85C82D3}"/>
              </a:ext>
            </a:extLst>
          </p:cNvPr>
          <p:cNvCxnSpPr>
            <a:cxnSpLocks/>
          </p:cNvCxnSpPr>
          <p:nvPr/>
        </p:nvCxnSpPr>
        <p:spPr>
          <a:xfrm flipV="1">
            <a:off x="1979271" y="2222408"/>
            <a:ext cx="1671900" cy="11072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A206C6A-8C3C-AB98-6D86-824D676C1368}"/>
              </a:ext>
            </a:extLst>
          </p:cNvPr>
          <p:cNvCxnSpPr>
            <a:cxnSpLocks/>
          </p:cNvCxnSpPr>
          <p:nvPr/>
        </p:nvCxnSpPr>
        <p:spPr>
          <a:xfrm flipH="1">
            <a:off x="2199190" y="2334674"/>
            <a:ext cx="1587379" cy="1024042"/>
          </a:xfrm>
          <a:prstGeom prst="straightConnector1">
            <a:avLst/>
          </a:prstGeom>
          <a:ln w="2857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BBA2463-30B6-5609-1017-8B2B8A0447BD}"/>
              </a:ext>
            </a:extLst>
          </p:cNvPr>
          <p:cNvCxnSpPr>
            <a:cxnSpLocks/>
          </p:cNvCxnSpPr>
          <p:nvPr/>
        </p:nvCxnSpPr>
        <p:spPr>
          <a:xfrm flipV="1">
            <a:off x="2728266" y="2181720"/>
            <a:ext cx="3930592" cy="1362493"/>
          </a:xfrm>
          <a:prstGeom prst="straightConnector1">
            <a:avLst/>
          </a:prstGeom>
          <a:ln w="2857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666355A-4CC5-3A95-EC52-D49C5DA04BE1}"/>
              </a:ext>
            </a:extLst>
          </p:cNvPr>
          <p:cNvCxnSpPr>
            <a:cxnSpLocks/>
            <a:stCxn id="7" idx="3"/>
            <a:endCxn id="8" idx="1"/>
          </p:cNvCxnSpPr>
          <p:nvPr/>
        </p:nvCxnSpPr>
        <p:spPr>
          <a:xfrm>
            <a:off x="2679281" y="3894320"/>
            <a:ext cx="3979577"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D30E3D8-EC6F-84C1-7649-D141A1000816}"/>
              </a:ext>
            </a:extLst>
          </p:cNvPr>
          <p:cNvCxnSpPr>
            <a:cxnSpLocks/>
          </p:cNvCxnSpPr>
          <p:nvPr/>
        </p:nvCxnSpPr>
        <p:spPr>
          <a:xfrm flipH="1">
            <a:off x="2679281" y="2375362"/>
            <a:ext cx="4103484" cy="144275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FE83748-3F3D-90C3-6608-AF703DDAA304}"/>
              </a:ext>
            </a:extLst>
          </p:cNvPr>
          <p:cNvCxnSpPr>
            <a:cxnSpLocks/>
            <a:stCxn id="9" idx="3"/>
            <a:endCxn id="10" idx="1"/>
          </p:cNvCxnSpPr>
          <p:nvPr/>
        </p:nvCxnSpPr>
        <p:spPr>
          <a:xfrm>
            <a:off x="2679281" y="1810726"/>
            <a:ext cx="1014921" cy="0"/>
          </a:xfrm>
          <a:prstGeom prst="straightConnector1">
            <a:avLst/>
          </a:prstGeom>
          <a:ln w="28575">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25F5552-920B-8781-0C22-84FE9A8477C1}"/>
              </a:ext>
            </a:extLst>
          </p:cNvPr>
          <p:cNvCxnSpPr>
            <a:cxnSpLocks/>
            <a:stCxn id="10" idx="3"/>
            <a:endCxn id="11" idx="1"/>
          </p:cNvCxnSpPr>
          <p:nvPr/>
        </p:nvCxnSpPr>
        <p:spPr>
          <a:xfrm>
            <a:off x="5637984" y="1810726"/>
            <a:ext cx="1020875" cy="0"/>
          </a:xfrm>
          <a:prstGeom prst="straightConnector1">
            <a:avLst/>
          </a:prstGeom>
          <a:ln w="28575">
            <a:solidFill>
              <a:schemeClr val="accent2">
                <a:lumMod val="60000"/>
                <a:lumOff val="40000"/>
              </a:schemeClr>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86BBF95-E498-85AD-C13D-A4E83EC8D8F1}"/>
              </a:ext>
            </a:extLst>
          </p:cNvPr>
          <p:cNvCxnSpPr>
            <a:cxnSpLocks/>
            <a:stCxn id="11" idx="2"/>
          </p:cNvCxnSpPr>
          <p:nvPr/>
        </p:nvCxnSpPr>
        <p:spPr>
          <a:xfrm>
            <a:off x="7630750" y="2334674"/>
            <a:ext cx="0" cy="995010"/>
          </a:xfrm>
          <a:prstGeom prst="straightConnector1">
            <a:avLst/>
          </a:prstGeom>
          <a:ln w="28575">
            <a:solidFill>
              <a:srgbClr val="00B05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47" name="Graphic 46" descr="Employee badge with solid fill">
            <a:extLst>
              <a:ext uri="{FF2B5EF4-FFF2-40B4-BE49-F238E27FC236}">
                <a16:creationId xmlns:a16="http://schemas.microsoft.com/office/drawing/2014/main" id="{BF72E02F-F7F8-E79C-9BCF-3218F398C1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80460" y="2654624"/>
            <a:ext cx="355110" cy="355110"/>
          </a:xfrm>
          <a:prstGeom prst="rect">
            <a:avLst/>
          </a:prstGeom>
        </p:spPr>
      </p:pic>
      <p:pic>
        <p:nvPicPr>
          <p:cNvPr id="48" name="Graphic 47" descr="Employee badge with solid fill">
            <a:extLst>
              <a:ext uri="{FF2B5EF4-FFF2-40B4-BE49-F238E27FC236}">
                <a16:creationId xmlns:a16="http://schemas.microsoft.com/office/drawing/2014/main" id="{79598D5A-C437-450D-01C4-313A90F595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95047" y="2501913"/>
            <a:ext cx="355110" cy="355110"/>
          </a:xfrm>
          <a:prstGeom prst="rect">
            <a:avLst/>
          </a:prstGeom>
        </p:spPr>
      </p:pic>
      <p:pic>
        <p:nvPicPr>
          <p:cNvPr id="50" name="Graphic 49" descr="Ticket with solid fill">
            <a:extLst>
              <a:ext uri="{FF2B5EF4-FFF2-40B4-BE49-F238E27FC236}">
                <a16:creationId xmlns:a16="http://schemas.microsoft.com/office/drawing/2014/main" id="{EEC406B6-DA1E-DBC4-D3C5-3C87A0C865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0525" y="2851625"/>
            <a:ext cx="413815" cy="413815"/>
          </a:xfrm>
          <a:prstGeom prst="rect">
            <a:avLst/>
          </a:prstGeom>
        </p:spPr>
      </p:pic>
      <p:pic>
        <p:nvPicPr>
          <p:cNvPr id="51" name="Graphic 50" descr="Ticket with solid fill">
            <a:extLst>
              <a:ext uri="{FF2B5EF4-FFF2-40B4-BE49-F238E27FC236}">
                <a16:creationId xmlns:a16="http://schemas.microsoft.com/office/drawing/2014/main" id="{1CB4054D-C4BD-A3E5-ADD7-D8AE16F4E9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0524" y="3530947"/>
            <a:ext cx="413815" cy="413815"/>
          </a:xfrm>
          <a:prstGeom prst="rect">
            <a:avLst/>
          </a:prstGeom>
        </p:spPr>
      </p:pic>
      <p:pic>
        <p:nvPicPr>
          <p:cNvPr id="53" name="Graphic 52" descr="Gears with solid fill">
            <a:extLst>
              <a:ext uri="{FF2B5EF4-FFF2-40B4-BE49-F238E27FC236}">
                <a16:creationId xmlns:a16="http://schemas.microsoft.com/office/drawing/2014/main" id="{83496FAC-0A2F-5118-0A92-9AA80CAFD0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06472" y="2534687"/>
            <a:ext cx="508261" cy="508261"/>
          </a:xfrm>
          <a:prstGeom prst="rect">
            <a:avLst/>
          </a:prstGeom>
        </p:spPr>
      </p:pic>
      <p:pic>
        <p:nvPicPr>
          <p:cNvPr id="54" name="Graphic 53" descr="Gears with solid fill">
            <a:extLst>
              <a:ext uri="{FF2B5EF4-FFF2-40B4-BE49-F238E27FC236}">
                <a16:creationId xmlns:a16="http://schemas.microsoft.com/office/drawing/2014/main" id="{C28836E2-7DB5-66DD-FCBC-20D3F037ED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34554" y="1287780"/>
            <a:ext cx="508261" cy="508261"/>
          </a:xfrm>
          <a:prstGeom prst="rect">
            <a:avLst/>
          </a:prstGeom>
        </p:spPr>
      </p:pic>
    </p:spTree>
    <p:extLst>
      <p:ext uri="{BB962C8B-B14F-4D97-AF65-F5344CB8AC3E}">
        <p14:creationId xmlns:p14="http://schemas.microsoft.com/office/powerpoint/2010/main" val="520066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48105-5DFD-3A7D-9C1A-001D518DB7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1B84D0-BC9E-F95A-1BB2-45BB2B8E95F7}"/>
              </a:ext>
            </a:extLst>
          </p:cNvPr>
          <p:cNvSpPr>
            <a:spLocks noGrp="1"/>
          </p:cNvSpPr>
          <p:nvPr>
            <p:ph type="title"/>
          </p:nvPr>
        </p:nvSpPr>
        <p:spPr/>
        <p:txBody>
          <a:bodyPr/>
          <a:lstStyle/>
          <a:p>
            <a:r>
              <a:rPr lang="en-US" dirty="0"/>
              <a:t>The Gap: Agent Identity</a:t>
            </a:r>
          </a:p>
        </p:txBody>
      </p:sp>
      <p:sp>
        <p:nvSpPr>
          <p:cNvPr id="7" name="Rectangle 6">
            <a:extLst>
              <a:ext uri="{FF2B5EF4-FFF2-40B4-BE49-F238E27FC236}">
                <a16:creationId xmlns:a16="http://schemas.microsoft.com/office/drawing/2014/main" id="{B0174CD1-70FB-728B-0092-AA4D0A1804CB}"/>
              </a:ext>
            </a:extLst>
          </p:cNvPr>
          <p:cNvSpPr/>
          <p:nvPr/>
        </p:nvSpPr>
        <p:spPr>
          <a:xfrm>
            <a:off x="735499" y="337037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dirty="0"/>
          </a:p>
        </p:txBody>
      </p:sp>
      <p:sp>
        <p:nvSpPr>
          <p:cNvPr id="8" name="Rectangle 7">
            <a:extLst>
              <a:ext uri="{FF2B5EF4-FFF2-40B4-BE49-F238E27FC236}">
                <a16:creationId xmlns:a16="http://schemas.microsoft.com/office/drawing/2014/main" id="{7F595549-2DD1-52FC-4EFF-C06330283DB6}"/>
              </a:ext>
            </a:extLst>
          </p:cNvPr>
          <p:cNvSpPr/>
          <p:nvPr/>
        </p:nvSpPr>
        <p:spPr>
          <a:xfrm>
            <a:off x="6658858" y="337037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Resource Server</a:t>
            </a:r>
            <a:endParaRPr lang="en-US" dirty="0"/>
          </a:p>
        </p:txBody>
      </p:sp>
      <p:sp>
        <p:nvSpPr>
          <p:cNvPr id="9" name="Rectangle 8">
            <a:extLst>
              <a:ext uri="{FF2B5EF4-FFF2-40B4-BE49-F238E27FC236}">
                <a16:creationId xmlns:a16="http://schemas.microsoft.com/office/drawing/2014/main" id="{0294ED5C-A8AF-E7A4-4435-FC8B4A1D77B0}"/>
              </a:ext>
            </a:extLst>
          </p:cNvPr>
          <p:cNvSpPr/>
          <p:nvPr/>
        </p:nvSpPr>
        <p:spPr>
          <a:xfrm>
            <a:off x="735499" y="1286778"/>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K8s</a:t>
            </a:r>
            <a:endParaRPr lang="en-US" dirty="0"/>
          </a:p>
        </p:txBody>
      </p:sp>
      <p:sp>
        <p:nvSpPr>
          <p:cNvPr id="10" name="Rectangle 9">
            <a:extLst>
              <a:ext uri="{FF2B5EF4-FFF2-40B4-BE49-F238E27FC236}">
                <a16:creationId xmlns:a16="http://schemas.microsoft.com/office/drawing/2014/main" id="{862489D8-340E-F664-589D-6D84785291C8}"/>
              </a:ext>
            </a:extLst>
          </p:cNvPr>
          <p:cNvSpPr/>
          <p:nvPr/>
        </p:nvSpPr>
        <p:spPr>
          <a:xfrm>
            <a:off x="3694202" y="1286778"/>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SPIFFE</a:t>
            </a:r>
            <a:endParaRPr lang="en-US" dirty="0"/>
          </a:p>
        </p:txBody>
      </p:sp>
      <p:sp>
        <p:nvSpPr>
          <p:cNvPr id="11" name="Rectangle 10">
            <a:extLst>
              <a:ext uri="{FF2B5EF4-FFF2-40B4-BE49-F238E27FC236}">
                <a16:creationId xmlns:a16="http://schemas.microsoft.com/office/drawing/2014/main" id="{E00F9E48-5B16-067A-DA4D-9ECD26F11E67}"/>
              </a:ext>
            </a:extLst>
          </p:cNvPr>
          <p:cNvSpPr/>
          <p:nvPr/>
        </p:nvSpPr>
        <p:spPr>
          <a:xfrm>
            <a:off x="6658859" y="1286778"/>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OAuth Server</a:t>
            </a:r>
            <a:endParaRPr lang="en-US" dirty="0"/>
          </a:p>
        </p:txBody>
      </p:sp>
      <p:cxnSp>
        <p:nvCxnSpPr>
          <p:cNvPr id="4" name="Straight Arrow Connector 3">
            <a:extLst>
              <a:ext uri="{FF2B5EF4-FFF2-40B4-BE49-F238E27FC236}">
                <a16:creationId xmlns:a16="http://schemas.microsoft.com/office/drawing/2014/main" id="{D8AEA771-AACF-D7EB-826A-48508290A8A7}"/>
              </a:ext>
            </a:extLst>
          </p:cNvPr>
          <p:cNvCxnSpPr>
            <a:stCxn id="9" idx="2"/>
            <a:endCxn id="7" idx="0"/>
          </p:cNvCxnSpPr>
          <p:nvPr/>
        </p:nvCxnSpPr>
        <p:spPr>
          <a:xfrm>
            <a:off x="1707390" y="2334674"/>
            <a:ext cx="0" cy="10356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410035E-AB24-4218-BCD9-E1A802BC1F56}"/>
              </a:ext>
            </a:extLst>
          </p:cNvPr>
          <p:cNvCxnSpPr>
            <a:cxnSpLocks/>
          </p:cNvCxnSpPr>
          <p:nvPr/>
        </p:nvCxnSpPr>
        <p:spPr>
          <a:xfrm flipV="1">
            <a:off x="1979271" y="2222408"/>
            <a:ext cx="1671900" cy="11072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68AB87E-82CA-1A0F-640F-B11D4D072D5E}"/>
              </a:ext>
            </a:extLst>
          </p:cNvPr>
          <p:cNvCxnSpPr>
            <a:cxnSpLocks/>
          </p:cNvCxnSpPr>
          <p:nvPr/>
        </p:nvCxnSpPr>
        <p:spPr>
          <a:xfrm flipV="1">
            <a:off x="2728266" y="2181720"/>
            <a:ext cx="3930592" cy="1362493"/>
          </a:xfrm>
          <a:prstGeom prst="straightConnector1">
            <a:avLst/>
          </a:prstGeom>
          <a:ln w="2857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7BF002A-659D-190D-BFBB-9E544BCB97C6}"/>
              </a:ext>
            </a:extLst>
          </p:cNvPr>
          <p:cNvCxnSpPr>
            <a:cxnSpLocks/>
            <a:stCxn id="7" idx="3"/>
            <a:endCxn id="8" idx="1"/>
          </p:cNvCxnSpPr>
          <p:nvPr/>
        </p:nvCxnSpPr>
        <p:spPr>
          <a:xfrm>
            <a:off x="2679281" y="3894320"/>
            <a:ext cx="3979577"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E8EAE55-4B3B-2AD8-1029-D94CD6C09A9E}"/>
              </a:ext>
            </a:extLst>
          </p:cNvPr>
          <p:cNvCxnSpPr>
            <a:cxnSpLocks/>
          </p:cNvCxnSpPr>
          <p:nvPr/>
        </p:nvCxnSpPr>
        <p:spPr>
          <a:xfrm flipH="1">
            <a:off x="2679281" y="2375362"/>
            <a:ext cx="4103484" cy="144275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DDCA91B-F8F0-C907-97F0-EA93D4066FEE}"/>
              </a:ext>
            </a:extLst>
          </p:cNvPr>
          <p:cNvCxnSpPr>
            <a:cxnSpLocks/>
          </p:cNvCxnSpPr>
          <p:nvPr/>
        </p:nvCxnSpPr>
        <p:spPr>
          <a:xfrm>
            <a:off x="2679281" y="1810726"/>
            <a:ext cx="1014921" cy="0"/>
          </a:xfrm>
          <a:prstGeom prst="straightConnector1">
            <a:avLst/>
          </a:prstGeom>
          <a:ln w="28575">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54D179D-A4CF-ABAF-C5A9-07AC6F1BFBF0}"/>
              </a:ext>
            </a:extLst>
          </p:cNvPr>
          <p:cNvCxnSpPr>
            <a:cxnSpLocks/>
            <a:stCxn id="10" idx="3"/>
            <a:endCxn id="11" idx="1"/>
          </p:cNvCxnSpPr>
          <p:nvPr/>
        </p:nvCxnSpPr>
        <p:spPr>
          <a:xfrm>
            <a:off x="5637984" y="1810726"/>
            <a:ext cx="1020875" cy="0"/>
          </a:xfrm>
          <a:prstGeom prst="straightConnector1">
            <a:avLst/>
          </a:prstGeom>
          <a:ln w="28575">
            <a:solidFill>
              <a:schemeClr val="accent2">
                <a:lumMod val="60000"/>
                <a:lumOff val="40000"/>
              </a:schemeClr>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7441BA5-262C-FD05-E70C-1341EFBB27C0}"/>
              </a:ext>
            </a:extLst>
          </p:cNvPr>
          <p:cNvCxnSpPr>
            <a:cxnSpLocks/>
            <a:stCxn id="11" idx="2"/>
          </p:cNvCxnSpPr>
          <p:nvPr/>
        </p:nvCxnSpPr>
        <p:spPr>
          <a:xfrm>
            <a:off x="7630750" y="2334674"/>
            <a:ext cx="0" cy="995010"/>
          </a:xfrm>
          <a:prstGeom prst="straightConnector1">
            <a:avLst/>
          </a:prstGeom>
          <a:ln w="28575">
            <a:solidFill>
              <a:srgbClr val="00B05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48" name="Graphic 47" descr="Employee badge with solid fill">
            <a:extLst>
              <a:ext uri="{FF2B5EF4-FFF2-40B4-BE49-F238E27FC236}">
                <a16:creationId xmlns:a16="http://schemas.microsoft.com/office/drawing/2014/main" id="{21FE7B48-9383-67FF-24E3-49801D7FA8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95047" y="2501913"/>
            <a:ext cx="355110" cy="355110"/>
          </a:xfrm>
          <a:prstGeom prst="rect">
            <a:avLst/>
          </a:prstGeom>
        </p:spPr>
      </p:pic>
      <p:pic>
        <p:nvPicPr>
          <p:cNvPr id="50" name="Graphic 49" descr="Ticket with solid fill">
            <a:extLst>
              <a:ext uri="{FF2B5EF4-FFF2-40B4-BE49-F238E27FC236}">
                <a16:creationId xmlns:a16="http://schemas.microsoft.com/office/drawing/2014/main" id="{EF5A2E65-135F-0C0D-322D-909A80D5A6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0525" y="2851625"/>
            <a:ext cx="413815" cy="413815"/>
          </a:xfrm>
          <a:prstGeom prst="rect">
            <a:avLst/>
          </a:prstGeom>
        </p:spPr>
      </p:pic>
      <p:pic>
        <p:nvPicPr>
          <p:cNvPr id="54" name="Graphic 53" descr="Gears with solid fill">
            <a:extLst>
              <a:ext uri="{FF2B5EF4-FFF2-40B4-BE49-F238E27FC236}">
                <a16:creationId xmlns:a16="http://schemas.microsoft.com/office/drawing/2014/main" id="{C4DFD524-4DE9-DB05-17A2-20104B11B48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57611" y="2425337"/>
            <a:ext cx="508261" cy="508261"/>
          </a:xfrm>
          <a:prstGeom prst="rect">
            <a:avLst/>
          </a:prstGeom>
        </p:spPr>
      </p:pic>
      <p:sp>
        <p:nvSpPr>
          <p:cNvPr id="6" name="Right Triangle 5">
            <a:extLst>
              <a:ext uri="{FF2B5EF4-FFF2-40B4-BE49-F238E27FC236}">
                <a16:creationId xmlns:a16="http://schemas.microsoft.com/office/drawing/2014/main" id="{18FB18CE-522B-E601-9FD9-1A0EFDE61611}"/>
              </a:ext>
            </a:extLst>
          </p:cNvPr>
          <p:cNvSpPr/>
          <p:nvPr/>
        </p:nvSpPr>
        <p:spPr>
          <a:xfrm rot="5400000">
            <a:off x="2399250" y="1397712"/>
            <a:ext cx="1629464" cy="2842781"/>
          </a:xfrm>
          <a:prstGeom prst="r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dirty="0"/>
              <a:t>Attestation</a:t>
            </a:r>
          </a:p>
        </p:txBody>
      </p:sp>
      <p:sp>
        <p:nvSpPr>
          <p:cNvPr id="15" name="Triangle 14">
            <a:extLst>
              <a:ext uri="{FF2B5EF4-FFF2-40B4-BE49-F238E27FC236}">
                <a16:creationId xmlns:a16="http://schemas.microsoft.com/office/drawing/2014/main" id="{5505EEAA-9E5B-D0AA-5A81-57860BACC156}"/>
              </a:ext>
            </a:extLst>
          </p:cNvPr>
          <p:cNvSpPr/>
          <p:nvPr/>
        </p:nvSpPr>
        <p:spPr>
          <a:xfrm rot="20495967">
            <a:off x="2106513" y="2083557"/>
            <a:ext cx="4906286" cy="796280"/>
          </a:xfrm>
          <a:prstGeom prst="triangle">
            <a:avLst>
              <a:gd name="adj" fmla="val 55868"/>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Federation</a:t>
            </a:r>
          </a:p>
        </p:txBody>
      </p:sp>
      <p:sp>
        <p:nvSpPr>
          <p:cNvPr id="16" name="Right Triangle 15">
            <a:extLst>
              <a:ext uri="{FF2B5EF4-FFF2-40B4-BE49-F238E27FC236}">
                <a16:creationId xmlns:a16="http://schemas.microsoft.com/office/drawing/2014/main" id="{95828191-3F72-6B44-866F-C3B89A1ACD35}"/>
              </a:ext>
            </a:extLst>
          </p:cNvPr>
          <p:cNvSpPr/>
          <p:nvPr/>
        </p:nvSpPr>
        <p:spPr>
          <a:xfrm rot="16200000">
            <a:off x="4322213" y="651538"/>
            <a:ext cx="1636399" cy="4696762"/>
          </a:xfrm>
          <a:prstGeom prst="rtTriangl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dirty="0"/>
              <a:t>Access</a:t>
            </a:r>
          </a:p>
        </p:txBody>
      </p:sp>
    </p:spTree>
    <p:extLst>
      <p:ext uri="{BB962C8B-B14F-4D97-AF65-F5344CB8AC3E}">
        <p14:creationId xmlns:p14="http://schemas.microsoft.com/office/powerpoint/2010/main" val="4250811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257BA-DC79-5ECF-4154-E4C264EDC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A8816-56FD-FC9D-B65B-D42DF2AEA498}"/>
              </a:ext>
            </a:extLst>
          </p:cNvPr>
          <p:cNvSpPr>
            <a:spLocks noGrp="1"/>
          </p:cNvSpPr>
          <p:nvPr>
            <p:ph type="title"/>
          </p:nvPr>
        </p:nvSpPr>
        <p:spPr/>
        <p:txBody>
          <a:bodyPr/>
          <a:lstStyle/>
          <a:p>
            <a:r>
              <a:rPr lang="en-US" dirty="0"/>
              <a:t>Extending SPIRE towards agent identity</a:t>
            </a:r>
          </a:p>
        </p:txBody>
      </p:sp>
      <p:sp>
        <p:nvSpPr>
          <p:cNvPr id="7" name="Rectangle 6">
            <a:extLst>
              <a:ext uri="{FF2B5EF4-FFF2-40B4-BE49-F238E27FC236}">
                <a16:creationId xmlns:a16="http://schemas.microsoft.com/office/drawing/2014/main" id="{FECAC353-BED9-835C-2C61-DE4A536B830F}"/>
              </a:ext>
            </a:extLst>
          </p:cNvPr>
          <p:cNvSpPr/>
          <p:nvPr/>
        </p:nvSpPr>
        <p:spPr>
          <a:xfrm>
            <a:off x="735499" y="3771147"/>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dirty="0"/>
          </a:p>
        </p:txBody>
      </p:sp>
      <p:sp>
        <p:nvSpPr>
          <p:cNvPr id="9" name="Rectangle 8">
            <a:extLst>
              <a:ext uri="{FF2B5EF4-FFF2-40B4-BE49-F238E27FC236}">
                <a16:creationId xmlns:a16="http://schemas.microsoft.com/office/drawing/2014/main" id="{C7DD0D62-D7BD-5B30-4B53-6FDE9196C5B4}"/>
              </a:ext>
            </a:extLst>
          </p:cNvPr>
          <p:cNvSpPr/>
          <p:nvPr/>
        </p:nvSpPr>
        <p:spPr>
          <a:xfrm>
            <a:off x="735499" y="1907936"/>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K8s</a:t>
            </a:r>
            <a:endParaRPr lang="en-US" dirty="0"/>
          </a:p>
        </p:txBody>
      </p:sp>
      <p:sp>
        <p:nvSpPr>
          <p:cNvPr id="10" name="Rectangle 9">
            <a:extLst>
              <a:ext uri="{FF2B5EF4-FFF2-40B4-BE49-F238E27FC236}">
                <a16:creationId xmlns:a16="http://schemas.microsoft.com/office/drawing/2014/main" id="{A817D325-3A2F-C1C9-08D9-B26439602935}"/>
              </a:ext>
            </a:extLst>
          </p:cNvPr>
          <p:cNvSpPr/>
          <p:nvPr/>
        </p:nvSpPr>
        <p:spPr>
          <a:xfrm>
            <a:off x="6790825" y="1865445"/>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SPIRE</a:t>
            </a:r>
            <a:endParaRPr lang="en-US" dirty="0"/>
          </a:p>
        </p:txBody>
      </p:sp>
      <p:cxnSp>
        <p:nvCxnSpPr>
          <p:cNvPr id="4" name="Straight Arrow Connector 3">
            <a:extLst>
              <a:ext uri="{FF2B5EF4-FFF2-40B4-BE49-F238E27FC236}">
                <a16:creationId xmlns:a16="http://schemas.microsoft.com/office/drawing/2014/main" id="{92530063-13FF-FDDB-4E76-8E611D7991EC}"/>
              </a:ext>
            </a:extLst>
          </p:cNvPr>
          <p:cNvCxnSpPr>
            <a:stCxn id="9" idx="2"/>
            <a:endCxn id="7" idx="0"/>
          </p:cNvCxnSpPr>
          <p:nvPr/>
        </p:nvCxnSpPr>
        <p:spPr>
          <a:xfrm>
            <a:off x="1707390" y="2955832"/>
            <a:ext cx="0" cy="81531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45C89BF3-DCAE-97EA-474E-13C44B365742}"/>
              </a:ext>
            </a:extLst>
          </p:cNvPr>
          <p:cNvCxnSpPr>
            <a:cxnSpLocks/>
          </p:cNvCxnSpPr>
          <p:nvPr/>
        </p:nvCxnSpPr>
        <p:spPr>
          <a:xfrm flipV="1">
            <a:off x="2639392" y="2895306"/>
            <a:ext cx="4151433" cy="12903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ECCE620-137B-3521-49F4-C7E5CADBF292}"/>
              </a:ext>
            </a:extLst>
          </p:cNvPr>
          <p:cNvCxnSpPr>
            <a:cxnSpLocks/>
            <a:endCxn id="10" idx="1"/>
          </p:cNvCxnSpPr>
          <p:nvPr/>
        </p:nvCxnSpPr>
        <p:spPr>
          <a:xfrm flipV="1">
            <a:off x="2679281" y="2389393"/>
            <a:ext cx="4111544" cy="24456"/>
          </a:xfrm>
          <a:prstGeom prst="straightConnector1">
            <a:avLst/>
          </a:prstGeom>
          <a:ln w="28575">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Lightning Bolt 17">
            <a:extLst>
              <a:ext uri="{FF2B5EF4-FFF2-40B4-BE49-F238E27FC236}">
                <a16:creationId xmlns:a16="http://schemas.microsoft.com/office/drawing/2014/main" id="{225001AA-DB45-53A1-E060-CD0567C79582}"/>
              </a:ext>
            </a:extLst>
          </p:cNvPr>
          <p:cNvSpPr/>
          <p:nvPr/>
        </p:nvSpPr>
        <p:spPr>
          <a:xfrm>
            <a:off x="3611282" y="1840989"/>
            <a:ext cx="1604614" cy="1072352"/>
          </a:xfrm>
          <a:prstGeom prst="lightningBol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9548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EDC5A-6373-7DE7-5ED1-8BE5C888F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D51D01-555E-9005-83DD-D3DCEF104C6B}"/>
              </a:ext>
            </a:extLst>
          </p:cNvPr>
          <p:cNvSpPr>
            <a:spLocks noGrp="1"/>
          </p:cNvSpPr>
          <p:nvPr>
            <p:ph type="title"/>
          </p:nvPr>
        </p:nvSpPr>
        <p:spPr/>
        <p:txBody>
          <a:bodyPr/>
          <a:lstStyle/>
          <a:p>
            <a:r>
              <a:rPr lang="en-US" dirty="0"/>
              <a:t>Extending SPIRE towards agent identity</a:t>
            </a:r>
          </a:p>
        </p:txBody>
      </p:sp>
      <p:sp>
        <p:nvSpPr>
          <p:cNvPr id="7" name="Rectangle 6">
            <a:extLst>
              <a:ext uri="{FF2B5EF4-FFF2-40B4-BE49-F238E27FC236}">
                <a16:creationId xmlns:a16="http://schemas.microsoft.com/office/drawing/2014/main" id="{7B7C0088-0083-BEF4-C0BE-A71ABB090A3F}"/>
              </a:ext>
            </a:extLst>
          </p:cNvPr>
          <p:cNvSpPr/>
          <p:nvPr/>
        </p:nvSpPr>
        <p:spPr>
          <a:xfrm>
            <a:off x="735499" y="3771147"/>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dirty="0"/>
          </a:p>
        </p:txBody>
      </p:sp>
      <p:sp>
        <p:nvSpPr>
          <p:cNvPr id="9" name="Rectangle 8">
            <a:extLst>
              <a:ext uri="{FF2B5EF4-FFF2-40B4-BE49-F238E27FC236}">
                <a16:creationId xmlns:a16="http://schemas.microsoft.com/office/drawing/2014/main" id="{CAEEAD0C-0EDC-43CB-EFE4-F73359544B76}"/>
              </a:ext>
            </a:extLst>
          </p:cNvPr>
          <p:cNvSpPr/>
          <p:nvPr/>
        </p:nvSpPr>
        <p:spPr>
          <a:xfrm>
            <a:off x="229609" y="2299959"/>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K8s</a:t>
            </a:r>
            <a:endParaRPr lang="en-US" dirty="0"/>
          </a:p>
        </p:txBody>
      </p:sp>
      <p:sp>
        <p:nvSpPr>
          <p:cNvPr id="10" name="Rectangle 9">
            <a:extLst>
              <a:ext uri="{FF2B5EF4-FFF2-40B4-BE49-F238E27FC236}">
                <a16:creationId xmlns:a16="http://schemas.microsoft.com/office/drawing/2014/main" id="{BF69C58B-3D81-A1C6-5D02-283D614B44ED}"/>
              </a:ext>
            </a:extLst>
          </p:cNvPr>
          <p:cNvSpPr/>
          <p:nvPr/>
        </p:nvSpPr>
        <p:spPr>
          <a:xfrm>
            <a:off x="6750936" y="213052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SPIRE</a:t>
            </a:r>
            <a:endParaRPr lang="en-US" dirty="0"/>
          </a:p>
        </p:txBody>
      </p:sp>
      <p:cxnSp>
        <p:nvCxnSpPr>
          <p:cNvPr id="4" name="Straight Arrow Connector 3">
            <a:extLst>
              <a:ext uri="{FF2B5EF4-FFF2-40B4-BE49-F238E27FC236}">
                <a16:creationId xmlns:a16="http://schemas.microsoft.com/office/drawing/2014/main" id="{F5D4D0F0-6912-4C17-0B61-21C522A41D41}"/>
              </a:ext>
            </a:extLst>
          </p:cNvPr>
          <p:cNvCxnSpPr>
            <a:stCxn id="9" idx="2"/>
            <a:endCxn id="7" idx="0"/>
          </p:cNvCxnSpPr>
          <p:nvPr/>
        </p:nvCxnSpPr>
        <p:spPr>
          <a:xfrm>
            <a:off x="1201500" y="3347855"/>
            <a:ext cx="505890" cy="42329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ECFCFE9-A0D5-40DD-E3CA-A5F344DBCB03}"/>
              </a:ext>
            </a:extLst>
          </p:cNvPr>
          <p:cNvCxnSpPr>
            <a:cxnSpLocks/>
            <a:endCxn id="10" idx="1"/>
          </p:cNvCxnSpPr>
          <p:nvPr/>
        </p:nvCxnSpPr>
        <p:spPr>
          <a:xfrm flipV="1">
            <a:off x="2173391" y="2654470"/>
            <a:ext cx="4577545" cy="446771"/>
          </a:xfrm>
          <a:prstGeom prst="straightConnector1">
            <a:avLst/>
          </a:prstGeom>
          <a:ln w="28575">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A970EC49-3185-0338-74D2-88D72EE5CEAA}"/>
              </a:ext>
            </a:extLst>
          </p:cNvPr>
          <p:cNvCxnSpPr>
            <a:cxnSpLocks/>
          </p:cNvCxnSpPr>
          <p:nvPr/>
        </p:nvCxnSpPr>
        <p:spPr>
          <a:xfrm>
            <a:off x="4462149" y="2501544"/>
            <a:ext cx="2288787" cy="122359"/>
          </a:xfrm>
          <a:prstGeom prst="straightConnector1">
            <a:avLst/>
          </a:prstGeom>
          <a:ln w="28575">
            <a:solidFill>
              <a:schemeClr val="accent2"/>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B5B24DB-75A3-026E-8165-8594521E1013}"/>
              </a:ext>
            </a:extLst>
          </p:cNvPr>
          <p:cNvSpPr/>
          <p:nvPr/>
        </p:nvSpPr>
        <p:spPr>
          <a:xfrm>
            <a:off x="2518367" y="1529354"/>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cs typeface="Arial"/>
              </a:rPr>
              <a:t>Artifactory?</a:t>
            </a:r>
            <a:endParaRPr lang="en-US" dirty="0"/>
          </a:p>
        </p:txBody>
      </p:sp>
      <p:sp>
        <p:nvSpPr>
          <p:cNvPr id="15" name="Rectangle 14">
            <a:extLst>
              <a:ext uri="{FF2B5EF4-FFF2-40B4-BE49-F238E27FC236}">
                <a16:creationId xmlns:a16="http://schemas.microsoft.com/office/drawing/2014/main" id="{802A2DB3-71D9-E043-0F3C-AC12D8B7CACE}"/>
              </a:ext>
            </a:extLst>
          </p:cNvPr>
          <p:cNvSpPr/>
          <p:nvPr/>
        </p:nvSpPr>
        <p:spPr>
          <a:xfrm>
            <a:off x="4847043" y="897553"/>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 Registry?</a:t>
            </a:r>
            <a:endParaRPr lang="en-US" dirty="0"/>
          </a:p>
        </p:txBody>
      </p:sp>
      <p:cxnSp>
        <p:nvCxnSpPr>
          <p:cNvPr id="16" name="Straight Arrow Connector 15">
            <a:extLst>
              <a:ext uri="{FF2B5EF4-FFF2-40B4-BE49-F238E27FC236}">
                <a16:creationId xmlns:a16="http://schemas.microsoft.com/office/drawing/2014/main" id="{E2273FCA-FBA6-FEDF-3852-CB0D79D91CB3}"/>
              </a:ext>
            </a:extLst>
          </p:cNvPr>
          <p:cNvCxnSpPr>
            <a:cxnSpLocks/>
            <a:stCxn id="15" idx="2"/>
            <a:endCxn id="10" idx="1"/>
          </p:cNvCxnSpPr>
          <p:nvPr/>
        </p:nvCxnSpPr>
        <p:spPr>
          <a:xfrm>
            <a:off x="5828302" y="1954817"/>
            <a:ext cx="908581" cy="601281"/>
          </a:xfrm>
          <a:prstGeom prst="straightConnector1">
            <a:avLst/>
          </a:prstGeom>
          <a:ln w="28575">
            <a:solidFill>
              <a:srgbClr val="C00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CD6125A-AB78-C484-F317-1CEB65E1B766}"/>
              </a:ext>
            </a:extLst>
          </p:cNvPr>
          <p:cNvCxnSpPr>
            <a:cxnSpLocks/>
            <a:stCxn id="14" idx="2"/>
          </p:cNvCxnSpPr>
          <p:nvPr/>
        </p:nvCxnSpPr>
        <p:spPr>
          <a:xfrm flipH="1">
            <a:off x="2130738" y="2595987"/>
            <a:ext cx="2151188" cy="1179845"/>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D3F8C10-83E6-0592-5142-B14F2C5B1EA6}"/>
              </a:ext>
            </a:extLst>
          </p:cNvPr>
          <p:cNvCxnSpPr>
            <a:cxnSpLocks/>
            <a:stCxn id="15" idx="2"/>
          </p:cNvCxnSpPr>
          <p:nvPr/>
        </p:nvCxnSpPr>
        <p:spPr>
          <a:xfrm flipH="1">
            <a:off x="2679281" y="1945449"/>
            <a:ext cx="3139653" cy="205239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 Placeholder 2">
            <a:extLst>
              <a:ext uri="{FF2B5EF4-FFF2-40B4-BE49-F238E27FC236}">
                <a16:creationId xmlns:a16="http://schemas.microsoft.com/office/drawing/2014/main" id="{4BB702F5-6CB3-433F-1920-45593B5BDC5C}"/>
              </a:ext>
            </a:extLst>
          </p:cNvPr>
          <p:cNvSpPr>
            <a:spLocks noGrp="1"/>
          </p:cNvSpPr>
          <p:nvPr>
            <p:ph type="body" idx="1"/>
          </p:nvPr>
        </p:nvSpPr>
        <p:spPr>
          <a:xfrm>
            <a:off x="4338084" y="4283298"/>
            <a:ext cx="4593265" cy="735077"/>
          </a:xfrm>
        </p:spPr>
        <p:txBody>
          <a:bodyPr/>
          <a:lstStyle/>
          <a:p>
            <a:pPr marL="114300" indent="0">
              <a:buNone/>
            </a:pPr>
            <a:r>
              <a:rPr lang="en-US" sz="1800" dirty="0"/>
              <a:t>https://</a:t>
            </a:r>
            <a:r>
              <a:rPr lang="en-US" sz="1800" dirty="0" err="1"/>
              <a:t>github.com</a:t>
            </a:r>
            <a:r>
              <a:rPr lang="en-US" sz="1800" dirty="0"/>
              <a:t>/</a:t>
            </a:r>
            <a:r>
              <a:rPr lang="en-US" sz="1800" dirty="0" err="1"/>
              <a:t>spiffe</a:t>
            </a:r>
            <a:r>
              <a:rPr lang="en-US" sz="1800" dirty="0"/>
              <a:t>/spire/issues/6640</a:t>
            </a:r>
          </a:p>
        </p:txBody>
      </p:sp>
    </p:spTree>
    <p:extLst>
      <p:ext uri="{BB962C8B-B14F-4D97-AF65-F5344CB8AC3E}">
        <p14:creationId xmlns:p14="http://schemas.microsoft.com/office/powerpoint/2010/main" val="1008312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200"/>
            </a:pPr>
            <a:r>
              <a:t>Who Holds the Keys?</a:t>
            </a:r>
          </a:p>
        </p:txBody>
      </p:sp>
      <p:pic>
        <p:nvPicPr>
          <p:cNvPr id="1026" name="Picture 2" descr="Destruct_sequence_engaged">
            <a:extLst>
              <a:ext uri="{FF2B5EF4-FFF2-40B4-BE49-F238E27FC236}">
                <a16:creationId xmlns:a16="http://schemas.microsoft.com/office/drawing/2014/main" id="{DCC89335-1E4F-F604-79BE-33EDB87DBF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493" b="21295"/>
          <a:stretch>
            <a:fillRect/>
          </a:stretch>
        </p:blipFill>
        <p:spPr bwMode="auto">
          <a:xfrm>
            <a:off x="0" y="0"/>
            <a:ext cx="9144000" cy="50724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E6DAB-CA41-43F2-1D87-CAA11E9DD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55AA4-0FDA-C07A-1EAB-058C146E7F9F}"/>
              </a:ext>
            </a:extLst>
          </p:cNvPr>
          <p:cNvSpPr>
            <a:spLocks noGrp="1"/>
          </p:cNvSpPr>
          <p:nvPr>
            <p:ph type="title"/>
          </p:nvPr>
        </p:nvSpPr>
        <p:spPr/>
        <p:txBody>
          <a:bodyPr/>
          <a:lstStyle/>
          <a:p>
            <a:pPr>
              <a:defRPr sz="3200"/>
            </a:pPr>
            <a:r>
              <a:t>Who Holds the Keys?</a:t>
            </a:r>
          </a:p>
        </p:txBody>
      </p:sp>
      <p:sp>
        <p:nvSpPr>
          <p:cNvPr id="6" name="Rectangle 5">
            <a:extLst>
              <a:ext uri="{FF2B5EF4-FFF2-40B4-BE49-F238E27FC236}">
                <a16:creationId xmlns:a16="http://schemas.microsoft.com/office/drawing/2014/main" id="{675D3FF8-8A6E-09D8-323B-53F9042E4072}"/>
              </a:ext>
            </a:extLst>
          </p:cNvPr>
          <p:cNvSpPr/>
          <p:nvPr/>
        </p:nvSpPr>
        <p:spPr>
          <a:xfrm>
            <a:off x="3285774" y="3454483"/>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dirty="0"/>
          </a:p>
        </p:txBody>
      </p:sp>
      <p:sp>
        <p:nvSpPr>
          <p:cNvPr id="7" name="Rectangle 6">
            <a:extLst>
              <a:ext uri="{FF2B5EF4-FFF2-40B4-BE49-F238E27FC236}">
                <a16:creationId xmlns:a16="http://schemas.microsoft.com/office/drawing/2014/main" id="{424E5237-21B5-2AF7-9FD9-0A0E6A97294B}"/>
              </a:ext>
            </a:extLst>
          </p:cNvPr>
          <p:cNvSpPr/>
          <p:nvPr/>
        </p:nvSpPr>
        <p:spPr>
          <a:xfrm>
            <a:off x="7035943" y="392602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Resource Server</a:t>
            </a:r>
            <a:endParaRPr lang="en-US" dirty="0"/>
          </a:p>
        </p:txBody>
      </p:sp>
      <p:pic>
        <p:nvPicPr>
          <p:cNvPr id="28" name="Graphic 27" descr="Lock with solid fill">
            <a:extLst>
              <a:ext uri="{FF2B5EF4-FFF2-40B4-BE49-F238E27FC236}">
                <a16:creationId xmlns:a16="http://schemas.microsoft.com/office/drawing/2014/main" id="{CF1C9742-EA5A-F0A1-A717-B796E5599E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78743" y="3326964"/>
            <a:ext cx="914400" cy="914400"/>
          </a:xfrm>
          <a:prstGeom prst="rect">
            <a:avLst/>
          </a:prstGeom>
        </p:spPr>
      </p:pic>
      <p:pic>
        <p:nvPicPr>
          <p:cNvPr id="30" name="Graphic 29" descr="Key with solid fill">
            <a:extLst>
              <a:ext uri="{FF2B5EF4-FFF2-40B4-BE49-F238E27FC236}">
                <a16:creationId xmlns:a16="http://schemas.microsoft.com/office/drawing/2014/main" id="{5FC2D339-9410-FB4D-977B-35E572E228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26234" y="2925208"/>
            <a:ext cx="914400" cy="914400"/>
          </a:xfrm>
          <a:prstGeom prst="rect">
            <a:avLst/>
          </a:prstGeom>
        </p:spPr>
      </p:pic>
      <p:pic>
        <p:nvPicPr>
          <p:cNvPr id="32" name="Graphic 31" descr="User with solid fill">
            <a:extLst>
              <a:ext uri="{FF2B5EF4-FFF2-40B4-BE49-F238E27FC236}">
                <a16:creationId xmlns:a16="http://schemas.microsoft.com/office/drawing/2014/main" id="{4144A88D-0B9B-4E0B-BD89-3AD5729368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92780" y="1125465"/>
            <a:ext cx="914400" cy="914400"/>
          </a:xfrm>
          <a:prstGeom prst="rect">
            <a:avLst/>
          </a:prstGeom>
        </p:spPr>
      </p:pic>
      <p:pic>
        <p:nvPicPr>
          <p:cNvPr id="33" name="Graphic 32" descr="Key with solid fill">
            <a:extLst>
              <a:ext uri="{FF2B5EF4-FFF2-40B4-BE49-F238E27FC236}">
                <a16:creationId xmlns:a16="http://schemas.microsoft.com/office/drawing/2014/main" id="{A7A31B87-5B09-575E-BD01-DB3594C95E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52310" y="1568137"/>
            <a:ext cx="914400" cy="914400"/>
          </a:xfrm>
          <a:prstGeom prst="rect">
            <a:avLst/>
          </a:prstGeom>
        </p:spPr>
      </p:pic>
      <p:cxnSp>
        <p:nvCxnSpPr>
          <p:cNvPr id="17" name="Elbow Connector 16">
            <a:extLst>
              <a:ext uri="{FF2B5EF4-FFF2-40B4-BE49-F238E27FC236}">
                <a16:creationId xmlns:a16="http://schemas.microsoft.com/office/drawing/2014/main" id="{9E64220F-FD16-22F5-098D-052BF9F8099F}"/>
              </a:ext>
            </a:extLst>
          </p:cNvPr>
          <p:cNvCxnSpPr>
            <a:cxnSpLocks/>
          </p:cNvCxnSpPr>
          <p:nvPr/>
        </p:nvCxnSpPr>
        <p:spPr>
          <a:xfrm rot="5400000" flipH="1" flipV="1">
            <a:off x="4945960" y="2388558"/>
            <a:ext cx="966046" cy="619239"/>
          </a:xfrm>
          <a:prstGeom prst="bentConnector3">
            <a:avLst>
              <a:gd name="adj1" fmla="val 9958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C601AF72-2169-C119-3F6A-B14370623109}"/>
              </a:ext>
            </a:extLst>
          </p:cNvPr>
          <p:cNvCxnSpPr>
            <a:cxnSpLocks/>
          </p:cNvCxnSpPr>
          <p:nvPr/>
        </p:nvCxnSpPr>
        <p:spPr>
          <a:xfrm>
            <a:off x="4611539" y="1854417"/>
            <a:ext cx="1127410" cy="363875"/>
          </a:xfrm>
          <a:prstGeom prst="bentConnector3">
            <a:avLst>
              <a:gd name="adj1" fmla="val 4536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Elbow Connector 33">
            <a:extLst>
              <a:ext uri="{FF2B5EF4-FFF2-40B4-BE49-F238E27FC236}">
                <a16:creationId xmlns:a16="http://schemas.microsoft.com/office/drawing/2014/main" id="{2C5DE457-5B25-69BA-2C73-E8C96E09914B}"/>
              </a:ext>
            </a:extLst>
          </p:cNvPr>
          <p:cNvCxnSpPr>
            <a:cxnSpLocks/>
          </p:cNvCxnSpPr>
          <p:nvPr/>
        </p:nvCxnSpPr>
        <p:spPr>
          <a:xfrm rot="16200000" flipH="1">
            <a:off x="5331758" y="2622003"/>
            <a:ext cx="1763274" cy="949580"/>
          </a:xfrm>
          <a:prstGeom prst="bentConnector3">
            <a:avLst>
              <a:gd name="adj1" fmla="val 10065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89063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05CA-486D-0A05-163F-27F867B08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8A2AC-630A-1F8C-A5AC-270DC6C63060}"/>
              </a:ext>
            </a:extLst>
          </p:cNvPr>
          <p:cNvSpPr>
            <a:spLocks noGrp="1"/>
          </p:cNvSpPr>
          <p:nvPr>
            <p:ph type="title"/>
          </p:nvPr>
        </p:nvSpPr>
        <p:spPr/>
        <p:txBody>
          <a:bodyPr/>
          <a:lstStyle/>
          <a:p>
            <a:pPr>
              <a:defRPr sz="3200"/>
            </a:pPr>
            <a:r>
              <a:t>Who Holds the Keys?</a:t>
            </a:r>
          </a:p>
        </p:txBody>
      </p:sp>
      <p:sp>
        <p:nvSpPr>
          <p:cNvPr id="6" name="Rectangle 5">
            <a:extLst>
              <a:ext uri="{FF2B5EF4-FFF2-40B4-BE49-F238E27FC236}">
                <a16:creationId xmlns:a16="http://schemas.microsoft.com/office/drawing/2014/main" id="{B0B74827-8B04-F6BF-29D0-8AC59B5D6683}"/>
              </a:ext>
            </a:extLst>
          </p:cNvPr>
          <p:cNvSpPr/>
          <p:nvPr/>
        </p:nvSpPr>
        <p:spPr>
          <a:xfrm>
            <a:off x="3285774" y="3454483"/>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Agent</a:t>
            </a:r>
            <a:endParaRPr lang="en-US" dirty="0"/>
          </a:p>
        </p:txBody>
      </p:sp>
      <p:sp>
        <p:nvSpPr>
          <p:cNvPr id="7" name="Rectangle 6">
            <a:extLst>
              <a:ext uri="{FF2B5EF4-FFF2-40B4-BE49-F238E27FC236}">
                <a16:creationId xmlns:a16="http://schemas.microsoft.com/office/drawing/2014/main" id="{344F6C09-21F9-801F-3323-A11E86FB39E9}"/>
              </a:ext>
            </a:extLst>
          </p:cNvPr>
          <p:cNvSpPr/>
          <p:nvPr/>
        </p:nvSpPr>
        <p:spPr>
          <a:xfrm>
            <a:off x="7035943" y="3926021"/>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Resource Server</a:t>
            </a:r>
            <a:endParaRPr lang="en-US" dirty="0"/>
          </a:p>
        </p:txBody>
      </p:sp>
      <p:pic>
        <p:nvPicPr>
          <p:cNvPr id="28" name="Graphic 27" descr="Lock with solid fill">
            <a:extLst>
              <a:ext uri="{FF2B5EF4-FFF2-40B4-BE49-F238E27FC236}">
                <a16:creationId xmlns:a16="http://schemas.microsoft.com/office/drawing/2014/main" id="{69B0868A-DD7C-B45D-D2D0-F6C092FFD3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78743" y="3326964"/>
            <a:ext cx="914400" cy="914400"/>
          </a:xfrm>
          <a:prstGeom prst="rect">
            <a:avLst/>
          </a:prstGeom>
        </p:spPr>
      </p:pic>
      <p:pic>
        <p:nvPicPr>
          <p:cNvPr id="30" name="Graphic 29" descr="Key with solid fill">
            <a:extLst>
              <a:ext uri="{FF2B5EF4-FFF2-40B4-BE49-F238E27FC236}">
                <a16:creationId xmlns:a16="http://schemas.microsoft.com/office/drawing/2014/main" id="{9972A5A4-89E2-7D71-9564-32FE87B57C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26234" y="2925208"/>
            <a:ext cx="914400" cy="914400"/>
          </a:xfrm>
          <a:prstGeom prst="rect">
            <a:avLst/>
          </a:prstGeom>
        </p:spPr>
      </p:pic>
      <p:pic>
        <p:nvPicPr>
          <p:cNvPr id="32" name="Graphic 31" descr="User with solid fill">
            <a:extLst>
              <a:ext uri="{FF2B5EF4-FFF2-40B4-BE49-F238E27FC236}">
                <a16:creationId xmlns:a16="http://schemas.microsoft.com/office/drawing/2014/main" id="{14E8DCFA-AB9F-6FE9-AC04-7A7C450F01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92780" y="1125465"/>
            <a:ext cx="914400" cy="914400"/>
          </a:xfrm>
          <a:prstGeom prst="rect">
            <a:avLst/>
          </a:prstGeom>
        </p:spPr>
      </p:pic>
      <p:pic>
        <p:nvPicPr>
          <p:cNvPr id="33" name="Graphic 32" descr="Key with solid fill">
            <a:extLst>
              <a:ext uri="{FF2B5EF4-FFF2-40B4-BE49-F238E27FC236}">
                <a16:creationId xmlns:a16="http://schemas.microsoft.com/office/drawing/2014/main" id="{792CCDCD-BF5F-F835-1AB6-0932F3DD8C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52310" y="1568137"/>
            <a:ext cx="914400" cy="914400"/>
          </a:xfrm>
          <a:prstGeom prst="rect">
            <a:avLst/>
          </a:prstGeom>
        </p:spPr>
      </p:pic>
      <p:sp>
        <p:nvSpPr>
          <p:cNvPr id="3" name="Rectangle 2">
            <a:extLst>
              <a:ext uri="{FF2B5EF4-FFF2-40B4-BE49-F238E27FC236}">
                <a16:creationId xmlns:a16="http://schemas.microsoft.com/office/drawing/2014/main" id="{F0C1F5F8-30F9-81AA-2614-985E1F36989F}"/>
              </a:ext>
            </a:extLst>
          </p:cNvPr>
          <p:cNvSpPr/>
          <p:nvPr/>
        </p:nvSpPr>
        <p:spPr>
          <a:xfrm>
            <a:off x="6064052" y="1619705"/>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OAuth Server</a:t>
            </a:r>
            <a:endParaRPr lang="en-US" dirty="0"/>
          </a:p>
        </p:txBody>
      </p:sp>
      <p:pic>
        <p:nvPicPr>
          <p:cNvPr id="4" name="Graphic 3" descr="Old Key with solid fill">
            <a:extLst>
              <a:ext uri="{FF2B5EF4-FFF2-40B4-BE49-F238E27FC236}">
                <a16:creationId xmlns:a16="http://schemas.microsoft.com/office/drawing/2014/main" id="{C1A280EB-2226-FADC-27A8-5AFB80902D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40540" y="1730232"/>
            <a:ext cx="914400" cy="914400"/>
          </a:xfrm>
          <a:prstGeom prst="rect">
            <a:avLst/>
          </a:prstGeom>
        </p:spPr>
      </p:pic>
      <p:sp>
        <p:nvSpPr>
          <p:cNvPr id="8" name="Rectangle 7">
            <a:extLst>
              <a:ext uri="{FF2B5EF4-FFF2-40B4-BE49-F238E27FC236}">
                <a16:creationId xmlns:a16="http://schemas.microsoft.com/office/drawing/2014/main" id="{D3DA46A8-4E92-C99B-F52C-17280E026942}"/>
              </a:ext>
            </a:extLst>
          </p:cNvPr>
          <p:cNvSpPr/>
          <p:nvPr/>
        </p:nvSpPr>
        <p:spPr>
          <a:xfrm>
            <a:off x="647211" y="1916612"/>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Platform</a:t>
            </a:r>
            <a:endParaRPr lang="en-US" dirty="0"/>
          </a:p>
        </p:txBody>
      </p:sp>
      <p:sp>
        <p:nvSpPr>
          <p:cNvPr id="9" name="Rectangle 8">
            <a:extLst>
              <a:ext uri="{FF2B5EF4-FFF2-40B4-BE49-F238E27FC236}">
                <a16:creationId xmlns:a16="http://schemas.microsoft.com/office/drawing/2014/main" id="{D2C64FF8-2109-725C-3140-AE2B1A00016F}"/>
              </a:ext>
            </a:extLst>
          </p:cNvPr>
          <p:cNvSpPr/>
          <p:nvPr/>
        </p:nvSpPr>
        <p:spPr>
          <a:xfrm>
            <a:off x="667399" y="3509927"/>
            <a:ext cx="1943782" cy="104789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a:solidFill>
                  <a:srgbClr val="000000"/>
                </a:solidFill>
              </a:rPr>
              <a:t>SPIFFE</a:t>
            </a:r>
            <a:endParaRPr lang="en-US" dirty="0"/>
          </a:p>
        </p:txBody>
      </p:sp>
      <p:pic>
        <p:nvPicPr>
          <p:cNvPr id="11" name="Graphic 10" descr="Gears with solid fill">
            <a:extLst>
              <a:ext uri="{FF2B5EF4-FFF2-40B4-BE49-F238E27FC236}">
                <a16:creationId xmlns:a16="http://schemas.microsoft.com/office/drawing/2014/main" id="{2EE14AC1-9B74-7257-608C-62E76DF2F21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35580" y="2869764"/>
            <a:ext cx="914400" cy="914400"/>
          </a:xfrm>
          <a:prstGeom prst="rect">
            <a:avLst/>
          </a:prstGeom>
        </p:spPr>
      </p:pic>
      <p:cxnSp>
        <p:nvCxnSpPr>
          <p:cNvPr id="13" name="Elbow Connector 12">
            <a:extLst>
              <a:ext uri="{FF2B5EF4-FFF2-40B4-BE49-F238E27FC236}">
                <a16:creationId xmlns:a16="http://schemas.microsoft.com/office/drawing/2014/main" id="{EA5030A9-DE98-9913-E9A6-13B901F599A6}"/>
              </a:ext>
            </a:extLst>
          </p:cNvPr>
          <p:cNvCxnSpPr/>
          <p:nvPr/>
        </p:nvCxnSpPr>
        <p:spPr>
          <a:xfrm>
            <a:off x="2621280" y="2482537"/>
            <a:ext cx="1950720" cy="844427"/>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9AA1125A-9BE5-5FEF-56EE-FC3999D5CF94}"/>
              </a:ext>
            </a:extLst>
          </p:cNvPr>
          <p:cNvCxnSpPr>
            <a:cxnSpLocks/>
          </p:cNvCxnSpPr>
          <p:nvPr/>
        </p:nvCxnSpPr>
        <p:spPr>
          <a:xfrm flipV="1">
            <a:off x="2621280" y="3326964"/>
            <a:ext cx="1950720" cy="691071"/>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1462BD27-0F52-F620-4BDD-13FB61E49794}"/>
              </a:ext>
            </a:extLst>
          </p:cNvPr>
          <p:cNvCxnSpPr>
            <a:cxnSpLocks/>
          </p:cNvCxnSpPr>
          <p:nvPr/>
        </p:nvCxnSpPr>
        <p:spPr>
          <a:xfrm rot="5400000" flipH="1" flipV="1">
            <a:off x="4945960" y="2388558"/>
            <a:ext cx="966046" cy="619239"/>
          </a:xfrm>
          <a:prstGeom prst="bentConnector3">
            <a:avLst>
              <a:gd name="adj1" fmla="val 9958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E657C34F-7603-0D42-DDCA-F8767602B796}"/>
              </a:ext>
            </a:extLst>
          </p:cNvPr>
          <p:cNvCxnSpPr>
            <a:cxnSpLocks/>
          </p:cNvCxnSpPr>
          <p:nvPr/>
        </p:nvCxnSpPr>
        <p:spPr>
          <a:xfrm>
            <a:off x="4611539" y="1854417"/>
            <a:ext cx="1127410" cy="363875"/>
          </a:xfrm>
          <a:prstGeom prst="bentConnector3">
            <a:avLst>
              <a:gd name="adj1" fmla="val 4536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Elbow Connector 33">
            <a:extLst>
              <a:ext uri="{FF2B5EF4-FFF2-40B4-BE49-F238E27FC236}">
                <a16:creationId xmlns:a16="http://schemas.microsoft.com/office/drawing/2014/main" id="{219A3A7C-181E-FE6D-2613-D1498EEB4D58}"/>
              </a:ext>
            </a:extLst>
          </p:cNvPr>
          <p:cNvCxnSpPr>
            <a:cxnSpLocks/>
          </p:cNvCxnSpPr>
          <p:nvPr/>
        </p:nvCxnSpPr>
        <p:spPr>
          <a:xfrm rot="16200000" flipH="1">
            <a:off x="5575622" y="2865866"/>
            <a:ext cx="1459055" cy="766074"/>
          </a:xfrm>
          <a:prstGeom prst="bentConnector3">
            <a:avLst>
              <a:gd name="adj1" fmla="val 9954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6456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200"/>
            </a:pPr>
            <a:r>
              <a:t>Get Involved</a:t>
            </a:r>
          </a:p>
        </p:txBody>
      </p:sp>
      <p:sp>
        <p:nvSpPr>
          <p:cNvPr id="3" name="Text Placeholder 2"/>
          <p:cNvSpPr>
            <a:spLocks noGrp="1"/>
          </p:cNvSpPr>
          <p:nvPr>
            <p:ph type="body" idx="1"/>
          </p:nvPr>
        </p:nvSpPr>
        <p:spPr/>
        <p:txBody>
          <a:bodyPr/>
          <a:lstStyle/>
          <a:p>
            <a:pPr marL="114300" indent="0">
              <a:buNone/>
            </a:pPr>
            <a:endParaRPr lang="en-US"/>
          </a:p>
          <a:p>
            <a:pPr>
              <a:spcAft>
                <a:spcPts val="1200"/>
              </a:spcAft>
              <a:defRPr sz="1800"/>
            </a:pPr>
            <a:r>
              <a:rPr dirty="0" err="1"/>
              <a:t>AuthBridge</a:t>
            </a:r>
            <a:r>
              <a:rPr dirty="0"/>
              <a:t>: github.com/</a:t>
            </a:r>
            <a:r>
              <a:rPr dirty="0" err="1"/>
              <a:t>kagenti</a:t>
            </a:r>
            <a:r>
              <a:rPr dirty="0"/>
              <a:t>/</a:t>
            </a:r>
            <a:r>
              <a:rPr dirty="0" err="1"/>
              <a:t>kagenti</a:t>
            </a:r>
            <a:r>
              <a:rPr dirty="0"/>
              <a:t>-extensions (</a:t>
            </a:r>
            <a:r>
              <a:rPr dirty="0" err="1"/>
              <a:t>AuthBridge</a:t>
            </a:r>
            <a:r>
              <a:rPr dirty="0"/>
              <a:t>)</a:t>
            </a:r>
          </a:p>
          <a:p>
            <a:pPr>
              <a:spcAft>
                <a:spcPts val="1200"/>
              </a:spcAft>
              <a:defRPr sz="1800"/>
            </a:pPr>
            <a:r>
              <a:rPr dirty="0"/>
              <a:t>Blog: medium.com/</a:t>
            </a:r>
            <a:r>
              <a:rPr dirty="0" err="1"/>
              <a:t>kagenti</a:t>
            </a:r>
            <a:r>
              <a:rPr dirty="0"/>
              <a:t>-the-agentic-platform</a:t>
            </a:r>
          </a:p>
          <a:p>
            <a:pPr>
              <a:spcAft>
                <a:spcPts val="1200"/>
              </a:spcAft>
              <a:defRPr sz="1800"/>
            </a:pPr>
            <a:r>
              <a:rPr dirty="0"/>
              <a:t>Thank you. Questions?</a:t>
            </a:r>
          </a:p>
        </p:txBody>
      </p:sp>
      <p:pic>
        <p:nvPicPr>
          <p:cNvPr id="5" name="Picture 4" descr="Kagenti.QRcode.png">
            <a:extLst>
              <a:ext uri="{FF2B5EF4-FFF2-40B4-BE49-F238E27FC236}">
                <a16:creationId xmlns:a16="http://schemas.microsoft.com/office/drawing/2014/main" id="{61B2085B-0C9B-AE08-AD46-8FBEC9E8850C}"/>
              </a:ext>
            </a:extLst>
          </p:cNvPr>
          <p:cNvPicPr>
            <a:picLocks noChangeAspect="1"/>
          </p:cNvPicPr>
          <p:nvPr/>
        </p:nvPicPr>
        <p:blipFill>
          <a:blip r:embed="rId3"/>
          <a:stretch>
            <a:fillRect/>
          </a:stretch>
        </p:blipFill>
        <p:spPr>
          <a:xfrm>
            <a:off x="3389866" y="3056479"/>
            <a:ext cx="1357240" cy="1358801"/>
          </a:xfrm>
          <a:prstGeom prst="rect">
            <a:avLst/>
          </a:prstGeom>
        </p:spPr>
      </p:pic>
      <p:sp>
        <p:nvSpPr>
          <p:cNvPr id="7" name="TextBox 6">
            <a:extLst>
              <a:ext uri="{FF2B5EF4-FFF2-40B4-BE49-F238E27FC236}">
                <a16:creationId xmlns:a16="http://schemas.microsoft.com/office/drawing/2014/main" id="{9C8104A1-EE5E-708F-0F7B-D468209F4EE9}"/>
              </a:ext>
            </a:extLst>
          </p:cNvPr>
          <p:cNvSpPr txBox="1"/>
          <p:nvPr/>
        </p:nvSpPr>
        <p:spPr>
          <a:xfrm>
            <a:off x="2964868" y="4413036"/>
            <a:ext cx="33901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hlinkClick r:id="rId4"/>
              </a:rPr>
              <a:t>http://kagenti.io</a:t>
            </a:r>
            <a:r>
              <a:rPr lang="en-US" sz="2400" dirty="0"/>
              <a:t> </a:t>
            </a:r>
          </a:p>
        </p:txBody>
      </p:sp>
      <p:pic>
        <p:nvPicPr>
          <p:cNvPr id="4" name="Picture 3" descr="https://image-charts.com/chart?chs=300x300&amp;cht=qr&amp;choe=UTF-8&amp;chl=https://sched.co/2CVxt">
            <a:extLst>
              <a:ext uri="{FF2B5EF4-FFF2-40B4-BE49-F238E27FC236}">
                <a16:creationId xmlns:a16="http://schemas.microsoft.com/office/drawing/2014/main" id="{C617260E-44EB-5B40-28CD-9F5B116C3728}"/>
              </a:ext>
            </a:extLst>
          </p:cNvPr>
          <p:cNvPicPr>
            <a:picLocks noChangeAspect="1"/>
          </p:cNvPicPr>
          <p:nvPr/>
        </p:nvPicPr>
        <p:blipFill>
          <a:blip r:embed="rId5"/>
          <a:stretch>
            <a:fillRect/>
          </a:stretch>
        </p:blipFill>
        <p:spPr>
          <a:xfrm>
            <a:off x="6511739" y="2886635"/>
            <a:ext cx="1712259" cy="1695451"/>
          </a:xfrm>
          <a:prstGeom prst="rect">
            <a:avLst/>
          </a:prstGeom>
        </p:spPr>
      </p:pic>
      <p:sp>
        <p:nvSpPr>
          <p:cNvPr id="6" name="TextBox 5">
            <a:extLst>
              <a:ext uri="{FF2B5EF4-FFF2-40B4-BE49-F238E27FC236}">
                <a16:creationId xmlns:a16="http://schemas.microsoft.com/office/drawing/2014/main" id="{F764B6CB-5E2E-FD4C-9E0B-785687DD922C}"/>
              </a:ext>
            </a:extLst>
          </p:cNvPr>
          <p:cNvSpPr txBox="1"/>
          <p:nvPr/>
        </p:nvSpPr>
        <p:spPr>
          <a:xfrm>
            <a:off x="6068897" y="4413036"/>
            <a:ext cx="33901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Speaker feedback</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EA43A-C8B9-1FBB-A929-E1D12F1CF742}"/>
              </a:ext>
            </a:extLst>
          </p:cNvPr>
          <p:cNvSpPr>
            <a:spLocks noGrp="1"/>
          </p:cNvSpPr>
          <p:nvPr>
            <p:ph type="title"/>
          </p:nvPr>
        </p:nvSpPr>
        <p:spPr/>
        <p:txBody>
          <a:bodyPr>
            <a:normAutofit/>
          </a:bodyPr>
          <a:lstStyle/>
          <a:p>
            <a:r>
              <a:rPr lang="en-US" dirty="0"/>
              <a:t>Initialization Flow</a:t>
            </a:r>
          </a:p>
        </p:txBody>
      </p:sp>
      <p:sp>
        <p:nvSpPr>
          <p:cNvPr id="5" name="Rectangle 4">
            <a:extLst>
              <a:ext uri="{FF2B5EF4-FFF2-40B4-BE49-F238E27FC236}">
                <a16:creationId xmlns:a16="http://schemas.microsoft.com/office/drawing/2014/main" id="{39068F4C-4FEC-664A-D7B0-3D002EDC365A}"/>
              </a:ext>
            </a:extLst>
          </p:cNvPr>
          <p:cNvSpPr/>
          <p:nvPr/>
        </p:nvSpPr>
        <p:spPr>
          <a:xfrm>
            <a:off x="548640" y="788670"/>
            <a:ext cx="1371600" cy="38100"/>
          </a:xfrm>
          <a:prstGeom prst="rect">
            <a:avLst/>
          </a:prstGeom>
          <a:solidFill>
            <a:srgbClr val="00BC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050"/>
          </a:p>
        </p:txBody>
      </p:sp>
      <p:pic>
        <p:nvPicPr>
          <p:cNvPr id="3" name="Picture 2">
            <a:extLst>
              <a:ext uri="{FF2B5EF4-FFF2-40B4-BE49-F238E27FC236}">
                <a16:creationId xmlns:a16="http://schemas.microsoft.com/office/drawing/2014/main" id="{E94EA61C-4856-D70A-8C3C-1C94A9399002}"/>
              </a:ext>
            </a:extLst>
          </p:cNvPr>
          <p:cNvPicPr>
            <a:picLocks noChangeAspect="1"/>
          </p:cNvPicPr>
          <p:nvPr/>
        </p:nvPicPr>
        <p:blipFill>
          <a:blip r:embed="rId3"/>
          <a:stretch>
            <a:fillRect/>
          </a:stretch>
        </p:blipFill>
        <p:spPr>
          <a:xfrm>
            <a:off x="0" y="1048523"/>
            <a:ext cx="9140058" cy="4165804"/>
          </a:xfrm>
          <a:prstGeom prst="rect">
            <a:avLst/>
          </a:prstGeom>
        </p:spPr>
      </p:pic>
    </p:spTree>
    <p:extLst>
      <p:ext uri="{BB962C8B-B14F-4D97-AF65-F5344CB8AC3E}">
        <p14:creationId xmlns:p14="http://schemas.microsoft.com/office/powerpoint/2010/main" val="1422625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3F851-C400-A01F-E24B-F912F74D6842}"/>
              </a:ext>
            </a:extLst>
          </p:cNvPr>
          <p:cNvSpPr>
            <a:spLocks noGrp="1"/>
          </p:cNvSpPr>
          <p:nvPr>
            <p:ph type="title"/>
          </p:nvPr>
        </p:nvSpPr>
        <p:spPr/>
        <p:txBody>
          <a:bodyPr>
            <a:normAutofit/>
          </a:bodyPr>
          <a:lstStyle/>
          <a:p>
            <a:r>
              <a:rPr lang="en-US" dirty="0"/>
              <a:t>Inbound Flow: JWT Validation</a:t>
            </a:r>
          </a:p>
        </p:txBody>
      </p:sp>
      <p:sp>
        <p:nvSpPr>
          <p:cNvPr id="3" name="Text Placeholder 2">
            <a:extLst>
              <a:ext uri="{FF2B5EF4-FFF2-40B4-BE49-F238E27FC236}">
                <a16:creationId xmlns:a16="http://schemas.microsoft.com/office/drawing/2014/main" id="{8A8205EB-87C6-ADA4-B204-5D3A2479440E}"/>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B40CF244-7B71-7B45-39EC-D4E27AFCCAD3}"/>
              </a:ext>
            </a:extLst>
          </p:cNvPr>
          <p:cNvPicPr>
            <a:picLocks noChangeAspect="1"/>
          </p:cNvPicPr>
          <p:nvPr/>
        </p:nvPicPr>
        <p:blipFill>
          <a:blip r:embed="rId3"/>
          <a:stretch>
            <a:fillRect/>
          </a:stretch>
        </p:blipFill>
        <p:spPr>
          <a:xfrm>
            <a:off x="0" y="1055942"/>
            <a:ext cx="9144000" cy="4087906"/>
          </a:xfrm>
          <a:prstGeom prst="rect">
            <a:avLst/>
          </a:prstGeom>
        </p:spPr>
      </p:pic>
    </p:spTree>
    <p:extLst>
      <p:ext uri="{BB962C8B-B14F-4D97-AF65-F5344CB8AC3E}">
        <p14:creationId xmlns:p14="http://schemas.microsoft.com/office/powerpoint/2010/main" val="11913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5FEAC-A504-DFC9-4E05-E6F6E777CF33}"/>
              </a:ext>
            </a:extLst>
          </p:cNvPr>
          <p:cNvSpPr>
            <a:spLocks noGrp="1"/>
          </p:cNvSpPr>
          <p:nvPr>
            <p:ph type="title"/>
          </p:nvPr>
        </p:nvSpPr>
        <p:spPr/>
        <p:txBody>
          <a:bodyPr>
            <a:normAutofit/>
          </a:bodyPr>
          <a:lstStyle/>
          <a:p>
            <a:r>
              <a:rPr lang="en-US" dirty="0"/>
              <a:t>Outbound Flow: Token Exchange</a:t>
            </a:r>
          </a:p>
        </p:txBody>
      </p:sp>
      <p:sp>
        <p:nvSpPr>
          <p:cNvPr id="6" name="TextBox 5">
            <a:extLst>
              <a:ext uri="{FF2B5EF4-FFF2-40B4-BE49-F238E27FC236}">
                <a16:creationId xmlns:a16="http://schemas.microsoft.com/office/drawing/2014/main" id="{2B288895-AFCA-D5C0-DB2D-D8C78B81558B}"/>
              </a:ext>
            </a:extLst>
          </p:cNvPr>
          <p:cNvSpPr txBox="1"/>
          <p:nvPr/>
        </p:nvSpPr>
        <p:spPr>
          <a:xfrm>
            <a:off x="591670" y="3991025"/>
            <a:ext cx="7960659" cy="738664"/>
          </a:xfrm>
          <a:prstGeom prst="rect">
            <a:avLst/>
          </a:prstGeom>
          <a:noFill/>
        </p:spPr>
        <p:txBody>
          <a:bodyPr wrap="square">
            <a:spAutoFit/>
          </a:bodyPr>
          <a:lstStyle/>
          <a:p>
            <a:r>
              <a:rPr lang="en-US" dirty="0"/>
              <a:t>HTTPS traffic: TLS passthrough (no interception, no exchange).</a:t>
            </a:r>
            <a:br>
              <a:rPr lang="en-US" dirty="0"/>
            </a:br>
            <a:r>
              <a:rPr lang="en-US" dirty="0"/>
              <a:t>User's sub and </a:t>
            </a:r>
            <a:r>
              <a:rPr lang="en-US" dirty="0" err="1"/>
              <a:t>preferred_username</a:t>
            </a:r>
            <a:r>
              <a:rPr lang="en-US" dirty="0"/>
              <a:t> claims are preserved through exchange.</a:t>
            </a:r>
          </a:p>
          <a:p>
            <a:endParaRPr lang="en-US" dirty="0"/>
          </a:p>
        </p:txBody>
      </p:sp>
      <p:pic>
        <p:nvPicPr>
          <p:cNvPr id="5" name="Picture 4">
            <a:extLst>
              <a:ext uri="{FF2B5EF4-FFF2-40B4-BE49-F238E27FC236}">
                <a16:creationId xmlns:a16="http://schemas.microsoft.com/office/drawing/2014/main" id="{0184B0EF-89F5-198E-E478-25898757D19A}"/>
              </a:ext>
            </a:extLst>
          </p:cNvPr>
          <p:cNvPicPr>
            <a:picLocks noChangeAspect="1"/>
          </p:cNvPicPr>
          <p:nvPr/>
        </p:nvPicPr>
        <p:blipFill>
          <a:blip r:embed="rId3"/>
          <a:stretch>
            <a:fillRect/>
          </a:stretch>
        </p:blipFill>
        <p:spPr>
          <a:xfrm>
            <a:off x="0" y="1047600"/>
            <a:ext cx="9144000" cy="3781396"/>
          </a:xfrm>
          <a:prstGeom prst="rect">
            <a:avLst/>
          </a:prstGeom>
        </p:spPr>
      </p:pic>
    </p:spTree>
    <p:extLst>
      <p:ext uri="{BB962C8B-B14F-4D97-AF65-F5344CB8AC3E}">
        <p14:creationId xmlns:p14="http://schemas.microsoft.com/office/powerpoint/2010/main" val="3207768091"/>
      </p:ext>
    </p:extLst>
  </p:cSld>
  <p:clrMapOvr>
    <a:masterClrMapping/>
  </p:clrMapOvr>
</p:sld>
</file>

<file path=ppt/theme/theme1.xml><?xml version="1.0" encoding="utf-8"?>
<a:theme xmlns:a="http://schemas.openxmlformats.org/drawingml/2006/main" name="OSSNA24">
  <a:themeElements>
    <a:clrScheme name="Custom 9">
      <a:dk1>
        <a:srgbClr val="000000"/>
      </a:dk1>
      <a:lt1>
        <a:srgbClr val="FFFFFF"/>
      </a:lt1>
      <a:dk2>
        <a:srgbClr val="000000"/>
      </a:dk2>
      <a:lt2>
        <a:srgbClr val="EEEEEE"/>
      </a:lt2>
      <a:accent1>
        <a:srgbClr val="FF7F15"/>
      </a:accent1>
      <a:accent2>
        <a:srgbClr val="262267"/>
      </a:accent2>
      <a:accent3>
        <a:srgbClr val="305BA9"/>
      </a:accent3>
      <a:accent4>
        <a:srgbClr val="B0DDFF"/>
      </a:accent4>
      <a:accent5>
        <a:srgbClr val="FFC217"/>
      </a:accent5>
      <a:accent6>
        <a:srgbClr val="FFA35F"/>
      </a:accent6>
      <a:hlink>
        <a:srgbClr val="FF7F15"/>
      </a:hlink>
      <a:folHlink>
        <a:srgbClr val="FFA3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Template - KubeCon + CloudNativeCon Europe 2026" id="{2FD09242-7564-3747-A3E2-4154E2DCDB3A}" vid="{B402F2A9-3FCF-DF45-A070-F8CB08C47FD1}"/>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 Presentation Template - KubeCon + CloudNativeCon Europe 2026</Template>
  <TotalTime>531</TotalTime>
  <Words>4707</Words>
  <Application>Microsoft Macintosh PowerPoint</Application>
  <PresentationFormat>On-screen Show (16:9)</PresentationFormat>
  <Paragraphs>507</Paragraphs>
  <Slides>41</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Courier New</vt:lpstr>
      <vt:lpstr>Monaco</vt:lpstr>
      <vt:lpstr>Times New Roman</vt:lpstr>
      <vt:lpstr>OSSNA24</vt:lpstr>
      <vt:lpstr>When an Agent Acts on Your Behalf, Who Holds the Keys?</vt:lpstr>
      <vt:lpstr>Who Are We</vt:lpstr>
      <vt:lpstr>Who Holds the Key?</vt:lpstr>
      <vt:lpstr>Who Holds the Key?</vt:lpstr>
      <vt:lpstr>Who Holds the Key?</vt:lpstr>
      <vt:lpstr>Who Holds the Key?</vt:lpstr>
      <vt:lpstr>Who Holds the Key?</vt:lpstr>
      <vt:lpstr>Best Practices via Standards</vt:lpstr>
      <vt:lpstr>Best Practices via Standards</vt:lpstr>
      <vt:lpstr>Best Practices via Standards</vt:lpstr>
      <vt:lpstr>Best Practices via Standards</vt:lpstr>
      <vt:lpstr>Best Practices via Existing Standards</vt:lpstr>
      <vt:lpstr>PowerPoint Presentation</vt:lpstr>
      <vt:lpstr>Kagenti: A Pluggable Blueprint</vt:lpstr>
      <vt:lpstr>Kagenti’s Security Pillar: Gaps Found</vt:lpstr>
      <vt:lpstr>Kagenti’s Security Pillar: Gaps Found</vt:lpstr>
      <vt:lpstr>PowerPoint Presentation</vt:lpstr>
      <vt:lpstr>Introducing AuthBridge in Kagenti</vt:lpstr>
      <vt:lpstr>Key Security Properties</vt:lpstr>
      <vt:lpstr>AuthBridge Architecture </vt:lpstr>
      <vt:lpstr>AuthBridge Architecture </vt:lpstr>
      <vt:lpstr>AuthBridge Architecture </vt:lpstr>
      <vt:lpstr>Subject Preservation: The Key Differentiator</vt:lpstr>
      <vt:lpstr>Live Demo</vt:lpstr>
      <vt:lpstr>Developer Burden: With vs Without AuthBridge</vt:lpstr>
      <vt:lpstr>Identity Code Eliminated from Agent</vt:lpstr>
      <vt:lpstr>AuthBridge: What's Next</vt:lpstr>
      <vt:lpstr>Next Questions in Kagenti Security</vt:lpstr>
      <vt:lpstr>The Gap: Agent Identity</vt:lpstr>
      <vt:lpstr>The Gap: Agent Identity</vt:lpstr>
      <vt:lpstr>The Gap: Agent Identity</vt:lpstr>
      <vt:lpstr>Extending SPIRE towards agent identity</vt:lpstr>
      <vt:lpstr>Extending SPIRE towards agent identity</vt:lpstr>
      <vt:lpstr>Who Holds the Keys?</vt:lpstr>
      <vt:lpstr>Who Holds the Keys?</vt:lpstr>
      <vt:lpstr>Who Holds the Keys?</vt:lpstr>
      <vt:lpstr>Get Involved</vt:lpstr>
      <vt:lpstr>PowerPoint Presentation</vt:lpstr>
      <vt:lpstr>Initialization Flow</vt:lpstr>
      <vt:lpstr>Inbound Flow: JWT Validation</vt:lpstr>
      <vt:lpstr>Outbound Flow: Token Exchange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Maia Iyer</cp:lastModifiedBy>
  <cp:revision>1413</cp:revision>
  <dcterms:modified xsi:type="dcterms:W3CDTF">2026-03-26T16:32:09Z</dcterms:modified>
</cp:coreProperties>
</file>