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7" roundtripDataSignature="AMtx7mh5QZzwZElqE3dra94INMZQnmcv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cf58e6e976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cf58e6e97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6507ee87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" name="Google Shape;66;g396507ee87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6507ee87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" name="Google Shape;71;g396507ee87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6507ee8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g396507ee87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6507ee87b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g396507ee87b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6507ee87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g396507ee87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6507ee87b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g396507ee87b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6507ee87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396507ee87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96507ee87b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396507ee87b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6507ee87b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g396507ee87b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6507ee87b_0_1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96507ee87b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96507ee87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g396507ee87b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6507ee87b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396507ee87b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1bc9a4201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3d1bc9a42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1bc9a420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3d1bc9a420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1bc9a420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d1bc9a420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21c70444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3d21c70444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96507ee87b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g396507ee87b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6507ee87b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g396507ee87b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7100" y="5625"/>
            <a:ext cx="91369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7"/>
          <p:cNvSpPr txBox="1"/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2"/>
          <p:cNvSpPr txBox="1"/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" type="subTitle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 sz="2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" name="Google Shape;2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3"/>
          <p:cNvPicPr preferRelativeResize="0"/>
          <p:nvPr/>
        </p:nvPicPr>
        <p:blipFill rotWithShape="1">
          <a:blip r:embed="rId3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bg>
      <p:bgPr>
        <a:solidFill>
          <a:schemeClr val="accen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4"/>
          <p:cNvPicPr preferRelativeResize="0"/>
          <p:nvPr/>
        </p:nvPicPr>
        <p:blipFill rotWithShape="1">
          <a:blip r:embed="rId2">
            <a:alphaModFix/>
          </a:blip>
          <a:srcRect b="0" l="0" r="35165" t="4325"/>
          <a:stretch/>
        </p:blipFill>
        <p:spPr>
          <a:xfrm>
            <a:off x="6605328" y="0"/>
            <a:ext cx="253867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8" name="Google Shape;2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4"/>
          <p:cNvPicPr preferRelativeResize="0"/>
          <p:nvPr/>
        </p:nvPicPr>
        <p:blipFill rotWithShape="1">
          <a:blip r:embed="rId4">
            <a:alphaModFix/>
          </a:blip>
          <a:srcRect b="26307" l="1402" r="1402" t="0"/>
          <a:stretch/>
        </p:blipFill>
        <p:spPr>
          <a:xfrm>
            <a:off x="0" y="3898365"/>
            <a:ext cx="9144000" cy="1245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 2">
    <p:bg>
      <p:bgPr>
        <a:solidFill>
          <a:schemeClr val="accen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5"/>
          <p:cNvPicPr preferRelativeResize="0"/>
          <p:nvPr/>
        </p:nvPicPr>
        <p:blipFill rotWithShape="1">
          <a:blip r:embed="rId2">
            <a:alphaModFix/>
          </a:blip>
          <a:srcRect b="46797" l="0" r="50000" t="0"/>
          <a:stretch/>
        </p:blipFill>
        <p:spPr>
          <a:xfrm>
            <a:off x="5040823" y="874513"/>
            <a:ext cx="4103177" cy="426898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5"/>
          <p:cNvSpPr txBox="1"/>
          <p:nvPr>
            <p:ph type="ctrTitle"/>
          </p:nvPr>
        </p:nvSpPr>
        <p:spPr>
          <a:xfrm>
            <a:off x="398302" y="1373367"/>
            <a:ext cx="8010201" cy="2024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15"/>
          <p:cNvSpPr txBox="1"/>
          <p:nvPr>
            <p:ph idx="1" type="subTitle"/>
          </p:nvPr>
        </p:nvSpPr>
        <p:spPr>
          <a:xfrm>
            <a:off x="398301" y="3397805"/>
            <a:ext cx="8010201" cy="670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34" name="Google Shape;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0823" y="453033"/>
            <a:ext cx="25908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5"/>
          <p:cNvPicPr preferRelativeResize="0"/>
          <p:nvPr/>
        </p:nvPicPr>
        <p:blipFill rotWithShape="1">
          <a:blip r:embed="rId4">
            <a:alphaModFix/>
          </a:blip>
          <a:srcRect b="9975" l="41002" r="0" t="0"/>
          <a:stretch/>
        </p:blipFill>
        <p:spPr>
          <a:xfrm>
            <a:off x="-1" y="4080209"/>
            <a:ext cx="1528535" cy="106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" type="body"/>
          </p:nvPr>
        </p:nvSpPr>
        <p:spPr>
          <a:xfrm>
            <a:off x="3117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18"/>
          <p:cNvSpPr txBox="1"/>
          <p:nvPr>
            <p:ph idx="2" type="body"/>
          </p:nvPr>
        </p:nvSpPr>
        <p:spPr>
          <a:xfrm>
            <a:off x="48324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18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" name="Google Shape;51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Logo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1"/>
          <p:cNvPicPr preferRelativeResize="0"/>
          <p:nvPr/>
        </p:nvPicPr>
        <p:blipFill rotWithShape="1">
          <a:blip r:embed="rId3">
            <a:alphaModFix/>
          </a:blip>
          <a:srcRect b="6685" l="0" r="0" t="2179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f58e6e976_1_0"/>
          <p:cNvSpPr txBox="1"/>
          <p:nvPr>
            <p:ph type="ctrTitle"/>
          </p:nvPr>
        </p:nvSpPr>
        <p:spPr>
          <a:xfrm>
            <a:off x="311215" y="1251446"/>
            <a:ext cx="8010300" cy="14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/>
              <a:t>The Good, The Ugly, and The Bad</a:t>
            </a:r>
            <a:endParaRPr/>
          </a:p>
        </p:txBody>
      </p:sp>
      <p:sp>
        <p:nvSpPr>
          <p:cNvPr id="63" name="Google Shape;63;g3cf58e6e976_1_0"/>
          <p:cNvSpPr txBox="1"/>
          <p:nvPr>
            <p:ph idx="1" type="subTitle"/>
          </p:nvPr>
        </p:nvSpPr>
        <p:spPr>
          <a:xfrm>
            <a:off x="311214" y="2706624"/>
            <a:ext cx="8010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" sz="4800">
                <a:solidFill>
                  <a:schemeClr val="lt1"/>
                </a:solidFill>
              </a:rPr>
              <a:t>Leaving Sidecars Behind with Istio Ambient Mesh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96507ee87b_0_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600">
                <a:solidFill>
                  <a:schemeClr val="accent2"/>
                </a:solidFill>
              </a:rPr>
              <a:t>Alfonso Ming</a:t>
            </a:r>
            <a:endParaRPr sz="2600">
              <a:solidFill>
                <a:schemeClr val="accent2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/>
              <a:t>Site Reliability Engineer @ Schwarz Digits</a:t>
            </a:r>
            <a:endParaRPr sz="1500"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600">
                <a:solidFill>
                  <a:schemeClr val="accent2"/>
                </a:solidFill>
              </a:rPr>
              <a:t>Jorge Turrado</a:t>
            </a:r>
            <a:endParaRPr sz="2600">
              <a:solidFill>
                <a:schemeClr val="accent2"/>
              </a:solidFill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>
                <a:solidFill>
                  <a:schemeClr val="dk1"/>
                </a:solidFill>
              </a:rPr>
              <a:t>Principal </a:t>
            </a:r>
            <a:r>
              <a:rPr lang="en" sz="1500">
                <a:solidFill>
                  <a:schemeClr val="dk1"/>
                </a:solidFill>
              </a:rPr>
              <a:t>Site Reliability Engineer @ Schwarz Digits</a:t>
            </a:r>
            <a:endParaRPr sz="1500"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/>
              <a:t>KEDA Maintainer, CNCF Ambassador, Microsoft MVP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96507ee87b_0_66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74" name="Google Shape;74;g396507ee87b_0_66"/>
          <p:cNvSpPr txBox="1"/>
          <p:nvPr>
            <p:ph idx="1" type="body"/>
          </p:nvPr>
        </p:nvSpPr>
        <p:spPr>
          <a:xfrm>
            <a:off x="311700" y="1152475"/>
            <a:ext cx="5238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Intro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The Good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The Bad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The Ugle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Conclusion</a:t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75" name="Google Shape;75;g396507ee87b_0_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2250" y="1541425"/>
            <a:ext cx="3854400" cy="253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96507ee87b_0_1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/>
              <a:t>Intro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96507ee87b_0_126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What is a Service Mesh?</a:t>
            </a:r>
            <a:endParaRPr/>
          </a:p>
        </p:txBody>
      </p:sp>
      <p:sp>
        <p:nvSpPr>
          <p:cNvPr id="86" name="Google Shape;86;g396507ee87b_0_126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Abstracting network complexity from the application layer.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Core pillars: Security (mTLS), Observability, and Traffic Management.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Istio as the industry standard: powerful, but historically heavy.</a:t>
            </a:r>
            <a:endParaRPr sz="2400">
              <a:solidFill>
                <a:schemeClr val="accen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6507ee87b_0_13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The Sidecar Model</a:t>
            </a:r>
            <a:endParaRPr/>
          </a:p>
        </p:txBody>
      </p:sp>
      <p:sp>
        <p:nvSpPr>
          <p:cNvPr id="92" name="Google Shape;92;g396507ee87b_0_135"/>
          <p:cNvSpPr txBox="1"/>
          <p:nvPr>
            <p:ph idx="1" type="body"/>
          </p:nvPr>
        </p:nvSpPr>
        <p:spPr>
          <a:xfrm>
            <a:off x="311700" y="1152475"/>
            <a:ext cx="8355300" cy="22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Envoy proxy injected into every single pod.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Intercepts all inbound and outbound traffic.</a:t>
            </a:r>
            <a:endParaRPr sz="2400">
              <a:solidFill>
                <a:schemeClr val="accent2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93" name="Google Shape;93;g396507ee87b_0_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550" y="2392675"/>
            <a:ext cx="7156350" cy="278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96507ee87b_0_15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The Ambient Shift</a:t>
            </a:r>
            <a:endParaRPr/>
          </a:p>
        </p:txBody>
      </p:sp>
      <p:sp>
        <p:nvSpPr>
          <p:cNvPr id="99" name="Google Shape;99;g396507ee87b_0_150"/>
          <p:cNvSpPr txBox="1"/>
          <p:nvPr>
            <p:ph idx="1" type="body"/>
          </p:nvPr>
        </p:nvSpPr>
        <p:spPr>
          <a:xfrm>
            <a:off x="311700" y="1152475"/>
            <a:ext cx="8355300" cy="22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A sidecarless data plane.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The core concept: Decoupling L4 (Secure Overlay) from L7 (L7 Processing).</a:t>
            </a:r>
            <a:endParaRPr sz="2400">
              <a:solidFill>
                <a:schemeClr val="accent2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100" name="Google Shape;100;g396507ee87b_0_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0126" y="2475931"/>
            <a:ext cx="6878451" cy="266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96507ee87b_0_15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Gateway</a:t>
            </a:r>
            <a:r>
              <a:rPr lang="en"/>
              <a:t> API</a:t>
            </a:r>
            <a:endParaRPr/>
          </a:p>
        </p:txBody>
      </p:sp>
      <p:sp>
        <p:nvSpPr>
          <p:cNvPr id="106" name="Google Shape;106;g396507ee87b_0_155"/>
          <p:cNvSpPr txBox="1"/>
          <p:nvPr>
            <p:ph idx="1" type="body"/>
          </p:nvPr>
        </p:nvSpPr>
        <p:spPr>
          <a:xfrm>
            <a:off x="311700" y="1152475"/>
            <a:ext cx="55308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The native successor to the traditional Kubernetes Ingress API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Clear separation of concerns between personas</a:t>
            </a:r>
            <a:endParaRPr sz="2400">
              <a:solidFill>
                <a:schemeClr val="accent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107" name="Google Shape;107;g396507ee87b_0_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0000" y="1287575"/>
            <a:ext cx="3482500" cy="304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/>
              <a:t>The Good</a:t>
            </a:r>
            <a:endParaRPr/>
          </a:p>
        </p:txBody>
      </p:sp>
      <p:pic>
        <p:nvPicPr>
          <p:cNvPr id="113" name="Google Shape;1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025" y="1152300"/>
            <a:ext cx="5084700" cy="2755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96507ee87b_0_201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Leaving the Sidecar Baggage Behind</a:t>
            </a:r>
            <a:endParaRPr/>
          </a:p>
        </p:txBody>
      </p:sp>
      <p:sp>
        <p:nvSpPr>
          <p:cNvPr id="119" name="Google Shape;119;g396507ee87b_0_201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Cost Reduction</a:t>
            </a:r>
            <a:r>
              <a:rPr lang="en" sz="2400">
                <a:solidFill>
                  <a:schemeClr val="accent2"/>
                </a:solidFill>
              </a:rPr>
              <a:t>: No more idle proxies eating resources in every pod.</a:t>
            </a:r>
            <a:endParaRPr sz="2400">
              <a:solidFill>
                <a:schemeClr val="accent2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Zero-Friction Operations</a:t>
            </a:r>
            <a:r>
              <a:rPr lang="en" sz="2400">
                <a:solidFill>
                  <a:schemeClr val="accent2"/>
                </a:solidFill>
              </a:rPr>
              <a:t>: Upgrading Istio no longer requires restarting business apps. Separation of concerns between Platform and Devs.</a:t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6507ee87b_0_21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Ztunnel &amp; HBONE</a:t>
            </a:r>
            <a:endParaRPr/>
          </a:p>
        </p:txBody>
      </p:sp>
      <p:sp>
        <p:nvSpPr>
          <p:cNvPr id="125" name="Google Shape;125;g396507ee87b_0_210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Predictable infrastructure footprint</a:t>
            </a:r>
            <a:r>
              <a:rPr lang="en" sz="2400">
                <a:solidFill>
                  <a:schemeClr val="accent2"/>
                </a:solidFill>
              </a:rPr>
              <a:t>: </a:t>
            </a:r>
            <a:r>
              <a:rPr lang="en" sz="2400">
                <a:solidFill>
                  <a:schemeClr val="accent2"/>
                </a:solidFill>
              </a:rPr>
              <a:t>Ztunnel scales with your nodes, not with your pods..</a:t>
            </a:r>
            <a:endParaRPr sz="2400">
              <a:solidFill>
                <a:schemeClr val="accent2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Simplified Metrics</a:t>
            </a:r>
            <a:r>
              <a:rPr lang="en" sz="2400">
                <a:solidFill>
                  <a:schemeClr val="accent2"/>
                </a:solidFill>
              </a:rPr>
              <a:t>: Clearer baseline observability (TCP/L4) without the heavy sidecar L7 noise.</a:t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96507ee87b_0_192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/>
              <a:t>The Bad</a:t>
            </a:r>
            <a:endParaRPr/>
          </a:p>
        </p:txBody>
      </p:sp>
      <p:pic>
        <p:nvPicPr>
          <p:cNvPr id="131" name="Google Shape;131;g396507ee87b_0_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500" y="829831"/>
            <a:ext cx="3088800" cy="308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96507ee87b_0_227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L7 requires Waypoints</a:t>
            </a:r>
            <a:endParaRPr/>
          </a:p>
        </p:txBody>
      </p:sp>
      <p:sp>
        <p:nvSpPr>
          <p:cNvPr id="137" name="Google Shape;137;g396507ee87b_0_227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To get L7 features a "Waypoint" proxy is mandatory and configure it using Kubernetes Gateway API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2400">
              <a:solidFill>
                <a:schemeClr val="accent2"/>
              </a:solidFill>
            </a:endParaRPr>
          </a:p>
        </p:txBody>
      </p:sp>
      <p:pic>
        <p:nvPicPr>
          <p:cNvPr id="138" name="Google Shape;138;g396507ee87b_0_2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275" y="2115875"/>
            <a:ext cx="7088152" cy="288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96507ee87b_0_23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Split-Brain Authorization</a:t>
            </a:r>
            <a:endParaRPr/>
          </a:p>
        </p:txBody>
      </p:sp>
      <p:sp>
        <p:nvSpPr>
          <p:cNvPr id="144" name="Google Shape;144;g396507ee87b_0_235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Authz complexity skyrockets when mixing L4 and L7.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145" name="Google Shape;145;g396507ee87b_0_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600" y="1516375"/>
            <a:ext cx="7132200" cy="340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1bc9a4201_0_0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/>
              <a:t>The Ugly</a:t>
            </a:r>
            <a:endParaRPr/>
          </a:p>
        </p:txBody>
      </p:sp>
      <p:pic>
        <p:nvPicPr>
          <p:cNvPr id="151" name="Google Shape;151;g3d1bc9a420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500" y="829825"/>
            <a:ext cx="3088800" cy="308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1bc9a4201_0_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All or Nothing</a:t>
            </a:r>
            <a:endParaRPr/>
          </a:p>
        </p:txBody>
      </p:sp>
      <p:sp>
        <p:nvSpPr>
          <p:cNvPr id="157" name="Google Shape;157;g3d1bc9a4201_0_5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Ztunnel transparently intercepts all traffic on the node.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You lose the granular ability to easily filter out or exclude specific ports at the pod level (like we used to do with sidecar annotations).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It's a black box for traditional pod-level troubleshooting.</a:t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1bc9a4201_0_1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New Telemetry Paradigm</a:t>
            </a:r>
            <a:endParaRPr b="0"/>
          </a:p>
        </p:txBody>
      </p:sp>
      <p:sp>
        <p:nvSpPr>
          <p:cNvPr id="163" name="Google Shape;163;g3d1bc9a4201_0_10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Ztunnel metrics look different from traditional Envoy sidecar metrics.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Traffic flow is now App -&gt; Ztunnel -&gt; HBONE -&gt; Ztunnel -&gt; App.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Your existing dashboards and alerts will need a complete rewrite to make sense of this new hop.</a:t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21c704446_0_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New Tooling </a:t>
            </a:r>
            <a:endParaRPr b="0"/>
          </a:p>
        </p:txBody>
      </p:sp>
      <p:sp>
        <p:nvSpPr>
          <p:cNvPr id="169" name="Google Shape;169;g3d21c704446_0_5"/>
          <p:cNvSpPr txBox="1"/>
          <p:nvPr>
            <p:ph idx="1" type="body"/>
          </p:nvPr>
        </p:nvSpPr>
        <p:spPr>
          <a:xfrm>
            <a:off x="311700" y="1152475"/>
            <a:ext cx="8355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Gateway API is needed (highly recommended).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Tools need to be updated to use Gateway API tooling support (cert-manager, argo rollouts, etc..)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96507ee87b_0_163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/>
              <a:t>Conclusion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96507ee87b_0_261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Is Ambient Worth It?</a:t>
            </a:r>
            <a:endParaRPr/>
          </a:p>
        </p:txBody>
      </p:sp>
      <p:sp>
        <p:nvSpPr>
          <p:cNvPr id="180" name="Google Shape;180;g396507ee87b_0_261"/>
          <p:cNvSpPr txBox="1"/>
          <p:nvPr>
            <p:ph idx="1" type="body"/>
          </p:nvPr>
        </p:nvSpPr>
        <p:spPr>
          <a:xfrm>
            <a:off x="311700" y="1152475"/>
            <a:ext cx="5484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Resource savings and operational ease are game-changers</a:t>
            </a:r>
            <a:br>
              <a:rPr lang="en" sz="2400">
                <a:solidFill>
                  <a:schemeClr val="accent2"/>
                </a:solidFill>
              </a:rPr>
            </a:b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b="1" lang="en" sz="2400">
                <a:solidFill>
                  <a:schemeClr val="accent2"/>
                </a:solidFill>
              </a:rPr>
              <a:t>Pro Tip</a:t>
            </a:r>
            <a:r>
              <a:rPr lang="en" sz="2400">
                <a:solidFill>
                  <a:schemeClr val="accent2"/>
                </a:solidFill>
              </a:rPr>
              <a:t>: Stick to L4 (Ztunnel) as much as possible. </a:t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181" name="Google Shape;181;g396507ee87b_0_261"/>
          <p:cNvPicPr preferRelativeResize="0"/>
          <p:nvPr/>
        </p:nvPicPr>
        <p:blipFill rotWithShape="1">
          <a:blip r:embed="rId3">
            <a:alphaModFix/>
          </a:blip>
          <a:srcRect b="5482" l="0" r="0" t="0"/>
          <a:stretch/>
        </p:blipFill>
        <p:spPr>
          <a:xfrm>
            <a:off x="5550125" y="1758525"/>
            <a:ext cx="3090150" cy="25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