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Lst>
  <p:sldSz cy="5143500" cx="9144000"/>
  <p:notesSz cx="6858000" cy="9144000"/>
  <p:embeddedFontLst>
    <p:embeddedFont>
      <p:font typeface="League Spartan SemiBold"/>
      <p:regular r:id="rId58"/>
      <p:bold r:id="rId59"/>
    </p:embeddedFont>
    <p:embeddedFont>
      <p:font typeface="JetBrains Mono Light"/>
      <p:regular r:id="rId60"/>
      <p:bold r:id="rId61"/>
      <p:italic r:id="rId62"/>
      <p:boldItalic r:id="rId63"/>
    </p:embeddedFont>
    <p:embeddedFont>
      <p:font typeface="Roboto Mono"/>
      <p:regular r:id="rId64"/>
      <p:bold r:id="rId65"/>
      <p:italic r:id="rId66"/>
      <p:boldItalic r:id="rId67"/>
    </p:embeddedFont>
    <p:embeddedFont>
      <p:font typeface="Roboto Serif SemiBold"/>
      <p:regular r:id="rId68"/>
      <p:bold r:id="rId69"/>
      <p:italic r:id="rId70"/>
      <p:boldItalic r:id="rId7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72" roundtripDataSignature="AMtx7mjTcqLBC9m+HiTPso1MoEGoysrUQA=="/>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Priyanka Saggu"/>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EF364CE-872E-4EE4-B11B-88893AC181C7}">
  <a:tblStyle styleId="{0EF364CE-872E-4EE4-B11B-88893AC181C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notesMaster" Target="notesMasters/notesMaster1.xml"/><Relationship Id="rId8" Type="http://schemas.openxmlformats.org/officeDocument/2006/relationships/slide" Target="slides/slide1.xml"/><Relationship Id="rId72" Type="http://customschemas.google.com/relationships/presentationmetadata" Target="metadata"/><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71" Type="http://schemas.openxmlformats.org/officeDocument/2006/relationships/font" Target="fonts/RobotoSerifSemiBold-boldItalic.fntdata"/><Relationship Id="rId70" Type="http://schemas.openxmlformats.org/officeDocument/2006/relationships/font" Target="fonts/RobotoSerifSemiBold-italic.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JetBrainsMonoLight-italic.fntdata"/><Relationship Id="rId61" Type="http://schemas.openxmlformats.org/officeDocument/2006/relationships/font" Target="fonts/JetBrainsMonoLight-bold.fntdata"/><Relationship Id="rId20" Type="http://schemas.openxmlformats.org/officeDocument/2006/relationships/slide" Target="slides/slide13.xml"/><Relationship Id="rId64" Type="http://schemas.openxmlformats.org/officeDocument/2006/relationships/font" Target="fonts/RobotoMono-regular.fntdata"/><Relationship Id="rId63" Type="http://schemas.openxmlformats.org/officeDocument/2006/relationships/font" Target="fonts/JetBrainsMonoLight-boldItalic.fntdata"/><Relationship Id="rId22" Type="http://schemas.openxmlformats.org/officeDocument/2006/relationships/slide" Target="slides/slide15.xml"/><Relationship Id="rId66" Type="http://schemas.openxmlformats.org/officeDocument/2006/relationships/font" Target="fonts/RobotoMono-italic.fntdata"/><Relationship Id="rId21" Type="http://schemas.openxmlformats.org/officeDocument/2006/relationships/slide" Target="slides/slide14.xml"/><Relationship Id="rId65" Type="http://schemas.openxmlformats.org/officeDocument/2006/relationships/font" Target="fonts/RobotoMono-bold.fntdata"/><Relationship Id="rId24" Type="http://schemas.openxmlformats.org/officeDocument/2006/relationships/slide" Target="slides/slide17.xml"/><Relationship Id="rId68" Type="http://schemas.openxmlformats.org/officeDocument/2006/relationships/font" Target="fonts/RobotoSerifSemiBold-regular.fntdata"/><Relationship Id="rId23" Type="http://schemas.openxmlformats.org/officeDocument/2006/relationships/slide" Target="slides/slide16.xml"/><Relationship Id="rId67" Type="http://schemas.openxmlformats.org/officeDocument/2006/relationships/font" Target="fonts/RobotoMono-boldItalic.fntdata"/><Relationship Id="rId60" Type="http://schemas.openxmlformats.org/officeDocument/2006/relationships/font" Target="fonts/JetBrainsMonoLight-regular.fntdata"/><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RobotoSerifSemiBold-bold.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font" Target="fonts/LeagueSpartanSemiBold-bold.fntdata"/><Relationship Id="rId14" Type="http://schemas.openxmlformats.org/officeDocument/2006/relationships/slide" Target="slides/slide7.xml"/><Relationship Id="rId58" Type="http://schemas.openxmlformats.org/officeDocument/2006/relationships/font" Target="fonts/LeagueSpartanSemiBold-regular.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3-24T18:28:57.817">
    <p:pos x="701" y="720"/>
    <p:text>Todo: Add check marks (for things that are done) and WIP marks for the bits that are in progress.</p:text>
    <p:extLst>
      <p:ext uri="{C676402C-5697-4E1C-873F-D02D1690AC5C}">
        <p15:threadingInfo timeZoneBias="0"/>
      </p:ext>
      <p:ext uri="http://customooxmlschemas.google.com/">
        <go:slidesCustomData xmlns:go="http://customooxmlschemas.google.com/" commentPostId="AAAB2cuxnaE"/>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d23ccf0c0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d23ccf0c0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cf43a72d22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cf43a72d22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cf43a72d22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cf43a72d22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[ajay]  start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96535051d8_0_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g396535051d8_0_3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solidFill>
                  <a:schemeClr val="dk1"/>
                </a:solidFill>
              </a:rPr>
              <a:t>if the Kubelet is up and sees a basic CNI config on the disk, it sets</a:t>
            </a:r>
            <a:r>
              <a:rPr lang="en"/>
              <a:t> the status to True.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d7e8bdead7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d7e8bdead7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Coordination is impossible without something like NRC today because the Kubelet </a:t>
            </a:r>
            <a:r>
              <a:rPr lang="en">
                <a:solidFill>
                  <a:schemeClr val="dk1"/>
                </a:solidFill>
              </a:rPr>
              <a:t>doesn't know</a:t>
            </a:r>
            <a:r>
              <a:rPr lang="en">
                <a:solidFill>
                  <a:schemeClr val="dk1"/>
                </a:solidFill>
              </a:rPr>
              <a:t> about these external dependencies.</a:t>
            </a:r>
            <a:endParaRPr>
              <a:solidFill>
                <a:schemeClr val="dk1"/>
              </a:solidFill>
            </a:endParaRPr>
          </a:p>
          <a:p>
            <a:pPr indent="0" lvl="0" marL="0" rtl="0" algn="l">
              <a:lnSpc>
                <a:spcPct val="115000"/>
              </a:lnSpc>
              <a:spcBef>
                <a:spcPts val="1200"/>
              </a:spcBef>
              <a:spcAft>
                <a:spcPts val="1200"/>
              </a:spcAft>
              <a:buNone/>
            </a:pPr>
            <a:r>
              <a:rPr lang="en">
                <a:solidFill>
                  <a:schemeClr val="dk1"/>
                </a:solidFill>
              </a:rPr>
              <a:t>This brings us to our fundamental challenge: </a:t>
            </a:r>
            <a:r>
              <a:rPr b="1" lang="en">
                <a:solidFill>
                  <a:schemeClr val="dk1"/>
                </a:solidFill>
              </a:rPr>
              <a:t>How do we make node readiness deterministic?</a:t>
            </a:r>
            <a:r>
              <a:rPr lang="en">
                <a:solidFill>
                  <a:schemeClr val="dk1"/>
                </a:solidFill>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96535051d8_0_4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g396535051d8_0_4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200"/>
              </a:spcBef>
              <a:spcAft>
                <a:spcPts val="0"/>
              </a:spcAft>
              <a:buSzPts val="1100"/>
              <a:buNone/>
            </a:pPr>
            <a:r>
              <a:rPr lang="en">
                <a:solidFill>
                  <a:schemeClr val="dk1"/>
                </a:solidFill>
              </a:rPr>
              <a:t>NRC is an out-of-band controller that adds a layer of coordination between your infrastructure components and the scheduler.</a:t>
            </a:r>
            <a:endParaRPr sz="140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96535051d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96535051d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96535051d8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96535051d8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mission is to provide a </a:t>
            </a:r>
            <a:r>
              <a:rPr b="1" lang="en">
                <a:solidFill>
                  <a:schemeClr val="dk1"/>
                </a:solidFill>
              </a:rPr>
              <a:t>declarative node botostrapping </a:t>
            </a:r>
            <a:r>
              <a:rPr lang="en">
                <a:solidFill>
                  <a:schemeClr val="dk1"/>
                </a:solidFill>
              </a:rPr>
              <a:t>system for your nodes.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d2062d83d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d2062d83d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Let’s look at this animation to see the idea in action.</a:t>
            </a:r>
            <a:endParaRPr>
              <a:solidFill>
                <a:schemeClr val="dk1"/>
              </a:solidFill>
            </a:endParaRPr>
          </a:p>
          <a:p>
            <a:pPr indent="-298450" lvl="0" marL="457200" rtl="0" algn="l">
              <a:lnSpc>
                <a:spcPct val="115000"/>
              </a:lnSpc>
              <a:spcBef>
                <a:spcPts val="1200"/>
              </a:spcBef>
              <a:spcAft>
                <a:spcPts val="0"/>
              </a:spcAft>
              <a:buClr>
                <a:schemeClr val="dk1"/>
              </a:buClr>
              <a:buSzPts val="1100"/>
              <a:buAutoNum type="arabicPeriod"/>
            </a:pPr>
            <a:r>
              <a:rPr lang="en">
                <a:solidFill>
                  <a:schemeClr val="dk1"/>
                </a:solidFill>
              </a:rPr>
              <a:t>We have our Cluster and the NRC sitting in the control plane.</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A new node joins. NRC immediately sees it and applies a 'Scheduling Gate' in the form of a temporary taint. The node is now protected.</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Now, look at the three DaemonSets: our CNI, GPU driver, and Storage driver. They are still warming up.</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&gt;&gt; The scheduler is trying to send pods, but it sees that taint and it waits.</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One by one, the components finish. They turn </a:t>
            </a:r>
            <a:r>
              <a:rPr b="1" lang="en">
                <a:solidFill>
                  <a:schemeClr val="dk1"/>
                </a:solidFill>
              </a:rPr>
              <a:t>green</a:t>
            </a:r>
            <a:r>
              <a:rPr lang="en">
                <a:solidFill>
                  <a:schemeClr val="dk1"/>
                </a:solidFill>
              </a:rPr>
              <a:t> and report back to the API.</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&gt;&gt; The lock opens, the NRC lifts the taint, and </a:t>
            </a:r>
            <a:r>
              <a:rPr i="1" lang="en">
                <a:solidFill>
                  <a:schemeClr val="dk1"/>
                </a:solidFill>
              </a:rPr>
              <a:t>now</a:t>
            </a:r>
            <a:r>
              <a:rPr lang="en">
                <a:solidFill>
                  <a:schemeClr val="dk1"/>
                </a:solidFill>
              </a:rPr>
              <a:t>—and only now—the pods move onto the node safely.</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96535051d8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96535051d8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When we designed</a:t>
            </a:r>
            <a:r>
              <a:rPr lang="en">
                <a:solidFill>
                  <a:schemeClr val="dk1"/>
                </a:solidFill>
              </a:rPr>
              <a:t> this, we ha</a:t>
            </a:r>
            <a:r>
              <a:rPr lang="en">
                <a:solidFill>
                  <a:schemeClr val="dk1"/>
                </a:solidFill>
              </a:rPr>
              <a:t>d</a:t>
            </a:r>
            <a:r>
              <a:rPr lang="en">
                <a:solidFill>
                  <a:schemeClr val="dk1"/>
                </a:solidFill>
              </a:rPr>
              <a:t> three </a:t>
            </a:r>
            <a:r>
              <a:rPr lang="en">
                <a:solidFill>
                  <a:schemeClr val="dk1"/>
                </a:solidFill>
              </a:rPr>
              <a:t>strict </a:t>
            </a:r>
            <a:r>
              <a:rPr lang="en">
                <a:solidFill>
                  <a:schemeClr val="dk1"/>
                </a:solidFill>
              </a:rPr>
              <a:t>requirements: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First, we didn't want to change the Kubelet. We used a </a:t>
            </a:r>
            <a:r>
              <a:rPr b="1" lang="en">
                <a:solidFill>
                  <a:schemeClr val="dk1"/>
                </a:solidFill>
              </a:rPr>
              <a:t>CRD to </a:t>
            </a:r>
            <a:r>
              <a:rPr lang="en"/>
              <a:t>extend</a:t>
            </a:r>
            <a:r>
              <a:rPr lang="en">
                <a:solidFill>
                  <a:schemeClr val="dk1"/>
                </a:solidFill>
              </a:rPr>
              <a:t> the fundamental 'Ready' condition.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Second, it had to be </a:t>
            </a:r>
            <a:r>
              <a:rPr b="1" lang="en">
                <a:solidFill>
                  <a:schemeClr val="dk1"/>
                </a:solidFill>
              </a:rPr>
              <a:t>declarative</a:t>
            </a:r>
            <a:r>
              <a:rPr lang="en">
                <a:solidFill>
                  <a:schemeClr val="dk1"/>
                </a:solidFill>
              </a:rPr>
              <a:t>. You define what 'Ready' means for your specific node groups.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And finally, it had to target the </a:t>
            </a:r>
            <a:r>
              <a:rPr b="1" lang="en">
                <a:solidFill>
                  <a:schemeClr val="dk1"/>
                </a:solidFill>
              </a:rPr>
              <a:t>critical daemons</a:t>
            </a:r>
            <a:r>
              <a:rPr lang="en">
                <a:solidFill>
                  <a:schemeClr val="dk1"/>
                </a:solidFill>
              </a:rPr>
              <a:t>—the stuff that's known ahead of time, like CNI and drivers, that </a:t>
            </a:r>
            <a:r>
              <a:rPr i="1" lang="en">
                <a:solidFill>
                  <a:schemeClr val="dk1"/>
                </a:solidFill>
              </a:rPr>
              <a:t>must</a:t>
            </a:r>
            <a:r>
              <a:rPr lang="en">
                <a:solidFill>
                  <a:schemeClr val="dk1"/>
                </a:solidFill>
              </a:rPr>
              <a:t> be there before a single app container can start.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96535051d8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96535051d8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By using an </a:t>
            </a:r>
            <a:r>
              <a:rPr b="1" lang="en">
                <a:solidFill>
                  <a:schemeClr val="dk1"/>
                </a:solidFill>
              </a:rPr>
              <a:t>External CRD</a:t>
            </a:r>
            <a:r>
              <a:rPr lang="en">
                <a:solidFill>
                  <a:schemeClr val="dk1"/>
                </a:solidFill>
              </a:rPr>
              <a:t> instead of modifying the Node Spec directly, we’ve actually created something better.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flexibility—you can use label selectors to target specific node pools; use features like </a:t>
            </a:r>
            <a:r>
              <a:rPr b="1" lang="en">
                <a:solidFill>
                  <a:schemeClr val="dk1"/>
                </a:solidFill>
              </a:rPr>
              <a:t>Dryrun</a:t>
            </a:r>
            <a:r>
              <a:rPr lang="en">
                <a:solidFill>
                  <a:schemeClr val="dk1"/>
                </a:solidFill>
              </a:rPr>
              <a:t> to test your rules safely before enforcing them.</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well-defined prefix for readiness taints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one-time 'bootstrap' check or 'continuous' guarantee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&lt;br&gt;</a:t>
            </a:r>
            <a:endParaRPr>
              <a:solidFill>
                <a:schemeClr val="dk1"/>
              </a:solidFill>
            </a:endParaRPr>
          </a:p>
          <a:p>
            <a:pPr indent="0" lvl="0" marL="0" rtl="0" algn="l">
              <a:spcBef>
                <a:spcPts val="0"/>
              </a:spcBef>
              <a:spcAft>
                <a:spcPts val="0"/>
              </a:spcAft>
              <a:buNone/>
            </a:pPr>
            <a:r>
              <a:rPr b="1" lang="en">
                <a:solidFill>
                  <a:schemeClr val="dk1"/>
                </a:solidFill>
              </a:rPr>
              <a:t>This is ready for production trials.</a:t>
            </a:r>
            <a:r>
              <a:rPr lang="en">
                <a:solidFill>
                  <a:schemeClr val="dk1"/>
                </a:solidFill>
              </a:rPr>
              <a:t> We’re already seeing great results.. I invite you to try it on your workloads and share your feedback with us.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hand over to Priyanka..</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[ajay] stop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96535051d8_0_4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96535051d8_0_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see this in a demo. We'll simulate a CNI failure where NRC prevents pod scheduling until the reporter signals success.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[psaggu] </a:t>
            </a:r>
            <a:r>
              <a:rPr lang="en"/>
              <a:t>start the demo, and walk through</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d7e8bdead7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d7e8bdead7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105">
                <a:solidFill>
                  <a:schemeClr val="dk1"/>
                </a:solidFill>
                <a:latin typeface="Calibri"/>
                <a:ea typeface="Calibri"/>
                <a:cs typeface="Calibri"/>
                <a:sym typeface="Calibri"/>
              </a:rPr>
              <a:t>So how does NRC works? </a:t>
            </a:r>
            <a:r>
              <a:rPr lang="en" sz="1105">
                <a:solidFill>
                  <a:schemeClr val="dk1"/>
                </a:solidFill>
                <a:latin typeface="Calibri"/>
                <a:ea typeface="Calibri"/>
                <a:cs typeface="Calibri"/>
                <a:sym typeface="Calibri"/>
              </a:rPr>
              <a:t>let us dive into the mechanics behind it.</a:t>
            </a:r>
            <a:endParaRPr sz="1105">
              <a:solidFill>
                <a:schemeClr val="dk1"/>
              </a:solidFill>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t/>
            </a:r>
            <a:endParaRPr sz="1105">
              <a:solidFill>
                <a:schemeClr val="dk1"/>
              </a:solidFill>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en" sz="1105">
                <a:solidFill>
                  <a:schemeClr val="dk1"/>
                </a:solidFill>
                <a:latin typeface="Calibri"/>
                <a:ea typeface="Calibri"/>
                <a:cs typeface="Calibri"/>
                <a:sym typeface="Calibri"/>
              </a:rPr>
              <a:t>NRC doesnt modify Node status; it only watches it-</a:t>
            </a:r>
            <a:endParaRPr sz="1105">
              <a:solidFill>
                <a:schemeClr val="dk1"/>
              </a:solidFill>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en" sz="1105">
                <a:solidFill>
                  <a:schemeClr val="dk1"/>
                </a:solidFill>
                <a:latin typeface="Calibri"/>
                <a:ea typeface="Calibri"/>
                <a:cs typeface="Calibri"/>
                <a:sym typeface="Calibri"/>
              </a:rPr>
              <a:t>We use a</a:t>
            </a:r>
            <a:r>
              <a:rPr b="1" lang="en" sz="1105">
                <a:solidFill>
                  <a:schemeClr val="dk1"/>
                </a:solidFill>
                <a:latin typeface="Calibri"/>
                <a:ea typeface="Calibri"/>
                <a:cs typeface="Calibri"/>
                <a:sym typeface="Calibri"/>
              </a:rPr>
              <a:t> </a:t>
            </a:r>
            <a:r>
              <a:rPr b="1" i="1" lang="en" sz="1105">
                <a:solidFill>
                  <a:schemeClr val="dk1"/>
                </a:solidFill>
                <a:latin typeface="Calibri"/>
                <a:ea typeface="Calibri"/>
                <a:cs typeface="Calibri"/>
                <a:sym typeface="Calibri"/>
              </a:rPr>
              <a:t>Custom Resource</a:t>
            </a:r>
            <a:r>
              <a:rPr b="1" lang="en" sz="1105">
                <a:solidFill>
                  <a:schemeClr val="dk1"/>
                </a:solidFill>
                <a:latin typeface="Calibri"/>
                <a:ea typeface="Calibri"/>
                <a:cs typeface="Calibri"/>
                <a:sym typeface="Calibri"/>
              </a:rPr>
              <a:t> –</a:t>
            </a:r>
            <a:r>
              <a:rPr lang="en" sz="1105">
                <a:solidFill>
                  <a:schemeClr val="dk1"/>
                </a:solidFill>
                <a:latin typeface="Calibri"/>
                <a:ea typeface="Calibri"/>
                <a:cs typeface="Calibri"/>
                <a:sym typeface="Calibri"/>
              </a:rPr>
              <a:t> </a:t>
            </a:r>
            <a:r>
              <a:rPr lang="en" sz="1105">
                <a:solidFill>
                  <a:srgbClr val="188038"/>
                </a:solidFill>
                <a:latin typeface="Roboto Mono"/>
                <a:ea typeface="Roboto Mono"/>
                <a:cs typeface="Roboto Mono"/>
                <a:sym typeface="Roboto Mono"/>
              </a:rPr>
              <a:t>NodeReadinessRule</a:t>
            </a:r>
            <a:r>
              <a:rPr lang="en" sz="1105">
                <a:solidFill>
                  <a:schemeClr val="dk1"/>
                </a:solidFill>
                <a:latin typeface="Calibri"/>
                <a:ea typeface="Calibri"/>
                <a:cs typeface="Calibri"/>
                <a:sym typeface="Calibri"/>
              </a:rPr>
              <a:t> to define which custom conditions  or readiness requirements must be True for each node group.. Components report their readiness using standard</a:t>
            </a:r>
            <a:r>
              <a:rPr lang="en"/>
              <a:t> node conditions.. </a:t>
            </a:r>
            <a:r>
              <a:rPr lang="en" sz="1105">
                <a:solidFill>
                  <a:schemeClr val="dk1"/>
                </a:solidFill>
                <a:latin typeface="Calibri"/>
                <a:ea typeface="Calibri"/>
                <a:cs typeface="Calibri"/>
                <a:sym typeface="Calibri"/>
              </a:rPr>
              <a:t>And NRC controller manages these </a:t>
            </a:r>
            <a:r>
              <a:rPr lang="en"/>
              <a:t>readiness </a:t>
            </a:r>
            <a:r>
              <a:rPr lang="en" sz="1105">
                <a:solidFill>
                  <a:schemeClr val="dk1"/>
                </a:solidFill>
                <a:latin typeface="Calibri"/>
                <a:ea typeface="Calibri"/>
                <a:cs typeface="Calibri"/>
                <a:sym typeface="Calibri"/>
              </a:rPr>
              <a:t>taints for enforcement.</a:t>
            </a:r>
            <a:endParaRPr sz="1105">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d7e8bdead7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d7e8bdead7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205">
                <a:solidFill>
                  <a:schemeClr val="dk1"/>
                </a:solidFill>
                <a:latin typeface="Calibri"/>
                <a:ea typeface="Calibri"/>
                <a:cs typeface="Calibri"/>
                <a:sym typeface="Calibri"/>
              </a:rPr>
              <a:t>4. </a:t>
            </a:r>
            <a:r>
              <a:rPr b="1" i="1" lang="en" sz="1205">
                <a:solidFill>
                  <a:schemeClr val="dk1"/>
                </a:solidFill>
                <a:latin typeface="Calibri"/>
                <a:ea typeface="Calibri"/>
                <a:cs typeface="Calibri"/>
                <a:sym typeface="Calibri"/>
              </a:rPr>
              <a:t>Controller Pattern</a:t>
            </a:r>
            <a:r>
              <a:rPr lang="en" sz="1205">
                <a:solidFill>
                  <a:schemeClr val="dk1"/>
                </a:solidFill>
                <a:latin typeface="Calibri"/>
                <a:ea typeface="Calibri"/>
                <a:cs typeface="Calibri"/>
                <a:sym typeface="Calibri"/>
              </a:rPr>
              <a:t>: Watches rules + node conditions, reconciles taint state</a:t>
            </a:r>
            <a:endParaRPr sz="1205">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d7e8bdead7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d7e8bdead7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i="1" lang="en" sz="1804">
                <a:solidFill>
                  <a:schemeClr val="dk1"/>
                </a:solidFill>
                <a:latin typeface="Calibri"/>
                <a:ea typeface="Calibri"/>
                <a:cs typeface="Calibri"/>
                <a:sym typeface="Calibri"/>
              </a:rPr>
              <a:t>At this point:</a:t>
            </a:r>
            <a:br>
              <a:rPr b="1" i="1" lang="en" sz="1604">
                <a:solidFill>
                  <a:schemeClr val="dk1"/>
                </a:solidFill>
                <a:latin typeface="Calibri"/>
                <a:ea typeface="Calibri"/>
                <a:cs typeface="Calibri"/>
                <a:sym typeface="Calibri"/>
              </a:rPr>
            </a:br>
            <a:endParaRPr b="1" i="1" sz="1604">
              <a:solidFill>
                <a:schemeClr val="dk1"/>
              </a:solidFill>
              <a:latin typeface="Calibri"/>
              <a:ea typeface="Calibri"/>
              <a:cs typeface="Calibri"/>
              <a:sym typeface="Calibri"/>
            </a:endParaRPr>
          </a:p>
          <a:p>
            <a:pPr indent="0" lvl="0" marL="0" rtl="0" algn="l">
              <a:lnSpc>
                <a:spcPct val="150000"/>
              </a:lnSpc>
              <a:spcBef>
                <a:spcPts val="0"/>
              </a:spcBef>
              <a:spcAft>
                <a:spcPts val="0"/>
              </a:spcAft>
              <a:buNone/>
            </a:pPr>
            <a:r>
              <a:rPr lang="en" sz="1604">
                <a:solidFill>
                  <a:schemeClr val="dk1"/>
                </a:solidFill>
                <a:latin typeface="Calibri"/>
                <a:ea typeface="Calibri"/>
                <a:cs typeface="Calibri"/>
                <a:sym typeface="Calibri"/>
              </a:rPr>
              <a:t>1. NodeReadinessRule requires: </a:t>
            </a:r>
            <a:r>
              <a:rPr lang="en" sz="1604">
                <a:solidFill>
                  <a:srgbClr val="188038"/>
                </a:solidFill>
                <a:latin typeface="Roboto Mono"/>
                <a:ea typeface="Roboto Mono"/>
                <a:cs typeface="Roboto Mono"/>
                <a:sym typeface="Roboto Mono"/>
              </a:rPr>
              <a:t>vendor.example.com/ComponentReady == True</a:t>
            </a:r>
            <a:endParaRPr sz="1604">
              <a:solidFill>
                <a:schemeClr val="dk1"/>
              </a:solidFill>
              <a:latin typeface="Calibri"/>
              <a:ea typeface="Calibri"/>
              <a:cs typeface="Calibri"/>
              <a:sym typeface="Calibri"/>
            </a:endParaRPr>
          </a:p>
          <a:p>
            <a:pPr indent="0" lvl="0" marL="0" rtl="0" algn="l">
              <a:lnSpc>
                <a:spcPct val="150000"/>
              </a:lnSpc>
              <a:spcBef>
                <a:spcPts val="0"/>
              </a:spcBef>
              <a:spcAft>
                <a:spcPts val="0"/>
              </a:spcAft>
              <a:buNone/>
            </a:pPr>
            <a:r>
              <a:rPr lang="en" sz="1604">
                <a:solidFill>
                  <a:schemeClr val="dk1"/>
                </a:solidFill>
                <a:latin typeface="Calibri"/>
                <a:ea typeface="Calibri"/>
                <a:cs typeface="Calibri"/>
                <a:sym typeface="Calibri"/>
              </a:rPr>
              <a:t>2. Node condition shows: </a:t>
            </a:r>
            <a:r>
              <a:rPr lang="en" sz="1604">
                <a:solidFill>
                  <a:srgbClr val="188038"/>
                </a:solidFill>
                <a:latin typeface="Roboto Mono"/>
                <a:ea typeface="Roboto Mono"/>
                <a:cs typeface="Roboto Mono"/>
                <a:sym typeface="Roboto Mono"/>
              </a:rPr>
              <a:t>vendor.example.com/ComponentReady == False</a:t>
            </a:r>
            <a:endParaRPr sz="1604">
              <a:solidFill>
                <a:schemeClr val="dk1"/>
              </a:solidFill>
              <a:latin typeface="Calibri"/>
              <a:ea typeface="Calibri"/>
              <a:cs typeface="Calibri"/>
              <a:sym typeface="Calibri"/>
            </a:endParaRPr>
          </a:p>
          <a:p>
            <a:pPr indent="0" lvl="0" marL="0" rtl="0" algn="l">
              <a:lnSpc>
                <a:spcPct val="150000"/>
              </a:lnSpc>
              <a:spcBef>
                <a:spcPts val="0"/>
              </a:spcBef>
              <a:spcAft>
                <a:spcPts val="0"/>
              </a:spcAft>
              <a:buNone/>
            </a:pPr>
            <a:r>
              <a:rPr lang="en" sz="1604">
                <a:solidFill>
                  <a:schemeClr val="dk1"/>
                </a:solidFill>
                <a:latin typeface="Calibri"/>
                <a:ea typeface="Calibri"/>
                <a:cs typeface="Calibri"/>
                <a:sym typeface="Calibri"/>
              </a:rPr>
              <a:t>3. NRC controller evaluates: </a:t>
            </a:r>
            <a:r>
              <a:rPr lang="en" sz="1604">
                <a:solidFill>
                  <a:srgbClr val="188038"/>
                </a:solidFill>
                <a:latin typeface="Roboto Mono"/>
                <a:ea typeface="Roboto Mono"/>
                <a:cs typeface="Roboto Mono"/>
                <a:sym typeface="Roboto Mono"/>
              </a:rPr>
              <a:t>Condition NOT satisfied</a:t>
            </a:r>
            <a:endParaRPr sz="1604">
              <a:solidFill>
                <a:schemeClr val="dk1"/>
              </a:solidFill>
              <a:latin typeface="Calibri"/>
              <a:ea typeface="Calibri"/>
              <a:cs typeface="Calibri"/>
              <a:sym typeface="Calibri"/>
            </a:endParaRPr>
          </a:p>
          <a:p>
            <a:pPr indent="0" lvl="0" marL="0" rtl="0" algn="l">
              <a:lnSpc>
                <a:spcPct val="150000"/>
              </a:lnSpc>
              <a:spcBef>
                <a:spcPts val="0"/>
              </a:spcBef>
              <a:spcAft>
                <a:spcPts val="0"/>
              </a:spcAft>
              <a:buNone/>
            </a:pPr>
            <a:r>
              <a:rPr lang="en" sz="1604">
                <a:solidFill>
                  <a:schemeClr val="dk1"/>
                </a:solidFill>
                <a:latin typeface="Calibri"/>
                <a:ea typeface="Calibri"/>
                <a:cs typeface="Calibri"/>
                <a:sym typeface="Calibri"/>
              </a:rPr>
              <a:t>4. NRC controller enforces: Apply taint </a:t>
            </a:r>
            <a:r>
              <a:rPr lang="en" sz="1604">
                <a:solidFill>
                  <a:srgbClr val="188038"/>
                </a:solidFill>
                <a:latin typeface="Roboto Mono"/>
                <a:ea typeface="Roboto Mono"/>
                <a:cs typeface="Roboto Mono"/>
                <a:sym typeface="Roboto Mono"/>
              </a:rPr>
              <a:t>readiness.k8s.io/ComponentReady</a:t>
            </a:r>
            <a:endParaRPr sz="1604">
              <a:solidFill>
                <a:schemeClr val="dk1"/>
              </a:solidFill>
              <a:latin typeface="Calibri"/>
              <a:ea typeface="Calibri"/>
              <a:cs typeface="Calibri"/>
              <a:sym typeface="Calibri"/>
            </a:endParaRPr>
          </a:p>
          <a:p>
            <a:pPr indent="0" lvl="0" marL="0" rtl="0" algn="l">
              <a:lnSpc>
                <a:spcPct val="150000"/>
              </a:lnSpc>
              <a:spcBef>
                <a:spcPts val="0"/>
              </a:spcBef>
              <a:spcAft>
                <a:spcPts val="0"/>
              </a:spcAft>
              <a:buNone/>
            </a:pPr>
            <a:r>
              <a:rPr lang="en" sz="1604">
                <a:solidFill>
                  <a:schemeClr val="dk1"/>
                </a:solidFill>
                <a:latin typeface="Calibri"/>
                <a:ea typeface="Calibri"/>
                <a:cs typeface="Calibri"/>
                <a:sym typeface="Calibri"/>
              </a:rPr>
              <a:t>5. Result: </a:t>
            </a:r>
            <a:r>
              <a:rPr lang="en" sz="1604" u="sng">
                <a:solidFill>
                  <a:schemeClr val="dk1"/>
                </a:solidFill>
                <a:latin typeface="Calibri"/>
                <a:ea typeface="Calibri"/>
                <a:cs typeface="Calibri"/>
                <a:sym typeface="Calibri"/>
              </a:rPr>
              <a:t>Node remains unschedulable</a:t>
            </a:r>
            <a:r>
              <a:rPr lang="en" sz="1604">
                <a:solidFill>
                  <a:schemeClr val="dk1"/>
                </a:solidFill>
                <a:latin typeface="Calibri"/>
                <a:ea typeface="Calibri"/>
                <a:cs typeface="Calibri"/>
                <a:sym typeface="Calibri"/>
              </a:rPr>
              <a:t> (scheduler skips this node)</a:t>
            </a:r>
            <a:endParaRPr sz="1604">
              <a:solidFill>
                <a:schemeClr val="dk1"/>
              </a:solidFill>
              <a:latin typeface="Calibri"/>
              <a:ea typeface="Calibri"/>
              <a:cs typeface="Calibri"/>
              <a:sym typeface="Calibri"/>
            </a:endParaRPr>
          </a:p>
          <a:p>
            <a:pPr indent="0" lvl="0" marL="0" rtl="0" algn="l">
              <a:lnSpc>
                <a:spcPct val="150000"/>
              </a:lnSpc>
              <a:spcBef>
                <a:spcPts val="0"/>
              </a:spcBef>
              <a:spcAft>
                <a:spcPts val="0"/>
              </a:spcAft>
              <a:buNone/>
            </a:pPr>
            <a:r>
              <a:t/>
            </a:r>
            <a:endParaRPr sz="1604">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d7e8bdead7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d7e8bdead7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b="1" i="1" lang="en" sz="1804">
                <a:solidFill>
                  <a:schemeClr val="dk1"/>
                </a:solidFill>
                <a:latin typeface="Calibri"/>
                <a:ea typeface="Calibri"/>
                <a:cs typeface="Calibri"/>
                <a:sym typeface="Calibri"/>
              </a:rPr>
              <a:t>At this point:</a:t>
            </a:r>
            <a:br>
              <a:rPr b="1" i="1" lang="en" sz="1604">
                <a:solidFill>
                  <a:schemeClr val="dk1"/>
                </a:solidFill>
                <a:latin typeface="Calibri"/>
                <a:ea typeface="Calibri"/>
                <a:cs typeface="Calibri"/>
                <a:sym typeface="Calibri"/>
              </a:rPr>
            </a:br>
            <a:endParaRPr b="1" i="1" sz="1604">
              <a:solidFill>
                <a:schemeClr val="dk1"/>
              </a:solidFill>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en" sz="1604">
                <a:solidFill>
                  <a:schemeClr val="dk1"/>
                </a:solidFill>
                <a:latin typeface="Calibri"/>
                <a:ea typeface="Calibri"/>
                <a:cs typeface="Calibri"/>
                <a:sym typeface="Calibri"/>
              </a:rPr>
              <a:t>1. NodeReadinessRule requires: </a:t>
            </a:r>
            <a:r>
              <a:rPr lang="en" sz="1604">
                <a:solidFill>
                  <a:srgbClr val="188038"/>
                </a:solidFill>
                <a:latin typeface="Roboto Mono"/>
                <a:ea typeface="Roboto Mono"/>
                <a:cs typeface="Roboto Mono"/>
                <a:sym typeface="Roboto Mono"/>
              </a:rPr>
              <a:t>vendor.example.com/ComponentReady == True</a:t>
            </a:r>
            <a:endParaRPr sz="1604">
              <a:solidFill>
                <a:schemeClr val="dk1"/>
              </a:solidFill>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en" sz="1604">
                <a:solidFill>
                  <a:schemeClr val="dk1"/>
                </a:solidFill>
                <a:latin typeface="Calibri"/>
                <a:ea typeface="Calibri"/>
                <a:cs typeface="Calibri"/>
                <a:sym typeface="Calibri"/>
              </a:rPr>
              <a:t>2. Node condition shows: </a:t>
            </a:r>
            <a:r>
              <a:rPr lang="en" sz="1604">
                <a:solidFill>
                  <a:srgbClr val="188038"/>
                </a:solidFill>
                <a:latin typeface="Roboto Mono"/>
                <a:ea typeface="Roboto Mono"/>
                <a:cs typeface="Roboto Mono"/>
                <a:sym typeface="Roboto Mono"/>
              </a:rPr>
              <a:t>vendor.example.com/ComponentReady == False</a:t>
            </a:r>
            <a:endParaRPr sz="1604">
              <a:solidFill>
                <a:schemeClr val="dk1"/>
              </a:solidFill>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en" sz="1604">
                <a:solidFill>
                  <a:schemeClr val="dk1"/>
                </a:solidFill>
                <a:latin typeface="Calibri"/>
                <a:ea typeface="Calibri"/>
                <a:cs typeface="Calibri"/>
                <a:sym typeface="Calibri"/>
              </a:rPr>
              <a:t>3. NRC controller evaluates: </a:t>
            </a:r>
            <a:r>
              <a:rPr lang="en" sz="1604">
                <a:solidFill>
                  <a:srgbClr val="188038"/>
                </a:solidFill>
                <a:latin typeface="Roboto Mono"/>
                <a:ea typeface="Roboto Mono"/>
                <a:cs typeface="Roboto Mono"/>
                <a:sym typeface="Roboto Mono"/>
              </a:rPr>
              <a:t>Condition NOT satisfied</a:t>
            </a:r>
            <a:endParaRPr sz="1604">
              <a:solidFill>
                <a:schemeClr val="dk1"/>
              </a:solidFill>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en" sz="1604">
                <a:solidFill>
                  <a:schemeClr val="dk1"/>
                </a:solidFill>
                <a:latin typeface="Calibri"/>
                <a:ea typeface="Calibri"/>
                <a:cs typeface="Calibri"/>
                <a:sym typeface="Calibri"/>
              </a:rPr>
              <a:t>4. NRC controller enforces: Apply taint </a:t>
            </a:r>
            <a:r>
              <a:rPr lang="en" sz="1604">
                <a:solidFill>
                  <a:srgbClr val="188038"/>
                </a:solidFill>
                <a:latin typeface="Roboto Mono"/>
                <a:ea typeface="Roboto Mono"/>
                <a:cs typeface="Roboto Mono"/>
                <a:sym typeface="Roboto Mono"/>
              </a:rPr>
              <a:t>readiness.k8s.io/ComponentReady</a:t>
            </a:r>
            <a:endParaRPr sz="1604">
              <a:solidFill>
                <a:schemeClr val="dk1"/>
              </a:solidFill>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en" sz="1604">
                <a:solidFill>
                  <a:schemeClr val="dk1"/>
                </a:solidFill>
                <a:latin typeface="Calibri"/>
                <a:ea typeface="Calibri"/>
                <a:cs typeface="Calibri"/>
                <a:sym typeface="Calibri"/>
              </a:rPr>
              <a:t>5. Result: </a:t>
            </a:r>
            <a:r>
              <a:rPr lang="en" sz="1604" u="sng">
                <a:solidFill>
                  <a:schemeClr val="dk1"/>
                </a:solidFill>
                <a:latin typeface="Calibri"/>
                <a:ea typeface="Calibri"/>
                <a:cs typeface="Calibri"/>
                <a:sym typeface="Calibri"/>
              </a:rPr>
              <a:t>Node remains unschedulable</a:t>
            </a:r>
            <a:r>
              <a:rPr lang="en" sz="1604">
                <a:solidFill>
                  <a:schemeClr val="dk1"/>
                </a:solidFill>
                <a:latin typeface="Calibri"/>
                <a:ea typeface="Calibri"/>
                <a:cs typeface="Calibri"/>
                <a:sym typeface="Calibri"/>
              </a:rPr>
              <a:t> (scheduler skips this node)</a:t>
            </a:r>
            <a:endParaRPr sz="1604">
              <a:solidFill>
                <a:schemeClr val="dk1"/>
              </a:solidFill>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t/>
            </a:r>
            <a:endParaRPr sz="1604">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d7e8bdead7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d7e8bdead7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d7e8bdead7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d7e8bdead7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d7e8bdead7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d7e8bdead7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d7e8bdead7_1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d7e8bdead7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d7e8bdead7_1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d7e8bdead7_1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d2a329adc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d2a329adc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d7e8bdead7_1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3d7e8bdead7_1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[psaggu] ends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cf43a72d22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cf43a72d22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[karthik] starts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96535051d8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96535051d8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To ensure applying these rules is seamless with no friction in cluster  we built the NRC with very specific enforcement modes because not all readiness checks are created equal.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Let's look at the most foundational one bootstrap-only</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As the name implies, this is a 'one-and-done' gatekeeper. It enforces readiness exactly once—during node startup—and then it gets completely out of the way.</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If you look at the timeline here, the flow is simple. When a new node joins the cluster, NRC immediately applies a taint so no application pods can schedule. Once your custom conditions are satisfied, NRC removes the taint.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But here is the critical part: it also drops a </a:t>
            </a:r>
            <a:r>
              <a:rPr lang="en">
                <a:solidFill>
                  <a:srgbClr val="188038"/>
                </a:solidFill>
                <a:latin typeface="Roboto Mono"/>
                <a:ea typeface="Roboto Mono"/>
                <a:cs typeface="Roboto Mono"/>
                <a:sym typeface="Roboto Mono"/>
              </a:rPr>
              <a:t>bootstrap-completed</a:t>
            </a:r>
            <a:r>
              <a:rPr lang="en">
                <a:solidFill>
                  <a:schemeClr val="dk1"/>
                </a:solidFill>
              </a:rPr>
              <a:t> annotation on the node. That annotation is a permanent stamp of approval. Once it's applied, NRC completely stops monitoring that rule. Even if the condition fails ten minutes or ten days later, NRC will </a:t>
            </a:r>
            <a:r>
              <a:rPr b="1" lang="en">
                <a:solidFill>
                  <a:schemeClr val="dk1"/>
                </a:solidFill>
              </a:rPr>
              <a:t>never</a:t>
            </a:r>
            <a:r>
              <a:rPr lang="en">
                <a:solidFill>
                  <a:schemeClr val="dk1"/>
                </a:solidFill>
              </a:rPr>
              <a:t> re-taint that node.</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d7e8bdead7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d7e8bdead7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But what if a one-time check isn't enough? What if the health of a component is so critical that you need guarantees for the entire lifecycle of the node? That brings us to our second mode: </a:t>
            </a:r>
            <a:r>
              <a:rPr b="1" lang="en">
                <a:solidFill>
                  <a:schemeClr val="dk1"/>
                </a:solidFill>
              </a:rPr>
              <a:t>Continuous</a:t>
            </a:r>
            <a:r>
              <a:rPr lang="en">
                <a:solidFill>
                  <a:schemeClr val="dk1"/>
                </a:solidFill>
              </a:rPr>
              <a:t> enforcement.</a:t>
            </a:r>
            <a:endParaRPr>
              <a:solidFill>
                <a:schemeClr val="dk1"/>
              </a:solidFill>
            </a:endParaRPr>
          </a:p>
          <a:p>
            <a:pPr indent="0" lvl="0" marL="0" rtl="0" algn="l">
              <a:lnSpc>
                <a:spcPct val="115000"/>
              </a:lnSpc>
              <a:spcBef>
                <a:spcPts val="1200"/>
              </a:spcBef>
              <a:spcAft>
                <a:spcPts val="0"/>
              </a:spcAft>
              <a:buNone/>
            </a:pPr>
            <a:r>
              <a:rPr lang="en">
                <a:solidFill>
                  <a:schemeClr val="dk1"/>
                </a:solidFill>
              </a:rPr>
              <a:t>Unlike bootstrap-only, continuous mode never stops watching. It actively monitors your defined conditions throughout the node's entire lifetime.</a:t>
            </a:r>
            <a:endParaRPr>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0"/>
              </a:spcAft>
              <a:buNone/>
            </a:pPr>
            <a:r>
              <a:rPr lang="en">
                <a:solidFill>
                  <a:schemeClr val="dk1"/>
                </a:solidFill>
              </a:rPr>
              <a:t>If you look at the timeline, the beginning looks the same: a node joins, the taint is applied, the condition is met, and the taint is removed.</a:t>
            </a:r>
            <a:endParaRPr>
              <a:solidFill>
                <a:schemeClr val="dk1"/>
              </a:solidFill>
            </a:endParaRPr>
          </a:p>
          <a:p>
            <a:pPr indent="0" lvl="0" marL="0" rtl="0" algn="l">
              <a:lnSpc>
                <a:spcPct val="115000"/>
              </a:lnSpc>
              <a:spcBef>
                <a:spcPts val="1200"/>
              </a:spcBef>
              <a:spcAft>
                <a:spcPts val="0"/>
              </a:spcAft>
              <a:buNone/>
            </a:pPr>
            <a:r>
              <a:rPr lang="en">
                <a:solidFill>
                  <a:schemeClr val="dk1"/>
                </a:solidFill>
              </a:rPr>
              <a:t>But look at what happens next. If that underlying component fails three weeks or three months later, NRC instantly steps back in and re-applies the taint. It actively stops the scheduler from sending any more traffic to a degraded node.</a:t>
            </a:r>
            <a:endParaRPr>
              <a:solidFill>
                <a:schemeClr val="dk1"/>
              </a:solidFill>
            </a:endParaRPr>
          </a:p>
          <a:p>
            <a:pPr indent="0" lvl="0" marL="0" rtl="0" algn="l">
              <a:lnSpc>
                <a:spcPct val="115000"/>
              </a:lnSpc>
              <a:spcBef>
                <a:spcPts val="1200"/>
              </a:spcBef>
              <a:spcAft>
                <a:spcPts val="0"/>
              </a:spcAft>
              <a:buNone/>
            </a:pPr>
            <a:r>
              <a:rPr lang="en">
                <a:solidFill>
                  <a:schemeClr val="dk1"/>
                </a:solidFill>
              </a:rPr>
              <a:t>Why would you want a controller to re-taint a running production node? Two words: Security and Reliability.</a:t>
            </a:r>
            <a:endParaRPr>
              <a:solidFill>
                <a:schemeClr val="dk1"/>
              </a:solidFill>
            </a:endParaRPr>
          </a:p>
          <a:p>
            <a:pPr indent="0" lvl="0" marL="0" rtl="0" algn="l">
              <a:lnSpc>
                <a:spcPct val="115000"/>
              </a:lnSpc>
              <a:spcBef>
                <a:spcPts val="1200"/>
              </a:spcBef>
              <a:spcAft>
                <a:spcPts val="0"/>
              </a:spcAft>
              <a:buNone/>
            </a:pPr>
            <a:r>
              <a:rPr lang="en">
                <a:solidFill>
                  <a:schemeClr val="dk1"/>
                </a:solidFill>
              </a:rPr>
              <a:t>Imagine you are running strict runtime security agents like Falco or Tetragon. If that daemonset crashes or gets evicted on a specific node, you suddenly have a compliance blind spot. You absolutely do not want </a:t>
            </a:r>
            <a:r>
              <a:rPr i="1" lang="en">
                <a:solidFill>
                  <a:schemeClr val="dk1"/>
                </a:solidFill>
              </a:rPr>
              <a:t>new</a:t>
            </a:r>
            <a:r>
              <a:rPr lang="en">
                <a:solidFill>
                  <a:schemeClr val="dk1"/>
                </a:solidFill>
              </a:rPr>
              <a:t> workloads scheduling onto a node where your security monitoring is dead.</a:t>
            </a:r>
            <a:endParaRPr>
              <a:solidFill>
                <a:schemeClr val="dk1"/>
              </a:solidFill>
            </a:endParaRPr>
          </a:p>
          <a:p>
            <a:pPr indent="0" lvl="0" marL="0" rtl="0" algn="l">
              <a:lnSpc>
                <a:spcPct val="115000"/>
              </a:lnSpc>
              <a:spcBef>
                <a:spcPts val="1200"/>
              </a:spcBef>
              <a:spcAft>
                <a:spcPts val="0"/>
              </a:spcAft>
              <a:buNone/>
            </a:pPr>
            <a:r>
              <a:rPr lang="en">
                <a:solidFill>
                  <a:schemeClr val="dk1"/>
                </a:solidFill>
              </a:rPr>
              <a:t>The same applies to critical infrastructure like your storage backend or your service mesh proxy. If those components fail, any new pod landing on that node is just going to crash-loop anyway. Continuous mode acts as an active blast-radius containment, protecting your workloads from scheduling onto silently broken infrastructure.</a:t>
            </a:r>
            <a:endParaRPr>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cf43a72d22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cf43a72d22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We also have a </a:t>
            </a:r>
            <a:r>
              <a:rPr b="1" lang="en">
                <a:solidFill>
                  <a:schemeClr val="dk1"/>
                </a:solidFill>
              </a:rPr>
              <a:t>Dryrun Mode</a:t>
            </a:r>
            <a:r>
              <a:rPr lang="en">
                <a:solidFill>
                  <a:schemeClr val="dk1"/>
                </a:solidFill>
              </a:rPr>
              <a:t> for safe adoption. It allows operators to validate rules without actually applying taints. The controller performs all logic and adds dryrun results at the rule instead of the actual taint, giving you visibility into the impact before you flip the </a:t>
            </a:r>
            <a:r>
              <a:rPr lang="en">
                <a:solidFill>
                  <a:schemeClr val="dk1"/>
                </a:solidFill>
              </a:rPr>
              <a:t>switch</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d1e8b28d85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3d1e8b28d85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By now, everyone here knows what the Node Readiness Controller is. But if you are running Kubernetes in production at massive scale (that’s exactly when you want a system like this), you are probably asking yourself two questions: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First, does adding this controller introduce latency to my cluster? &gt; And second, are my expensive compute instances going to sit idle waiting to be evaluated?"</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"To answer that, we have to look at the architectural design considerations for mega-clusters.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When 1,000 nodes join at once, we have to manage that burst concurrency to prevent severe queue bottlenecks. We have to optimize our Time-to-Ready by replacing standard serialized processing—because every second we save maximizes your infrastructure ROI.</a:t>
            </a:r>
            <a:endParaRPr>
              <a:solidFill>
                <a:schemeClr val="dk1"/>
              </a:solidFill>
            </a:endParaRPr>
          </a:p>
          <a:p>
            <a:pPr indent="0" lvl="0" marL="0" rtl="0" algn="l">
              <a:lnSpc>
                <a:spcPct val="115000"/>
              </a:lnSpc>
              <a:spcBef>
                <a:spcPts val="1200"/>
              </a:spcBef>
              <a:spcAft>
                <a:spcPts val="0"/>
              </a:spcAft>
              <a:buNone/>
            </a:pPr>
            <a:r>
              <a:rPr lang="en">
                <a:solidFill>
                  <a:schemeClr val="dk1"/>
                </a:solidFill>
              </a:rPr>
              <a:t>We also have to architect around hard limits, like etcd's strict 1.5MB object ceiling, and ensure our API updates are incredibly efficient so we don't overload the control plane during these high-frequency scale-ups."</a:t>
            </a:r>
            <a:endParaRPr>
              <a:solidFill>
                <a:schemeClr val="dk1"/>
              </a:solidFill>
            </a:endParaRPr>
          </a:p>
          <a:p>
            <a:pPr indent="0" lvl="0" marL="0" rtl="0" algn="l">
              <a:lnSpc>
                <a:spcPct val="115000"/>
              </a:lnSpc>
              <a:spcBef>
                <a:spcPts val="1200"/>
              </a:spcBef>
              <a:spcAft>
                <a:spcPts val="0"/>
              </a:spcAft>
              <a:buNone/>
            </a:pPr>
            <a:r>
              <a:rPr lang="en">
                <a:solidFill>
                  <a:schemeClr val="dk1"/>
                </a:solidFill>
              </a:rPr>
              <a:t>Instead of just standing here claiming we solved this, we are going to prove it with deep observability and hard data.</a:t>
            </a:r>
            <a:endParaRPr>
              <a:solidFill>
                <a:schemeClr val="dk1"/>
              </a:solidFill>
            </a:endParaRPr>
          </a:p>
          <a:p>
            <a:pPr indent="0" lvl="0" marL="0" rtl="0" algn="l">
              <a:lnSpc>
                <a:spcPct val="115000"/>
              </a:lnSpc>
              <a:spcBef>
                <a:spcPts val="1200"/>
              </a:spcBef>
              <a:spcAft>
                <a:spcPts val="0"/>
              </a:spcAft>
              <a:buNone/>
            </a:pPr>
            <a:r>
              <a:rPr lang="en">
                <a:solidFill>
                  <a:schemeClr val="dk1"/>
                </a:solidFill>
              </a:rPr>
              <a:t>Our objectives for this test were simple: Validate sub-second logic under peak pressure, demonstrate a tiny operational footprint of under 50 megabytes, and prove our parallel reconciliation guarantees predictable, linear queue drainage.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To measure this accurately, we leaned on the tools the ecosystem provides. Because the NRC is built on </a:t>
            </a:r>
            <a:r>
              <a:rPr b="1" lang="en">
                <a:solidFill>
                  <a:srgbClr val="188038"/>
                </a:solidFill>
                <a:latin typeface="Roboto Mono"/>
                <a:ea typeface="Roboto Mono"/>
                <a:cs typeface="Roboto Mono"/>
                <a:sym typeface="Roboto Mono"/>
              </a:rPr>
              <a:t>controller-runtime</a:t>
            </a:r>
            <a:r>
              <a:rPr lang="en">
                <a:solidFill>
                  <a:schemeClr val="dk1"/>
                </a:solidFill>
              </a:rPr>
              <a:t>, we get an excellent suite of baseline metrics out of the box. But to get granular visibility into our specific evaluation logic and pipeline latency, we instrumented several custom metrics on top of that.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d1e8b28d85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3d1e8b28d85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To validate our objectives, we hit the controller with a simulated 'Thundering Herd' of 1,000 nodes joining simultaneously.</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For those who haven't used it, we achieved this using </a:t>
            </a:r>
            <a:r>
              <a:rPr b="1" lang="en">
                <a:solidFill>
                  <a:schemeClr val="dk1"/>
                </a:solidFill>
              </a:rPr>
              <a:t>KWOK</a:t>
            </a:r>
            <a:r>
              <a:rPr lang="en">
                <a:solidFill>
                  <a:schemeClr val="dk1"/>
                </a:solidFill>
              </a:rPr>
              <a:t>—Kubernetes WithOut Kubelet. This allowed us to instantly simulate a massive scale-up and apply maximum API pressure to our controller without burning thousands of dollars on real cloud compute.</a:t>
            </a:r>
            <a:endParaRPr>
              <a:solidFill>
                <a:schemeClr val="dk1"/>
              </a:solidFill>
            </a:endParaRPr>
          </a:p>
          <a:p>
            <a:pPr indent="0" lvl="0" marL="0" rtl="0" algn="l">
              <a:lnSpc>
                <a:spcPct val="115000"/>
              </a:lnSpc>
              <a:spcBef>
                <a:spcPts val="1200"/>
              </a:spcBef>
              <a:spcAft>
                <a:spcPts val="0"/>
              </a:spcAft>
              <a:buNone/>
            </a:pPr>
            <a:r>
              <a:rPr lang="en">
                <a:solidFill>
                  <a:schemeClr val="dk1"/>
                </a:solidFill>
              </a:rPr>
              <a:t>If you look at the top row of the dashboard, you can see the immediate result: a 100% success rate. 1,000 nodes joined, and exactly 1,000 taints were added and subsequently removed. The controller didn't drop a single event under maximum concurrency.</a:t>
            </a:r>
            <a:endParaRPr>
              <a:solidFill>
                <a:schemeClr val="dk1"/>
              </a:solidFill>
            </a:endParaRPr>
          </a:p>
          <a:p>
            <a:pPr indent="0" lvl="0" marL="0" rtl="0" algn="l">
              <a:lnSpc>
                <a:spcPct val="115000"/>
              </a:lnSpc>
              <a:spcBef>
                <a:spcPts val="1200"/>
              </a:spcBef>
              <a:spcAft>
                <a:spcPts val="0"/>
              </a:spcAft>
              <a:buNone/>
            </a:pPr>
            <a:r>
              <a:rPr lang="en">
                <a:solidFill>
                  <a:schemeClr val="dk1"/>
                </a:solidFill>
              </a:rPr>
              <a:t>But what’s really impressive is our Processing Velocity here on the bottom left. We peaked at nearly </a:t>
            </a:r>
            <a:r>
              <a:rPr b="1" lang="en">
                <a:solidFill>
                  <a:schemeClr val="dk1"/>
                </a:solidFill>
              </a:rPr>
              <a:t>500 operations per second</a:t>
            </a:r>
            <a:r>
              <a:rPr lang="en">
                <a:solidFill>
                  <a:schemeClr val="dk1"/>
                </a:solidFill>
              </a:rPr>
              <a: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You'll notice the green 'Add' spike, followed closely by the yellow 'Remove' spike. This shift proves the controller isn't just fast at one initial task; it manages the entire readiness lifecycle with massive throughput, ensuring no node joins the cluster without meeting our criteria.</a:t>
            </a:r>
            <a:endParaRPr>
              <a:solidFill>
                <a:schemeClr val="dk1"/>
              </a:solidFill>
            </a:endParaRPr>
          </a:p>
          <a:p>
            <a:pPr indent="0" lvl="0" marL="0" rtl="0" algn="l">
              <a:lnSpc>
                <a:spcPct val="115000"/>
              </a:lnSpc>
              <a:spcBef>
                <a:spcPts val="1200"/>
              </a:spcBef>
              <a:spcAft>
                <a:spcPts val="0"/>
              </a:spcAft>
              <a:buNone/>
            </a:pPr>
            <a:r>
              <a:rPr lang="en">
                <a:solidFill>
                  <a:schemeClr val="dk1"/>
                </a:solidFill>
              </a:rPr>
              <a:t>Finally, look at the workqueue depth on the bottom right. We slammed the controller with a massive burst of tasks, but because of our parallel reconciliation, the queue drained predictably and linearly right back to zero. No stalled tasks, and no lingering 'tail' latency.</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d1e8b28d85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3d1e8b28d85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br>
              <a:rPr lang="en">
                <a:solidFill>
                  <a:schemeClr val="dk1"/>
                </a:solidFill>
              </a:rPr>
            </a:br>
            <a:r>
              <a:rPr lang="en">
                <a:solidFill>
                  <a:schemeClr val="dk1"/>
                </a:solidFill>
              </a:rPr>
              <a:t>So, we proved we can ingest 500 nodes a second without dropping events. But high throughput isn't enough if the controller's brain is slow. Let's look at the actual decision latency.</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A common concern with controllers is the 'latency tax' they add to node scaling. Here, we've broken that down. The green line is our </a:t>
            </a:r>
            <a:r>
              <a:rPr b="1" lang="en">
                <a:solidFill>
                  <a:schemeClr val="dk1"/>
                </a:solidFill>
              </a:rPr>
              <a:t>Actual Code Logic</a:t>
            </a:r>
            <a:r>
              <a:rPr lang="en">
                <a:solidFill>
                  <a:schemeClr val="dk1"/>
                </a:solidFill>
              </a:rPr>
              <a:t>, which is negligible—well under </a:t>
            </a:r>
            <a:r>
              <a:rPr b="1" lang="en">
                <a:solidFill>
                  <a:schemeClr val="dk1"/>
                </a:solidFill>
              </a:rPr>
              <a:t>50 milliseconds</a:t>
            </a:r>
            <a:r>
              <a:rPr lang="en">
                <a:solidFill>
                  <a:schemeClr val="dk1"/>
                </a:solidFill>
              </a:rPr>
              <a: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 yellow line, which represents the </a:t>
            </a:r>
            <a:r>
              <a:rPr b="1" lang="en">
                <a:solidFill>
                  <a:schemeClr val="dk1"/>
                </a:solidFill>
              </a:rPr>
              <a:t>Total Reconcile Loop</a:t>
            </a:r>
            <a:r>
              <a:rPr lang="en">
                <a:solidFill>
                  <a:schemeClr val="dk1"/>
                </a:solidFill>
              </a:rPr>
              <a:t>, sits around </a:t>
            </a:r>
            <a:r>
              <a:rPr b="1" lang="en">
                <a:solidFill>
                  <a:schemeClr val="dk1"/>
                </a:solidFill>
              </a:rPr>
              <a:t>300 milliseconds</a:t>
            </a:r>
            <a:r>
              <a:rPr lang="en">
                <a:solidFill>
                  <a:schemeClr val="dk1"/>
                </a:solidFill>
              </a:rPr>
              <a:t>. This gap tells us that the controller is waiting on the Kubernetes API server, not our code. This is a critical distinction: our controller is as fast as the cluster’s control plane allows it to be.</a:t>
            </a:r>
            <a:endParaRPr>
              <a:solidFill>
                <a:schemeClr val="dk1"/>
              </a:solidFill>
            </a:endParaRPr>
          </a:p>
          <a:p>
            <a:pPr indent="0" lvl="0" marL="0" rtl="0" algn="l">
              <a:lnSpc>
                <a:spcPct val="115000"/>
              </a:lnSpc>
              <a:spcBef>
                <a:spcPts val="1200"/>
              </a:spcBef>
              <a:spcAft>
                <a:spcPts val="1200"/>
              </a:spcAft>
              <a:buNone/>
            </a:pPr>
            <a:r>
              <a:rPr lang="en">
                <a:solidFill>
                  <a:schemeClr val="dk1"/>
                </a:solidFill>
              </a:rPr>
              <a:t>In the </a:t>
            </a:r>
            <a:r>
              <a:rPr b="1" lang="en">
                <a:solidFill>
                  <a:schemeClr val="dk1"/>
                </a:solidFill>
              </a:rPr>
              <a:t>Pipeline Latency</a:t>
            </a:r>
            <a:r>
              <a:rPr lang="en">
                <a:solidFill>
                  <a:schemeClr val="dk1"/>
                </a:solidFill>
              </a:rPr>
              <a:t> view, you see a jump in wait time during the burst. This is expected 'queuing' during a massive scale-up. It confirms the system is stable under pressure rather than failing or crashing</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d1e8b28d85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d1e8b28d85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So, we are fast, and we have eliminated the queue bottlenecks. But raw speed is actually dangerous if your controller leaks memory and gets OOMKilled in the middle of a critical scale-up.</a:t>
            </a:r>
            <a:br>
              <a:rPr lang="en">
                <a:solidFill>
                  <a:schemeClr val="dk1"/>
                </a:solidFill>
              </a:rPr>
            </a:br>
            <a:r>
              <a:rPr lang="en">
                <a:solidFill>
                  <a:schemeClr val="dk1"/>
                </a:solidFill>
              </a:rPr>
              <a:t>From an infrastructure perspective, this controller is incredibly 'quiet.' Even at a 1,000-node load, memory usage was extremely efficient, peaking at just </a:t>
            </a:r>
            <a:r>
              <a:rPr b="1" lang="en">
                <a:solidFill>
                  <a:schemeClr val="dk1"/>
                </a:solidFill>
              </a:rPr>
              <a:t>48 MiB</a:t>
            </a:r>
            <a:r>
              <a:rPr lang="en">
                <a:solidFill>
                  <a:schemeClr val="dk1"/>
                </a:solidFill>
              </a:rPr>
              <a:t>. This allows us to set very tight resource limits in production.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Look at the </a:t>
            </a:r>
            <a:r>
              <a:rPr b="1" lang="en">
                <a:solidFill>
                  <a:schemeClr val="dk1"/>
                </a:solidFill>
              </a:rPr>
              <a:t>Goroutines</a:t>
            </a:r>
            <a:r>
              <a:rPr lang="en">
                <a:solidFill>
                  <a:schemeClr val="dk1"/>
                </a:solidFill>
              </a:rPr>
              <a:t> graph. It stays almost perfectly flat between 56 and 58. In the Go world, this is the gold standard for reliability. It proves we have </a:t>
            </a:r>
            <a:r>
              <a:rPr b="1" lang="en">
                <a:solidFill>
                  <a:schemeClr val="dk1"/>
                </a:solidFill>
              </a:rPr>
              <a:t>zero thread leaks</a:t>
            </a:r>
            <a:r>
              <a:rPr lang="en">
                <a:solidFill>
                  <a:schemeClr val="dk1"/>
                </a:solidFill>
              </a:rPr>
              <a:t>—the controller creates workers, they do their job, and they are recycled.</a:t>
            </a:r>
            <a:endParaRPr>
              <a:solidFill>
                <a:schemeClr val="dk1"/>
              </a:solidFill>
            </a:endParaRPr>
          </a:p>
          <a:p>
            <a:pPr indent="0" lvl="0" marL="0" rtl="0" algn="l">
              <a:lnSpc>
                <a:spcPct val="115000"/>
              </a:lnSpc>
              <a:spcBef>
                <a:spcPts val="1200"/>
              </a:spcBef>
              <a:spcAft>
                <a:spcPts val="1200"/>
              </a:spcAft>
              <a:buNone/>
            </a:pPr>
            <a:r>
              <a:rPr lang="en">
                <a:solidFill>
                  <a:schemeClr val="dk1"/>
                </a:solidFill>
              </a:rPr>
              <a:t>Most importantly, the bottom row shows </a:t>
            </a:r>
            <a:r>
              <a:rPr b="1" lang="en">
                <a:solidFill>
                  <a:schemeClr val="dk1"/>
                </a:solidFill>
              </a:rPr>
              <a:t>Zero Errors and Zero Restarts</a:t>
            </a:r>
            <a:r>
              <a:rPr lang="en">
                <a:solidFill>
                  <a:schemeClr val="dk1"/>
                </a:solidFill>
              </a:rPr>
              <a:t>. No OOM kills, no panics. It’s a rock-solid binary.</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d1e8b28d85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3d1e8b28d85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"While our current performance is excellent, we’ve used this test to identify our 'Hard Ceiling.' Because we track every node’s status inside the Rule object, we are bound by the 1.5MB etcd limit.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Today, we have a massive safety runway—about 15,000 nodes. However, to ensure this controller is future-proof for the next decade of cluster growth, our roadmap includes a refactor. We will decouple the </a:t>
            </a:r>
            <a:r>
              <a:rPr b="1" lang="en">
                <a:solidFill>
                  <a:schemeClr val="dk1"/>
                </a:solidFill>
              </a:rPr>
              <a:t>Rule Definition</a:t>
            </a:r>
            <a:r>
              <a:rPr lang="en">
                <a:solidFill>
                  <a:schemeClr val="dk1"/>
                </a:solidFill>
              </a:rPr>
              <a:t> from the </a:t>
            </a:r>
            <a:r>
              <a:rPr b="1" lang="en">
                <a:solidFill>
                  <a:schemeClr val="dk1"/>
                </a:solidFill>
              </a:rPr>
              <a:t>Evaluation Logic</a:t>
            </a:r>
            <a:r>
              <a:rPr lang="en">
                <a:solidFill>
                  <a:schemeClr val="dk1"/>
                </a:solidFill>
              </a:rPr>
              <a:t>.</a:t>
            </a:r>
            <a:endParaRPr>
              <a:solidFill>
                <a:schemeClr val="dk1"/>
              </a:solidFill>
            </a:endParaRPr>
          </a:p>
          <a:p>
            <a:pPr indent="0" lvl="0" marL="0" rtl="0" algn="l">
              <a:lnSpc>
                <a:spcPct val="115000"/>
              </a:lnSpc>
              <a:spcBef>
                <a:spcPts val="1200"/>
              </a:spcBef>
              <a:spcAft>
                <a:spcPts val="0"/>
              </a:spcAft>
              <a:buNone/>
            </a:pPr>
            <a:r>
              <a:rPr lang="en">
                <a:solidFill>
                  <a:schemeClr val="dk1"/>
                </a:solidFill>
              </a:rPr>
              <a:t>By moving the status into a separate CRD, we remove the 1.5MB bottleneck entirely, allowing the NRR controller to scale horizontally across hundreds of thousands of nodes without ever hitting an API limit."</a:t>
            </a:r>
            <a:endParaRPr>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1200"/>
              </a:spcAft>
              <a:buNone/>
            </a:pPr>
            <a:r>
              <a:rPr lang="en">
                <a:solidFill>
                  <a:schemeClr val="dk1"/>
                </a:solidFill>
              </a:rPr>
              <a:t>[karthik] ends</a:t>
            </a:r>
            <a:endParaRPr>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cf43a72d22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3cf43a72d22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[sreeram] start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3d1b7c5aa02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3d1b7c5aa02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NRC is the consumer of signals. You can use NPD or our Readiness Condition Reporter to push these signals..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t>If components want to update the node status on their own, they can do that too. They’d only need the required node/status permissions..</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d1b7c5aa0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3d1b7c5aa0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have an example of leveraging this. The KEP is going beta in 1.36, switched on by default. For clusters 1.36 and above the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d1b7c5aa02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3d1b7c5aa02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d1b7c5aa02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3d1b7c5aa02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d1b7c5aa02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3d1b7c5aa02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3d2a329adce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3d2a329adce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[sreeram] start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d2062d83d8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3d2062d83d8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[sreeram] ends</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d1b7c5aa0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3d1b7c5aa0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[psaggu]</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cf43a72d22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3cf43a72d22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Looking ahead, we are driving a KEP for Wildcard Tolerations</a:t>
            </a:r>
            <a:r>
              <a:rPr lang="en">
                <a:solidFill>
                  <a:schemeClr val="dk1"/>
                </a:solidFill>
              </a:rPr>
              <a:t> to simplify DS configuration even further. We're also working on helm chart releases, Headlamp visibility plugins for node-readiness visibility, and deeper integrations with other components in the ecosystem..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Call for collaboration –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d2062d83d8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3d2062d83d8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3cf43a72d22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3cf43a72d22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[psaggu]</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cf43a72d22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3cf43a72d22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[sreeram]</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cf43a72d22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3cf43a72d22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[sreeram]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meet biweekly on Tuesdays. Whether you are a component owner needing reporting guidelines or a cluster admin looking for deterministic builds, we want to hear from you.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to everyone here, and our contributors!</a:t>
            </a:r>
            <a:endParaRPr/>
          </a:p>
        </p:txBody>
      </p:sp>
      <p:sp>
        <p:nvSpPr>
          <p:cNvPr id="472" name="Google Shape;472;p1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3d2062d83d8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3d2062d83d8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cf43a72d22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3cf43a72d22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381000" marR="381000" rtl="0" algn="l">
              <a:lnSpc>
                <a:spcPct val="115000"/>
              </a:lnSpc>
              <a:spcBef>
                <a:spcPts val="1200"/>
              </a:spcBef>
              <a:spcAft>
                <a:spcPts val="1200"/>
              </a:spcAft>
              <a:buClr>
                <a:schemeClr val="dk1"/>
              </a:buClr>
              <a:buSzPts val="1100"/>
              <a:buFont typeface="Arial"/>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bg>
      <p:bgPr>
        <a:solidFill>
          <a:schemeClr val="lt1"/>
        </a:solidFill>
      </p:bgPr>
    </p:bg>
    <p:spTree>
      <p:nvGrpSpPr>
        <p:cNvPr id="9" name="Shape 9"/>
        <p:cNvGrpSpPr/>
        <p:nvPr/>
      </p:nvGrpSpPr>
      <p:grpSpPr>
        <a:xfrm>
          <a:off x="0" y="0"/>
          <a:ext cx="0" cy="0"/>
          <a:chOff x="0" y="0"/>
          <a:chExt cx="0" cy="0"/>
        </a:xfrm>
      </p:grpSpPr>
      <p:sp>
        <p:nvSpPr>
          <p:cNvPr id="10" name="Google Shape;10;p17"/>
          <p:cNvSpPr/>
          <p:nvPr/>
        </p:nvSpPr>
        <p:spPr>
          <a:xfrm>
            <a:off x="0" y="5625"/>
            <a:ext cx="9144000" cy="10479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7"/>
          <p:cNvSpPr txBox="1"/>
          <p:nvPr>
            <p:ph type="title"/>
          </p:nvPr>
        </p:nvSpPr>
        <p:spPr>
          <a:xfrm>
            <a:off x="311700" y="0"/>
            <a:ext cx="6949739" cy="1047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2800"/>
              <a:buNone/>
              <a:defRPr>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2" name="Google Shape;12;p17"/>
          <p:cNvSpPr txBox="1"/>
          <p:nvPr>
            <p:ph idx="1" type="body"/>
          </p:nvPr>
        </p:nvSpPr>
        <p:spPr>
          <a:xfrm>
            <a:off x="311700" y="1157150"/>
            <a:ext cx="8520600" cy="3317400"/>
          </a:xfrm>
          <a:prstGeom prst="rect">
            <a:avLst/>
          </a:prstGeom>
          <a:noFill/>
          <a:ln>
            <a:noFill/>
          </a:ln>
        </p:spPr>
        <p:txBody>
          <a:bodyPr anchorCtr="0" anchor="t" bIns="0" lIns="0" spcFirstLastPara="1" rIns="0" wrap="square" tIns="0">
            <a:noAutofit/>
          </a:bodyPr>
          <a:lstStyle>
            <a:lvl1pPr indent="-342900" lvl="0" marL="457200" algn="l">
              <a:lnSpc>
                <a:spcPct val="115000"/>
              </a:lnSpc>
              <a:spcBef>
                <a:spcPts val="0"/>
              </a:spcBef>
              <a:spcAft>
                <a:spcPts val="0"/>
              </a:spcAft>
              <a:buSzPts val="1800"/>
              <a:buChar char="●"/>
              <a:defRPr sz="1200"/>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3" name="Google Shape;13;p17"/>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1_Title and body_1">
    <p:bg>
      <p:bgPr>
        <a:solidFill>
          <a:schemeClr val="lt1"/>
        </a:solidFill>
      </p:bgPr>
    </p:bg>
    <p:spTree>
      <p:nvGrpSpPr>
        <p:cNvPr id="14" name="Shape 14"/>
        <p:cNvGrpSpPr/>
        <p:nvPr/>
      </p:nvGrpSpPr>
      <p:grpSpPr>
        <a:xfrm>
          <a:off x="0" y="0"/>
          <a:ext cx="0" cy="0"/>
          <a:chOff x="0" y="0"/>
          <a:chExt cx="0" cy="0"/>
        </a:xfrm>
      </p:grpSpPr>
      <p:sp>
        <p:nvSpPr>
          <p:cNvPr id="15" name="Google Shape;15;g3cf43a72d22_0_281"/>
          <p:cNvSpPr/>
          <p:nvPr/>
        </p:nvSpPr>
        <p:spPr>
          <a:xfrm>
            <a:off x="257850" y="1689600"/>
            <a:ext cx="8628300" cy="1764300"/>
          </a:xfrm>
          <a:prstGeom prst="rect">
            <a:avLst/>
          </a:prstGeom>
          <a:solidFill>
            <a:srgbClr val="FF7F15">
              <a:alpha val="7227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g3cf43a72d22_0_281"/>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1"/>
        </a:solidFill>
      </p:bgPr>
    </p:bg>
    <p:spTree>
      <p:nvGrpSpPr>
        <p:cNvPr id="17" name="Shape 17"/>
        <p:cNvGrpSpPr/>
        <p:nvPr/>
      </p:nvGrpSpPr>
      <p:grpSpPr>
        <a:xfrm>
          <a:off x="0" y="0"/>
          <a:ext cx="0" cy="0"/>
          <a:chOff x="0" y="0"/>
          <a:chExt cx="0" cy="0"/>
        </a:xfrm>
      </p:grpSpPr>
      <p:pic>
        <p:nvPicPr>
          <p:cNvPr id="18" name="Google Shape;18;p12"/>
          <p:cNvPicPr preferRelativeResize="0"/>
          <p:nvPr/>
        </p:nvPicPr>
        <p:blipFill rotWithShape="1">
          <a:blip r:embed="rId2">
            <a:alphaModFix/>
          </a:blip>
          <a:srcRect b="11319" l="1202" r="8657" t="-11993"/>
          <a:stretch/>
        </p:blipFill>
        <p:spPr>
          <a:xfrm>
            <a:off x="0" y="1137432"/>
            <a:ext cx="9144000" cy="4012125"/>
          </a:xfrm>
          <a:prstGeom prst="rect">
            <a:avLst/>
          </a:prstGeom>
          <a:noFill/>
          <a:ln>
            <a:noFill/>
          </a:ln>
        </p:spPr>
      </p:pic>
      <p:sp>
        <p:nvSpPr>
          <p:cNvPr id="19" name="Google Shape;19;p12"/>
          <p:cNvSpPr txBox="1"/>
          <p:nvPr>
            <p:ph type="ctrTitle"/>
          </p:nvPr>
        </p:nvSpPr>
        <p:spPr>
          <a:xfrm>
            <a:off x="311215" y="1251446"/>
            <a:ext cx="8010201" cy="1455178"/>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4800"/>
              <a:buNone/>
              <a:defRPr b="1" i="0" sz="4800">
                <a:solidFill>
                  <a:schemeClr val="lt1"/>
                </a:solidFill>
                <a:latin typeface="Arial"/>
                <a:ea typeface="Arial"/>
                <a:cs typeface="Arial"/>
                <a:sym typeface="Aria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20" name="Google Shape;20;p12"/>
          <p:cNvSpPr txBox="1"/>
          <p:nvPr>
            <p:ph idx="1" type="subTitle"/>
          </p:nvPr>
        </p:nvSpPr>
        <p:spPr>
          <a:xfrm>
            <a:off x="311214" y="2706624"/>
            <a:ext cx="8010201" cy="60925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2800"/>
              <a:buNone/>
              <a:defRPr b="1" i="0" sz="2800">
                <a:solidFill>
                  <a:schemeClr val="accent2"/>
                </a:solidFill>
                <a:latin typeface="Arial"/>
                <a:ea typeface="Arial"/>
                <a:cs typeface="Arial"/>
                <a:sym typeface="Aria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pic>
        <p:nvPicPr>
          <p:cNvPr id="21" name="Google Shape;21;p12"/>
          <p:cNvPicPr preferRelativeResize="0"/>
          <p:nvPr/>
        </p:nvPicPr>
        <p:blipFill rotWithShape="1">
          <a:blip r:embed="rId3">
            <a:alphaModFix/>
          </a:blip>
          <a:srcRect b="0" l="0" r="0" t="0"/>
          <a:stretch/>
        </p:blipFill>
        <p:spPr>
          <a:xfrm>
            <a:off x="311214" y="178532"/>
            <a:ext cx="2007964" cy="873028"/>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1"/>
        </a:solidFill>
      </p:bgPr>
    </p:bg>
    <p:spTree>
      <p:nvGrpSpPr>
        <p:cNvPr id="22" name="Shape 22"/>
        <p:cNvGrpSpPr/>
        <p:nvPr/>
      </p:nvGrpSpPr>
      <p:grpSpPr>
        <a:xfrm>
          <a:off x="0" y="0"/>
          <a:ext cx="0" cy="0"/>
          <a:chOff x="0" y="0"/>
          <a:chExt cx="0" cy="0"/>
        </a:xfrm>
      </p:grpSpPr>
      <p:sp>
        <p:nvSpPr>
          <p:cNvPr id="23" name="Google Shape;23;p13"/>
          <p:cNvSpPr txBox="1"/>
          <p:nvPr>
            <p:ph type="title"/>
          </p:nvPr>
        </p:nvSpPr>
        <p:spPr>
          <a:xfrm>
            <a:off x="311700" y="1940538"/>
            <a:ext cx="8520600" cy="8418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chemeClr val="lt1"/>
              </a:buClr>
              <a:buSzPts val="3600"/>
              <a:buNone/>
              <a:defRPr sz="3600">
                <a:solidFill>
                  <a:schemeClr val="lt1"/>
                </a:solidFill>
              </a:defRPr>
            </a:lvl2pPr>
            <a:lvl3pPr lvl="2" algn="ctr">
              <a:lnSpc>
                <a:spcPct val="100000"/>
              </a:lnSpc>
              <a:spcBef>
                <a:spcPts val="0"/>
              </a:spcBef>
              <a:spcAft>
                <a:spcPts val="0"/>
              </a:spcAft>
              <a:buClr>
                <a:schemeClr val="lt1"/>
              </a:buClr>
              <a:buSzPts val="3600"/>
              <a:buNone/>
              <a:defRPr sz="3600">
                <a:solidFill>
                  <a:schemeClr val="lt1"/>
                </a:solidFill>
              </a:defRPr>
            </a:lvl3pPr>
            <a:lvl4pPr lvl="3" algn="ctr">
              <a:lnSpc>
                <a:spcPct val="100000"/>
              </a:lnSpc>
              <a:spcBef>
                <a:spcPts val="0"/>
              </a:spcBef>
              <a:spcAft>
                <a:spcPts val="0"/>
              </a:spcAft>
              <a:buClr>
                <a:schemeClr val="lt1"/>
              </a:buClr>
              <a:buSzPts val="3600"/>
              <a:buNone/>
              <a:defRPr sz="3600">
                <a:solidFill>
                  <a:schemeClr val="lt1"/>
                </a:solidFill>
              </a:defRPr>
            </a:lvl4pPr>
            <a:lvl5pPr lvl="4" algn="ctr">
              <a:lnSpc>
                <a:spcPct val="100000"/>
              </a:lnSpc>
              <a:spcBef>
                <a:spcPts val="0"/>
              </a:spcBef>
              <a:spcAft>
                <a:spcPts val="0"/>
              </a:spcAft>
              <a:buClr>
                <a:schemeClr val="lt1"/>
              </a:buClr>
              <a:buSzPts val="3600"/>
              <a:buNone/>
              <a:defRPr sz="3600">
                <a:solidFill>
                  <a:schemeClr val="lt1"/>
                </a:solidFill>
              </a:defRPr>
            </a:lvl5pPr>
            <a:lvl6pPr lvl="5" algn="ctr">
              <a:lnSpc>
                <a:spcPct val="100000"/>
              </a:lnSpc>
              <a:spcBef>
                <a:spcPts val="0"/>
              </a:spcBef>
              <a:spcAft>
                <a:spcPts val="0"/>
              </a:spcAft>
              <a:buClr>
                <a:schemeClr val="lt1"/>
              </a:buClr>
              <a:buSzPts val="3600"/>
              <a:buNone/>
              <a:defRPr sz="3600">
                <a:solidFill>
                  <a:schemeClr val="lt1"/>
                </a:solidFill>
              </a:defRPr>
            </a:lvl6pPr>
            <a:lvl7pPr lvl="6" algn="ctr">
              <a:lnSpc>
                <a:spcPct val="100000"/>
              </a:lnSpc>
              <a:spcBef>
                <a:spcPts val="0"/>
              </a:spcBef>
              <a:spcAft>
                <a:spcPts val="0"/>
              </a:spcAft>
              <a:buClr>
                <a:schemeClr val="lt1"/>
              </a:buClr>
              <a:buSzPts val="3600"/>
              <a:buNone/>
              <a:defRPr sz="3600">
                <a:solidFill>
                  <a:schemeClr val="lt1"/>
                </a:solidFill>
              </a:defRPr>
            </a:lvl7pPr>
            <a:lvl8pPr lvl="7" algn="ctr">
              <a:lnSpc>
                <a:spcPct val="100000"/>
              </a:lnSpc>
              <a:spcBef>
                <a:spcPts val="0"/>
              </a:spcBef>
              <a:spcAft>
                <a:spcPts val="0"/>
              </a:spcAft>
              <a:buClr>
                <a:schemeClr val="lt1"/>
              </a:buClr>
              <a:buSzPts val="3600"/>
              <a:buNone/>
              <a:defRPr sz="3600">
                <a:solidFill>
                  <a:schemeClr val="lt1"/>
                </a:solidFill>
              </a:defRPr>
            </a:lvl8pPr>
            <a:lvl9pPr lvl="8" algn="ctr">
              <a:lnSpc>
                <a:spcPct val="100000"/>
              </a:lnSpc>
              <a:spcBef>
                <a:spcPts val="0"/>
              </a:spcBef>
              <a:spcAft>
                <a:spcPts val="0"/>
              </a:spcAft>
              <a:buClr>
                <a:schemeClr val="lt1"/>
              </a:buClr>
              <a:buSzPts val="3600"/>
              <a:buNone/>
              <a:defRPr sz="3600">
                <a:solidFill>
                  <a:schemeClr val="lt1"/>
                </a:solidFill>
              </a:defRPr>
            </a:lvl9pPr>
          </a:lstStyle>
          <a:p/>
        </p:txBody>
      </p:sp>
      <p:pic>
        <p:nvPicPr>
          <p:cNvPr id="24" name="Google Shape;24;p13"/>
          <p:cNvPicPr preferRelativeResize="0"/>
          <p:nvPr/>
        </p:nvPicPr>
        <p:blipFill rotWithShape="1">
          <a:blip r:embed="rId2">
            <a:alphaModFix/>
          </a:blip>
          <a:srcRect b="0" l="0" r="0" t="0"/>
          <a:stretch/>
        </p:blipFill>
        <p:spPr>
          <a:xfrm>
            <a:off x="311214" y="178532"/>
            <a:ext cx="2007964" cy="873028"/>
          </a:xfrm>
          <a:prstGeom prst="rect">
            <a:avLst/>
          </a:prstGeom>
          <a:noFill/>
          <a:ln>
            <a:noFill/>
          </a:ln>
        </p:spPr>
      </p:pic>
      <p:pic>
        <p:nvPicPr>
          <p:cNvPr id="25" name="Google Shape;25;p13"/>
          <p:cNvPicPr preferRelativeResize="0"/>
          <p:nvPr/>
        </p:nvPicPr>
        <p:blipFill rotWithShape="1">
          <a:blip r:embed="rId3">
            <a:alphaModFix/>
          </a:blip>
          <a:srcRect b="11319" l="1202" r="8657" t="-11993"/>
          <a:stretch/>
        </p:blipFill>
        <p:spPr>
          <a:xfrm>
            <a:off x="0" y="1137432"/>
            <a:ext cx="9144000" cy="4012125"/>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1_Section header">
    <p:bg>
      <p:bgPr>
        <a:solidFill>
          <a:schemeClr val="accent1"/>
        </a:solidFill>
      </p:bgPr>
    </p:bg>
    <p:spTree>
      <p:nvGrpSpPr>
        <p:cNvPr id="26" name="Shape 26"/>
        <p:cNvGrpSpPr/>
        <p:nvPr/>
      </p:nvGrpSpPr>
      <p:grpSpPr>
        <a:xfrm>
          <a:off x="0" y="0"/>
          <a:ext cx="0" cy="0"/>
          <a:chOff x="0" y="0"/>
          <a:chExt cx="0" cy="0"/>
        </a:xfrm>
      </p:grpSpPr>
      <p:pic>
        <p:nvPicPr>
          <p:cNvPr id="27" name="Google Shape;27;p14"/>
          <p:cNvPicPr preferRelativeResize="0"/>
          <p:nvPr/>
        </p:nvPicPr>
        <p:blipFill rotWithShape="1">
          <a:blip r:embed="rId2">
            <a:alphaModFix/>
          </a:blip>
          <a:srcRect b="0" l="0" r="35164" t="4325"/>
          <a:stretch/>
        </p:blipFill>
        <p:spPr>
          <a:xfrm>
            <a:off x="6605328" y="0"/>
            <a:ext cx="2538672" cy="5143500"/>
          </a:xfrm>
          <a:prstGeom prst="rect">
            <a:avLst/>
          </a:prstGeom>
          <a:noFill/>
          <a:ln>
            <a:noFill/>
          </a:ln>
        </p:spPr>
      </p:pic>
      <p:sp>
        <p:nvSpPr>
          <p:cNvPr id="28" name="Google Shape;28;p14"/>
          <p:cNvSpPr txBox="1"/>
          <p:nvPr>
            <p:ph type="title"/>
          </p:nvPr>
        </p:nvSpPr>
        <p:spPr>
          <a:xfrm>
            <a:off x="311700" y="1940538"/>
            <a:ext cx="8520600" cy="8418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chemeClr val="lt1"/>
              </a:buClr>
              <a:buSzPts val="3600"/>
              <a:buNone/>
              <a:defRPr sz="3600">
                <a:solidFill>
                  <a:schemeClr val="lt1"/>
                </a:solidFill>
              </a:defRPr>
            </a:lvl2pPr>
            <a:lvl3pPr lvl="2" algn="ctr">
              <a:lnSpc>
                <a:spcPct val="100000"/>
              </a:lnSpc>
              <a:spcBef>
                <a:spcPts val="0"/>
              </a:spcBef>
              <a:spcAft>
                <a:spcPts val="0"/>
              </a:spcAft>
              <a:buClr>
                <a:schemeClr val="lt1"/>
              </a:buClr>
              <a:buSzPts val="3600"/>
              <a:buNone/>
              <a:defRPr sz="3600">
                <a:solidFill>
                  <a:schemeClr val="lt1"/>
                </a:solidFill>
              </a:defRPr>
            </a:lvl3pPr>
            <a:lvl4pPr lvl="3" algn="ctr">
              <a:lnSpc>
                <a:spcPct val="100000"/>
              </a:lnSpc>
              <a:spcBef>
                <a:spcPts val="0"/>
              </a:spcBef>
              <a:spcAft>
                <a:spcPts val="0"/>
              </a:spcAft>
              <a:buClr>
                <a:schemeClr val="lt1"/>
              </a:buClr>
              <a:buSzPts val="3600"/>
              <a:buNone/>
              <a:defRPr sz="3600">
                <a:solidFill>
                  <a:schemeClr val="lt1"/>
                </a:solidFill>
              </a:defRPr>
            </a:lvl4pPr>
            <a:lvl5pPr lvl="4" algn="ctr">
              <a:lnSpc>
                <a:spcPct val="100000"/>
              </a:lnSpc>
              <a:spcBef>
                <a:spcPts val="0"/>
              </a:spcBef>
              <a:spcAft>
                <a:spcPts val="0"/>
              </a:spcAft>
              <a:buClr>
                <a:schemeClr val="lt1"/>
              </a:buClr>
              <a:buSzPts val="3600"/>
              <a:buNone/>
              <a:defRPr sz="3600">
                <a:solidFill>
                  <a:schemeClr val="lt1"/>
                </a:solidFill>
              </a:defRPr>
            </a:lvl5pPr>
            <a:lvl6pPr lvl="5" algn="ctr">
              <a:lnSpc>
                <a:spcPct val="100000"/>
              </a:lnSpc>
              <a:spcBef>
                <a:spcPts val="0"/>
              </a:spcBef>
              <a:spcAft>
                <a:spcPts val="0"/>
              </a:spcAft>
              <a:buClr>
                <a:schemeClr val="lt1"/>
              </a:buClr>
              <a:buSzPts val="3600"/>
              <a:buNone/>
              <a:defRPr sz="3600">
                <a:solidFill>
                  <a:schemeClr val="lt1"/>
                </a:solidFill>
              </a:defRPr>
            </a:lvl6pPr>
            <a:lvl7pPr lvl="6" algn="ctr">
              <a:lnSpc>
                <a:spcPct val="100000"/>
              </a:lnSpc>
              <a:spcBef>
                <a:spcPts val="0"/>
              </a:spcBef>
              <a:spcAft>
                <a:spcPts val="0"/>
              </a:spcAft>
              <a:buClr>
                <a:schemeClr val="lt1"/>
              </a:buClr>
              <a:buSzPts val="3600"/>
              <a:buNone/>
              <a:defRPr sz="3600">
                <a:solidFill>
                  <a:schemeClr val="lt1"/>
                </a:solidFill>
              </a:defRPr>
            </a:lvl7pPr>
            <a:lvl8pPr lvl="7" algn="ctr">
              <a:lnSpc>
                <a:spcPct val="100000"/>
              </a:lnSpc>
              <a:spcBef>
                <a:spcPts val="0"/>
              </a:spcBef>
              <a:spcAft>
                <a:spcPts val="0"/>
              </a:spcAft>
              <a:buClr>
                <a:schemeClr val="lt1"/>
              </a:buClr>
              <a:buSzPts val="3600"/>
              <a:buNone/>
              <a:defRPr sz="3600">
                <a:solidFill>
                  <a:schemeClr val="lt1"/>
                </a:solidFill>
              </a:defRPr>
            </a:lvl8pPr>
            <a:lvl9pPr lvl="8" algn="ctr">
              <a:lnSpc>
                <a:spcPct val="100000"/>
              </a:lnSpc>
              <a:spcBef>
                <a:spcPts val="0"/>
              </a:spcBef>
              <a:spcAft>
                <a:spcPts val="0"/>
              </a:spcAft>
              <a:buClr>
                <a:schemeClr val="lt1"/>
              </a:buClr>
              <a:buSzPts val="3600"/>
              <a:buNone/>
              <a:defRPr sz="3600">
                <a:solidFill>
                  <a:schemeClr val="lt1"/>
                </a:solidFill>
              </a:defRPr>
            </a:lvl9pPr>
          </a:lstStyle>
          <a:p/>
        </p:txBody>
      </p:sp>
      <p:pic>
        <p:nvPicPr>
          <p:cNvPr id="29" name="Google Shape;29;p14"/>
          <p:cNvPicPr preferRelativeResize="0"/>
          <p:nvPr/>
        </p:nvPicPr>
        <p:blipFill rotWithShape="1">
          <a:blip r:embed="rId3">
            <a:alphaModFix/>
          </a:blip>
          <a:srcRect b="0" l="0" r="0" t="0"/>
          <a:stretch/>
        </p:blipFill>
        <p:spPr>
          <a:xfrm>
            <a:off x="311214" y="178532"/>
            <a:ext cx="2007964" cy="873028"/>
          </a:xfrm>
          <a:prstGeom prst="rect">
            <a:avLst/>
          </a:prstGeom>
          <a:noFill/>
          <a:ln>
            <a:noFill/>
          </a:ln>
        </p:spPr>
      </p:pic>
      <p:pic>
        <p:nvPicPr>
          <p:cNvPr id="30" name="Google Shape;30;p14"/>
          <p:cNvPicPr preferRelativeResize="0"/>
          <p:nvPr/>
        </p:nvPicPr>
        <p:blipFill rotWithShape="1">
          <a:blip r:embed="rId4">
            <a:alphaModFix/>
          </a:blip>
          <a:srcRect b="26306" l="1401" r="1402" t="0"/>
          <a:stretch/>
        </p:blipFill>
        <p:spPr>
          <a:xfrm>
            <a:off x="0" y="3898365"/>
            <a:ext cx="9144000" cy="12451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1_Section header_1">
    <p:bg>
      <p:bgPr>
        <a:solidFill>
          <a:schemeClr val="accent1"/>
        </a:solidFill>
      </p:bgPr>
    </p:bg>
    <p:spTree>
      <p:nvGrpSpPr>
        <p:cNvPr id="31" name="Shape 31"/>
        <p:cNvGrpSpPr/>
        <p:nvPr/>
      </p:nvGrpSpPr>
      <p:grpSpPr>
        <a:xfrm>
          <a:off x="0" y="0"/>
          <a:ext cx="0" cy="0"/>
          <a:chOff x="0" y="0"/>
          <a:chExt cx="0" cy="0"/>
        </a:xfrm>
      </p:grpSpPr>
      <p:sp>
        <p:nvSpPr>
          <p:cNvPr id="32" name="Google Shape;32;g3d1072f3004_1_8"/>
          <p:cNvSpPr txBox="1"/>
          <p:nvPr>
            <p:ph type="title"/>
          </p:nvPr>
        </p:nvSpPr>
        <p:spPr>
          <a:xfrm>
            <a:off x="311700" y="1940538"/>
            <a:ext cx="8520600" cy="841800"/>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chemeClr val="lt1"/>
              </a:buClr>
              <a:buSzPts val="3600"/>
              <a:buNone/>
              <a:defRPr sz="3600">
                <a:solidFill>
                  <a:schemeClr val="lt1"/>
                </a:solidFill>
              </a:defRPr>
            </a:lvl2pPr>
            <a:lvl3pPr lvl="2" algn="ctr">
              <a:lnSpc>
                <a:spcPct val="100000"/>
              </a:lnSpc>
              <a:spcBef>
                <a:spcPts val="0"/>
              </a:spcBef>
              <a:spcAft>
                <a:spcPts val="0"/>
              </a:spcAft>
              <a:buClr>
                <a:schemeClr val="lt1"/>
              </a:buClr>
              <a:buSzPts val="3600"/>
              <a:buNone/>
              <a:defRPr sz="3600">
                <a:solidFill>
                  <a:schemeClr val="lt1"/>
                </a:solidFill>
              </a:defRPr>
            </a:lvl3pPr>
            <a:lvl4pPr lvl="3" algn="ctr">
              <a:lnSpc>
                <a:spcPct val="100000"/>
              </a:lnSpc>
              <a:spcBef>
                <a:spcPts val="0"/>
              </a:spcBef>
              <a:spcAft>
                <a:spcPts val="0"/>
              </a:spcAft>
              <a:buClr>
                <a:schemeClr val="lt1"/>
              </a:buClr>
              <a:buSzPts val="3600"/>
              <a:buNone/>
              <a:defRPr sz="3600">
                <a:solidFill>
                  <a:schemeClr val="lt1"/>
                </a:solidFill>
              </a:defRPr>
            </a:lvl4pPr>
            <a:lvl5pPr lvl="4" algn="ctr">
              <a:lnSpc>
                <a:spcPct val="100000"/>
              </a:lnSpc>
              <a:spcBef>
                <a:spcPts val="0"/>
              </a:spcBef>
              <a:spcAft>
                <a:spcPts val="0"/>
              </a:spcAft>
              <a:buClr>
                <a:schemeClr val="lt1"/>
              </a:buClr>
              <a:buSzPts val="3600"/>
              <a:buNone/>
              <a:defRPr sz="3600">
                <a:solidFill>
                  <a:schemeClr val="lt1"/>
                </a:solidFill>
              </a:defRPr>
            </a:lvl5pPr>
            <a:lvl6pPr lvl="5" algn="ctr">
              <a:lnSpc>
                <a:spcPct val="100000"/>
              </a:lnSpc>
              <a:spcBef>
                <a:spcPts val="0"/>
              </a:spcBef>
              <a:spcAft>
                <a:spcPts val="0"/>
              </a:spcAft>
              <a:buClr>
                <a:schemeClr val="lt1"/>
              </a:buClr>
              <a:buSzPts val="3600"/>
              <a:buNone/>
              <a:defRPr sz="3600">
                <a:solidFill>
                  <a:schemeClr val="lt1"/>
                </a:solidFill>
              </a:defRPr>
            </a:lvl6pPr>
            <a:lvl7pPr lvl="6" algn="ctr">
              <a:lnSpc>
                <a:spcPct val="100000"/>
              </a:lnSpc>
              <a:spcBef>
                <a:spcPts val="0"/>
              </a:spcBef>
              <a:spcAft>
                <a:spcPts val="0"/>
              </a:spcAft>
              <a:buClr>
                <a:schemeClr val="lt1"/>
              </a:buClr>
              <a:buSzPts val="3600"/>
              <a:buNone/>
              <a:defRPr sz="3600">
                <a:solidFill>
                  <a:schemeClr val="lt1"/>
                </a:solidFill>
              </a:defRPr>
            </a:lvl7pPr>
            <a:lvl8pPr lvl="7" algn="ctr">
              <a:lnSpc>
                <a:spcPct val="100000"/>
              </a:lnSpc>
              <a:spcBef>
                <a:spcPts val="0"/>
              </a:spcBef>
              <a:spcAft>
                <a:spcPts val="0"/>
              </a:spcAft>
              <a:buClr>
                <a:schemeClr val="lt1"/>
              </a:buClr>
              <a:buSzPts val="3600"/>
              <a:buNone/>
              <a:defRPr sz="3600">
                <a:solidFill>
                  <a:schemeClr val="lt1"/>
                </a:solidFill>
              </a:defRPr>
            </a:lvl8pPr>
            <a:lvl9pPr lvl="8" algn="ctr">
              <a:lnSpc>
                <a:spcPct val="100000"/>
              </a:lnSpc>
              <a:spcBef>
                <a:spcPts val="0"/>
              </a:spcBef>
              <a:spcAft>
                <a:spcPts val="0"/>
              </a:spcAft>
              <a:buClr>
                <a:schemeClr val="lt1"/>
              </a:buClr>
              <a:buSzPts val="3600"/>
              <a:buNone/>
              <a:defRPr sz="3600">
                <a:solidFill>
                  <a:schemeClr val="lt1"/>
                </a:solidFill>
              </a:defRPr>
            </a:lvl9pPr>
          </a:lstStyle>
          <a:p/>
        </p:txBody>
      </p:sp>
      <p:pic>
        <p:nvPicPr>
          <p:cNvPr id="33" name="Google Shape;33;g3d1072f3004_1_8"/>
          <p:cNvPicPr preferRelativeResize="0"/>
          <p:nvPr/>
        </p:nvPicPr>
        <p:blipFill rotWithShape="1">
          <a:blip r:embed="rId2">
            <a:alphaModFix/>
          </a:blip>
          <a:srcRect b="26308" l="1400" r="1400" t="0"/>
          <a:stretch/>
        </p:blipFill>
        <p:spPr>
          <a:xfrm>
            <a:off x="0" y="3898365"/>
            <a:ext cx="9144001" cy="12451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1_Section header 2">
    <p:bg>
      <p:bgPr>
        <a:solidFill>
          <a:schemeClr val="accent1"/>
        </a:solidFill>
      </p:bgPr>
    </p:bg>
    <p:spTree>
      <p:nvGrpSpPr>
        <p:cNvPr id="34" name="Shape 34"/>
        <p:cNvGrpSpPr/>
        <p:nvPr/>
      </p:nvGrpSpPr>
      <p:grpSpPr>
        <a:xfrm>
          <a:off x="0" y="0"/>
          <a:ext cx="0" cy="0"/>
          <a:chOff x="0" y="0"/>
          <a:chExt cx="0" cy="0"/>
        </a:xfrm>
      </p:grpSpPr>
      <p:pic>
        <p:nvPicPr>
          <p:cNvPr id="35" name="Google Shape;35;p15"/>
          <p:cNvPicPr preferRelativeResize="0"/>
          <p:nvPr/>
        </p:nvPicPr>
        <p:blipFill rotWithShape="1">
          <a:blip r:embed="rId2">
            <a:alphaModFix/>
          </a:blip>
          <a:srcRect b="46797" l="0" r="50000" t="0"/>
          <a:stretch/>
        </p:blipFill>
        <p:spPr>
          <a:xfrm>
            <a:off x="5040823" y="874513"/>
            <a:ext cx="4103177" cy="4268987"/>
          </a:xfrm>
          <a:prstGeom prst="rect">
            <a:avLst/>
          </a:prstGeom>
          <a:noFill/>
          <a:ln>
            <a:noFill/>
          </a:ln>
        </p:spPr>
      </p:pic>
      <p:sp>
        <p:nvSpPr>
          <p:cNvPr id="36" name="Google Shape;36;p15"/>
          <p:cNvSpPr txBox="1"/>
          <p:nvPr>
            <p:ph type="ctrTitle"/>
          </p:nvPr>
        </p:nvSpPr>
        <p:spPr>
          <a:xfrm>
            <a:off x="398302" y="1373367"/>
            <a:ext cx="8010201" cy="2024438"/>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37" name="Google Shape;37;p15"/>
          <p:cNvSpPr txBox="1"/>
          <p:nvPr>
            <p:ph idx="1" type="subTitle"/>
          </p:nvPr>
        </p:nvSpPr>
        <p:spPr>
          <a:xfrm>
            <a:off x="398301" y="3397805"/>
            <a:ext cx="8010201" cy="670179"/>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2800"/>
              <a:buNone/>
              <a:defRPr b="1" sz="2800">
                <a:solidFill>
                  <a:schemeClr val="accent2"/>
                </a:solidFil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pic>
        <p:nvPicPr>
          <p:cNvPr id="38" name="Google Shape;38;p15"/>
          <p:cNvPicPr preferRelativeResize="0"/>
          <p:nvPr/>
        </p:nvPicPr>
        <p:blipFill rotWithShape="1">
          <a:blip r:embed="rId3">
            <a:alphaModFix/>
          </a:blip>
          <a:srcRect b="0" l="0" r="0" t="0"/>
          <a:stretch/>
        </p:blipFill>
        <p:spPr>
          <a:xfrm>
            <a:off x="311214" y="178532"/>
            <a:ext cx="2007964" cy="873028"/>
          </a:xfrm>
          <a:prstGeom prst="rect">
            <a:avLst/>
          </a:prstGeom>
          <a:noFill/>
          <a:ln>
            <a:noFill/>
          </a:ln>
        </p:spPr>
      </p:pic>
      <p:pic>
        <p:nvPicPr>
          <p:cNvPr id="39" name="Google Shape;39;p15"/>
          <p:cNvPicPr preferRelativeResize="0"/>
          <p:nvPr/>
        </p:nvPicPr>
        <p:blipFill rotWithShape="1">
          <a:blip r:embed="rId4">
            <a:alphaModFix/>
          </a:blip>
          <a:srcRect b="0" l="0" r="0" t="0"/>
          <a:stretch/>
        </p:blipFill>
        <p:spPr>
          <a:xfrm>
            <a:off x="5040823" y="453033"/>
            <a:ext cx="2590800" cy="1181100"/>
          </a:xfrm>
          <a:prstGeom prst="rect">
            <a:avLst/>
          </a:prstGeom>
          <a:noFill/>
          <a:ln>
            <a:noFill/>
          </a:ln>
        </p:spPr>
      </p:pic>
      <p:pic>
        <p:nvPicPr>
          <p:cNvPr id="40" name="Google Shape;40;p15"/>
          <p:cNvPicPr preferRelativeResize="0"/>
          <p:nvPr/>
        </p:nvPicPr>
        <p:blipFill rotWithShape="1">
          <a:blip r:embed="rId4">
            <a:alphaModFix/>
          </a:blip>
          <a:srcRect b="9974" l="41002" r="0" t="0"/>
          <a:stretch/>
        </p:blipFill>
        <p:spPr>
          <a:xfrm>
            <a:off x="-1" y="4080209"/>
            <a:ext cx="1528535" cy="106329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lt1"/>
        </a:solidFill>
      </p:bgPr>
    </p:bg>
    <p:spTree>
      <p:nvGrpSpPr>
        <p:cNvPr id="41" name="Shape 41"/>
        <p:cNvGrpSpPr/>
        <p:nvPr/>
      </p:nvGrpSpPr>
      <p:grpSpPr>
        <a:xfrm>
          <a:off x="0" y="0"/>
          <a:ext cx="0" cy="0"/>
          <a:chOff x="0" y="0"/>
          <a:chExt cx="0" cy="0"/>
        </a:xfrm>
      </p:grpSpPr>
      <p:sp>
        <p:nvSpPr>
          <p:cNvPr id="42" name="Google Shape;42;p16"/>
          <p:cNvSpPr txBox="1"/>
          <p:nvPr>
            <p:ph type="title"/>
          </p:nvPr>
        </p:nvSpPr>
        <p:spPr>
          <a:xfrm>
            <a:off x="311700" y="445025"/>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a:solidFill>
                  <a:srgbClr val="00144C"/>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3" name="Google Shape;43;p16"/>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lvl1pPr indent="-342900" lvl="0" marL="457200" algn="l">
              <a:lnSpc>
                <a:spcPct val="115000"/>
              </a:lnSpc>
              <a:spcBef>
                <a:spcPts val="0"/>
              </a:spcBef>
              <a:spcAft>
                <a:spcPts val="0"/>
              </a:spcAft>
              <a:buSzPts val="1800"/>
              <a:buChar char="●"/>
              <a:defRPr sz="1200"/>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4" name="Google Shape;44;p16"/>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45" name="Google Shape;45;p16"/>
          <p:cNvPicPr preferRelativeResize="0"/>
          <p:nvPr/>
        </p:nvPicPr>
        <p:blipFill rotWithShape="1">
          <a:blip r:embed="rId2">
            <a:alphaModFix/>
          </a:blip>
          <a:srcRect b="0" l="0" r="0" t="0"/>
          <a:stretch/>
        </p:blipFill>
        <p:spPr>
          <a:xfrm>
            <a:off x="313168" y="4590949"/>
            <a:ext cx="1079628" cy="469403"/>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lt1"/>
        </a:solidFill>
      </p:bgPr>
    </p:bg>
    <p:spTree>
      <p:nvGrpSpPr>
        <p:cNvPr id="46" name="Shape 46"/>
        <p:cNvGrpSpPr/>
        <p:nvPr/>
      </p:nvGrpSpPr>
      <p:grpSpPr>
        <a:xfrm>
          <a:off x="0" y="0"/>
          <a:ext cx="0" cy="0"/>
          <a:chOff x="0" y="0"/>
          <a:chExt cx="0" cy="0"/>
        </a:xfrm>
      </p:grpSpPr>
      <p:sp>
        <p:nvSpPr>
          <p:cNvPr id="47" name="Google Shape;47;p18"/>
          <p:cNvSpPr txBox="1"/>
          <p:nvPr>
            <p:ph type="title"/>
          </p:nvPr>
        </p:nvSpPr>
        <p:spPr>
          <a:xfrm>
            <a:off x="311700" y="445025"/>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a:solidFill>
                  <a:srgbClr val="00144C"/>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8" name="Google Shape;48;p18"/>
          <p:cNvSpPr txBox="1"/>
          <p:nvPr>
            <p:ph idx="1" type="body"/>
          </p:nvPr>
        </p:nvSpPr>
        <p:spPr>
          <a:xfrm>
            <a:off x="311700" y="1152475"/>
            <a:ext cx="3999900" cy="3317400"/>
          </a:xfrm>
          <a:prstGeom prst="rect">
            <a:avLst/>
          </a:prstGeom>
          <a:noFill/>
          <a:ln>
            <a:noFill/>
          </a:ln>
        </p:spPr>
        <p:txBody>
          <a:bodyPr anchorCtr="0" anchor="t" bIns="0" lIns="0" spcFirstLastPara="1" rIns="0" wrap="square" tIns="0">
            <a:noAutofit/>
          </a:bodyPr>
          <a:lstStyle>
            <a:lvl1pPr indent="-317500" lvl="0" marL="457200" algn="l">
              <a:lnSpc>
                <a:spcPct val="115000"/>
              </a:lnSpc>
              <a:spcBef>
                <a:spcPts val="0"/>
              </a:spcBef>
              <a:spcAft>
                <a:spcPts val="0"/>
              </a:spcAft>
              <a:buSzPts val="14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9" name="Google Shape;49;p18"/>
          <p:cNvSpPr txBox="1"/>
          <p:nvPr>
            <p:ph idx="2" type="body"/>
          </p:nvPr>
        </p:nvSpPr>
        <p:spPr>
          <a:xfrm>
            <a:off x="4832400" y="1152475"/>
            <a:ext cx="3999900" cy="3317400"/>
          </a:xfrm>
          <a:prstGeom prst="rect">
            <a:avLst/>
          </a:prstGeom>
          <a:noFill/>
          <a:ln>
            <a:noFill/>
          </a:ln>
        </p:spPr>
        <p:txBody>
          <a:bodyPr anchorCtr="0" anchor="t" bIns="0" lIns="0" spcFirstLastPara="1" rIns="0" wrap="square" tIns="0">
            <a:noAutofit/>
          </a:bodyPr>
          <a:lstStyle>
            <a:lvl1pPr indent="-317500" lvl="0" marL="457200" algn="l">
              <a:lnSpc>
                <a:spcPct val="115000"/>
              </a:lnSpc>
              <a:spcBef>
                <a:spcPts val="0"/>
              </a:spcBef>
              <a:spcAft>
                <a:spcPts val="0"/>
              </a:spcAft>
              <a:buSzPts val="14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50" name="Google Shape;50;p18"/>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51" name="Google Shape;51;p18"/>
          <p:cNvPicPr preferRelativeResize="0"/>
          <p:nvPr/>
        </p:nvPicPr>
        <p:blipFill rotWithShape="1">
          <a:blip r:embed="rId2">
            <a:alphaModFix/>
          </a:blip>
          <a:srcRect b="0" l="0" r="0" t="0"/>
          <a:stretch/>
        </p:blipFill>
        <p:spPr>
          <a:xfrm>
            <a:off x="313168" y="4590949"/>
            <a:ext cx="1079628" cy="469403"/>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lt1"/>
        </a:solidFill>
      </p:bgPr>
    </p:bg>
    <p:spTree>
      <p:nvGrpSpPr>
        <p:cNvPr id="52" name="Shape 52"/>
        <p:cNvGrpSpPr/>
        <p:nvPr/>
      </p:nvGrpSpPr>
      <p:grpSpPr>
        <a:xfrm>
          <a:off x="0" y="0"/>
          <a:ext cx="0" cy="0"/>
          <a:chOff x="0" y="0"/>
          <a:chExt cx="0" cy="0"/>
        </a:xfrm>
      </p:grpSpPr>
      <p:sp>
        <p:nvSpPr>
          <p:cNvPr id="53" name="Google Shape;53;p19"/>
          <p:cNvSpPr txBox="1"/>
          <p:nvPr>
            <p:ph type="title"/>
          </p:nvPr>
        </p:nvSpPr>
        <p:spPr>
          <a:xfrm>
            <a:off x="311700" y="445025"/>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a:solidFill>
                  <a:srgbClr val="00144C"/>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4" name="Google Shape;54;p19"/>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55" name="Google Shape;55;p19"/>
          <p:cNvPicPr preferRelativeResize="0"/>
          <p:nvPr/>
        </p:nvPicPr>
        <p:blipFill rotWithShape="1">
          <a:blip r:embed="rId2">
            <a:alphaModFix/>
          </a:blip>
          <a:srcRect b="0" l="0" r="0" t="0"/>
          <a:stretch/>
        </p:blipFill>
        <p:spPr>
          <a:xfrm>
            <a:off x="313168" y="4590949"/>
            <a:ext cx="1079628" cy="469403"/>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20"/>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58" name="Google Shape;58;p20"/>
          <p:cNvPicPr preferRelativeResize="0"/>
          <p:nvPr/>
        </p:nvPicPr>
        <p:blipFill rotWithShape="1">
          <a:blip r:embed="rId2">
            <a:alphaModFix/>
          </a:blip>
          <a:srcRect b="0" l="0" r="0" t="0"/>
          <a:stretch/>
        </p:blipFill>
        <p:spPr>
          <a:xfrm>
            <a:off x="327193" y="4587424"/>
            <a:ext cx="1079628" cy="46940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59" name="Shape 59"/>
        <p:cNvGrpSpPr/>
        <p:nvPr/>
      </p:nvGrpSpPr>
      <p:grpSpPr>
        <a:xfrm>
          <a:off x="0" y="0"/>
          <a:ext cx="0" cy="0"/>
          <a:chOff x="0" y="0"/>
          <a:chExt cx="0" cy="0"/>
        </a:xfrm>
      </p:grpSpPr>
      <p:sp>
        <p:nvSpPr>
          <p:cNvPr id="60" name="Google Shape;60;g3cf43a72d22_0_251"/>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Logo">
    <p:bg>
      <p:bgPr>
        <a:solidFill>
          <a:schemeClr val="accent1"/>
        </a:solidFill>
      </p:bgPr>
    </p:bg>
    <p:spTree>
      <p:nvGrpSpPr>
        <p:cNvPr id="61" name="Shape 61"/>
        <p:cNvGrpSpPr/>
        <p:nvPr/>
      </p:nvGrpSpPr>
      <p:grpSpPr>
        <a:xfrm>
          <a:off x="0" y="0"/>
          <a:ext cx="0" cy="0"/>
          <a:chOff x="0" y="0"/>
          <a:chExt cx="0" cy="0"/>
        </a:xfrm>
      </p:grpSpPr>
      <p:pic>
        <p:nvPicPr>
          <p:cNvPr id="62" name="Google Shape;62;p21"/>
          <p:cNvPicPr preferRelativeResize="0"/>
          <p:nvPr/>
        </p:nvPicPr>
        <p:blipFill rotWithShape="1">
          <a:blip r:embed="rId2">
            <a:alphaModFix/>
          </a:blip>
          <a:srcRect b="0" l="0" r="0" t="0"/>
          <a:stretch/>
        </p:blipFill>
        <p:spPr>
          <a:xfrm>
            <a:off x="311214" y="178532"/>
            <a:ext cx="2007964" cy="873028"/>
          </a:xfrm>
          <a:prstGeom prst="rect">
            <a:avLst/>
          </a:prstGeom>
          <a:noFill/>
          <a:ln>
            <a:noFill/>
          </a:ln>
        </p:spPr>
      </p:pic>
      <p:pic>
        <p:nvPicPr>
          <p:cNvPr id="63" name="Google Shape;63;p21"/>
          <p:cNvPicPr preferRelativeResize="0"/>
          <p:nvPr/>
        </p:nvPicPr>
        <p:blipFill rotWithShape="1">
          <a:blip r:embed="rId3">
            <a:alphaModFix/>
          </a:blip>
          <a:srcRect b="6684" l="0" r="0" t="21794"/>
          <a:stretch/>
        </p:blipFill>
        <p:spPr>
          <a:xfrm>
            <a:off x="0" y="0"/>
            <a:ext cx="9144000" cy="51435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1">
  <p:cSld name="1_Title and body_1_1">
    <p:bg>
      <p:bgPr>
        <a:solidFill>
          <a:schemeClr val="lt1"/>
        </a:solidFill>
      </p:bgPr>
    </p:bg>
    <p:spTree>
      <p:nvGrpSpPr>
        <p:cNvPr id="64" name="Shape 64"/>
        <p:cNvGrpSpPr/>
        <p:nvPr/>
      </p:nvGrpSpPr>
      <p:grpSpPr>
        <a:xfrm>
          <a:off x="0" y="0"/>
          <a:ext cx="0" cy="0"/>
          <a:chOff x="0" y="0"/>
          <a:chExt cx="0" cy="0"/>
        </a:xfrm>
      </p:grpSpPr>
      <p:sp>
        <p:nvSpPr>
          <p:cNvPr id="65" name="Google Shape;65;g3d7e8bdead7_0_184"/>
          <p:cNvSpPr/>
          <p:nvPr/>
        </p:nvSpPr>
        <p:spPr>
          <a:xfrm>
            <a:off x="-63150" y="-63066"/>
            <a:ext cx="9270300" cy="858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g3d7e8bdead7_0_184"/>
          <p:cNvSpPr txBox="1"/>
          <p:nvPr>
            <p:ph type="title"/>
          </p:nvPr>
        </p:nvSpPr>
        <p:spPr>
          <a:xfrm>
            <a:off x="264409" y="-63075"/>
            <a:ext cx="6949800" cy="8586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2800"/>
              <a:buNone/>
              <a:defRPr>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7" name="Google Shape;67;g3d7e8bdead7_0_184"/>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1"/>
          <p:cNvSpPr txBox="1"/>
          <p:nvPr>
            <p:ph type="title"/>
          </p:nvPr>
        </p:nvSpPr>
        <p:spPr>
          <a:xfrm>
            <a:off x="311700" y="445025"/>
            <a:ext cx="8520600" cy="5727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chemeClr val="accent1"/>
              </a:buClr>
              <a:buSzPts val="2800"/>
              <a:buFont typeface="Calibri"/>
              <a:buNone/>
              <a:defRPr b="1" i="0" sz="2800" u="none" cap="none" strike="noStrike">
                <a:solidFill>
                  <a:schemeClr val="accent1"/>
                </a:solidFill>
                <a:latin typeface="Calibri"/>
                <a:ea typeface="Calibri"/>
                <a:cs typeface="Calibri"/>
                <a:sym typeface="Calibri"/>
              </a:defRPr>
            </a:lvl1pPr>
            <a:lvl2pPr lvl="1"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2pPr>
            <a:lvl3pPr lvl="2"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3pPr>
            <a:lvl4pPr lvl="3"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4pPr>
            <a:lvl5pPr lvl="4"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5pPr>
            <a:lvl6pPr lvl="5"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6pPr>
            <a:lvl7pPr lvl="6"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7pPr>
            <a:lvl8pPr lvl="7"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8pPr>
            <a:lvl9pPr lvl="8"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9pPr>
          </a:lstStyle>
          <a:p/>
        </p:txBody>
      </p:sp>
      <p:sp>
        <p:nvSpPr>
          <p:cNvPr id="7" name="Google Shape;7;p11"/>
          <p:cNvSpPr txBox="1"/>
          <p:nvPr>
            <p:ph idx="1" type="body"/>
          </p:nvPr>
        </p:nvSpPr>
        <p:spPr>
          <a:xfrm>
            <a:off x="311700" y="1152475"/>
            <a:ext cx="8520600" cy="3416400"/>
          </a:xfrm>
          <a:prstGeom prst="rect">
            <a:avLst/>
          </a:prstGeom>
          <a:noFill/>
          <a:ln>
            <a:noFill/>
          </a:ln>
        </p:spPr>
        <p:txBody>
          <a:bodyPr anchorCtr="0" anchor="t" bIns="0" lIns="0" spcFirstLastPara="1" rIns="0" wrap="square" tIns="0">
            <a:noAutofit/>
          </a:bodyPr>
          <a:lstStyle>
            <a:lvl1pPr indent="-342900" lvl="0" marL="457200" marR="0" rtl="0" algn="l">
              <a:lnSpc>
                <a:spcPct val="115000"/>
              </a:lnSpc>
              <a:spcBef>
                <a:spcPts val="0"/>
              </a:spcBef>
              <a:spcAft>
                <a:spcPts val="0"/>
              </a:spcAft>
              <a:buClr>
                <a:schemeClr val="dk2"/>
              </a:buClr>
              <a:buSzPts val="1800"/>
              <a:buFont typeface="Calibri"/>
              <a:buChar char="●"/>
              <a:defRPr i="0" sz="1800" u="none" cap="none" strike="noStrike">
                <a:solidFill>
                  <a:schemeClr val="dk2"/>
                </a:solidFill>
                <a:latin typeface="Calibri"/>
                <a:ea typeface="Calibri"/>
                <a:cs typeface="Calibri"/>
                <a:sym typeface="Calibri"/>
              </a:defRPr>
            </a:lvl1pPr>
            <a:lvl2pPr indent="-317500" lvl="1" marL="914400" marR="0" rtl="0" algn="l">
              <a:lnSpc>
                <a:spcPct val="115000"/>
              </a:lnSpc>
              <a:spcBef>
                <a:spcPts val="0"/>
              </a:spcBef>
              <a:spcAft>
                <a:spcPts val="0"/>
              </a:spcAft>
              <a:buClr>
                <a:schemeClr val="dk2"/>
              </a:buClr>
              <a:buSzPts val="1400"/>
              <a:buFont typeface="Calibri"/>
              <a:buChar char="○"/>
              <a:defRPr i="0" sz="1400" u="none" cap="none" strike="noStrike">
                <a:solidFill>
                  <a:schemeClr val="dk2"/>
                </a:solidFill>
                <a:latin typeface="Calibri"/>
                <a:ea typeface="Calibri"/>
                <a:cs typeface="Calibri"/>
                <a:sym typeface="Calibri"/>
              </a:defRPr>
            </a:lvl2pPr>
            <a:lvl3pPr indent="-317500" lvl="2" marL="1371600" marR="0" rtl="0" algn="l">
              <a:lnSpc>
                <a:spcPct val="115000"/>
              </a:lnSpc>
              <a:spcBef>
                <a:spcPts val="0"/>
              </a:spcBef>
              <a:spcAft>
                <a:spcPts val="0"/>
              </a:spcAft>
              <a:buClr>
                <a:schemeClr val="dk2"/>
              </a:buClr>
              <a:buSzPts val="1400"/>
              <a:buFont typeface="Calibri"/>
              <a:buChar char="■"/>
              <a:defRPr i="0" sz="1400" u="none" cap="none" strike="noStrike">
                <a:solidFill>
                  <a:schemeClr val="dk2"/>
                </a:solidFill>
                <a:latin typeface="Calibri"/>
                <a:ea typeface="Calibri"/>
                <a:cs typeface="Calibri"/>
                <a:sym typeface="Calibri"/>
              </a:defRPr>
            </a:lvl3pPr>
            <a:lvl4pPr indent="-317500" lvl="3" marL="1828800" marR="0" rtl="0" algn="l">
              <a:lnSpc>
                <a:spcPct val="115000"/>
              </a:lnSpc>
              <a:spcBef>
                <a:spcPts val="0"/>
              </a:spcBef>
              <a:spcAft>
                <a:spcPts val="0"/>
              </a:spcAft>
              <a:buClr>
                <a:schemeClr val="dk2"/>
              </a:buClr>
              <a:buSzPts val="1400"/>
              <a:buFont typeface="Calibri"/>
              <a:buChar char="●"/>
              <a:defRPr i="0" sz="1400" u="none" cap="none" strike="noStrike">
                <a:solidFill>
                  <a:schemeClr val="dk2"/>
                </a:solidFill>
                <a:latin typeface="Calibri"/>
                <a:ea typeface="Calibri"/>
                <a:cs typeface="Calibri"/>
                <a:sym typeface="Calibri"/>
              </a:defRPr>
            </a:lvl4pPr>
            <a:lvl5pPr indent="-317500" lvl="4" marL="2286000" marR="0" rtl="0" algn="l">
              <a:lnSpc>
                <a:spcPct val="115000"/>
              </a:lnSpc>
              <a:spcBef>
                <a:spcPts val="0"/>
              </a:spcBef>
              <a:spcAft>
                <a:spcPts val="0"/>
              </a:spcAft>
              <a:buClr>
                <a:schemeClr val="dk2"/>
              </a:buClr>
              <a:buSzPts val="1400"/>
              <a:buFont typeface="Calibri"/>
              <a:buChar char="○"/>
              <a:defRPr i="0" sz="1400" u="none" cap="none" strike="noStrike">
                <a:solidFill>
                  <a:schemeClr val="dk2"/>
                </a:solidFill>
                <a:latin typeface="Calibri"/>
                <a:ea typeface="Calibri"/>
                <a:cs typeface="Calibri"/>
                <a:sym typeface="Calibri"/>
              </a:defRPr>
            </a:lvl5pPr>
            <a:lvl6pPr indent="-317500" lvl="5" marL="2743200" marR="0" rtl="0" algn="l">
              <a:lnSpc>
                <a:spcPct val="115000"/>
              </a:lnSpc>
              <a:spcBef>
                <a:spcPts val="0"/>
              </a:spcBef>
              <a:spcAft>
                <a:spcPts val="0"/>
              </a:spcAft>
              <a:buClr>
                <a:schemeClr val="dk2"/>
              </a:buClr>
              <a:buSzPts val="1400"/>
              <a:buFont typeface="Calibri"/>
              <a:buChar char="■"/>
              <a:defRPr i="0" sz="1400" u="none" cap="none" strike="noStrike">
                <a:solidFill>
                  <a:schemeClr val="dk2"/>
                </a:solidFill>
                <a:latin typeface="Calibri"/>
                <a:ea typeface="Calibri"/>
                <a:cs typeface="Calibri"/>
                <a:sym typeface="Calibri"/>
              </a:defRPr>
            </a:lvl6pPr>
            <a:lvl7pPr indent="-317500" lvl="6" marL="3200400" marR="0" rtl="0" algn="l">
              <a:lnSpc>
                <a:spcPct val="115000"/>
              </a:lnSpc>
              <a:spcBef>
                <a:spcPts val="0"/>
              </a:spcBef>
              <a:spcAft>
                <a:spcPts val="0"/>
              </a:spcAft>
              <a:buClr>
                <a:schemeClr val="dk2"/>
              </a:buClr>
              <a:buSzPts val="1400"/>
              <a:buFont typeface="Calibri"/>
              <a:buChar char="●"/>
              <a:defRPr i="0" sz="1400" u="none" cap="none" strike="noStrike">
                <a:solidFill>
                  <a:schemeClr val="dk2"/>
                </a:solidFill>
                <a:latin typeface="Calibri"/>
                <a:ea typeface="Calibri"/>
                <a:cs typeface="Calibri"/>
                <a:sym typeface="Calibri"/>
              </a:defRPr>
            </a:lvl7pPr>
            <a:lvl8pPr indent="-317500" lvl="7" marL="3657600" marR="0" rtl="0" algn="l">
              <a:lnSpc>
                <a:spcPct val="115000"/>
              </a:lnSpc>
              <a:spcBef>
                <a:spcPts val="0"/>
              </a:spcBef>
              <a:spcAft>
                <a:spcPts val="0"/>
              </a:spcAft>
              <a:buClr>
                <a:schemeClr val="dk2"/>
              </a:buClr>
              <a:buSzPts val="1400"/>
              <a:buFont typeface="Calibri"/>
              <a:buChar char="○"/>
              <a:defRPr i="0" sz="1400" u="none" cap="none" strike="noStrike">
                <a:solidFill>
                  <a:schemeClr val="dk2"/>
                </a:solidFill>
                <a:latin typeface="Calibri"/>
                <a:ea typeface="Calibri"/>
                <a:cs typeface="Calibri"/>
                <a:sym typeface="Calibri"/>
              </a:defRPr>
            </a:lvl8pPr>
            <a:lvl9pPr indent="-317500" lvl="8" marL="4114800" marR="0" rtl="0" algn="l">
              <a:lnSpc>
                <a:spcPct val="115000"/>
              </a:lnSpc>
              <a:spcBef>
                <a:spcPts val="0"/>
              </a:spcBef>
              <a:spcAft>
                <a:spcPts val="0"/>
              </a:spcAft>
              <a:buClr>
                <a:schemeClr val="dk2"/>
              </a:buClr>
              <a:buSzPts val="1400"/>
              <a:buFont typeface="Calibri"/>
              <a:buChar char="■"/>
              <a:defRPr i="0" sz="1400" u="none" cap="none" strike="noStrike">
                <a:solidFill>
                  <a:schemeClr val="dk2"/>
                </a:solidFill>
                <a:latin typeface="Calibri"/>
                <a:ea typeface="Calibri"/>
                <a:cs typeface="Calibri"/>
                <a:sym typeface="Calibri"/>
              </a:defRPr>
            </a:lvl9pPr>
          </a:lstStyle>
          <a:p/>
        </p:txBody>
      </p:sp>
      <p:sp>
        <p:nvSpPr>
          <p:cNvPr id="8" name="Google Shape;8;p11"/>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12.png"/><Relationship Id="rId5" Type="http://schemas.openxmlformats.org/officeDocument/2006/relationships/image" Target="../media/image20.png"/><Relationship Id="rId6"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s://node-readiness-controller.sigs.k8s.io" TargetMode="Externa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hyperlink" Target="http://www.youtube.com/watch?v=hohIIEXlNpo" TargetMode="External"/><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hyperlink" Target="http://vendor.example.com/ComponentReady"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hyperlink" Target="https://github.com/kubernetes/enhancements/issues/5284"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2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2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2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comments" Target="../comments/comment1.xml"/><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hyperlink" Target="https://github.com/kubernetes-sigs/node-readiness-controller" TargetMode="External"/><Relationship Id="rId4" Type="http://schemas.openxmlformats.org/officeDocument/2006/relationships/hyperlink" Target="https://kubernetes.slack.com/messages/sig-node-readiness-controller" TargetMode="External"/><Relationship Id="rId5" Type="http://schemas.openxmlformats.org/officeDocument/2006/relationships/hyperlink" Target="https://node-readiness-controller.sigs.k8s.io/"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image" Target="../media/image2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image" Target="../media/image2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0.xml"/><Relationship Id="rId3"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
          <p:cNvSpPr txBox="1"/>
          <p:nvPr>
            <p:ph type="ctrTitle"/>
          </p:nvPr>
        </p:nvSpPr>
        <p:spPr>
          <a:xfrm>
            <a:off x="311225" y="1251450"/>
            <a:ext cx="8302200" cy="1455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lt1"/>
              </a:buClr>
              <a:buSzPts val="4800"/>
              <a:buNone/>
            </a:pPr>
            <a:r>
              <a:rPr lang="en" sz="3200">
                <a:latin typeface="Calibri"/>
                <a:ea typeface="Calibri"/>
                <a:cs typeface="Calibri"/>
                <a:sym typeface="Calibri"/>
              </a:rPr>
              <a:t>Addressing Non-Deterministic Scheduling: Introducing the Node Readiness Controller</a:t>
            </a:r>
            <a:endParaRPr sz="3200">
              <a:latin typeface="Calibri"/>
              <a:ea typeface="Calibri"/>
              <a:cs typeface="Calibri"/>
              <a:sym typeface="Calibri"/>
            </a:endParaRPr>
          </a:p>
        </p:txBody>
      </p:sp>
      <p:sp>
        <p:nvSpPr>
          <p:cNvPr id="73" name="Google Shape;73;p1"/>
          <p:cNvSpPr txBox="1"/>
          <p:nvPr>
            <p:ph idx="1" type="subTitle"/>
          </p:nvPr>
        </p:nvSpPr>
        <p:spPr>
          <a:xfrm>
            <a:off x="265200" y="2762250"/>
            <a:ext cx="4306800" cy="507900"/>
          </a:xfrm>
          <a:prstGeom prst="rect">
            <a:avLst/>
          </a:prstGeom>
          <a:noFill/>
          <a:ln>
            <a:noFill/>
          </a:ln>
        </p:spPr>
        <p:txBody>
          <a:bodyPr anchorCtr="0" anchor="ctr" bIns="0" lIns="0" spcFirstLastPara="1" rIns="0" wrap="square" tIns="0">
            <a:spAutoFit/>
          </a:bodyPr>
          <a:lstStyle/>
          <a:p>
            <a:pPr indent="-342900" lvl="0" marL="457200" rtl="0" algn="l">
              <a:lnSpc>
                <a:spcPct val="105000"/>
              </a:lnSpc>
              <a:spcBef>
                <a:spcPts val="0"/>
              </a:spcBef>
              <a:spcAft>
                <a:spcPts val="0"/>
              </a:spcAft>
              <a:buClr>
                <a:schemeClr val="lt1"/>
              </a:buClr>
              <a:buSzPts val="910"/>
              <a:buNone/>
            </a:pPr>
            <a:r>
              <a:rPr i="1" lang="en" sz="1610">
                <a:latin typeface="Calibri"/>
                <a:ea typeface="Calibri"/>
                <a:cs typeface="Calibri"/>
                <a:sym typeface="Calibri"/>
              </a:rPr>
              <a:t>Ajay Sundar Karuppasamy, Google</a:t>
            </a:r>
            <a:endParaRPr i="1" sz="1610">
              <a:latin typeface="Calibri"/>
              <a:ea typeface="Calibri"/>
              <a:cs typeface="Calibri"/>
              <a:sym typeface="Calibri"/>
            </a:endParaRPr>
          </a:p>
          <a:p>
            <a:pPr indent="-342900" lvl="0" marL="457200" rtl="0" algn="l">
              <a:lnSpc>
                <a:spcPct val="105000"/>
              </a:lnSpc>
              <a:spcBef>
                <a:spcPts val="0"/>
              </a:spcBef>
              <a:spcAft>
                <a:spcPts val="0"/>
              </a:spcAft>
              <a:buClr>
                <a:schemeClr val="lt1"/>
              </a:buClr>
              <a:buSzPts val="910"/>
              <a:buNone/>
            </a:pPr>
            <a:r>
              <a:rPr i="1" lang="en" sz="1610">
                <a:latin typeface="Calibri"/>
                <a:ea typeface="Calibri"/>
                <a:cs typeface="Calibri"/>
                <a:sym typeface="Calibri"/>
              </a:rPr>
              <a:t>Karthik K N, IBM</a:t>
            </a:r>
            <a:endParaRPr i="1" sz="1610">
              <a:latin typeface="Calibri"/>
              <a:ea typeface="Calibri"/>
              <a:cs typeface="Calibri"/>
              <a:sym typeface="Calibri"/>
            </a:endParaRPr>
          </a:p>
        </p:txBody>
      </p:sp>
      <p:sp>
        <p:nvSpPr>
          <p:cNvPr id="74" name="Google Shape;74;p1"/>
          <p:cNvSpPr txBox="1"/>
          <p:nvPr>
            <p:ph idx="1" type="subTitle"/>
          </p:nvPr>
        </p:nvSpPr>
        <p:spPr>
          <a:xfrm>
            <a:off x="4361100" y="2706750"/>
            <a:ext cx="4306800" cy="507900"/>
          </a:xfrm>
          <a:prstGeom prst="rect">
            <a:avLst/>
          </a:prstGeom>
          <a:noFill/>
          <a:ln>
            <a:noFill/>
          </a:ln>
        </p:spPr>
        <p:txBody>
          <a:bodyPr anchorCtr="0" anchor="ctr" bIns="0" lIns="0" spcFirstLastPara="1" rIns="0" wrap="square" tIns="0">
            <a:spAutoFit/>
          </a:bodyPr>
          <a:lstStyle/>
          <a:p>
            <a:pPr indent="0" lvl="0" marL="0" rtl="0" algn="l">
              <a:lnSpc>
                <a:spcPct val="105000"/>
              </a:lnSpc>
              <a:spcBef>
                <a:spcPts val="0"/>
              </a:spcBef>
              <a:spcAft>
                <a:spcPts val="0"/>
              </a:spcAft>
              <a:buClr>
                <a:schemeClr val="lt1"/>
              </a:buClr>
              <a:buSzPts val="910"/>
              <a:buNone/>
            </a:pPr>
            <a:r>
              <a:rPr i="1" lang="en" sz="1610">
                <a:latin typeface="Calibri"/>
                <a:ea typeface="Calibri"/>
                <a:cs typeface="Calibri"/>
                <a:sym typeface="Calibri"/>
              </a:rPr>
              <a:t>Priyanka Saggu, SUSE</a:t>
            </a:r>
            <a:endParaRPr i="1" sz="1610">
              <a:latin typeface="Calibri"/>
              <a:ea typeface="Calibri"/>
              <a:cs typeface="Calibri"/>
              <a:sym typeface="Calibri"/>
            </a:endParaRPr>
          </a:p>
          <a:p>
            <a:pPr indent="0" lvl="0" marL="0" rtl="0" algn="l">
              <a:lnSpc>
                <a:spcPct val="105000"/>
              </a:lnSpc>
              <a:spcBef>
                <a:spcPts val="0"/>
              </a:spcBef>
              <a:spcAft>
                <a:spcPts val="0"/>
              </a:spcAft>
              <a:buClr>
                <a:schemeClr val="dk1"/>
              </a:buClr>
              <a:buSzPts val="358"/>
              <a:buNone/>
            </a:pPr>
            <a:r>
              <a:rPr i="1" lang="en" sz="1610">
                <a:latin typeface="Calibri"/>
                <a:ea typeface="Calibri"/>
                <a:cs typeface="Calibri"/>
                <a:sym typeface="Calibri"/>
              </a:rPr>
              <a:t>Sreeram Venkitesh, DigitalOcean </a:t>
            </a:r>
            <a:endParaRPr i="1" sz="161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g3d23ccf0c00_1_0"/>
          <p:cNvSpPr txBox="1"/>
          <p:nvPr>
            <p:ph type="title"/>
          </p:nvPr>
        </p:nvSpPr>
        <p:spPr>
          <a:xfrm>
            <a:off x="264409" y="-63075"/>
            <a:ext cx="6949800" cy="8586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a:t>$whoami</a:t>
            </a:r>
            <a:endParaRPr/>
          </a:p>
        </p:txBody>
      </p:sp>
      <p:graphicFrame>
        <p:nvGraphicFramePr>
          <p:cNvPr id="80" name="Google Shape;80;g3d23ccf0c00_1_0"/>
          <p:cNvGraphicFramePr/>
          <p:nvPr/>
        </p:nvGraphicFramePr>
        <p:xfrm>
          <a:off x="264400" y="988250"/>
          <a:ext cx="3000000" cy="3000000"/>
        </p:xfrm>
        <a:graphic>
          <a:graphicData uri="http://schemas.openxmlformats.org/drawingml/2006/table">
            <a:tbl>
              <a:tblPr>
                <a:noFill/>
                <a:tableStyleId>{0EF364CE-872E-4EE4-B11B-88893AC181C7}</a:tableStyleId>
              </a:tblPr>
              <a:tblGrid>
                <a:gridCol w="4411200"/>
                <a:gridCol w="4411200"/>
              </a:tblGrid>
              <a:tr h="2077625">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2077625">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pic>
        <p:nvPicPr>
          <p:cNvPr id="81" name="Google Shape;81;g3d23ccf0c00_1_0"/>
          <p:cNvPicPr preferRelativeResize="0"/>
          <p:nvPr/>
        </p:nvPicPr>
        <p:blipFill>
          <a:blip r:embed="rId3">
            <a:alphaModFix/>
          </a:blip>
          <a:stretch>
            <a:fillRect/>
          </a:stretch>
        </p:blipFill>
        <p:spPr>
          <a:xfrm>
            <a:off x="415700" y="874325"/>
            <a:ext cx="1881247" cy="1885950"/>
          </a:xfrm>
          <a:prstGeom prst="rect">
            <a:avLst/>
          </a:prstGeom>
          <a:noFill/>
          <a:ln>
            <a:noFill/>
          </a:ln>
        </p:spPr>
      </p:pic>
      <p:pic>
        <p:nvPicPr>
          <p:cNvPr id="82" name="Google Shape;82;g3d23ccf0c00_1_0"/>
          <p:cNvPicPr preferRelativeResize="0"/>
          <p:nvPr/>
        </p:nvPicPr>
        <p:blipFill>
          <a:blip r:embed="rId4">
            <a:alphaModFix/>
          </a:blip>
          <a:stretch>
            <a:fillRect/>
          </a:stretch>
        </p:blipFill>
        <p:spPr>
          <a:xfrm>
            <a:off x="5153150" y="874337"/>
            <a:ext cx="1827325" cy="1927825"/>
          </a:xfrm>
          <a:prstGeom prst="rect">
            <a:avLst/>
          </a:prstGeom>
          <a:noFill/>
          <a:ln>
            <a:noFill/>
          </a:ln>
        </p:spPr>
      </p:pic>
      <p:pic>
        <p:nvPicPr>
          <p:cNvPr id="83" name="Google Shape;83;g3d23ccf0c00_1_0"/>
          <p:cNvPicPr preferRelativeResize="0"/>
          <p:nvPr/>
        </p:nvPicPr>
        <p:blipFill>
          <a:blip r:embed="rId5">
            <a:alphaModFix/>
          </a:blip>
          <a:stretch>
            <a:fillRect/>
          </a:stretch>
        </p:blipFill>
        <p:spPr>
          <a:xfrm>
            <a:off x="415700" y="3125775"/>
            <a:ext cx="1881250" cy="1989435"/>
          </a:xfrm>
          <a:prstGeom prst="rect">
            <a:avLst/>
          </a:prstGeom>
          <a:noFill/>
          <a:ln>
            <a:noFill/>
          </a:ln>
        </p:spPr>
      </p:pic>
      <p:pic>
        <p:nvPicPr>
          <p:cNvPr id="84" name="Google Shape;84;g3d23ccf0c00_1_0"/>
          <p:cNvPicPr preferRelativeResize="0"/>
          <p:nvPr/>
        </p:nvPicPr>
        <p:blipFill>
          <a:blip r:embed="rId6">
            <a:alphaModFix/>
          </a:blip>
          <a:stretch>
            <a:fillRect/>
          </a:stretch>
        </p:blipFill>
        <p:spPr>
          <a:xfrm>
            <a:off x="5153150" y="3125775"/>
            <a:ext cx="1827325" cy="1989425"/>
          </a:xfrm>
          <a:prstGeom prst="rect">
            <a:avLst/>
          </a:prstGeom>
          <a:noFill/>
          <a:ln>
            <a:noFill/>
          </a:ln>
        </p:spPr>
      </p:pic>
      <p:sp>
        <p:nvSpPr>
          <p:cNvPr id="85" name="Google Shape;85;g3d23ccf0c00_1_0"/>
          <p:cNvSpPr txBox="1"/>
          <p:nvPr/>
        </p:nvSpPr>
        <p:spPr>
          <a:xfrm>
            <a:off x="2422525" y="1711575"/>
            <a:ext cx="20601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2"/>
                </a:solidFill>
                <a:latin typeface="Calibri"/>
                <a:ea typeface="Calibri"/>
                <a:cs typeface="Calibri"/>
                <a:sym typeface="Calibri"/>
              </a:rPr>
              <a:t>Ajay Sundar Karuppasamy,</a:t>
            </a:r>
            <a:endParaRPr b="1" sz="1800">
              <a:solidFill>
                <a:schemeClr val="dk2"/>
              </a:solidFill>
              <a:latin typeface="Calibri"/>
              <a:ea typeface="Calibri"/>
              <a:cs typeface="Calibri"/>
              <a:sym typeface="Calibri"/>
            </a:endParaRPr>
          </a:p>
          <a:p>
            <a:pPr indent="0" lvl="0" marL="0" rtl="0" algn="l">
              <a:spcBef>
                <a:spcPts val="0"/>
              </a:spcBef>
              <a:spcAft>
                <a:spcPts val="0"/>
              </a:spcAft>
              <a:buNone/>
            </a:pPr>
            <a:r>
              <a:rPr b="1" lang="en" sz="1800">
                <a:solidFill>
                  <a:schemeClr val="dk2"/>
                </a:solidFill>
                <a:latin typeface="Calibri"/>
                <a:ea typeface="Calibri"/>
                <a:cs typeface="Calibri"/>
                <a:sym typeface="Calibri"/>
              </a:rPr>
              <a:t>Google</a:t>
            </a:r>
            <a:endParaRPr b="1" sz="1800">
              <a:solidFill>
                <a:schemeClr val="dk2"/>
              </a:solidFill>
              <a:latin typeface="Calibri"/>
              <a:ea typeface="Calibri"/>
              <a:cs typeface="Calibri"/>
              <a:sym typeface="Calibri"/>
            </a:endParaRPr>
          </a:p>
        </p:txBody>
      </p:sp>
      <p:sp>
        <p:nvSpPr>
          <p:cNvPr id="86" name="Google Shape;86;g3d23ccf0c00_1_0"/>
          <p:cNvSpPr txBox="1"/>
          <p:nvPr/>
        </p:nvSpPr>
        <p:spPr>
          <a:xfrm>
            <a:off x="2574925" y="3821300"/>
            <a:ext cx="2060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2"/>
                </a:solidFill>
                <a:latin typeface="Calibri"/>
                <a:ea typeface="Calibri"/>
                <a:cs typeface="Calibri"/>
                <a:sym typeface="Calibri"/>
              </a:rPr>
              <a:t>Karthik KN</a:t>
            </a:r>
            <a:r>
              <a:rPr b="1" lang="en" sz="1800">
                <a:solidFill>
                  <a:schemeClr val="dk2"/>
                </a:solidFill>
                <a:latin typeface="Calibri"/>
                <a:ea typeface="Calibri"/>
                <a:cs typeface="Calibri"/>
                <a:sym typeface="Calibri"/>
              </a:rPr>
              <a:t>,</a:t>
            </a:r>
            <a:endParaRPr b="1" sz="1800">
              <a:solidFill>
                <a:schemeClr val="dk2"/>
              </a:solidFill>
              <a:latin typeface="Calibri"/>
              <a:ea typeface="Calibri"/>
              <a:cs typeface="Calibri"/>
              <a:sym typeface="Calibri"/>
            </a:endParaRPr>
          </a:p>
          <a:p>
            <a:pPr indent="0" lvl="0" marL="0" rtl="0" algn="l">
              <a:spcBef>
                <a:spcPts val="0"/>
              </a:spcBef>
              <a:spcAft>
                <a:spcPts val="0"/>
              </a:spcAft>
              <a:buNone/>
            </a:pPr>
            <a:r>
              <a:rPr b="1" lang="en" sz="1800">
                <a:solidFill>
                  <a:schemeClr val="dk2"/>
                </a:solidFill>
                <a:latin typeface="Calibri"/>
                <a:ea typeface="Calibri"/>
                <a:cs typeface="Calibri"/>
                <a:sym typeface="Calibri"/>
              </a:rPr>
              <a:t>IBM</a:t>
            </a:r>
            <a:endParaRPr b="1" sz="1800">
              <a:solidFill>
                <a:schemeClr val="dk2"/>
              </a:solidFill>
              <a:latin typeface="Calibri"/>
              <a:ea typeface="Calibri"/>
              <a:cs typeface="Calibri"/>
              <a:sym typeface="Calibri"/>
            </a:endParaRPr>
          </a:p>
        </p:txBody>
      </p:sp>
      <p:sp>
        <p:nvSpPr>
          <p:cNvPr id="87" name="Google Shape;87;g3d23ccf0c00_1_0"/>
          <p:cNvSpPr txBox="1"/>
          <p:nvPr/>
        </p:nvSpPr>
        <p:spPr>
          <a:xfrm>
            <a:off x="7026700" y="1786350"/>
            <a:ext cx="2060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2"/>
                </a:solidFill>
                <a:latin typeface="Calibri"/>
                <a:ea typeface="Calibri"/>
                <a:cs typeface="Calibri"/>
                <a:sym typeface="Calibri"/>
              </a:rPr>
              <a:t>Priyanka Saggu</a:t>
            </a:r>
            <a:r>
              <a:rPr b="1" lang="en" sz="1800">
                <a:solidFill>
                  <a:schemeClr val="dk2"/>
                </a:solidFill>
                <a:latin typeface="Calibri"/>
                <a:ea typeface="Calibri"/>
                <a:cs typeface="Calibri"/>
                <a:sym typeface="Calibri"/>
              </a:rPr>
              <a:t>,</a:t>
            </a:r>
            <a:endParaRPr b="1" sz="1800">
              <a:solidFill>
                <a:schemeClr val="dk2"/>
              </a:solidFill>
              <a:latin typeface="Calibri"/>
              <a:ea typeface="Calibri"/>
              <a:cs typeface="Calibri"/>
              <a:sym typeface="Calibri"/>
            </a:endParaRPr>
          </a:p>
          <a:p>
            <a:pPr indent="0" lvl="0" marL="0" rtl="0" algn="l">
              <a:spcBef>
                <a:spcPts val="0"/>
              </a:spcBef>
              <a:spcAft>
                <a:spcPts val="0"/>
              </a:spcAft>
              <a:buNone/>
            </a:pPr>
            <a:r>
              <a:rPr b="1" lang="en" sz="1800">
                <a:solidFill>
                  <a:schemeClr val="dk2"/>
                </a:solidFill>
                <a:latin typeface="Calibri"/>
                <a:ea typeface="Calibri"/>
                <a:cs typeface="Calibri"/>
                <a:sym typeface="Calibri"/>
              </a:rPr>
              <a:t>SUSE</a:t>
            </a:r>
            <a:endParaRPr b="1" sz="1800">
              <a:solidFill>
                <a:schemeClr val="dk2"/>
              </a:solidFill>
              <a:latin typeface="Calibri"/>
              <a:ea typeface="Calibri"/>
              <a:cs typeface="Calibri"/>
              <a:sym typeface="Calibri"/>
            </a:endParaRPr>
          </a:p>
        </p:txBody>
      </p:sp>
      <p:sp>
        <p:nvSpPr>
          <p:cNvPr id="88" name="Google Shape;88;g3d23ccf0c00_1_0"/>
          <p:cNvSpPr txBox="1"/>
          <p:nvPr/>
        </p:nvSpPr>
        <p:spPr>
          <a:xfrm>
            <a:off x="7026700" y="3821300"/>
            <a:ext cx="2060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2"/>
                </a:solidFill>
                <a:latin typeface="Calibri"/>
                <a:ea typeface="Calibri"/>
                <a:cs typeface="Calibri"/>
                <a:sym typeface="Calibri"/>
              </a:rPr>
              <a:t>Sreeram Venkitesh</a:t>
            </a:r>
            <a:endParaRPr b="1" sz="1800">
              <a:solidFill>
                <a:schemeClr val="dk2"/>
              </a:solidFill>
              <a:latin typeface="Calibri"/>
              <a:ea typeface="Calibri"/>
              <a:cs typeface="Calibri"/>
              <a:sym typeface="Calibri"/>
            </a:endParaRPr>
          </a:p>
          <a:p>
            <a:pPr indent="0" lvl="0" marL="0" rtl="0" algn="l">
              <a:spcBef>
                <a:spcPts val="0"/>
              </a:spcBef>
              <a:spcAft>
                <a:spcPts val="0"/>
              </a:spcAft>
              <a:buNone/>
            </a:pPr>
            <a:r>
              <a:rPr b="1" lang="en" sz="1800">
                <a:solidFill>
                  <a:schemeClr val="dk2"/>
                </a:solidFill>
                <a:latin typeface="Calibri"/>
                <a:ea typeface="Calibri"/>
                <a:cs typeface="Calibri"/>
                <a:sym typeface="Calibri"/>
              </a:rPr>
              <a:t>DigitalOcean</a:t>
            </a:r>
            <a:endParaRPr b="1" sz="1800">
              <a:solidFill>
                <a:schemeClr val="dk2"/>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g3cf43a72d22_0_57"/>
          <p:cNvSpPr txBox="1"/>
          <p:nvPr>
            <p:ph type="title"/>
          </p:nvPr>
        </p:nvSpPr>
        <p:spPr>
          <a:xfrm>
            <a:off x="264409" y="-63075"/>
            <a:ext cx="6949800" cy="8586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4000">
                <a:latin typeface="Calibri"/>
                <a:ea typeface="Calibri"/>
                <a:cs typeface="Calibri"/>
                <a:sym typeface="Calibri"/>
              </a:rPr>
              <a:t>Agenda</a:t>
            </a:r>
            <a:endParaRPr sz="4000">
              <a:latin typeface="Calibri"/>
              <a:ea typeface="Calibri"/>
              <a:cs typeface="Calibri"/>
              <a:sym typeface="Calibri"/>
            </a:endParaRPr>
          </a:p>
        </p:txBody>
      </p:sp>
      <p:sp>
        <p:nvSpPr>
          <p:cNvPr id="94" name="Google Shape;94;g3cf43a72d22_0_57"/>
          <p:cNvSpPr txBox="1"/>
          <p:nvPr>
            <p:ph idx="4294967295" type="body"/>
          </p:nvPr>
        </p:nvSpPr>
        <p:spPr>
          <a:xfrm>
            <a:off x="311700" y="1323200"/>
            <a:ext cx="8520600" cy="2316600"/>
          </a:xfrm>
          <a:prstGeom prst="rect">
            <a:avLst/>
          </a:prstGeom>
        </p:spPr>
        <p:txBody>
          <a:bodyPr anchorCtr="0" anchor="t" bIns="0" lIns="0" spcFirstLastPara="1" rIns="0" wrap="square" tIns="0">
            <a:spAutoFit/>
          </a:bodyPr>
          <a:lstStyle/>
          <a:p>
            <a:pPr indent="-349567" lvl="0" marL="457200" rtl="0" algn="l">
              <a:spcBef>
                <a:spcPts val="0"/>
              </a:spcBef>
              <a:spcAft>
                <a:spcPts val="0"/>
              </a:spcAft>
              <a:buClr>
                <a:schemeClr val="dk1"/>
              </a:buClr>
              <a:buSzPts val="1905"/>
              <a:buFont typeface="Calibri"/>
              <a:buChar char="●"/>
            </a:pPr>
            <a:r>
              <a:rPr lang="en" sz="1904">
                <a:solidFill>
                  <a:schemeClr val="dk1"/>
                </a:solidFill>
                <a:latin typeface="Calibri"/>
                <a:ea typeface="Calibri"/>
                <a:cs typeface="Calibri"/>
                <a:sym typeface="Calibri"/>
              </a:rPr>
              <a:t>The Node Readiness Problem</a:t>
            </a:r>
            <a:endParaRPr sz="1904">
              <a:solidFill>
                <a:schemeClr val="dk1"/>
              </a:solidFill>
              <a:latin typeface="Calibri"/>
              <a:ea typeface="Calibri"/>
              <a:cs typeface="Calibri"/>
              <a:sym typeface="Calibri"/>
            </a:endParaRPr>
          </a:p>
          <a:p>
            <a:pPr indent="-349567" lvl="0" marL="457200" rtl="0" algn="l">
              <a:lnSpc>
                <a:spcPct val="115000"/>
              </a:lnSpc>
              <a:spcBef>
                <a:spcPts val="0"/>
              </a:spcBef>
              <a:spcAft>
                <a:spcPts val="0"/>
              </a:spcAft>
              <a:buClr>
                <a:schemeClr val="dk1"/>
              </a:buClr>
              <a:buSzPts val="1905"/>
              <a:buFont typeface="Calibri"/>
              <a:buChar char="●"/>
            </a:pPr>
            <a:r>
              <a:rPr lang="en" sz="1904">
                <a:solidFill>
                  <a:schemeClr val="dk1"/>
                </a:solidFill>
                <a:latin typeface="Calibri"/>
                <a:ea typeface="Calibri"/>
                <a:cs typeface="Calibri"/>
                <a:sym typeface="Calibri"/>
              </a:rPr>
              <a:t>Introducing the Node Readiness Controller</a:t>
            </a:r>
            <a:endParaRPr sz="1904">
              <a:solidFill>
                <a:schemeClr val="dk1"/>
              </a:solidFill>
              <a:latin typeface="Calibri"/>
              <a:ea typeface="Calibri"/>
              <a:cs typeface="Calibri"/>
              <a:sym typeface="Calibri"/>
            </a:endParaRPr>
          </a:p>
          <a:p>
            <a:pPr indent="-349567" lvl="0" marL="457200" rtl="0" algn="l">
              <a:lnSpc>
                <a:spcPct val="115000"/>
              </a:lnSpc>
              <a:spcBef>
                <a:spcPts val="0"/>
              </a:spcBef>
              <a:spcAft>
                <a:spcPts val="0"/>
              </a:spcAft>
              <a:buClr>
                <a:schemeClr val="dk1"/>
              </a:buClr>
              <a:buSzPts val="1905"/>
              <a:buFont typeface="Calibri"/>
              <a:buChar char="●"/>
            </a:pPr>
            <a:r>
              <a:rPr lang="en" sz="1904">
                <a:solidFill>
                  <a:schemeClr val="dk1"/>
                </a:solidFill>
              </a:rPr>
              <a:t>NRC: Design</a:t>
            </a:r>
            <a:endParaRPr sz="1904">
              <a:solidFill>
                <a:schemeClr val="dk1"/>
              </a:solidFill>
            </a:endParaRPr>
          </a:p>
          <a:p>
            <a:pPr indent="-349567" lvl="0" marL="457200" rtl="0" algn="l">
              <a:lnSpc>
                <a:spcPct val="115000"/>
              </a:lnSpc>
              <a:spcBef>
                <a:spcPts val="0"/>
              </a:spcBef>
              <a:spcAft>
                <a:spcPts val="0"/>
              </a:spcAft>
              <a:buClr>
                <a:schemeClr val="dk1"/>
              </a:buClr>
              <a:buSzPts val="1905"/>
              <a:buFont typeface="Calibri"/>
              <a:buChar char="●"/>
            </a:pPr>
            <a:r>
              <a:rPr lang="en" sz="1904">
                <a:solidFill>
                  <a:schemeClr val="dk1"/>
                </a:solidFill>
                <a:latin typeface="Calibri"/>
                <a:ea typeface="Calibri"/>
                <a:cs typeface="Calibri"/>
                <a:sym typeface="Calibri"/>
              </a:rPr>
              <a:t>Operationalizing Node Readiness</a:t>
            </a:r>
            <a:endParaRPr sz="1904">
              <a:solidFill>
                <a:schemeClr val="dk1"/>
              </a:solidFill>
              <a:latin typeface="Calibri"/>
              <a:ea typeface="Calibri"/>
              <a:cs typeface="Calibri"/>
              <a:sym typeface="Calibri"/>
            </a:endParaRPr>
          </a:p>
          <a:p>
            <a:pPr indent="-349567" lvl="0" marL="457200" rtl="0" algn="l">
              <a:lnSpc>
                <a:spcPct val="115000"/>
              </a:lnSpc>
              <a:spcBef>
                <a:spcPts val="0"/>
              </a:spcBef>
              <a:spcAft>
                <a:spcPts val="0"/>
              </a:spcAft>
              <a:buClr>
                <a:schemeClr val="dk1"/>
              </a:buClr>
              <a:buSzPts val="1905"/>
              <a:buFont typeface="Calibri"/>
              <a:buChar char="●"/>
            </a:pPr>
            <a:r>
              <a:rPr lang="en" sz="1904">
                <a:solidFill>
                  <a:schemeClr val="dk1"/>
                </a:solidFill>
                <a:latin typeface="Calibri"/>
                <a:ea typeface="Calibri"/>
                <a:cs typeface="Calibri"/>
                <a:sym typeface="Calibri"/>
              </a:rPr>
              <a:t>Future Work &amp; Ecosystem</a:t>
            </a:r>
            <a:endParaRPr sz="1904">
              <a:solidFill>
                <a:schemeClr val="dk1"/>
              </a:solidFill>
              <a:latin typeface="Calibri"/>
              <a:ea typeface="Calibri"/>
              <a:cs typeface="Calibri"/>
              <a:sym typeface="Calibri"/>
            </a:endParaRPr>
          </a:p>
          <a:p>
            <a:pPr indent="-349567" lvl="0" marL="457200" rtl="0" algn="l">
              <a:lnSpc>
                <a:spcPct val="115000"/>
              </a:lnSpc>
              <a:spcBef>
                <a:spcPts val="0"/>
              </a:spcBef>
              <a:spcAft>
                <a:spcPts val="0"/>
              </a:spcAft>
              <a:buClr>
                <a:schemeClr val="dk1"/>
              </a:buClr>
              <a:buSzPts val="1905"/>
              <a:buFont typeface="Calibri"/>
              <a:buChar char="●"/>
            </a:pPr>
            <a:r>
              <a:rPr lang="en" sz="1904">
                <a:solidFill>
                  <a:schemeClr val="dk1"/>
                </a:solidFill>
                <a:latin typeface="Calibri"/>
                <a:ea typeface="Calibri"/>
                <a:cs typeface="Calibri"/>
                <a:sym typeface="Calibri"/>
              </a:rPr>
              <a:t>Key Takeaways</a:t>
            </a:r>
            <a:endParaRPr sz="1904">
              <a:solidFill>
                <a:schemeClr val="dk1"/>
              </a:solidFill>
              <a:latin typeface="Calibri"/>
              <a:ea typeface="Calibri"/>
              <a:cs typeface="Calibri"/>
              <a:sym typeface="Calibri"/>
            </a:endParaRPr>
          </a:p>
          <a:p>
            <a:pPr indent="-349567" lvl="0" marL="457200" rtl="0" algn="l">
              <a:spcBef>
                <a:spcPts val="0"/>
              </a:spcBef>
              <a:spcAft>
                <a:spcPts val="0"/>
              </a:spcAft>
              <a:buClr>
                <a:schemeClr val="dk1"/>
              </a:buClr>
              <a:buSzPts val="1905"/>
              <a:buChar char="●"/>
            </a:pPr>
            <a:r>
              <a:rPr lang="en" sz="1904">
                <a:solidFill>
                  <a:schemeClr val="dk1"/>
                </a:solidFill>
              </a:rPr>
              <a:t>Resources &amp; Getting Involved</a:t>
            </a:r>
            <a:endParaRPr sz="1904">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g3cf43a72d22_0_253"/>
          <p:cNvSpPr txBox="1"/>
          <p:nvPr/>
        </p:nvSpPr>
        <p:spPr>
          <a:xfrm>
            <a:off x="205050" y="2230500"/>
            <a:ext cx="8733900" cy="682500"/>
          </a:xfrm>
          <a:prstGeom prst="rect">
            <a:avLst/>
          </a:prstGeom>
          <a:no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None/>
            </a:pPr>
            <a:r>
              <a:rPr b="1" lang="en" sz="4000">
                <a:latin typeface="Calibri"/>
                <a:ea typeface="Calibri"/>
                <a:cs typeface="Calibri"/>
                <a:sym typeface="Calibri"/>
              </a:rPr>
              <a:t>The Node Readiness Problem</a:t>
            </a:r>
            <a:endParaRPr b="1" sz="4000">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g396535051d8_0_322"/>
          <p:cNvSpPr txBox="1"/>
          <p:nvPr>
            <p:ph type="title"/>
          </p:nvPr>
        </p:nvSpPr>
        <p:spPr>
          <a:xfrm>
            <a:off x="264409" y="-63075"/>
            <a:ext cx="6949800" cy="858600"/>
          </a:xfrm>
          <a:prstGeom prst="rect">
            <a:avLst/>
          </a:prstGeom>
          <a:no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lang="en" sz="4000">
                <a:latin typeface="Calibri"/>
                <a:ea typeface="Calibri"/>
                <a:cs typeface="Calibri"/>
                <a:sym typeface="Calibri"/>
              </a:rPr>
              <a:t>The Node Readiness Problem</a:t>
            </a:r>
            <a:endParaRPr sz="4000">
              <a:latin typeface="Calibri"/>
              <a:ea typeface="Calibri"/>
              <a:cs typeface="Calibri"/>
              <a:sym typeface="Calibri"/>
            </a:endParaRPr>
          </a:p>
        </p:txBody>
      </p:sp>
      <p:sp>
        <p:nvSpPr>
          <p:cNvPr id="105" name="Google Shape;105;g396535051d8_0_322"/>
          <p:cNvSpPr txBox="1"/>
          <p:nvPr/>
        </p:nvSpPr>
        <p:spPr>
          <a:xfrm>
            <a:off x="2765700" y="4629400"/>
            <a:ext cx="3612600" cy="277200"/>
          </a:xfrm>
          <a:prstGeom prst="rect">
            <a:avLst/>
          </a:prstGeom>
          <a:noFill/>
          <a:ln>
            <a:noFill/>
          </a:ln>
        </p:spPr>
        <p:txBody>
          <a:bodyPr anchorCtr="0" anchor="t" bIns="0" lIns="0" spcFirstLastPara="1" rIns="0" wrap="square" tIns="0">
            <a:spAutoFit/>
          </a:bodyPr>
          <a:lstStyle/>
          <a:p>
            <a:pPr indent="0" lvl="0" marL="0" marR="0" rtl="0" algn="ctr">
              <a:lnSpc>
                <a:spcPct val="115000"/>
              </a:lnSpc>
              <a:spcBef>
                <a:spcPts val="0"/>
              </a:spcBef>
              <a:spcAft>
                <a:spcPts val="0"/>
              </a:spcAft>
              <a:buClr>
                <a:srgbClr val="000000"/>
              </a:buClr>
              <a:buSzPts val="1800"/>
              <a:buFont typeface="Arial"/>
              <a:buNone/>
            </a:pPr>
            <a:r>
              <a:rPr b="1" i="0" lang="en" sz="1800" u="none" cap="none" strike="noStrike">
                <a:solidFill>
                  <a:srgbClr val="000000"/>
                </a:solidFill>
                <a:latin typeface="Calibri"/>
                <a:ea typeface="Calibri"/>
                <a:cs typeface="Calibri"/>
                <a:sym typeface="Calibri"/>
              </a:rPr>
              <a:t>Race Condition on Node Bootstrap</a:t>
            </a:r>
            <a:endParaRPr b="1" i="0" sz="1800" u="none" cap="none" strike="noStrike">
              <a:solidFill>
                <a:srgbClr val="000000"/>
              </a:solidFill>
              <a:latin typeface="Calibri"/>
              <a:ea typeface="Calibri"/>
              <a:cs typeface="Calibri"/>
              <a:sym typeface="Calibri"/>
            </a:endParaRPr>
          </a:p>
        </p:txBody>
      </p:sp>
      <p:sp>
        <p:nvSpPr>
          <p:cNvPr id="106" name="Google Shape;106;g396535051d8_0_322"/>
          <p:cNvSpPr/>
          <p:nvPr/>
        </p:nvSpPr>
        <p:spPr>
          <a:xfrm>
            <a:off x="629925" y="2021033"/>
            <a:ext cx="2055300" cy="430500"/>
          </a:xfrm>
          <a:prstGeom prst="roundRect">
            <a:avLst>
              <a:gd fmla="val 16667" name="adj"/>
            </a:avLst>
          </a:prstGeom>
          <a:solidFill>
            <a:schemeClr val="lt2"/>
          </a:solidFill>
          <a:ln>
            <a:noFill/>
          </a:ln>
          <a:effectLst>
            <a:outerShdw blurRad="51428" rotWithShape="0" algn="bl" dir="5400000" dist="17143">
              <a:srgbClr val="000000">
                <a:alpha val="50199"/>
              </a:srgbClr>
            </a:outerShdw>
          </a:effectLst>
        </p:spPr>
        <p:txBody>
          <a:bodyPr anchorCtr="0" anchor="ctr" bIns="82275" lIns="82275" spcFirstLastPara="1" rIns="82275" wrap="square" tIns="82275">
            <a:noAutofit/>
          </a:bodyPr>
          <a:lstStyle/>
          <a:p>
            <a:pPr indent="0" lvl="0" marL="0" rtl="0" algn="ctr">
              <a:spcBef>
                <a:spcPts val="0"/>
              </a:spcBef>
              <a:spcAft>
                <a:spcPts val="0"/>
              </a:spcAft>
              <a:buClr>
                <a:schemeClr val="dk1"/>
              </a:buClr>
              <a:buSzPts val="1169"/>
              <a:buFont typeface="Arial"/>
              <a:buNone/>
            </a:pPr>
            <a:r>
              <a:rPr lang="en" sz="1469">
                <a:solidFill>
                  <a:schemeClr val="dk1"/>
                </a:solidFill>
                <a:latin typeface="Calibri"/>
                <a:ea typeface="Calibri"/>
                <a:cs typeface="Calibri"/>
                <a:sym typeface="Calibri"/>
              </a:rPr>
              <a:t>Kubelet sets</a:t>
            </a:r>
            <a:endParaRPr sz="1469">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169"/>
              <a:buFont typeface="Arial"/>
              <a:buNone/>
            </a:pPr>
            <a:r>
              <a:rPr b="1" i="1" lang="en" sz="1469">
                <a:solidFill>
                  <a:srgbClr val="188038"/>
                </a:solidFill>
                <a:latin typeface="Calibri"/>
                <a:ea typeface="Calibri"/>
                <a:cs typeface="Calibri"/>
                <a:sym typeface="Calibri"/>
              </a:rPr>
              <a:t>Node = Ready</a:t>
            </a:r>
            <a:endParaRPr b="1" i="1" sz="1469" u="none" cap="none" strike="noStrike">
              <a:solidFill>
                <a:srgbClr val="188038"/>
              </a:solidFill>
              <a:latin typeface="Calibri"/>
              <a:ea typeface="Calibri"/>
              <a:cs typeface="Calibri"/>
              <a:sym typeface="Calibri"/>
            </a:endParaRPr>
          </a:p>
        </p:txBody>
      </p:sp>
      <p:grpSp>
        <p:nvGrpSpPr>
          <p:cNvPr id="107" name="Google Shape;107;g396535051d8_0_322"/>
          <p:cNvGrpSpPr/>
          <p:nvPr/>
        </p:nvGrpSpPr>
        <p:grpSpPr>
          <a:xfrm>
            <a:off x="629925" y="1178183"/>
            <a:ext cx="8112796" cy="3329242"/>
            <a:chOff x="629885" y="1454408"/>
            <a:chExt cx="8112796" cy="3329242"/>
          </a:xfrm>
        </p:grpSpPr>
        <p:sp>
          <p:nvSpPr>
            <p:cNvPr id="108" name="Google Shape;108;g396535051d8_0_322"/>
            <p:cNvSpPr/>
            <p:nvPr/>
          </p:nvSpPr>
          <p:spPr>
            <a:xfrm>
              <a:off x="629885" y="1454408"/>
              <a:ext cx="2055300" cy="430500"/>
            </a:xfrm>
            <a:prstGeom prst="roundRect">
              <a:avLst>
                <a:gd fmla="val 16667" name="adj"/>
              </a:avLst>
            </a:prstGeom>
            <a:solidFill>
              <a:schemeClr val="lt2"/>
            </a:solidFill>
            <a:ln>
              <a:noFill/>
            </a:ln>
            <a:effectLst>
              <a:outerShdw blurRad="51428" rotWithShape="0" algn="bl" dir="5400000" dist="17143">
                <a:srgbClr val="000000">
                  <a:alpha val="50199"/>
                </a:srgbClr>
              </a:outerShdw>
            </a:effectLst>
          </p:spPr>
          <p:txBody>
            <a:bodyPr anchorCtr="0" anchor="ctr" bIns="82275" lIns="82275" spcFirstLastPara="1" rIns="82275" wrap="square" tIns="82275">
              <a:noAutofit/>
            </a:bodyPr>
            <a:lstStyle/>
            <a:p>
              <a:pPr indent="0" lvl="0" marL="0" marR="0" rtl="0" algn="ctr">
                <a:lnSpc>
                  <a:spcPct val="100000"/>
                </a:lnSpc>
                <a:spcBef>
                  <a:spcPts val="0"/>
                </a:spcBef>
                <a:spcAft>
                  <a:spcPts val="0"/>
                </a:spcAft>
                <a:buClr>
                  <a:srgbClr val="000000"/>
                </a:buClr>
                <a:buSzPts val="1169"/>
                <a:buFont typeface="Arial"/>
                <a:buNone/>
              </a:pPr>
              <a:r>
                <a:rPr b="0" i="0" lang="en" sz="1469" u="none" cap="none" strike="noStrike">
                  <a:solidFill>
                    <a:srgbClr val="000000"/>
                  </a:solidFill>
                  <a:latin typeface="Calibri"/>
                  <a:ea typeface="Calibri"/>
                  <a:cs typeface="Calibri"/>
                  <a:sym typeface="Calibri"/>
                </a:rPr>
                <a:t>Node joins the cluster.</a:t>
              </a:r>
              <a:endParaRPr b="1" i="1" sz="1469" u="none" cap="none" strike="noStrike">
                <a:solidFill>
                  <a:srgbClr val="188038"/>
                </a:solidFill>
                <a:latin typeface="Calibri"/>
                <a:ea typeface="Calibri"/>
                <a:cs typeface="Calibri"/>
                <a:sym typeface="Calibri"/>
              </a:endParaRPr>
            </a:p>
          </p:txBody>
        </p:sp>
        <p:sp>
          <p:nvSpPr>
            <p:cNvPr id="109" name="Google Shape;109;g396535051d8_0_322"/>
            <p:cNvSpPr/>
            <p:nvPr/>
          </p:nvSpPr>
          <p:spPr>
            <a:xfrm>
              <a:off x="6724881" y="1933062"/>
              <a:ext cx="2017800" cy="1158900"/>
            </a:xfrm>
            <a:prstGeom prst="roundRect">
              <a:avLst>
                <a:gd fmla="val 16667" name="adj"/>
              </a:avLst>
            </a:prstGeom>
            <a:solidFill>
              <a:schemeClr val="lt2"/>
            </a:solidFill>
            <a:ln>
              <a:noFill/>
            </a:ln>
            <a:effectLst>
              <a:outerShdw blurRad="51428" rotWithShape="0" algn="bl" dir="5400000" dist="17143">
                <a:srgbClr val="000000">
                  <a:alpha val="50199"/>
                </a:srgbClr>
              </a:outerShdw>
            </a:effectLst>
          </p:spPr>
          <p:txBody>
            <a:bodyPr anchorCtr="0" anchor="ctr" bIns="82275" lIns="82275" spcFirstLastPara="1" rIns="82275" wrap="square" tIns="82275">
              <a:noAutofit/>
            </a:bodyPr>
            <a:lstStyle/>
            <a:p>
              <a:pPr indent="0" lvl="0" marL="0" marR="0" rtl="0" algn="ctr">
                <a:lnSpc>
                  <a:spcPct val="100000"/>
                </a:lnSpc>
                <a:spcBef>
                  <a:spcPts val="0"/>
                </a:spcBef>
                <a:spcAft>
                  <a:spcPts val="0"/>
                </a:spcAft>
                <a:buClr>
                  <a:srgbClr val="000000"/>
                </a:buClr>
                <a:buSzPts val="1169"/>
                <a:buFont typeface="Arial"/>
                <a:buNone/>
              </a:pPr>
              <a:r>
                <a:rPr b="0" i="0" lang="en" sz="1469" u="none" cap="none" strike="noStrike">
                  <a:solidFill>
                    <a:srgbClr val="000000"/>
                  </a:solidFill>
                  <a:latin typeface="Calibri"/>
                  <a:ea typeface="Calibri"/>
                  <a:cs typeface="Calibri"/>
                  <a:sym typeface="Calibri"/>
                </a:rPr>
                <a:t>Scheduler observes the Node Ready state, and </a:t>
              </a:r>
              <a:r>
                <a:rPr b="1" i="1" lang="en" sz="1469" u="none" cap="none" strike="noStrike">
                  <a:solidFill>
                    <a:srgbClr val="188038"/>
                  </a:solidFill>
                  <a:latin typeface="Calibri"/>
                  <a:ea typeface="Calibri"/>
                  <a:cs typeface="Calibri"/>
                  <a:sym typeface="Calibri"/>
                </a:rPr>
                <a:t>schedules application pods</a:t>
              </a:r>
              <a:r>
                <a:rPr b="0" i="0" lang="en" sz="1469" u="none" cap="none" strike="noStrike">
                  <a:solidFill>
                    <a:srgbClr val="000000"/>
                  </a:solidFill>
                  <a:latin typeface="Calibri"/>
                  <a:ea typeface="Calibri"/>
                  <a:cs typeface="Calibri"/>
                  <a:sym typeface="Calibri"/>
                </a:rPr>
                <a:t>.</a:t>
              </a:r>
              <a:endParaRPr b="0" i="0" sz="1469" u="none" cap="none" strike="noStrike">
                <a:solidFill>
                  <a:srgbClr val="000000"/>
                </a:solidFill>
                <a:latin typeface="Calibri"/>
                <a:ea typeface="Calibri"/>
                <a:cs typeface="Calibri"/>
                <a:sym typeface="Calibri"/>
              </a:endParaRPr>
            </a:p>
          </p:txBody>
        </p:sp>
        <p:sp>
          <p:nvSpPr>
            <p:cNvPr id="110" name="Google Shape;110;g396535051d8_0_322"/>
            <p:cNvSpPr/>
            <p:nvPr/>
          </p:nvSpPr>
          <p:spPr>
            <a:xfrm>
              <a:off x="1856510" y="3811050"/>
              <a:ext cx="5430900" cy="972600"/>
            </a:xfrm>
            <a:prstGeom prst="roundRect">
              <a:avLst>
                <a:gd fmla="val 16667" name="adj"/>
              </a:avLst>
            </a:prstGeom>
            <a:solidFill>
              <a:schemeClr val="lt2"/>
            </a:solidFill>
            <a:ln>
              <a:noFill/>
            </a:ln>
            <a:effectLst>
              <a:outerShdw blurRad="51428" rotWithShape="0" algn="bl" dir="5400000" dist="17143">
                <a:srgbClr val="000000">
                  <a:alpha val="50199"/>
                </a:srgbClr>
              </a:outerShdw>
            </a:effectLst>
          </p:spPr>
          <p:txBody>
            <a:bodyPr anchorCtr="0" anchor="ctr" bIns="82275" lIns="82275" spcFirstLastPara="1" rIns="82275" wrap="square" tIns="82275">
              <a:noAutofit/>
            </a:bodyPr>
            <a:lstStyle/>
            <a:p>
              <a:pPr indent="0" lvl="0" marL="0" marR="0" rtl="0" algn="ctr">
                <a:lnSpc>
                  <a:spcPct val="100000"/>
                </a:lnSpc>
                <a:spcBef>
                  <a:spcPts val="0"/>
                </a:spcBef>
                <a:spcAft>
                  <a:spcPts val="0"/>
                </a:spcAft>
                <a:buClr>
                  <a:srgbClr val="000000"/>
                </a:buClr>
                <a:buSzPts val="1169"/>
                <a:buFont typeface="Arial"/>
                <a:buNone/>
              </a:pPr>
              <a:r>
                <a:rPr b="0" i="0" lang="en" sz="1469" u="none" cap="none" strike="noStrike">
                  <a:solidFill>
                    <a:srgbClr val="000000"/>
                  </a:solidFill>
                  <a:latin typeface="Calibri"/>
                  <a:ea typeface="Calibri"/>
                  <a:cs typeface="Calibri"/>
                  <a:sym typeface="Calibri"/>
                </a:rPr>
                <a:t>Pods start before dependencies are ready </a:t>
              </a:r>
              <a:r>
                <a:rPr lang="en" sz="1469">
                  <a:latin typeface="Calibri"/>
                  <a:ea typeface="Calibri"/>
                  <a:cs typeface="Calibri"/>
                  <a:sym typeface="Calibri"/>
                </a:rPr>
                <a:t>→</a:t>
              </a:r>
              <a:endParaRPr sz="1469">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69"/>
                <a:buFont typeface="Arial"/>
                <a:buNone/>
              </a:pPr>
              <a:r>
                <a:rPr b="1" i="1" lang="en" sz="1469" u="none" cap="none" strike="noStrike">
                  <a:solidFill>
                    <a:srgbClr val="FF0000"/>
                  </a:solidFill>
                  <a:latin typeface="Calibri"/>
                  <a:ea typeface="Calibri"/>
                  <a:cs typeface="Calibri"/>
                  <a:sym typeface="Calibri"/>
                </a:rPr>
                <a:t>Application pods start in broken/insecure state! 💥</a:t>
              </a:r>
              <a:r>
                <a:rPr b="1" i="1" lang="en" sz="1169" u="none" cap="none" strike="noStrike">
                  <a:solidFill>
                    <a:srgbClr val="FF0000"/>
                  </a:solidFill>
                  <a:latin typeface="Calibri"/>
                  <a:ea typeface="Calibri"/>
                  <a:cs typeface="Calibri"/>
                  <a:sym typeface="Calibri"/>
                </a:rPr>
                <a:t> </a:t>
              </a:r>
              <a:endParaRPr b="0" i="0" sz="1169" u="none" cap="none" strike="noStrike">
                <a:solidFill>
                  <a:srgbClr val="000000"/>
                </a:solidFill>
                <a:latin typeface="Calibri"/>
                <a:ea typeface="Calibri"/>
                <a:cs typeface="Calibri"/>
                <a:sym typeface="Calibri"/>
              </a:endParaRPr>
            </a:p>
          </p:txBody>
        </p:sp>
        <p:cxnSp>
          <p:nvCxnSpPr>
            <p:cNvPr id="111" name="Google Shape;111;g396535051d8_0_322"/>
            <p:cNvCxnSpPr>
              <a:stCxn id="108" idx="2"/>
              <a:endCxn id="106" idx="0"/>
            </p:cNvCxnSpPr>
            <p:nvPr/>
          </p:nvCxnSpPr>
          <p:spPr>
            <a:xfrm>
              <a:off x="1657535" y="1884908"/>
              <a:ext cx="0" cy="412200"/>
            </a:xfrm>
            <a:prstGeom prst="straightConnector1">
              <a:avLst/>
            </a:prstGeom>
            <a:noFill/>
            <a:ln cap="flat" cmpd="sng" w="25725">
              <a:solidFill>
                <a:srgbClr val="A61C00"/>
              </a:solidFill>
              <a:prstDash val="solid"/>
              <a:round/>
              <a:headEnd len="sm" w="sm" type="none"/>
              <a:tailEnd len="med" w="med" type="triangle"/>
            </a:ln>
          </p:spPr>
        </p:cxnSp>
        <p:cxnSp>
          <p:nvCxnSpPr>
            <p:cNvPr id="112" name="Google Shape;112;g396535051d8_0_322"/>
            <p:cNvCxnSpPr>
              <a:stCxn id="106" idx="3"/>
              <a:endCxn id="109" idx="1"/>
            </p:cNvCxnSpPr>
            <p:nvPr/>
          </p:nvCxnSpPr>
          <p:spPr>
            <a:xfrm>
              <a:off x="2685185" y="2512508"/>
              <a:ext cx="4039800" cy="0"/>
            </a:xfrm>
            <a:prstGeom prst="straightConnector1">
              <a:avLst/>
            </a:prstGeom>
            <a:noFill/>
            <a:ln cap="flat" cmpd="sng" w="25725">
              <a:solidFill>
                <a:srgbClr val="A61C00"/>
              </a:solidFill>
              <a:prstDash val="dashDot"/>
              <a:round/>
              <a:headEnd len="sm" w="sm" type="none"/>
              <a:tailEnd len="med" w="med" type="triangle"/>
            </a:ln>
          </p:spPr>
        </p:cxnSp>
        <p:cxnSp>
          <p:nvCxnSpPr>
            <p:cNvPr id="113" name="Google Shape;113;g396535051d8_0_322"/>
            <p:cNvCxnSpPr>
              <a:stCxn id="106" idx="2"/>
            </p:cNvCxnSpPr>
            <p:nvPr/>
          </p:nvCxnSpPr>
          <p:spPr>
            <a:xfrm flipH="1">
              <a:off x="1654535" y="2727758"/>
              <a:ext cx="3000" cy="1492500"/>
            </a:xfrm>
            <a:prstGeom prst="straightConnector1">
              <a:avLst/>
            </a:prstGeom>
            <a:noFill/>
            <a:ln cap="flat" cmpd="sng" w="25725">
              <a:solidFill>
                <a:srgbClr val="A61C00"/>
              </a:solidFill>
              <a:prstDash val="solid"/>
              <a:round/>
              <a:headEnd len="sm" w="sm" type="none"/>
              <a:tailEnd len="med" w="med" type="triangle"/>
            </a:ln>
          </p:spPr>
        </p:cxnSp>
      </p:grpSp>
      <p:sp>
        <p:nvSpPr>
          <p:cNvPr id="114" name="Google Shape;114;g396535051d8_0_322"/>
          <p:cNvSpPr/>
          <p:nvPr/>
        </p:nvSpPr>
        <p:spPr>
          <a:xfrm>
            <a:off x="3053250" y="1555275"/>
            <a:ext cx="3037500" cy="1616100"/>
          </a:xfrm>
          <a:prstGeom prst="wedgeRoundRectCallout">
            <a:avLst>
              <a:gd fmla="val -74826" name="adj1"/>
              <a:gd fmla="val 51265" name="adj2"/>
              <a:gd fmla="val 0" name="adj3"/>
            </a:avLst>
          </a:prstGeom>
          <a:solidFill>
            <a:srgbClr val="E8F0FE"/>
          </a:solidFill>
          <a:ln cap="flat" cmpd="sng" w="9525">
            <a:solidFill>
              <a:schemeClr val="dk2"/>
            </a:solidFill>
            <a:prstDash val="dot"/>
            <a:round/>
            <a:headEnd len="sm" w="sm" type="none"/>
            <a:tailEnd len="sm" w="sm" type="none"/>
          </a:ln>
          <a:effectLst>
            <a:outerShdw blurRad="51428" rotWithShape="0" algn="bl" dir="5400000" dist="17143">
              <a:srgbClr val="000000">
                <a:alpha val="50199"/>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but the node critical components are </a:t>
            </a:r>
            <a:r>
              <a:rPr b="1" lang="en">
                <a:solidFill>
                  <a:srgbClr val="FF0000"/>
                </a:solidFill>
                <a:latin typeface="Calibri"/>
                <a:ea typeface="Calibri"/>
                <a:cs typeface="Calibri"/>
                <a:sym typeface="Calibri"/>
              </a:rPr>
              <a:t>not ready </a:t>
            </a:r>
            <a:r>
              <a:rPr lang="en">
                <a:latin typeface="Calibri"/>
                <a:ea typeface="Calibri"/>
                <a:cs typeface="Calibri"/>
                <a:sym typeface="Calibri"/>
              </a:rPr>
              <a:t>yet!</a:t>
            </a:r>
            <a:endParaRPr>
              <a:latin typeface="Calibri"/>
              <a:ea typeface="Calibri"/>
              <a:cs typeface="Calibri"/>
              <a:sym typeface="Calibri"/>
            </a:endParaRPr>
          </a:p>
          <a:p>
            <a:pPr indent="-279995" lvl="0" marL="411421" rtl="0" algn="l">
              <a:spcBef>
                <a:spcPts val="0"/>
              </a:spcBef>
              <a:spcAft>
                <a:spcPts val="0"/>
              </a:spcAft>
              <a:buClr>
                <a:schemeClr val="dk1"/>
              </a:buClr>
              <a:buSzPts val="1170"/>
              <a:buFont typeface="Calibri"/>
              <a:buChar char="●"/>
            </a:pPr>
            <a:r>
              <a:rPr lang="en" sz="1169">
                <a:solidFill>
                  <a:schemeClr val="dk1"/>
                </a:solidFill>
                <a:latin typeface="Calibri"/>
                <a:ea typeface="Calibri"/>
                <a:cs typeface="Calibri"/>
                <a:sym typeface="Calibri"/>
              </a:rPr>
              <a:t>CNI plugin not initialized</a:t>
            </a:r>
            <a:endParaRPr sz="1169">
              <a:solidFill>
                <a:schemeClr val="dk1"/>
              </a:solidFill>
              <a:latin typeface="Calibri"/>
              <a:ea typeface="Calibri"/>
              <a:cs typeface="Calibri"/>
              <a:sym typeface="Calibri"/>
            </a:endParaRPr>
          </a:p>
          <a:p>
            <a:pPr indent="-279995" lvl="0" marL="411421" rtl="0" algn="l">
              <a:spcBef>
                <a:spcPts val="0"/>
              </a:spcBef>
              <a:spcAft>
                <a:spcPts val="0"/>
              </a:spcAft>
              <a:buClr>
                <a:schemeClr val="dk1"/>
              </a:buClr>
              <a:buSzPts val="1170"/>
              <a:buFont typeface="Calibri"/>
              <a:buChar char="●"/>
            </a:pPr>
            <a:r>
              <a:rPr lang="en" sz="1169">
                <a:solidFill>
                  <a:schemeClr val="dk1"/>
                </a:solidFill>
                <a:latin typeface="Calibri"/>
                <a:ea typeface="Calibri"/>
                <a:cs typeface="Calibri"/>
                <a:sym typeface="Calibri"/>
              </a:rPr>
              <a:t>Security agent not enforcing policies</a:t>
            </a:r>
            <a:endParaRPr sz="1169">
              <a:solidFill>
                <a:schemeClr val="dk1"/>
              </a:solidFill>
              <a:latin typeface="Calibri"/>
              <a:ea typeface="Calibri"/>
              <a:cs typeface="Calibri"/>
              <a:sym typeface="Calibri"/>
            </a:endParaRPr>
          </a:p>
          <a:p>
            <a:pPr indent="-279995" lvl="0" marL="411421" rtl="0" algn="l">
              <a:spcBef>
                <a:spcPts val="0"/>
              </a:spcBef>
              <a:spcAft>
                <a:spcPts val="0"/>
              </a:spcAft>
              <a:buClr>
                <a:schemeClr val="dk1"/>
              </a:buClr>
              <a:buSzPts val="1170"/>
              <a:buFont typeface="Calibri"/>
              <a:buChar char="●"/>
            </a:pPr>
            <a:r>
              <a:rPr lang="en" sz="1169">
                <a:solidFill>
                  <a:schemeClr val="dk1"/>
                </a:solidFill>
                <a:latin typeface="Calibri"/>
                <a:ea typeface="Calibri"/>
                <a:cs typeface="Calibri"/>
                <a:sym typeface="Calibri"/>
              </a:rPr>
              <a:t>CSI driver not available</a:t>
            </a:r>
            <a:endParaRPr sz="1169">
              <a:solidFill>
                <a:schemeClr val="dk1"/>
              </a:solidFill>
              <a:latin typeface="Calibri"/>
              <a:ea typeface="Calibri"/>
              <a:cs typeface="Calibri"/>
              <a:sym typeface="Calibri"/>
            </a:endParaRPr>
          </a:p>
          <a:p>
            <a:pPr indent="-279995" lvl="0" marL="411421" rtl="0" algn="l">
              <a:spcBef>
                <a:spcPts val="0"/>
              </a:spcBef>
              <a:spcAft>
                <a:spcPts val="0"/>
              </a:spcAft>
              <a:buClr>
                <a:schemeClr val="dk1"/>
              </a:buClr>
              <a:buSzPts val="1170"/>
              <a:buFont typeface="Calibri"/>
              <a:buChar char="●"/>
            </a:pPr>
            <a:r>
              <a:rPr lang="en" sz="1169">
                <a:solidFill>
                  <a:schemeClr val="dk1"/>
                </a:solidFill>
                <a:latin typeface="Calibri"/>
                <a:ea typeface="Calibri"/>
                <a:cs typeface="Calibri"/>
                <a:sym typeface="Calibri"/>
              </a:rPr>
              <a:t>GPU drivers not installed</a:t>
            </a:r>
            <a:endParaRPr>
              <a:latin typeface="Calibri"/>
              <a:ea typeface="Calibri"/>
              <a:cs typeface="Calibri"/>
              <a:sym typeface="Calibri"/>
            </a:endParaRPr>
          </a:p>
        </p:txBody>
      </p:sp>
      <p:sp>
        <p:nvSpPr>
          <p:cNvPr id="115" name="Google Shape;115;g396535051d8_0_322"/>
          <p:cNvSpPr/>
          <p:nvPr/>
        </p:nvSpPr>
        <p:spPr>
          <a:xfrm>
            <a:off x="5326475" y="2502313"/>
            <a:ext cx="650700" cy="582900"/>
          </a:xfrm>
          <a:prstGeom prst="mathMultiply">
            <a:avLst>
              <a:gd fmla="val 23520" name="adj1"/>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g3d7e8bdead7_0_71"/>
          <p:cNvSpPr/>
          <p:nvPr/>
        </p:nvSpPr>
        <p:spPr>
          <a:xfrm>
            <a:off x="684625" y="2282100"/>
            <a:ext cx="3739200" cy="1623900"/>
          </a:xfrm>
          <a:prstGeom prst="rect">
            <a:avLst/>
          </a:prstGeom>
          <a:solidFill>
            <a:schemeClr val="lt2"/>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21" name="Google Shape;121;g3d7e8bdead7_0_71"/>
          <p:cNvSpPr txBox="1"/>
          <p:nvPr>
            <p:ph type="title"/>
          </p:nvPr>
        </p:nvSpPr>
        <p:spPr>
          <a:xfrm>
            <a:off x="264409" y="-63075"/>
            <a:ext cx="6949800" cy="8586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4000">
                <a:latin typeface="Calibri"/>
                <a:ea typeface="Calibri"/>
                <a:cs typeface="Calibri"/>
                <a:sym typeface="Calibri"/>
              </a:rPr>
              <a:t>The Node Readiness Problem</a:t>
            </a:r>
            <a:endParaRPr sz="4000">
              <a:latin typeface="Calibri"/>
              <a:ea typeface="Calibri"/>
              <a:cs typeface="Calibri"/>
              <a:sym typeface="Calibri"/>
            </a:endParaRPr>
          </a:p>
        </p:txBody>
      </p:sp>
      <p:sp>
        <p:nvSpPr>
          <p:cNvPr id="122" name="Google Shape;122;g3d7e8bdead7_0_71"/>
          <p:cNvSpPr txBox="1"/>
          <p:nvPr/>
        </p:nvSpPr>
        <p:spPr>
          <a:xfrm>
            <a:off x="346050" y="1006500"/>
            <a:ext cx="4226100" cy="38268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0"/>
              </a:spcBef>
              <a:spcAft>
                <a:spcPts val="0"/>
              </a:spcAft>
              <a:buNone/>
            </a:pPr>
            <a:r>
              <a:rPr lang="en" sz="2004">
                <a:latin typeface="Calibri"/>
                <a:ea typeface="Calibri"/>
                <a:cs typeface="Calibri"/>
                <a:sym typeface="Calibri"/>
              </a:rPr>
              <a:t>The root </a:t>
            </a:r>
            <a:r>
              <a:rPr lang="en" sz="2004">
                <a:latin typeface="Calibri"/>
                <a:ea typeface="Calibri"/>
                <a:cs typeface="Calibri"/>
                <a:sym typeface="Calibri"/>
              </a:rPr>
              <a:t>cause</a:t>
            </a:r>
            <a:r>
              <a:rPr lang="en" sz="2004">
                <a:latin typeface="Calibri"/>
                <a:ea typeface="Calibri"/>
                <a:cs typeface="Calibri"/>
                <a:sym typeface="Calibri"/>
              </a:rPr>
              <a:t> is the Node’s “coarse-grained readiness” </a:t>
            </a:r>
            <a:r>
              <a:rPr lang="en" sz="2004">
                <a:latin typeface="Calibri"/>
                <a:ea typeface="Calibri"/>
                <a:cs typeface="Calibri"/>
                <a:sym typeface="Calibri"/>
              </a:rPr>
              <a:t>c</a:t>
            </a:r>
            <a:r>
              <a:rPr lang="en" sz="2004">
                <a:latin typeface="Calibri"/>
                <a:ea typeface="Calibri"/>
                <a:cs typeface="Calibri"/>
                <a:sym typeface="Calibri"/>
              </a:rPr>
              <a:t>ondition:</a:t>
            </a:r>
            <a:br>
              <a:rPr lang="en" sz="2004">
                <a:latin typeface="Calibri"/>
                <a:ea typeface="Calibri"/>
                <a:cs typeface="Calibri"/>
                <a:sym typeface="Calibri"/>
              </a:rPr>
            </a:br>
            <a:endParaRPr sz="2004">
              <a:latin typeface="Calibri"/>
              <a:ea typeface="Calibri"/>
              <a:cs typeface="Calibri"/>
              <a:sym typeface="Calibri"/>
            </a:endParaRPr>
          </a:p>
          <a:p>
            <a:pPr indent="0" lvl="0" marL="0" rtl="0" algn="l">
              <a:lnSpc>
                <a:spcPct val="115000"/>
              </a:lnSpc>
              <a:spcBef>
                <a:spcPts val="0"/>
              </a:spcBef>
              <a:spcAft>
                <a:spcPts val="0"/>
              </a:spcAft>
              <a:buNone/>
            </a:pPr>
            <a:r>
              <a:t/>
            </a:r>
            <a:endParaRPr sz="1604">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b="1" lang="en" sz="1305">
                <a:solidFill>
                  <a:srgbClr val="CC0000"/>
                </a:solidFill>
                <a:latin typeface="Courier New"/>
                <a:ea typeface="Courier New"/>
                <a:cs typeface="Courier New"/>
                <a:sym typeface="Courier New"/>
              </a:rPr>
              <a:t>status</a:t>
            </a:r>
            <a:r>
              <a:rPr lang="en" sz="1305">
                <a:solidFill>
                  <a:srgbClr val="CC0000"/>
                </a:solidFill>
                <a:latin typeface="Courier New"/>
                <a:ea typeface="Courier New"/>
                <a:cs typeface="Courier New"/>
                <a:sym typeface="Courier New"/>
              </a:rPr>
              <a:t>:</a:t>
            </a:r>
            <a:endParaRPr sz="1305">
              <a:solidFill>
                <a:srgbClr val="CC0000"/>
              </a:solidFill>
              <a:latin typeface="Courier New"/>
              <a:ea typeface="Courier New"/>
              <a:cs typeface="Courier New"/>
              <a:sym typeface="Courier New"/>
            </a:endParaRPr>
          </a:p>
          <a:p>
            <a:pPr indent="0" lvl="0" marL="457200" rtl="0" algn="l">
              <a:lnSpc>
                <a:spcPct val="115000"/>
              </a:lnSpc>
              <a:spcBef>
                <a:spcPts val="0"/>
              </a:spcBef>
              <a:spcAft>
                <a:spcPts val="0"/>
              </a:spcAft>
              <a:buClr>
                <a:schemeClr val="dk1"/>
              </a:buClr>
              <a:buSzPts val="1100"/>
              <a:buFont typeface="Arial"/>
              <a:buNone/>
            </a:pPr>
            <a:r>
              <a:rPr lang="en" sz="1305">
                <a:solidFill>
                  <a:srgbClr val="CC0000"/>
                </a:solidFill>
                <a:latin typeface="Courier New"/>
                <a:ea typeface="Courier New"/>
                <a:cs typeface="Courier New"/>
                <a:sym typeface="Courier New"/>
              </a:rPr>
              <a:t>  </a:t>
            </a:r>
            <a:r>
              <a:rPr b="1" lang="en" sz="1305">
                <a:solidFill>
                  <a:srgbClr val="CC0000"/>
                </a:solidFill>
                <a:latin typeface="Courier New"/>
                <a:ea typeface="Courier New"/>
                <a:cs typeface="Courier New"/>
                <a:sym typeface="Courier New"/>
              </a:rPr>
              <a:t>conditions</a:t>
            </a:r>
            <a:r>
              <a:rPr lang="en" sz="1305">
                <a:solidFill>
                  <a:srgbClr val="CC0000"/>
                </a:solidFill>
                <a:latin typeface="Courier New"/>
                <a:ea typeface="Courier New"/>
                <a:cs typeface="Courier New"/>
                <a:sym typeface="Courier New"/>
              </a:rPr>
              <a:t>:</a:t>
            </a:r>
            <a:endParaRPr sz="1305">
              <a:solidFill>
                <a:srgbClr val="CC0000"/>
              </a:solidFill>
              <a:latin typeface="Courier New"/>
              <a:ea typeface="Courier New"/>
              <a:cs typeface="Courier New"/>
              <a:sym typeface="Courier New"/>
            </a:endParaRPr>
          </a:p>
          <a:p>
            <a:pPr indent="0" lvl="0" marL="457200" rtl="0" algn="l">
              <a:lnSpc>
                <a:spcPct val="115000"/>
              </a:lnSpc>
              <a:spcBef>
                <a:spcPts val="0"/>
              </a:spcBef>
              <a:spcAft>
                <a:spcPts val="0"/>
              </a:spcAft>
              <a:buClr>
                <a:schemeClr val="dk1"/>
              </a:buClr>
              <a:buSzPts val="1100"/>
              <a:buFont typeface="Arial"/>
              <a:buNone/>
            </a:pPr>
            <a:r>
              <a:rPr lang="en" sz="1305">
                <a:solidFill>
                  <a:srgbClr val="CC0000"/>
                </a:solidFill>
                <a:latin typeface="Courier New"/>
                <a:ea typeface="Courier New"/>
                <a:cs typeface="Courier New"/>
                <a:sym typeface="Courier New"/>
              </a:rPr>
              <a:t>  - </a:t>
            </a:r>
            <a:r>
              <a:rPr b="1" lang="en" sz="1305">
                <a:solidFill>
                  <a:srgbClr val="CC0000"/>
                </a:solidFill>
                <a:latin typeface="Courier New"/>
                <a:ea typeface="Courier New"/>
                <a:cs typeface="Courier New"/>
                <a:sym typeface="Courier New"/>
              </a:rPr>
              <a:t>type</a:t>
            </a:r>
            <a:r>
              <a:rPr lang="en" sz="1305">
                <a:solidFill>
                  <a:srgbClr val="CC0000"/>
                </a:solidFill>
                <a:latin typeface="Courier New"/>
                <a:ea typeface="Courier New"/>
                <a:cs typeface="Courier New"/>
                <a:sym typeface="Courier New"/>
              </a:rPr>
              <a:t>: Ready</a:t>
            </a:r>
            <a:endParaRPr sz="1305">
              <a:solidFill>
                <a:srgbClr val="CC0000"/>
              </a:solidFill>
              <a:latin typeface="Courier New"/>
              <a:ea typeface="Courier New"/>
              <a:cs typeface="Courier New"/>
              <a:sym typeface="Courier New"/>
            </a:endParaRPr>
          </a:p>
          <a:p>
            <a:pPr indent="0" lvl="0" marL="457200" rtl="0" algn="l">
              <a:lnSpc>
                <a:spcPct val="115000"/>
              </a:lnSpc>
              <a:spcBef>
                <a:spcPts val="0"/>
              </a:spcBef>
              <a:spcAft>
                <a:spcPts val="0"/>
              </a:spcAft>
              <a:buClr>
                <a:schemeClr val="dk1"/>
              </a:buClr>
              <a:buSzPts val="1100"/>
              <a:buFont typeface="Arial"/>
              <a:buNone/>
            </a:pPr>
            <a:r>
              <a:rPr i="1" lang="en" sz="1305">
                <a:solidFill>
                  <a:srgbClr val="666666"/>
                </a:solidFill>
                <a:latin typeface="Courier New"/>
                <a:ea typeface="Courier New"/>
                <a:cs typeface="Courier New"/>
                <a:sym typeface="Courier New"/>
              </a:rPr>
              <a:t>    </a:t>
            </a:r>
            <a:r>
              <a:rPr i="1" lang="en" sz="1305">
                <a:solidFill>
                  <a:srgbClr val="666666"/>
                </a:solidFill>
                <a:latin typeface="Courier New"/>
                <a:ea typeface="Courier New"/>
                <a:cs typeface="Courier New"/>
                <a:sym typeface="Courier New"/>
              </a:rPr>
              <a:t># Only checks: Kubelet + basic CNI config</a:t>
            </a:r>
            <a:endParaRPr sz="1305">
              <a:solidFill>
                <a:srgbClr val="CC0000"/>
              </a:solidFill>
              <a:latin typeface="Courier New"/>
              <a:ea typeface="Courier New"/>
              <a:cs typeface="Courier New"/>
              <a:sym typeface="Courier New"/>
            </a:endParaRPr>
          </a:p>
          <a:p>
            <a:pPr indent="0" lvl="0" marL="457200" rtl="0" algn="l">
              <a:lnSpc>
                <a:spcPct val="115000"/>
              </a:lnSpc>
              <a:spcBef>
                <a:spcPts val="0"/>
              </a:spcBef>
              <a:spcAft>
                <a:spcPts val="0"/>
              </a:spcAft>
              <a:buClr>
                <a:schemeClr val="dk1"/>
              </a:buClr>
              <a:buSzPts val="1100"/>
              <a:buFont typeface="Arial"/>
              <a:buNone/>
            </a:pPr>
            <a:r>
              <a:rPr lang="en" sz="1305">
                <a:solidFill>
                  <a:srgbClr val="CC0000"/>
                </a:solidFill>
                <a:latin typeface="Courier New"/>
                <a:ea typeface="Courier New"/>
                <a:cs typeface="Courier New"/>
                <a:sym typeface="Courier New"/>
              </a:rPr>
              <a:t>   </a:t>
            </a:r>
            <a:r>
              <a:rPr b="1" lang="en" sz="1305">
                <a:solidFill>
                  <a:srgbClr val="CC0000"/>
                </a:solidFill>
                <a:latin typeface="Courier New"/>
                <a:ea typeface="Courier New"/>
                <a:cs typeface="Courier New"/>
                <a:sym typeface="Courier New"/>
              </a:rPr>
              <a:t> status</a:t>
            </a:r>
            <a:r>
              <a:rPr lang="en" sz="1305">
                <a:solidFill>
                  <a:srgbClr val="CC0000"/>
                </a:solidFill>
                <a:latin typeface="Courier New"/>
                <a:ea typeface="Courier New"/>
                <a:cs typeface="Courier New"/>
                <a:sym typeface="Courier New"/>
              </a:rPr>
              <a:t>: "True"</a:t>
            </a:r>
            <a:r>
              <a:rPr lang="en" sz="1305">
                <a:solidFill>
                  <a:srgbClr val="434343"/>
                </a:solidFill>
                <a:latin typeface="Courier New"/>
                <a:ea typeface="Courier New"/>
                <a:cs typeface="Courier New"/>
                <a:sym typeface="Courier New"/>
              </a:rPr>
              <a:t> </a:t>
            </a:r>
            <a:r>
              <a:rPr i="1" lang="en" sz="1305">
                <a:solidFill>
                  <a:srgbClr val="999999"/>
                </a:solidFill>
                <a:latin typeface="Courier New"/>
                <a:ea typeface="Courier New"/>
                <a:cs typeface="Courier New"/>
                <a:sym typeface="Courier New"/>
              </a:rPr>
              <a:t> </a:t>
            </a:r>
            <a:endParaRPr sz="1604">
              <a:solidFill>
                <a:srgbClr val="666666"/>
              </a:solidFill>
              <a:latin typeface="Courier New"/>
              <a:ea typeface="Courier New"/>
              <a:cs typeface="Courier New"/>
              <a:sym typeface="Courier New"/>
            </a:endParaRPr>
          </a:p>
          <a:p>
            <a:pPr indent="0" lvl="0" marL="0" rtl="0" algn="l">
              <a:lnSpc>
                <a:spcPct val="115000"/>
              </a:lnSpc>
              <a:spcBef>
                <a:spcPts val="0"/>
              </a:spcBef>
              <a:spcAft>
                <a:spcPts val="0"/>
              </a:spcAft>
              <a:buNone/>
            </a:pPr>
            <a:br>
              <a:rPr lang="en" sz="1604">
                <a:latin typeface="Calibri"/>
                <a:ea typeface="Calibri"/>
                <a:cs typeface="Calibri"/>
                <a:sym typeface="Calibri"/>
              </a:rPr>
            </a:br>
            <a:endParaRPr sz="1604">
              <a:latin typeface="Calibri"/>
              <a:ea typeface="Calibri"/>
              <a:cs typeface="Calibri"/>
              <a:sym typeface="Calibri"/>
            </a:endParaRPr>
          </a:p>
        </p:txBody>
      </p:sp>
      <p:sp>
        <p:nvSpPr>
          <p:cNvPr id="123" name="Google Shape;123;g3d7e8bdead7_0_71"/>
          <p:cNvSpPr txBox="1"/>
          <p:nvPr/>
        </p:nvSpPr>
        <p:spPr>
          <a:xfrm>
            <a:off x="4651975" y="1009400"/>
            <a:ext cx="4491900" cy="3826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i="1" lang="en" sz="2004">
                <a:solidFill>
                  <a:schemeClr val="dk1"/>
                </a:solidFill>
                <a:latin typeface="Calibri"/>
                <a:ea typeface="Calibri"/>
                <a:cs typeface="Calibri"/>
                <a:sym typeface="Calibri"/>
              </a:rPr>
              <a:t>There is</a:t>
            </a:r>
            <a:endParaRPr i="1" sz="2004">
              <a:solidFill>
                <a:schemeClr val="dk1"/>
              </a:solidFill>
              <a:latin typeface="Calibri"/>
              <a:ea typeface="Calibri"/>
              <a:cs typeface="Calibri"/>
              <a:sym typeface="Calibri"/>
            </a:endParaRPr>
          </a:p>
          <a:p>
            <a:pPr indent="-355917" lvl="0" marL="457200" rtl="0" algn="l">
              <a:lnSpc>
                <a:spcPct val="115000"/>
              </a:lnSpc>
              <a:spcBef>
                <a:spcPts val="0"/>
              </a:spcBef>
              <a:spcAft>
                <a:spcPts val="0"/>
              </a:spcAft>
              <a:buClr>
                <a:schemeClr val="dk1"/>
              </a:buClr>
              <a:buSzPts val="2005"/>
              <a:buFont typeface="Calibri"/>
              <a:buChar char="-"/>
            </a:pPr>
            <a:r>
              <a:rPr lang="en" sz="2004">
                <a:solidFill>
                  <a:schemeClr val="dk1"/>
                </a:solidFill>
                <a:latin typeface="Calibri"/>
                <a:ea typeface="Calibri"/>
                <a:cs typeface="Calibri"/>
                <a:sym typeface="Calibri"/>
              </a:rPr>
              <a:t>no visibility into CNI plugin actual operational state</a:t>
            </a:r>
            <a:endParaRPr sz="2004">
              <a:solidFill>
                <a:schemeClr val="dk1"/>
              </a:solidFill>
              <a:latin typeface="Calibri"/>
              <a:ea typeface="Calibri"/>
              <a:cs typeface="Calibri"/>
              <a:sym typeface="Calibri"/>
            </a:endParaRPr>
          </a:p>
          <a:p>
            <a:pPr indent="-355917" lvl="0" marL="457200" rtl="0" algn="l">
              <a:lnSpc>
                <a:spcPct val="115000"/>
              </a:lnSpc>
              <a:spcBef>
                <a:spcPts val="0"/>
              </a:spcBef>
              <a:spcAft>
                <a:spcPts val="0"/>
              </a:spcAft>
              <a:buClr>
                <a:schemeClr val="dk1"/>
              </a:buClr>
              <a:buSzPts val="2005"/>
              <a:buFont typeface="Calibri"/>
              <a:buChar char="-"/>
            </a:pPr>
            <a:r>
              <a:rPr lang="en" sz="2004">
                <a:solidFill>
                  <a:schemeClr val="dk1"/>
                </a:solidFill>
                <a:latin typeface="Calibri"/>
                <a:ea typeface="Calibri"/>
                <a:cs typeface="Calibri"/>
                <a:sym typeface="Calibri"/>
              </a:rPr>
              <a:t>no signal for CSI/DRA driver readiness</a:t>
            </a:r>
            <a:endParaRPr sz="2004">
              <a:solidFill>
                <a:schemeClr val="dk1"/>
              </a:solidFill>
              <a:latin typeface="Calibri"/>
              <a:ea typeface="Calibri"/>
              <a:cs typeface="Calibri"/>
              <a:sym typeface="Calibri"/>
            </a:endParaRPr>
          </a:p>
          <a:p>
            <a:pPr indent="-355917" lvl="0" marL="457200" rtl="0" algn="l">
              <a:lnSpc>
                <a:spcPct val="115000"/>
              </a:lnSpc>
              <a:spcBef>
                <a:spcPts val="0"/>
              </a:spcBef>
              <a:spcAft>
                <a:spcPts val="0"/>
              </a:spcAft>
              <a:buClr>
                <a:schemeClr val="dk1"/>
              </a:buClr>
              <a:buSzPts val="2005"/>
              <a:buFont typeface="Calibri"/>
              <a:buChar char="-"/>
            </a:pPr>
            <a:r>
              <a:rPr lang="en" sz="2004">
                <a:solidFill>
                  <a:schemeClr val="dk1"/>
                </a:solidFill>
                <a:latin typeface="Calibri"/>
                <a:ea typeface="Calibri"/>
                <a:cs typeface="Calibri"/>
                <a:sym typeface="Calibri"/>
              </a:rPr>
              <a:t>no indication of security agent status</a:t>
            </a:r>
            <a:endParaRPr sz="2004">
              <a:solidFill>
                <a:schemeClr val="dk1"/>
              </a:solidFill>
              <a:latin typeface="Calibri"/>
              <a:ea typeface="Calibri"/>
              <a:cs typeface="Calibri"/>
              <a:sym typeface="Calibri"/>
            </a:endParaRPr>
          </a:p>
          <a:p>
            <a:pPr indent="-355917" lvl="0" marL="457200" rtl="0" algn="l">
              <a:lnSpc>
                <a:spcPct val="115000"/>
              </a:lnSpc>
              <a:spcBef>
                <a:spcPts val="0"/>
              </a:spcBef>
              <a:spcAft>
                <a:spcPts val="0"/>
              </a:spcAft>
              <a:buClr>
                <a:schemeClr val="dk1"/>
              </a:buClr>
              <a:buSzPts val="2005"/>
              <a:buFont typeface="Calibri"/>
              <a:buChar char="-"/>
            </a:pPr>
            <a:r>
              <a:rPr lang="en" sz="2004">
                <a:solidFill>
                  <a:schemeClr val="dk1"/>
                </a:solidFill>
                <a:latin typeface="Calibri"/>
                <a:ea typeface="Calibri"/>
                <a:cs typeface="Calibri"/>
                <a:sym typeface="Calibri"/>
              </a:rPr>
              <a:t>no GPU driver initialization tracking</a:t>
            </a:r>
            <a:endParaRPr sz="2004">
              <a:solidFill>
                <a:schemeClr val="dk1"/>
              </a:solidFill>
              <a:latin typeface="Calibri"/>
              <a:ea typeface="Calibri"/>
              <a:cs typeface="Calibri"/>
              <a:sym typeface="Calibri"/>
            </a:endParaRPr>
          </a:p>
          <a:p>
            <a:pPr indent="-355917" lvl="0" marL="457200" rtl="0" algn="l">
              <a:lnSpc>
                <a:spcPct val="115000"/>
              </a:lnSpc>
              <a:spcBef>
                <a:spcPts val="0"/>
              </a:spcBef>
              <a:spcAft>
                <a:spcPts val="0"/>
              </a:spcAft>
              <a:buClr>
                <a:schemeClr val="dk1"/>
              </a:buClr>
              <a:buSzPts val="2005"/>
              <a:buFont typeface="Calibri"/>
              <a:buChar char="-"/>
            </a:pPr>
            <a:r>
              <a:rPr lang="en" sz="2004">
                <a:solidFill>
                  <a:schemeClr val="dk1"/>
                </a:solidFill>
                <a:latin typeface="Calibri"/>
                <a:ea typeface="Calibri"/>
                <a:cs typeface="Calibri"/>
                <a:sym typeface="Calibri"/>
              </a:rPr>
              <a:t>no custom component health checks</a:t>
            </a:r>
            <a:endParaRPr sz="22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g396535051d8_0_400"/>
          <p:cNvSpPr txBox="1"/>
          <p:nvPr/>
        </p:nvSpPr>
        <p:spPr>
          <a:xfrm>
            <a:off x="205050" y="1983000"/>
            <a:ext cx="8733900" cy="1177500"/>
          </a:xfrm>
          <a:prstGeom prst="rect">
            <a:avLst/>
          </a:prstGeom>
          <a:noFill/>
          <a:ln>
            <a:noFill/>
          </a:ln>
        </p:spPr>
        <p:txBody>
          <a:bodyPr anchorCtr="0" anchor="t" bIns="34275" lIns="68575" spcFirstLastPara="1" rIns="68575" wrap="square" tIns="34275">
            <a:spAutoFit/>
          </a:bodyPr>
          <a:lstStyle/>
          <a:p>
            <a:pPr indent="0" lvl="0" marL="0" marR="0" rtl="0" algn="ctr">
              <a:lnSpc>
                <a:spcPct val="90000"/>
              </a:lnSpc>
              <a:spcBef>
                <a:spcPts val="0"/>
              </a:spcBef>
              <a:spcAft>
                <a:spcPts val="0"/>
              </a:spcAft>
              <a:buClr>
                <a:srgbClr val="000000"/>
              </a:buClr>
              <a:buSzPts val="1018"/>
              <a:buFont typeface="Arial"/>
              <a:buNone/>
            </a:pPr>
            <a:r>
              <a:rPr b="1" i="0" lang="en" sz="4000" u="none" cap="none" strike="noStrike">
                <a:solidFill>
                  <a:srgbClr val="000000"/>
                </a:solidFill>
                <a:latin typeface="Calibri"/>
                <a:ea typeface="Calibri"/>
                <a:cs typeface="Calibri"/>
                <a:sym typeface="Calibri"/>
              </a:rPr>
              <a:t>Introducing the </a:t>
            </a:r>
            <a:endParaRPr b="1" i="0" sz="4000" u="none" cap="none" strike="noStrike">
              <a:solidFill>
                <a:srgbClr val="000000"/>
              </a:solidFill>
              <a:latin typeface="Calibri"/>
              <a:ea typeface="Calibri"/>
              <a:cs typeface="Calibri"/>
              <a:sym typeface="Calibri"/>
            </a:endParaRPr>
          </a:p>
          <a:p>
            <a:pPr indent="0" lvl="0" marL="0" marR="0" rtl="0" algn="ctr">
              <a:lnSpc>
                <a:spcPct val="90000"/>
              </a:lnSpc>
              <a:spcBef>
                <a:spcPts val="0"/>
              </a:spcBef>
              <a:spcAft>
                <a:spcPts val="0"/>
              </a:spcAft>
              <a:buClr>
                <a:srgbClr val="000000"/>
              </a:buClr>
              <a:buSzPts val="1018"/>
              <a:buFont typeface="Arial"/>
              <a:buNone/>
            </a:pPr>
            <a:r>
              <a:rPr b="1" i="0" lang="en" sz="4000" u="none" cap="none" strike="noStrike">
                <a:solidFill>
                  <a:srgbClr val="000000"/>
                </a:solidFill>
                <a:latin typeface="Calibri"/>
                <a:ea typeface="Calibri"/>
                <a:cs typeface="Calibri"/>
                <a:sym typeface="Calibri"/>
              </a:rPr>
              <a:t>Node Readiness Controller</a:t>
            </a:r>
            <a:endParaRPr b="1" i="0" sz="4000" u="none" cap="none" strike="noStrike">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g396535051d8_0_5"/>
          <p:cNvSpPr txBox="1"/>
          <p:nvPr>
            <p:ph type="title"/>
          </p:nvPr>
        </p:nvSpPr>
        <p:spPr>
          <a:xfrm>
            <a:off x="947025" y="-37150"/>
            <a:ext cx="7761600" cy="10479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3400"/>
              <a:t>Deterministic Node Bootstrapping</a:t>
            </a:r>
            <a:endParaRPr sz="3400"/>
          </a:p>
        </p:txBody>
      </p:sp>
      <p:sp>
        <p:nvSpPr>
          <p:cNvPr id="134" name="Google Shape;134;g396535051d8_0_5"/>
          <p:cNvSpPr txBox="1"/>
          <p:nvPr/>
        </p:nvSpPr>
        <p:spPr>
          <a:xfrm>
            <a:off x="201825" y="1799350"/>
            <a:ext cx="8506800" cy="2041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2504">
                <a:solidFill>
                  <a:schemeClr val="dk1"/>
                </a:solidFill>
                <a:latin typeface="Roboto Serif SemiBold"/>
                <a:ea typeface="Roboto Serif SemiBold"/>
                <a:cs typeface="Roboto Serif SemiBold"/>
                <a:sym typeface="Roboto Serif SemiBold"/>
              </a:rPr>
              <a:t>“  </a:t>
            </a:r>
            <a:r>
              <a:rPr i="1" lang="en" sz="3004">
                <a:solidFill>
                  <a:schemeClr val="dk1"/>
                </a:solidFill>
                <a:latin typeface="Roboto Serif SemiBold"/>
                <a:ea typeface="Roboto Serif SemiBold"/>
                <a:cs typeface="Roboto Serif SemiBold"/>
                <a:sym typeface="Roboto Serif SemiBold"/>
              </a:rPr>
              <a:t>W</a:t>
            </a:r>
            <a:r>
              <a:rPr i="1" lang="en" sz="3004">
                <a:solidFill>
                  <a:schemeClr val="dk1"/>
                </a:solidFill>
                <a:latin typeface="Roboto Serif SemiBold"/>
                <a:ea typeface="Roboto Serif SemiBold"/>
                <a:cs typeface="Roboto Serif SemiBold"/>
                <a:sym typeface="Roboto Serif SemiBold"/>
              </a:rPr>
              <a:t>orkloads only land on </a:t>
            </a:r>
            <a:endParaRPr i="1" sz="3004">
              <a:solidFill>
                <a:schemeClr val="dk1"/>
              </a:solidFill>
              <a:latin typeface="Roboto Serif SemiBold"/>
              <a:ea typeface="Roboto Serif SemiBold"/>
              <a:cs typeface="Roboto Serif SemiBold"/>
              <a:sym typeface="Roboto Serif SemiBold"/>
            </a:endParaRPr>
          </a:p>
          <a:p>
            <a:pPr indent="0" lvl="0" marL="0" rtl="0" algn="ctr">
              <a:lnSpc>
                <a:spcPct val="115000"/>
              </a:lnSpc>
              <a:spcBef>
                <a:spcPts val="0"/>
              </a:spcBef>
              <a:spcAft>
                <a:spcPts val="0"/>
              </a:spcAft>
              <a:buNone/>
            </a:pPr>
            <a:r>
              <a:rPr i="1" lang="en" sz="3004">
                <a:solidFill>
                  <a:schemeClr val="dk1"/>
                </a:solidFill>
                <a:latin typeface="Roboto Serif SemiBold"/>
                <a:ea typeface="Roboto Serif SemiBold"/>
                <a:cs typeface="Roboto Serif SemiBold"/>
                <a:sym typeface="Roboto Serif SemiBold"/>
              </a:rPr>
              <a:t>nodes with fully operational critical infrastructure  </a:t>
            </a:r>
            <a:r>
              <a:rPr lang="en" sz="2504">
                <a:solidFill>
                  <a:schemeClr val="dk1"/>
                </a:solidFill>
                <a:latin typeface="Roboto Serif SemiBold"/>
                <a:ea typeface="Roboto Serif SemiBold"/>
                <a:cs typeface="Roboto Serif SemiBold"/>
                <a:sym typeface="Roboto Serif SemiBold"/>
              </a:rPr>
              <a:t>” </a:t>
            </a:r>
            <a:endParaRPr sz="2100">
              <a:solidFill>
                <a:schemeClr val="dk1"/>
              </a:solidFill>
              <a:latin typeface="Roboto Serif SemiBold"/>
              <a:ea typeface="Roboto Serif SemiBold"/>
              <a:cs typeface="Roboto Serif SemiBold"/>
              <a:sym typeface="Roboto Serif SemiBold"/>
            </a:endParaRPr>
          </a:p>
          <a:p>
            <a:pPr indent="0" lvl="0" marL="0" rtl="0" algn="l">
              <a:spcBef>
                <a:spcPts val="0"/>
              </a:spcBef>
              <a:spcAft>
                <a:spcPts val="0"/>
              </a:spcAft>
              <a:buNone/>
            </a:pPr>
            <a:r>
              <a:t/>
            </a:r>
            <a:endParaRPr sz="1700">
              <a:solidFill>
                <a:schemeClr val="dk2"/>
              </a:solidFill>
              <a:latin typeface="League Spartan SemiBold"/>
              <a:ea typeface="League Spartan SemiBold"/>
              <a:cs typeface="League Spartan SemiBold"/>
              <a:sym typeface="League Spartan Semi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g396535051d8_0_74"/>
          <p:cNvSpPr txBox="1"/>
          <p:nvPr>
            <p:ph type="title"/>
          </p:nvPr>
        </p:nvSpPr>
        <p:spPr>
          <a:xfrm>
            <a:off x="481725" y="-37150"/>
            <a:ext cx="8478600" cy="10479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4000"/>
              <a:t>The Node Readiness Controller (NRC)</a:t>
            </a:r>
            <a:endParaRPr sz="4000"/>
          </a:p>
        </p:txBody>
      </p:sp>
      <p:sp>
        <p:nvSpPr>
          <p:cNvPr id="140" name="Google Shape;140;g396535051d8_0_74"/>
          <p:cNvSpPr txBox="1"/>
          <p:nvPr/>
        </p:nvSpPr>
        <p:spPr>
          <a:xfrm>
            <a:off x="4037550" y="1687163"/>
            <a:ext cx="4415100" cy="2148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i="1" lang="en" sz="2404">
                <a:solidFill>
                  <a:schemeClr val="dk1"/>
                </a:solidFill>
                <a:latin typeface="Roboto Serif SemiBold"/>
                <a:ea typeface="Roboto Serif SemiBold"/>
                <a:cs typeface="Roboto Serif SemiBold"/>
                <a:sym typeface="Roboto Serif SemiBold"/>
              </a:rPr>
              <a:t>Provide a d</a:t>
            </a:r>
            <a:r>
              <a:rPr i="1" lang="en" sz="2404">
                <a:solidFill>
                  <a:schemeClr val="dk1"/>
                </a:solidFill>
                <a:latin typeface="Roboto Serif SemiBold"/>
                <a:ea typeface="Roboto Serif SemiBold"/>
                <a:cs typeface="Roboto Serif SemiBold"/>
                <a:sym typeface="Roboto Serif SemiBold"/>
              </a:rPr>
              <a:t>eclarative, fine-grained system</a:t>
            </a:r>
            <a:endParaRPr i="1" sz="2404">
              <a:solidFill>
                <a:schemeClr val="dk1"/>
              </a:solidFill>
              <a:latin typeface="Roboto Serif SemiBold"/>
              <a:ea typeface="Roboto Serif SemiBold"/>
              <a:cs typeface="Roboto Serif SemiBold"/>
              <a:sym typeface="Roboto Serif SemiBold"/>
            </a:endParaRPr>
          </a:p>
          <a:p>
            <a:pPr indent="0" lvl="0" marL="0" rtl="0" algn="ctr">
              <a:lnSpc>
                <a:spcPct val="115000"/>
              </a:lnSpc>
              <a:spcBef>
                <a:spcPts val="0"/>
              </a:spcBef>
              <a:spcAft>
                <a:spcPts val="0"/>
              </a:spcAft>
              <a:buNone/>
            </a:pPr>
            <a:r>
              <a:rPr i="1" lang="en" sz="2404">
                <a:solidFill>
                  <a:schemeClr val="dk1"/>
                </a:solidFill>
                <a:latin typeface="Roboto Serif SemiBold"/>
                <a:ea typeface="Roboto Serif SemiBold"/>
                <a:cs typeface="Roboto Serif SemiBold"/>
                <a:sym typeface="Roboto Serif SemiBold"/>
              </a:rPr>
              <a:t>for managing</a:t>
            </a:r>
            <a:endParaRPr i="1" sz="2404">
              <a:solidFill>
                <a:schemeClr val="dk1"/>
              </a:solidFill>
              <a:latin typeface="Roboto Serif SemiBold"/>
              <a:ea typeface="Roboto Serif SemiBold"/>
              <a:cs typeface="Roboto Serif SemiBold"/>
              <a:sym typeface="Roboto Serif SemiBold"/>
            </a:endParaRPr>
          </a:p>
          <a:p>
            <a:pPr indent="0" lvl="0" marL="0" rtl="0" algn="ctr">
              <a:lnSpc>
                <a:spcPct val="115000"/>
              </a:lnSpc>
              <a:spcBef>
                <a:spcPts val="0"/>
              </a:spcBef>
              <a:spcAft>
                <a:spcPts val="0"/>
              </a:spcAft>
              <a:buNone/>
            </a:pPr>
            <a:r>
              <a:rPr i="1" lang="en" sz="2404">
                <a:solidFill>
                  <a:schemeClr val="dk1"/>
                </a:solidFill>
                <a:latin typeface="Roboto Serif SemiBold"/>
                <a:ea typeface="Roboto Serif SemiBold"/>
                <a:cs typeface="Roboto Serif SemiBold"/>
                <a:sym typeface="Roboto Serif SemiBold"/>
              </a:rPr>
              <a:t>node readiness</a:t>
            </a:r>
            <a:r>
              <a:rPr lang="en" sz="1904">
                <a:solidFill>
                  <a:schemeClr val="dk1"/>
                </a:solidFill>
                <a:latin typeface="Roboto Serif SemiBold"/>
                <a:ea typeface="Roboto Serif SemiBold"/>
                <a:cs typeface="Roboto Serif SemiBold"/>
                <a:sym typeface="Roboto Serif SemiBold"/>
              </a:rPr>
              <a:t> </a:t>
            </a:r>
            <a:endParaRPr sz="1500">
              <a:solidFill>
                <a:schemeClr val="dk1"/>
              </a:solidFill>
              <a:latin typeface="Roboto Serif SemiBold"/>
              <a:ea typeface="Roboto Serif SemiBold"/>
              <a:cs typeface="Roboto Serif SemiBold"/>
              <a:sym typeface="Roboto Serif SemiBold"/>
            </a:endParaRPr>
          </a:p>
          <a:p>
            <a:pPr indent="0" lvl="0" marL="0" rtl="0" algn="l">
              <a:spcBef>
                <a:spcPts val="0"/>
              </a:spcBef>
              <a:spcAft>
                <a:spcPts val="0"/>
              </a:spcAft>
              <a:buNone/>
            </a:pPr>
            <a:r>
              <a:t/>
            </a:r>
            <a:endParaRPr sz="1700">
              <a:solidFill>
                <a:schemeClr val="dk2"/>
              </a:solidFill>
              <a:latin typeface="League Spartan SemiBold"/>
              <a:ea typeface="League Spartan SemiBold"/>
              <a:cs typeface="League Spartan SemiBold"/>
              <a:sym typeface="League Spartan SemiBold"/>
            </a:endParaRPr>
          </a:p>
        </p:txBody>
      </p:sp>
      <p:sp>
        <p:nvSpPr>
          <p:cNvPr id="141" name="Google Shape;141;g396535051d8_0_74"/>
          <p:cNvSpPr txBox="1"/>
          <p:nvPr/>
        </p:nvSpPr>
        <p:spPr>
          <a:xfrm>
            <a:off x="1290525" y="4512175"/>
            <a:ext cx="68610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chemeClr val="hlink"/>
                </a:solidFill>
                <a:latin typeface="JetBrains Mono Light"/>
                <a:ea typeface="JetBrains Mono Light"/>
                <a:cs typeface="JetBrains Mono Light"/>
                <a:sym typeface="JetBrains Mono Light"/>
                <a:hlinkClick r:id="rId3"/>
              </a:rPr>
              <a:t>https://node-readiness-controller.sigs.k8s.io</a:t>
            </a:r>
            <a:r>
              <a:rPr lang="en" sz="1800">
                <a:solidFill>
                  <a:schemeClr val="dk2"/>
                </a:solidFill>
                <a:latin typeface="JetBrains Mono Light"/>
                <a:ea typeface="JetBrains Mono Light"/>
                <a:cs typeface="JetBrains Mono Light"/>
                <a:sym typeface="JetBrains Mono Light"/>
              </a:rPr>
              <a:t> </a:t>
            </a:r>
            <a:endParaRPr sz="1800">
              <a:solidFill>
                <a:schemeClr val="dk2"/>
              </a:solidFill>
              <a:latin typeface="JetBrains Mono Light"/>
              <a:ea typeface="JetBrains Mono Light"/>
              <a:cs typeface="JetBrains Mono Light"/>
              <a:sym typeface="JetBrains Mono Light"/>
            </a:endParaRPr>
          </a:p>
        </p:txBody>
      </p:sp>
      <p:pic>
        <p:nvPicPr>
          <p:cNvPr id="142" name="Google Shape;142;g396535051d8_0_74" title="node-readiness-controller-logo.png"/>
          <p:cNvPicPr preferRelativeResize="0"/>
          <p:nvPr/>
        </p:nvPicPr>
        <p:blipFill>
          <a:blip r:embed="rId4">
            <a:alphaModFix/>
          </a:blip>
          <a:stretch>
            <a:fillRect/>
          </a:stretch>
        </p:blipFill>
        <p:spPr>
          <a:xfrm>
            <a:off x="684625" y="1297988"/>
            <a:ext cx="2974874" cy="29269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g3d2062d83d8_0_0"/>
          <p:cNvSpPr/>
          <p:nvPr/>
        </p:nvSpPr>
        <p:spPr>
          <a:xfrm>
            <a:off x="5180225" y="782150"/>
            <a:ext cx="3833400" cy="3538500"/>
          </a:xfrm>
          <a:prstGeom prst="rect">
            <a:avLst/>
          </a:prstGeom>
          <a:solidFill>
            <a:schemeClr val="lt1"/>
          </a:solidFill>
          <a:ln cap="flat" cmpd="sng" w="9525">
            <a:solidFill>
              <a:schemeClr val="dk2"/>
            </a:solidFill>
            <a:prstDash val="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48" name="Google Shape;148;g3d2062d83d8_0_0"/>
          <p:cNvSpPr/>
          <p:nvPr/>
        </p:nvSpPr>
        <p:spPr>
          <a:xfrm>
            <a:off x="633275" y="260750"/>
            <a:ext cx="1042800" cy="521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API</a:t>
            </a:r>
            <a:endParaRPr>
              <a:latin typeface="Calibri"/>
              <a:ea typeface="Calibri"/>
              <a:cs typeface="Calibri"/>
              <a:sym typeface="Calibri"/>
            </a:endParaRPr>
          </a:p>
        </p:txBody>
      </p:sp>
      <p:sp>
        <p:nvSpPr>
          <p:cNvPr id="149" name="Google Shape;149;g3d2062d83d8_0_0"/>
          <p:cNvSpPr/>
          <p:nvPr/>
        </p:nvSpPr>
        <p:spPr>
          <a:xfrm>
            <a:off x="492925" y="2216125"/>
            <a:ext cx="3240600" cy="2104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Node Readiness Controller</a:t>
            </a:r>
            <a:endParaRPr>
              <a:latin typeface="Calibri"/>
              <a:ea typeface="Calibri"/>
              <a:cs typeface="Calibri"/>
              <a:sym typeface="Calibri"/>
            </a:endParaRPr>
          </a:p>
        </p:txBody>
      </p:sp>
      <p:sp>
        <p:nvSpPr>
          <p:cNvPr id="150" name="Google Shape;150;g3d2062d83d8_0_0"/>
          <p:cNvSpPr/>
          <p:nvPr/>
        </p:nvSpPr>
        <p:spPr>
          <a:xfrm>
            <a:off x="5521925" y="1052450"/>
            <a:ext cx="3342900" cy="3081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New Node</a:t>
            </a:r>
            <a:endParaRPr>
              <a:latin typeface="Calibri"/>
              <a:ea typeface="Calibri"/>
              <a:cs typeface="Calibri"/>
              <a:sym typeface="Calibri"/>
            </a:endParaRPr>
          </a:p>
        </p:txBody>
      </p:sp>
      <p:pic>
        <p:nvPicPr>
          <p:cNvPr id="151" name="Google Shape;151;g3d2062d83d8_0_0"/>
          <p:cNvPicPr preferRelativeResize="0"/>
          <p:nvPr/>
        </p:nvPicPr>
        <p:blipFill>
          <a:blip r:embed="rId3">
            <a:alphaModFix/>
          </a:blip>
          <a:stretch>
            <a:fillRect/>
          </a:stretch>
        </p:blipFill>
        <p:spPr>
          <a:xfrm>
            <a:off x="5004875" y="3970200"/>
            <a:ext cx="350426" cy="350426"/>
          </a:xfrm>
          <a:prstGeom prst="rect">
            <a:avLst/>
          </a:prstGeom>
          <a:noFill/>
          <a:ln>
            <a:noFill/>
          </a:ln>
        </p:spPr>
      </p:pic>
      <p:sp>
        <p:nvSpPr>
          <p:cNvPr id="152" name="Google Shape;152;g3d2062d83d8_0_0"/>
          <p:cNvSpPr/>
          <p:nvPr/>
        </p:nvSpPr>
        <p:spPr>
          <a:xfrm>
            <a:off x="6027675" y="3143675"/>
            <a:ext cx="724500" cy="656100"/>
          </a:xfrm>
          <a:prstGeom prst="hexagon">
            <a:avLst>
              <a:gd fmla="val 28852" name="adj"/>
              <a:gd fmla="val 115470" name="vf"/>
            </a:avLst>
          </a:prstGeom>
          <a:solidFill>
            <a:srgbClr val="F9CB9C"/>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CNI</a:t>
            </a:r>
            <a:endParaRPr>
              <a:latin typeface="Calibri"/>
              <a:ea typeface="Calibri"/>
              <a:cs typeface="Calibri"/>
              <a:sym typeface="Calibri"/>
            </a:endParaRPr>
          </a:p>
        </p:txBody>
      </p:sp>
      <p:sp>
        <p:nvSpPr>
          <p:cNvPr id="153" name="Google Shape;153;g3d2062d83d8_0_0"/>
          <p:cNvSpPr/>
          <p:nvPr/>
        </p:nvSpPr>
        <p:spPr>
          <a:xfrm>
            <a:off x="6911325" y="3143675"/>
            <a:ext cx="724500" cy="656100"/>
          </a:xfrm>
          <a:prstGeom prst="hexagon">
            <a:avLst>
              <a:gd fmla="val 28852" name="adj"/>
              <a:gd fmla="val 115470" name="vf"/>
            </a:avLst>
          </a:prstGeom>
          <a:solidFill>
            <a:srgbClr val="F9CB9C"/>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latin typeface="Calibri"/>
                <a:ea typeface="Calibri"/>
                <a:cs typeface="Calibri"/>
                <a:sym typeface="Calibri"/>
              </a:rPr>
              <a:t>GPU</a:t>
            </a:r>
            <a:br>
              <a:rPr lang="en" sz="900">
                <a:latin typeface="Calibri"/>
                <a:ea typeface="Calibri"/>
                <a:cs typeface="Calibri"/>
                <a:sym typeface="Calibri"/>
              </a:rPr>
            </a:br>
            <a:r>
              <a:rPr lang="en" sz="900">
                <a:latin typeface="Calibri"/>
                <a:ea typeface="Calibri"/>
                <a:cs typeface="Calibri"/>
                <a:sym typeface="Calibri"/>
              </a:rPr>
              <a:t>Driver</a:t>
            </a:r>
            <a:endParaRPr sz="900">
              <a:latin typeface="Calibri"/>
              <a:ea typeface="Calibri"/>
              <a:cs typeface="Calibri"/>
              <a:sym typeface="Calibri"/>
            </a:endParaRPr>
          </a:p>
        </p:txBody>
      </p:sp>
      <p:sp>
        <p:nvSpPr>
          <p:cNvPr id="154" name="Google Shape;154;g3d2062d83d8_0_0"/>
          <p:cNvSpPr/>
          <p:nvPr/>
        </p:nvSpPr>
        <p:spPr>
          <a:xfrm>
            <a:off x="7794975" y="3143675"/>
            <a:ext cx="724500" cy="656100"/>
          </a:xfrm>
          <a:prstGeom prst="hexagon">
            <a:avLst>
              <a:gd fmla="val 28852" name="adj"/>
              <a:gd fmla="val 115470" name="vf"/>
            </a:avLst>
          </a:prstGeom>
          <a:solidFill>
            <a:srgbClr val="F9CB9C"/>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latin typeface="Calibri"/>
                <a:ea typeface="Calibri"/>
                <a:cs typeface="Calibri"/>
                <a:sym typeface="Calibri"/>
              </a:rPr>
              <a:t>Vol</a:t>
            </a:r>
            <a:endParaRPr sz="1300">
              <a:latin typeface="Calibri"/>
              <a:ea typeface="Calibri"/>
              <a:cs typeface="Calibri"/>
              <a:sym typeface="Calibri"/>
            </a:endParaRPr>
          </a:p>
        </p:txBody>
      </p:sp>
      <p:cxnSp>
        <p:nvCxnSpPr>
          <p:cNvPr id="155" name="Google Shape;155;g3d2062d83d8_0_0"/>
          <p:cNvCxnSpPr>
            <a:stCxn id="148" idx="2"/>
          </p:cNvCxnSpPr>
          <p:nvPr/>
        </p:nvCxnSpPr>
        <p:spPr>
          <a:xfrm flipH="1">
            <a:off x="1120775" y="782150"/>
            <a:ext cx="33900" cy="1418400"/>
          </a:xfrm>
          <a:prstGeom prst="straightConnector1">
            <a:avLst/>
          </a:prstGeom>
          <a:noFill/>
          <a:ln cap="flat" cmpd="sng" w="9525">
            <a:solidFill>
              <a:schemeClr val="dk2"/>
            </a:solidFill>
            <a:prstDash val="solid"/>
            <a:round/>
            <a:headEnd len="med" w="med" type="none"/>
            <a:tailEnd len="med" w="med" type="triangle"/>
          </a:ln>
        </p:spPr>
      </p:cxnSp>
      <p:cxnSp>
        <p:nvCxnSpPr>
          <p:cNvPr id="156" name="Google Shape;156;g3d2062d83d8_0_0"/>
          <p:cNvCxnSpPr>
            <a:stCxn id="148" idx="3"/>
            <a:endCxn id="147" idx="0"/>
          </p:cNvCxnSpPr>
          <p:nvPr/>
        </p:nvCxnSpPr>
        <p:spPr>
          <a:xfrm>
            <a:off x="1676075" y="521450"/>
            <a:ext cx="5421000" cy="260700"/>
          </a:xfrm>
          <a:prstGeom prst="bentConnector2">
            <a:avLst/>
          </a:prstGeom>
          <a:noFill/>
          <a:ln cap="flat" cmpd="sng" w="9525">
            <a:solidFill>
              <a:schemeClr val="dk2"/>
            </a:solidFill>
            <a:prstDash val="solid"/>
            <a:round/>
            <a:headEnd len="med" w="med" type="none"/>
            <a:tailEnd len="med" w="med" type="stealth"/>
          </a:ln>
        </p:spPr>
      </p:cxnSp>
      <p:cxnSp>
        <p:nvCxnSpPr>
          <p:cNvPr id="157" name="Google Shape;157;g3d2062d83d8_0_0"/>
          <p:cNvCxnSpPr>
            <a:endCxn id="151" idx="1"/>
          </p:cNvCxnSpPr>
          <p:nvPr/>
        </p:nvCxnSpPr>
        <p:spPr>
          <a:xfrm>
            <a:off x="3772475" y="4128013"/>
            <a:ext cx="1232400" cy="17400"/>
          </a:xfrm>
          <a:prstGeom prst="straightConnector1">
            <a:avLst/>
          </a:prstGeom>
          <a:noFill/>
          <a:ln cap="flat" cmpd="sng" w="9525">
            <a:solidFill>
              <a:schemeClr val="dk2"/>
            </a:solidFill>
            <a:prstDash val="solid"/>
            <a:round/>
            <a:headEnd len="med" w="med" type="none"/>
            <a:tailEnd len="med" w="med" type="triangle"/>
          </a:ln>
        </p:spPr>
      </p:cxnSp>
      <p:cxnSp>
        <p:nvCxnSpPr>
          <p:cNvPr id="158" name="Google Shape;158;g3d2062d83d8_0_0"/>
          <p:cNvCxnSpPr/>
          <p:nvPr/>
        </p:nvCxnSpPr>
        <p:spPr>
          <a:xfrm>
            <a:off x="2394150" y="1136000"/>
            <a:ext cx="1611600" cy="0"/>
          </a:xfrm>
          <a:prstGeom prst="straightConnector1">
            <a:avLst/>
          </a:prstGeom>
          <a:noFill/>
          <a:ln cap="flat" cmpd="sng" w="19050">
            <a:solidFill>
              <a:schemeClr val="dk2"/>
            </a:solidFill>
            <a:prstDash val="solid"/>
            <a:round/>
            <a:headEnd len="med" w="med" type="none"/>
            <a:tailEnd len="med" w="med" type="triangle"/>
          </a:ln>
        </p:spPr>
      </p:cxnSp>
      <p:sp>
        <p:nvSpPr>
          <p:cNvPr id="159" name="Google Shape;159;g3d2062d83d8_0_0"/>
          <p:cNvSpPr txBox="1"/>
          <p:nvPr/>
        </p:nvSpPr>
        <p:spPr>
          <a:xfrm>
            <a:off x="2550050" y="1136000"/>
            <a:ext cx="8229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2"/>
                </a:solidFill>
                <a:latin typeface="Calibri"/>
                <a:ea typeface="Calibri"/>
                <a:cs typeface="Calibri"/>
                <a:sym typeface="Calibri"/>
              </a:rPr>
              <a:t>Scheduler</a:t>
            </a:r>
            <a:endParaRPr sz="1000">
              <a:solidFill>
                <a:schemeClr val="dk2"/>
              </a:solidFill>
              <a:latin typeface="Calibri"/>
              <a:ea typeface="Calibri"/>
              <a:cs typeface="Calibri"/>
              <a:sym typeface="Calibri"/>
            </a:endParaRPr>
          </a:p>
        </p:txBody>
      </p:sp>
      <p:pic>
        <p:nvPicPr>
          <p:cNvPr id="160" name="Google Shape;160;g3d2062d83d8_0_0" title="pod-128.png"/>
          <p:cNvPicPr preferRelativeResize="0"/>
          <p:nvPr/>
        </p:nvPicPr>
        <p:blipFill>
          <a:blip r:embed="rId4">
            <a:alphaModFix/>
          </a:blip>
          <a:stretch>
            <a:fillRect/>
          </a:stretch>
        </p:blipFill>
        <p:spPr>
          <a:xfrm>
            <a:off x="2329149" y="604384"/>
            <a:ext cx="484225" cy="472866"/>
          </a:xfrm>
          <a:prstGeom prst="rect">
            <a:avLst/>
          </a:prstGeom>
          <a:noFill/>
          <a:ln>
            <a:noFill/>
          </a:ln>
        </p:spPr>
      </p:pic>
      <p:pic>
        <p:nvPicPr>
          <p:cNvPr id="161" name="Google Shape;161;g3d2062d83d8_0_0" title="pod-128.png"/>
          <p:cNvPicPr preferRelativeResize="0"/>
          <p:nvPr/>
        </p:nvPicPr>
        <p:blipFill>
          <a:blip r:embed="rId4">
            <a:alphaModFix/>
          </a:blip>
          <a:stretch>
            <a:fillRect/>
          </a:stretch>
        </p:blipFill>
        <p:spPr>
          <a:xfrm>
            <a:off x="2620849" y="604384"/>
            <a:ext cx="484225" cy="472866"/>
          </a:xfrm>
          <a:prstGeom prst="rect">
            <a:avLst/>
          </a:prstGeom>
          <a:noFill/>
          <a:ln>
            <a:noFill/>
          </a:ln>
        </p:spPr>
      </p:pic>
      <p:pic>
        <p:nvPicPr>
          <p:cNvPr id="162" name="Google Shape;162;g3d2062d83d8_0_0" title="pod-128.png"/>
          <p:cNvPicPr preferRelativeResize="0"/>
          <p:nvPr/>
        </p:nvPicPr>
        <p:blipFill>
          <a:blip r:embed="rId4">
            <a:alphaModFix/>
          </a:blip>
          <a:stretch>
            <a:fillRect/>
          </a:stretch>
        </p:blipFill>
        <p:spPr>
          <a:xfrm>
            <a:off x="2957849" y="604384"/>
            <a:ext cx="484225" cy="472866"/>
          </a:xfrm>
          <a:prstGeom prst="rect">
            <a:avLst/>
          </a:prstGeom>
          <a:noFill/>
          <a:ln>
            <a:noFill/>
          </a:ln>
        </p:spPr>
      </p:pic>
      <p:pic>
        <p:nvPicPr>
          <p:cNvPr id="163" name="Google Shape;163;g3d2062d83d8_0_0" title="pod-128.png"/>
          <p:cNvPicPr preferRelativeResize="0"/>
          <p:nvPr/>
        </p:nvPicPr>
        <p:blipFill>
          <a:blip r:embed="rId4">
            <a:alphaModFix/>
          </a:blip>
          <a:stretch>
            <a:fillRect/>
          </a:stretch>
        </p:blipFill>
        <p:spPr>
          <a:xfrm>
            <a:off x="3277374" y="604384"/>
            <a:ext cx="484225" cy="472866"/>
          </a:xfrm>
          <a:prstGeom prst="rect">
            <a:avLst/>
          </a:prstGeom>
          <a:noFill/>
          <a:ln>
            <a:noFill/>
          </a:ln>
        </p:spPr>
      </p:pic>
      <p:sp>
        <p:nvSpPr>
          <p:cNvPr id="164" name="Google Shape;164;g3d2062d83d8_0_0"/>
          <p:cNvSpPr/>
          <p:nvPr/>
        </p:nvSpPr>
        <p:spPr>
          <a:xfrm>
            <a:off x="6027675" y="3143675"/>
            <a:ext cx="724500" cy="656100"/>
          </a:xfrm>
          <a:prstGeom prst="hexagon">
            <a:avLst>
              <a:gd fmla="val 28852" name="adj"/>
              <a:gd fmla="val 115470" name="vf"/>
            </a:avLst>
          </a:prstGeom>
          <a:solidFill>
            <a:srgbClr val="B6D7A8"/>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CNI</a:t>
            </a:r>
            <a:endParaRPr>
              <a:latin typeface="Calibri"/>
              <a:ea typeface="Calibri"/>
              <a:cs typeface="Calibri"/>
              <a:sym typeface="Calibri"/>
            </a:endParaRPr>
          </a:p>
        </p:txBody>
      </p:sp>
      <p:sp>
        <p:nvSpPr>
          <p:cNvPr id="165" name="Google Shape;165;g3d2062d83d8_0_0"/>
          <p:cNvSpPr/>
          <p:nvPr/>
        </p:nvSpPr>
        <p:spPr>
          <a:xfrm>
            <a:off x="7794975" y="3143675"/>
            <a:ext cx="724500" cy="656100"/>
          </a:xfrm>
          <a:prstGeom prst="hexagon">
            <a:avLst>
              <a:gd fmla="val 28852" name="adj"/>
              <a:gd fmla="val 115470" name="vf"/>
            </a:avLst>
          </a:prstGeom>
          <a:solidFill>
            <a:srgbClr val="B6D7A8"/>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latin typeface="Calibri"/>
                <a:ea typeface="Calibri"/>
                <a:cs typeface="Calibri"/>
                <a:sym typeface="Calibri"/>
              </a:rPr>
              <a:t>Vol</a:t>
            </a:r>
            <a:endParaRPr sz="1300">
              <a:latin typeface="Calibri"/>
              <a:ea typeface="Calibri"/>
              <a:cs typeface="Calibri"/>
              <a:sym typeface="Calibri"/>
            </a:endParaRPr>
          </a:p>
        </p:txBody>
      </p:sp>
      <p:sp>
        <p:nvSpPr>
          <p:cNvPr id="166" name="Google Shape;166;g3d2062d83d8_0_0"/>
          <p:cNvSpPr/>
          <p:nvPr/>
        </p:nvSpPr>
        <p:spPr>
          <a:xfrm>
            <a:off x="6911325" y="3143675"/>
            <a:ext cx="724500" cy="656100"/>
          </a:xfrm>
          <a:prstGeom prst="hexagon">
            <a:avLst>
              <a:gd fmla="val 28852" name="adj"/>
              <a:gd fmla="val 115470" name="vf"/>
            </a:avLst>
          </a:prstGeom>
          <a:solidFill>
            <a:srgbClr val="B6D7A8"/>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latin typeface="Calibri"/>
                <a:ea typeface="Calibri"/>
                <a:cs typeface="Calibri"/>
                <a:sym typeface="Calibri"/>
              </a:rPr>
              <a:t>GPU</a:t>
            </a:r>
            <a:br>
              <a:rPr lang="en" sz="900">
                <a:latin typeface="Calibri"/>
                <a:ea typeface="Calibri"/>
                <a:cs typeface="Calibri"/>
                <a:sym typeface="Calibri"/>
              </a:rPr>
            </a:br>
            <a:r>
              <a:rPr lang="en" sz="900">
                <a:latin typeface="Calibri"/>
                <a:ea typeface="Calibri"/>
                <a:cs typeface="Calibri"/>
                <a:sym typeface="Calibri"/>
              </a:rPr>
              <a:t>Driver</a:t>
            </a:r>
            <a:endParaRPr sz="900">
              <a:latin typeface="Calibri"/>
              <a:ea typeface="Calibri"/>
              <a:cs typeface="Calibri"/>
              <a:sym typeface="Calibri"/>
            </a:endParaRPr>
          </a:p>
        </p:txBody>
      </p:sp>
      <p:pic>
        <p:nvPicPr>
          <p:cNvPr descr="check (Provided by Getty Images)" id="167" name="Google Shape;167;g3d2062d83d8_0_0"/>
          <p:cNvPicPr preferRelativeResize="0"/>
          <p:nvPr/>
        </p:nvPicPr>
        <p:blipFill>
          <a:blip r:embed="rId5">
            <a:alphaModFix/>
          </a:blip>
          <a:stretch>
            <a:fillRect/>
          </a:stretch>
        </p:blipFill>
        <p:spPr>
          <a:xfrm>
            <a:off x="4943650" y="3908975"/>
            <a:ext cx="472873" cy="472873"/>
          </a:xfrm>
          <a:prstGeom prst="rect">
            <a:avLst/>
          </a:prstGeom>
          <a:noFill/>
          <a:ln>
            <a:noFill/>
          </a:ln>
        </p:spPr>
      </p:pic>
      <p:pic>
        <p:nvPicPr>
          <p:cNvPr id="168" name="Google Shape;168;g3d2062d83d8_0_0" title="pod-128.png"/>
          <p:cNvPicPr preferRelativeResize="0"/>
          <p:nvPr/>
        </p:nvPicPr>
        <p:blipFill>
          <a:blip r:embed="rId4">
            <a:alphaModFix/>
          </a:blip>
          <a:stretch>
            <a:fillRect/>
          </a:stretch>
        </p:blipFill>
        <p:spPr>
          <a:xfrm>
            <a:off x="6027674" y="1474709"/>
            <a:ext cx="484225" cy="472866"/>
          </a:xfrm>
          <a:prstGeom prst="rect">
            <a:avLst/>
          </a:prstGeom>
          <a:noFill/>
          <a:ln>
            <a:noFill/>
          </a:ln>
        </p:spPr>
      </p:pic>
      <p:pic>
        <p:nvPicPr>
          <p:cNvPr id="169" name="Google Shape;169;g3d2062d83d8_0_0" title="pod-128.png"/>
          <p:cNvPicPr preferRelativeResize="0"/>
          <p:nvPr/>
        </p:nvPicPr>
        <p:blipFill>
          <a:blip r:embed="rId4">
            <a:alphaModFix/>
          </a:blip>
          <a:stretch>
            <a:fillRect/>
          </a:stretch>
        </p:blipFill>
        <p:spPr>
          <a:xfrm>
            <a:off x="6639624" y="1474709"/>
            <a:ext cx="484225" cy="472866"/>
          </a:xfrm>
          <a:prstGeom prst="rect">
            <a:avLst/>
          </a:prstGeom>
          <a:noFill/>
          <a:ln>
            <a:noFill/>
          </a:ln>
        </p:spPr>
      </p:pic>
      <p:pic>
        <p:nvPicPr>
          <p:cNvPr id="170" name="Google Shape;170;g3d2062d83d8_0_0" title="pod-128.png"/>
          <p:cNvPicPr preferRelativeResize="0"/>
          <p:nvPr/>
        </p:nvPicPr>
        <p:blipFill>
          <a:blip r:embed="rId4">
            <a:alphaModFix/>
          </a:blip>
          <a:stretch>
            <a:fillRect/>
          </a:stretch>
        </p:blipFill>
        <p:spPr>
          <a:xfrm>
            <a:off x="7251586" y="1474709"/>
            <a:ext cx="484225" cy="472866"/>
          </a:xfrm>
          <a:prstGeom prst="rect">
            <a:avLst/>
          </a:prstGeom>
          <a:noFill/>
          <a:ln>
            <a:noFill/>
          </a:ln>
        </p:spPr>
      </p:pic>
      <p:pic>
        <p:nvPicPr>
          <p:cNvPr id="171" name="Google Shape;171;g3d2062d83d8_0_0" title="pod-128.png"/>
          <p:cNvPicPr preferRelativeResize="0"/>
          <p:nvPr/>
        </p:nvPicPr>
        <p:blipFill>
          <a:blip r:embed="rId4">
            <a:alphaModFix/>
          </a:blip>
          <a:stretch>
            <a:fillRect/>
          </a:stretch>
        </p:blipFill>
        <p:spPr>
          <a:xfrm>
            <a:off x="7867674" y="1474709"/>
            <a:ext cx="484225" cy="47286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160"/>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161"/>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162"/>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1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1400"/>
                                        <p:tgtEl>
                                          <p:spTgt spid="165"/>
                                        </p:tgtEl>
                                      </p:cBhvr>
                                    </p:animEffect>
                                  </p:childTnLst>
                                </p:cTn>
                              </p:par>
                            </p:childTnLst>
                          </p:cTn>
                        </p:par>
                        <p:par>
                          <p:cTn fill="hold">
                            <p:stCondLst>
                              <p:cond delay="1400"/>
                            </p:stCondLst>
                            <p:childTnLst>
                              <p:par>
                                <p:cTn fill="hold" nodeType="after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1700"/>
                                        <p:tgtEl>
                                          <p:spTgt spid="1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60"/>
                                        </p:tgtEl>
                                      </p:cBhvr>
                                    </p:animEffect>
                                    <p:set>
                                      <p:cBhvr>
                                        <p:cTn dur="1" fill="hold">
                                          <p:stCondLst>
                                            <p:cond delay="1000"/>
                                          </p:stCondLst>
                                        </p:cTn>
                                        <p:tgtEl>
                                          <p:spTgt spid="160"/>
                                        </p:tgtEl>
                                        <p:attrNameLst>
                                          <p:attrName>style.visibility</p:attrName>
                                        </p:attrNameLst>
                                      </p:cBhvr>
                                      <p:to>
                                        <p:strVal val="hidden"/>
                                      </p:to>
                                    </p:set>
                                  </p:childTnLst>
                                </p:cTn>
                              </p:par>
                            </p:childTnLst>
                          </p:cTn>
                        </p:par>
                        <p:par>
                          <p:cTn fill="hold">
                            <p:stCondLst>
                              <p:cond delay="1000"/>
                            </p:stCondLst>
                            <p:childTnLst>
                              <p:par>
                                <p:cTn fill="hold" nodeType="afterEffect" presetClass="exit" presetID="10" presetSubtype="0">
                                  <p:stCondLst>
                                    <p:cond delay="0"/>
                                  </p:stCondLst>
                                  <p:childTnLst>
                                    <p:animEffect filter="fade" transition="out">
                                      <p:cBhvr>
                                        <p:cTn dur="1000"/>
                                        <p:tgtEl>
                                          <p:spTgt spid="161"/>
                                        </p:tgtEl>
                                      </p:cBhvr>
                                    </p:animEffect>
                                    <p:set>
                                      <p:cBhvr>
                                        <p:cTn dur="1" fill="hold">
                                          <p:stCondLst>
                                            <p:cond delay="1000"/>
                                          </p:stCondLst>
                                        </p:cTn>
                                        <p:tgtEl>
                                          <p:spTgt spid="161"/>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162"/>
                                        </p:tgtEl>
                                      </p:cBhvr>
                                    </p:animEffect>
                                    <p:set>
                                      <p:cBhvr>
                                        <p:cTn dur="1" fill="hold">
                                          <p:stCondLst>
                                            <p:cond delay="1000"/>
                                          </p:stCondLst>
                                        </p:cTn>
                                        <p:tgtEl>
                                          <p:spTgt spid="162"/>
                                        </p:tgtEl>
                                        <p:attrNameLst>
                                          <p:attrName>style.visibility</p:attrName>
                                        </p:attrNameLst>
                                      </p:cBhvr>
                                      <p:to>
                                        <p:strVal val="hidden"/>
                                      </p:to>
                                    </p:set>
                                  </p:childTnLst>
                                </p:cTn>
                              </p:par>
                            </p:childTnLst>
                          </p:cTn>
                        </p:par>
                        <p:par>
                          <p:cTn fill="hold">
                            <p:stCondLst>
                              <p:cond delay="2000"/>
                            </p:stCondLst>
                            <p:childTnLst>
                              <p:par>
                                <p:cTn fill="hold" nodeType="afterEffect" presetClass="exit" presetID="10" presetSubtype="0">
                                  <p:stCondLst>
                                    <p:cond delay="0"/>
                                  </p:stCondLst>
                                  <p:childTnLst>
                                    <p:animEffect filter="fade" transition="out">
                                      <p:cBhvr>
                                        <p:cTn dur="1000"/>
                                        <p:tgtEl>
                                          <p:spTgt spid="163"/>
                                        </p:tgtEl>
                                      </p:cBhvr>
                                    </p:animEffect>
                                    <p:set>
                                      <p:cBhvr>
                                        <p:cTn dur="1" fill="hold">
                                          <p:stCondLst>
                                            <p:cond delay="1000"/>
                                          </p:stCondLst>
                                        </p:cTn>
                                        <p:tgtEl>
                                          <p:spTgt spid="163"/>
                                        </p:tgtEl>
                                        <p:attrNameLst>
                                          <p:attrName>style.visibility</p:attrName>
                                        </p:attrNameLst>
                                      </p:cBhvr>
                                      <p:to>
                                        <p:strVal val="hidden"/>
                                      </p:to>
                                    </p:set>
                                  </p:childTnLst>
                                </p:cTn>
                              </p:par>
                            </p:childTnLst>
                          </p:cTn>
                        </p:par>
                        <p:par>
                          <p:cTn fill="hold">
                            <p:stCondLst>
                              <p:cond delay="3000"/>
                            </p:stCondLst>
                            <p:childTnLst>
                              <p:par>
                                <p:cTn fill="hold" nodeType="afterEffect" presetClass="entr" presetID="1" presetSubtype="0">
                                  <p:stCondLst>
                                    <p:cond delay="0"/>
                                  </p:stCondLst>
                                  <p:childTnLst>
                                    <p:set>
                                      <p:cBhvr>
                                        <p:cTn dur="1" fill="hold">
                                          <p:stCondLst>
                                            <p:cond delay="0"/>
                                          </p:stCondLst>
                                        </p:cTn>
                                        <p:tgtEl>
                                          <p:spTgt spid="168"/>
                                        </p:tgtEl>
                                        <p:attrNameLst>
                                          <p:attrName>style.visibility</p:attrName>
                                        </p:attrNameLst>
                                      </p:cBhvr>
                                      <p:to>
                                        <p:strVal val="visible"/>
                                      </p:to>
                                    </p:set>
                                  </p:childTnLst>
                                </p:cTn>
                              </p:par>
                            </p:childTnLst>
                          </p:cTn>
                        </p:par>
                        <p:par>
                          <p:cTn fill="hold">
                            <p:stCondLst>
                              <p:cond delay="3000"/>
                            </p:stCondLst>
                            <p:childTnLst>
                              <p:par>
                                <p:cTn fill="hold" nodeType="afterEffect" presetClass="entr" presetID="1" presetSubtype="0">
                                  <p:stCondLst>
                                    <p:cond delay="0"/>
                                  </p:stCondLst>
                                  <p:childTnLst>
                                    <p:set>
                                      <p:cBhvr>
                                        <p:cTn dur="1" fill="hold">
                                          <p:stCondLst>
                                            <p:cond delay="0"/>
                                          </p:stCondLst>
                                        </p:cTn>
                                        <p:tgtEl>
                                          <p:spTgt spid="169"/>
                                        </p:tgtEl>
                                        <p:attrNameLst>
                                          <p:attrName>style.visibility</p:attrName>
                                        </p:attrNameLst>
                                      </p:cBhvr>
                                      <p:to>
                                        <p:strVal val="visible"/>
                                      </p:to>
                                    </p:set>
                                  </p:childTnLst>
                                </p:cTn>
                              </p:par>
                            </p:childTnLst>
                          </p:cTn>
                        </p:par>
                        <p:par>
                          <p:cTn fill="hold">
                            <p:stCondLst>
                              <p:cond delay="3000"/>
                            </p:stCondLst>
                            <p:childTnLst>
                              <p:par>
                                <p:cTn fill="hold" nodeType="afterEffect" presetClass="entr" presetID="1" presetSubtype="0">
                                  <p:stCondLst>
                                    <p:cond delay="0"/>
                                  </p:stCondLst>
                                  <p:childTnLst>
                                    <p:set>
                                      <p:cBhvr>
                                        <p:cTn dur="1" fill="hold">
                                          <p:stCondLst>
                                            <p:cond delay="0"/>
                                          </p:stCondLst>
                                        </p:cTn>
                                        <p:tgtEl>
                                          <p:spTgt spid="170"/>
                                        </p:tgtEl>
                                        <p:attrNameLst>
                                          <p:attrName>style.visibility</p:attrName>
                                        </p:attrNameLst>
                                      </p:cBhvr>
                                      <p:to>
                                        <p:strVal val="visible"/>
                                      </p:to>
                                    </p:set>
                                  </p:childTnLst>
                                </p:cTn>
                              </p:par>
                            </p:childTnLst>
                          </p:cTn>
                        </p:par>
                        <p:par>
                          <p:cTn fill="hold">
                            <p:stCondLst>
                              <p:cond delay="3000"/>
                            </p:stCondLst>
                            <p:childTnLst>
                              <p:par>
                                <p:cTn fill="hold" nodeType="afterEffect" presetClass="entr" presetID="1" presetSubtype="0">
                                  <p:stCondLst>
                                    <p:cond delay="0"/>
                                  </p:stCondLst>
                                  <p:childTnLst>
                                    <p:set>
                                      <p:cBhvr>
                                        <p:cTn dur="1" fill="hold">
                                          <p:stCondLst>
                                            <p:cond delay="0"/>
                                          </p:stCondLst>
                                        </p:cTn>
                                        <p:tgtEl>
                                          <p:spTgt spid="1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g396535051d8_0_86"/>
          <p:cNvSpPr txBox="1"/>
          <p:nvPr>
            <p:ph type="title"/>
          </p:nvPr>
        </p:nvSpPr>
        <p:spPr>
          <a:xfrm>
            <a:off x="311700" y="0"/>
            <a:ext cx="69498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4000"/>
              <a:t>NRC: Goals &amp; Requirements</a:t>
            </a:r>
            <a:endParaRPr sz="4000"/>
          </a:p>
        </p:txBody>
      </p:sp>
      <p:sp>
        <p:nvSpPr>
          <p:cNvPr id="177" name="Google Shape;177;g396535051d8_0_86"/>
          <p:cNvSpPr txBox="1"/>
          <p:nvPr>
            <p:ph idx="1" type="body"/>
          </p:nvPr>
        </p:nvSpPr>
        <p:spPr>
          <a:xfrm>
            <a:off x="564525" y="1316600"/>
            <a:ext cx="4640400" cy="3714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t/>
            </a:r>
            <a:endParaRPr b="1" sz="2100"/>
          </a:p>
          <a:p>
            <a:pPr indent="-361950" lvl="0" marL="457200" rtl="0" algn="l">
              <a:spcBef>
                <a:spcPts val="0"/>
              </a:spcBef>
              <a:spcAft>
                <a:spcPts val="0"/>
              </a:spcAft>
              <a:buSzPts val="2100"/>
              <a:buChar char="●"/>
            </a:pPr>
            <a:r>
              <a:rPr lang="en" sz="2100"/>
              <a:t>CRD extends fundamental node “Ready” condition</a:t>
            </a:r>
            <a:br>
              <a:rPr lang="en" sz="2100"/>
            </a:br>
            <a:endParaRPr sz="2100"/>
          </a:p>
          <a:p>
            <a:pPr indent="-361950" lvl="0" marL="457200" rtl="0" algn="l">
              <a:spcBef>
                <a:spcPts val="0"/>
              </a:spcBef>
              <a:spcAft>
                <a:spcPts val="0"/>
              </a:spcAft>
              <a:buSzPts val="2100"/>
              <a:buChar char="●"/>
            </a:pPr>
            <a:r>
              <a:rPr lang="en" sz="2100"/>
              <a:t>Allows for declarative and specific readiness validation</a:t>
            </a:r>
            <a:br>
              <a:rPr lang="en" sz="2100"/>
            </a:br>
            <a:endParaRPr sz="2100"/>
          </a:p>
          <a:p>
            <a:pPr indent="-361950" lvl="0" marL="457200" rtl="0" algn="l">
              <a:spcBef>
                <a:spcPts val="0"/>
              </a:spcBef>
              <a:spcAft>
                <a:spcPts val="0"/>
              </a:spcAft>
              <a:buSzPts val="2100"/>
              <a:buChar char="●"/>
            </a:pPr>
            <a:r>
              <a:rPr lang="en" sz="2100"/>
              <a:t>Focuses on Critical Daemons: CNI, Drivers, Security</a:t>
            </a:r>
            <a:endParaRPr sz="1900"/>
          </a:p>
          <a:p>
            <a:pPr indent="0" lvl="0" marL="0" rtl="0" algn="l">
              <a:spcBef>
                <a:spcPts val="0"/>
              </a:spcBef>
              <a:spcAft>
                <a:spcPts val="0"/>
              </a:spcAft>
              <a:buNone/>
            </a:pPr>
            <a:r>
              <a:t/>
            </a:r>
            <a:endParaRPr sz="1300"/>
          </a:p>
          <a:p>
            <a:pPr indent="9144" lvl="0" marL="0" rtl="0" algn="l">
              <a:spcBef>
                <a:spcPts val="0"/>
              </a:spcBef>
              <a:spcAft>
                <a:spcPts val="0"/>
              </a:spcAft>
              <a:buNone/>
            </a:pPr>
            <a:r>
              <a:t/>
            </a:r>
            <a:endParaRPr sz="900"/>
          </a:p>
        </p:txBody>
      </p:sp>
      <p:grpSp>
        <p:nvGrpSpPr>
          <p:cNvPr id="178" name="Google Shape;178;g396535051d8_0_86"/>
          <p:cNvGrpSpPr/>
          <p:nvPr/>
        </p:nvGrpSpPr>
        <p:grpSpPr>
          <a:xfrm>
            <a:off x="5662625" y="1316600"/>
            <a:ext cx="3267900" cy="3538125"/>
            <a:chOff x="5636300" y="1124025"/>
            <a:chExt cx="3267900" cy="3538125"/>
          </a:xfrm>
        </p:grpSpPr>
        <p:sp>
          <p:nvSpPr>
            <p:cNvPr id="179" name="Google Shape;179;g396535051d8_0_86"/>
            <p:cNvSpPr/>
            <p:nvPr/>
          </p:nvSpPr>
          <p:spPr>
            <a:xfrm>
              <a:off x="5636300" y="1124025"/>
              <a:ext cx="3267900" cy="353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80" name="Google Shape;180;g396535051d8_0_86"/>
            <p:cNvSpPr/>
            <p:nvPr/>
          </p:nvSpPr>
          <p:spPr>
            <a:xfrm>
              <a:off x="5636300" y="1124250"/>
              <a:ext cx="1663800" cy="353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81" name="Google Shape;181;g396535051d8_0_86"/>
            <p:cNvSpPr/>
            <p:nvPr/>
          </p:nvSpPr>
          <p:spPr>
            <a:xfrm>
              <a:off x="5904650" y="1973375"/>
              <a:ext cx="1157100" cy="25212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82" name="Google Shape;182;g396535051d8_0_86"/>
            <p:cNvSpPr/>
            <p:nvPr/>
          </p:nvSpPr>
          <p:spPr>
            <a:xfrm>
              <a:off x="7496125" y="1973375"/>
              <a:ext cx="1157100" cy="2521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83" name="Google Shape;183;g396535051d8_0_86"/>
            <p:cNvSpPr/>
            <p:nvPr/>
          </p:nvSpPr>
          <p:spPr>
            <a:xfrm>
              <a:off x="7496125" y="2338475"/>
              <a:ext cx="1157100" cy="21561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84" name="Google Shape;184;g396535051d8_0_86"/>
            <p:cNvSpPr/>
            <p:nvPr/>
          </p:nvSpPr>
          <p:spPr>
            <a:xfrm>
              <a:off x="7542325" y="3116036"/>
              <a:ext cx="1064700" cy="482100"/>
            </a:xfrm>
            <a:prstGeom prst="rect">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Calibri"/>
                  <a:ea typeface="Calibri"/>
                  <a:cs typeface="Calibri"/>
                  <a:sym typeface="Calibri"/>
                </a:rPr>
                <a:t>CSI / Device DRIVERs</a:t>
              </a:r>
              <a:endParaRPr b="1">
                <a:solidFill>
                  <a:schemeClr val="lt1"/>
                </a:solidFill>
                <a:latin typeface="Calibri"/>
                <a:ea typeface="Calibri"/>
                <a:cs typeface="Calibri"/>
                <a:sym typeface="Calibri"/>
              </a:endParaRPr>
            </a:p>
          </p:txBody>
        </p:sp>
        <p:sp>
          <p:nvSpPr>
            <p:cNvPr id="185" name="Google Shape;185;g396535051d8_0_86"/>
            <p:cNvSpPr/>
            <p:nvPr/>
          </p:nvSpPr>
          <p:spPr>
            <a:xfrm>
              <a:off x="7542325" y="2488950"/>
              <a:ext cx="1064700" cy="482100"/>
            </a:xfrm>
            <a:prstGeom prst="rect">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Calibri"/>
                  <a:ea typeface="Calibri"/>
                  <a:cs typeface="Calibri"/>
                  <a:sym typeface="Calibri"/>
                </a:rPr>
                <a:t>CNI Plugin</a:t>
              </a:r>
              <a:endParaRPr b="1">
                <a:solidFill>
                  <a:schemeClr val="lt1"/>
                </a:solidFill>
                <a:latin typeface="Calibri"/>
                <a:ea typeface="Calibri"/>
                <a:cs typeface="Calibri"/>
                <a:sym typeface="Calibri"/>
              </a:endParaRPr>
            </a:p>
          </p:txBody>
        </p:sp>
        <p:sp>
          <p:nvSpPr>
            <p:cNvPr id="186" name="Google Shape;186;g396535051d8_0_86"/>
            <p:cNvSpPr/>
            <p:nvPr/>
          </p:nvSpPr>
          <p:spPr>
            <a:xfrm>
              <a:off x="7542325" y="3713141"/>
              <a:ext cx="1064700" cy="482100"/>
            </a:xfrm>
            <a:prstGeom prst="rect">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Calibri"/>
                  <a:ea typeface="Calibri"/>
                  <a:cs typeface="Calibri"/>
                  <a:sym typeface="Calibri"/>
                </a:rPr>
                <a:t>Security Agent</a:t>
              </a:r>
              <a:endParaRPr b="1">
                <a:solidFill>
                  <a:schemeClr val="lt1"/>
                </a:solidFill>
                <a:latin typeface="Calibri"/>
                <a:ea typeface="Calibri"/>
                <a:cs typeface="Calibri"/>
                <a:sym typeface="Calibri"/>
              </a:endParaRPr>
            </a:p>
          </p:txBody>
        </p:sp>
        <p:sp>
          <p:nvSpPr>
            <p:cNvPr id="187" name="Google Shape;187;g396535051d8_0_86"/>
            <p:cNvSpPr/>
            <p:nvPr/>
          </p:nvSpPr>
          <p:spPr>
            <a:xfrm>
              <a:off x="5950850" y="2992925"/>
              <a:ext cx="1064700" cy="482100"/>
            </a:xfrm>
            <a:prstGeom prst="rect">
              <a:avLst/>
            </a:prstGeom>
            <a:solidFill>
              <a:srgbClr val="18803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Calibri"/>
                  <a:ea typeface="Calibri"/>
                  <a:cs typeface="Calibri"/>
                  <a:sym typeface="Calibri"/>
                </a:rPr>
                <a:t>Ready</a:t>
              </a:r>
              <a:endParaRPr b="1">
                <a:solidFill>
                  <a:schemeClr val="lt1"/>
                </a:solidFill>
                <a:latin typeface="Calibri"/>
                <a:ea typeface="Calibri"/>
                <a:cs typeface="Calibri"/>
                <a:sym typeface="Calibri"/>
              </a:endParaRPr>
            </a:p>
          </p:txBody>
        </p:sp>
        <p:sp>
          <p:nvSpPr>
            <p:cNvPr id="188" name="Google Shape;188;g396535051d8_0_86"/>
            <p:cNvSpPr/>
            <p:nvPr/>
          </p:nvSpPr>
          <p:spPr>
            <a:xfrm>
              <a:off x="7496125" y="1973375"/>
              <a:ext cx="1157100" cy="365100"/>
            </a:xfrm>
            <a:prstGeom prst="rect">
              <a:avLst/>
            </a:prstGeom>
            <a:solidFill>
              <a:srgbClr val="188038"/>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Calibri"/>
                  <a:ea typeface="Calibri"/>
                  <a:cs typeface="Calibri"/>
                  <a:sym typeface="Calibri"/>
                </a:rPr>
                <a:t>Ready</a:t>
              </a:r>
              <a:endParaRPr b="1">
                <a:solidFill>
                  <a:schemeClr val="lt1"/>
                </a:solidFill>
                <a:latin typeface="Calibri"/>
                <a:ea typeface="Calibri"/>
                <a:cs typeface="Calibri"/>
                <a:sym typeface="Calibri"/>
              </a:endParaRPr>
            </a:p>
          </p:txBody>
        </p:sp>
        <p:sp>
          <p:nvSpPr>
            <p:cNvPr id="189" name="Google Shape;189;g396535051d8_0_86"/>
            <p:cNvSpPr/>
            <p:nvPr/>
          </p:nvSpPr>
          <p:spPr>
            <a:xfrm>
              <a:off x="5904650" y="1301525"/>
              <a:ext cx="1064700" cy="482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Calibri"/>
                  <a:ea typeface="Calibri"/>
                  <a:cs typeface="Calibri"/>
                  <a:sym typeface="Calibri"/>
                </a:rPr>
                <a:t>Before</a:t>
              </a:r>
              <a:endParaRPr b="1">
                <a:solidFill>
                  <a:schemeClr val="dk1"/>
                </a:solidFill>
                <a:latin typeface="Calibri"/>
                <a:ea typeface="Calibri"/>
                <a:cs typeface="Calibri"/>
                <a:sym typeface="Calibri"/>
              </a:endParaRPr>
            </a:p>
          </p:txBody>
        </p:sp>
        <p:sp>
          <p:nvSpPr>
            <p:cNvPr id="190" name="Google Shape;190;g396535051d8_0_86"/>
            <p:cNvSpPr/>
            <p:nvPr/>
          </p:nvSpPr>
          <p:spPr>
            <a:xfrm>
              <a:off x="7542325" y="1294739"/>
              <a:ext cx="1064700" cy="482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Calibri"/>
                  <a:ea typeface="Calibri"/>
                  <a:cs typeface="Calibri"/>
                  <a:sym typeface="Calibri"/>
                </a:rPr>
                <a:t>After</a:t>
              </a:r>
              <a:endParaRPr b="1">
                <a:solidFill>
                  <a:schemeClr val="dk1"/>
                </a:solidFill>
                <a:latin typeface="Calibri"/>
                <a:ea typeface="Calibri"/>
                <a:cs typeface="Calibri"/>
                <a:sym typeface="Calibri"/>
              </a:endParaRPr>
            </a:p>
          </p:txBody>
        </p:sp>
        <p:cxnSp>
          <p:nvCxnSpPr>
            <p:cNvPr id="191" name="Google Shape;191;g396535051d8_0_86"/>
            <p:cNvCxnSpPr>
              <a:stCxn id="188" idx="2"/>
              <a:endCxn id="185" idx="0"/>
            </p:cNvCxnSpPr>
            <p:nvPr/>
          </p:nvCxnSpPr>
          <p:spPr>
            <a:xfrm>
              <a:off x="8074675" y="2338475"/>
              <a:ext cx="0" cy="150600"/>
            </a:xfrm>
            <a:prstGeom prst="straightConnector1">
              <a:avLst/>
            </a:prstGeom>
            <a:noFill/>
            <a:ln cap="flat" cmpd="sng" w="9525">
              <a:solidFill>
                <a:schemeClr val="dk2"/>
              </a:solidFill>
              <a:prstDash val="solid"/>
              <a:round/>
              <a:headEnd len="med" w="med" type="none"/>
              <a:tailEnd len="med" w="med" type="none"/>
            </a:ln>
          </p:spPr>
        </p:cxnSp>
        <p:cxnSp>
          <p:nvCxnSpPr>
            <p:cNvPr id="192" name="Google Shape;192;g396535051d8_0_86"/>
            <p:cNvCxnSpPr>
              <a:stCxn id="185" idx="2"/>
              <a:endCxn id="185" idx="2"/>
            </p:cNvCxnSpPr>
            <p:nvPr/>
          </p:nvCxnSpPr>
          <p:spPr>
            <a:xfrm>
              <a:off x="8074675" y="2971050"/>
              <a:ext cx="0" cy="0"/>
            </a:xfrm>
            <a:prstGeom prst="straightConnector1">
              <a:avLst/>
            </a:prstGeom>
            <a:noFill/>
            <a:ln cap="flat" cmpd="sng" w="9525">
              <a:solidFill>
                <a:schemeClr val="dk2"/>
              </a:solidFill>
              <a:prstDash val="solid"/>
              <a:round/>
              <a:headEnd len="med" w="med" type="none"/>
              <a:tailEnd len="med" w="med" type="none"/>
            </a:ln>
          </p:spPr>
        </p:cxnSp>
        <p:cxnSp>
          <p:nvCxnSpPr>
            <p:cNvPr id="193" name="Google Shape;193;g396535051d8_0_86"/>
            <p:cNvCxnSpPr>
              <a:stCxn id="185" idx="2"/>
              <a:endCxn id="184" idx="0"/>
            </p:cNvCxnSpPr>
            <p:nvPr/>
          </p:nvCxnSpPr>
          <p:spPr>
            <a:xfrm>
              <a:off x="8074675" y="2971050"/>
              <a:ext cx="0" cy="144900"/>
            </a:xfrm>
            <a:prstGeom prst="straightConnector1">
              <a:avLst/>
            </a:prstGeom>
            <a:noFill/>
            <a:ln cap="flat" cmpd="sng" w="9525">
              <a:solidFill>
                <a:schemeClr val="dk2"/>
              </a:solidFill>
              <a:prstDash val="solid"/>
              <a:round/>
              <a:headEnd len="med" w="med" type="none"/>
              <a:tailEnd len="med" w="med" type="none"/>
            </a:ln>
          </p:spPr>
        </p:cxnSp>
        <p:cxnSp>
          <p:nvCxnSpPr>
            <p:cNvPr id="194" name="Google Shape;194;g396535051d8_0_86"/>
            <p:cNvCxnSpPr>
              <a:stCxn id="186" idx="0"/>
              <a:endCxn id="186" idx="0"/>
            </p:cNvCxnSpPr>
            <p:nvPr/>
          </p:nvCxnSpPr>
          <p:spPr>
            <a:xfrm>
              <a:off x="8074675" y="3713141"/>
              <a:ext cx="0" cy="0"/>
            </a:xfrm>
            <a:prstGeom prst="straightConnector1">
              <a:avLst/>
            </a:prstGeom>
            <a:noFill/>
            <a:ln cap="flat" cmpd="sng" w="9525">
              <a:solidFill>
                <a:schemeClr val="dk2"/>
              </a:solidFill>
              <a:prstDash val="solid"/>
              <a:round/>
              <a:headEnd len="med" w="med" type="none"/>
              <a:tailEnd len="med" w="med" type="none"/>
            </a:ln>
          </p:spPr>
        </p:cxnSp>
        <p:cxnSp>
          <p:nvCxnSpPr>
            <p:cNvPr id="195" name="Google Shape;195;g396535051d8_0_86"/>
            <p:cNvCxnSpPr>
              <a:endCxn id="186" idx="0"/>
            </p:cNvCxnSpPr>
            <p:nvPr/>
          </p:nvCxnSpPr>
          <p:spPr>
            <a:xfrm>
              <a:off x="8074675" y="3598241"/>
              <a:ext cx="0" cy="114900"/>
            </a:xfrm>
            <a:prstGeom prst="straightConnector1">
              <a:avLst/>
            </a:prstGeom>
            <a:noFill/>
            <a:ln cap="flat" cmpd="sng" w="9525">
              <a:solidFill>
                <a:schemeClr val="dk2"/>
              </a:solidFill>
              <a:prstDash val="solid"/>
              <a:round/>
              <a:headEnd len="med" w="med" type="none"/>
              <a:tailEnd len="med" w="med" type="none"/>
            </a:ln>
          </p:spPr>
        </p:cxn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g396535051d8_0_282"/>
          <p:cNvSpPr txBox="1"/>
          <p:nvPr>
            <p:ph type="title"/>
          </p:nvPr>
        </p:nvSpPr>
        <p:spPr>
          <a:xfrm>
            <a:off x="311700" y="0"/>
            <a:ext cx="69498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4000"/>
              <a:t>Where We Are Today</a:t>
            </a:r>
            <a:endParaRPr sz="4000"/>
          </a:p>
        </p:txBody>
      </p:sp>
      <p:sp>
        <p:nvSpPr>
          <p:cNvPr id="201" name="Google Shape;201;g396535051d8_0_282"/>
          <p:cNvSpPr txBox="1"/>
          <p:nvPr>
            <p:ph idx="1" type="body"/>
          </p:nvPr>
        </p:nvSpPr>
        <p:spPr>
          <a:xfrm>
            <a:off x="311700" y="1157150"/>
            <a:ext cx="4260300" cy="3661500"/>
          </a:xfrm>
          <a:prstGeom prst="rect">
            <a:avLst/>
          </a:prstGeom>
        </p:spPr>
        <p:txBody>
          <a:bodyPr anchorCtr="0" anchor="t" bIns="0" lIns="0" spcFirstLastPara="1" rIns="0" wrap="square" tIns="0">
            <a:noAutofit/>
          </a:bodyPr>
          <a:lstStyle/>
          <a:p>
            <a:pPr indent="0" lvl="0" marL="457200" rtl="0" algn="l">
              <a:spcBef>
                <a:spcPts val="0"/>
              </a:spcBef>
              <a:spcAft>
                <a:spcPts val="0"/>
              </a:spcAft>
              <a:buNone/>
            </a:pPr>
            <a:r>
              <a:t/>
            </a:r>
            <a:endParaRPr sz="2000"/>
          </a:p>
          <a:p>
            <a:pPr indent="-355600" lvl="0" marL="457200" rtl="0" algn="l">
              <a:spcBef>
                <a:spcPts val="0"/>
              </a:spcBef>
              <a:spcAft>
                <a:spcPts val="0"/>
              </a:spcAft>
              <a:buSzPts val="2000"/>
              <a:buChar char="●"/>
            </a:pPr>
            <a:r>
              <a:rPr lang="en" sz="2000"/>
              <a:t>Out-of-Band solution for the </a:t>
            </a:r>
            <a:r>
              <a:rPr b="1" lang="en" sz="2000"/>
              <a:t>NodeReadinessGates</a:t>
            </a:r>
            <a:r>
              <a:rPr lang="en" sz="2000"/>
              <a:t> (</a:t>
            </a:r>
            <a:r>
              <a:rPr lang="en" sz="2000">
                <a:solidFill>
                  <a:srgbClr val="980000"/>
                </a:solidFill>
              </a:rPr>
              <a:t>KEP5233</a:t>
            </a:r>
            <a:r>
              <a:rPr lang="en" sz="2000"/>
              <a:t>) vision</a:t>
            </a:r>
            <a:endParaRPr sz="2000"/>
          </a:p>
          <a:p>
            <a:pPr indent="-355600" lvl="0" marL="457200" rtl="0" algn="l">
              <a:spcBef>
                <a:spcPts val="0"/>
              </a:spcBef>
              <a:spcAft>
                <a:spcPts val="0"/>
              </a:spcAft>
              <a:buSzPts val="2000"/>
              <a:buChar char="●"/>
            </a:pPr>
            <a:r>
              <a:rPr lang="en" sz="2000"/>
              <a:t>Uses existing Kubernetes primitives</a:t>
            </a:r>
            <a:endParaRPr sz="2000"/>
          </a:p>
          <a:p>
            <a:pPr indent="-355600" lvl="0" marL="914400" rtl="0" algn="l">
              <a:spcBef>
                <a:spcPts val="0"/>
              </a:spcBef>
              <a:spcAft>
                <a:spcPts val="0"/>
              </a:spcAft>
              <a:buSzPts val="2000"/>
              <a:buChar char="-"/>
            </a:pPr>
            <a:r>
              <a:rPr b="1" lang="en" sz="2000"/>
              <a:t>CRDs</a:t>
            </a:r>
            <a:r>
              <a:rPr lang="en" sz="2000"/>
              <a:t> for configuration</a:t>
            </a:r>
            <a:endParaRPr sz="2000"/>
          </a:p>
          <a:p>
            <a:pPr indent="-355600" lvl="0" marL="914400" rtl="0" algn="l">
              <a:spcBef>
                <a:spcPts val="0"/>
              </a:spcBef>
              <a:spcAft>
                <a:spcPts val="0"/>
              </a:spcAft>
              <a:buSzPts val="2000"/>
              <a:buChar char="-"/>
            </a:pPr>
            <a:r>
              <a:rPr b="1" lang="en" sz="2000"/>
              <a:t>Taints</a:t>
            </a:r>
            <a:r>
              <a:rPr lang="en" sz="2000"/>
              <a:t> for enforcement</a:t>
            </a:r>
            <a:endParaRPr sz="2000"/>
          </a:p>
          <a:p>
            <a:pPr indent="-355600" lvl="0" marL="914400" rtl="0" algn="l">
              <a:spcBef>
                <a:spcPts val="0"/>
              </a:spcBef>
              <a:spcAft>
                <a:spcPts val="0"/>
              </a:spcAft>
              <a:buSzPts val="2000"/>
              <a:buChar char="-"/>
            </a:pPr>
            <a:r>
              <a:rPr b="1" lang="en" sz="2000"/>
              <a:t>Conditions</a:t>
            </a:r>
            <a:r>
              <a:rPr lang="en" sz="2000"/>
              <a:t> for signaling</a:t>
            </a:r>
            <a:endParaRPr sz="2000"/>
          </a:p>
          <a:p>
            <a:pPr indent="-355600" lvl="0" marL="457200" rtl="0" algn="l">
              <a:spcBef>
                <a:spcPts val="0"/>
              </a:spcBef>
              <a:spcAft>
                <a:spcPts val="0"/>
              </a:spcAft>
              <a:buSzPts val="2000"/>
              <a:buChar char="●"/>
            </a:pPr>
            <a:r>
              <a:rPr lang="en" sz="2000"/>
              <a:t>Well-defined prefix for managed taints: </a:t>
            </a:r>
            <a:r>
              <a:rPr lang="en" sz="2000">
                <a:solidFill>
                  <a:srgbClr val="188038"/>
                </a:solidFill>
                <a:latin typeface="Roboto Mono"/>
                <a:ea typeface="Roboto Mono"/>
                <a:cs typeface="Roboto Mono"/>
                <a:sym typeface="Roboto Mono"/>
              </a:rPr>
              <a:t>readiness.k8s.io</a:t>
            </a:r>
            <a:r>
              <a:rPr lang="en" sz="2000"/>
              <a:t>/</a:t>
            </a:r>
            <a:endParaRPr sz="2000"/>
          </a:p>
          <a:p>
            <a:pPr indent="0" lvl="0" marL="0" rtl="0" algn="l">
              <a:spcBef>
                <a:spcPts val="0"/>
              </a:spcBef>
              <a:spcAft>
                <a:spcPts val="0"/>
              </a:spcAft>
              <a:buNone/>
            </a:pPr>
            <a:r>
              <a:t/>
            </a:r>
            <a:endParaRPr sz="2000"/>
          </a:p>
        </p:txBody>
      </p:sp>
      <p:sp>
        <p:nvSpPr>
          <p:cNvPr id="202" name="Google Shape;202;g396535051d8_0_282"/>
          <p:cNvSpPr txBox="1"/>
          <p:nvPr>
            <p:ph idx="1" type="body"/>
          </p:nvPr>
        </p:nvSpPr>
        <p:spPr>
          <a:xfrm>
            <a:off x="4738650" y="1157150"/>
            <a:ext cx="4260300" cy="3749400"/>
          </a:xfrm>
          <a:prstGeom prst="rect">
            <a:avLst/>
          </a:prstGeom>
        </p:spPr>
        <p:txBody>
          <a:bodyPr anchorCtr="0" anchor="t" bIns="0" lIns="0" spcFirstLastPara="1" rIns="0" wrap="square" tIns="0">
            <a:noAutofit/>
          </a:bodyPr>
          <a:lstStyle/>
          <a:p>
            <a:pPr indent="0" lvl="0" marL="457200" rtl="0" algn="l">
              <a:spcBef>
                <a:spcPts val="0"/>
              </a:spcBef>
              <a:spcAft>
                <a:spcPts val="0"/>
              </a:spcAft>
              <a:buClr>
                <a:schemeClr val="dk1"/>
              </a:buClr>
              <a:buSzPts val="1100"/>
              <a:buFont typeface="Arial"/>
              <a:buNone/>
            </a:pPr>
            <a:r>
              <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Automatically manages node taints</a:t>
            </a:r>
            <a:br>
              <a:rPr lang="en" sz="2000">
                <a:solidFill>
                  <a:schemeClr val="dk1"/>
                </a:solidFill>
              </a:rPr>
            </a:b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Prevents premature scheduling</a:t>
            </a:r>
            <a:br>
              <a:rPr lang="en" sz="2000">
                <a:solidFill>
                  <a:schemeClr val="dk1"/>
                </a:solidFill>
              </a:rPr>
            </a:b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Taints are cleared only when all specified conditions are satisfied</a:t>
            </a:r>
            <a:br>
              <a:rPr lang="en" sz="2000">
                <a:solidFill>
                  <a:schemeClr val="dk1"/>
                </a:solidFill>
              </a:rPr>
            </a:b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Offers two modes: </a:t>
            </a:r>
            <a:r>
              <a:rPr lang="en" sz="2000">
                <a:solidFill>
                  <a:srgbClr val="980000"/>
                </a:solidFill>
              </a:rPr>
              <a:t>bootstrap-only</a:t>
            </a:r>
            <a:r>
              <a:rPr lang="en" sz="2000">
                <a:solidFill>
                  <a:schemeClr val="dk1"/>
                </a:solidFill>
              </a:rPr>
              <a:t>, </a:t>
            </a:r>
            <a:r>
              <a:rPr lang="en" sz="2000">
                <a:solidFill>
                  <a:srgbClr val="980000"/>
                </a:solidFill>
              </a:rPr>
              <a:t>continuous</a:t>
            </a:r>
            <a:r>
              <a:rPr lang="en" sz="2000">
                <a:solidFill>
                  <a:schemeClr val="dk1"/>
                </a:solidFill>
              </a:rPr>
              <a:t> </a:t>
            </a:r>
            <a:endParaRPr sz="20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g396535051d8_0_496"/>
          <p:cNvSpPr txBox="1"/>
          <p:nvPr>
            <p:ph type="title"/>
          </p:nvPr>
        </p:nvSpPr>
        <p:spPr>
          <a:xfrm>
            <a:off x="264409" y="-63075"/>
            <a:ext cx="6949800" cy="8586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a:t>Demo</a:t>
            </a:r>
            <a:endParaRPr/>
          </a:p>
        </p:txBody>
      </p:sp>
      <p:pic>
        <p:nvPicPr>
          <p:cNvPr descr="Introducing Kubernetes Node-Readiness-Controller" id="208" name="Google Shape;208;g396535051d8_0_496" title="Node Readiness Controller Demo">
            <a:hlinkClick r:id="rId3"/>
          </p:cNvPr>
          <p:cNvPicPr preferRelativeResize="0"/>
          <p:nvPr/>
        </p:nvPicPr>
        <p:blipFill>
          <a:blip r:embed="rId4">
            <a:alphaModFix/>
          </a:blip>
          <a:stretch>
            <a:fillRect/>
          </a:stretch>
        </p:blipFill>
        <p:spPr>
          <a:xfrm>
            <a:off x="643750" y="795525"/>
            <a:ext cx="7458800" cy="4195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1000"/>
                                        <p:tgtEl>
                                          <p:spTgt spid="2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g3d7e8bdead7_0_210"/>
          <p:cNvSpPr txBox="1"/>
          <p:nvPr>
            <p:ph type="title"/>
          </p:nvPr>
        </p:nvSpPr>
        <p:spPr>
          <a:xfrm>
            <a:off x="264409" y="-63075"/>
            <a:ext cx="6949800" cy="8586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4000"/>
              <a:t>How NRC works?</a:t>
            </a:r>
            <a:endParaRPr sz="4000"/>
          </a:p>
        </p:txBody>
      </p:sp>
      <p:sp>
        <p:nvSpPr>
          <p:cNvPr id="214" name="Google Shape;214;g3d7e8bdead7_0_210"/>
          <p:cNvSpPr txBox="1"/>
          <p:nvPr/>
        </p:nvSpPr>
        <p:spPr>
          <a:xfrm>
            <a:off x="276750" y="1342350"/>
            <a:ext cx="8590500" cy="3369000"/>
          </a:xfrm>
          <a:prstGeom prst="rect">
            <a:avLst/>
          </a:prstGeom>
          <a:solidFill>
            <a:srgbClr val="FFF2CC"/>
          </a:solidFill>
          <a:ln>
            <a:noFill/>
          </a:ln>
          <a:effectLst>
            <a:outerShdw blurRad="57150" rotWithShape="0" algn="bl" dir="5400000" dist="19050">
              <a:srgbClr val="000000">
                <a:alpha val="20000"/>
              </a:srgbClr>
            </a:outerShdw>
          </a:effectLst>
        </p:spPr>
        <p:txBody>
          <a:bodyPr anchorCtr="0" anchor="t" bIns="34275" lIns="68575" spcFirstLastPara="1" rIns="68575" wrap="square" tIns="34275">
            <a:spAutoFit/>
          </a:bodyPr>
          <a:lstStyle/>
          <a:p>
            <a:pPr indent="0" lvl="0" marL="0" rtl="0" algn="l">
              <a:lnSpc>
                <a:spcPct val="115000"/>
              </a:lnSpc>
              <a:spcBef>
                <a:spcPts val="0"/>
              </a:spcBef>
              <a:spcAft>
                <a:spcPts val="0"/>
              </a:spcAft>
              <a:buClr>
                <a:schemeClr val="dk1"/>
              </a:buClr>
              <a:buSzPts val="1100"/>
              <a:buFont typeface="Arial"/>
              <a:buNone/>
            </a:pPr>
            <a:r>
              <a:rPr b="1" lang="en" sz="1105">
                <a:solidFill>
                  <a:schemeClr val="accent3"/>
                </a:solidFill>
                <a:latin typeface="Roboto Mono"/>
                <a:ea typeface="Roboto Mono"/>
                <a:cs typeface="Roboto Mono"/>
                <a:sym typeface="Roboto Mono"/>
              </a:rPr>
              <a:t>apiVersion</a:t>
            </a:r>
            <a:r>
              <a:rPr lang="en" sz="1105">
                <a:solidFill>
                  <a:schemeClr val="dk1"/>
                </a:solidFill>
                <a:latin typeface="Roboto Mono"/>
                <a:ea typeface="Roboto Mono"/>
                <a:cs typeface="Roboto Mono"/>
                <a:sym typeface="Roboto Mono"/>
              </a:rPr>
              <a:t>: readiness.node.x-k8s.io/v1alpha1</a:t>
            </a:r>
            <a:endParaRPr sz="1105">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b="1" lang="en" sz="1105">
                <a:solidFill>
                  <a:schemeClr val="accent3"/>
                </a:solidFill>
                <a:latin typeface="Roboto Mono"/>
                <a:ea typeface="Roboto Mono"/>
                <a:cs typeface="Roboto Mono"/>
                <a:sym typeface="Roboto Mono"/>
              </a:rPr>
              <a:t>kind:</a:t>
            </a:r>
            <a:r>
              <a:rPr lang="en" sz="1105">
                <a:solidFill>
                  <a:schemeClr val="dk1"/>
                </a:solidFill>
                <a:latin typeface="Roboto Mono"/>
                <a:ea typeface="Roboto Mono"/>
                <a:cs typeface="Roboto Mono"/>
                <a:sym typeface="Roboto Mono"/>
              </a:rPr>
              <a:t> NodeReadinessRule</a:t>
            </a:r>
            <a:endParaRPr sz="1105">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b="1" lang="en" sz="1105">
                <a:solidFill>
                  <a:schemeClr val="accent3"/>
                </a:solidFill>
                <a:latin typeface="Roboto Mono"/>
                <a:ea typeface="Roboto Mono"/>
                <a:cs typeface="Roboto Mono"/>
                <a:sym typeface="Roboto Mono"/>
              </a:rPr>
              <a:t>metadata:</a:t>
            </a:r>
            <a:endParaRPr b="1" sz="1105">
              <a:solidFill>
                <a:schemeClr val="accent3"/>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sz="1105">
                <a:solidFill>
                  <a:schemeClr val="dk1"/>
                </a:solidFill>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name:</a:t>
            </a:r>
            <a:r>
              <a:rPr lang="en" sz="1105">
                <a:solidFill>
                  <a:schemeClr val="dk1"/>
                </a:solidFill>
                <a:latin typeface="Roboto Mono"/>
                <a:ea typeface="Roboto Mono"/>
                <a:cs typeface="Roboto Mono"/>
                <a:sym typeface="Roboto Mono"/>
              </a:rPr>
              <a:t> component-readiness-rule</a:t>
            </a:r>
            <a:endParaRPr sz="1105">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b="1" lang="en" sz="1105">
                <a:solidFill>
                  <a:schemeClr val="accent3"/>
                </a:solidFill>
                <a:latin typeface="Roboto Mono"/>
                <a:ea typeface="Roboto Mono"/>
                <a:cs typeface="Roboto Mono"/>
                <a:sym typeface="Roboto Mono"/>
              </a:rPr>
              <a:t>spec:</a:t>
            </a:r>
            <a:endParaRPr sz="1105">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latin typeface="Roboto Mono"/>
                <a:ea typeface="Roboto Mono"/>
                <a:cs typeface="Roboto Mono"/>
                <a:sym typeface="Roboto Mono"/>
              </a:rPr>
              <a:t>  </a:t>
            </a:r>
            <a:r>
              <a:rPr i="1" lang="en" sz="1105">
                <a:solidFill>
                  <a:srgbClr val="999999"/>
                </a:solidFill>
                <a:latin typeface="Roboto Mono"/>
                <a:ea typeface="Roboto Mono"/>
                <a:cs typeface="Roboto Mono"/>
                <a:sym typeface="Roboto Mono"/>
              </a:rPr>
              <a:t># Conditions to check</a:t>
            </a:r>
            <a:endParaRPr i="1" sz="1105">
              <a:solidFill>
                <a:srgbClr val="999999"/>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solidFill>
                  <a:schemeClr val="accent3"/>
                </a:solidFill>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conditions</a:t>
            </a:r>
            <a:r>
              <a:rPr lang="en" sz="1105">
                <a:latin typeface="Roboto Mono"/>
                <a:ea typeface="Roboto Mono"/>
                <a:cs typeface="Roboto Mono"/>
                <a:sym typeface="Roboto Mono"/>
              </a:rPr>
              <a:t>:</a:t>
            </a:r>
            <a:endParaRPr sz="1105">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latin typeface="Roboto Mono"/>
                <a:ea typeface="Roboto Mono"/>
                <a:cs typeface="Roboto Mono"/>
                <a:sym typeface="Roboto Mono"/>
              </a:rPr>
              <a:t>    - type: </a:t>
            </a:r>
            <a:r>
              <a:rPr lang="en" sz="1105">
                <a:solidFill>
                  <a:srgbClr val="188038"/>
                </a:solidFill>
                <a:latin typeface="Roboto Mono"/>
                <a:ea typeface="Roboto Mono"/>
                <a:cs typeface="Roboto Mono"/>
                <a:sym typeface="Roboto Mono"/>
              </a:rPr>
              <a:t>"vendor.example.com/ComponentReady"</a:t>
            </a:r>
            <a:endParaRPr sz="11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latin typeface="Roboto Mono"/>
                <a:ea typeface="Roboto Mono"/>
                <a:cs typeface="Roboto Mono"/>
                <a:sym typeface="Roboto Mono"/>
              </a:rPr>
              <a:t>      requiredStatus: </a:t>
            </a:r>
            <a:r>
              <a:rPr lang="en" sz="1105">
                <a:solidFill>
                  <a:srgbClr val="188038"/>
                </a:solidFill>
                <a:latin typeface="Roboto Mono"/>
                <a:ea typeface="Roboto Mono"/>
                <a:cs typeface="Roboto Mono"/>
                <a:sym typeface="Roboto Mono"/>
              </a:rPr>
              <a:t>"True"</a:t>
            </a:r>
            <a:endParaRPr sz="11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latin typeface="Roboto Mono"/>
                <a:ea typeface="Roboto Mono"/>
                <a:cs typeface="Roboto Mono"/>
                <a:sym typeface="Roboto Mono"/>
              </a:rPr>
              <a:t>  </a:t>
            </a:r>
            <a:endParaRPr sz="1105">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latin typeface="Roboto Mono"/>
                <a:ea typeface="Roboto Mono"/>
                <a:cs typeface="Roboto Mono"/>
                <a:sym typeface="Roboto Mono"/>
              </a:rPr>
              <a:t>  </a:t>
            </a:r>
            <a:r>
              <a:rPr i="1" lang="en" sz="1105">
                <a:solidFill>
                  <a:srgbClr val="999999"/>
                </a:solidFill>
                <a:latin typeface="Roboto Mono"/>
                <a:ea typeface="Roboto Mono"/>
                <a:cs typeface="Roboto Mono"/>
                <a:sym typeface="Roboto Mono"/>
              </a:rPr>
              <a:t># Taint to manage (enforcement mechanism)</a:t>
            </a:r>
            <a:endParaRPr i="1" sz="1105">
              <a:solidFill>
                <a:srgbClr val="999999"/>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taint</a:t>
            </a:r>
            <a:r>
              <a:rPr lang="en" sz="1105">
                <a:latin typeface="Roboto Mono"/>
                <a:ea typeface="Roboto Mono"/>
                <a:cs typeface="Roboto Mono"/>
                <a:sym typeface="Roboto Mono"/>
              </a:rPr>
              <a:t>:</a:t>
            </a:r>
            <a:endParaRPr sz="1105">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latin typeface="Roboto Mono"/>
                <a:ea typeface="Roboto Mono"/>
                <a:cs typeface="Roboto Mono"/>
                <a:sym typeface="Roboto Mono"/>
              </a:rPr>
              <a:t>    key: </a:t>
            </a:r>
            <a:r>
              <a:rPr lang="en" sz="1105">
                <a:solidFill>
                  <a:srgbClr val="188038"/>
                </a:solidFill>
                <a:latin typeface="Roboto Mono"/>
                <a:ea typeface="Roboto Mono"/>
                <a:cs typeface="Roboto Mono"/>
                <a:sym typeface="Roboto Mono"/>
              </a:rPr>
              <a:t>"readiness.k8s.io/ComponentReady"</a:t>
            </a:r>
            <a:endParaRPr sz="11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latin typeface="Roboto Mono"/>
                <a:ea typeface="Roboto Mono"/>
                <a:cs typeface="Roboto Mono"/>
                <a:sym typeface="Roboto Mono"/>
              </a:rPr>
              <a:t>    effect: </a:t>
            </a:r>
            <a:r>
              <a:rPr lang="en" sz="1105">
                <a:solidFill>
                  <a:srgbClr val="188038"/>
                </a:solidFill>
                <a:latin typeface="Roboto Mono"/>
                <a:ea typeface="Roboto Mono"/>
                <a:cs typeface="Roboto Mono"/>
                <a:sym typeface="Roboto Mono"/>
              </a:rPr>
              <a:t>"NoSchedule"</a:t>
            </a:r>
            <a:endParaRPr sz="11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latin typeface="Roboto Mono"/>
                <a:ea typeface="Roboto Mono"/>
                <a:cs typeface="Roboto Mono"/>
                <a:sym typeface="Roboto Mono"/>
              </a:rPr>
              <a:t>    value: </a:t>
            </a:r>
            <a:r>
              <a:rPr lang="en" sz="1105">
                <a:solidFill>
                  <a:srgbClr val="188038"/>
                </a:solidFill>
                <a:latin typeface="Roboto Mono"/>
                <a:ea typeface="Roboto Mono"/>
                <a:cs typeface="Roboto Mono"/>
                <a:sym typeface="Roboto Mono"/>
              </a:rPr>
              <a:t>"pending"</a:t>
            </a:r>
            <a:endParaRPr sz="11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i="1" lang="en" sz="1105">
                <a:latin typeface="Roboto Mono"/>
                <a:ea typeface="Roboto Mono"/>
                <a:cs typeface="Roboto Mono"/>
                <a:sym typeface="Roboto Mono"/>
              </a:rPr>
              <a:t> </a:t>
            </a:r>
            <a:r>
              <a:rPr i="1" lang="en" sz="1105">
                <a:solidFill>
                  <a:srgbClr val="666666"/>
                </a:solidFill>
                <a:latin typeface="Roboto Mono"/>
                <a:ea typeface="Roboto Mono"/>
                <a:cs typeface="Roboto Mono"/>
                <a:sym typeface="Roboto Mono"/>
              </a:rPr>
              <a:t> ...</a:t>
            </a:r>
            <a:endParaRPr i="1" sz="1105">
              <a:solidFill>
                <a:srgbClr val="666666"/>
              </a:solidFill>
              <a:latin typeface="Roboto Mono"/>
              <a:ea typeface="Roboto Mono"/>
              <a:cs typeface="Roboto Mono"/>
              <a:sym typeface="Roboto Mono"/>
            </a:endParaRPr>
          </a:p>
          <a:p>
            <a:pPr indent="0" lvl="0" marL="0" rtl="0" algn="l">
              <a:lnSpc>
                <a:spcPct val="115000"/>
              </a:lnSpc>
              <a:spcBef>
                <a:spcPts val="0"/>
              </a:spcBef>
              <a:spcAft>
                <a:spcPts val="0"/>
              </a:spcAft>
              <a:buNone/>
            </a:pPr>
            <a:r>
              <a:rPr i="1" lang="en" sz="1105">
                <a:solidFill>
                  <a:srgbClr val="666666"/>
                </a:solidFill>
                <a:latin typeface="Roboto Mono"/>
                <a:ea typeface="Roboto Mono"/>
                <a:cs typeface="Roboto Mono"/>
                <a:sym typeface="Roboto Mono"/>
              </a:rPr>
              <a:t>  ...</a:t>
            </a:r>
            <a:endParaRPr i="1" sz="1105">
              <a:solidFill>
                <a:srgbClr val="666666"/>
              </a:solidFill>
              <a:latin typeface="Roboto Mono"/>
              <a:ea typeface="Roboto Mono"/>
              <a:cs typeface="Roboto Mono"/>
              <a:sym typeface="Roboto Mono"/>
            </a:endParaRPr>
          </a:p>
        </p:txBody>
      </p:sp>
      <p:sp>
        <p:nvSpPr>
          <p:cNvPr id="215" name="Google Shape;215;g3d7e8bdead7_0_210"/>
          <p:cNvSpPr txBox="1"/>
          <p:nvPr/>
        </p:nvSpPr>
        <p:spPr>
          <a:xfrm>
            <a:off x="276750" y="910838"/>
            <a:ext cx="8590500" cy="347100"/>
          </a:xfrm>
          <a:prstGeom prst="rect">
            <a:avLst/>
          </a:prstGeom>
          <a:noFill/>
          <a:ln>
            <a:noFill/>
          </a:ln>
        </p:spPr>
        <p:txBody>
          <a:bodyPr anchorCtr="0" anchor="t" bIns="34275" lIns="68575" spcFirstLastPara="1" rIns="68575" wrap="square" tIns="34275">
            <a:spAutoFit/>
          </a:bodyPr>
          <a:lstStyle/>
          <a:p>
            <a:pPr indent="0" lvl="0" marL="0" rtl="0" algn="l">
              <a:lnSpc>
                <a:spcPct val="115000"/>
              </a:lnSpc>
              <a:spcBef>
                <a:spcPts val="0"/>
              </a:spcBef>
              <a:spcAft>
                <a:spcPts val="0"/>
              </a:spcAft>
              <a:buNone/>
            </a:pPr>
            <a:r>
              <a:rPr b="1" i="1" lang="en" sz="1804">
                <a:latin typeface="Calibri"/>
                <a:ea typeface="Calibri"/>
                <a:cs typeface="Calibri"/>
                <a:sym typeface="Calibri"/>
              </a:rPr>
              <a:t>Example of a </a:t>
            </a:r>
            <a:r>
              <a:rPr b="1" i="1" lang="en" sz="1804">
                <a:latin typeface="Calibri"/>
                <a:ea typeface="Calibri"/>
                <a:cs typeface="Calibri"/>
                <a:sym typeface="Calibri"/>
              </a:rPr>
              <a:t>Node Readiness Rule</a:t>
            </a:r>
            <a:r>
              <a:rPr b="1" i="1" lang="en" sz="1804">
                <a:latin typeface="Calibri"/>
                <a:ea typeface="Calibri"/>
                <a:cs typeface="Calibri"/>
                <a:sym typeface="Calibri"/>
              </a:rPr>
              <a:t>:</a:t>
            </a:r>
            <a:endParaRPr b="1" i="1" sz="1804">
              <a:latin typeface="Calibri"/>
              <a:ea typeface="Calibri"/>
              <a:cs typeface="Calibri"/>
              <a:sym typeface="Calibri"/>
            </a:endParaRPr>
          </a:p>
        </p:txBody>
      </p:sp>
      <p:sp>
        <p:nvSpPr>
          <p:cNvPr id="216" name="Google Shape;216;g3d7e8bdead7_0_210"/>
          <p:cNvSpPr/>
          <p:nvPr/>
        </p:nvSpPr>
        <p:spPr>
          <a:xfrm>
            <a:off x="669675" y="1543975"/>
            <a:ext cx="1795200" cy="2232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Calibri"/>
              <a:ea typeface="Calibri"/>
              <a:cs typeface="Calibri"/>
              <a:sym typeface="Calibri"/>
            </a:endParaRPr>
          </a:p>
        </p:txBody>
      </p:sp>
      <p:sp>
        <p:nvSpPr>
          <p:cNvPr id="217" name="Google Shape;217;g3d7e8bdead7_0_210"/>
          <p:cNvSpPr/>
          <p:nvPr/>
        </p:nvSpPr>
        <p:spPr>
          <a:xfrm>
            <a:off x="446450" y="2297375"/>
            <a:ext cx="4125600" cy="9486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218" name="Google Shape;218;g3d7e8bdead7_0_210"/>
          <p:cNvCxnSpPr/>
          <p:nvPr/>
        </p:nvCxnSpPr>
        <p:spPr>
          <a:xfrm flipH="1">
            <a:off x="4873850" y="2046250"/>
            <a:ext cx="799800" cy="353400"/>
          </a:xfrm>
          <a:prstGeom prst="straightConnector1">
            <a:avLst/>
          </a:prstGeom>
          <a:noFill/>
          <a:ln cap="flat" cmpd="sng" w="28575">
            <a:solidFill>
              <a:srgbClr val="FF0000"/>
            </a:solidFill>
            <a:prstDash val="solid"/>
            <a:round/>
            <a:headEnd len="med" w="med" type="none"/>
            <a:tailEnd len="med" w="med" type="stealth"/>
          </a:ln>
        </p:spPr>
      </p:cxnSp>
      <p:sp>
        <p:nvSpPr>
          <p:cNvPr id="219" name="Google Shape;219;g3d7e8bdead7_0_210"/>
          <p:cNvSpPr txBox="1"/>
          <p:nvPr/>
        </p:nvSpPr>
        <p:spPr>
          <a:xfrm>
            <a:off x="5730575" y="1543975"/>
            <a:ext cx="3273900" cy="738900"/>
          </a:xfrm>
          <a:prstGeom prst="rect">
            <a:avLst/>
          </a:prstGeom>
          <a:solidFill>
            <a:srgbClr val="FFF2CC"/>
          </a:solidFill>
          <a:ln>
            <a:noFill/>
          </a:ln>
          <a:effectLst>
            <a:outerShdw blurRad="57150" rotWithShape="0" algn="bl" dir="5400000" dist="19050">
              <a:srgbClr val="000000">
                <a:alpha val="2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latin typeface="Calibri"/>
                <a:ea typeface="Calibri"/>
                <a:cs typeface="Calibri"/>
                <a:sym typeface="Calibri"/>
              </a:rPr>
              <a:t>Expected readiness at </a:t>
            </a:r>
            <a:r>
              <a:rPr b="1" lang="en" sz="1800">
                <a:solidFill>
                  <a:srgbClr val="188038"/>
                </a:solidFill>
                <a:latin typeface="Calibri"/>
                <a:ea typeface="Calibri"/>
                <a:cs typeface="Calibri"/>
                <a:sym typeface="Calibri"/>
              </a:rPr>
              <a:t>node.status.conditions</a:t>
            </a:r>
            <a:endParaRPr b="1" sz="1800">
              <a:solidFill>
                <a:srgbClr val="188038"/>
              </a:solidFill>
              <a:latin typeface="Calibri"/>
              <a:ea typeface="Calibri"/>
              <a:cs typeface="Calibri"/>
              <a:sym typeface="Calibri"/>
            </a:endParaRPr>
          </a:p>
        </p:txBody>
      </p:sp>
      <p:sp>
        <p:nvSpPr>
          <p:cNvPr id="220" name="Google Shape;220;g3d7e8bdead7_0_210"/>
          <p:cNvSpPr/>
          <p:nvPr/>
        </p:nvSpPr>
        <p:spPr>
          <a:xfrm>
            <a:off x="427850" y="3320475"/>
            <a:ext cx="4018200" cy="11535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221" name="Google Shape;221;g3d7e8bdead7_0_210"/>
          <p:cNvCxnSpPr/>
          <p:nvPr/>
        </p:nvCxnSpPr>
        <p:spPr>
          <a:xfrm rot="10800000">
            <a:off x="4572025" y="3673975"/>
            <a:ext cx="785400" cy="306900"/>
          </a:xfrm>
          <a:prstGeom prst="straightConnector1">
            <a:avLst/>
          </a:prstGeom>
          <a:noFill/>
          <a:ln cap="flat" cmpd="sng" w="28575">
            <a:solidFill>
              <a:srgbClr val="FF0000"/>
            </a:solidFill>
            <a:prstDash val="solid"/>
            <a:round/>
            <a:headEnd len="med" w="med" type="none"/>
            <a:tailEnd len="med" w="med" type="stealth"/>
          </a:ln>
        </p:spPr>
      </p:cxnSp>
      <p:sp>
        <p:nvSpPr>
          <p:cNvPr id="222" name="Google Shape;222;g3d7e8bdead7_0_210"/>
          <p:cNvSpPr txBox="1"/>
          <p:nvPr/>
        </p:nvSpPr>
        <p:spPr>
          <a:xfrm>
            <a:off x="5427225" y="3650375"/>
            <a:ext cx="3577200" cy="461700"/>
          </a:xfrm>
          <a:prstGeom prst="rect">
            <a:avLst/>
          </a:prstGeom>
          <a:solidFill>
            <a:srgbClr val="FFF2CC"/>
          </a:solidFill>
          <a:ln>
            <a:noFill/>
          </a:ln>
          <a:effectLst>
            <a:outerShdw blurRad="57150" rotWithShape="0" algn="bl" dir="5400000" dist="19050">
              <a:srgbClr val="000000">
                <a:alpha val="2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latin typeface="Calibri"/>
                <a:ea typeface="Calibri"/>
                <a:cs typeface="Calibri"/>
                <a:sym typeface="Calibri"/>
              </a:rPr>
              <a:t>Controller</a:t>
            </a:r>
            <a:r>
              <a:rPr b="1" lang="en" sz="1800">
                <a:solidFill>
                  <a:srgbClr val="FF0000"/>
                </a:solidFill>
                <a:latin typeface="Calibri"/>
                <a:ea typeface="Calibri"/>
                <a:cs typeface="Calibri"/>
                <a:sym typeface="Calibri"/>
              </a:rPr>
              <a:t> manages this taint</a:t>
            </a:r>
            <a:endParaRPr b="1" sz="1800">
              <a:solidFill>
                <a:srgbClr val="188038"/>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g3d7e8bdead7_0_222"/>
          <p:cNvSpPr txBox="1"/>
          <p:nvPr>
            <p:ph type="title"/>
          </p:nvPr>
        </p:nvSpPr>
        <p:spPr>
          <a:xfrm>
            <a:off x="264409" y="-63075"/>
            <a:ext cx="6949800" cy="8586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4000"/>
              <a:t>How NRC works?</a:t>
            </a:r>
            <a:endParaRPr sz="4000"/>
          </a:p>
        </p:txBody>
      </p:sp>
      <p:sp>
        <p:nvSpPr>
          <p:cNvPr id="228" name="Google Shape;228;g3d7e8bdead7_0_222"/>
          <p:cNvSpPr txBox="1"/>
          <p:nvPr/>
        </p:nvSpPr>
        <p:spPr>
          <a:xfrm>
            <a:off x="276750" y="1344825"/>
            <a:ext cx="8590500" cy="2782200"/>
          </a:xfrm>
          <a:prstGeom prst="rect">
            <a:avLst/>
          </a:prstGeom>
          <a:solidFill>
            <a:srgbClr val="FFF2CC"/>
          </a:solidFill>
          <a:ln>
            <a:noFill/>
          </a:ln>
          <a:effectLst>
            <a:outerShdw blurRad="57150" rotWithShape="0" algn="bl" dir="5400000" dist="19050">
              <a:srgbClr val="000000">
                <a:alpha val="20000"/>
              </a:srgbClr>
            </a:outerShdw>
          </a:effectLst>
        </p:spPr>
        <p:txBody>
          <a:bodyPr anchorCtr="0" anchor="t" bIns="34275" lIns="68575" spcFirstLastPara="1" rIns="68575" wrap="square" tIns="34275">
            <a:spAutoFit/>
          </a:bodyPr>
          <a:lstStyle/>
          <a:p>
            <a:pPr indent="0" lvl="0" marL="0" rtl="0" algn="l">
              <a:lnSpc>
                <a:spcPct val="115000"/>
              </a:lnSpc>
              <a:spcBef>
                <a:spcPts val="0"/>
              </a:spcBef>
              <a:spcAft>
                <a:spcPts val="0"/>
              </a:spcAft>
              <a:buClr>
                <a:schemeClr val="dk1"/>
              </a:buClr>
              <a:buSzPts val="1100"/>
              <a:buFont typeface="Arial"/>
              <a:buNone/>
            </a:pPr>
            <a:r>
              <a:rPr b="1" lang="en" sz="1105">
                <a:solidFill>
                  <a:schemeClr val="accent3"/>
                </a:solidFill>
                <a:latin typeface="Roboto Mono"/>
                <a:ea typeface="Roboto Mono"/>
                <a:cs typeface="Roboto Mono"/>
                <a:sym typeface="Roboto Mono"/>
              </a:rPr>
              <a:t>apiVersion</a:t>
            </a:r>
            <a:r>
              <a:rPr lang="en" sz="1105">
                <a:latin typeface="Roboto Mono"/>
                <a:ea typeface="Roboto Mono"/>
                <a:cs typeface="Roboto Mono"/>
                <a:sym typeface="Roboto Mono"/>
              </a:rPr>
              <a:t>: readiness.node.x-k8s.io/v1alpha1</a:t>
            </a:r>
            <a:endParaRPr sz="1105">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b="1" lang="en" sz="1105">
                <a:solidFill>
                  <a:schemeClr val="accent3"/>
                </a:solidFill>
                <a:latin typeface="Roboto Mono"/>
                <a:ea typeface="Roboto Mono"/>
                <a:cs typeface="Roboto Mono"/>
                <a:sym typeface="Roboto Mono"/>
              </a:rPr>
              <a:t>kind:</a:t>
            </a:r>
            <a:r>
              <a:rPr lang="en" sz="1105">
                <a:latin typeface="Roboto Mono"/>
                <a:ea typeface="Roboto Mono"/>
                <a:cs typeface="Roboto Mono"/>
                <a:sym typeface="Roboto Mono"/>
              </a:rPr>
              <a:t> NodeReadinessRule</a:t>
            </a:r>
            <a:endParaRPr sz="1105">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b="1" lang="en" sz="1105">
                <a:solidFill>
                  <a:schemeClr val="accent3"/>
                </a:solidFill>
                <a:latin typeface="Roboto Mono"/>
                <a:ea typeface="Roboto Mono"/>
                <a:cs typeface="Roboto Mono"/>
                <a:sym typeface="Roboto Mono"/>
              </a:rPr>
              <a:t>metadata:</a:t>
            </a:r>
            <a:endParaRPr b="1" sz="1105">
              <a:solidFill>
                <a:schemeClr val="accent3"/>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sz="1105">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name:</a:t>
            </a:r>
            <a:r>
              <a:rPr lang="en" sz="1105">
                <a:latin typeface="Roboto Mono"/>
                <a:ea typeface="Roboto Mono"/>
                <a:cs typeface="Roboto Mono"/>
                <a:sym typeface="Roboto Mono"/>
              </a:rPr>
              <a:t> component-readiness-rule</a:t>
            </a:r>
            <a:endParaRPr sz="1105">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b="1" lang="en" sz="1105">
                <a:solidFill>
                  <a:schemeClr val="accent3"/>
                </a:solidFill>
                <a:latin typeface="Roboto Mono"/>
                <a:ea typeface="Roboto Mono"/>
                <a:cs typeface="Roboto Mono"/>
                <a:sym typeface="Roboto Mono"/>
              </a:rPr>
              <a:t>spec:</a:t>
            </a:r>
            <a:endParaRPr b="1" sz="1105">
              <a:solidFill>
                <a:schemeClr val="accent3"/>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i="1" lang="en" sz="1105">
                <a:solidFill>
                  <a:srgbClr val="666666"/>
                </a:solidFill>
                <a:latin typeface="Roboto Mono"/>
                <a:ea typeface="Roboto Mono"/>
                <a:cs typeface="Roboto Mono"/>
                <a:sym typeface="Roboto Mono"/>
              </a:rPr>
              <a:t>  ...</a:t>
            </a:r>
            <a:endParaRPr i="1" sz="1105">
              <a:solidFill>
                <a:srgbClr val="666666"/>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i="1" lang="en" sz="1105">
                <a:solidFill>
                  <a:srgbClr val="666666"/>
                </a:solidFill>
                <a:latin typeface="Roboto Mono"/>
                <a:ea typeface="Roboto Mono"/>
                <a:cs typeface="Roboto Mono"/>
                <a:sym typeface="Roboto Mono"/>
              </a:rPr>
              <a:t>  ...</a:t>
            </a:r>
            <a:endParaRPr i="1" sz="1105">
              <a:solidFill>
                <a:srgbClr val="666666"/>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sz="1105">
                <a:latin typeface="Roboto Mono"/>
                <a:ea typeface="Roboto Mono"/>
                <a:cs typeface="Roboto Mono"/>
                <a:sym typeface="Roboto Mono"/>
              </a:rPr>
              <a:t>  </a:t>
            </a:r>
            <a:r>
              <a:rPr i="1" lang="en" sz="1105">
                <a:solidFill>
                  <a:srgbClr val="999999"/>
                </a:solidFill>
                <a:latin typeface="Roboto Mono"/>
                <a:ea typeface="Roboto Mono"/>
                <a:cs typeface="Roboto Mono"/>
                <a:sym typeface="Roboto Mono"/>
              </a:rPr>
              <a:t># Enforcement strategy</a:t>
            </a:r>
            <a:endParaRPr i="1" sz="1105">
              <a:solidFill>
                <a:srgbClr val="999999"/>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sz="1105">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enforcementMode</a:t>
            </a:r>
            <a:r>
              <a:rPr lang="en" sz="1105">
                <a:latin typeface="Roboto Mono"/>
                <a:ea typeface="Roboto Mono"/>
                <a:cs typeface="Roboto Mono"/>
                <a:sym typeface="Roboto Mono"/>
              </a:rPr>
              <a:t>: </a:t>
            </a:r>
            <a:r>
              <a:rPr lang="en" sz="1105">
                <a:solidFill>
                  <a:srgbClr val="188038"/>
                </a:solidFill>
                <a:latin typeface="Roboto Mono"/>
                <a:ea typeface="Roboto Mono"/>
                <a:cs typeface="Roboto Mono"/>
                <a:sym typeface="Roboto Mono"/>
              </a:rPr>
              <a:t>"bootstrap-only"</a:t>
            </a:r>
            <a:endParaRPr sz="11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sz="1105">
                <a:latin typeface="Roboto Mono"/>
                <a:ea typeface="Roboto Mono"/>
                <a:cs typeface="Roboto Mono"/>
                <a:sym typeface="Roboto Mono"/>
              </a:rPr>
              <a:t>  </a:t>
            </a:r>
            <a:endParaRPr sz="1105">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sz="1105">
                <a:latin typeface="Roboto Mono"/>
                <a:ea typeface="Roboto Mono"/>
                <a:cs typeface="Roboto Mono"/>
                <a:sym typeface="Roboto Mono"/>
              </a:rPr>
              <a:t>  </a:t>
            </a:r>
            <a:r>
              <a:rPr i="1" lang="en" sz="1105">
                <a:solidFill>
                  <a:srgbClr val="999999"/>
                </a:solidFill>
                <a:latin typeface="Roboto Mono"/>
                <a:ea typeface="Roboto Mono"/>
                <a:cs typeface="Roboto Mono"/>
                <a:sym typeface="Roboto Mono"/>
              </a:rPr>
              <a:t># Target nodes</a:t>
            </a:r>
            <a:endParaRPr i="1" sz="1105">
              <a:solidFill>
                <a:srgbClr val="999999"/>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sz="1105">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nodeSelector</a:t>
            </a:r>
            <a:r>
              <a:rPr lang="en" sz="1105">
                <a:latin typeface="Roboto Mono"/>
                <a:ea typeface="Roboto Mono"/>
                <a:cs typeface="Roboto Mono"/>
                <a:sym typeface="Roboto Mono"/>
              </a:rPr>
              <a:t>:</a:t>
            </a:r>
            <a:endParaRPr sz="1105">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sz="1105">
                <a:latin typeface="Roboto Mono"/>
                <a:ea typeface="Roboto Mono"/>
                <a:cs typeface="Roboto Mono"/>
                <a:sym typeface="Roboto Mono"/>
              </a:rPr>
              <a:t>    matchLabels:</a:t>
            </a:r>
            <a:endParaRPr sz="1105">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latin typeface="Roboto Mono"/>
                <a:ea typeface="Roboto Mono"/>
                <a:cs typeface="Roboto Mono"/>
                <a:sym typeface="Roboto Mono"/>
              </a:rPr>
              <a:t>      node-role.kubernetes.io/worker: </a:t>
            </a:r>
            <a:r>
              <a:rPr lang="en" sz="1105">
                <a:solidFill>
                  <a:srgbClr val="188038"/>
                </a:solidFill>
                <a:latin typeface="Roboto Mono"/>
                <a:ea typeface="Roboto Mono"/>
                <a:cs typeface="Roboto Mono"/>
                <a:sym typeface="Roboto Mono"/>
              </a:rPr>
              <a:t>""</a:t>
            </a:r>
            <a:endParaRPr sz="1105">
              <a:solidFill>
                <a:srgbClr val="188038"/>
              </a:solidFill>
              <a:latin typeface="Roboto Mono"/>
              <a:ea typeface="Roboto Mono"/>
              <a:cs typeface="Roboto Mono"/>
              <a:sym typeface="Roboto Mono"/>
            </a:endParaRPr>
          </a:p>
        </p:txBody>
      </p:sp>
      <p:sp>
        <p:nvSpPr>
          <p:cNvPr id="229" name="Google Shape;229;g3d7e8bdead7_0_222"/>
          <p:cNvSpPr txBox="1"/>
          <p:nvPr/>
        </p:nvSpPr>
        <p:spPr>
          <a:xfrm>
            <a:off x="276750" y="910838"/>
            <a:ext cx="8590500" cy="347100"/>
          </a:xfrm>
          <a:prstGeom prst="rect">
            <a:avLst/>
          </a:prstGeom>
          <a:noFill/>
          <a:ln>
            <a:noFill/>
          </a:ln>
        </p:spPr>
        <p:txBody>
          <a:bodyPr anchorCtr="0" anchor="t" bIns="34275" lIns="68575" spcFirstLastPara="1" rIns="68575" wrap="square" tIns="34275">
            <a:spAutoFit/>
          </a:bodyPr>
          <a:lstStyle/>
          <a:p>
            <a:pPr indent="0" lvl="0" marL="0" rtl="0" algn="l">
              <a:lnSpc>
                <a:spcPct val="115000"/>
              </a:lnSpc>
              <a:spcBef>
                <a:spcPts val="0"/>
              </a:spcBef>
              <a:spcAft>
                <a:spcPts val="0"/>
              </a:spcAft>
              <a:buNone/>
            </a:pPr>
            <a:r>
              <a:rPr b="1" i="1" lang="en" sz="1804">
                <a:latin typeface="Calibri"/>
                <a:ea typeface="Calibri"/>
                <a:cs typeface="Calibri"/>
                <a:sym typeface="Calibri"/>
              </a:rPr>
              <a:t>Example of a </a:t>
            </a:r>
            <a:r>
              <a:rPr b="1" i="1" lang="en" sz="1804">
                <a:latin typeface="Calibri"/>
                <a:ea typeface="Calibri"/>
                <a:cs typeface="Calibri"/>
                <a:sym typeface="Calibri"/>
              </a:rPr>
              <a:t>Node Readiness Rule</a:t>
            </a:r>
            <a:r>
              <a:rPr b="1" i="1" lang="en" sz="1804">
                <a:latin typeface="Calibri"/>
                <a:ea typeface="Calibri"/>
                <a:cs typeface="Calibri"/>
                <a:sym typeface="Calibri"/>
              </a:rPr>
              <a:t>:</a:t>
            </a:r>
            <a:endParaRPr b="1" i="1" sz="1804">
              <a:latin typeface="Calibri"/>
              <a:ea typeface="Calibri"/>
              <a:cs typeface="Calibri"/>
              <a:sym typeface="Calibri"/>
            </a:endParaRPr>
          </a:p>
        </p:txBody>
      </p:sp>
      <p:sp>
        <p:nvSpPr>
          <p:cNvPr id="230" name="Google Shape;230;g3d7e8bdead7_0_222"/>
          <p:cNvSpPr/>
          <p:nvPr/>
        </p:nvSpPr>
        <p:spPr>
          <a:xfrm>
            <a:off x="669675" y="1543975"/>
            <a:ext cx="1795200" cy="2232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Calibri"/>
              <a:ea typeface="Calibri"/>
              <a:cs typeface="Calibri"/>
              <a:sym typeface="Calibri"/>
            </a:endParaRPr>
          </a:p>
        </p:txBody>
      </p:sp>
      <p:sp>
        <p:nvSpPr>
          <p:cNvPr id="231" name="Google Shape;231;g3d7e8bdead7_0_222"/>
          <p:cNvSpPr/>
          <p:nvPr/>
        </p:nvSpPr>
        <p:spPr>
          <a:xfrm>
            <a:off x="427850" y="3246075"/>
            <a:ext cx="3357600" cy="8835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32" name="Google Shape;232;g3d7e8bdead7_0_222"/>
          <p:cNvSpPr/>
          <p:nvPr/>
        </p:nvSpPr>
        <p:spPr>
          <a:xfrm>
            <a:off x="427850" y="2571750"/>
            <a:ext cx="3292500" cy="5661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233" name="Google Shape;233;g3d7e8bdead7_0_222"/>
          <p:cNvCxnSpPr/>
          <p:nvPr/>
        </p:nvCxnSpPr>
        <p:spPr>
          <a:xfrm flipH="1">
            <a:off x="4036750" y="2306700"/>
            <a:ext cx="799800" cy="353400"/>
          </a:xfrm>
          <a:prstGeom prst="straightConnector1">
            <a:avLst/>
          </a:prstGeom>
          <a:noFill/>
          <a:ln cap="flat" cmpd="sng" w="28575">
            <a:solidFill>
              <a:srgbClr val="FF0000"/>
            </a:solidFill>
            <a:prstDash val="solid"/>
            <a:round/>
            <a:headEnd len="med" w="med" type="none"/>
            <a:tailEnd len="med" w="med" type="stealth"/>
          </a:ln>
        </p:spPr>
      </p:cxnSp>
      <p:sp>
        <p:nvSpPr>
          <p:cNvPr id="234" name="Google Shape;234;g3d7e8bdead7_0_222"/>
          <p:cNvSpPr txBox="1"/>
          <p:nvPr/>
        </p:nvSpPr>
        <p:spPr>
          <a:xfrm>
            <a:off x="4893475" y="1804425"/>
            <a:ext cx="2714700" cy="461700"/>
          </a:xfrm>
          <a:prstGeom prst="rect">
            <a:avLst/>
          </a:prstGeom>
          <a:solidFill>
            <a:srgbClr val="FFF2CC"/>
          </a:solidFill>
          <a:ln>
            <a:noFill/>
          </a:ln>
          <a:effectLst>
            <a:outerShdw blurRad="57150" rotWithShape="0" algn="bl" dir="5400000" dist="19050">
              <a:srgbClr val="000000">
                <a:alpha val="2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latin typeface="Calibri"/>
                <a:ea typeface="Calibri"/>
                <a:cs typeface="Calibri"/>
                <a:sym typeface="Calibri"/>
              </a:rPr>
              <a:t>NRC mode of operation</a:t>
            </a:r>
            <a:endParaRPr b="1" sz="1800">
              <a:solidFill>
                <a:srgbClr val="188038"/>
              </a:solidFill>
              <a:latin typeface="Calibri"/>
              <a:ea typeface="Calibri"/>
              <a:cs typeface="Calibri"/>
              <a:sym typeface="Calibri"/>
            </a:endParaRPr>
          </a:p>
        </p:txBody>
      </p:sp>
      <p:cxnSp>
        <p:nvCxnSpPr>
          <p:cNvPr id="235" name="Google Shape;235;g3d7e8bdead7_0_222"/>
          <p:cNvCxnSpPr/>
          <p:nvPr/>
        </p:nvCxnSpPr>
        <p:spPr>
          <a:xfrm rot="10800000">
            <a:off x="3939550" y="3688925"/>
            <a:ext cx="785400" cy="306900"/>
          </a:xfrm>
          <a:prstGeom prst="straightConnector1">
            <a:avLst/>
          </a:prstGeom>
          <a:noFill/>
          <a:ln cap="flat" cmpd="sng" w="28575">
            <a:solidFill>
              <a:srgbClr val="FF0000"/>
            </a:solidFill>
            <a:prstDash val="solid"/>
            <a:round/>
            <a:headEnd len="med" w="med" type="none"/>
            <a:tailEnd len="med" w="med" type="stealth"/>
          </a:ln>
        </p:spPr>
      </p:cxnSp>
      <p:sp>
        <p:nvSpPr>
          <p:cNvPr id="236" name="Google Shape;236;g3d7e8bdead7_0_222"/>
          <p:cNvSpPr txBox="1"/>
          <p:nvPr/>
        </p:nvSpPr>
        <p:spPr>
          <a:xfrm>
            <a:off x="4794750" y="3995825"/>
            <a:ext cx="3577200" cy="738900"/>
          </a:xfrm>
          <a:prstGeom prst="rect">
            <a:avLst/>
          </a:prstGeom>
          <a:solidFill>
            <a:srgbClr val="FFF2CC"/>
          </a:solidFill>
          <a:ln>
            <a:noFill/>
          </a:ln>
          <a:effectLst>
            <a:outerShdw blurRad="57150" rotWithShape="0" algn="bl" dir="5400000" dist="19050">
              <a:srgbClr val="000000">
                <a:alpha val="2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latin typeface="Calibri"/>
                <a:ea typeface="Calibri"/>
                <a:cs typeface="Calibri"/>
                <a:sym typeface="Calibri"/>
              </a:rPr>
              <a:t>applies only to these </a:t>
            </a:r>
            <a:r>
              <a:rPr b="1" lang="en" sz="1800">
                <a:solidFill>
                  <a:srgbClr val="FF0000"/>
                </a:solidFill>
                <a:latin typeface="Calibri"/>
                <a:ea typeface="Calibri"/>
                <a:cs typeface="Calibri"/>
                <a:sym typeface="Calibri"/>
              </a:rPr>
              <a:t>selected</a:t>
            </a:r>
            <a:endParaRPr b="1" sz="1800">
              <a:solidFill>
                <a:srgbClr val="FF0000"/>
              </a:solidFill>
              <a:latin typeface="Calibri"/>
              <a:ea typeface="Calibri"/>
              <a:cs typeface="Calibri"/>
              <a:sym typeface="Calibri"/>
            </a:endParaRPr>
          </a:p>
          <a:p>
            <a:pPr indent="0" lvl="0" marL="0" rtl="0" algn="l">
              <a:spcBef>
                <a:spcPts val="0"/>
              </a:spcBef>
              <a:spcAft>
                <a:spcPts val="0"/>
              </a:spcAft>
              <a:buNone/>
            </a:pPr>
            <a:r>
              <a:rPr b="1" lang="en" sz="1800">
                <a:solidFill>
                  <a:srgbClr val="FF0000"/>
                </a:solidFill>
                <a:latin typeface="Calibri"/>
                <a:ea typeface="Calibri"/>
                <a:cs typeface="Calibri"/>
                <a:sym typeface="Calibri"/>
              </a:rPr>
              <a:t>group of nodes</a:t>
            </a:r>
            <a:endParaRPr b="1" sz="1800">
              <a:solidFill>
                <a:srgbClr val="FF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g3d7e8bdead7_0_237"/>
          <p:cNvSpPr txBox="1"/>
          <p:nvPr>
            <p:ph type="title"/>
          </p:nvPr>
        </p:nvSpPr>
        <p:spPr>
          <a:xfrm>
            <a:off x="264409" y="-63075"/>
            <a:ext cx="6949800" cy="8586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4000"/>
              <a:t>How NRC works?</a:t>
            </a:r>
            <a:endParaRPr sz="4000"/>
          </a:p>
        </p:txBody>
      </p:sp>
      <p:sp>
        <p:nvSpPr>
          <p:cNvPr id="242" name="Google Shape;242;g3d7e8bdead7_0_237"/>
          <p:cNvSpPr txBox="1"/>
          <p:nvPr/>
        </p:nvSpPr>
        <p:spPr>
          <a:xfrm>
            <a:off x="276750" y="1344825"/>
            <a:ext cx="8590500" cy="3564600"/>
          </a:xfrm>
          <a:prstGeom prst="rect">
            <a:avLst/>
          </a:prstGeom>
          <a:solidFill>
            <a:srgbClr val="FFF2CC"/>
          </a:solidFill>
          <a:ln>
            <a:noFill/>
          </a:ln>
          <a:effectLst>
            <a:outerShdw blurRad="57150" rotWithShape="0" algn="bl" dir="5400000" dist="19050">
              <a:srgbClr val="000000">
                <a:alpha val="20000"/>
              </a:srgbClr>
            </a:outerShdw>
          </a:effectLst>
        </p:spPr>
        <p:txBody>
          <a:bodyPr anchorCtr="0" anchor="t" bIns="34275" lIns="68575" spcFirstLastPara="1" rIns="68575" wrap="square" tIns="34275">
            <a:spAutoFit/>
          </a:bodyPr>
          <a:lstStyle/>
          <a:p>
            <a:pPr indent="0" lvl="0" marL="0" rtl="0" algn="l">
              <a:lnSpc>
                <a:spcPct val="115000"/>
              </a:lnSpc>
              <a:spcBef>
                <a:spcPts val="0"/>
              </a:spcBef>
              <a:spcAft>
                <a:spcPts val="0"/>
              </a:spcAft>
              <a:buNone/>
            </a:pPr>
            <a:r>
              <a:rPr b="1" lang="en" sz="1105">
                <a:solidFill>
                  <a:schemeClr val="accent3"/>
                </a:solidFill>
                <a:latin typeface="Roboto Mono"/>
                <a:ea typeface="Roboto Mono"/>
                <a:cs typeface="Roboto Mono"/>
                <a:sym typeface="Roboto Mono"/>
              </a:rPr>
              <a:t>apiVersion</a:t>
            </a:r>
            <a:r>
              <a:rPr lang="en" sz="1105">
                <a:latin typeface="Roboto Mono"/>
                <a:ea typeface="Roboto Mono"/>
                <a:cs typeface="Roboto Mono"/>
                <a:sym typeface="Roboto Mono"/>
              </a:rPr>
              <a:t>: v1</a:t>
            </a:r>
            <a:endParaRPr sz="1105">
              <a:latin typeface="Roboto Mono"/>
              <a:ea typeface="Roboto Mono"/>
              <a:cs typeface="Roboto Mono"/>
              <a:sym typeface="Roboto Mono"/>
            </a:endParaRPr>
          </a:p>
          <a:p>
            <a:pPr indent="0" lvl="0" marL="0" rtl="0" algn="l">
              <a:lnSpc>
                <a:spcPct val="115000"/>
              </a:lnSpc>
              <a:spcBef>
                <a:spcPts val="0"/>
              </a:spcBef>
              <a:spcAft>
                <a:spcPts val="0"/>
              </a:spcAft>
              <a:buNone/>
            </a:pPr>
            <a:r>
              <a:rPr b="1" lang="en" sz="1105">
                <a:solidFill>
                  <a:schemeClr val="accent3"/>
                </a:solidFill>
                <a:latin typeface="Roboto Mono"/>
                <a:ea typeface="Roboto Mono"/>
                <a:cs typeface="Roboto Mono"/>
                <a:sym typeface="Roboto Mono"/>
              </a:rPr>
              <a:t>kind:</a:t>
            </a:r>
            <a:r>
              <a:rPr lang="en" sz="1105">
                <a:latin typeface="Roboto Mono"/>
                <a:ea typeface="Roboto Mono"/>
                <a:cs typeface="Roboto Mono"/>
                <a:sym typeface="Roboto Mono"/>
              </a:rPr>
              <a:t> Node</a:t>
            </a:r>
            <a:endParaRPr sz="1105">
              <a:latin typeface="Roboto Mono"/>
              <a:ea typeface="Roboto Mono"/>
              <a:cs typeface="Roboto Mono"/>
              <a:sym typeface="Roboto Mono"/>
            </a:endParaRPr>
          </a:p>
          <a:p>
            <a:pPr indent="0" lvl="0" marL="0" rtl="0" algn="l">
              <a:lnSpc>
                <a:spcPct val="115000"/>
              </a:lnSpc>
              <a:spcBef>
                <a:spcPts val="0"/>
              </a:spcBef>
              <a:spcAft>
                <a:spcPts val="0"/>
              </a:spcAft>
              <a:buNone/>
            </a:pPr>
            <a:r>
              <a:rPr b="1" lang="en" sz="1105">
                <a:solidFill>
                  <a:schemeClr val="accent3"/>
                </a:solidFill>
                <a:latin typeface="Roboto Mono"/>
                <a:ea typeface="Roboto Mono"/>
                <a:cs typeface="Roboto Mono"/>
                <a:sym typeface="Roboto Mono"/>
              </a:rPr>
              <a:t>metadata:</a:t>
            </a:r>
            <a:endParaRPr b="1" sz="1105">
              <a:solidFill>
                <a:schemeClr val="accent3"/>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name:</a:t>
            </a:r>
            <a:r>
              <a:rPr lang="en" sz="1105">
                <a:latin typeface="Roboto Mono"/>
                <a:ea typeface="Roboto Mono"/>
                <a:cs typeface="Roboto Mono"/>
                <a:sym typeface="Roboto Mono"/>
              </a:rPr>
              <a:t> worker-1</a:t>
            </a:r>
            <a:endParaRPr sz="1105">
              <a:latin typeface="Roboto Mono"/>
              <a:ea typeface="Roboto Mono"/>
              <a:cs typeface="Roboto Mono"/>
              <a:sym typeface="Roboto Mono"/>
            </a:endParaRPr>
          </a:p>
          <a:p>
            <a:pPr indent="0" lvl="0" marL="0" rtl="0" algn="l">
              <a:lnSpc>
                <a:spcPct val="115000"/>
              </a:lnSpc>
              <a:spcBef>
                <a:spcPts val="0"/>
              </a:spcBef>
              <a:spcAft>
                <a:spcPts val="0"/>
              </a:spcAft>
              <a:buNone/>
            </a:pPr>
            <a:r>
              <a:rPr b="1" lang="en" sz="1105">
                <a:solidFill>
                  <a:schemeClr val="accent3"/>
                </a:solidFill>
                <a:latin typeface="Roboto Mono"/>
                <a:ea typeface="Roboto Mono"/>
                <a:cs typeface="Roboto Mono"/>
                <a:sym typeface="Roboto Mono"/>
              </a:rPr>
              <a:t>spec:</a:t>
            </a:r>
            <a:endParaRPr b="1" sz="1105">
              <a:solidFill>
                <a:schemeClr val="accent3"/>
              </a:solidFill>
              <a:latin typeface="Roboto Mono"/>
              <a:ea typeface="Roboto Mono"/>
              <a:cs typeface="Roboto Mono"/>
              <a:sym typeface="Roboto Mono"/>
            </a:endParaRPr>
          </a:p>
          <a:p>
            <a:pPr indent="0" lvl="0" marL="0" rtl="0" algn="l">
              <a:lnSpc>
                <a:spcPct val="115000"/>
              </a:lnSpc>
              <a:spcBef>
                <a:spcPts val="0"/>
              </a:spcBef>
              <a:spcAft>
                <a:spcPts val="0"/>
              </a:spcAft>
              <a:buNone/>
            </a:pPr>
            <a:r>
              <a:rPr i="1" lang="en" sz="1105">
                <a:solidFill>
                  <a:srgbClr val="666666"/>
                </a:solidFill>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taints:</a:t>
            </a:r>
            <a:r>
              <a:rPr i="1" lang="en" sz="1105">
                <a:solidFill>
                  <a:srgbClr val="666666"/>
                </a:solidFill>
                <a:latin typeface="Roboto Mono"/>
                <a:ea typeface="Roboto Mono"/>
                <a:cs typeface="Roboto Mono"/>
                <a:sym typeface="Roboto Mono"/>
              </a:rPr>
              <a:t> </a:t>
            </a:r>
            <a:r>
              <a:rPr i="1" lang="en" sz="1105">
                <a:solidFill>
                  <a:srgbClr val="999999"/>
                </a:solidFill>
                <a:latin typeface="Roboto Mono"/>
                <a:ea typeface="Roboto Mono"/>
                <a:cs typeface="Roboto Mono"/>
                <a:sym typeface="Roboto Mono"/>
              </a:rPr>
              <a:t># Managed by NRC controller based on rule</a:t>
            </a:r>
            <a:endParaRPr i="1" sz="1105">
              <a:solidFill>
                <a:srgbClr val="999999"/>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latin typeface="Roboto Mono"/>
                <a:ea typeface="Roboto Mono"/>
                <a:cs typeface="Roboto Mono"/>
                <a:sym typeface="Roboto Mono"/>
              </a:rPr>
              <a:t>  - </a:t>
            </a:r>
            <a:r>
              <a:rPr b="1" lang="en" sz="1105">
                <a:solidFill>
                  <a:schemeClr val="accent3"/>
                </a:solidFill>
                <a:latin typeface="Roboto Mono"/>
                <a:ea typeface="Roboto Mono"/>
                <a:cs typeface="Roboto Mono"/>
                <a:sym typeface="Roboto Mono"/>
              </a:rPr>
              <a:t>key</a:t>
            </a:r>
            <a:r>
              <a:rPr lang="en" sz="1105">
                <a:latin typeface="Roboto Mono"/>
                <a:ea typeface="Roboto Mono"/>
                <a:cs typeface="Roboto Mono"/>
                <a:sym typeface="Roboto Mono"/>
              </a:rPr>
              <a:t>: </a:t>
            </a:r>
            <a:r>
              <a:rPr lang="en" sz="1105">
                <a:solidFill>
                  <a:srgbClr val="188038"/>
                </a:solidFill>
                <a:latin typeface="Roboto Mono"/>
                <a:ea typeface="Roboto Mono"/>
                <a:cs typeface="Roboto Mono"/>
                <a:sym typeface="Roboto Mono"/>
              </a:rPr>
              <a:t>"readiness.k8s.io/ComponentReady”</a:t>
            </a:r>
            <a:endParaRPr sz="11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solidFill>
                  <a:srgbClr val="188038"/>
                </a:solidFill>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effect</a:t>
            </a:r>
            <a:r>
              <a:rPr lang="en" sz="1105">
                <a:solidFill>
                  <a:schemeClr val="dk1"/>
                </a:solidFill>
                <a:latin typeface="Roboto Mono"/>
                <a:ea typeface="Roboto Mono"/>
                <a:cs typeface="Roboto Mono"/>
                <a:sym typeface="Roboto Mono"/>
              </a:rPr>
              <a:t>: </a:t>
            </a:r>
            <a:r>
              <a:rPr lang="en" sz="1105">
                <a:solidFill>
                  <a:srgbClr val="188038"/>
                </a:solidFill>
                <a:latin typeface="Roboto Mono"/>
                <a:ea typeface="Roboto Mono"/>
                <a:cs typeface="Roboto Mono"/>
                <a:sym typeface="Roboto Mono"/>
              </a:rPr>
              <a:t>"NoSchedule”</a:t>
            </a:r>
            <a:br>
              <a:rPr lang="en" sz="1105">
                <a:solidFill>
                  <a:srgbClr val="188038"/>
                </a:solidFill>
                <a:latin typeface="Roboto Mono"/>
                <a:ea typeface="Roboto Mono"/>
                <a:cs typeface="Roboto Mono"/>
                <a:sym typeface="Roboto Mono"/>
              </a:rPr>
            </a:br>
            <a:r>
              <a:rPr lang="en" sz="1105">
                <a:solidFill>
                  <a:srgbClr val="188038"/>
                </a:solidFill>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key</a:t>
            </a:r>
            <a:r>
              <a:rPr lang="en" sz="1105">
                <a:solidFill>
                  <a:schemeClr val="dk1"/>
                </a:solidFill>
                <a:latin typeface="Roboto Mono"/>
                <a:ea typeface="Roboto Mono"/>
                <a:cs typeface="Roboto Mono"/>
                <a:sym typeface="Roboto Mono"/>
              </a:rPr>
              <a:t>: </a:t>
            </a:r>
            <a:r>
              <a:rPr lang="en" sz="1105">
                <a:solidFill>
                  <a:srgbClr val="188038"/>
                </a:solidFill>
                <a:latin typeface="Roboto Mono"/>
                <a:ea typeface="Roboto Mono"/>
                <a:cs typeface="Roboto Mono"/>
                <a:sym typeface="Roboto Mono"/>
              </a:rPr>
              <a:t>"pending”</a:t>
            </a:r>
            <a:endParaRPr i="1" sz="1105">
              <a:solidFill>
                <a:srgbClr val="999999"/>
              </a:solidFill>
              <a:latin typeface="Roboto Mono"/>
              <a:ea typeface="Roboto Mono"/>
              <a:cs typeface="Roboto Mono"/>
              <a:sym typeface="Roboto Mono"/>
            </a:endParaRPr>
          </a:p>
          <a:p>
            <a:pPr indent="0" lvl="0" marL="0" rtl="0" algn="l">
              <a:lnSpc>
                <a:spcPct val="115000"/>
              </a:lnSpc>
              <a:spcBef>
                <a:spcPts val="0"/>
              </a:spcBef>
              <a:spcAft>
                <a:spcPts val="0"/>
              </a:spcAft>
              <a:buNone/>
            </a:pPr>
            <a:r>
              <a:rPr b="1" lang="en" sz="1105">
                <a:solidFill>
                  <a:schemeClr val="accent3"/>
                </a:solidFill>
                <a:latin typeface="Roboto Mono"/>
                <a:ea typeface="Roboto Mono"/>
                <a:cs typeface="Roboto Mono"/>
                <a:sym typeface="Roboto Mono"/>
              </a:rPr>
              <a:t>s</a:t>
            </a:r>
            <a:r>
              <a:rPr b="1" lang="en" sz="1105">
                <a:solidFill>
                  <a:schemeClr val="accent3"/>
                </a:solidFill>
                <a:latin typeface="Roboto Mono"/>
                <a:ea typeface="Roboto Mono"/>
                <a:cs typeface="Roboto Mono"/>
                <a:sym typeface="Roboto Mono"/>
              </a:rPr>
              <a:t>tatus</a:t>
            </a:r>
            <a:r>
              <a:rPr lang="en" sz="1105">
                <a:latin typeface="Roboto Mono"/>
                <a:ea typeface="Roboto Mono"/>
                <a:cs typeface="Roboto Mono"/>
                <a:sym typeface="Roboto Mono"/>
              </a:rPr>
              <a:t>:</a:t>
            </a:r>
            <a:endParaRPr sz="1105">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c</a:t>
            </a:r>
            <a:r>
              <a:rPr b="1" lang="en" sz="1105">
                <a:solidFill>
                  <a:schemeClr val="accent3"/>
                </a:solidFill>
                <a:latin typeface="Roboto Mono"/>
                <a:ea typeface="Roboto Mono"/>
                <a:cs typeface="Roboto Mono"/>
                <a:sym typeface="Roboto Mono"/>
              </a:rPr>
              <a:t>onditions:</a:t>
            </a:r>
            <a:endParaRPr b="1" sz="1105">
              <a:solidFill>
                <a:schemeClr val="accent3"/>
              </a:solidFill>
              <a:latin typeface="Roboto Mono"/>
              <a:ea typeface="Roboto Mono"/>
              <a:cs typeface="Roboto Mono"/>
              <a:sym typeface="Roboto Mono"/>
            </a:endParaRPr>
          </a:p>
          <a:p>
            <a:pPr indent="0" lvl="0" marL="0" rtl="0" algn="l">
              <a:lnSpc>
                <a:spcPct val="115000"/>
              </a:lnSpc>
              <a:spcBef>
                <a:spcPts val="0"/>
              </a:spcBef>
              <a:spcAft>
                <a:spcPts val="0"/>
              </a:spcAft>
              <a:buNone/>
            </a:pPr>
            <a:r>
              <a:rPr b="1" lang="en" sz="1105">
                <a:solidFill>
                  <a:schemeClr val="accent3"/>
                </a:solidFill>
                <a:latin typeface="Roboto Mono"/>
                <a:ea typeface="Roboto Mono"/>
                <a:cs typeface="Roboto Mono"/>
                <a:sym typeface="Roboto Mono"/>
              </a:rPr>
              <a:t>  </a:t>
            </a:r>
            <a:r>
              <a:rPr i="1" lang="en" sz="1105">
                <a:solidFill>
                  <a:srgbClr val="999999"/>
                </a:solidFill>
                <a:latin typeface="Roboto Mono"/>
                <a:ea typeface="Roboto Mono"/>
                <a:cs typeface="Roboto Mono"/>
                <a:sym typeface="Roboto Mono"/>
              </a:rPr>
              <a:t># Standard Kubernetes condition</a:t>
            </a:r>
            <a:endParaRPr i="1" sz="1105">
              <a:solidFill>
                <a:srgbClr val="999999"/>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solidFill>
                  <a:schemeClr val="accent3"/>
                </a:solidFill>
                <a:latin typeface="Roboto Mono"/>
                <a:ea typeface="Roboto Mono"/>
                <a:cs typeface="Roboto Mono"/>
                <a:sym typeface="Roboto Mono"/>
              </a:rPr>
              <a:t>  - </a:t>
            </a:r>
            <a:r>
              <a:rPr b="1" lang="en" sz="1105">
                <a:solidFill>
                  <a:schemeClr val="accent3"/>
                </a:solidFill>
                <a:latin typeface="Roboto Mono"/>
                <a:ea typeface="Roboto Mono"/>
                <a:cs typeface="Roboto Mono"/>
                <a:sym typeface="Roboto Mono"/>
              </a:rPr>
              <a:t>t</a:t>
            </a:r>
            <a:r>
              <a:rPr b="1" lang="en" sz="1105">
                <a:solidFill>
                  <a:schemeClr val="accent3"/>
                </a:solidFill>
                <a:latin typeface="Roboto Mono"/>
                <a:ea typeface="Roboto Mono"/>
                <a:cs typeface="Roboto Mono"/>
                <a:sym typeface="Roboto Mono"/>
              </a:rPr>
              <a:t>ype:</a:t>
            </a:r>
            <a:r>
              <a:rPr lang="en" sz="1105">
                <a:solidFill>
                  <a:schemeClr val="accent3"/>
                </a:solidFill>
                <a:latin typeface="Roboto Mono"/>
                <a:ea typeface="Roboto Mono"/>
                <a:cs typeface="Roboto Mono"/>
                <a:sym typeface="Roboto Mono"/>
              </a:rPr>
              <a:t> </a:t>
            </a:r>
            <a:r>
              <a:rPr lang="en" sz="1105">
                <a:solidFill>
                  <a:srgbClr val="188038"/>
                </a:solidFill>
                <a:latin typeface="Roboto Mono"/>
                <a:ea typeface="Roboto Mono"/>
                <a:cs typeface="Roboto Mono"/>
                <a:sym typeface="Roboto Mono"/>
              </a:rPr>
              <a:t>Ready</a:t>
            </a:r>
            <a:endParaRPr sz="11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solidFill>
                  <a:schemeClr val="accent3"/>
                </a:solidFill>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status</a:t>
            </a:r>
            <a:r>
              <a:rPr lang="en" sz="1105">
                <a:solidFill>
                  <a:schemeClr val="accent3"/>
                </a:solidFill>
                <a:latin typeface="Roboto Mono"/>
                <a:ea typeface="Roboto Mono"/>
                <a:cs typeface="Roboto Mono"/>
                <a:sym typeface="Roboto Mono"/>
              </a:rPr>
              <a:t>: </a:t>
            </a:r>
            <a:r>
              <a:rPr lang="en" sz="1105">
                <a:solidFill>
                  <a:srgbClr val="188038"/>
                </a:solidFill>
                <a:latin typeface="Roboto Mono"/>
                <a:ea typeface="Roboto Mono"/>
                <a:cs typeface="Roboto Mono"/>
                <a:sym typeface="Roboto Mono"/>
              </a:rPr>
              <a:t>“True”</a:t>
            </a:r>
            <a:endParaRPr sz="11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solidFill>
                  <a:schemeClr val="accent3"/>
                </a:solidFill>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reason</a:t>
            </a:r>
            <a:r>
              <a:rPr lang="en" sz="1105">
                <a:solidFill>
                  <a:schemeClr val="accent3"/>
                </a:solidFill>
                <a:latin typeface="Roboto Mono"/>
                <a:ea typeface="Roboto Mono"/>
                <a:cs typeface="Roboto Mono"/>
                <a:sym typeface="Roboto Mono"/>
              </a:rPr>
              <a:t>: </a:t>
            </a:r>
            <a:r>
              <a:rPr lang="en" sz="1105">
                <a:solidFill>
                  <a:srgbClr val="188038"/>
                </a:solidFill>
                <a:latin typeface="Roboto Mono"/>
                <a:ea typeface="Roboto Mono"/>
                <a:cs typeface="Roboto Mono"/>
                <a:sym typeface="Roboto Mono"/>
              </a:rPr>
              <a:t>KubeletReady</a:t>
            </a:r>
            <a:endParaRPr sz="11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solidFill>
                  <a:schemeClr val="accent3"/>
                </a:solidFill>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message: </a:t>
            </a:r>
            <a:r>
              <a:rPr lang="en" sz="1105">
                <a:solidFill>
                  <a:srgbClr val="188038"/>
                </a:solidFill>
                <a:latin typeface="Roboto Mono"/>
                <a:ea typeface="Roboto Mono"/>
                <a:cs typeface="Roboto Mono"/>
                <a:sym typeface="Roboto Mono"/>
              </a:rPr>
              <a:t>kubelet is posting ready status</a:t>
            </a:r>
            <a:endParaRPr sz="11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None/>
            </a:pPr>
            <a:r>
              <a:rPr b="1" i="1" lang="en" sz="1105">
                <a:solidFill>
                  <a:schemeClr val="accent3"/>
                </a:solidFill>
                <a:latin typeface="Roboto Mono"/>
                <a:ea typeface="Roboto Mono"/>
                <a:cs typeface="Roboto Mono"/>
                <a:sym typeface="Roboto Mono"/>
              </a:rPr>
              <a:t>  ...</a:t>
            </a:r>
            <a:endParaRPr b="1" i="1" sz="1105">
              <a:solidFill>
                <a:schemeClr val="accent3"/>
              </a:solidFill>
              <a:latin typeface="Roboto Mono"/>
              <a:ea typeface="Roboto Mono"/>
              <a:cs typeface="Roboto Mono"/>
              <a:sym typeface="Roboto Mono"/>
            </a:endParaRPr>
          </a:p>
          <a:p>
            <a:pPr indent="0" lvl="0" marL="0" rtl="0" algn="l">
              <a:lnSpc>
                <a:spcPct val="115000"/>
              </a:lnSpc>
              <a:spcBef>
                <a:spcPts val="0"/>
              </a:spcBef>
              <a:spcAft>
                <a:spcPts val="0"/>
              </a:spcAft>
              <a:buNone/>
            </a:pPr>
            <a:r>
              <a:rPr b="1" i="1" lang="en" sz="1105">
                <a:solidFill>
                  <a:schemeClr val="accent3"/>
                </a:solidFill>
                <a:latin typeface="Roboto Mono"/>
                <a:ea typeface="Roboto Mono"/>
                <a:cs typeface="Roboto Mono"/>
                <a:sym typeface="Roboto Mono"/>
              </a:rPr>
              <a:t>  ...</a:t>
            </a:r>
            <a:endParaRPr b="1" i="1" sz="1105">
              <a:solidFill>
                <a:srgbClr val="999999"/>
              </a:solidFill>
              <a:latin typeface="Roboto Mono"/>
              <a:ea typeface="Roboto Mono"/>
              <a:cs typeface="Roboto Mono"/>
              <a:sym typeface="Roboto Mono"/>
            </a:endParaRPr>
          </a:p>
        </p:txBody>
      </p:sp>
      <p:sp>
        <p:nvSpPr>
          <p:cNvPr id="243" name="Google Shape;243;g3d7e8bdead7_0_237"/>
          <p:cNvSpPr txBox="1"/>
          <p:nvPr/>
        </p:nvSpPr>
        <p:spPr>
          <a:xfrm>
            <a:off x="276750" y="910838"/>
            <a:ext cx="8590500" cy="347100"/>
          </a:xfrm>
          <a:prstGeom prst="rect">
            <a:avLst/>
          </a:prstGeom>
          <a:noFill/>
          <a:ln>
            <a:noFill/>
          </a:ln>
        </p:spPr>
        <p:txBody>
          <a:bodyPr anchorCtr="0" anchor="t" bIns="34275" lIns="68575" spcFirstLastPara="1" rIns="68575" wrap="square" tIns="34275">
            <a:spAutoFit/>
          </a:bodyPr>
          <a:lstStyle/>
          <a:p>
            <a:pPr indent="0" lvl="0" marL="0" rtl="0" algn="l">
              <a:lnSpc>
                <a:spcPct val="115000"/>
              </a:lnSpc>
              <a:spcBef>
                <a:spcPts val="0"/>
              </a:spcBef>
              <a:spcAft>
                <a:spcPts val="0"/>
              </a:spcAft>
              <a:buNone/>
            </a:pPr>
            <a:r>
              <a:rPr b="1" i="1" lang="en" sz="1804">
                <a:latin typeface="Calibri"/>
                <a:ea typeface="Calibri"/>
                <a:cs typeface="Calibri"/>
                <a:sym typeface="Calibri"/>
              </a:rPr>
              <a:t>Matching Node taints + conditions:</a:t>
            </a:r>
            <a:endParaRPr b="1" i="1" sz="1804">
              <a:latin typeface="Calibri"/>
              <a:ea typeface="Calibri"/>
              <a:cs typeface="Calibri"/>
              <a:sym typeface="Calibri"/>
            </a:endParaRPr>
          </a:p>
        </p:txBody>
      </p:sp>
      <p:sp>
        <p:nvSpPr>
          <p:cNvPr id="244" name="Google Shape;244;g3d7e8bdead7_0_237"/>
          <p:cNvSpPr/>
          <p:nvPr/>
        </p:nvSpPr>
        <p:spPr>
          <a:xfrm>
            <a:off x="669675" y="1543975"/>
            <a:ext cx="790500" cy="2325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Calibri"/>
              <a:ea typeface="Calibri"/>
              <a:cs typeface="Calibri"/>
              <a:sym typeface="Calibri"/>
            </a:endParaRPr>
          </a:p>
        </p:txBody>
      </p:sp>
      <p:sp>
        <p:nvSpPr>
          <p:cNvPr id="245" name="Google Shape;245;g3d7e8bdead7_0_237"/>
          <p:cNvSpPr/>
          <p:nvPr/>
        </p:nvSpPr>
        <p:spPr>
          <a:xfrm>
            <a:off x="418550" y="3487900"/>
            <a:ext cx="3869400" cy="11256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46" name="Google Shape;246;g3d7e8bdead7_0_237"/>
          <p:cNvSpPr/>
          <p:nvPr/>
        </p:nvSpPr>
        <p:spPr>
          <a:xfrm>
            <a:off x="418550" y="2310250"/>
            <a:ext cx="4427400" cy="8148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247" name="Google Shape;247;g3d7e8bdead7_0_237"/>
          <p:cNvCxnSpPr/>
          <p:nvPr/>
        </p:nvCxnSpPr>
        <p:spPr>
          <a:xfrm flipH="1">
            <a:off x="4938950" y="1875550"/>
            <a:ext cx="799800" cy="353400"/>
          </a:xfrm>
          <a:prstGeom prst="straightConnector1">
            <a:avLst/>
          </a:prstGeom>
          <a:noFill/>
          <a:ln cap="flat" cmpd="sng" w="28575">
            <a:solidFill>
              <a:srgbClr val="FF0000"/>
            </a:solidFill>
            <a:prstDash val="solid"/>
            <a:round/>
            <a:headEnd len="med" w="med" type="none"/>
            <a:tailEnd len="med" w="med" type="stealth"/>
          </a:ln>
        </p:spPr>
      </p:cxnSp>
      <p:sp>
        <p:nvSpPr>
          <p:cNvPr id="248" name="Google Shape;248;g3d7e8bdead7_0_237"/>
          <p:cNvSpPr txBox="1"/>
          <p:nvPr/>
        </p:nvSpPr>
        <p:spPr>
          <a:xfrm>
            <a:off x="5795675" y="1215150"/>
            <a:ext cx="2714700" cy="738900"/>
          </a:xfrm>
          <a:prstGeom prst="rect">
            <a:avLst/>
          </a:prstGeom>
          <a:solidFill>
            <a:srgbClr val="FFF2CC"/>
          </a:solidFill>
          <a:ln>
            <a:noFill/>
          </a:ln>
          <a:effectLst>
            <a:outerShdw blurRad="57150" rotWithShape="0" algn="bl" dir="5400000" dist="19050">
              <a:srgbClr val="000000">
                <a:alpha val="2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latin typeface="Calibri"/>
                <a:ea typeface="Calibri"/>
                <a:cs typeface="Calibri"/>
                <a:sym typeface="Calibri"/>
              </a:rPr>
              <a:t>Node registers with these taints</a:t>
            </a:r>
            <a:endParaRPr b="1" sz="1800">
              <a:solidFill>
                <a:srgbClr val="188038"/>
              </a:solidFill>
              <a:latin typeface="Calibri"/>
              <a:ea typeface="Calibri"/>
              <a:cs typeface="Calibri"/>
              <a:sym typeface="Calibri"/>
            </a:endParaRPr>
          </a:p>
        </p:txBody>
      </p:sp>
      <p:cxnSp>
        <p:nvCxnSpPr>
          <p:cNvPr id="249" name="Google Shape;249;g3d7e8bdead7_0_237"/>
          <p:cNvCxnSpPr/>
          <p:nvPr/>
        </p:nvCxnSpPr>
        <p:spPr>
          <a:xfrm rot="10800000">
            <a:off x="4434850" y="3967975"/>
            <a:ext cx="785400" cy="306900"/>
          </a:xfrm>
          <a:prstGeom prst="straightConnector1">
            <a:avLst/>
          </a:prstGeom>
          <a:noFill/>
          <a:ln cap="flat" cmpd="sng" w="28575">
            <a:solidFill>
              <a:srgbClr val="FF0000"/>
            </a:solidFill>
            <a:prstDash val="solid"/>
            <a:round/>
            <a:headEnd len="med" w="med" type="none"/>
            <a:tailEnd len="med" w="med" type="stealth"/>
          </a:ln>
        </p:spPr>
      </p:cxnSp>
      <p:sp>
        <p:nvSpPr>
          <p:cNvPr id="250" name="Google Shape;250;g3d7e8bdead7_0_237"/>
          <p:cNvSpPr txBox="1"/>
          <p:nvPr/>
        </p:nvSpPr>
        <p:spPr>
          <a:xfrm>
            <a:off x="5476075" y="4217025"/>
            <a:ext cx="3577200" cy="461700"/>
          </a:xfrm>
          <a:prstGeom prst="rect">
            <a:avLst/>
          </a:prstGeom>
          <a:solidFill>
            <a:srgbClr val="FFF2CC"/>
          </a:solidFill>
          <a:ln>
            <a:noFill/>
          </a:ln>
          <a:effectLst>
            <a:outerShdw blurRad="57150" rotWithShape="0" algn="bl" dir="5400000" dist="19050">
              <a:srgbClr val="000000">
                <a:alpha val="2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latin typeface="Calibri"/>
                <a:ea typeface="Calibri"/>
                <a:cs typeface="Calibri"/>
                <a:sym typeface="Calibri"/>
              </a:rPr>
              <a:t>Kubelet’s condition is unchanged</a:t>
            </a:r>
            <a:endParaRPr b="1" sz="1800">
              <a:solidFill>
                <a:srgbClr val="FF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g3d7e8bdead7_0_252"/>
          <p:cNvSpPr txBox="1"/>
          <p:nvPr>
            <p:ph type="title"/>
          </p:nvPr>
        </p:nvSpPr>
        <p:spPr>
          <a:xfrm>
            <a:off x="264409" y="-63075"/>
            <a:ext cx="6949800" cy="8586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4000"/>
              <a:t>How NRC works?</a:t>
            </a:r>
            <a:endParaRPr sz="4000"/>
          </a:p>
        </p:txBody>
      </p:sp>
      <p:sp>
        <p:nvSpPr>
          <p:cNvPr id="256" name="Google Shape;256;g3d7e8bdead7_0_252"/>
          <p:cNvSpPr txBox="1"/>
          <p:nvPr/>
        </p:nvSpPr>
        <p:spPr>
          <a:xfrm>
            <a:off x="276750" y="1344825"/>
            <a:ext cx="8590500" cy="3564600"/>
          </a:xfrm>
          <a:prstGeom prst="rect">
            <a:avLst/>
          </a:prstGeom>
          <a:solidFill>
            <a:srgbClr val="FFF2CC"/>
          </a:solidFill>
          <a:ln>
            <a:noFill/>
          </a:ln>
          <a:effectLst>
            <a:outerShdw blurRad="57150" rotWithShape="0" algn="bl" dir="5400000" dist="19050">
              <a:srgbClr val="000000">
                <a:alpha val="20000"/>
              </a:srgbClr>
            </a:outerShdw>
          </a:effectLst>
        </p:spPr>
        <p:txBody>
          <a:bodyPr anchorCtr="0" anchor="t" bIns="34275" lIns="68575" spcFirstLastPara="1" rIns="68575" wrap="square" tIns="34275">
            <a:spAutoFit/>
          </a:bodyPr>
          <a:lstStyle/>
          <a:p>
            <a:pPr indent="0" lvl="0" marL="0" rtl="0" algn="l">
              <a:lnSpc>
                <a:spcPct val="115000"/>
              </a:lnSpc>
              <a:spcBef>
                <a:spcPts val="0"/>
              </a:spcBef>
              <a:spcAft>
                <a:spcPts val="0"/>
              </a:spcAft>
              <a:buNone/>
            </a:pPr>
            <a:r>
              <a:rPr b="1" lang="en" sz="1105">
                <a:solidFill>
                  <a:schemeClr val="accent3"/>
                </a:solidFill>
                <a:latin typeface="Roboto Mono"/>
                <a:ea typeface="Roboto Mono"/>
                <a:cs typeface="Roboto Mono"/>
                <a:sym typeface="Roboto Mono"/>
              </a:rPr>
              <a:t>apiVersion</a:t>
            </a:r>
            <a:r>
              <a:rPr lang="en" sz="1105">
                <a:latin typeface="Roboto Mono"/>
                <a:ea typeface="Roboto Mono"/>
                <a:cs typeface="Roboto Mono"/>
                <a:sym typeface="Roboto Mono"/>
              </a:rPr>
              <a:t>: v1</a:t>
            </a:r>
            <a:endParaRPr sz="1105">
              <a:latin typeface="Roboto Mono"/>
              <a:ea typeface="Roboto Mono"/>
              <a:cs typeface="Roboto Mono"/>
              <a:sym typeface="Roboto Mono"/>
            </a:endParaRPr>
          </a:p>
          <a:p>
            <a:pPr indent="0" lvl="0" marL="0" rtl="0" algn="l">
              <a:lnSpc>
                <a:spcPct val="115000"/>
              </a:lnSpc>
              <a:spcBef>
                <a:spcPts val="0"/>
              </a:spcBef>
              <a:spcAft>
                <a:spcPts val="0"/>
              </a:spcAft>
              <a:buNone/>
            </a:pPr>
            <a:r>
              <a:rPr b="1" lang="en" sz="1105">
                <a:solidFill>
                  <a:schemeClr val="accent3"/>
                </a:solidFill>
                <a:latin typeface="Roboto Mono"/>
                <a:ea typeface="Roboto Mono"/>
                <a:cs typeface="Roboto Mono"/>
                <a:sym typeface="Roboto Mono"/>
              </a:rPr>
              <a:t>kind:</a:t>
            </a:r>
            <a:r>
              <a:rPr lang="en" sz="1105">
                <a:latin typeface="Roboto Mono"/>
                <a:ea typeface="Roboto Mono"/>
                <a:cs typeface="Roboto Mono"/>
                <a:sym typeface="Roboto Mono"/>
              </a:rPr>
              <a:t> Node</a:t>
            </a:r>
            <a:endParaRPr sz="1105">
              <a:latin typeface="Roboto Mono"/>
              <a:ea typeface="Roboto Mono"/>
              <a:cs typeface="Roboto Mono"/>
              <a:sym typeface="Roboto Mono"/>
            </a:endParaRPr>
          </a:p>
          <a:p>
            <a:pPr indent="0" lvl="0" marL="0" rtl="0" algn="l">
              <a:lnSpc>
                <a:spcPct val="115000"/>
              </a:lnSpc>
              <a:spcBef>
                <a:spcPts val="0"/>
              </a:spcBef>
              <a:spcAft>
                <a:spcPts val="0"/>
              </a:spcAft>
              <a:buNone/>
            </a:pPr>
            <a:r>
              <a:rPr b="1" lang="en" sz="1105">
                <a:solidFill>
                  <a:schemeClr val="accent3"/>
                </a:solidFill>
                <a:latin typeface="Roboto Mono"/>
                <a:ea typeface="Roboto Mono"/>
                <a:cs typeface="Roboto Mono"/>
                <a:sym typeface="Roboto Mono"/>
              </a:rPr>
              <a:t>metadata:</a:t>
            </a:r>
            <a:endParaRPr b="1" sz="1105">
              <a:solidFill>
                <a:schemeClr val="accent3"/>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name:</a:t>
            </a:r>
            <a:r>
              <a:rPr lang="en" sz="1105">
                <a:latin typeface="Roboto Mono"/>
                <a:ea typeface="Roboto Mono"/>
                <a:cs typeface="Roboto Mono"/>
                <a:sym typeface="Roboto Mono"/>
              </a:rPr>
              <a:t> worker-1</a:t>
            </a:r>
            <a:endParaRPr sz="1105">
              <a:latin typeface="Roboto Mono"/>
              <a:ea typeface="Roboto Mono"/>
              <a:cs typeface="Roboto Mono"/>
              <a:sym typeface="Roboto Mono"/>
            </a:endParaRPr>
          </a:p>
          <a:p>
            <a:pPr indent="0" lvl="0" marL="0" rtl="0" algn="l">
              <a:lnSpc>
                <a:spcPct val="115000"/>
              </a:lnSpc>
              <a:spcBef>
                <a:spcPts val="0"/>
              </a:spcBef>
              <a:spcAft>
                <a:spcPts val="0"/>
              </a:spcAft>
              <a:buNone/>
            </a:pPr>
            <a:r>
              <a:rPr b="1" lang="en" sz="1105">
                <a:solidFill>
                  <a:schemeClr val="accent3"/>
                </a:solidFill>
                <a:latin typeface="Roboto Mono"/>
                <a:ea typeface="Roboto Mono"/>
                <a:cs typeface="Roboto Mono"/>
                <a:sym typeface="Roboto Mono"/>
              </a:rPr>
              <a:t>spec:</a:t>
            </a:r>
            <a:endParaRPr b="1" sz="1105">
              <a:solidFill>
                <a:schemeClr val="accent3"/>
              </a:solidFill>
              <a:latin typeface="Roboto Mono"/>
              <a:ea typeface="Roboto Mono"/>
              <a:cs typeface="Roboto Mono"/>
              <a:sym typeface="Roboto Mono"/>
            </a:endParaRPr>
          </a:p>
          <a:p>
            <a:pPr indent="0" lvl="0" marL="0" rtl="0" algn="l">
              <a:lnSpc>
                <a:spcPct val="115000"/>
              </a:lnSpc>
              <a:spcBef>
                <a:spcPts val="0"/>
              </a:spcBef>
              <a:spcAft>
                <a:spcPts val="0"/>
              </a:spcAft>
              <a:buNone/>
            </a:pPr>
            <a:r>
              <a:rPr i="1" lang="en" sz="1105">
                <a:solidFill>
                  <a:srgbClr val="666666"/>
                </a:solidFill>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taints:</a:t>
            </a:r>
            <a:r>
              <a:rPr i="1" lang="en" sz="1105">
                <a:solidFill>
                  <a:srgbClr val="666666"/>
                </a:solidFill>
                <a:latin typeface="Roboto Mono"/>
                <a:ea typeface="Roboto Mono"/>
                <a:cs typeface="Roboto Mono"/>
                <a:sym typeface="Roboto Mono"/>
              </a:rPr>
              <a:t> </a:t>
            </a:r>
            <a:r>
              <a:rPr i="1" lang="en" sz="1105">
                <a:solidFill>
                  <a:srgbClr val="999999"/>
                </a:solidFill>
                <a:latin typeface="Roboto Mono"/>
                <a:ea typeface="Roboto Mono"/>
                <a:cs typeface="Roboto Mono"/>
                <a:sym typeface="Roboto Mono"/>
              </a:rPr>
              <a:t># Managed by NRC controller based on rule</a:t>
            </a:r>
            <a:endParaRPr i="1" sz="1105">
              <a:solidFill>
                <a:srgbClr val="999999"/>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latin typeface="Roboto Mono"/>
                <a:ea typeface="Roboto Mono"/>
                <a:cs typeface="Roboto Mono"/>
                <a:sym typeface="Roboto Mono"/>
              </a:rPr>
              <a:t>  - </a:t>
            </a:r>
            <a:r>
              <a:rPr b="1" lang="en" sz="1105">
                <a:solidFill>
                  <a:schemeClr val="accent3"/>
                </a:solidFill>
                <a:latin typeface="Roboto Mono"/>
                <a:ea typeface="Roboto Mono"/>
                <a:cs typeface="Roboto Mono"/>
                <a:sym typeface="Roboto Mono"/>
              </a:rPr>
              <a:t>key</a:t>
            </a:r>
            <a:r>
              <a:rPr lang="en" sz="1105">
                <a:latin typeface="Roboto Mono"/>
                <a:ea typeface="Roboto Mono"/>
                <a:cs typeface="Roboto Mono"/>
                <a:sym typeface="Roboto Mono"/>
              </a:rPr>
              <a:t>: </a:t>
            </a:r>
            <a:r>
              <a:rPr lang="en" sz="1105">
                <a:solidFill>
                  <a:srgbClr val="188038"/>
                </a:solidFill>
                <a:latin typeface="Roboto Mono"/>
                <a:ea typeface="Roboto Mono"/>
                <a:cs typeface="Roboto Mono"/>
                <a:sym typeface="Roboto Mono"/>
              </a:rPr>
              <a:t>"readiness.k8s.io/ComponentReady”</a:t>
            </a:r>
            <a:endParaRPr sz="11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solidFill>
                  <a:srgbClr val="188038"/>
                </a:solidFill>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effect</a:t>
            </a:r>
            <a:r>
              <a:rPr lang="en" sz="1105">
                <a:solidFill>
                  <a:schemeClr val="dk1"/>
                </a:solidFill>
                <a:latin typeface="Roboto Mono"/>
                <a:ea typeface="Roboto Mono"/>
                <a:cs typeface="Roboto Mono"/>
                <a:sym typeface="Roboto Mono"/>
              </a:rPr>
              <a:t>: </a:t>
            </a:r>
            <a:r>
              <a:rPr lang="en" sz="1105">
                <a:solidFill>
                  <a:srgbClr val="188038"/>
                </a:solidFill>
                <a:latin typeface="Roboto Mono"/>
                <a:ea typeface="Roboto Mono"/>
                <a:cs typeface="Roboto Mono"/>
                <a:sym typeface="Roboto Mono"/>
              </a:rPr>
              <a:t>"NoSchedule”</a:t>
            </a:r>
            <a:br>
              <a:rPr lang="en" sz="1105">
                <a:solidFill>
                  <a:srgbClr val="188038"/>
                </a:solidFill>
                <a:latin typeface="Roboto Mono"/>
                <a:ea typeface="Roboto Mono"/>
                <a:cs typeface="Roboto Mono"/>
                <a:sym typeface="Roboto Mono"/>
              </a:rPr>
            </a:br>
            <a:r>
              <a:rPr lang="en" sz="1105">
                <a:solidFill>
                  <a:srgbClr val="188038"/>
                </a:solidFill>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key</a:t>
            </a:r>
            <a:r>
              <a:rPr lang="en" sz="1105">
                <a:solidFill>
                  <a:schemeClr val="dk1"/>
                </a:solidFill>
                <a:latin typeface="Roboto Mono"/>
                <a:ea typeface="Roboto Mono"/>
                <a:cs typeface="Roboto Mono"/>
                <a:sym typeface="Roboto Mono"/>
              </a:rPr>
              <a:t>: </a:t>
            </a:r>
            <a:r>
              <a:rPr lang="en" sz="1105">
                <a:solidFill>
                  <a:srgbClr val="188038"/>
                </a:solidFill>
                <a:latin typeface="Roboto Mono"/>
                <a:ea typeface="Roboto Mono"/>
                <a:cs typeface="Roboto Mono"/>
                <a:sym typeface="Roboto Mono"/>
              </a:rPr>
              <a:t>"pending”</a:t>
            </a:r>
            <a:endParaRPr i="1" sz="1105">
              <a:solidFill>
                <a:srgbClr val="999999"/>
              </a:solidFill>
              <a:latin typeface="Roboto Mono"/>
              <a:ea typeface="Roboto Mono"/>
              <a:cs typeface="Roboto Mono"/>
              <a:sym typeface="Roboto Mono"/>
            </a:endParaRPr>
          </a:p>
          <a:p>
            <a:pPr indent="0" lvl="0" marL="0" rtl="0" algn="l">
              <a:lnSpc>
                <a:spcPct val="115000"/>
              </a:lnSpc>
              <a:spcBef>
                <a:spcPts val="0"/>
              </a:spcBef>
              <a:spcAft>
                <a:spcPts val="0"/>
              </a:spcAft>
              <a:buNone/>
            </a:pPr>
            <a:r>
              <a:rPr b="1" lang="en" sz="1105">
                <a:solidFill>
                  <a:schemeClr val="accent3"/>
                </a:solidFill>
                <a:latin typeface="Roboto Mono"/>
                <a:ea typeface="Roboto Mono"/>
                <a:cs typeface="Roboto Mono"/>
                <a:sym typeface="Roboto Mono"/>
              </a:rPr>
              <a:t>status</a:t>
            </a:r>
            <a:r>
              <a:rPr lang="en" sz="1105">
                <a:latin typeface="Roboto Mono"/>
                <a:ea typeface="Roboto Mono"/>
                <a:cs typeface="Roboto Mono"/>
                <a:sym typeface="Roboto Mono"/>
              </a:rPr>
              <a:t>:</a:t>
            </a:r>
            <a:endParaRPr sz="1105">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c</a:t>
            </a:r>
            <a:r>
              <a:rPr b="1" lang="en" sz="1105">
                <a:solidFill>
                  <a:schemeClr val="accent3"/>
                </a:solidFill>
                <a:latin typeface="Roboto Mono"/>
                <a:ea typeface="Roboto Mono"/>
                <a:cs typeface="Roboto Mono"/>
                <a:sym typeface="Roboto Mono"/>
              </a:rPr>
              <a:t>onditions:</a:t>
            </a:r>
            <a:endParaRPr b="1" sz="1105">
              <a:solidFill>
                <a:schemeClr val="accent3"/>
              </a:solidFill>
              <a:latin typeface="Roboto Mono"/>
              <a:ea typeface="Roboto Mono"/>
              <a:cs typeface="Roboto Mono"/>
              <a:sym typeface="Roboto Mono"/>
            </a:endParaRPr>
          </a:p>
          <a:p>
            <a:pPr indent="0" lvl="0" marL="0" rtl="0" algn="l">
              <a:lnSpc>
                <a:spcPct val="115000"/>
              </a:lnSpc>
              <a:spcBef>
                <a:spcPts val="0"/>
              </a:spcBef>
              <a:spcAft>
                <a:spcPts val="0"/>
              </a:spcAft>
              <a:buNone/>
            </a:pPr>
            <a:r>
              <a:rPr b="1" i="1" lang="en" sz="1105">
                <a:solidFill>
                  <a:schemeClr val="accent3"/>
                </a:solidFill>
                <a:latin typeface="Roboto Mono"/>
                <a:ea typeface="Roboto Mono"/>
                <a:cs typeface="Roboto Mono"/>
                <a:sym typeface="Roboto Mono"/>
              </a:rPr>
              <a:t>  </a:t>
            </a:r>
            <a:r>
              <a:rPr b="1" i="1" lang="en" sz="1105">
                <a:solidFill>
                  <a:schemeClr val="accent3"/>
                </a:solidFill>
                <a:latin typeface="Roboto Mono"/>
                <a:ea typeface="Roboto Mono"/>
                <a:cs typeface="Roboto Mono"/>
                <a:sym typeface="Roboto Mono"/>
              </a:rPr>
              <a:t>...</a:t>
            </a:r>
            <a:endParaRPr b="1" i="1" sz="1105">
              <a:solidFill>
                <a:schemeClr val="accent3"/>
              </a:solidFill>
              <a:latin typeface="Roboto Mono"/>
              <a:ea typeface="Roboto Mono"/>
              <a:cs typeface="Roboto Mono"/>
              <a:sym typeface="Roboto Mono"/>
            </a:endParaRPr>
          </a:p>
          <a:p>
            <a:pPr indent="0" lvl="0" marL="0" rtl="0" algn="l">
              <a:lnSpc>
                <a:spcPct val="115000"/>
              </a:lnSpc>
              <a:spcBef>
                <a:spcPts val="0"/>
              </a:spcBef>
              <a:spcAft>
                <a:spcPts val="0"/>
              </a:spcAft>
              <a:buNone/>
            </a:pPr>
            <a:r>
              <a:rPr b="1" i="1" lang="en" sz="1105">
                <a:solidFill>
                  <a:schemeClr val="accent3"/>
                </a:solidFill>
                <a:latin typeface="Roboto Mono"/>
                <a:ea typeface="Roboto Mono"/>
                <a:cs typeface="Roboto Mono"/>
                <a:sym typeface="Roboto Mono"/>
              </a:rPr>
              <a:t>  ...</a:t>
            </a:r>
            <a:endParaRPr b="1" i="1" sz="1105">
              <a:solidFill>
                <a:schemeClr val="accent3"/>
              </a:solidFill>
              <a:latin typeface="Roboto Mono"/>
              <a:ea typeface="Roboto Mono"/>
              <a:cs typeface="Roboto Mono"/>
              <a:sym typeface="Roboto Mono"/>
            </a:endParaRPr>
          </a:p>
          <a:p>
            <a:pPr indent="0" lvl="0" marL="0" rtl="0" algn="l">
              <a:lnSpc>
                <a:spcPct val="115000"/>
              </a:lnSpc>
              <a:spcBef>
                <a:spcPts val="0"/>
              </a:spcBef>
              <a:spcAft>
                <a:spcPts val="0"/>
              </a:spcAft>
              <a:buNone/>
            </a:pPr>
            <a:r>
              <a:rPr b="1" lang="en" sz="1105">
                <a:solidFill>
                  <a:schemeClr val="accent3"/>
                </a:solidFill>
                <a:latin typeface="Roboto Mono"/>
                <a:ea typeface="Roboto Mono"/>
                <a:cs typeface="Roboto Mono"/>
                <a:sym typeface="Roboto Mono"/>
              </a:rPr>
              <a:t>  </a:t>
            </a:r>
            <a:r>
              <a:rPr i="1" lang="en" sz="1105">
                <a:solidFill>
                  <a:srgbClr val="999999"/>
                </a:solidFill>
                <a:latin typeface="Roboto Mono"/>
                <a:ea typeface="Roboto Mono"/>
                <a:cs typeface="Roboto Mono"/>
                <a:sym typeface="Roboto Mono"/>
              </a:rPr>
              <a:t># Custom condition (matches rule’s conditions[0].type)</a:t>
            </a:r>
            <a:endParaRPr i="1" sz="1105">
              <a:solidFill>
                <a:srgbClr val="999999"/>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solidFill>
                  <a:schemeClr val="accent3"/>
                </a:solidFill>
                <a:latin typeface="Roboto Mono"/>
                <a:ea typeface="Roboto Mono"/>
                <a:cs typeface="Roboto Mono"/>
                <a:sym typeface="Roboto Mono"/>
              </a:rPr>
              <a:t>  - </a:t>
            </a:r>
            <a:r>
              <a:rPr b="1" lang="en" sz="1105">
                <a:solidFill>
                  <a:schemeClr val="accent3"/>
                </a:solidFill>
                <a:latin typeface="Roboto Mono"/>
                <a:ea typeface="Roboto Mono"/>
                <a:cs typeface="Roboto Mono"/>
                <a:sym typeface="Roboto Mono"/>
              </a:rPr>
              <a:t>type:</a:t>
            </a:r>
            <a:r>
              <a:rPr lang="en" sz="1105">
                <a:solidFill>
                  <a:schemeClr val="accent3"/>
                </a:solidFill>
                <a:latin typeface="Roboto Mono"/>
                <a:ea typeface="Roboto Mono"/>
                <a:cs typeface="Roboto Mono"/>
                <a:sym typeface="Roboto Mono"/>
              </a:rPr>
              <a:t> </a:t>
            </a:r>
            <a:r>
              <a:rPr lang="en" sz="1105">
                <a:solidFill>
                  <a:srgbClr val="188038"/>
                </a:solidFill>
                <a:latin typeface="Roboto Mono"/>
                <a:ea typeface="Roboto Mono"/>
                <a:cs typeface="Roboto Mono"/>
                <a:sym typeface="Roboto Mono"/>
              </a:rPr>
              <a:t>"vendor.example.com/ComponentReady"</a:t>
            </a:r>
            <a:endParaRPr sz="11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solidFill>
                  <a:schemeClr val="accent3"/>
                </a:solidFill>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status</a:t>
            </a:r>
            <a:r>
              <a:rPr lang="en" sz="1105">
                <a:solidFill>
                  <a:schemeClr val="accent3"/>
                </a:solidFill>
                <a:latin typeface="Roboto Mono"/>
                <a:ea typeface="Roboto Mono"/>
                <a:cs typeface="Roboto Mono"/>
                <a:sym typeface="Roboto Mono"/>
              </a:rPr>
              <a:t>: </a:t>
            </a:r>
            <a:r>
              <a:rPr lang="en" sz="1105">
                <a:solidFill>
                  <a:srgbClr val="188038"/>
                </a:solidFill>
                <a:latin typeface="Roboto Mono"/>
                <a:ea typeface="Roboto Mono"/>
                <a:cs typeface="Roboto Mono"/>
                <a:sym typeface="Roboto Mono"/>
              </a:rPr>
              <a:t>“False” </a:t>
            </a:r>
            <a:r>
              <a:rPr i="1" lang="en" sz="1105">
                <a:solidFill>
                  <a:srgbClr val="999999"/>
                </a:solidFill>
                <a:latin typeface="Roboto Mono"/>
                <a:ea typeface="Roboto Mono"/>
                <a:cs typeface="Roboto Mono"/>
                <a:sym typeface="Roboto Mono"/>
              </a:rPr>
              <a:t># Not ready yet - taint remains</a:t>
            </a:r>
            <a:endParaRPr i="1" sz="1105">
              <a:solidFill>
                <a:srgbClr val="999999"/>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solidFill>
                  <a:schemeClr val="accent3"/>
                </a:solidFill>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reason</a:t>
            </a:r>
            <a:r>
              <a:rPr lang="en" sz="1105">
                <a:solidFill>
                  <a:schemeClr val="accent3"/>
                </a:solidFill>
                <a:latin typeface="Roboto Mono"/>
                <a:ea typeface="Roboto Mono"/>
                <a:cs typeface="Roboto Mono"/>
                <a:sym typeface="Roboto Mono"/>
              </a:rPr>
              <a:t>: </a:t>
            </a:r>
            <a:r>
              <a:rPr lang="en" sz="1105">
                <a:solidFill>
                  <a:srgbClr val="188038"/>
                </a:solidFill>
                <a:latin typeface="Roboto Mono"/>
                <a:ea typeface="Roboto Mono"/>
                <a:cs typeface="Roboto Mono"/>
                <a:sym typeface="Roboto Mono"/>
              </a:rPr>
              <a:t>ComponentInitializing</a:t>
            </a:r>
            <a:endParaRPr sz="11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solidFill>
                  <a:schemeClr val="accent3"/>
                </a:solidFill>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message: </a:t>
            </a:r>
            <a:r>
              <a:rPr lang="en" sz="1105">
                <a:solidFill>
                  <a:srgbClr val="188038"/>
                </a:solidFill>
                <a:latin typeface="Roboto Mono"/>
                <a:ea typeface="Roboto Mono"/>
                <a:cs typeface="Roboto Mono"/>
                <a:sym typeface="Roboto Mono"/>
              </a:rPr>
              <a:t>Critical component is starting</a:t>
            </a:r>
            <a:endParaRPr i="1" sz="1105">
              <a:solidFill>
                <a:srgbClr val="999999"/>
              </a:solidFill>
              <a:latin typeface="Roboto Mono"/>
              <a:ea typeface="Roboto Mono"/>
              <a:cs typeface="Roboto Mono"/>
              <a:sym typeface="Roboto Mono"/>
            </a:endParaRPr>
          </a:p>
        </p:txBody>
      </p:sp>
      <p:sp>
        <p:nvSpPr>
          <p:cNvPr id="257" name="Google Shape;257;g3d7e8bdead7_0_252"/>
          <p:cNvSpPr txBox="1"/>
          <p:nvPr/>
        </p:nvSpPr>
        <p:spPr>
          <a:xfrm>
            <a:off x="276750" y="910838"/>
            <a:ext cx="8590500" cy="347100"/>
          </a:xfrm>
          <a:prstGeom prst="rect">
            <a:avLst/>
          </a:prstGeom>
          <a:noFill/>
          <a:ln>
            <a:noFill/>
          </a:ln>
        </p:spPr>
        <p:txBody>
          <a:bodyPr anchorCtr="0" anchor="t" bIns="34275" lIns="68575" spcFirstLastPara="1" rIns="68575" wrap="square" tIns="34275">
            <a:spAutoFit/>
          </a:bodyPr>
          <a:lstStyle/>
          <a:p>
            <a:pPr indent="0" lvl="0" marL="0" rtl="0" algn="l">
              <a:lnSpc>
                <a:spcPct val="115000"/>
              </a:lnSpc>
              <a:spcBef>
                <a:spcPts val="0"/>
              </a:spcBef>
              <a:spcAft>
                <a:spcPts val="0"/>
              </a:spcAft>
              <a:buNone/>
            </a:pPr>
            <a:r>
              <a:rPr b="1" i="1" lang="en" sz="1804">
                <a:latin typeface="Calibri"/>
                <a:ea typeface="Calibri"/>
                <a:cs typeface="Calibri"/>
                <a:sym typeface="Calibri"/>
              </a:rPr>
              <a:t>Matching Node taints + conditions:</a:t>
            </a:r>
            <a:endParaRPr b="1" i="1" sz="1804">
              <a:latin typeface="Calibri"/>
              <a:ea typeface="Calibri"/>
              <a:cs typeface="Calibri"/>
              <a:sym typeface="Calibri"/>
            </a:endParaRPr>
          </a:p>
        </p:txBody>
      </p:sp>
      <p:sp>
        <p:nvSpPr>
          <p:cNvPr id="258" name="Google Shape;258;g3d7e8bdead7_0_252"/>
          <p:cNvSpPr/>
          <p:nvPr/>
        </p:nvSpPr>
        <p:spPr>
          <a:xfrm>
            <a:off x="669675" y="1543975"/>
            <a:ext cx="790500" cy="2325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Calibri"/>
              <a:ea typeface="Calibri"/>
              <a:cs typeface="Calibri"/>
              <a:sym typeface="Calibri"/>
            </a:endParaRPr>
          </a:p>
        </p:txBody>
      </p:sp>
      <p:sp>
        <p:nvSpPr>
          <p:cNvPr id="259" name="Google Shape;259;g3d7e8bdead7_0_252"/>
          <p:cNvSpPr/>
          <p:nvPr/>
        </p:nvSpPr>
        <p:spPr>
          <a:xfrm>
            <a:off x="362750" y="3807725"/>
            <a:ext cx="4539000" cy="10380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260" name="Google Shape;260;g3d7e8bdead7_0_252"/>
          <p:cNvCxnSpPr/>
          <p:nvPr/>
        </p:nvCxnSpPr>
        <p:spPr>
          <a:xfrm flipH="1">
            <a:off x="4678525" y="3280625"/>
            <a:ext cx="799800" cy="353400"/>
          </a:xfrm>
          <a:prstGeom prst="straightConnector1">
            <a:avLst/>
          </a:prstGeom>
          <a:noFill/>
          <a:ln cap="flat" cmpd="sng" w="28575">
            <a:solidFill>
              <a:srgbClr val="FF0000"/>
            </a:solidFill>
            <a:prstDash val="solid"/>
            <a:round/>
            <a:headEnd len="med" w="med" type="none"/>
            <a:tailEnd len="med" w="med" type="stealth"/>
          </a:ln>
        </p:spPr>
      </p:cxnSp>
      <p:sp>
        <p:nvSpPr>
          <p:cNvPr id="261" name="Google Shape;261;g3d7e8bdead7_0_252"/>
          <p:cNvSpPr txBox="1"/>
          <p:nvPr/>
        </p:nvSpPr>
        <p:spPr>
          <a:xfrm>
            <a:off x="5535250" y="2620225"/>
            <a:ext cx="2714700" cy="1015800"/>
          </a:xfrm>
          <a:prstGeom prst="rect">
            <a:avLst/>
          </a:prstGeom>
          <a:solidFill>
            <a:srgbClr val="FFF2CC"/>
          </a:solidFill>
          <a:ln>
            <a:noFill/>
          </a:ln>
          <a:effectLst>
            <a:outerShdw blurRad="57150" rotWithShape="0" algn="bl" dir="5400000" dist="19050">
              <a:srgbClr val="000000">
                <a:alpha val="2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latin typeface="Calibri"/>
                <a:ea typeface="Calibri"/>
                <a:cs typeface="Calibri"/>
                <a:sym typeface="Calibri"/>
              </a:rPr>
              <a:t>Critical components</a:t>
            </a:r>
            <a:r>
              <a:rPr b="1" lang="en" sz="1800">
                <a:solidFill>
                  <a:srgbClr val="FF0000"/>
                </a:solidFill>
                <a:latin typeface="Calibri"/>
                <a:ea typeface="Calibri"/>
                <a:cs typeface="Calibri"/>
                <a:sym typeface="Calibri"/>
              </a:rPr>
              <a:t> manage their respective conditions</a:t>
            </a:r>
            <a:endParaRPr b="1" sz="1800">
              <a:solidFill>
                <a:srgbClr val="188038"/>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g3d7e8bdead7_0_279"/>
          <p:cNvSpPr txBox="1"/>
          <p:nvPr>
            <p:ph type="title"/>
          </p:nvPr>
        </p:nvSpPr>
        <p:spPr>
          <a:xfrm>
            <a:off x="264409" y="-63075"/>
            <a:ext cx="6949800" cy="8586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4000"/>
              <a:t>How NRC works?</a:t>
            </a:r>
            <a:endParaRPr sz="4000">
              <a:latin typeface="Calibri"/>
              <a:ea typeface="Calibri"/>
              <a:cs typeface="Calibri"/>
              <a:sym typeface="Calibri"/>
            </a:endParaRPr>
          </a:p>
        </p:txBody>
      </p:sp>
      <p:sp>
        <p:nvSpPr>
          <p:cNvPr id="267" name="Google Shape;267;g3d7e8bdead7_0_279"/>
          <p:cNvSpPr txBox="1"/>
          <p:nvPr/>
        </p:nvSpPr>
        <p:spPr>
          <a:xfrm>
            <a:off x="276750" y="1047075"/>
            <a:ext cx="8590500" cy="2956500"/>
          </a:xfrm>
          <a:prstGeom prst="rect">
            <a:avLst/>
          </a:prstGeom>
          <a:noFill/>
          <a:ln>
            <a:noFill/>
          </a:ln>
        </p:spPr>
        <p:txBody>
          <a:bodyPr anchorCtr="0" anchor="t" bIns="34275" lIns="68575" spcFirstLastPara="1" rIns="68575" wrap="square" tIns="34275">
            <a:spAutoFit/>
          </a:bodyPr>
          <a:lstStyle/>
          <a:p>
            <a:pPr indent="0" lvl="0" marL="0" rtl="0" algn="l">
              <a:lnSpc>
                <a:spcPct val="150000"/>
              </a:lnSpc>
              <a:spcBef>
                <a:spcPts val="0"/>
              </a:spcBef>
              <a:spcAft>
                <a:spcPts val="0"/>
              </a:spcAft>
              <a:buNone/>
            </a:pPr>
            <a:r>
              <a:rPr b="1" i="1" lang="en" sz="1804">
                <a:latin typeface="Calibri"/>
                <a:ea typeface="Calibri"/>
                <a:cs typeface="Calibri"/>
                <a:sym typeface="Calibri"/>
              </a:rPr>
              <a:t>At this point:</a:t>
            </a:r>
            <a:br>
              <a:rPr b="1" i="1" lang="en" sz="1604">
                <a:latin typeface="Calibri"/>
                <a:ea typeface="Calibri"/>
                <a:cs typeface="Calibri"/>
                <a:sym typeface="Calibri"/>
              </a:rPr>
            </a:br>
            <a:endParaRPr b="1" i="1" sz="1604">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en" sz="1604">
                <a:latin typeface="Calibri"/>
                <a:ea typeface="Calibri"/>
                <a:cs typeface="Calibri"/>
                <a:sym typeface="Calibri"/>
              </a:rPr>
              <a:t>1. NodeReadinessRule requires: </a:t>
            </a:r>
            <a:r>
              <a:rPr lang="en" sz="1604">
                <a:solidFill>
                  <a:srgbClr val="188038"/>
                </a:solidFill>
                <a:latin typeface="Roboto Mono"/>
                <a:ea typeface="Roboto Mono"/>
                <a:cs typeface="Roboto Mono"/>
                <a:sym typeface="Roboto Mono"/>
              </a:rPr>
              <a:t>vendor.example.com/ComponentReady == True</a:t>
            </a:r>
            <a:endParaRPr sz="1604">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en" sz="1604">
                <a:latin typeface="Calibri"/>
                <a:ea typeface="Calibri"/>
                <a:cs typeface="Calibri"/>
                <a:sym typeface="Calibri"/>
              </a:rPr>
              <a:t>2. Node condition shows: </a:t>
            </a:r>
            <a:r>
              <a:rPr lang="en" sz="1604">
                <a:solidFill>
                  <a:srgbClr val="188038"/>
                </a:solidFill>
                <a:latin typeface="Roboto Mono"/>
                <a:ea typeface="Roboto Mono"/>
                <a:cs typeface="Roboto Mono"/>
                <a:sym typeface="Roboto Mono"/>
              </a:rPr>
              <a:t>vendor.example.com/ComponentReady == False</a:t>
            </a:r>
            <a:endParaRPr sz="1604">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en" sz="1604">
                <a:latin typeface="Calibri"/>
                <a:ea typeface="Calibri"/>
                <a:cs typeface="Calibri"/>
                <a:sym typeface="Calibri"/>
              </a:rPr>
              <a:t>3. NRC controller evaluates: </a:t>
            </a:r>
            <a:r>
              <a:rPr lang="en" sz="1604">
                <a:solidFill>
                  <a:srgbClr val="188038"/>
                </a:solidFill>
                <a:latin typeface="Roboto Mono"/>
                <a:ea typeface="Roboto Mono"/>
                <a:cs typeface="Roboto Mono"/>
                <a:sym typeface="Roboto Mono"/>
              </a:rPr>
              <a:t>Condition NOT satisfied</a:t>
            </a:r>
            <a:endParaRPr sz="1604">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en" sz="1604">
                <a:latin typeface="Calibri"/>
                <a:ea typeface="Calibri"/>
                <a:cs typeface="Calibri"/>
                <a:sym typeface="Calibri"/>
              </a:rPr>
              <a:t>4. NRC controller enforces: Apply taint </a:t>
            </a:r>
            <a:r>
              <a:rPr lang="en" sz="1604">
                <a:solidFill>
                  <a:srgbClr val="188038"/>
                </a:solidFill>
                <a:latin typeface="Roboto Mono"/>
                <a:ea typeface="Roboto Mono"/>
                <a:cs typeface="Roboto Mono"/>
                <a:sym typeface="Roboto Mono"/>
              </a:rPr>
              <a:t>readiness.k8s.io/ComponentReady</a:t>
            </a:r>
            <a:endParaRPr sz="1604">
              <a:latin typeface="Calibri"/>
              <a:ea typeface="Calibri"/>
              <a:cs typeface="Calibri"/>
              <a:sym typeface="Calibri"/>
            </a:endParaRPr>
          </a:p>
          <a:p>
            <a:pPr indent="0" lvl="0" marL="0" rtl="0" algn="l">
              <a:lnSpc>
                <a:spcPct val="150000"/>
              </a:lnSpc>
              <a:spcBef>
                <a:spcPts val="0"/>
              </a:spcBef>
              <a:spcAft>
                <a:spcPts val="0"/>
              </a:spcAft>
              <a:buNone/>
            </a:pPr>
            <a:r>
              <a:rPr lang="en" sz="1604">
                <a:latin typeface="Calibri"/>
                <a:ea typeface="Calibri"/>
                <a:cs typeface="Calibri"/>
                <a:sym typeface="Calibri"/>
              </a:rPr>
              <a:t>5. Result: </a:t>
            </a:r>
            <a:r>
              <a:rPr lang="en" sz="1604" u="sng">
                <a:latin typeface="Calibri"/>
                <a:ea typeface="Calibri"/>
                <a:cs typeface="Calibri"/>
                <a:sym typeface="Calibri"/>
              </a:rPr>
              <a:t>Node remains unschedulable</a:t>
            </a:r>
            <a:r>
              <a:rPr lang="en" sz="1604">
                <a:latin typeface="Calibri"/>
                <a:ea typeface="Calibri"/>
                <a:cs typeface="Calibri"/>
                <a:sym typeface="Calibri"/>
              </a:rPr>
              <a:t> (scheduler skips this node)</a:t>
            </a:r>
            <a:endParaRPr sz="1604">
              <a:latin typeface="Calibri"/>
              <a:ea typeface="Calibri"/>
              <a:cs typeface="Calibri"/>
              <a:sym typeface="Calibri"/>
            </a:endParaRPr>
          </a:p>
          <a:p>
            <a:pPr indent="0" lvl="0" marL="0" rtl="0" algn="l">
              <a:lnSpc>
                <a:spcPct val="150000"/>
              </a:lnSpc>
              <a:spcBef>
                <a:spcPts val="0"/>
              </a:spcBef>
              <a:spcAft>
                <a:spcPts val="0"/>
              </a:spcAft>
              <a:buNone/>
            </a:pPr>
            <a:r>
              <a:t/>
            </a:r>
            <a:endParaRPr sz="1604">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g3d7e8bdead7_0_285"/>
          <p:cNvSpPr txBox="1"/>
          <p:nvPr>
            <p:ph type="title"/>
          </p:nvPr>
        </p:nvSpPr>
        <p:spPr>
          <a:xfrm>
            <a:off x="264409" y="-63075"/>
            <a:ext cx="6949800" cy="8586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4000"/>
              <a:t>How NRC works?</a:t>
            </a:r>
            <a:endParaRPr sz="4000">
              <a:latin typeface="Calibri"/>
              <a:ea typeface="Calibri"/>
              <a:cs typeface="Calibri"/>
              <a:sym typeface="Calibri"/>
            </a:endParaRPr>
          </a:p>
        </p:txBody>
      </p:sp>
      <p:sp>
        <p:nvSpPr>
          <p:cNvPr id="273" name="Google Shape;273;g3d7e8bdead7_0_285"/>
          <p:cNvSpPr txBox="1"/>
          <p:nvPr/>
        </p:nvSpPr>
        <p:spPr>
          <a:xfrm>
            <a:off x="276750" y="1047075"/>
            <a:ext cx="8590500" cy="347100"/>
          </a:xfrm>
          <a:prstGeom prst="rect">
            <a:avLst/>
          </a:prstGeom>
          <a:noFill/>
          <a:ln>
            <a:noFill/>
          </a:ln>
        </p:spPr>
        <p:txBody>
          <a:bodyPr anchorCtr="0" anchor="t" bIns="34275" lIns="68575" spcFirstLastPara="1" rIns="68575" wrap="square" tIns="34275">
            <a:spAutoFit/>
          </a:bodyPr>
          <a:lstStyle/>
          <a:p>
            <a:pPr indent="0" lvl="0" marL="0" rtl="0" algn="l">
              <a:lnSpc>
                <a:spcPct val="150000"/>
              </a:lnSpc>
              <a:spcBef>
                <a:spcPts val="0"/>
              </a:spcBef>
              <a:spcAft>
                <a:spcPts val="0"/>
              </a:spcAft>
              <a:buNone/>
            </a:pPr>
            <a:r>
              <a:rPr b="1" i="1" lang="en" sz="1804">
                <a:latin typeface="Calibri"/>
                <a:ea typeface="Calibri"/>
                <a:cs typeface="Calibri"/>
                <a:sym typeface="Calibri"/>
              </a:rPr>
              <a:t>So, when does the component becomes ready?</a:t>
            </a:r>
            <a:endParaRPr sz="1604">
              <a:latin typeface="Calibri"/>
              <a:ea typeface="Calibri"/>
              <a:cs typeface="Calibri"/>
              <a:sym typeface="Calibri"/>
            </a:endParaRPr>
          </a:p>
        </p:txBody>
      </p:sp>
      <p:sp>
        <p:nvSpPr>
          <p:cNvPr id="274" name="Google Shape;274;g3d7e8bdead7_0_285"/>
          <p:cNvSpPr txBox="1"/>
          <p:nvPr/>
        </p:nvSpPr>
        <p:spPr>
          <a:xfrm>
            <a:off x="276750" y="1516275"/>
            <a:ext cx="8590500" cy="1413000"/>
          </a:xfrm>
          <a:prstGeom prst="rect">
            <a:avLst/>
          </a:prstGeom>
          <a:solidFill>
            <a:srgbClr val="FFF2CC"/>
          </a:solidFill>
          <a:ln>
            <a:noFill/>
          </a:ln>
          <a:effectLst>
            <a:outerShdw blurRad="57150" rotWithShape="0" algn="bl" dir="5400000" dist="19050">
              <a:srgbClr val="000000">
                <a:alpha val="20000"/>
              </a:srgbClr>
            </a:outerShdw>
          </a:effectLst>
        </p:spPr>
        <p:txBody>
          <a:bodyPr anchorCtr="0" anchor="t" bIns="34275" lIns="68575" spcFirstLastPara="1" rIns="68575" wrap="square" tIns="34275">
            <a:spAutoFit/>
          </a:bodyPr>
          <a:lstStyle/>
          <a:p>
            <a:pPr indent="0" lvl="0" marL="0" rtl="0" algn="l">
              <a:lnSpc>
                <a:spcPct val="115000"/>
              </a:lnSpc>
              <a:spcBef>
                <a:spcPts val="0"/>
              </a:spcBef>
              <a:spcAft>
                <a:spcPts val="0"/>
              </a:spcAft>
              <a:buNone/>
            </a:pPr>
            <a:r>
              <a:rPr b="1" lang="en" sz="1105">
                <a:solidFill>
                  <a:schemeClr val="accent3"/>
                </a:solidFill>
                <a:latin typeface="Roboto Mono"/>
                <a:ea typeface="Roboto Mono"/>
                <a:cs typeface="Roboto Mono"/>
                <a:sym typeface="Roboto Mono"/>
              </a:rPr>
              <a:t>status</a:t>
            </a:r>
            <a:r>
              <a:rPr lang="en" sz="1105">
                <a:latin typeface="Roboto Mono"/>
                <a:ea typeface="Roboto Mono"/>
                <a:cs typeface="Roboto Mono"/>
                <a:sym typeface="Roboto Mono"/>
              </a:rPr>
              <a:t>:</a:t>
            </a:r>
            <a:endParaRPr sz="1105">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conditions:</a:t>
            </a:r>
            <a:endParaRPr b="1" i="1" sz="1105">
              <a:solidFill>
                <a:schemeClr val="accent3"/>
              </a:solidFill>
              <a:latin typeface="Roboto Mono"/>
              <a:ea typeface="Roboto Mono"/>
              <a:cs typeface="Roboto Mono"/>
              <a:sym typeface="Roboto Mono"/>
            </a:endParaRPr>
          </a:p>
          <a:p>
            <a:pPr indent="0" lvl="0" marL="0" rtl="0" algn="l">
              <a:lnSpc>
                <a:spcPct val="115000"/>
              </a:lnSpc>
              <a:spcBef>
                <a:spcPts val="0"/>
              </a:spcBef>
              <a:spcAft>
                <a:spcPts val="0"/>
              </a:spcAft>
              <a:buNone/>
            </a:pPr>
            <a:r>
              <a:rPr b="1" lang="en" sz="1105">
                <a:solidFill>
                  <a:schemeClr val="accent3"/>
                </a:solidFill>
                <a:latin typeface="Roboto Mono"/>
                <a:ea typeface="Roboto Mono"/>
                <a:cs typeface="Roboto Mono"/>
                <a:sym typeface="Roboto Mono"/>
              </a:rPr>
              <a:t>  </a:t>
            </a:r>
            <a:r>
              <a:rPr i="1" lang="en" sz="1105">
                <a:solidFill>
                  <a:srgbClr val="999999"/>
                </a:solidFill>
                <a:latin typeface="Roboto Mono"/>
                <a:ea typeface="Roboto Mono"/>
                <a:cs typeface="Roboto Mono"/>
                <a:sym typeface="Roboto Mono"/>
              </a:rPr>
              <a:t># Reporter like - Node Problem Detector (NPD) or Node Readiness Reporter (NRR) updates conditions</a:t>
            </a:r>
            <a:endParaRPr i="1" sz="1105">
              <a:solidFill>
                <a:srgbClr val="999999"/>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solidFill>
                  <a:schemeClr val="accent3"/>
                </a:solidFill>
                <a:latin typeface="Roboto Mono"/>
                <a:ea typeface="Roboto Mono"/>
                <a:cs typeface="Roboto Mono"/>
                <a:sym typeface="Roboto Mono"/>
              </a:rPr>
              <a:t>  - </a:t>
            </a:r>
            <a:r>
              <a:rPr b="1" lang="en" sz="1105">
                <a:solidFill>
                  <a:schemeClr val="accent3"/>
                </a:solidFill>
                <a:latin typeface="Roboto Mono"/>
                <a:ea typeface="Roboto Mono"/>
                <a:cs typeface="Roboto Mono"/>
                <a:sym typeface="Roboto Mono"/>
              </a:rPr>
              <a:t>type:</a:t>
            </a:r>
            <a:r>
              <a:rPr lang="en" sz="1105">
                <a:solidFill>
                  <a:schemeClr val="accent3"/>
                </a:solidFill>
                <a:latin typeface="Roboto Mono"/>
                <a:ea typeface="Roboto Mono"/>
                <a:cs typeface="Roboto Mono"/>
                <a:sym typeface="Roboto Mono"/>
              </a:rPr>
              <a:t> </a:t>
            </a:r>
            <a:r>
              <a:rPr lang="en" sz="1105">
                <a:solidFill>
                  <a:srgbClr val="188038"/>
                </a:solidFill>
                <a:latin typeface="Roboto Mono"/>
                <a:ea typeface="Roboto Mono"/>
                <a:cs typeface="Roboto Mono"/>
                <a:sym typeface="Roboto Mono"/>
              </a:rPr>
              <a:t>"vendor.example.com/ComponentReady"</a:t>
            </a:r>
            <a:endParaRPr sz="11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solidFill>
                  <a:schemeClr val="accent3"/>
                </a:solidFill>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status</a:t>
            </a:r>
            <a:r>
              <a:rPr lang="en" sz="1105">
                <a:solidFill>
                  <a:schemeClr val="accent3"/>
                </a:solidFill>
                <a:latin typeface="Roboto Mono"/>
                <a:ea typeface="Roboto Mono"/>
                <a:cs typeface="Roboto Mono"/>
                <a:sym typeface="Roboto Mono"/>
              </a:rPr>
              <a:t>: </a:t>
            </a:r>
            <a:r>
              <a:rPr lang="en" sz="1105">
                <a:solidFill>
                  <a:srgbClr val="188038"/>
                </a:solidFill>
                <a:latin typeface="Roboto Mono"/>
                <a:ea typeface="Roboto Mono"/>
                <a:cs typeface="Roboto Mono"/>
                <a:sym typeface="Roboto Mono"/>
              </a:rPr>
              <a:t>“True” </a:t>
            </a:r>
            <a:r>
              <a:rPr i="1" lang="en" sz="1105">
                <a:solidFill>
                  <a:srgbClr val="999999"/>
                </a:solidFill>
                <a:latin typeface="Roboto Mono"/>
                <a:ea typeface="Roboto Mono"/>
                <a:cs typeface="Roboto Mono"/>
                <a:sym typeface="Roboto Mono"/>
              </a:rPr>
              <a:t># Component now ready!</a:t>
            </a:r>
            <a:endParaRPr i="1" sz="1105">
              <a:solidFill>
                <a:srgbClr val="999999"/>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solidFill>
                  <a:schemeClr val="accent3"/>
                </a:solidFill>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reason</a:t>
            </a:r>
            <a:r>
              <a:rPr lang="en" sz="1105">
                <a:solidFill>
                  <a:schemeClr val="accent3"/>
                </a:solidFill>
                <a:latin typeface="Roboto Mono"/>
                <a:ea typeface="Roboto Mono"/>
                <a:cs typeface="Roboto Mono"/>
                <a:sym typeface="Roboto Mono"/>
              </a:rPr>
              <a:t>: </a:t>
            </a:r>
            <a:r>
              <a:rPr lang="en" sz="1105">
                <a:solidFill>
                  <a:srgbClr val="188038"/>
                </a:solidFill>
                <a:latin typeface="Roboto Mono"/>
                <a:ea typeface="Roboto Mono"/>
                <a:cs typeface="Roboto Mono"/>
                <a:sym typeface="Roboto Mono"/>
              </a:rPr>
              <a:t>ComponentInitializing</a:t>
            </a:r>
            <a:endParaRPr sz="11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1105">
                <a:solidFill>
                  <a:schemeClr val="accent3"/>
                </a:solidFill>
                <a:latin typeface="Roboto Mono"/>
                <a:ea typeface="Roboto Mono"/>
                <a:cs typeface="Roboto Mono"/>
                <a:sym typeface="Roboto Mono"/>
              </a:rPr>
              <a:t>    </a:t>
            </a:r>
            <a:r>
              <a:rPr b="1" lang="en" sz="1105">
                <a:solidFill>
                  <a:schemeClr val="accent3"/>
                </a:solidFill>
                <a:latin typeface="Roboto Mono"/>
                <a:ea typeface="Roboto Mono"/>
                <a:cs typeface="Roboto Mono"/>
                <a:sym typeface="Roboto Mono"/>
              </a:rPr>
              <a:t>message: </a:t>
            </a:r>
            <a:r>
              <a:rPr lang="en" sz="1105">
                <a:solidFill>
                  <a:srgbClr val="188038"/>
                </a:solidFill>
                <a:latin typeface="Roboto Mono"/>
                <a:ea typeface="Roboto Mono"/>
                <a:cs typeface="Roboto Mono"/>
                <a:sym typeface="Roboto Mono"/>
              </a:rPr>
              <a:t>Critical component is operational</a:t>
            </a:r>
            <a:endParaRPr i="1" sz="1105">
              <a:solidFill>
                <a:srgbClr val="999999"/>
              </a:solidFill>
              <a:latin typeface="Roboto Mono"/>
              <a:ea typeface="Roboto Mono"/>
              <a:cs typeface="Roboto Mono"/>
              <a:sym typeface="Roboto Mono"/>
            </a:endParaRPr>
          </a:p>
        </p:txBody>
      </p:sp>
      <p:sp>
        <p:nvSpPr>
          <p:cNvPr id="275" name="Google Shape;275;g3d7e8bdead7_0_285"/>
          <p:cNvSpPr txBox="1"/>
          <p:nvPr/>
        </p:nvSpPr>
        <p:spPr>
          <a:xfrm>
            <a:off x="276750" y="3094950"/>
            <a:ext cx="8590500" cy="1798500"/>
          </a:xfrm>
          <a:prstGeom prst="rect">
            <a:avLst/>
          </a:prstGeom>
          <a:noFill/>
          <a:ln>
            <a:noFill/>
          </a:ln>
        </p:spPr>
        <p:txBody>
          <a:bodyPr anchorCtr="0" anchor="t" bIns="34275" lIns="68575" spcFirstLastPara="1" rIns="68575" wrap="square" tIns="34275">
            <a:spAutoFit/>
          </a:bodyPr>
          <a:lstStyle/>
          <a:p>
            <a:pPr indent="0" lvl="0" marL="0" rtl="0" algn="l">
              <a:lnSpc>
                <a:spcPct val="150000"/>
              </a:lnSpc>
              <a:spcBef>
                <a:spcPts val="0"/>
              </a:spcBef>
              <a:spcAft>
                <a:spcPts val="0"/>
              </a:spcAft>
              <a:buClr>
                <a:schemeClr val="dk1"/>
              </a:buClr>
              <a:buSzPts val="1100"/>
              <a:buFont typeface="Arial"/>
              <a:buNone/>
            </a:pPr>
            <a:r>
              <a:rPr b="1" lang="en" sz="1604">
                <a:latin typeface="Calibri"/>
                <a:ea typeface="Calibri"/>
                <a:cs typeface="Calibri"/>
                <a:sym typeface="Calibri"/>
              </a:rPr>
              <a:t>Node Readiness Controller</a:t>
            </a:r>
            <a:r>
              <a:rPr lang="en" sz="1604">
                <a:latin typeface="Calibri"/>
                <a:ea typeface="Calibri"/>
                <a:cs typeface="Calibri"/>
                <a:sym typeface="Calibri"/>
              </a:rPr>
              <a:t> (NRC) reacts:</a:t>
            </a:r>
            <a:endParaRPr sz="1604">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en" sz="1604">
                <a:latin typeface="Calibri"/>
                <a:ea typeface="Calibri"/>
                <a:cs typeface="Calibri"/>
                <a:sym typeface="Calibri"/>
              </a:rPr>
              <a:t>- Sees condition now True</a:t>
            </a:r>
            <a:endParaRPr sz="1604">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en" sz="1604">
                <a:latin typeface="Calibri"/>
                <a:ea typeface="Calibri"/>
                <a:cs typeface="Calibri"/>
                <a:sym typeface="Calibri"/>
              </a:rPr>
              <a:t> 	→  Removes taint </a:t>
            </a:r>
            <a:r>
              <a:rPr lang="en" sz="1604">
                <a:solidFill>
                  <a:srgbClr val="188038"/>
                </a:solidFill>
                <a:latin typeface="Roboto Mono"/>
                <a:ea typeface="Roboto Mono"/>
                <a:cs typeface="Roboto Mono"/>
                <a:sym typeface="Roboto Mono"/>
              </a:rPr>
              <a:t>readiness.k8s.io/ComponentReady</a:t>
            </a:r>
            <a:endParaRPr sz="1604">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en" sz="1604">
                <a:latin typeface="Calibri"/>
                <a:ea typeface="Calibri"/>
                <a:cs typeface="Calibri"/>
                <a:sym typeface="Calibri"/>
              </a:rPr>
              <a:t>- Node becomes schedulable</a:t>
            </a:r>
            <a:endParaRPr sz="1604">
              <a:latin typeface="Calibri"/>
              <a:ea typeface="Calibri"/>
              <a:cs typeface="Calibri"/>
              <a:sym typeface="Calibri"/>
            </a:endParaRPr>
          </a:p>
          <a:p>
            <a:pPr indent="457200" lvl="0" marL="0" rtl="0" algn="l">
              <a:lnSpc>
                <a:spcPct val="150000"/>
              </a:lnSpc>
              <a:spcBef>
                <a:spcPts val="0"/>
              </a:spcBef>
              <a:spcAft>
                <a:spcPts val="0"/>
              </a:spcAft>
              <a:buNone/>
            </a:pPr>
            <a:r>
              <a:rPr lang="en" sz="1604">
                <a:latin typeface="Calibri"/>
                <a:ea typeface="Calibri"/>
                <a:cs typeface="Calibri"/>
                <a:sym typeface="Calibri"/>
              </a:rPr>
              <a:t>→ (bootstrap-only mode) Adds completion annotation, stops monitoring</a:t>
            </a:r>
            <a:endParaRPr sz="1604">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g3d7e8bdead7_0_294"/>
          <p:cNvSpPr txBox="1"/>
          <p:nvPr>
            <p:ph type="title"/>
          </p:nvPr>
        </p:nvSpPr>
        <p:spPr>
          <a:xfrm>
            <a:off x="264409" y="-63075"/>
            <a:ext cx="6949800" cy="8586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4000"/>
              <a:t>Recap: </a:t>
            </a:r>
            <a:r>
              <a:rPr lang="en" sz="4000"/>
              <a:t>How NRC works?</a:t>
            </a:r>
            <a:endParaRPr sz="4000">
              <a:latin typeface="Calibri"/>
              <a:ea typeface="Calibri"/>
              <a:cs typeface="Calibri"/>
              <a:sym typeface="Calibri"/>
            </a:endParaRPr>
          </a:p>
        </p:txBody>
      </p:sp>
      <p:grpSp>
        <p:nvGrpSpPr>
          <p:cNvPr id="281" name="Google Shape;281;g3d7e8bdead7_0_294"/>
          <p:cNvGrpSpPr/>
          <p:nvPr/>
        </p:nvGrpSpPr>
        <p:grpSpPr>
          <a:xfrm>
            <a:off x="261863" y="895350"/>
            <a:ext cx="8620275" cy="4090650"/>
            <a:chOff x="261863" y="895350"/>
            <a:chExt cx="8620275" cy="4090650"/>
          </a:xfrm>
        </p:grpSpPr>
        <p:sp>
          <p:nvSpPr>
            <p:cNvPr id="282" name="Google Shape;282;g3d7e8bdead7_0_294"/>
            <p:cNvSpPr/>
            <p:nvPr/>
          </p:nvSpPr>
          <p:spPr>
            <a:xfrm>
              <a:off x="595238" y="895350"/>
              <a:ext cx="8286900" cy="495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latin typeface="Calibri"/>
                  <a:ea typeface="Calibri"/>
                  <a:cs typeface="Calibri"/>
                  <a:sym typeface="Calibri"/>
                </a:rPr>
                <a:t>Node joins cluster.</a:t>
              </a:r>
              <a:endParaRPr sz="1100">
                <a:latin typeface="Calibri"/>
                <a:ea typeface="Calibri"/>
                <a:cs typeface="Calibri"/>
                <a:sym typeface="Calibri"/>
              </a:endParaRPr>
            </a:p>
            <a:p>
              <a:pPr indent="0" lvl="0" marL="0" rtl="0" algn="l">
                <a:spcBef>
                  <a:spcPts val="0"/>
                </a:spcBef>
                <a:spcAft>
                  <a:spcPts val="0"/>
                </a:spcAft>
                <a:buNone/>
              </a:pPr>
              <a:r>
                <a:rPr lang="en" sz="1100">
                  <a:latin typeface="Calibri"/>
                  <a:ea typeface="Calibri"/>
                  <a:cs typeface="Calibri"/>
                  <a:sym typeface="Calibri"/>
                </a:rPr>
                <a:t>Kubelet registers node with startup taint: </a:t>
              </a:r>
              <a:r>
                <a:rPr lang="en" sz="900">
                  <a:solidFill>
                    <a:srgbClr val="188038"/>
                  </a:solidFill>
                  <a:latin typeface="Roboto Mono"/>
                  <a:ea typeface="Roboto Mono"/>
                  <a:cs typeface="Roboto Mono"/>
                  <a:sym typeface="Roboto Mono"/>
                </a:rPr>
                <a:t>readiness.k8s.io/ComponentReady=pending:NoSchedule</a:t>
              </a:r>
              <a:endParaRPr sz="900">
                <a:latin typeface="Calibri"/>
                <a:ea typeface="Calibri"/>
                <a:cs typeface="Calibri"/>
                <a:sym typeface="Calibri"/>
              </a:endParaRPr>
            </a:p>
          </p:txBody>
        </p:sp>
        <p:sp>
          <p:nvSpPr>
            <p:cNvPr id="283" name="Google Shape;283;g3d7e8bdead7_0_294"/>
            <p:cNvSpPr/>
            <p:nvPr/>
          </p:nvSpPr>
          <p:spPr>
            <a:xfrm>
              <a:off x="595088" y="1461825"/>
              <a:ext cx="8286900" cy="1281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latin typeface="Calibri"/>
                  <a:ea typeface="Calibri"/>
                  <a:cs typeface="Calibri"/>
                  <a:sym typeface="Calibri"/>
                </a:rPr>
                <a:t>Condition reporters (e.g., NPD / NRR) monitors components and update node conditions.</a:t>
              </a:r>
              <a:endParaRPr sz="1100">
                <a:latin typeface="Calibri"/>
                <a:ea typeface="Calibri"/>
                <a:cs typeface="Calibri"/>
                <a:sym typeface="Calibri"/>
              </a:endParaRPr>
            </a:p>
            <a:p>
              <a:pPr indent="0" lvl="0" marL="0" rtl="0" algn="l">
                <a:spcBef>
                  <a:spcPts val="0"/>
                </a:spcBef>
                <a:spcAft>
                  <a:spcPts val="0"/>
                </a:spcAft>
                <a:buNone/>
              </a:pPr>
              <a:r>
                <a:rPr lang="en" sz="800">
                  <a:solidFill>
                    <a:srgbClr val="188038"/>
                  </a:solidFill>
                  <a:latin typeface="Roboto Mono"/>
                  <a:ea typeface="Roboto Mono"/>
                  <a:cs typeface="Roboto Mono"/>
                  <a:sym typeface="Roboto Mono"/>
                </a:rPr>
                <a:t>kubectl get node worker-1 -o jsonpath='{.status.conditions}'</a:t>
              </a:r>
              <a:endParaRPr sz="800">
                <a:solidFill>
                  <a:srgbClr val="188038"/>
                </a:solidFill>
                <a:latin typeface="Roboto Mono"/>
                <a:ea typeface="Roboto Mono"/>
                <a:cs typeface="Roboto Mono"/>
                <a:sym typeface="Roboto Mono"/>
              </a:endParaRPr>
            </a:p>
            <a:p>
              <a:pPr indent="0" lvl="0" marL="0" rtl="0" algn="l">
                <a:spcBef>
                  <a:spcPts val="0"/>
                </a:spcBef>
                <a:spcAft>
                  <a:spcPts val="0"/>
                </a:spcAft>
                <a:buNone/>
              </a:pPr>
              <a:r>
                <a:rPr lang="en" sz="800">
                  <a:solidFill>
                    <a:srgbClr val="188038"/>
                  </a:solidFill>
                  <a:latin typeface="Roboto Mono"/>
                  <a:ea typeface="Roboto Mono"/>
                  <a:cs typeface="Roboto Mono"/>
                  <a:sym typeface="Roboto Mono"/>
                </a:rPr>
                <a:t>[...]</a:t>
              </a:r>
              <a:endParaRPr sz="800">
                <a:solidFill>
                  <a:srgbClr val="188038"/>
                </a:solidFill>
                <a:latin typeface="Roboto Mono"/>
                <a:ea typeface="Roboto Mono"/>
                <a:cs typeface="Roboto Mono"/>
                <a:sym typeface="Roboto Mono"/>
              </a:endParaRPr>
            </a:p>
            <a:p>
              <a:pPr indent="0" lvl="0" marL="0" rtl="0" algn="l">
                <a:spcBef>
                  <a:spcPts val="0"/>
                </a:spcBef>
                <a:spcAft>
                  <a:spcPts val="0"/>
                </a:spcAft>
                <a:buNone/>
              </a:pPr>
              <a:r>
                <a:rPr lang="en" sz="800">
                  <a:solidFill>
                    <a:srgbClr val="188038"/>
                  </a:solidFill>
                  <a:latin typeface="Roboto Mono"/>
                  <a:ea typeface="Roboto Mono"/>
                  <a:cs typeface="Roboto Mono"/>
                  <a:sym typeface="Roboto Mono"/>
                </a:rPr>
                <a:t>{</a:t>
              </a:r>
              <a:endParaRPr sz="800">
                <a:solidFill>
                  <a:srgbClr val="188038"/>
                </a:solidFill>
                <a:latin typeface="Roboto Mono"/>
                <a:ea typeface="Roboto Mono"/>
                <a:cs typeface="Roboto Mono"/>
                <a:sym typeface="Roboto Mono"/>
              </a:endParaRPr>
            </a:p>
            <a:p>
              <a:pPr indent="0" lvl="0" marL="0" rtl="0" algn="l">
                <a:spcBef>
                  <a:spcPts val="0"/>
                </a:spcBef>
                <a:spcAft>
                  <a:spcPts val="0"/>
                </a:spcAft>
                <a:buNone/>
              </a:pPr>
              <a:r>
                <a:rPr lang="en" sz="800">
                  <a:solidFill>
                    <a:srgbClr val="188038"/>
                  </a:solidFill>
                  <a:latin typeface="Roboto Mono"/>
                  <a:ea typeface="Roboto Mono"/>
                  <a:cs typeface="Roboto Mono"/>
                  <a:sym typeface="Roboto Mono"/>
                </a:rPr>
                <a:t>   type: </a:t>
              </a:r>
              <a:r>
                <a:rPr lang="en" sz="800" u="sng">
                  <a:solidFill>
                    <a:srgbClr val="188038"/>
                  </a:solidFill>
                  <a:latin typeface="Roboto Mono"/>
                  <a:ea typeface="Roboto Mono"/>
                  <a:cs typeface="Roboto Mono"/>
                  <a:sym typeface="Roboto Mono"/>
                  <a:hlinkClick r:id="rId3">
                    <a:extLst>
                      <a:ext uri="{A12FA001-AC4F-418D-AE19-62706E023703}">
                        <ahyp:hlinkClr val="tx"/>
                      </a:ext>
                    </a:extLst>
                  </a:hlinkClick>
                </a:rPr>
                <a:t>vendor.example.com/ComponentReady</a:t>
              </a:r>
              <a:endParaRPr sz="800">
                <a:latin typeface="Calibri"/>
                <a:ea typeface="Calibri"/>
                <a:cs typeface="Calibri"/>
                <a:sym typeface="Calibri"/>
              </a:endParaRPr>
            </a:p>
            <a:p>
              <a:pPr indent="0" lvl="0" marL="0" rtl="0" algn="l">
                <a:spcBef>
                  <a:spcPts val="0"/>
                </a:spcBef>
                <a:spcAft>
                  <a:spcPts val="0"/>
                </a:spcAft>
                <a:buNone/>
              </a:pPr>
              <a:r>
                <a:rPr lang="en" sz="800">
                  <a:solidFill>
                    <a:srgbClr val="188038"/>
                  </a:solidFill>
                  <a:latin typeface="Roboto Mono"/>
                  <a:ea typeface="Roboto Mono"/>
                  <a:cs typeface="Roboto Mono"/>
                  <a:sym typeface="Roboto Mono"/>
                </a:rPr>
                <a:t>   Status: True (initally False -&gt; becomes True)</a:t>
              </a:r>
              <a:endParaRPr sz="800">
                <a:solidFill>
                  <a:srgbClr val="188038"/>
                </a:solidFill>
                <a:latin typeface="Roboto Mono"/>
                <a:ea typeface="Roboto Mono"/>
                <a:cs typeface="Roboto Mono"/>
                <a:sym typeface="Roboto Mono"/>
              </a:endParaRPr>
            </a:p>
            <a:p>
              <a:pPr indent="0" lvl="0" marL="0" rtl="0" algn="l">
                <a:spcBef>
                  <a:spcPts val="0"/>
                </a:spcBef>
                <a:spcAft>
                  <a:spcPts val="0"/>
                </a:spcAft>
                <a:buNone/>
              </a:pPr>
              <a:r>
                <a:rPr lang="en" sz="800">
                  <a:solidFill>
                    <a:srgbClr val="188038"/>
                  </a:solidFill>
                  <a:latin typeface="Roboto Mono"/>
                  <a:ea typeface="Roboto Mono"/>
                  <a:cs typeface="Roboto Mono"/>
                  <a:sym typeface="Roboto Mono"/>
                </a:rPr>
                <a:t>   "lastTransitionTime": "2026-03-20T09:30:00Z"</a:t>
              </a:r>
              <a:endParaRPr sz="800">
                <a:solidFill>
                  <a:srgbClr val="188038"/>
                </a:solidFill>
                <a:latin typeface="Roboto Mono"/>
                <a:ea typeface="Roboto Mono"/>
                <a:cs typeface="Roboto Mono"/>
                <a:sym typeface="Roboto Mono"/>
              </a:endParaRPr>
            </a:p>
            <a:p>
              <a:pPr indent="0" lvl="0" marL="0" rtl="0" algn="l">
                <a:spcBef>
                  <a:spcPts val="0"/>
                </a:spcBef>
                <a:spcAft>
                  <a:spcPts val="0"/>
                </a:spcAft>
                <a:buNone/>
              </a:pPr>
              <a:r>
                <a:rPr lang="en" sz="800">
                  <a:solidFill>
                    <a:srgbClr val="188038"/>
                  </a:solidFill>
                  <a:latin typeface="Roboto Mono"/>
                  <a:ea typeface="Roboto Mono"/>
                  <a:cs typeface="Roboto Mono"/>
                  <a:sym typeface="Roboto Mono"/>
                </a:rPr>
                <a:t>}</a:t>
              </a:r>
              <a:endParaRPr sz="800">
                <a:solidFill>
                  <a:srgbClr val="188038"/>
                </a:solidFill>
                <a:latin typeface="Roboto Mono"/>
                <a:ea typeface="Roboto Mono"/>
                <a:cs typeface="Roboto Mono"/>
                <a:sym typeface="Roboto Mono"/>
              </a:endParaRPr>
            </a:p>
          </p:txBody>
        </p:sp>
        <p:sp>
          <p:nvSpPr>
            <p:cNvPr id="284" name="Google Shape;284;g3d7e8bdead7_0_294"/>
            <p:cNvSpPr/>
            <p:nvPr/>
          </p:nvSpPr>
          <p:spPr>
            <a:xfrm>
              <a:off x="595013" y="2814300"/>
              <a:ext cx="8286900" cy="8586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latin typeface="Calibri"/>
                  <a:ea typeface="Calibri"/>
                  <a:cs typeface="Calibri"/>
                  <a:sym typeface="Calibri"/>
                </a:rPr>
                <a:t>Node Readiness Controller evaluates conditions</a:t>
              </a:r>
              <a:endParaRPr sz="1100">
                <a:latin typeface="Calibri"/>
                <a:ea typeface="Calibri"/>
                <a:cs typeface="Calibri"/>
                <a:sym typeface="Calibri"/>
              </a:endParaRPr>
            </a:p>
            <a:p>
              <a:pPr indent="-298450" lvl="0" marL="457200" rtl="0" algn="l">
                <a:spcBef>
                  <a:spcPts val="0"/>
                </a:spcBef>
                <a:spcAft>
                  <a:spcPts val="0"/>
                </a:spcAft>
                <a:buSzPts val="1100"/>
                <a:buFont typeface="Calibri"/>
                <a:buChar char="-"/>
              </a:pPr>
              <a:r>
                <a:rPr lang="en" sz="1100">
                  <a:latin typeface="Calibri"/>
                  <a:ea typeface="Calibri"/>
                  <a:cs typeface="Calibri"/>
                  <a:sym typeface="Calibri"/>
                </a:rPr>
                <a:t>watches node condition updates</a:t>
              </a:r>
              <a:endParaRPr sz="1100">
                <a:latin typeface="Calibri"/>
                <a:ea typeface="Calibri"/>
                <a:cs typeface="Calibri"/>
                <a:sym typeface="Calibri"/>
              </a:endParaRPr>
            </a:p>
            <a:p>
              <a:pPr indent="-298450" lvl="0" marL="457200" rtl="0" algn="l">
                <a:spcBef>
                  <a:spcPts val="0"/>
                </a:spcBef>
                <a:spcAft>
                  <a:spcPts val="0"/>
                </a:spcAft>
                <a:buSzPts val="1100"/>
                <a:buFont typeface="Calibri"/>
                <a:buChar char="-"/>
              </a:pPr>
              <a:r>
                <a:rPr lang="en" sz="1100">
                  <a:latin typeface="Calibri"/>
                  <a:ea typeface="Calibri"/>
                  <a:cs typeface="Calibri"/>
                  <a:sym typeface="Calibri"/>
                </a:rPr>
                <a:t>matches rules using node selectors</a:t>
              </a:r>
              <a:endParaRPr sz="1100">
                <a:latin typeface="Calibri"/>
                <a:ea typeface="Calibri"/>
                <a:cs typeface="Calibri"/>
                <a:sym typeface="Calibri"/>
              </a:endParaRPr>
            </a:p>
            <a:p>
              <a:pPr indent="-298450" lvl="0" marL="457200" rtl="0" algn="l">
                <a:spcBef>
                  <a:spcPts val="0"/>
                </a:spcBef>
                <a:spcAft>
                  <a:spcPts val="0"/>
                </a:spcAft>
                <a:buSzPts val="1100"/>
                <a:buFont typeface="Calibri"/>
                <a:buChar char="-"/>
              </a:pPr>
              <a:r>
                <a:rPr lang="en" sz="1100">
                  <a:latin typeface="Calibri"/>
                  <a:ea typeface="Calibri"/>
                  <a:cs typeface="Calibri"/>
                  <a:sym typeface="Calibri"/>
                </a:rPr>
                <a:t>all conditions must be True (AND logic)</a:t>
              </a:r>
              <a:endParaRPr sz="1100">
                <a:latin typeface="Calibri"/>
                <a:ea typeface="Calibri"/>
                <a:cs typeface="Calibri"/>
                <a:sym typeface="Calibri"/>
              </a:endParaRPr>
            </a:p>
          </p:txBody>
        </p:sp>
        <p:sp>
          <p:nvSpPr>
            <p:cNvPr id="285" name="Google Shape;285;g3d7e8bdead7_0_294"/>
            <p:cNvSpPr/>
            <p:nvPr/>
          </p:nvSpPr>
          <p:spPr>
            <a:xfrm>
              <a:off x="595088" y="3753600"/>
              <a:ext cx="8286900" cy="656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latin typeface="Calibri"/>
                  <a:ea typeface="Calibri"/>
                  <a:cs typeface="Calibri"/>
                  <a:sym typeface="Calibri"/>
                </a:rPr>
                <a:t>All conditions satisfied -&gt; Remove readiness taint</a:t>
              </a:r>
              <a:endParaRPr sz="1100">
                <a:latin typeface="Calibri"/>
                <a:ea typeface="Calibri"/>
                <a:cs typeface="Calibri"/>
                <a:sym typeface="Calibri"/>
              </a:endParaRPr>
            </a:p>
            <a:p>
              <a:pPr indent="-298450" lvl="0" marL="457200" rtl="0" algn="l">
                <a:spcBef>
                  <a:spcPts val="0"/>
                </a:spcBef>
                <a:spcAft>
                  <a:spcPts val="0"/>
                </a:spcAft>
                <a:buSzPts val="1100"/>
                <a:buFont typeface="Calibri"/>
                <a:buChar char="-"/>
              </a:pPr>
              <a:r>
                <a:rPr lang="en" sz="1100">
                  <a:latin typeface="Calibri"/>
                  <a:ea typeface="Calibri"/>
                  <a:cs typeface="Calibri"/>
                  <a:sym typeface="Calibri"/>
                </a:rPr>
                <a:t>Node becomes schedulable</a:t>
              </a:r>
              <a:endParaRPr sz="1100">
                <a:latin typeface="Calibri"/>
                <a:ea typeface="Calibri"/>
                <a:cs typeface="Calibri"/>
                <a:sym typeface="Calibri"/>
              </a:endParaRPr>
            </a:p>
            <a:p>
              <a:pPr indent="-298450" lvl="0" marL="457200" rtl="0" algn="l">
                <a:spcBef>
                  <a:spcPts val="0"/>
                </a:spcBef>
                <a:spcAft>
                  <a:spcPts val="0"/>
                </a:spcAft>
                <a:buSzPts val="1100"/>
                <a:buFont typeface="Calibri"/>
                <a:buChar char="-"/>
              </a:pPr>
              <a:r>
                <a:rPr lang="en" sz="1100">
                  <a:latin typeface="Calibri"/>
                  <a:ea typeface="Calibri"/>
                  <a:cs typeface="Calibri"/>
                  <a:sym typeface="Calibri"/>
                </a:rPr>
                <a:t>(Bootstrap mode) Add completion annotation</a:t>
              </a:r>
              <a:endParaRPr sz="1100">
                <a:latin typeface="Calibri"/>
                <a:ea typeface="Calibri"/>
                <a:cs typeface="Calibri"/>
                <a:sym typeface="Calibri"/>
              </a:endParaRPr>
            </a:p>
          </p:txBody>
        </p:sp>
        <p:sp>
          <p:nvSpPr>
            <p:cNvPr id="286" name="Google Shape;286;g3d7e8bdead7_0_294"/>
            <p:cNvSpPr/>
            <p:nvPr/>
          </p:nvSpPr>
          <p:spPr>
            <a:xfrm>
              <a:off x="595013" y="4490700"/>
              <a:ext cx="8286900" cy="495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latin typeface="Calibri"/>
                  <a:ea typeface="Calibri"/>
                  <a:cs typeface="Calibri"/>
                  <a:sym typeface="Calibri"/>
                </a:rPr>
                <a:t>If conditions fail (continuous mode):</a:t>
              </a:r>
              <a:endParaRPr sz="1100">
                <a:latin typeface="Calibri"/>
                <a:ea typeface="Calibri"/>
                <a:cs typeface="Calibri"/>
                <a:sym typeface="Calibri"/>
              </a:endParaRPr>
            </a:p>
            <a:p>
              <a:pPr indent="-298450" lvl="0" marL="457200" rtl="0" algn="l">
                <a:spcBef>
                  <a:spcPts val="0"/>
                </a:spcBef>
                <a:spcAft>
                  <a:spcPts val="0"/>
                </a:spcAft>
                <a:buSzPts val="1100"/>
                <a:buFont typeface="Calibri"/>
                <a:buChar char="-"/>
              </a:pPr>
              <a:r>
                <a:rPr lang="en" sz="1100">
                  <a:latin typeface="Calibri"/>
                  <a:ea typeface="Calibri"/>
                  <a:cs typeface="Calibri"/>
                  <a:sym typeface="Calibri"/>
                </a:rPr>
                <a:t>Re-apply taint and block new scheduling (existing pods continue)</a:t>
              </a:r>
              <a:endParaRPr sz="1100">
                <a:latin typeface="Calibri"/>
                <a:ea typeface="Calibri"/>
                <a:cs typeface="Calibri"/>
                <a:sym typeface="Calibri"/>
              </a:endParaRPr>
            </a:p>
          </p:txBody>
        </p:sp>
        <p:sp>
          <p:nvSpPr>
            <p:cNvPr id="287" name="Google Shape;287;g3d7e8bdead7_0_294"/>
            <p:cNvSpPr txBox="1"/>
            <p:nvPr/>
          </p:nvSpPr>
          <p:spPr>
            <a:xfrm>
              <a:off x="261863" y="919425"/>
              <a:ext cx="228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600">
                  <a:solidFill>
                    <a:srgbClr val="FF0000"/>
                  </a:solidFill>
                  <a:latin typeface="Calibri"/>
                  <a:ea typeface="Calibri"/>
                  <a:cs typeface="Calibri"/>
                  <a:sym typeface="Calibri"/>
                </a:rPr>
                <a:t>1</a:t>
              </a:r>
              <a:endParaRPr b="1" i="1" sz="1600">
                <a:solidFill>
                  <a:srgbClr val="FF0000"/>
                </a:solidFill>
                <a:latin typeface="Calibri"/>
                <a:ea typeface="Calibri"/>
                <a:cs typeface="Calibri"/>
                <a:sym typeface="Calibri"/>
              </a:endParaRPr>
            </a:p>
          </p:txBody>
        </p:sp>
        <p:sp>
          <p:nvSpPr>
            <p:cNvPr id="288" name="Google Shape;288;g3d7e8bdead7_0_294"/>
            <p:cNvSpPr txBox="1"/>
            <p:nvPr/>
          </p:nvSpPr>
          <p:spPr>
            <a:xfrm>
              <a:off x="261863" y="1871625"/>
              <a:ext cx="228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600">
                  <a:solidFill>
                    <a:srgbClr val="FF0000"/>
                  </a:solidFill>
                  <a:latin typeface="Calibri"/>
                  <a:ea typeface="Calibri"/>
                  <a:cs typeface="Calibri"/>
                  <a:sym typeface="Calibri"/>
                </a:rPr>
                <a:t>2</a:t>
              </a:r>
              <a:endParaRPr b="1" i="1" sz="1600">
                <a:solidFill>
                  <a:srgbClr val="FF0000"/>
                </a:solidFill>
                <a:latin typeface="Calibri"/>
                <a:ea typeface="Calibri"/>
                <a:cs typeface="Calibri"/>
                <a:sym typeface="Calibri"/>
              </a:endParaRPr>
            </a:p>
          </p:txBody>
        </p:sp>
        <p:sp>
          <p:nvSpPr>
            <p:cNvPr id="289" name="Google Shape;289;g3d7e8bdead7_0_294"/>
            <p:cNvSpPr txBox="1"/>
            <p:nvPr/>
          </p:nvSpPr>
          <p:spPr>
            <a:xfrm>
              <a:off x="261863" y="2962275"/>
              <a:ext cx="228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600">
                  <a:solidFill>
                    <a:srgbClr val="FF0000"/>
                  </a:solidFill>
                  <a:latin typeface="Calibri"/>
                  <a:ea typeface="Calibri"/>
                  <a:cs typeface="Calibri"/>
                  <a:sym typeface="Calibri"/>
                </a:rPr>
                <a:t>3</a:t>
              </a:r>
              <a:endParaRPr b="1" i="1" sz="1600">
                <a:solidFill>
                  <a:srgbClr val="FF0000"/>
                </a:solidFill>
                <a:latin typeface="Calibri"/>
                <a:ea typeface="Calibri"/>
                <a:cs typeface="Calibri"/>
                <a:sym typeface="Calibri"/>
              </a:endParaRPr>
            </a:p>
          </p:txBody>
        </p:sp>
        <p:sp>
          <p:nvSpPr>
            <p:cNvPr id="290" name="Google Shape;290;g3d7e8bdead7_0_294"/>
            <p:cNvSpPr txBox="1"/>
            <p:nvPr/>
          </p:nvSpPr>
          <p:spPr>
            <a:xfrm>
              <a:off x="261863" y="3860475"/>
              <a:ext cx="228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600">
                  <a:solidFill>
                    <a:srgbClr val="FF0000"/>
                  </a:solidFill>
                  <a:latin typeface="Calibri"/>
                  <a:ea typeface="Calibri"/>
                  <a:cs typeface="Calibri"/>
                  <a:sym typeface="Calibri"/>
                </a:rPr>
                <a:t>4</a:t>
              </a:r>
              <a:endParaRPr b="1" i="1" sz="1600">
                <a:solidFill>
                  <a:srgbClr val="FF0000"/>
                </a:solidFill>
                <a:latin typeface="Calibri"/>
                <a:ea typeface="Calibri"/>
                <a:cs typeface="Calibri"/>
                <a:sym typeface="Calibri"/>
              </a:endParaRPr>
            </a:p>
          </p:txBody>
        </p:sp>
        <p:sp>
          <p:nvSpPr>
            <p:cNvPr id="291" name="Google Shape;291;g3d7e8bdead7_0_294"/>
            <p:cNvSpPr txBox="1"/>
            <p:nvPr/>
          </p:nvSpPr>
          <p:spPr>
            <a:xfrm>
              <a:off x="261863" y="4517025"/>
              <a:ext cx="228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600">
                  <a:solidFill>
                    <a:srgbClr val="FF0000"/>
                  </a:solidFill>
                  <a:latin typeface="Calibri"/>
                  <a:ea typeface="Calibri"/>
                  <a:cs typeface="Calibri"/>
                  <a:sym typeface="Calibri"/>
                </a:rPr>
                <a:t>5</a:t>
              </a:r>
              <a:endParaRPr b="1" i="1" sz="1600">
                <a:solidFill>
                  <a:srgbClr val="FF0000"/>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g3d7e8bdead7_1_28"/>
          <p:cNvSpPr txBox="1"/>
          <p:nvPr>
            <p:ph type="title"/>
          </p:nvPr>
        </p:nvSpPr>
        <p:spPr>
          <a:xfrm>
            <a:off x="264398" y="-63075"/>
            <a:ext cx="8610900" cy="858600"/>
          </a:xfrm>
          <a:prstGeom prst="rect">
            <a:avLst/>
          </a:prstGeom>
        </p:spPr>
        <p:txBody>
          <a:bodyPr anchorCtr="0" anchor="ctr" bIns="0" lIns="0" spcFirstLastPara="1" rIns="0" wrap="square" tIns="0">
            <a:normAutofit fontScale="90000"/>
          </a:bodyPr>
          <a:lstStyle/>
          <a:p>
            <a:pPr indent="0" lvl="0" marL="0" rtl="0" algn="l">
              <a:spcBef>
                <a:spcPts val="0"/>
              </a:spcBef>
              <a:spcAft>
                <a:spcPts val="0"/>
              </a:spcAft>
              <a:buNone/>
            </a:pPr>
            <a:r>
              <a:rPr lang="en" sz="4000"/>
              <a:t>Integration Friction with CA &amp; DaemonSets</a:t>
            </a:r>
            <a:endParaRPr sz="4000">
              <a:latin typeface="Calibri"/>
              <a:ea typeface="Calibri"/>
              <a:cs typeface="Calibri"/>
              <a:sym typeface="Calibri"/>
            </a:endParaRPr>
          </a:p>
        </p:txBody>
      </p:sp>
      <p:pic>
        <p:nvPicPr>
          <p:cNvPr id="297" name="Google Shape;297;g3d7e8bdead7_1_28" title="Screenshot From 2026-03-20 19-38-56.png"/>
          <p:cNvPicPr preferRelativeResize="0"/>
          <p:nvPr/>
        </p:nvPicPr>
        <p:blipFill rotWithShape="1">
          <a:blip r:embed="rId3">
            <a:alphaModFix/>
          </a:blip>
          <a:srcRect b="53473" l="1765" r="1813" t="3032"/>
          <a:stretch/>
        </p:blipFill>
        <p:spPr>
          <a:xfrm>
            <a:off x="914388" y="1978064"/>
            <a:ext cx="7315225" cy="1363100"/>
          </a:xfrm>
          <a:prstGeom prst="rect">
            <a:avLst/>
          </a:prstGeom>
          <a:noFill/>
          <a:ln>
            <a:noFill/>
          </a:ln>
          <a:effectLst>
            <a:outerShdw blurRad="57150" rotWithShape="0" algn="bl" dir="5400000" dist="19050">
              <a:srgbClr val="000000">
                <a:alpha val="50000"/>
              </a:srgbClr>
            </a:outerShdw>
          </a:effectLst>
        </p:spPr>
      </p:pic>
      <p:sp>
        <p:nvSpPr>
          <p:cNvPr id="298" name="Google Shape;298;g3d7e8bdead7_1_28"/>
          <p:cNvSpPr txBox="1"/>
          <p:nvPr/>
        </p:nvSpPr>
        <p:spPr>
          <a:xfrm>
            <a:off x="276750" y="1015989"/>
            <a:ext cx="8590500" cy="763800"/>
          </a:xfrm>
          <a:prstGeom prst="rect">
            <a:avLst/>
          </a:prstGeom>
          <a:noFill/>
          <a:ln>
            <a:noFill/>
          </a:ln>
        </p:spPr>
        <p:txBody>
          <a:bodyPr anchorCtr="0" anchor="t" bIns="34275" lIns="68575" spcFirstLastPara="1" rIns="68575" wrap="square" tIns="34275">
            <a:spAutoFit/>
          </a:bodyPr>
          <a:lstStyle/>
          <a:p>
            <a:pPr indent="0" lvl="0" marL="0" rtl="0" algn="l">
              <a:lnSpc>
                <a:spcPct val="150000"/>
              </a:lnSpc>
              <a:spcBef>
                <a:spcPts val="0"/>
              </a:spcBef>
              <a:spcAft>
                <a:spcPts val="0"/>
              </a:spcAft>
              <a:buNone/>
            </a:pPr>
            <a:r>
              <a:rPr lang="en" sz="1804">
                <a:latin typeface="Calibri"/>
                <a:ea typeface="Calibri"/>
                <a:cs typeface="Calibri"/>
                <a:sym typeface="Calibri"/>
              </a:rPr>
              <a:t>NRC’s </a:t>
            </a:r>
            <a:r>
              <a:rPr lang="en" sz="1804">
                <a:latin typeface="Calibri"/>
                <a:ea typeface="Calibri"/>
                <a:cs typeface="Calibri"/>
                <a:sym typeface="Calibri"/>
              </a:rPr>
              <a:t>Fine-grained taints introduce two operational deadlocks for cluster operators, when integrating with Cluster Autoscaler (CA) &amp; infrastructure initialization blocks (daemonsets).</a:t>
            </a:r>
            <a:endParaRPr sz="1604">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g3d7e8bdead7_1_65"/>
          <p:cNvSpPr txBox="1"/>
          <p:nvPr>
            <p:ph type="title"/>
          </p:nvPr>
        </p:nvSpPr>
        <p:spPr>
          <a:xfrm>
            <a:off x="264398" y="-63075"/>
            <a:ext cx="8610900" cy="8586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4000"/>
              <a:t>How NRC Solves Integration Friction</a:t>
            </a:r>
            <a:endParaRPr sz="4000">
              <a:latin typeface="Calibri"/>
              <a:ea typeface="Calibri"/>
              <a:cs typeface="Calibri"/>
              <a:sym typeface="Calibri"/>
            </a:endParaRPr>
          </a:p>
        </p:txBody>
      </p:sp>
      <p:pic>
        <p:nvPicPr>
          <p:cNvPr id="304" name="Google Shape;304;g3d7e8bdead7_1_65" title="Screenshot From 2026-03-20 19-45-37.png"/>
          <p:cNvPicPr preferRelativeResize="0"/>
          <p:nvPr/>
        </p:nvPicPr>
        <p:blipFill rotWithShape="1">
          <a:blip r:embed="rId3">
            <a:alphaModFix/>
          </a:blip>
          <a:srcRect b="3734" l="0" r="0" t="4975"/>
          <a:stretch/>
        </p:blipFill>
        <p:spPr>
          <a:xfrm>
            <a:off x="974350" y="2368475"/>
            <a:ext cx="7195299" cy="2233525"/>
          </a:xfrm>
          <a:prstGeom prst="rect">
            <a:avLst/>
          </a:prstGeom>
          <a:noFill/>
          <a:ln>
            <a:noFill/>
          </a:ln>
          <a:effectLst>
            <a:outerShdw blurRad="57150" rotWithShape="0" algn="bl" dir="5400000" dist="19050">
              <a:srgbClr val="000000">
                <a:alpha val="50000"/>
              </a:srgbClr>
            </a:outerShdw>
          </a:effectLst>
        </p:spPr>
      </p:pic>
      <p:sp>
        <p:nvSpPr>
          <p:cNvPr id="305" name="Google Shape;305;g3d7e8bdead7_1_65"/>
          <p:cNvSpPr txBox="1"/>
          <p:nvPr/>
        </p:nvSpPr>
        <p:spPr>
          <a:xfrm>
            <a:off x="169675" y="1105925"/>
            <a:ext cx="8590500" cy="1057500"/>
          </a:xfrm>
          <a:prstGeom prst="rect">
            <a:avLst/>
          </a:prstGeom>
          <a:noFill/>
          <a:ln>
            <a:noFill/>
          </a:ln>
        </p:spPr>
        <p:txBody>
          <a:bodyPr anchorCtr="0" anchor="t" bIns="34275" lIns="68575" spcFirstLastPara="1" rIns="68575" wrap="square" tIns="34275">
            <a:spAutoFit/>
          </a:bodyPr>
          <a:lstStyle/>
          <a:p>
            <a:pPr indent="0" lvl="0" marL="0" rtl="0" algn="l">
              <a:lnSpc>
                <a:spcPct val="150000"/>
              </a:lnSpc>
              <a:spcBef>
                <a:spcPts val="0"/>
              </a:spcBef>
              <a:spcAft>
                <a:spcPts val="0"/>
              </a:spcAft>
              <a:buNone/>
            </a:pPr>
            <a:r>
              <a:rPr lang="en" sz="1604">
                <a:latin typeface="Calibri"/>
                <a:ea typeface="Calibri"/>
                <a:cs typeface="Calibri"/>
                <a:sym typeface="Calibri"/>
              </a:rPr>
              <a:t>A recent upstream Cluster Autoscaler project PR (#9296) introduced the </a:t>
            </a:r>
            <a:r>
              <a:rPr lang="en" sz="1405">
                <a:solidFill>
                  <a:srgbClr val="188038"/>
                </a:solidFill>
                <a:latin typeface="Roboto Mono"/>
                <a:ea typeface="Roboto Mono"/>
                <a:cs typeface="Roboto Mono"/>
                <a:sym typeface="Roboto Mono"/>
              </a:rPr>
              <a:t>--startup-taint-prefix</a:t>
            </a:r>
            <a:r>
              <a:rPr lang="en" sz="1604">
                <a:latin typeface="Calibri"/>
                <a:ea typeface="Calibri"/>
                <a:cs typeface="Calibri"/>
                <a:sym typeface="Calibri"/>
              </a:rPr>
              <a:t> flag in the Cluster Autoscaler (CA) binary, enabling dynamic discovery of NRC taints without requiring CA restarts or manual enumeration. This solves configuration drift and prevents premature scaling.</a:t>
            </a:r>
            <a:endParaRPr sz="1604">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g3d2a329adce_0_0"/>
          <p:cNvSpPr txBox="1"/>
          <p:nvPr>
            <p:ph type="title"/>
          </p:nvPr>
        </p:nvSpPr>
        <p:spPr>
          <a:xfrm>
            <a:off x="264398" y="-63075"/>
            <a:ext cx="8610900" cy="858600"/>
          </a:xfrm>
          <a:prstGeom prst="rect">
            <a:avLst/>
          </a:prstGeom>
        </p:spPr>
        <p:txBody>
          <a:bodyPr anchorCtr="0" anchor="ctr" bIns="0" lIns="0" spcFirstLastPara="1" rIns="0" wrap="square" tIns="0">
            <a:normAutofit fontScale="90000"/>
          </a:bodyPr>
          <a:lstStyle/>
          <a:p>
            <a:pPr indent="0" lvl="0" marL="0" rtl="0" algn="l">
              <a:spcBef>
                <a:spcPts val="0"/>
              </a:spcBef>
              <a:spcAft>
                <a:spcPts val="0"/>
              </a:spcAft>
              <a:buNone/>
            </a:pPr>
            <a:r>
              <a:rPr lang="en" sz="4000"/>
              <a:t>Integration Friction with CA &amp; DaemonSets</a:t>
            </a:r>
            <a:endParaRPr sz="4000">
              <a:latin typeface="Calibri"/>
              <a:ea typeface="Calibri"/>
              <a:cs typeface="Calibri"/>
              <a:sym typeface="Calibri"/>
            </a:endParaRPr>
          </a:p>
        </p:txBody>
      </p:sp>
      <p:pic>
        <p:nvPicPr>
          <p:cNvPr id="311" name="Google Shape;311;g3d2a329adce_0_0" title="Screenshot From 2026-03-20 19-38-56.png"/>
          <p:cNvPicPr preferRelativeResize="0"/>
          <p:nvPr/>
        </p:nvPicPr>
        <p:blipFill rotWithShape="1">
          <a:blip r:embed="rId3">
            <a:alphaModFix/>
          </a:blip>
          <a:srcRect b="53473" l="1765" r="1813" t="3032"/>
          <a:stretch/>
        </p:blipFill>
        <p:spPr>
          <a:xfrm>
            <a:off x="914388" y="1978064"/>
            <a:ext cx="7315225" cy="1363100"/>
          </a:xfrm>
          <a:prstGeom prst="rect">
            <a:avLst/>
          </a:prstGeom>
          <a:noFill/>
          <a:ln>
            <a:noFill/>
          </a:ln>
          <a:effectLst>
            <a:outerShdw blurRad="57150" rotWithShape="0" algn="bl" dir="5400000" dist="19050">
              <a:srgbClr val="000000">
                <a:alpha val="50000"/>
              </a:srgbClr>
            </a:outerShdw>
          </a:effectLst>
        </p:spPr>
      </p:pic>
      <p:sp>
        <p:nvSpPr>
          <p:cNvPr id="312" name="Google Shape;312;g3d2a329adce_0_0"/>
          <p:cNvSpPr txBox="1"/>
          <p:nvPr/>
        </p:nvSpPr>
        <p:spPr>
          <a:xfrm>
            <a:off x="276750" y="1015989"/>
            <a:ext cx="8590500" cy="763800"/>
          </a:xfrm>
          <a:prstGeom prst="rect">
            <a:avLst/>
          </a:prstGeom>
          <a:noFill/>
          <a:ln>
            <a:noFill/>
          </a:ln>
        </p:spPr>
        <p:txBody>
          <a:bodyPr anchorCtr="0" anchor="t" bIns="34275" lIns="68575" spcFirstLastPara="1" rIns="68575" wrap="square" tIns="34275">
            <a:spAutoFit/>
          </a:bodyPr>
          <a:lstStyle/>
          <a:p>
            <a:pPr indent="0" lvl="0" marL="0" rtl="0" algn="l">
              <a:lnSpc>
                <a:spcPct val="150000"/>
              </a:lnSpc>
              <a:spcBef>
                <a:spcPts val="0"/>
              </a:spcBef>
              <a:spcAft>
                <a:spcPts val="0"/>
              </a:spcAft>
              <a:buNone/>
            </a:pPr>
            <a:r>
              <a:rPr lang="en" sz="1804">
                <a:latin typeface="Calibri"/>
                <a:ea typeface="Calibri"/>
                <a:cs typeface="Calibri"/>
                <a:sym typeface="Calibri"/>
              </a:rPr>
              <a:t>NRC’s Fine-grained taints introduce two operational deadlocks for cluster operators, when integrating with Cluster Autoscaler (CA) &amp; infrastructure initialization blocks (daemonsets).</a:t>
            </a:r>
            <a:endParaRPr sz="1604">
              <a:latin typeface="Calibri"/>
              <a:ea typeface="Calibri"/>
              <a:cs typeface="Calibri"/>
              <a:sym typeface="Calibri"/>
            </a:endParaRPr>
          </a:p>
        </p:txBody>
      </p:sp>
      <p:pic>
        <p:nvPicPr>
          <p:cNvPr id="313" name="Google Shape;313;g3d2a329adce_0_0" title="Screenshot From 2026-03-20 19-38-56.png"/>
          <p:cNvPicPr preferRelativeResize="0"/>
          <p:nvPr/>
        </p:nvPicPr>
        <p:blipFill rotWithShape="1">
          <a:blip r:embed="rId3">
            <a:alphaModFix/>
          </a:blip>
          <a:srcRect b="2722" l="1765" r="1813" t="53298"/>
          <a:stretch/>
        </p:blipFill>
        <p:spPr>
          <a:xfrm>
            <a:off x="914388" y="3448308"/>
            <a:ext cx="7315225" cy="1378237"/>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g3d7e8bdead7_1_76"/>
          <p:cNvSpPr txBox="1"/>
          <p:nvPr>
            <p:ph type="title"/>
          </p:nvPr>
        </p:nvSpPr>
        <p:spPr>
          <a:xfrm>
            <a:off x="264398" y="-63075"/>
            <a:ext cx="8284500" cy="8586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4000"/>
              <a:t>How NRC Solves Integration Friction</a:t>
            </a:r>
            <a:endParaRPr sz="4000"/>
          </a:p>
        </p:txBody>
      </p:sp>
      <p:pic>
        <p:nvPicPr>
          <p:cNvPr id="319" name="Google Shape;319;g3d7e8bdead7_1_76"/>
          <p:cNvPicPr preferRelativeResize="0"/>
          <p:nvPr/>
        </p:nvPicPr>
        <p:blipFill>
          <a:blip r:embed="rId3">
            <a:alphaModFix/>
          </a:blip>
          <a:stretch>
            <a:fillRect/>
          </a:stretch>
        </p:blipFill>
        <p:spPr>
          <a:xfrm>
            <a:off x="1141369" y="2533925"/>
            <a:ext cx="7011161" cy="2277075"/>
          </a:xfrm>
          <a:prstGeom prst="rect">
            <a:avLst/>
          </a:prstGeom>
          <a:noFill/>
          <a:ln>
            <a:noFill/>
          </a:ln>
          <a:effectLst>
            <a:outerShdw blurRad="57150" rotWithShape="0" algn="bl" dir="5400000" dist="19050">
              <a:srgbClr val="000000">
                <a:alpha val="50000"/>
              </a:srgbClr>
            </a:outerShdw>
          </a:effectLst>
        </p:spPr>
      </p:pic>
      <p:sp>
        <p:nvSpPr>
          <p:cNvPr id="320" name="Google Shape;320;g3d7e8bdead7_1_76"/>
          <p:cNvSpPr txBox="1"/>
          <p:nvPr/>
        </p:nvSpPr>
        <p:spPr>
          <a:xfrm>
            <a:off x="169675" y="1105925"/>
            <a:ext cx="8590500" cy="1428000"/>
          </a:xfrm>
          <a:prstGeom prst="rect">
            <a:avLst/>
          </a:prstGeom>
          <a:noFill/>
          <a:ln>
            <a:noFill/>
          </a:ln>
        </p:spPr>
        <p:txBody>
          <a:bodyPr anchorCtr="0" anchor="t" bIns="34275" lIns="68575" spcFirstLastPara="1" rIns="68575" wrap="square" tIns="34275">
            <a:spAutoFit/>
          </a:bodyPr>
          <a:lstStyle/>
          <a:p>
            <a:pPr indent="0" lvl="0" marL="0" rtl="0" algn="l">
              <a:lnSpc>
                <a:spcPct val="150000"/>
              </a:lnSpc>
              <a:spcBef>
                <a:spcPts val="0"/>
              </a:spcBef>
              <a:spcAft>
                <a:spcPts val="0"/>
              </a:spcAft>
              <a:buNone/>
            </a:pPr>
            <a:r>
              <a:rPr lang="en" sz="1604">
                <a:latin typeface="Calibri"/>
                <a:ea typeface="Calibri"/>
                <a:cs typeface="Calibri"/>
                <a:sym typeface="Calibri"/>
              </a:rPr>
              <a:t>Another in-progress PR#117  is proposing to utilize Mutating Admission Policy (MAP) to automatically inject tolerations into Daemonsets. Zero manual configuration required.</a:t>
            </a:r>
            <a:endParaRPr sz="1604">
              <a:latin typeface="Calibri"/>
              <a:ea typeface="Calibri"/>
              <a:cs typeface="Calibri"/>
              <a:sym typeface="Calibri"/>
            </a:endParaRPr>
          </a:p>
          <a:p>
            <a:pPr indent="0" lvl="0" marL="0" rtl="0" algn="l">
              <a:lnSpc>
                <a:spcPct val="150000"/>
              </a:lnSpc>
              <a:spcBef>
                <a:spcPts val="0"/>
              </a:spcBef>
              <a:spcAft>
                <a:spcPts val="0"/>
              </a:spcAft>
              <a:buNone/>
            </a:pPr>
            <a:r>
              <a:rPr lang="en" sz="1604">
                <a:latin typeface="Calibri"/>
                <a:ea typeface="Calibri"/>
                <a:cs typeface="Calibri"/>
                <a:sym typeface="Calibri"/>
              </a:rPr>
              <a:t>NRC controller (PR #129) also now tolerates all taints, preventing core chicken-and-egg </a:t>
            </a:r>
            <a:r>
              <a:rPr lang="en" sz="1604">
                <a:latin typeface="Calibri"/>
                <a:ea typeface="Calibri"/>
                <a:cs typeface="Calibri"/>
                <a:sym typeface="Calibri"/>
              </a:rPr>
              <a:t>initialization</a:t>
            </a:r>
            <a:r>
              <a:rPr lang="en" sz="1604">
                <a:latin typeface="Calibri"/>
                <a:ea typeface="Calibri"/>
                <a:cs typeface="Calibri"/>
                <a:sym typeface="Calibri"/>
              </a:rPr>
              <a:t> failures.</a:t>
            </a:r>
            <a:endParaRPr sz="1604">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g3cf43a72d22_0_34"/>
          <p:cNvSpPr txBox="1"/>
          <p:nvPr/>
        </p:nvSpPr>
        <p:spPr>
          <a:xfrm>
            <a:off x="205050" y="2280900"/>
            <a:ext cx="8733900" cy="581700"/>
          </a:xfrm>
          <a:prstGeom prst="rect">
            <a:avLst/>
          </a:prstGeom>
          <a:noFill/>
          <a:ln>
            <a:noFill/>
          </a:ln>
        </p:spPr>
        <p:txBody>
          <a:bodyPr anchorCtr="0" anchor="t" bIns="34275" lIns="68575" spcFirstLastPara="1" rIns="68575" wrap="square" tIns="34275">
            <a:spAutoFit/>
          </a:bodyPr>
          <a:lstStyle/>
          <a:p>
            <a:pPr indent="0" lvl="0" marL="0" rtl="0" algn="ctr">
              <a:lnSpc>
                <a:spcPct val="90000"/>
              </a:lnSpc>
              <a:spcBef>
                <a:spcPts val="0"/>
              </a:spcBef>
              <a:spcAft>
                <a:spcPts val="0"/>
              </a:spcAft>
              <a:buNone/>
            </a:pPr>
            <a:r>
              <a:rPr b="1" lang="en" sz="3700">
                <a:latin typeface="Calibri"/>
                <a:ea typeface="Calibri"/>
                <a:cs typeface="Calibri"/>
                <a:sym typeface="Calibri"/>
              </a:rPr>
              <a:t>Operationalizing Node Readiness</a:t>
            </a:r>
            <a:endParaRPr b="1" sz="3700">
              <a:solidFill>
                <a:srgbClr val="00000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g396535051d8_0_302"/>
          <p:cNvSpPr txBox="1"/>
          <p:nvPr>
            <p:ph type="title"/>
          </p:nvPr>
        </p:nvSpPr>
        <p:spPr>
          <a:xfrm>
            <a:off x="264400" y="-63075"/>
            <a:ext cx="8746200" cy="8586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4000"/>
              <a:t>NRC Enforcement Mode: </a:t>
            </a:r>
            <a:r>
              <a:rPr i="1" lang="en" sz="4000"/>
              <a:t>bootstrap-only</a:t>
            </a:r>
            <a:endParaRPr i="1" sz="4000">
              <a:latin typeface="Calibri"/>
              <a:ea typeface="Calibri"/>
              <a:cs typeface="Calibri"/>
              <a:sym typeface="Calibri"/>
            </a:endParaRPr>
          </a:p>
        </p:txBody>
      </p:sp>
      <p:sp>
        <p:nvSpPr>
          <p:cNvPr id="331" name="Google Shape;331;g396535051d8_0_302"/>
          <p:cNvSpPr txBox="1"/>
          <p:nvPr/>
        </p:nvSpPr>
        <p:spPr>
          <a:xfrm>
            <a:off x="264400" y="961350"/>
            <a:ext cx="8489100" cy="990600"/>
          </a:xfrm>
          <a:prstGeom prst="rect">
            <a:avLst/>
          </a:prstGeom>
          <a:noFill/>
          <a:ln>
            <a:noFill/>
          </a:ln>
        </p:spPr>
        <p:txBody>
          <a:bodyPr anchorCtr="0" anchor="t" bIns="34275" lIns="68575" spcFirstLastPara="1" rIns="68575" wrap="square" tIns="34275">
            <a:spAutoFit/>
          </a:bodyPr>
          <a:lstStyle/>
          <a:p>
            <a:pPr indent="0" lvl="0" marL="0" rtl="0" algn="l">
              <a:lnSpc>
                <a:spcPct val="115000"/>
              </a:lnSpc>
              <a:spcBef>
                <a:spcPts val="0"/>
              </a:spcBef>
              <a:spcAft>
                <a:spcPts val="0"/>
              </a:spcAft>
              <a:buClr>
                <a:schemeClr val="dk1"/>
              </a:buClr>
              <a:buSzPts val="1100"/>
              <a:buFont typeface="Arial"/>
              <a:buNone/>
            </a:pPr>
            <a:r>
              <a:rPr b="1" i="1" lang="en" sz="2205">
                <a:latin typeface="Calibri"/>
                <a:ea typeface="Calibri"/>
                <a:cs typeface="Calibri"/>
                <a:sym typeface="Calibri"/>
              </a:rPr>
              <a:t>   </a:t>
            </a:r>
            <a:r>
              <a:rPr b="1" i="1" lang="en" sz="2205">
                <a:latin typeface="Calibri"/>
                <a:ea typeface="Calibri"/>
                <a:cs typeface="Calibri"/>
                <a:sym typeface="Calibri"/>
              </a:rPr>
              <a:t>Enforces readiness once during node startup, then stops monitoring.</a:t>
            </a:r>
            <a:endParaRPr b="1" i="1" sz="2205">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br>
              <a:rPr lang="en" sz="1604">
                <a:latin typeface="Calibri"/>
                <a:ea typeface="Calibri"/>
                <a:cs typeface="Calibri"/>
                <a:sym typeface="Calibri"/>
              </a:rPr>
            </a:br>
            <a:endParaRPr sz="1604">
              <a:latin typeface="Calibri"/>
              <a:ea typeface="Calibri"/>
              <a:cs typeface="Calibri"/>
              <a:sym typeface="Calibri"/>
            </a:endParaRPr>
          </a:p>
        </p:txBody>
      </p:sp>
      <p:pic>
        <p:nvPicPr>
          <p:cNvPr id="332" name="Google Shape;332;g396535051d8_0_302"/>
          <p:cNvPicPr preferRelativeResize="0"/>
          <p:nvPr/>
        </p:nvPicPr>
        <p:blipFill rotWithShape="1">
          <a:blip r:embed="rId3">
            <a:alphaModFix/>
          </a:blip>
          <a:srcRect b="58278" l="0" r="0" t="0"/>
          <a:stretch/>
        </p:blipFill>
        <p:spPr>
          <a:xfrm>
            <a:off x="1787900" y="1730588"/>
            <a:ext cx="5244150" cy="792926"/>
          </a:xfrm>
          <a:prstGeom prst="rect">
            <a:avLst/>
          </a:prstGeom>
          <a:noFill/>
          <a:ln>
            <a:noFill/>
          </a:ln>
          <a:effectLst>
            <a:outerShdw blurRad="57150" rotWithShape="0" algn="bl" dir="5400000" dist="19050">
              <a:srgbClr val="000000">
                <a:alpha val="50000"/>
              </a:srgbClr>
            </a:outerShdw>
          </a:effectLst>
        </p:spPr>
      </p:pic>
      <p:sp>
        <p:nvSpPr>
          <p:cNvPr id="333" name="Google Shape;333;g396535051d8_0_302"/>
          <p:cNvSpPr txBox="1"/>
          <p:nvPr/>
        </p:nvSpPr>
        <p:spPr>
          <a:xfrm>
            <a:off x="456425" y="2668300"/>
            <a:ext cx="4160400" cy="2229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604">
                <a:solidFill>
                  <a:schemeClr val="dk1"/>
                </a:solidFill>
                <a:latin typeface="Calibri"/>
                <a:ea typeface="Calibri"/>
                <a:cs typeface="Calibri"/>
                <a:sym typeface="Calibri"/>
              </a:rPr>
              <a:t>Behavior:</a:t>
            </a:r>
            <a:endParaRPr b="1" sz="1604">
              <a:solidFill>
                <a:schemeClr val="dk1"/>
              </a:solidFill>
              <a:latin typeface="Calibri"/>
              <a:ea typeface="Calibri"/>
              <a:cs typeface="Calibri"/>
              <a:sym typeface="Calibri"/>
            </a:endParaRPr>
          </a:p>
          <a:p>
            <a:pPr indent="-330517" lvl="0" marL="457200" rtl="0" algn="l">
              <a:lnSpc>
                <a:spcPct val="115000"/>
              </a:lnSpc>
              <a:spcBef>
                <a:spcPts val="0"/>
              </a:spcBef>
              <a:spcAft>
                <a:spcPts val="0"/>
              </a:spcAft>
              <a:buClr>
                <a:schemeClr val="dk1"/>
              </a:buClr>
              <a:buSzPts val="1605"/>
              <a:buFont typeface="Calibri"/>
              <a:buChar char="-"/>
            </a:pPr>
            <a:r>
              <a:rPr lang="en" sz="1604">
                <a:solidFill>
                  <a:schemeClr val="dk1"/>
                </a:solidFill>
                <a:latin typeface="Calibri"/>
                <a:ea typeface="Calibri"/>
                <a:cs typeface="Calibri"/>
                <a:sym typeface="Calibri"/>
              </a:rPr>
              <a:t>Taint applied when node joins</a:t>
            </a:r>
            <a:endParaRPr sz="1604">
              <a:solidFill>
                <a:schemeClr val="dk1"/>
              </a:solidFill>
              <a:latin typeface="Calibri"/>
              <a:ea typeface="Calibri"/>
              <a:cs typeface="Calibri"/>
              <a:sym typeface="Calibri"/>
            </a:endParaRPr>
          </a:p>
          <a:p>
            <a:pPr indent="-330517" lvl="0" marL="457200" rtl="0" algn="l">
              <a:lnSpc>
                <a:spcPct val="115000"/>
              </a:lnSpc>
              <a:spcBef>
                <a:spcPts val="0"/>
              </a:spcBef>
              <a:spcAft>
                <a:spcPts val="0"/>
              </a:spcAft>
              <a:buClr>
                <a:schemeClr val="dk1"/>
              </a:buClr>
              <a:buSzPts val="1605"/>
              <a:buFont typeface="Calibri"/>
              <a:buChar char="-"/>
            </a:pPr>
            <a:r>
              <a:rPr lang="en" sz="1604">
                <a:solidFill>
                  <a:schemeClr val="dk1"/>
                </a:solidFill>
                <a:latin typeface="Calibri"/>
                <a:ea typeface="Calibri"/>
                <a:cs typeface="Calibri"/>
                <a:sym typeface="Calibri"/>
              </a:rPr>
              <a:t>Removed when conditions first satisfied</a:t>
            </a:r>
            <a:endParaRPr sz="1604">
              <a:solidFill>
                <a:schemeClr val="dk1"/>
              </a:solidFill>
              <a:latin typeface="Calibri"/>
              <a:ea typeface="Calibri"/>
              <a:cs typeface="Calibri"/>
              <a:sym typeface="Calibri"/>
            </a:endParaRPr>
          </a:p>
          <a:p>
            <a:pPr indent="-330517" lvl="0" marL="457200" rtl="0" algn="l">
              <a:lnSpc>
                <a:spcPct val="115000"/>
              </a:lnSpc>
              <a:spcBef>
                <a:spcPts val="0"/>
              </a:spcBef>
              <a:spcAft>
                <a:spcPts val="0"/>
              </a:spcAft>
              <a:buClr>
                <a:schemeClr val="dk1"/>
              </a:buClr>
              <a:buSzPts val="1605"/>
              <a:buFont typeface="Calibri"/>
              <a:buChar char="-"/>
            </a:pPr>
            <a:r>
              <a:rPr lang="en" sz="1604">
                <a:solidFill>
                  <a:schemeClr val="dk1"/>
                </a:solidFill>
                <a:latin typeface="Calibri"/>
                <a:ea typeface="Calibri"/>
                <a:cs typeface="Calibri"/>
                <a:sym typeface="Calibri"/>
              </a:rPr>
              <a:t>Adds completion annotation: </a:t>
            </a:r>
            <a:r>
              <a:rPr lang="en" sz="1205">
                <a:solidFill>
                  <a:srgbClr val="188038"/>
                </a:solidFill>
                <a:latin typeface="Roboto Mono"/>
                <a:ea typeface="Roboto Mono"/>
                <a:cs typeface="Roboto Mono"/>
                <a:sym typeface="Roboto Mono"/>
              </a:rPr>
              <a:t>readiness.k8s.io/bootstrap-completed-&lt;ruleName&gt;=true</a:t>
            </a:r>
            <a:endParaRPr sz="1205">
              <a:solidFill>
                <a:schemeClr val="dk1"/>
              </a:solidFill>
              <a:latin typeface="Calibri"/>
              <a:ea typeface="Calibri"/>
              <a:cs typeface="Calibri"/>
              <a:sym typeface="Calibri"/>
            </a:endParaRPr>
          </a:p>
          <a:p>
            <a:pPr indent="-330517" lvl="0" marL="457200" rtl="0" algn="l">
              <a:lnSpc>
                <a:spcPct val="115000"/>
              </a:lnSpc>
              <a:spcBef>
                <a:spcPts val="0"/>
              </a:spcBef>
              <a:spcAft>
                <a:spcPts val="0"/>
              </a:spcAft>
              <a:buClr>
                <a:schemeClr val="dk1"/>
              </a:buClr>
              <a:buSzPts val="1605"/>
              <a:buFont typeface="Calibri"/>
              <a:buChar char="-"/>
            </a:pPr>
            <a:r>
              <a:rPr lang="en" sz="1604">
                <a:solidFill>
                  <a:schemeClr val="dk1"/>
                </a:solidFill>
                <a:latin typeface="Calibri"/>
                <a:ea typeface="Calibri"/>
                <a:cs typeface="Calibri"/>
                <a:sym typeface="Calibri"/>
              </a:rPr>
              <a:t>Never re-taints, even if conditions fail later</a:t>
            </a:r>
            <a:endParaRPr sz="1800">
              <a:solidFill>
                <a:schemeClr val="dk2"/>
              </a:solidFill>
              <a:latin typeface="Calibri"/>
              <a:ea typeface="Calibri"/>
              <a:cs typeface="Calibri"/>
              <a:sym typeface="Calibri"/>
            </a:endParaRPr>
          </a:p>
        </p:txBody>
      </p:sp>
      <p:sp>
        <p:nvSpPr>
          <p:cNvPr id="334" name="Google Shape;334;g396535051d8_0_302"/>
          <p:cNvSpPr txBox="1"/>
          <p:nvPr/>
        </p:nvSpPr>
        <p:spPr>
          <a:xfrm>
            <a:off x="4850200" y="2724150"/>
            <a:ext cx="4160400" cy="2229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4">
                <a:solidFill>
                  <a:schemeClr val="dk1"/>
                </a:solidFill>
                <a:latin typeface="Calibri"/>
                <a:ea typeface="Calibri"/>
                <a:cs typeface="Calibri"/>
                <a:sym typeface="Calibri"/>
              </a:rPr>
              <a:t>Best fits</a:t>
            </a:r>
            <a:r>
              <a:rPr b="1" lang="en" sz="1604">
                <a:solidFill>
                  <a:schemeClr val="dk1"/>
                </a:solidFill>
                <a:latin typeface="Calibri"/>
                <a:ea typeface="Calibri"/>
                <a:cs typeface="Calibri"/>
                <a:sym typeface="Calibri"/>
              </a:rPr>
              <a:t>:</a:t>
            </a:r>
            <a:endParaRPr b="1" sz="1604">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604">
                <a:solidFill>
                  <a:schemeClr val="dk1"/>
                </a:solidFill>
                <a:latin typeface="Calibri"/>
                <a:ea typeface="Calibri"/>
                <a:cs typeface="Calibri"/>
                <a:sym typeface="Calibri"/>
              </a:rPr>
              <a:t>One-time initialization needs</a:t>
            </a:r>
            <a:endParaRPr b="1" sz="1604">
              <a:solidFill>
                <a:schemeClr val="dk1"/>
              </a:solidFill>
              <a:latin typeface="Calibri"/>
              <a:ea typeface="Calibri"/>
              <a:cs typeface="Calibri"/>
              <a:sym typeface="Calibri"/>
            </a:endParaRPr>
          </a:p>
          <a:p>
            <a:pPr indent="-330517" lvl="0" marL="914400" rtl="0" algn="l">
              <a:lnSpc>
                <a:spcPct val="115000"/>
              </a:lnSpc>
              <a:spcBef>
                <a:spcPts val="0"/>
              </a:spcBef>
              <a:spcAft>
                <a:spcPts val="0"/>
              </a:spcAft>
              <a:buClr>
                <a:schemeClr val="dk1"/>
              </a:buClr>
              <a:buSzPts val="1605"/>
              <a:buFont typeface="Calibri"/>
              <a:buChar char="-"/>
            </a:pPr>
            <a:r>
              <a:rPr lang="en" sz="1604">
                <a:solidFill>
                  <a:schemeClr val="dk1"/>
                </a:solidFill>
                <a:latin typeface="Calibri"/>
                <a:ea typeface="Calibri"/>
                <a:cs typeface="Calibri"/>
                <a:sym typeface="Calibri"/>
              </a:rPr>
              <a:t>GPU driver installation</a:t>
            </a:r>
            <a:endParaRPr sz="1604">
              <a:solidFill>
                <a:schemeClr val="dk1"/>
              </a:solidFill>
              <a:latin typeface="Calibri"/>
              <a:ea typeface="Calibri"/>
              <a:cs typeface="Calibri"/>
              <a:sym typeface="Calibri"/>
            </a:endParaRPr>
          </a:p>
          <a:p>
            <a:pPr indent="-330517" lvl="0" marL="914400" rtl="0" algn="l">
              <a:lnSpc>
                <a:spcPct val="115000"/>
              </a:lnSpc>
              <a:spcBef>
                <a:spcPts val="0"/>
              </a:spcBef>
              <a:spcAft>
                <a:spcPts val="0"/>
              </a:spcAft>
              <a:buClr>
                <a:schemeClr val="dk1"/>
              </a:buClr>
              <a:buSzPts val="1605"/>
              <a:buFont typeface="Calibri"/>
              <a:buChar char="-"/>
            </a:pPr>
            <a:r>
              <a:rPr lang="en" sz="1604">
                <a:solidFill>
                  <a:schemeClr val="dk1"/>
                </a:solidFill>
                <a:latin typeface="Calibri"/>
                <a:ea typeface="Calibri"/>
                <a:cs typeface="Calibri"/>
                <a:sym typeface="Calibri"/>
              </a:rPr>
              <a:t>Kernel module loading</a:t>
            </a:r>
            <a:endParaRPr sz="1604">
              <a:solidFill>
                <a:schemeClr val="dk1"/>
              </a:solidFill>
              <a:latin typeface="Calibri"/>
              <a:ea typeface="Calibri"/>
              <a:cs typeface="Calibri"/>
              <a:sym typeface="Calibri"/>
            </a:endParaRPr>
          </a:p>
          <a:p>
            <a:pPr indent="-330517" lvl="0" marL="914400" rtl="0" algn="l">
              <a:lnSpc>
                <a:spcPct val="115000"/>
              </a:lnSpc>
              <a:spcBef>
                <a:spcPts val="0"/>
              </a:spcBef>
              <a:spcAft>
                <a:spcPts val="0"/>
              </a:spcAft>
              <a:buClr>
                <a:schemeClr val="dk1"/>
              </a:buClr>
              <a:buSzPts val="1605"/>
              <a:buFont typeface="Calibri"/>
              <a:buChar char="-"/>
            </a:pPr>
            <a:r>
              <a:rPr lang="en" sz="1604">
                <a:solidFill>
                  <a:schemeClr val="dk1"/>
                </a:solidFill>
                <a:latin typeface="Calibri"/>
                <a:ea typeface="Calibri"/>
                <a:cs typeface="Calibri"/>
                <a:sym typeface="Calibri"/>
              </a:rPr>
              <a:t>Container image pre-pulling</a:t>
            </a:r>
            <a:endParaRPr sz="1604">
              <a:solidFill>
                <a:schemeClr val="dk1"/>
              </a:solidFill>
              <a:latin typeface="Calibri"/>
              <a:ea typeface="Calibri"/>
              <a:cs typeface="Calibri"/>
              <a:sym typeface="Calibri"/>
            </a:endParaRPr>
          </a:p>
          <a:p>
            <a:pPr indent="-330517" lvl="0" marL="914400" rtl="0" algn="l">
              <a:lnSpc>
                <a:spcPct val="115000"/>
              </a:lnSpc>
              <a:spcBef>
                <a:spcPts val="0"/>
              </a:spcBef>
              <a:spcAft>
                <a:spcPts val="0"/>
              </a:spcAft>
              <a:buClr>
                <a:schemeClr val="dk1"/>
              </a:buClr>
              <a:buSzPts val="1605"/>
              <a:buFont typeface="Calibri"/>
              <a:buChar char="-"/>
            </a:pPr>
            <a:r>
              <a:rPr lang="en" sz="1604">
                <a:solidFill>
                  <a:schemeClr val="dk1"/>
                </a:solidFill>
                <a:latin typeface="Calibri"/>
                <a:ea typeface="Calibri"/>
                <a:cs typeface="Calibri"/>
                <a:sym typeface="Calibri"/>
              </a:rPr>
              <a:t>CNI interface setup</a:t>
            </a:r>
            <a:endParaRPr sz="1604">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g3d7e8bdead7_0_347"/>
          <p:cNvSpPr txBox="1"/>
          <p:nvPr>
            <p:ph type="title"/>
          </p:nvPr>
        </p:nvSpPr>
        <p:spPr>
          <a:xfrm>
            <a:off x="264400" y="-63075"/>
            <a:ext cx="8746200" cy="8586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4000"/>
              <a:t>NRC Enforcement Mode: </a:t>
            </a:r>
            <a:r>
              <a:rPr i="1" lang="en" sz="4000"/>
              <a:t>continuous</a:t>
            </a:r>
            <a:endParaRPr i="1" sz="4000">
              <a:latin typeface="Calibri"/>
              <a:ea typeface="Calibri"/>
              <a:cs typeface="Calibri"/>
              <a:sym typeface="Calibri"/>
            </a:endParaRPr>
          </a:p>
        </p:txBody>
      </p:sp>
      <p:sp>
        <p:nvSpPr>
          <p:cNvPr id="340" name="Google Shape;340;g3d7e8bdead7_0_347"/>
          <p:cNvSpPr txBox="1"/>
          <p:nvPr/>
        </p:nvSpPr>
        <p:spPr>
          <a:xfrm>
            <a:off x="264400" y="961350"/>
            <a:ext cx="8489100" cy="706500"/>
          </a:xfrm>
          <a:prstGeom prst="rect">
            <a:avLst/>
          </a:prstGeom>
          <a:noFill/>
          <a:ln>
            <a:noFill/>
          </a:ln>
        </p:spPr>
        <p:txBody>
          <a:bodyPr anchorCtr="0" anchor="t" bIns="34275" lIns="68575" spcFirstLastPara="1" rIns="68575" wrap="square" tIns="34275">
            <a:spAutoFit/>
          </a:bodyPr>
          <a:lstStyle/>
          <a:p>
            <a:pPr indent="0" lvl="0" marL="0" rtl="0" algn="l">
              <a:lnSpc>
                <a:spcPct val="115000"/>
              </a:lnSpc>
              <a:spcBef>
                <a:spcPts val="0"/>
              </a:spcBef>
              <a:spcAft>
                <a:spcPts val="0"/>
              </a:spcAft>
              <a:buNone/>
            </a:pPr>
            <a:r>
              <a:rPr b="1" i="1" lang="en" sz="2205">
                <a:latin typeface="Calibri"/>
                <a:ea typeface="Calibri"/>
                <a:cs typeface="Calibri"/>
                <a:sym typeface="Calibri"/>
              </a:rPr>
              <a:t>              Actively monitors conditions throughout node lifetime</a:t>
            </a:r>
            <a:r>
              <a:rPr b="1" i="1" lang="en" sz="2205">
                <a:latin typeface="Calibri"/>
                <a:ea typeface="Calibri"/>
                <a:cs typeface="Calibri"/>
                <a:sym typeface="Calibri"/>
              </a:rPr>
              <a:t>.</a:t>
            </a:r>
            <a:endParaRPr b="1" i="1" sz="2205">
              <a:latin typeface="Calibri"/>
              <a:ea typeface="Calibri"/>
              <a:cs typeface="Calibri"/>
              <a:sym typeface="Calibri"/>
            </a:endParaRPr>
          </a:p>
          <a:p>
            <a:pPr indent="0" lvl="0" marL="457200" rtl="0" algn="l">
              <a:lnSpc>
                <a:spcPct val="115000"/>
              </a:lnSpc>
              <a:spcBef>
                <a:spcPts val="0"/>
              </a:spcBef>
              <a:spcAft>
                <a:spcPts val="0"/>
              </a:spcAft>
              <a:buNone/>
            </a:pPr>
            <a:r>
              <a:t/>
            </a:r>
            <a:endParaRPr sz="1604">
              <a:latin typeface="Calibri"/>
              <a:ea typeface="Calibri"/>
              <a:cs typeface="Calibri"/>
              <a:sym typeface="Calibri"/>
            </a:endParaRPr>
          </a:p>
        </p:txBody>
      </p:sp>
      <p:pic>
        <p:nvPicPr>
          <p:cNvPr id="341" name="Google Shape;341;g3d7e8bdead7_0_347"/>
          <p:cNvPicPr preferRelativeResize="0"/>
          <p:nvPr/>
        </p:nvPicPr>
        <p:blipFill rotWithShape="1">
          <a:blip r:embed="rId3">
            <a:alphaModFix/>
          </a:blip>
          <a:srcRect b="0" l="0" r="0" t="56669"/>
          <a:stretch/>
        </p:blipFill>
        <p:spPr>
          <a:xfrm>
            <a:off x="1603575" y="1667850"/>
            <a:ext cx="5244150" cy="823500"/>
          </a:xfrm>
          <a:prstGeom prst="rect">
            <a:avLst/>
          </a:prstGeom>
          <a:noFill/>
          <a:ln>
            <a:noFill/>
          </a:ln>
          <a:effectLst>
            <a:outerShdw blurRad="57150" rotWithShape="0" algn="bl" dir="5400000" dist="19050">
              <a:srgbClr val="000000">
                <a:alpha val="50000"/>
              </a:srgbClr>
            </a:outerShdw>
          </a:effectLst>
        </p:spPr>
      </p:pic>
      <p:sp>
        <p:nvSpPr>
          <p:cNvPr id="342" name="Google Shape;342;g3d7e8bdead7_0_347"/>
          <p:cNvSpPr txBox="1"/>
          <p:nvPr/>
        </p:nvSpPr>
        <p:spPr>
          <a:xfrm>
            <a:off x="456425" y="2808750"/>
            <a:ext cx="4160400" cy="185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4">
                <a:solidFill>
                  <a:schemeClr val="dk1"/>
                </a:solidFill>
                <a:latin typeface="Calibri"/>
                <a:ea typeface="Calibri"/>
                <a:cs typeface="Calibri"/>
                <a:sym typeface="Calibri"/>
              </a:rPr>
              <a:t>Behavior:</a:t>
            </a:r>
            <a:endParaRPr b="1" sz="1604">
              <a:solidFill>
                <a:schemeClr val="dk1"/>
              </a:solidFill>
              <a:latin typeface="Calibri"/>
              <a:ea typeface="Calibri"/>
              <a:cs typeface="Calibri"/>
              <a:sym typeface="Calibri"/>
            </a:endParaRPr>
          </a:p>
          <a:p>
            <a:pPr indent="-330517" lvl="0" marL="457200" rtl="0" algn="l">
              <a:lnSpc>
                <a:spcPct val="115000"/>
              </a:lnSpc>
              <a:spcBef>
                <a:spcPts val="0"/>
              </a:spcBef>
              <a:spcAft>
                <a:spcPts val="0"/>
              </a:spcAft>
              <a:buClr>
                <a:schemeClr val="dk1"/>
              </a:buClr>
              <a:buSzPts val="1605"/>
              <a:buFont typeface="Calibri"/>
              <a:buChar char="-"/>
            </a:pPr>
            <a:r>
              <a:rPr lang="en" sz="1604">
                <a:solidFill>
                  <a:schemeClr val="dk1"/>
                </a:solidFill>
                <a:latin typeface="Calibri"/>
                <a:ea typeface="Calibri"/>
                <a:cs typeface="Calibri"/>
                <a:sym typeface="Calibri"/>
              </a:rPr>
              <a:t>Taint applied when conditions not met</a:t>
            </a:r>
            <a:endParaRPr sz="1604">
              <a:solidFill>
                <a:schemeClr val="dk1"/>
              </a:solidFill>
              <a:latin typeface="Calibri"/>
              <a:ea typeface="Calibri"/>
              <a:cs typeface="Calibri"/>
              <a:sym typeface="Calibri"/>
            </a:endParaRPr>
          </a:p>
          <a:p>
            <a:pPr indent="-330517" lvl="0" marL="457200" rtl="0" algn="l">
              <a:lnSpc>
                <a:spcPct val="115000"/>
              </a:lnSpc>
              <a:spcBef>
                <a:spcPts val="0"/>
              </a:spcBef>
              <a:spcAft>
                <a:spcPts val="0"/>
              </a:spcAft>
              <a:buClr>
                <a:schemeClr val="dk1"/>
              </a:buClr>
              <a:buSzPts val="1605"/>
              <a:buFont typeface="Calibri"/>
              <a:buChar char="-"/>
            </a:pPr>
            <a:r>
              <a:rPr lang="en" sz="1604">
                <a:solidFill>
                  <a:schemeClr val="dk1"/>
                </a:solidFill>
                <a:latin typeface="Calibri"/>
                <a:ea typeface="Calibri"/>
                <a:cs typeface="Calibri"/>
                <a:sym typeface="Calibri"/>
              </a:rPr>
              <a:t>Removed when conditions satisfied</a:t>
            </a:r>
            <a:endParaRPr sz="1604">
              <a:solidFill>
                <a:schemeClr val="dk1"/>
              </a:solidFill>
              <a:latin typeface="Calibri"/>
              <a:ea typeface="Calibri"/>
              <a:cs typeface="Calibri"/>
              <a:sym typeface="Calibri"/>
            </a:endParaRPr>
          </a:p>
          <a:p>
            <a:pPr indent="-330517" lvl="0" marL="457200" rtl="0" algn="l">
              <a:lnSpc>
                <a:spcPct val="115000"/>
              </a:lnSpc>
              <a:spcBef>
                <a:spcPts val="0"/>
              </a:spcBef>
              <a:spcAft>
                <a:spcPts val="0"/>
              </a:spcAft>
              <a:buClr>
                <a:schemeClr val="dk1"/>
              </a:buClr>
              <a:buSzPts val="1605"/>
              <a:buFont typeface="Calibri"/>
              <a:buChar char="-"/>
            </a:pPr>
            <a:r>
              <a:rPr lang="en" sz="1604">
                <a:solidFill>
                  <a:schemeClr val="dk1"/>
                </a:solidFill>
                <a:latin typeface="Calibri"/>
                <a:ea typeface="Calibri"/>
                <a:cs typeface="Calibri"/>
                <a:sym typeface="Calibri"/>
              </a:rPr>
              <a:t>Re-applies taint if conditions fail later</a:t>
            </a:r>
            <a:endParaRPr sz="1604">
              <a:solidFill>
                <a:schemeClr val="dk1"/>
              </a:solidFill>
              <a:latin typeface="Calibri"/>
              <a:ea typeface="Calibri"/>
              <a:cs typeface="Calibri"/>
              <a:sym typeface="Calibri"/>
            </a:endParaRPr>
          </a:p>
        </p:txBody>
      </p:sp>
      <p:sp>
        <p:nvSpPr>
          <p:cNvPr id="343" name="Google Shape;343;g3d7e8bdead7_0_347"/>
          <p:cNvSpPr txBox="1"/>
          <p:nvPr/>
        </p:nvSpPr>
        <p:spPr>
          <a:xfrm>
            <a:off x="4850200" y="2724150"/>
            <a:ext cx="4160400" cy="2229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4">
                <a:solidFill>
                  <a:schemeClr val="dk1"/>
                </a:solidFill>
                <a:latin typeface="Calibri"/>
                <a:ea typeface="Calibri"/>
                <a:cs typeface="Calibri"/>
                <a:sym typeface="Calibri"/>
              </a:rPr>
              <a:t>Best fits:</a:t>
            </a:r>
            <a:endParaRPr b="1" sz="1604">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604">
                <a:solidFill>
                  <a:schemeClr val="dk1"/>
                </a:solidFill>
                <a:latin typeface="Calibri"/>
                <a:ea typeface="Calibri"/>
                <a:cs typeface="Calibri"/>
                <a:sym typeface="Calibri"/>
              </a:rPr>
              <a:t>Runtime health Enforcement</a:t>
            </a:r>
            <a:endParaRPr sz="1604">
              <a:solidFill>
                <a:schemeClr val="dk1"/>
              </a:solidFill>
              <a:latin typeface="Calibri"/>
              <a:ea typeface="Calibri"/>
              <a:cs typeface="Calibri"/>
              <a:sym typeface="Calibri"/>
            </a:endParaRPr>
          </a:p>
          <a:p>
            <a:pPr indent="-330517" lvl="0" marL="914400" rtl="0" algn="l">
              <a:lnSpc>
                <a:spcPct val="115000"/>
              </a:lnSpc>
              <a:spcBef>
                <a:spcPts val="0"/>
              </a:spcBef>
              <a:spcAft>
                <a:spcPts val="0"/>
              </a:spcAft>
              <a:buClr>
                <a:schemeClr val="dk1"/>
              </a:buClr>
              <a:buSzPts val="1605"/>
              <a:buFont typeface="Calibri"/>
              <a:buChar char="-"/>
            </a:pPr>
            <a:r>
              <a:rPr lang="en" sz="1604">
                <a:solidFill>
                  <a:schemeClr val="dk1"/>
                </a:solidFill>
                <a:latin typeface="Calibri"/>
                <a:ea typeface="Calibri"/>
                <a:cs typeface="Calibri"/>
                <a:sym typeface="Calibri"/>
              </a:rPr>
              <a:t>Security agent monitoring (Falco, Tetragon)</a:t>
            </a:r>
            <a:endParaRPr sz="1604">
              <a:solidFill>
                <a:schemeClr val="dk1"/>
              </a:solidFill>
              <a:latin typeface="Calibri"/>
              <a:ea typeface="Calibri"/>
              <a:cs typeface="Calibri"/>
              <a:sym typeface="Calibri"/>
            </a:endParaRPr>
          </a:p>
          <a:p>
            <a:pPr indent="-330517" lvl="0" marL="914400" rtl="0" algn="l">
              <a:lnSpc>
                <a:spcPct val="115000"/>
              </a:lnSpc>
              <a:spcBef>
                <a:spcPts val="0"/>
              </a:spcBef>
              <a:spcAft>
                <a:spcPts val="0"/>
              </a:spcAft>
              <a:buClr>
                <a:schemeClr val="dk1"/>
              </a:buClr>
              <a:buSzPts val="1605"/>
              <a:buFont typeface="Calibri"/>
              <a:buChar char="-"/>
            </a:pPr>
            <a:r>
              <a:rPr lang="en" sz="1604">
                <a:solidFill>
                  <a:schemeClr val="dk1"/>
                </a:solidFill>
                <a:latin typeface="Calibri"/>
                <a:ea typeface="Calibri"/>
                <a:cs typeface="Calibri"/>
                <a:sym typeface="Calibri"/>
              </a:rPr>
              <a:t>Storage backend connectivity</a:t>
            </a:r>
            <a:endParaRPr sz="1604">
              <a:solidFill>
                <a:schemeClr val="dk1"/>
              </a:solidFill>
              <a:latin typeface="Calibri"/>
              <a:ea typeface="Calibri"/>
              <a:cs typeface="Calibri"/>
              <a:sym typeface="Calibri"/>
            </a:endParaRPr>
          </a:p>
          <a:p>
            <a:pPr indent="-330517" lvl="0" marL="914400" rtl="0" algn="l">
              <a:lnSpc>
                <a:spcPct val="115000"/>
              </a:lnSpc>
              <a:spcBef>
                <a:spcPts val="0"/>
              </a:spcBef>
              <a:spcAft>
                <a:spcPts val="0"/>
              </a:spcAft>
              <a:buClr>
                <a:schemeClr val="dk1"/>
              </a:buClr>
              <a:buSzPts val="1605"/>
              <a:buFont typeface="Calibri"/>
              <a:buChar char="-"/>
            </a:pPr>
            <a:r>
              <a:rPr lang="en" sz="1604">
                <a:solidFill>
                  <a:schemeClr val="dk1"/>
                </a:solidFill>
                <a:latin typeface="Calibri"/>
                <a:ea typeface="Calibri"/>
                <a:cs typeface="Calibri"/>
                <a:sym typeface="Calibri"/>
              </a:rPr>
              <a:t>Service mesh control plane</a:t>
            </a:r>
            <a:endParaRPr sz="1604">
              <a:solidFill>
                <a:schemeClr val="dk1"/>
              </a:solidFill>
              <a:latin typeface="Calibri"/>
              <a:ea typeface="Calibri"/>
              <a:cs typeface="Calibri"/>
              <a:sym typeface="Calibri"/>
            </a:endParaRPr>
          </a:p>
          <a:p>
            <a:pPr indent="-330517" lvl="0" marL="914400" rtl="0" algn="l">
              <a:lnSpc>
                <a:spcPct val="115000"/>
              </a:lnSpc>
              <a:spcBef>
                <a:spcPts val="0"/>
              </a:spcBef>
              <a:spcAft>
                <a:spcPts val="0"/>
              </a:spcAft>
              <a:buClr>
                <a:schemeClr val="dk1"/>
              </a:buClr>
              <a:buSzPts val="1605"/>
              <a:buFont typeface="Calibri"/>
              <a:buChar char="-"/>
            </a:pPr>
            <a:r>
              <a:rPr lang="en" sz="1604">
                <a:solidFill>
                  <a:schemeClr val="dk1"/>
                </a:solidFill>
                <a:latin typeface="Calibri"/>
                <a:ea typeface="Calibri"/>
                <a:cs typeface="Calibri"/>
                <a:sym typeface="Calibri"/>
              </a:rPr>
              <a:t>Network proxy health</a:t>
            </a:r>
            <a:endParaRPr sz="1604">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g3cf43a72d22_0_174"/>
          <p:cNvSpPr txBox="1"/>
          <p:nvPr>
            <p:ph type="title"/>
          </p:nvPr>
        </p:nvSpPr>
        <p:spPr>
          <a:xfrm>
            <a:off x="311700" y="0"/>
            <a:ext cx="6949800" cy="930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i="1" lang="en" sz="4000"/>
              <a:t>DryRun</a:t>
            </a:r>
            <a:r>
              <a:rPr lang="en" sz="4000"/>
              <a:t> for </a:t>
            </a:r>
            <a:r>
              <a:rPr lang="en" sz="4000">
                <a:latin typeface="Calibri"/>
                <a:ea typeface="Calibri"/>
                <a:cs typeface="Calibri"/>
                <a:sym typeface="Calibri"/>
              </a:rPr>
              <a:t>Operational</a:t>
            </a:r>
            <a:r>
              <a:rPr lang="en" sz="4000"/>
              <a:t> Safety</a:t>
            </a:r>
            <a:r>
              <a:rPr lang="en" sz="4000">
                <a:latin typeface="Calibri"/>
                <a:ea typeface="Calibri"/>
                <a:cs typeface="Calibri"/>
                <a:sym typeface="Calibri"/>
              </a:rPr>
              <a:t> </a:t>
            </a:r>
            <a:endParaRPr sz="4000">
              <a:latin typeface="Calibri"/>
              <a:ea typeface="Calibri"/>
              <a:cs typeface="Calibri"/>
              <a:sym typeface="Calibri"/>
            </a:endParaRPr>
          </a:p>
        </p:txBody>
      </p:sp>
      <p:sp>
        <p:nvSpPr>
          <p:cNvPr id="349" name="Google Shape;349;g3cf43a72d22_0_174"/>
          <p:cNvSpPr txBox="1"/>
          <p:nvPr/>
        </p:nvSpPr>
        <p:spPr>
          <a:xfrm>
            <a:off x="276750" y="1342350"/>
            <a:ext cx="8590500" cy="3572700"/>
          </a:xfrm>
          <a:prstGeom prst="rect">
            <a:avLst/>
          </a:prstGeom>
          <a:solidFill>
            <a:srgbClr val="FFF2CC"/>
          </a:solidFill>
          <a:ln>
            <a:noFill/>
          </a:ln>
          <a:effectLst>
            <a:outerShdw blurRad="57150" rotWithShape="0" algn="bl" dir="5400000" dist="19050">
              <a:srgbClr val="000000">
                <a:alpha val="20000"/>
              </a:srgbClr>
            </a:outerShdw>
          </a:effectLst>
        </p:spPr>
        <p:txBody>
          <a:bodyPr anchorCtr="0" anchor="t" bIns="34275" lIns="68575" spcFirstLastPara="1" rIns="68575" wrap="square" tIns="34275">
            <a:spAutoFit/>
          </a:bodyPr>
          <a:lstStyle/>
          <a:p>
            <a:pPr indent="0" lvl="0" marL="0" rtl="0" algn="l">
              <a:lnSpc>
                <a:spcPct val="115000"/>
              </a:lnSpc>
              <a:spcBef>
                <a:spcPts val="0"/>
              </a:spcBef>
              <a:spcAft>
                <a:spcPts val="0"/>
              </a:spcAft>
              <a:buClr>
                <a:schemeClr val="dk1"/>
              </a:buClr>
              <a:buSzPts val="1100"/>
              <a:buFont typeface="Arial"/>
              <a:buNone/>
            </a:pPr>
            <a:r>
              <a:rPr b="1" lang="en" sz="905">
                <a:solidFill>
                  <a:schemeClr val="accent3"/>
                </a:solidFill>
                <a:latin typeface="Roboto Mono"/>
                <a:ea typeface="Roboto Mono"/>
                <a:cs typeface="Roboto Mono"/>
                <a:sym typeface="Roboto Mono"/>
              </a:rPr>
              <a:t>apiVersion</a:t>
            </a:r>
            <a:r>
              <a:rPr lang="en" sz="905">
                <a:solidFill>
                  <a:schemeClr val="dk1"/>
                </a:solidFill>
                <a:latin typeface="Roboto Mono"/>
                <a:ea typeface="Roboto Mono"/>
                <a:cs typeface="Roboto Mono"/>
                <a:sym typeface="Roboto Mono"/>
              </a:rPr>
              <a:t>: readiness.node.x-k8s.io/v1alpha1</a:t>
            </a:r>
            <a:endParaRPr sz="905">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b="1" lang="en" sz="905">
                <a:solidFill>
                  <a:schemeClr val="accent3"/>
                </a:solidFill>
                <a:latin typeface="Roboto Mono"/>
                <a:ea typeface="Roboto Mono"/>
                <a:cs typeface="Roboto Mono"/>
                <a:sym typeface="Roboto Mono"/>
              </a:rPr>
              <a:t>kind:</a:t>
            </a:r>
            <a:r>
              <a:rPr lang="en" sz="905">
                <a:solidFill>
                  <a:schemeClr val="dk1"/>
                </a:solidFill>
                <a:latin typeface="Roboto Mono"/>
                <a:ea typeface="Roboto Mono"/>
                <a:cs typeface="Roboto Mono"/>
                <a:sym typeface="Roboto Mono"/>
              </a:rPr>
              <a:t> NodeReadinessRule</a:t>
            </a:r>
            <a:endParaRPr sz="905">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b="1" lang="en" sz="905">
                <a:solidFill>
                  <a:schemeClr val="accent3"/>
                </a:solidFill>
                <a:latin typeface="Roboto Mono"/>
                <a:ea typeface="Roboto Mono"/>
                <a:cs typeface="Roboto Mono"/>
                <a:sym typeface="Roboto Mono"/>
              </a:rPr>
              <a:t>metadata:</a:t>
            </a:r>
            <a:endParaRPr b="1" sz="905">
              <a:solidFill>
                <a:schemeClr val="accent3"/>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sz="905">
                <a:solidFill>
                  <a:schemeClr val="dk1"/>
                </a:solidFill>
                <a:latin typeface="Roboto Mono"/>
                <a:ea typeface="Roboto Mono"/>
                <a:cs typeface="Roboto Mono"/>
                <a:sym typeface="Roboto Mono"/>
              </a:rPr>
              <a:t>  </a:t>
            </a:r>
            <a:r>
              <a:rPr b="1" lang="en" sz="905">
                <a:solidFill>
                  <a:schemeClr val="accent3"/>
                </a:solidFill>
                <a:latin typeface="Roboto Mono"/>
                <a:ea typeface="Roboto Mono"/>
                <a:cs typeface="Roboto Mono"/>
                <a:sym typeface="Roboto Mono"/>
              </a:rPr>
              <a:t>name:</a:t>
            </a:r>
            <a:r>
              <a:rPr lang="en" sz="905">
                <a:solidFill>
                  <a:schemeClr val="dk1"/>
                </a:solidFill>
                <a:latin typeface="Roboto Mono"/>
                <a:ea typeface="Roboto Mono"/>
                <a:cs typeface="Roboto Mono"/>
                <a:sym typeface="Roboto Mono"/>
              </a:rPr>
              <a:t> component-readiness-rule</a:t>
            </a:r>
            <a:endParaRPr sz="905">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b="1" lang="en" sz="905">
                <a:solidFill>
                  <a:schemeClr val="accent3"/>
                </a:solidFill>
                <a:latin typeface="Roboto Mono"/>
                <a:ea typeface="Roboto Mono"/>
                <a:cs typeface="Roboto Mono"/>
                <a:sym typeface="Roboto Mono"/>
              </a:rPr>
              <a:t>S</a:t>
            </a:r>
            <a:r>
              <a:rPr b="1" lang="en" sz="905">
                <a:solidFill>
                  <a:schemeClr val="accent3"/>
                </a:solidFill>
                <a:latin typeface="Roboto Mono"/>
                <a:ea typeface="Roboto Mono"/>
                <a:cs typeface="Roboto Mono"/>
                <a:sym typeface="Roboto Mono"/>
              </a:rPr>
              <a:t>pec:</a:t>
            </a:r>
            <a:endParaRPr b="1" sz="905">
              <a:solidFill>
                <a:schemeClr val="accent3"/>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b="1" lang="en" sz="905">
                <a:solidFill>
                  <a:schemeClr val="accent3"/>
                </a:solidFill>
                <a:latin typeface="Roboto Mono"/>
                <a:ea typeface="Roboto Mono"/>
                <a:cs typeface="Roboto Mono"/>
                <a:sym typeface="Roboto Mono"/>
              </a:rPr>
              <a:t>  </a:t>
            </a:r>
            <a:r>
              <a:rPr b="1" lang="en" sz="905">
                <a:solidFill>
                  <a:schemeClr val="accent3"/>
                </a:solidFill>
                <a:latin typeface="Roboto Mono"/>
                <a:ea typeface="Roboto Mono"/>
                <a:cs typeface="Roboto Mono"/>
                <a:sym typeface="Roboto Mono"/>
              </a:rPr>
              <a:t>dryRun: true </a:t>
            </a:r>
            <a:endParaRPr b="1" sz="905">
              <a:solidFill>
                <a:schemeClr val="accent3"/>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b="1" lang="en" sz="905">
                <a:solidFill>
                  <a:schemeClr val="accent3"/>
                </a:solidFill>
                <a:latin typeface="Roboto Mono"/>
                <a:ea typeface="Roboto Mono"/>
                <a:cs typeface="Roboto Mono"/>
                <a:sym typeface="Roboto Mono"/>
              </a:rPr>
              <a:t>  enforcementMode: bootstrap-only</a:t>
            </a:r>
            <a:endParaRPr i="1" sz="905">
              <a:solidFill>
                <a:srgbClr val="999999"/>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905">
                <a:solidFill>
                  <a:schemeClr val="accent3"/>
                </a:solidFill>
                <a:latin typeface="Roboto Mono"/>
                <a:ea typeface="Roboto Mono"/>
                <a:cs typeface="Roboto Mono"/>
                <a:sym typeface="Roboto Mono"/>
              </a:rPr>
              <a:t>  </a:t>
            </a:r>
            <a:r>
              <a:rPr b="1" lang="en" sz="905">
                <a:solidFill>
                  <a:schemeClr val="accent3"/>
                </a:solidFill>
                <a:latin typeface="Roboto Mono"/>
                <a:ea typeface="Roboto Mono"/>
                <a:cs typeface="Roboto Mono"/>
                <a:sym typeface="Roboto Mono"/>
              </a:rPr>
              <a:t>conditions</a:t>
            </a:r>
            <a:r>
              <a:rPr lang="en" sz="905">
                <a:latin typeface="Roboto Mono"/>
                <a:ea typeface="Roboto Mono"/>
                <a:cs typeface="Roboto Mono"/>
                <a:sym typeface="Roboto Mono"/>
              </a:rPr>
              <a:t>:</a:t>
            </a:r>
            <a:endParaRPr sz="905">
              <a:latin typeface="Roboto Mono"/>
              <a:ea typeface="Roboto Mono"/>
              <a:cs typeface="Roboto Mono"/>
              <a:sym typeface="Roboto Mono"/>
            </a:endParaRPr>
          </a:p>
          <a:p>
            <a:pPr indent="0" lvl="0" marL="0" rtl="0" algn="l">
              <a:lnSpc>
                <a:spcPct val="115000"/>
              </a:lnSpc>
              <a:spcBef>
                <a:spcPts val="0"/>
              </a:spcBef>
              <a:spcAft>
                <a:spcPts val="0"/>
              </a:spcAft>
              <a:buNone/>
            </a:pPr>
            <a:r>
              <a:rPr lang="en" sz="905">
                <a:latin typeface="Roboto Mono"/>
                <a:ea typeface="Roboto Mono"/>
                <a:cs typeface="Roboto Mono"/>
                <a:sym typeface="Roboto Mono"/>
              </a:rPr>
              <a:t>    - type: </a:t>
            </a:r>
            <a:r>
              <a:rPr lang="en" sz="905">
                <a:solidFill>
                  <a:srgbClr val="188038"/>
                </a:solidFill>
                <a:latin typeface="Roboto Mono"/>
                <a:ea typeface="Roboto Mono"/>
                <a:cs typeface="Roboto Mono"/>
                <a:sym typeface="Roboto Mono"/>
              </a:rPr>
              <a:t>"vendor.example.com/ComponentReady"</a:t>
            </a:r>
            <a:endParaRPr sz="9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905">
                <a:latin typeface="Roboto Mono"/>
                <a:ea typeface="Roboto Mono"/>
                <a:cs typeface="Roboto Mono"/>
                <a:sym typeface="Roboto Mono"/>
              </a:rPr>
              <a:t>      requiredStatus: </a:t>
            </a:r>
            <a:r>
              <a:rPr lang="en" sz="905">
                <a:solidFill>
                  <a:srgbClr val="188038"/>
                </a:solidFill>
                <a:latin typeface="Roboto Mono"/>
                <a:ea typeface="Roboto Mono"/>
                <a:cs typeface="Roboto Mono"/>
                <a:sym typeface="Roboto Mono"/>
              </a:rPr>
              <a:t>"True"</a:t>
            </a:r>
            <a:endParaRPr i="1" sz="905">
              <a:solidFill>
                <a:srgbClr val="999999"/>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905">
                <a:latin typeface="Roboto Mono"/>
                <a:ea typeface="Roboto Mono"/>
                <a:cs typeface="Roboto Mono"/>
                <a:sym typeface="Roboto Mono"/>
              </a:rPr>
              <a:t>  </a:t>
            </a:r>
            <a:r>
              <a:rPr b="1" lang="en" sz="905">
                <a:solidFill>
                  <a:schemeClr val="accent3"/>
                </a:solidFill>
                <a:latin typeface="Roboto Mono"/>
                <a:ea typeface="Roboto Mono"/>
                <a:cs typeface="Roboto Mono"/>
                <a:sym typeface="Roboto Mono"/>
              </a:rPr>
              <a:t>taint</a:t>
            </a:r>
            <a:r>
              <a:rPr lang="en" sz="905">
                <a:latin typeface="Roboto Mono"/>
                <a:ea typeface="Roboto Mono"/>
                <a:cs typeface="Roboto Mono"/>
                <a:sym typeface="Roboto Mono"/>
              </a:rPr>
              <a:t>:</a:t>
            </a:r>
            <a:endParaRPr sz="905">
              <a:latin typeface="Roboto Mono"/>
              <a:ea typeface="Roboto Mono"/>
              <a:cs typeface="Roboto Mono"/>
              <a:sym typeface="Roboto Mono"/>
            </a:endParaRPr>
          </a:p>
          <a:p>
            <a:pPr indent="0" lvl="0" marL="0" rtl="0" algn="l">
              <a:lnSpc>
                <a:spcPct val="115000"/>
              </a:lnSpc>
              <a:spcBef>
                <a:spcPts val="0"/>
              </a:spcBef>
              <a:spcAft>
                <a:spcPts val="0"/>
              </a:spcAft>
              <a:buNone/>
            </a:pPr>
            <a:r>
              <a:rPr lang="en" sz="905">
                <a:latin typeface="Roboto Mono"/>
                <a:ea typeface="Roboto Mono"/>
                <a:cs typeface="Roboto Mono"/>
                <a:sym typeface="Roboto Mono"/>
              </a:rPr>
              <a:t>    key: </a:t>
            </a:r>
            <a:r>
              <a:rPr lang="en" sz="905">
                <a:solidFill>
                  <a:srgbClr val="188038"/>
                </a:solidFill>
                <a:latin typeface="Roboto Mono"/>
                <a:ea typeface="Roboto Mono"/>
                <a:cs typeface="Roboto Mono"/>
                <a:sym typeface="Roboto Mono"/>
              </a:rPr>
              <a:t>"readiness.k8s.io/ComponentReady"</a:t>
            </a:r>
            <a:endParaRPr sz="9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905">
                <a:latin typeface="Roboto Mono"/>
                <a:ea typeface="Roboto Mono"/>
                <a:cs typeface="Roboto Mono"/>
                <a:sym typeface="Roboto Mono"/>
              </a:rPr>
              <a:t>    effect: </a:t>
            </a:r>
            <a:r>
              <a:rPr lang="en" sz="905">
                <a:solidFill>
                  <a:srgbClr val="188038"/>
                </a:solidFill>
                <a:latin typeface="Roboto Mono"/>
                <a:ea typeface="Roboto Mono"/>
                <a:cs typeface="Roboto Mono"/>
                <a:sym typeface="Roboto Mono"/>
              </a:rPr>
              <a:t>"NoSchedule"</a:t>
            </a:r>
            <a:endParaRPr sz="9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 sz="905">
                <a:latin typeface="Roboto Mono"/>
                <a:ea typeface="Roboto Mono"/>
                <a:cs typeface="Roboto Mono"/>
                <a:sym typeface="Roboto Mono"/>
              </a:rPr>
              <a:t>    value: </a:t>
            </a:r>
            <a:r>
              <a:rPr lang="en" sz="905">
                <a:solidFill>
                  <a:srgbClr val="188038"/>
                </a:solidFill>
                <a:latin typeface="Roboto Mono"/>
                <a:ea typeface="Roboto Mono"/>
                <a:cs typeface="Roboto Mono"/>
                <a:sym typeface="Roboto Mono"/>
              </a:rPr>
              <a:t>"pending"</a:t>
            </a:r>
            <a:endParaRPr sz="9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i="1" lang="en" sz="905">
                <a:latin typeface="Roboto Mono"/>
                <a:ea typeface="Roboto Mono"/>
                <a:cs typeface="Roboto Mono"/>
                <a:sym typeface="Roboto Mono"/>
              </a:rPr>
              <a:t> </a:t>
            </a:r>
            <a:r>
              <a:rPr i="1" lang="en" sz="905">
                <a:solidFill>
                  <a:srgbClr val="666666"/>
                </a:solidFill>
                <a:latin typeface="Roboto Mono"/>
                <a:ea typeface="Roboto Mono"/>
                <a:cs typeface="Roboto Mono"/>
                <a:sym typeface="Roboto Mono"/>
              </a:rPr>
              <a:t> …</a:t>
            </a:r>
            <a:endParaRPr i="1" sz="905">
              <a:solidFill>
                <a:srgbClr val="666666"/>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sz="905">
                <a:solidFill>
                  <a:schemeClr val="dk1"/>
                </a:solidFill>
                <a:latin typeface="Roboto Mono"/>
                <a:ea typeface="Roboto Mono"/>
                <a:cs typeface="Roboto Mono"/>
                <a:sym typeface="Roboto Mono"/>
              </a:rPr>
              <a:t>  </a:t>
            </a:r>
            <a:r>
              <a:rPr b="1" lang="en" sz="905">
                <a:solidFill>
                  <a:schemeClr val="accent3"/>
                </a:solidFill>
                <a:latin typeface="Roboto Mono"/>
                <a:ea typeface="Roboto Mono"/>
                <a:cs typeface="Roboto Mono"/>
                <a:sym typeface="Roboto Mono"/>
              </a:rPr>
              <a:t>status</a:t>
            </a:r>
            <a:r>
              <a:rPr lang="en" sz="905">
                <a:solidFill>
                  <a:schemeClr val="dk1"/>
                </a:solidFill>
                <a:latin typeface="Roboto Mono"/>
                <a:ea typeface="Roboto Mono"/>
                <a:cs typeface="Roboto Mono"/>
                <a:sym typeface="Roboto Mono"/>
              </a:rPr>
              <a:t>:</a:t>
            </a:r>
            <a:endParaRPr sz="905">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sz="905">
                <a:solidFill>
                  <a:schemeClr val="dk1"/>
                </a:solidFill>
                <a:latin typeface="Roboto Mono"/>
                <a:ea typeface="Roboto Mono"/>
                <a:cs typeface="Roboto Mono"/>
                <a:sym typeface="Roboto Mono"/>
              </a:rPr>
              <a:t>    </a:t>
            </a:r>
            <a:r>
              <a:rPr b="1" lang="en" sz="905">
                <a:solidFill>
                  <a:schemeClr val="accent3"/>
                </a:solidFill>
                <a:latin typeface="Roboto Mono"/>
                <a:ea typeface="Roboto Mono"/>
                <a:cs typeface="Roboto Mono"/>
                <a:sym typeface="Roboto Mono"/>
              </a:rPr>
              <a:t>dryRunResults</a:t>
            </a:r>
            <a:r>
              <a:rPr lang="en" sz="905">
                <a:solidFill>
                  <a:schemeClr val="dk1"/>
                </a:solidFill>
                <a:latin typeface="Roboto Mono"/>
                <a:ea typeface="Roboto Mono"/>
                <a:cs typeface="Roboto Mono"/>
                <a:sym typeface="Roboto Mono"/>
              </a:rPr>
              <a:t>:</a:t>
            </a:r>
            <a:endParaRPr sz="905">
              <a:solidFill>
                <a:srgbClr val="188038"/>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sz="905">
                <a:solidFill>
                  <a:schemeClr val="dk1"/>
                </a:solidFill>
                <a:latin typeface="Roboto Mono"/>
                <a:ea typeface="Roboto Mono"/>
                <a:cs typeface="Roboto Mono"/>
                <a:sym typeface="Roboto Mono"/>
              </a:rPr>
              <a:t>      affectedNodes: 50 </a:t>
            </a:r>
            <a:endParaRPr sz="905">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sz="905">
                <a:solidFill>
                  <a:schemeClr val="dk1"/>
                </a:solidFill>
                <a:latin typeface="Roboto Mono"/>
                <a:ea typeface="Roboto Mono"/>
                <a:cs typeface="Roboto Mono"/>
                <a:sym typeface="Roboto Mono"/>
              </a:rPr>
              <a:t>      taintsToAdd: 50 </a:t>
            </a:r>
            <a:endParaRPr sz="905">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sz="905">
                <a:solidFill>
                  <a:schemeClr val="dk1"/>
                </a:solidFill>
                <a:latin typeface="Roboto Mono"/>
                <a:ea typeface="Roboto Mono"/>
                <a:cs typeface="Roboto Mono"/>
                <a:sym typeface="Roboto Mono"/>
              </a:rPr>
              <a:t>      taintsToRemove: 0 </a:t>
            </a:r>
            <a:endParaRPr sz="905">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sz="905">
                <a:solidFill>
                  <a:schemeClr val="dk1"/>
                </a:solidFill>
                <a:latin typeface="Roboto Mono"/>
                <a:ea typeface="Roboto Mono"/>
                <a:cs typeface="Roboto Mono"/>
                <a:sym typeface="Roboto Mono"/>
              </a:rPr>
              <a:t>      riskyOperations: 0 </a:t>
            </a:r>
            <a:endParaRPr sz="905">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sz="905">
                <a:solidFill>
                  <a:schemeClr val="dk1"/>
                </a:solidFill>
                <a:latin typeface="Roboto Mono"/>
                <a:ea typeface="Roboto Mono"/>
                <a:cs typeface="Roboto Mono"/>
                <a:sym typeface="Roboto Mono"/>
              </a:rPr>
              <a:t>      summary: "DryRun: Would apply taint to 50 nodes lacking GpuReady condition.</a:t>
            </a:r>
            <a:endParaRPr i="1" sz="905">
              <a:solidFill>
                <a:srgbClr val="666666"/>
              </a:solidFill>
              <a:latin typeface="Roboto Mono"/>
              <a:ea typeface="Roboto Mono"/>
              <a:cs typeface="Roboto Mono"/>
              <a:sym typeface="Roboto Mono"/>
            </a:endParaRPr>
          </a:p>
        </p:txBody>
      </p:sp>
      <p:sp>
        <p:nvSpPr>
          <p:cNvPr id="350" name="Google Shape;350;g3cf43a72d22_0_174"/>
          <p:cNvSpPr/>
          <p:nvPr/>
        </p:nvSpPr>
        <p:spPr>
          <a:xfrm>
            <a:off x="451200" y="2165675"/>
            <a:ext cx="1776900" cy="1488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Calibri"/>
              <a:ea typeface="Calibri"/>
              <a:cs typeface="Calibri"/>
              <a:sym typeface="Calibri"/>
            </a:endParaRPr>
          </a:p>
        </p:txBody>
      </p:sp>
      <p:cxnSp>
        <p:nvCxnSpPr>
          <p:cNvPr id="351" name="Google Shape;351;g3cf43a72d22_0_174"/>
          <p:cNvCxnSpPr/>
          <p:nvPr/>
        </p:nvCxnSpPr>
        <p:spPr>
          <a:xfrm flipH="1">
            <a:off x="2373900" y="1957450"/>
            <a:ext cx="1457700" cy="283800"/>
          </a:xfrm>
          <a:prstGeom prst="straightConnector1">
            <a:avLst/>
          </a:prstGeom>
          <a:noFill/>
          <a:ln cap="flat" cmpd="sng" w="38275">
            <a:solidFill>
              <a:srgbClr val="FF0000"/>
            </a:solidFill>
            <a:prstDash val="solid"/>
            <a:round/>
            <a:headEnd len="med" w="med" type="none"/>
            <a:tailEnd len="med" w="med" type="stealth"/>
          </a:ln>
        </p:spPr>
      </p:cxnSp>
      <p:sp>
        <p:nvSpPr>
          <p:cNvPr id="352" name="Google Shape;352;g3cf43a72d22_0_174"/>
          <p:cNvSpPr txBox="1"/>
          <p:nvPr/>
        </p:nvSpPr>
        <p:spPr>
          <a:xfrm>
            <a:off x="3951550" y="1562675"/>
            <a:ext cx="2538600" cy="603000"/>
          </a:xfrm>
          <a:prstGeom prst="rect">
            <a:avLst/>
          </a:prstGeom>
          <a:solidFill>
            <a:srgbClr val="FFF2CC"/>
          </a:solidFill>
          <a:ln>
            <a:noFill/>
          </a:ln>
          <a:effectLst>
            <a:outerShdw blurRad="76539" rotWithShape="0" algn="bl" dir="5400000" dist="25513">
              <a:srgbClr val="000000">
                <a:alpha val="20000"/>
              </a:srgbClr>
            </a:outerShdw>
          </a:effectLst>
        </p:spPr>
        <p:txBody>
          <a:bodyPr anchorCtr="0" anchor="t" bIns="122450" lIns="122450" spcFirstLastPara="1" rIns="122450" wrap="square" tIns="122450">
            <a:spAutoFit/>
          </a:bodyPr>
          <a:lstStyle/>
          <a:p>
            <a:pPr indent="0" lvl="0" marL="0" rtl="0" algn="l">
              <a:spcBef>
                <a:spcPts val="0"/>
              </a:spcBef>
              <a:spcAft>
                <a:spcPts val="0"/>
              </a:spcAft>
              <a:buNone/>
            </a:pPr>
            <a:r>
              <a:rPr b="1" lang="en" sz="2310">
                <a:solidFill>
                  <a:srgbClr val="FF0000"/>
                </a:solidFill>
                <a:latin typeface="Calibri"/>
                <a:ea typeface="Calibri"/>
                <a:cs typeface="Calibri"/>
                <a:sym typeface="Calibri"/>
              </a:rPr>
              <a:t>Configure DryRun</a:t>
            </a:r>
            <a:endParaRPr b="1" sz="2310">
              <a:solidFill>
                <a:srgbClr val="188038"/>
              </a:solidFill>
              <a:latin typeface="Calibri"/>
              <a:ea typeface="Calibri"/>
              <a:cs typeface="Calibri"/>
              <a:sym typeface="Calibri"/>
            </a:endParaRPr>
          </a:p>
        </p:txBody>
      </p:sp>
      <p:sp>
        <p:nvSpPr>
          <p:cNvPr id="353" name="Google Shape;353;g3cf43a72d22_0_174"/>
          <p:cNvSpPr/>
          <p:nvPr/>
        </p:nvSpPr>
        <p:spPr>
          <a:xfrm>
            <a:off x="555000" y="3904725"/>
            <a:ext cx="5373000" cy="9708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Calibri"/>
              <a:ea typeface="Calibri"/>
              <a:cs typeface="Calibri"/>
              <a:sym typeface="Calibri"/>
            </a:endParaRPr>
          </a:p>
        </p:txBody>
      </p:sp>
      <p:sp>
        <p:nvSpPr>
          <p:cNvPr id="354" name="Google Shape;354;g3cf43a72d22_0_174"/>
          <p:cNvSpPr txBox="1"/>
          <p:nvPr/>
        </p:nvSpPr>
        <p:spPr>
          <a:xfrm>
            <a:off x="6179400" y="2797450"/>
            <a:ext cx="2538600" cy="603000"/>
          </a:xfrm>
          <a:prstGeom prst="rect">
            <a:avLst/>
          </a:prstGeom>
          <a:solidFill>
            <a:srgbClr val="FFF2CC"/>
          </a:solidFill>
          <a:ln>
            <a:noFill/>
          </a:ln>
          <a:effectLst>
            <a:outerShdw blurRad="76539" rotWithShape="0" algn="bl" dir="5400000" dist="25513">
              <a:srgbClr val="000000">
                <a:alpha val="20000"/>
              </a:srgbClr>
            </a:outerShdw>
          </a:effectLst>
        </p:spPr>
        <p:txBody>
          <a:bodyPr anchorCtr="0" anchor="t" bIns="122450" lIns="122450" spcFirstLastPara="1" rIns="122450" wrap="square" tIns="122450">
            <a:spAutoFit/>
          </a:bodyPr>
          <a:lstStyle/>
          <a:p>
            <a:pPr indent="0" lvl="0" marL="0" rtl="0" algn="l">
              <a:spcBef>
                <a:spcPts val="0"/>
              </a:spcBef>
              <a:spcAft>
                <a:spcPts val="0"/>
              </a:spcAft>
              <a:buNone/>
            </a:pPr>
            <a:r>
              <a:rPr b="1" lang="en" sz="2310">
                <a:solidFill>
                  <a:srgbClr val="FF0000"/>
                </a:solidFill>
                <a:latin typeface="Calibri"/>
                <a:ea typeface="Calibri"/>
                <a:cs typeface="Calibri"/>
                <a:sym typeface="Calibri"/>
              </a:rPr>
              <a:t>DryRun results</a:t>
            </a:r>
            <a:endParaRPr b="1" sz="2310">
              <a:solidFill>
                <a:srgbClr val="188038"/>
              </a:solidFill>
              <a:latin typeface="Calibri"/>
              <a:ea typeface="Calibri"/>
              <a:cs typeface="Calibri"/>
              <a:sym typeface="Calibri"/>
            </a:endParaRPr>
          </a:p>
        </p:txBody>
      </p:sp>
      <p:cxnSp>
        <p:nvCxnSpPr>
          <p:cNvPr id="355" name="Google Shape;355;g3cf43a72d22_0_174"/>
          <p:cNvCxnSpPr/>
          <p:nvPr/>
        </p:nvCxnSpPr>
        <p:spPr>
          <a:xfrm flipH="1">
            <a:off x="4678000" y="3227700"/>
            <a:ext cx="1388700" cy="540300"/>
          </a:xfrm>
          <a:prstGeom prst="straightConnector1">
            <a:avLst/>
          </a:prstGeom>
          <a:noFill/>
          <a:ln cap="flat" cmpd="sng" w="38275">
            <a:solidFill>
              <a:srgbClr val="FF0000"/>
            </a:solidFill>
            <a:prstDash val="solid"/>
            <a:round/>
            <a:headEnd len="med" w="med" type="none"/>
            <a:tailEnd len="med" w="med" type="stealth"/>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g3d1e8b28d85_1_1"/>
          <p:cNvSpPr txBox="1"/>
          <p:nvPr>
            <p:ph type="title"/>
          </p:nvPr>
        </p:nvSpPr>
        <p:spPr>
          <a:xfrm>
            <a:off x="311700" y="0"/>
            <a:ext cx="69498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3600"/>
              <a:t>Readiness Guarantees</a:t>
            </a:r>
            <a:r>
              <a:rPr lang="en" sz="3600"/>
              <a:t> at Scale</a:t>
            </a:r>
            <a:endParaRPr sz="4000"/>
          </a:p>
        </p:txBody>
      </p:sp>
      <p:sp>
        <p:nvSpPr>
          <p:cNvPr id="361" name="Google Shape;361;g3d1e8b28d85_1_1"/>
          <p:cNvSpPr txBox="1"/>
          <p:nvPr>
            <p:ph idx="1" type="body"/>
          </p:nvPr>
        </p:nvSpPr>
        <p:spPr>
          <a:xfrm>
            <a:off x="379500" y="1472775"/>
            <a:ext cx="8468100" cy="3390000"/>
          </a:xfrm>
          <a:prstGeom prst="rect">
            <a:avLst/>
          </a:prstGeom>
          <a:noFill/>
          <a:ln>
            <a:noFill/>
          </a:ln>
        </p:spPr>
        <p:txBody>
          <a:bodyPr anchorCtr="0" anchor="t" bIns="0" lIns="0" spcFirstLastPara="1" rIns="0" wrap="square" tIns="0">
            <a:normAutofit/>
          </a:bodyPr>
          <a:lstStyle/>
          <a:p>
            <a:pPr indent="-228600" lvl="0" marL="457200" rtl="0" algn="l">
              <a:spcBef>
                <a:spcPts val="1200"/>
              </a:spcBef>
              <a:spcAft>
                <a:spcPts val="0"/>
              </a:spcAft>
              <a:buNone/>
            </a:pPr>
            <a:r>
              <a:rPr b="1" lang="en" sz="1600">
                <a:solidFill>
                  <a:schemeClr val="dk1"/>
                </a:solidFill>
                <a:latin typeface="Arial"/>
                <a:ea typeface="Arial"/>
                <a:cs typeface="Arial"/>
                <a:sym typeface="Arial"/>
              </a:rPr>
              <a:t>Scalability Challenges</a:t>
            </a:r>
            <a:endParaRPr b="1" sz="1600">
              <a:solidFill>
                <a:schemeClr val="dk1"/>
              </a:solidFill>
              <a:latin typeface="Arial"/>
              <a:ea typeface="Arial"/>
              <a:cs typeface="Arial"/>
              <a:sym typeface="Arial"/>
            </a:endParaRPr>
          </a:p>
          <a:p>
            <a:pPr indent="-349250" lvl="0" marL="457200" rtl="0" algn="l">
              <a:spcBef>
                <a:spcPts val="1200"/>
              </a:spcBef>
              <a:spcAft>
                <a:spcPts val="0"/>
              </a:spcAft>
              <a:buClr>
                <a:schemeClr val="dk1"/>
              </a:buClr>
              <a:buSzPts val="1900"/>
              <a:buFont typeface="Arial"/>
              <a:buChar char="●"/>
            </a:pPr>
            <a:r>
              <a:rPr b="1" lang="en" sz="1400">
                <a:solidFill>
                  <a:schemeClr val="dk1"/>
                </a:solidFill>
                <a:latin typeface="Arial"/>
                <a:ea typeface="Arial"/>
                <a:cs typeface="Arial"/>
                <a:sym typeface="Arial"/>
              </a:rPr>
              <a:t>Burst Concurrency:</a:t>
            </a:r>
            <a:r>
              <a:rPr lang="en" sz="1400">
                <a:solidFill>
                  <a:schemeClr val="dk1"/>
                </a:solidFill>
                <a:latin typeface="Arial"/>
                <a:ea typeface="Arial"/>
                <a:cs typeface="Arial"/>
                <a:sym typeface="Arial"/>
              </a:rPr>
              <a:t> Managing 1,000+ node scale-ups without queue bottlenecks.</a:t>
            </a:r>
            <a:endParaRPr sz="1400">
              <a:solidFill>
                <a:schemeClr val="dk1"/>
              </a:solidFill>
              <a:latin typeface="Arial"/>
              <a:ea typeface="Arial"/>
              <a:cs typeface="Arial"/>
              <a:sym typeface="Arial"/>
            </a:endParaRPr>
          </a:p>
          <a:p>
            <a:pPr indent="-349250" lvl="0" marL="457200" rtl="0" algn="l">
              <a:spcBef>
                <a:spcPts val="0"/>
              </a:spcBef>
              <a:spcAft>
                <a:spcPts val="0"/>
              </a:spcAft>
              <a:buClr>
                <a:schemeClr val="dk1"/>
              </a:buClr>
              <a:buSzPts val="1900"/>
              <a:buFont typeface="Arial"/>
              <a:buChar char="●"/>
            </a:pPr>
            <a:r>
              <a:rPr b="1" lang="en" sz="1400">
                <a:solidFill>
                  <a:schemeClr val="dk1"/>
                </a:solidFill>
                <a:latin typeface="Arial"/>
                <a:ea typeface="Arial"/>
                <a:cs typeface="Arial"/>
                <a:sym typeface="Arial"/>
              </a:rPr>
              <a:t>Time-to-Ready:</a:t>
            </a:r>
            <a:r>
              <a:rPr lang="en" sz="1400">
                <a:solidFill>
                  <a:schemeClr val="dk1"/>
                </a:solidFill>
                <a:latin typeface="Arial"/>
                <a:ea typeface="Arial"/>
                <a:cs typeface="Arial"/>
                <a:sym typeface="Arial"/>
              </a:rPr>
              <a:t> Replacing serialized processing to maximize infrastructure ROI.</a:t>
            </a:r>
            <a:endParaRPr sz="1400">
              <a:solidFill>
                <a:schemeClr val="dk1"/>
              </a:solidFill>
              <a:latin typeface="Arial"/>
              <a:ea typeface="Arial"/>
              <a:cs typeface="Arial"/>
              <a:sym typeface="Arial"/>
            </a:endParaRPr>
          </a:p>
          <a:p>
            <a:pPr indent="-349250" lvl="0" marL="457200" rtl="0" algn="l">
              <a:spcBef>
                <a:spcPts val="0"/>
              </a:spcBef>
              <a:spcAft>
                <a:spcPts val="0"/>
              </a:spcAft>
              <a:buClr>
                <a:schemeClr val="dk1"/>
              </a:buClr>
              <a:buSzPts val="1900"/>
              <a:buFont typeface="Arial"/>
              <a:buChar char="●"/>
            </a:pPr>
            <a:r>
              <a:rPr b="1" lang="en" sz="1400">
                <a:solidFill>
                  <a:schemeClr val="dk1"/>
                </a:solidFill>
                <a:latin typeface="Arial"/>
                <a:ea typeface="Arial"/>
                <a:cs typeface="Arial"/>
                <a:sym typeface="Arial"/>
              </a:rPr>
              <a:t>State Management:</a:t>
            </a:r>
            <a:r>
              <a:rPr lang="en" sz="1400">
                <a:solidFill>
                  <a:schemeClr val="dk1"/>
                </a:solidFill>
                <a:latin typeface="Arial"/>
                <a:ea typeface="Arial"/>
                <a:cs typeface="Arial"/>
                <a:sym typeface="Arial"/>
              </a:rPr>
              <a:t> Architecting within etcd's strict 1.5MB object limit.</a:t>
            </a:r>
            <a:endParaRPr sz="1400">
              <a:solidFill>
                <a:schemeClr val="dk1"/>
              </a:solidFill>
              <a:latin typeface="Arial"/>
              <a:ea typeface="Arial"/>
              <a:cs typeface="Arial"/>
              <a:sym typeface="Arial"/>
            </a:endParaRPr>
          </a:p>
          <a:p>
            <a:pPr indent="-349250" lvl="0" marL="457200" rtl="0" algn="l">
              <a:spcBef>
                <a:spcPts val="0"/>
              </a:spcBef>
              <a:spcAft>
                <a:spcPts val="0"/>
              </a:spcAft>
              <a:buClr>
                <a:schemeClr val="dk1"/>
              </a:buClr>
              <a:buSzPts val="1900"/>
              <a:buFont typeface="Arial"/>
              <a:buChar char="●"/>
            </a:pPr>
            <a:r>
              <a:rPr b="1" lang="en" sz="1400">
                <a:solidFill>
                  <a:schemeClr val="dk1"/>
                </a:solidFill>
                <a:latin typeface="Arial"/>
                <a:ea typeface="Arial"/>
                <a:cs typeface="Arial"/>
                <a:sym typeface="Arial"/>
              </a:rPr>
              <a:t>API Efficiency:</a:t>
            </a:r>
            <a:r>
              <a:rPr lang="en" sz="1400">
                <a:solidFill>
                  <a:schemeClr val="dk1"/>
                </a:solidFill>
                <a:latin typeface="Arial"/>
                <a:ea typeface="Arial"/>
                <a:cs typeface="Arial"/>
                <a:sym typeface="Arial"/>
              </a:rPr>
              <a:t> Streamlining status updates during high-frequency events.</a:t>
            </a:r>
            <a:endParaRPr b="1" sz="1900">
              <a:solidFill>
                <a:schemeClr val="dk1"/>
              </a:solidFill>
              <a:latin typeface="Arial"/>
              <a:ea typeface="Arial"/>
              <a:cs typeface="Arial"/>
              <a:sym typeface="Arial"/>
            </a:endParaRPr>
          </a:p>
          <a:p>
            <a:pPr indent="0" lvl="0" marL="228600" rtl="0" algn="l">
              <a:spcBef>
                <a:spcPts val="1200"/>
              </a:spcBef>
              <a:spcAft>
                <a:spcPts val="0"/>
              </a:spcAft>
              <a:buNone/>
            </a:pPr>
            <a:r>
              <a:rPr b="1" lang="en" sz="1600">
                <a:solidFill>
                  <a:schemeClr val="dk1"/>
                </a:solidFill>
                <a:latin typeface="Arial"/>
                <a:ea typeface="Arial"/>
                <a:cs typeface="Arial"/>
                <a:sym typeface="Arial"/>
              </a:rPr>
              <a:t>Objectives</a:t>
            </a:r>
            <a:endParaRPr b="1" sz="1600">
              <a:solidFill>
                <a:schemeClr val="dk1"/>
              </a:solidFill>
              <a:latin typeface="Arial"/>
              <a:ea typeface="Arial"/>
              <a:cs typeface="Arial"/>
              <a:sym typeface="Arial"/>
            </a:endParaRPr>
          </a:p>
          <a:p>
            <a:pPr indent="-349250" lvl="0" marL="457200" rtl="0" algn="l">
              <a:spcBef>
                <a:spcPts val="1200"/>
              </a:spcBef>
              <a:spcAft>
                <a:spcPts val="0"/>
              </a:spcAft>
              <a:buClr>
                <a:schemeClr val="dk1"/>
              </a:buClr>
              <a:buSzPts val="1900"/>
              <a:buFont typeface="Arial"/>
              <a:buChar char="●"/>
            </a:pPr>
            <a:r>
              <a:rPr b="1" lang="en" sz="1400">
                <a:solidFill>
                  <a:schemeClr val="dk1"/>
                </a:solidFill>
                <a:latin typeface="Arial"/>
                <a:ea typeface="Arial"/>
                <a:cs typeface="Arial"/>
                <a:sym typeface="Arial"/>
              </a:rPr>
              <a:t>Validate</a:t>
            </a:r>
            <a:r>
              <a:rPr lang="en" sz="1400">
                <a:solidFill>
                  <a:schemeClr val="dk1"/>
                </a:solidFill>
                <a:latin typeface="Arial"/>
                <a:ea typeface="Arial"/>
                <a:cs typeface="Arial"/>
                <a:sym typeface="Arial"/>
              </a:rPr>
              <a:t> sub-second logic execution under peak concurrency.</a:t>
            </a:r>
            <a:endParaRPr sz="1400">
              <a:solidFill>
                <a:schemeClr val="dk1"/>
              </a:solidFill>
              <a:latin typeface="Arial"/>
              <a:ea typeface="Arial"/>
              <a:cs typeface="Arial"/>
              <a:sym typeface="Arial"/>
            </a:endParaRPr>
          </a:p>
          <a:p>
            <a:pPr indent="-349250" lvl="0" marL="457200" rtl="0" algn="l">
              <a:spcBef>
                <a:spcPts val="0"/>
              </a:spcBef>
              <a:spcAft>
                <a:spcPts val="0"/>
              </a:spcAft>
              <a:buClr>
                <a:schemeClr val="dk1"/>
              </a:buClr>
              <a:buSzPts val="1900"/>
              <a:buFont typeface="Arial"/>
              <a:buChar char="●"/>
            </a:pPr>
            <a:r>
              <a:rPr b="1" lang="en" sz="1400">
                <a:solidFill>
                  <a:schemeClr val="dk1"/>
                </a:solidFill>
                <a:latin typeface="Arial"/>
                <a:ea typeface="Arial"/>
                <a:cs typeface="Arial"/>
                <a:sym typeface="Arial"/>
              </a:rPr>
              <a:t>Demonstrate</a:t>
            </a:r>
            <a:r>
              <a:rPr lang="en" sz="1400">
                <a:solidFill>
                  <a:schemeClr val="dk1"/>
                </a:solidFill>
                <a:latin typeface="Arial"/>
                <a:ea typeface="Arial"/>
                <a:cs typeface="Arial"/>
                <a:sym typeface="Arial"/>
              </a:rPr>
              <a:t> a lightweight operational footprint (&lt;50MiB).</a:t>
            </a:r>
            <a:endParaRPr sz="1400">
              <a:solidFill>
                <a:schemeClr val="dk1"/>
              </a:solidFill>
              <a:latin typeface="Arial"/>
              <a:ea typeface="Arial"/>
              <a:cs typeface="Arial"/>
              <a:sym typeface="Arial"/>
            </a:endParaRPr>
          </a:p>
          <a:p>
            <a:pPr indent="-349250" lvl="0" marL="457200" rtl="0" algn="l">
              <a:spcBef>
                <a:spcPts val="0"/>
              </a:spcBef>
              <a:spcAft>
                <a:spcPts val="0"/>
              </a:spcAft>
              <a:buClr>
                <a:schemeClr val="dk1"/>
              </a:buClr>
              <a:buSzPts val="1900"/>
              <a:buFont typeface="Arial"/>
              <a:buChar char="●"/>
            </a:pPr>
            <a:r>
              <a:rPr b="1" lang="en" sz="1400">
                <a:solidFill>
                  <a:schemeClr val="dk1"/>
                </a:solidFill>
                <a:latin typeface="Arial"/>
                <a:ea typeface="Arial"/>
                <a:cs typeface="Arial"/>
                <a:sym typeface="Arial"/>
              </a:rPr>
              <a:t>Implement</a:t>
            </a:r>
            <a:r>
              <a:rPr lang="en" sz="1400">
                <a:solidFill>
                  <a:schemeClr val="dk1"/>
                </a:solidFill>
                <a:latin typeface="Arial"/>
                <a:ea typeface="Arial"/>
                <a:cs typeface="Arial"/>
                <a:sym typeface="Arial"/>
              </a:rPr>
              <a:t> parallel reconciliation to ensure linear, predictable workqueue drainage.</a:t>
            </a:r>
            <a:endParaRPr sz="1900">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g3d1e8b28d85_1_8"/>
          <p:cNvSpPr txBox="1"/>
          <p:nvPr>
            <p:ph type="title"/>
          </p:nvPr>
        </p:nvSpPr>
        <p:spPr>
          <a:xfrm>
            <a:off x="311700" y="0"/>
            <a:ext cx="69498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3600"/>
              <a:t>Reliability &amp; Throughput at Scale</a:t>
            </a:r>
            <a:endParaRPr sz="3600"/>
          </a:p>
        </p:txBody>
      </p:sp>
      <p:sp>
        <p:nvSpPr>
          <p:cNvPr id="367" name="Google Shape;367;g3d1e8b28d85_1_8"/>
          <p:cNvSpPr txBox="1"/>
          <p:nvPr>
            <p:ph idx="1" type="body"/>
          </p:nvPr>
        </p:nvSpPr>
        <p:spPr>
          <a:xfrm>
            <a:off x="59800" y="1277200"/>
            <a:ext cx="3563100" cy="3338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SzPts val="1100"/>
              <a:buNone/>
            </a:pPr>
            <a:r>
              <a:t/>
            </a:r>
            <a:endParaRPr b="1" sz="1400">
              <a:solidFill>
                <a:schemeClr val="dk1"/>
              </a:solidFill>
            </a:endParaRPr>
          </a:p>
          <a:p>
            <a:pPr indent="0" lvl="0" marL="0" rtl="0" algn="l">
              <a:spcBef>
                <a:spcPts val="1200"/>
              </a:spcBef>
              <a:spcAft>
                <a:spcPts val="0"/>
              </a:spcAft>
              <a:buNone/>
            </a:pPr>
            <a:r>
              <a:rPr b="1" lang="en" sz="1600">
                <a:solidFill>
                  <a:schemeClr val="dk1"/>
                </a:solidFill>
              </a:rPr>
              <a:t>100% Success Rate:</a:t>
            </a:r>
            <a:r>
              <a:rPr lang="en" sz="1600">
                <a:solidFill>
                  <a:schemeClr val="dk1"/>
                </a:solidFill>
              </a:rPr>
              <a:t> Successfully processed 1,000/1,000 nodes with zero dropped events.</a:t>
            </a:r>
            <a:endParaRPr sz="1600">
              <a:solidFill>
                <a:schemeClr val="dk1"/>
              </a:solidFill>
            </a:endParaRPr>
          </a:p>
          <a:p>
            <a:pPr indent="0" lvl="0" marL="0" rtl="0" algn="l">
              <a:spcBef>
                <a:spcPts val="1200"/>
              </a:spcBef>
              <a:spcAft>
                <a:spcPts val="0"/>
              </a:spcAft>
              <a:buNone/>
            </a:pPr>
            <a:r>
              <a:rPr b="1" lang="en" sz="1600">
                <a:solidFill>
                  <a:schemeClr val="dk1"/>
                </a:solidFill>
              </a:rPr>
              <a:t>Peak Velocity:</a:t>
            </a:r>
            <a:r>
              <a:rPr lang="en" sz="1600">
                <a:solidFill>
                  <a:schemeClr val="dk1"/>
                </a:solidFill>
              </a:rPr>
              <a:t> Achieved burst throughput of </a:t>
            </a:r>
            <a:r>
              <a:rPr b="1" lang="en" sz="1600">
                <a:solidFill>
                  <a:schemeClr val="dk1"/>
                </a:solidFill>
              </a:rPr>
              <a:t>~500 nodes/sec</a:t>
            </a:r>
            <a:r>
              <a:rPr lang="en" sz="1600">
                <a:solidFill>
                  <a:schemeClr val="dk1"/>
                </a:solidFill>
              </a:rPr>
              <a:t> (Taint Addition).</a:t>
            </a:r>
            <a:endParaRPr sz="1600">
              <a:solidFill>
                <a:schemeClr val="dk1"/>
              </a:solidFill>
            </a:endParaRPr>
          </a:p>
          <a:p>
            <a:pPr indent="0" lvl="0" marL="0" rtl="0" algn="l">
              <a:spcBef>
                <a:spcPts val="1200"/>
              </a:spcBef>
              <a:spcAft>
                <a:spcPts val="1200"/>
              </a:spcAft>
              <a:buNone/>
            </a:pPr>
            <a:r>
              <a:rPr b="1" lang="en" sz="1600">
                <a:solidFill>
                  <a:schemeClr val="dk1"/>
                </a:solidFill>
              </a:rPr>
              <a:t>Linear Drainage:</a:t>
            </a:r>
            <a:r>
              <a:rPr lang="en" sz="1600">
                <a:solidFill>
                  <a:schemeClr val="dk1"/>
                </a:solidFill>
              </a:rPr>
              <a:t> Workqueue depth returned to zero immediately following the "Thundering Herd" event.</a:t>
            </a:r>
            <a:endParaRPr b="1" sz="1600">
              <a:solidFill>
                <a:schemeClr val="dk1"/>
              </a:solidFill>
            </a:endParaRPr>
          </a:p>
        </p:txBody>
      </p:sp>
      <p:pic>
        <p:nvPicPr>
          <p:cNvPr id="368" name="Google Shape;368;g3d1e8b28d85_1_8"/>
          <p:cNvPicPr preferRelativeResize="0"/>
          <p:nvPr/>
        </p:nvPicPr>
        <p:blipFill>
          <a:blip r:embed="rId3">
            <a:alphaModFix/>
          </a:blip>
          <a:stretch>
            <a:fillRect/>
          </a:stretch>
        </p:blipFill>
        <p:spPr>
          <a:xfrm>
            <a:off x="3731875" y="1760975"/>
            <a:ext cx="5412127" cy="19526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g3d1e8b28d85_1_15"/>
          <p:cNvSpPr txBox="1"/>
          <p:nvPr>
            <p:ph type="title"/>
          </p:nvPr>
        </p:nvSpPr>
        <p:spPr>
          <a:xfrm>
            <a:off x="311700" y="0"/>
            <a:ext cx="69498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3600"/>
              <a:t>Low-Latency Decision Logic</a:t>
            </a:r>
            <a:endParaRPr sz="3600"/>
          </a:p>
        </p:txBody>
      </p:sp>
      <p:sp>
        <p:nvSpPr>
          <p:cNvPr id="374" name="Google Shape;374;g3d1e8b28d85_1_15"/>
          <p:cNvSpPr txBox="1"/>
          <p:nvPr>
            <p:ph idx="1" type="body"/>
          </p:nvPr>
        </p:nvSpPr>
        <p:spPr>
          <a:xfrm>
            <a:off x="89075" y="1134625"/>
            <a:ext cx="8489100" cy="1638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 sz="1100">
                <a:solidFill>
                  <a:schemeClr val="dk1"/>
                </a:solidFill>
              </a:rPr>
              <a:t>      </a:t>
            </a:r>
            <a:endParaRPr b="1" sz="1100">
              <a:solidFill>
                <a:schemeClr val="dk1"/>
              </a:solidFill>
            </a:endParaRPr>
          </a:p>
          <a:p>
            <a:pPr indent="0" lvl="0" marL="0" rtl="0" algn="l">
              <a:spcBef>
                <a:spcPts val="0"/>
              </a:spcBef>
              <a:spcAft>
                <a:spcPts val="0"/>
              </a:spcAft>
              <a:buClr>
                <a:schemeClr val="dk1"/>
              </a:buClr>
              <a:buSzPts val="1100"/>
              <a:buFont typeface="Arial"/>
              <a:buNone/>
            </a:pPr>
            <a:r>
              <a:rPr b="1" lang="en" sz="1600">
                <a:solidFill>
                  <a:schemeClr val="dk1"/>
                </a:solidFill>
              </a:rPr>
              <a:t>Optimized Execution:</a:t>
            </a:r>
            <a:r>
              <a:rPr lang="en" sz="1600">
                <a:solidFill>
                  <a:schemeClr val="dk1"/>
                </a:solidFill>
              </a:rPr>
              <a:t> Internal evaluation logic (P99) stays below </a:t>
            </a:r>
            <a:r>
              <a:rPr b="1" lang="en" sz="1600">
                <a:solidFill>
                  <a:schemeClr val="dk1"/>
                </a:solidFill>
              </a:rPr>
              <a:t>50ms</a:t>
            </a:r>
            <a:r>
              <a:rPr lang="en" sz="1600">
                <a:solidFill>
                  <a:schemeClr val="dk1"/>
                </a:solidFill>
              </a:rPr>
              <a:t>.</a:t>
            </a:r>
            <a:endParaRPr sz="1600">
              <a:solidFill>
                <a:schemeClr val="dk1"/>
              </a:solidFill>
            </a:endParaRPr>
          </a:p>
          <a:p>
            <a:pPr indent="-228600" lvl="0" marL="457200" rtl="0" algn="l">
              <a:spcBef>
                <a:spcPts val="0"/>
              </a:spcBef>
              <a:spcAft>
                <a:spcPts val="0"/>
              </a:spcAft>
              <a:buSzPts val="1100"/>
              <a:buNone/>
            </a:pPr>
            <a:r>
              <a:t/>
            </a:r>
            <a:endParaRPr b="1" sz="500">
              <a:solidFill>
                <a:schemeClr val="dk1"/>
              </a:solidFill>
            </a:endParaRPr>
          </a:p>
          <a:p>
            <a:pPr indent="0" lvl="0" marL="0" rtl="0" algn="l">
              <a:spcBef>
                <a:spcPts val="0"/>
              </a:spcBef>
              <a:spcAft>
                <a:spcPts val="0"/>
              </a:spcAft>
              <a:buClr>
                <a:schemeClr val="dk1"/>
              </a:buClr>
              <a:buSzPts val="1100"/>
              <a:buFont typeface="Arial"/>
              <a:buNone/>
            </a:pPr>
            <a:r>
              <a:rPr b="1" lang="en" sz="1600">
                <a:solidFill>
                  <a:schemeClr val="dk1"/>
                </a:solidFill>
              </a:rPr>
              <a:t>API Dependent:</a:t>
            </a:r>
            <a:r>
              <a:rPr lang="en" sz="1600">
                <a:solidFill>
                  <a:schemeClr val="dk1"/>
                </a:solidFill>
              </a:rPr>
              <a:t> Total loop time (~350ms) is primarily driven by K8s API overhead, not controller code.</a:t>
            </a:r>
            <a:endParaRPr sz="1600">
              <a:solidFill>
                <a:schemeClr val="dk1"/>
              </a:solidFill>
            </a:endParaRPr>
          </a:p>
          <a:p>
            <a:pPr indent="-228600" lvl="0" marL="457200" rtl="0" algn="l">
              <a:spcBef>
                <a:spcPts val="0"/>
              </a:spcBef>
              <a:spcAft>
                <a:spcPts val="0"/>
              </a:spcAft>
              <a:buClr>
                <a:schemeClr val="dk1"/>
              </a:buClr>
              <a:buSzPts val="1100"/>
              <a:buFont typeface="Arial"/>
              <a:buNone/>
            </a:pPr>
            <a:r>
              <a:t/>
            </a:r>
            <a:endParaRPr sz="500">
              <a:solidFill>
                <a:schemeClr val="dk1"/>
              </a:solidFill>
            </a:endParaRPr>
          </a:p>
          <a:p>
            <a:pPr indent="0" lvl="0" marL="0" rtl="0" algn="l">
              <a:spcBef>
                <a:spcPts val="0"/>
              </a:spcBef>
              <a:spcAft>
                <a:spcPts val="0"/>
              </a:spcAft>
              <a:buClr>
                <a:schemeClr val="dk1"/>
              </a:buClr>
              <a:buSzPts val="1100"/>
              <a:buFont typeface="Arial"/>
              <a:buNone/>
            </a:pPr>
            <a:r>
              <a:rPr b="1" lang="en" sz="1600">
                <a:solidFill>
                  <a:schemeClr val="dk1"/>
                </a:solidFill>
              </a:rPr>
              <a:t>Stability:</a:t>
            </a:r>
            <a:r>
              <a:rPr lang="en" sz="1600">
                <a:solidFill>
                  <a:schemeClr val="dk1"/>
                </a:solidFill>
              </a:rPr>
              <a:t> P99 latency remains consistent even as the workqueue reaches maximum capacity.</a:t>
            </a:r>
            <a:endParaRPr sz="1600">
              <a:solidFill>
                <a:schemeClr val="dk1"/>
              </a:solidFill>
            </a:endParaRPr>
          </a:p>
          <a:p>
            <a:pPr indent="-228600" lvl="0" marL="457200" rtl="0" algn="l">
              <a:lnSpc>
                <a:spcPct val="115000"/>
              </a:lnSpc>
              <a:spcBef>
                <a:spcPts val="0"/>
              </a:spcBef>
              <a:spcAft>
                <a:spcPts val="0"/>
              </a:spcAft>
              <a:buSzPts val="1800"/>
              <a:buNone/>
            </a:pPr>
            <a:r>
              <a:t/>
            </a:r>
            <a:endParaRPr b="1" sz="1100">
              <a:solidFill>
                <a:schemeClr val="dk1"/>
              </a:solidFill>
            </a:endParaRPr>
          </a:p>
        </p:txBody>
      </p:sp>
      <p:pic>
        <p:nvPicPr>
          <p:cNvPr id="375" name="Google Shape;375;g3d1e8b28d85_1_15"/>
          <p:cNvPicPr preferRelativeResize="0"/>
          <p:nvPr/>
        </p:nvPicPr>
        <p:blipFill>
          <a:blip r:embed="rId3">
            <a:alphaModFix/>
          </a:blip>
          <a:stretch>
            <a:fillRect/>
          </a:stretch>
        </p:blipFill>
        <p:spPr>
          <a:xfrm>
            <a:off x="228400" y="2859650"/>
            <a:ext cx="8691174" cy="16383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g3d1e8b28d85_1_21"/>
          <p:cNvSpPr txBox="1"/>
          <p:nvPr>
            <p:ph type="title"/>
          </p:nvPr>
        </p:nvSpPr>
        <p:spPr>
          <a:xfrm>
            <a:off x="311700" y="0"/>
            <a:ext cx="69498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3600"/>
              <a:t>Production-Ready Stability</a:t>
            </a:r>
            <a:endParaRPr sz="3600"/>
          </a:p>
        </p:txBody>
      </p:sp>
      <p:sp>
        <p:nvSpPr>
          <p:cNvPr id="381" name="Google Shape;381;g3d1e8b28d85_1_21"/>
          <p:cNvSpPr txBox="1"/>
          <p:nvPr>
            <p:ph idx="1" type="body"/>
          </p:nvPr>
        </p:nvSpPr>
        <p:spPr>
          <a:xfrm>
            <a:off x="118000" y="1275575"/>
            <a:ext cx="8567100" cy="1296300"/>
          </a:xfrm>
          <a:prstGeom prst="rect">
            <a:avLst/>
          </a:prstGeom>
          <a:noFill/>
          <a:ln>
            <a:noFill/>
          </a:ln>
        </p:spPr>
        <p:txBody>
          <a:bodyPr anchorCtr="0" anchor="t" bIns="0" lIns="0" spcFirstLastPara="1" rIns="0" wrap="square" tIns="0">
            <a:noAutofit/>
          </a:bodyPr>
          <a:lstStyle/>
          <a:p>
            <a:pPr indent="-342900" lvl="0" marL="457200" rtl="0" algn="l">
              <a:spcBef>
                <a:spcPts val="0"/>
              </a:spcBef>
              <a:spcAft>
                <a:spcPts val="0"/>
              </a:spcAft>
              <a:buClr>
                <a:schemeClr val="dk1"/>
              </a:buClr>
              <a:buSzPts val="1800"/>
              <a:buChar char="●"/>
            </a:pPr>
            <a:r>
              <a:rPr b="1" lang="en" sz="1800">
                <a:solidFill>
                  <a:schemeClr val="dk1"/>
                </a:solidFill>
              </a:rPr>
              <a:t>Minimal Footprint:</a:t>
            </a:r>
            <a:r>
              <a:rPr lang="en" sz="1800">
                <a:solidFill>
                  <a:schemeClr val="dk1"/>
                </a:solidFill>
              </a:rPr>
              <a:t> Memory usage peaked at </a:t>
            </a:r>
            <a:r>
              <a:rPr b="1" lang="en" sz="1800">
                <a:solidFill>
                  <a:schemeClr val="dk1"/>
                </a:solidFill>
              </a:rPr>
              <a:t>&lt;50 MiB</a:t>
            </a:r>
            <a:r>
              <a:rPr lang="en" sz="1800">
                <a:solidFill>
                  <a:schemeClr val="dk1"/>
                </a:solidFill>
              </a:rPr>
              <a:t> under maximum load.</a:t>
            </a:r>
            <a:endParaRPr b="1" sz="1800">
              <a:solidFill>
                <a:schemeClr val="dk1"/>
              </a:solidFill>
            </a:endParaRPr>
          </a:p>
          <a:p>
            <a:pPr indent="-342900" lvl="0" marL="457200" rtl="0" algn="l">
              <a:spcBef>
                <a:spcPts val="0"/>
              </a:spcBef>
              <a:spcAft>
                <a:spcPts val="0"/>
              </a:spcAft>
              <a:buClr>
                <a:schemeClr val="dk1"/>
              </a:buClr>
              <a:buSzPts val="1800"/>
              <a:buChar char="●"/>
            </a:pPr>
            <a:r>
              <a:rPr b="1" lang="en" sz="1800">
                <a:solidFill>
                  <a:schemeClr val="dk1"/>
                </a:solidFill>
              </a:rPr>
              <a:t>Zero Leakage:</a:t>
            </a:r>
            <a:r>
              <a:rPr lang="en" sz="1800">
                <a:solidFill>
                  <a:schemeClr val="dk1"/>
                </a:solidFill>
              </a:rPr>
              <a:t> Goroutine count (56) returned to baseline, confirming perfect thread cleanup</a:t>
            </a:r>
            <a:r>
              <a:rPr lang="en" sz="1800">
                <a:solidFill>
                  <a:schemeClr val="dk1"/>
                </a:solidFill>
              </a:rPr>
              <a:t>.</a:t>
            </a:r>
            <a:endParaRPr b="1" sz="1800">
              <a:solidFill>
                <a:schemeClr val="dk1"/>
              </a:solidFill>
            </a:endParaRPr>
          </a:p>
          <a:p>
            <a:pPr indent="-342900" lvl="0" marL="457200" rtl="0" algn="l">
              <a:spcBef>
                <a:spcPts val="0"/>
              </a:spcBef>
              <a:spcAft>
                <a:spcPts val="0"/>
              </a:spcAft>
              <a:buClr>
                <a:schemeClr val="dk1"/>
              </a:buClr>
              <a:buSzPts val="1800"/>
              <a:buChar char="●"/>
            </a:pPr>
            <a:r>
              <a:rPr b="1" lang="en" sz="1800">
                <a:solidFill>
                  <a:schemeClr val="dk1"/>
                </a:solidFill>
              </a:rPr>
              <a:t>Fault Tolerance:</a:t>
            </a:r>
            <a:r>
              <a:rPr lang="en" sz="1800">
                <a:solidFill>
                  <a:schemeClr val="dk1"/>
                </a:solidFill>
              </a:rPr>
              <a:t> Zero Pod restarts or application failures during the entire test window.</a:t>
            </a:r>
            <a:endParaRPr sz="1800">
              <a:solidFill>
                <a:schemeClr val="dk1"/>
              </a:solidFill>
            </a:endParaRPr>
          </a:p>
          <a:p>
            <a:pPr indent="-228600" lvl="0" marL="457200" rtl="0" algn="l">
              <a:lnSpc>
                <a:spcPct val="115000"/>
              </a:lnSpc>
              <a:spcBef>
                <a:spcPts val="0"/>
              </a:spcBef>
              <a:spcAft>
                <a:spcPts val="0"/>
              </a:spcAft>
              <a:buSzPts val="1800"/>
              <a:buNone/>
            </a:pPr>
            <a:r>
              <a:t/>
            </a:r>
            <a:endParaRPr b="1" sz="1400">
              <a:solidFill>
                <a:schemeClr val="dk1"/>
              </a:solidFill>
            </a:endParaRPr>
          </a:p>
        </p:txBody>
      </p:sp>
      <p:pic>
        <p:nvPicPr>
          <p:cNvPr id="382" name="Google Shape;382;g3d1e8b28d85_1_21"/>
          <p:cNvPicPr preferRelativeResize="0"/>
          <p:nvPr/>
        </p:nvPicPr>
        <p:blipFill>
          <a:blip r:embed="rId3">
            <a:alphaModFix/>
          </a:blip>
          <a:stretch>
            <a:fillRect/>
          </a:stretch>
        </p:blipFill>
        <p:spPr>
          <a:xfrm>
            <a:off x="229050" y="2682800"/>
            <a:ext cx="8685875" cy="22681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g3d1e8b28d85_1_27"/>
          <p:cNvSpPr txBox="1"/>
          <p:nvPr>
            <p:ph type="title"/>
          </p:nvPr>
        </p:nvSpPr>
        <p:spPr>
          <a:xfrm>
            <a:off x="311700" y="0"/>
            <a:ext cx="8548500" cy="1047900"/>
          </a:xfrm>
          <a:prstGeom prst="rect">
            <a:avLst/>
          </a:prstGeom>
        </p:spPr>
        <p:txBody>
          <a:bodyPr anchorCtr="0" anchor="ctr" bIns="0" lIns="0" spcFirstLastPara="1" rIns="0" wrap="square" tIns="0">
            <a:normAutofit fontScale="90000"/>
          </a:bodyPr>
          <a:lstStyle/>
          <a:p>
            <a:pPr indent="0" lvl="0" marL="0" rtl="0" algn="l">
              <a:spcBef>
                <a:spcPts val="0"/>
              </a:spcBef>
              <a:spcAft>
                <a:spcPts val="0"/>
              </a:spcAft>
              <a:buNone/>
            </a:pPr>
            <a:r>
              <a:rPr lang="en" sz="3600"/>
              <a:t>Scalability Boundaries &amp; Forward-Looking Design</a:t>
            </a:r>
            <a:endParaRPr sz="3600"/>
          </a:p>
        </p:txBody>
      </p:sp>
      <p:sp>
        <p:nvSpPr>
          <p:cNvPr id="388" name="Google Shape;388;g3d1e8b28d85_1_27"/>
          <p:cNvSpPr txBox="1"/>
          <p:nvPr>
            <p:ph idx="1" type="body"/>
          </p:nvPr>
        </p:nvSpPr>
        <p:spPr>
          <a:xfrm>
            <a:off x="256825" y="1333125"/>
            <a:ext cx="8469300" cy="3153900"/>
          </a:xfrm>
          <a:prstGeom prst="rect">
            <a:avLst/>
          </a:prstGeom>
          <a:noFill/>
          <a:ln>
            <a:noFill/>
          </a:ln>
        </p:spPr>
        <p:txBody>
          <a:bodyPr anchorCtr="0" anchor="t" bIns="0" lIns="0" spcFirstLastPara="1" rIns="0" wrap="square" tIns="0">
            <a:noAutofit/>
          </a:bodyPr>
          <a:lstStyle/>
          <a:p>
            <a:pPr indent="-228600" lvl="0" marL="457200" rtl="0" algn="l">
              <a:spcBef>
                <a:spcPts val="0"/>
              </a:spcBef>
              <a:spcAft>
                <a:spcPts val="0"/>
              </a:spcAft>
              <a:buClr>
                <a:schemeClr val="dk1"/>
              </a:buClr>
              <a:buSzPts val="1100"/>
              <a:buFont typeface="Arial"/>
              <a:buNone/>
            </a:pPr>
            <a:r>
              <a:rPr b="1" lang="en" sz="1700">
                <a:solidFill>
                  <a:schemeClr val="dk1"/>
                </a:solidFill>
              </a:rPr>
              <a:t>Identified Constraint:</a:t>
            </a:r>
            <a:r>
              <a:rPr lang="en" sz="1700">
                <a:solidFill>
                  <a:schemeClr val="dk1"/>
                </a:solidFill>
              </a:rPr>
              <a:t> Kubernetes </a:t>
            </a:r>
            <a:r>
              <a:rPr lang="en" sz="1700">
                <a:solidFill>
                  <a:srgbClr val="188038"/>
                </a:solidFill>
                <a:latin typeface="Roboto Mono"/>
                <a:ea typeface="Roboto Mono"/>
                <a:cs typeface="Roboto Mono"/>
                <a:sym typeface="Roboto Mono"/>
              </a:rPr>
              <a:t>etcd</a:t>
            </a:r>
            <a:r>
              <a:rPr lang="en" sz="1700">
                <a:solidFill>
                  <a:schemeClr val="dk1"/>
                </a:solidFill>
              </a:rPr>
              <a:t> enforces a strict </a:t>
            </a:r>
            <a:r>
              <a:rPr b="1" lang="en" sz="1700">
                <a:solidFill>
                  <a:schemeClr val="dk1"/>
                </a:solidFill>
              </a:rPr>
              <a:t>1.5MB</a:t>
            </a:r>
            <a:r>
              <a:rPr lang="en" sz="1700">
                <a:solidFill>
                  <a:schemeClr val="dk1"/>
                </a:solidFill>
              </a:rPr>
              <a:t> limit on single object sizes.</a:t>
            </a:r>
            <a:endParaRPr sz="1700">
              <a:solidFill>
                <a:schemeClr val="dk1"/>
              </a:solidFill>
            </a:endParaRPr>
          </a:p>
          <a:p>
            <a:pPr indent="-228600" lvl="0" marL="457200" rtl="0" algn="l">
              <a:spcBef>
                <a:spcPts val="0"/>
              </a:spcBef>
              <a:spcAft>
                <a:spcPts val="0"/>
              </a:spcAft>
              <a:buSzPts val="1100"/>
              <a:buNone/>
            </a:pPr>
            <a:r>
              <a:t/>
            </a:r>
            <a:endParaRPr b="1" sz="1700">
              <a:solidFill>
                <a:schemeClr val="dk1"/>
              </a:solidFill>
            </a:endParaRPr>
          </a:p>
          <a:p>
            <a:pPr indent="-228600" lvl="0" marL="457200" rtl="0" algn="l">
              <a:spcBef>
                <a:spcPts val="0"/>
              </a:spcBef>
              <a:spcAft>
                <a:spcPts val="0"/>
              </a:spcAft>
              <a:buClr>
                <a:schemeClr val="dk1"/>
              </a:buClr>
              <a:buSzPts val="1100"/>
              <a:buFont typeface="Arial"/>
              <a:buNone/>
            </a:pPr>
            <a:r>
              <a:rPr b="1" lang="en" sz="1700">
                <a:solidFill>
                  <a:schemeClr val="dk1"/>
                </a:solidFill>
              </a:rPr>
              <a:t>Current State:</a:t>
            </a:r>
            <a:r>
              <a:rPr lang="en" sz="1700">
                <a:solidFill>
                  <a:schemeClr val="dk1"/>
                </a:solidFill>
              </a:rPr>
              <a:t> At 1,000 nodes, the </a:t>
            </a:r>
            <a:r>
              <a:rPr lang="en" sz="1700">
                <a:solidFill>
                  <a:srgbClr val="188038"/>
                </a:solidFill>
                <a:latin typeface="Roboto Mono"/>
                <a:ea typeface="Roboto Mono"/>
                <a:cs typeface="Roboto Mono"/>
                <a:sym typeface="Roboto Mono"/>
              </a:rPr>
              <a:t>NodeReadinessRule</a:t>
            </a:r>
            <a:r>
              <a:rPr lang="en" sz="1700">
                <a:solidFill>
                  <a:schemeClr val="dk1"/>
                </a:solidFill>
              </a:rPr>
              <a:t> object consumes only </a:t>
            </a:r>
            <a:r>
              <a:rPr b="1" lang="en" sz="1700">
                <a:solidFill>
                  <a:schemeClr val="dk1"/>
                </a:solidFill>
              </a:rPr>
              <a:t>~6.5%</a:t>
            </a:r>
            <a:r>
              <a:rPr lang="en" sz="1700">
                <a:solidFill>
                  <a:schemeClr val="dk1"/>
                </a:solidFill>
              </a:rPr>
              <a:t> of its capacity.</a:t>
            </a:r>
            <a:endParaRPr sz="1700">
              <a:solidFill>
                <a:schemeClr val="dk1"/>
              </a:solidFill>
            </a:endParaRPr>
          </a:p>
          <a:p>
            <a:pPr indent="-228600" lvl="0" marL="457200" rtl="0" algn="l">
              <a:spcBef>
                <a:spcPts val="0"/>
              </a:spcBef>
              <a:spcAft>
                <a:spcPts val="0"/>
              </a:spcAft>
              <a:buSzPts val="1100"/>
              <a:buNone/>
            </a:pPr>
            <a:r>
              <a:t/>
            </a:r>
            <a:endParaRPr b="1" sz="1700">
              <a:solidFill>
                <a:schemeClr val="dk1"/>
              </a:solidFill>
            </a:endParaRPr>
          </a:p>
          <a:p>
            <a:pPr indent="-228600" lvl="0" marL="457200" rtl="0" algn="l">
              <a:spcBef>
                <a:spcPts val="0"/>
              </a:spcBef>
              <a:spcAft>
                <a:spcPts val="0"/>
              </a:spcAft>
              <a:buClr>
                <a:schemeClr val="dk1"/>
              </a:buClr>
              <a:buSzPts val="1100"/>
              <a:buFont typeface="Arial"/>
              <a:buNone/>
            </a:pPr>
            <a:r>
              <a:rPr b="1" lang="en" sz="1700">
                <a:solidFill>
                  <a:schemeClr val="dk1"/>
                </a:solidFill>
              </a:rPr>
              <a:t>Projected Limit:</a:t>
            </a:r>
            <a:r>
              <a:rPr lang="en" sz="1700">
                <a:solidFill>
                  <a:schemeClr val="dk1"/>
                </a:solidFill>
              </a:rPr>
              <a:t> At current growth rates (~100 bytes/node), the architecture supports </a:t>
            </a:r>
            <a:r>
              <a:rPr b="1" lang="en" sz="1700">
                <a:solidFill>
                  <a:schemeClr val="dk1"/>
                </a:solidFill>
              </a:rPr>
              <a:t>~15,000 nodes</a:t>
            </a:r>
            <a:r>
              <a:rPr lang="en" sz="1700">
                <a:solidFill>
                  <a:schemeClr val="dk1"/>
                </a:solidFill>
              </a:rPr>
              <a:t> </a:t>
            </a:r>
            <a:r>
              <a:rPr lang="en" sz="1700" u="sng">
                <a:solidFill>
                  <a:schemeClr val="dk1"/>
                </a:solidFill>
              </a:rPr>
              <a:t>per rule</a:t>
            </a:r>
            <a:r>
              <a:rPr lang="en" sz="1700">
                <a:solidFill>
                  <a:schemeClr val="dk1"/>
                </a:solidFill>
              </a:rPr>
              <a:t>.</a:t>
            </a:r>
            <a:endParaRPr sz="1700">
              <a:solidFill>
                <a:schemeClr val="dk1"/>
              </a:solidFill>
            </a:endParaRPr>
          </a:p>
          <a:p>
            <a:pPr indent="-228600" lvl="0" marL="457200" rtl="0" algn="l">
              <a:spcBef>
                <a:spcPts val="0"/>
              </a:spcBef>
              <a:spcAft>
                <a:spcPts val="0"/>
              </a:spcAft>
              <a:buSzPts val="1100"/>
              <a:buNone/>
            </a:pPr>
            <a:r>
              <a:t/>
            </a:r>
            <a:endParaRPr b="1" sz="1700">
              <a:solidFill>
                <a:schemeClr val="dk1"/>
              </a:solidFill>
            </a:endParaRPr>
          </a:p>
          <a:p>
            <a:pPr indent="-228600" lvl="0" marL="457200" rtl="0" algn="l">
              <a:spcBef>
                <a:spcPts val="0"/>
              </a:spcBef>
              <a:spcAft>
                <a:spcPts val="0"/>
              </a:spcAft>
              <a:buClr>
                <a:schemeClr val="dk1"/>
              </a:buClr>
              <a:buSzPts val="1100"/>
              <a:buFont typeface="Arial"/>
              <a:buNone/>
            </a:pPr>
            <a:r>
              <a:rPr b="1" lang="en" sz="1700">
                <a:solidFill>
                  <a:schemeClr val="dk1"/>
                </a:solidFill>
              </a:rPr>
              <a:t>Strategic Refactor:</a:t>
            </a:r>
            <a:r>
              <a:rPr lang="en" sz="1700">
                <a:solidFill>
                  <a:schemeClr val="dk1"/>
                </a:solidFill>
              </a:rPr>
              <a:t> To support "Mega-Clusters" and infinite scale, we are evaluating move node-specific evaluation status from the Rule object into a separate </a:t>
            </a:r>
            <a:r>
              <a:rPr b="1" lang="en" sz="1700">
                <a:solidFill>
                  <a:schemeClr val="dk1"/>
                </a:solidFill>
              </a:rPr>
              <a:t>Evaluation CRD</a:t>
            </a:r>
            <a:r>
              <a:rPr lang="en" sz="1700">
                <a:solidFill>
                  <a:schemeClr val="dk1"/>
                </a:solidFill>
              </a:rPr>
              <a:t> (one per node).</a:t>
            </a:r>
            <a:endParaRPr sz="1700">
              <a:solidFill>
                <a:schemeClr val="dk1"/>
              </a:solidFill>
            </a:endParaRPr>
          </a:p>
          <a:p>
            <a:pPr indent="-228600" lvl="0" marL="457200" rtl="0" algn="l">
              <a:lnSpc>
                <a:spcPct val="115000"/>
              </a:lnSpc>
              <a:spcBef>
                <a:spcPts val="0"/>
              </a:spcBef>
              <a:spcAft>
                <a:spcPts val="0"/>
              </a:spcAft>
              <a:buSzPts val="1800"/>
              <a:buNone/>
            </a:pPr>
            <a:r>
              <a:t/>
            </a:r>
            <a:endParaRPr b="1" sz="1100">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g3cf43a72d22_0_43"/>
          <p:cNvSpPr txBox="1"/>
          <p:nvPr/>
        </p:nvSpPr>
        <p:spPr>
          <a:xfrm>
            <a:off x="205050" y="2230500"/>
            <a:ext cx="8733900" cy="682500"/>
          </a:xfrm>
          <a:prstGeom prst="rect">
            <a:avLst/>
          </a:prstGeom>
          <a:no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None/>
            </a:pPr>
            <a:r>
              <a:rPr b="1" lang="en" sz="4000">
                <a:latin typeface="Calibri"/>
                <a:ea typeface="Calibri"/>
                <a:cs typeface="Calibri"/>
                <a:sym typeface="Calibri"/>
              </a:rPr>
              <a:t>Security and Production Hardening </a:t>
            </a:r>
            <a:endParaRPr b="1" sz="4000">
              <a:solidFill>
                <a:srgbClr val="000000"/>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g3d1b7c5aa02_0_4"/>
          <p:cNvSpPr txBox="1"/>
          <p:nvPr>
            <p:ph type="title"/>
          </p:nvPr>
        </p:nvSpPr>
        <p:spPr>
          <a:xfrm>
            <a:off x="311700" y="0"/>
            <a:ext cx="69498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a:t>The Node Problem Detector</a:t>
            </a:r>
            <a:endParaRPr/>
          </a:p>
        </p:txBody>
      </p:sp>
      <p:sp>
        <p:nvSpPr>
          <p:cNvPr id="399" name="Google Shape;399;g3d1b7c5aa02_0_4"/>
          <p:cNvSpPr txBox="1"/>
          <p:nvPr>
            <p:ph idx="1" type="body"/>
          </p:nvPr>
        </p:nvSpPr>
        <p:spPr>
          <a:xfrm>
            <a:off x="311700" y="1157150"/>
            <a:ext cx="8589900" cy="3661500"/>
          </a:xfrm>
          <a:prstGeom prst="rect">
            <a:avLst/>
          </a:prstGeom>
        </p:spPr>
        <p:txBody>
          <a:bodyPr anchorCtr="0" anchor="t" bIns="0" lIns="0" spcFirstLastPara="1" rIns="0" wrap="square" tIns="0">
            <a:noAutofit/>
          </a:bodyPr>
          <a:lstStyle/>
          <a:p>
            <a:pPr indent="0" lvl="0" marL="457200" rtl="0" algn="l">
              <a:spcBef>
                <a:spcPts val="0"/>
              </a:spcBef>
              <a:spcAft>
                <a:spcPts val="0"/>
              </a:spcAft>
              <a:buNone/>
            </a:pPr>
            <a:r>
              <a:t/>
            </a:r>
            <a:endParaRPr sz="2000"/>
          </a:p>
          <a:p>
            <a:pPr indent="-355600" lvl="0" marL="457200" rtl="0" algn="l">
              <a:spcBef>
                <a:spcPts val="0"/>
              </a:spcBef>
              <a:spcAft>
                <a:spcPts val="0"/>
              </a:spcAft>
              <a:buSzPts val="2000"/>
              <a:buChar char="●"/>
            </a:pPr>
            <a:r>
              <a:rPr lang="en" sz="2000"/>
              <a:t>Node Readiness Controller operates based on Node Conditions and doesn’t perform health checks on its own</a:t>
            </a:r>
            <a:endParaRPr sz="2000"/>
          </a:p>
          <a:p>
            <a:pPr indent="0" lvl="0" marL="0" rtl="0" algn="l">
              <a:spcBef>
                <a:spcPts val="0"/>
              </a:spcBef>
              <a:spcAft>
                <a:spcPts val="0"/>
              </a:spcAft>
              <a:buNone/>
            </a:pPr>
            <a:r>
              <a:t/>
            </a:r>
            <a:endParaRPr sz="2000"/>
          </a:p>
          <a:p>
            <a:pPr indent="-355600" lvl="0" marL="457200" rtl="0" algn="l">
              <a:spcBef>
                <a:spcPts val="0"/>
              </a:spcBef>
              <a:spcAft>
                <a:spcPts val="0"/>
              </a:spcAft>
              <a:buSzPts val="2000"/>
              <a:buChar char="●"/>
            </a:pPr>
            <a:r>
              <a:rPr lang="en" sz="2000"/>
              <a:t>For reporting the conditions we have two options:	</a:t>
            </a:r>
            <a:endParaRPr sz="2000"/>
          </a:p>
          <a:p>
            <a:pPr indent="-355600" lvl="1" marL="1371600" rtl="0" algn="l">
              <a:spcBef>
                <a:spcPts val="0"/>
              </a:spcBef>
              <a:spcAft>
                <a:spcPts val="0"/>
              </a:spcAft>
              <a:buSzPts val="2000"/>
              <a:buChar char="○"/>
            </a:pPr>
            <a:r>
              <a:rPr lang="en" sz="2000"/>
              <a:t>The Node Problem Detector</a:t>
            </a:r>
            <a:endParaRPr sz="2000"/>
          </a:p>
          <a:p>
            <a:pPr indent="-355600" lvl="1" marL="1371600" rtl="0" algn="l">
              <a:spcBef>
                <a:spcPts val="0"/>
              </a:spcBef>
              <a:spcAft>
                <a:spcPts val="0"/>
              </a:spcAft>
              <a:buSzPts val="2000"/>
              <a:buChar char="○"/>
            </a:pPr>
            <a:r>
              <a:rPr lang="en" sz="2000"/>
              <a:t>The Readiness Condition Reporter</a:t>
            </a:r>
            <a:endParaRPr sz="2000"/>
          </a:p>
          <a:p>
            <a:pPr indent="0" lvl="0" marL="0" rtl="0" algn="l">
              <a:spcBef>
                <a:spcPts val="0"/>
              </a:spcBef>
              <a:spcAft>
                <a:spcPts val="0"/>
              </a:spcAft>
              <a:buNone/>
            </a:pPr>
            <a:r>
              <a:t/>
            </a:r>
            <a:endParaRPr sz="20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g3d1b7c5aa02_0_15"/>
          <p:cNvSpPr txBox="1"/>
          <p:nvPr>
            <p:ph type="title"/>
          </p:nvPr>
        </p:nvSpPr>
        <p:spPr>
          <a:xfrm>
            <a:off x="311700" y="0"/>
            <a:ext cx="86253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a:t>Constrained Impersonation and Secure Status Reporting </a:t>
            </a:r>
            <a:endParaRPr/>
          </a:p>
        </p:txBody>
      </p:sp>
      <p:sp>
        <p:nvSpPr>
          <p:cNvPr id="405" name="Google Shape;405;g3d1b7c5aa02_0_15"/>
          <p:cNvSpPr txBox="1"/>
          <p:nvPr>
            <p:ph idx="1" type="body"/>
          </p:nvPr>
        </p:nvSpPr>
        <p:spPr>
          <a:xfrm>
            <a:off x="311700" y="1157150"/>
            <a:ext cx="8589900" cy="3661500"/>
          </a:xfrm>
          <a:prstGeom prst="rect">
            <a:avLst/>
          </a:prstGeom>
        </p:spPr>
        <p:txBody>
          <a:bodyPr anchorCtr="0" anchor="t" bIns="0" lIns="0" spcFirstLastPara="1" rIns="0" wrap="square" tIns="0">
            <a:noAutofit/>
          </a:bodyPr>
          <a:lstStyle/>
          <a:p>
            <a:pPr indent="0" lvl="0" marL="457200" rtl="0" algn="l">
              <a:spcBef>
                <a:spcPts val="0"/>
              </a:spcBef>
              <a:spcAft>
                <a:spcPts val="0"/>
              </a:spcAft>
              <a:buNone/>
            </a:pPr>
            <a:r>
              <a:t/>
            </a:r>
            <a:endParaRPr sz="2000"/>
          </a:p>
          <a:p>
            <a:pPr indent="-355600" lvl="0" marL="457200" rtl="0" algn="l">
              <a:spcBef>
                <a:spcPts val="0"/>
              </a:spcBef>
              <a:spcAft>
                <a:spcPts val="0"/>
              </a:spcAft>
              <a:buSzPts val="2000"/>
              <a:buChar char="●"/>
            </a:pPr>
            <a:r>
              <a:rPr lang="en" sz="2000"/>
              <a:t>By default the service account used by the readiness reporter has update privileges on every node in the cluster</a:t>
            </a:r>
            <a:endParaRPr sz="2000"/>
          </a:p>
          <a:p>
            <a:pPr indent="-355600" lvl="0" marL="457200" rtl="0" algn="l">
              <a:spcBef>
                <a:spcPts val="0"/>
              </a:spcBef>
              <a:spcAft>
                <a:spcPts val="0"/>
              </a:spcAft>
              <a:buSzPts val="2000"/>
              <a:buChar char="●"/>
            </a:pPr>
            <a:r>
              <a:rPr lang="en" sz="2000"/>
              <a:t>Even if a node is compromised, a malicious agent cannot manipulate the readiness status of every node in the cluster</a:t>
            </a:r>
            <a:endParaRPr sz="2000"/>
          </a:p>
          <a:p>
            <a:pPr indent="-355600" lvl="0" marL="457200" rtl="0" algn="l">
              <a:spcBef>
                <a:spcPts val="0"/>
              </a:spcBef>
              <a:spcAft>
                <a:spcPts val="0"/>
              </a:spcAft>
              <a:buSzPts val="2000"/>
              <a:buChar char="●"/>
            </a:pPr>
            <a:r>
              <a:rPr lang="en" sz="2000"/>
              <a:t>SIG </a:t>
            </a:r>
            <a:r>
              <a:rPr lang="en" sz="2000"/>
              <a:t>Auth’s </a:t>
            </a:r>
            <a:r>
              <a:rPr lang="en" sz="2000" u="sng">
                <a:solidFill>
                  <a:schemeClr val="hlink"/>
                </a:solidFill>
                <a:hlinkClick r:id="rId3"/>
              </a:rPr>
              <a:t>KEP-5284 Constrained Impersonation</a:t>
            </a:r>
            <a:r>
              <a:rPr lang="en" sz="2000"/>
              <a:t> helps us mitigate this issue</a:t>
            </a:r>
            <a:endParaRPr sz="20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g3d1b7c5aa02_0_23"/>
          <p:cNvSpPr txBox="1"/>
          <p:nvPr>
            <p:ph type="title"/>
          </p:nvPr>
        </p:nvSpPr>
        <p:spPr>
          <a:xfrm>
            <a:off x="311700" y="0"/>
            <a:ext cx="86253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a:t>Constrained Impersonation and Secure Status Reporting </a:t>
            </a:r>
            <a:endParaRPr/>
          </a:p>
        </p:txBody>
      </p:sp>
      <p:pic>
        <p:nvPicPr>
          <p:cNvPr id="411" name="Google Shape;411;g3d1b7c5aa02_0_23"/>
          <p:cNvPicPr preferRelativeResize="0"/>
          <p:nvPr/>
        </p:nvPicPr>
        <p:blipFill>
          <a:blip r:embed="rId3">
            <a:alphaModFix/>
          </a:blip>
          <a:stretch>
            <a:fillRect/>
          </a:stretch>
        </p:blipFill>
        <p:spPr>
          <a:xfrm>
            <a:off x="651113" y="1736700"/>
            <a:ext cx="7841769" cy="19257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g3d1b7c5aa02_0_35"/>
          <p:cNvSpPr txBox="1"/>
          <p:nvPr>
            <p:ph type="title"/>
          </p:nvPr>
        </p:nvSpPr>
        <p:spPr>
          <a:xfrm>
            <a:off x="311700" y="0"/>
            <a:ext cx="86253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a:t>Constrained Impersonation and Secure Status Reporting </a:t>
            </a:r>
            <a:endParaRPr/>
          </a:p>
        </p:txBody>
      </p:sp>
      <p:sp>
        <p:nvSpPr>
          <p:cNvPr id="417" name="Google Shape;417;g3d1b7c5aa02_0_35"/>
          <p:cNvSpPr txBox="1"/>
          <p:nvPr>
            <p:ph idx="1" type="body"/>
          </p:nvPr>
        </p:nvSpPr>
        <p:spPr>
          <a:xfrm>
            <a:off x="304615" y="1157150"/>
            <a:ext cx="8589900" cy="3661500"/>
          </a:xfrm>
          <a:prstGeom prst="rect">
            <a:avLst/>
          </a:prstGeom>
        </p:spPr>
        <p:txBody>
          <a:bodyPr anchorCtr="0" anchor="t" bIns="0" lIns="0" spcFirstLastPara="1" rIns="0" wrap="square" tIns="0">
            <a:noAutofit/>
          </a:bodyPr>
          <a:lstStyle/>
          <a:p>
            <a:pPr indent="0" lvl="0" marL="457200" rtl="0" algn="l">
              <a:spcBef>
                <a:spcPts val="0"/>
              </a:spcBef>
              <a:spcAft>
                <a:spcPts val="0"/>
              </a:spcAft>
              <a:buNone/>
            </a:pPr>
            <a:r>
              <a:t/>
            </a:r>
            <a:endParaRPr sz="2000"/>
          </a:p>
          <a:p>
            <a:pPr indent="0" lvl="0" marL="0" rtl="0" algn="l">
              <a:spcBef>
                <a:spcPts val="0"/>
              </a:spcBef>
              <a:spcAft>
                <a:spcPts val="0"/>
              </a:spcAft>
              <a:buNone/>
            </a:pPr>
            <a:r>
              <a:t/>
            </a:r>
            <a:endParaRPr sz="2000"/>
          </a:p>
        </p:txBody>
      </p:sp>
      <p:pic>
        <p:nvPicPr>
          <p:cNvPr id="418" name="Google Shape;418;g3d1b7c5aa02_0_35"/>
          <p:cNvPicPr preferRelativeResize="0"/>
          <p:nvPr/>
        </p:nvPicPr>
        <p:blipFill>
          <a:blip r:embed="rId3">
            <a:alphaModFix/>
          </a:blip>
          <a:stretch>
            <a:fillRect/>
          </a:stretch>
        </p:blipFill>
        <p:spPr>
          <a:xfrm>
            <a:off x="1545733" y="1047906"/>
            <a:ext cx="6326525" cy="401582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g3d1b7c5aa02_0_43"/>
          <p:cNvSpPr txBox="1"/>
          <p:nvPr>
            <p:ph type="title"/>
          </p:nvPr>
        </p:nvSpPr>
        <p:spPr>
          <a:xfrm>
            <a:off x="311700" y="0"/>
            <a:ext cx="86253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a:t>Constrained Impersonation and Secure Status Reporting </a:t>
            </a:r>
            <a:endParaRPr/>
          </a:p>
        </p:txBody>
      </p:sp>
      <p:sp>
        <p:nvSpPr>
          <p:cNvPr id="424" name="Google Shape;424;g3d1b7c5aa02_0_43"/>
          <p:cNvSpPr txBox="1"/>
          <p:nvPr>
            <p:ph idx="1" type="body"/>
          </p:nvPr>
        </p:nvSpPr>
        <p:spPr>
          <a:xfrm>
            <a:off x="304615" y="1157150"/>
            <a:ext cx="8589900" cy="3661500"/>
          </a:xfrm>
          <a:prstGeom prst="rect">
            <a:avLst/>
          </a:prstGeom>
        </p:spPr>
        <p:txBody>
          <a:bodyPr anchorCtr="0" anchor="t" bIns="0" lIns="0" spcFirstLastPara="1" rIns="0" wrap="square" tIns="0">
            <a:noAutofit/>
          </a:bodyPr>
          <a:lstStyle/>
          <a:p>
            <a:pPr indent="0" lvl="0" marL="457200" rtl="0" algn="l">
              <a:spcBef>
                <a:spcPts val="0"/>
              </a:spcBef>
              <a:spcAft>
                <a:spcPts val="0"/>
              </a:spcAft>
              <a:buNone/>
            </a:pPr>
            <a:r>
              <a:t/>
            </a:r>
            <a:endParaRPr sz="2000"/>
          </a:p>
          <a:p>
            <a:pPr indent="0" lvl="0" marL="0" rtl="0" algn="l">
              <a:spcBef>
                <a:spcPts val="0"/>
              </a:spcBef>
              <a:spcAft>
                <a:spcPts val="0"/>
              </a:spcAft>
              <a:buNone/>
            </a:pPr>
            <a:r>
              <a:t/>
            </a:r>
            <a:endParaRPr sz="2000"/>
          </a:p>
        </p:txBody>
      </p:sp>
      <p:pic>
        <p:nvPicPr>
          <p:cNvPr id="425" name="Google Shape;425;g3d1b7c5aa02_0_43"/>
          <p:cNvPicPr preferRelativeResize="0"/>
          <p:nvPr/>
        </p:nvPicPr>
        <p:blipFill>
          <a:blip r:embed="rId3">
            <a:alphaModFix/>
          </a:blip>
          <a:stretch>
            <a:fillRect/>
          </a:stretch>
        </p:blipFill>
        <p:spPr>
          <a:xfrm>
            <a:off x="775792" y="2399750"/>
            <a:ext cx="7759627" cy="11763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g3d2a329adce_0_7"/>
          <p:cNvSpPr txBox="1"/>
          <p:nvPr/>
        </p:nvSpPr>
        <p:spPr>
          <a:xfrm>
            <a:off x="205050" y="2230500"/>
            <a:ext cx="8733900" cy="682500"/>
          </a:xfrm>
          <a:prstGeom prst="rect">
            <a:avLst/>
          </a:prstGeom>
          <a:no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None/>
            </a:pPr>
            <a:r>
              <a:rPr b="1" lang="en" sz="4000">
                <a:latin typeface="Calibri"/>
                <a:ea typeface="Calibri"/>
                <a:cs typeface="Calibri"/>
                <a:sym typeface="Calibri"/>
              </a:rPr>
              <a:t>Releases</a:t>
            </a:r>
            <a:endParaRPr b="1" sz="4000">
              <a:solidFill>
                <a:srgbClr val="000000"/>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g3d2062d83d8_0_260"/>
          <p:cNvSpPr txBox="1"/>
          <p:nvPr>
            <p:ph idx="1" type="body"/>
          </p:nvPr>
        </p:nvSpPr>
        <p:spPr>
          <a:xfrm>
            <a:off x="311700" y="1157150"/>
            <a:ext cx="8520600" cy="33174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v0.1.x: First alpha release</a:t>
            </a:r>
            <a:endParaRPr sz="2000">
              <a:solidFill>
                <a:schemeClr val="dk1"/>
              </a:solidFill>
            </a:endParaRPr>
          </a:p>
          <a:p>
            <a:pPr indent="114300" lvl="1" marL="914400" rtl="0" algn="l">
              <a:spcBef>
                <a:spcPts val="0"/>
              </a:spcBef>
              <a:spcAft>
                <a:spcPts val="0"/>
              </a:spcAft>
              <a:buClr>
                <a:schemeClr val="dk1"/>
              </a:buClr>
              <a:buSzPts val="1800"/>
              <a:buChar char="○"/>
            </a:pPr>
            <a:r>
              <a:rPr lang="en" sz="1800">
                <a:solidFill>
                  <a:schemeClr val="dk1"/>
                </a:solidFill>
              </a:rPr>
              <a:t>Implements core API and primary logic for managing readiness via taints</a:t>
            </a:r>
            <a:endParaRPr sz="18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v0.2.0: Operational Hardening</a:t>
            </a:r>
            <a:endParaRPr sz="2000">
              <a:solidFill>
                <a:schemeClr val="dk1"/>
              </a:solidFill>
            </a:endParaRPr>
          </a:p>
          <a:p>
            <a:pPr indent="114300" lvl="1" marL="914400" rtl="0" algn="l">
              <a:spcBef>
                <a:spcPts val="0"/>
              </a:spcBef>
              <a:spcAft>
                <a:spcPts val="0"/>
              </a:spcAft>
              <a:buClr>
                <a:schemeClr val="dk1"/>
              </a:buClr>
              <a:buSzPts val="1800"/>
              <a:buChar char="○"/>
            </a:pPr>
            <a:r>
              <a:rPr lang="en" sz="1800">
                <a:solidFill>
                  <a:schemeClr val="dk1"/>
                </a:solidFill>
              </a:rPr>
              <a:t>Focused on Observability and safety with admission webhooks</a:t>
            </a:r>
            <a:endParaRPr sz="1800">
              <a:solidFill>
                <a:schemeClr val="dk1"/>
              </a:solidFill>
            </a:endParaRPr>
          </a:p>
          <a:p>
            <a:pPr indent="114300" lvl="1" marL="914400" rtl="0" algn="l">
              <a:spcBef>
                <a:spcPts val="0"/>
              </a:spcBef>
              <a:spcAft>
                <a:spcPts val="0"/>
              </a:spcAft>
              <a:buClr>
                <a:schemeClr val="dk1"/>
              </a:buClr>
              <a:buSzPts val="1800"/>
              <a:buChar char="○"/>
            </a:pPr>
            <a:r>
              <a:rPr lang="en" sz="1800">
                <a:solidFill>
                  <a:schemeClr val="dk1"/>
                </a:solidFill>
              </a:rPr>
              <a:t>Optimized node / rule status updates handling</a:t>
            </a:r>
            <a:endParaRPr sz="18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v0.3.0: Ready for community trials</a:t>
            </a:r>
            <a:endParaRPr sz="2000">
              <a:solidFill>
                <a:schemeClr val="dk1"/>
              </a:solidFill>
            </a:endParaRPr>
          </a:p>
          <a:p>
            <a:pPr indent="-342900" lvl="1" marL="1371600" rtl="0" algn="l">
              <a:spcBef>
                <a:spcPts val="0"/>
              </a:spcBef>
              <a:spcAft>
                <a:spcPts val="0"/>
              </a:spcAft>
              <a:buClr>
                <a:schemeClr val="dk1"/>
              </a:buClr>
              <a:buSzPts val="1800"/>
              <a:buChar char="○"/>
            </a:pPr>
            <a:r>
              <a:rPr lang="en" sz="1800">
                <a:solidFill>
                  <a:schemeClr val="dk1"/>
                </a:solidFill>
              </a:rPr>
              <a:t>Security Improvements</a:t>
            </a:r>
            <a:endParaRPr sz="1800">
              <a:solidFill>
                <a:schemeClr val="dk1"/>
              </a:solidFill>
            </a:endParaRPr>
          </a:p>
          <a:p>
            <a:pPr indent="-342900" lvl="1" marL="1371600" rtl="0" algn="l">
              <a:spcBef>
                <a:spcPts val="0"/>
              </a:spcBef>
              <a:spcAft>
                <a:spcPts val="0"/>
              </a:spcAft>
              <a:buClr>
                <a:schemeClr val="dk1"/>
              </a:buClr>
              <a:buSzPts val="1800"/>
              <a:buChar char="○"/>
            </a:pPr>
            <a:r>
              <a:rPr lang="en" sz="1800">
                <a:solidFill>
                  <a:schemeClr val="dk1"/>
                </a:solidFill>
              </a:rPr>
              <a:t>Works with all existing clusters without any version dependency</a:t>
            </a:r>
            <a:endParaRPr sz="1200"/>
          </a:p>
        </p:txBody>
      </p:sp>
      <p:sp>
        <p:nvSpPr>
          <p:cNvPr id="436" name="Google Shape;436;g3d2062d83d8_0_260"/>
          <p:cNvSpPr txBox="1"/>
          <p:nvPr>
            <p:ph type="title"/>
          </p:nvPr>
        </p:nvSpPr>
        <p:spPr>
          <a:xfrm>
            <a:off x="311700" y="0"/>
            <a:ext cx="6949800" cy="1047900"/>
          </a:xfrm>
          <a:prstGeom prst="rect">
            <a:avLst/>
          </a:prstGeom>
        </p:spPr>
        <p:txBody>
          <a:bodyPr anchorCtr="0" anchor="ctr" bIns="0" lIns="0" spcFirstLastPara="1" rIns="0" wrap="square" tIns="0">
            <a:normAutofit/>
          </a:bodyPr>
          <a:lstStyle/>
          <a:p>
            <a:pPr indent="457200" lvl="0" marL="0" rtl="0" algn="l">
              <a:spcBef>
                <a:spcPts val="0"/>
              </a:spcBef>
              <a:spcAft>
                <a:spcPts val="0"/>
              </a:spcAft>
              <a:buNone/>
            </a:pPr>
            <a:r>
              <a:rPr lang="en" sz="3600"/>
              <a:t>Releases</a:t>
            </a:r>
            <a:endParaRPr sz="36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g3d1b7c5aa02_0_0"/>
          <p:cNvSpPr txBox="1"/>
          <p:nvPr/>
        </p:nvSpPr>
        <p:spPr>
          <a:xfrm>
            <a:off x="205050" y="2230500"/>
            <a:ext cx="8733900" cy="682500"/>
          </a:xfrm>
          <a:prstGeom prst="rect">
            <a:avLst/>
          </a:prstGeom>
          <a:no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None/>
            </a:pPr>
            <a:r>
              <a:rPr b="1" lang="en" sz="4000">
                <a:latin typeface="Calibri"/>
                <a:ea typeface="Calibri"/>
                <a:cs typeface="Calibri"/>
                <a:sym typeface="Calibri"/>
              </a:rPr>
              <a:t>Future Work &amp; Ecosystem</a:t>
            </a:r>
            <a:endParaRPr b="1" sz="4000">
              <a:solidFill>
                <a:srgbClr val="000000"/>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g3cf43a72d22_0_194"/>
          <p:cNvSpPr txBox="1"/>
          <p:nvPr>
            <p:ph type="title"/>
          </p:nvPr>
        </p:nvSpPr>
        <p:spPr>
          <a:xfrm>
            <a:off x="311700" y="0"/>
            <a:ext cx="69498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4000">
                <a:latin typeface="Calibri"/>
                <a:ea typeface="Calibri"/>
                <a:cs typeface="Calibri"/>
                <a:sym typeface="Calibri"/>
              </a:rPr>
              <a:t>Future Work &amp; Ecosystem</a:t>
            </a:r>
            <a:endParaRPr sz="4000">
              <a:latin typeface="Calibri"/>
              <a:ea typeface="Calibri"/>
              <a:cs typeface="Calibri"/>
              <a:sym typeface="Calibri"/>
            </a:endParaRPr>
          </a:p>
        </p:txBody>
      </p:sp>
      <p:pic>
        <p:nvPicPr>
          <p:cNvPr id="447" name="Google Shape;447;g3cf43a72d22_0_194" title="nrg_slim_roadmap.png"/>
          <p:cNvPicPr preferRelativeResize="0"/>
          <p:nvPr/>
        </p:nvPicPr>
        <p:blipFill>
          <a:blip r:embed="rId4">
            <a:alphaModFix/>
          </a:blip>
          <a:stretch>
            <a:fillRect/>
          </a:stretch>
        </p:blipFill>
        <p:spPr>
          <a:xfrm>
            <a:off x="1114250" y="1144500"/>
            <a:ext cx="6834801" cy="393929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g3d2062d83d8_0_103"/>
          <p:cNvSpPr txBox="1"/>
          <p:nvPr/>
        </p:nvSpPr>
        <p:spPr>
          <a:xfrm>
            <a:off x="205050" y="2230500"/>
            <a:ext cx="8733900" cy="682500"/>
          </a:xfrm>
          <a:prstGeom prst="rect">
            <a:avLst/>
          </a:prstGeom>
          <a:no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None/>
            </a:pPr>
            <a:r>
              <a:rPr b="1" lang="en" sz="4000">
                <a:solidFill>
                  <a:schemeClr val="dk1"/>
                </a:solidFill>
                <a:latin typeface="Calibri"/>
                <a:ea typeface="Calibri"/>
                <a:cs typeface="Calibri"/>
                <a:sym typeface="Calibri"/>
              </a:rPr>
              <a:t>Key Takeaways</a:t>
            </a:r>
            <a:endParaRPr b="1" sz="4000">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g3cf43a72d22_0_202"/>
          <p:cNvSpPr txBox="1"/>
          <p:nvPr>
            <p:ph type="title"/>
          </p:nvPr>
        </p:nvSpPr>
        <p:spPr>
          <a:xfrm>
            <a:off x="311700" y="0"/>
            <a:ext cx="69498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sz="4000">
                <a:latin typeface="Calibri"/>
                <a:ea typeface="Calibri"/>
                <a:cs typeface="Calibri"/>
                <a:sym typeface="Calibri"/>
              </a:rPr>
              <a:t>Key Takeaways</a:t>
            </a:r>
            <a:endParaRPr sz="4000">
              <a:latin typeface="Calibri"/>
              <a:ea typeface="Calibri"/>
              <a:cs typeface="Calibri"/>
              <a:sym typeface="Calibri"/>
            </a:endParaRPr>
          </a:p>
        </p:txBody>
      </p:sp>
      <p:sp>
        <p:nvSpPr>
          <p:cNvPr id="458" name="Google Shape;458;g3cf43a72d22_0_202"/>
          <p:cNvSpPr txBox="1"/>
          <p:nvPr/>
        </p:nvSpPr>
        <p:spPr>
          <a:xfrm>
            <a:off x="346050" y="1626900"/>
            <a:ext cx="8451900" cy="2810100"/>
          </a:xfrm>
          <a:prstGeom prst="rect">
            <a:avLst/>
          </a:prstGeom>
          <a:noFill/>
          <a:ln>
            <a:noFill/>
          </a:ln>
        </p:spPr>
        <p:txBody>
          <a:bodyPr anchorCtr="0" anchor="t" bIns="34275" lIns="68575" spcFirstLastPara="1" rIns="68575" wrap="square" tIns="34275">
            <a:noAutofit/>
          </a:bodyPr>
          <a:lstStyle/>
          <a:p>
            <a:pPr indent="-374967" lvl="0" marL="457200" rtl="0" algn="l">
              <a:lnSpc>
                <a:spcPct val="115000"/>
              </a:lnSpc>
              <a:spcBef>
                <a:spcPts val="1200"/>
              </a:spcBef>
              <a:spcAft>
                <a:spcPts val="0"/>
              </a:spcAft>
              <a:buSzPts val="2305"/>
              <a:buFont typeface="Calibri"/>
              <a:buChar char="-"/>
            </a:pPr>
            <a:r>
              <a:rPr lang="en" sz="2305">
                <a:latin typeface="Calibri"/>
                <a:ea typeface="Calibri"/>
                <a:cs typeface="Calibri"/>
                <a:sym typeface="Calibri"/>
              </a:rPr>
              <a:t>Kubernetes Node bootstrap often involve several initialization dependencies</a:t>
            </a:r>
            <a:endParaRPr sz="2305">
              <a:latin typeface="Calibri"/>
              <a:ea typeface="Calibri"/>
              <a:cs typeface="Calibri"/>
              <a:sym typeface="Calibri"/>
            </a:endParaRPr>
          </a:p>
          <a:p>
            <a:pPr indent="-374967" lvl="0" marL="457200" rtl="0" algn="l">
              <a:lnSpc>
                <a:spcPct val="115000"/>
              </a:lnSpc>
              <a:spcBef>
                <a:spcPts val="0"/>
              </a:spcBef>
              <a:spcAft>
                <a:spcPts val="0"/>
              </a:spcAft>
              <a:buSzPts val="2305"/>
              <a:buFont typeface="Calibri"/>
              <a:buChar char="-"/>
            </a:pPr>
            <a:r>
              <a:rPr lang="en" sz="2305">
                <a:latin typeface="Calibri"/>
                <a:ea typeface="Calibri"/>
                <a:cs typeface="Calibri"/>
                <a:sym typeface="Calibri"/>
              </a:rPr>
              <a:t>NRC </a:t>
            </a:r>
            <a:r>
              <a:rPr lang="en" sz="2305">
                <a:latin typeface="Calibri"/>
                <a:ea typeface="Calibri"/>
                <a:cs typeface="Calibri"/>
                <a:sym typeface="Calibri"/>
              </a:rPr>
              <a:t>provides</a:t>
            </a:r>
            <a:r>
              <a:rPr lang="en" sz="2305">
                <a:latin typeface="Calibri"/>
                <a:ea typeface="Calibri"/>
                <a:cs typeface="Calibri"/>
                <a:sym typeface="Calibri"/>
              </a:rPr>
              <a:t> a deterministic readiness gating system </a:t>
            </a:r>
            <a:r>
              <a:rPr lang="en" sz="2305">
                <a:latin typeface="Calibri"/>
                <a:ea typeface="Calibri"/>
                <a:cs typeface="Calibri"/>
                <a:sym typeface="Calibri"/>
              </a:rPr>
              <a:t>for nodes</a:t>
            </a:r>
            <a:endParaRPr sz="2305">
              <a:latin typeface="Calibri"/>
              <a:ea typeface="Calibri"/>
              <a:cs typeface="Calibri"/>
              <a:sym typeface="Calibri"/>
            </a:endParaRPr>
          </a:p>
          <a:p>
            <a:pPr indent="-374967" lvl="0" marL="457200" rtl="0" algn="l">
              <a:lnSpc>
                <a:spcPct val="115000"/>
              </a:lnSpc>
              <a:spcBef>
                <a:spcPts val="0"/>
              </a:spcBef>
              <a:spcAft>
                <a:spcPts val="0"/>
              </a:spcAft>
              <a:buSzPts val="2305"/>
              <a:buFont typeface="Calibri"/>
              <a:buChar char="-"/>
            </a:pPr>
            <a:r>
              <a:rPr lang="en" sz="2305">
                <a:latin typeface="Calibri"/>
                <a:ea typeface="Calibri"/>
                <a:cs typeface="Calibri"/>
                <a:sym typeface="Calibri"/>
              </a:rPr>
              <a:t>Integrates with existing Kubernetes components</a:t>
            </a:r>
            <a:endParaRPr sz="2305">
              <a:latin typeface="Calibri"/>
              <a:ea typeface="Calibri"/>
              <a:cs typeface="Calibri"/>
              <a:sym typeface="Calibri"/>
            </a:endParaRPr>
          </a:p>
          <a:p>
            <a:pPr indent="-374967" lvl="0" marL="457200" rtl="0" algn="l">
              <a:lnSpc>
                <a:spcPct val="115000"/>
              </a:lnSpc>
              <a:spcBef>
                <a:spcPts val="0"/>
              </a:spcBef>
              <a:spcAft>
                <a:spcPts val="0"/>
              </a:spcAft>
              <a:buSzPts val="2305"/>
              <a:buFont typeface="Calibri"/>
              <a:buChar char="-"/>
            </a:pPr>
            <a:r>
              <a:rPr lang="en" sz="2305">
                <a:latin typeface="Calibri"/>
                <a:ea typeface="Calibri"/>
                <a:cs typeface="Calibri"/>
                <a:sym typeface="Calibri"/>
              </a:rPr>
              <a:t>Enables a more predictable workload sequencing startup on nodes</a:t>
            </a:r>
            <a:endParaRPr sz="2305">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g3cf43a72d22_0_53"/>
          <p:cNvSpPr txBox="1"/>
          <p:nvPr/>
        </p:nvSpPr>
        <p:spPr>
          <a:xfrm>
            <a:off x="205050" y="2230500"/>
            <a:ext cx="8733900" cy="682500"/>
          </a:xfrm>
          <a:prstGeom prst="rect">
            <a:avLst/>
          </a:prstGeom>
          <a:no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None/>
            </a:pPr>
            <a:r>
              <a:rPr b="1" lang="en" sz="4000">
                <a:latin typeface="Calibri"/>
                <a:ea typeface="Calibri"/>
                <a:cs typeface="Calibri"/>
                <a:sym typeface="Calibri"/>
              </a:rPr>
              <a:t>Resources &amp; Getting Involved</a:t>
            </a:r>
            <a:endParaRPr b="1" sz="4000">
              <a:solidFill>
                <a:srgbClr val="00000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g3cf43a72d22_0_208"/>
          <p:cNvSpPr txBox="1"/>
          <p:nvPr/>
        </p:nvSpPr>
        <p:spPr>
          <a:xfrm>
            <a:off x="346050" y="1182350"/>
            <a:ext cx="8451900" cy="3645900"/>
          </a:xfrm>
          <a:prstGeom prst="rect">
            <a:avLst/>
          </a:prstGeom>
          <a:noFill/>
          <a:ln>
            <a:noFill/>
          </a:ln>
        </p:spPr>
        <p:txBody>
          <a:bodyPr anchorCtr="0" anchor="t" bIns="34275" lIns="68575" spcFirstLastPara="1" rIns="68575" wrap="square" tIns="34275">
            <a:spAutoFit/>
          </a:bodyPr>
          <a:lstStyle/>
          <a:p>
            <a:pPr indent="0" lvl="0" marL="0" rtl="0" algn="l">
              <a:lnSpc>
                <a:spcPct val="115000"/>
              </a:lnSpc>
              <a:spcBef>
                <a:spcPts val="1200"/>
              </a:spcBef>
              <a:spcAft>
                <a:spcPts val="0"/>
              </a:spcAft>
              <a:buNone/>
            </a:pPr>
            <a:r>
              <a:rPr b="1" lang="en" sz="2605">
                <a:latin typeface="Calibri"/>
                <a:ea typeface="Calibri"/>
                <a:cs typeface="Calibri"/>
                <a:sym typeface="Calibri"/>
              </a:rPr>
              <a:t>Have a use-case? Let’s talk!</a:t>
            </a:r>
            <a:endParaRPr b="1" sz="2405">
              <a:latin typeface="Calibri"/>
              <a:ea typeface="Calibri"/>
              <a:cs typeface="Calibri"/>
              <a:sym typeface="Calibri"/>
            </a:endParaRPr>
          </a:p>
          <a:p>
            <a:pPr indent="0" lvl="0" marL="0" rtl="0" algn="l">
              <a:lnSpc>
                <a:spcPct val="115000"/>
              </a:lnSpc>
              <a:spcBef>
                <a:spcPts val="1200"/>
              </a:spcBef>
              <a:spcAft>
                <a:spcPts val="0"/>
              </a:spcAft>
              <a:buNone/>
            </a:pPr>
            <a:r>
              <a:rPr b="1" lang="en" sz="1904">
                <a:latin typeface="Calibri"/>
                <a:ea typeface="Calibri"/>
                <a:cs typeface="Calibri"/>
                <a:sym typeface="Calibri"/>
              </a:rPr>
              <a:t>Participate in future discussions and development:</a:t>
            </a:r>
            <a:endParaRPr b="1" sz="1904">
              <a:latin typeface="Calibri"/>
              <a:ea typeface="Calibri"/>
              <a:cs typeface="Calibri"/>
              <a:sym typeface="Calibri"/>
            </a:endParaRPr>
          </a:p>
          <a:p>
            <a:pPr indent="-349567" lvl="0" marL="457200" rtl="0" algn="l">
              <a:lnSpc>
                <a:spcPct val="115000"/>
              </a:lnSpc>
              <a:spcBef>
                <a:spcPts val="1200"/>
              </a:spcBef>
              <a:spcAft>
                <a:spcPts val="0"/>
              </a:spcAft>
              <a:buSzPts val="1905"/>
              <a:buFont typeface="Calibri"/>
              <a:buChar char="●"/>
            </a:pPr>
            <a:r>
              <a:rPr lang="en" sz="1904">
                <a:latin typeface="Calibri"/>
                <a:ea typeface="Calibri"/>
                <a:cs typeface="Calibri"/>
                <a:sym typeface="Calibri"/>
              </a:rPr>
              <a:t>Our Project Repository - </a:t>
            </a:r>
            <a:r>
              <a:rPr lang="en" sz="1904" u="sng">
                <a:solidFill>
                  <a:schemeClr val="hlink"/>
                </a:solidFill>
                <a:latin typeface="Calibri"/>
                <a:ea typeface="Calibri"/>
                <a:cs typeface="Calibri"/>
                <a:sym typeface="Calibri"/>
                <a:hlinkClick r:id="rId3"/>
              </a:rPr>
              <a:t>sigs.k8s.io/node-readiness-controller</a:t>
            </a:r>
            <a:endParaRPr sz="1904">
              <a:latin typeface="Calibri"/>
              <a:ea typeface="Calibri"/>
              <a:cs typeface="Calibri"/>
              <a:sym typeface="Calibri"/>
            </a:endParaRPr>
          </a:p>
          <a:p>
            <a:pPr indent="-349567" lvl="0" marL="457200" rtl="0" algn="l">
              <a:lnSpc>
                <a:spcPct val="115000"/>
              </a:lnSpc>
              <a:spcBef>
                <a:spcPts val="0"/>
              </a:spcBef>
              <a:spcAft>
                <a:spcPts val="0"/>
              </a:spcAft>
              <a:buSzPts val="1905"/>
              <a:buFont typeface="Calibri"/>
              <a:buChar char="●"/>
            </a:pPr>
            <a:r>
              <a:rPr lang="en" sz="1904">
                <a:latin typeface="Calibri"/>
                <a:ea typeface="Calibri"/>
                <a:cs typeface="Calibri"/>
                <a:sym typeface="Calibri"/>
              </a:rPr>
              <a:t>Slack: Join </a:t>
            </a:r>
            <a:r>
              <a:rPr lang="en" sz="1904" u="sng">
                <a:solidFill>
                  <a:schemeClr val="hlink"/>
                </a:solidFill>
                <a:latin typeface="Calibri"/>
                <a:ea typeface="Calibri"/>
                <a:cs typeface="Calibri"/>
                <a:sym typeface="Calibri"/>
                <a:hlinkClick r:id="rId4"/>
              </a:rPr>
              <a:t>#sig-node-readiness-controller</a:t>
            </a:r>
            <a:r>
              <a:rPr lang="en" sz="1904">
                <a:latin typeface="Calibri"/>
                <a:ea typeface="Calibri"/>
                <a:cs typeface="Calibri"/>
                <a:sym typeface="Calibri"/>
              </a:rPr>
              <a:t> on the Kubernetes slack and our biweekly meetings.</a:t>
            </a:r>
            <a:endParaRPr sz="1904">
              <a:latin typeface="Calibri"/>
              <a:ea typeface="Calibri"/>
              <a:cs typeface="Calibri"/>
              <a:sym typeface="Calibri"/>
            </a:endParaRPr>
          </a:p>
          <a:p>
            <a:pPr indent="-349567" lvl="0" marL="457200" rtl="0" algn="l">
              <a:lnSpc>
                <a:spcPct val="115000"/>
              </a:lnSpc>
              <a:spcBef>
                <a:spcPts val="0"/>
              </a:spcBef>
              <a:spcAft>
                <a:spcPts val="0"/>
              </a:spcAft>
              <a:buSzPts val="1905"/>
              <a:buFont typeface="Calibri"/>
              <a:buChar char="●"/>
            </a:pPr>
            <a:r>
              <a:rPr lang="en" sz="1904">
                <a:solidFill>
                  <a:schemeClr val="dk1"/>
                </a:solidFill>
                <a:latin typeface="Calibri"/>
                <a:ea typeface="Calibri"/>
                <a:cs typeface="Calibri"/>
                <a:sym typeface="Calibri"/>
              </a:rPr>
              <a:t>Follow our Project Website - </a:t>
            </a:r>
            <a:r>
              <a:rPr lang="en" sz="1904" u="sng">
                <a:solidFill>
                  <a:schemeClr val="hlink"/>
                </a:solidFill>
                <a:latin typeface="Calibri"/>
                <a:ea typeface="Calibri"/>
                <a:cs typeface="Calibri"/>
                <a:sym typeface="Calibri"/>
                <a:hlinkClick r:id="rId5"/>
              </a:rPr>
              <a:t>node-readiness-controller.sigs.k8s.io/</a:t>
            </a:r>
            <a:r>
              <a:rPr lang="en" sz="1904">
                <a:solidFill>
                  <a:schemeClr val="dk1"/>
                </a:solidFill>
                <a:latin typeface="Calibri"/>
                <a:ea typeface="Calibri"/>
                <a:cs typeface="Calibri"/>
                <a:sym typeface="Calibri"/>
              </a:rPr>
              <a:t> to find our user-guides and latest release updates.</a:t>
            </a:r>
            <a:endParaRPr sz="1904">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rPr i="1" lang="en" sz="1904">
                <a:solidFill>
                  <a:schemeClr val="dk1"/>
                </a:solidFill>
                <a:latin typeface="Calibri"/>
                <a:ea typeface="Calibri"/>
                <a:cs typeface="Calibri"/>
                <a:sym typeface="Calibri"/>
              </a:rPr>
              <a:t>Whether you are a component owner needing reporting guidelines or a cluster admin looking for deterministic builds, we want to hear from you. </a:t>
            </a:r>
            <a:endParaRPr i="1" sz="1904">
              <a:solidFill>
                <a:schemeClr val="dk1"/>
              </a:solidFill>
              <a:latin typeface="Calibri"/>
              <a:ea typeface="Calibri"/>
              <a:cs typeface="Calibri"/>
              <a:sym typeface="Calibri"/>
            </a:endParaRPr>
          </a:p>
        </p:txBody>
      </p:sp>
      <p:sp>
        <p:nvSpPr>
          <p:cNvPr id="469" name="Google Shape;469;g3cf43a72d22_0_208"/>
          <p:cNvSpPr txBox="1"/>
          <p:nvPr>
            <p:ph type="title"/>
          </p:nvPr>
        </p:nvSpPr>
        <p:spPr>
          <a:xfrm>
            <a:off x="311700" y="0"/>
            <a:ext cx="8761500" cy="1047900"/>
          </a:xfrm>
          <a:prstGeom prst="rect">
            <a:avLst/>
          </a:prstGeom>
        </p:spPr>
        <p:txBody>
          <a:bodyPr anchorCtr="0" anchor="ctr" bIns="0" lIns="0" spcFirstLastPara="1" rIns="0" wrap="square" tIns="0">
            <a:normAutofit fontScale="90000"/>
          </a:bodyPr>
          <a:lstStyle/>
          <a:p>
            <a:pPr indent="0" lvl="0" marL="0" rtl="0" algn="l">
              <a:spcBef>
                <a:spcPts val="0"/>
              </a:spcBef>
              <a:spcAft>
                <a:spcPts val="0"/>
              </a:spcAft>
              <a:buNone/>
            </a:pPr>
            <a:r>
              <a:rPr lang="en" sz="4000">
                <a:latin typeface="Calibri"/>
                <a:ea typeface="Calibri"/>
                <a:cs typeface="Calibri"/>
                <a:sym typeface="Calibri"/>
              </a:rPr>
              <a:t>Get Involved with Node Readiness Controller</a:t>
            </a:r>
            <a:endParaRPr sz="4000">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10"/>
          <p:cNvSpPr txBox="1"/>
          <p:nvPr/>
        </p:nvSpPr>
        <p:spPr>
          <a:xfrm>
            <a:off x="2760300" y="390750"/>
            <a:ext cx="3623400" cy="1135500"/>
          </a:xfrm>
          <a:prstGeom prst="rect">
            <a:avLst/>
          </a:prstGeom>
          <a:noFill/>
          <a:ln>
            <a:noFill/>
          </a:ln>
        </p:spPr>
        <p:txBody>
          <a:bodyPr anchorCtr="0" anchor="t" bIns="34275" lIns="68575" spcFirstLastPara="1" rIns="68575" wrap="square" tIns="34275">
            <a:noAutofit/>
          </a:bodyPr>
          <a:lstStyle/>
          <a:p>
            <a:pPr indent="0" lvl="0" marL="0" rtl="0" algn="ctr">
              <a:lnSpc>
                <a:spcPct val="90000"/>
              </a:lnSpc>
              <a:spcBef>
                <a:spcPts val="0"/>
              </a:spcBef>
              <a:spcAft>
                <a:spcPts val="0"/>
              </a:spcAft>
              <a:buNone/>
            </a:pPr>
            <a:r>
              <a:rPr b="1" i="1" lang="en" sz="3600">
                <a:solidFill>
                  <a:schemeClr val="lt1"/>
                </a:solidFill>
                <a:latin typeface="Calibri"/>
                <a:ea typeface="Calibri"/>
                <a:cs typeface="Calibri"/>
                <a:sym typeface="Calibri"/>
              </a:rPr>
              <a:t>Thank You</a:t>
            </a:r>
            <a:endParaRPr b="1" sz="3600">
              <a:solidFill>
                <a:schemeClr val="lt1"/>
              </a:solidFill>
              <a:latin typeface="Calibri"/>
              <a:ea typeface="Calibri"/>
              <a:cs typeface="Calibri"/>
              <a:sym typeface="Calibri"/>
            </a:endParaRPr>
          </a:p>
        </p:txBody>
      </p:sp>
      <p:pic>
        <p:nvPicPr>
          <p:cNvPr id="475" name="Google Shape;475;p10" title="contributors.png"/>
          <p:cNvPicPr preferRelativeResize="0"/>
          <p:nvPr/>
        </p:nvPicPr>
        <p:blipFill>
          <a:blip r:embed="rId3">
            <a:alphaModFix/>
          </a:blip>
          <a:stretch>
            <a:fillRect/>
          </a:stretch>
        </p:blipFill>
        <p:spPr>
          <a:xfrm>
            <a:off x="2308300" y="1149950"/>
            <a:ext cx="4527400" cy="361115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g3d2062d83d8_0_98"/>
          <p:cNvSpPr txBox="1"/>
          <p:nvPr>
            <p:ph type="title"/>
          </p:nvPr>
        </p:nvSpPr>
        <p:spPr>
          <a:xfrm>
            <a:off x="111125" y="2295975"/>
            <a:ext cx="5596800" cy="841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Questions?</a:t>
            </a:r>
            <a:endParaRPr/>
          </a:p>
        </p:txBody>
      </p:sp>
      <p:pic>
        <p:nvPicPr>
          <p:cNvPr id="481" name="Google Shape;481;g3d2062d83d8_0_98" title="nrc-qr-feedback.png"/>
          <p:cNvPicPr preferRelativeResize="0"/>
          <p:nvPr/>
        </p:nvPicPr>
        <p:blipFill>
          <a:blip r:embed="rId3">
            <a:alphaModFix/>
          </a:blip>
          <a:stretch>
            <a:fillRect/>
          </a:stretch>
        </p:blipFill>
        <p:spPr>
          <a:xfrm>
            <a:off x="5908463" y="1409638"/>
            <a:ext cx="2324226" cy="2324226"/>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485" name="Shape 485"/>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OSSNA24">
  <a:themeElements>
    <a:clrScheme name="Custom 9">
      <a:dk1>
        <a:srgbClr val="000000"/>
      </a:dk1>
      <a:lt1>
        <a:srgbClr val="FFFFFF"/>
      </a:lt1>
      <a:dk2>
        <a:srgbClr val="000000"/>
      </a:dk2>
      <a:lt2>
        <a:srgbClr val="EEEEEE"/>
      </a:lt2>
      <a:accent1>
        <a:srgbClr val="FF7F15"/>
      </a:accent1>
      <a:accent2>
        <a:srgbClr val="262267"/>
      </a:accent2>
      <a:accent3>
        <a:srgbClr val="305BA9"/>
      </a:accent3>
      <a:accent4>
        <a:srgbClr val="B0DDFF"/>
      </a:accent4>
      <a:accent5>
        <a:srgbClr val="FFC217"/>
      </a:accent5>
      <a:accent6>
        <a:srgbClr val="BE9677"/>
      </a:accent6>
      <a:hlink>
        <a:srgbClr val="ED8B38"/>
      </a:hlink>
      <a:folHlink>
        <a:srgbClr val="FFA35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