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7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</p:sldIdLst>
  <p:sldSz cy="5143500" cx="9144000"/>
  <p:notesSz cx="6858000" cy="9144000"/>
  <p:embeddedFontLst>
    <p:embeddedFont>
      <p:font typeface="Roboto Mono Medium"/>
      <p:regular r:id="rId55"/>
      <p:bold r:id="rId56"/>
      <p:italic r:id="rId57"/>
      <p:boldItalic r:id="rId58"/>
    </p:embeddedFont>
    <p:embeddedFont>
      <p:font typeface="Roboto Medium"/>
      <p:regular r:id="rId59"/>
      <p:bold r:id="rId60"/>
      <p:italic r:id="rId61"/>
      <p:boldItalic r:id="rId62"/>
    </p:embeddedFont>
    <p:embeddedFont>
      <p:font typeface="Manrope SemiBold"/>
      <p:regular r:id="rId63"/>
      <p:bold r:id="rId64"/>
    </p:embeddedFont>
    <p:embeddedFont>
      <p:font typeface="Manrope"/>
      <p:regular r:id="rId65"/>
      <p:bold r:id="rId66"/>
    </p:embeddedFont>
    <p:embeddedFont>
      <p:font typeface="Poppins Light"/>
      <p:regular r:id="rId67"/>
      <p:bold r:id="rId68"/>
      <p:italic r:id="rId69"/>
      <p:boldItalic r:id="rId70"/>
    </p:embeddedFont>
    <p:embeddedFont>
      <p:font typeface="Manrope ExtraBold"/>
      <p:bold r:id="rId71"/>
    </p:embeddedFont>
    <p:embeddedFont>
      <p:font typeface="Roboto Mono"/>
      <p:regular r:id="rId72"/>
      <p:bold r:id="rId73"/>
      <p:italic r:id="rId74"/>
      <p:boldItalic r:id="rId75"/>
    </p:embeddedFont>
    <p:embeddedFont>
      <p:font typeface="Roboto"/>
      <p:regular r:id="rId76"/>
      <p:bold r:id="rId77"/>
      <p:italic r:id="rId78"/>
      <p:boldItalic r:id="rId79"/>
    </p:embeddedFont>
    <p:embeddedFont>
      <p:font typeface="Poppins"/>
      <p:regular r:id="rId80"/>
      <p:bold r:id="rId81"/>
      <p:italic r:id="rId82"/>
      <p:boldItalic r:id="rId83"/>
    </p:embeddedFont>
    <p:embeddedFont>
      <p:font typeface="Poppins Medium"/>
      <p:regular r:id="rId84"/>
      <p:bold r:id="rId85"/>
      <p:italic r:id="rId86"/>
      <p:boldItalic r:id="rId87"/>
    </p:embeddedFont>
    <p:embeddedFont>
      <p:font typeface="Poppins SemiBold"/>
      <p:regular r:id="rId88"/>
      <p:bold r:id="rId89"/>
      <p:italic r:id="rId90"/>
      <p:boldItalic r:id="rId91"/>
    </p:embeddedFont>
    <p:embeddedFont>
      <p:font typeface="Rubik"/>
      <p:regular r:id="rId92"/>
      <p:bold r:id="rId93"/>
      <p:italic r:id="rId94"/>
      <p:boldItalic r:id="rId95"/>
    </p:embeddedFont>
    <p:embeddedFont>
      <p:font typeface="Open Sans"/>
      <p:regular r:id="rId96"/>
      <p:bold r:id="rId97"/>
      <p:italic r:id="rId98"/>
      <p:boldItalic r:id="rId9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95" Type="http://schemas.openxmlformats.org/officeDocument/2006/relationships/font" Target="fonts/Rubik-boldItalic.fntdata"/><Relationship Id="rId94" Type="http://schemas.openxmlformats.org/officeDocument/2006/relationships/font" Target="fonts/Rubik-italic.fntdata"/><Relationship Id="rId97" Type="http://schemas.openxmlformats.org/officeDocument/2006/relationships/font" Target="fonts/OpenSans-bold.fntdata"/><Relationship Id="rId96" Type="http://schemas.openxmlformats.org/officeDocument/2006/relationships/font" Target="fonts/OpenSans-regular.fntdata"/><Relationship Id="rId11" Type="http://schemas.openxmlformats.org/officeDocument/2006/relationships/slide" Target="slides/slide7.xml"/><Relationship Id="rId99" Type="http://schemas.openxmlformats.org/officeDocument/2006/relationships/font" Target="fonts/OpenSans-boldItalic.fntdata"/><Relationship Id="rId10" Type="http://schemas.openxmlformats.org/officeDocument/2006/relationships/slide" Target="slides/slide6.xml"/><Relationship Id="rId98" Type="http://schemas.openxmlformats.org/officeDocument/2006/relationships/font" Target="fonts/OpenSans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91" Type="http://schemas.openxmlformats.org/officeDocument/2006/relationships/font" Target="fonts/PoppinsSemiBold-boldItalic.fntdata"/><Relationship Id="rId90" Type="http://schemas.openxmlformats.org/officeDocument/2006/relationships/font" Target="fonts/PoppinsSemiBold-italic.fntdata"/><Relationship Id="rId93" Type="http://schemas.openxmlformats.org/officeDocument/2006/relationships/font" Target="fonts/Rubik-bold.fntdata"/><Relationship Id="rId92" Type="http://schemas.openxmlformats.org/officeDocument/2006/relationships/font" Target="fonts/Rubik-regular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84" Type="http://schemas.openxmlformats.org/officeDocument/2006/relationships/font" Target="fonts/PoppinsMedium-regular.fntdata"/><Relationship Id="rId83" Type="http://schemas.openxmlformats.org/officeDocument/2006/relationships/font" Target="fonts/Poppins-boldItalic.fntdata"/><Relationship Id="rId86" Type="http://schemas.openxmlformats.org/officeDocument/2006/relationships/font" Target="fonts/PoppinsMedium-italic.fntdata"/><Relationship Id="rId85" Type="http://schemas.openxmlformats.org/officeDocument/2006/relationships/font" Target="fonts/PoppinsMedium-bold.fntdata"/><Relationship Id="rId88" Type="http://schemas.openxmlformats.org/officeDocument/2006/relationships/font" Target="fonts/PoppinsSemiBold-regular.fntdata"/><Relationship Id="rId87" Type="http://schemas.openxmlformats.org/officeDocument/2006/relationships/font" Target="fonts/PoppinsMedium-boldItalic.fntdata"/><Relationship Id="rId89" Type="http://schemas.openxmlformats.org/officeDocument/2006/relationships/font" Target="fonts/PoppinsSemiBold-bold.fntdata"/><Relationship Id="rId80" Type="http://schemas.openxmlformats.org/officeDocument/2006/relationships/font" Target="fonts/Poppins-regular.fntdata"/><Relationship Id="rId82" Type="http://schemas.openxmlformats.org/officeDocument/2006/relationships/font" Target="fonts/Poppins-italic.fntdata"/><Relationship Id="rId81" Type="http://schemas.openxmlformats.org/officeDocument/2006/relationships/font" Target="fonts/Poppins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73" Type="http://schemas.openxmlformats.org/officeDocument/2006/relationships/font" Target="fonts/RobotoMono-bold.fntdata"/><Relationship Id="rId72" Type="http://schemas.openxmlformats.org/officeDocument/2006/relationships/font" Target="fonts/RobotoMono-regular.fntdata"/><Relationship Id="rId75" Type="http://schemas.openxmlformats.org/officeDocument/2006/relationships/font" Target="fonts/RobotoMono-boldItalic.fntdata"/><Relationship Id="rId74" Type="http://schemas.openxmlformats.org/officeDocument/2006/relationships/font" Target="fonts/RobotoMono-italic.fntdata"/><Relationship Id="rId77" Type="http://schemas.openxmlformats.org/officeDocument/2006/relationships/font" Target="fonts/Roboto-bold.fntdata"/><Relationship Id="rId76" Type="http://schemas.openxmlformats.org/officeDocument/2006/relationships/font" Target="fonts/Roboto-regular.fntdata"/><Relationship Id="rId79" Type="http://schemas.openxmlformats.org/officeDocument/2006/relationships/font" Target="fonts/Roboto-boldItalic.fntdata"/><Relationship Id="rId78" Type="http://schemas.openxmlformats.org/officeDocument/2006/relationships/font" Target="fonts/Roboto-italic.fntdata"/><Relationship Id="rId71" Type="http://schemas.openxmlformats.org/officeDocument/2006/relationships/font" Target="fonts/ManropeExtraBold-bold.fntdata"/><Relationship Id="rId70" Type="http://schemas.openxmlformats.org/officeDocument/2006/relationships/font" Target="fonts/PoppinsLight-boldItalic.fntdata"/><Relationship Id="rId62" Type="http://schemas.openxmlformats.org/officeDocument/2006/relationships/font" Target="fonts/RobotoMedium-boldItalic.fntdata"/><Relationship Id="rId61" Type="http://schemas.openxmlformats.org/officeDocument/2006/relationships/font" Target="fonts/RobotoMedium-italic.fntdata"/><Relationship Id="rId64" Type="http://schemas.openxmlformats.org/officeDocument/2006/relationships/font" Target="fonts/ManropeSemiBold-bold.fntdata"/><Relationship Id="rId63" Type="http://schemas.openxmlformats.org/officeDocument/2006/relationships/font" Target="fonts/ManropeSemiBold-regular.fntdata"/><Relationship Id="rId66" Type="http://schemas.openxmlformats.org/officeDocument/2006/relationships/font" Target="fonts/Manrope-bold.fntdata"/><Relationship Id="rId65" Type="http://schemas.openxmlformats.org/officeDocument/2006/relationships/font" Target="fonts/Manrope-regular.fntdata"/><Relationship Id="rId68" Type="http://schemas.openxmlformats.org/officeDocument/2006/relationships/font" Target="fonts/PoppinsLight-bold.fntdata"/><Relationship Id="rId67" Type="http://schemas.openxmlformats.org/officeDocument/2006/relationships/font" Target="fonts/PoppinsLight-regular.fntdata"/><Relationship Id="rId60" Type="http://schemas.openxmlformats.org/officeDocument/2006/relationships/font" Target="fonts/RobotoMedium-bold.fntdata"/><Relationship Id="rId69" Type="http://schemas.openxmlformats.org/officeDocument/2006/relationships/font" Target="fonts/PoppinsLight-italic.fntdata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5" Type="http://schemas.openxmlformats.org/officeDocument/2006/relationships/font" Target="fonts/RobotoMonoMedium-regular.fntdata"/><Relationship Id="rId54" Type="http://schemas.openxmlformats.org/officeDocument/2006/relationships/slide" Target="slides/slide50.xml"/><Relationship Id="rId57" Type="http://schemas.openxmlformats.org/officeDocument/2006/relationships/font" Target="fonts/RobotoMonoMedium-italic.fntdata"/><Relationship Id="rId56" Type="http://schemas.openxmlformats.org/officeDocument/2006/relationships/font" Target="fonts/RobotoMonoMedium-bold.fntdata"/><Relationship Id="rId59" Type="http://schemas.openxmlformats.org/officeDocument/2006/relationships/font" Target="fonts/RobotoMedium-regular.fntdata"/><Relationship Id="rId58" Type="http://schemas.openxmlformats.org/officeDocument/2006/relationships/font" Target="fonts/RobotoMonoMedium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bd32c82b1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g3bd32c82b1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1bfc89cfc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1bfc89cfc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d1bfc89cfc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d1bfc89cfc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d1bfc89cfc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d1bfc89cfc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bd32c82b17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bd32c82b17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d19e418d57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d19e418d57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d19e418d57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d19e418d57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d19e418d5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d19e418d5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d19e418d57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d19e418d57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d19e418d57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d19e418d57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 taking that back to the question of supply chain </a:t>
            </a:r>
            <a:r>
              <a:rPr b="1" lang="en"/>
              <a:t>security</a:t>
            </a:r>
            <a:r>
              <a:rPr lang="en"/>
              <a:t>…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d057cd15d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d057cd15d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d057cd15d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d057cd15d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work on Buoyant Enterprise for Linkerd, lovingly abbreviated as BEL.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BEL is an enterprise distribution of the open-source CNCF service mesh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Linkerd.  As an enterprise distribution, one of the things that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differentiates it from open-source Linkerd is that we provide this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supply chain security information.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d19e418d57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d19e418d57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d19e418d57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d19e418d57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d19e418d57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d19e418d57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d1a67c127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d1a67c127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d19e418d57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d19e418d57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d19e418d57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d19e418d57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d19e418d57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d19e418d57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d19e418d57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d19e418d57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d19e418d57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d19e418d57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d19e418d57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d19e418d57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d19e418d57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d19e418d57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d19e418d57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d19e418d57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d19e418d57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d19e418d57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d19e418d57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d19e418d57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d1bfc89cf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d1bfc89cf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d19e418d57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d19e418d57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d1bfc89cfc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d1bfc89cf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d19e418d57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d19e418d57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d19e418d57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d19e418d57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d19e418d57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d19e418d57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d19e418d57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d19e418d57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the digest of the index to which we’re attaching something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d1bfc89cfc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d1bfc89cfc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d19e418d57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d19e418d57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d19e418d57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d19e418d57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d1bfc89cfc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d1bfc89cfc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d19e418d57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3d19e418d57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d19e418d57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d19e418d57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d19e418d57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d19e418d57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d1a67c127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d1a67c127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if you’re unhappy that I’m just showing annotations here, we can take the SHA of one of documents…</a:t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d1a67c127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d1a67c127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d1a67c127a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d1a67c127a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d1a67c127a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d1a67c127a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you’re interested, </a:t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d1a67c127a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d1a67c127a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you’re interested, </a:t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d1a67c127a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d1a67c127a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d77eff7885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d77eff7885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d1a67c127a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d1a67c127a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d1a67c127a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3d1a67c127a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We are hosting an Escape Room Party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Half escape room, half party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Should be a lot of fun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Register with the QR code and join us! </a:t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bd32c82b17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3bd32c82b17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">
  <p:cSld name="CUSTOM_3_1">
    <p:bg>
      <p:bgPr>
        <a:gradFill>
          <a:gsLst>
            <a:gs pos="0">
              <a:srgbClr val="FFFFFF"/>
            </a:gs>
            <a:gs pos="44000">
              <a:schemeClr val="lt1"/>
            </a:gs>
            <a:gs pos="100000">
              <a:srgbClr val="8EEDC6"/>
            </a:gs>
          </a:gsLst>
          <a:lin ang="18900044" scaled="0"/>
        </a:gra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title"/>
          </p:nvPr>
        </p:nvSpPr>
        <p:spPr>
          <a:xfrm flipH="1">
            <a:off x="320831" y="1706333"/>
            <a:ext cx="8520600" cy="17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700"/>
              <a:buFont typeface="Poppins"/>
              <a:buNone/>
              <a:defRPr b="1" sz="4700"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2" type="title"/>
          </p:nvPr>
        </p:nvSpPr>
        <p:spPr>
          <a:xfrm flipH="1">
            <a:off x="311700" y="2561169"/>
            <a:ext cx="8520600" cy="89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Font typeface="Poppins Medium"/>
              <a:buNone/>
              <a:defRPr sz="3700"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11" name="Google Shape;11;p2" title="Creators of Linkerd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3875" y="362177"/>
            <a:ext cx="2337475" cy="65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 title="new_mesh.png"/>
          <p:cNvPicPr preferRelativeResize="0"/>
          <p:nvPr/>
        </p:nvPicPr>
        <p:blipFill>
          <a:blip r:embed="rId3">
            <a:alphaModFix amt="68000"/>
          </a:blip>
          <a:stretch>
            <a:fillRect/>
          </a:stretch>
        </p:blipFill>
        <p:spPr>
          <a:xfrm>
            <a:off x="7137341" y="10366"/>
            <a:ext cx="200666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1">
  <p:cSld name="CUSTOM_3_1_1_1">
    <p:bg>
      <p:bgPr>
        <a:gradFill>
          <a:gsLst>
            <a:gs pos="0">
              <a:srgbClr val="FFFFFF"/>
            </a:gs>
            <a:gs pos="44000">
              <a:schemeClr val="lt1"/>
            </a:gs>
            <a:gs pos="100000">
              <a:srgbClr val="8EEDC6"/>
            </a:gs>
          </a:gsLst>
          <a:lin ang="13500032" scaled="0"/>
        </a:gra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684750" y="1282050"/>
            <a:ext cx="4022100" cy="3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600"/>
              <a:buFont typeface="Manrope"/>
              <a:buChar char="●"/>
              <a:defRPr>
                <a:solidFill>
                  <a:srgbClr val="073359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indent="-317500" lvl="1" marL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Font typeface="Manrope"/>
              <a:buChar char="○"/>
              <a:defRPr>
                <a:solidFill>
                  <a:srgbClr val="073359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indent="-317500" lvl="2" marL="13716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Font typeface="Manrope"/>
              <a:buChar char="■"/>
              <a:defRPr>
                <a:solidFill>
                  <a:srgbClr val="073359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indent="-317500" lvl="3" marL="18288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Font typeface="Manrope"/>
              <a:buChar char="●"/>
              <a:defRPr>
                <a:solidFill>
                  <a:srgbClr val="073359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indent="-317500" lvl="4" marL="22860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Font typeface="Manrope"/>
              <a:buChar char="○"/>
              <a:defRPr>
                <a:solidFill>
                  <a:srgbClr val="073359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indent="-317500" lvl="5" marL="27432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Font typeface="Manrope"/>
              <a:buChar char="■"/>
              <a:defRPr>
                <a:solidFill>
                  <a:srgbClr val="073359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indent="-317500" lvl="6" marL="3200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Font typeface="Manrope"/>
              <a:buChar char="●"/>
              <a:defRPr>
                <a:solidFill>
                  <a:srgbClr val="073359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indent="-317500" lvl="7" marL="36576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Font typeface="Manrope"/>
              <a:buChar char="○"/>
              <a:defRPr>
                <a:solidFill>
                  <a:srgbClr val="073359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indent="-317500" lvl="8" marL="41148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0185FD"/>
              </a:buClr>
              <a:buSzPts val="1400"/>
              <a:buFont typeface="Manrope"/>
              <a:buChar char="■"/>
              <a:defRPr>
                <a:solidFill>
                  <a:srgbClr val="073359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type="title"/>
          </p:nvPr>
        </p:nvSpPr>
        <p:spPr>
          <a:xfrm>
            <a:off x="4714500" y="460438"/>
            <a:ext cx="4022100" cy="6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14380"/>
              </a:buClr>
              <a:buSzPts val="2500"/>
              <a:buNone/>
              <a:defRPr sz="2500">
                <a:solidFill>
                  <a:srgbClr val="01438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Open Sans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2" type="title"/>
          </p:nvPr>
        </p:nvSpPr>
        <p:spPr>
          <a:xfrm>
            <a:off x="344075" y="1585475"/>
            <a:ext cx="3961200" cy="6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073359"/>
              </a:buClr>
              <a:buSzPts val="2800"/>
              <a:buNone/>
              <a:defRPr>
                <a:solidFill>
                  <a:srgbClr val="073359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073359"/>
              </a:buClr>
              <a:buSzPts val="2800"/>
              <a:buNone/>
              <a:defRPr>
                <a:solidFill>
                  <a:srgbClr val="073359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073359"/>
              </a:buClr>
              <a:buSzPts val="2800"/>
              <a:buNone/>
              <a:defRPr>
                <a:solidFill>
                  <a:srgbClr val="073359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073359"/>
              </a:buClr>
              <a:buSzPts val="2800"/>
              <a:buNone/>
              <a:defRPr>
                <a:solidFill>
                  <a:srgbClr val="073359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073359"/>
              </a:buClr>
              <a:buSzPts val="2800"/>
              <a:buNone/>
              <a:defRPr>
                <a:solidFill>
                  <a:srgbClr val="073359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073359"/>
              </a:buClr>
              <a:buSzPts val="2800"/>
              <a:buNone/>
              <a:defRPr>
                <a:solidFill>
                  <a:srgbClr val="073359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073359"/>
              </a:buClr>
              <a:buSzPts val="2800"/>
              <a:buNone/>
              <a:defRPr>
                <a:solidFill>
                  <a:srgbClr val="073359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073359"/>
              </a:buClr>
              <a:buSzPts val="2800"/>
              <a:buNone/>
              <a:defRPr>
                <a:solidFill>
                  <a:srgbClr val="073359"/>
                </a:solidFill>
              </a:defRPr>
            </a:lvl9pPr>
          </a:lstStyle>
          <a:p/>
        </p:txBody>
      </p:sp>
      <p:pic>
        <p:nvPicPr>
          <p:cNvPr id="17" name="Google Shape;17;p3" title="new_mesh.png"/>
          <p:cNvPicPr preferRelativeResize="0"/>
          <p:nvPr/>
        </p:nvPicPr>
        <p:blipFill>
          <a:blip r:embed="rId2">
            <a:alphaModFix amt="68000"/>
          </a:blip>
          <a:stretch>
            <a:fillRect/>
          </a:stretch>
        </p:blipFill>
        <p:spPr>
          <a:xfrm flipH="1">
            <a:off x="-9" y="-9"/>
            <a:ext cx="200666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Break (Needs background image added) 1 4">
  <p:cSld name="SECTION_HEADER_1_4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14380"/>
              </a:buClr>
              <a:buSzPts val="2800"/>
              <a:buNone/>
              <a:defRPr sz="2800">
                <a:solidFill>
                  <a:srgbClr val="01438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311700" y="1152475"/>
            <a:ext cx="4022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600"/>
              <a:buChar char="●"/>
              <a:defRPr sz="1800">
                <a:solidFill>
                  <a:srgbClr val="014380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Char char="○"/>
              <a:defRPr>
                <a:solidFill>
                  <a:srgbClr val="014380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Char char="■"/>
              <a:defRPr>
                <a:solidFill>
                  <a:srgbClr val="014380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Char char="●"/>
              <a:defRPr>
                <a:solidFill>
                  <a:srgbClr val="014380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Char char="○"/>
              <a:defRPr>
                <a:solidFill>
                  <a:srgbClr val="014380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Char char="■"/>
              <a:defRPr>
                <a:solidFill>
                  <a:srgbClr val="014380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Char char="●"/>
              <a:defRPr>
                <a:solidFill>
                  <a:srgbClr val="014380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Char char="○"/>
              <a:defRPr>
                <a:solidFill>
                  <a:srgbClr val="014380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0185FD"/>
              </a:buClr>
              <a:buSzPts val="1400"/>
              <a:buChar char="■"/>
              <a:defRPr>
                <a:solidFill>
                  <a:srgbClr val="014380"/>
                </a:solidFill>
              </a:defRPr>
            </a:lvl9pPr>
          </a:lstStyle>
          <a:p/>
        </p:txBody>
      </p:sp>
      <p:sp>
        <p:nvSpPr>
          <p:cNvPr id="21" name="Google Shape;21;p4"/>
          <p:cNvSpPr txBox="1"/>
          <p:nvPr>
            <p:ph idx="2" type="body"/>
          </p:nvPr>
        </p:nvSpPr>
        <p:spPr>
          <a:xfrm>
            <a:off x="4809600" y="1157397"/>
            <a:ext cx="4022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600"/>
              <a:buChar char="●"/>
              <a:defRPr sz="1800">
                <a:solidFill>
                  <a:srgbClr val="014380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Char char="○"/>
              <a:defRPr>
                <a:solidFill>
                  <a:srgbClr val="014380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Char char="■"/>
              <a:defRPr>
                <a:solidFill>
                  <a:srgbClr val="014380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Char char="●"/>
              <a:defRPr>
                <a:solidFill>
                  <a:srgbClr val="014380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Char char="○"/>
              <a:defRPr>
                <a:solidFill>
                  <a:srgbClr val="014380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Char char="■"/>
              <a:defRPr>
                <a:solidFill>
                  <a:srgbClr val="014380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Char char="●"/>
              <a:defRPr>
                <a:solidFill>
                  <a:srgbClr val="014380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Char char="○"/>
              <a:defRPr>
                <a:solidFill>
                  <a:srgbClr val="014380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0185FD"/>
              </a:buClr>
              <a:buSzPts val="1400"/>
              <a:buChar char="■"/>
              <a:defRPr>
                <a:solidFill>
                  <a:srgbClr val="014380"/>
                </a:solidFill>
              </a:defRPr>
            </a:lvl9pPr>
          </a:lstStyle>
          <a:p/>
        </p:txBody>
      </p:sp>
      <p:pic>
        <p:nvPicPr>
          <p:cNvPr id="22" name="Google Shape;22;p4" title="Logo_micro@3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14361" y="4715736"/>
            <a:ext cx="1200275" cy="24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4" title="new_mesh.png"/>
          <p:cNvPicPr preferRelativeResize="0"/>
          <p:nvPr/>
        </p:nvPicPr>
        <p:blipFill>
          <a:blip r:embed="rId3">
            <a:alphaModFix amt="68000"/>
          </a:blip>
          <a:stretch>
            <a:fillRect/>
          </a:stretch>
        </p:blipFill>
        <p:spPr>
          <a:xfrm>
            <a:off x="7137341" y="10366"/>
            <a:ext cx="200666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Break (Needs background image added) 1 4 1">
  <p:cSld name="SECTION_HEADER_1_4_1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14380"/>
              </a:buClr>
              <a:buSzPts val="2800"/>
              <a:buNone/>
              <a:defRPr sz="2800">
                <a:solidFill>
                  <a:srgbClr val="01438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600"/>
              <a:buChar char="●"/>
              <a:defRPr sz="1800">
                <a:solidFill>
                  <a:srgbClr val="014380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Char char="○"/>
              <a:defRPr>
                <a:solidFill>
                  <a:srgbClr val="014380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Char char="■"/>
              <a:defRPr>
                <a:solidFill>
                  <a:srgbClr val="014380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Char char="●"/>
              <a:defRPr>
                <a:solidFill>
                  <a:srgbClr val="014380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Char char="○"/>
              <a:defRPr>
                <a:solidFill>
                  <a:srgbClr val="014380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Char char="■"/>
              <a:defRPr>
                <a:solidFill>
                  <a:srgbClr val="014380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Char char="●"/>
              <a:defRPr>
                <a:solidFill>
                  <a:srgbClr val="014380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Char char="○"/>
              <a:defRPr>
                <a:solidFill>
                  <a:srgbClr val="014380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0185FD"/>
              </a:buClr>
              <a:buSzPts val="1400"/>
              <a:buChar char="■"/>
              <a:defRPr>
                <a:solidFill>
                  <a:srgbClr val="014380"/>
                </a:solidFill>
              </a:defRPr>
            </a:lvl9pPr>
          </a:lstStyle>
          <a:p/>
        </p:txBody>
      </p:sp>
      <p:pic>
        <p:nvPicPr>
          <p:cNvPr id="27" name="Google Shape;27;p5" title="Logo_micro@3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14361" y="4715736"/>
            <a:ext cx="1200275" cy="24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" title="new_mesh.png"/>
          <p:cNvPicPr preferRelativeResize="0"/>
          <p:nvPr/>
        </p:nvPicPr>
        <p:blipFill>
          <a:blip r:embed="rId3">
            <a:alphaModFix amt="68000"/>
          </a:blip>
          <a:stretch>
            <a:fillRect/>
          </a:stretch>
        </p:blipFill>
        <p:spPr>
          <a:xfrm>
            <a:off x="7137341" y="10366"/>
            <a:ext cx="200666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2">
  <p:cSld name="CUSTOM_3_1_1_2">
    <p:bg>
      <p:bgPr>
        <a:gradFill>
          <a:gsLst>
            <a:gs pos="0">
              <a:srgbClr val="FFFFFF"/>
            </a:gs>
            <a:gs pos="44000">
              <a:schemeClr val="lt1"/>
            </a:gs>
            <a:gs pos="100000">
              <a:srgbClr val="8EEDC6"/>
            </a:gs>
          </a:gsLst>
          <a:lin ang="13500032" scaled="0"/>
        </a:gra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 flipH="1">
            <a:off x="320831" y="1706333"/>
            <a:ext cx="8520600" cy="17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Font typeface="Manrope ExtraBold"/>
              <a:buNone/>
              <a:defRPr b="0" sz="6000">
                <a:latin typeface="Manrope ExtraBold"/>
                <a:ea typeface="Manrope ExtraBold"/>
                <a:cs typeface="Manrope ExtraBold"/>
                <a:sym typeface="Manrope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31" name="Google Shape;31;p6" title="new_mesh.png"/>
          <p:cNvPicPr preferRelativeResize="0"/>
          <p:nvPr/>
        </p:nvPicPr>
        <p:blipFill>
          <a:blip r:embed="rId2">
            <a:alphaModFix amt="68000"/>
          </a:blip>
          <a:stretch>
            <a:fillRect/>
          </a:stretch>
        </p:blipFill>
        <p:spPr>
          <a:xfrm>
            <a:off x="7137341" y="10366"/>
            <a:ext cx="200666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 1 1 2 1">
  <p:cSld name="CUSTOM_3_1_1_2_1">
    <p:bg>
      <p:bgPr>
        <a:gradFill>
          <a:gsLst>
            <a:gs pos="0">
              <a:srgbClr val="FFFFFF"/>
            </a:gs>
            <a:gs pos="44000">
              <a:schemeClr val="lt1"/>
            </a:gs>
            <a:gs pos="100000">
              <a:srgbClr val="8EEDC6"/>
            </a:gs>
          </a:gsLst>
          <a:lin ang="13500032" scaled="0"/>
        </a:gra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7" title="new_mesh.png"/>
          <p:cNvPicPr preferRelativeResize="0"/>
          <p:nvPr/>
        </p:nvPicPr>
        <p:blipFill>
          <a:blip r:embed="rId2">
            <a:alphaModFix amt="68000"/>
          </a:blip>
          <a:stretch>
            <a:fillRect/>
          </a:stretch>
        </p:blipFill>
        <p:spPr>
          <a:xfrm>
            <a:off x="7137341" y="10366"/>
            <a:ext cx="200666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7"/>
          <p:cNvSpPr txBox="1"/>
          <p:nvPr>
            <p:ph type="title"/>
          </p:nvPr>
        </p:nvSpPr>
        <p:spPr>
          <a:xfrm flipH="1">
            <a:off x="320831" y="333808"/>
            <a:ext cx="8520600" cy="17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14380"/>
              </a:buClr>
              <a:buSzPts val="6000"/>
              <a:buNone/>
              <a:defRPr sz="6000">
                <a:solidFill>
                  <a:srgbClr val="01438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35" name="Google Shape;35;p7" title="Logo_micro@3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361" y="4715736"/>
            <a:ext cx="1200275" cy="24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7" title="question_smar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06388" y="1905925"/>
            <a:ext cx="2358926" cy="2745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">
  <p:cSld name="CAPTION_ONLY_1_1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8" title="Google Ads Landscape 1200x628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8"/>
          <p:cNvSpPr txBox="1"/>
          <p:nvPr>
            <p:ph type="ctrTitle"/>
          </p:nvPr>
        </p:nvSpPr>
        <p:spPr>
          <a:xfrm>
            <a:off x="311700" y="1790378"/>
            <a:ext cx="8672700" cy="7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2pPr>
            <a:lvl3pPr lvl="2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3pPr>
            <a:lvl4pPr lvl="3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4pPr>
            <a:lvl5pPr lvl="4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5pPr>
            <a:lvl6pPr lvl="5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6pPr>
            <a:lvl7pPr lvl="6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7pPr>
            <a:lvl8pPr lvl="7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8pPr>
            <a:lvl9pPr lvl="8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9pPr>
          </a:lstStyle>
          <a:p/>
        </p:txBody>
      </p:sp>
      <p:sp>
        <p:nvSpPr>
          <p:cNvPr id="40" name="Google Shape;40;p8"/>
          <p:cNvSpPr txBox="1"/>
          <p:nvPr>
            <p:ph idx="2" type="title"/>
          </p:nvPr>
        </p:nvSpPr>
        <p:spPr>
          <a:xfrm>
            <a:off x="326603" y="2495552"/>
            <a:ext cx="7335600" cy="49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185FD"/>
              </a:buClr>
              <a:buSzPts val="2520"/>
              <a:buFont typeface="Manrope SemiBold"/>
              <a:buNone/>
              <a:defRPr>
                <a:solidFill>
                  <a:srgbClr val="0185FD"/>
                </a:solidFill>
                <a:latin typeface="Manrope SemiBold"/>
                <a:ea typeface="Manrope SemiBold"/>
                <a:cs typeface="Manrope SemiBold"/>
                <a:sym typeface="Manrope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520"/>
              <a:buFont typeface="Rubik"/>
              <a:buNone/>
              <a:defRPr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520"/>
              <a:buFont typeface="Rubik"/>
              <a:buNone/>
              <a:defRPr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520"/>
              <a:buFont typeface="Rubik"/>
              <a:buNone/>
              <a:defRPr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520"/>
              <a:buFont typeface="Rubik"/>
              <a:buNone/>
              <a:defRPr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520"/>
              <a:buFont typeface="Rubik"/>
              <a:buNone/>
              <a:defRPr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520"/>
              <a:buFont typeface="Rubik"/>
              <a:buNone/>
              <a:defRPr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520"/>
              <a:buFont typeface="Rubik"/>
              <a:buNone/>
              <a:defRPr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520"/>
              <a:buFont typeface="Rubik"/>
              <a:buNone/>
              <a:defRPr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/>
        </p:txBody>
      </p:sp>
      <p:pic>
        <p:nvPicPr>
          <p:cNvPr id="41" name="Google Shape;41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3625" y="351050"/>
            <a:ext cx="2364225" cy="66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_8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">
  <p:cSld name="TITLE_AND_BODY_1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10" title="SMA Social Media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0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7550" y="4699428"/>
            <a:ext cx="1256900" cy="28207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0"/>
          <p:cNvSpPr txBox="1"/>
          <p:nvPr>
            <p:ph type="title"/>
          </p:nvPr>
        </p:nvSpPr>
        <p:spPr>
          <a:xfrm>
            <a:off x="363100" y="318625"/>
            <a:ext cx="8380800" cy="6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14380"/>
              </a:buClr>
              <a:buSzPts val="2500"/>
              <a:buNone/>
              <a:defRPr sz="2500">
                <a:solidFill>
                  <a:srgbClr val="01438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1" type="body"/>
          </p:nvPr>
        </p:nvSpPr>
        <p:spPr>
          <a:xfrm>
            <a:off x="386900" y="1039825"/>
            <a:ext cx="8380800" cy="362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600"/>
              <a:buFont typeface="Manrope"/>
              <a:buChar char="●"/>
              <a:defRPr>
                <a:solidFill>
                  <a:srgbClr val="073359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indent="-317500" lvl="1" marL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Font typeface="Manrope"/>
              <a:buChar char="○"/>
              <a:defRPr>
                <a:solidFill>
                  <a:srgbClr val="073359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indent="-317500" lvl="2" marL="13716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Font typeface="Manrope"/>
              <a:buChar char="■"/>
              <a:defRPr>
                <a:solidFill>
                  <a:srgbClr val="073359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indent="-317500" lvl="3" marL="18288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Font typeface="Manrope"/>
              <a:buChar char="●"/>
              <a:defRPr>
                <a:solidFill>
                  <a:srgbClr val="073359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indent="-317500" lvl="4" marL="22860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Font typeface="Manrope"/>
              <a:buChar char="○"/>
              <a:defRPr>
                <a:solidFill>
                  <a:srgbClr val="073359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indent="-317500" lvl="5" marL="27432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Font typeface="Manrope"/>
              <a:buChar char="■"/>
              <a:defRPr>
                <a:solidFill>
                  <a:srgbClr val="073359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indent="-317500" lvl="6" marL="3200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Font typeface="Manrope"/>
              <a:buChar char="●"/>
              <a:defRPr>
                <a:solidFill>
                  <a:srgbClr val="073359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indent="-317500" lvl="7" marL="36576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Font typeface="Manrope"/>
              <a:buChar char="○"/>
              <a:defRPr>
                <a:solidFill>
                  <a:srgbClr val="073359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indent="-317500" lvl="8" marL="41148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0185FD"/>
              </a:buClr>
              <a:buSzPts val="1400"/>
              <a:buFont typeface="Manrope"/>
              <a:buChar char="■"/>
              <a:defRPr>
                <a:solidFill>
                  <a:srgbClr val="073359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noFill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 SemiBold"/>
              <a:buNone/>
              <a:defRPr sz="2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30200" lvl="0" marL="4572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600"/>
              <a:buFont typeface="Poppins"/>
              <a:buChar char="●"/>
              <a:defRPr sz="1800">
                <a:solidFill>
                  <a:srgbClr val="014380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17500" lvl="1" marL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Font typeface="Poppins"/>
              <a:buChar char="○"/>
              <a:defRPr>
                <a:solidFill>
                  <a:srgbClr val="014380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17500" lvl="2" marL="13716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Font typeface="Poppins"/>
              <a:buChar char="■"/>
              <a:defRPr>
                <a:solidFill>
                  <a:srgbClr val="014380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17500" lvl="3" marL="18288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Font typeface="Poppins"/>
              <a:buChar char="●"/>
              <a:defRPr>
                <a:solidFill>
                  <a:srgbClr val="014380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17500" lvl="4" marL="22860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Font typeface="Poppins"/>
              <a:buChar char="○"/>
              <a:defRPr>
                <a:solidFill>
                  <a:srgbClr val="014380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17500" lvl="5" marL="27432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Font typeface="Poppins"/>
              <a:buChar char="■"/>
              <a:defRPr>
                <a:solidFill>
                  <a:srgbClr val="014380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17500" lvl="6" marL="3200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Font typeface="Poppins"/>
              <a:buChar char="●"/>
              <a:defRPr>
                <a:solidFill>
                  <a:srgbClr val="014380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17500" lvl="7" marL="36576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185FD"/>
              </a:buClr>
              <a:buSzPts val="1400"/>
              <a:buFont typeface="Poppins"/>
              <a:buChar char="○"/>
              <a:defRPr>
                <a:solidFill>
                  <a:srgbClr val="014380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17500" lvl="8" marL="41148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0185FD"/>
              </a:buClr>
              <a:buSzPts val="1400"/>
              <a:buFont typeface="Poppins"/>
              <a:buChar char="■"/>
              <a:defRPr>
                <a:solidFill>
                  <a:srgbClr val="014380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transition spd="med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6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2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1.png"/><Relationship Id="rId4" Type="http://schemas.openxmlformats.org/officeDocument/2006/relationships/image" Target="../media/image10.png"/><Relationship Id="rId5" Type="http://schemas.openxmlformats.org/officeDocument/2006/relationships/image" Target="../media/image20.png"/><Relationship Id="rId6" Type="http://schemas.openxmlformats.org/officeDocument/2006/relationships/image" Target="../media/image13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 txBox="1"/>
          <p:nvPr>
            <p:ph type="title"/>
          </p:nvPr>
        </p:nvSpPr>
        <p:spPr>
          <a:xfrm flipH="1">
            <a:off x="320831" y="1706333"/>
            <a:ext cx="8520600" cy="16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Supply Chain Security in the Real World</a:t>
            </a:r>
            <a:endParaRPr/>
          </a:p>
        </p:txBody>
      </p:sp>
      <p:sp>
        <p:nvSpPr>
          <p:cNvPr id="54" name="Google Shape;54;p11"/>
          <p:cNvSpPr txBox="1"/>
          <p:nvPr>
            <p:ph idx="2" type="title"/>
          </p:nvPr>
        </p:nvSpPr>
        <p:spPr>
          <a:xfrm flipH="1">
            <a:off x="311700" y="3236769"/>
            <a:ext cx="8520600" cy="75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Alex Leong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/>
          <p:nvPr/>
        </p:nvSpPr>
        <p:spPr>
          <a:xfrm>
            <a:off x="5175450" y="1017725"/>
            <a:ext cx="2752200" cy="2752200"/>
          </a:xfrm>
          <a:prstGeom prst="ellipse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2"/>
          <p:cNvSpPr txBox="1"/>
          <p:nvPr/>
        </p:nvSpPr>
        <p:spPr>
          <a:xfrm>
            <a:off x="5175450" y="2193725"/>
            <a:ext cx="2752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Your photo</a:t>
            </a:r>
            <a:endParaRPr b="1">
              <a:solidFill>
                <a:srgbClr val="CCCCC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1" name="Google Shape;61;p12"/>
          <p:cNvSpPr txBox="1"/>
          <p:nvPr/>
        </p:nvSpPr>
        <p:spPr>
          <a:xfrm>
            <a:off x="671525" y="2649930"/>
            <a:ext cx="4490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1443"/>
                </a:solidFill>
                <a:latin typeface="Roboto"/>
                <a:ea typeface="Roboto"/>
                <a:cs typeface="Roboto"/>
                <a:sym typeface="Roboto"/>
              </a:rPr>
              <a:t>https://github.com/adleong</a:t>
            </a:r>
            <a:endParaRPr sz="1800">
              <a:solidFill>
                <a:srgbClr val="0014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" name="Google Shape;62;p12"/>
          <p:cNvSpPr txBox="1"/>
          <p:nvPr/>
        </p:nvSpPr>
        <p:spPr>
          <a:xfrm>
            <a:off x="674484" y="3336526"/>
            <a:ext cx="4490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1443"/>
                </a:solidFill>
                <a:latin typeface="Roboto"/>
                <a:ea typeface="Roboto"/>
                <a:cs typeface="Roboto"/>
                <a:sym typeface="Roboto"/>
              </a:rPr>
              <a:t>@alex on slack.linkerd.io</a:t>
            </a:r>
            <a:endParaRPr sz="1800">
              <a:solidFill>
                <a:srgbClr val="0014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3" name="Google Shape;63;p12"/>
          <p:cNvSpPr txBox="1"/>
          <p:nvPr/>
        </p:nvSpPr>
        <p:spPr>
          <a:xfrm>
            <a:off x="311700" y="408875"/>
            <a:ext cx="7329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001443"/>
                </a:solidFill>
                <a:latin typeface="Roboto"/>
                <a:ea typeface="Roboto"/>
                <a:cs typeface="Roboto"/>
                <a:sym typeface="Roboto"/>
              </a:rPr>
              <a:t>Alex Leong</a:t>
            </a:r>
            <a:endParaRPr b="1" sz="2800">
              <a:solidFill>
                <a:srgbClr val="0014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4" name="Google Shape;64;p12"/>
          <p:cNvSpPr txBox="1"/>
          <p:nvPr/>
        </p:nvSpPr>
        <p:spPr>
          <a:xfrm>
            <a:off x="311700" y="874183"/>
            <a:ext cx="4376700" cy="14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1443"/>
              </a:buClr>
              <a:buSzPts val="1800"/>
              <a:buFont typeface="Roboto Medium"/>
              <a:buChar char="●"/>
            </a:pPr>
            <a:r>
              <a:rPr lang="en" sz="1800">
                <a:solidFill>
                  <a:srgbClr val="001443"/>
                </a:solidFill>
                <a:latin typeface="Roboto Medium"/>
                <a:ea typeface="Roboto Medium"/>
                <a:cs typeface="Roboto Medium"/>
                <a:sym typeface="Roboto Medium"/>
              </a:rPr>
              <a:t>Software Engineer @ Buoyant</a:t>
            </a:r>
            <a:endParaRPr sz="1800">
              <a:solidFill>
                <a:srgbClr val="001443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1443"/>
              </a:buClr>
              <a:buSzPts val="1800"/>
              <a:buFont typeface="Roboto Medium"/>
              <a:buChar char="●"/>
            </a:pPr>
            <a:r>
              <a:rPr lang="en" sz="1800">
                <a:solidFill>
                  <a:srgbClr val="001443"/>
                </a:solidFill>
                <a:latin typeface="Roboto Medium"/>
                <a:ea typeface="Roboto Medium"/>
                <a:cs typeface="Roboto Medium"/>
                <a:sym typeface="Roboto Medium"/>
              </a:rPr>
              <a:t>Linkerd Maintainer</a:t>
            </a:r>
            <a:endParaRPr sz="1800">
              <a:solidFill>
                <a:srgbClr val="001443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1443"/>
              </a:buClr>
              <a:buSzPts val="1800"/>
              <a:buFont typeface="Roboto Medium"/>
              <a:buChar char="●"/>
            </a:pPr>
            <a:r>
              <a:rPr lang="en" sz="1800">
                <a:solidFill>
                  <a:srgbClr val="001443"/>
                </a:solidFill>
                <a:latin typeface="Roboto Medium"/>
                <a:ea typeface="Roboto Medium"/>
                <a:cs typeface="Roboto Medium"/>
                <a:sym typeface="Roboto Medium"/>
              </a:rPr>
              <a:t>Service Mesh Enthusiast</a:t>
            </a:r>
            <a:endParaRPr sz="1800">
              <a:solidFill>
                <a:srgbClr val="001443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65" name="Google Shape;65;p12"/>
          <p:cNvPicPr preferRelativeResize="0"/>
          <p:nvPr/>
        </p:nvPicPr>
        <p:blipFill rotWithShape="1">
          <a:blip r:embed="rId3">
            <a:alphaModFix/>
          </a:blip>
          <a:srcRect b="13430" l="0" r="0" t="13423"/>
          <a:stretch/>
        </p:blipFill>
        <p:spPr>
          <a:xfrm>
            <a:off x="5140650" y="1017725"/>
            <a:ext cx="2821800" cy="2752200"/>
          </a:xfrm>
          <a:prstGeom prst="ellipse">
            <a:avLst/>
          </a:prstGeom>
          <a:noFill/>
          <a:ln cap="flat" cmpd="sng" w="28575">
            <a:solidFill>
              <a:srgbClr val="64F9B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Buoyant Enterprise for Linkerd</a:t>
            </a:r>
            <a:endParaRPr/>
          </a:p>
        </p:txBody>
      </p:sp>
      <p:sp>
        <p:nvSpPr>
          <p:cNvPr id="71" name="Google Shape;71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9250" lvl="0" marL="457200" rtl="0" algn="l">
              <a:lnSpc>
                <a:spcPct val="200000"/>
              </a:lnSpc>
              <a:spcBef>
                <a:spcPts val="600"/>
              </a:spcBef>
              <a:spcAft>
                <a:spcPts val="0"/>
              </a:spcAft>
              <a:buSzPts val="1900"/>
              <a:buChar char="●"/>
            </a:pPr>
            <a:r>
              <a:rPr lang="en" sz="2100"/>
              <a:t>Linkerd is an open-source CNCF graduated service mesh</a:t>
            </a:r>
            <a:endParaRPr sz="2100"/>
          </a:p>
          <a:p>
            <a:pPr indent="-3492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2100"/>
              <a:t>"Buoyant Enterprise for Linkerd" (BEL) is an enterprise </a:t>
            </a:r>
            <a:r>
              <a:rPr lang="en" sz="2100"/>
              <a:t>distribution</a:t>
            </a:r>
            <a:r>
              <a:rPr lang="en" sz="2100"/>
              <a:t> of Linkerd</a:t>
            </a:r>
            <a:endParaRPr sz="2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Buoyant Enterprise for Linkerd</a:t>
            </a:r>
            <a:endParaRPr/>
          </a:p>
        </p:txBody>
      </p:sp>
      <p:sp>
        <p:nvSpPr>
          <p:cNvPr id="77" name="Google Shape;7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9250" lvl="0" marL="457200" rtl="0" algn="l">
              <a:lnSpc>
                <a:spcPct val="200000"/>
              </a:lnSpc>
              <a:spcBef>
                <a:spcPts val="600"/>
              </a:spcBef>
              <a:spcAft>
                <a:spcPts val="0"/>
              </a:spcAft>
              <a:buSzPts val="1900"/>
              <a:buChar char="●"/>
            </a:pPr>
            <a:r>
              <a:rPr lang="en" sz="2100"/>
              <a:t>Linkerd is an open-source CNCF graduated service mesh</a:t>
            </a:r>
            <a:endParaRPr sz="2100"/>
          </a:p>
          <a:p>
            <a:pPr indent="-3492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2100"/>
              <a:t>"Buoyant Enterprise for Linkerd" (BEL) is an enterprise distribution of Linkerd</a:t>
            </a:r>
            <a:endParaRPr sz="2100"/>
          </a:p>
          <a:p>
            <a:pPr indent="-361950" lvl="1" marL="9144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en" sz="2100"/>
              <a:t>Part of the value of BEL is supply chain security</a:t>
            </a:r>
            <a:endParaRPr sz="2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Supply-Chain Security in the Real World</a:t>
            </a:r>
            <a:endParaRPr/>
          </a:p>
        </p:txBody>
      </p:sp>
      <p:sp>
        <p:nvSpPr>
          <p:cNvPr id="83" name="Google Shape;83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00050" lvl="0" marL="457200" rtl="0" algn="l">
              <a:spcBef>
                <a:spcPts val="600"/>
              </a:spcBef>
              <a:spcAft>
                <a:spcPts val="0"/>
              </a:spcAft>
              <a:buSzPts val="2700"/>
              <a:buChar char="●"/>
            </a:pPr>
            <a:r>
              <a:rPr lang="en" sz="2900"/>
              <a:t>What is this stuff?</a:t>
            </a:r>
            <a:endParaRPr sz="29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" sz="2900"/>
              <a:t>Why does it matter?</a:t>
            </a:r>
            <a:endParaRPr sz="29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" sz="2900"/>
              <a:t>How did it go when we started using it with a real project</a:t>
            </a:r>
            <a:r>
              <a:rPr lang="en" sz="2900"/>
              <a:t>?</a:t>
            </a:r>
            <a:endParaRPr sz="29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/>
          <p:nvPr>
            <p:ph type="title"/>
          </p:nvPr>
        </p:nvSpPr>
        <p:spPr>
          <a:xfrm flipH="1">
            <a:off x="320831" y="1706333"/>
            <a:ext cx="8520600" cy="20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supply chain security?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>
            <p:ph type="title"/>
          </p:nvPr>
        </p:nvSpPr>
        <p:spPr>
          <a:xfrm flipH="1">
            <a:off x="320831" y="1706333"/>
            <a:ext cx="8520600" cy="20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</a:t>
            </a:r>
            <a:r>
              <a:rPr lang="en"/>
              <a:t>software</a:t>
            </a:r>
            <a:r>
              <a:rPr lang="en"/>
              <a:t> supply chain?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software supply chain?</a:t>
            </a:r>
            <a:endParaRPr/>
          </a:p>
        </p:txBody>
      </p:sp>
      <p:sp>
        <p:nvSpPr>
          <p:cNvPr id="99" name="Google Shape;99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Far</a:t>
            </a:r>
            <a:r>
              <a:rPr lang="en"/>
              <a:t> more than just the executable thing we ship.</a:t>
            </a:r>
            <a:endParaRPr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the library dependencies</a:t>
            </a:r>
            <a:endParaRPr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including the (often vast) tree of transitive dependencies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the build system</a:t>
            </a:r>
            <a:endParaRPr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e.g. go version, rust version, toolchain etc.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the container and OS it runs in (even the hardware, really)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Kubernetes itself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any utilities or APIs that it interacts with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etc.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software supply chain?</a:t>
            </a:r>
            <a:endParaRPr/>
          </a:p>
        </p:txBody>
      </p:sp>
      <p:sp>
        <p:nvSpPr>
          <p:cNvPr id="105" name="Google Shape;105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As producers of software, we can only directly control a few of these.</a:t>
            </a:r>
            <a:endParaRPr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the </a:t>
            </a:r>
            <a:r>
              <a:rPr lang="en">
                <a:solidFill>
                  <a:srgbClr val="0185FD"/>
                </a:solidFill>
              </a:rPr>
              <a:t>library dependencies</a:t>
            </a:r>
            <a:endParaRPr>
              <a:solidFill>
                <a:srgbClr val="0185FD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including the (often vast) tree of transitive dependencies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the </a:t>
            </a:r>
            <a:r>
              <a:rPr lang="en">
                <a:solidFill>
                  <a:srgbClr val="0185FD"/>
                </a:solidFill>
              </a:rPr>
              <a:t>build system</a:t>
            </a:r>
            <a:endParaRPr>
              <a:solidFill>
                <a:srgbClr val="0185FD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e.g. go version, rust version, toolchain etc.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the </a:t>
            </a:r>
            <a:r>
              <a:rPr lang="en">
                <a:solidFill>
                  <a:srgbClr val="0185FD"/>
                </a:solidFill>
              </a:rPr>
              <a:t>container</a:t>
            </a:r>
            <a:r>
              <a:rPr lang="en"/>
              <a:t> and OS it runs in (even the hardware, really)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Kubernetes itself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any utilities or APIs that it interacts with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etc.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supply chain security?</a:t>
            </a:r>
            <a:endParaRPr/>
          </a:p>
        </p:txBody>
      </p:sp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 we would </a:t>
            </a:r>
            <a:r>
              <a:rPr b="1" lang="en"/>
              <a:t>like</a:t>
            </a:r>
            <a:r>
              <a:rPr lang="en"/>
              <a:t> is for “supply chain security” to mean that we guarantee that the </a:t>
            </a:r>
            <a:r>
              <a:rPr lang="en"/>
              <a:t>software</a:t>
            </a:r>
            <a:r>
              <a:rPr lang="en"/>
              <a:t> we ship is free from bugs and vulnerabilities.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Sadly… that’s not realistic. </a:t>
            </a:r>
            <a:r>
              <a:rPr lang="en"/>
              <a:t>😢</a:t>
            </a:r>
            <a:endParaRPr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Any component in the chain could have trouble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In many cases, that trouble won’t be discovered until </a:t>
            </a:r>
            <a:r>
              <a:rPr b="1" lang="en"/>
              <a:t>after</a:t>
            </a:r>
            <a:r>
              <a:rPr lang="en"/>
              <a:t> we ship!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supply chain security?</a:t>
            </a:r>
            <a:endParaRPr/>
          </a:p>
        </p:txBody>
      </p:sp>
      <p:sp>
        <p:nvSpPr>
          <p:cNvPr id="117" name="Google Shape;117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What’s the best we can realistically do? Describe instead of guarantee.</a:t>
            </a:r>
            <a:endParaRPr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We describe what goes into our </a:t>
            </a:r>
            <a:r>
              <a:rPr lang="en"/>
              <a:t>software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Consumers can use that description to: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see if we’re using things with problems and if so…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they can see what the problems are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they can see how the problems affect them</a:t>
            </a:r>
            <a:endParaRPr sz="1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Supply chain security (for a software provider) is about providing a detailed, accurate, verifiable description of your supply chain.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supply chain security?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/>
          <p:nvPr>
            <p:ph type="title"/>
          </p:nvPr>
        </p:nvSpPr>
        <p:spPr>
          <a:xfrm flipH="1">
            <a:off x="390481" y="1094108"/>
            <a:ext cx="8520600" cy="295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can we describe about the supply chain?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Four broad groups:</a:t>
            </a:r>
            <a:endParaRPr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AutoNum type="arabicPeriod"/>
            </a:pPr>
            <a:r>
              <a:rPr lang="en"/>
              <a:t>Signatures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/>
              <a:t>SBOMs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/>
              <a:t>Build attestations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/>
              <a:t>VEX documents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Each of these has a specific function.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can we describe about the supply chain?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Signatures</a:t>
            </a:r>
            <a:r>
              <a:rPr lang="en"/>
              <a:t> let consumers know that they’re really running the software we built.</a:t>
            </a:r>
            <a:endParaRPr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We make a cryptographic signature of the executable in </a:t>
            </a:r>
            <a:r>
              <a:rPr lang="en"/>
              <a:t>question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The consumer can verify the signature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“Executable” here doesn’t necessarily mean a binary</a:t>
            </a:r>
            <a:endParaRPr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We could as easily sign a Python script or a webpack bundle or whatever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can we describe about the supply chain?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There are many ways to sign things:</a:t>
            </a:r>
            <a:endParaRPr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Sigstore (the </a:t>
            </a: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cosign</a:t>
            </a:r>
            <a:r>
              <a:rPr lang="en"/>
              <a:t> command) leans on OIDC for “keyless signing”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Notary leans more on traditional key management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Or you can roll your own…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 can do as many different kinds of signature as you like for the same image.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can we describe about the supply chain?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SBOMs </a:t>
            </a:r>
            <a:r>
              <a:rPr lang="en"/>
              <a:t>let consumers know what went into the software we built</a:t>
            </a:r>
            <a:endParaRPr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b="1" lang="en"/>
              <a:t>S</a:t>
            </a:r>
            <a:r>
              <a:rPr lang="en"/>
              <a:t>oftware </a:t>
            </a:r>
            <a:r>
              <a:rPr b="1" lang="en"/>
              <a:t>B</a:t>
            </a:r>
            <a:r>
              <a:rPr lang="en"/>
              <a:t>ill </a:t>
            </a:r>
            <a:r>
              <a:rPr b="1" lang="en"/>
              <a:t>o</a:t>
            </a:r>
            <a:r>
              <a:rPr lang="en"/>
              <a:t>f </a:t>
            </a:r>
            <a:r>
              <a:rPr b="1" lang="en"/>
              <a:t>M</a:t>
            </a:r>
            <a:r>
              <a:rPr lang="en"/>
              <a:t>aterials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List of all dependencies and their versions</a:t>
            </a:r>
            <a:endParaRPr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Can be generated by tools like syft and snyk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Multiple formats with SPDX and CycloneDX being most common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Cross-referenceable with vulnerability databases</a:t>
            </a:r>
            <a:endParaRPr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Any vulnerability in anything listed in the SBOM could affect </a:t>
            </a:r>
            <a:r>
              <a:rPr lang="en" sz="1600"/>
              <a:t>software</a:t>
            </a:r>
            <a:r>
              <a:rPr lang="en" sz="1600"/>
              <a:t> built using the things in the SBOM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Tools like grype automate this</a:t>
            </a:r>
            <a:endParaRPr sz="16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Can be signed to prevent tampering and prove source</a:t>
            </a:r>
            <a:endParaRPr/>
          </a:p>
        </p:txBody>
      </p:sp>
      <p:sp>
        <p:nvSpPr>
          <p:cNvPr id="152" name="Google Shape;152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can we describe about the supply chain?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Build </a:t>
            </a:r>
            <a:r>
              <a:rPr b="1" lang="en"/>
              <a:t>attestations</a:t>
            </a:r>
            <a:r>
              <a:rPr b="1" lang="en"/>
              <a:t> </a:t>
            </a:r>
            <a:r>
              <a:rPr lang="en"/>
              <a:t>let consumers know how we built our software</a:t>
            </a:r>
            <a:endParaRPr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Detailed, auditable description of the build process we used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Can be published as </a:t>
            </a:r>
            <a:r>
              <a:rPr b="1" lang="en"/>
              <a:t>S</a:t>
            </a:r>
            <a:r>
              <a:rPr lang="en"/>
              <a:t>upply-chain </a:t>
            </a:r>
            <a:r>
              <a:rPr b="1" lang="en"/>
              <a:t>L</a:t>
            </a:r>
            <a:r>
              <a:rPr lang="en"/>
              <a:t>evels for </a:t>
            </a:r>
            <a:r>
              <a:rPr b="1" lang="en"/>
              <a:t>S</a:t>
            </a:r>
            <a:r>
              <a:rPr lang="en"/>
              <a:t>oftware </a:t>
            </a:r>
            <a:r>
              <a:rPr b="1" lang="en"/>
              <a:t>A</a:t>
            </a:r>
            <a:r>
              <a:rPr lang="en"/>
              <a:t>rtifacts documents</a:t>
            </a:r>
            <a:endParaRPr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SLSA, pronounced “salsa”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Consumers can use these to audit our build process</a:t>
            </a:r>
            <a:endParaRPr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e.g. did our FIPS-compliant builds really use the FIPS-certified encryption libraries?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Can be signed to prevent tampering and prove source</a:t>
            </a:r>
            <a:endParaRPr sz="1600"/>
          </a:p>
        </p:txBody>
      </p:sp>
      <p:sp>
        <p:nvSpPr>
          <p:cNvPr id="158" name="Google Shape;158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can we describe about the supply chain?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VEX documents</a:t>
            </a:r>
            <a:r>
              <a:rPr b="1" lang="en"/>
              <a:t> </a:t>
            </a:r>
            <a:r>
              <a:rPr lang="en"/>
              <a:t>let consumers know about problems that </a:t>
            </a:r>
            <a:r>
              <a:rPr b="1" lang="en"/>
              <a:t>don’t</a:t>
            </a:r>
            <a:r>
              <a:rPr lang="en"/>
              <a:t> apply to us</a:t>
            </a:r>
            <a:endParaRPr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b="1" lang="en"/>
              <a:t>V</a:t>
            </a:r>
            <a:r>
              <a:rPr lang="en"/>
              <a:t>ulnerability </a:t>
            </a:r>
            <a:r>
              <a:rPr b="1" lang="en"/>
              <a:t>E</a:t>
            </a:r>
            <a:r>
              <a:rPr lang="en"/>
              <a:t>xploitable E</a:t>
            </a:r>
            <a:r>
              <a:rPr b="1" lang="en"/>
              <a:t>x</a:t>
            </a:r>
            <a:r>
              <a:rPr lang="en"/>
              <a:t>change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e.g. “we use a version of OpenMoon with a vulnerable phase-of-the-moon function, but we never call it, so CVE-2026-99999999 doesn’t apply to us”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Can be signed to prevent tampering and prove source (sound familiar?)</a:t>
            </a:r>
            <a:endParaRPr/>
          </a:p>
        </p:txBody>
      </p:sp>
      <p:sp>
        <p:nvSpPr>
          <p:cNvPr id="164" name="Google Shape;164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can we describe about the supply chain?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The end result of this </a:t>
            </a:r>
            <a:r>
              <a:rPr lang="en"/>
              <a:t>process is a collection of signed, verifiable documentation that describes the whole supply chain.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can we describe about the supply chain?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1"/>
          <p:cNvSpPr txBox="1"/>
          <p:nvPr>
            <p:ph type="title"/>
          </p:nvPr>
        </p:nvSpPr>
        <p:spPr>
          <a:xfrm flipH="1">
            <a:off x="320831" y="1706333"/>
            <a:ext cx="8520600" cy="20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Great! So it’s easy to do all this, right?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2"/>
          <p:cNvSpPr txBox="1"/>
          <p:nvPr>
            <p:ph type="title"/>
          </p:nvPr>
        </p:nvSpPr>
        <p:spPr>
          <a:xfrm flipH="1">
            <a:off x="320831" y="1706333"/>
            <a:ext cx="8520600" cy="20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Great! So it’s easy to do all this, right?</a:t>
            </a:r>
            <a:endParaRPr/>
          </a:p>
        </p:txBody>
      </p:sp>
      <p:sp>
        <p:nvSpPr>
          <p:cNvPr id="181" name="Google Shape;181;p32"/>
          <p:cNvSpPr txBox="1"/>
          <p:nvPr>
            <p:ph idx="4294967295" type="body"/>
          </p:nvPr>
        </p:nvSpPr>
        <p:spPr>
          <a:xfrm>
            <a:off x="311700" y="8635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7200"/>
              <a:t>😂🤣😂</a:t>
            </a:r>
            <a:endParaRPr sz="72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7200"/>
              <a:t>😂🤣😂🤣😂🤣😂</a:t>
            </a:r>
            <a:endParaRPr sz="7200"/>
          </a:p>
          <a:p>
            <a:pPr indent="0" lvl="0" marL="0" rtl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7200"/>
              <a:t>😅</a:t>
            </a:r>
            <a:endParaRPr sz="72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Generating SBOMs and SLSA documents really isn’t bad.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Making everything available for consumers to verify is where things get spicy. </a:t>
            </a:r>
            <a:r>
              <a:rPr lang="en"/>
              <a:t>😅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does one actually do this?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4"/>
          <p:cNvSpPr txBox="1"/>
          <p:nvPr>
            <p:ph idx="1" type="body"/>
          </p:nvPr>
        </p:nvSpPr>
        <p:spPr>
          <a:xfrm>
            <a:off x="311700" y="1152475"/>
            <a:ext cx="4262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These are actually baked into </a:t>
            </a: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docker buildx</a:t>
            </a:r>
            <a:r>
              <a:rPr lang="en"/>
              <a:t> and the </a:t>
            </a: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docker/build-push-action</a:t>
            </a:r>
            <a:r>
              <a:rPr lang="en"/>
              <a:t> GitHub Action.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/>
              <a:t>You could also generate SBOMs directly with Snyk, or use </a:t>
            </a: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goreleaser</a:t>
            </a:r>
            <a:r>
              <a:rPr lang="en"/>
              <a:t> – many tools are learning how to do this.</a:t>
            </a:r>
            <a:endParaRPr/>
          </a:p>
        </p:txBody>
      </p:sp>
      <p:sp>
        <p:nvSpPr>
          <p:cNvPr id="193" name="Google Shape;193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Generating SBOMs and SLSA documents</a:t>
            </a:r>
            <a:endParaRPr/>
          </a:p>
        </p:txBody>
      </p:sp>
      <p:sp>
        <p:nvSpPr>
          <p:cNvPr id="194" name="Google Shape;194;p34"/>
          <p:cNvSpPr txBox="1"/>
          <p:nvPr/>
        </p:nvSpPr>
        <p:spPr>
          <a:xfrm>
            <a:off x="4650300" y="1256073"/>
            <a:ext cx="4182000" cy="1440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185F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F232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-</a:t>
            </a:r>
            <a:r>
              <a:rPr lang="en" sz="1600">
                <a:solidFill>
                  <a:srgbClr val="1F232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uses: docker/build-push-action</a:t>
            </a:r>
            <a:br>
              <a:rPr lang="en" sz="1600">
                <a:solidFill>
                  <a:srgbClr val="1F232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</a:br>
            <a:r>
              <a:rPr lang="en" sz="1600">
                <a:solidFill>
                  <a:srgbClr val="1F232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with:</a:t>
            </a:r>
            <a:endParaRPr sz="1600">
              <a:solidFill>
                <a:srgbClr val="1F2328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F232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...</a:t>
            </a:r>
            <a:endParaRPr sz="1600">
              <a:solidFill>
                <a:srgbClr val="1F2328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F232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provenance: true # &lt;-- SLSA</a:t>
            </a:r>
            <a:endParaRPr sz="1600">
              <a:solidFill>
                <a:srgbClr val="1F2328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F232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sbom: true # &lt;-- SPDX</a:t>
            </a:r>
            <a:endParaRPr sz="1600">
              <a:solidFill>
                <a:srgbClr val="014380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5"/>
          <p:cNvSpPr txBox="1"/>
          <p:nvPr>
            <p:ph idx="1" type="body"/>
          </p:nvPr>
        </p:nvSpPr>
        <p:spPr>
          <a:xfrm>
            <a:off x="3463800" y="1028463"/>
            <a:ext cx="2216400" cy="248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4400"/>
              <a:t>🌶️</a:t>
            </a:r>
            <a:endParaRPr sz="14400"/>
          </a:p>
        </p:txBody>
      </p:sp>
      <p:sp>
        <p:nvSpPr>
          <p:cNvPr id="200" name="Google Shape;200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Making everything available for consumers</a:t>
            </a:r>
            <a:endParaRPr/>
          </a:p>
        </p:txBody>
      </p:sp>
      <p:sp>
        <p:nvSpPr>
          <p:cNvPr id="201" name="Google Shape;201;p35"/>
          <p:cNvSpPr txBox="1"/>
          <p:nvPr>
            <p:ph idx="1" type="body"/>
          </p:nvPr>
        </p:nvSpPr>
        <p:spPr>
          <a:xfrm>
            <a:off x="311700" y="338993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/>
              <a:t>We’ll start this bit by talking about the OCI format.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O</a:t>
            </a:r>
            <a:r>
              <a:rPr lang="en"/>
              <a:t>pen </a:t>
            </a:r>
            <a:r>
              <a:rPr b="1" lang="en"/>
              <a:t>C</a:t>
            </a:r>
            <a:r>
              <a:rPr lang="en"/>
              <a:t>ontainer </a:t>
            </a:r>
            <a:r>
              <a:rPr b="1" lang="en"/>
              <a:t>I</a:t>
            </a:r>
            <a:r>
              <a:rPr lang="en"/>
              <a:t>nitiative – the format of a container image</a:t>
            </a:r>
            <a:endParaRPr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Image registry </a:t>
            </a:r>
            <a:r>
              <a:rPr i="1" lang="en"/>
              <a:t>tag</a:t>
            </a:r>
            <a:r>
              <a:rPr lang="en"/>
              <a:t> points to an OCI </a:t>
            </a:r>
            <a:r>
              <a:rPr i="1" lang="en"/>
              <a:t>Image Index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Image Index is a bundle of images, </a:t>
            </a:r>
            <a:r>
              <a:rPr lang="en"/>
              <a:t>typically one per platform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For example:</a:t>
            </a:r>
            <a:endParaRPr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ghcr.io/buoyantio/proxy:enterprise-2.19.5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this is a tag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this tag points to an index with two images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one image is for amd64 and the other is for arm64</a:t>
            </a:r>
            <a:endParaRPr sz="1800"/>
          </a:p>
        </p:txBody>
      </p:sp>
      <p:sp>
        <p:nvSpPr>
          <p:cNvPr id="207" name="Google Shape;207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Making everything available for consumers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37" title="image-inde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7096" y="843688"/>
            <a:ext cx="5349801" cy="3456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8"/>
          <p:cNvSpPr txBox="1"/>
          <p:nvPr>
            <p:ph idx="1" type="body"/>
          </p:nvPr>
        </p:nvSpPr>
        <p:spPr>
          <a:xfrm>
            <a:off x="311700" y="1152475"/>
            <a:ext cx="8520600" cy="127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Building with attestations sticks the </a:t>
            </a:r>
            <a:r>
              <a:rPr lang="en"/>
              <a:t>attestations</a:t>
            </a:r>
            <a:r>
              <a:rPr lang="en"/>
              <a:t> into the image index.</a:t>
            </a:r>
            <a:endParaRPr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✅"/>
            </a:pPr>
            <a:r>
              <a:rPr lang="en"/>
              <a:t>Very simple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✅"/>
            </a:pPr>
            <a:r>
              <a:rPr lang="en"/>
              <a:t>Any consumer of the image can easily get the </a:t>
            </a:r>
            <a:r>
              <a:rPr lang="en"/>
              <a:t>attestations</a:t>
            </a:r>
            <a:endParaRPr/>
          </a:p>
        </p:txBody>
      </p:sp>
      <p:sp>
        <p:nvSpPr>
          <p:cNvPr id="218" name="Google Shape;218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Making everything available for consumers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38"/>
          <p:cNvSpPr txBox="1"/>
          <p:nvPr>
            <p:ph idx="1" type="body"/>
          </p:nvPr>
        </p:nvSpPr>
        <p:spPr>
          <a:xfrm>
            <a:off x="311700" y="2176620"/>
            <a:ext cx="8520600" cy="211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🤔"/>
            </a:pPr>
            <a:r>
              <a:rPr lang="en"/>
              <a:t>What if we want to add more attestations?</a:t>
            </a:r>
            <a:endParaRPr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For example: suppose we want to add a VEX document attesting that we’re not vulnerable to a newly-discovered vulnerability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39" title="built-in-attestation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9775" y="611407"/>
            <a:ext cx="6024451" cy="352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</a:t>
            </a:r>
            <a:r>
              <a:rPr lang="en" sz="1800"/>
              <a:t>e problem with putting everything in the index is that any change requires re-signing everything</a:t>
            </a:r>
            <a:r>
              <a:rPr lang="en"/>
              <a:t>.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Huge problem! because this looks the same as if we’d changed, say, the executable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What we really want here is </a:t>
            </a:r>
            <a:r>
              <a:rPr i="1" lang="en"/>
              <a:t>immutable</a:t>
            </a:r>
            <a:r>
              <a:rPr lang="en"/>
              <a:t> images</a:t>
            </a:r>
            <a:endParaRPr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That makes it easy for consumers to know that we’re not changing things under the hood</a:t>
            </a:r>
            <a:endParaRPr sz="16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Still need to add new documents though!</a:t>
            </a:r>
            <a:endParaRPr sz="1600"/>
          </a:p>
        </p:txBody>
      </p:sp>
      <p:sp>
        <p:nvSpPr>
          <p:cNvPr id="230" name="Google Shape;230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Making everything available for consumers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1"/>
          <p:cNvSpPr txBox="1"/>
          <p:nvPr>
            <p:ph idx="1" type="body"/>
          </p:nvPr>
        </p:nvSpPr>
        <p:spPr>
          <a:xfrm>
            <a:off x="311700" y="1152475"/>
            <a:ext cx="3401700" cy="120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800"/>
              <a:t>OCI 1.1 introduces the concept of </a:t>
            </a:r>
            <a:r>
              <a:rPr i="1" lang="en" sz="1800"/>
              <a:t>Referrers</a:t>
            </a:r>
            <a:r>
              <a:rPr lang="en"/>
              <a:t> to deal with this.</a:t>
            </a:r>
            <a:endParaRPr/>
          </a:p>
        </p:txBody>
      </p:sp>
      <p:sp>
        <p:nvSpPr>
          <p:cNvPr id="236" name="Google Shape;236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Making everything available for consumers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41"/>
          <p:cNvSpPr txBox="1"/>
          <p:nvPr/>
        </p:nvSpPr>
        <p:spPr>
          <a:xfrm>
            <a:off x="3802773" y="1152475"/>
            <a:ext cx="5251800" cy="3570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185F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{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"mediaType": "application/vnd.oci.image.manifest.v1+json",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"size": 995,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"digest": "sha256:f76e9041...",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"artifactType": "application/slsa+json",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"subject": { 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"mediaType": "application/vnd.oci.image.manifest.v1+json",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"size": 4902,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"digest": "sha256:698c60c8...",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"platform": {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  "architecture": "amd64",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  "os": "linux"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}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},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"layers": [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{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  "mediaType": "application/slsa+json",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  "size": 83226,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  "digest": "sha256:a9dedf28…"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}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]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}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238" name="Google Shape;238;p41"/>
          <p:cNvSpPr txBox="1"/>
          <p:nvPr>
            <p:ph idx="1" type="body"/>
          </p:nvPr>
        </p:nvSpPr>
        <p:spPr>
          <a:xfrm>
            <a:off x="311700" y="2176648"/>
            <a:ext cx="3401700" cy="113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/>
              <a:t>Referrers are </a:t>
            </a:r>
            <a:r>
              <a:rPr i="1" lang="en"/>
              <a:t>outside</a:t>
            </a:r>
            <a:r>
              <a:rPr lang="en"/>
              <a:t> the index, but link other objects back to the index.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2"/>
          <p:cNvSpPr txBox="1"/>
          <p:nvPr>
            <p:ph idx="1" type="body"/>
          </p:nvPr>
        </p:nvSpPr>
        <p:spPr>
          <a:xfrm>
            <a:off x="311700" y="1152475"/>
            <a:ext cx="3401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OCI 1.1 introduces the concept of </a:t>
            </a:r>
            <a:r>
              <a:rPr i="1" lang="en" sz="1800"/>
              <a:t>Referrers</a:t>
            </a:r>
            <a:r>
              <a:rPr lang="en"/>
              <a:t> to deal with this.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Referrers are </a:t>
            </a:r>
            <a:r>
              <a:rPr i="1" lang="en"/>
              <a:t>outside</a:t>
            </a:r>
            <a:r>
              <a:rPr lang="en"/>
              <a:t> the index, but link other objects back to the index.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/>
              <a:t>Our example here is a SLSA document</a:t>
            </a:r>
            <a:endParaRPr/>
          </a:p>
        </p:txBody>
      </p:sp>
      <p:sp>
        <p:nvSpPr>
          <p:cNvPr id="244" name="Google Shape;244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Making everything available for consumers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42"/>
          <p:cNvSpPr txBox="1"/>
          <p:nvPr/>
        </p:nvSpPr>
        <p:spPr>
          <a:xfrm>
            <a:off x="3802773" y="1152475"/>
            <a:ext cx="5251800" cy="3570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185F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{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"mediaType": "application/vnd.oci.image.manifest.v1+json",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"size": 995,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"digest": "sha256:f76e9041...",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"artifactType": "</a:t>
            </a:r>
            <a:r>
              <a:rPr lang="en" sz="1000">
                <a:solidFill>
                  <a:srgbClr val="0185F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application/slsa+json</a:t>
            </a: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",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"subject": { 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"mediaType": "application/vnd.oci.image.manifest.v1+json",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"size": 4902,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"digest": "sha256:698c60c8...",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"platform": {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  "architecture": "amd64",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  "os": "linux"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}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},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"layers": [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{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  "mediaType": "application/slsa+json",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  "size": 83226,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  "digest": "sha256:a9dedf28..."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}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]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}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3"/>
          <p:cNvSpPr txBox="1"/>
          <p:nvPr>
            <p:ph idx="1" type="body"/>
          </p:nvPr>
        </p:nvSpPr>
        <p:spPr>
          <a:xfrm>
            <a:off x="311700" y="1152475"/>
            <a:ext cx="3401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OCI 1.1 introduces the concept of </a:t>
            </a:r>
            <a:r>
              <a:rPr i="1" lang="en" sz="1800"/>
              <a:t>Referrers</a:t>
            </a:r>
            <a:r>
              <a:rPr lang="en"/>
              <a:t> to deal with this.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Referrers are </a:t>
            </a:r>
            <a:r>
              <a:rPr i="1" lang="en"/>
              <a:t>outside</a:t>
            </a:r>
            <a:r>
              <a:rPr lang="en"/>
              <a:t> the index, but link other objects back to the index.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/>
              <a:t>Our example here is a SLSA document for image index </a:t>
            </a: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698c60c8</a:t>
            </a: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...</a:t>
            </a:r>
            <a:endParaRPr/>
          </a:p>
        </p:txBody>
      </p:sp>
      <p:sp>
        <p:nvSpPr>
          <p:cNvPr id="251" name="Google Shape;251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Making everything available for consumers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43"/>
          <p:cNvSpPr txBox="1"/>
          <p:nvPr/>
        </p:nvSpPr>
        <p:spPr>
          <a:xfrm>
            <a:off x="3802773" y="1152475"/>
            <a:ext cx="5251800" cy="3570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185F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{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"mediaType": "application/vnd.oci.image.manifest.v1+json",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"size": 995,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"digest": "sha256:f76e9041...",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"artifactType": "</a:t>
            </a:r>
            <a:r>
              <a:rPr lang="en" sz="1000">
                <a:solidFill>
                  <a:srgbClr val="0185F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application/slsa+json</a:t>
            </a: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",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chemeClr val="accent1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  "subject": { </a:t>
            </a:r>
            <a:endParaRPr sz="1000">
              <a:highlight>
                <a:schemeClr val="accent1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chemeClr val="accent1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    "mediaType": "application/vnd.oci.image.manifest.v1+json",</a:t>
            </a:r>
            <a:endParaRPr sz="1000">
              <a:highlight>
                <a:schemeClr val="accent1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chemeClr val="accent1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    "size": 4902,</a:t>
            </a:r>
            <a:endParaRPr sz="1000">
              <a:highlight>
                <a:schemeClr val="accent1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chemeClr val="accent1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    "digest": "</a:t>
            </a:r>
            <a:r>
              <a:rPr lang="en" sz="1000">
                <a:solidFill>
                  <a:srgbClr val="1F2328"/>
                </a:solidFill>
                <a:highlight>
                  <a:schemeClr val="accent1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sha256:698c60c8...</a:t>
            </a:r>
            <a:r>
              <a:rPr lang="en" sz="1000">
                <a:highlight>
                  <a:schemeClr val="accent1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",</a:t>
            </a:r>
            <a:endParaRPr sz="1000">
              <a:highlight>
                <a:schemeClr val="accent1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chemeClr val="accent1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    "platform": {</a:t>
            </a:r>
            <a:endParaRPr sz="1000">
              <a:highlight>
                <a:schemeClr val="accent1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chemeClr val="accent1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      "architecture": "amd64",</a:t>
            </a:r>
            <a:endParaRPr sz="1000">
              <a:highlight>
                <a:schemeClr val="accent1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chemeClr val="accent1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      "os": "linux"</a:t>
            </a:r>
            <a:endParaRPr sz="1000">
              <a:highlight>
                <a:schemeClr val="accent1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chemeClr val="accent1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    }</a:t>
            </a:r>
            <a:endParaRPr sz="1000">
              <a:highlight>
                <a:schemeClr val="accent1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highlight>
                  <a:schemeClr val="accent1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  },</a:t>
            </a:r>
            <a:endParaRPr sz="1000">
              <a:highlight>
                <a:schemeClr val="accent1"/>
              </a:highlight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"layers": [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{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  "mediaType": "application/slsa+json",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  "size": 83226,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  "digest": "sha256:a9dedf28..."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  }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  ]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 Mono Medium"/>
                <a:ea typeface="Roboto Mono Medium"/>
                <a:cs typeface="Roboto Mono Medium"/>
                <a:sym typeface="Roboto Mono Medium"/>
              </a:rPr>
              <a:t>}</a:t>
            </a:r>
            <a:endParaRPr sz="1000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44" title="referrer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3463" y="662638"/>
            <a:ext cx="6337074" cy="3818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5"/>
          <p:cNvSpPr txBox="1"/>
          <p:nvPr>
            <p:ph idx="1" type="body"/>
          </p:nvPr>
        </p:nvSpPr>
        <p:spPr>
          <a:xfrm>
            <a:off x="311700" y="1152475"/>
            <a:ext cx="8520600" cy="88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/>
              <a:t>The great thing about Referrers is that they allow the image itself to be immutable.</a:t>
            </a:r>
            <a:endParaRPr/>
          </a:p>
        </p:txBody>
      </p:sp>
      <p:sp>
        <p:nvSpPr>
          <p:cNvPr id="263" name="Google Shape;263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Making everything available for consumers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45"/>
          <p:cNvSpPr txBox="1"/>
          <p:nvPr>
            <p:ph idx="1" type="body"/>
          </p:nvPr>
        </p:nvSpPr>
        <p:spPr>
          <a:xfrm>
            <a:off x="311700" y="1858193"/>
            <a:ext cx="8520600" cy="26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The </a:t>
            </a:r>
            <a:r>
              <a:rPr i="1" lang="en"/>
              <a:t>really</a:t>
            </a:r>
            <a:r>
              <a:rPr lang="en"/>
              <a:t> great thing about Referrers is the API that goes with it.</a:t>
            </a:r>
            <a:endParaRPr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“Hey registry, tell me all the objects that refer to index </a:t>
            </a: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698c60c8...</a:t>
            </a:r>
            <a:r>
              <a:rPr lang="en"/>
              <a:t>“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The consumer doesn’t need to worry about finding these new records; the registry handles it for them.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/>
              <a:t>(Incidentally, Referrers are how you can do multiple signatures for an image, too.)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6"/>
          <p:cNvSpPr txBox="1"/>
          <p:nvPr>
            <p:ph idx="1" type="body"/>
          </p:nvPr>
        </p:nvSpPr>
        <p:spPr>
          <a:xfrm>
            <a:off x="311700" y="1152475"/>
            <a:ext cx="8520600" cy="31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We lean hard on Referrers for BEL.</a:t>
            </a:r>
            <a:endParaRPr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In fact, we wrote our own tool to take attestations built in our images and publish them using Referrers instead.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Making everything available for consumers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47" title="referrer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4225" y="1594900"/>
            <a:ext cx="4315076" cy="2599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47" title="built-in-attestation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9725" y="1641362"/>
            <a:ext cx="3716477" cy="2175151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this                      ------&gt;                To this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Making everything available for consumers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48"/>
          <p:cNvSpPr txBox="1"/>
          <p:nvPr/>
        </p:nvSpPr>
        <p:spPr>
          <a:xfrm>
            <a:off x="1138050" y="993006"/>
            <a:ext cx="6867900" cy="37404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185F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✗ oras discover ghcr.io/buoyantio/controller:enterprise-2.19.5 \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        --platform linux/arm64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ghcr.io/buoyantio/controller@sha256:c72bcd7a</a:t>
            </a: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...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├── application/spdx+json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└── sha256:c33a6e39</a:t>
            </a: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...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    └── [annotations]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        ├── vnd.buoci.subject.digest: sha256:c72bcd7a</a:t>
            </a: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...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        ├── vnd.buoci.subject.name: controller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        ├── org.opencontainers.image.created: "2026-03-07T01:37:40Z"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        ├── vnd.buoci.artifact-type: application/spdx+json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        ├── vnd.buoci.predicate-type: https://spdx.dev/Document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        └── vnd.buoci.role: image-attestation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└── application/slsa+json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└── sha256:5057b574</a:t>
            </a: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...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└── [annotations]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    ├── vnd.buoci.artifact-type: application/slsa+json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    ├── vnd.buoci.predicate-type: https://slsa.dev/provenance/v0.2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    ├── vnd.buoci.role: image-attestation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    ├── vnd.buoci.subject.digest: sha256:c72bcd7a</a:t>
            </a: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...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    ├── vnd.buoci.subject.name: controller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    └── org.opencontainers.image.created: "2026-03-07T01:37:40Z"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Making everything available for consumers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49"/>
          <p:cNvSpPr txBox="1"/>
          <p:nvPr/>
        </p:nvSpPr>
        <p:spPr>
          <a:xfrm>
            <a:off x="1138050" y="993006"/>
            <a:ext cx="6867900" cy="37404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185F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✗ oras discover ghcr.io/buoyantio/controller:enterprise-2.19.5 \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        --platform linux/arm64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ghcr.io/buoyantio/controller@sha256:</a:t>
            </a:r>
            <a:r>
              <a:rPr lang="en" sz="1100">
                <a:solidFill>
                  <a:srgbClr val="0185F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c72bcd7a...</a:t>
            </a:r>
            <a:endParaRPr sz="1100">
              <a:solidFill>
                <a:srgbClr val="0185F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├── application/spdx+json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└── sha256:c33a6e39...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    └── [annotations]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        ├── vnd.buoci.subject.digest: sha256:</a:t>
            </a:r>
            <a:r>
              <a:rPr lang="en" sz="1100">
                <a:solidFill>
                  <a:srgbClr val="0185F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c72bcd7a...</a:t>
            </a:r>
            <a:endParaRPr sz="1100">
              <a:solidFill>
                <a:srgbClr val="0185F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        ├── vnd.buoci.subject.name: controller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        ├── org.opencontainers.image.created: "2026-03-07T01:37:40Z"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        ├── vnd.buoci.artifact-type: application/spdx+json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        ├── vnd.buoci.predicate-type: https://spdx.dev/Document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        └── vnd.buoci.role: image-attestation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└── application/slsa+json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└── sha256:5057b574...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└── [annotations]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    ├── vnd.buoci.artifact-type: application/slsa+json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    ├── vnd.buoci.predicate-type: https://slsa.dev/provenance/v0.2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    ├── vnd.buoci.role: image-attestation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    ├── vnd.buoci.subject.digest: sha256:</a:t>
            </a:r>
            <a:r>
              <a:rPr lang="en" sz="1100">
                <a:solidFill>
                  <a:srgbClr val="0185F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c72bcd7a...</a:t>
            </a:r>
            <a:endParaRPr sz="1100">
              <a:solidFill>
                <a:srgbClr val="0185F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    ├── vnd.buoci.subject.name: controller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    └── org.opencontainers.image.created: "2026-03-07T01:37:40Z"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Making everything available for consumers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50"/>
          <p:cNvSpPr txBox="1"/>
          <p:nvPr/>
        </p:nvSpPr>
        <p:spPr>
          <a:xfrm>
            <a:off x="1138050" y="993006"/>
            <a:ext cx="6867900" cy="37404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185F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✗ oras discover ghcr.io/buoyantio/controller:enterprise-2.19.5 \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        --platform linux/arm64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ghcr.io/buoyantio/controller@sha256:c72bcd7a...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├── application/spdx+json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└── sha256:c33a6e39...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    └── [annotations]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        ├── vnd.buoci.subject.digest: sha256:c72bcd7a...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        ├── vnd.buoci.subject.name: controller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        ├── org.opencontainers.image.created: "2026-03-07T01:37:40Z"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        ├── vnd.buoci.artifact-type: </a:t>
            </a:r>
            <a:r>
              <a:rPr lang="en" sz="1100">
                <a:solidFill>
                  <a:srgbClr val="0185F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application/spdx+json</a:t>
            </a:r>
            <a:endParaRPr sz="1100">
              <a:solidFill>
                <a:srgbClr val="0185F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        ├── vnd.buoci.predicate-type: https://spdx.dev/Document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        └── vnd.buoci.role: image-attestation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└── application/slsa+json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└── sha256:5057b574...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└── [annotations]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    ├── vnd.buoci.artifact-type: </a:t>
            </a:r>
            <a:r>
              <a:rPr lang="en" sz="1100">
                <a:solidFill>
                  <a:srgbClr val="0185F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application/slsa+json</a:t>
            </a:r>
            <a:endParaRPr sz="1100">
              <a:solidFill>
                <a:srgbClr val="0185F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    ├── vnd.buoci.predicate-type: https://slsa.dev/provenance/v0.2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    ├── vnd.buoci.role: image-attestation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    ├── vnd.buoci.subject.digest: sha256:c72bcd7a...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    ├── vnd.buoci.subject.name: controller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    └── org.opencontainers.image.created: "2026-03-07T01:37:40Z"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Making everything available for consumers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51"/>
          <p:cNvSpPr txBox="1"/>
          <p:nvPr/>
        </p:nvSpPr>
        <p:spPr>
          <a:xfrm>
            <a:off x="1138050" y="993006"/>
            <a:ext cx="6867900" cy="37404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185F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✗ oras discover ghcr.io/buoyantio/controller:enterprise-2.19.5 \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        --platform linux/arm64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ghcr.io/buoyantio/controller@sha256:c72bcd7a...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├── application/spdx+json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└── sha256:</a:t>
            </a:r>
            <a:r>
              <a:rPr lang="en" sz="1100">
                <a:solidFill>
                  <a:srgbClr val="0185F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c33a6e39...</a:t>
            </a:r>
            <a:endParaRPr sz="1100">
              <a:solidFill>
                <a:srgbClr val="0185F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    └── [annotations]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        ├── vnd.buoci.subject.digest: sha256:c72bcd7a...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        ├── vnd.buoci.subject.name: controller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        ├── org.opencontainers.image.created: "2026-03-07T01:37:40Z"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        ├── vnd.buoci.artifact-type: application/spdx+json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        ├── vnd.buoci.predicate-type: https://spdx.dev/Document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│           └── vnd.buoci.role: image-attestation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└── application/slsa+json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└── sha256:5057b574...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└── [annotations]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    ├── vnd.buoci.artifact-type: application/slsa+json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    ├── vnd.buoci.predicate-type: https://slsa.dev/provenance/v0.2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    ├── vnd.buoci.role: image-attestation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    ├── vnd.buoci.subject.digest: sha256:c72bcd7a...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    ├── vnd.buoci.subject.name: controller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 Mono Medium"/>
                <a:ea typeface="Roboto Mono Medium"/>
                <a:cs typeface="Roboto Mono Medium"/>
                <a:sym typeface="Roboto Mono Medium"/>
              </a:rPr>
              <a:t>            └── org.opencontainers.image.created: "2026-03-07T01:37:40Z"</a:t>
            </a:r>
            <a:endParaRPr sz="1100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52"/>
          <p:cNvSpPr txBox="1"/>
          <p:nvPr>
            <p:ph type="title"/>
          </p:nvPr>
        </p:nvSpPr>
        <p:spPr>
          <a:xfrm flipH="1">
            <a:off x="320831" y="1706333"/>
            <a:ext cx="8520600" cy="20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consumers use all this?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53"/>
          <p:cNvSpPr txBox="1"/>
          <p:nvPr>
            <p:ph idx="1" type="body"/>
          </p:nvPr>
        </p:nvSpPr>
        <p:spPr>
          <a:xfrm>
            <a:off x="311700" y="1152475"/>
            <a:ext cx="8520600" cy="31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Remember: the point is to communicate with the consumer</a:t>
            </a:r>
            <a:endParaRPr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Corollary: if they can’t use what you’re communicating, what’s the point?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consumers use all this?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54"/>
          <p:cNvSpPr txBox="1"/>
          <p:nvPr>
            <p:ph idx="1" type="body"/>
          </p:nvPr>
        </p:nvSpPr>
        <p:spPr>
          <a:xfrm>
            <a:off x="311700" y="1152475"/>
            <a:ext cx="8520600" cy="31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This part of the ecosystem is fairly new and rapidly evolving.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Right now, though, consumers can:</a:t>
            </a:r>
            <a:endParaRPr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AutoNum type="arabicPeriod"/>
            </a:pPr>
            <a:r>
              <a:rPr lang="en"/>
              <a:t>Discover Referrer documents using </a:t>
            </a: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oras</a:t>
            </a:r>
            <a:r>
              <a:rPr lang="en"/>
              <a:t> (as shown above!)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/>
              <a:t>Verify discovered signatures using </a:t>
            </a:r>
            <a:r>
              <a:rPr lang="en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cosign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/>
              <a:t>Feed discovered SBOMs into Grype to find out any vulnerabilities associated with them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AutoNum type="arabicPeriod"/>
            </a:pPr>
            <a:r>
              <a:rPr lang="en"/>
              <a:t>Use policy engines like Kyverno to define - and enforce - runtime policies</a:t>
            </a:r>
            <a:endParaRPr/>
          </a:p>
        </p:txBody>
      </p:sp>
      <p:sp>
        <p:nvSpPr>
          <p:cNvPr id="318" name="Google Shape;318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consumers use all this?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5"/>
          <p:cNvSpPr txBox="1"/>
          <p:nvPr>
            <p:ph idx="1" type="body"/>
          </p:nvPr>
        </p:nvSpPr>
        <p:spPr>
          <a:xfrm>
            <a:off x="311700" y="1152475"/>
            <a:ext cx="5337000" cy="315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For anyone curious, here’s a </a:t>
            </a:r>
            <a:r>
              <a:rPr lang="en"/>
              <a:t>link to an example Kyverno policy</a:t>
            </a:r>
            <a:r>
              <a:rPr lang="en"/>
              <a:t> that requires any BEL image</a:t>
            </a:r>
            <a:endParaRPr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to be signed by Buoyant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have an SPDX attestation which is also signed by Buoyant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(It doesn’t fit on the slide. 😅)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300"/>
              <a:t>https://docs.buoyant.io/buoyant-enterprise-linkerd/</a:t>
            </a:r>
            <a:br>
              <a:rPr lang="en" sz="1300"/>
            </a:br>
            <a:r>
              <a:rPr lang="en" sz="1300"/>
              <a:t>latest/guides/verifying-signed-artifacts/</a:t>
            </a:r>
            <a:endParaRPr sz="1300"/>
          </a:p>
        </p:txBody>
      </p:sp>
      <p:sp>
        <p:nvSpPr>
          <p:cNvPr id="324" name="Google Shape;324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consumers use all this?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5" name="Google Shape;325;p55" title="verifying-artifact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05900" y="1217126"/>
            <a:ext cx="3026401" cy="3026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6"/>
          <p:cNvSpPr txBox="1"/>
          <p:nvPr>
            <p:ph type="title"/>
          </p:nvPr>
        </p:nvSpPr>
        <p:spPr>
          <a:xfrm flipH="1">
            <a:off x="320831" y="1706333"/>
            <a:ext cx="8520600" cy="110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336" name="Google Shape;336;p57"/>
          <p:cNvSpPr txBox="1"/>
          <p:nvPr>
            <p:ph idx="1" type="body"/>
          </p:nvPr>
        </p:nvSpPr>
        <p:spPr>
          <a:xfrm>
            <a:off x="311700" y="1152475"/>
            <a:ext cx="8520600" cy="33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The real point of supply chain security is </a:t>
            </a:r>
            <a:r>
              <a:rPr i="1" lang="en"/>
              <a:t>communication</a:t>
            </a:r>
            <a:r>
              <a:rPr lang="en"/>
              <a:t>.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You can definitely get real value out of this already.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You can definitely migrate real projects to use it.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Things will get simpler as the tooling evolves.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8"/>
          <p:cNvSpPr txBox="1"/>
          <p:nvPr>
            <p:ph idx="2" type="title"/>
          </p:nvPr>
        </p:nvSpPr>
        <p:spPr>
          <a:xfrm>
            <a:off x="261075" y="2830562"/>
            <a:ext cx="7335600" cy="91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86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Linkerd: the best service mesh for</a:t>
            </a:r>
            <a:endParaRPr sz="2400">
              <a:solidFill>
                <a:srgbClr val="0086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342" name="Google Shape;342;p58"/>
          <p:cNvSpPr txBox="1"/>
          <p:nvPr>
            <p:ph type="ctrTitle"/>
          </p:nvPr>
        </p:nvSpPr>
        <p:spPr>
          <a:xfrm>
            <a:off x="311700" y="1223364"/>
            <a:ext cx="8672700" cy="162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4740">
              <a:solidFill>
                <a:srgbClr val="00438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4740">
                <a:solidFill>
                  <a:srgbClr val="004380"/>
                </a:solidFill>
                <a:latin typeface="Poppins"/>
                <a:ea typeface="Poppins"/>
                <a:cs typeface="Poppins"/>
                <a:sym typeface="Poppins"/>
              </a:rPr>
              <a:t>Read our complete guide to Linkerd on EKS </a:t>
            </a:r>
            <a:endParaRPr b="1" sz="4740">
              <a:solidFill>
                <a:srgbClr val="0086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43" name="Google Shape;343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4675" y="2830558"/>
            <a:ext cx="2177124" cy="59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58" title="Adobe Express QR Cod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54175" y="3544175"/>
            <a:ext cx="1377175" cy="137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scape Party Room" id="349" name="Google Shape;349;p59" title="White Image from Google Driv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843" y="325130"/>
            <a:ext cx="3999100" cy="1458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nky as detective" id="350" name="Google Shape;350;p59" title="KubeCon Party Linky Detective (1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485900" y="547375"/>
            <a:ext cx="7213600" cy="6351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59" title="Merge Forward Horizontal Whit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9400" y="4246184"/>
            <a:ext cx="2342349" cy="706816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59"/>
          <p:cNvSpPr txBox="1"/>
          <p:nvPr/>
        </p:nvSpPr>
        <p:spPr>
          <a:xfrm>
            <a:off x="5219700" y="166275"/>
            <a:ext cx="3505200" cy="19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The ultimate cloud native escape room party</a:t>
            </a:r>
            <a:endParaRPr sz="26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  <a:latin typeface="Poppins Light"/>
                <a:ea typeface="Poppins Light"/>
                <a:cs typeface="Poppins Light"/>
                <a:sym typeface="Poppins Light"/>
              </a:rPr>
              <a:t>Wed 25 @ 8pm</a:t>
            </a:r>
            <a:endParaRPr sz="2300">
              <a:solidFill>
                <a:schemeClr val="lt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353" name="Google Shape;353;p59"/>
          <p:cNvSpPr txBox="1"/>
          <p:nvPr/>
        </p:nvSpPr>
        <p:spPr>
          <a:xfrm>
            <a:off x="5219700" y="4331875"/>
            <a:ext cx="3505200" cy="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Register today!</a:t>
            </a:r>
            <a:endParaRPr sz="2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Phippy kidnapped" id="354" name="Google Shape;354;p59" title="Phippy HIRES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02675" y="482600"/>
            <a:ext cx="3269625" cy="5802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59" title="Adobe Express QR Code (1)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98925" y="2437200"/>
            <a:ext cx="1893400" cy="189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60"/>
          <p:cNvSpPr txBox="1"/>
          <p:nvPr>
            <p:ph type="title"/>
          </p:nvPr>
        </p:nvSpPr>
        <p:spPr>
          <a:xfrm flipH="1">
            <a:off x="320831" y="333808"/>
            <a:ext cx="8520600" cy="110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Q&amp;A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14280"/>
      </a:dk1>
      <a:lt1>
        <a:srgbClr val="FFFFFF"/>
      </a:lt1>
      <a:dk2>
        <a:srgbClr val="02A398"/>
      </a:dk2>
      <a:lt2>
        <a:srgbClr val="01C1B4"/>
      </a:lt2>
      <a:accent1>
        <a:srgbClr val="64F9BF"/>
      </a:accent1>
      <a:accent2>
        <a:srgbClr val="109B89"/>
      </a:accent2>
      <a:accent3>
        <a:srgbClr val="AEE2DE"/>
      </a:accent3>
      <a:accent4>
        <a:srgbClr val="01C1B4"/>
      </a:accent4>
      <a:accent5>
        <a:srgbClr val="C7F8E4"/>
      </a:accent5>
      <a:accent6>
        <a:srgbClr val="133850"/>
      </a:accent6>
      <a:hlink>
        <a:srgbClr val="0185F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