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Lst>
  <p:sldSz cy="5143500" cx="9144000"/>
  <p:notesSz cx="6858000" cy="9144000"/>
  <p:embeddedFontLst>
    <p:embeddedFont>
      <p:font typeface="Space Mono"/>
      <p:regular r:id="rId31"/>
      <p:bold r:id="rId32"/>
      <p:italic r:id="rId33"/>
      <p:boldItalic r:id="rId34"/>
    </p:embeddedFont>
    <p:embeddedFont>
      <p:font typeface="Inter Light"/>
      <p:regular r:id="rId35"/>
      <p:bold r:id="rId36"/>
      <p:italic r:id="rId37"/>
      <p:boldItalic r:id="rId38"/>
    </p:embeddedFont>
    <p:embeddedFont>
      <p:font typeface="Roboto Medium"/>
      <p:regular r:id="rId39"/>
      <p:bold r:id="rId40"/>
      <p:italic r:id="rId41"/>
      <p:boldItalic r:id="rId42"/>
    </p:embeddedFont>
    <p:embeddedFont>
      <p:font typeface="Roboto"/>
      <p:regular r:id="rId43"/>
      <p:bold r:id="rId44"/>
      <p:italic r:id="rId45"/>
      <p:boldItalic r:id="rId46"/>
    </p:embeddedFont>
    <p:embeddedFont>
      <p:font typeface="Inter SemiBold"/>
      <p:regular r:id="rId47"/>
      <p:bold r:id="rId48"/>
      <p:italic r:id="rId49"/>
      <p:boldItalic r:id="rId50"/>
    </p:embeddedFont>
    <p:embeddedFont>
      <p:font typeface="Inter"/>
      <p:regular r:id="rId51"/>
      <p:bold r:id="rId52"/>
      <p:italic r:id="rId53"/>
      <p:boldItalic r:id="rId54"/>
    </p:embeddedFont>
    <p:embeddedFont>
      <p:font typeface="Helvetica Neue"/>
      <p:regular r:id="rId55"/>
      <p:bold r:id="rId56"/>
      <p:italic r:id="rId57"/>
      <p:boldItalic r:id="rId58"/>
    </p:embeddedFont>
    <p:embeddedFont>
      <p:font typeface="Roboto Mono"/>
      <p:regular r:id="rId59"/>
      <p:bold r:id="rId60"/>
      <p:italic r:id="rId61"/>
      <p:boldItalic r:id="rId6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3" roundtripDataSignature="AMtx7mguNKYP7GVaRRCFVyPHOoGTtKSXR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RobotoMedium-bold.fntdata"/><Relationship Id="rId42" Type="http://schemas.openxmlformats.org/officeDocument/2006/relationships/font" Target="fonts/RobotoMedium-boldItalic.fntdata"/><Relationship Id="rId41" Type="http://schemas.openxmlformats.org/officeDocument/2006/relationships/font" Target="fonts/RobotoMedium-italic.fntdata"/><Relationship Id="rId44" Type="http://schemas.openxmlformats.org/officeDocument/2006/relationships/font" Target="fonts/Roboto-bold.fntdata"/><Relationship Id="rId43" Type="http://schemas.openxmlformats.org/officeDocument/2006/relationships/font" Target="fonts/Roboto-regular.fntdata"/><Relationship Id="rId46" Type="http://schemas.openxmlformats.org/officeDocument/2006/relationships/font" Target="fonts/Roboto-boldItalic.fntdata"/><Relationship Id="rId45" Type="http://schemas.openxmlformats.org/officeDocument/2006/relationships/font" Target="fonts/Roboto-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InterSemiBold-bold.fntdata"/><Relationship Id="rId47" Type="http://schemas.openxmlformats.org/officeDocument/2006/relationships/font" Target="fonts/InterSemiBold-regular.fntdata"/><Relationship Id="rId49" Type="http://schemas.openxmlformats.org/officeDocument/2006/relationships/font" Target="fonts/InterSemiBold-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SpaceMono-regular.fntdata"/><Relationship Id="rId30" Type="http://schemas.openxmlformats.org/officeDocument/2006/relationships/slide" Target="slides/slide26.xml"/><Relationship Id="rId33" Type="http://schemas.openxmlformats.org/officeDocument/2006/relationships/font" Target="fonts/SpaceMono-italic.fntdata"/><Relationship Id="rId32" Type="http://schemas.openxmlformats.org/officeDocument/2006/relationships/font" Target="fonts/SpaceMono-bold.fntdata"/><Relationship Id="rId35" Type="http://schemas.openxmlformats.org/officeDocument/2006/relationships/font" Target="fonts/InterLight-regular.fntdata"/><Relationship Id="rId34" Type="http://schemas.openxmlformats.org/officeDocument/2006/relationships/font" Target="fonts/SpaceMono-boldItalic.fntdata"/><Relationship Id="rId37" Type="http://schemas.openxmlformats.org/officeDocument/2006/relationships/font" Target="fonts/InterLight-italic.fntdata"/><Relationship Id="rId36" Type="http://schemas.openxmlformats.org/officeDocument/2006/relationships/font" Target="fonts/InterLight-bold.fntdata"/><Relationship Id="rId39" Type="http://schemas.openxmlformats.org/officeDocument/2006/relationships/font" Target="fonts/RobotoMedium-regular.fntdata"/><Relationship Id="rId38" Type="http://schemas.openxmlformats.org/officeDocument/2006/relationships/font" Target="fonts/InterLight-boldItalic.fntdata"/><Relationship Id="rId62" Type="http://schemas.openxmlformats.org/officeDocument/2006/relationships/font" Target="fonts/RobotoMono-boldItalic.fntdata"/><Relationship Id="rId61" Type="http://schemas.openxmlformats.org/officeDocument/2006/relationships/font" Target="fonts/RobotoMono-italic.fntdata"/><Relationship Id="rId20" Type="http://schemas.openxmlformats.org/officeDocument/2006/relationships/slide" Target="slides/slide16.xml"/><Relationship Id="rId63" Type="http://customschemas.google.com/relationships/presentationmetadata" Target="metadata"/><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60" Type="http://schemas.openxmlformats.org/officeDocument/2006/relationships/font" Target="fonts/RobotoMono-bold.fntdata"/><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font" Target="fonts/Inter-regular.fntdata"/><Relationship Id="rId50" Type="http://schemas.openxmlformats.org/officeDocument/2006/relationships/font" Target="fonts/InterSemiBold-boldItalic.fntdata"/><Relationship Id="rId53" Type="http://schemas.openxmlformats.org/officeDocument/2006/relationships/font" Target="fonts/Inter-italic.fntdata"/><Relationship Id="rId52" Type="http://schemas.openxmlformats.org/officeDocument/2006/relationships/font" Target="fonts/Inter-bold.fntdata"/><Relationship Id="rId11" Type="http://schemas.openxmlformats.org/officeDocument/2006/relationships/slide" Target="slides/slide7.xml"/><Relationship Id="rId55" Type="http://schemas.openxmlformats.org/officeDocument/2006/relationships/font" Target="fonts/HelveticaNeue-regular.fntdata"/><Relationship Id="rId10" Type="http://schemas.openxmlformats.org/officeDocument/2006/relationships/slide" Target="slides/slide6.xml"/><Relationship Id="rId54" Type="http://schemas.openxmlformats.org/officeDocument/2006/relationships/font" Target="fonts/Inter-boldItalic.fntdata"/><Relationship Id="rId13" Type="http://schemas.openxmlformats.org/officeDocument/2006/relationships/slide" Target="slides/slide9.xml"/><Relationship Id="rId57" Type="http://schemas.openxmlformats.org/officeDocument/2006/relationships/font" Target="fonts/HelveticaNeue-italic.fntdata"/><Relationship Id="rId12" Type="http://schemas.openxmlformats.org/officeDocument/2006/relationships/slide" Target="slides/slide8.xml"/><Relationship Id="rId56" Type="http://schemas.openxmlformats.org/officeDocument/2006/relationships/font" Target="fonts/HelveticaNeue-bold.fntdata"/><Relationship Id="rId15" Type="http://schemas.openxmlformats.org/officeDocument/2006/relationships/slide" Target="slides/slide11.xml"/><Relationship Id="rId59" Type="http://schemas.openxmlformats.org/officeDocument/2006/relationships/font" Target="fonts/RobotoMono-regular.fntdata"/><Relationship Id="rId14" Type="http://schemas.openxmlformats.org/officeDocument/2006/relationships/slide" Target="slides/slide10.xml"/><Relationship Id="rId58" Type="http://schemas.openxmlformats.org/officeDocument/2006/relationships/font" Target="fonts/HelveticaNeue-boldItalic.fntdata"/><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5" name="Google Shape;85;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9" name="Google Shape;89;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1200"/>
              </a:spcAft>
              <a:buClr>
                <a:schemeClr val="dk1"/>
              </a:buClr>
              <a:buSzPts val="1100"/>
              <a:buFont typeface="Arial"/>
              <a:buNone/>
            </a:pPr>
            <a:r>
              <a:rPr b="1" lang="en-CA">
                <a:solidFill>
                  <a:schemeClr val="dk1"/>
                </a:solidFill>
              </a:rPr>
              <a:t>Presenter- Dhruv &amp; Bhumitra</a:t>
            </a:r>
            <a:endParaRPr/>
          </a:p>
        </p:txBody>
      </p:sp>
      <p:sp>
        <p:nvSpPr>
          <p:cNvPr id="96" name="Google Shape;96;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3cdc90f1f24_0_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b="1" lang="en-CA">
                <a:solidFill>
                  <a:schemeClr val="dk1"/>
                </a:solidFill>
              </a:rPr>
              <a:t>Presenter- Dhruv</a:t>
            </a:r>
            <a:br>
              <a:rPr b="1" lang="en-CA">
                <a:solidFill>
                  <a:schemeClr val="dk1"/>
                </a:solidFill>
              </a:rPr>
            </a:br>
            <a:br>
              <a:rPr b="1" lang="en-CA">
                <a:solidFill>
                  <a:schemeClr val="dk1"/>
                </a:solidFill>
              </a:rPr>
            </a:br>
            <a:r>
              <a:rPr b="1" lang="en-CA">
                <a:solidFill>
                  <a:schemeClr val="dk1"/>
                </a:solidFill>
              </a:rPr>
              <a:t>“If KubeVirt is your new virtualization platform, you need a repeatable way to answer the same operational questions you answered on vSphere—at scale, across storage, without vendor bias.”</a:t>
            </a:r>
            <a:endParaRPr b="1">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CA">
                <a:solidFill>
                  <a:schemeClr val="dk1"/>
                </a:solidFill>
              </a:rPr>
              <a:t>Goal: show pain point instantly, not explanation.</a:t>
            </a:r>
            <a:endParaRPr b="1">
              <a:solidFill>
                <a:schemeClr val="dk1"/>
              </a:solidFill>
            </a:endParaRPr>
          </a:p>
          <a:p>
            <a:pPr indent="0" lvl="0" marL="0" rtl="0" algn="l">
              <a:lnSpc>
                <a:spcPct val="100000"/>
              </a:lnSpc>
              <a:spcBef>
                <a:spcPts val="0"/>
              </a:spcBef>
              <a:spcAft>
                <a:spcPts val="0"/>
              </a:spcAft>
              <a:buSzPts val="1100"/>
              <a:buNone/>
            </a:pPr>
            <a:r>
              <a:t/>
            </a:r>
            <a:endParaRPr/>
          </a:p>
        </p:txBody>
      </p:sp>
      <p:sp>
        <p:nvSpPr>
          <p:cNvPr id="108" name="Google Shape;108;g3cdc90f1f24_0_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3cdc90f1f24_0_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b="1" lang="en-CA">
                <a:solidFill>
                  <a:schemeClr val="dk1"/>
                </a:solidFill>
              </a:rPr>
              <a:t>Presenter- Dhruv</a:t>
            </a:r>
            <a:br>
              <a:rPr b="1" lang="en-CA">
                <a:solidFill>
                  <a:schemeClr val="dk1"/>
                </a:solidFill>
              </a:rPr>
            </a:br>
            <a:br>
              <a:rPr b="1" lang="en-CA">
                <a:solidFill>
                  <a:schemeClr val="dk1"/>
                </a:solidFill>
              </a:rPr>
            </a:br>
            <a:r>
              <a:rPr b="1" lang="en-CA">
                <a:solidFill>
                  <a:schemeClr val="dk1"/>
                </a:solidFill>
              </a:rPr>
              <a:t>“If KubeVirt is your new virtualization platform, you need a repeatable way to answer the same operational questions you answered on vSphere—at scale, across storage, without vendor bias.”</a:t>
            </a:r>
            <a:endParaRPr b="1">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CA">
                <a:solidFill>
                  <a:schemeClr val="dk1"/>
                </a:solidFill>
              </a:rPr>
              <a:t>Goal: show pain point instantly, not explanation.</a:t>
            </a:r>
            <a:endParaRPr b="1">
              <a:solidFill>
                <a:schemeClr val="dk1"/>
              </a:solidFill>
            </a:endParaRPr>
          </a:p>
          <a:p>
            <a:pPr indent="0" lvl="0" marL="0" rtl="0" algn="l">
              <a:lnSpc>
                <a:spcPct val="100000"/>
              </a:lnSpc>
              <a:spcBef>
                <a:spcPts val="0"/>
              </a:spcBef>
              <a:spcAft>
                <a:spcPts val="0"/>
              </a:spcAft>
              <a:buSzPts val="1100"/>
              <a:buNone/>
            </a:pPr>
            <a:r>
              <a:t/>
            </a:r>
            <a:endParaRPr/>
          </a:p>
        </p:txBody>
      </p:sp>
      <p:sp>
        <p:nvSpPr>
          <p:cNvPr id="114" name="Google Shape;114;g3cdc90f1f24_0_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3cdc90f1f24_0_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1200"/>
              </a:spcAft>
              <a:buClr>
                <a:schemeClr val="dk1"/>
              </a:buClr>
              <a:buSzPts val="1100"/>
              <a:buFont typeface="Arial"/>
              <a:buNone/>
            </a:pPr>
            <a:r>
              <a:rPr b="1" lang="en-CA">
                <a:solidFill>
                  <a:schemeClr val="dk1"/>
                </a:solidFill>
              </a:rPr>
              <a:t>Presenter- Dhruv</a:t>
            </a:r>
            <a:endParaRPr/>
          </a:p>
        </p:txBody>
      </p:sp>
      <p:sp>
        <p:nvSpPr>
          <p:cNvPr id="120" name="Google Shape;120;g3cdc90f1f24_0_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3cc7c8c0889_0_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Clr>
                <a:schemeClr val="lt1"/>
              </a:buClr>
              <a:buSzPts val="2700"/>
              <a:buFont typeface="Arial"/>
              <a:buNone/>
            </a:pPr>
            <a:r>
              <a:t/>
            </a:r>
            <a:endParaRPr b="1" sz="2400">
              <a:solidFill>
                <a:srgbClr val="8963CD"/>
              </a:solidFill>
            </a:endParaRPr>
          </a:p>
        </p:txBody>
      </p:sp>
      <p:sp>
        <p:nvSpPr>
          <p:cNvPr id="126" name="Google Shape;126;g3cc7c8c0889_0_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3cc7c8c0889_0_2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3cc7c8c0889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CA"/>
              <a:t>Add a architecture diagram which is basically the capabilities on what It can do..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3cd9d0355d8_0_64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3cd9d0355d8_0_6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CA"/>
              <a:t>Add a architecture diagram which is basically the capabilities on what It can do..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cc7c8c0889_0_3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3cc7c8c0889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CA"/>
              <a:t>Presenter: Bhumitra</a:t>
            </a:r>
            <a:br>
              <a:rPr lang="en-CA"/>
            </a:br>
            <a:br>
              <a:rPr lang="en-CA"/>
            </a:br>
            <a:r>
              <a:rPr b="1" lang="en-CA">
                <a:solidFill>
                  <a:schemeClr val="dk1"/>
                </a:solidFill>
              </a:rPr>
              <a:t>What it tests</a:t>
            </a:r>
            <a:endParaRPr b="1">
              <a:solidFill>
                <a:schemeClr val="dk1"/>
              </a:solidFill>
            </a:endParaRPr>
          </a:p>
          <a:p>
            <a:pPr indent="-298450" lvl="0" marL="457200" rtl="0" algn="l">
              <a:lnSpc>
                <a:spcPct val="115000"/>
              </a:lnSpc>
              <a:spcBef>
                <a:spcPts val="1200"/>
              </a:spcBef>
              <a:spcAft>
                <a:spcPts val="0"/>
              </a:spcAft>
              <a:buClr>
                <a:schemeClr val="dk1"/>
              </a:buClr>
              <a:buSzPts val="1100"/>
              <a:buChar char="●"/>
            </a:pPr>
            <a:r>
              <a:rPr lang="en-CA">
                <a:solidFill>
                  <a:schemeClr val="dk1"/>
                </a:solidFill>
              </a:rPr>
              <a:t>End-to-end time to </a:t>
            </a:r>
            <a:r>
              <a:rPr b="1" lang="en-CA">
                <a:solidFill>
                  <a:schemeClr val="dk1"/>
                </a:solidFill>
              </a:rPr>
              <a:t>create DataSources</a:t>
            </a:r>
            <a:r>
              <a:rPr lang="en-CA">
                <a:solidFill>
                  <a:schemeClr val="dk1"/>
                </a:solidFill>
              </a:rPr>
              <a:t> and </a:t>
            </a:r>
            <a:r>
              <a:rPr b="1" lang="en-CA">
                <a:solidFill>
                  <a:schemeClr val="dk1"/>
                </a:solidFill>
              </a:rPr>
              <a:t>clone VM images</a:t>
            </a:r>
            <a:r>
              <a:rPr lang="en-CA">
                <a:solidFill>
                  <a:schemeClr val="dk1"/>
                </a:solidFill>
              </a:rPr>
              <a:t> (golden image → ready-to-use clones)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CA">
                <a:solidFill>
                  <a:schemeClr val="dk1"/>
                </a:solidFill>
              </a:rPr>
              <a:t>Measures how fast storage can produce </a:t>
            </a:r>
            <a:r>
              <a:rPr b="1" lang="en-CA">
                <a:solidFill>
                  <a:schemeClr val="dk1"/>
                </a:solidFill>
              </a:rPr>
              <a:t>bootable replicas</a:t>
            </a:r>
            <a:r>
              <a:rPr lang="en-CA">
                <a:solidFill>
                  <a:schemeClr val="dk1"/>
                </a:solidFill>
              </a:rPr>
              <a:t> at scale</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CA">
                <a:solidFill>
                  <a:schemeClr val="dk1"/>
                </a:solidFill>
              </a:rPr>
              <a:t>Why VMware admins care</a:t>
            </a:r>
            <a:endParaRPr b="1">
              <a:solidFill>
                <a:schemeClr val="dk1"/>
              </a:solidFill>
            </a:endParaRPr>
          </a:p>
          <a:p>
            <a:pPr indent="-298450" lvl="0" marL="457200" rtl="0" algn="l">
              <a:lnSpc>
                <a:spcPct val="115000"/>
              </a:lnSpc>
              <a:spcBef>
                <a:spcPts val="1200"/>
              </a:spcBef>
              <a:spcAft>
                <a:spcPts val="0"/>
              </a:spcAft>
              <a:buClr>
                <a:schemeClr val="dk1"/>
              </a:buClr>
              <a:buSzPts val="1100"/>
              <a:buChar char="●"/>
            </a:pPr>
            <a:r>
              <a:rPr lang="en-CA">
                <a:solidFill>
                  <a:schemeClr val="dk1"/>
                </a:solidFill>
              </a:rPr>
              <a:t>Equivalent to </a:t>
            </a:r>
            <a:r>
              <a:rPr b="1" lang="en-CA">
                <a:solidFill>
                  <a:schemeClr val="dk1"/>
                </a:solidFill>
              </a:rPr>
              <a:t>template / golden image cloning</a:t>
            </a:r>
            <a:r>
              <a:rPr lang="en-CA">
                <a:solidFill>
                  <a:schemeClr val="dk1"/>
                </a:solidFill>
              </a:rPr>
              <a:t> in vSphere</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CA">
                <a:solidFill>
                  <a:schemeClr val="dk1"/>
                </a:solidFill>
              </a:rPr>
              <a:t>Directly impacts </a:t>
            </a:r>
            <a:r>
              <a:rPr b="1" lang="en-CA">
                <a:solidFill>
                  <a:schemeClr val="dk1"/>
                </a:solidFill>
              </a:rPr>
              <a:t>time-to-provision</a:t>
            </a:r>
            <a:r>
              <a:rPr lang="en-CA">
                <a:solidFill>
                  <a:schemeClr val="dk1"/>
                </a:solidFill>
              </a:rPr>
              <a:t>, </a:t>
            </a:r>
            <a:r>
              <a:rPr b="1" lang="en-CA">
                <a:solidFill>
                  <a:schemeClr val="dk1"/>
                </a:solidFill>
              </a:rPr>
              <a:t>scale-out speed</a:t>
            </a:r>
            <a:r>
              <a:rPr lang="en-CA">
                <a:solidFill>
                  <a:schemeClr val="dk1"/>
                </a:solidFill>
              </a:rPr>
              <a:t>, and </a:t>
            </a:r>
            <a:r>
              <a:rPr b="1" lang="en-CA">
                <a:solidFill>
                  <a:schemeClr val="dk1"/>
                </a:solidFill>
              </a:rPr>
              <a:t>day-1 onboarding</a:t>
            </a:r>
            <a:endParaRPr b="1">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CA">
                <a:solidFill>
                  <a:schemeClr val="dk1"/>
                </a:solidFill>
              </a:rPr>
              <a:t>Key metrics captured</a:t>
            </a:r>
            <a:endParaRPr b="1">
              <a:solidFill>
                <a:schemeClr val="dk1"/>
              </a:solidFill>
            </a:endParaRPr>
          </a:p>
          <a:p>
            <a:pPr indent="-298450" lvl="0" marL="457200" rtl="0" algn="l">
              <a:lnSpc>
                <a:spcPct val="115000"/>
              </a:lnSpc>
              <a:spcBef>
                <a:spcPts val="1200"/>
              </a:spcBef>
              <a:spcAft>
                <a:spcPts val="0"/>
              </a:spcAft>
              <a:buClr>
                <a:schemeClr val="dk1"/>
              </a:buClr>
              <a:buSzPts val="1100"/>
              <a:buChar char="●"/>
            </a:pPr>
            <a:r>
              <a:rPr lang="en-CA">
                <a:solidFill>
                  <a:schemeClr val="dk1"/>
                </a:solidFill>
              </a:rPr>
              <a:t>Clone completion time (p50 / p95)</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CA">
                <a:solidFill>
                  <a:schemeClr val="dk1"/>
                </a:solidFill>
              </a:rPr>
              <a:t>Success rate / failure reasons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CA">
                <a:solidFill>
                  <a:schemeClr val="dk1"/>
                </a:solidFill>
              </a:rPr>
              <a:t>Storage-level behavior under concurrency (queueing, throttling, timeouts)</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CA">
                <a:solidFill>
                  <a:schemeClr val="dk1"/>
                </a:solidFill>
              </a:rPr>
              <a:t>What you learn</a:t>
            </a:r>
            <a:endParaRPr b="1">
              <a:solidFill>
                <a:schemeClr val="dk1"/>
              </a:solidFill>
            </a:endParaRPr>
          </a:p>
          <a:p>
            <a:pPr indent="-298450" lvl="0" marL="457200" rtl="0" algn="l">
              <a:lnSpc>
                <a:spcPct val="115000"/>
              </a:lnSpc>
              <a:spcBef>
                <a:spcPts val="1200"/>
              </a:spcBef>
              <a:spcAft>
                <a:spcPts val="0"/>
              </a:spcAft>
              <a:buClr>
                <a:schemeClr val="dk1"/>
              </a:buClr>
              <a:buSzPts val="1100"/>
              <a:buChar char="●"/>
            </a:pPr>
            <a:r>
              <a:rPr lang="en-CA">
                <a:solidFill>
                  <a:schemeClr val="dk1"/>
                </a:solidFill>
              </a:rPr>
              <a:t>Best storage class / settings for fast cloning</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CA">
                <a:solidFill>
                  <a:schemeClr val="dk1"/>
                </a:solidFill>
              </a:rPr>
              <a:t>Safe parallelism limits for large provisioning events</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CA">
                <a:solidFill>
                  <a:schemeClr val="dk1"/>
                </a:solidFill>
              </a:rPr>
              <a:t>Optional demo line (1-liner)</a:t>
            </a:r>
            <a:endParaRPr b="1">
              <a:solidFill>
                <a:schemeClr val="dk1"/>
              </a:solidFill>
            </a:endParaRPr>
          </a:p>
          <a:p>
            <a:pPr indent="-298450" lvl="0" marL="457200" rtl="0" algn="l">
              <a:lnSpc>
                <a:spcPct val="115000"/>
              </a:lnSpc>
              <a:spcBef>
                <a:spcPts val="1200"/>
              </a:spcBef>
              <a:spcAft>
                <a:spcPts val="0"/>
              </a:spcAft>
              <a:buClr>
                <a:schemeClr val="dk1"/>
              </a:buClr>
              <a:buSzPts val="1100"/>
              <a:buChar char="●"/>
            </a:pPr>
            <a:r>
              <a:rPr lang="en-CA">
                <a:solidFill>
                  <a:schemeClr val="dk1"/>
                </a:solidFill>
              </a:rPr>
              <a:t>“We clone a base image into N ready DataSources in parallel and track completion time + variance.”</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CA">
                <a:solidFill>
                  <a:schemeClr val="dk1"/>
                </a:solidFill>
              </a:rPr>
              <a:t>If you want, I can also rewrite this into a </a:t>
            </a:r>
            <a:r>
              <a:rPr b="1" lang="en-CA">
                <a:solidFill>
                  <a:schemeClr val="dk1"/>
                </a:solidFill>
              </a:rPr>
              <a:t>3-bullet “KubeCon style”</a:t>
            </a:r>
            <a:r>
              <a:rPr lang="en-CA">
                <a:solidFill>
                  <a:schemeClr val="dk1"/>
                </a:solidFill>
              </a:rPr>
              <a:t> version with very large text (less dense), or add a tiny “command + dashboard screenshot” placeholder line to match your other capability slides.</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CA">
                <a:solidFill>
                  <a:schemeClr val="dk1"/>
                </a:solidFill>
              </a:rPr>
              <a:t>write it</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CA">
                <a:solidFill>
                  <a:schemeClr val="dk1"/>
                </a:solidFill>
              </a:rPr>
              <a:t>Datasource Clone Benchmark</a:t>
            </a:r>
            <a:endParaRPr b="1">
              <a:solidFill>
                <a:schemeClr val="dk1"/>
              </a:solidFill>
            </a:endParaRPr>
          </a:p>
          <a:p>
            <a:pPr indent="-298450" lvl="0" marL="457200" rtl="0" algn="l">
              <a:lnSpc>
                <a:spcPct val="115000"/>
              </a:lnSpc>
              <a:spcBef>
                <a:spcPts val="1200"/>
              </a:spcBef>
              <a:spcAft>
                <a:spcPts val="0"/>
              </a:spcAft>
              <a:buClr>
                <a:schemeClr val="dk1"/>
              </a:buClr>
              <a:buSzPts val="1100"/>
              <a:buChar char="●"/>
            </a:pPr>
            <a:r>
              <a:rPr lang="en-CA">
                <a:solidFill>
                  <a:schemeClr val="dk1"/>
                </a:solidFill>
              </a:rPr>
              <a:t>Tests end-to-end time to clone a “golden” image into N DataSources in parallel</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CA">
                <a:solidFill>
                  <a:schemeClr val="dk1"/>
                </a:solidFill>
              </a:rPr>
              <a:t>VMware equivalent: template cloning → directly impacts VM provisioning speed at scale</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CA">
                <a:solidFill>
                  <a:schemeClr val="dk1"/>
                </a:solidFill>
              </a:rPr>
              <a:t>Reports clone time (p50/p95), success rate, and how storage behaves under concurrency</a:t>
            </a:r>
            <a:endParaRPr>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3cdc90f1f24_0_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3cdc90f1f24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CA"/>
              <a:t>Presenter: Bhumitra</a:t>
            </a:r>
            <a:br>
              <a:rPr lang="en-CA"/>
            </a:br>
            <a:br>
              <a:rPr lang="en-CA"/>
            </a:br>
            <a:r>
              <a:rPr b="1" lang="en-CA">
                <a:solidFill>
                  <a:schemeClr val="dk1"/>
                </a:solidFill>
              </a:rPr>
              <a:t>What it tests</a:t>
            </a:r>
            <a:endParaRPr b="1">
              <a:solidFill>
                <a:schemeClr val="dk1"/>
              </a:solidFill>
            </a:endParaRPr>
          </a:p>
          <a:p>
            <a:pPr indent="-298450" lvl="0" marL="457200" rtl="0" algn="l">
              <a:lnSpc>
                <a:spcPct val="115000"/>
              </a:lnSpc>
              <a:spcBef>
                <a:spcPts val="1200"/>
              </a:spcBef>
              <a:spcAft>
                <a:spcPts val="0"/>
              </a:spcAft>
              <a:buClr>
                <a:schemeClr val="dk1"/>
              </a:buClr>
              <a:buSzPts val="1100"/>
              <a:buChar char="●"/>
            </a:pPr>
            <a:r>
              <a:rPr lang="en-CA">
                <a:solidFill>
                  <a:schemeClr val="dk1"/>
                </a:solidFill>
              </a:rPr>
              <a:t>End-to-end time to </a:t>
            </a:r>
            <a:r>
              <a:rPr b="1" lang="en-CA">
                <a:solidFill>
                  <a:schemeClr val="dk1"/>
                </a:solidFill>
              </a:rPr>
              <a:t>create DataSources</a:t>
            </a:r>
            <a:r>
              <a:rPr lang="en-CA">
                <a:solidFill>
                  <a:schemeClr val="dk1"/>
                </a:solidFill>
              </a:rPr>
              <a:t> and </a:t>
            </a:r>
            <a:r>
              <a:rPr b="1" lang="en-CA">
                <a:solidFill>
                  <a:schemeClr val="dk1"/>
                </a:solidFill>
              </a:rPr>
              <a:t>clone VM images</a:t>
            </a:r>
            <a:r>
              <a:rPr lang="en-CA">
                <a:solidFill>
                  <a:schemeClr val="dk1"/>
                </a:solidFill>
              </a:rPr>
              <a:t> (golden image → ready-to-use clones)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CA">
                <a:solidFill>
                  <a:schemeClr val="dk1"/>
                </a:solidFill>
              </a:rPr>
              <a:t>Measures how fast storage can produce </a:t>
            </a:r>
            <a:r>
              <a:rPr b="1" lang="en-CA">
                <a:solidFill>
                  <a:schemeClr val="dk1"/>
                </a:solidFill>
              </a:rPr>
              <a:t>bootable replicas</a:t>
            </a:r>
            <a:r>
              <a:rPr lang="en-CA">
                <a:solidFill>
                  <a:schemeClr val="dk1"/>
                </a:solidFill>
              </a:rPr>
              <a:t> at scale</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CA">
                <a:solidFill>
                  <a:schemeClr val="dk1"/>
                </a:solidFill>
              </a:rPr>
              <a:t>Why VMware admins care</a:t>
            </a:r>
            <a:endParaRPr b="1">
              <a:solidFill>
                <a:schemeClr val="dk1"/>
              </a:solidFill>
            </a:endParaRPr>
          </a:p>
          <a:p>
            <a:pPr indent="-298450" lvl="0" marL="457200" rtl="0" algn="l">
              <a:lnSpc>
                <a:spcPct val="115000"/>
              </a:lnSpc>
              <a:spcBef>
                <a:spcPts val="1200"/>
              </a:spcBef>
              <a:spcAft>
                <a:spcPts val="0"/>
              </a:spcAft>
              <a:buClr>
                <a:schemeClr val="dk1"/>
              </a:buClr>
              <a:buSzPts val="1100"/>
              <a:buChar char="●"/>
            </a:pPr>
            <a:r>
              <a:rPr lang="en-CA">
                <a:solidFill>
                  <a:schemeClr val="dk1"/>
                </a:solidFill>
              </a:rPr>
              <a:t>Equivalent to </a:t>
            </a:r>
            <a:r>
              <a:rPr b="1" lang="en-CA">
                <a:solidFill>
                  <a:schemeClr val="dk1"/>
                </a:solidFill>
              </a:rPr>
              <a:t>template / golden image cloning</a:t>
            </a:r>
            <a:r>
              <a:rPr lang="en-CA">
                <a:solidFill>
                  <a:schemeClr val="dk1"/>
                </a:solidFill>
              </a:rPr>
              <a:t> in vSphere</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CA">
                <a:solidFill>
                  <a:schemeClr val="dk1"/>
                </a:solidFill>
              </a:rPr>
              <a:t>Directly impacts </a:t>
            </a:r>
            <a:r>
              <a:rPr b="1" lang="en-CA">
                <a:solidFill>
                  <a:schemeClr val="dk1"/>
                </a:solidFill>
              </a:rPr>
              <a:t>time-to-provision</a:t>
            </a:r>
            <a:r>
              <a:rPr lang="en-CA">
                <a:solidFill>
                  <a:schemeClr val="dk1"/>
                </a:solidFill>
              </a:rPr>
              <a:t>, </a:t>
            </a:r>
            <a:r>
              <a:rPr b="1" lang="en-CA">
                <a:solidFill>
                  <a:schemeClr val="dk1"/>
                </a:solidFill>
              </a:rPr>
              <a:t>scale-out speed</a:t>
            </a:r>
            <a:r>
              <a:rPr lang="en-CA">
                <a:solidFill>
                  <a:schemeClr val="dk1"/>
                </a:solidFill>
              </a:rPr>
              <a:t>, and </a:t>
            </a:r>
            <a:r>
              <a:rPr b="1" lang="en-CA">
                <a:solidFill>
                  <a:schemeClr val="dk1"/>
                </a:solidFill>
              </a:rPr>
              <a:t>day-1 onboarding</a:t>
            </a:r>
            <a:endParaRPr b="1">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CA">
                <a:solidFill>
                  <a:schemeClr val="dk1"/>
                </a:solidFill>
              </a:rPr>
              <a:t>Key metrics captured</a:t>
            </a:r>
            <a:endParaRPr b="1">
              <a:solidFill>
                <a:schemeClr val="dk1"/>
              </a:solidFill>
            </a:endParaRPr>
          </a:p>
          <a:p>
            <a:pPr indent="-298450" lvl="0" marL="457200" rtl="0" algn="l">
              <a:lnSpc>
                <a:spcPct val="115000"/>
              </a:lnSpc>
              <a:spcBef>
                <a:spcPts val="1200"/>
              </a:spcBef>
              <a:spcAft>
                <a:spcPts val="0"/>
              </a:spcAft>
              <a:buClr>
                <a:schemeClr val="dk1"/>
              </a:buClr>
              <a:buSzPts val="1100"/>
              <a:buChar char="●"/>
            </a:pPr>
            <a:r>
              <a:rPr lang="en-CA">
                <a:solidFill>
                  <a:schemeClr val="dk1"/>
                </a:solidFill>
              </a:rPr>
              <a:t>Clone completion time (p50 / p95)</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CA">
                <a:solidFill>
                  <a:schemeClr val="dk1"/>
                </a:solidFill>
              </a:rPr>
              <a:t>Success rate / failure reasons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CA">
                <a:solidFill>
                  <a:schemeClr val="dk1"/>
                </a:solidFill>
              </a:rPr>
              <a:t>Storage-level behavior under concurrency (queueing, throttling, timeouts)</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CA">
                <a:solidFill>
                  <a:schemeClr val="dk1"/>
                </a:solidFill>
              </a:rPr>
              <a:t>What you learn</a:t>
            </a:r>
            <a:endParaRPr b="1">
              <a:solidFill>
                <a:schemeClr val="dk1"/>
              </a:solidFill>
            </a:endParaRPr>
          </a:p>
          <a:p>
            <a:pPr indent="-298450" lvl="0" marL="457200" rtl="0" algn="l">
              <a:lnSpc>
                <a:spcPct val="115000"/>
              </a:lnSpc>
              <a:spcBef>
                <a:spcPts val="1200"/>
              </a:spcBef>
              <a:spcAft>
                <a:spcPts val="0"/>
              </a:spcAft>
              <a:buClr>
                <a:schemeClr val="dk1"/>
              </a:buClr>
              <a:buSzPts val="1100"/>
              <a:buChar char="●"/>
            </a:pPr>
            <a:r>
              <a:rPr lang="en-CA">
                <a:solidFill>
                  <a:schemeClr val="dk1"/>
                </a:solidFill>
              </a:rPr>
              <a:t>Best storage class / settings for fast cloning</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CA">
                <a:solidFill>
                  <a:schemeClr val="dk1"/>
                </a:solidFill>
              </a:rPr>
              <a:t>Safe parallelism limits for large provisioning events</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CA">
                <a:solidFill>
                  <a:schemeClr val="dk1"/>
                </a:solidFill>
              </a:rPr>
              <a:t>Optional demo line (1-liner)</a:t>
            </a:r>
            <a:endParaRPr b="1">
              <a:solidFill>
                <a:schemeClr val="dk1"/>
              </a:solidFill>
            </a:endParaRPr>
          </a:p>
          <a:p>
            <a:pPr indent="-298450" lvl="0" marL="457200" rtl="0" algn="l">
              <a:lnSpc>
                <a:spcPct val="115000"/>
              </a:lnSpc>
              <a:spcBef>
                <a:spcPts val="1200"/>
              </a:spcBef>
              <a:spcAft>
                <a:spcPts val="0"/>
              </a:spcAft>
              <a:buClr>
                <a:schemeClr val="dk1"/>
              </a:buClr>
              <a:buSzPts val="1100"/>
              <a:buChar char="●"/>
            </a:pPr>
            <a:r>
              <a:rPr lang="en-CA">
                <a:solidFill>
                  <a:schemeClr val="dk1"/>
                </a:solidFill>
              </a:rPr>
              <a:t>“We clone a base image into N ready DataSources in parallel and track completion time + variance.”</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CA">
                <a:solidFill>
                  <a:schemeClr val="dk1"/>
                </a:solidFill>
              </a:rPr>
              <a:t>If you want, I can also rewrite this into a </a:t>
            </a:r>
            <a:r>
              <a:rPr b="1" lang="en-CA">
                <a:solidFill>
                  <a:schemeClr val="dk1"/>
                </a:solidFill>
              </a:rPr>
              <a:t>3-bullet “KubeCon style”</a:t>
            </a:r>
            <a:r>
              <a:rPr lang="en-CA">
                <a:solidFill>
                  <a:schemeClr val="dk1"/>
                </a:solidFill>
              </a:rPr>
              <a:t> version with very large text (less dense), or add a tiny “command + dashboard screenshot” placeholder line to match your other capability slides.</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CA">
                <a:solidFill>
                  <a:schemeClr val="dk1"/>
                </a:solidFill>
              </a:rPr>
              <a:t>write it</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CA">
                <a:solidFill>
                  <a:schemeClr val="dk1"/>
                </a:solidFill>
              </a:rPr>
              <a:t>Datasource Clone Benchmark</a:t>
            </a:r>
            <a:endParaRPr b="1">
              <a:solidFill>
                <a:schemeClr val="dk1"/>
              </a:solidFill>
            </a:endParaRPr>
          </a:p>
          <a:p>
            <a:pPr indent="-298450" lvl="0" marL="457200" rtl="0" algn="l">
              <a:lnSpc>
                <a:spcPct val="115000"/>
              </a:lnSpc>
              <a:spcBef>
                <a:spcPts val="1200"/>
              </a:spcBef>
              <a:spcAft>
                <a:spcPts val="0"/>
              </a:spcAft>
              <a:buClr>
                <a:schemeClr val="dk1"/>
              </a:buClr>
              <a:buSzPts val="1100"/>
              <a:buChar char="●"/>
            </a:pPr>
            <a:r>
              <a:rPr lang="en-CA">
                <a:solidFill>
                  <a:schemeClr val="dk1"/>
                </a:solidFill>
              </a:rPr>
              <a:t>Tests end-to-end time to clone a “golden” image into N DataSources in parallel</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CA">
                <a:solidFill>
                  <a:schemeClr val="dk1"/>
                </a:solidFill>
              </a:rPr>
              <a:t>VMware equivalent: template cloning → directly impacts VM provisioning speed at scale</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CA">
                <a:solidFill>
                  <a:schemeClr val="dk1"/>
                </a:solidFill>
              </a:rPr>
              <a:t>Reports clone time (p50/p95), success rate, and how storage behaves under concurrency</a:t>
            </a:r>
            <a:endParaRPr>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3cdfb341cf7_11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3cdfb341cf7_11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CA"/>
              <a:t>Example: migrating 5 in parallel is fine, but at 20 parallel migrations you start seeing longer times, failures, or workload disruption.</a:t>
            </a:r>
            <a:br>
              <a:rPr lang="en-CA"/>
            </a:br>
            <a:br>
              <a:rPr lang="en-CA"/>
            </a:br>
            <a:r>
              <a:rPr b="1" lang="en-CA">
                <a:solidFill>
                  <a:schemeClr val="dk1"/>
                </a:solidFill>
              </a:rPr>
              <a:t>Live Migration Benchmark</a:t>
            </a:r>
            <a:endParaRPr b="1">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CA">
                <a:solidFill>
                  <a:schemeClr val="dk1"/>
                </a:solidFill>
              </a:rPr>
              <a:t>Why it matters</a:t>
            </a:r>
            <a:endParaRPr b="1">
              <a:solidFill>
                <a:schemeClr val="dk1"/>
              </a:solidFill>
            </a:endParaRPr>
          </a:p>
          <a:p>
            <a:pPr indent="-298450" lvl="0" marL="457200" rtl="0" algn="l">
              <a:lnSpc>
                <a:spcPct val="115000"/>
              </a:lnSpc>
              <a:spcBef>
                <a:spcPts val="1200"/>
              </a:spcBef>
              <a:spcAft>
                <a:spcPts val="0"/>
              </a:spcAft>
              <a:buClr>
                <a:schemeClr val="dk1"/>
              </a:buClr>
              <a:buSzPts val="1100"/>
              <a:buChar char="●"/>
            </a:pPr>
            <a:r>
              <a:rPr lang="en-CA">
                <a:solidFill>
                  <a:schemeClr val="dk1"/>
                </a:solidFill>
              </a:rPr>
              <a:t>Predict </a:t>
            </a:r>
            <a:r>
              <a:rPr b="1" lang="en-CA">
                <a:solidFill>
                  <a:schemeClr val="dk1"/>
                </a:solidFill>
              </a:rPr>
              <a:t>node evacuation / maintenance window</a:t>
            </a:r>
            <a:r>
              <a:rPr lang="en-CA">
                <a:solidFill>
                  <a:schemeClr val="dk1"/>
                </a:solidFill>
              </a:rPr>
              <a:t> duration at scale</a:t>
            </a:r>
            <a:br>
              <a:rPr lang="en-CA">
                <a:solidFill>
                  <a:schemeClr val="dk1"/>
                </a:solidFill>
              </a:rPr>
            </a:b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CA">
                <a:solidFill>
                  <a:schemeClr val="dk1"/>
                </a:solidFill>
              </a:rPr>
              <a:t>Validate </a:t>
            </a:r>
            <a:r>
              <a:rPr b="1" lang="en-CA">
                <a:solidFill>
                  <a:schemeClr val="dk1"/>
                </a:solidFill>
              </a:rPr>
              <a:t>safe parallel migrations</a:t>
            </a:r>
            <a:r>
              <a:rPr lang="en-CA">
                <a:solidFill>
                  <a:schemeClr val="dk1"/>
                </a:solidFill>
              </a:rPr>
              <a:t> without timeouts or instability</a:t>
            </a:r>
            <a:br>
              <a:rPr lang="en-CA">
                <a:solidFill>
                  <a:schemeClr val="dk1"/>
                </a:solidFill>
              </a:rPr>
            </a:b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CA">
                <a:solidFill>
                  <a:schemeClr val="dk1"/>
                </a:solidFill>
              </a:rPr>
              <a:t>Catch </a:t>
            </a:r>
            <a:r>
              <a:rPr b="1" lang="en-CA">
                <a:solidFill>
                  <a:schemeClr val="dk1"/>
                </a:solidFill>
              </a:rPr>
              <a:t>regressions</a:t>
            </a:r>
            <a:r>
              <a:rPr lang="en-CA">
                <a:solidFill>
                  <a:schemeClr val="dk1"/>
                </a:solidFill>
              </a:rPr>
              <a:t> after platform/storage/network changes</a:t>
            </a:r>
            <a:br>
              <a:rPr lang="en-CA">
                <a:solidFill>
                  <a:schemeClr val="dk1"/>
                </a:solidFill>
              </a:rPr>
            </a:b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CA">
                <a:solidFill>
                  <a:schemeClr val="dk1"/>
                </a:solidFill>
              </a:rPr>
              <a:t>What virtbench measures</a:t>
            </a:r>
            <a:endParaRPr b="1">
              <a:solidFill>
                <a:schemeClr val="dk1"/>
              </a:solidFill>
            </a:endParaRPr>
          </a:p>
          <a:p>
            <a:pPr indent="-298450" lvl="0" marL="457200" rtl="0" algn="l">
              <a:lnSpc>
                <a:spcPct val="115000"/>
              </a:lnSpc>
              <a:spcBef>
                <a:spcPts val="1200"/>
              </a:spcBef>
              <a:spcAft>
                <a:spcPts val="0"/>
              </a:spcAft>
              <a:buClr>
                <a:schemeClr val="dk1"/>
              </a:buClr>
              <a:buSzPts val="1100"/>
              <a:buChar char="●"/>
            </a:pPr>
            <a:r>
              <a:rPr lang="en-CA">
                <a:solidFill>
                  <a:schemeClr val="dk1"/>
                </a:solidFill>
              </a:rPr>
              <a:t>End-to-end migration time for </a:t>
            </a:r>
            <a:r>
              <a:rPr b="1" lang="en-CA">
                <a:solidFill>
                  <a:schemeClr val="dk1"/>
                </a:solidFill>
              </a:rPr>
              <a:t>sequential, parallel, round-robin, and node-evacuation</a:t>
            </a:r>
            <a:r>
              <a:rPr lang="en-CA">
                <a:solidFill>
                  <a:schemeClr val="dk1"/>
                </a:solidFill>
              </a:rPr>
              <a:t> runs</a:t>
            </a:r>
            <a:br>
              <a:rPr lang="en-CA">
                <a:solidFill>
                  <a:schemeClr val="dk1"/>
                </a:solidFill>
              </a:rPr>
            </a:b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CA">
                <a:solidFill>
                  <a:schemeClr val="dk1"/>
                </a:solidFill>
              </a:rPr>
              <a:t>Per-VM + batch</a:t>
            </a:r>
            <a:r>
              <a:rPr lang="en-CA">
                <a:solidFill>
                  <a:schemeClr val="dk1"/>
                </a:solidFill>
              </a:rPr>
              <a:t> migration duration (p50/p95) and success rate</a:t>
            </a:r>
            <a:br>
              <a:rPr lang="en-CA">
                <a:solidFill>
                  <a:schemeClr val="dk1"/>
                </a:solidFill>
              </a:rPr>
            </a:b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CA">
                <a:solidFill>
                  <a:schemeClr val="dk1"/>
                </a:solidFill>
              </a:rPr>
              <a:t>Where time is spent as you scale (e.g., </a:t>
            </a:r>
            <a:r>
              <a:rPr b="1" lang="en-CA">
                <a:solidFill>
                  <a:schemeClr val="dk1"/>
                </a:solidFill>
              </a:rPr>
              <a:t>network vs storage</a:t>
            </a:r>
            <a:r>
              <a:rPr lang="en-CA">
                <a:solidFill>
                  <a:schemeClr val="dk1"/>
                </a:solidFill>
              </a:rPr>
              <a:t> pressure/variance)</a:t>
            </a:r>
            <a:br>
              <a:rPr lang="en-CA">
                <a:solidFill>
                  <a:schemeClr val="dk1"/>
                </a:solidFill>
              </a:rPr>
            </a:b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CA">
                <a:solidFill>
                  <a:schemeClr val="dk1"/>
                </a:solidFill>
              </a:rPr>
              <a:t>Why VMware admins care</a:t>
            </a:r>
            <a:endParaRPr b="1">
              <a:solidFill>
                <a:schemeClr val="dk1"/>
              </a:solidFill>
            </a:endParaRPr>
          </a:p>
          <a:p>
            <a:pPr indent="-298450" lvl="0" marL="457200" rtl="0" algn="l">
              <a:lnSpc>
                <a:spcPct val="115000"/>
              </a:lnSpc>
              <a:spcBef>
                <a:spcPts val="1200"/>
              </a:spcBef>
              <a:spcAft>
                <a:spcPts val="0"/>
              </a:spcAft>
              <a:buClr>
                <a:schemeClr val="dk1"/>
              </a:buClr>
              <a:buSzPts val="1100"/>
              <a:buChar char="●"/>
            </a:pPr>
            <a:r>
              <a:rPr lang="en-CA">
                <a:solidFill>
                  <a:schemeClr val="dk1"/>
                </a:solidFill>
              </a:rPr>
              <a:t>Direct analog to </a:t>
            </a:r>
            <a:r>
              <a:rPr b="1" lang="en-CA">
                <a:solidFill>
                  <a:schemeClr val="dk1"/>
                </a:solidFill>
              </a:rPr>
              <a:t>vMotion / DRS evacuations</a:t>
            </a:r>
            <a:r>
              <a:rPr lang="en-CA">
                <a:solidFill>
                  <a:schemeClr val="dk1"/>
                </a:solidFill>
              </a:rPr>
              <a:t>—but now quantified for KubeVirt</a:t>
            </a:r>
            <a:br>
              <a:rPr lang="en-CA">
                <a:solidFill>
                  <a:schemeClr val="dk1"/>
                </a:solidFill>
              </a:rPr>
            </a:b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CA">
                <a:solidFill>
                  <a:schemeClr val="dk1"/>
                </a:solidFill>
              </a:rPr>
              <a:t>Turns “can we drain a node?” into </a:t>
            </a:r>
            <a:r>
              <a:rPr b="1" lang="en-CA">
                <a:solidFill>
                  <a:schemeClr val="dk1"/>
                </a:solidFill>
              </a:rPr>
              <a:t>measured, repeatable timings</a:t>
            </a:r>
            <a:r>
              <a:rPr lang="en-CA">
                <a:solidFill>
                  <a:schemeClr val="dk1"/>
                </a:solidFill>
              </a:rPr>
              <a:t> for ops planning</a:t>
            </a:r>
            <a:endParaRPr>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3cdfb341cf7_11_4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3cdfb341cf7_11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3cdfb341cf7_11_9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3cdfb341cf7_11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3cdfb341cf7_11_4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3cdfb341cf7_11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3cdfb341cf7_11_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3cdfb341cf7_11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3cc7c8c0889_0_3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3cc7c8c0889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CA"/>
              <a:t>Presenter: Bhumitra</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3cdfb341cf7_11_5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3cdfb341cf7_11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3cdc90f1f24_0_8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3cdc90f1f24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CA"/>
              <a:t>Presenter: Bhumitra</a:t>
            </a:r>
            <a:br>
              <a:rPr lang="en-CA"/>
            </a:br>
            <a:br>
              <a:rPr lang="en-CA"/>
            </a:br>
            <a:r>
              <a:rPr lang="en-CA"/>
              <a:t>Create a dummy dashboard</a:t>
            </a:r>
            <a:br>
              <a:rPr lang="en-CA"/>
            </a:br>
            <a:br>
              <a:rPr lang="en-CA"/>
            </a:br>
            <a:r>
              <a:rPr lang="en-CA"/>
              <a:t>Show PX CSI vs PX Enterprise side by side. </a:t>
            </a:r>
            <a:br>
              <a:rPr lang="en-CA"/>
            </a:br>
            <a:br>
              <a:rPr lang="en-CA"/>
            </a:br>
            <a:r>
              <a:rPr lang="en-CA"/>
              <a:t>Use the static HTML and show for boot storm and live migration. </a:t>
            </a:r>
            <a:br>
              <a:rPr lang="en-CA"/>
            </a:br>
            <a:br>
              <a:rPr lang="en-CA"/>
            </a:br>
            <a:r>
              <a:rPr b="1" lang="en-CA" sz="1500">
                <a:solidFill>
                  <a:srgbClr val="1C1C1C"/>
                </a:solidFill>
                <a:latin typeface="Inter"/>
                <a:ea typeface="Inter"/>
                <a:cs typeface="Inter"/>
                <a:sym typeface="Inter"/>
              </a:rPr>
              <a:t>VMs came</a:t>
            </a:r>
            <a:r>
              <a:rPr lang="en-CA" sz="1500">
                <a:solidFill>
                  <a:srgbClr val="1C1C1C"/>
                </a:solidFill>
                <a:latin typeface="Inter Light"/>
                <a:ea typeface="Inter Light"/>
                <a:cs typeface="Inter Light"/>
                <a:sym typeface="Inter Light"/>
              </a:rPr>
              <a:t> </a:t>
            </a:r>
            <a:r>
              <a:rPr b="1" lang="en-CA" sz="1500">
                <a:solidFill>
                  <a:srgbClr val="1C1C1C"/>
                </a:solidFill>
                <a:latin typeface="Inter"/>
                <a:ea typeface="Inter"/>
                <a:cs typeface="Inter"/>
                <a:sym typeface="Inter"/>
              </a:rPr>
              <a:t>online</a:t>
            </a:r>
            <a:r>
              <a:rPr lang="en-CA" sz="1500">
                <a:solidFill>
                  <a:srgbClr val="1C1C1C"/>
                </a:solidFill>
                <a:latin typeface="Inter Light"/>
                <a:ea typeface="Inter Light"/>
                <a:cs typeface="Inter Light"/>
                <a:sym typeface="Inter Light"/>
              </a:rPr>
              <a:t> </a:t>
            </a:r>
            <a:r>
              <a:rPr b="1" lang="en-CA" sz="1500">
                <a:solidFill>
                  <a:srgbClr val="FE5000"/>
                </a:solidFill>
                <a:latin typeface="Inter"/>
                <a:ea typeface="Inter"/>
                <a:cs typeface="Inter"/>
                <a:sym typeface="Inter"/>
              </a:rPr>
              <a:t>4.8x faster with PXE</a:t>
            </a:r>
            <a:r>
              <a:rPr lang="en-CA" sz="1500">
                <a:solidFill>
                  <a:srgbClr val="1C1C1C"/>
                </a:solidFill>
                <a:latin typeface="Inter Light"/>
                <a:ea typeface="Inter Light"/>
                <a:cs typeface="Inter Light"/>
                <a:sym typeface="Inter Light"/>
              </a:rPr>
              <a:t> than CSI</a:t>
            </a:r>
            <a:endParaRPr sz="1500">
              <a:solidFill>
                <a:srgbClr val="1C1C1C"/>
              </a:solidFill>
              <a:latin typeface="Inter Light"/>
              <a:ea typeface="Inter Light"/>
              <a:cs typeface="Inter Light"/>
              <a:sym typeface="Inter Light"/>
            </a:endParaRPr>
          </a:p>
          <a:p>
            <a:pPr indent="-247650" lvl="0" marL="342900" rtl="0" algn="l">
              <a:spcBef>
                <a:spcPts val="0"/>
              </a:spcBef>
              <a:spcAft>
                <a:spcPts val="0"/>
              </a:spcAft>
              <a:buClr>
                <a:srgbClr val="1C1C1C"/>
              </a:buClr>
              <a:buSzPts val="1300"/>
              <a:buFont typeface="Inter Light"/>
              <a:buChar char="●"/>
            </a:pPr>
            <a:r>
              <a:rPr lang="en-CA" sz="1300">
                <a:solidFill>
                  <a:srgbClr val="1C1C1C"/>
                </a:solidFill>
                <a:latin typeface="Inter Light"/>
                <a:ea typeface="Inter Light"/>
                <a:cs typeface="Inter Light"/>
                <a:sym typeface="Inter Light"/>
              </a:rPr>
              <a:t>86% less time! </a:t>
            </a:r>
            <a:endParaRPr sz="1300">
              <a:solidFill>
                <a:srgbClr val="1C1C1C"/>
              </a:solidFill>
              <a:latin typeface="Inter Light"/>
              <a:ea typeface="Inter Light"/>
              <a:cs typeface="Inter Light"/>
              <a:sym typeface="Inter Light"/>
            </a:endParaRPr>
          </a:p>
          <a:p>
            <a:pPr indent="0" lvl="0" marL="0" rtl="0" algn="l">
              <a:spcBef>
                <a:spcPts val="0"/>
              </a:spcBef>
              <a:spcAft>
                <a:spcPts val="0"/>
              </a:spcAft>
              <a:buNone/>
            </a:pPr>
            <a:br>
              <a:rPr lang="en-CA"/>
            </a:br>
            <a:br>
              <a:rPr lang="en-CA"/>
            </a:br>
            <a:r>
              <a:rPr lang="en-CA" sz="1500">
                <a:solidFill>
                  <a:srgbClr val="1C1C1C"/>
                </a:solidFill>
                <a:latin typeface="Inter Light"/>
                <a:ea typeface="Inter Light"/>
                <a:cs typeface="Inter Light"/>
                <a:sym typeface="Inter Light"/>
              </a:rPr>
              <a:t>VMs </a:t>
            </a:r>
            <a:r>
              <a:rPr b="1" lang="en-CA" sz="1500">
                <a:solidFill>
                  <a:srgbClr val="1C1C1C"/>
                </a:solidFill>
                <a:latin typeface="Inter"/>
                <a:ea typeface="Inter"/>
                <a:cs typeface="Inter"/>
                <a:sym typeface="Inter"/>
              </a:rPr>
              <a:t>Live Migrated</a:t>
            </a:r>
            <a:r>
              <a:rPr lang="en-CA" sz="1500">
                <a:solidFill>
                  <a:srgbClr val="1C1C1C"/>
                </a:solidFill>
                <a:latin typeface="Inter Light"/>
                <a:ea typeface="Inter Light"/>
                <a:cs typeface="Inter Light"/>
                <a:sym typeface="Inter Light"/>
              </a:rPr>
              <a:t> </a:t>
            </a:r>
            <a:r>
              <a:rPr b="1" lang="en-CA" sz="1500">
                <a:solidFill>
                  <a:srgbClr val="FE5000"/>
                </a:solidFill>
                <a:latin typeface="Inter"/>
                <a:ea typeface="Inter"/>
                <a:cs typeface="Inter"/>
                <a:sym typeface="Inter"/>
              </a:rPr>
              <a:t>4.4x faster with PXE</a:t>
            </a:r>
            <a:r>
              <a:rPr lang="en-CA" sz="1500">
                <a:solidFill>
                  <a:srgbClr val="1C1C1C"/>
                </a:solidFill>
                <a:latin typeface="Inter Light"/>
                <a:ea typeface="Inter Light"/>
                <a:cs typeface="Inter Light"/>
                <a:sym typeface="Inter Light"/>
              </a:rPr>
              <a:t> than CSI</a:t>
            </a:r>
            <a:endParaRPr sz="1500">
              <a:solidFill>
                <a:srgbClr val="1C1C1C"/>
              </a:solidFill>
              <a:latin typeface="Inter Light"/>
              <a:ea typeface="Inter Light"/>
              <a:cs typeface="Inter Light"/>
              <a:sym typeface="Inter Light"/>
            </a:endParaRPr>
          </a:p>
          <a:p>
            <a:pPr indent="-247650" lvl="0" marL="342900" rtl="0" algn="l">
              <a:spcBef>
                <a:spcPts val="0"/>
              </a:spcBef>
              <a:spcAft>
                <a:spcPts val="0"/>
              </a:spcAft>
              <a:buClr>
                <a:srgbClr val="1C1C1C"/>
              </a:buClr>
              <a:buSzPts val="1300"/>
              <a:buFont typeface="Inter Light"/>
              <a:buChar char="●"/>
            </a:pPr>
            <a:r>
              <a:rPr lang="en-CA" sz="1300">
                <a:solidFill>
                  <a:srgbClr val="1C1C1C"/>
                </a:solidFill>
                <a:latin typeface="Inter Light"/>
                <a:ea typeface="Inter Light"/>
                <a:cs typeface="Inter Light"/>
                <a:sym typeface="Inter Light"/>
              </a:rPr>
              <a:t>76 % less time to live migrate workloads! </a:t>
            </a:r>
            <a:endParaRPr sz="1300">
              <a:solidFill>
                <a:srgbClr val="1C1C1C"/>
              </a:solidFill>
              <a:latin typeface="Inter Light"/>
              <a:ea typeface="Inter Light"/>
              <a:cs typeface="Inter Light"/>
              <a:sym typeface="Inter Light"/>
            </a:endParaRPr>
          </a:p>
          <a:p>
            <a:pPr indent="0" lvl="0" marL="0" rtl="0" algn="l">
              <a:spcBef>
                <a:spcPts val="0"/>
              </a:spcBef>
              <a:spcAft>
                <a:spcPts val="0"/>
              </a:spcAft>
              <a:buClr>
                <a:schemeClr val="dk1"/>
              </a:buClr>
              <a:buSzPts val="1100"/>
              <a:buFont typeface="Arial"/>
              <a:buNone/>
            </a:pPr>
            <a:r>
              <a:t/>
            </a:r>
            <a:endParaRPr sz="1500">
              <a:solidFill>
                <a:srgbClr val="1C1C1C"/>
              </a:solidFill>
              <a:latin typeface="Inter Light"/>
              <a:ea typeface="Inter Light"/>
              <a:cs typeface="Inter Light"/>
              <a:sym typeface="Inter Light"/>
            </a:endParaRPr>
          </a:p>
          <a:p>
            <a:pPr indent="-247650" lvl="0" marL="342900" rtl="0" algn="l">
              <a:spcBef>
                <a:spcPts val="0"/>
              </a:spcBef>
              <a:spcAft>
                <a:spcPts val="0"/>
              </a:spcAft>
              <a:buClr>
                <a:schemeClr val="dk1"/>
              </a:buClr>
              <a:buSzPts val="1300"/>
              <a:buChar char="●"/>
            </a:pPr>
            <a:r>
              <a:rPr lang="en-CA" sz="1300">
                <a:solidFill>
                  <a:srgbClr val="1C1C1C"/>
                </a:solidFill>
                <a:latin typeface="Inter Light"/>
                <a:ea typeface="Inter Light"/>
                <a:cs typeface="Inter Light"/>
                <a:sym typeface="Inter Light"/>
              </a:rPr>
              <a:t>Completion time (i.e., gap between CSI and PXE) </a:t>
            </a:r>
            <a:r>
              <a:rPr lang="en-CA" sz="1300">
                <a:solidFill>
                  <a:srgbClr val="FE5000"/>
                </a:solidFill>
                <a:latin typeface="Inter Light"/>
                <a:ea typeface="Inter Light"/>
                <a:cs typeface="Inter Light"/>
                <a:sym typeface="Inter Light"/>
              </a:rPr>
              <a:t>increased exponentially with density</a:t>
            </a:r>
            <a:endParaRPr sz="1300">
              <a:solidFill>
                <a:srgbClr val="FE5000"/>
              </a:solidFill>
              <a:latin typeface="Inter Light"/>
              <a:ea typeface="Inter Light"/>
              <a:cs typeface="Inter Light"/>
              <a:sym typeface="Inter Light"/>
            </a:endParaRPr>
          </a:p>
          <a:p>
            <a:pPr indent="0" lvl="0" marL="0" rtl="0" algn="l">
              <a:spcBef>
                <a:spcPts val="0"/>
              </a:spcBef>
              <a:spcAft>
                <a:spcPts val="0"/>
              </a:spcAft>
              <a:buClr>
                <a:schemeClr val="dk1"/>
              </a:buClr>
              <a:buSzPts val="1100"/>
              <a:buFont typeface="Arial"/>
              <a:buNone/>
            </a:pPr>
            <a:r>
              <a:t/>
            </a:r>
            <a:endParaRPr sz="1300">
              <a:solidFill>
                <a:srgbClr val="1C1C1C"/>
              </a:solidFill>
              <a:latin typeface="Inter Light"/>
              <a:ea typeface="Inter Light"/>
              <a:cs typeface="Inter Light"/>
              <a:sym typeface="Inter Light"/>
            </a:endParaRPr>
          </a:p>
          <a:p>
            <a:pPr indent="-247650" lvl="0" marL="685800" rtl="0" algn="l">
              <a:spcBef>
                <a:spcPts val="0"/>
              </a:spcBef>
              <a:spcAft>
                <a:spcPts val="0"/>
              </a:spcAft>
              <a:buClr>
                <a:srgbClr val="1C1C1C"/>
              </a:buClr>
              <a:buSzPts val="1300"/>
              <a:buFont typeface="Inter Light"/>
              <a:buChar char="●"/>
            </a:pPr>
            <a:r>
              <a:rPr lang="en-CA" sz="1300">
                <a:solidFill>
                  <a:srgbClr val="1C1C1C"/>
                </a:solidFill>
                <a:latin typeface="Inter Light"/>
                <a:ea typeface="Inter Light"/>
                <a:cs typeface="Inter Light"/>
                <a:sym typeface="Inter Light"/>
              </a:rPr>
              <a:t>The more VMs, more PVs, the longer it takes to Live Migrate all workloads off of a node.  </a:t>
            </a:r>
            <a:endParaRPr>
              <a:solidFill>
                <a:srgbClr val="1C1C1C"/>
              </a:solidFill>
              <a:latin typeface="Inter Light"/>
              <a:ea typeface="Inter Light"/>
              <a:cs typeface="Inter Light"/>
              <a:sym typeface="Inter Light"/>
            </a:endParaRPr>
          </a:p>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3cdfb341cf7_11_6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48" name="Google Shape;348;g3cdfb341cf7_11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CA"/>
              <a:t>Presenter: Bhumitra</a:t>
            </a:r>
            <a:br>
              <a:rPr lang="en-CA"/>
            </a:br>
            <a:br>
              <a:rPr lang="en-CA"/>
            </a:br>
            <a:r>
              <a:rPr lang="en-CA"/>
              <a:t>Create a dummy dashboard</a:t>
            </a:r>
            <a:br>
              <a:rPr lang="en-CA"/>
            </a:br>
            <a:br>
              <a:rPr lang="en-CA"/>
            </a:br>
            <a:r>
              <a:rPr lang="en-CA"/>
              <a:t>Show PX CSI vs PX Enterprise side by side. </a:t>
            </a:r>
            <a:br>
              <a:rPr lang="en-CA"/>
            </a:br>
            <a:br>
              <a:rPr lang="en-CA"/>
            </a:br>
            <a:r>
              <a:rPr lang="en-CA"/>
              <a:t>Use the static HTML and show for boot storm and live migration. </a:t>
            </a:r>
            <a:br>
              <a:rPr lang="en-CA"/>
            </a:br>
            <a:br>
              <a:rPr lang="en-CA"/>
            </a:br>
            <a:r>
              <a:rPr b="1" lang="en-CA" sz="1500">
                <a:solidFill>
                  <a:srgbClr val="1C1C1C"/>
                </a:solidFill>
                <a:latin typeface="Inter"/>
                <a:ea typeface="Inter"/>
                <a:cs typeface="Inter"/>
                <a:sym typeface="Inter"/>
              </a:rPr>
              <a:t>VMs came</a:t>
            </a:r>
            <a:r>
              <a:rPr lang="en-CA" sz="1500">
                <a:solidFill>
                  <a:srgbClr val="1C1C1C"/>
                </a:solidFill>
                <a:latin typeface="Inter Light"/>
                <a:ea typeface="Inter Light"/>
                <a:cs typeface="Inter Light"/>
                <a:sym typeface="Inter Light"/>
              </a:rPr>
              <a:t> </a:t>
            </a:r>
            <a:r>
              <a:rPr b="1" lang="en-CA" sz="1500">
                <a:solidFill>
                  <a:srgbClr val="1C1C1C"/>
                </a:solidFill>
                <a:latin typeface="Inter"/>
                <a:ea typeface="Inter"/>
                <a:cs typeface="Inter"/>
                <a:sym typeface="Inter"/>
              </a:rPr>
              <a:t>online</a:t>
            </a:r>
            <a:r>
              <a:rPr lang="en-CA" sz="1500">
                <a:solidFill>
                  <a:srgbClr val="1C1C1C"/>
                </a:solidFill>
                <a:latin typeface="Inter Light"/>
                <a:ea typeface="Inter Light"/>
                <a:cs typeface="Inter Light"/>
                <a:sym typeface="Inter Light"/>
              </a:rPr>
              <a:t> </a:t>
            </a:r>
            <a:r>
              <a:rPr b="1" lang="en-CA" sz="1500">
                <a:solidFill>
                  <a:srgbClr val="FE5000"/>
                </a:solidFill>
                <a:latin typeface="Inter"/>
                <a:ea typeface="Inter"/>
                <a:cs typeface="Inter"/>
                <a:sym typeface="Inter"/>
              </a:rPr>
              <a:t>4.8x faster with PXE</a:t>
            </a:r>
            <a:r>
              <a:rPr lang="en-CA" sz="1500">
                <a:solidFill>
                  <a:srgbClr val="1C1C1C"/>
                </a:solidFill>
                <a:latin typeface="Inter Light"/>
                <a:ea typeface="Inter Light"/>
                <a:cs typeface="Inter Light"/>
                <a:sym typeface="Inter Light"/>
              </a:rPr>
              <a:t> than CSI</a:t>
            </a:r>
            <a:endParaRPr sz="1500">
              <a:solidFill>
                <a:srgbClr val="1C1C1C"/>
              </a:solidFill>
              <a:latin typeface="Inter Light"/>
              <a:ea typeface="Inter Light"/>
              <a:cs typeface="Inter Light"/>
              <a:sym typeface="Inter Light"/>
            </a:endParaRPr>
          </a:p>
          <a:p>
            <a:pPr indent="-247650" lvl="0" marL="342900" rtl="0" algn="l">
              <a:spcBef>
                <a:spcPts val="0"/>
              </a:spcBef>
              <a:spcAft>
                <a:spcPts val="0"/>
              </a:spcAft>
              <a:buClr>
                <a:srgbClr val="1C1C1C"/>
              </a:buClr>
              <a:buSzPts val="1300"/>
              <a:buFont typeface="Inter Light"/>
              <a:buChar char="●"/>
            </a:pPr>
            <a:r>
              <a:rPr lang="en-CA" sz="1300">
                <a:solidFill>
                  <a:srgbClr val="1C1C1C"/>
                </a:solidFill>
                <a:latin typeface="Inter Light"/>
                <a:ea typeface="Inter Light"/>
                <a:cs typeface="Inter Light"/>
                <a:sym typeface="Inter Light"/>
              </a:rPr>
              <a:t>86% less time! </a:t>
            </a:r>
            <a:endParaRPr sz="1300">
              <a:solidFill>
                <a:srgbClr val="1C1C1C"/>
              </a:solidFill>
              <a:latin typeface="Inter Light"/>
              <a:ea typeface="Inter Light"/>
              <a:cs typeface="Inter Light"/>
              <a:sym typeface="Inter Light"/>
            </a:endParaRPr>
          </a:p>
          <a:p>
            <a:pPr indent="0" lvl="0" marL="0" rtl="0" algn="l">
              <a:spcBef>
                <a:spcPts val="0"/>
              </a:spcBef>
              <a:spcAft>
                <a:spcPts val="0"/>
              </a:spcAft>
              <a:buNone/>
            </a:pPr>
            <a:br>
              <a:rPr lang="en-CA"/>
            </a:br>
            <a:br>
              <a:rPr lang="en-CA"/>
            </a:br>
            <a:r>
              <a:rPr lang="en-CA" sz="1500">
                <a:solidFill>
                  <a:srgbClr val="1C1C1C"/>
                </a:solidFill>
                <a:latin typeface="Inter Light"/>
                <a:ea typeface="Inter Light"/>
                <a:cs typeface="Inter Light"/>
                <a:sym typeface="Inter Light"/>
              </a:rPr>
              <a:t>VMs </a:t>
            </a:r>
            <a:r>
              <a:rPr b="1" lang="en-CA" sz="1500">
                <a:solidFill>
                  <a:srgbClr val="1C1C1C"/>
                </a:solidFill>
                <a:latin typeface="Inter"/>
                <a:ea typeface="Inter"/>
                <a:cs typeface="Inter"/>
                <a:sym typeface="Inter"/>
              </a:rPr>
              <a:t>Live Migrated</a:t>
            </a:r>
            <a:r>
              <a:rPr lang="en-CA" sz="1500">
                <a:solidFill>
                  <a:srgbClr val="1C1C1C"/>
                </a:solidFill>
                <a:latin typeface="Inter Light"/>
                <a:ea typeface="Inter Light"/>
                <a:cs typeface="Inter Light"/>
                <a:sym typeface="Inter Light"/>
              </a:rPr>
              <a:t> </a:t>
            </a:r>
            <a:r>
              <a:rPr b="1" lang="en-CA" sz="1500">
                <a:solidFill>
                  <a:srgbClr val="FE5000"/>
                </a:solidFill>
                <a:latin typeface="Inter"/>
                <a:ea typeface="Inter"/>
                <a:cs typeface="Inter"/>
                <a:sym typeface="Inter"/>
              </a:rPr>
              <a:t>4.4x faster with PXE</a:t>
            </a:r>
            <a:r>
              <a:rPr lang="en-CA" sz="1500">
                <a:solidFill>
                  <a:srgbClr val="1C1C1C"/>
                </a:solidFill>
                <a:latin typeface="Inter Light"/>
                <a:ea typeface="Inter Light"/>
                <a:cs typeface="Inter Light"/>
                <a:sym typeface="Inter Light"/>
              </a:rPr>
              <a:t> than CSI</a:t>
            </a:r>
            <a:endParaRPr sz="1500">
              <a:solidFill>
                <a:srgbClr val="1C1C1C"/>
              </a:solidFill>
              <a:latin typeface="Inter Light"/>
              <a:ea typeface="Inter Light"/>
              <a:cs typeface="Inter Light"/>
              <a:sym typeface="Inter Light"/>
            </a:endParaRPr>
          </a:p>
          <a:p>
            <a:pPr indent="-247650" lvl="0" marL="342900" rtl="0" algn="l">
              <a:spcBef>
                <a:spcPts val="0"/>
              </a:spcBef>
              <a:spcAft>
                <a:spcPts val="0"/>
              </a:spcAft>
              <a:buClr>
                <a:srgbClr val="1C1C1C"/>
              </a:buClr>
              <a:buSzPts val="1300"/>
              <a:buFont typeface="Inter Light"/>
              <a:buChar char="●"/>
            </a:pPr>
            <a:r>
              <a:rPr lang="en-CA" sz="1300">
                <a:solidFill>
                  <a:srgbClr val="1C1C1C"/>
                </a:solidFill>
                <a:latin typeface="Inter Light"/>
                <a:ea typeface="Inter Light"/>
                <a:cs typeface="Inter Light"/>
                <a:sym typeface="Inter Light"/>
              </a:rPr>
              <a:t>76 % less time to live migrate workloads! </a:t>
            </a:r>
            <a:endParaRPr sz="1300">
              <a:solidFill>
                <a:srgbClr val="1C1C1C"/>
              </a:solidFill>
              <a:latin typeface="Inter Light"/>
              <a:ea typeface="Inter Light"/>
              <a:cs typeface="Inter Light"/>
              <a:sym typeface="Inter Light"/>
            </a:endParaRPr>
          </a:p>
          <a:p>
            <a:pPr indent="0" lvl="0" marL="0" rtl="0" algn="l">
              <a:spcBef>
                <a:spcPts val="0"/>
              </a:spcBef>
              <a:spcAft>
                <a:spcPts val="0"/>
              </a:spcAft>
              <a:buClr>
                <a:schemeClr val="dk1"/>
              </a:buClr>
              <a:buSzPts val="1100"/>
              <a:buFont typeface="Arial"/>
              <a:buNone/>
            </a:pPr>
            <a:r>
              <a:t/>
            </a:r>
            <a:endParaRPr sz="1500">
              <a:solidFill>
                <a:srgbClr val="1C1C1C"/>
              </a:solidFill>
              <a:latin typeface="Inter Light"/>
              <a:ea typeface="Inter Light"/>
              <a:cs typeface="Inter Light"/>
              <a:sym typeface="Inter Light"/>
            </a:endParaRPr>
          </a:p>
          <a:p>
            <a:pPr indent="-247650" lvl="0" marL="342900" rtl="0" algn="l">
              <a:spcBef>
                <a:spcPts val="0"/>
              </a:spcBef>
              <a:spcAft>
                <a:spcPts val="0"/>
              </a:spcAft>
              <a:buClr>
                <a:schemeClr val="dk1"/>
              </a:buClr>
              <a:buSzPts val="1300"/>
              <a:buChar char="●"/>
            </a:pPr>
            <a:r>
              <a:rPr lang="en-CA" sz="1300">
                <a:solidFill>
                  <a:srgbClr val="1C1C1C"/>
                </a:solidFill>
                <a:latin typeface="Inter Light"/>
                <a:ea typeface="Inter Light"/>
                <a:cs typeface="Inter Light"/>
                <a:sym typeface="Inter Light"/>
              </a:rPr>
              <a:t>Completion time (i.e., gap between CSI and PXE) </a:t>
            </a:r>
            <a:r>
              <a:rPr lang="en-CA" sz="1300">
                <a:solidFill>
                  <a:srgbClr val="FE5000"/>
                </a:solidFill>
                <a:latin typeface="Inter Light"/>
                <a:ea typeface="Inter Light"/>
                <a:cs typeface="Inter Light"/>
                <a:sym typeface="Inter Light"/>
              </a:rPr>
              <a:t>increased exponentially with density</a:t>
            </a:r>
            <a:endParaRPr sz="1300">
              <a:solidFill>
                <a:srgbClr val="FE5000"/>
              </a:solidFill>
              <a:latin typeface="Inter Light"/>
              <a:ea typeface="Inter Light"/>
              <a:cs typeface="Inter Light"/>
              <a:sym typeface="Inter Light"/>
            </a:endParaRPr>
          </a:p>
          <a:p>
            <a:pPr indent="0" lvl="0" marL="0" rtl="0" algn="l">
              <a:spcBef>
                <a:spcPts val="0"/>
              </a:spcBef>
              <a:spcAft>
                <a:spcPts val="0"/>
              </a:spcAft>
              <a:buClr>
                <a:schemeClr val="dk1"/>
              </a:buClr>
              <a:buSzPts val="1100"/>
              <a:buFont typeface="Arial"/>
              <a:buNone/>
            </a:pPr>
            <a:r>
              <a:t/>
            </a:r>
            <a:endParaRPr sz="1300">
              <a:solidFill>
                <a:srgbClr val="1C1C1C"/>
              </a:solidFill>
              <a:latin typeface="Inter Light"/>
              <a:ea typeface="Inter Light"/>
              <a:cs typeface="Inter Light"/>
              <a:sym typeface="Inter Light"/>
            </a:endParaRPr>
          </a:p>
          <a:p>
            <a:pPr indent="-247650" lvl="0" marL="685800" rtl="0" algn="l">
              <a:spcBef>
                <a:spcPts val="0"/>
              </a:spcBef>
              <a:spcAft>
                <a:spcPts val="0"/>
              </a:spcAft>
              <a:buClr>
                <a:srgbClr val="1C1C1C"/>
              </a:buClr>
              <a:buSzPts val="1300"/>
              <a:buFont typeface="Inter Light"/>
              <a:buChar char="●"/>
            </a:pPr>
            <a:r>
              <a:rPr lang="en-CA" sz="1300">
                <a:solidFill>
                  <a:srgbClr val="1C1C1C"/>
                </a:solidFill>
                <a:latin typeface="Inter Light"/>
                <a:ea typeface="Inter Light"/>
                <a:cs typeface="Inter Light"/>
                <a:sym typeface="Inter Light"/>
              </a:rPr>
              <a:t>The more VMs, more PVs, the longer it takes to Live Migrate all workloads off of a node.  </a:t>
            </a:r>
            <a:endParaRPr>
              <a:solidFill>
                <a:srgbClr val="1C1C1C"/>
              </a:solidFill>
              <a:latin typeface="Inter Light"/>
              <a:ea typeface="Inter Light"/>
              <a:cs typeface="Inter Light"/>
              <a:sym typeface="Inter Light"/>
            </a:endParaRPr>
          </a:p>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3cc7c8c0889_0_4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3cc7c8c0889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CA"/>
              <a:t>Presenter: Bhumitra</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3cc7c8c0889_0_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3cc7c8c0889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3cc7c8c0889_0_5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76" name="Google Shape;376;g3cc7c8c0889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3cfeb60583e_3_88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3cfeb60583e_3_8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3c26e543aab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86" name="Google Shape;386;g3c26e543aab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3c26e543aab_0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97" name="Google Shape;397;g3c26e543aab_0_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bg>
      <p:bgPr>
        <a:solidFill>
          <a:schemeClr val="lt1"/>
        </a:solidFill>
      </p:bgPr>
    </p:bg>
    <p:spTree>
      <p:nvGrpSpPr>
        <p:cNvPr id="11" name="Shape 11"/>
        <p:cNvGrpSpPr/>
        <p:nvPr/>
      </p:nvGrpSpPr>
      <p:grpSpPr>
        <a:xfrm>
          <a:off x="0" y="0"/>
          <a:ext cx="0" cy="0"/>
          <a:chOff x="0" y="0"/>
          <a:chExt cx="0" cy="0"/>
        </a:xfrm>
      </p:grpSpPr>
      <p:sp>
        <p:nvSpPr>
          <p:cNvPr id="12" name="Google Shape;12;p11"/>
          <p:cNvSpPr/>
          <p:nvPr/>
        </p:nvSpPr>
        <p:spPr>
          <a:xfrm>
            <a:off x="0" y="0"/>
            <a:ext cx="9144000" cy="701566"/>
          </a:xfrm>
          <a:prstGeom prst="rect">
            <a:avLst/>
          </a:prstGeom>
          <a:gradFill>
            <a:gsLst>
              <a:gs pos="0">
                <a:srgbClr val="8963CD">
                  <a:alpha val="30196"/>
                </a:srgbClr>
              </a:gs>
              <a:gs pos="100000">
                <a:schemeClr val="lt1"/>
              </a:gs>
            </a:gsLst>
            <a:lin ang="16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id="13" name="Google Shape;13;p11"/>
          <p:cNvPicPr preferRelativeResize="0"/>
          <p:nvPr/>
        </p:nvPicPr>
        <p:blipFill rotWithShape="1">
          <a:blip r:embed="rId2">
            <a:alphaModFix/>
          </a:blip>
          <a:srcRect b="0" l="0" r="0" t="0"/>
          <a:stretch/>
        </p:blipFill>
        <p:spPr>
          <a:xfrm>
            <a:off x="7796416" y="142150"/>
            <a:ext cx="1048381" cy="417266"/>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bg>
      <p:bgPr>
        <a:gradFill>
          <a:gsLst>
            <a:gs pos="0">
              <a:srgbClr val="8963CD">
                <a:alpha val="29803"/>
              </a:srgbClr>
            </a:gs>
            <a:gs pos="100000">
              <a:schemeClr val="lt1"/>
            </a:gs>
          </a:gsLst>
          <a:lin ang="16200000" scaled="0"/>
        </a:gradFill>
      </p:bgPr>
    </p:bg>
    <p:spTree>
      <p:nvGrpSpPr>
        <p:cNvPr id="14" name="Shape 14"/>
        <p:cNvGrpSpPr/>
        <p:nvPr/>
      </p:nvGrpSpPr>
      <p:grpSpPr>
        <a:xfrm>
          <a:off x="0" y="0"/>
          <a:ext cx="0" cy="0"/>
          <a:chOff x="0" y="0"/>
          <a:chExt cx="0" cy="0"/>
        </a:xfrm>
      </p:grpSpPr>
      <p:pic>
        <p:nvPicPr>
          <p:cNvPr id="15" name="Google Shape;15;p9"/>
          <p:cNvPicPr preferRelativeResize="0"/>
          <p:nvPr/>
        </p:nvPicPr>
        <p:blipFill rotWithShape="1">
          <a:blip r:embed="rId2">
            <a:alphaModFix/>
          </a:blip>
          <a:srcRect b="0" l="0" r="0" t="0"/>
          <a:stretch/>
        </p:blipFill>
        <p:spPr>
          <a:xfrm>
            <a:off x="7123370" y="259866"/>
            <a:ext cx="1721427" cy="68514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bg>
      <p:bgPr>
        <a:gradFill>
          <a:gsLst>
            <a:gs pos="0">
              <a:srgbClr val="8963CD">
                <a:alpha val="29803"/>
              </a:srgbClr>
            </a:gs>
            <a:gs pos="100000">
              <a:schemeClr val="lt1"/>
            </a:gs>
          </a:gsLst>
          <a:lin ang="16200000" scaled="0"/>
        </a:gradFill>
      </p:bgPr>
    </p:bg>
    <p:spTree>
      <p:nvGrpSpPr>
        <p:cNvPr id="16" name="Shape 16"/>
        <p:cNvGrpSpPr/>
        <p:nvPr/>
      </p:nvGrpSpPr>
      <p:grpSpPr>
        <a:xfrm>
          <a:off x="0" y="0"/>
          <a:ext cx="0" cy="0"/>
          <a:chOff x="0" y="0"/>
          <a:chExt cx="0" cy="0"/>
        </a:xfrm>
      </p:grpSpPr>
      <p:pic>
        <p:nvPicPr>
          <p:cNvPr id="17" name="Google Shape;17;p8"/>
          <p:cNvPicPr preferRelativeResize="0"/>
          <p:nvPr/>
        </p:nvPicPr>
        <p:blipFill rotWithShape="1">
          <a:blip r:embed="rId2">
            <a:alphaModFix/>
          </a:blip>
          <a:srcRect b="0" l="0" r="0" t="0"/>
          <a:stretch/>
        </p:blipFill>
        <p:spPr>
          <a:xfrm>
            <a:off x="1816520" y="1475042"/>
            <a:ext cx="5510960" cy="2193416"/>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gradFill>
          <a:gsLst>
            <a:gs pos="0">
              <a:srgbClr val="8963CD">
                <a:alpha val="29803"/>
              </a:srgbClr>
            </a:gs>
            <a:gs pos="100000">
              <a:schemeClr val="lt1"/>
            </a:gs>
          </a:gsLst>
          <a:lin ang="16200000" scaled="0"/>
        </a:gradFill>
      </p:bgPr>
    </p:bg>
    <p:spTree>
      <p:nvGrpSpPr>
        <p:cNvPr id="18" name="Shape 18"/>
        <p:cNvGrpSpPr/>
        <p:nvPr/>
      </p:nvGrpSpPr>
      <p:grpSpPr>
        <a:xfrm>
          <a:off x="0" y="0"/>
          <a:ext cx="0" cy="0"/>
          <a:chOff x="0" y="0"/>
          <a:chExt cx="0" cy="0"/>
        </a:xfrm>
      </p:grpSpPr>
      <p:sp>
        <p:nvSpPr>
          <p:cNvPr id="19" name="Google Shape;19;p16"/>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0" name="Google Shape;20;p16"/>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1" name="Google Shape;21;p16"/>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bg>
      <p:bgPr>
        <a:gradFill>
          <a:gsLst>
            <a:gs pos="0">
              <a:srgbClr val="8963CD">
                <a:alpha val="29803"/>
              </a:srgbClr>
            </a:gs>
            <a:gs pos="100000">
              <a:schemeClr val="lt1"/>
            </a:gs>
          </a:gsLst>
          <a:lin ang="16200000" scaled="0"/>
        </a:gradFill>
      </p:bgPr>
    </p:bg>
    <p:spTree>
      <p:nvGrpSpPr>
        <p:cNvPr id="22" name="Shape 22"/>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lt1"/>
        </a:solidFill>
      </p:bgPr>
    </p:bg>
    <p:spTree>
      <p:nvGrpSpPr>
        <p:cNvPr id="23" name="Shape 23"/>
        <p:cNvGrpSpPr/>
        <p:nvPr/>
      </p:nvGrpSpPr>
      <p:grpSpPr>
        <a:xfrm>
          <a:off x="0" y="0"/>
          <a:ext cx="0" cy="0"/>
          <a:chOff x="0" y="0"/>
          <a:chExt cx="0" cy="0"/>
        </a:xfrm>
      </p:grpSpPr>
      <p:sp>
        <p:nvSpPr>
          <p:cNvPr id="24" name="Google Shape;24;p12"/>
          <p:cNvSpPr txBox="1"/>
          <p:nvPr>
            <p:ph type="title"/>
          </p:nvPr>
        </p:nvSpPr>
        <p:spPr>
          <a:xfrm>
            <a:off x="623888" y="1282303"/>
            <a:ext cx="7886700" cy="21396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5" name="Google Shape;25;p12"/>
          <p:cNvSpPr txBox="1"/>
          <p:nvPr>
            <p:ph idx="1" type="body"/>
          </p:nvPr>
        </p:nvSpPr>
        <p:spPr>
          <a:xfrm>
            <a:off x="623888" y="3442097"/>
            <a:ext cx="7886700" cy="11250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rgbClr val="888888"/>
              </a:buClr>
              <a:buSzPts val="1800"/>
              <a:buNone/>
              <a:defRPr sz="1800">
                <a:solidFill>
                  <a:srgbClr val="888888"/>
                </a:solidFill>
              </a:defRPr>
            </a:lvl1pPr>
            <a:lvl2pPr indent="-228600" lvl="1" marL="914400" algn="l">
              <a:lnSpc>
                <a:spcPct val="90000"/>
              </a:lnSpc>
              <a:spcBef>
                <a:spcPts val="400"/>
              </a:spcBef>
              <a:spcAft>
                <a:spcPts val="0"/>
              </a:spcAft>
              <a:buClr>
                <a:srgbClr val="888888"/>
              </a:buClr>
              <a:buSzPts val="1500"/>
              <a:buNone/>
              <a:defRPr sz="1500">
                <a:solidFill>
                  <a:srgbClr val="888888"/>
                </a:solidFill>
              </a:defRPr>
            </a:lvl2pPr>
            <a:lvl3pPr indent="-228600" lvl="2" marL="1371600" algn="l">
              <a:lnSpc>
                <a:spcPct val="90000"/>
              </a:lnSpc>
              <a:spcBef>
                <a:spcPts val="400"/>
              </a:spcBef>
              <a:spcAft>
                <a:spcPts val="0"/>
              </a:spcAft>
              <a:buClr>
                <a:srgbClr val="888888"/>
              </a:buClr>
              <a:buSzPts val="1400"/>
              <a:buNone/>
              <a:defRPr sz="1400">
                <a:solidFill>
                  <a:srgbClr val="888888"/>
                </a:solidFill>
              </a:defRPr>
            </a:lvl3pPr>
            <a:lvl4pPr indent="-228600" lvl="3" marL="1828800" algn="l">
              <a:lnSpc>
                <a:spcPct val="90000"/>
              </a:lnSpc>
              <a:spcBef>
                <a:spcPts val="400"/>
              </a:spcBef>
              <a:spcAft>
                <a:spcPts val="0"/>
              </a:spcAft>
              <a:buClr>
                <a:srgbClr val="888888"/>
              </a:buClr>
              <a:buSzPts val="1200"/>
              <a:buNone/>
              <a:defRPr sz="1200">
                <a:solidFill>
                  <a:srgbClr val="888888"/>
                </a:solidFill>
              </a:defRPr>
            </a:lvl4pPr>
            <a:lvl5pPr indent="-228600" lvl="4" marL="2286000" algn="l">
              <a:lnSpc>
                <a:spcPct val="90000"/>
              </a:lnSpc>
              <a:spcBef>
                <a:spcPts val="400"/>
              </a:spcBef>
              <a:spcAft>
                <a:spcPts val="0"/>
              </a:spcAft>
              <a:buClr>
                <a:srgbClr val="888888"/>
              </a:buClr>
              <a:buSzPts val="1200"/>
              <a:buNone/>
              <a:defRPr sz="1200">
                <a:solidFill>
                  <a:srgbClr val="888888"/>
                </a:solidFill>
              </a:defRPr>
            </a:lvl5pPr>
            <a:lvl6pPr indent="-228600" lvl="5" marL="2743200" algn="l">
              <a:lnSpc>
                <a:spcPct val="90000"/>
              </a:lnSpc>
              <a:spcBef>
                <a:spcPts val="400"/>
              </a:spcBef>
              <a:spcAft>
                <a:spcPts val="0"/>
              </a:spcAft>
              <a:buClr>
                <a:srgbClr val="888888"/>
              </a:buClr>
              <a:buSzPts val="1200"/>
              <a:buNone/>
              <a:defRPr sz="1200">
                <a:solidFill>
                  <a:srgbClr val="888888"/>
                </a:solidFill>
              </a:defRPr>
            </a:lvl6pPr>
            <a:lvl7pPr indent="-228600" lvl="6" marL="3200400" algn="l">
              <a:lnSpc>
                <a:spcPct val="90000"/>
              </a:lnSpc>
              <a:spcBef>
                <a:spcPts val="400"/>
              </a:spcBef>
              <a:spcAft>
                <a:spcPts val="0"/>
              </a:spcAft>
              <a:buClr>
                <a:srgbClr val="888888"/>
              </a:buClr>
              <a:buSzPts val="1200"/>
              <a:buNone/>
              <a:defRPr sz="1200">
                <a:solidFill>
                  <a:srgbClr val="888888"/>
                </a:solidFill>
              </a:defRPr>
            </a:lvl7pPr>
            <a:lvl8pPr indent="-228600" lvl="7" marL="3657600" algn="l">
              <a:lnSpc>
                <a:spcPct val="90000"/>
              </a:lnSpc>
              <a:spcBef>
                <a:spcPts val="400"/>
              </a:spcBef>
              <a:spcAft>
                <a:spcPts val="0"/>
              </a:spcAft>
              <a:buClr>
                <a:srgbClr val="888888"/>
              </a:buClr>
              <a:buSzPts val="1200"/>
              <a:buNone/>
              <a:defRPr sz="1200">
                <a:solidFill>
                  <a:srgbClr val="888888"/>
                </a:solidFill>
              </a:defRPr>
            </a:lvl8pPr>
            <a:lvl9pPr indent="-228600" lvl="8" marL="4114800" algn="l">
              <a:lnSpc>
                <a:spcPct val="90000"/>
              </a:lnSpc>
              <a:spcBef>
                <a:spcPts val="400"/>
              </a:spcBef>
              <a:spcAft>
                <a:spcPts val="0"/>
              </a:spcAft>
              <a:buClr>
                <a:srgbClr val="888888"/>
              </a:buClr>
              <a:buSzPts val="1200"/>
              <a:buNone/>
              <a:defRPr sz="1200">
                <a:solidFill>
                  <a:srgbClr val="888888"/>
                </a:solidFill>
              </a:defRPr>
            </a:lvl9pPr>
          </a:lstStyle>
          <a:p/>
        </p:txBody>
      </p:sp>
      <p:sp>
        <p:nvSpPr>
          <p:cNvPr id="26" name="Google Shape;26;p12"/>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7" name="Google Shape;27;p12"/>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8" name="Google Shape;28;p1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bg>
      <p:bgPr>
        <a:solidFill>
          <a:schemeClr val="lt1"/>
        </a:solidFill>
      </p:bgPr>
    </p:bg>
    <p:spTree>
      <p:nvGrpSpPr>
        <p:cNvPr id="29" name="Shape 29"/>
        <p:cNvGrpSpPr/>
        <p:nvPr/>
      </p:nvGrpSpPr>
      <p:grpSpPr>
        <a:xfrm>
          <a:off x="0" y="0"/>
          <a:ext cx="0" cy="0"/>
          <a:chOff x="0" y="0"/>
          <a:chExt cx="0" cy="0"/>
        </a:xfrm>
      </p:grpSpPr>
      <p:sp>
        <p:nvSpPr>
          <p:cNvPr id="30" name="Google Shape;30;p1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1" name="Google Shape;31;p13"/>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 name="Google Shape;32;p13"/>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 name="Google Shape;33;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4" name="Google Shape;34;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5" name="Google Shape;35;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bg>
      <p:bgPr>
        <a:solidFill>
          <a:schemeClr val="lt1"/>
        </a:solidFill>
      </p:bgPr>
    </p:bg>
    <p:spTree>
      <p:nvGrpSpPr>
        <p:cNvPr id="36" name="Shape 36"/>
        <p:cNvGrpSpPr/>
        <p:nvPr/>
      </p:nvGrpSpPr>
      <p:grpSpPr>
        <a:xfrm>
          <a:off x="0" y="0"/>
          <a:ext cx="0" cy="0"/>
          <a:chOff x="0" y="0"/>
          <a:chExt cx="0" cy="0"/>
        </a:xfrm>
      </p:grpSpPr>
      <p:sp>
        <p:nvSpPr>
          <p:cNvPr id="37" name="Google Shape;37;p14"/>
          <p:cNvSpPr txBox="1"/>
          <p:nvPr>
            <p:ph type="title"/>
          </p:nvPr>
        </p:nvSpPr>
        <p:spPr>
          <a:xfrm>
            <a:off x="629841"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8" name="Google Shape;38;p14"/>
          <p:cNvSpPr txBox="1"/>
          <p:nvPr>
            <p:ph idx="1" type="body"/>
          </p:nvPr>
        </p:nvSpPr>
        <p:spPr>
          <a:xfrm>
            <a:off x="629841" y="1260872"/>
            <a:ext cx="3868200" cy="618000"/>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39" name="Google Shape;39;p14"/>
          <p:cNvSpPr txBox="1"/>
          <p:nvPr>
            <p:ph idx="2" type="body"/>
          </p:nvPr>
        </p:nvSpPr>
        <p:spPr>
          <a:xfrm>
            <a:off x="629841" y="1878806"/>
            <a:ext cx="3868200" cy="27633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 name="Google Shape;40;p14"/>
          <p:cNvSpPr txBox="1"/>
          <p:nvPr>
            <p:ph idx="3" type="body"/>
          </p:nvPr>
        </p:nvSpPr>
        <p:spPr>
          <a:xfrm>
            <a:off x="4629150" y="1260872"/>
            <a:ext cx="3887400" cy="618000"/>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41" name="Google Shape;41;p14"/>
          <p:cNvSpPr txBox="1"/>
          <p:nvPr>
            <p:ph idx="4" type="body"/>
          </p:nvPr>
        </p:nvSpPr>
        <p:spPr>
          <a:xfrm>
            <a:off x="4629150" y="1878806"/>
            <a:ext cx="3887400" cy="27633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2" name="Google Shape;42;p1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3" name="Google Shape;43;p1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4" name="Google Shape;44;p1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lt1"/>
        </a:solidFill>
      </p:bgPr>
    </p:bg>
    <p:spTree>
      <p:nvGrpSpPr>
        <p:cNvPr id="45" name="Shape 45"/>
        <p:cNvGrpSpPr/>
        <p:nvPr/>
      </p:nvGrpSpPr>
      <p:grpSpPr>
        <a:xfrm>
          <a:off x="0" y="0"/>
          <a:ext cx="0" cy="0"/>
          <a:chOff x="0" y="0"/>
          <a:chExt cx="0" cy="0"/>
        </a:xfrm>
      </p:grpSpPr>
      <p:sp>
        <p:nvSpPr>
          <p:cNvPr id="46" name="Google Shape;46;p15"/>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7" name="Google Shape;47;p1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8" name="Google Shape;48;p1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9" name="Google Shape;49;p1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bg>
      <p:bgPr>
        <a:solidFill>
          <a:schemeClr val="lt1"/>
        </a:solidFill>
      </p:bgPr>
    </p:bg>
    <p:spTree>
      <p:nvGrpSpPr>
        <p:cNvPr id="50" name="Shape 50"/>
        <p:cNvGrpSpPr/>
        <p:nvPr/>
      </p:nvGrpSpPr>
      <p:grpSpPr>
        <a:xfrm>
          <a:off x="0" y="0"/>
          <a:ext cx="0" cy="0"/>
          <a:chOff x="0" y="0"/>
          <a:chExt cx="0" cy="0"/>
        </a:xfrm>
      </p:grpSpPr>
      <p:sp>
        <p:nvSpPr>
          <p:cNvPr id="51" name="Google Shape;51;p17"/>
          <p:cNvSpPr txBox="1"/>
          <p:nvPr>
            <p:ph type="title"/>
          </p:nvPr>
        </p:nvSpPr>
        <p:spPr>
          <a:xfrm>
            <a:off x="629841" y="342900"/>
            <a:ext cx="2949300" cy="12003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2" name="Google Shape;52;p17"/>
          <p:cNvSpPr txBox="1"/>
          <p:nvPr>
            <p:ph idx="1" type="body"/>
          </p:nvPr>
        </p:nvSpPr>
        <p:spPr>
          <a:xfrm>
            <a:off x="3887391" y="740569"/>
            <a:ext cx="4629300" cy="3655200"/>
          </a:xfrm>
          <a:prstGeom prst="rect">
            <a:avLst/>
          </a:prstGeom>
          <a:noFill/>
          <a:ln>
            <a:noFill/>
          </a:ln>
        </p:spPr>
        <p:txBody>
          <a:bodyPr anchorCtr="0" anchor="t" bIns="34275" lIns="68575" spcFirstLastPara="1" rIns="68575" wrap="square" tIns="34275">
            <a:normAutofit/>
          </a:bodyPr>
          <a:lstStyle>
            <a:lvl1pPr indent="-381000" lvl="0" marL="457200" algn="l">
              <a:lnSpc>
                <a:spcPct val="90000"/>
              </a:lnSpc>
              <a:spcBef>
                <a:spcPts val="800"/>
              </a:spcBef>
              <a:spcAft>
                <a:spcPts val="0"/>
              </a:spcAft>
              <a:buClr>
                <a:schemeClr val="dk1"/>
              </a:buClr>
              <a:buSzPts val="2400"/>
              <a:buChar char="•"/>
              <a:defRPr sz="2400"/>
            </a:lvl1pPr>
            <a:lvl2pPr indent="-361950" lvl="1" marL="914400" algn="l">
              <a:lnSpc>
                <a:spcPct val="90000"/>
              </a:lnSpc>
              <a:spcBef>
                <a:spcPts val="400"/>
              </a:spcBef>
              <a:spcAft>
                <a:spcPts val="0"/>
              </a:spcAft>
              <a:buClr>
                <a:schemeClr val="dk1"/>
              </a:buClr>
              <a:buSzPts val="2100"/>
              <a:buChar char="•"/>
              <a:defRPr sz="2100"/>
            </a:lvl2pPr>
            <a:lvl3pPr indent="-342900" lvl="2" marL="1371600" algn="l">
              <a:lnSpc>
                <a:spcPct val="90000"/>
              </a:lnSpc>
              <a:spcBef>
                <a:spcPts val="400"/>
              </a:spcBef>
              <a:spcAft>
                <a:spcPts val="0"/>
              </a:spcAft>
              <a:buClr>
                <a:schemeClr val="dk1"/>
              </a:buClr>
              <a:buSzPts val="1800"/>
              <a:buChar char="•"/>
              <a:defRPr sz="1800"/>
            </a:lvl3pPr>
            <a:lvl4pPr indent="-323850" lvl="3" marL="1828800" algn="l">
              <a:lnSpc>
                <a:spcPct val="90000"/>
              </a:lnSpc>
              <a:spcBef>
                <a:spcPts val="400"/>
              </a:spcBef>
              <a:spcAft>
                <a:spcPts val="0"/>
              </a:spcAft>
              <a:buClr>
                <a:schemeClr val="dk1"/>
              </a:buClr>
              <a:buSzPts val="1500"/>
              <a:buChar char="•"/>
              <a:defRPr sz="1500"/>
            </a:lvl4pPr>
            <a:lvl5pPr indent="-323850" lvl="4" marL="2286000" algn="l">
              <a:lnSpc>
                <a:spcPct val="90000"/>
              </a:lnSpc>
              <a:spcBef>
                <a:spcPts val="400"/>
              </a:spcBef>
              <a:spcAft>
                <a:spcPts val="0"/>
              </a:spcAft>
              <a:buClr>
                <a:schemeClr val="dk1"/>
              </a:buClr>
              <a:buSzPts val="1500"/>
              <a:buChar char="•"/>
              <a:defRPr sz="1500"/>
            </a:lvl5pPr>
            <a:lvl6pPr indent="-323850" lvl="5" marL="2743200" algn="l">
              <a:lnSpc>
                <a:spcPct val="90000"/>
              </a:lnSpc>
              <a:spcBef>
                <a:spcPts val="400"/>
              </a:spcBef>
              <a:spcAft>
                <a:spcPts val="0"/>
              </a:spcAft>
              <a:buClr>
                <a:schemeClr val="dk1"/>
              </a:buClr>
              <a:buSzPts val="1500"/>
              <a:buChar char="•"/>
              <a:defRPr sz="1500"/>
            </a:lvl6pPr>
            <a:lvl7pPr indent="-323850" lvl="6" marL="3200400" algn="l">
              <a:lnSpc>
                <a:spcPct val="90000"/>
              </a:lnSpc>
              <a:spcBef>
                <a:spcPts val="400"/>
              </a:spcBef>
              <a:spcAft>
                <a:spcPts val="0"/>
              </a:spcAft>
              <a:buClr>
                <a:schemeClr val="dk1"/>
              </a:buClr>
              <a:buSzPts val="1500"/>
              <a:buChar char="•"/>
              <a:defRPr sz="1500"/>
            </a:lvl7pPr>
            <a:lvl8pPr indent="-323850" lvl="7" marL="3657600" algn="l">
              <a:lnSpc>
                <a:spcPct val="90000"/>
              </a:lnSpc>
              <a:spcBef>
                <a:spcPts val="400"/>
              </a:spcBef>
              <a:spcAft>
                <a:spcPts val="0"/>
              </a:spcAft>
              <a:buClr>
                <a:schemeClr val="dk1"/>
              </a:buClr>
              <a:buSzPts val="1500"/>
              <a:buChar char="•"/>
              <a:defRPr sz="1500"/>
            </a:lvl8pPr>
            <a:lvl9pPr indent="-323850" lvl="8" marL="4114800" algn="l">
              <a:lnSpc>
                <a:spcPct val="90000"/>
              </a:lnSpc>
              <a:spcBef>
                <a:spcPts val="400"/>
              </a:spcBef>
              <a:spcAft>
                <a:spcPts val="0"/>
              </a:spcAft>
              <a:buClr>
                <a:schemeClr val="dk1"/>
              </a:buClr>
              <a:buSzPts val="1500"/>
              <a:buChar char="•"/>
              <a:defRPr sz="1500"/>
            </a:lvl9pPr>
          </a:lstStyle>
          <a:p/>
        </p:txBody>
      </p:sp>
      <p:sp>
        <p:nvSpPr>
          <p:cNvPr id="53" name="Google Shape;53;p17"/>
          <p:cNvSpPr txBox="1"/>
          <p:nvPr>
            <p:ph idx="2" type="body"/>
          </p:nvPr>
        </p:nvSpPr>
        <p:spPr>
          <a:xfrm>
            <a:off x="629841" y="1543050"/>
            <a:ext cx="2949300" cy="28587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200"/>
              <a:buNone/>
              <a:defRPr sz="1200"/>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54" name="Google Shape;54;p17"/>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5" name="Google Shape;55;p17"/>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6" name="Google Shape;56;p17"/>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bg>
      <p:bgPr>
        <a:solidFill>
          <a:schemeClr val="lt1"/>
        </a:solidFill>
      </p:bgPr>
    </p:bg>
    <p:spTree>
      <p:nvGrpSpPr>
        <p:cNvPr id="57" name="Shape 57"/>
        <p:cNvGrpSpPr/>
        <p:nvPr/>
      </p:nvGrpSpPr>
      <p:grpSpPr>
        <a:xfrm>
          <a:off x="0" y="0"/>
          <a:ext cx="0" cy="0"/>
          <a:chOff x="0" y="0"/>
          <a:chExt cx="0" cy="0"/>
        </a:xfrm>
      </p:grpSpPr>
      <p:sp>
        <p:nvSpPr>
          <p:cNvPr id="58" name="Google Shape;58;p18"/>
          <p:cNvSpPr txBox="1"/>
          <p:nvPr>
            <p:ph type="title"/>
          </p:nvPr>
        </p:nvSpPr>
        <p:spPr>
          <a:xfrm>
            <a:off x="629841" y="342900"/>
            <a:ext cx="2949300" cy="12003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9" name="Google Shape;59;p18"/>
          <p:cNvSpPr/>
          <p:nvPr>
            <p:ph idx="2" type="pic"/>
          </p:nvPr>
        </p:nvSpPr>
        <p:spPr>
          <a:xfrm>
            <a:off x="3887391" y="740569"/>
            <a:ext cx="4629300" cy="3655200"/>
          </a:xfrm>
          <a:prstGeom prst="rect">
            <a:avLst/>
          </a:prstGeom>
          <a:noFill/>
          <a:ln>
            <a:noFill/>
          </a:ln>
        </p:spPr>
      </p:sp>
      <p:sp>
        <p:nvSpPr>
          <p:cNvPr id="60" name="Google Shape;60;p18"/>
          <p:cNvSpPr txBox="1"/>
          <p:nvPr>
            <p:ph idx="1" type="body"/>
          </p:nvPr>
        </p:nvSpPr>
        <p:spPr>
          <a:xfrm>
            <a:off x="629841" y="1543050"/>
            <a:ext cx="2949300" cy="28587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200"/>
              <a:buNone/>
              <a:defRPr sz="1200"/>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61" name="Google Shape;61;p1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2" name="Google Shape;62;p1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3" name="Google Shape;63;p1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bg>
      <p:bgPr>
        <a:solidFill>
          <a:schemeClr val="lt1"/>
        </a:solidFill>
      </p:bgPr>
    </p:bg>
    <p:spTree>
      <p:nvGrpSpPr>
        <p:cNvPr id="64" name="Shape 64"/>
        <p:cNvGrpSpPr/>
        <p:nvPr/>
      </p:nvGrpSpPr>
      <p:grpSpPr>
        <a:xfrm>
          <a:off x="0" y="0"/>
          <a:ext cx="0" cy="0"/>
          <a:chOff x="0" y="0"/>
          <a:chExt cx="0" cy="0"/>
        </a:xfrm>
      </p:grpSpPr>
      <p:sp>
        <p:nvSpPr>
          <p:cNvPr id="65" name="Google Shape;65;p19"/>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6" name="Google Shape;66;p19"/>
          <p:cNvSpPr txBox="1"/>
          <p:nvPr>
            <p:ph idx="1" type="body"/>
          </p:nvPr>
        </p:nvSpPr>
        <p:spPr>
          <a:xfrm rot="5400000">
            <a:off x="2940300" y="-942431"/>
            <a:ext cx="3263400" cy="78867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 name="Google Shape;67;p1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8" name="Google Shape;68;p1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9" name="Google Shape;69;p1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bg>
      <p:bgPr>
        <a:solidFill>
          <a:schemeClr val="lt1"/>
        </a:solidFill>
      </p:bgPr>
    </p:bg>
    <p:spTree>
      <p:nvGrpSpPr>
        <p:cNvPr id="70" name="Shape 70"/>
        <p:cNvGrpSpPr/>
        <p:nvPr/>
      </p:nvGrpSpPr>
      <p:grpSpPr>
        <a:xfrm>
          <a:off x="0" y="0"/>
          <a:ext cx="0" cy="0"/>
          <a:chOff x="0" y="0"/>
          <a:chExt cx="0" cy="0"/>
        </a:xfrm>
      </p:grpSpPr>
      <p:sp>
        <p:nvSpPr>
          <p:cNvPr id="71" name="Google Shape;71;p20"/>
          <p:cNvSpPr txBox="1"/>
          <p:nvPr>
            <p:ph type="title"/>
          </p:nvPr>
        </p:nvSpPr>
        <p:spPr>
          <a:xfrm rot="5400000">
            <a:off x="5350050" y="1467544"/>
            <a:ext cx="4359000" cy="19716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2" name="Google Shape;72;p20"/>
          <p:cNvSpPr txBox="1"/>
          <p:nvPr>
            <p:ph idx="1" type="body"/>
          </p:nvPr>
        </p:nvSpPr>
        <p:spPr>
          <a:xfrm rot="5400000">
            <a:off x="1349475" y="-447056"/>
            <a:ext cx="4359000" cy="58008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3" name="Google Shape;73;p20"/>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4" name="Google Shape;74;p20"/>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5" name="Google Shape;75;p20"/>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Image Right">
  <p:cSld name="Orange Image Right">
    <p:spTree>
      <p:nvGrpSpPr>
        <p:cNvPr id="76" name="Shape 76"/>
        <p:cNvGrpSpPr/>
        <p:nvPr/>
      </p:nvGrpSpPr>
      <p:grpSpPr>
        <a:xfrm>
          <a:off x="0" y="0"/>
          <a:ext cx="0" cy="0"/>
          <a:chOff x="0" y="0"/>
          <a:chExt cx="0" cy="0"/>
        </a:xfrm>
      </p:grpSpPr>
      <p:sp>
        <p:nvSpPr>
          <p:cNvPr id="77" name="Google Shape;77;g3cfeb60583e_3_870"/>
          <p:cNvSpPr/>
          <p:nvPr/>
        </p:nvSpPr>
        <p:spPr>
          <a:xfrm>
            <a:off x="0" y="0"/>
            <a:ext cx="3493800" cy="5143500"/>
          </a:xfrm>
          <a:prstGeom prst="rect">
            <a:avLst/>
          </a:prstGeom>
          <a:solidFill>
            <a:schemeClr val="accent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chemeClr val="dk1"/>
              </a:buClr>
              <a:buSzPts val="1350"/>
              <a:buFont typeface="Inter Light"/>
              <a:buNone/>
            </a:pPr>
            <a:r>
              <a:t/>
            </a:r>
            <a:endParaRPr b="1" i="0" sz="1350" u="none" cap="none" strike="noStrike">
              <a:solidFill>
                <a:srgbClr val="FFFFFF"/>
              </a:solidFill>
              <a:latin typeface="Inter Light"/>
              <a:ea typeface="Inter Light"/>
              <a:cs typeface="Inter Light"/>
              <a:sym typeface="Inter Light"/>
            </a:endParaRPr>
          </a:p>
        </p:txBody>
      </p:sp>
      <p:sp>
        <p:nvSpPr>
          <p:cNvPr id="78" name="Google Shape;78;g3cfeb60583e_3_870"/>
          <p:cNvSpPr txBox="1"/>
          <p:nvPr>
            <p:ph idx="1" type="body"/>
          </p:nvPr>
        </p:nvSpPr>
        <p:spPr>
          <a:xfrm>
            <a:off x="371475" y="3557588"/>
            <a:ext cx="2667000" cy="1242900"/>
          </a:xfrm>
          <a:prstGeom prst="rect">
            <a:avLst/>
          </a:prstGeom>
          <a:noFill/>
          <a:ln>
            <a:noFill/>
          </a:ln>
        </p:spPr>
        <p:txBody>
          <a:bodyPr anchorCtr="0" anchor="t" bIns="0" lIns="0" spcFirstLastPara="1" rIns="0" wrap="square" tIns="0">
            <a:noAutofit/>
          </a:bodyPr>
          <a:lstStyle>
            <a:lvl1pPr indent="-228600" lvl="0" marL="457200" algn="l">
              <a:lnSpc>
                <a:spcPct val="96000"/>
              </a:lnSpc>
              <a:spcBef>
                <a:spcPts val="900"/>
              </a:spcBef>
              <a:spcAft>
                <a:spcPts val="0"/>
              </a:spcAft>
              <a:buClr>
                <a:schemeClr val="lt1"/>
              </a:buClr>
              <a:buSzPts val="1350"/>
              <a:buNone/>
              <a:defRPr sz="1350">
                <a:solidFill>
                  <a:schemeClr val="lt1"/>
                </a:solidFill>
              </a:defRPr>
            </a:lvl1pPr>
            <a:lvl2pPr indent="-228600" lvl="1" marL="914400" algn="l">
              <a:lnSpc>
                <a:spcPct val="107000"/>
              </a:lnSpc>
              <a:spcBef>
                <a:spcPts val="0"/>
              </a:spcBef>
              <a:spcAft>
                <a:spcPts val="0"/>
              </a:spcAft>
              <a:buClr>
                <a:schemeClr val="lt1"/>
              </a:buClr>
              <a:buSzPts val="1575"/>
              <a:buNone/>
              <a:defRPr sz="1575">
                <a:solidFill>
                  <a:schemeClr val="lt1"/>
                </a:solidFill>
              </a:defRPr>
            </a:lvl2pPr>
            <a:lvl3pPr indent="-228600" lvl="2" marL="1371600" algn="l">
              <a:lnSpc>
                <a:spcPct val="107000"/>
              </a:lnSpc>
              <a:spcBef>
                <a:spcPts val="0"/>
              </a:spcBef>
              <a:spcAft>
                <a:spcPts val="0"/>
              </a:spcAft>
              <a:buClr>
                <a:schemeClr val="lt1"/>
              </a:buClr>
              <a:buSzPts val="1350"/>
              <a:buNone/>
              <a:defRPr sz="1350">
                <a:solidFill>
                  <a:schemeClr val="lt1"/>
                </a:solidFill>
              </a:defRPr>
            </a:lvl3pPr>
            <a:lvl4pPr indent="-228600" lvl="3" marL="1828800" algn="l">
              <a:lnSpc>
                <a:spcPct val="107000"/>
              </a:lnSpc>
              <a:spcBef>
                <a:spcPts val="0"/>
              </a:spcBef>
              <a:spcAft>
                <a:spcPts val="0"/>
              </a:spcAft>
              <a:buClr>
                <a:schemeClr val="lt1"/>
              </a:buClr>
              <a:buSzPts val="1350"/>
              <a:buNone/>
              <a:defRPr sz="1350">
                <a:solidFill>
                  <a:schemeClr val="lt1"/>
                </a:solidFill>
              </a:defRPr>
            </a:lvl4pPr>
            <a:lvl5pPr indent="-228600" lvl="4" marL="2286000" algn="l">
              <a:lnSpc>
                <a:spcPct val="96000"/>
              </a:lnSpc>
              <a:spcBef>
                <a:spcPts val="1350"/>
              </a:spcBef>
              <a:spcAft>
                <a:spcPts val="0"/>
              </a:spcAft>
              <a:buSzPts val="2100"/>
              <a:buFont typeface="Arial"/>
              <a:buNone/>
              <a:defRPr sz="2100">
                <a:solidFill>
                  <a:schemeClr val="lt1"/>
                </a:solidFill>
              </a:defRPr>
            </a:lvl5pPr>
            <a:lvl6pPr indent="-228600" lvl="5" marL="2743200" algn="l">
              <a:lnSpc>
                <a:spcPct val="96000"/>
              </a:lnSpc>
              <a:spcBef>
                <a:spcPts val="0"/>
              </a:spcBef>
              <a:spcAft>
                <a:spcPts val="0"/>
              </a:spcAft>
              <a:buClr>
                <a:schemeClr val="lt1"/>
              </a:buClr>
              <a:buSzPts val="1575"/>
              <a:buNone/>
              <a:defRPr sz="1575">
                <a:solidFill>
                  <a:schemeClr val="lt1"/>
                </a:solidFill>
              </a:defRPr>
            </a:lvl6pPr>
            <a:lvl7pPr indent="-304800" lvl="6" marL="3200400" algn="l">
              <a:lnSpc>
                <a:spcPct val="107000"/>
              </a:lnSpc>
              <a:spcBef>
                <a:spcPts val="900"/>
              </a:spcBef>
              <a:spcAft>
                <a:spcPts val="0"/>
              </a:spcAft>
              <a:buClr>
                <a:schemeClr val="lt1"/>
              </a:buClr>
              <a:buSzPts val="1200"/>
              <a:buChar char="​"/>
              <a:defRPr sz="1200">
                <a:solidFill>
                  <a:schemeClr val="lt1"/>
                </a:solidFill>
              </a:defRPr>
            </a:lvl7pPr>
            <a:lvl8pPr indent="-490537" lvl="7" marL="3657600" algn="l">
              <a:lnSpc>
                <a:spcPct val="87000"/>
              </a:lnSpc>
              <a:spcBef>
                <a:spcPts val="1350"/>
              </a:spcBef>
              <a:spcAft>
                <a:spcPts val="0"/>
              </a:spcAft>
              <a:buClr>
                <a:schemeClr val="lt1"/>
              </a:buClr>
              <a:buSzPts val="4125"/>
              <a:buChar char="​"/>
              <a:defRPr sz="4125">
                <a:solidFill>
                  <a:schemeClr val="lt1"/>
                </a:solidFill>
              </a:defRPr>
            </a:lvl8pPr>
            <a:lvl9pPr indent="-552450" lvl="8" marL="4114800" algn="l">
              <a:lnSpc>
                <a:spcPct val="87000"/>
              </a:lnSpc>
              <a:spcBef>
                <a:spcPts val="1350"/>
              </a:spcBef>
              <a:spcAft>
                <a:spcPts val="0"/>
              </a:spcAft>
              <a:buClr>
                <a:schemeClr val="lt1"/>
              </a:buClr>
              <a:buSzPts val="5100"/>
              <a:buChar char="​"/>
              <a:defRPr sz="5100">
                <a:solidFill>
                  <a:schemeClr val="lt1"/>
                </a:solidFill>
              </a:defRPr>
            </a:lvl9pPr>
          </a:lstStyle>
          <a:p/>
        </p:txBody>
      </p:sp>
      <p:sp>
        <p:nvSpPr>
          <p:cNvPr id="79" name="Google Shape;79;g3cfeb60583e_3_870"/>
          <p:cNvSpPr txBox="1"/>
          <p:nvPr>
            <p:ph type="title"/>
          </p:nvPr>
        </p:nvSpPr>
        <p:spPr>
          <a:xfrm>
            <a:off x="371475" y="2097821"/>
            <a:ext cx="2680800" cy="1340700"/>
          </a:xfrm>
          <a:prstGeom prst="rect">
            <a:avLst/>
          </a:prstGeom>
          <a:noFill/>
          <a:ln>
            <a:noFill/>
          </a:ln>
        </p:spPr>
        <p:txBody>
          <a:bodyPr anchorCtr="0" anchor="b" bIns="0" lIns="0" spcFirstLastPara="1" rIns="0" wrap="square" tIns="0">
            <a:spAutoFit/>
          </a:bodyPr>
          <a:lstStyle>
            <a:lvl1pPr lvl="0" algn="l">
              <a:lnSpc>
                <a:spcPct val="87000"/>
              </a:lnSpc>
              <a:spcBef>
                <a:spcPts val="0"/>
              </a:spcBef>
              <a:spcAft>
                <a:spcPts val="0"/>
              </a:spcAft>
              <a:buClr>
                <a:schemeClr val="lt1"/>
              </a:buClr>
              <a:buSzPts val="3300"/>
              <a:buFont typeface="Inter ExtraBold"/>
              <a:buNone/>
              <a:defRPr sz="3300">
                <a:solidFill>
                  <a:schemeClr val="lt1"/>
                </a:solidFill>
              </a:defRPr>
            </a:lvl1pPr>
            <a:lvl2pPr lvl="1" algn="l">
              <a:lnSpc>
                <a:spcPct val="100000"/>
              </a:lnSpc>
              <a:spcBef>
                <a:spcPts val="0"/>
              </a:spcBef>
              <a:spcAft>
                <a:spcPts val="0"/>
              </a:spcAft>
              <a:buSzPts val="1050"/>
              <a:buNone/>
              <a:defRPr sz="1350"/>
            </a:lvl2pPr>
            <a:lvl3pPr lvl="2" algn="l">
              <a:lnSpc>
                <a:spcPct val="100000"/>
              </a:lnSpc>
              <a:spcBef>
                <a:spcPts val="0"/>
              </a:spcBef>
              <a:spcAft>
                <a:spcPts val="0"/>
              </a:spcAft>
              <a:buSzPts val="1050"/>
              <a:buNone/>
              <a:defRPr sz="1350"/>
            </a:lvl3pPr>
            <a:lvl4pPr lvl="3" algn="l">
              <a:lnSpc>
                <a:spcPct val="100000"/>
              </a:lnSpc>
              <a:spcBef>
                <a:spcPts val="0"/>
              </a:spcBef>
              <a:spcAft>
                <a:spcPts val="0"/>
              </a:spcAft>
              <a:buSzPts val="1050"/>
              <a:buNone/>
              <a:defRPr sz="1350"/>
            </a:lvl4pPr>
            <a:lvl5pPr lvl="4" algn="l">
              <a:lnSpc>
                <a:spcPct val="100000"/>
              </a:lnSpc>
              <a:spcBef>
                <a:spcPts val="0"/>
              </a:spcBef>
              <a:spcAft>
                <a:spcPts val="0"/>
              </a:spcAft>
              <a:buSzPts val="1050"/>
              <a:buNone/>
              <a:defRPr sz="1350"/>
            </a:lvl5pPr>
            <a:lvl6pPr lvl="5" algn="l">
              <a:lnSpc>
                <a:spcPct val="100000"/>
              </a:lnSpc>
              <a:spcBef>
                <a:spcPts val="0"/>
              </a:spcBef>
              <a:spcAft>
                <a:spcPts val="0"/>
              </a:spcAft>
              <a:buSzPts val="1050"/>
              <a:buNone/>
              <a:defRPr sz="1350"/>
            </a:lvl6pPr>
            <a:lvl7pPr lvl="6" algn="l">
              <a:lnSpc>
                <a:spcPct val="100000"/>
              </a:lnSpc>
              <a:spcBef>
                <a:spcPts val="0"/>
              </a:spcBef>
              <a:spcAft>
                <a:spcPts val="0"/>
              </a:spcAft>
              <a:buSzPts val="1050"/>
              <a:buNone/>
              <a:defRPr sz="1350"/>
            </a:lvl7pPr>
            <a:lvl8pPr lvl="7" algn="l">
              <a:lnSpc>
                <a:spcPct val="100000"/>
              </a:lnSpc>
              <a:spcBef>
                <a:spcPts val="0"/>
              </a:spcBef>
              <a:spcAft>
                <a:spcPts val="0"/>
              </a:spcAft>
              <a:buSzPts val="1050"/>
              <a:buNone/>
              <a:defRPr sz="1350"/>
            </a:lvl8pPr>
            <a:lvl9pPr lvl="8" algn="l">
              <a:lnSpc>
                <a:spcPct val="100000"/>
              </a:lnSpc>
              <a:spcBef>
                <a:spcPts val="0"/>
              </a:spcBef>
              <a:spcAft>
                <a:spcPts val="0"/>
              </a:spcAft>
              <a:buSzPts val="1050"/>
              <a:buNone/>
              <a:defRPr sz="1350"/>
            </a:lvl9pPr>
          </a:lstStyle>
          <a:p/>
        </p:txBody>
      </p:sp>
      <p:sp>
        <p:nvSpPr>
          <p:cNvPr id="80" name="Google Shape;80;g3cfeb60583e_3_870"/>
          <p:cNvSpPr/>
          <p:nvPr>
            <p:ph idx="2" type="pic"/>
          </p:nvPr>
        </p:nvSpPr>
        <p:spPr>
          <a:xfrm>
            <a:off x="3493800" y="0"/>
            <a:ext cx="5648700" cy="5143500"/>
          </a:xfrm>
          <a:prstGeom prst="rect">
            <a:avLst/>
          </a:prstGeom>
          <a:noFill/>
          <a:ln>
            <a:noFill/>
          </a:ln>
        </p:spPr>
      </p:sp>
      <p:sp>
        <p:nvSpPr>
          <p:cNvPr id="81" name="Google Shape;81;g3cfeb60583e_3_870"/>
          <p:cNvSpPr/>
          <p:nvPr/>
        </p:nvSpPr>
        <p:spPr>
          <a:xfrm>
            <a:off x="8520915" y="4835033"/>
            <a:ext cx="242580" cy="218431"/>
          </a:xfrm>
          <a:custGeom>
            <a:rect b="b" l="l" r="r" t="t"/>
            <a:pathLst>
              <a:path extrusionOk="0" h="397148" w="441055">
                <a:moveTo>
                  <a:pt x="236007" y="397148"/>
                </a:moveTo>
                <a:lnTo>
                  <a:pt x="138508" y="397148"/>
                </a:lnTo>
                <a:cubicBezTo>
                  <a:pt x="118379" y="397148"/>
                  <a:pt x="99626" y="386322"/>
                  <a:pt x="89562" y="368912"/>
                </a:cubicBezTo>
                <a:lnTo>
                  <a:pt x="7531" y="226842"/>
                </a:lnTo>
                <a:cubicBezTo>
                  <a:pt x="-2509" y="209408"/>
                  <a:pt x="-2509" y="187756"/>
                  <a:pt x="7524" y="170346"/>
                </a:cubicBezTo>
                <a:lnTo>
                  <a:pt x="89569" y="28260"/>
                </a:lnTo>
                <a:cubicBezTo>
                  <a:pt x="99618" y="10826"/>
                  <a:pt x="118379" y="0"/>
                  <a:pt x="138508" y="0"/>
                </a:cubicBezTo>
                <a:lnTo>
                  <a:pt x="302544" y="0"/>
                </a:lnTo>
                <a:cubicBezTo>
                  <a:pt x="322673" y="0"/>
                  <a:pt x="341427" y="10826"/>
                  <a:pt x="351491" y="28260"/>
                </a:cubicBezTo>
                <a:lnTo>
                  <a:pt x="433513" y="170330"/>
                </a:lnTo>
                <a:cubicBezTo>
                  <a:pt x="443569" y="187748"/>
                  <a:pt x="443569" y="209408"/>
                  <a:pt x="433513" y="226842"/>
                </a:cubicBezTo>
                <a:lnTo>
                  <a:pt x="412300" y="260664"/>
                </a:lnTo>
                <a:cubicBezTo>
                  <a:pt x="402425" y="277776"/>
                  <a:pt x="383663" y="288594"/>
                  <a:pt x="363527" y="288594"/>
                </a:cubicBezTo>
                <a:lnTo>
                  <a:pt x="265902" y="288594"/>
                </a:lnTo>
                <a:lnTo>
                  <a:pt x="319271" y="198519"/>
                </a:lnTo>
                <a:lnTo>
                  <a:pt x="269901" y="113040"/>
                </a:lnTo>
                <a:lnTo>
                  <a:pt x="171136" y="113040"/>
                </a:lnTo>
                <a:lnTo>
                  <a:pt x="121742" y="198582"/>
                </a:lnTo>
                <a:lnTo>
                  <a:pt x="236007" y="397148"/>
                </a:lnTo>
                <a:lnTo>
                  <a:pt x="236007" y="397148"/>
                </a:lnTo>
                <a:close/>
              </a:path>
            </a:pathLst>
          </a:custGeom>
          <a:solidFill>
            <a:schemeClr val="accent1"/>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chemeClr val="dk1"/>
              </a:buClr>
              <a:buSzPts val="1350"/>
              <a:buFont typeface="Inter Light"/>
              <a:buNone/>
            </a:pPr>
            <a:r>
              <a:t/>
            </a:r>
            <a:endParaRPr b="0" i="0" sz="1350" u="none" cap="none" strike="noStrike">
              <a:solidFill>
                <a:schemeClr val="dk1"/>
              </a:solidFill>
              <a:latin typeface="Inter Light"/>
              <a:ea typeface="Inter Light"/>
              <a:cs typeface="Inter Light"/>
              <a:sym typeface="Inter Light"/>
            </a:endParaRPr>
          </a:p>
        </p:txBody>
      </p:sp>
      <p:sp>
        <p:nvSpPr>
          <p:cNvPr id="82" name="Google Shape;82;g3cfeb60583e_3_870"/>
          <p:cNvSpPr txBox="1"/>
          <p:nvPr/>
        </p:nvSpPr>
        <p:spPr>
          <a:xfrm>
            <a:off x="371474" y="4897861"/>
            <a:ext cx="2830200" cy="92400"/>
          </a:xfrm>
          <a:prstGeom prst="rect">
            <a:avLst/>
          </a:prstGeom>
          <a:noFill/>
          <a:ln>
            <a:noFill/>
          </a:ln>
        </p:spPr>
        <p:txBody>
          <a:bodyPr anchorCtr="0" anchor="b"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Arial"/>
              <a:buNone/>
            </a:pPr>
            <a:r>
              <a:rPr i="0" lang="en-CA" sz="600" u="none" cap="none" strike="noStrike">
                <a:solidFill>
                  <a:srgbClr val="FEB898"/>
                </a:solidFill>
              </a:rPr>
              <a:t>©</a:t>
            </a:r>
            <a:r>
              <a:rPr b="0" i="0" lang="en-CA" sz="600" u="none" cap="none" strike="noStrike">
                <a:solidFill>
                  <a:srgbClr val="FEB898"/>
                </a:solidFill>
                <a:latin typeface="Space Mono"/>
                <a:ea typeface="Space Mono"/>
                <a:cs typeface="Space Mono"/>
                <a:sym typeface="Space Mono"/>
              </a:rPr>
              <a:t>202</a:t>
            </a:r>
            <a:r>
              <a:rPr lang="en-CA" sz="600">
                <a:solidFill>
                  <a:srgbClr val="FEB898"/>
                </a:solidFill>
                <a:latin typeface="Space Mono"/>
                <a:ea typeface="Space Mono"/>
                <a:cs typeface="Space Mono"/>
                <a:sym typeface="Space Mono"/>
              </a:rPr>
              <a:t>5</a:t>
            </a:r>
            <a:r>
              <a:rPr b="0" i="0" lang="en-CA" sz="600" u="none" cap="none" strike="noStrike">
                <a:solidFill>
                  <a:srgbClr val="FEB898"/>
                </a:solidFill>
                <a:latin typeface="Space Mono"/>
                <a:ea typeface="Space Mono"/>
                <a:cs typeface="Space Mono"/>
                <a:sym typeface="Space Mono"/>
              </a:rPr>
              <a:t> Pure Storage</a:t>
            </a:r>
            <a:endParaRPr b="0" i="0" sz="600" u="none" cap="none" strike="noStrike">
              <a:solidFill>
                <a:srgbClr val="FEB898"/>
              </a:solidFill>
              <a:latin typeface="Inter Light"/>
              <a:ea typeface="Inter Light"/>
              <a:cs typeface="Inter Light"/>
              <a:sym typeface="Inter Light"/>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1.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8963CD">
                <a:alpha val="29803"/>
              </a:srgbClr>
            </a:gs>
            <a:gs pos="100000">
              <a:schemeClr val="lt1"/>
            </a:gs>
          </a:gsLst>
          <a:lin ang="16200000" scaled="0"/>
        </a:gradFill>
      </p:bgPr>
    </p:bg>
    <p:spTree>
      <p:nvGrpSpPr>
        <p:cNvPr id="5" name="Shape 5"/>
        <p:cNvGrpSpPr/>
        <p:nvPr/>
      </p:nvGrpSpPr>
      <p:grpSpPr>
        <a:xfrm>
          <a:off x="0" y="0"/>
          <a:ext cx="0" cy="0"/>
          <a:chOff x="0" y="0"/>
          <a:chExt cx="0" cy="0"/>
        </a:xfrm>
      </p:grpSpPr>
      <p:sp>
        <p:nvSpPr>
          <p:cNvPr id="6" name="Google Shape;6;p7"/>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7" name="Google Shape;7;p7"/>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8" name="Google Shape;8;p7"/>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9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9pPr>
          </a:lstStyle>
          <a:p/>
        </p:txBody>
      </p:sp>
      <p:sp>
        <p:nvSpPr>
          <p:cNvPr id="9" name="Google Shape;9;p7"/>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9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9pPr>
          </a:lstStyle>
          <a:p/>
        </p:txBody>
      </p:sp>
      <p:sp>
        <p:nvSpPr>
          <p:cNvPr id="10" name="Google Shape;10;p7"/>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28.jpg"/><Relationship Id="rId5" Type="http://schemas.openxmlformats.org/officeDocument/2006/relationships/image" Target="../media/image25.png"/><Relationship Id="rId6"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hyperlink" Target="http://drive.google.com/file/d/1tdciir6kNm3P3DwQreWKMXseZKACJKfb/view" TargetMode="External"/><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1.png"/><Relationship Id="rId4" Type="http://schemas.openxmlformats.org/officeDocument/2006/relationships/image" Target="../media/image7.png"/><Relationship Id="rId5" Type="http://schemas.openxmlformats.org/officeDocument/2006/relationships/image" Target="../media/image17.png"/><Relationship Id="rId6"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hyperlink" Target="http://drive.google.com/file/d/1xg9gWwEM-01Ptvbp30ejgeuStNWG99Eh/view" TargetMode="External"/><Relationship Id="rId4"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3.jpg"/><Relationship Id="rId4" Type="http://schemas.openxmlformats.org/officeDocument/2006/relationships/image" Target="../media/image15.jpg"/><Relationship Id="rId5" Type="http://schemas.openxmlformats.org/officeDocument/2006/relationships/image" Target="../media/image1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hyperlink" Target="https://portworx.github.io/kubevirt-benchmark/reference/user-guide/test-scenarios/failure-recovery/#automated-far-testing" TargetMode="External"/><Relationship Id="rId4" Type="http://schemas.openxmlformats.org/officeDocument/2006/relationships/hyperlink" Target="https://portworx.github.io/kubevirt-benchmark/reference/user-guide/test-scenarios/failure-recovery/#manual-failure-testing-without-far" TargetMode="External"/><Relationship Id="rId5" Type="http://schemas.openxmlformats.org/officeDocument/2006/relationships/image" Target="../media/image26.png"/><Relationship Id="rId6" Type="http://schemas.openxmlformats.org/officeDocument/2006/relationships/image" Target="../media/image27.png"/><Relationship Id="rId7" Type="http://schemas.openxmlformats.org/officeDocument/2006/relationships/image" Target="../media/image19.png"/><Relationship Id="rId8" Type="http://schemas.openxmlformats.org/officeDocument/2006/relationships/image" Target="../media/image2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3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3.png"/><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hyperlink" Target="https://github.com/portworx/kubevirt-benchmark" TargetMode="External"/><Relationship Id="rId4" Type="http://schemas.openxmlformats.org/officeDocument/2006/relationships/hyperlink" Target="https://portworx.github.io/kubevirt-benchmark/"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2"/>
          <p:cNvSpPr txBox="1"/>
          <p:nvPr/>
        </p:nvSpPr>
        <p:spPr>
          <a:xfrm>
            <a:off x="639485" y="3687684"/>
            <a:ext cx="7886700" cy="994200"/>
          </a:xfrm>
          <a:prstGeom prst="rect">
            <a:avLst/>
          </a:prstGeom>
          <a:noFill/>
          <a:ln>
            <a:noFill/>
          </a:ln>
        </p:spPr>
        <p:txBody>
          <a:bodyPr anchorCtr="0" anchor="ctr" bIns="34275" lIns="68575" spcFirstLastPara="1" rIns="68575" wrap="square" tIns="34275">
            <a:normAutofit/>
          </a:bodyPr>
          <a:lstStyle/>
          <a:p>
            <a:pPr indent="0" lvl="0" marL="0" marR="0" rtl="0" algn="l">
              <a:lnSpc>
                <a:spcPct val="115000"/>
              </a:lnSpc>
              <a:spcBef>
                <a:spcPts val="0"/>
              </a:spcBef>
              <a:spcAft>
                <a:spcPts val="0"/>
              </a:spcAft>
              <a:buClr>
                <a:schemeClr val="lt1"/>
              </a:buClr>
              <a:buSzPts val="1890"/>
              <a:buFont typeface="Arial"/>
              <a:buNone/>
            </a:pPr>
            <a:r>
              <a:rPr lang="en-CA" sz="2520">
                <a:solidFill>
                  <a:srgbClr val="8963CD"/>
                </a:solidFill>
              </a:rPr>
              <a:t>Bhumitra Nagar</a:t>
            </a:r>
            <a:endParaRPr sz="2520">
              <a:solidFill>
                <a:srgbClr val="8963CD"/>
              </a:solidFill>
            </a:endParaRPr>
          </a:p>
          <a:p>
            <a:pPr indent="0" lvl="0" marL="0" marR="0" rtl="0" algn="l">
              <a:lnSpc>
                <a:spcPct val="115000"/>
              </a:lnSpc>
              <a:spcBef>
                <a:spcPts val="0"/>
              </a:spcBef>
              <a:spcAft>
                <a:spcPts val="0"/>
              </a:spcAft>
              <a:buClr>
                <a:schemeClr val="lt1"/>
              </a:buClr>
              <a:buSzPts val="1890"/>
              <a:buFont typeface="Arial"/>
              <a:buNone/>
            </a:pPr>
            <a:r>
              <a:rPr lang="en-CA" sz="2520">
                <a:solidFill>
                  <a:srgbClr val="8963CD"/>
                </a:solidFill>
              </a:rPr>
              <a:t>Dhruv Bhatnagar</a:t>
            </a:r>
            <a:endParaRPr sz="2520">
              <a:solidFill>
                <a:srgbClr val="8963CD"/>
              </a:solidFill>
            </a:endParaRPr>
          </a:p>
        </p:txBody>
      </p:sp>
      <p:sp>
        <p:nvSpPr>
          <p:cNvPr id="92" name="Google Shape;92;p2"/>
          <p:cNvSpPr txBox="1"/>
          <p:nvPr/>
        </p:nvSpPr>
        <p:spPr>
          <a:xfrm>
            <a:off x="628643" y="1173232"/>
            <a:ext cx="7886700" cy="994200"/>
          </a:xfrm>
          <a:prstGeom prst="rect">
            <a:avLst/>
          </a:prstGeom>
          <a:noFill/>
          <a:ln>
            <a:noFill/>
          </a:ln>
        </p:spPr>
        <p:txBody>
          <a:bodyPr anchorCtr="0" anchor="ctr" bIns="34275" lIns="68575" spcFirstLastPara="1" rIns="68575" wrap="square" tIns="34275">
            <a:normAutofit fontScale="70000"/>
          </a:bodyPr>
          <a:lstStyle/>
          <a:p>
            <a:pPr indent="0" lvl="0" marL="0" marR="0" rtl="0" algn="l">
              <a:lnSpc>
                <a:spcPct val="90000"/>
              </a:lnSpc>
              <a:spcBef>
                <a:spcPts val="0"/>
              </a:spcBef>
              <a:spcAft>
                <a:spcPts val="0"/>
              </a:spcAft>
              <a:buClr>
                <a:schemeClr val="lt1"/>
              </a:buClr>
              <a:buSzPct val="100000"/>
              <a:buFont typeface="Arial"/>
              <a:buNone/>
            </a:pPr>
            <a:r>
              <a:rPr b="1" lang="en-CA" sz="5600">
                <a:solidFill>
                  <a:srgbClr val="8963CD"/>
                </a:solidFill>
              </a:rPr>
              <a:t>KubeVirt Benchmarking at Scale</a:t>
            </a:r>
            <a:endParaRPr b="0" i="0" sz="1100" u="none" cap="none" strike="noStrike">
              <a:solidFill>
                <a:srgbClr val="8963CD"/>
              </a:solidFill>
              <a:latin typeface="Arial"/>
              <a:ea typeface="Arial"/>
              <a:cs typeface="Arial"/>
              <a:sym typeface="Arial"/>
            </a:endParaRPr>
          </a:p>
        </p:txBody>
      </p:sp>
      <p:sp>
        <p:nvSpPr>
          <p:cNvPr id="93" name="Google Shape;93;p2"/>
          <p:cNvSpPr txBox="1"/>
          <p:nvPr/>
        </p:nvSpPr>
        <p:spPr>
          <a:xfrm>
            <a:off x="628650" y="2167426"/>
            <a:ext cx="7639800" cy="897000"/>
          </a:xfrm>
          <a:prstGeom prst="rect">
            <a:avLst/>
          </a:prstGeom>
          <a:noFill/>
          <a:ln>
            <a:noFill/>
          </a:ln>
        </p:spPr>
        <p:txBody>
          <a:bodyPr anchorCtr="0" anchor="ctr" bIns="34275" lIns="68575" spcFirstLastPara="1" rIns="68575" wrap="square" tIns="34275">
            <a:normAutofit fontScale="55000" lnSpcReduction="10000"/>
          </a:bodyPr>
          <a:lstStyle/>
          <a:p>
            <a:pPr indent="0" lvl="0" marL="0" marR="0" rtl="0" algn="l">
              <a:lnSpc>
                <a:spcPct val="90000"/>
              </a:lnSpc>
              <a:spcBef>
                <a:spcPts val="0"/>
              </a:spcBef>
              <a:spcAft>
                <a:spcPts val="0"/>
              </a:spcAft>
              <a:buClr>
                <a:schemeClr val="lt1"/>
              </a:buClr>
              <a:buSzPct val="100000"/>
              <a:buFont typeface="Arial"/>
              <a:buNone/>
            </a:pPr>
            <a:r>
              <a:rPr lang="en-CA" sz="5600">
                <a:solidFill>
                  <a:srgbClr val="8963CD"/>
                </a:solidFill>
              </a:rPr>
              <a:t>A Vendor Neutral, E2E Test Framework for Cloud-Native Virtualization	</a:t>
            </a:r>
            <a:endParaRPr i="0" sz="1100" u="none" cap="none" strike="noStrike">
              <a:solidFill>
                <a:srgbClr val="8963CD"/>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4"/>
          <p:cNvSpPr txBox="1"/>
          <p:nvPr/>
        </p:nvSpPr>
        <p:spPr>
          <a:xfrm>
            <a:off x="4203150" y="2715200"/>
            <a:ext cx="2007600" cy="2096400"/>
          </a:xfrm>
          <a:prstGeom prst="rect">
            <a:avLst/>
          </a:prstGeom>
          <a:noFill/>
          <a:ln>
            <a:noFill/>
          </a:ln>
        </p:spPr>
        <p:txBody>
          <a:bodyPr anchorCtr="0" anchor="t" bIns="45700" lIns="91425" spcFirstLastPara="1" rIns="91425" wrap="square" tIns="45700">
            <a:noAutofit/>
          </a:bodyPr>
          <a:lstStyle/>
          <a:p>
            <a:pPr indent="0" lvl="0" marL="0" marR="0" rtl="0" algn="ctr">
              <a:lnSpc>
                <a:spcPct val="120000"/>
              </a:lnSpc>
              <a:spcBef>
                <a:spcPts val="0"/>
              </a:spcBef>
              <a:spcAft>
                <a:spcPts val="0"/>
              </a:spcAft>
              <a:buClr>
                <a:schemeClr val="lt1"/>
              </a:buClr>
              <a:buSzPts val="2100"/>
              <a:buFont typeface="Arial"/>
              <a:buNone/>
            </a:pPr>
            <a:r>
              <a:rPr b="1" lang="en-CA" sz="1800">
                <a:solidFill>
                  <a:schemeClr val="dk1"/>
                </a:solidFill>
              </a:rPr>
              <a:t>Bhumitra</a:t>
            </a:r>
            <a:r>
              <a:rPr b="1" i="0" lang="en-CA" sz="1800" u="none" cap="none" strike="noStrike">
                <a:solidFill>
                  <a:schemeClr val="dk1"/>
                </a:solidFill>
                <a:latin typeface="Arial"/>
                <a:ea typeface="Arial"/>
                <a:cs typeface="Arial"/>
                <a:sym typeface="Arial"/>
              </a:rPr>
              <a:t> </a:t>
            </a:r>
            <a:r>
              <a:rPr b="1" lang="en-CA" sz="1800">
                <a:solidFill>
                  <a:schemeClr val="dk1"/>
                </a:solidFill>
              </a:rPr>
              <a:t>Nagar</a:t>
            </a:r>
            <a:br>
              <a:rPr b="0" i="0" lang="en-CA" sz="1800" u="none" cap="none" strike="noStrike">
                <a:solidFill>
                  <a:schemeClr val="dk1"/>
                </a:solidFill>
                <a:latin typeface="Arial"/>
                <a:ea typeface="Arial"/>
                <a:cs typeface="Arial"/>
                <a:sym typeface="Arial"/>
              </a:rPr>
            </a:br>
            <a:r>
              <a:rPr lang="en-CA" sz="1800">
                <a:solidFill>
                  <a:schemeClr val="dk1"/>
                </a:solidFill>
              </a:rPr>
              <a:t>Sr. Member of Technical Staff</a:t>
            </a:r>
            <a:br>
              <a:rPr b="0" i="0" lang="en-CA" sz="1800" u="none" cap="none" strike="noStrike">
                <a:solidFill>
                  <a:schemeClr val="dk1"/>
                </a:solidFill>
                <a:latin typeface="Arial"/>
                <a:ea typeface="Arial"/>
                <a:cs typeface="Arial"/>
                <a:sym typeface="Arial"/>
              </a:rPr>
            </a:br>
            <a:endParaRPr i="1" sz="1800">
              <a:solidFill>
                <a:schemeClr val="dk1"/>
              </a:solidFill>
            </a:endParaRPr>
          </a:p>
          <a:p>
            <a:pPr indent="0" lvl="0" marL="0" marR="0" rtl="0" algn="ctr">
              <a:lnSpc>
                <a:spcPct val="120000"/>
              </a:lnSpc>
              <a:spcBef>
                <a:spcPts val="0"/>
              </a:spcBef>
              <a:spcAft>
                <a:spcPts val="0"/>
              </a:spcAft>
              <a:buClr>
                <a:schemeClr val="lt1"/>
              </a:buClr>
              <a:buSzPts val="2100"/>
              <a:buFont typeface="Arial"/>
              <a:buNone/>
            </a:pPr>
            <a:r>
              <a:t/>
            </a:r>
            <a:endParaRPr i="1" sz="1800">
              <a:solidFill>
                <a:schemeClr val="dk1"/>
              </a:solidFill>
            </a:endParaRPr>
          </a:p>
        </p:txBody>
      </p:sp>
      <p:sp>
        <p:nvSpPr>
          <p:cNvPr id="99" name="Google Shape;99;p4"/>
          <p:cNvSpPr txBox="1"/>
          <p:nvPr/>
        </p:nvSpPr>
        <p:spPr>
          <a:xfrm>
            <a:off x="6393100" y="2715200"/>
            <a:ext cx="2259900" cy="2254200"/>
          </a:xfrm>
          <a:prstGeom prst="rect">
            <a:avLst/>
          </a:prstGeom>
          <a:noFill/>
          <a:ln>
            <a:noFill/>
          </a:ln>
        </p:spPr>
        <p:txBody>
          <a:bodyPr anchorCtr="0" anchor="t" bIns="45700" lIns="91425" spcFirstLastPara="1" rIns="91425" wrap="square" tIns="45700">
            <a:noAutofit/>
          </a:bodyPr>
          <a:lstStyle/>
          <a:p>
            <a:pPr indent="0" lvl="0" marL="0" marR="0" rtl="0" algn="ctr">
              <a:lnSpc>
                <a:spcPct val="120000"/>
              </a:lnSpc>
              <a:spcBef>
                <a:spcPts val="0"/>
              </a:spcBef>
              <a:spcAft>
                <a:spcPts val="0"/>
              </a:spcAft>
              <a:buClr>
                <a:schemeClr val="lt1"/>
              </a:buClr>
              <a:buSzPts val="2100"/>
              <a:buFont typeface="Arial"/>
              <a:buNone/>
            </a:pPr>
            <a:r>
              <a:rPr b="1" lang="en-CA" sz="1800">
                <a:solidFill>
                  <a:schemeClr val="dk1"/>
                </a:solidFill>
              </a:rPr>
              <a:t>Dhruv</a:t>
            </a:r>
            <a:r>
              <a:rPr b="1" i="0" lang="en-CA" sz="1800" u="none" cap="none" strike="noStrike">
                <a:solidFill>
                  <a:schemeClr val="dk1"/>
                </a:solidFill>
                <a:latin typeface="Arial"/>
                <a:ea typeface="Arial"/>
                <a:cs typeface="Arial"/>
                <a:sym typeface="Arial"/>
              </a:rPr>
              <a:t> </a:t>
            </a:r>
            <a:r>
              <a:rPr b="1" lang="en-CA" sz="1800">
                <a:solidFill>
                  <a:schemeClr val="dk1"/>
                </a:solidFill>
              </a:rPr>
              <a:t>Bhatnagar</a:t>
            </a:r>
            <a:br>
              <a:rPr b="0" i="0" lang="en-CA" sz="1800" u="none" cap="none" strike="noStrike">
                <a:solidFill>
                  <a:schemeClr val="dk1"/>
                </a:solidFill>
                <a:latin typeface="Arial"/>
                <a:ea typeface="Arial"/>
                <a:cs typeface="Arial"/>
                <a:sym typeface="Arial"/>
              </a:rPr>
            </a:br>
            <a:r>
              <a:rPr lang="en-CA" sz="1800">
                <a:solidFill>
                  <a:schemeClr val="dk1"/>
                </a:solidFill>
              </a:rPr>
              <a:t>Sr. Member of Technical Staff</a:t>
            </a:r>
            <a:br>
              <a:rPr lang="en-CA" sz="1800">
                <a:solidFill>
                  <a:schemeClr val="dk1"/>
                </a:solidFill>
              </a:rPr>
            </a:br>
            <a:endParaRPr i="1" sz="1800">
              <a:solidFill>
                <a:schemeClr val="dk1"/>
              </a:solidFill>
            </a:endParaRPr>
          </a:p>
        </p:txBody>
      </p:sp>
      <p:sp>
        <p:nvSpPr>
          <p:cNvPr id="100" name="Google Shape;100;p4"/>
          <p:cNvSpPr txBox="1"/>
          <p:nvPr/>
        </p:nvSpPr>
        <p:spPr>
          <a:xfrm>
            <a:off x="260021" y="246851"/>
            <a:ext cx="5660136" cy="579574"/>
          </a:xfrm>
          <a:prstGeom prst="rect">
            <a:avLst/>
          </a:prstGeom>
          <a:noFill/>
          <a:ln>
            <a:noFill/>
          </a:ln>
        </p:spPr>
        <p:txBody>
          <a:bodyPr anchorCtr="0" anchor="ctr" bIns="45700" lIns="91425" spcFirstLastPara="1" rIns="91425" wrap="square" tIns="45700">
            <a:normAutofit lnSpcReduction="10000"/>
          </a:bodyPr>
          <a:lstStyle/>
          <a:p>
            <a:pPr indent="0" lvl="0" marL="0" marR="0" rtl="0" algn="l">
              <a:lnSpc>
                <a:spcPct val="90000"/>
              </a:lnSpc>
              <a:spcBef>
                <a:spcPts val="0"/>
              </a:spcBef>
              <a:spcAft>
                <a:spcPts val="0"/>
              </a:spcAft>
              <a:buClr>
                <a:srgbClr val="406BA9"/>
              </a:buClr>
              <a:buSzPts val="7500"/>
              <a:buFont typeface="Arial"/>
              <a:buNone/>
            </a:pPr>
            <a:r>
              <a:rPr b="1" lang="en-CA" sz="3600">
                <a:solidFill>
                  <a:srgbClr val="8963CD"/>
                </a:solidFill>
              </a:rPr>
              <a:t>Hello!</a:t>
            </a:r>
            <a:endParaRPr b="0" i="0" sz="3600" u="none" cap="none" strike="noStrike">
              <a:solidFill>
                <a:srgbClr val="8963CD"/>
              </a:solidFill>
              <a:latin typeface="Arial"/>
              <a:ea typeface="Arial"/>
              <a:cs typeface="Arial"/>
              <a:sym typeface="Arial"/>
            </a:endParaRPr>
          </a:p>
        </p:txBody>
      </p:sp>
      <p:pic>
        <p:nvPicPr>
          <p:cNvPr id="101" name="Google Shape;101;p4"/>
          <p:cNvPicPr preferRelativeResize="0"/>
          <p:nvPr/>
        </p:nvPicPr>
        <p:blipFill rotWithShape="1">
          <a:blip r:embed="rId3">
            <a:alphaModFix/>
          </a:blip>
          <a:srcRect b="0" l="0" r="0" t="0"/>
          <a:stretch/>
        </p:blipFill>
        <p:spPr>
          <a:xfrm>
            <a:off x="507384" y="1930350"/>
            <a:ext cx="2984481" cy="1187853"/>
          </a:xfrm>
          <a:prstGeom prst="rect">
            <a:avLst/>
          </a:prstGeom>
          <a:noFill/>
          <a:ln>
            <a:noFill/>
          </a:ln>
        </p:spPr>
      </p:pic>
      <p:pic>
        <p:nvPicPr>
          <p:cNvPr id="102" name="Google Shape;102;p4" title="IMG5334.jpg"/>
          <p:cNvPicPr preferRelativeResize="0"/>
          <p:nvPr/>
        </p:nvPicPr>
        <p:blipFill>
          <a:blip r:embed="rId4">
            <a:alphaModFix/>
          </a:blip>
          <a:stretch>
            <a:fillRect/>
          </a:stretch>
        </p:blipFill>
        <p:spPr>
          <a:xfrm>
            <a:off x="6662813" y="442850"/>
            <a:ext cx="1720474" cy="2023849"/>
          </a:xfrm>
          <a:prstGeom prst="rect">
            <a:avLst/>
          </a:prstGeom>
          <a:noFill/>
          <a:ln>
            <a:noFill/>
          </a:ln>
        </p:spPr>
      </p:pic>
      <p:pic>
        <p:nvPicPr>
          <p:cNvPr id="103" name="Google Shape;103;p4"/>
          <p:cNvPicPr preferRelativeResize="0"/>
          <p:nvPr/>
        </p:nvPicPr>
        <p:blipFill rotWithShape="1">
          <a:blip r:embed="rId5">
            <a:alphaModFix/>
          </a:blip>
          <a:srcRect b="11780" l="15920" r="19990" t="19373"/>
          <a:stretch/>
        </p:blipFill>
        <p:spPr>
          <a:xfrm>
            <a:off x="4322625" y="442850"/>
            <a:ext cx="1768675" cy="2023851"/>
          </a:xfrm>
          <a:prstGeom prst="rect">
            <a:avLst/>
          </a:prstGeom>
          <a:noFill/>
          <a:ln>
            <a:noFill/>
          </a:ln>
        </p:spPr>
      </p:pic>
      <p:pic>
        <p:nvPicPr>
          <p:cNvPr id="104" name="Google Shape;104;p4"/>
          <p:cNvPicPr preferRelativeResize="0"/>
          <p:nvPr/>
        </p:nvPicPr>
        <p:blipFill>
          <a:blip r:embed="rId6">
            <a:alphaModFix/>
          </a:blip>
          <a:stretch>
            <a:fillRect/>
          </a:stretch>
        </p:blipFill>
        <p:spPr>
          <a:xfrm>
            <a:off x="4229175" y="3730325"/>
            <a:ext cx="1955549" cy="788725"/>
          </a:xfrm>
          <a:prstGeom prst="rect">
            <a:avLst/>
          </a:prstGeom>
          <a:noFill/>
          <a:ln>
            <a:noFill/>
          </a:ln>
        </p:spPr>
      </p:pic>
      <p:pic>
        <p:nvPicPr>
          <p:cNvPr id="105" name="Google Shape;105;p4"/>
          <p:cNvPicPr preferRelativeResize="0"/>
          <p:nvPr/>
        </p:nvPicPr>
        <p:blipFill>
          <a:blip r:embed="rId6">
            <a:alphaModFix/>
          </a:blip>
          <a:stretch>
            <a:fillRect/>
          </a:stretch>
        </p:blipFill>
        <p:spPr>
          <a:xfrm>
            <a:off x="6545275" y="3730325"/>
            <a:ext cx="1955549" cy="7887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g3cdc90f1f24_0_29"/>
          <p:cNvSpPr txBox="1"/>
          <p:nvPr/>
        </p:nvSpPr>
        <p:spPr>
          <a:xfrm>
            <a:off x="276819" y="-140082"/>
            <a:ext cx="7886700" cy="994200"/>
          </a:xfrm>
          <a:prstGeom prst="rect">
            <a:avLst/>
          </a:prstGeom>
          <a:noFill/>
          <a:ln>
            <a:noFill/>
          </a:ln>
        </p:spPr>
        <p:txBody>
          <a:bodyPr anchorCtr="0" anchor="ctr" bIns="34275" lIns="68575" spcFirstLastPara="1" rIns="68575" wrap="square" tIns="34275">
            <a:normAutofit/>
          </a:bodyPr>
          <a:lstStyle/>
          <a:p>
            <a:pPr indent="0" lvl="0" marL="0" marR="0" rtl="0" algn="l">
              <a:lnSpc>
                <a:spcPct val="90000"/>
              </a:lnSpc>
              <a:spcBef>
                <a:spcPts val="0"/>
              </a:spcBef>
              <a:spcAft>
                <a:spcPts val="0"/>
              </a:spcAft>
              <a:buClr>
                <a:schemeClr val="lt1"/>
              </a:buClr>
              <a:buSzPts val="2700"/>
              <a:buFont typeface="Arial"/>
              <a:buNone/>
            </a:pPr>
            <a:r>
              <a:rPr b="1" lang="en-CA" sz="2400">
                <a:solidFill>
                  <a:srgbClr val="8963CD"/>
                </a:solidFill>
              </a:rPr>
              <a:t>Let’s start with a Real Use Case Discussion </a:t>
            </a:r>
            <a:endParaRPr b="1" i="0" sz="2400" u="none" cap="none" strike="noStrike">
              <a:solidFill>
                <a:srgbClr val="8963CD"/>
              </a:solidFill>
              <a:latin typeface="Arial"/>
              <a:ea typeface="Arial"/>
              <a:cs typeface="Arial"/>
              <a:sym typeface="Arial"/>
            </a:endParaRPr>
          </a:p>
        </p:txBody>
      </p:sp>
      <p:pic>
        <p:nvPicPr>
          <p:cNvPr descr="Perfect. Can you remove the portworx logo from bottom right corner and keep the rest of the slide as is. Also the question in the bottom &quot;Let's look at the first test of creating a VM that they want to do.&quot; - can we redesign and place it in such a way that it looks seamless as to what the custoemr wants to do next " id="111" name="Google Shape;111;g3cdc90f1f24_0_29"/>
          <p:cNvPicPr preferRelativeResize="0"/>
          <p:nvPr/>
        </p:nvPicPr>
        <p:blipFill>
          <a:blip r:embed="rId3">
            <a:alphaModFix/>
          </a:blip>
          <a:stretch>
            <a:fillRect/>
          </a:stretch>
        </p:blipFill>
        <p:spPr>
          <a:xfrm>
            <a:off x="504988" y="702225"/>
            <a:ext cx="8134024" cy="44412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g3cdc90f1f24_0_19"/>
          <p:cNvSpPr txBox="1"/>
          <p:nvPr/>
        </p:nvSpPr>
        <p:spPr>
          <a:xfrm>
            <a:off x="276819" y="-140082"/>
            <a:ext cx="7886700" cy="994200"/>
          </a:xfrm>
          <a:prstGeom prst="rect">
            <a:avLst/>
          </a:prstGeom>
          <a:noFill/>
          <a:ln>
            <a:noFill/>
          </a:ln>
        </p:spPr>
        <p:txBody>
          <a:bodyPr anchorCtr="0" anchor="ctr" bIns="34275" lIns="68575" spcFirstLastPara="1" rIns="68575" wrap="square" tIns="34275">
            <a:normAutofit/>
          </a:bodyPr>
          <a:lstStyle/>
          <a:p>
            <a:pPr indent="0" lvl="0" marL="0" marR="0" rtl="0" algn="l">
              <a:lnSpc>
                <a:spcPct val="90000"/>
              </a:lnSpc>
              <a:spcBef>
                <a:spcPts val="0"/>
              </a:spcBef>
              <a:spcAft>
                <a:spcPts val="0"/>
              </a:spcAft>
              <a:buClr>
                <a:schemeClr val="lt1"/>
              </a:buClr>
              <a:buSzPts val="2700"/>
              <a:buFont typeface="Arial"/>
              <a:buNone/>
            </a:pPr>
            <a:r>
              <a:rPr b="1" lang="en-CA" sz="2400">
                <a:solidFill>
                  <a:srgbClr val="8963CD"/>
                </a:solidFill>
              </a:rPr>
              <a:t>Demo (Create a VM from OCP UI)</a:t>
            </a:r>
            <a:r>
              <a:rPr b="1" lang="en-CA" sz="2400">
                <a:solidFill>
                  <a:srgbClr val="8963CD"/>
                </a:solidFill>
              </a:rPr>
              <a:t> </a:t>
            </a:r>
            <a:endParaRPr b="1" i="0" sz="2400" u="none" cap="none" strike="noStrike">
              <a:solidFill>
                <a:srgbClr val="8963CD"/>
              </a:solidFill>
              <a:latin typeface="Arial"/>
              <a:ea typeface="Arial"/>
              <a:cs typeface="Arial"/>
              <a:sym typeface="Arial"/>
            </a:endParaRPr>
          </a:p>
        </p:txBody>
      </p:sp>
      <p:pic>
        <p:nvPicPr>
          <p:cNvPr id="117" name="Google Shape;117;g3cdc90f1f24_0_19" title="VM Create Demo.mp4">
            <a:hlinkClick r:id="rId3"/>
          </p:cNvPr>
          <p:cNvPicPr preferRelativeResize="0"/>
          <p:nvPr/>
        </p:nvPicPr>
        <p:blipFill>
          <a:blip r:embed="rId4">
            <a:alphaModFix/>
          </a:blip>
          <a:stretch>
            <a:fillRect/>
          </a:stretch>
        </p:blipFill>
        <p:spPr>
          <a:xfrm>
            <a:off x="1030150" y="932268"/>
            <a:ext cx="7083701" cy="398458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7"/>
                                        </p:tgtEl>
                                        <p:attrNameLst>
                                          <p:attrName>style.visibility</p:attrName>
                                        </p:attrNameLst>
                                      </p:cBhvr>
                                      <p:to>
                                        <p:strVal val="visible"/>
                                      </p:to>
                                    </p:set>
                                    <p:animEffect filter="fade" transition="in">
                                      <p:cBhvr>
                                        <p:cTn dur="1000"/>
                                        <p:tgtEl>
                                          <p:spTgt spid="11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g3cdc90f1f24_0_44"/>
          <p:cNvSpPr txBox="1"/>
          <p:nvPr/>
        </p:nvSpPr>
        <p:spPr>
          <a:xfrm>
            <a:off x="276819" y="-140082"/>
            <a:ext cx="7886700" cy="994200"/>
          </a:xfrm>
          <a:prstGeom prst="rect">
            <a:avLst/>
          </a:prstGeom>
          <a:noFill/>
          <a:ln>
            <a:noFill/>
          </a:ln>
        </p:spPr>
        <p:txBody>
          <a:bodyPr anchorCtr="0" anchor="ctr" bIns="34275" lIns="68575" spcFirstLastPara="1" rIns="68575" wrap="square" tIns="34275">
            <a:normAutofit/>
          </a:bodyPr>
          <a:lstStyle/>
          <a:p>
            <a:pPr indent="0" lvl="0" marL="0" marR="0" rtl="0" algn="l">
              <a:lnSpc>
                <a:spcPct val="90000"/>
              </a:lnSpc>
              <a:spcBef>
                <a:spcPts val="0"/>
              </a:spcBef>
              <a:spcAft>
                <a:spcPts val="0"/>
              </a:spcAft>
              <a:buClr>
                <a:schemeClr val="lt1"/>
              </a:buClr>
              <a:buSzPts val="2700"/>
              <a:buFont typeface="Arial"/>
              <a:buNone/>
            </a:pPr>
            <a:r>
              <a:rPr b="1" lang="en-CA" sz="2400">
                <a:solidFill>
                  <a:srgbClr val="8963CD"/>
                </a:solidFill>
              </a:rPr>
              <a:t>What happened next </a:t>
            </a:r>
            <a:endParaRPr b="1" i="0" sz="2400" u="none" cap="none" strike="noStrike">
              <a:solidFill>
                <a:srgbClr val="8963CD"/>
              </a:solidFill>
              <a:latin typeface="Arial"/>
              <a:ea typeface="Arial"/>
              <a:cs typeface="Arial"/>
              <a:sym typeface="Arial"/>
            </a:endParaRPr>
          </a:p>
        </p:txBody>
      </p:sp>
      <p:pic>
        <p:nvPicPr>
          <p:cNvPr descr="The University figured that they needed approx 30 seconds to bring up a single VM from an existing template&#10;They wanted to know how much time will it take to bring up their 10200 VMs&#10;They also were concerned if one node is hosting near 200 VMs and it goes down, will there be a downtime ? &#10;And how long will it take to bring up the VMs on failed node back in action &#10;&#10;With this content beautify Slide number 6 here" id="123" name="Google Shape;123;g3cdc90f1f24_0_44"/>
          <p:cNvPicPr preferRelativeResize="0"/>
          <p:nvPr/>
        </p:nvPicPr>
        <p:blipFill>
          <a:blip r:embed="rId3">
            <a:alphaModFix/>
          </a:blip>
          <a:stretch>
            <a:fillRect/>
          </a:stretch>
        </p:blipFill>
        <p:spPr>
          <a:xfrm>
            <a:off x="814500" y="734925"/>
            <a:ext cx="7797375" cy="43542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g3cc7c8c0889_0_8"/>
          <p:cNvSpPr txBox="1"/>
          <p:nvPr/>
        </p:nvSpPr>
        <p:spPr>
          <a:xfrm>
            <a:off x="276819" y="-140082"/>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lt1"/>
              </a:buClr>
              <a:buSzPts val="2700"/>
              <a:buFont typeface="Arial"/>
              <a:buNone/>
            </a:pPr>
            <a:r>
              <a:rPr b="1" lang="en-CA" sz="2400">
                <a:solidFill>
                  <a:srgbClr val="8963CD"/>
                </a:solidFill>
              </a:rPr>
              <a:t>We found customers had these common questions </a:t>
            </a:r>
            <a:endParaRPr b="1" sz="2400">
              <a:solidFill>
                <a:srgbClr val="8963CD"/>
              </a:solidFill>
            </a:endParaRPr>
          </a:p>
        </p:txBody>
      </p:sp>
      <p:pic>
        <p:nvPicPr>
          <p:cNvPr id="129" name="Google Shape;129;g3cc7c8c0889_0_8" title="Screenshot 2026-03-09 at 3.03.49 PM.png"/>
          <p:cNvPicPr preferRelativeResize="0"/>
          <p:nvPr/>
        </p:nvPicPr>
        <p:blipFill>
          <a:blip r:embed="rId3">
            <a:alphaModFix/>
          </a:blip>
          <a:stretch>
            <a:fillRect/>
          </a:stretch>
        </p:blipFill>
        <p:spPr>
          <a:xfrm>
            <a:off x="152400" y="1006518"/>
            <a:ext cx="8839204" cy="384125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g3cc7c8c0889_0_27"/>
          <p:cNvSpPr txBox="1"/>
          <p:nvPr/>
        </p:nvSpPr>
        <p:spPr>
          <a:xfrm>
            <a:off x="276819" y="-140082"/>
            <a:ext cx="7886700" cy="994200"/>
          </a:xfrm>
          <a:prstGeom prst="rect">
            <a:avLst/>
          </a:prstGeom>
          <a:noFill/>
          <a:ln>
            <a:noFill/>
          </a:ln>
        </p:spPr>
        <p:txBody>
          <a:bodyPr anchorCtr="0" anchor="ctr" bIns="34275" lIns="68575" spcFirstLastPara="1" rIns="68575" wrap="square" tIns="34275">
            <a:normAutofit/>
          </a:bodyPr>
          <a:lstStyle/>
          <a:p>
            <a:pPr indent="0" lvl="0" marL="0" marR="0" rtl="0" algn="l">
              <a:lnSpc>
                <a:spcPct val="90000"/>
              </a:lnSpc>
              <a:spcBef>
                <a:spcPts val="0"/>
              </a:spcBef>
              <a:spcAft>
                <a:spcPts val="0"/>
              </a:spcAft>
              <a:buClr>
                <a:schemeClr val="lt1"/>
              </a:buClr>
              <a:buSzPts val="2700"/>
              <a:buFont typeface="Arial"/>
              <a:buNone/>
            </a:pPr>
            <a:r>
              <a:rPr b="1" lang="en-CA" sz="2400">
                <a:solidFill>
                  <a:srgbClr val="8963CD"/>
                </a:solidFill>
              </a:rPr>
              <a:t>Meet Virtbench: A KubeVirt Benchmark Suite</a:t>
            </a:r>
            <a:endParaRPr b="1" i="0" sz="2400" u="none" cap="none" strike="noStrike">
              <a:solidFill>
                <a:srgbClr val="8963CD"/>
              </a:solidFill>
              <a:latin typeface="Arial"/>
              <a:ea typeface="Arial"/>
              <a:cs typeface="Arial"/>
              <a:sym typeface="Arial"/>
            </a:endParaRPr>
          </a:p>
        </p:txBody>
      </p:sp>
      <p:pic>
        <p:nvPicPr>
          <p:cNvPr id="135" name="Google Shape;135;g3cc7c8c0889_0_27"/>
          <p:cNvPicPr preferRelativeResize="0"/>
          <p:nvPr/>
        </p:nvPicPr>
        <p:blipFill>
          <a:blip r:embed="rId3">
            <a:alphaModFix/>
          </a:blip>
          <a:stretch>
            <a:fillRect/>
          </a:stretch>
        </p:blipFill>
        <p:spPr>
          <a:xfrm>
            <a:off x="2483738" y="762949"/>
            <a:ext cx="4176525" cy="4176476"/>
          </a:xfrm>
          <a:prstGeom prst="rect">
            <a:avLst/>
          </a:prstGeom>
          <a:noFill/>
          <a:ln>
            <a:noFill/>
          </a:ln>
        </p:spPr>
      </p:pic>
      <p:sp>
        <p:nvSpPr>
          <p:cNvPr id="136" name="Google Shape;136;g3cc7c8c0889_0_27"/>
          <p:cNvSpPr/>
          <p:nvPr/>
        </p:nvSpPr>
        <p:spPr>
          <a:xfrm>
            <a:off x="276825" y="854125"/>
            <a:ext cx="2391600" cy="941700"/>
          </a:xfrm>
          <a:prstGeom prst="flowChartAlternateProcess">
            <a:avLst/>
          </a:prstGeom>
          <a:noFill/>
          <a:ln cap="flat" cmpd="sng" w="9525">
            <a:solidFill>
              <a:srgbClr val="FE5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CA" sz="1800">
                <a:solidFill>
                  <a:srgbClr val="990000"/>
                </a:solidFill>
                <a:latin typeface="Inter"/>
                <a:ea typeface="Inter"/>
                <a:cs typeface="Inter"/>
                <a:sym typeface="Inter"/>
              </a:rPr>
              <a:t>Comprehensive</a:t>
            </a:r>
            <a:r>
              <a:rPr b="1" lang="en-CA" sz="1800">
                <a:solidFill>
                  <a:srgbClr val="990000"/>
                </a:solidFill>
                <a:latin typeface="Inter"/>
                <a:ea typeface="Inter"/>
                <a:cs typeface="Inter"/>
                <a:sym typeface="Inter"/>
              </a:rPr>
              <a:t> VM Benchmarking</a:t>
            </a:r>
            <a:endParaRPr b="1" sz="1800">
              <a:solidFill>
                <a:srgbClr val="990000"/>
              </a:solidFill>
              <a:latin typeface="Inter"/>
              <a:ea typeface="Inter"/>
              <a:cs typeface="Inter"/>
              <a:sym typeface="Inter"/>
            </a:endParaRPr>
          </a:p>
        </p:txBody>
      </p:sp>
      <p:sp>
        <p:nvSpPr>
          <p:cNvPr id="137" name="Google Shape;137;g3cc7c8c0889_0_27"/>
          <p:cNvSpPr/>
          <p:nvPr/>
        </p:nvSpPr>
        <p:spPr>
          <a:xfrm>
            <a:off x="6471200" y="762950"/>
            <a:ext cx="2391600" cy="541800"/>
          </a:xfrm>
          <a:prstGeom prst="flowChartAlternateProcess">
            <a:avLst/>
          </a:prstGeom>
          <a:noFill/>
          <a:ln cap="flat" cmpd="sng" w="9525">
            <a:solidFill>
              <a:srgbClr val="FE5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CA" sz="1800">
                <a:solidFill>
                  <a:srgbClr val="990000"/>
                </a:solidFill>
                <a:latin typeface="Inter"/>
                <a:ea typeface="Inter"/>
                <a:cs typeface="Inter"/>
                <a:sym typeface="Inter"/>
              </a:rPr>
              <a:t>Any Storage</a:t>
            </a:r>
            <a:endParaRPr b="1" sz="1800">
              <a:solidFill>
                <a:srgbClr val="FC5106"/>
              </a:solidFill>
              <a:latin typeface="Inter"/>
              <a:ea typeface="Inter"/>
              <a:cs typeface="Inter"/>
              <a:sym typeface="Inter"/>
            </a:endParaRPr>
          </a:p>
        </p:txBody>
      </p:sp>
      <p:sp>
        <p:nvSpPr>
          <p:cNvPr id="138" name="Google Shape;138;g3cc7c8c0889_0_27"/>
          <p:cNvSpPr/>
          <p:nvPr/>
        </p:nvSpPr>
        <p:spPr>
          <a:xfrm>
            <a:off x="6471200" y="1410400"/>
            <a:ext cx="2391600" cy="541800"/>
          </a:xfrm>
          <a:prstGeom prst="flowChartAlternateProcess">
            <a:avLst/>
          </a:prstGeom>
          <a:noFill/>
          <a:ln cap="flat" cmpd="sng" w="9525">
            <a:solidFill>
              <a:srgbClr val="FE5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lang="en-CA" sz="1800">
                <a:solidFill>
                  <a:srgbClr val="990000"/>
                </a:solidFill>
                <a:latin typeface="Inter"/>
                <a:ea typeface="Inter"/>
                <a:cs typeface="Inter"/>
                <a:sym typeface="Inter"/>
              </a:rPr>
              <a:t>Any Kubernetes</a:t>
            </a:r>
            <a:endParaRPr b="1" sz="1800">
              <a:solidFill>
                <a:srgbClr val="990000"/>
              </a:solidFill>
              <a:latin typeface="Inter"/>
              <a:ea typeface="Inter"/>
              <a:cs typeface="Inter"/>
              <a:sym typeface="Inter"/>
            </a:endParaRPr>
          </a:p>
        </p:txBody>
      </p:sp>
      <p:sp>
        <p:nvSpPr>
          <p:cNvPr id="139" name="Google Shape;139;g3cc7c8c0889_0_27"/>
          <p:cNvSpPr/>
          <p:nvPr/>
        </p:nvSpPr>
        <p:spPr>
          <a:xfrm>
            <a:off x="6471200" y="2057850"/>
            <a:ext cx="2391600" cy="541800"/>
          </a:xfrm>
          <a:prstGeom prst="flowChartAlternateProcess">
            <a:avLst/>
          </a:prstGeom>
          <a:noFill/>
          <a:ln cap="flat" cmpd="sng" w="9525">
            <a:solidFill>
              <a:srgbClr val="FE5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CA" sz="1800">
                <a:solidFill>
                  <a:srgbClr val="990000"/>
                </a:solidFill>
                <a:latin typeface="Inter"/>
                <a:ea typeface="Inter"/>
                <a:cs typeface="Inter"/>
                <a:sym typeface="Inter"/>
              </a:rPr>
              <a:t>Any Scale</a:t>
            </a:r>
            <a:endParaRPr b="1" sz="1800">
              <a:solidFill>
                <a:srgbClr val="990000"/>
              </a:solidFill>
              <a:latin typeface="Inter"/>
              <a:ea typeface="Inter"/>
              <a:cs typeface="Inter"/>
              <a:sym typeface="Inter"/>
            </a:endParaRPr>
          </a:p>
        </p:txBody>
      </p:sp>
      <p:sp>
        <p:nvSpPr>
          <p:cNvPr id="140" name="Google Shape;140;g3cc7c8c0889_0_27"/>
          <p:cNvSpPr/>
          <p:nvPr/>
        </p:nvSpPr>
        <p:spPr>
          <a:xfrm>
            <a:off x="6471200" y="3984425"/>
            <a:ext cx="2391600" cy="385200"/>
          </a:xfrm>
          <a:prstGeom prst="flowChartAlternateProcess">
            <a:avLst/>
          </a:prstGeom>
          <a:noFill/>
          <a:ln cap="flat" cmpd="sng" w="9525">
            <a:solidFill>
              <a:srgbClr val="FE5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CA" sz="1800">
                <a:solidFill>
                  <a:srgbClr val="85200C"/>
                </a:solidFill>
                <a:latin typeface="Inter"/>
                <a:ea typeface="Inter"/>
                <a:cs typeface="Inter"/>
                <a:sym typeface="Inter"/>
              </a:rPr>
              <a:t>One CLI </a:t>
            </a:r>
            <a:endParaRPr b="1" sz="1800">
              <a:solidFill>
                <a:srgbClr val="85200C"/>
              </a:solidFill>
              <a:latin typeface="Inter"/>
              <a:ea typeface="Inter"/>
              <a:cs typeface="Inter"/>
              <a:sym typeface="Inter"/>
            </a:endParaRPr>
          </a:p>
        </p:txBody>
      </p:sp>
      <p:sp>
        <p:nvSpPr>
          <p:cNvPr id="141" name="Google Shape;141;g3cc7c8c0889_0_27"/>
          <p:cNvSpPr/>
          <p:nvPr/>
        </p:nvSpPr>
        <p:spPr>
          <a:xfrm>
            <a:off x="276825" y="1860650"/>
            <a:ext cx="1171200" cy="385200"/>
          </a:xfrm>
          <a:prstGeom prst="flowChartAlternateProcess">
            <a:avLst/>
          </a:prstGeom>
          <a:noFill/>
          <a:ln cap="flat" cmpd="sng" w="9525">
            <a:solidFill>
              <a:srgbClr val="FE5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CA" sz="1200">
                <a:solidFill>
                  <a:srgbClr val="FC5106"/>
                </a:solidFill>
                <a:latin typeface="Inter"/>
                <a:ea typeface="Inter"/>
                <a:cs typeface="Inter"/>
                <a:sym typeface="Inter"/>
              </a:rPr>
              <a:t>Clone</a:t>
            </a:r>
            <a:endParaRPr sz="1200">
              <a:solidFill>
                <a:srgbClr val="FC5106"/>
              </a:solidFill>
              <a:latin typeface="Inter"/>
              <a:ea typeface="Inter"/>
              <a:cs typeface="Inter"/>
              <a:sym typeface="Inter"/>
            </a:endParaRPr>
          </a:p>
        </p:txBody>
      </p:sp>
      <p:sp>
        <p:nvSpPr>
          <p:cNvPr id="142" name="Google Shape;142;g3cc7c8c0889_0_27"/>
          <p:cNvSpPr/>
          <p:nvPr/>
        </p:nvSpPr>
        <p:spPr>
          <a:xfrm>
            <a:off x="276825" y="2310675"/>
            <a:ext cx="1171200" cy="385200"/>
          </a:xfrm>
          <a:prstGeom prst="flowChartAlternateProcess">
            <a:avLst/>
          </a:prstGeom>
          <a:noFill/>
          <a:ln cap="flat" cmpd="sng" w="9525">
            <a:solidFill>
              <a:srgbClr val="FE5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CA" sz="1200">
                <a:solidFill>
                  <a:srgbClr val="FC5106"/>
                </a:solidFill>
                <a:latin typeface="Inter"/>
                <a:ea typeface="Inter"/>
                <a:cs typeface="Inter"/>
                <a:sym typeface="Inter"/>
              </a:rPr>
              <a:t>Boot Storm</a:t>
            </a:r>
            <a:endParaRPr sz="1200">
              <a:solidFill>
                <a:srgbClr val="FC5106"/>
              </a:solidFill>
              <a:latin typeface="Inter"/>
              <a:ea typeface="Inter"/>
              <a:cs typeface="Inter"/>
              <a:sym typeface="Inter"/>
            </a:endParaRPr>
          </a:p>
        </p:txBody>
      </p:sp>
      <p:sp>
        <p:nvSpPr>
          <p:cNvPr id="143" name="Google Shape;143;g3cc7c8c0889_0_27"/>
          <p:cNvSpPr/>
          <p:nvPr/>
        </p:nvSpPr>
        <p:spPr>
          <a:xfrm>
            <a:off x="1497175" y="1860650"/>
            <a:ext cx="1171200" cy="385200"/>
          </a:xfrm>
          <a:prstGeom prst="flowChartAlternateProcess">
            <a:avLst/>
          </a:prstGeom>
          <a:noFill/>
          <a:ln cap="flat" cmpd="sng" w="9525">
            <a:solidFill>
              <a:srgbClr val="FE5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CA" sz="1200">
                <a:solidFill>
                  <a:srgbClr val="FC5106"/>
                </a:solidFill>
                <a:latin typeface="Inter"/>
                <a:ea typeface="Inter"/>
                <a:cs typeface="Inter"/>
                <a:sym typeface="Inter"/>
              </a:rPr>
              <a:t>Live Migration</a:t>
            </a:r>
            <a:endParaRPr sz="1200">
              <a:solidFill>
                <a:srgbClr val="FC5106"/>
              </a:solidFill>
              <a:latin typeface="Inter"/>
              <a:ea typeface="Inter"/>
              <a:cs typeface="Inter"/>
              <a:sym typeface="Inter"/>
            </a:endParaRPr>
          </a:p>
        </p:txBody>
      </p:sp>
      <p:sp>
        <p:nvSpPr>
          <p:cNvPr id="144" name="Google Shape;144;g3cc7c8c0889_0_27"/>
          <p:cNvSpPr/>
          <p:nvPr/>
        </p:nvSpPr>
        <p:spPr>
          <a:xfrm>
            <a:off x="1497177" y="2310675"/>
            <a:ext cx="1171200" cy="385200"/>
          </a:xfrm>
          <a:prstGeom prst="flowChartAlternateProcess">
            <a:avLst/>
          </a:prstGeom>
          <a:noFill/>
          <a:ln cap="flat" cmpd="sng" w="9525">
            <a:solidFill>
              <a:srgbClr val="FE5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CA" sz="1200">
                <a:solidFill>
                  <a:srgbClr val="FC5106"/>
                </a:solidFill>
                <a:latin typeface="Inter"/>
                <a:ea typeface="Inter"/>
                <a:cs typeface="Inter"/>
                <a:sym typeface="Inter"/>
              </a:rPr>
              <a:t>Capacity</a:t>
            </a:r>
            <a:endParaRPr sz="1200">
              <a:solidFill>
                <a:srgbClr val="FC5106"/>
              </a:solidFill>
              <a:latin typeface="Inter"/>
              <a:ea typeface="Inter"/>
              <a:cs typeface="Inter"/>
              <a:sym typeface="Inter"/>
            </a:endParaRPr>
          </a:p>
        </p:txBody>
      </p:sp>
      <p:sp>
        <p:nvSpPr>
          <p:cNvPr id="145" name="Google Shape;145;g3cc7c8c0889_0_27"/>
          <p:cNvSpPr/>
          <p:nvPr/>
        </p:nvSpPr>
        <p:spPr>
          <a:xfrm>
            <a:off x="276826" y="2760700"/>
            <a:ext cx="2391600" cy="385200"/>
          </a:xfrm>
          <a:prstGeom prst="flowChartAlternateProcess">
            <a:avLst/>
          </a:prstGeom>
          <a:noFill/>
          <a:ln cap="flat" cmpd="sng" w="9525">
            <a:solidFill>
              <a:srgbClr val="FE5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CA" sz="1200">
                <a:solidFill>
                  <a:srgbClr val="FC5106"/>
                </a:solidFill>
                <a:latin typeface="Inter"/>
                <a:ea typeface="Inter"/>
                <a:cs typeface="Inter"/>
                <a:sym typeface="Inter"/>
              </a:rPr>
              <a:t>Storage IO Benchmark with FIO</a:t>
            </a:r>
            <a:endParaRPr sz="1200">
              <a:solidFill>
                <a:srgbClr val="FC5106"/>
              </a:solidFill>
              <a:latin typeface="Inter"/>
              <a:ea typeface="Inter"/>
              <a:cs typeface="Inter"/>
              <a:sym typeface="Inter"/>
            </a:endParaRPr>
          </a:p>
        </p:txBody>
      </p:sp>
      <p:sp>
        <p:nvSpPr>
          <p:cNvPr id="146" name="Google Shape;146;g3cc7c8c0889_0_27"/>
          <p:cNvSpPr/>
          <p:nvPr/>
        </p:nvSpPr>
        <p:spPr>
          <a:xfrm>
            <a:off x="6471200" y="4467375"/>
            <a:ext cx="2391600" cy="458700"/>
          </a:xfrm>
          <a:prstGeom prst="flowChartAlternateProcess">
            <a:avLst/>
          </a:prstGeom>
          <a:noFill/>
          <a:ln cap="flat" cmpd="sng" w="9525">
            <a:solidFill>
              <a:srgbClr val="FE5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CA" sz="1200">
                <a:solidFill>
                  <a:srgbClr val="FC5106"/>
                </a:solidFill>
                <a:latin typeface="Roboto Medium"/>
                <a:ea typeface="Roboto Medium"/>
                <a:cs typeface="Roboto Medium"/>
                <a:sym typeface="Roboto Medium"/>
              </a:rPr>
              <a:t>v</a:t>
            </a:r>
            <a:r>
              <a:rPr lang="en-CA" sz="1200">
                <a:solidFill>
                  <a:srgbClr val="FC5106"/>
                </a:solidFill>
                <a:latin typeface="Roboto Medium"/>
                <a:ea typeface="Roboto Medium"/>
                <a:cs typeface="Roboto Medium"/>
                <a:sym typeface="Roboto Medium"/>
              </a:rPr>
              <a:t>irtbench &lt;scenario&gt; &lt;options&gt;</a:t>
            </a:r>
            <a:endParaRPr sz="1200">
              <a:solidFill>
                <a:srgbClr val="FC5106"/>
              </a:solidFill>
              <a:latin typeface="Roboto Medium"/>
              <a:ea typeface="Roboto Medium"/>
              <a:cs typeface="Roboto Medium"/>
              <a:sym typeface="Roboto Medium"/>
            </a:endParaRPr>
          </a:p>
        </p:txBody>
      </p:sp>
      <p:sp>
        <p:nvSpPr>
          <p:cNvPr id="147" name="Google Shape;147;g3cc7c8c0889_0_27"/>
          <p:cNvSpPr/>
          <p:nvPr/>
        </p:nvSpPr>
        <p:spPr>
          <a:xfrm>
            <a:off x="289950" y="3984400"/>
            <a:ext cx="2451000" cy="941700"/>
          </a:xfrm>
          <a:prstGeom prst="flowChartAlternateProcess">
            <a:avLst/>
          </a:prstGeom>
          <a:noFill/>
          <a:ln cap="flat" cmpd="sng" w="9525">
            <a:solidFill>
              <a:srgbClr val="FE5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CA" sz="1800">
                <a:solidFill>
                  <a:srgbClr val="990000"/>
                </a:solidFill>
                <a:latin typeface="Inter"/>
                <a:ea typeface="Inter"/>
                <a:cs typeface="Inter"/>
                <a:sym typeface="Inter"/>
              </a:rPr>
              <a:t>Automated Results and Dashboard</a:t>
            </a:r>
            <a:endParaRPr b="1" sz="1800">
              <a:solidFill>
                <a:srgbClr val="990000"/>
              </a:solidFill>
              <a:latin typeface="Inter"/>
              <a:ea typeface="Inter"/>
              <a:cs typeface="Inter"/>
              <a:sym typeface="Inter"/>
            </a:endParaRPr>
          </a:p>
        </p:txBody>
      </p:sp>
      <p:grpSp>
        <p:nvGrpSpPr>
          <p:cNvPr id="148" name="Google Shape;148;g3cc7c8c0889_0_27"/>
          <p:cNvGrpSpPr/>
          <p:nvPr/>
        </p:nvGrpSpPr>
        <p:grpSpPr>
          <a:xfrm>
            <a:off x="2963600" y="4018337"/>
            <a:ext cx="1028268" cy="219116"/>
            <a:chOff x="2530894" y="6021432"/>
            <a:chExt cx="1590022" cy="338822"/>
          </a:xfrm>
        </p:grpSpPr>
        <p:sp>
          <p:nvSpPr>
            <p:cNvPr id="149" name="Google Shape;149;g3cc7c8c0889_0_27"/>
            <p:cNvSpPr txBox="1"/>
            <p:nvPr/>
          </p:nvSpPr>
          <p:spPr>
            <a:xfrm>
              <a:off x="2946416" y="6052354"/>
              <a:ext cx="1174500" cy="246900"/>
            </a:xfrm>
            <a:prstGeom prst="rect">
              <a:avLst/>
            </a:prstGeom>
            <a:noFill/>
            <a:ln cap="flat" cmpd="sng" w="9525">
              <a:solidFill>
                <a:schemeClr val="lt1"/>
              </a:solidFill>
              <a:prstDash val="solid"/>
              <a:round/>
              <a:headEnd len="sm" w="sm" type="none"/>
              <a:tailEnd len="sm" w="sm" type="none"/>
            </a:ln>
          </p:spPr>
          <p:txBody>
            <a:bodyPr anchorCtr="0" anchor="ctr" bIns="25700" lIns="51425" spcFirstLastPara="1" rIns="51425" wrap="square" tIns="25700">
              <a:spAutoFit/>
            </a:bodyPr>
            <a:lstStyle/>
            <a:p>
              <a:pPr indent="0" lvl="0" marL="0" marR="0" rtl="0" algn="l">
                <a:lnSpc>
                  <a:spcPct val="100000"/>
                </a:lnSpc>
                <a:spcBef>
                  <a:spcPts val="0"/>
                </a:spcBef>
                <a:spcAft>
                  <a:spcPts val="0"/>
                </a:spcAft>
                <a:buClr>
                  <a:srgbClr val="000000"/>
                </a:buClr>
                <a:buSzPts val="700"/>
                <a:buFont typeface="Arial"/>
                <a:buNone/>
              </a:pPr>
              <a:r>
                <a:rPr b="1" i="0" lang="en-CA" sz="700" u="none" cap="none" strike="noStrike">
                  <a:solidFill>
                    <a:srgbClr val="FE5000"/>
                  </a:solidFill>
                  <a:latin typeface="Inter"/>
                  <a:ea typeface="Inter"/>
                  <a:cs typeface="Inter"/>
                  <a:sym typeface="Inter"/>
                </a:rPr>
                <a:t>On-premises</a:t>
              </a:r>
              <a:endParaRPr b="0" i="0" sz="800" u="none" cap="none" strike="noStrike">
                <a:solidFill>
                  <a:srgbClr val="FE5000"/>
                </a:solidFill>
                <a:latin typeface="Arial"/>
                <a:ea typeface="Arial"/>
                <a:cs typeface="Arial"/>
                <a:sym typeface="Arial"/>
              </a:endParaRPr>
            </a:p>
          </p:txBody>
        </p:sp>
        <p:grpSp>
          <p:nvGrpSpPr>
            <p:cNvPr id="150" name="Google Shape;150;g3cc7c8c0889_0_27"/>
            <p:cNvGrpSpPr/>
            <p:nvPr/>
          </p:nvGrpSpPr>
          <p:grpSpPr>
            <a:xfrm>
              <a:off x="2530894" y="6021432"/>
              <a:ext cx="442680" cy="338822"/>
              <a:chOff x="2356075" y="6012733"/>
              <a:chExt cx="442680" cy="338822"/>
            </a:xfrm>
          </p:grpSpPr>
          <p:grpSp>
            <p:nvGrpSpPr>
              <p:cNvPr id="151" name="Google Shape;151;g3cc7c8c0889_0_27"/>
              <p:cNvGrpSpPr/>
              <p:nvPr/>
            </p:nvGrpSpPr>
            <p:grpSpPr>
              <a:xfrm>
                <a:off x="2356075" y="6012733"/>
                <a:ext cx="442680" cy="312256"/>
                <a:chOff x="2684961" y="-1314175"/>
                <a:chExt cx="1090613" cy="697466"/>
              </a:xfrm>
            </p:grpSpPr>
            <p:sp>
              <p:nvSpPr>
                <p:cNvPr id="152" name="Google Shape;152;g3cc7c8c0889_0_27"/>
                <p:cNvSpPr/>
                <p:nvPr/>
              </p:nvSpPr>
              <p:spPr>
                <a:xfrm>
                  <a:off x="2797934" y="-1094559"/>
                  <a:ext cx="0" cy="477850"/>
                </a:xfrm>
                <a:custGeom>
                  <a:rect b="b" l="l" r="r" t="t"/>
                  <a:pathLst>
                    <a:path extrusionOk="0" h="10000" w="120000">
                      <a:moveTo>
                        <a:pt x="0" y="10000"/>
                      </a:moveTo>
                      <a:lnTo>
                        <a:pt x="0" y="0"/>
                      </a:lnTo>
                    </a:path>
                  </a:pathLst>
                </a:custGeom>
                <a:noFill/>
                <a:ln cap="flat" cmpd="sng" w="14300">
                  <a:solidFill>
                    <a:srgbClr val="FE5000"/>
                  </a:solidFill>
                  <a:prstDash val="solid"/>
                  <a:round/>
                  <a:headEnd len="sm" w="sm" type="none"/>
                  <a:tailEnd len="sm" w="sm" type="none"/>
                </a:ln>
              </p:spPr>
              <p:txBody>
                <a:bodyPr anchorCtr="0" anchor="t" bIns="25700" lIns="51425" spcFirstLastPara="1" rIns="51425" wrap="square" tIns="25700">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474747"/>
                    </a:solidFill>
                    <a:latin typeface="Arial"/>
                    <a:ea typeface="Arial"/>
                    <a:cs typeface="Arial"/>
                    <a:sym typeface="Arial"/>
                  </a:endParaRPr>
                </a:p>
              </p:txBody>
            </p:sp>
            <p:sp>
              <p:nvSpPr>
                <p:cNvPr id="153" name="Google Shape;153;g3cc7c8c0889_0_27"/>
                <p:cNvSpPr/>
                <p:nvPr/>
              </p:nvSpPr>
              <p:spPr>
                <a:xfrm>
                  <a:off x="2684961" y="-1314175"/>
                  <a:ext cx="1090613" cy="272560"/>
                </a:xfrm>
                <a:custGeom>
                  <a:rect b="b" l="l" r="r" t="t"/>
                  <a:pathLst>
                    <a:path extrusionOk="0" h="331" w="687">
                      <a:moveTo>
                        <a:pt x="0" y="331"/>
                      </a:moveTo>
                      <a:lnTo>
                        <a:pt x="343" y="0"/>
                      </a:lnTo>
                      <a:lnTo>
                        <a:pt x="687" y="331"/>
                      </a:lnTo>
                    </a:path>
                  </a:pathLst>
                </a:custGeom>
                <a:noFill/>
                <a:ln cap="flat" cmpd="sng" w="14300">
                  <a:solidFill>
                    <a:srgbClr val="FE5000"/>
                  </a:solidFill>
                  <a:prstDash val="solid"/>
                  <a:round/>
                  <a:headEnd len="sm" w="sm" type="none"/>
                  <a:tailEnd len="sm" w="sm" type="none"/>
                </a:ln>
              </p:spPr>
              <p:txBody>
                <a:bodyPr anchorCtr="0" anchor="t" bIns="25700" lIns="51425" spcFirstLastPara="1" rIns="51425" wrap="square" tIns="25700">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474747"/>
                    </a:solidFill>
                    <a:latin typeface="Arial"/>
                    <a:ea typeface="Arial"/>
                    <a:cs typeface="Arial"/>
                    <a:sym typeface="Arial"/>
                  </a:endParaRPr>
                </a:p>
              </p:txBody>
            </p:sp>
            <p:sp>
              <p:nvSpPr>
                <p:cNvPr id="154" name="Google Shape;154;g3cc7c8c0889_0_27"/>
                <p:cNvSpPr/>
                <p:nvPr/>
              </p:nvSpPr>
              <p:spPr>
                <a:xfrm>
                  <a:off x="3668291" y="-1094559"/>
                  <a:ext cx="0" cy="477850"/>
                </a:xfrm>
                <a:custGeom>
                  <a:rect b="b" l="l" r="r" t="t"/>
                  <a:pathLst>
                    <a:path extrusionOk="0" h="10000" w="120000">
                      <a:moveTo>
                        <a:pt x="0" y="10000"/>
                      </a:moveTo>
                      <a:lnTo>
                        <a:pt x="0" y="0"/>
                      </a:lnTo>
                    </a:path>
                  </a:pathLst>
                </a:custGeom>
                <a:noFill/>
                <a:ln cap="flat" cmpd="sng" w="14300">
                  <a:solidFill>
                    <a:srgbClr val="FE5000"/>
                  </a:solidFill>
                  <a:prstDash val="solid"/>
                  <a:round/>
                  <a:headEnd len="sm" w="sm" type="none"/>
                  <a:tailEnd len="sm" w="sm" type="none"/>
                </a:ln>
              </p:spPr>
              <p:txBody>
                <a:bodyPr anchorCtr="0" anchor="t" bIns="25700" lIns="51425" spcFirstLastPara="1" rIns="51425" wrap="square" tIns="25700">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474747"/>
                    </a:solidFill>
                    <a:latin typeface="Arial"/>
                    <a:ea typeface="Arial"/>
                    <a:cs typeface="Arial"/>
                    <a:sym typeface="Arial"/>
                  </a:endParaRPr>
                </a:p>
              </p:txBody>
            </p:sp>
          </p:grpSp>
          <p:grpSp>
            <p:nvGrpSpPr>
              <p:cNvPr id="155" name="Google Shape;155;g3cc7c8c0889_0_27"/>
              <p:cNvGrpSpPr/>
              <p:nvPr/>
            </p:nvGrpSpPr>
            <p:grpSpPr>
              <a:xfrm>
                <a:off x="2448056" y="6137655"/>
                <a:ext cx="258956" cy="213900"/>
                <a:chOff x="2448056" y="6137655"/>
                <a:chExt cx="258956" cy="213900"/>
              </a:xfrm>
            </p:grpSpPr>
            <p:grpSp>
              <p:nvGrpSpPr>
                <p:cNvPr id="156" name="Google Shape;156;g3cc7c8c0889_0_27"/>
                <p:cNvGrpSpPr/>
                <p:nvPr/>
              </p:nvGrpSpPr>
              <p:grpSpPr>
                <a:xfrm>
                  <a:off x="2448070" y="6177264"/>
                  <a:ext cx="258942" cy="144464"/>
                  <a:chOff x="7635876" y="6138863"/>
                  <a:chExt cx="944700" cy="527050"/>
                </a:xfrm>
              </p:grpSpPr>
              <p:cxnSp>
                <p:nvCxnSpPr>
                  <p:cNvPr id="157" name="Google Shape;157;g3cc7c8c0889_0_27"/>
                  <p:cNvCxnSpPr/>
                  <p:nvPr/>
                </p:nvCxnSpPr>
                <p:spPr>
                  <a:xfrm>
                    <a:off x="7635876" y="6259513"/>
                    <a:ext cx="944700" cy="0"/>
                  </a:xfrm>
                  <a:prstGeom prst="straightConnector1">
                    <a:avLst/>
                  </a:prstGeom>
                  <a:noFill/>
                  <a:ln cap="flat" cmpd="sng" w="14300">
                    <a:solidFill>
                      <a:srgbClr val="FE5000"/>
                    </a:solidFill>
                    <a:prstDash val="solid"/>
                    <a:round/>
                    <a:headEnd len="sm" w="sm" type="none"/>
                    <a:tailEnd len="sm" w="sm" type="none"/>
                  </a:ln>
                </p:spPr>
              </p:cxnSp>
              <p:cxnSp>
                <p:nvCxnSpPr>
                  <p:cNvPr id="158" name="Google Shape;158;g3cc7c8c0889_0_27"/>
                  <p:cNvCxnSpPr/>
                  <p:nvPr/>
                </p:nvCxnSpPr>
                <p:spPr>
                  <a:xfrm>
                    <a:off x="7635876" y="6521450"/>
                    <a:ext cx="944700" cy="0"/>
                  </a:xfrm>
                  <a:prstGeom prst="straightConnector1">
                    <a:avLst/>
                  </a:prstGeom>
                  <a:noFill/>
                  <a:ln cap="flat" cmpd="sng" w="14300">
                    <a:solidFill>
                      <a:srgbClr val="FE5000"/>
                    </a:solidFill>
                    <a:prstDash val="solid"/>
                    <a:round/>
                    <a:headEnd len="sm" w="sm" type="none"/>
                    <a:tailEnd len="sm" w="sm" type="none"/>
                  </a:ln>
                </p:spPr>
              </p:cxnSp>
              <p:cxnSp>
                <p:nvCxnSpPr>
                  <p:cNvPr id="159" name="Google Shape;159;g3cc7c8c0889_0_27"/>
                  <p:cNvCxnSpPr/>
                  <p:nvPr/>
                </p:nvCxnSpPr>
                <p:spPr>
                  <a:xfrm rot="10800000">
                    <a:off x="8331239" y="6138863"/>
                    <a:ext cx="147600" cy="0"/>
                  </a:xfrm>
                  <a:prstGeom prst="straightConnector1">
                    <a:avLst/>
                  </a:prstGeom>
                  <a:noFill/>
                  <a:ln cap="flat" cmpd="sng" w="14300">
                    <a:solidFill>
                      <a:srgbClr val="FE5000"/>
                    </a:solidFill>
                    <a:prstDash val="solid"/>
                    <a:round/>
                    <a:headEnd len="sm" w="sm" type="none"/>
                    <a:tailEnd len="sm" w="sm" type="none"/>
                  </a:ln>
                </p:spPr>
              </p:cxnSp>
              <p:cxnSp>
                <p:nvCxnSpPr>
                  <p:cNvPr id="160" name="Google Shape;160;g3cc7c8c0889_0_27"/>
                  <p:cNvCxnSpPr/>
                  <p:nvPr/>
                </p:nvCxnSpPr>
                <p:spPr>
                  <a:xfrm rot="10800000">
                    <a:off x="8331239" y="6403975"/>
                    <a:ext cx="147600" cy="0"/>
                  </a:xfrm>
                  <a:prstGeom prst="straightConnector1">
                    <a:avLst/>
                  </a:prstGeom>
                  <a:noFill/>
                  <a:ln cap="flat" cmpd="sng" w="14300">
                    <a:solidFill>
                      <a:srgbClr val="FE5000"/>
                    </a:solidFill>
                    <a:prstDash val="solid"/>
                    <a:round/>
                    <a:headEnd len="sm" w="sm" type="none"/>
                    <a:tailEnd len="sm" w="sm" type="none"/>
                  </a:ln>
                </p:spPr>
              </p:cxnSp>
              <p:cxnSp>
                <p:nvCxnSpPr>
                  <p:cNvPr id="161" name="Google Shape;161;g3cc7c8c0889_0_27"/>
                  <p:cNvCxnSpPr/>
                  <p:nvPr/>
                </p:nvCxnSpPr>
                <p:spPr>
                  <a:xfrm rot="10800000">
                    <a:off x="8331239" y="6665913"/>
                    <a:ext cx="147600" cy="0"/>
                  </a:xfrm>
                  <a:prstGeom prst="straightConnector1">
                    <a:avLst/>
                  </a:prstGeom>
                  <a:noFill/>
                  <a:ln cap="flat" cmpd="sng" w="14300">
                    <a:solidFill>
                      <a:srgbClr val="FE5000"/>
                    </a:solidFill>
                    <a:prstDash val="solid"/>
                    <a:round/>
                    <a:headEnd len="sm" w="sm" type="none"/>
                    <a:tailEnd len="sm" w="sm" type="none"/>
                  </a:ln>
                </p:spPr>
              </p:cxnSp>
              <p:cxnSp>
                <p:nvCxnSpPr>
                  <p:cNvPr id="162" name="Google Shape;162;g3cc7c8c0889_0_27"/>
                  <p:cNvCxnSpPr/>
                  <p:nvPr/>
                </p:nvCxnSpPr>
                <p:spPr>
                  <a:xfrm rot="10800000">
                    <a:off x="7734401" y="6138863"/>
                    <a:ext cx="50700" cy="0"/>
                  </a:xfrm>
                  <a:prstGeom prst="straightConnector1">
                    <a:avLst/>
                  </a:prstGeom>
                  <a:noFill/>
                  <a:ln cap="flat" cmpd="sng" w="14300">
                    <a:solidFill>
                      <a:srgbClr val="FE5000"/>
                    </a:solidFill>
                    <a:prstDash val="solid"/>
                    <a:round/>
                    <a:headEnd len="sm" w="sm" type="none"/>
                    <a:tailEnd len="sm" w="sm" type="none"/>
                  </a:ln>
                </p:spPr>
              </p:cxnSp>
              <p:cxnSp>
                <p:nvCxnSpPr>
                  <p:cNvPr id="163" name="Google Shape;163;g3cc7c8c0889_0_27"/>
                  <p:cNvCxnSpPr/>
                  <p:nvPr/>
                </p:nvCxnSpPr>
                <p:spPr>
                  <a:xfrm rot="10800000">
                    <a:off x="7734401" y="6403975"/>
                    <a:ext cx="50700" cy="0"/>
                  </a:xfrm>
                  <a:prstGeom prst="straightConnector1">
                    <a:avLst/>
                  </a:prstGeom>
                  <a:noFill/>
                  <a:ln cap="flat" cmpd="sng" w="14300">
                    <a:solidFill>
                      <a:srgbClr val="FE5000"/>
                    </a:solidFill>
                    <a:prstDash val="solid"/>
                    <a:round/>
                    <a:headEnd len="sm" w="sm" type="none"/>
                    <a:tailEnd len="sm" w="sm" type="none"/>
                  </a:ln>
                </p:spPr>
              </p:cxnSp>
              <p:cxnSp>
                <p:nvCxnSpPr>
                  <p:cNvPr id="164" name="Google Shape;164;g3cc7c8c0889_0_27"/>
                  <p:cNvCxnSpPr/>
                  <p:nvPr/>
                </p:nvCxnSpPr>
                <p:spPr>
                  <a:xfrm rot="10800000">
                    <a:off x="7734401" y="6665913"/>
                    <a:ext cx="50700" cy="0"/>
                  </a:xfrm>
                  <a:prstGeom prst="straightConnector1">
                    <a:avLst/>
                  </a:prstGeom>
                  <a:noFill/>
                  <a:ln cap="flat" cmpd="sng" w="14300">
                    <a:solidFill>
                      <a:srgbClr val="FE5000"/>
                    </a:solidFill>
                    <a:prstDash val="solid"/>
                    <a:round/>
                    <a:headEnd len="sm" w="sm" type="none"/>
                    <a:tailEnd len="sm" w="sm" type="none"/>
                  </a:ln>
                </p:spPr>
              </p:cxnSp>
              <p:cxnSp>
                <p:nvCxnSpPr>
                  <p:cNvPr id="165" name="Google Shape;165;g3cc7c8c0889_0_27"/>
                  <p:cNvCxnSpPr/>
                  <p:nvPr/>
                </p:nvCxnSpPr>
                <p:spPr>
                  <a:xfrm rot="10800000">
                    <a:off x="7834326" y="6138863"/>
                    <a:ext cx="49200" cy="0"/>
                  </a:xfrm>
                  <a:prstGeom prst="straightConnector1">
                    <a:avLst/>
                  </a:prstGeom>
                  <a:noFill/>
                  <a:ln cap="flat" cmpd="sng" w="14300">
                    <a:solidFill>
                      <a:srgbClr val="FE5000"/>
                    </a:solidFill>
                    <a:prstDash val="solid"/>
                    <a:round/>
                    <a:headEnd len="sm" w="sm" type="none"/>
                    <a:tailEnd len="sm" w="sm" type="none"/>
                  </a:ln>
                </p:spPr>
              </p:cxnSp>
              <p:cxnSp>
                <p:nvCxnSpPr>
                  <p:cNvPr id="166" name="Google Shape;166;g3cc7c8c0889_0_27"/>
                  <p:cNvCxnSpPr/>
                  <p:nvPr/>
                </p:nvCxnSpPr>
                <p:spPr>
                  <a:xfrm rot="10800000">
                    <a:off x="7834326" y="6403975"/>
                    <a:ext cx="49200" cy="0"/>
                  </a:xfrm>
                  <a:prstGeom prst="straightConnector1">
                    <a:avLst/>
                  </a:prstGeom>
                  <a:noFill/>
                  <a:ln cap="flat" cmpd="sng" w="14300">
                    <a:solidFill>
                      <a:srgbClr val="FE5000"/>
                    </a:solidFill>
                    <a:prstDash val="solid"/>
                    <a:round/>
                    <a:headEnd len="sm" w="sm" type="none"/>
                    <a:tailEnd len="sm" w="sm" type="none"/>
                  </a:ln>
                </p:spPr>
              </p:cxnSp>
              <p:cxnSp>
                <p:nvCxnSpPr>
                  <p:cNvPr id="167" name="Google Shape;167;g3cc7c8c0889_0_27"/>
                  <p:cNvCxnSpPr/>
                  <p:nvPr/>
                </p:nvCxnSpPr>
                <p:spPr>
                  <a:xfrm rot="10800000">
                    <a:off x="7834326" y="6665913"/>
                    <a:ext cx="49200" cy="0"/>
                  </a:xfrm>
                  <a:prstGeom prst="straightConnector1">
                    <a:avLst/>
                  </a:prstGeom>
                  <a:noFill/>
                  <a:ln cap="flat" cmpd="sng" w="14300">
                    <a:solidFill>
                      <a:srgbClr val="FE5000"/>
                    </a:solidFill>
                    <a:prstDash val="solid"/>
                    <a:round/>
                    <a:headEnd len="sm" w="sm" type="none"/>
                    <a:tailEnd len="sm" w="sm" type="none"/>
                  </a:ln>
                </p:spPr>
              </p:cxnSp>
            </p:grpSp>
            <p:sp>
              <p:nvSpPr>
                <p:cNvPr id="168" name="Google Shape;168;g3cc7c8c0889_0_27"/>
                <p:cNvSpPr/>
                <p:nvPr/>
              </p:nvSpPr>
              <p:spPr>
                <a:xfrm>
                  <a:off x="2448056" y="6137655"/>
                  <a:ext cx="258900" cy="213900"/>
                </a:xfrm>
                <a:prstGeom prst="rect">
                  <a:avLst/>
                </a:prstGeom>
                <a:noFill/>
                <a:ln cap="flat" cmpd="sng" w="14300">
                  <a:solidFill>
                    <a:srgbClr val="FE5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ctr">
                    <a:lnSpc>
                      <a:spcPct val="100000"/>
                    </a:lnSpc>
                    <a:spcBef>
                      <a:spcPts val="0"/>
                    </a:spcBef>
                    <a:spcAft>
                      <a:spcPts val="0"/>
                    </a:spcAft>
                    <a:buClr>
                      <a:srgbClr val="000000"/>
                    </a:buClr>
                    <a:buSzPts val="800"/>
                    <a:buFont typeface="Arial"/>
                    <a:buNone/>
                  </a:pPr>
                  <a:r>
                    <a:t/>
                  </a:r>
                  <a:endParaRPr b="0" i="0" sz="800" u="none" cap="none" strike="noStrike">
                    <a:solidFill>
                      <a:srgbClr val="474747"/>
                    </a:solidFill>
                    <a:latin typeface="Arial"/>
                    <a:ea typeface="Arial"/>
                    <a:cs typeface="Arial"/>
                    <a:sym typeface="Arial"/>
                  </a:endParaRPr>
                </a:p>
              </p:txBody>
            </p:sp>
          </p:grpSp>
        </p:grpSp>
      </p:grpSp>
      <p:grpSp>
        <p:nvGrpSpPr>
          <p:cNvPr id="169" name="Google Shape;169;g3cc7c8c0889_0_27"/>
          <p:cNvGrpSpPr/>
          <p:nvPr/>
        </p:nvGrpSpPr>
        <p:grpSpPr>
          <a:xfrm>
            <a:off x="4057582" y="3984394"/>
            <a:ext cx="1113300" cy="286994"/>
            <a:chOff x="5243150" y="5968963"/>
            <a:chExt cx="1721509" cy="443782"/>
          </a:xfrm>
        </p:grpSpPr>
        <p:grpSp>
          <p:nvGrpSpPr>
            <p:cNvPr id="170" name="Google Shape;170;g3cc7c8c0889_0_27"/>
            <p:cNvGrpSpPr/>
            <p:nvPr/>
          </p:nvGrpSpPr>
          <p:grpSpPr>
            <a:xfrm>
              <a:off x="5243150" y="5968963"/>
              <a:ext cx="559907" cy="443782"/>
              <a:chOff x="4730838" y="-1512397"/>
              <a:chExt cx="1146175" cy="908458"/>
            </a:xfrm>
          </p:grpSpPr>
          <p:sp>
            <p:nvSpPr>
              <p:cNvPr id="171" name="Google Shape;171;g3cc7c8c0889_0_27"/>
              <p:cNvSpPr/>
              <p:nvPr/>
            </p:nvSpPr>
            <p:spPr>
              <a:xfrm>
                <a:off x="4730838" y="-1512397"/>
                <a:ext cx="1146175" cy="673100"/>
              </a:xfrm>
              <a:custGeom>
                <a:rect b="b" l="l" r="r" t="t"/>
                <a:pathLst>
                  <a:path extrusionOk="0" h="373" w="613">
                    <a:moveTo>
                      <a:pt x="480" y="373"/>
                    </a:moveTo>
                    <a:cubicBezTo>
                      <a:pt x="507" y="373"/>
                      <a:pt x="507" y="373"/>
                      <a:pt x="507" y="373"/>
                    </a:cubicBezTo>
                    <a:cubicBezTo>
                      <a:pt x="566" y="373"/>
                      <a:pt x="613" y="325"/>
                      <a:pt x="613" y="266"/>
                    </a:cubicBezTo>
                    <a:cubicBezTo>
                      <a:pt x="613" y="207"/>
                      <a:pt x="566" y="160"/>
                      <a:pt x="507" y="160"/>
                    </a:cubicBezTo>
                    <a:cubicBezTo>
                      <a:pt x="502" y="160"/>
                      <a:pt x="498" y="160"/>
                      <a:pt x="493" y="161"/>
                    </a:cubicBezTo>
                    <a:cubicBezTo>
                      <a:pt x="493" y="159"/>
                      <a:pt x="493" y="158"/>
                      <a:pt x="493" y="156"/>
                    </a:cubicBezTo>
                    <a:cubicBezTo>
                      <a:pt x="493" y="114"/>
                      <a:pt x="459" y="80"/>
                      <a:pt x="417" y="80"/>
                    </a:cubicBezTo>
                    <a:cubicBezTo>
                      <a:pt x="406" y="80"/>
                      <a:pt x="396" y="82"/>
                      <a:pt x="387" y="86"/>
                    </a:cubicBezTo>
                    <a:cubicBezTo>
                      <a:pt x="364" y="35"/>
                      <a:pt x="313" y="0"/>
                      <a:pt x="253" y="0"/>
                    </a:cubicBezTo>
                    <a:cubicBezTo>
                      <a:pt x="172" y="0"/>
                      <a:pt x="107" y="65"/>
                      <a:pt x="107" y="146"/>
                    </a:cubicBezTo>
                    <a:cubicBezTo>
                      <a:pt x="107" y="151"/>
                      <a:pt x="107" y="155"/>
                      <a:pt x="107" y="160"/>
                    </a:cubicBezTo>
                    <a:cubicBezTo>
                      <a:pt x="107" y="160"/>
                      <a:pt x="107" y="160"/>
                      <a:pt x="107" y="160"/>
                    </a:cubicBezTo>
                    <a:cubicBezTo>
                      <a:pt x="48" y="160"/>
                      <a:pt x="0" y="207"/>
                      <a:pt x="0" y="266"/>
                    </a:cubicBezTo>
                    <a:cubicBezTo>
                      <a:pt x="0" y="325"/>
                      <a:pt x="48" y="373"/>
                      <a:pt x="107" y="373"/>
                    </a:cubicBezTo>
                    <a:cubicBezTo>
                      <a:pt x="120" y="373"/>
                      <a:pt x="120" y="373"/>
                      <a:pt x="120" y="373"/>
                    </a:cubicBezTo>
                  </a:path>
                </a:pathLst>
              </a:custGeom>
              <a:noFill/>
              <a:ln cap="rnd" cmpd="sng" w="14300">
                <a:solidFill>
                  <a:srgbClr val="FE5000"/>
                </a:solidFill>
                <a:prstDash val="solid"/>
                <a:miter lim="800000"/>
                <a:headEnd len="sm" w="sm" type="none"/>
                <a:tailEnd len="sm" w="sm" type="none"/>
              </a:ln>
            </p:spPr>
            <p:txBody>
              <a:bodyPr anchorCtr="0" anchor="t" bIns="25700" lIns="51425" spcFirstLastPara="1" rIns="51425" wrap="square" tIns="25700">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474747"/>
                  </a:solidFill>
                  <a:latin typeface="Arial"/>
                  <a:ea typeface="Arial"/>
                  <a:cs typeface="Arial"/>
                  <a:sym typeface="Arial"/>
                </a:endParaRPr>
              </a:p>
            </p:txBody>
          </p:sp>
          <p:grpSp>
            <p:nvGrpSpPr>
              <p:cNvPr id="172" name="Google Shape;172;g3cc7c8c0889_0_27"/>
              <p:cNvGrpSpPr/>
              <p:nvPr/>
            </p:nvGrpSpPr>
            <p:grpSpPr>
              <a:xfrm>
                <a:off x="5037328" y="-1074478"/>
                <a:ext cx="487702" cy="470539"/>
                <a:chOff x="7700851" y="3883025"/>
                <a:chExt cx="1043212" cy="1006500"/>
              </a:xfrm>
            </p:grpSpPr>
            <p:sp>
              <p:nvSpPr>
                <p:cNvPr id="173" name="Google Shape;173;g3cc7c8c0889_0_27"/>
                <p:cNvSpPr/>
                <p:nvPr/>
              </p:nvSpPr>
              <p:spPr>
                <a:xfrm>
                  <a:off x="7700963" y="3883025"/>
                  <a:ext cx="1043100" cy="1006500"/>
                </a:xfrm>
                <a:prstGeom prst="ellipse">
                  <a:avLst/>
                </a:prstGeom>
                <a:noFill/>
                <a:ln cap="rnd" cmpd="sng" w="14300">
                  <a:solidFill>
                    <a:srgbClr val="FE5000"/>
                  </a:solidFill>
                  <a:prstDash val="solid"/>
                  <a:round/>
                  <a:headEnd len="sm" w="sm" type="none"/>
                  <a:tailEnd len="sm" w="sm" type="none"/>
                </a:ln>
              </p:spPr>
              <p:txBody>
                <a:bodyPr anchorCtr="0" anchor="t" bIns="25700" lIns="51425" spcFirstLastPara="1" rIns="51425" wrap="square" tIns="25700">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474747"/>
                    </a:solidFill>
                    <a:latin typeface="Arial"/>
                    <a:ea typeface="Arial"/>
                    <a:cs typeface="Arial"/>
                    <a:sym typeface="Arial"/>
                  </a:endParaRPr>
                </a:p>
              </p:txBody>
            </p:sp>
            <p:sp>
              <p:nvSpPr>
                <p:cNvPr id="174" name="Google Shape;174;g3cc7c8c0889_0_27"/>
                <p:cNvSpPr/>
                <p:nvPr/>
              </p:nvSpPr>
              <p:spPr>
                <a:xfrm>
                  <a:off x="7975600" y="3883025"/>
                  <a:ext cx="495300" cy="1006500"/>
                </a:xfrm>
                <a:prstGeom prst="ellipse">
                  <a:avLst/>
                </a:prstGeom>
                <a:noFill/>
                <a:ln cap="rnd" cmpd="sng" w="14300">
                  <a:solidFill>
                    <a:srgbClr val="FE5000"/>
                  </a:solidFill>
                  <a:prstDash val="solid"/>
                  <a:round/>
                  <a:headEnd len="sm" w="sm" type="none"/>
                  <a:tailEnd len="sm" w="sm" type="none"/>
                </a:ln>
              </p:spPr>
              <p:txBody>
                <a:bodyPr anchorCtr="0" anchor="t" bIns="25700" lIns="51425" spcFirstLastPara="1" rIns="51425" wrap="square" tIns="25700">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474747"/>
                    </a:solidFill>
                    <a:latin typeface="Arial"/>
                    <a:ea typeface="Arial"/>
                    <a:cs typeface="Arial"/>
                    <a:sym typeface="Arial"/>
                  </a:endParaRPr>
                </a:p>
              </p:txBody>
            </p:sp>
            <p:cxnSp>
              <p:nvCxnSpPr>
                <p:cNvPr id="175" name="Google Shape;175;g3cc7c8c0889_0_27"/>
                <p:cNvCxnSpPr/>
                <p:nvPr/>
              </p:nvCxnSpPr>
              <p:spPr>
                <a:xfrm>
                  <a:off x="8223250" y="3883025"/>
                  <a:ext cx="0" cy="1006500"/>
                </a:xfrm>
                <a:prstGeom prst="straightConnector1">
                  <a:avLst/>
                </a:prstGeom>
                <a:noFill/>
                <a:ln cap="rnd" cmpd="sng" w="14300">
                  <a:solidFill>
                    <a:srgbClr val="FE5000"/>
                  </a:solidFill>
                  <a:prstDash val="solid"/>
                  <a:round/>
                  <a:headEnd len="sm" w="sm" type="none"/>
                  <a:tailEnd len="sm" w="sm" type="none"/>
                </a:ln>
              </p:spPr>
            </p:cxnSp>
            <p:cxnSp>
              <p:nvCxnSpPr>
                <p:cNvPr id="176" name="Google Shape;176;g3cc7c8c0889_0_27"/>
                <p:cNvCxnSpPr/>
                <p:nvPr/>
              </p:nvCxnSpPr>
              <p:spPr>
                <a:xfrm rot="10800000">
                  <a:off x="7700851" y="4386263"/>
                  <a:ext cx="1043100" cy="0"/>
                </a:xfrm>
                <a:prstGeom prst="straightConnector1">
                  <a:avLst/>
                </a:prstGeom>
                <a:noFill/>
                <a:ln cap="rnd" cmpd="sng" w="14300">
                  <a:solidFill>
                    <a:srgbClr val="FE5000"/>
                  </a:solidFill>
                  <a:prstDash val="solid"/>
                  <a:round/>
                  <a:headEnd len="sm" w="sm" type="none"/>
                  <a:tailEnd len="sm" w="sm" type="none"/>
                </a:ln>
              </p:spPr>
            </p:cxnSp>
            <p:sp>
              <p:nvSpPr>
                <p:cNvPr id="177" name="Google Shape;177;g3cc7c8c0889_0_27"/>
                <p:cNvSpPr/>
                <p:nvPr/>
              </p:nvSpPr>
              <p:spPr>
                <a:xfrm>
                  <a:off x="7826375" y="4064000"/>
                  <a:ext cx="792163" cy="84138"/>
                </a:xfrm>
                <a:custGeom>
                  <a:rect b="b" l="l" r="r" t="t"/>
                  <a:pathLst>
                    <a:path extrusionOk="0" h="47" w="426">
                      <a:moveTo>
                        <a:pt x="426" y="0"/>
                      </a:moveTo>
                      <a:cubicBezTo>
                        <a:pt x="375" y="29"/>
                        <a:pt x="298" y="47"/>
                        <a:pt x="213" y="47"/>
                      </a:cubicBezTo>
                      <a:cubicBezTo>
                        <a:pt x="128" y="47"/>
                        <a:pt x="51" y="29"/>
                        <a:pt x="0" y="0"/>
                      </a:cubicBezTo>
                    </a:path>
                  </a:pathLst>
                </a:custGeom>
                <a:noFill/>
                <a:ln cap="rnd" cmpd="sng" w="14300">
                  <a:solidFill>
                    <a:srgbClr val="FE5000"/>
                  </a:solidFill>
                  <a:prstDash val="solid"/>
                  <a:round/>
                  <a:headEnd len="sm" w="sm" type="none"/>
                  <a:tailEnd len="sm" w="sm" type="none"/>
                </a:ln>
              </p:spPr>
              <p:txBody>
                <a:bodyPr anchorCtr="0" anchor="t" bIns="25700" lIns="51425" spcFirstLastPara="1" rIns="51425" wrap="square" tIns="25700">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474747"/>
                    </a:solidFill>
                    <a:latin typeface="Arial"/>
                    <a:ea typeface="Arial"/>
                    <a:cs typeface="Arial"/>
                    <a:sym typeface="Arial"/>
                  </a:endParaRPr>
                </a:p>
              </p:txBody>
            </p:sp>
            <p:sp>
              <p:nvSpPr>
                <p:cNvPr id="178" name="Google Shape;178;g3cc7c8c0889_0_27"/>
                <p:cNvSpPr/>
                <p:nvPr/>
              </p:nvSpPr>
              <p:spPr>
                <a:xfrm>
                  <a:off x="7826375" y="4627563"/>
                  <a:ext cx="792163" cy="84138"/>
                </a:xfrm>
                <a:custGeom>
                  <a:rect b="b" l="l" r="r" t="t"/>
                  <a:pathLst>
                    <a:path extrusionOk="0" h="47" w="426">
                      <a:moveTo>
                        <a:pt x="426" y="47"/>
                      </a:moveTo>
                      <a:cubicBezTo>
                        <a:pt x="375" y="18"/>
                        <a:pt x="298" y="0"/>
                        <a:pt x="213" y="0"/>
                      </a:cubicBezTo>
                      <a:cubicBezTo>
                        <a:pt x="128" y="0"/>
                        <a:pt x="51" y="18"/>
                        <a:pt x="0" y="47"/>
                      </a:cubicBezTo>
                    </a:path>
                  </a:pathLst>
                </a:custGeom>
                <a:noFill/>
                <a:ln cap="rnd" cmpd="sng" w="14300">
                  <a:solidFill>
                    <a:srgbClr val="FE5000"/>
                  </a:solidFill>
                  <a:prstDash val="solid"/>
                  <a:round/>
                  <a:headEnd len="sm" w="sm" type="none"/>
                  <a:tailEnd len="sm" w="sm" type="none"/>
                </a:ln>
              </p:spPr>
              <p:txBody>
                <a:bodyPr anchorCtr="0" anchor="t" bIns="25700" lIns="51425" spcFirstLastPara="1" rIns="51425" wrap="square" tIns="25700">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474747"/>
                    </a:solidFill>
                    <a:latin typeface="Arial"/>
                    <a:ea typeface="Arial"/>
                    <a:cs typeface="Arial"/>
                    <a:sym typeface="Arial"/>
                  </a:endParaRPr>
                </a:p>
              </p:txBody>
            </p:sp>
          </p:grpSp>
        </p:grpSp>
        <p:sp>
          <p:nvSpPr>
            <p:cNvPr id="179" name="Google Shape;179;g3cc7c8c0889_0_27"/>
            <p:cNvSpPr txBox="1"/>
            <p:nvPr/>
          </p:nvSpPr>
          <p:spPr>
            <a:xfrm>
              <a:off x="5828259" y="6067392"/>
              <a:ext cx="1136400" cy="246900"/>
            </a:xfrm>
            <a:prstGeom prst="rect">
              <a:avLst/>
            </a:prstGeom>
            <a:noFill/>
            <a:ln cap="flat" cmpd="sng" w="9525">
              <a:solidFill>
                <a:schemeClr val="lt1"/>
              </a:solidFill>
              <a:prstDash val="solid"/>
              <a:round/>
              <a:headEnd len="sm" w="sm" type="none"/>
              <a:tailEnd len="sm" w="sm" type="none"/>
            </a:ln>
          </p:spPr>
          <p:txBody>
            <a:bodyPr anchorCtr="0" anchor="ctr" bIns="25700" lIns="51425" spcFirstLastPara="1" rIns="51425" wrap="square" tIns="25700">
              <a:spAutoFit/>
            </a:bodyPr>
            <a:lstStyle/>
            <a:p>
              <a:pPr indent="0" lvl="0" marL="0" marR="0" rtl="0" algn="l">
                <a:lnSpc>
                  <a:spcPct val="100000"/>
                </a:lnSpc>
                <a:spcBef>
                  <a:spcPts val="0"/>
                </a:spcBef>
                <a:spcAft>
                  <a:spcPts val="0"/>
                </a:spcAft>
                <a:buClr>
                  <a:srgbClr val="000000"/>
                </a:buClr>
                <a:buSzPts val="700"/>
                <a:buFont typeface="Arial"/>
                <a:buNone/>
              </a:pPr>
              <a:r>
                <a:rPr b="1" i="0" lang="en-CA" sz="700" u="none" cap="none" strike="noStrike">
                  <a:solidFill>
                    <a:srgbClr val="FE5000"/>
                  </a:solidFill>
                  <a:latin typeface="Inter"/>
                  <a:ea typeface="Inter"/>
                  <a:cs typeface="Inter"/>
                  <a:sym typeface="Inter"/>
                </a:rPr>
                <a:t>Public Cloud</a:t>
              </a:r>
              <a:endParaRPr b="0" i="0" sz="800" u="none" cap="none" strike="noStrike">
                <a:solidFill>
                  <a:srgbClr val="FE5000"/>
                </a:solidFill>
                <a:latin typeface="Arial"/>
                <a:ea typeface="Arial"/>
                <a:cs typeface="Arial"/>
                <a:sym typeface="Arial"/>
              </a:endParaRPr>
            </a:p>
          </p:txBody>
        </p:sp>
      </p:grpSp>
      <p:grpSp>
        <p:nvGrpSpPr>
          <p:cNvPr id="180" name="Google Shape;180;g3cc7c8c0889_0_27"/>
          <p:cNvGrpSpPr/>
          <p:nvPr/>
        </p:nvGrpSpPr>
        <p:grpSpPr>
          <a:xfrm>
            <a:off x="5316889" y="3991102"/>
            <a:ext cx="863503" cy="273561"/>
            <a:chOff x="8179419" y="5979259"/>
            <a:chExt cx="1335246" cy="423010"/>
          </a:xfrm>
        </p:grpSpPr>
        <p:grpSp>
          <p:nvGrpSpPr>
            <p:cNvPr id="181" name="Google Shape;181;g3cc7c8c0889_0_27"/>
            <p:cNvGrpSpPr/>
            <p:nvPr/>
          </p:nvGrpSpPr>
          <p:grpSpPr>
            <a:xfrm>
              <a:off x="8179419" y="5979259"/>
              <a:ext cx="365962" cy="423010"/>
              <a:chOff x="1627188" y="3856038"/>
              <a:chExt cx="957263" cy="1106488"/>
            </a:xfrm>
          </p:grpSpPr>
          <p:sp>
            <p:nvSpPr>
              <p:cNvPr id="182" name="Google Shape;182;g3cc7c8c0889_0_27"/>
              <p:cNvSpPr/>
              <p:nvPr/>
            </p:nvSpPr>
            <p:spPr>
              <a:xfrm>
                <a:off x="1627188" y="3856038"/>
                <a:ext cx="957263" cy="825500"/>
              </a:xfrm>
              <a:custGeom>
                <a:rect b="b" l="l" r="r" t="t"/>
                <a:pathLst>
                  <a:path extrusionOk="0" h="459" w="514">
                    <a:moveTo>
                      <a:pt x="450" y="345"/>
                    </a:moveTo>
                    <a:cubicBezTo>
                      <a:pt x="500" y="350"/>
                      <a:pt x="500" y="350"/>
                      <a:pt x="500" y="350"/>
                    </a:cubicBezTo>
                    <a:cubicBezTo>
                      <a:pt x="514" y="298"/>
                      <a:pt x="514" y="298"/>
                      <a:pt x="514" y="298"/>
                    </a:cubicBezTo>
                    <a:cubicBezTo>
                      <a:pt x="468" y="277"/>
                      <a:pt x="468" y="277"/>
                      <a:pt x="468" y="277"/>
                    </a:cubicBezTo>
                    <a:cubicBezTo>
                      <a:pt x="469" y="270"/>
                      <a:pt x="469" y="263"/>
                      <a:pt x="469" y="257"/>
                    </a:cubicBezTo>
                    <a:cubicBezTo>
                      <a:pt x="469" y="250"/>
                      <a:pt x="469" y="243"/>
                      <a:pt x="468" y="237"/>
                    </a:cubicBezTo>
                    <a:cubicBezTo>
                      <a:pt x="514" y="215"/>
                      <a:pt x="514" y="215"/>
                      <a:pt x="514" y="215"/>
                    </a:cubicBezTo>
                    <a:cubicBezTo>
                      <a:pt x="507" y="190"/>
                      <a:pt x="507" y="190"/>
                      <a:pt x="507" y="190"/>
                    </a:cubicBezTo>
                    <a:cubicBezTo>
                      <a:pt x="500" y="164"/>
                      <a:pt x="500" y="164"/>
                      <a:pt x="500" y="164"/>
                    </a:cubicBezTo>
                    <a:cubicBezTo>
                      <a:pt x="450" y="169"/>
                      <a:pt x="450" y="169"/>
                      <a:pt x="450" y="169"/>
                    </a:cubicBezTo>
                    <a:cubicBezTo>
                      <a:pt x="444" y="156"/>
                      <a:pt x="437" y="145"/>
                      <a:pt x="430" y="134"/>
                    </a:cubicBezTo>
                    <a:cubicBezTo>
                      <a:pt x="459" y="92"/>
                      <a:pt x="459" y="92"/>
                      <a:pt x="459" y="92"/>
                    </a:cubicBezTo>
                    <a:cubicBezTo>
                      <a:pt x="421" y="55"/>
                      <a:pt x="421" y="55"/>
                      <a:pt x="421" y="55"/>
                    </a:cubicBezTo>
                    <a:cubicBezTo>
                      <a:pt x="380" y="84"/>
                      <a:pt x="380" y="84"/>
                      <a:pt x="380" y="84"/>
                    </a:cubicBezTo>
                    <a:cubicBezTo>
                      <a:pt x="369" y="76"/>
                      <a:pt x="357" y="70"/>
                      <a:pt x="345" y="64"/>
                    </a:cubicBezTo>
                    <a:cubicBezTo>
                      <a:pt x="350" y="13"/>
                      <a:pt x="350" y="13"/>
                      <a:pt x="350" y="13"/>
                    </a:cubicBezTo>
                    <a:cubicBezTo>
                      <a:pt x="298" y="0"/>
                      <a:pt x="298" y="0"/>
                      <a:pt x="298" y="0"/>
                    </a:cubicBezTo>
                    <a:cubicBezTo>
                      <a:pt x="277" y="46"/>
                      <a:pt x="277" y="46"/>
                      <a:pt x="277" y="46"/>
                    </a:cubicBezTo>
                    <a:cubicBezTo>
                      <a:pt x="264" y="45"/>
                      <a:pt x="250" y="45"/>
                      <a:pt x="237" y="46"/>
                    </a:cubicBezTo>
                    <a:cubicBezTo>
                      <a:pt x="215" y="0"/>
                      <a:pt x="215" y="0"/>
                      <a:pt x="215" y="0"/>
                    </a:cubicBezTo>
                    <a:cubicBezTo>
                      <a:pt x="190" y="6"/>
                      <a:pt x="190" y="6"/>
                      <a:pt x="190" y="6"/>
                    </a:cubicBezTo>
                    <a:cubicBezTo>
                      <a:pt x="164" y="13"/>
                      <a:pt x="164" y="13"/>
                      <a:pt x="164" y="13"/>
                    </a:cubicBezTo>
                    <a:cubicBezTo>
                      <a:pt x="169" y="64"/>
                      <a:pt x="169" y="64"/>
                      <a:pt x="169" y="64"/>
                    </a:cubicBezTo>
                    <a:cubicBezTo>
                      <a:pt x="156" y="70"/>
                      <a:pt x="145" y="76"/>
                      <a:pt x="134" y="84"/>
                    </a:cubicBezTo>
                    <a:cubicBezTo>
                      <a:pt x="92" y="55"/>
                      <a:pt x="92" y="55"/>
                      <a:pt x="92" y="55"/>
                    </a:cubicBezTo>
                    <a:cubicBezTo>
                      <a:pt x="55" y="92"/>
                      <a:pt x="55" y="92"/>
                      <a:pt x="55" y="92"/>
                    </a:cubicBezTo>
                    <a:cubicBezTo>
                      <a:pt x="84" y="134"/>
                      <a:pt x="84" y="134"/>
                      <a:pt x="84" y="134"/>
                    </a:cubicBezTo>
                    <a:cubicBezTo>
                      <a:pt x="76" y="145"/>
                      <a:pt x="70" y="156"/>
                      <a:pt x="64" y="169"/>
                    </a:cubicBezTo>
                    <a:cubicBezTo>
                      <a:pt x="13" y="164"/>
                      <a:pt x="13" y="164"/>
                      <a:pt x="13" y="164"/>
                    </a:cubicBezTo>
                    <a:cubicBezTo>
                      <a:pt x="0" y="215"/>
                      <a:pt x="0" y="215"/>
                      <a:pt x="0" y="215"/>
                    </a:cubicBezTo>
                    <a:cubicBezTo>
                      <a:pt x="46" y="237"/>
                      <a:pt x="46" y="237"/>
                      <a:pt x="46" y="237"/>
                    </a:cubicBezTo>
                    <a:cubicBezTo>
                      <a:pt x="45" y="250"/>
                      <a:pt x="45" y="263"/>
                      <a:pt x="46" y="277"/>
                    </a:cubicBezTo>
                    <a:cubicBezTo>
                      <a:pt x="0" y="298"/>
                      <a:pt x="0" y="298"/>
                      <a:pt x="0" y="298"/>
                    </a:cubicBezTo>
                    <a:cubicBezTo>
                      <a:pt x="6" y="324"/>
                      <a:pt x="6" y="324"/>
                      <a:pt x="6" y="324"/>
                    </a:cubicBezTo>
                    <a:cubicBezTo>
                      <a:pt x="13" y="350"/>
                      <a:pt x="13" y="350"/>
                      <a:pt x="13" y="350"/>
                    </a:cubicBezTo>
                    <a:cubicBezTo>
                      <a:pt x="64" y="345"/>
                      <a:pt x="64" y="345"/>
                      <a:pt x="64" y="345"/>
                    </a:cubicBezTo>
                    <a:cubicBezTo>
                      <a:pt x="70" y="357"/>
                      <a:pt x="76" y="369"/>
                      <a:pt x="84" y="380"/>
                    </a:cubicBezTo>
                    <a:cubicBezTo>
                      <a:pt x="54" y="421"/>
                      <a:pt x="54" y="421"/>
                      <a:pt x="54" y="421"/>
                    </a:cubicBezTo>
                    <a:cubicBezTo>
                      <a:pt x="91" y="459"/>
                      <a:pt x="91" y="459"/>
                      <a:pt x="91" y="459"/>
                    </a:cubicBezTo>
                    <a:cubicBezTo>
                      <a:pt x="116" y="442"/>
                      <a:pt x="116" y="442"/>
                      <a:pt x="116" y="442"/>
                    </a:cubicBezTo>
                  </a:path>
                </a:pathLst>
              </a:custGeom>
              <a:noFill/>
              <a:ln cap="flat" cmpd="sng" w="14300">
                <a:solidFill>
                  <a:srgbClr val="FE5000"/>
                </a:solidFill>
                <a:prstDash val="solid"/>
                <a:round/>
                <a:headEnd len="sm" w="sm" type="none"/>
                <a:tailEnd len="sm" w="sm" type="none"/>
              </a:ln>
            </p:spPr>
            <p:txBody>
              <a:bodyPr anchorCtr="0" anchor="t" bIns="25700" lIns="51425" spcFirstLastPara="1" rIns="51425" wrap="square" tIns="25700">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474747"/>
                  </a:solidFill>
                  <a:latin typeface="Arial"/>
                  <a:ea typeface="Arial"/>
                  <a:cs typeface="Arial"/>
                  <a:sym typeface="Arial"/>
                </a:endParaRPr>
              </a:p>
            </p:txBody>
          </p:sp>
          <p:sp>
            <p:nvSpPr>
              <p:cNvPr id="183" name="Google Shape;183;g3cc7c8c0889_0_27"/>
              <p:cNvSpPr/>
              <p:nvPr/>
            </p:nvSpPr>
            <p:spPr>
              <a:xfrm>
                <a:off x="2173288" y="4484688"/>
                <a:ext cx="298450" cy="477838"/>
              </a:xfrm>
              <a:custGeom>
                <a:rect b="b" l="l" r="r" t="t"/>
                <a:pathLst>
                  <a:path extrusionOk="0" h="266" w="160">
                    <a:moveTo>
                      <a:pt x="0" y="0"/>
                    </a:moveTo>
                    <a:cubicBezTo>
                      <a:pt x="26" y="0"/>
                      <a:pt x="26" y="0"/>
                      <a:pt x="26" y="0"/>
                    </a:cubicBezTo>
                    <a:cubicBezTo>
                      <a:pt x="35" y="0"/>
                      <a:pt x="48" y="5"/>
                      <a:pt x="53" y="13"/>
                    </a:cubicBezTo>
                    <a:cubicBezTo>
                      <a:pt x="80" y="13"/>
                      <a:pt x="80" y="13"/>
                      <a:pt x="80" y="13"/>
                    </a:cubicBezTo>
                    <a:cubicBezTo>
                      <a:pt x="92" y="13"/>
                      <a:pt x="106" y="25"/>
                      <a:pt x="106" y="40"/>
                    </a:cubicBezTo>
                    <a:cubicBezTo>
                      <a:pt x="133" y="40"/>
                      <a:pt x="133" y="40"/>
                      <a:pt x="133" y="40"/>
                    </a:cubicBezTo>
                    <a:cubicBezTo>
                      <a:pt x="145" y="40"/>
                      <a:pt x="160" y="51"/>
                      <a:pt x="160" y="66"/>
                    </a:cubicBezTo>
                    <a:cubicBezTo>
                      <a:pt x="160" y="186"/>
                      <a:pt x="160" y="186"/>
                      <a:pt x="160" y="186"/>
                    </a:cubicBezTo>
                    <a:cubicBezTo>
                      <a:pt x="160" y="213"/>
                      <a:pt x="133" y="235"/>
                      <a:pt x="133" y="253"/>
                    </a:cubicBezTo>
                    <a:cubicBezTo>
                      <a:pt x="133" y="266"/>
                      <a:pt x="133" y="266"/>
                      <a:pt x="133" y="266"/>
                    </a:cubicBezTo>
                  </a:path>
                </a:pathLst>
              </a:custGeom>
              <a:noFill/>
              <a:ln cap="flat" cmpd="sng" w="14300">
                <a:solidFill>
                  <a:srgbClr val="FE5000"/>
                </a:solidFill>
                <a:prstDash val="solid"/>
                <a:miter lim="800000"/>
                <a:headEnd len="sm" w="sm" type="none"/>
                <a:tailEnd len="sm" w="sm" type="none"/>
              </a:ln>
            </p:spPr>
            <p:txBody>
              <a:bodyPr anchorCtr="0" anchor="t" bIns="25700" lIns="51425" spcFirstLastPara="1" rIns="51425" wrap="square" tIns="25700">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474747"/>
                  </a:solidFill>
                  <a:latin typeface="Arial"/>
                  <a:ea typeface="Arial"/>
                  <a:cs typeface="Arial"/>
                  <a:sym typeface="Arial"/>
                </a:endParaRPr>
              </a:p>
            </p:txBody>
          </p:sp>
          <p:sp>
            <p:nvSpPr>
              <p:cNvPr id="184" name="Google Shape;184;g3cc7c8c0889_0_27"/>
              <p:cNvSpPr/>
              <p:nvPr/>
            </p:nvSpPr>
            <p:spPr>
              <a:xfrm>
                <a:off x="1874838" y="4268788"/>
                <a:ext cx="298450" cy="693738"/>
              </a:xfrm>
              <a:custGeom>
                <a:rect b="b" l="l" r="r" t="t"/>
                <a:pathLst>
                  <a:path extrusionOk="0" h="386" w="160">
                    <a:moveTo>
                      <a:pt x="160" y="186"/>
                    </a:moveTo>
                    <a:cubicBezTo>
                      <a:pt x="160" y="26"/>
                      <a:pt x="160" y="26"/>
                      <a:pt x="160" y="26"/>
                    </a:cubicBezTo>
                    <a:cubicBezTo>
                      <a:pt x="160" y="12"/>
                      <a:pt x="148" y="0"/>
                      <a:pt x="133" y="0"/>
                    </a:cubicBezTo>
                    <a:cubicBezTo>
                      <a:pt x="118" y="0"/>
                      <a:pt x="106" y="12"/>
                      <a:pt x="106" y="26"/>
                    </a:cubicBezTo>
                    <a:cubicBezTo>
                      <a:pt x="106" y="213"/>
                      <a:pt x="106" y="213"/>
                      <a:pt x="106" y="213"/>
                    </a:cubicBezTo>
                    <a:cubicBezTo>
                      <a:pt x="89" y="230"/>
                      <a:pt x="89" y="230"/>
                      <a:pt x="89" y="230"/>
                    </a:cubicBezTo>
                    <a:cubicBezTo>
                      <a:pt x="54" y="176"/>
                      <a:pt x="54" y="176"/>
                      <a:pt x="54" y="176"/>
                    </a:cubicBezTo>
                    <a:cubicBezTo>
                      <a:pt x="32" y="147"/>
                      <a:pt x="0" y="163"/>
                      <a:pt x="0" y="176"/>
                    </a:cubicBezTo>
                    <a:cubicBezTo>
                      <a:pt x="0" y="176"/>
                      <a:pt x="40" y="292"/>
                      <a:pt x="46" y="301"/>
                    </a:cubicBezTo>
                    <a:cubicBezTo>
                      <a:pt x="55" y="315"/>
                      <a:pt x="93" y="348"/>
                      <a:pt x="93" y="360"/>
                    </a:cubicBezTo>
                    <a:cubicBezTo>
                      <a:pt x="93" y="371"/>
                      <a:pt x="93" y="386"/>
                      <a:pt x="93" y="386"/>
                    </a:cubicBezTo>
                  </a:path>
                </a:pathLst>
              </a:custGeom>
              <a:noFill/>
              <a:ln cap="flat" cmpd="sng" w="14300">
                <a:solidFill>
                  <a:srgbClr val="FE5000"/>
                </a:solidFill>
                <a:prstDash val="solid"/>
                <a:miter lim="800000"/>
                <a:headEnd len="sm" w="sm" type="none"/>
                <a:tailEnd len="sm" w="sm" type="none"/>
              </a:ln>
            </p:spPr>
            <p:txBody>
              <a:bodyPr anchorCtr="0" anchor="t" bIns="25700" lIns="51425" spcFirstLastPara="1" rIns="51425" wrap="square" tIns="25700">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474747"/>
                  </a:solidFill>
                  <a:latin typeface="Arial"/>
                  <a:ea typeface="Arial"/>
                  <a:cs typeface="Arial"/>
                  <a:sym typeface="Arial"/>
                </a:endParaRPr>
              </a:p>
            </p:txBody>
          </p:sp>
          <p:cxnSp>
            <p:nvCxnSpPr>
              <p:cNvPr id="185" name="Google Shape;185;g3cc7c8c0889_0_27"/>
              <p:cNvCxnSpPr/>
              <p:nvPr/>
            </p:nvCxnSpPr>
            <p:spPr>
              <a:xfrm>
                <a:off x="2271713" y="4506913"/>
                <a:ext cx="0" cy="95400"/>
              </a:xfrm>
              <a:prstGeom prst="straightConnector1">
                <a:avLst/>
              </a:prstGeom>
              <a:noFill/>
              <a:ln cap="flat" cmpd="sng" w="14300">
                <a:solidFill>
                  <a:srgbClr val="FE5000"/>
                </a:solidFill>
                <a:prstDash val="solid"/>
                <a:miter lim="800000"/>
                <a:headEnd len="sm" w="sm" type="none"/>
                <a:tailEnd len="sm" w="sm" type="none"/>
              </a:ln>
            </p:spPr>
          </p:cxnSp>
          <p:cxnSp>
            <p:nvCxnSpPr>
              <p:cNvPr id="186" name="Google Shape;186;g3cc7c8c0889_0_27"/>
              <p:cNvCxnSpPr/>
              <p:nvPr/>
            </p:nvCxnSpPr>
            <p:spPr>
              <a:xfrm>
                <a:off x="2370138" y="4556125"/>
                <a:ext cx="0" cy="71400"/>
              </a:xfrm>
              <a:prstGeom prst="straightConnector1">
                <a:avLst/>
              </a:prstGeom>
              <a:noFill/>
              <a:ln cap="flat" cmpd="sng" w="14300">
                <a:solidFill>
                  <a:srgbClr val="FE5000"/>
                </a:solidFill>
                <a:prstDash val="solid"/>
                <a:miter lim="800000"/>
                <a:headEnd len="sm" w="sm" type="none"/>
                <a:tailEnd len="sm" w="sm" type="none"/>
              </a:ln>
            </p:spPr>
          </p:cxnSp>
          <p:sp>
            <p:nvSpPr>
              <p:cNvPr id="187" name="Google Shape;187;g3cc7c8c0889_0_27"/>
              <p:cNvSpPr/>
              <p:nvPr/>
            </p:nvSpPr>
            <p:spPr>
              <a:xfrm>
                <a:off x="1974850" y="4171950"/>
                <a:ext cx="296863" cy="244475"/>
              </a:xfrm>
              <a:custGeom>
                <a:rect b="b" l="l" r="r" t="t"/>
                <a:pathLst>
                  <a:path extrusionOk="0" h="136" w="160">
                    <a:moveTo>
                      <a:pt x="20" y="134"/>
                    </a:moveTo>
                    <a:cubicBezTo>
                      <a:pt x="8" y="120"/>
                      <a:pt x="0" y="101"/>
                      <a:pt x="0" y="80"/>
                    </a:cubicBezTo>
                    <a:cubicBezTo>
                      <a:pt x="0" y="36"/>
                      <a:pt x="36" y="0"/>
                      <a:pt x="80" y="0"/>
                    </a:cubicBezTo>
                    <a:cubicBezTo>
                      <a:pt x="124" y="0"/>
                      <a:pt x="160" y="36"/>
                      <a:pt x="160" y="80"/>
                    </a:cubicBezTo>
                    <a:cubicBezTo>
                      <a:pt x="160" y="102"/>
                      <a:pt x="151" y="122"/>
                      <a:pt x="137" y="136"/>
                    </a:cubicBezTo>
                  </a:path>
                </a:pathLst>
              </a:custGeom>
              <a:noFill/>
              <a:ln cap="flat" cmpd="sng" w="14300">
                <a:solidFill>
                  <a:srgbClr val="FE5000"/>
                </a:solidFill>
                <a:prstDash val="solid"/>
                <a:round/>
                <a:headEnd len="sm" w="sm" type="none"/>
                <a:tailEnd len="sm" w="sm" type="none"/>
              </a:ln>
            </p:spPr>
            <p:txBody>
              <a:bodyPr anchorCtr="0" anchor="t" bIns="25700" lIns="51425" spcFirstLastPara="1" rIns="51425" wrap="square" tIns="25700">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474747"/>
                  </a:solidFill>
                  <a:latin typeface="Arial"/>
                  <a:ea typeface="Arial"/>
                  <a:cs typeface="Arial"/>
                  <a:sym typeface="Arial"/>
                </a:endParaRPr>
              </a:p>
            </p:txBody>
          </p:sp>
        </p:grpSp>
        <p:sp>
          <p:nvSpPr>
            <p:cNvPr id="188" name="Google Shape;188;g3cc7c8c0889_0_27"/>
            <p:cNvSpPr txBox="1"/>
            <p:nvPr/>
          </p:nvSpPr>
          <p:spPr>
            <a:xfrm>
              <a:off x="8564565" y="6052354"/>
              <a:ext cx="950100" cy="246900"/>
            </a:xfrm>
            <a:prstGeom prst="rect">
              <a:avLst/>
            </a:prstGeom>
            <a:noFill/>
            <a:ln cap="flat" cmpd="sng" w="9525">
              <a:solidFill>
                <a:schemeClr val="lt1"/>
              </a:solidFill>
              <a:prstDash val="solid"/>
              <a:round/>
              <a:headEnd len="sm" w="sm" type="none"/>
              <a:tailEnd len="sm" w="sm" type="none"/>
            </a:ln>
          </p:spPr>
          <p:txBody>
            <a:bodyPr anchorCtr="0" anchor="ctr" bIns="25700" lIns="51425" spcFirstLastPara="1" rIns="51425" wrap="square" tIns="25700">
              <a:spAutoFit/>
            </a:bodyPr>
            <a:lstStyle/>
            <a:p>
              <a:pPr indent="0" lvl="0" marL="0" marR="0" rtl="0" algn="l">
                <a:lnSpc>
                  <a:spcPct val="100000"/>
                </a:lnSpc>
                <a:spcBef>
                  <a:spcPts val="0"/>
                </a:spcBef>
                <a:spcAft>
                  <a:spcPts val="0"/>
                </a:spcAft>
                <a:buClr>
                  <a:srgbClr val="000000"/>
                </a:buClr>
                <a:buSzPts val="700"/>
                <a:buFont typeface="Arial"/>
                <a:buNone/>
              </a:pPr>
              <a:r>
                <a:rPr b="1" i="0" lang="en-CA" sz="700" u="none" cap="none" strike="noStrike">
                  <a:solidFill>
                    <a:srgbClr val="FE5000"/>
                  </a:solidFill>
                  <a:latin typeface="Inter"/>
                  <a:ea typeface="Inter"/>
                  <a:cs typeface="Inter"/>
                  <a:sym typeface="Inter"/>
                </a:rPr>
                <a:t>Managed</a:t>
              </a:r>
              <a:endParaRPr b="0" i="0" sz="800" u="none" cap="none" strike="noStrike">
                <a:solidFill>
                  <a:srgbClr val="FE5000"/>
                </a:solidFill>
                <a:latin typeface="Arial"/>
                <a:ea typeface="Arial"/>
                <a:cs typeface="Arial"/>
                <a:sym typeface="Arial"/>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34"/>
                                        </p:tgtEl>
                                        <p:attrNameLst>
                                          <p:attrName>style.visibility</p:attrName>
                                        </p:attrNameLst>
                                      </p:cBhvr>
                                      <p:to>
                                        <p:strVal val="visible"/>
                                      </p:to>
                                    </p:set>
                                    <p:anim calcmode="lin" valueType="num">
                                      <p:cBhvr additive="base">
                                        <p:cTn dur="1000"/>
                                        <p:tgtEl>
                                          <p:spTgt spid="134"/>
                                        </p:tgtEl>
                                        <p:attrNameLst>
                                          <p:attrName>ppt_x</p:attrName>
                                        </p:attrNameLst>
                                      </p:cBhvr>
                                      <p:tavLst>
                                        <p:tav fmla="" tm="0">
                                          <p:val>
                                            <p:strVal val="#ppt_x-1"/>
                                          </p:val>
                                        </p:tav>
                                        <p:tav fmla="" tm="100000">
                                          <p:val>
                                            <p:strVal val="#ppt_x"/>
                                          </p:val>
                                        </p:tav>
                                      </p:tavLst>
                                    </p:anim>
                                  </p:childTnLst>
                                </p:cTn>
                              </p:par>
                              <p:par>
                                <p:cTn fill="hold" nodeType="withEffect" presetClass="entr" presetID="23" presetSubtype="16">
                                  <p:stCondLst>
                                    <p:cond delay="0"/>
                                  </p:stCondLst>
                                  <p:childTnLst>
                                    <p:set>
                                      <p:cBhvr>
                                        <p:cTn dur="1" fill="hold">
                                          <p:stCondLst>
                                            <p:cond delay="0"/>
                                          </p:stCondLst>
                                        </p:cTn>
                                        <p:tgtEl>
                                          <p:spTgt spid="135"/>
                                        </p:tgtEl>
                                        <p:attrNameLst>
                                          <p:attrName>style.visibility</p:attrName>
                                        </p:attrNameLst>
                                      </p:cBhvr>
                                      <p:to>
                                        <p:strVal val="visible"/>
                                      </p:to>
                                    </p:set>
                                    <p:anim calcmode="lin" valueType="num">
                                      <p:cBhvr additive="base">
                                        <p:cTn dur="1000"/>
                                        <p:tgtEl>
                                          <p:spTgt spid="135"/>
                                        </p:tgtEl>
                                        <p:attrNameLst>
                                          <p:attrName>ppt_w</p:attrName>
                                        </p:attrNameLst>
                                      </p:cBhvr>
                                      <p:tavLst>
                                        <p:tav fmla="" tm="0">
                                          <p:val>
                                            <p:strVal val="0"/>
                                          </p:val>
                                        </p:tav>
                                        <p:tav fmla="" tm="100000">
                                          <p:val>
                                            <p:strVal val="#ppt_w"/>
                                          </p:val>
                                        </p:tav>
                                      </p:tavLst>
                                    </p:anim>
                                    <p:anim calcmode="lin" valueType="num">
                                      <p:cBhvr additive="base">
                                        <p:cTn dur="1000"/>
                                        <p:tgtEl>
                                          <p:spTgt spid="135"/>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136"/>
                                        </p:tgtEl>
                                        <p:attrNameLst>
                                          <p:attrName>style.visibility</p:attrName>
                                        </p:attrNameLst>
                                      </p:cBhvr>
                                      <p:to>
                                        <p:strVal val="visible"/>
                                      </p:to>
                                    </p:set>
                                    <p:anim calcmode="lin" valueType="num">
                                      <p:cBhvr additive="base">
                                        <p:cTn dur="1000"/>
                                        <p:tgtEl>
                                          <p:spTgt spid="136"/>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41"/>
                                        </p:tgtEl>
                                        <p:attrNameLst>
                                          <p:attrName>style.visibility</p:attrName>
                                        </p:attrNameLst>
                                      </p:cBhvr>
                                      <p:to>
                                        <p:strVal val="visible"/>
                                      </p:to>
                                    </p:set>
                                    <p:anim calcmode="lin" valueType="num">
                                      <p:cBhvr additive="base">
                                        <p:cTn dur="1000"/>
                                        <p:tgtEl>
                                          <p:spTgt spid="141"/>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0"/>
                                  </p:stCondLst>
                                  <p:childTnLst>
                                    <p:set>
                                      <p:cBhvr>
                                        <p:cTn dur="1" fill="hold">
                                          <p:stCondLst>
                                            <p:cond delay="0"/>
                                          </p:stCondLst>
                                        </p:cTn>
                                        <p:tgtEl>
                                          <p:spTgt spid="142"/>
                                        </p:tgtEl>
                                        <p:attrNameLst>
                                          <p:attrName>style.visibility</p:attrName>
                                        </p:attrNameLst>
                                      </p:cBhvr>
                                      <p:to>
                                        <p:strVal val="visible"/>
                                      </p:to>
                                    </p:set>
                                    <p:anim calcmode="lin" valueType="num">
                                      <p:cBhvr additive="base">
                                        <p:cTn dur="1000"/>
                                        <p:tgtEl>
                                          <p:spTgt spid="142"/>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0"/>
                                  </p:stCondLst>
                                  <p:childTnLst>
                                    <p:set>
                                      <p:cBhvr>
                                        <p:cTn dur="1" fill="hold">
                                          <p:stCondLst>
                                            <p:cond delay="0"/>
                                          </p:stCondLst>
                                        </p:cTn>
                                        <p:tgtEl>
                                          <p:spTgt spid="143"/>
                                        </p:tgtEl>
                                        <p:attrNameLst>
                                          <p:attrName>style.visibility</p:attrName>
                                        </p:attrNameLst>
                                      </p:cBhvr>
                                      <p:to>
                                        <p:strVal val="visible"/>
                                      </p:to>
                                    </p:set>
                                    <p:anim calcmode="lin" valueType="num">
                                      <p:cBhvr additive="base">
                                        <p:cTn dur="1000"/>
                                        <p:tgtEl>
                                          <p:spTgt spid="143"/>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0"/>
                                  </p:stCondLst>
                                  <p:childTnLst>
                                    <p:set>
                                      <p:cBhvr>
                                        <p:cTn dur="1" fill="hold">
                                          <p:stCondLst>
                                            <p:cond delay="0"/>
                                          </p:stCondLst>
                                        </p:cTn>
                                        <p:tgtEl>
                                          <p:spTgt spid="144"/>
                                        </p:tgtEl>
                                        <p:attrNameLst>
                                          <p:attrName>style.visibility</p:attrName>
                                        </p:attrNameLst>
                                      </p:cBhvr>
                                      <p:to>
                                        <p:strVal val="visible"/>
                                      </p:to>
                                    </p:set>
                                    <p:anim calcmode="lin" valueType="num">
                                      <p:cBhvr additive="base">
                                        <p:cTn dur="1000"/>
                                        <p:tgtEl>
                                          <p:spTgt spid="144"/>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0"/>
                                  </p:stCondLst>
                                  <p:childTnLst>
                                    <p:set>
                                      <p:cBhvr>
                                        <p:cTn dur="1" fill="hold">
                                          <p:stCondLst>
                                            <p:cond delay="0"/>
                                          </p:stCondLst>
                                        </p:cTn>
                                        <p:tgtEl>
                                          <p:spTgt spid="145"/>
                                        </p:tgtEl>
                                        <p:attrNameLst>
                                          <p:attrName>style.visibility</p:attrName>
                                        </p:attrNameLst>
                                      </p:cBhvr>
                                      <p:to>
                                        <p:strVal val="visible"/>
                                      </p:to>
                                    </p:set>
                                    <p:anim calcmode="lin" valueType="num">
                                      <p:cBhvr additive="base">
                                        <p:cTn dur="1000"/>
                                        <p:tgtEl>
                                          <p:spTgt spid="145"/>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137"/>
                                        </p:tgtEl>
                                        <p:attrNameLst>
                                          <p:attrName>style.visibility</p:attrName>
                                        </p:attrNameLst>
                                      </p:cBhvr>
                                      <p:to>
                                        <p:strVal val="visible"/>
                                      </p:to>
                                    </p:set>
                                    <p:anim calcmode="lin" valueType="num">
                                      <p:cBhvr additive="base">
                                        <p:cTn dur="1"/>
                                        <p:tgtEl>
                                          <p:spTgt spid="137"/>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138"/>
                                        </p:tgtEl>
                                        <p:attrNameLst>
                                          <p:attrName>style.visibility</p:attrName>
                                        </p:attrNameLst>
                                      </p:cBhvr>
                                      <p:to>
                                        <p:strVal val="visible"/>
                                      </p:to>
                                    </p:set>
                                    <p:anim calcmode="lin" valueType="num">
                                      <p:cBhvr additive="base">
                                        <p:cTn dur="1000"/>
                                        <p:tgtEl>
                                          <p:spTgt spid="138"/>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139"/>
                                        </p:tgtEl>
                                        <p:attrNameLst>
                                          <p:attrName>style.visibility</p:attrName>
                                        </p:attrNameLst>
                                      </p:cBhvr>
                                      <p:to>
                                        <p:strVal val="visible"/>
                                      </p:to>
                                    </p:set>
                                    <p:anim calcmode="lin" valueType="num">
                                      <p:cBhvr additive="base">
                                        <p:cTn dur="1000"/>
                                        <p:tgtEl>
                                          <p:spTgt spid="139"/>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47"/>
                                        </p:tgtEl>
                                        <p:attrNameLst>
                                          <p:attrName>style.visibility</p:attrName>
                                        </p:attrNameLst>
                                      </p:cBhvr>
                                      <p:to>
                                        <p:strVal val="visible"/>
                                      </p:to>
                                    </p:set>
                                    <p:anim calcmode="lin" valueType="num">
                                      <p:cBhvr additive="base">
                                        <p:cTn dur="1000"/>
                                        <p:tgtEl>
                                          <p:spTgt spid="147"/>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40"/>
                                        </p:tgtEl>
                                        <p:attrNameLst>
                                          <p:attrName>style.visibility</p:attrName>
                                        </p:attrNameLst>
                                      </p:cBhvr>
                                      <p:to>
                                        <p:strVal val="visible"/>
                                      </p:to>
                                    </p:set>
                                    <p:anim calcmode="lin" valueType="num">
                                      <p:cBhvr additive="base">
                                        <p:cTn dur="1000"/>
                                        <p:tgtEl>
                                          <p:spTgt spid="14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46"/>
                                        </p:tgtEl>
                                        <p:attrNameLst>
                                          <p:attrName>style.visibility</p:attrName>
                                        </p:attrNameLst>
                                      </p:cBhvr>
                                      <p:to>
                                        <p:strVal val="visible"/>
                                      </p:to>
                                    </p:set>
                                    <p:anim calcmode="lin" valueType="num">
                                      <p:cBhvr additive="base">
                                        <p:cTn dur="1000"/>
                                        <p:tgtEl>
                                          <p:spTgt spid="146"/>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48"/>
                                        </p:tgtEl>
                                        <p:attrNameLst>
                                          <p:attrName>style.visibility</p:attrName>
                                        </p:attrNameLst>
                                      </p:cBhvr>
                                      <p:to>
                                        <p:strVal val="visible"/>
                                      </p:to>
                                    </p:set>
                                    <p:anim calcmode="lin" valueType="num">
                                      <p:cBhvr additive="base">
                                        <p:cTn dur="1000"/>
                                        <p:tgtEl>
                                          <p:spTgt spid="14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69"/>
                                        </p:tgtEl>
                                        <p:attrNameLst>
                                          <p:attrName>style.visibility</p:attrName>
                                        </p:attrNameLst>
                                      </p:cBhvr>
                                      <p:to>
                                        <p:strVal val="visible"/>
                                      </p:to>
                                    </p:set>
                                    <p:anim calcmode="lin" valueType="num">
                                      <p:cBhvr additive="base">
                                        <p:cTn dur="1000"/>
                                        <p:tgtEl>
                                          <p:spTgt spid="16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80"/>
                                        </p:tgtEl>
                                        <p:attrNameLst>
                                          <p:attrName>style.visibility</p:attrName>
                                        </p:attrNameLst>
                                      </p:cBhvr>
                                      <p:to>
                                        <p:strVal val="visible"/>
                                      </p:to>
                                    </p:set>
                                    <p:anim calcmode="lin" valueType="num">
                                      <p:cBhvr additive="base">
                                        <p:cTn dur="1000"/>
                                        <p:tgtEl>
                                          <p:spTgt spid="180"/>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g3cd9d0355d8_0_646"/>
          <p:cNvSpPr txBox="1"/>
          <p:nvPr/>
        </p:nvSpPr>
        <p:spPr>
          <a:xfrm>
            <a:off x="276819" y="-140082"/>
            <a:ext cx="7886700" cy="994200"/>
          </a:xfrm>
          <a:prstGeom prst="rect">
            <a:avLst/>
          </a:prstGeom>
          <a:noFill/>
          <a:ln>
            <a:noFill/>
          </a:ln>
        </p:spPr>
        <p:txBody>
          <a:bodyPr anchorCtr="0" anchor="ctr" bIns="34275" lIns="68575" spcFirstLastPara="1" rIns="68575" wrap="square" tIns="34275">
            <a:normAutofit/>
          </a:bodyPr>
          <a:lstStyle/>
          <a:p>
            <a:pPr indent="0" lvl="0" marL="0" marR="0" rtl="0" algn="l">
              <a:lnSpc>
                <a:spcPct val="90000"/>
              </a:lnSpc>
              <a:spcBef>
                <a:spcPts val="0"/>
              </a:spcBef>
              <a:spcAft>
                <a:spcPts val="0"/>
              </a:spcAft>
              <a:buClr>
                <a:schemeClr val="lt1"/>
              </a:buClr>
              <a:buSzPts val="2700"/>
              <a:buFont typeface="Arial"/>
              <a:buNone/>
            </a:pPr>
            <a:r>
              <a:rPr b="1" lang="en-CA" sz="2400">
                <a:solidFill>
                  <a:srgbClr val="8963CD"/>
                </a:solidFill>
              </a:rPr>
              <a:t>How it Works? </a:t>
            </a:r>
            <a:endParaRPr b="1" i="0" sz="2400" u="none" cap="none" strike="noStrike">
              <a:solidFill>
                <a:srgbClr val="8963CD"/>
              </a:solidFill>
              <a:latin typeface="Arial"/>
              <a:ea typeface="Arial"/>
              <a:cs typeface="Arial"/>
              <a:sym typeface="Arial"/>
            </a:endParaRPr>
          </a:p>
        </p:txBody>
      </p:sp>
      <p:grpSp>
        <p:nvGrpSpPr>
          <p:cNvPr id="194" name="Google Shape;194;g3cd9d0355d8_0_646"/>
          <p:cNvGrpSpPr/>
          <p:nvPr/>
        </p:nvGrpSpPr>
        <p:grpSpPr>
          <a:xfrm>
            <a:off x="0" y="1189989"/>
            <a:ext cx="2214600" cy="3566236"/>
            <a:chOff x="0" y="1189989"/>
            <a:chExt cx="2214600" cy="3566236"/>
          </a:xfrm>
        </p:grpSpPr>
        <p:sp>
          <p:nvSpPr>
            <p:cNvPr id="195" name="Google Shape;195;g3cd9d0355d8_0_646"/>
            <p:cNvSpPr/>
            <p:nvPr/>
          </p:nvSpPr>
          <p:spPr>
            <a:xfrm>
              <a:off x="0" y="1189989"/>
              <a:ext cx="2214600" cy="669000"/>
            </a:xfrm>
            <a:prstGeom prst="homePlate">
              <a:avLst>
                <a:gd fmla="val 50000" name="adj"/>
              </a:avLst>
            </a:prstGeom>
            <a:solidFill>
              <a:srgbClr val="20124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CA" sz="1500">
                  <a:solidFill>
                    <a:srgbClr val="FFFFFF"/>
                  </a:solidFill>
                </a:rPr>
                <a:t>Pre Flight Validation</a:t>
              </a:r>
              <a:endParaRPr b="1" sz="1500">
                <a:solidFill>
                  <a:srgbClr val="FFFFFF"/>
                </a:solidFill>
              </a:endParaRPr>
            </a:p>
          </p:txBody>
        </p:sp>
        <p:sp>
          <p:nvSpPr>
            <p:cNvPr id="196" name="Google Shape;196;g3cd9d0355d8_0_646"/>
            <p:cNvSpPr txBox="1"/>
            <p:nvPr/>
          </p:nvSpPr>
          <p:spPr>
            <a:xfrm>
              <a:off x="96050" y="2057125"/>
              <a:ext cx="1840800" cy="2699100"/>
            </a:xfrm>
            <a:prstGeom prst="rect">
              <a:avLst/>
            </a:prstGeom>
            <a:solidFill>
              <a:srgbClr val="F3F3F3"/>
            </a:solid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CA" sz="1500">
                  <a:solidFill>
                    <a:schemeClr val="dk1"/>
                  </a:solidFill>
                </a:rPr>
                <a:t>Validate: </a:t>
              </a:r>
              <a:endParaRPr sz="1500">
                <a:solidFill>
                  <a:schemeClr val="dk1"/>
                </a:solidFill>
              </a:endParaRPr>
            </a:p>
            <a:p>
              <a:pPr indent="-276225" lvl="0" marL="269999" marR="0" rtl="0" algn="l">
                <a:lnSpc>
                  <a:spcPct val="115000"/>
                </a:lnSpc>
                <a:spcBef>
                  <a:spcPts val="1200"/>
                </a:spcBef>
                <a:spcAft>
                  <a:spcPts val="0"/>
                </a:spcAft>
                <a:buClr>
                  <a:schemeClr val="dk1"/>
                </a:buClr>
                <a:buSzPts val="1500"/>
                <a:buChar char="-"/>
              </a:pPr>
              <a:r>
                <a:rPr lang="en-CA" sz="1500">
                  <a:solidFill>
                    <a:schemeClr val="dk1"/>
                  </a:solidFill>
                </a:rPr>
                <a:t>Cluster</a:t>
              </a:r>
              <a:endParaRPr sz="1500">
                <a:solidFill>
                  <a:schemeClr val="dk1"/>
                </a:solidFill>
              </a:endParaRPr>
            </a:p>
            <a:p>
              <a:pPr indent="-276225" lvl="0" marL="269999" marR="0" rtl="0" algn="l">
                <a:lnSpc>
                  <a:spcPct val="115000"/>
                </a:lnSpc>
                <a:spcBef>
                  <a:spcPts val="0"/>
                </a:spcBef>
                <a:spcAft>
                  <a:spcPts val="0"/>
                </a:spcAft>
                <a:buClr>
                  <a:schemeClr val="dk1"/>
                </a:buClr>
                <a:buSzPts val="1500"/>
                <a:buChar char="-"/>
              </a:pPr>
              <a:r>
                <a:rPr lang="en-CA" sz="1500">
                  <a:solidFill>
                    <a:schemeClr val="dk1"/>
                  </a:solidFill>
                </a:rPr>
                <a:t>KubeVirt</a:t>
              </a:r>
              <a:endParaRPr sz="1500">
                <a:solidFill>
                  <a:schemeClr val="dk1"/>
                </a:solidFill>
              </a:endParaRPr>
            </a:p>
            <a:p>
              <a:pPr indent="-276225" lvl="0" marL="269999" marR="0" rtl="0" algn="l">
                <a:lnSpc>
                  <a:spcPct val="115000"/>
                </a:lnSpc>
                <a:spcBef>
                  <a:spcPts val="0"/>
                </a:spcBef>
                <a:spcAft>
                  <a:spcPts val="0"/>
                </a:spcAft>
                <a:buClr>
                  <a:schemeClr val="dk1"/>
                </a:buClr>
                <a:buSzPts val="1500"/>
                <a:buChar char="-"/>
              </a:pPr>
              <a:r>
                <a:rPr lang="en-CA" sz="1500">
                  <a:solidFill>
                    <a:schemeClr val="dk1"/>
                  </a:solidFill>
                </a:rPr>
                <a:t>Networking</a:t>
              </a:r>
              <a:endParaRPr sz="1500">
                <a:solidFill>
                  <a:schemeClr val="dk1"/>
                </a:solidFill>
              </a:endParaRPr>
            </a:p>
            <a:p>
              <a:pPr indent="-276225" lvl="0" marL="269999" marR="0" rtl="0" algn="l">
                <a:lnSpc>
                  <a:spcPct val="115000"/>
                </a:lnSpc>
                <a:spcBef>
                  <a:spcPts val="0"/>
                </a:spcBef>
                <a:spcAft>
                  <a:spcPts val="0"/>
                </a:spcAft>
                <a:buClr>
                  <a:schemeClr val="dk1"/>
                </a:buClr>
                <a:buSzPts val="1500"/>
                <a:buChar char="-"/>
              </a:pPr>
              <a:r>
                <a:rPr lang="en-CA" sz="1500">
                  <a:solidFill>
                    <a:schemeClr val="dk1"/>
                  </a:solidFill>
                </a:rPr>
                <a:t>CSI storage prerequisites</a:t>
              </a:r>
              <a:endParaRPr sz="1500">
                <a:solidFill>
                  <a:schemeClr val="dk1"/>
                </a:solidFill>
              </a:endParaRPr>
            </a:p>
            <a:p>
              <a:pPr indent="0" lvl="0" marL="0" rtl="0" algn="l">
                <a:lnSpc>
                  <a:spcPct val="115000"/>
                </a:lnSpc>
                <a:spcBef>
                  <a:spcPts val="1200"/>
                </a:spcBef>
                <a:spcAft>
                  <a:spcPts val="0"/>
                </a:spcAft>
                <a:buNone/>
              </a:pPr>
              <a:r>
                <a:t/>
              </a:r>
              <a:endParaRPr sz="1500"/>
            </a:p>
          </p:txBody>
        </p:sp>
      </p:grpSp>
      <p:grpSp>
        <p:nvGrpSpPr>
          <p:cNvPr id="197" name="Google Shape;197;g3cd9d0355d8_0_646"/>
          <p:cNvGrpSpPr/>
          <p:nvPr/>
        </p:nvGrpSpPr>
        <p:grpSpPr>
          <a:xfrm>
            <a:off x="1838325" y="1189775"/>
            <a:ext cx="2064000" cy="3566450"/>
            <a:chOff x="1838325" y="1189775"/>
            <a:chExt cx="2064000" cy="3566450"/>
          </a:xfrm>
        </p:grpSpPr>
        <p:sp>
          <p:nvSpPr>
            <p:cNvPr id="198" name="Google Shape;198;g3cd9d0355d8_0_646"/>
            <p:cNvSpPr/>
            <p:nvPr/>
          </p:nvSpPr>
          <p:spPr>
            <a:xfrm>
              <a:off x="1838325" y="1189775"/>
              <a:ext cx="2064000" cy="669000"/>
            </a:xfrm>
            <a:prstGeom prst="chevron">
              <a:avLst>
                <a:gd fmla="val 50000" name="adj"/>
              </a:avLst>
            </a:prstGeom>
            <a:solidFill>
              <a:srgbClr val="351C7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CA" sz="1500">
                  <a:solidFill>
                    <a:srgbClr val="FFFFFF"/>
                  </a:solidFill>
                </a:rPr>
                <a:t>Select a Benchmark Scenario</a:t>
              </a:r>
              <a:endParaRPr b="1" sz="1500">
                <a:solidFill>
                  <a:srgbClr val="FFFFFF"/>
                </a:solidFill>
              </a:endParaRPr>
            </a:p>
          </p:txBody>
        </p:sp>
        <p:sp>
          <p:nvSpPr>
            <p:cNvPr id="199" name="Google Shape;199;g3cd9d0355d8_0_646"/>
            <p:cNvSpPr txBox="1"/>
            <p:nvPr/>
          </p:nvSpPr>
          <p:spPr>
            <a:xfrm>
              <a:off x="1979925" y="2057125"/>
              <a:ext cx="1751700" cy="2699100"/>
            </a:xfrm>
            <a:prstGeom prst="rect">
              <a:avLst/>
            </a:prstGeom>
            <a:solidFill>
              <a:srgbClr val="F3F3F3"/>
            </a:solidFill>
            <a:ln>
              <a:noFill/>
            </a:ln>
          </p:spPr>
          <p:txBody>
            <a:bodyPr anchorCtr="0" anchor="t" bIns="91425" lIns="91425" spcFirstLastPara="1" rIns="91425" wrap="square" tIns="91425">
              <a:noAutofit/>
            </a:bodyPr>
            <a:lstStyle/>
            <a:p>
              <a:pPr indent="-276225" lvl="0" marL="269999" marR="0" rtl="0" algn="l">
                <a:lnSpc>
                  <a:spcPct val="115000"/>
                </a:lnSpc>
                <a:spcBef>
                  <a:spcPts val="1200"/>
                </a:spcBef>
                <a:spcAft>
                  <a:spcPts val="0"/>
                </a:spcAft>
                <a:buClr>
                  <a:schemeClr val="dk1"/>
                </a:buClr>
                <a:buSzPts val="1500"/>
                <a:buChar char="-"/>
              </a:pPr>
              <a:r>
                <a:rPr lang="en-CA" sz="1500">
                  <a:solidFill>
                    <a:schemeClr val="dk1"/>
                  </a:solidFill>
                </a:rPr>
                <a:t>VM </a:t>
              </a:r>
              <a:r>
                <a:rPr lang="en-CA" sz="1500">
                  <a:solidFill>
                    <a:schemeClr val="dk1"/>
                  </a:solidFill>
                </a:rPr>
                <a:t>Provisioning</a:t>
              </a:r>
              <a:endParaRPr sz="1500">
                <a:solidFill>
                  <a:schemeClr val="dk1"/>
                </a:solidFill>
              </a:endParaRPr>
            </a:p>
            <a:p>
              <a:pPr indent="-276225" lvl="0" marL="269999" marR="0" rtl="0" algn="l">
                <a:lnSpc>
                  <a:spcPct val="115000"/>
                </a:lnSpc>
                <a:spcBef>
                  <a:spcPts val="0"/>
                </a:spcBef>
                <a:spcAft>
                  <a:spcPts val="0"/>
                </a:spcAft>
                <a:buClr>
                  <a:schemeClr val="dk1"/>
                </a:buClr>
                <a:buSzPts val="1500"/>
                <a:buChar char="-"/>
              </a:pPr>
              <a:r>
                <a:rPr lang="en-CA" sz="1500">
                  <a:solidFill>
                    <a:schemeClr val="dk1"/>
                  </a:solidFill>
                </a:rPr>
                <a:t>Boot Storm </a:t>
              </a:r>
              <a:endParaRPr sz="1500">
                <a:solidFill>
                  <a:schemeClr val="dk1"/>
                </a:solidFill>
              </a:endParaRPr>
            </a:p>
            <a:p>
              <a:pPr indent="-276225" lvl="0" marL="269999" marR="0" rtl="0" algn="l">
                <a:lnSpc>
                  <a:spcPct val="115000"/>
                </a:lnSpc>
                <a:spcBef>
                  <a:spcPts val="0"/>
                </a:spcBef>
                <a:spcAft>
                  <a:spcPts val="0"/>
                </a:spcAft>
                <a:buClr>
                  <a:schemeClr val="dk1"/>
                </a:buClr>
                <a:buSzPts val="1500"/>
                <a:buChar char="-"/>
              </a:pPr>
              <a:r>
                <a:rPr lang="en-CA" sz="1500">
                  <a:solidFill>
                    <a:schemeClr val="dk1"/>
                  </a:solidFill>
                </a:rPr>
                <a:t>Live Migration </a:t>
              </a:r>
              <a:endParaRPr sz="1500">
                <a:solidFill>
                  <a:schemeClr val="dk1"/>
                </a:solidFill>
              </a:endParaRPr>
            </a:p>
            <a:p>
              <a:pPr indent="-276225" lvl="0" marL="269999" marR="0" rtl="0" algn="l">
                <a:lnSpc>
                  <a:spcPct val="115000"/>
                </a:lnSpc>
                <a:spcBef>
                  <a:spcPts val="0"/>
                </a:spcBef>
                <a:spcAft>
                  <a:spcPts val="0"/>
                </a:spcAft>
                <a:buClr>
                  <a:schemeClr val="dk1"/>
                </a:buClr>
                <a:buSzPts val="1500"/>
                <a:buChar char="-"/>
              </a:pPr>
              <a:r>
                <a:rPr lang="en-CA" sz="1500">
                  <a:solidFill>
                    <a:schemeClr val="dk1"/>
                  </a:solidFill>
                </a:rPr>
                <a:t>Capacity </a:t>
              </a:r>
              <a:endParaRPr sz="1500">
                <a:solidFill>
                  <a:schemeClr val="dk1"/>
                </a:solidFill>
              </a:endParaRPr>
            </a:p>
            <a:p>
              <a:pPr indent="-276225" lvl="0" marL="269999" marR="0" rtl="0" algn="l">
                <a:lnSpc>
                  <a:spcPct val="115000"/>
                </a:lnSpc>
                <a:spcBef>
                  <a:spcPts val="0"/>
                </a:spcBef>
                <a:spcAft>
                  <a:spcPts val="0"/>
                </a:spcAft>
                <a:buClr>
                  <a:schemeClr val="dk1"/>
                </a:buClr>
                <a:buSzPts val="1500"/>
                <a:buChar char="-"/>
              </a:pPr>
              <a:r>
                <a:rPr lang="en-CA" sz="1500">
                  <a:solidFill>
                    <a:schemeClr val="dk1"/>
                  </a:solidFill>
                </a:rPr>
                <a:t>Failure Recovery </a:t>
              </a:r>
              <a:endParaRPr sz="1500">
                <a:solidFill>
                  <a:schemeClr val="dk1"/>
                </a:solidFill>
              </a:endParaRPr>
            </a:p>
            <a:p>
              <a:pPr indent="-276225" lvl="0" marL="269999" marR="0" rtl="0" algn="l">
                <a:lnSpc>
                  <a:spcPct val="115000"/>
                </a:lnSpc>
                <a:spcBef>
                  <a:spcPts val="0"/>
                </a:spcBef>
                <a:spcAft>
                  <a:spcPts val="0"/>
                </a:spcAft>
                <a:buClr>
                  <a:schemeClr val="dk1"/>
                </a:buClr>
                <a:buSzPts val="1500"/>
                <a:buChar char="-"/>
              </a:pPr>
              <a:r>
                <a:rPr lang="en-CA" sz="1500">
                  <a:solidFill>
                    <a:schemeClr val="dk1"/>
                  </a:solidFill>
                </a:rPr>
                <a:t>FIO</a:t>
              </a:r>
              <a:endParaRPr sz="1500"/>
            </a:p>
          </p:txBody>
        </p:sp>
      </p:grpSp>
      <p:grpSp>
        <p:nvGrpSpPr>
          <p:cNvPr id="200" name="Google Shape;200;g3cd9d0355d8_0_646"/>
          <p:cNvGrpSpPr/>
          <p:nvPr/>
        </p:nvGrpSpPr>
        <p:grpSpPr>
          <a:xfrm>
            <a:off x="3516750" y="1189775"/>
            <a:ext cx="2064000" cy="3566450"/>
            <a:chOff x="3516750" y="1189775"/>
            <a:chExt cx="2064000" cy="3566450"/>
          </a:xfrm>
        </p:grpSpPr>
        <p:sp>
          <p:nvSpPr>
            <p:cNvPr id="201" name="Google Shape;201;g3cd9d0355d8_0_646"/>
            <p:cNvSpPr/>
            <p:nvPr/>
          </p:nvSpPr>
          <p:spPr>
            <a:xfrm>
              <a:off x="3516750" y="1189775"/>
              <a:ext cx="2064000" cy="669000"/>
            </a:xfrm>
            <a:prstGeom prst="chevron">
              <a:avLst>
                <a:gd fmla="val 50000" name="adj"/>
              </a:avLst>
            </a:prstGeom>
            <a:solidFill>
              <a:srgbClr val="674EA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CA" sz="1500">
                  <a:solidFill>
                    <a:srgbClr val="FFFFFF"/>
                  </a:solidFill>
                </a:rPr>
                <a:t>Run at Scale</a:t>
              </a:r>
              <a:endParaRPr b="1" sz="1500">
                <a:solidFill>
                  <a:srgbClr val="FFFFFF"/>
                </a:solidFill>
              </a:endParaRPr>
            </a:p>
          </p:txBody>
        </p:sp>
        <p:sp>
          <p:nvSpPr>
            <p:cNvPr id="202" name="Google Shape;202;g3cd9d0355d8_0_646"/>
            <p:cNvSpPr txBox="1"/>
            <p:nvPr/>
          </p:nvSpPr>
          <p:spPr>
            <a:xfrm>
              <a:off x="3787675" y="2057125"/>
              <a:ext cx="1531500" cy="2699100"/>
            </a:xfrm>
            <a:prstGeom prst="rect">
              <a:avLst/>
            </a:prstGeom>
            <a:solidFill>
              <a:srgbClr val="F3F3F3"/>
            </a:solid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rPr lang="en-CA" sz="1500">
                  <a:solidFill>
                    <a:schemeClr val="dk1"/>
                  </a:solidFill>
                </a:rPr>
                <a:t>Run with a specific config</a:t>
              </a:r>
              <a:endParaRPr sz="1500"/>
            </a:p>
          </p:txBody>
        </p:sp>
      </p:grpSp>
      <p:grpSp>
        <p:nvGrpSpPr>
          <p:cNvPr id="203" name="Google Shape;203;g3cd9d0355d8_0_646"/>
          <p:cNvGrpSpPr/>
          <p:nvPr/>
        </p:nvGrpSpPr>
        <p:grpSpPr>
          <a:xfrm>
            <a:off x="6874025" y="1189775"/>
            <a:ext cx="2214600" cy="3566450"/>
            <a:chOff x="6874025" y="1189775"/>
            <a:chExt cx="2214600" cy="3566450"/>
          </a:xfrm>
        </p:grpSpPr>
        <p:sp>
          <p:nvSpPr>
            <p:cNvPr id="204" name="Google Shape;204;g3cd9d0355d8_0_646"/>
            <p:cNvSpPr/>
            <p:nvPr/>
          </p:nvSpPr>
          <p:spPr>
            <a:xfrm>
              <a:off x="6874025" y="1189775"/>
              <a:ext cx="2214600" cy="669000"/>
            </a:xfrm>
            <a:prstGeom prst="chevron">
              <a:avLst>
                <a:gd fmla="val 50000" name="adj"/>
              </a:avLst>
            </a:prstGeom>
            <a:solidFill>
              <a:srgbClr val="B4A7D6"/>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CA" sz="1500">
                  <a:solidFill>
                    <a:srgbClr val="FFFFFF"/>
                  </a:solidFill>
                </a:rPr>
                <a:t>Review Dashboard</a:t>
              </a:r>
              <a:endParaRPr b="1" sz="1500">
                <a:solidFill>
                  <a:srgbClr val="FFFFFF"/>
                </a:solidFill>
              </a:endParaRPr>
            </a:p>
          </p:txBody>
        </p:sp>
        <p:sp>
          <p:nvSpPr>
            <p:cNvPr id="205" name="Google Shape;205;g3cd9d0355d8_0_646"/>
            <p:cNvSpPr txBox="1"/>
            <p:nvPr/>
          </p:nvSpPr>
          <p:spPr>
            <a:xfrm>
              <a:off x="7198750" y="2057125"/>
              <a:ext cx="1786200" cy="2699100"/>
            </a:xfrm>
            <a:prstGeom prst="rect">
              <a:avLst/>
            </a:prstGeom>
            <a:solidFill>
              <a:srgbClr val="F3F3F3"/>
            </a:solid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CA" sz="1500">
                  <a:solidFill>
                    <a:schemeClr val="dk1"/>
                  </a:solidFill>
                </a:rPr>
                <a:t>Unified results across runs or products with:</a:t>
              </a:r>
              <a:endParaRPr sz="1500">
                <a:solidFill>
                  <a:schemeClr val="dk1"/>
                </a:solidFill>
              </a:endParaRPr>
            </a:p>
            <a:p>
              <a:pPr indent="-276225" lvl="0" marL="269999" marR="0" rtl="0" algn="l">
                <a:lnSpc>
                  <a:spcPct val="115000"/>
                </a:lnSpc>
                <a:spcBef>
                  <a:spcPts val="1200"/>
                </a:spcBef>
                <a:spcAft>
                  <a:spcPts val="0"/>
                </a:spcAft>
                <a:buClr>
                  <a:schemeClr val="dk1"/>
                </a:buClr>
                <a:buSzPts val="1500"/>
                <a:buChar char="-"/>
              </a:pPr>
              <a:r>
                <a:rPr lang="en-CA" sz="1500">
                  <a:solidFill>
                    <a:schemeClr val="dk1"/>
                  </a:solidFill>
                </a:rPr>
                <a:t>Trends</a:t>
              </a:r>
              <a:endParaRPr sz="1500">
                <a:solidFill>
                  <a:schemeClr val="dk1"/>
                </a:solidFill>
              </a:endParaRPr>
            </a:p>
            <a:p>
              <a:pPr indent="-276225" lvl="0" marL="269999" marR="0" rtl="0" algn="l">
                <a:lnSpc>
                  <a:spcPct val="115000"/>
                </a:lnSpc>
                <a:spcBef>
                  <a:spcPts val="0"/>
                </a:spcBef>
                <a:spcAft>
                  <a:spcPts val="0"/>
                </a:spcAft>
                <a:buClr>
                  <a:schemeClr val="dk1"/>
                </a:buClr>
                <a:buSzPts val="1500"/>
                <a:buChar char="-"/>
              </a:pPr>
              <a:r>
                <a:rPr lang="en-CA" sz="1500">
                  <a:solidFill>
                    <a:schemeClr val="dk1"/>
                  </a:solidFill>
                </a:rPr>
                <a:t>Regression</a:t>
              </a:r>
              <a:endParaRPr sz="1500">
                <a:solidFill>
                  <a:schemeClr val="dk1"/>
                </a:solidFill>
              </a:endParaRPr>
            </a:p>
            <a:p>
              <a:pPr indent="-276225" lvl="0" marL="269999" marR="0" rtl="0" algn="l">
                <a:lnSpc>
                  <a:spcPct val="115000"/>
                </a:lnSpc>
                <a:spcBef>
                  <a:spcPts val="0"/>
                </a:spcBef>
                <a:spcAft>
                  <a:spcPts val="0"/>
                </a:spcAft>
                <a:buClr>
                  <a:schemeClr val="dk1"/>
                </a:buClr>
                <a:buSzPts val="1500"/>
                <a:buChar char="-"/>
              </a:pPr>
              <a:r>
                <a:rPr lang="en-CA" sz="1500">
                  <a:solidFill>
                    <a:schemeClr val="dk1"/>
                  </a:solidFill>
                </a:rPr>
                <a:t>Drill-down metrics</a:t>
              </a:r>
              <a:endParaRPr sz="1500">
                <a:solidFill>
                  <a:schemeClr val="dk1"/>
                </a:solidFill>
              </a:endParaRPr>
            </a:p>
            <a:p>
              <a:pPr indent="0" lvl="0" marL="0" rtl="0" algn="l">
                <a:lnSpc>
                  <a:spcPct val="115000"/>
                </a:lnSpc>
                <a:spcBef>
                  <a:spcPts val="1200"/>
                </a:spcBef>
                <a:spcAft>
                  <a:spcPts val="0"/>
                </a:spcAft>
                <a:buNone/>
              </a:pPr>
              <a:r>
                <a:t/>
              </a:r>
              <a:endParaRPr sz="1500"/>
            </a:p>
          </p:txBody>
        </p:sp>
      </p:grpSp>
      <p:grpSp>
        <p:nvGrpSpPr>
          <p:cNvPr id="206" name="Google Shape;206;g3cd9d0355d8_0_646"/>
          <p:cNvGrpSpPr/>
          <p:nvPr/>
        </p:nvGrpSpPr>
        <p:grpSpPr>
          <a:xfrm>
            <a:off x="5195350" y="1189775"/>
            <a:ext cx="2064000" cy="3566450"/>
            <a:chOff x="5195350" y="1189775"/>
            <a:chExt cx="2064000" cy="3566450"/>
          </a:xfrm>
        </p:grpSpPr>
        <p:sp>
          <p:nvSpPr>
            <p:cNvPr id="207" name="Google Shape;207;g3cd9d0355d8_0_646"/>
            <p:cNvSpPr/>
            <p:nvPr/>
          </p:nvSpPr>
          <p:spPr>
            <a:xfrm>
              <a:off x="5195350" y="1189775"/>
              <a:ext cx="2064000" cy="669000"/>
            </a:xfrm>
            <a:prstGeom prst="chevron">
              <a:avLst>
                <a:gd fmla="val 50000" name="adj"/>
              </a:avLst>
            </a:prstGeom>
            <a:solidFill>
              <a:srgbClr val="8E7CC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CA" sz="1500">
                  <a:solidFill>
                    <a:srgbClr val="FFFFFF"/>
                  </a:solidFill>
                </a:rPr>
                <a:t>Scale Up and Repeat</a:t>
              </a:r>
              <a:endParaRPr b="1" sz="1500">
                <a:solidFill>
                  <a:srgbClr val="FFFFFF"/>
                </a:solidFill>
              </a:endParaRPr>
            </a:p>
          </p:txBody>
        </p:sp>
        <p:sp>
          <p:nvSpPr>
            <p:cNvPr id="208" name="Google Shape;208;g3cd9d0355d8_0_646"/>
            <p:cNvSpPr txBox="1"/>
            <p:nvPr/>
          </p:nvSpPr>
          <p:spPr>
            <a:xfrm>
              <a:off x="5369475" y="2057125"/>
              <a:ext cx="1775400" cy="2699100"/>
            </a:xfrm>
            <a:prstGeom prst="rect">
              <a:avLst/>
            </a:prstGeom>
            <a:solidFill>
              <a:srgbClr val="F3F3F3"/>
            </a:solid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CA" sz="1500">
                  <a:solidFill>
                    <a:schemeClr val="dk1"/>
                  </a:solidFill>
                </a:rPr>
                <a:t>Compare:</a:t>
              </a:r>
              <a:endParaRPr sz="1500">
                <a:solidFill>
                  <a:schemeClr val="dk1"/>
                </a:solidFill>
              </a:endParaRPr>
            </a:p>
            <a:p>
              <a:pPr indent="-276225" lvl="0" marL="269999" rtl="0" algn="l">
                <a:lnSpc>
                  <a:spcPct val="115000"/>
                </a:lnSpc>
                <a:spcBef>
                  <a:spcPts val="1200"/>
                </a:spcBef>
                <a:spcAft>
                  <a:spcPts val="0"/>
                </a:spcAft>
                <a:buClr>
                  <a:schemeClr val="dk1"/>
                </a:buClr>
                <a:buSzPts val="1500"/>
                <a:buChar char="-"/>
              </a:pPr>
              <a:r>
                <a:rPr lang="en-CA" sz="1500">
                  <a:solidFill>
                    <a:schemeClr val="dk1"/>
                  </a:solidFill>
                </a:rPr>
                <a:t>VM counts</a:t>
              </a:r>
              <a:endParaRPr sz="1500">
                <a:solidFill>
                  <a:schemeClr val="dk1"/>
                </a:solidFill>
              </a:endParaRPr>
            </a:p>
            <a:p>
              <a:pPr indent="-276225" lvl="0" marL="269999" rtl="0" algn="l">
                <a:lnSpc>
                  <a:spcPct val="115000"/>
                </a:lnSpc>
                <a:spcBef>
                  <a:spcPts val="0"/>
                </a:spcBef>
                <a:spcAft>
                  <a:spcPts val="0"/>
                </a:spcAft>
                <a:buClr>
                  <a:schemeClr val="dk1"/>
                </a:buClr>
                <a:buSzPts val="1500"/>
                <a:buChar char="-"/>
              </a:pPr>
              <a:r>
                <a:rPr lang="en-CA" sz="1500">
                  <a:solidFill>
                    <a:schemeClr val="dk1"/>
                  </a:solidFill>
                </a:rPr>
                <a:t>Disks per VM</a:t>
              </a:r>
              <a:endParaRPr sz="1500">
                <a:solidFill>
                  <a:schemeClr val="dk1"/>
                </a:solidFill>
              </a:endParaRPr>
            </a:p>
            <a:p>
              <a:pPr indent="-276225" lvl="0" marL="269999" rtl="0" algn="l">
                <a:lnSpc>
                  <a:spcPct val="115000"/>
                </a:lnSpc>
                <a:spcBef>
                  <a:spcPts val="0"/>
                </a:spcBef>
                <a:spcAft>
                  <a:spcPts val="0"/>
                </a:spcAft>
                <a:buClr>
                  <a:schemeClr val="dk1"/>
                </a:buClr>
                <a:buSzPts val="1500"/>
                <a:buChar char="-"/>
              </a:pPr>
              <a:r>
                <a:rPr lang="en-CA" sz="1500">
                  <a:solidFill>
                    <a:schemeClr val="dk1"/>
                  </a:solidFill>
                </a:rPr>
                <a:t>Configuration changes (baseline vs new)</a:t>
              </a:r>
              <a:endParaRPr sz="1500">
                <a:solidFill>
                  <a:schemeClr val="dk1"/>
                </a:solidFill>
              </a:endParaRPr>
            </a:p>
            <a:p>
              <a:pPr indent="0" lvl="0" marL="0" rtl="0" algn="l">
                <a:lnSpc>
                  <a:spcPct val="115000"/>
                </a:lnSpc>
                <a:spcBef>
                  <a:spcPts val="1200"/>
                </a:spcBef>
                <a:spcAft>
                  <a:spcPts val="0"/>
                </a:spcAft>
                <a:buNone/>
              </a:pPr>
              <a:r>
                <a:t/>
              </a:r>
              <a:endParaRPr sz="1500"/>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94"/>
                                        </p:tgtEl>
                                        <p:attrNameLst>
                                          <p:attrName>style.visibility</p:attrName>
                                        </p:attrNameLst>
                                      </p:cBhvr>
                                      <p:to>
                                        <p:strVal val="visible"/>
                                      </p:to>
                                    </p:set>
                                    <p:anim calcmode="lin" valueType="num">
                                      <p:cBhvr additive="base">
                                        <p:cTn dur="1000"/>
                                        <p:tgtEl>
                                          <p:spTgt spid="194"/>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97"/>
                                        </p:tgtEl>
                                        <p:attrNameLst>
                                          <p:attrName>style.visibility</p:attrName>
                                        </p:attrNameLst>
                                      </p:cBhvr>
                                      <p:to>
                                        <p:strVal val="visible"/>
                                      </p:to>
                                    </p:set>
                                    <p:anim calcmode="lin" valueType="num">
                                      <p:cBhvr additive="base">
                                        <p:cTn dur="1000"/>
                                        <p:tgtEl>
                                          <p:spTgt spid="197"/>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00"/>
                                        </p:tgtEl>
                                        <p:attrNameLst>
                                          <p:attrName>style.visibility</p:attrName>
                                        </p:attrNameLst>
                                      </p:cBhvr>
                                      <p:to>
                                        <p:strVal val="visible"/>
                                      </p:to>
                                    </p:set>
                                    <p:anim calcmode="lin" valueType="num">
                                      <p:cBhvr additive="base">
                                        <p:cTn dur="1000"/>
                                        <p:tgtEl>
                                          <p:spTgt spid="200"/>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06"/>
                                        </p:tgtEl>
                                        <p:attrNameLst>
                                          <p:attrName>style.visibility</p:attrName>
                                        </p:attrNameLst>
                                      </p:cBhvr>
                                      <p:to>
                                        <p:strVal val="visible"/>
                                      </p:to>
                                    </p:set>
                                    <p:anim calcmode="lin" valueType="num">
                                      <p:cBhvr additive="base">
                                        <p:cTn dur="1000"/>
                                        <p:tgtEl>
                                          <p:spTgt spid="206"/>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03"/>
                                        </p:tgtEl>
                                        <p:attrNameLst>
                                          <p:attrName>style.visibility</p:attrName>
                                        </p:attrNameLst>
                                      </p:cBhvr>
                                      <p:to>
                                        <p:strVal val="visible"/>
                                      </p:to>
                                    </p:set>
                                    <p:anim calcmode="lin" valueType="num">
                                      <p:cBhvr additive="base">
                                        <p:cTn dur="700"/>
                                        <p:tgtEl>
                                          <p:spTgt spid="203"/>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g3cc7c8c0889_0_32"/>
          <p:cNvSpPr txBox="1"/>
          <p:nvPr/>
        </p:nvSpPr>
        <p:spPr>
          <a:xfrm>
            <a:off x="276819" y="-140082"/>
            <a:ext cx="7886700" cy="994200"/>
          </a:xfrm>
          <a:prstGeom prst="rect">
            <a:avLst/>
          </a:prstGeom>
          <a:noFill/>
          <a:ln>
            <a:noFill/>
          </a:ln>
        </p:spPr>
        <p:txBody>
          <a:bodyPr anchorCtr="0" anchor="ctr" bIns="34275" lIns="68575" spcFirstLastPara="1" rIns="68575" wrap="square" tIns="34275">
            <a:normAutofit/>
          </a:bodyPr>
          <a:lstStyle/>
          <a:p>
            <a:pPr indent="0" lvl="0" marL="0" marR="0" rtl="0" algn="l">
              <a:lnSpc>
                <a:spcPct val="90000"/>
              </a:lnSpc>
              <a:spcBef>
                <a:spcPts val="0"/>
              </a:spcBef>
              <a:spcAft>
                <a:spcPts val="0"/>
              </a:spcAft>
              <a:buClr>
                <a:schemeClr val="lt1"/>
              </a:buClr>
              <a:buSzPts val="2700"/>
              <a:buFont typeface="Arial"/>
              <a:buNone/>
            </a:pPr>
            <a:r>
              <a:rPr b="1" lang="en-CA" sz="2400">
                <a:solidFill>
                  <a:srgbClr val="8963CD"/>
                </a:solidFill>
              </a:rPr>
              <a:t>Benchmark Capabilities: VM Provisioning + Boot Storms</a:t>
            </a:r>
            <a:endParaRPr b="1" i="0" sz="2400" u="none" cap="none" strike="noStrike">
              <a:solidFill>
                <a:srgbClr val="8963CD"/>
              </a:solidFill>
              <a:latin typeface="Arial"/>
              <a:ea typeface="Arial"/>
              <a:cs typeface="Arial"/>
              <a:sym typeface="Arial"/>
            </a:endParaRPr>
          </a:p>
        </p:txBody>
      </p:sp>
      <p:sp>
        <p:nvSpPr>
          <p:cNvPr id="214" name="Google Shape;214;g3cc7c8c0889_0_32"/>
          <p:cNvSpPr txBox="1"/>
          <p:nvPr/>
        </p:nvSpPr>
        <p:spPr>
          <a:xfrm>
            <a:off x="276825" y="866125"/>
            <a:ext cx="8186700" cy="923400"/>
          </a:xfrm>
          <a:prstGeom prst="rect">
            <a:avLst/>
          </a:prstGeom>
          <a:noFill/>
          <a:ln>
            <a:noFill/>
          </a:ln>
        </p:spPr>
        <p:txBody>
          <a:bodyPr anchorCtr="0" anchor="t" bIns="91425" lIns="91425" spcFirstLastPara="1" rIns="91425" wrap="square" tIns="91425">
            <a:spAutoFit/>
          </a:bodyPr>
          <a:lstStyle/>
          <a:p>
            <a:pPr indent="-330200" lvl="0" marL="457200" marR="0" rtl="0" algn="l">
              <a:lnSpc>
                <a:spcPct val="100000"/>
              </a:lnSpc>
              <a:spcBef>
                <a:spcPts val="0"/>
              </a:spcBef>
              <a:spcAft>
                <a:spcPts val="0"/>
              </a:spcAft>
              <a:buClr>
                <a:schemeClr val="dk1"/>
              </a:buClr>
              <a:buSzPts val="1600"/>
              <a:buFont typeface="Calibri"/>
              <a:buChar char="●"/>
            </a:pPr>
            <a:r>
              <a:rPr b="1" lang="en-CA" sz="1600">
                <a:solidFill>
                  <a:schemeClr val="dk1"/>
                </a:solidFill>
              </a:rPr>
              <a:t>Provisioning:</a:t>
            </a:r>
            <a:r>
              <a:rPr lang="en-CA" sz="1600">
                <a:solidFill>
                  <a:schemeClr val="dk1"/>
                </a:solidFill>
              </a:rPr>
              <a:t> Tests end-to-end time to clone a “golden” image into N data sources in parallel</a:t>
            </a:r>
            <a:endParaRPr sz="1600">
              <a:solidFill>
                <a:schemeClr val="dk1"/>
              </a:solidFill>
            </a:endParaRPr>
          </a:p>
          <a:p>
            <a:pPr indent="-330200" lvl="0" marL="457200" marR="0" rtl="0" algn="l">
              <a:lnSpc>
                <a:spcPct val="100000"/>
              </a:lnSpc>
              <a:spcBef>
                <a:spcPts val="0"/>
              </a:spcBef>
              <a:spcAft>
                <a:spcPts val="0"/>
              </a:spcAft>
              <a:buClr>
                <a:schemeClr val="dk1"/>
              </a:buClr>
              <a:buSzPts val="1600"/>
              <a:buFont typeface="Calibri"/>
              <a:buChar char="●"/>
            </a:pPr>
            <a:r>
              <a:rPr b="1" lang="en-CA" sz="1600">
                <a:solidFill>
                  <a:schemeClr val="dk1"/>
                </a:solidFill>
              </a:rPr>
              <a:t>Boot Storm:</a:t>
            </a:r>
            <a:r>
              <a:rPr lang="en-CA" sz="1600">
                <a:solidFill>
                  <a:schemeClr val="dk1"/>
                </a:solidFill>
              </a:rPr>
              <a:t> Storage performance when N VMs boot in parallel at same time</a:t>
            </a:r>
            <a:endParaRPr sz="1600">
              <a:solidFill>
                <a:schemeClr val="dk1"/>
              </a:solidFill>
            </a:endParaRPr>
          </a:p>
        </p:txBody>
      </p:sp>
      <p:pic>
        <p:nvPicPr>
          <p:cNvPr id="215" name="Google Shape;215;g3cc7c8c0889_0_32"/>
          <p:cNvPicPr preferRelativeResize="0"/>
          <p:nvPr/>
        </p:nvPicPr>
        <p:blipFill>
          <a:blip r:embed="rId3">
            <a:alphaModFix/>
          </a:blip>
          <a:stretch>
            <a:fillRect/>
          </a:stretch>
        </p:blipFill>
        <p:spPr>
          <a:xfrm>
            <a:off x="1196414" y="3191784"/>
            <a:ext cx="811431" cy="990419"/>
          </a:xfrm>
          <a:prstGeom prst="rect">
            <a:avLst/>
          </a:prstGeom>
          <a:noFill/>
          <a:ln>
            <a:noFill/>
          </a:ln>
        </p:spPr>
      </p:pic>
      <p:pic>
        <p:nvPicPr>
          <p:cNvPr id="216" name="Google Shape;216;g3cc7c8c0889_0_32"/>
          <p:cNvPicPr preferRelativeResize="0"/>
          <p:nvPr/>
        </p:nvPicPr>
        <p:blipFill>
          <a:blip r:embed="rId4">
            <a:alphaModFix/>
          </a:blip>
          <a:stretch>
            <a:fillRect/>
          </a:stretch>
        </p:blipFill>
        <p:spPr>
          <a:xfrm>
            <a:off x="3193583" y="2405374"/>
            <a:ext cx="644250" cy="846936"/>
          </a:xfrm>
          <a:prstGeom prst="rect">
            <a:avLst/>
          </a:prstGeom>
          <a:noFill/>
          <a:ln>
            <a:noFill/>
          </a:ln>
        </p:spPr>
      </p:pic>
      <p:pic>
        <p:nvPicPr>
          <p:cNvPr id="217" name="Google Shape;217;g3cc7c8c0889_0_32"/>
          <p:cNvPicPr preferRelativeResize="0"/>
          <p:nvPr/>
        </p:nvPicPr>
        <p:blipFill>
          <a:blip r:embed="rId3">
            <a:alphaModFix/>
          </a:blip>
          <a:stretch>
            <a:fillRect/>
          </a:stretch>
        </p:blipFill>
        <p:spPr>
          <a:xfrm>
            <a:off x="3267258" y="3601400"/>
            <a:ext cx="644250" cy="786405"/>
          </a:xfrm>
          <a:prstGeom prst="rect">
            <a:avLst/>
          </a:prstGeom>
          <a:noFill/>
          <a:ln>
            <a:noFill/>
          </a:ln>
        </p:spPr>
      </p:pic>
      <p:cxnSp>
        <p:nvCxnSpPr>
          <p:cNvPr id="218" name="Google Shape;218;g3cc7c8c0889_0_32"/>
          <p:cNvCxnSpPr>
            <a:stCxn id="215" idx="3"/>
            <a:endCxn id="216" idx="1"/>
          </p:cNvCxnSpPr>
          <p:nvPr/>
        </p:nvCxnSpPr>
        <p:spPr>
          <a:xfrm flipH="1" rot="10800000">
            <a:off x="2007845" y="2828694"/>
            <a:ext cx="1185600" cy="858300"/>
          </a:xfrm>
          <a:prstGeom prst="straightConnector1">
            <a:avLst/>
          </a:prstGeom>
          <a:noFill/>
          <a:ln cap="flat" cmpd="sng" w="11300">
            <a:solidFill>
              <a:schemeClr val="dk2"/>
            </a:solidFill>
            <a:prstDash val="dash"/>
            <a:round/>
            <a:headEnd len="med" w="med" type="none"/>
            <a:tailEnd len="med" w="med" type="triangle"/>
          </a:ln>
        </p:spPr>
      </p:cxnSp>
      <p:cxnSp>
        <p:nvCxnSpPr>
          <p:cNvPr id="219" name="Google Shape;219;g3cc7c8c0889_0_32"/>
          <p:cNvCxnSpPr>
            <a:stCxn id="215" idx="3"/>
            <a:endCxn id="217" idx="1"/>
          </p:cNvCxnSpPr>
          <p:nvPr/>
        </p:nvCxnSpPr>
        <p:spPr>
          <a:xfrm>
            <a:off x="2007845" y="3686994"/>
            <a:ext cx="1259400" cy="307500"/>
          </a:xfrm>
          <a:prstGeom prst="straightConnector1">
            <a:avLst/>
          </a:prstGeom>
          <a:noFill/>
          <a:ln cap="flat" cmpd="sng" w="11300">
            <a:solidFill>
              <a:schemeClr val="dk2"/>
            </a:solidFill>
            <a:prstDash val="dash"/>
            <a:round/>
            <a:headEnd len="med" w="med" type="none"/>
            <a:tailEnd len="med" w="med" type="triangle"/>
          </a:ln>
        </p:spPr>
      </p:cxnSp>
      <p:sp>
        <p:nvSpPr>
          <p:cNvPr id="220" name="Google Shape;220;g3cc7c8c0889_0_32"/>
          <p:cNvSpPr txBox="1"/>
          <p:nvPr/>
        </p:nvSpPr>
        <p:spPr>
          <a:xfrm rot="-2101999">
            <a:off x="2074975" y="2921307"/>
            <a:ext cx="1125158" cy="383652"/>
          </a:xfrm>
          <a:prstGeom prst="rect">
            <a:avLst/>
          </a:prstGeom>
          <a:noFill/>
          <a:ln>
            <a:noFill/>
          </a:ln>
        </p:spPr>
        <p:txBody>
          <a:bodyPr anchorCtr="0" anchor="t" bIns="108375" lIns="108375" spcFirstLastPara="1" rIns="108375" wrap="square" tIns="108375">
            <a:spAutoFit/>
          </a:bodyPr>
          <a:lstStyle/>
          <a:p>
            <a:pPr indent="0" lvl="0" marL="0" rtl="0" algn="l">
              <a:spcBef>
                <a:spcPts val="0"/>
              </a:spcBef>
              <a:spcAft>
                <a:spcPts val="0"/>
              </a:spcAft>
              <a:buNone/>
            </a:pPr>
            <a:r>
              <a:rPr lang="en-CA" sz="1066">
                <a:solidFill>
                  <a:schemeClr val="dk1"/>
                </a:solidFill>
              </a:rPr>
              <a:t>volume clone</a:t>
            </a:r>
            <a:endParaRPr sz="1066">
              <a:solidFill>
                <a:schemeClr val="dk1"/>
              </a:solidFill>
            </a:endParaRPr>
          </a:p>
        </p:txBody>
      </p:sp>
      <p:cxnSp>
        <p:nvCxnSpPr>
          <p:cNvPr id="221" name="Google Shape;221;g3cc7c8c0889_0_32"/>
          <p:cNvCxnSpPr>
            <a:stCxn id="216" idx="3"/>
          </p:cNvCxnSpPr>
          <p:nvPr/>
        </p:nvCxnSpPr>
        <p:spPr>
          <a:xfrm>
            <a:off x="3837833" y="2828842"/>
            <a:ext cx="1237200" cy="4200"/>
          </a:xfrm>
          <a:prstGeom prst="straightConnector1">
            <a:avLst/>
          </a:prstGeom>
          <a:noFill/>
          <a:ln cap="flat" cmpd="sng" w="11300">
            <a:solidFill>
              <a:schemeClr val="dk2"/>
            </a:solidFill>
            <a:prstDash val="dash"/>
            <a:round/>
            <a:headEnd len="med" w="med" type="none"/>
            <a:tailEnd len="med" w="med" type="triangle"/>
          </a:ln>
        </p:spPr>
      </p:cxnSp>
      <p:sp>
        <p:nvSpPr>
          <p:cNvPr id="222" name="Google Shape;222;g3cc7c8c0889_0_32"/>
          <p:cNvSpPr txBox="1"/>
          <p:nvPr/>
        </p:nvSpPr>
        <p:spPr>
          <a:xfrm rot="-1754">
            <a:off x="3979020" y="2531095"/>
            <a:ext cx="1175700" cy="383100"/>
          </a:xfrm>
          <a:prstGeom prst="rect">
            <a:avLst/>
          </a:prstGeom>
          <a:noFill/>
          <a:ln>
            <a:noFill/>
          </a:ln>
        </p:spPr>
        <p:txBody>
          <a:bodyPr anchorCtr="0" anchor="t" bIns="108375" lIns="108375" spcFirstLastPara="1" rIns="108375" wrap="square" tIns="108375">
            <a:spAutoFit/>
          </a:bodyPr>
          <a:lstStyle/>
          <a:p>
            <a:pPr indent="0" lvl="0" marL="0" rtl="0" algn="l">
              <a:spcBef>
                <a:spcPts val="0"/>
              </a:spcBef>
              <a:spcAft>
                <a:spcPts val="0"/>
              </a:spcAft>
              <a:buNone/>
            </a:pPr>
            <a:r>
              <a:rPr lang="en-CA" sz="1066">
                <a:solidFill>
                  <a:schemeClr val="dk1"/>
                </a:solidFill>
              </a:rPr>
              <a:t>volume attach</a:t>
            </a:r>
            <a:endParaRPr sz="1066">
              <a:solidFill>
                <a:schemeClr val="dk1"/>
              </a:solidFill>
            </a:endParaRPr>
          </a:p>
        </p:txBody>
      </p:sp>
      <p:pic>
        <p:nvPicPr>
          <p:cNvPr id="223" name="Google Shape;223;g3cc7c8c0889_0_32"/>
          <p:cNvPicPr preferRelativeResize="0"/>
          <p:nvPr/>
        </p:nvPicPr>
        <p:blipFill>
          <a:blip r:embed="rId5">
            <a:alphaModFix/>
          </a:blip>
          <a:stretch>
            <a:fillRect/>
          </a:stretch>
        </p:blipFill>
        <p:spPr>
          <a:xfrm>
            <a:off x="5329125" y="2091750"/>
            <a:ext cx="597918" cy="1223429"/>
          </a:xfrm>
          <a:prstGeom prst="rect">
            <a:avLst/>
          </a:prstGeom>
          <a:noFill/>
          <a:ln>
            <a:noFill/>
          </a:ln>
        </p:spPr>
      </p:pic>
      <p:sp>
        <p:nvSpPr>
          <p:cNvPr id="224" name="Google Shape;224;g3cc7c8c0889_0_32"/>
          <p:cNvSpPr txBox="1"/>
          <p:nvPr/>
        </p:nvSpPr>
        <p:spPr>
          <a:xfrm rot="-1553">
            <a:off x="5295901" y="2682645"/>
            <a:ext cx="664200" cy="434100"/>
          </a:xfrm>
          <a:prstGeom prst="rect">
            <a:avLst/>
          </a:prstGeom>
          <a:noFill/>
          <a:ln>
            <a:noFill/>
          </a:ln>
        </p:spPr>
        <p:txBody>
          <a:bodyPr anchorCtr="0" anchor="t" bIns="92100" lIns="92100" spcFirstLastPara="1" rIns="92100" wrap="square" tIns="92100">
            <a:spAutoFit/>
          </a:bodyPr>
          <a:lstStyle/>
          <a:p>
            <a:pPr indent="0" lvl="0" marL="0" rtl="0" algn="l">
              <a:spcBef>
                <a:spcPts val="0"/>
              </a:spcBef>
              <a:spcAft>
                <a:spcPts val="0"/>
              </a:spcAft>
              <a:buNone/>
            </a:pPr>
            <a:r>
              <a:rPr lang="en-CA" sz="805">
                <a:solidFill>
                  <a:schemeClr val="dk1"/>
                </a:solidFill>
              </a:rPr>
              <a:t>Booting..…</a:t>
            </a:r>
            <a:endParaRPr sz="805">
              <a:solidFill>
                <a:schemeClr val="dk1"/>
              </a:solidFill>
            </a:endParaRPr>
          </a:p>
        </p:txBody>
      </p:sp>
      <p:sp>
        <p:nvSpPr>
          <p:cNvPr id="225" name="Google Shape;225;g3cc7c8c0889_0_32"/>
          <p:cNvSpPr/>
          <p:nvPr/>
        </p:nvSpPr>
        <p:spPr>
          <a:xfrm>
            <a:off x="5222367" y="2310529"/>
            <a:ext cx="811500" cy="1178400"/>
          </a:xfrm>
          <a:prstGeom prst="roundRect">
            <a:avLst>
              <a:gd fmla="val 16667" name="adj"/>
            </a:avLst>
          </a:prstGeom>
          <a:noFill/>
          <a:ln cap="flat" cmpd="sng" w="9600">
            <a:solidFill>
              <a:schemeClr val="accent1"/>
            </a:solidFill>
            <a:prstDash val="solid"/>
            <a:round/>
            <a:headEnd len="sm" w="sm" type="none"/>
            <a:tailEnd len="sm" w="sm" type="none"/>
          </a:ln>
        </p:spPr>
        <p:txBody>
          <a:bodyPr anchorCtr="0" anchor="ctr" bIns="92100" lIns="92100" spcFirstLastPara="1" rIns="92100" wrap="square" tIns="92100">
            <a:noAutofit/>
          </a:bodyPr>
          <a:lstStyle/>
          <a:p>
            <a:pPr indent="0" lvl="0" marL="0" rtl="0" algn="ctr">
              <a:spcBef>
                <a:spcPts val="0"/>
              </a:spcBef>
              <a:spcAft>
                <a:spcPts val="0"/>
              </a:spcAft>
              <a:buNone/>
            </a:pPr>
            <a:r>
              <a:rPr lang="en-CA" sz="1108">
                <a:latin typeface="Inter"/>
                <a:ea typeface="Inter"/>
                <a:cs typeface="Inter"/>
                <a:sym typeface="Inter"/>
              </a:rPr>
              <a:t>VM</a:t>
            </a:r>
            <a:endParaRPr sz="1108">
              <a:latin typeface="Inter"/>
              <a:ea typeface="Inter"/>
              <a:cs typeface="Inter"/>
              <a:sym typeface="Inter"/>
            </a:endParaRPr>
          </a:p>
          <a:p>
            <a:pPr indent="0" lvl="0" marL="0" rtl="0" algn="ctr">
              <a:spcBef>
                <a:spcPts val="0"/>
              </a:spcBef>
              <a:spcAft>
                <a:spcPts val="0"/>
              </a:spcAft>
              <a:buNone/>
            </a:pPr>
            <a:r>
              <a:t/>
            </a:r>
            <a:endParaRPr sz="1410">
              <a:latin typeface="Calibri"/>
              <a:ea typeface="Calibri"/>
              <a:cs typeface="Calibri"/>
              <a:sym typeface="Calibri"/>
            </a:endParaRPr>
          </a:p>
          <a:p>
            <a:pPr indent="0" lvl="0" marL="0" rtl="0" algn="ctr">
              <a:spcBef>
                <a:spcPts val="0"/>
              </a:spcBef>
              <a:spcAft>
                <a:spcPts val="0"/>
              </a:spcAft>
              <a:buNone/>
            </a:pPr>
            <a:r>
              <a:t/>
            </a:r>
            <a:endParaRPr sz="1410">
              <a:latin typeface="Calibri"/>
              <a:ea typeface="Calibri"/>
              <a:cs typeface="Calibri"/>
              <a:sym typeface="Calibri"/>
            </a:endParaRPr>
          </a:p>
          <a:p>
            <a:pPr indent="0" lvl="0" marL="0" rtl="0" algn="ctr">
              <a:spcBef>
                <a:spcPts val="0"/>
              </a:spcBef>
              <a:spcAft>
                <a:spcPts val="0"/>
              </a:spcAft>
              <a:buNone/>
            </a:pPr>
            <a:r>
              <a:t/>
            </a:r>
            <a:endParaRPr sz="1410">
              <a:latin typeface="Calibri"/>
              <a:ea typeface="Calibri"/>
              <a:cs typeface="Calibri"/>
              <a:sym typeface="Calibri"/>
            </a:endParaRPr>
          </a:p>
          <a:p>
            <a:pPr indent="0" lvl="0" marL="0" rtl="0" algn="ctr">
              <a:spcBef>
                <a:spcPts val="0"/>
              </a:spcBef>
              <a:spcAft>
                <a:spcPts val="0"/>
              </a:spcAft>
              <a:buNone/>
            </a:pPr>
            <a:r>
              <a:t/>
            </a:r>
            <a:endParaRPr sz="1410">
              <a:latin typeface="Calibri"/>
              <a:ea typeface="Calibri"/>
              <a:cs typeface="Calibri"/>
              <a:sym typeface="Calibri"/>
            </a:endParaRPr>
          </a:p>
        </p:txBody>
      </p:sp>
      <p:pic>
        <p:nvPicPr>
          <p:cNvPr id="226" name="Google Shape;226;g3cc7c8c0889_0_32"/>
          <p:cNvPicPr preferRelativeResize="0"/>
          <p:nvPr/>
        </p:nvPicPr>
        <p:blipFill>
          <a:blip r:embed="rId4">
            <a:alphaModFix/>
          </a:blip>
          <a:stretch>
            <a:fillRect/>
          </a:stretch>
        </p:blipFill>
        <p:spPr>
          <a:xfrm>
            <a:off x="5386399" y="2927942"/>
            <a:ext cx="483412" cy="555165"/>
          </a:xfrm>
          <a:prstGeom prst="rect">
            <a:avLst/>
          </a:prstGeom>
          <a:noFill/>
          <a:ln>
            <a:noFill/>
          </a:ln>
        </p:spPr>
      </p:pic>
      <p:sp>
        <p:nvSpPr>
          <p:cNvPr id="227" name="Google Shape;227;g3cc7c8c0889_0_32"/>
          <p:cNvSpPr txBox="1"/>
          <p:nvPr/>
        </p:nvSpPr>
        <p:spPr>
          <a:xfrm rot="-1553">
            <a:off x="7381529" y="2758583"/>
            <a:ext cx="664200" cy="310200"/>
          </a:xfrm>
          <a:prstGeom prst="rect">
            <a:avLst/>
          </a:prstGeom>
          <a:noFill/>
          <a:ln>
            <a:noFill/>
          </a:ln>
        </p:spPr>
        <p:txBody>
          <a:bodyPr anchorCtr="0" anchor="t" bIns="92100" lIns="92100" spcFirstLastPara="1" rIns="92100" wrap="square" tIns="92100">
            <a:spAutoFit/>
          </a:bodyPr>
          <a:lstStyle/>
          <a:p>
            <a:pPr indent="0" lvl="0" marL="0" rtl="0" algn="l">
              <a:spcBef>
                <a:spcPts val="0"/>
              </a:spcBef>
              <a:spcAft>
                <a:spcPts val="0"/>
              </a:spcAft>
              <a:buNone/>
            </a:pPr>
            <a:r>
              <a:rPr lang="en-CA" sz="805">
                <a:solidFill>
                  <a:schemeClr val="dk1"/>
                </a:solidFill>
              </a:rPr>
              <a:t>Running</a:t>
            </a:r>
            <a:endParaRPr sz="805">
              <a:solidFill>
                <a:schemeClr val="dk1"/>
              </a:solidFill>
            </a:endParaRPr>
          </a:p>
        </p:txBody>
      </p:sp>
      <p:sp>
        <p:nvSpPr>
          <p:cNvPr id="228" name="Google Shape;228;g3cc7c8c0889_0_32"/>
          <p:cNvSpPr/>
          <p:nvPr/>
        </p:nvSpPr>
        <p:spPr>
          <a:xfrm>
            <a:off x="7308026" y="2299537"/>
            <a:ext cx="811500" cy="1178400"/>
          </a:xfrm>
          <a:prstGeom prst="roundRect">
            <a:avLst>
              <a:gd fmla="val 16667" name="adj"/>
            </a:avLst>
          </a:prstGeom>
          <a:noFill/>
          <a:ln cap="flat" cmpd="sng" w="9600">
            <a:solidFill>
              <a:schemeClr val="accent1"/>
            </a:solidFill>
            <a:prstDash val="solid"/>
            <a:round/>
            <a:headEnd len="sm" w="sm" type="none"/>
            <a:tailEnd len="sm" w="sm" type="none"/>
          </a:ln>
        </p:spPr>
        <p:txBody>
          <a:bodyPr anchorCtr="0" anchor="ctr" bIns="92100" lIns="92100" spcFirstLastPara="1" rIns="92100" wrap="square" tIns="92100">
            <a:noAutofit/>
          </a:bodyPr>
          <a:lstStyle/>
          <a:p>
            <a:pPr indent="0" lvl="0" marL="0" rtl="0" algn="ctr">
              <a:spcBef>
                <a:spcPts val="0"/>
              </a:spcBef>
              <a:spcAft>
                <a:spcPts val="0"/>
              </a:spcAft>
              <a:buNone/>
            </a:pPr>
            <a:r>
              <a:rPr lang="en-CA" sz="1108">
                <a:latin typeface="Inter"/>
                <a:ea typeface="Inter"/>
                <a:cs typeface="Inter"/>
                <a:sym typeface="Inter"/>
              </a:rPr>
              <a:t>VM</a:t>
            </a:r>
            <a:endParaRPr sz="1108">
              <a:latin typeface="Inter"/>
              <a:ea typeface="Inter"/>
              <a:cs typeface="Inter"/>
              <a:sym typeface="Inter"/>
            </a:endParaRPr>
          </a:p>
          <a:p>
            <a:pPr indent="0" lvl="0" marL="0" rtl="0" algn="ctr">
              <a:spcBef>
                <a:spcPts val="0"/>
              </a:spcBef>
              <a:spcAft>
                <a:spcPts val="0"/>
              </a:spcAft>
              <a:buNone/>
            </a:pPr>
            <a:r>
              <a:t/>
            </a:r>
            <a:endParaRPr sz="1410">
              <a:latin typeface="Calibri"/>
              <a:ea typeface="Calibri"/>
              <a:cs typeface="Calibri"/>
              <a:sym typeface="Calibri"/>
            </a:endParaRPr>
          </a:p>
          <a:p>
            <a:pPr indent="0" lvl="0" marL="0" rtl="0" algn="ctr">
              <a:spcBef>
                <a:spcPts val="0"/>
              </a:spcBef>
              <a:spcAft>
                <a:spcPts val="0"/>
              </a:spcAft>
              <a:buNone/>
            </a:pPr>
            <a:r>
              <a:t/>
            </a:r>
            <a:endParaRPr sz="1410">
              <a:latin typeface="Calibri"/>
              <a:ea typeface="Calibri"/>
              <a:cs typeface="Calibri"/>
              <a:sym typeface="Calibri"/>
            </a:endParaRPr>
          </a:p>
          <a:p>
            <a:pPr indent="0" lvl="0" marL="0" rtl="0" algn="ctr">
              <a:spcBef>
                <a:spcPts val="0"/>
              </a:spcBef>
              <a:spcAft>
                <a:spcPts val="0"/>
              </a:spcAft>
              <a:buNone/>
            </a:pPr>
            <a:r>
              <a:t/>
            </a:r>
            <a:endParaRPr sz="1410">
              <a:latin typeface="Calibri"/>
              <a:ea typeface="Calibri"/>
              <a:cs typeface="Calibri"/>
              <a:sym typeface="Calibri"/>
            </a:endParaRPr>
          </a:p>
          <a:p>
            <a:pPr indent="0" lvl="0" marL="0" rtl="0" algn="ctr">
              <a:spcBef>
                <a:spcPts val="0"/>
              </a:spcBef>
              <a:spcAft>
                <a:spcPts val="0"/>
              </a:spcAft>
              <a:buNone/>
            </a:pPr>
            <a:r>
              <a:t/>
            </a:r>
            <a:endParaRPr sz="1410">
              <a:latin typeface="Calibri"/>
              <a:ea typeface="Calibri"/>
              <a:cs typeface="Calibri"/>
              <a:sym typeface="Calibri"/>
            </a:endParaRPr>
          </a:p>
        </p:txBody>
      </p:sp>
      <p:pic>
        <p:nvPicPr>
          <p:cNvPr id="229" name="Google Shape;229;g3cc7c8c0889_0_32"/>
          <p:cNvPicPr preferRelativeResize="0"/>
          <p:nvPr/>
        </p:nvPicPr>
        <p:blipFill>
          <a:blip r:embed="rId3">
            <a:alphaModFix/>
          </a:blip>
          <a:stretch>
            <a:fillRect/>
          </a:stretch>
        </p:blipFill>
        <p:spPr>
          <a:xfrm>
            <a:off x="7472010" y="2944623"/>
            <a:ext cx="483412" cy="555165"/>
          </a:xfrm>
          <a:prstGeom prst="rect">
            <a:avLst/>
          </a:prstGeom>
          <a:noFill/>
          <a:ln>
            <a:noFill/>
          </a:ln>
        </p:spPr>
      </p:pic>
      <p:sp>
        <p:nvSpPr>
          <p:cNvPr id="230" name="Google Shape;230;g3cc7c8c0889_0_32"/>
          <p:cNvSpPr txBox="1"/>
          <p:nvPr/>
        </p:nvSpPr>
        <p:spPr>
          <a:xfrm rot="-1754">
            <a:off x="6082930" y="2644276"/>
            <a:ext cx="1175700" cy="547200"/>
          </a:xfrm>
          <a:prstGeom prst="rect">
            <a:avLst/>
          </a:prstGeom>
          <a:noFill/>
          <a:ln>
            <a:noFill/>
          </a:ln>
        </p:spPr>
        <p:txBody>
          <a:bodyPr anchorCtr="0" anchor="t" bIns="108375" lIns="108375" spcFirstLastPara="1" rIns="108375" wrap="square" tIns="108375">
            <a:spAutoFit/>
          </a:bodyPr>
          <a:lstStyle/>
          <a:p>
            <a:pPr indent="0" lvl="0" marL="0" rtl="0" algn="l">
              <a:spcBef>
                <a:spcPts val="0"/>
              </a:spcBef>
              <a:spcAft>
                <a:spcPts val="0"/>
              </a:spcAft>
              <a:buNone/>
            </a:pPr>
            <a:r>
              <a:rPr lang="en-CA" sz="1066">
                <a:solidFill>
                  <a:schemeClr val="dk1"/>
                </a:solidFill>
              </a:rPr>
              <a:t>ping VMI</a:t>
            </a:r>
            <a:endParaRPr sz="1066">
              <a:solidFill>
                <a:schemeClr val="dk1"/>
              </a:solidFill>
            </a:endParaRPr>
          </a:p>
          <a:p>
            <a:pPr indent="0" lvl="0" marL="0" rtl="0" algn="l">
              <a:spcBef>
                <a:spcPts val="0"/>
              </a:spcBef>
              <a:spcAft>
                <a:spcPts val="0"/>
              </a:spcAft>
              <a:buNone/>
            </a:pPr>
            <a:r>
              <a:rPr lang="en-CA" sz="1066">
                <a:solidFill>
                  <a:schemeClr val="dk1"/>
                </a:solidFill>
              </a:rPr>
              <a:t>check OS</a:t>
            </a:r>
            <a:endParaRPr sz="1066">
              <a:solidFill>
                <a:schemeClr val="dk1"/>
              </a:solidFill>
            </a:endParaRPr>
          </a:p>
        </p:txBody>
      </p:sp>
      <p:cxnSp>
        <p:nvCxnSpPr>
          <p:cNvPr id="231" name="Google Shape;231;g3cc7c8c0889_0_32"/>
          <p:cNvCxnSpPr>
            <a:stCxn id="230" idx="1"/>
            <a:endCxn id="230" idx="3"/>
          </p:cNvCxnSpPr>
          <p:nvPr/>
        </p:nvCxnSpPr>
        <p:spPr>
          <a:xfrm flipH="1" rot="10800000">
            <a:off x="6082930" y="2917576"/>
            <a:ext cx="1175700" cy="600"/>
          </a:xfrm>
          <a:prstGeom prst="straightConnector1">
            <a:avLst/>
          </a:prstGeom>
          <a:noFill/>
          <a:ln cap="flat" cmpd="sng" w="11300">
            <a:solidFill>
              <a:schemeClr val="dk2"/>
            </a:solidFill>
            <a:prstDash val="dash"/>
            <a:round/>
            <a:headEnd len="med" w="med" type="none"/>
            <a:tailEnd len="med" w="med" type="triangle"/>
          </a:ln>
        </p:spPr>
      </p:cxnSp>
      <p:pic>
        <p:nvPicPr>
          <p:cNvPr id="232" name="Google Shape;232;g3cc7c8c0889_0_32"/>
          <p:cNvPicPr preferRelativeResize="0"/>
          <p:nvPr/>
        </p:nvPicPr>
        <p:blipFill>
          <a:blip r:embed="rId6">
            <a:alphaModFix/>
          </a:blip>
          <a:stretch>
            <a:fillRect/>
          </a:stretch>
        </p:blipFill>
        <p:spPr>
          <a:xfrm>
            <a:off x="7471985" y="2468095"/>
            <a:ext cx="483419" cy="448786"/>
          </a:xfrm>
          <a:prstGeom prst="rect">
            <a:avLst/>
          </a:prstGeom>
          <a:noFill/>
          <a:ln>
            <a:noFill/>
          </a:ln>
        </p:spPr>
      </p:pic>
      <p:sp>
        <p:nvSpPr>
          <p:cNvPr id="233" name="Google Shape;233;g3cc7c8c0889_0_32"/>
          <p:cNvSpPr txBox="1"/>
          <p:nvPr/>
        </p:nvSpPr>
        <p:spPr>
          <a:xfrm rot="-2143">
            <a:off x="977075" y="4094677"/>
            <a:ext cx="1443900" cy="401400"/>
          </a:xfrm>
          <a:prstGeom prst="rect">
            <a:avLst/>
          </a:prstGeom>
          <a:noFill/>
          <a:ln>
            <a:noFill/>
          </a:ln>
        </p:spPr>
        <p:txBody>
          <a:bodyPr anchorCtr="0" anchor="t" bIns="108375" lIns="108375" spcFirstLastPara="1" rIns="108375" wrap="square" tIns="108375">
            <a:spAutoFit/>
          </a:bodyPr>
          <a:lstStyle/>
          <a:p>
            <a:pPr indent="0" lvl="0" marL="0" rtl="0" algn="l">
              <a:spcBef>
                <a:spcPts val="0"/>
              </a:spcBef>
              <a:spcAft>
                <a:spcPts val="0"/>
              </a:spcAft>
              <a:buNone/>
            </a:pPr>
            <a:r>
              <a:rPr lang="en-CA" sz="1185">
                <a:solidFill>
                  <a:schemeClr val="dk1"/>
                </a:solidFill>
              </a:rPr>
              <a:t>Golden Template</a:t>
            </a:r>
            <a:endParaRPr sz="1185">
              <a:solidFill>
                <a:schemeClr val="dk1"/>
              </a:solidFill>
            </a:endParaRPr>
          </a:p>
        </p:txBody>
      </p:sp>
      <p:sp>
        <p:nvSpPr>
          <p:cNvPr id="234" name="Google Shape;234;g3cc7c8c0889_0_32"/>
          <p:cNvSpPr txBox="1"/>
          <p:nvPr/>
        </p:nvSpPr>
        <p:spPr>
          <a:xfrm rot="-1248">
            <a:off x="3313823" y="4496684"/>
            <a:ext cx="826200" cy="383100"/>
          </a:xfrm>
          <a:prstGeom prst="rect">
            <a:avLst/>
          </a:prstGeom>
          <a:noFill/>
          <a:ln>
            <a:noFill/>
          </a:ln>
        </p:spPr>
        <p:txBody>
          <a:bodyPr anchorCtr="0" anchor="t" bIns="108375" lIns="108375" spcFirstLastPara="1" rIns="108375" wrap="square" tIns="108375">
            <a:spAutoFit/>
          </a:bodyPr>
          <a:lstStyle/>
          <a:p>
            <a:pPr indent="0" lvl="0" marL="0" rtl="0" algn="l">
              <a:spcBef>
                <a:spcPts val="0"/>
              </a:spcBef>
              <a:spcAft>
                <a:spcPts val="0"/>
              </a:spcAft>
              <a:buNone/>
            </a:pPr>
            <a:r>
              <a:rPr lang="en-CA" sz="1066">
                <a:solidFill>
                  <a:schemeClr val="dk1"/>
                </a:solidFill>
              </a:rPr>
              <a:t>N clones</a:t>
            </a:r>
            <a:endParaRPr sz="1066">
              <a:solidFill>
                <a:schemeClr val="dk1"/>
              </a:solidFill>
            </a:endParaRPr>
          </a:p>
        </p:txBody>
      </p:sp>
      <p:pic>
        <p:nvPicPr>
          <p:cNvPr id="235" name="Google Shape;235;g3cc7c8c0889_0_32"/>
          <p:cNvPicPr preferRelativeResize="0"/>
          <p:nvPr/>
        </p:nvPicPr>
        <p:blipFill>
          <a:blip r:embed="rId3">
            <a:alphaModFix/>
          </a:blip>
          <a:stretch>
            <a:fillRect/>
          </a:stretch>
        </p:blipFill>
        <p:spPr>
          <a:xfrm>
            <a:off x="3313832" y="3687000"/>
            <a:ext cx="644250" cy="786405"/>
          </a:xfrm>
          <a:prstGeom prst="rect">
            <a:avLst/>
          </a:prstGeom>
          <a:noFill/>
          <a:ln>
            <a:noFill/>
          </a:ln>
        </p:spPr>
      </p:pic>
      <p:pic>
        <p:nvPicPr>
          <p:cNvPr id="236" name="Google Shape;236;g3cc7c8c0889_0_32"/>
          <p:cNvPicPr preferRelativeResize="0"/>
          <p:nvPr/>
        </p:nvPicPr>
        <p:blipFill>
          <a:blip r:embed="rId3">
            <a:alphaModFix/>
          </a:blip>
          <a:stretch>
            <a:fillRect/>
          </a:stretch>
        </p:blipFill>
        <p:spPr>
          <a:xfrm>
            <a:off x="3404807" y="3814025"/>
            <a:ext cx="644250" cy="786405"/>
          </a:xfrm>
          <a:prstGeom prst="rect">
            <a:avLst/>
          </a:prstGeom>
          <a:noFill/>
          <a:ln>
            <a:noFill/>
          </a:ln>
        </p:spPr>
      </p:pic>
      <p:cxnSp>
        <p:nvCxnSpPr>
          <p:cNvPr id="237" name="Google Shape;237;g3cc7c8c0889_0_32"/>
          <p:cNvCxnSpPr/>
          <p:nvPr/>
        </p:nvCxnSpPr>
        <p:spPr>
          <a:xfrm>
            <a:off x="3522525" y="3252300"/>
            <a:ext cx="0" cy="446700"/>
          </a:xfrm>
          <a:prstGeom prst="straightConnector1">
            <a:avLst/>
          </a:prstGeom>
          <a:noFill/>
          <a:ln cap="flat" cmpd="sng" w="9525">
            <a:solidFill>
              <a:schemeClr val="dk2"/>
            </a:solidFill>
            <a:prstDash val="dot"/>
            <a:round/>
            <a:headEnd len="med" w="med" type="none"/>
            <a:tailEnd len="med" w="med" type="none"/>
          </a:ln>
        </p:spPr>
      </p:cxnSp>
      <p:cxnSp>
        <p:nvCxnSpPr>
          <p:cNvPr id="238" name="Google Shape;238;g3cc7c8c0889_0_32"/>
          <p:cNvCxnSpPr/>
          <p:nvPr/>
        </p:nvCxnSpPr>
        <p:spPr>
          <a:xfrm>
            <a:off x="5628125" y="3617400"/>
            <a:ext cx="0" cy="446700"/>
          </a:xfrm>
          <a:prstGeom prst="straightConnector1">
            <a:avLst/>
          </a:prstGeom>
          <a:noFill/>
          <a:ln cap="flat" cmpd="sng" w="9525">
            <a:solidFill>
              <a:schemeClr val="dk2"/>
            </a:solidFill>
            <a:prstDash val="dot"/>
            <a:round/>
            <a:headEnd len="med" w="med" type="none"/>
            <a:tailEnd len="med" w="med" type="none"/>
          </a:ln>
        </p:spPr>
      </p:cxnSp>
      <p:sp>
        <p:nvSpPr>
          <p:cNvPr id="239" name="Google Shape;239;g3cc7c8c0889_0_32"/>
          <p:cNvSpPr/>
          <p:nvPr/>
        </p:nvSpPr>
        <p:spPr>
          <a:xfrm>
            <a:off x="5386346" y="4103678"/>
            <a:ext cx="483300" cy="383400"/>
          </a:xfrm>
          <a:prstGeom prst="roundRect">
            <a:avLst>
              <a:gd fmla="val 16667" name="adj"/>
            </a:avLst>
          </a:prstGeom>
          <a:solidFill>
            <a:srgbClr val="FFFFFF"/>
          </a:solidFill>
          <a:ln cap="flat" cmpd="sng" w="9600">
            <a:solidFill>
              <a:schemeClr val="accent1"/>
            </a:solidFill>
            <a:prstDash val="solid"/>
            <a:round/>
            <a:headEnd len="sm" w="sm" type="none"/>
            <a:tailEnd len="sm" w="sm" type="none"/>
          </a:ln>
        </p:spPr>
        <p:txBody>
          <a:bodyPr anchorCtr="0" anchor="ctr" bIns="92100" lIns="92100" spcFirstLastPara="1" rIns="92100" wrap="square" tIns="92100">
            <a:noAutofit/>
          </a:bodyPr>
          <a:lstStyle/>
          <a:p>
            <a:pPr indent="0" lvl="0" marL="0" rtl="0" algn="l">
              <a:spcBef>
                <a:spcPts val="0"/>
              </a:spcBef>
              <a:spcAft>
                <a:spcPts val="0"/>
              </a:spcAft>
              <a:buNone/>
            </a:pPr>
            <a:r>
              <a:t/>
            </a:r>
            <a:endParaRPr sz="1108">
              <a:latin typeface="Inter"/>
              <a:ea typeface="Inter"/>
              <a:cs typeface="Inter"/>
              <a:sym typeface="Inter"/>
            </a:endParaRPr>
          </a:p>
          <a:p>
            <a:pPr indent="0" lvl="0" marL="0" rtl="0" algn="l">
              <a:spcBef>
                <a:spcPts val="0"/>
              </a:spcBef>
              <a:spcAft>
                <a:spcPts val="0"/>
              </a:spcAft>
              <a:buNone/>
            </a:pPr>
            <a:r>
              <a:t/>
            </a:r>
            <a:endParaRPr sz="1108">
              <a:latin typeface="Inter"/>
              <a:ea typeface="Inter"/>
              <a:cs typeface="Inter"/>
              <a:sym typeface="Inter"/>
            </a:endParaRPr>
          </a:p>
          <a:p>
            <a:pPr indent="0" lvl="0" marL="0" rtl="0" algn="l">
              <a:spcBef>
                <a:spcPts val="0"/>
              </a:spcBef>
              <a:spcAft>
                <a:spcPts val="0"/>
              </a:spcAft>
              <a:buNone/>
            </a:pPr>
            <a:r>
              <a:t/>
            </a:r>
            <a:endParaRPr sz="1108">
              <a:latin typeface="Inter"/>
              <a:ea typeface="Inter"/>
              <a:cs typeface="Inter"/>
              <a:sym typeface="Inter"/>
            </a:endParaRPr>
          </a:p>
          <a:p>
            <a:pPr indent="0" lvl="0" marL="0" rtl="0" algn="l">
              <a:spcBef>
                <a:spcPts val="0"/>
              </a:spcBef>
              <a:spcAft>
                <a:spcPts val="0"/>
              </a:spcAft>
              <a:buNone/>
            </a:pPr>
            <a:r>
              <a:t/>
            </a:r>
            <a:endParaRPr sz="1108">
              <a:latin typeface="Inter"/>
              <a:ea typeface="Inter"/>
              <a:cs typeface="Inter"/>
              <a:sym typeface="Inter"/>
            </a:endParaRPr>
          </a:p>
          <a:p>
            <a:pPr indent="0" lvl="0" marL="0" rtl="0" algn="l">
              <a:spcBef>
                <a:spcPts val="0"/>
              </a:spcBef>
              <a:spcAft>
                <a:spcPts val="0"/>
              </a:spcAft>
              <a:buNone/>
            </a:pPr>
            <a:r>
              <a:t/>
            </a:r>
            <a:endParaRPr sz="1108">
              <a:latin typeface="Inter"/>
              <a:ea typeface="Inter"/>
              <a:cs typeface="Inter"/>
              <a:sym typeface="Inter"/>
            </a:endParaRPr>
          </a:p>
          <a:p>
            <a:pPr indent="0" lvl="0" marL="0" rtl="0" algn="l">
              <a:spcBef>
                <a:spcPts val="0"/>
              </a:spcBef>
              <a:spcAft>
                <a:spcPts val="0"/>
              </a:spcAft>
              <a:buNone/>
            </a:pPr>
            <a:r>
              <a:t/>
            </a:r>
            <a:endParaRPr sz="1108">
              <a:latin typeface="Inter"/>
              <a:ea typeface="Inter"/>
              <a:cs typeface="Inter"/>
              <a:sym typeface="Inter"/>
            </a:endParaRPr>
          </a:p>
          <a:p>
            <a:pPr indent="0" lvl="0" marL="0" rtl="0" algn="ctr">
              <a:spcBef>
                <a:spcPts val="0"/>
              </a:spcBef>
              <a:spcAft>
                <a:spcPts val="0"/>
              </a:spcAft>
              <a:buNone/>
            </a:pPr>
            <a:r>
              <a:t/>
            </a:r>
            <a:endParaRPr sz="1410">
              <a:latin typeface="Calibri"/>
              <a:ea typeface="Calibri"/>
              <a:cs typeface="Calibri"/>
              <a:sym typeface="Calibri"/>
            </a:endParaRPr>
          </a:p>
          <a:p>
            <a:pPr indent="0" lvl="0" marL="0" rtl="0" algn="ctr">
              <a:spcBef>
                <a:spcPts val="0"/>
              </a:spcBef>
              <a:spcAft>
                <a:spcPts val="0"/>
              </a:spcAft>
              <a:buNone/>
            </a:pPr>
            <a:r>
              <a:t/>
            </a:r>
            <a:endParaRPr sz="1410">
              <a:latin typeface="Calibri"/>
              <a:ea typeface="Calibri"/>
              <a:cs typeface="Calibri"/>
              <a:sym typeface="Calibri"/>
            </a:endParaRPr>
          </a:p>
          <a:p>
            <a:pPr indent="0" lvl="0" marL="0" rtl="0" algn="ctr">
              <a:spcBef>
                <a:spcPts val="0"/>
              </a:spcBef>
              <a:spcAft>
                <a:spcPts val="0"/>
              </a:spcAft>
              <a:buNone/>
            </a:pPr>
            <a:r>
              <a:t/>
            </a:r>
            <a:endParaRPr sz="1410">
              <a:latin typeface="Calibri"/>
              <a:ea typeface="Calibri"/>
              <a:cs typeface="Calibri"/>
              <a:sym typeface="Calibri"/>
            </a:endParaRPr>
          </a:p>
          <a:p>
            <a:pPr indent="0" lvl="0" marL="0" rtl="0" algn="ctr">
              <a:spcBef>
                <a:spcPts val="0"/>
              </a:spcBef>
              <a:spcAft>
                <a:spcPts val="0"/>
              </a:spcAft>
              <a:buNone/>
            </a:pPr>
            <a:r>
              <a:t/>
            </a:r>
            <a:endParaRPr sz="1410">
              <a:latin typeface="Calibri"/>
              <a:ea typeface="Calibri"/>
              <a:cs typeface="Calibri"/>
              <a:sym typeface="Calibri"/>
            </a:endParaRPr>
          </a:p>
        </p:txBody>
      </p:sp>
      <p:cxnSp>
        <p:nvCxnSpPr>
          <p:cNvPr id="240" name="Google Shape;240;g3cc7c8c0889_0_32"/>
          <p:cNvCxnSpPr/>
          <p:nvPr/>
        </p:nvCxnSpPr>
        <p:spPr>
          <a:xfrm>
            <a:off x="4053620" y="4248032"/>
            <a:ext cx="1237200" cy="4200"/>
          </a:xfrm>
          <a:prstGeom prst="straightConnector1">
            <a:avLst/>
          </a:prstGeom>
          <a:noFill/>
          <a:ln cap="flat" cmpd="sng" w="11300">
            <a:solidFill>
              <a:schemeClr val="dk2"/>
            </a:solidFill>
            <a:prstDash val="dot"/>
            <a:round/>
            <a:headEnd len="med" w="med" type="none"/>
            <a:tailEnd len="med" w="med" type="triangle"/>
          </a:ln>
        </p:spPr>
      </p:cxnSp>
      <p:sp>
        <p:nvSpPr>
          <p:cNvPr id="241" name="Google Shape;241;g3cc7c8c0889_0_32"/>
          <p:cNvSpPr/>
          <p:nvPr/>
        </p:nvSpPr>
        <p:spPr>
          <a:xfrm>
            <a:off x="5432946" y="4192578"/>
            <a:ext cx="483300" cy="383400"/>
          </a:xfrm>
          <a:prstGeom prst="roundRect">
            <a:avLst>
              <a:gd fmla="val 16667" name="adj"/>
            </a:avLst>
          </a:prstGeom>
          <a:solidFill>
            <a:srgbClr val="FFFFFF"/>
          </a:solidFill>
          <a:ln cap="flat" cmpd="sng" w="9600">
            <a:solidFill>
              <a:schemeClr val="accent1"/>
            </a:solidFill>
            <a:prstDash val="solid"/>
            <a:round/>
            <a:headEnd len="sm" w="sm" type="none"/>
            <a:tailEnd len="sm" w="sm" type="none"/>
          </a:ln>
        </p:spPr>
        <p:txBody>
          <a:bodyPr anchorCtr="0" anchor="ctr" bIns="92100" lIns="92100" spcFirstLastPara="1" rIns="92100" wrap="square" tIns="92100">
            <a:noAutofit/>
          </a:bodyPr>
          <a:lstStyle/>
          <a:p>
            <a:pPr indent="0" lvl="0" marL="0" rtl="0" algn="l">
              <a:spcBef>
                <a:spcPts val="0"/>
              </a:spcBef>
              <a:spcAft>
                <a:spcPts val="0"/>
              </a:spcAft>
              <a:buNone/>
            </a:pPr>
            <a:r>
              <a:t/>
            </a:r>
            <a:endParaRPr sz="1108">
              <a:latin typeface="Inter"/>
              <a:ea typeface="Inter"/>
              <a:cs typeface="Inter"/>
              <a:sym typeface="Inter"/>
            </a:endParaRPr>
          </a:p>
          <a:p>
            <a:pPr indent="0" lvl="0" marL="0" rtl="0" algn="l">
              <a:spcBef>
                <a:spcPts val="0"/>
              </a:spcBef>
              <a:spcAft>
                <a:spcPts val="0"/>
              </a:spcAft>
              <a:buNone/>
            </a:pPr>
            <a:r>
              <a:t/>
            </a:r>
            <a:endParaRPr sz="1108">
              <a:latin typeface="Inter"/>
              <a:ea typeface="Inter"/>
              <a:cs typeface="Inter"/>
              <a:sym typeface="Inter"/>
            </a:endParaRPr>
          </a:p>
          <a:p>
            <a:pPr indent="0" lvl="0" marL="0" rtl="0" algn="l">
              <a:spcBef>
                <a:spcPts val="0"/>
              </a:spcBef>
              <a:spcAft>
                <a:spcPts val="0"/>
              </a:spcAft>
              <a:buNone/>
            </a:pPr>
            <a:r>
              <a:t/>
            </a:r>
            <a:endParaRPr sz="1108">
              <a:latin typeface="Inter"/>
              <a:ea typeface="Inter"/>
              <a:cs typeface="Inter"/>
              <a:sym typeface="Inter"/>
            </a:endParaRPr>
          </a:p>
          <a:p>
            <a:pPr indent="0" lvl="0" marL="0" rtl="0" algn="l">
              <a:spcBef>
                <a:spcPts val="0"/>
              </a:spcBef>
              <a:spcAft>
                <a:spcPts val="0"/>
              </a:spcAft>
              <a:buNone/>
            </a:pPr>
            <a:r>
              <a:t/>
            </a:r>
            <a:endParaRPr sz="1108">
              <a:latin typeface="Inter"/>
              <a:ea typeface="Inter"/>
              <a:cs typeface="Inter"/>
              <a:sym typeface="Inter"/>
            </a:endParaRPr>
          </a:p>
          <a:p>
            <a:pPr indent="0" lvl="0" marL="0" rtl="0" algn="l">
              <a:spcBef>
                <a:spcPts val="0"/>
              </a:spcBef>
              <a:spcAft>
                <a:spcPts val="0"/>
              </a:spcAft>
              <a:buNone/>
            </a:pPr>
            <a:r>
              <a:t/>
            </a:r>
            <a:endParaRPr sz="1108">
              <a:latin typeface="Inter"/>
              <a:ea typeface="Inter"/>
              <a:cs typeface="Inter"/>
              <a:sym typeface="Inter"/>
            </a:endParaRPr>
          </a:p>
          <a:p>
            <a:pPr indent="0" lvl="0" marL="0" rtl="0" algn="l">
              <a:spcBef>
                <a:spcPts val="0"/>
              </a:spcBef>
              <a:spcAft>
                <a:spcPts val="0"/>
              </a:spcAft>
              <a:buNone/>
            </a:pPr>
            <a:r>
              <a:t/>
            </a:r>
            <a:endParaRPr sz="1108">
              <a:latin typeface="Inter"/>
              <a:ea typeface="Inter"/>
              <a:cs typeface="Inter"/>
              <a:sym typeface="Inter"/>
            </a:endParaRPr>
          </a:p>
          <a:p>
            <a:pPr indent="0" lvl="0" marL="0" rtl="0" algn="ctr">
              <a:spcBef>
                <a:spcPts val="0"/>
              </a:spcBef>
              <a:spcAft>
                <a:spcPts val="0"/>
              </a:spcAft>
              <a:buNone/>
            </a:pPr>
            <a:r>
              <a:t/>
            </a:r>
            <a:endParaRPr sz="1410">
              <a:latin typeface="Calibri"/>
              <a:ea typeface="Calibri"/>
              <a:cs typeface="Calibri"/>
              <a:sym typeface="Calibri"/>
            </a:endParaRPr>
          </a:p>
          <a:p>
            <a:pPr indent="0" lvl="0" marL="0" rtl="0" algn="ctr">
              <a:spcBef>
                <a:spcPts val="0"/>
              </a:spcBef>
              <a:spcAft>
                <a:spcPts val="0"/>
              </a:spcAft>
              <a:buNone/>
            </a:pPr>
            <a:r>
              <a:t/>
            </a:r>
            <a:endParaRPr sz="1410">
              <a:latin typeface="Calibri"/>
              <a:ea typeface="Calibri"/>
              <a:cs typeface="Calibri"/>
              <a:sym typeface="Calibri"/>
            </a:endParaRPr>
          </a:p>
          <a:p>
            <a:pPr indent="0" lvl="0" marL="0" rtl="0" algn="ctr">
              <a:spcBef>
                <a:spcPts val="0"/>
              </a:spcBef>
              <a:spcAft>
                <a:spcPts val="0"/>
              </a:spcAft>
              <a:buNone/>
            </a:pPr>
            <a:r>
              <a:t/>
            </a:r>
            <a:endParaRPr sz="1410">
              <a:latin typeface="Calibri"/>
              <a:ea typeface="Calibri"/>
              <a:cs typeface="Calibri"/>
              <a:sym typeface="Calibri"/>
            </a:endParaRPr>
          </a:p>
          <a:p>
            <a:pPr indent="0" lvl="0" marL="0" rtl="0" algn="ctr">
              <a:spcBef>
                <a:spcPts val="0"/>
              </a:spcBef>
              <a:spcAft>
                <a:spcPts val="0"/>
              </a:spcAft>
              <a:buNone/>
            </a:pPr>
            <a:r>
              <a:t/>
            </a:r>
            <a:endParaRPr sz="1410">
              <a:latin typeface="Calibri"/>
              <a:ea typeface="Calibri"/>
              <a:cs typeface="Calibri"/>
              <a:sym typeface="Calibri"/>
            </a:endParaRPr>
          </a:p>
        </p:txBody>
      </p:sp>
      <p:sp>
        <p:nvSpPr>
          <p:cNvPr id="242" name="Google Shape;242;g3cc7c8c0889_0_32"/>
          <p:cNvSpPr/>
          <p:nvPr/>
        </p:nvSpPr>
        <p:spPr>
          <a:xfrm>
            <a:off x="5476796" y="4304203"/>
            <a:ext cx="483300" cy="383400"/>
          </a:xfrm>
          <a:prstGeom prst="roundRect">
            <a:avLst>
              <a:gd fmla="val 16667" name="adj"/>
            </a:avLst>
          </a:prstGeom>
          <a:solidFill>
            <a:srgbClr val="FFFFFF"/>
          </a:solidFill>
          <a:ln cap="flat" cmpd="sng" w="9600">
            <a:solidFill>
              <a:schemeClr val="accent1"/>
            </a:solidFill>
            <a:prstDash val="solid"/>
            <a:round/>
            <a:headEnd len="sm" w="sm" type="none"/>
            <a:tailEnd len="sm" w="sm" type="none"/>
          </a:ln>
        </p:spPr>
        <p:txBody>
          <a:bodyPr anchorCtr="0" anchor="ctr" bIns="92100" lIns="92100" spcFirstLastPara="1" rIns="92100" wrap="square" tIns="92100">
            <a:noAutofit/>
          </a:bodyPr>
          <a:lstStyle/>
          <a:p>
            <a:pPr indent="0" lvl="0" marL="0" rtl="0" algn="l">
              <a:spcBef>
                <a:spcPts val="0"/>
              </a:spcBef>
              <a:spcAft>
                <a:spcPts val="0"/>
              </a:spcAft>
              <a:buNone/>
            </a:pPr>
            <a:r>
              <a:t/>
            </a:r>
            <a:endParaRPr sz="1108">
              <a:latin typeface="Inter"/>
              <a:ea typeface="Inter"/>
              <a:cs typeface="Inter"/>
              <a:sym typeface="Inter"/>
            </a:endParaRPr>
          </a:p>
          <a:p>
            <a:pPr indent="0" lvl="0" marL="0" rtl="0" algn="l">
              <a:spcBef>
                <a:spcPts val="0"/>
              </a:spcBef>
              <a:spcAft>
                <a:spcPts val="0"/>
              </a:spcAft>
              <a:buNone/>
            </a:pPr>
            <a:r>
              <a:t/>
            </a:r>
            <a:endParaRPr sz="1108">
              <a:latin typeface="Inter"/>
              <a:ea typeface="Inter"/>
              <a:cs typeface="Inter"/>
              <a:sym typeface="Inter"/>
            </a:endParaRPr>
          </a:p>
          <a:p>
            <a:pPr indent="0" lvl="0" marL="0" rtl="0" algn="l">
              <a:spcBef>
                <a:spcPts val="0"/>
              </a:spcBef>
              <a:spcAft>
                <a:spcPts val="0"/>
              </a:spcAft>
              <a:buNone/>
            </a:pPr>
            <a:r>
              <a:t/>
            </a:r>
            <a:endParaRPr sz="1108">
              <a:latin typeface="Inter"/>
              <a:ea typeface="Inter"/>
              <a:cs typeface="Inter"/>
              <a:sym typeface="Inter"/>
            </a:endParaRPr>
          </a:p>
          <a:p>
            <a:pPr indent="0" lvl="0" marL="0" rtl="0" algn="l">
              <a:spcBef>
                <a:spcPts val="0"/>
              </a:spcBef>
              <a:spcAft>
                <a:spcPts val="0"/>
              </a:spcAft>
              <a:buNone/>
            </a:pPr>
            <a:r>
              <a:t/>
            </a:r>
            <a:endParaRPr sz="1108">
              <a:latin typeface="Inter"/>
              <a:ea typeface="Inter"/>
              <a:cs typeface="Inter"/>
              <a:sym typeface="Inter"/>
            </a:endParaRPr>
          </a:p>
          <a:p>
            <a:pPr indent="0" lvl="0" marL="0" rtl="0" algn="l">
              <a:spcBef>
                <a:spcPts val="0"/>
              </a:spcBef>
              <a:spcAft>
                <a:spcPts val="0"/>
              </a:spcAft>
              <a:buNone/>
            </a:pPr>
            <a:r>
              <a:t/>
            </a:r>
            <a:endParaRPr sz="1108">
              <a:latin typeface="Inter"/>
              <a:ea typeface="Inter"/>
              <a:cs typeface="Inter"/>
              <a:sym typeface="Inter"/>
            </a:endParaRPr>
          </a:p>
          <a:p>
            <a:pPr indent="0" lvl="0" marL="0" rtl="0" algn="l">
              <a:spcBef>
                <a:spcPts val="0"/>
              </a:spcBef>
              <a:spcAft>
                <a:spcPts val="0"/>
              </a:spcAft>
              <a:buNone/>
            </a:pPr>
            <a:r>
              <a:rPr lang="en-CA" sz="1108">
                <a:latin typeface="Inter"/>
                <a:ea typeface="Inter"/>
                <a:cs typeface="Inter"/>
                <a:sym typeface="Inter"/>
              </a:rPr>
              <a:t>VM</a:t>
            </a:r>
            <a:endParaRPr sz="1108">
              <a:latin typeface="Inter"/>
              <a:ea typeface="Inter"/>
              <a:cs typeface="Inter"/>
              <a:sym typeface="Inter"/>
            </a:endParaRPr>
          </a:p>
          <a:p>
            <a:pPr indent="0" lvl="0" marL="0" rtl="0" algn="ctr">
              <a:spcBef>
                <a:spcPts val="0"/>
              </a:spcBef>
              <a:spcAft>
                <a:spcPts val="0"/>
              </a:spcAft>
              <a:buNone/>
            </a:pPr>
            <a:r>
              <a:t/>
            </a:r>
            <a:endParaRPr sz="1410">
              <a:latin typeface="Calibri"/>
              <a:ea typeface="Calibri"/>
              <a:cs typeface="Calibri"/>
              <a:sym typeface="Calibri"/>
            </a:endParaRPr>
          </a:p>
          <a:p>
            <a:pPr indent="0" lvl="0" marL="0" rtl="0" algn="ctr">
              <a:spcBef>
                <a:spcPts val="0"/>
              </a:spcBef>
              <a:spcAft>
                <a:spcPts val="0"/>
              </a:spcAft>
              <a:buNone/>
            </a:pPr>
            <a:r>
              <a:t/>
            </a:r>
            <a:endParaRPr sz="1410">
              <a:latin typeface="Calibri"/>
              <a:ea typeface="Calibri"/>
              <a:cs typeface="Calibri"/>
              <a:sym typeface="Calibri"/>
            </a:endParaRPr>
          </a:p>
          <a:p>
            <a:pPr indent="0" lvl="0" marL="0" rtl="0" algn="ctr">
              <a:spcBef>
                <a:spcPts val="0"/>
              </a:spcBef>
              <a:spcAft>
                <a:spcPts val="0"/>
              </a:spcAft>
              <a:buNone/>
            </a:pPr>
            <a:r>
              <a:t/>
            </a:r>
            <a:endParaRPr sz="1410">
              <a:latin typeface="Calibri"/>
              <a:ea typeface="Calibri"/>
              <a:cs typeface="Calibri"/>
              <a:sym typeface="Calibri"/>
            </a:endParaRPr>
          </a:p>
          <a:p>
            <a:pPr indent="0" lvl="0" marL="0" rtl="0" algn="ctr">
              <a:spcBef>
                <a:spcPts val="0"/>
              </a:spcBef>
              <a:spcAft>
                <a:spcPts val="0"/>
              </a:spcAft>
              <a:buNone/>
            </a:pPr>
            <a:r>
              <a:t/>
            </a:r>
            <a:endParaRPr sz="1410">
              <a:latin typeface="Calibri"/>
              <a:ea typeface="Calibri"/>
              <a:cs typeface="Calibri"/>
              <a:sym typeface="Calibri"/>
            </a:endParaRPr>
          </a:p>
        </p:txBody>
      </p:sp>
      <p:sp>
        <p:nvSpPr>
          <p:cNvPr id="243" name="Google Shape;243;g3cc7c8c0889_0_32"/>
          <p:cNvSpPr txBox="1"/>
          <p:nvPr/>
        </p:nvSpPr>
        <p:spPr>
          <a:xfrm rot="-1248">
            <a:off x="5261498" y="4704609"/>
            <a:ext cx="826200" cy="383100"/>
          </a:xfrm>
          <a:prstGeom prst="rect">
            <a:avLst/>
          </a:prstGeom>
          <a:noFill/>
          <a:ln>
            <a:noFill/>
          </a:ln>
        </p:spPr>
        <p:txBody>
          <a:bodyPr anchorCtr="0" anchor="t" bIns="108375" lIns="108375" spcFirstLastPara="1" rIns="108375" wrap="square" tIns="108375">
            <a:spAutoFit/>
          </a:bodyPr>
          <a:lstStyle/>
          <a:p>
            <a:pPr indent="0" lvl="0" marL="0" rtl="0" algn="l">
              <a:spcBef>
                <a:spcPts val="0"/>
              </a:spcBef>
              <a:spcAft>
                <a:spcPts val="0"/>
              </a:spcAft>
              <a:buNone/>
            </a:pPr>
            <a:r>
              <a:rPr lang="en-CA" sz="1066">
                <a:solidFill>
                  <a:schemeClr val="dk1"/>
                </a:solidFill>
              </a:rPr>
              <a:t> </a:t>
            </a:r>
            <a:endParaRPr sz="1066">
              <a:solidFill>
                <a:schemeClr val="dk1"/>
              </a:solidFill>
            </a:endParaRPr>
          </a:p>
        </p:txBody>
      </p:sp>
      <p:cxnSp>
        <p:nvCxnSpPr>
          <p:cNvPr id="244" name="Google Shape;244;g3cc7c8c0889_0_32"/>
          <p:cNvCxnSpPr>
            <a:endCxn id="235" idx="1"/>
          </p:cNvCxnSpPr>
          <p:nvPr/>
        </p:nvCxnSpPr>
        <p:spPr>
          <a:xfrm>
            <a:off x="2031033" y="3686902"/>
            <a:ext cx="1282800" cy="393300"/>
          </a:xfrm>
          <a:prstGeom prst="straightConnector1">
            <a:avLst/>
          </a:prstGeom>
          <a:noFill/>
          <a:ln cap="flat" cmpd="sng" w="11300">
            <a:solidFill>
              <a:schemeClr val="dk2"/>
            </a:solidFill>
            <a:prstDash val="dash"/>
            <a:round/>
            <a:headEnd len="med" w="med" type="none"/>
            <a:tailEnd len="med" w="med" type="triangle"/>
          </a:ln>
        </p:spPr>
      </p:cxnSp>
      <p:cxnSp>
        <p:nvCxnSpPr>
          <p:cNvPr id="245" name="Google Shape;245;g3cc7c8c0889_0_32"/>
          <p:cNvCxnSpPr>
            <a:stCxn id="215" idx="3"/>
            <a:endCxn id="236" idx="1"/>
          </p:cNvCxnSpPr>
          <p:nvPr/>
        </p:nvCxnSpPr>
        <p:spPr>
          <a:xfrm>
            <a:off x="2007845" y="3686994"/>
            <a:ext cx="1397100" cy="520200"/>
          </a:xfrm>
          <a:prstGeom prst="straightConnector1">
            <a:avLst/>
          </a:prstGeom>
          <a:noFill/>
          <a:ln cap="flat" cmpd="sng" w="11300">
            <a:solidFill>
              <a:schemeClr val="dk2"/>
            </a:solidFill>
            <a:prstDash val="dash"/>
            <a:round/>
            <a:headEnd len="med" w="med" type="none"/>
            <a:tailEnd len="med" w="med" type="triangle"/>
          </a:ln>
        </p:spPr>
      </p:cxn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g3cdc90f1f24_0_50"/>
          <p:cNvSpPr txBox="1"/>
          <p:nvPr/>
        </p:nvSpPr>
        <p:spPr>
          <a:xfrm>
            <a:off x="276819" y="-140082"/>
            <a:ext cx="7886700" cy="994200"/>
          </a:xfrm>
          <a:prstGeom prst="rect">
            <a:avLst/>
          </a:prstGeom>
          <a:noFill/>
          <a:ln>
            <a:noFill/>
          </a:ln>
        </p:spPr>
        <p:txBody>
          <a:bodyPr anchorCtr="0" anchor="ctr" bIns="34275" lIns="68575" spcFirstLastPara="1" rIns="68575" wrap="square" tIns="34275">
            <a:normAutofit/>
          </a:bodyPr>
          <a:lstStyle/>
          <a:p>
            <a:pPr indent="0" lvl="0" marL="0" marR="0" rtl="0" algn="l">
              <a:lnSpc>
                <a:spcPct val="90000"/>
              </a:lnSpc>
              <a:spcBef>
                <a:spcPts val="0"/>
              </a:spcBef>
              <a:spcAft>
                <a:spcPts val="0"/>
              </a:spcAft>
              <a:buClr>
                <a:schemeClr val="lt1"/>
              </a:buClr>
              <a:buSzPts val="2700"/>
              <a:buFont typeface="Arial"/>
              <a:buNone/>
            </a:pPr>
            <a:r>
              <a:rPr b="1" lang="en-CA" sz="2400">
                <a:solidFill>
                  <a:srgbClr val="8963CD"/>
                </a:solidFill>
              </a:rPr>
              <a:t>Benchmark Capabilities: VM Provisioning + Boot Storms - Quick Demo</a:t>
            </a:r>
            <a:endParaRPr b="1" i="0" sz="2400" u="none" cap="none" strike="noStrike">
              <a:solidFill>
                <a:srgbClr val="8963CD"/>
              </a:solidFill>
              <a:latin typeface="Arial"/>
              <a:ea typeface="Arial"/>
              <a:cs typeface="Arial"/>
              <a:sym typeface="Arial"/>
            </a:endParaRPr>
          </a:p>
        </p:txBody>
      </p:sp>
      <p:pic>
        <p:nvPicPr>
          <p:cNvPr id="251" name="Google Shape;251;g3cdc90f1f24_0_50" title="virtbench boot storm demo.mp4">
            <a:hlinkClick r:id="rId3"/>
          </p:cNvPr>
          <p:cNvPicPr preferRelativeResize="0"/>
          <p:nvPr/>
        </p:nvPicPr>
        <p:blipFill>
          <a:blip r:embed="rId4">
            <a:alphaModFix/>
          </a:blip>
          <a:stretch>
            <a:fillRect/>
          </a:stretch>
        </p:blipFill>
        <p:spPr>
          <a:xfrm>
            <a:off x="1198175" y="910468"/>
            <a:ext cx="7083701" cy="398458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1"/>
                                        </p:tgtEl>
                                        <p:attrNameLst>
                                          <p:attrName>style.visibility</p:attrName>
                                        </p:attrNameLst>
                                      </p:cBhvr>
                                      <p:to>
                                        <p:strVal val="visible"/>
                                      </p:to>
                                    </p:set>
                                    <p:animEffect filter="fade" transition="in">
                                      <p:cBhvr>
                                        <p:cTn dur="1000"/>
                                        <p:tgtEl>
                                          <p:spTgt spid="25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g3cdfb341cf7_11_7"/>
          <p:cNvSpPr txBox="1"/>
          <p:nvPr/>
        </p:nvSpPr>
        <p:spPr>
          <a:xfrm>
            <a:off x="276819" y="-140082"/>
            <a:ext cx="7886700" cy="994200"/>
          </a:xfrm>
          <a:prstGeom prst="rect">
            <a:avLst/>
          </a:prstGeom>
          <a:noFill/>
          <a:ln>
            <a:noFill/>
          </a:ln>
        </p:spPr>
        <p:txBody>
          <a:bodyPr anchorCtr="0" anchor="ctr" bIns="34275" lIns="68575" spcFirstLastPara="1" rIns="68575" wrap="square" tIns="34275">
            <a:normAutofit/>
          </a:bodyPr>
          <a:lstStyle/>
          <a:p>
            <a:pPr indent="0" lvl="0" marL="0" marR="0" rtl="0" algn="l">
              <a:lnSpc>
                <a:spcPct val="90000"/>
              </a:lnSpc>
              <a:spcBef>
                <a:spcPts val="0"/>
              </a:spcBef>
              <a:spcAft>
                <a:spcPts val="0"/>
              </a:spcAft>
              <a:buClr>
                <a:schemeClr val="lt1"/>
              </a:buClr>
              <a:buSzPts val="2700"/>
              <a:buFont typeface="Arial"/>
              <a:buNone/>
            </a:pPr>
            <a:r>
              <a:rPr b="1" lang="en-CA" sz="2400">
                <a:solidFill>
                  <a:srgbClr val="8963CD"/>
                </a:solidFill>
              </a:rPr>
              <a:t>Benchmark Capabilities: VM Live Migration</a:t>
            </a:r>
            <a:endParaRPr b="1" i="0" sz="2400" u="none" cap="none" strike="noStrike">
              <a:solidFill>
                <a:srgbClr val="8963CD"/>
              </a:solidFill>
              <a:latin typeface="Arial"/>
              <a:ea typeface="Arial"/>
              <a:cs typeface="Arial"/>
              <a:sym typeface="Arial"/>
            </a:endParaRPr>
          </a:p>
        </p:txBody>
      </p:sp>
      <p:sp>
        <p:nvSpPr>
          <p:cNvPr id="257" name="Google Shape;257;g3cdfb341cf7_11_7"/>
          <p:cNvSpPr txBox="1"/>
          <p:nvPr/>
        </p:nvSpPr>
        <p:spPr>
          <a:xfrm>
            <a:off x="276825" y="1027325"/>
            <a:ext cx="3978600" cy="3033900"/>
          </a:xfrm>
          <a:prstGeom prst="rect">
            <a:avLst/>
          </a:prstGeom>
          <a:noFill/>
          <a:ln>
            <a:noFill/>
          </a:ln>
        </p:spPr>
        <p:txBody>
          <a:bodyPr anchorCtr="0" anchor="t" bIns="91425" lIns="91425" spcFirstLastPara="1" rIns="91425" wrap="square" tIns="91425">
            <a:spAutoFit/>
          </a:bodyPr>
          <a:lstStyle/>
          <a:p>
            <a:pPr indent="-330200" lvl="0" marL="457200" rtl="0" algn="l">
              <a:lnSpc>
                <a:spcPct val="147272"/>
              </a:lnSpc>
              <a:spcBef>
                <a:spcPts val="1100"/>
              </a:spcBef>
              <a:spcAft>
                <a:spcPts val="0"/>
              </a:spcAft>
              <a:buClr>
                <a:schemeClr val="dk1"/>
              </a:buClr>
              <a:buSzPts val="1600"/>
              <a:buFont typeface="Arial"/>
              <a:buChar char="●"/>
            </a:pPr>
            <a:r>
              <a:rPr lang="en-CA" sz="1600">
                <a:solidFill>
                  <a:schemeClr val="dk1"/>
                </a:solidFill>
              </a:rPr>
              <a:t>Measures end-to-end live migration time at scale: sequential, parallel, node evacuation, and round-robin</a:t>
            </a:r>
            <a:br>
              <a:rPr lang="en-CA" sz="1600">
                <a:solidFill>
                  <a:schemeClr val="dk1"/>
                </a:solidFill>
              </a:rPr>
            </a:br>
            <a:endParaRPr sz="1600">
              <a:solidFill>
                <a:schemeClr val="dk1"/>
              </a:solidFill>
            </a:endParaRPr>
          </a:p>
          <a:p>
            <a:pPr indent="-330200" lvl="0" marL="457200" rtl="0" algn="l">
              <a:lnSpc>
                <a:spcPct val="147272"/>
              </a:lnSpc>
              <a:spcBef>
                <a:spcPts val="0"/>
              </a:spcBef>
              <a:spcAft>
                <a:spcPts val="0"/>
              </a:spcAft>
              <a:buClr>
                <a:schemeClr val="dk1"/>
              </a:buClr>
              <a:buSzPts val="1600"/>
              <a:buFont typeface="Arial"/>
              <a:buChar char="●"/>
            </a:pPr>
            <a:r>
              <a:rPr lang="en-CA" sz="1600">
                <a:solidFill>
                  <a:schemeClr val="dk1"/>
                </a:solidFill>
              </a:rPr>
              <a:t>Captures per-VM and batch duration so you can predict maintenance windows and upgrade time</a:t>
            </a:r>
            <a:endParaRPr sz="1600">
              <a:solidFill>
                <a:schemeClr val="dk1"/>
              </a:solidFill>
            </a:endParaRPr>
          </a:p>
          <a:p>
            <a:pPr indent="0" lvl="0" marL="457200" rtl="0" algn="l">
              <a:lnSpc>
                <a:spcPct val="147272"/>
              </a:lnSpc>
              <a:spcBef>
                <a:spcPts val="1100"/>
              </a:spcBef>
              <a:spcAft>
                <a:spcPts val="1100"/>
              </a:spcAft>
              <a:buNone/>
            </a:pPr>
            <a:r>
              <a:t/>
            </a:r>
            <a:endParaRPr sz="1100">
              <a:solidFill>
                <a:schemeClr val="dk1"/>
              </a:solidFill>
              <a:highlight>
                <a:schemeClr val="lt1"/>
              </a:highlight>
            </a:endParaRPr>
          </a:p>
        </p:txBody>
      </p:sp>
      <p:pic>
        <p:nvPicPr>
          <p:cNvPr id="258" name="Google Shape;258;g3cdfb341cf7_11_7"/>
          <p:cNvPicPr preferRelativeResize="0"/>
          <p:nvPr/>
        </p:nvPicPr>
        <p:blipFill rotWithShape="1">
          <a:blip r:embed="rId3">
            <a:alphaModFix/>
          </a:blip>
          <a:srcRect b="20" l="0" r="0" t="20"/>
          <a:stretch/>
        </p:blipFill>
        <p:spPr>
          <a:xfrm>
            <a:off x="4385150" y="854118"/>
            <a:ext cx="4583776" cy="383016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g3cdfb341cf7_11_40"/>
          <p:cNvSpPr txBox="1"/>
          <p:nvPr/>
        </p:nvSpPr>
        <p:spPr>
          <a:xfrm>
            <a:off x="276819" y="-140082"/>
            <a:ext cx="7886700" cy="994200"/>
          </a:xfrm>
          <a:prstGeom prst="rect">
            <a:avLst/>
          </a:prstGeom>
          <a:noFill/>
          <a:ln>
            <a:noFill/>
          </a:ln>
        </p:spPr>
        <p:txBody>
          <a:bodyPr anchorCtr="0" anchor="ctr" bIns="34275" lIns="68575" spcFirstLastPara="1" rIns="68575" wrap="square" tIns="34275">
            <a:normAutofit/>
          </a:bodyPr>
          <a:lstStyle/>
          <a:p>
            <a:pPr indent="0" lvl="0" marL="0" marR="0" rtl="0" algn="l">
              <a:lnSpc>
                <a:spcPct val="90000"/>
              </a:lnSpc>
              <a:spcBef>
                <a:spcPts val="0"/>
              </a:spcBef>
              <a:spcAft>
                <a:spcPts val="0"/>
              </a:spcAft>
              <a:buClr>
                <a:schemeClr val="lt1"/>
              </a:buClr>
              <a:buSzPts val="2700"/>
              <a:buFont typeface="Arial"/>
              <a:buNone/>
            </a:pPr>
            <a:r>
              <a:rPr b="1" lang="en-CA" sz="2400">
                <a:solidFill>
                  <a:srgbClr val="8963CD"/>
                </a:solidFill>
              </a:rPr>
              <a:t>Benchmark Capabilities: Capacity</a:t>
            </a:r>
            <a:endParaRPr b="1" i="0" sz="2400" u="none" cap="none" strike="noStrike">
              <a:solidFill>
                <a:srgbClr val="8963CD"/>
              </a:solidFill>
              <a:latin typeface="Arial"/>
              <a:ea typeface="Arial"/>
              <a:cs typeface="Arial"/>
              <a:sym typeface="Arial"/>
            </a:endParaRPr>
          </a:p>
        </p:txBody>
      </p:sp>
      <p:sp>
        <p:nvSpPr>
          <p:cNvPr id="264" name="Google Shape;264;g3cdfb341cf7_11_40"/>
          <p:cNvSpPr txBox="1"/>
          <p:nvPr/>
        </p:nvSpPr>
        <p:spPr>
          <a:xfrm>
            <a:off x="646050" y="854125"/>
            <a:ext cx="7726800" cy="1569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CA" sz="1500">
                <a:solidFill>
                  <a:schemeClr val="dk1"/>
                </a:solidFill>
              </a:rPr>
              <a:t>Max VMs per node</a:t>
            </a:r>
            <a:r>
              <a:rPr lang="en-CA" sz="1500">
                <a:solidFill>
                  <a:schemeClr val="dk1"/>
                </a:solidFill>
              </a:rPr>
              <a:t> (and the curve as you scale up)</a:t>
            </a:r>
            <a:br>
              <a:rPr lang="en-CA" sz="1500">
                <a:solidFill>
                  <a:schemeClr val="dk1"/>
                </a:solidFill>
              </a:rPr>
            </a:br>
            <a:endParaRPr sz="1500">
              <a:solidFill>
                <a:schemeClr val="dk1"/>
              </a:solidFill>
            </a:endParaRPr>
          </a:p>
          <a:p>
            <a:pPr indent="0" lvl="0" marL="0" rtl="0" algn="l">
              <a:spcBef>
                <a:spcPts val="0"/>
              </a:spcBef>
              <a:spcAft>
                <a:spcPts val="0"/>
              </a:spcAft>
              <a:buNone/>
            </a:pPr>
            <a:r>
              <a:rPr b="1" lang="en-CA" sz="1500">
                <a:solidFill>
                  <a:schemeClr val="dk1"/>
                </a:solidFill>
              </a:rPr>
              <a:t>Max volume attachments per node</a:t>
            </a:r>
            <a:r>
              <a:rPr lang="en-CA" sz="1500">
                <a:solidFill>
                  <a:schemeClr val="dk1"/>
                </a:solidFill>
              </a:rPr>
              <a:t> (disk density limits)</a:t>
            </a:r>
            <a:br>
              <a:rPr lang="en-CA" sz="1500">
                <a:solidFill>
                  <a:schemeClr val="dk1"/>
                </a:solidFill>
              </a:rPr>
            </a:br>
            <a:endParaRPr sz="1500">
              <a:solidFill>
                <a:schemeClr val="dk1"/>
              </a:solidFill>
            </a:endParaRPr>
          </a:p>
          <a:p>
            <a:pPr indent="0" lvl="0" marL="0" rtl="0" algn="l">
              <a:spcBef>
                <a:spcPts val="0"/>
              </a:spcBef>
              <a:spcAft>
                <a:spcPts val="0"/>
              </a:spcAft>
              <a:buNone/>
            </a:pPr>
            <a:r>
              <a:rPr b="1" lang="en-CA" sz="1500">
                <a:solidFill>
                  <a:schemeClr val="dk1"/>
                </a:solidFill>
              </a:rPr>
              <a:t>Breaking point detection</a:t>
            </a:r>
            <a:r>
              <a:rPr lang="en-CA" sz="1500">
                <a:solidFill>
                  <a:schemeClr val="dk1"/>
                </a:solidFill>
              </a:rPr>
              <a:t>: when critical operations start </a:t>
            </a:r>
            <a:r>
              <a:rPr b="1" lang="en-CA" sz="1500">
                <a:solidFill>
                  <a:schemeClr val="dk1"/>
                </a:solidFill>
              </a:rPr>
              <a:t>failing</a:t>
            </a:r>
            <a:r>
              <a:rPr lang="en-CA" sz="1500">
                <a:solidFill>
                  <a:schemeClr val="dk1"/>
                </a:solidFill>
              </a:rPr>
              <a:t> or going </a:t>
            </a:r>
            <a:r>
              <a:rPr b="1" lang="en-CA" sz="1500">
                <a:solidFill>
                  <a:schemeClr val="dk1"/>
                </a:solidFill>
              </a:rPr>
              <a:t>Pending</a:t>
            </a:r>
            <a:r>
              <a:rPr lang="en-CA" sz="1500">
                <a:solidFill>
                  <a:schemeClr val="dk1"/>
                </a:solidFill>
              </a:rPr>
              <a:t> (schedule, resize, snapshot, restart)</a:t>
            </a:r>
            <a:endParaRPr sz="1500">
              <a:solidFill>
                <a:schemeClr val="dk1"/>
              </a:solidFill>
            </a:endParaRPr>
          </a:p>
        </p:txBody>
      </p:sp>
      <p:pic>
        <p:nvPicPr>
          <p:cNvPr id="265" name="Google Shape;265;g3cdfb341cf7_11_40"/>
          <p:cNvPicPr preferRelativeResize="0"/>
          <p:nvPr/>
        </p:nvPicPr>
        <p:blipFill rotWithShape="1">
          <a:blip r:embed="rId3">
            <a:alphaModFix/>
          </a:blip>
          <a:srcRect b="10" l="0" r="0" t="10"/>
          <a:stretch/>
        </p:blipFill>
        <p:spPr>
          <a:xfrm>
            <a:off x="727825" y="2928325"/>
            <a:ext cx="3135200" cy="2099850"/>
          </a:xfrm>
          <a:prstGeom prst="rect">
            <a:avLst/>
          </a:prstGeom>
          <a:noFill/>
          <a:ln>
            <a:noFill/>
          </a:ln>
        </p:spPr>
      </p:pic>
      <p:pic>
        <p:nvPicPr>
          <p:cNvPr id="266" name="Google Shape;266;g3cdfb341cf7_11_40"/>
          <p:cNvPicPr preferRelativeResize="0"/>
          <p:nvPr/>
        </p:nvPicPr>
        <p:blipFill rotWithShape="1">
          <a:blip r:embed="rId4">
            <a:alphaModFix/>
          </a:blip>
          <a:srcRect b="0" l="10" r="20" t="0"/>
          <a:stretch/>
        </p:blipFill>
        <p:spPr>
          <a:xfrm>
            <a:off x="5100325" y="2297570"/>
            <a:ext cx="2888125" cy="2578580"/>
          </a:xfrm>
          <a:prstGeom prst="rect">
            <a:avLst/>
          </a:prstGeom>
          <a:noFill/>
          <a:ln>
            <a:noFill/>
          </a:ln>
        </p:spPr>
      </p:pic>
      <p:pic>
        <p:nvPicPr>
          <p:cNvPr id="267" name="Google Shape;267;g3cdfb341cf7_11_40"/>
          <p:cNvPicPr preferRelativeResize="0"/>
          <p:nvPr/>
        </p:nvPicPr>
        <p:blipFill>
          <a:blip r:embed="rId5">
            <a:alphaModFix/>
          </a:blip>
          <a:stretch>
            <a:fillRect/>
          </a:stretch>
        </p:blipFill>
        <p:spPr>
          <a:xfrm>
            <a:off x="5002450" y="4455180"/>
            <a:ext cx="3083875" cy="518695"/>
          </a:xfrm>
          <a:prstGeom prst="rect">
            <a:avLst/>
          </a:prstGeom>
          <a:noFill/>
          <a:ln>
            <a:noFill/>
          </a:ln>
        </p:spPr>
      </p:pic>
      <p:sp>
        <p:nvSpPr>
          <p:cNvPr id="268" name="Google Shape;268;g3cdfb341cf7_11_40"/>
          <p:cNvSpPr/>
          <p:nvPr/>
        </p:nvSpPr>
        <p:spPr>
          <a:xfrm>
            <a:off x="3714050" y="3777400"/>
            <a:ext cx="1650600" cy="4017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CA" sz="1000"/>
              <a:t>Scaling</a:t>
            </a:r>
            <a:endParaRPr sz="10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g3cdfb341cf7_11_95"/>
          <p:cNvSpPr txBox="1"/>
          <p:nvPr/>
        </p:nvSpPr>
        <p:spPr>
          <a:xfrm>
            <a:off x="276819" y="-140082"/>
            <a:ext cx="7886700" cy="994200"/>
          </a:xfrm>
          <a:prstGeom prst="rect">
            <a:avLst/>
          </a:prstGeom>
          <a:noFill/>
          <a:ln>
            <a:noFill/>
          </a:ln>
        </p:spPr>
        <p:txBody>
          <a:bodyPr anchorCtr="0" anchor="ctr" bIns="34275" lIns="68575" spcFirstLastPara="1" rIns="68575" wrap="square" tIns="34275">
            <a:normAutofit/>
          </a:bodyPr>
          <a:lstStyle/>
          <a:p>
            <a:pPr indent="0" lvl="0" marL="0" marR="0" rtl="0" algn="l">
              <a:lnSpc>
                <a:spcPct val="90000"/>
              </a:lnSpc>
              <a:spcBef>
                <a:spcPts val="0"/>
              </a:spcBef>
              <a:spcAft>
                <a:spcPts val="0"/>
              </a:spcAft>
              <a:buClr>
                <a:schemeClr val="lt1"/>
              </a:buClr>
              <a:buSzPts val="2700"/>
              <a:buFont typeface="Arial"/>
              <a:buNone/>
            </a:pPr>
            <a:r>
              <a:rPr b="1" lang="en-CA" sz="2400">
                <a:solidFill>
                  <a:srgbClr val="8963CD"/>
                </a:solidFill>
              </a:rPr>
              <a:t>Benchmark Capabilities: Failure Recovery</a:t>
            </a:r>
            <a:endParaRPr b="1" i="0" sz="2400" u="none" cap="none" strike="noStrike">
              <a:solidFill>
                <a:srgbClr val="8963CD"/>
              </a:solidFill>
              <a:latin typeface="Arial"/>
              <a:ea typeface="Arial"/>
              <a:cs typeface="Arial"/>
              <a:sym typeface="Arial"/>
            </a:endParaRPr>
          </a:p>
        </p:txBody>
      </p:sp>
      <p:sp>
        <p:nvSpPr>
          <p:cNvPr id="274" name="Google Shape;274;g3cdfb341cf7_11_95"/>
          <p:cNvSpPr txBox="1"/>
          <p:nvPr/>
        </p:nvSpPr>
        <p:spPr>
          <a:xfrm>
            <a:off x="276825" y="932625"/>
            <a:ext cx="7886700" cy="1339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CA" sz="1500">
                <a:solidFill>
                  <a:schemeClr val="dk1"/>
                </a:solidFill>
              </a:rPr>
              <a:t>Validates that VMs can recover and restart on healthy nodes after a node failure. It covers: </a:t>
            </a:r>
            <a:endParaRPr sz="1500">
              <a:solidFill>
                <a:schemeClr val="dk1"/>
              </a:solidFill>
            </a:endParaRPr>
          </a:p>
          <a:p>
            <a:pPr indent="0" lvl="0" marL="0" marR="0" rtl="0" algn="l">
              <a:lnSpc>
                <a:spcPct val="100000"/>
              </a:lnSpc>
              <a:spcBef>
                <a:spcPts val="0"/>
              </a:spcBef>
              <a:spcAft>
                <a:spcPts val="0"/>
              </a:spcAft>
              <a:buNone/>
            </a:pPr>
            <a:r>
              <a:t/>
            </a:r>
            <a:endParaRPr sz="1500">
              <a:solidFill>
                <a:schemeClr val="dk1"/>
              </a:solidFill>
            </a:endParaRPr>
          </a:p>
          <a:p>
            <a:pPr indent="-323850" lvl="0" marL="457200" marR="0" rtl="0" algn="l">
              <a:lnSpc>
                <a:spcPct val="100000"/>
              </a:lnSpc>
              <a:spcBef>
                <a:spcPts val="0"/>
              </a:spcBef>
              <a:spcAft>
                <a:spcPts val="0"/>
              </a:spcAft>
              <a:buClr>
                <a:schemeClr val="dk1"/>
              </a:buClr>
              <a:buSzPts val="1500"/>
              <a:buChar char="●"/>
            </a:pPr>
            <a:r>
              <a:rPr b="1" lang="en-CA" sz="1500">
                <a:solidFill>
                  <a:schemeClr val="dk1"/>
                </a:solidFill>
                <a:uFill>
                  <a:noFill/>
                </a:uFill>
                <a:hlinkClick r:id="rId3">
                  <a:extLst>
                    <a:ext uri="{A12FA001-AC4F-418D-AE19-62706E023703}">
                      <ahyp:hlinkClr val="tx"/>
                    </a:ext>
                  </a:extLst>
                </a:hlinkClick>
              </a:rPr>
              <a:t>Automated FAR Testing</a:t>
            </a:r>
            <a:r>
              <a:rPr lang="en-CA" sz="1500">
                <a:solidFill>
                  <a:schemeClr val="dk1"/>
                </a:solidFill>
              </a:rPr>
              <a:t> - Uses Fence Agents Remediation (FAR) operator for automated node fencing</a:t>
            </a:r>
            <a:endParaRPr sz="1500">
              <a:solidFill>
                <a:schemeClr val="dk1"/>
              </a:solidFill>
            </a:endParaRPr>
          </a:p>
          <a:p>
            <a:pPr indent="-323850" lvl="0" marL="457200" marR="0" rtl="0" algn="l">
              <a:lnSpc>
                <a:spcPct val="100000"/>
              </a:lnSpc>
              <a:spcBef>
                <a:spcPts val="0"/>
              </a:spcBef>
              <a:spcAft>
                <a:spcPts val="0"/>
              </a:spcAft>
              <a:buClr>
                <a:schemeClr val="dk1"/>
              </a:buClr>
              <a:buSzPts val="1500"/>
              <a:buChar char="●"/>
            </a:pPr>
            <a:r>
              <a:rPr b="1" lang="en-CA" sz="1500">
                <a:solidFill>
                  <a:schemeClr val="dk1"/>
                </a:solidFill>
                <a:uFill>
                  <a:noFill/>
                </a:uFill>
                <a:hlinkClick r:id="rId4">
                  <a:extLst>
                    <a:ext uri="{A12FA001-AC4F-418D-AE19-62706E023703}">
                      <ahyp:hlinkClr val="tx"/>
                    </a:ext>
                  </a:extLst>
                </a:hlinkClick>
              </a:rPr>
              <a:t>Manual Failure Testing</a:t>
            </a:r>
            <a:r>
              <a:rPr lang="en-CA" sz="1500">
                <a:solidFill>
                  <a:schemeClr val="dk1"/>
                </a:solidFill>
              </a:rPr>
              <a:t> - Manual node power-off without FAR operator </a:t>
            </a:r>
            <a:endParaRPr sz="1500">
              <a:solidFill>
                <a:schemeClr val="dk1"/>
              </a:solidFill>
              <a:highlight>
                <a:srgbClr val="FFFFFF"/>
              </a:highlight>
              <a:latin typeface="Roboto"/>
              <a:ea typeface="Roboto"/>
              <a:cs typeface="Roboto"/>
              <a:sym typeface="Roboto"/>
            </a:endParaRPr>
          </a:p>
        </p:txBody>
      </p:sp>
      <p:cxnSp>
        <p:nvCxnSpPr>
          <p:cNvPr id="275" name="Google Shape;275;g3cdfb341cf7_11_95"/>
          <p:cNvCxnSpPr/>
          <p:nvPr/>
        </p:nvCxnSpPr>
        <p:spPr>
          <a:xfrm flipH="1" rot="10800000">
            <a:off x="2812875" y="3677084"/>
            <a:ext cx="1029300" cy="6900"/>
          </a:xfrm>
          <a:prstGeom prst="straightConnector1">
            <a:avLst/>
          </a:prstGeom>
          <a:noFill/>
          <a:ln cap="flat" cmpd="sng" w="9525">
            <a:solidFill>
              <a:schemeClr val="dk2"/>
            </a:solidFill>
            <a:prstDash val="solid"/>
            <a:round/>
            <a:headEnd len="med" w="med" type="none"/>
            <a:tailEnd len="med" w="med" type="triangle"/>
          </a:ln>
        </p:spPr>
      </p:cxnSp>
      <p:pic>
        <p:nvPicPr>
          <p:cNvPr descr="sharpen it" id="276" name="Google Shape;276;g3cdfb341cf7_11_95"/>
          <p:cNvPicPr preferRelativeResize="0"/>
          <p:nvPr/>
        </p:nvPicPr>
        <p:blipFill>
          <a:blip r:embed="rId5">
            <a:alphaModFix/>
          </a:blip>
          <a:stretch>
            <a:fillRect/>
          </a:stretch>
        </p:blipFill>
        <p:spPr>
          <a:xfrm>
            <a:off x="2007425" y="2881938"/>
            <a:ext cx="616900" cy="886775"/>
          </a:xfrm>
          <a:prstGeom prst="rect">
            <a:avLst/>
          </a:prstGeom>
          <a:noFill/>
          <a:ln>
            <a:noFill/>
          </a:ln>
        </p:spPr>
      </p:pic>
      <p:pic>
        <p:nvPicPr>
          <p:cNvPr descr="sharpen it" id="277" name="Google Shape;277;g3cdfb341cf7_11_95"/>
          <p:cNvPicPr preferRelativeResize="0"/>
          <p:nvPr/>
        </p:nvPicPr>
        <p:blipFill>
          <a:blip r:embed="rId5">
            <a:alphaModFix/>
          </a:blip>
          <a:stretch>
            <a:fillRect/>
          </a:stretch>
        </p:blipFill>
        <p:spPr>
          <a:xfrm>
            <a:off x="2109338" y="3435250"/>
            <a:ext cx="616900" cy="886775"/>
          </a:xfrm>
          <a:prstGeom prst="rect">
            <a:avLst/>
          </a:prstGeom>
          <a:noFill/>
          <a:ln>
            <a:noFill/>
          </a:ln>
        </p:spPr>
      </p:pic>
      <p:pic>
        <p:nvPicPr>
          <p:cNvPr descr="sharpen it" id="278" name="Google Shape;278;g3cdfb341cf7_11_95"/>
          <p:cNvPicPr preferRelativeResize="0"/>
          <p:nvPr/>
        </p:nvPicPr>
        <p:blipFill>
          <a:blip r:embed="rId5">
            <a:alphaModFix/>
          </a:blip>
          <a:stretch>
            <a:fillRect/>
          </a:stretch>
        </p:blipFill>
        <p:spPr>
          <a:xfrm>
            <a:off x="1405812" y="2881938"/>
            <a:ext cx="616900" cy="886775"/>
          </a:xfrm>
          <a:prstGeom prst="rect">
            <a:avLst/>
          </a:prstGeom>
          <a:noFill/>
          <a:ln>
            <a:noFill/>
          </a:ln>
        </p:spPr>
      </p:pic>
      <p:pic>
        <p:nvPicPr>
          <p:cNvPr descr="sharpen it" id="279" name="Google Shape;279;g3cdfb341cf7_11_95"/>
          <p:cNvPicPr preferRelativeResize="0"/>
          <p:nvPr/>
        </p:nvPicPr>
        <p:blipFill>
          <a:blip r:embed="rId5">
            <a:alphaModFix/>
          </a:blip>
          <a:stretch>
            <a:fillRect/>
          </a:stretch>
        </p:blipFill>
        <p:spPr>
          <a:xfrm>
            <a:off x="1492462" y="3435250"/>
            <a:ext cx="616900" cy="886775"/>
          </a:xfrm>
          <a:prstGeom prst="rect">
            <a:avLst/>
          </a:prstGeom>
          <a:noFill/>
          <a:ln>
            <a:noFill/>
          </a:ln>
        </p:spPr>
      </p:pic>
      <p:pic>
        <p:nvPicPr>
          <p:cNvPr descr="sharpen it" id="280" name="Google Shape;280;g3cdfb341cf7_11_95"/>
          <p:cNvPicPr preferRelativeResize="0"/>
          <p:nvPr/>
        </p:nvPicPr>
        <p:blipFill>
          <a:blip r:embed="rId5">
            <a:alphaModFix/>
          </a:blip>
          <a:stretch>
            <a:fillRect/>
          </a:stretch>
        </p:blipFill>
        <p:spPr>
          <a:xfrm>
            <a:off x="5829425" y="3285625"/>
            <a:ext cx="616900" cy="886775"/>
          </a:xfrm>
          <a:prstGeom prst="rect">
            <a:avLst/>
          </a:prstGeom>
          <a:noFill/>
          <a:ln>
            <a:noFill/>
          </a:ln>
        </p:spPr>
      </p:pic>
      <p:pic>
        <p:nvPicPr>
          <p:cNvPr descr="sharpen it" id="281" name="Google Shape;281;g3cdfb341cf7_11_95"/>
          <p:cNvPicPr preferRelativeResize="0"/>
          <p:nvPr/>
        </p:nvPicPr>
        <p:blipFill>
          <a:blip r:embed="rId5">
            <a:alphaModFix/>
          </a:blip>
          <a:stretch>
            <a:fillRect/>
          </a:stretch>
        </p:blipFill>
        <p:spPr>
          <a:xfrm>
            <a:off x="5679513" y="2350325"/>
            <a:ext cx="616900" cy="886775"/>
          </a:xfrm>
          <a:prstGeom prst="rect">
            <a:avLst/>
          </a:prstGeom>
          <a:noFill/>
          <a:ln>
            <a:noFill/>
          </a:ln>
        </p:spPr>
      </p:pic>
      <p:pic>
        <p:nvPicPr>
          <p:cNvPr descr="sharpen it" id="282" name="Google Shape;282;g3cdfb341cf7_11_95"/>
          <p:cNvPicPr preferRelativeResize="0"/>
          <p:nvPr/>
        </p:nvPicPr>
        <p:blipFill>
          <a:blip r:embed="rId5">
            <a:alphaModFix/>
          </a:blip>
          <a:stretch>
            <a:fillRect/>
          </a:stretch>
        </p:blipFill>
        <p:spPr>
          <a:xfrm>
            <a:off x="5612938" y="4220925"/>
            <a:ext cx="616900" cy="886775"/>
          </a:xfrm>
          <a:prstGeom prst="rect">
            <a:avLst/>
          </a:prstGeom>
          <a:noFill/>
          <a:ln>
            <a:noFill/>
          </a:ln>
        </p:spPr>
      </p:pic>
      <p:pic>
        <p:nvPicPr>
          <p:cNvPr descr="sharpen it" id="283" name="Google Shape;283;g3cdfb341cf7_11_95"/>
          <p:cNvPicPr preferRelativeResize="0"/>
          <p:nvPr/>
        </p:nvPicPr>
        <p:blipFill>
          <a:blip r:embed="rId6">
            <a:alphaModFix/>
          </a:blip>
          <a:stretch>
            <a:fillRect/>
          </a:stretch>
        </p:blipFill>
        <p:spPr>
          <a:xfrm>
            <a:off x="3881800" y="3285470"/>
            <a:ext cx="616900" cy="903654"/>
          </a:xfrm>
          <a:prstGeom prst="rect">
            <a:avLst/>
          </a:prstGeom>
          <a:noFill/>
          <a:ln>
            <a:noFill/>
          </a:ln>
        </p:spPr>
      </p:pic>
      <p:pic>
        <p:nvPicPr>
          <p:cNvPr id="284" name="Google Shape;284;g3cdfb341cf7_11_95"/>
          <p:cNvPicPr preferRelativeResize="0"/>
          <p:nvPr/>
        </p:nvPicPr>
        <p:blipFill>
          <a:blip r:embed="rId7">
            <a:alphaModFix/>
          </a:blip>
          <a:stretch>
            <a:fillRect/>
          </a:stretch>
        </p:blipFill>
        <p:spPr>
          <a:xfrm>
            <a:off x="5892987" y="2793725"/>
            <a:ext cx="189950" cy="176375"/>
          </a:xfrm>
          <a:prstGeom prst="rect">
            <a:avLst/>
          </a:prstGeom>
          <a:noFill/>
          <a:ln>
            <a:noFill/>
          </a:ln>
        </p:spPr>
      </p:pic>
      <p:pic>
        <p:nvPicPr>
          <p:cNvPr id="285" name="Google Shape;285;g3cdfb341cf7_11_95"/>
          <p:cNvPicPr preferRelativeResize="0"/>
          <p:nvPr/>
        </p:nvPicPr>
        <p:blipFill>
          <a:blip r:embed="rId7">
            <a:alphaModFix/>
          </a:blip>
          <a:stretch>
            <a:fillRect/>
          </a:stretch>
        </p:blipFill>
        <p:spPr>
          <a:xfrm>
            <a:off x="6042900" y="3699250"/>
            <a:ext cx="189950" cy="176375"/>
          </a:xfrm>
          <a:prstGeom prst="rect">
            <a:avLst/>
          </a:prstGeom>
          <a:noFill/>
          <a:ln>
            <a:noFill/>
          </a:ln>
        </p:spPr>
      </p:pic>
      <p:pic>
        <p:nvPicPr>
          <p:cNvPr id="286" name="Google Shape;286;g3cdfb341cf7_11_95"/>
          <p:cNvPicPr preferRelativeResize="0"/>
          <p:nvPr/>
        </p:nvPicPr>
        <p:blipFill>
          <a:blip r:embed="rId7">
            <a:alphaModFix/>
          </a:blip>
          <a:stretch>
            <a:fillRect/>
          </a:stretch>
        </p:blipFill>
        <p:spPr>
          <a:xfrm>
            <a:off x="2322812" y="3874038"/>
            <a:ext cx="189950" cy="176375"/>
          </a:xfrm>
          <a:prstGeom prst="rect">
            <a:avLst/>
          </a:prstGeom>
          <a:noFill/>
          <a:ln>
            <a:noFill/>
          </a:ln>
        </p:spPr>
      </p:pic>
      <p:pic>
        <p:nvPicPr>
          <p:cNvPr id="287" name="Google Shape;287;g3cdfb341cf7_11_95"/>
          <p:cNvPicPr preferRelativeResize="0"/>
          <p:nvPr/>
        </p:nvPicPr>
        <p:blipFill>
          <a:blip r:embed="rId7">
            <a:alphaModFix/>
          </a:blip>
          <a:stretch>
            <a:fillRect/>
          </a:stretch>
        </p:blipFill>
        <p:spPr>
          <a:xfrm>
            <a:off x="5826412" y="4664300"/>
            <a:ext cx="189950" cy="176375"/>
          </a:xfrm>
          <a:prstGeom prst="rect">
            <a:avLst/>
          </a:prstGeom>
          <a:noFill/>
          <a:ln>
            <a:noFill/>
          </a:ln>
        </p:spPr>
      </p:pic>
      <p:sp>
        <p:nvSpPr>
          <p:cNvPr id="288" name="Google Shape;288;g3cdfb341cf7_11_95"/>
          <p:cNvSpPr txBox="1"/>
          <p:nvPr/>
        </p:nvSpPr>
        <p:spPr>
          <a:xfrm>
            <a:off x="2901063" y="3677063"/>
            <a:ext cx="9138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CA" sz="800">
                <a:solidFill>
                  <a:schemeClr val="dk1"/>
                </a:solidFill>
              </a:rPr>
              <a:t>Node Failure </a:t>
            </a:r>
            <a:endParaRPr sz="800">
              <a:solidFill>
                <a:schemeClr val="dk1"/>
              </a:solidFill>
            </a:endParaRPr>
          </a:p>
        </p:txBody>
      </p:sp>
      <p:sp>
        <p:nvSpPr>
          <p:cNvPr id="289" name="Google Shape;289;g3cdfb341cf7_11_95"/>
          <p:cNvSpPr txBox="1"/>
          <p:nvPr/>
        </p:nvSpPr>
        <p:spPr>
          <a:xfrm>
            <a:off x="4707163" y="3513450"/>
            <a:ext cx="9138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CA" sz="800">
                <a:solidFill>
                  <a:schemeClr val="dk1"/>
                </a:solidFill>
              </a:rPr>
              <a:t>VMs migrate to healthy nodes</a:t>
            </a:r>
            <a:endParaRPr sz="800">
              <a:solidFill>
                <a:schemeClr val="dk1"/>
              </a:solidFill>
            </a:endParaRPr>
          </a:p>
        </p:txBody>
      </p:sp>
      <p:sp>
        <p:nvSpPr>
          <p:cNvPr id="290" name="Google Shape;290;g3cdfb341cf7_11_95"/>
          <p:cNvSpPr/>
          <p:nvPr/>
        </p:nvSpPr>
        <p:spPr>
          <a:xfrm>
            <a:off x="4002300" y="3583400"/>
            <a:ext cx="373200" cy="30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cxnSp>
        <p:nvCxnSpPr>
          <p:cNvPr id="291" name="Google Shape;291;g3cdfb341cf7_11_95"/>
          <p:cNvCxnSpPr>
            <a:endCxn id="280" idx="1"/>
          </p:cNvCxnSpPr>
          <p:nvPr/>
        </p:nvCxnSpPr>
        <p:spPr>
          <a:xfrm>
            <a:off x="4381025" y="3715513"/>
            <a:ext cx="1448400" cy="13500"/>
          </a:xfrm>
          <a:prstGeom prst="straightConnector1">
            <a:avLst/>
          </a:prstGeom>
          <a:noFill/>
          <a:ln cap="flat" cmpd="sng" w="9525">
            <a:solidFill>
              <a:schemeClr val="dk2"/>
            </a:solidFill>
            <a:prstDash val="solid"/>
            <a:round/>
            <a:headEnd len="med" w="med" type="none"/>
            <a:tailEnd len="med" w="med" type="triangle"/>
          </a:ln>
        </p:spPr>
      </p:cxnSp>
      <p:pic>
        <p:nvPicPr>
          <p:cNvPr id="292" name="Google Shape;292;g3cdfb341cf7_11_95"/>
          <p:cNvPicPr preferRelativeResize="0"/>
          <p:nvPr/>
        </p:nvPicPr>
        <p:blipFill>
          <a:blip r:embed="rId8">
            <a:alphaModFix/>
          </a:blip>
          <a:stretch>
            <a:fillRect/>
          </a:stretch>
        </p:blipFill>
        <p:spPr>
          <a:xfrm>
            <a:off x="3989725" y="3592350"/>
            <a:ext cx="189950" cy="176375"/>
          </a:xfrm>
          <a:prstGeom prst="rect">
            <a:avLst/>
          </a:prstGeom>
          <a:noFill/>
          <a:ln>
            <a:noFill/>
          </a:ln>
        </p:spPr>
      </p:pic>
      <p:pic>
        <p:nvPicPr>
          <p:cNvPr id="293" name="Google Shape;293;g3cdfb341cf7_11_95"/>
          <p:cNvPicPr preferRelativeResize="0"/>
          <p:nvPr/>
        </p:nvPicPr>
        <p:blipFill>
          <a:blip r:embed="rId8">
            <a:alphaModFix/>
          </a:blip>
          <a:stretch>
            <a:fillRect/>
          </a:stretch>
        </p:blipFill>
        <p:spPr>
          <a:xfrm>
            <a:off x="4179700" y="3592350"/>
            <a:ext cx="189950" cy="176375"/>
          </a:xfrm>
          <a:prstGeom prst="rect">
            <a:avLst/>
          </a:prstGeom>
          <a:noFill/>
          <a:ln>
            <a:noFill/>
          </a:ln>
        </p:spPr>
      </p:pic>
      <p:pic>
        <p:nvPicPr>
          <p:cNvPr id="294" name="Google Shape;294;g3cdfb341cf7_11_95"/>
          <p:cNvPicPr preferRelativeResize="0"/>
          <p:nvPr/>
        </p:nvPicPr>
        <p:blipFill>
          <a:blip r:embed="rId8">
            <a:alphaModFix/>
          </a:blip>
          <a:stretch>
            <a:fillRect/>
          </a:stretch>
        </p:blipFill>
        <p:spPr>
          <a:xfrm>
            <a:off x="4091625" y="3739675"/>
            <a:ext cx="189950" cy="176375"/>
          </a:xfrm>
          <a:prstGeom prst="rect">
            <a:avLst/>
          </a:prstGeom>
          <a:noFill/>
          <a:ln>
            <a:noFill/>
          </a:ln>
        </p:spPr>
      </p:pic>
      <p:cxnSp>
        <p:nvCxnSpPr>
          <p:cNvPr id="295" name="Google Shape;295;g3cdfb341cf7_11_95"/>
          <p:cNvCxnSpPr>
            <a:stCxn id="292" idx="0"/>
            <a:endCxn id="284" idx="1"/>
          </p:cNvCxnSpPr>
          <p:nvPr/>
        </p:nvCxnSpPr>
        <p:spPr>
          <a:xfrm rot="-5400000">
            <a:off x="4633700" y="2332950"/>
            <a:ext cx="710400" cy="1808400"/>
          </a:xfrm>
          <a:prstGeom prst="curvedConnector2">
            <a:avLst/>
          </a:prstGeom>
          <a:noFill/>
          <a:ln cap="flat" cmpd="sng" w="9525">
            <a:solidFill>
              <a:schemeClr val="dk2"/>
            </a:solidFill>
            <a:prstDash val="solid"/>
            <a:round/>
            <a:headEnd len="med" w="med" type="none"/>
            <a:tailEnd len="med" w="med" type="triangle"/>
          </a:ln>
        </p:spPr>
      </p:cxnSp>
      <p:cxnSp>
        <p:nvCxnSpPr>
          <p:cNvPr id="296" name="Google Shape;296;g3cdfb341cf7_11_95"/>
          <p:cNvCxnSpPr>
            <a:stCxn id="294" idx="3"/>
            <a:endCxn id="287" idx="1"/>
          </p:cNvCxnSpPr>
          <p:nvPr/>
        </p:nvCxnSpPr>
        <p:spPr>
          <a:xfrm>
            <a:off x="4281575" y="3827863"/>
            <a:ext cx="1544700" cy="924600"/>
          </a:xfrm>
          <a:prstGeom prst="curvedConnector3">
            <a:avLst>
              <a:gd fmla="val 50004" name="adj1"/>
            </a:avLst>
          </a:prstGeom>
          <a:noFill/>
          <a:ln cap="flat" cmpd="sng" w="9525">
            <a:solidFill>
              <a:schemeClr val="dk2"/>
            </a:solidFill>
            <a:prstDash val="solid"/>
            <a:round/>
            <a:headEnd len="med" w="med" type="none"/>
            <a:tailEnd len="med" w="med" type="stealth"/>
          </a:ln>
        </p:spPr>
      </p:cxn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g3cdfb341cf7_11_44"/>
          <p:cNvSpPr txBox="1"/>
          <p:nvPr/>
        </p:nvSpPr>
        <p:spPr>
          <a:xfrm>
            <a:off x="276819" y="-140082"/>
            <a:ext cx="7886700" cy="994200"/>
          </a:xfrm>
          <a:prstGeom prst="rect">
            <a:avLst/>
          </a:prstGeom>
          <a:noFill/>
          <a:ln>
            <a:noFill/>
          </a:ln>
        </p:spPr>
        <p:txBody>
          <a:bodyPr anchorCtr="0" anchor="ctr" bIns="34275" lIns="68575" spcFirstLastPara="1" rIns="68575" wrap="square" tIns="34275">
            <a:normAutofit/>
          </a:bodyPr>
          <a:lstStyle/>
          <a:p>
            <a:pPr indent="0" lvl="0" marL="0" marR="0" rtl="0" algn="l">
              <a:lnSpc>
                <a:spcPct val="90000"/>
              </a:lnSpc>
              <a:spcBef>
                <a:spcPts val="0"/>
              </a:spcBef>
              <a:spcAft>
                <a:spcPts val="0"/>
              </a:spcAft>
              <a:buClr>
                <a:schemeClr val="lt1"/>
              </a:buClr>
              <a:buSzPts val="2700"/>
              <a:buFont typeface="Arial"/>
              <a:buNone/>
            </a:pPr>
            <a:r>
              <a:rPr b="1" lang="en-CA" sz="2400">
                <a:solidFill>
                  <a:srgbClr val="8963CD"/>
                </a:solidFill>
              </a:rPr>
              <a:t>Benchmark Capabilities: FIO </a:t>
            </a:r>
            <a:endParaRPr b="1" i="0" sz="2400" u="none" cap="none" strike="noStrike">
              <a:solidFill>
                <a:srgbClr val="8963CD"/>
              </a:solidFill>
              <a:latin typeface="Arial"/>
              <a:ea typeface="Arial"/>
              <a:cs typeface="Arial"/>
              <a:sym typeface="Arial"/>
            </a:endParaRPr>
          </a:p>
        </p:txBody>
      </p:sp>
      <p:sp>
        <p:nvSpPr>
          <p:cNvPr id="302" name="Google Shape;302;g3cdfb341cf7_11_44"/>
          <p:cNvSpPr txBox="1"/>
          <p:nvPr/>
        </p:nvSpPr>
        <p:spPr>
          <a:xfrm>
            <a:off x="165400" y="854125"/>
            <a:ext cx="4337400" cy="4023000"/>
          </a:xfrm>
          <a:prstGeom prst="rect">
            <a:avLst/>
          </a:prstGeom>
          <a:noFill/>
          <a:ln>
            <a:noFill/>
          </a:ln>
        </p:spPr>
        <p:txBody>
          <a:bodyPr anchorCtr="0" anchor="t" bIns="91425" lIns="91425" spcFirstLastPara="1" rIns="91425" wrap="square" tIns="91425">
            <a:noAutofit/>
          </a:bodyPr>
          <a:lstStyle/>
          <a:p>
            <a:pPr indent="0" lvl="0" marL="0" rtl="0" algn="l">
              <a:lnSpc>
                <a:spcPct val="147272"/>
              </a:lnSpc>
              <a:spcBef>
                <a:spcPts val="0"/>
              </a:spcBef>
              <a:spcAft>
                <a:spcPts val="0"/>
              </a:spcAft>
              <a:buClr>
                <a:srgbClr val="000000"/>
              </a:buClr>
              <a:buSzPts val="1100"/>
              <a:buFont typeface="Arial"/>
              <a:buNone/>
            </a:pPr>
            <a:r>
              <a:rPr lang="en-CA" sz="1700">
                <a:solidFill>
                  <a:srgbClr val="000000"/>
                </a:solidFill>
              </a:rPr>
              <a:t>FIO Benchmarking (Inside the VM)</a:t>
            </a:r>
            <a:endParaRPr sz="1700">
              <a:solidFill>
                <a:srgbClr val="000000"/>
              </a:solidFill>
            </a:endParaRPr>
          </a:p>
          <a:p>
            <a:pPr indent="-336550" lvl="0" marL="457200" rtl="0" algn="l">
              <a:lnSpc>
                <a:spcPct val="147272"/>
              </a:lnSpc>
              <a:spcBef>
                <a:spcPts val="1100"/>
              </a:spcBef>
              <a:spcAft>
                <a:spcPts val="0"/>
              </a:spcAft>
              <a:buClr>
                <a:srgbClr val="000000"/>
              </a:buClr>
              <a:buSzPts val="1700"/>
              <a:buFont typeface="Arial"/>
              <a:buChar char="●"/>
            </a:pPr>
            <a:r>
              <a:rPr lang="en-CA" sz="1700">
                <a:solidFill>
                  <a:srgbClr val="000000"/>
                </a:solidFill>
              </a:rPr>
              <a:t>Measures storage performance as seen by the VM (IOPS, latency, throughput)</a:t>
            </a:r>
            <a:endParaRPr sz="1700">
              <a:solidFill>
                <a:srgbClr val="000000"/>
              </a:solidFill>
            </a:endParaRPr>
          </a:p>
          <a:p>
            <a:pPr indent="-336550" lvl="0" marL="457200" rtl="0" algn="l">
              <a:lnSpc>
                <a:spcPct val="147272"/>
              </a:lnSpc>
              <a:spcBef>
                <a:spcPts val="0"/>
              </a:spcBef>
              <a:spcAft>
                <a:spcPts val="0"/>
              </a:spcAft>
              <a:buClr>
                <a:srgbClr val="000000"/>
              </a:buClr>
              <a:buSzPts val="1700"/>
              <a:buFont typeface="Arial"/>
              <a:buChar char="●"/>
            </a:pPr>
            <a:r>
              <a:rPr lang="en-CA" sz="1700">
                <a:solidFill>
                  <a:srgbClr val="000000"/>
                </a:solidFill>
              </a:rPr>
              <a:t>Supports flexible tuning: block size, read/write mix, queue depth, number of jobs, runtime, etc.</a:t>
            </a:r>
            <a:endParaRPr sz="1700">
              <a:solidFill>
                <a:srgbClr val="000000"/>
              </a:solidFill>
            </a:endParaRPr>
          </a:p>
          <a:p>
            <a:pPr indent="0" lvl="0" marL="0" rtl="0" algn="l">
              <a:lnSpc>
                <a:spcPct val="147272"/>
              </a:lnSpc>
              <a:spcBef>
                <a:spcPts val="1100"/>
              </a:spcBef>
              <a:spcAft>
                <a:spcPts val="0"/>
              </a:spcAft>
              <a:buNone/>
            </a:pPr>
            <a:r>
              <a:t/>
            </a:r>
            <a:endParaRPr sz="1700">
              <a:solidFill>
                <a:srgbClr val="000000"/>
              </a:solidFill>
            </a:endParaRPr>
          </a:p>
          <a:p>
            <a:pPr indent="0" lvl="0" marL="457200" rtl="0" algn="l">
              <a:lnSpc>
                <a:spcPct val="147272"/>
              </a:lnSpc>
              <a:spcBef>
                <a:spcPts val="1100"/>
              </a:spcBef>
              <a:spcAft>
                <a:spcPts val="0"/>
              </a:spcAft>
              <a:buNone/>
            </a:pPr>
            <a:r>
              <a:t/>
            </a:r>
            <a:endParaRPr sz="1700">
              <a:solidFill>
                <a:srgbClr val="000000"/>
              </a:solidFill>
            </a:endParaRPr>
          </a:p>
          <a:p>
            <a:pPr indent="0" lvl="0" marL="457200" rtl="0" algn="l">
              <a:lnSpc>
                <a:spcPct val="147272"/>
              </a:lnSpc>
              <a:spcBef>
                <a:spcPts val="1100"/>
              </a:spcBef>
              <a:spcAft>
                <a:spcPts val="0"/>
              </a:spcAft>
              <a:buNone/>
            </a:pPr>
            <a:r>
              <a:t/>
            </a:r>
            <a:endParaRPr sz="1700">
              <a:solidFill>
                <a:srgbClr val="000000"/>
              </a:solidFill>
            </a:endParaRPr>
          </a:p>
          <a:p>
            <a:pPr indent="0" lvl="0" marL="457200" rtl="0" algn="l">
              <a:lnSpc>
                <a:spcPct val="147272"/>
              </a:lnSpc>
              <a:spcBef>
                <a:spcPts val="1100"/>
              </a:spcBef>
              <a:spcAft>
                <a:spcPts val="0"/>
              </a:spcAft>
              <a:buNone/>
            </a:pPr>
            <a:r>
              <a:t/>
            </a:r>
            <a:endParaRPr sz="1700">
              <a:solidFill>
                <a:srgbClr val="000000"/>
              </a:solidFill>
            </a:endParaRPr>
          </a:p>
          <a:p>
            <a:pPr indent="0" lvl="0" marL="457200" rtl="0" algn="l">
              <a:lnSpc>
                <a:spcPct val="147272"/>
              </a:lnSpc>
              <a:spcBef>
                <a:spcPts val="1100"/>
              </a:spcBef>
              <a:spcAft>
                <a:spcPts val="0"/>
              </a:spcAft>
              <a:buNone/>
            </a:pPr>
            <a:r>
              <a:t/>
            </a:r>
            <a:endParaRPr sz="1700">
              <a:solidFill>
                <a:srgbClr val="000000"/>
              </a:solidFill>
            </a:endParaRPr>
          </a:p>
          <a:p>
            <a:pPr indent="0" lvl="0" marL="0" rtl="0" algn="l">
              <a:spcBef>
                <a:spcPts val="1100"/>
              </a:spcBef>
              <a:spcAft>
                <a:spcPts val="0"/>
              </a:spcAft>
              <a:buNone/>
            </a:pPr>
            <a:r>
              <a:t/>
            </a:r>
            <a:endParaRPr sz="1700">
              <a:solidFill>
                <a:srgbClr val="000000"/>
              </a:solidFill>
            </a:endParaRPr>
          </a:p>
        </p:txBody>
      </p:sp>
      <p:pic>
        <p:nvPicPr>
          <p:cNvPr descr="sharpen it" id="303" name="Google Shape;303;g3cdfb341cf7_11_44"/>
          <p:cNvPicPr preferRelativeResize="0"/>
          <p:nvPr/>
        </p:nvPicPr>
        <p:blipFill rotWithShape="1">
          <a:blip r:embed="rId3">
            <a:alphaModFix/>
          </a:blip>
          <a:srcRect b="0" l="0" r="0" t="57586"/>
          <a:stretch/>
        </p:blipFill>
        <p:spPr>
          <a:xfrm>
            <a:off x="4283675" y="1632662"/>
            <a:ext cx="4763124" cy="18781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g3cdfb341cf7_11_48"/>
          <p:cNvSpPr txBox="1"/>
          <p:nvPr/>
        </p:nvSpPr>
        <p:spPr>
          <a:xfrm>
            <a:off x="276819" y="-140082"/>
            <a:ext cx="7886700" cy="994200"/>
          </a:xfrm>
          <a:prstGeom prst="rect">
            <a:avLst/>
          </a:prstGeom>
          <a:noFill/>
          <a:ln>
            <a:noFill/>
          </a:ln>
        </p:spPr>
        <p:txBody>
          <a:bodyPr anchorCtr="0" anchor="ctr" bIns="34275" lIns="68575" spcFirstLastPara="1" rIns="68575" wrap="square" tIns="34275">
            <a:normAutofit/>
          </a:bodyPr>
          <a:lstStyle/>
          <a:p>
            <a:pPr indent="0" lvl="0" marL="0" marR="0" rtl="0" algn="l">
              <a:lnSpc>
                <a:spcPct val="90000"/>
              </a:lnSpc>
              <a:spcBef>
                <a:spcPts val="0"/>
              </a:spcBef>
              <a:spcAft>
                <a:spcPts val="0"/>
              </a:spcAft>
              <a:buClr>
                <a:schemeClr val="lt1"/>
              </a:buClr>
              <a:buSzPts val="2700"/>
              <a:buFont typeface="Arial"/>
              <a:buNone/>
            </a:pPr>
            <a:r>
              <a:rPr b="1" lang="en-CA" sz="2400">
                <a:solidFill>
                  <a:srgbClr val="8963CD"/>
                </a:solidFill>
              </a:rPr>
              <a:t>Benchmark Capabilities: virtbench cli </a:t>
            </a:r>
            <a:endParaRPr b="1" i="0" sz="2400" u="none" cap="none" strike="noStrike">
              <a:solidFill>
                <a:srgbClr val="8963CD"/>
              </a:solidFill>
              <a:latin typeface="Arial"/>
              <a:ea typeface="Arial"/>
              <a:cs typeface="Arial"/>
              <a:sym typeface="Arial"/>
            </a:endParaRPr>
          </a:p>
        </p:txBody>
      </p:sp>
      <p:sp>
        <p:nvSpPr>
          <p:cNvPr id="309" name="Google Shape;309;g3cdfb341cf7_11_48"/>
          <p:cNvSpPr txBox="1"/>
          <p:nvPr/>
        </p:nvSpPr>
        <p:spPr>
          <a:xfrm>
            <a:off x="434425" y="934500"/>
            <a:ext cx="3718800" cy="4023000"/>
          </a:xfrm>
          <a:prstGeom prst="rect">
            <a:avLst/>
          </a:prstGeom>
          <a:noFill/>
          <a:ln>
            <a:noFill/>
          </a:ln>
        </p:spPr>
        <p:txBody>
          <a:bodyPr anchorCtr="0" anchor="t" bIns="91425" lIns="91425" spcFirstLastPara="1" rIns="91425" wrap="square" tIns="91425">
            <a:noAutofit/>
          </a:bodyPr>
          <a:lstStyle/>
          <a:p>
            <a:pPr indent="0" lvl="0" marL="0" rtl="0" algn="l">
              <a:lnSpc>
                <a:spcPct val="147272"/>
              </a:lnSpc>
              <a:spcBef>
                <a:spcPts val="0"/>
              </a:spcBef>
              <a:spcAft>
                <a:spcPts val="0"/>
              </a:spcAft>
              <a:buClr>
                <a:srgbClr val="000000"/>
              </a:buClr>
              <a:buSzPts val="1100"/>
              <a:buFont typeface="Arial"/>
              <a:buNone/>
            </a:pPr>
            <a:r>
              <a:rPr lang="en-CA" sz="1900">
                <a:solidFill>
                  <a:srgbClr val="000000"/>
                </a:solidFill>
              </a:rPr>
              <a:t>Single CLI to run all benchmarks</a:t>
            </a:r>
            <a:br>
              <a:rPr lang="en-CA" sz="1500">
                <a:solidFill>
                  <a:srgbClr val="000000"/>
                </a:solidFill>
                <a:latin typeface="Inter"/>
                <a:ea typeface="Inter"/>
                <a:cs typeface="Inter"/>
                <a:sym typeface="Inter"/>
              </a:rPr>
            </a:br>
            <a:r>
              <a:rPr lang="en-CA" sz="1800">
                <a:solidFill>
                  <a:srgbClr val="FC5106"/>
                </a:solidFill>
                <a:latin typeface="Roboto Medium"/>
                <a:ea typeface="Roboto Medium"/>
                <a:cs typeface="Roboto Medium"/>
                <a:sym typeface="Roboto Medium"/>
              </a:rPr>
              <a:t>virtbench &lt;scenario&gt; &lt;options&gt;</a:t>
            </a:r>
            <a:endParaRPr sz="1800">
              <a:solidFill>
                <a:srgbClr val="FC5106"/>
              </a:solidFill>
              <a:latin typeface="Roboto Medium"/>
              <a:ea typeface="Roboto Medium"/>
              <a:cs typeface="Roboto Medium"/>
              <a:sym typeface="Roboto Medium"/>
            </a:endParaRPr>
          </a:p>
          <a:p>
            <a:pPr indent="0" lvl="0" marL="0" rtl="0" algn="l">
              <a:lnSpc>
                <a:spcPct val="147272"/>
              </a:lnSpc>
              <a:spcBef>
                <a:spcPts val="0"/>
              </a:spcBef>
              <a:spcAft>
                <a:spcPts val="0"/>
              </a:spcAft>
              <a:buClr>
                <a:srgbClr val="000000"/>
              </a:buClr>
              <a:buSzPts val="1100"/>
              <a:buFont typeface="Arial"/>
              <a:buNone/>
            </a:pPr>
            <a:r>
              <a:t/>
            </a:r>
            <a:endParaRPr sz="1800">
              <a:solidFill>
                <a:srgbClr val="0000FF"/>
              </a:solidFill>
              <a:latin typeface="Roboto Medium"/>
              <a:ea typeface="Roboto Medium"/>
              <a:cs typeface="Roboto Medium"/>
              <a:sym typeface="Roboto Medium"/>
            </a:endParaRPr>
          </a:p>
          <a:p>
            <a:pPr indent="0" lvl="0" marL="0" rtl="0" algn="l">
              <a:lnSpc>
                <a:spcPct val="147272"/>
              </a:lnSpc>
              <a:spcBef>
                <a:spcPts val="0"/>
              </a:spcBef>
              <a:spcAft>
                <a:spcPts val="0"/>
              </a:spcAft>
              <a:buClr>
                <a:srgbClr val="000000"/>
              </a:buClr>
              <a:buSzPts val="1100"/>
              <a:buFont typeface="Arial"/>
              <a:buNone/>
            </a:pPr>
            <a:r>
              <a:rPr lang="en-CA">
                <a:solidFill>
                  <a:schemeClr val="dk1"/>
                </a:solidFill>
                <a:latin typeface="Inter"/>
                <a:ea typeface="Inter"/>
                <a:cs typeface="Inter"/>
                <a:sym typeface="Inter"/>
              </a:rPr>
              <a:t>Example Command: </a:t>
            </a:r>
            <a:br>
              <a:rPr lang="en-CA">
                <a:solidFill>
                  <a:schemeClr val="dk1"/>
                </a:solidFill>
                <a:latin typeface="Inter"/>
                <a:ea typeface="Inter"/>
                <a:cs typeface="Inter"/>
                <a:sym typeface="Inter"/>
              </a:rPr>
            </a:br>
            <a:r>
              <a:rPr b="1" lang="en-CA">
                <a:solidFill>
                  <a:schemeClr val="dk1"/>
                </a:solidFill>
                <a:latin typeface="Inter"/>
                <a:ea typeface="Inter"/>
                <a:cs typeface="Inter"/>
                <a:sym typeface="Inter"/>
              </a:rPr>
              <a:t># Evacuate all 50 VMs from the busiest node (or a specific node), in parallel</a:t>
            </a:r>
            <a:br>
              <a:rPr lang="en-CA">
                <a:solidFill>
                  <a:schemeClr val="dk1"/>
                </a:solidFill>
                <a:latin typeface="Helvetica Neue"/>
                <a:ea typeface="Helvetica Neue"/>
                <a:cs typeface="Helvetica Neue"/>
                <a:sym typeface="Helvetica Neue"/>
              </a:rPr>
            </a:br>
            <a:r>
              <a:rPr lang="en-CA">
                <a:solidFill>
                  <a:schemeClr val="dk1"/>
                </a:solidFill>
                <a:latin typeface="Space Mono"/>
                <a:ea typeface="Space Mono"/>
                <a:cs typeface="Space Mono"/>
                <a:sym typeface="Space Mono"/>
              </a:rPr>
              <a:t>virtbench migration --start 1 --end 50 --evacuate --auto-select-busiest --save-results</a:t>
            </a:r>
            <a:br>
              <a:rPr lang="en-CA" sz="1500">
                <a:latin typeface="Inter"/>
                <a:ea typeface="Inter"/>
                <a:cs typeface="Inter"/>
                <a:sym typeface="Inter"/>
              </a:rPr>
            </a:br>
            <a:endParaRPr sz="1500">
              <a:latin typeface="Inter"/>
              <a:ea typeface="Inter"/>
              <a:cs typeface="Inter"/>
              <a:sym typeface="Inter"/>
            </a:endParaRPr>
          </a:p>
          <a:p>
            <a:pPr indent="0" lvl="0" marL="457200" rtl="0" algn="l">
              <a:lnSpc>
                <a:spcPct val="147272"/>
              </a:lnSpc>
              <a:spcBef>
                <a:spcPts val="1100"/>
              </a:spcBef>
              <a:spcAft>
                <a:spcPts val="0"/>
              </a:spcAft>
              <a:buNone/>
            </a:pPr>
            <a:r>
              <a:t/>
            </a:r>
            <a:endParaRPr sz="1100">
              <a:solidFill>
                <a:srgbClr val="000000"/>
              </a:solidFill>
              <a:latin typeface="Inter"/>
              <a:ea typeface="Inter"/>
              <a:cs typeface="Inter"/>
              <a:sym typeface="Inter"/>
            </a:endParaRPr>
          </a:p>
          <a:p>
            <a:pPr indent="0" lvl="0" marL="457200" rtl="0" algn="l">
              <a:lnSpc>
                <a:spcPct val="147272"/>
              </a:lnSpc>
              <a:spcBef>
                <a:spcPts val="1100"/>
              </a:spcBef>
              <a:spcAft>
                <a:spcPts val="0"/>
              </a:spcAft>
              <a:buNone/>
            </a:pPr>
            <a:r>
              <a:t/>
            </a:r>
            <a:endParaRPr sz="1100">
              <a:solidFill>
                <a:srgbClr val="000000"/>
              </a:solidFill>
              <a:latin typeface="Inter"/>
              <a:ea typeface="Inter"/>
              <a:cs typeface="Inter"/>
              <a:sym typeface="Inter"/>
            </a:endParaRPr>
          </a:p>
          <a:p>
            <a:pPr indent="0" lvl="0" marL="457200" rtl="0" algn="l">
              <a:lnSpc>
                <a:spcPct val="147272"/>
              </a:lnSpc>
              <a:spcBef>
                <a:spcPts val="1100"/>
              </a:spcBef>
              <a:spcAft>
                <a:spcPts val="0"/>
              </a:spcAft>
              <a:buNone/>
            </a:pPr>
            <a:r>
              <a:t/>
            </a:r>
            <a:endParaRPr sz="1100">
              <a:solidFill>
                <a:srgbClr val="000000"/>
              </a:solidFill>
              <a:latin typeface="Inter"/>
              <a:ea typeface="Inter"/>
              <a:cs typeface="Inter"/>
              <a:sym typeface="Inter"/>
            </a:endParaRPr>
          </a:p>
          <a:p>
            <a:pPr indent="0" lvl="0" marL="0" rtl="0" algn="l">
              <a:spcBef>
                <a:spcPts val="1100"/>
              </a:spcBef>
              <a:spcAft>
                <a:spcPts val="0"/>
              </a:spcAft>
              <a:buNone/>
            </a:pPr>
            <a:r>
              <a:t/>
            </a:r>
            <a:endParaRPr sz="1600">
              <a:solidFill>
                <a:srgbClr val="000000"/>
              </a:solidFill>
              <a:latin typeface="Inter"/>
              <a:ea typeface="Inter"/>
              <a:cs typeface="Inter"/>
              <a:sym typeface="Inter"/>
            </a:endParaRPr>
          </a:p>
        </p:txBody>
      </p:sp>
      <p:pic>
        <p:nvPicPr>
          <p:cNvPr descr="remove background" id="310" name="Google Shape;310;g3cdfb341cf7_11_48"/>
          <p:cNvPicPr preferRelativeResize="0"/>
          <p:nvPr/>
        </p:nvPicPr>
        <p:blipFill rotWithShape="1">
          <a:blip r:embed="rId3">
            <a:alphaModFix/>
          </a:blip>
          <a:srcRect b="43684" l="0" r="0" t="0"/>
          <a:stretch/>
        </p:blipFill>
        <p:spPr>
          <a:xfrm>
            <a:off x="4739775" y="1774300"/>
            <a:ext cx="4229325" cy="22328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g3cc7c8c0889_0_38"/>
          <p:cNvSpPr txBox="1"/>
          <p:nvPr/>
        </p:nvSpPr>
        <p:spPr>
          <a:xfrm>
            <a:off x="276819" y="-140082"/>
            <a:ext cx="7886700" cy="994200"/>
          </a:xfrm>
          <a:prstGeom prst="rect">
            <a:avLst/>
          </a:prstGeom>
          <a:noFill/>
          <a:ln>
            <a:noFill/>
          </a:ln>
        </p:spPr>
        <p:txBody>
          <a:bodyPr anchorCtr="0" anchor="ctr" bIns="34275" lIns="68575" spcFirstLastPara="1" rIns="68575" wrap="square" tIns="34275">
            <a:normAutofit/>
          </a:bodyPr>
          <a:lstStyle/>
          <a:p>
            <a:pPr indent="0" lvl="0" marL="0" marR="0" rtl="0" algn="l">
              <a:lnSpc>
                <a:spcPct val="90000"/>
              </a:lnSpc>
              <a:spcBef>
                <a:spcPts val="0"/>
              </a:spcBef>
              <a:spcAft>
                <a:spcPts val="0"/>
              </a:spcAft>
              <a:buClr>
                <a:schemeClr val="lt1"/>
              </a:buClr>
              <a:buSzPts val="2700"/>
              <a:buFont typeface="Arial"/>
              <a:buNone/>
            </a:pPr>
            <a:r>
              <a:rPr b="1" lang="en-CA" sz="2400">
                <a:solidFill>
                  <a:srgbClr val="8963CD"/>
                </a:solidFill>
              </a:rPr>
              <a:t>Dashboard </a:t>
            </a:r>
            <a:endParaRPr b="1" i="0" sz="2400" u="none" cap="none" strike="noStrike">
              <a:solidFill>
                <a:srgbClr val="8963CD"/>
              </a:solidFill>
              <a:latin typeface="Arial"/>
              <a:ea typeface="Arial"/>
              <a:cs typeface="Arial"/>
              <a:sym typeface="Arial"/>
            </a:endParaRPr>
          </a:p>
        </p:txBody>
      </p:sp>
      <p:sp>
        <p:nvSpPr>
          <p:cNvPr id="316" name="Google Shape;316;g3cc7c8c0889_0_38"/>
          <p:cNvSpPr txBox="1"/>
          <p:nvPr/>
        </p:nvSpPr>
        <p:spPr>
          <a:xfrm>
            <a:off x="351050" y="705100"/>
            <a:ext cx="3000000" cy="4907700"/>
          </a:xfrm>
          <a:prstGeom prst="rect">
            <a:avLst/>
          </a:prstGeom>
          <a:noFill/>
          <a:ln>
            <a:noFill/>
          </a:ln>
        </p:spPr>
        <p:txBody>
          <a:bodyPr anchorCtr="0" anchor="t" bIns="91425" lIns="91425" spcFirstLastPara="1" rIns="91425" wrap="square" tIns="91425">
            <a:spAutoFit/>
          </a:bodyPr>
          <a:lstStyle/>
          <a:p>
            <a:pPr indent="0" lvl="0" marL="0" rtl="0" algn="l">
              <a:lnSpc>
                <a:spcPct val="147272"/>
              </a:lnSpc>
              <a:spcBef>
                <a:spcPts val="0"/>
              </a:spcBef>
              <a:spcAft>
                <a:spcPts val="0"/>
              </a:spcAft>
              <a:buNone/>
            </a:pPr>
            <a:r>
              <a:t/>
            </a:r>
            <a:endParaRPr sz="1700">
              <a:solidFill>
                <a:schemeClr val="dk1"/>
              </a:solidFill>
            </a:endParaRPr>
          </a:p>
          <a:p>
            <a:pPr indent="0" lvl="0" marL="0" rtl="0" algn="l">
              <a:lnSpc>
                <a:spcPct val="115000"/>
              </a:lnSpc>
              <a:spcBef>
                <a:spcPts val="1200"/>
              </a:spcBef>
              <a:spcAft>
                <a:spcPts val="0"/>
              </a:spcAft>
              <a:buNone/>
            </a:pPr>
            <a:r>
              <a:rPr lang="en-CA" sz="1700">
                <a:solidFill>
                  <a:schemeClr val="dk1"/>
                </a:solidFill>
              </a:rPr>
              <a:t>Single interactive view of all benchmark runs </a:t>
            </a:r>
            <a:endParaRPr sz="1700">
              <a:solidFill>
                <a:schemeClr val="dk1"/>
              </a:solidFill>
            </a:endParaRPr>
          </a:p>
          <a:p>
            <a:pPr indent="0" lvl="0" marL="0" rtl="0" algn="l">
              <a:lnSpc>
                <a:spcPct val="115000"/>
              </a:lnSpc>
              <a:spcBef>
                <a:spcPts val="1200"/>
              </a:spcBef>
              <a:spcAft>
                <a:spcPts val="0"/>
              </a:spcAft>
              <a:buNone/>
            </a:pPr>
            <a:r>
              <a:rPr lang="en-CA" sz="1700">
                <a:solidFill>
                  <a:schemeClr val="dk1"/>
                </a:solidFill>
              </a:rPr>
              <a:t>View cluster information and compare storage version, disk config, and VM count</a:t>
            </a:r>
            <a:endParaRPr sz="1700">
              <a:solidFill>
                <a:schemeClr val="dk1"/>
              </a:solidFill>
            </a:endParaRPr>
          </a:p>
          <a:p>
            <a:pPr indent="0" lvl="0" marL="0" rtl="0" algn="l">
              <a:lnSpc>
                <a:spcPct val="115000"/>
              </a:lnSpc>
              <a:spcBef>
                <a:spcPts val="1200"/>
              </a:spcBef>
              <a:spcAft>
                <a:spcPts val="0"/>
              </a:spcAft>
              <a:buNone/>
            </a:pPr>
            <a:r>
              <a:rPr lang="en-CA" sz="1700">
                <a:solidFill>
                  <a:schemeClr val="dk1"/>
                </a:solidFill>
              </a:rPr>
              <a:t>Compact charts for </a:t>
            </a:r>
            <a:r>
              <a:rPr lang="en-CA" sz="1700">
                <a:solidFill>
                  <a:schemeClr val="dk1"/>
                </a:solidFill>
              </a:rPr>
              <a:t>Creation</a:t>
            </a:r>
            <a:r>
              <a:rPr lang="en-CA" sz="1700">
                <a:solidFill>
                  <a:schemeClr val="dk1"/>
                </a:solidFill>
              </a:rPr>
              <a:t>, Boot Storm, Migration, and Capacity durations.</a:t>
            </a:r>
            <a:endParaRPr sz="1700">
              <a:solidFill>
                <a:schemeClr val="dk1"/>
              </a:solidFill>
            </a:endParaRPr>
          </a:p>
          <a:p>
            <a:pPr indent="0" lvl="0" marL="457200" rtl="0" algn="l">
              <a:lnSpc>
                <a:spcPct val="147272"/>
              </a:lnSpc>
              <a:spcBef>
                <a:spcPts val="1200"/>
              </a:spcBef>
              <a:spcAft>
                <a:spcPts val="0"/>
              </a:spcAft>
              <a:buNone/>
            </a:pPr>
            <a:r>
              <a:t/>
            </a:r>
            <a:endParaRPr sz="1700">
              <a:solidFill>
                <a:schemeClr val="dk1"/>
              </a:solidFill>
            </a:endParaRPr>
          </a:p>
          <a:p>
            <a:pPr indent="0" lvl="0" marL="0" rtl="0" algn="l">
              <a:lnSpc>
                <a:spcPct val="147272"/>
              </a:lnSpc>
              <a:spcBef>
                <a:spcPts val="1100"/>
              </a:spcBef>
              <a:spcAft>
                <a:spcPts val="0"/>
              </a:spcAft>
              <a:buNone/>
            </a:pPr>
            <a:r>
              <a:t/>
            </a:r>
            <a:endParaRPr sz="1700">
              <a:solidFill>
                <a:schemeClr val="dk1"/>
              </a:solidFill>
            </a:endParaRPr>
          </a:p>
          <a:p>
            <a:pPr indent="0" lvl="0" marL="0" rtl="0" algn="l">
              <a:spcBef>
                <a:spcPts val="1100"/>
              </a:spcBef>
              <a:spcAft>
                <a:spcPts val="0"/>
              </a:spcAft>
              <a:buNone/>
            </a:pPr>
            <a:r>
              <a:t/>
            </a:r>
            <a:endParaRPr sz="1700">
              <a:solidFill>
                <a:schemeClr val="dk1"/>
              </a:solidFill>
            </a:endParaRPr>
          </a:p>
        </p:txBody>
      </p:sp>
      <p:pic>
        <p:nvPicPr>
          <p:cNvPr id="317" name="Google Shape;317;g3cc7c8c0889_0_38"/>
          <p:cNvPicPr preferRelativeResize="0"/>
          <p:nvPr/>
        </p:nvPicPr>
        <p:blipFill>
          <a:blip r:embed="rId3">
            <a:alphaModFix/>
          </a:blip>
          <a:stretch>
            <a:fillRect/>
          </a:stretch>
        </p:blipFill>
        <p:spPr>
          <a:xfrm>
            <a:off x="3645775" y="1279275"/>
            <a:ext cx="5260723" cy="2797325"/>
          </a:xfrm>
          <a:prstGeom prst="rect">
            <a:avLst/>
          </a:prstGeom>
          <a:noFill/>
          <a:ln>
            <a:noFill/>
          </a:ln>
        </p:spPr>
      </p:pic>
      <p:sp>
        <p:nvSpPr>
          <p:cNvPr id="318" name="Google Shape;318;g3cc7c8c0889_0_38"/>
          <p:cNvSpPr txBox="1"/>
          <p:nvPr/>
        </p:nvSpPr>
        <p:spPr>
          <a:xfrm>
            <a:off x="4368175" y="4192625"/>
            <a:ext cx="3468900" cy="34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CA" sz="1600">
                <a:solidFill>
                  <a:srgbClr val="000000"/>
                </a:solidFill>
                <a:latin typeface="Inter"/>
                <a:ea typeface="Inter"/>
                <a:cs typeface="Inter"/>
                <a:sym typeface="Inter"/>
              </a:rPr>
              <a:t>Virtbench Results DashBoard</a:t>
            </a:r>
            <a:endParaRPr sz="1600">
              <a:solidFill>
                <a:srgbClr val="000000"/>
              </a:solidFill>
              <a:latin typeface="Inter"/>
              <a:ea typeface="Inter"/>
              <a:cs typeface="Inter"/>
              <a:sym typeface="Inte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g3cdfb341cf7_11_52"/>
          <p:cNvSpPr txBox="1"/>
          <p:nvPr/>
        </p:nvSpPr>
        <p:spPr>
          <a:xfrm>
            <a:off x="276819" y="-140082"/>
            <a:ext cx="7886700" cy="994200"/>
          </a:xfrm>
          <a:prstGeom prst="rect">
            <a:avLst/>
          </a:prstGeom>
          <a:noFill/>
          <a:ln>
            <a:noFill/>
          </a:ln>
        </p:spPr>
        <p:txBody>
          <a:bodyPr anchorCtr="0" anchor="ctr" bIns="34275" lIns="68575" spcFirstLastPara="1" rIns="68575" wrap="square" tIns="34275">
            <a:normAutofit/>
          </a:bodyPr>
          <a:lstStyle/>
          <a:p>
            <a:pPr indent="0" lvl="0" marL="0" marR="0" rtl="0" algn="l">
              <a:lnSpc>
                <a:spcPct val="90000"/>
              </a:lnSpc>
              <a:spcBef>
                <a:spcPts val="0"/>
              </a:spcBef>
              <a:spcAft>
                <a:spcPts val="0"/>
              </a:spcAft>
              <a:buClr>
                <a:schemeClr val="lt1"/>
              </a:buClr>
              <a:buSzPts val="2700"/>
              <a:buFont typeface="Arial"/>
              <a:buNone/>
            </a:pPr>
            <a:r>
              <a:rPr b="1" lang="en-CA" sz="2400">
                <a:solidFill>
                  <a:srgbClr val="8963CD"/>
                </a:solidFill>
              </a:rPr>
              <a:t>Use Case: In-house Testing </a:t>
            </a:r>
            <a:br>
              <a:rPr b="1" lang="en-CA" sz="2400">
                <a:solidFill>
                  <a:srgbClr val="8963CD"/>
                </a:solidFill>
              </a:rPr>
            </a:br>
            <a:r>
              <a:rPr b="1" i="1" lang="en-CA" sz="2200">
                <a:solidFill>
                  <a:srgbClr val="FC5106"/>
                </a:solidFill>
              </a:rPr>
              <a:t>Portworx Enterprise vs Portworx CSI</a:t>
            </a:r>
            <a:endParaRPr b="1" i="1" sz="2200" u="none" cap="none" strike="noStrike">
              <a:solidFill>
                <a:srgbClr val="FC5106"/>
              </a:solidFill>
            </a:endParaRPr>
          </a:p>
        </p:txBody>
      </p:sp>
      <p:sp>
        <p:nvSpPr>
          <p:cNvPr id="324" name="Google Shape;324;g3cdfb341cf7_11_52"/>
          <p:cNvSpPr txBox="1"/>
          <p:nvPr/>
        </p:nvSpPr>
        <p:spPr>
          <a:xfrm>
            <a:off x="276825" y="955925"/>
            <a:ext cx="8493000" cy="412200"/>
          </a:xfrm>
          <a:prstGeom prst="rect">
            <a:avLst/>
          </a:prstGeom>
          <a:noFill/>
          <a:ln>
            <a:noFill/>
          </a:ln>
        </p:spPr>
        <p:txBody>
          <a:bodyPr anchorCtr="0" anchor="t" bIns="91425" lIns="91425" spcFirstLastPara="1" rIns="91425" wrap="square" tIns="91425">
            <a:spAutoFit/>
          </a:bodyPr>
          <a:lstStyle/>
          <a:p>
            <a:pPr indent="0" lvl="0" marL="0" rtl="0" algn="l">
              <a:lnSpc>
                <a:spcPct val="87000"/>
              </a:lnSpc>
              <a:spcBef>
                <a:spcPts val="0"/>
              </a:spcBef>
              <a:spcAft>
                <a:spcPts val="0"/>
              </a:spcAft>
              <a:buClr>
                <a:schemeClr val="lt1"/>
              </a:buClr>
              <a:buSzPts val="5100"/>
              <a:buFont typeface="Inter ExtraBold"/>
              <a:buNone/>
            </a:pPr>
            <a:r>
              <a:rPr lang="en-CA" sz="1700">
                <a:solidFill>
                  <a:schemeClr val="dk1"/>
                </a:solidFill>
                <a:latin typeface="Inter SemiBold"/>
                <a:ea typeface="Inter SemiBold"/>
                <a:cs typeface="Inter SemiBold"/>
                <a:sym typeface="Inter SemiBold"/>
              </a:rPr>
              <a:t>Day-2 management with Portworx Enterprise vs CSI for Modern Virtualization</a:t>
            </a:r>
            <a:endParaRPr sz="4800">
              <a:solidFill>
                <a:schemeClr val="dk1"/>
              </a:solidFill>
              <a:latin typeface="Inter SemiBold"/>
              <a:ea typeface="Inter SemiBold"/>
              <a:cs typeface="Inter SemiBold"/>
              <a:sym typeface="Inter SemiBold"/>
            </a:endParaRPr>
          </a:p>
        </p:txBody>
      </p:sp>
      <p:sp>
        <p:nvSpPr>
          <p:cNvPr id="325" name="Google Shape;325;g3cdfb341cf7_11_52"/>
          <p:cNvSpPr/>
          <p:nvPr/>
        </p:nvSpPr>
        <p:spPr>
          <a:xfrm>
            <a:off x="321681" y="1423769"/>
            <a:ext cx="2680800" cy="3049500"/>
          </a:xfrm>
          <a:prstGeom prst="rect">
            <a:avLst/>
          </a:prstGeom>
          <a:solidFill>
            <a:srgbClr val="F9F9F9"/>
          </a:solidFill>
          <a:ln>
            <a:noFill/>
          </a:ln>
        </p:spPr>
        <p:txBody>
          <a:bodyPr anchorCtr="0" anchor="ctr" bIns="34275" lIns="68575" spcFirstLastPara="1" rIns="68575" wrap="square" tIns="34275">
            <a:noAutofit/>
          </a:bodyPr>
          <a:lstStyle/>
          <a:p>
            <a:pPr indent="0" lvl="0" marL="0" marR="0" rtl="0" algn="ctr">
              <a:lnSpc>
                <a:spcPct val="96000"/>
              </a:lnSpc>
              <a:spcBef>
                <a:spcPts val="0"/>
              </a:spcBef>
              <a:spcAft>
                <a:spcPts val="0"/>
              </a:spcAft>
              <a:buClr>
                <a:srgbClr val="1C1C1C"/>
              </a:buClr>
              <a:buSzPts val="1400"/>
              <a:buFont typeface="Inter Light"/>
              <a:buNone/>
            </a:pPr>
            <a:r>
              <a:t/>
            </a:r>
            <a:endParaRPr b="0" i="0" sz="1400" u="none" cap="none" strike="noStrike">
              <a:solidFill>
                <a:srgbClr val="FFFFFF"/>
              </a:solidFill>
              <a:latin typeface="Inter Light"/>
              <a:ea typeface="Inter Light"/>
              <a:cs typeface="Inter Light"/>
              <a:sym typeface="Inter Light"/>
            </a:endParaRPr>
          </a:p>
        </p:txBody>
      </p:sp>
      <p:sp>
        <p:nvSpPr>
          <p:cNvPr id="326" name="Google Shape;326;g3cdfb341cf7_11_52"/>
          <p:cNvSpPr/>
          <p:nvPr/>
        </p:nvSpPr>
        <p:spPr>
          <a:xfrm>
            <a:off x="3182922" y="1423769"/>
            <a:ext cx="2680800" cy="3049500"/>
          </a:xfrm>
          <a:prstGeom prst="rect">
            <a:avLst/>
          </a:prstGeom>
          <a:solidFill>
            <a:srgbClr val="F9F9F9"/>
          </a:solidFill>
          <a:ln>
            <a:noFill/>
          </a:ln>
        </p:spPr>
        <p:txBody>
          <a:bodyPr anchorCtr="0" anchor="ctr" bIns="34275" lIns="68575" spcFirstLastPara="1" rIns="68575" wrap="square" tIns="34275">
            <a:noAutofit/>
          </a:bodyPr>
          <a:lstStyle/>
          <a:p>
            <a:pPr indent="0" lvl="0" marL="0" marR="0" rtl="0" algn="ctr">
              <a:lnSpc>
                <a:spcPct val="96000"/>
              </a:lnSpc>
              <a:spcBef>
                <a:spcPts val="0"/>
              </a:spcBef>
              <a:spcAft>
                <a:spcPts val="0"/>
              </a:spcAft>
              <a:buClr>
                <a:srgbClr val="1C1C1C"/>
              </a:buClr>
              <a:buSzPts val="1400"/>
              <a:buFont typeface="Inter Light"/>
              <a:buNone/>
            </a:pPr>
            <a:r>
              <a:t/>
            </a:r>
            <a:endParaRPr b="0" i="0" sz="1400" u="none" cap="none" strike="noStrike">
              <a:solidFill>
                <a:srgbClr val="FFFFFF"/>
              </a:solidFill>
              <a:latin typeface="Inter Light"/>
              <a:ea typeface="Inter Light"/>
              <a:cs typeface="Inter Light"/>
              <a:sym typeface="Inter Light"/>
            </a:endParaRPr>
          </a:p>
        </p:txBody>
      </p:sp>
      <p:sp>
        <p:nvSpPr>
          <p:cNvPr id="327" name="Google Shape;327;g3cdfb341cf7_11_52"/>
          <p:cNvSpPr/>
          <p:nvPr/>
        </p:nvSpPr>
        <p:spPr>
          <a:xfrm>
            <a:off x="6044163" y="1423769"/>
            <a:ext cx="2680800" cy="3049500"/>
          </a:xfrm>
          <a:prstGeom prst="rect">
            <a:avLst/>
          </a:prstGeom>
          <a:solidFill>
            <a:srgbClr val="F9F9F9"/>
          </a:solidFill>
          <a:ln>
            <a:noFill/>
          </a:ln>
        </p:spPr>
        <p:txBody>
          <a:bodyPr anchorCtr="0" anchor="ctr" bIns="34275" lIns="68575" spcFirstLastPara="1" rIns="68575" wrap="square" tIns="34275">
            <a:noAutofit/>
          </a:bodyPr>
          <a:lstStyle/>
          <a:p>
            <a:pPr indent="0" lvl="0" marL="0" marR="0" rtl="0" algn="ctr">
              <a:lnSpc>
                <a:spcPct val="96000"/>
              </a:lnSpc>
              <a:spcBef>
                <a:spcPts val="0"/>
              </a:spcBef>
              <a:spcAft>
                <a:spcPts val="0"/>
              </a:spcAft>
              <a:buClr>
                <a:srgbClr val="1C1C1C"/>
              </a:buClr>
              <a:buSzPts val="1400"/>
              <a:buFont typeface="Inter Light"/>
              <a:buNone/>
            </a:pPr>
            <a:r>
              <a:t/>
            </a:r>
            <a:endParaRPr b="0" i="0" sz="1400" u="none" cap="none" strike="noStrike">
              <a:solidFill>
                <a:srgbClr val="FFFFFF"/>
              </a:solidFill>
              <a:latin typeface="Inter Light"/>
              <a:ea typeface="Inter Light"/>
              <a:cs typeface="Inter Light"/>
              <a:sym typeface="Inter Light"/>
            </a:endParaRPr>
          </a:p>
        </p:txBody>
      </p:sp>
      <p:sp>
        <p:nvSpPr>
          <p:cNvPr id="328" name="Google Shape;328;g3cdfb341cf7_11_52"/>
          <p:cNvSpPr txBox="1"/>
          <p:nvPr/>
        </p:nvSpPr>
        <p:spPr>
          <a:xfrm>
            <a:off x="418877" y="2210942"/>
            <a:ext cx="2418600" cy="2353500"/>
          </a:xfrm>
          <a:prstGeom prst="rect">
            <a:avLst/>
          </a:prstGeom>
          <a:noFill/>
          <a:ln>
            <a:noFill/>
          </a:ln>
        </p:spPr>
        <p:txBody>
          <a:bodyPr anchorCtr="0" anchor="t" bIns="34275" lIns="68575" spcFirstLastPara="1" rIns="68575" wrap="square" tIns="34275">
            <a:spAutoFit/>
          </a:bodyPr>
          <a:lstStyle/>
          <a:p>
            <a:pPr indent="-38100" lvl="0" marL="38100" marR="0" rtl="0" algn="l">
              <a:lnSpc>
                <a:spcPct val="112000"/>
              </a:lnSpc>
              <a:spcBef>
                <a:spcPts val="0"/>
              </a:spcBef>
              <a:spcAft>
                <a:spcPts val="0"/>
              </a:spcAft>
              <a:buClr>
                <a:srgbClr val="1C1C1C"/>
              </a:buClr>
              <a:buSzPts val="1400"/>
              <a:buFont typeface="Inter Light"/>
              <a:buNone/>
            </a:pPr>
            <a:r>
              <a:rPr lang="en-CA" sz="1400">
                <a:solidFill>
                  <a:srgbClr val="1C1C1C"/>
                </a:solidFill>
              </a:rPr>
              <a:t>Stress test system end-to-end by booting up multiple workloads concurrently. </a:t>
            </a:r>
            <a:endParaRPr sz="1400">
              <a:solidFill>
                <a:srgbClr val="1C1C1C"/>
              </a:solidFill>
            </a:endParaRPr>
          </a:p>
          <a:p>
            <a:pPr indent="0" lvl="0" marL="0" marR="0" rtl="0" algn="l">
              <a:lnSpc>
                <a:spcPct val="112000"/>
              </a:lnSpc>
              <a:spcBef>
                <a:spcPts val="0"/>
              </a:spcBef>
              <a:spcAft>
                <a:spcPts val="0"/>
              </a:spcAft>
              <a:buClr>
                <a:srgbClr val="1C1C1C"/>
              </a:buClr>
              <a:buSzPts val="1400"/>
              <a:buFont typeface="Inter Light"/>
              <a:buNone/>
            </a:pPr>
            <a:r>
              <a:t/>
            </a:r>
            <a:endParaRPr sz="1400">
              <a:solidFill>
                <a:srgbClr val="1C1C1C"/>
              </a:solidFill>
            </a:endParaRPr>
          </a:p>
          <a:p>
            <a:pPr indent="0" lvl="0" marL="0" marR="0" rtl="0" algn="l">
              <a:lnSpc>
                <a:spcPct val="112000"/>
              </a:lnSpc>
              <a:spcBef>
                <a:spcPts val="0"/>
              </a:spcBef>
              <a:spcAft>
                <a:spcPts val="0"/>
              </a:spcAft>
              <a:buClr>
                <a:srgbClr val="1C1C1C"/>
              </a:buClr>
              <a:buSzPts val="1400"/>
              <a:buFont typeface="Inter Light"/>
              <a:buNone/>
            </a:pPr>
            <a:r>
              <a:t/>
            </a:r>
            <a:endParaRPr sz="1400">
              <a:solidFill>
                <a:srgbClr val="1C1C1C"/>
              </a:solidFill>
            </a:endParaRPr>
          </a:p>
          <a:p>
            <a:pPr indent="-38100" lvl="0" marL="38100" rtl="0" algn="l">
              <a:lnSpc>
                <a:spcPct val="112000"/>
              </a:lnSpc>
              <a:spcBef>
                <a:spcPts val="0"/>
              </a:spcBef>
              <a:spcAft>
                <a:spcPts val="0"/>
              </a:spcAft>
              <a:buClr>
                <a:srgbClr val="1C1C1C"/>
              </a:buClr>
              <a:buSzPts val="1400"/>
              <a:buFont typeface="Inter Light"/>
              <a:buNone/>
            </a:pPr>
            <a:r>
              <a:rPr lang="en-CA" sz="1200">
                <a:solidFill>
                  <a:srgbClr val="6C6C6C"/>
                </a:solidFill>
              </a:rPr>
              <a:t>Simulate operational efficiency </a:t>
            </a:r>
            <a:endParaRPr sz="1200">
              <a:solidFill>
                <a:srgbClr val="6C6C6C"/>
              </a:solidFill>
            </a:endParaRPr>
          </a:p>
          <a:p>
            <a:pPr indent="-38100" lvl="0" marL="38100" rtl="0" algn="l">
              <a:lnSpc>
                <a:spcPct val="112000"/>
              </a:lnSpc>
              <a:spcBef>
                <a:spcPts val="0"/>
              </a:spcBef>
              <a:spcAft>
                <a:spcPts val="0"/>
              </a:spcAft>
              <a:buClr>
                <a:srgbClr val="1C1C1C"/>
              </a:buClr>
              <a:buSzPts val="1400"/>
              <a:buFont typeface="Inter Light"/>
              <a:buNone/>
            </a:pPr>
            <a:r>
              <a:rPr lang="en-CA" sz="1200">
                <a:solidFill>
                  <a:srgbClr val="6C6C6C"/>
                </a:solidFill>
              </a:rPr>
              <a:t>(Boot up 400 VMs simultaneously)</a:t>
            </a:r>
            <a:endParaRPr sz="1200">
              <a:solidFill>
                <a:srgbClr val="6C6C6C"/>
              </a:solidFill>
            </a:endParaRPr>
          </a:p>
          <a:p>
            <a:pPr indent="0" lvl="0" marL="0" marR="0" rtl="0" algn="l">
              <a:lnSpc>
                <a:spcPct val="112000"/>
              </a:lnSpc>
              <a:spcBef>
                <a:spcPts val="0"/>
              </a:spcBef>
              <a:spcAft>
                <a:spcPts val="0"/>
              </a:spcAft>
              <a:buClr>
                <a:srgbClr val="1C1C1C"/>
              </a:buClr>
              <a:buSzPts val="1400"/>
              <a:buFont typeface="Inter Light"/>
              <a:buNone/>
            </a:pPr>
            <a:r>
              <a:t/>
            </a:r>
            <a:endParaRPr i="0" sz="1400" u="none" cap="none" strike="noStrike">
              <a:solidFill>
                <a:srgbClr val="1C1C1C"/>
              </a:solidFill>
            </a:endParaRPr>
          </a:p>
        </p:txBody>
      </p:sp>
      <p:sp>
        <p:nvSpPr>
          <p:cNvPr id="329" name="Google Shape;329;g3cdfb341cf7_11_52"/>
          <p:cNvSpPr txBox="1"/>
          <p:nvPr/>
        </p:nvSpPr>
        <p:spPr>
          <a:xfrm>
            <a:off x="418877" y="1528815"/>
            <a:ext cx="2418600" cy="5001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FE5000"/>
              </a:buClr>
              <a:buSzPts val="1400"/>
              <a:buFont typeface="Inter ExtraBold"/>
              <a:buNone/>
            </a:pPr>
            <a:r>
              <a:rPr b="1" lang="en-CA" sz="1400">
                <a:solidFill>
                  <a:srgbClr val="FE5000"/>
                </a:solidFill>
              </a:rPr>
              <a:t>Automation at Scale</a:t>
            </a:r>
            <a:endParaRPr b="1" i="0" sz="1400" u="none" cap="none" strike="noStrike">
              <a:solidFill>
                <a:srgbClr val="1C1C1C"/>
              </a:solidFill>
            </a:endParaRPr>
          </a:p>
          <a:p>
            <a:pPr indent="0" lvl="0" marL="0" marR="0" rtl="0" algn="l">
              <a:lnSpc>
                <a:spcPct val="100000"/>
              </a:lnSpc>
              <a:spcBef>
                <a:spcPts val="0"/>
              </a:spcBef>
              <a:spcAft>
                <a:spcPts val="0"/>
              </a:spcAft>
              <a:buClr>
                <a:srgbClr val="1C1C1C"/>
              </a:buClr>
              <a:buSzPts val="1200"/>
              <a:buFont typeface="Inter Light"/>
              <a:buNone/>
            </a:pPr>
            <a:r>
              <a:rPr lang="en-CA" sz="1400">
                <a:solidFill>
                  <a:srgbClr val="1C1C1C"/>
                </a:solidFill>
              </a:rPr>
              <a:t>(Operational Readiness)</a:t>
            </a:r>
            <a:endParaRPr i="0" sz="1400" u="none" cap="none" strike="noStrike">
              <a:solidFill>
                <a:srgbClr val="1C1C1C"/>
              </a:solidFill>
            </a:endParaRPr>
          </a:p>
        </p:txBody>
      </p:sp>
      <p:sp>
        <p:nvSpPr>
          <p:cNvPr id="330" name="Google Shape;330;g3cdfb341cf7_11_52"/>
          <p:cNvSpPr txBox="1"/>
          <p:nvPr/>
        </p:nvSpPr>
        <p:spPr>
          <a:xfrm>
            <a:off x="3314076" y="2210942"/>
            <a:ext cx="2418600" cy="2146500"/>
          </a:xfrm>
          <a:prstGeom prst="rect">
            <a:avLst/>
          </a:prstGeom>
          <a:noFill/>
          <a:ln>
            <a:noFill/>
          </a:ln>
        </p:spPr>
        <p:txBody>
          <a:bodyPr anchorCtr="0" anchor="t" bIns="34275" lIns="68575" spcFirstLastPara="1" rIns="68575" wrap="square" tIns="34275">
            <a:spAutoFit/>
          </a:bodyPr>
          <a:lstStyle/>
          <a:p>
            <a:pPr indent="-38100" lvl="0" marL="38100" marR="0" rtl="0" algn="l">
              <a:lnSpc>
                <a:spcPct val="112000"/>
              </a:lnSpc>
              <a:spcBef>
                <a:spcPts val="0"/>
              </a:spcBef>
              <a:spcAft>
                <a:spcPts val="0"/>
              </a:spcAft>
              <a:buClr>
                <a:srgbClr val="1C1C1C"/>
              </a:buClr>
              <a:buSzPts val="1400"/>
              <a:buFont typeface="Inter Light"/>
              <a:buNone/>
            </a:pPr>
            <a:r>
              <a:rPr lang="en-CA" sz="1400">
                <a:solidFill>
                  <a:srgbClr val="1C1C1C"/>
                </a:solidFill>
              </a:rPr>
              <a:t>Time taken to evict workloads out of worker node for a planned maintenance. </a:t>
            </a:r>
            <a:endParaRPr sz="1400">
              <a:solidFill>
                <a:srgbClr val="1C1C1C"/>
              </a:solidFill>
            </a:endParaRPr>
          </a:p>
          <a:p>
            <a:pPr indent="-38100" lvl="0" marL="38100" marR="0" rtl="0" algn="l">
              <a:lnSpc>
                <a:spcPct val="112000"/>
              </a:lnSpc>
              <a:spcBef>
                <a:spcPts val="0"/>
              </a:spcBef>
              <a:spcAft>
                <a:spcPts val="0"/>
              </a:spcAft>
              <a:buClr>
                <a:srgbClr val="1C1C1C"/>
              </a:buClr>
              <a:buSzPts val="1400"/>
              <a:buFont typeface="Inter Light"/>
              <a:buNone/>
            </a:pPr>
            <a:r>
              <a:t/>
            </a:r>
            <a:endParaRPr sz="1400">
              <a:solidFill>
                <a:srgbClr val="1C1C1C"/>
              </a:solidFill>
            </a:endParaRPr>
          </a:p>
          <a:p>
            <a:pPr indent="-38100" lvl="0" marL="38100" marR="0" rtl="0" algn="l">
              <a:lnSpc>
                <a:spcPct val="112000"/>
              </a:lnSpc>
              <a:spcBef>
                <a:spcPts val="0"/>
              </a:spcBef>
              <a:spcAft>
                <a:spcPts val="0"/>
              </a:spcAft>
              <a:buClr>
                <a:srgbClr val="1C1C1C"/>
              </a:buClr>
              <a:buSzPts val="1400"/>
              <a:buFont typeface="Inter Light"/>
              <a:buNone/>
            </a:pPr>
            <a:r>
              <a:t/>
            </a:r>
            <a:endParaRPr sz="1400">
              <a:solidFill>
                <a:srgbClr val="1C1C1C"/>
              </a:solidFill>
            </a:endParaRPr>
          </a:p>
          <a:p>
            <a:pPr indent="-38100" lvl="0" marL="38100" marR="0" rtl="0" algn="l">
              <a:lnSpc>
                <a:spcPct val="112000"/>
              </a:lnSpc>
              <a:spcBef>
                <a:spcPts val="0"/>
              </a:spcBef>
              <a:spcAft>
                <a:spcPts val="0"/>
              </a:spcAft>
              <a:buClr>
                <a:srgbClr val="1C1C1C"/>
              </a:buClr>
              <a:buSzPts val="1400"/>
              <a:buFont typeface="Inter Light"/>
              <a:buNone/>
            </a:pPr>
            <a:r>
              <a:rPr lang="en-CA" sz="1200">
                <a:solidFill>
                  <a:srgbClr val="6C6C6C"/>
                </a:solidFill>
              </a:rPr>
              <a:t>Simulate Maintenance (Live Migrate 400 VMs) </a:t>
            </a:r>
            <a:endParaRPr sz="1200">
              <a:solidFill>
                <a:srgbClr val="6C6C6C"/>
              </a:solidFill>
            </a:endParaRPr>
          </a:p>
          <a:p>
            <a:pPr indent="-38100" lvl="0" marL="38100" marR="0" rtl="0" algn="l">
              <a:lnSpc>
                <a:spcPct val="112000"/>
              </a:lnSpc>
              <a:spcBef>
                <a:spcPts val="0"/>
              </a:spcBef>
              <a:spcAft>
                <a:spcPts val="0"/>
              </a:spcAft>
              <a:buClr>
                <a:srgbClr val="1C1C1C"/>
              </a:buClr>
              <a:buSzPts val="1400"/>
              <a:buFont typeface="Inter Light"/>
              <a:buNone/>
            </a:pPr>
            <a:r>
              <a:t/>
            </a:r>
            <a:endParaRPr i="0" sz="1400" u="none" cap="none" strike="noStrike">
              <a:solidFill>
                <a:srgbClr val="1C1C1C"/>
              </a:solidFill>
            </a:endParaRPr>
          </a:p>
        </p:txBody>
      </p:sp>
      <p:sp>
        <p:nvSpPr>
          <p:cNvPr id="331" name="Google Shape;331;g3cdfb341cf7_11_52"/>
          <p:cNvSpPr txBox="1"/>
          <p:nvPr/>
        </p:nvSpPr>
        <p:spPr>
          <a:xfrm>
            <a:off x="3314076" y="1528815"/>
            <a:ext cx="2418600" cy="4695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FE5000"/>
              </a:buClr>
              <a:buSzPts val="1400"/>
              <a:buFont typeface="Inter ExtraBold"/>
              <a:buNone/>
            </a:pPr>
            <a:r>
              <a:rPr b="1" lang="en-CA" sz="1400">
                <a:solidFill>
                  <a:srgbClr val="FE5000"/>
                </a:solidFill>
              </a:rPr>
              <a:t>Live Migration</a:t>
            </a:r>
            <a:endParaRPr b="1" i="0" sz="1400" u="none" cap="none" strike="noStrike">
              <a:solidFill>
                <a:srgbClr val="1C1C1C"/>
              </a:solidFill>
            </a:endParaRPr>
          </a:p>
          <a:p>
            <a:pPr indent="0" lvl="0" marL="0" marR="0" rtl="0" algn="l">
              <a:lnSpc>
                <a:spcPct val="100000"/>
              </a:lnSpc>
              <a:spcBef>
                <a:spcPts val="0"/>
              </a:spcBef>
              <a:spcAft>
                <a:spcPts val="0"/>
              </a:spcAft>
              <a:buClr>
                <a:srgbClr val="1C1C1C"/>
              </a:buClr>
              <a:buSzPts val="1200"/>
              <a:buFont typeface="Inter Light"/>
              <a:buNone/>
            </a:pPr>
            <a:r>
              <a:rPr lang="en-CA" sz="1200">
                <a:solidFill>
                  <a:srgbClr val="1C1C1C"/>
                </a:solidFill>
              </a:rPr>
              <a:t>(Planned Maintenance)</a:t>
            </a:r>
            <a:endParaRPr i="0" sz="1400" u="none" cap="none" strike="noStrike">
              <a:solidFill>
                <a:srgbClr val="1C1C1C"/>
              </a:solidFill>
            </a:endParaRPr>
          </a:p>
        </p:txBody>
      </p:sp>
      <p:sp>
        <p:nvSpPr>
          <p:cNvPr id="332" name="Google Shape;332;g3cdfb341cf7_11_52"/>
          <p:cNvSpPr txBox="1"/>
          <p:nvPr/>
        </p:nvSpPr>
        <p:spPr>
          <a:xfrm>
            <a:off x="6175317" y="2210942"/>
            <a:ext cx="2418600" cy="2146500"/>
          </a:xfrm>
          <a:prstGeom prst="rect">
            <a:avLst/>
          </a:prstGeom>
          <a:noFill/>
          <a:ln>
            <a:noFill/>
          </a:ln>
        </p:spPr>
        <p:txBody>
          <a:bodyPr anchorCtr="0" anchor="t" bIns="34275" lIns="68575" spcFirstLastPara="1" rIns="68575" wrap="square" tIns="34275">
            <a:spAutoFit/>
          </a:bodyPr>
          <a:lstStyle/>
          <a:p>
            <a:pPr indent="-38100" lvl="0" marL="38100" marR="0" rtl="0" algn="l">
              <a:lnSpc>
                <a:spcPct val="112000"/>
              </a:lnSpc>
              <a:spcBef>
                <a:spcPts val="0"/>
              </a:spcBef>
              <a:spcAft>
                <a:spcPts val="0"/>
              </a:spcAft>
              <a:buClr>
                <a:srgbClr val="1C1C1C"/>
              </a:buClr>
              <a:buSzPts val="1400"/>
              <a:buFont typeface="Inter Light"/>
              <a:buNone/>
            </a:pPr>
            <a:r>
              <a:rPr lang="en-CA" sz="1400">
                <a:solidFill>
                  <a:srgbClr val="1C1C1C"/>
                </a:solidFill>
              </a:rPr>
              <a:t>Time taken to recover from a node down scenario.</a:t>
            </a:r>
            <a:endParaRPr sz="1400">
              <a:solidFill>
                <a:srgbClr val="1C1C1C"/>
              </a:solidFill>
            </a:endParaRPr>
          </a:p>
          <a:p>
            <a:pPr indent="-38100" lvl="0" marL="38100" marR="0" rtl="0" algn="l">
              <a:lnSpc>
                <a:spcPct val="112000"/>
              </a:lnSpc>
              <a:spcBef>
                <a:spcPts val="0"/>
              </a:spcBef>
              <a:spcAft>
                <a:spcPts val="0"/>
              </a:spcAft>
              <a:buClr>
                <a:srgbClr val="1C1C1C"/>
              </a:buClr>
              <a:buSzPts val="1400"/>
              <a:buFont typeface="Inter Light"/>
              <a:buNone/>
            </a:pPr>
            <a:r>
              <a:t/>
            </a:r>
            <a:endParaRPr sz="1400">
              <a:solidFill>
                <a:srgbClr val="1C1C1C"/>
              </a:solidFill>
            </a:endParaRPr>
          </a:p>
          <a:p>
            <a:pPr indent="-38100" lvl="0" marL="38100" marR="0" rtl="0" algn="l">
              <a:lnSpc>
                <a:spcPct val="112000"/>
              </a:lnSpc>
              <a:spcBef>
                <a:spcPts val="0"/>
              </a:spcBef>
              <a:spcAft>
                <a:spcPts val="0"/>
              </a:spcAft>
              <a:buClr>
                <a:srgbClr val="1C1C1C"/>
              </a:buClr>
              <a:buSzPts val="1400"/>
              <a:buFont typeface="Inter Light"/>
              <a:buNone/>
            </a:pPr>
            <a:r>
              <a:t/>
            </a:r>
            <a:endParaRPr sz="1400">
              <a:solidFill>
                <a:srgbClr val="1C1C1C"/>
              </a:solidFill>
            </a:endParaRPr>
          </a:p>
          <a:p>
            <a:pPr indent="-38100" lvl="0" marL="38100" marR="0" rtl="0" algn="l">
              <a:lnSpc>
                <a:spcPct val="112000"/>
              </a:lnSpc>
              <a:spcBef>
                <a:spcPts val="0"/>
              </a:spcBef>
              <a:spcAft>
                <a:spcPts val="0"/>
              </a:spcAft>
              <a:buClr>
                <a:srgbClr val="1C1C1C"/>
              </a:buClr>
              <a:buSzPts val="1400"/>
              <a:buFont typeface="Inter Light"/>
              <a:buNone/>
            </a:pPr>
            <a:r>
              <a:t/>
            </a:r>
            <a:endParaRPr sz="1400">
              <a:solidFill>
                <a:srgbClr val="1C1C1C"/>
              </a:solidFill>
            </a:endParaRPr>
          </a:p>
          <a:p>
            <a:pPr indent="-38100" lvl="0" marL="38100" marR="0" rtl="0" algn="l">
              <a:lnSpc>
                <a:spcPct val="112000"/>
              </a:lnSpc>
              <a:spcBef>
                <a:spcPts val="0"/>
              </a:spcBef>
              <a:spcAft>
                <a:spcPts val="0"/>
              </a:spcAft>
              <a:buClr>
                <a:srgbClr val="1C1C1C"/>
              </a:buClr>
              <a:buSzPts val="1400"/>
              <a:buFont typeface="Inter Light"/>
              <a:buNone/>
            </a:pPr>
            <a:r>
              <a:t/>
            </a:r>
            <a:endParaRPr sz="1400">
              <a:solidFill>
                <a:srgbClr val="1C1C1C"/>
              </a:solidFill>
            </a:endParaRPr>
          </a:p>
          <a:p>
            <a:pPr indent="-38100" lvl="0" marL="38100" marR="0" rtl="0" algn="l">
              <a:lnSpc>
                <a:spcPct val="112000"/>
              </a:lnSpc>
              <a:spcBef>
                <a:spcPts val="0"/>
              </a:spcBef>
              <a:spcAft>
                <a:spcPts val="0"/>
              </a:spcAft>
              <a:buClr>
                <a:srgbClr val="1C1C1C"/>
              </a:buClr>
              <a:buSzPts val="1400"/>
              <a:buFont typeface="Inter Light"/>
              <a:buNone/>
            </a:pPr>
            <a:r>
              <a:rPr lang="en-CA" sz="1200">
                <a:solidFill>
                  <a:srgbClr val="6C6C6C"/>
                </a:solidFill>
              </a:rPr>
              <a:t>Simulate Node failure (bring up 80 VMs). </a:t>
            </a:r>
            <a:endParaRPr sz="1200">
              <a:solidFill>
                <a:srgbClr val="6C6C6C"/>
              </a:solidFill>
            </a:endParaRPr>
          </a:p>
          <a:p>
            <a:pPr indent="-38100" lvl="0" marL="38100" marR="0" rtl="0" algn="l">
              <a:lnSpc>
                <a:spcPct val="112000"/>
              </a:lnSpc>
              <a:spcBef>
                <a:spcPts val="0"/>
              </a:spcBef>
              <a:spcAft>
                <a:spcPts val="0"/>
              </a:spcAft>
              <a:buClr>
                <a:srgbClr val="1C1C1C"/>
              </a:buClr>
              <a:buSzPts val="1400"/>
              <a:buFont typeface="Inter Light"/>
              <a:buNone/>
            </a:pPr>
            <a:r>
              <a:t/>
            </a:r>
            <a:endParaRPr sz="1400">
              <a:solidFill>
                <a:srgbClr val="1C1C1C"/>
              </a:solidFill>
            </a:endParaRPr>
          </a:p>
        </p:txBody>
      </p:sp>
      <p:sp>
        <p:nvSpPr>
          <p:cNvPr id="333" name="Google Shape;333;g3cdfb341cf7_11_52"/>
          <p:cNvSpPr txBox="1"/>
          <p:nvPr/>
        </p:nvSpPr>
        <p:spPr>
          <a:xfrm>
            <a:off x="6175317" y="1528815"/>
            <a:ext cx="2418600" cy="4695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FE5000"/>
              </a:buClr>
              <a:buSzPts val="1400"/>
              <a:buFont typeface="Inter ExtraBold"/>
              <a:buNone/>
            </a:pPr>
            <a:r>
              <a:rPr b="1" lang="en-CA" sz="1400">
                <a:solidFill>
                  <a:srgbClr val="FE5000"/>
                </a:solidFill>
              </a:rPr>
              <a:t>Node Failure</a:t>
            </a:r>
            <a:endParaRPr b="1" i="0" sz="1400" u="none" cap="none" strike="noStrike">
              <a:solidFill>
                <a:srgbClr val="1C1C1C"/>
              </a:solidFill>
            </a:endParaRPr>
          </a:p>
          <a:p>
            <a:pPr indent="0" lvl="0" marL="0" marR="0" rtl="0" algn="l">
              <a:lnSpc>
                <a:spcPct val="100000"/>
              </a:lnSpc>
              <a:spcBef>
                <a:spcPts val="0"/>
              </a:spcBef>
              <a:spcAft>
                <a:spcPts val="0"/>
              </a:spcAft>
              <a:buClr>
                <a:srgbClr val="1C1C1C"/>
              </a:buClr>
              <a:buSzPts val="1200"/>
              <a:buFont typeface="Inter Light"/>
              <a:buNone/>
            </a:pPr>
            <a:r>
              <a:rPr lang="en-CA" sz="1200">
                <a:solidFill>
                  <a:srgbClr val="1C1C1C"/>
                </a:solidFill>
              </a:rPr>
              <a:t>(Unplanned Node failure)</a:t>
            </a:r>
            <a:endParaRPr i="0" sz="1400" u="none" cap="none" strike="noStrike">
              <a:solidFill>
                <a:srgbClr val="1C1C1C"/>
              </a:solidFill>
            </a:endParaRPr>
          </a:p>
        </p:txBody>
      </p:sp>
      <p:cxnSp>
        <p:nvCxnSpPr>
          <p:cNvPr id="334" name="Google Shape;334;g3cdfb341cf7_11_52"/>
          <p:cNvCxnSpPr/>
          <p:nvPr/>
        </p:nvCxnSpPr>
        <p:spPr>
          <a:xfrm>
            <a:off x="3349900" y="2106481"/>
            <a:ext cx="2275500" cy="0"/>
          </a:xfrm>
          <a:prstGeom prst="straightConnector1">
            <a:avLst/>
          </a:prstGeom>
          <a:noFill/>
          <a:ln cap="rnd" cmpd="sng" w="9525">
            <a:solidFill>
              <a:srgbClr val="D8D8D8"/>
            </a:solidFill>
            <a:prstDash val="solid"/>
            <a:round/>
            <a:headEnd len="sm" w="sm" type="none"/>
            <a:tailEnd len="sm" w="sm" type="none"/>
          </a:ln>
        </p:spPr>
      </p:cxnSp>
      <p:cxnSp>
        <p:nvCxnSpPr>
          <p:cNvPr id="335" name="Google Shape;335;g3cdfb341cf7_11_52"/>
          <p:cNvCxnSpPr/>
          <p:nvPr/>
        </p:nvCxnSpPr>
        <p:spPr>
          <a:xfrm>
            <a:off x="488659" y="2106481"/>
            <a:ext cx="2275500" cy="0"/>
          </a:xfrm>
          <a:prstGeom prst="straightConnector1">
            <a:avLst/>
          </a:prstGeom>
          <a:noFill/>
          <a:ln cap="rnd" cmpd="sng" w="9525">
            <a:solidFill>
              <a:srgbClr val="D8D8D8"/>
            </a:solidFill>
            <a:prstDash val="solid"/>
            <a:round/>
            <a:headEnd len="sm" w="sm" type="none"/>
            <a:tailEnd len="sm" w="sm" type="none"/>
          </a:ln>
        </p:spPr>
      </p:cxnSp>
      <p:cxnSp>
        <p:nvCxnSpPr>
          <p:cNvPr id="336" name="Google Shape;336;g3cdfb341cf7_11_52"/>
          <p:cNvCxnSpPr/>
          <p:nvPr/>
        </p:nvCxnSpPr>
        <p:spPr>
          <a:xfrm>
            <a:off x="6211141" y="2106481"/>
            <a:ext cx="2275500" cy="0"/>
          </a:xfrm>
          <a:prstGeom prst="straightConnector1">
            <a:avLst/>
          </a:prstGeom>
          <a:noFill/>
          <a:ln cap="rnd" cmpd="sng" w="9525">
            <a:solidFill>
              <a:srgbClr val="D8D8D8"/>
            </a:solidFill>
            <a:prstDash val="solid"/>
            <a:round/>
            <a:headEnd len="sm" w="sm" type="none"/>
            <a:tailEnd len="sm" w="sm" type="none"/>
          </a:ln>
        </p:spPr>
      </p:cxn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g3cdc90f1f24_0_89"/>
          <p:cNvSpPr txBox="1"/>
          <p:nvPr/>
        </p:nvSpPr>
        <p:spPr>
          <a:xfrm>
            <a:off x="276819" y="-140082"/>
            <a:ext cx="7886700" cy="994200"/>
          </a:xfrm>
          <a:prstGeom prst="rect">
            <a:avLst/>
          </a:prstGeom>
          <a:noFill/>
          <a:ln>
            <a:noFill/>
          </a:ln>
        </p:spPr>
        <p:txBody>
          <a:bodyPr anchorCtr="0" anchor="ctr" bIns="34275" lIns="68575" spcFirstLastPara="1" rIns="68575" wrap="square" tIns="34275">
            <a:normAutofit/>
          </a:bodyPr>
          <a:lstStyle/>
          <a:p>
            <a:pPr indent="0" lvl="0" marL="0" marR="0" rtl="0" algn="l">
              <a:lnSpc>
                <a:spcPct val="90000"/>
              </a:lnSpc>
              <a:spcBef>
                <a:spcPts val="0"/>
              </a:spcBef>
              <a:spcAft>
                <a:spcPts val="0"/>
              </a:spcAft>
              <a:buClr>
                <a:schemeClr val="lt1"/>
              </a:buClr>
              <a:buSzPts val="2700"/>
              <a:buFont typeface="Arial"/>
              <a:buNone/>
            </a:pPr>
            <a:r>
              <a:rPr b="1" lang="en-CA" sz="2400">
                <a:solidFill>
                  <a:srgbClr val="8963CD"/>
                </a:solidFill>
              </a:rPr>
              <a:t>Customer Use Case</a:t>
            </a:r>
            <a:endParaRPr b="1" i="0" sz="2400" u="none" cap="none" strike="noStrike">
              <a:solidFill>
                <a:srgbClr val="8963CD"/>
              </a:solidFill>
              <a:latin typeface="Arial"/>
              <a:ea typeface="Arial"/>
              <a:cs typeface="Arial"/>
              <a:sym typeface="Arial"/>
            </a:endParaRPr>
          </a:p>
        </p:txBody>
      </p:sp>
      <p:sp>
        <p:nvSpPr>
          <p:cNvPr id="342" name="Google Shape;342;g3cdc90f1f24_0_89"/>
          <p:cNvSpPr txBox="1"/>
          <p:nvPr/>
        </p:nvSpPr>
        <p:spPr>
          <a:xfrm>
            <a:off x="154000" y="790525"/>
            <a:ext cx="8767500" cy="421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100">
              <a:solidFill>
                <a:schemeClr val="dk1"/>
              </a:solidFill>
              <a:latin typeface="Calibri"/>
              <a:ea typeface="Calibri"/>
              <a:cs typeface="Calibri"/>
              <a:sym typeface="Calibri"/>
            </a:endParaRPr>
          </a:p>
        </p:txBody>
      </p:sp>
      <p:pic>
        <p:nvPicPr>
          <p:cNvPr id="343" name="Google Shape;343;g3cdc90f1f24_0_89"/>
          <p:cNvPicPr preferRelativeResize="0"/>
          <p:nvPr/>
        </p:nvPicPr>
        <p:blipFill>
          <a:blip r:embed="rId3">
            <a:alphaModFix/>
          </a:blip>
          <a:stretch>
            <a:fillRect/>
          </a:stretch>
        </p:blipFill>
        <p:spPr>
          <a:xfrm>
            <a:off x="0" y="688100"/>
            <a:ext cx="597075" cy="4455400"/>
          </a:xfrm>
          <a:prstGeom prst="rect">
            <a:avLst/>
          </a:prstGeom>
          <a:noFill/>
          <a:ln>
            <a:noFill/>
          </a:ln>
        </p:spPr>
      </p:pic>
      <p:pic>
        <p:nvPicPr>
          <p:cNvPr id="344" name="Google Shape;344;g3cdc90f1f24_0_89"/>
          <p:cNvPicPr preferRelativeResize="0"/>
          <p:nvPr/>
        </p:nvPicPr>
        <p:blipFill>
          <a:blip r:embed="rId4">
            <a:alphaModFix/>
          </a:blip>
          <a:stretch>
            <a:fillRect/>
          </a:stretch>
        </p:blipFill>
        <p:spPr>
          <a:xfrm>
            <a:off x="541925" y="688100"/>
            <a:ext cx="8005024" cy="4455400"/>
          </a:xfrm>
          <a:prstGeom prst="rect">
            <a:avLst/>
          </a:prstGeom>
          <a:noFill/>
          <a:ln>
            <a:noFill/>
          </a:ln>
        </p:spPr>
      </p:pic>
      <p:pic>
        <p:nvPicPr>
          <p:cNvPr id="345" name="Google Shape;345;g3cdc90f1f24_0_89"/>
          <p:cNvPicPr preferRelativeResize="0"/>
          <p:nvPr/>
        </p:nvPicPr>
        <p:blipFill>
          <a:blip r:embed="rId3">
            <a:alphaModFix/>
          </a:blip>
          <a:stretch>
            <a:fillRect/>
          </a:stretch>
        </p:blipFill>
        <p:spPr>
          <a:xfrm>
            <a:off x="8546950" y="688100"/>
            <a:ext cx="597075" cy="44554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g3cdfb341cf7_11_69"/>
          <p:cNvSpPr txBox="1"/>
          <p:nvPr/>
        </p:nvSpPr>
        <p:spPr>
          <a:xfrm>
            <a:off x="276819" y="-140082"/>
            <a:ext cx="7886700" cy="994200"/>
          </a:xfrm>
          <a:prstGeom prst="rect">
            <a:avLst/>
          </a:prstGeom>
          <a:noFill/>
          <a:ln>
            <a:noFill/>
          </a:ln>
        </p:spPr>
        <p:txBody>
          <a:bodyPr anchorCtr="0" anchor="ctr" bIns="34275" lIns="68575" spcFirstLastPara="1" rIns="68575" wrap="square" tIns="34275">
            <a:normAutofit/>
          </a:bodyPr>
          <a:lstStyle/>
          <a:p>
            <a:pPr indent="0" lvl="0" marL="0" marR="0" rtl="0" algn="l">
              <a:lnSpc>
                <a:spcPct val="90000"/>
              </a:lnSpc>
              <a:spcBef>
                <a:spcPts val="0"/>
              </a:spcBef>
              <a:spcAft>
                <a:spcPts val="0"/>
              </a:spcAft>
              <a:buClr>
                <a:schemeClr val="lt1"/>
              </a:buClr>
              <a:buSzPts val="2700"/>
              <a:buFont typeface="Arial"/>
              <a:buNone/>
            </a:pPr>
            <a:r>
              <a:rPr b="1" lang="en-CA" sz="2400">
                <a:solidFill>
                  <a:srgbClr val="8963CD"/>
                </a:solidFill>
              </a:rPr>
              <a:t>Dashboard </a:t>
            </a:r>
            <a:r>
              <a:rPr b="1" lang="en-CA" sz="2400">
                <a:solidFill>
                  <a:srgbClr val="8963CD"/>
                </a:solidFill>
              </a:rPr>
              <a:t>- Live Demo</a:t>
            </a:r>
            <a:endParaRPr b="1" i="0" sz="2400" u="none" cap="none" strike="noStrike">
              <a:solidFill>
                <a:srgbClr val="8963CD"/>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g3cc7c8c0889_0_46"/>
          <p:cNvSpPr txBox="1"/>
          <p:nvPr/>
        </p:nvSpPr>
        <p:spPr>
          <a:xfrm>
            <a:off x="276819" y="-140082"/>
            <a:ext cx="7886700" cy="994200"/>
          </a:xfrm>
          <a:prstGeom prst="rect">
            <a:avLst/>
          </a:prstGeom>
          <a:noFill/>
          <a:ln>
            <a:noFill/>
          </a:ln>
        </p:spPr>
        <p:txBody>
          <a:bodyPr anchorCtr="0" anchor="ctr" bIns="34275" lIns="68575" spcFirstLastPara="1" rIns="68575" wrap="square" tIns="34275">
            <a:normAutofit/>
          </a:bodyPr>
          <a:lstStyle/>
          <a:p>
            <a:pPr indent="0" lvl="0" marL="0" marR="0" rtl="0" algn="l">
              <a:lnSpc>
                <a:spcPct val="90000"/>
              </a:lnSpc>
              <a:spcBef>
                <a:spcPts val="0"/>
              </a:spcBef>
              <a:spcAft>
                <a:spcPts val="0"/>
              </a:spcAft>
              <a:buClr>
                <a:schemeClr val="lt1"/>
              </a:buClr>
              <a:buSzPts val="2700"/>
              <a:buFont typeface="Arial"/>
              <a:buNone/>
            </a:pPr>
            <a:r>
              <a:rPr b="1" lang="en-CA" sz="2400">
                <a:solidFill>
                  <a:srgbClr val="8963CD"/>
                </a:solidFill>
              </a:rPr>
              <a:t>What’s Next? </a:t>
            </a:r>
            <a:endParaRPr b="1" i="0" sz="2400" u="none" cap="none" strike="noStrike">
              <a:solidFill>
                <a:srgbClr val="8963CD"/>
              </a:solidFill>
              <a:latin typeface="Arial"/>
              <a:ea typeface="Arial"/>
              <a:cs typeface="Arial"/>
              <a:sym typeface="Arial"/>
            </a:endParaRPr>
          </a:p>
        </p:txBody>
      </p:sp>
      <p:grpSp>
        <p:nvGrpSpPr>
          <p:cNvPr id="356" name="Google Shape;356;g3cc7c8c0889_0_46"/>
          <p:cNvGrpSpPr/>
          <p:nvPr/>
        </p:nvGrpSpPr>
        <p:grpSpPr>
          <a:xfrm>
            <a:off x="702750" y="1189989"/>
            <a:ext cx="2214600" cy="3566236"/>
            <a:chOff x="0" y="1189989"/>
            <a:chExt cx="2214600" cy="3566236"/>
          </a:xfrm>
        </p:grpSpPr>
        <p:sp>
          <p:nvSpPr>
            <p:cNvPr id="357" name="Google Shape;357;g3cc7c8c0889_0_46"/>
            <p:cNvSpPr/>
            <p:nvPr/>
          </p:nvSpPr>
          <p:spPr>
            <a:xfrm>
              <a:off x="0" y="1189989"/>
              <a:ext cx="2214600" cy="669000"/>
            </a:xfrm>
            <a:prstGeom prst="homePlate">
              <a:avLst>
                <a:gd fmla="val 50000" name="adj"/>
              </a:avLst>
            </a:prstGeom>
            <a:solidFill>
              <a:srgbClr val="20124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CA" sz="1500">
                  <a:solidFill>
                    <a:srgbClr val="FFFFFF"/>
                  </a:solidFill>
                </a:rPr>
                <a:t>Easier Install &amp; Execution</a:t>
              </a:r>
              <a:endParaRPr b="1" sz="1500">
                <a:solidFill>
                  <a:srgbClr val="FFFFFF"/>
                </a:solidFill>
              </a:endParaRPr>
            </a:p>
          </p:txBody>
        </p:sp>
        <p:sp>
          <p:nvSpPr>
            <p:cNvPr id="358" name="Google Shape;358;g3cc7c8c0889_0_46"/>
            <p:cNvSpPr txBox="1"/>
            <p:nvPr/>
          </p:nvSpPr>
          <p:spPr>
            <a:xfrm>
              <a:off x="96050" y="2057125"/>
              <a:ext cx="1840800" cy="2699100"/>
            </a:xfrm>
            <a:prstGeom prst="rect">
              <a:avLst/>
            </a:prstGeom>
            <a:solidFill>
              <a:srgbClr val="F3F3F3"/>
            </a:solidFill>
            <a:ln>
              <a:noFill/>
            </a:ln>
          </p:spPr>
          <p:txBody>
            <a:bodyPr anchorCtr="0" anchor="t" bIns="91425" lIns="91425" spcFirstLastPara="1" rIns="91425" wrap="square" tIns="91425">
              <a:noAutofit/>
            </a:bodyPr>
            <a:lstStyle/>
            <a:p>
              <a:pPr indent="0" lvl="7" marL="0" rtl="0" algn="l">
                <a:lnSpc>
                  <a:spcPct val="87000"/>
                </a:lnSpc>
                <a:spcBef>
                  <a:spcPts val="0"/>
                </a:spcBef>
                <a:spcAft>
                  <a:spcPts val="0"/>
                </a:spcAft>
                <a:buNone/>
              </a:pPr>
              <a:r>
                <a:rPr b="1" lang="en-CA">
                  <a:solidFill>
                    <a:schemeClr val="dk1"/>
                  </a:solidFill>
                </a:rPr>
                <a:t>Python packaging</a:t>
              </a:r>
              <a:endParaRPr>
                <a:solidFill>
                  <a:schemeClr val="dk1"/>
                </a:solidFill>
              </a:endParaRPr>
            </a:p>
            <a:p>
              <a:pPr indent="0" lvl="7" marL="0" rtl="0" algn="l">
                <a:lnSpc>
                  <a:spcPct val="87000"/>
                </a:lnSpc>
                <a:spcBef>
                  <a:spcPts val="0"/>
                </a:spcBef>
                <a:spcAft>
                  <a:spcPts val="0"/>
                </a:spcAft>
                <a:buNone/>
              </a:pPr>
              <a:r>
                <a:rPr lang="en-CA">
                  <a:solidFill>
                    <a:srgbClr val="188038"/>
                  </a:solidFill>
                  <a:latin typeface="Roboto Mono"/>
                  <a:ea typeface="Roboto Mono"/>
                  <a:cs typeface="Roboto Mono"/>
                  <a:sym typeface="Roboto Mono"/>
                </a:rPr>
                <a:t>      </a:t>
              </a:r>
              <a:endParaRPr>
                <a:solidFill>
                  <a:srgbClr val="188038"/>
                </a:solidFill>
                <a:latin typeface="Roboto Mono"/>
                <a:ea typeface="Roboto Mono"/>
                <a:cs typeface="Roboto Mono"/>
                <a:sym typeface="Roboto Mono"/>
              </a:endParaRPr>
            </a:p>
            <a:p>
              <a:pPr indent="0" lvl="7" marL="0" rtl="0" algn="l">
                <a:lnSpc>
                  <a:spcPct val="87000"/>
                </a:lnSpc>
                <a:spcBef>
                  <a:spcPts val="0"/>
                </a:spcBef>
                <a:spcAft>
                  <a:spcPts val="0"/>
                </a:spcAft>
                <a:buNone/>
              </a:pPr>
              <a:r>
                <a:rPr lang="en-CA">
                  <a:solidFill>
                    <a:srgbClr val="188038"/>
                  </a:solidFill>
                  <a:latin typeface="Roboto Mono"/>
                  <a:ea typeface="Roboto Mono"/>
                  <a:cs typeface="Roboto Mono"/>
                  <a:sym typeface="Roboto Mono"/>
                </a:rPr>
                <a:t>pip install virtbench</a:t>
              </a:r>
              <a:endParaRPr>
                <a:solidFill>
                  <a:srgbClr val="FE5000"/>
                </a:solidFill>
              </a:endParaRPr>
            </a:p>
            <a:p>
              <a:pPr indent="0" lvl="7" marL="0" rtl="0" algn="l">
                <a:lnSpc>
                  <a:spcPct val="107000"/>
                </a:lnSpc>
                <a:spcBef>
                  <a:spcPts val="0"/>
                </a:spcBef>
                <a:spcAft>
                  <a:spcPts val="0"/>
                </a:spcAft>
                <a:buNone/>
              </a:pPr>
              <a:br>
                <a:rPr lang="en-CA">
                  <a:solidFill>
                    <a:srgbClr val="1C1C1C"/>
                  </a:solidFill>
                </a:rPr>
              </a:br>
              <a:br>
                <a:rPr lang="en-CA">
                  <a:solidFill>
                    <a:srgbClr val="1C1C1C"/>
                  </a:solidFill>
                </a:rPr>
              </a:br>
              <a:r>
                <a:rPr b="1" lang="en-CA">
                  <a:solidFill>
                    <a:schemeClr val="dk1"/>
                  </a:solidFill>
                </a:rPr>
                <a:t>Run via container</a:t>
              </a:r>
              <a:r>
                <a:rPr lang="en-CA">
                  <a:solidFill>
                    <a:schemeClr val="dk1"/>
                  </a:solidFill>
                </a:rPr>
                <a:t> (virtbench image in-cluster for consistent environments)</a:t>
              </a:r>
              <a:br>
                <a:rPr lang="en-CA">
                  <a:solidFill>
                    <a:schemeClr val="dk1"/>
                  </a:solidFill>
                </a:rPr>
              </a:br>
              <a:endParaRPr>
                <a:solidFill>
                  <a:schemeClr val="dk1"/>
                </a:solidFill>
              </a:endParaRPr>
            </a:p>
            <a:p>
              <a:pPr indent="0" lvl="7" marL="0" rtl="0" algn="l">
                <a:lnSpc>
                  <a:spcPct val="107000"/>
                </a:lnSpc>
                <a:spcBef>
                  <a:spcPts val="0"/>
                </a:spcBef>
                <a:spcAft>
                  <a:spcPts val="0"/>
                </a:spcAft>
                <a:buNone/>
              </a:pPr>
              <a:r>
                <a:t/>
              </a:r>
              <a:endParaRPr>
                <a:solidFill>
                  <a:srgbClr val="1C1C1C"/>
                </a:solidFill>
              </a:endParaRPr>
            </a:p>
          </p:txBody>
        </p:sp>
      </p:grpSp>
      <p:grpSp>
        <p:nvGrpSpPr>
          <p:cNvPr id="359" name="Google Shape;359;g3cc7c8c0889_0_46"/>
          <p:cNvGrpSpPr/>
          <p:nvPr/>
        </p:nvGrpSpPr>
        <p:grpSpPr>
          <a:xfrm>
            <a:off x="2541075" y="1189775"/>
            <a:ext cx="2064000" cy="3566450"/>
            <a:chOff x="1838325" y="1189775"/>
            <a:chExt cx="2064000" cy="3566450"/>
          </a:xfrm>
        </p:grpSpPr>
        <p:sp>
          <p:nvSpPr>
            <p:cNvPr id="360" name="Google Shape;360;g3cc7c8c0889_0_46"/>
            <p:cNvSpPr/>
            <p:nvPr/>
          </p:nvSpPr>
          <p:spPr>
            <a:xfrm>
              <a:off x="1838325" y="1189775"/>
              <a:ext cx="2064000" cy="669000"/>
            </a:xfrm>
            <a:prstGeom prst="chevron">
              <a:avLst>
                <a:gd fmla="val 50000" name="adj"/>
              </a:avLst>
            </a:prstGeom>
            <a:solidFill>
              <a:srgbClr val="351C7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CA" sz="1500">
                  <a:solidFill>
                    <a:srgbClr val="FFFFFF"/>
                  </a:solidFill>
                </a:rPr>
                <a:t>Grafana Integration</a:t>
              </a:r>
              <a:endParaRPr b="1" sz="1500">
                <a:solidFill>
                  <a:srgbClr val="FFFFFF"/>
                </a:solidFill>
              </a:endParaRPr>
            </a:p>
          </p:txBody>
        </p:sp>
        <p:sp>
          <p:nvSpPr>
            <p:cNvPr id="361" name="Google Shape;361;g3cc7c8c0889_0_46"/>
            <p:cNvSpPr txBox="1"/>
            <p:nvPr/>
          </p:nvSpPr>
          <p:spPr>
            <a:xfrm>
              <a:off x="1979925" y="2057125"/>
              <a:ext cx="1751700" cy="2699100"/>
            </a:xfrm>
            <a:prstGeom prst="rect">
              <a:avLst/>
            </a:prstGeom>
            <a:solidFill>
              <a:srgbClr val="F3F3F3"/>
            </a:solidFill>
            <a:ln>
              <a:noFill/>
            </a:ln>
          </p:spPr>
          <p:txBody>
            <a:bodyPr anchorCtr="0" anchor="t" bIns="91425" lIns="91425" spcFirstLastPara="1" rIns="91425" wrap="square" tIns="91425">
              <a:noAutofit/>
            </a:bodyPr>
            <a:lstStyle/>
            <a:p>
              <a:pPr indent="0" lvl="7" marL="0" marR="0" rtl="0" algn="l">
                <a:lnSpc>
                  <a:spcPct val="87000"/>
                </a:lnSpc>
                <a:spcBef>
                  <a:spcPts val="0"/>
                </a:spcBef>
                <a:spcAft>
                  <a:spcPts val="0"/>
                </a:spcAft>
                <a:buNone/>
              </a:pPr>
              <a:r>
                <a:rPr b="1" lang="en-CA">
                  <a:solidFill>
                    <a:schemeClr val="dk1"/>
                  </a:solidFill>
                </a:rPr>
                <a:t>Grafana integration</a:t>
              </a:r>
              <a:r>
                <a:rPr lang="en-CA">
                  <a:solidFill>
                    <a:schemeClr val="dk1"/>
                  </a:solidFill>
                </a:rPr>
                <a:t> for storing/visualizing runs over time</a:t>
              </a:r>
              <a:endParaRPr>
                <a:solidFill>
                  <a:schemeClr val="dk1"/>
                </a:solidFill>
              </a:endParaRPr>
            </a:p>
            <a:p>
              <a:pPr indent="0" lvl="7" marL="0" marR="0" rtl="0" algn="l">
                <a:lnSpc>
                  <a:spcPct val="87000"/>
                </a:lnSpc>
                <a:spcBef>
                  <a:spcPts val="0"/>
                </a:spcBef>
                <a:spcAft>
                  <a:spcPts val="0"/>
                </a:spcAft>
                <a:buNone/>
              </a:pPr>
              <a:r>
                <a:t/>
              </a:r>
              <a:endParaRPr>
                <a:solidFill>
                  <a:schemeClr val="dk1"/>
                </a:solidFill>
              </a:endParaRPr>
            </a:p>
            <a:p>
              <a:pPr indent="0" lvl="0" marL="0" rtl="0" algn="l">
                <a:lnSpc>
                  <a:spcPct val="115000"/>
                </a:lnSpc>
                <a:spcBef>
                  <a:spcPts val="1200"/>
                </a:spcBef>
                <a:spcAft>
                  <a:spcPts val="0"/>
                </a:spcAft>
                <a:buNone/>
              </a:pPr>
              <a:r>
                <a:rPr b="1" lang="en-CA">
                  <a:solidFill>
                    <a:schemeClr val="dk1"/>
                  </a:solidFill>
                </a:rPr>
                <a:t>New dashboards</a:t>
              </a:r>
              <a:r>
                <a:rPr lang="en-CA">
                  <a:solidFill>
                    <a:schemeClr val="dk1"/>
                  </a:solidFill>
                </a:rPr>
                <a:t> for comparisons, trends, and regressions</a:t>
              </a:r>
              <a:br>
                <a:rPr lang="en-CA">
                  <a:solidFill>
                    <a:schemeClr val="dk1"/>
                  </a:solidFill>
                </a:rPr>
              </a:br>
              <a:endParaRPr>
                <a:solidFill>
                  <a:schemeClr val="dk1"/>
                </a:solidFill>
              </a:endParaRPr>
            </a:p>
            <a:p>
              <a:pPr indent="0" lvl="0" marL="0" rtl="0" algn="l">
                <a:lnSpc>
                  <a:spcPct val="115000"/>
                </a:lnSpc>
                <a:spcBef>
                  <a:spcPts val="1200"/>
                </a:spcBef>
                <a:spcAft>
                  <a:spcPts val="1200"/>
                </a:spcAft>
                <a:buNone/>
              </a:pPr>
              <a:r>
                <a:t/>
              </a:r>
              <a:endParaRPr>
                <a:solidFill>
                  <a:srgbClr val="FE5000"/>
                </a:solidFill>
              </a:endParaRPr>
            </a:p>
          </p:txBody>
        </p:sp>
      </p:grpSp>
      <p:grpSp>
        <p:nvGrpSpPr>
          <p:cNvPr id="362" name="Google Shape;362;g3cc7c8c0889_0_46"/>
          <p:cNvGrpSpPr/>
          <p:nvPr/>
        </p:nvGrpSpPr>
        <p:grpSpPr>
          <a:xfrm>
            <a:off x="4219500" y="1189775"/>
            <a:ext cx="2064000" cy="3566450"/>
            <a:chOff x="3516750" y="1189775"/>
            <a:chExt cx="2064000" cy="3566450"/>
          </a:xfrm>
        </p:grpSpPr>
        <p:sp>
          <p:nvSpPr>
            <p:cNvPr id="363" name="Google Shape;363;g3cc7c8c0889_0_46"/>
            <p:cNvSpPr/>
            <p:nvPr/>
          </p:nvSpPr>
          <p:spPr>
            <a:xfrm>
              <a:off x="3516750" y="1189775"/>
              <a:ext cx="2064000" cy="669000"/>
            </a:xfrm>
            <a:prstGeom prst="chevron">
              <a:avLst>
                <a:gd fmla="val 50000" name="adj"/>
              </a:avLst>
            </a:prstGeom>
            <a:solidFill>
              <a:srgbClr val="674EA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CA" sz="1500">
                  <a:solidFill>
                    <a:schemeClr val="lt1"/>
                  </a:solidFill>
                </a:rPr>
                <a:t>VM Operations </a:t>
              </a:r>
              <a:endParaRPr b="1" sz="1500">
                <a:solidFill>
                  <a:srgbClr val="FFFFFF"/>
                </a:solidFill>
              </a:endParaRPr>
            </a:p>
          </p:txBody>
        </p:sp>
        <p:sp>
          <p:nvSpPr>
            <p:cNvPr id="364" name="Google Shape;364;g3cc7c8c0889_0_46"/>
            <p:cNvSpPr txBox="1"/>
            <p:nvPr/>
          </p:nvSpPr>
          <p:spPr>
            <a:xfrm>
              <a:off x="3787675" y="2057125"/>
              <a:ext cx="1527900" cy="2699100"/>
            </a:xfrm>
            <a:prstGeom prst="rect">
              <a:avLst/>
            </a:prstGeom>
            <a:solidFill>
              <a:srgbClr val="F3F3F3"/>
            </a:solidFill>
            <a:ln>
              <a:noFill/>
            </a:ln>
          </p:spPr>
          <p:txBody>
            <a:bodyPr anchorCtr="0" anchor="t" bIns="91425" lIns="91425" spcFirstLastPara="1" rIns="91425" wrap="square" tIns="91425">
              <a:noAutofit/>
            </a:bodyPr>
            <a:lstStyle/>
            <a:p>
              <a:pPr indent="0" lvl="7" marL="0" marR="0" rtl="0" algn="l">
                <a:lnSpc>
                  <a:spcPct val="87000"/>
                </a:lnSpc>
                <a:spcBef>
                  <a:spcPts val="0"/>
                </a:spcBef>
                <a:spcAft>
                  <a:spcPts val="0"/>
                </a:spcAft>
                <a:buNone/>
              </a:pPr>
              <a:r>
                <a:rPr b="1" lang="en-CA">
                  <a:solidFill>
                    <a:schemeClr val="dk1"/>
                  </a:solidFill>
                </a:rPr>
                <a:t>More Day 2 Ops</a:t>
              </a:r>
              <a:endParaRPr b="1">
                <a:solidFill>
                  <a:schemeClr val="dk1"/>
                </a:solidFill>
              </a:endParaRPr>
            </a:p>
            <a:p>
              <a:pPr indent="-178899" lvl="0" marL="269999" rtl="0" algn="l">
                <a:lnSpc>
                  <a:spcPct val="115000"/>
                </a:lnSpc>
                <a:spcBef>
                  <a:spcPts val="1200"/>
                </a:spcBef>
                <a:spcAft>
                  <a:spcPts val="0"/>
                </a:spcAft>
                <a:buClr>
                  <a:schemeClr val="dk1"/>
                </a:buClr>
                <a:buSzPts val="1400"/>
                <a:buChar char="-"/>
              </a:pPr>
              <a:r>
                <a:rPr lang="en-CA">
                  <a:solidFill>
                    <a:schemeClr val="dk1"/>
                  </a:solidFill>
                </a:rPr>
                <a:t>Hotplug Disks</a:t>
              </a:r>
              <a:endParaRPr>
                <a:solidFill>
                  <a:schemeClr val="dk1"/>
                </a:solidFill>
              </a:endParaRPr>
            </a:p>
            <a:p>
              <a:pPr indent="-178899" lvl="0" marL="269999" rtl="0" algn="l">
                <a:lnSpc>
                  <a:spcPct val="115000"/>
                </a:lnSpc>
                <a:spcBef>
                  <a:spcPts val="0"/>
                </a:spcBef>
                <a:spcAft>
                  <a:spcPts val="0"/>
                </a:spcAft>
                <a:buClr>
                  <a:schemeClr val="dk1"/>
                </a:buClr>
                <a:buSzPts val="1400"/>
                <a:buChar char="-"/>
              </a:pPr>
              <a:r>
                <a:rPr lang="en-CA">
                  <a:solidFill>
                    <a:schemeClr val="dk1"/>
                  </a:solidFill>
                </a:rPr>
                <a:t>Power Off X% VMs</a:t>
              </a:r>
              <a:endParaRPr>
                <a:solidFill>
                  <a:schemeClr val="dk1"/>
                </a:solidFill>
              </a:endParaRPr>
            </a:p>
            <a:p>
              <a:pPr indent="-178899" lvl="0" marL="269999" rtl="0" algn="l">
                <a:lnSpc>
                  <a:spcPct val="115000"/>
                </a:lnSpc>
                <a:spcBef>
                  <a:spcPts val="0"/>
                </a:spcBef>
                <a:spcAft>
                  <a:spcPts val="0"/>
                </a:spcAft>
                <a:buClr>
                  <a:schemeClr val="dk1"/>
                </a:buClr>
                <a:buSzPts val="1400"/>
                <a:buChar char="-"/>
              </a:pPr>
              <a:r>
                <a:rPr lang="en-CA">
                  <a:solidFill>
                    <a:schemeClr val="dk1"/>
                  </a:solidFill>
                </a:rPr>
                <a:t>Start/Stop IO inside VMs on demand</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1200"/>
                </a:spcBef>
                <a:spcAft>
                  <a:spcPts val="1200"/>
                </a:spcAft>
                <a:buNone/>
              </a:pPr>
              <a:r>
                <a:t/>
              </a:r>
              <a:endParaRPr>
                <a:solidFill>
                  <a:srgbClr val="FE5000"/>
                </a:solidFill>
              </a:endParaRPr>
            </a:p>
          </p:txBody>
        </p:sp>
      </p:grpSp>
      <p:grpSp>
        <p:nvGrpSpPr>
          <p:cNvPr id="365" name="Google Shape;365;g3cc7c8c0889_0_46"/>
          <p:cNvGrpSpPr/>
          <p:nvPr/>
        </p:nvGrpSpPr>
        <p:grpSpPr>
          <a:xfrm>
            <a:off x="5898100" y="1189775"/>
            <a:ext cx="2064000" cy="3566450"/>
            <a:chOff x="5195350" y="1189775"/>
            <a:chExt cx="2064000" cy="3566450"/>
          </a:xfrm>
        </p:grpSpPr>
        <p:sp>
          <p:nvSpPr>
            <p:cNvPr id="366" name="Google Shape;366;g3cc7c8c0889_0_46"/>
            <p:cNvSpPr/>
            <p:nvPr/>
          </p:nvSpPr>
          <p:spPr>
            <a:xfrm>
              <a:off x="5195350" y="1189775"/>
              <a:ext cx="2064000" cy="669000"/>
            </a:xfrm>
            <a:prstGeom prst="chevron">
              <a:avLst>
                <a:gd fmla="val 50000" name="adj"/>
              </a:avLst>
            </a:prstGeom>
            <a:solidFill>
              <a:srgbClr val="8E7CC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CA" sz="1500">
                  <a:solidFill>
                    <a:schemeClr val="lt1"/>
                  </a:solidFill>
                </a:rPr>
                <a:t>3rd Party Tools</a:t>
              </a:r>
              <a:endParaRPr b="1" sz="1500">
                <a:solidFill>
                  <a:srgbClr val="FFFFFF"/>
                </a:solidFill>
              </a:endParaRPr>
            </a:p>
          </p:txBody>
        </p:sp>
        <p:sp>
          <p:nvSpPr>
            <p:cNvPr id="367" name="Google Shape;367;g3cc7c8c0889_0_46"/>
            <p:cNvSpPr txBox="1"/>
            <p:nvPr/>
          </p:nvSpPr>
          <p:spPr>
            <a:xfrm>
              <a:off x="5369475" y="2057125"/>
              <a:ext cx="1775400" cy="2699100"/>
            </a:xfrm>
            <a:prstGeom prst="rect">
              <a:avLst/>
            </a:prstGeom>
            <a:solidFill>
              <a:srgbClr val="F3F3F3"/>
            </a:solid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CA">
                  <a:solidFill>
                    <a:schemeClr val="dk1"/>
                  </a:solidFill>
                </a:rPr>
                <a:t>Elbencho</a:t>
              </a:r>
              <a:r>
                <a:rPr lang="en-CA">
                  <a:solidFill>
                    <a:schemeClr val="dk1"/>
                  </a:solidFill>
                </a:rPr>
                <a:t> support for standardized I/O workloads alongside FIO</a:t>
              </a:r>
              <a:endParaRPr>
                <a:solidFill>
                  <a:srgbClr val="FE5000"/>
                </a:solidFill>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g3cc7c8c0889_0_50"/>
          <p:cNvSpPr txBox="1"/>
          <p:nvPr/>
        </p:nvSpPr>
        <p:spPr>
          <a:xfrm>
            <a:off x="276819" y="-140082"/>
            <a:ext cx="7886700" cy="994200"/>
          </a:xfrm>
          <a:prstGeom prst="rect">
            <a:avLst/>
          </a:prstGeom>
          <a:noFill/>
          <a:ln>
            <a:noFill/>
          </a:ln>
        </p:spPr>
        <p:txBody>
          <a:bodyPr anchorCtr="0" anchor="ctr" bIns="34275" lIns="68575" spcFirstLastPara="1" rIns="68575" wrap="square" tIns="34275">
            <a:normAutofit/>
          </a:bodyPr>
          <a:lstStyle/>
          <a:p>
            <a:pPr indent="0" lvl="0" marL="0" marR="0" rtl="0" algn="l">
              <a:lnSpc>
                <a:spcPct val="90000"/>
              </a:lnSpc>
              <a:spcBef>
                <a:spcPts val="0"/>
              </a:spcBef>
              <a:spcAft>
                <a:spcPts val="0"/>
              </a:spcAft>
              <a:buClr>
                <a:schemeClr val="lt1"/>
              </a:buClr>
              <a:buSzPts val="2700"/>
              <a:buFont typeface="Arial"/>
              <a:buNone/>
            </a:pPr>
            <a:r>
              <a:rPr b="1" lang="en-CA" sz="2400">
                <a:solidFill>
                  <a:srgbClr val="8963CD"/>
                </a:solidFill>
              </a:rPr>
              <a:t>How to Contribute</a:t>
            </a:r>
            <a:endParaRPr b="1" i="0" sz="2400" u="none" cap="none" strike="noStrike">
              <a:solidFill>
                <a:srgbClr val="8963CD"/>
              </a:solidFill>
              <a:latin typeface="Arial"/>
              <a:ea typeface="Arial"/>
              <a:cs typeface="Arial"/>
              <a:sym typeface="Arial"/>
            </a:endParaRPr>
          </a:p>
        </p:txBody>
      </p:sp>
      <p:sp>
        <p:nvSpPr>
          <p:cNvPr id="373" name="Google Shape;373;g3cc7c8c0889_0_50"/>
          <p:cNvSpPr txBox="1"/>
          <p:nvPr/>
        </p:nvSpPr>
        <p:spPr>
          <a:xfrm>
            <a:off x="276825" y="1147025"/>
            <a:ext cx="8512200" cy="1923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CA" sz="1900">
                <a:solidFill>
                  <a:srgbClr val="1C1C1C"/>
                </a:solidFill>
              </a:rPr>
              <a:t>GitHub : </a:t>
            </a:r>
            <a:r>
              <a:rPr lang="en-CA" sz="1900" u="sng">
                <a:solidFill>
                  <a:srgbClr val="FE5000"/>
                </a:solidFill>
                <a:hlinkClick r:id="rId3">
                  <a:extLst>
                    <a:ext uri="{A12FA001-AC4F-418D-AE19-62706E023703}">
                      <ahyp:hlinkClr val="tx"/>
                    </a:ext>
                  </a:extLst>
                </a:hlinkClick>
              </a:rPr>
              <a:t>https://github.com/portworx/kubevirt-benchmark</a:t>
            </a:r>
            <a:br>
              <a:rPr lang="en-CA" sz="1900">
                <a:solidFill>
                  <a:srgbClr val="1C1C1C"/>
                </a:solidFill>
              </a:rPr>
            </a:br>
            <a:br>
              <a:rPr lang="en-CA" sz="1900">
                <a:solidFill>
                  <a:srgbClr val="1C1C1C"/>
                </a:solidFill>
              </a:rPr>
            </a:br>
            <a:r>
              <a:rPr lang="en-CA" sz="1900">
                <a:solidFill>
                  <a:srgbClr val="1C1C1C"/>
                </a:solidFill>
              </a:rPr>
              <a:t>KubeVirt Benchmark Docs :  </a:t>
            </a:r>
            <a:r>
              <a:rPr lang="en-CA" sz="1900" u="sng">
                <a:solidFill>
                  <a:srgbClr val="FE5000"/>
                </a:solidFill>
                <a:hlinkClick r:id="rId4">
                  <a:extLst>
                    <a:ext uri="{A12FA001-AC4F-418D-AE19-62706E023703}">
                      <ahyp:hlinkClr val="tx"/>
                    </a:ext>
                  </a:extLst>
                </a:hlinkClick>
              </a:rPr>
              <a:t>https://portworx.github.io/kubevirt-benchmark/</a:t>
            </a:r>
            <a:endParaRPr sz="1900"/>
          </a:p>
          <a:p>
            <a:pPr indent="0" lvl="0" marL="0" rtl="0" algn="l">
              <a:spcBef>
                <a:spcPts val="0"/>
              </a:spcBef>
              <a:spcAft>
                <a:spcPts val="0"/>
              </a:spcAft>
              <a:buNone/>
            </a:pPr>
            <a:r>
              <a:t/>
            </a:r>
            <a:endParaRPr/>
          </a:p>
          <a:p>
            <a:pPr indent="0" lvl="0" marL="0" marR="0" rtl="0" algn="l">
              <a:lnSpc>
                <a:spcPct val="100000"/>
              </a:lnSpc>
              <a:spcBef>
                <a:spcPts val="0"/>
              </a:spcBef>
              <a:spcAft>
                <a:spcPts val="0"/>
              </a:spcAft>
              <a:buNone/>
            </a:pPr>
            <a:r>
              <a:t/>
            </a:r>
            <a:endParaRPr sz="1600">
              <a:solidFill>
                <a:srgbClr val="1C1C1C"/>
              </a:solidFill>
            </a:endParaRPr>
          </a:p>
          <a:p>
            <a:pPr indent="0" lvl="0" marL="0" marR="0" rtl="0" algn="l">
              <a:lnSpc>
                <a:spcPct val="100000"/>
              </a:lnSpc>
              <a:spcBef>
                <a:spcPts val="0"/>
              </a:spcBef>
              <a:spcAft>
                <a:spcPts val="0"/>
              </a:spcAft>
              <a:buNone/>
            </a:pPr>
            <a:r>
              <a:rPr lang="en-CA" sz="2600">
                <a:solidFill>
                  <a:srgbClr val="1C1C1C"/>
                </a:solidFill>
              </a:rPr>
              <a:t>Meet us at Booth </a:t>
            </a:r>
            <a:r>
              <a:rPr b="1" lang="en-CA" sz="2600">
                <a:solidFill>
                  <a:srgbClr val="1C1C1C"/>
                </a:solidFill>
              </a:rPr>
              <a:t>#450 </a:t>
            </a:r>
            <a:endParaRPr b="1" sz="26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g3cc7c8c0889_0_54"/>
          <p:cNvSpPr txBox="1"/>
          <p:nvPr/>
        </p:nvSpPr>
        <p:spPr>
          <a:xfrm>
            <a:off x="3534245" y="1726925"/>
            <a:ext cx="1658700" cy="994200"/>
          </a:xfrm>
          <a:prstGeom prst="rect">
            <a:avLst/>
          </a:prstGeom>
          <a:noFill/>
          <a:ln>
            <a:noFill/>
          </a:ln>
        </p:spPr>
        <p:txBody>
          <a:bodyPr anchorCtr="0" anchor="ctr" bIns="34275" lIns="68575" spcFirstLastPara="1" rIns="68575" wrap="square" tIns="34275">
            <a:normAutofit/>
          </a:bodyPr>
          <a:lstStyle/>
          <a:p>
            <a:pPr indent="0" lvl="0" marL="0" marR="0" rtl="0" algn="ctr">
              <a:lnSpc>
                <a:spcPct val="90000"/>
              </a:lnSpc>
              <a:spcBef>
                <a:spcPts val="0"/>
              </a:spcBef>
              <a:spcAft>
                <a:spcPts val="0"/>
              </a:spcAft>
              <a:buClr>
                <a:schemeClr val="lt1"/>
              </a:buClr>
              <a:buSzPts val="2700"/>
              <a:buFont typeface="Arial"/>
              <a:buNone/>
            </a:pPr>
            <a:r>
              <a:rPr b="1" lang="en-CA" sz="3600">
                <a:solidFill>
                  <a:srgbClr val="8963CD"/>
                </a:solidFill>
              </a:rPr>
              <a:t>Q &amp; A</a:t>
            </a:r>
            <a:endParaRPr b="1" i="0" sz="3600" u="none" cap="none" strike="noStrike">
              <a:solidFill>
                <a:srgbClr val="8963CD"/>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g3cfeb60583e_3_881"/>
          <p:cNvSpPr txBox="1"/>
          <p:nvPr/>
        </p:nvSpPr>
        <p:spPr>
          <a:xfrm>
            <a:off x="2348325" y="1726925"/>
            <a:ext cx="3917100" cy="994200"/>
          </a:xfrm>
          <a:prstGeom prst="rect">
            <a:avLst/>
          </a:prstGeom>
          <a:noFill/>
          <a:ln>
            <a:noFill/>
          </a:ln>
        </p:spPr>
        <p:txBody>
          <a:bodyPr anchorCtr="0" anchor="ctr" bIns="34275" lIns="68575" spcFirstLastPara="1" rIns="68575" wrap="square" tIns="34275">
            <a:normAutofit/>
          </a:bodyPr>
          <a:lstStyle/>
          <a:p>
            <a:pPr indent="0" lvl="0" marL="0" marR="0" rtl="0" algn="ctr">
              <a:lnSpc>
                <a:spcPct val="90000"/>
              </a:lnSpc>
              <a:spcBef>
                <a:spcPts val="0"/>
              </a:spcBef>
              <a:spcAft>
                <a:spcPts val="0"/>
              </a:spcAft>
              <a:buClr>
                <a:schemeClr val="lt1"/>
              </a:buClr>
              <a:buSzPts val="2700"/>
              <a:buFont typeface="Arial"/>
              <a:buNone/>
            </a:pPr>
            <a:r>
              <a:rPr b="1" lang="en-CA" sz="3600">
                <a:solidFill>
                  <a:srgbClr val="8963CD"/>
                </a:solidFill>
              </a:rPr>
              <a:t>Thank You</a:t>
            </a:r>
            <a:endParaRPr b="1" i="0" sz="3600" u="none" cap="none" strike="noStrike">
              <a:solidFill>
                <a:srgbClr val="8963CD"/>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87" name="Shape 387"/>
        <p:cNvGrpSpPr/>
        <p:nvPr/>
      </p:nvGrpSpPr>
      <p:grpSpPr>
        <a:xfrm>
          <a:off x="0" y="0"/>
          <a:ext cx="0" cy="0"/>
          <a:chOff x="0" y="0"/>
          <a:chExt cx="0" cy="0"/>
        </a:xfrm>
      </p:grpSpPr>
      <p:sp>
        <p:nvSpPr>
          <p:cNvPr id="388" name="Google Shape;388;g3c26e543aab_0_0"/>
          <p:cNvSpPr txBox="1"/>
          <p:nvPr/>
        </p:nvSpPr>
        <p:spPr>
          <a:xfrm>
            <a:off x="100550" y="146250"/>
            <a:ext cx="7217400" cy="513300"/>
          </a:xfrm>
          <a:prstGeom prst="rect">
            <a:avLst/>
          </a:prstGeom>
          <a:noFill/>
          <a:ln>
            <a:noFill/>
          </a:ln>
        </p:spPr>
        <p:txBody>
          <a:bodyPr anchorCtr="0" anchor="ctr" bIns="31375" lIns="62750" spcFirstLastPara="1" rIns="62750" wrap="square" tIns="31375">
            <a:normAutofit/>
          </a:bodyPr>
          <a:lstStyle/>
          <a:p>
            <a:pPr indent="0" lvl="0" marL="0" marR="0" rtl="0" algn="l">
              <a:lnSpc>
                <a:spcPct val="90000"/>
              </a:lnSpc>
              <a:spcBef>
                <a:spcPts val="0"/>
              </a:spcBef>
              <a:spcAft>
                <a:spcPts val="0"/>
              </a:spcAft>
              <a:buClr>
                <a:srgbClr val="FFFFFF"/>
              </a:buClr>
              <a:buSzPts val="3020"/>
              <a:buFont typeface="Arial"/>
              <a:buNone/>
            </a:pPr>
            <a:r>
              <a:rPr b="1" i="0" lang="en-CA" sz="2333" u="none" cap="none" strike="noStrike">
                <a:solidFill>
                  <a:srgbClr val="8963CD"/>
                </a:solidFill>
                <a:latin typeface="Arial"/>
                <a:ea typeface="Arial"/>
                <a:cs typeface="Arial"/>
                <a:sym typeface="Arial"/>
              </a:rPr>
              <a:t>Connecting Your Laptop to Present </a:t>
            </a:r>
            <a:br>
              <a:rPr b="1" i="0" lang="en-CA" sz="2333" u="none" cap="none" strike="noStrike">
                <a:solidFill>
                  <a:srgbClr val="8963CD"/>
                </a:solidFill>
                <a:latin typeface="Arial"/>
                <a:ea typeface="Arial"/>
                <a:cs typeface="Arial"/>
                <a:sym typeface="Arial"/>
              </a:rPr>
            </a:br>
            <a:endParaRPr b="0" i="0" sz="274" u="none" cap="none" strike="noStrike">
              <a:solidFill>
                <a:srgbClr val="8963CD"/>
              </a:solidFill>
              <a:latin typeface="Arial"/>
              <a:ea typeface="Arial"/>
              <a:cs typeface="Arial"/>
              <a:sym typeface="Arial"/>
            </a:endParaRPr>
          </a:p>
        </p:txBody>
      </p:sp>
      <p:sp>
        <p:nvSpPr>
          <p:cNvPr id="389" name="Google Shape;389;g3c26e543aab_0_0"/>
          <p:cNvSpPr txBox="1"/>
          <p:nvPr/>
        </p:nvSpPr>
        <p:spPr>
          <a:xfrm>
            <a:off x="155375" y="841995"/>
            <a:ext cx="7831800" cy="909900"/>
          </a:xfrm>
          <a:prstGeom prst="rect">
            <a:avLst/>
          </a:prstGeom>
          <a:noFill/>
          <a:ln>
            <a:noFill/>
          </a:ln>
        </p:spPr>
        <p:txBody>
          <a:bodyPr anchorCtr="0" anchor="ctr" bIns="31375" lIns="62750" spcFirstLastPara="1" rIns="62750" wrap="square" tIns="31375">
            <a:normAutofit/>
          </a:bodyPr>
          <a:lstStyle/>
          <a:p>
            <a:pPr indent="0" lvl="0" marL="0" marR="0" rtl="0" algn="l">
              <a:lnSpc>
                <a:spcPct val="90000"/>
              </a:lnSpc>
              <a:spcBef>
                <a:spcPts val="0"/>
              </a:spcBef>
              <a:spcAft>
                <a:spcPts val="0"/>
              </a:spcAft>
              <a:buClr>
                <a:srgbClr val="262626"/>
              </a:buClr>
              <a:buSzPts val="1235"/>
              <a:buFont typeface="Arial"/>
              <a:buNone/>
            </a:pPr>
            <a:r>
              <a:rPr b="0" i="0" lang="en-CA" sz="1235" u="none" cap="none" strike="noStrike">
                <a:solidFill>
                  <a:srgbClr val="262626"/>
                </a:solidFill>
                <a:latin typeface="Arial"/>
                <a:ea typeface="Arial"/>
                <a:cs typeface="Arial"/>
                <a:sym typeface="Arial"/>
              </a:rPr>
              <a:t>If you plan to use speaker notes, please follow the steps below to ensure your laptop is set up correctly. This will allow you to view your notes while the audience sees only your slides.</a:t>
            </a:r>
            <a:endParaRPr b="0" i="0" sz="960" u="none" cap="none" strike="noStrike">
              <a:solidFill>
                <a:srgbClr val="000000"/>
              </a:solidFill>
              <a:latin typeface="Arial"/>
              <a:ea typeface="Arial"/>
              <a:cs typeface="Arial"/>
              <a:sym typeface="Arial"/>
            </a:endParaRPr>
          </a:p>
        </p:txBody>
      </p:sp>
      <p:sp>
        <p:nvSpPr>
          <p:cNvPr id="390" name="Google Shape;390;g3c26e543aab_0_0"/>
          <p:cNvSpPr txBox="1"/>
          <p:nvPr/>
        </p:nvSpPr>
        <p:spPr>
          <a:xfrm>
            <a:off x="155375" y="1583489"/>
            <a:ext cx="3741600" cy="1338000"/>
          </a:xfrm>
          <a:prstGeom prst="rect">
            <a:avLst/>
          </a:prstGeom>
          <a:noFill/>
          <a:ln>
            <a:noFill/>
          </a:ln>
        </p:spPr>
        <p:txBody>
          <a:bodyPr anchorCtr="0" anchor="t" bIns="62750" lIns="62750" spcFirstLastPara="1" rIns="62750" wrap="square" tIns="62750">
            <a:spAutoFit/>
          </a:bodyPr>
          <a:lstStyle/>
          <a:p>
            <a:pPr indent="0" lvl="0" marL="0" marR="0" rtl="0" algn="l">
              <a:lnSpc>
                <a:spcPct val="115000"/>
              </a:lnSpc>
              <a:spcBef>
                <a:spcPts val="755"/>
              </a:spcBef>
              <a:spcAft>
                <a:spcPts val="0"/>
              </a:spcAft>
              <a:buClr>
                <a:srgbClr val="000000"/>
              </a:buClr>
              <a:buSzPts val="1166"/>
              <a:buFont typeface="Arial"/>
              <a:buNone/>
            </a:pPr>
            <a:r>
              <a:rPr b="1" i="0" lang="en-CA" sz="1166" u="none" cap="none" strike="noStrike">
                <a:solidFill>
                  <a:srgbClr val="000000"/>
                </a:solidFill>
                <a:latin typeface="Arial"/>
                <a:ea typeface="Arial"/>
                <a:cs typeface="Arial"/>
                <a:sym typeface="Arial"/>
              </a:rPr>
              <a:t> Before Connecting</a:t>
            </a:r>
            <a:endParaRPr b="1" i="0" sz="1166" u="none" cap="none" strike="noStrike">
              <a:solidFill>
                <a:srgbClr val="000000"/>
              </a:solidFill>
              <a:latin typeface="Arial"/>
              <a:ea typeface="Arial"/>
              <a:cs typeface="Arial"/>
              <a:sym typeface="Arial"/>
            </a:endParaRPr>
          </a:p>
          <a:p>
            <a:pPr indent="-235347" lvl="0" marL="313797" marR="0" rtl="0" algn="l">
              <a:lnSpc>
                <a:spcPct val="115000"/>
              </a:lnSpc>
              <a:spcBef>
                <a:spcPts val="1235"/>
              </a:spcBef>
              <a:spcAft>
                <a:spcPts val="0"/>
              </a:spcAft>
              <a:buClr>
                <a:srgbClr val="000000"/>
              </a:buClr>
              <a:buSzPts val="1235"/>
              <a:buFont typeface="Arial"/>
              <a:buChar char="●"/>
            </a:pPr>
            <a:r>
              <a:rPr b="0" i="0" lang="en-CA" sz="1235" u="none" cap="none" strike="noStrike">
                <a:solidFill>
                  <a:srgbClr val="000000"/>
                </a:solidFill>
                <a:latin typeface="Arial"/>
                <a:ea typeface="Arial"/>
                <a:cs typeface="Arial"/>
                <a:sym typeface="Arial"/>
              </a:rPr>
              <a:t>Close all unnecessary apps &amp; tabs</a:t>
            </a:r>
            <a:endParaRPr b="0" i="0" sz="1235" u="none" cap="none" strike="noStrike">
              <a:solidFill>
                <a:srgbClr val="000000"/>
              </a:solidFill>
              <a:latin typeface="Arial"/>
              <a:ea typeface="Arial"/>
              <a:cs typeface="Arial"/>
              <a:sym typeface="Arial"/>
            </a:endParaRPr>
          </a:p>
          <a:p>
            <a:pPr indent="-235347" lvl="0" marL="313797" marR="0" rtl="0" algn="l">
              <a:lnSpc>
                <a:spcPct val="115000"/>
              </a:lnSpc>
              <a:spcBef>
                <a:spcPts val="0"/>
              </a:spcBef>
              <a:spcAft>
                <a:spcPts val="0"/>
              </a:spcAft>
              <a:buClr>
                <a:srgbClr val="000000"/>
              </a:buClr>
              <a:buSzPts val="1235"/>
              <a:buFont typeface="Arial"/>
              <a:buChar char="●"/>
            </a:pPr>
            <a:r>
              <a:rPr b="0" i="0" lang="en-CA" sz="1235" u="none" cap="none" strike="noStrike">
                <a:solidFill>
                  <a:srgbClr val="000000"/>
                </a:solidFill>
                <a:latin typeface="Arial"/>
                <a:ea typeface="Arial"/>
                <a:cs typeface="Arial"/>
                <a:sym typeface="Arial"/>
              </a:rPr>
              <a:t>Turn off notifications</a:t>
            </a:r>
            <a:endParaRPr b="0" i="0" sz="1235" u="none" cap="none" strike="noStrike">
              <a:solidFill>
                <a:srgbClr val="000000"/>
              </a:solidFill>
              <a:latin typeface="Arial"/>
              <a:ea typeface="Arial"/>
              <a:cs typeface="Arial"/>
              <a:sym typeface="Arial"/>
            </a:endParaRPr>
          </a:p>
          <a:p>
            <a:pPr indent="-235347" lvl="0" marL="313797" marR="0" rtl="0" algn="l">
              <a:lnSpc>
                <a:spcPct val="115000"/>
              </a:lnSpc>
              <a:spcBef>
                <a:spcPts val="0"/>
              </a:spcBef>
              <a:spcAft>
                <a:spcPts val="0"/>
              </a:spcAft>
              <a:buClr>
                <a:srgbClr val="000000"/>
              </a:buClr>
              <a:buSzPts val="1235"/>
              <a:buFont typeface="Arial"/>
              <a:buChar char="●"/>
            </a:pPr>
            <a:r>
              <a:rPr b="0" i="0" lang="en-CA" sz="1235" u="none" cap="none" strike="noStrike">
                <a:solidFill>
                  <a:srgbClr val="000000"/>
                </a:solidFill>
                <a:latin typeface="Arial"/>
                <a:ea typeface="Arial"/>
                <a:cs typeface="Arial"/>
                <a:sym typeface="Arial"/>
              </a:rPr>
              <a:t>Disable Night Mode / TrueTone</a:t>
            </a:r>
            <a:endParaRPr b="0" i="0" sz="1235" u="none" cap="none" strike="noStrike">
              <a:solidFill>
                <a:srgbClr val="000000"/>
              </a:solidFill>
              <a:latin typeface="Arial"/>
              <a:ea typeface="Arial"/>
              <a:cs typeface="Arial"/>
              <a:sym typeface="Arial"/>
            </a:endParaRPr>
          </a:p>
          <a:p>
            <a:pPr indent="-235347" lvl="0" marL="313797" marR="0" rtl="0" algn="l">
              <a:lnSpc>
                <a:spcPct val="115000"/>
              </a:lnSpc>
              <a:spcBef>
                <a:spcPts val="0"/>
              </a:spcBef>
              <a:spcAft>
                <a:spcPts val="0"/>
              </a:spcAft>
              <a:buClr>
                <a:srgbClr val="000000"/>
              </a:buClr>
              <a:buSzPts val="1235"/>
              <a:buFont typeface="Arial"/>
              <a:buChar char="●"/>
            </a:pPr>
            <a:r>
              <a:rPr b="0" i="0" lang="en-CA" sz="1235" u="none" cap="none" strike="noStrike">
                <a:solidFill>
                  <a:srgbClr val="000000"/>
                </a:solidFill>
                <a:latin typeface="Arial"/>
                <a:ea typeface="Arial"/>
                <a:cs typeface="Arial"/>
                <a:sym typeface="Arial"/>
              </a:rPr>
              <a:t>Don’t enter full-screen presentation mode yet</a:t>
            </a:r>
            <a:endParaRPr b="0" i="0" sz="1235" u="none" cap="none" strike="noStrike">
              <a:solidFill>
                <a:srgbClr val="000000"/>
              </a:solidFill>
              <a:latin typeface="Arial"/>
              <a:ea typeface="Arial"/>
              <a:cs typeface="Arial"/>
              <a:sym typeface="Arial"/>
            </a:endParaRPr>
          </a:p>
        </p:txBody>
      </p:sp>
      <p:sp>
        <p:nvSpPr>
          <p:cNvPr id="391" name="Google Shape;391;g3c26e543aab_0_0"/>
          <p:cNvSpPr txBox="1"/>
          <p:nvPr/>
        </p:nvSpPr>
        <p:spPr>
          <a:xfrm>
            <a:off x="233516" y="3447501"/>
            <a:ext cx="3741600" cy="1078500"/>
          </a:xfrm>
          <a:prstGeom prst="rect">
            <a:avLst/>
          </a:prstGeom>
          <a:noFill/>
          <a:ln>
            <a:noFill/>
          </a:ln>
        </p:spPr>
        <p:txBody>
          <a:bodyPr anchorCtr="0" anchor="t" bIns="62750" lIns="62750" spcFirstLastPara="1" rIns="62750" wrap="square" tIns="62750">
            <a:spAutoFit/>
          </a:bodyPr>
          <a:lstStyle/>
          <a:p>
            <a:pPr indent="0" lvl="0" marL="0" marR="0" rtl="0" algn="l">
              <a:lnSpc>
                <a:spcPct val="115000"/>
              </a:lnSpc>
              <a:spcBef>
                <a:spcPts val="686"/>
              </a:spcBef>
              <a:spcAft>
                <a:spcPts val="0"/>
              </a:spcAft>
              <a:buClr>
                <a:srgbClr val="000000"/>
              </a:buClr>
              <a:buSzPts val="1235"/>
              <a:buFont typeface="Arial"/>
              <a:buNone/>
            </a:pPr>
            <a:r>
              <a:rPr b="1" i="0" lang="en-CA" sz="1235" u="sng" cap="none" strike="noStrike">
                <a:solidFill>
                  <a:srgbClr val="000000"/>
                </a:solidFill>
                <a:latin typeface="Arial"/>
                <a:ea typeface="Arial"/>
                <a:cs typeface="Arial"/>
                <a:sym typeface="Arial"/>
              </a:rPr>
              <a:t>Using MAC</a:t>
            </a:r>
            <a:endParaRPr b="1" i="0" sz="1235" u="sng" cap="none" strike="noStrike">
              <a:solidFill>
                <a:srgbClr val="000000"/>
              </a:solidFill>
              <a:latin typeface="Arial"/>
              <a:ea typeface="Arial"/>
              <a:cs typeface="Arial"/>
              <a:sym typeface="Arial"/>
            </a:endParaRPr>
          </a:p>
          <a:p>
            <a:pPr indent="-235347" lvl="0" marL="313797" marR="0" rtl="0" algn="l">
              <a:lnSpc>
                <a:spcPct val="115000"/>
              </a:lnSpc>
              <a:spcBef>
                <a:spcPts val="824"/>
              </a:spcBef>
              <a:spcAft>
                <a:spcPts val="0"/>
              </a:spcAft>
              <a:buClr>
                <a:srgbClr val="000000"/>
              </a:buClr>
              <a:buSzPts val="1235"/>
              <a:buFont typeface="Arial"/>
              <a:buChar char="●"/>
            </a:pPr>
            <a:r>
              <a:rPr b="0" i="0" lang="en-CA" sz="1235" u="none" cap="none" strike="noStrike">
                <a:solidFill>
                  <a:srgbClr val="000000"/>
                </a:solidFill>
                <a:latin typeface="Arial"/>
                <a:ea typeface="Arial"/>
                <a:cs typeface="Arial"/>
                <a:sym typeface="Arial"/>
              </a:rPr>
              <a:t>Go to System Settings &gt; Displays</a:t>
            </a:r>
            <a:endParaRPr b="0" i="0" sz="1235" u="none" cap="none" strike="noStrike">
              <a:solidFill>
                <a:srgbClr val="000000"/>
              </a:solidFill>
              <a:latin typeface="Arial"/>
              <a:ea typeface="Arial"/>
              <a:cs typeface="Arial"/>
              <a:sym typeface="Arial"/>
            </a:endParaRPr>
          </a:p>
          <a:p>
            <a:pPr indent="-235347" lvl="0" marL="313797" marR="0" rtl="0" algn="l">
              <a:lnSpc>
                <a:spcPct val="115000"/>
              </a:lnSpc>
              <a:spcBef>
                <a:spcPts val="0"/>
              </a:spcBef>
              <a:spcAft>
                <a:spcPts val="0"/>
              </a:spcAft>
              <a:buClr>
                <a:srgbClr val="000000"/>
              </a:buClr>
              <a:buSzPts val="1235"/>
              <a:buFont typeface="Arial"/>
              <a:buChar char="●"/>
            </a:pPr>
            <a:r>
              <a:rPr b="0" i="0" lang="en-CA" sz="1235" u="none" cap="none" strike="noStrike">
                <a:solidFill>
                  <a:srgbClr val="000000"/>
                </a:solidFill>
                <a:latin typeface="Arial"/>
                <a:ea typeface="Arial"/>
                <a:cs typeface="Arial"/>
                <a:sym typeface="Arial"/>
              </a:rPr>
              <a:t>Click the “Arrangement” tab</a:t>
            </a:r>
            <a:endParaRPr b="0" i="0" sz="1235" u="none" cap="none" strike="noStrike">
              <a:solidFill>
                <a:srgbClr val="000000"/>
              </a:solidFill>
              <a:latin typeface="Arial"/>
              <a:ea typeface="Arial"/>
              <a:cs typeface="Arial"/>
              <a:sym typeface="Arial"/>
            </a:endParaRPr>
          </a:p>
          <a:p>
            <a:pPr indent="-235347" lvl="0" marL="313797" marR="0" rtl="0" algn="l">
              <a:lnSpc>
                <a:spcPct val="115000"/>
              </a:lnSpc>
              <a:spcBef>
                <a:spcPts val="0"/>
              </a:spcBef>
              <a:spcAft>
                <a:spcPts val="0"/>
              </a:spcAft>
              <a:buClr>
                <a:srgbClr val="000000"/>
              </a:buClr>
              <a:buSzPts val="1235"/>
              <a:buFont typeface="Arial"/>
              <a:buChar char="●"/>
            </a:pPr>
            <a:r>
              <a:rPr b="0" i="0" lang="en-CA" sz="1235" u="none" cap="none" strike="noStrike">
                <a:solidFill>
                  <a:srgbClr val="000000"/>
                </a:solidFill>
                <a:latin typeface="Arial"/>
                <a:ea typeface="Arial"/>
                <a:cs typeface="Arial"/>
                <a:sym typeface="Arial"/>
              </a:rPr>
              <a:t>Make sure “Mirror Displays” is unchecked</a:t>
            </a:r>
            <a:endParaRPr b="0" i="0" sz="1235" u="none" cap="none" strike="noStrike">
              <a:solidFill>
                <a:srgbClr val="000000"/>
              </a:solidFill>
              <a:latin typeface="Arial"/>
              <a:ea typeface="Arial"/>
              <a:cs typeface="Arial"/>
              <a:sym typeface="Arial"/>
            </a:endParaRPr>
          </a:p>
        </p:txBody>
      </p:sp>
      <p:sp>
        <p:nvSpPr>
          <p:cNvPr id="392" name="Google Shape;392;g3c26e543aab_0_0"/>
          <p:cNvSpPr txBox="1"/>
          <p:nvPr/>
        </p:nvSpPr>
        <p:spPr>
          <a:xfrm>
            <a:off x="4062288" y="1583480"/>
            <a:ext cx="4057200" cy="1119300"/>
          </a:xfrm>
          <a:prstGeom prst="rect">
            <a:avLst/>
          </a:prstGeom>
          <a:noFill/>
          <a:ln>
            <a:noFill/>
          </a:ln>
        </p:spPr>
        <p:txBody>
          <a:bodyPr anchorCtr="0" anchor="t" bIns="62750" lIns="62750" spcFirstLastPara="1" rIns="62750" wrap="square" tIns="62750">
            <a:spAutoFit/>
          </a:bodyPr>
          <a:lstStyle/>
          <a:p>
            <a:pPr indent="0" lvl="0" marL="0" marR="0" rtl="0" algn="l">
              <a:lnSpc>
                <a:spcPct val="115000"/>
              </a:lnSpc>
              <a:spcBef>
                <a:spcPts val="755"/>
              </a:spcBef>
              <a:spcAft>
                <a:spcPts val="0"/>
              </a:spcAft>
              <a:buClr>
                <a:srgbClr val="000000"/>
              </a:buClr>
              <a:buSzPts val="1166"/>
              <a:buFont typeface="Arial"/>
              <a:buNone/>
            </a:pPr>
            <a:r>
              <a:rPr b="1" i="0" lang="en-CA" sz="1166" u="none" cap="none" strike="noStrike">
                <a:solidFill>
                  <a:srgbClr val="000000"/>
                </a:solidFill>
                <a:latin typeface="Arial"/>
                <a:ea typeface="Arial"/>
                <a:cs typeface="Arial"/>
                <a:sym typeface="Arial"/>
              </a:rPr>
              <a:t>At the podium</a:t>
            </a:r>
            <a:endParaRPr b="1" i="0" sz="1166" u="none" cap="none" strike="noStrike">
              <a:solidFill>
                <a:srgbClr val="000000"/>
              </a:solidFill>
              <a:latin typeface="Arial"/>
              <a:ea typeface="Arial"/>
              <a:cs typeface="Arial"/>
              <a:sym typeface="Arial"/>
            </a:endParaRPr>
          </a:p>
          <a:p>
            <a:pPr indent="-235347" lvl="0" marL="313797" marR="0" rtl="0" algn="l">
              <a:lnSpc>
                <a:spcPct val="115000"/>
              </a:lnSpc>
              <a:spcBef>
                <a:spcPts val="1235"/>
              </a:spcBef>
              <a:spcAft>
                <a:spcPts val="0"/>
              </a:spcAft>
              <a:buClr>
                <a:srgbClr val="000000"/>
              </a:buClr>
              <a:buSzPts val="1235"/>
              <a:buFont typeface="Arial"/>
              <a:buChar char="●"/>
            </a:pPr>
            <a:r>
              <a:rPr b="0" i="0" lang="en-CA" sz="1235" u="none" cap="none" strike="noStrike">
                <a:solidFill>
                  <a:srgbClr val="000000"/>
                </a:solidFill>
                <a:latin typeface="Arial"/>
                <a:ea typeface="Arial"/>
                <a:cs typeface="Arial"/>
                <a:sym typeface="Arial"/>
              </a:rPr>
              <a:t>Plug in the HDMI cable</a:t>
            </a:r>
            <a:endParaRPr b="0" i="0" sz="1235" u="none" cap="none" strike="noStrike">
              <a:solidFill>
                <a:srgbClr val="000000"/>
              </a:solidFill>
              <a:latin typeface="Arial"/>
              <a:ea typeface="Arial"/>
              <a:cs typeface="Arial"/>
              <a:sym typeface="Arial"/>
            </a:endParaRPr>
          </a:p>
          <a:p>
            <a:pPr indent="-235347" lvl="0" marL="313797" marR="0" rtl="0" algn="l">
              <a:lnSpc>
                <a:spcPct val="115000"/>
              </a:lnSpc>
              <a:spcBef>
                <a:spcPts val="0"/>
              </a:spcBef>
              <a:spcAft>
                <a:spcPts val="0"/>
              </a:spcAft>
              <a:buClr>
                <a:srgbClr val="000000"/>
              </a:buClr>
              <a:buSzPts val="1235"/>
              <a:buFont typeface="Arial"/>
              <a:buChar char="●"/>
            </a:pPr>
            <a:r>
              <a:rPr b="0" i="0" lang="en-CA" sz="1235" u="none" cap="none" strike="noStrike">
                <a:solidFill>
                  <a:srgbClr val="000000"/>
                </a:solidFill>
                <a:latin typeface="Arial"/>
                <a:ea typeface="Arial"/>
                <a:cs typeface="Arial"/>
                <a:sym typeface="Arial"/>
              </a:rPr>
              <a:t>If needed, use your USB-C to HDMI adapter</a:t>
            </a:r>
            <a:endParaRPr b="0" i="0" sz="1235" u="none" cap="none" strike="noStrike">
              <a:solidFill>
                <a:srgbClr val="000000"/>
              </a:solidFill>
              <a:latin typeface="Arial"/>
              <a:ea typeface="Arial"/>
              <a:cs typeface="Arial"/>
              <a:sym typeface="Arial"/>
            </a:endParaRPr>
          </a:p>
          <a:p>
            <a:pPr indent="-235347" lvl="0" marL="313797" marR="0" rtl="0" algn="l">
              <a:lnSpc>
                <a:spcPct val="115000"/>
              </a:lnSpc>
              <a:spcBef>
                <a:spcPts val="0"/>
              </a:spcBef>
              <a:spcAft>
                <a:spcPts val="0"/>
              </a:spcAft>
              <a:buClr>
                <a:srgbClr val="000000"/>
              </a:buClr>
              <a:buSzPts val="1235"/>
              <a:buFont typeface="Arial"/>
              <a:buChar char="●"/>
            </a:pPr>
            <a:r>
              <a:rPr b="0" i="0" lang="en-CA" sz="1235" u="none" cap="none" strike="noStrike">
                <a:solidFill>
                  <a:srgbClr val="000000"/>
                </a:solidFill>
                <a:latin typeface="Arial"/>
                <a:ea typeface="Arial"/>
                <a:cs typeface="Arial"/>
                <a:sym typeface="Arial"/>
              </a:rPr>
              <a:t>On Mac, click “Allow” if prompted</a:t>
            </a:r>
            <a:endParaRPr b="0" i="0" sz="960" u="none" cap="none" strike="noStrike">
              <a:solidFill>
                <a:srgbClr val="000000"/>
              </a:solidFill>
              <a:latin typeface="Arial"/>
              <a:ea typeface="Arial"/>
              <a:cs typeface="Arial"/>
              <a:sym typeface="Arial"/>
            </a:endParaRPr>
          </a:p>
        </p:txBody>
      </p:sp>
      <p:sp>
        <p:nvSpPr>
          <p:cNvPr id="393" name="Google Shape;393;g3c26e543aab_0_0"/>
          <p:cNvSpPr txBox="1"/>
          <p:nvPr/>
        </p:nvSpPr>
        <p:spPr>
          <a:xfrm>
            <a:off x="4156386" y="3447501"/>
            <a:ext cx="3963000" cy="1297200"/>
          </a:xfrm>
          <a:prstGeom prst="rect">
            <a:avLst/>
          </a:prstGeom>
          <a:noFill/>
          <a:ln>
            <a:noFill/>
          </a:ln>
        </p:spPr>
        <p:txBody>
          <a:bodyPr anchorCtr="0" anchor="t" bIns="62750" lIns="62750" spcFirstLastPara="1" rIns="62750" wrap="square" tIns="62750">
            <a:spAutoFit/>
          </a:bodyPr>
          <a:lstStyle/>
          <a:p>
            <a:pPr indent="0" lvl="0" marL="0" marR="0" rtl="0" algn="l">
              <a:lnSpc>
                <a:spcPct val="115000"/>
              </a:lnSpc>
              <a:spcBef>
                <a:spcPts val="686"/>
              </a:spcBef>
              <a:spcAft>
                <a:spcPts val="0"/>
              </a:spcAft>
              <a:buClr>
                <a:srgbClr val="000000"/>
              </a:buClr>
              <a:buSzPts val="1235"/>
              <a:buFont typeface="Arial"/>
              <a:buNone/>
            </a:pPr>
            <a:r>
              <a:rPr b="1" i="0" lang="en-CA" sz="1235" u="sng" cap="none" strike="noStrike">
                <a:solidFill>
                  <a:srgbClr val="000000"/>
                </a:solidFill>
                <a:latin typeface="Arial"/>
                <a:ea typeface="Arial"/>
                <a:cs typeface="Arial"/>
                <a:sym typeface="Arial"/>
              </a:rPr>
              <a:t>Using PC</a:t>
            </a:r>
            <a:endParaRPr b="1" i="0" sz="1235" u="sng" cap="none" strike="noStrike">
              <a:solidFill>
                <a:srgbClr val="000000"/>
              </a:solidFill>
              <a:latin typeface="Arial"/>
              <a:ea typeface="Arial"/>
              <a:cs typeface="Arial"/>
              <a:sym typeface="Arial"/>
            </a:endParaRPr>
          </a:p>
          <a:p>
            <a:pPr indent="-235347" lvl="0" marL="313797" marR="0" rtl="0" algn="l">
              <a:lnSpc>
                <a:spcPct val="115000"/>
              </a:lnSpc>
              <a:spcBef>
                <a:spcPts val="824"/>
              </a:spcBef>
              <a:spcAft>
                <a:spcPts val="0"/>
              </a:spcAft>
              <a:buClr>
                <a:srgbClr val="000000"/>
              </a:buClr>
              <a:buSzPts val="1235"/>
              <a:buFont typeface="Arial"/>
              <a:buChar char="●"/>
            </a:pPr>
            <a:r>
              <a:rPr b="0" i="0" lang="en-CA" sz="1235" u="none" cap="none" strike="noStrike">
                <a:solidFill>
                  <a:srgbClr val="000000"/>
                </a:solidFill>
                <a:latin typeface="Arial"/>
                <a:ea typeface="Arial"/>
                <a:cs typeface="Arial"/>
                <a:sym typeface="Arial"/>
              </a:rPr>
              <a:t>Press ⊞Win + P, then select “Extend”</a:t>
            </a:r>
            <a:endParaRPr b="0" i="0" sz="1235" u="none" cap="none" strike="noStrike">
              <a:solidFill>
                <a:srgbClr val="000000"/>
              </a:solidFill>
              <a:latin typeface="Arial"/>
              <a:ea typeface="Arial"/>
              <a:cs typeface="Arial"/>
              <a:sym typeface="Arial"/>
            </a:endParaRPr>
          </a:p>
          <a:p>
            <a:pPr indent="-235347" lvl="0" marL="313797" marR="0" rtl="0" algn="l">
              <a:lnSpc>
                <a:spcPct val="115000"/>
              </a:lnSpc>
              <a:spcBef>
                <a:spcPts val="0"/>
              </a:spcBef>
              <a:spcAft>
                <a:spcPts val="0"/>
              </a:spcAft>
              <a:buClr>
                <a:srgbClr val="000000"/>
              </a:buClr>
              <a:buSzPts val="1235"/>
              <a:buFont typeface="Arial"/>
              <a:buChar char="●"/>
            </a:pPr>
            <a:r>
              <a:rPr b="0" i="0" lang="en-CA" sz="1235" u="none" cap="none" strike="noStrike">
                <a:solidFill>
                  <a:srgbClr val="000000"/>
                </a:solidFill>
                <a:latin typeface="Arial"/>
                <a:ea typeface="Arial"/>
                <a:cs typeface="Arial"/>
                <a:sym typeface="Arial"/>
              </a:rPr>
              <a:t>Or: Right-click on the Desktop &gt; Display Settings</a:t>
            </a:r>
            <a:endParaRPr b="0" i="0" sz="1235" u="none" cap="none" strike="noStrike">
              <a:solidFill>
                <a:srgbClr val="000000"/>
              </a:solidFill>
              <a:latin typeface="Arial"/>
              <a:ea typeface="Arial"/>
              <a:cs typeface="Arial"/>
              <a:sym typeface="Arial"/>
            </a:endParaRPr>
          </a:p>
          <a:p>
            <a:pPr indent="-235347" lvl="0" marL="313797" marR="0" rtl="0" algn="l">
              <a:lnSpc>
                <a:spcPct val="115000"/>
              </a:lnSpc>
              <a:spcBef>
                <a:spcPts val="0"/>
              </a:spcBef>
              <a:spcAft>
                <a:spcPts val="0"/>
              </a:spcAft>
              <a:buClr>
                <a:srgbClr val="000000"/>
              </a:buClr>
              <a:buSzPts val="1235"/>
              <a:buFont typeface="Arial"/>
              <a:buChar char="●"/>
            </a:pPr>
            <a:r>
              <a:rPr b="0" i="0" lang="en-CA" sz="1235" u="none" cap="none" strike="noStrike">
                <a:solidFill>
                  <a:srgbClr val="000000"/>
                </a:solidFill>
                <a:latin typeface="Arial"/>
                <a:ea typeface="Arial"/>
                <a:cs typeface="Arial"/>
                <a:sym typeface="Arial"/>
              </a:rPr>
              <a:t>Under Multiple Displays, select “Extend these displays”</a:t>
            </a:r>
            <a:endParaRPr b="0" i="0" sz="960" u="none" cap="none" strike="noStrike">
              <a:solidFill>
                <a:srgbClr val="000000"/>
              </a:solidFill>
              <a:latin typeface="Arial"/>
              <a:ea typeface="Arial"/>
              <a:cs typeface="Arial"/>
              <a:sym typeface="Arial"/>
            </a:endParaRPr>
          </a:p>
        </p:txBody>
      </p:sp>
      <p:sp>
        <p:nvSpPr>
          <p:cNvPr id="394" name="Google Shape;394;g3c26e543aab_0_0"/>
          <p:cNvSpPr txBox="1"/>
          <p:nvPr/>
        </p:nvSpPr>
        <p:spPr>
          <a:xfrm>
            <a:off x="233516" y="3086088"/>
            <a:ext cx="6793800" cy="338100"/>
          </a:xfrm>
          <a:prstGeom prst="rect">
            <a:avLst/>
          </a:prstGeom>
          <a:noFill/>
          <a:ln>
            <a:noFill/>
          </a:ln>
        </p:spPr>
        <p:txBody>
          <a:bodyPr anchorCtr="0" anchor="t" bIns="62750" lIns="62750" spcFirstLastPara="1" rIns="62750" wrap="square" tIns="62750">
            <a:spAutoFit/>
          </a:bodyPr>
          <a:lstStyle/>
          <a:p>
            <a:pPr indent="0" lvl="0" marL="0" marR="0" rtl="0" algn="l">
              <a:lnSpc>
                <a:spcPct val="115000"/>
              </a:lnSpc>
              <a:spcBef>
                <a:spcPts val="824"/>
              </a:spcBef>
              <a:spcAft>
                <a:spcPts val="824"/>
              </a:spcAft>
              <a:buClr>
                <a:srgbClr val="000000"/>
              </a:buClr>
              <a:buSzPts val="1372"/>
              <a:buFont typeface="Arial"/>
              <a:buNone/>
            </a:pPr>
            <a:r>
              <a:rPr b="1" i="0" lang="en-CA" sz="1372" u="sng" cap="none" strike="noStrike">
                <a:solidFill>
                  <a:srgbClr val="000000"/>
                </a:solidFill>
                <a:latin typeface="Arial"/>
                <a:ea typeface="Arial"/>
                <a:cs typeface="Arial"/>
                <a:sym typeface="Arial"/>
              </a:rPr>
              <a:t>USE “EXTENDED DISPLAY” MODE (NOT MIRRORED)</a:t>
            </a:r>
            <a:endParaRPr b="1" i="0" sz="1372" u="sng" cap="none" strike="noStrik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98" name="Shape 398"/>
        <p:cNvGrpSpPr/>
        <p:nvPr/>
      </p:nvGrpSpPr>
      <p:grpSpPr>
        <a:xfrm>
          <a:off x="0" y="0"/>
          <a:ext cx="0" cy="0"/>
          <a:chOff x="0" y="0"/>
          <a:chExt cx="0" cy="0"/>
        </a:xfrm>
      </p:grpSpPr>
      <p:sp>
        <p:nvSpPr>
          <p:cNvPr id="399" name="Google Shape;399;g3c26e543aab_0_5"/>
          <p:cNvSpPr txBox="1"/>
          <p:nvPr/>
        </p:nvSpPr>
        <p:spPr>
          <a:xfrm>
            <a:off x="107850" y="94225"/>
            <a:ext cx="8156700" cy="507000"/>
          </a:xfrm>
          <a:prstGeom prst="rect">
            <a:avLst/>
          </a:prstGeom>
          <a:noFill/>
          <a:ln>
            <a:noFill/>
          </a:ln>
        </p:spPr>
        <p:txBody>
          <a:bodyPr anchorCtr="0" anchor="ctr" bIns="35450" lIns="70925" spcFirstLastPara="1" rIns="70925" wrap="square" tIns="35450">
            <a:normAutofit/>
          </a:bodyPr>
          <a:lstStyle/>
          <a:p>
            <a:pPr indent="0" lvl="0" marL="0" marR="0" rtl="0" algn="l">
              <a:lnSpc>
                <a:spcPct val="90000"/>
              </a:lnSpc>
              <a:spcBef>
                <a:spcPts val="0"/>
              </a:spcBef>
              <a:spcAft>
                <a:spcPts val="0"/>
              </a:spcAft>
              <a:buClr>
                <a:srgbClr val="FFFFFF"/>
              </a:buClr>
              <a:buSzPts val="3413"/>
              <a:buFont typeface="Arial"/>
              <a:buNone/>
            </a:pPr>
            <a:r>
              <a:rPr b="1" i="0" lang="en-CA" sz="2300" u="none" cap="none" strike="noStrike">
                <a:solidFill>
                  <a:srgbClr val="8963CD"/>
                </a:solidFill>
                <a:latin typeface="Arial"/>
                <a:ea typeface="Arial"/>
                <a:cs typeface="Arial"/>
                <a:sym typeface="Arial"/>
              </a:rPr>
              <a:t>Connecting Your Laptop to Present </a:t>
            </a:r>
            <a:endParaRPr b="1" i="0" sz="2300" u="none" cap="none" strike="noStrike">
              <a:solidFill>
                <a:srgbClr val="8963CD"/>
              </a:solidFill>
              <a:latin typeface="Arial"/>
              <a:ea typeface="Arial"/>
              <a:cs typeface="Arial"/>
              <a:sym typeface="Arial"/>
            </a:endParaRPr>
          </a:p>
        </p:txBody>
      </p:sp>
      <p:sp>
        <p:nvSpPr>
          <p:cNvPr id="400" name="Google Shape;400;g3c26e543aab_0_5"/>
          <p:cNvSpPr txBox="1"/>
          <p:nvPr/>
        </p:nvSpPr>
        <p:spPr>
          <a:xfrm>
            <a:off x="556796" y="1088696"/>
            <a:ext cx="3740700" cy="2175300"/>
          </a:xfrm>
          <a:prstGeom prst="rect">
            <a:avLst/>
          </a:prstGeom>
          <a:noFill/>
          <a:ln>
            <a:noFill/>
          </a:ln>
        </p:spPr>
        <p:txBody>
          <a:bodyPr anchorCtr="0" anchor="t" bIns="70925" lIns="70925" spcFirstLastPara="1" rIns="70925" wrap="square" tIns="70925">
            <a:spAutoFit/>
          </a:bodyPr>
          <a:lstStyle/>
          <a:p>
            <a:pPr indent="0" lvl="0" marL="0" marR="0" rtl="0" algn="l">
              <a:lnSpc>
                <a:spcPct val="115000"/>
              </a:lnSpc>
              <a:spcBef>
                <a:spcPts val="853"/>
              </a:spcBef>
              <a:spcAft>
                <a:spcPts val="0"/>
              </a:spcAft>
              <a:buClr>
                <a:srgbClr val="000000"/>
              </a:buClr>
              <a:buSzPts val="1396"/>
              <a:buFont typeface="Arial"/>
              <a:buNone/>
            </a:pPr>
            <a:r>
              <a:rPr b="1" i="0" lang="en-CA" sz="1396" u="none" cap="none" strike="noStrike">
                <a:solidFill>
                  <a:srgbClr val="000000"/>
                </a:solidFill>
                <a:latin typeface="Arial"/>
                <a:ea typeface="Arial"/>
                <a:cs typeface="Arial"/>
                <a:sym typeface="Arial"/>
              </a:rPr>
              <a:t>When Using PowerPoint</a:t>
            </a:r>
            <a:endParaRPr b="1" i="0" sz="1396" u="none" cap="none" strike="noStrike">
              <a:solidFill>
                <a:srgbClr val="000000"/>
              </a:solidFill>
              <a:latin typeface="Arial"/>
              <a:ea typeface="Arial"/>
              <a:cs typeface="Arial"/>
              <a:sym typeface="Arial"/>
            </a:endParaRPr>
          </a:p>
          <a:p>
            <a:pPr indent="-265983" lvl="0" marL="354646" marR="0" rtl="0" algn="l">
              <a:lnSpc>
                <a:spcPct val="115000"/>
              </a:lnSpc>
              <a:spcBef>
                <a:spcPts val="931"/>
              </a:spcBef>
              <a:spcAft>
                <a:spcPts val="0"/>
              </a:spcAft>
              <a:buClr>
                <a:srgbClr val="000000"/>
              </a:buClr>
              <a:buSzPts val="1396"/>
              <a:buFont typeface="Arial"/>
              <a:buChar char="●"/>
            </a:pPr>
            <a:r>
              <a:rPr b="0" i="0" lang="en-CA" sz="1396" u="none" cap="none" strike="noStrike">
                <a:solidFill>
                  <a:srgbClr val="000000"/>
                </a:solidFill>
                <a:latin typeface="Arial"/>
                <a:ea typeface="Arial"/>
                <a:cs typeface="Arial"/>
                <a:sym typeface="Arial"/>
              </a:rPr>
              <a:t>Start slideshow: ⌘Cmd + Enter (Mac) or F5 (PC)</a:t>
            </a:r>
            <a:endParaRPr b="0" i="0" sz="1396" u="none" cap="none" strike="noStrike">
              <a:solidFill>
                <a:srgbClr val="000000"/>
              </a:solidFill>
              <a:latin typeface="Arial"/>
              <a:ea typeface="Arial"/>
              <a:cs typeface="Arial"/>
              <a:sym typeface="Arial"/>
            </a:endParaRPr>
          </a:p>
          <a:p>
            <a:pPr indent="-265983" lvl="0" marL="354646" marR="0" rtl="0" algn="l">
              <a:lnSpc>
                <a:spcPct val="115000"/>
              </a:lnSpc>
              <a:spcBef>
                <a:spcPts val="0"/>
              </a:spcBef>
              <a:spcAft>
                <a:spcPts val="0"/>
              </a:spcAft>
              <a:buClr>
                <a:srgbClr val="000000"/>
              </a:buClr>
              <a:buSzPts val="1396"/>
              <a:buFont typeface="Arial"/>
              <a:buChar char="●"/>
            </a:pPr>
            <a:r>
              <a:rPr b="0" i="0" lang="en-CA" sz="1396" u="none" cap="none" strike="noStrike">
                <a:solidFill>
                  <a:srgbClr val="000000"/>
                </a:solidFill>
                <a:latin typeface="Arial"/>
                <a:ea typeface="Arial"/>
                <a:cs typeface="Arial"/>
                <a:sym typeface="Arial"/>
              </a:rPr>
              <a:t>Or: Click Slide Show &gt; Play from Start</a:t>
            </a:r>
            <a:endParaRPr b="0" i="0" sz="1396" u="none" cap="none" strike="noStrike">
              <a:solidFill>
                <a:srgbClr val="000000"/>
              </a:solidFill>
              <a:latin typeface="Arial"/>
              <a:ea typeface="Arial"/>
              <a:cs typeface="Arial"/>
              <a:sym typeface="Arial"/>
            </a:endParaRPr>
          </a:p>
          <a:p>
            <a:pPr indent="-265983" lvl="0" marL="354646" marR="0" rtl="0" algn="l">
              <a:lnSpc>
                <a:spcPct val="115000"/>
              </a:lnSpc>
              <a:spcBef>
                <a:spcPts val="0"/>
              </a:spcBef>
              <a:spcAft>
                <a:spcPts val="0"/>
              </a:spcAft>
              <a:buClr>
                <a:srgbClr val="000000"/>
              </a:buClr>
              <a:buSzPts val="1396"/>
              <a:buFont typeface="Arial"/>
              <a:buChar char="●"/>
            </a:pPr>
            <a:r>
              <a:rPr b="0" i="0" lang="en-CA" sz="1396" u="none" cap="none" strike="noStrike">
                <a:solidFill>
                  <a:srgbClr val="000000"/>
                </a:solidFill>
                <a:latin typeface="Arial"/>
                <a:ea typeface="Arial"/>
                <a:cs typeface="Arial"/>
                <a:sym typeface="Arial"/>
              </a:rPr>
              <a:t>If notes show on the wrong screen, click “Swap Displays”</a:t>
            </a:r>
            <a:endParaRPr b="0" i="0" sz="1396" u="none" cap="none" strike="noStrike">
              <a:solidFill>
                <a:srgbClr val="000000"/>
              </a:solidFill>
              <a:latin typeface="Arial"/>
              <a:ea typeface="Arial"/>
              <a:cs typeface="Arial"/>
              <a:sym typeface="Arial"/>
            </a:endParaRPr>
          </a:p>
          <a:p>
            <a:pPr indent="-265983" lvl="0" marL="354646" marR="0" rtl="0" algn="l">
              <a:lnSpc>
                <a:spcPct val="100000"/>
              </a:lnSpc>
              <a:spcBef>
                <a:spcPts val="0"/>
              </a:spcBef>
              <a:spcAft>
                <a:spcPts val="0"/>
              </a:spcAft>
              <a:buClr>
                <a:srgbClr val="000000"/>
              </a:buClr>
              <a:buSzPts val="1396"/>
              <a:buFont typeface="Arial"/>
              <a:buChar char="●"/>
            </a:pPr>
            <a:r>
              <a:rPr b="1" i="0" lang="en-CA" sz="1396" u="none" cap="none" strike="noStrike">
                <a:solidFill>
                  <a:srgbClr val="000000"/>
                </a:solidFill>
                <a:latin typeface="Arial"/>
                <a:ea typeface="Arial"/>
                <a:cs typeface="Arial"/>
                <a:sym typeface="Arial"/>
              </a:rPr>
              <a:t>https://www.youtube.com/watch?v=gQ3D4m-5pww</a:t>
            </a:r>
            <a:endParaRPr b="0" i="0" sz="1396" u="none" cap="none" strike="noStrike">
              <a:solidFill>
                <a:srgbClr val="000000"/>
              </a:solidFill>
              <a:latin typeface="Arial"/>
              <a:ea typeface="Arial"/>
              <a:cs typeface="Arial"/>
              <a:sym typeface="Arial"/>
            </a:endParaRPr>
          </a:p>
        </p:txBody>
      </p:sp>
      <p:sp>
        <p:nvSpPr>
          <p:cNvPr id="401" name="Google Shape;401;g3c26e543aab_0_5"/>
          <p:cNvSpPr txBox="1"/>
          <p:nvPr/>
        </p:nvSpPr>
        <p:spPr>
          <a:xfrm>
            <a:off x="556796" y="4030618"/>
            <a:ext cx="2327100" cy="358200"/>
          </a:xfrm>
          <a:prstGeom prst="rect">
            <a:avLst/>
          </a:prstGeom>
          <a:noFill/>
          <a:ln>
            <a:noFill/>
          </a:ln>
        </p:spPr>
        <p:txBody>
          <a:bodyPr anchorCtr="0" anchor="t" bIns="70925" lIns="70925" spcFirstLastPara="1" rIns="70925" wrap="square" tIns="70925">
            <a:spAutoFit/>
          </a:bodyPr>
          <a:lstStyle/>
          <a:p>
            <a:pPr indent="0" lvl="0" marL="0" marR="0" rtl="0" algn="l">
              <a:lnSpc>
                <a:spcPct val="100000"/>
              </a:lnSpc>
              <a:spcBef>
                <a:spcPts val="0"/>
              </a:spcBef>
              <a:spcAft>
                <a:spcPts val="0"/>
              </a:spcAft>
              <a:buClr>
                <a:srgbClr val="000000"/>
              </a:buClr>
              <a:buSzPts val="1396"/>
              <a:buFont typeface="Arial"/>
              <a:buNone/>
            </a:pPr>
            <a:r>
              <a:rPr b="1" i="0" lang="en-CA" sz="1396" u="none" cap="none" strike="noStrike">
                <a:solidFill>
                  <a:srgbClr val="000000"/>
                </a:solidFill>
                <a:latin typeface="Arial"/>
                <a:ea typeface="Arial"/>
                <a:cs typeface="Arial"/>
                <a:sym typeface="Arial"/>
              </a:rPr>
              <a:t> </a:t>
            </a:r>
            <a:endParaRPr b="1" i="0" sz="1396" u="none" cap="none" strike="noStrike">
              <a:solidFill>
                <a:srgbClr val="000000"/>
              </a:solidFill>
              <a:latin typeface="Arial"/>
              <a:ea typeface="Arial"/>
              <a:cs typeface="Arial"/>
              <a:sym typeface="Arial"/>
            </a:endParaRPr>
          </a:p>
        </p:txBody>
      </p:sp>
      <p:sp>
        <p:nvSpPr>
          <p:cNvPr id="402" name="Google Shape;402;g3c26e543aab_0_5"/>
          <p:cNvSpPr txBox="1"/>
          <p:nvPr/>
        </p:nvSpPr>
        <p:spPr>
          <a:xfrm>
            <a:off x="4784342" y="1088696"/>
            <a:ext cx="3740700" cy="3164100"/>
          </a:xfrm>
          <a:prstGeom prst="rect">
            <a:avLst/>
          </a:prstGeom>
          <a:noFill/>
          <a:ln>
            <a:noFill/>
          </a:ln>
        </p:spPr>
        <p:txBody>
          <a:bodyPr anchorCtr="0" anchor="t" bIns="70925" lIns="70925" spcFirstLastPara="1" rIns="70925" wrap="square" tIns="70925">
            <a:spAutoFit/>
          </a:bodyPr>
          <a:lstStyle/>
          <a:p>
            <a:pPr indent="0" lvl="0" marL="0" marR="0" rtl="0" algn="l">
              <a:lnSpc>
                <a:spcPct val="115000"/>
              </a:lnSpc>
              <a:spcBef>
                <a:spcPts val="853"/>
              </a:spcBef>
              <a:spcAft>
                <a:spcPts val="0"/>
              </a:spcAft>
              <a:buClr>
                <a:srgbClr val="000000"/>
              </a:buClr>
              <a:buSzPts val="1396"/>
              <a:buFont typeface="Arial"/>
              <a:buNone/>
            </a:pPr>
            <a:r>
              <a:rPr b="1" i="0" lang="en-CA" sz="1396" u="none" cap="none" strike="noStrike">
                <a:solidFill>
                  <a:srgbClr val="000000"/>
                </a:solidFill>
                <a:latin typeface="Arial"/>
                <a:ea typeface="Arial"/>
                <a:cs typeface="Arial"/>
                <a:sym typeface="Arial"/>
              </a:rPr>
              <a:t>Google Slides</a:t>
            </a:r>
            <a:endParaRPr b="1" i="0" sz="1396" u="none" cap="none" strike="noStrike">
              <a:solidFill>
                <a:srgbClr val="000000"/>
              </a:solidFill>
              <a:latin typeface="Arial"/>
              <a:ea typeface="Arial"/>
              <a:cs typeface="Arial"/>
              <a:sym typeface="Arial"/>
            </a:endParaRPr>
          </a:p>
          <a:p>
            <a:pPr indent="-265983" lvl="0" marL="354646" marR="0" rtl="0" algn="l">
              <a:lnSpc>
                <a:spcPct val="115000"/>
              </a:lnSpc>
              <a:spcBef>
                <a:spcPts val="931"/>
              </a:spcBef>
              <a:spcAft>
                <a:spcPts val="0"/>
              </a:spcAft>
              <a:buClr>
                <a:srgbClr val="000000"/>
              </a:buClr>
              <a:buSzPts val="1396"/>
              <a:buFont typeface="Arial"/>
              <a:buChar char="●"/>
            </a:pPr>
            <a:r>
              <a:rPr b="0" i="0" lang="en-CA" sz="1396" u="none" cap="none" strike="noStrike">
                <a:solidFill>
                  <a:srgbClr val="000000"/>
                </a:solidFill>
                <a:latin typeface="Arial"/>
                <a:ea typeface="Arial"/>
                <a:cs typeface="Arial"/>
                <a:sym typeface="Arial"/>
              </a:rPr>
              <a:t>Use Google Chrome as your browser</a:t>
            </a:r>
            <a:endParaRPr b="0" i="0" sz="1396" u="none" cap="none" strike="noStrike">
              <a:solidFill>
                <a:srgbClr val="000000"/>
              </a:solidFill>
              <a:latin typeface="Arial"/>
              <a:ea typeface="Arial"/>
              <a:cs typeface="Arial"/>
              <a:sym typeface="Arial"/>
            </a:endParaRPr>
          </a:p>
          <a:p>
            <a:pPr indent="-265983" lvl="0" marL="354646" marR="0" rtl="0" algn="l">
              <a:lnSpc>
                <a:spcPct val="115000"/>
              </a:lnSpc>
              <a:spcBef>
                <a:spcPts val="0"/>
              </a:spcBef>
              <a:spcAft>
                <a:spcPts val="0"/>
              </a:spcAft>
              <a:buClr>
                <a:srgbClr val="000000"/>
              </a:buClr>
              <a:buSzPts val="1396"/>
              <a:buFont typeface="Arial"/>
              <a:buChar char="●"/>
            </a:pPr>
            <a:r>
              <a:rPr b="0" i="0" lang="en-CA" sz="1396" u="none" cap="none" strike="noStrike">
                <a:solidFill>
                  <a:srgbClr val="000000"/>
                </a:solidFill>
                <a:latin typeface="Arial"/>
                <a:ea typeface="Arial"/>
                <a:cs typeface="Arial"/>
                <a:sym typeface="Arial"/>
              </a:rPr>
              <a:t>Click the dropdown next to ‘Slideshow’ &gt; select Presentation Display Options</a:t>
            </a:r>
            <a:endParaRPr b="0" i="0" sz="1396" u="none" cap="none" strike="noStrike">
              <a:solidFill>
                <a:srgbClr val="000000"/>
              </a:solidFill>
              <a:latin typeface="Arial"/>
              <a:ea typeface="Arial"/>
              <a:cs typeface="Arial"/>
              <a:sym typeface="Arial"/>
            </a:endParaRPr>
          </a:p>
          <a:p>
            <a:pPr indent="-265983" lvl="0" marL="354646" marR="0" rtl="0" algn="l">
              <a:lnSpc>
                <a:spcPct val="115000"/>
              </a:lnSpc>
              <a:spcBef>
                <a:spcPts val="0"/>
              </a:spcBef>
              <a:spcAft>
                <a:spcPts val="0"/>
              </a:spcAft>
              <a:buClr>
                <a:srgbClr val="000000"/>
              </a:buClr>
              <a:buSzPts val="1396"/>
              <a:buFont typeface="Arial"/>
              <a:buChar char="●"/>
            </a:pPr>
            <a:r>
              <a:rPr b="0" i="0" lang="en-CA" sz="1396" u="none" cap="none" strike="noStrike">
                <a:solidFill>
                  <a:srgbClr val="000000"/>
                </a:solidFill>
                <a:latin typeface="Arial"/>
                <a:ea typeface="Arial"/>
                <a:cs typeface="Arial"/>
                <a:sym typeface="Arial"/>
              </a:rPr>
              <a:t>Check “Presenter View” and “Full Screen”</a:t>
            </a:r>
            <a:endParaRPr b="0" i="0" sz="1396" u="none" cap="none" strike="noStrike">
              <a:solidFill>
                <a:srgbClr val="000000"/>
              </a:solidFill>
              <a:latin typeface="Arial"/>
              <a:ea typeface="Arial"/>
              <a:cs typeface="Arial"/>
              <a:sym typeface="Arial"/>
            </a:endParaRPr>
          </a:p>
          <a:p>
            <a:pPr indent="-265983" lvl="0" marL="354646" marR="0" rtl="0" algn="l">
              <a:lnSpc>
                <a:spcPct val="115000"/>
              </a:lnSpc>
              <a:spcBef>
                <a:spcPts val="0"/>
              </a:spcBef>
              <a:spcAft>
                <a:spcPts val="0"/>
              </a:spcAft>
              <a:buClr>
                <a:srgbClr val="000000"/>
              </a:buClr>
              <a:buSzPts val="1396"/>
              <a:buFont typeface="Arial"/>
              <a:buChar char="●"/>
            </a:pPr>
            <a:r>
              <a:rPr b="0" i="0" lang="en-CA" sz="1396" u="none" cap="none" strike="noStrike">
                <a:solidFill>
                  <a:srgbClr val="000000"/>
                </a:solidFill>
                <a:latin typeface="Arial"/>
                <a:ea typeface="Arial"/>
                <a:cs typeface="Arial"/>
                <a:sym typeface="Arial"/>
              </a:rPr>
              <a:t>If prompted, select "Allow"</a:t>
            </a:r>
            <a:endParaRPr b="0" i="0" sz="1396" u="none" cap="none" strike="noStrike">
              <a:solidFill>
                <a:srgbClr val="000000"/>
              </a:solidFill>
              <a:latin typeface="Arial"/>
              <a:ea typeface="Arial"/>
              <a:cs typeface="Arial"/>
              <a:sym typeface="Arial"/>
            </a:endParaRPr>
          </a:p>
          <a:p>
            <a:pPr indent="-265983" lvl="0" marL="354646" marR="0" rtl="0" algn="l">
              <a:lnSpc>
                <a:spcPct val="115000"/>
              </a:lnSpc>
              <a:spcBef>
                <a:spcPts val="0"/>
              </a:spcBef>
              <a:spcAft>
                <a:spcPts val="0"/>
              </a:spcAft>
              <a:buClr>
                <a:srgbClr val="000000"/>
              </a:buClr>
              <a:buSzPts val="1396"/>
              <a:buFont typeface="Arial"/>
              <a:buChar char="●"/>
            </a:pPr>
            <a:r>
              <a:rPr b="0" i="0" lang="en-CA" sz="1396" u="none" cap="none" strike="noStrike">
                <a:solidFill>
                  <a:srgbClr val="000000"/>
                </a:solidFill>
                <a:latin typeface="Arial"/>
                <a:ea typeface="Arial"/>
                <a:cs typeface="Arial"/>
                <a:sym typeface="Arial"/>
              </a:rPr>
              <a:t>Choose the external display (may have a strange name like PanasonicXYZ)</a:t>
            </a:r>
            <a:endParaRPr b="0" i="0" sz="1396" u="none" cap="none" strike="noStrike">
              <a:solidFill>
                <a:srgbClr val="000000"/>
              </a:solidFill>
              <a:latin typeface="Arial"/>
              <a:ea typeface="Arial"/>
              <a:cs typeface="Arial"/>
              <a:sym typeface="Arial"/>
            </a:endParaRPr>
          </a:p>
          <a:p>
            <a:pPr indent="-265983" lvl="0" marL="354646" marR="0" rtl="0" algn="l">
              <a:lnSpc>
                <a:spcPct val="115000"/>
              </a:lnSpc>
              <a:spcBef>
                <a:spcPts val="0"/>
              </a:spcBef>
              <a:spcAft>
                <a:spcPts val="0"/>
              </a:spcAft>
              <a:buClr>
                <a:srgbClr val="000000"/>
              </a:buClr>
              <a:buSzPts val="1396"/>
              <a:buFont typeface="Arial"/>
              <a:buChar char="●"/>
            </a:pPr>
            <a:r>
              <a:rPr b="0" i="0" lang="en-CA" sz="1396" u="none" cap="none" strike="noStrike">
                <a:solidFill>
                  <a:srgbClr val="000000"/>
                </a:solidFill>
                <a:latin typeface="Arial"/>
                <a:ea typeface="Arial"/>
                <a:cs typeface="Arial"/>
                <a:sym typeface="Arial"/>
              </a:rPr>
              <a:t>Click Start Slideshow</a:t>
            </a:r>
            <a:endParaRPr b="0" i="0" sz="1396" u="none" cap="none" strike="noStrike">
              <a:solidFill>
                <a:srgbClr val="000000"/>
              </a:solidFill>
              <a:latin typeface="Arial"/>
              <a:ea typeface="Arial"/>
              <a:cs typeface="Arial"/>
              <a:sym typeface="Arial"/>
            </a:endParaRPr>
          </a:p>
          <a:p>
            <a:pPr indent="-265983" lvl="0" marL="354646" marR="0" rtl="0" algn="l">
              <a:lnSpc>
                <a:spcPct val="100000"/>
              </a:lnSpc>
              <a:spcBef>
                <a:spcPts val="0"/>
              </a:spcBef>
              <a:spcAft>
                <a:spcPts val="0"/>
              </a:spcAft>
              <a:buClr>
                <a:srgbClr val="000000"/>
              </a:buClr>
              <a:buSzPts val="1396"/>
              <a:buFont typeface="Arial"/>
              <a:buChar char="●"/>
            </a:pPr>
            <a:r>
              <a:rPr b="1" i="0" lang="en-CA" sz="1396" u="none" cap="none" strike="noStrike">
                <a:solidFill>
                  <a:srgbClr val="000000"/>
                </a:solidFill>
                <a:latin typeface="Arial"/>
                <a:ea typeface="Arial"/>
                <a:cs typeface="Arial"/>
                <a:sym typeface="Arial"/>
              </a:rPr>
              <a:t>https://www.youtube.com/watch?v=-GT7WCvPcys</a:t>
            </a:r>
            <a:endParaRPr b="1" i="0" sz="1396"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2019-07-29T21:37:05Z</dcterms:created>
  <dc:creator>Alex Contini</dc:creator>
</cp:coreProperties>
</file>