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embeddedFontLst>
    <p:embeddedFont>
      <p:font typeface="Montserrat"/>
      <p:regular r:id="rId41"/>
      <p:bold r:id="rId42"/>
      <p:italic r:id="rId43"/>
      <p:boldItalic r:id="rId44"/>
    </p:embeddedFont>
    <p:embeddedFont>
      <p:font typeface="Roboto Mono Light"/>
      <p:regular r:id="rId45"/>
      <p:bold r:id="rId46"/>
      <p:italic r:id="rId47"/>
      <p:boldItalic r:id="rId48"/>
    </p:embeddedFont>
    <p:embeddedFont>
      <p:font typeface="Overpass"/>
      <p:regular r:id="rId49"/>
      <p:bold r:id="rId50"/>
      <p:italic r:id="rId51"/>
      <p:boldItalic r:id="rId52"/>
    </p:embeddedFont>
    <p:embeddedFont>
      <p:font typeface="Overpass Light"/>
      <p:regular r:id="rId53"/>
      <p:bold r:id="rId54"/>
      <p:italic r:id="rId55"/>
      <p:boldItalic r:id="rId56"/>
    </p:embeddedFont>
    <p:embeddedFont>
      <p:font typeface="Overpass SemiBold"/>
      <p:regular r:id="rId57"/>
      <p:bold r:id="rId58"/>
      <p:italic r:id="rId59"/>
      <p:boldItalic r:id="rId60"/>
    </p:embeddedFont>
    <p:embeddedFont>
      <p:font typeface="Roboto Mono"/>
      <p:regular r:id="rId61"/>
      <p:bold r:id="rId62"/>
      <p:italic r:id="rId63"/>
      <p:boldItalic r:id="rId64"/>
    </p:embeddedFont>
    <p:embeddedFont>
      <p:font typeface="Barlow"/>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RobotoMonoLight-bold.fntdata"/><Relationship Id="rId45" Type="http://schemas.openxmlformats.org/officeDocument/2006/relationships/font" Target="fonts/RobotoMonoLigh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RobotoMonoLight-boldItalic.fntdata"/><Relationship Id="rId47" Type="http://schemas.openxmlformats.org/officeDocument/2006/relationships/font" Target="fonts/RobotoMonoLight-italic.fntdata"/><Relationship Id="rId49" Type="http://schemas.openxmlformats.org/officeDocument/2006/relationships/font" Target="fonts/Overpass-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Mono-bold.fntdata"/><Relationship Id="rId61" Type="http://schemas.openxmlformats.org/officeDocument/2006/relationships/font" Target="fonts/RobotoMono-regular.fntdata"/><Relationship Id="rId20" Type="http://schemas.openxmlformats.org/officeDocument/2006/relationships/slide" Target="slides/slide14.xml"/><Relationship Id="rId64" Type="http://schemas.openxmlformats.org/officeDocument/2006/relationships/font" Target="fonts/RobotoMono-boldItalic.fntdata"/><Relationship Id="rId63" Type="http://schemas.openxmlformats.org/officeDocument/2006/relationships/font" Target="fonts/RobotoMono-italic.fntdata"/><Relationship Id="rId22" Type="http://schemas.openxmlformats.org/officeDocument/2006/relationships/slide" Target="slides/slide16.xml"/><Relationship Id="rId66" Type="http://schemas.openxmlformats.org/officeDocument/2006/relationships/font" Target="fonts/Barlow-bold.fntdata"/><Relationship Id="rId21" Type="http://schemas.openxmlformats.org/officeDocument/2006/relationships/slide" Target="slides/slide15.xml"/><Relationship Id="rId65" Type="http://schemas.openxmlformats.org/officeDocument/2006/relationships/font" Target="fonts/Barlow-regular.fntdata"/><Relationship Id="rId24" Type="http://schemas.openxmlformats.org/officeDocument/2006/relationships/slide" Target="slides/slide18.xml"/><Relationship Id="rId68" Type="http://schemas.openxmlformats.org/officeDocument/2006/relationships/font" Target="fonts/Barlow-boldItalic.fntdata"/><Relationship Id="rId23" Type="http://schemas.openxmlformats.org/officeDocument/2006/relationships/slide" Target="slides/slide17.xml"/><Relationship Id="rId67" Type="http://schemas.openxmlformats.org/officeDocument/2006/relationships/font" Target="fonts/Barlow-italic.fntdata"/><Relationship Id="rId60" Type="http://schemas.openxmlformats.org/officeDocument/2006/relationships/font" Target="fonts/OverpassSemiBold-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verpass-italic.fntdata"/><Relationship Id="rId50" Type="http://schemas.openxmlformats.org/officeDocument/2006/relationships/font" Target="fonts/Overpass-bold.fntdata"/><Relationship Id="rId53" Type="http://schemas.openxmlformats.org/officeDocument/2006/relationships/font" Target="fonts/OverpassLight-regular.fntdata"/><Relationship Id="rId52" Type="http://schemas.openxmlformats.org/officeDocument/2006/relationships/font" Target="fonts/Overpass-boldItalic.fntdata"/><Relationship Id="rId11" Type="http://schemas.openxmlformats.org/officeDocument/2006/relationships/slide" Target="slides/slide5.xml"/><Relationship Id="rId55" Type="http://schemas.openxmlformats.org/officeDocument/2006/relationships/font" Target="fonts/OverpassLight-italic.fntdata"/><Relationship Id="rId10" Type="http://schemas.openxmlformats.org/officeDocument/2006/relationships/slide" Target="slides/slide4.xml"/><Relationship Id="rId54" Type="http://schemas.openxmlformats.org/officeDocument/2006/relationships/font" Target="fonts/OverpassLight-bold.fntdata"/><Relationship Id="rId13" Type="http://schemas.openxmlformats.org/officeDocument/2006/relationships/slide" Target="slides/slide7.xml"/><Relationship Id="rId57" Type="http://schemas.openxmlformats.org/officeDocument/2006/relationships/font" Target="fonts/OverpassSemiBold-regular.fntdata"/><Relationship Id="rId12" Type="http://schemas.openxmlformats.org/officeDocument/2006/relationships/slide" Target="slides/slide6.xml"/><Relationship Id="rId56" Type="http://schemas.openxmlformats.org/officeDocument/2006/relationships/font" Target="fonts/OverpassLight-boldItalic.fntdata"/><Relationship Id="rId15" Type="http://schemas.openxmlformats.org/officeDocument/2006/relationships/slide" Target="slides/slide9.xml"/><Relationship Id="rId59" Type="http://schemas.openxmlformats.org/officeDocument/2006/relationships/font" Target="fonts/OverpassSemiBold-italic.fntdata"/><Relationship Id="rId14" Type="http://schemas.openxmlformats.org/officeDocument/2006/relationships/slide" Target="slides/slide8.xml"/><Relationship Id="rId58" Type="http://schemas.openxmlformats.org/officeDocument/2006/relationships/font" Target="fonts/OverpassSemiBold-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95f56609c2_0_4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g395f56609c2_0_4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21164dd3be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21164dd3be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22d289e1457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22d289e1457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2d289e145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2d289e14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9fefb63ca7_1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g39fefb63ca7_1_4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2c129eb1dab_1_1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2c129eb1dab_1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21164dd3be_0_9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Every slack message goes through Vitess</a:t>
            </a:r>
            <a:endParaRPr/>
          </a:p>
          <a:p>
            <a:pPr indent="0" lvl="0" marL="0" rtl="0" algn="l">
              <a:spcBef>
                <a:spcPts val="0"/>
              </a:spcBef>
              <a:spcAft>
                <a:spcPts val="0"/>
              </a:spcAft>
              <a:buNone/>
            </a:pPr>
            <a:r>
              <a:rPr lang="en"/>
              <a:t>Every Issue, Pull Request and notification goes through Vitess</a:t>
            </a:r>
            <a:endParaRPr/>
          </a:p>
          <a:p>
            <a:pPr indent="0" lvl="0" marL="0" rtl="0" algn="l">
              <a:spcBef>
                <a:spcPts val="0"/>
              </a:spcBef>
              <a:spcAft>
                <a:spcPts val="0"/>
              </a:spcAft>
              <a:buNone/>
            </a:pPr>
            <a:r>
              <a:rPr lang="en"/>
              <a:t>PlanetScale - more than 10,000 databases</a:t>
            </a:r>
            <a:endParaRPr/>
          </a:p>
        </p:txBody>
      </p:sp>
      <p:sp>
        <p:nvSpPr>
          <p:cNvPr id="234" name="Google Shape;234;g221164dd3be_0_9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21164dd3be_0_1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221164dd3be_0_1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21164dd3be_0_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21164dd3be_0_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2100" lvl="0" marL="457200" rtl="0" algn="l">
              <a:lnSpc>
                <a:spcPct val="115000"/>
              </a:lnSpc>
              <a:spcBef>
                <a:spcPts val="1200"/>
              </a:spcBef>
              <a:spcAft>
                <a:spcPts val="0"/>
              </a:spcAft>
              <a:buClr>
                <a:schemeClr val="dk1"/>
              </a:buClr>
              <a:buSzPts val="1000"/>
              <a:buChar char="●"/>
            </a:pPr>
            <a:r>
              <a:rPr lang="en" sz="1000">
                <a:solidFill>
                  <a:schemeClr val="dk1"/>
                </a:solidFill>
              </a:rPr>
              <a:t>Keyspace: in mysql a database lives on a server. On vitess a logical database lives on multiple servers, and this is what we call a keyspace.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 sz="1000">
                <a:solidFill>
                  <a:schemeClr val="dk1"/>
                </a:solidFill>
              </a:rPr>
              <a:t>We can have multiple shard in a keyspace</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 sz="1000">
                <a:solidFill>
                  <a:schemeClr val="dk1"/>
                </a:solidFill>
              </a:rPr>
              <a:t>A shard can live on multiple nodes.</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 sz="1000">
                <a:solidFill>
                  <a:schemeClr val="dk1"/>
                </a:solidFill>
              </a:rPr>
              <a:t>VSchema: specification of how to shard each table. Sharding is flexible and user-defined</a:t>
            </a:r>
            <a:endParaRPr sz="1000">
              <a:solidFill>
                <a:schemeClr val="dk1"/>
              </a:solidFill>
            </a:endParaRPr>
          </a:p>
          <a:p>
            <a:pPr indent="-292100" lvl="0" marL="457200" rtl="0" algn="l">
              <a:lnSpc>
                <a:spcPct val="115000"/>
              </a:lnSpc>
              <a:spcBef>
                <a:spcPts val="0"/>
              </a:spcBef>
              <a:spcAft>
                <a:spcPts val="0"/>
              </a:spcAft>
              <a:buClr>
                <a:schemeClr val="dk1"/>
              </a:buClr>
              <a:buSzPts val="1000"/>
              <a:buChar char="●"/>
            </a:pPr>
            <a:r>
              <a:rPr lang="en" sz="1000">
                <a:solidFill>
                  <a:schemeClr val="dk1"/>
                </a:solidFill>
              </a:rPr>
              <a:t>Vindex: Like a MySQL index, used to compute which shard each row lives in. </a:t>
            </a:r>
            <a:endParaRPr sz="1000">
              <a:solidFill>
                <a:schemeClr val="dk1"/>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221164dd3be_0_5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221164dd3be_0_58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Shards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Composed of one primary and many replicas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MySQLd instance which is where the data is stored</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There is a VTTablet attached to MySQL as a sidecar</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VTTablet manages the mysql instance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Exposes a gRPC API that is used by VTGate to send queries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VTGate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User-facing component of vitess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Application connects to it using the SQL protocol</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It is responsible for:</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Parsing queries</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Planning queries</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Executing those plans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It routes queries to the proper shard and keyspace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Control Plane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VTCtld</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Administration tool of Vitess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VTOrc, it is a component that repairs failing MySQL instances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VTAdmin which is our new frontend UI to visualize and manage the vitess cluster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Topo Servers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Stores metadata and configuration</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Can be etcd or even zookeeper</a:t>
            </a:r>
            <a:endParaRPr>
              <a:solidFill>
                <a:schemeClr val="dk1"/>
              </a:solidFill>
            </a:endParaRPr>
          </a:p>
          <a:p>
            <a:pPr indent="0" lvl="0" marL="0" rtl="0" algn="l">
              <a:spcBef>
                <a:spcPts val="0"/>
              </a:spcBef>
              <a:spcAft>
                <a:spcPts val="0"/>
              </a:spcAft>
              <a:buNone/>
            </a:pPr>
            <a:r>
              <a:t/>
            </a:r>
            <a:endParaRPr/>
          </a:p>
        </p:txBody>
      </p:sp>
      <p:sp>
        <p:nvSpPr>
          <p:cNvPr id="267" name="Google Shape;267;g221164dd3be_0_58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22d4ee57741_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22d4ee57741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Vitess is MySQL compatible, we try to make sure most of MySQL queries are compatible with Vitess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Resharding, allows you to partition your keyspace into different shards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Materialization which allows you to have near-real-time materialized views of your data</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Different than MySQL in the sense that we do not need to refresh the view</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VTCtld which lets you manage your cluster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Online Schema Changes allowing you to do non-blocking schema changes on a serving table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Seamless backup / recovery operations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Query consolidation to avoid having any sudden spike and overload on your tablet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automatic failure detection and repair thanks to vtorc</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9fefb63ca7_0_12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9" name="Google Shape;309;g39fefb63ca7_0_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9fefb63ca7_0_12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g39fefb63ca7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9fefb63ca7_0_14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3" name="Google Shape;323;g39fefb63ca7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9fefb63ca7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g39fefb63ca7_0_2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95f56609c2_0_54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rPr>
              <a:t>For when you want to try out Vitess or switch to using Vitess in production.  Provision a vttablet instance that points to your database. We call this an unmanaged tablet, because it doesn’t own the mysql instance underneath, unlike regular tablets in a Vitess cluster.</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Provision the Vitess cluster with the number of shards you would like to start with. It could also be a single unsharded keyspace (== database).</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The MoveTables VReplication workflow can be used to move all tables from this external keyspace into the new Vitess cluster. There are two types of VReplication workflows: some that are short-lived, like MoveTables, active only the duration of action it is performing. Others, like Materialization, run for the lifetime of your application. </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Workflows run in two phases: the first is a copy phase where we do a bulk copy of the existing data. Then we switch to a replicating mode where the recent updates are processed as DMLs are applied. During the copy phase the data in the target is not fully consistent, but we rapidly reach consistency and when we are replicating the target is consistent. This algorithm gives us a very high speed.</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Once MoveTables has very low replication lag, we can then switch traffic over to the target. We can either switch reads first to Vitess, while writing to the existing database or switch both read and write traffic.</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None/>
            </a:pPr>
            <a:r>
              <a:rPr lang="en" sz="1200">
                <a:solidFill>
                  <a:schemeClr val="dk1"/>
                </a:solidFill>
              </a:rPr>
              <a:t>Once writes are switched, you have the option of running reverse replication, where the data updates in Vitess are replicated back to the source. It allows you to rollback your migration. You can run with Vitess for as long as you want before deciding whether to rollback or commit to Vitess.</a:t>
            </a:r>
            <a:endParaRPr sz="1200">
              <a:solidFill>
                <a:schemeClr val="dk1"/>
              </a:solidFill>
            </a:endParaRPr>
          </a:p>
          <a:p>
            <a:pPr indent="0" lvl="0" marL="0" rtl="0" algn="l">
              <a:lnSpc>
                <a:spcPct val="115000"/>
              </a:lnSpc>
              <a:spcBef>
                <a:spcPts val="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rPr>
              <a:t>Common imports, other than mysql servers, are from RDS/Aurora/MariaDB.</a:t>
            </a:r>
            <a:endParaRPr sz="1200">
              <a:solidFill>
                <a:schemeClr val="dk1"/>
              </a:solidFill>
            </a:endParaRPr>
          </a:p>
        </p:txBody>
      </p:sp>
      <p:sp>
        <p:nvSpPr>
          <p:cNvPr id="340" name="Google Shape;340;g395f56609c2_0_5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95f56609c2_0_70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When your database has become too large and you are having problems serving reads or processing writes, and throwing hardware at the problem no longer works, you need to distribute your data across databases.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If you have multiple services which share the same database, vertical or functional sharding can provide an intermediate sharding option as compared to horizontal sharding where you distribute a table across databases. The latter usually requires some amount of rearchitecture and/or code/query level mods, whereas, with vertical sharding, you continue to have each table in a single database.</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In the illustration here we move the catalog service to one database and sales to another.  The same MoveTables flow we used while importing data into Vitess  applies here too. However in this case we only move a subset of tables, one MoveTables for the product/mfg/category tables and another for customer/order tables.</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a:t>
            </a:r>
            <a:endParaRPr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Your database has gotten too large in some way:</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Certain tables too large (in general, for filesystem, etc.)</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Too many tables, and in aggregate the database is too large</a:t>
            </a:r>
            <a:endParaRPr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You want to have more MySQL instances handle the load:</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Scale writes (somewhat)</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Scale reads (somewhat)</a:t>
            </a:r>
            <a:endParaRPr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You want to move some tables to different keyspaces (and MySQL instances)</a:t>
            </a:r>
            <a:endParaRPr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Montserrat"/>
              <a:buChar char="●"/>
            </a:pPr>
            <a:r>
              <a:rPr lang="en" sz="1200">
                <a:solidFill>
                  <a:schemeClr val="dk1"/>
                </a:solidFill>
                <a:latin typeface="Overpass"/>
                <a:ea typeface="Overpass"/>
                <a:cs typeface="Overpass"/>
                <a:sym typeface="Overpass"/>
              </a:rPr>
              <a:t>This is called </a:t>
            </a:r>
            <a:r>
              <a:rPr b="1" lang="en" sz="1200">
                <a:solidFill>
                  <a:schemeClr val="dk1"/>
                </a:solidFill>
                <a:latin typeface="Overpass"/>
                <a:ea typeface="Overpass"/>
                <a:cs typeface="Overpass"/>
                <a:sym typeface="Overpass"/>
              </a:rPr>
              <a:t>vertical [re]sharding</a:t>
            </a:r>
            <a:endParaRPr b="1"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Can often be an intermediate step to horizontal resharding</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This example is a simplified version of what we walked through in the previous slide. Note that this example involves two distinct </a:t>
            </a:r>
            <a:r>
              <a:rPr b="1" lang="en" sz="1200">
                <a:solidFill>
                  <a:schemeClr val="dk1"/>
                </a:solidFill>
                <a:latin typeface="Overpass"/>
                <a:ea typeface="Overpass"/>
                <a:cs typeface="Overpass"/>
                <a:sym typeface="Overpass"/>
              </a:rPr>
              <a:t>MoveTables</a:t>
            </a:r>
            <a:r>
              <a:rPr lang="en" sz="1200">
                <a:solidFill>
                  <a:schemeClr val="dk1"/>
                </a:solidFill>
                <a:latin typeface="Overpass"/>
                <a:ea typeface="Overpass"/>
                <a:cs typeface="Overpass"/>
                <a:sym typeface="Overpass"/>
              </a:rPr>
              <a:t>operations as there are two target keyspaces involved.</a:t>
            </a:r>
            <a:endParaRPr sz="1200">
              <a:solidFill>
                <a:schemeClr val="dk1"/>
              </a:solidFill>
              <a:latin typeface="Overpass"/>
              <a:ea typeface="Overpass"/>
              <a:cs typeface="Overpass"/>
              <a:sym typeface="Overpass"/>
            </a:endParaRPr>
          </a:p>
          <a:p>
            <a:pPr indent="0" lvl="0" marL="45720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This can be done when either or both of the source and target keyspaces are sharded. They’re unsharded in this example to simplify the concept.</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a:solidFill>
                <a:schemeClr val="dk1"/>
              </a:solidFill>
            </a:endParaRPr>
          </a:p>
        </p:txBody>
      </p:sp>
      <p:sp>
        <p:nvSpPr>
          <p:cNvPr id="384" name="Google Shape;384;g395f56609c2_0_7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95f56609c2_0_75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In the previous example we showed unsharded databases. However it is possible that one or more tables grow so large that a single database server cannot provide the required query throughput or storage capacity. One option then is to distribute a table across multiple databases: horizontal sharding.</a:t>
            </a:r>
            <a:endParaRPr sz="1200">
              <a:solidFill>
                <a:schemeClr val="dk1"/>
              </a:solidFill>
              <a:latin typeface="Overpass"/>
              <a:ea typeface="Overpass"/>
              <a:cs typeface="Overpass"/>
              <a:sym typeface="Overpass"/>
            </a:endParaRPr>
          </a:p>
          <a:p>
            <a:pPr indent="0" lvl="0" marL="15240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VReplication’s </a:t>
            </a:r>
            <a:r>
              <a:rPr b="1" lang="en" sz="1200">
                <a:solidFill>
                  <a:schemeClr val="dk1"/>
                </a:solidFill>
                <a:latin typeface="Overpass"/>
                <a:ea typeface="Overpass"/>
                <a:cs typeface="Overpass"/>
                <a:sym typeface="Overpass"/>
              </a:rPr>
              <a:t>Reshard</a:t>
            </a:r>
            <a:r>
              <a:rPr lang="en" sz="1200">
                <a:solidFill>
                  <a:schemeClr val="dk1"/>
                </a:solidFill>
                <a:latin typeface="Overpass"/>
                <a:ea typeface="Overpass"/>
                <a:cs typeface="Overpass"/>
                <a:sym typeface="Overpass"/>
              </a:rPr>
              <a:t> workflow uses the same basic process as </a:t>
            </a:r>
            <a:r>
              <a:rPr b="1" lang="en" sz="1200">
                <a:solidFill>
                  <a:schemeClr val="dk1"/>
                </a:solidFill>
                <a:latin typeface="Overpass"/>
                <a:ea typeface="Overpass"/>
                <a:cs typeface="Overpass"/>
                <a:sym typeface="Overpass"/>
              </a:rPr>
              <a:t>MoveTables</a:t>
            </a:r>
            <a:r>
              <a:rPr lang="en" sz="1200">
                <a:solidFill>
                  <a:schemeClr val="dk1"/>
                </a:solidFill>
                <a:latin typeface="Overpass"/>
                <a:ea typeface="Overpass"/>
                <a:cs typeface="Overpass"/>
                <a:sym typeface="Overpass"/>
              </a:rPr>
              <a:t>, the difference being that the source and target are both </a:t>
            </a:r>
            <a:r>
              <a:rPr i="1" lang="en" sz="1200">
                <a:solidFill>
                  <a:schemeClr val="dk1"/>
                </a:solidFill>
                <a:latin typeface="Overpass"/>
                <a:ea typeface="Overpass"/>
                <a:cs typeface="Overpass"/>
                <a:sym typeface="Overpass"/>
              </a:rPr>
              <a:t>the same keyspace, just different shards.</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Reshard doesn’t have to only scale up, you can also scale down as easily, by reducing the number of shards or undoing vertical sharding by moving the tables back to a single database, in our previous example. This way you can scale appropriately depending on your business volume: an ecommerce site scaling up during the holiday season and scaling back after.</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Vitess supports multiple ways in which you can define a sharding key, called vindexes. For example, one sharding strategy is to hash the product or customer id column,  or you can map data from geographical zones to reside on different shards,  to comply to data localization laws, using multi column vindexes or lookup vindexes for grouping tenants. There is a Vindex API, so you can build your own custom strategy.</a:t>
            </a:r>
            <a:endParaRPr sz="1200">
              <a:solidFill>
                <a:schemeClr val="dk1"/>
              </a:solidFill>
              <a:latin typeface="Overpass"/>
              <a:ea typeface="Overpass"/>
              <a:cs typeface="Overpass"/>
              <a:sym typeface="Overpass"/>
            </a:endParaRPr>
          </a:p>
          <a:p>
            <a:pPr indent="0" lvl="0" marL="60960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There’s no hard limit on the number of shards per keyspace, so you could go all the way to 1 record or keyspace ID per shard, which given the 64 bit range would be  18,446,744,073,709,551,615 shards :-)</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We have some users with 2000+ shards</a:t>
            </a:r>
            <a:endParaRPr sz="1200">
              <a:solidFill>
                <a:schemeClr val="dk1"/>
              </a:solidFill>
              <a:latin typeface="Overpass"/>
              <a:ea typeface="Overpass"/>
              <a:cs typeface="Overpass"/>
              <a:sym typeface="Overpass"/>
            </a:endParaRPr>
          </a:p>
          <a:p>
            <a:pPr indent="0" lvl="0" marL="60960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If you need to scale reads, you can usually add more replicas to existing shards</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b="1" lang="en" sz="1200">
                <a:solidFill>
                  <a:schemeClr val="dk1"/>
                </a:solidFill>
                <a:latin typeface="Overpass"/>
                <a:ea typeface="Overpass"/>
                <a:cs typeface="Overpass"/>
                <a:sym typeface="Overpass"/>
              </a:rPr>
              <a:t>use leetdb@replica</a:t>
            </a:r>
            <a:r>
              <a:rPr lang="en" sz="1200">
                <a:solidFill>
                  <a:schemeClr val="dk1"/>
                </a:solidFill>
                <a:latin typeface="Overpass"/>
                <a:ea typeface="Overpass"/>
                <a:cs typeface="Overpass"/>
                <a:sym typeface="Overpass"/>
              </a:rPr>
              <a:t> in your app or client will cause vtgate to round-robin queries to replica tablets in the shard for your session</a:t>
            </a:r>
            <a:endParaRPr sz="1200">
              <a:solidFill>
                <a:schemeClr val="dk1"/>
              </a:solidFill>
              <a:latin typeface="Overpass"/>
              <a:ea typeface="Overpass"/>
              <a:cs typeface="Overpass"/>
              <a:sym typeface="Overpass"/>
            </a:endParaRPr>
          </a:p>
          <a:p>
            <a:pPr indent="-381000" lvl="0" marL="6096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When you need to scale writes:</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You need to get more MySQL instances (and thus hardware, like CPU and disk) to share the workload</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To do this, you add more shards (master instances), with their matching replicas and rdonly instances</a:t>
            </a:r>
            <a:endParaRPr sz="1200">
              <a:solidFill>
                <a:schemeClr val="dk1"/>
              </a:solidFill>
              <a:latin typeface="Overpass"/>
              <a:ea typeface="Overpass"/>
              <a:cs typeface="Overpass"/>
              <a:sym typeface="Overpass"/>
            </a:endParaRPr>
          </a:p>
          <a:p>
            <a:pPr indent="-381000" lvl="1" marL="1219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You will need to partition (shard) your larger tables across the instances, or you will not increase your write throughput </a:t>
            </a:r>
            <a:endParaRPr sz="1200">
              <a:solidFill>
                <a:schemeClr val="dk1"/>
              </a:solidFill>
              <a:latin typeface="Overpass"/>
              <a:ea typeface="Overpass"/>
              <a:cs typeface="Overpass"/>
              <a:sym typeface="Overpass"/>
            </a:endParaRPr>
          </a:p>
          <a:p>
            <a:pPr indent="0" lvl="0" marL="60960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609600" rtl="0" algn="l">
              <a:lnSpc>
                <a:spcPct val="115000"/>
              </a:lnSpc>
              <a:spcBef>
                <a:spcPts val="0"/>
              </a:spcBef>
              <a:spcAft>
                <a:spcPts val="0"/>
              </a:spcAft>
              <a:buNone/>
            </a:pPr>
            <a:r>
              <a:rPr lang="en" sz="1200">
                <a:solidFill>
                  <a:schemeClr val="dk1"/>
                </a:solidFill>
                <a:latin typeface="Overpass"/>
                <a:ea typeface="Overpass"/>
                <a:cs typeface="Overpass"/>
                <a:sym typeface="Overpass"/>
              </a:rPr>
              <a:t>This is called </a:t>
            </a:r>
            <a:r>
              <a:rPr b="1" lang="en" sz="1200">
                <a:solidFill>
                  <a:schemeClr val="dk1"/>
                </a:solidFill>
                <a:latin typeface="Overpass"/>
                <a:ea typeface="Overpass"/>
                <a:cs typeface="Overpass"/>
                <a:sym typeface="Overpass"/>
              </a:rPr>
              <a:t>horizontal resharding</a:t>
            </a:r>
            <a:endParaRPr b="1" sz="1200">
              <a:solidFill>
                <a:schemeClr val="dk1"/>
              </a:solidFill>
              <a:latin typeface="Overpass"/>
              <a:ea typeface="Overpass"/>
              <a:cs typeface="Overpass"/>
              <a:sym typeface="Overpass"/>
            </a:endParaRPr>
          </a:p>
          <a:p>
            <a:pPr indent="0" lvl="0" marL="914400" rtl="0" algn="l">
              <a:lnSpc>
                <a:spcPct val="115000"/>
              </a:lnSpc>
              <a:spcBef>
                <a:spcPts val="0"/>
              </a:spcBef>
              <a:spcAft>
                <a:spcPts val="0"/>
              </a:spcAft>
              <a:buNone/>
            </a:pPr>
            <a:r>
              <a:t/>
            </a:r>
            <a:endParaRPr b="1" sz="1200">
              <a:solidFill>
                <a:schemeClr val="dk1"/>
              </a:solidFill>
              <a:latin typeface="Overpass"/>
              <a:ea typeface="Overpass"/>
              <a:cs typeface="Overpass"/>
              <a:sym typeface="Overpass"/>
            </a:endParaRPr>
          </a:p>
          <a:p>
            <a:pPr indent="-304800" lvl="0" marL="457200" rtl="0" algn="l">
              <a:lnSpc>
                <a:spcPct val="115000"/>
              </a:lnSpc>
              <a:spcBef>
                <a:spcPts val="0"/>
              </a:spcBef>
              <a:spcAft>
                <a:spcPts val="0"/>
              </a:spcAft>
              <a:buClr>
                <a:schemeClr val="dk1"/>
              </a:buClr>
              <a:buSzPts val="1200"/>
              <a:buFont typeface="Overpass"/>
              <a:buChar char="●"/>
            </a:pPr>
            <a:r>
              <a:rPr b="1" lang="en" sz="1200">
                <a:solidFill>
                  <a:schemeClr val="dk1"/>
                </a:solidFill>
                <a:latin typeface="Overpass"/>
                <a:ea typeface="Overpass"/>
                <a:cs typeface="Overpass"/>
                <a:sym typeface="Overpass"/>
              </a:rPr>
              <a:t>Reshard</a:t>
            </a:r>
            <a:r>
              <a:rPr lang="en" sz="1200">
                <a:solidFill>
                  <a:schemeClr val="dk1"/>
                </a:solidFill>
                <a:latin typeface="Overpass"/>
                <a:ea typeface="Overpass"/>
                <a:cs typeface="Overpass"/>
                <a:sym typeface="Overpass"/>
              </a:rPr>
              <a:t> uses the same basic process as </a:t>
            </a:r>
            <a:r>
              <a:rPr b="1" lang="en" sz="1200">
                <a:solidFill>
                  <a:schemeClr val="dk1"/>
                </a:solidFill>
                <a:latin typeface="Overpass"/>
                <a:ea typeface="Overpass"/>
                <a:cs typeface="Overpass"/>
                <a:sym typeface="Overpass"/>
              </a:rPr>
              <a:t>MoveTables</a:t>
            </a:r>
            <a:r>
              <a:rPr lang="en" sz="1200">
                <a:solidFill>
                  <a:schemeClr val="dk1"/>
                </a:solidFill>
                <a:latin typeface="Overpass"/>
                <a:ea typeface="Overpass"/>
                <a:cs typeface="Overpass"/>
                <a:sym typeface="Overpass"/>
              </a:rPr>
              <a:t>, the difference being that the source and target are both </a:t>
            </a:r>
            <a:r>
              <a:rPr i="1" lang="en" sz="1200">
                <a:solidFill>
                  <a:schemeClr val="dk1"/>
                </a:solidFill>
                <a:latin typeface="Overpass"/>
                <a:ea typeface="Overpass"/>
                <a:cs typeface="Overpass"/>
                <a:sym typeface="Overpass"/>
              </a:rPr>
              <a:t>the same keyspace, just different shards</a:t>
            </a:r>
            <a:endParaRPr i="1" sz="1200">
              <a:solidFill>
                <a:schemeClr val="dk1"/>
              </a:solidFill>
              <a:latin typeface="Overpass"/>
              <a:ea typeface="Overpass"/>
              <a:cs typeface="Overpass"/>
              <a:sym typeface="Overpass"/>
            </a:endParaRPr>
          </a:p>
        </p:txBody>
      </p:sp>
      <p:sp>
        <p:nvSpPr>
          <p:cNvPr id="432" name="Google Shape;432;g395f56609c2_0_7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95f56609c2_0_102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Overpass"/>
                <a:ea typeface="Overpass"/>
                <a:cs typeface="Overpass"/>
                <a:sym typeface="Overpass"/>
              </a:rPr>
              <a:t>When we first built VReplication we wanted to validate that the data was faithfully copied without any data loss: missing rows, incorrect column values, extra rows …  The VDiff tool was built for this purpose. It runs an exact comparison between consistent snapshots from the source and the target. The previous version had some limitations (it was synchronous and not robust against network errors or reparenting, since it can run for several hours), now fixed by VDiff2 which is more resilient and performant.</a:t>
            </a:r>
            <a:endParaRPr sz="1200">
              <a:solidFill>
                <a:schemeClr val="dk1"/>
              </a:solidFill>
              <a:latin typeface="Overpass"/>
              <a:ea typeface="Overpass"/>
              <a:cs typeface="Overpass"/>
              <a:sym typeface="Overpass"/>
            </a:endParaRPr>
          </a:p>
          <a:p>
            <a:pPr indent="0" lvl="0" marL="0" rtl="0" algn="l">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spcBef>
                <a:spcPts val="0"/>
              </a:spcBef>
              <a:spcAft>
                <a:spcPts val="0"/>
              </a:spcAft>
              <a:buNone/>
            </a:pPr>
            <a:r>
              <a:rPr lang="en" sz="1200">
                <a:solidFill>
                  <a:schemeClr val="dk1"/>
                </a:solidFill>
                <a:latin typeface="Overpass"/>
                <a:ea typeface="Overpass"/>
                <a:cs typeface="Overpass"/>
                <a:sym typeface="Overpass"/>
              </a:rPr>
              <a:t>—----------</a:t>
            </a:r>
            <a:endParaRPr sz="1200">
              <a:solidFill>
                <a:schemeClr val="dk1"/>
              </a:solidFill>
              <a:latin typeface="Overpass"/>
              <a:ea typeface="Overpass"/>
              <a:cs typeface="Overpass"/>
              <a:sym typeface="Overpass"/>
            </a:endParaRPr>
          </a:p>
          <a:p>
            <a:pPr indent="0" lvl="0" marL="0" rtl="0" algn="l">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spcBef>
                <a:spcPts val="0"/>
              </a:spcBef>
              <a:spcAft>
                <a:spcPts val="0"/>
              </a:spcAft>
              <a:buNone/>
            </a:pPr>
            <a:r>
              <a:rPr lang="en" sz="1200">
                <a:solidFill>
                  <a:schemeClr val="dk1"/>
                </a:solidFill>
                <a:latin typeface="Overpass"/>
                <a:ea typeface="Overpass"/>
                <a:cs typeface="Overpass"/>
                <a:sym typeface="Overpass"/>
              </a:rPr>
              <a:t>Before switching reads or writes you may</a:t>
            </a:r>
            <a:endParaRPr sz="1200">
              <a:solidFill>
                <a:schemeClr val="dk1"/>
              </a:solidFill>
              <a:latin typeface="Overpass"/>
              <a:ea typeface="Overpass"/>
              <a:cs typeface="Overpass"/>
              <a:sym typeface="Overpass"/>
            </a:endParaRPr>
          </a:p>
          <a:p>
            <a:pPr indent="0" lvl="0" marL="914400" rtl="0" algn="l">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This relates to </a:t>
            </a:r>
            <a:r>
              <a:rPr b="1" lang="en" sz="1200">
                <a:solidFill>
                  <a:schemeClr val="dk1"/>
                </a:solidFill>
                <a:latin typeface="Overpass"/>
                <a:ea typeface="Overpass"/>
                <a:cs typeface="Overpass"/>
                <a:sym typeface="Overpass"/>
              </a:rPr>
              <a:t>MoveTables</a:t>
            </a:r>
            <a:r>
              <a:rPr lang="en" sz="1200">
                <a:solidFill>
                  <a:schemeClr val="dk1"/>
                </a:solidFill>
                <a:latin typeface="Overpass"/>
                <a:ea typeface="Overpass"/>
                <a:cs typeface="Overpass"/>
                <a:sym typeface="Overpass"/>
              </a:rPr>
              <a:t> and </a:t>
            </a:r>
            <a:r>
              <a:rPr b="1" lang="en" sz="1200">
                <a:solidFill>
                  <a:schemeClr val="dk1"/>
                </a:solidFill>
                <a:latin typeface="Overpass"/>
                <a:ea typeface="Overpass"/>
                <a:cs typeface="Overpass"/>
                <a:sym typeface="Overpass"/>
              </a:rPr>
              <a:t>Reshard</a:t>
            </a:r>
            <a:r>
              <a:rPr lang="en" sz="1200">
                <a:solidFill>
                  <a:schemeClr val="dk1"/>
                </a:solidFill>
                <a:latin typeface="Overpass"/>
                <a:ea typeface="Overpass"/>
                <a:cs typeface="Overpass"/>
                <a:sym typeface="Overpass"/>
              </a:rPr>
              <a:t>, where we are copying the complete contents of tables — not counting differences in the schema between the source and target — from one set of shards to another. So we’ll talk about this now before getting into the other VReplication workflows.</a:t>
            </a:r>
            <a:endParaRPr sz="1200">
              <a:solidFill>
                <a:schemeClr val="dk1"/>
              </a:solidFill>
              <a:latin typeface="Overpass"/>
              <a:ea typeface="Overpass"/>
              <a:cs typeface="Overpass"/>
              <a:sym typeface="Overpass"/>
            </a:endParaRPr>
          </a:p>
          <a:p>
            <a:pPr indent="0" lvl="0" marL="457200" rtl="0" algn="l">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Once the </a:t>
            </a:r>
            <a:r>
              <a:rPr b="1" lang="en" sz="1200">
                <a:solidFill>
                  <a:schemeClr val="dk1"/>
                </a:solidFill>
                <a:latin typeface="Overpass"/>
                <a:ea typeface="Overpass"/>
                <a:cs typeface="Overpass"/>
                <a:sym typeface="Overpass"/>
              </a:rPr>
              <a:t>MoveTables</a:t>
            </a:r>
            <a:r>
              <a:rPr lang="en" sz="1200">
                <a:solidFill>
                  <a:schemeClr val="dk1"/>
                </a:solidFill>
                <a:latin typeface="Overpass"/>
                <a:ea typeface="Overpass"/>
                <a:cs typeface="Overpass"/>
                <a:sym typeface="Overpass"/>
              </a:rPr>
              <a:t> or </a:t>
            </a:r>
            <a:r>
              <a:rPr b="1" lang="en" sz="1200">
                <a:solidFill>
                  <a:schemeClr val="dk1"/>
                </a:solidFill>
                <a:latin typeface="Overpass"/>
                <a:ea typeface="Overpass"/>
                <a:cs typeface="Overpass"/>
                <a:sym typeface="Overpass"/>
              </a:rPr>
              <a:t>Reshard</a:t>
            </a:r>
            <a:r>
              <a:rPr lang="en" sz="1200">
                <a:solidFill>
                  <a:schemeClr val="dk1"/>
                </a:solidFill>
                <a:latin typeface="Overpass"/>
                <a:ea typeface="Overpass"/>
                <a:cs typeface="Overpass"/>
                <a:sym typeface="Overpass"/>
              </a:rPr>
              <a:t> VReplication workflow is in the RUNNING state — which means that the tables have been copied and we’re now just replicating changes to them — the next step is to be sure that the data was correctly copied and we do not have any extra rows on the source or target, or differences in rows — accounting for by different schemas automatically. This is where </a:t>
            </a:r>
            <a:r>
              <a:rPr b="1" lang="en" sz="1200">
                <a:solidFill>
                  <a:schemeClr val="dk1"/>
                </a:solidFill>
                <a:latin typeface="Overpass"/>
                <a:ea typeface="Overpass"/>
                <a:cs typeface="Overpass"/>
                <a:sym typeface="Overpass"/>
              </a:rPr>
              <a:t>VDiff</a:t>
            </a:r>
            <a:r>
              <a:rPr lang="en" sz="1200">
                <a:solidFill>
                  <a:schemeClr val="dk1"/>
                </a:solidFill>
                <a:latin typeface="Overpass"/>
                <a:ea typeface="Overpass"/>
                <a:cs typeface="Overpass"/>
                <a:sym typeface="Overpass"/>
              </a:rPr>
              <a:t> comes into play.</a:t>
            </a:r>
            <a:endParaRPr sz="1200">
              <a:solidFill>
                <a:schemeClr val="dk1"/>
              </a:solidFill>
              <a:latin typeface="Overpass"/>
              <a:ea typeface="Overpass"/>
              <a:cs typeface="Overpass"/>
              <a:sym typeface="Overpass"/>
            </a:endParaRPr>
          </a:p>
          <a:p>
            <a:pPr indent="0" lvl="0" marL="0" rtl="0" algn="l">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You would do this using the </a:t>
            </a:r>
            <a:r>
              <a:rPr b="1" lang="en" sz="1200">
                <a:latin typeface="Overpass"/>
                <a:ea typeface="Overpass"/>
                <a:cs typeface="Overpass"/>
                <a:sym typeface="Overpass"/>
              </a:rPr>
              <a:t>vtctl VDiff </a:t>
            </a:r>
            <a:r>
              <a:rPr lang="en" sz="1200">
                <a:latin typeface="Overpass"/>
                <a:ea typeface="Overpass"/>
                <a:cs typeface="Overpass"/>
                <a:sym typeface="Overpass"/>
              </a:rPr>
              <a:t>command</a:t>
            </a:r>
            <a:endParaRPr sz="1200">
              <a:latin typeface="Overpass"/>
              <a:ea typeface="Overpass"/>
              <a:cs typeface="Overpass"/>
              <a:sym typeface="Overpass"/>
            </a:endParaRPr>
          </a:p>
          <a:p>
            <a:pPr indent="-304800" lvl="1" marL="9144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Target primary tablets then select source </a:t>
            </a:r>
            <a:r>
              <a:rPr lang="en" sz="1200">
                <a:solidFill>
                  <a:schemeClr val="dk1"/>
                </a:solidFill>
                <a:latin typeface="Overpass"/>
                <a:ea typeface="Overpass"/>
                <a:cs typeface="Overpass"/>
                <a:sym typeface="Overpass"/>
              </a:rPr>
              <a:t>tablets</a:t>
            </a:r>
            <a:r>
              <a:rPr lang="en" sz="1200">
                <a:latin typeface="Overpass"/>
                <a:ea typeface="Overpass"/>
                <a:cs typeface="Overpass"/>
                <a:sym typeface="Overpass"/>
              </a:rPr>
              <a:t> to use for the comparison — one per shard</a:t>
            </a:r>
            <a:endParaRPr sz="1200">
              <a:latin typeface="Overpass"/>
              <a:ea typeface="Overpass"/>
              <a:cs typeface="Overpass"/>
              <a:sym typeface="Overpass"/>
            </a:endParaRPr>
          </a:p>
          <a:p>
            <a:pPr indent="-304800" lvl="1" marL="9144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This is done serially table by table today… (we hope to parallelize this in the future)</a:t>
            </a:r>
            <a:endParaRPr sz="1200">
              <a:latin typeface="Overpass"/>
              <a:ea typeface="Overpass"/>
              <a:cs typeface="Overpass"/>
              <a:sym typeface="Overpass"/>
            </a:endParaRPr>
          </a:p>
          <a:p>
            <a:pPr indent="-304800" lvl="2" marL="13716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On the </a:t>
            </a:r>
            <a:r>
              <a:rPr i="1" lang="en" sz="1200">
                <a:solidFill>
                  <a:schemeClr val="dk1"/>
                </a:solidFill>
                <a:latin typeface="Overpass"/>
                <a:ea typeface="Overpass"/>
                <a:cs typeface="Overpass"/>
                <a:sym typeface="Overpass"/>
              </a:rPr>
              <a:t>target tablets</a:t>
            </a:r>
            <a:r>
              <a:rPr lang="en" sz="1200">
                <a:solidFill>
                  <a:schemeClr val="dk1"/>
                </a:solidFill>
                <a:latin typeface="Overpass"/>
                <a:ea typeface="Overpass"/>
                <a:cs typeface="Overpass"/>
                <a:sym typeface="Overpass"/>
              </a:rPr>
              <a:t>:</a:t>
            </a:r>
            <a:endParaRPr sz="1200">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Stops the VReplication workflow for the VDiff operation, to “freeze” the state</a:t>
            </a:r>
            <a:endParaRPr sz="1200">
              <a:latin typeface="Overpass"/>
              <a:ea typeface="Overpass"/>
              <a:cs typeface="Overpass"/>
              <a:sym typeface="Overpass"/>
            </a:endParaRPr>
          </a:p>
          <a:p>
            <a:pPr indent="-304800" lvl="2" marL="13716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On the </a:t>
            </a:r>
            <a:r>
              <a:rPr i="1" lang="en" sz="1200">
                <a:solidFill>
                  <a:schemeClr val="dk1"/>
                </a:solidFill>
                <a:latin typeface="Overpass"/>
                <a:ea typeface="Overpass"/>
                <a:cs typeface="Overpass"/>
                <a:sym typeface="Overpass"/>
              </a:rPr>
              <a:t>source tablets</a:t>
            </a:r>
            <a:r>
              <a:rPr lang="en" sz="1200">
                <a:solidFill>
                  <a:schemeClr val="dk1"/>
                </a:solidFill>
                <a:latin typeface="Overpass"/>
                <a:ea typeface="Overpass"/>
                <a:cs typeface="Overpass"/>
                <a:sym typeface="Overpass"/>
              </a:rPr>
              <a:t>: </a:t>
            </a:r>
            <a:endParaRPr sz="1200">
              <a:solidFill>
                <a:schemeClr val="dk1"/>
              </a:solidFill>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Starts a transaction with a consistent snapshot</a:t>
            </a:r>
            <a:endParaRPr sz="1200">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Locks the table to get the GTID_EXECUTED snapshot for our read view, then unlocks the table</a:t>
            </a:r>
            <a:endParaRPr sz="1200">
              <a:latin typeface="Overpass"/>
              <a:ea typeface="Overpass"/>
              <a:cs typeface="Overpass"/>
              <a:sym typeface="Overpass"/>
            </a:endParaRPr>
          </a:p>
          <a:p>
            <a:pPr indent="-304800" lvl="2" marL="13716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On the </a:t>
            </a:r>
            <a:r>
              <a:rPr i="1" lang="en" sz="1200">
                <a:latin typeface="Overpass"/>
                <a:ea typeface="Overpass"/>
                <a:cs typeface="Overpass"/>
                <a:sym typeface="Overpass"/>
              </a:rPr>
              <a:t>target tablets</a:t>
            </a:r>
            <a:r>
              <a:rPr lang="en" sz="1200">
                <a:latin typeface="Overpass"/>
                <a:ea typeface="Overpass"/>
                <a:cs typeface="Overpass"/>
                <a:sym typeface="Overpass"/>
              </a:rPr>
              <a:t>:</a:t>
            </a:r>
            <a:endParaRPr sz="1200">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Starts replication </a:t>
            </a:r>
            <a:r>
              <a:rPr b="1" i="1" lang="en" sz="1200">
                <a:latin typeface="Overpass"/>
                <a:ea typeface="Overpass"/>
                <a:cs typeface="Overpass"/>
                <a:sym typeface="Overpass"/>
              </a:rPr>
              <a:t>UNTIL</a:t>
            </a:r>
            <a:r>
              <a:rPr lang="en" sz="1200">
                <a:latin typeface="Overpass"/>
                <a:ea typeface="Overpass"/>
                <a:cs typeface="Overpass"/>
                <a:sym typeface="Overpass"/>
              </a:rPr>
              <a:t> we have reached that GTID_EXECUTED position in the VStream which matches the read view from the source</a:t>
            </a:r>
            <a:endParaRPr sz="1200">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Starts a transaction with a consistent snapshot (remember that the state is “frozen” now on the target tablet)</a:t>
            </a:r>
            <a:endParaRPr sz="1200">
              <a:latin typeface="Overpass"/>
              <a:ea typeface="Overpass"/>
              <a:cs typeface="Overpass"/>
              <a:sym typeface="Overpass"/>
            </a:endParaRPr>
          </a:p>
          <a:p>
            <a:pPr indent="-304800" lvl="2" marL="13716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On the </a:t>
            </a:r>
            <a:r>
              <a:rPr i="1" lang="en" sz="1200">
                <a:latin typeface="Overpass"/>
                <a:ea typeface="Overpass"/>
                <a:cs typeface="Overpass"/>
                <a:sym typeface="Overpass"/>
              </a:rPr>
              <a:t>source and target tablets</a:t>
            </a:r>
            <a:r>
              <a:rPr lang="en" sz="1200">
                <a:latin typeface="Overpass"/>
                <a:ea typeface="Overpass"/>
                <a:cs typeface="Overpass"/>
                <a:sym typeface="Overpass"/>
              </a:rPr>
              <a:t>:</a:t>
            </a:r>
            <a:endParaRPr sz="1200">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Issues a SELECT &lt;cols&gt;, FROM &lt;table&gt; ORDER BY &lt;pkcols&gt;</a:t>
            </a:r>
            <a:endParaRPr sz="1200">
              <a:latin typeface="Overpass"/>
              <a:ea typeface="Overpass"/>
              <a:cs typeface="Overpass"/>
              <a:sym typeface="Overpass"/>
            </a:endParaRPr>
          </a:p>
          <a:p>
            <a:pPr indent="-304800" lvl="2" marL="13716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On the </a:t>
            </a:r>
            <a:r>
              <a:rPr i="1" lang="en" sz="1200">
                <a:latin typeface="Overpass"/>
                <a:ea typeface="Overpass"/>
                <a:cs typeface="Overpass"/>
                <a:sym typeface="Overpass"/>
              </a:rPr>
              <a:t>target tablets</a:t>
            </a:r>
            <a:r>
              <a:rPr lang="en" sz="1200">
                <a:latin typeface="Overpass"/>
                <a:ea typeface="Overpass"/>
                <a:cs typeface="Overpass"/>
                <a:sym typeface="Overpass"/>
              </a:rPr>
              <a:t>:</a:t>
            </a:r>
            <a:endParaRPr sz="1200">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Reads the results from those SELECTs — in a streaming fashion — and compares the rows on both sides logically, as the schema may be different on either side, keeping a record of any differences seen</a:t>
            </a:r>
            <a:endParaRPr sz="1200">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Restarts the VReplication workflow</a:t>
            </a:r>
            <a:endParaRPr sz="1200">
              <a:latin typeface="Overpass"/>
              <a:ea typeface="Overpass"/>
              <a:cs typeface="Overpass"/>
              <a:sym typeface="Overpass"/>
            </a:endParaRPr>
          </a:p>
          <a:p>
            <a:pPr indent="-304800" lvl="2" marL="13716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On the </a:t>
            </a:r>
            <a:r>
              <a:rPr i="1" lang="en" sz="1200">
                <a:solidFill>
                  <a:schemeClr val="dk1"/>
                </a:solidFill>
                <a:latin typeface="Overpass"/>
                <a:ea typeface="Overpass"/>
                <a:cs typeface="Overpass"/>
                <a:sym typeface="Overpass"/>
              </a:rPr>
              <a:t>source and target tablets</a:t>
            </a:r>
            <a:r>
              <a:rPr lang="en" sz="1200">
                <a:solidFill>
                  <a:schemeClr val="dk1"/>
                </a:solidFill>
                <a:latin typeface="Overpass"/>
                <a:ea typeface="Overpass"/>
                <a:cs typeface="Overpass"/>
                <a:sym typeface="Overpass"/>
              </a:rPr>
              <a:t>:</a:t>
            </a:r>
            <a:endParaRPr sz="1200">
              <a:solidFill>
                <a:schemeClr val="dk1"/>
              </a:solidFill>
              <a:latin typeface="Overpass"/>
              <a:ea typeface="Overpass"/>
              <a:cs typeface="Overpass"/>
              <a:sym typeface="Overpass"/>
            </a:endParaRPr>
          </a:p>
          <a:p>
            <a:pPr indent="-304800" lvl="3" marL="1828800" rtl="0" algn="l">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Closes the open transactions with a ROLLBACK</a:t>
            </a:r>
            <a:endParaRPr sz="1200">
              <a:solidFill>
                <a:schemeClr val="dk1"/>
              </a:solidFill>
              <a:latin typeface="Overpass"/>
              <a:ea typeface="Overpass"/>
              <a:cs typeface="Overpass"/>
              <a:sym typeface="Overpass"/>
            </a:endParaRPr>
          </a:p>
          <a:p>
            <a:pPr indent="0" lvl="0" marL="914400" rtl="0" algn="l">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NOTE: for large tables, holding a transaction open on the source tablets can have a significant impact on normal query traffic due InnoDB MVCC needing to keep those older versions of rows around if they are updated after the transaction started (</a:t>
            </a:r>
            <a:r>
              <a:rPr b="1" lang="en" sz="1200">
                <a:latin typeface="Overpass"/>
                <a:ea typeface="Overpass"/>
                <a:cs typeface="Overpass"/>
                <a:sym typeface="Overpass"/>
              </a:rPr>
              <a:t>innodb_history_list_length</a:t>
            </a:r>
            <a:r>
              <a:rPr lang="en" sz="1200">
                <a:latin typeface="Overpass"/>
                <a:ea typeface="Overpass"/>
                <a:cs typeface="Overpass"/>
                <a:sym typeface="Overpass"/>
              </a:rPr>
              <a:t>). For this reason, I would recommend always using REPLICA tablets for VDiff operations whenever you can (when the source is an unmanaged tablet, such as when moving from RDS e.g. into Vitess, you may only have a PRIMARY tablet available). You can control that using the --</a:t>
            </a:r>
            <a:r>
              <a:rPr b="1" lang="en" sz="1200">
                <a:latin typeface="Overpass"/>
                <a:ea typeface="Overpass"/>
                <a:cs typeface="Overpass"/>
                <a:sym typeface="Overpass"/>
              </a:rPr>
              <a:t>tablet_types=REPLICA</a:t>
            </a:r>
            <a:r>
              <a:rPr lang="en" sz="1200">
                <a:latin typeface="Overpass"/>
                <a:ea typeface="Overpass"/>
                <a:cs typeface="Overpass"/>
                <a:sym typeface="Overpass"/>
              </a:rPr>
              <a:t> flag for the </a:t>
            </a:r>
            <a:r>
              <a:rPr b="1" lang="en" sz="1200">
                <a:latin typeface="Overpass"/>
                <a:ea typeface="Overpass"/>
                <a:cs typeface="Overpass"/>
                <a:sym typeface="Overpass"/>
              </a:rPr>
              <a:t>VDiff</a:t>
            </a:r>
            <a:r>
              <a:rPr lang="en" sz="1200">
                <a:latin typeface="Overpass"/>
                <a:ea typeface="Overpass"/>
                <a:cs typeface="Overpass"/>
                <a:sym typeface="Overpass"/>
              </a:rPr>
              <a:t> command. </a:t>
            </a:r>
            <a:endParaRPr sz="1200">
              <a:latin typeface="Overpass"/>
              <a:ea typeface="Overpass"/>
              <a:cs typeface="Overpass"/>
              <a:sym typeface="Overpass"/>
            </a:endParaRPr>
          </a:p>
          <a:p>
            <a:pPr indent="-304800" lvl="1" marL="914400" rtl="0" algn="l">
              <a:spcBef>
                <a:spcPts val="0"/>
              </a:spcBef>
              <a:spcAft>
                <a:spcPts val="0"/>
              </a:spcAft>
              <a:buClr>
                <a:schemeClr val="dk1"/>
              </a:buClr>
              <a:buSzPts val="1200"/>
              <a:buFont typeface="Overpass"/>
              <a:buChar char="○"/>
            </a:pPr>
            <a:r>
              <a:rPr lang="en" sz="1200">
                <a:latin typeface="Overpass"/>
                <a:ea typeface="Overpass"/>
                <a:cs typeface="Overpass"/>
                <a:sym typeface="Overpass"/>
              </a:rPr>
              <a:t>In v14+ the default was changed to: </a:t>
            </a:r>
            <a:r>
              <a:rPr b="1" lang="en" sz="1200">
                <a:latin typeface="Overpass"/>
                <a:ea typeface="Overpass"/>
                <a:cs typeface="Overpass"/>
                <a:sym typeface="Overpass"/>
              </a:rPr>
              <a:t>--tablet_types=in_order:RDONLY,REPLICA,PRIMARY</a:t>
            </a:r>
            <a:endParaRPr b="1" sz="1200">
              <a:latin typeface="Overpass"/>
              <a:ea typeface="Overpass"/>
              <a:cs typeface="Overpass"/>
              <a:sym typeface="Overpass"/>
            </a:endParaRPr>
          </a:p>
          <a:p>
            <a:pPr indent="0" lvl="0" marL="0" rtl="0" algn="l">
              <a:spcBef>
                <a:spcPts val="0"/>
              </a:spcBef>
              <a:spcAft>
                <a:spcPts val="0"/>
              </a:spcAft>
              <a:buNone/>
            </a:pPr>
            <a:r>
              <a:t/>
            </a:r>
            <a:endParaRPr sz="1200">
              <a:latin typeface="Overpass"/>
              <a:ea typeface="Overpass"/>
              <a:cs typeface="Overpass"/>
              <a:sym typeface="Overpass"/>
            </a:endParaRPr>
          </a:p>
          <a:p>
            <a:pPr indent="-304800" lvl="0" marL="457200" rtl="0" algn="l">
              <a:spcBef>
                <a:spcPts val="0"/>
              </a:spcBef>
              <a:spcAft>
                <a:spcPts val="0"/>
              </a:spcAft>
              <a:buSzPts val="1200"/>
              <a:buFont typeface="Overpass"/>
              <a:buChar char="●"/>
            </a:pPr>
            <a:r>
              <a:rPr lang="en" sz="1200">
                <a:latin typeface="Overpass"/>
                <a:ea typeface="Overpass"/>
                <a:cs typeface="Overpass"/>
                <a:sym typeface="Overpass"/>
              </a:rPr>
              <a:t>Now you have confidence in the data migration and you can then move on to Switching Traffic from the source shards to the target shards… we’ll cover the SwitchTraffic command  in a bit and discuss how that works alongside</a:t>
            </a:r>
            <a:r>
              <a:rPr b="1" lang="en" sz="1200">
                <a:latin typeface="Overpass"/>
                <a:ea typeface="Overpass"/>
                <a:cs typeface="Overpass"/>
                <a:sym typeface="Overpass"/>
              </a:rPr>
              <a:t> RoutingRules</a:t>
            </a:r>
            <a:r>
              <a:rPr lang="en" sz="1200">
                <a:latin typeface="Overpass"/>
                <a:ea typeface="Overpass"/>
                <a:cs typeface="Overpass"/>
                <a:sym typeface="Overpass"/>
              </a:rPr>
              <a:t> and reverse replication streams that are setup automatically to support reverts or rollbacks.</a:t>
            </a:r>
            <a:endParaRPr sz="1200">
              <a:latin typeface="Overpass"/>
              <a:ea typeface="Overpass"/>
              <a:cs typeface="Overpass"/>
              <a:sym typeface="Overpass"/>
            </a:endParaRPr>
          </a:p>
          <a:p>
            <a:pPr indent="0" lvl="0" marL="0" rtl="0" algn="l">
              <a:spcBef>
                <a:spcPts val="0"/>
              </a:spcBef>
              <a:spcAft>
                <a:spcPts val="0"/>
              </a:spcAft>
              <a:buNone/>
            </a:pPr>
            <a:r>
              <a:t/>
            </a:r>
            <a:endParaRPr/>
          </a:p>
        </p:txBody>
      </p:sp>
      <p:sp>
        <p:nvSpPr>
          <p:cNvPr id="516" name="Google Shape;516;g395f56609c2_0_10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95f56609c2_0_83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Materialized Views are views of your data persisted in a table. Materialized Views are useful to increase performance and efficiency of queries: for example, to aggregate/rollup sales data for data warehousing/analytics; cache copies of lookup tables across shards to avoid cross-shard and cross-keyspace queries.</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The Materialize workflow in VReplication helps you you do this. You specify the query, typically with filtering of rows and columns, aggregations and data manipulation. The workflow is long-running/perpetual, it will run continually and there is concept of switching writes etc. Once the replication lag of the workflow is low you directly access the materialized table.</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Another common use of Materialize is to perform data sanitization in order to protect PII. You specify a query where you anonymize by redacting or masking data, like credit cards/phone numbers/emails/ssn etc while copying the database over to a staging environment or a data warehouse.</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rPr lang="en" sz="1200">
                <a:solidFill>
                  <a:schemeClr val="dk1"/>
                </a:solidFill>
                <a:latin typeface="Overpass"/>
                <a:ea typeface="Overpass"/>
                <a:cs typeface="Overpass"/>
                <a:sym typeface="Overpass"/>
              </a:rPr>
              <a:t>—-----------</a:t>
            </a:r>
            <a:endParaRPr sz="1200">
              <a:solidFill>
                <a:schemeClr val="dk1"/>
              </a:solidFill>
              <a:latin typeface="Overpass"/>
              <a:ea typeface="Overpass"/>
              <a:cs typeface="Overpass"/>
              <a:sym typeface="Overpass"/>
            </a:endParaRPr>
          </a:p>
          <a:p>
            <a:pPr indent="0" lvl="0" marL="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This uses the same infrastructure that we’ve already covered and is a variation of those </a:t>
            </a:r>
            <a:r>
              <a:rPr b="1" lang="en" sz="1200">
                <a:solidFill>
                  <a:schemeClr val="dk1"/>
                </a:solidFill>
                <a:latin typeface="Overpass"/>
                <a:ea typeface="Overpass"/>
                <a:cs typeface="Overpass"/>
                <a:sym typeface="Overpass"/>
              </a:rPr>
              <a:t>MoveTables</a:t>
            </a:r>
            <a:r>
              <a:rPr lang="en" sz="1200">
                <a:solidFill>
                  <a:schemeClr val="dk1"/>
                </a:solidFill>
                <a:latin typeface="Overpass"/>
                <a:ea typeface="Overpass"/>
                <a:cs typeface="Overpass"/>
                <a:sym typeface="Overpass"/>
              </a:rPr>
              <a:t> and </a:t>
            </a:r>
            <a:r>
              <a:rPr b="1" lang="en" sz="1200">
                <a:solidFill>
                  <a:schemeClr val="dk1"/>
                </a:solidFill>
                <a:latin typeface="Overpass"/>
                <a:ea typeface="Overpass"/>
                <a:cs typeface="Overpass"/>
                <a:sym typeface="Overpass"/>
              </a:rPr>
              <a:t>Reshard</a:t>
            </a:r>
            <a:r>
              <a:rPr lang="en" sz="1200">
                <a:solidFill>
                  <a:schemeClr val="dk1"/>
                </a:solidFill>
                <a:latin typeface="Overpass"/>
                <a:ea typeface="Overpass"/>
                <a:cs typeface="Overpass"/>
                <a:sym typeface="Overpass"/>
              </a:rPr>
              <a:t> workflows</a:t>
            </a:r>
            <a:endParaRPr sz="1200">
              <a:solidFill>
                <a:schemeClr val="dk1"/>
              </a:solidFill>
              <a:latin typeface="Overpass"/>
              <a:ea typeface="Overpass"/>
              <a:cs typeface="Overpass"/>
              <a:sym typeface="Overpass"/>
            </a:endParaRPr>
          </a:p>
          <a:p>
            <a:pPr indent="-304800" lvl="1" marL="9144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This works when either or both of the keyspaces are sharded, we used single shard keyspaces here in the example just to simplify the concept</a:t>
            </a:r>
            <a:endParaRPr sz="1200">
              <a:solidFill>
                <a:schemeClr val="dk1"/>
              </a:solidFill>
              <a:latin typeface="Overpass"/>
              <a:ea typeface="Overpass"/>
              <a:cs typeface="Overpass"/>
              <a:sym typeface="Overpass"/>
            </a:endParaRPr>
          </a:p>
          <a:p>
            <a:pPr indent="-304800" lvl="1" marL="9144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The source and target can also be the same keyspace</a:t>
            </a:r>
            <a:endParaRPr sz="1200">
              <a:solidFill>
                <a:schemeClr val="dk1"/>
              </a:solidFill>
              <a:latin typeface="Overpass"/>
              <a:ea typeface="Overpass"/>
              <a:cs typeface="Overpass"/>
              <a:sym typeface="Overpass"/>
            </a:endParaRPr>
          </a:p>
          <a:p>
            <a:pPr indent="-304800" lvl="0" marL="457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The primary difference with </a:t>
            </a:r>
            <a:r>
              <a:rPr b="1" lang="en" sz="1200">
                <a:solidFill>
                  <a:schemeClr val="dk1"/>
                </a:solidFill>
                <a:latin typeface="Overpass"/>
                <a:ea typeface="Overpass"/>
                <a:cs typeface="Overpass"/>
                <a:sym typeface="Overpass"/>
              </a:rPr>
              <a:t>Materialize</a:t>
            </a:r>
            <a:r>
              <a:rPr lang="en" sz="1200">
                <a:solidFill>
                  <a:schemeClr val="dk1"/>
                </a:solidFill>
                <a:latin typeface="Overpass"/>
                <a:ea typeface="Overpass"/>
                <a:cs typeface="Overpass"/>
                <a:sym typeface="Overpass"/>
              </a:rPr>
              <a:t> is that instead of copying the entire table (with subsets being on each shard), you are copying the results of the materialization query specified</a:t>
            </a:r>
            <a:endParaRPr sz="1200">
              <a:solidFill>
                <a:schemeClr val="dk1"/>
              </a:solidFill>
              <a:latin typeface="Overpass"/>
              <a:ea typeface="Overpass"/>
              <a:cs typeface="Overpass"/>
              <a:sym typeface="Overpass"/>
            </a:endParaRPr>
          </a:p>
          <a:p>
            <a:pPr indent="-304800" lvl="1" marL="9144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You also wouldn’t be doing the </a:t>
            </a:r>
            <a:r>
              <a:rPr b="1" lang="en" sz="1200">
                <a:solidFill>
                  <a:schemeClr val="dk1"/>
                </a:solidFill>
                <a:latin typeface="Overpass"/>
                <a:ea typeface="Overpass"/>
                <a:cs typeface="Overpass"/>
                <a:sym typeface="Overpass"/>
              </a:rPr>
              <a:t>VDiff</a:t>
            </a:r>
            <a:r>
              <a:rPr lang="en" sz="1200">
                <a:solidFill>
                  <a:schemeClr val="dk1"/>
                </a:solidFill>
                <a:latin typeface="Overpass"/>
                <a:ea typeface="Overpass"/>
                <a:cs typeface="Overpass"/>
                <a:sym typeface="Overpass"/>
              </a:rPr>
              <a:t> or </a:t>
            </a:r>
            <a:r>
              <a:rPr b="1" lang="en" sz="1200">
                <a:solidFill>
                  <a:schemeClr val="dk1"/>
                </a:solidFill>
                <a:latin typeface="Overpass"/>
                <a:ea typeface="Overpass"/>
                <a:cs typeface="Overpass"/>
                <a:sym typeface="Overpass"/>
              </a:rPr>
              <a:t>SwitchTraffic</a:t>
            </a:r>
            <a:r>
              <a:rPr lang="en" sz="1200">
                <a:solidFill>
                  <a:schemeClr val="dk1"/>
                </a:solidFill>
                <a:latin typeface="Overpass"/>
                <a:ea typeface="Overpass"/>
                <a:cs typeface="Overpass"/>
                <a:sym typeface="Overpass"/>
              </a:rPr>
              <a:t> steps as these </a:t>
            </a:r>
            <a:r>
              <a:rPr b="1" lang="en" sz="1200">
                <a:solidFill>
                  <a:schemeClr val="dk1"/>
                </a:solidFill>
                <a:latin typeface="Overpass"/>
                <a:ea typeface="Overpass"/>
                <a:cs typeface="Overpass"/>
                <a:sym typeface="Overpass"/>
              </a:rPr>
              <a:t>Materialize</a:t>
            </a:r>
            <a:r>
              <a:rPr lang="en" sz="1200">
                <a:solidFill>
                  <a:schemeClr val="dk1"/>
                </a:solidFill>
                <a:latin typeface="Overpass"/>
                <a:ea typeface="Overpass"/>
                <a:cs typeface="Overpass"/>
                <a:sym typeface="Overpass"/>
              </a:rPr>
              <a:t> workflows are always running, for as long as you want the materialized views to exist</a:t>
            </a:r>
            <a:endParaRPr sz="1200">
              <a:solidFill>
                <a:schemeClr val="dk1"/>
              </a:solidFill>
              <a:latin typeface="Overpass"/>
              <a:ea typeface="Overpass"/>
              <a:cs typeface="Overpass"/>
              <a:sym typeface="Overpass"/>
            </a:endParaRPr>
          </a:p>
          <a:p>
            <a:pPr indent="0" lvl="0" marL="457200" rtl="0" algn="l">
              <a:lnSpc>
                <a:spcPct val="115000"/>
              </a:lnSpc>
              <a:spcBef>
                <a:spcPts val="0"/>
              </a:spcBef>
              <a:spcAft>
                <a:spcPts val="0"/>
              </a:spcAft>
              <a:buNone/>
            </a:pPr>
            <a:r>
              <a:t/>
            </a:r>
            <a:endParaRPr sz="1200">
              <a:solidFill>
                <a:schemeClr val="dk1"/>
              </a:solidFill>
              <a:latin typeface="Overpass"/>
              <a:ea typeface="Overpass"/>
              <a:cs typeface="Overpass"/>
              <a:sym typeface="Overpass"/>
            </a:endParaRPr>
          </a:p>
          <a:p>
            <a:pPr indent="-304800" lvl="0" marL="457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Countries, cities, states, postal codes, etc are good examples of lookup tables that you may want to materialize everywhere to avoid cross shard queries now that you’ve split your monolithic dataset up. The ultimate end goal is always that data needed for your queries exists entirely on a single shard — because while Vitess does support cross shard and scatter gather queries — data locality is really important for performance.</a:t>
            </a:r>
            <a:endParaRPr sz="1200">
              <a:solidFill>
                <a:schemeClr val="dk1"/>
              </a:solidFill>
              <a:latin typeface="Overpass"/>
              <a:ea typeface="Overpass"/>
              <a:cs typeface="Overpass"/>
              <a:sym typeface="Overpass"/>
            </a:endParaRPr>
          </a:p>
          <a:p>
            <a:pPr indent="-304800" lvl="0" marL="457200" rtl="0" algn="l">
              <a:lnSpc>
                <a:spcPct val="115000"/>
              </a:lnSpc>
              <a:spcBef>
                <a:spcPts val="0"/>
              </a:spcBef>
              <a:spcAft>
                <a:spcPts val="0"/>
              </a:spcAft>
              <a:buClr>
                <a:schemeClr val="dk1"/>
              </a:buClr>
              <a:buSzPts val="1200"/>
              <a:buFont typeface="Overpass"/>
              <a:buChar char="●"/>
            </a:pPr>
            <a:r>
              <a:rPr lang="en" sz="1200">
                <a:solidFill>
                  <a:schemeClr val="dk1"/>
                </a:solidFill>
                <a:latin typeface="Overpass"/>
                <a:ea typeface="Overpass"/>
                <a:cs typeface="Overpass"/>
                <a:sym typeface="Overpass"/>
              </a:rPr>
              <a:t>Another common example is when you want to do some aggregations, rollups, etc. for data warehousing or data analysis</a:t>
            </a:r>
            <a:endParaRPr sz="1200">
              <a:solidFill>
                <a:schemeClr val="dk1"/>
              </a:solidFill>
              <a:latin typeface="Overpass"/>
              <a:ea typeface="Overpass"/>
              <a:cs typeface="Overpass"/>
              <a:sym typeface="Overpass"/>
            </a:endParaRPr>
          </a:p>
        </p:txBody>
      </p:sp>
      <p:sp>
        <p:nvSpPr>
          <p:cNvPr id="523" name="Google Shape;523;g395f56609c2_0_8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95f56609c2_0_84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4A4A4A"/>
                </a:solidFill>
                <a:highlight>
                  <a:srgbClr val="FFFFFF"/>
                </a:highlight>
              </a:rPr>
              <a:t>VTGate exposes a gRPC service called the VStream API. A client can subscribe to this service to get a continuous stream of change events from the underlying MySQL instances. The change events that VStream emits have similar information to the MySQL binary logs and a single VStream can subscribe to multiple shards for a given keyspace. </a:t>
            </a:r>
            <a:endParaRPr sz="1200">
              <a:solidFill>
                <a:srgbClr val="4A4A4A"/>
              </a:solidFill>
              <a:highlight>
                <a:srgbClr val="FFFFFF"/>
              </a:highlight>
            </a:endParaRPr>
          </a:p>
          <a:p>
            <a:pPr indent="0" lvl="0" marL="0" rtl="0" algn="l">
              <a:spcBef>
                <a:spcPts val="0"/>
              </a:spcBef>
              <a:spcAft>
                <a:spcPts val="0"/>
              </a:spcAft>
              <a:buNone/>
            </a:pPr>
            <a:r>
              <a:t/>
            </a:r>
            <a:endParaRPr sz="1200">
              <a:solidFill>
                <a:srgbClr val="4A4A4A"/>
              </a:solidFill>
              <a:highlight>
                <a:srgbClr val="FFFFFF"/>
              </a:highlight>
            </a:endParaRPr>
          </a:p>
          <a:p>
            <a:pPr indent="0" lvl="0" marL="0" rtl="0" algn="l">
              <a:spcBef>
                <a:spcPts val="0"/>
              </a:spcBef>
              <a:spcAft>
                <a:spcPts val="0"/>
              </a:spcAft>
              <a:buNone/>
            </a:pPr>
            <a:r>
              <a:rPr lang="en" sz="1200">
                <a:solidFill>
                  <a:srgbClr val="4A4A4A"/>
                </a:solidFill>
                <a:highlight>
                  <a:srgbClr val="FFFFFF"/>
                </a:highlight>
              </a:rPr>
              <a:t>Can be used to create CDC tools. For example there is an open-source Debezium adapter for Vitess. Custom adapters to interface with AirByte/Stitch exist.</a:t>
            </a:r>
            <a:endParaRPr sz="1200">
              <a:solidFill>
                <a:schemeClr val="dk1"/>
              </a:solidFill>
              <a:latin typeface="Overpass"/>
              <a:ea typeface="Overpass"/>
              <a:cs typeface="Overpass"/>
              <a:sym typeface="Overpass"/>
            </a:endParaRPr>
          </a:p>
          <a:p>
            <a:pPr indent="0" lvl="0" marL="0" rtl="0" algn="l">
              <a:spcBef>
                <a:spcPts val="0"/>
              </a:spcBef>
              <a:spcAft>
                <a:spcPts val="0"/>
              </a:spcAft>
              <a:buNone/>
            </a:pPr>
            <a:r>
              <a:t/>
            </a:r>
            <a:endParaRPr sz="1200">
              <a:solidFill>
                <a:schemeClr val="dk1"/>
              </a:solidFill>
              <a:latin typeface="Overpass"/>
              <a:ea typeface="Overpass"/>
              <a:cs typeface="Overpass"/>
              <a:sym typeface="Overpass"/>
            </a:endParaRPr>
          </a:p>
          <a:p>
            <a:pPr indent="0" lvl="0" marL="0" rtl="0" algn="l">
              <a:spcBef>
                <a:spcPts val="0"/>
              </a:spcBef>
              <a:spcAft>
                <a:spcPts val="0"/>
              </a:spcAft>
              <a:buNone/>
            </a:pPr>
            <a:r>
              <a:rPr lang="en" sz="1200">
                <a:solidFill>
                  <a:schemeClr val="dk1"/>
                </a:solidFill>
              </a:rPr>
              <a:t>You can start a VStream from a given position or stream the entire database. The client doesn’t need to be aware of Reshard and MoveTables operations. Streaming State, known as VGTID, is passed to the client so that a stream can be restarted in case of errors.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Generic VReplication Closing Comments:</a:t>
            </a:r>
            <a:endParaRPr sz="1200">
              <a:solidFill>
                <a:schemeClr val="dk1"/>
              </a:solidFill>
            </a:endParaRPr>
          </a:p>
          <a:p>
            <a:pPr indent="0" lvl="0" marL="0" rtl="0" algn="l">
              <a:spcBef>
                <a:spcPts val="0"/>
              </a:spcBef>
              <a:spcAft>
                <a:spcPts val="0"/>
              </a:spcAft>
              <a:buNone/>
            </a:pPr>
            <a:r>
              <a:rPr lang="en" sz="1200">
                <a:solidFill>
                  <a:schemeClr val="dk1"/>
                </a:solidFill>
              </a:rPr>
              <a:t>Performance:</a:t>
            </a:r>
            <a:endParaRPr sz="1200">
              <a:solidFill>
                <a:schemeClr val="dk1"/>
              </a:solidFill>
            </a:endParaRPr>
          </a:p>
          <a:p>
            <a:pPr indent="0" lvl="0" marL="0" rtl="0" algn="l">
              <a:spcBef>
                <a:spcPts val="0"/>
              </a:spcBef>
              <a:spcAft>
                <a:spcPts val="0"/>
              </a:spcAft>
              <a:buNone/>
            </a:pPr>
            <a:r>
              <a:rPr lang="en" sz="1200">
                <a:solidFill>
                  <a:schemeClr val="dk1"/>
                </a:solidFill>
              </a:rPr>
              <a:t>Sharding of large databases 100s of TBs. 10s of billions of rows, 10s of shards. We have a user with over 600 streams doing PII and ETL on a single vttablet streaming 10s of TBs.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Petabytes, billions of rows, thousands of shards, hundreds of streams on a single tablet  </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1200">
                <a:solidFill>
                  <a:schemeClr val="dk1"/>
                </a:solidFill>
              </a:rPr>
              <a:t>JD.com (2020) https://static.sched.com/hosted_files/kccncchina2018english/97/Shanghai%20Kubecon%20%281%29.pdf</a:t>
            </a:r>
            <a:endParaRPr sz="1200">
              <a:solidFill>
                <a:schemeClr val="dk1"/>
              </a:solidFill>
            </a:endParaRPr>
          </a:p>
          <a:p>
            <a:pPr indent="0" lvl="0" marL="152400" rtl="0" algn="l">
              <a:lnSpc>
                <a:spcPct val="115000"/>
              </a:lnSpc>
              <a:spcBef>
                <a:spcPts val="300"/>
              </a:spcBef>
              <a:spcAft>
                <a:spcPts val="0"/>
              </a:spcAft>
              <a:buNone/>
            </a:pPr>
            <a:r>
              <a:rPr lang="en" sz="1150">
                <a:solidFill>
                  <a:srgbClr val="1D1C1D"/>
                </a:solidFill>
                <a:highlight>
                  <a:srgbClr val="F8F8F8"/>
                </a:highlight>
              </a:rPr>
              <a:t>KeySpace: 1911</a:t>
            </a:r>
            <a:endParaRPr sz="1150">
              <a:solidFill>
                <a:srgbClr val="1D1C1D"/>
              </a:solidFill>
              <a:highlight>
                <a:srgbClr val="F8F8F8"/>
              </a:highlight>
            </a:endParaRPr>
          </a:p>
          <a:p>
            <a:pPr indent="0" lvl="0" marL="152400" rtl="0" algn="l">
              <a:lnSpc>
                <a:spcPct val="115000"/>
              </a:lnSpc>
              <a:spcBef>
                <a:spcPts val="300"/>
              </a:spcBef>
              <a:spcAft>
                <a:spcPts val="0"/>
              </a:spcAft>
              <a:buNone/>
            </a:pPr>
            <a:r>
              <a:rPr lang="en" sz="1150">
                <a:solidFill>
                  <a:srgbClr val="1D1C1D"/>
                </a:solidFill>
                <a:highlight>
                  <a:srgbClr val="F8F8F8"/>
                </a:highlight>
              </a:rPr>
              <a:t>DataCenter: 8</a:t>
            </a:r>
            <a:endParaRPr sz="1150">
              <a:solidFill>
                <a:srgbClr val="1D1C1D"/>
              </a:solidFill>
              <a:highlight>
                <a:srgbClr val="F8F8F8"/>
              </a:highlight>
            </a:endParaRPr>
          </a:p>
          <a:p>
            <a:pPr indent="0" lvl="0" marL="152400" rtl="0" algn="l">
              <a:lnSpc>
                <a:spcPct val="115000"/>
              </a:lnSpc>
              <a:spcBef>
                <a:spcPts val="300"/>
              </a:spcBef>
              <a:spcAft>
                <a:spcPts val="0"/>
              </a:spcAft>
              <a:buNone/>
            </a:pPr>
            <a:r>
              <a:rPr lang="en" sz="1150">
                <a:solidFill>
                  <a:srgbClr val="1D1C1D"/>
                </a:solidFill>
                <a:highlight>
                  <a:srgbClr val="F8F8F8"/>
                </a:highlight>
              </a:rPr>
              <a:t>Shard：4438</a:t>
            </a:r>
            <a:endParaRPr sz="1150">
              <a:solidFill>
                <a:srgbClr val="1D1C1D"/>
              </a:solidFill>
              <a:highlight>
                <a:srgbClr val="F8F8F8"/>
              </a:highlight>
            </a:endParaRPr>
          </a:p>
          <a:p>
            <a:pPr indent="0" lvl="0" marL="152400" rtl="0" algn="l">
              <a:lnSpc>
                <a:spcPct val="115000"/>
              </a:lnSpc>
              <a:spcBef>
                <a:spcPts val="300"/>
              </a:spcBef>
              <a:spcAft>
                <a:spcPts val="0"/>
              </a:spcAft>
              <a:buNone/>
            </a:pPr>
            <a:r>
              <a:rPr lang="en" sz="1150">
                <a:solidFill>
                  <a:srgbClr val="1D1C1D"/>
                </a:solidFill>
                <a:highlight>
                  <a:srgbClr val="F8F8F8"/>
                </a:highlight>
              </a:rPr>
              <a:t>Tablet：11416</a:t>
            </a:r>
            <a:endParaRPr sz="1150">
              <a:solidFill>
                <a:srgbClr val="1D1C1D"/>
              </a:solidFill>
              <a:highlight>
                <a:srgbClr val="F8F8F8"/>
              </a:highlight>
            </a:endParaRPr>
          </a:p>
          <a:p>
            <a:pPr indent="0" lvl="0" marL="152400" rtl="0" algn="l">
              <a:lnSpc>
                <a:spcPct val="115000"/>
              </a:lnSpc>
              <a:spcBef>
                <a:spcPts val="300"/>
              </a:spcBef>
              <a:spcAft>
                <a:spcPts val="0"/>
              </a:spcAft>
              <a:buNone/>
            </a:pPr>
            <a:r>
              <a:rPr lang="en" sz="1150">
                <a:solidFill>
                  <a:srgbClr val="1D1C1D"/>
                </a:solidFill>
                <a:highlight>
                  <a:srgbClr val="F8F8F8"/>
                </a:highlight>
              </a:rPr>
              <a:t>Tables：552104</a:t>
            </a:r>
            <a:endParaRPr sz="1150">
              <a:solidFill>
                <a:srgbClr val="1D1C1D"/>
              </a:solidFill>
              <a:highlight>
                <a:srgbClr val="F8F8F8"/>
              </a:highlight>
            </a:endParaRPr>
          </a:p>
          <a:p>
            <a:pPr indent="0" lvl="0" marL="152400" rtl="0" algn="l">
              <a:lnSpc>
                <a:spcPct val="115000"/>
              </a:lnSpc>
              <a:spcBef>
                <a:spcPts val="300"/>
              </a:spcBef>
              <a:spcAft>
                <a:spcPts val="0"/>
              </a:spcAft>
              <a:buNone/>
            </a:pPr>
            <a:r>
              <a:rPr lang="en" sz="1150">
                <a:solidFill>
                  <a:srgbClr val="1D1C1D"/>
                </a:solidFill>
                <a:highlight>
                  <a:srgbClr val="F8F8F8"/>
                </a:highlight>
              </a:rPr>
              <a:t>Most Shards/KeySpace: 72</a:t>
            </a:r>
            <a:endParaRPr sz="1150">
              <a:solidFill>
                <a:srgbClr val="1D1C1D"/>
              </a:solidFill>
              <a:highlight>
                <a:srgbClr val="F8F8F8"/>
              </a:highlight>
            </a:endParaRPr>
          </a:p>
          <a:p>
            <a:pPr indent="0" lvl="0" marL="152400" rtl="0" algn="l">
              <a:lnSpc>
                <a:spcPct val="115000"/>
              </a:lnSpc>
              <a:spcBef>
                <a:spcPts val="300"/>
              </a:spcBef>
              <a:spcAft>
                <a:spcPts val="0"/>
              </a:spcAft>
              <a:buNone/>
            </a:pPr>
            <a:r>
              <a:rPr lang="en" sz="1150">
                <a:solidFill>
                  <a:srgbClr val="1D1C1D"/>
                </a:solidFill>
                <a:highlight>
                  <a:srgbClr val="F8F8F8"/>
                </a:highlight>
              </a:rPr>
              <a:t>Data Size 146 TB</a:t>
            </a:r>
            <a:endParaRPr sz="1150">
              <a:solidFill>
                <a:srgbClr val="1D1C1D"/>
              </a:solidFill>
              <a:highlight>
                <a:srgbClr val="F8F8F8"/>
              </a:highlight>
            </a:endParaRPr>
          </a:p>
          <a:p>
            <a:pPr indent="0" lvl="0" marL="152400" rtl="0" algn="l">
              <a:lnSpc>
                <a:spcPct val="115000"/>
              </a:lnSpc>
              <a:spcBef>
                <a:spcPts val="300"/>
              </a:spcBef>
              <a:spcAft>
                <a:spcPts val="0"/>
              </a:spcAft>
              <a:buNone/>
            </a:pPr>
            <a:r>
              <a:rPr lang="en" sz="1150">
                <a:solidFill>
                  <a:srgbClr val="1D1C1D"/>
                </a:solidFill>
                <a:highlight>
                  <a:srgbClr val="F8F8F8"/>
                </a:highlight>
              </a:rPr>
              <a:t>252 billion Rows</a:t>
            </a:r>
            <a:endParaRPr sz="1150">
              <a:solidFill>
                <a:srgbClr val="1D1C1D"/>
              </a:solidFill>
              <a:highlight>
                <a:srgbClr val="F8F8F8"/>
              </a:highlight>
            </a:endParaRPr>
          </a:p>
          <a:p>
            <a:pPr indent="0" lvl="0" marL="0" rtl="0" algn="l">
              <a:spcBef>
                <a:spcPts val="30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None/>
            </a:pPr>
            <a:r>
              <a:t/>
            </a:r>
            <a:endParaRPr sz="1200">
              <a:solidFill>
                <a:schemeClr val="dk1"/>
              </a:solidFill>
              <a:latin typeface="Overpass"/>
              <a:ea typeface="Overpass"/>
              <a:cs typeface="Overpass"/>
              <a:sym typeface="Overpass"/>
            </a:endParaRPr>
          </a:p>
        </p:txBody>
      </p:sp>
      <p:sp>
        <p:nvSpPr>
          <p:cNvPr id="531" name="Google Shape;531;g395f56609c2_0_8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9fefb63ca7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0" name="Google Shape;590;g39fefb63ca7_0_2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9fefb63ca7_0_23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5" name="Google Shape;595;g39fefb63ca7_0_2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9fefb63ca7_0_24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2" name="Google Shape;602;g39fefb63ca7_0_2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9fefb63ca7_0_25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9" name="Google Shape;609;g39fefb63ca7_0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9fefb63ca7_0_25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6" name="Google Shape;616;g39fefb63ca7_0_2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39fefb63ca7_0_26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3" name="Google Shape;623;g39fefb63ca7_0_2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9fefb63ca7_0_269: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0" name="Google Shape;630;g39fefb63ca7_0_2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9fefb63ca7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g39fefb63ca7_0_2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9fefb63ca7_0_28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2" name="Google Shape;642;g39fefb63ca7_0_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9fefb63ca7_0_29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9" name="Google Shape;649;g39fefb63ca7_0_2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9fefb63ca7_0_297: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6" name="Google Shape;656;g39fefb63ca7_0_2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g22d289e145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3" name="Google Shape;663;g22d289e145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2ce0fad3b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22ce0fad3b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3.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3.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3.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3.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 name="Shape 1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2" name="Shape 12"/>
        <p:cNvGrpSpPr/>
        <p:nvPr/>
      </p:nvGrpSpPr>
      <p:grpSpPr>
        <a:xfrm>
          <a:off x="0" y="0"/>
          <a:ext cx="0" cy="0"/>
          <a:chOff x="0" y="0"/>
          <a:chExt cx="0" cy="0"/>
        </a:xfrm>
      </p:grpSpPr>
      <p:sp>
        <p:nvSpPr>
          <p:cNvPr id="13" name="Google Shape;13;p3"/>
          <p:cNvSpPr txBox="1"/>
          <p:nvPr/>
        </p:nvSpPr>
        <p:spPr>
          <a:xfrm>
            <a:off x="7832600" y="4658850"/>
            <a:ext cx="131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latin typeface="Roboto Mono"/>
                <a:ea typeface="Roboto Mono"/>
                <a:cs typeface="Roboto Mono"/>
                <a:sym typeface="Roboto Mono"/>
              </a:rPr>
              <a:t>@</a:t>
            </a:r>
            <a:r>
              <a:rPr lang="en" sz="1500">
                <a:solidFill>
                  <a:schemeClr val="lt1"/>
                </a:solidFill>
                <a:latin typeface="Roboto Mono"/>
                <a:ea typeface="Roboto Mono"/>
                <a:cs typeface="Roboto Mono"/>
                <a:sym typeface="Roboto Mono"/>
              </a:rPr>
              <a:t>vitessio</a:t>
            </a:r>
            <a:endParaRPr sz="1500">
              <a:solidFill>
                <a:schemeClr val="lt1"/>
              </a:solidFill>
              <a:latin typeface="Roboto Mono"/>
              <a:ea typeface="Roboto Mono"/>
              <a:cs typeface="Roboto Mono"/>
              <a:sym typeface="Roboto Mono"/>
            </a:endParaRPr>
          </a:p>
        </p:txBody>
      </p:sp>
      <p:pic>
        <p:nvPicPr>
          <p:cNvPr id="14" name="Google Shape;14;p3" title="logo-white.png"/>
          <p:cNvPicPr preferRelativeResize="0"/>
          <p:nvPr/>
        </p:nvPicPr>
        <p:blipFill rotWithShape="1">
          <a:blip r:embed="rId2">
            <a:alphaModFix/>
          </a:blip>
          <a:srcRect b="1076" l="0" r="0" t="1076"/>
          <a:stretch/>
        </p:blipFill>
        <p:spPr>
          <a:xfrm>
            <a:off x="7663480" y="4795270"/>
            <a:ext cx="174128" cy="174131"/>
          </a:xfrm>
          <a:prstGeom prst="rect">
            <a:avLst/>
          </a:prstGeom>
          <a:noFill/>
          <a:ln>
            <a:noFill/>
          </a:ln>
        </p:spPr>
      </p:pic>
      <p:sp>
        <p:nvSpPr>
          <p:cNvPr id="15" name="Google Shape;15;p3"/>
          <p:cNvSpPr/>
          <p:nvPr/>
        </p:nvSpPr>
        <p:spPr>
          <a:xfrm>
            <a:off x="390" y="4175285"/>
            <a:ext cx="955167" cy="975455"/>
          </a:xfrm>
          <a:custGeom>
            <a:rect b="b" l="l" r="r" t="t"/>
            <a:pathLst>
              <a:path extrusionOk="0" h="3981450" w="4152900">
                <a:moveTo>
                  <a:pt x="0" y="0"/>
                </a:moveTo>
                <a:cubicBezTo>
                  <a:pt x="762000" y="1189072"/>
                  <a:pt x="2584450" y="1190447"/>
                  <a:pt x="3200400" y="1720566"/>
                </a:cubicBezTo>
                <a:cubicBezTo>
                  <a:pt x="3816350" y="2250685"/>
                  <a:pt x="3971925" y="2641175"/>
                  <a:pt x="4152900" y="3981450"/>
                </a:cubicBezTo>
                <a:lnTo>
                  <a:pt x="0" y="3981450"/>
                </a:lnTo>
                <a:lnTo>
                  <a:pt x="0" y="0"/>
                </a:lnTo>
                <a:close/>
              </a:path>
            </a:pathLst>
          </a:custGeom>
          <a:solidFill>
            <a:schemeClr val="lt1"/>
          </a:solidFill>
          <a:ln>
            <a:noFill/>
          </a:ln>
        </p:spPr>
        <p:txBody>
          <a:bodyPr anchorCtr="0" anchor="ctr" bIns="21450" lIns="42900" spcFirstLastPara="1" rIns="42900" wrap="square" tIns="2145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pic>
        <p:nvPicPr>
          <p:cNvPr id="16" name="Google Shape;16;p3"/>
          <p:cNvPicPr preferRelativeResize="0"/>
          <p:nvPr/>
        </p:nvPicPr>
        <p:blipFill>
          <a:blip r:embed="rId3">
            <a:alphaModFix/>
          </a:blip>
          <a:stretch>
            <a:fillRect/>
          </a:stretch>
        </p:blipFill>
        <p:spPr>
          <a:xfrm>
            <a:off x="159168" y="4548603"/>
            <a:ext cx="500951" cy="536426"/>
          </a:xfrm>
          <a:prstGeom prst="rect">
            <a:avLst/>
          </a:prstGeom>
          <a:solidFill>
            <a:schemeClr val="lt1"/>
          </a:solidFill>
          <a:ln>
            <a:noFill/>
          </a:ln>
        </p:spPr>
      </p:pic>
      <p:pic>
        <p:nvPicPr>
          <p:cNvPr id="17" name="Google Shape;17;p3"/>
          <p:cNvPicPr preferRelativeResize="0"/>
          <p:nvPr/>
        </p:nvPicPr>
        <p:blipFill rotWithShape="1">
          <a:blip r:embed="rId4">
            <a:alphaModFix/>
          </a:blip>
          <a:srcRect b="0" l="0" r="0" t="0"/>
          <a:stretch/>
        </p:blipFill>
        <p:spPr>
          <a:xfrm>
            <a:off x="7586496" y="263744"/>
            <a:ext cx="1245804" cy="54165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8" name="Shape 18"/>
        <p:cNvGrpSpPr/>
        <p:nvPr/>
      </p:nvGrpSpPr>
      <p:grpSpPr>
        <a:xfrm>
          <a:off x="0" y="0"/>
          <a:ext cx="0" cy="0"/>
          <a:chOff x="0" y="0"/>
          <a:chExt cx="0" cy="0"/>
        </a:xfrm>
      </p:grpSpPr>
      <p:sp>
        <p:nvSpPr>
          <p:cNvPr id="19" name="Google Shape;19;p4"/>
          <p:cNvSpPr/>
          <p:nvPr/>
        </p:nvSpPr>
        <p:spPr>
          <a:xfrm>
            <a:off x="1067116" y="1090616"/>
            <a:ext cx="3936300" cy="2367600"/>
          </a:xfrm>
          <a:prstGeom prst="roundRect">
            <a:avLst>
              <a:gd fmla="val 1456" name="adj"/>
            </a:avLst>
          </a:prstGeom>
          <a:gradFill>
            <a:gsLst>
              <a:gs pos="0">
                <a:srgbClr val="2E3252"/>
              </a:gs>
              <a:gs pos="2000">
                <a:srgbClr val="2E3252"/>
              </a:gs>
              <a:gs pos="100000">
                <a:srgbClr val="161828"/>
              </a:gs>
            </a:gsLst>
            <a:path path="circle">
              <a:fillToRect b="100%" l="0%" r="100%" t="0%"/>
            </a:path>
            <a:tileRect b="0%" l="-100%" r="0%" t="-100%"/>
          </a:gradFill>
          <a:ln>
            <a:noFill/>
          </a:ln>
          <a:effectLst>
            <a:outerShdw blurRad="1270000" sx="90000" rotWithShape="0" algn="ctr" sy="90000">
              <a:schemeClr val="accent1">
                <a:alpha val="80000"/>
              </a:schemeClr>
            </a:outerShdw>
          </a:effectLst>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0" name="Google Shape;20;p4"/>
          <p:cNvSpPr/>
          <p:nvPr>
            <p:ph idx="2" type="pic"/>
          </p:nvPr>
        </p:nvSpPr>
        <p:spPr>
          <a:xfrm>
            <a:off x="904146" y="1545161"/>
            <a:ext cx="4262400" cy="2382300"/>
          </a:xfrm>
          <a:prstGeom prst="rect">
            <a:avLst/>
          </a:prstGeom>
          <a:solidFill>
            <a:srgbClr val="F2F2F2"/>
          </a:solidFill>
          <a:ln>
            <a:noFill/>
          </a:ln>
          <a:effectLst>
            <a:outerShdw blurRad="1270000" sx="95000" rotWithShape="0" algn="t" dir="5400000" dist="889000" sy="95000">
              <a:srgbClr val="000000">
                <a:alpha val="40000"/>
              </a:srgbClr>
            </a:outerShdw>
          </a:effectLst>
        </p:spPr>
        <p:txBody>
          <a:bodyPr anchorCtr="0" anchor="t" bIns="21450" lIns="42900" spcFirstLastPara="1" rIns="42900" wrap="square" tIns="21450">
            <a:noAutofit/>
          </a:bodyPr>
          <a:lstStyle>
            <a:lvl1pPr lvl="0" marR="0" algn="ctr">
              <a:lnSpc>
                <a:spcPct val="90000"/>
              </a:lnSpc>
              <a:spcBef>
                <a:spcPts val="700"/>
              </a:spcBef>
              <a:spcAft>
                <a:spcPts val="0"/>
              </a:spcAft>
              <a:buClr>
                <a:srgbClr val="595959"/>
              </a:buClr>
              <a:buSzPts val="700"/>
              <a:buFont typeface="Arial"/>
              <a:buNone/>
              <a:defRPr b="1" i="0" sz="700" u="none" cap="none" strike="noStrike">
                <a:solidFill>
                  <a:srgbClr val="595959"/>
                </a:solidFill>
                <a:latin typeface="Overpass SemiBold"/>
                <a:ea typeface="Overpass SemiBold"/>
                <a:cs typeface="Overpass SemiBold"/>
                <a:sym typeface="Overpass SemiBold"/>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lvl="4"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lvl="5"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lvl="6"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lvl="7"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lvl="8"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grpSp>
        <p:nvGrpSpPr>
          <p:cNvPr id="21" name="Google Shape;21;p4"/>
          <p:cNvGrpSpPr/>
          <p:nvPr/>
        </p:nvGrpSpPr>
        <p:grpSpPr>
          <a:xfrm>
            <a:off x="904108" y="1269615"/>
            <a:ext cx="4262422" cy="275609"/>
            <a:chOff x="3179886" y="2083564"/>
            <a:chExt cx="5703000" cy="369300"/>
          </a:xfrm>
        </p:grpSpPr>
        <p:grpSp>
          <p:nvGrpSpPr>
            <p:cNvPr id="22" name="Google Shape;22;p4"/>
            <p:cNvGrpSpPr/>
            <p:nvPr/>
          </p:nvGrpSpPr>
          <p:grpSpPr>
            <a:xfrm>
              <a:off x="3179886" y="2083564"/>
              <a:ext cx="5703000" cy="369300"/>
              <a:chOff x="3179886" y="2083564"/>
              <a:chExt cx="5703000" cy="369300"/>
            </a:xfrm>
          </p:grpSpPr>
          <p:sp>
            <p:nvSpPr>
              <p:cNvPr id="23" name="Google Shape;23;p4"/>
              <p:cNvSpPr/>
              <p:nvPr/>
            </p:nvSpPr>
            <p:spPr>
              <a:xfrm>
                <a:off x="3179886" y="2083564"/>
                <a:ext cx="5703000" cy="369300"/>
              </a:xfrm>
              <a:prstGeom prst="round2SameRect">
                <a:avLst>
                  <a:gd fmla="val 14928" name="adj1"/>
                  <a:gd fmla="val 0" name="adj2"/>
                </a:avLst>
              </a:prstGeom>
              <a:solidFill>
                <a:srgbClr val="F2F2F2"/>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grpSp>
            <p:nvGrpSpPr>
              <p:cNvPr id="24" name="Google Shape;24;p4"/>
              <p:cNvGrpSpPr/>
              <p:nvPr/>
            </p:nvGrpSpPr>
            <p:grpSpPr>
              <a:xfrm>
                <a:off x="3382010" y="2233949"/>
                <a:ext cx="341823" cy="82500"/>
                <a:chOff x="3382010" y="2233949"/>
                <a:chExt cx="341823" cy="82500"/>
              </a:xfrm>
            </p:grpSpPr>
            <p:sp>
              <p:nvSpPr>
                <p:cNvPr id="25" name="Google Shape;25;p4"/>
                <p:cNvSpPr/>
                <p:nvPr/>
              </p:nvSpPr>
              <p:spPr>
                <a:xfrm>
                  <a:off x="3382010" y="2233949"/>
                  <a:ext cx="82500" cy="82500"/>
                </a:xfrm>
                <a:prstGeom prst="ellipse">
                  <a:avLst/>
                </a:prstGeom>
                <a:gradFill>
                  <a:gsLst>
                    <a:gs pos="0">
                      <a:srgbClr val="1F3F5B"/>
                    </a:gs>
                    <a:gs pos="100000">
                      <a:schemeClr val="accent1"/>
                    </a:gs>
                  </a:gsLst>
                  <a:lin ang="2700006" scaled="0"/>
                </a:gra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6" name="Google Shape;26;p4"/>
                <p:cNvSpPr/>
                <p:nvPr/>
              </p:nvSpPr>
              <p:spPr>
                <a:xfrm>
                  <a:off x="3511671" y="2233949"/>
                  <a:ext cx="82500" cy="82500"/>
                </a:xfrm>
                <a:prstGeom prst="ellipse">
                  <a:avLst/>
                </a:prstGeom>
                <a:gradFill>
                  <a:gsLst>
                    <a:gs pos="0">
                      <a:srgbClr val="AB4E00"/>
                    </a:gs>
                    <a:gs pos="100000">
                      <a:schemeClr val="accent2"/>
                    </a:gs>
                  </a:gsLst>
                  <a:lin ang="2700006" scaled="0"/>
                </a:gra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7" name="Google Shape;27;p4"/>
                <p:cNvSpPr/>
                <p:nvPr/>
              </p:nvSpPr>
              <p:spPr>
                <a:xfrm>
                  <a:off x="3641333" y="2233949"/>
                  <a:ext cx="82500" cy="82500"/>
                </a:xfrm>
                <a:prstGeom prst="ellipse">
                  <a:avLst/>
                </a:prstGeom>
                <a:gradFill>
                  <a:gsLst>
                    <a:gs pos="0">
                      <a:srgbClr val="00849E"/>
                    </a:gs>
                    <a:gs pos="100000">
                      <a:schemeClr val="accent3"/>
                    </a:gs>
                  </a:gsLst>
                  <a:lin ang="2700006" scaled="0"/>
                </a:gra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grpSp>
        </p:grpSp>
        <p:sp>
          <p:nvSpPr>
            <p:cNvPr id="28" name="Google Shape;28;p4"/>
            <p:cNvSpPr/>
            <p:nvPr/>
          </p:nvSpPr>
          <p:spPr>
            <a:xfrm>
              <a:off x="3965020" y="2182834"/>
              <a:ext cx="2674500" cy="184800"/>
            </a:xfrm>
            <a:prstGeom prst="roundRect">
              <a:avLst>
                <a:gd fmla="val 16667" name="adj"/>
              </a:avLst>
            </a:prstGeom>
            <a:solidFill>
              <a:schemeClr val="lt1"/>
            </a:solidFill>
            <a:ln>
              <a:noFill/>
            </a:ln>
          </p:spPr>
          <p:txBody>
            <a:bodyPr anchorCtr="0" anchor="ctr" bIns="21450" lIns="42900" spcFirstLastPara="1" rIns="42900" wrap="square" tIns="21450">
              <a:noAutofit/>
            </a:bodyPr>
            <a:lstStyle/>
            <a:p>
              <a:pPr indent="0" lvl="0" marL="0" marR="0" rtl="0" algn="l">
                <a:lnSpc>
                  <a:spcPct val="100000"/>
                </a:lnSpc>
                <a:spcBef>
                  <a:spcPts val="0"/>
                </a:spcBef>
                <a:spcAft>
                  <a:spcPts val="0"/>
                </a:spcAft>
                <a:buClr>
                  <a:srgbClr val="000000"/>
                </a:buClr>
                <a:buSzPts val="500"/>
                <a:buFont typeface="Arial"/>
                <a:buNone/>
              </a:pPr>
              <a:r>
                <a:rPr b="1" i="0" lang="en" sz="500" u="none" cap="none" strike="noStrike">
                  <a:solidFill>
                    <a:srgbClr val="595959"/>
                  </a:solidFill>
                  <a:latin typeface="Overpass SemiBold"/>
                  <a:ea typeface="Overpass SemiBold"/>
                  <a:cs typeface="Overpass SemiBold"/>
                  <a:sym typeface="Overpass SemiBold"/>
                </a:rPr>
                <a:t>http://www.website.com</a:t>
              </a:r>
              <a:endParaRPr b="1" i="0" sz="700" u="none" cap="none" strike="noStrike">
                <a:solidFill>
                  <a:srgbClr val="000000"/>
                </a:solidFill>
                <a:latin typeface="Overpass SemiBold"/>
                <a:ea typeface="Overpass SemiBold"/>
                <a:cs typeface="Overpass SemiBold"/>
                <a:sym typeface="Overpass SemiBold"/>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1">
  <p:cSld name="8_Title Slide_1">
    <p:spTree>
      <p:nvGrpSpPr>
        <p:cNvPr id="29" name="Shape 29"/>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ceholder">
  <p:cSld name="22_Title Slide">
    <p:spTree>
      <p:nvGrpSpPr>
        <p:cNvPr id="30" name="Shape 30"/>
        <p:cNvGrpSpPr/>
        <p:nvPr/>
      </p:nvGrpSpPr>
      <p:grpSpPr>
        <a:xfrm>
          <a:off x="0" y="0"/>
          <a:ext cx="0" cy="0"/>
          <a:chOff x="0" y="0"/>
          <a:chExt cx="0" cy="0"/>
        </a:xfrm>
      </p:grpSpPr>
      <p:sp>
        <p:nvSpPr>
          <p:cNvPr id="31" name="Google Shape;31;p6"/>
          <p:cNvSpPr/>
          <p:nvPr/>
        </p:nvSpPr>
        <p:spPr>
          <a:xfrm rot="5400000">
            <a:off x="-969573" y="966446"/>
            <a:ext cx="5112722" cy="3179830"/>
          </a:xfrm>
          <a:custGeom>
            <a:rect b="b" l="l" r="r" t="t"/>
            <a:pathLst>
              <a:path extrusionOk="0" h="8652599" w="19477038">
                <a:moveTo>
                  <a:pt x="0" y="422999"/>
                </a:moveTo>
                <a:cubicBezTo>
                  <a:pt x="7406746" y="-1199323"/>
                  <a:pt x="12276770" y="2517270"/>
                  <a:pt x="19477038" y="422999"/>
                </a:cubicBezTo>
                <a:lnTo>
                  <a:pt x="19477038" y="8652599"/>
                </a:lnTo>
                <a:lnTo>
                  <a:pt x="0" y="8652599"/>
                </a:lnTo>
                <a:lnTo>
                  <a:pt x="0" y="422999"/>
                </a:lnTo>
                <a:close/>
              </a:path>
            </a:pathLst>
          </a:custGeom>
          <a:gradFill>
            <a:gsLst>
              <a:gs pos="0">
                <a:srgbClr val="2E3252"/>
              </a:gs>
              <a:gs pos="2000">
                <a:srgbClr val="2E3252"/>
              </a:gs>
              <a:gs pos="100000">
                <a:srgbClr val="161828"/>
              </a:gs>
            </a:gsLst>
            <a:path path="circle">
              <a:fillToRect b="50%" l="50%" r="50%" t="50%"/>
            </a:path>
            <a:tileRect/>
          </a:gra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32" name="Google Shape;32;p6"/>
          <p:cNvSpPr/>
          <p:nvPr/>
        </p:nvSpPr>
        <p:spPr>
          <a:xfrm>
            <a:off x="798497" y="669152"/>
            <a:ext cx="3373200" cy="3819000"/>
          </a:xfrm>
          <a:prstGeom prst="roundRect">
            <a:avLst>
              <a:gd fmla="val 1456" name="adj"/>
            </a:avLst>
          </a:prstGeom>
          <a:gradFill>
            <a:gsLst>
              <a:gs pos="0">
                <a:srgbClr val="2E3252"/>
              </a:gs>
              <a:gs pos="2000">
                <a:srgbClr val="2E3252"/>
              </a:gs>
              <a:gs pos="100000">
                <a:srgbClr val="161828"/>
              </a:gs>
            </a:gsLst>
            <a:path path="circle">
              <a:fillToRect b="100%" l="0%" r="100%" t="0%"/>
            </a:path>
            <a:tileRect b="0%" l="-100%" r="0%" t="-100%"/>
          </a:gradFill>
          <a:ln>
            <a:noFill/>
          </a:ln>
          <a:effectLst>
            <a:outerShdw blurRad="1270000" sx="90000" rotWithShape="0" algn="ctr" sy="90000">
              <a:schemeClr val="accent1">
                <a:alpha val="80000"/>
              </a:schemeClr>
            </a:outerShdw>
          </a:effectLst>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33" name="Google Shape;33;p6"/>
          <p:cNvSpPr/>
          <p:nvPr>
            <p:ph idx="2" type="pic"/>
          </p:nvPr>
        </p:nvSpPr>
        <p:spPr>
          <a:xfrm>
            <a:off x="951397" y="799328"/>
            <a:ext cx="3029700" cy="3544800"/>
          </a:xfrm>
          <a:prstGeom prst="roundRect">
            <a:avLst>
              <a:gd fmla="val 2061" name="adj"/>
            </a:avLst>
          </a:prstGeom>
          <a:solidFill>
            <a:srgbClr val="F2F2F2"/>
          </a:solidFill>
          <a:ln>
            <a:noFill/>
          </a:ln>
          <a:effectLst>
            <a:outerShdw blurRad="1270000" sx="90000" rotWithShape="0" algn="t" dir="5400000" dist="1460500" sy="90000">
              <a:srgbClr val="000000">
                <a:alpha val="40000"/>
              </a:srgbClr>
            </a:outerShdw>
          </a:effectLst>
        </p:spPr>
        <p:txBody>
          <a:bodyPr anchorCtr="0" anchor="t" bIns="21450" lIns="42900" spcFirstLastPara="1" rIns="42900" wrap="square" tIns="21450">
            <a:noAutofit/>
          </a:bodyPr>
          <a:lstStyle>
            <a:lvl1pPr lvl="0" marR="0" algn="ctr">
              <a:lnSpc>
                <a:spcPct val="90000"/>
              </a:lnSpc>
              <a:spcBef>
                <a:spcPts val="700"/>
              </a:spcBef>
              <a:spcAft>
                <a:spcPts val="0"/>
              </a:spcAft>
              <a:buClr>
                <a:srgbClr val="7F7F7F"/>
              </a:buClr>
              <a:buSzPts val="1300"/>
              <a:buFont typeface="Arial"/>
              <a:buNone/>
              <a:defRPr b="1" i="0" sz="1300" u="none" cap="none" strike="noStrike">
                <a:solidFill>
                  <a:srgbClr val="7F7F7F"/>
                </a:solidFill>
                <a:latin typeface="Overpass SemiBold"/>
                <a:ea typeface="Overpass SemiBold"/>
                <a:cs typeface="Overpass SemiBold"/>
                <a:sym typeface="Overpass SemiBold"/>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lvl="4"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lvl="5"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lvl="6"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lvl="7"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lvl="8"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34" name="Google Shape;34;p6"/>
          <p:cNvSpPr/>
          <p:nvPr/>
        </p:nvSpPr>
        <p:spPr>
          <a:xfrm>
            <a:off x="390" y="4175285"/>
            <a:ext cx="955167" cy="975455"/>
          </a:xfrm>
          <a:custGeom>
            <a:rect b="b" l="l" r="r" t="t"/>
            <a:pathLst>
              <a:path extrusionOk="0" h="3981450" w="4152900">
                <a:moveTo>
                  <a:pt x="0" y="0"/>
                </a:moveTo>
                <a:cubicBezTo>
                  <a:pt x="762000" y="1189072"/>
                  <a:pt x="2584450" y="1190447"/>
                  <a:pt x="3200400" y="1720566"/>
                </a:cubicBezTo>
                <a:cubicBezTo>
                  <a:pt x="3816350" y="2250685"/>
                  <a:pt x="3971925" y="2641175"/>
                  <a:pt x="4152900" y="3981450"/>
                </a:cubicBezTo>
                <a:lnTo>
                  <a:pt x="0" y="3981450"/>
                </a:lnTo>
                <a:lnTo>
                  <a:pt x="0" y="0"/>
                </a:lnTo>
                <a:close/>
              </a:path>
            </a:pathLst>
          </a:custGeom>
          <a:solidFill>
            <a:schemeClr val="lt1"/>
          </a:solidFill>
          <a:ln>
            <a:noFill/>
          </a:ln>
        </p:spPr>
        <p:txBody>
          <a:bodyPr anchorCtr="0" anchor="ctr" bIns="21450" lIns="42900" spcFirstLastPara="1" rIns="42900" wrap="square" tIns="2145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pic>
        <p:nvPicPr>
          <p:cNvPr id="35" name="Google Shape;35;p6"/>
          <p:cNvPicPr preferRelativeResize="0"/>
          <p:nvPr/>
        </p:nvPicPr>
        <p:blipFill>
          <a:blip r:embed="rId2">
            <a:alphaModFix/>
          </a:blip>
          <a:stretch>
            <a:fillRect/>
          </a:stretch>
        </p:blipFill>
        <p:spPr>
          <a:xfrm>
            <a:off x="159168" y="4548603"/>
            <a:ext cx="500951" cy="536426"/>
          </a:xfrm>
          <a:prstGeom prst="rect">
            <a:avLst/>
          </a:prstGeom>
          <a:solidFill>
            <a:schemeClr val="lt1"/>
          </a:solid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Title Slide">
  <p:cSld name="29_Title Slide">
    <p:spTree>
      <p:nvGrpSpPr>
        <p:cNvPr id="36" name="Shape 36"/>
        <p:cNvGrpSpPr/>
        <p:nvPr/>
      </p:nvGrpSpPr>
      <p:grpSpPr>
        <a:xfrm>
          <a:off x="0" y="0"/>
          <a:ext cx="0" cy="0"/>
          <a:chOff x="0" y="0"/>
          <a:chExt cx="0" cy="0"/>
        </a:xfrm>
      </p:grpSpPr>
      <p:sp>
        <p:nvSpPr>
          <p:cNvPr id="37" name="Google Shape;37;p7"/>
          <p:cNvSpPr/>
          <p:nvPr>
            <p:ph idx="2" type="pic"/>
          </p:nvPr>
        </p:nvSpPr>
        <p:spPr>
          <a:xfrm>
            <a:off x="973666" y="1603426"/>
            <a:ext cx="2331900" cy="1378500"/>
          </a:xfrm>
          <a:prstGeom prst="rect">
            <a:avLst/>
          </a:prstGeom>
          <a:solidFill>
            <a:srgbClr val="F2F2F2">
              <a:alpha val="9410"/>
            </a:srgbClr>
          </a:solidFill>
          <a:ln>
            <a:noFill/>
          </a:ln>
        </p:spPr>
        <p:txBody>
          <a:bodyPr anchorCtr="0" anchor="t" bIns="21450" lIns="42900" spcFirstLastPara="1" rIns="42900" wrap="square" tIns="21450">
            <a:noAutofit/>
          </a:bodyPr>
          <a:lstStyle>
            <a:lvl1pPr lvl="0" marR="0" algn="ctr">
              <a:lnSpc>
                <a:spcPct val="90000"/>
              </a:lnSpc>
              <a:spcBef>
                <a:spcPts val="700"/>
              </a:spcBef>
              <a:spcAft>
                <a:spcPts val="0"/>
              </a:spcAft>
              <a:buClr>
                <a:srgbClr val="595959"/>
              </a:buClr>
              <a:buSzPts val="700"/>
              <a:buFont typeface="Arial"/>
              <a:buNone/>
              <a:defRPr b="1" i="0" sz="700" u="none" cap="none" strike="noStrike">
                <a:solidFill>
                  <a:srgbClr val="595959"/>
                </a:solidFill>
                <a:latin typeface="Overpass SemiBold"/>
                <a:ea typeface="Overpass SemiBold"/>
                <a:cs typeface="Overpass SemiBold"/>
                <a:sym typeface="Overpass SemiBold"/>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lvl="4"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lvl="5"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lvl="6"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lvl="7"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lvl="8"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38" name="Google Shape;38;p7"/>
          <p:cNvSpPr/>
          <p:nvPr>
            <p:ph idx="3" type="pic"/>
          </p:nvPr>
        </p:nvSpPr>
        <p:spPr>
          <a:xfrm>
            <a:off x="3406048" y="1603426"/>
            <a:ext cx="2331900" cy="1378500"/>
          </a:xfrm>
          <a:prstGeom prst="rect">
            <a:avLst/>
          </a:prstGeom>
          <a:solidFill>
            <a:srgbClr val="F2F2F2">
              <a:alpha val="9410"/>
            </a:srgbClr>
          </a:solidFill>
          <a:ln>
            <a:noFill/>
          </a:ln>
        </p:spPr>
        <p:txBody>
          <a:bodyPr anchorCtr="0" anchor="t" bIns="21450" lIns="42900" spcFirstLastPara="1" rIns="42900" wrap="square" tIns="21450">
            <a:noAutofit/>
          </a:bodyPr>
          <a:lstStyle>
            <a:lvl1pPr lvl="0" marR="0" algn="ctr">
              <a:lnSpc>
                <a:spcPct val="90000"/>
              </a:lnSpc>
              <a:spcBef>
                <a:spcPts val="700"/>
              </a:spcBef>
              <a:spcAft>
                <a:spcPts val="0"/>
              </a:spcAft>
              <a:buClr>
                <a:srgbClr val="595959"/>
              </a:buClr>
              <a:buSzPts val="700"/>
              <a:buFont typeface="Arial"/>
              <a:buNone/>
              <a:defRPr b="1" i="0" sz="700" u="none" cap="none" strike="noStrike">
                <a:solidFill>
                  <a:srgbClr val="595959"/>
                </a:solidFill>
                <a:latin typeface="Overpass SemiBold"/>
                <a:ea typeface="Overpass SemiBold"/>
                <a:cs typeface="Overpass SemiBold"/>
                <a:sym typeface="Overpass SemiBold"/>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lvl="4"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lvl="5"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lvl="6"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lvl="7"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lvl="8"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39" name="Google Shape;39;p7"/>
          <p:cNvSpPr/>
          <p:nvPr>
            <p:ph idx="4" type="pic"/>
          </p:nvPr>
        </p:nvSpPr>
        <p:spPr>
          <a:xfrm>
            <a:off x="5838427" y="1603426"/>
            <a:ext cx="2331900" cy="1378500"/>
          </a:xfrm>
          <a:prstGeom prst="rect">
            <a:avLst/>
          </a:prstGeom>
          <a:solidFill>
            <a:srgbClr val="F2F2F2">
              <a:alpha val="9410"/>
            </a:srgbClr>
          </a:solidFill>
          <a:ln>
            <a:noFill/>
          </a:ln>
        </p:spPr>
        <p:txBody>
          <a:bodyPr anchorCtr="0" anchor="t" bIns="21450" lIns="42900" spcFirstLastPara="1" rIns="42900" wrap="square" tIns="21450">
            <a:noAutofit/>
          </a:bodyPr>
          <a:lstStyle>
            <a:lvl1pPr lvl="0" marR="0" algn="ctr">
              <a:lnSpc>
                <a:spcPct val="90000"/>
              </a:lnSpc>
              <a:spcBef>
                <a:spcPts val="700"/>
              </a:spcBef>
              <a:spcAft>
                <a:spcPts val="0"/>
              </a:spcAft>
              <a:buClr>
                <a:srgbClr val="595959"/>
              </a:buClr>
              <a:buSzPts val="700"/>
              <a:buFont typeface="Arial"/>
              <a:buNone/>
              <a:defRPr b="1" i="0" sz="700" u="none" cap="none" strike="noStrike">
                <a:solidFill>
                  <a:srgbClr val="595959"/>
                </a:solidFill>
                <a:latin typeface="Overpass SemiBold"/>
                <a:ea typeface="Overpass SemiBold"/>
                <a:cs typeface="Overpass SemiBold"/>
                <a:sym typeface="Overpass SemiBold"/>
              </a:defRPr>
            </a:lvl1pPr>
            <a:lvl2pPr lvl="1"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lvl="3"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lvl="4"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lvl="5"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lvl="6"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lvl="7"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lvl="8" marR="0" algn="l">
              <a:lnSpc>
                <a:spcPct val="90000"/>
              </a:lnSpc>
              <a:spcBef>
                <a:spcPts val="4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40" name="Google Shape;40;p7"/>
          <p:cNvSpPr/>
          <p:nvPr/>
        </p:nvSpPr>
        <p:spPr>
          <a:xfrm>
            <a:off x="973670" y="1603430"/>
            <a:ext cx="2331900" cy="1378500"/>
          </a:xfrm>
          <a:prstGeom prst="roundRect">
            <a:avLst>
              <a:gd fmla="val 1456" name="adj"/>
            </a:avLst>
          </a:prstGeom>
          <a:gradFill>
            <a:gsLst>
              <a:gs pos="0">
                <a:srgbClr val="2E3252"/>
              </a:gs>
              <a:gs pos="2000">
                <a:srgbClr val="2E3252"/>
              </a:gs>
              <a:gs pos="100000">
                <a:srgbClr val="161828"/>
              </a:gs>
            </a:gsLst>
            <a:path path="circle">
              <a:fillToRect b="100%" l="0%" r="100%" t="0%"/>
            </a:path>
            <a:tileRect b="0%" l="-100%" r="0%" t="-100%"/>
          </a:gradFill>
          <a:ln>
            <a:noFill/>
          </a:ln>
          <a:effectLst>
            <a:outerShdw blurRad="271463" rotWithShape="0" algn="ctr" dir="15060000" dist="104775">
              <a:schemeClr val="accent1">
                <a:alpha val="40000"/>
              </a:schemeClr>
            </a:outerShdw>
          </a:effectLst>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41" name="Google Shape;41;p7"/>
          <p:cNvSpPr/>
          <p:nvPr/>
        </p:nvSpPr>
        <p:spPr>
          <a:xfrm>
            <a:off x="3406050" y="1603430"/>
            <a:ext cx="2331900" cy="1378500"/>
          </a:xfrm>
          <a:prstGeom prst="roundRect">
            <a:avLst>
              <a:gd fmla="val 1456" name="adj"/>
            </a:avLst>
          </a:prstGeom>
          <a:gradFill>
            <a:gsLst>
              <a:gs pos="0">
                <a:srgbClr val="2E3252"/>
              </a:gs>
              <a:gs pos="2000">
                <a:srgbClr val="2E3252"/>
              </a:gs>
              <a:gs pos="100000">
                <a:srgbClr val="161828"/>
              </a:gs>
            </a:gsLst>
            <a:path path="circle">
              <a:fillToRect b="100%" l="0%" r="100%" t="0%"/>
            </a:path>
            <a:tileRect b="0%" l="-100%" r="0%" t="-100%"/>
          </a:gradFill>
          <a:ln>
            <a:noFill/>
          </a:ln>
          <a:effectLst>
            <a:outerShdw blurRad="271463" rotWithShape="0" algn="ctr" dir="15060000" dist="104775">
              <a:schemeClr val="accent1">
                <a:alpha val="40000"/>
              </a:schemeClr>
            </a:outerShdw>
          </a:effectLst>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42" name="Google Shape;42;p7"/>
          <p:cNvSpPr/>
          <p:nvPr/>
        </p:nvSpPr>
        <p:spPr>
          <a:xfrm>
            <a:off x="5838430" y="1603430"/>
            <a:ext cx="2331900" cy="1378500"/>
          </a:xfrm>
          <a:prstGeom prst="roundRect">
            <a:avLst>
              <a:gd fmla="val 1456" name="adj"/>
            </a:avLst>
          </a:prstGeom>
          <a:gradFill>
            <a:gsLst>
              <a:gs pos="0">
                <a:srgbClr val="2E3252"/>
              </a:gs>
              <a:gs pos="2000">
                <a:srgbClr val="2E3252"/>
              </a:gs>
              <a:gs pos="100000">
                <a:srgbClr val="161828"/>
              </a:gs>
            </a:gsLst>
            <a:path path="circle">
              <a:fillToRect b="100%" l="0%" r="100%" t="0%"/>
            </a:path>
            <a:tileRect b="0%" l="-100%" r="0%" t="-100%"/>
          </a:gradFill>
          <a:ln>
            <a:noFill/>
          </a:ln>
          <a:effectLst>
            <a:outerShdw blurRad="271463" rotWithShape="0" algn="ctr" dir="15060000" dist="104775">
              <a:schemeClr val="accent1">
                <a:alpha val="40000"/>
              </a:schemeClr>
            </a:outerShdw>
          </a:effectLst>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tess">
  <p:cSld name="2_Title and Content">
    <p:spTree>
      <p:nvGrpSpPr>
        <p:cNvPr id="43" name="Shape 43"/>
        <p:cNvGrpSpPr/>
        <p:nvPr/>
      </p:nvGrpSpPr>
      <p:grpSpPr>
        <a:xfrm>
          <a:off x="0" y="0"/>
          <a:ext cx="0" cy="0"/>
          <a:chOff x="0" y="0"/>
          <a:chExt cx="0" cy="0"/>
        </a:xfrm>
      </p:grpSpPr>
      <p:sp>
        <p:nvSpPr>
          <p:cNvPr id="44" name="Google Shape;44;p8"/>
          <p:cNvSpPr txBox="1"/>
          <p:nvPr>
            <p:ph type="title"/>
          </p:nvPr>
        </p:nvSpPr>
        <p:spPr>
          <a:xfrm>
            <a:off x="628650" y="489347"/>
            <a:ext cx="7886700" cy="5631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rgbClr val="262626"/>
              </a:buClr>
              <a:buSzPts val="3300"/>
              <a:buChar char="●"/>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8"/>
          <p:cNvSpPr txBox="1"/>
          <p:nvPr>
            <p:ph idx="1" type="body"/>
          </p:nvPr>
        </p:nvSpPr>
        <p:spPr>
          <a:xfrm>
            <a:off x="628650" y="1369219"/>
            <a:ext cx="7886700" cy="30693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Clr>
                <a:srgbClr val="262626"/>
              </a:buClr>
              <a:buSzPts val="1400"/>
              <a:buChar char="●"/>
              <a:defRPr/>
            </a:lvl1pPr>
            <a:lvl2pPr indent="-317500" lvl="1" marL="914400" algn="l">
              <a:lnSpc>
                <a:spcPct val="90000"/>
              </a:lnSpc>
              <a:spcBef>
                <a:spcPts val="400"/>
              </a:spcBef>
              <a:spcAft>
                <a:spcPts val="0"/>
              </a:spcAft>
              <a:buClr>
                <a:srgbClr val="262626"/>
              </a:buClr>
              <a:buSzPts val="1400"/>
              <a:buChar char="○"/>
              <a:defRPr/>
            </a:lvl2pPr>
            <a:lvl3pPr indent="-317500" lvl="2" marL="1371600" algn="l">
              <a:lnSpc>
                <a:spcPct val="90000"/>
              </a:lnSpc>
              <a:spcBef>
                <a:spcPts val="400"/>
              </a:spcBef>
              <a:spcAft>
                <a:spcPts val="0"/>
              </a:spcAft>
              <a:buClr>
                <a:srgbClr val="262626"/>
              </a:buClr>
              <a:buSzPts val="1400"/>
              <a:buChar char="■"/>
              <a:defRPr/>
            </a:lvl3pPr>
            <a:lvl4pPr indent="-317500" lvl="3" marL="1828800" algn="l">
              <a:lnSpc>
                <a:spcPct val="90000"/>
              </a:lnSpc>
              <a:spcBef>
                <a:spcPts val="400"/>
              </a:spcBef>
              <a:spcAft>
                <a:spcPts val="0"/>
              </a:spcAft>
              <a:buClr>
                <a:srgbClr val="262626"/>
              </a:buClr>
              <a:buSzPts val="1400"/>
              <a:buChar char="●"/>
              <a:defRPr/>
            </a:lvl4pPr>
            <a:lvl5pPr indent="-317500" lvl="4" marL="2286000" algn="l">
              <a:lnSpc>
                <a:spcPct val="90000"/>
              </a:lnSpc>
              <a:spcBef>
                <a:spcPts val="400"/>
              </a:spcBef>
              <a:spcAft>
                <a:spcPts val="0"/>
              </a:spcAft>
              <a:buClr>
                <a:srgbClr val="262626"/>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1" showMasterSp="0">
  <p:cSld name="BLANK_1">
    <p:spTree>
      <p:nvGrpSpPr>
        <p:cNvPr id="46" name="Shape 46"/>
        <p:cNvGrpSpPr/>
        <p:nvPr/>
      </p:nvGrpSpPr>
      <p:grpSpPr>
        <a:xfrm>
          <a:off x="0" y="0"/>
          <a:ext cx="0" cy="0"/>
          <a:chOff x="0" y="0"/>
          <a:chExt cx="0" cy="0"/>
        </a:xfrm>
      </p:grpSpPr>
      <p:sp>
        <p:nvSpPr>
          <p:cNvPr id="47" name="Google Shape;47;p9"/>
          <p:cNvSpPr txBox="1"/>
          <p:nvPr>
            <p:ph idx="10" type="dt"/>
          </p:nvPr>
        </p:nvSpPr>
        <p:spPr>
          <a:xfrm>
            <a:off x="0" y="0"/>
            <a:ext cx="1408500" cy="1406400"/>
          </a:xfrm>
          <a:prstGeom prst="rect">
            <a:avLst/>
          </a:prstGeom>
          <a:noFill/>
          <a:ln>
            <a:noFill/>
          </a:ln>
        </p:spPr>
        <p:txBody>
          <a:bodyPr anchorCtr="0" anchor="t" bIns="21450" lIns="42900" spcFirstLastPara="1" rIns="42900" wrap="square" tIns="21450">
            <a:noAutofit/>
          </a:bodyPr>
          <a:lstStyle>
            <a:lvl1pPr lvl="0"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1pPr>
            <a:lvl2pPr lvl="1"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9pPr>
          </a:lstStyle>
          <a:p/>
        </p:txBody>
      </p:sp>
      <p:sp>
        <p:nvSpPr>
          <p:cNvPr id="48" name="Google Shape;48;p9"/>
          <p:cNvSpPr txBox="1"/>
          <p:nvPr>
            <p:ph idx="11" type="ftr"/>
          </p:nvPr>
        </p:nvSpPr>
        <p:spPr>
          <a:xfrm>
            <a:off x="0" y="0"/>
            <a:ext cx="1408500" cy="1406400"/>
          </a:xfrm>
          <a:prstGeom prst="rect">
            <a:avLst/>
          </a:prstGeom>
          <a:noFill/>
          <a:ln>
            <a:noFill/>
          </a:ln>
        </p:spPr>
        <p:txBody>
          <a:bodyPr anchorCtr="0" anchor="t" bIns="21450" lIns="42900" spcFirstLastPara="1" rIns="42900" wrap="square" tIns="21450">
            <a:noAutofit/>
          </a:bodyPr>
          <a:lstStyle>
            <a:lvl1pPr lvl="0"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1pPr>
            <a:lvl2pPr lvl="1"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9pPr>
          </a:lstStyle>
          <a:p/>
        </p:txBody>
      </p:sp>
      <p:sp>
        <p:nvSpPr>
          <p:cNvPr id="49" name="Google Shape;49;p9"/>
          <p:cNvSpPr txBox="1"/>
          <p:nvPr>
            <p:ph idx="12" type="sldNum"/>
          </p:nvPr>
        </p:nvSpPr>
        <p:spPr>
          <a:xfrm>
            <a:off x="0" y="0"/>
            <a:ext cx="1408500" cy="1406400"/>
          </a:xfrm>
          <a:prstGeom prst="rect">
            <a:avLst/>
          </a:prstGeom>
          <a:noFill/>
          <a:ln>
            <a:noFill/>
          </a:ln>
        </p:spPr>
        <p:txBody>
          <a:bodyPr anchorCtr="0" anchor="t" bIns="21450" lIns="42900" spcFirstLastPara="1" rIns="42900" wrap="square" tIns="21450">
            <a:noAutofit/>
          </a:bodyPr>
          <a:lstStyle>
            <a:lvl1pPr indent="0" lvl="0" marL="0" marR="0" algn="l">
              <a:spcBef>
                <a:spcPts val="0"/>
              </a:spcBef>
              <a:buNone/>
              <a:defRPr b="0" i="0" sz="800" u="none" cap="none" strike="noStrike">
                <a:solidFill>
                  <a:schemeClr val="dk1"/>
                </a:solidFill>
                <a:latin typeface="Calibri"/>
                <a:ea typeface="Calibri"/>
                <a:cs typeface="Calibri"/>
                <a:sym typeface="Calibri"/>
              </a:defRPr>
            </a:lvl1pPr>
            <a:lvl2pPr indent="0" lvl="1" marL="0" marR="0" algn="l">
              <a:spcBef>
                <a:spcPts val="0"/>
              </a:spcBef>
              <a:buNone/>
              <a:defRPr b="0" i="0" sz="800" u="none" cap="none" strike="noStrike">
                <a:solidFill>
                  <a:schemeClr val="dk1"/>
                </a:solidFill>
                <a:latin typeface="Calibri"/>
                <a:ea typeface="Calibri"/>
                <a:cs typeface="Calibri"/>
                <a:sym typeface="Calibri"/>
              </a:defRPr>
            </a:lvl2pPr>
            <a:lvl3pPr indent="0" lvl="2" marL="0" marR="0" algn="l">
              <a:spcBef>
                <a:spcPts val="0"/>
              </a:spcBef>
              <a:buNone/>
              <a:defRPr b="0" i="0" sz="800" u="none" cap="none" strike="noStrike">
                <a:solidFill>
                  <a:schemeClr val="dk1"/>
                </a:solidFill>
                <a:latin typeface="Calibri"/>
                <a:ea typeface="Calibri"/>
                <a:cs typeface="Calibri"/>
                <a:sym typeface="Calibri"/>
              </a:defRPr>
            </a:lvl3pPr>
            <a:lvl4pPr indent="0" lvl="3" marL="0" marR="0" algn="l">
              <a:spcBef>
                <a:spcPts val="0"/>
              </a:spcBef>
              <a:buNone/>
              <a:defRPr b="0" i="0" sz="800" u="none" cap="none" strike="noStrike">
                <a:solidFill>
                  <a:schemeClr val="dk1"/>
                </a:solidFill>
                <a:latin typeface="Calibri"/>
                <a:ea typeface="Calibri"/>
                <a:cs typeface="Calibri"/>
                <a:sym typeface="Calibri"/>
              </a:defRPr>
            </a:lvl4pPr>
            <a:lvl5pPr indent="0" lvl="4" marL="0" marR="0" algn="l">
              <a:spcBef>
                <a:spcPts val="0"/>
              </a:spcBef>
              <a:buNone/>
              <a:defRPr b="0" i="0" sz="800" u="none" cap="none" strike="noStrike">
                <a:solidFill>
                  <a:schemeClr val="dk1"/>
                </a:solidFill>
                <a:latin typeface="Calibri"/>
                <a:ea typeface="Calibri"/>
                <a:cs typeface="Calibri"/>
                <a:sym typeface="Calibri"/>
              </a:defRPr>
            </a:lvl5pPr>
            <a:lvl6pPr indent="0" lvl="5" marL="0" marR="0" algn="l">
              <a:spcBef>
                <a:spcPts val="0"/>
              </a:spcBef>
              <a:buNone/>
              <a:defRPr b="0" i="0" sz="800" u="none" cap="none" strike="noStrike">
                <a:solidFill>
                  <a:schemeClr val="dk1"/>
                </a:solidFill>
                <a:latin typeface="Calibri"/>
                <a:ea typeface="Calibri"/>
                <a:cs typeface="Calibri"/>
                <a:sym typeface="Calibri"/>
              </a:defRPr>
            </a:lvl6pPr>
            <a:lvl7pPr indent="0" lvl="6" marL="0" marR="0" algn="l">
              <a:spcBef>
                <a:spcPts val="0"/>
              </a:spcBef>
              <a:buNone/>
              <a:defRPr b="0" i="0" sz="800" u="none" cap="none" strike="noStrike">
                <a:solidFill>
                  <a:schemeClr val="dk1"/>
                </a:solidFill>
                <a:latin typeface="Calibri"/>
                <a:ea typeface="Calibri"/>
                <a:cs typeface="Calibri"/>
                <a:sym typeface="Calibri"/>
              </a:defRPr>
            </a:lvl7pPr>
            <a:lvl8pPr indent="0" lvl="7" marL="0" marR="0" algn="l">
              <a:spcBef>
                <a:spcPts val="0"/>
              </a:spcBef>
              <a:buNone/>
              <a:defRPr b="0" i="0" sz="800" u="none" cap="none" strike="noStrike">
                <a:solidFill>
                  <a:schemeClr val="dk1"/>
                </a:solidFill>
                <a:latin typeface="Calibri"/>
                <a:ea typeface="Calibri"/>
                <a:cs typeface="Calibri"/>
                <a:sym typeface="Calibri"/>
              </a:defRPr>
            </a:lvl8pPr>
            <a:lvl9pPr indent="0" lvl="8" marL="0" marR="0" algn="l">
              <a:spcBef>
                <a:spcPts val="0"/>
              </a:spcBef>
              <a:buNone/>
              <a:defRPr b="0" i="0" sz="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
        <p:nvSpPr>
          <p:cNvPr id="50" name="Google Shape;50;p9"/>
          <p:cNvSpPr txBox="1"/>
          <p:nvPr/>
        </p:nvSpPr>
        <p:spPr>
          <a:xfrm>
            <a:off x="7832600" y="4658850"/>
            <a:ext cx="131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latin typeface="Roboto Mono"/>
                <a:ea typeface="Roboto Mono"/>
                <a:cs typeface="Roboto Mono"/>
                <a:sym typeface="Roboto Mono"/>
              </a:rPr>
              <a:t>@</a:t>
            </a:r>
            <a:r>
              <a:rPr lang="en" sz="1500">
                <a:solidFill>
                  <a:schemeClr val="lt1"/>
                </a:solidFill>
                <a:latin typeface="Roboto Mono"/>
                <a:ea typeface="Roboto Mono"/>
                <a:cs typeface="Roboto Mono"/>
                <a:sym typeface="Roboto Mono"/>
              </a:rPr>
              <a:t>vitessio</a:t>
            </a:r>
            <a:endParaRPr sz="1500">
              <a:solidFill>
                <a:schemeClr val="lt1"/>
              </a:solidFill>
              <a:latin typeface="Roboto Mono"/>
              <a:ea typeface="Roboto Mono"/>
              <a:cs typeface="Roboto Mono"/>
              <a:sym typeface="Roboto Mono"/>
            </a:endParaRPr>
          </a:p>
        </p:txBody>
      </p:sp>
      <p:pic>
        <p:nvPicPr>
          <p:cNvPr id="51" name="Google Shape;51;p9" title="logo-white.png"/>
          <p:cNvPicPr preferRelativeResize="0"/>
          <p:nvPr/>
        </p:nvPicPr>
        <p:blipFill rotWithShape="1">
          <a:blip r:embed="rId2">
            <a:alphaModFix/>
          </a:blip>
          <a:srcRect b="1076" l="0" r="0" t="1076"/>
          <a:stretch/>
        </p:blipFill>
        <p:spPr>
          <a:xfrm>
            <a:off x="7663480" y="4795270"/>
            <a:ext cx="174128" cy="174131"/>
          </a:xfrm>
          <a:prstGeom prst="rect">
            <a:avLst/>
          </a:prstGeom>
          <a:noFill/>
          <a:ln>
            <a:noFill/>
          </a:ln>
        </p:spPr>
      </p:pic>
      <p:sp>
        <p:nvSpPr>
          <p:cNvPr id="52" name="Google Shape;52;p9"/>
          <p:cNvSpPr/>
          <p:nvPr/>
        </p:nvSpPr>
        <p:spPr>
          <a:xfrm>
            <a:off x="390" y="4175285"/>
            <a:ext cx="955167" cy="975455"/>
          </a:xfrm>
          <a:custGeom>
            <a:rect b="b" l="l" r="r" t="t"/>
            <a:pathLst>
              <a:path extrusionOk="0" h="3981450" w="4152900">
                <a:moveTo>
                  <a:pt x="0" y="0"/>
                </a:moveTo>
                <a:cubicBezTo>
                  <a:pt x="762000" y="1189072"/>
                  <a:pt x="2584450" y="1190447"/>
                  <a:pt x="3200400" y="1720566"/>
                </a:cubicBezTo>
                <a:cubicBezTo>
                  <a:pt x="3816350" y="2250685"/>
                  <a:pt x="3971925" y="2641175"/>
                  <a:pt x="4152900" y="3981450"/>
                </a:cubicBezTo>
                <a:lnTo>
                  <a:pt x="0" y="3981450"/>
                </a:lnTo>
                <a:lnTo>
                  <a:pt x="0" y="0"/>
                </a:lnTo>
                <a:close/>
              </a:path>
            </a:pathLst>
          </a:custGeom>
          <a:solidFill>
            <a:schemeClr val="lt1"/>
          </a:solidFill>
          <a:ln>
            <a:noFill/>
          </a:ln>
        </p:spPr>
        <p:txBody>
          <a:bodyPr anchorCtr="0" anchor="ctr" bIns="21450" lIns="42900" spcFirstLastPara="1" rIns="42900" wrap="square" tIns="2145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pic>
        <p:nvPicPr>
          <p:cNvPr id="53" name="Google Shape;53;p9"/>
          <p:cNvPicPr preferRelativeResize="0"/>
          <p:nvPr/>
        </p:nvPicPr>
        <p:blipFill>
          <a:blip r:embed="rId3">
            <a:alphaModFix/>
          </a:blip>
          <a:stretch>
            <a:fillRect/>
          </a:stretch>
        </p:blipFill>
        <p:spPr>
          <a:xfrm>
            <a:off x="159168" y="4548603"/>
            <a:ext cx="500951" cy="536426"/>
          </a:xfrm>
          <a:prstGeom prst="rect">
            <a:avLst/>
          </a:prstGeom>
          <a:solidFill>
            <a:schemeClr val="lt1"/>
          </a:solidFill>
          <a:ln>
            <a:noFill/>
          </a:ln>
        </p:spPr>
      </p:pic>
      <p:pic>
        <p:nvPicPr>
          <p:cNvPr id="54" name="Google Shape;54;p9"/>
          <p:cNvPicPr preferRelativeResize="0"/>
          <p:nvPr/>
        </p:nvPicPr>
        <p:blipFill rotWithShape="1">
          <a:blip r:embed="rId4">
            <a:alphaModFix/>
          </a:blip>
          <a:srcRect b="0" l="0" r="0" t="0"/>
          <a:stretch/>
        </p:blipFill>
        <p:spPr>
          <a:xfrm>
            <a:off x="7586496" y="263744"/>
            <a:ext cx="1245804" cy="54165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2" showMasterSp="0">
  <p:cSld name="BLANK_2">
    <p:spTree>
      <p:nvGrpSpPr>
        <p:cNvPr id="55" name="Shape 55"/>
        <p:cNvGrpSpPr/>
        <p:nvPr/>
      </p:nvGrpSpPr>
      <p:grpSpPr>
        <a:xfrm>
          <a:off x="0" y="0"/>
          <a:ext cx="0" cy="0"/>
          <a:chOff x="0" y="0"/>
          <a:chExt cx="0" cy="0"/>
        </a:xfrm>
      </p:grpSpPr>
      <p:sp>
        <p:nvSpPr>
          <p:cNvPr id="56" name="Google Shape;56;p10"/>
          <p:cNvSpPr txBox="1"/>
          <p:nvPr>
            <p:ph idx="10" type="dt"/>
          </p:nvPr>
        </p:nvSpPr>
        <p:spPr>
          <a:xfrm>
            <a:off x="0" y="0"/>
            <a:ext cx="1408500" cy="1406400"/>
          </a:xfrm>
          <a:prstGeom prst="rect">
            <a:avLst/>
          </a:prstGeom>
          <a:noFill/>
          <a:ln>
            <a:noFill/>
          </a:ln>
        </p:spPr>
        <p:txBody>
          <a:bodyPr anchorCtr="0" anchor="t" bIns="21450" lIns="42900" spcFirstLastPara="1" rIns="42900" wrap="square" tIns="21450">
            <a:noAutofit/>
          </a:bodyPr>
          <a:lstStyle>
            <a:lvl1pPr lvl="0"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1pPr>
            <a:lvl2pPr lvl="1"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9pPr>
          </a:lstStyle>
          <a:p/>
        </p:txBody>
      </p:sp>
      <p:sp>
        <p:nvSpPr>
          <p:cNvPr id="57" name="Google Shape;57;p10"/>
          <p:cNvSpPr txBox="1"/>
          <p:nvPr>
            <p:ph idx="11" type="ftr"/>
          </p:nvPr>
        </p:nvSpPr>
        <p:spPr>
          <a:xfrm>
            <a:off x="0" y="0"/>
            <a:ext cx="1408500" cy="1406400"/>
          </a:xfrm>
          <a:prstGeom prst="rect">
            <a:avLst/>
          </a:prstGeom>
          <a:noFill/>
          <a:ln>
            <a:noFill/>
          </a:ln>
        </p:spPr>
        <p:txBody>
          <a:bodyPr anchorCtr="0" anchor="t" bIns="21450" lIns="42900" spcFirstLastPara="1" rIns="42900" wrap="square" tIns="21450">
            <a:noAutofit/>
          </a:bodyPr>
          <a:lstStyle>
            <a:lvl1pPr lvl="0"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1pPr>
            <a:lvl2pPr lvl="1"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2pPr>
            <a:lvl3pPr lvl="2"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3pPr>
            <a:lvl4pPr lvl="3"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4pPr>
            <a:lvl5pPr lvl="4"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5pPr>
            <a:lvl6pPr lvl="5"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6pPr>
            <a:lvl7pPr lvl="6"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7pPr>
            <a:lvl8pPr lvl="7"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8pPr>
            <a:lvl9pPr lvl="8" marR="0" algn="l">
              <a:spcBef>
                <a:spcPts val="0"/>
              </a:spcBef>
              <a:spcAft>
                <a:spcPts val="0"/>
              </a:spcAft>
              <a:buSzPts val="700"/>
              <a:buNone/>
              <a:defRPr b="0" i="0" sz="800" u="none" cap="none" strike="noStrike">
                <a:solidFill>
                  <a:schemeClr val="dk1"/>
                </a:solidFill>
                <a:latin typeface="Calibri"/>
                <a:ea typeface="Calibri"/>
                <a:cs typeface="Calibri"/>
                <a:sym typeface="Calibri"/>
              </a:defRPr>
            </a:lvl9pPr>
          </a:lstStyle>
          <a:p/>
        </p:txBody>
      </p:sp>
      <p:sp>
        <p:nvSpPr>
          <p:cNvPr id="58" name="Google Shape;58;p10"/>
          <p:cNvSpPr txBox="1"/>
          <p:nvPr>
            <p:ph idx="12" type="sldNum"/>
          </p:nvPr>
        </p:nvSpPr>
        <p:spPr>
          <a:xfrm>
            <a:off x="0" y="0"/>
            <a:ext cx="1408500" cy="1406400"/>
          </a:xfrm>
          <a:prstGeom prst="rect">
            <a:avLst/>
          </a:prstGeom>
          <a:noFill/>
          <a:ln>
            <a:noFill/>
          </a:ln>
        </p:spPr>
        <p:txBody>
          <a:bodyPr anchorCtr="0" anchor="t" bIns="21450" lIns="42900" spcFirstLastPara="1" rIns="42900" wrap="square" tIns="21450">
            <a:noAutofit/>
          </a:bodyPr>
          <a:lstStyle>
            <a:lvl1pPr indent="0" lvl="0" marL="0" marR="0" algn="l">
              <a:spcBef>
                <a:spcPts val="0"/>
              </a:spcBef>
              <a:buNone/>
              <a:defRPr b="0" i="0" sz="800" u="none" cap="none" strike="noStrike">
                <a:solidFill>
                  <a:schemeClr val="dk1"/>
                </a:solidFill>
                <a:latin typeface="Calibri"/>
                <a:ea typeface="Calibri"/>
                <a:cs typeface="Calibri"/>
                <a:sym typeface="Calibri"/>
              </a:defRPr>
            </a:lvl1pPr>
            <a:lvl2pPr indent="0" lvl="1" marL="0" marR="0" algn="l">
              <a:spcBef>
                <a:spcPts val="0"/>
              </a:spcBef>
              <a:buNone/>
              <a:defRPr b="0" i="0" sz="800" u="none" cap="none" strike="noStrike">
                <a:solidFill>
                  <a:schemeClr val="dk1"/>
                </a:solidFill>
                <a:latin typeface="Calibri"/>
                <a:ea typeface="Calibri"/>
                <a:cs typeface="Calibri"/>
                <a:sym typeface="Calibri"/>
              </a:defRPr>
            </a:lvl2pPr>
            <a:lvl3pPr indent="0" lvl="2" marL="0" marR="0" algn="l">
              <a:spcBef>
                <a:spcPts val="0"/>
              </a:spcBef>
              <a:buNone/>
              <a:defRPr b="0" i="0" sz="800" u="none" cap="none" strike="noStrike">
                <a:solidFill>
                  <a:schemeClr val="dk1"/>
                </a:solidFill>
                <a:latin typeface="Calibri"/>
                <a:ea typeface="Calibri"/>
                <a:cs typeface="Calibri"/>
                <a:sym typeface="Calibri"/>
              </a:defRPr>
            </a:lvl3pPr>
            <a:lvl4pPr indent="0" lvl="3" marL="0" marR="0" algn="l">
              <a:spcBef>
                <a:spcPts val="0"/>
              </a:spcBef>
              <a:buNone/>
              <a:defRPr b="0" i="0" sz="800" u="none" cap="none" strike="noStrike">
                <a:solidFill>
                  <a:schemeClr val="dk1"/>
                </a:solidFill>
                <a:latin typeface="Calibri"/>
                <a:ea typeface="Calibri"/>
                <a:cs typeface="Calibri"/>
                <a:sym typeface="Calibri"/>
              </a:defRPr>
            </a:lvl4pPr>
            <a:lvl5pPr indent="0" lvl="4" marL="0" marR="0" algn="l">
              <a:spcBef>
                <a:spcPts val="0"/>
              </a:spcBef>
              <a:buNone/>
              <a:defRPr b="0" i="0" sz="800" u="none" cap="none" strike="noStrike">
                <a:solidFill>
                  <a:schemeClr val="dk1"/>
                </a:solidFill>
                <a:latin typeface="Calibri"/>
                <a:ea typeface="Calibri"/>
                <a:cs typeface="Calibri"/>
                <a:sym typeface="Calibri"/>
              </a:defRPr>
            </a:lvl5pPr>
            <a:lvl6pPr indent="0" lvl="5" marL="0" marR="0" algn="l">
              <a:spcBef>
                <a:spcPts val="0"/>
              </a:spcBef>
              <a:buNone/>
              <a:defRPr b="0" i="0" sz="800" u="none" cap="none" strike="noStrike">
                <a:solidFill>
                  <a:schemeClr val="dk1"/>
                </a:solidFill>
                <a:latin typeface="Calibri"/>
                <a:ea typeface="Calibri"/>
                <a:cs typeface="Calibri"/>
                <a:sym typeface="Calibri"/>
              </a:defRPr>
            </a:lvl6pPr>
            <a:lvl7pPr indent="0" lvl="6" marL="0" marR="0" algn="l">
              <a:spcBef>
                <a:spcPts val="0"/>
              </a:spcBef>
              <a:buNone/>
              <a:defRPr b="0" i="0" sz="800" u="none" cap="none" strike="noStrike">
                <a:solidFill>
                  <a:schemeClr val="dk1"/>
                </a:solidFill>
                <a:latin typeface="Calibri"/>
                <a:ea typeface="Calibri"/>
                <a:cs typeface="Calibri"/>
                <a:sym typeface="Calibri"/>
              </a:defRPr>
            </a:lvl7pPr>
            <a:lvl8pPr indent="0" lvl="7" marL="0" marR="0" algn="l">
              <a:spcBef>
                <a:spcPts val="0"/>
              </a:spcBef>
              <a:buNone/>
              <a:defRPr b="0" i="0" sz="800" u="none" cap="none" strike="noStrike">
                <a:solidFill>
                  <a:schemeClr val="dk1"/>
                </a:solidFill>
                <a:latin typeface="Calibri"/>
                <a:ea typeface="Calibri"/>
                <a:cs typeface="Calibri"/>
                <a:sym typeface="Calibri"/>
              </a:defRPr>
            </a:lvl8pPr>
            <a:lvl9pPr indent="0" lvl="8" marL="0" marR="0" algn="l">
              <a:spcBef>
                <a:spcPts val="0"/>
              </a:spcBef>
              <a:buNone/>
              <a:defRPr b="0" i="0" sz="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
        <p:nvSpPr>
          <p:cNvPr id="59" name="Google Shape;59;p10"/>
          <p:cNvSpPr txBox="1"/>
          <p:nvPr/>
        </p:nvSpPr>
        <p:spPr>
          <a:xfrm>
            <a:off x="7832600" y="4658850"/>
            <a:ext cx="131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latin typeface="Roboto Mono"/>
                <a:ea typeface="Roboto Mono"/>
                <a:cs typeface="Roboto Mono"/>
                <a:sym typeface="Roboto Mono"/>
              </a:rPr>
              <a:t>@</a:t>
            </a:r>
            <a:r>
              <a:rPr lang="en" sz="1500">
                <a:solidFill>
                  <a:schemeClr val="lt1"/>
                </a:solidFill>
                <a:latin typeface="Roboto Mono"/>
                <a:ea typeface="Roboto Mono"/>
                <a:cs typeface="Roboto Mono"/>
                <a:sym typeface="Roboto Mono"/>
              </a:rPr>
              <a:t>vitessio</a:t>
            </a:r>
            <a:endParaRPr sz="1500">
              <a:solidFill>
                <a:schemeClr val="lt1"/>
              </a:solidFill>
              <a:latin typeface="Roboto Mono"/>
              <a:ea typeface="Roboto Mono"/>
              <a:cs typeface="Roboto Mono"/>
              <a:sym typeface="Roboto Mono"/>
            </a:endParaRPr>
          </a:p>
        </p:txBody>
      </p:sp>
      <p:pic>
        <p:nvPicPr>
          <p:cNvPr id="60" name="Google Shape;60;p10" title="logo-white.png"/>
          <p:cNvPicPr preferRelativeResize="0"/>
          <p:nvPr/>
        </p:nvPicPr>
        <p:blipFill rotWithShape="1">
          <a:blip r:embed="rId2">
            <a:alphaModFix/>
          </a:blip>
          <a:srcRect b="1076" l="0" r="0" t="1076"/>
          <a:stretch/>
        </p:blipFill>
        <p:spPr>
          <a:xfrm>
            <a:off x="7663480" y="4795270"/>
            <a:ext cx="174128" cy="174131"/>
          </a:xfrm>
          <a:prstGeom prst="rect">
            <a:avLst/>
          </a:prstGeom>
          <a:noFill/>
          <a:ln>
            <a:noFill/>
          </a:ln>
        </p:spPr>
      </p:pic>
      <p:sp>
        <p:nvSpPr>
          <p:cNvPr id="61" name="Google Shape;61;p10"/>
          <p:cNvSpPr/>
          <p:nvPr/>
        </p:nvSpPr>
        <p:spPr>
          <a:xfrm>
            <a:off x="390" y="4175285"/>
            <a:ext cx="955167" cy="975455"/>
          </a:xfrm>
          <a:custGeom>
            <a:rect b="b" l="l" r="r" t="t"/>
            <a:pathLst>
              <a:path extrusionOk="0" h="3981450" w="4152900">
                <a:moveTo>
                  <a:pt x="0" y="0"/>
                </a:moveTo>
                <a:cubicBezTo>
                  <a:pt x="762000" y="1189072"/>
                  <a:pt x="2584450" y="1190447"/>
                  <a:pt x="3200400" y="1720566"/>
                </a:cubicBezTo>
                <a:cubicBezTo>
                  <a:pt x="3816350" y="2250685"/>
                  <a:pt x="3971925" y="2641175"/>
                  <a:pt x="4152900" y="3981450"/>
                </a:cubicBezTo>
                <a:lnTo>
                  <a:pt x="0" y="3981450"/>
                </a:lnTo>
                <a:lnTo>
                  <a:pt x="0" y="0"/>
                </a:lnTo>
                <a:close/>
              </a:path>
            </a:pathLst>
          </a:custGeom>
          <a:solidFill>
            <a:schemeClr val="lt1"/>
          </a:solidFill>
          <a:ln>
            <a:noFill/>
          </a:ln>
        </p:spPr>
        <p:txBody>
          <a:bodyPr anchorCtr="0" anchor="ctr" bIns="21450" lIns="42900" spcFirstLastPara="1" rIns="42900" wrap="square" tIns="2145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pic>
        <p:nvPicPr>
          <p:cNvPr id="62" name="Google Shape;62;p10"/>
          <p:cNvPicPr preferRelativeResize="0"/>
          <p:nvPr/>
        </p:nvPicPr>
        <p:blipFill>
          <a:blip r:embed="rId3">
            <a:alphaModFix/>
          </a:blip>
          <a:stretch>
            <a:fillRect/>
          </a:stretch>
        </p:blipFill>
        <p:spPr>
          <a:xfrm>
            <a:off x="159168" y="4548603"/>
            <a:ext cx="500951" cy="536426"/>
          </a:xfrm>
          <a:prstGeom prst="rect">
            <a:avLst/>
          </a:prstGeom>
          <a:solidFill>
            <a:schemeClr val="lt1"/>
          </a:solidFill>
          <a:ln>
            <a:noFill/>
          </a:ln>
        </p:spPr>
      </p:pic>
      <p:pic>
        <p:nvPicPr>
          <p:cNvPr id="63" name="Google Shape;63;p10"/>
          <p:cNvPicPr preferRelativeResize="0"/>
          <p:nvPr/>
        </p:nvPicPr>
        <p:blipFill rotWithShape="1">
          <a:blip r:embed="rId4">
            <a:alphaModFix/>
          </a:blip>
          <a:srcRect b="0" l="0" r="0" t="0"/>
          <a:stretch/>
        </p:blipFill>
        <p:spPr>
          <a:xfrm>
            <a:off x="7586496" y="263744"/>
            <a:ext cx="1245804" cy="541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64" name="Shape 64"/>
        <p:cNvGrpSpPr/>
        <p:nvPr/>
      </p:nvGrpSpPr>
      <p:grpSpPr>
        <a:xfrm>
          <a:off x="0" y="0"/>
          <a:ext cx="0" cy="0"/>
          <a:chOff x="0" y="0"/>
          <a:chExt cx="0" cy="0"/>
        </a:xfrm>
      </p:grpSpPr>
      <p:sp>
        <p:nvSpPr>
          <p:cNvPr id="65" name="Google Shape;65;p11"/>
          <p:cNvSpPr/>
          <p:nvPr/>
        </p:nvSpPr>
        <p:spPr>
          <a:xfrm>
            <a:off x="7100" y="5625"/>
            <a:ext cx="9136800" cy="1047900"/>
          </a:xfrm>
          <a:prstGeom prst="rect">
            <a:avLst/>
          </a:prstGeom>
          <a:gradFill>
            <a:gsLst>
              <a:gs pos="0">
                <a:schemeClr val="lt1"/>
              </a:gs>
              <a:gs pos="100000">
                <a:srgbClr val="96CC4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1"/>
          <p:cNvSpPr txBox="1"/>
          <p:nvPr>
            <p:ph type="title"/>
          </p:nvPr>
        </p:nvSpPr>
        <p:spPr>
          <a:xfrm>
            <a:off x="311700" y="0"/>
            <a:ext cx="6949800" cy="1047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2800"/>
              <a:buNone/>
              <a:defRPr>
                <a:solidFill>
                  <a:srgbClr val="912666"/>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p11"/>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sz="14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8" name="Google Shape;68;p11"/>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69" name="Google Shape;69;p11"/>
          <p:cNvPicPr preferRelativeResize="0"/>
          <p:nvPr/>
        </p:nvPicPr>
        <p:blipFill rotWithShape="1">
          <a:blip r:embed="rId2">
            <a:alphaModFix/>
          </a:blip>
          <a:srcRect b="0" l="0" r="0" t="0"/>
          <a:stretch/>
        </p:blipFill>
        <p:spPr>
          <a:xfrm>
            <a:off x="7570920" y="142489"/>
            <a:ext cx="1263600" cy="77079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showMasterSp="0">
  <p:cSld name="BLANK_1_1">
    <p:spTree>
      <p:nvGrpSpPr>
        <p:cNvPr id="70" name="Shape 70"/>
        <p:cNvGrpSpPr/>
        <p:nvPr/>
      </p:nvGrpSpPr>
      <p:grpSpPr>
        <a:xfrm>
          <a:off x="0" y="0"/>
          <a:ext cx="0" cy="0"/>
          <a:chOff x="0" y="0"/>
          <a:chExt cx="0" cy="0"/>
        </a:xfrm>
      </p:grpSpPr>
      <p:sp>
        <p:nvSpPr>
          <p:cNvPr id="71" name="Google Shape;71;p12"/>
          <p:cNvSpPr/>
          <p:nvPr/>
        </p:nvSpPr>
        <p:spPr>
          <a:xfrm>
            <a:off x="4721641" y="142088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72" name="Google Shape;72;p12"/>
          <p:cNvSpPr/>
          <p:nvPr/>
        </p:nvSpPr>
        <p:spPr>
          <a:xfrm>
            <a:off x="4740627" y="3155639"/>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73" name="Google Shape;73;p12"/>
          <p:cNvSpPr/>
          <p:nvPr/>
        </p:nvSpPr>
        <p:spPr>
          <a:xfrm>
            <a:off x="6668322" y="1415409"/>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74" name="Google Shape;74;p12"/>
          <p:cNvSpPr/>
          <p:nvPr/>
        </p:nvSpPr>
        <p:spPr>
          <a:xfrm>
            <a:off x="6668322" y="3155639"/>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75" name="Google Shape;75;p12"/>
          <p:cNvSpPr txBox="1"/>
          <p:nvPr>
            <p:ph type="title"/>
          </p:nvPr>
        </p:nvSpPr>
        <p:spPr>
          <a:xfrm>
            <a:off x="628650" y="1507462"/>
            <a:ext cx="3103200" cy="9939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1" i="0" sz="3800" u="none" cap="none" strike="noStrike">
                <a:solidFill>
                  <a:schemeClr val="lt1"/>
                </a:solidFill>
                <a:latin typeface="Overpass SemiBold"/>
                <a:ea typeface="Overpass SemiBold"/>
                <a:cs typeface="Overpass SemiBold"/>
                <a:sym typeface="Overpass SemiBold"/>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76" name="Google Shape;76;p12"/>
          <p:cNvSpPr txBox="1"/>
          <p:nvPr>
            <p:ph idx="1" type="body"/>
          </p:nvPr>
        </p:nvSpPr>
        <p:spPr>
          <a:xfrm>
            <a:off x="4702656" y="1507462"/>
            <a:ext cx="1832100" cy="1082100"/>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1pPr>
            <a:lvl2pPr indent="-228600" lvl="1" marL="9144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2pPr>
            <a:lvl3pPr indent="-228600" lvl="2" marL="13716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3pPr>
            <a:lvl4pPr indent="-228600" lvl="3" marL="18288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4pPr>
            <a:lvl5pPr indent="-228600" lvl="4" marL="22860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5pPr>
            <a:lvl6pPr indent="-228600" lvl="5" marL="27432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77" name="Google Shape;77;p12"/>
          <p:cNvSpPr txBox="1"/>
          <p:nvPr>
            <p:ph idx="2" type="body"/>
          </p:nvPr>
        </p:nvSpPr>
        <p:spPr>
          <a:xfrm>
            <a:off x="6650402" y="1507462"/>
            <a:ext cx="1832100" cy="1082100"/>
          </a:xfrm>
          <a:prstGeom prst="rect">
            <a:avLst/>
          </a:prstGeom>
          <a:noFill/>
          <a:ln>
            <a:noFill/>
          </a:ln>
        </p:spPr>
        <p:txBody>
          <a:bodyPr anchorCtr="0" anchor="t" bIns="45700" lIns="91425" spcFirstLastPara="1" rIns="91425" wrap="square" tIns="45700">
            <a:noAutofit/>
          </a:bodyPr>
          <a:lstStyle>
            <a:lvl1pPr indent="-228600" lvl="0" marL="4572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1pPr>
            <a:lvl2pPr indent="-228600" lvl="1" marL="9144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2pPr>
            <a:lvl3pPr indent="-228600" lvl="2" marL="13716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3pPr>
            <a:lvl4pPr indent="-228600" lvl="3" marL="18288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4pPr>
            <a:lvl5pPr indent="-228600" lvl="4" marL="2286000" marR="0" algn="l">
              <a:lnSpc>
                <a:spcPct val="100000"/>
              </a:lnSpc>
              <a:spcBef>
                <a:spcPts val="0"/>
              </a:spcBef>
              <a:spcAft>
                <a:spcPts val="0"/>
              </a:spcAft>
              <a:buSzPts val="1400"/>
              <a:buNone/>
              <a:defRPr b="0" i="0" sz="2400" u="none" cap="none" strike="noStrike">
                <a:solidFill>
                  <a:schemeClr val="lt1"/>
                </a:solidFill>
                <a:latin typeface="Overpass"/>
                <a:ea typeface="Overpass"/>
                <a:cs typeface="Overpass"/>
                <a:sym typeface="Overpass"/>
              </a:defRPr>
            </a:lvl5pPr>
            <a:lvl6pPr indent="-228600" lvl="5" marL="27432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78" name="Google Shape;78;p12"/>
          <p:cNvSpPr txBox="1"/>
          <p:nvPr/>
        </p:nvSpPr>
        <p:spPr>
          <a:xfrm>
            <a:off x="7832600" y="4658850"/>
            <a:ext cx="131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latin typeface="Roboto Mono"/>
                <a:ea typeface="Roboto Mono"/>
                <a:cs typeface="Roboto Mono"/>
                <a:sym typeface="Roboto Mono"/>
              </a:rPr>
              <a:t>@</a:t>
            </a:r>
            <a:r>
              <a:rPr lang="en" sz="1500">
                <a:solidFill>
                  <a:schemeClr val="lt1"/>
                </a:solidFill>
                <a:latin typeface="Roboto Mono"/>
                <a:ea typeface="Roboto Mono"/>
                <a:cs typeface="Roboto Mono"/>
                <a:sym typeface="Roboto Mono"/>
              </a:rPr>
              <a:t>vitessio</a:t>
            </a:r>
            <a:endParaRPr sz="1500">
              <a:solidFill>
                <a:schemeClr val="lt1"/>
              </a:solidFill>
              <a:latin typeface="Roboto Mono"/>
              <a:ea typeface="Roboto Mono"/>
              <a:cs typeface="Roboto Mono"/>
              <a:sym typeface="Roboto Mono"/>
            </a:endParaRPr>
          </a:p>
        </p:txBody>
      </p:sp>
      <p:pic>
        <p:nvPicPr>
          <p:cNvPr id="79" name="Google Shape;79;p12" title="logo-white.png"/>
          <p:cNvPicPr preferRelativeResize="0"/>
          <p:nvPr/>
        </p:nvPicPr>
        <p:blipFill rotWithShape="1">
          <a:blip r:embed="rId2">
            <a:alphaModFix/>
          </a:blip>
          <a:srcRect b="1076" l="0" r="0" t="1076"/>
          <a:stretch/>
        </p:blipFill>
        <p:spPr>
          <a:xfrm>
            <a:off x="7663480" y="4795270"/>
            <a:ext cx="174128" cy="174131"/>
          </a:xfrm>
          <a:prstGeom prst="rect">
            <a:avLst/>
          </a:prstGeom>
          <a:noFill/>
          <a:ln>
            <a:noFill/>
          </a:ln>
        </p:spPr>
      </p:pic>
      <p:sp>
        <p:nvSpPr>
          <p:cNvPr id="80" name="Google Shape;80;p12"/>
          <p:cNvSpPr/>
          <p:nvPr/>
        </p:nvSpPr>
        <p:spPr>
          <a:xfrm>
            <a:off x="390" y="4175285"/>
            <a:ext cx="955167" cy="975455"/>
          </a:xfrm>
          <a:custGeom>
            <a:rect b="b" l="l" r="r" t="t"/>
            <a:pathLst>
              <a:path extrusionOk="0" h="3981450" w="4152900">
                <a:moveTo>
                  <a:pt x="0" y="0"/>
                </a:moveTo>
                <a:cubicBezTo>
                  <a:pt x="762000" y="1189072"/>
                  <a:pt x="2584450" y="1190447"/>
                  <a:pt x="3200400" y="1720566"/>
                </a:cubicBezTo>
                <a:cubicBezTo>
                  <a:pt x="3816350" y="2250685"/>
                  <a:pt x="3971925" y="2641175"/>
                  <a:pt x="4152900" y="3981450"/>
                </a:cubicBezTo>
                <a:lnTo>
                  <a:pt x="0" y="3981450"/>
                </a:lnTo>
                <a:lnTo>
                  <a:pt x="0" y="0"/>
                </a:lnTo>
                <a:close/>
              </a:path>
            </a:pathLst>
          </a:custGeom>
          <a:solidFill>
            <a:schemeClr val="lt1"/>
          </a:solidFill>
          <a:ln>
            <a:noFill/>
          </a:ln>
        </p:spPr>
        <p:txBody>
          <a:bodyPr anchorCtr="0" anchor="ctr" bIns="21450" lIns="42900" spcFirstLastPara="1" rIns="42900" wrap="square" tIns="2145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pic>
        <p:nvPicPr>
          <p:cNvPr id="81" name="Google Shape;81;p12"/>
          <p:cNvPicPr preferRelativeResize="0"/>
          <p:nvPr/>
        </p:nvPicPr>
        <p:blipFill>
          <a:blip r:embed="rId3">
            <a:alphaModFix/>
          </a:blip>
          <a:stretch>
            <a:fillRect/>
          </a:stretch>
        </p:blipFill>
        <p:spPr>
          <a:xfrm>
            <a:off x="159168" y="4548603"/>
            <a:ext cx="500951" cy="536426"/>
          </a:xfrm>
          <a:prstGeom prst="rect">
            <a:avLst/>
          </a:prstGeom>
          <a:solidFill>
            <a:schemeClr val="lt1"/>
          </a:solidFill>
          <a:ln>
            <a:noFill/>
          </a:ln>
        </p:spPr>
      </p:pic>
      <p:pic>
        <p:nvPicPr>
          <p:cNvPr id="82" name="Google Shape;82;p12"/>
          <p:cNvPicPr preferRelativeResize="0"/>
          <p:nvPr/>
        </p:nvPicPr>
        <p:blipFill rotWithShape="1">
          <a:blip r:embed="rId4">
            <a:alphaModFix/>
          </a:blip>
          <a:srcRect b="0" l="0" r="0" t="0"/>
          <a:stretch/>
        </p:blipFill>
        <p:spPr>
          <a:xfrm>
            <a:off x="7586496" y="263744"/>
            <a:ext cx="1245804" cy="5416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1000"/>
                                        <p:tgtEl>
                                          <p:spTgt spid="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
                                        </p:tgtEl>
                                        <p:attrNameLst>
                                          <p:attrName>style.visibility</p:attrName>
                                        </p:attrNameLst>
                                      </p:cBhvr>
                                      <p:to>
                                        <p:strVal val="visible"/>
                                      </p:to>
                                    </p:set>
                                    <p:animEffect filter="fade" transition="in">
                                      <p:cBhvr>
                                        <p:cTn dur="1000"/>
                                        <p:tgtEl>
                                          <p:spTgt spid="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p:bg>
      <p:bgPr>
        <a:solidFill>
          <a:schemeClr val="accent1"/>
        </a:solidFill>
      </p:bgPr>
    </p:bg>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2">
            <a:alphaModFix/>
          </a:blip>
          <a:srcRect b="0" l="0" r="35166" t="4325"/>
          <a:stretch/>
        </p:blipFill>
        <p:spPr>
          <a:xfrm>
            <a:off x="6605328" y="0"/>
            <a:ext cx="2538672" cy="5143500"/>
          </a:xfrm>
          <a:prstGeom prst="rect">
            <a:avLst/>
          </a:prstGeom>
          <a:noFill/>
          <a:ln>
            <a:noFill/>
          </a:ln>
        </p:spPr>
      </p:pic>
      <p:sp>
        <p:nvSpPr>
          <p:cNvPr id="85" name="Google Shape;85;p13"/>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86" name="Google Shape;86;p13"/>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pic>
        <p:nvPicPr>
          <p:cNvPr id="87" name="Google Shape;87;p13"/>
          <p:cNvPicPr preferRelativeResize="0"/>
          <p:nvPr/>
        </p:nvPicPr>
        <p:blipFill rotWithShape="1">
          <a:blip r:embed="rId4">
            <a:alphaModFix/>
          </a:blip>
          <a:srcRect b="26308" l="1400" r="1400" t="0"/>
          <a:stretch/>
        </p:blipFill>
        <p:spPr>
          <a:xfrm>
            <a:off x="0" y="3898365"/>
            <a:ext cx="9144001" cy="12451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92" name="Shape 92"/>
        <p:cNvGrpSpPr/>
        <p:nvPr/>
      </p:nvGrpSpPr>
      <p:grpSpPr>
        <a:xfrm>
          <a:off x="0" y="0"/>
          <a:ext cx="0" cy="0"/>
          <a:chOff x="0" y="0"/>
          <a:chExt cx="0" cy="0"/>
        </a:xfrm>
      </p:grpSpPr>
      <p:pic>
        <p:nvPicPr>
          <p:cNvPr id="93" name="Google Shape;93;p15"/>
          <p:cNvPicPr preferRelativeResize="0"/>
          <p:nvPr/>
        </p:nvPicPr>
        <p:blipFill rotWithShape="1">
          <a:blip r:embed="rId2">
            <a:alphaModFix/>
          </a:blip>
          <a:srcRect b="11316" l="1199" r="8662" t="-11990"/>
          <a:stretch/>
        </p:blipFill>
        <p:spPr>
          <a:xfrm>
            <a:off x="0" y="1137432"/>
            <a:ext cx="9144000" cy="4012125"/>
          </a:xfrm>
          <a:prstGeom prst="rect">
            <a:avLst/>
          </a:prstGeom>
          <a:noFill/>
          <a:ln>
            <a:noFill/>
          </a:ln>
        </p:spPr>
      </p:pic>
      <p:sp>
        <p:nvSpPr>
          <p:cNvPr id="94" name="Google Shape;94;p15"/>
          <p:cNvSpPr txBox="1"/>
          <p:nvPr>
            <p:ph type="ctrTitle"/>
          </p:nvPr>
        </p:nvSpPr>
        <p:spPr>
          <a:xfrm>
            <a:off x="311215" y="1251446"/>
            <a:ext cx="8010300" cy="1455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b="1" i="0" sz="4800">
                <a:solidFill>
                  <a:schemeClr val="lt1"/>
                </a:solidFill>
                <a:latin typeface="Arial"/>
                <a:ea typeface="Arial"/>
                <a:cs typeface="Arial"/>
                <a:sym typeface="Aria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95" name="Google Shape;95;p15"/>
          <p:cNvSpPr txBox="1"/>
          <p:nvPr>
            <p:ph idx="1" type="subTitle"/>
          </p:nvPr>
        </p:nvSpPr>
        <p:spPr>
          <a:xfrm>
            <a:off x="311214" y="2706624"/>
            <a:ext cx="8010300" cy="609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b="1" i="0" sz="2800">
                <a:solidFill>
                  <a:schemeClr val="accent2"/>
                </a:solidFill>
                <a:latin typeface="Arial"/>
                <a:ea typeface="Arial"/>
                <a:cs typeface="Arial"/>
                <a:sym typeface="Aria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96" name="Google Shape;96;p15"/>
          <p:cNvSpPr txBox="1"/>
          <p:nvPr/>
        </p:nvSpPr>
        <p:spPr>
          <a:xfrm>
            <a:off x="5715812" y="178532"/>
            <a:ext cx="3111300" cy="307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#KubeCon #CloudNativeCon</a:t>
            </a:r>
            <a:endParaRPr b="0" i="0" sz="1400" u="none" cap="none" strike="noStrike">
              <a:solidFill>
                <a:schemeClr val="lt1"/>
              </a:solidFill>
              <a:latin typeface="Arial"/>
              <a:ea typeface="Arial"/>
              <a:cs typeface="Arial"/>
              <a:sym typeface="Arial"/>
            </a:endParaRPr>
          </a:p>
        </p:txBody>
      </p:sp>
      <p:pic>
        <p:nvPicPr>
          <p:cNvPr id="97" name="Google Shape;97;p15"/>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98" name="Shape 98"/>
        <p:cNvGrpSpPr/>
        <p:nvPr/>
      </p:nvGrpSpPr>
      <p:grpSpPr>
        <a:xfrm>
          <a:off x="0" y="0"/>
          <a:ext cx="0" cy="0"/>
          <a:chOff x="0" y="0"/>
          <a:chExt cx="0" cy="0"/>
        </a:xfrm>
      </p:grpSpPr>
      <p:sp>
        <p:nvSpPr>
          <p:cNvPr id="99" name="Google Shape;99;p16"/>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100" name="Google Shape;100;p16"/>
          <p:cNvPicPr preferRelativeResize="0"/>
          <p:nvPr/>
        </p:nvPicPr>
        <p:blipFill rotWithShape="1">
          <a:blip r:embed="rId2">
            <a:alphaModFix/>
          </a:blip>
          <a:srcRect b="0" l="0" r="0" t="0"/>
          <a:stretch/>
        </p:blipFill>
        <p:spPr>
          <a:xfrm>
            <a:off x="311214" y="178532"/>
            <a:ext cx="2007964" cy="873028"/>
          </a:xfrm>
          <a:prstGeom prst="rect">
            <a:avLst/>
          </a:prstGeom>
          <a:noFill/>
          <a:ln>
            <a:noFill/>
          </a:ln>
        </p:spPr>
      </p:pic>
      <p:pic>
        <p:nvPicPr>
          <p:cNvPr id="101" name="Google Shape;101;p16"/>
          <p:cNvPicPr preferRelativeResize="0"/>
          <p:nvPr/>
        </p:nvPicPr>
        <p:blipFill rotWithShape="1">
          <a:blip r:embed="rId3">
            <a:alphaModFix/>
          </a:blip>
          <a:srcRect b="11316" l="1199" r="8662" t="-11990"/>
          <a:stretch/>
        </p:blipFill>
        <p:spPr>
          <a:xfrm>
            <a:off x="0" y="1137432"/>
            <a:ext cx="9144000" cy="4012125"/>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p:bg>
      <p:bgPr>
        <a:solidFill>
          <a:schemeClr val="accent1"/>
        </a:solidFill>
      </p:bgPr>
    </p:bg>
    <p:spTree>
      <p:nvGrpSpPr>
        <p:cNvPr id="102" name="Shape 102"/>
        <p:cNvGrpSpPr/>
        <p:nvPr/>
      </p:nvGrpSpPr>
      <p:grpSpPr>
        <a:xfrm>
          <a:off x="0" y="0"/>
          <a:ext cx="0" cy="0"/>
          <a:chOff x="0" y="0"/>
          <a:chExt cx="0" cy="0"/>
        </a:xfrm>
      </p:grpSpPr>
      <p:pic>
        <p:nvPicPr>
          <p:cNvPr id="103" name="Google Shape;103;p17"/>
          <p:cNvPicPr preferRelativeResize="0"/>
          <p:nvPr/>
        </p:nvPicPr>
        <p:blipFill rotWithShape="1">
          <a:blip r:embed="rId2">
            <a:alphaModFix/>
          </a:blip>
          <a:srcRect b="0" l="0" r="35166" t="4325"/>
          <a:stretch/>
        </p:blipFill>
        <p:spPr>
          <a:xfrm>
            <a:off x="6605328" y="0"/>
            <a:ext cx="2538672" cy="5143500"/>
          </a:xfrm>
          <a:prstGeom prst="rect">
            <a:avLst/>
          </a:prstGeom>
          <a:noFill/>
          <a:ln>
            <a:noFill/>
          </a:ln>
        </p:spPr>
      </p:pic>
      <p:sp>
        <p:nvSpPr>
          <p:cNvPr id="104" name="Google Shape;104;p17"/>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105" name="Google Shape;105;p17"/>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pic>
        <p:nvPicPr>
          <p:cNvPr id="106" name="Google Shape;106;p17"/>
          <p:cNvPicPr preferRelativeResize="0"/>
          <p:nvPr/>
        </p:nvPicPr>
        <p:blipFill rotWithShape="1">
          <a:blip r:embed="rId4">
            <a:alphaModFix/>
          </a:blip>
          <a:srcRect b="26308" l="1400" r="1400" t="0"/>
          <a:stretch/>
        </p:blipFill>
        <p:spPr>
          <a:xfrm>
            <a:off x="0" y="3898365"/>
            <a:ext cx="9144001" cy="12451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2">
    <p:bg>
      <p:bgPr>
        <a:solidFill>
          <a:schemeClr val="accent1"/>
        </a:solidFill>
      </p:bgPr>
    </p:bg>
    <p:spTree>
      <p:nvGrpSpPr>
        <p:cNvPr id="107" name="Shape 107"/>
        <p:cNvGrpSpPr/>
        <p:nvPr/>
      </p:nvGrpSpPr>
      <p:grpSpPr>
        <a:xfrm>
          <a:off x="0" y="0"/>
          <a:ext cx="0" cy="0"/>
          <a:chOff x="0" y="0"/>
          <a:chExt cx="0" cy="0"/>
        </a:xfrm>
      </p:grpSpPr>
      <p:pic>
        <p:nvPicPr>
          <p:cNvPr id="108" name="Google Shape;108;p18"/>
          <p:cNvPicPr preferRelativeResize="0"/>
          <p:nvPr/>
        </p:nvPicPr>
        <p:blipFill rotWithShape="1">
          <a:blip r:embed="rId2">
            <a:alphaModFix/>
          </a:blip>
          <a:srcRect b="46797" l="0" r="50000" t="0"/>
          <a:stretch/>
        </p:blipFill>
        <p:spPr>
          <a:xfrm>
            <a:off x="5040823" y="874513"/>
            <a:ext cx="4103178" cy="4268987"/>
          </a:xfrm>
          <a:prstGeom prst="rect">
            <a:avLst/>
          </a:prstGeom>
          <a:noFill/>
          <a:ln>
            <a:noFill/>
          </a:ln>
        </p:spPr>
      </p:pic>
      <p:sp>
        <p:nvSpPr>
          <p:cNvPr id="109" name="Google Shape;109;p18"/>
          <p:cNvSpPr txBox="1"/>
          <p:nvPr>
            <p:ph type="ctrTitle"/>
          </p:nvPr>
        </p:nvSpPr>
        <p:spPr>
          <a:xfrm>
            <a:off x="398302" y="1373367"/>
            <a:ext cx="8010300" cy="20244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10" name="Google Shape;110;p18"/>
          <p:cNvSpPr txBox="1"/>
          <p:nvPr>
            <p:ph idx="1" type="subTitle"/>
          </p:nvPr>
        </p:nvSpPr>
        <p:spPr>
          <a:xfrm>
            <a:off x="398301" y="3397805"/>
            <a:ext cx="8010300" cy="6702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b="1" sz="2800">
                <a:solidFill>
                  <a:schemeClr val="accent2"/>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pic>
        <p:nvPicPr>
          <p:cNvPr id="111" name="Google Shape;111;p18"/>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pic>
        <p:nvPicPr>
          <p:cNvPr id="112" name="Google Shape;112;p18"/>
          <p:cNvPicPr preferRelativeResize="0"/>
          <p:nvPr/>
        </p:nvPicPr>
        <p:blipFill rotWithShape="1">
          <a:blip r:embed="rId4">
            <a:alphaModFix/>
          </a:blip>
          <a:srcRect b="0" l="0" r="0" t="0"/>
          <a:stretch/>
        </p:blipFill>
        <p:spPr>
          <a:xfrm>
            <a:off x="5040823" y="453033"/>
            <a:ext cx="2590800" cy="1181100"/>
          </a:xfrm>
          <a:prstGeom prst="rect">
            <a:avLst/>
          </a:prstGeom>
          <a:noFill/>
          <a:ln>
            <a:noFill/>
          </a:ln>
        </p:spPr>
      </p:pic>
      <p:pic>
        <p:nvPicPr>
          <p:cNvPr id="113" name="Google Shape;113;p18"/>
          <p:cNvPicPr preferRelativeResize="0"/>
          <p:nvPr/>
        </p:nvPicPr>
        <p:blipFill rotWithShape="1">
          <a:blip r:embed="rId4">
            <a:alphaModFix/>
          </a:blip>
          <a:srcRect b="9975" l="41003" r="0" t="0"/>
          <a:stretch/>
        </p:blipFill>
        <p:spPr>
          <a:xfrm>
            <a:off x="-1" y="4080209"/>
            <a:ext cx="1528535" cy="106329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114" name="Shape 114"/>
        <p:cNvGrpSpPr/>
        <p:nvPr/>
      </p:nvGrpSpPr>
      <p:grpSpPr>
        <a:xfrm>
          <a:off x="0" y="0"/>
          <a:ext cx="0" cy="0"/>
          <a:chOff x="0" y="0"/>
          <a:chExt cx="0" cy="0"/>
        </a:xfrm>
      </p:grpSpPr>
      <p:sp>
        <p:nvSpPr>
          <p:cNvPr id="115" name="Google Shape;115;p19"/>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16" name="Google Shape;116;p19"/>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sz="12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7" name="Google Shape;117;p19"/>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18" name="Google Shape;118;p19"/>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bg>
      <p:bgPr>
        <a:solidFill>
          <a:schemeClr val="lt1"/>
        </a:solidFill>
      </p:bgPr>
    </p:bg>
    <p:spTree>
      <p:nvGrpSpPr>
        <p:cNvPr id="119" name="Shape 119"/>
        <p:cNvGrpSpPr/>
        <p:nvPr/>
      </p:nvGrpSpPr>
      <p:grpSpPr>
        <a:xfrm>
          <a:off x="0" y="0"/>
          <a:ext cx="0" cy="0"/>
          <a:chOff x="0" y="0"/>
          <a:chExt cx="0" cy="0"/>
        </a:xfrm>
      </p:grpSpPr>
      <p:sp>
        <p:nvSpPr>
          <p:cNvPr id="120" name="Google Shape;120;p20"/>
          <p:cNvSpPr/>
          <p:nvPr/>
        </p:nvSpPr>
        <p:spPr>
          <a:xfrm>
            <a:off x="7100" y="5625"/>
            <a:ext cx="9136800" cy="1047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20"/>
          <p:cNvSpPr txBox="1"/>
          <p:nvPr>
            <p:ph type="title"/>
          </p:nvPr>
        </p:nvSpPr>
        <p:spPr>
          <a:xfrm>
            <a:off x="311700" y="0"/>
            <a:ext cx="6949800" cy="1047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2" name="Google Shape;122;p20"/>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sz="12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3" name="Google Shape;123;p20"/>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24" name="Google Shape;124;p20"/>
          <p:cNvPicPr preferRelativeResize="0"/>
          <p:nvPr/>
        </p:nvPicPr>
        <p:blipFill rotWithShape="1">
          <a:blip r:embed="rId2">
            <a:alphaModFix/>
          </a:blip>
          <a:srcRect b="0" l="0" r="0" t="0"/>
          <a:stretch/>
        </p:blipFill>
        <p:spPr>
          <a:xfrm>
            <a:off x="7586496" y="263744"/>
            <a:ext cx="1245804" cy="541654"/>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125" name="Shape 125"/>
        <p:cNvGrpSpPr/>
        <p:nvPr/>
      </p:nvGrpSpPr>
      <p:grpSpPr>
        <a:xfrm>
          <a:off x="0" y="0"/>
          <a:ext cx="0" cy="0"/>
          <a:chOff x="0" y="0"/>
          <a:chExt cx="0" cy="0"/>
        </a:xfrm>
      </p:grpSpPr>
      <p:sp>
        <p:nvSpPr>
          <p:cNvPr id="126" name="Google Shape;126;p21"/>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7" name="Google Shape;127;p21"/>
          <p:cNvSpPr txBox="1"/>
          <p:nvPr>
            <p:ph idx="1" type="body"/>
          </p:nvPr>
        </p:nvSpPr>
        <p:spPr>
          <a:xfrm>
            <a:off x="3117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8" name="Google Shape;128;p21"/>
          <p:cNvSpPr txBox="1"/>
          <p:nvPr>
            <p:ph idx="2" type="body"/>
          </p:nvPr>
        </p:nvSpPr>
        <p:spPr>
          <a:xfrm>
            <a:off x="48324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29" name="Google Shape;129;p21"/>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0" name="Google Shape;130;p21"/>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3" name="Google Shape;133;p22"/>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4" name="Google Shape;134;p22"/>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 name="Shape 135"/>
        <p:cNvGrpSpPr/>
        <p:nvPr/>
      </p:nvGrpSpPr>
      <p:grpSpPr>
        <a:xfrm>
          <a:off x="0" y="0"/>
          <a:ext cx="0" cy="0"/>
          <a:chOff x="0" y="0"/>
          <a:chExt cx="0" cy="0"/>
        </a:xfrm>
      </p:grpSpPr>
      <p:sp>
        <p:nvSpPr>
          <p:cNvPr id="136" name="Google Shape;136;p23"/>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7" name="Google Shape;137;p23"/>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Logo">
    <p:bg>
      <p:bgPr>
        <a:solidFill>
          <a:schemeClr val="accent1"/>
        </a:solidFill>
      </p:bgPr>
    </p:bg>
    <p:spTree>
      <p:nvGrpSpPr>
        <p:cNvPr id="138" name="Shape 138"/>
        <p:cNvGrpSpPr/>
        <p:nvPr/>
      </p:nvGrpSpPr>
      <p:grpSpPr>
        <a:xfrm>
          <a:off x="0" y="0"/>
          <a:ext cx="0" cy="0"/>
          <a:chOff x="0" y="0"/>
          <a:chExt cx="0" cy="0"/>
        </a:xfrm>
      </p:grpSpPr>
      <p:pic>
        <p:nvPicPr>
          <p:cNvPr id="139" name="Google Shape;139;p24"/>
          <p:cNvPicPr preferRelativeResize="0"/>
          <p:nvPr/>
        </p:nvPicPr>
        <p:blipFill rotWithShape="1">
          <a:blip r:embed="rId2">
            <a:alphaModFix/>
          </a:blip>
          <a:srcRect b="0" l="0" r="0" t="0"/>
          <a:stretch/>
        </p:blipFill>
        <p:spPr>
          <a:xfrm>
            <a:off x="311214" y="178532"/>
            <a:ext cx="2007964" cy="873028"/>
          </a:xfrm>
          <a:prstGeom prst="rect">
            <a:avLst/>
          </a:prstGeom>
          <a:noFill/>
          <a:ln>
            <a:noFill/>
          </a:ln>
        </p:spPr>
      </p:pic>
      <p:pic>
        <p:nvPicPr>
          <p:cNvPr id="140" name="Google Shape;140;p24"/>
          <p:cNvPicPr preferRelativeResize="0"/>
          <p:nvPr/>
        </p:nvPicPr>
        <p:blipFill rotWithShape="1">
          <a:blip r:embed="rId3">
            <a:alphaModFix/>
          </a:blip>
          <a:srcRect b="6687" l="0" r="0" t="21792"/>
          <a:stretch/>
        </p:blipFill>
        <p:spPr>
          <a:xfrm>
            <a:off x="0" y="0"/>
            <a:ext cx="9144001" cy="51434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6.png"/><Relationship Id="rId2" Type="http://schemas.openxmlformats.org/officeDocument/2006/relationships/image" Target="../media/image13.png"/><Relationship Id="rId3" Type="http://schemas.openxmlformats.org/officeDocument/2006/relationships/image" Target="../media/image4.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6" Type="http://schemas.openxmlformats.org/officeDocument/2006/relationships/theme" Target="../theme/theme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2.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2E3252"/>
            </a:gs>
            <a:gs pos="2000">
              <a:srgbClr val="2E3252"/>
            </a:gs>
            <a:gs pos="100000">
              <a:srgbClr val="161828"/>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nvSpPr>
        <p:spPr>
          <a:xfrm>
            <a:off x="7832600" y="4658850"/>
            <a:ext cx="131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lt1"/>
                </a:solidFill>
                <a:latin typeface="Roboto Mono"/>
                <a:ea typeface="Roboto Mono"/>
                <a:cs typeface="Roboto Mono"/>
                <a:sym typeface="Roboto Mono"/>
              </a:rPr>
              <a:t>@</a:t>
            </a:r>
            <a:r>
              <a:rPr lang="en" sz="1500">
                <a:solidFill>
                  <a:schemeClr val="lt1"/>
                </a:solidFill>
                <a:latin typeface="Roboto Mono"/>
                <a:ea typeface="Roboto Mono"/>
                <a:cs typeface="Roboto Mono"/>
                <a:sym typeface="Roboto Mono"/>
              </a:rPr>
              <a:t>vitessio</a:t>
            </a:r>
            <a:endParaRPr sz="1500">
              <a:solidFill>
                <a:schemeClr val="lt1"/>
              </a:solidFill>
              <a:latin typeface="Roboto Mono"/>
              <a:ea typeface="Roboto Mono"/>
              <a:cs typeface="Roboto Mono"/>
              <a:sym typeface="Roboto Mono"/>
            </a:endParaRPr>
          </a:p>
        </p:txBody>
      </p:sp>
      <p:pic>
        <p:nvPicPr>
          <p:cNvPr id="7" name="Google Shape;7;p1" title="logo-white.png"/>
          <p:cNvPicPr preferRelativeResize="0"/>
          <p:nvPr/>
        </p:nvPicPr>
        <p:blipFill rotWithShape="1">
          <a:blip r:embed="rId1">
            <a:alphaModFix/>
          </a:blip>
          <a:srcRect b="1076" l="0" r="0" t="1076"/>
          <a:stretch/>
        </p:blipFill>
        <p:spPr>
          <a:xfrm>
            <a:off x="7663480" y="4795270"/>
            <a:ext cx="174128" cy="174131"/>
          </a:xfrm>
          <a:prstGeom prst="rect">
            <a:avLst/>
          </a:prstGeom>
          <a:noFill/>
          <a:ln>
            <a:noFill/>
          </a:ln>
        </p:spPr>
      </p:pic>
      <p:sp>
        <p:nvSpPr>
          <p:cNvPr id="8" name="Google Shape;8;p1"/>
          <p:cNvSpPr/>
          <p:nvPr/>
        </p:nvSpPr>
        <p:spPr>
          <a:xfrm>
            <a:off x="390" y="4175285"/>
            <a:ext cx="955167" cy="975455"/>
          </a:xfrm>
          <a:custGeom>
            <a:rect b="b" l="l" r="r" t="t"/>
            <a:pathLst>
              <a:path extrusionOk="0" h="3981450" w="4152900">
                <a:moveTo>
                  <a:pt x="0" y="0"/>
                </a:moveTo>
                <a:cubicBezTo>
                  <a:pt x="762000" y="1189072"/>
                  <a:pt x="2584450" y="1190447"/>
                  <a:pt x="3200400" y="1720566"/>
                </a:cubicBezTo>
                <a:cubicBezTo>
                  <a:pt x="3816350" y="2250685"/>
                  <a:pt x="3971925" y="2641175"/>
                  <a:pt x="4152900" y="3981450"/>
                </a:cubicBezTo>
                <a:lnTo>
                  <a:pt x="0" y="3981450"/>
                </a:lnTo>
                <a:lnTo>
                  <a:pt x="0" y="0"/>
                </a:lnTo>
                <a:close/>
              </a:path>
            </a:pathLst>
          </a:custGeom>
          <a:solidFill>
            <a:schemeClr val="lt1"/>
          </a:solidFill>
          <a:ln>
            <a:noFill/>
          </a:ln>
        </p:spPr>
        <p:txBody>
          <a:bodyPr anchorCtr="0" anchor="ctr" bIns="21450" lIns="42900" spcFirstLastPara="1" rIns="42900" wrap="square" tIns="21450">
            <a:noAutofit/>
          </a:bodyPr>
          <a:lstStyle/>
          <a:p>
            <a:pPr indent="0" lvl="0" marL="0" marR="0" rtl="0" algn="ctr">
              <a:spcBef>
                <a:spcPts val="0"/>
              </a:spcBef>
              <a:spcAft>
                <a:spcPts val="0"/>
              </a:spcAft>
              <a:buNone/>
            </a:pPr>
            <a:r>
              <a:t/>
            </a:r>
            <a:endParaRPr sz="800">
              <a:solidFill>
                <a:schemeClr val="lt1"/>
              </a:solidFill>
              <a:latin typeface="Calibri"/>
              <a:ea typeface="Calibri"/>
              <a:cs typeface="Calibri"/>
              <a:sym typeface="Calibri"/>
            </a:endParaRPr>
          </a:p>
        </p:txBody>
      </p:sp>
      <p:pic>
        <p:nvPicPr>
          <p:cNvPr id="9" name="Google Shape;9;p1"/>
          <p:cNvPicPr preferRelativeResize="0"/>
          <p:nvPr/>
        </p:nvPicPr>
        <p:blipFill>
          <a:blip r:embed="rId2">
            <a:alphaModFix/>
          </a:blip>
          <a:stretch>
            <a:fillRect/>
          </a:stretch>
        </p:blipFill>
        <p:spPr>
          <a:xfrm>
            <a:off x="159168" y="4548603"/>
            <a:ext cx="500951" cy="536426"/>
          </a:xfrm>
          <a:prstGeom prst="rect">
            <a:avLst/>
          </a:prstGeom>
          <a:solidFill>
            <a:schemeClr val="lt1"/>
          </a:solidFill>
          <a:ln>
            <a:noFill/>
          </a:ln>
        </p:spPr>
      </p:pic>
      <p:pic>
        <p:nvPicPr>
          <p:cNvPr id="10" name="Google Shape;10;p1"/>
          <p:cNvPicPr preferRelativeResize="0"/>
          <p:nvPr/>
        </p:nvPicPr>
        <p:blipFill rotWithShape="1">
          <a:blip r:embed="rId3">
            <a:alphaModFix/>
          </a:blip>
          <a:srcRect b="0" l="0" r="0" t="0"/>
          <a:stretch/>
        </p:blipFill>
        <p:spPr>
          <a:xfrm>
            <a:off x="7586496" y="263744"/>
            <a:ext cx="1245804" cy="541654"/>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4"/>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88" name="Shape 88"/>
        <p:cNvGrpSpPr/>
        <p:nvPr/>
      </p:nvGrpSpPr>
      <p:grpSpPr>
        <a:xfrm>
          <a:off x="0" y="0"/>
          <a:ext cx="0" cy="0"/>
          <a:chOff x="0" y="0"/>
          <a:chExt cx="0" cy="0"/>
        </a:xfrm>
      </p:grpSpPr>
      <p:sp>
        <p:nvSpPr>
          <p:cNvPr id="89" name="Google Shape;89;p14"/>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marR="0" algn="l">
              <a:lnSpc>
                <a:spcPct val="100000"/>
              </a:lnSpc>
              <a:spcBef>
                <a:spcPts val="0"/>
              </a:spcBef>
              <a:spcAft>
                <a:spcPts val="0"/>
              </a:spcAft>
              <a:buClr>
                <a:schemeClr val="accent1"/>
              </a:buClr>
              <a:buSzPts val="2800"/>
              <a:buFont typeface="Arial"/>
              <a:buNone/>
              <a:defRPr b="1" i="0" sz="2800" u="none" cap="none" strike="noStrike">
                <a:solidFill>
                  <a:schemeClr val="accent1"/>
                </a:solidFill>
                <a:latin typeface="Arial"/>
                <a:ea typeface="Arial"/>
                <a:cs typeface="Arial"/>
                <a:sym typeface="Arial"/>
              </a:defRPr>
            </a:lvl1pPr>
            <a:lvl2pPr lvl="1"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2pPr>
            <a:lvl3pPr lvl="2"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3pPr>
            <a:lvl4pPr lvl="3"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4pPr>
            <a:lvl5pPr lvl="4"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5pPr>
            <a:lvl6pPr lvl="5"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6pPr>
            <a:lvl7pPr lvl="6"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7pPr>
            <a:lvl8pPr lvl="7"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8pPr>
            <a:lvl9pPr lvl="8"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9pPr>
          </a:lstStyle>
          <a:p/>
        </p:txBody>
      </p:sp>
      <p:sp>
        <p:nvSpPr>
          <p:cNvPr id="90" name="Google Shape;90;p14"/>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91" name="Google Shape;91;p14"/>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image" Target="../media/image23.jpg"/><Relationship Id="rId5"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24.png"/><Relationship Id="rId13" Type="http://schemas.openxmlformats.org/officeDocument/2006/relationships/image" Target="../media/image39.png"/><Relationship Id="rId12" Type="http://schemas.openxmlformats.org/officeDocument/2006/relationships/image" Target="../media/image32.png"/><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41.png"/><Relationship Id="rId4" Type="http://schemas.openxmlformats.org/officeDocument/2006/relationships/image" Target="../media/image25.png"/><Relationship Id="rId9" Type="http://schemas.openxmlformats.org/officeDocument/2006/relationships/image" Target="../media/image38.png"/><Relationship Id="rId15" Type="http://schemas.openxmlformats.org/officeDocument/2006/relationships/image" Target="../media/image20.png"/><Relationship Id="rId14" Type="http://schemas.openxmlformats.org/officeDocument/2006/relationships/image" Target="../media/image21.png"/><Relationship Id="rId17" Type="http://schemas.openxmlformats.org/officeDocument/2006/relationships/image" Target="../media/image30.png"/><Relationship Id="rId16"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33.png"/><Relationship Id="rId18" Type="http://schemas.openxmlformats.org/officeDocument/2006/relationships/image" Target="../media/image26.png"/><Relationship Id="rId7" Type="http://schemas.openxmlformats.org/officeDocument/2006/relationships/image" Target="../media/image49.png"/><Relationship Id="rId8" Type="http://schemas.openxmlformats.org/officeDocument/2006/relationships/image" Target="../media/image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image" Target="../media/image29.png"/><Relationship Id="rId5" Type="http://schemas.openxmlformats.org/officeDocument/2006/relationships/image" Target="../media/image31.png"/><Relationship Id="rId6" Type="http://schemas.openxmlformats.org/officeDocument/2006/relationships/image" Target="../media/image28.png"/><Relationship Id="rId7" Type="http://schemas.openxmlformats.org/officeDocument/2006/relationships/image" Target="../media/image40.png"/><Relationship Id="rId8"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hyperlink" Target="https://x.com/vmg/status/1961481692817813538" TargetMode="External"/><Relationship Id="rId4" Type="http://schemas.openxmlformats.org/officeDocument/2006/relationships/hyperlink" Target="https://www.youtube.com/watch?v=_Xl24s_0mZs" TargetMode="External"/><Relationship Id="rId5" Type="http://schemas.openxmlformats.org/officeDocument/2006/relationships/hyperlink" Target="https://slack.engineering/scaling-datastores-at-slack-with-vitess/" TargetMode="External"/><Relationship Id="rId6" Type="http://schemas.openxmlformats.org/officeDocument/2006/relationships/hyperlink" Target="https://medium.com/@kansalharshit84/why-uber-moved-from-postgres-to-mysql-a-controversial-shift-in-the-world-of-databases-b71016be3f62" TargetMode="External"/><Relationship Id="rId7" Type="http://schemas.openxmlformats.org/officeDocument/2006/relationships/hyperlink" Target="https://vinted.engineering/2023/04/27/vinted-vitess-voyage-chapter-1-autumn-is-com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36.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36.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46.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hyperlink" Target="https://vitess.io" TargetMode="External"/><Relationship Id="rId4" Type="http://schemas.openxmlformats.org/officeDocument/2006/relationships/hyperlink" Target="https://vitess.io/docs/" TargetMode="External"/><Relationship Id="rId9" Type="http://schemas.openxmlformats.org/officeDocument/2006/relationships/hyperlink" Target="https://developer.squareup.com/blog/sharding-cash/" TargetMode="External"/><Relationship Id="rId5" Type="http://schemas.openxmlformats.org/officeDocument/2006/relationships/hyperlink" Target="http://vitess.io/docs/user-guides/" TargetMode="External"/><Relationship Id="rId6" Type="http://schemas.openxmlformats.org/officeDocument/2006/relationships/hyperlink" Target="https://github.com/vitessio/vitess" TargetMode="External"/><Relationship Id="rId7" Type="http://schemas.openxmlformats.org/officeDocument/2006/relationships/hyperlink" Target="http://vitess.slack.com" TargetMode="External"/><Relationship Id="rId8" Type="http://schemas.openxmlformats.org/officeDocument/2006/relationships/hyperlink" Target="https://slack.engineering/scaling-datastores-at-slack-with-vitess/"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ctrTitle"/>
          </p:nvPr>
        </p:nvSpPr>
        <p:spPr>
          <a:xfrm>
            <a:off x="311215" y="1251446"/>
            <a:ext cx="8010300" cy="1455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4800"/>
              <a:buNone/>
            </a:pPr>
            <a:r>
              <a:rPr lang="en"/>
              <a:t>Vitess</a:t>
            </a:r>
            <a:endParaRPr/>
          </a:p>
        </p:txBody>
      </p:sp>
      <p:sp>
        <p:nvSpPr>
          <p:cNvPr id="146" name="Google Shape;146;p25"/>
          <p:cNvSpPr txBox="1"/>
          <p:nvPr>
            <p:ph idx="1" type="subTitle"/>
          </p:nvPr>
        </p:nvSpPr>
        <p:spPr>
          <a:xfrm>
            <a:off x="311214" y="2706624"/>
            <a:ext cx="8010300" cy="609300"/>
          </a:xfrm>
          <a:prstGeom prst="rect">
            <a:avLst/>
          </a:prstGeom>
          <a:noFill/>
          <a:ln>
            <a:noFill/>
          </a:ln>
        </p:spPr>
        <p:txBody>
          <a:bodyPr anchorCtr="0" anchor="ctr" bIns="0" lIns="0" spcFirstLastPara="1" rIns="0" wrap="square" tIns="0">
            <a:normAutofit/>
          </a:bodyPr>
          <a:lstStyle/>
          <a:p>
            <a:pPr indent="-342900" lvl="0" marL="457200" rtl="0" algn="l">
              <a:lnSpc>
                <a:spcPct val="100000"/>
              </a:lnSpc>
              <a:spcBef>
                <a:spcPts val="0"/>
              </a:spcBef>
              <a:spcAft>
                <a:spcPts val="0"/>
              </a:spcAft>
              <a:buClr>
                <a:schemeClr val="lt1"/>
              </a:buClr>
              <a:buSzPts val="2800"/>
              <a:buNone/>
            </a:pPr>
            <a:r>
              <a:rPr lang="en"/>
              <a:t>More Data, No Problems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grpSp>
        <p:nvGrpSpPr>
          <p:cNvPr id="151" name="Google Shape;151;p26"/>
          <p:cNvGrpSpPr/>
          <p:nvPr/>
        </p:nvGrpSpPr>
        <p:grpSpPr>
          <a:xfrm>
            <a:off x="1286240" y="861400"/>
            <a:ext cx="3884100" cy="3625200"/>
            <a:chOff x="722027" y="1149700"/>
            <a:chExt cx="3884100" cy="3625200"/>
          </a:xfrm>
        </p:grpSpPr>
        <p:sp>
          <p:nvSpPr>
            <p:cNvPr id="152" name="Google Shape;152;p26"/>
            <p:cNvSpPr txBox="1"/>
            <p:nvPr/>
          </p:nvSpPr>
          <p:spPr>
            <a:xfrm>
              <a:off x="722027" y="3435700"/>
              <a:ext cx="3884100" cy="1339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rgbClr val="FE7334"/>
                  </a:solidFill>
                  <a:latin typeface="Overpass"/>
                  <a:ea typeface="Overpass"/>
                  <a:cs typeface="Overpass"/>
                  <a:sym typeface="Overpass"/>
                </a:rPr>
                <a:t>Maintainer</a:t>
              </a:r>
              <a:endParaRPr b="1" sz="1500">
                <a:solidFill>
                  <a:srgbClr val="FE7334"/>
                </a:solidFill>
                <a:latin typeface="Overpass"/>
                <a:ea typeface="Overpass"/>
                <a:cs typeface="Overpass"/>
                <a:sym typeface="Overpass"/>
              </a:endParaRPr>
            </a:p>
            <a:p>
              <a:pPr indent="0" lvl="0" marL="0" rtl="0" algn="ctr">
                <a:spcBef>
                  <a:spcPts val="0"/>
                </a:spcBef>
                <a:spcAft>
                  <a:spcPts val="0"/>
                </a:spcAft>
                <a:buNone/>
              </a:pPr>
              <a:r>
                <a:rPr b="1" lang="en" sz="1500">
                  <a:solidFill>
                    <a:srgbClr val="FE7334"/>
                  </a:solidFill>
                  <a:latin typeface="Overpass"/>
                  <a:ea typeface="Overpass"/>
                  <a:cs typeface="Overpass"/>
                  <a:sym typeface="Overpass"/>
                </a:rPr>
                <a:t>Software Engineer</a:t>
              </a:r>
              <a:endParaRPr b="1" sz="1500">
                <a:solidFill>
                  <a:srgbClr val="FE7334"/>
                </a:solidFill>
                <a:latin typeface="Overpass"/>
                <a:ea typeface="Overpass"/>
                <a:cs typeface="Overpass"/>
                <a:sym typeface="Overpass"/>
              </a:endParaRPr>
            </a:p>
            <a:p>
              <a:pPr indent="0" lvl="0" marL="0" rtl="0" algn="ctr">
                <a:spcBef>
                  <a:spcPts val="0"/>
                </a:spcBef>
                <a:spcAft>
                  <a:spcPts val="0"/>
                </a:spcAft>
                <a:buNone/>
              </a:pPr>
              <a:r>
                <a:t/>
              </a:r>
              <a:endParaRPr b="1" sz="1500">
                <a:solidFill>
                  <a:srgbClr val="FE7334"/>
                </a:solidFill>
                <a:latin typeface="Overpass"/>
                <a:ea typeface="Overpass"/>
                <a:cs typeface="Overpass"/>
                <a:sym typeface="Overpass"/>
              </a:endParaRPr>
            </a:p>
            <a:p>
              <a:pPr indent="0" lvl="0" marL="0" rtl="0" algn="ctr">
                <a:spcBef>
                  <a:spcPts val="0"/>
                </a:spcBef>
                <a:spcAft>
                  <a:spcPts val="0"/>
                </a:spcAft>
                <a:buNone/>
              </a:pPr>
              <a:r>
                <a:rPr b="1" lang="en" sz="1500">
                  <a:solidFill>
                    <a:srgbClr val="FFFFFF"/>
                  </a:solidFill>
                  <a:latin typeface="Overpass"/>
                  <a:ea typeface="Overpass"/>
                  <a:cs typeface="Overpass"/>
                  <a:sym typeface="Overpass"/>
                </a:rPr>
                <a:t>@mattalord</a:t>
              </a:r>
              <a:endParaRPr b="1" sz="1500">
                <a:solidFill>
                  <a:srgbClr val="FFFFFF"/>
                </a:solidFill>
                <a:latin typeface="Overpass"/>
                <a:ea typeface="Overpass"/>
                <a:cs typeface="Overpass"/>
                <a:sym typeface="Overpass"/>
              </a:endParaRPr>
            </a:p>
            <a:p>
              <a:pPr indent="0" lvl="0" marL="0" rtl="0" algn="ctr">
                <a:spcBef>
                  <a:spcPts val="0"/>
                </a:spcBef>
                <a:spcAft>
                  <a:spcPts val="0"/>
                </a:spcAft>
                <a:buNone/>
              </a:pPr>
              <a:r>
                <a:t/>
              </a:r>
              <a:endParaRPr b="1" sz="1500">
                <a:solidFill>
                  <a:srgbClr val="FFFFFF"/>
                </a:solidFill>
                <a:latin typeface="Overpass"/>
                <a:ea typeface="Overpass"/>
                <a:cs typeface="Overpass"/>
                <a:sym typeface="Overpass"/>
              </a:endParaRPr>
            </a:p>
          </p:txBody>
        </p:sp>
        <p:sp>
          <p:nvSpPr>
            <p:cNvPr id="153" name="Google Shape;153;p26"/>
            <p:cNvSpPr txBox="1"/>
            <p:nvPr/>
          </p:nvSpPr>
          <p:spPr>
            <a:xfrm>
              <a:off x="1768036" y="1149700"/>
              <a:ext cx="17922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rgbClr val="FE7334"/>
                  </a:solidFill>
                  <a:latin typeface="Overpass"/>
                  <a:ea typeface="Overpass"/>
                  <a:cs typeface="Overpass"/>
                  <a:sym typeface="Overpass"/>
                </a:rPr>
                <a:t>Matt Lord</a:t>
              </a:r>
              <a:endParaRPr b="1" sz="1500">
                <a:solidFill>
                  <a:srgbClr val="FE7334"/>
                </a:solidFill>
                <a:latin typeface="Overpass"/>
                <a:ea typeface="Overpass"/>
                <a:cs typeface="Overpass"/>
                <a:sym typeface="Overpass"/>
              </a:endParaRPr>
            </a:p>
          </p:txBody>
        </p:sp>
      </p:grpSp>
      <p:pic>
        <p:nvPicPr>
          <p:cNvPr id="154" name="Google Shape;154;p26"/>
          <p:cNvPicPr preferRelativeResize="0"/>
          <p:nvPr/>
        </p:nvPicPr>
        <p:blipFill>
          <a:blip r:embed="rId3">
            <a:alphaModFix/>
          </a:blip>
          <a:stretch>
            <a:fillRect/>
          </a:stretch>
        </p:blipFill>
        <p:spPr>
          <a:xfrm>
            <a:off x="2273452" y="4325651"/>
            <a:ext cx="1909673" cy="305850"/>
          </a:xfrm>
          <a:prstGeom prst="rect">
            <a:avLst/>
          </a:prstGeom>
          <a:noFill/>
          <a:ln>
            <a:noFill/>
          </a:ln>
        </p:spPr>
      </p:pic>
      <p:pic>
        <p:nvPicPr>
          <p:cNvPr id="155" name="Google Shape;155;p26"/>
          <p:cNvPicPr preferRelativeResize="0"/>
          <p:nvPr/>
        </p:nvPicPr>
        <p:blipFill>
          <a:blip r:embed="rId4">
            <a:alphaModFix/>
          </a:blip>
          <a:stretch>
            <a:fillRect/>
          </a:stretch>
        </p:blipFill>
        <p:spPr>
          <a:xfrm>
            <a:off x="2402453" y="1374232"/>
            <a:ext cx="1711500" cy="1711500"/>
          </a:xfrm>
          <a:prstGeom prst="ellipse">
            <a:avLst/>
          </a:prstGeom>
          <a:noFill/>
          <a:ln>
            <a:noFill/>
          </a:ln>
        </p:spPr>
      </p:pic>
      <p:grpSp>
        <p:nvGrpSpPr>
          <p:cNvPr id="156" name="Google Shape;156;p26"/>
          <p:cNvGrpSpPr/>
          <p:nvPr/>
        </p:nvGrpSpPr>
        <p:grpSpPr>
          <a:xfrm>
            <a:off x="3916191" y="861400"/>
            <a:ext cx="3884100" cy="3746801"/>
            <a:chOff x="4919077" y="983000"/>
            <a:chExt cx="3884100" cy="3746801"/>
          </a:xfrm>
        </p:grpSpPr>
        <p:sp>
          <p:nvSpPr>
            <p:cNvPr id="157" name="Google Shape;157;p26"/>
            <p:cNvSpPr txBox="1"/>
            <p:nvPr/>
          </p:nvSpPr>
          <p:spPr>
            <a:xfrm>
              <a:off x="4919077" y="3269000"/>
              <a:ext cx="38841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1500">
                  <a:solidFill>
                    <a:schemeClr val="accent1"/>
                  </a:solidFill>
                  <a:latin typeface="Overpass"/>
                  <a:ea typeface="Overpass"/>
                  <a:cs typeface="Overpass"/>
                  <a:sym typeface="Overpass"/>
                </a:rPr>
                <a:t>Maintainer</a:t>
              </a:r>
              <a:endParaRPr b="1" sz="1500">
                <a:solidFill>
                  <a:srgbClr val="FE7334"/>
                </a:solidFill>
                <a:latin typeface="Overpass"/>
                <a:ea typeface="Overpass"/>
                <a:cs typeface="Overpass"/>
                <a:sym typeface="Overpass"/>
              </a:endParaRPr>
            </a:p>
            <a:p>
              <a:pPr indent="0" lvl="0" marL="0" rtl="0" algn="ctr">
                <a:spcBef>
                  <a:spcPts val="0"/>
                </a:spcBef>
                <a:spcAft>
                  <a:spcPts val="0"/>
                </a:spcAft>
                <a:buNone/>
              </a:pPr>
              <a:r>
                <a:rPr b="1" lang="en" sz="1500">
                  <a:solidFill>
                    <a:srgbClr val="FE7334"/>
                  </a:solidFill>
                  <a:latin typeface="Overpass"/>
                  <a:ea typeface="Overpass"/>
                  <a:cs typeface="Overpass"/>
                  <a:sym typeface="Overpass"/>
                </a:rPr>
                <a:t>Software Engineer</a:t>
              </a:r>
              <a:endParaRPr b="1" sz="1500">
                <a:solidFill>
                  <a:srgbClr val="FE7334"/>
                </a:solidFill>
                <a:latin typeface="Overpass"/>
                <a:ea typeface="Overpass"/>
                <a:cs typeface="Overpass"/>
                <a:sym typeface="Overpass"/>
              </a:endParaRPr>
            </a:p>
            <a:p>
              <a:pPr indent="0" lvl="0" marL="0" rtl="0" algn="ctr">
                <a:spcBef>
                  <a:spcPts val="0"/>
                </a:spcBef>
                <a:spcAft>
                  <a:spcPts val="0"/>
                </a:spcAft>
                <a:buNone/>
              </a:pPr>
              <a:r>
                <a:t/>
              </a:r>
              <a:endParaRPr b="1" sz="1500">
                <a:solidFill>
                  <a:srgbClr val="FE7334"/>
                </a:solidFill>
                <a:latin typeface="Overpass"/>
                <a:ea typeface="Overpass"/>
                <a:cs typeface="Overpass"/>
                <a:sym typeface="Overpass"/>
              </a:endParaRPr>
            </a:p>
            <a:p>
              <a:pPr indent="0" lvl="0" marL="0" rtl="0" algn="ctr">
                <a:spcBef>
                  <a:spcPts val="0"/>
                </a:spcBef>
                <a:spcAft>
                  <a:spcPts val="0"/>
                </a:spcAft>
                <a:buNone/>
              </a:pPr>
              <a:r>
                <a:rPr b="1" lang="en" sz="1500">
                  <a:solidFill>
                    <a:srgbClr val="FFFFFF"/>
                  </a:solidFill>
                  <a:latin typeface="Overpass"/>
                  <a:ea typeface="Overpass"/>
                  <a:cs typeface="Overpass"/>
                  <a:sym typeface="Overpass"/>
                </a:rPr>
                <a:t>@</a:t>
              </a:r>
              <a:r>
                <a:rPr b="1" lang="en" sz="1500">
                  <a:solidFill>
                    <a:schemeClr val="lt1"/>
                  </a:solidFill>
                  <a:latin typeface="Overpass"/>
                  <a:ea typeface="Overpass"/>
                  <a:cs typeface="Overpass"/>
                  <a:sym typeface="Overpass"/>
                </a:rPr>
                <a:t>rohitnaya</a:t>
              </a:r>
              <a:r>
                <a:rPr b="1" lang="en" sz="1500">
                  <a:solidFill>
                    <a:schemeClr val="lt1"/>
                  </a:solidFill>
                  <a:latin typeface="Overpass"/>
                  <a:ea typeface="Overpass"/>
                  <a:cs typeface="Overpass"/>
                  <a:sym typeface="Overpass"/>
                </a:rPr>
                <a:t>k</a:t>
              </a:r>
              <a:endParaRPr b="1" sz="1500">
                <a:solidFill>
                  <a:srgbClr val="FFFFFF"/>
                </a:solidFill>
                <a:latin typeface="Overpass"/>
                <a:ea typeface="Overpass"/>
                <a:cs typeface="Overpass"/>
                <a:sym typeface="Overpass"/>
              </a:endParaRPr>
            </a:p>
          </p:txBody>
        </p:sp>
        <p:sp>
          <p:nvSpPr>
            <p:cNvPr id="158" name="Google Shape;158;p26"/>
            <p:cNvSpPr txBox="1"/>
            <p:nvPr/>
          </p:nvSpPr>
          <p:spPr>
            <a:xfrm>
              <a:off x="5965086" y="983000"/>
              <a:ext cx="17922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rgbClr val="FE7334"/>
                  </a:solidFill>
                  <a:latin typeface="Overpass"/>
                  <a:ea typeface="Overpass"/>
                  <a:cs typeface="Overpass"/>
                  <a:sym typeface="Overpass"/>
                </a:rPr>
                <a:t>Rohit Nayak</a:t>
              </a:r>
              <a:endParaRPr b="1" sz="1500">
                <a:solidFill>
                  <a:srgbClr val="FE7334"/>
                </a:solidFill>
                <a:latin typeface="Overpass"/>
                <a:ea typeface="Overpass"/>
                <a:cs typeface="Overpass"/>
                <a:sym typeface="Overpass"/>
              </a:endParaRPr>
            </a:p>
          </p:txBody>
        </p:sp>
        <p:pic>
          <p:nvPicPr>
            <p:cNvPr id="159" name="Google Shape;159;p26"/>
            <p:cNvPicPr preferRelativeResize="0"/>
            <p:nvPr/>
          </p:nvPicPr>
          <p:blipFill>
            <a:blip r:embed="rId3">
              <a:alphaModFix/>
            </a:blip>
            <a:stretch>
              <a:fillRect/>
            </a:stretch>
          </p:blipFill>
          <p:spPr>
            <a:xfrm>
              <a:off x="5906300" y="4423951"/>
              <a:ext cx="1909673" cy="305850"/>
            </a:xfrm>
            <a:prstGeom prst="rect">
              <a:avLst/>
            </a:prstGeom>
            <a:noFill/>
            <a:ln>
              <a:noFill/>
            </a:ln>
          </p:spPr>
        </p:pic>
      </p:grpSp>
      <p:pic>
        <p:nvPicPr>
          <p:cNvPr id="160" name="Google Shape;160;p26"/>
          <p:cNvPicPr preferRelativeResize="0"/>
          <p:nvPr/>
        </p:nvPicPr>
        <p:blipFill>
          <a:blip r:embed="rId5">
            <a:alphaModFix/>
          </a:blip>
          <a:stretch>
            <a:fillRect/>
          </a:stretch>
        </p:blipFill>
        <p:spPr>
          <a:xfrm>
            <a:off x="5023200" y="1373977"/>
            <a:ext cx="1711500" cy="17115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grpSp>
        <p:nvGrpSpPr>
          <p:cNvPr id="165" name="Google Shape;165;p27"/>
          <p:cNvGrpSpPr/>
          <p:nvPr/>
        </p:nvGrpSpPr>
        <p:grpSpPr>
          <a:xfrm>
            <a:off x="4710350" y="1269004"/>
            <a:ext cx="2780100" cy="686867"/>
            <a:chOff x="4702650" y="1507458"/>
            <a:chExt cx="2780100" cy="686867"/>
          </a:xfrm>
        </p:grpSpPr>
        <p:sp>
          <p:nvSpPr>
            <p:cNvPr id="166" name="Google Shape;166;p27"/>
            <p:cNvSpPr txBox="1"/>
            <p:nvPr/>
          </p:nvSpPr>
          <p:spPr>
            <a:xfrm>
              <a:off x="4702650" y="1670225"/>
              <a:ext cx="2780100" cy="524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rgbClr val="FFFFFF"/>
                  </a:solidFill>
                  <a:latin typeface="Overpass"/>
                  <a:ea typeface="Overpass"/>
                  <a:cs typeface="Overpass"/>
                  <a:sym typeface="Overpass"/>
                </a:rPr>
                <a:t>Vitess Overview</a:t>
              </a:r>
              <a:endParaRPr sz="2200">
                <a:solidFill>
                  <a:srgbClr val="FFFFFF"/>
                </a:solidFill>
                <a:latin typeface="Overpass"/>
                <a:ea typeface="Overpass"/>
                <a:cs typeface="Overpass"/>
                <a:sym typeface="Overpass"/>
              </a:endParaRPr>
            </a:p>
          </p:txBody>
        </p:sp>
        <p:sp>
          <p:nvSpPr>
            <p:cNvPr id="167" name="Google Shape;167;p27"/>
            <p:cNvSpPr/>
            <p:nvPr/>
          </p:nvSpPr>
          <p:spPr>
            <a:xfrm>
              <a:off x="4702650" y="1507458"/>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grpSp>
      <p:grpSp>
        <p:nvGrpSpPr>
          <p:cNvPr id="168" name="Google Shape;168;p27"/>
          <p:cNvGrpSpPr/>
          <p:nvPr/>
        </p:nvGrpSpPr>
        <p:grpSpPr>
          <a:xfrm>
            <a:off x="4710350" y="2371257"/>
            <a:ext cx="2646600" cy="686867"/>
            <a:chOff x="4702650" y="2583351"/>
            <a:chExt cx="2646600" cy="686867"/>
          </a:xfrm>
        </p:grpSpPr>
        <p:sp>
          <p:nvSpPr>
            <p:cNvPr id="169" name="Google Shape;169;p27"/>
            <p:cNvSpPr txBox="1"/>
            <p:nvPr/>
          </p:nvSpPr>
          <p:spPr>
            <a:xfrm>
              <a:off x="4702650" y="2746118"/>
              <a:ext cx="2646600" cy="524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2200">
                  <a:solidFill>
                    <a:schemeClr val="lt1"/>
                  </a:solidFill>
                  <a:latin typeface="Overpass"/>
                  <a:ea typeface="Overpass"/>
                  <a:cs typeface="Overpass"/>
                  <a:sym typeface="Overpass"/>
                </a:rPr>
                <a:t>Scaling in Vitess</a:t>
              </a:r>
              <a:endParaRPr sz="2200">
                <a:solidFill>
                  <a:schemeClr val="lt1"/>
                </a:solidFill>
                <a:latin typeface="Overpass"/>
                <a:ea typeface="Overpass"/>
                <a:cs typeface="Overpass"/>
                <a:sym typeface="Overpass"/>
              </a:endParaRPr>
            </a:p>
          </p:txBody>
        </p:sp>
        <p:sp>
          <p:nvSpPr>
            <p:cNvPr id="170" name="Google Shape;170;p27"/>
            <p:cNvSpPr/>
            <p:nvPr/>
          </p:nvSpPr>
          <p:spPr>
            <a:xfrm>
              <a:off x="4702650" y="2583351"/>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grpSp>
      <p:sp>
        <p:nvSpPr>
          <p:cNvPr id="171" name="Google Shape;171;p27"/>
          <p:cNvSpPr txBox="1"/>
          <p:nvPr/>
        </p:nvSpPr>
        <p:spPr>
          <a:xfrm>
            <a:off x="628650" y="1507450"/>
            <a:ext cx="3618900" cy="99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3300">
                <a:solidFill>
                  <a:srgbClr val="FFFFFF"/>
                </a:solidFill>
                <a:latin typeface="Overpass SemiBold"/>
                <a:ea typeface="Overpass SemiBold"/>
                <a:cs typeface="Overpass SemiBold"/>
                <a:sym typeface="Overpass SemiBold"/>
              </a:rPr>
              <a:t>Agenda</a:t>
            </a:r>
            <a:endParaRPr b="1" sz="3300">
              <a:solidFill>
                <a:srgbClr val="FFFFFF"/>
              </a:solidFill>
              <a:latin typeface="Overpass SemiBold"/>
              <a:ea typeface="Overpass SemiBold"/>
              <a:cs typeface="Overpass SemiBold"/>
              <a:sym typeface="Overpass SemiBold"/>
            </a:endParaRPr>
          </a:p>
        </p:txBody>
      </p:sp>
      <p:grpSp>
        <p:nvGrpSpPr>
          <p:cNvPr id="172" name="Google Shape;172;p27"/>
          <p:cNvGrpSpPr/>
          <p:nvPr/>
        </p:nvGrpSpPr>
        <p:grpSpPr>
          <a:xfrm>
            <a:off x="4710350" y="3467103"/>
            <a:ext cx="3087600" cy="686867"/>
            <a:chOff x="4702650" y="4343283"/>
            <a:chExt cx="3087600" cy="686867"/>
          </a:xfrm>
        </p:grpSpPr>
        <p:sp>
          <p:nvSpPr>
            <p:cNvPr id="173" name="Google Shape;173;p27"/>
            <p:cNvSpPr txBox="1"/>
            <p:nvPr/>
          </p:nvSpPr>
          <p:spPr>
            <a:xfrm>
              <a:off x="4702650" y="4506050"/>
              <a:ext cx="3087600" cy="524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2200">
                  <a:solidFill>
                    <a:schemeClr val="lt1"/>
                  </a:solidFill>
                  <a:latin typeface="Overpass"/>
                  <a:ea typeface="Overpass"/>
                  <a:cs typeface="Overpass"/>
                  <a:sym typeface="Overpass"/>
                </a:rPr>
                <a:t>Q&amp;A</a:t>
              </a:r>
              <a:endParaRPr sz="2200">
                <a:solidFill>
                  <a:srgbClr val="FFFFFF"/>
                </a:solidFill>
                <a:latin typeface="Overpass"/>
                <a:ea typeface="Overpass"/>
                <a:cs typeface="Overpass"/>
                <a:sym typeface="Overpass"/>
              </a:endParaRPr>
            </a:p>
          </p:txBody>
        </p:sp>
        <p:sp>
          <p:nvSpPr>
            <p:cNvPr id="174" name="Google Shape;174;p27"/>
            <p:cNvSpPr/>
            <p:nvPr/>
          </p:nvSpPr>
          <p:spPr>
            <a:xfrm>
              <a:off x="4702650" y="434328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8"/>
          <p:cNvSpPr txBox="1"/>
          <p:nvPr/>
        </p:nvSpPr>
        <p:spPr>
          <a:xfrm>
            <a:off x="1684075" y="1791625"/>
            <a:ext cx="5705400" cy="769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800">
                <a:solidFill>
                  <a:srgbClr val="FFFFFF"/>
                </a:solidFill>
                <a:latin typeface="Overpass"/>
                <a:ea typeface="Overpass"/>
                <a:cs typeface="Overpass"/>
                <a:sym typeface="Overpass"/>
              </a:rPr>
              <a:t>Overview of Vitess</a:t>
            </a:r>
            <a:endParaRPr b="1" sz="3800">
              <a:solidFill>
                <a:srgbClr val="FFFFFF"/>
              </a:solidFill>
              <a:latin typeface="Overpass"/>
              <a:ea typeface="Overpass"/>
              <a:cs typeface="Overpass"/>
              <a:sym typeface="Overpas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9"/>
          <p:cNvSpPr txBox="1"/>
          <p:nvPr/>
        </p:nvSpPr>
        <p:spPr>
          <a:xfrm>
            <a:off x="1194820" y="599000"/>
            <a:ext cx="2441400" cy="485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Overpass SemiBold"/>
                <a:ea typeface="Overpass SemiBold"/>
                <a:cs typeface="Overpass SemiBold"/>
                <a:sym typeface="Overpass SemiBold"/>
              </a:rPr>
              <a:t>What is Vitess?</a:t>
            </a:r>
            <a:endParaRPr b="1" i="0" sz="2400" u="none" cap="none" strike="noStrike">
              <a:solidFill>
                <a:schemeClr val="lt1"/>
              </a:solidFill>
              <a:latin typeface="Overpass SemiBold"/>
              <a:ea typeface="Overpass SemiBold"/>
              <a:cs typeface="Overpass SemiBold"/>
              <a:sym typeface="Overpass SemiBold"/>
            </a:endParaRPr>
          </a:p>
        </p:txBody>
      </p:sp>
      <p:sp>
        <p:nvSpPr>
          <p:cNvPr id="185" name="Google Shape;185;p29"/>
          <p:cNvSpPr txBox="1"/>
          <p:nvPr/>
        </p:nvSpPr>
        <p:spPr>
          <a:xfrm>
            <a:off x="894320" y="1230200"/>
            <a:ext cx="1384200" cy="611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Cloud Native Database</a:t>
            </a:r>
            <a:endParaRPr b="0" i="0" sz="1400" u="none" cap="none" strike="noStrike">
              <a:solidFill>
                <a:srgbClr val="FFFFFF"/>
              </a:solidFill>
              <a:latin typeface="Overpass"/>
              <a:ea typeface="Overpass"/>
              <a:cs typeface="Overpass"/>
              <a:sym typeface="Overpass"/>
            </a:endParaRPr>
          </a:p>
        </p:txBody>
      </p:sp>
      <p:sp>
        <p:nvSpPr>
          <p:cNvPr id="186" name="Google Shape;186;p29"/>
          <p:cNvSpPr txBox="1"/>
          <p:nvPr/>
        </p:nvSpPr>
        <p:spPr>
          <a:xfrm>
            <a:off x="2842070" y="1230200"/>
            <a:ext cx="1832100" cy="56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Massively     </a:t>
            </a:r>
            <a:endParaRPr b="0" i="0" sz="1400" u="none" cap="none" strike="noStrike">
              <a:solidFill>
                <a:srgbClr val="FFFFFF"/>
              </a:solidFill>
              <a:latin typeface="Overpass"/>
              <a:ea typeface="Overpass"/>
              <a:cs typeface="Overpass"/>
              <a:sym typeface="Overpas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Scalable</a:t>
            </a:r>
            <a:endParaRPr b="0" i="0" sz="1400" u="none" cap="none" strike="noStrike">
              <a:solidFill>
                <a:srgbClr val="FFFFFF"/>
              </a:solidFill>
              <a:latin typeface="Overpass"/>
              <a:ea typeface="Overpass"/>
              <a:cs typeface="Overpass"/>
              <a:sym typeface="Overpass"/>
            </a:endParaRPr>
          </a:p>
        </p:txBody>
      </p:sp>
      <p:sp>
        <p:nvSpPr>
          <p:cNvPr id="187" name="Google Shape;187;p29"/>
          <p:cNvSpPr txBox="1"/>
          <p:nvPr/>
        </p:nvSpPr>
        <p:spPr>
          <a:xfrm>
            <a:off x="894320" y="1973000"/>
            <a:ext cx="1455900" cy="647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Highly Available</a:t>
            </a:r>
            <a:endParaRPr b="0" i="0" sz="1400" u="none" cap="none" strike="noStrike">
              <a:solidFill>
                <a:srgbClr val="000000"/>
              </a:solidFill>
              <a:latin typeface="Overpass"/>
              <a:ea typeface="Overpass"/>
              <a:cs typeface="Overpass"/>
              <a:sym typeface="Overpass"/>
            </a:endParaRPr>
          </a:p>
        </p:txBody>
      </p:sp>
      <p:sp>
        <p:nvSpPr>
          <p:cNvPr id="188" name="Google Shape;188;p29"/>
          <p:cNvSpPr txBox="1"/>
          <p:nvPr/>
        </p:nvSpPr>
        <p:spPr>
          <a:xfrm>
            <a:off x="2842070" y="1973000"/>
            <a:ext cx="1861500" cy="56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MySQL 8.0</a:t>
            </a:r>
            <a:r>
              <a:rPr lang="en">
                <a:solidFill>
                  <a:srgbClr val="FFFFFF"/>
                </a:solidFill>
                <a:latin typeface="Overpass"/>
                <a:ea typeface="Overpass"/>
                <a:cs typeface="Overpass"/>
                <a:sym typeface="Overpass"/>
              </a:rPr>
              <a:t>/8.4 </a:t>
            </a:r>
            <a:r>
              <a:rPr b="0" i="0" lang="en" sz="1400" u="none" cap="none" strike="noStrike">
                <a:solidFill>
                  <a:srgbClr val="FFFFFF"/>
                </a:solidFill>
                <a:latin typeface="Overpass"/>
                <a:ea typeface="Overpass"/>
                <a:cs typeface="Overpass"/>
                <a:sym typeface="Overpass"/>
              </a:rPr>
              <a:t>Compatible </a:t>
            </a:r>
            <a:endParaRPr b="0" i="0" sz="1400" u="none" cap="none" strike="noStrike">
              <a:solidFill>
                <a:srgbClr val="000000"/>
              </a:solidFill>
              <a:latin typeface="Arial"/>
              <a:ea typeface="Arial"/>
              <a:cs typeface="Arial"/>
              <a:sym typeface="Arial"/>
            </a:endParaRPr>
          </a:p>
        </p:txBody>
      </p:sp>
      <p:sp>
        <p:nvSpPr>
          <p:cNvPr id="189" name="Google Shape;189;p29"/>
          <p:cNvSpPr/>
          <p:nvPr/>
        </p:nvSpPr>
        <p:spPr>
          <a:xfrm>
            <a:off x="945918" y="1154067"/>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190" name="Google Shape;190;p29"/>
          <p:cNvSpPr/>
          <p:nvPr/>
        </p:nvSpPr>
        <p:spPr>
          <a:xfrm>
            <a:off x="2894518" y="1154067"/>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191" name="Google Shape;191;p29"/>
          <p:cNvSpPr/>
          <p:nvPr/>
        </p:nvSpPr>
        <p:spPr>
          <a:xfrm>
            <a:off x="2894518" y="1908944"/>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192" name="Google Shape;192;p29"/>
          <p:cNvSpPr/>
          <p:nvPr/>
        </p:nvSpPr>
        <p:spPr>
          <a:xfrm>
            <a:off x="945918" y="1908944"/>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193" name="Google Shape;193;p29"/>
          <p:cNvSpPr txBox="1"/>
          <p:nvPr/>
        </p:nvSpPr>
        <p:spPr>
          <a:xfrm>
            <a:off x="5600388" y="569425"/>
            <a:ext cx="2441400" cy="485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Overpass SemiBold"/>
                <a:ea typeface="Overpass SemiBold"/>
                <a:cs typeface="Overpass SemiBold"/>
                <a:sym typeface="Overpass SemiBold"/>
              </a:rPr>
              <a:t>Works With</a:t>
            </a:r>
            <a:endParaRPr b="1" i="0" sz="2400" u="none" cap="none" strike="noStrike">
              <a:solidFill>
                <a:schemeClr val="lt1"/>
              </a:solidFill>
              <a:latin typeface="Overpass SemiBold"/>
              <a:ea typeface="Overpass SemiBold"/>
              <a:cs typeface="Overpass SemiBold"/>
              <a:sym typeface="Overpass SemiBold"/>
            </a:endParaRPr>
          </a:p>
        </p:txBody>
      </p:sp>
      <p:sp>
        <p:nvSpPr>
          <p:cNvPr id="194" name="Google Shape;194;p29"/>
          <p:cNvSpPr txBox="1"/>
          <p:nvPr/>
        </p:nvSpPr>
        <p:spPr>
          <a:xfrm>
            <a:off x="4842688" y="1230200"/>
            <a:ext cx="1384200" cy="611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Database Frameworks</a:t>
            </a:r>
            <a:endParaRPr b="0" i="0" sz="1400" u="none" cap="none" strike="noStrike">
              <a:solidFill>
                <a:srgbClr val="FFFFFF"/>
              </a:solidFill>
              <a:latin typeface="Overpass"/>
              <a:ea typeface="Overpass"/>
              <a:cs typeface="Overpass"/>
              <a:sym typeface="Overpass"/>
            </a:endParaRPr>
          </a:p>
        </p:txBody>
      </p:sp>
      <p:sp>
        <p:nvSpPr>
          <p:cNvPr id="195" name="Google Shape;195;p29"/>
          <p:cNvSpPr txBox="1"/>
          <p:nvPr/>
        </p:nvSpPr>
        <p:spPr>
          <a:xfrm>
            <a:off x="6790438" y="1230200"/>
            <a:ext cx="1832100" cy="56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ORMs</a:t>
            </a:r>
            <a:endParaRPr b="0" i="0" sz="1400" u="none" cap="none" strike="noStrike">
              <a:solidFill>
                <a:srgbClr val="FFFFFF"/>
              </a:solidFill>
              <a:latin typeface="Overpass"/>
              <a:ea typeface="Overpass"/>
              <a:cs typeface="Overpass"/>
              <a:sym typeface="Overpass"/>
            </a:endParaRPr>
          </a:p>
        </p:txBody>
      </p:sp>
      <p:sp>
        <p:nvSpPr>
          <p:cNvPr id="196" name="Google Shape;196;p29"/>
          <p:cNvSpPr txBox="1"/>
          <p:nvPr/>
        </p:nvSpPr>
        <p:spPr>
          <a:xfrm>
            <a:off x="4842688" y="1973000"/>
            <a:ext cx="1455900" cy="647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Legacy       Code</a:t>
            </a:r>
            <a:endParaRPr b="0" i="0" sz="1400" u="none" cap="none" strike="noStrike">
              <a:solidFill>
                <a:srgbClr val="000000"/>
              </a:solidFill>
              <a:latin typeface="Overpass"/>
              <a:ea typeface="Overpass"/>
              <a:cs typeface="Overpass"/>
              <a:sym typeface="Overpass"/>
            </a:endParaRPr>
          </a:p>
        </p:txBody>
      </p:sp>
      <p:sp>
        <p:nvSpPr>
          <p:cNvPr id="197" name="Google Shape;197;p29"/>
          <p:cNvSpPr txBox="1"/>
          <p:nvPr/>
        </p:nvSpPr>
        <p:spPr>
          <a:xfrm>
            <a:off x="6790438" y="1973000"/>
            <a:ext cx="1861500" cy="56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Third-Party Applications </a:t>
            </a:r>
            <a:endParaRPr b="0" i="0" sz="1400" u="none" cap="none" strike="noStrike">
              <a:solidFill>
                <a:srgbClr val="000000"/>
              </a:solidFill>
              <a:latin typeface="Arial"/>
              <a:ea typeface="Arial"/>
              <a:cs typeface="Arial"/>
              <a:sym typeface="Arial"/>
            </a:endParaRPr>
          </a:p>
        </p:txBody>
      </p:sp>
      <p:sp>
        <p:nvSpPr>
          <p:cNvPr id="198" name="Google Shape;198;p29"/>
          <p:cNvSpPr/>
          <p:nvPr/>
        </p:nvSpPr>
        <p:spPr>
          <a:xfrm>
            <a:off x="4894286" y="1154067"/>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199" name="Google Shape;199;p29"/>
          <p:cNvSpPr/>
          <p:nvPr/>
        </p:nvSpPr>
        <p:spPr>
          <a:xfrm>
            <a:off x="6842886" y="1154075"/>
            <a:ext cx="1167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00" name="Google Shape;200;p29"/>
          <p:cNvSpPr/>
          <p:nvPr/>
        </p:nvSpPr>
        <p:spPr>
          <a:xfrm>
            <a:off x="6842886" y="1908944"/>
            <a:ext cx="11676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01" name="Google Shape;201;p29"/>
          <p:cNvSpPr/>
          <p:nvPr/>
        </p:nvSpPr>
        <p:spPr>
          <a:xfrm>
            <a:off x="4894286" y="1908944"/>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02" name="Google Shape;202;p29"/>
          <p:cNvSpPr txBox="1"/>
          <p:nvPr/>
        </p:nvSpPr>
        <p:spPr>
          <a:xfrm>
            <a:off x="3119403" y="2599822"/>
            <a:ext cx="2678100" cy="4854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chemeClr val="lt1"/>
                </a:solidFill>
                <a:latin typeface="Overpass SemiBold"/>
                <a:ea typeface="Overpass SemiBold"/>
                <a:cs typeface="Overpass SemiBold"/>
                <a:sym typeface="Overpass SemiBold"/>
              </a:rPr>
              <a:t>Logical Database</a:t>
            </a:r>
            <a:endParaRPr b="1" i="0" sz="2400" u="none" cap="none" strike="noStrike">
              <a:solidFill>
                <a:schemeClr val="lt1"/>
              </a:solidFill>
              <a:latin typeface="Overpass SemiBold"/>
              <a:ea typeface="Overpass SemiBold"/>
              <a:cs typeface="Overpass SemiBold"/>
              <a:sym typeface="Overpass SemiBold"/>
            </a:endParaRPr>
          </a:p>
        </p:txBody>
      </p:sp>
      <p:sp>
        <p:nvSpPr>
          <p:cNvPr id="203" name="Google Shape;203;p29"/>
          <p:cNvSpPr txBox="1"/>
          <p:nvPr/>
        </p:nvSpPr>
        <p:spPr>
          <a:xfrm>
            <a:off x="2870175" y="3336797"/>
            <a:ext cx="1384200" cy="611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Many physical databases</a:t>
            </a:r>
            <a:endParaRPr b="0" i="0" sz="1400" u="none" cap="none" strike="noStrike">
              <a:solidFill>
                <a:srgbClr val="FFFFFF"/>
              </a:solidFill>
              <a:latin typeface="Overpass"/>
              <a:ea typeface="Overpass"/>
              <a:cs typeface="Overpass"/>
              <a:sym typeface="Overpass"/>
            </a:endParaRPr>
          </a:p>
        </p:txBody>
      </p:sp>
      <p:sp>
        <p:nvSpPr>
          <p:cNvPr id="204" name="Google Shape;204;p29"/>
          <p:cNvSpPr txBox="1"/>
          <p:nvPr/>
        </p:nvSpPr>
        <p:spPr>
          <a:xfrm>
            <a:off x="4817925" y="3336797"/>
            <a:ext cx="1252800" cy="56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Overpass"/>
                <a:ea typeface="Overpass"/>
                <a:cs typeface="Overpass"/>
                <a:sym typeface="Overpass"/>
              </a:rPr>
              <a:t>Query         Routing</a:t>
            </a:r>
            <a:endParaRPr b="0" i="0" sz="1400" u="none" cap="none" strike="noStrike">
              <a:solidFill>
                <a:srgbClr val="FFFFFF"/>
              </a:solidFill>
              <a:latin typeface="Overpass"/>
              <a:ea typeface="Overpass"/>
              <a:cs typeface="Overpass"/>
              <a:sym typeface="Overpass"/>
            </a:endParaRPr>
          </a:p>
        </p:txBody>
      </p:sp>
      <p:sp>
        <p:nvSpPr>
          <p:cNvPr id="205" name="Google Shape;205;p29"/>
          <p:cNvSpPr txBox="1"/>
          <p:nvPr/>
        </p:nvSpPr>
        <p:spPr>
          <a:xfrm>
            <a:off x="2870175" y="4155797"/>
            <a:ext cx="1515900" cy="647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Arial"/>
              <a:buNone/>
            </a:pPr>
            <a:r>
              <a:rPr b="0" i="0" lang="en" sz="1400" u="none" cap="none" strike="noStrike">
                <a:solidFill>
                  <a:schemeClr val="lt1"/>
                </a:solidFill>
                <a:latin typeface="Overpass"/>
                <a:ea typeface="Overpass"/>
                <a:cs typeface="Overpass"/>
                <a:sym typeface="Overpass"/>
              </a:rPr>
              <a:t>gRPC Clients</a:t>
            </a:r>
            <a:endParaRPr b="0" i="0" sz="1400" u="none" cap="none" strike="noStrike">
              <a:solidFill>
                <a:schemeClr val="lt1"/>
              </a:solidFill>
              <a:latin typeface="Overpass"/>
              <a:ea typeface="Overpass"/>
              <a:cs typeface="Overpass"/>
              <a:sym typeface="Overpass"/>
            </a:endParaRPr>
          </a:p>
          <a:p>
            <a:pPr indent="0" lvl="0" marL="0" marR="0" rtl="0" algn="l">
              <a:lnSpc>
                <a:spcPct val="100000"/>
              </a:lnSpc>
              <a:spcBef>
                <a:spcPts val="0"/>
              </a:spcBef>
              <a:spcAft>
                <a:spcPts val="0"/>
              </a:spcAft>
              <a:buClr>
                <a:schemeClr val="dk1"/>
              </a:buClr>
              <a:buSzPts val="1400"/>
              <a:buFont typeface="Arial"/>
              <a:buNone/>
            </a:pPr>
            <a:r>
              <a:rPr b="0" i="0" lang="en" sz="1400" u="none" cap="none" strike="noStrike">
                <a:solidFill>
                  <a:schemeClr val="lt1"/>
                </a:solidFill>
                <a:latin typeface="Overpass"/>
                <a:ea typeface="Overpass"/>
                <a:cs typeface="Overpass"/>
                <a:sym typeface="Overpass"/>
              </a:rPr>
              <a:t>MySQL protocol</a:t>
            </a:r>
            <a:endParaRPr b="0" i="0" sz="1400" u="none" cap="none" strike="noStrike">
              <a:solidFill>
                <a:schemeClr val="lt1"/>
              </a:solidFill>
              <a:latin typeface="Overpass"/>
              <a:ea typeface="Overpass"/>
              <a:cs typeface="Overpass"/>
              <a:sym typeface="Overpas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Overpass"/>
              <a:ea typeface="Overpass"/>
              <a:cs typeface="Overpass"/>
              <a:sym typeface="Overpass"/>
            </a:endParaRPr>
          </a:p>
        </p:txBody>
      </p:sp>
      <p:sp>
        <p:nvSpPr>
          <p:cNvPr id="206" name="Google Shape;206;p29"/>
          <p:cNvSpPr txBox="1"/>
          <p:nvPr/>
        </p:nvSpPr>
        <p:spPr>
          <a:xfrm>
            <a:off x="4817925" y="4155797"/>
            <a:ext cx="1455900" cy="567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Overpass"/>
                <a:ea typeface="Overpass"/>
                <a:cs typeface="Overpass"/>
                <a:sym typeface="Overpass"/>
              </a:rPr>
              <a:t>Single </a:t>
            </a:r>
            <a:endParaRPr b="0" i="0" sz="1400" u="none" cap="none" strike="noStrike">
              <a:solidFill>
                <a:schemeClr val="lt1"/>
              </a:solidFill>
              <a:latin typeface="Overpass"/>
              <a:ea typeface="Overpass"/>
              <a:cs typeface="Overpass"/>
              <a:sym typeface="Overpass"/>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lt1"/>
                </a:solidFill>
                <a:latin typeface="Overpass"/>
                <a:ea typeface="Overpass"/>
                <a:cs typeface="Overpass"/>
                <a:sym typeface="Overpass"/>
              </a:rPr>
              <a:t>Connection</a:t>
            </a:r>
            <a:endParaRPr b="0" i="0" sz="1400" u="none" cap="none" strike="noStrike">
              <a:solidFill>
                <a:srgbClr val="FFFFFF"/>
              </a:solidFill>
              <a:latin typeface="Overpass"/>
              <a:ea typeface="Overpass"/>
              <a:cs typeface="Overpass"/>
              <a:sym typeface="Overpass"/>
            </a:endParaRPr>
          </a:p>
        </p:txBody>
      </p:sp>
      <p:sp>
        <p:nvSpPr>
          <p:cNvPr id="207" name="Google Shape;207;p29"/>
          <p:cNvSpPr/>
          <p:nvPr/>
        </p:nvSpPr>
        <p:spPr>
          <a:xfrm>
            <a:off x="2921773" y="3250222"/>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08" name="Google Shape;208;p29"/>
          <p:cNvSpPr/>
          <p:nvPr/>
        </p:nvSpPr>
        <p:spPr>
          <a:xfrm>
            <a:off x="4870373" y="3250222"/>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09" name="Google Shape;209;p29"/>
          <p:cNvSpPr/>
          <p:nvPr/>
        </p:nvSpPr>
        <p:spPr>
          <a:xfrm>
            <a:off x="4870373" y="4012222"/>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10" name="Google Shape;210;p29"/>
          <p:cNvSpPr/>
          <p:nvPr/>
        </p:nvSpPr>
        <p:spPr>
          <a:xfrm>
            <a:off x="2921773" y="4012222"/>
            <a:ext cx="12003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0"/>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rgbClr val="262626"/>
              </a:buClr>
              <a:buSzPts val="3000"/>
              <a:buFont typeface="Oswald"/>
              <a:buNone/>
            </a:pPr>
            <a:r>
              <a:rPr b="1" lang="en" sz="3000">
                <a:solidFill>
                  <a:srgbClr val="FFFFFF"/>
                </a:solidFill>
                <a:latin typeface="Overpass"/>
                <a:ea typeface="Overpass"/>
                <a:cs typeface="Overpass"/>
                <a:sym typeface="Overpass"/>
              </a:rPr>
              <a:t>Vitess in Production</a:t>
            </a:r>
            <a:endParaRPr b="1" sz="3000">
              <a:solidFill>
                <a:srgbClr val="FFFFFF"/>
              </a:solidFill>
              <a:latin typeface="Overpass"/>
              <a:ea typeface="Overpass"/>
              <a:cs typeface="Overpass"/>
              <a:sym typeface="Overpass"/>
            </a:endParaRPr>
          </a:p>
        </p:txBody>
      </p:sp>
      <p:pic>
        <p:nvPicPr>
          <p:cNvPr id="216" name="Google Shape;216;p30"/>
          <p:cNvPicPr preferRelativeResize="0"/>
          <p:nvPr/>
        </p:nvPicPr>
        <p:blipFill rotWithShape="1">
          <a:blip r:embed="rId3">
            <a:alphaModFix/>
          </a:blip>
          <a:srcRect b="0" l="0" r="0" t="0"/>
          <a:stretch/>
        </p:blipFill>
        <p:spPr>
          <a:xfrm>
            <a:off x="5162494" y="2330017"/>
            <a:ext cx="1468164" cy="553418"/>
          </a:xfrm>
          <a:prstGeom prst="rect">
            <a:avLst/>
          </a:prstGeom>
          <a:noFill/>
          <a:ln>
            <a:noFill/>
          </a:ln>
        </p:spPr>
      </p:pic>
      <p:pic>
        <p:nvPicPr>
          <p:cNvPr id="217" name="Google Shape;217;p30"/>
          <p:cNvPicPr preferRelativeResize="0"/>
          <p:nvPr/>
        </p:nvPicPr>
        <p:blipFill rotWithShape="1">
          <a:blip r:embed="rId4">
            <a:alphaModFix/>
          </a:blip>
          <a:srcRect b="0" l="0" r="0" t="0"/>
          <a:stretch/>
        </p:blipFill>
        <p:spPr>
          <a:xfrm>
            <a:off x="738038" y="3081027"/>
            <a:ext cx="1659651" cy="544363"/>
          </a:xfrm>
          <a:prstGeom prst="rect">
            <a:avLst/>
          </a:prstGeom>
          <a:noFill/>
          <a:ln>
            <a:noFill/>
          </a:ln>
        </p:spPr>
      </p:pic>
      <p:pic>
        <p:nvPicPr>
          <p:cNvPr descr="A close up of a logo&#10;&#10;Description automatically generated" id="218" name="Google Shape;218;p30"/>
          <p:cNvPicPr preferRelativeResize="0"/>
          <p:nvPr/>
        </p:nvPicPr>
        <p:blipFill rotWithShape="1">
          <a:blip r:embed="rId5">
            <a:alphaModFix/>
          </a:blip>
          <a:srcRect b="0" l="0" r="0" t="0"/>
          <a:stretch/>
        </p:blipFill>
        <p:spPr>
          <a:xfrm>
            <a:off x="847352" y="2440785"/>
            <a:ext cx="1327530" cy="331896"/>
          </a:xfrm>
          <a:prstGeom prst="rect">
            <a:avLst/>
          </a:prstGeom>
          <a:noFill/>
          <a:ln>
            <a:noFill/>
          </a:ln>
        </p:spPr>
      </p:pic>
      <p:pic>
        <p:nvPicPr>
          <p:cNvPr descr="https://lh3.googleusercontent.com/8eTC_GHkg09e8rc-qs1vum8SthgpYMj8FMu2vJQud9Wz1yWlHMP7YRJsdbQ0ZlpDKWdaTOOkjBIO9FuXZPiefiIY3e4V9V7O4ZchYNWGxbRr1SRrxIUNNwoeWJ9fr_b5oaRap-dCMBo" id="219" name="Google Shape;219;p30"/>
          <p:cNvPicPr preferRelativeResize="0"/>
          <p:nvPr/>
        </p:nvPicPr>
        <p:blipFill rotWithShape="1">
          <a:blip r:embed="rId6">
            <a:alphaModFix/>
          </a:blip>
          <a:srcRect b="0" l="0" r="30172" t="0"/>
          <a:stretch/>
        </p:blipFill>
        <p:spPr>
          <a:xfrm>
            <a:off x="847355" y="1564840"/>
            <a:ext cx="1198145" cy="437638"/>
          </a:xfrm>
          <a:prstGeom prst="rect">
            <a:avLst/>
          </a:prstGeom>
          <a:noFill/>
          <a:ln>
            <a:noFill/>
          </a:ln>
        </p:spPr>
      </p:pic>
      <p:pic>
        <p:nvPicPr>
          <p:cNvPr descr="A close up of a sign&#10;&#10;Description automatically generated" id="220" name="Google Shape;220;p30"/>
          <p:cNvPicPr preferRelativeResize="0"/>
          <p:nvPr/>
        </p:nvPicPr>
        <p:blipFill rotWithShape="1">
          <a:blip r:embed="rId7">
            <a:alphaModFix/>
          </a:blip>
          <a:srcRect b="0" l="0" r="0" t="0"/>
          <a:stretch/>
        </p:blipFill>
        <p:spPr>
          <a:xfrm>
            <a:off x="5275923" y="1617401"/>
            <a:ext cx="1145564" cy="332539"/>
          </a:xfrm>
          <a:prstGeom prst="rect">
            <a:avLst/>
          </a:prstGeom>
          <a:noFill/>
          <a:ln>
            <a:noFill/>
          </a:ln>
        </p:spPr>
      </p:pic>
      <p:pic>
        <p:nvPicPr>
          <p:cNvPr descr="A picture containing text&#10;&#10;Description automatically generated" id="221" name="Google Shape;221;p30"/>
          <p:cNvPicPr preferRelativeResize="0"/>
          <p:nvPr/>
        </p:nvPicPr>
        <p:blipFill rotWithShape="1">
          <a:blip r:embed="rId8">
            <a:alphaModFix/>
          </a:blip>
          <a:srcRect b="0" l="0" r="0" t="0"/>
          <a:stretch/>
        </p:blipFill>
        <p:spPr>
          <a:xfrm>
            <a:off x="7220052" y="1479851"/>
            <a:ext cx="911464" cy="607650"/>
          </a:xfrm>
          <a:prstGeom prst="rect">
            <a:avLst/>
          </a:prstGeom>
          <a:noFill/>
          <a:ln>
            <a:noFill/>
          </a:ln>
        </p:spPr>
      </p:pic>
      <p:pic>
        <p:nvPicPr>
          <p:cNvPr id="222" name="Google Shape;222;p30"/>
          <p:cNvPicPr preferRelativeResize="0"/>
          <p:nvPr/>
        </p:nvPicPr>
        <p:blipFill rotWithShape="1">
          <a:blip r:embed="rId9">
            <a:alphaModFix/>
          </a:blip>
          <a:srcRect b="0" l="0" r="0" t="0"/>
          <a:stretch/>
        </p:blipFill>
        <p:spPr>
          <a:xfrm>
            <a:off x="2913442" y="1639311"/>
            <a:ext cx="1105184" cy="288731"/>
          </a:xfrm>
          <a:prstGeom prst="rect">
            <a:avLst/>
          </a:prstGeom>
          <a:noFill/>
          <a:ln>
            <a:noFill/>
          </a:ln>
        </p:spPr>
      </p:pic>
      <p:pic>
        <p:nvPicPr>
          <p:cNvPr descr="https://lh5.googleusercontent.com/eSh-nCk3ggzvnkwFcwhQ9BVKmVBg3Azd1BL1zDNIF6zMybYOOfToCC7kA82KME9jlybiQGPE0k5nqepn3Y45OWOrrmkcCS8_Mzr5hTXEy9mslZJ8U6XJMFuu9DhVwextMIwWBoXpC1Y" id="223" name="Google Shape;223;p30"/>
          <p:cNvPicPr preferRelativeResize="0"/>
          <p:nvPr/>
        </p:nvPicPr>
        <p:blipFill rotWithShape="1">
          <a:blip r:embed="rId10">
            <a:alphaModFix/>
          </a:blip>
          <a:srcRect b="0" l="0" r="0" t="0"/>
          <a:stretch/>
        </p:blipFill>
        <p:spPr>
          <a:xfrm>
            <a:off x="847350" y="3933750"/>
            <a:ext cx="1770650" cy="344225"/>
          </a:xfrm>
          <a:prstGeom prst="rect">
            <a:avLst/>
          </a:prstGeom>
          <a:noFill/>
          <a:ln>
            <a:noFill/>
          </a:ln>
        </p:spPr>
      </p:pic>
      <p:pic>
        <p:nvPicPr>
          <p:cNvPr id="224" name="Google Shape;224;p30"/>
          <p:cNvPicPr preferRelativeResize="0"/>
          <p:nvPr/>
        </p:nvPicPr>
        <p:blipFill>
          <a:blip r:embed="rId11">
            <a:alphaModFix/>
          </a:blip>
          <a:stretch>
            <a:fillRect/>
          </a:stretch>
        </p:blipFill>
        <p:spPr>
          <a:xfrm>
            <a:off x="7220043" y="3181111"/>
            <a:ext cx="1360448" cy="344219"/>
          </a:xfrm>
          <a:prstGeom prst="rect">
            <a:avLst/>
          </a:prstGeom>
          <a:noFill/>
          <a:ln>
            <a:noFill/>
          </a:ln>
        </p:spPr>
      </p:pic>
      <p:pic>
        <p:nvPicPr>
          <p:cNvPr id="225" name="Google Shape;225;p30"/>
          <p:cNvPicPr preferRelativeResize="0"/>
          <p:nvPr/>
        </p:nvPicPr>
        <p:blipFill>
          <a:blip r:embed="rId12">
            <a:alphaModFix/>
          </a:blip>
          <a:stretch>
            <a:fillRect/>
          </a:stretch>
        </p:blipFill>
        <p:spPr>
          <a:xfrm>
            <a:off x="2913438" y="2453304"/>
            <a:ext cx="1659653" cy="306858"/>
          </a:xfrm>
          <a:prstGeom prst="rect">
            <a:avLst/>
          </a:prstGeom>
          <a:noFill/>
          <a:ln>
            <a:noFill/>
          </a:ln>
        </p:spPr>
      </p:pic>
      <p:pic>
        <p:nvPicPr>
          <p:cNvPr id="226" name="Google Shape;226;p30"/>
          <p:cNvPicPr preferRelativeResize="0"/>
          <p:nvPr/>
        </p:nvPicPr>
        <p:blipFill>
          <a:blip r:embed="rId13">
            <a:alphaModFix/>
          </a:blip>
          <a:stretch>
            <a:fillRect/>
          </a:stretch>
        </p:blipFill>
        <p:spPr>
          <a:xfrm>
            <a:off x="7220060" y="2378867"/>
            <a:ext cx="911462" cy="455732"/>
          </a:xfrm>
          <a:prstGeom prst="rect">
            <a:avLst/>
          </a:prstGeom>
          <a:noFill/>
          <a:ln>
            <a:noFill/>
          </a:ln>
        </p:spPr>
      </p:pic>
      <p:pic>
        <p:nvPicPr>
          <p:cNvPr id="227" name="Google Shape;227;p30"/>
          <p:cNvPicPr preferRelativeResize="0"/>
          <p:nvPr/>
        </p:nvPicPr>
        <p:blipFill>
          <a:blip r:embed="rId14">
            <a:alphaModFix/>
          </a:blip>
          <a:stretch>
            <a:fillRect/>
          </a:stretch>
        </p:blipFill>
        <p:spPr>
          <a:xfrm>
            <a:off x="5275922" y="3994011"/>
            <a:ext cx="1327517" cy="223705"/>
          </a:xfrm>
          <a:prstGeom prst="rect">
            <a:avLst/>
          </a:prstGeom>
          <a:noFill/>
          <a:ln>
            <a:noFill/>
          </a:ln>
        </p:spPr>
      </p:pic>
      <p:pic>
        <p:nvPicPr>
          <p:cNvPr id="228" name="Google Shape;228;p30"/>
          <p:cNvPicPr preferRelativeResize="0"/>
          <p:nvPr/>
        </p:nvPicPr>
        <p:blipFill>
          <a:blip r:embed="rId15">
            <a:alphaModFix/>
          </a:blip>
          <a:stretch>
            <a:fillRect/>
          </a:stretch>
        </p:blipFill>
        <p:spPr>
          <a:xfrm>
            <a:off x="2913450" y="3181100"/>
            <a:ext cx="2149279" cy="344225"/>
          </a:xfrm>
          <a:prstGeom prst="rect">
            <a:avLst/>
          </a:prstGeom>
          <a:noFill/>
          <a:ln>
            <a:noFill/>
          </a:ln>
        </p:spPr>
      </p:pic>
      <p:pic>
        <p:nvPicPr>
          <p:cNvPr id="229" name="Google Shape;229;p30"/>
          <p:cNvPicPr preferRelativeResize="0"/>
          <p:nvPr/>
        </p:nvPicPr>
        <p:blipFill>
          <a:blip r:embed="rId16">
            <a:alphaModFix/>
          </a:blip>
          <a:stretch>
            <a:fillRect/>
          </a:stretch>
        </p:blipFill>
        <p:spPr>
          <a:xfrm>
            <a:off x="2913438" y="3912685"/>
            <a:ext cx="1198124" cy="386356"/>
          </a:xfrm>
          <a:prstGeom prst="rect">
            <a:avLst/>
          </a:prstGeom>
          <a:noFill/>
          <a:ln>
            <a:noFill/>
          </a:ln>
        </p:spPr>
      </p:pic>
      <p:pic>
        <p:nvPicPr>
          <p:cNvPr id="230" name="Google Shape;230;p30"/>
          <p:cNvPicPr preferRelativeResize="0"/>
          <p:nvPr/>
        </p:nvPicPr>
        <p:blipFill>
          <a:blip r:embed="rId17">
            <a:alphaModFix/>
          </a:blip>
          <a:stretch>
            <a:fillRect/>
          </a:stretch>
        </p:blipFill>
        <p:spPr>
          <a:xfrm>
            <a:off x="5275925" y="3125338"/>
            <a:ext cx="1593463" cy="455725"/>
          </a:xfrm>
          <a:prstGeom prst="rect">
            <a:avLst/>
          </a:prstGeom>
          <a:noFill/>
          <a:ln>
            <a:noFill/>
          </a:ln>
        </p:spPr>
      </p:pic>
      <p:pic>
        <p:nvPicPr>
          <p:cNvPr id="231" name="Google Shape;231;p30" title="Uber_Logo_White_RGB.png"/>
          <p:cNvPicPr preferRelativeResize="0"/>
          <p:nvPr/>
        </p:nvPicPr>
        <p:blipFill>
          <a:blip r:embed="rId18">
            <a:alphaModFix/>
          </a:blip>
          <a:stretch>
            <a:fillRect/>
          </a:stretch>
        </p:blipFill>
        <p:spPr>
          <a:xfrm>
            <a:off x="6968781" y="3606967"/>
            <a:ext cx="1526600" cy="930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5" name="Shape 235"/>
        <p:cNvGrpSpPr/>
        <p:nvPr/>
      </p:nvGrpSpPr>
      <p:grpSpPr>
        <a:xfrm>
          <a:off x="0" y="0"/>
          <a:ext cx="0" cy="0"/>
          <a:chOff x="0" y="0"/>
          <a:chExt cx="0" cy="0"/>
        </a:xfrm>
      </p:grpSpPr>
      <p:sp>
        <p:nvSpPr>
          <p:cNvPr id="236" name="Google Shape;236;p31"/>
          <p:cNvSpPr txBox="1"/>
          <p:nvPr>
            <p:ph idx="1" type="body"/>
          </p:nvPr>
        </p:nvSpPr>
        <p:spPr>
          <a:xfrm>
            <a:off x="4702656" y="1507462"/>
            <a:ext cx="18321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2200">
                <a:solidFill>
                  <a:schemeClr val="accent1"/>
                </a:solidFill>
              </a:rPr>
              <a:t>Slack</a:t>
            </a:r>
            <a:endParaRPr b="1" sz="2200">
              <a:solidFill>
                <a:schemeClr val="accent1"/>
              </a:solidFill>
            </a:endParaRPr>
          </a:p>
          <a:p>
            <a:pPr indent="0" lvl="0" marL="0" rtl="0" algn="l">
              <a:spcBef>
                <a:spcPts val="0"/>
              </a:spcBef>
              <a:spcAft>
                <a:spcPts val="0"/>
              </a:spcAft>
              <a:buNone/>
            </a:pPr>
            <a:r>
              <a:rPr lang="en" sz="2200"/>
              <a:t>100% on Vitess</a:t>
            </a:r>
            <a:endParaRPr sz="2200"/>
          </a:p>
          <a:p>
            <a:pPr indent="0" lvl="0" marL="0" rtl="0" algn="l">
              <a:lnSpc>
                <a:spcPct val="100000"/>
              </a:lnSpc>
              <a:spcBef>
                <a:spcPts val="0"/>
              </a:spcBef>
              <a:spcAft>
                <a:spcPts val="0"/>
              </a:spcAft>
              <a:buNone/>
            </a:pPr>
            <a:r>
              <a:t/>
            </a:r>
            <a:endParaRPr sz="2200"/>
          </a:p>
        </p:txBody>
      </p:sp>
      <p:sp>
        <p:nvSpPr>
          <p:cNvPr id="237" name="Google Shape;237;p31"/>
          <p:cNvSpPr txBox="1"/>
          <p:nvPr>
            <p:ph idx="2" type="body"/>
          </p:nvPr>
        </p:nvSpPr>
        <p:spPr>
          <a:xfrm>
            <a:off x="6650400" y="1507450"/>
            <a:ext cx="21717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2200">
                <a:solidFill>
                  <a:schemeClr val="accent1"/>
                </a:solidFill>
              </a:rPr>
              <a:t>GitHub</a:t>
            </a:r>
            <a:endParaRPr b="1" sz="2200">
              <a:solidFill>
                <a:schemeClr val="accent1"/>
              </a:solidFill>
            </a:endParaRPr>
          </a:p>
          <a:p>
            <a:pPr indent="0" lvl="0" marL="0" rtl="0" algn="l">
              <a:spcBef>
                <a:spcPts val="0"/>
              </a:spcBef>
              <a:spcAft>
                <a:spcPts val="0"/>
              </a:spcAft>
              <a:buNone/>
            </a:pPr>
            <a:r>
              <a:rPr lang="en" sz="2200"/>
              <a:t>Issues, PRs, …</a:t>
            </a:r>
            <a:endParaRPr sz="2200"/>
          </a:p>
          <a:p>
            <a:pPr indent="0" lvl="0" marL="0" rtl="0" algn="l">
              <a:lnSpc>
                <a:spcPct val="100000"/>
              </a:lnSpc>
              <a:spcBef>
                <a:spcPts val="0"/>
              </a:spcBef>
              <a:spcAft>
                <a:spcPts val="0"/>
              </a:spcAft>
              <a:buNone/>
            </a:pPr>
            <a:r>
              <a:t/>
            </a:r>
            <a:endParaRPr sz="2200"/>
          </a:p>
        </p:txBody>
      </p:sp>
      <p:sp>
        <p:nvSpPr>
          <p:cNvPr id="238" name="Google Shape;238;p31"/>
          <p:cNvSpPr txBox="1"/>
          <p:nvPr/>
        </p:nvSpPr>
        <p:spPr>
          <a:xfrm>
            <a:off x="6607650" y="3240850"/>
            <a:ext cx="2472900" cy="7695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rPr b="1" lang="en" sz="2200">
                <a:solidFill>
                  <a:schemeClr val="accent1"/>
                </a:solidFill>
                <a:latin typeface="Overpass"/>
                <a:ea typeface="Overpass"/>
                <a:cs typeface="Overpass"/>
                <a:sym typeface="Overpass"/>
              </a:rPr>
              <a:t>PlanetScale</a:t>
            </a:r>
            <a:endParaRPr b="1" sz="2200">
              <a:solidFill>
                <a:schemeClr val="accent1"/>
              </a:solidFill>
              <a:latin typeface="Overpass"/>
              <a:ea typeface="Overpass"/>
              <a:cs typeface="Overpass"/>
              <a:sym typeface="Overpass"/>
            </a:endParaRPr>
          </a:p>
          <a:p>
            <a:pPr indent="0" lvl="0" marL="0" marR="0" rtl="0" algn="l">
              <a:lnSpc>
                <a:spcPct val="100000"/>
              </a:lnSpc>
              <a:spcBef>
                <a:spcPts val="0"/>
              </a:spcBef>
              <a:spcAft>
                <a:spcPts val="0"/>
              </a:spcAft>
              <a:buNone/>
            </a:pPr>
            <a:r>
              <a:rPr lang="en" sz="2200">
                <a:solidFill>
                  <a:schemeClr val="lt1"/>
                </a:solidFill>
                <a:latin typeface="Overpass"/>
                <a:ea typeface="Overpass"/>
                <a:cs typeface="Overpass"/>
                <a:sym typeface="Overpass"/>
              </a:rPr>
              <a:t>Da</a:t>
            </a:r>
            <a:r>
              <a:rPr lang="en" sz="2200">
                <a:solidFill>
                  <a:schemeClr val="lt1"/>
                </a:solidFill>
                <a:latin typeface="Overpass"/>
                <a:ea typeface="Overpass"/>
                <a:cs typeface="Overpass"/>
                <a:sym typeface="Overpass"/>
              </a:rPr>
              <a:t>tabase Service</a:t>
            </a:r>
            <a:endParaRPr sz="2200">
              <a:solidFill>
                <a:schemeClr val="lt1"/>
              </a:solidFill>
              <a:latin typeface="Overpass"/>
              <a:ea typeface="Overpass"/>
              <a:cs typeface="Overpass"/>
              <a:sym typeface="Overpass"/>
            </a:endParaRPr>
          </a:p>
        </p:txBody>
      </p:sp>
      <p:sp>
        <p:nvSpPr>
          <p:cNvPr id="239" name="Google Shape;239;p31"/>
          <p:cNvSpPr txBox="1"/>
          <p:nvPr/>
        </p:nvSpPr>
        <p:spPr>
          <a:xfrm>
            <a:off x="4669202" y="3240847"/>
            <a:ext cx="18321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2200">
                <a:solidFill>
                  <a:schemeClr val="accent1"/>
                </a:solidFill>
                <a:latin typeface="Overpass"/>
                <a:ea typeface="Overpass"/>
                <a:cs typeface="Overpass"/>
                <a:sym typeface="Overpass"/>
              </a:rPr>
              <a:t>Vinted</a:t>
            </a:r>
            <a:endParaRPr b="1" sz="2200">
              <a:solidFill>
                <a:schemeClr val="accent1"/>
              </a:solidFill>
              <a:latin typeface="Overpass"/>
              <a:ea typeface="Overpass"/>
              <a:cs typeface="Overpass"/>
              <a:sym typeface="Overpass"/>
            </a:endParaRPr>
          </a:p>
          <a:p>
            <a:pPr indent="0" lvl="0" marL="0" rtl="0" algn="l">
              <a:spcBef>
                <a:spcPts val="0"/>
              </a:spcBef>
              <a:spcAft>
                <a:spcPts val="0"/>
              </a:spcAft>
              <a:buNone/>
            </a:pPr>
            <a:r>
              <a:rPr lang="en" sz="2200">
                <a:solidFill>
                  <a:schemeClr val="lt1"/>
                </a:solidFill>
                <a:latin typeface="Overpass"/>
                <a:ea typeface="Overpass"/>
                <a:cs typeface="Overpass"/>
                <a:sym typeface="Overpass"/>
              </a:rPr>
              <a:t>2.2M QPS</a:t>
            </a:r>
            <a:endParaRPr sz="2200">
              <a:solidFill>
                <a:schemeClr val="lt1"/>
              </a:solidFill>
              <a:latin typeface="Overpass"/>
              <a:ea typeface="Overpass"/>
              <a:cs typeface="Overpass"/>
              <a:sym typeface="Overpass"/>
            </a:endParaRPr>
          </a:p>
          <a:p>
            <a:pPr indent="0" lvl="0" marL="0" marR="0" rtl="0" algn="l">
              <a:lnSpc>
                <a:spcPct val="100000"/>
              </a:lnSpc>
              <a:spcBef>
                <a:spcPts val="0"/>
              </a:spcBef>
              <a:spcAft>
                <a:spcPts val="0"/>
              </a:spcAft>
              <a:buNone/>
            </a:pPr>
            <a:r>
              <a:t/>
            </a:r>
            <a:endParaRPr sz="2200">
              <a:solidFill>
                <a:schemeClr val="lt1"/>
              </a:solidFill>
              <a:latin typeface="Overpass"/>
              <a:ea typeface="Overpass"/>
              <a:cs typeface="Overpass"/>
              <a:sym typeface="Overpass"/>
            </a:endParaRPr>
          </a:p>
        </p:txBody>
      </p:sp>
      <p:sp>
        <p:nvSpPr>
          <p:cNvPr id="240" name="Google Shape;240;p31"/>
          <p:cNvSpPr txBox="1"/>
          <p:nvPr/>
        </p:nvSpPr>
        <p:spPr>
          <a:xfrm>
            <a:off x="628650" y="1507439"/>
            <a:ext cx="3103200" cy="1885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3300">
                <a:solidFill>
                  <a:schemeClr val="lt1"/>
                </a:solidFill>
                <a:latin typeface="Overpass"/>
                <a:ea typeface="Overpass"/>
                <a:cs typeface="Overpass"/>
                <a:sym typeface="Overpass"/>
              </a:rPr>
              <a:t>Key Adopters</a:t>
            </a:r>
            <a:endParaRPr b="1" sz="3900">
              <a:solidFill>
                <a:schemeClr val="dk1"/>
              </a:solidFill>
            </a:endParaRPr>
          </a:p>
          <a:p>
            <a:pPr indent="0" lvl="0" marL="0" rtl="0" algn="l">
              <a:spcBef>
                <a:spcPts val="0"/>
              </a:spcBef>
              <a:spcAft>
                <a:spcPts val="0"/>
              </a:spcAft>
              <a:buNone/>
            </a:pPr>
            <a:r>
              <a:t/>
            </a:r>
            <a:endParaRPr b="1" sz="3800">
              <a:solidFill>
                <a:srgbClr val="FFFFFF"/>
              </a:solidFill>
              <a:latin typeface="Overpass SemiBold"/>
              <a:ea typeface="Overpass SemiBold"/>
              <a:cs typeface="Overpass SemiBold"/>
              <a:sym typeface="Overpass Semi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4" name="Shape 244"/>
        <p:cNvGrpSpPr/>
        <p:nvPr/>
      </p:nvGrpSpPr>
      <p:grpSpPr>
        <a:xfrm>
          <a:off x="0" y="0"/>
          <a:ext cx="0" cy="0"/>
          <a:chOff x="0" y="0"/>
          <a:chExt cx="0" cy="0"/>
        </a:xfrm>
      </p:grpSpPr>
      <p:sp>
        <p:nvSpPr>
          <p:cNvPr id="245" name="Google Shape;245;p32"/>
          <p:cNvSpPr txBox="1"/>
          <p:nvPr>
            <p:ph idx="1" type="body"/>
          </p:nvPr>
        </p:nvSpPr>
        <p:spPr>
          <a:xfrm>
            <a:off x="4706650" y="1501775"/>
            <a:ext cx="1926600" cy="811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 sz="2300"/>
              <a:t>12</a:t>
            </a:r>
            <a:r>
              <a:rPr lang="en" sz="2300"/>
              <a:t> maintainers</a:t>
            </a:r>
            <a:endParaRPr sz="2300"/>
          </a:p>
        </p:txBody>
      </p:sp>
      <p:sp>
        <p:nvSpPr>
          <p:cNvPr id="246" name="Google Shape;246;p32"/>
          <p:cNvSpPr txBox="1"/>
          <p:nvPr>
            <p:ph idx="2" type="body"/>
          </p:nvPr>
        </p:nvSpPr>
        <p:spPr>
          <a:xfrm>
            <a:off x="6650400" y="1507450"/>
            <a:ext cx="24936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300"/>
              <a:t>467 PRs</a:t>
            </a:r>
            <a:endParaRPr sz="2300"/>
          </a:p>
          <a:p>
            <a:pPr indent="0" lvl="0" marL="0" rtl="0" algn="l">
              <a:spcBef>
                <a:spcPts val="0"/>
              </a:spcBef>
              <a:spcAft>
                <a:spcPts val="0"/>
              </a:spcAft>
              <a:buNone/>
            </a:pPr>
            <a:r>
              <a:rPr lang="en" sz="2300"/>
              <a:t>101 PR authors</a:t>
            </a:r>
            <a:endParaRPr sz="2300"/>
          </a:p>
          <a:p>
            <a:pPr indent="0" lvl="0" marL="0" rtl="0" algn="l">
              <a:lnSpc>
                <a:spcPct val="100000"/>
              </a:lnSpc>
              <a:spcBef>
                <a:spcPts val="0"/>
              </a:spcBef>
              <a:spcAft>
                <a:spcPts val="0"/>
              </a:spcAft>
              <a:buNone/>
            </a:pPr>
            <a:r>
              <a:t/>
            </a:r>
            <a:endParaRPr sz="2300"/>
          </a:p>
        </p:txBody>
      </p:sp>
      <p:sp>
        <p:nvSpPr>
          <p:cNvPr id="247" name="Google Shape;247;p32"/>
          <p:cNvSpPr txBox="1"/>
          <p:nvPr/>
        </p:nvSpPr>
        <p:spPr>
          <a:xfrm>
            <a:off x="6607648" y="3240850"/>
            <a:ext cx="2348700" cy="11544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en" sz="2300">
                <a:solidFill>
                  <a:schemeClr val="lt1"/>
                </a:solidFill>
                <a:latin typeface="Overpass"/>
                <a:ea typeface="Overpass"/>
                <a:cs typeface="Overpass"/>
                <a:sym typeface="Overpass"/>
              </a:rPr>
              <a:t>PR authors from 23 companies</a:t>
            </a:r>
            <a:endParaRPr sz="2300">
              <a:solidFill>
                <a:schemeClr val="lt1"/>
              </a:solidFill>
              <a:latin typeface="Overpass"/>
              <a:ea typeface="Overpass"/>
              <a:cs typeface="Overpass"/>
              <a:sym typeface="Overpass"/>
            </a:endParaRPr>
          </a:p>
          <a:p>
            <a:pPr indent="0" lvl="0" marL="0" marR="0" rtl="0" algn="l">
              <a:lnSpc>
                <a:spcPct val="100000"/>
              </a:lnSpc>
              <a:spcBef>
                <a:spcPts val="0"/>
              </a:spcBef>
              <a:spcAft>
                <a:spcPts val="0"/>
              </a:spcAft>
              <a:buNone/>
            </a:pPr>
            <a:r>
              <a:t/>
            </a:r>
            <a:endParaRPr sz="2300">
              <a:solidFill>
                <a:schemeClr val="lt1"/>
              </a:solidFill>
              <a:latin typeface="Overpass"/>
              <a:ea typeface="Overpass"/>
              <a:cs typeface="Overpass"/>
              <a:sym typeface="Overpass"/>
            </a:endParaRPr>
          </a:p>
        </p:txBody>
      </p:sp>
      <p:sp>
        <p:nvSpPr>
          <p:cNvPr id="248" name="Google Shape;248;p32"/>
          <p:cNvSpPr txBox="1"/>
          <p:nvPr/>
        </p:nvSpPr>
        <p:spPr>
          <a:xfrm>
            <a:off x="4669202" y="3240847"/>
            <a:ext cx="18321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sz="2300">
                <a:solidFill>
                  <a:schemeClr val="lt1"/>
                </a:solidFill>
                <a:latin typeface="Overpass"/>
                <a:ea typeface="Overpass"/>
                <a:cs typeface="Overpass"/>
                <a:sym typeface="Overpass"/>
              </a:rPr>
              <a:t>36</a:t>
            </a:r>
            <a:r>
              <a:rPr lang="en" sz="2300">
                <a:solidFill>
                  <a:schemeClr val="lt1"/>
                </a:solidFill>
                <a:latin typeface="Overpass"/>
                <a:ea typeface="Overpass"/>
                <a:cs typeface="Overpass"/>
                <a:sym typeface="Overpass"/>
              </a:rPr>
              <a:t> companies</a:t>
            </a:r>
            <a:endParaRPr sz="2300">
              <a:solidFill>
                <a:schemeClr val="lt1"/>
              </a:solidFill>
              <a:latin typeface="Overpass"/>
              <a:ea typeface="Overpass"/>
              <a:cs typeface="Overpass"/>
              <a:sym typeface="Overpass"/>
            </a:endParaRPr>
          </a:p>
        </p:txBody>
      </p:sp>
      <p:sp>
        <p:nvSpPr>
          <p:cNvPr id="249" name="Google Shape;249;p32"/>
          <p:cNvSpPr txBox="1"/>
          <p:nvPr/>
        </p:nvSpPr>
        <p:spPr>
          <a:xfrm>
            <a:off x="3608700" y="4696775"/>
            <a:ext cx="1926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solidFill>
                  <a:schemeClr val="lt1"/>
                </a:solidFill>
                <a:latin typeface="Overpass Light"/>
                <a:ea typeface="Overpass Light"/>
                <a:cs typeface="Overpass Light"/>
                <a:sym typeface="Overpass Light"/>
              </a:rPr>
              <a:t>Y</a:t>
            </a:r>
            <a:r>
              <a:rPr lang="en" sz="800">
                <a:solidFill>
                  <a:schemeClr val="lt1"/>
                </a:solidFill>
                <a:latin typeface="Overpass Light"/>
                <a:ea typeface="Overpass Light"/>
                <a:cs typeface="Overpass Light"/>
                <a:sym typeface="Overpass Light"/>
              </a:rPr>
              <a:t>ear 202</a:t>
            </a:r>
            <a:r>
              <a:rPr lang="en" sz="800">
                <a:solidFill>
                  <a:schemeClr val="lt1"/>
                </a:solidFill>
                <a:latin typeface="Overpass Light"/>
                <a:ea typeface="Overpass Light"/>
                <a:cs typeface="Overpass Light"/>
                <a:sym typeface="Overpass Light"/>
              </a:rPr>
              <a:t>4</a:t>
            </a:r>
            <a:r>
              <a:rPr lang="en" sz="800">
                <a:solidFill>
                  <a:schemeClr val="lt1"/>
                </a:solidFill>
                <a:latin typeface="Overpass Light"/>
                <a:ea typeface="Overpass Light"/>
                <a:cs typeface="Overpass Light"/>
                <a:sym typeface="Overpass Light"/>
              </a:rPr>
              <a:t>-202</a:t>
            </a:r>
            <a:r>
              <a:rPr lang="en" sz="800">
                <a:solidFill>
                  <a:schemeClr val="lt1"/>
                </a:solidFill>
                <a:latin typeface="Overpass Light"/>
                <a:ea typeface="Overpass Light"/>
                <a:cs typeface="Overpass Light"/>
                <a:sym typeface="Overpass Light"/>
              </a:rPr>
              <a:t>5</a:t>
            </a:r>
            <a:br>
              <a:rPr lang="en" sz="800">
                <a:solidFill>
                  <a:schemeClr val="lt1"/>
                </a:solidFill>
                <a:latin typeface="Overpass Light"/>
                <a:ea typeface="Overpass Light"/>
                <a:cs typeface="Overpass Light"/>
                <a:sym typeface="Overpass Light"/>
              </a:rPr>
            </a:br>
            <a:r>
              <a:rPr lang="en" sz="800">
                <a:solidFill>
                  <a:schemeClr val="lt1"/>
                </a:solidFill>
                <a:latin typeface="Overpass Light"/>
                <a:ea typeface="Overpass Light"/>
                <a:cs typeface="Overpass Light"/>
                <a:sym typeface="Overpass Light"/>
              </a:rPr>
              <a:t>Source: devstats.cncf.i</a:t>
            </a:r>
            <a:r>
              <a:rPr lang="en" sz="800">
                <a:solidFill>
                  <a:schemeClr val="lt1"/>
                </a:solidFill>
                <a:latin typeface="Overpass Light"/>
                <a:ea typeface="Overpass Light"/>
                <a:cs typeface="Overpass Light"/>
                <a:sym typeface="Overpass Light"/>
              </a:rPr>
              <a:t>o</a:t>
            </a:r>
            <a:endParaRPr sz="800">
              <a:solidFill>
                <a:schemeClr val="lt1"/>
              </a:solidFill>
              <a:latin typeface="Overpass Light"/>
              <a:ea typeface="Overpass Light"/>
              <a:cs typeface="Overpass Light"/>
              <a:sym typeface="Overpass Light"/>
            </a:endParaRPr>
          </a:p>
        </p:txBody>
      </p:sp>
      <p:sp>
        <p:nvSpPr>
          <p:cNvPr id="250" name="Google Shape;250;p32"/>
          <p:cNvSpPr txBox="1"/>
          <p:nvPr/>
        </p:nvSpPr>
        <p:spPr>
          <a:xfrm>
            <a:off x="628650" y="1507439"/>
            <a:ext cx="3103200" cy="1885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3300">
                <a:solidFill>
                  <a:schemeClr val="lt1"/>
                </a:solidFill>
                <a:latin typeface="Overpass"/>
                <a:ea typeface="Overpass"/>
                <a:cs typeface="Overpass"/>
                <a:sym typeface="Overpass"/>
              </a:rPr>
              <a:t>Community</a:t>
            </a:r>
            <a:endParaRPr b="1" sz="3300">
              <a:solidFill>
                <a:srgbClr val="FFFFFF"/>
              </a:solidFill>
              <a:latin typeface="Overpass SemiBold"/>
              <a:ea typeface="Overpass SemiBold"/>
              <a:cs typeface="Overpass SemiBold"/>
              <a:sym typeface="Overpass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3"/>
          <p:cNvSpPr txBox="1"/>
          <p:nvPr/>
        </p:nvSpPr>
        <p:spPr>
          <a:xfrm>
            <a:off x="4702656" y="1507462"/>
            <a:ext cx="18321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rgbClr val="FFFFFF"/>
                </a:solidFill>
                <a:latin typeface="Overpass"/>
                <a:ea typeface="Overpass"/>
                <a:cs typeface="Overpass"/>
                <a:sym typeface="Overpass"/>
              </a:rPr>
              <a:t>Keyspace</a:t>
            </a:r>
            <a:endParaRPr sz="2200">
              <a:solidFill>
                <a:srgbClr val="FFFFFF"/>
              </a:solidFill>
              <a:latin typeface="Overpass"/>
              <a:ea typeface="Overpass"/>
              <a:cs typeface="Overpass"/>
              <a:sym typeface="Overpass"/>
            </a:endParaRPr>
          </a:p>
        </p:txBody>
      </p:sp>
      <p:sp>
        <p:nvSpPr>
          <p:cNvPr id="256" name="Google Shape;256;p33"/>
          <p:cNvSpPr txBox="1"/>
          <p:nvPr/>
        </p:nvSpPr>
        <p:spPr>
          <a:xfrm>
            <a:off x="6650402" y="1507462"/>
            <a:ext cx="18321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2200">
                <a:solidFill>
                  <a:schemeClr val="lt1"/>
                </a:solidFill>
                <a:latin typeface="Overpass"/>
                <a:ea typeface="Overpass"/>
                <a:cs typeface="Overpass"/>
                <a:sym typeface="Overpass"/>
              </a:rPr>
              <a:t>Shard</a:t>
            </a:r>
            <a:endParaRPr sz="2200">
              <a:solidFill>
                <a:srgbClr val="FFFFFF"/>
              </a:solidFill>
              <a:latin typeface="Overpass"/>
              <a:ea typeface="Overpass"/>
              <a:cs typeface="Overpass"/>
              <a:sym typeface="Overpass"/>
            </a:endParaRPr>
          </a:p>
        </p:txBody>
      </p:sp>
      <p:sp>
        <p:nvSpPr>
          <p:cNvPr id="257" name="Google Shape;257;p33"/>
          <p:cNvSpPr/>
          <p:nvPr/>
        </p:nvSpPr>
        <p:spPr>
          <a:xfrm>
            <a:off x="4721641" y="134468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58" name="Google Shape;258;p33"/>
          <p:cNvSpPr/>
          <p:nvPr/>
        </p:nvSpPr>
        <p:spPr>
          <a:xfrm>
            <a:off x="6702841" y="134468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59" name="Google Shape;259;p33"/>
          <p:cNvSpPr txBox="1"/>
          <p:nvPr/>
        </p:nvSpPr>
        <p:spPr>
          <a:xfrm>
            <a:off x="628650" y="1507450"/>
            <a:ext cx="3618900" cy="99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 sz="3300">
                <a:solidFill>
                  <a:srgbClr val="FFFFFF"/>
                </a:solidFill>
                <a:latin typeface="Overpass SemiBold"/>
                <a:ea typeface="Overpass SemiBold"/>
                <a:cs typeface="Overpass SemiBold"/>
                <a:sym typeface="Overpass SemiBold"/>
              </a:rPr>
              <a:t>Glossary</a:t>
            </a:r>
            <a:endParaRPr b="1" sz="3300">
              <a:solidFill>
                <a:srgbClr val="FFFFFF"/>
              </a:solidFill>
              <a:latin typeface="Overpass SemiBold"/>
              <a:ea typeface="Overpass SemiBold"/>
              <a:cs typeface="Overpass SemiBold"/>
              <a:sym typeface="Overpass SemiBold"/>
            </a:endParaRPr>
          </a:p>
        </p:txBody>
      </p:sp>
      <p:sp>
        <p:nvSpPr>
          <p:cNvPr id="260" name="Google Shape;260;p33"/>
          <p:cNvSpPr txBox="1"/>
          <p:nvPr/>
        </p:nvSpPr>
        <p:spPr>
          <a:xfrm>
            <a:off x="4702656" y="3128362"/>
            <a:ext cx="18321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rgbClr val="FFFFFF"/>
                </a:solidFill>
                <a:latin typeface="Overpass"/>
                <a:ea typeface="Overpass"/>
                <a:cs typeface="Overpass"/>
                <a:sym typeface="Overpass"/>
              </a:rPr>
              <a:t>VSchema</a:t>
            </a:r>
            <a:endParaRPr sz="2200">
              <a:solidFill>
                <a:srgbClr val="FFFFFF"/>
              </a:solidFill>
              <a:latin typeface="Overpass"/>
              <a:ea typeface="Overpass"/>
              <a:cs typeface="Overpass"/>
              <a:sym typeface="Overpass"/>
            </a:endParaRPr>
          </a:p>
        </p:txBody>
      </p:sp>
      <p:sp>
        <p:nvSpPr>
          <p:cNvPr id="261" name="Google Shape;261;p33"/>
          <p:cNvSpPr txBox="1"/>
          <p:nvPr/>
        </p:nvSpPr>
        <p:spPr>
          <a:xfrm>
            <a:off x="6650402" y="3128362"/>
            <a:ext cx="1832100" cy="1082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sz="2200">
                <a:solidFill>
                  <a:schemeClr val="lt1"/>
                </a:solidFill>
                <a:latin typeface="Overpass"/>
                <a:ea typeface="Overpass"/>
                <a:cs typeface="Overpass"/>
                <a:sym typeface="Overpass"/>
              </a:rPr>
              <a:t>Vindex</a:t>
            </a:r>
            <a:endParaRPr sz="2200">
              <a:solidFill>
                <a:srgbClr val="FFFFFF"/>
              </a:solidFill>
              <a:latin typeface="Overpass"/>
              <a:ea typeface="Overpass"/>
              <a:cs typeface="Overpass"/>
              <a:sym typeface="Overpass"/>
            </a:endParaRPr>
          </a:p>
        </p:txBody>
      </p:sp>
      <p:sp>
        <p:nvSpPr>
          <p:cNvPr id="262" name="Google Shape;262;p33"/>
          <p:cNvSpPr/>
          <p:nvPr/>
        </p:nvSpPr>
        <p:spPr>
          <a:xfrm>
            <a:off x="4721641" y="296558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
        <p:nvSpPr>
          <p:cNvPr id="263" name="Google Shape;263;p33"/>
          <p:cNvSpPr/>
          <p:nvPr/>
        </p:nvSpPr>
        <p:spPr>
          <a:xfrm>
            <a:off x="6702841" y="296558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800" u="none" cap="none" strike="noStrike">
              <a:solidFill>
                <a:schemeClr val="lt1"/>
              </a:solidFill>
              <a:latin typeface="Overpass SemiBold"/>
              <a:ea typeface="Overpass SemiBold"/>
              <a:cs typeface="Overpass SemiBold"/>
              <a:sym typeface="Overpass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4"/>
          <p:cNvSpPr txBox="1"/>
          <p:nvPr>
            <p:ph type="title"/>
          </p:nvPr>
        </p:nvSpPr>
        <p:spPr>
          <a:xfrm>
            <a:off x="-150" y="162368"/>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rPr b="1" lang="en" sz="3000">
                <a:solidFill>
                  <a:srgbClr val="FFFFFF"/>
                </a:solidFill>
                <a:latin typeface="Overpass"/>
                <a:ea typeface="Overpass"/>
                <a:cs typeface="Overpass"/>
                <a:sym typeface="Overpass"/>
              </a:rPr>
              <a:t>Architecture</a:t>
            </a:r>
            <a:endParaRPr b="1" sz="3000">
              <a:solidFill>
                <a:srgbClr val="FFFFFF"/>
              </a:solidFill>
              <a:latin typeface="Overpass"/>
              <a:ea typeface="Overpass"/>
              <a:cs typeface="Overpass"/>
              <a:sym typeface="Overpass"/>
            </a:endParaRPr>
          </a:p>
        </p:txBody>
      </p:sp>
      <p:pic>
        <p:nvPicPr>
          <p:cNvPr id="270" name="Google Shape;270;p34"/>
          <p:cNvPicPr preferRelativeResize="0"/>
          <p:nvPr/>
        </p:nvPicPr>
        <p:blipFill>
          <a:blip r:embed="rId3">
            <a:alphaModFix/>
          </a:blip>
          <a:stretch>
            <a:fillRect/>
          </a:stretch>
        </p:blipFill>
        <p:spPr>
          <a:xfrm>
            <a:off x="330212" y="992750"/>
            <a:ext cx="7956527" cy="4440001"/>
          </a:xfrm>
          <a:prstGeom prst="rect">
            <a:avLst/>
          </a:prstGeom>
          <a:noFill/>
          <a:ln>
            <a:noFill/>
          </a:ln>
        </p:spPr>
      </p:pic>
      <p:pic>
        <p:nvPicPr>
          <p:cNvPr id="271" name="Google Shape;271;p34"/>
          <p:cNvPicPr preferRelativeResize="0"/>
          <p:nvPr/>
        </p:nvPicPr>
        <p:blipFill rotWithShape="1">
          <a:blip r:embed="rId4">
            <a:alphaModFix/>
          </a:blip>
          <a:srcRect b="0" l="739" r="739" t="0"/>
          <a:stretch/>
        </p:blipFill>
        <p:spPr>
          <a:xfrm>
            <a:off x="6062200" y="1338275"/>
            <a:ext cx="2975150" cy="2996400"/>
          </a:xfrm>
          <a:prstGeom prst="rect">
            <a:avLst/>
          </a:prstGeom>
          <a:noFill/>
          <a:ln>
            <a:noFill/>
          </a:ln>
        </p:spPr>
      </p:pic>
      <p:pic>
        <p:nvPicPr>
          <p:cNvPr id="272" name="Google Shape;272;p34"/>
          <p:cNvPicPr preferRelativeResize="0"/>
          <p:nvPr/>
        </p:nvPicPr>
        <p:blipFill>
          <a:blip r:embed="rId5">
            <a:alphaModFix/>
          </a:blip>
          <a:stretch>
            <a:fillRect/>
          </a:stretch>
        </p:blipFill>
        <p:spPr>
          <a:xfrm>
            <a:off x="721050" y="4222900"/>
            <a:ext cx="801425" cy="303825"/>
          </a:xfrm>
          <a:prstGeom prst="rect">
            <a:avLst/>
          </a:prstGeom>
          <a:noFill/>
          <a:ln>
            <a:noFill/>
          </a:ln>
        </p:spPr>
      </p:pic>
      <p:pic>
        <p:nvPicPr>
          <p:cNvPr id="273" name="Google Shape;273;p34"/>
          <p:cNvPicPr preferRelativeResize="0"/>
          <p:nvPr/>
        </p:nvPicPr>
        <p:blipFill>
          <a:blip r:embed="rId6">
            <a:alphaModFix/>
          </a:blip>
          <a:stretch>
            <a:fillRect/>
          </a:stretch>
        </p:blipFill>
        <p:spPr>
          <a:xfrm>
            <a:off x="1636734" y="992752"/>
            <a:ext cx="27667" cy="3771551"/>
          </a:xfrm>
          <a:prstGeom prst="rect">
            <a:avLst/>
          </a:prstGeom>
          <a:noFill/>
          <a:ln>
            <a:noFill/>
          </a:ln>
        </p:spPr>
      </p:pic>
      <p:pic>
        <p:nvPicPr>
          <p:cNvPr id="274" name="Google Shape;274;p34"/>
          <p:cNvPicPr preferRelativeResize="0"/>
          <p:nvPr/>
        </p:nvPicPr>
        <p:blipFill>
          <a:blip r:embed="rId7">
            <a:alphaModFix/>
          </a:blip>
          <a:stretch>
            <a:fillRect/>
          </a:stretch>
        </p:blipFill>
        <p:spPr>
          <a:xfrm>
            <a:off x="1828800" y="4220275"/>
            <a:ext cx="801435" cy="309050"/>
          </a:xfrm>
          <a:prstGeom prst="rect">
            <a:avLst/>
          </a:prstGeom>
          <a:noFill/>
          <a:ln>
            <a:noFill/>
          </a:ln>
        </p:spPr>
      </p:pic>
      <p:pic>
        <p:nvPicPr>
          <p:cNvPr id="275" name="Google Shape;275;p34"/>
          <p:cNvPicPr preferRelativeResize="0"/>
          <p:nvPr/>
        </p:nvPicPr>
        <p:blipFill>
          <a:blip r:embed="rId8">
            <a:alphaModFix/>
          </a:blip>
          <a:stretch>
            <a:fillRect/>
          </a:stretch>
        </p:blipFill>
        <p:spPr>
          <a:xfrm>
            <a:off x="1784425" y="1224800"/>
            <a:ext cx="1096200" cy="672401"/>
          </a:xfrm>
          <a:prstGeom prst="rect">
            <a:avLst/>
          </a:prstGeom>
          <a:noFill/>
          <a:ln>
            <a:noFill/>
          </a:ln>
          <a:effectLst>
            <a:outerShdw blurRad="57150" rotWithShape="0" algn="bl" dir="5400000" dist="19050">
              <a:srgbClr val="000000">
                <a:alpha val="50000"/>
              </a:srgbClr>
            </a:outerShdw>
          </a:effectLst>
        </p:spPr>
      </p:pic>
      <p:cxnSp>
        <p:nvCxnSpPr>
          <p:cNvPr id="276" name="Google Shape;276;p34"/>
          <p:cNvCxnSpPr/>
          <p:nvPr/>
        </p:nvCxnSpPr>
        <p:spPr>
          <a:xfrm>
            <a:off x="2877550" y="1787675"/>
            <a:ext cx="230100" cy="0"/>
          </a:xfrm>
          <a:prstGeom prst="straightConnector1">
            <a:avLst/>
          </a:prstGeom>
          <a:noFill/>
          <a:ln cap="flat" cmpd="sng" w="19050">
            <a:solidFill>
              <a:srgbClr val="FFFFFF"/>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5"/>
          <p:cNvSpPr txBox="1"/>
          <p:nvPr>
            <p:ph type="title"/>
          </p:nvPr>
        </p:nvSpPr>
        <p:spPr>
          <a:xfrm>
            <a:off x="0" y="133275"/>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rPr b="1" lang="en" sz="3000">
                <a:solidFill>
                  <a:srgbClr val="FFFFFF"/>
                </a:solidFill>
                <a:latin typeface="Overpass"/>
                <a:ea typeface="Overpass"/>
                <a:cs typeface="Overpass"/>
                <a:sym typeface="Overpass"/>
              </a:rPr>
              <a:t>Features</a:t>
            </a:r>
            <a:endParaRPr b="1" sz="3000">
              <a:solidFill>
                <a:srgbClr val="FFFFFF"/>
              </a:solidFill>
              <a:latin typeface="Overpass"/>
              <a:ea typeface="Overpass"/>
              <a:cs typeface="Overpass"/>
              <a:sym typeface="Overpass"/>
            </a:endParaRPr>
          </a:p>
        </p:txBody>
      </p:sp>
      <p:grpSp>
        <p:nvGrpSpPr>
          <p:cNvPr id="282" name="Google Shape;282;p35"/>
          <p:cNvGrpSpPr/>
          <p:nvPr/>
        </p:nvGrpSpPr>
        <p:grpSpPr>
          <a:xfrm>
            <a:off x="366775" y="1060308"/>
            <a:ext cx="3562800" cy="661367"/>
            <a:chOff x="2979175" y="595333"/>
            <a:chExt cx="3562800" cy="661367"/>
          </a:xfrm>
        </p:grpSpPr>
        <p:sp>
          <p:nvSpPr>
            <p:cNvPr id="283" name="Google Shape;283;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284" name="Google Shape;284;p35"/>
            <p:cNvSpPr txBox="1"/>
            <p:nvPr/>
          </p:nvSpPr>
          <p:spPr>
            <a:xfrm>
              <a:off x="2979175" y="766800"/>
              <a:ext cx="35628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MySQL Compatibility</a:t>
              </a:r>
              <a:endParaRPr sz="2200">
                <a:solidFill>
                  <a:schemeClr val="lt1"/>
                </a:solidFill>
                <a:latin typeface="Overpass"/>
                <a:ea typeface="Overpass"/>
                <a:cs typeface="Overpass"/>
                <a:sym typeface="Overpass"/>
              </a:endParaRPr>
            </a:p>
            <a:p>
              <a:pPr indent="0" lvl="0" marL="0" rtl="0" algn="l">
                <a:spcBef>
                  <a:spcPts val="0"/>
                </a:spcBef>
                <a:spcAft>
                  <a:spcPts val="0"/>
                </a:spcAft>
                <a:buNone/>
              </a:pPr>
              <a:r>
                <a:t/>
              </a:r>
              <a:endParaRPr sz="2200">
                <a:solidFill>
                  <a:srgbClr val="FFFFFF"/>
                </a:solidFill>
                <a:latin typeface="Overpass"/>
                <a:ea typeface="Overpass"/>
                <a:cs typeface="Overpass"/>
                <a:sym typeface="Overpass"/>
              </a:endParaRPr>
            </a:p>
          </p:txBody>
        </p:sp>
      </p:grpSp>
      <p:grpSp>
        <p:nvGrpSpPr>
          <p:cNvPr id="285" name="Google Shape;285;p35"/>
          <p:cNvGrpSpPr/>
          <p:nvPr/>
        </p:nvGrpSpPr>
        <p:grpSpPr>
          <a:xfrm>
            <a:off x="366775" y="1925325"/>
            <a:ext cx="3562800" cy="661367"/>
            <a:chOff x="2979175" y="595333"/>
            <a:chExt cx="3562800" cy="661367"/>
          </a:xfrm>
        </p:grpSpPr>
        <p:sp>
          <p:nvSpPr>
            <p:cNvPr id="286" name="Google Shape;286;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287" name="Google Shape;287;p35"/>
            <p:cNvSpPr txBox="1"/>
            <p:nvPr/>
          </p:nvSpPr>
          <p:spPr>
            <a:xfrm>
              <a:off x="2979175" y="766800"/>
              <a:ext cx="35628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Resharding</a:t>
              </a:r>
              <a:endParaRPr sz="2200">
                <a:solidFill>
                  <a:schemeClr val="lt1"/>
                </a:solidFill>
                <a:latin typeface="Overpass"/>
                <a:ea typeface="Overpass"/>
                <a:cs typeface="Overpass"/>
                <a:sym typeface="Overpass"/>
              </a:endParaRPr>
            </a:p>
            <a:p>
              <a:pPr indent="0" lvl="0" marL="0" rtl="0" algn="l">
                <a:spcBef>
                  <a:spcPts val="0"/>
                </a:spcBef>
                <a:spcAft>
                  <a:spcPts val="0"/>
                </a:spcAft>
                <a:buNone/>
              </a:pPr>
              <a:r>
                <a:t/>
              </a:r>
              <a:endParaRPr sz="2200">
                <a:solidFill>
                  <a:srgbClr val="FFFFFF"/>
                </a:solidFill>
                <a:latin typeface="Overpass"/>
                <a:ea typeface="Overpass"/>
                <a:cs typeface="Overpass"/>
                <a:sym typeface="Overpass"/>
              </a:endParaRPr>
            </a:p>
          </p:txBody>
        </p:sp>
      </p:grpSp>
      <p:grpSp>
        <p:nvGrpSpPr>
          <p:cNvPr id="288" name="Google Shape;288;p35"/>
          <p:cNvGrpSpPr/>
          <p:nvPr/>
        </p:nvGrpSpPr>
        <p:grpSpPr>
          <a:xfrm>
            <a:off x="366775" y="2790341"/>
            <a:ext cx="3562800" cy="661367"/>
            <a:chOff x="2979175" y="595333"/>
            <a:chExt cx="3562800" cy="661367"/>
          </a:xfrm>
        </p:grpSpPr>
        <p:sp>
          <p:nvSpPr>
            <p:cNvPr id="289" name="Google Shape;289;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290" name="Google Shape;290;p35"/>
            <p:cNvSpPr txBox="1"/>
            <p:nvPr/>
          </p:nvSpPr>
          <p:spPr>
            <a:xfrm>
              <a:off x="2979175" y="766800"/>
              <a:ext cx="35628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Materialization</a:t>
              </a:r>
              <a:endParaRPr sz="2200">
                <a:solidFill>
                  <a:schemeClr val="lt1"/>
                </a:solidFill>
                <a:latin typeface="Overpass"/>
                <a:ea typeface="Overpass"/>
                <a:cs typeface="Overpass"/>
                <a:sym typeface="Overpass"/>
              </a:endParaRPr>
            </a:p>
            <a:p>
              <a:pPr indent="0" lvl="0" marL="0" rtl="0" algn="l">
                <a:spcBef>
                  <a:spcPts val="0"/>
                </a:spcBef>
                <a:spcAft>
                  <a:spcPts val="0"/>
                </a:spcAft>
                <a:buNone/>
              </a:pPr>
              <a:r>
                <a:t/>
              </a:r>
              <a:endParaRPr sz="2200">
                <a:solidFill>
                  <a:srgbClr val="FFFFFF"/>
                </a:solidFill>
                <a:latin typeface="Overpass"/>
                <a:ea typeface="Overpass"/>
                <a:cs typeface="Overpass"/>
                <a:sym typeface="Overpass"/>
              </a:endParaRPr>
            </a:p>
          </p:txBody>
        </p:sp>
      </p:grpSp>
      <p:grpSp>
        <p:nvGrpSpPr>
          <p:cNvPr id="291" name="Google Shape;291;p35"/>
          <p:cNvGrpSpPr/>
          <p:nvPr/>
        </p:nvGrpSpPr>
        <p:grpSpPr>
          <a:xfrm>
            <a:off x="366775" y="3655358"/>
            <a:ext cx="3562800" cy="661367"/>
            <a:chOff x="2979175" y="595333"/>
            <a:chExt cx="3562800" cy="661367"/>
          </a:xfrm>
        </p:grpSpPr>
        <p:sp>
          <p:nvSpPr>
            <p:cNvPr id="292" name="Google Shape;292;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293" name="Google Shape;293;p35"/>
            <p:cNvSpPr txBox="1"/>
            <p:nvPr/>
          </p:nvSpPr>
          <p:spPr>
            <a:xfrm>
              <a:off x="2979175" y="766800"/>
              <a:ext cx="35628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Cluster Management</a:t>
              </a:r>
              <a:endParaRPr sz="2200">
                <a:solidFill>
                  <a:schemeClr val="lt1"/>
                </a:solidFill>
                <a:latin typeface="Overpass"/>
                <a:ea typeface="Overpass"/>
                <a:cs typeface="Overpass"/>
                <a:sym typeface="Overpass"/>
              </a:endParaRPr>
            </a:p>
            <a:p>
              <a:pPr indent="0" lvl="0" marL="0" rtl="0" algn="l">
                <a:spcBef>
                  <a:spcPts val="0"/>
                </a:spcBef>
                <a:spcAft>
                  <a:spcPts val="0"/>
                </a:spcAft>
                <a:buNone/>
              </a:pPr>
              <a:r>
                <a:t/>
              </a:r>
              <a:endParaRPr sz="2200">
                <a:solidFill>
                  <a:srgbClr val="FFFFFF"/>
                </a:solidFill>
                <a:latin typeface="Overpass"/>
                <a:ea typeface="Overpass"/>
                <a:cs typeface="Overpass"/>
                <a:sym typeface="Overpass"/>
              </a:endParaRPr>
            </a:p>
          </p:txBody>
        </p:sp>
      </p:grpSp>
      <p:grpSp>
        <p:nvGrpSpPr>
          <p:cNvPr id="294" name="Google Shape;294;p35"/>
          <p:cNvGrpSpPr/>
          <p:nvPr/>
        </p:nvGrpSpPr>
        <p:grpSpPr>
          <a:xfrm>
            <a:off x="3929575" y="1060308"/>
            <a:ext cx="3562800" cy="661367"/>
            <a:chOff x="2979175" y="595333"/>
            <a:chExt cx="3562800" cy="661367"/>
          </a:xfrm>
        </p:grpSpPr>
        <p:sp>
          <p:nvSpPr>
            <p:cNvPr id="295" name="Google Shape;295;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296" name="Google Shape;296;p35"/>
            <p:cNvSpPr txBox="1"/>
            <p:nvPr/>
          </p:nvSpPr>
          <p:spPr>
            <a:xfrm>
              <a:off x="2979175" y="766800"/>
              <a:ext cx="35628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Online Schema Changes</a:t>
              </a:r>
              <a:endParaRPr sz="2200">
                <a:solidFill>
                  <a:schemeClr val="lt1"/>
                </a:solidFill>
                <a:latin typeface="Overpass"/>
                <a:ea typeface="Overpass"/>
                <a:cs typeface="Overpass"/>
                <a:sym typeface="Overpass"/>
              </a:endParaRPr>
            </a:p>
            <a:p>
              <a:pPr indent="0" lvl="0" marL="0" rtl="0" algn="l">
                <a:spcBef>
                  <a:spcPts val="0"/>
                </a:spcBef>
                <a:spcAft>
                  <a:spcPts val="0"/>
                </a:spcAft>
                <a:buNone/>
              </a:pPr>
              <a:r>
                <a:t/>
              </a:r>
              <a:endParaRPr sz="2200">
                <a:solidFill>
                  <a:srgbClr val="FFFFFF"/>
                </a:solidFill>
                <a:latin typeface="Overpass"/>
                <a:ea typeface="Overpass"/>
                <a:cs typeface="Overpass"/>
                <a:sym typeface="Overpass"/>
              </a:endParaRPr>
            </a:p>
          </p:txBody>
        </p:sp>
      </p:grpSp>
      <p:grpSp>
        <p:nvGrpSpPr>
          <p:cNvPr id="297" name="Google Shape;297;p35"/>
          <p:cNvGrpSpPr/>
          <p:nvPr/>
        </p:nvGrpSpPr>
        <p:grpSpPr>
          <a:xfrm>
            <a:off x="3929575" y="1925316"/>
            <a:ext cx="5141700" cy="661359"/>
            <a:chOff x="2979175" y="595333"/>
            <a:chExt cx="5141700" cy="661359"/>
          </a:xfrm>
        </p:grpSpPr>
        <p:sp>
          <p:nvSpPr>
            <p:cNvPr id="298" name="Google Shape;298;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299" name="Google Shape;299;p35"/>
            <p:cNvSpPr txBox="1"/>
            <p:nvPr/>
          </p:nvSpPr>
          <p:spPr>
            <a:xfrm>
              <a:off x="2979175" y="766792"/>
              <a:ext cx="51417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Seamless Backup/Recovery</a:t>
              </a:r>
              <a:endParaRPr sz="2200">
                <a:solidFill>
                  <a:schemeClr val="lt1"/>
                </a:solidFill>
                <a:latin typeface="Overpass"/>
                <a:ea typeface="Overpass"/>
                <a:cs typeface="Overpass"/>
                <a:sym typeface="Overpass"/>
              </a:endParaRPr>
            </a:p>
            <a:p>
              <a:pPr indent="0" lvl="0" marL="0" rtl="0" algn="l">
                <a:spcBef>
                  <a:spcPts val="0"/>
                </a:spcBef>
                <a:spcAft>
                  <a:spcPts val="0"/>
                </a:spcAft>
                <a:buNone/>
              </a:pPr>
              <a:r>
                <a:t/>
              </a:r>
              <a:endParaRPr sz="2200">
                <a:solidFill>
                  <a:srgbClr val="FFFFFF"/>
                </a:solidFill>
                <a:latin typeface="Overpass"/>
                <a:ea typeface="Overpass"/>
                <a:cs typeface="Overpass"/>
                <a:sym typeface="Overpass"/>
              </a:endParaRPr>
            </a:p>
          </p:txBody>
        </p:sp>
      </p:grpSp>
      <p:grpSp>
        <p:nvGrpSpPr>
          <p:cNvPr id="300" name="Google Shape;300;p35"/>
          <p:cNvGrpSpPr/>
          <p:nvPr/>
        </p:nvGrpSpPr>
        <p:grpSpPr>
          <a:xfrm>
            <a:off x="3929575" y="2790325"/>
            <a:ext cx="2816400" cy="661367"/>
            <a:chOff x="2979175" y="595333"/>
            <a:chExt cx="2816400" cy="661367"/>
          </a:xfrm>
        </p:grpSpPr>
        <p:sp>
          <p:nvSpPr>
            <p:cNvPr id="301" name="Google Shape;301;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302" name="Google Shape;302;p35"/>
            <p:cNvSpPr txBox="1"/>
            <p:nvPr/>
          </p:nvSpPr>
          <p:spPr>
            <a:xfrm>
              <a:off x="2979175" y="766800"/>
              <a:ext cx="28164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Query Consolidation</a:t>
              </a:r>
              <a:endParaRPr sz="2200">
                <a:solidFill>
                  <a:schemeClr val="lt1"/>
                </a:solidFill>
                <a:latin typeface="Overpass"/>
                <a:ea typeface="Overpass"/>
                <a:cs typeface="Overpass"/>
                <a:sym typeface="Overpass"/>
              </a:endParaRPr>
            </a:p>
          </p:txBody>
        </p:sp>
      </p:grpSp>
      <p:grpSp>
        <p:nvGrpSpPr>
          <p:cNvPr id="303" name="Google Shape;303;p35"/>
          <p:cNvGrpSpPr/>
          <p:nvPr/>
        </p:nvGrpSpPr>
        <p:grpSpPr>
          <a:xfrm>
            <a:off x="3929575" y="3655333"/>
            <a:ext cx="5091600" cy="661367"/>
            <a:chOff x="2979175" y="595333"/>
            <a:chExt cx="5091600" cy="661367"/>
          </a:xfrm>
        </p:grpSpPr>
        <p:sp>
          <p:nvSpPr>
            <p:cNvPr id="304" name="Google Shape;304;p35"/>
            <p:cNvSpPr/>
            <p:nvPr/>
          </p:nvSpPr>
          <p:spPr>
            <a:xfrm>
              <a:off x="2979175" y="595333"/>
              <a:ext cx="1515900" cy="67500"/>
            </a:xfrm>
            <a:prstGeom prst="rect">
              <a:avLst/>
            </a:prstGeom>
            <a:solidFill>
              <a:schemeClr val="accent1"/>
            </a:solidFill>
            <a:ln>
              <a:noFill/>
            </a:ln>
          </p:spPr>
          <p:txBody>
            <a:bodyPr anchorCtr="0" anchor="ctr" bIns="21450" lIns="42900" spcFirstLastPara="1" rIns="42900" wrap="square" tIns="21450">
              <a:noAutofit/>
            </a:bodyPr>
            <a:lstStyle/>
            <a:p>
              <a:pPr indent="0" lvl="0" marL="0" marR="0" rtl="0" algn="ctr">
                <a:lnSpc>
                  <a:spcPct val="100000"/>
                </a:lnSpc>
                <a:spcBef>
                  <a:spcPts val="0"/>
                </a:spcBef>
                <a:spcAft>
                  <a:spcPts val="0"/>
                </a:spcAft>
                <a:buClr>
                  <a:srgbClr val="000000"/>
                </a:buClr>
                <a:buSzPts val="800"/>
                <a:buFont typeface="Arial"/>
                <a:buNone/>
              </a:pPr>
              <a:r>
                <a:t/>
              </a:r>
              <a:endParaRPr b="1" i="0" sz="2200" u="none" cap="none" strike="noStrike">
                <a:solidFill>
                  <a:schemeClr val="lt1"/>
                </a:solidFill>
                <a:latin typeface="Overpass SemiBold"/>
                <a:ea typeface="Overpass SemiBold"/>
                <a:cs typeface="Overpass SemiBold"/>
                <a:sym typeface="Overpass SemiBold"/>
              </a:endParaRPr>
            </a:p>
          </p:txBody>
        </p:sp>
        <p:sp>
          <p:nvSpPr>
            <p:cNvPr id="305" name="Google Shape;305;p35"/>
            <p:cNvSpPr txBox="1"/>
            <p:nvPr/>
          </p:nvSpPr>
          <p:spPr>
            <a:xfrm>
              <a:off x="2979175" y="766800"/>
              <a:ext cx="5091600" cy="48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2200">
                  <a:solidFill>
                    <a:schemeClr val="lt1"/>
                  </a:solidFill>
                  <a:latin typeface="Overpass"/>
                  <a:ea typeface="Overpass"/>
                  <a:cs typeface="Overpass"/>
                  <a:sym typeface="Overpass"/>
                </a:rPr>
                <a:t>Automatic Failure Detection/Repair</a:t>
              </a:r>
              <a:endParaRPr sz="2200">
                <a:solidFill>
                  <a:schemeClr val="lt1"/>
                </a:solidFill>
                <a:latin typeface="Overpass"/>
                <a:ea typeface="Overpass"/>
                <a:cs typeface="Overpass"/>
                <a:sym typeface="Overpass"/>
              </a:endParaRPr>
            </a:p>
            <a:p>
              <a:pPr indent="0" lvl="0" marL="0" rtl="0" algn="l">
                <a:spcBef>
                  <a:spcPts val="0"/>
                </a:spcBef>
                <a:spcAft>
                  <a:spcPts val="0"/>
                </a:spcAft>
                <a:buNone/>
              </a:pPr>
              <a:r>
                <a:t/>
              </a:r>
              <a:endParaRPr sz="2200">
                <a:solidFill>
                  <a:srgbClr val="FFFFFF"/>
                </a:solidFill>
                <a:latin typeface="Overpass"/>
                <a:ea typeface="Overpass"/>
                <a:cs typeface="Overpass"/>
                <a:sym typeface="Overpass"/>
              </a:endParaRPr>
            </a:p>
          </p:txBody>
        </p:sp>
      </p:grpSp>
      <p:cxnSp>
        <p:nvCxnSpPr>
          <p:cNvPr id="306" name="Google Shape;306;p35"/>
          <p:cNvCxnSpPr/>
          <p:nvPr/>
        </p:nvCxnSpPr>
        <p:spPr>
          <a:xfrm>
            <a:off x="3655525" y="1016633"/>
            <a:ext cx="7200" cy="3362400"/>
          </a:xfrm>
          <a:prstGeom prst="straightConnector1">
            <a:avLst/>
          </a:prstGeom>
          <a:noFill/>
          <a:ln cap="flat" cmpd="sng" w="28575">
            <a:solidFill>
              <a:schemeClr val="lt1"/>
            </a:solidFill>
            <a:prstDash val="dot"/>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6"/>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Some Users at Scale</a:t>
            </a:r>
            <a:endParaRPr b="1" i="0" sz="3000" u="none" cap="none" strike="noStrike">
              <a:solidFill>
                <a:schemeClr val="lt1"/>
              </a:solidFill>
              <a:latin typeface="Overpass"/>
              <a:ea typeface="Overpass"/>
              <a:cs typeface="Overpass"/>
              <a:sym typeface="Overpass"/>
            </a:endParaRPr>
          </a:p>
        </p:txBody>
      </p:sp>
      <p:sp>
        <p:nvSpPr>
          <p:cNvPr id="312" name="Google Shape;312;p36"/>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36"/>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50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Cursor</a:t>
            </a:r>
            <a:r>
              <a:rPr lang="en" sz="1800">
                <a:solidFill>
                  <a:schemeClr val="lt1"/>
                </a:solidFill>
                <a:latin typeface="Overpass"/>
                <a:ea typeface="Overpass"/>
                <a:cs typeface="Overpass"/>
                <a:sym typeface="Overpass"/>
              </a:rPr>
              <a:t>:</a:t>
            </a:r>
            <a:r>
              <a:rPr lang="en" sz="1800">
                <a:solidFill>
                  <a:schemeClr val="lt1"/>
                </a:solidFill>
                <a:latin typeface="Overpass"/>
                <a:ea typeface="Overpass"/>
                <a:cs typeface="Overpass"/>
                <a:sym typeface="Overpass"/>
              </a:rPr>
              <a:t> </a:t>
            </a:r>
            <a:r>
              <a:rPr lang="en" sz="1800" u="sng">
                <a:solidFill>
                  <a:schemeClr val="hlink"/>
                </a:solidFill>
                <a:latin typeface="Overpass"/>
                <a:ea typeface="Overpass"/>
                <a:cs typeface="Overpass"/>
                <a:sym typeface="Overpass"/>
                <a:hlinkClick r:id="rId3"/>
              </a:rPr>
              <a:t>https://x.com/vmg/status/1961481692817813538</a:t>
            </a:r>
            <a:endParaRPr sz="1800">
              <a:solidFill>
                <a:schemeClr val="lt1"/>
              </a:solidFill>
              <a:latin typeface="Overpass"/>
              <a:ea typeface="Overpass"/>
              <a:cs typeface="Overpass"/>
              <a:sym typeface="Overpass"/>
            </a:endParaRPr>
          </a:p>
          <a:p>
            <a:pPr indent="-317500" lvl="0" marL="457200" marR="0" rtl="0" algn="l">
              <a:lnSpc>
                <a:spcPct val="150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Github: </a:t>
            </a:r>
            <a:r>
              <a:rPr lang="en" sz="1800" u="sng">
                <a:solidFill>
                  <a:schemeClr val="hlink"/>
                </a:solidFill>
                <a:latin typeface="Overpass"/>
                <a:ea typeface="Overpass"/>
                <a:cs typeface="Overpass"/>
                <a:sym typeface="Overpass"/>
                <a:hlinkClick r:id="rId4"/>
              </a:rPr>
              <a:t>https://www.youtube.com/watch?v=_Xl24s_0mZs</a:t>
            </a:r>
            <a:endParaRPr sz="1800">
              <a:solidFill>
                <a:schemeClr val="lt1"/>
              </a:solidFill>
              <a:latin typeface="Overpass"/>
              <a:ea typeface="Overpass"/>
              <a:cs typeface="Overpass"/>
              <a:sym typeface="Overpass"/>
            </a:endParaRPr>
          </a:p>
          <a:p>
            <a:pPr indent="-317500" lvl="0" marL="457200" marR="0" rtl="0" algn="l">
              <a:lnSpc>
                <a:spcPct val="150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Slack: </a:t>
            </a:r>
            <a:r>
              <a:rPr lang="en" sz="1800" u="sng">
                <a:solidFill>
                  <a:schemeClr val="accent1"/>
                </a:solidFill>
                <a:latin typeface="Overpass"/>
                <a:ea typeface="Overpass"/>
                <a:cs typeface="Overpass"/>
                <a:sym typeface="Overpass"/>
                <a:hlinkClick r:id="rId5">
                  <a:extLst>
                    <a:ext uri="{A12FA001-AC4F-418D-AE19-62706E023703}">
                      <ahyp:hlinkClr val="tx"/>
                    </a:ext>
                  </a:extLst>
                </a:hlinkClick>
              </a:rPr>
              <a:t>https://slack.engineering/scaling-datastores-at-slack-with-vitess/</a:t>
            </a:r>
            <a:endParaRPr sz="1800">
              <a:solidFill>
                <a:schemeClr val="lt1"/>
              </a:solidFill>
              <a:latin typeface="Overpass"/>
              <a:ea typeface="Overpass"/>
              <a:cs typeface="Overpass"/>
              <a:sym typeface="Overpass"/>
            </a:endParaRPr>
          </a:p>
          <a:p>
            <a:pPr indent="-317500" lvl="0" marL="457200" marR="0" rtl="0" algn="l">
              <a:lnSpc>
                <a:spcPct val="150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Uber: </a:t>
            </a:r>
            <a:r>
              <a:rPr lang="en" sz="1800" u="sng">
                <a:solidFill>
                  <a:schemeClr val="hlink"/>
                </a:solidFill>
                <a:latin typeface="Overpass"/>
                <a:ea typeface="Overpass"/>
                <a:cs typeface="Overpass"/>
                <a:sym typeface="Overpass"/>
                <a:hlinkClick r:id="rId6"/>
              </a:rPr>
              <a:t>https://medium.com/@kansalharshit84/why-uber-moved-from-postgres-to-mysql-a-controversial-shift-in-the-world-of-databases-b71016be3f62</a:t>
            </a:r>
            <a:r>
              <a:rPr lang="en" sz="1800">
                <a:solidFill>
                  <a:schemeClr val="lt1"/>
                </a:solidFill>
                <a:latin typeface="Overpass"/>
                <a:ea typeface="Overpass"/>
                <a:cs typeface="Overpass"/>
                <a:sym typeface="Overpass"/>
              </a:rPr>
              <a:t> </a:t>
            </a:r>
            <a:endParaRPr sz="1800">
              <a:solidFill>
                <a:schemeClr val="lt1"/>
              </a:solidFill>
              <a:latin typeface="Overpass"/>
              <a:ea typeface="Overpass"/>
              <a:cs typeface="Overpass"/>
              <a:sym typeface="Overpass"/>
            </a:endParaRPr>
          </a:p>
          <a:p>
            <a:pPr indent="-317500" lvl="0" marL="457200" marR="0" rtl="0" algn="l">
              <a:lnSpc>
                <a:spcPct val="150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Vinted: </a:t>
            </a:r>
            <a:r>
              <a:rPr lang="en" sz="1800" u="sng">
                <a:solidFill>
                  <a:schemeClr val="hlink"/>
                </a:solidFill>
                <a:latin typeface="Overpass"/>
                <a:ea typeface="Overpass"/>
                <a:cs typeface="Overpass"/>
                <a:sym typeface="Overpass"/>
                <a:hlinkClick r:id="rId7"/>
              </a:rPr>
              <a:t>https://vinted.engineering/2023/04/27/vinted-vitess-voyage-chapter-1-autumn-is-coming/</a:t>
            </a:r>
            <a:r>
              <a:rPr lang="en" sz="1800">
                <a:solidFill>
                  <a:schemeClr val="lt1"/>
                </a:solidFill>
                <a:latin typeface="Overpass"/>
                <a:ea typeface="Overpass"/>
                <a:cs typeface="Overpass"/>
                <a:sym typeface="Overpass"/>
              </a:rPr>
              <a:t> </a:t>
            </a:r>
            <a:endParaRPr sz="1800">
              <a:solidFill>
                <a:schemeClr val="lt1"/>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7"/>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Examples</a:t>
            </a:r>
            <a:r>
              <a:rPr b="1" lang="en" sz="3000">
                <a:solidFill>
                  <a:schemeClr val="lt1"/>
                </a:solidFill>
                <a:latin typeface="Overpass"/>
                <a:ea typeface="Overpass"/>
                <a:cs typeface="Overpass"/>
                <a:sym typeface="Overpass"/>
              </a:rPr>
              <a:t> of Scale </a:t>
            </a:r>
            <a:endParaRPr b="1" i="0" sz="3000" u="none" cap="none" strike="noStrike">
              <a:solidFill>
                <a:schemeClr val="lt1"/>
              </a:solidFill>
              <a:latin typeface="Overpass"/>
              <a:ea typeface="Overpass"/>
              <a:cs typeface="Overpass"/>
              <a:sym typeface="Overpass"/>
            </a:endParaRPr>
          </a:p>
        </p:txBody>
      </p:sp>
      <p:sp>
        <p:nvSpPr>
          <p:cNvPr id="319" name="Google Shape;319;p37"/>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37"/>
          <p:cNvSpPr txBox="1"/>
          <p:nvPr/>
        </p:nvSpPr>
        <p:spPr>
          <a:xfrm>
            <a:off x="296250" y="882500"/>
            <a:ext cx="8551500" cy="35910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15000"/>
              </a:lnSpc>
              <a:spcBef>
                <a:spcPts val="0"/>
              </a:spcBef>
              <a:spcAft>
                <a:spcPts val="0"/>
              </a:spcAft>
              <a:buClr>
                <a:schemeClr val="lt1"/>
              </a:buClr>
              <a:buSzPts val="1400"/>
              <a:buChar char="●"/>
            </a:pPr>
            <a:r>
              <a:rPr b="1" lang="en" sz="1800">
                <a:solidFill>
                  <a:schemeClr val="accent1"/>
                </a:solidFill>
                <a:latin typeface="Overpass"/>
                <a:ea typeface="Overpass"/>
                <a:cs typeface="Overpass"/>
                <a:sym typeface="Overpass"/>
              </a:rPr>
              <a:t>Slack</a:t>
            </a:r>
            <a:r>
              <a:rPr lang="en" sz="1800">
                <a:solidFill>
                  <a:schemeClr val="lt1"/>
                </a:solidFill>
                <a:latin typeface="Overpass"/>
                <a:ea typeface="Overpass"/>
                <a:cs typeface="Overpass"/>
                <a:sym typeface="Overpass"/>
              </a:rPr>
              <a:t>: millions of messages, ~3 million QPS</a:t>
            </a:r>
            <a:endParaRPr sz="1800">
              <a:solidFill>
                <a:schemeClr val="lt1"/>
              </a:solidFill>
              <a:latin typeface="Overpass"/>
              <a:ea typeface="Overpass"/>
              <a:cs typeface="Overpass"/>
              <a:sym typeface="Overpass"/>
            </a:endParaRPr>
          </a:p>
          <a:p>
            <a:pPr indent="-304800" lvl="0" marL="914400" marR="0" rtl="0" algn="l">
              <a:lnSpc>
                <a:spcPct val="115000"/>
              </a:lnSpc>
              <a:spcBef>
                <a:spcPts val="0"/>
              </a:spcBef>
              <a:spcAft>
                <a:spcPts val="0"/>
              </a:spcAft>
              <a:buClr>
                <a:schemeClr val="lt1"/>
              </a:buClr>
              <a:buSzPts val="1200"/>
              <a:buFont typeface="Overpass"/>
              <a:buChar char="■"/>
            </a:pPr>
            <a:r>
              <a:rPr lang="en" sz="1800">
                <a:solidFill>
                  <a:schemeClr val="lt1"/>
                </a:solidFill>
                <a:latin typeface="Overpass"/>
                <a:ea typeface="Overpass"/>
                <a:cs typeface="Overpass"/>
                <a:sym typeface="Overpass"/>
              </a:rPr>
              <a:t> </a:t>
            </a:r>
            <a:r>
              <a:rPr lang="en" sz="1800">
                <a:solidFill>
                  <a:schemeClr val="lt1"/>
                </a:solidFill>
                <a:latin typeface="Overpass"/>
                <a:ea typeface="Overpass"/>
                <a:cs typeface="Overpass"/>
                <a:sym typeface="Overpass"/>
              </a:rPr>
              <a:t>Multiple 256 / 512-way sharded databases</a:t>
            </a:r>
            <a:endParaRPr sz="1800">
              <a:solidFill>
                <a:schemeClr val="lt1"/>
              </a:solidFill>
              <a:latin typeface="Overpass"/>
              <a:ea typeface="Overpass"/>
              <a:cs typeface="Overpass"/>
              <a:sym typeface="Overpass"/>
            </a:endParaRPr>
          </a:p>
          <a:p>
            <a:pPr indent="-317500" lvl="0" marL="457200" marR="0" rtl="0" algn="l">
              <a:lnSpc>
                <a:spcPct val="115000"/>
              </a:lnSpc>
              <a:spcBef>
                <a:spcPts val="0"/>
              </a:spcBef>
              <a:spcAft>
                <a:spcPts val="0"/>
              </a:spcAft>
              <a:buClr>
                <a:schemeClr val="lt1"/>
              </a:buClr>
              <a:buSzPts val="1400"/>
              <a:buChar char="●"/>
            </a:pPr>
            <a:r>
              <a:rPr b="1" lang="en" sz="1800">
                <a:solidFill>
                  <a:schemeClr val="accent1"/>
                </a:solidFill>
                <a:latin typeface="Overpass"/>
                <a:ea typeface="Overpass"/>
                <a:cs typeface="Overpass"/>
                <a:sym typeface="Overpass"/>
              </a:rPr>
              <a:t>Square</a:t>
            </a:r>
            <a:r>
              <a:rPr lang="en" sz="1800">
                <a:solidFill>
                  <a:schemeClr val="lt1"/>
                </a:solidFill>
                <a:latin typeface="Overpass"/>
                <a:ea typeface="Overpass"/>
                <a:cs typeface="Overpass"/>
                <a:sym typeface="Overpass"/>
              </a:rPr>
              <a:t>: billions of payment transactions per month</a:t>
            </a:r>
            <a:endParaRPr sz="1800">
              <a:solidFill>
                <a:schemeClr val="lt1"/>
              </a:solidFill>
              <a:latin typeface="Overpass"/>
              <a:ea typeface="Overpass"/>
              <a:cs typeface="Overpass"/>
              <a:sym typeface="Overpass"/>
            </a:endParaRPr>
          </a:p>
          <a:p>
            <a:pPr indent="-317500" lvl="0" marL="457200" marR="0" rtl="0" algn="l">
              <a:lnSpc>
                <a:spcPct val="115000"/>
              </a:lnSpc>
              <a:spcBef>
                <a:spcPts val="0"/>
              </a:spcBef>
              <a:spcAft>
                <a:spcPts val="0"/>
              </a:spcAft>
              <a:buClr>
                <a:schemeClr val="lt1"/>
              </a:buClr>
              <a:buSzPts val="1400"/>
              <a:buChar char="●"/>
            </a:pPr>
            <a:r>
              <a:rPr b="1" lang="en" sz="1800">
                <a:solidFill>
                  <a:schemeClr val="accent1"/>
                </a:solidFill>
                <a:latin typeface="Overpass"/>
                <a:ea typeface="Overpass"/>
                <a:cs typeface="Overpass"/>
                <a:sym typeface="Overpass"/>
              </a:rPr>
              <a:t>Github</a:t>
            </a:r>
            <a:r>
              <a:rPr lang="en" sz="1800">
                <a:solidFill>
                  <a:schemeClr val="lt1"/>
                </a:solidFill>
                <a:latin typeface="Overpass"/>
                <a:ea typeface="Overpass"/>
                <a:cs typeface="Overpass"/>
                <a:sym typeface="Overpass"/>
              </a:rPr>
              <a:t>: all PRs/Issues, 5.5 million QPS, 1200+ mysqlds, 500 TiB</a:t>
            </a:r>
            <a:endParaRPr sz="1800">
              <a:solidFill>
                <a:schemeClr val="lt1"/>
              </a:solidFill>
              <a:latin typeface="Overpass"/>
              <a:ea typeface="Overpass"/>
              <a:cs typeface="Overpass"/>
              <a:sym typeface="Overpass"/>
            </a:endParaRPr>
          </a:p>
          <a:p>
            <a:pPr indent="-317500" lvl="0" marL="457200" marR="0" rtl="0" algn="l">
              <a:lnSpc>
                <a:spcPct val="115000"/>
              </a:lnSpc>
              <a:spcBef>
                <a:spcPts val="0"/>
              </a:spcBef>
              <a:spcAft>
                <a:spcPts val="0"/>
              </a:spcAft>
              <a:buClr>
                <a:schemeClr val="lt1"/>
              </a:buClr>
              <a:buSzPts val="1400"/>
              <a:buChar char="●"/>
            </a:pPr>
            <a:r>
              <a:rPr b="1" lang="en" sz="1800">
                <a:solidFill>
                  <a:schemeClr val="accent1"/>
                </a:solidFill>
                <a:latin typeface="Overpass"/>
                <a:ea typeface="Overpass"/>
                <a:cs typeface="Overpass"/>
                <a:sym typeface="Overpass"/>
              </a:rPr>
              <a:t>PlanetScale</a:t>
            </a:r>
            <a:r>
              <a:rPr lang="en" sz="1800">
                <a:solidFill>
                  <a:schemeClr val="lt1"/>
                </a:solidFill>
                <a:latin typeface="Overpass"/>
                <a:ea typeface="Overpass"/>
                <a:cs typeface="Overpass"/>
                <a:sym typeface="Overpass"/>
              </a:rPr>
              <a:t>: peak QPS: 10s of millions, thousands of clusters</a:t>
            </a:r>
            <a:endParaRPr sz="1800">
              <a:solidFill>
                <a:schemeClr val="lt1"/>
              </a:solidFill>
              <a:latin typeface="Overpass"/>
              <a:ea typeface="Overpass"/>
              <a:cs typeface="Overpass"/>
              <a:sym typeface="Overpass"/>
            </a:endParaRPr>
          </a:p>
          <a:p>
            <a:pPr indent="-304800" lvl="0" marL="914400" marR="0" rtl="0" algn="l">
              <a:lnSpc>
                <a:spcPct val="115000"/>
              </a:lnSpc>
              <a:spcBef>
                <a:spcPts val="0"/>
              </a:spcBef>
              <a:spcAft>
                <a:spcPts val="0"/>
              </a:spcAft>
              <a:buClr>
                <a:schemeClr val="lt1"/>
              </a:buClr>
              <a:buSzPts val="1200"/>
              <a:buFont typeface="Overpass"/>
              <a:buChar char="■"/>
            </a:pPr>
            <a:r>
              <a:rPr lang="en" sz="1800">
                <a:solidFill>
                  <a:schemeClr val="lt1"/>
                </a:solidFill>
                <a:latin typeface="Overpass"/>
                <a:ea typeface="Overpass"/>
                <a:cs typeface="Overpass"/>
                <a:sym typeface="Overpass"/>
              </a:rPr>
              <a:t>Finance DB &gt; 10 PiB</a:t>
            </a:r>
            <a:endParaRPr sz="1800">
              <a:solidFill>
                <a:schemeClr val="lt1"/>
              </a:solidFill>
              <a:latin typeface="Overpass"/>
              <a:ea typeface="Overpass"/>
              <a:cs typeface="Overpass"/>
              <a:sym typeface="Overpass"/>
            </a:endParaRPr>
          </a:p>
          <a:p>
            <a:pPr indent="-304800" lvl="0" marL="914400" marR="0" rtl="0" algn="l">
              <a:lnSpc>
                <a:spcPct val="115000"/>
              </a:lnSpc>
              <a:spcBef>
                <a:spcPts val="0"/>
              </a:spcBef>
              <a:spcAft>
                <a:spcPts val="0"/>
              </a:spcAft>
              <a:buClr>
                <a:schemeClr val="lt1"/>
              </a:buClr>
              <a:buSzPts val="1200"/>
              <a:buFont typeface="Overpass"/>
              <a:buChar char="■"/>
            </a:pPr>
            <a:r>
              <a:rPr lang="en" sz="1800">
                <a:solidFill>
                  <a:schemeClr val="lt1"/>
                </a:solidFill>
                <a:latin typeface="Overpass"/>
                <a:ea typeface="Overpass"/>
                <a:cs typeface="Overpass"/>
                <a:sym typeface="Overpass"/>
              </a:rPr>
              <a:t>Migrations of 1B rows/hour</a:t>
            </a:r>
            <a:endParaRPr sz="1800">
              <a:solidFill>
                <a:schemeClr val="lt1"/>
              </a:solidFill>
              <a:latin typeface="Overpass"/>
              <a:ea typeface="Overpass"/>
              <a:cs typeface="Overpass"/>
              <a:sym typeface="Overpass"/>
            </a:endParaRPr>
          </a:p>
          <a:p>
            <a:pPr indent="-304800" lvl="0" marL="914400" marR="0" rtl="0" algn="l">
              <a:lnSpc>
                <a:spcPct val="115000"/>
              </a:lnSpc>
              <a:spcBef>
                <a:spcPts val="0"/>
              </a:spcBef>
              <a:spcAft>
                <a:spcPts val="0"/>
              </a:spcAft>
              <a:buClr>
                <a:schemeClr val="lt1"/>
              </a:buClr>
              <a:buSzPts val="1200"/>
              <a:buFont typeface="Overpass"/>
              <a:buChar char="■"/>
            </a:pPr>
            <a:r>
              <a:rPr lang="en" sz="1800">
                <a:solidFill>
                  <a:schemeClr val="lt1"/>
                </a:solidFill>
                <a:latin typeface="Overpass"/>
                <a:ea typeface="Overpass"/>
                <a:cs typeface="Overpass"/>
                <a:sym typeface="Overpass"/>
              </a:rPr>
              <a:t>Largest cluster 950 PiB</a:t>
            </a:r>
            <a:endParaRPr sz="1800">
              <a:solidFill>
                <a:schemeClr val="lt1"/>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8"/>
          <p:cNvSpPr txBox="1"/>
          <p:nvPr>
            <p:ph type="title"/>
          </p:nvPr>
        </p:nvSpPr>
        <p:spPr>
          <a:xfrm>
            <a:off x="4383496" y="719677"/>
            <a:ext cx="3244800" cy="563100"/>
          </a:xfrm>
          <a:prstGeom prst="rect">
            <a:avLst/>
          </a:prstGeom>
          <a:noFill/>
          <a:ln>
            <a:noFill/>
          </a:ln>
        </p:spPr>
        <p:txBody>
          <a:bodyPr anchorCtr="0" anchor="ctr" bIns="34275" lIns="68575" spcFirstLastPara="1" rIns="68575" wrap="square" tIns="34275">
            <a:noAutofit/>
          </a:bodyPr>
          <a:lstStyle/>
          <a:p>
            <a:pPr indent="457200" lvl="0" marL="0" marR="0" rtl="0" algn="l">
              <a:lnSpc>
                <a:spcPct val="90000"/>
              </a:lnSpc>
              <a:spcBef>
                <a:spcPts val="0"/>
              </a:spcBef>
              <a:spcAft>
                <a:spcPts val="0"/>
              </a:spcAft>
              <a:buClr>
                <a:schemeClr val="lt1"/>
              </a:buClr>
              <a:buSzPts val="3300"/>
              <a:buFont typeface="Arial"/>
              <a:buNone/>
            </a:pPr>
            <a:r>
              <a:rPr b="1" lang="en" sz="2000">
                <a:solidFill>
                  <a:schemeClr val="accent1"/>
                </a:solidFill>
                <a:latin typeface="Overpass"/>
                <a:ea typeface="Overpass"/>
                <a:cs typeface="Overpass"/>
                <a:sym typeface="Overpass"/>
              </a:rPr>
              <a:t>Backup &amp; Restore</a:t>
            </a:r>
            <a:endParaRPr b="1" i="0" sz="2000" u="none" cap="none" strike="noStrike">
              <a:solidFill>
                <a:schemeClr val="accent1"/>
              </a:solidFill>
              <a:latin typeface="Overpass"/>
              <a:ea typeface="Overpass"/>
              <a:cs typeface="Overpass"/>
              <a:sym typeface="Overpass"/>
            </a:endParaRPr>
          </a:p>
        </p:txBody>
      </p:sp>
      <p:sp>
        <p:nvSpPr>
          <p:cNvPr id="326" name="Google Shape;326;p38"/>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38"/>
          <p:cNvSpPr txBox="1"/>
          <p:nvPr/>
        </p:nvSpPr>
        <p:spPr>
          <a:xfrm>
            <a:off x="4383496" y="1282765"/>
            <a:ext cx="4548600" cy="10905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Scheduling</a:t>
            </a:r>
            <a:endParaRPr sz="1800">
              <a:solidFill>
                <a:srgbClr val="F3F3F3"/>
              </a:solidFill>
              <a:latin typeface="Overpass"/>
              <a:ea typeface="Overpass"/>
              <a:cs typeface="Overpass"/>
              <a:sym typeface="Overpass"/>
            </a:endParaRPr>
          </a:p>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Backup times</a:t>
            </a:r>
            <a:endParaRPr sz="1800">
              <a:solidFill>
                <a:srgbClr val="F3F3F3"/>
              </a:solidFill>
              <a:latin typeface="Overpass"/>
              <a:ea typeface="Overpass"/>
              <a:cs typeface="Overpass"/>
              <a:sym typeface="Overpass"/>
            </a:endParaRPr>
          </a:p>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Restore times</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
        <p:nvSpPr>
          <p:cNvPr id="328" name="Google Shape;328;p38"/>
          <p:cNvSpPr txBox="1"/>
          <p:nvPr>
            <p:ph idx="2" type="title"/>
          </p:nvPr>
        </p:nvSpPr>
        <p:spPr>
          <a:xfrm>
            <a:off x="396025" y="749300"/>
            <a:ext cx="3256500" cy="563100"/>
          </a:xfrm>
          <a:prstGeom prst="rect">
            <a:avLst/>
          </a:prstGeom>
          <a:noFill/>
          <a:ln>
            <a:noFill/>
          </a:ln>
        </p:spPr>
        <p:txBody>
          <a:bodyPr anchorCtr="0" anchor="ctr" bIns="34275" lIns="68575" spcFirstLastPara="1" rIns="68575" wrap="square" tIns="34275">
            <a:noAutofit/>
          </a:bodyPr>
          <a:lstStyle/>
          <a:p>
            <a:pPr indent="0" lvl="0" marL="457200" marR="0" rtl="0" algn="l">
              <a:lnSpc>
                <a:spcPct val="90000"/>
              </a:lnSpc>
              <a:spcBef>
                <a:spcPts val="0"/>
              </a:spcBef>
              <a:spcAft>
                <a:spcPts val="0"/>
              </a:spcAft>
              <a:buClr>
                <a:schemeClr val="lt1"/>
              </a:buClr>
              <a:buSzPts val="3300"/>
              <a:buFont typeface="Arial"/>
              <a:buNone/>
            </a:pPr>
            <a:r>
              <a:rPr b="1" lang="en" sz="2000">
                <a:solidFill>
                  <a:schemeClr val="accent1"/>
                </a:solidFill>
                <a:latin typeface="Overpass"/>
                <a:ea typeface="Overpass"/>
                <a:cs typeface="Overpass"/>
                <a:sym typeface="Overpass"/>
              </a:rPr>
              <a:t>Data Migrations</a:t>
            </a:r>
            <a:endParaRPr b="1" i="0" sz="2000" u="none" cap="none" strike="noStrike">
              <a:solidFill>
                <a:schemeClr val="accent1"/>
              </a:solidFill>
              <a:latin typeface="Overpass"/>
              <a:ea typeface="Overpass"/>
              <a:cs typeface="Overpass"/>
              <a:sym typeface="Overpass"/>
            </a:endParaRPr>
          </a:p>
        </p:txBody>
      </p:sp>
      <p:sp>
        <p:nvSpPr>
          <p:cNvPr id="329" name="Google Shape;329;p38"/>
          <p:cNvSpPr txBox="1"/>
          <p:nvPr/>
        </p:nvSpPr>
        <p:spPr>
          <a:xfrm>
            <a:off x="396025" y="1312397"/>
            <a:ext cx="3715800" cy="10905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Moving tables</a:t>
            </a:r>
            <a:endParaRPr sz="1800">
              <a:solidFill>
                <a:srgbClr val="F3F3F3"/>
              </a:solidFill>
              <a:latin typeface="Overpass"/>
              <a:ea typeface="Overpass"/>
              <a:cs typeface="Overpass"/>
              <a:sym typeface="Overpass"/>
            </a:endParaRPr>
          </a:p>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Splitting or consolidating</a:t>
            </a:r>
            <a:endParaRPr sz="1800">
              <a:solidFill>
                <a:srgbClr val="F3F3F3"/>
              </a:solidFill>
              <a:latin typeface="Overpass"/>
              <a:ea typeface="Overpass"/>
              <a:cs typeface="Overpass"/>
              <a:sym typeface="Overpass"/>
            </a:endParaRPr>
          </a:p>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Schema changes</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
        <p:nvSpPr>
          <p:cNvPr id="330" name="Google Shape;330;p38"/>
          <p:cNvSpPr txBox="1"/>
          <p:nvPr>
            <p:ph idx="3" type="title"/>
          </p:nvPr>
        </p:nvSpPr>
        <p:spPr>
          <a:xfrm>
            <a:off x="2809650" y="2571750"/>
            <a:ext cx="3256500" cy="563100"/>
          </a:xfrm>
          <a:prstGeom prst="rect">
            <a:avLst/>
          </a:prstGeom>
          <a:noFill/>
          <a:ln>
            <a:noFill/>
          </a:ln>
        </p:spPr>
        <p:txBody>
          <a:bodyPr anchorCtr="0" anchor="ctr" bIns="34275" lIns="68575" spcFirstLastPara="1" rIns="68575" wrap="square" tIns="34275">
            <a:noAutofit/>
          </a:bodyPr>
          <a:lstStyle/>
          <a:p>
            <a:pPr indent="457200" lvl="0" marL="0" marR="0" rtl="0" algn="l">
              <a:lnSpc>
                <a:spcPct val="90000"/>
              </a:lnSpc>
              <a:spcBef>
                <a:spcPts val="0"/>
              </a:spcBef>
              <a:spcAft>
                <a:spcPts val="0"/>
              </a:spcAft>
              <a:buClr>
                <a:schemeClr val="lt1"/>
              </a:buClr>
              <a:buSzPts val="3300"/>
              <a:buFont typeface="Arial"/>
              <a:buNone/>
            </a:pPr>
            <a:r>
              <a:rPr b="1" lang="en" sz="2000">
                <a:solidFill>
                  <a:schemeClr val="accent1"/>
                </a:solidFill>
                <a:latin typeface="Overpass"/>
                <a:ea typeface="Overpass"/>
                <a:cs typeface="Overpass"/>
                <a:sym typeface="Overpass"/>
              </a:rPr>
              <a:t>Ground Realities</a:t>
            </a:r>
            <a:endParaRPr b="1" i="0" sz="2000" u="none" cap="none" strike="noStrike">
              <a:solidFill>
                <a:schemeClr val="accent1"/>
              </a:solidFill>
              <a:latin typeface="Overpass"/>
              <a:ea typeface="Overpass"/>
              <a:cs typeface="Overpass"/>
              <a:sym typeface="Overpass"/>
            </a:endParaRPr>
          </a:p>
        </p:txBody>
      </p:sp>
      <p:sp>
        <p:nvSpPr>
          <p:cNvPr id="331" name="Google Shape;331;p38"/>
          <p:cNvSpPr txBox="1"/>
          <p:nvPr/>
        </p:nvSpPr>
        <p:spPr>
          <a:xfrm>
            <a:off x="2809650" y="3151225"/>
            <a:ext cx="3524700" cy="15039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Personnel</a:t>
            </a:r>
            <a:endParaRPr sz="1800">
              <a:solidFill>
                <a:srgbClr val="F3F3F3"/>
              </a:solidFill>
              <a:latin typeface="Overpass"/>
              <a:ea typeface="Overpass"/>
              <a:cs typeface="Overpass"/>
              <a:sym typeface="Overpass"/>
            </a:endParaRPr>
          </a:p>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Need to keep costs low</a:t>
            </a:r>
            <a:endParaRPr sz="1800">
              <a:solidFill>
                <a:srgbClr val="F3F3F3"/>
              </a:solidFill>
              <a:latin typeface="Overpass"/>
              <a:ea typeface="Overpass"/>
              <a:cs typeface="Overpass"/>
              <a:sym typeface="Overpass"/>
            </a:endParaRPr>
          </a:p>
          <a:p>
            <a:pPr indent="-317500" lvl="0" marL="4572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Time to market</a:t>
            </a:r>
            <a:endParaRPr sz="1800">
              <a:solidFill>
                <a:srgbClr val="F3F3F3"/>
              </a:solidFill>
              <a:latin typeface="Overpass"/>
              <a:ea typeface="Overpass"/>
              <a:cs typeface="Overpass"/>
              <a:sym typeface="Overpass"/>
            </a:endParaRPr>
          </a:p>
          <a:p>
            <a:pPr indent="-342900" lvl="0" marL="457200" marR="0" rtl="0" algn="l">
              <a:lnSpc>
                <a:spcPct val="115000"/>
              </a:lnSpc>
              <a:spcBef>
                <a:spcPts val="0"/>
              </a:spcBef>
              <a:spcAft>
                <a:spcPts val="0"/>
              </a:spcAft>
              <a:buClr>
                <a:srgbClr val="F3F3F3"/>
              </a:buClr>
              <a:buSzPts val="1800"/>
              <a:buFont typeface="Overpass"/>
              <a:buChar char="●"/>
            </a:pPr>
            <a:r>
              <a:rPr lang="en" sz="1800">
                <a:solidFill>
                  <a:srgbClr val="F3F3F3"/>
                </a:solidFill>
                <a:latin typeface="Overpass"/>
                <a:ea typeface="Overpass"/>
                <a:cs typeface="Overpass"/>
                <a:sym typeface="Overpass"/>
              </a:rPr>
              <a:t>Unpredictable traffic spikes</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
        <p:nvSpPr>
          <p:cNvPr id="332" name="Google Shape;332;p38"/>
          <p:cNvSpPr txBox="1"/>
          <p:nvPr>
            <p:ph idx="4"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Considerations at Scale </a:t>
            </a:r>
            <a:endParaRPr b="1" i="0" sz="3000" u="none" cap="none" strike="noStrike">
              <a:solidFill>
                <a:schemeClr val="lt1"/>
              </a:solidFill>
              <a:latin typeface="Overpass"/>
              <a:ea typeface="Overpass"/>
              <a:cs typeface="Overpass"/>
              <a:sym typeface="Overpas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9"/>
          <p:cNvSpPr txBox="1"/>
          <p:nvPr/>
        </p:nvSpPr>
        <p:spPr>
          <a:xfrm>
            <a:off x="835575" y="402900"/>
            <a:ext cx="7715100" cy="3893100"/>
          </a:xfrm>
          <a:prstGeom prst="rect">
            <a:avLst/>
          </a:prstGeom>
          <a:noFill/>
          <a:ln>
            <a:noFill/>
          </a:ln>
        </p:spPr>
        <p:txBody>
          <a:bodyPr anchorCtr="0" anchor="t" bIns="21450" lIns="42900" spcFirstLastPara="1" rIns="42900" wrap="square" tIns="21450">
            <a:noAutofit/>
          </a:bodyPr>
          <a:lstStyle/>
          <a:p>
            <a:pPr indent="0" lvl="0" marL="0" marR="0" rtl="0" algn="l">
              <a:lnSpc>
                <a:spcPct val="150000"/>
              </a:lnSpc>
              <a:spcBef>
                <a:spcPts val="0"/>
              </a:spcBef>
              <a:spcAft>
                <a:spcPts val="0"/>
              </a:spcAft>
              <a:buNone/>
            </a:pPr>
            <a:r>
              <a:t/>
            </a:r>
            <a:endParaRPr i="0" sz="3600" u="none" cap="none" strike="noStrike">
              <a:solidFill>
                <a:srgbClr val="7F7F7F"/>
              </a:solidFill>
              <a:latin typeface="Overpass"/>
              <a:ea typeface="Overpass"/>
              <a:cs typeface="Overpass"/>
              <a:sym typeface="Overpass"/>
            </a:endParaRPr>
          </a:p>
          <a:p>
            <a:pPr indent="-406400" lvl="0" marL="457200" marR="0" rtl="0" algn="l">
              <a:lnSpc>
                <a:spcPct val="150000"/>
              </a:lnSpc>
              <a:spcBef>
                <a:spcPts val="0"/>
              </a:spcBef>
              <a:spcAft>
                <a:spcPts val="0"/>
              </a:spcAft>
              <a:buClr>
                <a:schemeClr val="accent1"/>
              </a:buClr>
              <a:buSzPts val="2800"/>
              <a:buFont typeface="Overpass SemiBold"/>
              <a:buChar char="●"/>
            </a:pPr>
            <a:r>
              <a:rPr b="1" lang="en" sz="3600">
                <a:solidFill>
                  <a:schemeClr val="accent1"/>
                </a:solidFill>
                <a:latin typeface="Overpass SemiBold"/>
                <a:ea typeface="Overpass SemiBold"/>
                <a:cs typeface="Overpass SemiBold"/>
                <a:sym typeface="Overpass SemiBold"/>
              </a:rPr>
              <a:t>Data Flows</a:t>
            </a:r>
            <a:endParaRPr b="1" i="0" sz="3600" u="none" cap="none" strike="noStrike">
              <a:solidFill>
                <a:schemeClr val="accent1"/>
              </a:solidFill>
              <a:latin typeface="Overpass SemiBold"/>
              <a:ea typeface="Overpass SemiBold"/>
              <a:cs typeface="Overpass SemiBold"/>
              <a:sym typeface="Overpass SemiBold"/>
            </a:endParaRPr>
          </a:p>
          <a:p>
            <a:pPr indent="-406400" lvl="0" marL="457200" marR="0" rtl="0" algn="l">
              <a:lnSpc>
                <a:spcPct val="150000"/>
              </a:lnSpc>
              <a:spcBef>
                <a:spcPts val="0"/>
              </a:spcBef>
              <a:spcAft>
                <a:spcPts val="0"/>
              </a:spcAft>
              <a:buClr>
                <a:srgbClr val="7F7F7F"/>
              </a:buClr>
              <a:buSzPts val="2800"/>
              <a:buFont typeface="Overpass"/>
              <a:buChar char="●"/>
            </a:pPr>
            <a:r>
              <a:rPr lang="en" sz="3600">
                <a:solidFill>
                  <a:srgbClr val="7F7F7F"/>
                </a:solidFill>
                <a:latin typeface="Overpass"/>
                <a:ea typeface="Overpass"/>
                <a:cs typeface="Overpass"/>
                <a:sym typeface="Overpass"/>
              </a:rPr>
              <a:t>Scaling</a:t>
            </a:r>
            <a:r>
              <a:rPr lang="en" sz="3600">
                <a:solidFill>
                  <a:srgbClr val="7F7F7F"/>
                </a:solidFill>
                <a:latin typeface="Overpass"/>
                <a:ea typeface="Overpass"/>
                <a:cs typeface="Overpass"/>
                <a:sym typeface="Overpass"/>
              </a:rPr>
              <a:t> With Vitess</a:t>
            </a:r>
            <a:endParaRPr i="0" sz="3600" u="none" cap="none" strike="noStrike">
              <a:solidFill>
                <a:srgbClr val="7F7F7F"/>
              </a:solidFill>
              <a:latin typeface="Overpass"/>
              <a:ea typeface="Overpass"/>
              <a:cs typeface="Overpass"/>
              <a:sym typeface="Overpass"/>
            </a:endParaRPr>
          </a:p>
          <a:p>
            <a:pPr indent="-406400" lvl="0" marL="457200" marR="0" rtl="0" algn="l">
              <a:lnSpc>
                <a:spcPct val="150000"/>
              </a:lnSpc>
              <a:spcBef>
                <a:spcPts val="0"/>
              </a:spcBef>
              <a:spcAft>
                <a:spcPts val="0"/>
              </a:spcAft>
              <a:buClr>
                <a:srgbClr val="7F7F7F"/>
              </a:buClr>
              <a:buSzPts val="2800"/>
              <a:buFont typeface="Overpass"/>
              <a:buChar char="●"/>
            </a:pPr>
            <a:r>
              <a:rPr lang="en" sz="3600">
                <a:solidFill>
                  <a:srgbClr val="7F7F7F"/>
                </a:solidFill>
                <a:latin typeface="Overpass"/>
                <a:ea typeface="Overpass"/>
                <a:cs typeface="Overpass"/>
                <a:sym typeface="Overpass"/>
              </a:rPr>
              <a:t>Summary</a:t>
            </a:r>
            <a:endParaRPr i="0" sz="3600" u="none" cap="none" strike="noStrike">
              <a:solidFill>
                <a:srgbClr val="7F7F7F"/>
              </a:solidFill>
              <a:latin typeface="Overpass"/>
              <a:ea typeface="Overpass"/>
              <a:cs typeface="Overpass"/>
              <a:sym typeface="Overpass"/>
            </a:endParaRPr>
          </a:p>
          <a:p>
            <a:pPr indent="0" lvl="0" marL="0" marR="0" rtl="0" algn="l">
              <a:lnSpc>
                <a:spcPct val="90000"/>
              </a:lnSpc>
              <a:spcBef>
                <a:spcPts val="0"/>
              </a:spcBef>
              <a:spcAft>
                <a:spcPts val="0"/>
              </a:spcAft>
              <a:buClr>
                <a:srgbClr val="000000"/>
              </a:buClr>
              <a:buSzPts val="3600"/>
              <a:buFont typeface="Arial"/>
              <a:buNone/>
            </a:pPr>
            <a:r>
              <a:t/>
            </a:r>
            <a:endParaRPr b="1" i="0" sz="3600" u="none" cap="none" strike="noStrike">
              <a:solidFill>
                <a:schemeClr val="accent1"/>
              </a:solidFill>
              <a:latin typeface="Overpass SemiBold"/>
              <a:ea typeface="Overpass SemiBold"/>
              <a:cs typeface="Overpass SemiBold"/>
              <a:sym typeface="Overpass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0"/>
          <p:cNvSpPr txBox="1"/>
          <p:nvPr/>
        </p:nvSpPr>
        <p:spPr>
          <a:xfrm>
            <a:off x="890582" y="276325"/>
            <a:ext cx="65181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2400"/>
              <a:buFont typeface="Montserrat Medium"/>
              <a:buNone/>
            </a:pPr>
            <a:r>
              <a:t/>
            </a:r>
            <a:endParaRPr sz="1100"/>
          </a:p>
        </p:txBody>
      </p:sp>
      <p:sp>
        <p:nvSpPr>
          <p:cNvPr id="343" name="Google Shape;343;p40"/>
          <p:cNvSpPr txBox="1"/>
          <p:nvPr/>
        </p:nvSpPr>
        <p:spPr>
          <a:xfrm>
            <a:off x="3368647" y="1299608"/>
            <a:ext cx="429300" cy="2847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400"/>
              <a:buFont typeface="Montserrat"/>
              <a:buNone/>
            </a:pPr>
            <a:r>
              <a:t/>
            </a:r>
            <a:endParaRPr b="0" i="0" sz="1400" u="none" cap="none" strike="noStrike">
              <a:solidFill>
                <a:srgbClr val="000000"/>
              </a:solidFill>
              <a:latin typeface="Montserrat"/>
              <a:ea typeface="Montserrat"/>
              <a:cs typeface="Montserrat"/>
              <a:sym typeface="Montserrat"/>
            </a:endParaRPr>
          </a:p>
        </p:txBody>
      </p:sp>
      <p:sp>
        <p:nvSpPr>
          <p:cNvPr id="344" name="Google Shape;344;p40"/>
          <p:cNvSpPr txBox="1"/>
          <p:nvPr/>
        </p:nvSpPr>
        <p:spPr>
          <a:xfrm>
            <a:off x="266341" y="889300"/>
            <a:ext cx="8766300" cy="1233000"/>
          </a:xfrm>
          <a:prstGeom prst="rect">
            <a:avLst/>
          </a:prstGeom>
          <a:noFill/>
          <a:ln>
            <a:noFill/>
          </a:ln>
        </p:spPr>
        <p:txBody>
          <a:bodyPr anchorCtr="0" anchor="t" bIns="0" lIns="0" spcFirstLastPara="1" rIns="0" wrap="square" tIns="0">
            <a:spAutoFit/>
          </a:bodyPr>
          <a:lstStyle/>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Set up the Vitess cluster</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Set up a tablet for the external MySQL instance</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Add this </a:t>
            </a:r>
            <a:r>
              <a:rPr i="1" lang="en" sz="1800">
                <a:solidFill>
                  <a:srgbClr val="FFFFFF"/>
                </a:solidFill>
                <a:latin typeface="Overpass"/>
                <a:ea typeface="Overpass"/>
                <a:cs typeface="Overpass"/>
                <a:sym typeface="Overpass"/>
              </a:rPr>
              <a:t>unmanaged</a:t>
            </a:r>
            <a:r>
              <a:rPr lang="en" sz="1800">
                <a:solidFill>
                  <a:srgbClr val="FFFFFF"/>
                </a:solidFill>
                <a:latin typeface="Overpass"/>
                <a:ea typeface="Overpass"/>
                <a:cs typeface="Overpass"/>
                <a:sym typeface="Overpass"/>
              </a:rPr>
              <a:t> tablet to Vitess</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Use </a:t>
            </a:r>
            <a:r>
              <a:rPr b="1" lang="en" sz="1800">
                <a:solidFill>
                  <a:schemeClr val="accent1"/>
                </a:solidFill>
                <a:latin typeface="Roboto Mono"/>
                <a:ea typeface="Roboto Mono"/>
                <a:cs typeface="Roboto Mono"/>
                <a:sym typeface="Roboto Mono"/>
              </a:rPr>
              <a:t>MoveTables</a:t>
            </a:r>
            <a:r>
              <a:rPr lang="en" sz="1800">
                <a:solidFill>
                  <a:srgbClr val="FFFFFF"/>
                </a:solidFill>
                <a:latin typeface="Overpass"/>
                <a:ea typeface="Overpass"/>
                <a:cs typeface="Overpass"/>
                <a:sym typeface="Overpass"/>
              </a:rPr>
              <a:t> to move [and shard] the data into Vitess</a:t>
            </a:r>
            <a:endParaRPr sz="1800">
              <a:solidFill>
                <a:srgbClr val="FFFFFF"/>
              </a:solidFill>
              <a:latin typeface="Overpass"/>
              <a:ea typeface="Overpass"/>
              <a:cs typeface="Overpass"/>
              <a:sym typeface="Overpass"/>
            </a:endParaRPr>
          </a:p>
        </p:txBody>
      </p:sp>
      <p:sp>
        <p:nvSpPr>
          <p:cNvPr id="345" name="Google Shape;345;p40"/>
          <p:cNvSpPr txBox="1"/>
          <p:nvPr/>
        </p:nvSpPr>
        <p:spPr>
          <a:xfrm>
            <a:off x="606123" y="233450"/>
            <a:ext cx="7798800" cy="46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2400"/>
              <a:buFont typeface="Montserrat Medium"/>
              <a:buNone/>
            </a:pPr>
            <a:r>
              <a:rPr b="1" lang="en" sz="3000">
                <a:solidFill>
                  <a:srgbClr val="FFFFFF"/>
                </a:solidFill>
                <a:latin typeface="Overpass"/>
                <a:ea typeface="Overpass"/>
                <a:cs typeface="Overpass"/>
                <a:sym typeface="Overpass"/>
              </a:rPr>
              <a:t>Importing </a:t>
            </a:r>
            <a:r>
              <a:rPr b="1" lang="en" sz="3000">
                <a:solidFill>
                  <a:srgbClr val="FFFFFF"/>
                </a:solidFill>
                <a:latin typeface="Overpass"/>
                <a:ea typeface="Overpass"/>
                <a:cs typeface="Overpass"/>
                <a:sym typeface="Overpass"/>
              </a:rPr>
              <a:t>&amp;</a:t>
            </a:r>
            <a:r>
              <a:rPr b="1" lang="en" sz="3000">
                <a:solidFill>
                  <a:srgbClr val="FFFFFF"/>
                </a:solidFill>
                <a:latin typeface="Overpass"/>
                <a:ea typeface="Overpass"/>
                <a:cs typeface="Overpass"/>
                <a:sym typeface="Overpass"/>
              </a:rPr>
              <a:t> Sharding Your Data</a:t>
            </a:r>
            <a:endParaRPr b="1" sz="3000">
              <a:latin typeface="Overpass"/>
              <a:ea typeface="Overpass"/>
              <a:cs typeface="Overpass"/>
              <a:sym typeface="Overpass"/>
            </a:endParaRPr>
          </a:p>
        </p:txBody>
      </p:sp>
      <p:cxnSp>
        <p:nvCxnSpPr>
          <p:cNvPr id="346" name="Google Shape;346;p40"/>
          <p:cNvCxnSpPr>
            <a:stCxn id="347" idx="0"/>
            <a:endCxn id="348" idx="1"/>
          </p:cNvCxnSpPr>
          <p:nvPr/>
        </p:nvCxnSpPr>
        <p:spPr>
          <a:xfrm rot="-5400000">
            <a:off x="6559592" y="2229324"/>
            <a:ext cx="201000" cy="358200"/>
          </a:xfrm>
          <a:prstGeom prst="curvedConnector2">
            <a:avLst/>
          </a:prstGeom>
          <a:noFill/>
          <a:ln cap="flat" cmpd="sng" w="19050">
            <a:solidFill>
              <a:srgbClr val="FFA61D"/>
            </a:solidFill>
            <a:prstDash val="dot"/>
            <a:round/>
            <a:headEnd len="med" w="med" type="none"/>
            <a:tailEnd len="med" w="med" type="none"/>
          </a:ln>
        </p:spPr>
      </p:cxnSp>
      <p:cxnSp>
        <p:nvCxnSpPr>
          <p:cNvPr id="349" name="Google Shape;349;p40"/>
          <p:cNvCxnSpPr>
            <a:stCxn id="347" idx="3"/>
            <a:endCxn id="350" idx="1"/>
          </p:cNvCxnSpPr>
          <p:nvPr/>
        </p:nvCxnSpPr>
        <p:spPr>
          <a:xfrm>
            <a:off x="6696716" y="2687791"/>
            <a:ext cx="142500" cy="600"/>
          </a:xfrm>
          <a:prstGeom prst="curvedConnector3">
            <a:avLst>
              <a:gd fmla="val 50037" name="adj1"/>
            </a:avLst>
          </a:prstGeom>
          <a:noFill/>
          <a:ln cap="flat" cmpd="sng" w="19050">
            <a:solidFill>
              <a:srgbClr val="FFA61D"/>
            </a:solidFill>
            <a:prstDash val="dot"/>
            <a:round/>
            <a:headEnd len="med" w="med" type="none"/>
            <a:tailEnd len="med" w="med" type="none"/>
          </a:ln>
        </p:spPr>
      </p:cxnSp>
      <p:cxnSp>
        <p:nvCxnSpPr>
          <p:cNvPr id="351" name="Google Shape;351;p40"/>
          <p:cNvCxnSpPr>
            <a:stCxn id="352" idx="1"/>
            <a:endCxn id="347" idx="2"/>
          </p:cNvCxnSpPr>
          <p:nvPr/>
        </p:nvCxnSpPr>
        <p:spPr>
          <a:xfrm rot="10800000">
            <a:off x="6481116" y="2866560"/>
            <a:ext cx="358200" cy="201000"/>
          </a:xfrm>
          <a:prstGeom prst="curvedConnector2">
            <a:avLst/>
          </a:prstGeom>
          <a:noFill/>
          <a:ln cap="flat" cmpd="sng" w="19050">
            <a:solidFill>
              <a:srgbClr val="FFA61D"/>
            </a:solidFill>
            <a:prstDash val="dot"/>
            <a:round/>
            <a:headEnd len="med" w="med" type="none"/>
            <a:tailEnd len="med" w="med" type="none"/>
          </a:ln>
        </p:spPr>
      </p:cxnSp>
      <p:pic>
        <p:nvPicPr>
          <p:cNvPr id="347" name="Google Shape;347;p40"/>
          <p:cNvPicPr preferRelativeResize="0"/>
          <p:nvPr/>
        </p:nvPicPr>
        <p:blipFill>
          <a:blip r:embed="rId3">
            <a:alphaModFix/>
          </a:blip>
          <a:stretch>
            <a:fillRect/>
          </a:stretch>
        </p:blipFill>
        <p:spPr>
          <a:xfrm>
            <a:off x="6265268" y="2508924"/>
            <a:ext cx="431447" cy="357734"/>
          </a:xfrm>
          <a:prstGeom prst="rect">
            <a:avLst/>
          </a:prstGeom>
          <a:noFill/>
          <a:ln>
            <a:noFill/>
          </a:ln>
        </p:spPr>
      </p:pic>
      <p:pic>
        <p:nvPicPr>
          <p:cNvPr id="348" name="Google Shape;348;p40"/>
          <p:cNvPicPr preferRelativeResize="0"/>
          <p:nvPr/>
        </p:nvPicPr>
        <p:blipFill>
          <a:blip r:embed="rId4">
            <a:alphaModFix/>
          </a:blip>
          <a:stretch>
            <a:fillRect/>
          </a:stretch>
        </p:blipFill>
        <p:spPr>
          <a:xfrm>
            <a:off x="6839316" y="2129156"/>
            <a:ext cx="431447" cy="357734"/>
          </a:xfrm>
          <a:prstGeom prst="rect">
            <a:avLst/>
          </a:prstGeom>
          <a:noFill/>
          <a:ln>
            <a:noFill/>
          </a:ln>
        </p:spPr>
      </p:pic>
      <p:pic>
        <p:nvPicPr>
          <p:cNvPr id="350" name="Google Shape;350;p40"/>
          <p:cNvPicPr preferRelativeResize="0"/>
          <p:nvPr/>
        </p:nvPicPr>
        <p:blipFill>
          <a:blip r:embed="rId4">
            <a:alphaModFix/>
          </a:blip>
          <a:stretch>
            <a:fillRect/>
          </a:stretch>
        </p:blipFill>
        <p:spPr>
          <a:xfrm>
            <a:off x="6839316" y="2508924"/>
            <a:ext cx="431447" cy="357734"/>
          </a:xfrm>
          <a:prstGeom prst="rect">
            <a:avLst/>
          </a:prstGeom>
          <a:noFill/>
          <a:ln>
            <a:noFill/>
          </a:ln>
        </p:spPr>
      </p:pic>
      <p:pic>
        <p:nvPicPr>
          <p:cNvPr id="352" name="Google Shape;352;p40"/>
          <p:cNvPicPr preferRelativeResize="0"/>
          <p:nvPr/>
        </p:nvPicPr>
        <p:blipFill>
          <a:blip r:embed="rId4">
            <a:alphaModFix/>
          </a:blip>
          <a:stretch>
            <a:fillRect/>
          </a:stretch>
        </p:blipFill>
        <p:spPr>
          <a:xfrm>
            <a:off x="6839316" y="2888692"/>
            <a:ext cx="431447" cy="357734"/>
          </a:xfrm>
          <a:prstGeom prst="rect">
            <a:avLst/>
          </a:prstGeom>
          <a:noFill/>
          <a:ln>
            <a:noFill/>
          </a:ln>
        </p:spPr>
      </p:pic>
      <p:sp>
        <p:nvSpPr>
          <p:cNvPr id="353" name="Google Shape;353;p40"/>
          <p:cNvSpPr/>
          <p:nvPr/>
        </p:nvSpPr>
        <p:spPr>
          <a:xfrm>
            <a:off x="6799567" y="3066607"/>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0"/>
          <p:cNvSpPr/>
          <p:nvPr/>
        </p:nvSpPr>
        <p:spPr>
          <a:xfrm>
            <a:off x="6208032" y="27238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0"/>
          <p:cNvSpPr/>
          <p:nvPr/>
        </p:nvSpPr>
        <p:spPr>
          <a:xfrm>
            <a:off x="6799567" y="2344096"/>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0"/>
          <p:cNvSpPr/>
          <p:nvPr/>
        </p:nvSpPr>
        <p:spPr>
          <a:xfrm>
            <a:off x="6799567" y="27238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7" name="Google Shape;357;p40"/>
          <p:cNvCxnSpPr>
            <a:stCxn id="358" idx="0"/>
            <a:endCxn id="359" idx="1"/>
          </p:cNvCxnSpPr>
          <p:nvPr/>
        </p:nvCxnSpPr>
        <p:spPr>
          <a:xfrm rot="-5400000">
            <a:off x="6559592" y="3690573"/>
            <a:ext cx="201000" cy="358200"/>
          </a:xfrm>
          <a:prstGeom prst="curvedConnector2">
            <a:avLst/>
          </a:prstGeom>
          <a:noFill/>
          <a:ln cap="flat" cmpd="sng" w="19050">
            <a:solidFill>
              <a:srgbClr val="FFA61D"/>
            </a:solidFill>
            <a:prstDash val="dot"/>
            <a:round/>
            <a:headEnd len="med" w="med" type="none"/>
            <a:tailEnd len="med" w="med" type="none"/>
          </a:ln>
        </p:spPr>
      </p:cxnSp>
      <p:cxnSp>
        <p:nvCxnSpPr>
          <p:cNvPr id="360" name="Google Shape;360;p40"/>
          <p:cNvCxnSpPr>
            <a:stCxn id="358" idx="3"/>
            <a:endCxn id="361" idx="1"/>
          </p:cNvCxnSpPr>
          <p:nvPr/>
        </p:nvCxnSpPr>
        <p:spPr>
          <a:xfrm>
            <a:off x="6696716" y="4149040"/>
            <a:ext cx="142500" cy="600"/>
          </a:xfrm>
          <a:prstGeom prst="curvedConnector3">
            <a:avLst>
              <a:gd fmla="val 50037" name="adj1"/>
            </a:avLst>
          </a:prstGeom>
          <a:noFill/>
          <a:ln cap="flat" cmpd="sng" w="19050">
            <a:solidFill>
              <a:srgbClr val="FFA61D"/>
            </a:solidFill>
            <a:prstDash val="dot"/>
            <a:round/>
            <a:headEnd len="med" w="med" type="none"/>
            <a:tailEnd len="med" w="med" type="none"/>
          </a:ln>
        </p:spPr>
      </p:cxnSp>
      <p:cxnSp>
        <p:nvCxnSpPr>
          <p:cNvPr id="362" name="Google Shape;362;p40"/>
          <p:cNvCxnSpPr>
            <a:stCxn id="363" idx="1"/>
            <a:endCxn id="358" idx="2"/>
          </p:cNvCxnSpPr>
          <p:nvPr/>
        </p:nvCxnSpPr>
        <p:spPr>
          <a:xfrm rot="10800000">
            <a:off x="6481116" y="4327808"/>
            <a:ext cx="358200" cy="201000"/>
          </a:xfrm>
          <a:prstGeom prst="curvedConnector2">
            <a:avLst/>
          </a:prstGeom>
          <a:noFill/>
          <a:ln cap="flat" cmpd="sng" w="19050">
            <a:solidFill>
              <a:srgbClr val="FFA61D"/>
            </a:solidFill>
            <a:prstDash val="dot"/>
            <a:round/>
            <a:headEnd len="med" w="med" type="none"/>
            <a:tailEnd len="med" w="med" type="none"/>
          </a:ln>
        </p:spPr>
      </p:cxnSp>
      <p:pic>
        <p:nvPicPr>
          <p:cNvPr id="358" name="Google Shape;358;p40"/>
          <p:cNvPicPr preferRelativeResize="0"/>
          <p:nvPr/>
        </p:nvPicPr>
        <p:blipFill>
          <a:blip r:embed="rId3">
            <a:alphaModFix/>
          </a:blip>
          <a:stretch>
            <a:fillRect/>
          </a:stretch>
        </p:blipFill>
        <p:spPr>
          <a:xfrm>
            <a:off x="6265268" y="3970173"/>
            <a:ext cx="431447" cy="357734"/>
          </a:xfrm>
          <a:prstGeom prst="rect">
            <a:avLst/>
          </a:prstGeom>
          <a:noFill/>
          <a:ln>
            <a:noFill/>
          </a:ln>
        </p:spPr>
      </p:pic>
      <p:pic>
        <p:nvPicPr>
          <p:cNvPr id="359" name="Google Shape;359;p40"/>
          <p:cNvPicPr preferRelativeResize="0"/>
          <p:nvPr/>
        </p:nvPicPr>
        <p:blipFill>
          <a:blip r:embed="rId4">
            <a:alphaModFix/>
          </a:blip>
          <a:stretch>
            <a:fillRect/>
          </a:stretch>
        </p:blipFill>
        <p:spPr>
          <a:xfrm>
            <a:off x="6839316" y="3590405"/>
            <a:ext cx="431447" cy="357734"/>
          </a:xfrm>
          <a:prstGeom prst="rect">
            <a:avLst/>
          </a:prstGeom>
          <a:noFill/>
          <a:ln>
            <a:noFill/>
          </a:ln>
        </p:spPr>
      </p:pic>
      <p:pic>
        <p:nvPicPr>
          <p:cNvPr id="361" name="Google Shape;361;p40"/>
          <p:cNvPicPr preferRelativeResize="0"/>
          <p:nvPr/>
        </p:nvPicPr>
        <p:blipFill>
          <a:blip r:embed="rId4">
            <a:alphaModFix/>
          </a:blip>
          <a:stretch>
            <a:fillRect/>
          </a:stretch>
        </p:blipFill>
        <p:spPr>
          <a:xfrm>
            <a:off x="6839316" y="3970173"/>
            <a:ext cx="431447" cy="357734"/>
          </a:xfrm>
          <a:prstGeom prst="rect">
            <a:avLst/>
          </a:prstGeom>
          <a:noFill/>
          <a:ln>
            <a:noFill/>
          </a:ln>
        </p:spPr>
      </p:pic>
      <p:pic>
        <p:nvPicPr>
          <p:cNvPr id="363" name="Google Shape;363;p40"/>
          <p:cNvPicPr preferRelativeResize="0"/>
          <p:nvPr/>
        </p:nvPicPr>
        <p:blipFill>
          <a:blip r:embed="rId4">
            <a:alphaModFix/>
          </a:blip>
          <a:stretch>
            <a:fillRect/>
          </a:stretch>
        </p:blipFill>
        <p:spPr>
          <a:xfrm>
            <a:off x="6839316" y="4349941"/>
            <a:ext cx="431447" cy="357734"/>
          </a:xfrm>
          <a:prstGeom prst="rect">
            <a:avLst/>
          </a:prstGeom>
          <a:noFill/>
          <a:ln>
            <a:noFill/>
          </a:ln>
        </p:spPr>
      </p:pic>
      <p:sp>
        <p:nvSpPr>
          <p:cNvPr id="364" name="Google Shape;364;p40"/>
          <p:cNvSpPr/>
          <p:nvPr/>
        </p:nvSpPr>
        <p:spPr>
          <a:xfrm>
            <a:off x="6799567" y="4527855"/>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0"/>
          <p:cNvSpPr/>
          <p:nvPr/>
        </p:nvSpPr>
        <p:spPr>
          <a:xfrm>
            <a:off x="6208032" y="4185129"/>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0"/>
          <p:cNvSpPr/>
          <p:nvPr/>
        </p:nvSpPr>
        <p:spPr>
          <a:xfrm>
            <a:off x="6799567" y="3805345"/>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0"/>
          <p:cNvSpPr/>
          <p:nvPr/>
        </p:nvSpPr>
        <p:spPr>
          <a:xfrm>
            <a:off x="6799567" y="4185129"/>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0"/>
          <p:cNvSpPr txBox="1"/>
          <p:nvPr/>
        </p:nvSpPr>
        <p:spPr>
          <a:xfrm>
            <a:off x="7315333" y="2391900"/>
            <a:ext cx="12891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rgbClr val="FFFFFF"/>
                </a:solidFill>
                <a:latin typeface="Overpass"/>
                <a:ea typeface="Overpass"/>
                <a:cs typeface="Overpass"/>
                <a:sym typeface="Overpass"/>
              </a:rPr>
              <a:t>target/-80</a:t>
            </a:r>
            <a:endParaRPr sz="1300">
              <a:solidFill>
                <a:srgbClr val="FFFFFF"/>
              </a:solidFill>
              <a:latin typeface="Overpass"/>
              <a:ea typeface="Overpass"/>
              <a:cs typeface="Overpass"/>
              <a:sym typeface="Overpass"/>
            </a:endParaRPr>
          </a:p>
        </p:txBody>
      </p:sp>
      <p:sp>
        <p:nvSpPr>
          <p:cNvPr id="369" name="Google Shape;369;p40"/>
          <p:cNvSpPr txBox="1"/>
          <p:nvPr/>
        </p:nvSpPr>
        <p:spPr>
          <a:xfrm>
            <a:off x="7315333" y="3820650"/>
            <a:ext cx="12891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rgbClr val="FFFFFF"/>
                </a:solidFill>
                <a:latin typeface="Overpass"/>
                <a:ea typeface="Overpass"/>
                <a:cs typeface="Overpass"/>
                <a:sym typeface="Overpass"/>
              </a:rPr>
              <a:t>target/80-</a:t>
            </a:r>
            <a:endParaRPr sz="1300">
              <a:solidFill>
                <a:srgbClr val="FFFFFF"/>
              </a:solidFill>
              <a:latin typeface="Overpass"/>
              <a:ea typeface="Overpass"/>
              <a:cs typeface="Overpass"/>
              <a:sym typeface="Overpass"/>
            </a:endParaRPr>
          </a:p>
        </p:txBody>
      </p:sp>
      <p:pic>
        <p:nvPicPr>
          <p:cNvPr id="370" name="Google Shape;370;p40"/>
          <p:cNvPicPr preferRelativeResize="0"/>
          <p:nvPr/>
        </p:nvPicPr>
        <p:blipFill>
          <a:blip r:embed="rId3">
            <a:alphaModFix/>
          </a:blip>
          <a:stretch>
            <a:fillRect/>
          </a:stretch>
        </p:blipFill>
        <p:spPr>
          <a:xfrm>
            <a:off x="2969595" y="2945850"/>
            <a:ext cx="1005673" cy="949406"/>
          </a:xfrm>
          <a:prstGeom prst="rect">
            <a:avLst/>
          </a:prstGeom>
          <a:noFill/>
          <a:ln>
            <a:noFill/>
          </a:ln>
        </p:spPr>
      </p:pic>
      <p:sp>
        <p:nvSpPr>
          <p:cNvPr id="371" name="Google Shape;371;p40"/>
          <p:cNvSpPr/>
          <p:nvPr/>
        </p:nvSpPr>
        <p:spPr>
          <a:xfrm>
            <a:off x="2836181" y="3516331"/>
            <a:ext cx="401100" cy="3792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0"/>
          <p:cNvSpPr txBox="1"/>
          <p:nvPr/>
        </p:nvSpPr>
        <p:spPr>
          <a:xfrm>
            <a:off x="2930588" y="2494333"/>
            <a:ext cx="1378500" cy="64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rgbClr val="FFFFFF"/>
                </a:solidFill>
                <a:latin typeface="Overpass"/>
                <a:ea typeface="Overpass"/>
                <a:cs typeface="Overpass"/>
                <a:sym typeface="Overpass"/>
              </a:rPr>
              <a:t>source (RDS)</a:t>
            </a:r>
            <a:endParaRPr sz="1300">
              <a:solidFill>
                <a:srgbClr val="FFFFFF"/>
              </a:solidFill>
              <a:latin typeface="Overpass"/>
              <a:ea typeface="Overpass"/>
              <a:cs typeface="Overpass"/>
              <a:sym typeface="Overpass"/>
            </a:endParaRPr>
          </a:p>
        </p:txBody>
      </p:sp>
      <p:sp>
        <p:nvSpPr>
          <p:cNvPr id="373" name="Google Shape;373;p40"/>
          <p:cNvSpPr txBox="1"/>
          <p:nvPr/>
        </p:nvSpPr>
        <p:spPr>
          <a:xfrm>
            <a:off x="1371731" y="3420600"/>
            <a:ext cx="14751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rgbClr val="FFFFFF"/>
                </a:solidFill>
                <a:latin typeface="Overpass"/>
                <a:ea typeface="Overpass"/>
                <a:cs typeface="Overpass"/>
                <a:sym typeface="Overpass"/>
              </a:rPr>
              <a:t>Unmanaged Tablet</a:t>
            </a:r>
            <a:endParaRPr sz="1100">
              <a:solidFill>
                <a:srgbClr val="FFFFFF"/>
              </a:solidFill>
              <a:latin typeface="Overpass"/>
              <a:ea typeface="Overpass"/>
              <a:cs typeface="Overpass"/>
              <a:sym typeface="Overpass"/>
            </a:endParaRPr>
          </a:p>
        </p:txBody>
      </p:sp>
      <p:cxnSp>
        <p:nvCxnSpPr>
          <p:cNvPr id="374" name="Google Shape;374;p40"/>
          <p:cNvCxnSpPr>
            <a:stCxn id="371" idx="3"/>
            <a:endCxn id="354" idx="1"/>
          </p:cNvCxnSpPr>
          <p:nvPr/>
        </p:nvCxnSpPr>
        <p:spPr>
          <a:xfrm flipH="1" rot="10800000">
            <a:off x="3237281" y="2795131"/>
            <a:ext cx="2970900" cy="910800"/>
          </a:xfrm>
          <a:prstGeom prst="curvedConnector3">
            <a:avLst>
              <a:gd fmla="val 57710" name="adj1"/>
            </a:avLst>
          </a:prstGeom>
          <a:noFill/>
          <a:ln cap="flat" cmpd="sng" w="9525">
            <a:solidFill>
              <a:srgbClr val="FFFFFF"/>
            </a:solidFill>
            <a:prstDash val="dot"/>
            <a:round/>
            <a:headEnd len="med" w="med" type="none"/>
            <a:tailEnd len="med" w="med" type="none"/>
          </a:ln>
        </p:spPr>
      </p:cxnSp>
      <p:cxnSp>
        <p:nvCxnSpPr>
          <p:cNvPr id="375" name="Google Shape;375;p40"/>
          <p:cNvCxnSpPr>
            <a:stCxn id="371" idx="3"/>
            <a:endCxn id="365" idx="1"/>
          </p:cNvCxnSpPr>
          <p:nvPr/>
        </p:nvCxnSpPr>
        <p:spPr>
          <a:xfrm>
            <a:off x="3237281" y="3705931"/>
            <a:ext cx="2970900" cy="550500"/>
          </a:xfrm>
          <a:prstGeom prst="curvedConnector3">
            <a:avLst>
              <a:gd fmla="val 50000" name="adj1"/>
            </a:avLst>
          </a:prstGeom>
          <a:noFill/>
          <a:ln cap="flat" cmpd="sng" w="9525">
            <a:solidFill>
              <a:srgbClr val="FFFFFF"/>
            </a:solidFill>
            <a:prstDash val="dot"/>
            <a:round/>
            <a:headEnd len="med" w="med" type="none"/>
            <a:tailEnd len="med" w="med" type="none"/>
          </a:ln>
        </p:spPr>
      </p:cxnSp>
      <p:cxnSp>
        <p:nvCxnSpPr>
          <p:cNvPr id="376" name="Google Shape;376;p40"/>
          <p:cNvCxnSpPr>
            <a:stCxn id="371" idx="2"/>
            <a:endCxn id="365" idx="2"/>
          </p:cNvCxnSpPr>
          <p:nvPr/>
        </p:nvCxnSpPr>
        <p:spPr>
          <a:xfrm flipH="1" rot="-5400000">
            <a:off x="4449281" y="2482981"/>
            <a:ext cx="432300" cy="3257400"/>
          </a:xfrm>
          <a:prstGeom prst="curvedConnector3">
            <a:avLst>
              <a:gd fmla="val 141321" name="adj1"/>
            </a:avLst>
          </a:prstGeom>
          <a:noFill/>
          <a:ln cap="flat" cmpd="sng" w="9525">
            <a:solidFill>
              <a:srgbClr val="FFFFFF"/>
            </a:solidFill>
            <a:prstDash val="dot"/>
            <a:round/>
            <a:headEnd len="med" w="med" type="none"/>
            <a:tailEnd len="med" w="med" type="none"/>
          </a:ln>
        </p:spPr>
      </p:cxnSp>
      <p:cxnSp>
        <p:nvCxnSpPr>
          <p:cNvPr id="377" name="Google Shape;377;p40"/>
          <p:cNvCxnSpPr>
            <a:stCxn id="371" idx="0"/>
            <a:endCxn id="354" idx="1"/>
          </p:cNvCxnSpPr>
          <p:nvPr/>
        </p:nvCxnSpPr>
        <p:spPr>
          <a:xfrm rot="-5400000">
            <a:off x="4261781" y="1570081"/>
            <a:ext cx="721200" cy="3171300"/>
          </a:xfrm>
          <a:prstGeom prst="curvedConnector2">
            <a:avLst/>
          </a:prstGeom>
          <a:noFill/>
          <a:ln cap="flat" cmpd="sng" w="9525">
            <a:solidFill>
              <a:srgbClr val="FFFFFF"/>
            </a:solidFill>
            <a:prstDash val="dot"/>
            <a:round/>
            <a:headEnd len="med" w="med" type="none"/>
            <a:tailEnd len="med" w="med" type="none"/>
          </a:ln>
        </p:spPr>
      </p:cxnSp>
      <p:sp>
        <p:nvSpPr>
          <p:cNvPr id="378" name="Google Shape;378;p40"/>
          <p:cNvSpPr txBox="1"/>
          <p:nvPr/>
        </p:nvSpPr>
        <p:spPr>
          <a:xfrm rot="-561726">
            <a:off x="4101314" y="2752368"/>
            <a:ext cx="1071472" cy="307706"/>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chemeClr val="lt1"/>
                </a:solidFill>
                <a:latin typeface="Overpass"/>
                <a:ea typeface="Overpass"/>
                <a:cs typeface="Overpass"/>
                <a:sym typeface="Overpass"/>
              </a:rPr>
              <a:t>RowStreamer</a:t>
            </a:r>
            <a:endParaRPr sz="1100">
              <a:solidFill>
                <a:schemeClr val="lt1"/>
              </a:solidFill>
              <a:latin typeface="Overpass"/>
              <a:ea typeface="Overpass"/>
              <a:cs typeface="Overpass"/>
              <a:sym typeface="Overpass"/>
            </a:endParaRPr>
          </a:p>
        </p:txBody>
      </p:sp>
      <p:sp>
        <p:nvSpPr>
          <p:cNvPr id="379" name="Google Shape;379;p40"/>
          <p:cNvSpPr txBox="1"/>
          <p:nvPr/>
        </p:nvSpPr>
        <p:spPr>
          <a:xfrm rot="167322">
            <a:off x="4155830" y="4344799"/>
            <a:ext cx="1048241" cy="307851"/>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chemeClr val="lt1"/>
                </a:solidFill>
                <a:latin typeface="Overpass"/>
                <a:ea typeface="Overpass"/>
                <a:cs typeface="Overpass"/>
                <a:sym typeface="Overpass"/>
              </a:rPr>
              <a:t>RowStreamer</a:t>
            </a:r>
            <a:endParaRPr sz="1100">
              <a:solidFill>
                <a:schemeClr val="lt1"/>
              </a:solidFill>
              <a:latin typeface="Overpass"/>
              <a:ea typeface="Overpass"/>
              <a:cs typeface="Overpass"/>
              <a:sym typeface="Overpass"/>
            </a:endParaRPr>
          </a:p>
        </p:txBody>
      </p:sp>
      <p:sp>
        <p:nvSpPr>
          <p:cNvPr id="380" name="Google Shape;380;p40"/>
          <p:cNvSpPr txBox="1"/>
          <p:nvPr/>
        </p:nvSpPr>
        <p:spPr>
          <a:xfrm rot="1075766">
            <a:off x="4382975" y="3893779"/>
            <a:ext cx="1268818" cy="307958"/>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chemeClr val="lt1"/>
                </a:solidFill>
                <a:latin typeface="Overpass"/>
                <a:ea typeface="Overpass"/>
                <a:cs typeface="Overpass"/>
                <a:sym typeface="Overpass"/>
              </a:rPr>
              <a:t>BinlogStreamer</a:t>
            </a:r>
            <a:endParaRPr sz="1100">
              <a:solidFill>
                <a:schemeClr val="lt1"/>
              </a:solidFill>
              <a:latin typeface="Overpass"/>
              <a:ea typeface="Overpass"/>
              <a:cs typeface="Overpass"/>
              <a:sym typeface="Overpass"/>
            </a:endParaRPr>
          </a:p>
        </p:txBody>
      </p:sp>
      <p:sp>
        <p:nvSpPr>
          <p:cNvPr id="381" name="Google Shape;381;p40"/>
          <p:cNvSpPr txBox="1"/>
          <p:nvPr/>
        </p:nvSpPr>
        <p:spPr>
          <a:xfrm rot="-1815737">
            <a:off x="4385873" y="3042858"/>
            <a:ext cx="1269150" cy="307894"/>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chemeClr val="lt1"/>
                </a:solidFill>
                <a:latin typeface="Overpass"/>
                <a:ea typeface="Overpass"/>
                <a:cs typeface="Overpass"/>
                <a:sym typeface="Overpass"/>
              </a:rPr>
              <a:t>BinlogStreamer</a:t>
            </a:r>
            <a:endParaRPr sz="1100">
              <a:solidFill>
                <a:schemeClr val="lt1"/>
              </a:solidFill>
              <a:latin typeface="Overpass"/>
              <a:ea typeface="Overpass"/>
              <a:cs typeface="Overpass"/>
              <a:sym typeface="Overpas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1"/>
          <p:cNvSpPr txBox="1"/>
          <p:nvPr/>
        </p:nvSpPr>
        <p:spPr>
          <a:xfrm>
            <a:off x="890582" y="276325"/>
            <a:ext cx="65181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2400"/>
              <a:buFont typeface="Montserrat Medium"/>
              <a:buNone/>
            </a:pPr>
            <a:r>
              <a:t/>
            </a:r>
            <a:endParaRPr sz="1100"/>
          </a:p>
        </p:txBody>
      </p:sp>
      <p:sp>
        <p:nvSpPr>
          <p:cNvPr id="387" name="Google Shape;387;p41"/>
          <p:cNvSpPr txBox="1"/>
          <p:nvPr/>
        </p:nvSpPr>
        <p:spPr>
          <a:xfrm>
            <a:off x="3368647" y="1299608"/>
            <a:ext cx="429300" cy="2847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400"/>
              <a:buFont typeface="Montserrat"/>
              <a:buNone/>
            </a:pPr>
            <a:r>
              <a:t/>
            </a:r>
            <a:endParaRPr b="0" i="0" sz="1400" u="none" cap="none" strike="noStrike">
              <a:solidFill>
                <a:srgbClr val="000000"/>
              </a:solidFill>
              <a:latin typeface="Montserrat"/>
              <a:ea typeface="Montserrat"/>
              <a:cs typeface="Montserrat"/>
              <a:sym typeface="Montserrat"/>
            </a:endParaRPr>
          </a:p>
        </p:txBody>
      </p:sp>
      <p:sp>
        <p:nvSpPr>
          <p:cNvPr id="388" name="Google Shape;388;p41"/>
          <p:cNvSpPr txBox="1"/>
          <p:nvPr/>
        </p:nvSpPr>
        <p:spPr>
          <a:xfrm>
            <a:off x="259163" y="930056"/>
            <a:ext cx="8043600" cy="1551600"/>
          </a:xfrm>
          <a:prstGeom prst="rect">
            <a:avLst/>
          </a:prstGeom>
          <a:noFill/>
          <a:ln>
            <a:noFill/>
          </a:ln>
        </p:spPr>
        <p:txBody>
          <a:bodyPr anchorCtr="0" anchor="t" bIns="0" lIns="0" spcFirstLastPara="1" rIns="0" wrap="square" tIns="0">
            <a:spAutoFit/>
          </a:bodyPr>
          <a:lstStyle/>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You have many/all tables in a single keyspace (logical database)</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You want to move some of the tables to a new keyspace</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You want to achieve this without making significant changes to your application or incurring downtime</a:t>
            </a:r>
            <a:endParaRPr sz="1800">
              <a:solidFill>
                <a:srgbClr val="FFFFFF"/>
              </a:solidFill>
              <a:latin typeface="Overpass"/>
              <a:ea typeface="Overpass"/>
              <a:cs typeface="Overpass"/>
              <a:sym typeface="Overpass"/>
            </a:endParaRPr>
          </a:p>
          <a:p>
            <a:pPr indent="-323850" lvl="0" marL="457200" rtl="0" algn="l">
              <a:lnSpc>
                <a:spcPct val="115000"/>
              </a:lnSpc>
              <a:spcBef>
                <a:spcPts val="0"/>
              </a:spcBef>
              <a:spcAft>
                <a:spcPts val="0"/>
              </a:spcAft>
              <a:buClr>
                <a:srgbClr val="FFFFFF"/>
              </a:buClr>
              <a:buSzPts val="1500"/>
              <a:buFont typeface="Overpass"/>
              <a:buChar char="●"/>
            </a:pPr>
            <a:r>
              <a:rPr lang="en" sz="1800">
                <a:solidFill>
                  <a:schemeClr val="lt1"/>
                </a:solidFill>
                <a:latin typeface="Overpass"/>
                <a:ea typeface="Overpass"/>
                <a:cs typeface="Overpass"/>
                <a:sym typeface="Overpass"/>
              </a:rPr>
              <a:t>Use </a:t>
            </a:r>
            <a:r>
              <a:rPr b="1" lang="en" sz="1800">
                <a:solidFill>
                  <a:schemeClr val="accent1"/>
                </a:solidFill>
                <a:latin typeface="Roboto Mono"/>
                <a:ea typeface="Roboto Mono"/>
                <a:cs typeface="Roboto Mono"/>
                <a:sym typeface="Roboto Mono"/>
              </a:rPr>
              <a:t>MoveTables</a:t>
            </a:r>
            <a:r>
              <a:rPr lang="en" sz="1800">
                <a:solidFill>
                  <a:schemeClr val="lt1"/>
                </a:solidFill>
                <a:latin typeface="Overpass"/>
                <a:ea typeface="Overpass"/>
                <a:cs typeface="Overpass"/>
                <a:sym typeface="Overpass"/>
              </a:rPr>
              <a:t> to split the tables into N keyspaces</a:t>
            </a:r>
            <a:endParaRPr sz="1800">
              <a:solidFill>
                <a:srgbClr val="FFFFFF"/>
              </a:solidFill>
              <a:latin typeface="Overpass"/>
              <a:ea typeface="Overpass"/>
              <a:cs typeface="Overpass"/>
              <a:sym typeface="Overpass"/>
            </a:endParaRPr>
          </a:p>
        </p:txBody>
      </p:sp>
      <p:cxnSp>
        <p:nvCxnSpPr>
          <p:cNvPr id="389" name="Google Shape;389;p41"/>
          <p:cNvCxnSpPr>
            <a:stCxn id="390" idx="0"/>
            <a:endCxn id="391" idx="1"/>
          </p:cNvCxnSpPr>
          <p:nvPr/>
        </p:nvCxnSpPr>
        <p:spPr>
          <a:xfrm rot="-5400000">
            <a:off x="1876128" y="3113883"/>
            <a:ext cx="320100" cy="453000"/>
          </a:xfrm>
          <a:prstGeom prst="curvedConnector2">
            <a:avLst/>
          </a:prstGeom>
          <a:noFill/>
          <a:ln cap="flat" cmpd="sng" w="19050">
            <a:solidFill>
              <a:srgbClr val="FFA61D"/>
            </a:solidFill>
            <a:prstDash val="dot"/>
            <a:round/>
            <a:headEnd len="med" w="med" type="none"/>
            <a:tailEnd len="med" w="med" type="none"/>
          </a:ln>
        </p:spPr>
      </p:cxnSp>
      <p:cxnSp>
        <p:nvCxnSpPr>
          <p:cNvPr id="392" name="Google Shape;392;p41"/>
          <p:cNvCxnSpPr>
            <a:stCxn id="390" idx="3"/>
            <a:endCxn id="393" idx="1"/>
          </p:cNvCxnSpPr>
          <p:nvPr/>
        </p:nvCxnSpPr>
        <p:spPr>
          <a:xfrm>
            <a:off x="2082413" y="3785346"/>
            <a:ext cx="180300" cy="600"/>
          </a:xfrm>
          <a:prstGeom prst="curvedConnector3">
            <a:avLst>
              <a:gd fmla="val 49983" name="adj1"/>
            </a:avLst>
          </a:prstGeom>
          <a:noFill/>
          <a:ln cap="flat" cmpd="sng" w="19050">
            <a:solidFill>
              <a:srgbClr val="FFA61D"/>
            </a:solidFill>
            <a:prstDash val="dot"/>
            <a:round/>
            <a:headEnd len="med" w="med" type="none"/>
            <a:tailEnd len="med" w="med" type="none"/>
          </a:ln>
        </p:spPr>
      </p:cxnSp>
      <p:cxnSp>
        <p:nvCxnSpPr>
          <p:cNvPr id="394" name="Google Shape;394;p41"/>
          <p:cNvCxnSpPr>
            <a:stCxn id="395" idx="1"/>
            <a:endCxn id="390" idx="2"/>
          </p:cNvCxnSpPr>
          <p:nvPr/>
        </p:nvCxnSpPr>
        <p:spPr>
          <a:xfrm rot="10800000">
            <a:off x="1809700" y="4070171"/>
            <a:ext cx="453000" cy="320100"/>
          </a:xfrm>
          <a:prstGeom prst="curvedConnector2">
            <a:avLst/>
          </a:prstGeom>
          <a:noFill/>
          <a:ln cap="flat" cmpd="sng" w="19050">
            <a:solidFill>
              <a:srgbClr val="FFA61D"/>
            </a:solidFill>
            <a:prstDash val="dot"/>
            <a:round/>
            <a:headEnd len="med" w="med" type="none"/>
            <a:tailEnd len="med" w="med" type="none"/>
          </a:ln>
        </p:spPr>
      </p:cxnSp>
      <p:pic>
        <p:nvPicPr>
          <p:cNvPr id="390" name="Google Shape;390;p41"/>
          <p:cNvPicPr preferRelativeResize="0"/>
          <p:nvPr/>
        </p:nvPicPr>
        <p:blipFill>
          <a:blip r:embed="rId3">
            <a:alphaModFix/>
          </a:blip>
          <a:stretch>
            <a:fillRect/>
          </a:stretch>
        </p:blipFill>
        <p:spPr>
          <a:xfrm>
            <a:off x="1536944" y="3500433"/>
            <a:ext cx="545470" cy="569827"/>
          </a:xfrm>
          <a:prstGeom prst="rect">
            <a:avLst/>
          </a:prstGeom>
          <a:noFill/>
          <a:ln>
            <a:noFill/>
          </a:ln>
        </p:spPr>
      </p:pic>
      <p:pic>
        <p:nvPicPr>
          <p:cNvPr id="391" name="Google Shape;391;p41"/>
          <p:cNvPicPr preferRelativeResize="0"/>
          <p:nvPr/>
        </p:nvPicPr>
        <p:blipFill>
          <a:blip r:embed="rId4">
            <a:alphaModFix/>
          </a:blip>
          <a:stretch>
            <a:fillRect/>
          </a:stretch>
        </p:blipFill>
        <p:spPr>
          <a:xfrm>
            <a:off x="2262700" y="2895509"/>
            <a:ext cx="545470" cy="569827"/>
          </a:xfrm>
          <a:prstGeom prst="rect">
            <a:avLst/>
          </a:prstGeom>
          <a:noFill/>
          <a:ln>
            <a:noFill/>
          </a:ln>
        </p:spPr>
      </p:pic>
      <p:pic>
        <p:nvPicPr>
          <p:cNvPr id="393" name="Google Shape;393;p41"/>
          <p:cNvPicPr preferRelativeResize="0"/>
          <p:nvPr/>
        </p:nvPicPr>
        <p:blipFill>
          <a:blip r:embed="rId4">
            <a:alphaModFix/>
          </a:blip>
          <a:stretch>
            <a:fillRect/>
          </a:stretch>
        </p:blipFill>
        <p:spPr>
          <a:xfrm>
            <a:off x="2262700" y="3500433"/>
            <a:ext cx="545470" cy="569827"/>
          </a:xfrm>
          <a:prstGeom prst="rect">
            <a:avLst/>
          </a:prstGeom>
          <a:noFill/>
          <a:ln>
            <a:noFill/>
          </a:ln>
        </p:spPr>
      </p:pic>
      <p:pic>
        <p:nvPicPr>
          <p:cNvPr id="395" name="Google Shape;395;p41"/>
          <p:cNvPicPr preferRelativeResize="0"/>
          <p:nvPr/>
        </p:nvPicPr>
        <p:blipFill>
          <a:blip r:embed="rId4">
            <a:alphaModFix/>
          </a:blip>
          <a:stretch>
            <a:fillRect/>
          </a:stretch>
        </p:blipFill>
        <p:spPr>
          <a:xfrm>
            <a:off x="2262700" y="4105357"/>
            <a:ext cx="545470" cy="569827"/>
          </a:xfrm>
          <a:prstGeom prst="rect">
            <a:avLst/>
          </a:prstGeom>
          <a:noFill/>
          <a:ln>
            <a:noFill/>
          </a:ln>
        </p:spPr>
      </p:pic>
      <p:sp>
        <p:nvSpPr>
          <p:cNvPr id="396" name="Google Shape;396;p41"/>
          <p:cNvSpPr/>
          <p:nvPr/>
        </p:nvSpPr>
        <p:spPr>
          <a:xfrm>
            <a:off x="2212447" y="4388753"/>
            <a:ext cx="217500" cy="2274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1"/>
          <p:cNvSpPr/>
          <p:nvPr/>
        </p:nvSpPr>
        <p:spPr>
          <a:xfrm>
            <a:off x="1464581" y="3842831"/>
            <a:ext cx="217500" cy="2274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1"/>
          <p:cNvSpPr/>
          <p:nvPr/>
        </p:nvSpPr>
        <p:spPr>
          <a:xfrm>
            <a:off x="2212447" y="3237882"/>
            <a:ext cx="217500" cy="2274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1"/>
          <p:cNvSpPr/>
          <p:nvPr/>
        </p:nvSpPr>
        <p:spPr>
          <a:xfrm>
            <a:off x="2212447" y="3842831"/>
            <a:ext cx="217500" cy="2274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1"/>
          <p:cNvSpPr txBox="1"/>
          <p:nvPr/>
        </p:nvSpPr>
        <p:spPr>
          <a:xfrm>
            <a:off x="2864518" y="3314027"/>
            <a:ext cx="1629600" cy="93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500">
                <a:solidFill>
                  <a:srgbClr val="FFFFFF"/>
                </a:solidFill>
                <a:latin typeface="Overpass"/>
                <a:ea typeface="Overpass"/>
                <a:cs typeface="Overpass"/>
                <a:sym typeface="Overpass"/>
              </a:rPr>
              <a:t>alldata/-</a:t>
            </a:r>
            <a:endParaRPr sz="1500">
              <a:solidFill>
                <a:srgbClr val="FFFFFF"/>
              </a:solidFill>
              <a:latin typeface="Overpass"/>
              <a:ea typeface="Overpass"/>
              <a:cs typeface="Overpass"/>
              <a:sym typeface="Overpass"/>
            </a:endParaRPr>
          </a:p>
        </p:txBody>
      </p:sp>
      <p:cxnSp>
        <p:nvCxnSpPr>
          <p:cNvPr id="401" name="Google Shape;401;p41"/>
          <p:cNvCxnSpPr>
            <a:stCxn id="398" idx="3"/>
            <a:endCxn id="402" idx="1"/>
          </p:cNvCxnSpPr>
          <p:nvPr/>
        </p:nvCxnSpPr>
        <p:spPr>
          <a:xfrm>
            <a:off x="2429947" y="3351582"/>
            <a:ext cx="3435300" cy="15300"/>
          </a:xfrm>
          <a:prstGeom prst="curvedConnector3">
            <a:avLst>
              <a:gd fmla="val 50001" name="adj1"/>
            </a:avLst>
          </a:prstGeom>
          <a:noFill/>
          <a:ln cap="flat" cmpd="sng" w="9525">
            <a:solidFill>
              <a:srgbClr val="FFFFFF"/>
            </a:solidFill>
            <a:prstDash val="dot"/>
            <a:round/>
            <a:headEnd len="med" w="med" type="none"/>
            <a:tailEnd len="med" w="med" type="none"/>
          </a:ln>
        </p:spPr>
      </p:cxnSp>
      <p:cxnSp>
        <p:nvCxnSpPr>
          <p:cNvPr id="403" name="Google Shape;403;p41"/>
          <p:cNvCxnSpPr>
            <a:stCxn id="396" idx="3"/>
            <a:endCxn id="404" idx="1"/>
          </p:cNvCxnSpPr>
          <p:nvPr/>
        </p:nvCxnSpPr>
        <p:spPr>
          <a:xfrm>
            <a:off x="2429947" y="4502453"/>
            <a:ext cx="2577900" cy="7200"/>
          </a:xfrm>
          <a:prstGeom prst="curvedConnector3">
            <a:avLst>
              <a:gd fmla="val 50001" name="adj1"/>
            </a:avLst>
          </a:prstGeom>
          <a:noFill/>
          <a:ln cap="flat" cmpd="sng" w="9525">
            <a:solidFill>
              <a:srgbClr val="FFFFFF"/>
            </a:solidFill>
            <a:prstDash val="dot"/>
            <a:round/>
            <a:headEnd len="med" w="med" type="none"/>
            <a:tailEnd len="med" w="med" type="none"/>
          </a:ln>
        </p:spPr>
      </p:cxnSp>
      <p:sp>
        <p:nvSpPr>
          <p:cNvPr id="405" name="Google Shape;405;p41"/>
          <p:cNvSpPr txBox="1"/>
          <p:nvPr/>
        </p:nvSpPr>
        <p:spPr>
          <a:xfrm rot="-3833">
            <a:off x="3452174" y="3190470"/>
            <a:ext cx="1883401"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chemeClr val="lt1"/>
                </a:solidFill>
                <a:latin typeface="Overpass"/>
                <a:ea typeface="Overpass"/>
                <a:cs typeface="Overpass"/>
                <a:sym typeface="Overpass"/>
              </a:rPr>
              <a:t>Product Related Tables</a:t>
            </a:r>
            <a:endParaRPr sz="1100">
              <a:solidFill>
                <a:schemeClr val="lt1"/>
              </a:solidFill>
              <a:latin typeface="Overpass"/>
              <a:ea typeface="Overpass"/>
              <a:cs typeface="Overpass"/>
              <a:sym typeface="Overpass"/>
            </a:endParaRPr>
          </a:p>
        </p:txBody>
      </p:sp>
      <p:sp>
        <p:nvSpPr>
          <p:cNvPr id="406" name="Google Shape;406;p41"/>
          <p:cNvSpPr txBox="1"/>
          <p:nvPr/>
        </p:nvSpPr>
        <p:spPr>
          <a:xfrm rot="-2190">
            <a:off x="3102828" y="4352376"/>
            <a:ext cx="18834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1100">
                <a:solidFill>
                  <a:schemeClr val="lt1"/>
                </a:solidFill>
                <a:latin typeface="Overpass"/>
                <a:ea typeface="Overpass"/>
                <a:cs typeface="Overpass"/>
                <a:sym typeface="Overpass"/>
              </a:rPr>
              <a:t>Order Related Tables</a:t>
            </a:r>
            <a:endParaRPr sz="1100">
              <a:solidFill>
                <a:schemeClr val="lt1"/>
              </a:solidFill>
              <a:latin typeface="Overpass"/>
              <a:ea typeface="Overpass"/>
              <a:cs typeface="Overpass"/>
              <a:sym typeface="Overpass"/>
            </a:endParaRPr>
          </a:p>
        </p:txBody>
      </p:sp>
      <p:sp>
        <p:nvSpPr>
          <p:cNvPr id="407" name="Google Shape;407;p41"/>
          <p:cNvSpPr txBox="1"/>
          <p:nvPr/>
        </p:nvSpPr>
        <p:spPr>
          <a:xfrm>
            <a:off x="675136" y="233450"/>
            <a:ext cx="7656300" cy="46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2400"/>
              <a:buFont typeface="Montserrat Medium"/>
              <a:buNone/>
            </a:pPr>
            <a:r>
              <a:rPr b="1" lang="en" sz="3000">
                <a:solidFill>
                  <a:srgbClr val="FFFFFF"/>
                </a:solidFill>
                <a:latin typeface="Overpass"/>
                <a:ea typeface="Overpass"/>
                <a:cs typeface="Overpass"/>
                <a:sym typeface="Overpass"/>
              </a:rPr>
              <a:t>Vertical / Functional Sharding</a:t>
            </a:r>
            <a:endParaRPr b="1" sz="3000">
              <a:latin typeface="Overpass"/>
              <a:ea typeface="Overpass"/>
              <a:cs typeface="Overpass"/>
              <a:sym typeface="Overpass"/>
            </a:endParaRPr>
          </a:p>
        </p:txBody>
      </p:sp>
      <p:cxnSp>
        <p:nvCxnSpPr>
          <p:cNvPr id="408" name="Google Shape;408;p41"/>
          <p:cNvCxnSpPr>
            <a:stCxn id="409" idx="0"/>
            <a:endCxn id="410" idx="1"/>
          </p:cNvCxnSpPr>
          <p:nvPr/>
        </p:nvCxnSpPr>
        <p:spPr>
          <a:xfrm rot="-5400000">
            <a:off x="6216692" y="2800824"/>
            <a:ext cx="201000" cy="358200"/>
          </a:xfrm>
          <a:prstGeom prst="curvedConnector2">
            <a:avLst/>
          </a:prstGeom>
          <a:noFill/>
          <a:ln cap="flat" cmpd="sng" w="19050">
            <a:solidFill>
              <a:srgbClr val="FFA61D"/>
            </a:solidFill>
            <a:prstDash val="dot"/>
            <a:round/>
            <a:headEnd len="med" w="med" type="none"/>
            <a:tailEnd len="med" w="med" type="none"/>
          </a:ln>
        </p:spPr>
      </p:cxnSp>
      <p:cxnSp>
        <p:nvCxnSpPr>
          <p:cNvPr id="411" name="Google Shape;411;p41"/>
          <p:cNvCxnSpPr>
            <a:stCxn id="409" idx="3"/>
            <a:endCxn id="412" idx="1"/>
          </p:cNvCxnSpPr>
          <p:nvPr/>
        </p:nvCxnSpPr>
        <p:spPr>
          <a:xfrm>
            <a:off x="6353816" y="3259291"/>
            <a:ext cx="142500" cy="600"/>
          </a:xfrm>
          <a:prstGeom prst="curvedConnector3">
            <a:avLst>
              <a:gd fmla="val 49983" name="adj1"/>
            </a:avLst>
          </a:prstGeom>
          <a:noFill/>
          <a:ln cap="flat" cmpd="sng" w="19050">
            <a:solidFill>
              <a:srgbClr val="FFA61D"/>
            </a:solidFill>
            <a:prstDash val="dot"/>
            <a:round/>
            <a:headEnd len="med" w="med" type="none"/>
            <a:tailEnd len="med" w="med" type="none"/>
          </a:ln>
        </p:spPr>
      </p:cxnSp>
      <p:cxnSp>
        <p:nvCxnSpPr>
          <p:cNvPr id="413" name="Google Shape;413;p41"/>
          <p:cNvCxnSpPr>
            <a:stCxn id="414" idx="1"/>
            <a:endCxn id="409" idx="2"/>
          </p:cNvCxnSpPr>
          <p:nvPr/>
        </p:nvCxnSpPr>
        <p:spPr>
          <a:xfrm rot="10800000">
            <a:off x="6138216" y="3438060"/>
            <a:ext cx="358200" cy="201000"/>
          </a:xfrm>
          <a:prstGeom prst="curvedConnector2">
            <a:avLst/>
          </a:prstGeom>
          <a:noFill/>
          <a:ln cap="flat" cmpd="sng" w="19050">
            <a:solidFill>
              <a:srgbClr val="FFA61D"/>
            </a:solidFill>
            <a:prstDash val="dot"/>
            <a:round/>
            <a:headEnd len="med" w="med" type="none"/>
            <a:tailEnd len="med" w="med" type="none"/>
          </a:ln>
        </p:spPr>
      </p:cxnSp>
      <p:pic>
        <p:nvPicPr>
          <p:cNvPr id="409" name="Google Shape;409;p41"/>
          <p:cNvPicPr preferRelativeResize="0"/>
          <p:nvPr/>
        </p:nvPicPr>
        <p:blipFill>
          <a:blip r:embed="rId3">
            <a:alphaModFix/>
          </a:blip>
          <a:stretch>
            <a:fillRect/>
          </a:stretch>
        </p:blipFill>
        <p:spPr>
          <a:xfrm>
            <a:off x="5922368" y="3080424"/>
            <a:ext cx="431447" cy="357734"/>
          </a:xfrm>
          <a:prstGeom prst="rect">
            <a:avLst/>
          </a:prstGeom>
          <a:noFill/>
          <a:ln>
            <a:noFill/>
          </a:ln>
        </p:spPr>
      </p:pic>
      <p:pic>
        <p:nvPicPr>
          <p:cNvPr id="410" name="Google Shape;410;p41"/>
          <p:cNvPicPr preferRelativeResize="0"/>
          <p:nvPr/>
        </p:nvPicPr>
        <p:blipFill>
          <a:blip r:embed="rId4">
            <a:alphaModFix/>
          </a:blip>
          <a:stretch>
            <a:fillRect/>
          </a:stretch>
        </p:blipFill>
        <p:spPr>
          <a:xfrm>
            <a:off x="6496416" y="2700656"/>
            <a:ext cx="431447" cy="357734"/>
          </a:xfrm>
          <a:prstGeom prst="rect">
            <a:avLst/>
          </a:prstGeom>
          <a:noFill/>
          <a:ln>
            <a:noFill/>
          </a:ln>
        </p:spPr>
      </p:pic>
      <p:pic>
        <p:nvPicPr>
          <p:cNvPr id="412" name="Google Shape;412;p41"/>
          <p:cNvPicPr preferRelativeResize="0"/>
          <p:nvPr/>
        </p:nvPicPr>
        <p:blipFill>
          <a:blip r:embed="rId4">
            <a:alphaModFix/>
          </a:blip>
          <a:stretch>
            <a:fillRect/>
          </a:stretch>
        </p:blipFill>
        <p:spPr>
          <a:xfrm>
            <a:off x="6496416" y="3080424"/>
            <a:ext cx="431447" cy="357734"/>
          </a:xfrm>
          <a:prstGeom prst="rect">
            <a:avLst/>
          </a:prstGeom>
          <a:noFill/>
          <a:ln>
            <a:noFill/>
          </a:ln>
        </p:spPr>
      </p:pic>
      <p:pic>
        <p:nvPicPr>
          <p:cNvPr id="414" name="Google Shape;414;p41"/>
          <p:cNvPicPr preferRelativeResize="0"/>
          <p:nvPr/>
        </p:nvPicPr>
        <p:blipFill>
          <a:blip r:embed="rId4">
            <a:alphaModFix/>
          </a:blip>
          <a:stretch>
            <a:fillRect/>
          </a:stretch>
        </p:blipFill>
        <p:spPr>
          <a:xfrm>
            <a:off x="6496416" y="3460192"/>
            <a:ext cx="431447" cy="357734"/>
          </a:xfrm>
          <a:prstGeom prst="rect">
            <a:avLst/>
          </a:prstGeom>
          <a:noFill/>
          <a:ln>
            <a:noFill/>
          </a:ln>
        </p:spPr>
      </p:pic>
      <p:sp>
        <p:nvSpPr>
          <p:cNvPr id="415" name="Google Shape;415;p41"/>
          <p:cNvSpPr/>
          <p:nvPr/>
        </p:nvSpPr>
        <p:spPr>
          <a:xfrm>
            <a:off x="6456667" y="3638107"/>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1"/>
          <p:cNvSpPr/>
          <p:nvPr/>
        </p:nvSpPr>
        <p:spPr>
          <a:xfrm>
            <a:off x="5865132" y="32953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1"/>
          <p:cNvSpPr/>
          <p:nvPr/>
        </p:nvSpPr>
        <p:spPr>
          <a:xfrm>
            <a:off x="6456667" y="2915596"/>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1"/>
          <p:cNvSpPr/>
          <p:nvPr/>
        </p:nvSpPr>
        <p:spPr>
          <a:xfrm>
            <a:off x="6456667" y="32953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1"/>
          <p:cNvSpPr txBox="1"/>
          <p:nvPr/>
        </p:nvSpPr>
        <p:spPr>
          <a:xfrm>
            <a:off x="6972433" y="2963400"/>
            <a:ext cx="12891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rgbClr val="FFFFFF"/>
                </a:solidFill>
                <a:latin typeface="Overpass"/>
                <a:ea typeface="Overpass"/>
                <a:cs typeface="Overpass"/>
                <a:sym typeface="Overpass"/>
              </a:rPr>
              <a:t>products/-</a:t>
            </a:r>
            <a:endParaRPr sz="1300">
              <a:solidFill>
                <a:srgbClr val="FFFFFF"/>
              </a:solidFill>
              <a:latin typeface="Overpass"/>
              <a:ea typeface="Overpass"/>
              <a:cs typeface="Overpass"/>
              <a:sym typeface="Overpass"/>
            </a:endParaRPr>
          </a:p>
        </p:txBody>
      </p:sp>
      <p:cxnSp>
        <p:nvCxnSpPr>
          <p:cNvPr id="419" name="Google Shape;419;p41"/>
          <p:cNvCxnSpPr>
            <a:stCxn id="420" idx="0"/>
            <a:endCxn id="421" idx="1"/>
          </p:cNvCxnSpPr>
          <p:nvPr/>
        </p:nvCxnSpPr>
        <p:spPr>
          <a:xfrm rot="-5400000">
            <a:off x="5359442" y="3943824"/>
            <a:ext cx="201000" cy="358200"/>
          </a:xfrm>
          <a:prstGeom prst="curvedConnector2">
            <a:avLst/>
          </a:prstGeom>
          <a:noFill/>
          <a:ln cap="flat" cmpd="sng" w="19050">
            <a:solidFill>
              <a:srgbClr val="FFA61D"/>
            </a:solidFill>
            <a:prstDash val="dot"/>
            <a:round/>
            <a:headEnd len="med" w="med" type="none"/>
            <a:tailEnd len="med" w="med" type="none"/>
          </a:ln>
        </p:spPr>
      </p:cxnSp>
      <p:cxnSp>
        <p:nvCxnSpPr>
          <p:cNvPr id="422" name="Google Shape;422;p41"/>
          <p:cNvCxnSpPr>
            <a:stCxn id="420" idx="3"/>
            <a:endCxn id="423" idx="1"/>
          </p:cNvCxnSpPr>
          <p:nvPr/>
        </p:nvCxnSpPr>
        <p:spPr>
          <a:xfrm>
            <a:off x="5496566" y="4402291"/>
            <a:ext cx="142500" cy="600"/>
          </a:xfrm>
          <a:prstGeom prst="curvedConnector3">
            <a:avLst>
              <a:gd fmla="val 49983" name="adj1"/>
            </a:avLst>
          </a:prstGeom>
          <a:noFill/>
          <a:ln cap="flat" cmpd="sng" w="19050">
            <a:solidFill>
              <a:srgbClr val="FFA61D"/>
            </a:solidFill>
            <a:prstDash val="dot"/>
            <a:round/>
            <a:headEnd len="med" w="med" type="none"/>
            <a:tailEnd len="med" w="med" type="none"/>
          </a:ln>
        </p:spPr>
      </p:cxnSp>
      <p:cxnSp>
        <p:nvCxnSpPr>
          <p:cNvPr id="424" name="Google Shape;424;p41"/>
          <p:cNvCxnSpPr>
            <a:stCxn id="425" idx="1"/>
            <a:endCxn id="420" idx="2"/>
          </p:cNvCxnSpPr>
          <p:nvPr/>
        </p:nvCxnSpPr>
        <p:spPr>
          <a:xfrm rot="10800000">
            <a:off x="5280966" y="4581060"/>
            <a:ext cx="358200" cy="201000"/>
          </a:xfrm>
          <a:prstGeom prst="curvedConnector2">
            <a:avLst/>
          </a:prstGeom>
          <a:noFill/>
          <a:ln cap="flat" cmpd="sng" w="19050">
            <a:solidFill>
              <a:srgbClr val="FFA61D"/>
            </a:solidFill>
            <a:prstDash val="dot"/>
            <a:round/>
            <a:headEnd len="med" w="med" type="none"/>
            <a:tailEnd len="med" w="med" type="none"/>
          </a:ln>
        </p:spPr>
      </p:cxnSp>
      <p:pic>
        <p:nvPicPr>
          <p:cNvPr id="420" name="Google Shape;420;p41"/>
          <p:cNvPicPr preferRelativeResize="0"/>
          <p:nvPr/>
        </p:nvPicPr>
        <p:blipFill>
          <a:blip r:embed="rId3">
            <a:alphaModFix/>
          </a:blip>
          <a:stretch>
            <a:fillRect/>
          </a:stretch>
        </p:blipFill>
        <p:spPr>
          <a:xfrm>
            <a:off x="5065118" y="4223424"/>
            <a:ext cx="431447" cy="357734"/>
          </a:xfrm>
          <a:prstGeom prst="rect">
            <a:avLst/>
          </a:prstGeom>
          <a:noFill/>
          <a:ln>
            <a:noFill/>
          </a:ln>
        </p:spPr>
      </p:pic>
      <p:pic>
        <p:nvPicPr>
          <p:cNvPr id="421" name="Google Shape;421;p41"/>
          <p:cNvPicPr preferRelativeResize="0"/>
          <p:nvPr/>
        </p:nvPicPr>
        <p:blipFill>
          <a:blip r:embed="rId4">
            <a:alphaModFix/>
          </a:blip>
          <a:stretch>
            <a:fillRect/>
          </a:stretch>
        </p:blipFill>
        <p:spPr>
          <a:xfrm>
            <a:off x="5639166" y="3843656"/>
            <a:ext cx="431447" cy="357734"/>
          </a:xfrm>
          <a:prstGeom prst="rect">
            <a:avLst/>
          </a:prstGeom>
          <a:noFill/>
          <a:ln>
            <a:noFill/>
          </a:ln>
        </p:spPr>
      </p:pic>
      <p:pic>
        <p:nvPicPr>
          <p:cNvPr id="423" name="Google Shape;423;p41"/>
          <p:cNvPicPr preferRelativeResize="0"/>
          <p:nvPr/>
        </p:nvPicPr>
        <p:blipFill>
          <a:blip r:embed="rId4">
            <a:alphaModFix/>
          </a:blip>
          <a:stretch>
            <a:fillRect/>
          </a:stretch>
        </p:blipFill>
        <p:spPr>
          <a:xfrm>
            <a:off x="5639166" y="4223424"/>
            <a:ext cx="431447" cy="357734"/>
          </a:xfrm>
          <a:prstGeom prst="rect">
            <a:avLst/>
          </a:prstGeom>
          <a:noFill/>
          <a:ln>
            <a:noFill/>
          </a:ln>
        </p:spPr>
      </p:pic>
      <p:pic>
        <p:nvPicPr>
          <p:cNvPr id="425" name="Google Shape;425;p41"/>
          <p:cNvPicPr preferRelativeResize="0"/>
          <p:nvPr/>
        </p:nvPicPr>
        <p:blipFill>
          <a:blip r:embed="rId4">
            <a:alphaModFix/>
          </a:blip>
          <a:stretch>
            <a:fillRect/>
          </a:stretch>
        </p:blipFill>
        <p:spPr>
          <a:xfrm>
            <a:off x="5639166" y="4603192"/>
            <a:ext cx="431447" cy="357734"/>
          </a:xfrm>
          <a:prstGeom prst="rect">
            <a:avLst/>
          </a:prstGeom>
          <a:noFill/>
          <a:ln>
            <a:noFill/>
          </a:ln>
        </p:spPr>
      </p:pic>
      <p:sp>
        <p:nvSpPr>
          <p:cNvPr id="426" name="Google Shape;426;p41"/>
          <p:cNvSpPr/>
          <p:nvPr/>
        </p:nvSpPr>
        <p:spPr>
          <a:xfrm>
            <a:off x="5599417" y="4781107"/>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1"/>
          <p:cNvSpPr/>
          <p:nvPr/>
        </p:nvSpPr>
        <p:spPr>
          <a:xfrm>
            <a:off x="5007882" y="44383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1"/>
          <p:cNvSpPr/>
          <p:nvPr/>
        </p:nvSpPr>
        <p:spPr>
          <a:xfrm>
            <a:off x="5599417" y="4058596"/>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1"/>
          <p:cNvSpPr/>
          <p:nvPr/>
        </p:nvSpPr>
        <p:spPr>
          <a:xfrm>
            <a:off x="5599417" y="44383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1"/>
          <p:cNvSpPr txBox="1"/>
          <p:nvPr/>
        </p:nvSpPr>
        <p:spPr>
          <a:xfrm>
            <a:off x="6115183" y="4106400"/>
            <a:ext cx="12891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rgbClr val="FFFFFF"/>
                </a:solidFill>
                <a:latin typeface="Overpass"/>
                <a:ea typeface="Overpass"/>
                <a:cs typeface="Overpass"/>
                <a:sym typeface="Overpass"/>
              </a:rPr>
              <a:t>orders/-</a:t>
            </a:r>
            <a:endParaRPr sz="1300">
              <a:solidFill>
                <a:srgbClr val="FFFFFF"/>
              </a:solidFill>
              <a:latin typeface="Overpass"/>
              <a:ea typeface="Overpass"/>
              <a:cs typeface="Overpass"/>
              <a:sym typeface="Overpas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42"/>
          <p:cNvSpPr txBox="1"/>
          <p:nvPr/>
        </p:nvSpPr>
        <p:spPr>
          <a:xfrm>
            <a:off x="890582" y="276325"/>
            <a:ext cx="65181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2400"/>
              <a:buFont typeface="Montserrat Medium"/>
              <a:buNone/>
            </a:pPr>
            <a:r>
              <a:t/>
            </a:r>
            <a:endParaRPr sz="1100"/>
          </a:p>
        </p:txBody>
      </p:sp>
      <p:sp>
        <p:nvSpPr>
          <p:cNvPr id="435" name="Google Shape;435;p42"/>
          <p:cNvSpPr txBox="1"/>
          <p:nvPr/>
        </p:nvSpPr>
        <p:spPr>
          <a:xfrm>
            <a:off x="3368647" y="1299608"/>
            <a:ext cx="429300" cy="2847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400"/>
              <a:buFont typeface="Montserrat"/>
              <a:buNone/>
            </a:pPr>
            <a:r>
              <a:t/>
            </a:r>
            <a:endParaRPr b="0" i="0" sz="1400" u="none" cap="none" strike="noStrike">
              <a:solidFill>
                <a:srgbClr val="000000"/>
              </a:solidFill>
              <a:latin typeface="Montserrat"/>
              <a:ea typeface="Montserrat"/>
              <a:cs typeface="Montserrat"/>
              <a:sym typeface="Montserrat"/>
            </a:endParaRPr>
          </a:p>
        </p:txBody>
      </p:sp>
      <p:sp>
        <p:nvSpPr>
          <p:cNvPr id="436" name="Google Shape;436;p42"/>
          <p:cNvSpPr txBox="1"/>
          <p:nvPr/>
        </p:nvSpPr>
        <p:spPr>
          <a:xfrm>
            <a:off x="265894" y="917944"/>
            <a:ext cx="8537400" cy="1233000"/>
          </a:xfrm>
          <a:prstGeom prst="rect">
            <a:avLst/>
          </a:prstGeom>
          <a:noFill/>
          <a:ln>
            <a:noFill/>
          </a:ln>
        </p:spPr>
        <p:txBody>
          <a:bodyPr anchorCtr="0" anchor="t" bIns="0" lIns="0" spcFirstLastPara="1" rIns="0" wrap="square" tIns="0">
            <a:spAutoFit/>
          </a:bodyPr>
          <a:lstStyle/>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Going from 1 to 2 shards, 2 to 4, 4 to 8, to …  as your dataset and usage grows</a:t>
            </a:r>
            <a:endParaRPr sz="1800">
              <a:solidFill>
                <a:srgbClr val="FFFFFF"/>
              </a:solidFill>
              <a:latin typeface="Overpass"/>
              <a:ea typeface="Overpass"/>
              <a:cs typeface="Overpass"/>
              <a:sym typeface="Overpass"/>
            </a:endParaRPr>
          </a:p>
          <a:p>
            <a:pPr indent="-304800" lvl="1" marL="914400" marR="0" rtl="0" algn="l">
              <a:lnSpc>
                <a:spcPct val="115000"/>
              </a:lnSpc>
              <a:spcBef>
                <a:spcPts val="0"/>
              </a:spcBef>
              <a:spcAft>
                <a:spcPts val="0"/>
              </a:spcAft>
              <a:buClr>
                <a:srgbClr val="FFFFFF"/>
              </a:buClr>
              <a:buSzPts val="1200"/>
              <a:buFont typeface="Overpass"/>
              <a:buChar char="■"/>
            </a:pPr>
            <a:r>
              <a:rPr lang="en" sz="1800">
                <a:solidFill>
                  <a:srgbClr val="FFFFFF"/>
                </a:solidFill>
                <a:latin typeface="Overpass"/>
                <a:ea typeface="Overpass"/>
                <a:cs typeface="Overpass"/>
                <a:sym typeface="Overpass"/>
              </a:rPr>
              <a:t>Can also shrink by merging shards and/or keyspaces when needed</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Add new shards to manage new keyspace range splits</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Use </a:t>
            </a:r>
            <a:r>
              <a:rPr b="1" lang="en" sz="1800">
                <a:solidFill>
                  <a:schemeClr val="accent1"/>
                </a:solidFill>
                <a:latin typeface="Roboto Mono"/>
                <a:ea typeface="Roboto Mono"/>
                <a:cs typeface="Roboto Mono"/>
                <a:sym typeface="Roboto Mono"/>
              </a:rPr>
              <a:t>Reshard</a:t>
            </a:r>
            <a:r>
              <a:rPr lang="en" sz="1800">
                <a:solidFill>
                  <a:srgbClr val="FFFFFF"/>
                </a:solidFill>
                <a:latin typeface="Overpass"/>
                <a:ea typeface="Overpass"/>
                <a:cs typeface="Overpass"/>
                <a:sym typeface="Overpass"/>
              </a:rPr>
              <a:t> to redistribute the data</a:t>
            </a:r>
            <a:endParaRPr sz="1800">
              <a:solidFill>
                <a:srgbClr val="FFFFFF"/>
              </a:solidFill>
              <a:latin typeface="Overpass"/>
              <a:ea typeface="Overpass"/>
              <a:cs typeface="Overpass"/>
              <a:sym typeface="Overpass"/>
            </a:endParaRPr>
          </a:p>
        </p:txBody>
      </p:sp>
      <p:sp>
        <p:nvSpPr>
          <p:cNvPr id="437" name="Google Shape;437;p42"/>
          <p:cNvSpPr txBox="1"/>
          <p:nvPr/>
        </p:nvSpPr>
        <p:spPr>
          <a:xfrm>
            <a:off x="936583" y="233450"/>
            <a:ext cx="7094700" cy="46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2400"/>
              <a:buFont typeface="Montserrat Medium"/>
              <a:buNone/>
            </a:pPr>
            <a:r>
              <a:rPr b="1" lang="en" sz="3000">
                <a:solidFill>
                  <a:srgbClr val="FFFFFF"/>
                </a:solidFill>
                <a:latin typeface="Overpass"/>
                <a:ea typeface="Overpass"/>
                <a:cs typeface="Overpass"/>
                <a:sym typeface="Overpass"/>
              </a:rPr>
              <a:t>Horizontal Re-Sharding</a:t>
            </a:r>
            <a:endParaRPr b="1" sz="3000">
              <a:latin typeface="Overpass"/>
              <a:ea typeface="Overpass"/>
              <a:cs typeface="Overpass"/>
              <a:sym typeface="Overpass"/>
            </a:endParaRPr>
          </a:p>
        </p:txBody>
      </p:sp>
      <p:cxnSp>
        <p:nvCxnSpPr>
          <p:cNvPr id="438" name="Google Shape;438;p42"/>
          <p:cNvCxnSpPr>
            <a:stCxn id="439" idx="0"/>
            <a:endCxn id="440" idx="1"/>
          </p:cNvCxnSpPr>
          <p:nvPr/>
        </p:nvCxnSpPr>
        <p:spPr>
          <a:xfrm rot="-5400000">
            <a:off x="1987592" y="2229324"/>
            <a:ext cx="201000" cy="358200"/>
          </a:xfrm>
          <a:prstGeom prst="curvedConnector2">
            <a:avLst/>
          </a:prstGeom>
          <a:noFill/>
          <a:ln cap="flat" cmpd="sng" w="19050">
            <a:solidFill>
              <a:srgbClr val="FFA61D"/>
            </a:solidFill>
            <a:prstDash val="dot"/>
            <a:round/>
            <a:headEnd len="med" w="med" type="none"/>
            <a:tailEnd len="med" w="med" type="none"/>
          </a:ln>
        </p:spPr>
      </p:cxnSp>
      <p:cxnSp>
        <p:nvCxnSpPr>
          <p:cNvPr id="441" name="Google Shape;441;p42"/>
          <p:cNvCxnSpPr>
            <a:stCxn id="442" idx="1"/>
            <a:endCxn id="439" idx="2"/>
          </p:cNvCxnSpPr>
          <p:nvPr/>
        </p:nvCxnSpPr>
        <p:spPr>
          <a:xfrm rot="10800000">
            <a:off x="1909116" y="2866560"/>
            <a:ext cx="358200" cy="201000"/>
          </a:xfrm>
          <a:prstGeom prst="curvedConnector2">
            <a:avLst/>
          </a:prstGeom>
          <a:noFill/>
          <a:ln cap="flat" cmpd="sng" w="19050">
            <a:solidFill>
              <a:srgbClr val="FFA61D"/>
            </a:solidFill>
            <a:prstDash val="dot"/>
            <a:round/>
            <a:headEnd len="med" w="med" type="none"/>
            <a:tailEnd len="med" w="med" type="none"/>
          </a:ln>
        </p:spPr>
      </p:cxnSp>
      <p:pic>
        <p:nvPicPr>
          <p:cNvPr id="439" name="Google Shape;439;p42"/>
          <p:cNvPicPr preferRelativeResize="0"/>
          <p:nvPr/>
        </p:nvPicPr>
        <p:blipFill>
          <a:blip r:embed="rId3">
            <a:alphaModFix/>
          </a:blip>
          <a:stretch>
            <a:fillRect/>
          </a:stretch>
        </p:blipFill>
        <p:spPr>
          <a:xfrm>
            <a:off x="1693268" y="2508924"/>
            <a:ext cx="431447" cy="357734"/>
          </a:xfrm>
          <a:prstGeom prst="rect">
            <a:avLst/>
          </a:prstGeom>
          <a:noFill/>
          <a:ln>
            <a:noFill/>
          </a:ln>
        </p:spPr>
      </p:pic>
      <p:pic>
        <p:nvPicPr>
          <p:cNvPr id="440" name="Google Shape;440;p42"/>
          <p:cNvPicPr preferRelativeResize="0"/>
          <p:nvPr/>
        </p:nvPicPr>
        <p:blipFill>
          <a:blip r:embed="rId4">
            <a:alphaModFix/>
          </a:blip>
          <a:stretch>
            <a:fillRect/>
          </a:stretch>
        </p:blipFill>
        <p:spPr>
          <a:xfrm>
            <a:off x="2267316" y="2129156"/>
            <a:ext cx="431447" cy="357734"/>
          </a:xfrm>
          <a:prstGeom prst="rect">
            <a:avLst/>
          </a:prstGeom>
          <a:noFill/>
          <a:ln>
            <a:noFill/>
          </a:ln>
        </p:spPr>
      </p:pic>
      <p:pic>
        <p:nvPicPr>
          <p:cNvPr id="443" name="Google Shape;443;p42"/>
          <p:cNvPicPr preferRelativeResize="0"/>
          <p:nvPr/>
        </p:nvPicPr>
        <p:blipFill>
          <a:blip r:embed="rId4">
            <a:alphaModFix/>
          </a:blip>
          <a:stretch>
            <a:fillRect/>
          </a:stretch>
        </p:blipFill>
        <p:spPr>
          <a:xfrm>
            <a:off x="2267316" y="2508924"/>
            <a:ext cx="431447" cy="357734"/>
          </a:xfrm>
          <a:prstGeom prst="rect">
            <a:avLst/>
          </a:prstGeom>
          <a:noFill/>
          <a:ln>
            <a:noFill/>
          </a:ln>
        </p:spPr>
      </p:pic>
      <p:pic>
        <p:nvPicPr>
          <p:cNvPr id="442" name="Google Shape;442;p42"/>
          <p:cNvPicPr preferRelativeResize="0"/>
          <p:nvPr/>
        </p:nvPicPr>
        <p:blipFill>
          <a:blip r:embed="rId4">
            <a:alphaModFix/>
          </a:blip>
          <a:stretch>
            <a:fillRect/>
          </a:stretch>
        </p:blipFill>
        <p:spPr>
          <a:xfrm>
            <a:off x="2267316" y="2888692"/>
            <a:ext cx="431447" cy="357734"/>
          </a:xfrm>
          <a:prstGeom prst="rect">
            <a:avLst/>
          </a:prstGeom>
          <a:noFill/>
          <a:ln>
            <a:noFill/>
          </a:ln>
        </p:spPr>
      </p:pic>
      <p:sp>
        <p:nvSpPr>
          <p:cNvPr id="444" name="Google Shape;444;p42"/>
          <p:cNvSpPr/>
          <p:nvPr/>
        </p:nvSpPr>
        <p:spPr>
          <a:xfrm>
            <a:off x="1636032" y="27238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2"/>
          <p:cNvSpPr/>
          <p:nvPr/>
        </p:nvSpPr>
        <p:spPr>
          <a:xfrm>
            <a:off x="2227567" y="272388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6" name="Google Shape;446;p42"/>
          <p:cNvCxnSpPr>
            <a:stCxn id="447" idx="0"/>
            <a:endCxn id="448" idx="1"/>
          </p:cNvCxnSpPr>
          <p:nvPr/>
        </p:nvCxnSpPr>
        <p:spPr>
          <a:xfrm rot="-5400000">
            <a:off x="1987592" y="3862023"/>
            <a:ext cx="201000" cy="358200"/>
          </a:xfrm>
          <a:prstGeom prst="curvedConnector2">
            <a:avLst/>
          </a:prstGeom>
          <a:noFill/>
          <a:ln cap="flat" cmpd="sng" w="19050">
            <a:solidFill>
              <a:srgbClr val="FFA61D"/>
            </a:solidFill>
            <a:prstDash val="dot"/>
            <a:round/>
            <a:headEnd len="med" w="med" type="none"/>
            <a:tailEnd len="med" w="med" type="none"/>
          </a:ln>
        </p:spPr>
      </p:cxnSp>
      <p:cxnSp>
        <p:nvCxnSpPr>
          <p:cNvPr id="449" name="Google Shape;449;p42"/>
          <p:cNvCxnSpPr>
            <a:stCxn id="447" idx="3"/>
            <a:endCxn id="450" idx="1"/>
          </p:cNvCxnSpPr>
          <p:nvPr/>
        </p:nvCxnSpPr>
        <p:spPr>
          <a:xfrm>
            <a:off x="2124716" y="4320490"/>
            <a:ext cx="142500" cy="600"/>
          </a:xfrm>
          <a:prstGeom prst="curvedConnector3">
            <a:avLst>
              <a:gd fmla="val 49983" name="adj1"/>
            </a:avLst>
          </a:prstGeom>
          <a:noFill/>
          <a:ln cap="flat" cmpd="sng" w="19050">
            <a:solidFill>
              <a:srgbClr val="FFA61D"/>
            </a:solidFill>
            <a:prstDash val="dot"/>
            <a:round/>
            <a:headEnd len="med" w="med" type="none"/>
            <a:tailEnd len="med" w="med" type="none"/>
          </a:ln>
        </p:spPr>
      </p:cxnSp>
      <p:cxnSp>
        <p:nvCxnSpPr>
          <p:cNvPr id="451" name="Google Shape;451;p42"/>
          <p:cNvCxnSpPr>
            <a:stCxn id="452" idx="1"/>
            <a:endCxn id="447" idx="2"/>
          </p:cNvCxnSpPr>
          <p:nvPr/>
        </p:nvCxnSpPr>
        <p:spPr>
          <a:xfrm rot="10800000">
            <a:off x="1909116" y="4499258"/>
            <a:ext cx="358200" cy="201000"/>
          </a:xfrm>
          <a:prstGeom prst="curvedConnector2">
            <a:avLst/>
          </a:prstGeom>
          <a:noFill/>
          <a:ln cap="flat" cmpd="sng" w="19050">
            <a:solidFill>
              <a:srgbClr val="FFA61D"/>
            </a:solidFill>
            <a:prstDash val="dot"/>
            <a:round/>
            <a:headEnd len="med" w="med" type="none"/>
            <a:tailEnd len="med" w="med" type="none"/>
          </a:ln>
        </p:spPr>
      </p:cxnSp>
      <p:pic>
        <p:nvPicPr>
          <p:cNvPr id="447" name="Google Shape;447;p42"/>
          <p:cNvPicPr preferRelativeResize="0"/>
          <p:nvPr/>
        </p:nvPicPr>
        <p:blipFill>
          <a:blip r:embed="rId3">
            <a:alphaModFix/>
          </a:blip>
          <a:stretch>
            <a:fillRect/>
          </a:stretch>
        </p:blipFill>
        <p:spPr>
          <a:xfrm>
            <a:off x="1693268" y="4141623"/>
            <a:ext cx="431447" cy="357734"/>
          </a:xfrm>
          <a:prstGeom prst="rect">
            <a:avLst/>
          </a:prstGeom>
          <a:noFill/>
          <a:ln>
            <a:noFill/>
          </a:ln>
        </p:spPr>
      </p:pic>
      <p:pic>
        <p:nvPicPr>
          <p:cNvPr id="448" name="Google Shape;448;p42"/>
          <p:cNvPicPr preferRelativeResize="0"/>
          <p:nvPr/>
        </p:nvPicPr>
        <p:blipFill>
          <a:blip r:embed="rId4">
            <a:alphaModFix/>
          </a:blip>
          <a:stretch>
            <a:fillRect/>
          </a:stretch>
        </p:blipFill>
        <p:spPr>
          <a:xfrm>
            <a:off x="2267316" y="3761855"/>
            <a:ext cx="431447" cy="357734"/>
          </a:xfrm>
          <a:prstGeom prst="rect">
            <a:avLst/>
          </a:prstGeom>
          <a:noFill/>
          <a:ln>
            <a:noFill/>
          </a:ln>
        </p:spPr>
      </p:pic>
      <p:pic>
        <p:nvPicPr>
          <p:cNvPr id="450" name="Google Shape;450;p42"/>
          <p:cNvPicPr preferRelativeResize="0"/>
          <p:nvPr/>
        </p:nvPicPr>
        <p:blipFill>
          <a:blip r:embed="rId4">
            <a:alphaModFix/>
          </a:blip>
          <a:stretch>
            <a:fillRect/>
          </a:stretch>
        </p:blipFill>
        <p:spPr>
          <a:xfrm>
            <a:off x="2267316" y="4141623"/>
            <a:ext cx="431447" cy="357734"/>
          </a:xfrm>
          <a:prstGeom prst="rect">
            <a:avLst/>
          </a:prstGeom>
          <a:noFill/>
          <a:ln>
            <a:noFill/>
          </a:ln>
        </p:spPr>
      </p:pic>
      <p:pic>
        <p:nvPicPr>
          <p:cNvPr id="452" name="Google Shape;452;p42"/>
          <p:cNvPicPr preferRelativeResize="0"/>
          <p:nvPr/>
        </p:nvPicPr>
        <p:blipFill>
          <a:blip r:embed="rId4">
            <a:alphaModFix/>
          </a:blip>
          <a:stretch>
            <a:fillRect/>
          </a:stretch>
        </p:blipFill>
        <p:spPr>
          <a:xfrm>
            <a:off x="2267316" y="4521391"/>
            <a:ext cx="431447" cy="357734"/>
          </a:xfrm>
          <a:prstGeom prst="rect">
            <a:avLst/>
          </a:prstGeom>
          <a:noFill/>
          <a:ln>
            <a:noFill/>
          </a:ln>
        </p:spPr>
      </p:pic>
      <p:sp>
        <p:nvSpPr>
          <p:cNvPr id="453" name="Google Shape;453;p42"/>
          <p:cNvSpPr/>
          <p:nvPr/>
        </p:nvSpPr>
        <p:spPr>
          <a:xfrm>
            <a:off x="2227567" y="4699305"/>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2"/>
          <p:cNvSpPr/>
          <p:nvPr/>
        </p:nvSpPr>
        <p:spPr>
          <a:xfrm>
            <a:off x="1636032" y="4356579"/>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2"/>
          <p:cNvSpPr/>
          <p:nvPr/>
        </p:nvSpPr>
        <p:spPr>
          <a:xfrm>
            <a:off x="2227567" y="3976795"/>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2"/>
          <p:cNvSpPr/>
          <p:nvPr/>
        </p:nvSpPr>
        <p:spPr>
          <a:xfrm>
            <a:off x="2227567" y="4356579"/>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2"/>
          <p:cNvSpPr txBox="1"/>
          <p:nvPr/>
        </p:nvSpPr>
        <p:spPr>
          <a:xfrm>
            <a:off x="2743333" y="2391900"/>
            <a:ext cx="12891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rgbClr val="FFFFFF"/>
                </a:solidFill>
                <a:latin typeface="Overpass"/>
                <a:ea typeface="Overpass"/>
                <a:cs typeface="Overpass"/>
                <a:sym typeface="Overpass"/>
              </a:rPr>
              <a:t>orders/-80</a:t>
            </a:r>
            <a:endParaRPr sz="1300">
              <a:solidFill>
                <a:srgbClr val="FFFFFF"/>
              </a:solidFill>
              <a:latin typeface="Overpass"/>
              <a:ea typeface="Overpass"/>
              <a:cs typeface="Overpass"/>
              <a:sym typeface="Overpass"/>
            </a:endParaRPr>
          </a:p>
        </p:txBody>
      </p:sp>
      <p:sp>
        <p:nvSpPr>
          <p:cNvPr id="458" name="Google Shape;458;p42"/>
          <p:cNvSpPr txBox="1"/>
          <p:nvPr/>
        </p:nvSpPr>
        <p:spPr>
          <a:xfrm>
            <a:off x="2743333" y="3992100"/>
            <a:ext cx="12891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lt1"/>
                </a:solidFill>
                <a:latin typeface="Overpass"/>
                <a:ea typeface="Overpass"/>
                <a:cs typeface="Overpass"/>
                <a:sym typeface="Overpass"/>
              </a:rPr>
              <a:t>orders</a:t>
            </a:r>
            <a:r>
              <a:rPr b="1" lang="en" sz="1300">
                <a:solidFill>
                  <a:srgbClr val="FFFFFF"/>
                </a:solidFill>
                <a:latin typeface="Overpass"/>
                <a:ea typeface="Overpass"/>
                <a:cs typeface="Overpass"/>
                <a:sym typeface="Overpass"/>
              </a:rPr>
              <a:t>/80-</a:t>
            </a:r>
            <a:endParaRPr sz="1300">
              <a:solidFill>
                <a:srgbClr val="FFFFFF"/>
              </a:solidFill>
              <a:latin typeface="Overpass"/>
              <a:ea typeface="Overpass"/>
              <a:cs typeface="Overpass"/>
              <a:sym typeface="Overpass"/>
            </a:endParaRPr>
          </a:p>
        </p:txBody>
      </p:sp>
      <p:sp>
        <p:nvSpPr>
          <p:cNvPr id="459" name="Google Shape;459;p42"/>
          <p:cNvSpPr/>
          <p:nvPr/>
        </p:nvSpPr>
        <p:spPr>
          <a:xfrm>
            <a:off x="2227567" y="232383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2"/>
          <p:cNvSpPr/>
          <p:nvPr/>
        </p:nvSpPr>
        <p:spPr>
          <a:xfrm>
            <a:off x="2227567" y="3123930"/>
            <a:ext cx="172200" cy="1428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1" name="Google Shape;461;p42"/>
          <p:cNvGrpSpPr/>
          <p:nvPr/>
        </p:nvGrpSpPr>
        <p:grpSpPr>
          <a:xfrm>
            <a:off x="5407931" y="1979494"/>
            <a:ext cx="2000625" cy="3128231"/>
            <a:chOff x="7210575" y="2639325"/>
            <a:chExt cx="2667500" cy="4170975"/>
          </a:xfrm>
        </p:grpSpPr>
        <p:cxnSp>
          <p:nvCxnSpPr>
            <p:cNvPr id="462" name="Google Shape;462;p42"/>
            <p:cNvCxnSpPr>
              <a:stCxn id="463" idx="0"/>
              <a:endCxn id="464" idx="1"/>
            </p:cNvCxnSpPr>
            <p:nvPr/>
          </p:nvCxnSpPr>
          <p:spPr>
            <a:xfrm rot="-5400000">
              <a:off x="7427673" y="4871124"/>
              <a:ext cx="165600" cy="237600"/>
            </a:xfrm>
            <a:prstGeom prst="curvedConnector2">
              <a:avLst/>
            </a:prstGeom>
            <a:noFill/>
            <a:ln cap="flat" cmpd="sng" w="19050">
              <a:solidFill>
                <a:srgbClr val="FFA61D"/>
              </a:solidFill>
              <a:prstDash val="dot"/>
              <a:round/>
              <a:headEnd len="med" w="med" type="none"/>
              <a:tailEnd len="med" w="med" type="none"/>
            </a:ln>
          </p:spPr>
        </p:cxnSp>
        <p:cxnSp>
          <p:nvCxnSpPr>
            <p:cNvPr id="465" name="Google Shape;465;p42"/>
            <p:cNvCxnSpPr>
              <a:stCxn id="466" idx="1"/>
              <a:endCxn id="463" idx="2"/>
            </p:cNvCxnSpPr>
            <p:nvPr/>
          </p:nvCxnSpPr>
          <p:spPr>
            <a:xfrm rot="10800000">
              <a:off x="7391808" y="5367949"/>
              <a:ext cx="237600" cy="165600"/>
            </a:xfrm>
            <a:prstGeom prst="curvedConnector2">
              <a:avLst/>
            </a:prstGeom>
            <a:noFill/>
            <a:ln cap="flat" cmpd="sng" w="19050">
              <a:solidFill>
                <a:srgbClr val="FFA61D"/>
              </a:solidFill>
              <a:prstDash val="dot"/>
              <a:round/>
              <a:headEnd len="med" w="med" type="none"/>
              <a:tailEnd len="med" w="med" type="none"/>
            </a:ln>
          </p:spPr>
        </p:cxnSp>
        <p:pic>
          <p:nvPicPr>
            <p:cNvPr id="463" name="Google Shape;463;p42"/>
            <p:cNvPicPr preferRelativeResize="0"/>
            <p:nvPr/>
          </p:nvPicPr>
          <p:blipFill>
            <a:blip r:embed="rId3">
              <a:alphaModFix/>
            </a:blip>
            <a:stretch>
              <a:fillRect/>
            </a:stretch>
          </p:blipFill>
          <p:spPr>
            <a:xfrm>
              <a:off x="7248549" y="5072724"/>
              <a:ext cx="286249" cy="295099"/>
            </a:xfrm>
            <a:prstGeom prst="rect">
              <a:avLst/>
            </a:prstGeom>
            <a:noFill/>
            <a:ln>
              <a:noFill/>
            </a:ln>
          </p:spPr>
        </p:pic>
        <p:pic>
          <p:nvPicPr>
            <p:cNvPr id="464" name="Google Shape;464;p42"/>
            <p:cNvPicPr preferRelativeResize="0"/>
            <p:nvPr/>
          </p:nvPicPr>
          <p:blipFill>
            <a:blip r:embed="rId4">
              <a:alphaModFix/>
            </a:blip>
            <a:stretch>
              <a:fillRect/>
            </a:stretch>
          </p:blipFill>
          <p:spPr>
            <a:xfrm>
              <a:off x="7629408" y="4759448"/>
              <a:ext cx="286249" cy="295099"/>
            </a:xfrm>
            <a:prstGeom prst="rect">
              <a:avLst/>
            </a:prstGeom>
            <a:noFill/>
            <a:ln>
              <a:noFill/>
            </a:ln>
          </p:spPr>
        </p:pic>
        <p:pic>
          <p:nvPicPr>
            <p:cNvPr id="467" name="Google Shape;467;p42"/>
            <p:cNvPicPr preferRelativeResize="0"/>
            <p:nvPr/>
          </p:nvPicPr>
          <p:blipFill>
            <a:blip r:embed="rId4">
              <a:alphaModFix/>
            </a:blip>
            <a:stretch>
              <a:fillRect/>
            </a:stretch>
          </p:blipFill>
          <p:spPr>
            <a:xfrm>
              <a:off x="7629408" y="5072724"/>
              <a:ext cx="286249" cy="295099"/>
            </a:xfrm>
            <a:prstGeom prst="rect">
              <a:avLst/>
            </a:prstGeom>
            <a:noFill/>
            <a:ln>
              <a:noFill/>
            </a:ln>
          </p:spPr>
        </p:pic>
        <p:pic>
          <p:nvPicPr>
            <p:cNvPr id="466" name="Google Shape;466;p42"/>
            <p:cNvPicPr preferRelativeResize="0"/>
            <p:nvPr/>
          </p:nvPicPr>
          <p:blipFill>
            <a:blip r:embed="rId4">
              <a:alphaModFix/>
            </a:blip>
            <a:stretch>
              <a:fillRect/>
            </a:stretch>
          </p:blipFill>
          <p:spPr>
            <a:xfrm>
              <a:off x="7629408" y="5385999"/>
              <a:ext cx="286249" cy="295099"/>
            </a:xfrm>
            <a:prstGeom prst="rect">
              <a:avLst/>
            </a:prstGeom>
            <a:noFill/>
            <a:ln>
              <a:noFill/>
            </a:ln>
          </p:spPr>
        </p:pic>
        <p:sp>
          <p:nvSpPr>
            <p:cNvPr id="468" name="Google Shape;468;p42"/>
            <p:cNvSpPr/>
            <p:nvPr/>
          </p:nvSpPr>
          <p:spPr>
            <a:xfrm>
              <a:off x="7210575" y="5250043"/>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42"/>
            <p:cNvSpPr/>
            <p:nvPr/>
          </p:nvSpPr>
          <p:spPr>
            <a:xfrm>
              <a:off x="7603036" y="5250043"/>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0" name="Google Shape;470;p42"/>
            <p:cNvCxnSpPr>
              <a:stCxn id="471" idx="0"/>
              <a:endCxn id="472" idx="1"/>
            </p:cNvCxnSpPr>
            <p:nvPr/>
          </p:nvCxnSpPr>
          <p:spPr>
            <a:xfrm rot="-5400000">
              <a:off x="7427673" y="6000325"/>
              <a:ext cx="165600" cy="237600"/>
            </a:xfrm>
            <a:prstGeom prst="curvedConnector2">
              <a:avLst/>
            </a:prstGeom>
            <a:noFill/>
            <a:ln cap="flat" cmpd="sng" w="19050">
              <a:solidFill>
                <a:srgbClr val="FFA61D"/>
              </a:solidFill>
              <a:prstDash val="dot"/>
              <a:round/>
              <a:headEnd len="med" w="med" type="none"/>
              <a:tailEnd len="med" w="med" type="none"/>
            </a:ln>
          </p:spPr>
        </p:cxnSp>
        <p:cxnSp>
          <p:nvCxnSpPr>
            <p:cNvPr id="473" name="Google Shape;473;p42"/>
            <p:cNvCxnSpPr>
              <a:stCxn id="471" idx="3"/>
              <a:endCxn id="474" idx="1"/>
            </p:cNvCxnSpPr>
            <p:nvPr/>
          </p:nvCxnSpPr>
          <p:spPr>
            <a:xfrm>
              <a:off x="7534798" y="6349475"/>
              <a:ext cx="94500" cy="600"/>
            </a:xfrm>
            <a:prstGeom prst="curvedConnector3">
              <a:avLst>
                <a:gd fmla="val 49983" name="adj1"/>
              </a:avLst>
            </a:prstGeom>
            <a:noFill/>
            <a:ln cap="flat" cmpd="sng" w="19050">
              <a:solidFill>
                <a:srgbClr val="FFA61D"/>
              </a:solidFill>
              <a:prstDash val="dot"/>
              <a:round/>
              <a:headEnd len="med" w="med" type="none"/>
              <a:tailEnd len="med" w="med" type="none"/>
            </a:ln>
          </p:spPr>
        </p:cxnSp>
        <p:cxnSp>
          <p:nvCxnSpPr>
            <p:cNvPr id="475" name="Google Shape;475;p42"/>
            <p:cNvCxnSpPr>
              <a:stCxn id="476" idx="1"/>
              <a:endCxn id="471" idx="2"/>
            </p:cNvCxnSpPr>
            <p:nvPr/>
          </p:nvCxnSpPr>
          <p:spPr>
            <a:xfrm rot="10800000">
              <a:off x="7391808" y="6497150"/>
              <a:ext cx="237600" cy="165600"/>
            </a:xfrm>
            <a:prstGeom prst="curvedConnector2">
              <a:avLst/>
            </a:prstGeom>
            <a:noFill/>
            <a:ln cap="flat" cmpd="sng" w="19050">
              <a:solidFill>
                <a:srgbClr val="FFA61D"/>
              </a:solidFill>
              <a:prstDash val="dot"/>
              <a:round/>
              <a:headEnd len="med" w="med" type="none"/>
              <a:tailEnd len="med" w="med" type="none"/>
            </a:ln>
          </p:spPr>
        </p:cxnSp>
        <p:pic>
          <p:nvPicPr>
            <p:cNvPr id="471" name="Google Shape;471;p42"/>
            <p:cNvPicPr preferRelativeResize="0"/>
            <p:nvPr/>
          </p:nvPicPr>
          <p:blipFill>
            <a:blip r:embed="rId3">
              <a:alphaModFix/>
            </a:blip>
            <a:stretch>
              <a:fillRect/>
            </a:stretch>
          </p:blipFill>
          <p:spPr>
            <a:xfrm>
              <a:off x="7248549" y="6201925"/>
              <a:ext cx="286249" cy="295099"/>
            </a:xfrm>
            <a:prstGeom prst="rect">
              <a:avLst/>
            </a:prstGeom>
            <a:noFill/>
            <a:ln>
              <a:noFill/>
            </a:ln>
          </p:spPr>
        </p:pic>
        <p:pic>
          <p:nvPicPr>
            <p:cNvPr id="472" name="Google Shape;472;p42"/>
            <p:cNvPicPr preferRelativeResize="0"/>
            <p:nvPr/>
          </p:nvPicPr>
          <p:blipFill>
            <a:blip r:embed="rId4">
              <a:alphaModFix/>
            </a:blip>
            <a:stretch>
              <a:fillRect/>
            </a:stretch>
          </p:blipFill>
          <p:spPr>
            <a:xfrm>
              <a:off x="7629408" y="5888650"/>
              <a:ext cx="286249" cy="295099"/>
            </a:xfrm>
            <a:prstGeom prst="rect">
              <a:avLst/>
            </a:prstGeom>
            <a:noFill/>
            <a:ln>
              <a:noFill/>
            </a:ln>
          </p:spPr>
        </p:pic>
        <p:pic>
          <p:nvPicPr>
            <p:cNvPr id="474" name="Google Shape;474;p42"/>
            <p:cNvPicPr preferRelativeResize="0"/>
            <p:nvPr/>
          </p:nvPicPr>
          <p:blipFill>
            <a:blip r:embed="rId4">
              <a:alphaModFix/>
            </a:blip>
            <a:stretch>
              <a:fillRect/>
            </a:stretch>
          </p:blipFill>
          <p:spPr>
            <a:xfrm>
              <a:off x="7629408" y="6201925"/>
              <a:ext cx="286249" cy="295099"/>
            </a:xfrm>
            <a:prstGeom prst="rect">
              <a:avLst/>
            </a:prstGeom>
            <a:noFill/>
            <a:ln>
              <a:noFill/>
            </a:ln>
          </p:spPr>
        </p:pic>
        <p:pic>
          <p:nvPicPr>
            <p:cNvPr id="476" name="Google Shape;476;p42"/>
            <p:cNvPicPr preferRelativeResize="0"/>
            <p:nvPr/>
          </p:nvPicPr>
          <p:blipFill>
            <a:blip r:embed="rId4">
              <a:alphaModFix/>
            </a:blip>
            <a:stretch>
              <a:fillRect/>
            </a:stretch>
          </p:blipFill>
          <p:spPr>
            <a:xfrm>
              <a:off x="7629408" y="6515201"/>
              <a:ext cx="286249" cy="295099"/>
            </a:xfrm>
            <a:prstGeom prst="rect">
              <a:avLst/>
            </a:prstGeom>
            <a:noFill/>
            <a:ln>
              <a:noFill/>
            </a:ln>
          </p:spPr>
        </p:pic>
        <p:sp>
          <p:nvSpPr>
            <p:cNvPr id="477" name="Google Shape;477;p42"/>
            <p:cNvSpPr/>
            <p:nvPr/>
          </p:nvSpPr>
          <p:spPr>
            <a:xfrm>
              <a:off x="7603036" y="6661964"/>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42"/>
            <p:cNvSpPr/>
            <p:nvPr/>
          </p:nvSpPr>
          <p:spPr>
            <a:xfrm>
              <a:off x="7210575" y="6379245"/>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42"/>
            <p:cNvSpPr/>
            <p:nvPr/>
          </p:nvSpPr>
          <p:spPr>
            <a:xfrm>
              <a:off x="7603036" y="6065957"/>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42"/>
            <p:cNvSpPr/>
            <p:nvPr/>
          </p:nvSpPr>
          <p:spPr>
            <a:xfrm>
              <a:off x="7603036" y="6379245"/>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42"/>
            <p:cNvSpPr txBox="1"/>
            <p:nvPr/>
          </p:nvSpPr>
          <p:spPr>
            <a:xfrm>
              <a:off x="7945225" y="4976200"/>
              <a:ext cx="1915800" cy="48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lt1"/>
                  </a:solidFill>
                  <a:latin typeface="Overpass"/>
                  <a:ea typeface="Overpass"/>
                  <a:cs typeface="Overpass"/>
                  <a:sym typeface="Overpass"/>
                </a:rPr>
                <a:t>orders</a:t>
              </a:r>
              <a:r>
                <a:rPr b="1" lang="en" sz="1300">
                  <a:solidFill>
                    <a:srgbClr val="FFFFFF"/>
                  </a:solidFill>
                  <a:latin typeface="Overpass"/>
                  <a:ea typeface="Overpass"/>
                  <a:cs typeface="Overpass"/>
                  <a:sym typeface="Overpass"/>
                </a:rPr>
                <a:t>/80-c0</a:t>
              </a:r>
              <a:endParaRPr sz="1300">
                <a:solidFill>
                  <a:srgbClr val="FFFFFF"/>
                </a:solidFill>
                <a:latin typeface="Overpass"/>
                <a:ea typeface="Overpass"/>
                <a:cs typeface="Overpass"/>
                <a:sym typeface="Overpass"/>
              </a:endParaRPr>
            </a:p>
          </p:txBody>
        </p:sp>
        <p:sp>
          <p:nvSpPr>
            <p:cNvPr id="482" name="Google Shape;482;p42"/>
            <p:cNvSpPr txBox="1"/>
            <p:nvPr/>
          </p:nvSpPr>
          <p:spPr>
            <a:xfrm>
              <a:off x="7945223" y="6078575"/>
              <a:ext cx="1718700" cy="48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lt1"/>
                  </a:solidFill>
                  <a:latin typeface="Overpass"/>
                  <a:ea typeface="Overpass"/>
                  <a:cs typeface="Overpass"/>
                  <a:sym typeface="Overpass"/>
                </a:rPr>
                <a:t>orders</a:t>
              </a:r>
              <a:r>
                <a:rPr b="1" lang="en" sz="1300">
                  <a:solidFill>
                    <a:srgbClr val="FFFFFF"/>
                  </a:solidFill>
                  <a:latin typeface="Overpass"/>
                  <a:ea typeface="Overpass"/>
                  <a:cs typeface="Overpass"/>
                  <a:sym typeface="Overpass"/>
                </a:rPr>
                <a:t>/c0-</a:t>
              </a:r>
              <a:endParaRPr sz="1300">
                <a:solidFill>
                  <a:srgbClr val="FFFFFF"/>
                </a:solidFill>
                <a:latin typeface="Overpass"/>
                <a:ea typeface="Overpass"/>
                <a:cs typeface="Overpass"/>
                <a:sym typeface="Overpass"/>
              </a:endParaRPr>
            </a:p>
          </p:txBody>
        </p:sp>
        <p:cxnSp>
          <p:nvCxnSpPr>
            <p:cNvPr id="483" name="Google Shape;483;p42"/>
            <p:cNvCxnSpPr>
              <a:stCxn id="484" idx="0"/>
              <a:endCxn id="485" idx="1"/>
            </p:cNvCxnSpPr>
            <p:nvPr/>
          </p:nvCxnSpPr>
          <p:spPr>
            <a:xfrm rot="-5400000">
              <a:off x="7444715" y="2751000"/>
              <a:ext cx="165600" cy="237600"/>
            </a:xfrm>
            <a:prstGeom prst="curvedConnector2">
              <a:avLst/>
            </a:prstGeom>
            <a:noFill/>
            <a:ln cap="flat" cmpd="sng" w="19050">
              <a:solidFill>
                <a:srgbClr val="FFA61D"/>
              </a:solidFill>
              <a:prstDash val="dot"/>
              <a:round/>
              <a:headEnd len="med" w="med" type="none"/>
              <a:tailEnd len="med" w="med" type="none"/>
            </a:ln>
          </p:spPr>
        </p:cxnSp>
        <p:cxnSp>
          <p:nvCxnSpPr>
            <p:cNvPr id="486" name="Google Shape;486;p42"/>
            <p:cNvCxnSpPr>
              <a:stCxn id="487" idx="1"/>
              <a:endCxn id="484" idx="2"/>
            </p:cNvCxnSpPr>
            <p:nvPr/>
          </p:nvCxnSpPr>
          <p:spPr>
            <a:xfrm rot="10800000">
              <a:off x="7408849" y="3247825"/>
              <a:ext cx="237600" cy="165600"/>
            </a:xfrm>
            <a:prstGeom prst="curvedConnector2">
              <a:avLst/>
            </a:prstGeom>
            <a:noFill/>
            <a:ln cap="flat" cmpd="sng" w="19050">
              <a:solidFill>
                <a:srgbClr val="FFA61D"/>
              </a:solidFill>
              <a:prstDash val="dot"/>
              <a:round/>
              <a:headEnd len="med" w="med" type="none"/>
              <a:tailEnd len="med" w="med" type="none"/>
            </a:ln>
          </p:spPr>
        </p:cxnSp>
        <p:pic>
          <p:nvPicPr>
            <p:cNvPr id="484" name="Google Shape;484;p42"/>
            <p:cNvPicPr preferRelativeResize="0"/>
            <p:nvPr/>
          </p:nvPicPr>
          <p:blipFill>
            <a:blip r:embed="rId3">
              <a:alphaModFix/>
            </a:blip>
            <a:stretch>
              <a:fillRect/>
            </a:stretch>
          </p:blipFill>
          <p:spPr>
            <a:xfrm>
              <a:off x="7265590" y="2952600"/>
              <a:ext cx="286249" cy="295099"/>
            </a:xfrm>
            <a:prstGeom prst="rect">
              <a:avLst/>
            </a:prstGeom>
            <a:noFill/>
            <a:ln>
              <a:noFill/>
            </a:ln>
          </p:spPr>
        </p:pic>
        <p:pic>
          <p:nvPicPr>
            <p:cNvPr id="485" name="Google Shape;485;p42"/>
            <p:cNvPicPr preferRelativeResize="0"/>
            <p:nvPr/>
          </p:nvPicPr>
          <p:blipFill>
            <a:blip r:embed="rId4">
              <a:alphaModFix/>
            </a:blip>
            <a:stretch>
              <a:fillRect/>
            </a:stretch>
          </p:blipFill>
          <p:spPr>
            <a:xfrm>
              <a:off x="7646449" y="2639325"/>
              <a:ext cx="286249" cy="295099"/>
            </a:xfrm>
            <a:prstGeom prst="rect">
              <a:avLst/>
            </a:prstGeom>
            <a:noFill/>
            <a:ln>
              <a:noFill/>
            </a:ln>
          </p:spPr>
        </p:pic>
        <p:pic>
          <p:nvPicPr>
            <p:cNvPr id="488" name="Google Shape;488;p42"/>
            <p:cNvPicPr preferRelativeResize="0"/>
            <p:nvPr/>
          </p:nvPicPr>
          <p:blipFill>
            <a:blip r:embed="rId4">
              <a:alphaModFix/>
            </a:blip>
            <a:stretch>
              <a:fillRect/>
            </a:stretch>
          </p:blipFill>
          <p:spPr>
            <a:xfrm>
              <a:off x="7646449" y="2952600"/>
              <a:ext cx="286249" cy="295099"/>
            </a:xfrm>
            <a:prstGeom prst="rect">
              <a:avLst/>
            </a:prstGeom>
            <a:noFill/>
            <a:ln>
              <a:noFill/>
            </a:ln>
          </p:spPr>
        </p:pic>
        <p:pic>
          <p:nvPicPr>
            <p:cNvPr id="487" name="Google Shape;487;p42"/>
            <p:cNvPicPr preferRelativeResize="0"/>
            <p:nvPr/>
          </p:nvPicPr>
          <p:blipFill>
            <a:blip r:embed="rId4">
              <a:alphaModFix/>
            </a:blip>
            <a:stretch>
              <a:fillRect/>
            </a:stretch>
          </p:blipFill>
          <p:spPr>
            <a:xfrm>
              <a:off x="7646449" y="3265876"/>
              <a:ext cx="286249" cy="295099"/>
            </a:xfrm>
            <a:prstGeom prst="rect">
              <a:avLst/>
            </a:prstGeom>
            <a:noFill/>
            <a:ln>
              <a:noFill/>
            </a:ln>
          </p:spPr>
        </p:pic>
        <p:sp>
          <p:nvSpPr>
            <p:cNvPr id="489" name="Google Shape;489;p42"/>
            <p:cNvSpPr/>
            <p:nvPr/>
          </p:nvSpPr>
          <p:spPr>
            <a:xfrm>
              <a:off x="7227616" y="3129920"/>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2"/>
            <p:cNvSpPr/>
            <p:nvPr/>
          </p:nvSpPr>
          <p:spPr>
            <a:xfrm>
              <a:off x="7620077" y="3129920"/>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1" name="Google Shape;491;p42"/>
            <p:cNvCxnSpPr>
              <a:stCxn id="492" idx="0"/>
              <a:endCxn id="493" idx="1"/>
            </p:cNvCxnSpPr>
            <p:nvPr/>
          </p:nvCxnSpPr>
          <p:spPr>
            <a:xfrm rot="-5400000">
              <a:off x="7444715" y="3804002"/>
              <a:ext cx="165600" cy="237600"/>
            </a:xfrm>
            <a:prstGeom prst="curvedConnector2">
              <a:avLst/>
            </a:prstGeom>
            <a:noFill/>
            <a:ln cap="flat" cmpd="sng" w="19050">
              <a:solidFill>
                <a:srgbClr val="FFA61D"/>
              </a:solidFill>
              <a:prstDash val="dot"/>
              <a:round/>
              <a:headEnd len="med" w="med" type="none"/>
              <a:tailEnd len="med" w="med" type="none"/>
            </a:ln>
          </p:spPr>
        </p:cxnSp>
        <p:cxnSp>
          <p:nvCxnSpPr>
            <p:cNvPr id="494" name="Google Shape;494;p42"/>
            <p:cNvCxnSpPr>
              <a:stCxn id="492" idx="3"/>
              <a:endCxn id="495" idx="1"/>
            </p:cNvCxnSpPr>
            <p:nvPr/>
          </p:nvCxnSpPr>
          <p:spPr>
            <a:xfrm>
              <a:off x="7551839" y="4153152"/>
              <a:ext cx="94500" cy="600"/>
            </a:xfrm>
            <a:prstGeom prst="curvedConnector3">
              <a:avLst>
                <a:gd fmla="val 50034" name="adj1"/>
              </a:avLst>
            </a:prstGeom>
            <a:noFill/>
            <a:ln cap="flat" cmpd="sng" w="19050">
              <a:solidFill>
                <a:srgbClr val="FFA61D"/>
              </a:solidFill>
              <a:prstDash val="dot"/>
              <a:round/>
              <a:headEnd len="med" w="med" type="none"/>
              <a:tailEnd len="med" w="med" type="none"/>
            </a:ln>
          </p:spPr>
        </p:cxnSp>
        <p:cxnSp>
          <p:nvCxnSpPr>
            <p:cNvPr id="496" name="Google Shape;496;p42"/>
            <p:cNvCxnSpPr>
              <a:stCxn id="497" idx="1"/>
              <a:endCxn id="492" idx="2"/>
            </p:cNvCxnSpPr>
            <p:nvPr/>
          </p:nvCxnSpPr>
          <p:spPr>
            <a:xfrm rot="10800000">
              <a:off x="7408849" y="4300827"/>
              <a:ext cx="237600" cy="165600"/>
            </a:xfrm>
            <a:prstGeom prst="curvedConnector2">
              <a:avLst/>
            </a:prstGeom>
            <a:noFill/>
            <a:ln cap="flat" cmpd="sng" w="19050">
              <a:solidFill>
                <a:srgbClr val="FFA61D"/>
              </a:solidFill>
              <a:prstDash val="dot"/>
              <a:round/>
              <a:headEnd len="med" w="med" type="none"/>
              <a:tailEnd len="med" w="med" type="none"/>
            </a:ln>
          </p:spPr>
        </p:cxnSp>
        <p:pic>
          <p:nvPicPr>
            <p:cNvPr id="492" name="Google Shape;492;p42"/>
            <p:cNvPicPr preferRelativeResize="0"/>
            <p:nvPr/>
          </p:nvPicPr>
          <p:blipFill>
            <a:blip r:embed="rId3">
              <a:alphaModFix/>
            </a:blip>
            <a:stretch>
              <a:fillRect/>
            </a:stretch>
          </p:blipFill>
          <p:spPr>
            <a:xfrm>
              <a:off x="7265590" y="4005602"/>
              <a:ext cx="286249" cy="295099"/>
            </a:xfrm>
            <a:prstGeom prst="rect">
              <a:avLst/>
            </a:prstGeom>
            <a:noFill/>
            <a:ln>
              <a:noFill/>
            </a:ln>
          </p:spPr>
        </p:pic>
        <p:pic>
          <p:nvPicPr>
            <p:cNvPr id="493" name="Google Shape;493;p42"/>
            <p:cNvPicPr preferRelativeResize="0"/>
            <p:nvPr/>
          </p:nvPicPr>
          <p:blipFill>
            <a:blip r:embed="rId4">
              <a:alphaModFix/>
            </a:blip>
            <a:stretch>
              <a:fillRect/>
            </a:stretch>
          </p:blipFill>
          <p:spPr>
            <a:xfrm>
              <a:off x="7646449" y="3692327"/>
              <a:ext cx="286249" cy="295099"/>
            </a:xfrm>
            <a:prstGeom prst="rect">
              <a:avLst/>
            </a:prstGeom>
            <a:noFill/>
            <a:ln>
              <a:noFill/>
            </a:ln>
          </p:spPr>
        </p:pic>
        <p:pic>
          <p:nvPicPr>
            <p:cNvPr id="495" name="Google Shape;495;p42"/>
            <p:cNvPicPr preferRelativeResize="0"/>
            <p:nvPr/>
          </p:nvPicPr>
          <p:blipFill>
            <a:blip r:embed="rId4">
              <a:alphaModFix/>
            </a:blip>
            <a:stretch>
              <a:fillRect/>
            </a:stretch>
          </p:blipFill>
          <p:spPr>
            <a:xfrm>
              <a:off x="7646449" y="4005602"/>
              <a:ext cx="286249" cy="295099"/>
            </a:xfrm>
            <a:prstGeom prst="rect">
              <a:avLst/>
            </a:prstGeom>
            <a:noFill/>
            <a:ln>
              <a:noFill/>
            </a:ln>
          </p:spPr>
        </p:pic>
        <p:pic>
          <p:nvPicPr>
            <p:cNvPr id="497" name="Google Shape;497;p42"/>
            <p:cNvPicPr preferRelativeResize="0"/>
            <p:nvPr/>
          </p:nvPicPr>
          <p:blipFill>
            <a:blip r:embed="rId4">
              <a:alphaModFix/>
            </a:blip>
            <a:stretch>
              <a:fillRect/>
            </a:stretch>
          </p:blipFill>
          <p:spPr>
            <a:xfrm>
              <a:off x="7646449" y="4318877"/>
              <a:ext cx="286249" cy="295099"/>
            </a:xfrm>
            <a:prstGeom prst="rect">
              <a:avLst/>
            </a:prstGeom>
            <a:noFill/>
            <a:ln>
              <a:noFill/>
            </a:ln>
          </p:spPr>
        </p:pic>
        <p:sp>
          <p:nvSpPr>
            <p:cNvPr id="498" name="Google Shape;498;p42"/>
            <p:cNvSpPr/>
            <p:nvPr/>
          </p:nvSpPr>
          <p:spPr>
            <a:xfrm>
              <a:off x="7620077" y="4465641"/>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2"/>
            <p:cNvSpPr/>
            <p:nvPr/>
          </p:nvSpPr>
          <p:spPr>
            <a:xfrm>
              <a:off x="7227616" y="4182922"/>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2"/>
            <p:cNvSpPr/>
            <p:nvPr/>
          </p:nvSpPr>
          <p:spPr>
            <a:xfrm>
              <a:off x="7620077" y="3869633"/>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2"/>
            <p:cNvSpPr/>
            <p:nvPr/>
          </p:nvSpPr>
          <p:spPr>
            <a:xfrm>
              <a:off x="7620077" y="4182922"/>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42"/>
            <p:cNvSpPr txBox="1"/>
            <p:nvPr/>
          </p:nvSpPr>
          <p:spPr>
            <a:xfrm>
              <a:off x="7962275" y="2856075"/>
              <a:ext cx="1808400" cy="48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rgbClr val="FFFFFF"/>
                  </a:solidFill>
                  <a:latin typeface="Overpass"/>
                  <a:ea typeface="Overpass"/>
                  <a:cs typeface="Overpass"/>
                  <a:sym typeface="Overpass"/>
                </a:rPr>
                <a:t>orders/-40</a:t>
              </a:r>
              <a:endParaRPr sz="1300">
                <a:solidFill>
                  <a:srgbClr val="FFFFFF"/>
                </a:solidFill>
                <a:latin typeface="Overpass"/>
                <a:ea typeface="Overpass"/>
                <a:cs typeface="Overpass"/>
                <a:sym typeface="Overpass"/>
              </a:endParaRPr>
            </a:p>
          </p:txBody>
        </p:sp>
        <p:sp>
          <p:nvSpPr>
            <p:cNvPr id="503" name="Google Shape;503;p42"/>
            <p:cNvSpPr txBox="1"/>
            <p:nvPr/>
          </p:nvSpPr>
          <p:spPr>
            <a:xfrm>
              <a:off x="7962275" y="3882250"/>
              <a:ext cx="1915800" cy="48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solidFill>
                    <a:schemeClr val="lt1"/>
                  </a:solidFill>
                  <a:latin typeface="Overpass"/>
                  <a:ea typeface="Overpass"/>
                  <a:cs typeface="Overpass"/>
                  <a:sym typeface="Overpass"/>
                </a:rPr>
                <a:t>orders</a:t>
              </a:r>
              <a:r>
                <a:rPr b="1" lang="en" sz="1300">
                  <a:solidFill>
                    <a:srgbClr val="FFFFFF"/>
                  </a:solidFill>
                  <a:latin typeface="Overpass"/>
                  <a:ea typeface="Overpass"/>
                  <a:cs typeface="Overpass"/>
                  <a:sym typeface="Overpass"/>
                </a:rPr>
                <a:t>/40-80</a:t>
              </a:r>
              <a:endParaRPr sz="1300">
                <a:solidFill>
                  <a:srgbClr val="FFFFFF"/>
                </a:solidFill>
                <a:latin typeface="Overpass"/>
                <a:ea typeface="Overpass"/>
                <a:cs typeface="Overpass"/>
                <a:sym typeface="Overpass"/>
              </a:endParaRPr>
            </a:p>
          </p:txBody>
        </p:sp>
        <p:sp>
          <p:nvSpPr>
            <p:cNvPr id="504" name="Google Shape;504;p42"/>
            <p:cNvSpPr/>
            <p:nvPr/>
          </p:nvSpPr>
          <p:spPr>
            <a:xfrm>
              <a:off x="7603036" y="5608757"/>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2"/>
            <p:cNvSpPr/>
            <p:nvPr/>
          </p:nvSpPr>
          <p:spPr>
            <a:xfrm>
              <a:off x="7620077" y="2825120"/>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2"/>
            <p:cNvSpPr/>
            <p:nvPr/>
          </p:nvSpPr>
          <p:spPr>
            <a:xfrm>
              <a:off x="7620077" y="3434720"/>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42"/>
            <p:cNvSpPr/>
            <p:nvPr/>
          </p:nvSpPr>
          <p:spPr>
            <a:xfrm>
              <a:off x="7603036" y="4945243"/>
              <a:ext cx="114300" cy="117900"/>
            </a:xfrm>
            <a:prstGeom prst="rect">
              <a:avLst/>
            </a:prstGeom>
            <a:solidFill>
              <a:srgbClr val="000000"/>
            </a:solidFill>
            <a:ln cap="flat" cmpd="sng" w="762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08" name="Google Shape;508;p42"/>
          <p:cNvCxnSpPr>
            <a:stCxn id="459" idx="3"/>
          </p:cNvCxnSpPr>
          <p:nvPr/>
        </p:nvCxnSpPr>
        <p:spPr>
          <a:xfrm>
            <a:off x="2399767" y="2395230"/>
            <a:ext cx="3020700" cy="5100"/>
          </a:xfrm>
          <a:prstGeom prst="straightConnector1">
            <a:avLst/>
          </a:prstGeom>
          <a:noFill/>
          <a:ln cap="flat" cmpd="sng" w="9525">
            <a:solidFill>
              <a:srgbClr val="FFFFFF"/>
            </a:solidFill>
            <a:prstDash val="dot"/>
            <a:round/>
            <a:headEnd len="med" w="med" type="none"/>
            <a:tailEnd len="med" w="med" type="none"/>
          </a:ln>
        </p:spPr>
      </p:cxnSp>
      <p:cxnSp>
        <p:nvCxnSpPr>
          <p:cNvPr id="509" name="Google Shape;509;p42"/>
          <p:cNvCxnSpPr>
            <a:endCxn id="499" idx="3"/>
          </p:cNvCxnSpPr>
          <p:nvPr/>
        </p:nvCxnSpPr>
        <p:spPr>
          <a:xfrm flipH="1" rot="10800000">
            <a:off x="2399637" y="3181404"/>
            <a:ext cx="3106800" cy="13800"/>
          </a:xfrm>
          <a:prstGeom prst="straightConnector1">
            <a:avLst/>
          </a:prstGeom>
          <a:noFill/>
          <a:ln cap="flat" cmpd="sng" w="9525">
            <a:solidFill>
              <a:srgbClr val="FFFFFF"/>
            </a:solidFill>
            <a:prstDash val="dot"/>
            <a:round/>
            <a:headEnd len="med" w="med" type="none"/>
            <a:tailEnd len="med" w="med" type="none"/>
          </a:ln>
        </p:spPr>
      </p:cxnSp>
      <p:cxnSp>
        <p:nvCxnSpPr>
          <p:cNvPr id="510" name="Google Shape;510;p42"/>
          <p:cNvCxnSpPr>
            <a:stCxn id="456" idx="3"/>
            <a:endCxn id="468" idx="1"/>
          </p:cNvCxnSpPr>
          <p:nvPr/>
        </p:nvCxnSpPr>
        <p:spPr>
          <a:xfrm flipH="1" rot="10800000">
            <a:off x="2399767" y="3981879"/>
            <a:ext cx="3008100" cy="446100"/>
          </a:xfrm>
          <a:prstGeom prst="curvedConnector3">
            <a:avLst>
              <a:gd fmla="val 50000" name="adj1"/>
            </a:avLst>
          </a:prstGeom>
          <a:noFill/>
          <a:ln cap="flat" cmpd="sng" w="9525">
            <a:solidFill>
              <a:srgbClr val="FFFFFF"/>
            </a:solidFill>
            <a:prstDash val="dot"/>
            <a:round/>
            <a:headEnd len="med" w="med" type="none"/>
            <a:tailEnd len="med" w="med" type="none"/>
          </a:ln>
        </p:spPr>
      </p:cxnSp>
      <p:cxnSp>
        <p:nvCxnSpPr>
          <p:cNvPr id="511" name="Google Shape;511;p42"/>
          <p:cNvCxnSpPr>
            <a:stCxn id="455" idx="3"/>
            <a:endCxn id="478" idx="1"/>
          </p:cNvCxnSpPr>
          <p:nvPr/>
        </p:nvCxnSpPr>
        <p:spPr>
          <a:xfrm>
            <a:off x="2399767" y="4048195"/>
            <a:ext cx="3008100" cy="780600"/>
          </a:xfrm>
          <a:prstGeom prst="curvedConnector3">
            <a:avLst>
              <a:gd fmla="val 50000" name="adj1"/>
            </a:avLst>
          </a:prstGeom>
          <a:noFill/>
          <a:ln cap="flat" cmpd="sng" w="9525">
            <a:solidFill>
              <a:srgbClr val="FFFFFF"/>
            </a:solidFill>
            <a:prstDash val="dot"/>
            <a:round/>
            <a:headEnd len="med" w="med" type="none"/>
            <a:tailEnd len="med" w="med" type="none"/>
          </a:ln>
        </p:spPr>
      </p:cxnSp>
      <p:cxnSp>
        <p:nvCxnSpPr>
          <p:cNvPr id="512" name="Google Shape;512;p42"/>
          <p:cNvCxnSpPr/>
          <p:nvPr/>
        </p:nvCxnSpPr>
        <p:spPr>
          <a:xfrm>
            <a:off x="5651098" y="3913632"/>
            <a:ext cx="70800" cy="600"/>
          </a:xfrm>
          <a:prstGeom prst="curvedConnector3">
            <a:avLst>
              <a:gd fmla="val 49983" name="adj1"/>
            </a:avLst>
          </a:prstGeom>
          <a:noFill/>
          <a:ln cap="flat" cmpd="sng" w="19050">
            <a:solidFill>
              <a:srgbClr val="FFA61D"/>
            </a:solidFill>
            <a:prstDash val="dot"/>
            <a:round/>
            <a:headEnd len="med" w="med" type="none"/>
            <a:tailEnd len="med" w="med" type="none"/>
          </a:ln>
        </p:spPr>
      </p:cxnSp>
      <p:cxnSp>
        <p:nvCxnSpPr>
          <p:cNvPr id="513" name="Google Shape;513;p42"/>
          <p:cNvCxnSpPr/>
          <p:nvPr/>
        </p:nvCxnSpPr>
        <p:spPr>
          <a:xfrm>
            <a:off x="5651098" y="2313432"/>
            <a:ext cx="70800" cy="600"/>
          </a:xfrm>
          <a:prstGeom prst="curvedConnector3">
            <a:avLst>
              <a:gd fmla="val 49983" name="adj1"/>
            </a:avLst>
          </a:prstGeom>
          <a:noFill/>
          <a:ln cap="flat" cmpd="sng" w="19050">
            <a:solidFill>
              <a:srgbClr val="FFA61D"/>
            </a:solidFill>
            <a:prstDash val="dot"/>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43"/>
          <p:cNvSpPr txBox="1"/>
          <p:nvPr>
            <p:ph type="title"/>
          </p:nvPr>
        </p:nvSpPr>
        <p:spPr>
          <a:xfrm>
            <a:off x="649224" y="209009"/>
            <a:ext cx="7815300" cy="563100"/>
          </a:xfrm>
          <a:prstGeom prst="rect">
            <a:avLst/>
          </a:prstGeom>
          <a:noFill/>
          <a:ln>
            <a:noFill/>
          </a:ln>
        </p:spPr>
        <p:txBody>
          <a:bodyPr anchorCtr="0" anchor="ctr" bIns="34275" lIns="68575" spcFirstLastPara="1" rIns="68575" wrap="square" tIns="34275">
            <a:noAutofit/>
          </a:bodyPr>
          <a:lstStyle/>
          <a:p>
            <a:pPr indent="0" lvl="0" marL="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Trust &amp; Verify Migrations</a:t>
            </a:r>
            <a:endParaRPr b="1" sz="3000">
              <a:solidFill>
                <a:srgbClr val="FFFFFF"/>
              </a:solidFill>
              <a:latin typeface="Overpass"/>
              <a:ea typeface="Overpass"/>
              <a:cs typeface="Overpass"/>
              <a:sym typeface="Overpass"/>
            </a:endParaRPr>
          </a:p>
        </p:txBody>
      </p:sp>
      <p:sp>
        <p:nvSpPr>
          <p:cNvPr id="519" name="Google Shape;519;p43"/>
          <p:cNvSpPr txBox="1"/>
          <p:nvPr/>
        </p:nvSpPr>
        <p:spPr>
          <a:xfrm>
            <a:off x="256032" y="839300"/>
            <a:ext cx="7815300" cy="1551600"/>
          </a:xfrm>
          <a:prstGeom prst="rect">
            <a:avLst/>
          </a:prstGeom>
          <a:noFill/>
          <a:ln>
            <a:noFill/>
          </a:ln>
        </p:spPr>
        <p:txBody>
          <a:bodyPr anchorCtr="0" anchor="t" bIns="0" lIns="64000" spcFirstLastPara="1" rIns="0" wrap="square" tIns="0">
            <a:spAutoFit/>
          </a:bodyPr>
          <a:lstStyle/>
          <a:p>
            <a:pPr indent="-253492" lvl="0" marL="347472" rtl="0" algn="l">
              <a:lnSpc>
                <a:spcPct val="115000"/>
              </a:lnSpc>
              <a:spcBef>
                <a:spcPts val="90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Runs a </a:t>
            </a:r>
            <a:r>
              <a:rPr lang="en" sz="1800">
                <a:solidFill>
                  <a:schemeClr val="accent1"/>
                </a:solidFill>
                <a:latin typeface="Roboto Mono"/>
                <a:ea typeface="Roboto Mono"/>
                <a:cs typeface="Roboto Mono"/>
                <a:sym typeface="Roboto Mono"/>
              </a:rPr>
              <a:t>VD</a:t>
            </a:r>
            <a:r>
              <a:rPr lang="en" sz="1800">
                <a:solidFill>
                  <a:schemeClr val="accent1"/>
                </a:solidFill>
                <a:latin typeface="Roboto Mono"/>
                <a:ea typeface="Roboto Mono"/>
                <a:cs typeface="Roboto Mono"/>
                <a:sym typeface="Roboto Mono"/>
              </a:rPr>
              <a:t>iff </a:t>
            </a:r>
            <a:r>
              <a:rPr lang="en" sz="1800">
                <a:solidFill>
                  <a:schemeClr val="lt1"/>
                </a:solidFill>
                <a:latin typeface="Overpass"/>
                <a:ea typeface="Overpass"/>
                <a:cs typeface="Overpass"/>
                <a:sym typeface="Overpass"/>
              </a:rPr>
              <a:t>between the source and target shards</a:t>
            </a:r>
            <a:endParaRPr sz="1800">
              <a:solidFill>
                <a:schemeClr val="lt1"/>
              </a:solidFill>
              <a:latin typeface="Overpass"/>
              <a:ea typeface="Overpass"/>
              <a:cs typeface="Overpass"/>
              <a:sym typeface="Overpass"/>
            </a:endParaRPr>
          </a:p>
          <a:p>
            <a:pPr indent="-253492" lvl="0" marL="347472" rtl="0" algn="l">
              <a:lnSpc>
                <a:spcPct val="115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Asynchronous</a:t>
            </a:r>
            <a:endParaRPr sz="1800">
              <a:solidFill>
                <a:schemeClr val="lt1"/>
              </a:solidFill>
              <a:latin typeface="Overpass"/>
              <a:ea typeface="Overpass"/>
              <a:cs typeface="Overpass"/>
              <a:sym typeface="Overpass"/>
            </a:endParaRPr>
          </a:p>
          <a:p>
            <a:pPr indent="-254000" lvl="0" marL="342900" rtl="0" algn="l">
              <a:lnSpc>
                <a:spcPct val="115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Progress reporting and ETA</a:t>
            </a:r>
            <a:endParaRPr sz="1800">
              <a:solidFill>
                <a:schemeClr val="lt1"/>
              </a:solidFill>
              <a:latin typeface="Overpass"/>
              <a:ea typeface="Overpass"/>
              <a:cs typeface="Overpass"/>
              <a:sym typeface="Overpass"/>
            </a:endParaRPr>
          </a:p>
          <a:p>
            <a:pPr indent="-254000" lvl="0" marL="342900" rtl="0" algn="l">
              <a:lnSpc>
                <a:spcPct val="115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Auto resume on error</a:t>
            </a:r>
            <a:endParaRPr sz="1800">
              <a:solidFill>
                <a:schemeClr val="lt1"/>
              </a:solidFill>
              <a:latin typeface="Overpass"/>
              <a:ea typeface="Overpass"/>
              <a:cs typeface="Overpass"/>
              <a:sym typeface="Overpass"/>
            </a:endParaRPr>
          </a:p>
          <a:p>
            <a:pPr indent="-254000" lvl="0" marL="342900" rtl="0" algn="l">
              <a:lnSpc>
                <a:spcPct val="115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Resilient to failures and topology changes</a:t>
            </a:r>
            <a:endParaRPr sz="1800">
              <a:solidFill>
                <a:schemeClr val="lt1"/>
              </a:solidFill>
              <a:latin typeface="Overpass"/>
              <a:ea typeface="Overpass"/>
              <a:cs typeface="Overpass"/>
              <a:sym typeface="Overpass"/>
            </a:endParaRPr>
          </a:p>
        </p:txBody>
      </p:sp>
      <p:sp>
        <p:nvSpPr>
          <p:cNvPr id="520" name="Google Shape;520;p43"/>
          <p:cNvSpPr txBox="1"/>
          <p:nvPr/>
        </p:nvSpPr>
        <p:spPr>
          <a:xfrm>
            <a:off x="1005704" y="2489910"/>
            <a:ext cx="7111800" cy="2262600"/>
          </a:xfrm>
          <a:prstGeom prst="rect">
            <a:avLst/>
          </a:prstGeom>
          <a:noFill/>
          <a:ln cap="flat" cmpd="sng" w="9525">
            <a:solidFill>
              <a:srgbClr val="FFFFFF"/>
            </a:solidFill>
            <a:prstDash val="dash"/>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vtctldclient </a:t>
            </a:r>
            <a:r>
              <a:rPr lang="en" sz="900">
                <a:solidFill>
                  <a:schemeClr val="lt1"/>
                </a:solidFill>
                <a:latin typeface="Roboto Mono Light"/>
                <a:ea typeface="Roboto Mono Light"/>
                <a:cs typeface="Roboto Mono Light"/>
                <a:sym typeface="Roboto Mono Light"/>
              </a:rPr>
              <a:t>vdiff </a:t>
            </a:r>
            <a:r>
              <a:rPr lang="en" sz="900">
                <a:solidFill>
                  <a:schemeClr val="lt1"/>
                </a:solidFill>
                <a:latin typeface="Roboto Mono"/>
                <a:ea typeface="Roboto Mono"/>
                <a:cs typeface="Roboto Mono"/>
                <a:sym typeface="Roboto Mono"/>
              </a:rPr>
              <a:t>--target-keyspace customer --workflow commerce2customer </a:t>
            </a:r>
            <a:r>
              <a:rPr lang="en" sz="900">
                <a:solidFill>
                  <a:schemeClr val="lt1"/>
                </a:solidFill>
                <a:latin typeface="Roboto Mono Light"/>
                <a:ea typeface="Roboto Mono Light"/>
                <a:cs typeface="Roboto Mono Light"/>
                <a:sym typeface="Roboto Mono Light"/>
              </a:rPr>
              <a:t>--format=json show last</a:t>
            </a:r>
            <a:endParaRPr sz="900">
              <a:solidFill>
                <a:schemeClr val="lt1"/>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"Workflow": "commerce2customer",</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"Keyspace": "customer",</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"State": "started",</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"UUID": "1922fd46-48fd-11ed-96c4-920702940ee0",</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"RowsCompared": 3370000,</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"HasMismatch": false,</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"Shards": "-80,80-",</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"StartedAt": "2022-10-11 00:39:00",</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"Progress": {</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"Percentage": 16.99,</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"ETA": "2022-10-11 00:39:49"</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	}</a:t>
            </a:r>
            <a:endParaRPr sz="900">
              <a:solidFill>
                <a:srgbClr val="FFFFFF"/>
              </a:solidFill>
              <a:latin typeface="Roboto Mono Light"/>
              <a:ea typeface="Roboto Mono Light"/>
              <a:cs typeface="Roboto Mono Light"/>
              <a:sym typeface="Roboto Mono Light"/>
            </a:endParaRPr>
          </a:p>
          <a:p>
            <a:pPr indent="0" lvl="0" marL="0" marR="0" rtl="0" algn="l">
              <a:lnSpc>
                <a:spcPct val="100000"/>
              </a:lnSpc>
              <a:spcBef>
                <a:spcPts val="0"/>
              </a:spcBef>
              <a:spcAft>
                <a:spcPts val="0"/>
              </a:spcAft>
              <a:buNone/>
            </a:pPr>
            <a:r>
              <a:rPr lang="en" sz="900">
                <a:solidFill>
                  <a:srgbClr val="FFFFFF"/>
                </a:solidFill>
                <a:latin typeface="Roboto Mono Light"/>
                <a:ea typeface="Roboto Mono Light"/>
                <a:cs typeface="Roboto Mono Light"/>
                <a:sym typeface="Roboto Mono Light"/>
              </a:rPr>
              <a:t>}</a:t>
            </a:r>
            <a:endParaRPr sz="900">
              <a:solidFill>
                <a:srgbClr val="FFFFFF"/>
              </a:solidFill>
              <a:latin typeface="Roboto Mono Light"/>
              <a:ea typeface="Roboto Mono Light"/>
              <a:cs typeface="Roboto Mono Light"/>
              <a:sym typeface="Roboto Mono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44"/>
          <p:cNvSpPr txBox="1"/>
          <p:nvPr/>
        </p:nvSpPr>
        <p:spPr>
          <a:xfrm>
            <a:off x="890582" y="276325"/>
            <a:ext cx="65181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2400"/>
              <a:buFont typeface="Montserrat Medium"/>
              <a:buNone/>
            </a:pPr>
            <a:r>
              <a:t/>
            </a:r>
            <a:endParaRPr sz="1100"/>
          </a:p>
        </p:txBody>
      </p:sp>
      <p:sp>
        <p:nvSpPr>
          <p:cNvPr id="526" name="Google Shape;526;p44"/>
          <p:cNvSpPr txBox="1"/>
          <p:nvPr/>
        </p:nvSpPr>
        <p:spPr>
          <a:xfrm>
            <a:off x="3368647" y="1299608"/>
            <a:ext cx="429300" cy="2847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400"/>
              <a:buFont typeface="Montserrat"/>
              <a:buNone/>
            </a:pPr>
            <a:r>
              <a:t/>
            </a:r>
            <a:endParaRPr b="0" i="0" sz="1400" u="none" cap="none" strike="noStrike">
              <a:solidFill>
                <a:srgbClr val="000000"/>
              </a:solidFill>
              <a:latin typeface="Montserrat"/>
              <a:ea typeface="Montserrat"/>
              <a:cs typeface="Montserrat"/>
              <a:sym typeface="Montserrat"/>
            </a:endParaRPr>
          </a:p>
        </p:txBody>
      </p:sp>
      <p:sp>
        <p:nvSpPr>
          <p:cNvPr id="527" name="Google Shape;527;p44"/>
          <p:cNvSpPr txBox="1"/>
          <p:nvPr/>
        </p:nvSpPr>
        <p:spPr>
          <a:xfrm>
            <a:off x="259163" y="930056"/>
            <a:ext cx="8492700" cy="3144600"/>
          </a:xfrm>
          <a:prstGeom prst="rect">
            <a:avLst/>
          </a:prstGeom>
          <a:noFill/>
          <a:ln>
            <a:noFill/>
          </a:ln>
        </p:spPr>
        <p:txBody>
          <a:bodyPr anchorCtr="0" anchor="t" bIns="0" lIns="0" spcFirstLastPara="1" rIns="0" wrap="square" tIns="0">
            <a:spAutoFit/>
          </a:bodyPr>
          <a:lstStyle/>
          <a:p>
            <a:pPr indent="-311150" lvl="0" marL="457200" marR="0" rtl="0" algn="l">
              <a:lnSpc>
                <a:spcPct val="115000"/>
              </a:lnSpc>
              <a:spcBef>
                <a:spcPts val="0"/>
              </a:spcBef>
              <a:spcAft>
                <a:spcPts val="0"/>
              </a:spcAft>
              <a:buClr>
                <a:srgbClr val="FFFFFF"/>
              </a:buClr>
              <a:buSzPts val="1300"/>
              <a:buFont typeface="Overpass"/>
              <a:buChar char="●"/>
            </a:pPr>
            <a:r>
              <a:rPr lang="en" sz="1800">
                <a:solidFill>
                  <a:srgbClr val="FFFFFF"/>
                </a:solidFill>
                <a:latin typeface="Overpass"/>
                <a:ea typeface="Overpass"/>
                <a:cs typeface="Overpass"/>
                <a:sym typeface="Overpass"/>
              </a:rPr>
              <a:t>Real-time views into a [transformed] [subset] of data </a:t>
            </a:r>
            <a:endParaRPr sz="1800">
              <a:solidFill>
                <a:srgbClr val="FFFFFF"/>
              </a:solidFill>
              <a:latin typeface="Overpass"/>
              <a:ea typeface="Overpass"/>
              <a:cs typeface="Overpass"/>
              <a:sym typeface="Overpass"/>
            </a:endParaRPr>
          </a:p>
          <a:p>
            <a:pPr indent="-317500" lvl="0" marL="457200" marR="0" rtl="0" algn="l">
              <a:lnSpc>
                <a:spcPct val="115000"/>
              </a:lnSpc>
              <a:spcBef>
                <a:spcPts val="0"/>
              </a:spcBef>
              <a:spcAft>
                <a:spcPts val="0"/>
              </a:spcAft>
              <a:buClr>
                <a:srgbClr val="FFFFFF"/>
              </a:buClr>
              <a:buSzPts val="1400"/>
              <a:buFont typeface="Overpass"/>
              <a:buChar char="●"/>
            </a:pPr>
            <a:r>
              <a:rPr lang="en" sz="1800">
                <a:solidFill>
                  <a:srgbClr val="FFFFFF"/>
                </a:solidFill>
                <a:latin typeface="Overpass"/>
                <a:ea typeface="Overpass"/>
                <a:cs typeface="Overpass"/>
                <a:sym typeface="Overpass"/>
              </a:rPr>
              <a:t>Persisted as a table, could be sharded</a:t>
            </a:r>
            <a:endParaRPr sz="1800">
              <a:solidFill>
                <a:srgbClr val="FFFFFF"/>
              </a:solidFill>
              <a:latin typeface="Overpass"/>
              <a:ea typeface="Overpass"/>
              <a:cs typeface="Overpass"/>
              <a:sym typeface="Overpass"/>
            </a:endParaRPr>
          </a:p>
          <a:p>
            <a:pPr indent="-311150" lvl="0" marL="457200" rtl="0" algn="l">
              <a:lnSpc>
                <a:spcPct val="115000"/>
              </a:lnSpc>
              <a:spcBef>
                <a:spcPts val="0"/>
              </a:spcBef>
              <a:spcAft>
                <a:spcPts val="0"/>
              </a:spcAft>
              <a:buClr>
                <a:schemeClr val="lt1"/>
              </a:buClr>
              <a:buSzPts val="1300"/>
              <a:buFont typeface="Overpass"/>
              <a:buChar char="●"/>
            </a:pPr>
            <a:r>
              <a:rPr lang="en" sz="1800">
                <a:solidFill>
                  <a:schemeClr val="lt1"/>
                </a:solidFill>
                <a:latin typeface="Overpass"/>
                <a:ea typeface="Overpass"/>
                <a:cs typeface="Overpass"/>
                <a:sym typeface="Overpass"/>
              </a:rPr>
              <a:t>This data is automatically kept correct and up-to-date</a:t>
            </a:r>
            <a:endParaRPr sz="1800">
              <a:solidFill>
                <a:srgbClr val="FFFFFF"/>
              </a:solidFill>
              <a:latin typeface="Overpass"/>
              <a:ea typeface="Overpass"/>
              <a:cs typeface="Overpass"/>
              <a:sym typeface="Overpass"/>
            </a:endParaRPr>
          </a:p>
          <a:p>
            <a:pPr indent="-317500" lvl="0" marL="457200" rtl="0" algn="l">
              <a:lnSpc>
                <a:spcPct val="115000"/>
              </a:lnSpc>
              <a:spcBef>
                <a:spcPts val="0"/>
              </a:spcBef>
              <a:spcAft>
                <a:spcPts val="0"/>
              </a:spcAft>
              <a:buClr>
                <a:srgbClr val="FFFFFF"/>
              </a:buClr>
              <a:buSzPts val="1400"/>
              <a:buFont typeface="Overpass"/>
              <a:buChar char="●"/>
            </a:pPr>
            <a:r>
              <a:rPr lang="en" sz="1800">
                <a:solidFill>
                  <a:schemeClr val="lt1"/>
                </a:solidFill>
                <a:latin typeface="Overpass"/>
                <a:ea typeface="Overpass"/>
                <a:cs typeface="Overpass"/>
                <a:sym typeface="Overpass"/>
              </a:rPr>
              <a:t>Use </a:t>
            </a:r>
            <a:r>
              <a:rPr b="1" lang="en" sz="1800">
                <a:solidFill>
                  <a:schemeClr val="accent1"/>
                </a:solidFill>
                <a:latin typeface="Roboto Mono"/>
                <a:ea typeface="Roboto Mono"/>
                <a:cs typeface="Roboto Mono"/>
                <a:sym typeface="Roboto Mono"/>
              </a:rPr>
              <a:t>Materialize</a:t>
            </a:r>
            <a:r>
              <a:rPr lang="en" sz="1800">
                <a:solidFill>
                  <a:schemeClr val="lt1"/>
                </a:solidFill>
                <a:latin typeface="Overpass"/>
                <a:ea typeface="Overpass"/>
                <a:cs typeface="Overpass"/>
                <a:sym typeface="Overpass"/>
              </a:rPr>
              <a:t> to setup the materialized view</a:t>
            </a:r>
            <a:endParaRPr sz="1800">
              <a:solidFill>
                <a:schemeClr val="lt1"/>
              </a:solidFill>
              <a:latin typeface="Overpass"/>
              <a:ea typeface="Overpass"/>
              <a:cs typeface="Overpass"/>
              <a:sym typeface="Overpass"/>
            </a:endParaRPr>
          </a:p>
          <a:p>
            <a:pPr indent="-317500" lvl="0" marL="457200" rtl="0" algn="l">
              <a:lnSpc>
                <a:spcPct val="115000"/>
              </a:lnSpc>
              <a:spcBef>
                <a:spcPts val="0"/>
              </a:spcBef>
              <a:spcAft>
                <a:spcPts val="0"/>
              </a:spcAft>
              <a:buClr>
                <a:schemeClr val="lt1"/>
              </a:buClr>
              <a:buSzPts val="1400"/>
              <a:buFont typeface="Overpass"/>
              <a:buChar char="●"/>
            </a:pPr>
            <a:r>
              <a:rPr lang="en" sz="1800">
                <a:solidFill>
                  <a:schemeClr val="lt1"/>
                </a:solidFill>
                <a:latin typeface="Overpass"/>
                <a:ea typeface="Overpass"/>
                <a:cs typeface="Overpass"/>
                <a:sym typeface="Overpass"/>
              </a:rPr>
              <a:t>Some applications</a:t>
            </a:r>
            <a:endParaRPr sz="1800">
              <a:solidFill>
                <a:schemeClr val="lt1"/>
              </a:solidFill>
              <a:latin typeface="Overpass"/>
              <a:ea typeface="Overpass"/>
              <a:cs typeface="Overpass"/>
              <a:sym typeface="Overpass"/>
            </a:endParaRPr>
          </a:p>
          <a:p>
            <a:pPr indent="-304800" lvl="1" marL="914400" rtl="0" algn="l">
              <a:lnSpc>
                <a:spcPct val="115000"/>
              </a:lnSpc>
              <a:spcBef>
                <a:spcPts val="0"/>
              </a:spcBef>
              <a:spcAft>
                <a:spcPts val="0"/>
              </a:spcAft>
              <a:buClr>
                <a:schemeClr val="lt1"/>
              </a:buClr>
              <a:buSzPts val="1200"/>
              <a:buFont typeface="Overpass"/>
              <a:buChar char="■"/>
            </a:pPr>
            <a:r>
              <a:rPr lang="en" sz="1800">
                <a:solidFill>
                  <a:schemeClr val="lt1"/>
                </a:solidFill>
                <a:latin typeface="Overpass"/>
                <a:ea typeface="Overpass"/>
                <a:cs typeface="Overpass"/>
                <a:sym typeface="Overpass"/>
              </a:rPr>
              <a:t>Aggregations for analytics</a:t>
            </a:r>
            <a:endParaRPr sz="1800">
              <a:solidFill>
                <a:schemeClr val="lt1"/>
              </a:solidFill>
              <a:latin typeface="Overpass"/>
              <a:ea typeface="Overpass"/>
              <a:cs typeface="Overpass"/>
              <a:sym typeface="Overpass"/>
            </a:endParaRPr>
          </a:p>
          <a:p>
            <a:pPr indent="-304800" lvl="1" marL="914400" rtl="0" algn="l">
              <a:lnSpc>
                <a:spcPct val="115000"/>
              </a:lnSpc>
              <a:spcBef>
                <a:spcPts val="0"/>
              </a:spcBef>
              <a:spcAft>
                <a:spcPts val="0"/>
              </a:spcAft>
              <a:buClr>
                <a:schemeClr val="lt1"/>
              </a:buClr>
              <a:buSzPts val="1200"/>
              <a:buFont typeface="Overpass"/>
              <a:buChar char="■"/>
            </a:pPr>
            <a:r>
              <a:rPr lang="en" sz="1800">
                <a:solidFill>
                  <a:schemeClr val="lt1"/>
                </a:solidFill>
                <a:latin typeface="Overpass"/>
                <a:ea typeface="Overpass"/>
                <a:cs typeface="Overpass"/>
                <a:sym typeface="Overpass"/>
              </a:rPr>
              <a:t>Denormalized tables </a:t>
            </a:r>
            <a:endParaRPr sz="1800">
              <a:solidFill>
                <a:schemeClr val="lt1"/>
              </a:solidFill>
              <a:latin typeface="Overpass"/>
              <a:ea typeface="Overpass"/>
              <a:cs typeface="Overpass"/>
              <a:sym typeface="Overpass"/>
            </a:endParaRPr>
          </a:p>
          <a:p>
            <a:pPr indent="-304800" lvl="1" marL="914400" rtl="0" algn="l">
              <a:lnSpc>
                <a:spcPct val="115000"/>
              </a:lnSpc>
              <a:spcBef>
                <a:spcPts val="0"/>
              </a:spcBef>
              <a:spcAft>
                <a:spcPts val="0"/>
              </a:spcAft>
              <a:buClr>
                <a:schemeClr val="lt1"/>
              </a:buClr>
              <a:buSzPts val="1200"/>
              <a:buFont typeface="Overpass"/>
              <a:buChar char="■"/>
            </a:pPr>
            <a:r>
              <a:rPr lang="en" sz="1800">
                <a:solidFill>
                  <a:schemeClr val="lt1"/>
                </a:solidFill>
                <a:latin typeface="Overpass"/>
                <a:ea typeface="Overpass"/>
                <a:cs typeface="Overpass"/>
                <a:sym typeface="Overpass"/>
              </a:rPr>
              <a:t>Anonymization of PII data </a:t>
            </a:r>
            <a:endParaRPr sz="1800">
              <a:solidFill>
                <a:schemeClr val="lt1"/>
              </a:solidFill>
              <a:latin typeface="Overpass"/>
              <a:ea typeface="Overpass"/>
              <a:cs typeface="Overpass"/>
              <a:sym typeface="Overpass"/>
            </a:endParaRPr>
          </a:p>
          <a:p>
            <a:pPr indent="-298450" lvl="1" marL="914400" rtl="0" algn="l">
              <a:lnSpc>
                <a:spcPct val="115000"/>
              </a:lnSpc>
              <a:spcBef>
                <a:spcPts val="0"/>
              </a:spcBef>
              <a:spcAft>
                <a:spcPts val="0"/>
              </a:spcAft>
              <a:buClr>
                <a:schemeClr val="lt1"/>
              </a:buClr>
              <a:buSzPts val="1100"/>
              <a:buFont typeface="Overpass"/>
              <a:buChar char="■"/>
            </a:pPr>
            <a:r>
              <a:rPr lang="en" sz="1800">
                <a:solidFill>
                  <a:schemeClr val="lt1"/>
                </a:solidFill>
                <a:latin typeface="Overpass"/>
                <a:ea typeface="Overpass"/>
                <a:cs typeface="Overpass"/>
                <a:sym typeface="Overpass"/>
              </a:rPr>
              <a:t>Local copies of a reference tables</a:t>
            </a:r>
            <a:endParaRPr sz="1800">
              <a:solidFill>
                <a:schemeClr val="lt1"/>
              </a:solidFill>
              <a:latin typeface="Overpass"/>
              <a:ea typeface="Overpass"/>
              <a:cs typeface="Overpass"/>
              <a:sym typeface="Overpass"/>
            </a:endParaRPr>
          </a:p>
          <a:p>
            <a:pPr indent="0" lvl="0" marL="914400" rtl="0" algn="l">
              <a:lnSpc>
                <a:spcPct val="115000"/>
              </a:lnSpc>
              <a:spcBef>
                <a:spcPts val="0"/>
              </a:spcBef>
              <a:spcAft>
                <a:spcPts val="0"/>
              </a:spcAft>
              <a:buNone/>
            </a:pPr>
            <a:r>
              <a:t/>
            </a:r>
            <a:endParaRPr sz="1800">
              <a:solidFill>
                <a:schemeClr val="lt1"/>
              </a:solidFill>
              <a:latin typeface="Overpass"/>
              <a:ea typeface="Overpass"/>
              <a:cs typeface="Overpass"/>
              <a:sym typeface="Overpass"/>
            </a:endParaRPr>
          </a:p>
        </p:txBody>
      </p:sp>
      <p:sp>
        <p:nvSpPr>
          <p:cNvPr id="528" name="Google Shape;528;p44"/>
          <p:cNvSpPr txBox="1"/>
          <p:nvPr/>
        </p:nvSpPr>
        <p:spPr>
          <a:xfrm>
            <a:off x="1106142" y="233438"/>
            <a:ext cx="6681600" cy="46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2400"/>
              <a:buFont typeface="Montserrat Medium"/>
              <a:buNone/>
            </a:pPr>
            <a:r>
              <a:rPr b="1" lang="en" sz="3000">
                <a:solidFill>
                  <a:srgbClr val="FFFFFF"/>
                </a:solidFill>
                <a:latin typeface="Overpass"/>
                <a:ea typeface="Overpass"/>
                <a:cs typeface="Overpass"/>
                <a:sym typeface="Overpass"/>
              </a:rPr>
              <a:t>Materialized Views</a:t>
            </a:r>
            <a:endParaRPr b="1" sz="3000">
              <a:latin typeface="Overpass"/>
              <a:ea typeface="Overpass"/>
              <a:cs typeface="Overpass"/>
              <a:sym typeface="Overpas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45"/>
          <p:cNvSpPr txBox="1"/>
          <p:nvPr/>
        </p:nvSpPr>
        <p:spPr>
          <a:xfrm>
            <a:off x="890582" y="276325"/>
            <a:ext cx="6518100" cy="169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2400"/>
              <a:buFont typeface="Montserrat Medium"/>
              <a:buNone/>
            </a:pPr>
            <a:r>
              <a:t/>
            </a:r>
            <a:endParaRPr sz="1100"/>
          </a:p>
        </p:txBody>
      </p:sp>
      <p:sp>
        <p:nvSpPr>
          <p:cNvPr id="534" name="Google Shape;534;p45"/>
          <p:cNvSpPr txBox="1"/>
          <p:nvPr/>
        </p:nvSpPr>
        <p:spPr>
          <a:xfrm>
            <a:off x="3368647" y="1299608"/>
            <a:ext cx="429300" cy="2847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000000"/>
              </a:buClr>
              <a:buSzPts val="1400"/>
              <a:buFont typeface="Montserrat"/>
              <a:buNone/>
            </a:pPr>
            <a:r>
              <a:t/>
            </a:r>
            <a:endParaRPr b="0" i="0" sz="1400" u="none" cap="none" strike="noStrike">
              <a:solidFill>
                <a:srgbClr val="000000"/>
              </a:solidFill>
              <a:latin typeface="Montserrat"/>
              <a:ea typeface="Montserrat"/>
              <a:cs typeface="Montserrat"/>
              <a:sym typeface="Montserrat"/>
            </a:endParaRPr>
          </a:p>
        </p:txBody>
      </p:sp>
      <p:sp>
        <p:nvSpPr>
          <p:cNvPr id="535" name="Google Shape;535;p45"/>
          <p:cNvSpPr txBox="1"/>
          <p:nvPr/>
        </p:nvSpPr>
        <p:spPr>
          <a:xfrm>
            <a:off x="265900" y="802475"/>
            <a:ext cx="8537400" cy="2157900"/>
          </a:xfrm>
          <a:prstGeom prst="rect">
            <a:avLst/>
          </a:prstGeom>
          <a:noFill/>
          <a:ln>
            <a:noFill/>
          </a:ln>
        </p:spPr>
        <p:txBody>
          <a:bodyPr anchorCtr="0" anchor="t" bIns="0" lIns="0" spcFirstLastPara="1" rIns="0" wrap="square" tIns="0">
            <a:spAutoFit/>
          </a:bodyPr>
          <a:lstStyle/>
          <a:p>
            <a:pPr indent="-323850" lvl="0" marL="457200" marR="0" rtl="0" algn="l">
              <a:lnSpc>
                <a:spcPct val="115000"/>
              </a:lnSpc>
              <a:spcBef>
                <a:spcPts val="0"/>
              </a:spcBef>
              <a:spcAft>
                <a:spcPts val="0"/>
              </a:spcAft>
              <a:buClr>
                <a:srgbClr val="FFFFFF"/>
              </a:buClr>
              <a:buSzPts val="1500"/>
              <a:buFont typeface="Overpass"/>
              <a:buChar char="●"/>
            </a:pPr>
            <a:r>
              <a:rPr b="1" lang="en" sz="1800">
                <a:solidFill>
                  <a:schemeClr val="accent1"/>
                </a:solidFill>
                <a:latin typeface="Roboto Mono"/>
                <a:ea typeface="Roboto Mono"/>
                <a:cs typeface="Roboto Mono"/>
                <a:sym typeface="Roboto Mono"/>
              </a:rPr>
              <a:t>VTGate VStream</a:t>
            </a:r>
            <a:r>
              <a:rPr lang="en" sz="1500">
                <a:solidFill>
                  <a:schemeClr val="lt1"/>
                </a:solidFill>
                <a:latin typeface="Overpass"/>
                <a:ea typeface="Overpass"/>
                <a:cs typeface="Overpass"/>
                <a:sym typeface="Overpass"/>
              </a:rPr>
              <a:t> gRPC API</a:t>
            </a:r>
            <a:endParaRPr sz="1500">
              <a:solidFill>
                <a:schemeClr val="lt1"/>
              </a:solidFill>
              <a:latin typeface="Overpass"/>
              <a:ea typeface="Overpass"/>
              <a:cs typeface="Overpass"/>
              <a:sym typeface="Overpass"/>
            </a:endParaRPr>
          </a:p>
          <a:p>
            <a:pPr indent="-323850" lvl="0" marL="457200" marR="0" rtl="0" algn="l">
              <a:lnSpc>
                <a:spcPct val="115000"/>
              </a:lnSpc>
              <a:spcBef>
                <a:spcPts val="0"/>
              </a:spcBef>
              <a:spcAft>
                <a:spcPts val="0"/>
              </a:spcAft>
              <a:buClr>
                <a:srgbClr val="FFFFFF"/>
              </a:buClr>
              <a:buSzPts val="1500"/>
              <a:buFont typeface="Overpass"/>
              <a:buChar char="●"/>
            </a:pPr>
            <a:r>
              <a:rPr lang="en" sz="1500">
                <a:solidFill>
                  <a:srgbClr val="FFFFFF"/>
                </a:solidFill>
                <a:latin typeface="Overpass"/>
                <a:ea typeface="Overpass"/>
                <a:cs typeface="Overpass"/>
                <a:sym typeface="Overpass"/>
              </a:rPr>
              <a:t>Vitess managed change event stream</a:t>
            </a:r>
            <a:endParaRPr sz="1500">
              <a:solidFill>
                <a:srgbClr val="FFFFFF"/>
              </a:solidFill>
              <a:latin typeface="Overpass"/>
              <a:ea typeface="Overpass"/>
              <a:cs typeface="Overpass"/>
              <a:sym typeface="Overpass"/>
            </a:endParaRPr>
          </a:p>
          <a:p>
            <a:pPr indent="-304800" lvl="1" marL="914400" marR="0" rtl="0" algn="l">
              <a:lnSpc>
                <a:spcPct val="115000"/>
              </a:lnSpc>
              <a:spcBef>
                <a:spcPts val="0"/>
              </a:spcBef>
              <a:spcAft>
                <a:spcPts val="0"/>
              </a:spcAft>
              <a:buClr>
                <a:srgbClr val="FFFFFF"/>
              </a:buClr>
              <a:buSzPts val="1200"/>
              <a:buFont typeface="Overpass"/>
              <a:buChar char="■"/>
            </a:pPr>
            <a:r>
              <a:rPr lang="en" sz="1500">
                <a:solidFill>
                  <a:srgbClr val="FFFFFF"/>
                </a:solidFill>
                <a:latin typeface="Overpass"/>
                <a:ea typeface="Overpass"/>
                <a:cs typeface="Overpass"/>
                <a:sym typeface="Overpass"/>
              </a:rPr>
              <a:t>Keeping your DW in sync with your production DB</a:t>
            </a:r>
            <a:endParaRPr sz="1500">
              <a:solidFill>
                <a:srgbClr val="FFFFFF"/>
              </a:solidFill>
              <a:latin typeface="Overpass"/>
              <a:ea typeface="Overpass"/>
              <a:cs typeface="Overpass"/>
              <a:sym typeface="Overpass"/>
            </a:endParaRPr>
          </a:p>
          <a:p>
            <a:pPr indent="-304800" lvl="1" marL="914400" marR="0" rtl="0" algn="l">
              <a:lnSpc>
                <a:spcPct val="115000"/>
              </a:lnSpc>
              <a:spcBef>
                <a:spcPts val="0"/>
              </a:spcBef>
              <a:spcAft>
                <a:spcPts val="0"/>
              </a:spcAft>
              <a:buClr>
                <a:srgbClr val="FFFFFF"/>
              </a:buClr>
              <a:buSzPts val="1200"/>
              <a:buFont typeface="Overpass"/>
              <a:buChar char="■"/>
            </a:pPr>
            <a:r>
              <a:rPr lang="en" sz="1500">
                <a:solidFill>
                  <a:srgbClr val="FFFFFF"/>
                </a:solidFill>
                <a:latin typeface="Overpass"/>
                <a:ea typeface="Overpass"/>
                <a:cs typeface="Overpass"/>
                <a:sym typeface="Overpass"/>
              </a:rPr>
              <a:t>Real-time notifications           </a:t>
            </a:r>
            <a:endParaRPr sz="1500">
              <a:solidFill>
                <a:srgbClr val="FFFFFF"/>
              </a:solidFill>
              <a:latin typeface="Overpass"/>
              <a:ea typeface="Overpass"/>
              <a:cs typeface="Overpass"/>
              <a:sym typeface="Overpass"/>
            </a:endParaRPr>
          </a:p>
          <a:p>
            <a:pPr indent="-304800" lvl="1" marL="914400" marR="0" rtl="0" algn="l">
              <a:lnSpc>
                <a:spcPct val="115000"/>
              </a:lnSpc>
              <a:spcBef>
                <a:spcPts val="0"/>
              </a:spcBef>
              <a:spcAft>
                <a:spcPts val="0"/>
              </a:spcAft>
              <a:buClr>
                <a:srgbClr val="FFFFFF"/>
              </a:buClr>
              <a:buSzPts val="1200"/>
              <a:buFont typeface="Overpass"/>
              <a:buChar char="■"/>
            </a:pPr>
            <a:r>
              <a:rPr lang="en" sz="1500">
                <a:solidFill>
                  <a:srgbClr val="FFFFFF"/>
                </a:solidFill>
                <a:latin typeface="Overpass"/>
                <a:ea typeface="Overpass"/>
                <a:cs typeface="Overpass"/>
                <a:sym typeface="Overpass"/>
              </a:rPr>
              <a:t>Update Search Index</a:t>
            </a:r>
            <a:endParaRPr sz="1500">
              <a:solidFill>
                <a:srgbClr val="FFFFFF"/>
              </a:solidFill>
              <a:latin typeface="Overpass"/>
              <a:ea typeface="Overpass"/>
              <a:cs typeface="Overpass"/>
              <a:sym typeface="Overpass"/>
            </a:endParaRPr>
          </a:p>
          <a:p>
            <a:pPr indent="-323850" lvl="0" marL="457200" marR="0" rtl="0" algn="l">
              <a:lnSpc>
                <a:spcPct val="115000"/>
              </a:lnSpc>
              <a:spcBef>
                <a:spcPts val="0"/>
              </a:spcBef>
              <a:spcAft>
                <a:spcPts val="0"/>
              </a:spcAft>
              <a:buClr>
                <a:srgbClr val="FFFFFF"/>
              </a:buClr>
              <a:buSzPts val="1500"/>
              <a:buFont typeface="Overpass"/>
              <a:buChar char="●"/>
            </a:pPr>
            <a:r>
              <a:rPr lang="en" sz="1500">
                <a:solidFill>
                  <a:srgbClr val="FFFFFF"/>
                </a:solidFill>
                <a:latin typeface="Roboto Mono"/>
                <a:ea typeface="Roboto Mono"/>
                <a:cs typeface="Roboto Mono"/>
                <a:sym typeface="Roboto Mono"/>
              </a:rPr>
              <a:t>Stream</a:t>
            </a:r>
            <a:r>
              <a:rPr lang="en" sz="1500">
                <a:solidFill>
                  <a:srgbClr val="FFFFFF"/>
                </a:solidFill>
                <a:latin typeface="Overpass"/>
                <a:ea typeface="Overpass"/>
                <a:cs typeface="Overpass"/>
                <a:sym typeface="Overpass"/>
              </a:rPr>
              <a:t>  current snapshot and/or changes</a:t>
            </a:r>
            <a:endParaRPr sz="1500">
              <a:solidFill>
                <a:srgbClr val="FFFFFF"/>
              </a:solidFill>
              <a:latin typeface="Overpass"/>
              <a:ea typeface="Overpass"/>
              <a:cs typeface="Overpass"/>
              <a:sym typeface="Overpass"/>
            </a:endParaRPr>
          </a:p>
          <a:p>
            <a:pPr indent="-304800" lvl="1" marL="914400" marR="0" rtl="0" algn="l">
              <a:lnSpc>
                <a:spcPct val="115000"/>
              </a:lnSpc>
              <a:spcBef>
                <a:spcPts val="0"/>
              </a:spcBef>
              <a:spcAft>
                <a:spcPts val="0"/>
              </a:spcAft>
              <a:buClr>
                <a:srgbClr val="FFFFFF"/>
              </a:buClr>
              <a:buSzPts val="1200"/>
              <a:buFont typeface="Overpass"/>
              <a:buChar char="■"/>
            </a:pPr>
            <a:r>
              <a:rPr lang="en" sz="1500">
                <a:solidFill>
                  <a:srgbClr val="FFFFFF"/>
                </a:solidFill>
                <a:latin typeface="Overpass"/>
                <a:ea typeface="Overpass"/>
                <a:cs typeface="Overpass"/>
                <a:sym typeface="Overpass"/>
              </a:rPr>
              <a:t>Entire keyspace / subset of tables / filter query</a:t>
            </a:r>
            <a:endParaRPr sz="1500">
              <a:solidFill>
                <a:srgbClr val="FFFFFF"/>
              </a:solidFill>
              <a:latin typeface="Overpass"/>
              <a:ea typeface="Overpass"/>
              <a:cs typeface="Overpass"/>
              <a:sym typeface="Overpass"/>
            </a:endParaRPr>
          </a:p>
          <a:p>
            <a:pPr indent="0" lvl="0" marL="0" marR="0" rtl="0" algn="l">
              <a:lnSpc>
                <a:spcPct val="115000"/>
              </a:lnSpc>
              <a:spcBef>
                <a:spcPts val="0"/>
              </a:spcBef>
              <a:spcAft>
                <a:spcPts val="0"/>
              </a:spcAft>
              <a:buNone/>
            </a:pPr>
            <a:r>
              <a:t/>
            </a:r>
            <a:endParaRPr sz="1600">
              <a:solidFill>
                <a:srgbClr val="FFFFFF"/>
              </a:solidFill>
              <a:latin typeface="Montserrat"/>
              <a:ea typeface="Montserrat"/>
              <a:cs typeface="Montserrat"/>
              <a:sym typeface="Montserrat"/>
            </a:endParaRPr>
          </a:p>
        </p:txBody>
      </p:sp>
      <p:sp>
        <p:nvSpPr>
          <p:cNvPr id="536" name="Google Shape;536;p45"/>
          <p:cNvSpPr txBox="1"/>
          <p:nvPr/>
        </p:nvSpPr>
        <p:spPr>
          <a:xfrm>
            <a:off x="387776" y="237744"/>
            <a:ext cx="8356500" cy="46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2400"/>
              <a:buFont typeface="Montserrat Medium"/>
              <a:buNone/>
            </a:pPr>
            <a:r>
              <a:rPr b="1" lang="en" sz="3000">
                <a:solidFill>
                  <a:srgbClr val="FFFFFF"/>
                </a:solidFill>
                <a:latin typeface="Overpass"/>
                <a:ea typeface="Overpass"/>
                <a:cs typeface="Overpass"/>
                <a:sym typeface="Overpass"/>
              </a:rPr>
              <a:t>Change Data Capture</a:t>
            </a:r>
            <a:endParaRPr b="1" sz="3000">
              <a:latin typeface="Overpass"/>
              <a:ea typeface="Overpass"/>
              <a:cs typeface="Overpass"/>
              <a:sym typeface="Overpass"/>
            </a:endParaRPr>
          </a:p>
        </p:txBody>
      </p:sp>
      <p:pic>
        <p:nvPicPr>
          <p:cNvPr id="537" name="Google Shape;537;p45"/>
          <p:cNvPicPr preferRelativeResize="0"/>
          <p:nvPr/>
        </p:nvPicPr>
        <p:blipFill>
          <a:blip r:embed="rId3">
            <a:alphaModFix/>
          </a:blip>
          <a:stretch>
            <a:fillRect/>
          </a:stretch>
        </p:blipFill>
        <p:spPr>
          <a:xfrm>
            <a:off x="7301175" y="1855625"/>
            <a:ext cx="228600" cy="228600"/>
          </a:xfrm>
          <a:prstGeom prst="rect">
            <a:avLst/>
          </a:prstGeom>
          <a:noFill/>
          <a:ln>
            <a:noFill/>
          </a:ln>
        </p:spPr>
      </p:pic>
      <p:pic>
        <p:nvPicPr>
          <p:cNvPr id="538" name="Google Shape;538;p45"/>
          <p:cNvPicPr preferRelativeResize="0"/>
          <p:nvPr/>
        </p:nvPicPr>
        <p:blipFill>
          <a:blip r:embed="rId3">
            <a:alphaModFix/>
          </a:blip>
          <a:stretch>
            <a:fillRect/>
          </a:stretch>
        </p:blipFill>
        <p:spPr>
          <a:xfrm>
            <a:off x="7301175" y="2114255"/>
            <a:ext cx="228600" cy="228600"/>
          </a:xfrm>
          <a:prstGeom prst="rect">
            <a:avLst/>
          </a:prstGeom>
          <a:noFill/>
          <a:ln>
            <a:noFill/>
          </a:ln>
        </p:spPr>
      </p:pic>
      <p:pic>
        <p:nvPicPr>
          <p:cNvPr id="539" name="Google Shape;539;p45"/>
          <p:cNvPicPr preferRelativeResize="0"/>
          <p:nvPr/>
        </p:nvPicPr>
        <p:blipFill>
          <a:blip r:embed="rId3">
            <a:alphaModFix/>
          </a:blip>
          <a:stretch>
            <a:fillRect/>
          </a:stretch>
        </p:blipFill>
        <p:spPr>
          <a:xfrm>
            <a:off x="7301175" y="2372884"/>
            <a:ext cx="228600" cy="228600"/>
          </a:xfrm>
          <a:prstGeom prst="rect">
            <a:avLst/>
          </a:prstGeom>
          <a:noFill/>
          <a:ln>
            <a:noFill/>
          </a:ln>
        </p:spPr>
      </p:pic>
      <p:pic>
        <p:nvPicPr>
          <p:cNvPr id="540" name="Google Shape;540;p45"/>
          <p:cNvPicPr preferRelativeResize="0"/>
          <p:nvPr/>
        </p:nvPicPr>
        <p:blipFill>
          <a:blip r:embed="rId4">
            <a:alphaModFix/>
          </a:blip>
          <a:stretch>
            <a:fillRect/>
          </a:stretch>
        </p:blipFill>
        <p:spPr>
          <a:xfrm>
            <a:off x="6920175" y="2114250"/>
            <a:ext cx="228600" cy="228600"/>
          </a:xfrm>
          <a:prstGeom prst="rect">
            <a:avLst/>
          </a:prstGeom>
          <a:noFill/>
          <a:ln>
            <a:noFill/>
          </a:ln>
        </p:spPr>
      </p:pic>
      <p:cxnSp>
        <p:nvCxnSpPr>
          <p:cNvPr id="541" name="Google Shape;541;p45"/>
          <p:cNvCxnSpPr>
            <a:stCxn id="539" idx="1"/>
            <a:endCxn id="540" idx="2"/>
          </p:cNvCxnSpPr>
          <p:nvPr/>
        </p:nvCxnSpPr>
        <p:spPr>
          <a:xfrm rot="10800000">
            <a:off x="7034475" y="2342884"/>
            <a:ext cx="266700" cy="144300"/>
          </a:xfrm>
          <a:prstGeom prst="curvedConnector2">
            <a:avLst/>
          </a:prstGeom>
          <a:noFill/>
          <a:ln cap="flat" cmpd="sng" w="9525">
            <a:solidFill>
              <a:srgbClr val="FFA61D"/>
            </a:solidFill>
            <a:prstDash val="dot"/>
            <a:round/>
            <a:headEnd len="med" w="med" type="none"/>
            <a:tailEnd len="med" w="med" type="none"/>
          </a:ln>
        </p:spPr>
      </p:cxnSp>
      <p:cxnSp>
        <p:nvCxnSpPr>
          <p:cNvPr id="542" name="Google Shape;542;p45"/>
          <p:cNvCxnSpPr>
            <a:stCxn id="540" idx="3"/>
            <a:endCxn id="538" idx="1"/>
          </p:cNvCxnSpPr>
          <p:nvPr/>
        </p:nvCxnSpPr>
        <p:spPr>
          <a:xfrm>
            <a:off x="7148775" y="2228550"/>
            <a:ext cx="152400" cy="600"/>
          </a:xfrm>
          <a:prstGeom prst="curvedConnector3">
            <a:avLst>
              <a:gd fmla="val 50025" name="adj1"/>
            </a:avLst>
          </a:prstGeom>
          <a:noFill/>
          <a:ln cap="flat" cmpd="sng" w="9525">
            <a:solidFill>
              <a:srgbClr val="FFA61D"/>
            </a:solidFill>
            <a:prstDash val="dot"/>
            <a:round/>
            <a:headEnd len="med" w="med" type="none"/>
            <a:tailEnd len="med" w="med" type="none"/>
          </a:ln>
        </p:spPr>
      </p:cxnSp>
      <p:cxnSp>
        <p:nvCxnSpPr>
          <p:cNvPr id="543" name="Google Shape;543;p45"/>
          <p:cNvCxnSpPr>
            <a:stCxn id="540" idx="0"/>
            <a:endCxn id="537" idx="1"/>
          </p:cNvCxnSpPr>
          <p:nvPr/>
        </p:nvCxnSpPr>
        <p:spPr>
          <a:xfrm rot="-5400000">
            <a:off x="7095675" y="1908750"/>
            <a:ext cx="144300" cy="266700"/>
          </a:xfrm>
          <a:prstGeom prst="curvedConnector2">
            <a:avLst/>
          </a:prstGeom>
          <a:noFill/>
          <a:ln cap="flat" cmpd="sng" w="9525">
            <a:solidFill>
              <a:srgbClr val="FFA61D"/>
            </a:solidFill>
            <a:prstDash val="dot"/>
            <a:round/>
            <a:headEnd len="med" w="med" type="none"/>
            <a:tailEnd len="med" w="med" type="none"/>
          </a:ln>
        </p:spPr>
      </p:cxnSp>
      <p:pic>
        <p:nvPicPr>
          <p:cNvPr id="544" name="Google Shape;544;p45"/>
          <p:cNvPicPr preferRelativeResize="0"/>
          <p:nvPr/>
        </p:nvPicPr>
        <p:blipFill>
          <a:blip r:embed="rId3">
            <a:alphaModFix/>
          </a:blip>
          <a:stretch>
            <a:fillRect/>
          </a:stretch>
        </p:blipFill>
        <p:spPr>
          <a:xfrm>
            <a:off x="7301175" y="2770325"/>
            <a:ext cx="228600" cy="228600"/>
          </a:xfrm>
          <a:prstGeom prst="rect">
            <a:avLst/>
          </a:prstGeom>
          <a:noFill/>
          <a:ln>
            <a:noFill/>
          </a:ln>
        </p:spPr>
      </p:pic>
      <p:pic>
        <p:nvPicPr>
          <p:cNvPr id="545" name="Google Shape;545;p45"/>
          <p:cNvPicPr preferRelativeResize="0"/>
          <p:nvPr/>
        </p:nvPicPr>
        <p:blipFill>
          <a:blip r:embed="rId3">
            <a:alphaModFix/>
          </a:blip>
          <a:stretch>
            <a:fillRect/>
          </a:stretch>
        </p:blipFill>
        <p:spPr>
          <a:xfrm>
            <a:off x="7301175" y="3028955"/>
            <a:ext cx="228600" cy="228600"/>
          </a:xfrm>
          <a:prstGeom prst="rect">
            <a:avLst/>
          </a:prstGeom>
          <a:noFill/>
          <a:ln>
            <a:noFill/>
          </a:ln>
        </p:spPr>
      </p:pic>
      <p:pic>
        <p:nvPicPr>
          <p:cNvPr id="546" name="Google Shape;546;p45"/>
          <p:cNvPicPr preferRelativeResize="0"/>
          <p:nvPr/>
        </p:nvPicPr>
        <p:blipFill>
          <a:blip r:embed="rId3">
            <a:alphaModFix/>
          </a:blip>
          <a:stretch>
            <a:fillRect/>
          </a:stretch>
        </p:blipFill>
        <p:spPr>
          <a:xfrm>
            <a:off x="7301175" y="3287584"/>
            <a:ext cx="228600" cy="228600"/>
          </a:xfrm>
          <a:prstGeom prst="rect">
            <a:avLst/>
          </a:prstGeom>
          <a:noFill/>
          <a:ln>
            <a:noFill/>
          </a:ln>
        </p:spPr>
      </p:pic>
      <p:pic>
        <p:nvPicPr>
          <p:cNvPr id="547" name="Google Shape;547;p45"/>
          <p:cNvPicPr preferRelativeResize="0"/>
          <p:nvPr/>
        </p:nvPicPr>
        <p:blipFill>
          <a:blip r:embed="rId4">
            <a:alphaModFix/>
          </a:blip>
          <a:stretch>
            <a:fillRect/>
          </a:stretch>
        </p:blipFill>
        <p:spPr>
          <a:xfrm>
            <a:off x="6920175" y="3028950"/>
            <a:ext cx="228600" cy="228600"/>
          </a:xfrm>
          <a:prstGeom prst="rect">
            <a:avLst/>
          </a:prstGeom>
          <a:noFill/>
          <a:ln>
            <a:noFill/>
          </a:ln>
        </p:spPr>
      </p:pic>
      <p:cxnSp>
        <p:nvCxnSpPr>
          <p:cNvPr id="548" name="Google Shape;548;p45"/>
          <p:cNvCxnSpPr>
            <a:stCxn id="546" idx="1"/>
            <a:endCxn id="547" idx="2"/>
          </p:cNvCxnSpPr>
          <p:nvPr/>
        </p:nvCxnSpPr>
        <p:spPr>
          <a:xfrm rot="10800000">
            <a:off x="7034475" y="3257584"/>
            <a:ext cx="266700" cy="144300"/>
          </a:xfrm>
          <a:prstGeom prst="curvedConnector2">
            <a:avLst/>
          </a:prstGeom>
          <a:noFill/>
          <a:ln cap="flat" cmpd="sng" w="9525">
            <a:solidFill>
              <a:srgbClr val="FFA61D"/>
            </a:solidFill>
            <a:prstDash val="dot"/>
            <a:round/>
            <a:headEnd len="med" w="med" type="none"/>
            <a:tailEnd len="med" w="med" type="none"/>
          </a:ln>
        </p:spPr>
      </p:cxnSp>
      <p:cxnSp>
        <p:nvCxnSpPr>
          <p:cNvPr id="549" name="Google Shape;549;p45"/>
          <p:cNvCxnSpPr>
            <a:stCxn id="547" idx="3"/>
            <a:endCxn id="545" idx="1"/>
          </p:cNvCxnSpPr>
          <p:nvPr/>
        </p:nvCxnSpPr>
        <p:spPr>
          <a:xfrm>
            <a:off x="7148775" y="3143250"/>
            <a:ext cx="152400" cy="600"/>
          </a:xfrm>
          <a:prstGeom prst="curvedConnector3">
            <a:avLst>
              <a:gd fmla="val 50025" name="adj1"/>
            </a:avLst>
          </a:prstGeom>
          <a:noFill/>
          <a:ln cap="flat" cmpd="sng" w="9525">
            <a:solidFill>
              <a:srgbClr val="FFA61D"/>
            </a:solidFill>
            <a:prstDash val="dot"/>
            <a:round/>
            <a:headEnd len="med" w="med" type="none"/>
            <a:tailEnd len="med" w="med" type="none"/>
          </a:ln>
        </p:spPr>
      </p:cxnSp>
      <p:cxnSp>
        <p:nvCxnSpPr>
          <p:cNvPr id="550" name="Google Shape;550;p45"/>
          <p:cNvCxnSpPr>
            <a:stCxn id="547" idx="0"/>
            <a:endCxn id="544" idx="1"/>
          </p:cNvCxnSpPr>
          <p:nvPr/>
        </p:nvCxnSpPr>
        <p:spPr>
          <a:xfrm rot="-5400000">
            <a:off x="7095675" y="2823450"/>
            <a:ext cx="144300" cy="266700"/>
          </a:xfrm>
          <a:prstGeom prst="curvedConnector2">
            <a:avLst/>
          </a:prstGeom>
          <a:noFill/>
          <a:ln cap="flat" cmpd="sng" w="9525">
            <a:solidFill>
              <a:srgbClr val="FFA61D"/>
            </a:solidFill>
            <a:prstDash val="dot"/>
            <a:round/>
            <a:headEnd len="med" w="med" type="none"/>
            <a:tailEnd len="med" w="med" type="none"/>
          </a:ln>
        </p:spPr>
      </p:cxnSp>
      <p:pic>
        <p:nvPicPr>
          <p:cNvPr id="551" name="Google Shape;551;p45"/>
          <p:cNvPicPr preferRelativeResize="0"/>
          <p:nvPr/>
        </p:nvPicPr>
        <p:blipFill>
          <a:blip r:embed="rId3">
            <a:alphaModFix/>
          </a:blip>
          <a:stretch>
            <a:fillRect/>
          </a:stretch>
        </p:blipFill>
        <p:spPr>
          <a:xfrm>
            <a:off x="7301163" y="3685025"/>
            <a:ext cx="228600" cy="228600"/>
          </a:xfrm>
          <a:prstGeom prst="rect">
            <a:avLst/>
          </a:prstGeom>
          <a:noFill/>
          <a:ln>
            <a:noFill/>
          </a:ln>
        </p:spPr>
      </p:pic>
      <p:pic>
        <p:nvPicPr>
          <p:cNvPr id="552" name="Google Shape;552;p45"/>
          <p:cNvPicPr preferRelativeResize="0"/>
          <p:nvPr/>
        </p:nvPicPr>
        <p:blipFill>
          <a:blip r:embed="rId3">
            <a:alphaModFix/>
          </a:blip>
          <a:stretch>
            <a:fillRect/>
          </a:stretch>
        </p:blipFill>
        <p:spPr>
          <a:xfrm>
            <a:off x="7301163" y="3943655"/>
            <a:ext cx="228600" cy="228600"/>
          </a:xfrm>
          <a:prstGeom prst="rect">
            <a:avLst/>
          </a:prstGeom>
          <a:noFill/>
          <a:ln>
            <a:noFill/>
          </a:ln>
        </p:spPr>
      </p:pic>
      <p:pic>
        <p:nvPicPr>
          <p:cNvPr id="553" name="Google Shape;553;p45"/>
          <p:cNvPicPr preferRelativeResize="0"/>
          <p:nvPr/>
        </p:nvPicPr>
        <p:blipFill>
          <a:blip r:embed="rId3">
            <a:alphaModFix/>
          </a:blip>
          <a:stretch>
            <a:fillRect/>
          </a:stretch>
        </p:blipFill>
        <p:spPr>
          <a:xfrm>
            <a:off x="7301163" y="4202284"/>
            <a:ext cx="228600" cy="228600"/>
          </a:xfrm>
          <a:prstGeom prst="rect">
            <a:avLst/>
          </a:prstGeom>
          <a:noFill/>
          <a:ln>
            <a:noFill/>
          </a:ln>
        </p:spPr>
      </p:pic>
      <p:pic>
        <p:nvPicPr>
          <p:cNvPr id="554" name="Google Shape;554;p45"/>
          <p:cNvPicPr preferRelativeResize="0"/>
          <p:nvPr/>
        </p:nvPicPr>
        <p:blipFill>
          <a:blip r:embed="rId4">
            <a:alphaModFix/>
          </a:blip>
          <a:stretch>
            <a:fillRect/>
          </a:stretch>
        </p:blipFill>
        <p:spPr>
          <a:xfrm>
            <a:off x="6920163" y="3943650"/>
            <a:ext cx="228600" cy="228600"/>
          </a:xfrm>
          <a:prstGeom prst="rect">
            <a:avLst/>
          </a:prstGeom>
          <a:noFill/>
          <a:ln>
            <a:noFill/>
          </a:ln>
        </p:spPr>
      </p:pic>
      <p:cxnSp>
        <p:nvCxnSpPr>
          <p:cNvPr id="555" name="Google Shape;555;p45"/>
          <p:cNvCxnSpPr>
            <a:stCxn id="553" idx="1"/>
            <a:endCxn id="554" idx="2"/>
          </p:cNvCxnSpPr>
          <p:nvPr/>
        </p:nvCxnSpPr>
        <p:spPr>
          <a:xfrm rot="10800000">
            <a:off x="7034463" y="4172284"/>
            <a:ext cx="266700" cy="144300"/>
          </a:xfrm>
          <a:prstGeom prst="curvedConnector2">
            <a:avLst/>
          </a:prstGeom>
          <a:noFill/>
          <a:ln cap="flat" cmpd="sng" w="9525">
            <a:solidFill>
              <a:srgbClr val="FFA61D"/>
            </a:solidFill>
            <a:prstDash val="dot"/>
            <a:round/>
            <a:headEnd len="med" w="med" type="none"/>
            <a:tailEnd len="med" w="med" type="none"/>
          </a:ln>
        </p:spPr>
      </p:cxnSp>
      <p:cxnSp>
        <p:nvCxnSpPr>
          <p:cNvPr id="556" name="Google Shape;556;p45"/>
          <p:cNvCxnSpPr>
            <a:stCxn id="554" idx="3"/>
            <a:endCxn id="552" idx="1"/>
          </p:cNvCxnSpPr>
          <p:nvPr/>
        </p:nvCxnSpPr>
        <p:spPr>
          <a:xfrm>
            <a:off x="7148763" y="4057950"/>
            <a:ext cx="152400" cy="600"/>
          </a:xfrm>
          <a:prstGeom prst="curvedConnector3">
            <a:avLst>
              <a:gd fmla="val 50025" name="adj1"/>
            </a:avLst>
          </a:prstGeom>
          <a:noFill/>
          <a:ln cap="flat" cmpd="sng" w="9525">
            <a:solidFill>
              <a:srgbClr val="FFA61D"/>
            </a:solidFill>
            <a:prstDash val="dot"/>
            <a:round/>
            <a:headEnd len="med" w="med" type="none"/>
            <a:tailEnd len="med" w="med" type="none"/>
          </a:ln>
        </p:spPr>
      </p:cxnSp>
      <p:cxnSp>
        <p:nvCxnSpPr>
          <p:cNvPr id="557" name="Google Shape;557;p45"/>
          <p:cNvCxnSpPr>
            <a:stCxn id="554" idx="0"/>
            <a:endCxn id="551" idx="1"/>
          </p:cNvCxnSpPr>
          <p:nvPr/>
        </p:nvCxnSpPr>
        <p:spPr>
          <a:xfrm rot="-5400000">
            <a:off x="7095663" y="3738150"/>
            <a:ext cx="144300" cy="266700"/>
          </a:xfrm>
          <a:prstGeom prst="curvedConnector2">
            <a:avLst/>
          </a:prstGeom>
          <a:noFill/>
          <a:ln cap="flat" cmpd="sng" w="9525">
            <a:solidFill>
              <a:srgbClr val="FFA61D"/>
            </a:solidFill>
            <a:prstDash val="dot"/>
            <a:round/>
            <a:headEnd len="med" w="med" type="none"/>
            <a:tailEnd len="med" w="med" type="none"/>
          </a:ln>
        </p:spPr>
      </p:cxnSp>
      <p:sp>
        <p:nvSpPr>
          <p:cNvPr id="558" name="Google Shape;558;p45"/>
          <p:cNvSpPr/>
          <p:nvPr/>
        </p:nvSpPr>
        <p:spPr>
          <a:xfrm>
            <a:off x="7301168" y="4316610"/>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5"/>
          <p:cNvSpPr/>
          <p:nvPr/>
        </p:nvSpPr>
        <p:spPr>
          <a:xfrm flipH="1">
            <a:off x="7301187" y="4057970"/>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5"/>
          <p:cNvSpPr/>
          <p:nvPr/>
        </p:nvSpPr>
        <p:spPr>
          <a:xfrm flipH="1">
            <a:off x="7301187" y="3801878"/>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5"/>
          <p:cNvSpPr/>
          <p:nvPr/>
        </p:nvSpPr>
        <p:spPr>
          <a:xfrm flipH="1">
            <a:off x="6920187" y="4060208"/>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5"/>
          <p:cNvSpPr/>
          <p:nvPr/>
        </p:nvSpPr>
        <p:spPr>
          <a:xfrm>
            <a:off x="7303418" y="3405160"/>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5"/>
          <p:cNvSpPr/>
          <p:nvPr/>
        </p:nvSpPr>
        <p:spPr>
          <a:xfrm flipH="1">
            <a:off x="7303437" y="3146520"/>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45"/>
          <p:cNvSpPr/>
          <p:nvPr/>
        </p:nvSpPr>
        <p:spPr>
          <a:xfrm flipH="1">
            <a:off x="7303437" y="2890428"/>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45"/>
          <p:cNvSpPr/>
          <p:nvPr/>
        </p:nvSpPr>
        <p:spPr>
          <a:xfrm flipH="1">
            <a:off x="6922437" y="3148758"/>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5"/>
          <p:cNvSpPr/>
          <p:nvPr/>
        </p:nvSpPr>
        <p:spPr>
          <a:xfrm>
            <a:off x="7303418" y="2489460"/>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5"/>
          <p:cNvSpPr/>
          <p:nvPr/>
        </p:nvSpPr>
        <p:spPr>
          <a:xfrm flipH="1">
            <a:off x="7303437" y="2230820"/>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5"/>
          <p:cNvSpPr/>
          <p:nvPr/>
        </p:nvSpPr>
        <p:spPr>
          <a:xfrm flipH="1">
            <a:off x="7303437" y="1974728"/>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45"/>
          <p:cNvSpPr/>
          <p:nvPr/>
        </p:nvSpPr>
        <p:spPr>
          <a:xfrm flipH="1">
            <a:off x="6922437" y="2233058"/>
            <a:ext cx="109800" cy="109800"/>
          </a:xfrm>
          <a:prstGeom prst="rect">
            <a:avLst/>
          </a:prstGeom>
          <a:solidFill>
            <a:srgbClr val="000000"/>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5"/>
          <p:cNvSpPr/>
          <p:nvPr/>
        </p:nvSpPr>
        <p:spPr>
          <a:xfrm>
            <a:off x="4891500" y="2822700"/>
            <a:ext cx="641700" cy="641700"/>
          </a:xfrm>
          <a:prstGeom prst="donut">
            <a:avLst>
              <a:gd fmla="val 25000" name="adj"/>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1" name="Google Shape;571;p45"/>
          <p:cNvCxnSpPr>
            <a:stCxn id="570" idx="6"/>
            <a:endCxn id="567" idx="3"/>
          </p:cNvCxnSpPr>
          <p:nvPr/>
        </p:nvCxnSpPr>
        <p:spPr>
          <a:xfrm flipH="1" rot="10800000">
            <a:off x="5533200" y="2285850"/>
            <a:ext cx="1770300" cy="857700"/>
          </a:xfrm>
          <a:prstGeom prst="curvedConnector3">
            <a:avLst>
              <a:gd fmla="val 49998" name="adj1"/>
            </a:avLst>
          </a:prstGeom>
          <a:noFill/>
          <a:ln cap="flat" cmpd="sng" w="9525">
            <a:solidFill>
              <a:srgbClr val="FFFFFF"/>
            </a:solidFill>
            <a:prstDash val="dot"/>
            <a:round/>
            <a:headEnd len="med" w="med" type="none"/>
            <a:tailEnd len="med" w="med" type="none"/>
          </a:ln>
        </p:spPr>
      </p:cxnSp>
      <p:cxnSp>
        <p:nvCxnSpPr>
          <p:cNvPr id="572" name="Google Shape;572;p45"/>
          <p:cNvCxnSpPr>
            <a:stCxn id="570" idx="6"/>
            <a:endCxn id="565" idx="3"/>
          </p:cNvCxnSpPr>
          <p:nvPr/>
        </p:nvCxnSpPr>
        <p:spPr>
          <a:xfrm>
            <a:off x="5533200" y="3143550"/>
            <a:ext cx="1389300" cy="60000"/>
          </a:xfrm>
          <a:prstGeom prst="curvedConnector3">
            <a:avLst>
              <a:gd fmla="val 50003" name="adj1"/>
            </a:avLst>
          </a:prstGeom>
          <a:noFill/>
          <a:ln cap="flat" cmpd="sng" w="9525">
            <a:solidFill>
              <a:srgbClr val="FFFFFF"/>
            </a:solidFill>
            <a:prstDash val="dot"/>
            <a:round/>
            <a:headEnd len="med" w="med" type="none"/>
            <a:tailEnd len="med" w="med" type="none"/>
          </a:ln>
        </p:spPr>
      </p:cxnSp>
      <p:cxnSp>
        <p:nvCxnSpPr>
          <p:cNvPr id="573" name="Google Shape;573;p45"/>
          <p:cNvCxnSpPr>
            <a:stCxn id="570" idx="6"/>
            <a:endCxn id="561" idx="3"/>
          </p:cNvCxnSpPr>
          <p:nvPr/>
        </p:nvCxnSpPr>
        <p:spPr>
          <a:xfrm>
            <a:off x="5533200" y="3143550"/>
            <a:ext cx="1386900" cy="971700"/>
          </a:xfrm>
          <a:prstGeom prst="curvedConnector3">
            <a:avLst>
              <a:gd fmla="val 50003" name="adj1"/>
            </a:avLst>
          </a:prstGeom>
          <a:noFill/>
          <a:ln cap="flat" cmpd="sng" w="9525">
            <a:solidFill>
              <a:srgbClr val="FFFFFF"/>
            </a:solidFill>
            <a:prstDash val="dot"/>
            <a:round/>
            <a:headEnd len="med" w="med" type="none"/>
            <a:tailEnd len="med" w="med" type="none"/>
          </a:ln>
        </p:spPr>
      </p:cxnSp>
      <p:cxnSp>
        <p:nvCxnSpPr>
          <p:cNvPr id="574" name="Google Shape;574;p45"/>
          <p:cNvCxnSpPr>
            <a:stCxn id="570" idx="6"/>
            <a:endCxn id="560" idx="3"/>
          </p:cNvCxnSpPr>
          <p:nvPr/>
        </p:nvCxnSpPr>
        <p:spPr>
          <a:xfrm>
            <a:off x="5533200" y="3143550"/>
            <a:ext cx="1767900" cy="713100"/>
          </a:xfrm>
          <a:prstGeom prst="curvedConnector3">
            <a:avLst>
              <a:gd fmla="val 49998" name="adj1"/>
            </a:avLst>
          </a:prstGeom>
          <a:noFill/>
          <a:ln cap="flat" cmpd="sng" w="9525">
            <a:solidFill>
              <a:srgbClr val="FFFFFF"/>
            </a:solidFill>
            <a:prstDash val="dot"/>
            <a:round/>
            <a:headEnd len="med" w="med" type="none"/>
            <a:tailEnd len="med" w="med" type="none"/>
          </a:ln>
        </p:spPr>
      </p:cxnSp>
      <p:cxnSp>
        <p:nvCxnSpPr>
          <p:cNvPr id="575" name="Google Shape;575;p45"/>
          <p:cNvCxnSpPr>
            <a:stCxn id="570" idx="6"/>
            <a:endCxn id="562" idx="1"/>
          </p:cNvCxnSpPr>
          <p:nvPr/>
        </p:nvCxnSpPr>
        <p:spPr>
          <a:xfrm>
            <a:off x="5533200" y="3143550"/>
            <a:ext cx="1770300" cy="316500"/>
          </a:xfrm>
          <a:prstGeom prst="curvedConnector3">
            <a:avLst>
              <a:gd fmla="val 49998" name="adj1"/>
            </a:avLst>
          </a:prstGeom>
          <a:noFill/>
          <a:ln cap="flat" cmpd="sng" w="9525">
            <a:solidFill>
              <a:srgbClr val="FFFFFF"/>
            </a:solidFill>
            <a:prstDash val="dot"/>
            <a:round/>
            <a:headEnd len="med" w="med" type="none"/>
            <a:tailEnd len="med" w="med" type="none"/>
          </a:ln>
        </p:spPr>
      </p:cxnSp>
      <p:cxnSp>
        <p:nvCxnSpPr>
          <p:cNvPr id="576" name="Google Shape;576;p45"/>
          <p:cNvCxnSpPr>
            <a:endCxn id="566" idx="1"/>
          </p:cNvCxnSpPr>
          <p:nvPr/>
        </p:nvCxnSpPr>
        <p:spPr>
          <a:xfrm flipH="1" rot="10800000">
            <a:off x="5533118" y="2544360"/>
            <a:ext cx="1770300" cy="599100"/>
          </a:xfrm>
          <a:prstGeom prst="curvedConnector3">
            <a:avLst>
              <a:gd fmla="val 50000" name="adj1"/>
            </a:avLst>
          </a:prstGeom>
          <a:noFill/>
          <a:ln cap="flat" cmpd="sng" w="9525">
            <a:solidFill>
              <a:srgbClr val="FFFFFF"/>
            </a:solidFill>
            <a:prstDash val="dot"/>
            <a:round/>
            <a:headEnd len="med" w="med" type="none"/>
            <a:tailEnd len="med" w="med" type="none"/>
          </a:ln>
        </p:spPr>
      </p:cxnSp>
      <p:cxnSp>
        <p:nvCxnSpPr>
          <p:cNvPr id="577" name="Google Shape;577;p45"/>
          <p:cNvCxnSpPr>
            <a:stCxn id="570" idx="6"/>
            <a:endCxn id="569" idx="3"/>
          </p:cNvCxnSpPr>
          <p:nvPr/>
        </p:nvCxnSpPr>
        <p:spPr>
          <a:xfrm flipH="1" rot="10800000">
            <a:off x="5533200" y="2287950"/>
            <a:ext cx="1389300" cy="855600"/>
          </a:xfrm>
          <a:prstGeom prst="curvedConnector3">
            <a:avLst>
              <a:gd fmla="val 50003" name="adj1"/>
            </a:avLst>
          </a:prstGeom>
          <a:noFill/>
          <a:ln cap="flat" cmpd="sng" w="9525">
            <a:solidFill>
              <a:srgbClr val="FFFFFF"/>
            </a:solidFill>
            <a:prstDash val="dot"/>
            <a:round/>
            <a:headEnd len="med" w="med" type="none"/>
            <a:tailEnd len="med" w="med" type="none"/>
          </a:ln>
        </p:spPr>
      </p:cxnSp>
      <p:sp>
        <p:nvSpPr>
          <p:cNvPr id="578" name="Google Shape;578;p45"/>
          <p:cNvSpPr/>
          <p:nvPr/>
        </p:nvSpPr>
        <p:spPr>
          <a:xfrm rot="5400000">
            <a:off x="2994750" y="2781900"/>
            <a:ext cx="740700" cy="722700"/>
          </a:xfrm>
          <a:prstGeom prst="hexagon">
            <a:avLst>
              <a:gd fmla="val 25000" name="adj"/>
              <a:gd fmla="val 115470" name="vf"/>
            </a:avLst>
          </a:prstGeom>
          <a:solidFill>
            <a:srgbClr val="000000"/>
          </a:solidFill>
          <a:ln cap="flat" cmpd="sng" w="9525">
            <a:solidFill>
              <a:srgbClr val="FFA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400"/>
              <a:t>app</a:t>
            </a:r>
            <a:endParaRPr sz="1400"/>
          </a:p>
        </p:txBody>
      </p:sp>
      <p:sp>
        <p:nvSpPr>
          <p:cNvPr id="579" name="Google Shape;579;p45"/>
          <p:cNvSpPr txBox="1"/>
          <p:nvPr/>
        </p:nvSpPr>
        <p:spPr>
          <a:xfrm>
            <a:off x="2965050" y="2918700"/>
            <a:ext cx="728700" cy="449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a:solidFill>
                  <a:srgbClr val="FFFFFF"/>
                </a:solidFill>
                <a:latin typeface="Barlow"/>
                <a:ea typeface="Barlow"/>
                <a:cs typeface="Barlow"/>
                <a:sym typeface="Barlow"/>
              </a:rPr>
              <a:t>vtgate</a:t>
            </a:r>
            <a:endParaRPr b="1" sz="1400">
              <a:solidFill>
                <a:srgbClr val="FFFFFF"/>
              </a:solidFill>
              <a:latin typeface="Barlow"/>
              <a:ea typeface="Barlow"/>
              <a:cs typeface="Barlow"/>
              <a:sym typeface="Barlow"/>
            </a:endParaRPr>
          </a:p>
        </p:txBody>
      </p:sp>
      <p:cxnSp>
        <p:nvCxnSpPr>
          <p:cNvPr id="580" name="Google Shape;580;p45"/>
          <p:cNvCxnSpPr>
            <a:stCxn id="579" idx="3"/>
            <a:endCxn id="570" idx="2"/>
          </p:cNvCxnSpPr>
          <p:nvPr/>
        </p:nvCxnSpPr>
        <p:spPr>
          <a:xfrm>
            <a:off x="3693750" y="3143250"/>
            <a:ext cx="1197900" cy="600"/>
          </a:xfrm>
          <a:prstGeom prst="curvedConnector3">
            <a:avLst>
              <a:gd fmla="val 49994" name="adj1"/>
            </a:avLst>
          </a:prstGeom>
          <a:noFill/>
          <a:ln cap="flat" cmpd="sng" w="19050">
            <a:solidFill>
              <a:srgbClr val="FFA61D"/>
            </a:solidFill>
            <a:prstDash val="dot"/>
            <a:round/>
            <a:headEnd len="med" w="med" type="triangle"/>
            <a:tailEnd len="med" w="med" type="triangle"/>
          </a:ln>
        </p:spPr>
      </p:cxnSp>
      <p:sp>
        <p:nvSpPr>
          <p:cNvPr id="581" name="Google Shape;581;p45"/>
          <p:cNvSpPr txBox="1"/>
          <p:nvPr/>
        </p:nvSpPr>
        <p:spPr>
          <a:xfrm>
            <a:off x="7601083" y="1934700"/>
            <a:ext cx="13533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latin typeface="Overpass"/>
                <a:ea typeface="Overpass"/>
                <a:cs typeface="Overpass"/>
                <a:sym typeface="Overpass"/>
              </a:rPr>
              <a:t>commerce</a:t>
            </a:r>
            <a:r>
              <a:rPr lang="en" sz="1200">
                <a:solidFill>
                  <a:srgbClr val="FFFFFF"/>
                </a:solidFill>
                <a:latin typeface="Overpass"/>
                <a:ea typeface="Overpass"/>
                <a:cs typeface="Overpass"/>
                <a:sym typeface="Overpass"/>
              </a:rPr>
              <a:t>/-80</a:t>
            </a:r>
            <a:endParaRPr sz="1200">
              <a:solidFill>
                <a:srgbClr val="FFFFFF"/>
              </a:solidFill>
              <a:latin typeface="Overpass"/>
              <a:ea typeface="Overpass"/>
              <a:cs typeface="Overpass"/>
              <a:sym typeface="Overpass"/>
            </a:endParaRPr>
          </a:p>
        </p:txBody>
      </p:sp>
      <p:sp>
        <p:nvSpPr>
          <p:cNvPr id="582" name="Google Shape;582;p45"/>
          <p:cNvSpPr txBox="1"/>
          <p:nvPr/>
        </p:nvSpPr>
        <p:spPr>
          <a:xfrm>
            <a:off x="7601081" y="2849100"/>
            <a:ext cx="13164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latin typeface="Overpass"/>
                <a:ea typeface="Overpass"/>
                <a:cs typeface="Overpass"/>
                <a:sym typeface="Overpass"/>
              </a:rPr>
              <a:t>commerce</a:t>
            </a:r>
            <a:r>
              <a:rPr lang="en" sz="1200">
                <a:solidFill>
                  <a:srgbClr val="FFFFFF"/>
                </a:solidFill>
                <a:latin typeface="Overpass"/>
                <a:ea typeface="Overpass"/>
                <a:cs typeface="Overpass"/>
                <a:sym typeface="Overpass"/>
              </a:rPr>
              <a:t>/80-</a:t>
            </a:r>
            <a:endParaRPr sz="1200">
              <a:solidFill>
                <a:srgbClr val="FFFFFF"/>
              </a:solidFill>
              <a:latin typeface="Overpass"/>
              <a:ea typeface="Overpass"/>
              <a:cs typeface="Overpass"/>
              <a:sym typeface="Overpass"/>
            </a:endParaRPr>
          </a:p>
        </p:txBody>
      </p:sp>
      <p:sp>
        <p:nvSpPr>
          <p:cNvPr id="583" name="Google Shape;583;p45"/>
          <p:cNvSpPr txBox="1"/>
          <p:nvPr/>
        </p:nvSpPr>
        <p:spPr>
          <a:xfrm>
            <a:off x="7601075" y="3763500"/>
            <a:ext cx="1002600" cy="588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solidFill>
                  <a:srgbClr val="FFFFFF"/>
                </a:solidFill>
                <a:latin typeface="Overpass"/>
                <a:ea typeface="Overpass"/>
                <a:cs typeface="Overpass"/>
                <a:sym typeface="Overpass"/>
              </a:rPr>
              <a:t>internal</a:t>
            </a:r>
            <a:r>
              <a:rPr lang="en" sz="1200">
                <a:solidFill>
                  <a:srgbClr val="FFFFFF"/>
                </a:solidFill>
                <a:latin typeface="Overpass"/>
                <a:ea typeface="Overpass"/>
                <a:cs typeface="Overpass"/>
                <a:sym typeface="Overpass"/>
              </a:rPr>
              <a:t>/-</a:t>
            </a:r>
            <a:endParaRPr sz="1200">
              <a:solidFill>
                <a:srgbClr val="FFFFFF"/>
              </a:solidFill>
              <a:latin typeface="Overpass"/>
              <a:ea typeface="Overpass"/>
              <a:cs typeface="Overpass"/>
              <a:sym typeface="Overpass"/>
            </a:endParaRPr>
          </a:p>
        </p:txBody>
      </p:sp>
      <p:sp>
        <p:nvSpPr>
          <p:cNvPr id="584" name="Google Shape;584;p45"/>
          <p:cNvSpPr/>
          <p:nvPr/>
        </p:nvSpPr>
        <p:spPr>
          <a:xfrm>
            <a:off x="6821175" y="1581750"/>
            <a:ext cx="1188600" cy="1188600"/>
          </a:xfrm>
          <a:prstGeom prst="ellipse">
            <a:avLst/>
          </a:prstGeom>
          <a:solidFill>
            <a:srgbClr val="FFFFFF">
              <a:alpha val="413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5"/>
          <p:cNvSpPr/>
          <p:nvPr/>
        </p:nvSpPr>
        <p:spPr>
          <a:xfrm>
            <a:off x="6821175" y="2496150"/>
            <a:ext cx="1188600" cy="1188600"/>
          </a:xfrm>
          <a:prstGeom prst="ellipse">
            <a:avLst/>
          </a:prstGeom>
          <a:solidFill>
            <a:srgbClr val="FFFFFF">
              <a:alpha val="4134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5"/>
          <p:cNvSpPr/>
          <p:nvPr/>
        </p:nvSpPr>
        <p:spPr>
          <a:xfrm>
            <a:off x="890575" y="2732250"/>
            <a:ext cx="850800" cy="771300"/>
          </a:xfrm>
          <a:prstGeom prst="roundRect">
            <a:avLst>
              <a:gd fmla="val 16667" name="adj"/>
            </a:avLst>
          </a:prstGeom>
          <a:solidFill>
            <a:schemeClr val="dk1"/>
          </a:solidFill>
          <a:ln cap="flat" cmpd="sng" w="9525">
            <a:solidFill>
              <a:srgbClr val="FFA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1000">
                <a:solidFill>
                  <a:schemeClr val="lt1"/>
                </a:solidFill>
                <a:latin typeface="Roboto Mono"/>
                <a:ea typeface="Roboto Mono"/>
                <a:cs typeface="Roboto Mono"/>
                <a:sym typeface="Roboto Mono"/>
              </a:rPr>
              <a:t>VStream Client</a:t>
            </a:r>
            <a:endParaRPr b="1" sz="600">
              <a:solidFill>
                <a:schemeClr val="lt1"/>
              </a:solidFill>
              <a:latin typeface="Roboto Mono"/>
              <a:ea typeface="Roboto Mono"/>
              <a:cs typeface="Roboto Mono"/>
              <a:sym typeface="Roboto Mono"/>
            </a:endParaRPr>
          </a:p>
        </p:txBody>
      </p:sp>
      <p:cxnSp>
        <p:nvCxnSpPr>
          <p:cNvPr id="587" name="Google Shape;587;p45"/>
          <p:cNvCxnSpPr/>
          <p:nvPr/>
        </p:nvCxnSpPr>
        <p:spPr>
          <a:xfrm>
            <a:off x="1741350" y="3142650"/>
            <a:ext cx="1223700" cy="600"/>
          </a:xfrm>
          <a:prstGeom prst="straightConnector1">
            <a:avLst/>
          </a:prstGeom>
          <a:noFill/>
          <a:ln cap="flat" cmpd="sng" w="19050">
            <a:solidFill>
              <a:srgbClr val="FFA61D"/>
            </a:solidFill>
            <a:prstDash val="dot"/>
            <a:round/>
            <a:headEnd len="med" w="med" type="triangl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46"/>
          <p:cNvSpPr txBox="1"/>
          <p:nvPr/>
        </p:nvSpPr>
        <p:spPr>
          <a:xfrm>
            <a:off x="835575" y="402900"/>
            <a:ext cx="7715100" cy="3893100"/>
          </a:xfrm>
          <a:prstGeom prst="rect">
            <a:avLst/>
          </a:prstGeom>
          <a:noFill/>
          <a:ln>
            <a:noFill/>
          </a:ln>
        </p:spPr>
        <p:txBody>
          <a:bodyPr anchorCtr="0" anchor="t" bIns="21450" lIns="42900" spcFirstLastPara="1" rIns="42900" wrap="square" tIns="21450">
            <a:noAutofit/>
          </a:bodyPr>
          <a:lstStyle/>
          <a:p>
            <a:pPr indent="0" lvl="0" marL="0" marR="0" rtl="0" algn="l">
              <a:lnSpc>
                <a:spcPct val="150000"/>
              </a:lnSpc>
              <a:spcBef>
                <a:spcPts val="0"/>
              </a:spcBef>
              <a:spcAft>
                <a:spcPts val="0"/>
              </a:spcAft>
              <a:buNone/>
            </a:pPr>
            <a:r>
              <a:t/>
            </a:r>
            <a:endParaRPr i="0" sz="3600" u="none" cap="none" strike="noStrike">
              <a:solidFill>
                <a:srgbClr val="7F7F7F"/>
              </a:solidFill>
              <a:latin typeface="Overpass"/>
              <a:ea typeface="Overpass"/>
              <a:cs typeface="Overpass"/>
              <a:sym typeface="Overpass"/>
            </a:endParaRPr>
          </a:p>
          <a:p>
            <a:pPr indent="-406400" lvl="0" marL="457200" marR="0" rtl="0" algn="l">
              <a:lnSpc>
                <a:spcPct val="150000"/>
              </a:lnSpc>
              <a:spcBef>
                <a:spcPts val="0"/>
              </a:spcBef>
              <a:spcAft>
                <a:spcPts val="0"/>
              </a:spcAft>
              <a:buClr>
                <a:srgbClr val="7F7F7F"/>
              </a:buClr>
              <a:buSzPts val="2800"/>
              <a:buFont typeface="Overpass"/>
              <a:buChar char="●"/>
            </a:pPr>
            <a:r>
              <a:rPr lang="en" sz="3600">
                <a:solidFill>
                  <a:srgbClr val="7F7F7F"/>
                </a:solidFill>
                <a:latin typeface="Overpass"/>
                <a:ea typeface="Overpass"/>
                <a:cs typeface="Overpass"/>
                <a:sym typeface="Overpass"/>
              </a:rPr>
              <a:t>Data Flows</a:t>
            </a:r>
            <a:endParaRPr i="0" sz="3600" u="none" cap="none" strike="noStrike">
              <a:solidFill>
                <a:srgbClr val="7F7F7F"/>
              </a:solidFill>
              <a:latin typeface="Overpass"/>
              <a:ea typeface="Overpass"/>
              <a:cs typeface="Overpass"/>
              <a:sym typeface="Overpass"/>
            </a:endParaRPr>
          </a:p>
          <a:p>
            <a:pPr indent="-406400" lvl="0" marL="457200" marR="0" rtl="0" algn="l">
              <a:lnSpc>
                <a:spcPct val="150000"/>
              </a:lnSpc>
              <a:spcBef>
                <a:spcPts val="0"/>
              </a:spcBef>
              <a:spcAft>
                <a:spcPts val="0"/>
              </a:spcAft>
              <a:buClr>
                <a:schemeClr val="accent1"/>
              </a:buClr>
              <a:buSzPts val="2800"/>
              <a:buFont typeface="Overpass SemiBold"/>
              <a:buChar char="●"/>
            </a:pPr>
            <a:r>
              <a:rPr b="1" lang="en" sz="3600">
                <a:solidFill>
                  <a:schemeClr val="accent1"/>
                </a:solidFill>
                <a:latin typeface="Overpass SemiBold"/>
                <a:ea typeface="Overpass SemiBold"/>
                <a:cs typeface="Overpass SemiBold"/>
                <a:sym typeface="Overpass SemiBold"/>
              </a:rPr>
              <a:t>Scaling</a:t>
            </a:r>
            <a:r>
              <a:rPr b="1" lang="en" sz="3600">
                <a:solidFill>
                  <a:schemeClr val="accent1"/>
                </a:solidFill>
                <a:latin typeface="Overpass SemiBold"/>
                <a:ea typeface="Overpass SemiBold"/>
                <a:cs typeface="Overpass SemiBold"/>
                <a:sym typeface="Overpass SemiBold"/>
              </a:rPr>
              <a:t> With Vitess</a:t>
            </a:r>
            <a:endParaRPr b="1" i="0" sz="3600" u="none" cap="none" strike="noStrike">
              <a:solidFill>
                <a:schemeClr val="accent1"/>
              </a:solidFill>
              <a:latin typeface="Overpass SemiBold"/>
              <a:ea typeface="Overpass SemiBold"/>
              <a:cs typeface="Overpass SemiBold"/>
              <a:sym typeface="Overpass SemiBold"/>
            </a:endParaRPr>
          </a:p>
          <a:p>
            <a:pPr indent="-406400" lvl="0" marL="457200" marR="0" rtl="0" algn="l">
              <a:lnSpc>
                <a:spcPct val="150000"/>
              </a:lnSpc>
              <a:spcBef>
                <a:spcPts val="0"/>
              </a:spcBef>
              <a:spcAft>
                <a:spcPts val="0"/>
              </a:spcAft>
              <a:buClr>
                <a:srgbClr val="7F7F7F"/>
              </a:buClr>
              <a:buSzPts val="2800"/>
              <a:buFont typeface="Overpass"/>
              <a:buChar char="●"/>
            </a:pPr>
            <a:r>
              <a:rPr lang="en" sz="3600">
                <a:solidFill>
                  <a:srgbClr val="7F7F7F"/>
                </a:solidFill>
                <a:latin typeface="Overpass"/>
                <a:ea typeface="Overpass"/>
                <a:cs typeface="Overpass"/>
                <a:sym typeface="Overpass"/>
              </a:rPr>
              <a:t>Summary</a:t>
            </a:r>
            <a:endParaRPr i="0" sz="3600" u="none" cap="none" strike="noStrike">
              <a:solidFill>
                <a:srgbClr val="7F7F7F"/>
              </a:solidFill>
              <a:latin typeface="Overpass"/>
              <a:ea typeface="Overpass"/>
              <a:cs typeface="Overpass"/>
              <a:sym typeface="Overpass"/>
            </a:endParaRPr>
          </a:p>
          <a:p>
            <a:pPr indent="0" lvl="0" marL="0" marR="0" rtl="0" algn="l">
              <a:lnSpc>
                <a:spcPct val="90000"/>
              </a:lnSpc>
              <a:spcBef>
                <a:spcPts val="0"/>
              </a:spcBef>
              <a:spcAft>
                <a:spcPts val="0"/>
              </a:spcAft>
              <a:buClr>
                <a:srgbClr val="000000"/>
              </a:buClr>
              <a:buSzPts val="3600"/>
              <a:buFont typeface="Arial"/>
              <a:buNone/>
            </a:pPr>
            <a:r>
              <a:t/>
            </a:r>
            <a:endParaRPr b="1" i="0" sz="3600" u="none" cap="none" strike="noStrike">
              <a:solidFill>
                <a:schemeClr val="accent1"/>
              </a:solidFill>
              <a:latin typeface="Overpass SemiBold"/>
              <a:ea typeface="Overpass SemiBold"/>
              <a:cs typeface="Overpass SemiBold"/>
              <a:sym typeface="Overpass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47"/>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Principles</a:t>
            </a:r>
            <a:endParaRPr b="1" i="0" sz="3000" u="none" cap="none" strike="noStrike">
              <a:solidFill>
                <a:schemeClr val="lt1"/>
              </a:solidFill>
              <a:latin typeface="Overpass"/>
              <a:ea typeface="Overpass"/>
              <a:cs typeface="Overpass"/>
              <a:sym typeface="Overpass"/>
            </a:endParaRPr>
          </a:p>
        </p:txBody>
      </p:sp>
      <p:sp>
        <p:nvSpPr>
          <p:cNvPr id="598" name="Google Shape;598;p47"/>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9" name="Google Shape;599;p47"/>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Isolation (Bulkheads)</a:t>
            </a:r>
            <a:r>
              <a:rPr lang="en" sz="18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stateless/shared nothing, no cascading failures</a:t>
            </a:r>
            <a:endParaRPr sz="1200">
              <a:solidFill>
                <a:srgbClr val="F3F3F3"/>
              </a:solidFill>
              <a:latin typeface="Courier New"/>
              <a:ea typeface="Courier New"/>
              <a:cs typeface="Courier New"/>
              <a:sym typeface="Courier New"/>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Redundancy</a:t>
            </a:r>
            <a:r>
              <a:rPr lang="en" sz="18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multiple copies of data, over-provisioning</a:t>
            </a:r>
            <a:endParaRPr sz="1200">
              <a:solidFill>
                <a:srgbClr val="F3F3F3"/>
              </a:solidFill>
              <a:latin typeface="Courier New"/>
              <a:ea typeface="Courier New"/>
              <a:cs typeface="Courier New"/>
              <a:sym typeface="Courier New"/>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Graceful Degradation</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higher latency (vs failure)</a:t>
            </a:r>
            <a:endParaRPr sz="1200">
              <a:solidFill>
                <a:srgbClr val="F3F3F3"/>
              </a:solidFill>
              <a:latin typeface="Courier New"/>
              <a:ea typeface="Courier New"/>
              <a:cs typeface="Courier New"/>
              <a:sym typeface="Courier New"/>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Circuit Breakers</a:t>
            </a:r>
            <a:r>
              <a:rPr lang="en" sz="18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throttling, drop new connections</a:t>
            </a:r>
            <a:endParaRPr sz="1200">
              <a:solidFill>
                <a:srgbClr val="F3F3F3"/>
              </a:solidFill>
              <a:latin typeface="Courier New"/>
              <a:ea typeface="Courier New"/>
              <a:cs typeface="Courier New"/>
              <a:sym typeface="Courier New"/>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Automated Recovery</a:t>
            </a:r>
            <a:r>
              <a:rPr lang="en" sz="18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proactive(auto-scaling), reactive(self-healing)</a:t>
            </a:r>
            <a:endParaRPr sz="1200">
              <a:solidFill>
                <a:srgbClr val="F3F3F3"/>
              </a:solidFill>
              <a:latin typeface="Courier New"/>
              <a:ea typeface="Courier New"/>
              <a:cs typeface="Courier New"/>
              <a:sym typeface="Courier New"/>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Observability</a:t>
            </a:r>
            <a:r>
              <a:rPr lang="en" sz="18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logging, metrics, alerts</a:t>
            </a:r>
            <a:endParaRPr sz="1200">
              <a:solidFill>
                <a:srgbClr val="F3F3F3"/>
              </a:solidFill>
              <a:latin typeface="Courier New"/>
              <a:ea typeface="Courier New"/>
              <a:cs typeface="Courier New"/>
              <a:sym typeface="Courier New"/>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Testing</a:t>
            </a:r>
            <a:r>
              <a:rPr lang="en" sz="18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chaos tests, fuzzing, e2e/unit tests, phased (blue/green)releases</a:t>
            </a:r>
            <a:endParaRPr sz="1200">
              <a:solidFill>
                <a:srgbClr val="F3F3F3"/>
              </a:solidFill>
              <a:latin typeface="Courier New"/>
              <a:ea typeface="Courier New"/>
              <a:cs typeface="Courier New"/>
              <a:sym typeface="Courier New"/>
            </a:endParaRPr>
          </a:p>
          <a:p>
            <a:pPr indent="0" lvl="0" marL="0" marR="0" rtl="0" algn="l">
              <a:lnSpc>
                <a:spcPct val="115000"/>
              </a:lnSpc>
              <a:spcBef>
                <a:spcPts val="0"/>
              </a:spcBef>
              <a:spcAft>
                <a:spcPts val="0"/>
              </a:spcAft>
              <a:buNone/>
            </a:pPr>
            <a:r>
              <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48"/>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Isolation</a:t>
            </a:r>
            <a:endParaRPr b="1" i="0" sz="3000" u="none" cap="none" strike="noStrike">
              <a:solidFill>
                <a:schemeClr val="lt1"/>
              </a:solidFill>
              <a:latin typeface="Overpass"/>
              <a:ea typeface="Overpass"/>
              <a:cs typeface="Overpass"/>
              <a:sym typeface="Overpass"/>
            </a:endParaRPr>
          </a:p>
        </p:txBody>
      </p:sp>
      <p:sp>
        <p:nvSpPr>
          <p:cNvPr id="605" name="Google Shape;605;p48"/>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48"/>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0" marL="914400" marR="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Cells: </a:t>
            </a:r>
            <a:r>
              <a:rPr lang="en" sz="2400">
                <a:solidFill>
                  <a:schemeClr val="accent1"/>
                </a:solidFill>
                <a:latin typeface="Overpass"/>
                <a:ea typeface="Overpass"/>
                <a:cs typeface="Overpass"/>
                <a:sym typeface="Overpass"/>
              </a:rPr>
              <a:t>Multiple Availability Zones</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us-east-1, eu-west-2, ap-south-1</a:t>
            </a:r>
            <a:endParaRPr sz="1200">
              <a:solidFill>
                <a:srgbClr val="F3F3F3"/>
              </a:solidFill>
              <a:latin typeface="Courier New"/>
              <a:ea typeface="Courier New"/>
              <a:cs typeface="Courier New"/>
              <a:sym typeface="Courier New"/>
            </a:endParaRPr>
          </a:p>
          <a:p>
            <a:pPr indent="-292100" lvl="2" marL="1371600" rtl="0" algn="l">
              <a:lnSpc>
                <a:spcPct val="115000"/>
              </a:lnSpc>
              <a:spcBef>
                <a:spcPts val="0"/>
              </a:spcBef>
              <a:spcAft>
                <a:spcPts val="0"/>
              </a:spcAft>
              <a:buClr>
                <a:srgbClr val="F3F3F3"/>
              </a:buClr>
              <a:buSzPts val="1000"/>
              <a:buFont typeface="Courier New"/>
              <a:buChar char="■"/>
            </a:pPr>
            <a:r>
              <a:rPr lang="en" sz="2400">
                <a:solidFill>
                  <a:srgbClr val="F3F3F3"/>
                </a:solidFill>
                <a:latin typeface="Overpass"/>
                <a:ea typeface="Overpass"/>
                <a:cs typeface="Overpass"/>
                <a:sym typeface="Overpass"/>
              </a:rPr>
              <a:t>Resources spread across AZs</a:t>
            </a:r>
            <a:endParaRPr sz="1200">
              <a:solidFill>
                <a:srgbClr val="F3F3F3"/>
              </a:solidFill>
              <a:latin typeface="Courier New"/>
              <a:ea typeface="Courier New"/>
              <a:cs typeface="Courier New"/>
              <a:sym typeface="Courier New"/>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Multi-Cloud</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AWS, GCP, Azure</a:t>
            </a:r>
            <a:endParaRPr sz="24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VTGates are </a:t>
            </a:r>
            <a:r>
              <a:rPr lang="en" sz="2400">
                <a:solidFill>
                  <a:schemeClr val="accent1"/>
                </a:solidFill>
                <a:latin typeface="Overpass"/>
                <a:ea typeface="Overpass"/>
                <a:cs typeface="Overpass"/>
                <a:sym typeface="Overpass"/>
              </a:rPr>
              <a:t>stateless</a:t>
            </a:r>
            <a:endParaRPr sz="2400">
              <a:solidFill>
                <a:schemeClr val="accent1"/>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Topo </a:t>
            </a:r>
            <a:r>
              <a:rPr lang="en" sz="2400">
                <a:solidFill>
                  <a:schemeClr val="accent1"/>
                </a:solidFill>
                <a:latin typeface="Overpass"/>
                <a:ea typeface="Overpass"/>
                <a:cs typeface="Overpass"/>
                <a:sym typeface="Overpass"/>
              </a:rPr>
              <a:t>not in query-serving path</a:t>
            </a:r>
            <a:endParaRPr sz="2400">
              <a:solidFill>
                <a:schemeClr val="accent1"/>
              </a:solidFill>
              <a:latin typeface="Overpass"/>
              <a:ea typeface="Overpass"/>
              <a:cs typeface="Overpass"/>
              <a:sym typeface="Overpass"/>
            </a:endParaRPr>
          </a:p>
          <a:p>
            <a:pPr indent="-304800" lvl="2" marL="1371600" marR="0" rtl="0" algn="l">
              <a:lnSpc>
                <a:spcPct val="115000"/>
              </a:lnSpc>
              <a:spcBef>
                <a:spcPts val="0"/>
              </a:spcBef>
              <a:spcAft>
                <a:spcPts val="0"/>
              </a:spcAft>
              <a:buClr>
                <a:srgbClr val="F3F3F3"/>
              </a:buClr>
              <a:buSzPts val="1200"/>
              <a:buFont typeface="Overpass"/>
              <a:buChar char="■"/>
            </a:pPr>
            <a:r>
              <a:rPr lang="en" sz="2400">
                <a:solidFill>
                  <a:srgbClr val="F3F3F3"/>
                </a:solidFill>
                <a:latin typeface="Overpass"/>
                <a:ea typeface="Overpass"/>
                <a:cs typeface="Overpass"/>
                <a:sym typeface="Overpass"/>
              </a:rPr>
              <a:t>Global &amp; per-cell local topo</a:t>
            </a:r>
            <a:endParaRPr sz="24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Sharded Database</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shared-nothing, per-shard metadata</a:t>
            </a:r>
            <a:endParaRPr sz="1200">
              <a:solidFill>
                <a:srgbClr val="F3F3F3"/>
              </a:solidFill>
              <a:latin typeface="Courier New"/>
              <a:ea typeface="Courier New"/>
              <a:cs typeface="Courier New"/>
              <a:sym typeface="Courier New"/>
            </a:endParaRPr>
          </a:p>
          <a:p>
            <a:pPr indent="0" lvl="0" marL="0" marR="0" rtl="0" algn="l">
              <a:lnSpc>
                <a:spcPct val="115000"/>
              </a:lnSpc>
              <a:spcBef>
                <a:spcPts val="0"/>
              </a:spcBef>
              <a:spcAft>
                <a:spcPts val="0"/>
              </a:spcAft>
              <a:buNone/>
            </a:pPr>
            <a:r>
              <a:t/>
            </a:r>
            <a:endParaRPr sz="2400">
              <a:solidFill>
                <a:srgbClr val="F3F3F3"/>
              </a:solidFill>
              <a:latin typeface="Overpass"/>
              <a:ea typeface="Overpass"/>
              <a:cs typeface="Overpass"/>
              <a:sym typeface="Overpass"/>
            </a:endParaRPr>
          </a:p>
          <a:p>
            <a:pPr indent="0" lvl="0" marL="0" marR="0" rtl="0" algn="l">
              <a:lnSpc>
                <a:spcPct val="115000"/>
              </a:lnSpc>
              <a:spcBef>
                <a:spcPts val="0"/>
              </a:spcBef>
              <a:spcAft>
                <a:spcPts val="0"/>
              </a:spcAft>
              <a:buNone/>
            </a:pPr>
            <a:r>
              <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49"/>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Redundancy</a:t>
            </a:r>
            <a:endParaRPr b="1" i="0" sz="3000" u="none" cap="none" strike="noStrike">
              <a:solidFill>
                <a:schemeClr val="lt1"/>
              </a:solidFill>
              <a:latin typeface="Overpass"/>
              <a:ea typeface="Overpass"/>
              <a:cs typeface="Overpass"/>
              <a:sym typeface="Overpass"/>
            </a:endParaRPr>
          </a:p>
        </p:txBody>
      </p:sp>
      <p:sp>
        <p:nvSpPr>
          <p:cNvPr id="612" name="Google Shape;612;p49"/>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49"/>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1" marL="91440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MySQL </a:t>
            </a:r>
            <a:r>
              <a:rPr lang="en" sz="2400">
                <a:solidFill>
                  <a:schemeClr val="accent1"/>
                </a:solidFill>
                <a:latin typeface="Overpass"/>
                <a:ea typeface="Overpass"/>
                <a:cs typeface="Overpass"/>
                <a:sym typeface="Overpass"/>
              </a:rPr>
              <a:t>Replication</a:t>
            </a:r>
            <a:r>
              <a:rPr lang="en" sz="2400">
                <a:solidFill>
                  <a:srgbClr val="F3F3F3"/>
                </a:solidFill>
                <a:latin typeface="Overpass"/>
                <a:ea typeface="Overpass"/>
                <a:cs typeface="Overpass"/>
                <a:sym typeface="Overpass"/>
              </a:rPr>
              <a:t>	</a:t>
            </a:r>
            <a:endParaRPr b="1" sz="2400">
              <a:solidFill>
                <a:srgbClr val="F3F3F3"/>
              </a:solidFill>
              <a:latin typeface="Overpass"/>
              <a:ea typeface="Overpass"/>
              <a:cs typeface="Overpass"/>
              <a:sym typeface="Overpass"/>
            </a:endParaRPr>
          </a:p>
          <a:p>
            <a:pPr indent="-304800" lvl="2" marL="1371600" rtl="0" algn="l">
              <a:lnSpc>
                <a:spcPct val="115000"/>
              </a:lnSpc>
              <a:spcBef>
                <a:spcPts val="0"/>
              </a:spcBef>
              <a:spcAft>
                <a:spcPts val="0"/>
              </a:spcAft>
              <a:buClr>
                <a:srgbClr val="F3F3F3"/>
              </a:buClr>
              <a:buSzPts val="1200"/>
              <a:buFont typeface="Overpass"/>
              <a:buChar char="■"/>
            </a:pPr>
            <a:r>
              <a:rPr lang="en" sz="2400">
                <a:solidFill>
                  <a:srgbClr val="F3F3F3"/>
                </a:solidFill>
                <a:latin typeface="Overpass"/>
                <a:ea typeface="Overpass"/>
                <a:cs typeface="Overpass"/>
                <a:sym typeface="Overpass"/>
              </a:rPr>
              <a:t>Semi-sync for </a:t>
            </a:r>
            <a:r>
              <a:rPr lang="en" sz="2400">
                <a:solidFill>
                  <a:schemeClr val="accent1"/>
                </a:solidFill>
                <a:latin typeface="Overpass"/>
                <a:ea typeface="Overpass"/>
                <a:cs typeface="Overpass"/>
                <a:sym typeface="Overpass"/>
              </a:rPr>
              <a:t>durable writes</a:t>
            </a:r>
            <a:endParaRPr sz="2400">
              <a:solidFill>
                <a:schemeClr val="accent1"/>
              </a:solidFill>
              <a:latin typeface="Overpass"/>
              <a:ea typeface="Overpass"/>
              <a:cs typeface="Overpass"/>
              <a:sym typeface="Overpass"/>
            </a:endParaRPr>
          </a:p>
          <a:p>
            <a:pPr indent="-317500" lvl="1" marL="91440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Sharding</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limit data unavailability</a:t>
            </a:r>
            <a:endParaRPr sz="1200">
              <a:solidFill>
                <a:srgbClr val="F3F3F3"/>
              </a:solidFill>
              <a:latin typeface="Courier New"/>
              <a:ea typeface="Courier New"/>
              <a:cs typeface="Courier New"/>
              <a:sym typeface="Courier New"/>
            </a:endParaRPr>
          </a:p>
          <a:p>
            <a:pPr indent="-317500" lvl="1" marL="91440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Distributed</a:t>
            </a:r>
            <a:r>
              <a:rPr lang="en" sz="2400">
                <a:solidFill>
                  <a:srgbClr val="F3F3F3"/>
                </a:solidFill>
                <a:latin typeface="Overpass"/>
                <a:ea typeface="Overpass"/>
                <a:cs typeface="Overpass"/>
                <a:sym typeface="Overpass"/>
              </a:rPr>
              <a:t> topo cluster </a:t>
            </a:r>
            <a:r>
              <a:rPr lang="en" sz="1200">
                <a:solidFill>
                  <a:srgbClr val="F3F3F3"/>
                </a:solidFill>
                <a:latin typeface="Courier New"/>
                <a:ea typeface="Courier New"/>
                <a:cs typeface="Courier New"/>
                <a:sym typeface="Courier New"/>
              </a:rPr>
              <a:t>3/5/7 nodes, raft consensus</a:t>
            </a:r>
            <a:endParaRPr sz="1200">
              <a:solidFill>
                <a:srgbClr val="F3F3F3"/>
              </a:solidFill>
              <a:latin typeface="Courier New"/>
              <a:ea typeface="Courier New"/>
              <a:cs typeface="Courier New"/>
              <a:sym typeface="Courier New"/>
            </a:endParaRPr>
          </a:p>
          <a:p>
            <a:pPr indent="0" lvl="0" marL="0" marR="0" rtl="0" algn="l">
              <a:lnSpc>
                <a:spcPct val="115000"/>
              </a:lnSpc>
              <a:spcBef>
                <a:spcPts val="0"/>
              </a:spcBef>
              <a:spcAft>
                <a:spcPts val="0"/>
              </a:spcAft>
              <a:buNone/>
            </a:pPr>
            <a:r>
              <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50"/>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Graceful Degradation</a:t>
            </a:r>
            <a:endParaRPr b="1" i="0" sz="3000" u="none" cap="none" strike="noStrike">
              <a:solidFill>
                <a:schemeClr val="lt1"/>
              </a:solidFill>
              <a:latin typeface="Overpass"/>
              <a:ea typeface="Overpass"/>
              <a:cs typeface="Overpass"/>
              <a:sym typeface="Overpass"/>
            </a:endParaRPr>
          </a:p>
        </p:txBody>
      </p:sp>
      <p:sp>
        <p:nvSpPr>
          <p:cNvPr id="619" name="Google Shape;619;p50"/>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50"/>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1" marL="91440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VTTablet </a:t>
            </a:r>
            <a:r>
              <a:rPr lang="en" sz="2400">
                <a:solidFill>
                  <a:schemeClr val="accent1"/>
                </a:solidFill>
                <a:latin typeface="Overpass"/>
                <a:ea typeface="Overpass"/>
                <a:cs typeface="Overpass"/>
                <a:sym typeface="Overpass"/>
              </a:rPr>
              <a:t>Query Consolidation</a:t>
            </a:r>
            <a:endParaRPr sz="2400">
              <a:solidFill>
                <a:schemeClr val="accent1"/>
              </a:solidFill>
              <a:latin typeface="Overpass"/>
              <a:ea typeface="Overpass"/>
              <a:cs typeface="Overpass"/>
              <a:sym typeface="Overpass"/>
            </a:endParaRPr>
          </a:p>
          <a:p>
            <a:pPr indent="-317500" lvl="1" marL="91440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VTTablet </a:t>
            </a:r>
            <a:r>
              <a:rPr lang="en" sz="2400">
                <a:solidFill>
                  <a:schemeClr val="accent1"/>
                </a:solidFill>
                <a:latin typeface="Overpass"/>
                <a:ea typeface="Overpass"/>
                <a:cs typeface="Overpass"/>
                <a:sym typeface="Overpass"/>
              </a:rPr>
              <a:t>Connection Pooling</a:t>
            </a:r>
            <a:endParaRPr sz="2400">
              <a:solidFill>
                <a:schemeClr val="accent1"/>
              </a:solidFill>
              <a:latin typeface="Overpass"/>
              <a:ea typeface="Overpass"/>
              <a:cs typeface="Overpass"/>
              <a:sym typeface="Overpass"/>
            </a:endParaRPr>
          </a:p>
          <a:p>
            <a:pPr indent="-317500" lvl="1" marL="91440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Cell </a:t>
            </a:r>
            <a:r>
              <a:rPr lang="en" sz="2400">
                <a:solidFill>
                  <a:schemeClr val="accent1"/>
                </a:solidFill>
                <a:latin typeface="Overpass"/>
                <a:ea typeface="Overpass"/>
                <a:cs typeface="Overpass"/>
                <a:sym typeface="Overpass"/>
              </a:rPr>
              <a:t>Isolation</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local cell reads</a:t>
            </a:r>
            <a:endParaRPr sz="1200">
              <a:solidFill>
                <a:srgbClr val="F3F3F3"/>
              </a:solidFill>
              <a:latin typeface="Courier New"/>
              <a:ea typeface="Courier New"/>
              <a:cs typeface="Courier New"/>
              <a:sym typeface="Courier New"/>
            </a:endParaRPr>
          </a:p>
          <a:p>
            <a:pPr indent="-317500" lvl="1" marL="91440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VTTablet </a:t>
            </a:r>
            <a:r>
              <a:rPr lang="en" sz="2400">
                <a:solidFill>
                  <a:schemeClr val="accent1"/>
                </a:solidFill>
                <a:latin typeface="Overpass"/>
                <a:ea typeface="Overpass"/>
                <a:cs typeface="Overpass"/>
                <a:sym typeface="Overpass"/>
              </a:rPr>
              <a:t>Backpressure</a:t>
            </a:r>
            <a:endParaRPr sz="2400">
              <a:solidFill>
                <a:schemeClr val="accent1"/>
              </a:solidFill>
              <a:latin typeface="Overpass"/>
              <a:ea typeface="Overpass"/>
              <a:cs typeface="Overpass"/>
              <a:sym typeface="Overpass"/>
            </a:endParaRPr>
          </a:p>
          <a:p>
            <a:pPr indent="-304800" lvl="2" marL="1371600" rtl="0" algn="l">
              <a:lnSpc>
                <a:spcPct val="115000"/>
              </a:lnSpc>
              <a:spcBef>
                <a:spcPts val="0"/>
              </a:spcBef>
              <a:spcAft>
                <a:spcPts val="0"/>
              </a:spcAft>
              <a:buClr>
                <a:srgbClr val="F3F3F3"/>
              </a:buClr>
              <a:buSzPts val="1200"/>
              <a:buFont typeface="Overpass"/>
              <a:buChar char="■"/>
            </a:pPr>
            <a:r>
              <a:rPr lang="en" sz="2400">
                <a:solidFill>
                  <a:srgbClr val="F3F3F3"/>
                </a:solidFill>
                <a:latin typeface="Overpass"/>
                <a:ea typeface="Overpass"/>
                <a:cs typeface="Overpass"/>
                <a:sym typeface="Overpass"/>
              </a:rPr>
              <a:t>Migration </a:t>
            </a:r>
            <a:r>
              <a:rPr lang="en" sz="2400">
                <a:solidFill>
                  <a:schemeClr val="accent1"/>
                </a:solidFill>
                <a:latin typeface="Overpass"/>
                <a:ea typeface="Overpass"/>
                <a:cs typeface="Overpass"/>
                <a:sym typeface="Overpass"/>
              </a:rPr>
              <a:t>Throttling</a:t>
            </a:r>
            <a:endParaRPr sz="2400">
              <a:solidFill>
                <a:schemeClr val="accent1"/>
              </a:solidFill>
              <a:latin typeface="Overpass"/>
              <a:ea typeface="Overpass"/>
              <a:cs typeface="Overpass"/>
              <a:sym typeface="Overpass"/>
            </a:endParaRPr>
          </a:p>
          <a:p>
            <a:pPr indent="-304800" lvl="2" marL="1371600" rtl="0" algn="l">
              <a:lnSpc>
                <a:spcPct val="115000"/>
              </a:lnSpc>
              <a:spcBef>
                <a:spcPts val="0"/>
              </a:spcBef>
              <a:spcAft>
                <a:spcPts val="0"/>
              </a:spcAft>
              <a:buClr>
                <a:srgbClr val="F3F3F3"/>
              </a:buClr>
              <a:buSzPts val="1200"/>
              <a:buFont typeface="Overpass"/>
              <a:buChar char="■"/>
            </a:pPr>
            <a:r>
              <a:rPr lang="en" sz="2400">
                <a:solidFill>
                  <a:srgbClr val="F3F3F3"/>
                </a:solidFill>
                <a:latin typeface="Overpass"/>
                <a:ea typeface="Overpass"/>
                <a:cs typeface="Overpass"/>
                <a:sym typeface="Overpass"/>
              </a:rPr>
              <a:t>Query </a:t>
            </a:r>
            <a:r>
              <a:rPr lang="en" sz="2400">
                <a:solidFill>
                  <a:schemeClr val="accent1"/>
                </a:solidFill>
                <a:latin typeface="Overpass"/>
                <a:ea typeface="Overpass"/>
                <a:cs typeface="Overpass"/>
                <a:sym typeface="Overpass"/>
              </a:rPr>
              <a:t>Throttling</a:t>
            </a:r>
            <a:endParaRPr sz="2400">
              <a:solidFill>
                <a:schemeClr val="accent1"/>
              </a:solidFill>
              <a:latin typeface="Overpass"/>
              <a:ea typeface="Overpass"/>
              <a:cs typeface="Overpass"/>
              <a:sym typeface="Overpass"/>
            </a:endParaRPr>
          </a:p>
          <a:p>
            <a:pPr indent="-304800" lvl="2" marL="1371600" rtl="0" algn="l">
              <a:lnSpc>
                <a:spcPct val="115000"/>
              </a:lnSpc>
              <a:spcBef>
                <a:spcPts val="0"/>
              </a:spcBef>
              <a:spcAft>
                <a:spcPts val="0"/>
              </a:spcAft>
              <a:buClr>
                <a:srgbClr val="F3F3F3"/>
              </a:buClr>
              <a:buSzPts val="1200"/>
              <a:buFont typeface="Overpass"/>
              <a:buChar char="■"/>
            </a:pPr>
            <a:r>
              <a:rPr lang="en" sz="2400">
                <a:solidFill>
                  <a:schemeClr val="accent1"/>
                </a:solidFill>
                <a:latin typeface="Overpass"/>
                <a:ea typeface="Overpass"/>
                <a:cs typeface="Overpass"/>
                <a:sym typeface="Overpass"/>
              </a:rPr>
              <a:t>Load shedding</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timeouts</a:t>
            </a:r>
            <a:endParaRPr sz="1200">
              <a:solidFill>
                <a:srgbClr val="F3F3F3"/>
              </a:solidFill>
              <a:latin typeface="Courier New"/>
              <a:ea typeface="Courier New"/>
              <a:cs typeface="Courier New"/>
              <a:sym typeface="Courier New"/>
            </a:endParaRPr>
          </a:p>
          <a:p>
            <a:pPr indent="-317500" lvl="1" marL="91440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VTGate </a:t>
            </a:r>
            <a:r>
              <a:rPr lang="en" sz="2400">
                <a:solidFill>
                  <a:schemeClr val="accent1"/>
                </a:solidFill>
                <a:latin typeface="Overpass"/>
                <a:ea typeface="Overpass"/>
                <a:cs typeface="Overpass"/>
                <a:sym typeface="Overpass"/>
              </a:rPr>
              <a:t>Buffering</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failovers (reparents)</a:t>
            </a:r>
            <a:r>
              <a:rPr lang="en" sz="1200">
                <a:solidFill>
                  <a:srgbClr val="F3F3F3"/>
                </a:solidFill>
                <a:latin typeface="Courier New"/>
                <a:ea typeface="Courier New"/>
                <a:cs typeface="Courier New"/>
                <a:sym typeface="Courier New"/>
              </a:rPr>
              <a:t>, migration cutovers</a:t>
            </a:r>
            <a:endParaRPr sz="1200">
              <a:solidFill>
                <a:srgbClr val="F3F3F3"/>
              </a:solidFill>
              <a:latin typeface="Courier New"/>
              <a:ea typeface="Courier New"/>
              <a:cs typeface="Courier New"/>
              <a:sym typeface="Courier New"/>
            </a:endParaRPr>
          </a:p>
          <a:p>
            <a:pPr indent="-317500" lvl="1" marL="914400" rtl="0" algn="l">
              <a:lnSpc>
                <a:spcPct val="115000"/>
              </a:lnSpc>
              <a:spcBef>
                <a:spcPts val="0"/>
              </a:spcBef>
              <a:spcAft>
                <a:spcPts val="0"/>
              </a:spcAft>
              <a:buClr>
                <a:srgbClr val="F3F3F3"/>
              </a:buClr>
              <a:buSzPts val="1400"/>
              <a:buFont typeface="Overpass"/>
              <a:buChar char="●"/>
            </a:pPr>
            <a:r>
              <a:rPr lang="en" sz="2400">
                <a:solidFill>
                  <a:srgbClr val="F3F3F3"/>
                </a:solidFill>
                <a:latin typeface="Overpass"/>
                <a:ea typeface="Overpass"/>
                <a:cs typeface="Overpass"/>
                <a:sym typeface="Overpass"/>
              </a:rPr>
              <a:t>VTGate </a:t>
            </a:r>
            <a:r>
              <a:rPr lang="en" sz="2400">
                <a:solidFill>
                  <a:schemeClr val="accent1"/>
                </a:solidFill>
                <a:latin typeface="Overpass"/>
                <a:ea typeface="Overpass"/>
                <a:cs typeface="Overpass"/>
                <a:sym typeface="Overpass"/>
              </a:rPr>
              <a:t>Replica Reads</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ignore lagged replicas</a:t>
            </a:r>
            <a:endParaRPr sz="1200">
              <a:solidFill>
                <a:srgbClr val="F3F3F3"/>
              </a:solidFill>
              <a:latin typeface="Courier New"/>
              <a:ea typeface="Courier New"/>
              <a:cs typeface="Courier New"/>
              <a:sym typeface="Courier New"/>
            </a:endParaRPr>
          </a:p>
          <a:p>
            <a:pPr indent="0" lvl="0" marL="0" rtl="0" algn="l">
              <a:lnSpc>
                <a:spcPct val="115000"/>
              </a:lnSpc>
              <a:spcBef>
                <a:spcPts val="0"/>
              </a:spcBef>
              <a:spcAft>
                <a:spcPts val="0"/>
              </a:spcAft>
              <a:buNone/>
            </a:pPr>
            <a:r>
              <a:t/>
            </a:r>
            <a:endParaRPr sz="1200">
              <a:solidFill>
                <a:srgbClr val="F3F3F3"/>
              </a:solidFill>
              <a:latin typeface="Courier New"/>
              <a:ea typeface="Courier New"/>
              <a:cs typeface="Courier New"/>
              <a:sym typeface="Courier New"/>
            </a:endParaRPr>
          </a:p>
          <a:p>
            <a:pPr indent="0" lvl="0" marL="0" marR="0" rtl="0" algn="l">
              <a:lnSpc>
                <a:spcPct val="115000"/>
              </a:lnSpc>
              <a:spcBef>
                <a:spcPts val="0"/>
              </a:spcBef>
              <a:spcAft>
                <a:spcPts val="0"/>
              </a:spcAft>
              <a:buNone/>
            </a:pPr>
            <a:r>
              <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51"/>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Automated Recovery </a:t>
            </a:r>
            <a:r>
              <a:rPr b="1" lang="en" sz="1800">
                <a:solidFill>
                  <a:schemeClr val="lt1"/>
                </a:solidFill>
                <a:latin typeface="Overpass"/>
                <a:ea typeface="Overpass"/>
                <a:cs typeface="Overpass"/>
                <a:sym typeface="Overpass"/>
              </a:rPr>
              <a:t>(Self Healing)</a:t>
            </a:r>
            <a:endParaRPr b="1" i="0" sz="1800" u="none" cap="none" strike="noStrike">
              <a:solidFill>
                <a:schemeClr val="lt1"/>
              </a:solidFill>
              <a:latin typeface="Overpass"/>
              <a:ea typeface="Overpass"/>
              <a:cs typeface="Overpass"/>
              <a:sym typeface="Overpass"/>
            </a:endParaRPr>
          </a:p>
        </p:txBody>
      </p:sp>
      <p:sp>
        <p:nvSpPr>
          <p:cNvPr id="626" name="Google Shape;626;p51"/>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p51"/>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Health Checks</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replica lag, primary reparent</a:t>
            </a:r>
            <a:endParaRPr sz="24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VTOrc</a:t>
            </a:r>
            <a:r>
              <a:rPr lang="en" sz="1200">
                <a:solidFill>
                  <a:srgbClr val="F3F3F3"/>
                </a:solidFill>
                <a:latin typeface="Courier New"/>
                <a:ea typeface="Courier New"/>
                <a:cs typeface="Courier New"/>
                <a:sym typeface="Courier New"/>
              </a:rPr>
              <a:t> observes cluster health, emergency reparent</a:t>
            </a:r>
            <a:endParaRPr sz="1200">
              <a:solidFill>
                <a:srgbClr val="F3F3F3"/>
              </a:solidFill>
              <a:latin typeface="Courier New"/>
              <a:ea typeface="Courier New"/>
              <a:cs typeface="Courier New"/>
              <a:sym typeface="Courier New"/>
            </a:endParaRPr>
          </a:p>
          <a:p>
            <a:pPr indent="-317500" lvl="0" marL="91440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Backup/Restore</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pitr, incremental backups, smaller shard sizes</a:t>
            </a:r>
            <a:endParaRPr sz="1200">
              <a:solidFill>
                <a:srgbClr val="F3F3F3"/>
              </a:solidFill>
              <a:latin typeface="Courier New"/>
              <a:ea typeface="Courier New"/>
              <a:cs typeface="Courier New"/>
              <a:sym typeface="Courier New"/>
            </a:endParaRPr>
          </a:p>
          <a:p>
            <a:pPr indent="-317500" lvl="0" marL="91440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Reversible Workflows</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schema changes, import, reshard</a:t>
            </a:r>
            <a:endParaRPr sz="1200">
              <a:solidFill>
                <a:srgbClr val="F3F3F3"/>
              </a:solidFill>
              <a:latin typeface="Courier New"/>
              <a:ea typeface="Courier New"/>
              <a:cs typeface="Courier New"/>
              <a:sym typeface="Courier New"/>
            </a:endParaRPr>
          </a:p>
          <a:p>
            <a:pPr indent="-317500" lvl="0" marL="91440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VTOP</a:t>
            </a:r>
            <a:r>
              <a:rPr lang="en" sz="2400">
                <a:solidFill>
                  <a:schemeClr val="accent1"/>
                </a:solidFill>
                <a:latin typeface="Overpass"/>
                <a:ea typeface="Overpass"/>
                <a:cs typeface="Overpass"/>
                <a:sym typeface="Overpass"/>
              </a:rPr>
              <a:t>:</a:t>
            </a:r>
            <a:r>
              <a:rPr lang="en" sz="2400">
                <a:solidFill>
                  <a:schemeClr val="accent1"/>
                </a:solidFill>
                <a:latin typeface="Overpass"/>
                <a:ea typeface="Overpass"/>
                <a:cs typeface="Overpass"/>
                <a:sym typeface="Overpass"/>
              </a:rPr>
              <a:t> replacement over repair</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bad mysql, k8s node, vtgate oom</a:t>
            </a:r>
            <a:endParaRPr sz="1200">
              <a:solidFill>
                <a:srgbClr val="F3F3F3"/>
              </a:solidFill>
              <a:latin typeface="Courier New"/>
              <a:ea typeface="Courier New"/>
              <a:cs typeface="Courier New"/>
              <a:sym typeface="Courier New"/>
            </a:endParaRPr>
          </a:p>
          <a:p>
            <a:pPr indent="0" lvl="0" marL="457200" rtl="0" algn="l">
              <a:lnSpc>
                <a:spcPct val="115000"/>
              </a:lnSpc>
              <a:spcBef>
                <a:spcPts val="0"/>
              </a:spcBef>
              <a:spcAft>
                <a:spcPts val="0"/>
              </a:spcAft>
              <a:buNone/>
            </a:pPr>
            <a:r>
              <a:t/>
            </a:r>
            <a:endParaRPr sz="1200">
              <a:solidFill>
                <a:srgbClr val="F3F3F3"/>
              </a:solidFill>
              <a:latin typeface="Courier New"/>
              <a:ea typeface="Courier New"/>
              <a:cs typeface="Courier New"/>
              <a:sym typeface="Courier New"/>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52"/>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Operations</a:t>
            </a:r>
            <a:endParaRPr b="1" i="0" sz="3000" u="none" cap="none" strike="noStrike">
              <a:solidFill>
                <a:schemeClr val="lt1"/>
              </a:solidFill>
              <a:latin typeface="Overpass"/>
              <a:ea typeface="Overpass"/>
              <a:cs typeface="Overpass"/>
              <a:sym typeface="Overpass"/>
            </a:endParaRPr>
          </a:p>
        </p:txBody>
      </p:sp>
      <p:sp>
        <p:nvSpPr>
          <p:cNvPr id="633" name="Google Shape;633;p52"/>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52"/>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Telemetry</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prometheus metrics</a:t>
            </a:r>
            <a:endParaRPr sz="24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Paging alerts</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replica lag, memory pressure, qps, latency</a:t>
            </a:r>
            <a:endParaRPr sz="24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2400">
                <a:solidFill>
                  <a:schemeClr val="accent1"/>
                </a:solidFill>
                <a:latin typeface="Overpass"/>
                <a:ea typeface="Overpass"/>
                <a:cs typeface="Overpass"/>
                <a:sym typeface="Overpass"/>
              </a:rPr>
              <a:t>Regular Updates</a:t>
            </a:r>
            <a:r>
              <a:rPr lang="en" sz="2400">
                <a:solidFill>
                  <a:srgbClr val="F3F3F3"/>
                </a:solidFill>
                <a:latin typeface="Overpass"/>
                <a:ea typeface="Overpass"/>
                <a:cs typeface="Overpass"/>
                <a:sym typeface="Overpass"/>
              </a:rPr>
              <a:t> </a:t>
            </a:r>
            <a:r>
              <a:rPr lang="en" sz="1200">
                <a:solidFill>
                  <a:srgbClr val="F3F3F3"/>
                </a:solidFill>
                <a:latin typeface="Courier New"/>
                <a:ea typeface="Courier New"/>
                <a:cs typeface="Courier New"/>
                <a:sym typeface="Courier New"/>
              </a:rPr>
              <a:t>dependabot, golang versions</a:t>
            </a:r>
            <a:endParaRPr sz="1200">
              <a:solidFill>
                <a:srgbClr val="F3F3F3"/>
              </a:solidFill>
              <a:latin typeface="Courier New"/>
              <a:ea typeface="Courier New"/>
              <a:cs typeface="Courier New"/>
              <a:sym typeface="Courier New"/>
            </a:endParaRPr>
          </a:p>
          <a:p>
            <a:pPr indent="0" lvl="0" marL="0" marR="0" rtl="0" algn="l">
              <a:lnSpc>
                <a:spcPct val="115000"/>
              </a:lnSpc>
              <a:spcBef>
                <a:spcPts val="0"/>
              </a:spcBef>
              <a:spcAft>
                <a:spcPts val="0"/>
              </a:spcAft>
              <a:buNone/>
            </a:pPr>
            <a:r>
              <a:t/>
            </a:r>
            <a:endParaRPr sz="24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53"/>
          <p:cNvSpPr txBox="1"/>
          <p:nvPr/>
        </p:nvSpPr>
        <p:spPr>
          <a:xfrm>
            <a:off x="835575" y="402900"/>
            <a:ext cx="7715100" cy="3893100"/>
          </a:xfrm>
          <a:prstGeom prst="rect">
            <a:avLst/>
          </a:prstGeom>
          <a:noFill/>
          <a:ln>
            <a:noFill/>
          </a:ln>
        </p:spPr>
        <p:txBody>
          <a:bodyPr anchorCtr="0" anchor="t" bIns="21450" lIns="42900" spcFirstLastPara="1" rIns="42900" wrap="square" tIns="21450">
            <a:noAutofit/>
          </a:bodyPr>
          <a:lstStyle/>
          <a:p>
            <a:pPr indent="0" lvl="0" marL="0" marR="0" rtl="0" algn="l">
              <a:lnSpc>
                <a:spcPct val="150000"/>
              </a:lnSpc>
              <a:spcBef>
                <a:spcPts val="0"/>
              </a:spcBef>
              <a:spcAft>
                <a:spcPts val="0"/>
              </a:spcAft>
              <a:buNone/>
            </a:pPr>
            <a:r>
              <a:t/>
            </a:r>
            <a:endParaRPr i="0" sz="3600" u="none" cap="none" strike="noStrike">
              <a:solidFill>
                <a:srgbClr val="7F7F7F"/>
              </a:solidFill>
              <a:latin typeface="Overpass"/>
              <a:ea typeface="Overpass"/>
              <a:cs typeface="Overpass"/>
              <a:sym typeface="Overpass"/>
            </a:endParaRPr>
          </a:p>
          <a:p>
            <a:pPr indent="-457200" lvl="0" marL="457200" rtl="0" algn="l">
              <a:lnSpc>
                <a:spcPct val="150000"/>
              </a:lnSpc>
              <a:spcBef>
                <a:spcPts val="0"/>
              </a:spcBef>
              <a:spcAft>
                <a:spcPts val="0"/>
              </a:spcAft>
              <a:buClr>
                <a:srgbClr val="7F7F7F"/>
              </a:buClr>
              <a:buSzPts val="3600"/>
              <a:buFont typeface="Overpass"/>
              <a:buChar char="●"/>
            </a:pPr>
            <a:r>
              <a:rPr lang="en" sz="3600">
                <a:solidFill>
                  <a:srgbClr val="7F7F7F"/>
                </a:solidFill>
                <a:latin typeface="Overpass"/>
                <a:ea typeface="Overpass"/>
                <a:cs typeface="Overpass"/>
                <a:sym typeface="Overpass"/>
              </a:rPr>
              <a:t>Data Flow</a:t>
            </a:r>
            <a:r>
              <a:rPr lang="en" sz="3600">
                <a:solidFill>
                  <a:srgbClr val="7F7F7F"/>
                </a:solidFill>
                <a:latin typeface="Overpass"/>
                <a:ea typeface="Overpass"/>
                <a:cs typeface="Overpass"/>
                <a:sym typeface="Overpass"/>
              </a:rPr>
              <a:t>s</a:t>
            </a:r>
            <a:endParaRPr i="0" sz="3600" u="none" cap="none" strike="noStrike">
              <a:solidFill>
                <a:srgbClr val="7F7F7F"/>
              </a:solidFill>
              <a:latin typeface="Overpass"/>
              <a:ea typeface="Overpass"/>
              <a:cs typeface="Overpass"/>
              <a:sym typeface="Overpass"/>
            </a:endParaRPr>
          </a:p>
          <a:p>
            <a:pPr indent="-457200" lvl="0" marL="457200" marR="0" rtl="0" algn="l">
              <a:lnSpc>
                <a:spcPct val="150000"/>
              </a:lnSpc>
              <a:spcBef>
                <a:spcPts val="0"/>
              </a:spcBef>
              <a:spcAft>
                <a:spcPts val="0"/>
              </a:spcAft>
              <a:buClr>
                <a:srgbClr val="7F7F7F"/>
              </a:buClr>
              <a:buSzPts val="3600"/>
              <a:buFont typeface="Overpass"/>
              <a:buChar char="●"/>
            </a:pPr>
            <a:r>
              <a:rPr lang="en" sz="3600">
                <a:solidFill>
                  <a:srgbClr val="7F7F7F"/>
                </a:solidFill>
                <a:latin typeface="Overpass"/>
                <a:ea typeface="Overpass"/>
                <a:cs typeface="Overpass"/>
                <a:sym typeface="Overpass"/>
              </a:rPr>
              <a:t>Scaling</a:t>
            </a:r>
            <a:r>
              <a:rPr lang="en" sz="3600">
                <a:solidFill>
                  <a:srgbClr val="7F7F7F"/>
                </a:solidFill>
                <a:latin typeface="Overpass"/>
                <a:ea typeface="Overpass"/>
                <a:cs typeface="Overpass"/>
                <a:sym typeface="Overpass"/>
              </a:rPr>
              <a:t> With Vitess</a:t>
            </a:r>
            <a:endParaRPr i="0" sz="3600" u="none" cap="none" strike="noStrike">
              <a:solidFill>
                <a:srgbClr val="7F7F7F"/>
              </a:solidFill>
              <a:latin typeface="Overpass"/>
              <a:ea typeface="Overpass"/>
              <a:cs typeface="Overpass"/>
              <a:sym typeface="Overpass"/>
            </a:endParaRPr>
          </a:p>
          <a:p>
            <a:pPr indent="-457200" lvl="0" marL="457200" marR="0" rtl="0" algn="l">
              <a:lnSpc>
                <a:spcPct val="150000"/>
              </a:lnSpc>
              <a:spcBef>
                <a:spcPts val="0"/>
              </a:spcBef>
              <a:spcAft>
                <a:spcPts val="0"/>
              </a:spcAft>
              <a:buClr>
                <a:schemeClr val="accent1"/>
              </a:buClr>
              <a:buSzPts val="3600"/>
              <a:buFont typeface="Overpass SemiBold"/>
              <a:buChar char="●"/>
            </a:pPr>
            <a:r>
              <a:rPr b="1" lang="en" sz="3600">
                <a:solidFill>
                  <a:schemeClr val="accent1"/>
                </a:solidFill>
                <a:latin typeface="Overpass SemiBold"/>
                <a:ea typeface="Overpass SemiBold"/>
                <a:cs typeface="Overpass SemiBold"/>
                <a:sym typeface="Overpass SemiBold"/>
              </a:rPr>
              <a:t>Summary</a:t>
            </a:r>
            <a:endParaRPr b="1" i="0" sz="3600" u="none" cap="none" strike="noStrike">
              <a:solidFill>
                <a:schemeClr val="accent1"/>
              </a:solidFill>
              <a:latin typeface="Overpass SemiBold"/>
              <a:ea typeface="Overpass SemiBold"/>
              <a:cs typeface="Overpass SemiBold"/>
              <a:sym typeface="Overpass SemiBold"/>
            </a:endParaRPr>
          </a:p>
          <a:p>
            <a:pPr indent="0" lvl="0" marL="0" marR="0" rtl="0" algn="l">
              <a:lnSpc>
                <a:spcPct val="90000"/>
              </a:lnSpc>
              <a:spcBef>
                <a:spcPts val="0"/>
              </a:spcBef>
              <a:spcAft>
                <a:spcPts val="0"/>
              </a:spcAft>
              <a:buClr>
                <a:srgbClr val="000000"/>
              </a:buClr>
              <a:buSzPts val="3600"/>
              <a:buFont typeface="Arial"/>
              <a:buNone/>
            </a:pPr>
            <a:r>
              <a:t/>
            </a:r>
            <a:endParaRPr b="1" i="0" sz="3600" u="none" cap="none" strike="noStrike">
              <a:solidFill>
                <a:schemeClr val="accent1"/>
              </a:solidFill>
              <a:latin typeface="Overpass SemiBold"/>
              <a:ea typeface="Overpass SemiBold"/>
              <a:cs typeface="Overpass SemiBold"/>
              <a:sym typeface="Overpass SemiBo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43" name="Shape 643"/>
        <p:cNvGrpSpPr/>
        <p:nvPr/>
      </p:nvGrpSpPr>
      <p:grpSpPr>
        <a:xfrm>
          <a:off x="0" y="0"/>
          <a:ext cx="0" cy="0"/>
          <a:chOff x="0" y="0"/>
          <a:chExt cx="0" cy="0"/>
        </a:xfrm>
      </p:grpSpPr>
      <p:sp>
        <p:nvSpPr>
          <p:cNvPr id="644" name="Google Shape;644;p54"/>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Resilient at Scale Architecture</a:t>
            </a:r>
            <a:endParaRPr b="1" i="0" sz="3000" u="none" cap="none" strike="noStrike">
              <a:solidFill>
                <a:schemeClr val="lt1"/>
              </a:solidFill>
              <a:latin typeface="Overpass"/>
              <a:ea typeface="Overpass"/>
              <a:cs typeface="Overpass"/>
              <a:sym typeface="Overpass"/>
            </a:endParaRPr>
          </a:p>
        </p:txBody>
      </p:sp>
      <p:sp>
        <p:nvSpPr>
          <p:cNvPr id="645" name="Google Shape;645;p54"/>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54"/>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MySQL as storage engine</a:t>
            </a:r>
            <a:r>
              <a:rPr lang="en" sz="1800">
                <a:solidFill>
                  <a:srgbClr val="F3F3F3"/>
                </a:solidFill>
                <a:latin typeface="Overpass"/>
                <a:ea typeface="Overpass"/>
                <a:cs typeface="Overpass"/>
                <a:sym typeface="Overpass"/>
              </a:rPr>
              <a:t>: inherits proven durability</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Topology Service (etcd) as </a:t>
            </a:r>
            <a:r>
              <a:rPr lang="en" sz="1800">
                <a:solidFill>
                  <a:schemeClr val="accent1"/>
                </a:solidFill>
                <a:latin typeface="Overpass"/>
                <a:ea typeface="Overpass"/>
                <a:cs typeface="Overpass"/>
                <a:sym typeface="Overpass"/>
              </a:rPr>
              <a:t>single source of truth</a:t>
            </a:r>
            <a:r>
              <a:rPr lang="en" sz="1800">
                <a:solidFill>
                  <a:srgbClr val="F3F3F3"/>
                </a:solidFill>
                <a:latin typeface="Overpass"/>
                <a:ea typeface="Overpass"/>
                <a:cs typeface="Overpass"/>
                <a:sym typeface="Overpass"/>
              </a:rPr>
              <a:t>. Global + per-cell</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Sharded</a:t>
            </a:r>
            <a:r>
              <a:rPr lang="en" sz="1800">
                <a:solidFill>
                  <a:srgbClr val="F3F3F3"/>
                </a:solidFill>
                <a:latin typeface="Overpass"/>
                <a:ea typeface="Overpass"/>
                <a:cs typeface="Overpass"/>
                <a:sym typeface="Overpass"/>
              </a:rPr>
              <a:t> MySQL: limit single-node failure impact</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Multiple Cells</a:t>
            </a:r>
            <a:r>
              <a:rPr lang="en" sz="1800">
                <a:solidFill>
                  <a:srgbClr val="F3F3F3"/>
                </a:solidFill>
                <a:latin typeface="Overpass"/>
                <a:ea typeface="Overpass"/>
                <a:cs typeface="Overpass"/>
                <a:sym typeface="Overpass"/>
              </a:rPr>
              <a:t> =&gt; Availability Zones</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Stateless query serving</a:t>
            </a:r>
            <a:r>
              <a:rPr lang="en" sz="1800">
                <a:solidFill>
                  <a:srgbClr val="F3F3F3"/>
                </a:solidFill>
                <a:latin typeface="Overpass"/>
                <a:ea typeface="Overpass"/>
                <a:cs typeface="Overpass"/>
                <a:sym typeface="Overpass"/>
              </a:rPr>
              <a:t> (VTGate) layer</a:t>
            </a:r>
            <a:endParaRPr sz="1800">
              <a:solidFill>
                <a:srgbClr val="F3F3F3"/>
              </a:solidFill>
              <a:latin typeface="Overpass"/>
              <a:ea typeface="Overpass"/>
              <a:cs typeface="Overpass"/>
              <a:sym typeface="Overpass"/>
            </a:endParaRPr>
          </a:p>
          <a:p>
            <a:pPr indent="-304800" lvl="2" marL="1371600" marR="0" rtl="0" algn="l">
              <a:lnSpc>
                <a:spcPct val="115000"/>
              </a:lnSpc>
              <a:spcBef>
                <a:spcPts val="0"/>
              </a:spcBef>
              <a:spcAft>
                <a:spcPts val="0"/>
              </a:spcAft>
              <a:buClr>
                <a:srgbClr val="F3F3F3"/>
              </a:buClr>
              <a:buSzPts val="1200"/>
              <a:buFont typeface="Overpass"/>
              <a:buChar char="■"/>
            </a:pPr>
            <a:r>
              <a:rPr lang="en" sz="1800">
                <a:solidFill>
                  <a:srgbClr val="F3F3F3"/>
                </a:solidFill>
                <a:latin typeface="Overpass"/>
                <a:ea typeface="Overpass"/>
                <a:cs typeface="Overpass"/>
                <a:sym typeface="Overpass"/>
              </a:rPr>
              <a:t>Load balanced</a:t>
            </a:r>
            <a:endParaRPr sz="1800">
              <a:solidFill>
                <a:srgbClr val="F3F3F3"/>
              </a:solidFill>
              <a:latin typeface="Overpass"/>
              <a:ea typeface="Overpass"/>
              <a:cs typeface="Overpass"/>
              <a:sym typeface="Overpass"/>
            </a:endParaRPr>
          </a:p>
          <a:p>
            <a:pPr indent="-304800" lvl="2" marL="1371600" marR="0" rtl="0" algn="l">
              <a:lnSpc>
                <a:spcPct val="115000"/>
              </a:lnSpc>
              <a:spcBef>
                <a:spcPts val="0"/>
              </a:spcBef>
              <a:spcAft>
                <a:spcPts val="0"/>
              </a:spcAft>
              <a:buClr>
                <a:srgbClr val="F3F3F3"/>
              </a:buClr>
              <a:buSzPts val="1200"/>
              <a:buFont typeface="Overpass"/>
              <a:buChar char="■"/>
            </a:pPr>
            <a:r>
              <a:rPr lang="en" sz="1800">
                <a:solidFill>
                  <a:srgbClr val="F3F3F3"/>
                </a:solidFill>
                <a:latin typeface="Overpass"/>
                <a:ea typeface="Overpass"/>
                <a:cs typeface="Overpass"/>
                <a:sym typeface="Overpass"/>
              </a:rPr>
              <a:t>Topo not in hot query path</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rgbClr val="F3F3F3"/>
                </a:solidFill>
                <a:latin typeface="Overpass"/>
                <a:ea typeface="Overpass"/>
                <a:cs typeface="Overpass"/>
                <a:sym typeface="Overpass"/>
              </a:rPr>
              <a:t>Tablet Layer: </a:t>
            </a:r>
            <a:r>
              <a:rPr lang="en" sz="1800">
                <a:solidFill>
                  <a:schemeClr val="accent1"/>
                </a:solidFill>
                <a:latin typeface="Overpass"/>
                <a:ea typeface="Overpass"/>
                <a:cs typeface="Overpass"/>
                <a:sym typeface="Overpass"/>
              </a:rPr>
              <a:t>primary/replica</a:t>
            </a:r>
            <a:r>
              <a:rPr lang="en" sz="1800">
                <a:solidFill>
                  <a:srgbClr val="F3F3F3"/>
                </a:solidFill>
                <a:latin typeface="Overpass"/>
                <a:ea typeface="Overpass"/>
                <a:cs typeface="Overpass"/>
                <a:sym typeface="Overpass"/>
              </a:rPr>
              <a:t>. Supervises MySQL server</a:t>
            </a:r>
            <a:endParaRPr sz="1800">
              <a:solidFill>
                <a:srgbClr val="F3F3F3"/>
              </a:solidFill>
              <a:latin typeface="Overpass"/>
              <a:ea typeface="Overpass"/>
              <a:cs typeface="Overpass"/>
              <a:sym typeface="Overpass"/>
            </a:endParaRPr>
          </a:p>
          <a:p>
            <a:pPr indent="-292100" lvl="2" marL="1371600" rtl="0" algn="l">
              <a:lnSpc>
                <a:spcPct val="115000"/>
              </a:lnSpc>
              <a:spcBef>
                <a:spcPts val="0"/>
              </a:spcBef>
              <a:spcAft>
                <a:spcPts val="0"/>
              </a:spcAft>
              <a:buClr>
                <a:srgbClr val="F3F3F3"/>
              </a:buClr>
              <a:buSzPts val="1000"/>
              <a:buFont typeface="Overpass"/>
              <a:buChar char="■"/>
            </a:pPr>
            <a:r>
              <a:rPr lang="en" sz="1800">
                <a:solidFill>
                  <a:srgbClr val="F3F3F3"/>
                </a:solidFill>
                <a:latin typeface="Overpass"/>
                <a:ea typeface="Overpass"/>
                <a:cs typeface="Overpass"/>
                <a:sym typeface="Overpass"/>
              </a:rPr>
              <a:t>Health checks, Reparenting</a:t>
            </a:r>
            <a:endParaRPr sz="1800">
              <a:solidFill>
                <a:srgbClr val="F3F3F3"/>
              </a:solidFill>
              <a:latin typeface="Overpass"/>
              <a:ea typeface="Overpass"/>
              <a:cs typeface="Overpass"/>
              <a:sym typeface="Overpass"/>
            </a:endParaRPr>
          </a:p>
          <a:p>
            <a:pPr indent="-292100" lvl="2" marL="1371600" marR="0" rtl="0" algn="l">
              <a:lnSpc>
                <a:spcPct val="115000"/>
              </a:lnSpc>
              <a:spcBef>
                <a:spcPts val="0"/>
              </a:spcBef>
              <a:spcAft>
                <a:spcPts val="0"/>
              </a:spcAft>
              <a:buClr>
                <a:srgbClr val="F3F3F3"/>
              </a:buClr>
              <a:buSzPts val="1000"/>
              <a:buFont typeface="Overpass"/>
              <a:buChar char="■"/>
            </a:pPr>
            <a:r>
              <a:rPr lang="en" sz="1800">
                <a:solidFill>
                  <a:srgbClr val="F3F3F3"/>
                </a:solidFill>
                <a:latin typeface="Overpass"/>
                <a:ea typeface="Overpass"/>
                <a:cs typeface="Overpass"/>
                <a:sym typeface="Overpass"/>
              </a:rPr>
              <a:t>Query throttling, Result caching</a:t>
            </a:r>
            <a:endParaRPr sz="1800">
              <a:solidFill>
                <a:srgbClr val="F3F3F3"/>
              </a:solidFill>
              <a:latin typeface="Overpass"/>
              <a:ea typeface="Overpass"/>
              <a:cs typeface="Overpass"/>
              <a:sym typeface="Overpass"/>
            </a:endParaRPr>
          </a:p>
          <a:p>
            <a:pPr indent="-292100" lvl="2" marL="1371600" marR="0" rtl="0" algn="l">
              <a:lnSpc>
                <a:spcPct val="115000"/>
              </a:lnSpc>
              <a:spcBef>
                <a:spcPts val="0"/>
              </a:spcBef>
              <a:spcAft>
                <a:spcPts val="0"/>
              </a:spcAft>
              <a:buClr>
                <a:srgbClr val="F3F3F3"/>
              </a:buClr>
              <a:buSzPts val="1000"/>
              <a:buFont typeface="Overpass"/>
              <a:buChar char="■"/>
            </a:pPr>
            <a:r>
              <a:rPr lang="en" sz="1800">
                <a:solidFill>
                  <a:srgbClr val="F3F3F3"/>
                </a:solidFill>
                <a:latin typeface="Overpass"/>
                <a:ea typeface="Overpass"/>
                <a:cs typeface="Overpass"/>
                <a:sym typeface="Overpass"/>
              </a:rPr>
              <a:t>Reject bad queries</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Vitess Orchestrator</a:t>
            </a:r>
            <a:r>
              <a:rPr lang="en" sz="1800">
                <a:solidFill>
                  <a:srgbClr val="F3F3F3"/>
                </a:solidFill>
                <a:latin typeface="Overpass"/>
                <a:ea typeface="Overpass"/>
                <a:cs typeface="Overpass"/>
                <a:sym typeface="Overpass"/>
              </a:rPr>
              <a:t> (VTOrc): ~zero downtime failovers</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VReplication</a:t>
            </a:r>
            <a:r>
              <a:rPr lang="en" sz="1800">
                <a:solidFill>
                  <a:srgbClr val="F3F3F3"/>
                </a:solidFill>
                <a:latin typeface="Overpass"/>
                <a:ea typeface="Overpass"/>
                <a:cs typeface="Overpass"/>
                <a:sym typeface="Overpass"/>
              </a:rPr>
              <a:t> Control Plane, for all schema/data migration</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0" name="Shape 650"/>
        <p:cNvGrpSpPr/>
        <p:nvPr/>
      </p:nvGrpSpPr>
      <p:grpSpPr>
        <a:xfrm>
          <a:off x="0" y="0"/>
          <a:ext cx="0" cy="0"/>
          <a:chOff x="0" y="0"/>
          <a:chExt cx="0" cy="0"/>
        </a:xfrm>
      </p:grpSpPr>
      <p:sp>
        <p:nvSpPr>
          <p:cNvPr id="651" name="Google Shape;651;p55"/>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Resilient </a:t>
            </a:r>
            <a:r>
              <a:rPr b="1" lang="en" sz="3000">
                <a:solidFill>
                  <a:schemeClr val="lt1"/>
                </a:solidFill>
                <a:latin typeface="Overpass"/>
                <a:ea typeface="Overpass"/>
                <a:cs typeface="Overpass"/>
                <a:sym typeface="Overpass"/>
              </a:rPr>
              <a:t>at Scale </a:t>
            </a:r>
            <a:r>
              <a:rPr b="1" lang="en" sz="3000">
                <a:solidFill>
                  <a:schemeClr val="lt1"/>
                </a:solidFill>
                <a:latin typeface="Overpass"/>
                <a:ea typeface="Overpass"/>
                <a:cs typeface="Overpass"/>
                <a:sym typeface="Overpass"/>
              </a:rPr>
              <a:t>Design</a:t>
            </a:r>
            <a:endParaRPr b="1" i="0" sz="3000" u="none" cap="none" strike="noStrike">
              <a:solidFill>
                <a:schemeClr val="lt1"/>
              </a:solidFill>
              <a:latin typeface="Overpass"/>
              <a:ea typeface="Overpass"/>
              <a:cs typeface="Overpass"/>
              <a:sym typeface="Overpass"/>
            </a:endParaRPr>
          </a:p>
        </p:txBody>
      </p:sp>
      <p:sp>
        <p:nvSpPr>
          <p:cNvPr id="652" name="Google Shape;652;p55"/>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55"/>
          <p:cNvSpPr txBox="1"/>
          <p:nvPr/>
        </p:nvSpPr>
        <p:spPr>
          <a:xfrm>
            <a:off x="296250" y="882500"/>
            <a:ext cx="8551500" cy="3804300"/>
          </a:xfrm>
          <a:prstGeom prst="rect">
            <a:avLst/>
          </a:prstGeom>
          <a:noFill/>
          <a:ln>
            <a:noFill/>
          </a:ln>
        </p:spPr>
        <p:txBody>
          <a:bodyPr anchorCtr="0" anchor="t" bIns="91425" lIns="91425" spcFirstLastPara="1" rIns="91425" wrap="square" tIns="91425">
            <a:noAutofit/>
          </a:bodyPr>
          <a:lstStyle/>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Failover Buffering</a:t>
            </a:r>
            <a:r>
              <a:rPr lang="en" sz="1800">
                <a:solidFill>
                  <a:srgbClr val="F3F3F3"/>
                </a:solidFill>
                <a:latin typeface="Overpass"/>
                <a:ea typeface="Overpass"/>
                <a:cs typeface="Overpass"/>
                <a:sym typeface="Overpass"/>
              </a:rPr>
              <a:t> at VTGate: during cluster events like reparenting</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Health-checking &amp; Discovery</a:t>
            </a:r>
            <a:r>
              <a:rPr lang="en" sz="1800">
                <a:solidFill>
                  <a:srgbClr val="F3F3F3"/>
                </a:solidFill>
                <a:latin typeface="Overpass"/>
                <a:ea typeface="Overpass"/>
                <a:cs typeface="Overpass"/>
                <a:sym typeface="Overpass"/>
              </a:rPr>
              <a:t>: vtgate filters out unhealthy tablets</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Tablet Throttler</a:t>
            </a:r>
            <a:r>
              <a:rPr lang="en" sz="1800">
                <a:solidFill>
                  <a:srgbClr val="F3F3F3"/>
                </a:solidFill>
                <a:latin typeface="Overpass"/>
                <a:ea typeface="Overpass"/>
                <a:cs typeface="Overpass"/>
                <a:sym typeface="Overpass"/>
              </a:rPr>
              <a:t>: backpressure on VReplication on high replication lag</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Cross-shard Transactions</a:t>
            </a:r>
            <a:r>
              <a:rPr lang="en" sz="1800">
                <a:solidFill>
                  <a:srgbClr val="F3F3F3"/>
                </a:solidFill>
                <a:latin typeface="Overpass"/>
                <a:ea typeface="Overpass"/>
                <a:cs typeface="Overpass"/>
                <a:sym typeface="Overpass"/>
              </a:rPr>
              <a:t> (2PC): for consistency</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Cell Isolation</a:t>
            </a:r>
            <a:r>
              <a:rPr lang="en" sz="1800">
                <a:solidFill>
                  <a:srgbClr val="F3F3F3"/>
                </a:solidFill>
                <a:latin typeface="Overpass"/>
                <a:ea typeface="Overpass"/>
                <a:cs typeface="Overpass"/>
                <a:sym typeface="Overpass"/>
              </a:rPr>
              <a:t>: local-cell reads on network partition</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Operational guardrails</a:t>
            </a:r>
            <a:r>
              <a:rPr lang="en" sz="1800">
                <a:solidFill>
                  <a:srgbClr val="F3F3F3"/>
                </a:solidFill>
                <a:latin typeface="Overpass"/>
                <a:ea typeface="Overpass"/>
                <a:cs typeface="Overpass"/>
                <a:sym typeface="Overpass"/>
              </a:rPr>
              <a:t>: Dry-runs, Reversible migrations, Timeouts</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Controlled failovers</a:t>
            </a:r>
            <a:r>
              <a:rPr lang="en" sz="1800">
                <a:solidFill>
                  <a:srgbClr val="F3F3F3"/>
                </a:solidFill>
                <a:latin typeface="Overpass"/>
                <a:ea typeface="Overpass"/>
                <a:cs typeface="Overpass"/>
                <a:sym typeface="Overpass"/>
              </a:rPr>
              <a:t>: for rolling upgrades</a:t>
            </a:r>
            <a:endParaRPr sz="1800">
              <a:solidFill>
                <a:srgbClr val="F3F3F3"/>
              </a:solidFill>
              <a:latin typeface="Overpass"/>
              <a:ea typeface="Overpass"/>
              <a:cs typeface="Overpass"/>
              <a:sym typeface="Overpass"/>
            </a:endParaRPr>
          </a:p>
          <a:p>
            <a:pPr indent="-317500" lvl="0" marL="914400" marR="0" rtl="0" algn="l">
              <a:lnSpc>
                <a:spcPct val="115000"/>
              </a:lnSpc>
              <a:spcBef>
                <a:spcPts val="0"/>
              </a:spcBef>
              <a:spcAft>
                <a:spcPts val="0"/>
              </a:spcAft>
              <a:buClr>
                <a:srgbClr val="F3F3F3"/>
              </a:buClr>
              <a:buSzPts val="1400"/>
              <a:buFont typeface="Overpass"/>
              <a:buChar char="●"/>
            </a:pPr>
            <a:r>
              <a:rPr lang="en" sz="1800">
                <a:solidFill>
                  <a:schemeClr val="accent1"/>
                </a:solidFill>
                <a:latin typeface="Overpass"/>
                <a:ea typeface="Overpass"/>
                <a:cs typeface="Overpass"/>
                <a:sym typeface="Overpass"/>
              </a:rPr>
              <a:t>Backups</a:t>
            </a:r>
            <a:r>
              <a:rPr lang="en" sz="1800">
                <a:solidFill>
                  <a:srgbClr val="F3F3F3"/>
                </a:solidFill>
                <a:latin typeface="Overpass"/>
                <a:ea typeface="Overpass"/>
                <a:cs typeface="Overpass"/>
                <a:sym typeface="Overpass"/>
              </a:rPr>
              <a:t>: incremental, point-in-time recovery</a:t>
            </a:r>
            <a:endParaRPr sz="1800">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56"/>
          <p:cNvSpPr txBox="1"/>
          <p:nvPr>
            <p:ph type="title"/>
          </p:nvPr>
        </p:nvSpPr>
        <p:spPr>
          <a:xfrm>
            <a:off x="0" y="266250"/>
            <a:ext cx="9144000" cy="5631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3300"/>
              <a:buFont typeface="Arial"/>
              <a:buNone/>
            </a:pPr>
            <a:r>
              <a:rPr b="1" lang="en" sz="3000">
                <a:solidFill>
                  <a:schemeClr val="lt1"/>
                </a:solidFill>
                <a:latin typeface="Overpass"/>
                <a:ea typeface="Overpass"/>
                <a:cs typeface="Overpass"/>
                <a:sym typeface="Overpass"/>
              </a:rPr>
              <a:t>In Conclusion</a:t>
            </a:r>
            <a:endParaRPr b="1" i="0" sz="3000" u="none" cap="none" strike="noStrike">
              <a:solidFill>
                <a:schemeClr val="lt1"/>
              </a:solidFill>
              <a:latin typeface="Overpass"/>
              <a:ea typeface="Overpass"/>
              <a:cs typeface="Overpass"/>
              <a:sym typeface="Overpass"/>
            </a:endParaRPr>
          </a:p>
        </p:txBody>
      </p:sp>
      <p:sp>
        <p:nvSpPr>
          <p:cNvPr id="659" name="Google Shape;659;p56"/>
          <p:cNvSpPr txBox="1"/>
          <p:nvPr/>
        </p:nvSpPr>
        <p:spPr>
          <a:xfrm>
            <a:off x="9873150" y="19700"/>
            <a:ext cx="5675700" cy="400200"/>
          </a:xfrm>
          <a:prstGeom prst="rect">
            <a:avLst/>
          </a:prstGeom>
          <a:noFill/>
          <a:ln>
            <a:noFill/>
          </a:ln>
        </p:spPr>
        <p:txBody>
          <a:bodyPr anchorCtr="0" anchor="ctr"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0" name="Google Shape;660;p56"/>
          <p:cNvSpPr txBox="1"/>
          <p:nvPr/>
        </p:nvSpPr>
        <p:spPr>
          <a:xfrm>
            <a:off x="296250" y="820649"/>
            <a:ext cx="8551500" cy="43230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None/>
            </a:pPr>
            <a:r>
              <a:rPr lang="en" sz="1800">
                <a:solidFill>
                  <a:schemeClr val="lt1"/>
                </a:solidFill>
              </a:rPr>
              <a:t>The resilient scaling in </a:t>
            </a:r>
            <a:r>
              <a:rPr lang="en" sz="1800">
                <a:solidFill>
                  <a:schemeClr val="lt1"/>
                </a:solidFill>
              </a:rPr>
              <a:t>Vitess comes from a combination of </a:t>
            </a:r>
            <a:r>
              <a:rPr b="1" lang="en" sz="1800">
                <a:solidFill>
                  <a:schemeClr val="accent1"/>
                </a:solidFill>
              </a:rPr>
              <a:t>deliberate design decisions</a:t>
            </a:r>
            <a:endParaRPr sz="1800">
              <a:solidFill>
                <a:schemeClr val="lt1"/>
              </a:solidFill>
            </a:endParaRPr>
          </a:p>
          <a:p>
            <a:pPr indent="-311150" lvl="0" marL="914400" marR="0" rtl="0" algn="l">
              <a:lnSpc>
                <a:spcPct val="115000"/>
              </a:lnSpc>
              <a:spcBef>
                <a:spcPts val="0"/>
              </a:spcBef>
              <a:spcAft>
                <a:spcPts val="0"/>
              </a:spcAft>
              <a:buClr>
                <a:schemeClr val="lt1"/>
              </a:buClr>
              <a:buSzPts val="1300"/>
              <a:buChar char="●"/>
            </a:pPr>
            <a:r>
              <a:rPr lang="en" sz="1800">
                <a:solidFill>
                  <a:schemeClr val="lt1"/>
                </a:solidFill>
              </a:rPr>
              <a:t>Leveraging using tried-and-tested MySQL replication for redundancy</a:t>
            </a:r>
            <a:endParaRPr sz="1800">
              <a:solidFill>
                <a:schemeClr val="lt1"/>
              </a:solidFill>
            </a:endParaRPr>
          </a:p>
          <a:p>
            <a:pPr indent="-311150" lvl="0" marL="914400" marR="0" rtl="0" algn="l">
              <a:lnSpc>
                <a:spcPct val="115000"/>
              </a:lnSpc>
              <a:spcBef>
                <a:spcPts val="0"/>
              </a:spcBef>
              <a:spcAft>
                <a:spcPts val="0"/>
              </a:spcAft>
              <a:buClr>
                <a:schemeClr val="lt1"/>
              </a:buClr>
              <a:buSzPts val="1300"/>
              <a:buChar char="●"/>
            </a:pPr>
            <a:r>
              <a:rPr lang="en" sz="1800">
                <a:solidFill>
                  <a:schemeClr val="lt1"/>
                </a:solidFill>
              </a:rPr>
              <a:t>Using an intelligent routing layer for transparent failover.</a:t>
            </a:r>
            <a:endParaRPr sz="1800">
              <a:solidFill>
                <a:schemeClr val="lt1"/>
              </a:solidFill>
            </a:endParaRPr>
          </a:p>
          <a:p>
            <a:pPr indent="-311150" lvl="0" marL="914400" marR="0" rtl="0" algn="l">
              <a:lnSpc>
                <a:spcPct val="115000"/>
              </a:lnSpc>
              <a:spcBef>
                <a:spcPts val="0"/>
              </a:spcBef>
              <a:spcAft>
                <a:spcPts val="0"/>
              </a:spcAft>
              <a:buClr>
                <a:schemeClr val="lt1"/>
              </a:buClr>
              <a:buSzPts val="1300"/>
              <a:buChar char="●"/>
            </a:pPr>
            <a:r>
              <a:rPr lang="en" sz="1800">
                <a:solidFill>
                  <a:schemeClr val="lt1"/>
                </a:solidFill>
              </a:rPr>
              <a:t>Partitioning the system into shards and cells</a:t>
            </a:r>
            <a:endParaRPr sz="1800">
              <a:solidFill>
                <a:schemeClr val="lt1"/>
              </a:solidFill>
            </a:endParaRPr>
          </a:p>
          <a:p>
            <a:pPr indent="-311150" lvl="0" marL="914400" marR="0" rtl="0" algn="l">
              <a:lnSpc>
                <a:spcPct val="115000"/>
              </a:lnSpc>
              <a:spcBef>
                <a:spcPts val="0"/>
              </a:spcBef>
              <a:spcAft>
                <a:spcPts val="0"/>
              </a:spcAft>
              <a:buClr>
                <a:schemeClr val="lt1"/>
              </a:buClr>
              <a:buSzPts val="1300"/>
              <a:buChar char="●"/>
            </a:pPr>
            <a:r>
              <a:rPr lang="en" sz="1800">
                <a:solidFill>
                  <a:schemeClr val="lt1"/>
                </a:solidFill>
              </a:rPr>
              <a:t>Automating failover/recovery tasks</a:t>
            </a:r>
            <a:endParaRPr sz="1800">
              <a:solidFill>
                <a:schemeClr val="lt1"/>
              </a:solidFill>
            </a:endParaRPr>
          </a:p>
          <a:p>
            <a:pPr indent="0" lvl="0" marL="1828800" marR="0" rtl="0" algn="l">
              <a:lnSpc>
                <a:spcPct val="115000"/>
              </a:lnSpc>
              <a:spcBef>
                <a:spcPts val="0"/>
              </a:spcBef>
              <a:spcAft>
                <a:spcPts val="0"/>
              </a:spcAft>
              <a:buNone/>
            </a:pPr>
            <a:r>
              <a:t/>
            </a:r>
            <a:endParaRPr sz="1800">
              <a:solidFill>
                <a:schemeClr val="lt1"/>
              </a:solidFill>
            </a:endParaRPr>
          </a:p>
          <a:p>
            <a:pPr indent="457200" lvl="0" marL="0" marR="0" rtl="0" algn="l">
              <a:lnSpc>
                <a:spcPct val="115000"/>
              </a:lnSpc>
              <a:spcBef>
                <a:spcPts val="0"/>
              </a:spcBef>
              <a:spcAft>
                <a:spcPts val="0"/>
              </a:spcAft>
              <a:buNone/>
            </a:pPr>
            <a:r>
              <a:rPr lang="en" sz="1800">
                <a:solidFill>
                  <a:schemeClr val="lt1"/>
                </a:solidFill>
              </a:rPr>
              <a:t>And </a:t>
            </a:r>
            <a:r>
              <a:rPr lang="en" sz="1800">
                <a:solidFill>
                  <a:schemeClr val="accent1"/>
                </a:solidFill>
              </a:rPr>
              <a:t>industry standard fault-tolerant patterns</a:t>
            </a:r>
            <a:endParaRPr sz="1800">
              <a:solidFill>
                <a:schemeClr val="accent1"/>
              </a:solidFill>
            </a:endParaRPr>
          </a:p>
          <a:p>
            <a:pPr indent="-317500" lvl="0" marL="914400" marR="0" rtl="0" algn="l">
              <a:lnSpc>
                <a:spcPct val="115000"/>
              </a:lnSpc>
              <a:spcBef>
                <a:spcPts val="0"/>
              </a:spcBef>
              <a:spcAft>
                <a:spcPts val="0"/>
              </a:spcAft>
              <a:buClr>
                <a:schemeClr val="lt1"/>
              </a:buClr>
              <a:buSzPts val="1400"/>
              <a:buChar char="●"/>
            </a:pPr>
            <a:r>
              <a:rPr lang="en" sz="1800">
                <a:solidFill>
                  <a:schemeClr val="lt1"/>
                </a:solidFill>
              </a:rPr>
              <a:t>R</a:t>
            </a:r>
            <a:r>
              <a:rPr lang="en" sz="1800">
                <a:solidFill>
                  <a:schemeClr val="lt1"/>
                </a:solidFill>
              </a:rPr>
              <a:t>edundant components</a:t>
            </a:r>
            <a:endParaRPr sz="1800">
              <a:solidFill>
                <a:schemeClr val="lt1"/>
              </a:solidFill>
            </a:endParaRPr>
          </a:p>
          <a:p>
            <a:pPr indent="-317500" lvl="0" marL="914400" marR="0" rtl="0" algn="l">
              <a:lnSpc>
                <a:spcPct val="115000"/>
              </a:lnSpc>
              <a:spcBef>
                <a:spcPts val="0"/>
              </a:spcBef>
              <a:spcAft>
                <a:spcPts val="0"/>
              </a:spcAft>
              <a:buClr>
                <a:schemeClr val="lt1"/>
              </a:buClr>
              <a:buSzPts val="1400"/>
              <a:buChar char="●"/>
            </a:pPr>
            <a:r>
              <a:rPr lang="en" sz="1800">
                <a:solidFill>
                  <a:schemeClr val="lt1"/>
                </a:solidFill>
              </a:rPr>
              <a:t>Failover automation</a:t>
            </a:r>
            <a:endParaRPr sz="1800">
              <a:solidFill>
                <a:schemeClr val="lt1"/>
              </a:solidFill>
            </a:endParaRPr>
          </a:p>
          <a:p>
            <a:pPr indent="-317500" lvl="0" marL="914400" marR="0" rtl="0" algn="l">
              <a:lnSpc>
                <a:spcPct val="115000"/>
              </a:lnSpc>
              <a:spcBef>
                <a:spcPts val="0"/>
              </a:spcBef>
              <a:spcAft>
                <a:spcPts val="0"/>
              </a:spcAft>
              <a:buClr>
                <a:schemeClr val="lt1"/>
              </a:buClr>
              <a:buSzPts val="1400"/>
              <a:buChar char="●"/>
            </a:pPr>
            <a:r>
              <a:rPr lang="en" sz="1800">
                <a:solidFill>
                  <a:schemeClr val="lt1"/>
                </a:solidFill>
              </a:rPr>
              <a:t>Graceful degradation</a:t>
            </a:r>
            <a:endParaRPr sz="1800">
              <a:solidFill>
                <a:schemeClr val="lt1"/>
              </a:solidFill>
            </a:endParaRPr>
          </a:p>
          <a:p>
            <a:pPr indent="-317500" lvl="0" marL="914400" marR="0" rtl="0" algn="l">
              <a:lnSpc>
                <a:spcPct val="115000"/>
              </a:lnSpc>
              <a:spcBef>
                <a:spcPts val="0"/>
              </a:spcBef>
              <a:spcAft>
                <a:spcPts val="0"/>
              </a:spcAft>
              <a:buClr>
                <a:schemeClr val="lt1"/>
              </a:buClr>
              <a:buSzPts val="1400"/>
              <a:buChar char="●"/>
            </a:pPr>
            <a:r>
              <a:rPr lang="en" sz="1800">
                <a:solidFill>
                  <a:schemeClr val="lt1"/>
                </a:solidFill>
              </a:rPr>
              <a:t>Resource isolation</a:t>
            </a:r>
            <a:endParaRPr sz="1800">
              <a:solidFill>
                <a:schemeClr val="lt1"/>
              </a:solidFill>
            </a:endParaRPr>
          </a:p>
          <a:p>
            <a:pPr indent="-317500" lvl="0" marL="914400" marR="0" rtl="0" algn="l">
              <a:lnSpc>
                <a:spcPct val="115000"/>
              </a:lnSpc>
              <a:spcBef>
                <a:spcPts val="0"/>
              </a:spcBef>
              <a:spcAft>
                <a:spcPts val="0"/>
              </a:spcAft>
              <a:buClr>
                <a:schemeClr val="lt1"/>
              </a:buClr>
              <a:buSzPts val="1400"/>
              <a:buChar char="●"/>
            </a:pPr>
            <a:r>
              <a:rPr lang="en" sz="1800">
                <a:solidFill>
                  <a:schemeClr val="lt1"/>
                </a:solidFill>
              </a:rPr>
              <a:t>Eventual consistency for performance</a:t>
            </a:r>
            <a:endParaRPr b="0" i="0" sz="1800" u="none" cap="none" strike="noStrike">
              <a:solidFill>
                <a:schemeClr val="lt1"/>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a:p>
            <a:pPr indent="0" lvl="0" marL="0" marR="0" rtl="0" algn="l">
              <a:lnSpc>
                <a:spcPct val="115000"/>
              </a:lnSpc>
              <a:spcBef>
                <a:spcPts val="1600"/>
              </a:spcBef>
              <a:spcAft>
                <a:spcPts val="1600"/>
              </a:spcAft>
              <a:buClr>
                <a:srgbClr val="000000"/>
              </a:buClr>
              <a:buSzPts val="1800"/>
              <a:buFont typeface="Arial"/>
              <a:buNone/>
            </a:pPr>
            <a:r>
              <a:t/>
            </a:r>
            <a:endParaRPr b="0" i="0" sz="1800" u="none" cap="none" strike="noStrike">
              <a:solidFill>
                <a:srgbClr val="F3F3F3"/>
              </a:solidFill>
              <a:latin typeface="Overpass"/>
              <a:ea typeface="Overpass"/>
              <a:cs typeface="Overpass"/>
              <a:sym typeface="Overpas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57"/>
          <p:cNvSpPr txBox="1"/>
          <p:nvPr/>
        </p:nvSpPr>
        <p:spPr>
          <a:xfrm>
            <a:off x="532825" y="904125"/>
            <a:ext cx="8145900" cy="4028100"/>
          </a:xfrm>
          <a:prstGeom prst="rect">
            <a:avLst/>
          </a:prstGeom>
          <a:noFill/>
          <a:ln>
            <a:noFill/>
          </a:ln>
        </p:spPr>
        <p:txBody>
          <a:bodyPr anchorCtr="0" anchor="t" bIns="91425" lIns="91425" spcFirstLastPara="1" rIns="91425" wrap="square" tIns="91425">
            <a:spAutoFit/>
          </a:bodyPr>
          <a:lstStyle/>
          <a:p>
            <a:pPr indent="-317500" lvl="0" marL="457200" rtl="0" algn="l">
              <a:lnSpc>
                <a:spcPct val="115000"/>
              </a:lnSpc>
              <a:spcBef>
                <a:spcPts val="0"/>
              </a:spcBef>
              <a:spcAft>
                <a:spcPts val="0"/>
              </a:spcAft>
              <a:buClr>
                <a:schemeClr val="lt1"/>
              </a:buClr>
              <a:buSzPts val="1400"/>
              <a:buFont typeface="Overpass"/>
              <a:buChar char="●"/>
            </a:pPr>
            <a:r>
              <a:rPr lang="en" sz="2200">
                <a:solidFill>
                  <a:schemeClr val="lt1"/>
                </a:solidFill>
                <a:latin typeface="Overpass"/>
                <a:ea typeface="Overpass"/>
                <a:cs typeface="Overpass"/>
                <a:sym typeface="Overpass"/>
              </a:rPr>
              <a:t>Website: </a:t>
            </a:r>
            <a:r>
              <a:rPr lang="en" sz="2200" u="sng">
                <a:solidFill>
                  <a:schemeClr val="hlink"/>
                </a:solidFill>
                <a:latin typeface="Overpass"/>
                <a:ea typeface="Overpass"/>
                <a:cs typeface="Overpass"/>
                <a:sym typeface="Overpass"/>
                <a:hlinkClick r:id="rId3"/>
              </a:rPr>
              <a:t>vitess.io</a:t>
            </a:r>
            <a:endParaRPr sz="2200">
              <a:solidFill>
                <a:schemeClr val="lt1"/>
              </a:solidFill>
              <a:latin typeface="Overpass"/>
              <a:ea typeface="Overpass"/>
              <a:cs typeface="Overpass"/>
              <a:sym typeface="Overpass"/>
            </a:endParaRPr>
          </a:p>
          <a:p>
            <a:pPr indent="-304800" lvl="1" marL="914400" rtl="0" algn="l">
              <a:lnSpc>
                <a:spcPct val="115000"/>
              </a:lnSpc>
              <a:spcBef>
                <a:spcPts val="0"/>
              </a:spcBef>
              <a:spcAft>
                <a:spcPts val="0"/>
              </a:spcAft>
              <a:buClr>
                <a:schemeClr val="lt1"/>
              </a:buClr>
              <a:buSzPts val="1200"/>
              <a:buFont typeface="Overpass"/>
              <a:buChar char="■"/>
            </a:pPr>
            <a:r>
              <a:rPr lang="en" sz="2200" u="sng">
                <a:solidFill>
                  <a:schemeClr val="hlink"/>
                </a:solidFill>
                <a:latin typeface="Overpass"/>
                <a:ea typeface="Overpass"/>
                <a:cs typeface="Overpass"/>
                <a:sym typeface="Overpass"/>
                <a:hlinkClick r:id="rId4"/>
              </a:rPr>
              <a:t>Docs</a:t>
            </a:r>
            <a:endParaRPr sz="2200">
              <a:solidFill>
                <a:schemeClr val="lt1"/>
              </a:solidFill>
              <a:latin typeface="Overpass"/>
              <a:ea typeface="Overpass"/>
              <a:cs typeface="Overpass"/>
              <a:sym typeface="Overpass"/>
            </a:endParaRPr>
          </a:p>
          <a:p>
            <a:pPr indent="-304800" lvl="1" marL="914400" rtl="0" algn="l">
              <a:lnSpc>
                <a:spcPct val="115000"/>
              </a:lnSpc>
              <a:spcBef>
                <a:spcPts val="0"/>
              </a:spcBef>
              <a:spcAft>
                <a:spcPts val="0"/>
              </a:spcAft>
              <a:buClr>
                <a:schemeClr val="lt1"/>
              </a:buClr>
              <a:buSzPts val="1200"/>
              <a:buFont typeface="Overpass"/>
              <a:buChar char="■"/>
            </a:pPr>
            <a:r>
              <a:rPr lang="en" sz="2200" u="sng">
                <a:solidFill>
                  <a:schemeClr val="hlink"/>
                </a:solidFill>
                <a:latin typeface="Overpass"/>
                <a:ea typeface="Overpass"/>
                <a:cs typeface="Overpass"/>
                <a:sym typeface="Overpass"/>
                <a:hlinkClick r:id="rId5"/>
              </a:rPr>
              <a:t>Tutorials</a:t>
            </a:r>
            <a:endParaRPr sz="2200">
              <a:solidFill>
                <a:schemeClr val="lt1"/>
              </a:solidFill>
              <a:latin typeface="Overpass"/>
              <a:ea typeface="Overpass"/>
              <a:cs typeface="Overpass"/>
              <a:sym typeface="Overpass"/>
            </a:endParaRPr>
          </a:p>
          <a:p>
            <a:pPr indent="-304800" lvl="1" marL="914400" rtl="0" algn="l">
              <a:lnSpc>
                <a:spcPct val="115000"/>
              </a:lnSpc>
              <a:spcBef>
                <a:spcPts val="0"/>
              </a:spcBef>
              <a:spcAft>
                <a:spcPts val="0"/>
              </a:spcAft>
              <a:buClr>
                <a:schemeClr val="lt1"/>
              </a:buClr>
              <a:buSzPts val="1200"/>
              <a:buFont typeface="Overpass"/>
              <a:buChar char="■"/>
            </a:pPr>
            <a:r>
              <a:rPr lang="en" sz="2200" u="sng">
                <a:solidFill>
                  <a:schemeClr val="hlink"/>
                </a:solidFill>
                <a:latin typeface="Overpass"/>
                <a:ea typeface="Overpass"/>
                <a:cs typeface="Overpass"/>
                <a:sym typeface="Overpass"/>
                <a:hlinkClick r:id="rId6"/>
              </a:rPr>
              <a:t>Source code</a:t>
            </a:r>
            <a:endParaRPr sz="2200">
              <a:solidFill>
                <a:schemeClr val="lt1"/>
              </a:solidFill>
              <a:latin typeface="Overpass"/>
              <a:ea typeface="Overpass"/>
              <a:cs typeface="Overpass"/>
              <a:sym typeface="Overpass"/>
            </a:endParaRPr>
          </a:p>
          <a:p>
            <a:pPr indent="-317500" lvl="0" marL="457200" rtl="0" algn="l">
              <a:lnSpc>
                <a:spcPct val="115000"/>
              </a:lnSpc>
              <a:spcBef>
                <a:spcPts val="0"/>
              </a:spcBef>
              <a:spcAft>
                <a:spcPts val="0"/>
              </a:spcAft>
              <a:buClr>
                <a:schemeClr val="lt1"/>
              </a:buClr>
              <a:buSzPts val="1400"/>
              <a:buFont typeface="Overpass"/>
              <a:buChar char="●"/>
            </a:pPr>
            <a:r>
              <a:rPr lang="en" sz="2200">
                <a:solidFill>
                  <a:schemeClr val="lt1"/>
                </a:solidFill>
                <a:latin typeface="Overpass"/>
                <a:ea typeface="Overpass"/>
                <a:cs typeface="Overpass"/>
                <a:sym typeface="Overpass"/>
              </a:rPr>
              <a:t>Slack: </a:t>
            </a:r>
            <a:r>
              <a:rPr lang="en" sz="2200" u="sng">
                <a:solidFill>
                  <a:schemeClr val="hlink"/>
                </a:solidFill>
                <a:latin typeface="Overpass"/>
                <a:ea typeface="Overpass"/>
                <a:cs typeface="Overpass"/>
                <a:sym typeface="Overpass"/>
                <a:hlinkClick r:id="rId7"/>
              </a:rPr>
              <a:t>vitess.slack.com</a:t>
            </a:r>
            <a:endParaRPr sz="2200">
              <a:solidFill>
                <a:schemeClr val="lt1"/>
              </a:solidFill>
              <a:latin typeface="Overpass"/>
              <a:ea typeface="Overpass"/>
              <a:cs typeface="Overpass"/>
              <a:sym typeface="Overpass"/>
            </a:endParaRPr>
          </a:p>
          <a:p>
            <a:pPr indent="-317500" lvl="0" marL="457200" rtl="0" algn="l">
              <a:lnSpc>
                <a:spcPct val="115000"/>
              </a:lnSpc>
              <a:spcBef>
                <a:spcPts val="0"/>
              </a:spcBef>
              <a:spcAft>
                <a:spcPts val="0"/>
              </a:spcAft>
              <a:buClr>
                <a:schemeClr val="lt1"/>
              </a:buClr>
              <a:buSzPts val="1400"/>
              <a:buFont typeface="Overpass"/>
              <a:buChar char="●"/>
            </a:pPr>
            <a:r>
              <a:rPr lang="en" sz="2200">
                <a:solidFill>
                  <a:schemeClr val="lt1"/>
                </a:solidFill>
                <a:latin typeface="Overpass"/>
                <a:ea typeface="Overpass"/>
                <a:cs typeface="Overpass"/>
                <a:sym typeface="Overpass"/>
              </a:rPr>
              <a:t>Blogs:</a:t>
            </a:r>
            <a:endParaRPr sz="2200">
              <a:solidFill>
                <a:schemeClr val="lt1"/>
              </a:solidFill>
              <a:latin typeface="Overpass"/>
              <a:ea typeface="Overpass"/>
              <a:cs typeface="Overpass"/>
              <a:sym typeface="Overpass"/>
            </a:endParaRPr>
          </a:p>
          <a:p>
            <a:pPr indent="-304800" lvl="1" marL="914400" rtl="0" algn="l">
              <a:lnSpc>
                <a:spcPct val="115000"/>
              </a:lnSpc>
              <a:spcBef>
                <a:spcPts val="0"/>
              </a:spcBef>
              <a:spcAft>
                <a:spcPts val="0"/>
              </a:spcAft>
              <a:buClr>
                <a:schemeClr val="lt1"/>
              </a:buClr>
              <a:buSzPts val="1200"/>
              <a:buFont typeface="Overpass"/>
              <a:buChar char="■"/>
            </a:pPr>
            <a:r>
              <a:rPr lang="en" sz="2200" u="sng">
                <a:solidFill>
                  <a:schemeClr val="hlink"/>
                </a:solidFill>
                <a:latin typeface="Overpass Light"/>
                <a:ea typeface="Overpass Light"/>
                <a:cs typeface="Overpass Light"/>
                <a:sym typeface="Overpass Light"/>
                <a:hlinkClick r:id="rId8"/>
              </a:rPr>
              <a:t>https://slack.engineering/scaling-datastores-at-slack-with-vitess/</a:t>
            </a:r>
            <a:endParaRPr sz="2200">
              <a:solidFill>
                <a:schemeClr val="accent1"/>
              </a:solidFill>
              <a:latin typeface="Overpass Light"/>
              <a:ea typeface="Overpass Light"/>
              <a:cs typeface="Overpass Light"/>
              <a:sym typeface="Overpass Light"/>
            </a:endParaRPr>
          </a:p>
          <a:p>
            <a:pPr indent="-304800" lvl="1" marL="914400" rtl="0" algn="l">
              <a:lnSpc>
                <a:spcPct val="115000"/>
              </a:lnSpc>
              <a:spcBef>
                <a:spcPts val="0"/>
              </a:spcBef>
              <a:spcAft>
                <a:spcPts val="0"/>
              </a:spcAft>
              <a:buClr>
                <a:schemeClr val="lt1"/>
              </a:buClr>
              <a:buSzPts val="1200"/>
              <a:buFont typeface="Overpass"/>
              <a:buChar char="■"/>
            </a:pPr>
            <a:r>
              <a:rPr lang="en" sz="2200" u="sng">
                <a:solidFill>
                  <a:schemeClr val="hlink"/>
                </a:solidFill>
                <a:latin typeface="Overpass"/>
                <a:ea typeface="Overpass"/>
                <a:cs typeface="Overpass"/>
                <a:sym typeface="Overpass"/>
                <a:hlinkClick r:id="rId9"/>
              </a:rPr>
              <a:t>https://developer.squareup.com/blog/sharding-cash/</a:t>
            </a:r>
            <a:endParaRPr sz="2200">
              <a:solidFill>
                <a:schemeClr val="lt1"/>
              </a:solidFill>
              <a:latin typeface="Overpass"/>
              <a:ea typeface="Overpass"/>
              <a:cs typeface="Overpass"/>
              <a:sym typeface="Overpass"/>
            </a:endParaRPr>
          </a:p>
          <a:p>
            <a:pPr indent="0" lvl="0" marL="0" rtl="0" algn="l">
              <a:lnSpc>
                <a:spcPct val="150000"/>
              </a:lnSpc>
              <a:spcBef>
                <a:spcPts val="0"/>
              </a:spcBef>
              <a:spcAft>
                <a:spcPts val="0"/>
              </a:spcAft>
              <a:buNone/>
            </a:pPr>
            <a:r>
              <a:t/>
            </a:r>
            <a:endParaRPr sz="2200">
              <a:solidFill>
                <a:schemeClr val="lt1"/>
              </a:solidFill>
              <a:latin typeface="Overpass"/>
              <a:ea typeface="Overpass"/>
              <a:cs typeface="Overpass"/>
              <a:sym typeface="Overpass"/>
            </a:endParaRPr>
          </a:p>
        </p:txBody>
      </p:sp>
      <p:sp>
        <p:nvSpPr>
          <p:cNvPr id="666" name="Google Shape;666;p57"/>
          <p:cNvSpPr txBox="1"/>
          <p:nvPr/>
        </p:nvSpPr>
        <p:spPr>
          <a:xfrm>
            <a:off x="0" y="272508"/>
            <a:ext cx="9144000" cy="6675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b="1" lang="en" sz="3000">
                <a:solidFill>
                  <a:schemeClr val="lt1"/>
                </a:solidFill>
                <a:latin typeface="Overpass"/>
                <a:ea typeface="Overpass"/>
                <a:cs typeface="Overpass"/>
                <a:sym typeface="Overpass"/>
              </a:rPr>
              <a:t>Resources</a:t>
            </a:r>
            <a:endParaRPr b="1" sz="3600">
              <a:solidFill>
                <a:schemeClr val="dk1"/>
              </a:solidFill>
            </a:endParaRPr>
          </a:p>
          <a:p>
            <a:pPr indent="0" lvl="0" marL="0" rtl="0" algn="l">
              <a:spcBef>
                <a:spcPts val="0"/>
              </a:spcBef>
              <a:spcAft>
                <a:spcPts val="0"/>
              </a:spcAft>
              <a:buNone/>
            </a:pPr>
            <a:r>
              <a:t/>
            </a:r>
            <a:endParaRPr b="1" sz="3800">
              <a:solidFill>
                <a:srgbClr val="FFFFFF"/>
              </a:solidFill>
              <a:latin typeface="Overpass SemiBold"/>
              <a:ea typeface="Overpass SemiBold"/>
              <a:cs typeface="Overpass SemiBold"/>
              <a:sym typeface="Overpass SemiBo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p58"/>
          <p:cNvSpPr txBox="1"/>
          <p:nvPr/>
        </p:nvSpPr>
        <p:spPr>
          <a:xfrm>
            <a:off x="1719300" y="1022975"/>
            <a:ext cx="57054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800">
                <a:solidFill>
                  <a:schemeClr val="accent1"/>
                </a:solidFill>
                <a:latin typeface="Overpass"/>
                <a:ea typeface="Overpass"/>
                <a:cs typeface="Overpass"/>
                <a:sym typeface="Overpass"/>
              </a:rPr>
              <a:t>Thank You</a:t>
            </a:r>
            <a:endParaRPr b="1" sz="3800">
              <a:solidFill>
                <a:schemeClr val="accent1"/>
              </a:solidFill>
              <a:latin typeface="Overpass"/>
              <a:ea typeface="Overpass"/>
              <a:cs typeface="Overpass"/>
              <a:sym typeface="Overpass"/>
            </a:endParaRPr>
          </a:p>
          <a:p>
            <a:pPr indent="0" lvl="0" marL="0" rtl="0" algn="ctr">
              <a:spcBef>
                <a:spcPts val="0"/>
              </a:spcBef>
              <a:spcAft>
                <a:spcPts val="0"/>
              </a:spcAft>
              <a:buNone/>
            </a:pPr>
            <a:r>
              <a:rPr b="1" lang="en" sz="3000">
                <a:solidFill>
                  <a:srgbClr val="FFFFFF"/>
                </a:solidFill>
                <a:latin typeface="Overpass"/>
                <a:ea typeface="Overpass"/>
                <a:cs typeface="Overpass"/>
                <a:sym typeface="Overpass"/>
              </a:rPr>
              <a:t>Q&amp;A</a:t>
            </a:r>
            <a:endParaRPr b="1" sz="3000">
              <a:solidFill>
                <a:srgbClr val="FFFFFF"/>
              </a:solidFill>
              <a:latin typeface="Overpass"/>
              <a:ea typeface="Overpass"/>
              <a:cs typeface="Overpass"/>
              <a:sym typeface="Overpass"/>
            </a:endParaRPr>
          </a:p>
        </p:txBody>
      </p:sp>
      <p:pic>
        <p:nvPicPr>
          <p:cNvPr id="672" name="Google Shape;672;p58"/>
          <p:cNvPicPr preferRelativeResize="0"/>
          <p:nvPr/>
        </p:nvPicPr>
        <p:blipFill rotWithShape="1">
          <a:blip r:embed="rId3">
            <a:alphaModFix/>
          </a:blip>
          <a:srcRect b="0" l="0" r="0" t="0"/>
          <a:stretch/>
        </p:blipFill>
        <p:spPr>
          <a:xfrm>
            <a:off x="3637575" y="2690825"/>
            <a:ext cx="1868850" cy="1868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Vitess">
  <a:themeElements>
    <a:clrScheme name="Custom 7">
      <a:dk1>
        <a:srgbClr val="000000"/>
      </a:dk1>
      <a:lt1>
        <a:srgbClr val="FFFFFF"/>
      </a:lt1>
      <a:dk2>
        <a:srgbClr val="2D3847"/>
      </a:dk2>
      <a:lt2>
        <a:srgbClr val="E7E6E6"/>
      </a:lt2>
      <a:accent1>
        <a:srgbClr val="FE7334"/>
      </a:accent1>
      <a:accent2>
        <a:srgbClr val="E46800"/>
      </a:accent2>
      <a:accent3>
        <a:srgbClr val="FFDFC6"/>
      </a:accent3>
      <a:accent4>
        <a:srgbClr val="E9670C"/>
      </a:accent4>
      <a:accent5>
        <a:srgbClr val="21C0D7"/>
      </a:accent5>
      <a:accent6>
        <a:srgbClr val="55D4FA"/>
      </a:accent6>
      <a:hlink>
        <a:srgbClr val="FE733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SSNA24">
  <a:themeElements>
    <a:clrScheme name="Custom 9">
      <a:dk1>
        <a:srgbClr val="000000"/>
      </a:dk1>
      <a:lt1>
        <a:srgbClr val="FFFFFF"/>
      </a:lt1>
      <a:dk2>
        <a:srgbClr val="000000"/>
      </a:dk2>
      <a:lt2>
        <a:srgbClr val="EEEEEE"/>
      </a:lt2>
      <a:accent1>
        <a:srgbClr val="FF7F15"/>
      </a:accent1>
      <a:accent2>
        <a:srgbClr val="262267"/>
      </a:accent2>
      <a:accent3>
        <a:srgbClr val="305BA9"/>
      </a:accent3>
      <a:accent4>
        <a:srgbClr val="B0DDFF"/>
      </a:accent4>
      <a:accent5>
        <a:srgbClr val="FFC217"/>
      </a:accent5>
      <a:accent6>
        <a:srgbClr val="FFA35F"/>
      </a:accent6>
      <a:hlink>
        <a:srgbClr val="FF7F15"/>
      </a:hlink>
      <a:folHlink>
        <a:srgbClr val="FFA3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