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</p:sldIdLst>
  <p:sldSz cy="5143500" cx="9144000"/>
  <p:notesSz cx="6858000" cy="9144000"/>
  <p:embeddedFontLst>
    <p:embeddedFont>
      <p:font typeface="Ubuntu"/>
      <p:regular r:id="rId35"/>
      <p:bold r:id="rId36"/>
      <p:italic r:id="rId37"/>
      <p:boldItalic r:id="rId38"/>
    </p:embeddedFont>
    <p:embeddedFont>
      <p:font typeface="Open Sans"/>
      <p:regular r:id="rId39"/>
      <p:bold r:id="rId40"/>
      <p:italic r:id="rId41"/>
      <p:boldItalic r:id="rId4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43" roundtripDataSignature="AMtx7mheXyzdQqUedeAguo+CGDgu78E6q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penSans-bold.fntdata"/><Relationship Id="rId20" Type="http://schemas.openxmlformats.org/officeDocument/2006/relationships/slide" Target="slides/slide15.xml"/><Relationship Id="rId42" Type="http://schemas.openxmlformats.org/officeDocument/2006/relationships/font" Target="fonts/OpenSans-boldItalic.fntdata"/><Relationship Id="rId41" Type="http://schemas.openxmlformats.org/officeDocument/2006/relationships/font" Target="fonts/OpenSans-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43" Type="http://customschemas.google.com/relationships/presentationmetadata" Target="metadata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Ubuntu-regular.fntdata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font" Target="fonts/Ubuntu-italic.fntdata"/><Relationship Id="rId14" Type="http://schemas.openxmlformats.org/officeDocument/2006/relationships/slide" Target="slides/slide9.xml"/><Relationship Id="rId36" Type="http://schemas.openxmlformats.org/officeDocument/2006/relationships/font" Target="fonts/Ubuntu-bold.fntdata"/><Relationship Id="rId17" Type="http://schemas.openxmlformats.org/officeDocument/2006/relationships/slide" Target="slides/slide12.xml"/><Relationship Id="rId39" Type="http://schemas.openxmlformats.org/officeDocument/2006/relationships/font" Target="fonts/OpenSans-regular.fntdata"/><Relationship Id="rId16" Type="http://schemas.openxmlformats.org/officeDocument/2006/relationships/slide" Target="slides/slide11.xml"/><Relationship Id="rId38" Type="http://schemas.openxmlformats.org/officeDocument/2006/relationships/font" Target="fonts/Ubuntu-boldItalic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hed.co/2CW2L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hare.google/aimode/F7dDxzNdCgsuEjGlu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https://sched.co/2CW2L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c8a63ccee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Challenges &amp; Problem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No governance on critical resources (secrets, …) - flagged as audit issue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Scale of environment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Standardize resources configurations, Reporting for Compliance, enforceable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Solutions you looked at….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Admission Controls, Policies, Evaluated OPA (already in use) &amp; Kyverno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No knowledge of rego; no reporting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Kyverno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Introduce project and features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Implementation, Use Cases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Kyverno Policies &amp; Policy Exceptions, OpenReports, Prometheus / Thanos, Grafana,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Enforce mode for “resource controllers (virtual resources)”; cleanup existing violations 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Outcomes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2023 - 5 policies (1 month PoC - Prod)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2024 - 30 policies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2025 - 44 policies (categories: PSS, Best Practices, RBAC BP, FinOps, Service Mesh, …)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Audit times, before and after: RFIs from auditors took days to address. Now real-time dashboards.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Futures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Kyverno is a first-class citizen for clusters. </a:t>
            </a:r>
            <a:endParaRPr>
              <a:solidFill>
                <a:schemeClr val="dk1"/>
              </a:solidFill>
            </a:endParaRPr>
          </a:p>
          <a:p>
            <a:pPr indent="-29845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r>
              <a:rPr lang="en">
                <a:solidFill>
                  <a:schemeClr val="dk1"/>
                </a:solidFill>
              </a:rPr>
              <a:t>Unify policy landscape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58" name="Google Shape;58;g3c8a63ccee4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868523499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5" name="Google Shape;65;g38685234991_0_3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bf5ec6051e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5" name="Google Shape;75;g3bf5ec6051e_0_1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bf5ec6051e_0_1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" name="Google Shape;81;g3bf5ec6051e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" sz="1200" u="sng">
                <a:solidFill>
                  <a:schemeClr val="hlink"/>
                </a:solidFill>
                <a:hlinkClick r:id="rId2"/>
              </a:rPr>
              <a:t>https://share.google/aimode/F7dDxzNdCgsuEjGlu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c8a63ccee4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Environment &amp; Constraints</a:t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200">
                <a:solidFill>
                  <a:schemeClr val="dk1"/>
                </a:solidFill>
              </a:rPr>
              <a:t>Highly regulated financial environment</a:t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200">
                <a:solidFill>
                  <a:schemeClr val="dk1"/>
                </a:solidFill>
              </a:rPr>
              <a:t>Hundreds of services, multiple clusters</a:t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200">
                <a:solidFill>
                  <a:schemeClr val="dk1"/>
                </a:solidFill>
              </a:rPr>
              <a:t>Independent backend teams shipping fast</a:t>
            </a:r>
            <a:endParaRPr sz="12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200">
                <a:solidFill>
                  <a:schemeClr val="dk1"/>
                </a:solidFill>
              </a:rPr>
              <a:t>Strong audit &amp; compliance expectations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g3c8a63ccee4_1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3c70bb6f340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381000" marR="381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“Kubernetes gave flexibility — but flexibility without guardrails became an audit risk.”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9" name="Google Shape;99;g3c70bb6f340_0_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c70bb6f34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“We weren’t looking for another tool — we were looking for a </a:t>
            </a:r>
            <a:r>
              <a:rPr b="1" lang="en">
                <a:solidFill>
                  <a:schemeClr val="dk1"/>
                </a:solidFill>
              </a:rPr>
              <a:t>governance model</a:t>
            </a:r>
            <a:r>
              <a:rPr lang="en">
                <a:solidFill>
                  <a:schemeClr val="dk1"/>
                </a:solidFill>
              </a:rPr>
              <a:t>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6" name="Google Shape;106;g3c70bb6f340_0_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2392cd0c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3" name="Google Shape;113;g3c2392cd0cf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8 mins </a:t>
            </a:r>
            <a:endParaRPr/>
          </a:p>
        </p:txBody>
      </p:sp>
      <p:sp>
        <p:nvSpPr>
          <p:cNvPr id="120" name="Google Shape;12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70bb6f34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7" name="Google Shape;127;g3c70bb6f340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c87dad32d7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3" name="Google Shape;133;g3c87dad32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bf5ec6051e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" name="Google Shape;153;g3bf5ec6051e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bf5ec6051e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g3bf5ec6051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bf5ec6051e_0_1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2" name="Google Shape;182;g3bf5ec6051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bf5ec6051e_0_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3bf5ec6051e_0_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bf5ec6051e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g3bf5ec6051e_0_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bf5ec6051e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🎤 </a:t>
            </a:r>
            <a:r>
              <a:rPr i="1" lang="en">
                <a:solidFill>
                  <a:schemeClr val="dk1"/>
                </a:solidFill>
              </a:rPr>
              <a:t>Important framing:</a:t>
            </a:r>
            <a:br>
              <a:rPr i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“This wasn’t an anti-OPA decision — it was a </a:t>
            </a:r>
            <a:r>
              <a:rPr i="1" lang="en">
                <a:solidFill>
                  <a:schemeClr val="dk1"/>
                </a:solidFill>
              </a:rPr>
              <a:t>fit-for-purpose</a:t>
            </a:r>
            <a:r>
              <a:rPr lang="en">
                <a:solidFill>
                  <a:schemeClr val="dk1"/>
                </a:solidFill>
              </a:rPr>
              <a:t> decision.”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1" name="Google Shape;211;g3bf5ec6051e_0_10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38685234991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8" name="Google Shape;218;g38685234991_0_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Narrative – There are few policies which are enforced and 100% compliance and no failes</a:t>
            </a:r>
            <a:endParaRPr/>
          </a:p>
        </p:txBody>
      </p:sp>
      <p:sp>
        <p:nvSpPr>
          <p:cNvPr id="223" name="Google Shape;22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3ccad140b7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Best practices which are currently in audit mode and they can choose to fix at their own pace</a:t>
            </a:r>
            <a:endParaRPr/>
          </a:p>
        </p:txBody>
      </p:sp>
      <p:sp>
        <p:nvSpPr>
          <p:cNvPr id="230" name="Google Shape;230;g3ccad140b7d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Information all within the dashboard</a:t>
            </a:r>
            <a:endParaRPr/>
          </a:p>
        </p:txBody>
      </p:sp>
      <p:sp>
        <p:nvSpPr>
          <p:cNvPr id="236" name="Google Shape;23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Under 10 ms and as per best practices less than 100ms is what you can target</a:t>
            </a:r>
            <a:endParaRPr/>
          </a:p>
        </p:txBody>
      </p:sp>
      <p:sp>
        <p:nvSpPr>
          <p:cNvPr id="243" name="Google Shape;243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2-3 weeks on API deprecations, </a:t>
            </a:r>
            <a:br>
              <a:rPr lang="en"/>
            </a:br>
            <a:r>
              <a:rPr lang="en"/>
              <a:t>2 months with PSP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c8a63ccee4_1_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1" name="Google Shape;281;g3c8a63ccee4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2-3 weeks on API deprecations, </a:t>
            </a:r>
            <a:br>
              <a:rPr lang="en"/>
            </a:br>
            <a:r>
              <a:rPr lang="en"/>
              <a:t>2 months with PSP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8" name="Google Shape;28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cae7555fc5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95" name="Google Shape;295;g3cae7555fc5_1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cae7555fc5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🎤 </a:t>
            </a:r>
            <a:r>
              <a:rPr i="1" lang="en">
                <a:solidFill>
                  <a:schemeClr val="dk1"/>
                </a:solidFill>
              </a:rPr>
              <a:t>Important framing:</a:t>
            </a:r>
            <a:br>
              <a:rPr i="1" lang="en">
                <a:solidFill>
                  <a:schemeClr val="dk1"/>
                </a:solidFill>
              </a:rPr>
            </a:br>
            <a:r>
              <a:rPr lang="en">
                <a:solidFill>
                  <a:schemeClr val="dk1"/>
                </a:solidFill>
              </a:rPr>
              <a:t> “This wasn’t an anti-OPA decision — it was a </a:t>
            </a:r>
            <a:r>
              <a:rPr i="1" lang="en">
                <a:solidFill>
                  <a:schemeClr val="dk1"/>
                </a:solidFill>
              </a:rPr>
              <a:t>fit-for-purpose</a:t>
            </a:r>
            <a:r>
              <a:rPr lang="en">
                <a:solidFill>
                  <a:schemeClr val="dk1"/>
                </a:solidFill>
              </a:rPr>
              <a:t> decision.”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0" name="Google Shape;300;g3cae7555fc5_1_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307" name="Google Shape;307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accen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2"/>
          <p:cNvPicPr preferRelativeResize="0"/>
          <p:nvPr/>
        </p:nvPicPr>
        <p:blipFill rotWithShape="1">
          <a:blip r:embed="rId2">
            <a:alphaModFix/>
          </a:blip>
          <a:srcRect b="11319" l="1202" r="8658" t="-11993"/>
          <a:stretch/>
        </p:blipFill>
        <p:spPr>
          <a:xfrm>
            <a:off x="0" y="1137432"/>
            <a:ext cx="9144000" cy="4012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2"/>
          <p:cNvSpPr txBox="1"/>
          <p:nvPr>
            <p:ph type="ctrTitle"/>
          </p:nvPr>
        </p:nvSpPr>
        <p:spPr>
          <a:xfrm>
            <a:off x="311215" y="1251446"/>
            <a:ext cx="8010201" cy="145517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b="1" i="0"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" name="Google Shape;12;p12"/>
          <p:cNvSpPr txBox="1"/>
          <p:nvPr>
            <p:ph idx="1" type="subTitle"/>
          </p:nvPr>
        </p:nvSpPr>
        <p:spPr>
          <a:xfrm>
            <a:off x="311214" y="2706624"/>
            <a:ext cx="8010201" cy="609254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i="0" sz="280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3" name="Google Shape;13;p12"/>
          <p:cNvSpPr txBox="1"/>
          <p:nvPr/>
        </p:nvSpPr>
        <p:spPr>
          <a:xfrm>
            <a:off x="5715812" y="178532"/>
            <a:ext cx="311125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#KubeCon #CloudNativeCon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" name="Google Shape;14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1_Title and body">
    <p:bg>
      <p:bgPr>
        <a:solidFill>
          <a:schemeClr val="lt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/>
          <p:nvPr/>
        </p:nvSpPr>
        <p:spPr>
          <a:xfrm>
            <a:off x="7100" y="5625"/>
            <a:ext cx="9136900" cy="1047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7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1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1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86496" y="263744"/>
            <a:ext cx="1245804" cy="5416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1_Section header 2">
    <p:bg>
      <p:bgPr>
        <a:solidFill>
          <a:schemeClr val="accent1"/>
        </a:solidFill>
      </p:bgPr>
    </p:bg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15"/>
          <p:cNvPicPr preferRelativeResize="0"/>
          <p:nvPr/>
        </p:nvPicPr>
        <p:blipFill rotWithShape="1">
          <a:blip r:embed="rId2">
            <a:alphaModFix/>
          </a:blip>
          <a:srcRect b="46797" l="0" r="50000" t="0"/>
          <a:stretch/>
        </p:blipFill>
        <p:spPr>
          <a:xfrm>
            <a:off x="5040823" y="874513"/>
            <a:ext cx="4103177" cy="4268987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15"/>
          <p:cNvSpPr txBox="1"/>
          <p:nvPr>
            <p:ph type="ctrTitle"/>
          </p:nvPr>
        </p:nvSpPr>
        <p:spPr>
          <a:xfrm>
            <a:off x="398302" y="1373367"/>
            <a:ext cx="8010201" cy="202443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15"/>
          <p:cNvSpPr txBox="1"/>
          <p:nvPr>
            <p:ph idx="1" type="subTitle"/>
          </p:nvPr>
        </p:nvSpPr>
        <p:spPr>
          <a:xfrm>
            <a:off x="398301" y="3397805"/>
            <a:ext cx="8010201" cy="670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 sz="2800">
                <a:solidFill>
                  <a:schemeClr val="accen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9pPr>
          </a:lstStyle>
          <a:p/>
        </p:txBody>
      </p:sp>
      <p:pic>
        <p:nvPicPr>
          <p:cNvPr id="25" name="Google Shape;25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0823" y="453033"/>
            <a:ext cx="2590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15"/>
          <p:cNvPicPr preferRelativeResize="0"/>
          <p:nvPr/>
        </p:nvPicPr>
        <p:blipFill rotWithShape="1">
          <a:blip r:embed="rId4">
            <a:alphaModFix/>
          </a:blip>
          <a:srcRect b="9975" l="41002" r="0" t="0"/>
          <a:stretch/>
        </p:blipFill>
        <p:spPr>
          <a:xfrm>
            <a:off x="-1" y="4080209"/>
            <a:ext cx="1528535" cy="106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Logo">
    <p:bg>
      <p:bgPr>
        <a:solidFill>
          <a:schemeClr val="accent1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2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1214" y="178532"/>
            <a:ext cx="2007964" cy="873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21"/>
          <p:cNvPicPr preferRelativeResize="0"/>
          <p:nvPr/>
        </p:nvPicPr>
        <p:blipFill rotWithShape="1">
          <a:blip r:embed="rId3">
            <a:alphaModFix/>
          </a:blip>
          <a:srcRect b="6685" l="0" r="0" t="21795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chemeClr val="lt1"/>
        </a:solidFill>
      </p:bgPr>
    </p:bg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200"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5" name="Google Shape;35;p16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6" name="Google Shape;36;p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bg>
      <p:bgPr>
        <a:solidFill>
          <a:schemeClr val="lt1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" type="body"/>
          </p:nvPr>
        </p:nvSpPr>
        <p:spPr>
          <a:xfrm>
            <a:off x="3117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0" name="Google Shape;40;p18"/>
          <p:cNvSpPr txBox="1"/>
          <p:nvPr>
            <p:ph idx="2" type="body"/>
          </p:nvPr>
        </p:nvSpPr>
        <p:spPr>
          <a:xfrm>
            <a:off x="4832400" y="1152475"/>
            <a:ext cx="39999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1" name="Google Shape;41;p18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2" name="Google Shape;42;p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bg>
      <p:bgPr>
        <a:solidFill>
          <a:schemeClr val="lt1"/>
        </a:solidFill>
      </p:bgPr>
    </p:bg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rgbClr val="0014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5" name="Google Shape;45;p19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6" name="Google Shape;46;p1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 2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0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" name="Google Shape;49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13168" y="4590949"/>
            <a:ext cx="1079628" cy="4694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1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1"/>
          <p:cNvSpPr txBox="1"/>
          <p:nvPr>
            <p:ph idx="12" type="sldNum"/>
          </p:nvPr>
        </p:nvSpPr>
        <p:spPr>
          <a:xfrm>
            <a:off x="8283600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1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5.png"/><Relationship Id="rId4" Type="http://schemas.openxmlformats.org/officeDocument/2006/relationships/image" Target="../media/image1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png"/><Relationship Id="rId4" Type="http://schemas.openxmlformats.org/officeDocument/2006/relationships/image" Target="../media/image19.png"/><Relationship Id="rId11" Type="http://schemas.openxmlformats.org/officeDocument/2006/relationships/image" Target="../media/image26.png"/><Relationship Id="rId10" Type="http://schemas.openxmlformats.org/officeDocument/2006/relationships/image" Target="../media/image20.png"/><Relationship Id="rId9" Type="http://schemas.openxmlformats.org/officeDocument/2006/relationships/image" Target="../media/image25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Relationship Id="rId7" Type="http://schemas.openxmlformats.org/officeDocument/2006/relationships/image" Target="../media/image10.png"/><Relationship Id="rId8" Type="http://schemas.openxmlformats.org/officeDocument/2006/relationships/image" Target="../media/image1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0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"/>
          <p:cNvSpPr txBox="1"/>
          <p:nvPr>
            <p:ph type="ctrTitle"/>
          </p:nvPr>
        </p:nvSpPr>
        <p:spPr>
          <a:xfrm>
            <a:off x="311215" y="1116571"/>
            <a:ext cx="8010300" cy="14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</a:pPr>
            <a:r>
              <a:rPr lang="en"/>
              <a:t>Audit Ready Kubernetes</a:t>
            </a:r>
            <a:endParaRPr/>
          </a:p>
        </p:txBody>
      </p:sp>
      <p:sp>
        <p:nvSpPr>
          <p:cNvPr id="55" name="Google Shape;55;p1"/>
          <p:cNvSpPr txBox="1"/>
          <p:nvPr>
            <p:ph idx="1" type="subTitle"/>
          </p:nvPr>
        </p:nvSpPr>
        <p:spPr>
          <a:xfrm>
            <a:off x="311225" y="2245475"/>
            <a:ext cx="7367700" cy="98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1714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"/>
              <a:t>How Chase UK Leveraged Policy as Code </a:t>
            </a:r>
            <a:br>
              <a:rPr lang="en"/>
            </a:br>
            <a:r>
              <a:rPr lang="en"/>
              <a:t>for Continious Compliance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c8a63ccee4_1_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/>
              <a:t>Audit Ready Kubernetes</a:t>
            </a:r>
            <a:endParaRPr/>
          </a:p>
        </p:txBody>
      </p:sp>
      <p:sp>
        <p:nvSpPr>
          <p:cNvPr id="61" name="Google Shape;61;g3c8a63ccee4_1_0"/>
          <p:cNvSpPr txBox="1"/>
          <p:nvPr>
            <p:ph idx="1" type="body"/>
          </p:nvPr>
        </p:nvSpPr>
        <p:spPr>
          <a:xfrm>
            <a:off x="311700" y="1380200"/>
            <a:ext cx="6285900" cy="3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Part 1</a:t>
            </a:r>
            <a:r>
              <a:rPr lang="en" sz="1800">
                <a:solidFill>
                  <a:schemeClr val="dk1"/>
                </a:solidFill>
              </a:rPr>
              <a:t>: Introduction, Challenges, Requirements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Part 2</a:t>
            </a:r>
            <a:r>
              <a:rPr lang="en" sz="1800">
                <a:solidFill>
                  <a:schemeClr val="dk1"/>
                </a:solidFill>
              </a:rPr>
              <a:t>: Kyverno Overview &amp; Key Features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1800"/>
              </a:spcBef>
              <a:spcAft>
                <a:spcPts val="1800"/>
              </a:spcAft>
              <a:buClr>
                <a:schemeClr val="dk1"/>
              </a:buClr>
              <a:buSzPts val="1800"/>
              <a:buChar char="●"/>
            </a:pPr>
            <a:r>
              <a:rPr b="1" lang="en" sz="1800">
                <a:solidFill>
                  <a:schemeClr val="dk1"/>
                </a:solidFill>
              </a:rPr>
              <a:t>Part 3</a:t>
            </a:r>
            <a:r>
              <a:rPr lang="en" sz="1800">
                <a:solidFill>
                  <a:schemeClr val="dk1"/>
                </a:solidFill>
              </a:rPr>
              <a:t>: The Audit Ready Kubernetes Stack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62" name="Google Shape;62;g3c8a63ccee4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11775" y="1672338"/>
            <a:ext cx="1810750" cy="179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8685234991_0_3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About Us</a:t>
            </a:r>
            <a:endParaRPr/>
          </a:p>
        </p:txBody>
      </p:sp>
      <p:pic>
        <p:nvPicPr>
          <p:cNvPr id="68" name="Google Shape;68;g38685234991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8675" y="1548097"/>
            <a:ext cx="2093100" cy="2093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9" name="Google Shape;69;g38685234991_0_36"/>
          <p:cNvSpPr txBox="1"/>
          <p:nvPr/>
        </p:nvSpPr>
        <p:spPr>
          <a:xfrm>
            <a:off x="1172650" y="386050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g38685234991_0_36" title="photo.jpe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58300" y="1616848"/>
            <a:ext cx="2093100" cy="20931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71" name="Google Shape;71;g38685234991_0_36"/>
          <p:cNvSpPr txBox="1"/>
          <p:nvPr/>
        </p:nvSpPr>
        <p:spPr>
          <a:xfrm>
            <a:off x="5379725" y="3826125"/>
            <a:ext cx="3173100" cy="6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>
                <a:solidFill>
                  <a:schemeClr val="dk2"/>
                </a:solidFill>
              </a:rPr>
              <a:t>Nischay Goyal</a:t>
            </a:r>
            <a:r>
              <a:rPr lang="en" sz="1200">
                <a:solidFill>
                  <a:schemeClr val="dk2"/>
                </a:solidFill>
              </a:rPr>
              <a:t>, </a:t>
            </a:r>
            <a:br>
              <a:rPr lang="en" sz="1200">
                <a:solidFill>
                  <a:schemeClr val="dk2"/>
                </a:solidFill>
              </a:rPr>
            </a:b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Sr. Lead Platform Engineer @ Chase UK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JPMorganChase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g38685234991_0_36"/>
          <p:cNvSpPr txBox="1"/>
          <p:nvPr/>
        </p:nvSpPr>
        <p:spPr>
          <a:xfrm>
            <a:off x="862625" y="3826122"/>
            <a:ext cx="3173100" cy="81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lang="en">
                <a:solidFill>
                  <a:schemeClr val="dk1"/>
                </a:solidFill>
                <a:highlight>
                  <a:schemeClr val="lt1"/>
                </a:highlight>
              </a:rPr>
              <a:t>Jim Bugwadia</a:t>
            </a:r>
            <a:r>
              <a:rPr lang="en" sz="1200">
                <a:solidFill>
                  <a:schemeClr val="dk1"/>
                </a:solidFill>
                <a:highlight>
                  <a:schemeClr val="lt1"/>
                </a:highlight>
              </a:rPr>
              <a:t>, </a:t>
            </a:r>
            <a:br>
              <a:rPr lang="en" sz="1200">
                <a:solidFill>
                  <a:schemeClr val="dk1"/>
                </a:solidFill>
                <a:highlight>
                  <a:schemeClr val="lt1"/>
                </a:highlight>
              </a:rPr>
            </a:br>
            <a:r>
              <a:rPr b="0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Co-founder &amp; CEO @ Nirmata; </a:t>
            </a:r>
            <a:br>
              <a:rPr b="0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</a:br>
            <a:r>
              <a:rPr b="0" i="0" lang="en" sz="1200" u="none" cap="none" strike="noStrike">
                <a:solidFill>
                  <a:schemeClr val="dk1"/>
                </a:solidFill>
                <a:highlight>
                  <a:schemeClr val="lt1"/>
                </a:highlight>
                <a:latin typeface="Arial"/>
                <a:ea typeface="Arial"/>
                <a:cs typeface="Arial"/>
                <a:sym typeface="Arial"/>
              </a:rPr>
              <a:t>Kyverno Maintainer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bf5ec6051e_0_104"/>
          <p:cNvSpPr txBox="1"/>
          <p:nvPr>
            <p:ph type="ctrTitle"/>
          </p:nvPr>
        </p:nvSpPr>
        <p:spPr>
          <a:xfrm>
            <a:off x="398302" y="1373367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Introduction </a:t>
            </a:r>
            <a:endParaRPr/>
          </a:p>
        </p:txBody>
      </p:sp>
      <p:sp>
        <p:nvSpPr>
          <p:cNvPr id="78" name="Google Shape;78;g3bf5ec6051e_0_104"/>
          <p:cNvSpPr txBox="1"/>
          <p:nvPr>
            <p:ph idx="1" type="subTitle"/>
          </p:nvPr>
        </p:nvSpPr>
        <p:spPr>
          <a:xfrm>
            <a:off x="82826" y="3397780"/>
            <a:ext cx="80103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Kubernetes in a highly regulated environment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bf5ec6051e_0_13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Who We Are</a:t>
            </a:r>
            <a:endParaRPr/>
          </a:p>
        </p:txBody>
      </p:sp>
      <p:pic>
        <p:nvPicPr>
          <p:cNvPr id="84" name="Google Shape;84;g3bf5ec6051e_0_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05501" y="1047900"/>
            <a:ext cx="7838498" cy="40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g3bf5ec6051e_0_135"/>
          <p:cNvSpPr txBox="1"/>
          <p:nvPr/>
        </p:nvSpPr>
        <p:spPr>
          <a:xfrm>
            <a:off x="163425" y="1175975"/>
            <a:ext cx="2071500" cy="1200600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142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2.5M+ </a:t>
            </a:r>
            <a:b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customers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g3bf5ec6051e_0_135"/>
          <p:cNvSpPr txBox="1"/>
          <p:nvPr/>
        </p:nvSpPr>
        <p:spPr>
          <a:xfrm>
            <a:off x="163425" y="2505425"/>
            <a:ext cx="2071500" cy="1200600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142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£20B+</a:t>
            </a: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deposits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g3bf5ec6051e_0_135"/>
          <p:cNvSpPr txBox="1"/>
          <p:nvPr/>
        </p:nvSpPr>
        <p:spPr>
          <a:xfrm>
            <a:off x="163425" y="3834875"/>
            <a:ext cx="2071500" cy="1200600"/>
          </a:xfrm>
          <a:prstGeom prst="rect">
            <a:avLst/>
          </a:prstGeom>
          <a:solidFill>
            <a:schemeClr val="accent3"/>
          </a:solidFill>
          <a:ln cap="flat" cmpd="sng" w="25400">
            <a:solidFill>
              <a:srgbClr val="14264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" sz="4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#1</a:t>
            </a: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customer service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g3c8a63ccee4_1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90507" y="1377446"/>
            <a:ext cx="3173221" cy="3173221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g3c8a63ccee4_1_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Reality of Regulated Kubernetes </a:t>
            </a:r>
            <a:endParaRPr/>
          </a:p>
        </p:txBody>
      </p:sp>
      <p:sp>
        <p:nvSpPr>
          <p:cNvPr id="94" name="Google Shape;94;g3c8a63ccee4_1_5"/>
          <p:cNvSpPr txBox="1"/>
          <p:nvPr>
            <p:ph idx="1" type="body"/>
          </p:nvPr>
        </p:nvSpPr>
        <p:spPr>
          <a:xfrm>
            <a:off x="311700" y="1362931"/>
            <a:ext cx="5017800" cy="3317400"/>
          </a:xfrm>
          <a:prstGeom prst="rect">
            <a:avLst/>
          </a:prstGeom>
          <a:solidFill>
            <a:srgbClr val="FFFFFF">
              <a:alpha val="64313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Highly regulated financial environment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Hundreds of services, multiple clusters</a:t>
            </a:r>
            <a:endParaRPr sz="1800">
              <a:solidFill>
                <a:schemeClr val="dk1"/>
              </a:solidFill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50 clusters</a:t>
            </a:r>
            <a:endParaRPr sz="1800">
              <a:solidFill>
                <a:schemeClr val="dk1"/>
              </a:solidFill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2000 nodes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Independent backend teams shipping fast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Strong audit &amp; compliance expectations</a:t>
            </a:r>
            <a:endParaRPr/>
          </a:p>
        </p:txBody>
      </p:sp>
      <p:sp>
        <p:nvSpPr>
          <p:cNvPr id="95" name="Google Shape;95;g3c8a63ccee4_1_5"/>
          <p:cNvSpPr/>
          <p:nvPr/>
        </p:nvSpPr>
        <p:spPr>
          <a:xfrm>
            <a:off x="5783942" y="3505198"/>
            <a:ext cx="1132115" cy="31205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6B350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Agility</a:t>
            </a:r>
            <a:endParaRPr/>
          </a:p>
        </p:txBody>
      </p:sp>
      <p:sp>
        <p:nvSpPr>
          <p:cNvPr id="96" name="Google Shape;96;g3c8a63ccee4_1_5"/>
          <p:cNvSpPr/>
          <p:nvPr/>
        </p:nvSpPr>
        <p:spPr>
          <a:xfrm>
            <a:off x="7659042" y="2865603"/>
            <a:ext cx="1132115" cy="312057"/>
          </a:xfrm>
          <a:prstGeom prst="rect">
            <a:avLst/>
          </a:prstGeom>
          <a:solidFill>
            <a:schemeClr val="accent1"/>
          </a:solidFill>
          <a:ln cap="flat" cmpd="sng" w="25400">
            <a:solidFill>
              <a:srgbClr val="6B350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Compliance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c70bb6f340_0_11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102" name="Google Shape;102;g3c70bb6f340_0_11"/>
          <p:cNvSpPr txBox="1"/>
          <p:nvPr>
            <p:ph idx="1" type="body"/>
          </p:nvPr>
        </p:nvSpPr>
        <p:spPr>
          <a:xfrm>
            <a:off x="311700" y="1152475"/>
            <a:ext cx="8520599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>
                <a:solidFill>
                  <a:srgbClr val="FF0000"/>
                </a:solidFill>
              </a:rPr>
              <a:t>✘</a:t>
            </a:r>
            <a:r>
              <a:rPr lang="en" sz="1800">
                <a:solidFill>
                  <a:schemeClr val="dk1"/>
                </a:solidFill>
              </a:rPr>
              <a:t> Reactive compliance processes</a:t>
            </a:r>
            <a:endParaRPr/>
          </a:p>
          <a:p>
            <a:pPr indent="0" lvl="0" marL="1143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>
                <a:solidFill>
                  <a:srgbClr val="FF0000"/>
                </a:solidFill>
              </a:rPr>
              <a:t>✘</a:t>
            </a:r>
            <a:r>
              <a:rPr lang="en" sz="1800">
                <a:solidFill>
                  <a:schemeClr val="dk1"/>
                </a:solidFill>
              </a:rPr>
              <a:t> Manual auditing</a:t>
            </a:r>
            <a:endParaRPr sz="1800">
              <a:solidFill>
                <a:schemeClr val="dk1"/>
              </a:solidFill>
            </a:endParaRPr>
          </a:p>
          <a:p>
            <a:pPr indent="0" lvl="0" marL="1143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" sz="1800">
                <a:solidFill>
                  <a:srgbClr val="FF0000"/>
                </a:solidFill>
              </a:rPr>
              <a:t>✘</a:t>
            </a:r>
            <a:r>
              <a:rPr lang="en" sz="1800">
                <a:solidFill>
                  <a:schemeClr val="dk1"/>
                </a:solidFill>
              </a:rPr>
              <a:t> Lack of standard reporting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103" name="Google Shape;103;g3c70bb6f340_0_11"/>
          <p:cNvSpPr txBox="1"/>
          <p:nvPr/>
        </p:nvSpPr>
        <p:spPr>
          <a:xfrm>
            <a:off x="7359100" y="2303343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😳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c70bb6f340_0_2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Our Requirements</a:t>
            </a:r>
            <a:endParaRPr/>
          </a:p>
        </p:txBody>
      </p:sp>
      <p:sp>
        <p:nvSpPr>
          <p:cNvPr id="109" name="Google Shape;109;g3c70bb6f340_0_20"/>
          <p:cNvSpPr txBox="1"/>
          <p:nvPr>
            <p:ph idx="1" type="body"/>
          </p:nvPr>
        </p:nvSpPr>
        <p:spPr>
          <a:xfrm>
            <a:off x="311700" y="1152475"/>
            <a:ext cx="80802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Standardized resource configurations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Enforceable guardrails (not guidelines)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Policy defined once, applied everywhere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Developer-friendly (no security bottleneck)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Auditor-ready reporting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" sz="1800">
                <a:solidFill>
                  <a:schemeClr val="dk1"/>
                </a:solidFill>
              </a:rPr>
              <a:t>Scales with cluster &amp; policy growth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0" name="Google Shape;110;g3c70bb6f340_0_20"/>
          <p:cNvSpPr txBox="1"/>
          <p:nvPr/>
        </p:nvSpPr>
        <p:spPr>
          <a:xfrm>
            <a:off x="7359100" y="2303343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🤩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2392cd0cf_0_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Solutions Evaluated</a:t>
            </a:r>
            <a:endParaRPr/>
          </a:p>
        </p:txBody>
      </p:sp>
      <p:sp>
        <p:nvSpPr>
          <p:cNvPr id="116" name="Google Shape;116;g3c2392cd0cf_0_0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1143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b="1" lang="en" sz="1800">
                <a:solidFill>
                  <a:schemeClr val="dk1"/>
                </a:solidFill>
              </a:rPr>
              <a:t>What we looked at</a:t>
            </a:r>
            <a:endParaRPr b="1"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Existing OPA usage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Building custom webhooks / admission controllers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Kyverno</a:t>
            </a:r>
            <a:endParaRPr/>
          </a:p>
          <a:p>
            <a:pPr indent="-342900" lvl="0" marL="45720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Other policy engines &amp; solutions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17" name="Google Shape;117;g3c2392cd0cf_0_0"/>
          <p:cNvSpPr txBox="1"/>
          <p:nvPr/>
        </p:nvSpPr>
        <p:spPr>
          <a:xfrm>
            <a:off x="7359100" y="2303343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🧐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 txBox="1"/>
          <p:nvPr>
            <p:ph type="title"/>
          </p:nvPr>
        </p:nvSpPr>
        <p:spPr>
          <a:xfrm>
            <a:off x="311700" y="0"/>
            <a:ext cx="6949739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Reality Check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311700" y="1425925"/>
            <a:ext cx="6009000" cy="243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6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OPA already in use, but..</a:t>
            </a:r>
            <a:endParaRPr/>
          </a:p>
          <a:p>
            <a:pPr indent="-285750" lvl="0" marL="400050" marR="0" rtl="0" algn="l">
              <a:lnSpc>
                <a:spcPct val="2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Rego expertise was limited</a:t>
            </a:r>
            <a:endParaRPr/>
          </a:p>
          <a:p>
            <a:pPr indent="-285750" lvl="0" marL="400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 years in development - with only 4 policies to show! </a:t>
            </a:r>
            <a:endParaRPr/>
          </a:p>
          <a:p>
            <a:pPr indent="-285750" lvl="0" marL="400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High dependency on platform &amp; security engineers</a:t>
            </a:r>
            <a:endParaRPr/>
          </a:p>
          <a:p>
            <a:pPr indent="-285750" lvl="0" marL="4000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Lack of reporting</a:t>
            </a:r>
            <a:r>
              <a:rPr lang="en" sz="1800">
                <a:solidFill>
                  <a:schemeClr val="dk1"/>
                </a:solidFill>
              </a:rPr>
              <a:t> →</a:t>
            </a:r>
            <a:r>
              <a:rPr b="0" i="0" lang="en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“no developer ownership”</a:t>
            </a:r>
            <a:endParaRPr/>
          </a:p>
        </p:txBody>
      </p:sp>
      <p:sp>
        <p:nvSpPr>
          <p:cNvPr id="124" name="Google Shape;124;p2"/>
          <p:cNvSpPr txBox="1"/>
          <p:nvPr/>
        </p:nvSpPr>
        <p:spPr>
          <a:xfrm>
            <a:off x="7359100" y="2167757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🤔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c70bb6f340_1_0"/>
          <p:cNvSpPr txBox="1"/>
          <p:nvPr>
            <p:ph type="ctrTitle"/>
          </p:nvPr>
        </p:nvSpPr>
        <p:spPr>
          <a:xfrm>
            <a:off x="398302" y="1373367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Kyverno </a:t>
            </a:r>
            <a:endParaRPr/>
          </a:p>
        </p:txBody>
      </p:sp>
      <p:sp>
        <p:nvSpPr>
          <p:cNvPr id="130" name="Google Shape;130;g3c70bb6f340_1_0"/>
          <p:cNvSpPr txBox="1"/>
          <p:nvPr>
            <p:ph idx="1" type="subTitle"/>
          </p:nvPr>
        </p:nvSpPr>
        <p:spPr>
          <a:xfrm>
            <a:off x="82826" y="3397780"/>
            <a:ext cx="80103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Unified Policy as Code, Simplified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87dad32d7_0_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Kyverno</a:t>
            </a:r>
            <a:endParaRPr/>
          </a:p>
        </p:txBody>
      </p:sp>
      <p:sp>
        <p:nvSpPr>
          <p:cNvPr id="136" name="Google Shape;136;g3c87dad32d7_0_0"/>
          <p:cNvSpPr txBox="1"/>
          <p:nvPr>
            <p:ph idx="1" type="body"/>
          </p:nvPr>
        </p:nvSpPr>
        <p:spPr>
          <a:xfrm>
            <a:off x="311700" y="1418100"/>
            <a:ext cx="8520600" cy="26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79400" lvl="0" marL="342900" rtl="0" algn="l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Declarative YAML/CEL based Policy as Code </a:t>
            </a:r>
            <a:endParaRPr sz="1800">
              <a:solidFill>
                <a:srgbClr val="188038"/>
              </a:solidFill>
            </a:endParaRPr>
          </a:p>
          <a:p>
            <a:pPr indent="-279400" lvl="0" marL="34290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Full Resource Lifecycle Management</a:t>
            </a:r>
            <a:endParaRPr sz="1800">
              <a:solidFill>
                <a:schemeClr val="dk1"/>
              </a:solidFill>
            </a:endParaRPr>
          </a:p>
          <a:p>
            <a:pPr indent="-279400" lvl="0" marL="34290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Integrated Reporting</a:t>
            </a:r>
            <a:endParaRPr sz="1800">
              <a:solidFill>
                <a:schemeClr val="dk1"/>
              </a:solidFill>
            </a:endParaRPr>
          </a:p>
          <a:p>
            <a:pPr indent="-279400" lvl="0" marL="34290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Fine-Grained Exceptions</a:t>
            </a:r>
            <a:endParaRPr sz="1800">
              <a:solidFill>
                <a:schemeClr val="dk1"/>
              </a:solidFill>
            </a:endParaRPr>
          </a:p>
          <a:p>
            <a:pPr indent="-279400" lvl="0" marL="342900" rtl="0" algn="l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1800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Built for Kubernetes, now runs everywhere</a:t>
            </a:r>
            <a:endParaRPr sz="2100">
              <a:solidFill>
                <a:schemeClr val="dk1"/>
              </a:solidFill>
            </a:endParaRPr>
          </a:p>
        </p:txBody>
      </p:sp>
      <p:pic>
        <p:nvPicPr>
          <p:cNvPr id="137" name="Google Shape;137;g3c87dad32d7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12425" y="766988"/>
            <a:ext cx="2827300" cy="35341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8" name="Google Shape;138;g3c87dad32d7_0_0"/>
          <p:cNvGrpSpPr/>
          <p:nvPr/>
        </p:nvGrpSpPr>
        <p:grpSpPr>
          <a:xfrm>
            <a:off x="2818000" y="4301122"/>
            <a:ext cx="4502131" cy="779600"/>
            <a:chOff x="3010476" y="3120258"/>
            <a:chExt cx="4502131" cy="779600"/>
          </a:xfrm>
        </p:grpSpPr>
        <p:grpSp>
          <p:nvGrpSpPr>
            <p:cNvPr id="139" name="Google Shape;139;g3c87dad32d7_0_0"/>
            <p:cNvGrpSpPr/>
            <p:nvPr/>
          </p:nvGrpSpPr>
          <p:grpSpPr>
            <a:xfrm>
              <a:off x="4139748" y="3120258"/>
              <a:ext cx="992470" cy="779600"/>
              <a:chOff x="4066192" y="2962100"/>
              <a:chExt cx="944400" cy="779600"/>
            </a:xfrm>
          </p:grpSpPr>
          <p:sp>
            <p:nvSpPr>
              <p:cNvPr id="140" name="Google Shape;140;g3c87dad32d7_0_0"/>
              <p:cNvSpPr/>
              <p:nvPr/>
            </p:nvSpPr>
            <p:spPr>
              <a:xfrm>
                <a:off x="4066192" y="29621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en" sz="1800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9</a:t>
                </a:r>
                <a:r>
                  <a:rPr b="1" i="0" lang="en" sz="1800" u="none" cap="none" strike="noStrike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K+</a:t>
                </a:r>
                <a:endParaRPr b="1" i="0" sz="1800" u="none" cap="none" strike="noStrike">
                  <a:solidFill>
                    <a:srgbClr val="00B05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1" name="Google Shape;141;g3c87dad32d7_0_0"/>
              <p:cNvSpPr/>
              <p:nvPr/>
            </p:nvSpPr>
            <p:spPr>
              <a:xfrm>
                <a:off x="4066192" y="32695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" sz="1000" u="none" cap="none" strike="noStrike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GitHub Stars</a:t>
                </a:r>
                <a:endParaRPr b="1" i="0" sz="10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42" name="Google Shape;142;g3c87dad32d7_0_0"/>
            <p:cNvGrpSpPr/>
            <p:nvPr/>
          </p:nvGrpSpPr>
          <p:grpSpPr>
            <a:xfrm>
              <a:off x="3010476" y="3120258"/>
              <a:ext cx="944400" cy="779600"/>
              <a:chOff x="4014475" y="2962100"/>
              <a:chExt cx="944400" cy="779600"/>
            </a:xfrm>
          </p:grpSpPr>
          <p:sp>
            <p:nvSpPr>
              <p:cNvPr id="143" name="Google Shape;143;g3c87dad32d7_0_0"/>
              <p:cNvSpPr/>
              <p:nvPr/>
            </p:nvSpPr>
            <p:spPr>
              <a:xfrm>
                <a:off x="4014475" y="29621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i="0" lang="en" sz="1800" u="none" cap="none" strike="noStrike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3.2B+</a:t>
                </a:r>
                <a:endParaRPr b="1" i="0" sz="1800" u="none" cap="none" strike="noStrike">
                  <a:solidFill>
                    <a:srgbClr val="00B05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4" name="Google Shape;144;g3c87dad32d7_0_0"/>
              <p:cNvSpPr/>
              <p:nvPr/>
            </p:nvSpPr>
            <p:spPr>
              <a:xfrm>
                <a:off x="4014475" y="32695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" sz="1000" u="none" cap="none" strike="noStrike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Image Pulls</a:t>
                </a:r>
                <a:endParaRPr b="1" i="0" sz="10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45" name="Google Shape;145;g3c87dad32d7_0_0"/>
            <p:cNvGrpSpPr/>
            <p:nvPr/>
          </p:nvGrpSpPr>
          <p:grpSpPr>
            <a:xfrm>
              <a:off x="5202415" y="3120258"/>
              <a:ext cx="1081376" cy="779600"/>
              <a:chOff x="4188278" y="2962100"/>
              <a:chExt cx="1029000" cy="779600"/>
            </a:xfrm>
          </p:grpSpPr>
          <p:sp>
            <p:nvSpPr>
              <p:cNvPr id="146" name="Google Shape;146;g3c87dad32d7_0_0"/>
              <p:cNvSpPr/>
              <p:nvPr/>
            </p:nvSpPr>
            <p:spPr>
              <a:xfrm>
                <a:off x="4230590" y="29621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en" sz="1800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573</a:t>
                </a:r>
                <a:endParaRPr b="1" i="0" sz="1800" u="none" cap="none" strike="noStrike">
                  <a:solidFill>
                    <a:srgbClr val="00B05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47" name="Google Shape;147;g3c87dad32d7_0_0"/>
              <p:cNvSpPr/>
              <p:nvPr/>
            </p:nvSpPr>
            <p:spPr>
              <a:xfrm>
                <a:off x="4188278" y="3269500"/>
                <a:ext cx="10290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" sz="1000" u="none" cap="none" strike="noStrike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Contributors</a:t>
                </a:r>
                <a:endParaRPr b="1" i="0" sz="10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  <p:grpSp>
          <p:nvGrpSpPr>
            <p:cNvPr id="148" name="Google Shape;148;g3c87dad32d7_0_0"/>
            <p:cNvGrpSpPr/>
            <p:nvPr/>
          </p:nvGrpSpPr>
          <p:grpSpPr>
            <a:xfrm>
              <a:off x="6353990" y="3120258"/>
              <a:ext cx="1158617" cy="779600"/>
              <a:chOff x="4310351" y="2962100"/>
              <a:chExt cx="1102500" cy="779600"/>
            </a:xfrm>
          </p:grpSpPr>
          <p:sp>
            <p:nvSpPr>
              <p:cNvPr id="149" name="Google Shape;149;g3c87dad32d7_0_0"/>
              <p:cNvSpPr/>
              <p:nvPr/>
            </p:nvSpPr>
            <p:spPr>
              <a:xfrm>
                <a:off x="4310351" y="3269500"/>
                <a:ext cx="11025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000"/>
                  <a:buFont typeface="Arial"/>
                  <a:buNone/>
                </a:pPr>
                <a:r>
                  <a:rPr b="1" i="0" lang="en" sz="1000" u="none" cap="none" strike="noStrike">
                    <a:solidFill>
                      <a:srgbClr val="00000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Slack Members</a:t>
                </a:r>
                <a:endParaRPr b="1" i="0" sz="10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  <p:sp>
            <p:nvSpPr>
              <p:cNvPr id="150" name="Google Shape;150;g3c87dad32d7_0_0"/>
              <p:cNvSpPr/>
              <p:nvPr/>
            </p:nvSpPr>
            <p:spPr>
              <a:xfrm>
                <a:off x="4389401" y="2962100"/>
                <a:ext cx="944400" cy="472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rPr b="1" lang="en" sz="1800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4200</a:t>
                </a:r>
                <a:r>
                  <a:rPr b="1" i="0" lang="en" sz="1800" u="none" cap="none" strike="noStrike">
                    <a:solidFill>
                      <a:srgbClr val="00B050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+</a:t>
                </a:r>
                <a:endParaRPr b="1" i="0" sz="1800" u="none" cap="none" strike="noStrike">
                  <a:solidFill>
                    <a:srgbClr val="00B050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bf5ec6051e_0_24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400"/>
              <a:t>Complete K8s Resource Lifecycle Management</a:t>
            </a:r>
            <a:endParaRPr sz="2400"/>
          </a:p>
        </p:txBody>
      </p:sp>
      <p:sp>
        <p:nvSpPr>
          <p:cNvPr id="156" name="Google Shape;156;g3bf5ec6051e_0_24"/>
          <p:cNvSpPr txBox="1"/>
          <p:nvPr/>
        </p:nvSpPr>
        <p:spPr>
          <a:xfrm>
            <a:off x="371475" y="1403800"/>
            <a:ext cx="61821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628650" marR="0" rtl="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0" lang="en" sz="1800" u="none" cap="none" strike="noStrike">
                <a:solidFill>
                  <a:schemeClr val="dk1"/>
                </a:solidFill>
              </a:rPr>
              <a:t>ValidatingPolicy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6286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0" lang="en" sz="1800" u="none" cap="none" strike="noStrike">
                <a:solidFill>
                  <a:schemeClr val="dk1"/>
                </a:solidFill>
              </a:rPr>
              <a:t>ImageValidatingPolicy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6286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0" lang="en" sz="1800" u="none" cap="none" strike="noStrike">
                <a:solidFill>
                  <a:schemeClr val="dk1"/>
                </a:solidFill>
              </a:rPr>
              <a:t>MutatingPolicy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628650" marR="0" rtl="0" algn="l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AutoNum type="arabicPeriod"/>
            </a:pPr>
            <a:r>
              <a:rPr i="0" lang="en" sz="1800" u="none" cap="none" strike="noStrike">
                <a:solidFill>
                  <a:schemeClr val="dk1"/>
                </a:solidFill>
              </a:rPr>
              <a:t>GeneratingPolicy</a:t>
            </a:r>
            <a:endParaRPr i="0" sz="1800" u="none" cap="none" strike="noStrike">
              <a:solidFill>
                <a:schemeClr val="dk1"/>
              </a:solidFill>
            </a:endParaRPr>
          </a:p>
          <a:p>
            <a:pPr indent="-342900" lvl="0" marL="628650" marR="0" rtl="0" algn="l">
              <a:lnSpc>
                <a:spcPct val="100000"/>
              </a:lnSpc>
              <a:spcBef>
                <a:spcPts val="2400"/>
              </a:spcBef>
              <a:spcAft>
                <a:spcPts val="2400"/>
              </a:spcAft>
              <a:buClr>
                <a:schemeClr val="dk1"/>
              </a:buClr>
              <a:buSzPts val="1800"/>
              <a:buAutoNum type="arabicPeriod"/>
            </a:pPr>
            <a:r>
              <a:rPr i="0" lang="en" sz="1800" u="none" cap="none" strike="noStrike">
                <a:solidFill>
                  <a:schemeClr val="dk1"/>
                </a:solidFill>
              </a:rPr>
              <a:t>DeletingPolicy</a:t>
            </a:r>
            <a:endParaRPr i="0" sz="1800" u="none" cap="none" strike="noStrike">
              <a:solidFill>
                <a:srgbClr val="666666"/>
              </a:solidFill>
            </a:endParaRPr>
          </a:p>
        </p:txBody>
      </p:sp>
      <p:pic>
        <p:nvPicPr>
          <p:cNvPr id="157" name="Google Shape;157;g3bf5ec6051e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956900" y="1568475"/>
            <a:ext cx="2053129" cy="2472049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g3bf5ec6051e_0_24"/>
          <p:cNvSpPr txBox="1"/>
          <p:nvPr/>
        </p:nvSpPr>
        <p:spPr>
          <a:xfrm>
            <a:off x="356521" y="4630842"/>
            <a:ext cx="8511268" cy="4308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en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Kyverno enables powerful </a:t>
            </a:r>
            <a:r>
              <a:rPr b="1" i="0" lang="en" sz="16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policy-based automation</a:t>
            </a:r>
            <a:r>
              <a:rPr b="0" i="0" lang="en" sz="1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use cases</a:t>
            </a:r>
            <a:endParaRPr b="0" i="0" sz="1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bf5ec6051e_0_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600"/>
              <a:t>Same Policy - Works Everywhere!</a:t>
            </a:r>
            <a:endParaRPr sz="2600"/>
          </a:p>
        </p:txBody>
      </p:sp>
      <p:grpSp>
        <p:nvGrpSpPr>
          <p:cNvPr id="164" name="Google Shape;164;g3bf5ec6051e_0_0"/>
          <p:cNvGrpSpPr/>
          <p:nvPr/>
        </p:nvGrpSpPr>
        <p:grpSpPr>
          <a:xfrm>
            <a:off x="2227428" y="1136500"/>
            <a:ext cx="4689136" cy="2423415"/>
            <a:chOff x="2227428" y="1342675"/>
            <a:chExt cx="4689136" cy="2423415"/>
          </a:xfrm>
        </p:grpSpPr>
        <p:sp>
          <p:nvSpPr>
            <p:cNvPr id="165" name="Google Shape;165;g3bf5ec6051e_0_0"/>
            <p:cNvSpPr/>
            <p:nvPr/>
          </p:nvSpPr>
          <p:spPr>
            <a:xfrm>
              <a:off x="2227428" y="2014092"/>
              <a:ext cx="713400" cy="620100"/>
            </a:xfrm>
            <a:prstGeom prst="cloudCallout">
              <a:avLst>
                <a:gd fmla="val 216701" name="adj1"/>
                <a:gd fmla="val 101340" name="adj2"/>
              </a:avLst>
            </a:prstGeom>
            <a:solidFill>
              <a:srgbClr val="FFFFFF"/>
            </a:solidFill>
            <a:ln cap="flat" cmpd="sng" w="11600">
              <a:solidFill>
                <a:srgbClr val="569C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1350" lIns="111350" spcFirstLastPara="1" rIns="111350" wrap="square" tIns="111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5"/>
                <a:buFont typeface="Arial"/>
                <a:buNone/>
              </a:pPr>
              <a:r>
                <a:t/>
              </a:r>
              <a:endParaRPr b="0" i="0" sz="17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g3bf5ec6051e_0_0"/>
            <p:cNvSpPr/>
            <p:nvPr/>
          </p:nvSpPr>
          <p:spPr>
            <a:xfrm>
              <a:off x="3356139" y="1513437"/>
              <a:ext cx="713400" cy="620100"/>
            </a:xfrm>
            <a:prstGeom prst="cloudCallout">
              <a:avLst>
                <a:gd fmla="val 89618" name="adj1"/>
                <a:gd fmla="val 158072" name="adj2"/>
              </a:avLst>
            </a:prstGeom>
            <a:solidFill>
              <a:srgbClr val="FFFFFF"/>
            </a:solidFill>
            <a:ln cap="flat" cmpd="sng" w="11600">
              <a:solidFill>
                <a:srgbClr val="569C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1350" lIns="111350" spcFirstLastPara="1" rIns="111350" wrap="square" tIns="111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5"/>
                <a:buFont typeface="Arial"/>
                <a:buNone/>
              </a:pPr>
              <a:r>
                <a:t/>
              </a:r>
              <a:endParaRPr b="0" i="0" sz="17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g3bf5ec6051e_0_0"/>
            <p:cNvSpPr/>
            <p:nvPr/>
          </p:nvSpPr>
          <p:spPr>
            <a:xfrm>
              <a:off x="4534576" y="1342675"/>
              <a:ext cx="846600" cy="620100"/>
            </a:xfrm>
            <a:prstGeom prst="cloudCallout">
              <a:avLst>
                <a:gd fmla="val -37881" name="adj1"/>
                <a:gd fmla="val 182354" name="adj2"/>
              </a:avLst>
            </a:prstGeom>
            <a:solidFill>
              <a:srgbClr val="FFFFFF"/>
            </a:solidFill>
            <a:ln cap="flat" cmpd="sng" w="11600">
              <a:solidFill>
                <a:srgbClr val="569C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1350" lIns="111350" spcFirstLastPara="1" rIns="111350" wrap="square" tIns="111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5"/>
                <a:buFont typeface="Arial"/>
                <a:buNone/>
              </a:pPr>
              <a:r>
                <a:t/>
              </a:r>
              <a:endParaRPr b="0" i="0" sz="17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g3bf5ec6051e_0_0"/>
            <p:cNvSpPr/>
            <p:nvPr/>
          </p:nvSpPr>
          <p:spPr>
            <a:xfrm>
              <a:off x="5490972" y="1771255"/>
              <a:ext cx="928800" cy="500700"/>
            </a:xfrm>
            <a:prstGeom prst="cloudCallout">
              <a:avLst>
                <a:gd fmla="val -113326" name="adj1"/>
                <a:gd fmla="val 161812" name="adj2"/>
              </a:avLst>
            </a:prstGeom>
            <a:solidFill>
              <a:srgbClr val="FFFFFF"/>
            </a:solidFill>
            <a:ln cap="flat" cmpd="sng" w="11600">
              <a:solidFill>
                <a:srgbClr val="569C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1350" lIns="111350" spcFirstLastPara="1" rIns="111350" wrap="square" tIns="111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5"/>
                <a:buFont typeface="Arial"/>
                <a:buNone/>
              </a:pPr>
              <a:r>
                <a:t/>
              </a:r>
              <a:endParaRPr b="0" i="0" sz="17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g3bf5ec6051e_0_0"/>
            <p:cNvSpPr/>
            <p:nvPr/>
          </p:nvSpPr>
          <p:spPr>
            <a:xfrm>
              <a:off x="6296764" y="2537706"/>
              <a:ext cx="619800" cy="500700"/>
            </a:xfrm>
            <a:prstGeom prst="cloudCallout">
              <a:avLst>
                <a:gd fmla="val -242439" name="adj1"/>
                <a:gd fmla="val 32853" name="adj2"/>
              </a:avLst>
            </a:prstGeom>
            <a:solidFill>
              <a:srgbClr val="FFFFFF"/>
            </a:solidFill>
            <a:ln cap="flat" cmpd="sng" w="11600">
              <a:solidFill>
                <a:srgbClr val="569CD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111350" lIns="111350" spcFirstLastPara="1" rIns="111350" wrap="square" tIns="11135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705"/>
                <a:buFont typeface="Arial"/>
                <a:buNone/>
              </a:pPr>
              <a:r>
                <a:t/>
              </a:r>
              <a:endParaRPr b="0" i="0" sz="1704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70" name="Google Shape;170;g3bf5ec6051e_0_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2364877" y="2121463"/>
              <a:ext cx="381170" cy="37069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1" name="Google Shape;171;g3bf5ec6051e_0_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3521817" y="1632922"/>
              <a:ext cx="381170" cy="3811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2" name="Google Shape;172;g3bf5ec6051e_0_0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719540" y="1429030"/>
              <a:ext cx="476694" cy="3811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g3bf5ec6051e_0_0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5668327" y="1867659"/>
              <a:ext cx="574131" cy="3077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g3bf5ec6051e_0_0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6452697" y="2634095"/>
              <a:ext cx="307816" cy="3078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g3bf5ec6051e_0_0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107605" y="3038404"/>
              <a:ext cx="928800" cy="72768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6" name="Google Shape;176;g3bf5ec6051e_0_0"/>
          <p:cNvGrpSpPr/>
          <p:nvPr/>
        </p:nvGrpSpPr>
        <p:grpSpPr>
          <a:xfrm>
            <a:off x="546142" y="3727688"/>
            <a:ext cx="8312166" cy="1330699"/>
            <a:chOff x="2074475" y="4141374"/>
            <a:chExt cx="5552178" cy="888851"/>
          </a:xfrm>
        </p:grpSpPr>
        <p:pic>
          <p:nvPicPr>
            <p:cNvPr id="177" name="Google Shape;177;g3bf5ec6051e_0_0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4013685" y="4141374"/>
              <a:ext cx="1694039" cy="88339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8" name="Google Shape;178;g3bf5ec6051e_0_0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2074475" y="4141377"/>
              <a:ext cx="1663191" cy="88339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9" name="Google Shape;179;g3bf5ec6051e_0_0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5983725" y="4146825"/>
              <a:ext cx="1642928" cy="8834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bf5ec6051e_0_11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Kyverno Use Cases</a:t>
            </a:r>
            <a:endParaRPr/>
          </a:p>
        </p:txBody>
      </p:sp>
      <p:cxnSp>
        <p:nvCxnSpPr>
          <p:cNvPr id="185" name="Google Shape;185;g3bf5ec6051e_0_115"/>
          <p:cNvCxnSpPr/>
          <p:nvPr/>
        </p:nvCxnSpPr>
        <p:spPr>
          <a:xfrm>
            <a:off x="5695323" y="1882003"/>
            <a:ext cx="2843700" cy="0"/>
          </a:xfrm>
          <a:prstGeom prst="straightConnector1">
            <a:avLst/>
          </a:prstGeom>
          <a:noFill/>
          <a:ln cap="flat" cmpd="sng" w="9525">
            <a:solidFill>
              <a:srgbClr val="6BCBE7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86" name="Google Shape;186;g3bf5ec6051e_0_115"/>
          <p:cNvCxnSpPr/>
          <p:nvPr/>
        </p:nvCxnSpPr>
        <p:spPr>
          <a:xfrm>
            <a:off x="311569" y="1882003"/>
            <a:ext cx="1317600" cy="0"/>
          </a:xfrm>
          <a:prstGeom prst="straightConnector1">
            <a:avLst/>
          </a:prstGeom>
          <a:noFill/>
          <a:ln cap="flat" cmpd="sng" w="9525">
            <a:solidFill>
              <a:srgbClr val="6BCB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7" name="Google Shape;187;g3bf5ec6051e_0_115"/>
          <p:cNvSpPr txBox="1"/>
          <p:nvPr/>
        </p:nvSpPr>
        <p:spPr>
          <a:xfrm>
            <a:off x="234200" y="1460725"/>
            <a:ext cx="11976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Security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g3bf5ec6051e_0_115"/>
          <p:cNvSpPr txBox="1"/>
          <p:nvPr/>
        </p:nvSpPr>
        <p:spPr>
          <a:xfrm>
            <a:off x="234200" y="2042117"/>
            <a:ext cx="2350800" cy="257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795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Pod security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Workload security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Least Privilege RBAC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Micro-segmentation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Multi-tenancy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Image Signing &amp; Verification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CI/CD Pipeline Scans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Terraform Scans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g3bf5ec6051e_0_115"/>
          <p:cNvSpPr txBox="1"/>
          <p:nvPr/>
        </p:nvSpPr>
        <p:spPr>
          <a:xfrm>
            <a:off x="2701059" y="2003282"/>
            <a:ext cx="2709300" cy="27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795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Self-Service Namespaces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Self-service infrastructure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Labels and Annotations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Naming conventions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Just In Time (JIT) Provisioning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Custom CA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Time bound policies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Resource governance and cleanup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g3bf5ec6051e_0_115"/>
          <p:cNvSpPr txBox="1"/>
          <p:nvPr/>
        </p:nvSpPr>
        <p:spPr>
          <a:xfrm>
            <a:off x="5611754" y="2042117"/>
            <a:ext cx="2709300" cy="22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07950" lvl="0" marL="1143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Resource Requests and limits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Quota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Team &amp; app labels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Scaling limits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Scheduled resources (auto-cleanup)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QoS management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07950" lvl="0" marL="1143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b="0" i="0" lang="en" sz="1400" u="none" cap="none" strike="noStrike">
                <a:solidFill>
                  <a:srgbClr val="1E345D"/>
                </a:solidFill>
                <a:latin typeface="Ubuntu"/>
                <a:ea typeface="Ubuntu"/>
                <a:cs typeface="Ubuntu"/>
                <a:sym typeface="Ubuntu"/>
              </a:rPr>
              <a:t>Resource/cost governance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1" name="Google Shape;191;g3bf5ec6051e_0_115"/>
          <p:cNvCxnSpPr/>
          <p:nvPr/>
        </p:nvCxnSpPr>
        <p:spPr>
          <a:xfrm flipH="1" rot="10800000">
            <a:off x="2737112" y="1884253"/>
            <a:ext cx="2121600" cy="11100"/>
          </a:xfrm>
          <a:prstGeom prst="straightConnector1">
            <a:avLst/>
          </a:prstGeom>
          <a:noFill/>
          <a:ln cap="flat" cmpd="sng" w="9525">
            <a:solidFill>
              <a:srgbClr val="6BCBE7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92" name="Google Shape;192;g3bf5ec6051e_0_115"/>
          <p:cNvSpPr txBox="1"/>
          <p:nvPr/>
        </p:nvSpPr>
        <p:spPr>
          <a:xfrm>
            <a:off x="2701040" y="1460725"/>
            <a:ext cx="2518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Operations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g3bf5ec6051e_0_115"/>
          <p:cNvSpPr txBox="1"/>
          <p:nvPr/>
        </p:nvSpPr>
        <p:spPr>
          <a:xfrm>
            <a:off x="5611754" y="1475363"/>
            <a:ext cx="31152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25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600" u="none" cap="none" strike="noStrike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Optimization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bf5ec6051e_0_86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2400"/>
              <a:t>From Policy Enforcement To Governance</a:t>
            </a:r>
            <a:endParaRPr sz="2400"/>
          </a:p>
        </p:txBody>
      </p:sp>
      <p:sp>
        <p:nvSpPr>
          <p:cNvPr id="199" name="Google Shape;199;g3bf5ec6051e_0_86"/>
          <p:cNvSpPr txBox="1"/>
          <p:nvPr>
            <p:ph idx="1" type="body"/>
          </p:nvPr>
        </p:nvSpPr>
        <p:spPr>
          <a:xfrm>
            <a:off x="311700" y="1152475"/>
            <a:ext cx="4506000" cy="375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" sz="1800">
                <a:solidFill>
                  <a:schemeClr val="accent3"/>
                </a:solidFill>
              </a:rPr>
              <a:t>Enforcement is not sufficient; you need:</a:t>
            </a:r>
            <a:endParaRPr b="1" sz="1800">
              <a:solidFill>
                <a:schemeClr val="accent3"/>
              </a:solidFill>
            </a:endParaRPr>
          </a:p>
          <a:p>
            <a:pPr indent="-342900" lvl="0" marL="6286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b="1" lang="en" sz="1800">
                <a:solidFill>
                  <a:schemeClr val="accent3"/>
                </a:solidFill>
              </a:rPr>
              <a:t>Reporting</a:t>
            </a:r>
            <a:endParaRPr b="1" sz="1800">
              <a:solidFill>
                <a:schemeClr val="accent3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Comprehensive 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Flexible 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Scalable</a:t>
            </a:r>
            <a:endParaRPr sz="1800">
              <a:solidFill>
                <a:schemeClr val="dk1"/>
              </a:solidFill>
            </a:endParaRPr>
          </a:p>
          <a:p>
            <a:pPr indent="-342900" lvl="0" marL="62865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3"/>
              </a:buClr>
              <a:buSzPts val="1800"/>
              <a:buChar char="●"/>
            </a:pPr>
            <a:r>
              <a:rPr b="1" lang="en" sz="1800">
                <a:solidFill>
                  <a:schemeClr val="accent3"/>
                </a:solidFill>
              </a:rPr>
              <a:t>Exception Management	</a:t>
            </a:r>
            <a:endParaRPr b="1" sz="1800">
              <a:solidFill>
                <a:schemeClr val="accent3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Fine-grained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Easy to manage</a:t>
            </a:r>
            <a:endParaRPr sz="1800">
              <a:solidFill>
                <a:schemeClr val="dk1"/>
              </a:solidFill>
            </a:endParaRPr>
          </a:p>
          <a:p>
            <a:pPr indent="-342900" lvl="1" marL="91440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</a:pPr>
            <a:r>
              <a:rPr lang="en" sz="1800">
                <a:solidFill>
                  <a:schemeClr val="dk1"/>
                </a:solidFill>
              </a:rPr>
              <a:t>Scalable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pic>
        <p:nvPicPr>
          <p:cNvPr id="200" name="Google Shape;200;g3bf5ec6051e_0_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28750" y="2014362"/>
            <a:ext cx="2332999" cy="684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g3bf5ec6051e_0_8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28750" y="3230538"/>
            <a:ext cx="3214701" cy="171599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g3bf5ec6051e_0_86"/>
          <p:cNvSpPr txBox="1"/>
          <p:nvPr/>
        </p:nvSpPr>
        <p:spPr>
          <a:xfrm>
            <a:off x="5242541" y="1111713"/>
            <a:ext cx="3300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" sz="1800" u="none" cap="none" strike="noStrik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rPr>
              <a:t>How Kyverno delivers:</a:t>
            </a:r>
            <a:endParaRPr b="1" i="0" sz="18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bf5ec6051e_0_99"/>
          <p:cNvSpPr txBox="1"/>
          <p:nvPr>
            <p:ph type="ctrTitle"/>
          </p:nvPr>
        </p:nvSpPr>
        <p:spPr>
          <a:xfrm>
            <a:off x="398302" y="1373367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The Solution</a:t>
            </a:r>
            <a:endParaRPr/>
          </a:p>
        </p:txBody>
      </p:sp>
      <p:sp>
        <p:nvSpPr>
          <p:cNvPr id="208" name="Google Shape;208;g3bf5ec6051e_0_99"/>
          <p:cNvSpPr txBox="1"/>
          <p:nvPr>
            <p:ph idx="1" type="subTitle"/>
          </p:nvPr>
        </p:nvSpPr>
        <p:spPr>
          <a:xfrm>
            <a:off x="82826" y="3397780"/>
            <a:ext cx="8010300" cy="67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/>
              <a:t>Audit Ready Kubernetes with Kyverno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f5ec6051e_0_109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Why We Selected Kyverno</a:t>
            </a:r>
            <a:endParaRPr/>
          </a:p>
        </p:txBody>
      </p:sp>
      <p:sp>
        <p:nvSpPr>
          <p:cNvPr id="214" name="Google Shape;214;g3bf5ec6051e_0_109"/>
          <p:cNvSpPr txBox="1"/>
          <p:nvPr>
            <p:ph idx="1" type="body"/>
          </p:nvPr>
        </p:nvSpPr>
        <p:spPr>
          <a:xfrm>
            <a:off x="311700" y="126142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Everything is Kubernetes-native (YAML, CRDs)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No Rego learning curve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Built-in reporting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Enforce / Audit / Warn modes</a:t>
            </a:r>
            <a:br>
              <a:rPr lang="en" sz="1800">
                <a:solidFill>
                  <a:schemeClr val="dk1"/>
                </a:solidFill>
              </a:rPr>
            </a:b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AutoNum type="arabicPeriod"/>
            </a:pPr>
            <a:r>
              <a:rPr lang="en" sz="1800">
                <a:solidFill>
                  <a:schemeClr val="dk1"/>
                </a:solidFill>
              </a:rPr>
              <a:t>Policy exceptions as first-class citizens</a:t>
            </a:r>
            <a:endParaRPr sz="18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/>
          </a:p>
        </p:txBody>
      </p:sp>
      <p:sp>
        <p:nvSpPr>
          <p:cNvPr id="215" name="Google Shape;215;g3bf5ec6051e_0_109"/>
          <p:cNvSpPr txBox="1"/>
          <p:nvPr/>
        </p:nvSpPr>
        <p:spPr>
          <a:xfrm>
            <a:off x="7324600" y="2366025"/>
            <a:ext cx="12489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</a:rPr>
              <a:t>🥳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70C20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g38685234991_0_26" title="audit-ready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01275" y="257938"/>
            <a:ext cx="6941449" cy="4627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Reporting – Pod Security Standards</a:t>
            </a:r>
            <a:endParaRPr/>
          </a:p>
        </p:txBody>
      </p:sp>
      <p:sp>
        <p:nvSpPr>
          <p:cNvPr id="226" name="Google Shape;226;p3"/>
          <p:cNvSpPr txBox="1"/>
          <p:nvPr/>
        </p:nvSpPr>
        <p:spPr>
          <a:xfrm>
            <a:off x="3775166" y="2174966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3439" y="1737340"/>
            <a:ext cx="9147439" cy="26099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ccad140b7d_0_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Reporting – All Policies</a:t>
            </a:r>
            <a:endParaRPr/>
          </a:p>
        </p:txBody>
      </p:sp>
      <p:pic>
        <p:nvPicPr>
          <p:cNvPr id="233" name="Google Shape;233;g3ccad140b7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478" y="1047900"/>
            <a:ext cx="9176955" cy="5499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Reporting - Violations</a:t>
            </a:r>
            <a:endParaRPr/>
          </a:p>
        </p:txBody>
      </p:sp>
      <p:sp>
        <p:nvSpPr>
          <p:cNvPr id="239" name="Google Shape;239;p4"/>
          <p:cNvSpPr txBox="1"/>
          <p:nvPr/>
        </p:nvSpPr>
        <p:spPr>
          <a:xfrm>
            <a:off x="3775166" y="2174966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954311"/>
            <a:ext cx="9120789" cy="2052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Performance</a:t>
            </a:r>
            <a:endParaRPr/>
          </a:p>
        </p:txBody>
      </p:sp>
      <p:sp>
        <p:nvSpPr>
          <p:cNvPr id="246" name="Google Shape;246;p5"/>
          <p:cNvSpPr txBox="1"/>
          <p:nvPr/>
        </p:nvSpPr>
        <p:spPr>
          <a:xfrm>
            <a:off x="3775166" y="2174966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7" name="Google Shape;2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18103" y="1617538"/>
            <a:ext cx="8444842" cy="3295423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48" name="Google Shape;248;p5"/>
          <p:cNvSpPr txBox="1"/>
          <p:nvPr/>
        </p:nvSpPr>
        <p:spPr>
          <a:xfrm>
            <a:off x="218103" y="1148053"/>
            <a:ext cx="459613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Best Practice: Latency of 100ms or less 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Our Journey</a:t>
            </a:r>
            <a:endParaRPr/>
          </a:p>
        </p:txBody>
      </p:sp>
      <p:sp>
        <p:nvSpPr>
          <p:cNvPr id="254" name="Google Shape;254;p7"/>
          <p:cNvSpPr txBox="1"/>
          <p:nvPr>
            <p:ph idx="1" type="body"/>
          </p:nvPr>
        </p:nvSpPr>
        <p:spPr>
          <a:xfrm>
            <a:off x="311700" y="1152475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1143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grpSp>
        <p:nvGrpSpPr>
          <p:cNvPr id="255" name="Google Shape;255;p7"/>
          <p:cNvGrpSpPr/>
          <p:nvPr/>
        </p:nvGrpSpPr>
        <p:grpSpPr>
          <a:xfrm>
            <a:off x="469745" y="1930426"/>
            <a:ext cx="8204508" cy="2837943"/>
            <a:chOff x="217898" y="2029"/>
            <a:chExt cx="8204508" cy="2837943"/>
          </a:xfrm>
        </p:grpSpPr>
        <p:sp>
          <p:nvSpPr>
            <p:cNvPr id="256" name="Google Shape;256;p7"/>
            <p:cNvSpPr/>
            <p:nvPr/>
          </p:nvSpPr>
          <p:spPr>
            <a:xfrm rot="5400000">
              <a:off x="468650" y="1469868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7"/>
            <p:cNvSpPr/>
            <p:nvPr/>
          </p:nvSpPr>
          <p:spPr>
            <a:xfrm>
              <a:off x="342571" y="1845383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7"/>
            <p:cNvSpPr txBox="1"/>
            <p:nvPr/>
          </p:nvSpPr>
          <p:spPr>
            <a:xfrm>
              <a:off x="342571" y="1845383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</a:t>
              </a:r>
              <a:r>
                <a:rPr lang="en" sz="1200"/>
                <a:t>1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Policies: 4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Chase UK launched</a:t>
              </a:r>
              <a:endParaRPr/>
            </a:p>
          </p:txBody>
        </p:sp>
        <p:sp>
          <p:nvSpPr>
            <p:cNvPr id="259" name="Google Shape;259;p7"/>
            <p:cNvSpPr/>
            <p:nvPr/>
          </p:nvSpPr>
          <p:spPr>
            <a:xfrm>
              <a:off x="1263138" y="1377341"/>
              <a:ext cx="214085" cy="214085"/>
            </a:xfrm>
            <a:prstGeom prst="triangle">
              <a:avLst>
                <a:gd fmla="val 100000" name="adj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7"/>
            <p:cNvSpPr/>
            <p:nvPr/>
          </p:nvSpPr>
          <p:spPr>
            <a:xfrm rot="5400000">
              <a:off x="1857686" y="1126150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1" name="Google Shape;261;p7"/>
            <p:cNvSpPr/>
            <p:nvPr/>
          </p:nvSpPr>
          <p:spPr>
            <a:xfrm>
              <a:off x="1731607" y="1501665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7"/>
            <p:cNvSpPr txBox="1"/>
            <p:nvPr/>
          </p:nvSpPr>
          <p:spPr>
            <a:xfrm>
              <a:off x="1731607" y="1501665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2023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Policies: 6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Engineering Practices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Istio </a:t>
              </a:r>
              <a:endParaRPr/>
            </a:p>
          </p:txBody>
        </p:sp>
        <p:sp>
          <p:nvSpPr>
            <p:cNvPr id="263" name="Google Shape;263;p7"/>
            <p:cNvSpPr/>
            <p:nvPr/>
          </p:nvSpPr>
          <p:spPr>
            <a:xfrm>
              <a:off x="2652175" y="1033622"/>
              <a:ext cx="214085" cy="214085"/>
            </a:xfrm>
            <a:prstGeom prst="triangle">
              <a:avLst>
                <a:gd fmla="val 100000" name="adj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7"/>
            <p:cNvSpPr/>
            <p:nvPr/>
          </p:nvSpPr>
          <p:spPr>
            <a:xfrm rot="5400000">
              <a:off x="3246723" y="782432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5" name="Google Shape;265;p7"/>
            <p:cNvSpPr/>
            <p:nvPr/>
          </p:nvSpPr>
          <p:spPr>
            <a:xfrm>
              <a:off x="3120644" y="1157946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7"/>
            <p:cNvSpPr txBox="1"/>
            <p:nvPr/>
          </p:nvSpPr>
          <p:spPr>
            <a:xfrm>
              <a:off x="3120644" y="1157946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2024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Policies: 30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PSP Policies 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Mutation policy</a:t>
              </a:r>
              <a:endParaRPr/>
            </a:p>
          </p:txBody>
        </p:sp>
        <p:sp>
          <p:nvSpPr>
            <p:cNvPr id="267" name="Google Shape;267;p7"/>
            <p:cNvSpPr/>
            <p:nvPr/>
          </p:nvSpPr>
          <p:spPr>
            <a:xfrm>
              <a:off x="4041211" y="689904"/>
              <a:ext cx="214085" cy="214085"/>
            </a:xfrm>
            <a:prstGeom prst="triangle">
              <a:avLst>
                <a:gd fmla="val 100000" name="adj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7"/>
            <p:cNvSpPr/>
            <p:nvPr/>
          </p:nvSpPr>
          <p:spPr>
            <a:xfrm rot="5400000">
              <a:off x="4635759" y="438713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9" name="Google Shape;269;p7"/>
            <p:cNvSpPr/>
            <p:nvPr/>
          </p:nvSpPr>
          <p:spPr>
            <a:xfrm>
              <a:off x="4509681" y="814228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7"/>
            <p:cNvSpPr txBox="1"/>
            <p:nvPr/>
          </p:nvSpPr>
          <p:spPr>
            <a:xfrm>
              <a:off x="4509681" y="814228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2025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Policies: 44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Networking</a:t>
              </a:r>
              <a:endParaRPr/>
            </a:p>
          </p:txBody>
        </p:sp>
        <p:sp>
          <p:nvSpPr>
            <p:cNvPr id="271" name="Google Shape;271;p7"/>
            <p:cNvSpPr/>
            <p:nvPr/>
          </p:nvSpPr>
          <p:spPr>
            <a:xfrm>
              <a:off x="5430248" y="346185"/>
              <a:ext cx="214085" cy="214085"/>
            </a:xfrm>
            <a:prstGeom prst="triangle">
              <a:avLst>
                <a:gd fmla="val 100000" name="adj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7"/>
            <p:cNvSpPr/>
            <p:nvPr/>
          </p:nvSpPr>
          <p:spPr>
            <a:xfrm rot="5400000">
              <a:off x="6024796" y="94995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7"/>
            <p:cNvSpPr/>
            <p:nvPr/>
          </p:nvSpPr>
          <p:spPr>
            <a:xfrm>
              <a:off x="5898717" y="470509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7"/>
            <p:cNvSpPr txBox="1"/>
            <p:nvPr/>
          </p:nvSpPr>
          <p:spPr>
            <a:xfrm>
              <a:off x="5898717" y="470509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2026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Policies: 46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Multi-region Compliance</a:t>
              </a:r>
              <a:endParaRPr/>
            </a:p>
          </p:txBody>
        </p:sp>
        <p:sp>
          <p:nvSpPr>
            <p:cNvPr id="275" name="Google Shape;275;p7"/>
            <p:cNvSpPr/>
            <p:nvPr/>
          </p:nvSpPr>
          <p:spPr>
            <a:xfrm>
              <a:off x="6819285" y="2467"/>
              <a:ext cx="214085" cy="214085"/>
            </a:xfrm>
            <a:prstGeom prst="triangle">
              <a:avLst>
                <a:gd fmla="val 100000" name="adj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7"/>
            <p:cNvSpPr/>
            <p:nvPr/>
          </p:nvSpPr>
          <p:spPr>
            <a:xfrm rot="5400000">
              <a:off x="7413833" y="-248723"/>
              <a:ext cx="755303" cy="1256807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2D5BA9"/>
            </a:solidFill>
            <a:ln cap="flat" cmpd="sng" w="25400">
              <a:solidFill>
                <a:srgbClr val="2D5BA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7"/>
            <p:cNvSpPr/>
            <p:nvPr/>
          </p:nvSpPr>
          <p:spPr>
            <a:xfrm>
              <a:off x="7287754" y="126791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8" name="Google Shape;278;p7"/>
            <p:cNvSpPr txBox="1"/>
            <p:nvPr/>
          </p:nvSpPr>
          <p:spPr>
            <a:xfrm>
              <a:off x="7287754" y="126791"/>
              <a:ext cx="1134652" cy="9945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2027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Char char="•"/>
              </a:pPr>
              <a:r>
                <a:rPr b="0" i="0" lang="en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Unified Time bound Policy Exception</a:t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c8a63ccee4_1_10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Policy as Code: Results / Success</a:t>
            </a:r>
            <a:endParaRPr/>
          </a:p>
        </p:txBody>
      </p:sp>
      <p:sp>
        <p:nvSpPr>
          <p:cNvPr id="284" name="Google Shape;284;g3c8a63ccee4_1_10"/>
          <p:cNvSpPr txBox="1"/>
          <p:nvPr>
            <p:ph idx="1" type="body"/>
          </p:nvPr>
        </p:nvSpPr>
        <p:spPr>
          <a:xfrm>
            <a:off x="311700" y="1152474"/>
            <a:ext cx="85206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800"/>
              <a:t>Rough savings:  ~7-8 months engineering effort saved</a:t>
            </a:r>
            <a:endParaRPr sz="1800"/>
          </a:p>
          <a:p>
            <a:pPr indent="-342900" lvl="0" marL="342900" rtl="0" algn="l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" sz="1800"/>
              <a:t>25% self service audits</a:t>
            </a:r>
            <a:endParaRPr sz="1800"/>
          </a:p>
          <a:p>
            <a:pPr indent="-342900" lvl="0" marL="3429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" sz="1800"/>
              <a:t>30% engineering best practices</a:t>
            </a:r>
            <a:endParaRPr sz="1800"/>
          </a:p>
          <a:p>
            <a:pPr indent="-342900" lvl="0" marL="3429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" sz="1800"/>
              <a:t>25% preventing misconfigurations</a:t>
            </a:r>
            <a:endParaRPr sz="1800"/>
          </a:p>
          <a:p>
            <a:pPr indent="-342900" lvl="0" marL="3429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Arial"/>
              <a:buChar char="-"/>
            </a:pPr>
            <a:r>
              <a:rPr lang="en" sz="1800"/>
              <a:t>20% automation &amp; cleanup </a:t>
            </a:r>
            <a:endParaRPr sz="1800"/>
          </a:p>
          <a:p>
            <a:pPr indent="0" lvl="0" marL="1143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85" name="Google Shape;285;g3c8a63ccee4_1_10"/>
          <p:cNvSpPr txBox="1"/>
          <p:nvPr/>
        </p:nvSpPr>
        <p:spPr>
          <a:xfrm>
            <a:off x="7359100" y="2303343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😎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Learnings</a:t>
            </a:r>
            <a:endParaRPr/>
          </a:p>
        </p:txBody>
      </p:sp>
      <p:sp>
        <p:nvSpPr>
          <p:cNvPr id="291" name="Google Shape;291;p8"/>
          <p:cNvSpPr txBox="1"/>
          <p:nvPr>
            <p:ph idx="1" type="body"/>
          </p:nvPr>
        </p:nvSpPr>
        <p:spPr>
          <a:xfrm>
            <a:off x="311699" y="1152474"/>
            <a:ext cx="8707609" cy="24896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Testing in the CI pipeline for policies is critical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Start with policy enforcement – or you will never get there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24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Skip results for policy exceptions can be confusing</a:t>
            </a:r>
            <a:endParaRPr sz="1800"/>
          </a:p>
          <a:p>
            <a:pPr indent="-2286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228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92" name="Google Shape;292;p8"/>
          <p:cNvSpPr txBox="1"/>
          <p:nvPr/>
        </p:nvSpPr>
        <p:spPr>
          <a:xfrm>
            <a:off x="7359100" y="2303343"/>
            <a:ext cx="1473200" cy="10156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6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😇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cae7555fc5_1_0"/>
          <p:cNvSpPr txBox="1"/>
          <p:nvPr>
            <p:ph type="ctrTitle"/>
          </p:nvPr>
        </p:nvSpPr>
        <p:spPr>
          <a:xfrm>
            <a:off x="398302" y="1373367"/>
            <a:ext cx="8010300" cy="202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Conclusion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cae7555fc5_1_5"/>
          <p:cNvSpPr txBox="1"/>
          <p:nvPr>
            <p:ph type="title"/>
          </p:nvPr>
        </p:nvSpPr>
        <p:spPr>
          <a:xfrm>
            <a:off x="311700" y="0"/>
            <a:ext cx="6949800" cy="104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/>
              <a:t>Audit Ready Kubernetes</a:t>
            </a:r>
            <a:endParaRPr/>
          </a:p>
        </p:txBody>
      </p:sp>
      <p:sp>
        <p:nvSpPr>
          <p:cNvPr id="303" name="Google Shape;303;g3cae7555fc5_1_5"/>
          <p:cNvSpPr txBox="1"/>
          <p:nvPr>
            <p:ph idx="1" type="body"/>
          </p:nvPr>
        </p:nvSpPr>
        <p:spPr>
          <a:xfrm>
            <a:off x="311700" y="1261425"/>
            <a:ext cx="5103000" cy="3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With AI – policy as code has become critical</a:t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Security &amp; Compliance must “</a:t>
            </a:r>
            <a:r>
              <a:rPr lang="en" sz="1800">
                <a:solidFill>
                  <a:schemeClr val="accent2"/>
                </a:solidFill>
              </a:rPr>
              <a:t>Shift-Down</a:t>
            </a:r>
            <a:r>
              <a:rPr lang="en" sz="1800">
                <a:solidFill>
                  <a:schemeClr val="dk1"/>
                </a:solidFill>
              </a:rPr>
              <a:t>” </a:t>
            </a:r>
            <a:br>
              <a:rPr lang="en" sz="1800">
                <a:solidFill>
                  <a:schemeClr val="dk1"/>
                </a:solidFill>
              </a:rPr>
            </a:br>
            <a:r>
              <a:rPr lang="en" sz="1800">
                <a:solidFill>
                  <a:schemeClr val="dk1"/>
                </a:solidFill>
              </a:rPr>
              <a:t>– Platform Team owns and automates</a:t>
            </a:r>
            <a:endParaRPr/>
          </a:p>
          <a:p>
            <a:pPr indent="-3429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</a:pPr>
            <a:r>
              <a:rPr lang="en" sz="1800">
                <a:solidFill>
                  <a:schemeClr val="dk1"/>
                </a:solidFill>
              </a:rPr>
              <a:t>Kyverno enables platform team to build audit-ready infrastructure</a:t>
            </a:r>
            <a:endParaRPr/>
          </a:p>
        </p:txBody>
      </p:sp>
      <p:pic>
        <p:nvPicPr>
          <p:cNvPr descr="Kyverno | CNCF" id="304" name="Google Shape;304;g3cae7555fc5_1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83524" y="1757551"/>
            <a:ext cx="2355952" cy="1845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SSNA24">
  <a:themeElements>
    <a:clrScheme name="Custom 9">
      <a:dk1>
        <a:srgbClr val="000000"/>
      </a:dk1>
      <a:lt1>
        <a:srgbClr val="FFFFFF"/>
      </a:lt1>
      <a:dk2>
        <a:srgbClr val="000000"/>
      </a:dk2>
      <a:lt2>
        <a:srgbClr val="EEEEEE"/>
      </a:lt2>
      <a:accent1>
        <a:srgbClr val="FF7F15"/>
      </a:accent1>
      <a:accent2>
        <a:srgbClr val="262267"/>
      </a:accent2>
      <a:accent3>
        <a:srgbClr val="305BA9"/>
      </a:accent3>
      <a:accent4>
        <a:srgbClr val="B0DDFF"/>
      </a:accent4>
      <a:accent5>
        <a:srgbClr val="FFC217"/>
      </a:accent5>
      <a:accent6>
        <a:srgbClr val="FFA35F"/>
      </a:accent6>
      <a:hlink>
        <a:srgbClr val="FF7F15"/>
      </a:hlink>
      <a:folHlink>
        <a:srgbClr val="FFA3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/>
</file>