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y="5143500" cx="9144000"/>
  <p:notesSz cx="5143500" cy="9144000"/>
  <p:embeddedFontLst>
    <p:embeddedFont>
      <p:font typeface="Inter"/>
      <p:regular r:id="rId22"/>
      <p:bold r:id="rId23"/>
      <p:italic r:id="rId24"/>
      <p:boldItalic r:id="rId25"/>
    </p:embeddedFont>
    <p:embeddedFont>
      <p:font typeface="Poppins Medium"/>
      <p:regular r:id="rId26"/>
      <p:bold r:id="rId27"/>
      <p:italic r:id="rId28"/>
      <p:boldItalic r:id="rId29"/>
    </p:embeddedFont>
    <p:embeddedFont>
      <p:font typeface="Poppins SemiBold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4" roundtripDataSignature="AMtx7mgx+M41RdqsnLiZZ43vOlvMUqxQ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font" Target="fonts/Inter-regular.fntdata"/><Relationship Id="rId21" Type="http://schemas.openxmlformats.org/officeDocument/2006/relationships/slide" Target="slides/slide17.xml"/><Relationship Id="rId24" Type="http://schemas.openxmlformats.org/officeDocument/2006/relationships/font" Target="fonts/Inter-italic.fntdata"/><Relationship Id="rId23" Type="http://schemas.openxmlformats.org/officeDocument/2006/relationships/font" Target="fonts/Inter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PoppinsMedium-regular.fntdata"/><Relationship Id="rId25" Type="http://schemas.openxmlformats.org/officeDocument/2006/relationships/font" Target="fonts/Inter-boldItalic.fntdata"/><Relationship Id="rId28" Type="http://schemas.openxmlformats.org/officeDocument/2006/relationships/font" Target="fonts/PoppinsMedium-italic.fntdata"/><Relationship Id="rId27" Type="http://schemas.openxmlformats.org/officeDocument/2006/relationships/font" Target="fonts/PoppinsMedium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PoppinsMedium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PoppinsSemiBold-bold.fntdata"/><Relationship Id="rId30" Type="http://schemas.openxmlformats.org/officeDocument/2006/relationships/font" Target="fonts/PoppinsSemiBold-regular.fntdata"/><Relationship Id="rId11" Type="http://schemas.openxmlformats.org/officeDocument/2006/relationships/slide" Target="slides/slide7.xml"/><Relationship Id="rId33" Type="http://schemas.openxmlformats.org/officeDocument/2006/relationships/font" Target="fonts/PoppinsSemiBold-boldItalic.fntdata"/><Relationship Id="rId10" Type="http://schemas.openxmlformats.org/officeDocument/2006/relationships/slide" Target="slides/slide6.xml"/><Relationship Id="rId32" Type="http://schemas.openxmlformats.org/officeDocument/2006/relationships/font" Target="fonts/PoppinsSemiBold-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34" Type="http://customschemas.google.com/relationships/presentationmetadata" Target="meta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6000" y="812520"/>
            <a:ext cx="7127280" cy="4008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" name="Google Shape;5;n"/>
          <p:cNvSpPr txBox="1"/>
          <p:nvPr>
            <p:ph idx="3"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" name="Google Shape;6;n"/>
          <p:cNvSpPr txBox="1"/>
          <p:nvPr>
            <p:ph idx="10"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:notes"/>
          <p:cNvSpPr/>
          <p:nvPr>
            <p:ph idx="2" type="sldImg"/>
          </p:nvPr>
        </p:nvSpPr>
        <p:spPr>
          <a:xfrm>
            <a:off x="-360" y="-360"/>
            <a:ext cx="720" cy="72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" name="Google Shape;15;p1:notes"/>
          <p:cNvSpPr txBox="1"/>
          <p:nvPr>
            <p:ph idx="1"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/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Endre and Nikola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1:notes"/>
          <p:cNvSpPr txBox="1"/>
          <p:nvPr>
            <p:ph idx="12" type="sldNum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:notes"/>
          <p:cNvSpPr/>
          <p:nvPr>
            <p:ph idx="2" type="sldImg"/>
          </p:nvPr>
        </p:nvSpPr>
        <p:spPr>
          <a:xfrm>
            <a:off x="-360" y="-360"/>
            <a:ext cx="360" cy="3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2" name="Google Shape;72;p2:notes"/>
          <p:cNvSpPr txBox="1"/>
          <p:nvPr>
            <p:ph idx="1"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/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Nikola handing off to Endre to tell us about </a:t>
            </a:r>
            <a:r>
              <a:rPr lang="en-US"/>
              <a:t>the problem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2:notes"/>
          <p:cNvSpPr txBox="1"/>
          <p:nvPr>
            <p:ph idx="12" type="sldNum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:notes"/>
          <p:cNvSpPr/>
          <p:nvPr>
            <p:ph idx="2" type="sldImg"/>
          </p:nvPr>
        </p:nvSpPr>
        <p:spPr>
          <a:xfrm>
            <a:off x="0" y="0"/>
            <a:ext cx="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2" name="Google Shape;122;p3:notes"/>
          <p:cNvSpPr txBox="1"/>
          <p:nvPr>
            <p:ph idx="1"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/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Endre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3:notes"/>
          <p:cNvSpPr txBox="1"/>
          <p:nvPr>
            <p:ph idx="12" type="sldNum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fld id="{00000000-1234-1234-1234-123412341234}" type="slidenum">
              <a:rPr b="0" lang="en-US" sz="1800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8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:notes"/>
          <p:cNvSpPr/>
          <p:nvPr>
            <p:ph idx="2" type="sldImg"/>
          </p:nvPr>
        </p:nvSpPr>
        <p:spPr>
          <a:xfrm>
            <a:off x="0" y="0"/>
            <a:ext cx="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5" name="Google Shape;145;p4:notes"/>
          <p:cNvSpPr txBox="1"/>
          <p:nvPr>
            <p:ph idx="1"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/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Endre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4:notes"/>
          <p:cNvSpPr txBox="1"/>
          <p:nvPr>
            <p:ph idx="12" type="sldNum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fld id="{00000000-1234-1234-1234-123412341234}" type="slidenum">
              <a:rPr b="0" lang="en-US" sz="1800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8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5:notes"/>
          <p:cNvSpPr/>
          <p:nvPr>
            <p:ph idx="2" type="sldImg"/>
          </p:nvPr>
        </p:nvSpPr>
        <p:spPr>
          <a:xfrm>
            <a:off x="0" y="0"/>
            <a:ext cx="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3" name="Google Shape;173;p5:notes"/>
          <p:cNvSpPr txBox="1"/>
          <p:nvPr>
            <p:ph idx="1"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/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Nikola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5:notes"/>
          <p:cNvSpPr txBox="1"/>
          <p:nvPr>
            <p:ph idx="12" type="sldNum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fld id="{00000000-1234-1234-1234-123412341234}" type="slidenum">
              <a:rPr b="0" lang="en-US" sz="1800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8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:notes"/>
          <p:cNvSpPr/>
          <p:nvPr>
            <p:ph idx="2" type="sldImg"/>
          </p:nvPr>
        </p:nvSpPr>
        <p:spPr>
          <a:xfrm>
            <a:off x="0" y="0"/>
            <a:ext cx="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0" name="Google Shape;200;p6:notes"/>
          <p:cNvSpPr txBox="1"/>
          <p:nvPr>
            <p:ph idx="1"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/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Nikola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6:notes"/>
          <p:cNvSpPr txBox="1"/>
          <p:nvPr>
            <p:ph idx="12" type="sldNum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fld id="{00000000-1234-1234-1234-123412341234}" type="slidenum">
              <a:rPr b="0" lang="en-US" sz="1800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8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7:notes"/>
          <p:cNvSpPr/>
          <p:nvPr>
            <p:ph idx="2" type="sldImg"/>
          </p:nvPr>
        </p:nvSpPr>
        <p:spPr>
          <a:xfrm>
            <a:off x="0" y="0"/>
            <a:ext cx="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7" name="Google Shape;227;p7:notes"/>
          <p:cNvSpPr txBox="1"/>
          <p:nvPr>
            <p:ph idx="1"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/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Nikola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7:notes"/>
          <p:cNvSpPr txBox="1"/>
          <p:nvPr>
            <p:ph idx="12" type="sldNum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fld id="{00000000-1234-1234-1234-123412341234}" type="slidenum">
              <a:rPr b="0" lang="en-US" sz="1800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8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8:notes"/>
          <p:cNvSpPr/>
          <p:nvPr>
            <p:ph idx="2" type="sldImg"/>
          </p:nvPr>
        </p:nvSpPr>
        <p:spPr>
          <a:xfrm>
            <a:off x="-360" y="-360"/>
            <a:ext cx="360" cy="3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4" name="Google Shape;254;p8:notes"/>
          <p:cNvSpPr txBox="1"/>
          <p:nvPr>
            <p:ph idx="1"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/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Nikola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8:notes"/>
          <p:cNvSpPr txBox="1"/>
          <p:nvPr>
            <p:ph idx="12" type="sldNum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fld id="{00000000-1234-1234-1234-123412341234}" type="slidenum">
              <a:rPr b="0" lang="en-US" sz="1800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8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9:notes"/>
          <p:cNvSpPr/>
          <p:nvPr>
            <p:ph idx="2" type="sldImg"/>
          </p:nvPr>
        </p:nvSpPr>
        <p:spPr>
          <a:xfrm>
            <a:off x="0" y="0"/>
            <a:ext cx="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5" name="Google Shape;295;p9:notes"/>
          <p:cNvSpPr txBox="1"/>
          <p:nvPr>
            <p:ph idx="1"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/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Endre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9:notes"/>
          <p:cNvSpPr txBox="1"/>
          <p:nvPr>
            <p:ph idx="12" type="sldNum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fld id="{00000000-1234-1234-1234-123412341234}" type="slidenum">
              <a:rPr b="0" lang="en-US" sz="1800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8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0:notes"/>
          <p:cNvSpPr/>
          <p:nvPr>
            <p:ph idx="2" type="sldImg"/>
          </p:nvPr>
        </p:nvSpPr>
        <p:spPr>
          <a:xfrm>
            <a:off x="0" y="0"/>
            <a:ext cx="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9" name="Google Shape;319;p10:notes"/>
          <p:cNvSpPr txBox="1"/>
          <p:nvPr>
            <p:ph idx="1"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/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Endre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10:notes"/>
          <p:cNvSpPr txBox="1"/>
          <p:nvPr>
            <p:ph idx="12" type="sldNum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fld id="{00000000-1234-1234-1234-123412341234}" type="slidenum">
              <a:rPr b="0" lang="en-US" sz="1800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8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1:notes"/>
          <p:cNvSpPr/>
          <p:nvPr>
            <p:ph idx="2" type="sldImg"/>
          </p:nvPr>
        </p:nvSpPr>
        <p:spPr>
          <a:xfrm>
            <a:off x="0" y="0"/>
            <a:ext cx="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6" name="Google Shape;356;p11:notes"/>
          <p:cNvSpPr txBox="1"/>
          <p:nvPr>
            <p:ph idx="1"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/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Endre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11:notes"/>
          <p:cNvSpPr txBox="1"/>
          <p:nvPr>
            <p:ph idx="12" type="sldNum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fld id="{00000000-1234-1234-1234-123412341234}" type="slidenum">
              <a:rPr b="0" lang="en-US" sz="1800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8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12:notes"/>
          <p:cNvSpPr/>
          <p:nvPr>
            <p:ph idx="2" type="sldImg"/>
          </p:nvPr>
        </p:nvSpPr>
        <p:spPr>
          <a:xfrm>
            <a:off x="0" y="0"/>
            <a:ext cx="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98" name="Google Shape;398;p12:notes"/>
          <p:cNvSpPr txBox="1"/>
          <p:nvPr>
            <p:ph idx="1"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/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Endre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p12:notes"/>
          <p:cNvSpPr txBox="1"/>
          <p:nvPr>
            <p:ph idx="12" type="sldNum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fld id="{00000000-1234-1234-1234-123412341234}" type="slidenum">
              <a:rPr b="0" lang="en-US" sz="1800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8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13:notes"/>
          <p:cNvSpPr/>
          <p:nvPr>
            <p:ph idx="2" type="sldImg"/>
          </p:nvPr>
        </p:nvSpPr>
        <p:spPr>
          <a:xfrm>
            <a:off x="0" y="0"/>
            <a:ext cx="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19" name="Google Shape;419;p13:notes"/>
          <p:cNvSpPr txBox="1"/>
          <p:nvPr>
            <p:ph idx="1"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/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Nikola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13:notes"/>
          <p:cNvSpPr txBox="1"/>
          <p:nvPr>
            <p:ph idx="12" type="sldNum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fld id="{00000000-1234-1234-1234-123412341234}" type="slidenum">
              <a:rPr b="0" lang="en-US" sz="1800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8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14:notes"/>
          <p:cNvSpPr/>
          <p:nvPr>
            <p:ph idx="2" type="sldImg"/>
          </p:nvPr>
        </p:nvSpPr>
        <p:spPr>
          <a:xfrm>
            <a:off x="-360" y="-360"/>
            <a:ext cx="360" cy="3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73" name="Google Shape;473;p14:notes"/>
          <p:cNvSpPr txBox="1"/>
          <p:nvPr>
            <p:ph idx="1"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/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Nikola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4" name="Google Shape;474;p14:notes"/>
          <p:cNvSpPr txBox="1"/>
          <p:nvPr>
            <p:ph idx="12" type="sldNum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fld id="{00000000-1234-1234-1234-123412341234}" type="slidenum">
              <a:rPr b="0" lang="en-US" sz="1800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8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15:notes"/>
          <p:cNvSpPr/>
          <p:nvPr>
            <p:ph idx="2" type="sldImg"/>
          </p:nvPr>
        </p:nvSpPr>
        <p:spPr>
          <a:xfrm>
            <a:off x="-360" y="-360"/>
            <a:ext cx="720" cy="72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13" name="Google Shape;513;p15:notes"/>
          <p:cNvSpPr txBox="1"/>
          <p:nvPr>
            <p:ph idx="1"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/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Nikola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4" name="Google Shape;514;p15:notes"/>
          <p:cNvSpPr txBox="1"/>
          <p:nvPr>
            <p:ph idx="12" type="sldNum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fld id="{00000000-1234-1234-1234-123412341234}" type="slidenum">
              <a:rPr b="0" lang="en-US" sz="1800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8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6:notes"/>
          <p:cNvSpPr/>
          <p:nvPr>
            <p:ph idx="2" type="sldImg"/>
          </p:nvPr>
        </p:nvSpPr>
        <p:spPr>
          <a:xfrm>
            <a:off x="-360" y="-360"/>
            <a:ext cx="360" cy="3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21" name="Google Shape;521;p16:notes"/>
          <p:cNvSpPr txBox="1"/>
          <p:nvPr>
            <p:ph idx="1"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/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Endre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2" name="Google Shape;522;p16:notes"/>
          <p:cNvSpPr txBox="1"/>
          <p:nvPr>
            <p:ph idx="12" type="sldNum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fld id="{00000000-1234-1234-1234-123412341234}" type="slidenum">
              <a:rPr b="0" lang="en-US" sz="1800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8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17:notes"/>
          <p:cNvSpPr/>
          <p:nvPr>
            <p:ph idx="2" type="sldImg"/>
          </p:nvPr>
        </p:nvSpPr>
        <p:spPr>
          <a:xfrm>
            <a:off x="-360" y="-360"/>
            <a:ext cx="360" cy="3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74" name="Google Shape;574;p17:notes"/>
          <p:cNvSpPr txBox="1"/>
          <p:nvPr>
            <p:ph idx="1"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/>
          <a:p>
            <a:pPr indent="-216000" lvl="0" marL="21600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Endre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5" name="Google Shape;575;p17:notes"/>
          <p:cNvSpPr txBox="1"/>
          <p:nvPr>
            <p:ph idx="12" type="sldNum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0000" spcFirstLastPara="1" rIns="9000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fld id="{00000000-1234-1234-1234-123412341234}" type="slidenum">
              <a:rPr b="0" lang="en-US" sz="1800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800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 type="blank">
  <p:cSld name="BLANK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/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1" name="Google Shape;11;p18"/>
          <p:cNvSpPr txBox="1"/>
          <p:nvPr>
            <p:ph idx="1"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8.png"/><Relationship Id="rId4" Type="http://schemas.openxmlformats.org/officeDocument/2006/relationships/image" Target="../media/image4.png"/><Relationship Id="rId5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Relationship Id="rId4" Type="http://schemas.openxmlformats.org/officeDocument/2006/relationships/image" Target="../media/image8.png"/><Relationship Id="rId5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32.png"/><Relationship Id="rId5" Type="http://schemas.openxmlformats.org/officeDocument/2006/relationships/image" Target="../media/image21.png"/><Relationship Id="rId6" Type="http://schemas.openxmlformats.org/officeDocument/2006/relationships/image" Target="../media/image2.png"/><Relationship Id="rId7" Type="http://schemas.openxmlformats.org/officeDocument/2006/relationships/image" Target="../media/image1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3.png"/><Relationship Id="rId5" Type="http://schemas.openxmlformats.org/officeDocument/2006/relationships/image" Target="../media/image23.png"/><Relationship Id="rId6" Type="http://schemas.openxmlformats.org/officeDocument/2006/relationships/image" Target="../media/image11.png"/><Relationship Id="rId7" Type="http://schemas.openxmlformats.org/officeDocument/2006/relationships/image" Target="../media/image4.png"/><Relationship Id="rId8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png"/><Relationship Id="rId4" Type="http://schemas.openxmlformats.org/officeDocument/2006/relationships/image" Target="../media/image12.png"/><Relationship Id="rId5" Type="http://schemas.openxmlformats.org/officeDocument/2006/relationships/image" Target="../media/image25.png"/><Relationship Id="rId6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4.png"/><Relationship Id="rId4" Type="http://schemas.openxmlformats.org/officeDocument/2006/relationships/image" Target="../media/image8.png"/><Relationship Id="rId5" Type="http://schemas.openxmlformats.org/officeDocument/2006/relationships/image" Target="../media/image26.png"/><Relationship Id="rId6" Type="http://schemas.openxmlformats.org/officeDocument/2006/relationships/image" Target="../media/image3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8.png"/><Relationship Id="rId4" Type="http://schemas.openxmlformats.org/officeDocument/2006/relationships/image" Target="../media/image16.png"/><Relationship Id="rId5" Type="http://schemas.openxmlformats.org/officeDocument/2006/relationships/image" Target="../media/image3.png"/><Relationship Id="rId6" Type="http://schemas.openxmlformats.org/officeDocument/2006/relationships/image" Target="../media/image31.png"/><Relationship Id="rId7" Type="http://schemas.openxmlformats.org/officeDocument/2006/relationships/image" Target="../media/image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png"/><Relationship Id="rId4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8.png"/><Relationship Id="rId4" Type="http://schemas.openxmlformats.org/officeDocument/2006/relationships/image" Target="../media/image16.png"/><Relationship Id="rId5" Type="http://schemas.openxmlformats.org/officeDocument/2006/relationships/image" Target="../media/image34.png"/><Relationship Id="rId6" Type="http://schemas.openxmlformats.org/officeDocument/2006/relationships/image" Target="../media/image3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B2A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"/>
          <p:cNvSpPr/>
          <p:nvPr/>
        </p:nvSpPr>
        <p:spPr>
          <a:xfrm>
            <a:off x="-12600" y="0"/>
            <a:ext cx="109080" cy="5142960"/>
          </a:xfrm>
          <a:prstGeom prst="rect">
            <a:avLst/>
          </a:prstGeom>
          <a:solidFill>
            <a:srgbClr val="00C9A7"/>
          </a:solidFill>
          <a:ln cap="flat" cmpd="sng" w="12700">
            <a:solidFill>
              <a:srgbClr val="00C9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"/>
          <p:cNvSpPr/>
          <p:nvPr/>
        </p:nvSpPr>
        <p:spPr>
          <a:xfrm>
            <a:off x="5943600" y="274320"/>
            <a:ext cx="90720" cy="90720"/>
          </a:xfrm>
          <a:prstGeom prst="ellipse">
            <a:avLst/>
          </a:prstGeom>
          <a:solidFill>
            <a:srgbClr val="00C9A7">
              <a:alpha val="30196"/>
            </a:srgbClr>
          </a:solidFill>
          <a:ln cap="flat" cmpd="sng" w="12700">
            <a:solidFill>
              <a:srgbClr val="00C9A7">
                <a:alpha val="3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1"/>
          <p:cNvSpPr/>
          <p:nvPr/>
        </p:nvSpPr>
        <p:spPr>
          <a:xfrm>
            <a:off x="6327720" y="274320"/>
            <a:ext cx="90720" cy="90720"/>
          </a:xfrm>
          <a:prstGeom prst="ellipse">
            <a:avLst/>
          </a:prstGeom>
          <a:solidFill>
            <a:srgbClr val="00C9A7">
              <a:alpha val="30196"/>
            </a:srgbClr>
          </a:solidFill>
          <a:ln cap="flat" cmpd="sng" w="12700">
            <a:solidFill>
              <a:srgbClr val="00C9A7">
                <a:alpha val="3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1"/>
          <p:cNvSpPr/>
          <p:nvPr/>
        </p:nvSpPr>
        <p:spPr>
          <a:xfrm>
            <a:off x="6711840" y="274320"/>
            <a:ext cx="90720" cy="90720"/>
          </a:xfrm>
          <a:prstGeom prst="ellipse">
            <a:avLst/>
          </a:prstGeom>
          <a:solidFill>
            <a:srgbClr val="00C9A7">
              <a:alpha val="30196"/>
            </a:srgbClr>
          </a:solidFill>
          <a:ln cap="flat" cmpd="sng" w="12700">
            <a:solidFill>
              <a:srgbClr val="00C9A7">
                <a:alpha val="3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1"/>
          <p:cNvSpPr/>
          <p:nvPr/>
        </p:nvSpPr>
        <p:spPr>
          <a:xfrm>
            <a:off x="7095600" y="274320"/>
            <a:ext cx="90720" cy="90720"/>
          </a:xfrm>
          <a:prstGeom prst="ellipse">
            <a:avLst/>
          </a:prstGeom>
          <a:solidFill>
            <a:srgbClr val="00C9A7">
              <a:alpha val="30196"/>
            </a:srgbClr>
          </a:solidFill>
          <a:ln cap="flat" cmpd="sng" w="12700">
            <a:solidFill>
              <a:srgbClr val="00C9A7">
                <a:alpha val="3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1"/>
          <p:cNvSpPr/>
          <p:nvPr/>
        </p:nvSpPr>
        <p:spPr>
          <a:xfrm>
            <a:off x="7479720" y="274320"/>
            <a:ext cx="90720" cy="90720"/>
          </a:xfrm>
          <a:prstGeom prst="ellipse">
            <a:avLst/>
          </a:prstGeom>
          <a:solidFill>
            <a:srgbClr val="00C9A7">
              <a:alpha val="30196"/>
            </a:srgbClr>
          </a:solidFill>
          <a:ln cap="flat" cmpd="sng" w="12700">
            <a:solidFill>
              <a:srgbClr val="00C9A7">
                <a:alpha val="3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1"/>
          <p:cNvSpPr/>
          <p:nvPr/>
        </p:nvSpPr>
        <p:spPr>
          <a:xfrm>
            <a:off x="7863840" y="274320"/>
            <a:ext cx="90720" cy="90720"/>
          </a:xfrm>
          <a:prstGeom prst="ellipse">
            <a:avLst/>
          </a:prstGeom>
          <a:solidFill>
            <a:srgbClr val="00C9A7">
              <a:alpha val="30196"/>
            </a:srgbClr>
          </a:solidFill>
          <a:ln cap="flat" cmpd="sng" w="12700">
            <a:solidFill>
              <a:srgbClr val="00C9A7">
                <a:alpha val="3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1"/>
          <p:cNvSpPr/>
          <p:nvPr/>
        </p:nvSpPr>
        <p:spPr>
          <a:xfrm>
            <a:off x="8247960" y="274320"/>
            <a:ext cx="90720" cy="90720"/>
          </a:xfrm>
          <a:prstGeom prst="ellipse">
            <a:avLst/>
          </a:prstGeom>
          <a:solidFill>
            <a:srgbClr val="00C9A7">
              <a:alpha val="30196"/>
            </a:srgbClr>
          </a:solidFill>
          <a:ln cap="flat" cmpd="sng" w="12700">
            <a:solidFill>
              <a:srgbClr val="00C9A7">
                <a:alpha val="3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1"/>
          <p:cNvSpPr/>
          <p:nvPr/>
        </p:nvSpPr>
        <p:spPr>
          <a:xfrm>
            <a:off x="8632080" y="274320"/>
            <a:ext cx="90720" cy="90720"/>
          </a:xfrm>
          <a:prstGeom prst="ellipse">
            <a:avLst/>
          </a:prstGeom>
          <a:solidFill>
            <a:srgbClr val="00C9A7">
              <a:alpha val="30196"/>
            </a:srgbClr>
          </a:solidFill>
          <a:ln cap="flat" cmpd="sng" w="12700">
            <a:solidFill>
              <a:srgbClr val="00C9A7">
                <a:alpha val="3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1"/>
          <p:cNvSpPr/>
          <p:nvPr/>
        </p:nvSpPr>
        <p:spPr>
          <a:xfrm>
            <a:off x="5943600" y="658440"/>
            <a:ext cx="90720" cy="90720"/>
          </a:xfrm>
          <a:prstGeom prst="ellipse">
            <a:avLst/>
          </a:prstGeom>
          <a:solidFill>
            <a:srgbClr val="00C9A7">
              <a:alpha val="30196"/>
            </a:srgbClr>
          </a:solidFill>
          <a:ln cap="flat" cmpd="sng" w="12700">
            <a:solidFill>
              <a:srgbClr val="00C9A7">
                <a:alpha val="3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1"/>
          <p:cNvSpPr/>
          <p:nvPr/>
        </p:nvSpPr>
        <p:spPr>
          <a:xfrm>
            <a:off x="6327720" y="658440"/>
            <a:ext cx="90720" cy="90720"/>
          </a:xfrm>
          <a:prstGeom prst="ellipse">
            <a:avLst/>
          </a:prstGeom>
          <a:solidFill>
            <a:srgbClr val="00C9A7">
              <a:alpha val="30196"/>
            </a:srgbClr>
          </a:solidFill>
          <a:ln cap="flat" cmpd="sng" w="12700">
            <a:solidFill>
              <a:srgbClr val="00C9A7">
                <a:alpha val="3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1"/>
          <p:cNvSpPr/>
          <p:nvPr/>
        </p:nvSpPr>
        <p:spPr>
          <a:xfrm>
            <a:off x="6711840" y="658440"/>
            <a:ext cx="90720" cy="90720"/>
          </a:xfrm>
          <a:prstGeom prst="ellipse">
            <a:avLst/>
          </a:prstGeom>
          <a:solidFill>
            <a:srgbClr val="00C9A7">
              <a:alpha val="30196"/>
            </a:srgbClr>
          </a:solidFill>
          <a:ln cap="flat" cmpd="sng" w="12700">
            <a:solidFill>
              <a:srgbClr val="00C9A7">
                <a:alpha val="3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1"/>
          <p:cNvSpPr/>
          <p:nvPr/>
        </p:nvSpPr>
        <p:spPr>
          <a:xfrm>
            <a:off x="7095600" y="658440"/>
            <a:ext cx="90720" cy="90720"/>
          </a:xfrm>
          <a:prstGeom prst="ellipse">
            <a:avLst/>
          </a:prstGeom>
          <a:solidFill>
            <a:srgbClr val="00C9A7">
              <a:alpha val="30196"/>
            </a:srgbClr>
          </a:solidFill>
          <a:ln cap="flat" cmpd="sng" w="12700">
            <a:solidFill>
              <a:srgbClr val="00C9A7">
                <a:alpha val="3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1"/>
          <p:cNvSpPr/>
          <p:nvPr/>
        </p:nvSpPr>
        <p:spPr>
          <a:xfrm>
            <a:off x="7479720" y="658440"/>
            <a:ext cx="90720" cy="90720"/>
          </a:xfrm>
          <a:prstGeom prst="ellipse">
            <a:avLst/>
          </a:prstGeom>
          <a:solidFill>
            <a:srgbClr val="00C9A7">
              <a:alpha val="30196"/>
            </a:srgbClr>
          </a:solidFill>
          <a:ln cap="flat" cmpd="sng" w="12700">
            <a:solidFill>
              <a:srgbClr val="00C9A7">
                <a:alpha val="3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1"/>
          <p:cNvSpPr/>
          <p:nvPr/>
        </p:nvSpPr>
        <p:spPr>
          <a:xfrm>
            <a:off x="7863840" y="658440"/>
            <a:ext cx="90720" cy="90720"/>
          </a:xfrm>
          <a:prstGeom prst="ellipse">
            <a:avLst/>
          </a:prstGeom>
          <a:solidFill>
            <a:srgbClr val="00C9A7">
              <a:alpha val="30196"/>
            </a:srgbClr>
          </a:solidFill>
          <a:ln cap="flat" cmpd="sng" w="12700">
            <a:solidFill>
              <a:srgbClr val="00C9A7">
                <a:alpha val="3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1"/>
          <p:cNvSpPr/>
          <p:nvPr/>
        </p:nvSpPr>
        <p:spPr>
          <a:xfrm>
            <a:off x="8247960" y="658440"/>
            <a:ext cx="90720" cy="90720"/>
          </a:xfrm>
          <a:prstGeom prst="ellipse">
            <a:avLst/>
          </a:prstGeom>
          <a:solidFill>
            <a:srgbClr val="00C9A7">
              <a:alpha val="30196"/>
            </a:srgbClr>
          </a:solidFill>
          <a:ln cap="flat" cmpd="sng" w="12700">
            <a:solidFill>
              <a:srgbClr val="00C9A7">
                <a:alpha val="3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1"/>
          <p:cNvSpPr/>
          <p:nvPr/>
        </p:nvSpPr>
        <p:spPr>
          <a:xfrm>
            <a:off x="8632080" y="658440"/>
            <a:ext cx="90720" cy="90720"/>
          </a:xfrm>
          <a:prstGeom prst="ellipse">
            <a:avLst/>
          </a:prstGeom>
          <a:solidFill>
            <a:srgbClr val="00C9A7">
              <a:alpha val="30196"/>
            </a:srgbClr>
          </a:solidFill>
          <a:ln cap="flat" cmpd="sng" w="12700">
            <a:solidFill>
              <a:srgbClr val="00C9A7">
                <a:alpha val="3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1"/>
          <p:cNvSpPr/>
          <p:nvPr/>
        </p:nvSpPr>
        <p:spPr>
          <a:xfrm>
            <a:off x="5943600" y="1042560"/>
            <a:ext cx="90720" cy="90720"/>
          </a:xfrm>
          <a:prstGeom prst="ellipse">
            <a:avLst/>
          </a:prstGeom>
          <a:solidFill>
            <a:srgbClr val="00C9A7">
              <a:alpha val="30196"/>
            </a:srgbClr>
          </a:solidFill>
          <a:ln cap="flat" cmpd="sng" w="12700">
            <a:solidFill>
              <a:srgbClr val="00C9A7">
                <a:alpha val="3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1"/>
          <p:cNvSpPr/>
          <p:nvPr/>
        </p:nvSpPr>
        <p:spPr>
          <a:xfrm>
            <a:off x="6327720" y="1042560"/>
            <a:ext cx="90720" cy="90720"/>
          </a:xfrm>
          <a:prstGeom prst="ellipse">
            <a:avLst/>
          </a:prstGeom>
          <a:solidFill>
            <a:srgbClr val="00C9A7">
              <a:alpha val="30196"/>
            </a:srgbClr>
          </a:solidFill>
          <a:ln cap="flat" cmpd="sng" w="12700">
            <a:solidFill>
              <a:srgbClr val="00C9A7">
                <a:alpha val="3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1"/>
          <p:cNvSpPr/>
          <p:nvPr/>
        </p:nvSpPr>
        <p:spPr>
          <a:xfrm>
            <a:off x="6711840" y="1042560"/>
            <a:ext cx="90720" cy="90720"/>
          </a:xfrm>
          <a:prstGeom prst="ellipse">
            <a:avLst/>
          </a:prstGeom>
          <a:solidFill>
            <a:srgbClr val="00C9A7">
              <a:alpha val="30196"/>
            </a:srgbClr>
          </a:solidFill>
          <a:ln cap="flat" cmpd="sng" w="12700">
            <a:solidFill>
              <a:srgbClr val="00C9A7">
                <a:alpha val="3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1"/>
          <p:cNvSpPr/>
          <p:nvPr/>
        </p:nvSpPr>
        <p:spPr>
          <a:xfrm>
            <a:off x="7095600" y="1042560"/>
            <a:ext cx="90720" cy="90720"/>
          </a:xfrm>
          <a:prstGeom prst="ellipse">
            <a:avLst/>
          </a:prstGeom>
          <a:solidFill>
            <a:srgbClr val="00C9A7">
              <a:alpha val="30196"/>
            </a:srgbClr>
          </a:solidFill>
          <a:ln cap="flat" cmpd="sng" w="12700">
            <a:solidFill>
              <a:srgbClr val="00C9A7">
                <a:alpha val="3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1"/>
          <p:cNvSpPr/>
          <p:nvPr/>
        </p:nvSpPr>
        <p:spPr>
          <a:xfrm>
            <a:off x="7479720" y="1042560"/>
            <a:ext cx="90720" cy="90720"/>
          </a:xfrm>
          <a:prstGeom prst="ellipse">
            <a:avLst/>
          </a:prstGeom>
          <a:solidFill>
            <a:srgbClr val="00C9A7">
              <a:alpha val="30196"/>
            </a:srgbClr>
          </a:solidFill>
          <a:ln cap="flat" cmpd="sng" w="12700">
            <a:solidFill>
              <a:srgbClr val="00C9A7">
                <a:alpha val="3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1"/>
          <p:cNvSpPr/>
          <p:nvPr/>
        </p:nvSpPr>
        <p:spPr>
          <a:xfrm>
            <a:off x="7863840" y="1042560"/>
            <a:ext cx="90720" cy="90720"/>
          </a:xfrm>
          <a:prstGeom prst="ellipse">
            <a:avLst/>
          </a:prstGeom>
          <a:solidFill>
            <a:srgbClr val="00C9A7">
              <a:alpha val="30196"/>
            </a:srgbClr>
          </a:solidFill>
          <a:ln cap="flat" cmpd="sng" w="12700">
            <a:solidFill>
              <a:srgbClr val="00C9A7">
                <a:alpha val="3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1"/>
          <p:cNvSpPr/>
          <p:nvPr/>
        </p:nvSpPr>
        <p:spPr>
          <a:xfrm>
            <a:off x="8247960" y="1042560"/>
            <a:ext cx="90720" cy="90720"/>
          </a:xfrm>
          <a:prstGeom prst="ellipse">
            <a:avLst/>
          </a:prstGeom>
          <a:solidFill>
            <a:srgbClr val="00C9A7">
              <a:alpha val="30196"/>
            </a:srgbClr>
          </a:solidFill>
          <a:ln cap="flat" cmpd="sng" w="12700">
            <a:solidFill>
              <a:srgbClr val="00C9A7">
                <a:alpha val="3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1"/>
          <p:cNvSpPr/>
          <p:nvPr/>
        </p:nvSpPr>
        <p:spPr>
          <a:xfrm>
            <a:off x="8632080" y="1042560"/>
            <a:ext cx="90720" cy="90720"/>
          </a:xfrm>
          <a:prstGeom prst="ellipse">
            <a:avLst/>
          </a:prstGeom>
          <a:solidFill>
            <a:srgbClr val="00C9A7">
              <a:alpha val="30196"/>
            </a:srgbClr>
          </a:solidFill>
          <a:ln cap="flat" cmpd="sng" w="12700">
            <a:solidFill>
              <a:srgbClr val="00C9A7">
                <a:alpha val="3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1"/>
          <p:cNvSpPr/>
          <p:nvPr/>
        </p:nvSpPr>
        <p:spPr>
          <a:xfrm>
            <a:off x="5943600" y="1426320"/>
            <a:ext cx="90720" cy="90720"/>
          </a:xfrm>
          <a:prstGeom prst="ellipse">
            <a:avLst/>
          </a:prstGeom>
          <a:solidFill>
            <a:srgbClr val="00C9A7">
              <a:alpha val="30196"/>
            </a:srgbClr>
          </a:solidFill>
          <a:ln cap="flat" cmpd="sng" w="12700">
            <a:solidFill>
              <a:srgbClr val="00C9A7">
                <a:alpha val="3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1"/>
          <p:cNvSpPr/>
          <p:nvPr/>
        </p:nvSpPr>
        <p:spPr>
          <a:xfrm>
            <a:off x="6327720" y="1426320"/>
            <a:ext cx="90720" cy="90720"/>
          </a:xfrm>
          <a:prstGeom prst="ellipse">
            <a:avLst/>
          </a:prstGeom>
          <a:solidFill>
            <a:srgbClr val="00C9A7">
              <a:alpha val="30196"/>
            </a:srgbClr>
          </a:solidFill>
          <a:ln cap="flat" cmpd="sng" w="12700">
            <a:solidFill>
              <a:srgbClr val="00C9A7">
                <a:alpha val="3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1"/>
          <p:cNvSpPr/>
          <p:nvPr/>
        </p:nvSpPr>
        <p:spPr>
          <a:xfrm>
            <a:off x="6711840" y="1426320"/>
            <a:ext cx="90720" cy="90720"/>
          </a:xfrm>
          <a:prstGeom prst="ellipse">
            <a:avLst/>
          </a:prstGeom>
          <a:solidFill>
            <a:srgbClr val="00C9A7">
              <a:alpha val="30196"/>
            </a:srgbClr>
          </a:solidFill>
          <a:ln cap="flat" cmpd="sng" w="12700">
            <a:solidFill>
              <a:srgbClr val="00C9A7">
                <a:alpha val="3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1"/>
          <p:cNvSpPr/>
          <p:nvPr/>
        </p:nvSpPr>
        <p:spPr>
          <a:xfrm>
            <a:off x="7095600" y="1426320"/>
            <a:ext cx="90720" cy="90720"/>
          </a:xfrm>
          <a:prstGeom prst="ellipse">
            <a:avLst/>
          </a:prstGeom>
          <a:solidFill>
            <a:srgbClr val="00C9A7">
              <a:alpha val="30196"/>
            </a:srgbClr>
          </a:solidFill>
          <a:ln cap="flat" cmpd="sng" w="12700">
            <a:solidFill>
              <a:srgbClr val="00C9A7">
                <a:alpha val="3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1"/>
          <p:cNvSpPr/>
          <p:nvPr/>
        </p:nvSpPr>
        <p:spPr>
          <a:xfrm>
            <a:off x="7479720" y="1426320"/>
            <a:ext cx="90720" cy="90720"/>
          </a:xfrm>
          <a:prstGeom prst="ellipse">
            <a:avLst/>
          </a:prstGeom>
          <a:solidFill>
            <a:srgbClr val="00C9A7">
              <a:alpha val="30196"/>
            </a:srgbClr>
          </a:solidFill>
          <a:ln cap="flat" cmpd="sng" w="12700">
            <a:solidFill>
              <a:srgbClr val="00C9A7">
                <a:alpha val="3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1"/>
          <p:cNvSpPr/>
          <p:nvPr/>
        </p:nvSpPr>
        <p:spPr>
          <a:xfrm>
            <a:off x="7863840" y="1426320"/>
            <a:ext cx="90720" cy="90720"/>
          </a:xfrm>
          <a:prstGeom prst="ellipse">
            <a:avLst/>
          </a:prstGeom>
          <a:solidFill>
            <a:srgbClr val="00C9A7">
              <a:alpha val="30196"/>
            </a:srgbClr>
          </a:solidFill>
          <a:ln cap="flat" cmpd="sng" w="12700">
            <a:solidFill>
              <a:srgbClr val="00C9A7">
                <a:alpha val="3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1"/>
          <p:cNvSpPr/>
          <p:nvPr/>
        </p:nvSpPr>
        <p:spPr>
          <a:xfrm>
            <a:off x="8247960" y="1426320"/>
            <a:ext cx="90720" cy="90720"/>
          </a:xfrm>
          <a:prstGeom prst="ellipse">
            <a:avLst/>
          </a:prstGeom>
          <a:solidFill>
            <a:srgbClr val="00C9A7">
              <a:alpha val="30196"/>
            </a:srgbClr>
          </a:solidFill>
          <a:ln cap="flat" cmpd="sng" w="12700">
            <a:solidFill>
              <a:srgbClr val="00C9A7">
                <a:alpha val="3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1"/>
          <p:cNvSpPr/>
          <p:nvPr/>
        </p:nvSpPr>
        <p:spPr>
          <a:xfrm>
            <a:off x="8632080" y="1426320"/>
            <a:ext cx="90720" cy="90720"/>
          </a:xfrm>
          <a:prstGeom prst="ellipse">
            <a:avLst/>
          </a:prstGeom>
          <a:solidFill>
            <a:srgbClr val="00C9A7">
              <a:alpha val="30196"/>
            </a:srgbClr>
          </a:solidFill>
          <a:ln cap="flat" cmpd="sng" w="12700">
            <a:solidFill>
              <a:srgbClr val="00C9A7">
                <a:alpha val="3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1"/>
          <p:cNvSpPr/>
          <p:nvPr/>
        </p:nvSpPr>
        <p:spPr>
          <a:xfrm>
            <a:off x="365760" y="548640"/>
            <a:ext cx="6400080" cy="2193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DNS Observability</a:t>
            </a:r>
            <a:endParaRPr b="0" i="0" sz="4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via eBPF</a:t>
            </a:r>
            <a:endParaRPr b="0" i="0" sz="4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1"/>
          <p:cNvSpPr/>
          <p:nvPr/>
        </p:nvSpPr>
        <p:spPr>
          <a:xfrm>
            <a:off x="365760" y="2366640"/>
            <a:ext cx="6857280" cy="822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00C9A7"/>
                </a:solidFill>
                <a:latin typeface="Calibri"/>
                <a:ea typeface="Calibri"/>
                <a:cs typeface="Calibri"/>
                <a:sym typeface="Calibri"/>
              </a:rPr>
              <a:t>Extending OpenTelemetry eBPF Instrumentation</a:t>
            </a:r>
            <a:endParaRPr b="0" i="0" sz="17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00C9A7"/>
                </a:solidFill>
                <a:latin typeface="Calibri"/>
                <a:ea typeface="Calibri"/>
                <a:cs typeface="Calibri"/>
                <a:sym typeface="Calibri"/>
              </a:rPr>
              <a:t>to observe the invisible layer</a:t>
            </a:r>
            <a:endParaRPr b="0" i="0" sz="17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1"/>
          <p:cNvSpPr/>
          <p:nvPr/>
        </p:nvSpPr>
        <p:spPr>
          <a:xfrm>
            <a:off x="365760" y="4488480"/>
            <a:ext cx="2925360" cy="456480"/>
          </a:xfrm>
          <a:prstGeom prst="rect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1"/>
          <p:cNvSpPr/>
          <p:nvPr/>
        </p:nvSpPr>
        <p:spPr>
          <a:xfrm>
            <a:off x="365760" y="4470840"/>
            <a:ext cx="2925360" cy="419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rgbClr val="00C9A7"/>
                </a:solidFill>
                <a:latin typeface="Calibri"/>
                <a:ea typeface="Calibri"/>
                <a:cs typeface="Calibri"/>
                <a:sym typeface="Calibri"/>
              </a:rPr>
              <a:t>OpenTelemetry  •  eBPF  •  Cloud Native</a:t>
            </a:r>
            <a:endParaRPr b="0" i="0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"/>
          <p:cNvSpPr/>
          <p:nvPr/>
        </p:nvSpPr>
        <p:spPr>
          <a:xfrm>
            <a:off x="6400800" y="1645920"/>
            <a:ext cx="1645200" cy="1645200"/>
          </a:xfrm>
          <a:prstGeom prst="ellipse">
            <a:avLst/>
          </a:prstGeom>
          <a:solidFill>
            <a:srgbClr val="00957A">
              <a:alpha val="80000"/>
            </a:srgbClr>
          </a:solidFill>
          <a:ln cap="flat" cmpd="sng" w="25400">
            <a:solidFill>
              <a:srgbClr val="00C9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6400800" y="1645920"/>
            <a:ext cx="1645200" cy="164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DNS</a:t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7" name="Google Shape;57;p1"/>
          <p:cNvCxnSpPr/>
          <p:nvPr/>
        </p:nvCxnSpPr>
        <p:spPr>
          <a:xfrm>
            <a:off x="7223760" y="2468880"/>
            <a:ext cx="360" cy="1463040"/>
          </a:xfrm>
          <a:prstGeom prst="straightConnector1">
            <a:avLst/>
          </a:prstGeom>
          <a:noFill/>
          <a:ln cap="flat" cmpd="sng" w="19050">
            <a:solidFill>
              <a:srgbClr val="4FC3F7">
                <a:alpha val="70196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8" name="Google Shape;58;p1"/>
          <p:cNvCxnSpPr/>
          <p:nvPr/>
        </p:nvCxnSpPr>
        <p:spPr>
          <a:xfrm>
            <a:off x="7223760" y="2468880"/>
            <a:ext cx="360" cy="1691640"/>
          </a:xfrm>
          <a:prstGeom prst="straightConnector1">
            <a:avLst/>
          </a:prstGeom>
          <a:noFill/>
          <a:ln cap="flat" cmpd="sng" w="19050">
            <a:solidFill>
              <a:srgbClr val="4FC3F7">
                <a:alpha val="70196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9" name="Google Shape;59;p1"/>
          <p:cNvCxnSpPr/>
          <p:nvPr/>
        </p:nvCxnSpPr>
        <p:spPr>
          <a:xfrm>
            <a:off x="7223760" y="2468880"/>
            <a:ext cx="1188720" cy="1463040"/>
          </a:xfrm>
          <a:prstGeom prst="straightConnector1">
            <a:avLst/>
          </a:prstGeom>
          <a:noFill/>
          <a:ln cap="flat" cmpd="sng" w="19050">
            <a:solidFill>
              <a:srgbClr val="4FC3F7">
                <a:alpha val="70196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0" name="Google Shape;60;p1"/>
          <p:cNvSpPr/>
          <p:nvPr/>
        </p:nvSpPr>
        <p:spPr>
          <a:xfrm>
            <a:off x="5120640" y="3749040"/>
            <a:ext cx="1096560" cy="383400"/>
          </a:xfrm>
          <a:prstGeom prst="rect">
            <a:avLst/>
          </a:prstGeom>
          <a:solidFill>
            <a:srgbClr val="1A2A3A"/>
          </a:solidFill>
          <a:ln cap="flat" cmpd="sng" w="12700">
            <a:solidFill>
              <a:srgbClr val="4FC3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"/>
          <p:cNvSpPr/>
          <p:nvPr/>
        </p:nvSpPr>
        <p:spPr>
          <a:xfrm>
            <a:off x="5120640" y="3749040"/>
            <a:ext cx="1096560" cy="38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FC3F7"/>
                </a:solidFill>
                <a:latin typeface="Calibri"/>
                <a:ea typeface="Calibri"/>
                <a:cs typeface="Calibri"/>
                <a:sym typeface="Calibri"/>
              </a:rPr>
              <a:t>App</a:t>
            </a:r>
            <a:endParaRPr b="0" i="0" sz="1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"/>
          <p:cNvSpPr/>
          <p:nvPr/>
        </p:nvSpPr>
        <p:spPr>
          <a:xfrm>
            <a:off x="6675120" y="3977640"/>
            <a:ext cx="1096560" cy="383400"/>
          </a:xfrm>
          <a:prstGeom prst="rect">
            <a:avLst/>
          </a:prstGeom>
          <a:solidFill>
            <a:srgbClr val="1A2A3A"/>
          </a:solidFill>
          <a:ln cap="flat" cmpd="sng" w="12700">
            <a:solidFill>
              <a:srgbClr val="4FC3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"/>
          <p:cNvSpPr/>
          <p:nvPr/>
        </p:nvSpPr>
        <p:spPr>
          <a:xfrm>
            <a:off x="6675120" y="3977640"/>
            <a:ext cx="1096560" cy="38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FC3F7"/>
                </a:solidFill>
                <a:latin typeface="Calibri"/>
                <a:ea typeface="Calibri"/>
                <a:cs typeface="Calibri"/>
                <a:sym typeface="Calibri"/>
              </a:rPr>
              <a:t>Resolver</a:t>
            </a:r>
            <a:endParaRPr b="0" i="0" sz="1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"/>
          <p:cNvSpPr/>
          <p:nvPr/>
        </p:nvSpPr>
        <p:spPr>
          <a:xfrm>
            <a:off x="7863840" y="3749040"/>
            <a:ext cx="1096560" cy="383400"/>
          </a:xfrm>
          <a:prstGeom prst="rect">
            <a:avLst/>
          </a:prstGeom>
          <a:solidFill>
            <a:srgbClr val="1A2A3A"/>
          </a:solidFill>
          <a:ln cap="flat" cmpd="sng" w="12700">
            <a:solidFill>
              <a:srgbClr val="4FC3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"/>
          <p:cNvSpPr/>
          <p:nvPr/>
        </p:nvSpPr>
        <p:spPr>
          <a:xfrm>
            <a:off x="7863840" y="3749040"/>
            <a:ext cx="1096560" cy="38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FC3F7"/>
                </a:solidFill>
                <a:latin typeface="Calibri"/>
                <a:ea typeface="Calibri"/>
                <a:cs typeface="Calibri"/>
                <a:sym typeface="Calibri"/>
              </a:rPr>
              <a:t>Metrics</a:t>
            </a:r>
            <a:endParaRPr b="0" i="0" sz="1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"/>
          <p:cNvSpPr/>
          <p:nvPr/>
        </p:nvSpPr>
        <p:spPr>
          <a:xfrm>
            <a:off x="365760" y="3071520"/>
            <a:ext cx="1462680" cy="429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Endre Sara</a:t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"/>
          <p:cNvSpPr/>
          <p:nvPr/>
        </p:nvSpPr>
        <p:spPr>
          <a:xfrm>
            <a:off x="362160" y="3395520"/>
            <a:ext cx="1923480" cy="429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Co-Founder</a:t>
            </a:r>
            <a:br>
              <a:rPr b="0" i="0" lang="en-US" sz="1200" u="none" cap="none" strike="noStrike"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Causely</a:t>
            </a:r>
            <a:endParaRPr b="0" i="0" sz="1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1"/>
          <p:cNvSpPr/>
          <p:nvPr/>
        </p:nvSpPr>
        <p:spPr>
          <a:xfrm>
            <a:off x="2450160" y="3071520"/>
            <a:ext cx="1916280" cy="429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Nikola Grcevski</a:t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1"/>
          <p:cNvSpPr/>
          <p:nvPr/>
        </p:nvSpPr>
        <p:spPr>
          <a:xfrm>
            <a:off x="2450160" y="3395520"/>
            <a:ext cx="2121840" cy="429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Principal Software Engineer</a:t>
            </a:r>
            <a:br>
              <a:rPr b="0" i="0" lang="en-US" sz="1200" u="none" cap="none" strike="noStrike"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Grafana Labs</a:t>
            </a:r>
            <a:endParaRPr b="0" i="0" sz="1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B2A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"/>
          <p:cNvSpPr/>
          <p:nvPr/>
        </p:nvSpPr>
        <p:spPr>
          <a:xfrm>
            <a:off x="-36000" y="0"/>
            <a:ext cx="9143280" cy="5142960"/>
          </a:xfrm>
          <a:prstGeom prst="rect">
            <a:avLst/>
          </a:prstGeom>
          <a:solidFill>
            <a:srgbClr val="0D1B2A"/>
          </a:solidFill>
          <a:ln cap="flat" cmpd="sng" w="12700">
            <a:solidFill>
              <a:srgbClr val="0D1B2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2"/>
          <p:cNvSpPr/>
          <p:nvPr/>
        </p:nvSpPr>
        <p:spPr>
          <a:xfrm>
            <a:off x="-36000" y="0"/>
            <a:ext cx="9180000" cy="109080"/>
          </a:xfrm>
          <a:prstGeom prst="rect">
            <a:avLst/>
          </a:prstGeom>
          <a:solidFill>
            <a:srgbClr val="00C9A7"/>
          </a:solidFill>
          <a:ln cap="flat" cmpd="sng" w="12700">
            <a:solidFill>
              <a:srgbClr val="00C9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2"/>
          <p:cNvSpPr/>
          <p:nvPr/>
        </p:nvSpPr>
        <p:spPr>
          <a:xfrm>
            <a:off x="274320" y="36576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2"/>
          <p:cNvSpPr/>
          <p:nvPr/>
        </p:nvSpPr>
        <p:spPr>
          <a:xfrm>
            <a:off x="685800" y="36576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2"/>
          <p:cNvSpPr/>
          <p:nvPr/>
        </p:nvSpPr>
        <p:spPr>
          <a:xfrm>
            <a:off x="1097280" y="36576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2"/>
          <p:cNvSpPr/>
          <p:nvPr/>
        </p:nvSpPr>
        <p:spPr>
          <a:xfrm>
            <a:off x="1508760" y="36576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2"/>
          <p:cNvSpPr/>
          <p:nvPr/>
        </p:nvSpPr>
        <p:spPr>
          <a:xfrm>
            <a:off x="1920240" y="36576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2"/>
          <p:cNvSpPr/>
          <p:nvPr/>
        </p:nvSpPr>
        <p:spPr>
          <a:xfrm>
            <a:off x="2331720" y="36576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2"/>
          <p:cNvSpPr/>
          <p:nvPr/>
        </p:nvSpPr>
        <p:spPr>
          <a:xfrm>
            <a:off x="274320" y="77724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2"/>
          <p:cNvSpPr/>
          <p:nvPr/>
        </p:nvSpPr>
        <p:spPr>
          <a:xfrm>
            <a:off x="685800" y="77724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2"/>
          <p:cNvSpPr/>
          <p:nvPr/>
        </p:nvSpPr>
        <p:spPr>
          <a:xfrm>
            <a:off x="1097280" y="77724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2"/>
          <p:cNvSpPr/>
          <p:nvPr/>
        </p:nvSpPr>
        <p:spPr>
          <a:xfrm>
            <a:off x="1508760" y="77724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2"/>
          <p:cNvSpPr/>
          <p:nvPr/>
        </p:nvSpPr>
        <p:spPr>
          <a:xfrm>
            <a:off x="1920240" y="77724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2"/>
          <p:cNvSpPr/>
          <p:nvPr/>
        </p:nvSpPr>
        <p:spPr>
          <a:xfrm>
            <a:off x="2331720" y="77724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2"/>
          <p:cNvSpPr/>
          <p:nvPr/>
        </p:nvSpPr>
        <p:spPr>
          <a:xfrm>
            <a:off x="274320" y="118872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2"/>
          <p:cNvSpPr/>
          <p:nvPr/>
        </p:nvSpPr>
        <p:spPr>
          <a:xfrm>
            <a:off x="685800" y="118872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2"/>
          <p:cNvSpPr/>
          <p:nvPr/>
        </p:nvSpPr>
        <p:spPr>
          <a:xfrm>
            <a:off x="1097280" y="118872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2"/>
          <p:cNvSpPr/>
          <p:nvPr/>
        </p:nvSpPr>
        <p:spPr>
          <a:xfrm>
            <a:off x="1508760" y="118872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2"/>
          <p:cNvSpPr/>
          <p:nvPr/>
        </p:nvSpPr>
        <p:spPr>
          <a:xfrm>
            <a:off x="1920240" y="118872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2"/>
          <p:cNvSpPr/>
          <p:nvPr/>
        </p:nvSpPr>
        <p:spPr>
          <a:xfrm>
            <a:off x="2331720" y="118872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2"/>
          <p:cNvSpPr/>
          <p:nvPr/>
        </p:nvSpPr>
        <p:spPr>
          <a:xfrm>
            <a:off x="274320" y="160020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685800" y="160020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2"/>
          <p:cNvSpPr/>
          <p:nvPr/>
        </p:nvSpPr>
        <p:spPr>
          <a:xfrm>
            <a:off x="1097280" y="160020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2"/>
          <p:cNvSpPr/>
          <p:nvPr/>
        </p:nvSpPr>
        <p:spPr>
          <a:xfrm>
            <a:off x="1508760" y="160020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2"/>
          <p:cNvSpPr/>
          <p:nvPr/>
        </p:nvSpPr>
        <p:spPr>
          <a:xfrm>
            <a:off x="1920240" y="160020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2331720" y="160020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/>
          <p:nvPr/>
        </p:nvSpPr>
        <p:spPr>
          <a:xfrm>
            <a:off x="274320" y="201168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2"/>
          <p:cNvSpPr/>
          <p:nvPr/>
        </p:nvSpPr>
        <p:spPr>
          <a:xfrm>
            <a:off x="685800" y="201168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2"/>
          <p:cNvSpPr/>
          <p:nvPr/>
        </p:nvSpPr>
        <p:spPr>
          <a:xfrm>
            <a:off x="1097280" y="201168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2"/>
          <p:cNvSpPr/>
          <p:nvPr/>
        </p:nvSpPr>
        <p:spPr>
          <a:xfrm>
            <a:off x="1508760" y="201168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"/>
          <p:cNvSpPr/>
          <p:nvPr/>
        </p:nvSpPr>
        <p:spPr>
          <a:xfrm>
            <a:off x="1920240" y="201168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"/>
          <p:cNvSpPr/>
          <p:nvPr/>
        </p:nvSpPr>
        <p:spPr>
          <a:xfrm>
            <a:off x="2331720" y="201168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2"/>
          <p:cNvSpPr/>
          <p:nvPr/>
        </p:nvSpPr>
        <p:spPr>
          <a:xfrm>
            <a:off x="3200400" y="320040"/>
            <a:ext cx="5668560" cy="547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 strike="noStrike">
                <a:solidFill>
                  <a:srgbClr val="00C9A7"/>
                </a:solidFill>
                <a:latin typeface="Calibri"/>
                <a:ea typeface="Calibri"/>
                <a:cs typeface="Calibri"/>
                <a:sym typeface="Calibri"/>
              </a:rPr>
              <a:t>What we’ll talk about today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"/>
          <p:cNvSpPr/>
          <p:nvPr/>
        </p:nvSpPr>
        <p:spPr>
          <a:xfrm>
            <a:off x="3200400" y="822960"/>
            <a:ext cx="5668560" cy="822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DNS and OpenTelemetry</a:t>
            </a:r>
            <a:endParaRPr b="0" sz="28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9" name="Google Shape;109;p2"/>
          <p:cNvCxnSpPr/>
          <p:nvPr/>
        </p:nvCxnSpPr>
        <p:spPr>
          <a:xfrm>
            <a:off x="3200400" y="2441160"/>
            <a:ext cx="5669280" cy="360"/>
          </a:xfrm>
          <a:prstGeom prst="straightConnector1">
            <a:avLst/>
          </a:prstGeom>
          <a:noFill/>
          <a:ln cap="flat" cmpd="sng" w="12700">
            <a:solidFill>
              <a:srgbClr val="1A2A3A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preencoded.png" id="110" name="Google Shape;11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6400" y="3305880"/>
            <a:ext cx="328320" cy="32832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"/>
          <p:cNvSpPr/>
          <p:nvPr/>
        </p:nvSpPr>
        <p:spPr>
          <a:xfrm>
            <a:off x="3703320" y="1828800"/>
            <a:ext cx="5119920" cy="566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300" strike="noStrike">
                <a:solidFill>
                  <a:srgbClr val="E8F0F8"/>
                </a:solidFill>
                <a:latin typeface="Calibri"/>
                <a:ea typeface="Calibri"/>
                <a:cs typeface="Calibri"/>
                <a:sym typeface="Calibri"/>
              </a:rPr>
              <a:t>Introduce the kinds of stability and performance problems we can encounter in production with DNS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2" name="Google Shape;112;p2"/>
          <p:cNvCxnSpPr/>
          <p:nvPr/>
        </p:nvCxnSpPr>
        <p:spPr>
          <a:xfrm>
            <a:off x="3200400" y="3136320"/>
            <a:ext cx="5669280" cy="360"/>
          </a:xfrm>
          <a:prstGeom prst="straightConnector1">
            <a:avLst/>
          </a:prstGeom>
          <a:noFill/>
          <a:ln cap="flat" cmpd="sng" w="12700">
            <a:solidFill>
              <a:srgbClr val="1A2A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3" name="Google Shape;113;p2"/>
          <p:cNvSpPr/>
          <p:nvPr/>
        </p:nvSpPr>
        <p:spPr>
          <a:xfrm>
            <a:off x="3703320" y="2523600"/>
            <a:ext cx="5119920" cy="566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300" strike="noStrike">
                <a:solidFill>
                  <a:srgbClr val="E8F0F8"/>
                </a:solidFill>
                <a:latin typeface="Calibri"/>
                <a:ea typeface="Calibri"/>
                <a:cs typeface="Calibri"/>
                <a:sym typeface="Calibri"/>
              </a:rPr>
              <a:t>Introduce OpenTelemetry eBPF Instrumentation (OBI) for DNS problem investigations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4" name="Google Shape;114;p2"/>
          <p:cNvCxnSpPr/>
          <p:nvPr/>
        </p:nvCxnSpPr>
        <p:spPr>
          <a:xfrm>
            <a:off x="3200400" y="3831120"/>
            <a:ext cx="5669280" cy="360"/>
          </a:xfrm>
          <a:prstGeom prst="straightConnector1">
            <a:avLst/>
          </a:prstGeom>
          <a:noFill/>
          <a:ln cap="flat" cmpd="sng" w="12700">
            <a:solidFill>
              <a:srgbClr val="1A2A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5" name="Google Shape;115;p2"/>
          <p:cNvSpPr/>
          <p:nvPr/>
        </p:nvSpPr>
        <p:spPr>
          <a:xfrm>
            <a:off x="3703320" y="3218760"/>
            <a:ext cx="5119920" cy="566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300" strike="noStrike">
                <a:solidFill>
                  <a:srgbClr val="E8F0F8"/>
                </a:solidFill>
                <a:latin typeface="Calibri"/>
                <a:ea typeface="Calibri"/>
                <a:cs typeface="Calibri"/>
                <a:sym typeface="Calibri"/>
              </a:rPr>
              <a:t>Showcase the ways we can use DNS telemetry to debug issues in production 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60080" y="2607840"/>
            <a:ext cx="399600" cy="399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17" name="Google Shape;117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13360" y="1901160"/>
            <a:ext cx="410760" cy="41076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"/>
          <p:cNvSpPr txBox="1"/>
          <p:nvPr/>
        </p:nvSpPr>
        <p:spPr>
          <a:xfrm>
            <a:off x="175680" y="2730960"/>
            <a:ext cx="1521720" cy="1070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0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It's not DNS</a:t>
            </a:r>
            <a:br>
              <a:rPr lang="en-US" sz="1000"/>
            </a:br>
            <a:r>
              <a:rPr b="0" lang="en-US" sz="100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There's no way it's DNS</a:t>
            </a:r>
            <a:br>
              <a:rPr lang="en-US" sz="1000"/>
            </a:br>
            <a:r>
              <a:rPr b="0" lang="en-US" sz="100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It was DNS</a:t>
            </a:r>
            <a:br>
              <a:rPr lang="en-US" sz="1000"/>
            </a:br>
            <a:br>
              <a:rPr lang="en-US" sz="1000"/>
            </a:br>
            <a:br>
              <a:rPr lang="en-US" sz="1000"/>
            </a:br>
            <a:r>
              <a:rPr b="0" lang="en-US" sz="100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- SSBroski</a:t>
            </a:r>
            <a:endParaRPr b="0" sz="10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2"/>
          <p:cNvSpPr/>
          <p:nvPr/>
        </p:nvSpPr>
        <p:spPr>
          <a:xfrm>
            <a:off x="264600" y="3886200"/>
            <a:ext cx="22860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00" strike="noStrike">
                <a:solidFill>
                  <a:srgbClr val="00C9A7"/>
                </a:solidFill>
                <a:latin typeface="Consolas"/>
                <a:ea typeface="Consolas"/>
                <a:cs typeface="Consolas"/>
                <a:sym typeface="Consolas"/>
              </a:rPr>
              <a:t>https://itsnotdns.itwasdns.net</a:t>
            </a:r>
            <a:endParaRPr b="0" sz="10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2032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"/>
          <p:cNvSpPr/>
          <p:nvPr/>
        </p:nvSpPr>
        <p:spPr>
          <a:xfrm>
            <a:off x="0" y="0"/>
            <a:ext cx="9143280" cy="639360"/>
          </a:xfrm>
          <a:prstGeom prst="rect">
            <a:avLst/>
          </a:prstGeom>
          <a:solidFill>
            <a:srgbClr val="0D1B2A"/>
          </a:solidFill>
          <a:ln cap="flat" cmpd="sng" w="12700">
            <a:solidFill>
              <a:srgbClr val="0D1B2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3"/>
          <p:cNvSpPr/>
          <p:nvPr/>
        </p:nvSpPr>
        <p:spPr>
          <a:xfrm>
            <a:off x="365760" y="0"/>
            <a:ext cx="822888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 strike="noStrike">
                <a:solidFill>
                  <a:srgbClr val="00C9A7"/>
                </a:solidFill>
                <a:latin typeface="Calibri"/>
                <a:ea typeface="Calibri"/>
                <a:cs typeface="Calibri"/>
                <a:sym typeface="Calibri"/>
              </a:rPr>
              <a:t>THE PROBLEM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3"/>
          <p:cNvSpPr/>
          <p:nvPr/>
        </p:nvSpPr>
        <p:spPr>
          <a:xfrm>
            <a:off x="365760" y="777240"/>
            <a:ext cx="8228880" cy="593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DNS is Critical - Yet Invisible</a:t>
            </a:r>
            <a:endParaRPr b="0" sz="30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3"/>
          <p:cNvSpPr/>
          <p:nvPr/>
        </p:nvSpPr>
        <p:spPr>
          <a:xfrm>
            <a:off x="274320" y="1600200"/>
            <a:ext cx="2742480" cy="3016800"/>
          </a:xfrm>
          <a:prstGeom prst="rect">
            <a:avLst/>
          </a:prstGeom>
          <a:solidFill>
            <a:srgbClr val="1A2A3A"/>
          </a:solidFill>
          <a:ln cap="flat" cmpd="sng" w="12700">
            <a:solidFill>
              <a:srgbClr val="FF8C42"/>
            </a:solidFill>
            <a:prstDash val="solid"/>
            <a:round/>
            <a:headEnd len="sm" w="sm" type="none"/>
            <a:tailEnd len="sm" w="sm" type="none"/>
          </a:ln>
          <a:effectLst>
            <a:outerShdw blurRad="101520" rotWithShape="0" algn="bl" dir="8100000" dist="37674">
              <a:srgbClr val="000000">
                <a:alpha val="30196"/>
              </a:srgbClr>
            </a:outerShdw>
          </a:effectLst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3"/>
          <p:cNvSpPr/>
          <p:nvPr/>
        </p:nvSpPr>
        <p:spPr>
          <a:xfrm>
            <a:off x="274320" y="1600200"/>
            <a:ext cx="2742480" cy="45000"/>
          </a:xfrm>
          <a:prstGeom prst="rect">
            <a:avLst/>
          </a:prstGeom>
          <a:solidFill>
            <a:srgbClr val="FF8C42"/>
          </a:solidFill>
          <a:ln cap="flat" cmpd="sng" w="12700">
            <a:solidFill>
              <a:srgbClr val="FF8C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700" lIns="90000" spcFirstLastPara="1" rIns="90000" wrap="square" tIns="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30" name="Google Shape;13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1828800"/>
            <a:ext cx="410760" cy="41076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3"/>
          <p:cNvSpPr/>
          <p:nvPr/>
        </p:nvSpPr>
        <p:spPr>
          <a:xfrm>
            <a:off x="365760" y="2331720"/>
            <a:ext cx="2559600" cy="456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Opaque Dependency</a:t>
            </a:r>
            <a:endParaRPr b="0" sz="14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3"/>
          <p:cNvSpPr/>
          <p:nvPr/>
        </p:nvSpPr>
        <p:spPr>
          <a:xfrm>
            <a:off x="365760" y="2834640"/>
            <a:ext cx="2559600" cy="1553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00" strike="noStrike">
                <a:solidFill>
                  <a:srgbClr val="E8F0F8"/>
                </a:solidFill>
                <a:latin typeface="Calibri"/>
                <a:ea typeface="Calibri"/>
                <a:cs typeface="Calibri"/>
                <a:sym typeface="Calibri"/>
              </a:rPr>
              <a:t>Every outbound request starts with DNS. Yet most observability stacks treat DNS as noise inside 'external call' latency.</a:t>
            </a:r>
            <a:endParaRPr b="0" sz="12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3"/>
          <p:cNvSpPr/>
          <p:nvPr/>
        </p:nvSpPr>
        <p:spPr>
          <a:xfrm>
            <a:off x="3246120" y="1600200"/>
            <a:ext cx="2742480" cy="3016800"/>
          </a:xfrm>
          <a:prstGeom prst="rect">
            <a:avLst/>
          </a:prstGeom>
          <a:solidFill>
            <a:srgbClr val="1A2A3A"/>
          </a:solidFill>
          <a:ln cap="flat" cmpd="sng" w="12700">
            <a:solidFill>
              <a:srgbClr val="FF5C5C"/>
            </a:solidFill>
            <a:prstDash val="solid"/>
            <a:round/>
            <a:headEnd len="sm" w="sm" type="none"/>
            <a:tailEnd len="sm" w="sm" type="none"/>
          </a:ln>
          <a:effectLst>
            <a:outerShdw blurRad="101520" rotWithShape="0" algn="bl" dir="8100000" dist="37674">
              <a:srgbClr val="000000">
                <a:alpha val="30196"/>
              </a:srgbClr>
            </a:outerShdw>
          </a:effectLst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3"/>
          <p:cNvSpPr/>
          <p:nvPr/>
        </p:nvSpPr>
        <p:spPr>
          <a:xfrm>
            <a:off x="3246120" y="1600200"/>
            <a:ext cx="2742480" cy="45000"/>
          </a:xfrm>
          <a:prstGeom prst="rect">
            <a:avLst/>
          </a:prstGeom>
          <a:solidFill>
            <a:srgbClr val="FF5C5C"/>
          </a:solidFill>
          <a:ln cap="flat" cmpd="sng" w="12700">
            <a:solidFill>
              <a:srgbClr val="FF5C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700" lIns="90000" spcFirstLastPara="1" rIns="90000" wrap="square" tIns="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35" name="Google Shape;135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9000" y="1828800"/>
            <a:ext cx="410760" cy="41076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3"/>
          <p:cNvSpPr/>
          <p:nvPr/>
        </p:nvSpPr>
        <p:spPr>
          <a:xfrm>
            <a:off x="3337560" y="2331720"/>
            <a:ext cx="2559600" cy="456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OTel Instrumentation Gap</a:t>
            </a:r>
            <a:endParaRPr b="0" sz="14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3"/>
          <p:cNvSpPr/>
          <p:nvPr/>
        </p:nvSpPr>
        <p:spPr>
          <a:xfrm>
            <a:off x="3337560" y="2834640"/>
            <a:ext cx="2559600" cy="1553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00" strike="noStrike">
                <a:solidFill>
                  <a:srgbClr val="E8F0F8"/>
                </a:solidFill>
                <a:latin typeface="Calibri"/>
                <a:ea typeface="Calibri"/>
                <a:cs typeface="Calibri"/>
                <a:sym typeface="Calibri"/>
              </a:rPr>
              <a:t>OTel begins after TCP/UDP connect — DNS lookups happen before. Errors, timeouts, and fallbacks are completely invisible.</a:t>
            </a:r>
            <a:endParaRPr b="0" sz="12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3"/>
          <p:cNvSpPr/>
          <p:nvPr/>
        </p:nvSpPr>
        <p:spPr>
          <a:xfrm>
            <a:off x="6217920" y="1600200"/>
            <a:ext cx="2742480" cy="3016800"/>
          </a:xfrm>
          <a:prstGeom prst="rect">
            <a:avLst/>
          </a:prstGeom>
          <a:solidFill>
            <a:srgbClr val="1A2A3A"/>
          </a:solidFill>
          <a:ln cap="flat" cmpd="sng" w="12700">
            <a:solidFill>
              <a:srgbClr val="4FC3F7"/>
            </a:solidFill>
            <a:prstDash val="solid"/>
            <a:round/>
            <a:headEnd len="sm" w="sm" type="none"/>
            <a:tailEnd len="sm" w="sm" type="none"/>
          </a:ln>
          <a:effectLst>
            <a:outerShdw blurRad="101520" rotWithShape="0" algn="bl" dir="8100000" dist="37674">
              <a:srgbClr val="000000">
                <a:alpha val="30196"/>
              </a:srgbClr>
            </a:outerShdw>
          </a:effectLst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3"/>
          <p:cNvSpPr/>
          <p:nvPr/>
        </p:nvSpPr>
        <p:spPr>
          <a:xfrm>
            <a:off x="6217920" y="1600200"/>
            <a:ext cx="2742480" cy="45000"/>
          </a:xfrm>
          <a:prstGeom prst="rect">
            <a:avLst/>
          </a:prstGeom>
          <a:solidFill>
            <a:srgbClr val="4FC3F7"/>
          </a:solidFill>
          <a:ln cap="flat" cmpd="sng" w="12700">
            <a:solidFill>
              <a:srgbClr val="4FC3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700" lIns="90000" spcFirstLastPara="1" rIns="90000" wrap="square" tIns="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40" name="Google Shape;140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00800" y="1828800"/>
            <a:ext cx="410760" cy="41076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3"/>
          <p:cNvSpPr/>
          <p:nvPr/>
        </p:nvSpPr>
        <p:spPr>
          <a:xfrm>
            <a:off x="6309360" y="2331720"/>
            <a:ext cx="2559600" cy="456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Growing Complexity</a:t>
            </a:r>
            <a:endParaRPr b="0" sz="14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3"/>
          <p:cNvSpPr/>
          <p:nvPr/>
        </p:nvSpPr>
        <p:spPr>
          <a:xfrm>
            <a:off x="6309360" y="2834640"/>
            <a:ext cx="2559600" cy="1553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00" strike="noStrike">
                <a:solidFill>
                  <a:srgbClr val="E8F0F8"/>
                </a:solidFill>
                <a:latin typeface="Calibri"/>
                <a:ea typeface="Calibri"/>
                <a:cs typeface="Calibri"/>
                <a:sym typeface="Calibri"/>
              </a:rPr>
              <a:t>Micro-services, sidecars, and service meshes create complex DNS patterns. Misconfigurations silently cause outages.</a:t>
            </a:r>
            <a:endParaRPr b="0" sz="12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2032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"/>
          <p:cNvSpPr/>
          <p:nvPr/>
        </p:nvSpPr>
        <p:spPr>
          <a:xfrm>
            <a:off x="0" y="0"/>
            <a:ext cx="9143280" cy="639360"/>
          </a:xfrm>
          <a:prstGeom prst="rect">
            <a:avLst/>
          </a:prstGeom>
          <a:solidFill>
            <a:srgbClr val="0D1B2A"/>
          </a:solidFill>
          <a:ln cap="flat" cmpd="sng" w="12700">
            <a:solidFill>
              <a:srgbClr val="0D1B2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4"/>
          <p:cNvSpPr/>
          <p:nvPr/>
        </p:nvSpPr>
        <p:spPr>
          <a:xfrm>
            <a:off x="365760" y="0"/>
            <a:ext cx="822888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 strike="noStrike">
                <a:solidFill>
                  <a:srgbClr val="00C9A7"/>
                </a:solidFill>
                <a:latin typeface="Calibri"/>
                <a:ea typeface="Calibri"/>
                <a:cs typeface="Calibri"/>
                <a:sym typeface="Calibri"/>
              </a:rPr>
              <a:t>MOTIVATION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4"/>
          <p:cNvSpPr/>
          <p:nvPr/>
        </p:nvSpPr>
        <p:spPr>
          <a:xfrm>
            <a:off x="365760" y="777240"/>
            <a:ext cx="8228880" cy="593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Why DNS Observability Matters Now</a:t>
            </a:r>
            <a:endParaRPr b="0" sz="28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4"/>
          <p:cNvSpPr/>
          <p:nvPr/>
        </p:nvSpPr>
        <p:spPr>
          <a:xfrm>
            <a:off x="274320" y="1600200"/>
            <a:ext cx="72360" cy="776520"/>
          </a:xfrm>
          <a:prstGeom prst="rect">
            <a:avLst/>
          </a:prstGeom>
          <a:solidFill>
            <a:srgbClr val="00C9A7"/>
          </a:solidFill>
          <a:ln cap="flat" cmpd="sng" w="12700">
            <a:solidFill>
              <a:srgbClr val="00C9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4"/>
          <p:cNvSpPr/>
          <p:nvPr/>
        </p:nvSpPr>
        <p:spPr>
          <a:xfrm>
            <a:off x="548640" y="1600200"/>
            <a:ext cx="1645200" cy="474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 strike="noStrike">
                <a:solidFill>
                  <a:srgbClr val="00C9A7"/>
                </a:solidFill>
                <a:latin typeface="Calibri"/>
                <a:ea typeface="Calibri"/>
                <a:cs typeface="Calibri"/>
                <a:sym typeface="Calibri"/>
              </a:rPr>
              <a:t>&gt;80%</a:t>
            </a:r>
            <a:endParaRPr b="0" sz="28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4"/>
          <p:cNvSpPr/>
          <p:nvPr/>
        </p:nvSpPr>
        <p:spPr>
          <a:xfrm>
            <a:off x="548640" y="2039040"/>
            <a:ext cx="2559600" cy="456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00" strike="noStrike">
                <a:solidFill>
                  <a:srgbClr val="8BA5BE"/>
                </a:solidFill>
                <a:latin typeface="Calibri"/>
                <a:ea typeface="Calibri"/>
                <a:cs typeface="Calibri"/>
                <a:sym typeface="Calibri"/>
              </a:rPr>
              <a:t>of service calls</a:t>
            </a:r>
            <a:endParaRPr b="0" sz="12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00" strike="noStrike">
                <a:solidFill>
                  <a:srgbClr val="8BA5BE"/>
                </a:solidFill>
                <a:latin typeface="Calibri"/>
                <a:ea typeface="Calibri"/>
                <a:cs typeface="Calibri"/>
                <a:sym typeface="Calibri"/>
              </a:rPr>
              <a:t>start with DNS</a:t>
            </a:r>
            <a:endParaRPr b="0" sz="12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4"/>
          <p:cNvSpPr/>
          <p:nvPr/>
        </p:nvSpPr>
        <p:spPr>
          <a:xfrm>
            <a:off x="274320" y="2679120"/>
            <a:ext cx="72360" cy="776520"/>
          </a:xfrm>
          <a:prstGeom prst="rect">
            <a:avLst/>
          </a:prstGeom>
          <a:solidFill>
            <a:srgbClr val="00C9A7"/>
          </a:solidFill>
          <a:ln cap="flat" cmpd="sng" w="12700">
            <a:solidFill>
              <a:srgbClr val="00C9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4"/>
          <p:cNvSpPr/>
          <p:nvPr/>
        </p:nvSpPr>
        <p:spPr>
          <a:xfrm>
            <a:off x="548640" y="2679120"/>
            <a:ext cx="1645200" cy="474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 strike="noStrike">
                <a:solidFill>
                  <a:srgbClr val="00C9A7"/>
                </a:solidFill>
                <a:latin typeface="Calibri"/>
                <a:ea typeface="Calibri"/>
                <a:cs typeface="Calibri"/>
                <a:sym typeface="Calibri"/>
              </a:rPr>
              <a:t>P95</a:t>
            </a:r>
            <a:endParaRPr b="0" sz="28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4"/>
          <p:cNvSpPr/>
          <p:nvPr/>
        </p:nvSpPr>
        <p:spPr>
          <a:xfrm>
            <a:off x="548640" y="3117960"/>
            <a:ext cx="2559600" cy="456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00" strike="noStrike">
                <a:solidFill>
                  <a:srgbClr val="8BA5BE"/>
                </a:solidFill>
                <a:latin typeface="Calibri"/>
                <a:ea typeface="Calibri"/>
                <a:cs typeface="Calibri"/>
                <a:sym typeface="Calibri"/>
              </a:rPr>
              <a:t>latency spikes</a:t>
            </a:r>
            <a:endParaRPr b="0" sz="12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00" strike="noStrike">
                <a:solidFill>
                  <a:srgbClr val="8BA5BE"/>
                </a:solidFill>
                <a:latin typeface="Calibri"/>
                <a:ea typeface="Calibri"/>
                <a:cs typeface="Calibri"/>
                <a:sym typeface="Calibri"/>
              </a:rPr>
              <a:t>often trace to DNS</a:t>
            </a:r>
            <a:endParaRPr b="0" sz="12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4"/>
          <p:cNvSpPr/>
          <p:nvPr/>
        </p:nvSpPr>
        <p:spPr>
          <a:xfrm>
            <a:off x="274320" y="3758040"/>
            <a:ext cx="72360" cy="776520"/>
          </a:xfrm>
          <a:prstGeom prst="rect">
            <a:avLst/>
          </a:prstGeom>
          <a:solidFill>
            <a:srgbClr val="00C9A7"/>
          </a:solidFill>
          <a:ln cap="flat" cmpd="sng" w="12700">
            <a:solidFill>
              <a:srgbClr val="00C9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4"/>
          <p:cNvSpPr/>
          <p:nvPr/>
        </p:nvSpPr>
        <p:spPr>
          <a:xfrm>
            <a:off x="548640" y="3758040"/>
            <a:ext cx="1645200" cy="474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 strike="noStrike">
                <a:solidFill>
                  <a:srgbClr val="00C9A7"/>
                </a:solidFill>
                <a:latin typeface="Calibri"/>
                <a:ea typeface="Calibri"/>
                <a:cs typeface="Calibri"/>
                <a:sym typeface="Calibri"/>
              </a:rPr>
              <a:t>#1</a:t>
            </a:r>
            <a:endParaRPr b="0" sz="28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548640" y="4197240"/>
            <a:ext cx="2559600" cy="456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00" strike="noStrike">
                <a:solidFill>
                  <a:srgbClr val="8BA5BE"/>
                </a:solidFill>
                <a:latin typeface="Calibri"/>
                <a:ea typeface="Calibri"/>
                <a:cs typeface="Calibri"/>
                <a:sym typeface="Calibri"/>
              </a:rPr>
              <a:t>silent outage cause</a:t>
            </a:r>
            <a:endParaRPr b="0" sz="12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00" strike="noStrike">
                <a:solidFill>
                  <a:srgbClr val="8BA5BE"/>
                </a:solidFill>
                <a:latin typeface="Calibri"/>
                <a:ea typeface="Calibri"/>
                <a:cs typeface="Calibri"/>
                <a:sym typeface="Calibri"/>
              </a:rPr>
              <a:t>in restricted environments</a:t>
            </a:r>
            <a:endParaRPr b="0" sz="12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3840480" y="1417320"/>
            <a:ext cx="4937040" cy="319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 strike="noStrike">
                <a:solidFill>
                  <a:srgbClr val="8BA5BE"/>
                </a:solidFill>
                <a:latin typeface="Calibri"/>
                <a:ea typeface="Calibri"/>
                <a:cs typeface="Calibri"/>
                <a:sym typeface="Calibri"/>
              </a:rPr>
              <a:t>Typical Call Stack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3840480" y="1783080"/>
            <a:ext cx="4937040" cy="456480"/>
          </a:xfrm>
          <a:prstGeom prst="rect">
            <a:avLst/>
          </a:prstGeom>
          <a:solidFill>
            <a:srgbClr val="1A2A3A"/>
          </a:solidFill>
          <a:ln cap="flat" cmpd="sng" w="12700">
            <a:solidFill>
              <a:srgbClr val="4FC3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4114800" y="1783080"/>
            <a:ext cx="4662720" cy="456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300" strike="noStrike">
                <a:solidFill>
                  <a:srgbClr val="4FC3F7"/>
                </a:solidFill>
                <a:latin typeface="Calibri"/>
                <a:ea typeface="Calibri"/>
                <a:cs typeface="Calibri"/>
                <a:sym typeface="Calibri"/>
              </a:rPr>
              <a:t>Application Request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3840480" y="2350080"/>
            <a:ext cx="4937040" cy="456480"/>
          </a:xfrm>
          <a:prstGeom prst="rect">
            <a:avLst/>
          </a:prstGeom>
          <a:solidFill>
            <a:srgbClr val="FF8C42">
              <a:alpha val="90196"/>
            </a:srgbClr>
          </a:solidFill>
          <a:ln cap="flat" cmpd="sng" w="12700">
            <a:solidFill>
              <a:srgbClr val="FF8C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4"/>
          <p:cNvSpPr/>
          <p:nvPr/>
        </p:nvSpPr>
        <p:spPr>
          <a:xfrm>
            <a:off x="4114800" y="2350080"/>
            <a:ext cx="4662720" cy="456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DNS Lookup ← blind spot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4"/>
          <p:cNvSpPr/>
          <p:nvPr/>
        </p:nvSpPr>
        <p:spPr>
          <a:xfrm>
            <a:off x="3840480" y="2917080"/>
            <a:ext cx="4937040" cy="456480"/>
          </a:xfrm>
          <a:prstGeom prst="rect">
            <a:avLst/>
          </a:prstGeom>
          <a:solidFill>
            <a:srgbClr val="1A2A3A"/>
          </a:solidFill>
          <a:ln cap="flat" cmpd="sng" w="12700">
            <a:solidFill>
              <a:srgbClr val="4CAF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4"/>
          <p:cNvSpPr/>
          <p:nvPr/>
        </p:nvSpPr>
        <p:spPr>
          <a:xfrm>
            <a:off x="4114800" y="2917080"/>
            <a:ext cx="4662720" cy="456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300" strike="noStrike">
                <a:solidFill>
                  <a:srgbClr val="4CAF7D"/>
                </a:solidFill>
                <a:latin typeface="Calibri"/>
                <a:ea typeface="Calibri"/>
                <a:cs typeface="Calibri"/>
                <a:sym typeface="Calibri"/>
              </a:rPr>
              <a:t>TCP Connect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4"/>
          <p:cNvSpPr/>
          <p:nvPr/>
        </p:nvSpPr>
        <p:spPr>
          <a:xfrm>
            <a:off x="3840480" y="3483720"/>
            <a:ext cx="4937040" cy="456480"/>
          </a:xfrm>
          <a:prstGeom prst="rect">
            <a:avLst/>
          </a:prstGeom>
          <a:solidFill>
            <a:srgbClr val="1A2A3A"/>
          </a:solidFill>
          <a:ln cap="flat" cmpd="sng" w="12700">
            <a:solidFill>
              <a:srgbClr val="4CAF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4"/>
          <p:cNvSpPr/>
          <p:nvPr/>
        </p:nvSpPr>
        <p:spPr>
          <a:xfrm>
            <a:off x="4114800" y="3483720"/>
            <a:ext cx="4662720" cy="456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300" strike="noStrike">
                <a:solidFill>
                  <a:srgbClr val="4CAF7D"/>
                </a:solidFill>
                <a:latin typeface="Calibri"/>
                <a:ea typeface="Calibri"/>
                <a:cs typeface="Calibri"/>
                <a:sym typeface="Calibri"/>
              </a:rPr>
              <a:t>TLS Handshake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4"/>
          <p:cNvSpPr/>
          <p:nvPr/>
        </p:nvSpPr>
        <p:spPr>
          <a:xfrm>
            <a:off x="3840480" y="4050720"/>
            <a:ext cx="4937040" cy="456480"/>
          </a:xfrm>
          <a:prstGeom prst="rect">
            <a:avLst/>
          </a:prstGeom>
          <a:solidFill>
            <a:srgbClr val="1A2A3A"/>
          </a:solidFill>
          <a:ln cap="flat" cmpd="sng" w="12700">
            <a:solidFill>
              <a:srgbClr val="4CAF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4"/>
          <p:cNvSpPr/>
          <p:nvPr/>
        </p:nvSpPr>
        <p:spPr>
          <a:xfrm>
            <a:off x="4114800" y="4050720"/>
            <a:ext cx="4662720" cy="456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300" strike="noStrike">
                <a:solidFill>
                  <a:srgbClr val="4CAF7D"/>
                </a:solidFill>
                <a:latin typeface="Calibri"/>
                <a:ea typeface="Calibri"/>
                <a:cs typeface="Calibri"/>
                <a:sym typeface="Calibri"/>
              </a:rPr>
              <a:t>HTTP Request / Response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B2A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"/>
          <p:cNvSpPr/>
          <p:nvPr/>
        </p:nvSpPr>
        <p:spPr>
          <a:xfrm>
            <a:off x="0" y="0"/>
            <a:ext cx="9143280" cy="1233720"/>
          </a:xfrm>
          <a:prstGeom prst="rect">
            <a:avLst/>
          </a:prstGeom>
          <a:solidFill>
            <a:srgbClr val="00C9A7"/>
          </a:solidFill>
          <a:ln cap="flat" cmpd="sng" w="12700">
            <a:solidFill>
              <a:srgbClr val="00C9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365760" y="0"/>
            <a:ext cx="8228880" cy="365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 strike="noStrike">
                <a:solidFill>
                  <a:srgbClr val="0D1B2A"/>
                </a:solidFill>
                <a:latin typeface="Calibri"/>
                <a:ea typeface="Calibri"/>
                <a:cs typeface="Calibri"/>
                <a:sym typeface="Calibri"/>
              </a:rPr>
              <a:t>PROPOSED SOLUTION</a:t>
            </a:r>
            <a:endParaRPr b="0" sz="11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5"/>
          <p:cNvSpPr/>
          <p:nvPr/>
        </p:nvSpPr>
        <p:spPr>
          <a:xfrm>
            <a:off x="365760" y="320040"/>
            <a:ext cx="8228880" cy="822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 strike="noStrike">
                <a:solidFill>
                  <a:srgbClr val="0D1B2A"/>
                </a:solidFill>
                <a:latin typeface="Calibri"/>
                <a:ea typeface="Calibri"/>
                <a:cs typeface="Calibri"/>
                <a:sym typeface="Calibri"/>
              </a:rPr>
              <a:t>DNS Observability via eBPF in OBI</a:t>
            </a:r>
            <a:endParaRPr b="0" sz="30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79" name="Google Shape;17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4320" y="1508760"/>
            <a:ext cx="346680" cy="34668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5"/>
          <p:cNvSpPr/>
          <p:nvPr/>
        </p:nvSpPr>
        <p:spPr>
          <a:xfrm>
            <a:off x="731520" y="1463040"/>
            <a:ext cx="3656880" cy="319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 strike="noStrike">
                <a:solidFill>
                  <a:srgbClr val="4CAF7D"/>
                </a:solidFill>
                <a:latin typeface="Calibri"/>
                <a:ea typeface="Calibri"/>
                <a:cs typeface="Calibri"/>
                <a:sym typeface="Calibri"/>
              </a:rPr>
              <a:t>Completeness</a:t>
            </a:r>
            <a:endParaRPr b="0" sz="14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5"/>
          <p:cNvSpPr/>
          <p:nvPr/>
        </p:nvSpPr>
        <p:spPr>
          <a:xfrm>
            <a:off x="731520" y="1801440"/>
            <a:ext cx="3656880" cy="547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00" strike="noStrike">
                <a:solidFill>
                  <a:srgbClr val="E8F0F8"/>
                </a:solidFill>
                <a:latin typeface="Calibri"/>
                <a:ea typeface="Calibri"/>
                <a:cs typeface="Calibri"/>
                <a:sym typeface="Calibri"/>
              </a:rPr>
              <a:t>Capture DNS queries, responses, and errors for all workloads</a:t>
            </a:r>
            <a:endParaRPr b="0" sz="12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2" name="Google Shape;182;p5"/>
          <p:cNvCxnSpPr/>
          <p:nvPr/>
        </p:nvCxnSpPr>
        <p:spPr>
          <a:xfrm>
            <a:off x="274320" y="2468880"/>
            <a:ext cx="3931920" cy="360"/>
          </a:xfrm>
          <a:prstGeom prst="straightConnector1">
            <a:avLst/>
          </a:prstGeom>
          <a:noFill/>
          <a:ln cap="flat" cmpd="sng" w="12700">
            <a:solidFill>
              <a:srgbClr val="1A2A3A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preencoded.png" id="183" name="Google Shape;183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00600" y="1508760"/>
            <a:ext cx="346680" cy="34668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5"/>
          <p:cNvSpPr/>
          <p:nvPr/>
        </p:nvSpPr>
        <p:spPr>
          <a:xfrm>
            <a:off x="5257800" y="1463040"/>
            <a:ext cx="3656880" cy="319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 strike="noStrike">
                <a:solidFill>
                  <a:srgbClr val="FFD166"/>
                </a:solidFill>
                <a:latin typeface="Calibri"/>
                <a:ea typeface="Calibri"/>
                <a:cs typeface="Calibri"/>
                <a:sym typeface="Calibri"/>
              </a:rPr>
              <a:t>Low Overhead</a:t>
            </a:r>
            <a:endParaRPr b="0" sz="14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5"/>
          <p:cNvSpPr/>
          <p:nvPr/>
        </p:nvSpPr>
        <p:spPr>
          <a:xfrm>
            <a:off x="5257800" y="1801440"/>
            <a:ext cx="3656880" cy="547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00" strike="noStrike">
                <a:solidFill>
                  <a:srgbClr val="E8F0F8"/>
                </a:solidFill>
                <a:latin typeface="Calibri"/>
                <a:ea typeface="Calibri"/>
                <a:cs typeface="Calibri"/>
                <a:sym typeface="Calibri"/>
              </a:rPr>
              <a:t>&lt; 2% CPU impact even under high DNS QPS</a:t>
            </a:r>
            <a:endParaRPr b="0" sz="12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6" name="Google Shape;186;p5"/>
          <p:cNvCxnSpPr/>
          <p:nvPr/>
        </p:nvCxnSpPr>
        <p:spPr>
          <a:xfrm>
            <a:off x="4800600" y="2468880"/>
            <a:ext cx="3931920" cy="360"/>
          </a:xfrm>
          <a:prstGeom prst="straightConnector1">
            <a:avLst/>
          </a:prstGeom>
          <a:noFill/>
          <a:ln cap="flat" cmpd="sng" w="12700">
            <a:solidFill>
              <a:srgbClr val="1A2A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7" name="Google Shape;187;p5"/>
          <p:cNvSpPr/>
          <p:nvPr/>
        </p:nvSpPr>
        <p:spPr>
          <a:xfrm>
            <a:off x="731520" y="2834640"/>
            <a:ext cx="3656880" cy="319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 strike="noStrike">
                <a:solidFill>
                  <a:srgbClr val="4FC3F7"/>
                </a:solidFill>
                <a:latin typeface="Calibri"/>
                <a:ea typeface="Calibri"/>
                <a:cs typeface="Calibri"/>
                <a:sym typeface="Calibri"/>
              </a:rPr>
              <a:t>Works with existing OTel SDK instrumentation</a:t>
            </a:r>
            <a:endParaRPr b="0" sz="14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5"/>
          <p:cNvSpPr/>
          <p:nvPr/>
        </p:nvSpPr>
        <p:spPr>
          <a:xfrm>
            <a:off x="731520" y="3173040"/>
            <a:ext cx="3656880" cy="547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00" strike="noStrike">
                <a:solidFill>
                  <a:srgbClr val="E8F0F8"/>
                </a:solidFill>
                <a:latin typeface="Calibri"/>
                <a:ea typeface="Calibri"/>
                <a:cs typeface="Calibri"/>
                <a:sym typeface="Calibri"/>
              </a:rPr>
              <a:t>Works with instrumented and uninstrumented services</a:t>
            </a:r>
            <a:endParaRPr b="0" sz="12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9" name="Google Shape;189;p5"/>
          <p:cNvCxnSpPr/>
          <p:nvPr/>
        </p:nvCxnSpPr>
        <p:spPr>
          <a:xfrm>
            <a:off x="274320" y="3840480"/>
            <a:ext cx="3931920" cy="360"/>
          </a:xfrm>
          <a:prstGeom prst="straightConnector1">
            <a:avLst/>
          </a:prstGeom>
          <a:noFill/>
          <a:ln cap="flat" cmpd="sng" w="12700">
            <a:solidFill>
              <a:srgbClr val="1A2A3A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preencoded.png" id="190" name="Google Shape;190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00600" y="2880360"/>
            <a:ext cx="346680" cy="34668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5"/>
          <p:cNvSpPr/>
          <p:nvPr/>
        </p:nvSpPr>
        <p:spPr>
          <a:xfrm>
            <a:off x="5257800" y="2834640"/>
            <a:ext cx="3656880" cy="319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 strike="noStrike">
                <a:solidFill>
                  <a:srgbClr val="FF8C42"/>
                </a:solidFill>
                <a:latin typeface="Calibri"/>
                <a:ea typeface="Calibri"/>
                <a:cs typeface="Calibri"/>
                <a:sym typeface="Calibri"/>
              </a:rPr>
              <a:t>Traces + Metrics</a:t>
            </a:r>
            <a:endParaRPr b="0" sz="14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5"/>
          <p:cNvSpPr/>
          <p:nvPr/>
        </p:nvSpPr>
        <p:spPr>
          <a:xfrm>
            <a:off x="5257800" y="3173040"/>
            <a:ext cx="3656880" cy="547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00" strike="noStrike">
                <a:solidFill>
                  <a:srgbClr val="E8F0F8"/>
                </a:solidFill>
                <a:latin typeface="Calibri"/>
                <a:ea typeface="Calibri"/>
                <a:cs typeface="Calibri"/>
                <a:sym typeface="Calibri"/>
              </a:rPr>
              <a:t>Both histograms/counters and spans for full correlation</a:t>
            </a:r>
            <a:endParaRPr b="0" sz="12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3" name="Google Shape;193;p5"/>
          <p:cNvCxnSpPr/>
          <p:nvPr/>
        </p:nvCxnSpPr>
        <p:spPr>
          <a:xfrm>
            <a:off x="4800600" y="3840480"/>
            <a:ext cx="3931920" cy="360"/>
          </a:xfrm>
          <a:prstGeom prst="straightConnector1">
            <a:avLst/>
          </a:prstGeom>
          <a:noFill/>
          <a:ln cap="flat" cmpd="sng" w="12700">
            <a:solidFill>
              <a:srgbClr val="1A2A3A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preencoded.png" id="194" name="Google Shape;194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31720" y="4251960"/>
            <a:ext cx="346680" cy="34668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5"/>
          <p:cNvSpPr/>
          <p:nvPr/>
        </p:nvSpPr>
        <p:spPr>
          <a:xfrm>
            <a:off x="2788920" y="4206240"/>
            <a:ext cx="3656880" cy="319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 strike="noStrike">
                <a:solidFill>
                  <a:srgbClr val="00C9A7"/>
                </a:solidFill>
                <a:latin typeface="Calibri"/>
                <a:ea typeface="Calibri"/>
                <a:cs typeface="Calibri"/>
                <a:sym typeface="Calibri"/>
              </a:rPr>
              <a:t>Workload Attribution</a:t>
            </a:r>
            <a:endParaRPr b="0" sz="14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5"/>
          <p:cNvSpPr/>
          <p:nvPr/>
        </p:nvSpPr>
        <p:spPr>
          <a:xfrm>
            <a:off x="2788920" y="4544640"/>
            <a:ext cx="3656880" cy="547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00" strike="noStrike">
                <a:solidFill>
                  <a:srgbClr val="E8F0F8"/>
                </a:solidFill>
                <a:latin typeface="Calibri"/>
                <a:ea typeface="Calibri"/>
                <a:cs typeface="Calibri"/>
                <a:sym typeface="Calibri"/>
              </a:rPr>
              <a:t>Map DNS events to pod, container, or process</a:t>
            </a:r>
            <a:endParaRPr b="0" sz="12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7" name="Google Shape;197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64600" y="2847960"/>
            <a:ext cx="352440" cy="352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2032"/>
        </a:solid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6"/>
          <p:cNvSpPr/>
          <p:nvPr/>
        </p:nvSpPr>
        <p:spPr>
          <a:xfrm>
            <a:off x="0" y="0"/>
            <a:ext cx="9143280" cy="639360"/>
          </a:xfrm>
          <a:prstGeom prst="rect">
            <a:avLst/>
          </a:prstGeom>
          <a:solidFill>
            <a:srgbClr val="0D1B2A"/>
          </a:solidFill>
          <a:ln cap="flat" cmpd="sng" w="12700">
            <a:solidFill>
              <a:srgbClr val="0D1B2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6"/>
          <p:cNvSpPr/>
          <p:nvPr/>
        </p:nvSpPr>
        <p:spPr>
          <a:xfrm>
            <a:off x="365760" y="0"/>
            <a:ext cx="822888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 strike="noStrike">
                <a:solidFill>
                  <a:srgbClr val="00C9A7"/>
                </a:solidFill>
                <a:latin typeface="Calibri"/>
                <a:ea typeface="Calibri"/>
                <a:cs typeface="Calibri"/>
                <a:sym typeface="Calibri"/>
              </a:rPr>
              <a:t>TELEMETRY MODEL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6"/>
          <p:cNvSpPr/>
          <p:nvPr/>
        </p:nvSpPr>
        <p:spPr>
          <a:xfrm>
            <a:off x="365760" y="777240"/>
            <a:ext cx="8228880" cy="547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What telemetry is captured</a:t>
            </a:r>
            <a:endParaRPr b="0" sz="28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6"/>
          <p:cNvSpPr/>
          <p:nvPr/>
        </p:nvSpPr>
        <p:spPr>
          <a:xfrm>
            <a:off x="274320" y="1508760"/>
            <a:ext cx="4022640" cy="383400"/>
          </a:xfrm>
          <a:prstGeom prst="rect">
            <a:avLst/>
          </a:prstGeom>
          <a:solidFill>
            <a:srgbClr val="00C9A7"/>
          </a:solidFill>
          <a:ln cap="flat" cmpd="sng" w="12700">
            <a:solidFill>
              <a:srgbClr val="00C9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6"/>
          <p:cNvSpPr/>
          <p:nvPr/>
        </p:nvSpPr>
        <p:spPr>
          <a:xfrm>
            <a:off x="274320" y="1508760"/>
            <a:ext cx="4022640" cy="38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 strike="noStrike">
                <a:solidFill>
                  <a:srgbClr val="0D1B2A"/>
                </a:solidFill>
                <a:latin typeface="Calibri"/>
                <a:ea typeface="Calibri"/>
                <a:cs typeface="Calibri"/>
                <a:sym typeface="Calibri"/>
              </a:rPr>
              <a:t>📊  Metrics (OTel + Prometheus)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6"/>
          <p:cNvSpPr/>
          <p:nvPr/>
        </p:nvSpPr>
        <p:spPr>
          <a:xfrm>
            <a:off x="274320" y="1965960"/>
            <a:ext cx="4022640" cy="1463040"/>
          </a:xfrm>
          <a:prstGeom prst="rect">
            <a:avLst/>
          </a:prstGeom>
          <a:solidFill>
            <a:srgbClr val="1A2A3A"/>
          </a:solidFill>
          <a:ln cap="flat" cmpd="sng" w="12700">
            <a:solidFill>
              <a:srgbClr val="1A2A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6"/>
          <p:cNvSpPr/>
          <p:nvPr/>
        </p:nvSpPr>
        <p:spPr>
          <a:xfrm>
            <a:off x="365760" y="1984320"/>
            <a:ext cx="2193840" cy="255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 strike="noStrike">
                <a:solidFill>
                  <a:srgbClr val="00C9A7"/>
                </a:solidFill>
                <a:latin typeface="Consolas"/>
                <a:ea typeface="Consolas"/>
                <a:cs typeface="Consolas"/>
                <a:sym typeface="Consolas"/>
              </a:rPr>
              <a:t>dns.lookup.duration</a:t>
            </a:r>
            <a:endParaRPr b="0" sz="11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6"/>
          <p:cNvSpPr/>
          <p:nvPr/>
        </p:nvSpPr>
        <p:spPr>
          <a:xfrm>
            <a:off x="2606040" y="1984320"/>
            <a:ext cx="730800" cy="255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00" strike="noStrike">
                <a:solidFill>
                  <a:srgbClr val="FF8C42"/>
                </a:solidFill>
                <a:latin typeface="Calibri"/>
                <a:ea typeface="Calibri"/>
                <a:cs typeface="Calibri"/>
                <a:sym typeface="Calibri"/>
              </a:rPr>
              <a:t>histogram</a:t>
            </a:r>
            <a:endParaRPr b="0" sz="10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6"/>
          <p:cNvSpPr/>
          <p:nvPr/>
        </p:nvSpPr>
        <p:spPr>
          <a:xfrm>
            <a:off x="365760" y="2617920"/>
            <a:ext cx="3748320" cy="200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00" strike="noStrike">
                <a:solidFill>
                  <a:srgbClr val="8BA5BE"/>
                </a:solidFill>
                <a:latin typeface="Calibri"/>
                <a:ea typeface="Calibri"/>
                <a:cs typeface="Calibri"/>
                <a:sym typeface="Calibri"/>
              </a:rPr>
              <a:t>- dns.question.name (QName)</a:t>
            </a:r>
            <a:br>
              <a:rPr lang="en-US" sz="1000">
                <a:latin typeface="Calibri"/>
                <a:ea typeface="Calibri"/>
                <a:cs typeface="Calibri"/>
                <a:sym typeface="Calibri"/>
              </a:rPr>
            </a:br>
            <a:r>
              <a:rPr b="0" lang="en-US" sz="1000" strike="noStrike">
                <a:solidFill>
                  <a:srgbClr val="8BA5BE"/>
                </a:solidFill>
                <a:latin typeface="Calibri"/>
                <a:ea typeface="Calibri"/>
                <a:cs typeface="Calibri"/>
                <a:sym typeface="Calibri"/>
              </a:rPr>
              <a:t>- error.type (rcode)</a:t>
            </a:r>
            <a:br>
              <a:rPr lang="en-US" sz="1000">
                <a:latin typeface="Calibri"/>
                <a:ea typeface="Calibri"/>
                <a:cs typeface="Calibri"/>
                <a:sym typeface="Calibri"/>
              </a:rPr>
            </a:br>
            <a:r>
              <a:rPr b="0" lang="en-US" sz="1000" strike="noStrike">
                <a:solidFill>
                  <a:srgbClr val="8BA5BE"/>
                </a:solidFill>
                <a:latin typeface="Calibri"/>
                <a:ea typeface="Calibri"/>
                <a:cs typeface="Calibri"/>
                <a:sym typeface="Calibri"/>
              </a:rPr>
              <a:t>- service.name</a:t>
            </a:r>
            <a:br>
              <a:rPr lang="en-US" sz="1000">
                <a:latin typeface="Calibri"/>
                <a:ea typeface="Calibri"/>
                <a:cs typeface="Calibri"/>
                <a:sym typeface="Calibri"/>
              </a:rPr>
            </a:br>
            <a:r>
              <a:rPr b="0" lang="en-US" sz="1000" strike="noStrike">
                <a:solidFill>
                  <a:srgbClr val="8BA5BE"/>
                </a:solidFill>
                <a:latin typeface="Calibri"/>
                <a:ea typeface="Calibri"/>
                <a:cs typeface="Calibri"/>
                <a:sym typeface="Calibri"/>
              </a:rPr>
              <a:t>- service.namespace</a:t>
            </a:r>
            <a:br>
              <a:rPr lang="en-US" sz="1000">
                <a:latin typeface="Calibri"/>
                <a:ea typeface="Calibri"/>
                <a:cs typeface="Calibri"/>
                <a:sym typeface="Calibri"/>
              </a:rPr>
            </a:br>
            <a:r>
              <a:rPr b="0" lang="en-US" sz="1000" strike="noStrike">
                <a:solidFill>
                  <a:srgbClr val="8BA5BE"/>
                </a:solidFill>
                <a:latin typeface="Calibri"/>
                <a:ea typeface="Calibri"/>
                <a:cs typeface="Calibri"/>
                <a:sym typeface="Calibri"/>
              </a:rPr>
              <a:t>- Kubernetes attributes</a:t>
            </a:r>
            <a:br>
              <a:rPr lang="en-US" sz="1000">
                <a:latin typeface="Calibri"/>
                <a:ea typeface="Calibri"/>
                <a:cs typeface="Calibri"/>
                <a:sym typeface="Calibri"/>
              </a:rPr>
            </a:br>
            <a:r>
              <a:rPr b="0" lang="en-US" sz="1000" strike="noStrike">
                <a:solidFill>
                  <a:srgbClr val="8BA5BE"/>
                </a:solidFill>
                <a:latin typeface="Calibri"/>
                <a:ea typeface="Calibri"/>
                <a:cs typeface="Calibri"/>
                <a:sym typeface="Calibri"/>
              </a:rPr>
              <a:t>- Container attributes</a:t>
            </a:r>
            <a:endParaRPr b="0" sz="10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6"/>
          <p:cNvSpPr/>
          <p:nvPr/>
        </p:nvSpPr>
        <p:spPr>
          <a:xfrm>
            <a:off x="4572000" y="1508760"/>
            <a:ext cx="4296960" cy="383400"/>
          </a:xfrm>
          <a:prstGeom prst="rect">
            <a:avLst/>
          </a:prstGeom>
          <a:solidFill>
            <a:srgbClr val="4FC3F7"/>
          </a:solidFill>
          <a:ln cap="flat" cmpd="sng" w="12700">
            <a:solidFill>
              <a:srgbClr val="4FC3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6"/>
          <p:cNvSpPr/>
          <p:nvPr/>
        </p:nvSpPr>
        <p:spPr>
          <a:xfrm>
            <a:off x="4572000" y="1508760"/>
            <a:ext cx="4296960" cy="38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 strike="noStrike">
                <a:solidFill>
                  <a:srgbClr val="0D1B2A"/>
                </a:solidFill>
                <a:latin typeface="Calibri"/>
                <a:ea typeface="Calibri"/>
                <a:cs typeface="Calibri"/>
                <a:sym typeface="Calibri"/>
              </a:rPr>
              <a:t>🔍  Tracing / Span Model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6"/>
          <p:cNvSpPr/>
          <p:nvPr/>
        </p:nvSpPr>
        <p:spPr>
          <a:xfrm>
            <a:off x="4663440" y="2011680"/>
            <a:ext cx="4022640" cy="410760"/>
          </a:xfrm>
          <a:prstGeom prst="rect">
            <a:avLst/>
          </a:prstGeom>
          <a:solidFill>
            <a:srgbClr val="1A2A3A"/>
          </a:solidFill>
          <a:ln cap="flat" cmpd="sng" w="12700">
            <a:solidFill>
              <a:srgbClr val="4FC3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6"/>
          <p:cNvSpPr/>
          <p:nvPr/>
        </p:nvSpPr>
        <p:spPr>
          <a:xfrm>
            <a:off x="4754880" y="2011680"/>
            <a:ext cx="3839760" cy="410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00" strike="noStrike">
                <a:solidFill>
                  <a:srgbClr val="4FC3F7"/>
                </a:solidFill>
                <a:latin typeface="Calibri"/>
                <a:ea typeface="Calibri"/>
                <a:cs typeface="Calibri"/>
                <a:sym typeface="Calibri"/>
              </a:rPr>
              <a:t>http.request (parent span)</a:t>
            </a:r>
            <a:endParaRPr b="0" sz="12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6" name="Google Shape;216;p6"/>
          <p:cNvCxnSpPr/>
          <p:nvPr/>
        </p:nvCxnSpPr>
        <p:spPr>
          <a:xfrm>
            <a:off x="5029200" y="2423160"/>
            <a:ext cx="360" cy="274320"/>
          </a:xfrm>
          <a:prstGeom prst="straightConnector1">
            <a:avLst/>
          </a:prstGeom>
          <a:noFill/>
          <a:ln cap="flat" cmpd="sng" w="19050">
            <a:solidFill>
              <a:srgbClr val="00C9A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7" name="Google Shape;217;p6"/>
          <p:cNvSpPr/>
          <p:nvPr/>
        </p:nvSpPr>
        <p:spPr>
          <a:xfrm>
            <a:off x="5212080" y="2697480"/>
            <a:ext cx="3474000" cy="410760"/>
          </a:xfrm>
          <a:prstGeom prst="rect">
            <a:avLst/>
          </a:prstGeom>
          <a:solidFill>
            <a:srgbClr val="1A2A3A"/>
          </a:solidFill>
          <a:ln cap="flat" cmpd="sng" w="12700">
            <a:solidFill>
              <a:srgbClr val="00C9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6"/>
          <p:cNvSpPr/>
          <p:nvPr/>
        </p:nvSpPr>
        <p:spPr>
          <a:xfrm>
            <a:off x="5303520" y="2697480"/>
            <a:ext cx="3291120" cy="410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00" strike="noStrike">
                <a:solidFill>
                  <a:srgbClr val="00C9A7"/>
                </a:solidFill>
                <a:latin typeface="Calibri"/>
                <a:ea typeface="Calibri"/>
                <a:cs typeface="Calibri"/>
                <a:sym typeface="Calibri"/>
              </a:rPr>
              <a:t>↳ dns.lookup (child span)</a:t>
            </a:r>
            <a:endParaRPr b="0" sz="12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6"/>
          <p:cNvSpPr/>
          <p:nvPr/>
        </p:nvSpPr>
        <p:spPr>
          <a:xfrm>
            <a:off x="4663440" y="3246120"/>
            <a:ext cx="4022640" cy="27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 strike="noStrike">
                <a:solidFill>
                  <a:srgbClr val="E8F0F8"/>
                </a:solidFill>
                <a:latin typeface="Calibri"/>
                <a:ea typeface="Calibri"/>
                <a:cs typeface="Calibri"/>
                <a:sym typeface="Calibri"/>
              </a:rPr>
              <a:t>Span Attributes:</a:t>
            </a:r>
            <a:endParaRPr b="0" sz="12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6"/>
          <p:cNvSpPr/>
          <p:nvPr/>
        </p:nvSpPr>
        <p:spPr>
          <a:xfrm>
            <a:off x="4663440" y="3566160"/>
            <a:ext cx="4022640" cy="246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 strike="noStrike">
                <a:solidFill>
                  <a:srgbClr val="E8F0F8"/>
                </a:solidFill>
                <a:latin typeface="Calibri"/>
                <a:ea typeface="Calibri"/>
                <a:cs typeface="Calibri"/>
                <a:sym typeface="Calibri"/>
              </a:rPr>
              <a:t>• server.address / port</a:t>
            </a:r>
            <a:endParaRPr b="0" sz="11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6"/>
          <p:cNvSpPr/>
          <p:nvPr/>
        </p:nvSpPr>
        <p:spPr>
          <a:xfrm>
            <a:off x="4663440" y="4078080"/>
            <a:ext cx="4022640" cy="246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 strike="noStrike">
                <a:solidFill>
                  <a:srgbClr val="E8F0F8"/>
                </a:solidFill>
                <a:latin typeface="Calibri"/>
                <a:ea typeface="Calibri"/>
                <a:cs typeface="Calibri"/>
                <a:sym typeface="Calibri"/>
              </a:rPr>
              <a:t>• dns.answers</a:t>
            </a:r>
            <a:endParaRPr b="0" sz="11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6"/>
          <p:cNvSpPr/>
          <p:nvPr/>
        </p:nvSpPr>
        <p:spPr>
          <a:xfrm>
            <a:off x="4663440" y="4334400"/>
            <a:ext cx="4022640" cy="246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 strike="noStrike">
                <a:solidFill>
                  <a:srgbClr val="E8F0F8"/>
                </a:solidFill>
                <a:latin typeface="Calibri"/>
                <a:ea typeface="Calibri"/>
                <a:cs typeface="Calibri"/>
                <a:sym typeface="Calibri"/>
              </a:rPr>
              <a:t>• error (rcode)</a:t>
            </a:r>
            <a:endParaRPr b="0" sz="11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6"/>
          <p:cNvSpPr/>
          <p:nvPr/>
        </p:nvSpPr>
        <p:spPr>
          <a:xfrm>
            <a:off x="4663440" y="4590360"/>
            <a:ext cx="4022640" cy="246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• dns.question.name</a:t>
            </a:r>
            <a:endParaRPr b="0" sz="11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6"/>
          <p:cNvSpPr/>
          <p:nvPr/>
        </p:nvSpPr>
        <p:spPr>
          <a:xfrm>
            <a:off x="4663440" y="3818160"/>
            <a:ext cx="4022640" cy="246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 strike="noStrike">
                <a:solidFill>
                  <a:srgbClr val="E8F0F8"/>
                </a:solidFill>
                <a:latin typeface="Calibri"/>
                <a:ea typeface="Calibri"/>
                <a:cs typeface="Calibri"/>
                <a:sym typeface="Calibri"/>
              </a:rPr>
              <a:t>• client.address</a:t>
            </a:r>
            <a:endParaRPr b="0" sz="11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B2A"/>
        </a:soli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7"/>
          <p:cNvSpPr/>
          <p:nvPr/>
        </p:nvSpPr>
        <p:spPr>
          <a:xfrm>
            <a:off x="0" y="0"/>
            <a:ext cx="9143280" cy="639360"/>
          </a:xfrm>
          <a:prstGeom prst="rect">
            <a:avLst/>
          </a:prstGeom>
          <a:solidFill>
            <a:srgbClr val="1A2A3A"/>
          </a:solidFill>
          <a:ln cap="flat" cmpd="sng" w="12700">
            <a:solidFill>
              <a:srgbClr val="1A2A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7"/>
          <p:cNvSpPr/>
          <p:nvPr/>
        </p:nvSpPr>
        <p:spPr>
          <a:xfrm>
            <a:off x="365760" y="0"/>
            <a:ext cx="822888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 strike="noStrike">
                <a:solidFill>
                  <a:srgbClr val="00C9A7"/>
                </a:solidFill>
                <a:latin typeface="Calibri"/>
                <a:ea typeface="Calibri"/>
                <a:cs typeface="Calibri"/>
                <a:sym typeface="Calibri"/>
              </a:rPr>
              <a:t>IMPLEMENTATION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7"/>
          <p:cNvSpPr/>
          <p:nvPr/>
        </p:nvSpPr>
        <p:spPr>
          <a:xfrm>
            <a:off x="365760" y="731520"/>
            <a:ext cx="8228880" cy="50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Architecture Sketch</a:t>
            </a:r>
            <a:endParaRPr b="0" sz="26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7"/>
          <p:cNvSpPr/>
          <p:nvPr/>
        </p:nvSpPr>
        <p:spPr>
          <a:xfrm>
            <a:off x="365760" y="1371600"/>
            <a:ext cx="8411760" cy="730800"/>
          </a:xfrm>
          <a:prstGeom prst="rect">
            <a:avLst/>
          </a:prstGeom>
          <a:solidFill>
            <a:srgbClr val="0D2A24"/>
          </a:solidFill>
          <a:ln cap="flat" cmpd="sng" w="12700">
            <a:solidFill>
              <a:srgbClr val="00C9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7"/>
          <p:cNvSpPr/>
          <p:nvPr/>
        </p:nvSpPr>
        <p:spPr>
          <a:xfrm>
            <a:off x="365760" y="1371600"/>
            <a:ext cx="72360" cy="730800"/>
          </a:xfrm>
          <a:prstGeom prst="rect">
            <a:avLst/>
          </a:prstGeom>
          <a:solidFill>
            <a:srgbClr val="00C9A7"/>
          </a:solidFill>
          <a:ln cap="flat" cmpd="sng" w="12700">
            <a:solidFill>
              <a:srgbClr val="00C9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7"/>
          <p:cNvSpPr/>
          <p:nvPr/>
        </p:nvSpPr>
        <p:spPr>
          <a:xfrm>
            <a:off x="594360" y="1417320"/>
            <a:ext cx="3199680" cy="291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 strike="noStrike">
                <a:solidFill>
                  <a:srgbClr val="00C9A7"/>
                </a:solidFill>
                <a:latin typeface="Calibri"/>
                <a:ea typeface="Calibri"/>
                <a:cs typeface="Calibri"/>
                <a:sym typeface="Calibri"/>
              </a:rPr>
              <a:t>① Kernel eBPF Probes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7"/>
          <p:cNvSpPr/>
          <p:nvPr/>
        </p:nvSpPr>
        <p:spPr>
          <a:xfrm>
            <a:off x="594360" y="1719000"/>
            <a:ext cx="8046000" cy="328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 strike="noStrike">
                <a:solidFill>
                  <a:srgbClr val="E8F0F8"/>
                </a:solidFill>
                <a:latin typeface="Calibri"/>
                <a:ea typeface="Calibri"/>
                <a:cs typeface="Calibri"/>
                <a:sym typeface="Calibri"/>
              </a:rPr>
              <a:t>Hook UPD/TCP sendmsg/recvmsg on port 53 · Track in user-space based on “DNS ID” · Derive latency, RCODE, ...</a:t>
            </a:r>
            <a:endParaRPr b="0" sz="11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7" name="Google Shape;237;p7"/>
          <p:cNvCxnSpPr/>
          <p:nvPr/>
        </p:nvCxnSpPr>
        <p:spPr>
          <a:xfrm>
            <a:off x="4480560" y="2121120"/>
            <a:ext cx="360" cy="91440"/>
          </a:xfrm>
          <a:prstGeom prst="straightConnector1">
            <a:avLst/>
          </a:prstGeom>
          <a:noFill/>
          <a:ln cap="flat" cmpd="sng" w="19050">
            <a:solidFill>
              <a:srgbClr val="8BA5B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8" name="Google Shape;238;p7"/>
          <p:cNvSpPr/>
          <p:nvPr/>
        </p:nvSpPr>
        <p:spPr>
          <a:xfrm>
            <a:off x="365760" y="2231280"/>
            <a:ext cx="8411760" cy="730800"/>
          </a:xfrm>
          <a:prstGeom prst="rect">
            <a:avLst/>
          </a:prstGeom>
          <a:solidFill>
            <a:srgbClr val="0D1C2A"/>
          </a:solidFill>
          <a:ln cap="flat" cmpd="sng" w="12700">
            <a:solidFill>
              <a:srgbClr val="4FC3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7"/>
          <p:cNvSpPr/>
          <p:nvPr/>
        </p:nvSpPr>
        <p:spPr>
          <a:xfrm>
            <a:off x="365760" y="2231280"/>
            <a:ext cx="72360" cy="730800"/>
          </a:xfrm>
          <a:prstGeom prst="rect">
            <a:avLst/>
          </a:prstGeom>
          <a:solidFill>
            <a:srgbClr val="4FC3F7"/>
          </a:solidFill>
          <a:ln cap="flat" cmpd="sng" w="12700">
            <a:solidFill>
              <a:srgbClr val="4FC3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7"/>
          <p:cNvSpPr/>
          <p:nvPr/>
        </p:nvSpPr>
        <p:spPr>
          <a:xfrm>
            <a:off x="594360" y="2277000"/>
            <a:ext cx="3199680" cy="291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 strike="noStrike">
                <a:solidFill>
                  <a:srgbClr val="4FC3F7"/>
                </a:solidFill>
                <a:latin typeface="Calibri"/>
                <a:ea typeface="Calibri"/>
                <a:cs typeface="Calibri"/>
                <a:sym typeface="Calibri"/>
              </a:rPr>
              <a:t>② Workload Attribution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7"/>
          <p:cNvSpPr/>
          <p:nvPr/>
        </p:nvSpPr>
        <p:spPr>
          <a:xfrm>
            <a:off x="594360" y="2578680"/>
            <a:ext cx="8046000" cy="328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 strike="noStrike">
                <a:solidFill>
                  <a:srgbClr val="E8F0F8"/>
                </a:solidFill>
                <a:latin typeface="Calibri"/>
                <a:ea typeface="Calibri"/>
                <a:cs typeface="Calibri"/>
                <a:sym typeface="Calibri"/>
              </a:rPr>
              <a:t>container context + process information → map events to container/pod/process</a:t>
            </a:r>
            <a:endParaRPr b="0" sz="11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2" name="Google Shape;242;p7"/>
          <p:cNvCxnSpPr/>
          <p:nvPr/>
        </p:nvCxnSpPr>
        <p:spPr>
          <a:xfrm>
            <a:off x="4480560" y="2980800"/>
            <a:ext cx="360" cy="91440"/>
          </a:xfrm>
          <a:prstGeom prst="straightConnector1">
            <a:avLst/>
          </a:prstGeom>
          <a:noFill/>
          <a:ln cap="flat" cmpd="sng" w="19050">
            <a:solidFill>
              <a:srgbClr val="8BA5B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3" name="Google Shape;243;p7"/>
          <p:cNvSpPr/>
          <p:nvPr/>
        </p:nvSpPr>
        <p:spPr>
          <a:xfrm>
            <a:off x="365760" y="3090600"/>
            <a:ext cx="8411760" cy="730800"/>
          </a:xfrm>
          <a:prstGeom prst="rect">
            <a:avLst/>
          </a:prstGeom>
          <a:solidFill>
            <a:srgbClr val="2A1A0D"/>
          </a:solidFill>
          <a:ln cap="flat" cmpd="sng" w="12700">
            <a:solidFill>
              <a:srgbClr val="FF8C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7"/>
          <p:cNvSpPr/>
          <p:nvPr/>
        </p:nvSpPr>
        <p:spPr>
          <a:xfrm>
            <a:off x="365760" y="3090600"/>
            <a:ext cx="72360" cy="730800"/>
          </a:xfrm>
          <a:prstGeom prst="rect">
            <a:avLst/>
          </a:prstGeom>
          <a:solidFill>
            <a:srgbClr val="FF8C42"/>
          </a:solidFill>
          <a:ln cap="flat" cmpd="sng" w="12700">
            <a:solidFill>
              <a:srgbClr val="FF8C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7"/>
          <p:cNvSpPr/>
          <p:nvPr/>
        </p:nvSpPr>
        <p:spPr>
          <a:xfrm>
            <a:off x="594360" y="3136320"/>
            <a:ext cx="3199680" cy="291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 strike="noStrike">
                <a:solidFill>
                  <a:srgbClr val="FF8C42"/>
                </a:solidFill>
                <a:latin typeface="Calibri"/>
                <a:ea typeface="Calibri"/>
                <a:cs typeface="Calibri"/>
                <a:sym typeface="Calibri"/>
              </a:rPr>
              <a:t>③ User-Space Telemetry Export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7"/>
          <p:cNvSpPr/>
          <p:nvPr/>
        </p:nvSpPr>
        <p:spPr>
          <a:xfrm>
            <a:off x="594360" y="3438000"/>
            <a:ext cx="8046000" cy="328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 strike="noStrike">
                <a:solidFill>
                  <a:srgbClr val="E8F0F8"/>
                </a:solidFill>
                <a:latin typeface="Calibri"/>
                <a:ea typeface="Calibri"/>
                <a:cs typeface="Calibri"/>
                <a:sym typeface="Calibri"/>
              </a:rPr>
              <a:t>Prometheus/OTel metrics · Generate DNS lookup trace spans</a:t>
            </a:r>
            <a:endParaRPr b="0" sz="11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7" name="Google Shape;247;p7"/>
          <p:cNvCxnSpPr/>
          <p:nvPr/>
        </p:nvCxnSpPr>
        <p:spPr>
          <a:xfrm>
            <a:off x="4480560" y="3840480"/>
            <a:ext cx="360" cy="91440"/>
          </a:xfrm>
          <a:prstGeom prst="straightConnector1">
            <a:avLst/>
          </a:prstGeom>
          <a:noFill/>
          <a:ln cap="flat" cmpd="sng" w="19050">
            <a:solidFill>
              <a:srgbClr val="8BA5B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8" name="Google Shape;248;p7"/>
          <p:cNvSpPr/>
          <p:nvPr/>
        </p:nvSpPr>
        <p:spPr>
          <a:xfrm>
            <a:off x="365760" y="3950280"/>
            <a:ext cx="8411760" cy="730800"/>
          </a:xfrm>
          <a:prstGeom prst="rect">
            <a:avLst/>
          </a:prstGeom>
          <a:solidFill>
            <a:srgbClr val="1E1E0D"/>
          </a:solidFill>
          <a:ln cap="flat" cmpd="sng" w="12700">
            <a:solidFill>
              <a:srgbClr val="FFD1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7"/>
          <p:cNvSpPr/>
          <p:nvPr/>
        </p:nvSpPr>
        <p:spPr>
          <a:xfrm>
            <a:off x="365760" y="3950280"/>
            <a:ext cx="72360" cy="730800"/>
          </a:xfrm>
          <a:prstGeom prst="rect">
            <a:avLst/>
          </a:prstGeom>
          <a:solidFill>
            <a:srgbClr val="FFD166"/>
          </a:solidFill>
          <a:ln cap="flat" cmpd="sng" w="12700">
            <a:solidFill>
              <a:srgbClr val="FFD1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7"/>
          <p:cNvSpPr/>
          <p:nvPr/>
        </p:nvSpPr>
        <p:spPr>
          <a:xfrm>
            <a:off x="594360" y="3996000"/>
            <a:ext cx="5806440" cy="291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 strike="noStrike">
                <a:solidFill>
                  <a:srgbClr val="FFD166"/>
                </a:solidFill>
                <a:latin typeface="Calibri"/>
                <a:ea typeface="Calibri"/>
                <a:cs typeface="Calibri"/>
                <a:sym typeface="Calibri"/>
              </a:rPr>
              <a:t>④ Further enrichment and transformation with the OTel Collector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7"/>
          <p:cNvSpPr/>
          <p:nvPr/>
        </p:nvSpPr>
        <p:spPr>
          <a:xfrm>
            <a:off x="594360" y="4297680"/>
            <a:ext cx="8046000" cy="328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 strike="noStrike">
                <a:solidFill>
                  <a:srgbClr val="E8F0F8"/>
                </a:solidFill>
                <a:latin typeface="Calibri"/>
                <a:ea typeface="Calibri"/>
                <a:cs typeface="Calibri"/>
                <a:sym typeface="Calibri"/>
              </a:rPr>
              <a:t> Sampling policies, enrichment of span attributes</a:t>
            </a:r>
            <a:endParaRPr b="0" sz="11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B2A"/>
        </a:solid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8"/>
          <p:cNvSpPr/>
          <p:nvPr/>
        </p:nvSpPr>
        <p:spPr>
          <a:xfrm>
            <a:off x="0" y="0"/>
            <a:ext cx="9143280" cy="639360"/>
          </a:xfrm>
          <a:prstGeom prst="rect">
            <a:avLst/>
          </a:prstGeom>
          <a:solidFill>
            <a:srgbClr val="1A2A3A"/>
          </a:solidFill>
          <a:ln cap="flat" cmpd="sng" w="12700">
            <a:solidFill>
              <a:srgbClr val="1A2A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8"/>
          <p:cNvSpPr/>
          <p:nvPr/>
        </p:nvSpPr>
        <p:spPr>
          <a:xfrm>
            <a:off x="365760" y="0"/>
            <a:ext cx="822888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 strike="noStrike">
                <a:solidFill>
                  <a:srgbClr val="00C9A7"/>
                </a:solidFill>
                <a:latin typeface="Calibri"/>
                <a:ea typeface="Calibri"/>
                <a:cs typeface="Calibri"/>
                <a:sym typeface="Calibri"/>
              </a:rPr>
              <a:t>IMPLEMENTATION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9" name="Google Shape;259;p8"/>
          <p:cNvGrpSpPr/>
          <p:nvPr/>
        </p:nvGrpSpPr>
        <p:grpSpPr>
          <a:xfrm>
            <a:off x="526680" y="3053880"/>
            <a:ext cx="1908360" cy="506880"/>
            <a:chOff x="526680" y="3053880"/>
            <a:chExt cx="1908360" cy="506880"/>
          </a:xfrm>
        </p:grpSpPr>
        <p:pic>
          <p:nvPicPr>
            <p:cNvPr id="260" name="Google Shape;260;p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26680" y="3053880"/>
              <a:ext cx="1908360" cy="5068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1" name="Google Shape;261;p8"/>
            <p:cNvSpPr/>
            <p:nvPr/>
          </p:nvSpPr>
          <p:spPr>
            <a:xfrm>
              <a:off x="526680" y="3178800"/>
              <a:ext cx="1756440" cy="3819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0000" spcFirstLastPara="1" rIns="90000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900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Linux OS</a:t>
              </a:r>
              <a:endParaRPr b="0" sz="190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2" name="Google Shape;262;p8"/>
          <p:cNvGrpSpPr/>
          <p:nvPr/>
        </p:nvGrpSpPr>
        <p:grpSpPr>
          <a:xfrm>
            <a:off x="526680" y="1247760"/>
            <a:ext cx="1908360" cy="1874880"/>
            <a:chOff x="526680" y="1247760"/>
            <a:chExt cx="1908360" cy="1874880"/>
          </a:xfrm>
        </p:grpSpPr>
        <p:grpSp>
          <p:nvGrpSpPr>
            <p:cNvPr id="263" name="Google Shape;263;p8"/>
            <p:cNvGrpSpPr/>
            <p:nvPr/>
          </p:nvGrpSpPr>
          <p:grpSpPr>
            <a:xfrm>
              <a:off x="526680" y="1247760"/>
              <a:ext cx="1908360" cy="1874880"/>
              <a:chOff x="526680" y="1247760"/>
              <a:chExt cx="1908360" cy="1874880"/>
            </a:xfrm>
          </p:grpSpPr>
          <p:pic>
            <p:nvPicPr>
              <p:cNvPr id="264" name="Google Shape;264;p8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526680" y="1247760"/>
                <a:ext cx="1908360" cy="184788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65" name="Google Shape;265;p8"/>
              <p:cNvSpPr/>
              <p:nvPr/>
            </p:nvSpPr>
            <p:spPr>
              <a:xfrm>
                <a:off x="526680" y="1624320"/>
                <a:ext cx="1756440" cy="14983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0000" spcFirstLastPara="1" rIns="90000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-US" sz="2000" strike="noStrike">
                    <a:solidFill>
                      <a:srgbClr val="FFFFFF"/>
                    </a:solidFill>
                    <a:latin typeface="Inter"/>
                    <a:ea typeface="Inter"/>
                    <a:cs typeface="Inter"/>
                    <a:sym typeface="Inter"/>
                  </a:rPr>
                  <a:t>Your</a:t>
                </a:r>
                <a:endParaRPr b="0" sz="2000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-US" sz="2000" strike="noStrike">
                    <a:solidFill>
                      <a:srgbClr val="FFFFFF"/>
                    </a:solidFill>
                    <a:latin typeface="Inter"/>
                    <a:ea typeface="Inter"/>
                    <a:cs typeface="Inter"/>
                    <a:sym typeface="Inter"/>
                  </a:rPr>
                  <a:t>Application</a:t>
                </a:r>
                <a:endParaRPr b="0" sz="2000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2000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66" name="Google Shape;266;p8"/>
            <p:cNvSpPr/>
            <p:nvPr/>
          </p:nvSpPr>
          <p:spPr>
            <a:xfrm>
              <a:off x="709920" y="2696400"/>
              <a:ext cx="1395360" cy="316440"/>
            </a:xfrm>
            <a:prstGeom prst="roundRect">
              <a:avLst>
                <a:gd fmla="val 16667" name="adj"/>
              </a:avLst>
            </a:prstGeom>
            <a:solidFill>
              <a:srgbClr val="CFE2F3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0000" spcFirstLastPara="1" rIns="90000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400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Runtime &amp; libs</a:t>
              </a:r>
              <a:endParaRPr b="0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7" name="Google Shape;267;p8"/>
          <p:cNvGrpSpPr/>
          <p:nvPr/>
        </p:nvGrpSpPr>
        <p:grpSpPr>
          <a:xfrm>
            <a:off x="2342880" y="2410920"/>
            <a:ext cx="1454400" cy="1166400"/>
            <a:chOff x="2342880" y="2410920"/>
            <a:chExt cx="1454400" cy="1166400"/>
          </a:xfrm>
        </p:grpSpPr>
        <p:pic>
          <p:nvPicPr>
            <p:cNvPr id="268" name="Google Shape;268;p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342880" y="2410920"/>
              <a:ext cx="1454400" cy="11494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9" name="Google Shape;269;p8"/>
            <p:cNvSpPr/>
            <p:nvPr/>
          </p:nvSpPr>
          <p:spPr>
            <a:xfrm>
              <a:off x="2342880" y="2645280"/>
              <a:ext cx="1338840" cy="9320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0000" spcFirstLastPara="1" rIns="90000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2100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OBI</a:t>
              </a:r>
              <a:endParaRPr b="0" sz="210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0" name="Google Shape;270;p8"/>
          <p:cNvGrpSpPr/>
          <p:nvPr/>
        </p:nvGrpSpPr>
        <p:grpSpPr>
          <a:xfrm>
            <a:off x="2032920" y="2678580"/>
            <a:ext cx="431100" cy="783360"/>
            <a:chOff x="2032920" y="2678580"/>
            <a:chExt cx="431100" cy="783360"/>
          </a:xfrm>
        </p:grpSpPr>
        <p:sp>
          <p:nvSpPr>
            <p:cNvPr id="271" name="Google Shape;271;p8"/>
            <p:cNvSpPr/>
            <p:nvPr/>
          </p:nvSpPr>
          <p:spPr>
            <a:xfrm>
              <a:off x="2032920" y="2683800"/>
              <a:ext cx="414360" cy="407160"/>
            </a:xfrm>
            <a:prstGeom prst="leftArrowCallout">
              <a:avLst>
                <a:gd fmla="val 22145" name="adj1"/>
                <a:gd fmla="val 35950" name="adj2"/>
                <a:gd fmla="val 38930" name="adj3"/>
                <a:gd fmla="val 47355" name="adj4"/>
              </a:avLst>
            </a:prstGeom>
            <a:solidFill>
              <a:srgbClr val="BCBCC8"/>
            </a:solidFill>
            <a:ln>
              <a:noFill/>
            </a:ln>
          </p:spPr>
          <p:txBody>
            <a:bodyPr anchorCtr="0" anchor="ctr" bIns="91425" lIns="90000" spcFirstLastPara="1" rIns="90000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8"/>
            <p:cNvSpPr/>
            <p:nvPr/>
          </p:nvSpPr>
          <p:spPr>
            <a:xfrm>
              <a:off x="2032920" y="3053880"/>
              <a:ext cx="414360" cy="407160"/>
            </a:xfrm>
            <a:prstGeom prst="leftArrowCallout">
              <a:avLst>
                <a:gd fmla="val 22145" name="adj1"/>
                <a:gd fmla="val 35950" name="adj2"/>
                <a:gd fmla="val 38930" name="adj3"/>
                <a:gd fmla="val 47355" name="adj4"/>
              </a:avLst>
            </a:prstGeom>
            <a:solidFill>
              <a:srgbClr val="BCBCC8"/>
            </a:solidFill>
            <a:ln>
              <a:noFill/>
            </a:ln>
          </p:spPr>
          <p:txBody>
            <a:bodyPr anchorCtr="0" anchor="ctr" bIns="91425" lIns="90000" spcFirstLastPara="1" rIns="90000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8"/>
            <p:cNvSpPr/>
            <p:nvPr/>
          </p:nvSpPr>
          <p:spPr>
            <a:xfrm rot="-5400000">
              <a:off x="1973160" y="2971080"/>
              <a:ext cx="783360" cy="198360"/>
            </a:xfrm>
            <a:prstGeom prst="rect">
              <a:avLst/>
            </a:prstGeom>
            <a:solidFill>
              <a:srgbClr val="BCBCC8"/>
            </a:solidFill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300" strike="noStrike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rPr>
                <a:t>eBPF</a:t>
              </a:r>
              <a:endParaRPr b="0" sz="13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4" name="Google Shape;274;p8"/>
          <p:cNvGrpSpPr/>
          <p:nvPr/>
        </p:nvGrpSpPr>
        <p:grpSpPr>
          <a:xfrm>
            <a:off x="5324040" y="2744640"/>
            <a:ext cx="2108520" cy="572040"/>
            <a:chOff x="5324040" y="2744640"/>
            <a:chExt cx="2108520" cy="572040"/>
          </a:xfrm>
        </p:grpSpPr>
        <p:pic>
          <p:nvPicPr>
            <p:cNvPr id="275" name="Google Shape;275;p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324040" y="2744640"/>
              <a:ext cx="2108520" cy="5720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6" name="Google Shape;276;p8"/>
            <p:cNvSpPr/>
            <p:nvPr/>
          </p:nvSpPr>
          <p:spPr>
            <a:xfrm>
              <a:off x="5324040" y="2853000"/>
              <a:ext cx="1940400" cy="4636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91425" lIns="90000" spcFirstLastPara="1" rIns="90000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900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OTEL Collector</a:t>
              </a:r>
              <a:endParaRPr b="0" sz="190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7" name="Google Shape;277;p8"/>
          <p:cNvSpPr/>
          <p:nvPr/>
        </p:nvSpPr>
        <p:spPr>
          <a:xfrm>
            <a:off x="3785400" y="3065400"/>
            <a:ext cx="1610640" cy="3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0000" spcFirstLastPara="1" rIns="90000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00" strike="noStrike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Metrics &amp; traces</a:t>
            </a:r>
            <a:endParaRPr b="0" sz="14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8" name="Google Shape;278;p8"/>
          <p:cNvCxnSpPr>
            <a:stCxn id="269" idx="3"/>
            <a:endCxn id="276" idx="1"/>
          </p:cNvCxnSpPr>
          <p:nvPr/>
        </p:nvCxnSpPr>
        <p:spPr>
          <a:xfrm flipH="1" rot="10800000">
            <a:off x="3681720" y="3084900"/>
            <a:ext cx="1642200" cy="26400"/>
          </a:xfrm>
          <a:prstGeom prst="straightConnector1">
            <a:avLst/>
          </a:prstGeom>
          <a:noFill/>
          <a:ln cap="flat" cmpd="sng" w="28575">
            <a:solidFill>
              <a:srgbClr val="EEEEEE"/>
            </a:solidFill>
            <a:prstDash val="dash"/>
            <a:round/>
            <a:headEnd len="sm" w="sm" type="none"/>
            <a:tailEnd len="med" w="med" type="triangle"/>
          </a:ln>
        </p:spPr>
      </p:cxnSp>
      <p:pic>
        <p:nvPicPr>
          <p:cNvPr id="279" name="Google Shape;279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312080" y="2607840"/>
            <a:ext cx="399600" cy="39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234880" y="2624400"/>
            <a:ext cx="842760" cy="421200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8"/>
          <p:cNvSpPr/>
          <p:nvPr/>
        </p:nvSpPr>
        <p:spPr>
          <a:xfrm>
            <a:off x="228600" y="781200"/>
            <a:ext cx="7772040" cy="3657240"/>
          </a:xfrm>
          <a:prstGeom prst="rect">
            <a:avLst/>
          </a:prstGeom>
          <a:noFill/>
          <a:ln cap="flat" cmpd="sng" w="18350">
            <a:solidFill>
              <a:srgbClr val="50938A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54000" lIns="99000" spcFirstLastPara="1" rIns="99000" wrap="square" tIns="54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8"/>
          <p:cNvSpPr/>
          <p:nvPr/>
        </p:nvSpPr>
        <p:spPr>
          <a:xfrm>
            <a:off x="6113520" y="786960"/>
            <a:ext cx="1828440" cy="548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Kubernetes API</a:t>
            </a:r>
            <a:endParaRPr b="0" sz="14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3" name="Google Shape;283;p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 flipH="1">
            <a:off x="6750360" y="1359000"/>
            <a:ext cx="595800" cy="581040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8"/>
          <p:cNvSpPr/>
          <p:nvPr/>
        </p:nvSpPr>
        <p:spPr>
          <a:xfrm>
            <a:off x="6244200" y="873000"/>
            <a:ext cx="1599840" cy="1184040"/>
          </a:xfrm>
          <a:prstGeom prst="rect">
            <a:avLst/>
          </a:prstGeom>
          <a:noFill/>
          <a:ln cap="flat" cmpd="sng" w="18350">
            <a:solidFill>
              <a:srgbClr val="81ACA6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54000" lIns="99000" spcFirstLastPara="1" rIns="99000" wrap="square" tIns="54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8"/>
          <p:cNvSpPr/>
          <p:nvPr/>
        </p:nvSpPr>
        <p:spPr>
          <a:xfrm>
            <a:off x="1517400" y="3641400"/>
            <a:ext cx="1610640" cy="6094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0000" spcFirstLastPara="1" rIns="90000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00" strike="noStrike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UDP/TCP DNS Tracking</a:t>
            </a:r>
            <a:endParaRPr b="0" sz="14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6" name="Google Shape;286;p8"/>
          <p:cNvCxnSpPr/>
          <p:nvPr/>
        </p:nvCxnSpPr>
        <p:spPr>
          <a:xfrm rot="10800000">
            <a:off x="2283480" y="3321000"/>
            <a:ext cx="2520" cy="457200"/>
          </a:xfrm>
          <a:prstGeom prst="straightConnector1">
            <a:avLst/>
          </a:prstGeom>
          <a:noFill/>
          <a:ln cap="flat" cmpd="sng" w="18350">
            <a:solidFill>
              <a:srgbClr val="FF4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87" name="Google Shape;287;p8"/>
          <p:cNvCxnSpPr/>
          <p:nvPr/>
        </p:nvCxnSpPr>
        <p:spPr>
          <a:xfrm rot="10800000">
            <a:off x="6387120" y="3325680"/>
            <a:ext cx="2520" cy="457200"/>
          </a:xfrm>
          <a:prstGeom prst="straightConnector1">
            <a:avLst/>
          </a:prstGeom>
          <a:noFill/>
          <a:ln cap="flat" cmpd="sng" w="18350">
            <a:solidFill>
              <a:srgbClr val="FF4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88" name="Google Shape;288;p8"/>
          <p:cNvSpPr/>
          <p:nvPr/>
        </p:nvSpPr>
        <p:spPr>
          <a:xfrm>
            <a:off x="5585400" y="3641400"/>
            <a:ext cx="1610640" cy="6094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0000" spcFirstLastPara="1" rIns="90000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00" strike="noStrike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Further enrichment</a:t>
            </a:r>
            <a:endParaRPr b="0" sz="14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8"/>
          <p:cNvSpPr/>
          <p:nvPr/>
        </p:nvSpPr>
        <p:spPr>
          <a:xfrm>
            <a:off x="3137400" y="3641400"/>
            <a:ext cx="1610640" cy="3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0000" spcFirstLastPara="1" rIns="90000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00" strike="noStrike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Telemetry Export</a:t>
            </a:r>
            <a:endParaRPr b="0" sz="14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0" name="Google Shape;290;p8"/>
          <p:cNvCxnSpPr/>
          <p:nvPr/>
        </p:nvCxnSpPr>
        <p:spPr>
          <a:xfrm rot="10800000">
            <a:off x="3543120" y="3325680"/>
            <a:ext cx="2520" cy="457200"/>
          </a:xfrm>
          <a:prstGeom prst="straightConnector1">
            <a:avLst/>
          </a:prstGeom>
          <a:noFill/>
          <a:ln cap="flat" cmpd="sng" w="18350">
            <a:solidFill>
              <a:srgbClr val="FF4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91" name="Google Shape;291;p8"/>
          <p:cNvCxnSpPr>
            <a:stCxn id="284" idx="1"/>
          </p:cNvCxnSpPr>
          <p:nvPr/>
        </p:nvCxnSpPr>
        <p:spPr>
          <a:xfrm flipH="1">
            <a:off x="3069600" y="1465020"/>
            <a:ext cx="3174600" cy="946500"/>
          </a:xfrm>
          <a:prstGeom prst="bentConnector2">
            <a:avLst/>
          </a:prstGeom>
          <a:noFill/>
          <a:ln cap="flat" cmpd="sng" w="18350">
            <a:solidFill>
              <a:srgbClr val="FF4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92" name="Google Shape;292;p8"/>
          <p:cNvSpPr/>
          <p:nvPr/>
        </p:nvSpPr>
        <p:spPr>
          <a:xfrm>
            <a:off x="3137400" y="1085400"/>
            <a:ext cx="2120040" cy="3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0000" spcFirstLastPara="1" rIns="90000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00" strike="noStrike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Workload Attribution</a:t>
            </a:r>
            <a:endParaRPr b="0" sz="14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2032"/>
        </a:solidFill>
      </p:bgPr>
    </p:bg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9"/>
          <p:cNvSpPr/>
          <p:nvPr/>
        </p:nvSpPr>
        <p:spPr>
          <a:xfrm>
            <a:off x="0" y="0"/>
            <a:ext cx="9143280" cy="639360"/>
          </a:xfrm>
          <a:prstGeom prst="rect">
            <a:avLst/>
          </a:prstGeom>
          <a:solidFill>
            <a:srgbClr val="0D1B2A"/>
          </a:solidFill>
          <a:ln cap="flat" cmpd="sng" w="12700">
            <a:solidFill>
              <a:srgbClr val="0D1B2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9"/>
          <p:cNvSpPr/>
          <p:nvPr/>
        </p:nvSpPr>
        <p:spPr>
          <a:xfrm>
            <a:off x="365760" y="0"/>
            <a:ext cx="822888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 strike="noStrike">
                <a:solidFill>
                  <a:srgbClr val="00C9A7"/>
                </a:solidFill>
                <a:latin typeface="Calibri"/>
                <a:ea typeface="Calibri"/>
                <a:cs typeface="Calibri"/>
                <a:sym typeface="Calibri"/>
              </a:rPr>
              <a:t>VALUE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9"/>
          <p:cNvSpPr/>
          <p:nvPr/>
        </p:nvSpPr>
        <p:spPr>
          <a:xfrm>
            <a:off x="365760" y="777240"/>
            <a:ext cx="8228880" cy="547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Operational Value &amp; Real-World Scenarios</a:t>
            </a:r>
            <a:endParaRPr b="0" sz="26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9"/>
          <p:cNvSpPr/>
          <p:nvPr/>
        </p:nvSpPr>
        <p:spPr>
          <a:xfrm>
            <a:off x="274320" y="1463040"/>
            <a:ext cx="4114080" cy="1188000"/>
          </a:xfrm>
          <a:prstGeom prst="rect">
            <a:avLst/>
          </a:prstGeom>
          <a:solidFill>
            <a:srgbClr val="1A2A3A"/>
          </a:solidFill>
          <a:ln cap="flat" cmpd="sng" w="12700">
            <a:solidFill>
              <a:srgbClr val="4CAF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302" name="Google Shape;30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1480" y="1600200"/>
            <a:ext cx="365040" cy="365040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9"/>
          <p:cNvSpPr/>
          <p:nvPr/>
        </p:nvSpPr>
        <p:spPr>
          <a:xfrm>
            <a:off x="914400" y="1554480"/>
            <a:ext cx="3382560" cy="346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 strike="noStrike">
                <a:solidFill>
                  <a:srgbClr val="4CAF7D"/>
                </a:solidFill>
                <a:latin typeface="Calibri"/>
                <a:ea typeface="Calibri"/>
                <a:cs typeface="Calibri"/>
                <a:sym typeface="Calibri"/>
              </a:rPr>
              <a:t>Root-Cause Visibility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9"/>
          <p:cNvSpPr/>
          <p:nvPr/>
        </p:nvSpPr>
        <p:spPr>
          <a:xfrm>
            <a:off x="411480" y="2011680"/>
            <a:ext cx="3839760" cy="593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 strike="noStrike">
                <a:solidFill>
                  <a:srgbClr val="E8F0F8"/>
                </a:solidFill>
                <a:latin typeface="Calibri"/>
                <a:ea typeface="Calibri"/>
                <a:cs typeface="Calibri"/>
                <a:sym typeface="Calibri"/>
              </a:rPr>
              <a:t>Immediately correlate downstream latency or failures with DNS timing — drastically reducing MTTR</a:t>
            </a:r>
            <a:endParaRPr b="0" sz="11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9"/>
          <p:cNvSpPr/>
          <p:nvPr/>
        </p:nvSpPr>
        <p:spPr>
          <a:xfrm>
            <a:off x="4754880" y="1463040"/>
            <a:ext cx="4114080" cy="1188000"/>
          </a:xfrm>
          <a:prstGeom prst="rect">
            <a:avLst/>
          </a:prstGeom>
          <a:solidFill>
            <a:srgbClr val="1A2A3A"/>
          </a:solidFill>
          <a:ln cap="flat" cmpd="sng" w="12700">
            <a:solidFill>
              <a:srgbClr val="4FC3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306" name="Google Shape;306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92040" y="1600200"/>
            <a:ext cx="365040" cy="36504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9"/>
          <p:cNvSpPr/>
          <p:nvPr/>
        </p:nvSpPr>
        <p:spPr>
          <a:xfrm>
            <a:off x="5394960" y="1554480"/>
            <a:ext cx="3382560" cy="346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 strike="noStrike">
                <a:solidFill>
                  <a:srgbClr val="4FC3F7"/>
                </a:solidFill>
                <a:latin typeface="Calibri"/>
                <a:ea typeface="Calibri"/>
                <a:cs typeface="Calibri"/>
                <a:sym typeface="Calibri"/>
              </a:rPr>
              <a:t>Resolver Health Metrics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9"/>
          <p:cNvSpPr/>
          <p:nvPr/>
        </p:nvSpPr>
        <p:spPr>
          <a:xfrm>
            <a:off x="4892040" y="2011680"/>
            <a:ext cx="3839760" cy="593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 strike="noStrike">
                <a:solidFill>
                  <a:srgbClr val="E8F0F8"/>
                </a:solidFill>
                <a:latin typeface="Calibri"/>
                <a:ea typeface="Calibri"/>
                <a:cs typeface="Calibri"/>
                <a:sym typeface="Calibri"/>
              </a:rPr>
              <a:t>Per-resolver error rates expose faulty DNS servers, misconfigured fallback chains, and multi-resolver issues</a:t>
            </a:r>
            <a:endParaRPr b="0" sz="11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9"/>
          <p:cNvSpPr/>
          <p:nvPr/>
        </p:nvSpPr>
        <p:spPr>
          <a:xfrm>
            <a:off x="274320" y="2834640"/>
            <a:ext cx="4114080" cy="1188000"/>
          </a:xfrm>
          <a:prstGeom prst="rect">
            <a:avLst/>
          </a:prstGeom>
          <a:solidFill>
            <a:srgbClr val="1A2A3A"/>
          </a:solidFill>
          <a:ln cap="flat" cmpd="sng" w="12700">
            <a:solidFill>
              <a:srgbClr val="FF8C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310" name="Google Shape;310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1480" y="2971800"/>
            <a:ext cx="365040" cy="365040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9"/>
          <p:cNvSpPr/>
          <p:nvPr/>
        </p:nvSpPr>
        <p:spPr>
          <a:xfrm>
            <a:off x="914400" y="2926080"/>
            <a:ext cx="3382560" cy="346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 strike="noStrike">
                <a:solidFill>
                  <a:srgbClr val="FF8C42"/>
                </a:solidFill>
                <a:latin typeface="Calibri"/>
                <a:ea typeface="Calibri"/>
                <a:cs typeface="Calibri"/>
                <a:sym typeface="Calibri"/>
              </a:rPr>
              <a:t>Full-Stack Correlation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9"/>
          <p:cNvSpPr/>
          <p:nvPr/>
        </p:nvSpPr>
        <p:spPr>
          <a:xfrm>
            <a:off x="411480" y="3383280"/>
            <a:ext cx="3839760" cy="593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 strike="noStrike">
                <a:solidFill>
                  <a:srgbClr val="E8F0F8"/>
                </a:solidFill>
                <a:latin typeface="Calibri"/>
                <a:ea typeface="Calibri"/>
                <a:cs typeface="Calibri"/>
                <a:sym typeface="Calibri"/>
              </a:rPr>
              <a:t>Link DNS spans with connect + TLS + HTTP for end-to-end trace visibility in a single unified view</a:t>
            </a:r>
            <a:endParaRPr b="0" sz="11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9"/>
          <p:cNvSpPr/>
          <p:nvPr/>
        </p:nvSpPr>
        <p:spPr>
          <a:xfrm>
            <a:off x="4754880" y="2834640"/>
            <a:ext cx="4114080" cy="1188000"/>
          </a:xfrm>
          <a:prstGeom prst="rect">
            <a:avLst/>
          </a:prstGeom>
          <a:solidFill>
            <a:srgbClr val="1A2A3A"/>
          </a:solidFill>
          <a:ln cap="flat" cmpd="sng" w="12700">
            <a:solidFill>
              <a:srgbClr val="00C9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314" name="Google Shape;314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92040" y="2971800"/>
            <a:ext cx="365040" cy="365040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9"/>
          <p:cNvSpPr/>
          <p:nvPr/>
        </p:nvSpPr>
        <p:spPr>
          <a:xfrm>
            <a:off x="5394960" y="2926080"/>
            <a:ext cx="3382560" cy="346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 strike="noStrike">
                <a:solidFill>
                  <a:srgbClr val="00C9A7"/>
                </a:solidFill>
                <a:latin typeface="Calibri"/>
                <a:ea typeface="Calibri"/>
                <a:cs typeface="Calibri"/>
                <a:sym typeface="Calibri"/>
              </a:rPr>
              <a:t>Ecosystem Benefit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9"/>
          <p:cNvSpPr/>
          <p:nvPr/>
        </p:nvSpPr>
        <p:spPr>
          <a:xfrm>
            <a:off x="4892040" y="3383280"/>
            <a:ext cx="3839760" cy="593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 strike="noStrike">
                <a:solidFill>
                  <a:srgbClr val="E8F0F8"/>
                </a:solidFill>
                <a:latin typeface="Calibri"/>
                <a:ea typeface="Calibri"/>
                <a:cs typeface="Calibri"/>
                <a:sym typeface="Calibri"/>
              </a:rPr>
              <a:t>Very few agents provide built-in DNS tracing at workload level — a meaningful contribution to the OpenTelemetry open source community</a:t>
            </a:r>
            <a:endParaRPr b="0" sz="11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B2A"/>
        </a:solidFill>
      </p:bgPr>
    </p:bg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0"/>
          <p:cNvSpPr/>
          <p:nvPr/>
        </p:nvSpPr>
        <p:spPr>
          <a:xfrm>
            <a:off x="0" y="0"/>
            <a:ext cx="9143280" cy="639360"/>
          </a:xfrm>
          <a:prstGeom prst="rect">
            <a:avLst/>
          </a:prstGeom>
          <a:solidFill>
            <a:srgbClr val="1A2A3A"/>
          </a:solidFill>
          <a:ln cap="flat" cmpd="sng" w="12700">
            <a:solidFill>
              <a:srgbClr val="1A2A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0"/>
          <p:cNvSpPr/>
          <p:nvPr/>
        </p:nvSpPr>
        <p:spPr>
          <a:xfrm>
            <a:off x="365760" y="0"/>
            <a:ext cx="822888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 strike="noStrike">
                <a:solidFill>
                  <a:srgbClr val="00C9A7"/>
                </a:solidFill>
                <a:latin typeface="Calibri"/>
                <a:ea typeface="Calibri"/>
                <a:cs typeface="Calibri"/>
                <a:sym typeface="Calibri"/>
              </a:rPr>
              <a:t>SCENARIOS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10"/>
          <p:cNvSpPr/>
          <p:nvPr/>
        </p:nvSpPr>
        <p:spPr>
          <a:xfrm>
            <a:off x="365760" y="731520"/>
            <a:ext cx="8228880" cy="50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When the DNS Server Is the Problem</a:t>
            </a:r>
            <a:endParaRPr b="0" sz="26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10"/>
          <p:cNvSpPr/>
          <p:nvPr/>
        </p:nvSpPr>
        <p:spPr>
          <a:xfrm>
            <a:off x="365760" y="1234440"/>
            <a:ext cx="8228880" cy="27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300" strike="noStrike">
                <a:solidFill>
                  <a:srgbClr val="8BA5BE"/>
                </a:solidFill>
                <a:latin typeface="Calibri"/>
                <a:ea typeface="Calibri"/>
                <a:cs typeface="Calibri"/>
                <a:sym typeface="Calibri"/>
              </a:rPr>
              <a:t>DNS server issues are invisible until you instrument at the connection layer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10"/>
          <p:cNvSpPr/>
          <p:nvPr/>
        </p:nvSpPr>
        <p:spPr>
          <a:xfrm>
            <a:off x="274320" y="1645920"/>
            <a:ext cx="4159800" cy="1508040"/>
          </a:xfrm>
          <a:prstGeom prst="rect">
            <a:avLst/>
          </a:prstGeom>
          <a:solidFill>
            <a:srgbClr val="1A2A3A"/>
          </a:solidFill>
          <a:ln cap="flat" cmpd="sng" w="12700">
            <a:solidFill>
              <a:srgbClr val="FF8C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10"/>
          <p:cNvSpPr/>
          <p:nvPr/>
        </p:nvSpPr>
        <p:spPr>
          <a:xfrm>
            <a:off x="274320" y="1645920"/>
            <a:ext cx="4159800" cy="45000"/>
          </a:xfrm>
          <a:prstGeom prst="rect">
            <a:avLst/>
          </a:prstGeom>
          <a:solidFill>
            <a:srgbClr val="FF8C42"/>
          </a:solidFill>
          <a:ln cap="flat" cmpd="sng" w="12700">
            <a:solidFill>
              <a:srgbClr val="FF8C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700" lIns="90000" spcFirstLastPara="1" rIns="90000" wrap="square" tIns="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328" name="Google Shape;32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8840" y="1783080"/>
            <a:ext cx="319320" cy="319320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10"/>
          <p:cNvSpPr/>
          <p:nvPr/>
        </p:nvSpPr>
        <p:spPr>
          <a:xfrm>
            <a:off x="868680" y="1737360"/>
            <a:ext cx="3245400" cy="319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 strike="noStrike">
                <a:solidFill>
                  <a:srgbClr val="FF8C42"/>
                </a:solidFill>
                <a:latin typeface="Calibri"/>
                <a:ea typeface="Calibri"/>
                <a:cs typeface="Calibri"/>
                <a:sym typeface="Calibri"/>
              </a:rPr>
              <a:t>Upstream Resolver Failure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10"/>
          <p:cNvSpPr/>
          <p:nvPr/>
        </p:nvSpPr>
        <p:spPr>
          <a:xfrm>
            <a:off x="3108960" y="2121480"/>
            <a:ext cx="1188000" cy="218880"/>
          </a:xfrm>
          <a:prstGeom prst="rect">
            <a:avLst/>
          </a:prstGeom>
          <a:solidFill>
            <a:srgbClr val="FF8C42">
              <a:alpha val="20000"/>
            </a:srgbClr>
          </a:solidFill>
          <a:ln cap="flat" cmpd="sng" w="12700">
            <a:solidFill>
              <a:srgbClr val="FF8C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10"/>
          <p:cNvSpPr/>
          <p:nvPr/>
        </p:nvSpPr>
        <p:spPr>
          <a:xfrm>
            <a:off x="3108960" y="2121480"/>
            <a:ext cx="1188000" cy="218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50" strike="noStrike">
                <a:solidFill>
                  <a:srgbClr val="FF8C42"/>
                </a:solidFill>
                <a:latin typeface="Calibri"/>
                <a:ea typeface="Calibri"/>
                <a:cs typeface="Calibri"/>
                <a:sym typeface="Calibri"/>
              </a:rPr>
              <a:t>upstream timeout</a:t>
            </a:r>
            <a:endParaRPr b="0" sz="85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10"/>
          <p:cNvSpPr/>
          <p:nvPr/>
        </p:nvSpPr>
        <p:spPr>
          <a:xfrm>
            <a:off x="438840" y="2121480"/>
            <a:ext cx="2605320" cy="95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950" strike="noStrike">
                <a:solidFill>
                  <a:srgbClr val="E8F0F8"/>
                </a:solidFill>
                <a:latin typeface="Calibri"/>
                <a:ea typeface="Calibri"/>
                <a:cs typeface="Calibri"/>
                <a:sym typeface="Calibri"/>
              </a:rPr>
              <a:t>The local DNS server forwards to an upstream resolver that starts timing out or returning errors. All workloads see elevated dns.lookup latency — but only for external names. Pinpoints the upstream, not the app.</a:t>
            </a:r>
            <a:endParaRPr b="0" sz="95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10"/>
          <p:cNvSpPr/>
          <p:nvPr/>
        </p:nvSpPr>
        <p:spPr>
          <a:xfrm>
            <a:off x="4754880" y="1645920"/>
            <a:ext cx="4159800" cy="1508040"/>
          </a:xfrm>
          <a:prstGeom prst="rect">
            <a:avLst/>
          </a:prstGeom>
          <a:solidFill>
            <a:srgbClr val="1A2A3A"/>
          </a:solidFill>
          <a:ln cap="flat" cmpd="sng" w="12700">
            <a:solidFill>
              <a:srgbClr val="FF5C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10"/>
          <p:cNvSpPr/>
          <p:nvPr/>
        </p:nvSpPr>
        <p:spPr>
          <a:xfrm>
            <a:off x="4754880" y="1645920"/>
            <a:ext cx="4159800" cy="45000"/>
          </a:xfrm>
          <a:prstGeom prst="rect">
            <a:avLst/>
          </a:prstGeom>
          <a:solidFill>
            <a:srgbClr val="FF5C5C"/>
          </a:solidFill>
          <a:ln cap="flat" cmpd="sng" w="12700">
            <a:solidFill>
              <a:srgbClr val="FF5C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700" lIns="90000" spcFirstLastPara="1" rIns="90000" wrap="square" tIns="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335" name="Google Shape;335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19400" y="1783080"/>
            <a:ext cx="319320" cy="319320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10"/>
          <p:cNvSpPr/>
          <p:nvPr/>
        </p:nvSpPr>
        <p:spPr>
          <a:xfrm>
            <a:off x="5349240" y="1737360"/>
            <a:ext cx="3245400" cy="319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 strike="noStrike">
                <a:solidFill>
                  <a:srgbClr val="FF5C5C"/>
                </a:solidFill>
                <a:latin typeface="Calibri"/>
                <a:ea typeface="Calibri"/>
                <a:cs typeface="Calibri"/>
                <a:sym typeface="Calibri"/>
              </a:rPr>
              <a:t>Unhealthy DNS Replica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10"/>
          <p:cNvSpPr/>
          <p:nvPr/>
        </p:nvSpPr>
        <p:spPr>
          <a:xfrm>
            <a:off x="7589520" y="2121480"/>
            <a:ext cx="1188000" cy="218880"/>
          </a:xfrm>
          <a:prstGeom prst="rect">
            <a:avLst/>
          </a:prstGeom>
          <a:solidFill>
            <a:srgbClr val="FF5C5C">
              <a:alpha val="20000"/>
            </a:srgbClr>
          </a:solidFill>
          <a:ln cap="flat" cmpd="sng" w="12700">
            <a:solidFill>
              <a:srgbClr val="FF5C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10"/>
          <p:cNvSpPr/>
          <p:nvPr/>
        </p:nvSpPr>
        <p:spPr>
          <a:xfrm>
            <a:off x="7589520" y="2121480"/>
            <a:ext cx="1188000" cy="218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50" strike="noStrike">
                <a:solidFill>
                  <a:srgbClr val="FF5C5C"/>
                </a:solidFill>
                <a:latin typeface="Calibri"/>
                <a:ea typeface="Calibri"/>
                <a:cs typeface="Calibri"/>
                <a:sym typeface="Calibri"/>
              </a:rPr>
              <a:t>partial failure</a:t>
            </a:r>
            <a:endParaRPr b="0" sz="85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10"/>
          <p:cNvSpPr/>
          <p:nvPr/>
        </p:nvSpPr>
        <p:spPr>
          <a:xfrm>
            <a:off x="4919400" y="2121480"/>
            <a:ext cx="2624400" cy="95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950" strike="noStrike">
                <a:solidFill>
                  <a:srgbClr val="E8F0F8"/>
                </a:solidFill>
                <a:latin typeface="Calibri"/>
                <a:ea typeface="Calibri"/>
                <a:cs typeface="Calibri"/>
                <a:sym typeface="Calibri"/>
              </a:rPr>
              <a:t>One of several local CoreDNS replicas develops a fault. Requests hitting that replica fail or slow down intermittently. Without per-server metrics, the issue appears random. DNS instrumentation exposes which server.address is responsible.</a:t>
            </a:r>
            <a:endParaRPr b="0" sz="95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10"/>
          <p:cNvSpPr/>
          <p:nvPr/>
        </p:nvSpPr>
        <p:spPr>
          <a:xfrm>
            <a:off x="274320" y="3310200"/>
            <a:ext cx="4159800" cy="1508040"/>
          </a:xfrm>
          <a:prstGeom prst="rect">
            <a:avLst/>
          </a:prstGeom>
          <a:solidFill>
            <a:srgbClr val="1A2A3A"/>
          </a:solidFill>
          <a:ln cap="flat" cmpd="sng" w="12700">
            <a:solidFill>
              <a:srgbClr val="FFD1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10"/>
          <p:cNvSpPr/>
          <p:nvPr/>
        </p:nvSpPr>
        <p:spPr>
          <a:xfrm>
            <a:off x="274320" y="3310200"/>
            <a:ext cx="4159800" cy="45000"/>
          </a:xfrm>
          <a:prstGeom prst="rect">
            <a:avLst/>
          </a:prstGeom>
          <a:solidFill>
            <a:srgbClr val="FFD166"/>
          </a:solidFill>
          <a:ln cap="flat" cmpd="sng" w="12700">
            <a:solidFill>
              <a:srgbClr val="FFD1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700" lIns="90000" spcFirstLastPara="1" rIns="90000" wrap="square" tIns="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342" name="Google Shape;342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8840" y="3447360"/>
            <a:ext cx="319320" cy="319320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10"/>
          <p:cNvSpPr/>
          <p:nvPr/>
        </p:nvSpPr>
        <p:spPr>
          <a:xfrm>
            <a:off x="868680" y="3401640"/>
            <a:ext cx="3245400" cy="319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 strike="noStrike">
                <a:solidFill>
                  <a:srgbClr val="FFD166"/>
                </a:solidFill>
                <a:latin typeface="Calibri"/>
                <a:ea typeface="Calibri"/>
                <a:cs typeface="Calibri"/>
                <a:sym typeface="Calibri"/>
              </a:rPr>
              <a:t>Resource-Constrained Replica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10"/>
          <p:cNvSpPr/>
          <p:nvPr/>
        </p:nvSpPr>
        <p:spPr>
          <a:xfrm>
            <a:off x="3108960" y="3785760"/>
            <a:ext cx="1188000" cy="329040"/>
          </a:xfrm>
          <a:prstGeom prst="rect">
            <a:avLst/>
          </a:prstGeom>
          <a:solidFill>
            <a:srgbClr val="FFD166">
              <a:alpha val="20000"/>
            </a:srgbClr>
          </a:solidFill>
          <a:ln cap="flat" cmpd="sng" w="12700">
            <a:solidFill>
              <a:srgbClr val="FFD1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10"/>
          <p:cNvSpPr/>
          <p:nvPr/>
        </p:nvSpPr>
        <p:spPr>
          <a:xfrm>
            <a:off x="3108960" y="3821760"/>
            <a:ext cx="1188000" cy="218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50" strike="noStrike">
                <a:solidFill>
                  <a:srgbClr val="FFD166"/>
                </a:solidFill>
                <a:latin typeface="Calibri"/>
                <a:ea typeface="Calibri"/>
                <a:cs typeface="Calibri"/>
                <a:sym typeface="Calibri"/>
              </a:rPr>
              <a:t>CPU / memory pressure</a:t>
            </a:r>
            <a:endParaRPr b="0" sz="85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10"/>
          <p:cNvSpPr/>
          <p:nvPr/>
        </p:nvSpPr>
        <p:spPr>
          <a:xfrm>
            <a:off x="438840" y="3785760"/>
            <a:ext cx="2605320" cy="95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950" strike="noStrike">
                <a:solidFill>
                  <a:srgbClr val="E8F0F8"/>
                </a:solidFill>
                <a:latin typeface="Calibri"/>
                <a:ea typeface="Calibri"/>
                <a:cs typeface="Calibri"/>
                <a:sym typeface="Calibri"/>
              </a:rPr>
              <a:t>A CoreDNS pod is throttled — CPU limit hit, or memory pressure causing pauses. Resolution slows for all queries routed to it. DNS latency histograms per server reveal the outlier pod for quick MTTR.</a:t>
            </a:r>
            <a:endParaRPr b="0" sz="95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10"/>
          <p:cNvSpPr/>
          <p:nvPr/>
        </p:nvSpPr>
        <p:spPr>
          <a:xfrm>
            <a:off x="4754880" y="3310200"/>
            <a:ext cx="4159800" cy="1508040"/>
          </a:xfrm>
          <a:prstGeom prst="rect">
            <a:avLst/>
          </a:prstGeom>
          <a:solidFill>
            <a:srgbClr val="1A2A3A"/>
          </a:solidFill>
          <a:ln cap="flat" cmpd="sng" w="12700">
            <a:solidFill>
              <a:srgbClr val="4FC3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10"/>
          <p:cNvSpPr/>
          <p:nvPr/>
        </p:nvSpPr>
        <p:spPr>
          <a:xfrm>
            <a:off x="4754880" y="3310200"/>
            <a:ext cx="4159800" cy="45000"/>
          </a:xfrm>
          <a:prstGeom prst="rect">
            <a:avLst/>
          </a:prstGeom>
          <a:solidFill>
            <a:srgbClr val="4FC3F7"/>
          </a:solidFill>
          <a:ln cap="flat" cmpd="sng" w="12700">
            <a:solidFill>
              <a:srgbClr val="4FC3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700" lIns="90000" spcFirstLastPara="1" rIns="90000" wrap="square" tIns="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349" name="Google Shape;349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19400" y="3447360"/>
            <a:ext cx="319320" cy="319320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10"/>
          <p:cNvSpPr/>
          <p:nvPr/>
        </p:nvSpPr>
        <p:spPr>
          <a:xfrm>
            <a:off x="5349240" y="3401640"/>
            <a:ext cx="3245400" cy="319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 strike="noStrike">
                <a:solidFill>
                  <a:srgbClr val="4FC3F7"/>
                </a:solidFill>
                <a:latin typeface="Calibri"/>
                <a:ea typeface="Calibri"/>
                <a:cs typeface="Calibri"/>
                <a:sym typeface="Calibri"/>
              </a:rPr>
              <a:t>DNS Server Overload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10"/>
          <p:cNvSpPr/>
          <p:nvPr/>
        </p:nvSpPr>
        <p:spPr>
          <a:xfrm>
            <a:off x="7589520" y="3785760"/>
            <a:ext cx="1188000" cy="218880"/>
          </a:xfrm>
          <a:prstGeom prst="rect">
            <a:avLst/>
          </a:prstGeom>
          <a:solidFill>
            <a:srgbClr val="4FC3F7">
              <a:alpha val="20000"/>
            </a:srgbClr>
          </a:solidFill>
          <a:ln cap="flat" cmpd="sng" w="12700">
            <a:solidFill>
              <a:srgbClr val="4FC3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10"/>
          <p:cNvSpPr/>
          <p:nvPr/>
        </p:nvSpPr>
        <p:spPr>
          <a:xfrm>
            <a:off x="7589520" y="3785760"/>
            <a:ext cx="1188000" cy="218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50" strike="noStrike">
                <a:solidFill>
                  <a:srgbClr val="4FC3F7"/>
                </a:solidFill>
                <a:latin typeface="Calibri"/>
                <a:ea typeface="Calibri"/>
                <a:cs typeface="Calibri"/>
                <a:sym typeface="Calibri"/>
              </a:rPr>
              <a:t>query overload</a:t>
            </a:r>
            <a:endParaRPr b="0" sz="85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10"/>
          <p:cNvSpPr/>
          <p:nvPr/>
        </p:nvSpPr>
        <p:spPr>
          <a:xfrm>
            <a:off x="4919400" y="3785760"/>
            <a:ext cx="2605320" cy="95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950" strike="noStrike">
                <a:solidFill>
                  <a:srgbClr val="E8F0F8"/>
                </a:solidFill>
                <a:latin typeface="Calibri"/>
                <a:ea typeface="Calibri"/>
                <a:cs typeface="Calibri"/>
                <a:sym typeface="Calibri"/>
              </a:rPr>
              <a:t>High query volume — from NXDOMAIN cascades, frequent short-lived pods, or misconfigured ndots — overwhelms the DNS server. Latency rises across the board. DNS metrics expose the query rate spike and correlate it with the slowdown.</a:t>
            </a:r>
            <a:endParaRPr b="0" sz="95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B2A"/>
        </a:solidFill>
      </p:bgPr>
    </p:bg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1"/>
          <p:cNvSpPr/>
          <p:nvPr/>
        </p:nvSpPr>
        <p:spPr>
          <a:xfrm>
            <a:off x="0" y="0"/>
            <a:ext cx="9143280" cy="639360"/>
          </a:xfrm>
          <a:prstGeom prst="rect">
            <a:avLst/>
          </a:prstGeom>
          <a:solidFill>
            <a:srgbClr val="1A2A3A"/>
          </a:solidFill>
          <a:ln cap="flat" cmpd="sng" w="12700">
            <a:solidFill>
              <a:srgbClr val="1A2A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11"/>
          <p:cNvSpPr/>
          <p:nvPr/>
        </p:nvSpPr>
        <p:spPr>
          <a:xfrm>
            <a:off x="365760" y="0"/>
            <a:ext cx="822888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 strike="noStrike">
                <a:solidFill>
                  <a:srgbClr val="00C9A7"/>
                </a:solidFill>
                <a:latin typeface="Calibri"/>
                <a:ea typeface="Calibri"/>
                <a:cs typeface="Calibri"/>
                <a:sym typeface="Calibri"/>
              </a:rPr>
              <a:t>SCENARIO: DEEP DIVE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11"/>
          <p:cNvSpPr/>
          <p:nvPr/>
        </p:nvSpPr>
        <p:spPr>
          <a:xfrm>
            <a:off x="365760" y="749880"/>
            <a:ext cx="8411760" cy="50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The Hidden NXDOMAIN Storm</a:t>
            </a:r>
            <a:endParaRPr b="0" sz="24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11"/>
          <p:cNvSpPr/>
          <p:nvPr/>
        </p:nvSpPr>
        <p:spPr>
          <a:xfrm>
            <a:off x="365760" y="1207080"/>
            <a:ext cx="8411760" cy="319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00" strike="noStrike">
                <a:solidFill>
                  <a:srgbClr val="FF5C5C"/>
                </a:solidFill>
                <a:latin typeface="Calibri"/>
                <a:ea typeface="Calibri"/>
                <a:cs typeface="Calibri"/>
                <a:sym typeface="Calibri"/>
              </a:rPr>
              <a:t>Real-world data: Kafka bootstrap resolution in a Kubernetes cluster</a:t>
            </a:r>
            <a:endParaRPr b="0" sz="14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11"/>
          <p:cNvSpPr/>
          <p:nvPr/>
        </p:nvSpPr>
        <p:spPr>
          <a:xfrm>
            <a:off x="274320" y="1627560"/>
            <a:ext cx="3199680" cy="3062520"/>
          </a:xfrm>
          <a:prstGeom prst="rect">
            <a:avLst/>
          </a:prstGeom>
          <a:solidFill>
            <a:srgbClr val="1A2A3A"/>
          </a:solidFill>
          <a:ln cap="flat" cmpd="sng" w="12700">
            <a:solidFill>
              <a:srgbClr val="FF5C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11"/>
          <p:cNvSpPr/>
          <p:nvPr/>
        </p:nvSpPr>
        <p:spPr>
          <a:xfrm>
            <a:off x="274320" y="1627560"/>
            <a:ext cx="3199680" cy="45000"/>
          </a:xfrm>
          <a:prstGeom prst="rect">
            <a:avLst/>
          </a:prstGeom>
          <a:solidFill>
            <a:srgbClr val="FF5C5C"/>
          </a:solidFill>
          <a:ln cap="flat" cmpd="sng" w="12700">
            <a:solidFill>
              <a:srgbClr val="FF5C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700" lIns="90000" spcFirstLastPara="1" rIns="90000" wrap="square" tIns="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11"/>
          <p:cNvSpPr/>
          <p:nvPr/>
        </p:nvSpPr>
        <p:spPr>
          <a:xfrm>
            <a:off x="411480" y="1719000"/>
            <a:ext cx="2925360" cy="27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 strike="noStrike">
                <a:solidFill>
                  <a:srgbClr val="FF5C5C"/>
                </a:solidFill>
                <a:latin typeface="Calibri"/>
                <a:ea typeface="Calibri"/>
                <a:cs typeface="Calibri"/>
                <a:sym typeface="Calibri"/>
              </a:rPr>
              <a:t>What's happening</a:t>
            </a:r>
            <a:endParaRPr b="0" sz="12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11"/>
          <p:cNvSpPr/>
          <p:nvPr/>
        </p:nvSpPr>
        <p:spPr>
          <a:xfrm>
            <a:off x="411480" y="2030040"/>
            <a:ext cx="2925360" cy="2513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 strike="noStrike">
                <a:solidFill>
                  <a:srgbClr val="E8F0F8"/>
                </a:solidFill>
                <a:latin typeface="Calibri"/>
                <a:ea typeface="Calibri"/>
                <a:cs typeface="Calibri"/>
                <a:sym typeface="Calibri"/>
              </a:rPr>
              <a:t>The Strimzi Kafka operator resolves an unqualified hostname. With multiple search domains configured, the resolver tries each suffix in turn — generating ~1794 NXDOMAIN responses per suffix before finding a valid answer.</a:t>
            </a:r>
            <a:endParaRPr b="0" sz="11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1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 strike="noStrike">
                <a:solidFill>
                  <a:srgbClr val="E8F0F8"/>
                </a:solidFill>
                <a:latin typeface="Calibri"/>
                <a:ea typeface="Calibri"/>
                <a:cs typeface="Calibri"/>
                <a:sym typeface="Calibri"/>
              </a:rPr>
              <a:t>Each failed attempt is a full DNS round-trip, silently saturating the cluster DNS server and adding latency before any connection is established.</a:t>
            </a:r>
            <a:endParaRPr b="0" sz="11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1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 strike="noStrike">
                <a:solidFill>
                  <a:srgbClr val="E8F0F8"/>
                </a:solidFill>
                <a:latin typeface="Calibri"/>
                <a:ea typeface="Calibri"/>
                <a:cs typeface="Calibri"/>
                <a:sym typeface="Calibri"/>
              </a:rPr>
              <a:t>Operator warnings pointed at Kafka. DNS instrumentation revealed the real culprit.</a:t>
            </a:r>
            <a:endParaRPr b="0" sz="11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11"/>
          <p:cNvSpPr/>
          <p:nvPr/>
        </p:nvSpPr>
        <p:spPr>
          <a:xfrm>
            <a:off x="3611880" y="1627560"/>
            <a:ext cx="5257080" cy="291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 strike="noStrike">
                <a:solidFill>
                  <a:srgbClr val="8BA5BE"/>
                </a:solidFill>
                <a:latin typeface="Calibri"/>
                <a:ea typeface="Calibri"/>
                <a:cs typeface="Calibri"/>
                <a:sym typeface="Calibri"/>
              </a:rPr>
              <a:t>NX Domain Counts  (real production data)</a:t>
            </a:r>
            <a:endParaRPr b="0" sz="10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11"/>
          <p:cNvSpPr/>
          <p:nvPr/>
        </p:nvSpPr>
        <p:spPr>
          <a:xfrm>
            <a:off x="3611880" y="1938600"/>
            <a:ext cx="5257080" cy="291960"/>
          </a:xfrm>
          <a:prstGeom prst="rect">
            <a:avLst/>
          </a:prstGeom>
          <a:solidFill>
            <a:srgbClr val="1A2A3A"/>
          </a:solidFill>
          <a:ln cap="flat" cmpd="sng" w="12700">
            <a:solidFill>
              <a:srgbClr val="8BA5B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11"/>
          <p:cNvSpPr/>
          <p:nvPr/>
        </p:nvSpPr>
        <p:spPr>
          <a:xfrm>
            <a:off x="3657600" y="1938600"/>
            <a:ext cx="593640" cy="291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50" strike="noStrike">
                <a:solidFill>
                  <a:srgbClr val="8BA5BE"/>
                </a:solidFill>
                <a:latin typeface="Calibri"/>
                <a:ea typeface="Calibri"/>
                <a:cs typeface="Calibri"/>
                <a:sym typeface="Calibri"/>
              </a:rPr>
              <a:t>Count</a:t>
            </a:r>
            <a:endParaRPr b="0" sz="95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11"/>
          <p:cNvSpPr/>
          <p:nvPr/>
        </p:nvSpPr>
        <p:spPr>
          <a:xfrm>
            <a:off x="4297680" y="1938600"/>
            <a:ext cx="4022640" cy="291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50" strike="noStrike">
                <a:solidFill>
                  <a:srgbClr val="8BA5BE"/>
                </a:solidFill>
                <a:latin typeface="Calibri"/>
                <a:ea typeface="Calibri"/>
                <a:cs typeface="Calibri"/>
                <a:sym typeface="Calibri"/>
              </a:rPr>
              <a:t>Domain (suffix attempted)</a:t>
            </a:r>
            <a:endParaRPr b="0" sz="95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11"/>
          <p:cNvSpPr/>
          <p:nvPr/>
        </p:nvSpPr>
        <p:spPr>
          <a:xfrm>
            <a:off x="8458200" y="1938600"/>
            <a:ext cx="365040" cy="291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50" strike="noStrike">
                <a:solidFill>
                  <a:srgbClr val="8BA5BE"/>
                </a:solidFill>
                <a:latin typeface="Calibri"/>
                <a:ea typeface="Calibri"/>
                <a:cs typeface="Calibri"/>
                <a:sym typeface="Calibri"/>
              </a:rPr>
              <a:t>Type</a:t>
            </a:r>
            <a:endParaRPr b="0" sz="95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11"/>
          <p:cNvSpPr/>
          <p:nvPr/>
        </p:nvSpPr>
        <p:spPr>
          <a:xfrm>
            <a:off x="3611880" y="2231280"/>
            <a:ext cx="5257080" cy="328320"/>
          </a:xfrm>
          <a:prstGeom prst="rect">
            <a:avLst/>
          </a:prstGeom>
          <a:solidFill>
            <a:srgbClr val="0D1B2A"/>
          </a:solidFill>
          <a:ln cap="flat" cmpd="sng" w="12700">
            <a:solidFill>
              <a:srgbClr val="25354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11"/>
          <p:cNvSpPr/>
          <p:nvPr/>
        </p:nvSpPr>
        <p:spPr>
          <a:xfrm>
            <a:off x="3657600" y="2231280"/>
            <a:ext cx="593640" cy="328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00" strike="noStrike">
                <a:solidFill>
                  <a:srgbClr val="FF8C42"/>
                </a:solidFill>
                <a:latin typeface="Consolas"/>
                <a:ea typeface="Consolas"/>
                <a:cs typeface="Consolas"/>
                <a:sym typeface="Consolas"/>
              </a:rPr>
              <a:t>1794</a:t>
            </a:r>
            <a:endParaRPr b="0" sz="10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11"/>
          <p:cNvSpPr/>
          <p:nvPr/>
        </p:nvSpPr>
        <p:spPr>
          <a:xfrm>
            <a:off x="4297680" y="2231280"/>
            <a:ext cx="3748320" cy="328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900" strike="noStrike">
                <a:solidFill>
                  <a:srgbClr val="E8F0F8"/>
                </a:solidFill>
                <a:latin typeface="Consolas"/>
                <a:ea typeface="Consolas"/>
                <a:cs typeface="Consolas"/>
                <a:sym typeface="Consolas"/>
              </a:rPr>
              <a:t>…kafka-bootstrap.chaosmania.svc.svc.cluster.local.</a:t>
            </a:r>
            <a:endParaRPr b="0" sz="9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11"/>
          <p:cNvSpPr/>
          <p:nvPr/>
        </p:nvSpPr>
        <p:spPr>
          <a:xfrm>
            <a:off x="8458200" y="2231280"/>
            <a:ext cx="365040" cy="328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900" strike="noStrike">
                <a:solidFill>
                  <a:srgbClr val="8BA5BE"/>
                </a:solidFill>
                <a:latin typeface="Calibri"/>
                <a:ea typeface="Calibri"/>
                <a:cs typeface="Calibri"/>
                <a:sym typeface="Calibri"/>
              </a:rPr>
              <a:t>AAAA</a:t>
            </a:r>
            <a:endParaRPr b="0" sz="9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11"/>
          <p:cNvSpPr/>
          <p:nvPr/>
        </p:nvSpPr>
        <p:spPr>
          <a:xfrm>
            <a:off x="3611880" y="2578680"/>
            <a:ext cx="5257080" cy="328320"/>
          </a:xfrm>
          <a:prstGeom prst="rect">
            <a:avLst/>
          </a:prstGeom>
          <a:solidFill>
            <a:srgbClr val="1A2A3A"/>
          </a:solidFill>
          <a:ln cap="flat" cmpd="sng" w="12700">
            <a:solidFill>
              <a:srgbClr val="25354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11"/>
          <p:cNvSpPr/>
          <p:nvPr/>
        </p:nvSpPr>
        <p:spPr>
          <a:xfrm>
            <a:off x="3657600" y="2578680"/>
            <a:ext cx="593640" cy="328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00" strike="noStrike">
                <a:solidFill>
                  <a:srgbClr val="FF8C42"/>
                </a:solidFill>
                <a:latin typeface="Consolas"/>
                <a:ea typeface="Consolas"/>
                <a:cs typeface="Consolas"/>
                <a:sym typeface="Consolas"/>
              </a:rPr>
              <a:t>1791</a:t>
            </a:r>
            <a:endParaRPr b="0" sz="10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11"/>
          <p:cNvSpPr/>
          <p:nvPr/>
        </p:nvSpPr>
        <p:spPr>
          <a:xfrm>
            <a:off x="4297680" y="2578680"/>
            <a:ext cx="3748320" cy="328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900" strike="noStrike">
                <a:solidFill>
                  <a:srgbClr val="E8F0F8"/>
                </a:solidFill>
                <a:latin typeface="Consolas"/>
                <a:ea typeface="Consolas"/>
                <a:cs typeface="Consolas"/>
                <a:sym typeface="Consolas"/>
              </a:rPr>
              <a:t>…kafka-bootstrap.chaosmania.svc.cluster.local.us-east-2.compute.internal.</a:t>
            </a:r>
            <a:endParaRPr b="0" sz="9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11"/>
          <p:cNvSpPr/>
          <p:nvPr/>
        </p:nvSpPr>
        <p:spPr>
          <a:xfrm>
            <a:off x="8458200" y="2578680"/>
            <a:ext cx="365040" cy="328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900" strike="noStrike">
                <a:solidFill>
                  <a:srgbClr val="8BA5BE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b="0" sz="9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11"/>
          <p:cNvSpPr/>
          <p:nvPr/>
        </p:nvSpPr>
        <p:spPr>
          <a:xfrm>
            <a:off x="3611880" y="2926080"/>
            <a:ext cx="5257080" cy="328320"/>
          </a:xfrm>
          <a:prstGeom prst="rect">
            <a:avLst/>
          </a:prstGeom>
          <a:solidFill>
            <a:srgbClr val="0D1B2A"/>
          </a:solidFill>
          <a:ln cap="flat" cmpd="sng" w="12700">
            <a:solidFill>
              <a:srgbClr val="25354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11"/>
          <p:cNvSpPr/>
          <p:nvPr/>
        </p:nvSpPr>
        <p:spPr>
          <a:xfrm>
            <a:off x="3657600" y="2926080"/>
            <a:ext cx="593640" cy="328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00" strike="noStrike">
                <a:solidFill>
                  <a:srgbClr val="FF8C42"/>
                </a:solidFill>
                <a:latin typeface="Consolas"/>
                <a:ea typeface="Consolas"/>
                <a:cs typeface="Consolas"/>
                <a:sym typeface="Consolas"/>
              </a:rPr>
              <a:t>1791</a:t>
            </a:r>
            <a:endParaRPr b="0" sz="10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11"/>
          <p:cNvSpPr/>
          <p:nvPr/>
        </p:nvSpPr>
        <p:spPr>
          <a:xfrm>
            <a:off x="4297680" y="2926080"/>
            <a:ext cx="3748320" cy="328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900" strike="noStrike">
                <a:solidFill>
                  <a:srgbClr val="E8F0F8"/>
                </a:solidFill>
                <a:latin typeface="Consolas"/>
                <a:ea typeface="Consolas"/>
                <a:cs typeface="Consolas"/>
                <a:sym typeface="Consolas"/>
              </a:rPr>
              <a:t>…kafka-bootstrap.chaosmania.svc.cluster.local.svc.cluster.local.</a:t>
            </a:r>
            <a:endParaRPr b="0" sz="9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11"/>
          <p:cNvSpPr/>
          <p:nvPr/>
        </p:nvSpPr>
        <p:spPr>
          <a:xfrm>
            <a:off x="8458200" y="2926080"/>
            <a:ext cx="365040" cy="328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900" strike="noStrike">
                <a:solidFill>
                  <a:srgbClr val="8BA5BE"/>
                </a:solidFill>
                <a:latin typeface="Calibri"/>
                <a:ea typeface="Calibri"/>
                <a:cs typeface="Calibri"/>
                <a:sym typeface="Calibri"/>
              </a:rPr>
              <a:t>AAAA</a:t>
            </a:r>
            <a:endParaRPr b="0" sz="9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11"/>
          <p:cNvSpPr/>
          <p:nvPr/>
        </p:nvSpPr>
        <p:spPr>
          <a:xfrm>
            <a:off x="3611880" y="3273480"/>
            <a:ext cx="5257080" cy="328320"/>
          </a:xfrm>
          <a:prstGeom prst="rect">
            <a:avLst/>
          </a:prstGeom>
          <a:solidFill>
            <a:srgbClr val="1A2A3A"/>
          </a:solidFill>
          <a:ln cap="flat" cmpd="sng" w="12700">
            <a:solidFill>
              <a:srgbClr val="25354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11"/>
          <p:cNvSpPr/>
          <p:nvPr/>
        </p:nvSpPr>
        <p:spPr>
          <a:xfrm>
            <a:off x="3657600" y="3273480"/>
            <a:ext cx="593640" cy="328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00" strike="noStrike">
                <a:solidFill>
                  <a:srgbClr val="FF8C42"/>
                </a:solidFill>
                <a:latin typeface="Consolas"/>
                <a:ea typeface="Consolas"/>
                <a:cs typeface="Consolas"/>
                <a:sym typeface="Consolas"/>
              </a:rPr>
              <a:t>1794</a:t>
            </a:r>
            <a:endParaRPr b="0" sz="10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p11"/>
          <p:cNvSpPr/>
          <p:nvPr/>
        </p:nvSpPr>
        <p:spPr>
          <a:xfrm>
            <a:off x="4297680" y="3273480"/>
            <a:ext cx="3748320" cy="328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900" strike="noStrike">
                <a:solidFill>
                  <a:srgbClr val="E8F0F8"/>
                </a:solidFill>
                <a:latin typeface="Consolas"/>
                <a:ea typeface="Consolas"/>
                <a:cs typeface="Consolas"/>
                <a:sym typeface="Consolas"/>
              </a:rPr>
              <a:t>…kafka-bootstrap.chaosmania.svc.chaosmania.svc.cluster.local.</a:t>
            </a:r>
            <a:endParaRPr b="0" sz="9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11"/>
          <p:cNvSpPr/>
          <p:nvPr/>
        </p:nvSpPr>
        <p:spPr>
          <a:xfrm>
            <a:off x="8458200" y="3273480"/>
            <a:ext cx="365040" cy="328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900" strike="noStrike">
                <a:solidFill>
                  <a:srgbClr val="8BA5BE"/>
                </a:solidFill>
                <a:latin typeface="Calibri"/>
                <a:ea typeface="Calibri"/>
                <a:cs typeface="Calibri"/>
                <a:sym typeface="Calibri"/>
              </a:rPr>
              <a:t>AAAA</a:t>
            </a:r>
            <a:endParaRPr b="0" sz="9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p11"/>
          <p:cNvSpPr/>
          <p:nvPr/>
        </p:nvSpPr>
        <p:spPr>
          <a:xfrm>
            <a:off x="3611880" y="3620880"/>
            <a:ext cx="5257080" cy="328320"/>
          </a:xfrm>
          <a:prstGeom prst="rect">
            <a:avLst/>
          </a:prstGeom>
          <a:solidFill>
            <a:srgbClr val="0D1B2A"/>
          </a:solidFill>
          <a:ln cap="flat" cmpd="sng" w="12700">
            <a:solidFill>
              <a:srgbClr val="25354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11"/>
          <p:cNvSpPr/>
          <p:nvPr/>
        </p:nvSpPr>
        <p:spPr>
          <a:xfrm>
            <a:off x="3657600" y="3620880"/>
            <a:ext cx="593640" cy="328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00" strike="noStrike">
                <a:solidFill>
                  <a:srgbClr val="FF8C42"/>
                </a:solidFill>
                <a:latin typeface="Consolas"/>
                <a:ea typeface="Consolas"/>
                <a:cs typeface="Consolas"/>
                <a:sym typeface="Consolas"/>
              </a:rPr>
              <a:t>1791</a:t>
            </a:r>
            <a:endParaRPr b="0" sz="10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p11"/>
          <p:cNvSpPr/>
          <p:nvPr/>
        </p:nvSpPr>
        <p:spPr>
          <a:xfrm>
            <a:off x="4297680" y="3620880"/>
            <a:ext cx="3748320" cy="328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900" strike="noStrike">
                <a:solidFill>
                  <a:srgbClr val="E8F0F8"/>
                </a:solidFill>
                <a:latin typeface="Consolas"/>
                <a:ea typeface="Consolas"/>
                <a:cs typeface="Consolas"/>
                <a:sym typeface="Consolas"/>
              </a:rPr>
              <a:t>…kafka-bootstrap.chaosmania.svc.cluster.local.cluster.local.</a:t>
            </a:r>
            <a:endParaRPr b="0" sz="9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p11"/>
          <p:cNvSpPr/>
          <p:nvPr/>
        </p:nvSpPr>
        <p:spPr>
          <a:xfrm>
            <a:off x="8458200" y="3620880"/>
            <a:ext cx="365040" cy="328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900" strike="noStrike">
                <a:solidFill>
                  <a:srgbClr val="8BA5BE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b="0" sz="9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11"/>
          <p:cNvSpPr/>
          <p:nvPr/>
        </p:nvSpPr>
        <p:spPr>
          <a:xfrm>
            <a:off x="3611880" y="4818960"/>
            <a:ext cx="5257080" cy="255240"/>
          </a:xfrm>
          <a:prstGeom prst="rect">
            <a:avLst/>
          </a:prstGeom>
          <a:solidFill>
            <a:srgbClr val="FF5C5C">
              <a:alpha val="14901"/>
            </a:srgbClr>
          </a:solidFill>
          <a:ln cap="flat" cmpd="sng" w="12700">
            <a:solidFill>
              <a:srgbClr val="FF5C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11"/>
          <p:cNvSpPr/>
          <p:nvPr/>
        </p:nvSpPr>
        <p:spPr>
          <a:xfrm>
            <a:off x="3611880" y="4818960"/>
            <a:ext cx="5257080" cy="255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50" strike="noStrike">
                <a:solidFill>
                  <a:srgbClr val="FF5C5C"/>
                </a:solidFill>
                <a:latin typeface="Calibri"/>
                <a:ea typeface="Calibri"/>
                <a:cs typeface="Calibri"/>
                <a:sym typeface="Calibri"/>
              </a:rPr>
              <a:t>~1794 NXDOMAINs per suffix  •  5+ failed lookups per connection  •  invisible without DNS instrumentation</a:t>
            </a:r>
            <a:endParaRPr b="0" sz="85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4" name="Google Shape;394;p11"/>
          <p:cNvSpPr/>
          <p:nvPr/>
        </p:nvSpPr>
        <p:spPr>
          <a:xfrm>
            <a:off x="274320" y="4818960"/>
            <a:ext cx="2193840" cy="255240"/>
          </a:xfrm>
          <a:prstGeom prst="rect">
            <a:avLst/>
          </a:prstGeom>
          <a:solidFill>
            <a:srgbClr val="FF5C5C">
              <a:alpha val="20000"/>
            </a:srgbClr>
          </a:solidFill>
          <a:ln cap="flat" cmpd="sng" w="12700">
            <a:solidFill>
              <a:srgbClr val="FF5C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11"/>
          <p:cNvSpPr/>
          <p:nvPr/>
        </p:nvSpPr>
        <p:spPr>
          <a:xfrm>
            <a:off x="274320" y="4818960"/>
            <a:ext cx="2193840" cy="255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50" strike="noStrike">
                <a:solidFill>
                  <a:srgbClr val="FF5C5C"/>
                </a:solidFill>
                <a:latin typeface="Calibri"/>
                <a:ea typeface="Calibri"/>
                <a:cs typeface="Calibri"/>
                <a:sym typeface="Calibri"/>
              </a:rPr>
              <a:t>NXDOMAIN cascade  •  real production data</a:t>
            </a:r>
            <a:endParaRPr b="0" sz="85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B2A"/>
        </a:solidFill>
      </p:bgPr>
    </p:bg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2"/>
          <p:cNvSpPr/>
          <p:nvPr/>
        </p:nvSpPr>
        <p:spPr>
          <a:xfrm>
            <a:off x="0" y="0"/>
            <a:ext cx="9143280" cy="639360"/>
          </a:xfrm>
          <a:prstGeom prst="rect">
            <a:avLst/>
          </a:prstGeom>
          <a:solidFill>
            <a:srgbClr val="1A2A3A"/>
          </a:solidFill>
          <a:ln cap="flat" cmpd="sng" w="12700">
            <a:solidFill>
              <a:srgbClr val="1A2A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12"/>
          <p:cNvSpPr/>
          <p:nvPr/>
        </p:nvSpPr>
        <p:spPr>
          <a:xfrm>
            <a:off x="365760" y="0"/>
            <a:ext cx="822888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 strike="noStrike">
                <a:solidFill>
                  <a:srgbClr val="00C9A7"/>
                </a:solidFill>
                <a:latin typeface="Calibri"/>
                <a:ea typeface="Calibri"/>
                <a:cs typeface="Calibri"/>
                <a:sym typeface="Calibri"/>
              </a:rPr>
              <a:t>SCENARIO: DEEP DIVE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12"/>
          <p:cNvSpPr/>
          <p:nvPr/>
        </p:nvSpPr>
        <p:spPr>
          <a:xfrm>
            <a:off x="365760" y="749880"/>
            <a:ext cx="8411760" cy="547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Too Many Search Domains &amp; the ndots Trap</a:t>
            </a:r>
            <a:endParaRPr b="0" sz="24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12"/>
          <p:cNvSpPr/>
          <p:nvPr/>
        </p:nvSpPr>
        <p:spPr>
          <a:xfrm>
            <a:off x="274320" y="1444680"/>
            <a:ext cx="4662720" cy="3355920"/>
          </a:xfrm>
          <a:prstGeom prst="rect">
            <a:avLst/>
          </a:prstGeom>
          <a:solidFill>
            <a:srgbClr val="1A2A3A"/>
          </a:solidFill>
          <a:ln cap="flat" cmpd="sng" w="12700">
            <a:solidFill>
              <a:srgbClr val="FFD1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12"/>
          <p:cNvSpPr/>
          <p:nvPr/>
        </p:nvSpPr>
        <p:spPr>
          <a:xfrm>
            <a:off x="274320" y="1444680"/>
            <a:ext cx="4662720" cy="45000"/>
          </a:xfrm>
          <a:prstGeom prst="rect">
            <a:avLst/>
          </a:prstGeom>
          <a:solidFill>
            <a:srgbClr val="FFD166"/>
          </a:solidFill>
          <a:ln cap="flat" cmpd="sng" w="12700">
            <a:solidFill>
              <a:srgbClr val="FFD1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700" lIns="90000" spcFirstLastPara="1" rIns="90000" wrap="square" tIns="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12"/>
          <p:cNvSpPr/>
          <p:nvPr/>
        </p:nvSpPr>
        <p:spPr>
          <a:xfrm>
            <a:off x="411480" y="1536120"/>
            <a:ext cx="4388400" cy="291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 strike="noStrike">
                <a:solidFill>
                  <a:srgbClr val="FFD166"/>
                </a:solidFill>
                <a:latin typeface="Calibri"/>
                <a:ea typeface="Calibri"/>
                <a:cs typeface="Calibri"/>
                <a:sym typeface="Calibri"/>
              </a:rPr>
              <a:t>The Problem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Google Shape;407;p12"/>
          <p:cNvSpPr/>
          <p:nvPr/>
        </p:nvSpPr>
        <p:spPr>
          <a:xfrm>
            <a:off x="411480" y="1874520"/>
            <a:ext cx="4388400" cy="2833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 strike="noStrike">
                <a:solidFill>
                  <a:srgbClr val="E8F0F8"/>
                </a:solidFill>
                <a:latin typeface="Calibri"/>
                <a:ea typeface="Calibri"/>
                <a:cs typeface="Calibri"/>
                <a:sym typeface="Calibri"/>
              </a:rPr>
              <a:t>In Kubernetes, a pod's /etc/resolv.conf is automatically populated with multiple search domains — svc.cluster.local, cluster.local, namespace.svc.cluster.local — and ndots:5 by default.</a:t>
            </a:r>
            <a:endParaRPr b="0" sz="115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15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 strike="noStrike">
                <a:solidFill>
                  <a:srgbClr val="E8F0F8"/>
                </a:solidFill>
                <a:latin typeface="Calibri"/>
                <a:ea typeface="Calibri"/>
                <a:cs typeface="Calibri"/>
                <a:sym typeface="Calibri"/>
              </a:rPr>
              <a:t>Every short hostname the app resolves (e.g. "db", "cache", "auth") triggers the resolver to try each suffix in turn before attempting the bare name. With 5 search domains, that's up to 5 NXDOMAIN round-trips per lookup — before the real answer comes back.</a:t>
            </a:r>
            <a:endParaRPr b="0" sz="115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15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 strike="noStrike">
                <a:solidFill>
                  <a:srgbClr val="E8F0F8"/>
                </a:solidFill>
                <a:latin typeface="Calibri"/>
                <a:ea typeface="Calibri"/>
                <a:cs typeface="Calibri"/>
                <a:sym typeface="Calibri"/>
              </a:rPr>
              <a:t>Under load, this multiplies DNS traffic 5–6×, saturates the cluster DNS servers, and adds hundreds of milliseconds of pre-connection latency. Engineers see slow starts and blame the network — but the culprit is the default configuration.</a:t>
            </a:r>
            <a:endParaRPr b="0" sz="115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p12"/>
          <p:cNvSpPr/>
          <p:nvPr/>
        </p:nvSpPr>
        <p:spPr>
          <a:xfrm>
            <a:off x="5120640" y="1444680"/>
            <a:ext cx="3748320" cy="1599480"/>
          </a:xfrm>
          <a:prstGeom prst="rect">
            <a:avLst/>
          </a:prstGeom>
          <a:solidFill>
            <a:srgbClr val="0A1A0A"/>
          </a:solidFill>
          <a:ln cap="flat" cmpd="sng" w="12700">
            <a:solidFill>
              <a:srgbClr val="4CAF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12"/>
          <p:cNvSpPr/>
          <p:nvPr/>
        </p:nvSpPr>
        <p:spPr>
          <a:xfrm>
            <a:off x="5257800" y="1508760"/>
            <a:ext cx="3474000" cy="255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 strike="noStrike">
                <a:solidFill>
                  <a:srgbClr val="8BA5BE"/>
                </a:solidFill>
                <a:latin typeface="Consolas"/>
                <a:ea typeface="Consolas"/>
                <a:cs typeface="Consolas"/>
                <a:sym typeface="Consolas"/>
              </a:rPr>
              <a:t>Before  (default ndots:5)</a:t>
            </a:r>
            <a:endParaRPr b="0" sz="10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12"/>
          <p:cNvSpPr/>
          <p:nvPr/>
        </p:nvSpPr>
        <p:spPr>
          <a:xfrm>
            <a:off x="5257800" y="1783080"/>
            <a:ext cx="3474000" cy="1096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50" strike="noStrike">
                <a:solidFill>
                  <a:srgbClr val="FF5C5C"/>
                </a:solidFill>
                <a:latin typeface="Consolas"/>
                <a:ea typeface="Consolas"/>
                <a:cs typeface="Consolas"/>
                <a:sym typeface="Consolas"/>
              </a:rPr>
              <a:t>search svc.cluster.local cluster.local</a:t>
            </a:r>
            <a:endParaRPr b="0" sz="105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50" strike="noStrike">
                <a:solidFill>
                  <a:srgbClr val="FF5C5C"/>
                </a:solidFill>
                <a:latin typeface="Consolas"/>
                <a:ea typeface="Consolas"/>
                <a:cs typeface="Consolas"/>
                <a:sym typeface="Consolas"/>
              </a:rPr>
              <a:t>  namespace.svc.cluster.local</a:t>
            </a:r>
            <a:endParaRPr b="0" sz="105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50" strike="noStrike">
                <a:solidFill>
                  <a:srgbClr val="FF5C5C"/>
                </a:solidFill>
                <a:latin typeface="Consolas"/>
                <a:ea typeface="Consolas"/>
                <a:cs typeface="Consolas"/>
                <a:sym typeface="Consolas"/>
              </a:rPr>
              <a:t>  internal.corp.com corp.com</a:t>
            </a:r>
            <a:endParaRPr b="0" sz="105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50" strike="noStrike">
                <a:solidFill>
                  <a:srgbClr val="FF5C5C"/>
                </a:solidFill>
                <a:latin typeface="Consolas"/>
                <a:ea typeface="Consolas"/>
                <a:cs typeface="Consolas"/>
                <a:sym typeface="Consolas"/>
              </a:rPr>
              <a:t>options ndots:5</a:t>
            </a:r>
            <a:endParaRPr b="0" sz="105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p12"/>
          <p:cNvSpPr/>
          <p:nvPr/>
        </p:nvSpPr>
        <p:spPr>
          <a:xfrm>
            <a:off x="5120640" y="3182040"/>
            <a:ext cx="3748320" cy="1690920"/>
          </a:xfrm>
          <a:prstGeom prst="rect">
            <a:avLst/>
          </a:prstGeom>
          <a:solidFill>
            <a:srgbClr val="0A1A0A"/>
          </a:solidFill>
          <a:ln cap="flat" cmpd="sng" w="12700">
            <a:solidFill>
              <a:srgbClr val="4CAF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12"/>
          <p:cNvSpPr/>
          <p:nvPr/>
        </p:nvSpPr>
        <p:spPr>
          <a:xfrm>
            <a:off x="5257800" y="3246120"/>
            <a:ext cx="3474000" cy="255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 strike="noStrike">
                <a:solidFill>
                  <a:srgbClr val="4CAF7D"/>
                </a:solidFill>
                <a:latin typeface="Consolas"/>
                <a:ea typeface="Consolas"/>
                <a:cs typeface="Consolas"/>
                <a:sym typeface="Consolas"/>
              </a:rPr>
              <a:t>After  (tuned)</a:t>
            </a:r>
            <a:endParaRPr b="0" sz="10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12"/>
          <p:cNvSpPr/>
          <p:nvPr/>
        </p:nvSpPr>
        <p:spPr>
          <a:xfrm>
            <a:off x="5257800" y="3520440"/>
            <a:ext cx="3474000" cy="822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50" strike="noStrike">
                <a:solidFill>
                  <a:srgbClr val="00C9A7"/>
                </a:solidFill>
                <a:latin typeface="Consolas"/>
                <a:ea typeface="Consolas"/>
                <a:cs typeface="Consolas"/>
                <a:sym typeface="Consolas"/>
              </a:rPr>
              <a:t>search svc.cluster.local</a:t>
            </a:r>
            <a:endParaRPr b="0" sz="105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50" strike="noStrike">
                <a:solidFill>
                  <a:srgbClr val="00C9A7"/>
                </a:solidFill>
                <a:latin typeface="Consolas"/>
                <a:ea typeface="Consolas"/>
                <a:cs typeface="Consolas"/>
                <a:sym typeface="Consolas"/>
              </a:rPr>
              <a:t>  cluster.local</a:t>
            </a:r>
            <a:endParaRPr b="0" sz="105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50" strike="noStrike">
                <a:solidFill>
                  <a:srgbClr val="00C9A7"/>
                </a:solidFill>
                <a:latin typeface="Consolas"/>
                <a:ea typeface="Consolas"/>
                <a:cs typeface="Consolas"/>
                <a:sym typeface="Consolas"/>
              </a:rPr>
              <a:t>options ndots:1</a:t>
            </a:r>
            <a:endParaRPr b="0" sz="105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p12"/>
          <p:cNvSpPr/>
          <p:nvPr/>
        </p:nvSpPr>
        <p:spPr>
          <a:xfrm>
            <a:off x="5257800" y="4370760"/>
            <a:ext cx="3474000" cy="438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00" strike="noStrike">
                <a:solidFill>
                  <a:srgbClr val="8BA5BE"/>
                </a:solidFill>
                <a:latin typeface="Calibri"/>
                <a:ea typeface="Calibri"/>
                <a:cs typeface="Calibri"/>
                <a:sym typeface="Calibri"/>
              </a:rPr>
              <a:t>ndots:1 — only append search domains</a:t>
            </a:r>
            <a:endParaRPr b="0" sz="10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00" strike="noStrike">
                <a:solidFill>
                  <a:srgbClr val="8BA5BE"/>
                </a:solidFill>
                <a:latin typeface="Calibri"/>
                <a:ea typeface="Calibri"/>
                <a:cs typeface="Calibri"/>
                <a:sym typeface="Calibri"/>
              </a:rPr>
              <a:t>to names with ≥ 1 dot. Bare names and</a:t>
            </a:r>
            <a:endParaRPr b="0" sz="10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00" strike="noStrike">
                <a:solidFill>
                  <a:srgbClr val="8BA5BE"/>
                </a:solidFill>
                <a:latin typeface="Calibri"/>
                <a:ea typeface="Calibri"/>
                <a:cs typeface="Calibri"/>
                <a:sym typeface="Calibri"/>
              </a:rPr>
              <a:t>fully-qualified names resolve immediately.</a:t>
            </a:r>
            <a:endParaRPr b="0" sz="10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12"/>
          <p:cNvSpPr/>
          <p:nvPr/>
        </p:nvSpPr>
        <p:spPr>
          <a:xfrm>
            <a:off x="274320" y="4818960"/>
            <a:ext cx="2010960" cy="255240"/>
          </a:xfrm>
          <a:prstGeom prst="rect">
            <a:avLst/>
          </a:prstGeom>
          <a:solidFill>
            <a:srgbClr val="FFD166">
              <a:alpha val="20000"/>
            </a:srgbClr>
          </a:solidFill>
          <a:ln cap="flat" cmpd="sng" w="12700">
            <a:solidFill>
              <a:srgbClr val="FFD1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12"/>
          <p:cNvSpPr/>
          <p:nvPr/>
        </p:nvSpPr>
        <p:spPr>
          <a:xfrm>
            <a:off x="274320" y="4818960"/>
            <a:ext cx="2010960" cy="255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900" strike="noStrike">
                <a:solidFill>
                  <a:srgbClr val="FFD166"/>
                </a:solidFill>
                <a:latin typeface="Calibri"/>
                <a:ea typeface="Calibri"/>
                <a:cs typeface="Calibri"/>
                <a:sym typeface="Calibri"/>
              </a:rPr>
              <a:t>invisible without DNS instrumentation</a:t>
            </a:r>
            <a:endParaRPr b="0" sz="9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B2A"/>
        </a:solidFill>
      </p:bgPr>
    </p:bg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13"/>
          <p:cNvSpPr/>
          <p:nvPr/>
        </p:nvSpPr>
        <p:spPr>
          <a:xfrm>
            <a:off x="0" y="0"/>
            <a:ext cx="9143280" cy="5142960"/>
          </a:xfrm>
          <a:prstGeom prst="rect">
            <a:avLst/>
          </a:prstGeom>
          <a:solidFill>
            <a:srgbClr val="0D1B2A"/>
          </a:solidFill>
          <a:ln cap="flat" cmpd="sng" w="12700">
            <a:solidFill>
              <a:srgbClr val="0D1B2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13"/>
          <p:cNvSpPr/>
          <p:nvPr/>
        </p:nvSpPr>
        <p:spPr>
          <a:xfrm>
            <a:off x="0" y="0"/>
            <a:ext cx="9143280" cy="109080"/>
          </a:xfrm>
          <a:prstGeom prst="rect">
            <a:avLst/>
          </a:prstGeom>
          <a:solidFill>
            <a:srgbClr val="00C9A7"/>
          </a:solidFill>
          <a:ln cap="flat" cmpd="sng" w="12700">
            <a:solidFill>
              <a:srgbClr val="00C9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13"/>
          <p:cNvSpPr/>
          <p:nvPr/>
        </p:nvSpPr>
        <p:spPr>
          <a:xfrm>
            <a:off x="274320" y="36576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13"/>
          <p:cNvSpPr/>
          <p:nvPr/>
        </p:nvSpPr>
        <p:spPr>
          <a:xfrm>
            <a:off x="685800" y="36576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13"/>
          <p:cNvSpPr/>
          <p:nvPr/>
        </p:nvSpPr>
        <p:spPr>
          <a:xfrm>
            <a:off x="1097280" y="36576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13"/>
          <p:cNvSpPr/>
          <p:nvPr/>
        </p:nvSpPr>
        <p:spPr>
          <a:xfrm>
            <a:off x="1508760" y="36576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13"/>
          <p:cNvSpPr/>
          <p:nvPr/>
        </p:nvSpPr>
        <p:spPr>
          <a:xfrm>
            <a:off x="1920240" y="36576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13"/>
          <p:cNvSpPr/>
          <p:nvPr/>
        </p:nvSpPr>
        <p:spPr>
          <a:xfrm>
            <a:off x="2331720" y="36576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13"/>
          <p:cNvSpPr/>
          <p:nvPr/>
        </p:nvSpPr>
        <p:spPr>
          <a:xfrm>
            <a:off x="274320" y="77724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13"/>
          <p:cNvSpPr/>
          <p:nvPr/>
        </p:nvSpPr>
        <p:spPr>
          <a:xfrm>
            <a:off x="685800" y="77724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13"/>
          <p:cNvSpPr/>
          <p:nvPr/>
        </p:nvSpPr>
        <p:spPr>
          <a:xfrm>
            <a:off x="1097280" y="77724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13"/>
          <p:cNvSpPr/>
          <p:nvPr/>
        </p:nvSpPr>
        <p:spPr>
          <a:xfrm>
            <a:off x="1508760" y="77724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13"/>
          <p:cNvSpPr/>
          <p:nvPr/>
        </p:nvSpPr>
        <p:spPr>
          <a:xfrm>
            <a:off x="1920240" y="77724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13"/>
          <p:cNvSpPr/>
          <p:nvPr/>
        </p:nvSpPr>
        <p:spPr>
          <a:xfrm>
            <a:off x="2331720" y="77724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13"/>
          <p:cNvSpPr/>
          <p:nvPr/>
        </p:nvSpPr>
        <p:spPr>
          <a:xfrm>
            <a:off x="274320" y="118872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13"/>
          <p:cNvSpPr/>
          <p:nvPr/>
        </p:nvSpPr>
        <p:spPr>
          <a:xfrm>
            <a:off x="685800" y="118872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13"/>
          <p:cNvSpPr/>
          <p:nvPr/>
        </p:nvSpPr>
        <p:spPr>
          <a:xfrm>
            <a:off x="1097280" y="118872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13"/>
          <p:cNvSpPr/>
          <p:nvPr/>
        </p:nvSpPr>
        <p:spPr>
          <a:xfrm>
            <a:off x="1508760" y="118872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13"/>
          <p:cNvSpPr/>
          <p:nvPr/>
        </p:nvSpPr>
        <p:spPr>
          <a:xfrm>
            <a:off x="1920240" y="118872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13"/>
          <p:cNvSpPr/>
          <p:nvPr/>
        </p:nvSpPr>
        <p:spPr>
          <a:xfrm>
            <a:off x="2331720" y="118872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13"/>
          <p:cNvSpPr/>
          <p:nvPr/>
        </p:nvSpPr>
        <p:spPr>
          <a:xfrm>
            <a:off x="274320" y="160020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13"/>
          <p:cNvSpPr/>
          <p:nvPr/>
        </p:nvSpPr>
        <p:spPr>
          <a:xfrm>
            <a:off x="685800" y="160020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13"/>
          <p:cNvSpPr/>
          <p:nvPr/>
        </p:nvSpPr>
        <p:spPr>
          <a:xfrm>
            <a:off x="1097280" y="160020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13"/>
          <p:cNvSpPr/>
          <p:nvPr/>
        </p:nvSpPr>
        <p:spPr>
          <a:xfrm>
            <a:off x="1508760" y="160020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13"/>
          <p:cNvSpPr/>
          <p:nvPr/>
        </p:nvSpPr>
        <p:spPr>
          <a:xfrm>
            <a:off x="1920240" y="160020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13"/>
          <p:cNvSpPr/>
          <p:nvPr/>
        </p:nvSpPr>
        <p:spPr>
          <a:xfrm>
            <a:off x="2331720" y="160020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13"/>
          <p:cNvSpPr/>
          <p:nvPr/>
        </p:nvSpPr>
        <p:spPr>
          <a:xfrm>
            <a:off x="274320" y="201168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13"/>
          <p:cNvSpPr/>
          <p:nvPr/>
        </p:nvSpPr>
        <p:spPr>
          <a:xfrm>
            <a:off x="685800" y="201168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13"/>
          <p:cNvSpPr/>
          <p:nvPr/>
        </p:nvSpPr>
        <p:spPr>
          <a:xfrm>
            <a:off x="1097280" y="201168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13"/>
          <p:cNvSpPr/>
          <p:nvPr/>
        </p:nvSpPr>
        <p:spPr>
          <a:xfrm>
            <a:off x="1508760" y="201168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13"/>
          <p:cNvSpPr/>
          <p:nvPr/>
        </p:nvSpPr>
        <p:spPr>
          <a:xfrm>
            <a:off x="1920240" y="201168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13"/>
          <p:cNvSpPr/>
          <p:nvPr/>
        </p:nvSpPr>
        <p:spPr>
          <a:xfrm>
            <a:off x="2331720" y="201168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13"/>
          <p:cNvSpPr/>
          <p:nvPr/>
        </p:nvSpPr>
        <p:spPr>
          <a:xfrm>
            <a:off x="3200400" y="320040"/>
            <a:ext cx="5668560" cy="547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 strike="noStrike">
                <a:solidFill>
                  <a:srgbClr val="00C9A7"/>
                </a:solidFill>
                <a:latin typeface="Calibri"/>
                <a:ea typeface="Calibri"/>
                <a:cs typeface="Calibri"/>
                <a:sym typeface="Calibri"/>
              </a:rPr>
              <a:t>How do I get started?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p13"/>
          <p:cNvSpPr/>
          <p:nvPr/>
        </p:nvSpPr>
        <p:spPr>
          <a:xfrm>
            <a:off x="3200400" y="822960"/>
            <a:ext cx="5668560" cy="822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OBI works with your existing instrumentation</a:t>
            </a:r>
            <a:endParaRPr b="0" sz="28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56" name="Google Shape;456;p13"/>
          <p:cNvCxnSpPr/>
          <p:nvPr/>
        </p:nvCxnSpPr>
        <p:spPr>
          <a:xfrm>
            <a:off x="3200400" y="2441160"/>
            <a:ext cx="5669280" cy="360"/>
          </a:xfrm>
          <a:prstGeom prst="straightConnector1">
            <a:avLst/>
          </a:prstGeom>
          <a:noFill/>
          <a:ln cap="flat" cmpd="sng" w="12700">
            <a:solidFill>
              <a:srgbClr val="1A2A3A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preencoded.png" id="457" name="Google Shape;45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00400" y="3341880"/>
            <a:ext cx="328320" cy="328320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13"/>
          <p:cNvSpPr/>
          <p:nvPr/>
        </p:nvSpPr>
        <p:spPr>
          <a:xfrm>
            <a:off x="3703320" y="1828800"/>
            <a:ext cx="5119920" cy="566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300" strike="noStrike">
                <a:solidFill>
                  <a:srgbClr val="E8F0F8"/>
                </a:solidFill>
                <a:latin typeface="Calibri"/>
                <a:ea typeface="Calibri"/>
                <a:cs typeface="Calibri"/>
                <a:sym typeface="Calibri"/>
              </a:rPr>
              <a:t>eBPF allows us to easily plug it in the background, no restart required for any of your services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59" name="Google Shape;459;p13"/>
          <p:cNvCxnSpPr/>
          <p:nvPr/>
        </p:nvCxnSpPr>
        <p:spPr>
          <a:xfrm>
            <a:off x="3200400" y="3136320"/>
            <a:ext cx="5669280" cy="360"/>
          </a:xfrm>
          <a:prstGeom prst="straightConnector1">
            <a:avLst/>
          </a:prstGeom>
          <a:noFill/>
          <a:ln cap="flat" cmpd="sng" w="12700">
            <a:solidFill>
              <a:srgbClr val="1A2A3A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preencoded.png" id="460" name="Google Shape;460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00400" y="2597040"/>
            <a:ext cx="328320" cy="328320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13"/>
          <p:cNvSpPr/>
          <p:nvPr/>
        </p:nvSpPr>
        <p:spPr>
          <a:xfrm>
            <a:off x="3703320" y="2523600"/>
            <a:ext cx="5119920" cy="566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300" strike="noStrike">
                <a:solidFill>
                  <a:srgbClr val="E8F0F8"/>
                </a:solidFill>
                <a:latin typeface="Calibri"/>
                <a:ea typeface="Calibri"/>
                <a:cs typeface="Calibri"/>
                <a:sym typeface="Calibri"/>
              </a:rPr>
              <a:t>You can use OBI to instrument beyond just DNS, but OBI will automatically avoid your already instrumented services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62" name="Google Shape;462;p13"/>
          <p:cNvCxnSpPr/>
          <p:nvPr/>
        </p:nvCxnSpPr>
        <p:spPr>
          <a:xfrm>
            <a:off x="3200400" y="3831120"/>
            <a:ext cx="5669280" cy="360"/>
          </a:xfrm>
          <a:prstGeom prst="straightConnector1">
            <a:avLst/>
          </a:prstGeom>
          <a:noFill/>
          <a:ln cap="flat" cmpd="sng" w="12700">
            <a:solidFill>
              <a:srgbClr val="1A2A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3" name="Google Shape;463;p13"/>
          <p:cNvSpPr/>
          <p:nvPr/>
        </p:nvSpPr>
        <p:spPr>
          <a:xfrm>
            <a:off x="3703320" y="3218760"/>
            <a:ext cx="5119920" cy="566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300" strike="noStrike">
                <a:solidFill>
                  <a:srgbClr val="E8F0F8"/>
                </a:solidFill>
                <a:latin typeface="Calibri"/>
                <a:ea typeface="Calibri"/>
                <a:cs typeface="Calibri"/>
                <a:sym typeface="Calibri"/>
              </a:rPr>
              <a:t>Get precise client timing metrics and correlate with your DNS time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64" name="Google Shape;464;p13"/>
          <p:cNvCxnSpPr/>
          <p:nvPr/>
        </p:nvCxnSpPr>
        <p:spPr>
          <a:xfrm>
            <a:off x="3200400" y="4526280"/>
            <a:ext cx="5669280" cy="360"/>
          </a:xfrm>
          <a:prstGeom prst="straightConnector1">
            <a:avLst/>
          </a:prstGeom>
          <a:noFill/>
          <a:ln cap="flat" cmpd="sng" w="12700">
            <a:solidFill>
              <a:srgbClr val="1A2A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5" name="Google Shape;465;p13"/>
          <p:cNvSpPr/>
          <p:nvPr/>
        </p:nvSpPr>
        <p:spPr>
          <a:xfrm>
            <a:off x="3703320" y="3913560"/>
            <a:ext cx="5119920" cy="566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300" strike="noStrike">
                <a:solidFill>
                  <a:srgbClr val="E8F0F8"/>
                </a:solidFill>
                <a:latin typeface="Calibri"/>
                <a:ea typeface="Calibri"/>
                <a:cs typeface="Calibri"/>
                <a:sym typeface="Calibri"/>
              </a:rPr>
              <a:t>Install easily with the Helm chart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p13"/>
          <p:cNvSpPr/>
          <p:nvPr/>
        </p:nvSpPr>
        <p:spPr>
          <a:xfrm>
            <a:off x="3200400" y="4617720"/>
            <a:ext cx="5668560" cy="365040"/>
          </a:xfrm>
          <a:prstGeom prst="rect">
            <a:avLst/>
          </a:prstGeom>
          <a:solidFill>
            <a:srgbClr val="00C9A7">
              <a:alpha val="14901"/>
            </a:srgbClr>
          </a:solidFill>
          <a:ln cap="flat" cmpd="sng" w="12700">
            <a:solidFill>
              <a:srgbClr val="00C9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13"/>
          <p:cNvSpPr/>
          <p:nvPr/>
        </p:nvSpPr>
        <p:spPr>
          <a:xfrm>
            <a:off x="3200400" y="4617720"/>
            <a:ext cx="5668560" cy="365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00" strike="noStrike">
                <a:solidFill>
                  <a:srgbClr val="00C9A7"/>
                </a:solidFill>
                <a:latin typeface="Consolas"/>
                <a:ea typeface="Consolas"/>
                <a:cs typeface="Consolas"/>
                <a:sym typeface="Consolas"/>
              </a:rPr>
              <a:t>https://github.com/open-telemetry/opentelemetry-helm-charts/tree/main/charts/opentelemetry-ebpf-instrumentation</a:t>
            </a:r>
            <a:endParaRPr b="0" sz="10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468" name="Google Shape;468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32800" y="3996360"/>
            <a:ext cx="297000" cy="377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29320" y="2550600"/>
            <a:ext cx="2356920" cy="2356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980800" y="1881360"/>
            <a:ext cx="736920" cy="3682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B2A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14"/>
          <p:cNvSpPr/>
          <p:nvPr/>
        </p:nvSpPr>
        <p:spPr>
          <a:xfrm>
            <a:off x="0" y="0"/>
            <a:ext cx="9143280" cy="109080"/>
          </a:xfrm>
          <a:prstGeom prst="rect">
            <a:avLst/>
          </a:prstGeom>
          <a:solidFill>
            <a:srgbClr val="00C9A7"/>
          </a:solidFill>
          <a:ln cap="flat" cmpd="sng" w="12700">
            <a:solidFill>
              <a:srgbClr val="00C9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7" name="Google Shape;477;p14"/>
          <p:cNvSpPr/>
          <p:nvPr/>
        </p:nvSpPr>
        <p:spPr>
          <a:xfrm>
            <a:off x="1508760" y="118872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p14"/>
          <p:cNvSpPr/>
          <p:nvPr/>
        </p:nvSpPr>
        <p:spPr>
          <a:xfrm>
            <a:off x="1920240" y="118872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Google Shape;479;p14"/>
          <p:cNvSpPr/>
          <p:nvPr/>
        </p:nvSpPr>
        <p:spPr>
          <a:xfrm>
            <a:off x="2331720" y="118872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0" name="Google Shape;480;p14"/>
          <p:cNvSpPr/>
          <p:nvPr/>
        </p:nvSpPr>
        <p:spPr>
          <a:xfrm>
            <a:off x="1508760" y="160020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1" name="Google Shape;481;p14"/>
          <p:cNvSpPr/>
          <p:nvPr/>
        </p:nvSpPr>
        <p:spPr>
          <a:xfrm>
            <a:off x="1920240" y="160020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p14"/>
          <p:cNvSpPr/>
          <p:nvPr/>
        </p:nvSpPr>
        <p:spPr>
          <a:xfrm>
            <a:off x="2331720" y="160020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p14"/>
          <p:cNvSpPr/>
          <p:nvPr/>
        </p:nvSpPr>
        <p:spPr>
          <a:xfrm>
            <a:off x="1508760" y="201168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4" name="Google Shape;484;p14"/>
          <p:cNvSpPr/>
          <p:nvPr/>
        </p:nvSpPr>
        <p:spPr>
          <a:xfrm>
            <a:off x="1920240" y="201168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5" name="Google Shape;485;p14"/>
          <p:cNvSpPr/>
          <p:nvPr/>
        </p:nvSpPr>
        <p:spPr>
          <a:xfrm>
            <a:off x="2331720" y="201168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p14"/>
          <p:cNvSpPr/>
          <p:nvPr/>
        </p:nvSpPr>
        <p:spPr>
          <a:xfrm>
            <a:off x="914400" y="457200"/>
            <a:ext cx="7086240" cy="3657240"/>
          </a:xfrm>
          <a:prstGeom prst="rect">
            <a:avLst/>
          </a:prstGeom>
          <a:noFill/>
          <a:ln cap="flat" cmpd="sng" w="18350">
            <a:solidFill>
              <a:srgbClr val="50938A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54000" lIns="99000" spcFirstLastPara="1" rIns="99000" wrap="square" tIns="54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p14"/>
          <p:cNvSpPr/>
          <p:nvPr/>
        </p:nvSpPr>
        <p:spPr>
          <a:xfrm>
            <a:off x="968400" y="318960"/>
            <a:ext cx="1828440" cy="548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00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Kubernetes Cluster</a:t>
            </a:r>
            <a:endParaRPr b="0" sz="14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8" name="Google Shape;488;p14"/>
          <p:cNvSpPr/>
          <p:nvPr/>
        </p:nvSpPr>
        <p:spPr>
          <a:xfrm>
            <a:off x="2971800" y="4307400"/>
            <a:ext cx="2742840" cy="685440"/>
          </a:xfrm>
          <a:prstGeom prst="rect">
            <a:avLst/>
          </a:prstGeom>
          <a:solidFill>
            <a:srgbClr val="FF860D"/>
          </a:solidFill>
          <a:ln cap="flat" cmpd="sng" w="9525">
            <a:solidFill>
              <a:srgbClr val="3465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9" name="Google Shape;489;p14"/>
          <p:cNvSpPr/>
          <p:nvPr/>
        </p:nvSpPr>
        <p:spPr>
          <a:xfrm>
            <a:off x="3413520" y="4386960"/>
            <a:ext cx="1828440" cy="548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Observability Stack</a:t>
            </a:r>
            <a:endParaRPr b="0" sz="14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Google Shape;490;p14"/>
          <p:cNvSpPr/>
          <p:nvPr/>
        </p:nvSpPr>
        <p:spPr>
          <a:xfrm>
            <a:off x="1143000" y="867600"/>
            <a:ext cx="5714640" cy="2963160"/>
          </a:xfrm>
          <a:prstGeom prst="rect">
            <a:avLst/>
          </a:prstGeom>
          <a:noFill/>
          <a:ln cap="flat" cmpd="sng" w="18350">
            <a:solidFill>
              <a:srgbClr val="FF860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54000" lIns="99000" spcFirstLastPara="1" rIns="99000" wrap="square" tIns="54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1" name="Google Shape;491;p14"/>
          <p:cNvSpPr/>
          <p:nvPr/>
        </p:nvSpPr>
        <p:spPr>
          <a:xfrm>
            <a:off x="1181520" y="3414960"/>
            <a:ext cx="1828440" cy="548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00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Node</a:t>
            </a:r>
            <a:endParaRPr b="0" sz="14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2" name="Google Shape;492;p14"/>
          <p:cNvSpPr/>
          <p:nvPr/>
        </p:nvSpPr>
        <p:spPr>
          <a:xfrm>
            <a:off x="1344600" y="1035000"/>
            <a:ext cx="1142640" cy="1142640"/>
          </a:xfrm>
          <a:prstGeom prst="rect">
            <a:avLst/>
          </a:prstGeom>
          <a:solidFill>
            <a:srgbClr val="FFFF6D"/>
          </a:solidFill>
          <a:ln cap="flat" cmpd="sng" w="9525">
            <a:solidFill>
              <a:srgbClr val="3465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Java Service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3" name="Google Shape;493;p14"/>
          <p:cNvSpPr/>
          <p:nvPr/>
        </p:nvSpPr>
        <p:spPr>
          <a:xfrm>
            <a:off x="2712600" y="1035000"/>
            <a:ext cx="1142640" cy="1142640"/>
          </a:xfrm>
          <a:prstGeom prst="rect">
            <a:avLst/>
          </a:prstGeom>
          <a:solidFill>
            <a:srgbClr val="FFDE59"/>
          </a:solidFill>
          <a:ln cap="flat" cmpd="sng" w="9525">
            <a:solidFill>
              <a:srgbClr val="3465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Node.js Service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4" name="Google Shape;494;p14"/>
          <p:cNvSpPr/>
          <p:nvPr/>
        </p:nvSpPr>
        <p:spPr>
          <a:xfrm>
            <a:off x="4512600" y="1035000"/>
            <a:ext cx="1142640" cy="1142640"/>
          </a:xfrm>
          <a:prstGeom prst="rect">
            <a:avLst/>
          </a:prstGeom>
          <a:solidFill>
            <a:srgbClr val="2A6099"/>
          </a:solidFill>
          <a:ln cap="flat" cmpd="sng" w="9525">
            <a:solidFill>
              <a:srgbClr val="3465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Go Service</a:t>
            </a:r>
            <a:endParaRPr b="0" sz="18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5" name="Google Shape;49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57400" y="1828800"/>
            <a:ext cx="352440" cy="352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61400" y="1828800"/>
            <a:ext cx="352440" cy="35244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97" name="Google Shape;497;p14"/>
          <p:cNvCxnSpPr>
            <a:stCxn id="492" idx="2"/>
            <a:endCxn id="488" idx="0"/>
          </p:cNvCxnSpPr>
          <p:nvPr/>
        </p:nvCxnSpPr>
        <p:spPr>
          <a:xfrm flipH="1" rot="-5400000">
            <a:off x="2064720" y="2028840"/>
            <a:ext cx="2129700" cy="2427300"/>
          </a:xfrm>
          <a:prstGeom prst="bentConnector3">
            <a:avLst>
              <a:gd fmla="val 50010" name="adj1"/>
            </a:avLst>
          </a:prstGeom>
          <a:noFill/>
          <a:ln cap="flat" cmpd="sng" w="18350">
            <a:solidFill>
              <a:srgbClr val="3465A4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498" name="Google Shape;498;p14"/>
          <p:cNvCxnSpPr>
            <a:stCxn id="493" idx="2"/>
            <a:endCxn id="488" idx="0"/>
          </p:cNvCxnSpPr>
          <p:nvPr/>
        </p:nvCxnSpPr>
        <p:spPr>
          <a:xfrm flipH="1" rot="-5400000">
            <a:off x="2748720" y="2712840"/>
            <a:ext cx="2129700" cy="1059300"/>
          </a:xfrm>
          <a:prstGeom prst="bentConnector3">
            <a:avLst>
              <a:gd fmla="val 50010" name="adj1"/>
            </a:avLst>
          </a:prstGeom>
          <a:noFill/>
          <a:ln cap="flat" cmpd="sng" w="18350">
            <a:solidFill>
              <a:srgbClr val="3465A4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499" name="Google Shape;499;p14"/>
          <p:cNvSpPr/>
          <p:nvPr/>
        </p:nvSpPr>
        <p:spPr>
          <a:xfrm>
            <a:off x="5630400" y="2586600"/>
            <a:ext cx="1142640" cy="1142640"/>
          </a:xfrm>
          <a:prstGeom prst="rect">
            <a:avLst/>
          </a:prstGeom>
          <a:solidFill>
            <a:srgbClr val="FFAA95"/>
          </a:solidFill>
          <a:ln cap="flat" cmpd="sng" w="9525">
            <a:solidFill>
              <a:srgbClr val="3465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OpenTelemetry eBPF Instrumentation</a:t>
            </a:r>
            <a:br>
              <a:rPr lang="en-US" sz="1000">
                <a:latin typeface="Calibri"/>
                <a:ea typeface="Calibri"/>
                <a:cs typeface="Calibri"/>
                <a:sym typeface="Calibri"/>
              </a:rPr>
            </a:br>
            <a:r>
              <a:rPr b="0" lang="en-US" sz="10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(OBI)</a:t>
            </a:r>
            <a:endParaRPr b="0" sz="10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0" name="Google Shape;50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57400" y="3376800"/>
            <a:ext cx="352440" cy="352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00800" y="3429000"/>
            <a:ext cx="456840" cy="22824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02" name="Google Shape;502;p14"/>
          <p:cNvCxnSpPr/>
          <p:nvPr/>
        </p:nvCxnSpPr>
        <p:spPr>
          <a:xfrm>
            <a:off x="2410200" y="2181600"/>
            <a:ext cx="3220200" cy="1018800"/>
          </a:xfrm>
          <a:prstGeom prst="straightConnector1">
            <a:avLst/>
          </a:prstGeom>
          <a:noFill/>
          <a:ln cap="flat" cmpd="sng" w="18350">
            <a:solidFill>
              <a:srgbClr val="FF7B59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503" name="Google Shape;503;p14"/>
          <p:cNvCxnSpPr/>
          <p:nvPr/>
        </p:nvCxnSpPr>
        <p:spPr>
          <a:xfrm>
            <a:off x="3429000" y="2181600"/>
            <a:ext cx="2201400" cy="1018800"/>
          </a:xfrm>
          <a:prstGeom prst="straightConnector1">
            <a:avLst/>
          </a:prstGeom>
          <a:noFill/>
          <a:ln cap="flat" cmpd="sng" w="18350">
            <a:solidFill>
              <a:srgbClr val="FF7B59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504" name="Google Shape;504;p14"/>
          <p:cNvCxnSpPr/>
          <p:nvPr/>
        </p:nvCxnSpPr>
        <p:spPr>
          <a:xfrm>
            <a:off x="4572000" y="2178000"/>
            <a:ext cx="1058400" cy="1022400"/>
          </a:xfrm>
          <a:prstGeom prst="straightConnector1">
            <a:avLst/>
          </a:prstGeom>
          <a:noFill/>
          <a:ln cap="flat" cmpd="sng" w="18350">
            <a:solidFill>
              <a:srgbClr val="FF7B59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505" name="Google Shape;505;p14"/>
          <p:cNvCxnSpPr>
            <a:stCxn id="499" idx="2"/>
            <a:endCxn id="488" idx="3"/>
          </p:cNvCxnSpPr>
          <p:nvPr/>
        </p:nvCxnSpPr>
        <p:spPr>
          <a:xfrm rot="5400000">
            <a:off x="5497620" y="3946140"/>
            <a:ext cx="921000" cy="487200"/>
          </a:xfrm>
          <a:prstGeom prst="bentConnector2">
            <a:avLst/>
          </a:prstGeom>
          <a:noFill/>
          <a:ln cap="flat" cmpd="sng" w="18350">
            <a:solidFill>
              <a:srgbClr val="3465A4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506" name="Google Shape;506;p14"/>
          <p:cNvSpPr/>
          <p:nvPr/>
        </p:nvSpPr>
        <p:spPr>
          <a:xfrm>
            <a:off x="3429000" y="2514600"/>
            <a:ext cx="456840" cy="22824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3465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DNS</a:t>
            </a:r>
            <a:endParaRPr b="0" sz="10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7" name="Google Shape;507;p14"/>
          <p:cNvSpPr/>
          <p:nvPr/>
        </p:nvSpPr>
        <p:spPr>
          <a:xfrm>
            <a:off x="4077000" y="2406600"/>
            <a:ext cx="456840" cy="22824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3465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DNS</a:t>
            </a:r>
            <a:endParaRPr b="0" sz="10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8" name="Google Shape;508;p14"/>
          <p:cNvSpPr/>
          <p:nvPr/>
        </p:nvSpPr>
        <p:spPr>
          <a:xfrm>
            <a:off x="4761000" y="2406600"/>
            <a:ext cx="456840" cy="22824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3465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DNS</a:t>
            </a:r>
            <a:endParaRPr b="0" sz="10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09" name="Google Shape;509;p14"/>
          <p:cNvCxnSpPr>
            <a:stCxn id="499" idx="0"/>
            <a:endCxn id="494" idx="3"/>
          </p:cNvCxnSpPr>
          <p:nvPr/>
        </p:nvCxnSpPr>
        <p:spPr>
          <a:xfrm flipH="1" rot="5400000">
            <a:off x="5438220" y="1823100"/>
            <a:ext cx="980400" cy="546600"/>
          </a:xfrm>
          <a:prstGeom prst="bentConnector2">
            <a:avLst/>
          </a:prstGeom>
          <a:noFill/>
          <a:ln cap="flat" cmpd="sng" w="18350">
            <a:solidFill>
              <a:srgbClr val="3FAF46"/>
            </a:solidFill>
            <a:prstDash val="dash"/>
            <a:round/>
            <a:headEnd len="med" w="med" type="triangle"/>
            <a:tailEnd len="med" w="med" type="triangle"/>
          </a:ln>
        </p:spPr>
      </p:cxnSp>
      <p:sp>
        <p:nvSpPr>
          <p:cNvPr id="510" name="Google Shape;510;p14"/>
          <p:cNvSpPr/>
          <p:nvPr/>
        </p:nvSpPr>
        <p:spPr>
          <a:xfrm>
            <a:off x="5943600" y="1888200"/>
            <a:ext cx="685440" cy="22824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3465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Metrics/Traces</a:t>
            </a:r>
            <a:endParaRPr b="0" sz="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2032"/>
        </a:solidFill>
      </p:bgPr>
    </p:bg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15"/>
          <p:cNvSpPr/>
          <p:nvPr/>
        </p:nvSpPr>
        <p:spPr>
          <a:xfrm>
            <a:off x="0" y="0"/>
            <a:ext cx="9143280" cy="639360"/>
          </a:xfrm>
          <a:prstGeom prst="rect">
            <a:avLst/>
          </a:prstGeom>
          <a:solidFill>
            <a:srgbClr val="0D1B2A"/>
          </a:solidFill>
          <a:ln cap="flat" cmpd="sng" w="12700">
            <a:solidFill>
              <a:srgbClr val="0D1B2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p15"/>
          <p:cNvSpPr/>
          <p:nvPr/>
        </p:nvSpPr>
        <p:spPr>
          <a:xfrm>
            <a:off x="365760" y="0"/>
            <a:ext cx="8228880" cy="63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 strike="noStrike">
                <a:solidFill>
                  <a:srgbClr val="00C9A7"/>
                </a:solidFill>
                <a:latin typeface="Calibri"/>
                <a:ea typeface="Calibri"/>
                <a:cs typeface="Calibri"/>
                <a:sym typeface="Calibri"/>
              </a:rPr>
              <a:t>EXAMPLE TRACE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8" name="Google Shape;51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2760" y="457200"/>
            <a:ext cx="8702640" cy="4564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B2A"/>
        </a:solidFill>
      </p:bgPr>
    </p:bg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16"/>
          <p:cNvSpPr/>
          <p:nvPr/>
        </p:nvSpPr>
        <p:spPr>
          <a:xfrm>
            <a:off x="0" y="0"/>
            <a:ext cx="9143280" cy="5142960"/>
          </a:xfrm>
          <a:prstGeom prst="rect">
            <a:avLst/>
          </a:prstGeom>
          <a:solidFill>
            <a:srgbClr val="0D1B2A"/>
          </a:solidFill>
          <a:ln cap="flat" cmpd="sng" w="12700">
            <a:solidFill>
              <a:srgbClr val="0D1B2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5" name="Google Shape;525;p16"/>
          <p:cNvSpPr/>
          <p:nvPr/>
        </p:nvSpPr>
        <p:spPr>
          <a:xfrm>
            <a:off x="0" y="0"/>
            <a:ext cx="9143280" cy="109080"/>
          </a:xfrm>
          <a:prstGeom prst="rect">
            <a:avLst/>
          </a:prstGeom>
          <a:solidFill>
            <a:srgbClr val="00C9A7"/>
          </a:solidFill>
          <a:ln cap="flat" cmpd="sng" w="12700">
            <a:solidFill>
              <a:srgbClr val="00C9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6" name="Google Shape;526;p16"/>
          <p:cNvSpPr/>
          <p:nvPr/>
        </p:nvSpPr>
        <p:spPr>
          <a:xfrm>
            <a:off x="274320" y="36576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7" name="Google Shape;527;p16"/>
          <p:cNvSpPr/>
          <p:nvPr/>
        </p:nvSpPr>
        <p:spPr>
          <a:xfrm>
            <a:off x="685800" y="36576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8" name="Google Shape;528;p16"/>
          <p:cNvSpPr/>
          <p:nvPr/>
        </p:nvSpPr>
        <p:spPr>
          <a:xfrm>
            <a:off x="1097280" y="36576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p16"/>
          <p:cNvSpPr/>
          <p:nvPr/>
        </p:nvSpPr>
        <p:spPr>
          <a:xfrm>
            <a:off x="1508760" y="36576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30;p16"/>
          <p:cNvSpPr/>
          <p:nvPr/>
        </p:nvSpPr>
        <p:spPr>
          <a:xfrm>
            <a:off x="1920240" y="36576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1" name="Google Shape;531;p16"/>
          <p:cNvSpPr/>
          <p:nvPr/>
        </p:nvSpPr>
        <p:spPr>
          <a:xfrm>
            <a:off x="2331720" y="36576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p16"/>
          <p:cNvSpPr/>
          <p:nvPr/>
        </p:nvSpPr>
        <p:spPr>
          <a:xfrm>
            <a:off x="274320" y="77724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16"/>
          <p:cNvSpPr/>
          <p:nvPr/>
        </p:nvSpPr>
        <p:spPr>
          <a:xfrm>
            <a:off x="685800" y="77724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16"/>
          <p:cNvSpPr/>
          <p:nvPr/>
        </p:nvSpPr>
        <p:spPr>
          <a:xfrm>
            <a:off x="1097280" y="77724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5" name="Google Shape;535;p16"/>
          <p:cNvSpPr/>
          <p:nvPr/>
        </p:nvSpPr>
        <p:spPr>
          <a:xfrm>
            <a:off x="1508760" y="77724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6" name="Google Shape;536;p16"/>
          <p:cNvSpPr/>
          <p:nvPr/>
        </p:nvSpPr>
        <p:spPr>
          <a:xfrm>
            <a:off x="1920240" y="77724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16"/>
          <p:cNvSpPr/>
          <p:nvPr/>
        </p:nvSpPr>
        <p:spPr>
          <a:xfrm>
            <a:off x="2331720" y="77724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8" name="Google Shape;538;p16"/>
          <p:cNvSpPr/>
          <p:nvPr/>
        </p:nvSpPr>
        <p:spPr>
          <a:xfrm>
            <a:off x="274320" y="118872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9" name="Google Shape;539;p16"/>
          <p:cNvSpPr/>
          <p:nvPr/>
        </p:nvSpPr>
        <p:spPr>
          <a:xfrm>
            <a:off x="685800" y="118872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0" name="Google Shape;540;p16"/>
          <p:cNvSpPr/>
          <p:nvPr/>
        </p:nvSpPr>
        <p:spPr>
          <a:xfrm>
            <a:off x="1097280" y="118872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p16"/>
          <p:cNvSpPr/>
          <p:nvPr/>
        </p:nvSpPr>
        <p:spPr>
          <a:xfrm>
            <a:off x="1508760" y="118872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p16"/>
          <p:cNvSpPr/>
          <p:nvPr/>
        </p:nvSpPr>
        <p:spPr>
          <a:xfrm>
            <a:off x="1920240" y="118872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3" name="Google Shape;543;p16"/>
          <p:cNvSpPr/>
          <p:nvPr/>
        </p:nvSpPr>
        <p:spPr>
          <a:xfrm>
            <a:off x="2331720" y="118872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4" name="Google Shape;544;p16"/>
          <p:cNvSpPr/>
          <p:nvPr/>
        </p:nvSpPr>
        <p:spPr>
          <a:xfrm>
            <a:off x="274320" y="160020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5" name="Google Shape;545;p16"/>
          <p:cNvSpPr/>
          <p:nvPr/>
        </p:nvSpPr>
        <p:spPr>
          <a:xfrm>
            <a:off x="685800" y="160020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p16"/>
          <p:cNvSpPr/>
          <p:nvPr/>
        </p:nvSpPr>
        <p:spPr>
          <a:xfrm>
            <a:off x="1097280" y="160020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16"/>
          <p:cNvSpPr/>
          <p:nvPr/>
        </p:nvSpPr>
        <p:spPr>
          <a:xfrm>
            <a:off x="1508760" y="160020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8" name="Google Shape;548;p16"/>
          <p:cNvSpPr/>
          <p:nvPr/>
        </p:nvSpPr>
        <p:spPr>
          <a:xfrm>
            <a:off x="1920240" y="160020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9" name="Google Shape;549;p16"/>
          <p:cNvSpPr/>
          <p:nvPr/>
        </p:nvSpPr>
        <p:spPr>
          <a:xfrm>
            <a:off x="2331720" y="160020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p16"/>
          <p:cNvSpPr/>
          <p:nvPr/>
        </p:nvSpPr>
        <p:spPr>
          <a:xfrm>
            <a:off x="274320" y="201168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p16"/>
          <p:cNvSpPr/>
          <p:nvPr/>
        </p:nvSpPr>
        <p:spPr>
          <a:xfrm>
            <a:off x="685800" y="201168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p16"/>
          <p:cNvSpPr/>
          <p:nvPr/>
        </p:nvSpPr>
        <p:spPr>
          <a:xfrm>
            <a:off x="1097280" y="201168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p16"/>
          <p:cNvSpPr/>
          <p:nvPr/>
        </p:nvSpPr>
        <p:spPr>
          <a:xfrm>
            <a:off x="1508760" y="201168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4" name="Google Shape;554;p16"/>
          <p:cNvSpPr/>
          <p:nvPr/>
        </p:nvSpPr>
        <p:spPr>
          <a:xfrm>
            <a:off x="1920240" y="201168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5" name="Google Shape;555;p16"/>
          <p:cNvSpPr/>
          <p:nvPr/>
        </p:nvSpPr>
        <p:spPr>
          <a:xfrm>
            <a:off x="2331720" y="2011680"/>
            <a:ext cx="90720" cy="90720"/>
          </a:xfrm>
          <a:prstGeom prst="ellipse">
            <a:avLst/>
          </a:prstGeom>
          <a:solidFill>
            <a:srgbClr val="00C9A7">
              <a:alpha val="20000"/>
            </a:srgbClr>
          </a:solidFill>
          <a:ln cap="flat" cmpd="sng" w="12700">
            <a:solidFill>
              <a:srgbClr val="00C9A7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425" lIns="90000" spcFirstLastPara="1" rIns="90000" wrap="square" tIns="1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6" name="Google Shape;556;p16"/>
          <p:cNvSpPr/>
          <p:nvPr/>
        </p:nvSpPr>
        <p:spPr>
          <a:xfrm>
            <a:off x="3200400" y="320040"/>
            <a:ext cx="5668560" cy="547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 strike="noStrike">
                <a:solidFill>
                  <a:srgbClr val="00C9A7"/>
                </a:solidFill>
                <a:latin typeface="Calibri"/>
                <a:ea typeface="Calibri"/>
                <a:cs typeface="Calibri"/>
                <a:sym typeface="Calibri"/>
              </a:rPr>
              <a:t>Key Takeaways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7" name="Google Shape;557;p16"/>
          <p:cNvSpPr/>
          <p:nvPr/>
        </p:nvSpPr>
        <p:spPr>
          <a:xfrm>
            <a:off x="3200400" y="822960"/>
            <a:ext cx="5668560" cy="822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DNS: The Missing Observability Layer</a:t>
            </a:r>
            <a:endParaRPr b="0" sz="28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58" name="Google Shape;558;p16"/>
          <p:cNvCxnSpPr/>
          <p:nvPr/>
        </p:nvCxnSpPr>
        <p:spPr>
          <a:xfrm>
            <a:off x="3200400" y="2441160"/>
            <a:ext cx="5669280" cy="360"/>
          </a:xfrm>
          <a:prstGeom prst="straightConnector1">
            <a:avLst/>
          </a:prstGeom>
          <a:noFill/>
          <a:ln cap="flat" cmpd="sng" w="12700">
            <a:solidFill>
              <a:srgbClr val="1A2A3A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preencoded.png" id="559" name="Google Shape;55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00400" y="1901880"/>
            <a:ext cx="328320" cy="328320"/>
          </a:xfrm>
          <a:prstGeom prst="rect">
            <a:avLst/>
          </a:prstGeom>
          <a:noFill/>
          <a:ln>
            <a:noFill/>
          </a:ln>
        </p:spPr>
      </p:pic>
      <p:sp>
        <p:nvSpPr>
          <p:cNvPr id="560" name="Google Shape;560;p16"/>
          <p:cNvSpPr/>
          <p:nvPr/>
        </p:nvSpPr>
        <p:spPr>
          <a:xfrm>
            <a:off x="3703320" y="1828800"/>
            <a:ext cx="5119920" cy="566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300" strike="noStrike">
                <a:solidFill>
                  <a:srgbClr val="E8F0F8"/>
                </a:solidFill>
                <a:latin typeface="Calibri"/>
                <a:ea typeface="Calibri"/>
                <a:cs typeface="Calibri"/>
                <a:sym typeface="Calibri"/>
              </a:rPr>
              <a:t>DNS is a blind spot in most observability stacks — it belongs in OBI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61" name="Google Shape;561;p16"/>
          <p:cNvCxnSpPr/>
          <p:nvPr/>
        </p:nvCxnSpPr>
        <p:spPr>
          <a:xfrm>
            <a:off x="3200400" y="3136320"/>
            <a:ext cx="5669280" cy="360"/>
          </a:xfrm>
          <a:prstGeom prst="straightConnector1">
            <a:avLst/>
          </a:prstGeom>
          <a:noFill/>
          <a:ln cap="flat" cmpd="sng" w="12700">
            <a:solidFill>
              <a:srgbClr val="1A2A3A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preencoded.png" id="562" name="Google Shape;562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00400" y="2597040"/>
            <a:ext cx="328320" cy="328320"/>
          </a:xfrm>
          <a:prstGeom prst="rect">
            <a:avLst/>
          </a:prstGeom>
          <a:noFill/>
          <a:ln>
            <a:noFill/>
          </a:ln>
        </p:spPr>
      </p:pic>
      <p:sp>
        <p:nvSpPr>
          <p:cNvPr id="563" name="Google Shape;563;p16"/>
          <p:cNvSpPr/>
          <p:nvPr/>
        </p:nvSpPr>
        <p:spPr>
          <a:xfrm>
            <a:off x="3703320" y="2523600"/>
            <a:ext cx="5119920" cy="566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300" strike="noStrike">
                <a:solidFill>
                  <a:srgbClr val="E8F0F8"/>
                </a:solidFill>
                <a:latin typeface="Calibri"/>
                <a:ea typeface="Calibri"/>
                <a:cs typeface="Calibri"/>
                <a:sym typeface="Calibri"/>
              </a:rPr>
              <a:t>eBPF gives us the ideal hook point: before connect, at syscall level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64" name="Google Shape;564;p16"/>
          <p:cNvCxnSpPr/>
          <p:nvPr/>
        </p:nvCxnSpPr>
        <p:spPr>
          <a:xfrm>
            <a:off x="3200400" y="3831120"/>
            <a:ext cx="5669280" cy="360"/>
          </a:xfrm>
          <a:prstGeom prst="straightConnector1">
            <a:avLst/>
          </a:prstGeom>
          <a:noFill/>
          <a:ln cap="flat" cmpd="sng" w="12700">
            <a:solidFill>
              <a:srgbClr val="1A2A3A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preencoded.png" id="565" name="Google Shape;565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00400" y="3291840"/>
            <a:ext cx="328320" cy="328320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16"/>
          <p:cNvSpPr/>
          <p:nvPr/>
        </p:nvSpPr>
        <p:spPr>
          <a:xfrm>
            <a:off x="3703320" y="3218760"/>
            <a:ext cx="5119920" cy="566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300" strike="noStrike">
                <a:solidFill>
                  <a:srgbClr val="E8F0F8"/>
                </a:solidFill>
                <a:latin typeface="Calibri"/>
                <a:ea typeface="Calibri"/>
                <a:cs typeface="Calibri"/>
                <a:sym typeface="Calibri"/>
              </a:rPr>
              <a:t>OTel metrics + trace spans provide the full picture, not just noise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67" name="Google Shape;567;p16"/>
          <p:cNvCxnSpPr/>
          <p:nvPr/>
        </p:nvCxnSpPr>
        <p:spPr>
          <a:xfrm>
            <a:off x="3200400" y="4526280"/>
            <a:ext cx="5669280" cy="360"/>
          </a:xfrm>
          <a:prstGeom prst="straightConnector1">
            <a:avLst/>
          </a:prstGeom>
          <a:noFill/>
          <a:ln cap="flat" cmpd="sng" w="12700">
            <a:solidFill>
              <a:srgbClr val="1A2A3A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preencoded.png" id="568" name="Google Shape;568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200400" y="3986640"/>
            <a:ext cx="328320" cy="32832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16"/>
          <p:cNvSpPr/>
          <p:nvPr/>
        </p:nvSpPr>
        <p:spPr>
          <a:xfrm>
            <a:off x="3703320" y="3913560"/>
            <a:ext cx="5119920" cy="566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300" strike="noStrike">
                <a:solidFill>
                  <a:srgbClr val="E8F0F8"/>
                </a:solidFill>
                <a:latin typeface="Calibri"/>
                <a:ea typeface="Calibri"/>
                <a:cs typeface="Calibri"/>
                <a:sym typeface="Calibri"/>
              </a:rPr>
              <a:t>Privacy controls and &lt; 2% overhead make it production-ready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0" name="Google Shape;570;p16"/>
          <p:cNvSpPr/>
          <p:nvPr/>
        </p:nvSpPr>
        <p:spPr>
          <a:xfrm>
            <a:off x="3200400" y="4617720"/>
            <a:ext cx="5668560" cy="365040"/>
          </a:xfrm>
          <a:prstGeom prst="rect">
            <a:avLst/>
          </a:prstGeom>
          <a:solidFill>
            <a:srgbClr val="00C9A7">
              <a:alpha val="14901"/>
            </a:srgbClr>
          </a:solidFill>
          <a:ln cap="flat" cmpd="sng" w="12700">
            <a:solidFill>
              <a:srgbClr val="00C9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1" name="Google Shape;571;p16"/>
          <p:cNvSpPr/>
          <p:nvPr/>
        </p:nvSpPr>
        <p:spPr>
          <a:xfrm>
            <a:off x="3200400" y="4617720"/>
            <a:ext cx="5668560" cy="365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00" strike="noStrike">
                <a:solidFill>
                  <a:srgbClr val="00C9A7"/>
                </a:solidFill>
                <a:latin typeface="Consolas"/>
                <a:ea typeface="Consolas"/>
                <a:cs typeface="Consolas"/>
                <a:sym typeface="Consolas"/>
              </a:rPr>
              <a:t>github.com/open-telemetry/opentelemetry-ebpf-instrumentation/issues/608</a:t>
            </a:r>
            <a:endParaRPr b="0" sz="10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B2A"/>
        </a:solidFill>
      </p:bgPr>
    </p:bg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17"/>
          <p:cNvSpPr/>
          <p:nvPr/>
        </p:nvSpPr>
        <p:spPr>
          <a:xfrm>
            <a:off x="0" y="0"/>
            <a:ext cx="9143280" cy="109080"/>
          </a:xfrm>
          <a:prstGeom prst="rect">
            <a:avLst/>
          </a:prstGeom>
          <a:solidFill>
            <a:srgbClr val="00C9A7"/>
          </a:solidFill>
          <a:ln cap="flat" cmpd="sng" w="12700">
            <a:solidFill>
              <a:srgbClr val="00C9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8" name="Google Shape;578;p17"/>
          <p:cNvSpPr/>
          <p:nvPr/>
        </p:nvSpPr>
        <p:spPr>
          <a:xfrm>
            <a:off x="3067200" y="3449160"/>
            <a:ext cx="3294000" cy="433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0000" spcFirstLastPara="1" rIns="90000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00" strike="noStrike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Scan the code for a link to the project</a:t>
            </a:r>
            <a:br>
              <a:rPr lang="en-US" sz="1200">
                <a:latin typeface="Calibri"/>
                <a:ea typeface="Calibri"/>
                <a:cs typeface="Calibri"/>
                <a:sym typeface="Calibri"/>
              </a:rPr>
            </a:br>
            <a:br>
              <a:rPr lang="en-US" sz="1200">
                <a:latin typeface="Calibri"/>
                <a:ea typeface="Calibri"/>
                <a:cs typeface="Calibri"/>
                <a:sym typeface="Calibri"/>
              </a:rPr>
            </a:br>
            <a:br>
              <a:rPr lang="en-US" sz="1200">
                <a:latin typeface="Calibri"/>
                <a:ea typeface="Calibri"/>
                <a:cs typeface="Calibri"/>
                <a:sym typeface="Calibri"/>
              </a:rPr>
            </a:br>
            <a:r>
              <a:rPr b="0" lang="en-US" sz="1200" strike="noStrike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Raise your hand and we’ll bring you a mic</a:t>
            </a:r>
            <a:endParaRPr b="0" sz="12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" name="Google Shape;579;p17"/>
          <p:cNvSpPr/>
          <p:nvPr/>
        </p:nvSpPr>
        <p:spPr>
          <a:xfrm>
            <a:off x="3808440" y="348480"/>
            <a:ext cx="1526400" cy="1526400"/>
          </a:xfrm>
          <a:prstGeom prst="roundRect">
            <a:avLst>
              <a:gd fmla="val 11590" name="adj"/>
            </a:avLst>
          </a:prstGeom>
          <a:solidFill>
            <a:schemeClr val="lt1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0000" spcFirstLastPara="1" rIns="90000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0" name="Google Shape;580;p17"/>
          <p:cNvSpPr/>
          <p:nvPr/>
        </p:nvSpPr>
        <p:spPr>
          <a:xfrm>
            <a:off x="2756160" y="1904760"/>
            <a:ext cx="363168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0000" spcFirstLastPara="1" rIns="90000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7200" strike="noStrike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Q+A</a:t>
            </a:r>
            <a:endParaRPr b="0" sz="72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1" name="Google Shape;581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3877200" y="408600"/>
            <a:ext cx="1380600" cy="138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2026-03-08T03:14:05Z</dcterms:created>
  <dc:creator>PptxGenJS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15</vt:i4>
  </property>
  <property fmtid="{D5CDD505-2E9C-101B-9397-08002B2CF9AE}" pid="3" name="PresentationFormat">
    <vt:lpwstr>On-screen Show (16:9)</vt:lpwstr>
  </property>
  <property fmtid="{D5CDD505-2E9C-101B-9397-08002B2CF9AE}" pid="4" name="Slides">
    <vt:i4>15</vt:i4>
  </property>
</Properties>
</file>