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kubernetes.io"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ubernetes-csi.github.io/docs/secrets-and-credentials-storage-class.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k8s.io/mount-util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 name="Google Shape;7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CA">
                <a:solidFill>
                  <a:schemeClr val="dk1"/>
                </a:solidFill>
              </a:rPr>
              <a:t>Storage for pods is managed through PVCs</a:t>
            </a:r>
            <a:endParaRPr>
              <a:solidFill>
                <a:schemeClr val="dk1"/>
              </a:solidFill>
            </a:endParaRPr>
          </a:p>
          <a:p>
            <a:pPr indent="-298450" lvl="0" marL="457200" rtl="0" algn="l">
              <a:spcBef>
                <a:spcPts val="0"/>
              </a:spcBef>
              <a:spcAft>
                <a:spcPts val="0"/>
              </a:spcAft>
              <a:buClr>
                <a:schemeClr val="dk1"/>
              </a:buClr>
              <a:buSzPts val="1100"/>
              <a:buChar char="-"/>
            </a:pPr>
            <a:r>
              <a:rPr lang="en-CA">
                <a:solidFill>
                  <a:schemeClr val="dk1"/>
                </a:solidFill>
              </a:rPr>
              <a:t>Instead of admin creating the volumes that can be used by the developers for their workloads, you declare your requirements for  PVC resources and system delivers it. </a:t>
            </a:r>
            <a:endParaRPr>
              <a:solidFill>
                <a:schemeClr val="dk1"/>
              </a:solidFill>
            </a:endParaRPr>
          </a:p>
          <a:p>
            <a:pPr indent="-298450" lvl="0" marL="457200" rtl="0" algn="l">
              <a:spcBef>
                <a:spcPts val="0"/>
              </a:spcBef>
              <a:spcAft>
                <a:spcPts val="0"/>
              </a:spcAft>
              <a:buClr>
                <a:schemeClr val="dk1"/>
              </a:buClr>
              <a:buSzPts val="1100"/>
              <a:buChar char="-"/>
            </a:pPr>
            <a:r>
              <a:rPr lang="en-CA">
                <a:solidFill>
                  <a:schemeClr val="dk1"/>
                </a:solidFill>
              </a:rPr>
              <a:t>In-tree vs external provisioners</a:t>
            </a:r>
            <a:endParaRPr>
              <a:solidFill>
                <a:schemeClr val="dk1"/>
              </a:solidFill>
            </a:endParaRPr>
          </a:p>
        </p:txBody>
      </p:sp>
      <p:sp>
        <p:nvSpPr>
          <p:cNvPr id="86" name="Google Shape;8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d1ab08d00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Provisioners name may or may not start with </a:t>
            </a:r>
            <a:r>
              <a:rPr lang="en-CA" u="sng">
                <a:solidFill>
                  <a:schemeClr val="hlink"/>
                </a:solidFill>
                <a:hlinkClick r:id="rId2"/>
              </a:rPr>
              <a:t>kubernetes.io</a:t>
            </a:r>
            <a:r>
              <a:rPr lang="en-CA"/>
              <a:t>, if it does then it’s the case of in-tree volume provisioning. </a:t>
            </a:r>
            <a:endParaRPr/>
          </a:p>
          <a:p>
            <a:pPr indent="-298450" lvl="0" marL="457200" rtl="0" algn="l">
              <a:lnSpc>
                <a:spcPct val="100000"/>
              </a:lnSpc>
              <a:spcBef>
                <a:spcPts val="0"/>
              </a:spcBef>
              <a:spcAft>
                <a:spcPts val="0"/>
              </a:spcAft>
              <a:buSzPts val="1100"/>
              <a:buChar char="-"/>
            </a:pPr>
            <a:r>
              <a:rPr lang="en-CA"/>
              <a:t>Otherwise PV controller would know that CSI plugin/provisioner is needed to </a:t>
            </a:r>
            <a:r>
              <a:rPr lang="en-CA"/>
              <a:t>provision</a:t>
            </a:r>
            <a:r>
              <a:rPr lang="en-CA"/>
              <a:t> volume for that resource and would annotate the PVC with the annotation.</a:t>
            </a:r>
            <a:endParaRPr/>
          </a:p>
        </p:txBody>
      </p:sp>
      <p:sp>
        <p:nvSpPr>
          <p:cNvPr id="92" name="Google Shape;92;g3d1ab08d008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d1ab08d008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There should be a </a:t>
            </a:r>
            <a:r>
              <a:rPr lang="en-CA"/>
              <a:t>component</a:t>
            </a:r>
            <a:r>
              <a:rPr lang="en-CA"/>
              <a:t> deployed on the cluster that looks into the PVC resource and if it sees it’s own name in the </a:t>
            </a:r>
            <a:r>
              <a:rPr lang="en-CA"/>
              <a:t>annotation. It should be able to provision volume for that request and attach that volume to the respective node.</a:t>
            </a:r>
            <a:endParaRPr/>
          </a:p>
          <a:p>
            <a:pPr indent="-298450" lvl="0" marL="457200" rtl="0" algn="l">
              <a:lnSpc>
                <a:spcPct val="100000"/>
              </a:lnSpc>
              <a:spcBef>
                <a:spcPts val="0"/>
              </a:spcBef>
              <a:spcAft>
                <a:spcPts val="0"/>
              </a:spcAft>
              <a:buSzPts val="1100"/>
              <a:buChar char="-"/>
            </a:pPr>
            <a:r>
              <a:rPr lang="en-CA"/>
              <a:t>We can have that application in the cluster we need some kind of compatibility guarantees between the Kubernetes (CO) and the CSI plugin. </a:t>
            </a:r>
            <a:endParaRPr/>
          </a:p>
          <a:p>
            <a:pPr indent="-298450" lvl="0" marL="457200" rtl="0" algn="l">
              <a:lnSpc>
                <a:spcPct val="100000"/>
              </a:lnSpc>
              <a:spcBef>
                <a:spcPts val="0"/>
              </a:spcBef>
              <a:spcAft>
                <a:spcPts val="0"/>
              </a:spcAft>
              <a:buSzPts val="1100"/>
              <a:buChar char="-"/>
            </a:pPr>
            <a:r>
              <a:rPr lang="en-CA"/>
              <a:t>CSI Spec basically says, if CO wants to </a:t>
            </a:r>
            <a:r>
              <a:rPr lang="en-CA"/>
              <a:t>provision</a:t>
            </a:r>
            <a:r>
              <a:rPr lang="en-CA"/>
              <a:t> a volume </a:t>
            </a:r>
            <a:r>
              <a:rPr lang="en-CA"/>
              <a:t>these</a:t>
            </a:r>
            <a:r>
              <a:rPr lang="en-CA"/>
              <a:t> are the things that are going to happen, these are the RPCs that are going to get called.</a:t>
            </a:r>
            <a:endParaRPr/>
          </a:p>
          <a:p>
            <a:pPr indent="-298450" lvl="0" marL="457200" rtl="0" algn="l">
              <a:lnSpc>
                <a:spcPct val="100000"/>
              </a:lnSpc>
              <a:spcBef>
                <a:spcPts val="0"/>
              </a:spcBef>
              <a:spcAft>
                <a:spcPts val="0"/>
              </a:spcAft>
              <a:buSzPts val="1100"/>
              <a:buChar char="-"/>
            </a:pPr>
            <a:r>
              <a:t/>
            </a:r>
            <a:endParaRPr/>
          </a:p>
        </p:txBody>
      </p:sp>
      <p:sp>
        <p:nvSpPr>
          <p:cNvPr id="98" name="Google Shape;98;g3d1ab08d008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d1ab08d008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What it doesn’t talk about</a:t>
            </a:r>
            <a:endParaRPr/>
          </a:p>
          <a:p>
            <a:pPr indent="-298450" lvl="1" marL="914400" rtl="0" algn="l">
              <a:lnSpc>
                <a:spcPct val="100000"/>
              </a:lnSpc>
              <a:spcBef>
                <a:spcPts val="0"/>
              </a:spcBef>
              <a:spcAft>
                <a:spcPts val="0"/>
              </a:spcAft>
              <a:buSzPts val="1100"/>
              <a:buChar char="-"/>
            </a:pPr>
            <a:r>
              <a:rPr lang="en-CA"/>
              <a:t>The plugin’s lifecycle</a:t>
            </a:r>
            <a:endParaRPr/>
          </a:p>
          <a:p>
            <a:pPr indent="-298450" lvl="1" marL="914400" rtl="0" algn="l">
              <a:lnSpc>
                <a:spcPct val="100000"/>
              </a:lnSpc>
              <a:spcBef>
                <a:spcPts val="0"/>
              </a:spcBef>
              <a:spcAft>
                <a:spcPts val="0"/>
              </a:spcAft>
              <a:buSzPts val="1100"/>
              <a:buChar char="-"/>
            </a:pPr>
            <a:r>
              <a:rPr lang="en-CA"/>
              <a:t>How it should be packaged etc.</a:t>
            </a:r>
            <a:endParaRPr/>
          </a:p>
        </p:txBody>
      </p:sp>
      <p:sp>
        <p:nvSpPr>
          <p:cNvPr id="104" name="Google Shape;104;g3d1ab08d008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d1ab08d008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Like mentioned eariler. Some of the RCPs are optinal, not all are required, that’s why if the controller/node advertises that it’s implements a particular RPC only in that case it’s called.</a:t>
            </a:r>
            <a:endParaRPr/>
          </a:p>
        </p:txBody>
      </p:sp>
      <p:sp>
        <p:nvSpPr>
          <p:cNvPr id="110" name="Google Shape;110;g3d1ab08d008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d1ab08d008_1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As we saw the PVC got created with external provisioner annotation and controller can’t do anything because they don’t poll for PVC </a:t>
            </a:r>
            <a:r>
              <a:rPr lang="en-CA"/>
              <a:t>resources</a:t>
            </a:r>
            <a:r>
              <a:rPr lang="en-CA"/>
              <a:t> they just interact with the </a:t>
            </a:r>
            <a:r>
              <a:rPr lang="en-CA"/>
              <a:t>storage</a:t>
            </a:r>
            <a:r>
              <a:rPr lang="en-CA"/>
              <a:t> provider.</a:t>
            </a:r>
            <a:endParaRPr/>
          </a:p>
          <a:p>
            <a:pPr indent="-298450" lvl="1" marL="914400" rtl="0" algn="l">
              <a:lnSpc>
                <a:spcPct val="100000"/>
              </a:lnSpc>
              <a:spcBef>
                <a:spcPts val="0"/>
              </a:spcBef>
              <a:spcAft>
                <a:spcPts val="0"/>
              </a:spcAft>
              <a:buSzPts val="1100"/>
              <a:buChar char="-"/>
            </a:pPr>
            <a:r>
              <a:rPr lang="en-CA"/>
              <a:t>That’s where the external CSI containers come into picture</a:t>
            </a:r>
            <a:endParaRPr/>
          </a:p>
        </p:txBody>
      </p:sp>
      <p:sp>
        <p:nvSpPr>
          <p:cNvPr id="117" name="Google Shape;117;g3d1ab08d008_1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d1ab08d008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The controller plugin is installed with a community </a:t>
            </a:r>
            <a:r>
              <a:rPr lang="en-CA"/>
              <a:t>provided</a:t>
            </a:r>
            <a:r>
              <a:rPr lang="en-CA"/>
              <a:t> csi provisioner sidecar that </a:t>
            </a:r>
            <a:r>
              <a:rPr lang="en-CA"/>
              <a:t>listens</a:t>
            </a:r>
            <a:r>
              <a:rPr lang="en-CA"/>
              <a:t> of PVCs with annotation </a:t>
            </a:r>
            <a:r>
              <a:rPr lang="en-CA"/>
              <a:t>matching</a:t>
            </a:r>
            <a:r>
              <a:rPr lang="en-CA"/>
              <a:t> it’s csi plugin</a:t>
            </a:r>
            <a:endParaRPr/>
          </a:p>
          <a:p>
            <a:pPr indent="-298450" lvl="1" marL="914400" rtl="0" algn="l">
              <a:lnSpc>
                <a:spcPct val="100000"/>
              </a:lnSpc>
              <a:spcBef>
                <a:spcPts val="0"/>
              </a:spcBef>
              <a:spcAft>
                <a:spcPts val="0"/>
              </a:spcAft>
              <a:buSzPts val="1100"/>
              <a:buChar char="-"/>
            </a:pPr>
            <a:r>
              <a:rPr lang="en-CA"/>
              <a:t>And calls createVolume of controller plugin, it can call because the socket is shared via empty dir</a:t>
            </a:r>
            <a:endParaRPr/>
          </a:p>
          <a:p>
            <a:pPr indent="-298450" lvl="0" marL="457200" rtl="0" algn="l">
              <a:lnSpc>
                <a:spcPct val="100000"/>
              </a:lnSpc>
              <a:spcBef>
                <a:spcPts val="0"/>
              </a:spcBef>
              <a:spcAft>
                <a:spcPts val="0"/>
              </a:spcAft>
              <a:buSzPts val="1100"/>
              <a:buChar char="-"/>
            </a:pPr>
            <a:r>
              <a:rPr lang="en-CA"/>
              <a:t>CreateVolume calls the Cloud Povider API to create the actual volume on storage provider</a:t>
            </a:r>
            <a:endParaRPr/>
          </a:p>
          <a:p>
            <a:pPr indent="-298450" lvl="0" marL="457200" rtl="0" algn="l">
              <a:lnSpc>
                <a:spcPct val="100000"/>
              </a:lnSpc>
              <a:spcBef>
                <a:spcPts val="0"/>
              </a:spcBef>
              <a:spcAft>
                <a:spcPts val="0"/>
              </a:spcAft>
              <a:buSzPts val="1100"/>
              <a:buChar char="-"/>
            </a:pPr>
            <a:r>
              <a:rPr lang="en-CA"/>
              <a:t>CreateVolumeRequest</a:t>
            </a:r>
            <a:endParaRPr/>
          </a:p>
          <a:p>
            <a:pPr indent="-298450" lvl="1" marL="914400" rtl="0" algn="l">
              <a:lnSpc>
                <a:spcPct val="100000"/>
              </a:lnSpc>
              <a:spcBef>
                <a:spcPts val="0"/>
              </a:spcBef>
              <a:spcAft>
                <a:spcPts val="0"/>
              </a:spcAft>
              <a:buSzPts val="1100"/>
              <a:buChar char="-"/>
            </a:pPr>
            <a:r>
              <a:rPr lang="en-CA"/>
              <a:t>Parameters in CreateVolumeReqeust is parameters that can be passed from StorageClass</a:t>
            </a:r>
            <a:endParaRPr/>
          </a:p>
          <a:p>
            <a:pPr indent="-298450" lvl="1" marL="914400" rtl="0" algn="l">
              <a:lnSpc>
                <a:spcPct val="100000"/>
              </a:lnSpc>
              <a:spcBef>
                <a:spcPts val="0"/>
              </a:spcBef>
              <a:spcAft>
                <a:spcPts val="0"/>
              </a:spcAft>
              <a:buSzPts val="1100"/>
              <a:buChar char="-"/>
            </a:pPr>
            <a:r>
              <a:rPr lang="en-CA"/>
              <a:t>Secrets</a:t>
            </a:r>
            <a:endParaRPr/>
          </a:p>
          <a:p>
            <a:pPr indent="-298450" lvl="2" marL="1371600" rtl="0" algn="l">
              <a:lnSpc>
                <a:spcPct val="100000"/>
              </a:lnSpc>
              <a:spcBef>
                <a:spcPts val="0"/>
              </a:spcBef>
              <a:spcAft>
                <a:spcPts val="0"/>
              </a:spcAft>
              <a:buSzPts val="1100"/>
              <a:buChar char="-"/>
            </a:pPr>
            <a:r>
              <a:rPr lang="en-CA"/>
              <a:t>If one secret is needed per CSI plugint then that can easily be set  using normal secret</a:t>
            </a:r>
            <a:endParaRPr/>
          </a:p>
          <a:p>
            <a:pPr indent="-298450" lvl="2" marL="1371600" rtl="0" algn="l">
              <a:lnSpc>
                <a:spcPct val="100000"/>
              </a:lnSpc>
              <a:spcBef>
                <a:spcPts val="0"/>
              </a:spcBef>
              <a:spcAft>
                <a:spcPts val="0"/>
              </a:spcAft>
              <a:buSzPts val="1100"/>
              <a:buChar char="-"/>
            </a:pPr>
            <a:r>
              <a:rPr lang="en-CA"/>
              <a:t>But if diff secret is needed for diff operation or diff volume pool, per , those secrets can be passed via sc annotations </a:t>
            </a:r>
            <a:r>
              <a:rPr lang="en-CA" u="sng">
                <a:solidFill>
                  <a:schemeClr val="hlink"/>
                </a:solidFill>
                <a:hlinkClick r:id="rId2"/>
              </a:rPr>
              <a:t>https://kubernetes-csi.github.io/docs/secrets-and-credentials-storage-class.html</a:t>
            </a:r>
            <a:r>
              <a:rPr lang="en-CA"/>
              <a:t> and external provisiner will translate that to the CSI rpc requests. </a:t>
            </a:r>
            <a:endParaRPr/>
          </a:p>
        </p:txBody>
      </p:sp>
      <p:sp>
        <p:nvSpPr>
          <p:cNvPr id="123" name="Google Shape;123;g3d1ab08d008_1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d1ab08d008_1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The volume gets provisioned on storage provider and provisioner sidecar create PV resource to denote that volume in K8s</a:t>
            </a:r>
            <a:endParaRPr/>
          </a:p>
          <a:p>
            <a:pPr indent="-298450" lvl="0" marL="457200" rtl="0" algn="l">
              <a:lnSpc>
                <a:spcPct val="100000"/>
              </a:lnSpc>
              <a:spcBef>
                <a:spcPts val="0"/>
              </a:spcBef>
              <a:spcAft>
                <a:spcPts val="0"/>
              </a:spcAft>
              <a:buSzPts val="1100"/>
              <a:buChar char="-"/>
            </a:pPr>
            <a:r>
              <a:t/>
            </a:r>
            <a:endParaRPr/>
          </a:p>
        </p:txBody>
      </p:sp>
      <p:sp>
        <p:nvSpPr>
          <p:cNvPr id="129" name="Google Shape;129;g3d1ab08d008_1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d1ab08d008_1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Once the PV and PVC are created the pod is scheduled on a node (scheduler </a:t>
            </a:r>
            <a:r>
              <a:rPr lang="en-CA"/>
              <a:t>assigns pod to a node</a:t>
            </a:r>
            <a:r>
              <a:rPr lang="en-CA"/>
              <a:t>). And attachdetach controller creates VolumeAttachment resource</a:t>
            </a:r>
            <a:endParaRPr/>
          </a:p>
          <a:p>
            <a:pPr indent="-298450" lvl="1" marL="914400" rtl="0" algn="l">
              <a:lnSpc>
                <a:spcPct val="100000"/>
              </a:lnSpc>
              <a:spcBef>
                <a:spcPts val="0"/>
              </a:spcBef>
              <a:spcAft>
                <a:spcPts val="0"/>
              </a:spcAft>
              <a:buSzPts val="1100"/>
              <a:buChar char="-"/>
            </a:pPr>
            <a:r>
              <a:rPr lang="en-CA"/>
              <a:t>Like CSI provisioner, we need another sidecar that can listen on VA resource and call the RPC to attach the volume</a:t>
            </a:r>
            <a:endParaRPr/>
          </a:p>
          <a:p>
            <a:pPr indent="-298450" lvl="0" marL="457200" rtl="0" algn="l">
              <a:lnSpc>
                <a:spcPct val="100000"/>
              </a:lnSpc>
              <a:spcBef>
                <a:spcPts val="0"/>
              </a:spcBef>
              <a:spcAft>
                <a:spcPts val="0"/>
              </a:spcAft>
              <a:buSzPts val="1100"/>
              <a:buChar char="-"/>
            </a:pPr>
            <a:r>
              <a:rPr lang="en-CA"/>
              <a:t>That sidecar is csi attacher, it listen on the VolumeAttachment resource and call ControllerPublishVolume of controller plugin</a:t>
            </a:r>
            <a:endParaRPr/>
          </a:p>
          <a:p>
            <a:pPr indent="-298450" lvl="0" marL="457200" rtl="0" algn="l">
              <a:lnSpc>
                <a:spcPct val="100000"/>
              </a:lnSpc>
              <a:spcBef>
                <a:spcPts val="0"/>
              </a:spcBef>
              <a:spcAft>
                <a:spcPts val="0"/>
              </a:spcAft>
              <a:buSzPts val="1100"/>
              <a:buChar char="-"/>
            </a:pPr>
            <a:r>
              <a:rPr lang="en-CA"/>
              <a:t>That RPC</a:t>
            </a:r>
            <a:r>
              <a:rPr lang="en-CA"/>
              <a:t> attaches the volume on the K8s node at path </a:t>
            </a:r>
            <a:r>
              <a:rPr lang="en-CA" sz="900">
                <a:solidFill>
                  <a:srgbClr val="448C27"/>
                </a:solidFill>
                <a:highlight>
                  <a:srgbClr val="F5F5F5"/>
                </a:highlight>
                <a:latin typeface="Courier New"/>
                <a:ea typeface="Courier New"/>
                <a:cs typeface="Courier New"/>
                <a:sym typeface="Courier New"/>
              </a:rPr>
              <a:t>/dev/disk/by-id/scsi-0DO_Volume_</a:t>
            </a:r>
            <a:r>
              <a:rPr lang="en-CA" sz="900">
                <a:solidFill>
                  <a:srgbClr val="9C5D27"/>
                </a:solidFill>
                <a:highlight>
                  <a:srgbClr val="F5F5F5"/>
                </a:highlight>
                <a:latin typeface="Courier New"/>
                <a:ea typeface="Courier New"/>
                <a:cs typeface="Courier New"/>
                <a:sym typeface="Courier New"/>
              </a:rPr>
              <a:t>&lt;volname&gt;</a:t>
            </a:r>
            <a:endParaRPr sz="900">
              <a:solidFill>
                <a:srgbClr val="9C5D27"/>
              </a:solidFill>
              <a:highlight>
                <a:srgbClr val="F5F5F5"/>
              </a:highlight>
              <a:latin typeface="Courier New"/>
              <a:ea typeface="Courier New"/>
              <a:cs typeface="Courier New"/>
              <a:sym typeface="Courier New"/>
            </a:endParaRPr>
          </a:p>
          <a:p>
            <a:pPr indent="0" lvl="0" marL="0" rtl="0" algn="l">
              <a:lnSpc>
                <a:spcPct val="100000"/>
              </a:lnSpc>
              <a:spcBef>
                <a:spcPts val="0"/>
              </a:spcBef>
              <a:spcAft>
                <a:spcPts val="0"/>
              </a:spcAft>
              <a:buNone/>
            </a:pPr>
            <a:r>
              <a:t/>
            </a:r>
            <a:endParaRPr sz="900">
              <a:solidFill>
                <a:srgbClr val="9C5D27"/>
              </a:solidFill>
              <a:highlight>
                <a:srgbClr val="F5F5F5"/>
              </a:highlight>
              <a:latin typeface="Courier New"/>
              <a:ea typeface="Courier New"/>
              <a:cs typeface="Courier New"/>
              <a:sym typeface="Courier New"/>
            </a:endParaRPr>
          </a:p>
          <a:p>
            <a:pPr indent="-298450" lvl="0" marL="457200" rtl="0" algn="l">
              <a:spcBef>
                <a:spcPts val="0"/>
              </a:spcBef>
              <a:spcAft>
                <a:spcPts val="0"/>
              </a:spcAft>
              <a:buClr>
                <a:schemeClr val="dk1"/>
              </a:buClr>
              <a:buSzPts val="1100"/>
              <a:buChar char="-"/>
            </a:pPr>
            <a:r>
              <a:rPr lang="en-CA">
                <a:solidFill>
                  <a:schemeClr val="dk1"/>
                </a:solidFill>
              </a:rPr>
              <a:t>Why  two </a:t>
            </a:r>
            <a:r>
              <a:rPr lang="en-CA">
                <a:solidFill>
                  <a:schemeClr val="dk1"/>
                </a:solidFill>
              </a:rPr>
              <a:t>sidecars</a:t>
            </a:r>
            <a:endParaRPr>
              <a:solidFill>
                <a:schemeClr val="dk1"/>
              </a:solidFill>
            </a:endParaRPr>
          </a:p>
          <a:p>
            <a:pPr indent="-298450" lvl="1" marL="914400" rtl="0" algn="l">
              <a:spcBef>
                <a:spcPts val="0"/>
              </a:spcBef>
              <a:spcAft>
                <a:spcPts val="0"/>
              </a:spcAft>
              <a:buClr>
                <a:schemeClr val="dk1"/>
              </a:buClr>
              <a:buSzPts val="1100"/>
              <a:buChar char="-"/>
            </a:pPr>
            <a:r>
              <a:rPr lang="en-CA">
                <a:solidFill>
                  <a:schemeClr val="dk1"/>
                </a:solidFill>
              </a:rPr>
              <a:t>Volume attachment doesn’t happen sometimes, so attacher is not needed in those cases</a:t>
            </a:r>
            <a:endParaRPr>
              <a:solidFill>
                <a:schemeClr val="dk1"/>
              </a:solidFill>
            </a:endParaRPr>
          </a:p>
          <a:p>
            <a:pPr indent="-298450" lvl="1" marL="914400" rtl="0" algn="l">
              <a:spcBef>
                <a:spcPts val="0"/>
              </a:spcBef>
              <a:spcAft>
                <a:spcPts val="0"/>
              </a:spcAft>
              <a:buClr>
                <a:schemeClr val="dk1"/>
              </a:buClr>
              <a:buSzPts val="1100"/>
              <a:buChar char="-"/>
            </a:pPr>
            <a:r>
              <a:rPr lang="en-CA">
                <a:solidFill>
                  <a:schemeClr val="dk1"/>
                </a:solidFill>
              </a:rPr>
              <a:t>RBAC might be different, they need diff resource if we just had one that bin will have to have all the rbac</a:t>
            </a:r>
            <a:endParaRPr>
              <a:solidFill>
                <a:schemeClr val="dk1"/>
              </a:solidFill>
            </a:endParaRPr>
          </a:p>
          <a:p>
            <a:pPr indent="-298450" lvl="1" marL="914400" rtl="0" algn="l">
              <a:spcBef>
                <a:spcPts val="0"/>
              </a:spcBef>
              <a:spcAft>
                <a:spcPts val="0"/>
              </a:spcAft>
              <a:buClr>
                <a:schemeClr val="dk1"/>
              </a:buClr>
              <a:buSzPts val="1100"/>
              <a:buChar char="-"/>
            </a:pPr>
            <a:r>
              <a:rPr lang="en-CA">
                <a:solidFill>
                  <a:schemeClr val="dk1"/>
                </a:solidFill>
              </a:rPr>
              <a:t>Diff responsibilties</a:t>
            </a:r>
            <a:endParaRPr>
              <a:solidFill>
                <a:schemeClr val="dk1"/>
              </a:solidFill>
            </a:endParaRPr>
          </a:p>
        </p:txBody>
      </p:sp>
      <p:sp>
        <p:nvSpPr>
          <p:cNvPr id="135" name="Google Shape;135;g3d1ab08d008_1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1ab08d008_1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Once the volume is attached as </a:t>
            </a:r>
            <a:r>
              <a:rPr lang="en-CA"/>
              <a:t>divide file on the node. The volumeattachment resource’s status is set to attached: true. </a:t>
            </a:r>
            <a:endParaRPr/>
          </a:p>
          <a:p>
            <a:pPr indent="-298450" lvl="1" marL="914400" rtl="0" algn="l">
              <a:lnSpc>
                <a:spcPct val="100000"/>
              </a:lnSpc>
              <a:spcBef>
                <a:spcPts val="0"/>
              </a:spcBef>
              <a:spcAft>
                <a:spcPts val="0"/>
              </a:spcAft>
              <a:buSzPts val="1100"/>
              <a:buChar char="-"/>
            </a:pPr>
            <a:r>
              <a:rPr lang="en-CA"/>
              <a:t>If the requested volumeMode is filesystem we format the disk otherwise not. There is a utility to help us format </a:t>
            </a:r>
            <a:r>
              <a:rPr lang="en-CA" u="sng">
                <a:solidFill>
                  <a:schemeClr val="hlink"/>
                </a:solidFill>
                <a:hlinkClick r:id="rId2"/>
              </a:rPr>
              <a:t>k8s.io/mount-utils</a:t>
            </a:r>
            <a:r>
              <a:rPr lang="en-CA"/>
              <a:t> </a:t>
            </a:r>
            <a:endParaRPr/>
          </a:p>
          <a:p>
            <a:pPr indent="-298450" lvl="0" marL="457200" rtl="0" algn="l">
              <a:lnSpc>
                <a:spcPct val="100000"/>
              </a:lnSpc>
              <a:spcBef>
                <a:spcPts val="0"/>
              </a:spcBef>
              <a:spcAft>
                <a:spcPts val="0"/>
              </a:spcAft>
              <a:buSzPts val="1100"/>
              <a:buChar char="-"/>
            </a:pPr>
            <a:r>
              <a:rPr lang="en-CA"/>
              <a:t>And Kubelet polls VSs with status to be true, and then it uses the node plugin’s RPCs to mount the device file at correct locations.</a:t>
            </a:r>
            <a:endParaRPr/>
          </a:p>
          <a:p>
            <a:pPr indent="-298450" lvl="0" marL="457200" rtl="0" algn="l">
              <a:lnSpc>
                <a:spcPct val="100000"/>
              </a:lnSpc>
              <a:spcBef>
                <a:spcPts val="0"/>
              </a:spcBef>
              <a:spcAft>
                <a:spcPts val="0"/>
              </a:spcAft>
              <a:buSzPts val="1100"/>
              <a:buChar char="-"/>
            </a:pPr>
            <a:r>
              <a:t/>
            </a:r>
            <a:endParaRPr/>
          </a:p>
        </p:txBody>
      </p:sp>
      <p:sp>
        <p:nvSpPr>
          <p:cNvPr id="141" name="Google Shape;141;g3d1ab08d008_1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d1ab08d008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Depending on whether node plugin advertises the STAGE_UNSTAGE, kubelet calls nodestagevolume and nodepublish </a:t>
            </a:r>
            <a:r>
              <a:rPr lang="en-CA"/>
              <a:t>volume to mount the volume to a  staging dir and then eventually to target location.</a:t>
            </a:r>
            <a:endParaRPr/>
          </a:p>
          <a:p>
            <a:pPr indent="-298450" lvl="0" marL="457200" rtl="0" algn="l">
              <a:lnSpc>
                <a:spcPct val="100000"/>
              </a:lnSpc>
              <a:spcBef>
                <a:spcPts val="0"/>
              </a:spcBef>
              <a:spcAft>
                <a:spcPts val="0"/>
              </a:spcAft>
              <a:buSzPts val="1100"/>
              <a:buChar char="-"/>
            </a:pPr>
            <a:r>
              <a:rPr lang="en-CA"/>
              <a:t>Staging location is require only because the formatted block device can’t really be mounted at two location. And if your req is mounting the volume to two pods, you would need to mount the formatted block device at staging loc that can be mounted at two locs/pods.</a:t>
            </a:r>
            <a:endParaRPr/>
          </a:p>
          <a:p>
            <a:pPr indent="-298450" lvl="0" marL="457200" rtl="0" algn="l">
              <a:lnSpc>
                <a:spcPct val="100000"/>
              </a:lnSpc>
              <a:spcBef>
                <a:spcPts val="0"/>
              </a:spcBef>
              <a:spcAft>
                <a:spcPts val="0"/>
              </a:spcAft>
              <a:buSzPts val="1100"/>
              <a:buChar char="-"/>
            </a:pPr>
            <a:r>
              <a:rPr lang="en-CA"/>
              <a:t>In case of block volume request, we don’t have to format the block device and it will be able to be mounted at two pods if required.</a:t>
            </a:r>
            <a:endParaRPr/>
          </a:p>
          <a:p>
            <a:pPr indent="-298450" lvl="0" marL="457200" rtl="0" algn="l">
              <a:lnSpc>
                <a:spcPct val="100000"/>
              </a:lnSpc>
              <a:spcBef>
                <a:spcPts val="0"/>
              </a:spcBef>
              <a:spcAft>
                <a:spcPts val="0"/>
              </a:spcAft>
              <a:buSzPts val="1100"/>
              <a:buChar char="-"/>
            </a:pPr>
            <a:r>
              <a:rPr lang="en-CA"/>
              <a:t>It’s just that the formatted block device can’t be mounted on two pods.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CA"/>
              <a:t>Volumes of node plugin</a:t>
            </a:r>
            <a:endParaRPr/>
          </a:p>
          <a:p>
            <a:pPr indent="0" lvl="0" marL="0" rtl="0" algn="l">
              <a:spcBef>
                <a:spcPts val="0"/>
              </a:spcBef>
              <a:spcAft>
                <a:spcPts val="0"/>
              </a:spcAft>
              <a:buClr>
                <a:schemeClr val="dk1"/>
              </a:buClr>
              <a:buSzPts val="1100"/>
              <a:buFont typeface="Arial"/>
              <a:buNone/>
            </a:pPr>
            <a:r>
              <a:rPr lang="en-CA"/>
              <a:t>  1. plugin-dir — The shared Unix socket between your driver and the registrar sidecar.</a:t>
            </a:r>
            <a:endParaRPr/>
          </a:p>
          <a:p>
            <a:pPr indent="0" lvl="0" marL="0" rtl="0" algn="l">
              <a:spcBef>
                <a:spcPts val="0"/>
              </a:spcBef>
              <a:spcAft>
                <a:spcPts val="0"/>
              </a:spcAft>
              <a:buClr>
                <a:schemeClr val="dk1"/>
              </a:buClr>
              <a:buSzPts val="1100"/>
              <a:buFont typeface="Arial"/>
              <a:buNone/>
            </a:pPr>
            <a:r>
              <a:rPr lang="en-CA"/>
              <a:t>  Kubelet also connects to this socket path on the host (/var/lib/kubelet/plugins/do-csi-driver.viveksingh.dev/csi.sock) to call NodeStageVolume/NodePublishVolume. That's what the registrar's --kubelet-registration-path flag tells 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2. registration-dir — How kubelet discovers your driver.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/var/lib/kubelet/plugins_registry/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csi-driver-registrar mounts this at /registration. The registrar creates a socket in this directory. Kubelet's pluginwatcher (fsnotify) monitors plugins_registry/ for new sockets. When it detects one, it calls GetInfo() on that socket, learns driver's name and endpoint, and registers it. This is the discovery mechanism we discussed earlier.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3. pods-vol-dir — Where your driver creates mount points for pods.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/var/lib/kubelet with mountPropagation: Bidirectional. This is the most important mount. When kubelet calls NodePublishVolume with a target path like /var/lib/kubelet/pods/&lt;uid&gt;/volumes/kubernetes.io~csi/&lt;pv&gt;/mount, your driver mounts the volume there. Without this hostPath mount, your driver (running inside a container) can't</a:t>
            </a:r>
            <a:endParaRPr/>
          </a:p>
          <a:p>
            <a:pPr indent="0" lvl="0" marL="0" rtl="0" algn="l">
              <a:spcBef>
                <a:spcPts val="0"/>
              </a:spcBef>
              <a:spcAft>
                <a:spcPts val="0"/>
              </a:spcAft>
              <a:buClr>
                <a:schemeClr val="dk1"/>
              </a:buClr>
              <a:buSzPts val="1100"/>
              <a:buFont typeface="Arial"/>
              <a:buNone/>
            </a:pPr>
            <a:r>
              <a:rPr lang="en-CA"/>
              <a:t>   create mounts on the host filesystem.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Bidirectional mount propagation is critical — it means mounts your driver creates inside the container propagate to the host, and vice versa. Without it, the mount would only be visible inside the container, and kubelet (running on the host) wouldn't see 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4. device-dir — Access to block devices.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/dev</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/dev. Your driver needs access to the host's block devices to format and mount them in NodeStageVolume. After ControllerPublishVolume attaches a DigitalOcean volume to the droplet, it shows up as a device file under /dev/ (e.g., /dev/disk/by-id/scsi-0DO_Volume_...). Without this mount, your driver can't see or access the</a:t>
            </a:r>
            <a:endParaRPr/>
          </a:p>
          <a:p>
            <a:pPr indent="0" lvl="0" marL="0" rtl="0" algn="l">
              <a:spcBef>
                <a:spcPts val="0"/>
              </a:spcBef>
              <a:spcAft>
                <a:spcPts val="0"/>
              </a:spcAft>
              <a:buClr>
                <a:schemeClr val="dk1"/>
              </a:buClr>
              <a:buSzPts val="1100"/>
              <a:buFont typeface="Arial"/>
              <a:buNone/>
            </a:pPr>
            <a:r>
              <a:rPr lang="en-CA"/>
              <a:t>  device.</a:t>
            </a:r>
            <a:endParaRPr/>
          </a:p>
          <a:p>
            <a:pPr indent="0" lvl="0" marL="0" rtl="0" algn="l">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None/>
            </a:pPr>
            <a:r>
              <a:t/>
            </a:r>
            <a:endParaRPr/>
          </a:p>
        </p:txBody>
      </p:sp>
      <p:sp>
        <p:nvSpPr>
          <p:cNvPr id="147" name="Google Shape;147;g3d1ab08d008_1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d24906e37c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t/>
            </a:r>
            <a:endParaRPr/>
          </a:p>
        </p:txBody>
      </p:sp>
      <p:sp>
        <p:nvSpPr>
          <p:cNvPr id="153" name="Google Shape;153;g3d24906e37c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d24906e37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Depending on whether node plugin advertises the STAGE_UNSTAGE, kubelet calls nodestagevolume and nodepublish volume to mount the volume to a  staging dir and then eventually to target location.</a:t>
            </a:r>
            <a:endParaRPr/>
          </a:p>
          <a:p>
            <a:pPr indent="-298450" lvl="0" marL="457200" rtl="0" algn="l">
              <a:lnSpc>
                <a:spcPct val="100000"/>
              </a:lnSpc>
              <a:spcBef>
                <a:spcPts val="0"/>
              </a:spcBef>
              <a:spcAft>
                <a:spcPts val="0"/>
              </a:spcAft>
              <a:buSzPts val="1100"/>
              <a:buChar char="-"/>
            </a:pPr>
            <a:r>
              <a:rPr lang="en-CA"/>
              <a:t>Staging location is require only because the formatted block device can’t really be mounted at two location. And if your req is mounting the volume to two pods, you would need to mount the formatted block device at staging loc that can be mounted at two locs/pods.</a:t>
            </a:r>
            <a:endParaRPr/>
          </a:p>
          <a:p>
            <a:pPr indent="-298450" lvl="0" marL="457200" rtl="0" algn="l">
              <a:lnSpc>
                <a:spcPct val="100000"/>
              </a:lnSpc>
              <a:spcBef>
                <a:spcPts val="0"/>
              </a:spcBef>
              <a:spcAft>
                <a:spcPts val="0"/>
              </a:spcAft>
              <a:buSzPts val="1100"/>
              <a:buChar char="-"/>
            </a:pPr>
            <a:r>
              <a:rPr lang="en-CA"/>
              <a:t>In case of block volume request, we don’t have to format the block device and it will be able to be mounted at two pods if required.</a:t>
            </a:r>
            <a:endParaRPr/>
          </a:p>
          <a:p>
            <a:pPr indent="-298450" lvl="0" marL="457200" rtl="0" algn="l">
              <a:lnSpc>
                <a:spcPct val="100000"/>
              </a:lnSpc>
              <a:spcBef>
                <a:spcPts val="0"/>
              </a:spcBef>
              <a:spcAft>
                <a:spcPts val="0"/>
              </a:spcAft>
              <a:buSzPts val="1100"/>
              <a:buChar char="-"/>
            </a:pPr>
            <a:r>
              <a:rPr lang="en-CA"/>
              <a:t>It’s just that the formatted block device can’t be mounted on two pods.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CA"/>
              <a:t>Volumes of node plugin</a:t>
            </a:r>
            <a:endParaRPr/>
          </a:p>
          <a:p>
            <a:pPr indent="0" lvl="0" marL="0" rtl="0" algn="l">
              <a:spcBef>
                <a:spcPts val="0"/>
              </a:spcBef>
              <a:spcAft>
                <a:spcPts val="0"/>
              </a:spcAft>
              <a:buClr>
                <a:schemeClr val="dk1"/>
              </a:buClr>
              <a:buSzPts val="1100"/>
              <a:buFont typeface="Arial"/>
              <a:buNone/>
            </a:pPr>
            <a:r>
              <a:rPr lang="en-CA"/>
              <a:t>  1. plugin-dir — The shared Unix socket between your driver and the registrar sidecar.</a:t>
            </a:r>
            <a:endParaRPr/>
          </a:p>
          <a:p>
            <a:pPr indent="0" lvl="0" marL="0" rtl="0" algn="l">
              <a:spcBef>
                <a:spcPts val="0"/>
              </a:spcBef>
              <a:spcAft>
                <a:spcPts val="0"/>
              </a:spcAft>
              <a:buClr>
                <a:schemeClr val="dk1"/>
              </a:buClr>
              <a:buSzPts val="1100"/>
              <a:buFont typeface="Arial"/>
              <a:buNone/>
            </a:pPr>
            <a:r>
              <a:rPr lang="en-CA"/>
              <a:t>  Kubelet also connects to this socket path on the host (/var/lib/kubelet/plugins/do-csi-driver.viveksingh.dev/csi.sock) to call NodeStageVolume/NodePublishVolume. That's what the registrar's --kubelet-registration-path flag tells 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2. registration-dir — How kubelet discovers your driver.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/var/lib/kubelet/plugins_registry/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csi-driver-registrar mounts this at /registration. The registrar creates a socket in this directory. Kubelet's pluginwatcher (fsnotify) monitors plugins_registry/ for new sockets. When it detects one, it calls GetInfo() on that socket, learns driver's name and endpoint, and registers it. This is the discovery mechanism we discussed earlier.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3. pods-vol-dir — Where your driver creates mount points for pods.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/var/lib/kubelet with mountPropagation: Bidirectional. This is the most important mount. When kubelet calls NodePublishVolume with a target path like /var/lib/kubelet/pods/&lt;uid&gt;/volumes/kubernetes.io~csi/&lt;pv&gt;/mount, your driver mounts the volume there. Without this hostPath mount, your driver (running inside a container) can't</a:t>
            </a:r>
            <a:endParaRPr/>
          </a:p>
          <a:p>
            <a:pPr indent="0" lvl="0" marL="0" rtl="0" algn="l">
              <a:spcBef>
                <a:spcPts val="0"/>
              </a:spcBef>
              <a:spcAft>
                <a:spcPts val="0"/>
              </a:spcAft>
              <a:buClr>
                <a:schemeClr val="dk1"/>
              </a:buClr>
              <a:buSzPts val="1100"/>
              <a:buFont typeface="Arial"/>
              <a:buNone/>
            </a:pPr>
            <a:r>
              <a:rPr lang="en-CA"/>
              <a:t>   create mounts on the host filesystem.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Bidirectional mount propagation is critical — it means mounts your driver creates inside the container propagate to the host, and vice versa. Without it, the mount would only be visible inside the container, and kubelet (running on the host) wouldn't see 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4. device-dir — Access to block devices.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/dev</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/dev. Your driver needs access to the host's block devices to format and mount them in NodeStageVolume. After ControllerPublishVolume attaches a DigitalOcean volume to the droplet, it shows up as a device file under /dev/ (e.g., /dev/disk/by-id/scsi-0DO_Volume_...). Without this mount, your driver can't see or access the</a:t>
            </a:r>
            <a:endParaRPr/>
          </a:p>
          <a:p>
            <a:pPr indent="0" lvl="0" marL="0" rtl="0" algn="l">
              <a:spcBef>
                <a:spcPts val="0"/>
              </a:spcBef>
              <a:spcAft>
                <a:spcPts val="0"/>
              </a:spcAft>
              <a:buClr>
                <a:schemeClr val="dk1"/>
              </a:buClr>
              <a:buSzPts val="1100"/>
              <a:buFont typeface="Arial"/>
              <a:buNone/>
            </a:pPr>
            <a:r>
              <a:rPr lang="en-CA"/>
              <a:t>  device.</a:t>
            </a:r>
            <a:endParaRPr/>
          </a:p>
          <a:p>
            <a:pPr indent="0" lvl="0" marL="0" rtl="0" algn="l">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None/>
            </a:pPr>
            <a:r>
              <a:t/>
            </a:r>
            <a:endParaRPr/>
          </a:p>
        </p:txBody>
      </p:sp>
      <p:sp>
        <p:nvSpPr>
          <p:cNvPr id="159" name="Google Shape;159;g3d24906e37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d24906e37c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CA"/>
              <a:t>Depending on whether node plugin advertises the STAGE_UNSTAGE, kubelet calls nodestagevolume and nodepublish volume to mount the volume to a  staging dir and then eventually to target location.</a:t>
            </a:r>
            <a:endParaRPr/>
          </a:p>
          <a:p>
            <a:pPr indent="-298450" lvl="0" marL="457200" rtl="0" algn="l">
              <a:lnSpc>
                <a:spcPct val="100000"/>
              </a:lnSpc>
              <a:spcBef>
                <a:spcPts val="0"/>
              </a:spcBef>
              <a:spcAft>
                <a:spcPts val="0"/>
              </a:spcAft>
              <a:buSzPts val="1100"/>
              <a:buChar char="-"/>
            </a:pPr>
            <a:r>
              <a:rPr lang="en-CA"/>
              <a:t>Staging location is require only because the formatted block device can’t really be mounted at two location. And if your req is mounting the volume to two pods, you would need to mount the formatted block device at staging loc that can be mounted at two locs/pods.</a:t>
            </a:r>
            <a:endParaRPr/>
          </a:p>
          <a:p>
            <a:pPr indent="-298450" lvl="0" marL="457200" rtl="0" algn="l">
              <a:lnSpc>
                <a:spcPct val="100000"/>
              </a:lnSpc>
              <a:spcBef>
                <a:spcPts val="0"/>
              </a:spcBef>
              <a:spcAft>
                <a:spcPts val="0"/>
              </a:spcAft>
              <a:buSzPts val="1100"/>
              <a:buChar char="-"/>
            </a:pPr>
            <a:r>
              <a:rPr lang="en-CA"/>
              <a:t>In case of block volume request, we don’t have to format the block device and it will be able to be mounted at two pods if required.</a:t>
            </a:r>
            <a:endParaRPr/>
          </a:p>
          <a:p>
            <a:pPr indent="-298450" lvl="0" marL="457200" rtl="0" algn="l">
              <a:lnSpc>
                <a:spcPct val="100000"/>
              </a:lnSpc>
              <a:spcBef>
                <a:spcPts val="0"/>
              </a:spcBef>
              <a:spcAft>
                <a:spcPts val="0"/>
              </a:spcAft>
              <a:buSzPts val="1100"/>
              <a:buChar char="-"/>
            </a:pPr>
            <a:r>
              <a:rPr lang="en-CA"/>
              <a:t>It’s just that the formatted block device can’t be mounted on two pods.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CA"/>
              <a:t>Volumes of node plugin</a:t>
            </a:r>
            <a:endParaRPr/>
          </a:p>
          <a:p>
            <a:pPr indent="0" lvl="0" marL="0" rtl="0" algn="l">
              <a:spcBef>
                <a:spcPts val="0"/>
              </a:spcBef>
              <a:spcAft>
                <a:spcPts val="0"/>
              </a:spcAft>
              <a:buClr>
                <a:schemeClr val="dk1"/>
              </a:buClr>
              <a:buSzPts val="1100"/>
              <a:buFont typeface="Arial"/>
              <a:buNone/>
            </a:pPr>
            <a:r>
              <a:rPr lang="en-CA"/>
              <a:t>  1. plugin-dir — The shared Unix socket between your driver and the registrar sidecar.</a:t>
            </a:r>
            <a:endParaRPr/>
          </a:p>
          <a:p>
            <a:pPr indent="0" lvl="0" marL="0" rtl="0" algn="l">
              <a:spcBef>
                <a:spcPts val="0"/>
              </a:spcBef>
              <a:spcAft>
                <a:spcPts val="0"/>
              </a:spcAft>
              <a:buClr>
                <a:schemeClr val="dk1"/>
              </a:buClr>
              <a:buSzPts val="1100"/>
              <a:buFont typeface="Arial"/>
              <a:buNone/>
            </a:pPr>
            <a:r>
              <a:rPr lang="en-CA"/>
              <a:t>  Kubelet also connects to this socket path on the host (/var/lib/kubelet/plugins/do-csi-driver.viveksingh.dev/csi.sock) to call NodeStageVolume/NodePublishVolume. That's what the registrar's --kubelet-registration-path flag tells 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2. registration-dir — How kubelet discovers your driver.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/var/lib/kubelet/plugins_registry/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csi-driver-registrar mounts this at /registration. The registrar creates a socket in this directory. Kubelet's pluginwatcher (fsnotify) monitors plugins_registry/ for new sockets. When it detects one, it calls GetInfo() on that socket, learns driver's name and endpoint, and registers it. This is the discovery mechanism we discussed earlier.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3. pods-vol-dir — Where your driver creates mount points for pods.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/var/lib/kubelet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/var/lib/kubelet with mountPropagation: Bidirectional. This is the most important mount. When kubelet calls NodePublishVolume with a target path like /var/lib/kubelet/pods/&lt;uid&gt;/volumes/kubernetes.io~csi/&lt;pv&gt;/mount, your driver mounts the volume there. Without this hostPath mount, your driver (running inside a container) can't</a:t>
            </a:r>
            <a:endParaRPr/>
          </a:p>
          <a:p>
            <a:pPr indent="0" lvl="0" marL="0" rtl="0" algn="l">
              <a:spcBef>
                <a:spcPts val="0"/>
              </a:spcBef>
              <a:spcAft>
                <a:spcPts val="0"/>
              </a:spcAft>
              <a:buClr>
                <a:schemeClr val="dk1"/>
              </a:buClr>
              <a:buSzPts val="1100"/>
              <a:buFont typeface="Arial"/>
              <a:buNone/>
            </a:pPr>
            <a:r>
              <a:rPr lang="en-CA"/>
              <a:t>   create mounts on the host filesystem.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Bidirectional mount propagation is critical — it means mounts your driver creates inside the container propagate to the host, and vice versa. Without it, the mount would only be visible inside the container, and kubelet (running on the host) wouldn't see 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4. device-dir — Access to block devices.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hostPath: /dev</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  Only node-plugin mounts this at /dev. Your driver needs access to the host's block devices to format and mount them in NodeStageVolume. After ControllerPublishVolume attaches a DigitalOcean volume to the droplet, it shows up as a device file under /dev/ (e.g., /dev/disk/by-id/scsi-0DO_Volume_...). Without this mount, your driver can't see or access the</a:t>
            </a:r>
            <a:endParaRPr/>
          </a:p>
          <a:p>
            <a:pPr indent="0" lvl="0" marL="0" rtl="0" algn="l">
              <a:spcBef>
                <a:spcPts val="0"/>
              </a:spcBef>
              <a:spcAft>
                <a:spcPts val="0"/>
              </a:spcAft>
              <a:buClr>
                <a:schemeClr val="dk1"/>
              </a:buClr>
              <a:buSzPts val="1100"/>
              <a:buFont typeface="Arial"/>
              <a:buNone/>
            </a:pPr>
            <a:r>
              <a:rPr lang="en-CA"/>
              <a:t>  device.</a:t>
            </a:r>
            <a:endParaRPr/>
          </a:p>
          <a:p>
            <a:pPr indent="0" lvl="0" marL="0" rtl="0" algn="l">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None/>
            </a:pPr>
            <a:r>
              <a:t/>
            </a:r>
            <a:endParaRPr/>
          </a:p>
        </p:txBody>
      </p:sp>
      <p:sp>
        <p:nvSpPr>
          <p:cNvPr id="167" name="Google Shape;167;g3d24906e37c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8963CD">
                <a:alpha val="29803"/>
              </a:srgbClr>
            </a:gs>
            <a:gs pos="100000">
              <a:schemeClr val="lt1"/>
            </a:gs>
          </a:gsLst>
          <a:lin ang="16200000" scaled="0"/>
        </a:gradFill>
      </p:bgPr>
    </p:bg>
    <p:spTree>
      <p:nvGrpSpPr>
        <p:cNvPr id="1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b="0" l="0" r="0" t="0"/>
          <a:stretch/>
        </p:blipFill>
        <p:spPr>
          <a:xfrm>
            <a:off x="1816520" y="1475042"/>
            <a:ext cx="5510960" cy="219341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gradFill>
          <a:gsLst>
            <a:gs pos="0">
              <a:srgbClr val="8963CD">
                <a:alpha val="29803"/>
              </a:srgbClr>
            </a:gs>
            <a:gs pos="100000">
              <a:schemeClr val="lt1"/>
            </a:gs>
          </a:gsLst>
          <a:lin ang="16200000" scaled="0"/>
        </a:gradFill>
      </p:bgPr>
    </p:bg>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0" l="0" r="0" t="0"/>
          <a:stretch/>
        </p:blipFill>
        <p:spPr>
          <a:xfrm>
            <a:off x="7123370" y="259866"/>
            <a:ext cx="1721427" cy="68514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chemeClr val="lt1"/>
        </a:solidFill>
      </p:bgPr>
    </p:bg>
    <p:spTree>
      <p:nvGrpSpPr>
        <p:cNvPr id="15" name="Shape 15"/>
        <p:cNvGrpSpPr/>
        <p:nvPr/>
      </p:nvGrpSpPr>
      <p:grpSpPr>
        <a:xfrm>
          <a:off x="0" y="0"/>
          <a:ext cx="0" cy="0"/>
          <a:chOff x="0" y="0"/>
          <a:chExt cx="0" cy="0"/>
        </a:xfrm>
      </p:grpSpPr>
      <p:sp>
        <p:nvSpPr>
          <p:cNvPr id="16" name="Google Shape;16;p4"/>
          <p:cNvSpPr/>
          <p:nvPr/>
        </p:nvSpPr>
        <p:spPr>
          <a:xfrm>
            <a:off x="0" y="0"/>
            <a:ext cx="9144000" cy="701566"/>
          </a:xfrm>
          <a:prstGeom prst="rect">
            <a:avLst/>
          </a:prstGeom>
          <a:gradFill>
            <a:gsLst>
              <a:gs pos="0">
                <a:srgbClr val="8963CD">
                  <a:alpha val="30196"/>
                </a:srgbClr>
              </a:gs>
              <a:gs pos="100000">
                <a:schemeClr val="lt1"/>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7" name="Google Shape;17;p4"/>
          <p:cNvPicPr preferRelativeResize="0"/>
          <p:nvPr/>
        </p:nvPicPr>
        <p:blipFill rotWithShape="1">
          <a:blip r:embed="rId2">
            <a:alphaModFix/>
          </a:blip>
          <a:srcRect b="0" l="0" r="0" t="0"/>
          <a:stretch/>
        </p:blipFill>
        <p:spPr>
          <a:xfrm>
            <a:off x="7796416" y="142150"/>
            <a:ext cx="1048381" cy="41726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gradFill>
          <a:gsLst>
            <a:gs pos="0">
              <a:srgbClr val="8963CD">
                <a:alpha val="29803"/>
              </a:srgbClr>
            </a:gs>
            <a:gs pos="100000">
              <a:schemeClr val="lt1"/>
            </a:gs>
          </a:gsLst>
          <a:lin ang="16200000" scaled="0"/>
        </a:gradFill>
      </p:bgPr>
    </p:bg>
    <p:spTree>
      <p:nvGrpSpPr>
        <p:cNvPr id="18" name="Shape 18"/>
        <p:cNvGrpSpPr/>
        <p:nvPr/>
      </p:nvGrpSpPr>
      <p:grpSpPr>
        <a:xfrm>
          <a:off x="0" y="0"/>
          <a:ext cx="0" cy="0"/>
          <a:chOff x="0" y="0"/>
          <a:chExt cx="0" cy="0"/>
        </a:xfrm>
      </p:grpSpPr>
      <p:sp>
        <p:nvSpPr>
          <p:cNvPr id="19" name="Google Shape;19;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 name="Google Shape;20;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 name="Google Shape;21;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gradFill>
          <a:gsLst>
            <a:gs pos="0">
              <a:srgbClr val="8963CD">
                <a:alpha val="29803"/>
              </a:srgbClr>
            </a:gs>
            <a:gs pos="100000">
              <a:schemeClr val="lt1"/>
            </a:gs>
          </a:gsLst>
          <a:lin ang="16200000" scaled="0"/>
        </a:gradFill>
      </p:bgPr>
    </p:bg>
    <p:spTree>
      <p:nvGrpSpPr>
        <p:cNvPr id="22" name="Shape 2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23" name="Shape 23"/>
        <p:cNvGrpSpPr/>
        <p:nvPr/>
      </p:nvGrpSpPr>
      <p:grpSpPr>
        <a:xfrm>
          <a:off x="0" y="0"/>
          <a:ext cx="0" cy="0"/>
          <a:chOff x="0" y="0"/>
          <a:chExt cx="0" cy="0"/>
        </a:xfrm>
      </p:grpSpPr>
      <p:sp>
        <p:nvSpPr>
          <p:cNvPr id="24" name="Google Shape;24;p7"/>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 name="Google Shape;25;p7"/>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Google Shape;26;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 name="Google Shape;28;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1"/>
        </a:solidFill>
      </p:bgPr>
    </p:bg>
    <p:spTree>
      <p:nvGrpSpPr>
        <p:cNvPr id="29" name="Shape 29"/>
        <p:cNvGrpSpPr/>
        <p:nvPr/>
      </p:nvGrpSpPr>
      <p:grpSpPr>
        <a:xfrm>
          <a:off x="0" y="0"/>
          <a:ext cx="0" cy="0"/>
          <a:chOff x="0" y="0"/>
          <a:chExt cx="0" cy="0"/>
        </a:xfrm>
      </p:grpSpPr>
      <p:sp>
        <p:nvSpPr>
          <p:cNvPr id="30" name="Google Shape;30;p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1" name="Google Shape;31;p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Google Shape;32;p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Google Shape;33;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 name="Google Shape;34;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 name="Google Shape;35;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bg>
      <p:bgPr>
        <a:solidFill>
          <a:schemeClr val="lt1"/>
        </a:solidFill>
      </p:bgPr>
    </p:bg>
    <p:spTree>
      <p:nvGrpSpPr>
        <p:cNvPr id="36" name="Shape 36"/>
        <p:cNvGrpSpPr/>
        <p:nvPr/>
      </p:nvGrpSpPr>
      <p:grpSpPr>
        <a:xfrm>
          <a:off x="0" y="0"/>
          <a:ext cx="0" cy="0"/>
          <a:chOff x="0" y="0"/>
          <a:chExt cx="0" cy="0"/>
        </a:xfrm>
      </p:grpSpPr>
      <p:sp>
        <p:nvSpPr>
          <p:cNvPr id="37" name="Google Shape;37;p9"/>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 name="Google Shape;38;p9"/>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Google Shape;39;p9"/>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Google Shape;40;p9"/>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Google Shape;41;p9"/>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Google Shape;42;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3" name="Google Shape;43;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 name="Google Shape;44;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45" name="Shape 45"/>
        <p:cNvGrpSpPr/>
        <p:nvPr/>
      </p:nvGrpSpPr>
      <p:grpSpPr>
        <a:xfrm>
          <a:off x="0" y="0"/>
          <a:ext cx="0" cy="0"/>
          <a:chOff x="0" y="0"/>
          <a:chExt cx="0" cy="0"/>
        </a:xfrm>
      </p:grpSpPr>
      <p:sp>
        <p:nvSpPr>
          <p:cNvPr id="46" name="Google Shape;46;p1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 name="Google Shape;47;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8" name="Google Shape;48;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9" name="Google Shape;49;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bg>
      <p:bgPr>
        <a:solidFill>
          <a:schemeClr val="lt1"/>
        </a:solidFill>
      </p:bgPr>
    </p:bg>
    <p:spTree>
      <p:nvGrpSpPr>
        <p:cNvPr id="50" name="Shape 50"/>
        <p:cNvGrpSpPr/>
        <p:nvPr/>
      </p:nvGrpSpPr>
      <p:grpSpPr>
        <a:xfrm>
          <a:off x="0" y="0"/>
          <a:ext cx="0" cy="0"/>
          <a:chOff x="0" y="0"/>
          <a:chExt cx="0" cy="0"/>
        </a:xfrm>
      </p:grpSpPr>
      <p:sp>
        <p:nvSpPr>
          <p:cNvPr id="51" name="Google Shape;51;p11"/>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 name="Google Shape;52;p1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3" name="Google Shape;53;p11"/>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4" name="Google Shape;54;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 name="Google Shape;55;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 name="Google Shape;56;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solidFill>
          <a:schemeClr val="lt1"/>
        </a:solidFill>
      </p:bgPr>
    </p:bg>
    <p:spTree>
      <p:nvGrpSpPr>
        <p:cNvPr id="57" name="Shape 57"/>
        <p:cNvGrpSpPr/>
        <p:nvPr/>
      </p:nvGrpSpPr>
      <p:grpSpPr>
        <a:xfrm>
          <a:off x="0" y="0"/>
          <a:ext cx="0" cy="0"/>
          <a:chOff x="0" y="0"/>
          <a:chExt cx="0" cy="0"/>
        </a:xfrm>
      </p:grpSpPr>
      <p:sp>
        <p:nvSpPr>
          <p:cNvPr id="58" name="Google Shape;58;p12"/>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2"/>
          <p:cNvSpPr/>
          <p:nvPr>
            <p:ph idx="2" type="pic"/>
          </p:nvPr>
        </p:nvSpPr>
        <p:spPr>
          <a:xfrm>
            <a:off x="3887391" y="740569"/>
            <a:ext cx="4629300" cy="3655200"/>
          </a:xfrm>
          <a:prstGeom prst="rect">
            <a:avLst/>
          </a:prstGeom>
          <a:noFill/>
          <a:ln>
            <a:noFill/>
          </a:ln>
        </p:spPr>
      </p:sp>
      <p:sp>
        <p:nvSpPr>
          <p:cNvPr id="60" name="Google Shape;60;p12"/>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1" name="Google Shape;61;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 name="Google Shape;63;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1"/>
        </a:solidFill>
      </p:bgPr>
    </p:bg>
    <p:spTree>
      <p:nvGrpSpPr>
        <p:cNvPr id="64" name="Shape 64"/>
        <p:cNvGrpSpPr/>
        <p:nvPr/>
      </p:nvGrpSpPr>
      <p:grpSpPr>
        <a:xfrm>
          <a:off x="0" y="0"/>
          <a:ext cx="0" cy="0"/>
          <a:chOff x="0" y="0"/>
          <a:chExt cx="0" cy="0"/>
        </a:xfrm>
      </p:grpSpPr>
      <p:sp>
        <p:nvSpPr>
          <p:cNvPr id="65" name="Google Shape;65;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6" name="Google Shape;66;p1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 name="Google Shape;68;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9" name="Google Shape;69;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solidFill>
          <a:schemeClr val="lt1"/>
        </a:solidFill>
      </p:bgPr>
    </p:bg>
    <p:spTree>
      <p:nvGrpSpPr>
        <p:cNvPr id="70" name="Shape 70"/>
        <p:cNvGrpSpPr/>
        <p:nvPr/>
      </p:nvGrpSpPr>
      <p:grpSpPr>
        <a:xfrm>
          <a:off x="0" y="0"/>
          <a:ext cx="0" cy="0"/>
          <a:chOff x="0" y="0"/>
          <a:chExt cx="0" cy="0"/>
        </a:xfrm>
      </p:grpSpPr>
      <p:sp>
        <p:nvSpPr>
          <p:cNvPr id="71" name="Google Shape;71;p1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 name="Google Shape;72;p1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 name="Google Shape;74;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5" name="Google Shape;75;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963CD">
                <a:alpha val="29803"/>
              </a:srgbClr>
            </a:gs>
            <a:gs pos="100000">
              <a:schemeClr val="lt1"/>
            </a:gs>
          </a:gsLst>
          <a:lin ang="16200000"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kubernetes.io/" TargetMode="External"/><Relationship Id="rId4" Type="http://schemas.openxmlformats.org/officeDocument/2006/relationships/hyperlink" Target="http://volume.kubernetes.io/storage-provision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github.com/container-storage-interface/spec/blob/master/spec.md" TargetMode="External"/><Relationship Id="rId4" Type="http://schemas.openxmlformats.org/officeDocument/2006/relationships/hyperlink" Target="https://github.com/digitalocean/csi-digitalocean" TargetMode="External"/><Relationship Id="rId5" Type="http://schemas.openxmlformats.org/officeDocument/2006/relationships/hyperlink" Target="https://arslan.io/2018/06/21/how-to-write-a-container-storage-interface-csi-plugin/" TargetMode="External"/><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nvSpPr>
        <p:spPr>
          <a:xfrm>
            <a:off x="5104399" y="3258468"/>
            <a:ext cx="3779580" cy="1650315"/>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lt1"/>
              </a:buClr>
              <a:buSzPts val="2100"/>
              <a:buFont typeface="Arial"/>
              <a:buNone/>
            </a:pPr>
            <a:r>
              <a:rPr b="1" lang="en-CA" sz="1800">
                <a:solidFill>
                  <a:schemeClr val="dk1"/>
                </a:solidFill>
              </a:rPr>
              <a:t>Vivek</a:t>
            </a:r>
            <a:r>
              <a:rPr b="1" i="0" lang="en-CA" sz="1800" u="none" cap="none" strike="noStrike">
                <a:solidFill>
                  <a:schemeClr val="dk1"/>
                </a:solidFill>
                <a:latin typeface="Arial"/>
                <a:ea typeface="Arial"/>
                <a:cs typeface="Arial"/>
                <a:sym typeface="Arial"/>
              </a:rPr>
              <a:t> </a:t>
            </a:r>
            <a:r>
              <a:rPr b="1" lang="en-CA" sz="1800">
                <a:solidFill>
                  <a:schemeClr val="dk1"/>
                </a:solidFill>
              </a:rPr>
              <a:t>Singh (@viveksinghggits)</a:t>
            </a:r>
            <a:br>
              <a:rPr b="0" i="0" lang="en-CA" sz="1800" u="none" cap="none" strike="noStrike">
                <a:solidFill>
                  <a:schemeClr val="dk1"/>
                </a:solidFill>
                <a:latin typeface="Arial"/>
                <a:ea typeface="Arial"/>
                <a:cs typeface="Arial"/>
                <a:sym typeface="Arial"/>
              </a:rPr>
            </a:br>
            <a:r>
              <a:rPr lang="en-CA" sz="1800">
                <a:solidFill>
                  <a:schemeClr val="dk1"/>
                </a:solidFill>
              </a:rPr>
              <a:t>Senior Software Engineer</a:t>
            </a:r>
            <a:br>
              <a:rPr b="0" i="0" lang="en-CA" sz="1800" u="none" cap="none" strike="noStrike">
                <a:solidFill>
                  <a:schemeClr val="dk1"/>
                </a:solidFill>
                <a:latin typeface="Arial"/>
                <a:ea typeface="Arial"/>
                <a:cs typeface="Arial"/>
                <a:sym typeface="Arial"/>
              </a:rPr>
            </a:br>
            <a:r>
              <a:rPr i="1" lang="en-CA" sz="1800">
                <a:solidFill>
                  <a:schemeClr val="dk1"/>
                </a:solidFill>
              </a:rPr>
              <a:t>MongoDB</a:t>
            </a:r>
            <a:endParaRPr b="0" i="1" sz="1800" u="none" cap="none" strike="noStrike">
              <a:solidFill>
                <a:schemeClr val="dk1"/>
              </a:solidFill>
              <a:latin typeface="Arial"/>
              <a:ea typeface="Arial"/>
              <a:cs typeface="Arial"/>
              <a:sym typeface="Arial"/>
            </a:endParaRPr>
          </a:p>
        </p:txBody>
      </p:sp>
      <p:pic>
        <p:nvPicPr>
          <p:cNvPr id="81" name="Google Shape;81;p15" title="1732626350109.jpeg"/>
          <p:cNvPicPr preferRelativeResize="0"/>
          <p:nvPr/>
        </p:nvPicPr>
        <p:blipFill rotWithShape="1">
          <a:blip r:embed="rId3">
            <a:alphaModFix/>
          </a:blip>
          <a:srcRect b="0" l="308" r="318" t="0"/>
          <a:stretch/>
        </p:blipFill>
        <p:spPr>
          <a:xfrm>
            <a:off x="6244000" y="2005425"/>
            <a:ext cx="1500375" cy="1509750"/>
          </a:xfrm>
          <a:prstGeom prst="rect">
            <a:avLst/>
          </a:prstGeom>
          <a:noFill/>
          <a:ln>
            <a:noFill/>
          </a:ln>
        </p:spPr>
      </p:pic>
      <p:sp>
        <p:nvSpPr>
          <p:cNvPr id="82" name="Google Shape;82;p15"/>
          <p:cNvSpPr txBox="1"/>
          <p:nvPr/>
        </p:nvSpPr>
        <p:spPr>
          <a:xfrm>
            <a:off x="260025" y="246850"/>
            <a:ext cx="8110500" cy="1247400"/>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406BA9"/>
              </a:buClr>
              <a:buSzPts val="5250"/>
              <a:buFont typeface="Arial"/>
              <a:buNone/>
            </a:pPr>
            <a:r>
              <a:rPr b="1" lang="en-CA" sz="2820">
                <a:solidFill>
                  <a:srgbClr val="8963CD"/>
                </a:solidFill>
              </a:rPr>
              <a:t>From PVC to Mount Point: Dissecting a Custom CSI Plugin to Master Dynamic Volume Provisioning on Kubernetes</a:t>
            </a:r>
            <a:endParaRPr b="0" i="0" sz="2820" u="none" cap="none" strike="noStrike">
              <a:solidFill>
                <a:srgbClr val="8963CD"/>
              </a:solidFill>
              <a:latin typeface="Arial"/>
              <a:ea typeface="Arial"/>
              <a:cs typeface="Arial"/>
              <a:sym typeface="Arial"/>
            </a:endParaRPr>
          </a:p>
        </p:txBody>
      </p:sp>
      <p:pic>
        <p:nvPicPr>
          <p:cNvPr id="83" name="Google Shape;83;p15"/>
          <p:cNvPicPr preferRelativeResize="0"/>
          <p:nvPr/>
        </p:nvPicPr>
        <p:blipFill rotWithShape="1">
          <a:blip r:embed="rId4">
            <a:alphaModFix/>
          </a:blip>
          <a:srcRect b="0" l="0" r="0" t="0"/>
          <a:stretch/>
        </p:blipFill>
        <p:spPr>
          <a:xfrm>
            <a:off x="465809" y="2505165"/>
            <a:ext cx="4180101" cy="16637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The “magic” </a:t>
            </a:r>
            <a:r>
              <a:rPr b="1" lang="en-CA" sz="2400">
                <a:solidFill>
                  <a:srgbClr val="8963CD"/>
                </a:solidFill>
              </a:rPr>
              <a:t>problem</a:t>
            </a:r>
            <a:endParaRPr b="1" i="0" sz="2400" u="none" cap="none" strike="noStrike">
              <a:solidFill>
                <a:srgbClr val="8963CD"/>
              </a:solidFill>
              <a:latin typeface="Arial"/>
              <a:ea typeface="Arial"/>
              <a:cs typeface="Arial"/>
              <a:sym typeface="Arial"/>
            </a:endParaRPr>
          </a:p>
        </p:txBody>
      </p:sp>
      <p:sp>
        <p:nvSpPr>
          <p:cNvPr id="89" name="Google Shape;89;p16"/>
          <p:cNvSpPr txBox="1"/>
          <p:nvPr/>
        </p:nvSpPr>
        <p:spPr>
          <a:xfrm>
            <a:off x="276825" y="613167"/>
            <a:ext cx="7886700" cy="42813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Font typeface="Arial"/>
              <a:buChar char="-"/>
            </a:pPr>
            <a:r>
              <a:rPr b="1" lang="en-CA" sz="1800">
                <a:solidFill>
                  <a:schemeClr val="dk1"/>
                </a:solidFill>
              </a:rPr>
              <a:t>Dynamic Volume Provisioning</a:t>
            </a:r>
            <a:r>
              <a:rPr lang="en-CA" sz="1800">
                <a:solidFill>
                  <a:schemeClr val="dk1"/>
                </a:solidFill>
              </a:rPr>
              <a:t>: </a:t>
            </a:r>
            <a:r>
              <a:rPr lang="en-CA" sz="1800">
                <a:solidFill>
                  <a:schemeClr val="dk1"/>
                </a:solidFill>
              </a:rPr>
              <a:t>As soon as you c</a:t>
            </a:r>
            <a:r>
              <a:rPr lang="en-CA" sz="1800">
                <a:solidFill>
                  <a:schemeClr val="dk1"/>
                </a:solidFill>
              </a:rPr>
              <a:t>reat</a:t>
            </a:r>
            <a:r>
              <a:rPr lang="en-CA" sz="1800">
                <a:solidFill>
                  <a:schemeClr val="dk1"/>
                </a:solidFill>
              </a:rPr>
              <a:t>e</a:t>
            </a:r>
            <a:r>
              <a:rPr lang="en-CA" sz="1800">
                <a:solidFill>
                  <a:schemeClr val="dk1"/>
                </a:solidFill>
              </a:rPr>
              <a:t> a PVC, and </a:t>
            </a:r>
            <a:r>
              <a:rPr lang="en-CA" sz="1800">
                <a:solidFill>
                  <a:schemeClr val="dk1"/>
                </a:solidFill>
              </a:rPr>
              <a:t>a v</a:t>
            </a:r>
            <a:r>
              <a:rPr lang="en-CA" sz="1800">
                <a:solidFill>
                  <a:schemeClr val="dk1"/>
                </a:solidFill>
              </a:rPr>
              <a:t>olume </a:t>
            </a:r>
            <a:r>
              <a:rPr b="1" lang="en-CA" sz="1800">
                <a:solidFill>
                  <a:schemeClr val="dk1"/>
                </a:solidFill>
              </a:rPr>
              <a:t>magically</a:t>
            </a:r>
            <a:r>
              <a:rPr lang="en-CA" sz="1800">
                <a:solidFill>
                  <a:schemeClr val="dk1"/>
                </a:solidFill>
              </a:rPr>
              <a:t> </a:t>
            </a:r>
            <a:r>
              <a:rPr lang="en-CA" sz="1800">
                <a:solidFill>
                  <a:schemeClr val="dk1"/>
                </a:solidFill>
              </a:rPr>
              <a:t>appears ready to be consumed by your workload.</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Understanding how that volume is </a:t>
            </a:r>
            <a:r>
              <a:rPr lang="en-CA" sz="1800">
                <a:solidFill>
                  <a:schemeClr val="dk1"/>
                </a:solidFill>
              </a:rPr>
              <a:t>provisioned and made available for your workload is crucial for running stateful workloads on Kubernetes with confidence.</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By the end of this session, you will know exactly what happens at every step between creating a PVC and the pod writing data to a mounted volume.</a:t>
            </a:r>
            <a:endParaRPr sz="1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You Created a PVC Specifying an CSI Provisioner</a:t>
            </a:r>
            <a:endParaRPr b="1" i="0" sz="2400" u="none" cap="none" strike="noStrike">
              <a:solidFill>
                <a:srgbClr val="8963CD"/>
              </a:solidFill>
              <a:latin typeface="Arial"/>
              <a:ea typeface="Arial"/>
              <a:cs typeface="Arial"/>
              <a:sym typeface="Arial"/>
            </a:endParaRPr>
          </a:p>
        </p:txBody>
      </p:sp>
      <p:sp>
        <p:nvSpPr>
          <p:cNvPr id="95" name="Google Shape;95;p17"/>
          <p:cNvSpPr txBox="1"/>
          <p:nvPr/>
        </p:nvSpPr>
        <p:spPr>
          <a:xfrm>
            <a:off x="276825" y="749275"/>
            <a:ext cx="7886700" cy="41451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Font typeface="Arial"/>
              <a:buChar char="-"/>
            </a:pPr>
            <a:r>
              <a:rPr lang="en-CA" sz="1800">
                <a:solidFill>
                  <a:schemeClr val="dk1"/>
                </a:solidFill>
              </a:rPr>
              <a:t>The PV controller checks if an </a:t>
            </a:r>
            <a:r>
              <a:rPr lang="en-CA" sz="1800">
                <a:solidFill>
                  <a:schemeClr val="dk1"/>
                </a:solidFill>
              </a:rPr>
              <a:t>existing</a:t>
            </a:r>
            <a:r>
              <a:rPr lang="en-CA" sz="1800">
                <a:solidFill>
                  <a:schemeClr val="dk1"/>
                </a:solidFill>
              </a:rPr>
              <a:t> volume that satisfies the PVC’s requirements.</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If the provisioner name in the SC (used in PVC) doesn’t start with `</a:t>
            </a:r>
            <a:r>
              <a:rPr lang="en-CA" sz="1800" u="sng">
                <a:solidFill>
                  <a:schemeClr val="hlink"/>
                </a:solidFill>
                <a:hlinkClick r:id="rId3"/>
              </a:rPr>
              <a:t>kubernetes.io/</a:t>
            </a:r>
            <a:r>
              <a:rPr lang="en-CA" sz="1800">
                <a:solidFill>
                  <a:schemeClr val="dk1"/>
                </a:solidFill>
              </a:rPr>
              <a:t>`</a:t>
            </a:r>
            <a:r>
              <a:rPr lang="en-CA" sz="1800">
                <a:solidFill>
                  <a:schemeClr val="dk1"/>
                </a:solidFill>
              </a:rPr>
              <a:t>, PV controller determines that a CSI provisioner is required.</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It annotates the PVC with `</a:t>
            </a:r>
            <a:r>
              <a:rPr lang="en-CA" sz="1800" u="sng">
                <a:solidFill>
                  <a:schemeClr val="hlink"/>
                </a:solidFill>
                <a:hlinkClick r:id="rId4"/>
              </a:rPr>
              <a:t>volume.kubernetes.io/storage-provisioner</a:t>
            </a:r>
            <a:r>
              <a:rPr lang="en-CA" sz="1800">
                <a:solidFill>
                  <a:schemeClr val="dk1"/>
                </a:solidFill>
              </a:rPr>
              <a:t>`.</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nvSpPr>
        <p:spPr>
          <a:xfrm>
            <a:off x="276825" y="613167"/>
            <a:ext cx="7886700" cy="4281300"/>
          </a:xfrm>
          <a:prstGeom prst="rect">
            <a:avLst/>
          </a:prstGeom>
          <a:noFill/>
          <a:ln>
            <a:noFill/>
          </a:ln>
        </p:spPr>
        <p:txBody>
          <a:bodyPr anchorCtr="0" anchor="ctr" bIns="34275" lIns="68575" spcFirstLastPara="1" rIns="68575" wrap="square" tIns="34275">
            <a:normAutofit/>
          </a:bodyPr>
          <a:lstStyle/>
          <a:p>
            <a:pPr indent="-342900" lvl="0" marL="457200" rtl="0" algn="l">
              <a:lnSpc>
                <a:spcPct val="90000"/>
              </a:lnSpc>
              <a:spcBef>
                <a:spcPts val="0"/>
              </a:spcBef>
              <a:spcAft>
                <a:spcPts val="0"/>
              </a:spcAft>
              <a:buClr>
                <a:schemeClr val="dk1"/>
              </a:buClr>
              <a:buSzPts val="1800"/>
              <a:buChar char="-"/>
            </a:pPr>
            <a:r>
              <a:rPr lang="en-CA" sz="1800">
                <a:solidFill>
                  <a:schemeClr val="dk1"/>
                </a:solidFill>
              </a:rPr>
              <a:t>In-tree provisioners vs CSI provisioners (CSI Plugin).</a:t>
            </a:r>
            <a:endParaRPr sz="1800">
              <a:solidFill>
                <a:schemeClr val="dk1"/>
              </a:solidFill>
            </a:endParaRPr>
          </a:p>
          <a:p>
            <a:pPr indent="0" lvl="0" marL="457200" rtl="0" algn="l">
              <a:lnSpc>
                <a:spcPct val="90000"/>
              </a:lnSpc>
              <a:spcBef>
                <a:spcPts val="0"/>
              </a:spcBef>
              <a:spcAft>
                <a:spcPts val="0"/>
              </a:spcAft>
              <a:buNone/>
            </a:pPr>
            <a:r>
              <a:t/>
            </a:r>
            <a:endParaRPr sz="1800">
              <a:solidFill>
                <a:schemeClr val="dk1"/>
              </a:solidFill>
            </a:endParaRPr>
          </a:p>
          <a:p>
            <a:pPr indent="-342900" lvl="0" marL="457200" rtl="0" algn="l">
              <a:lnSpc>
                <a:spcPct val="90000"/>
              </a:lnSpc>
              <a:spcBef>
                <a:spcPts val="0"/>
              </a:spcBef>
              <a:spcAft>
                <a:spcPts val="0"/>
              </a:spcAft>
              <a:buClr>
                <a:schemeClr val="dk1"/>
              </a:buClr>
              <a:buSzPts val="1800"/>
              <a:buChar char="-"/>
            </a:pPr>
            <a:r>
              <a:rPr lang="en-CA" sz="1800">
                <a:solidFill>
                  <a:schemeClr val="dk1"/>
                </a:solidFill>
              </a:rPr>
              <a:t>CSI Spec is the standard that defines a set of rules that SPs need to follow when writing the CSI Plugin.</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Kubernetes doesn’t directly communicate with CSI Plugin. </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rtl="0" algn="l">
              <a:lnSpc>
                <a:spcPct val="90000"/>
              </a:lnSpc>
              <a:spcBef>
                <a:spcPts val="0"/>
              </a:spcBef>
              <a:spcAft>
                <a:spcPts val="0"/>
              </a:spcAft>
              <a:buClr>
                <a:schemeClr val="dk1"/>
              </a:buClr>
              <a:buSzPts val="1800"/>
              <a:buChar char="-"/>
            </a:pPr>
            <a:r>
              <a:rPr lang="en-CA" sz="1800">
                <a:solidFill>
                  <a:schemeClr val="dk1"/>
                </a:solidFill>
              </a:rPr>
              <a:t>CSI Plugins interact with </a:t>
            </a:r>
            <a:r>
              <a:rPr lang="en-CA" sz="1800">
                <a:solidFill>
                  <a:schemeClr val="dk1"/>
                </a:solidFill>
              </a:rPr>
              <a:t>storage</a:t>
            </a:r>
            <a:r>
              <a:rPr lang="en-CA" sz="1800">
                <a:solidFill>
                  <a:schemeClr val="dk1"/>
                </a:solidFill>
              </a:rPr>
              <a:t> provider to create/manage volumes.</a:t>
            </a:r>
            <a:endParaRPr sz="1800">
              <a:solidFill>
                <a:schemeClr val="dk1"/>
              </a:solidFill>
            </a:endParaRPr>
          </a:p>
          <a:p>
            <a:pPr indent="0" lvl="0" marL="0" rtl="0" algn="l">
              <a:lnSpc>
                <a:spcPct val="90000"/>
              </a:lnSpc>
              <a:spcBef>
                <a:spcPts val="0"/>
              </a:spcBef>
              <a:spcAft>
                <a:spcPts val="0"/>
              </a:spcAft>
              <a:buNone/>
            </a:pPr>
            <a:r>
              <a:t/>
            </a:r>
            <a:endParaRPr sz="1800">
              <a:solidFill>
                <a:schemeClr val="dk1"/>
              </a:solidFill>
            </a:endParaRPr>
          </a:p>
        </p:txBody>
      </p:sp>
      <p:sp>
        <p:nvSpPr>
          <p:cNvPr id="101" name="Google Shape;101;p18"/>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Contract between K8s (CO) and Storage Provider</a:t>
            </a:r>
            <a:endParaRPr b="1" i="0" sz="2400" u="none" cap="none" strike="noStrike">
              <a:solidFill>
                <a:srgbClr val="8963CD"/>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Things that CSI Spec Defines</a:t>
            </a:r>
            <a:endParaRPr b="1" i="0" sz="2400" u="none" cap="none" strike="noStrike">
              <a:solidFill>
                <a:srgbClr val="8963CD"/>
              </a:solidFill>
              <a:latin typeface="Arial"/>
              <a:ea typeface="Arial"/>
              <a:cs typeface="Arial"/>
              <a:sym typeface="Arial"/>
            </a:endParaRPr>
          </a:p>
        </p:txBody>
      </p:sp>
      <p:sp>
        <p:nvSpPr>
          <p:cNvPr id="107" name="Google Shape;107;p19"/>
          <p:cNvSpPr txBox="1"/>
          <p:nvPr/>
        </p:nvSpPr>
        <p:spPr>
          <a:xfrm>
            <a:off x="276825" y="613167"/>
            <a:ext cx="7886700" cy="42813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Font typeface="Arial"/>
              <a:buChar char="-"/>
            </a:pPr>
            <a:r>
              <a:rPr lang="en-CA" sz="1800">
                <a:solidFill>
                  <a:schemeClr val="dk1"/>
                </a:solidFill>
              </a:rPr>
              <a:t>RPCs (mandatory or </a:t>
            </a:r>
            <a:r>
              <a:rPr lang="en-CA" sz="1800">
                <a:solidFill>
                  <a:schemeClr val="dk1"/>
                </a:solidFill>
              </a:rPr>
              <a:t>optional</a:t>
            </a:r>
            <a:r>
              <a:rPr lang="en-CA" sz="1800">
                <a:solidFill>
                  <a:schemeClr val="dk1"/>
                </a:solidFill>
              </a:rPr>
              <a:t>) for volume lifecycle.</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Idempotency requirement for each RPC.</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Expected behaviour and error codes for success, </a:t>
            </a:r>
            <a:r>
              <a:rPr lang="en-CA" sz="1800">
                <a:solidFill>
                  <a:schemeClr val="dk1"/>
                </a:solidFill>
              </a:rPr>
              <a:t>failure and retries</a:t>
            </a:r>
            <a:r>
              <a:rPr lang="en-CA" sz="1800">
                <a:solidFill>
                  <a:schemeClr val="dk1"/>
                </a:solidFill>
              </a:rPr>
              <a:t>. </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Communication protocol between the CO and the Plugin.</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Volume P</a:t>
            </a:r>
            <a:r>
              <a:rPr b="1" lang="en-CA" sz="2400">
                <a:solidFill>
                  <a:srgbClr val="8963CD"/>
                </a:solidFill>
              </a:rPr>
              <a:t>rovisioning</a:t>
            </a:r>
            <a:r>
              <a:rPr b="1" lang="en-CA" sz="2400">
                <a:solidFill>
                  <a:srgbClr val="8963CD"/>
                </a:solidFill>
              </a:rPr>
              <a:t> According to CSI Spec</a:t>
            </a:r>
            <a:endParaRPr b="1" i="0" sz="2400" u="none" cap="none" strike="noStrike">
              <a:solidFill>
                <a:srgbClr val="8963CD"/>
              </a:solidFill>
              <a:latin typeface="Arial"/>
              <a:ea typeface="Arial"/>
              <a:cs typeface="Arial"/>
              <a:sym typeface="Arial"/>
            </a:endParaRPr>
          </a:p>
        </p:txBody>
      </p:sp>
      <p:sp>
        <p:nvSpPr>
          <p:cNvPr id="113" name="Google Shape;113;p20"/>
          <p:cNvSpPr txBox="1"/>
          <p:nvPr/>
        </p:nvSpPr>
        <p:spPr>
          <a:xfrm>
            <a:off x="276825" y="749275"/>
            <a:ext cx="4413900" cy="43551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Three sets of RPCs (Identity, Controller and Node Service), </a:t>
            </a:r>
            <a:r>
              <a:rPr lang="en-CA" sz="1800">
                <a:solidFill>
                  <a:schemeClr val="dk1"/>
                </a:solidFill>
              </a:rPr>
              <a:t>implemented</a:t>
            </a:r>
            <a:r>
              <a:rPr lang="en-CA" sz="1800">
                <a:solidFill>
                  <a:schemeClr val="dk1"/>
                </a:solidFill>
              </a:rPr>
              <a:t> by two components:</a:t>
            </a:r>
            <a:endParaRPr sz="1800">
              <a:solidFill>
                <a:schemeClr val="dk1"/>
              </a:solidFill>
            </a:endParaRPr>
          </a:p>
          <a:p>
            <a:pPr indent="-342900" lvl="1" marL="914400" marR="0" rtl="0" algn="l">
              <a:lnSpc>
                <a:spcPct val="90000"/>
              </a:lnSpc>
              <a:spcBef>
                <a:spcPts val="0"/>
              </a:spcBef>
              <a:spcAft>
                <a:spcPts val="0"/>
              </a:spcAft>
              <a:buClr>
                <a:schemeClr val="dk1"/>
              </a:buClr>
              <a:buSzPts val="1800"/>
              <a:buChar char="-"/>
            </a:pPr>
            <a:r>
              <a:rPr lang="en-CA" sz="1800">
                <a:solidFill>
                  <a:schemeClr val="dk1"/>
                </a:solidFill>
              </a:rPr>
              <a:t>Controller Plugin </a:t>
            </a:r>
            <a:endParaRPr sz="1800">
              <a:solidFill>
                <a:schemeClr val="dk1"/>
              </a:solidFill>
            </a:endParaRPr>
          </a:p>
          <a:p>
            <a:pPr indent="-342900" lvl="1" marL="914400" marR="0" rtl="0" algn="l">
              <a:lnSpc>
                <a:spcPct val="90000"/>
              </a:lnSpc>
              <a:spcBef>
                <a:spcPts val="0"/>
              </a:spcBef>
              <a:spcAft>
                <a:spcPts val="0"/>
              </a:spcAft>
              <a:buClr>
                <a:schemeClr val="dk1"/>
              </a:buClr>
              <a:buSzPts val="1800"/>
              <a:buChar char="-"/>
            </a:pPr>
            <a:r>
              <a:rPr lang="en-CA" sz="1800">
                <a:solidFill>
                  <a:schemeClr val="dk1"/>
                </a:solidFill>
              </a:rPr>
              <a:t>Node Plugin</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Identity Service RPCs must be </a:t>
            </a:r>
            <a:r>
              <a:rPr lang="en-CA" sz="1800">
                <a:solidFill>
                  <a:schemeClr val="dk1"/>
                </a:solidFill>
              </a:rPr>
              <a:t>implemented</a:t>
            </a:r>
            <a:r>
              <a:rPr lang="en-CA" sz="1800">
                <a:solidFill>
                  <a:schemeClr val="dk1"/>
                </a:solidFill>
              </a:rPr>
              <a:t> by both the Controller Plugin and the Node Plugin.</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p:txBody>
      </p:sp>
      <p:pic>
        <p:nvPicPr>
          <p:cNvPr id="114" name="Google Shape;114;p20"/>
          <p:cNvPicPr preferRelativeResize="0"/>
          <p:nvPr/>
        </p:nvPicPr>
        <p:blipFill>
          <a:blip r:embed="rId3">
            <a:alphaModFix/>
          </a:blip>
          <a:stretch>
            <a:fillRect/>
          </a:stretch>
        </p:blipFill>
        <p:spPr>
          <a:xfrm>
            <a:off x="4882001" y="686850"/>
            <a:ext cx="4262000" cy="4456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20" name="Google Shape;120;p21"/>
          <p:cNvPicPr preferRelativeResize="0"/>
          <p:nvPr/>
        </p:nvPicPr>
        <p:blipFill>
          <a:blip r:embed="rId3">
            <a:alphaModFix/>
          </a:blip>
          <a:stretch>
            <a:fillRect/>
          </a:stretch>
        </p:blipFill>
        <p:spPr>
          <a:xfrm>
            <a:off x="1423188" y="924218"/>
            <a:ext cx="6297627" cy="39845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26" name="Google Shape;126;p22"/>
          <p:cNvPicPr preferRelativeResize="0"/>
          <p:nvPr/>
        </p:nvPicPr>
        <p:blipFill>
          <a:blip r:embed="rId3">
            <a:alphaModFix/>
          </a:blip>
          <a:stretch>
            <a:fillRect/>
          </a:stretch>
        </p:blipFill>
        <p:spPr>
          <a:xfrm>
            <a:off x="1705863" y="781800"/>
            <a:ext cx="5732274" cy="4411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32" name="Google Shape;132;p23"/>
          <p:cNvPicPr preferRelativeResize="0"/>
          <p:nvPr/>
        </p:nvPicPr>
        <p:blipFill>
          <a:blip r:embed="rId3">
            <a:alphaModFix/>
          </a:blip>
          <a:stretch>
            <a:fillRect/>
          </a:stretch>
        </p:blipFill>
        <p:spPr>
          <a:xfrm>
            <a:off x="1489125" y="721826"/>
            <a:ext cx="6165760" cy="44216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38" name="Google Shape;138;p24"/>
          <p:cNvPicPr preferRelativeResize="0"/>
          <p:nvPr/>
        </p:nvPicPr>
        <p:blipFill>
          <a:blip r:embed="rId3">
            <a:alphaModFix/>
          </a:blip>
          <a:stretch>
            <a:fillRect/>
          </a:stretch>
        </p:blipFill>
        <p:spPr>
          <a:xfrm>
            <a:off x="701800" y="712351"/>
            <a:ext cx="7036745" cy="4431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44" name="Google Shape;144;p25"/>
          <p:cNvPicPr preferRelativeResize="0"/>
          <p:nvPr/>
        </p:nvPicPr>
        <p:blipFill>
          <a:blip r:embed="rId3">
            <a:alphaModFix/>
          </a:blip>
          <a:stretch>
            <a:fillRect/>
          </a:stretch>
        </p:blipFill>
        <p:spPr>
          <a:xfrm>
            <a:off x="1786350" y="743151"/>
            <a:ext cx="4867650" cy="4350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Dynamic Volume Provisioning E2E Workflow</a:t>
            </a:r>
            <a:endParaRPr b="1" i="0" sz="2400" u="none" cap="none" strike="noStrike">
              <a:solidFill>
                <a:srgbClr val="8963CD"/>
              </a:solidFill>
              <a:latin typeface="Arial"/>
              <a:ea typeface="Arial"/>
              <a:cs typeface="Arial"/>
              <a:sym typeface="Arial"/>
            </a:endParaRPr>
          </a:p>
        </p:txBody>
      </p:sp>
      <p:pic>
        <p:nvPicPr>
          <p:cNvPr id="150" name="Google Shape;150;p26"/>
          <p:cNvPicPr preferRelativeResize="0"/>
          <p:nvPr/>
        </p:nvPicPr>
        <p:blipFill>
          <a:blip r:embed="rId3">
            <a:alphaModFix/>
          </a:blip>
          <a:stretch>
            <a:fillRect/>
          </a:stretch>
        </p:blipFill>
        <p:spPr>
          <a:xfrm>
            <a:off x="1230275" y="854118"/>
            <a:ext cx="5979799" cy="39845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Key </a:t>
            </a:r>
            <a:r>
              <a:rPr b="1" lang="en-CA" sz="2400">
                <a:solidFill>
                  <a:srgbClr val="8963CD"/>
                </a:solidFill>
              </a:rPr>
              <a:t>Takeaways</a:t>
            </a:r>
            <a:endParaRPr b="1" i="0" sz="2400" u="none" cap="none" strike="noStrike">
              <a:solidFill>
                <a:srgbClr val="8963CD"/>
              </a:solidFill>
              <a:latin typeface="Arial"/>
              <a:ea typeface="Arial"/>
              <a:cs typeface="Arial"/>
              <a:sym typeface="Arial"/>
            </a:endParaRPr>
          </a:p>
        </p:txBody>
      </p:sp>
      <p:sp>
        <p:nvSpPr>
          <p:cNvPr id="156" name="Google Shape;156;p27"/>
          <p:cNvSpPr txBox="1"/>
          <p:nvPr/>
        </p:nvSpPr>
        <p:spPr>
          <a:xfrm>
            <a:off x="276825" y="613167"/>
            <a:ext cx="7886700" cy="42813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Font typeface="Arial"/>
              <a:buChar char="-"/>
            </a:pPr>
            <a:r>
              <a:rPr lang="en-CA" sz="1800">
                <a:solidFill>
                  <a:schemeClr val="dk1"/>
                </a:solidFill>
              </a:rPr>
              <a:t>Kubernetes never directly calls the CSI Plugin for provisioning. </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Every step in the volume lifecycle maps to specific component. If </a:t>
            </a:r>
            <a:r>
              <a:rPr lang="en-CA" sz="1800">
                <a:solidFill>
                  <a:schemeClr val="dk1"/>
                </a:solidFill>
              </a:rPr>
              <a:t>something</a:t>
            </a:r>
            <a:r>
              <a:rPr lang="en-CA" sz="1800">
                <a:solidFill>
                  <a:schemeClr val="dk1"/>
                </a:solidFill>
              </a:rPr>
              <a:t> fails, instead of guess work we can </a:t>
            </a:r>
            <a:r>
              <a:rPr lang="en-CA" sz="1800">
                <a:solidFill>
                  <a:schemeClr val="dk1"/>
                </a:solidFill>
              </a:rPr>
              <a:t>identify which component is responsible and can debug its logs. </a:t>
            </a:r>
            <a:endParaRPr sz="1800">
              <a:solidFill>
                <a:schemeClr val="dk1"/>
              </a:solidFill>
            </a:endParaRPr>
          </a:p>
          <a:p>
            <a:pPr indent="0" lvl="0" marL="0" marR="0" rtl="0" algn="l">
              <a:lnSpc>
                <a:spcPct val="90000"/>
              </a:lnSpc>
              <a:spcBef>
                <a:spcPts val="0"/>
              </a:spcBef>
              <a:spcAft>
                <a:spcPts val="0"/>
              </a:spcAft>
              <a:buNone/>
            </a:pPr>
            <a:r>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The order of scheduling and provisioning depends on the VolumeBindingMode.</a:t>
            </a:r>
            <a:endParaRPr sz="18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Thank You! Questions?</a:t>
            </a:r>
            <a:endParaRPr b="1" i="0" sz="2400" u="none" cap="none" strike="noStrike">
              <a:solidFill>
                <a:srgbClr val="8963CD"/>
              </a:solidFill>
              <a:latin typeface="Arial"/>
              <a:ea typeface="Arial"/>
              <a:cs typeface="Arial"/>
              <a:sym typeface="Arial"/>
            </a:endParaRPr>
          </a:p>
        </p:txBody>
      </p:sp>
      <p:sp>
        <p:nvSpPr>
          <p:cNvPr id="162" name="Google Shape;162;p28"/>
          <p:cNvSpPr txBox="1"/>
          <p:nvPr/>
        </p:nvSpPr>
        <p:spPr>
          <a:xfrm>
            <a:off x="276825" y="765350"/>
            <a:ext cx="4891500" cy="4129200"/>
          </a:xfrm>
          <a:prstGeom prst="rect">
            <a:avLst/>
          </a:prstGeom>
          <a:noFill/>
          <a:ln>
            <a:noFill/>
          </a:ln>
        </p:spPr>
        <p:txBody>
          <a:bodyPr anchorCtr="0" anchor="ctr" bIns="34275" lIns="68575" spcFirstLastPara="1" rIns="68575" wrap="square" tIns="34275">
            <a:normAutofit/>
          </a:bodyPr>
          <a:lstStyle/>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CSI Spec: </a:t>
            </a:r>
            <a:r>
              <a:rPr lang="en-CA" sz="1800" u="sng">
                <a:solidFill>
                  <a:schemeClr val="hlink"/>
                </a:solidFill>
                <a:hlinkClick r:id="rId3"/>
              </a:rPr>
              <a:t>https://github.com/container-storage-interface/spec/blob/master/spec.md</a:t>
            </a:r>
            <a:r>
              <a:rPr lang="en-CA" sz="1800">
                <a:solidFill>
                  <a:schemeClr val="dk1"/>
                </a:solidFill>
              </a:rPr>
              <a:t> </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a:solidFill>
                  <a:schemeClr val="dk1"/>
                </a:solidFill>
              </a:rPr>
              <a:t>DigitalOcean CSI Plugin: </a:t>
            </a:r>
            <a:r>
              <a:rPr lang="en-CA" sz="1800" u="sng">
                <a:solidFill>
                  <a:schemeClr val="hlink"/>
                </a:solidFill>
                <a:hlinkClick r:id="rId4"/>
              </a:rPr>
              <a:t>https://github.com/digitalocean/csi-digitalocean</a:t>
            </a:r>
            <a:endParaRPr sz="1800">
              <a:solidFill>
                <a:schemeClr val="dk1"/>
              </a:solidFill>
            </a:endParaRPr>
          </a:p>
          <a:p>
            <a:pPr indent="-342900" lvl="0" marL="457200" marR="0" rtl="0" algn="l">
              <a:lnSpc>
                <a:spcPct val="90000"/>
              </a:lnSpc>
              <a:spcBef>
                <a:spcPts val="0"/>
              </a:spcBef>
              <a:spcAft>
                <a:spcPts val="0"/>
              </a:spcAft>
              <a:buClr>
                <a:schemeClr val="dk1"/>
              </a:buClr>
              <a:buSzPts val="1800"/>
              <a:buChar char="-"/>
            </a:pPr>
            <a:r>
              <a:rPr lang="en-CA" sz="1800" u="sng">
                <a:solidFill>
                  <a:schemeClr val="hlink"/>
                </a:solidFill>
                <a:hlinkClick r:id="rId5"/>
              </a:rPr>
              <a:t>https://arslan.io/2018/06/21/how-to-write-a-container-storage-interface-csi-plugin/</a:t>
            </a:r>
            <a:r>
              <a:rPr lang="en-CA" sz="1800">
                <a:solidFill>
                  <a:schemeClr val="dk1"/>
                </a:solidFill>
              </a:rPr>
              <a:t>	</a:t>
            </a:r>
            <a:endParaRPr sz="1800">
              <a:solidFill>
                <a:schemeClr val="dk1"/>
              </a:solidFill>
            </a:endParaRPr>
          </a:p>
          <a:p>
            <a:pPr indent="0" lvl="0" marL="457200" marR="0" rtl="0" algn="l">
              <a:lnSpc>
                <a:spcPct val="90000"/>
              </a:lnSpc>
              <a:spcBef>
                <a:spcPts val="0"/>
              </a:spcBef>
              <a:spcAft>
                <a:spcPts val="0"/>
              </a:spcAft>
              <a:buNone/>
            </a:pPr>
            <a:r>
              <a:t/>
            </a:r>
            <a:endParaRPr sz="1800">
              <a:solidFill>
                <a:schemeClr val="dk1"/>
              </a:solidFill>
            </a:endParaRPr>
          </a:p>
        </p:txBody>
      </p:sp>
      <p:pic>
        <p:nvPicPr>
          <p:cNvPr id="163" name="Google Shape;163;p28" title="frame.png"/>
          <p:cNvPicPr preferRelativeResize="0"/>
          <p:nvPr/>
        </p:nvPicPr>
        <p:blipFill>
          <a:blip r:embed="rId6">
            <a:alphaModFix/>
          </a:blip>
          <a:stretch>
            <a:fillRect/>
          </a:stretch>
        </p:blipFill>
        <p:spPr>
          <a:xfrm>
            <a:off x="5888350" y="1965993"/>
            <a:ext cx="2798858" cy="2798858"/>
          </a:xfrm>
          <a:prstGeom prst="rect">
            <a:avLst/>
          </a:prstGeom>
          <a:noFill/>
          <a:ln>
            <a:noFill/>
          </a:ln>
        </p:spPr>
      </p:pic>
      <p:sp>
        <p:nvSpPr>
          <p:cNvPr id="164" name="Google Shape;164;p28"/>
          <p:cNvSpPr txBox="1"/>
          <p:nvPr/>
        </p:nvSpPr>
        <p:spPr>
          <a:xfrm>
            <a:off x="5888350" y="1506025"/>
            <a:ext cx="2979000" cy="5349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CA" sz="1800">
                <a:solidFill>
                  <a:schemeClr val="dk1"/>
                </a:solidFill>
              </a:rPr>
              <a:t>Github: @viveksinghggits</a:t>
            </a:r>
            <a:endParaRPr sz="21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8" name="Shape 168"/>
        <p:cNvGrpSpPr/>
        <p:nvPr/>
      </p:nvGrpSpPr>
      <p:grpSpPr>
        <a:xfrm>
          <a:off x="0" y="0"/>
          <a:ext cx="0" cy="0"/>
          <a:chOff x="0" y="0"/>
          <a:chExt cx="0" cy="0"/>
        </a:xfrm>
      </p:grpSpPr>
      <p:sp>
        <p:nvSpPr>
          <p:cNvPr id="169" name="Google Shape;169;p2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Node Plugin Volume Mounts</a:t>
            </a:r>
            <a:endParaRPr b="1" i="0" sz="2400" u="none" cap="none" strike="noStrike">
              <a:solidFill>
                <a:srgbClr val="8963CD"/>
              </a:solidFill>
              <a:latin typeface="Arial"/>
              <a:ea typeface="Arial"/>
              <a:cs typeface="Arial"/>
              <a:sym typeface="Arial"/>
            </a:endParaRPr>
          </a:p>
        </p:txBody>
      </p:sp>
      <p:pic>
        <p:nvPicPr>
          <p:cNvPr id="170" name="Google Shape;170;p29"/>
          <p:cNvPicPr preferRelativeResize="0"/>
          <p:nvPr/>
        </p:nvPicPr>
        <p:blipFill>
          <a:blip r:embed="rId3">
            <a:alphaModFix/>
          </a:blip>
          <a:stretch>
            <a:fillRect/>
          </a:stretch>
        </p:blipFill>
        <p:spPr>
          <a:xfrm>
            <a:off x="1751438" y="522551"/>
            <a:ext cx="4937464" cy="4620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