
<file path=[Content_Types].xml><?xml version="1.0" encoding="utf-8"?>
<Types xmlns="http://schemas.openxmlformats.org/package/2006/content-types">
  <Default Extension="eps" ContentType="image/eps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68" r:id="rId3"/>
    <p:sldId id="272" r:id="rId4"/>
    <p:sldId id="300" r:id="rId5"/>
    <p:sldId id="301" r:id="rId6"/>
    <p:sldId id="302" r:id="rId7"/>
    <p:sldId id="303" r:id="rId8"/>
    <p:sldId id="311" r:id="rId9"/>
    <p:sldId id="276" r:id="rId10"/>
    <p:sldId id="271" r:id="rId11"/>
    <p:sldId id="309" r:id="rId12"/>
    <p:sldId id="308" r:id="rId13"/>
    <p:sldId id="307" r:id="rId14"/>
    <p:sldId id="304" r:id="rId15"/>
    <p:sldId id="305" r:id="rId16"/>
    <p:sldId id="310" r:id="rId17"/>
    <p:sldId id="293" r:id="rId18"/>
    <p:sldId id="294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6DZVrj0aiR1+jYXbSLBnMAxDE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CDFF"/>
    <a:srgbClr val="AF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8"/>
    <p:restoredTop sz="96327"/>
  </p:normalViewPr>
  <p:slideViewPr>
    <p:cSldViewPr snapToGrid="0">
      <p:cViewPr varScale="1">
        <p:scale>
          <a:sx n="128" d="100"/>
          <a:sy n="128" d="100"/>
        </p:scale>
        <p:origin x="192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3867DD2-915F-D617-7FCB-5A464BDA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58378FAD-326A-547E-F176-80BB1BF6AC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 latinLnBrk="1">
              <a:buNone/>
            </a:pPr>
            <a:endParaRPr lang="en" altLang="zh-CN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7F0B2B0E-26FD-D3FB-BA9A-4BD9FB13E8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223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B621F9B-4362-1F5A-68B5-B69C838AB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7BAE21C6-58DE-D5F0-645E-3CF9F65074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CN" alt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553D03F8-B0E7-A8BF-8DD6-5864D8DCBE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264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AC4FAF4-AC0B-41F4-5F27-09A3B8914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BDA4A31A-5045-2B2E-61CB-A9EE157A00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CN" alt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4B9469C9-A305-7DB1-319F-EA7EFD44C1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1497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9C38CE4-6602-5863-3DC2-C4207AD1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D93E4CE9-E15A-A28C-0705-703A485F6A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EADC8326-D479-1941-5FD6-AD05B0ED5D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0739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70811DAF-9CF0-1BF8-2748-4213EAB72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62AD5F8A-6494-C1DE-41B0-A50DA3EC9A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zh-CN" altLang="en-US"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AC088230-14BF-AE0F-3F81-DFCE0084E9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1544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E074B622-A40D-E3B4-2FF9-667EF0671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09AC8EF4-F6CB-F804-05E7-65EC7FB6A3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zh-CN" altLang="en-US"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F52ABCF2-CFC0-F4A6-60B8-268298D0D2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7142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27294888-0752-A7F4-168B-53E020BF4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7F81176D-90A7-EFE5-B896-745637A00F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zh-CN" altLang="en-US"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12ED321B-D397-01B9-0CAB-F6D973933E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6081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19E44C96-C7B4-E0E6-B6C1-189022648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43652E41-2F61-24F6-CBCF-FEA0352701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CN" alt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D7EA703A-A5AE-9222-A636-228CD94B69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417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3A642B48-D572-5B3A-F085-6A1455D9C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80617624-B3BC-033F-A1B4-38DE09787C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zh-CN" alt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90136A15-EF6C-C7EF-929A-A241DCFF22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957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F4E9667A-9269-1895-D36A-B60A6149C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:notes">
            <a:extLst>
              <a:ext uri="{FF2B5EF4-FFF2-40B4-BE49-F238E27FC236}">
                <a16:creationId xmlns:a16="http://schemas.microsoft.com/office/drawing/2014/main" id="{A62C572C-5EA3-1B23-D4D7-C31526D1EC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2:notes">
            <a:extLst>
              <a:ext uri="{FF2B5EF4-FFF2-40B4-BE49-F238E27FC236}">
                <a16:creationId xmlns:a16="http://schemas.microsoft.com/office/drawing/2014/main" id="{02C27127-807F-84C1-E853-E221A3EF8D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4717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>
          <a:extLst>
            <a:ext uri="{FF2B5EF4-FFF2-40B4-BE49-F238E27FC236}">
              <a16:creationId xmlns:a16="http://schemas.microsoft.com/office/drawing/2014/main" id="{DB7A6F53-6519-969E-7356-80F5B76F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>
            <a:extLst>
              <a:ext uri="{FF2B5EF4-FFF2-40B4-BE49-F238E27FC236}">
                <a16:creationId xmlns:a16="http://schemas.microsoft.com/office/drawing/2014/main" id="{89D9655C-9C34-1B92-F691-CB3927D056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7" name="Google Shape;107;p6:notes">
            <a:extLst>
              <a:ext uri="{FF2B5EF4-FFF2-40B4-BE49-F238E27FC236}">
                <a16:creationId xmlns:a16="http://schemas.microsoft.com/office/drawing/2014/main" id="{8858A06B-ED4C-9619-5B14-05B43B7362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5016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2"/>
          <p:cNvPicPr preferRelativeResize="0"/>
          <p:nvPr/>
        </p:nvPicPr>
        <p:blipFill rotWithShape="1">
          <a:blip r:embed="rId2">
            <a:alphaModFix/>
          </a:blip>
          <a:srcRect l="1202" t="-11993" r="8657" b="11319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subTitle" idx="1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title"/>
          </p:nvPr>
        </p:nvSpPr>
        <p:spPr>
          <a:xfrm>
            <a:off x="311700" y="1940538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7" name="Google Shape;1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3"/>
          <p:cNvPicPr preferRelativeResize="0"/>
          <p:nvPr/>
        </p:nvPicPr>
        <p:blipFill rotWithShape="1">
          <a:blip r:embed="rId3">
            <a:alphaModFix/>
          </a:blip>
          <a:srcRect l="1202" t="-11993" r="8657" b="11319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1_Title and body"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/>
          <p:nvPr/>
        </p:nvSpPr>
        <p:spPr>
          <a:xfrm>
            <a:off x="7100" y="5625"/>
            <a:ext cx="91369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sldNum" idx="12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ps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"/>
          <p:cNvSpPr txBox="1">
            <a:spLocks noGrp="1"/>
          </p:cNvSpPr>
          <p:nvPr>
            <p:ph type="ctrTitle"/>
          </p:nvPr>
        </p:nvSpPr>
        <p:spPr>
          <a:xfrm>
            <a:off x="0" y="1251446"/>
            <a:ext cx="9370503" cy="1455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3600" i="1" dirty="0"/>
              <a:t>Operationalizing AI Workloads on Kubernetes with OpenKruise</a:t>
            </a:r>
            <a:endParaRPr lang="en-US" sz="3600" dirty="0"/>
          </a:p>
        </p:txBody>
      </p:sp>
      <p:sp>
        <p:nvSpPr>
          <p:cNvPr id="82" name="Google Shape;82;p1"/>
          <p:cNvSpPr txBox="1">
            <a:spLocks noGrp="1"/>
          </p:cNvSpPr>
          <p:nvPr>
            <p:ph type="subTitle" idx="1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dirty="0"/>
              <a:t>Zhang Zhen, </a:t>
            </a:r>
            <a:r>
              <a:rPr lang="en-US" dirty="0" err="1"/>
              <a:t>OpenKruise</a:t>
            </a:r>
            <a:r>
              <a:rPr lang="en-US" dirty="0"/>
              <a:t> Maintainer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9F15B495-9187-9AF4-E9E2-1456A669F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94CEF431-EBC8-6FCE-DCC3-8B65A75432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altLang="zh-CN"/>
              <a:t>Outline</a:t>
            </a:r>
            <a:endParaRPr/>
          </a:p>
        </p:txBody>
      </p:sp>
      <p:sp>
        <p:nvSpPr>
          <p:cNvPr id="110" name="Google Shape;110;p6">
            <a:extLst>
              <a:ext uri="{FF2B5EF4-FFF2-40B4-BE49-F238E27FC236}">
                <a16:creationId xmlns:a16="http://schemas.microsoft.com/office/drawing/2014/main" id="{4A693EF7-FE00-589B-0251-0E0B3B6A44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" altLang="zh-CN" sz="1800" dirty="0"/>
              <a:t>Challenges of AI workloads for operations</a:t>
            </a:r>
          </a:p>
          <a:p>
            <a:pPr>
              <a:lnSpc>
                <a:spcPct val="150000"/>
              </a:lnSpc>
            </a:pPr>
            <a:r>
              <a:rPr lang="en" altLang="zh-CN" sz="1800" dirty="0"/>
              <a:t>Training &amp; Inference related operations</a:t>
            </a:r>
          </a:p>
          <a:p>
            <a:pPr>
              <a:lnSpc>
                <a:spcPct val="150000"/>
              </a:lnSpc>
            </a:pPr>
            <a:r>
              <a:rPr lang="en" altLang="zh-CN" sz="1800" dirty="0"/>
              <a:t>Agent Sandbox operations</a:t>
            </a:r>
          </a:p>
          <a:p>
            <a:pPr>
              <a:lnSpc>
                <a:spcPct val="150000"/>
              </a:lnSpc>
            </a:pPr>
            <a:r>
              <a:rPr lang="en" altLang="zh-CN" sz="1800" dirty="0"/>
              <a:t>Future Roadmap</a:t>
            </a:r>
          </a:p>
        </p:txBody>
      </p:sp>
    </p:spTree>
    <p:extLst>
      <p:ext uri="{BB962C8B-B14F-4D97-AF65-F5344CB8AC3E}">
        <p14:creationId xmlns:p14="http://schemas.microsoft.com/office/powerpoint/2010/main" val="1794077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CEB5EFA9-EF9A-BF8F-71C7-11C76E21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299AA5D4-04EB-74C1-2801-759145AB2B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712" y="18272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" altLang="zh-CN" dirty="0"/>
              <a:t>Challenges of AI workloads for operations</a:t>
            </a:r>
          </a:p>
        </p:txBody>
      </p:sp>
      <p:sp>
        <p:nvSpPr>
          <p:cNvPr id="24" name="圆角矩形">
            <a:extLst>
              <a:ext uri="{FF2B5EF4-FFF2-40B4-BE49-F238E27FC236}">
                <a16:creationId xmlns:a16="http://schemas.microsoft.com/office/drawing/2014/main" id="{32AD9C6B-7505-4842-4292-E80A6FF2AC23}"/>
              </a:ext>
            </a:extLst>
          </p:cNvPr>
          <p:cNvSpPr/>
          <p:nvPr/>
        </p:nvSpPr>
        <p:spPr>
          <a:xfrm flipH="1">
            <a:off x="1298014" y="1389118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A526BE0-4D44-448B-EBE5-33EC6911D431}"/>
              </a:ext>
            </a:extLst>
          </p:cNvPr>
          <p:cNvSpPr txBox="1"/>
          <p:nvPr/>
        </p:nvSpPr>
        <p:spPr>
          <a:xfrm>
            <a:off x="1799293" y="1455971"/>
            <a:ext cx="1420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</a:rPr>
              <a:t>Training/Inference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8" name="圆角矩形">
            <a:extLst>
              <a:ext uri="{FF2B5EF4-FFF2-40B4-BE49-F238E27FC236}">
                <a16:creationId xmlns:a16="http://schemas.microsoft.com/office/drawing/2014/main" id="{DDB8B6B7-FC78-6A3E-A704-716F2CD39F25}"/>
              </a:ext>
            </a:extLst>
          </p:cNvPr>
          <p:cNvSpPr/>
          <p:nvPr/>
        </p:nvSpPr>
        <p:spPr>
          <a:xfrm flipH="1">
            <a:off x="5017386" y="1375609"/>
            <a:ext cx="2985749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7671681-B2C7-BE84-000B-CFC9DE53807A}"/>
              </a:ext>
            </a:extLst>
          </p:cNvPr>
          <p:cNvSpPr txBox="1"/>
          <p:nvPr/>
        </p:nvSpPr>
        <p:spPr>
          <a:xfrm>
            <a:off x="6194767" y="1443696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</a:rPr>
              <a:t>Agents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2" name="圆角矩形">
            <a:extLst>
              <a:ext uri="{FF2B5EF4-FFF2-40B4-BE49-F238E27FC236}">
                <a16:creationId xmlns:a16="http://schemas.microsoft.com/office/drawing/2014/main" id="{60668E46-26D2-799E-9976-FD710B8DB218}"/>
              </a:ext>
            </a:extLst>
          </p:cNvPr>
          <p:cNvSpPr/>
          <p:nvPr/>
        </p:nvSpPr>
        <p:spPr>
          <a:xfrm>
            <a:off x="1186236" y="2021857"/>
            <a:ext cx="2630144" cy="1952375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pic>
        <p:nvPicPr>
          <p:cNvPr id="33" name="servicemeshfuwuwangge.png" descr="servicemeshfuwuwangge.png">
            <a:extLst>
              <a:ext uri="{FF2B5EF4-FFF2-40B4-BE49-F238E27FC236}">
                <a16:creationId xmlns:a16="http://schemas.microsoft.com/office/drawing/2014/main" id="{9112ABAA-85CD-00C9-3B0E-4F3E4F7D4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041" y="2138467"/>
            <a:ext cx="565337" cy="5653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EDDC89C8-A927-A95E-4A5D-945F822DBE63}"/>
              </a:ext>
            </a:extLst>
          </p:cNvPr>
          <p:cNvSpPr txBox="1"/>
          <p:nvPr/>
        </p:nvSpPr>
        <p:spPr>
          <a:xfrm>
            <a:off x="1186235" y="2796963"/>
            <a:ext cx="24635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000" dirty="0">
                <a:solidFill>
                  <a:schemeClr val="bg1"/>
                </a:solidFill>
              </a:rPr>
              <a:t>1. Image packed with data/LLM is slow to download and load</a:t>
            </a:r>
          </a:p>
          <a:p>
            <a:r>
              <a:rPr lang="en-US" altLang="zh-CN" sz="1000" dirty="0">
                <a:solidFill>
                  <a:schemeClr val="bg1"/>
                </a:solidFill>
              </a:rPr>
              <a:t>2. P</a:t>
            </a:r>
            <a:r>
              <a:rPr lang="en" altLang="zh-CN" sz="1000" dirty="0" err="1">
                <a:solidFill>
                  <a:schemeClr val="bg1"/>
                </a:solidFill>
              </a:rPr>
              <a:t>ods</a:t>
            </a:r>
            <a:r>
              <a:rPr lang="en" altLang="zh-CN" sz="1000" dirty="0">
                <a:solidFill>
                  <a:schemeClr val="bg1"/>
                </a:solidFill>
              </a:rPr>
              <a:t> run and die in groups</a:t>
            </a:r>
          </a:p>
          <a:p>
            <a:r>
              <a:rPr lang="en" altLang="zh-CN" sz="1000" dirty="0">
                <a:solidFill>
                  <a:schemeClr val="bg1"/>
                </a:solidFill>
              </a:rPr>
              <a:t>3. Devices is slow to allocations </a:t>
            </a:r>
          </a:p>
          <a:p>
            <a:endParaRPr lang="en" altLang="zh-CN" sz="1000" dirty="0">
              <a:solidFill>
                <a:schemeClr val="bg1"/>
              </a:solidFill>
            </a:endParaRPr>
          </a:p>
        </p:txBody>
      </p:sp>
      <p:sp>
        <p:nvSpPr>
          <p:cNvPr id="43" name="圆角矩形">
            <a:extLst>
              <a:ext uri="{FF2B5EF4-FFF2-40B4-BE49-F238E27FC236}">
                <a16:creationId xmlns:a16="http://schemas.microsoft.com/office/drawing/2014/main" id="{01203191-A0C5-BC3A-8248-4ECBB4DA0735}"/>
              </a:ext>
            </a:extLst>
          </p:cNvPr>
          <p:cNvSpPr/>
          <p:nvPr/>
        </p:nvSpPr>
        <p:spPr>
          <a:xfrm>
            <a:off x="5097200" y="2021857"/>
            <a:ext cx="2905936" cy="1952375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EBF3E5F-3B4B-CCA9-CCC2-7380E5895E90}"/>
              </a:ext>
            </a:extLst>
          </p:cNvPr>
          <p:cNvSpPr txBox="1"/>
          <p:nvPr/>
        </p:nvSpPr>
        <p:spPr>
          <a:xfrm>
            <a:off x="5097199" y="2796963"/>
            <a:ext cx="2790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000" dirty="0">
                <a:solidFill>
                  <a:schemeClr val="bg1"/>
                </a:solidFill>
              </a:rPr>
              <a:t>1. Sub-second sandbox creation </a:t>
            </a:r>
            <a:br>
              <a:rPr lang="en" altLang="zh-CN" sz="1000" dirty="0">
                <a:solidFill>
                  <a:schemeClr val="bg1"/>
                </a:solidFill>
              </a:rPr>
            </a:br>
            <a:r>
              <a:rPr lang="en-US" altLang="zh-CN" sz="1000" dirty="0">
                <a:solidFill>
                  <a:schemeClr val="bg1"/>
                </a:solidFill>
              </a:rPr>
              <a:t>2.</a:t>
            </a:r>
            <a:r>
              <a:rPr lang="zh-CN" altLang="en-US" sz="1000" dirty="0">
                <a:solidFill>
                  <a:schemeClr val="bg1"/>
                </a:solidFill>
              </a:rPr>
              <a:t> </a:t>
            </a:r>
            <a:r>
              <a:rPr lang="en-US" altLang="zh-CN" sz="1000" dirty="0">
                <a:solidFill>
                  <a:schemeClr val="bg1"/>
                </a:solidFill>
              </a:rPr>
              <a:t>Command and filesystem operations as first-class citizens</a:t>
            </a:r>
          </a:p>
          <a:p>
            <a:r>
              <a:rPr lang="en-US" altLang="zh-CN" sz="1000" dirty="0">
                <a:solidFill>
                  <a:schemeClr val="bg1"/>
                </a:solidFill>
              </a:rPr>
              <a:t>3. Operate pod as a </a:t>
            </a:r>
            <a:r>
              <a:rPr lang="en-US" altLang="zh-CN" sz="1000" dirty="0" err="1">
                <a:solidFill>
                  <a:schemeClr val="bg1"/>
                </a:solidFill>
              </a:rPr>
              <a:t>vm</a:t>
            </a:r>
            <a:r>
              <a:rPr lang="en-US" altLang="zh-CN" sz="1000" dirty="0">
                <a:solidFill>
                  <a:schemeClr val="bg1"/>
                </a:solidFill>
              </a:rPr>
              <a:t> </a:t>
            </a:r>
          </a:p>
          <a:p>
            <a:pPr marL="228600" indent="-228600">
              <a:buAutoNum type="arabicPeriod"/>
            </a:pPr>
            <a:endParaRPr lang="en-US" altLang="zh-CN" sz="1000" dirty="0">
              <a:solidFill>
                <a:schemeClr val="bg1"/>
              </a:solidFill>
            </a:endParaRPr>
          </a:p>
          <a:p>
            <a:endParaRPr lang="en" altLang="zh-CN" sz="1000" dirty="0">
              <a:solidFill>
                <a:schemeClr val="bg1"/>
              </a:solidFill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386BC66C-01FD-4F65-DE01-7E1AC886E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790" y="2146658"/>
            <a:ext cx="565338" cy="56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62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89A74-CF05-9AB4-79F0-1731190B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0"/>
            <a:ext cx="7272693" cy="1047900"/>
          </a:xfrm>
        </p:spPr>
        <p:txBody>
          <a:bodyPr/>
          <a:lstStyle/>
          <a:p>
            <a:r>
              <a:rPr lang="en-CN" dirty="0"/>
              <a:t>Inplace-update for faster inference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E82DA-81A3-5855-036F-B55DA0E60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en-CN" dirty="0"/>
          </a:p>
        </p:txBody>
      </p:sp>
      <p:pic>
        <p:nvPicPr>
          <p:cNvPr id="4" name="Google Shape;121;p17">
            <a:extLst>
              <a:ext uri="{FF2B5EF4-FFF2-40B4-BE49-F238E27FC236}">
                <a16:creationId xmlns:a16="http://schemas.microsoft.com/office/drawing/2014/main" id="{F341E791-B18F-B1D9-359F-1B5ADDB2B56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5373" y="1192803"/>
            <a:ext cx="3707883" cy="314273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2;p17">
            <a:extLst>
              <a:ext uri="{FF2B5EF4-FFF2-40B4-BE49-F238E27FC236}">
                <a16:creationId xmlns:a16="http://schemas.microsoft.com/office/drawing/2014/main" id="{D3179D4B-2190-7F9A-0429-BE51A86A2578}"/>
              </a:ext>
            </a:extLst>
          </p:cNvPr>
          <p:cNvSpPr txBox="1">
            <a:spLocks/>
          </p:cNvSpPr>
          <p:nvPr/>
        </p:nvSpPr>
        <p:spPr>
          <a:xfrm>
            <a:off x="4703671" y="1327135"/>
            <a:ext cx="3514120" cy="3142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228600">
              <a:lnSpc>
                <a:spcPct val="90000"/>
              </a:lnSpc>
              <a:buClr>
                <a:schemeClr val="accent2"/>
              </a:buClr>
              <a:buFont typeface="Arial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Avoid additional cost </a:t>
            </a:r>
            <a:r>
              <a:rPr lang="en-US" sz="1800" dirty="0"/>
              <a:t>of scheduling, allocating IP, allocating and mounting volumes</a:t>
            </a:r>
            <a:r>
              <a:rPr lang="zh-CN" altLang="en-US" sz="1800" dirty="0"/>
              <a:t>，</a:t>
            </a:r>
            <a:r>
              <a:rPr lang="en-US" altLang="zh-CN" sz="1800" dirty="0"/>
              <a:t>load volumes with data</a:t>
            </a:r>
            <a:endParaRPr lang="en-US" dirty="0"/>
          </a:p>
          <a:p>
            <a:pPr marL="228600" indent="-1143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lang="en-US" sz="18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/>
              <a:buChar char="•"/>
            </a:pPr>
            <a:r>
              <a:rPr lang="en-US" sz="1800" dirty="0">
                <a:solidFill>
                  <a:schemeClr val="accent2"/>
                </a:solidFill>
              </a:rPr>
              <a:t>Faster image pulling</a:t>
            </a:r>
            <a:r>
              <a:rPr lang="en-US" sz="1800" dirty="0"/>
              <a:t>, because of we can re-use most of image layers pulled by the old image and only to pull several new layers</a:t>
            </a:r>
            <a:endParaRPr lang="en-US" dirty="0"/>
          </a:p>
          <a:p>
            <a:pPr marL="228600" indent="-1143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None/>
            </a:pPr>
            <a:endParaRPr lang="en-US" sz="1800" dirty="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Font typeface="Arial"/>
              <a:buChar char="•"/>
            </a:pPr>
            <a:r>
              <a:rPr lang="en-US" sz="1800" dirty="0"/>
              <a:t>When a container is in-place updating, </a:t>
            </a:r>
            <a:r>
              <a:rPr lang="en-US" sz="1800" dirty="0">
                <a:solidFill>
                  <a:schemeClr val="accent2"/>
                </a:solidFill>
              </a:rPr>
              <a:t>the other containers in Pod will not be affected and remain running</a:t>
            </a:r>
            <a:r>
              <a:rPr lang="en-US" sz="1800" dirty="0"/>
              <a:t>.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79492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4E2EF-280A-9D15-6839-B0F29CDA2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Image prewarming for Data and LLM </a:t>
            </a:r>
          </a:p>
        </p:txBody>
      </p:sp>
      <p:sp>
        <p:nvSpPr>
          <p:cNvPr id="12" name="Google Shape;142;p19">
            <a:extLst>
              <a:ext uri="{FF2B5EF4-FFF2-40B4-BE49-F238E27FC236}">
                <a16:creationId xmlns:a16="http://schemas.microsoft.com/office/drawing/2014/main" id="{2AF2DD0F-6C7F-48B4-C55B-6B9D42983336}"/>
              </a:ext>
            </a:extLst>
          </p:cNvPr>
          <p:cNvSpPr/>
          <p:nvPr/>
        </p:nvSpPr>
        <p:spPr>
          <a:xfrm>
            <a:off x="543983" y="1073283"/>
            <a:ext cx="3257550" cy="3989784"/>
          </a:xfrm>
          <a:prstGeom prst="roundRect">
            <a:avLst>
              <a:gd name="adj" fmla="val 6046"/>
            </a:avLst>
          </a:prstGeom>
          <a:noFill/>
          <a:ln w="9525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apiVersion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apps.kruise.io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/v1alpha1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kind: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ImagePullJob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...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spec: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image: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nginx:apline</a:t>
            </a:r>
            <a:endParaRPr sz="1050" dirty="0">
              <a:solidFill>
                <a:schemeClr val="accent1">
                  <a:lumMod val="75000"/>
                </a:schemeClr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parallelism: 10</a:t>
            </a:r>
            <a:endParaRPr sz="1050" dirty="0">
              <a:solidFill>
                <a:schemeClr val="accent1">
                  <a:lumMod val="75000"/>
                </a:schemeClr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selector:</a:t>
            </a:r>
            <a:endParaRPr sz="1050" dirty="0">
              <a:solidFill>
                <a:schemeClr val="accent1">
                  <a:lumMod val="75000"/>
                </a:schemeClr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-US" sz="900" dirty="0" err="1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matchLabels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endParaRPr sz="1050" dirty="0">
              <a:solidFill>
                <a:schemeClr val="accent1">
                  <a:lumMod val="75000"/>
                </a:schemeClr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node-type: xxx</a:t>
            </a:r>
            <a:endParaRPr sz="1050" dirty="0">
              <a:solidFill>
                <a:schemeClr val="accent1">
                  <a:lumMod val="75000"/>
                </a:schemeClr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completionPolicy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type: Always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activeDeadlineSeconds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1200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ttlSecondsAfterFinished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300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pullPolicy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backoffLimit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3</a:t>
            </a:r>
            <a:endParaRPr sz="1050" dirty="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buClr>
                <a:schemeClr val="dk1"/>
              </a:buClr>
              <a:buSzPts val="1200"/>
            </a:pP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timeoutSeconds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300</a:t>
            </a:r>
            <a:endParaRPr sz="900" dirty="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pic>
        <p:nvPicPr>
          <p:cNvPr id="13" name="Google Shape;144;p19">
            <a:extLst>
              <a:ext uri="{FF2B5EF4-FFF2-40B4-BE49-F238E27FC236}">
                <a16:creationId xmlns:a16="http://schemas.microsoft.com/office/drawing/2014/main" id="{B055BC26-00B3-0FE0-0BBF-921F2FDBD7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26454" y="1608378"/>
            <a:ext cx="5686687" cy="30764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90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3B2F3-1D8C-F2A2-93E7-8FEF87E8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Scheduled Image prewarming</a:t>
            </a:r>
          </a:p>
        </p:txBody>
      </p:sp>
      <p:sp>
        <p:nvSpPr>
          <p:cNvPr id="4" name="Google Shape;142;p19">
            <a:extLst>
              <a:ext uri="{FF2B5EF4-FFF2-40B4-BE49-F238E27FC236}">
                <a16:creationId xmlns:a16="http://schemas.microsoft.com/office/drawing/2014/main" id="{8518BBEC-8D50-1C52-D06B-33E8F45FEACC}"/>
              </a:ext>
            </a:extLst>
          </p:cNvPr>
          <p:cNvSpPr/>
          <p:nvPr/>
        </p:nvSpPr>
        <p:spPr>
          <a:xfrm>
            <a:off x="156525" y="1101236"/>
            <a:ext cx="3257550" cy="3989784"/>
          </a:xfrm>
          <a:prstGeom prst="roundRect">
            <a:avLst>
              <a:gd name="adj" fmla="val 6046"/>
            </a:avLst>
          </a:prstGeom>
          <a:noFill/>
          <a:ln w="9525" cap="flat" cmpd="sng">
            <a:solidFill>
              <a:srgbClr val="FFC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1200"/>
            </a:pP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apiVersion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apps.kruise.io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/v1beta1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kind: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AdvancedCronJob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…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spec: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</a:t>
            </a:r>
            <a:r>
              <a:rPr lang="en-US" sz="900" dirty="0">
                <a:solidFill>
                  <a:schemeClr val="accent1">
                    <a:lumMod val="75000"/>
                  </a:schemeClr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schedule: "0 */2 * * *"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concurrencyPolicy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Replace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template: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imageListPullJobTemplate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spec: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parallelism: 5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images: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- nginx:1.14.2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-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busybox:latest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pullSecrets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- default-secret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selector: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names: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- node1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- node2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pullPolicy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timeoutSeconds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60</a:t>
            </a:r>
            <a:b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imagePullPolicy</a:t>
            </a:r>
            <a:r>
              <a:rPr lang="en-US" sz="900" dirty="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 </a:t>
            </a:r>
            <a:r>
              <a:rPr lang="en-US" sz="900" dirty="0" err="1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IfNotPresent</a:t>
            </a:r>
            <a:endParaRPr sz="900" dirty="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7BFD41F-4054-1DA3-9CA6-2B54A89368E4}"/>
              </a:ext>
            </a:extLst>
          </p:cNvPr>
          <p:cNvSpPr/>
          <p:nvPr/>
        </p:nvSpPr>
        <p:spPr>
          <a:xfrm>
            <a:off x="4973788" y="1241289"/>
            <a:ext cx="2998922" cy="643179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AdvancedCronJob</a:t>
            </a:r>
          </a:p>
        </p:txBody>
      </p:sp>
      <p:pic>
        <p:nvPicPr>
          <p:cNvPr id="8" name="Google Shape;144;p19">
            <a:extLst>
              <a:ext uri="{FF2B5EF4-FFF2-40B4-BE49-F238E27FC236}">
                <a16:creationId xmlns:a16="http://schemas.microsoft.com/office/drawing/2014/main" id="{D02E645A-1163-8410-89B0-B59203E0980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33614" y="2131472"/>
            <a:ext cx="5610386" cy="22980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8A3AF02C-C871-AC63-2F0B-7A0CF19C7029}"/>
              </a:ext>
            </a:extLst>
          </p:cNvPr>
          <p:cNvCxnSpPr>
            <a:cxnSpLocks/>
            <a:stCxn id="6" idx="2"/>
          </p:cNvCxnSpPr>
          <p:nvPr/>
        </p:nvCxnSpPr>
        <p:spPr>
          <a:xfrm rot="5400000">
            <a:off x="5864299" y="1715796"/>
            <a:ext cx="440278" cy="7776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AB1A33B4-A2DD-784B-6AB9-1E8AB4FACC17}"/>
              </a:ext>
            </a:extLst>
          </p:cNvPr>
          <p:cNvCxnSpPr>
            <a:stCxn id="6" idx="2"/>
          </p:cNvCxnSpPr>
          <p:nvPr/>
        </p:nvCxnSpPr>
        <p:spPr>
          <a:xfrm rot="16200000" flipH="1">
            <a:off x="6522977" y="1834740"/>
            <a:ext cx="440278" cy="53973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364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DBAC3-642E-FF74-0C9F-E5EDE5772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CN" dirty="0"/>
              <a:t>rotect pod groups </a:t>
            </a:r>
            <a:r>
              <a:rPr lang="en-CN"/>
              <a:t>from evictions</a:t>
            </a:r>
            <a:r>
              <a:rPr lang="en-US" dirty="0"/>
              <a:t>(</a:t>
            </a:r>
            <a:r>
              <a:rPr lang="en-US" dirty="0" err="1"/>
              <a:t>wip</a:t>
            </a:r>
            <a:r>
              <a:rPr lang="en-US" dirty="0"/>
              <a:t>)</a:t>
            </a:r>
            <a:endParaRPr lang="en-CN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35870D5-F2FA-D068-F6B6-F77E11E8B3F1}"/>
              </a:ext>
            </a:extLst>
          </p:cNvPr>
          <p:cNvSpPr/>
          <p:nvPr/>
        </p:nvSpPr>
        <p:spPr>
          <a:xfrm>
            <a:off x="1603785" y="1335792"/>
            <a:ext cx="1645065" cy="3461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N" dirty="0"/>
              <a:t>LeaderWorkerSet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3086E8-4676-CA47-3E83-D28B50E50F7F}"/>
              </a:ext>
            </a:extLst>
          </p:cNvPr>
          <p:cNvGrpSpPr/>
          <p:nvPr/>
        </p:nvGrpSpPr>
        <p:grpSpPr>
          <a:xfrm>
            <a:off x="332871" y="2173245"/>
            <a:ext cx="1234868" cy="1751888"/>
            <a:chOff x="341831" y="2174904"/>
            <a:chExt cx="1563881" cy="1751888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B67BCE2A-219B-8740-ECFF-3C27AAE40E2B}"/>
                </a:ext>
              </a:extLst>
            </p:cNvPr>
            <p:cNvSpPr/>
            <p:nvPr/>
          </p:nvSpPr>
          <p:spPr>
            <a:xfrm>
              <a:off x="341831" y="2174904"/>
              <a:ext cx="1563881" cy="1751888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7B54B329-4D5D-CC5F-2F95-EA12E31B6DA1}"/>
                </a:ext>
              </a:extLst>
            </p:cNvPr>
            <p:cNvSpPr/>
            <p:nvPr/>
          </p:nvSpPr>
          <p:spPr>
            <a:xfrm>
              <a:off x="536959" y="2555248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Leader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F7D8A2F-58D3-BB3E-99F5-D167DDCC98AA}"/>
                </a:ext>
              </a:extLst>
            </p:cNvPr>
            <p:cNvSpPr/>
            <p:nvPr/>
          </p:nvSpPr>
          <p:spPr>
            <a:xfrm>
              <a:off x="494230" y="3182595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6020596-AD0D-E448-2663-3C27B2DB4100}"/>
                </a:ext>
              </a:extLst>
            </p:cNvPr>
            <p:cNvSpPr/>
            <p:nvPr/>
          </p:nvSpPr>
          <p:spPr>
            <a:xfrm>
              <a:off x="573991" y="3302733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779923C-ED5A-5770-2DE3-7E4EC229A8D2}"/>
                </a:ext>
              </a:extLst>
            </p:cNvPr>
            <p:cNvSpPr/>
            <p:nvPr/>
          </p:nvSpPr>
          <p:spPr>
            <a:xfrm>
              <a:off x="674404" y="3415717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30D2B4-E7DC-A3E1-603E-F52C45C4D3DC}"/>
                </a:ext>
              </a:extLst>
            </p:cNvPr>
            <p:cNvSpPr txBox="1"/>
            <p:nvPr/>
          </p:nvSpPr>
          <p:spPr>
            <a:xfrm>
              <a:off x="594643" y="2187402"/>
              <a:ext cx="1170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N" dirty="0"/>
                <a:t>Group0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C5B459-CAEB-F117-09FA-A1E8F213AC4C}"/>
              </a:ext>
            </a:extLst>
          </p:cNvPr>
          <p:cNvGrpSpPr/>
          <p:nvPr/>
        </p:nvGrpSpPr>
        <p:grpSpPr>
          <a:xfrm>
            <a:off x="1772838" y="2173245"/>
            <a:ext cx="1234868" cy="1751888"/>
            <a:chOff x="341831" y="2174904"/>
            <a:chExt cx="1563881" cy="1751888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CFC599A7-AB05-F38D-7F39-D011F8238A6D}"/>
                </a:ext>
              </a:extLst>
            </p:cNvPr>
            <p:cNvSpPr/>
            <p:nvPr/>
          </p:nvSpPr>
          <p:spPr>
            <a:xfrm>
              <a:off x="341831" y="2174904"/>
              <a:ext cx="1563881" cy="1751888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1336D9ED-C15C-A2CE-DE8D-044C571BFFE5}"/>
                </a:ext>
              </a:extLst>
            </p:cNvPr>
            <p:cNvSpPr/>
            <p:nvPr/>
          </p:nvSpPr>
          <p:spPr>
            <a:xfrm>
              <a:off x="536959" y="2555248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Leader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530B439D-15A6-788E-04B9-9FB27D2D64CB}"/>
                </a:ext>
              </a:extLst>
            </p:cNvPr>
            <p:cNvSpPr/>
            <p:nvPr/>
          </p:nvSpPr>
          <p:spPr>
            <a:xfrm>
              <a:off x="494230" y="3182595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3885733-D9EB-808E-FB7F-059AFC13B34A}"/>
                </a:ext>
              </a:extLst>
            </p:cNvPr>
            <p:cNvSpPr/>
            <p:nvPr/>
          </p:nvSpPr>
          <p:spPr>
            <a:xfrm>
              <a:off x="573991" y="3302733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29073E69-9238-45D4-C43F-2860D45D9EC9}"/>
                </a:ext>
              </a:extLst>
            </p:cNvPr>
            <p:cNvSpPr/>
            <p:nvPr/>
          </p:nvSpPr>
          <p:spPr>
            <a:xfrm>
              <a:off x="674404" y="3415717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58BBF34-819B-4065-5569-594EB1E771DF}"/>
                </a:ext>
              </a:extLst>
            </p:cNvPr>
            <p:cNvSpPr txBox="1"/>
            <p:nvPr/>
          </p:nvSpPr>
          <p:spPr>
            <a:xfrm>
              <a:off x="594643" y="2187402"/>
              <a:ext cx="1170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N" dirty="0"/>
                <a:t>Group1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F49443-A8FA-60F5-00DC-EC754E290215}"/>
              </a:ext>
            </a:extLst>
          </p:cNvPr>
          <p:cNvGrpSpPr/>
          <p:nvPr/>
        </p:nvGrpSpPr>
        <p:grpSpPr>
          <a:xfrm>
            <a:off x="3248850" y="2173245"/>
            <a:ext cx="1234868" cy="1751888"/>
            <a:chOff x="341831" y="2174904"/>
            <a:chExt cx="1563881" cy="1751888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390C217-127B-9F78-537A-F1A73430651A}"/>
                </a:ext>
              </a:extLst>
            </p:cNvPr>
            <p:cNvSpPr/>
            <p:nvPr/>
          </p:nvSpPr>
          <p:spPr>
            <a:xfrm>
              <a:off x="341831" y="2174904"/>
              <a:ext cx="1563881" cy="1751888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182A163B-8D56-5068-8741-39BAFBF12D02}"/>
                </a:ext>
              </a:extLst>
            </p:cNvPr>
            <p:cNvSpPr/>
            <p:nvPr/>
          </p:nvSpPr>
          <p:spPr>
            <a:xfrm>
              <a:off x="536959" y="2555248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Leader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38078189-1347-6B4B-B448-752D7FB7834F}"/>
                </a:ext>
              </a:extLst>
            </p:cNvPr>
            <p:cNvSpPr/>
            <p:nvPr/>
          </p:nvSpPr>
          <p:spPr>
            <a:xfrm>
              <a:off x="494230" y="3182595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A08C59A6-3652-683F-5D02-99B70FC9B919}"/>
                </a:ext>
              </a:extLst>
            </p:cNvPr>
            <p:cNvSpPr/>
            <p:nvPr/>
          </p:nvSpPr>
          <p:spPr>
            <a:xfrm>
              <a:off x="573991" y="3302733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5F175A01-012B-7394-8C2A-96DBB397F1C6}"/>
                </a:ext>
              </a:extLst>
            </p:cNvPr>
            <p:cNvSpPr/>
            <p:nvPr/>
          </p:nvSpPr>
          <p:spPr>
            <a:xfrm>
              <a:off x="674404" y="3415717"/>
              <a:ext cx="1091013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 dirty="0"/>
                <a:t>worker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0F3848-BC9A-1615-75F5-20655BD79989}"/>
                </a:ext>
              </a:extLst>
            </p:cNvPr>
            <p:cNvSpPr txBox="1"/>
            <p:nvPr/>
          </p:nvSpPr>
          <p:spPr>
            <a:xfrm>
              <a:off x="594643" y="2187402"/>
              <a:ext cx="1170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N" dirty="0"/>
                <a:t>Group2</a:t>
              </a:r>
            </a:p>
          </p:txBody>
        </p:sp>
      </p:grp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B6CDFA38-48DD-246B-EEE5-A9407CA4B131}"/>
              </a:ext>
            </a:extLst>
          </p:cNvPr>
          <p:cNvCxnSpPr>
            <a:stCxn id="4" idx="2"/>
            <a:endCxn id="10" idx="0"/>
          </p:cNvCxnSpPr>
          <p:nvPr/>
        </p:nvCxnSpPr>
        <p:spPr>
          <a:xfrm rot="5400000">
            <a:off x="1458600" y="1218025"/>
            <a:ext cx="503846" cy="14315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8FDB2433-7DA0-6420-FE75-24A8BC644378}"/>
              </a:ext>
            </a:extLst>
          </p:cNvPr>
          <p:cNvCxnSpPr>
            <a:stCxn id="4" idx="2"/>
            <a:endCxn id="32" idx="0"/>
          </p:cNvCxnSpPr>
          <p:nvPr/>
        </p:nvCxnSpPr>
        <p:spPr>
          <a:xfrm rot="16200000" flipH="1">
            <a:off x="2178583" y="1929631"/>
            <a:ext cx="503846" cy="837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8BA5543E-3804-CA14-7E6B-83076DD49438}"/>
              </a:ext>
            </a:extLst>
          </p:cNvPr>
          <p:cNvCxnSpPr>
            <a:stCxn id="4" idx="2"/>
            <a:endCxn id="39" idx="0"/>
          </p:cNvCxnSpPr>
          <p:nvPr/>
        </p:nvCxnSpPr>
        <p:spPr>
          <a:xfrm rot="16200000" flipH="1">
            <a:off x="2916589" y="1191625"/>
            <a:ext cx="503846" cy="14843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raphic 49" descr="Fire with solid fill">
            <a:extLst>
              <a:ext uri="{FF2B5EF4-FFF2-40B4-BE49-F238E27FC236}">
                <a16:creationId xmlns:a16="http://schemas.microsoft.com/office/drawing/2014/main" id="{AF688B98-09E4-30A0-7CAC-0C5DFBF193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7522" y="3572207"/>
            <a:ext cx="335178" cy="33517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DD31791-ED45-9392-BB19-6FE232D45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571750"/>
            <a:ext cx="0" cy="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5CAA3CE6-F3ED-7D40-0B43-D32CF30B6F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4163" y="3533846"/>
            <a:ext cx="504620" cy="50462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D2899490-52D4-94DC-737B-10108E9D4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19449" y="3540651"/>
            <a:ext cx="504620" cy="50462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B5770D24-D6EF-8CD1-62FC-954A7D6759A4}"/>
              </a:ext>
            </a:extLst>
          </p:cNvPr>
          <p:cNvSpPr txBox="1"/>
          <p:nvPr/>
        </p:nvSpPr>
        <p:spPr>
          <a:xfrm>
            <a:off x="4781306" y="1494917"/>
            <a:ext cx="4572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>
              <a:buNone/>
            </a:pP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apiVersion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policy.kruise.io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/v1alpha1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kind: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PodUnavailableBudget</a:t>
            </a:r>
            <a:endParaRPr lang="en-US" b="0" i="0" dirty="0">
              <a:solidFill>
                <a:schemeClr val="tx1"/>
              </a:solidFill>
              <a:effectLst/>
              <a:latin typeface="Monaspace Neon"/>
            </a:endParaRP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metadata: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name: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llm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-serving-budget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spec: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selector: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 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matchLabels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    app: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llm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-serving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maxUnavailable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: 1         </a:t>
            </a:r>
            <a:r>
              <a:rPr lang="en-US" dirty="0">
                <a:solidFill>
                  <a:srgbClr val="9198A1"/>
                </a:solidFill>
                <a:latin typeface="Monaspace Neon"/>
              </a:rPr>
              <a:t># interpreted as groups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  </a:t>
            </a:r>
            <a:r>
              <a:rPr lang="en-US" b="0" i="0" dirty="0" err="1">
                <a:solidFill>
                  <a:schemeClr val="accent1"/>
                </a:solidFill>
                <a:effectLst/>
                <a:latin typeface="Monaspace Neon"/>
              </a:rPr>
              <a:t>podGroupPolicy</a:t>
            </a: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    </a:t>
            </a:r>
            <a:r>
              <a:rPr lang="en-US" b="0" i="0" dirty="0" err="1">
                <a:solidFill>
                  <a:schemeClr val="accent1"/>
                </a:solidFill>
                <a:effectLst/>
                <a:latin typeface="Monaspace Neon"/>
              </a:rPr>
              <a:t>groupLabelKey</a:t>
            </a: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: leaderworkerset.sigs.k8s.io/group-index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 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minReadyReplicas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: 3     </a:t>
            </a:r>
            <a:r>
              <a:rPr lang="en-US" b="0" i="0" dirty="0">
                <a:solidFill>
                  <a:srgbClr val="9198A1"/>
                </a:solidFill>
                <a:effectLst/>
                <a:latin typeface="Monaspace Neon"/>
              </a:rPr>
              <a:t># 1 leader + 2 workers Ready</a:t>
            </a:r>
            <a:endParaRPr lang="en-US" b="0" i="0" dirty="0">
              <a:solidFill>
                <a:srgbClr val="F0F6FC"/>
              </a:solidFill>
              <a:effectLst/>
              <a:latin typeface="Monaspace Neon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44C88E0-B880-2666-E2C0-CDF53EA57087}"/>
              </a:ext>
            </a:extLst>
          </p:cNvPr>
          <p:cNvSpPr txBox="1"/>
          <p:nvPr/>
        </p:nvSpPr>
        <p:spPr>
          <a:xfrm>
            <a:off x="180185" y="4047149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Pods have label:</a:t>
            </a:r>
          </a:p>
          <a:p>
            <a:r>
              <a:rPr lang="en-US" dirty="0"/>
              <a:t>leaderworkerset.sigs.k8s.io/group-index = "0" / "1" / "2"</a:t>
            </a:r>
          </a:p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62211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9002E-91F2-B65F-6E2C-5CB54A8E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3" y="49304"/>
            <a:ext cx="7977535" cy="1047900"/>
          </a:xfrm>
        </p:spPr>
        <p:txBody>
          <a:bodyPr/>
          <a:lstStyle/>
          <a:p>
            <a:r>
              <a:rPr lang="en-NL" dirty="0"/>
              <a:t>Inplace-Restart entire podgroup (discussing)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11A3BB7-18E6-C7F5-8547-822F6366FD43}"/>
              </a:ext>
            </a:extLst>
          </p:cNvPr>
          <p:cNvGrpSpPr/>
          <p:nvPr/>
        </p:nvGrpSpPr>
        <p:grpSpPr>
          <a:xfrm>
            <a:off x="472019" y="1695806"/>
            <a:ext cx="4427974" cy="1751888"/>
            <a:chOff x="341831" y="2174904"/>
            <a:chExt cx="1563881" cy="1751888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C9BD071B-7D22-8A18-1C99-3D426D169410}"/>
                </a:ext>
              </a:extLst>
            </p:cNvPr>
            <p:cNvSpPr/>
            <p:nvPr/>
          </p:nvSpPr>
          <p:spPr>
            <a:xfrm>
              <a:off x="341831" y="2174904"/>
              <a:ext cx="1563881" cy="1751888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N" dirty="0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0438B1B-1AC4-5B03-664F-7F841F84A9D0}"/>
                </a:ext>
              </a:extLst>
            </p:cNvPr>
            <p:cNvSpPr/>
            <p:nvPr/>
          </p:nvSpPr>
          <p:spPr>
            <a:xfrm>
              <a:off x="1002092" y="2561551"/>
              <a:ext cx="355876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/>
                <a:t>worker</a:t>
              </a:r>
              <a:r>
                <a:rPr lang="en-US" dirty="0"/>
                <a:t>2</a:t>
              </a:r>
              <a:endParaRPr lang="en-CN" dirty="0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135C1DCF-B6AA-2032-E205-0CA843554C59}"/>
                </a:ext>
              </a:extLst>
            </p:cNvPr>
            <p:cNvSpPr/>
            <p:nvPr/>
          </p:nvSpPr>
          <p:spPr>
            <a:xfrm>
              <a:off x="1430194" y="2561550"/>
              <a:ext cx="355876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/>
                <a:t>worker</a:t>
              </a:r>
              <a:r>
                <a:rPr lang="en-US" dirty="0"/>
                <a:t>3</a:t>
              </a:r>
              <a:endParaRPr lang="en-CN" dirty="0"/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605A6D-8B34-2F9F-9FCD-E019290F0C1C}"/>
                </a:ext>
              </a:extLst>
            </p:cNvPr>
            <p:cNvSpPr/>
            <p:nvPr/>
          </p:nvSpPr>
          <p:spPr>
            <a:xfrm>
              <a:off x="585904" y="2561550"/>
              <a:ext cx="355876" cy="34610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N"/>
                <a:t>worker</a:t>
              </a:r>
              <a:r>
                <a:rPr lang="en-US" dirty="0"/>
                <a:t>1</a:t>
              </a:r>
              <a:endParaRPr lang="en-CN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5BCEB1-ACAA-5D1C-B73F-EA705818D169}"/>
                </a:ext>
              </a:extLst>
            </p:cNvPr>
            <p:cNvSpPr txBox="1"/>
            <p:nvPr/>
          </p:nvSpPr>
          <p:spPr>
            <a:xfrm>
              <a:off x="594643" y="2187402"/>
              <a:ext cx="11707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N" dirty="0"/>
                <a:t>Group0</a:t>
              </a:r>
            </a:p>
          </p:txBody>
        </p:sp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A14A7D7-EDD8-413B-ED0A-899A62E455A3}"/>
              </a:ext>
            </a:extLst>
          </p:cNvPr>
          <p:cNvSpPr/>
          <p:nvPr/>
        </p:nvSpPr>
        <p:spPr>
          <a:xfrm>
            <a:off x="963537" y="2596230"/>
            <a:ext cx="1272251" cy="34610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Node1</a:t>
            </a:r>
            <a:endParaRPr lang="en-CN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401BD6E-435A-1F5E-635B-2A6E7B54DC38}"/>
              </a:ext>
            </a:extLst>
          </p:cNvPr>
          <p:cNvSpPr/>
          <p:nvPr/>
        </p:nvSpPr>
        <p:spPr>
          <a:xfrm>
            <a:off x="2355492" y="2625784"/>
            <a:ext cx="1007628" cy="34610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Node2</a:t>
            </a:r>
            <a:endParaRPr lang="en-CN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FF70589-BF9B-8004-5612-312302FA9003}"/>
              </a:ext>
            </a:extLst>
          </p:cNvPr>
          <p:cNvSpPr/>
          <p:nvPr/>
        </p:nvSpPr>
        <p:spPr>
          <a:xfrm>
            <a:off x="3563195" y="2619620"/>
            <a:ext cx="998045" cy="34610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Node3</a:t>
            </a:r>
            <a:endParaRPr lang="en-CN" dirty="0"/>
          </a:p>
        </p:txBody>
      </p:sp>
      <p:pic>
        <p:nvPicPr>
          <p:cNvPr id="14" name="Graphic 13" descr="Fire with solid fill">
            <a:extLst>
              <a:ext uri="{FF2B5EF4-FFF2-40B4-BE49-F238E27FC236}">
                <a16:creationId xmlns:a16="http://schemas.microsoft.com/office/drawing/2014/main" id="{46DD8556-948A-DC1A-0B75-66824B99E9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5660" y="1920326"/>
            <a:ext cx="335178" cy="335178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485C6D4-C77E-BC18-5DD4-83DCA0E85FA0}"/>
              </a:ext>
            </a:extLst>
          </p:cNvPr>
          <p:cNvSpPr/>
          <p:nvPr/>
        </p:nvSpPr>
        <p:spPr>
          <a:xfrm>
            <a:off x="607766" y="4040425"/>
            <a:ext cx="4011984" cy="8344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7444B2-74A4-8623-9EBE-56D8956EB86B}"/>
              </a:ext>
            </a:extLst>
          </p:cNvPr>
          <p:cNvSpPr/>
          <p:nvPr/>
        </p:nvSpPr>
        <p:spPr>
          <a:xfrm>
            <a:off x="942270" y="4228830"/>
            <a:ext cx="1590261" cy="4427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</a:t>
            </a:r>
            <a:r>
              <a:rPr lang="en-NL" dirty="0"/>
              <a:t>atcher sidecar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D96A68-2704-03A8-7D4E-8ED4EAE033C1}"/>
              </a:ext>
            </a:extLst>
          </p:cNvPr>
          <p:cNvSpPr/>
          <p:nvPr/>
        </p:nvSpPr>
        <p:spPr>
          <a:xfrm>
            <a:off x="2781010" y="4216332"/>
            <a:ext cx="1590261" cy="4427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Training Apps</a:t>
            </a:r>
            <a:endParaRPr lang="en-NL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057A43-5C85-03AD-2779-14E1516C6887}"/>
              </a:ext>
            </a:extLst>
          </p:cNvPr>
          <p:cNvSpPr txBox="1"/>
          <p:nvPr/>
        </p:nvSpPr>
        <p:spPr>
          <a:xfrm>
            <a:off x="47848" y="3660464"/>
            <a:ext cx="54663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22222"/>
                </a:solidFill>
                <a:latin typeface="SFMono-Regular"/>
              </a:rPr>
              <a:t>Exiting solution: </a:t>
            </a:r>
            <a:r>
              <a:rPr lang="en-GB" b="0" i="0" dirty="0" err="1">
                <a:solidFill>
                  <a:srgbClr val="222222"/>
                </a:solidFill>
                <a:effectLst/>
                <a:latin typeface="SFMono-Regular"/>
              </a:rPr>
              <a:t>RestartAllContainers</a:t>
            </a:r>
            <a:r>
              <a:rPr lang="en-GB" b="0" i="0" dirty="0">
                <a:solidFill>
                  <a:srgbClr val="222222"/>
                </a:solidFill>
                <a:effectLst/>
                <a:latin typeface="SFMono-Regular"/>
              </a:rPr>
              <a:t> feature to enable </a:t>
            </a:r>
            <a:r>
              <a:rPr lang="en-GB" b="0" i="0" dirty="0" err="1">
                <a:solidFill>
                  <a:srgbClr val="222222"/>
                </a:solidFill>
                <a:effectLst/>
                <a:latin typeface="SFMono-Regular"/>
              </a:rPr>
              <a:t>inplace</a:t>
            </a:r>
            <a:r>
              <a:rPr lang="en-GB" b="0" i="0" dirty="0">
                <a:solidFill>
                  <a:srgbClr val="222222"/>
                </a:solidFill>
                <a:effectLst/>
                <a:latin typeface="SFMono-Regular"/>
              </a:rPr>
              <a:t>-restart</a:t>
            </a:r>
            <a:endParaRPr lang="en-NL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70F54D-E45F-35A6-F7B5-20E5FEF621AA}"/>
              </a:ext>
            </a:extLst>
          </p:cNvPr>
          <p:cNvSpPr txBox="1"/>
          <p:nvPr/>
        </p:nvSpPr>
        <p:spPr>
          <a:xfrm>
            <a:off x="5735408" y="1159781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SFMono-Regular"/>
              </a:rPr>
              <a:t>But : 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SFMono-Regular"/>
              </a:rPr>
              <a:t>What if there is no watcher sidecar ?</a:t>
            </a:r>
          </a:p>
          <a:p>
            <a:r>
              <a:rPr lang="en-GB" dirty="0">
                <a:solidFill>
                  <a:srgbClr val="222222"/>
                </a:solidFill>
                <a:latin typeface="SFMono-Regular"/>
              </a:rPr>
              <a:t>What </a:t>
            </a:r>
            <a:r>
              <a:rPr lang="en-GB" b="0" i="0" dirty="0">
                <a:solidFill>
                  <a:srgbClr val="222222"/>
                </a:solidFill>
                <a:effectLst/>
                <a:latin typeface="SFMono-Regular"/>
              </a:rPr>
              <a:t> training framework does not aware ?</a:t>
            </a:r>
            <a:endParaRPr lang="en-NL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B76F89-3E67-CFF8-1B98-2F846AFEB14F}"/>
              </a:ext>
            </a:extLst>
          </p:cNvPr>
          <p:cNvSpPr txBox="1"/>
          <p:nvPr/>
        </p:nvSpPr>
        <p:spPr>
          <a:xfrm>
            <a:off x="5876448" y="1963657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0">
              <a:buNone/>
            </a:pP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apiVersion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apps.kruise.io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/v1alpha1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kind: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ContainerRecreateRequest</a:t>
            </a:r>
            <a:endParaRPr lang="en-US" b="0" i="0" dirty="0">
              <a:solidFill>
                <a:schemeClr val="tx1"/>
              </a:solidFill>
              <a:effectLst/>
              <a:latin typeface="Monaspace Neon"/>
            </a:endParaRP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metadata: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name: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Monaspace Neon"/>
              </a:rPr>
              <a:t>llm</a:t>
            </a: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-serving-budget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spec: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Monaspace Neon"/>
              </a:rPr>
              <a:t>  </a:t>
            </a: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selector: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    </a:t>
            </a:r>
            <a:r>
              <a:rPr lang="en-US" b="0" i="0" dirty="0" err="1">
                <a:solidFill>
                  <a:schemeClr val="accent1"/>
                </a:solidFill>
                <a:effectLst/>
                <a:latin typeface="Monaspace Neon"/>
              </a:rPr>
              <a:t>matchLabels</a:t>
            </a: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:</a:t>
            </a:r>
          </a:p>
          <a:p>
            <a:pPr algn="l" latinLnBrk="0">
              <a:buNone/>
            </a:pP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      app: </a:t>
            </a:r>
            <a:r>
              <a:rPr lang="en-US" b="0" i="0" dirty="0" err="1">
                <a:solidFill>
                  <a:schemeClr val="accent1"/>
                </a:solidFill>
                <a:effectLst/>
                <a:latin typeface="Monaspace Neon"/>
              </a:rPr>
              <a:t>llm</a:t>
            </a:r>
            <a:r>
              <a:rPr lang="en-US" b="0" i="0" dirty="0">
                <a:solidFill>
                  <a:schemeClr val="accent1"/>
                </a:solidFill>
                <a:effectLst/>
                <a:latin typeface="Monaspace Neon"/>
              </a:rPr>
              <a:t>-serving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FB7A449-A35F-953A-D565-A4C994851316}"/>
              </a:ext>
            </a:extLst>
          </p:cNvPr>
          <p:cNvSpPr txBox="1"/>
          <p:nvPr/>
        </p:nvSpPr>
        <p:spPr>
          <a:xfrm>
            <a:off x="607766" y="120946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SFMono-Regular"/>
              </a:rPr>
              <a:t>Problem: single pod failure cause all pod recreation</a:t>
            </a:r>
            <a:endParaRPr lang="en-NL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2290C15-3D65-581E-7A1A-8EA869A92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408" y="3853717"/>
            <a:ext cx="2914212" cy="128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8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219CDD74-D4C9-E2B5-F922-AA8F737C6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8B32A551-A573-CF33-7F6A-0C9891F7CC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3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 err="1"/>
              <a:t>OpenKruise</a:t>
            </a:r>
            <a:r>
              <a:rPr lang="en" altLang="zh-CN" b="0" dirty="0"/>
              <a:t> Agent: Project Overview</a:t>
            </a:r>
            <a:endParaRPr dirty="0"/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A31BD18D-2529-F546-31D4-264B13AB9FDC}"/>
              </a:ext>
            </a:extLst>
          </p:cNvPr>
          <p:cNvSpPr/>
          <p:nvPr/>
        </p:nvSpPr>
        <p:spPr>
          <a:xfrm flipV="1">
            <a:off x="641712" y="1489977"/>
            <a:ext cx="7860575" cy="60586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12700">
            <a:solidFill>
              <a:srgbClr val="23A1FF"/>
            </a:solidFill>
            <a:miter lim="400000"/>
          </a:ln>
          <a:effectLst>
            <a:outerShdw blurRad="70252" dist="67266" dir="5400000" rotWithShape="0">
              <a:srgbClr val="0033CC">
                <a:alpha val="9677"/>
              </a:srgbClr>
            </a:outerShdw>
          </a:effectLst>
        </p:spPr>
        <p:txBody>
          <a:bodyPr lIns="101600" tIns="101600" rIns="101600" bIns="1016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  <a:endParaRPr sz="6400" dirty="0"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</a:endParaRPr>
          </a:p>
        </p:txBody>
      </p:sp>
      <p:sp>
        <p:nvSpPr>
          <p:cNvPr id="4" name="TextBox 47">
            <a:extLst>
              <a:ext uri="{FF2B5EF4-FFF2-40B4-BE49-F238E27FC236}">
                <a16:creationId xmlns:a16="http://schemas.microsoft.com/office/drawing/2014/main" id="{223B7CFC-6001-0F0C-527A-CE7C3E47B77F}"/>
              </a:ext>
            </a:extLst>
          </p:cNvPr>
          <p:cNvSpPr txBox="1"/>
          <p:nvPr/>
        </p:nvSpPr>
        <p:spPr>
          <a:xfrm>
            <a:off x="706446" y="1613842"/>
            <a:ext cx="7860575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atinLnBrk="1"/>
            <a:r>
              <a:rPr kumimoji="1" lang="zh-CN" altLang="en-US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 </a:t>
            </a:r>
            <a:r>
              <a:rPr lang="en" altLang="zh-CN" dirty="0">
                <a:latin typeface="+mn-lt"/>
              </a:rPr>
              <a:t>Agent-Sandbox: An End-to-End AI Sandbox Solution from </a:t>
            </a:r>
            <a:r>
              <a:rPr lang="en" altLang="zh-CN" dirty="0" err="1">
                <a:latin typeface="+mn-lt"/>
              </a:rPr>
              <a:t>OpenKruise</a:t>
            </a:r>
            <a:r>
              <a:rPr lang="en" altLang="zh-CN" dirty="0">
                <a:latin typeface="+mn-lt"/>
              </a:rPr>
              <a:t> (CNCF Incubation Project)</a:t>
            </a:r>
          </a:p>
        </p:txBody>
      </p:sp>
      <p:sp>
        <p:nvSpPr>
          <p:cNvPr id="5" name="圆角矩形">
            <a:extLst>
              <a:ext uri="{FF2B5EF4-FFF2-40B4-BE49-F238E27FC236}">
                <a16:creationId xmlns:a16="http://schemas.microsoft.com/office/drawing/2014/main" id="{73F49053-2C40-7732-B6D2-4372A0B58F13}"/>
              </a:ext>
            </a:extLst>
          </p:cNvPr>
          <p:cNvSpPr/>
          <p:nvPr/>
        </p:nvSpPr>
        <p:spPr>
          <a:xfrm flipH="1">
            <a:off x="641712" y="2529822"/>
            <a:ext cx="2354783" cy="386153"/>
          </a:xfrm>
          <a:prstGeom prst="roundRect">
            <a:avLst>
              <a:gd name="adj" fmla="val 8210"/>
            </a:avLst>
          </a:prstGeom>
          <a:gradFill>
            <a:gsLst>
              <a:gs pos="0">
                <a:srgbClr val="1E64FF"/>
              </a:gs>
              <a:gs pos="100000">
                <a:srgbClr val="58AEFF"/>
              </a:gs>
            </a:gsLst>
          </a:gradFill>
          <a:ln w="3175">
            <a:miter lim="400000"/>
          </a:ln>
          <a:effectLst>
            <a:outerShdw blurRad="127000" dist="22952" dir="5400000" rotWithShape="0">
              <a:srgbClr val="0033CC">
                <a:alpha val="65663"/>
              </a:srgbClr>
            </a:outerShdw>
          </a:effectLst>
        </p:spPr>
        <p:txBody>
          <a:bodyPr lIns="5260" tIns="5260" rIns="5260" bIns="5260" anchor="ctr"/>
          <a:lstStyle/>
          <a:p>
            <a:pPr algn="ctr" defTabSz="1219200">
              <a:defRPr sz="3200" b="1">
                <a:solidFill>
                  <a:srgbClr val="FFFFFF"/>
                </a:solidFill>
              </a:defRPr>
            </a:pPr>
            <a:endParaRPr lang="zh-CN" altLang="en-US" sz="4000">
              <a:solidFill>
                <a:srgbClr val="FFFFFF"/>
              </a:solidFill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6568DA0-9460-FDAF-566C-3BCA47671589}"/>
              </a:ext>
            </a:extLst>
          </p:cNvPr>
          <p:cNvSpPr txBox="1"/>
          <p:nvPr/>
        </p:nvSpPr>
        <p:spPr>
          <a:xfrm>
            <a:off x="1019875" y="2576877"/>
            <a:ext cx="1444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</a:rPr>
              <a:t>Sandbox</a:t>
            </a:r>
            <a:r>
              <a:rPr kumimoji="1" lang="zh-CN" altLang="en-US" sz="1200" dirty="0">
                <a:solidFill>
                  <a:schemeClr val="bg1"/>
                </a:solidFill>
              </a:rPr>
              <a:t> </a:t>
            </a:r>
            <a:r>
              <a:rPr kumimoji="1" lang="en-US" altLang="zh-CN" sz="1200" dirty="0">
                <a:solidFill>
                  <a:schemeClr val="bg1"/>
                </a:solidFill>
              </a:rPr>
              <a:t>Manager</a:t>
            </a:r>
            <a:endParaRPr kumimoji="1"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圆角矩形">
            <a:extLst>
              <a:ext uri="{FF2B5EF4-FFF2-40B4-BE49-F238E27FC236}">
                <a16:creationId xmlns:a16="http://schemas.microsoft.com/office/drawing/2014/main" id="{B2FEC7F1-29EF-B08C-8E79-DFE61D3DB20B}"/>
              </a:ext>
            </a:extLst>
          </p:cNvPr>
          <p:cNvSpPr/>
          <p:nvPr/>
        </p:nvSpPr>
        <p:spPr>
          <a:xfrm>
            <a:off x="641712" y="3085909"/>
            <a:ext cx="2354784" cy="1499675"/>
          </a:xfrm>
          <a:prstGeom prst="roundRect">
            <a:avLst>
              <a:gd name="adj" fmla="val 1929"/>
            </a:avLst>
          </a:prstGeom>
          <a:solidFill>
            <a:srgbClr val="FFFFFF"/>
          </a:solidFill>
          <a:ln w="12700">
            <a:solidFill>
              <a:srgbClr val="D5D5D5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412750">
              <a:defRPr sz="3200">
                <a:solidFill>
                  <a:srgbClr val="D5D5D5"/>
                </a:solidFill>
              </a:defRPr>
            </a:pPr>
            <a:endParaRPr>
              <a:solidFill>
                <a:srgbClr val="D5D5D5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8" name="圆角矩形">
            <a:extLst>
              <a:ext uri="{FF2B5EF4-FFF2-40B4-BE49-F238E27FC236}">
                <a16:creationId xmlns:a16="http://schemas.microsoft.com/office/drawing/2014/main" id="{B55FD107-E91A-2D51-251A-8ECD157A85FA}"/>
              </a:ext>
            </a:extLst>
          </p:cNvPr>
          <p:cNvSpPr/>
          <p:nvPr/>
        </p:nvSpPr>
        <p:spPr>
          <a:xfrm>
            <a:off x="721531" y="3167241"/>
            <a:ext cx="2195139" cy="326161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516452-AD31-DD1A-22C0-ADBE4838C9E4}"/>
              </a:ext>
            </a:extLst>
          </p:cNvPr>
          <p:cNvSpPr txBox="1"/>
          <p:nvPr/>
        </p:nvSpPr>
        <p:spPr>
          <a:xfrm>
            <a:off x="706446" y="3199487"/>
            <a:ext cx="1258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E2B/MCP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Server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13" name="圆角矩形">
            <a:extLst>
              <a:ext uri="{FF2B5EF4-FFF2-40B4-BE49-F238E27FC236}">
                <a16:creationId xmlns:a16="http://schemas.microsoft.com/office/drawing/2014/main" id="{AA466AB1-8251-9D28-31E5-799D7E4E555A}"/>
              </a:ext>
            </a:extLst>
          </p:cNvPr>
          <p:cNvSpPr/>
          <p:nvPr/>
        </p:nvSpPr>
        <p:spPr>
          <a:xfrm>
            <a:off x="721531" y="3598540"/>
            <a:ext cx="2195139" cy="488449"/>
          </a:xfrm>
          <a:prstGeom prst="roundRect">
            <a:avLst>
              <a:gd name="adj" fmla="val 2369"/>
            </a:avLst>
          </a:prstGeom>
          <a:gradFill>
            <a:gsLst>
              <a:gs pos="0">
                <a:srgbClr val="9292FF"/>
              </a:gs>
              <a:gs pos="100000">
                <a:srgbClr val="9E71FF"/>
              </a:gs>
            </a:gsLst>
          </a:gradFill>
          <a:ln w="3175">
            <a:miter lim="400000"/>
          </a:ln>
          <a:effectLst/>
        </p:spPr>
        <p:txBody>
          <a:bodyPr lIns="5260" tIns="5260" rIns="5260" bIns="5260" anchor="ctr"/>
          <a:lstStyle/>
          <a:p>
            <a:pPr defTabSz="100965"/>
            <a:endParaRPr sz="6200" dirty="0">
              <a:solidFill>
                <a:srgbClr val="FFFFFF"/>
              </a:solidFill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1B4B03-B4C7-932E-FDEC-4B12C494C60B}"/>
              </a:ext>
            </a:extLst>
          </p:cNvPr>
          <p:cNvSpPr txBox="1"/>
          <p:nvPr/>
        </p:nvSpPr>
        <p:spPr>
          <a:xfrm>
            <a:off x="706446" y="3627320"/>
            <a:ext cx="2290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Code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Interpreter</a:t>
            </a:r>
            <a:r>
              <a:rPr kumimoji="1" lang="zh-CN" altLang="en-US" sz="1100" dirty="0">
                <a:solidFill>
                  <a:schemeClr val="bg1"/>
                </a:solidFill>
              </a:rPr>
              <a:t>，</a:t>
            </a:r>
            <a:r>
              <a:rPr kumimoji="1" lang="en-US" altLang="zh-CN" sz="1100" dirty="0">
                <a:solidFill>
                  <a:schemeClr val="bg1"/>
                </a:solidFill>
              </a:rPr>
              <a:t>Run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Command</a:t>
            </a:r>
            <a:r>
              <a:rPr kumimoji="1" lang="zh-CN" altLang="en-US" sz="1100" dirty="0">
                <a:solidFill>
                  <a:schemeClr val="bg1"/>
                </a:solidFill>
              </a:rPr>
              <a:t>，</a:t>
            </a:r>
            <a:endParaRPr kumimoji="1" lang="en-US" altLang="zh-CN" sz="1100" dirty="0">
              <a:solidFill>
                <a:schemeClr val="bg1"/>
              </a:solidFill>
            </a:endParaRPr>
          </a:p>
          <a:p>
            <a:r>
              <a:rPr kumimoji="1" lang="en-US" altLang="zh-CN" sz="1100" dirty="0">
                <a:solidFill>
                  <a:schemeClr val="bg1"/>
                </a:solidFill>
              </a:rPr>
              <a:t>Desktop Use</a:t>
            </a:r>
            <a:r>
              <a:rPr kumimoji="1" lang="zh-CN" altLang="en-US" sz="1100" dirty="0">
                <a:solidFill>
                  <a:schemeClr val="bg1"/>
                </a:solidFill>
              </a:rPr>
              <a:t>，</a:t>
            </a:r>
            <a:r>
              <a:rPr kumimoji="1" lang="en-US" altLang="zh-CN" sz="1100" dirty="0">
                <a:solidFill>
                  <a:schemeClr val="bg1"/>
                </a:solidFill>
              </a:rPr>
              <a:t>Browser</a:t>
            </a:r>
            <a:r>
              <a:rPr kumimoji="1" lang="zh-CN" altLang="en-US" sz="1100" dirty="0">
                <a:solidFill>
                  <a:schemeClr val="bg1"/>
                </a:solidFill>
              </a:rPr>
              <a:t> </a:t>
            </a:r>
            <a:r>
              <a:rPr kumimoji="1" lang="en-US" altLang="zh-CN" sz="1100" dirty="0">
                <a:solidFill>
                  <a:schemeClr val="bg1"/>
                </a:solidFill>
              </a:rPr>
              <a:t>Use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D9BD177-00A6-0B60-1A13-9CE8B57C8BB6}"/>
              </a:ext>
            </a:extLst>
          </p:cNvPr>
          <p:cNvGrpSpPr/>
          <p:nvPr/>
        </p:nvGrpSpPr>
        <p:grpSpPr>
          <a:xfrm>
            <a:off x="6158889" y="2570659"/>
            <a:ext cx="2358007" cy="2055762"/>
            <a:chOff x="3375753" y="2529822"/>
            <a:chExt cx="2358007" cy="2055762"/>
          </a:xfrm>
        </p:grpSpPr>
        <p:sp>
          <p:nvSpPr>
            <p:cNvPr id="15" name="圆角矩形">
              <a:extLst>
                <a:ext uri="{FF2B5EF4-FFF2-40B4-BE49-F238E27FC236}">
                  <a16:creationId xmlns:a16="http://schemas.microsoft.com/office/drawing/2014/main" id="{399F3508-5E67-B127-FD7B-623A6CE63EF1}"/>
                </a:ext>
              </a:extLst>
            </p:cNvPr>
            <p:cNvSpPr/>
            <p:nvPr/>
          </p:nvSpPr>
          <p:spPr>
            <a:xfrm flipH="1">
              <a:off x="3375753" y="2529822"/>
              <a:ext cx="2354783" cy="386153"/>
            </a:xfrm>
            <a:prstGeom prst="roundRect">
              <a:avLst>
                <a:gd name="adj" fmla="val 8210"/>
              </a:avLst>
            </a:prstGeom>
            <a:gradFill>
              <a:gsLst>
                <a:gs pos="0">
                  <a:srgbClr val="1E64FF"/>
                </a:gs>
                <a:gs pos="100000">
                  <a:srgbClr val="58AEFF"/>
                </a:gs>
              </a:gsLst>
            </a:gradFill>
            <a:ln w="3175">
              <a:miter lim="400000"/>
            </a:ln>
            <a:effectLst>
              <a:outerShdw blurRad="127000" dist="22952" dir="5400000" rotWithShape="0">
                <a:srgbClr val="0033CC">
                  <a:alpha val="65663"/>
                </a:srgbClr>
              </a:outerShdw>
            </a:effectLst>
          </p:spPr>
          <p:txBody>
            <a:bodyPr lIns="5260" tIns="5260" rIns="5260" bIns="5260" anchor="ctr"/>
            <a:lstStyle/>
            <a:p>
              <a:pPr algn="ctr" defTabSz="1219200">
                <a:defRPr sz="3200" b="1">
                  <a:solidFill>
                    <a:srgbClr val="FFFFFF"/>
                  </a:solidFill>
                </a:defRPr>
              </a:pPr>
              <a:endParaRPr lang="zh-CN" altLang="en-US" sz="4000">
                <a:solidFill>
                  <a:srgbClr val="FFFFFF"/>
                </a:solidFill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125EC7E-0B67-ED93-CA23-11D45621B2D7}"/>
                </a:ext>
              </a:extLst>
            </p:cNvPr>
            <p:cNvSpPr txBox="1"/>
            <p:nvPr/>
          </p:nvSpPr>
          <p:spPr>
            <a:xfrm>
              <a:off x="3834836" y="2584398"/>
              <a:ext cx="14879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>
                  <a:solidFill>
                    <a:schemeClr val="bg1"/>
                  </a:solidFill>
                </a:rPr>
                <a:t>Sandbox Controller</a:t>
              </a:r>
              <a:endParaRPr kumimoji="1"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" name="圆角矩形">
              <a:extLst>
                <a:ext uri="{FF2B5EF4-FFF2-40B4-BE49-F238E27FC236}">
                  <a16:creationId xmlns:a16="http://schemas.microsoft.com/office/drawing/2014/main" id="{5D3287FD-1837-F38F-29FD-E84F4A7EDFF4}"/>
                </a:ext>
              </a:extLst>
            </p:cNvPr>
            <p:cNvSpPr/>
            <p:nvPr/>
          </p:nvSpPr>
          <p:spPr>
            <a:xfrm>
              <a:off x="3375753" y="3085909"/>
              <a:ext cx="2354784" cy="1499675"/>
            </a:xfrm>
            <a:prstGeom prst="roundRect">
              <a:avLst>
                <a:gd name="adj" fmla="val 1929"/>
              </a:avLst>
            </a:prstGeom>
            <a:solidFill>
              <a:srgbClr val="FFFFFF"/>
            </a:solidFill>
            <a:ln w="12700">
              <a:solidFill>
                <a:srgbClr val="D5D5D5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algn="ctr" defTabSz="412750">
                <a:defRPr sz="3200">
                  <a:solidFill>
                    <a:srgbClr val="D5D5D5"/>
                  </a:solidFill>
                </a:defRPr>
              </a:pPr>
              <a:endParaRPr>
                <a:solidFill>
                  <a:srgbClr val="D5D5D5"/>
                </a:solidFill>
                <a:latin typeface="Alibaba PuHuiTi 2.0 55 Regular" panose="00020600040101010101" pitchFamily="18" charset="-122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18" name="圆角矩形">
              <a:extLst>
                <a:ext uri="{FF2B5EF4-FFF2-40B4-BE49-F238E27FC236}">
                  <a16:creationId xmlns:a16="http://schemas.microsoft.com/office/drawing/2014/main" id="{6D958C29-A1C3-0942-8B73-187D64759298}"/>
                </a:ext>
              </a:extLst>
            </p:cNvPr>
            <p:cNvSpPr/>
            <p:nvPr/>
          </p:nvSpPr>
          <p:spPr>
            <a:xfrm>
              <a:off x="3455572" y="3302310"/>
              <a:ext cx="2195139" cy="406102"/>
            </a:xfrm>
            <a:prstGeom prst="roundRect">
              <a:avLst>
                <a:gd name="adj" fmla="val 2369"/>
              </a:avLst>
            </a:prstGeom>
            <a:gradFill>
              <a:gsLst>
                <a:gs pos="0">
                  <a:srgbClr val="9292FF"/>
                </a:gs>
                <a:gs pos="100000">
                  <a:srgbClr val="9E71FF"/>
                </a:gs>
              </a:gsLst>
            </a:gradFill>
            <a:ln w="3175">
              <a:miter lim="400000"/>
            </a:ln>
            <a:effectLst/>
          </p:spPr>
          <p:txBody>
            <a:bodyPr lIns="5260" tIns="5260" rIns="5260" bIns="5260" anchor="ctr"/>
            <a:lstStyle/>
            <a:p>
              <a:pPr defTabSz="100965"/>
              <a:endParaRPr sz="6200" dirty="0">
                <a:solidFill>
                  <a:srgbClr val="FFFFFF"/>
                </a:solidFill>
                <a:latin typeface="Alibaba PuHuiTi 2.0 55 Regular" panose="00020600040101010101" pitchFamily="18" charset="-122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23CE97E-56EA-3825-5F7C-1824EC8E6848}"/>
                </a:ext>
              </a:extLst>
            </p:cNvPr>
            <p:cNvSpPr txBox="1"/>
            <p:nvPr/>
          </p:nvSpPr>
          <p:spPr>
            <a:xfrm>
              <a:off x="3455572" y="3366861"/>
              <a:ext cx="22781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" altLang="zh-CN" sz="1100" dirty="0">
                  <a:solidFill>
                    <a:schemeClr val="bg1"/>
                  </a:solidFill>
                </a:rPr>
                <a:t>Sandbox Hibernation &amp; Wake-up</a:t>
              </a:r>
              <a:r>
                <a:rPr kumimoji="1" lang="en-US" altLang="zh-CN" sz="1100" dirty="0">
                  <a:solidFill>
                    <a:schemeClr val="bg1"/>
                  </a:solidFill>
                </a:rPr>
                <a:t> </a:t>
              </a:r>
              <a:endParaRPr kumimoji="1"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20" name="圆角矩形">
              <a:extLst>
                <a:ext uri="{FF2B5EF4-FFF2-40B4-BE49-F238E27FC236}">
                  <a16:creationId xmlns:a16="http://schemas.microsoft.com/office/drawing/2014/main" id="{7E7C8D91-16FA-139D-229E-19744345785E}"/>
                </a:ext>
              </a:extLst>
            </p:cNvPr>
            <p:cNvSpPr/>
            <p:nvPr/>
          </p:nvSpPr>
          <p:spPr>
            <a:xfrm>
              <a:off x="3455572" y="3865066"/>
              <a:ext cx="2195139" cy="406102"/>
            </a:xfrm>
            <a:prstGeom prst="roundRect">
              <a:avLst>
                <a:gd name="adj" fmla="val 2369"/>
              </a:avLst>
            </a:prstGeom>
            <a:gradFill>
              <a:gsLst>
                <a:gs pos="0">
                  <a:srgbClr val="9292FF"/>
                </a:gs>
                <a:gs pos="100000">
                  <a:srgbClr val="9E71FF"/>
                </a:gs>
              </a:gsLst>
            </a:gradFill>
            <a:ln w="3175">
              <a:miter lim="400000"/>
            </a:ln>
            <a:effectLst/>
          </p:spPr>
          <p:txBody>
            <a:bodyPr lIns="5260" tIns="5260" rIns="5260" bIns="5260" anchor="ctr"/>
            <a:lstStyle/>
            <a:p>
              <a:pPr defTabSz="100965"/>
              <a:endParaRPr sz="6200" dirty="0">
                <a:solidFill>
                  <a:srgbClr val="FFFFFF"/>
                </a:solidFill>
                <a:latin typeface="Alibaba PuHuiTi 2.0 55 Regular" panose="00020600040101010101" pitchFamily="18" charset="-122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8B7F33D-7B8B-B713-E4F9-05852A1B7B3B}"/>
                </a:ext>
              </a:extLst>
            </p:cNvPr>
            <p:cNvSpPr txBox="1"/>
            <p:nvPr/>
          </p:nvSpPr>
          <p:spPr>
            <a:xfrm>
              <a:off x="3455572" y="3924813"/>
              <a:ext cx="142378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100" dirty="0">
                  <a:solidFill>
                    <a:schemeClr val="bg1"/>
                  </a:solidFill>
                </a:rPr>
                <a:t>Sandbox</a:t>
              </a:r>
              <a:r>
                <a:rPr kumimoji="1" lang="zh-CN" altLang="en-US" sz="1100" dirty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1100" dirty="0" err="1">
                  <a:solidFill>
                    <a:schemeClr val="bg1"/>
                  </a:solidFill>
                </a:rPr>
                <a:t>Warmpool</a:t>
              </a:r>
              <a:endParaRPr kumimoji="1"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30ED70E8-F390-BB31-3FEB-E8C52D98643E}"/>
              </a:ext>
            </a:extLst>
          </p:cNvPr>
          <p:cNvSpPr txBox="1"/>
          <p:nvPr/>
        </p:nvSpPr>
        <p:spPr>
          <a:xfrm>
            <a:off x="2652221" y="4755518"/>
            <a:ext cx="396902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0">
              <a:buClrTx/>
              <a:defRPr/>
            </a:pPr>
            <a:r>
              <a:rPr lang="en" altLang="zh-CN" sz="1000" b="1" dirty="0"/>
              <a:t>Project Repository: </a:t>
            </a:r>
            <a:r>
              <a:rPr kumimoji="1" lang="en-GB" altLang="zh-CN" sz="1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https://</a:t>
            </a:r>
            <a:r>
              <a:rPr kumimoji="1" lang="en-GB" altLang="zh-CN" sz="100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github.com</a:t>
            </a:r>
            <a:r>
              <a:rPr kumimoji="1" lang="en-GB" altLang="zh-CN" sz="1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/</a:t>
            </a:r>
            <a:r>
              <a:rPr kumimoji="1" lang="en-GB" altLang="zh-CN" sz="100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openkruise</a:t>
            </a:r>
            <a:r>
              <a:rPr kumimoji="1" lang="en-GB" altLang="zh-CN" sz="100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n-lt"/>
                <a:ea typeface="Alibaba PuHuiTi 2.0 55 Regular" panose="00020600040101010101" pitchFamily="18" charset="-122"/>
                <a:cs typeface="Alibaba PuHuiTi 2.0 55 Regular" panose="00020600040101010101" pitchFamily="18" charset="-122"/>
                <a:sym typeface="等线" panose="02010600030101010101" charset="-122"/>
              </a:rPr>
              <a:t>/agents</a:t>
            </a:r>
            <a:endParaRPr kumimoji="1" lang="en-US" altLang="zh-CN" sz="10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anose="00020600040101010101" pitchFamily="18" charset="-122"/>
              <a:sym typeface="等线" panose="02010600030101010101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302D54-589D-883B-2BB4-554F18E4FB79}"/>
              </a:ext>
            </a:extLst>
          </p:cNvPr>
          <p:cNvSpPr txBox="1"/>
          <p:nvPr/>
        </p:nvSpPr>
        <p:spPr>
          <a:xfrm>
            <a:off x="706446" y="4224539"/>
            <a:ext cx="1337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100" dirty="0">
                <a:solidFill>
                  <a:schemeClr val="bg1"/>
                </a:solidFill>
              </a:rPr>
              <a:t>Sandbox Gateway</a:t>
            </a:r>
            <a:endParaRPr kumimoji="1"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DE45224-524E-73E2-25F6-66DE9E828FCE}"/>
              </a:ext>
            </a:extLst>
          </p:cNvPr>
          <p:cNvGrpSpPr/>
          <p:nvPr/>
        </p:nvGrpSpPr>
        <p:grpSpPr>
          <a:xfrm>
            <a:off x="3424840" y="2537914"/>
            <a:ext cx="2354784" cy="2055762"/>
            <a:chOff x="6147503" y="2529822"/>
            <a:chExt cx="2354784" cy="2055762"/>
          </a:xfrm>
        </p:grpSpPr>
        <p:sp>
          <p:nvSpPr>
            <p:cNvPr id="22" name="圆角矩形">
              <a:extLst>
                <a:ext uri="{FF2B5EF4-FFF2-40B4-BE49-F238E27FC236}">
                  <a16:creationId xmlns:a16="http://schemas.microsoft.com/office/drawing/2014/main" id="{D9BC414E-A1A0-4F11-1161-360CC5CFDEFB}"/>
                </a:ext>
              </a:extLst>
            </p:cNvPr>
            <p:cNvSpPr/>
            <p:nvPr/>
          </p:nvSpPr>
          <p:spPr>
            <a:xfrm flipH="1">
              <a:off x="6147503" y="2529822"/>
              <a:ext cx="2354783" cy="386153"/>
            </a:xfrm>
            <a:prstGeom prst="roundRect">
              <a:avLst>
                <a:gd name="adj" fmla="val 8210"/>
              </a:avLst>
            </a:prstGeom>
            <a:gradFill>
              <a:gsLst>
                <a:gs pos="0">
                  <a:srgbClr val="1E64FF"/>
                </a:gs>
                <a:gs pos="100000">
                  <a:srgbClr val="58AEFF"/>
                </a:gs>
              </a:gsLst>
            </a:gradFill>
            <a:ln w="3175">
              <a:miter lim="400000"/>
            </a:ln>
            <a:effectLst>
              <a:outerShdw blurRad="127000" dist="22952" dir="5400000" rotWithShape="0">
                <a:srgbClr val="0033CC">
                  <a:alpha val="65663"/>
                </a:srgbClr>
              </a:outerShdw>
            </a:effectLst>
          </p:spPr>
          <p:txBody>
            <a:bodyPr lIns="5260" tIns="5260" rIns="5260" bIns="5260" anchor="ctr"/>
            <a:lstStyle/>
            <a:p>
              <a:pPr algn="ctr" defTabSz="1219200">
                <a:defRPr sz="3200" b="1">
                  <a:solidFill>
                    <a:srgbClr val="FFFFFF"/>
                  </a:solidFill>
                </a:defRPr>
              </a:pPr>
              <a:endParaRPr lang="zh-CN" altLang="en-US" sz="4000">
                <a:solidFill>
                  <a:srgbClr val="FFFFFF"/>
                </a:solidFill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24FE6BE-03F8-D5C4-0146-5F5A513DFDC2}"/>
                </a:ext>
              </a:extLst>
            </p:cNvPr>
            <p:cNvSpPr txBox="1"/>
            <p:nvPr/>
          </p:nvSpPr>
          <p:spPr>
            <a:xfrm>
              <a:off x="6606586" y="2584398"/>
              <a:ext cx="1438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>
                  <a:solidFill>
                    <a:schemeClr val="bg1"/>
                  </a:solidFill>
                </a:rPr>
                <a:t>Sandbox Gateway</a:t>
              </a:r>
              <a:endParaRPr kumimoji="1"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4" name="圆角矩形">
              <a:extLst>
                <a:ext uri="{FF2B5EF4-FFF2-40B4-BE49-F238E27FC236}">
                  <a16:creationId xmlns:a16="http://schemas.microsoft.com/office/drawing/2014/main" id="{97626F41-0FC4-5962-E6D9-59FC2EF584B3}"/>
                </a:ext>
              </a:extLst>
            </p:cNvPr>
            <p:cNvSpPr/>
            <p:nvPr/>
          </p:nvSpPr>
          <p:spPr>
            <a:xfrm>
              <a:off x="6147503" y="3085909"/>
              <a:ext cx="2354784" cy="1499675"/>
            </a:xfrm>
            <a:prstGeom prst="roundRect">
              <a:avLst>
                <a:gd name="adj" fmla="val 1929"/>
              </a:avLst>
            </a:prstGeom>
            <a:solidFill>
              <a:srgbClr val="FFFFFF"/>
            </a:solidFill>
            <a:ln w="12700">
              <a:solidFill>
                <a:srgbClr val="D5D5D5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algn="ctr" defTabSz="412750">
                <a:defRPr sz="3200">
                  <a:solidFill>
                    <a:srgbClr val="D5D5D5"/>
                  </a:solidFill>
                </a:defRPr>
              </a:pPr>
              <a:endParaRPr>
                <a:solidFill>
                  <a:srgbClr val="D5D5D5"/>
                </a:solidFill>
                <a:latin typeface="Alibaba PuHuiTi 2.0 55 Regular" panose="00020600040101010101" pitchFamily="18" charset="-122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25" name="圆角矩形">
              <a:extLst>
                <a:ext uri="{FF2B5EF4-FFF2-40B4-BE49-F238E27FC236}">
                  <a16:creationId xmlns:a16="http://schemas.microsoft.com/office/drawing/2014/main" id="{5FB40581-5757-7340-9CFF-D060A561C973}"/>
                </a:ext>
              </a:extLst>
            </p:cNvPr>
            <p:cNvSpPr/>
            <p:nvPr/>
          </p:nvSpPr>
          <p:spPr>
            <a:xfrm>
              <a:off x="6227330" y="3297049"/>
              <a:ext cx="2195139" cy="464114"/>
            </a:xfrm>
            <a:prstGeom prst="roundRect">
              <a:avLst>
                <a:gd name="adj" fmla="val 2369"/>
              </a:avLst>
            </a:prstGeom>
            <a:gradFill>
              <a:gsLst>
                <a:gs pos="0">
                  <a:srgbClr val="9292FF"/>
                </a:gs>
                <a:gs pos="100000">
                  <a:srgbClr val="9E71FF"/>
                </a:gs>
              </a:gsLst>
            </a:gradFill>
            <a:ln w="3175">
              <a:miter lim="400000"/>
            </a:ln>
            <a:effectLst/>
          </p:spPr>
          <p:txBody>
            <a:bodyPr lIns="5260" tIns="5260" rIns="5260" bIns="5260" anchor="ctr"/>
            <a:lstStyle/>
            <a:p>
              <a:pPr defTabSz="100965"/>
              <a:endParaRPr sz="6200" dirty="0">
                <a:solidFill>
                  <a:srgbClr val="FFFFFF"/>
                </a:solidFill>
                <a:latin typeface="Alibaba PuHuiTi 2.0 55 Regular" panose="00020600040101010101" pitchFamily="18" charset="-122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EC7AFAF-BC2B-82DC-FA5A-A656774BBBE0}"/>
                </a:ext>
              </a:extLst>
            </p:cNvPr>
            <p:cNvSpPr txBox="1"/>
            <p:nvPr/>
          </p:nvSpPr>
          <p:spPr>
            <a:xfrm>
              <a:off x="6203259" y="3330292"/>
              <a:ext cx="2299027" cy="3148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" altLang="zh-CN" sz="1100" dirty="0">
                  <a:solidFill>
                    <a:schemeClr val="bg1"/>
                  </a:solidFill>
                </a:rPr>
                <a:t>Envoy filter based efficient routing</a:t>
              </a:r>
            </a:p>
          </p:txBody>
        </p:sp>
        <p:sp>
          <p:nvSpPr>
            <p:cNvPr id="11" name="圆角矩形">
              <a:extLst>
                <a:ext uri="{FF2B5EF4-FFF2-40B4-BE49-F238E27FC236}">
                  <a16:creationId xmlns:a16="http://schemas.microsoft.com/office/drawing/2014/main" id="{F6826DD0-CED6-46FD-7A67-ED6A5EE72A6C}"/>
                </a:ext>
              </a:extLst>
            </p:cNvPr>
            <p:cNvSpPr/>
            <p:nvPr/>
          </p:nvSpPr>
          <p:spPr>
            <a:xfrm>
              <a:off x="6227330" y="3920269"/>
              <a:ext cx="2195139" cy="464114"/>
            </a:xfrm>
            <a:prstGeom prst="roundRect">
              <a:avLst>
                <a:gd name="adj" fmla="val 2369"/>
              </a:avLst>
            </a:prstGeom>
            <a:gradFill>
              <a:gsLst>
                <a:gs pos="0">
                  <a:srgbClr val="9292FF"/>
                </a:gs>
                <a:gs pos="100000">
                  <a:srgbClr val="9E71FF"/>
                </a:gs>
              </a:gsLst>
            </a:gradFill>
            <a:ln w="3175">
              <a:miter lim="400000"/>
            </a:ln>
            <a:effectLst/>
          </p:spPr>
          <p:txBody>
            <a:bodyPr lIns="5260" tIns="5260" rIns="5260" bIns="5260" anchor="ctr"/>
            <a:lstStyle/>
            <a:p>
              <a:pPr defTabSz="100965"/>
              <a:endParaRPr sz="6200" dirty="0">
                <a:solidFill>
                  <a:srgbClr val="FFFFFF"/>
                </a:solidFill>
                <a:latin typeface="Alibaba PuHuiTi 2.0 55 Regular" panose="00020600040101010101" pitchFamily="18" charset="-122"/>
                <a:ea typeface="Alibaba PuHuiTi 2.0 55 Regular" panose="00020600040101010101" pitchFamily="18" charset="-122"/>
                <a:cs typeface="Alibaba PuHuiTi 2.0 55 Regular" pitchFamily="18" charset="-122"/>
                <a:sym typeface="Microsoft YaHei" panose="040F0700000000000000" pitchFamily="34" charset="-122"/>
              </a:endParaRPr>
            </a:p>
          </p:txBody>
        </p:sp>
        <p:sp>
          <p:nvSpPr>
            <p:cNvPr id="27" name="文本框 25">
              <a:extLst>
                <a:ext uri="{FF2B5EF4-FFF2-40B4-BE49-F238E27FC236}">
                  <a16:creationId xmlns:a16="http://schemas.microsoft.com/office/drawing/2014/main" id="{DFFCBA1E-8C4F-4180-CCEB-FC38822025ED}"/>
                </a:ext>
              </a:extLst>
            </p:cNvPr>
            <p:cNvSpPr txBox="1"/>
            <p:nvPr/>
          </p:nvSpPr>
          <p:spPr>
            <a:xfrm>
              <a:off x="6203259" y="3884764"/>
              <a:ext cx="2195139" cy="314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" altLang="zh-CN" sz="1100" dirty="0">
                  <a:solidFill>
                    <a:schemeClr val="bg1"/>
                  </a:solidFill>
                </a:rPr>
                <a:t>Proactive </a:t>
              </a:r>
              <a:r>
                <a:rPr lang="en-US" altLang="zh-CN" sz="1100" dirty="0">
                  <a:solidFill>
                    <a:schemeClr val="bg1"/>
                  </a:solidFill>
                </a:rPr>
                <a:t>sandbox discovery</a:t>
              </a:r>
              <a:endParaRPr lang="en" altLang="zh-CN" sz="11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1787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AF9A4EC6-74E3-3C9D-B958-888237F33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11FC3F86-11B8-3751-225E-4B5C4BFF8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6443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Lifecycles of Agent Sandbox</a:t>
            </a:r>
            <a:endParaRPr dirty="0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75A6ECEA-EB3E-DD3B-C0AC-8F1E70E9530A}"/>
              </a:ext>
            </a:extLst>
          </p:cNvPr>
          <p:cNvSpPr/>
          <p:nvPr/>
        </p:nvSpPr>
        <p:spPr>
          <a:xfrm>
            <a:off x="1721253" y="2992932"/>
            <a:ext cx="746821" cy="369332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2455D1B-4395-7C98-9894-19BF034CB8E2}"/>
              </a:ext>
            </a:extLst>
          </p:cNvPr>
          <p:cNvSpPr txBox="1"/>
          <p:nvPr/>
        </p:nvSpPr>
        <p:spPr>
          <a:xfrm>
            <a:off x="1766327" y="3000980"/>
            <a:ext cx="67197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Sandbox </a:t>
            </a:r>
          </a:p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Template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916A3DC-F868-5788-D56B-EE19846EE9A8}"/>
              </a:ext>
            </a:extLst>
          </p:cNvPr>
          <p:cNvSpPr/>
          <p:nvPr/>
        </p:nvSpPr>
        <p:spPr>
          <a:xfrm>
            <a:off x="2951143" y="2348493"/>
            <a:ext cx="3258236" cy="1782790"/>
          </a:xfrm>
          <a:prstGeom prst="roundRect">
            <a:avLst/>
          </a:prstGeom>
          <a:solidFill>
            <a:srgbClr val="ACCDFF">
              <a:alpha val="15693"/>
            </a:srgbClr>
          </a:solidFill>
          <a:ln w="6350">
            <a:solidFill>
              <a:schemeClr val="accent4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1F84E32-9F67-6344-B2B3-C8CEF0C8C0D5}"/>
              </a:ext>
            </a:extLst>
          </p:cNvPr>
          <p:cNvSpPr/>
          <p:nvPr/>
        </p:nvSpPr>
        <p:spPr>
          <a:xfrm>
            <a:off x="3292365" y="2941983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3FA99F1-D41A-A01F-2EE9-AC7F3972E33A}"/>
              </a:ext>
            </a:extLst>
          </p:cNvPr>
          <p:cNvSpPr txBox="1"/>
          <p:nvPr/>
        </p:nvSpPr>
        <p:spPr>
          <a:xfrm>
            <a:off x="3339961" y="3009056"/>
            <a:ext cx="6078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Pending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1A6B42CB-7F5A-6DF3-87FE-4FB04FB16C25}"/>
              </a:ext>
            </a:extLst>
          </p:cNvPr>
          <p:cNvSpPr/>
          <p:nvPr/>
        </p:nvSpPr>
        <p:spPr>
          <a:xfrm>
            <a:off x="4252534" y="2941983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F0A5BD-AC39-EC01-4989-15D58316F3D9}"/>
              </a:ext>
            </a:extLst>
          </p:cNvPr>
          <p:cNvSpPr txBox="1"/>
          <p:nvPr/>
        </p:nvSpPr>
        <p:spPr>
          <a:xfrm>
            <a:off x="4296925" y="3009056"/>
            <a:ext cx="6142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Running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D1D9088-B451-42C0-61CC-25032226DBEC}"/>
              </a:ext>
            </a:extLst>
          </p:cNvPr>
          <p:cNvSpPr/>
          <p:nvPr/>
        </p:nvSpPr>
        <p:spPr>
          <a:xfrm>
            <a:off x="5369470" y="2941983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937D0C5-DCE1-0651-4ADE-52597F268CAA}"/>
              </a:ext>
            </a:extLst>
          </p:cNvPr>
          <p:cNvSpPr txBox="1"/>
          <p:nvPr/>
        </p:nvSpPr>
        <p:spPr>
          <a:xfrm>
            <a:off x="5349741" y="3009056"/>
            <a:ext cx="7425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Completed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4CFAA97E-6B26-11F5-9425-1F67F1EF267A}"/>
              </a:ext>
            </a:extLst>
          </p:cNvPr>
          <p:cNvSpPr/>
          <p:nvPr/>
        </p:nvSpPr>
        <p:spPr>
          <a:xfrm>
            <a:off x="4252534" y="3562697"/>
            <a:ext cx="655455" cy="364979"/>
          </a:xfrm>
          <a:prstGeom prst="ellipse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DACEB32-64BA-5542-A384-88BAF627D3DA}"/>
              </a:ext>
            </a:extLst>
          </p:cNvPr>
          <p:cNvSpPr txBox="1"/>
          <p:nvPr/>
        </p:nvSpPr>
        <p:spPr>
          <a:xfrm>
            <a:off x="4316161" y="3629770"/>
            <a:ext cx="575799" cy="2308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Paused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1B709249-C8C7-74A2-5036-502A7474D868}"/>
              </a:ext>
            </a:extLst>
          </p:cNvPr>
          <p:cNvSpPr/>
          <p:nvPr/>
        </p:nvSpPr>
        <p:spPr>
          <a:xfrm>
            <a:off x="4202612" y="1737384"/>
            <a:ext cx="746821" cy="369332"/>
          </a:xfrm>
          <a:prstGeom prst="roundRect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1DC1EA0-DA1B-1784-5C4B-E3F4DFE2C43C}"/>
              </a:ext>
            </a:extLst>
          </p:cNvPr>
          <p:cNvSpPr txBox="1"/>
          <p:nvPr/>
        </p:nvSpPr>
        <p:spPr>
          <a:xfrm>
            <a:off x="4191126" y="1737384"/>
            <a:ext cx="76174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Sandbox </a:t>
            </a:r>
          </a:p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Checkpoint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D913A0B0-DB18-A7E4-F6FF-A9D4F68D9BA3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2561440" y="3122296"/>
            <a:ext cx="730925" cy="217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3A417F35-1655-4ED9-CB3B-9540D100DFF9}"/>
              </a:ext>
            </a:extLst>
          </p:cNvPr>
          <p:cNvCxnSpPr>
            <a:cxnSpLocks/>
            <a:stCxn id="14" idx="6"/>
            <a:endCxn id="18" idx="2"/>
          </p:cNvCxnSpPr>
          <p:nvPr/>
        </p:nvCxnSpPr>
        <p:spPr>
          <a:xfrm>
            <a:off x="3947820" y="3124473"/>
            <a:ext cx="304714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47D6301A-D8FE-E27E-5DFF-A8BD8EF1F9FF}"/>
              </a:ext>
            </a:extLst>
          </p:cNvPr>
          <p:cNvCxnSpPr>
            <a:endCxn id="20" idx="2"/>
          </p:cNvCxnSpPr>
          <p:nvPr/>
        </p:nvCxnSpPr>
        <p:spPr>
          <a:xfrm>
            <a:off x="4907989" y="3122296"/>
            <a:ext cx="461481" cy="217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1691249-C877-EC4D-370C-A8B34CB2B0ED}"/>
              </a:ext>
            </a:extLst>
          </p:cNvPr>
          <p:cNvCxnSpPr>
            <a:stCxn id="18" idx="0"/>
            <a:endCxn id="25" idx="2"/>
          </p:cNvCxnSpPr>
          <p:nvPr/>
        </p:nvCxnSpPr>
        <p:spPr>
          <a:xfrm flipH="1" flipV="1">
            <a:off x="4572000" y="2106716"/>
            <a:ext cx="8262" cy="83526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>
            <a:extLst>
              <a:ext uri="{FF2B5EF4-FFF2-40B4-BE49-F238E27FC236}">
                <a16:creationId xmlns:a16="http://schemas.microsoft.com/office/drawing/2014/main" id="{35CB8399-31BA-D755-85D1-8B9B0E2A932C}"/>
              </a:ext>
            </a:extLst>
          </p:cNvPr>
          <p:cNvCxnSpPr>
            <a:cxnSpLocks/>
            <a:stCxn id="25" idx="1"/>
          </p:cNvCxnSpPr>
          <p:nvPr/>
        </p:nvCxnSpPr>
        <p:spPr>
          <a:xfrm rot="10800000" flipV="1">
            <a:off x="2184008" y="1922050"/>
            <a:ext cx="2007119" cy="101558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弧 39">
            <a:extLst>
              <a:ext uri="{FF2B5EF4-FFF2-40B4-BE49-F238E27FC236}">
                <a16:creationId xmlns:a16="http://schemas.microsoft.com/office/drawing/2014/main" id="{A2477792-5B26-222A-56F9-092BF507A771}"/>
              </a:ext>
            </a:extLst>
          </p:cNvPr>
          <p:cNvSpPr/>
          <p:nvPr/>
        </p:nvSpPr>
        <p:spPr>
          <a:xfrm rot="2680278">
            <a:off x="4318866" y="3241590"/>
            <a:ext cx="396093" cy="361576"/>
          </a:xfrm>
          <a:prstGeom prst="arc">
            <a:avLst>
              <a:gd name="adj1" fmla="val 16459338"/>
              <a:gd name="adj2" fmla="val 21511545"/>
            </a:avLst>
          </a:prstGeom>
          <a:noFill/>
          <a:ln w="6350" cap="flat">
            <a:solidFill>
              <a:srgbClr val="00A2FF"/>
            </a:solidFill>
            <a:prstDash val="solid"/>
            <a:round/>
            <a:headEnd type="triangle"/>
          </a:ln>
          <a:effectLst/>
        </p:spPr>
        <p:txBody>
          <a:bodyPr rot="0" spcFirstLastPara="1" vertOverflow="overflow" horzOverflow="overflow" vert="horz" wrap="square" lIns="91440" tIns="45720" rIns="91440" bIns="45720" numCol="1" spcCol="38100" rtlCol="0" anchor="t">
            <a:noAutofit/>
          </a:bodyPr>
          <a:lstStyle/>
          <a:p>
            <a:pPr marL="0" marR="0" lvl="0" indent="0" defTabSz="4572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微软雅黑"/>
            </a:endParaRPr>
          </a:p>
        </p:txBody>
      </p:sp>
      <p:sp>
        <p:nvSpPr>
          <p:cNvPr id="41" name="弧 40">
            <a:extLst>
              <a:ext uri="{FF2B5EF4-FFF2-40B4-BE49-F238E27FC236}">
                <a16:creationId xmlns:a16="http://schemas.microsoft.com/office/drawing/2014/main" id="{EE9A6708-32B6-9D30-7593-72FF352360D7}"/>
              </a:ext>
            </a:extLst>
          </p:cNvPr>
          <p:cNvSpPr/>
          <p:nvPr/>
        </p:nvSpPr>
        <p:spPr>
          <a:xfrm rot="12949504">
            <a:off x="4399375" y="3240503"/>
            <a:ext cx="396093" cy="361576"/>
          </a:xfrm>
          <a:prstGeom prst="arc">
            <a:avLst>
              <a:gd name="adj1" fmla="val 16459338"/>
              <a:gd name="adj2" fmla="val 21511545"/>
            </a:avLst>
          </a:prstGeom>
          <a:noFill/>
          <a:ln w="6350" cap="flat">
            <a:solidFill>
              <a:srgbClr val="00A2FF"/>
            </a:solidFill>
            <a:prstDash val="solid"/>
            <a:round/>
            <a:headEnd type="triangle"/>
          </a:ln>
          <a:effectLst/>
        </p:spPr>
        <p:txBody>
          <a:bodyPr rot="0" spcFirstLastPara="1" vertOverflow="overflow" horzOverflow="overflow" vert="horz" wrap="square" lIns="91440" tIns="45720" rIns="91440" bIns="45720" numCol="1" spcCol="38100" rtlCol="0" anchor="t">
            <a:noAutofit/>
          </a:bodyPr>
          <a:lstStyle/>
          <a:p>
            <a:pPr marL="0" marR="0" lvl="0" indent="0" defTabSz="4572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微软雅黑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361CE7D-AFA7-FAD7-9FF4-A88FB0F9EFE7}"/>
              </a:ext>
            </a:extLst>
          </p:cNvPr>
          <p:cNvSpPr txBox="1"/>
          <p:nvPr/>
        </p:nvSpPr>
        <p:spPr>
          <a:xfrm>
            <a:off x="3994912" y="3445104"/>
            <a:ext cx="51168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Pause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F3BDB4E-3765-A44E-2358-1636CC2C2052}"/>
              </a:ext>
            </a:extLst>
          </p:cNvPr>
          <p:cNvSpPr txBox="1"/>
          <p:nvPr/>
        </p:nvSpPr>
        <p:spPr>
          <a:xfrm>
            <a:off x="4697957" y="3317907"/>
            <a:ext cx="6142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Resume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E60F95E-5149-ECD8-237E-28B070F9045A}"/>
              </a:ext>
            </a:extLst>
          </p:cNvPr>
          <p:cNvSpPr txBox="1"/>
          <p:nvPr/>
        </p:nvSpPr>
        <p:spPr>
          <a:xfrm>
            <a:off x="4124200" y="2400123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Checkpoint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63C3A60-4AB6-EFCE-9AFD-2C81CB33010A}"/>
              </a:ext>
            </a:extLst>
          </p:cNvPr>
          <p:cNvSpPr txBox="1"/>
          <p:nvPr/>
        </p:nvSpPr>
        <p:spPr>
          <a:xfrm>
            <a:off x="2477939" y="2833577"/>
            <a:ext cx="9669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Create/Restore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BD81DF0-2509-383D-F742-C32DC90076E2}"/>
              </a:ext>
            </a:extLst>
          </p:cNvPr>
          <p:cNvSpPr txBox="1"/>
          <p:nvPr/>
        </p:nvSpPr>
        <p:spPr>
          <a:xfrm>
            <a:off x="5097707" y="3859767"/>
            <a:ext cx="1107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>
                <a:solidFill>
                  <a:schemeClr val="tx1"/>
                </a:solidFill>
              </a:rPr>
              <a:t>Sandbox Instance</a:t>
            </a:r>
            <a:endParaRPr kumimoji="1" lang="zh-CN" altLang="en-US" sz="900">
              <a:solidFill>
                <a:schemeClr val="tx1"/>
              </a:solidFill>
            </a:endParaRPr>
          </a:p>
        </p:txBody>
      </p:sp>
      <p:cxnSp>
        <p:nvCxnSpPr>
          <p:cNvPr id="10" name="直线箭头连接符 33">
            <a:extLst>
              <a:ext uri="{FF2B5EF4-FFF2-40B4-BE49-F238E27FC236}">
                <a16:creationId xmlns:a16="http://schemas.microsoft.com/office/drawing/2014/main" id="{734228B4-1D0D-AD57-5A06-0D2BD96E0528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4812000" y="2129433"/>
            <a:ext cx="908996" cy="8660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43">
            <a:extLst>
              <a:ext uri="{FF2B5EF4-FFF2-40B4-BE49-F238E27FC236}">
                <a16:creationId xmlns:a16="http://schemas.microsoft.com/office/drawing/2014/main" id="{0421E76A-0CF9-D321-BE6C-0C29459AA1F2}"/>
              </a:ext>
            </a:extLst>
          </p:cNvPr>
          <p:cNvSpPr txBox="1"/>
          <p:nvPr/>
        </p:nvSpPr>
        <p:spPr>
          <a:xfrm>
            <a:off x="5234457" y="2343504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Commit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6" name="文本框 24">
            <a:extLst>
              <a:ext uri="{FF2B5EF4-FFF2-40B4-BE49-F238E27FC236}">
                <a16:creationId xmlns:a16="http://schemas.microsoft.com/office/drawing/2014/main" id="{F2CAC064-C82A-C77C-71AF-C9E204C72E85}"/>
              </a:ext>
            </a:extLst>
          </p:cNvPr>
          <p:cNvSpPr txBox="1"/>
          <p:nvPr/>
        </p:nvSpPr>
        <p:spPr>
          <a:xfrm>
            <a:off x="5324968" y="1739574"/>
            <a:ext cx="671979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Sandbox </a:t>
            </a:r>
          </a:p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Image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28" name="文本框 24">
            <a:extLst>
              <a:ext uri="{FF2B5EF4-FFF2-40B4-BE49-F238E27FC236}">
                <a16:creationId xmlns:a16="http://schemas.microsoft.com/office/drawing/2014/main" id="{C1EEFFDE-D8E0-CB32-DFA4-27AC1300C381}"/>
              </a:ext>
            </a:extLst>
          </p:cNvPr>
          <p:cNvSpPr txBox="1"/>
          <p:nvPr/>
        </p:nvSpPr>
        <p:spPr>
          <a:xfrm>
            <a:off x="3041879" y="3560520"/>
            <a:ext cx="81304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Pre-warmed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  <p:cxnSp>
        <p:nvCxnSpPr>
          <p:cNvPr id="30" name="直线箭头连接符 33">
            <a:extLst>
              <a:ext uri="{FF2B5EF4-FFF2-40B4-BE49-F238E27FC236}">
                <a16:creationId xmlns:a16="http://schemas.microsoft.com/office/drawing/2014/main" id="{3541A343-BAA0-0969-4941-B1BE98FFDDFC}"/>
              </a:ext>
            </a:extLst>
          </p:cNvPr>
          <p:cNvCxnSpPr>
            <a:cxnSpLocks/>
          </p:cNvCxnSpPr>
          <p:nvPr/>
        </p:nvCxnSpPr>
        <p:spPr>
          <a:xfrm flipV="1">
            <a:off x="3801602" y="3202971"/>
            <a:ext cx="435179" cy="36105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44">
            <a:extLst>
              <a:ext uri="{FF2B5EF4-FFF2-40B4-BE49-F238E27FC236}">
                <a16:creationId xmlns:a16="http://schemas.microsoft.com/office/drawing/2014/main" id="{30A6F190-FD96-DB8A-B00E-42BB81927C00}"/>
              </a:ext>
            </a:extLst>
          </p:cNvPr>
          <p:cNvSpPr txBox="1"/>
          <p:nvPr/>
        </p:nvSpPr>
        <p:spPr>
          <a:xfrm>
            <a:off x="2242524" y="1991300"/>
            <a:ext cx="6399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900" dirty="0">
                <a:solidFill>
                  <a:schemeClr val="tx1"/>
                </a:solidFill>
              </a:rPr>
              <a:t>a part of </a:t>
            </a:r>
            <a:endParaRPr kumimoji="1" lang="zh-CN" altLang="en-US" sz="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62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4224396D-6AEE-1D19-75FF-9D3F09B8A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框 107">
            <a:extLst>
              <a:ext uri="{FF2B5EF4-FFF2-40B4-BE49-F238E27FC236}">
                <a16:creationId xmlns:a16="http://schemas.microsoft.com/office/drawing/2014/main" id="{365ACC81-958C-AB85-AF6A-96E03BC384D8}"/>
              </a:ext>
            </a:extLst>
          </p:cNvPr>
          <p:cNvSpPr txBox="1"/>
          <p:nvPr/>
        </p:nvSpPr>
        <p:spPr>
          <a:xfrm>
            <a:off x="2820939" y="22393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D3AEF578-4D88-605C-E442-786ED877C4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Sandbox claim operations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365B34FF-4DBD-906D-8771-39FA3DEB051B}"/>
              </a:ext>
            </a:extLst>
          </p:cNvPr>
          <p:cNvSpPr/>
          <p:nvPr/>
        </p:nvSpPr>
        <p:spPr>
          <a:xfrm>
            <a:off x="321105" y="1223752"/>
            <a:ext cx="4539072" cy="3643753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CDC8476-33BC-E372-A4A7-7E448B62AF3E}"/>
              </a:ext>
            </a:extLst>
          </p:cNvPr>
          <p:cNvGrpSpPr/>
          <p:nvPr/>
        </p:nvGrpSpPr>
        <p:grpSpPr>
          <a:xfrm>
            <a:off x="5106813" y="1221902"/>
            <a:ext cx="3605171" cy="3643753"/>
            <a:chOff x="6796459" y="1253059"/>
            <a:chExt cx="4593293" cy="4244791"/>
          </a:xfrm>
        </p:grpSpPr>
        <p:sp>
          <p:nvSpPr>
            <p:cNvPr id="36" name="Shape 1021">
              <a:extLst>
                <a:ext uri="{FF2B5EF4-FFF2-40B4-BE49-F238E27FC236}">
                  <a16:creationId xmlns:a16="http://schemas.microsoft.com/office/drawing/2014/main" id="{24FD5039-8B59-5997-23F8-C9CFAE256A98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37" name="Shape 1021">
              <a:extLst>
                <a:ext uri="{FF2B5EF4-FFF2-40B4-BE49-F238E27FC236}">
                  <a16:creationId xmlns:a16="http://schemas.microsoft.com/office/drawing/2014/main" id="{49314379-C0F5-215F-DC91-922CC9E55E41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38" name="TextBox 54">
            <a:extLst>
              <a:ext uri="{FF2B5EF4-FFF2-40B4-BE49-F238E27FC236}">
                <a16:creationId xmlns:a16="http://schemas.microsoft.com/office/drawing/2014/main" id="{CA151E00-43E7-9FE2-F42E-51B3E90B2541}"/>
              </a:ext>
            </a:extLst>
          </p:cNvPr>
          <p:cNvSpPr txBox="1"/>
          <p:nvPr/>
        </p:nvSpPr>
        <p:spPr>
          <a:xfrm>
            <a:off x="5106813" y="1252439"/>
            <a:ext cx="3605171" cy="2144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900" b="1" dirty="0"/>
              <a:t>Supports heterogeneous sandboxes: </a:t>
            </a:r>
            <a:r>
              <a:rPr lang="en" altLang="zh-CN" sz="900" dirty="0"/>
              <a:t>each sandbox can have unique image and custom mount points.</a:t>
            </a:r>
          </a:p>
          <a:p>
            <a:pPr latinLnBrk="1">
              <a:lnSpc>
                <a:spcPct val="150000"/>
              </a:lnSpc>
            </a:pPr>
            <a:endParaRPr lang="en" altLang="zh-CN" sz="900" b="1" dirty="0"/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In-Place</a:t>
            </a:r>
            <a:r>
              <a:rPr lang="zh-CN" altLang="en-US" sz="900" b="1" dirty="0"/>
              <a:t> </a:t>
            </a:r>
            <a:r>
              <a:rPr lang="en-US" altLang="zh-CN" sz="900" b="1" dirty="0"/>
              <a:t>Update</a:t>
            </a:r>
            <a:r>
              <a:rPr lang="en" altLang="zh-CN" sz="900" b="1" dirty="0"/>
              <a:t> Image</a:t>
            </a:r>
            <a:r>
              <a:rPr lang="en-US" altLang="zh-CN" sz="900" b="1" dirty="0"/>
              <a:t>: </a:t>
            </a:r>
            <a:r>
              <a:rPr lang="en" altLang="zh-CN" sz="900" dirty="0"/>
              <a:t>In-place update the sandbox image when claiming from the warm pool — no recreation needed.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Dynamic Storage Mounting: </a:t>
            </a:r>
            <a:r>
              <a:rPr lang="en" altLang="zh-CN" sz="900" dirty="0"/>
              <a:t>Attach NAS/OSS volumes at claim time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In-Place Resizing(planned): resize the sandbox to desired resources specs</a:t>
            </a:r>
          </a:p>
          <a:p>
            <a:pPr latinLnBrk="1">
              <a:lnSpc>
                <a:spcPct val="150000"/>
              </a:lnSpc>
            </a:pPr>
            <a:endParaRPr lang="en" altLang="zh-CN" sz="900" b="1" dirty="0"/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958E0FB6-B458-A8C7-CC4B-3BEB619C4124}"/>
              </a:ext>
            </a:extLst>
          </p:cNvPr>
          <p:cNvSpPr/>
          <p:nvPr/>
        </p:nvSpPr>
        <p:spPr>
          <a:xfrm flipH="1">
            <a:off x="975999" y="1356690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40" name="同侧圆角矩形 39">
            <a:extLst>
              <a:ext uri="{FF2B5EF4-FFF2-40B4-BE49-F238E27FC236}">
                <a16:creationId xmlns:a16="http://schemas.microsoft.com/office/drawing/2014/main" id="{63BD4BD6-AD44-A6DE-BB5B-56D0BA0C3421}"/>
              </a:ext>
            </a:extLst>
          </p:cNvPr>
          <p:cNvSpPr/>
          <p:nvPr/>
        </p:nvSpPr>
        <p:spPr>
          <a:xfrm rot="10800000" flipV="1">
            <a:off x="1444250" y="1567742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777AC1F-13F8-8B50-FB09-1F292A0BA019}"/>
              </a:ext>
            </a:extLst>
          </p:cNvPr>
          <p:cNvSpPr txBox="1"/>
          <p:nvPr/>
        </p:nvSpPr>
        <p:spPr>
          <a:xfrm>
            <a:off x="1222635" y="1336018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7F84DEC2-2B03-2331-40D5-467FF068142B}"/>
              </a:ext>
            </a:extLst>
          </p:cNvPr>
          <p:cNvSpPr/>
          <p:nvPr/>
        </p:nvSpPr>
        <p:spPr>
          <a:xfrm flipH="1">
            <a:off x="924181" y="2133939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303A6BEA-3448-3519-FEA6-A6C70CEEDB99}"/>
              </a:ext>
            </a:extLst>
          </p:cNvPr>
          <p:cNvSpPr/>
          <p:nvPr/>
        </p:nvSpPr>
        <p:spPr>
          <a:xfrm flipH="1">
            <a:off x="1086637" y="2190230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68E3A743-8CD0-5CC4-6BAD-5327C661C035}"/>
              </a:ext>
            </a:extLst>
          </p:cNvPr>
          <p:cNvSpPr/>
          <p:nvPr/>
        </p:nvSpPr>
        <p:spPr>
          <a:xfrm flipH="1">
            <a:off x="2667234" y="2222051"/>
            <a:ext cx="1288768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Controller</a:t>
            </a:r>
            <a:endParaRPr kumimoji="1" lang="zh-CN" altLang="en-US" sz="1000" dirty="0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C02B0C18-8A19-C36B-9A12-AEF4A75C1778}"/>
              </a:ext>
            </a:extLst>
          </p:cNvPr>
          <p:cNvSpPr/>
          <p:nvPr/>
        </p:nvSpPr>
        <p:spPr>
          <a:xfrm flipH="1">
            <a:off x="739964" y="2966796"/>
            <a:ext cx="1258340" cy="8788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66C5575D-1A46-334B-B6E4-CA4812CABADF}"/>
              </a:ext>
            </a:extLst>
          </p:cNvPr>
          <p:cNvSpPr/>
          <p:nvPr/>
        </p:nvSpPr>
        <p:spPr>
          <a:xfrm flipH="1">
            <a:off x="1256818" y="3249509"/>
            <a:ext cx="593434" cy="206855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8D41D35-854F-B348-7607-53806C1B7DCF}"/>
              </a:ext>
            </a:extLst>
          </p:cNvPr>
          <p:cNvSpPr txBox="1"/>
          <p:nvPr/>
        </p:nvSpPr>
        <p:spPr>
          <a:xfrm>
            <a:off x="1052070" y="2983022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512A3876-0036-DF25-6323-3586896C7841}"/>
              </a:ext>
            </a:extLst>
          </p:cNvPr>
          <p:cNvCxnSpPr>
            <a:cxnSpLocks/>
            <a:stCxn id="44" idx="1"/>
            <a:endCxn id="45" idx="3"/>
          </p:cNvCxnSpPr>
          <p:nvPr/>
        </p:nvCxnSpPr>
        <p:spPr>
          <a:xfrm>
            <a:off x="2129104" y="2341002"/>
            <a:ext cx="538130" cy="40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30B1AB41-1DD9-03DD-9D42-F55315B0EC2F}"/>
              </a:ext>
            </a:extLst>
          </p:cNvPr>
          <p:cNvSpPr txBox="1"/>
          <p:nvPr/>
        </p:nvSpPr>
        <p:spPr>
          <a:xfrm>
            <a:off x="1208043" y="3253622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C Image:v1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82BDC493-6779-20BC-B132-1DE81DFF371B}"/>
              </a:ext>
            </a:extLst>
          </p:cNvPr>
          <p:cNvSpPr/>
          <p:nvPr/>
        </p:nvSpPr>
        <p:spPr>
          <a:xfrm flipH="1">
            <a:off x="1260572" y="3502958"/>
            <a:ext cx="593434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20F560D-A74D-B9F0-6579-0D66FB18C3B2}"/>
              </a:ext>
            </a:extLst>
          </p:cNvPr>
          <p:cNvSpPr txBox="1"/>
          <p:nvPr/>
        </p:nvSpPr>
        <p:spPr>
          <a:xfrm>
            <a:off x="1209687" y="3505027"/>
            <a:ext cx="7120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C Image:v2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8" name="肘形连接符 7">
            <a:extLst>
              <a:ext uri="{FF2B5EF4-FFF2-40B4-BE49-F238E27FC236}">
                <a16:creationId xmlns:a16="http://schemas.microsoft.com/office/drawing/2014/main" id="{F189C438-D14C-2FD6-6410-E66F96E04ADB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239421" y="3350711"/>
            <a:ext cx="7435" cy="262037"/>
          </a:xfrm>
          <a:prstGeom prst="bentConnector3">
            <a:avLst>
              <a:gd name="adj1" fmla="val -117487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03694BD-E02A-392C-77E4-FE7316894F7C}"/>
              </a:ext>
            </a:extLst>
          </p:cNvPr>
          <p:cNvSpPr txBox="1"/>
          <p:nvPr/>
        </p:nvSpPr>
        <p:spPr>
          <a:xfrm>
            <a:off x="674052" y="3315583"/>
            <a:ext cx="551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In-place</a:t>
            </a:r>
          </a:p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Update </a:t>
            </a: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09B3E7C-4046-DD29-A198-D0549D708B9C}"/>
              </a:ext>
            </a:extLst>
          </p:cNvPr>
          <p:cNvSpPr/>
          <p:nvPr/>
        </p:nvSpPr>
        <p:spPr>
          <a:xfrm flipH="1">
            <a:off x="2783491" y="2966939"/>
            <a:ext cx="1491141" cy="8788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9E34867-EEA1-142C-A3E2-C5013A138C8A}"/>
              </a:ext>
            </a:extLst>
          </p:cNvPr>
          <p:cNvSpPr/>
          <p:nvPr/>
        </p:nvSpPr>
        <p:spPr>
          <a:xfrm flipH="1">
            <a:off x="2875443" y="3160831"/>
            <a:ext cx="853722" cy="18335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5DCBA08-A31A-1F82-2085-F44679C22509}"/>
              </a:ext>
            </a:extLst>
          </p:cNvPr>
          <p:cNvSpPr txBox="1"/>
          <p:nvPr/>
        </p:nvSpPr>
        <p:spPr>
          <a:xfrm>
            <a:off x="3227685" y="2952783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BE60FE9-4201-55F6-BAF6-749BF38EA29E}"/>
              </a:ext>
            </a:extLst>
          </p:cNvPr>
          <p:cNvSpPr txBox="1"/>
          <p:nvPr/>
        </p:nvSpPr>
        <p:spPr>
          <a:xfrm>
            <a:off x="2943978" y="3148431"/>
            <a:ext cx="472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Main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930DAD7-FDC2-F899-C3C1-B0E871E2BEE6}"/>
              </a:ext>
            </a:extLst>
          </p:cNvPr>
          <p:cNvSpPr/>
          <p:nvPr/>
        </p:nvSpPr>
        <p:spPr>
          <a:xfrm>
            <a:off x="2896021" y="3612748"/>
            <a:ext cx="833144" cy="18168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385F9E65-E910-1724-74A6-DB34A3CBC7C4}"/>
              </a:ext>
            </a:extLst>
          </p:cNvPr>
          <p:cNvSpPr/>
          <p:nvPr/>
        </p:nvSpPr>
        <p:spPr>
          <a:xfrm flipH="1">
            <a:off x="2884567" y="3396657"/>
            <a:ext cx="853722" cy="18335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AF9DE54-C03D-7524-F3F7-667DE8AE5439}"/>
              </a:ext>
            </a:extLst>
          </p:cNvPr>
          <p:cNvSpPr txBox="1"/>
          <p:nvPr/>
        </p:nvSpPr>
        <p:spPr>
          <a:xfrm>
            <a:off x="2847497" y="3597962"/>
            <a:ext cx="9300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volume: </a:t>
            </a:r>
            <a:r>
              <a:rPr kumimoji="1" lang="en-US" altLang="zh-CN" sz="800" dirty="0" err="1">
                <a:solidFill>
                  <a:schemeClr val="bg1"/>
                </a:solidFill>
              </a:rPr>
              <a:t>nas</a:t>
            </a:r>
            <a:r>
              <a:rPr kumimoji="1" lang="en-US" altLang="zh-CN" sz="800" dirty="0">
                <a:solidFill>
                  <a:schemeClr val="bg1"/>
                </a:solidFill>
              </a:rPr>
              <a:t>/</a:t>
            </a:r>
            <a:r>
              <a:rPr kumimoji="1" lang="en-US" altLang="zh-CN" sz="800" dirty="0" err="1">
                <a:solidFill>
                  <a:schemeClr val="bg1"/>
                </a:solidFill>
              </a:rPr>
              <a:t>oss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9DCB80B-F0A3-FD66-1ADB-B5A6795FB198}"/>
              </a:ext>
            </a:extLst>
          </p:cNvPr>
          <p:cNvSpPr txBox="1"/>
          <p:nvPr/>
        </p:nvSpPr>
        <p:spPr>
          <a:xfrm>
            <a:off x="3359682" y="3148431"/>
            <a:ext cx="428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/data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9A83D316-A3A4-C1A6-1097-ADF1A6A14C80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 flipV="1">
            <a:off x="3729165" y="3252510"/>
            <a:ext cx="12700" cy="451080"/>
          </a:xfrm>
          <a:prstGeom prst="bentConnector3">
            <a:avLst>
              <a:gd name="adj1" fmla="val 109755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78123DD9-D88C-34C1-67D4-7F622119E6C4}"/>
              </a:ext>
            </a:extLst>
          </p:cNvPr>
          <p:cNvSpPr txBox="1"/>
          <p:nvPr/>
        </p:nvSpPr>
        <p:spPr>
          <a:xfrm>
            <a:off x="2910140" y="3390630"/>
            <a:ext cx="8049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bg1"/>
                </a:solidFill>
              </a:rPr>
              <a:t>CSI Sidecar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72B792EA-D8C1-5CAA-D6F3-6A2293B9B9E5}"/>
              </a:ext>
            </a:extLst>
          </p:cNvPr>
          <p:cNvSpPr txBox="1"/>
          <p:nvPr/>
        </p:nvSpPr>
        <p:spPr>
          <a:xfrm>
            <a:off x="3744974" y="3274194"/>
            <a:ext cx="645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Elastic </a:t>
            </a:r>
          </a:p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Storage</a:t>
            </a:r>
          </a:p>
        </p:txBody>
      </p:sp>
      <p:sp>
        <p:nvSpPr>
          <p:cNvPr id="73" name="圆角矩形 72">
            <a:extLst>
              <a:ext uri="{FF2B5EF4-FFF2-40B4-BE49-F238E27FC236}">
                <a16:creationId xmlns:a16="http://schemas.microsoft.com/office/drawing/2014/main" id="{3A2895C6-E1EC-E438-915A-3CC13CE625E4}"/>
              </a:ext>
            </a:extLst>
          </p:cNvPr>
          <p:cNvSpPr/>
          <p:nvPr/>
        </p:nvSpPr>
        <p:spPr>
          <a:xfrm flipH="1">
            <a:off x="739964" y="4194543"/>
            <a:ext cx="3534668" cy="62358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圆角矩形 73">
            <a:extLst>
              <a:ext uri="{FF2B5EF4-FFF2-40B4-BE49-F238E27FC236}">
                <a16:creationId xmlns:a16="http://schemas.microsoft.com/office/drawing/2014/main" id="{DBEA2827-48A8-0D30-3F22-6CFF389F35D7}"/>
              </a:ext>
            </a:extLst>
          </p:cNvPr>
          <p:cNvSpPr/>
          <p:nvPr/>
        </p:nvSpPr>
        <p:spPr>
          <a:xfrm>
            <a:off x="834044" y="4451512"/>
            <a:ext cx="105171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 image v1 and without volume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98C723A-3952-A7A2-8729-97B9108564B7}"/>
              </a:ext>
            </a:extLst>
          </p:cNvPr>
          <p:cNvSpPr txBox="1"/>
          <p:nvPr/>
        </p:nvSpPr>
        <p:spPr>
          <a:xfrm>
            <a:off x="1908138" y="4213597"/>
            <a:ext cx="1242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900" dirty="0"/>
              <a:t>Sandbox Warm Pool</a:t>
            </a:r>
            <a:endParaRPr kumimoji="1" lang="zh-CN" altLang="en-US" sz="900" dirty="0"/>
          </a:p>
        </p:txBody>
      </p:sp>
      <p:sp>
        <p:nvSpPr>
          <p:cNvPr id="79" name="圆角矩形 78">
            <a:extLst>
              <a:ext uri="{FF2B5EF4-FFF2-40B4-BE49-F238E27FC236}">
                <a16:creationId xmlns:a16="http://schemas.microsoft.com/office/drawing/2014/main" id="{EB23F2BB-BF62-0462-7872-CA5D4D5579C1}"/>
              </a:ext>
            </a:extLst>
          </p:cNvPr>
          <p:cNvSpPr/>
          <p:nvPr/>
        </p:nvSpPr>
        <p:spPr>
          <a:xfrm>
            <a:off x="2005301" y="4457010"/>
            <a:ext cx="105171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 image v1 and without volume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0" name="圆角矩形 79">
            <a:extLst>
              <a:ext uri="{FF2B5EF4-FFF2-40B4-BE49-F238E27FC236}">
                <a16:creationId xmlns:a16="http://schemas.microsoft.com/office/drawing/2014/main" id="{CA2809AB-C59F-DE86-7824-0007A170A222}"/>
              </a:ext>
            </a:extLst>
          </p:cNvPr>
          <p:cNvSpPr/>
          <p:nvPr/>
        </p:nvSpPr>
        <p:spPr>
          <a:xfrm>
            <a:off x="3172900" y="4451691"/>
            <a:ext cx="1051715" cy="280202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Pod image v1 and without volume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83" name="肘形连接符 82">
            <a:extLst>
              <a:ext uri="{FF2B5EF4-FFF2-40B4-BE49-F238E27FC236}">
                <a16:creationId xmlns:a16="http://schemas.microsoft.com/office/drawing/2014/main" id="{659A6904-9BB3-0821-49B5-BC8C0F99B69A}"/>
              </a:ext>
            </a:extLst>
          </p:cNvPr>
          <p:cNvCxnSpPr>
            <a:stCxn id="73" idx="0"/>
            <a:endCxn id="46" idx="2"/>
          </p:cNvCxnSpPr>
          <p:nvPr/>
        </p:nvCxnSpPr>
        <p:spPr>
          <a:xfrm rot="16200000" flipV="1">
            <a:off x="1763759" y="3451004"/>
            <a:ext cx="348914" cy="1138164"/>
          </a:xfrm>
          <a:prstGeom prst="bentConnector3">
            <a:avLst>
              <a:gd name="adj1" fmla="val 52131"/>
            </a:avLst>
          </a:prstGeom>
          <a:ln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C6A99494-B9F1-7951-B3F9-CCEB5CE31CAD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1607870" y="1742248"/>
            <a:ext cx="0" cy="447982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>
            <a:extLst>
              <a:ext uri="{FF2B5EF4-FFF2-40B4-BE49-F238E27FC236}">
                <a16:creationId xmlns:a16="http://schemas.microsoft.com/office/drawing/2014/main" id="{77BDE50B-2868-CC5B-3320-AD8FD85D4617}"/>
              </a:ext>
            </a:extLst>
          </p:cNvPr>
          <p:cNvSpPr txBox="1"/>
          <p:nvPr/>
        </p:nvSpPr>
        <p:spPr>
          <a:xfrm>
            <a:off x="1607870" y="2683222"/>
            <a:ext cx="17187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2. Claim sandbox from warm pool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97" name="肘形连接符 96">
            <a:extLst>
              <a:ext uri="{FF2B5EF4-FFF2-40B4-BE49-F238E27FC236}">
                <a16:creationId xmlns:a16="http://schemas.microsoft.com/office/drawing/2014/main" id="{AC70CDEC-7650-CDA7-1ED6-3496064EB993}"/>
              </a:ext>
            </a:extLst>
          </p:cNvPr>
          <p:cNvCxnSpPr>
            <a:cxnSpLocks/>
            <a:stCxn id="45" idx="2"/>
            <a:endCxn id="46" idx="0"/>
          </p:cNvCxnSpPr>
          <p:nvPr/>
        </p:nvCxnSpPr>
        <p:spPr>
          <a:xfrm rot="5400000">
            <a:off x="2087357" y="1742535"/>
            <a:ext cx="506038" cy="1942484"/>
          </a:xfrm>
          <a:prstGeom prst="bentConnector3">
            <a:avLst>
              <a:gd name="adj1" fmla="val 41185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肘形连接符 99">
            <a:extLst>
              <a:ext uri="{FF2B5EF4-FFF2-40B4-BE49-F238E27FC236}">
                <a16:creationId xmlns:a16="http://schemas.microsoft.com/office/drawing/2014/main" id="{5C74003F-261B-4BB9-81BB-C7D7638496B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168895" y="2604711"/>
            <a:ext cx="498038" cy="212973"/>
          </a:xfrm>
          <a:prstGeom prst="bentConnector3">
            <a:avLst>
              <a:gd name="adj1" fmla="val 42537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69241BDD-E84D-C476-7F00-268BB1CD2DE0}"/>
              </a:ext>
            </a:extLst>
          </p:cNvPr>
          <p:cNvSpPr txBox="1"/>
          <p:nvPr/>
        </p:nvSpPr>
        <p:spPr>
          <a:xfrm>
            <a:off x="1525789" y="1761320"/>
            <a:ext cx="1611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 Create Sandbox with image:v1 and volume </a:t>
            </a:r>
            <a:r>
              <a:rPr kumimoji="1" lang="en-US" altLang="zh-CN" sz="800" dirty="0" err="1">
                <a:solidFill>
                  <a:schemeClr val="tx1"/>
                </a:solidFill>
              </a:rPr>
              <a:t>nas</a:t>
            </a:r>
            <a:r>
              <a:rPr kumimoji="1" lang="en-US" altLang="zh-CN" sz="800" dirty="0">
                <a:solidFill>
                  <a:schemeClr val="tx1"/>
                </a:solidFill>
              </a:rPr>
              <a:t>/</a:t>
            </a:r>
            <a:r>
              <a:rPr kumimoji="1" lang="en-US" altLang="zh-CN" sz="800" dirty="0" err="1">
                <a:solidFill>
                  <a:schemeClr val="tx1"/>
                </a:solidFill>
              </a:rPr>
              <a:t>oss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110" name="肘形连接符 109">
            <a:extLst>
              <a:ext uri="{FF2B5EF4-FFF2-40B4-BE49-F238E27FC236}">
                <a16:creationId xmlns:a16="http://schemas.microsoft.com/office/drawing/2014/main" id="{5EE942BA-38C3-B07D-B460-352656192423}"/>
              </a:ext>
            </a:extLst>
          </p:cNvPr>
          <p:cNvCxnSpPr>
            <a:stCxn id="73" idx="0"/>
            <a:endCxn id="11" idx="2"/>
          </p:cNvCxnSpPr>
          <p:nvPr/>
        </p:nvCxnSpPr>
        <p:spPr>
          <a:xfrm rot="5400000" flipH="1" flipV="1">
            <a:off x="2843794" y="3509277"/>
            <a:ext cx="348771" cy="1021763"/>
          </a:xfrm>
          <a:prstGeom prst="bentConnector3">
            <a:avLst>
              <a:gd name="adj1" fmla="val 52132"/>
            </a:avLst>
          </a:prstGeom>
          <a:ln>
            <a:solidFill>
              <a:schemeClr val="accent4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图片 115">
            <a:extLst>
              <a:ext uri="{FF2B5EF4-FFF2-40B4-BE49-F238E27FC236}">
                <a16:creationId xmlns:a16="http://schemas.microsoft.com/office/drawing/2014/main" id="{334926E0-A59A-B542-C998-207748E0E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230" y="3315583"/>
            <a:ext cx="3527893" cy="145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85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BFF21160-D482-98D7-F0FC-F15076496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DEEA261B-DF94-7102-34E4-9B591AF1C3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Sandbox claim operations(</a:t>
            </a:r>
            <a:r>
              <a:rPr lang="en" altLang="zh-CN" b="0" dirty="0" err="1"/>
              <a:t>cont</a:t>
            </a:r>
            <a:r>
              <a:rPr lang="en" altLang="zh-CN" b="0" dirty="0"/>
              <a:t>)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49FDACE3-5C83-101D-4DC6-F96A98309441}"/>
              </a:ext>
            </a:extLst>
          </p:cNvPr>
          <p:cNvSpPr/>
          <p:nvPr/>
        </p:nvSpPr>
        <p:spPr>
          <a:xfrm>
            <a:off x="244620" y="1280498"/>
            <a:ext cx="4539072" cy="3643753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6881F83-DC9F-DF04-50FA-F23A92042B45}"/>
              </a:ext>
            </a:extLst>
          </p:cNvPr>
          <p:cNvGrpSpPr/>
          <p:nvPr/>
        </p:nvGrpSpPr>
        <p:grpSpPr>
          <a:xfrm>
            <a:off x="5106813" y="1221902"/>
            <a:ext cx="3605171" cy="3643753"/>
            <a:chOff x="6796459" y="1253059"/>
            <a:chExt cx="4593293" cy="4244791"/>
          </a:xfrm>
        </p:grpSpPr>
        <p:sp>
          <p:nvSpPr>
            <p:cNvPr id="36" name="Shape 1021">
              <a:extLst>
                <a:ext uri="{FF2B5EF4-FFF2-40B4-BE49-F238E27FC236}">
                  <a16:creationId xmlns:a16="http://schemas.microsoft.com/office/drawing/2014/main" id="{4B6E8611-1EB6-8B40-A0E6-FE5F84B9DA64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37" name="Shape 1021">
              <a:extLst>
                <a:ext uri="{FF2B5EF4-FFF2-40B4-BE49-F238E27FC236}">
                  <a16:creationId xmlns:a16="http://schemas.microsoft.com/office/drawing/2014/main" id="{3C467C6E-4945-0D30-F698-C65C382067D2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38" name="TextBox 54">
            <a:extLst>
              <a:ext uri="{FF2B5EF4-FFF2-40B4-BE49-F238E27FC236}">
                <a16:creationId xmlns:a16="http://schemas.microsoft.com/office/drawing/2014/main" id="{6D1EB430-68FD-94B5-3439-8A03EF7855A7}"/>
              </a:ext>
            </a:extLst>
          </p:cNvPr>
          <p:cNvSpPr txBox="1"/>
          <p:nvPr/>
        </p:nvSpPr>
        <p:spPr>
          <a:xfrm>
            <a:off x="5106813" y="1252439"/>
            <a:ext cx="3605171" cy="170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b="1" dirty="0"/>
              <a:t>Sandbox Gateway</a:t>
            </a:r>
            <a:r>
              <a:rPr lang="en-US" altLang="zh-CN" sz="1100" dirty="0"/>
              <a:t>: envoy filter based efficient traffic gateway</a:t>
            </a:r>
          </a:p>
          <a:p>
            <a:pPr>
              <a:lnSpc>
                <a:spcPct val="150000"/>
              </a:lnSpc>
            </a:pPr>
            <a:r>
              <a:rPr lang="en-US" altLang="zh-CN" sz="1100" b="1" dirty="0"/>
              <a:t>Sandbox Runtime</a:t>
            </a:r>
            <a:r>
              <a:rPr lang="en-US" altLang="zh-CN" sz="1100" dirty="0"/>
              <a:t>: embedded daemon or sidecar for sandbox services: </a:t>
            </a:r>
            <a:endParaRPr lang="en" altLang="zh-CN" sz="1100" dirty="0"/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b="1" dirty="0"/>
              <a:t>Command Exec: </a:t>
            </a:r>
          </a:p>
          <a:p>
            <a:pPr marL="171450" indent="-1714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900" b="1" dirty="0"/>
              <a:t>Filesystem Operations: </a:t>
            </a:r>
            <a:endParaRPr lang="en" altLang="zh-CN" sz="900" dirty="0"/>
          </a:p>
          <a:p>
            <a:pPr latinLnBrk="1">
              <a:lnSpc>
                <a:spcPct val="150000"/>
              </a:lnSpc>
            </a:pPr>
            <a:endParaRPr lang="en" altLang="zh-CN" sz="900" dirty="0"/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932AB493-989C-5A92-A77A-B5F4D17FEB0C}"/>
              </a:ext>
            </a:extLst>
          </p:cNvPr>
          <p:cNvSpPr/>
          <p:nvPr/>
        </p:nvSpPr>
        <p:spPr>
          <a:xfrm flipH="1">
            <a:off x="862412" y="1684682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40" name="同侧圆角矩形 39">
            <a:extLst>
              <a:ext uri="{FF2B5EF4-FFF2-40B4-BE49-F238E27FC236}">
                <a16:creationId xmlns:a16="http://schemas.microsoft.com/office/drawing/2014/main" id="{91C72FB0-A722-E9FF-26F1-9073A967F392}"/>
              </a:ext>
            </a:extLst>
          </p:cNvPr>
          <p:cNvSpPr/>
          <p:nvPr/>
        </p:nvSpPr>
        <p:spPr>
          <a:xfrm rot="10800000" flipV="1">
            <a:off x="1330663" y="1895734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9ACDCC5-032E-7DF5-0F3C-ABAE91056A48}"/>
              </a:ext>
            </a:extLst>
          </p:cNvPr>
          <p:cNvSpPr txBox="1"/>
          <p:nvPr/>
        </p:nvSpPr>
        <p:spPr>
          <a:xfrm>
            <a:off x="1109048" y="1664010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68A553E0-18A8-FD6C-3348-E44C110E371D}"/>
              </a:ext>
            </a:extLst>
          </p:cNvPr>
          <p:cNvSpPr/>
          <p:nvPr/>
        </p:nvSpPr>
        <p:spPr>
          <a:xfrm flipH="1">
            <a:off x="458540" y="2481722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B95BCA83-B8DE-8C7C-E9D3-89E00D26DADF}"/>
              </a:ext>
            </a:extLst>
          </p:cNvPr>
          <p:cNvSpPr/>
          <p:nvPr/>
        </p:nvSpPr>
        <p:spPr>
          <a:xfrm flipH="1">
            <a:off x="942630" y="2617814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Gateway</a:t>
            </a:r>
            <a:endParaRPr kumimoji="1" lang="zh-CN" altLang="en-US" sz="1000" dirty="0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DF993A43-323F-6801-F9A4-5BAF95F8FB06}"/>
              </a:ext>
            </a:extLst>
          </p:cNvPr>
          <p:cNvSpPr/>
          <p:nvPr/>
        </p:nvSpPr>
        <p:spPr>
          <a:xfrm flipH="1">
            <a:off x="626377" y="3294788"/>
            <a:ext cx="1691088" cy="8788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A7966944-D694-0FA1-6F9F-A7D2BD81612E}"/>
              </a:ext>
            </a:extLst>
          </p:cNvPr>
          <p:cNvSpPr/>
          <p:nvPr/>
        </p:nvSpPr>
        <p:spPr>
          <a:xfrm flipH="1">
            <a:off x="1143230" y="3577502"/>
            <a:ext cx="907227" cy="204076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8DBC975-5D10-994C-C865-E114CF3FE469}"/>
              </a:ext>
            </a:extLst>
          </p:cNvPr>
          <p:cNvSpPr txBox="1"/>
          <p:nvPr/>
        </p:nvSpPr>
        <p:spPr>
          <a:xfrm>
            <a:off x="938483" y="3311014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FE3A5678-84B0-6A83-2EAE-A2D725305BD3}"/>
              </a:ext>
            </a:extLst>
          </p:cNvPr>
          <p:cNvSpPr/>
          <p:nvPr/>
        </p:nvSpPr>
        <p:spPr>
          <a:xfrm flipH="1">
            <a:off x="1146985" y="3830950"/>
            <a:ext cx="903472" cy="1975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640E75-126A-CEA8-63B6-387DB64B10D7}"/>
              </a:ext>
            </a:extLst>
          </p:cNvPr>
          <p:cNvSpPr txBox="1"/>
          <p:nvPr/>
        </p:nvSpPr>
        <p:spPr>
          <a:xfrm>
            <a:off x="1078134" y="3570982"/>
            <a:ext cx="1005403" cy="215444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Sandbox Runtime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8" name="肘形连接符 7">
            <a:extLst>
              <a:ext uri="{FF2B5EF4-FFF2-40B4-BE49-F238E27FC236}">
                <a16:creationId xmlns:a16="http://schemas.microsoft.com/office/drawing/2014/main" id="{48C27F9F-9FAE-0E67-2C2A-ED4C156A32FD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125834" y="3678703"/>
            <a:ext cx="7435" cy="262037"/>
          </a:xfrm>
          <a:prstGeom prst="bentConnector3">
            <a:avLst>
              <a:gd name="adj1" fmla="val -117487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A218D4C5-2BE7-17FE-75EC-1406B890A2A1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1463863" y="2054014"/>
            <a:ext cx="0" cy="56380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文本框 94">
            <a:extLst>
              <a:ext uri="{FF2B5EF4-FFF2-40B4-BE49-F238E27FC236}">
                <a16:creationId xmlns:a16="http://schemas.microsoft.com/office/drawing/2014/main" id="{F0E776EB-E460-E398-E797-9F2D0BACCDC7}"/>
              </a:ext>
            </a:extLst>
          </p:cNvPr>
          <p:cNvSpPr txBox="1"/>
          <p:nvPr/>
        </p:nvSpPr>
        <p:spPr>
          <a:xfrm>
            <a:off x="182046" y="3637717"/>
            <a:ext cx="9172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Command Exec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97" name="肘形连接符 96">
            <a:extLst>
              <a:ext uri="{FF2B5EF4-FFF2-40B4-BE49-F238E27FC236}">
                <a16:creationId xmlns:a16="http://schemas.microsoft.com/office/drawing/2014/main" id="{60B97BD3-AC58-CFD1-316E-F52231DDCC38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56299" y="2834763"/>
            <a:ext cx="1863356" cy="755236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肘形连接符 99">
            <a:extLst>
              <a:ext uri="{FF2B5EF4-FFF2-40B4-BE49-F238E27FC236}">
                <a16:creationId xmlns:a16="http://schemas.microsoft.com/office/drawing/2014/main" id="{665E8CB0-611C-1D11-48E1-E1892B46D8BB}"/>
              </a:ext>
            </a:extLst>
          </p:cNvPr>
          <p:cNvCxnSpPr>
            <a:cxnSpLocks/>
            <a:endCxn id="19" idx="0"/>
          </p:cNvCxnSpPr>
          <p:nvPr/>
        </p:nvCxnSpPr>
        <p:spPr>
          <a:xfrm rot="5400000">
            <a:off x="3075687" y="3185921"/>
            <a:ext cx="756964" cy="12700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47203CF7-F403-293A-8337-B3A78ABE042B}"/>
              </a:ext>
            </a:extLst>
          </p:cNvPr>
          <p:cNvSpPr txBox="1"/>
          <p:nvPr/>
        </p:nvSpPr>
        <p:spPr>
          <a:xfrm>
            <a:off x="1149663" y="3818232"/>
            <a:ext cx="963437" cy="2154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app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" name="圆角矩形 45">
            <a:extLst>
              <a:ext uri="{FF2B5EF4-FFF2-40B4-BE49-F238E27FC236}">
                <a16:creationId xmlns:a16="http://schemas.microsoft.com/office/drawing/2014/main" id="{41B28BA0-FB4A-CFD0-051B-E1019598A12C}"/>
              </a:ext>
            </a:extLst>
          </p:cNvPr>
          <p:cNvSpPr/>
          <p:nvPr/>
        </p:nvSpPr>
        <p:spPr>
          <a:xfrm flipH="1">
            <a:off x="2499710" y="3288209"/>
            <a:ext cx="1691088" cy="87883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圆角矩形 51">
            <a:extLst>
              <a:ext uri="{FF2B5EF4-FFF2-40B4-BE49-F238E27FC236}">
                <a16:creationId xmlns:a16="http://schemas.microsoft.com/office/drawing/2014/main" id="{48E9A239-DFCD-0A58-3D6F-644E16A2D4D2}"/>
              </a:ext>
            </a:extLst>
          </p:cNvPr>
          <p:cNvSpPr/>
          <p:nvPr/>
        </p:nvSpPr>
        <p:spPr>
          <a:xfrm flipH="1">
            <a:off x="3016563" y="3570923"/>
            <a:ext cx="907227" cy="204076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7" name="文本框 52">
            <a:extLst>
              <a:ext uri="{FF2B5EF4-FFF2-40B4-BE49-F238E27FC236}">
                <a16:creationId xmlns:a16="http://schemas.microsoft.com/office/drawing/2014/main" id="{646CCBBA-019A-E315-CFB1-EBF8C136B2E3}"/>
              </a:ext>
            </a:extLst>
          </p:cNvPr>
          <p:cNvSpPr txBox="1"/>
          <p:nvPr/>
        </p:nvSpPr>
        <p:spPr>
          <a:xfrm>
            <a:off x="2811816" y="3304435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8" name="圆角矩形 4">
            <a:extLst>
              <a:ext uri="{FF2B5EF4-FFF2-40B4-BE49-F238E27FC236}">
                <a16:creationId xmlns:a16="http://schemas.microsoft.com/office/drawing/2014/main" id="{8839695E-EFFC-CA66-43AD-F80709BA784D}"/>
              </a:ext>
            </a:extLst>
          </p:cNvPr>
          <p:cNvSpPr/>
          <p:nvPr/>
        </p:nvSpPr>
        <p:spPr>
          <a:xfrm flipH="1">
            <a:off x="3020318" y="3824371"/>
            <a:ext cx="903472" cy="1975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9" name="文本框 5">
            <a:extLst>
              <a:ext uri="{FF2B5EF4-FFF2-40B4-BE49-F238E27FC236}">
                <a16:creationId xmlns:a16="http://schemas.microsoft.com/office/drawing/2014/main" id="{9E9365E8-245E-0072-6105-FD33ED759D97}"/>
              </a:ext>
            </a:extLst>
          </p:cNvPr>
          <p:cNvSpPr txBox="1"/>
          <p:nvPr/>
        </p:nvSpPr>
        <p:spPr>
          <a:xfrm>
            <a:off x="2951467" y="3564403"/>
            <a:ext cx="1005403" cy="215444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Sandbox Runtime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cxnSp>
        <p:nvCxnSpPr>
          <p:cNvPr id="24" name="肘形连接符 7">
            <a:extLst>
              <a:ext uri="{FF2B5EF4-FFF2-40B4-BE49-F238E27FC236}">
                <a16:creationId xmlns:a16="http://schemas.microsoft.com/office/drawing/2014/main" id="{6A6146CD-86C6-33E2-5F26-B011E8785DC2}"/>
              </a:ext>
            </a:extLst>
          </p:cNvPr>
          <p:cNvCxnSpPr>
            <a:cxnSpLocks/>
            <a:stCxn id="19" idx="3"/>
            <a:endCxn id="26" idx="3"/>
          </p:cNvCxnSpPr>
          <p:nvPr/>
        </p:nvCxnSpPr>
        <p:spPr>
          <a:xfrm flipH="1">
            <a:off x="3913870" y="3672125"/>
            <a:ext cx="43000" cy="245318"/>
          </a:xfrm>
          <a:prstGeom prst="bentConnector3">
            <a:avLst>
              <a:gd name="adj1" fmla="val -53162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94">
            <a:extLst>
              <a:ext uri="{FF2B5EF4-FFF2-40B4-BE49-F238E27FC236}">
                <a16:creationId xmlns:a16="http://schemas.microsoft.com/office/drawing/2014/main" id="{3BC777C9-D855-DDF6-BC2B-9EE7E8C69F9A}"/>
              </a:ext>
            </a:extLst>
          </p:cNvPr>
          <p:cNvSpPr txBox="1"/>
          <p:nvPr/>
        </p:nvSpPr>
        <p:spPr>
          <a:xfrm>
            <a:off x="4160506" y="3701999"/>
            <a:ext cx="5677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File Ops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6" name="文本框 1">
            <a:extLst>
              <a:ext uri="{FF2B5EF4-FFF2-40B4-BE49-F238E27FC236}">
                <a16:creationId xmlns:a16="http://schemas.microsoft.com/office/drawing/2014/main" id="{4E5B2464-4F23-47E2-DBBA-91128EF3A48D}"/>
              </a:ext>
            </a:extLst>
          </p:cNvPr>
          <p:cNvSpPr txBox="1"/>
          <p:nvPr/>
        </p:nvSpPr>
        <p:spPr>
          <a:xfrm>
            <a:off x="2950433" y="3809721"/>
            <a:ext cx="963437" cy="21544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solidFill>
                  <a:schemeClr val="bg1"/>
                </a:solidFill>
              </a:rPr>
              <a:t>app</a:t>
            </a:r>
            <a:endParaRPr kumimoji="1" lang="zh-CN" altLang="en-US" sz="800" dirty="0">
              <a:solidFill>
                <a:schemeClr val="bg1"/>
              </a:solidFill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F5F3E41C-6F48-2190-D6C0-E7C82CB70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210" y="3355816"/>
            <a:ext cx="3466493" cy="83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01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71990F2C-795B-1FE6-8C2D-1AA6D578D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框 107">
            <a:extLst>
              <a:ext uri="{FF2B5EF4-FFF2-40B4-BE49-F238E27FC236}">
                <a16:creationId xmlns:a16="http://schemas.microsoft.com/office/drawing/2014/main" id="{6A31DA85-0E91-B973-E354-7DB803FBEC63}"/>
              </a:ext>
            </a:extLst>
          </p:cNvPr>
          <p:cNvSpPr txBox="1"/>
          <p:nvPr/>
        </p:nvSpPr>
        <p:spPr>
          <a:xfrm>
            <a:off x="2820939" y="22393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" dirty="0"/>
              <a:t>隐藏</a:t>
            </a:r>
          </a:p>
        </p:txBody>
      </p:sp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8E255ACB-FC88-969A-A4EC-C8149651E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061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Sandbox Pause &amp; Resume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17AFED67-F2B0-470D-AE6D-977160684B39}"/>
              </a:ext>
            </a:extLst>
          </p:cNvPr>
          <p:cNvSpPr/>
          <p:nvPr/>
        </p:nvSpPr>
        <p:spPr>
          <a:xfrm>
            <a:off x="321105" y="1223753"/>
            <a:ext cx="4539072" cy="3397204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687FA35-11E8-BF24-7495-0E2558A2C4AD}"/>
              </a:ext>
            </a:extLst>
          </p:cNvPr>
          <p:cNvGrpSpPr/>
          <p:nvPr/>
        </p:nvGrpSpPr>
        <p:grpSpPr>
          <a:xfrm>
            <a:off x="5106813" y="1221902"/>
            <a:ext cx="3605171" cy="3397203"/>
            <a:chOff x="6796459" y="1253059"/>
            <a:chExt cx="4593293" cy="4244791"/>
          </a:xfrm>
        </p:grpSpPr>
        <p:sp>
          <p:nvSpPr>
            <p:cNvPr id="36" name="Shape 1021">
              <a:extLst>
                <a:ext uri="{FF2B5EF4-FFF2-40B4-BE49-F238E27FC236}">
                  <a16:creationId xmlns:a16="http://schemas.microsoft.com/office/drawing/2014/main" id="{8A225D7C-D094-08F5-BB3D-015536958203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37" name="Shape 1021">
              <a:extLst>
                <a:ext uri="{FF2B5EF4-FFF2-40B4-BE49-F238E27FC236}">
                  <a16:creationId xmlns:a16="http://schemas.microsoft.com/office/drawing/2014/main" id="{C9DE3E36-0B2D-FCC7-BA99-E291E413AEE9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38" name="TextBox 54">
            <a:extLst>
              <a:ext uri="{FF2B5EF4-FFF2-40B4-BE49-F238E27FC236}">
                <a16:creationId xmlns:a16="http://schemas.microsoft.com/office/drawing/2014/main" id="{4E13BB5C-396C-41F0-5215-7871958AA26C}"/>
              </a:ext>
            </a:extLst>
          </p:cNvPr>
          <p:cNvSpPr txBox="1"/>
          <p:nvPr/>
        </p:nvSpPr>
        <p:spPr>
          <a:xfrm>
            <a:off x="5106813" y="1252439"/>
            <a:ext cx="3605171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Sandbox Instance Lifecycle Management</a:t>
            </a:r>
          </a:p>
          <a:p>
            <a:pPr marL="171450" indent="-171450" latinLnBrk="1">
              <a:buFont typeface="Arial" panose="020B0604020202020204" pitchFamily="34" charset="0"/>
              <a:buChar char="•"/>
            </a:pPr>
            <a:r>
              <a:rPr lang="en" altLang="zh-CN" sz="900" b="1" dirty="0"/>
              <a:t>Pause: </a:t>
            </a:r>
            <a:r>
              <a:rPr lang="en" altLang="zh-CN" sz="900" dirty="0"/>
              <a:t>When idle, sandbox is hibernated—state checkpointed and compute resources released to reduce cost</a:t>
            </a:r>
          </a:p>
          <a:p>
            <a:pPr marL="171450" indent="-171450" latinLnBrk="1">
              <a:buFont typeface="Arial" panose="020B0604020202020204" pitchFamily="34" charset="0"/>
              <a:buChar char="•"/>
            </a:pPr>
            <a:r>
              <a:rPr lang="en" altLang="zh-CN" sz="900" b="1" dirty="0"/>
              <a:t>Resume: </a:t>
            </a:r>
            <a:r>
              <a:rPr lang="en" altLang="zh-CN" sz="900" dirty="0"/>
              <a:t>Upon agent request, sandbox is rapidly restored to its exact pre-sleep state (memory + filesystem), enabling seamless task resumption</a:t>
            </a:r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86712F42-B71E-5C0C-C133-4149C872302C}"/>
              </a:ext>
            </a:extLst>
          </p:cNvPr>
          <p:cNvSpPr/>
          <p:nvPr/>
        </p:nvSpPr>
        <p:spPr>
          <a:xfrm flipH="1">
            <a:off x="975999" y="1356690"/>
            <a:ext cx="1165253" cy="36933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 dirty="0"/>
          </a:p>
        </p:txBody>
      </p:sp>
      <p:sp>
        <p:nvSpPr>
          <p:cNvPr id="40" name="同侧圆角矩形 39">
            <a:extLst>
              <a:ext uri="{FF2B5EF4-FFF2-40B4-BE49-F238E27FC236}">
                <a16:creationId xmlns:a16="http://schemas.microsoft.com/office/drawing/2014/main" id="{C9E03D66-7B55-27AA-0382-255311FBA387}"/>
              </a:ext>
            </a:extLst>
          </p:cNvPr>
          <p:cNvSpPr/>
          <p:nvPr/>
        </p:nvSpPr>
        <p:spPr>
          <a:xfrm rot="10800000" flipV="1">
            <a:off x="1444250" y="1567742"/>
            <a:ext cx="900727" cy="164455"/>
          </a:xfrm>
          <a:prstGeom prst="round2SameRect">
            <a:avLst>
              <a:gd name="adj1" fmla="val 0"/>
              <a:gd name="adj2" fmla="val 18030"/>
            </a:avLst>
          </a:prstGeom>
          <a:solidFill>
            <a:srgbClr val="FFFFFF">
              <a:alpha val="49158"/>
            </a:srgbClr>
          </a:solidFill>
          <a:ln w="127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8" tIns="91438" rIns="91438" bIns="91438" numCol="1" spcCol="381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E2B</a:t>
            </a:r>
            <a:r>
              <a:rPr kumimoji="1" lang="zh-CN" altLang="en-US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 </a:t>
            </a:r>
            <a:r>
              <a:rPr kumimoji="1" lang="en-US" altLang="zh-CN" sz="800" noProof="0" dirty="0">
                <a:solidFill>
                  <a:srgbClr val="FFFFFF"/>
                </a:solidFill>
                <a:uLnTx/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  <a:sym typeface="等线" panose="02010600030101010101" charset="-122"/>
              </a:rPr>
              <a:t>SDK</a:t>
            </a:r>
            <a:endParaRPr kumimoji="1" lang="en-US" altLang="zh-CN" sz="80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Alibaba PuHuiTi 2.0 55 Regular" panose="00020600040101010101" pitchFamily="18" charset="-122"/>
              <a:cs typeface="Alibaba PuHuiTi 2.0 55 Regular" pitchFamily="18" charset="-122"/>
              <a:sym typeface="等线" panose="02010600030101010101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DED8EEF-FBC4-0603-1CA5-9C07A875812B}"/>
              </a:ext>
            </a:extLst>
          </p:cNvPr>
          <p:cNvSpPr txBox="1"/>
          <p:nvPr/>
        </p:nvSpPr>
        <p:spPr>
          <a:xfrm>
            <a:off x="1222635" y="1336018"/>
            <a:ext cx="6719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AI</a:t>
            </a:r>
            <a:r>
              <a:rPr kumimoji="1" lang="zh-CN" altLang="en-US" sz="1000" dirty="0">
                <a:solidFill>
                  <a:schemeClr val="bg1"/>
                </a:solidFill>
              </a:rPr>
              <a:t> </a:t>
            </a:r>
            <a:r>
              <a:rPr kumimoji="1" lang="en-US" altLang="zh-CN" sz="1000" dirty="0">
                <a:solidFill>
                  <a:schemeClr val="bg1"/>
                </a:solidFill>
              </a:rPr>
              <a:t>Agent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3" name="圆角矩形 42">
            <a:extLst>
              <a:ext uri="{FF2B5EF4-FFF2-40B4-BE49-F238E27FC236}">
                <a16:creationId xmlns:a16="http://schemas.microsoft.com/office/drawing/2014/main" id="{386B2F03-A2DA-48DE-2B17-C81945D893BC}"/>
              </a:ext>
            </a:extLst>
          </p:cNvPr>
          <p:cNvSpPr/>
          <p:nvPr/>
        </p:nvSpPr>
        <p:spPr>
          <a:xfrm flipH="1">
            <a:off x="924181" y="2133939"/>
            <a:ext cx="3210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707AEB40-CDEA-6A95-8762-F9F2B13AF5AE}"/>
              </a:ext>
            </a:extLst>
          </p:cNvPr>
          <p:cNvSpPr/>
          <p:nvPr/>
        </p:nvSpPr>
        <p:spPr>
          <a:xfrm flipH="1">
            <a:off x="1086637" y="2190230"/>
            <a:ext cx="1042467" cy="3015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Manager</a:t>
            </a:r>
            <a:endParaRPr kumimoji="1" lang="zh-CN" altLang="en-US" sz="1000" dirty="0"/>
          </a:p>
        </p:txBody>
      </p:sp>
      <p:sp>
        <p:nvSpPr>
          <p:cNvPr id="45" name="圆角矩形 44">
            <a:extLst>
              <a:ext uri="{FF2B5EF4-FFF2-40B4-BE49-F238E27FC236}">
                <a16:creationId xmlns:a16="http://schemas.microsoft.com/office/drawing/2014/main" id="{35BE3C60-F782-19F9-4B34-F5F5DC44161A}"/>
              </a:ext>
            </a:extLst>
          </p:cNvPr>
          <p:cNvSpPr/>
          <p:nvPr/>
        </p:nvSpPr>
        <p:spPr>
          <a:xfrm flipH="1">
            <a:off x="2667234" y="2222051"/>
            <a:ext cx="1288768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</a:t>
            </a:r>
            <a:r>
              <a:rPr kumimoji="1" lang="zh-CN" altLang="en-US" sz="1000" dirty="0"/>
              <a:t> </a:t>
            </a:r>
            <a:r>
              <a:rPr kumimoji="1" lang="en-US" altLang="zh-CN" sz="1000" dirty="0"/>
              <a:t>Controller</a:t>
            </a:r>
            <a:endParaRPr kumimoji="1" lang="zh-CN" altLang="en-US" sz="1000" dirty="0"/>
          </a:p>
        </p:txBody>
      </p:sp>
      <p:sp>
        <p:nvSpPr>
          <p:cNvPr id="46" name="圆角矩形 45">
            <a:extLst>
              <a:ext uri="{FF2B5EF4-FFF2-40B4-BE49-F238E27FC236}">
                <a16:creationId xmlns:a16="http://schemas.microsoft.com/office/drawing/2014/main" id="{42EC6896-416A-45D9-BBA2-FCC64098473E}"/>
              </a:ext>
            </a:extLst>
          </p:cNvPr>
          <p:cNvSpPr/>
          <p:nvPr/>
        </p:nvSpPr>
        <p:spPr>
          <a:xfrm flipH="1">
            <a:off x="535971" y="3031532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F8C01AD7-59D5-799B-1F99-A4A3ADFA5929}"/>
              </a:ext>
            </a:extLst>
          </p:cNvPr>
          <p:cNvSpPr/>
          <p:nvPr/>
        </p:nvSpPr>
        <p:spPr>
          <a:xfrm flipH="1">
            <a:off x="584361" y="3187336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Daemon</a:t>
            </a:r>
            <a:endParaRPr kumimoji="1" lang="zh-CN" altLang="en-US" sz="800" dirty="0"/>
          </a:p>
        </p:txBody>
      </p:sp>
      <p:sp>
        <p:nvSpPr>
          <p:cNvPr id="49" name="圆角矩形 48">
            <a:extLst>
              <a:ext uri="{FF2B5EF4-FFF2-40B4-BE49-F238E27FC236}">
                <a16:creationId xmlns:a16="http://schemas.microsoft.com/office/drawing/2014/main" id="{B4FB02B8-1176-94B9-E31F-86781BE2359E}"/>
              </a:ext>
            </a:extLst>
          </p:cNvPr>
          <p:cNvSpPr/>
          <p:nvPr/>
        </p:nvSpPr>
        <p:spPr>
          <a:xfrm flipH="1">
            <a:off x="1280023" y="3351128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0" name="圆角矩形 49">
            <a:extLst>
              <a:ext uri="{FF2B5EF4-FFF2-40B4-BE49-F238E27FC236}">
                <a16:creationId xmlns:a16="http://schemas.microsoft.com/office/drawing/2014/main" id="{08B4F30E-0714-7205-4071-D1743C159CF5}"/>
              </a:ext>
            </a:extLst>
          </p:cNvPr>
          <p:cNvSpPr/>
          <p:nvPr/>
        </p:nvSpPr>
        <p:spPr>
          <a:xfrm flipH="1">
            <a:off x="535969" y="3603749"/>
            <a:ext cx="724289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Containerd</a:t>
            </a:r>
            <a:endParaRPr kumimoji="1" lang="zh-CN" altLang="en-US" sz="800" dirty="0"/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C9EADC47-C67B-C070-1D92-EAD19F0547D0}"/>
              </a:ext>
            </a:extLst>
          </p:cNvPr>
          <p:cNvSpPr/>
          <p:nvPr/>
        </p:nvSpPr>
        <p:spPr>
          <a:xfrm flipH="1">
            <a:off x="1385910" y="3664562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8263D8FD-D013-1664-9FA4-A6586C5C3584}"/>
              </a:ext>
            </a:extLst>
          </p:cNvPr>
          <p:cNvSpPr/>
          <p:nvPr/>
        </p:nvSpPr>
        <p:spPr>
          <a:xfrm flipH="1">
            <a:off x="1386643" y="3411245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429E74F-BBBF-ECE3-75B8-BB155F5F263A}"/>
              </a:ext>
            </a:extLst>
          </p:cNvPr>
          <p:cNvSpPr txBox="1"/>
          <p:nvPr/>
        </p:nvSpPr>
        <p:spPr>
          <a:xfrm>
            <a:off x="1261554" y="3104579"/>
            <a:ext cx="9733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Paused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03E58C1D-3CDE-3F09-B567-156F04B80142}"/>
              </a:ext>
            </a:extLst>
          </p:cNvPr>
          <p:cNvSpPr/>
          <p:nvPr/>
        </p:nvSpPr>
        <p:spPr>
          <a:xfrm flipH="1">
            <a:off x="2695330" y="3030391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3850B175-EB4D-D354-4111-59EFB370EA6F}"/>
              </a:ext>
            </a:extLst>
          </p:cNvPr>
          <p:cNvSpPr/>
          <p:nvPr/>
        </p:nvSpPr>
        <p:spPr>
          <a:xfrm flipH="1">
            <a:off x="2753604" y="3179687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kubelet</a:t>
            </a:r>
            <a:endParaRPr kumimoji="1" lang="zh-CN" altLang="en-US" sz="800" dirty="0"/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DD7B46E1-918F-96DA-BA98-C54DAB6B017E}"/>
              </a:ext>
            </a:extLst>
          </p:cNvPr>
          <p:cNvSpPr/>
          <p:nvPr/>
        </p:nvSpPr>
        <p:spPr>
          <a:xfrm flipH="1">
            <a:off x="3439382" y="3349987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63938ED6-B258-D1CC-5D54-C44D276ABE75}"/>
              </a:ext>
            </a:extLst>
          </p:cNvPr>
          <p:cNvSpPr/>
          <p:nvPr/>
        </p:nvSpPr>
        <p:spPr>
          <a:xfrm flipH="1">
            <a:off x="3545269" y="3663421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AC7889FD-6D18-9961-E0E0-0ED25FE70F80}"/>
              </a:ext>
            </a:extLst>
          </p:cNvPr>
          <p:cNvSpPr/>
          <p:nvPr/>
        </p:nvSpPr>
        <p:spPr>
          <a:xfrm flipH="1">
            <a:off x="3546002" y="3410104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C6E112D-1066-2144-2FE5-9FBE07998301}"/>
              </a:ext>
            </a:extLst>
          </p:cNvPr>
          <p:cNvSpPr txBox="1"/>
          <p:nvPr/>
        </p:nvSpPr>
        <p:spPr>
          <a:xfrm>
            <a:off x="3420913" y="3103438"/>
            <a:ext cx="106311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Resumed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65" name="磁盘 64">
            <a:extLst>
              <a:ext uri="{FF2B5EF4-FFF2-40B4-BE49-F238E27FC236}">
                <a16:creationId xmlns:a16="http://schemas.microsoft.com/office/drawing/2014/main" id="{55AB3339-2D66-25FB-CD48-E01EB3A607A2}"/>
              </a:ext>
            </a:extLst>
          </p:cNvPr>
          <p:cNvSpPr/>
          <p:nvPr/>
        </p:nvSpPr>
        <p:spPr>
          <a:xfrm>
            <a:off x="2166810" y="4213925"/>
            <a:ext cx="686083" cy="339866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C317260-A1A1-4F40-1AD7-49F229F76FF4}"/>
              </a:ext>
            </a:extLst>
          </p:cNvPr>
          <p:cNvSpPr txBox="1"/>
          <p:nvPr/>
        </p:nvSpPr>
        <p:spPr>
          <a:xfrm>
            <a:off x="2223961" y="4201920"/>
            <a:ext cx="1015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/>
              <a:t>Shared storage</a:t>
            </a:r>
            <a:endParaRPr kumimoji="1" lang="zh-CN" altLang="en-US" sz="1000" dirty="0"/>
          </a:p>
        </p:txBody>
      </p: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77883FEE-2F6D-CE5A-72DC-AE3C5E00DAF4}"/>
              </a:ext>
            </a:extLst>
          </p:cNvPr>
          <p:cNvCxnSpPr>
            <a:cxnSpLocks/>
          </p:cNvCxnSpPr>
          <p:nvPr/>
        </p:nvCxnSpPr>
        <p:spPr>
          <a:xfrm>
            <a:off x="1222635" y="1726022"/>
            <a:ext cx="0" cy="454362"/>
          </a:xfrm>
          <a:prstGeom prst="straightConnector1">
            <a:avLst/>
          </a:prstGeom>
          <a:ln w="63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94C04D6F-4AA5-7350-3A16-3B08425209E9}"/>
              </a:ext>
            </a:extLst>
          </p:cNvPr>
          <p:cNvCxnSpPr>
            <a:cxnSpLocks/>
            <a:stCxn id="44" idx="1"/>
            <a:endCxn id="45" idx="3"/>
          </p:cNvCxnSpPr>
          <p:nvPr/>
        </p:nvCxnSpPr>
        <p:spPr>
          <a:xfrm>
            <a:off x="2129104" y="2341002"/>
            <a:ext cx="538130" cy="40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DFF5415F-6A62-DB6B-AEC6-5C3539167DAE}"/>
              </a:ext>
            </a:extLst>
          </p:cNvPr>
          <p:cNvCxnSpPr>
            <a:cxnSpLocks/>
            <a:stCxn id="47" idx="2"/>
            <a:endCxn id="50" idx="0"/>
          </p:cNvCxnSpPr>
          <p:nvPr/>
        </p:nvCxnSpPr>
        <p:spPr>
          <a:xfrm>
            <a:off x="898113" y="3406452"/>
            <a:ext cx="0" cy="19729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肘形连接符 80">
            <a:extLst>
              <a:ext uri="{FF2B5EF4-FFF2-40B4-BE49-F238E27FC236}">
                <a16:creationId xmlns:a16="http://schemas.microsoft.com/office/drawing/2014/main" id="{FA0FFD57-36B4-24DC-8CA8-01069B892E8F}"/>
              </a:ext>
            </a:extLst>
          </p:cNvPr>
          <p:cNvCxnSpPr>
            <a:cxnSpLocks/>
            <a:stCxn id="50" idx="2"/>
          </p:cNvCxnSpPr>
          <p:nvPr/>
        </p:nvCxnSpPr>
        <p:spPr>
          <a:xfrm rot="16200000" flipH="1">
            <a:off x="1256882" y="3464096"/>
            <a:ext cx="579112" cy="129665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圆角矩形 103">
            <a:extLst>
              <a:ext uri="{FF2B5EF4-FFF2-40B4-BE49-F238E27FC236}">
                <a16:creationId xmlns:a16="http://schemas.microsoft.com/office/drawing/2014/main" id="{5472BF8E-463C-7690-07E6-BBC57B4C2C29}"/>
              </a:ext>
            </a:extLst>
          </p:cNvPr>
          <p:cNvSpPr/>
          <p:nvPr/>
        </p:nvSpPr>
        <p:spPr>
          <a:xfrm flipH="1">
            <a:off x="2704374" y="3602221"/>
            <a:ext cx="724289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Containerd</a:t>
            </a:r>
            <a:endParaRPr kumimoji="1" lang="zh-CN" altLang="en-US" sz="800" dirty="0"/>
          </a:p>
        </p:txBody>
      </p:sp>
      <p:cxnSp>
        <p:nvCxnSpPr>
          <p:cNvPr id="111" name="肘形连接符 110">
            <a:extLst>
              <a:ext uri="{FF2B5EF4-FFF2-40B4-BE49-F238E27FC236}">
                <a16:creationId xmlns:a16="http://schemas.microsoft.com/office/drawing/2014/main" id="{8AC9D3AA-52DE-70B2-7276-47ABAB58482B}"/>
              </a:ext>
            </a:extLst>
          </p:cNvPr>
          <p:cNvCxnSpPr>
            <a:cxnSpLocks/>
            <a:stCxn id="108" idx="2"/>
            <a:endCxn id="47" idx="0"/>
          </p:cNvCxnSpPr>
          <p:nvPr/>
        </p:nvCxnSpPr>
        <p:spPr>
          <a:xfrm rot="5400000">
            <a:off x="1590694" y="1762165"/>
            <a:ext cx="732591" cy="2117751"/>
          </a:xfrm>
          <a:prstGeom prst="bentConnector3">
            <a:avLst>
              <a:gd name="adj1" fmla="val 42268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BC468E7C-EFFE-DD7D-C0BC-99A5752382A7}"/>
              </a:ext>
            </a:extLst>
          </p:cNvPr>
          <p:cNvCxnSpPr>
            <a:cxnSpLocks/>
            <a:stCxn id="40" idx="1"/>
          </p:cNvCxnSpPr>
          <p:nvPr/>
        </p:nvCxnSpPr>
        <p:spPr>
          <a:xfrm>
            <a:off x="1894613" y="1732197"/>
            <a:ext cx="0" cy="43260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肘形连接符 122">
            <a:extLst>
              <a:ext uri="{FF2B5EF4-FFF2-40B4-BE49-F238E27FC236}">
                <a16:creationId xmlns:a16="http://schemas.microsoft.com/office/drawing/2014/main" id="{FCF115DE-148D-720A-A769-8B800043DBBA}"/>
              </a:ext>
            </a:extLst>
          </p:cNvPr>
          <p:cNvCxnSpPr>
            <a:cxnSpLocks/>
            <a:stCxn id="45" idx="2"/>
            <a:endCxn id="55" idx="0"/>
          </p:cNvCxnSpPr>
          <p:nvPr/>
        </p:nvCxnSpPr>
        <p:spPr>
          <a:xfrm rot="5400000">
            <a:off x="2830023" y="2698091"/>
            <a:ext cx="718929" cy="244262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3DDDD0C9-15C8-ADF3-87C2-579DEF21AE9A}"/>
              </a:ext>
            </a:extLst>
          </p:cNvPr>
          <p:cNvCxnSpPr>
            <a:cxnSpLocks/>
            <a:stCxn id="55" idx="2"/>
            <a:endCxn id="104" idx="0"/>
          </p:cNvCxnSpPr>
          <p:nvPr/>
        </p:nvCxnSpPr>
        <p:spPr>
          <a:xfrm flipH="1">
            <a:off x="3066518" y="3398803"/>
            <a:ext cx="838" cy="203418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肘形连接符 128">
            <a:extLst>
              <a:ext uri="{FF2B5EF4-FFF2-40B4-BE49-F238E27FC236}">
                <a16:creationId xmlns:a16="http://schemas.microsoft.com/office/drawing/2014/main" id="{1A5F6C6E-FE75-6CA5-2C14-86352FAF008A}"/>
              </a:ext>
            </a:extLst>
          </p:cNvPr>
          <p:cNvCxnSpPr>
            <a:cxnSpLocks/>
            <a:stCxn id="66" idx="0"/>
            <a:endCxn id="104" idx="2"/>
          </p:cNvCxnSpPr>
          <p:nvPr/>
        </p:nvCxnSpPr>
        <p:spPr>
          <a:xfrm rot="5400000" flipH="1" flipV="1">
            <a:off x="2708755" y="3844158"/>
            <a:ext cx="380583" cy="334943"/>
          </a:xfrm>
          <a:prstGeom prst="bentConnector3">
            <a:avLst>
              <a:gd name="adj1" fmla="val 50000"/>
            </a:avLst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文本框 131">
            <a:extLst>
              <a:ext uri="{FF2B5EF4-FFF2-40B4-BE49-F238E27FC236}">
                <a16:creationId xmlns:a16="http://schemas.microsoft.com/office/drawing/2014/main" id="{37A8AA54-1750-B693-ECDF-DE1A54C9E93A}"/>
              </a:ext>
            </a:extLst>
          </p:cNvPr>
          <p:cNvSpPr txBox="1"/>
          <p:nvPr/>
        </p:nvSpPr>
        <p:spPr>
          <a:xfrm>
            <a:off x="640106" y="1749091"/>
            <a:ext cx="6717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Pause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64816438-F2B7-EDC2-A6AA-E6D028FDCFDB}"/>
              </a:ext>
            </a:extLst>
          </p:cNvPr>
          <p:cNvSpPr txBox="1"/>
          <p:nvPr/>
        </p:nvSpPr>
        <p:spPr>
          <a:xfrm>
            <a:off x="1047388" y="2552981"/>
            <a:ext cx="2042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2. trigger pod hibernation via daemon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6DF67B3A-7499-C6FF-1FE3-45AACDF6A86C}"/>
              </a:ext>
            </a:extLst>
          </p:cNvPr>
          <p:cNvSpPr txBox="1"/>
          <p:nvPr/>
        </p:nvSpPr>
        <p:spPr>
          <a:xfrm>
            <a:off x="985266" y="4057539"/>
            <a:ext cx="932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3. Persist state to storage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921091C1-74BA-CEFE-AE18-7D4CE386265E}"/>
              </a:ext>
            </a:extLst>
          </p:cNvPr>
          <p:cNvSpPr txBox="1"/>
          <p:nvPr/>
        </p:nvSpPr>
        <p:spPr>
          <a:xfrm>
            <a:off x="1767625" y="1805499"/>
            <a:ext cx="12732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5. wake up 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4656DAC6-A713-DABD-C398-528944D90BAF}"/>
              </a:ext>
            </a:extLst>
          </p:cNvPr>
          <p:cNvSpPr txBox="1"/>
          <p:nvPr/>
        </p:nvSpPr>
        <p:spPr>
          <a:xfrm>
            <a:off x="3231100" y="2647005"/>
            <a:ext cx="1273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6.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Create sandbox with the same cloud disk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047D55F4-6FEC-9442-47AE-2CE00EF5DAF7}"/>
              </a:ext>
            </a:extLst>
          </p:cNvPr>
          <p:cNvSpPr txBox="1"/>
          <p:nvPr/>
        </p:nvSpPr>
        <p:spPr>
          <a:xfrm>
            <a:off x="2827399" y="4123589"/>
            <a:ext cx="120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7. Restore memory and filesystem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pic>
        <p:nvPicPr>
          <p:cNvPr id="142" name="图片 141">
            <a:extLst>
              <a:ext uri="{FF2B5EF4-FFF2-40B4-BE49-F238E27FC236}">
                <a16:creationId xmlns:a16="http://schemas.microsoft.com/office/drawing/2014/main" id="{C2F160F1-7B91-3564-D493-18F684C728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5" b="1378"/>
          <a:stretch>
            <a:fillRect/>
          </a:stretch>
        </p:blipFill>
        <p:spPr>
          <a:xfrm>
            <a:off x="5242086" y="2315280"/>
            <a:ext cx="3185602" cy="262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EA37DFAB-618D-4278-371C-292C5B801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C4F0F991-3701-3796-3709-56A7BD4B65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0620" y="7123"/>
            <a:ext cx="7190458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State Persistence: Checkpoint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E0452962-7E63-7CA5-0DFC-481D5BEE5E1A}"/>
              </a:ext>
            </a:extLst>
          </p:cNvPr>
          <p:cNvSpPr/>
          <p:nvPr/>
        </p:nvSpPr>
        <p:spPr>
          <a:xfrm>
            <a:off x="337362" y="1377846"/>
            <a:ext cx="4539072" cy="3397204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F670DE-0096-5CAC-8E6A-2FF148F884BC}"/>
              </a:ext>
            </a:extLst>
          </p:cNvPr>
          <p:cNvGrpSpPr/>
          <p:nvPr/>
        </p:nvGrpSpPr>
        <p:grpSpPr>
          <a:xfrm>
            <a:off x="5092636" y="1377846"/>
            <a:ext cx="3605171" cy="3397203"/>
            <a:chOff x="6796459" y="1253059"/>
            <a:chExt cx="4593293" cy="4244791"/>
          </a:xfrm>
        </p:grpSpPr>
        <p:sp>
          <p:nvSpPr>
            <p:cNvPr id="6" name="Shape 1021">
              <a:extLst>
                <a:ext uri="{FF2B5EF4-FFF2-40B4-BE49-F238E27FC236}">
                  <a16:creationId xmlns:a16="http://schemas.microsoft.com/office/drawing/2014/main" id="{A0767B18-7443-6865-11C0-51162475622B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7" name="Shape 1021">
              <a:extLst>
                <a:ext uri="{FF2B5EF4-FFF2-40B4-BE49-F238E27FC236}">
                  <a16:creationId xmlns:a16="http://schemas.microsoft.com/office/drawing/2014/main" id="{B7677BA9-080E-EF78-1D68-31339A1FB9DB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8" name="TextBox 54">
            <a:extLst>
              <a:ext uri="{FF2B5EF4-FFF2-40B4-BE49-F238E27FC236}">
                <a16:creationId xmlns:a16="http://schemas.microsoft.com/office/drawing/2014/main" id="{BBF94525-B925-B88F-AC4A-DD627B86ECA3}"/>
              </a:ext>
            </a:extLst>
          </p:cNvPr>
          <p:cNvSpPr txBox="1"/>
          <p:nvPr/>
        </p:nvSpPr>
        <p:spPr>
          <a:xfrm>
            <a:off x="5092636" y="1408383"/>
            <a:ext cx="3605171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Checkpoint CR: Full Sandbox State Persistence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b="1" dirty="0"/>
              <a:t>Filesystem: </a:t>
            </a:r>
            <a:r>
              <a:rPr lang="en" altLang="zh-CN" sz="1000" dirty="0"/>
              <a:t>Export container </a:t>
            </a:r>
            <a:r>
              <a:rPr lang="en" altLang="zh-CN" sz="1000" dirty="0" err="1"/>
              <a:t>rootfs</a:t>
            </a:r>
            <a:r>
              <a:rPr lang="en" altLang="zh-CN" sz="1000" dirty="0"/>
              <a:t> via CRI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b="1" dirty="0"/>
              <a:t>Memory &amp; Process: </a:t>
            </a:r>
            <a:r>
              <a:rPr lang="en" altLang="zh-CN" sz="1000" dirty="0"/>
              <a:t>Use CRIU/</a:t>
            </a:r>
            <a:r>
              <a:rPr lang="en" altLang="zh-CN" sz="1000" dirty="0" err="1"/>
              <a:t>vm</a:t>
            </a:r>
            <a:r>
              <a:rPr lang="en" altLang="zh-CN" sz="1000" dirty="0"/>
              <a:t> snapshot to checkpoint registers, memory pages, sockets,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" altLang="zh-CN" sz="1000" b="1" dirty="0"/>
              <a:t>Output: </a:t>
            </a:r>
            <a:r>
              <a:rPr lang="en" altLang="zh-CN" sz="1000" dirty="0"/>
              <a:t>Complete, restorable sandbox checkpoint</a:t>
            </a: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B2C36BC9-0288-58EC-BBB6-F9CA0BA22352}"/>
              </a:ext>
            </a:extLst>
          </p:cNvPr>
          <p:cNvSpPr/>
          <p:nvPr/>
        </p:nvSpPr>
        <p:spPr>
          <a:xfrm flipH="1">
            <a:off x="554581" y="2221765"/>
            <a:ext cx="1739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F09A85D2-9819-9B99-44F4-262396582C1D}"/>
              </a:ext>
            </a:extLst>
          </p:cNvPr>
          <p:cNvSpPr/>
          <p:nvPr/>
        </p:nvSpPr>
        <p:spPr>
          <a:xfrm flipH="1">
            <a:off x="757286" y="2327775"/>
            <a:ext cx="1334152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Controller</a:t>
            </a:r>
            <a:endParaRPr kumimoji="1" lang="zh-CN" altLang="en-US" sz="1000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D4F41B4D-0AE7-2BFE-3993-D6644B4C6365}"/>
              </a:ext>
            </a:extLst>
          </p:cNvPr>
          <p:cNvSpPr/>
          <p:nvPr/>
        </p:nvSpPr>
        <p:spPr>
          <a:xfrm flipH="1">
            <a:off x="523909" y="3104198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ABB17ABA-C9AE-DD50-3B8F-4DA58CE6C993}"/>
              </a:ext>
            </a:extLst>
          </p:cNvPr>
          <p:cNvSpPr/>
          <p:nvPr/>
        </p:nvSpPr>
        <p:spPr>
          <a:xfrm flipH="1">
            <a:off x="572298" y="3210103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Daemon</a:t>
            </a:r>
            <a:endParaRPr kumimoji="1" lang="zh-CN" altLang="en-US" sz="800" dirty="0"/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90DF7C77-3CBD-D65C-A085-0E99EE905894}"/>
              </a:ext>
            </a:extLst>
          </p:cNvPr>
          <p:cNvSpPr/>
          <p:nvPr/>
        </p:nvSpPr>
        <p:spPr>
          <a:xfrm flipH="1">
            <a:off x="1464397" y="3423794"/>
            <a:ext cx="800212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B126F3D9-BA1C-7E7D-67EF-BD095AC87E26}"/>
              </a:ext>
            </a:extLst>
          </p:cNvPr>
          <p:cNvSpPr/>
          <p:nvPr/>
        </p:nvSpPr>
        <p:spPr>
          <a:xfrm flipH="1">
            <a:off x="572297" y="3492114"/>
            <a:ext cx="800212" cy="51839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3B1C4E98-EBB1-9657-3FAF-92F294AA244D}"/>
              </a:ext>
            </a:extLst>
          </p:cNvPr>
          <p:cNvSpPr/>
          <p:nvPr/>
        </p:nvSpPr>
        <p:spPr>
          <a:xfrm flipH="1">
            <a:off x="1537778" y="3737228"/>
            <a:ext cx="656881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DA4A2FF4-CDB4-B583-8ED7-F0957EA4408E}"/>
              </a:ext>
            </a:extLst>
          </p:cNvPr>
          <p:cNvSpPr/>
          <p:nvPr/>
        </p:nvSpPr>
        <p:spPr>
          <a:xfrm flipH="1">
            <a:off x="1538511" y="3483911"/>
            <a:ext cx="656881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E81B9D0-7B86-90C1-4C6B-993FD860067C}"/>
              </a:ext>
            </a:extLst>
          </p:cNvPr>
          <p:cNvSpPr txBox="1"/>
          <p:nvPr/>
        </p:nvSpPr>
        <p:spPr>
          <a:xfrm>
            <a:off x="1452629" y="3210103"/>
            <a:ext cx="6799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1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36F27257-A334-5F6D-64D9-A087FEB715DA}"/>
              </a:ext>
            </a:extLst>
          </p:cNvPr>
          <p:cNvSpPr/>
          <p:nvPr/>
        </p:nvSpPr>
        <p:spPr>
          <a:xfrm flipH="1">
            <a:off x="3185562" y="3104198"/>
            <a:ext cx="1363431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364A11A1-09A8-47C7-2E1C-50E7417AF5F3}"/>
              </a:ext>
            </a:extLst>
          </p:cNvPr>
          <p:cNvSpPr/>
          <p:nvPr/>
        </p:nvSpPr>
        <p:spPr>
          <a:xfrm flipH="1">
            <a:off x="3351249" y="3423794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E1EE9182-53FD-030B-155F-1F683448D719}"/>
              </a:ext>
            </a:extLst>
          </p:cNvPr>
          <p:cNvSpPr/>
          <p:nvPr/>
        </p:nvSpPr>
        <p:spPr>
          <a:xfrm flipH="1">
            <a:off x="3457136" y="3737228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061F3B4F-7B52-C4A1-ECF9-7391D8B1D700}"/>
              </a:ext>
            </a:extLst>
          </p:cNvPr>
          <p:cNvSpPr/>
          <p:nvPr/>
        </p:nvSpPr>
        <p:spPr>
          <a:xfrm flipH="1">
            <a:off x="3457869" y="3483911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8CCD515-13AD-A52A-EFFB-09A6A51F214B}"/>
              </a:ext>
            </a:extLst>
          </p:cNvPr>
          <p:cNvSpPr txBox="1"/>
          <p:nvPr/>
        </p:nvSpPr>
        <p:spPr>
          <a:xfrm>
            <a:off x="3519124" y="3185119"/>
            <a:ext cx="6799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2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磁盘 28">
            <a:extLst>
              <a:ext uri="{FF2B5EF4-FFF2-40B4-BE49-F238E27FC236}">
                <a16:creationId xmlns:a16="http://schemas.microsoft.com/office/drawing/2014/main" id="{7B16197B-E70E-E1EC-AD12-BDE6A3C92281}"/>
              </a:ext>
            </a:extLst>
          </p:cNvPr>
          <p:cNvSpPr/>
          <p:nvPr/>
        </p:nvSpPr>
        <p:spPr>
          <a:xfrm>
            <a:off x="2332916" y="4375268"/>
            <a:ext cx="1018334" cy="339866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7" name="圆角矩形 56">
            <a:extLst>
              <a:ext uri="{FF2B5EF4-FFF2-40B4-BE49-F238E27FC236}">
                <a16:creationId xmlns:a16="http://schemas.microsoft.com/office/drawing/2014/main" id="{7C77956A-3207-750C-2162-293499EFF58E}"/>
              </a:ext>
            </a:extLst>
          </p:cNvPr>
          <p:cNvSpPr/>
          <p:nvPr/>
        </p:nvSpPr>
        <p:spPr>
          <a:xfrm flipH="1">
            <a:off x="757286" y="1438647"/>
            <a:ext cx="1334152" cy="23870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Checkpoint CR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11A298EF-66DB-07AE-DFA2-B1EDD049DED2}"/>
              </a:ext>
            </a:extLst>
          </p:cNvPr>
          <p:cNvSpPr/>
          <p:nvPr/>
        </p:nvSpPr>
        <p:spPr>
          <a:xfrm flipH="1">
            <a:off x="2993935" y="2221765"/>
            <a:ext cx="1739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EAFB9CDA-ACDE-B763-9C4F-17B2FF40A7F1}"/>
              </a:ext>
            </a:extLst>
          </p:cNvPr>
          <p:cNvSpPr/>
          <p:nvPr/>
        </p:nvSpPr>
        <p:spPr>
          <a:xfrm flipH="1">
            <a:off x="3196640" y="2327775"/>
            <a:ext cx="1334152" cy="238707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K8S </a:t>
            </a:r>
            <a:r>
              <a:rPr kumimoji="1" lang="en-US" altLang="zh-CN" sz="1000" dirty="0" err="1"/>
              <a:t>ApiServer</a:t>
            </a:r>
            <a:endParaRPr kumimoji="1" lang="zh-CN" altLang="en-US" sz="1000" dirty="0"/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93FD2242-8770-242A-519F-460307778F21}"/>
              </a:ext>
            </a:extLst>
          </p:cNvPr>
          <p:cNvSpPr/>
          <p:nvPr/>
        </p:nvSpPr>
        <p:spPr>
          <a:xfrm flipH="1">
            <a:off x="3198420" y="1438412"/>
            <a:ext cx="1334152" cy="23870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Sandbox CR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0B01F7B3-B608-1AFA-BCDF-ECFFC4CF846C}"/>
              </a:ext>
            </a:extLst>
          </p:cNvPr>
          <p:cNvCxnSpPr>
            <a:stCxn id="57" idx="2"/>
            <a:endCxn id="13" idx="0"/>
          </p:cNvCxnSpPr>
          <p:nvPr/>
        </p:nvCxnSpPr>
        <p:spPr>
          <a:xfrm>
            <a:off x="1424362" y="1677354"/>
            <a:ext cx="0" cy="54441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肘形连接符 68">
            <a:extLst>
              <a:ext uri="{FF2B5EF4-FFF2-40B4-BE49-F238E27FC236}">
                <a16:creationId xmlns:a16="http://schemas.microsoft.com/office/drawing/2014/main" id="{A64F3348-75E2-67F3-20A9-8209241C41AE}"/>
              </a:ext>
            </a:extLst>
          </p:cNvPr>
          <p:cNvCxnSpPr>
            <a:cxnSpLocks/>
            <a:stCxn id="29" idx="4"/>
            <a:endCxn id="23" idx="2"/>
          </p:cNvCxnSpPr>
          <p:nvPr/>
        </p:nvCxnSpPr>
        <p:spPr>
          <a:xfrm flipV="1">
            <a:off x="3351250" y="4083334"/>
            <a:ext cx="516027" cy="461867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EE4D9AFD-029B-7EEC-968D-20ED3BC79B33}"/>
              </a:ext>
            </a:extLst>
          </p:cNvPr>
          <p:cNvCxnSpPr>
            <a:stCxn id="60" idx="2"/>
            <a:endCxn id="58" idx="0"/>
          </p:cNvCxnSpPr>
          <p:nvPr/>
        </p:nvCxnSpPr>
        <p:spPr>
          <a:xfrm flipH="1">
            <a:off x="3863716" y="1677119"/>
            <a:ext cx="1780" cy="54464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DBE24F9F-858B-D4F7-AD1A-349D6EB670CE}"/>
              </a:ext>
            </a:extLst>
          </p:cNvPr>
          <p:cNvCxnSpPr>
            <a:stCxn id="58" idx="2"/>
            <a:endCxn id="23" idx="0"/>
          </p:cNvCxnSpPr>
          <p:nvPr/>
        </p:nvCxnSpPr>
        <p:spPr>
          <a:xfrm>
            <a:off x="3863716" y="2652881"/>
            <a:ext cx="3561" cy="45131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CE1B4578-966B-493C-8167-41A7F50F27FD}"/>
              </a:ext>
            </a:extLst>
          </p:cNvPr>
          <p:cNvSpPr txBox="1"/>
          <p:nvPr/>
        </p:nvSpPr>
        <p:spPr>
          <a:xfrm>
            <a:off x="280234" y="1731022"/>
            <a:ext cx="1218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" altLang="zh-CN" sz="800" dirty="0">
                <a:solidFill>
                  <a:schemeClr val="tx1"/>
                </a:solidFill>
              </a:rPr>
              <a:t>Persistent Memory and Filesystem State for 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81" name="肘形连接符 80">
            <a:extLst>
              <a:ext uri="{FF2B5EF4-FFF2-40B4-BE49-F238E27FC236}">
                <a16:creationId xmlns:a16="http://schemas.microsoft.com/office/drawing/2014/main" id="{8817BB3B-5213-A92E-2F2C-903ACB299BFC}"/>
              </a:ext>
            </a:extLst>
          </p:cNvPr>
          <p:cNvCxnSpPr>
            <a:stCxn id="13" idx="2"/>
            <a:endCxn id="17" idx="0"/>
          </p:cNvCxnSpPr>
          <p:nvPr/>
        </p:nvCxnSpPr>
        <p:spPr>
          <a:xfrm rot="5400000">
            <a:off x="876595" y="2662336"/>
            <a:ext cx="557222" cy="538312"/>
          </a:xfrm>
          <a:prstGeom prst="bent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6F4CC6DA-A24E-CF1D-EC62-B8D4BB1A09F4}"/>
              </a:ext>
            </a:extLst>
          </p:cNvPr>
          <p:cNvSpPr txBox="1"/>
          <p:nvPr/>
        </p:nvSpPr>
        <p:spPr>
          <a:xfrm>
            <a:off x="1269033" y="2781124"/>
            <a:ext cx="1294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2.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Trigger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Checkpoint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via Daemon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4A4A27D6-88B2-F51B-59E6-57DA3FB7F17B}"/>
              </a:ext>
            </a:extLst>
          </p:cNvPr>
          <p:cNvSpPr txBox="1"/>
          <p:nvPr/>
        </p:nvSpPr>
        <p:spPr>
          <a:xfrm>
            <a:off x="2342093" y="4452049"/>
            <a:ext cx="10550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Shared storage</a:t>
            </a:r>
            <a:endParaRPr kumimoji="1" lang="zh-CN" altLang="en-US" sz="1000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8B4C55B-E92A-2A82-9879-650DC7AB9B46}"/>
              </a:ext>
            </a:extLst>
          </p:cNvPr>
          <p:cNvSpPr txBox="1"/>
          <p:nvPr/>
        </p:nvSpPr>
        <p:spPr>
          <a:xfrm>
            <a:off x="2683329" y="1769847"/>
            <a:ext cx="1218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4. Create sandbox with checkpoint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DA9B7CA0-ABF6-C05A-4BC6-34590A519482}"/>
              </a:ext>
            </a:extLst>
          </p:cNvPr>
          <p:cNvSpPr txBox="1"/>
          <p:nvPr/>
        </p:nvSpPr>
        <p:spPr>
          <a:xfrm>
            <a:off x="2619234" y="2652881"/>
            <a:ext cx="1334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5. Launch Sandbox with same memory and writable layer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574FBAE9-A674-58F6-7BCF-63AA910157BF}"/>
              </a:ext>
            </a:extLst>
          </p:cNvPr>
          <p:cNvSpPr/>
          <p:nvPr/>
        </p:nvSpPr>
        <p:spPr>
          <a:xfrm flipH="1">
            <a:off x="666866" y="3581433"/>
            <a:ext cx="611074" cy="169876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CRIU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ACBE247E-1C7F-9CE2-782C-E71FF2201F01}"/>
              </a:ext>
            </a:extLst>
          </p:cNvPr>
          <p:cNvSpPr/>
          <p:nvPr/>
        </p:nvSpPr>
        <p:spPr>
          <a:xfrm flipH="1">
            <a:off x="668436" y="3786161"/>
            <a:ext cx="611074" cy="169876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CRI</a:t>
            </a:r>
          </a:p>
        </p:txBody>
      </p:sp>
      <p:cxnSp>
        <p:nvCxnSpPr>
          <p:cNvPr id="11" name="肘形连接符 10">
            <a:extLst>
              <a:ext uri="{FF2B5EF4-FFF2-40B4-BE49-F238E27FC236}">
                <a16:creationId xmlns:a16="http://schemas.microsoft.com/office/drawing/2014/main" id="{580CBB17-EA79-C29B-F041-A08EAE725026}"/>
              </a:ext>
            </a:extLst>
          </p:cNvPr>
          <p:cNvCxnSpPr>
            <a:stCxn id="19" idx="2"/>
            <a:endCxn id="86" idx="1"/>
          </p:cNvCxnSpPr>
          <p:nvPr/>
        </p:nvCxnSpPr>
        <p:spPr>
          <a:xfrm rot="16200000" flipH="1">
            <a:off x="1374921" y="3607987"/>
            <a:ext cx="564655" cy="1369690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51ED786A-14C4-0FF9-9410-38E6A9293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928" y="2652881"/>
            <a:ext cx="3029678" cy="2111594"/>
          </a:xfrm>
          <a:prstGeom prst="rect">
            <a:avLst/>
          </a:prstGeom>
        </p:spPr>
      </p:pic>
      <p:sp>
        <p:nvSpPr>
          <p:cNvPr id="10" name="文本框 133">
            <a:extLst>
              <a:ext uri="{FF2B5EF4-FFF2-40B4-BE49-F238E27FC236}">
                <a16:creationId xmlns:a16="http://schemas.microsoft.com/office/drawing/2014/main" id="{51B7A254-7F03-9742-A24F-C7BF2105DE4D}"/>
              </a:ext>
            </a:extLst>
          </p:cNvPr>
          <p:cNvSpPr txBox="1"/>
          <p:nvPr/>
        </p:nvSpPr>
        <p:spPr>
          <a:xfrm>
            <a:off x="929048" y="4243038"/>
            <a:ext cx="932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3. Persist state to storage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77B5BDD6-ECB9-B52E-DE80-B064422CF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40B8C814-5155-8AAB-3B3E-7BE826EE4E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797" y="17830"/>
            <a:ext cx="7190458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lvl="0"/>
            <a:r>
              <a:rPr lang="en" altLang="zh-CN" b="0" dirty="0"/>
              <a:t>State Persistence: Commit</a:t>
            </a:r>
            <a:endParaRPr dirty="0"/>
          </a:p>
        </p:txBody>
      </p:sp>
      <p:sp>
        <p:nvSpPr>
          <p:cNvPr id="4" name="圆角矩形">
            <a:extLst>
              <a:ext uri="{FF2B5EF4-FFF2-40B4-BE49-F238E27FC236}">
                <a16:creationId xmlns:a16="http://schemas.microsoft.com/office/drawing/2014/main" id="{366367B2-E000-9ADD-6C51-D16EA06547F9}"/>
              </a:ext>
            </a:extLst>
          </p:cNvPr>
          <p:cNvSpPr/>
          <p:nvPr/>
        </p:nvSpPr>
        <p:spPr>
          <a:xfrm>
            <a:off x="358628" y="1264432"/>
            <a:ext cx="4539072" cy="3397204"/>
          </a:xfrm>
          <a:prstGeom prst="roundRect">
            <a:avLst>
              <a:gd name="adj" fmla="val 1948"/>
            </a:avLst>
          </a:prstGeom>
          <a:solidFill>
            <a:srgbClr val="5755FF">
              <a:alpha val="5697"/>
            </a:srgbClr>
          </a:solidFill>
          <a:ln w="3175">
            <a:solidFill>
              <a:srgbClr val="926DEC"/>
            </a:solidFill>
            <a:miter lim="400000"/>
          </a:ln>
        </p:spPr>
        <p:txBody>
          <a:bodyPr lIns="5260" tIns="5260" rIns="5260" bIns="5260" anchor="ctr"/>
          <a:lstStyle/>
          <a:p>
            <a:pPr marL="0" marR="0" lvl="0" indent="0" algn="l" defTabSz="10096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6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ibaba PuHuiTi 2.0 55 Regular" panose="00020600040101010101" pitchFamily="18" charset="-122"/>
              <a:ea typeface="Alibaba PuHuiTi 2.0 55 Regular" panose="00020600040101010101" pitchFamily="18" charset="-122"/>
              <a:cs typeface="Alibaba PuHuiTi 2.0 55 Regular" pitchFamily="18" charset="-122"/>
              <a:sym typeface="Microsoft YaHei" panose="040F0700000000000000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9008280-0716-4AD6-1AE2-9DFCB9C78469}"/>
              </a:ext>
            </a:extLst>
          </p:cNvPr>
          <p:cNvGrpSpPr/>
          <p:nvPr/>
        </p:nvGrpSpPr>
        <p:grpSpPr>
          <a:xfrm>
            <a:off x="5113902" y="1264432"/>
            <a:ext cx="3605171" cy="3397203"/>
            <a:chOff x="6796459" y="1253059"/>
            <a:chExt cx="4593293" cy="4244791"/>
          </a:xfrm>
        </p:grpSpPr>
        <p:sp>
          <p:nvSpPr>
            <p:cNvPr id="6" name="Shape 1021">
              <a:extLst>
                <a:ext uri="{FF2B5EF4-FFF2-40B4-BE49-F238E27FC236}">
                  <a16:creationId xmlns:a16="http://schemas.microsoft.com/office/drawing/2014/main" id="{BB836890-3E78-0524-5E53-090C579E089D}"/>
                </a:ext>
              </a:extLst>
            </p:cNvPr>
            <p:cNvSpPr/>
            <p:nvPr/>
          </p:nvSpPr>
          <p:spPr>
            <a:xfrm flipV="1">
              <a:off x="6796459" y="1321321"/>
              <a:ext cx="4593293" cy="4176529"/>
            </a:xfrm>
            <a:prstGeom prst="round2SameRect">
              <a:avLst>
                <a:gd name="adj1" fmla="val 2215"/>
                <a:gd name="adj2" fmla="val 0"/>
              </a:avLst>
            </a:prstGeom>
            <a:solidFill>
              <a:srgbClr val="FFFFFF"/>
            </a:solidFill>
            <a:ln w="12700">
              <a:solidFill>
                <a:srgbClr val="9292FF"/>
              </a:solidFill>
              <a:miter lim="400000"/>
            </a:ln>
            <a:effectLst>
              <a:outerShdw blurRad="67114" dist="66557" dir="5400000" rotWithShape="0">
                <a:srgbClr val="632DE4">
                  <a:alpha val="9677"/>
                </a:srgbClr>
              </a:outerShdw>
            </a:effectLst>
          </p:spPr>
          <p:txBody>
            <a:bodyPr lIns="101600" tIns="101600" rIns="101600" bIns="101600" anchor="ctr"/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  <p:sp>
          <p:nvSpPr>
            <p:cNvPr id="7" name="Shape 1021">
              <a:extLst>
                <a:ext uri="{FF2B5EF4-FFF2-40B4-BE49-F238E27FC236}">
                  <a16:creationId xmlns:a16="http://schemas.microsoft.com/office/drawing/2014/main" id="{9C9E0E18-2D05-0656-C081-3EB68D465D58}"/>
                </a:ext>
              </a:extLst>
            </p:cNvPr>
            <p:cNvSpPr/>
            <p:nvPr/>
          </p:nvSpPr>
          <p:spPr>
            <a:xfrm>
              <a:off x="6796459" y="1253059"/>
              <a:ext cx="4593293" cy="76313"/>
            </a:xfrm>
            <a:prstGeom prst="rect">
              <a:avLst/>
            </a:prstGeom>
            <a:gradFill>
              <a:gsLst>
                <a:gs pos="0">
                  <a:srgbClr val="0033CC"/>
                </a:gs>
                <a:gs pos="100000">
                  <a:srgbClr val="79B2FF"/>
                </a:gs>
              </a:gsLst>
              <a:lin ang="10800000"/>
            </a:gradFill>
            <a:ln w="12700">
              <a:miter lim="400000"/>
            </a:ln>
          </p:spPr>
          <p:txBody>
            <a:bodyPr lIns="120414" tIns="120414" rIns="120414" bIns="120414" anchor="ctr"/>
            <a:lstStyle/>
            <a:p>
              <a:pPr defTabSz="410845">
                <a:defRPr sz="1100">
                  <a:solidFill>
                    <a:srgbClr val="FFFFFF"/>
                  </a:solidFill>
                </a:defRPr>
              </a:pPr>
              <a:endParaRPr sz="1000">
                <a:latin typeface="+mn-lt"/>
                <a:ea typeface="Alibaba PuHuiTi 2.0 55 Regular" panose="00020600040101010101" pitchFamily="18" charset="-122"/>
                <a:cs typeface="Alibaba PuHuiTi 2.0 55 Regular" pitchFamily="18" charset="-122"/>
              </a:endParaRPr>
            </a:p>
          </p:txBody>
        </p:sp>
      </p:grpSp>
      <p:sp>
        <p:nvSpPr>
          <p:cNvPr id="8" name="TextBox 54">
            <a:extLst>
              <a:ext uri="{FF2B5EF4-FFF2-40B4-BE49-F238E27FC236}">
                <a16:creationId xmlns:a16="http://schemas.microsoft.com/office/drawing/2014/main" id="{A7E09851-7B4B-738A-E6D0-E89CF08F16FA}"/>
              </a:ext>
            </a:extLst>
          </p:cNvPr>
          <p:cNvSpPr txBox="1"/>
          <p:nvPr/>
        </p:nvSpPr>
        <p:spPr>
          <a:xfrm>
            <a:off x="5113902" y="1294969"/>
            <a:ext cx="3605171" cy="1010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en" altLang="zh-CN" sz="1100" b="1" dirty="0"/>
              <a:t>Commit CR: Persist Sandbox Filesystem Diff Layer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Capture </a:t>
            </a:r>
            <a:r>
              <a:rPr lang="en" altLang="zh-CN" sz="1000" dirty="0" err="1"/>
              <a:t>overlayfs</a:t>
            </a:r>
            <a:r>
              <a:rPr lang="en" altLang="zh-CN" sz="1000" dirty="0"/>
              <a:t> writable layer via CRI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Package as standard OCI image and push to registry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sz="1000" dirty="0"/>
              <a:t>Enables state traceability, rebuild, and migration</a:t>
            </a: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CFF46F17-C7F6-2898-541A-C821FE6D8E73}"/>
              </a:ext>
            </a:extLst>
          </p:cNvPr>
          <p:cNvSpPr/>
          <p:nvPr/>
        </p:nvSpPr>
        <p:spPr>
          <a:xfrm flipH="1">
            <a:off x="575847" y="2108351"/>
            <a:ext cx="1739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49F2FA9A-E579-4F9A-11F1-2BF50D4F000D}"/>
              </a:ext>
            </a:extLst>
          </p:cNvPr>
          <p:cNvSpPr/>
          <p:nvPr/>
        </p:nvSpPr>
        <p:spPr>
          <a:xfrm flipH="1">
            <a:off x="778552" y="2214361"/>
            <a:ext cx="1334152" cy="23870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Sandbox Controller</a:t>
            </a:r>
            <a:endParaRPr kumimoji="1" lang="zh-CN" altLang="en-US" sz="1000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AE29ECF1-8653-B310-1286-B556E21DA6E5}"/>
              </a:ext>
            </a:extLst>
          </p:cNvPr>
          <p:cNvSpPr/>
          <p:nvPr/>
        </p:nvSpPr>
        <p:spPr>
          <a:xfrm flipH="1">
            <a:off x="545175" y="2990784"/>
            <a:ext cx="1809006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C3D984F8-2C37-4196-7E49-9343E893CF5B}"/>
              </a:ext>
            </a:extLst>
          </p:cNvPr>
          <p:cNvSpPr/>
          <p:nvPr/>
        </p:nvSpPr>
        <p:spPr>
          <a:xfrm flipH="1">
            <a:off x="593565" y="3146588"/>
            <a:ext cx="627504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Daemon</a:t>
            </a:r>
            <a:endParaRPr kumimoji="1" lang="zh-CN" altLang="en-US" sz="800" dirty="0"/>
          </a:p>
        </p:txBody>
      </p:sp>
      <p:sp>
        <p:nvSpPr>
          <p:cNvPr id="18" name="圆角矩形 17">
            <a:extLst>
              <a:ext uri="{FF2B5EF4-FFF2-40B4-BE49-F238E27FC236}">
                <a16:creationId xmlns:a16="http://schemas.microsoft.com/office/drawing/2014/main" id="{58B5E769-928D-7B11-F25D-167E4935C06B}"/>
              </a:ext>
            </a:extLst>
          </p:cNvPr>
          <p:cNvSpPr/>
          <p:nvPr/>
        </p:nvSpPr>
        <p:spPr>
          <a:xfrm flipH="1">
            <a:off x="1289227" y="3310380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9BD99C12-72C2-46AE-9EB9-C06A7A81D7B4}"/>
              </a:ext>
            </a:extLst>
          </p:cNvPr>
          <p:cNvSpPr/>
          <p:nvPr/>
        </p:nvSpPr>
        <p:spPr>
          <a:xfrm flipH="1">
            <a:off x="545173" y="3563001"/>
            <a:ext cx="724289" cy="21911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 err="1"/>
              <a:t>Containerd</a:t>
            </a:r>
            <a:endParaRPr kumimoji="1" lang="zh-CN" altLang="en-US" sz="800" dirty="0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15EEDB37-B620-855F-50C1-D58A913359D5}"/>
              </a:ext>
            </a:extLst>
          </p:cNvPr>
          <p:cNvSpPr/>
          <p:nvPr/>
        </p:nvSpPr>
        <p:spPr>
          <a:xfrm flipH="1">
            <a:off x="1395114" y="3623814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81A90907-16D2-4576-D43C-EC42D56E1E37}"/>
              </a:ext>
            </a:extLst>
          </p:cNvPr>
          <p:cNvSpPr/>
          <p:nvPr/>
        </p:nvSpPr>
        <p:spPr>
          <a:xfrm flipH="1">
            <a:off x="1395847" y="3370497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D8AC676-AA6D-0C9F-EDBE-485840888D18}"/>
              </a:ext>
            </a:extLst>
          </p:cNvPr>
          <p:cNvSpPr txBox="1"/>
          <p:nvPr/>
        </p:nvSpPr>
        <p:spPr>
          <a:xfrm>
            <a:off x="1473895" y="3096689"/>
            <a:ext cx="6799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1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583BA4E6-E1EA-6749-616B-6031A33C1131}"/>
              </a:ext>
            </a:extLst>
          </p:cNvPr>
          <p:cNvSpPr/>
          <p:nvPr/>
        </p:nvSpPr>
        <p:spPr>
          <a:xfrm flipH="1">
            <a:off x="3206828" y="2990784"/>
            <a:ext cx="1363431" cy="97913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C340780B-0ECD-26F8-8CD0-F8EE74A898AB}"/>
              </a:ext>
            </a:extLst>
          </p:cNvPr>
          <p:cNvSpPr/>
          <p:nvPr/>
        </p:nvSpPr>
        <p:spPr>
          <a:xfrm flipH="1">
            <a:off x="3372515" y="3310380"/>
            <a:ext cx="1032586" cy="586711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800" dirty="0"/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E73D2A22-4E03-B087-F8DF-35F7812CDFC6}"/>
              </a:ext>
            </a:extLst>
          </p:cNvPr>
          <p:cNvSpPr/>
          <p:nvPr/>
        </p:nvSpPr>
        <p:spPr>
          <a:xfrm flipH="1">
            <a:off x="3478402" y="3623814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C8630739-2136-4FA3-40E6-4C00676717E9}"/>
              </a:ext>
            </a:extLst>
          </p:cNvPr>
          <p:cNvSpPr/>
          <p:nvPr/>
        </p:nvSpPr>
        <p:spPr>
          <a:xfrm flipH="1">
            <a:off x="3479135" y="3370497"/>
            <a:ext cx="820812" cy="206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dirty="0"/>
              <a:t>Container</a:t>
            </a:r>
            <a:endParaRPr kumimoji="1" lang="zh-CN" altLang="en-US" sz="8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2C32341-60CD-CC6A-26E9-839D54CD3146}"/>
              </a:ext>
            </a:extLst>
          </p:cNvPr>
          <p:cNvSpPr txBox="1"/>
          <p:nvPr/>
        </p:nvSpPr>
        <p:spPr>
          <a:xfrm>
            <a:off x="3540390" y="3071705"/>
            <a:ext cx="6799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00" dirty="0">
                <a:solidFill>
                  <a:schemeClr val="tx1"/>
                </a:solidFill>
              </a:rPr>
              <a:t>Sandbox 2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29" name="磁盘 28">
            <a:extLst>
              <a:ext uri="{FF2B5EF4-FFF2-40B4-BE49-F238E27FC236}">
                <a16:creationId xmlns:a16="http://schemas.microsoft.com/office/drawing/2014/main" id="{F038D3BE-C759-9B20-39E8-6DCE26AC974F}"/>
              </a:ext>
            </a:extLst>
          </p:cNvPr>
          <p:cNvSpPr/>
          <p:nvPr/>
        </p:nvSpPr>
        <p:spPr>
          <a:xfrm>
            <a:off x="2354182" y="4261854"/>
            <a:ext cx="1018334" cy="339866"/>
          </a:xfrm>
          <a:prstGeom prst="flowChartMagneticDisk">
            <a:avLst/>
          </a:prstGeom>
          <a:noFill/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1F628826-6C8B-2105-F787-9413F553423E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907317" y="3365704"/>
            <a:ext cx="0" cy="19729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圆角矩形 56">
            <a:extLst>
              <a:ext uri="{FF2B5EF4-FFF2-40B4-BE49-F238E27FC236}">
                <a16:creationId xmlns:a16="http://schemas.microsoft.com/office/drawing/2014/main" id="{8568067D-2436-11B7-E929-A50457845068}"/>
              </a:ext>
            </a:extLst>
          </p:cNvPr>
          <p:cNvSpPr/>
          <p:nvPr/>
        </p:nvSpPr>
        <p:spPr>
          <a:xfrm flipH="1">
            <a:off x="780972" y="1452994"/>
            <a:ext cx="1334152" cy="23870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Commit CR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E7716535-36A1-FD2E-B4B8-FF626604FAB3}"/>
              </a:ext>
            </a:extLst>
          </p:cNvPr>
          <p:cNvSpPr/>
          <p:nvPr/>
        </p:nvSpPr>
        <p:spPr>
          <a:xfrm flipH="1">
            <a:off x="3015201" y="2108351"/>
            <a:ext cx="1739562" cy="431116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63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9" name="圆角矩形 58">
            <a:extLst>
              <a:ext uri="{FF2B5EF4-FFF2-40B4-BE49-F238E27FC236}">
                <a16:creationId xmlns:a16="http://schemas.microsoft.com/office/drawing/2014/main" id="{B31747DC-DADC-859D-1C68-6775C5AA7D26}"/>
              </a:ext>
            </a:extLst>
          </p:cNvPr>
          <p:cNvSpPr/>
          <p:nvPr/>
        </p:nvSpPr>
        <p:spPr>
          <a:xfrm flipH="1">
            <a:off x="3217906" y="2214361"/>
            <a:ext cx="1334152" cy="238707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/>
              <a:t>K8S </a:t>
            </a:r>
            <a:r>
              <a:rPr kumimoji="1" lang="en-US" altLang="zh-CN" sz="1000" dirty="0" err="1"/>
              <a:t>ApiServer</a:t>
            </a:r>
            <a:endParaRPr kumimoji="1" lang="zh-CN" altLang="en-US" sz="1000" dirty="0"/>
          </a:p>
        </p:txBody>
      </p: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5AFC46FF-2FFA-FECC-A392-9E442BBF6263}"/>
              </a:ext>
            </a:extLst>
          </p:cNvPr>
          <p:cNvSpPr/>
          <p:nvPr/>
        </p:nvSpPr>
        <p:spPr>
          <a:xfrm flipH="1">
            <a:off x="3220326" y="1452994"/>
            <a:ext cx="1334152" cy="238707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00" dirty="0">
                <a:solidFill>
                  <a:schemeClr val="tx1"/>
                </a:solidFill>
              </a:rPr>
              <a:t>Sandbox CR</a:t>
            </a:r>
            <a:endParaRPr kumimoji="1" lang="zh-CN" altLang="en-US" sz="1000" dirty="0">
              <a:solidFill>
                <a:schemeClr val="tx1"/>
              </a:solidFill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D4703DB9-AF1B-DE2C-273F-183AEE5CE06E}"/>
              </a:ext>
            </a:extLst>
          </p:cNvPr>
          <p:cNvCxnSpPr>
            <a:stCxn id="57" idx="2"/>
            <a:endCxn id="13" idx="0"/>
          </p:cNvCxnSpPr>
          <p:nvPr/>
        </p:nvCxnSpPr>
        <p:spPr>
          <a:xfrm flipH="1">
            <a:off x="1445628" y="1691701"/>
            <a:ext cx="2420" cy="41665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肘形连接符 65">
            <a:extLst>
              <a:ext uri="{FF2B5EF4-FFF2-40B4-BE49-F238E27FC236}">
                <a16:creationId xmlns:a16="http://schemas.microsoft.com/office/drawing/2014/main" id="{44368184-846A-0A9D-0094-ED0274C45BB4}"/>
              </a:ext>
            </a:extLst>
          </p:cNvPr>
          <p:cNvCxnSpPr>
            <a:cxnSpLocks/>
            <a:stCxn id="19" idx="2"/>
            <a:endCxn id="29" idx="2"/>
          </p:cNvCxnSpPr>
          <p:nvPr/>
        </p:nvCxnSpPr>
        <p:spPr>
          <a:xfrm rot="16200000" flipH="1">
            <a:off x="1305914" y="3383519"/>
            <a:ext cx="649670" cy="1446865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肘形连接符 68">
            <a:extLst>
              <a:ext uri="{FF2B5EF4-FFF2-40B4-BE49-F238E27FC236}">
                <a16:creationId xmlns:a16="http://schemas.microsoft.com/office/drawing/2014/main" id="{4460037F-EA60-46A8-C12F-FDFEE60DD8EF}"/>
              </a:ext>
            </a:extLst>
          </p:cNvPr>
          <p:cNvCxnSpPr>
            <a:cxnSpLocks/>
            <a:stCxn id="29" idx="4"/>
            <a:endCxn id="23" idx="2"/>
          </p:cNvCxnSpPr>
          <p:nvPr/>
        </p:nvCxnSpPr>
        <p:spPr>
          <a:xfrm flipV="1">
            <a:off x="3372516" y="3969920"/>
            <a:ext cx="516027" cy="461867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49080C4C-B2A5-73F6-749B-AB8766277CE2}"/>
              </a:ext>
            </a:extLst>
          </p:cNvPr>
          <p:cNvCxnSpPr>
            <a:stCxn id="60" idx="2"/>
            <a:endCxn id="58" idx="0"/>
          </p:cNvCxnSpPr>
          <p:nvPr/>
        </p:nvCxnSpPr>
        <p:spPr>
          <a:xfrm flipH="1">
            <a:off x="3884982" y="1691701"/>
            <a:ext cx="2420" cy="41665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D6A84BE8-7CBB-1EB1-C3D4-AE584B63A74D}"/>
              </a:ext>
            </a:extLst>
          </p:cNvPr>
          <p:cNvCxnSpPr>
            <a:stCxn id="58" idx="2"/>
            <a:endCxn id="23" idx="0"/>
          </p:cNvCxnSpPr>
          <p:nvPr/>
        </p:nvCxnSpPr>
        <p:spPr>
          <a:xfrm>
            <a:off x="3884982" y="2539467"/>
            <a:ext cx="3561" cy="451317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BFBD5F14-CEC8-F00B-C162-B4BFCE334101}"/>
              </a:ext>
            </a:extLst>
          </p:cNvPr>
          <p:cNvSpPr txBox="1"/>
          <p:nvPr/>
        </p:nvSpPr>
        <p:spPr>
          <a:xfrm>
            <a:off x="226640" y="1726598"/>
            <a:ext cx="13331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1.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" altLang="zh-CN" sz="800" dirty="0">
                <a:solidFill>
                  <a:schemeClr val="tx1"/>
                </a:solidFill>
              </a:rPr>
              <a:t>Persistent Filesystem State for Sandbox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cxnSp>
        <p:nvCxnSpPr>
          <p:cNvPr id="81" name="肘形连接符 80">
            <a:extLst>
              <a:ext uri="{FF2B5EF4-FFF2-40B4-BE49-F238E27FC236}">
                <a16:creationId xmlns:a16="http://schemas.microsoft.com/office/drawing/2014/main" id="{53DAE408-A21F-6E94-D02E-BB829A6E4853}"/>
              </a:ext>
            </a:extLst>
          </p:cNvPr>
          <p:cNvCxnSpPr>
            <a:stCxn id="13" idx="2"/>
            <a:endCxn id="17" idx="0"/>
          </p:cNvCxnSpPr>
          <p:nvPr/>
        </p:nvCxnSpPr>
        <p:spPr>
          <a:xfrm rot="5400000">
            <a:off x="872913" y="2573872"/>
            <a:ext cx="607121" cy="538311"/>
          </a:xfrm>
          <a:prstGeom prst="bentConnector3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927A4A8E-2C04-87E4-334E-11A3E53077A6}"/>
              </a:ext>
            </a:extLst>
          </p:cNvPr>
          <p:cNvSpPr txBox="1"/>
          <p:nvPr/>
        </p:nvSpPr>
        <p:spPr>
          <a:xfrm>
            <a:off x="1303064" y="2593866"/>
            <a:ext cx="1294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2.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Trigger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Image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Commit</a:t>
            </a:r>
            <a:r>
              <a:rPr kumimoji="1" lang="zh-CN" altLang="en-US" sz="800" dirty="0">
                <a:solidFill>
                  <a:schemeClr val="tx1"/>
                </a:solidFill>
              </a:rPr>
              <a:t> </a:t>
            </a:r>
            <a:r>
              <a:rPr kumimoji="1" lang="en-US" altLang="zh-CN" sz="800" dirty="0">
                <a:solidFill>
                  <a:schemeClr val="tx1"/>
                </a:solidFill>
              </a:rPr>
              <a:t>via Daemon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8094427D-3BD7-A1F9-E75A-9BD3547C052A}"/>
              </a:ext>
            </a:extLst>
          </p:cNvPr>
          <p:cNvSpPr txBox="1"/>
          <p:nvPr/>
        </p:nvSpPr>
        <p:spPr>
          <a:xfrm>
            <a:off x="851174" y="4030859"/>
            <a:ext cx="1458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3.</a:t>
            </a:r>
            <a:r>
              <a:rPr lang="en" altLang="zh-CN" sz="800" dirty="0"/>
              <a:t>Export Container Writable Layer as Image 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2ACFFB20-B78E-C9D8-D9EF-A40B4854F5A7}"/>
              </a:ext>
            </a:extLst>
          </p:cNvPr>
          <p:cNvSpPr txBox="1"/>
          <p:nvPr/>
        </p:nvSpPr>
        <p:spPr>
          <a:xfrm>
            <a:off x="2363359" y="4338635"/>
            <a:ext cx="10438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00" dirty="0"/>
              <a:t>Image Registry</a:t>
            </a:r>
            <a:endParaRPr kumimoji="1" lang="zh-CN" altLang="en-US" sz="1000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D811891A-54C8-1694-A4F5-CCAF6F4EFB24}"/>
              </a:ext>
            </a:extLst>
          </p:cNvPr>
          <p:cNvSpPr txBox="1"/>
          <p:nvPr/>
        </p:nvSpPr>
        <p:spPr>
          <a:xfrm>
            <a:off x="2814335" y="1723503"/>
            <a:ext cx="1116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4. Create sandbox with commit image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93E33220-4D60-4DD3-93C1-675C92F71CBE}"/>
              </a:ext>
            </a:extLst>
          </p:cNvPr>
          <p:cNvSpPr txBox="1"/>
          <p:nvPr/>
        </p:nvSpPr>
        <p:spPr>
          <a:xfrm>
            <a:off x="2860674" y="2538342"/>
            <a:ext cx="1062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800" dirty="0">
                <a:solidFill>
                  <a:schemeClr val="tx1"/>
                </a:solidFill>
              </a:rPr>
              <a:t>5. Launch Sandbox with same writable layer</a:t>
            </a:r>
            <a:endParaRPr kumimoji="1" lang="zh-CN" altLang="en-US" sz="800" dirty="0">
              <a:solidFill>
                <a:schemeClr val="tx1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8736D17-70AE-8141-ADBF-E66A3CD6B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91" y="2398054"/>
            <a:ext cx="3539920" cy="211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49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4A05-01A5-3FD8-2311-49F2997E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involved</a:t>
            </a:r>
            <a:r>
              <a:rPr lang="zh-CN" altLang="en-US" dirty="0"/>
              <a:t> </a:t>
            </a:r>
            <a:r>
              <a:rPr lang="en-NL" dirty="0"/>
              <a:t>at KubeCon!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558A6-3583-1CA7-A6E1-AFABB01FA1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zh-CN" altLang="en-US" sz="1600" dirty="0"/>
              <a:t>    </a:t>
            </a:r>
            <a:r>
              <a:rPr lang="en-NL" sz="1600" dirty="0"/>
              <a:t>Kiosk in the Project Pavilion</a:t>
            </a:r>
            <a:r>
              <a:rPr lang="zh-CN" altLang="en-US" sz="1600" dirty="0"/>
              <a:t>：</a:t>
            </a:r>
            <a:endParaRPr lang="en-NL" sz="1600" dirty="0"/>
          </a:p>
          <a:p>
            <a:pPr lvl="1"/>
            <a:r>
              <a:rPr lang="en-NL" dirty="0"/>
              <a:t>Tuesday      15:10-19:00</a:t>
            </a:r>
          </a:p>
          <a:p>
            <a:pPr lvl="1"/>
            <a:r>
              <a:rPr lang="en-NL" dirty="0"/>
              <a:t>Wednesday 14:00-17:00</a:t>
            </a:r>
          </a:p>
          <a:p>
            <a:pPr lvl="1"/>
            <a:r>
              <a:rPr lang="en-NL" dirty="0"/>
              <a:t>Thursday     12:30-14:00</a:t>
            </a:r>
          </a:p>
          <a:p>
            <a:pPr lvl="1"/>
            <a:endParaRPr lang="en-NL" dirty="0"/>
          </a:p>
          <a:p>
            <a:pPr marL="114300" indent="0">
              <a:buNone/>
            </a:pPr>
            <a:endParaRPr lang="en-US" i="1" dirty="0"/>
          </a:p>
        </p:txBody>
      </p:sp>
      <p:pic>
        <p:nvPicPr>
          <p:cNvPr id="7" name="Graphic 6" descr="Marketing with solid fill">
            <a:extLst>
              <a:ext uri="{FF2B5EF4-FFF2-40B4-BE49-F238E27FC236}">
                <a16:creationId xmlns:a16="http://schemas.microsoft.com/office/drawing/2014/main" id="{6EBC590D-9ED0-63A9-B67E-980B19E791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626" y="1152475"/>
            <a:ext cx="414960" cy="414960"/>
          </a:xfrm>
          <a:prstGeom prst="rect">
            <a:avLst/>
          </a:prstGeom>
        </p:spPr>
      </p:pic>
      <p:pic>
        <p:nvPicPr>
          <p:cNvPr id="11" name="Picture 10" descr="A qr code with a dinosaur&#10;&#10;AI-generated content may be incorrect.">
            <a:extLst>
              <a:ext uri="{FF2B5EF4-FFF2-40B4-BE49-F238E27FC236}">
                <a16:creationId xmlns:a16="http://schemas.microsoft.com/office/drawing/2014/main" id="{91F388A3-E1DC-B200-28A3-06BB94266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267" y="1671248"/>
            <a:ext cx="1801003" cy="18010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9E5CBD-4D04-2F69-24C2-A7491E76F0A9}"/>
              </a:ext>
            </a:extLst>
          </p:cNvPr>
          <p:cNvSpPr txBox="1"/>
          <p:nvPr/>
        </p:nvSpPr>
        <p:spPr>
          <a:xfrm>
            <a:off x="6128750" y="3576826"/>
            <a:ext cx="2703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openkruise</a:t>
            </a:r>
            <a:r>
              <a:rPr lang="en-US" dirty="0"/>
              <a:t>/agents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900676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7BD491B8-B165-7D3B-C1AE-93D94571A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>
            <a:extLst>
              <a:ext uri="{FF2B5EF4-FFF2-40B4-BE49-F238E27FC236}">
                <a16:creationId xmlns:a16="http://schemas.microsoft.com/office/drawing/2014/main" id="{58D1FC5E-6FED-4B8D-EC5F-548CBDE9DC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749" y="2369416"/>
            <a:ext cx="6586916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altLang="zh-CN" dirty="0"/>
              <a:t>Future Roadmap</a:t>
            </a:r>
            <a:br>
              <a:rPr lang="en-US" altLang="zh-CN" dirty="0"/>
            </a:br>
            <a:endParaRPr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680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>
          <a:extLst>
            <a:ext uri="{FF2B5EF4-FFF2-40B4-BE49-F238E27FC236}">
              <a16:creationId xmlns:a16="http://schemas.microsoft.com/office/drawing/2014/main" id="{D1BE08D2-D7CC-B5A1-ACDF-152E1DB4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>
            <a:extLst>
              <a:ext uri="{FF2B5EF4-FFF2-40B4-BE49-F238E27FC236}">
                <a16:creationId xmlns:a16="http://schemas.microsoft.com/office/drawing/2014/main" id="{6223707E-74F1-5FD1-302E-C62B7DB535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799" y="0"/>
            <a:ext cx="7261439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>
              <a:lnSpc>
                <a:spcPct val="150000"/>
              </a:lnSpc>
            </a:pPr>
            <a:r>
              <a:rPr lang="en" altLang="zh-CN" dirty="0"/>
              <a:t>Future Roadmap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AA56E0A-3B5B-61F9-A6BB-4D00D7D929F6}"/>
              </a:ext>
            </a:extLst>
          </p:cNvPr>
          <p:cNvSpPr txBox="1"/>
          <p:nvPr/>
        </p:nvSpPr>
        <p:spPr>
          <a:xfrm>
            <a:off x="418369" y="1567826"/>
            <a:ext cx="7034298" cy="18585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Stateful sandbox support in open source</a:t>
            </a:r>
            <a:br>
              <a:rPr lang="en" altLang="zh-CN" dirty="0"/>
            </a:br>
            <a:r>
              <a:rPr lang="en" altLang="zh-CN" sz="1200" dirty="0"/>
              <a:t>Enable checkpoint/restore for memory and filesystem state in community edition.</a:t>
            </a:r>
          </a:p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Universal sidecar runtime</a:t>
            </a:r>
            <a:br>
              <a:rPr lang="en" altLang="zh-CN" dirty="0"/>
            </a:br>
            <a:r>
              <a:rPr lang="en" altLang="zh-CN" sz="1200" dirty="0"/>
              <a:t>Provide built-in capabilities like command execution, file upload/download via a common sidecar.</a:t>
            </a:r>
          </a:p>
          <a:p>
            <a:pPr marL="285750" indent="-28575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" altLang="zh-CN" b="1" dirty="0"/>
              <a:t>Cost-efficient warm pool</a:t>
            </a:r>
            <a:br>
              <a:rPr lang="en" altLang="zh-CN" dirty="0"/>
            </a:br>
            <a:r>
              <a:rPr lang="en" altLang="zh-CN" sz="1200" dirty="0"/>
              <a:t>Reduce resource overhead through usage-driven elasticity and session-aware sandbox reuse</a:t>
            </a:r>
          </a:p>
        </p:txBody>
      </p:sp>
    </p:spTree>
    <p:extLst>
      <p:ext uri="{BB962C8B-B14F-4D97-AF65-F5344CB8AC3E}">
        <p14:creationId xmlns:p14="http://schemas.microsoft.com/office/powerpoint/2010/main" val="1579425794"/>
      </p:ext>
    </p:extLst>
  </p:cSld>
  <p:clrMapOvr>
    <a:masterClrMapping/>
  </p:clrMapOvr>
</p:sld>
</file>

<file path=ppt/theme/theme1.xml><?xml version="1.0" encoding="utf-8"?>
<a:theme xmlns:a="http://schemas.openxmlformats.org/drawingml/2006/main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13923</TotalTime>
  <Words>1207</Words>
  <Application>Microsoft Macintosh PowerPoint</Application>
  <PresentationFormat>On-screen Show (16:9)</PresentationFormat>
  <Paragraphs>258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Alibaba PuHuiTi 2.0 55 Regular</vt:lpstr>
      <vt:lpstr>Monaspace Neon</vt:lpstr>
      <vt:lpstr>SFMono-Regular</vt:lpstr>
      <vt:lpstr>Arial</vt:lpstr>
      <vt:lpstr>Roboto Mono Medium</vt:lpstr>
      <vt:lpstr>OSSNA24</vt:lpstr>
      <vt:lpstr>Operationalizing AI Workloads on Kubernetes with OpenKruise</vt:lpstr>
      <vt:lpstr>Outline</vt:lpstr>
      <vt:lpstr>Challenges of AI workloads for operations</vt:lpstr>
      <vt:lpstr>Inplace-update for faster inference update</vt:lpstr>
      <vt:lpstr>Image prewarming for Data and LLM </vt:lpstr>
      <vt:lpstr>Scheduled Image prewarming</vt:lpstr>
      <vt:lpstr>Protect pod groups from evictions(wip)</vt:lpstr>
      <vt:lpstr>Inplace-Restart entire podgroup (discussing) </vt:lpstr>
      <vt:lpstr>OpenKruise Agent: Project Overview</vt:lpstr>
      <vt:lpstr>Lifecycles of Agent Sandbox</vt:lpstr>
      <vt:lpstr>Sandbox claim operations</vt:lpstr>
      <vt:lpstr>Sandbox claim operations(cont)</vt:lpstr>
      <vt:lpstr>Sandbox Pause &amp; Resume</vt:lpstr>
      <vt:lpstr>State Persistence: Checkpoint</vt:lpstr>
      <vt:lpstr>State Persistence: Commit</vt:lpstr>
      <vt:lpstr>Get involved at KubeCon!</vt:lpstr>
      <vt:lpstr>Future Roadmap </vt:lpstr>
      <vt:lpstr>Future Roadmap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 Office User</cp:lastModifiedBy>
  <cp:revision>123</cp:revision>
  <dcterms:modified xsi:type="dcterms:W3CDTF">2026-03-25T06:17:59Z</dcterms:modified>
</cp:coreProperties>
</file>