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Montserrat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Red Hat Tex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gBr0EqlDs4+IpPa39Mus13PaVsi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Zbyněk Roubalík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edHatText-bold.fntdata"/><Relationship Id="rId20" Type="http://schemas.openxmlformats.org/officeDocument/2006/relationships/slide" Target="slides/slide14.xml"/><Relationship Id="rId42" Type="http://schemas.openxmlformats.org/officeDocument/2006/relationships/font" Target="fonts/RedHatText-boldItalic.fntdata"/><Relationship Id="rId41" Type="http://schemas.openxmlformats.org/officeDocument/2006/relationships/font" Target="fonts/RedHatText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-bold.fntdata"/><Relationship Id="rId13" Type="http://schemas.openxmlformats.org/officeDocument/2006/relationships/slide" Target="slides/slide7.xml"/><Relationship Id="rId35" Type="http://schemas.openxmlformats.org/officeDocument/2006/relationships/font" Target="fonts/MontserratMedium-regular.fntdata"/><Relationship Id="rId12" Type="http://schemas.openxmlformats.org/officeDocument/2006/relationships/slide" Target="slides/slide6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Medium-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Medium-bold.fntdata"/><Relationship Id="rId17" Type="http://schemas.openxmlformats.org/officeDocument/2006/relationships/slide" Target="slides/slide11.xml"/><Relationship Id="rId39" Type="http://schemas.openxmlformats.org/officeDocument/2006/relationships/font" Target="fonts/RedHatText-regular.fntdata"/><Relationship Id="rId16" Type="http://schemas.openxmlformats.org/officeDocument/2006/relationships/slide" Target="slides/slide10.xml"/><Relationship Id="rId38" Type="http://schemas.openxmlformats.org/officeDocument/2006/relationships/font" Target="fonts/MontserratMedium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3-20T13:32:35.320">
    <p:pos x="6000" y="0"/>
    <p:text>Let's put here updated KEDA architecture diagram once the PR is merged.
https://github.com/kedacore/keda-docs/pull/1717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13dwPXA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cf58e6e976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3cf58e6e97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7ed88df3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3d7ed88df3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d7ed88df3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" name="Google Shape;80;g3d7ed88df3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7ed88df3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g3d7ed88df3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9675bed92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39675bed92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d7ed88df3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g3d7ed88df3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7ed88df3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g3d7ed88df3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7ed88df3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3d7ed88df3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d7ed88df33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g3d7ed88df33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7ed88df3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g3d7ed88df3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d7ed88df3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g3d7ed88df33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d7ed88df33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3d7ed88df33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7ed88df33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3d7ed88df33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7ed88df33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3d7ed88df33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7ed88df33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3d7ed88df33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7ed88df33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3d7ed88df33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7ed88df33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3d7ed88df33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d7ed88df33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g3d7ed88df33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7ed88df3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g3d7ed88df3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7ed88df33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g3d7ed88df33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d7ed88df33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g3d7ed88df33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7ed88df3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3d7ed88df3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7100" y="5625"/>
            <a:ext cx="91369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7"/>
          <p:cNvSpPr txBox="1"/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2"/>
          <p:cNvSpPr txBox="1"/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" type="subTitle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 sz="2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" name="Google Shape;2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3"/>
          <p:cNvPicPr preferRelativeResize="0"/>
          <p:nvPr/>
        </p:nvPicPr>
        <p:blipFill rotWithShape="1">
          <a:blip r:embed="rId3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bg>
      <p:bgPr>
        <a:solidFill>
          <a:schemeClr val="accen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4"/>
          <p:cNvPicPr preferRelativeResize="0"/>
          <p:nvPr/>
        </p:nvPicPr>
        <p:blipFill rotWithShape="1">
          <a:blip r:embed="rId2">
            <a:alphaModFix/>
          </a:blip>
          <a:srcRect b="0" l="0" r="35165" t="4325"/>
          <a:stretch/>
        </p:blipFill>
        <p:spPr>
          <a:xfrm>
            <a:off x="6605328" y="0"/>
            <a:ext cx="253867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8" name="Google Shape;2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4"/>
          <p:cNvPicPr preferRelativeResize="0"/>
          <p:nvPr/>
        </p:nvPicPr>
        <p:blipFill rotWithShape="1">
          <a:blip r:embed="rId4">
            <a:alphaModFix/>
          </a:blip>
          <a:srcRect b="26307" l="1402" r="1402" t="0"/>
          <a:stretch/>
        </p:blipFill>
        <p:spPr>
          <a:xfrm>
            <a:off x="0" y="3898365"/>
            <a:ext cx="9144000" cy="1245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 2">
    <p:bg>
      <p:bgPr>
        <a:solidFill>
          <a:schemeClr val="accen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5"/>
          <p:cNvPicPr preferRelativeResize="0"/>
          <p:nvPr/>
        </p:nvPicPr>
        <p:blipFill rotWithShape="1">
          <a:blip r:embed="rId2">
            <a:alphaModFix/>
          </a:blip>
          <a:srcRect b="46797" l="0" r="50000" t="0"/>
          <a:stretch/>
        </p:blipFill>
        <p:spPr>
          <a:xfrm>
            <a:off x="5040823" y="874513"/>
            <a:ext cx="4103177" cy="426898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5"/>
          <p:cNvSpPr txBox="1"/>
          <p:nvPr>
            <p:ph type="ctrTitle"/>
          </p:nvPr>
        </p:nvSpPr>
        <p:spPr>
          <a:xfrm>
            <a:off x="398302" y="1373367"/>
            <a:ext cx="8010201" cy="2024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15"/>
          <p:cNvSpPr txBox="1"/>
          <p:nvPr>
            <p:ph idx="1" type="subTitle"/>
          </p:nvPr>
        </p:nvSpPr>
        <p:spPr>
          <a:xfrm>
            <a:off x="398301" y="3397805"/>
            <a:ext cx="8010201" cy="670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34" name="Google Shape;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0823" y="453033"/>
            <a:ext cx="25908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5"/>
          <p:cNvPicPr preferRelativeResize="0"/>
          <p:nvPr/>
        </p:nvPicPr>
        <p:blipFill rotWithShape="1">
          <a:blip r:embed="rId4">
            <a:alphaModFix/>
          </a:blip>
          <a:srcRect b="9975" l="41002" r="0" t="0"/>
          <a:stretch/>
        </p:blipFill>
        <p:spPr>
          <a:xfrm>
            <a:off x="-1" y="4080209"/>
            <a:ext cx="1528535" cy="106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" type="body"/>
          </p:nvPr>
        </p:nvSpPr>
        <p:spPr>
          <a:xfrm>
            <a:off x="3117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18"/>
          <p:cNvSpPr txBox="1"/>
          <p:nvPr>
            <p:ph idx="2" type="body"/>
          </p:nvPr>
        </p:nvSpPr>
        <p:spPr>
          <a:xfrm>
            <a:off x="48324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18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" name="Google Shape;51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Logo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1"/>
          <p:cNvPicPr preferRelativeResize="0"/>
          <p:nvPr/>
        </p:nvPicPr>
        <p:blipFill rotWithShape="1">
          <a:blip r:embed="rId3">
            <a:alphaModFix/>
          </a:blip>
          <a:srcRect b="6685" l="0" r="0" t="2179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blue rectangle&#10;&#10;Description automatically generated" id="59" name="Google Shape;59;g39675bed92c_0_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0" y="0"/>
            <a:ext cx="9141782" cy="5144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kedify.io/resources/blog/prometheus-autoscaling-problem" TargetMode="External"/><Relationship Id="rId4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github.com/kedacore/keda/issues/7548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github.com/kedacore/http-add-on/issues/911" TargetMode="External"/><Relationship Id="rId4" Type="http://schemas.openxmlformats.org/officeDocument/2006/relationships/hyperlink" Target="https://github.com/kedacore/http-add-on" TargetMode="External"/><Relationship Id="rId5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cf58e6e976_1_0"/>
          <p:cNvSpPr txBox="1"/>
          <p:nvPr>
            <p:ph type="ctrTitle"/>
          </p:nvPr>
        </p:nvSpPr>
        <p:spPr>
          <a:xfrm>
            <a:off x="311215" y="1251446"/>
            <a:ext cx="8010300" cy="14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/>
              <a:t>Unleashing Even Drive Capabilities with KEDA</a:t>
            </a:r>
            <a:endParaRPr/>
          </a:p>
        </p:txBody>
      </p:sp>
      <p:sp>
        <p:nvSpPr>
          <p:cNvPr id="65" name="Google Shape;65;g3cf58e6e976_1_0"/>
          <p:cNvSpPr txBox="1"/>
          <p:nvPr>
            <p:ph idx="1" type="subTitle"/>
          </p:nvPr>
        </p:nvSpPr>
        <p:spPr>
          <a:xfrm>
            <a:off x="311214" y="2706624"/>
            <a:ext cx="8010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"/>
              <a:t>Jorge Turrado &amp; Zbynek Roubalik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/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71" name="Google Shape;71;p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accent2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600">
                <a:solidFill>
                  <a:schemeClr val="accent2"/>
                </a:solidFill>
              </a:rPr>
              <a:t>Jorge Turrado</a:t>
            </a:r>
            <a:endParaRPr sz="2600">
              <a:solidFill>
                <a:schemeClr val="accent2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/>
              <a:t>Principal Site Reliability Engineer @ Schwarz Digits</a:t>
            </a:r>
            <a:endParaRPr sz="1500"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/>
              <a:t>KEDA Maintainer, CNCF Ambassador</a:t>
            </a:r>
            <a:endParaRPr sz="1500"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600">
                <a:solidFill>
                  <a:schemeClr val="accent2"/>
                </a:solidFill>
              </a:rPr>
              <a:t>Zbynek Roubalik</a:t>
            </a:r>
            <a:endParaRPr sz="2600">
              <a:solidFill>
                <a:schemeClr val="accent2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/>
              <a:t>Founder, Kedify</a:t>
            </a:r>
            <a:endParaRPr sz="1500"/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/>
              <a:t>KEDA Maintainer, ex Knative TOC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7ed88df33_0_2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77" name="Google Shape;77;g3d7ed88df33_0_20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Introduction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KEDA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New features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Best practices</a:t>
            </a:r>
            <a:endParaRPr sz="2400">
              <a:solidFill>
                <a:schemeClr val="accent2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ts val="2400"/>
              <a:buChar char="●"/>
            </a:pPr>
            <a:r>
              <a:rPr lang="en" sz="2400">
                <a:solidFill>
                  <a:schemeClr val="accent2"/>
                </a:solidFill>
              </a:rPr>
              <a:t>Future</a:t>
            </a:r>
            <a:endParaRPr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7ed88df33_0_2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What is KEDA</a:t>
            </a:r>
            <a:endParaRPr/>
          </a:p>
        </p:txBody>
      </p:sp>
      <p:sp>
        <p:nvSpPr>
          <p:cNvPr id="83" name="Google Shape;83;g3d7ed88df33_0_25"/>
          <p:cNvSpPr txBox="1"/>
          <p:nvPr>
            <p:ph idx="1" type="body"/>
          </p:nvPr>
        </p:nvSpPr>
        <p:spPr>
          <a:xfrm>
            <a:off x="311713" y="2710450"/>
            <a:ext cx="85206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ed Hat Text"/>
              <a:buChar char="●"/>
            </a:pPr>
            <a:r>
              <a:rPr lang="en" sz="1900">
                <a:solidFill>
                  <a:schemeClr val="dk1"/>
                </a:solidFill>
              </a:rPr>
              <a:t>Makes </a:t>
            </a:r>
            <a:r>
              <a:rPr b="1" lang="en" sz="1900">
                <a:solidFill>
                  <a:schemeClr val="dk1"/>
                </a:solidFill>
              </a:rPr>
              <a:t>K</a:t>
            </a:r>
            <a:r>
              <a:rPr lang="en" sz="1900">
                <a:solidFill>
                  <a:schemeClr val="dk1"/>
                </a:solidFill>
              </a:rPr>
              <a:t>ubernetes </a:t>
            </a:r>
            <a:r>
              <a:rPr b="1" lang="en" sz="1900">
                <a:solidFill>
                  <a:schemeClr val="dk1"/>
                </a:solidFill>
              </a:rPr>
              <a:t>E</a:t>
            </a:r>
            <a:r>
              <a:rPr lang="en" sz="1900">
                <a:solidFill>
                  <a:schemeClr val="dk1"/>
                </a:solidFill>
              </a:rPr>
              <a:t>vent </a:t>
            </a:r>
            <a:r>
              <a:rPr b="1" lang="en" sz="1900">
                <a:solidFill>
                  <a:schemeClr val="dk1"/>
                </a:solidFill>
              </a:rPr>
              <a:t>D</a:t>
            </a:r>
            <a:r>
              <a:rPr lang="en" sz="1900">
                <a:solidFill>
                  <a:schemeClr val="dk1"/>
                </a:solidFill>
              </a:rPr>
              <a:t>riven </a:t>
            </a:r>
            <a:r>
              <a:rPr b="1" lang="en" sz="1900">
                <a:solidFill>
                  <a:schemeClr val="dk1"/>
                </a:solidFill>
              </a:rPr>
              <a:t>A</a:t>
            </a:r>
            <a:r>
              <a:rPr lang="en" sz="1900">
                <a:solidFill>
                  <a:schemeClr val="dk1"/>
                </a:solidFill>
              </a:rPr>
              <a:t>utoscaling dead simple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Allows you to scale any workload or job based on events, 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Medium"/>
              <a:buNone/>
            </a:pPr>
            <a:r>
              <a:rPr lang="en" sz="1900">
                <a:solidFill>
                  <a:schemeClr val="dk1"/>
                </a:solidFill>
              </a:rPr>
              <a:t>not only on CPU / Memory metrics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</a:pPr>
            <a:r>
              <a:rPr b="1" lang="en" sz="1900">
                <a:solidFill>
                  <a:schemeClr val="dk1"/>
                </a:solidFill>
              </a:rPr>
              <a:t>75+</a:t>
            </a:r>
            <a:r>
              <a:rPr lang="en" sz="1900">
                <a:solidFill>
                  <a:schemeClr val="dk1"/>
                </a:solidFill>
              </a:rPr>
              <a:t> integrated event sources (Prometheus, RabbitMQ, Kafka, AWS, GCP, Azure, PostgreSQL, …..)</a:t>
            </a:r>
            <a:endParaRPr/>
          </a:p>
        </p:txBody>
      </p:sp>
      <p:pic>
        <p:nvPicPr>
          <p:cNvPr id="84" name="Google Shape;84;g3d7ed88df33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2529" y="1114607"/>
            <a:ext cx="4318924" cy="18247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7ed88df33_0_3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KEDA Community</a:t>
            </a:r>
            <a:endParaRPr/>
          </a:p>
        </p:txBody>
      </p:sp>
      <p:sp>
        <p:nvSpPr>
          <p:cNvPr id="90" name="Google Shape;90;g3d7ed88df33_0_30"/>
          <p:cNvSpPr txBox="1"/>
          <p:nvPr>
            <p:ph idx="1" type="body"/>
          </p:nvPr>
        </p:nvSpPr>
        <p:spPr>
          <a:xfrm>
            <a:off x="311700" y="1152475"/>
            <a:ext cx="34962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CNCF Graduated Project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10k stars on GitHub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~475 contributors, incl.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Kedify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Schwarz Digits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Dienst Uitvoering Onderwijs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</a:pPr>
            <a:r>
              <a:rPr lang="en" sz="1600">
                <a:solidFill>
                  <a:schemeClr val="dk1"/>
                </a:solidFill>
              </a:rPr>
              <a:t>Red Hat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g3d7ed88df33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0158" y="1152475"/>
            <a:ext cx="2891751" cy="200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3d7ed88df33_0_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3875" y="3175748"/>
            <a:ext cx="2981826" cy="173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675bed92c_0_32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DEMO</a:t>
            </a:r>
            <a:endParaRPr/>
          </a:p>
        </p:txBody>
      </p:sp>
      <p:pic>
        <p:nvPicPr>
          <p:cNvPr id="98" name="Google Shape;98;g39675bed92c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4788" y="1287775"/>
            <a:ext cx="3614425" cy="36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d7ed88df33_0_3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Architecture</a:t>
            </a:r>
            <a:endParaRPr/>
          </a:p>
        </p:txBody>
      </p:sp>
      <p:sp>
        <p:nvSpPr>
          <p:cNvPr id="104" name="Google Shape;104;g3d7ed88df33_0_35"/>
          <p:cNvSpPr txBox="1"/>
          <p:nvPr>
            <p:ph idx="1" type="body"/>
          </p:nvPr>
        </p:nvSpPr>
        <p:spPr>
          <a:xfrm>
            <a:off x="311700" y="1152475"/>
            <a:ext cx="3520500" cy="38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lang="en" sz="1800">
                <a:solidFill>
                  <a:srgbClr val="222222"/>
                </a:solidFill>
              </a:rPr>
              <a:t>Built on top of Kubernetes</a:t>
            </a:r>
            <a:endParaRPr sz="1800">
              <a:solidFill>
                <a:srgbClr val="222222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b="1" lang="en" sz="1800">
                <a:solidFill>
                  <a:srgbClr val="222222"/>
                </a:solidFill>
              </a:rPr>
              <a:t>ScaledObject/ScaledJob</a:t>
            </a:r>
            <a:r>
              <a:rPr lang="en" sz="1800">
                <a:solidFill>
                  <a:srgbClr val="222222"/>
                </a:solidFill>
              </a:rPr>
              <a:t>   defines scaling metadata</a:t>
            </a:r>
            <a:endParaRPr sz="1800">
              <a:solidFill>
                <a:srgbClr val="222222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lang="en" sz="1800">
                <a:solidFill>
                  <a:srgbClr val="222222"/>
                </a:solidFill>
              </a:rPr>
              <a:t>Manages workloads to scale to 0</a:t>
            </a:r>
            <a:endParaRPr sz="1800">
              <a:solidFill>
                <a:srgbClr val="222222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lang="en" sz="1800">
                <a:solidFill>
                  <a:srgbClr val="222222"/>
                </a:solidFill>
              </a:rPr>
              <a:t>Publishes metrics HPA which makes most scaling decisions</a:t>
            </a:r>
            <a:endParaRPr sz="1800">
              <a:solidFill>
                <a:srgbClr val="222222"/>
              </a:solidFill>
            </a:endParaRPr>
          </a:p>
          <a:p>
            <a:pPr indent="-228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22222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</p:txBody>
      </p:sp>
      <p:pic>
        <p:nvPicPr>
          <p:cNvPr id="105" name="Google Shape;105;g3d7ed88df33_0_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2650" y="1176025"/>
            <a:ext cx="4352130" cy="37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d7ed88df33_0_64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ScaledObject</a:t>
            </a:r>
            <a:endParaRPr/>
          </a:p>
        </p:txBody>
      </p:sp>
      <p:sp>
        <p:nvSpPr>
          <p:cNvPr id="111" name="Google Shape;111;g3d7ed88df33_0_64"/>
          <p:cNvSpPr txBox="1"/>
          <p:nvPr>
            <p:ph idx="1" type="body"/>
          </p:nvPr>
        </p:nvSpPr>
        <p:spPr>
          <a:xfrm>
            <a:off x="311700" y="1152475"/>
            <a:ext cx="4151100" cy="37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ed Hat Text"/>
              <a:buChar char="●"/>
            </a:pPr>
            <a:r>
              <a:rPr lang="en" sz="1700">
                <a:solidFill>
                  <a:schemeClr val="dk1"/>
                </a:solidFill>
              </a:rPr>
              <a:t>Can target </a:t>
            </a:r>
            <a:r>
              <a:rPr b="1" lang="en" sz="1700">
                <a:solidFill>
                  <a:schemeClr val="dk1"/>
                </a:solidFill>
              </a:rPr>
              <a:t>Deployment</a:t>
            </a:r>
            <a:r>
              <a:rPr lang="en" sz="1700">
                <a:solidFill>
                  <a:schemeClr val="dk1"/>
                </a:solidFill>
              </a:rPr>
              <a:t>, </a:t>
            </a:r>
            <a:r>
              <a:rPr b="1" lang="en" sz="1700">
                <a:solidFill>
                  <a:schemeClr val="dk1"/>
                </a:solidFill>
              </a:rPr>
              <a:t>StatefulSet</a:t>
            </a:r>
            <a:r>
              <a:rPr lang="en" sz="1700">
                <a:solidFill>
                  <a:schemeClr val="dk1"/>
                </a:solidFill>
              </a:rPr>
              <a:t> or </a:t>
            </a:r>
            <a:r>
              <a:rPr b="1" lang="en" sz="1700">
                <a:solidFill>
                  <a:schemeClr val="dk1"/>
                </a:solidFill>
              </a:rPr>
              <a:t>Custom Resource</a:t>
            </a:r>
            <a:r>
              <a:rPr lang="en" sz="1700">
                <a:solidFill>
                  <a:schemeClr val="dk1"/>
                </a:solidFill>
              </a:rPr>
              <a:t> with </a:t>
            </a:r>
            <a:r>
              <a:rPr b="1" lang="en" sz="1700">
                <a:solidFill>
                  <a:schemeClr val="dk1"/>
                </a:solidFill>
              </a:rPr>
              <a:t>/scale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ed Hat Text"/>
              <a:buChar char="●"/>
            </a:pPr>
            <a:r>
              <a:rPr b="1" lang="en" sz="1700">
                <a:solidFill>
                  <a:schemeClr val="dk1"/>
                </a:solidFill>
              </a:rPr>
              <a:t>Multiple scalers</a:t>
            </a:r>
            <a:r>
              <a:rPr lang="en" sz="1700">
                <a:solidFill>
                  <a:schemeClr val="dk1"/>
                </a:solidFill>
              </a:rPr>
              <a:t> can be defined as triggers for the target workload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700"/>
              <a:buFont typeface="Red Hat Text"/>
              <a:buChar char="●"/>
            </a:pPr>
            <a:r>
              <a:rPr lang="en" sz="1700">
                <a:solidFill>
                  <a:schemeClr val="dk1"/>
                </a:solidFill>
              </a:rPr>
              <a:t>User can specify </a:t>
            </a:r>
            <a:r>
              <a:rPr b="1" lang="en" sz="1700">
                <a:solidFill>
                  <a:schemeClr val="dk1"/>
                </a:solidFill>
              </a:rPr>
              <a:t>HPA related settings</a:t>
            </a:r>
            <a:r>
              <a:rPr lang="en" sz="1700">
                <a:solidFill>
                  <a:schemeClr val="dk1"/>
                </a:solidFill>
              </a:rPr>
              <a:t> to tweak the scaling behavior</a:t>
            </a:r>
            <a:endParaRPr/>
          </a:p>
        </p:txBody>
      </p:sp>
      <p:sp>
        <p:nvSpPr>
          <p:cNvPr id="112" name="Google Shape;112;g3d7ed88df33_0_64"/>
          <p:cNvSpPr txBox="1"/>
          <p:nvPr/>
        </p:nvSpPr>
        <p:spPr>
          <a:xfrm>
            <a:off x="4776725" y="1047900"/>
            <a:ext cx="4367100" cy="4095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apiVersion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keda.sh/v1alpha1</a:t>
            </a:r>
            <a:endParaRPr b="0" i="0" sz="1100" u="none" cap="none" strike="noStrike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kind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ScaledObject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metadata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name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example-so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spec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scaleTargetRef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name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example-deployment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minReplicaCount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0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                       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maxReplicaCount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100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                     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triggers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-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type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rabbitmq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metadata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host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”ampq://user:PASWORD@my-rabbit.com:5672”</a:t>
            </a:r>
            <a:endParaRPr b="0" i="0" sz="1100" u="none" cap="none" strike="noStrike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queueName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”my-queue”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queueLength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“5”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7ed88df33_0_59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ScaledJob</a:t>
            </a:r>
            <a:endParaRPr/>
          </a:p>
        </p:txBody>
      </p:sp>
      <p:sp>
        <p:nvSpPr>
          <p:cNvPr id="118" name="Google Shape;118;g3d7ed88df33_0_59"/>
          <p:cNvSpPr txBox="1"/>
          <p:nvPr>
            <p:ph idx="1" type="body"/>
          </p:nvPr>
        </p:nvSpPr>
        <p:spPr>
          <a:xfrm>
            <a:off x="311700" y="1152475"/>
            <a:ext cx="40542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 Medium"/>
              <a:buChar char="●"/>
            </a:pPr>
            <a:r>
              <a:rPr lang="en" sz="1700">
                <a:solidFill>
                  <a:schemeClr val="dk1"/>
                </a:solidFill>
              </a:rPr>
              <a:t>Schedule </a:t>
            </a:r>
            <a:r>
              <a:rPr b="1" lang="en" sz="1700">
                <a:solidFill>
                  <a:schemeClr val="dk1"/>
                </a:solidFill>
              </a:rPr>
              <a:t>Kubernetes Jobs</a:t>
            </a:r>
            <a:r>
              <a:rPr lang="en" sz="1700">
                <a:solidFill>
                  <a:schemeClr val="dk1"/>
                </a:solidFill>
              </a:rPr>
              <a:t> based on events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ed Hat Text"/>
              <a:buChar char="●"/>
            </a:pPr>
            <a:r>
              <a:rPr lang="en" sz="1700">
                <a:solidFill>
                  <a:schemeClr val="dk1"/>
                </a:solidFill>
              </a:rPr>
              <a:t>Useful option to handle </a:t>
            </a:r>
            <a:r>
              <a:rPr b="1" lang="en" sz="1700">
                <a:solidFill>
                  <a:schemeClr val="dk1"/>
                </a:solidFill>
              </a:rPr>
              <a:t>processing long running executions</a:t>
            </a:r>
            <a:endParaRPr/>
          </a:p>
        </p:txBody>
      </p:sp>
      <p:sp>
        <p:nvSpPr>
          <p:cNvPr id="119" name="Google Shape;119;g3d7ed88df33_0_59"/>
          <p:cNvSpPr txBox="1"/>
          <p:nvPr/>
        </p:nvSpPr>
        <p:spPr>
          <a:xfrm>
            <a:off x="4705625" y="1047900"/>
            <a:ext cx="4438500" cy="4095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apiVersion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keda.sh/v1alpha1</a:t>
            </a:r>
            <a:endParaRPr b="0" i="0" sz="1100" u="none" cap="none" strike="noStrike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kind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ScaledJob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metadata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name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example-sj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spec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jobTargetRef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        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… #  standard Kubernetes Job definition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                    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maxReplicaCount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100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                     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triggers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-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type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rabbitmq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metadata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host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”ampq://user:PASWORD@my-rabbit.com:5672”</a:t>
            </a:r>
            <a:endParaRPr b="0" i="0" sz="1100" u="none" cap="none" strike="noStrike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queueName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”my-queue”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	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queueLength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“5”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d7ed88df33_0_333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(Cluster)TriggerAuthentication</a:t>
            </a:r>
            <a:endParaRPr/>
          </a:p>
        </p:txBody>
      </p:sp>
      <p:sp>
        <p:nvSpPr>
          <p:cNvPr id="125" name="Google Shape;125;g3d7ed88df33_0_333"/>
          <p:cNvSpPr txBox="1"/>
          <p:nvPr>
            <p:ph idx="1" type="body"/>
          </p:nvPr>
        </p:nvSpPr>
        <p:spPr>
          <a:xfrm>
            <a:off x="311700" y="1152475"/>
            <a:ext cx="43635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ed Hat Text"/>
              <a:buChar char="●"/>
            </a:pPr>
            <a:r>
              <a:rPr lang="en" sz="1700">
                <a:solidFill>
                  <a:schemeClr val="dk1"/>
                </a:solidFill>
              </a:rPr>
              <a:t>Define auth separate from SO/SJ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Can be reused by multiple resources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Namespaced and cluster-wide version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Support for various auth </a:t>
            </a:r>
            <a:r>
              <a:rPr lang="en" sz="1700">
                <a:solidFill>
                  <a:schemeClr val="dk1"/>
                </a:solidFill>
              </a:rPr>
              <a:t>methods</a:t>
            </a:r>
            <a:r>
              <a:rPr lang="en" sz="1700">
                <a:solidFill>
                  <a:schemeClr val="dk1"/>
                </a:solidFill>
              </a:rPr>
              <a:t>: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Env variables, Secrets, ConfigMaps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Identity providers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HashiCorp Vault, Azure Key </a:t>
            </a:r>
            <a:r>
              <a:rPr lang="en" sz="1700">
                <a:solidFill>
                  <a:schemeClr val="dk1"/>
                </a:solidFill>
              </a:rPr>
              <a:t>Vault</a:t>
            </a:r>
            <a:endParaRPr sz="1700">
              <a:solidFill>
                <a:schemeClr val="dk1"/>
              </a:solidFill>
            </a:endParaRPr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GCP/AWS Secret Managers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126" name="Google Shape;126;g3d7ed88df33_0_333"/>
          <p:cNvSpPr txBox="1"/>
          <p:nvPr/>
        </p:nvSpPr>
        <p:spPr>
          <a:xfrm>
            <a:off x="5032850" y="1047900"/>
            <a:ext cx="4111200" cy="4095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apiVersion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keda.sh/v1alpha1</a:t>
            </a:r>
            <a:endParaRPr b="0" i="0" sz="1100" u="none" cap="none" strike="noStrike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kind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TriggerAuthentication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metadata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name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b="0" i="0" lang="en" sz="1100" u="none" cap="none" strike="noStrike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example-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ta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spec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podIdentity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provider</a:t>
            </a: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 aws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                   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secretTargetRef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b="0" i="0" sz="1100" u="none" cap="none" strike="noStrike">
              <a:solidFill>
                <a:srgbClr val="FFFFFF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ed Hat Text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      -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parameter</a:t>
            </a:r>
            <a:r>
              <a:rPr b="0" i="0" lang="en" sz="1100" u="none" cap="none" strike="noStrike">
                <a:solidFill>
                  <a:srgbClr val="FFFFFF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connectionString</a:t>
            </a:r>
            <a:endParaRPr sz="1100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ed Hat Text"/>
              <a:buNone/>
            </a:pP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      -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name</a:t>
            </a: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my-keda-secret-entity</a:t>
            </a:r>
            <a:endParaRPr sz="1100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ed Hat Text"/>
              <a:buNone/>
            </a:pP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      -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key</a:t>
            </a: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my-connectionstring</a:t>
            </a:r>
            <a:endParaRPr sz="1100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ed Hat Text"/>
              <a:buNone/>
            </a:pP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 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env</a:t>
            </a: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:</a:t>
            </a:r>
            <a:endParaRPr sz="1100">
              <a:solidFill>
                <a:schemeClr val="lt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ed Hat Text"/>
              <a:buNone/>
            </a:pP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      -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parameter</a:t>
            </a: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connectionString</a:t>
            </a:r>
            <a:endParaRPr sz="1100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ed Hat Text"/>
              <a:buNone/>
            </a:pP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      - </a:t>
            </a:r>
            <a:r>
              <a:rPr lang="en" sz="1100">
                <a:solidFill>
                  <a:srgbClr val="6FA8DC"/>
                </a:solidFill>
                <a:latin typeface="Red Hat Text"/>
                <a:ea typeface="Red Hat Text"/>
                <a:cs typeface="Red Hat Text"/>
                <a:sym typeface="Red Hat Text"/>
              </a:rPr>
              <a:t>name</a:t>
            </a:r>
            <a:r>
              <a:rPr lang="en" sz="11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: </a:t>
            </a: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my-keda-secret-entity</a:t>
            </a:r>
            <a:endParaRPr sz="1100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ed Hat Text"/>
              <a:buNone/>
            </a:pPr>
            <a:r>
              <a:rPr lang="en" sz="1100">
                <a:solidFill>
                  <a:srgbClr val="F6B26B"/>
                </a:solidFill>
                <a:latin typeface="Red Hat Text"/>
                <a:ea typeface="Red Hat Text"/>
                <a:cs typeface="Red Hat Text"/>
                <a:sym typeface="Red Hat Text"/>
              </a:rPr>
              <a:t>…</a:t>
            </a:r>
            <a:endParaRPr sz="1100">
              <a:solidFill>
                <a:srgbClr val="F6B26B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7ed88df33_0_4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New Features</a:t>
            </a:r>
            <a:endParaRPr/>
          </a:p>
        </p:txBody>
      </p:sp>
      <p:pic>
        <p:nvPicPr>
          <p:cNvPr id="132" name="Google Shape;132;g3d7ed88df33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3175" y="1100200"/>
            <a:ext cx="5197645" cy="39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7ed88df33_0_49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New Features</a:t>
            </a:r>
            <a:endParaRPr/>
          </a:p>
        </p:txBody>
      </p:sp>
      <p:sp>
        <p:nvSpPr>
          <p:cNvPr id="138" name="Google Shape;138;g3d7ed88df33_0_49"/>
          <p:cNvSpPr txBox="1"/>
          <p:nvPr>
            <p:ph idx="1" type="body"/>
          </p:nvPr>
        </p:nvSpPr>
        <p:spPr>
          <a:xfrm>
            <a:off x="311700" y="1152475"/>
            <a:ext cx="8520600" cy="3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b="1" lang="en" sz="1800">
                <a:solidFill>
                  <a:srgbClr val="222222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New scalers:</a:t>
            </a:r>
            <a:r>
              <a:rPr lang="en" sz="1800">
                <a:solidFill>
                  <a:srgbClr val="222222"/>
                </a:solidFill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 </a:t>
            </a:r>
            <a:endParaRPr sz="1800">
              <a:solidFill>
                <a:srgbClr val="222222"/>
              </a:solidFill>
              <a:extLst>
                <a:ext uri="http://customooxmlschemas.google.com/">
                  <go:slidesCustomData xmlns:go="http://customooxmlschemas.google.com/" textRoundtripDataId="2"/>
                </a:ext>
              </a:extLst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○"/>
            </a:pPr>
            <a:r>
              <a:rPr lang="en" sz="1800">
                <a:solidFill>
                  <a:srgbClr val="222222"/>
                </a:solidFill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Kubernetes Resource, Forgejo, NSQ, Temporal, Solace, Solarwinds, Splunk, Sumo Logic</a:t>
            </a:r>
            <a:endParaRPr sz="1800">
              <a:solidFill>
                <a:srgbClr val="222222"/>
              </a:solidFill>
              <a:extLst>
                <a:ext uri="http://customooxmlschemas.google.com/">
                  <go:slidesCustomData xmlns:go="http://customooxmlschemas.google.com/" textRoundtripDataId="4"/>
                </a:ext>
              </a:extLst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222222"/>
              </a:solidFill>
              <a:extLst>
                <a:ext uri="http://customooxmlschemas.google.com/">
                  <go:slidesCustomData xmlns:go="http://customooxmlschemas.google.com/" textRoundtripDataId="5"/>
                </a:ext>
              </a:extLs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Fallback improvements: </a:t>
            </a:r>
            <a:endParaRPr b="1" sz="1800"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textRoundtripDataId="7"/>
                </a:ext>
              </a:extLst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Support for triggers of </a:t>
            </a:r>
            <a:r>
              <a:rPr b="1" lang="en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Value</a:t>
            </a:r>
            <a:r>
              <a:rPr lang="en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 metric type</a:t>
            </a:r>
            <a:endParaRPr sz="1800"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textRoundtripDataId="11"/>
                </a:ext>
              </a:extLst>
            </a:endParaRPr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Dynamic fallback calculation</a:t>
            </a:r>
            <a:endParaRPr sz="1800"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textRoundtripDataId="13"/>
                </a:ext>
              </a:extLst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textRoundtripDataId="14"/>
                </a:ext>
              </a:extLs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5"/>
                  </a:ext>
                </a:extLst>
              </a:rPr>
              <a:t>Improvements on authentication (file based auth for CTA)</a:t>
            </a:r>
            <a:endParaRPr sz="1800"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textRoundtripDataId="16"/>
                </a:ext>
              </a:extLst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textRoundtripDataId="17"/>
                  </a:ext>
                </a:extLst>
              </a:rPr>
              <a:t>KEDA builds for s390x</a:t>
            </a:r>
            <a:endParaRPr sz="1800">
              <a:solidFill>
                <a:schemeClr val="dk1"/>
              </a:solidFill>
              <a:extLst>
                <a:ext uri="http://customooxmlschemas.google.com/">
                  <go:slidesCustomData xmlns:go="http://customooxmlschemas.google.com/" textRoundtripDataId="18"/>
                </a:ext>
              </a:extLst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d7ed88df33_0_286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Best Practices</a:t>
            </a:r>
            <a:endParaRPr/>
          </a:p>
        </p:txBody>
      </p:sp>
      <p:pic>
        <p:nvPicPr>
          <p:cNvPr id="144" name="Google Shape;144;g3d7ed88df33_0_286" title="bestpractic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1714" y="1100187"/>
            <a:ext cx="4680574" cy="39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d7ed88df33_0_291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150" name="Google Shape;150;g3d7ed88df33_0_291"/>
          <p:cNvSpPr txBox="1"/>
          <p:nvPr>
            <p:ph idx="1" type="body"/>
          </p:nvPr>
        </p:nvSpPr>
        <p:spPr>
          <a:xfrm>
            <a:off x="311700" y="1152475"/>
            <a:ext cx="47514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262626"/>
                </a:solidFill>
              </a:rPr>
              <a:t>HPA Scaling Behavior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rgbClr val="262626"/>
                </a:solidFill>
              </a:rPr>
              <a:t>Important for 1&lt;-&gt;N scaling</a:t>
            </a:r>
            <a:r>
              <a:rPr b="1" lang="en" sz="1800">
                <a:solidFill>
                  <a:srgbClr val="262626"/>
                </a:solidFill>
              </a:rPr>
              <a:t> 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Char char="●"/>
            </a:pPr>
            <a:r>
              <a:rPr lang="en" sz="1800">
                <a:solidFill>
                  <a:srgbClr val="262626"/>
                </a:solidFill>
              </a:rPr>
              <a:t>Control how HPA responds to changes in load, preventing rapid fluctuations and ensuring smoother scaling transitions</a:t>
            </a:r>
            <a:endParaRPr/>
          </a:p>
        </p:txBody>
      </p:sp>
      <p:pic>
        <p:nvPicPr>
          <p:cNvPr id="151" name="Google Shape;151;g3d7ed88df33_0_291" title="Screenshot 2025-03-27 at 13.43.49.png"/>
          <p:cNvPicPr preferRelativeResize="0"/>
          <p:nvPr/>
        </p:nvPicPr>
        <p:blipFill rotWithShape="1">
          <a:blip r:embed="rId3">
            <a:alphaModFix/>
          </a:blip>
          <a:srcRect b="18068" l="0" r="0" t="25699"/>
          <a:stretch/>
        </p:blipFill>
        <p:spPr>
          <a:xfrm>
            <a:off x="5928550" y="1047900"/>
            <a:ext cx="3215451" cy="409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7ed88df33_0_296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157" name="Google Shape;157;g3d7ed88df33_0_29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262626"/>
                </a:solidFill>
              </a:rPr>
              <a:t>Cron scaler and scale to zero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Char char="●"/>
            </a:pPr>
            <a:r>
              <a:rPr lang="en" sz="1800">
                <a:solidFill>
                  <a:srgbClr val="262626"/>
                </a:solidFill>
              </a:rPr>
              <a:t>If you want to </a:t>
            </a:r>
            <a:r>
              <a:rPr b="1" lang="en" sz="1800">
                <a:solidFill>
                  <a:srgbClr val="262626"/>
                </a:solidFill>
              </a:rPr>
              <a:t>scale workload to 0 outside working hours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"/>
              <a:buChar char="●"/>
            </a:pPr>
            <a:r>
              <a:rPr b="1" lang="en" sz="1800">
                <a:solidFill>
                  <a:srgbClr val="262626"/>
                </a:solidFill>
              </a:rPr>
              <a:t>Don’t set   </a:t>
            </a:r>
            <a:r>
              <a:rPr b="1" lang="en" sz="18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desiredReplicas: 0 </a:t>
            </a:r>
            <a:r>
              <a:rPr lang="en" sz="1800">
                <a:solidFill>
                  <a:srgbClr val="262626"/>
                </a:solidFill>
              </a:rPr>
              <a:t> in the trigger config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"/>
              <a:buChar char="●"/>
            </a:pPr>
            <a:r>
              <a:rPr lang="en" sz="1800">
                <a:solidFill>
                  <a:srgbClr val="262626"/>
                </a:solidFill>
              </a:rPr>
              <a:t>Set</a:t>
            </a:r>
            <a:r>
              <a:rPr b="1" lang="en" sz="1800">
                <a:solidFill>
                  <a:srgbClr val="262626"/>
                </a:solidFill>
              </a:rPr>
              <a:t>   </a:t>
            </a:r>
            <a:r>
              <a:rPr b="1" lang="en" sz="18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minReplicaCount: 0</a:t>
            </a:r>
            <a:r>
              <a:rPr b="1" lang="en" sz="1800">
                <a:solidFill>
                  <a:srgbClr val="262626"/>
                </a:solidFill>
              </a:rPr>
              <a:t>  </a:t>
            </a:r>
            <a:r>
              <a:rPr lang="en" sz="1800">
                <a:solidFill>
                  <a:srgbClr val="262626"/>
                </a:solidFill>
              </a:rPr>
              <a:t>in the ScaledObject and increase the number of replicas during working hours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7ed88df33_0_349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163" name="Google Shape;163;g3d7ed88df33_0_349"/>
          <p:cNvSpPr txBox="1"/>
          <p:nvPr>
            <p:ph idx="1" type="body"/>
          </p:nvPr>
        </p:nvSpPr>
        <p:spPr>
          <a:xfrm>
            <a:off x="311700" y="1152475"/>
            <a:ext cx="86328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b="1" lang="en" sz="1800">
                <a:solidFill>
                  <a:srgbClr val="262626"/>
                </a:solidFill>
              </a:rPr>
              <a:t>Polling Interval &amp; Metrics Caching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Char char="●"/>
            </a:pPr>
            <a:r>
              <a:rPr b="1" lang="en" sz="18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pollingInterval</a:t>
            </a:r>
            <a:r>
              <a:rPr lang="en" sz="1800">
                <a:solidFill>
                  <a:srgbClr val="262626"/>
                </a:solidFill>
              </a:rPr>
              <a:t> affects only </a:t>
            </a:r>
            <a:r>
              <a:rPr b="1" lang="en" sz="1800">
                <a:solidFill>
                  <a:srgbClr val="262626"/>
                </a:solidFill>
              </a:rPr>
              <a:t>0 -&gt; 1 scaling</a:t>
            </a:r>
            <a:r>
              <a:rPr lang="en" sz="1800">
                <a:solidFill>
                  <a:srgbClr val="262626"/>
                </a:solidFill>
              </a:rPr>
              <a:t>!</a:t>
            </a:r>
            <a:endParaRPr sz="1800">
              <a:solidFill>
                <a:srgbClr val="262626"/>
              </a:solidFill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Char char="○"/>
            </a:pPr>
            <a:r>
              <a:rPr lang="en" sz="1800">
                <a:solidFill>
                  <a:srgbClr val="262626"/>
                </a:solidFill>
              </a:rPr>
              <a:t>For </a:t>
            </a:r>
            <a:r>
              <a:rPr b="1" lang="en" sz="1800">
                <a:solidFill>
                  <a:srgbClr val="262626"/>
                </a:solidFill>
              </a:rPr>
              <a:t>1&lt;-&gt;N</a:t>
            </a:r>
            <a:r>
              <a:rPr lang="en" sz="1800">
                <a:solidFill>
                  <a:srgbClr val="262626"/>
                </a:solidFill>
              </a:rPr>
              <a:t> scaling the interval is cluster wide on HPA controller (15s)</a:t>
            </a:r>
            <a:endParaRPr sz="1800">
              <a:solidFill>
                <a:srgbClr val="262626"/>
              </a:solidFill>
            </a:endParaRPr>
          </a:p>
          <a:p>
            <a:pPr indent="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"/>
              <a:buChar char="●"/>
            </a:pPr>
            <a:r>
              <a:rPr b="1" lang="en" sz="1800">
                <a:solidFill>
                  <a:srgbClr val="262626"/>
                </a:solidFill>
              </a:rPr>
              <a:t>Specify</a:t>
            </a:r>
            <a:r>
              <a:rPr b="1" lang="en" sz="1800">
                <a:solidFill>
                  <a:srgbClr val="262626"/>
                </a:solidFill>
              </a:rPr>
              <a:t> </a:t>
            </a:r>
            <a:r>
              <a:rPr b="1" lang="en" sz="18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useCachedMetrics</a:t>
            </a:r>
            <a:r>
              <a:rPr b="1" lang="en" sz="18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: “true” </a:t>
            </a:r>
            <a:r>
              <a:rPr lang="en" sz="1800">
                <a:solidFill>
                  <a:srgbClr val="262626"/>
                </a:solidFill>
              </a:rPr>
              <a:t> to </a:t>
            </a:r>
            <a:r>
              <a:rPr lang="en" sz="1800">
                <a:solidFill>
                  <a:srgbClr val="262626"/>
                </a:solidFill>
              </a:rPr>
              <a:t>control</a:t>
            </a:r>
            <a:r>
              <a:rPr lang="en" sz="1800">
                <a:solidFill>
                  <a:srgbClr val="262626"/>
                </a:solidFill>
              </a:rPr>
              <a:t> “the actual” polling interval</a:t>
            </a:r>
            <a:endParaRPr sz="1800">
              <a:solidFill>
                <a:srgbClr val="262626"/>
              </a:solidFill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262626"/>
              </a:buClr>
              <a:buSzPts val="1800"/>
              <a:buChar char="○"/>
            </a:pPr>
            <a:r>
              <a:rPr lang="en" sz="1800">
                <a:solidFill>
                  <a:srgbClr val="262626"/>
                </a:solidFill>
              </a:rPr>
              <a:t>KEDA asks for a new metric value only during this interval -&gt; reducing load</a:t>
            </a:r>
            <a:endParaRPr sz="180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7ed88df33_0_301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Best Practices</a:t>
            </a:r>
            <a:endParaRPr/>
          </a:p>
        </p:txBody>
      </p:sp>
      <p:sp>
        <p:nvSpPr>
          <p:cNvPr id="169" name="Google Shape;169;g3d7ed88df33_0_301"/>
          <p:cNvSpPr txBox="1"/>
          <p:nvPr>
            <p:ph idx="1" type="body"/>
          </p:nvPr>
        </p:nvSpPr>
        <p:spPr>
          <a:xfrm>
            <a:off x="311700" y="1152475"/>
            <a:ext cx="56610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262626"/>
                </a:solidFill>
              </a:rPr>
              <a:t>Scaling Modifiers</a:t>
            </a:r>
            <a:endParaRPr b="1"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Char char="●"/>
            </a:pPr>
            <a:r>
              <a:rPr lang="en" sz="1800">
                <a:solidFill>
                  <a:srgbClr val="262626"/>
                </a:solidFill>
              </a:rPr>
              <a:t>Complex scaling logic beyond simple metric evaluation</a:t>
            </a:r>
            <a:endParaRPr sz="1800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Char char="●"/>
            </a:pPr>
            <a:r>
              <a:rPr lang="en" sz="1800">
                <a:solidFill>
                  <a:srgbClr val="262626"/>
                </a:solidFill>
              </a:rPr>
              <a:t>Mathematical formulas:</a:t>
            </a:r>
            <a:endParaRPr sz="18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262626"/>
                </a:solidFill>
              </a:rPr>
              <a:t>             </a:t>
            </a:r>
            <a:r>
              <a:rPr b="1" lang="en" sz="16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(trig1 + trig2)/2</a:t>
            </a:r>
            <a:endParaRPr b="1" sz="1600">
              <a:solidFill>
                <a:srgbClr val="26262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Char char="●"/>
            </a:pPr>
            <a:r>
              <a:rPr lang="en" sz="1800">
                <a:solidFill>
                  <a:srgbClr val="262626"/>
                </a:solidFill>
              </a:rPr>
              <a:t>Nested conditions and operators:</a:t>
            </a:r>
            <a:endParaRPr sz="18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" sz="1600">
                <a:solidFill>
                  <a:srgbClr val="262626"/>
                </a:solidFill>
                <a:latin typeface="Courier New"/>
                <a:ea typeface="Courier New"/>
                <a:cs typeface="Courier New"/>
                <a:sym typeface="Courier New"/>
              </a:rPr>
              <a:t>trig1 &lt; 2 ? trig1 + trig2 &gt;= 2 ? 5 : 10 : 0</a:t>
            </a:r>
            <a:endParaRPr b="1" sz="1600">
              <a:solidFill>
                <a:srgbClr val="26262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22222"/>
              </a:solidFill>
            </a:endParaRPr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0" name="Google Shape;170;g3d7ed88df33_0_301" title="Screenshot 2025-03-27 at 13.32.45.png"/>
          <p:cNvPicPr preferRelativeResize="0"/>
          <p:nvPr/>
        </p:nvPicPr>
        <p:blipFill rotWithShape="1">
          <a:blip r:embed="rId3">
            <a:alphaModFix/>
          </a:blip>
          <a:srcRect b="12289" l="0" r="0" t="27590"/>
          <a:stretch/>
        </p:blipFill>
        <p:spPr>
          <a:xfrm>
            <a:off x="6023174" y="1047900"/>
            <a:ext cx="3317567" cy="409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7ed88df33_0_313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Autoscaling Metrics?</a:t>
            </a:r>
            <a:endParaRPr/>
          </a:p>
        </p:txBody>
      </p:sp>
      <p:pic>
        <p:nvPicPr>
          <p:cNvPr id="176" name="Google Shape;176;g3d7ed88df33_0_313" title="onedoesno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600" y="1226375"/>
            <a:ext cx="6200775" cy="364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d7ed88df33_0_319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Autoscaling Metrics?</a:t>
            </a:r>
            <a:endParaRPr/>
          </a:p>
        </p:txBody>
      </p:sp>
      <p:sp>
        <p:nvSpPr>
          <p:cNvPr id="182" name="Google Shape;182;g3d7ed88df33_0_319"/>
          <p:cNvSpPr txBox="1"/>
          <p:nvPr>
            <p:ph idx="1" type="body"/>
          </p:nvPr>
        </p:nvSpPr>
        <p:spPr>
          <a:xfrm>
            <a:off x="311700" y="1152475"/>
            <a:ext cx="7662000" cy="3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en" sz="1840">
                <a:solidFill>
                  <a:srgbClr val="262626"/>
                </a:solidFill>
              </a:rPr>
              <a:t>Is it really a good practice to use Prometheus/Datadog/Dynatrace/… as the metric source for autoscaling?</a:t>
            </a:r>
            <a:endParaRPr b="1" sz="1840">
              <a:solidFill>
                <a:srgbClr val="262626"/>
              </a:solidFill>
            </a:endParaRPr>
          </a:p>
          <a:p>
            <a:pPr indent="-34544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40"/>
              <a:buChar char="●"/>
            </a:pPr>
            <a:r>
              <a:rPr lang="en" sz="1840">
                <a:solidFill>
                  <a:srgbClr val="262626"/>
                </a:solidFill>
              </a:rPr>
              <a:t>Delay/lag?</a:t>
            </a:r>
            <a:endParaRPr sz="1840">
              <a:solidFill>
                <a:srgbClr val="262626"/>
              </a:solidFill>
            </a:endParaRPr>
          </a:p>
          <a:p>
            <a:pPr indent="-3454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40"/>
              <a:buChar char="●"/>
            </a:pPr>
            <a:r>
              <a:rPr lang="en" sz="1840">
                <a:solidFill>
                  <a:srgbClr val="262626"/>
                </a:solidFill>
              </a:rPr>
              <a:t>Too many requests from KEDA</a:t>
            </a:r>
            <a:endParaRPr sz="1840">
              <a:solidFill>
                <a:srgbClr val="262626"/>
              </a:solidFill>
            </a:endParaRPr>
          </a:p>
          <a:p>
            <a:pPr indent="-3454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40"/>
              <a:buChar char="●"/>
            </a:pPr>
            <a:r>
              <a:rPr lang="en" sz="1840">
                <a:solidFill>
                  <a:srgbClr val="262626"/>
                </a:solidFill>
              </a:rPr>
              <a:t>Metrics Storage -&gt; Cost?</a:t>
            </a:r>
            <a:endParaRPr sz="1840">
              <a:solidFill>
                <a:srgbClr val="262626"/>
              </a:solidFill>
            </a:endParaRPr>
          </a:p>
          <a:p>
            <a:pPr indent="-3454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40"/>
              <a:buChar char="●"/>
            </a:pPr>
            <a:r>
              <a:rPr lang="en" sz="1840">
                <a:solidFill>
                  <a:srgbClr val="262626"/>
                </a:solidFill>
              </a:rPr>
              <a:t>Cross-zone traffic?</a:t>
            </a:r>
            <a:endParaRPr sz="1840">
              <a:solidFill>
                <a:srgbClr val="262626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40">
                <a:solidFill>
                  <a:srgbClr val="262626"/>
                </a:solidFill>
              </a:rPr>
              <a:t>Blog post about this problem:</a:t>
            </a:r>
            <a:endParaRPr sz="184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40" u="sng">
                <a:solidFill>
                  <a:schemeClr val="hlink"/>
                </a:solidFill>
                <a:hlinkClick r:id="rId3"/>
              </a:rPr>
              <a:t>https://kedify.io/resources/blog/prometheus-autoscaling-problem</a:t>
            </a:r>
            <a:endParaRPr sz="124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4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40">
              <a:solidFill>
                <a:srgbClr val="262626"/>
              </a:solidFill>
            </a:endParaRPr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3" name="Google Shape;183;g3d7ed88df33_0_319" title="scaling-delay.excalidra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2225" y="1764525"/>
            <a:ext cx="3889902" cy="32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7ed88df33_0_54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Future</a:t>
            </a:r>
            <a:endParaRPr/>
          </a:p>
        </p:txBody>
      </p:sp>
      <p:sp>
        <p:nvSpPr>
          <p:cNvPr id="189" name="Google Shape;189;g3d7ed88df33_0_54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Support for Suspendable Jobs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#7548</a:t>
            </a:r>
            <a:endParaRPr sz="18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Pod-level Suspension (checkpoint/restore) instead of scale to zero ??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Better support for GPU metrics. A new scaler?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KEDA V3?  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v1alpha1 -&gt; v1beta1 -&gt; v1?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d7ed88df33_0_324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HTTP Add-on</a:t>
            </a:r>
            <a:endParaRPr/>
          </a:p>
        </p:txBody>
      </p:sp>
      <p:sp>
        <p:nvSpPr>
          <p:cNvPr id="195" name="Google Shape;195;g3d7ed88df33_0_324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First-class support for </a:t>
            </a:r>
            <a:r>
              <a:rPr b="1" lang="en" sz="2200">
                <a:solidFill>
                  <a:srgbClr val="262626"/>
                </a:solidFill>
                <a:latin typeface="Montserrat"/>
                <a:ea typeface="Montserrat"/>
                <a:cs typeface="Montserrat"/>
                <a:sym typeface="Montserrat"/>
              </a:rPr>
              <a:t>HTTP-based autoscaling</a:t>
            </a:r>
            <a:endParaRPr b="1" sz="2200">
              <a:solidFill>
                <a:srgbClr val="2626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79400" lvl="0" marL="3429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 Medium"/>
              <a:buChar char="●"/>
            </a:pPr>
            <a:r>
              <a:rPr lang="en" sz="1800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Supporting scale-to-zero for HTTP</a:t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   *No dependency on Prometheus</a:t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79400" lvl="0" marL="3429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 Medium"/>
              <a:buChar char="●"/>
            </a:pPr>
            <a:r>
              <a:rPr lang="en" sz="1800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Roadmap</a:t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600" u="sng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https://github.com/kedacore/http-add-on/issues/911</a:t>
            </a:r>
            <a:endParaRPr sz="16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79400" lvl="0" marL="3429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Montserrat Medium"/>
              <a:buChar char="●"/>
            </a:pPr>
            <a:r>
              <a:rPr lang="en" sz="1800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Available in Beta version, </a:t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feedback welcome!</a:t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600" u="sng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https://github.com/kedacore/http-add-on</a:t>
            </a:r>
            <a:endParaRPr sz="16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6" name="Google Shape;196;g3d7ed88df33_0_3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2732" y="1597650"/>
            <a:ext cx="2608993" cy="331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d7ed88df33_0_308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HTTP Add-on</a:t>
            </a:r>
            <a:endParaRPr/>
          </a:p>
        </p:txBody>
      </p:sp>
      <p:pic>
        <p:nvPicPr>
          <p:cNvPr id="202" name="Google Shape;202;g3d7ed88df33_0_3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2574" y="1230223"/>
            <a:ext cx="6949800" cy="3726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7ed88df33_0_12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Questions &amp; Thank you!</a:t>
            </a:r>
            <a:endParaRPr/>
          </a:p>
        </p:txBody>
      </p:sp>
      <p:pic>
        <p:nvPicPr>
          <p:cNvPr id="208" name="Google Shape;208;g3d7ed88df33_0_12" title="kubecone26-q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738" y="1148125"/>
            <a:ext cx="3852525" cy="38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d7ed88df33_0_12"/>
          <p:cNvSpPr txBox="1"/>
          <p:nvPr/>
        </p:nvSpPr>
        <p:spPr>
          <a:xfrm>
            <a:off x="6784750" y="3962900"/>
            <a:ext cx="20199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Session feedback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10" name="Google Shape;210;g3d7ed88df33_0_12"/>
          <p:cNvCxnSpPr/>
          <p:nvPr/>
        </p:nvCxnSpPr>
        <p:spPr>
          <a:xfrm rot="10800000">
            <a:off x="6405550" y="3446300"/>
            <a:ext cx="855900" cy="516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