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58" r:id="rId2"/>
    <p:sldId id="268" r:id="rId3"/>
    <p:sldId id="269" r:id="rId4"/>
    <p:sldId id="270" r:id="rId5"/>
    <p:sldId id="272" r:id="rId6"/>
    <p:sldId id="271" r:id="rId7"/>
    <p:sldId id="273" r:id="rId8"/>
    <p:sldId id="275" r:id="rId9"/>
    <p:sldId id="295" r:id="rId10"/>
    <p:sldId id="276" r:id="rId11"/>
    <p:sldId id="278" r:id="rId12"/>
    <p:sldId id="290" r:id="rId13"/>
    <p:sldId id="311" r:id="rId14"/>
    <p:sldId id="303" r:id="rId15"/>
    <p:sldId id="279" r:id="rId16"/>
    <p:sldId id="301" r:id="rId17"/>
    <p:sldId id="296" r:id="rId18"/>
    <p:sldId id="302" r:id="rId19"/>
    <p:sldId id="299" r:id="rId20"/>
    <p:sldId id="283" r:id="rId21"/>
    <p:sldId id="298" r:id="rId22"/>
    <p:sldId id="310" r:id="rId23"/>
    <p:sldId id="293" r:id="rId24"/>
    <p:sldId id="294" r:id="rId25"/>
    <p:sldId id="267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i6DZVrj0aiR1+jYXbSLBnMAxDE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DFF"/>
    <a:srgbClr val="AF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77948"/>
  </p:normalViewPr>
  <p:slideViewPr>
    <p:cSldViewPr snapToGrid="0">
      <p:cViewPr varScale="1">
        <p:scale>
          <a:sx n="115" d="100"/>
          <a:sy n="115" d="100"/>
        </p:scale>
        <p:origin x="1328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73867DD2-915F-D617-7FCB-5A464BDA6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58378FAD-326A-547E-F176-80BB1BF6AC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zh-CN" altLang="zh-CN" sz="1800" kern="100" dirty="0">
              <a:solidFill>
                <a:srgbClr val="0D1239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7F0B2B0E-26FD-D3FB-BA9A-4BD9FB13E8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223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28814373-A389-B3F8-3305-F1DAE0D62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>
            <a:extLst>
              <a:ext uri="{FF2B5EF4-FFF2-40B4-BE49-F238E27FC236}">
                <a16:creationId xmlns:a16="http://schemas.microsoft.com/office/drawing/2014/main" id="{F86D4130-5383-C650-3DAA-63839AF147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B958261F-13E6-26C8-F4E9-8EBF0D6BF6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7734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662D7C9F-F1F5-87CE-259C-C6185A7BA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A5051F0F-7E72-2F69-6985-245D3295D5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zh-CN" altLang="zh-CN" sz="1800" kern="100" dirty="0">
              <a:solidFill>
                <a:srgbClr val="0D1239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C8DA0F6E-0B76-D5A5-B85D-3AEF83177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4691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B621F9B-4362-1F5A-68B5-B69C838AB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7BAE21C6-58DE-D5F0-645E-3CF9F65074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  <a:buFontTx/>
              <a:buNone/>
            </a:pPr>
            <a:endParaRPr lang="zh-CN" altLang="zh-CN" sz="18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553D03F8-B0E7-A8BF-8DD6-5864D8DCBE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264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9C38CE4-6602-5863-3DC2-C4207AD1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D93E4CE9-E15A-A28C-0705-703A485F6A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zh-CN" altLang="zh-CN" sz="18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EADC8326-D479-1941-5FD6-AD05B0ED5D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0739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72D3B55E-2B60-4A60-166E-1F86ECC45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>
            <a:extLst>
              <a:ext uri="{FF2B5EF4-FFF2-40B4-BE49-F238E27FC236}">
                <a16:creationId xmlns:a16="http://schemas.microsoft.com/office/drawing/2014/main" id="{BF4F4BB3-F3FA-D9E5-29D3-6A93E96D65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6AD0883D-8731-1BF6-F37B-6B81F79C2B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317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24E2BDFC-5C16-5DDE-A9DA-E8D301A6A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1A65431F-3661-6837-D07B-793F7963AF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algn="l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  <a:buFontTx/>
              <a:buNone/>
            </a:pPr>
            <a:endParaRPr lang="en-US"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1569626F-AC82-6C38-AB21-1E877B7C86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3853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77B3CFDC-2AD2-0BFB-59CB-2C9E1CF29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8CA77AF3-8060-55A6-6EE7-4FB61FF1E6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0392E00A-BA60-9239-B7EE-20CCD285B8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1447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AC4FAF4-AC0B-41F4-5F27-09A3B8914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BDA4A31A-5045-2B2E-61CB-A9EE157A00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CN" alt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4B9469C9-A305-7DB1-319F-EA7EFD44C1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1497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96BE1F02-D659-238A-340B-C78C2C84F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119C310E-55BB-2527-DA24-5986DDB863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E6329313-464A-DEA6-A859-4D030530BA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0886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60F52807-F90D-FEF8-3A4B-B9CF48E1A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>
            <a:extLst>
              <a:ext uri="{FF2B5EF4-FFF2-40B4-BE49-F238E27FC236}">
                <a16:creationId xmlns:a16="http://schemas.microsoft.com/office/drawing/2014/main" id="{62BDA81C-2438-0EA1-4A39-88E58A6EF3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4FF75E9A-E707-D445-D797-7DB5E62CAD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0920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05E9385A-033E-2503-424F-5336294DC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72B31820-27D2-7A2C-32B1-79EE0F5CD4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algn="l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  <a:buFontTx/>
              <a:buNone/>
            </a:pPr>
            <a:endParaRPr lang="en" altLang="zh-CN" b="0" i="0" dirty="0">
              <a:solidFill>
                <a:srgbClr val="0D1239"/>
              </a:solidFill>
              <a:effectLst/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F9C2E3E5-7D16-77EA-71E7-2C9AA648E9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83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B260B92-060A-30BA-5282-A1BF48F8D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8B1D2C20-727A-4F97-D682-5F1A42696D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lang="en" altLang="zh-CN" b="0" i="0" dirty="0">
              <a:solidFill>
                <a:srgbClr val="0D1239"/>
              </a:solidFill>
              <a:effectLst/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E2FECE39-C98A-9371-CD95-6C4CFC9F03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0026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D144ED04-6660-0236-5347-9514C118C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>
            <a:extLst>
              <a:ext uri="{FF2B5EF4-FFF2-40B4-BE49-F238E27FC236}">
                <a16:creationId xmlns:a16="http://schemas.microsoft.com/office/drawing/2014/main" id="{8F32F094-702C-5AFC-F965-A5A7E5EA10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F2328C92-6EA6-54EF-4876-766C1F76D4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5651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2D3893C0-DDBC-0A09-80AE-238A4F6B1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9ACFDC2D-0785-282F-9BCF-5E4C63EDD0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B22B9A9B-D67E-2A97-2F8C-DACBB42AB0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0925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B3B8CF7-6D82-ACED-8C50-865BDC965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BA4522C0-8E1A-802A-D744-2D5FC5F4A8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algn="l">
              <a:buNone/>
            </a:pPr>
            <a:endParaRPr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8434DF61-0246-81F4-10C6-62CBD4965D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8224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FC664220-8BA8-0BD9-DF13-C711EC5BB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519E387E-39E2-B91C-5B2C-CCECC5A64B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algn="l">
              <a:buNone/>
            </a:pPr>
            <a:endParaRPr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98D2387F-C3C3-0530-2DB4-CF9FF887CA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361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C37272D-D7E7-9CDD-CA45-3E30AB92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81118CAA-6AC3-6A1C-FA68-05697DD1BD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dirty="0"/>
              <a:t>前面我们讲到了可以通过 </a:t>
            </a:r>
            <a:r>
              <a:rPr lang="en-US" altLang="zh-CN" dirty="0"/>
              <a:t>sandbox</a:t>
            </a:r>
            <a:r>
              <a:rPr lang="zh-CN" altLang="en-US" dirty="0"/>
              <a:t> </a:t>
            </a:r>
            <a:r>
              <a:rPr lang="en-US" altLang="zh-CN" dirty="0"/>
              <a:t>warm</a:t>
            </a:r>
            <a:r>
              <a:rPr lang="zh-CN" altLang="en-US" dirty="0"/>
              <a:t> </a:t>
            </a:r>
            <a:r>
              <a:rPr lang="en-US" altLang="zh-CN" dirty="0"/>
              <a:t>pool</a:t>
            </a:r>
            <a:r>
              <a:rPr lang="zh-CN" altLang="en-US" dirty="0"/>
              <a:t> 的方式</a:t>
            </a: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92E212C2-6FD8-810F-BABF-FABD1E02D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6324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1EF0610-46BB-D352-A421-02F52769C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20D45F9F-5370-A03A-C351-8C6817DC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zh-CN" altLang="en-US"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B4451D91-7FAA-F90C-1092-E1755413F6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76067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DB1114D7-FDA8-E0BE-1C3B-2112F8CC9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0B9E9C8B-2F8B-2D44-E5CF-470047D0B8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CN" alt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E857492A-870B-3D46-A8A6-94E42F2845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5581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F4E9667A-9269-1895-D36A-B60A6149C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>
            <a:extLst>
              <a:ext uri="{FF2B5EF4-FFF2-40B4-BE49-F238E27FC236}">
                <a16:creationId xmlns:a16="http://schemas.microsoft.com/office/drawing/2014/main" id="{A62C572C-5EA3-1B23-D4D7-C31526D1EC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02C27127-807F-84C1-E853-E221A3EF8D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47179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DB7A6F53-6519-969E-7356-80F5B76F3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89D9655C-9C34-1B92-F691-CB3927D056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8858A06B-ED4C-9619-5B14-05B43B7362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50167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2"/>
          <p:cNvPicPr preferRelativeResize="0"/>
          <p:nvPr/>
        </p:nvPicPr>
        <p:blipFill rotWithShape="1">
          <a:blip r:embed="rId2">
            <a:alphaModFix/>
          </a:blip>
          <a:srcRect l="1202" t="-11993" r="8657" b="11319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ctrTitle"/>
          </p:nvPr>
        </p:nvSpPr>
        <p:spPr>
          <a:xfrm>
            <a:off x="311215" y="1251446"/>
            <a:ext cx="8010201" cy="1455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ubTitle" idx="1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/>
          <p:nvPr/>
        </p:nvSpPr>
        <p:spPr>
          <a:xfrm>
            <a:off x="5715812" y="178532"/>
            <a:ext cx="31112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#KubeCon #CloudNativeCon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7" name="Google Shape;1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3"/>
          <p:cNvPicPr preferRelativeResize="0"/>
          <p:nvPr/>
        </p:nvPicPr>
        <p:blipFill rotWithShape="1">
          <a:blip r:embed="rId3">
            <a:alphaModFix/>
          </a:blip>
          <a:srcRect l="1202" t="-11993" r="8657" b="11319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/>
          <p:nvPr/>
        </p:nvSpPr>
        <p:spPr>
          <a:xfrm>
            <a:off x="7100" y="5625"/>
            <a:ext cx="9136900" cy="10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" name="Google Shape;4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Logo">
    <p:bg>
      <p:bgPr>
        <a:solidFill>
          <a:schemeClr val="accen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1"/>
          <p:cNvPicPr preferRelativeResize="0"/>
          <p:nvPr/>
        </p:nvPicPr>
        <p:blipFill rotWithShape="1">
          <a:blip r:embed="rId3">
            <a:alphaModFix/>
          </a:blip>
          <a:srcRect t="21794" b="668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"/>
          <p:cNvSpPr txBox="1">
            <a:spLocks noGrp="1"/>
          </p:cNvSpPr>
          <p:nvPr>
            <p:ph type="ctrTitle"/>
          </p:nvPr>
        </p:nvSpPr>
        <p:spPr>
          <a:xfrm>
            <a:off x="0" y="1408208"/>
            <a:ext cx="9370503" cy="1455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altLang="zh-CN" dirty="0"/>
              <a:t>Sandbox Operator</a:t>
            </a:r>
            <a:r>
              <a:rPr lang="en-US" altLang="zh-CN" dirty="0"/>
              <a:t>: Enabling Session-Aware, Efficient MCP Tool Execution in Kubernetes</a:t>
            </a:r>
            <a:endParaRPr lang="en" altLang="zh-CN" dirty="0"/>
          </a:p>
        </p:txBody>
      </p:sp>
      <p:sp>
        <p:nvSpPr>
          <p:cNvPr id="82" name="Google Shape;82;p1"/>
          <p:cNvSpPr txBox="1">
            <a:spLocks noGrp="1"/>
          </p:cNvSpPr>
          <p:nvPr>
            <p:ph type="subTitle" idx="1"/>
          </p:nvPr>
        </p:nvSpPr>
        <p:spPr>
          <a:xfrm>
            <a:off x="0" y="315947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dirty="0" err="1"/>
              <a:t>MingShan</a:t>
            </a:r>
            <a:r>
              <a:rPr lang="en-US" dirty="0"/>
              <a:t> Zhao, Zhen Zhang Alibaba Cloud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9F15B495-9187-9AF4-E9E2-1456A669F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94CEF431-EBC8-6FCE-DCC3-8B65A75432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altLang="zh-CN"/>
              <a:t>Outline</a:t>
            </a:r>
            <a:endParaRPr/>
          </a:p>
        </p:txBody>
      </p:sp>
      <p:sp>
        <p:nvSpPr>
          <p:cNvPr id="110" name="Google Shape;110;p6">
            <a:extLst>
              <a:ext uri="{FF2B5EF4-FFF2-40B4-BE49-F238E27FC236}">
                <a16:creationId xmlns:a16="http://schemas.microsoft.com/office/drawing/2014/main" id="{4A693EF7-FE00-589B-0251-0E0B3B6A44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6831" y="139631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altLang="zh-CN" sz="1800" dirty="0"/>
              <a:t>Business Challenges of Agent Sandbox with Containers</a:t>
            </a:r>
          </a:p>
          <a:p>
            <a:pPr>
              <a:lnSpc>
                <a:spcPct val="150000"/>
              </a:lnSpc>
            </a:pPr>
            <a:r>
              <a:rPr lang="en" altLang="zh-CN" sz="1800" dirty="0" err="1"/>
              <a:t>OpenKruise</a:t>
            </a:r>
            <a:r>
              <a:rPr lang="en" altLang="zh-CN" sz="1800" dirty="0"/>
              <a:t> Agent: Container-Based Sandbox Solution</a:t>
            </a:r>
          </a:p>
          <a:p>
            <a:pPr>
              <a:lnSpc>
                <a:spcPct val="150000"/>
              </a:lnSpc>
            </a:pPr>
            <a:r>
              <a:rPr lang="en" altLang="zh-CN" sz="1800" dirty="0"/>
              <a:t>Integration with Ecosystem</a:t>
            </a:r>
          </a:p>
          <a:p>
            <a:pPr>
              <a:lnSpc>
                <a:spcPct val="150000"/>
              </a:lnSpc>
            </a:pPr>
            <a:r>
              <a:rPr lang="en" altLang="zh-CN" sz="1800" dirty="0"/>
              <a:t>Core Technologies</a:t>
            </a:r>
          </a:p>
          <a:p>
            <a:pPr>
              <a:lnSpc>
                <a:spcPct val="150000"/>
              </a:lnSpc>
            </a:pPr>
            <a:r>
              <a:rPr lang="en" altLang="zh-CN" sz="1800" dirty="0"/>
              <a:t>Future Roadmap</a:t>
            </a:r>
          </a:p>
        </p:txBody>
      </p:sp>
    </p:spTree>
    <p:extLst>
      <p:ext uri="{BB962C8B-B14F-4D97-AF65-F5344CB8AC3E}">
        <p14:creationId xmlns:p14="http://schemas.microsoft.com/office/powerpoint/2010/main" val="1794077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CF18C7E4-9C20-3E32-1F4F-5440F7014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>
            <a:extLst>
              <a:ext uri="{FF2B5EF4-FFF2-40B4-BE49-F238E27FC236}">
                <a16:creationId xmlns:a16="http://schemas.microsoft.com/office/drawing/2014/main" id="{93C0D803-0D94-7740-71D4-A8644F2190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6675" y="2227921"/>
            <a:ext cx="9317719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altLang="zh-CN" dirty="0"/>
              <a:t>Business Challenges of Agent Sandbox with Containers</a:t>
            </a:r>
            <a:br>
              <a:rPr lang="en-US" altLang="zh-CN" dirty="0"/>
            </a:b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16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16B10932-3DF4-DB0B-0508-7DB713228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79F19900-EB08-8E03-C398-9613CD7C2D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0621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AI Agent Architecture on Containers</a:t>
            </a:r>
            <a:endParaRPr dirty="0"/>
          </a:p>
        </p:txBody>
      </p:sp>
      <p:sp>
        <p:nvSpPr>
          <p:cNvPr id="78" name="圆角矩形 77">
            <a:extLst>
              <a:ext uri="{FF2B5EF4-FFF2-40B4-BE49-F238E27FC236}">
                <a16:creationId xmlns:a16="http://schemas.microsoft.com/office/drawing/2014/main" id="{AE167908-0E45-EBB8-EA3B-3D9757A20C4B}"/>
              </a:ext>
            </a:extLst>
          </p:cNvPr>
          <p:cNvSpPr/>
          <p:nvPr/>
        </p:nvSpPr>
        <p:spPr>
          <a:xfrm>
            <a:off x="2880295" y="1226642"/>
            <a:ext cx="1245854" cy="461665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1B96A24F-37B0-85F1-715D-732038C1DD52}"/>
              </a:ext>
            </a:extLst>
          </p:cNvPr>
          <p:cNvSpPr txBox="1"/>
          <p:nvPr/>
        </p:nvSpPr>
        <p:spPr>
          <a:xfrm>
            <a:off x="2928398" y="1249726"/>
            <a:ext cx="11464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00"/>
              <a:t>LLM</a:t>
            </a:r>
          </a:p>
          <a:p>
            <a:pPr algn="ctr"/>
            <a:r>
              <a:rPr kumimoji="1" lang="en-US" altLang="zh-CN" sz="900">
                <a:solidFill>
                  <a:schemeClr val="tx2">
                    <a:lumMod val="50000"/>
                  </a:schemeClr>
                </a:solidFill>
              </a:rPr>
              <a:t>Planning/Inference</a:t>
            </a:r>
            <a:endParaRPr kumimoji="1" lang="zh-CN" altLang="en-US" sz="90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1" name="圆角矩形 80">
            <a:extLst>
              <a:ext uri="{FF2B5EF4-FFF2-40B4-BE49-F238E27FC236}">
                <a16:creationId xmlns:a16="http://schemas.microsoft.com/office/drawing/2014/main" id="{CD729DBD-55EA-EDAF-DFBB-966B2CF306F7}"/>
              </a:ext>
            </a:extLst>
          </p:cNvPr>
          <p:cNvSpPr/>
          <p:nvPr/>
        </p:nvSpPr>
        <p:spPr>
          <a:xfrm>
            <a:off x="2880296" y="1978238"/>
            <a:ext cx="1245854" cy="461665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B08AC535-AF9A-CBB3-3786-DFCD48CB50A1}"/>
              </a:ext>
            </a:extLst>
          </p:cNvPr>
          <p:cNvSpPr txBox="1"/>
          <p:nvPr/>
        </p:nvSpPr>
        <p:spPr>
          <a:xfrm>
            <a:off x="3006933" y="2010142"/>
            <a:ext cx="99257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00"/>
              <a:t>AI</a:t>
            </a:r>
            <a:r>
              <a:rPr kumimoji="1" lang="zh-CN" altLang="en-US" sz="1200"/>
              <a:t> </a:t>
            </a:r>
            <a:r>
              <a:rPr kumimoji="1" lang="en-US" altLang="zh-CN" sz="1200"/>
              <a:t>Agent</a:t>
            </a:r>
          </a:p>
          <a:p>
            <a:pPr algn="ctr"/>
            <a:r>
              <a:rPr kumimoji="1" lang="en-US" altLang="zh-CN" sz="900" err="1">
                <a:solidFill>
                  <a:schemeClr val="tx2">
                    <a:lumMod val="50000"/>
                  </a:schemeClr>
                </a:solidFill>
              </a:rPr>
              <a:t>ReAct</a:t>
            </a:r>
            <a:r>
              <a:rPr kumimoji="1" lang="en-US" altLang="zh-CN" sz="90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kumimoji="1" lang="en-US" altLang="zh-CN" sz="900" err="1">
                <a:solidFill>
                  <a:schemeClr val="tx2">
                    <a:lumMod val="50000"/>
                  </a:schemeClr>
                </a:solidFill>
              </a:rPr>
              <a:t>CoAct</a:t>
            </a:r>
            <a:r>
              <a:rPr kumimoji="1" lang="en-US" altLang="zh-CN" sz="900">
                <a:solidFill>
                  <a:schemeClr val="tx2">
                    <a:lumMod val="50000"/>
                  </a:schemeClr>
                </a:solidFill>
              </a:rPr>
              <a:t>/…</a:t>
            </a:r>
            <a:endParaRPr kumimoji="1" lang="zh-CN" altLang="en-US" sz="90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3" name="圆角矩形 82">
            <a:extLst>
              <a:ext uri="{FF2B5EF4-FFF2-40B4-BE49-F238E27FC236}">
                <a16:creationId xmlns:a16="http://schemas.microsoft.com/office/drawing/2014/main" id="{68AC1373-DCEA-DAAC-CF4E-4B3C13DE230C}"/>
              </a:ext>
            </a:extLst>
          </p:cNvPr>
          <p:cNvSpPr/>
          <p:nvPr/>
        </p:nvSpPr>
        <p:spPr>
          <a:xfrm>
            <a:off x="807386" y="1984410"/>
            <a:ext cx="1245854" cy="461665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AB0F8146-38C5-A1B9-D9F1-EE4E9747A619}"/>
              </a:ext>
            </a:extLst>
          </p:cNvPr>
          <p:cNvSpPr txBox="1"/>
          <p:nvPr/>
        </p:nvSpPr>
        <p:spPr>
          <a:xfrm>
            <a:off x="892345" y="2027123"/>
            <a:ext cx="107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User Or Agent </a:t>
            </a:r>
          </a:p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(Agent 2 Agent)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E9094E1F-E71A-DC23-3ED8-120049690E3C}"/>
              </a:ext>
            </a:extLst>
          </p:cNvPr>
          <p:cNvSpPr txBox="1"/>
          <p:nvPr/>
        </p:nvSpPr>
        <p:spPr>
          <a:xfrm>
            <a:off x="4929964" y="1536152"/>
            <a:ext cx="13388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/>
              <a:t>Memory</a:t>
            </a:r>
          </a:p>
          <a:p>
            <a:pPr algn="ctr"/>
            <a:r>
              <a:rPr kumimoji="1" lang="en-US" altLang="zh-CN" sz="900">
                <a:solidFill>
                  <a:schemeClr val="tx2">
                    <a:lumMod val="50000"/>
                  </a:schemeClr>
                </a:solidFill>
              </a:rPr>
              <a:t>Short-team/Long-team</a:t>
            </a:r>
            <a:endParaRPr kumimoji="1" lang="zh-CN" altLang="en-US" sz="90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5" name="圆角矩形 84">
            <a:extLst>
              <a:ext uri="{FF2B5EF4-FFF2-40B4-BE49-F238E27FC236}">
                <a16:creationId xmlns:a16="http://schemas.microsoft.com/office/drawing/2014/main" id="{C5D925A7-856F-D58C-1796-FBC3864E1AB1}"/>
              </a:ext>
            </a:extLst>
          </p:cNvPr>
          <p:cNvSpPr/>
          <p:nvPr/>
        </p:nvSpPr>
        <p:spPr>
          <a:xfrm>
            <a:off x="4953206" y="1523184"/>
            <a:ext cx="1245854" cy="461665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7" name="圆角矩形 86">
            <a:extLst>
              <a:ext uri="{FF2B5EF4-FFF2-40B4-BE49-F238E27FC236}">
                <a16:creationId xmlns:a16="http://schemas.microsoft.com/office/drawing/2014/main" id="{3C445388-9106-4DE4-DB0C-18A50E8FC60C}"/>
              </a:ext>
            </a:extLst>
          </p:cNvPr>
          <p:cNvSpPr/>
          <p:nvPr/>
        </p:nvSpPr>
        <p:spPr>
          <a:xfrm>
            <a:off x="4953206" y="2421809"/>
            <a:ext cx="1245854" cy="461665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90FA6550-E361-2CCC-C8F2-9F743AB49892}"/>
              </a:ext>
            </a:extLst>
          </p:cNvPr>
          <p:cNvSpPr txBox="1"/>
          <p:nvPr/>
        </p:nvSpPr>
        <p:spPr>
          <a:xfrm>
            <a:off x="5054998" y="2439903"/>
            <a:ext cx="10887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00"/>
              <a:t>Knowledge</a:t>
            </a:r>
          </a:p>
          <a:p>
            <a:pPr algn="ctr"/>
            <a:r>
              <a:rPr kumimoji="1" lang="en-US" altLang="zh-CN" sz="900">
                <a:solidFill>
                  <a:schemeClr val="tx2">
                    <a:lumMod val="50000"/>
                  </a:schemeClr>
                </a:solidFill>
              </a:rPr>
              <a:t>Factual/Retrieved</a:t>
            </a:r>
            <a:endParaRPr kumimoji="1" lang="zh-CN" altLang="en-US" sz="90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9" name="磁盘 88">
            <a:extLst>
              <a:ext uri="{FF2B5EF4-FFF2-40B4-BE49-F238E27FC236}">
                <a16:creationId xmlns:a16="http://schemas.microsoft.com/office/drawing/2014/main" id="{82A28F8A-AE11-232A-E2AA-7781061A06DD}"/>
              </a:ext>
            </a:extLst>
          </p:cNvPr>
          <p:cNvSpPr/>
          <p:nvPr/>
        </p:nvSpPr>
        <p:spPr>
          <a:xfrm>
            <a:off x="7072606" y="1523185"/>
            <a:ext cx="1149674" cy="475970"/>
          </a:xfrm>
          <a:prstGeom prst="flowChartMagneticDisk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D604F614-71EA-F826-3405-DE9AA54F92EC}"/>
              </a:ext>
            </a:extLst>
          </p:cNvPr>
          <p:cNvSpPr txBox="1"/>
          <p:nvPr/>
        </p:nvSpPr>
        <p:spPr>
          <a:xfrm>
            <a:off x="7153557" y="1692461"/>
            <a:ext cx="987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/>
              <a:t>Memory Store</a:t>
            </a:r>
            <a:endParaRPr kumimoji="1" lang="zh-CN" altLang="en-US" sz="1000"/>
          </a:p>
        </p:txBody>
      </p:sp>
      <p:sp>
        <p:nvSpPr>
          <p:cNvPr id="91" name="磁盘 90">
            <a:extLst>
              <a:ext uri="{FF2B5EF4-FFF2-40B4-BE49-F238E27FC236}">
                <a16:creationId xmlns:a16="http://schemas.microsoft.com/office/drawing/2014/main" id="{89899238-4159-1B81-6E31-E6BC30B3C750}"/>
              </a:ext>
            </a:extLst>
          </p:cNvPr>
          <p:cNvSpPr/>
          <p:nvPr/>
        </p:nvSpPr>
        <p:spPr>
          <a:xfrm>
            <a:off x="7082225" y="2429600"/>
            <a:ext cx="1149674" cy="475970"/>
          </a:xfrm>
          <a:prstGeom prst="flowChartMagneticDisk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75A51FD3-A34A-1C37-198F-61C45296711B}"/>
              </a:ext>
            </a:extLst>
          </p:cNvPr>
          <p:cNvSpPr txBox="1"/>
          <p:nvPr/>
        </p:nvSpPr>
        <p:spPr>
          <a:xfrm>
            <a:off x="7082224" y="2611156"/>
            <a:ext cx="1140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/>
              <a:t>Knowledge Base</a:t>
            </a:r>
            <a:endParaRPr kumimoji="1" lang="zh-CN" altLang="en-US" sz="1000"/>
          </a:p>
        </p:txBody>
      </p:sp>
      <p:sp>
        <p:nvSpPr>
          <p:cNvPr id="93" name="圆角矩形 92">
            <a:extLst>
              <a:ext uri="{FF2B5EF4-FFF2-40B4-BE49-F238E27FC236}">
                <a16:creationId xmlns:a16="http://schemas.microsoft.com/office/drawing/2014/main" id="{C19DE342-ED6E-14C8-C343-46221ECE0864}"/>
              </a:ext>
            </a:extLst>
          </p:cNvPr>
          <p:cNvSpPr/>
          <p:nvPr/>
        </p:nvSpPr>
        <p:spPr>
          <a:xfrm>
            <a:off x="2880295" y="2723869"/>
            <a:ext cx="1245854" cy="321273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25666119-FCE1-3B72-39EB-BAED6F3FAD27}"/>
              </a:ext>
            </a:extLst>
          </p:cNvPr>
          <p:cNvSpPr txBox="1"/>
          <p:nvPr/>
        </p:nvSpPr>
        <p:spPr>
          <a:xfrm>
            <a:off x="3202871" y="2748901"/>
            <a:ext cx="559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00"/>
              <a:t>Tools</a:t>
            </a:r>
          </a:p>
        </p:txBody>
      </p: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98368565-F863-FFD5-B41A-FC8CD6D760F3}"/>
              </a:ext>
            </a:extLst>
          </p:cNvPr>
          <p:cNvCxnSpPr>
            <a:stCxn id="83" idx="3"/>
            <a:endCxn id="81" idx="1"/>
          </p:cNvCxnSpPr>
          <p:nvPr/>
        </p:nvCxnSpPr>
        <p:spPr>
          <a:xfrm flipV="1">
            <a:off x="2053240" y="2209071"/>
            <a:ext cx="827056" cy="6172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肘形连接符 97">
            <a:extLst>
              <a:ext uri="{FF2B5EF4-FFF2-40B4-BE49-F238E27FC236}">
                <a16:creationId xmlns:a16="http://schemas.microsoft.com/office/drawing/2014/main" id="{DF0D971C-7279-0BF3-DF3F-0F7E323FA8D6}"/>
              </a:ext>
            </a:extLst>
          </p:cNvPr>
          <p:cNvCxnSpPr>
            <a:cxnSpLocks/>
            <a:stCxn id="81" idx="3"/>
            <a:endCxn id="85" idx="1"/>
          </p:cNvCxnSpPr>
          <p:nvPr/>
        </p:nvCxnSpPr>
        <p:spPr>
          <a:xfrm flipV="1">
            <a:off x="4126150" y="1754017"/>
            <a:ext cx="827056" cy="455054"/>
          </a:xfrm>
          <a:prstGeom prst="bentConnector3">
            <a:avLst>
              <a:gd name="adj1" fmla="val 47065"/>
            </a:avLst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肘形连接符 99">
            <a:extLst>
              <a:ext uri="{FF2B5EF4-FFF2-40B4-BE49-F238E27FC236}">
                <a16:creationId xmlns:a16="http://schemas.microsoft.com/office/drawing/2014/main" id="{D7B704F3-FD15-4F20-1D31-8036CEB41F82}"/>
              </a:ext>
            </a:extLst>
          </p:cNvPr>
          <p:cNvCxnSpPr>
            <a:stCxn id="81" idx="3"/>
            <a:endCxn id="87" idx="1"/>
          </p:cNvCxnSpPr>
          <p:nvPr/>
        </p:nvCxnSpPr>
        <p:spPr>
          <a:xfrm>
            <a:off x="4126150" y="2209071"/>
            <a:ext cx="827056" cy="443571"/>
          </a:xfrm>
          <a:prstGeom prst="bentConnector3">
            <a:avLst>
              <a:gd name="adj1" fmla="val 47065"/>
            </a:avLst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500C7CD3-245A-949B-5F81-8DB5B5BFA013}"/>
              </a:ext>
            </a:extLst>
          </p:cNvPr>
          <p:cNvCxnSpPr>
            <a:stCxn id="85" idx="3"/>
            <a:endCxn id="89" idx="2"/>
          </p:cNvCxnSpPr>
          <p:nvPr/>
        </p:nvCxnSpPr>
        <p:spPr>
          <a:xfrm>
            <a:off x="6199060" y="1754017"/>
            <a:ext cx="873546" cy="7153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7D455A89-4AB8-663E-A597-02287280CDDF}"/>
              </a:ext>
            </a:extLst>
          </p:cNvPr>
          <p:cNvCxnSpPr>
            <a:cxnSpLocks/>
            <a:stCxn id="87" idx="3"/>
            <a:endCxn id="91" idx="2"/>
          </p:cNvCxnSpPr>
          <p:nvPr/>
        </p:nvCxnSpPr>
        <p:spPr>
          <a:xfrm>
            <a:off x="6199060" y="2652642"/>
            <a:ext cx="883165" cy="14943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121">
            <a:extLst>
              <a:ext uri="{FF2B5EF4-FFF2-40B4-BE49-F238E27FC236}">
                <a16:creationId xmlns:a16="http://schemas.microsoft.com/office/drawing/2014/main" id="{93920E73-7F29-0B52-992F-8F954B541DD0}"/>
              </a:ext>
            </a:extLst>
          </p:cNvPr>
          <p:cNvSpPr txBox="1"/>
          <p:nvPr/>
        </p:nvSpPr>
        <p:spPr>
          <a:xfrm>
            <a:off x="888375" y="3415928"/>
            <a:ext cx="15760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/>
              <a:t>MCP</a:t>
            </a:r>
            <a:r>
              <a:rPr kumimoji="1" lang="zh-CN" altLang="en-US" sz="900"/>
              <a:t> </a:t>
            </a:r>
            <a:r>
              <a:rPr kumimoji="1" lang="en-US" altLang="zh-CN" sz="900"/>
              <a:t>Client / MCP Protocol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1D3764A9-F330-926B-EDAF-7C6B0C8E3B8D}"/>
              </a:ext>
            </a:extLst>
          </p:cNvPr>
          <p:cNvSpPr/>
          <p:nvPr/>
        </p:nvSpPr>
        <p:spPr>
          <a:xfrm>
            <a:off x="908012" y="3397086"/>
            <a:ext cx="1534010" cy="455493"/>
          </a:xfrm>
          <a:prstGeom prst="rect">
            <a:avLst/>
          </a:prstGeom>
          <a:noFill/>
          <a:ln w="63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627C7DE7-57AA-013C-A605-1A9C55AA9BAA}"/>
              </a:ext>
            </a:extLst>
          </p:cNvPr>
          <p:cNvSpPr/>
          <p:nvPr/>
        </p:nvSpPr>
        <p:spPr>
          <a:xfrm>
            <a:off x="1007391" y="3665602"/>
            <a:ext cx="1335251" cy="181115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900"/>
              <a:t>MCP Servers</a:t>
            </a:r>
            <a:endParaRPr kumimoji="1" lang="zh-CN" altLang="en-US" sz="900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973D6B8B-7AD1-9C9D-C4C6-F16E171BADB5}"/>
              </a:ext>
            </a:extLst>
          </p:cNvPr>
          <p:cNvSpPr txBox="1"/>
          <p:nvPr/>
        </p:nvSpPr>
        <p:spPr>
          <a:xfrm>
            <a:off x="1172220" y="4062661"/>
            <a:ext cx="10118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/>
              <a:t>Agent Resource</a:t>
            </a: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3AFC26A9-F4E6-7908-6C8E-92959641BBCE}"/>
              </a:ext>
            </a:extLst>
          </p:cNvPr>
          <p:cNvSpPr/>
          <p:nvPr/>
        </p:nvSpPr>
        <p:spPr>
          <a:xfrm>
            <a:off x="706454" y="4076688"/>
            <a:ext cx="1939916" cy="556249"/>
          </a:xfrm>
          <a:prstGeom prst="rect">
            <a:avLst/>
          </a:prstGeom>
          <a:noFill/>
          <a:ln w="63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8" name="六边形 127">
            <a:extLst>
              <a:ext uri="{FF2B5EF4-FFF2-40B4-BE49-F238E27FC236}">
                <a16:creationId xmlns:a16="http://schemas.microsoft.com/office/drawing/2014/main" id="{DF9C2460-47D8-B55E-F9A6-F49AADB0273B}"/>
              </a:ext>
            </a:extLst>
          </p:cNvPr>
          <p:cNvSpPr/>
          <p:nvPr/>
        </p:nvSpPr>
        <p:spPr>
          <a:xfrm>
            <a:off x="779889" y="4316941"/>
            <a:ext cx="542167" cy="258945"/>
          </a:xfrm>
          <a:prstGeom prst="hexagon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/>
              <a:t>Pod</a:t>
            </a:r>
            <a:endParaRPr kumimoji="1" lang="zh-CN" altLang="en-US" sz="800"/>
          </a:p>
        </p:txBody>
      </p:sp>
      <p:sp>
        <p:nvSpPr>
          <p:cNvPr id="129" name="六边形 128">
            <a:extLst>
              <a:ext uri="{FF2B5EF4-FFF2-40B4-BE49-F238E27FC236}">
                <a16:creationId xmlns:a16="http://schemas.microsoft.com/office/drawing/2014/main" id="{9EA1BBBE-11AF-B207-D264-D5398736842C}"/>
              </a:ext>
            </a:extLst>
          </p:cNvPr>
          <p:cNvSpPr/>
          <p:nvPr/>
        </p:nvSpPr>
        <p:spPr>
          <a:xfrm>
            <a:off x="1395491" y="4326362"/>
            <a:ext cx="542167" cy="242761"/>
          </a:xfrm>
          <a:prstGeom prst="hexagon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/>
              <a:t>Pod</a:t>
            </a:r>
            <a:endParaRPr kumimoji="1" lang="zh-CN" altLang="en-US" sz="800"/>
          </a:p>
        </p:txBody>
      </p:sp>
      <p:sp>
        <p:nvSpPr>
          <p:cNvPr id="130" name="六边形 129">
            <a:extLst>
              <a:ext uri="{FF2B5EF4-FFF2-40B4-BE49-F238E27FC236}">
                <a16:creationId xmlns:a16="http://schemas.microsoft.com/office/drawing/2014/main" id="{13473F26-DD6B-7375-9348-40C6A1FE3385}"/>
              </a:ext>
            </a:extLst>
          </p:cNvPr>
          <p:cNvSpPr/>
          <p:nvPr/>
        </p:nvSpPr>
        <p:spPr>
          <a:xfrm>
            <a:off x="2017055" y="4326362"/>
            <a:ext cx="542167" cy="242761"/>
          </a:xfrm>
          <a:prstGeom prst="hexagon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/>
              <a:t>Pod</a:t>
            </a:r>
            <a:endParaRPr kumimoji="1" lang="zh-CN" altLang="en-US" sz="800"/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D79DB7A3-F535-3329-CC70-8219A16B9AC7}"/>
              </a:ext>
            </a:extLst>
          </p:cNvPr>
          <p:cNvSpPr txBox="1"/>
          <p:nvPr/>
        </p:nvSpPr>
        <p:spPr>
          <a:xfrm>
            <a:off x="4497800" y="3378610"/>
            <a:ext cx="154882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000"/>
              <a:t>Sandbox</a:t>
            </a:r>
          </a:p>
          <a:p>
            <a:pPr algn="ctr"/>
            <a:r>
              <a:rPr kumimoji="1" lang="en-US" altLang="zh-CN" sz="800">
                <a:solidFill>
                  <a:schemeClr val="tx2">
                    <a:lumMod val="50000"/>
                  </a:schemeClr>
                </a:solidFill>
              </a:rPr>
              <a:t>(Code</a:t>
            </a:r>
            <a:r>
              <a:rPr kumimoji="1" lang="zh-CN" altLang="en-US" sz="8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kumimoji="1" lang="en-US" altLang="zh-CN" sz="800">
                <a:solidFill>
                  <a:schemeClr val="tx2">
                    <a:lumMod val="50000"/>
                  </a:schemeClr>
                </a:solidFill>
              </a:rPr>
              <a:t>interpreter/Broser use/ </a:t>
            </a:r>
          </a:p>
          <a:p>
            <a:pPr algn="ctr"/>
            <a:r>
              <a:rPr kumimoji="1" lang="en-US" altLang="zh-CN" sz="800">
                <a:solidFill>
                  <a:schemeClr val="tx2">
                    <a:lumMod val="50000"/>
                  </a:schemeClr>
                </a:solidFill>
              </a:rPr>
              <a:t>Compute use)</a:t>
            </a: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F3055CD9-32E5-8C1F-8978-4369A8CF1ACA}"/>
              </a:ext>
            </a:extLst>
          </p:cNvPr>
          <p:cNvSpPr/>
          <p:nvPr/>
        </p:nvSpPr>
        <p:spPr>
          <a:xfrm>
            <a:off x="4531895" y="3397086"/>
            <a:ext cx="1534010" cy="455493"/>
          </a:xfrm>
          <a:prstGeom prst="rect">
            <a:avLst/>
          </a:prstGeom>
          <a:noFill/>
          <a:ln w="63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AEC13CF1-8E43-7D88-E588-02723D0861A2}"/>
              </a:ext>
            </a:extLst>
          </p:cNvPr>
          <p:cNvSpPr txBox="1"/>
          <p:nvPr/>
        </p:nvSpPr>
        <p:spPr>
          <a:xfrm>
            <a:off x="4791210" y="4049989"/>
            <a:ext cx="10118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/>
              <a:t>Agent Resource</a:t>
            </a:r>
          </a:p>
        </p:txBody>
      </p:sp>
      <p:sp>
        <p:nvSpPr>
          <p:cNvPr id="136" name="矩形 135">
            <a:extLst>
              <a:ext uri="{FF2B5EF4-FFF2-40B4-BE49-F238E27FC236}">
                <a16:creationId xmlns:a16="http://schemas.microsoft.com/office/drawing/2014/main" id="{128F653E-7E00-7C68-AE61-CF0EFB4DB731}"/>
              </a:ext>
            </a:extLst>
          </p:cNvPr>
          <p:cNvSpPr/>
          <p:nvPr/>
        </p:nvSpPr>
        <p:spPr>
          <a:xfrm>
            <a:off x="4328876" y="4049989"/>
            <a:ext cx="1939916" cy="556249"/>
          </a:xfrm>
          <a:prstGeom prst="rect">
            <a:avLst/>
          </a:prstGeom>
          <a:noFill/>
          <a:ln w="63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六边形 136">
            <a:extLst>
              <a:ext uri="{FF2B5EF4-FFF2-40B4-BE49-F238E27FC236}">
                <a16:creationId xmlns:a16="http://schemas.microsoft.com/office/drawing/2014/main" id="{08C2B0BD-6641-4C51-F05B-F81A9A999ECF}"/>
              </a:ext>
            </a:extLst>
          </p:cNvPr>
          <p:cNvSpPr/>
          <p:nvPr/>
        </p:nvSpPr>
        <p:spPr>
          <a:xfrm>
            <a:off x="4402311" y="4290242"/>
            <a:ext cx="542167" cy="258945"/>
          </a:xfrm>
          <a:prstGeom prst="hexagon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/>
              <a:t>Pod</a:t>
            </a:r>
            <a:endParaRPr kumimoji="1" lang="zh-CN" altLang="en-US" sz="800"/>
          </a:p>
        </p:txBody>
      </p:sp>
      <p:sp>
        <p:nvSpPr>
          <p:cNvPr id="138" name="六边形 137">
            <a:extLst>
              <a:ext uri="{FF2B5EF4-FFF2-40B4-BE49-F238E27FC236}">
                <a16:creationId xmlns:a16="http://schemas.microsoft.com/office/drawing/2014/main" id="{64AC6CC7-613F-A852-905F-FA7242355F41}"/>
              </a:ext>
            </a:extLst>
          </p:cNvPr>
          <p:cNvSpPr/>
          <p:nvPr/>
        </p:nvSpPr>
        <p:spPr>
          <a:xfrm>
            <a:off x="5017913" y="4299663"/>
            <a:ext cx="542167" cy="242761"/>
          </a:xfrm>
          <a:prstGeom prst="hexagon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/>
              <a:t>Pod</a:t>
            </a:r>
            <a:endParaRPr kumimoji="1" lang="zh-CN" altLang="en-US" sz="800"/>
          </a:p>
        </p:txBody>
      </p:sp>
      <p:sp>
        <p:nvSpPr>
          <p:cNvPr id="139" name="六边形 138">
            <a:extLst>
              <a:ext uri="{FF2B5EF4-FFF2-40B4-BE49-F238E27FC236}">
                <a16:creationId xmlns:a16="http://schemas.microsoft.com/office/drawing/2014/main" id="{6DF1B5AC-5D8A-196C-9AA7-9F2A7176D530}"/>
              </a:ext>
            </a:extLst>
          </p:cNvPr>
          <p:cNvSpPr/>
          <p:nvPr/>
        </p:nvSpPr>
        <p:spPr>
          <a:xfrm>
            <a:off x="5639477" y="4299663"/>
            <a:ext cx="542167" cy="242761"/>
          </a:xfrm>
          <a:prstGeom prst="hexagon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/>
              <a:t>Pod</a:t>
            </a:r>
            <a:endParaRPr kumimoji="1" lang="zh-CN" altLang="en-US" sz="800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CA89F143-399D-3FB5-9A6B-EA5770628F0F}"/>
              </a:ext>
            </a:extLst>
          </p:cNvPr>
          <p:cNvSpPr/>
          <p:nvPr/>
        </p:nvSpPr>
        <p:spPr>
          <a:xfrm>
            <a:off x="706454" y="4722505"/>
            <a:ext cx="7515825" cy="263905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F233F72C-34DE-C215-6C9D-46F03BE519AF}"/>
              </a:ext>
            </a:extLst>
          </p:cNvPr>
          <p:cNvSpPr txBox="1"/>
          <p:nvPr/>
        </p:nvSpPr>
        <p:spPr>
          <a:xfrm>
            <a:off x="2677622" y="4716333"/>
            <a:ext cx="33025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</a:rPr>
              <a:t>Kubernetes (Container Runtime/Network/Storage)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192F78DB-FE3B-DCA8-03B3-02F0BD23F5B8}"/>
              </a:ext>
            </a:extLst>
          </p:cNvPr>
          <p:cNvSpPr/>
          <p:nvPr/>
        </p:nvSpPr>
        <p:spPr>
          <a:xfrm>
            <a:off x="6748373" y="4043772"/>
            <a:ext cx="1463088" cy="556249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AC2586E2-199B-D36F-B58E-79812CF68796}"/>
              </a:ext>
            </a:extLst>
          </p:cNvPr>
          <p:cNvSpPr txBox="1"/>
          <p:nvPr/>
        </p:nvSpPr>
        <p:spPr>
          <a:xfrm>
            <a:off x="6675835" y="4004947"/>
            <a:ext cx="1548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000">
                <a:solidFill>
                  <a:schemeClr val="bg1"/>
                </a:solidFill>
              </a:rPr>
              <a:t>ACR</a:t>
            </a:r>
          </a:p>
          <a:p>
            <a:pPr algn="ctr"/>
            <a:r>
              <a:rPr kumimoji="1" lang="en-US" altLang="zh-CN" sz="1000">
                <a:solidFill>
                  <a:schemeClr val="bg1"/>
                </a:solidFill>
              </a:rPr>
              <a:t>Sandbox Template </a:t>
            </a:r>
          </a:p>
          <a:p>
            <a:pPr algn="ctr"/>
            <a:r>
              <a:rPr kumimoji="1" lang="en-US" altLang="zh-CN" sz="800">
                <a:solidFill>
                  <a:schemeClr val="bg1"/>
                </a:solidFill>
              </a:rPr>
              <a:t>(Code</a:t>
            </a:r>
            <a:r>
              <a:rPr kumimoji="1" lang="zh-CN" altLang="en-US" sz="800">
                <a:solidFill>
                  <a:schemeClr val="bg1"/>
                </a:solidFill>
              </a:rPr>
              <a:t> </a:t>
            </a:r>
            <a:r>
              <a:rPr kumimoji="1" lang="en-US" altLang="zh-CN" sz="800">
                <a:solidFill>
                  <a:schemeClr val="bg1"/>
                </a:solidFill>
              </a:rPr>
              <a:t>interpreter/Broser use/ </a:t>
            </a:r>
          </a:p>
          <a:p>
            <a:pPr algn="ctr"/>
            <a:r>
              <a:rPr kumimoji="1" lang="en-US" altLang="zh-CN" sz="800">
                <a:solidFill>
                  <a:schemeClr val="bg1"/>
                </a:solidFill>
              </a:rPr>
              <a:t>Compute use)</a:t>
            </a:r>
          </a:p>
        </p:txBody>
      </p:sp>
      <p:cxnSp>
        <p:nvCxnSpPr>
          <p:cNvPr id="148" name="直线箭头连接符 147">
            <a:extLst>
              <a:ext uri="{FF2B5EF4-FFF2-40B4-BE49-F238E27FC236}">
                <a16:creationId xmlns:a16="http://schemas.microsoft.com/office/drawing/2014/main" id="{328FA0F7-1F2D-EC8C-C4D3-B855040C1763}"/>
              </a:ext>
            </a:extLst>
          </p:cNvPr>
          <p:cNvCxnSpPr>
            <a:stCxn id="82" idx="2"/>
            <a:endCxn id="93" idx="0"/>
          </p:cNvCxnSpPr>
          <p:nvPr/>
        </p:nvCxnSpPr>
        <p:spPr>
          <a:xfrm flipH="1">
            <a:off x="3503222" y="2425640"/>
            <a:ext cx="1" cy="298229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肘形连接符 153">
            <a:extLst>
              <a:ext uri="{FF2B5EF4-FFF2-40B4-BE49-F238E27FC236}">
                <a16:creationId xmlns:a16="http://schemas.microsoft.com/office/drawing/2014/main" id="{C4B7E093-334E-FF80-9E7A-7B4DA1F16E3A}"/>
              </a:ext>
            </a:extLst>
          </p:cNvPr>
          <p:cNvCxnSpPr>
            <a:cxnSpLocks/>
            <a:stCxn id="93" idx="2"/>
            <a:endCxn id="123" idx="0"/>
          </p:cNvCxnSpPr>
          <p:nvPr/>
        </p:nvCxnSpPr>
        <p:spPr>
          <a:xfrm rot="5400000">
            <a:off x="2413148" y="2307012"/>
            <a:ext cx="351944" cy="1828205"/>
          </a:xfrm>
          <a:prstGeom prst="bentConnector3">
            <a:avLst>
              <a:gd name="adj1" fmla="val 51954"/>
            </a:avLst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肘形连接符 156">
            <a:extLst>
              <a:ext uri="{FF2B5EF4-FFF2-40B4-BE49-F238E27FC236}">
                <a16:creationId xmlns:a16="http://schemas.microsoft.com/office/drawing/2014/main" id="{D869F7DE-A962-C4D8-FEAB-58696D4F2A5E}"/>
              </a:ext>
            </a:extLst>
          </p:cNvPr>
          <p:cNvCxnSpPr>
            <a:cxnSpLocks/>
            <a:stCxn id="93" idx="2"/>
            <a:endCxn id="133" idx="0"/>
          </p:cNvCxnSpPr>
          <p:nvPr/>
        </p:nvCxnSpPr>
        <p:spPr>
          <a:xfrm rot="16200000" flipH="1">
            <a:off x="4225089" y="2323275"/>
            <a:ext cx="351944" cy="1795678"/>
          </a:xfrm>
          <a:prstGeom prst="bentConnector3">
            <a:avLst>
              <a:gd name="adj1" fmla="val 52299"/>
            </a:avLst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线箭头连接符 161">
            <a:extLst>
              <a:ext uri="{FF2B5EF4-FFF2-40B4-BE49-F238E27FC236}">
                <a16:creationId xmlns:a16="http://schemas.microsoft.com/office/drawing/2014/main" id="{D2E132B5-A138-4CC4-E674-CF3546DEE83B}"/>
              </a:ext>
            </a:extLst>
          </p:cNvPr>
          <p:cNvCxnSpPr>
            <a:stCxn id="124" idx="2"/>
            <a:endCxn id="126" idx="0"/>
          </p:cNvCxnSpPr>
          <p:nvPr/>
        </p:nvCxnSpPr>
        <p:spPr>
          <a:xfrm>
            <a:off x="1675017" y="3846717"/>
            <a:ext cx="1395" cy="229971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线箭头连接符 166">
            <a:extLst>
              <a:ext uri="{FF2B5EF4-FFF2-40B4-BE49-F238E27FC236}">
                <a16:creationId xmlns:a16="http://schemas.microsoft.com/office/drawing/2014/main" id="{6ED4CA20-25F3-641F-7D5D-54A28ABFC85B}"/>
              </a:ext>
            </a:extLst>
          </p:cNvPr>
          <p:cNvCxnSpPr>
            <a:stCxn id="133" idx="2"/>
            <a:endCxn id="136" idx="0"/>
          </p:cNvCxnSpPr>
          <p:nvPr/>
        </p:nvCxnSpPr>
        <p:spPr>
          <a:xfrm flipH="1">
            <a:off x="5298834" y="3852579"/>
            <a:ext cx="66" cy="197410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线箭头连接符 168">
            <a:extLst>
              <a:ext uri="{FF2B5EF4-FFF2-40B4-BE49-F238E27FC236}">
                <a16:creationId xmlns:a16="http://schemas.microsoft.com/office/drawing/2014/main" id="{C1D7152E-13D2-C0BA-AE8E-8CDD55735E16}"/>
              </a:ext>
            </a:extLst>
          </p:cNvPr>
          <p:cNvCxnSpPr>
            <a:cxnSpLocks/>
            <a:stCxn id="78" idx="2"/>
            <a:endCxn id="81" idx="0"/>
          </p:cNvCxnSpPr>
          <p:nvPr/>
        </p:nvCxnSpPr>
        <p:spPr>
          <a:xfrm>
            <a:off x="3503222" y="1688307"/>
            <a:ext cx="1" cy="289931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963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CEB5EFA9-EF9A-BF8F-71C7-11C76E21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299AA5D4-04EB-74C1-2801-759145AB2B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712" y="18272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r>
              <a:rPr lang="en" altLang="zh-CN" b="0" dirty="0"/>
              <a:t>Technical Challenges of Agent Sandboxes</a:t>
            </a:r>
            <a:endParaRPr dirty="0"/>
          </a:p>
        </p:txBody>
      </p:sp>
      <p:sp>
        <p:nvSpPr>
          <p:cNvPr id="24" name="圆角矩形">
            <a:extLst>
              <a:ext uri="{FF2B5EF4-FFF2-40B4-BE49-F238E27FC236}">
                <a16:creationId xmlns:a16="http://schemas.microsoft.com/office/drawing/2014/main" id="{32AD9C6B-7505-4842-4292-E80A6FF2AC23}"/>
              </a:ext>
            </a:extLst>
          </p:cNvPr>
          <p:cNvSpPr/>
          <p:nvPr/>
        </p:nvSpPr>
        <p:spPr>
          <a:xfrm flipH="1">
            <a:off x="550257" y="1369818"/>
            <a:ext cx="2354783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A526BE0-4D44-448B-EBE5-33EC6911D431}"/>
              </a:ext>
            </a:extLst>
          </p:cNvPr>
          <p:cNvSpPr txBox="1"/>
          <p:nvPr/>
        </p:nvSpPr>
        <p:spPr>
          <a:xfrm>
            <a:off x="1174451" y="1424393"/>
            <a:ext cx="1106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>
                <a:solidFill>
                  <a:schemeClr val="bg1"/>
                </a:solidFill>
              </a:rPr>
              <a:t>Data Security</a:t>
            </a:r>
            <a:endParaRPr kumimoji="1" lang="zh-CN" altLang="en-US" sz="1200">
              <a:solidFill>
                <a:schemeClr val="bg1"/>
              </a:solidFill>
            </a:endParaRPr>
          </a:p>
        </p:txBody>
      </p:sp>
      <p:sp>
        <p:nvSpPr>
          <p:cNvPr id="26" name="圆角矩形">
            <a:extLst>
              <a:ext uri="{FF2B5EF4-FFF2-40B4-BE49-F238E27FC236}">
                <a16:creationId xmlns:a16="http://schemas.microsoft.com/office/drawing/2014/main" id="{99F3D6F5-6069-5C55-F9F8-70F510470BD9}"/>
              </a:ext>
            </a:extLst>
          </p:cNvPr>
          <p:cNvSpPr/>
          <p:nvPr/>
        </p:nvSpPr>
        <p:spPr>
          <a:xfrm flipH="1">
            <a:off x="3364936" y="1369818"/>
            <a:ext cx="2354783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A1C9605-061A-653D-BE98-74DA3161DCF0}"/>
              </a:ext>
            </a:extLst>
          </p:cNvPr>
          <p:cNvSpPr txBox="1"/>
          <p:nvPr/>
        </p:nvSpPr>
        <p:spPr>
          <a:xfrm>
            <a:off x="3431534" y="1424393"/>
            <a:ext cx="2329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1200">
                <a:solidFill>
                  <a:schemeClr val="bg1"/>
                </a:solidFill>
              </a:rPr>
              <a:t>Rapid Large-Scale</a:t>
            </a:r>
            <a:r>
              <a:rPr lang="zh-CN" altLang="en-US" sz="1200">
                <a:solidFill>
                  <a:schemeClr val="bg1"/>
                </a:solidFill>
              </a:rPr>
              <a:t> </a:t>
            </a:r>
            <a:r>
              <a:rPr lang="en" altLang="zh-CN" sz="1200">
                <a:solidFill>
                  <a:schemeClr val="bg1"/>
                </a:solidFill>
              </a:rPr>
              <a:t>Provisioning</a:t>
            </a:r>
            <a:endParaRPr kumimoji="1" lang="zh-CN" altLang="en-US" sz="1200">
              <a:solidFill>
                <a:schemeClr val="bg1"/>
              </a:solidFill>
            </a:endParaRPr>
          </a:p>
        </p:txBody>
      </p:sp>
      <p:sp>
        <p:nvSpPr>
          <p:cNvPr id="28" name="圆角矩形">
            <a:extLst>
              <a:ext uri="{FF2B5EF4-FFF2-40B4-BE49-F238E27FC236}">
                <a16:creationId xmlns:a16="http://schemas.microsoft.com/office/drawing/2014/main" id="{DDB8B6B7-FC78-6A3E-A704-716F2CD39F25}"/>
              </a:ext>
            </a:extLst>
          </p:cNvPr>
          <p:cNvSpPr/>
          <p:nvPr/>
        </p:nvSpPr>
        <p:spPr>
          <a:xfrm flipH="1">
            <a:off x="6179615" y="1369818"/>
            <a:ext cx="2354783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7671681-B2C7-BE84-000B-CFC9DE53807A}"/>
              </a:ext>
            </a:extLst>
          </p:cNvPr>
          <p:cNvSpPr txBox="1"/>
          <p:nvPr/>
        </p:nvSpPr>
        <p:spPr>
          <a:xfrm>
            <a:off x="6662734" y="1424393"/>
            <a:ext cx="1388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>
                <a:solidFill>
                  <a:schemeClr val="bg1"/>
                </a:solidFill>
              </a:rPr>
              <a:t>State</a:t>
            </a:r>
            <a:r>
              <a:rPr kumimoji="1" lang="zh-CN" altLang="en-US" sz="1200">
                <a:solidFill>
                  <a:schemeClr val="bg1"/>
                </a:solidFill>
              </a:rPr>
              <a:t> </a:t>
            </a:r>
            <a:r>
              <a:rPr kumimoji="1" lang="en-US" altLang="zh-CN" sz="1200">
                <a:solidFill>
                  <a:schemeClr val="bg1"/>
                </a:solidFill>
              </a:rPr>
              <a:t>Persistence</a:t>
            </a:r>
            <a:endParaRPr kumimoji="1" lang="zh-CN" altLang="en-US" sz="1200">
              <a:solidFill>
                <a:schemeClr val="bg1"/>
              </a:solidFill>
            </a:endParaRPr>
          </a:p>
        </p:txBody>
      </p:sp>
      <p:sp>
        <p:nvSpPr>
          <p:cNvPr id="30" name="圆角矩形">
            <a:extLst>
              <a:ext uri="{FF2B5EF4-FFF2-40B4-BE49-F238E27FC236}">
                <a16:creationId xmlns:a16="http://schemas.microsoft.com/office/drawing/2014/main" id="{85CD4583-5767-0CBE-73D0-C63773050589}"/>
              </a:ext>
            </a:extLst>
          </p:cNvPr>
          <p:cNvSpPr/>
          <p:nvPr/>
        </p:nvSpPr>
        <p:spPr>
          <a:xfrm>
            <a:off x="550257" y="1925905"/>
            <a:ext cx="2354784" cy="2662280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32" name="圆角矩形">
            <a:extLst>
              <a:ext uri="{FF2B5EF4-FFF2-40B4-BE49-F238E27FC236}">
                <a16:creationId xmlns:a16="http://schemas.microsoft.com/office/drawing/2014/main" id="{60668E46-26D2-799E-9976-FD710B8DB218}"/>
              </a:ext>
            </a:extLst>
          </p:cNvPr>
          <p:cNvSpPr/>
          <p:nvPr/>
        </p:nvSpPr>
        <p:spPr>
          <a:xfrm>
            <a:off x="630077" y="2016066"/>
            <a:ext cx="2195139" cy="1952375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pic>
        <p:nvPicPr>
          <p:cNvPr id="33" name="servicemeshfuwuwangge.png" descr="servicemeshfuwuwangge.png">
            <a:extLst>
              <a:ext uri="{FF2B5EF4-FFF2-40B4-BE49-F238E27FC236}">
                <a16:creationId xmlns:a16="http://schemas.microsoft.com/office/drawing/2014/main" id="{9112ABAA-85CD-00C9-3B0E-4F3E4F7D4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964" y="2120950"/>
            <a:ext cx="565337" cy="565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EDDC89C8-A927-A95E-4A5D-945F822DBE63}"/>
              </a:ext>
            </a:extLst>
          </p:cNvPr>
          <p:cNvSpPr txBox="1"/>
          <p:nvPr/>
        </p:nvSpPr>
        <p:spPr>
          <a:xfrm>
            <a:off x="630076" y="2791172"/>
            <a:ext cx="21951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</a:rPr>
              <a:t>1.</a:t>
            </a:r>
            <a:r>
              <a:rPr lang="zh-CN" altLang="en-US" sz="1000">
                <a:solidFill>
                  <a:schemeClr val="bg1"/>
                </a:solidFill>
              </a:rPr>
              <a:t> </a:t>
            </a:r>
            <a:r>
              <a:rPr lang="en" altLang="zh-CN" sz="1000">
                <a:solidFill>
                  <a:schemeClr val="bg1"/>
                </a:solidFill>
              </a:rPr>
              <a:t>Prompt injection leading to unpredictable, malicious code generation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" altLang="zh-CN" sz="1000">
              <a:solidFill>
                <a:schemeClr val="bg1"/>
              </a:solidFill>
            </a:endParaRPr>
          </a:p>
          <a:p>
            <a:r>
              <a:rPr lang="en-US" altLang="zh-CN" sz="1000">
                <a:solidFill>
                  <a:schemeClr val="bg1"/>
                </a:solidFill>
              </a:rPr>
              <a:t>2.</a:t>
            </a:r>
            <a:r>
              <a:rPr lang="zh-CN" altLang="en-US" sz="1000">
                <a:solidFill>
                  <a:schemeClr val="bg1"/>
                </a:solidFill>
              </a:rPr>
              <a:t> </a:t>
            </a:r>
            <a:r>
              <a:rPr lang="en" altLang="zh-CN" sz="1000">
                <a:solidFill>
                  <a:schemeClr val="bg1"/>
                </a:solidFill>
              </a:rPr>
              <a:t>Strict isolation required across multi-session data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3714E7C-4E87-D16C-FDD6-2543352B6EEC}"/>
              </a:ext>
            </a:extLst>
          </p:cNvPr>
          <p:cNvSpPr txBox="1"/>
          <p:nvPr/>
        </p:nvSpPr>
        <p:spPr>
          <a:xfrm>
            <a:off x="550253" y="4035461"/>
            <a:ext cx="2354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zh-CN" sz="1100"/>
              <a:t>Sandbox must run in a securely isolated environment.</a:t>
            </a:r>
            <a:endParaRPr kumimoji="1" lang="zh-CN" altLang="en-US" sz="1100"/>
          </a:p>
        </p:txBody>
      </p:sp>
      <p:sp>
        <p:nvSpPr>
          <p:cNvPr id="36" name="圆角矩形">
            <a:extLst>
              <a:ext uri="{FF2B5EF4-FFF2-40B4-BE49-F238E27FC236}">
                <a16:creationId xmlns:a16="http://schemas.microsoft.com/office/drawing/2014/main" id="{9A75E7BE-B2FF-214A-5747-00D841924B52}"/>
              </a:ext>
            </a:extLst>
          </p:cNvPr>
          <p:cNvSpPr/>
          <p:nvPr/>
        </p:nvSpPr>
        <p:spPr>
          <a:xfrm>
            <a:off x="3364935" y="1925905"/>
            <a:ext cx="2354784" cy="2662280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37" name="圆角矩形">
            <a:extLst>
              <a:ext uri="{FF2B5EF4-FFF2-40B4-BE49-F238E27FC236}">
                <a16:creationId xmlns:a16="http://schemas.microsoft.com/office/drawing/2014/main" id="{598ED8A4-9A82-B39C-C8E8-EC80A53498C6}"/>
              </a:ext>
            </a:extLst>
          </p:cNvPr>
          <p:cNvSpPr/>
          <p:nvPr/>
        </p:nvSpPr>
        <p:spPr>
          <a:xfrm>
            <a:off x="3444755" y="2016066"/>
            <a:ext cx="2195139" cy="1952375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957D277-28B9-27DD-BE82-F3FBC97799A8}"/>
              </a:ext>
            </a:extLst>
          </p:cNvPr>
          <p:cNvSpPr txBox="1"/>
          <p:nvPr/>
        </p:nvSpPr>
        <p:spPr>
          <a:xfrm>
            <a:off x="3444754" y="2791172"/>
            <a:ext cx="21951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</a:rPr>
              <a:t>1.</a:t>
            </a:r>
            <a:r>
              <a:rPr lang="zh-CN" altLang="en-US" sz="1000">
                <a:solidFill>
                  <a:schemeClr val="bg1"/>
                </a:solidFill>
              </a:rPr>
              <a:t> </a:t>
            </a:r>
            <a:r>
              <a:rPr lang="en" altLang="zh-CN" sz="1000">
                <a:solidFill>
                  <a:schemeClr val="bg1"/>
                </a:solidFill>
              </a:rPr>
              <a:t>Dynamic model-controlled tool execution enables elastic, second-scale concurrency at scale</a:t>
            </a:r>
          </a:p>
          <a:p>
            <a:endParaRPr lang="en" altLang="zh-CN" sz="1000">
              <a:solidFill>
                <a:schemeClr val="bg1"/>
              </a:solidFill>
            </a:endParaRPr>
          </a:p>
          <a:p>
            <a:r>
              <a:rPr lang="en-US" altLang="zh-CN" sz="1000">
                <a:solidFill>
                  <a:schemeClr val="bg1"/>
                </a:solidFill>
              </a:rPr>
              <a:t>2.</a:t>
            </a:r>
            <a:r>
              <a:rPr lang="zh-CN" altLang="en-US" sz="1000">
                <a:solidFill>
                  <a:schemeClr val="bg1"/>
                </a:solidFill>
              </a:rPr>
              <a:t> </a:t>
            </a:r>
            <a:r>
              <a:rPr lang="en" altLang="zh-CN" sz="1000">
                <a:solidFill>
                  <a:schemeClr val="bg1"/>
                </a:solidFill>
              </a:rPr>
              <a:t>Session count and parallelism intensify dynamic resource demand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43317A3-0212-9278-CC44-A0EB166E35D8}"/>
              </a:ext>
            </a:extLst>
          </p:cNvPr>
          <p:cNvSpPr txBox="1"/>
          <p:nvPr/>
        </p:nvSpPr>
        <p:spPr>
          <a:xfrm>
            <a:off x="3364931" y="4035461"/>
            <a:ext cx="2354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zh-CN" sz="1100"/>
              <a:t>Sandbox requires extreme elasticity.</a:t>
            </a:r>
            <a:endParaRPr kumimoji="1" lang="zh-CN" altLang="en-US" sz="110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C45C0D90-9731-F3B8-AB1C-F9BF13FCAA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653" y="2120950"/>
            <a:ext cx="565338" cy="565338"/>
          </a:xfrm>
          <a:prstGeom prst="rect">
            <a:avLst/>
          </a:prstGeom>
        </p:spPr>
      </p:pic>
      <p:sp>
        <p:nvSpPr>
          <p:cNvPr id="42" name="圆角矩形">
            <a:extLst>
              <a:ext uri="{FF2B5EF4-FFF2-40B4-BE49-F238E27FC236}">
                <a16:creationId xmlns:a16="http://schemas.microsoft.com/office/drawing/2014/main" id="{7B035469-8881-6465-4204-029E86F87EC4}"/>
              </a:ext>
            </a:extLst>
          </p:cNvPr>
          <p:cNvSpPr/>
          <p:nvPr/>
        </p:nvSpPr>
        <p:spPr>
          <a:xfrm>
            <a:off x="6179608" y="1925905"/>
            <a:ext cx="2354784" cy="2662280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43" name="圆角矩形">
            <a:extLst>
              <a:ext uri="{FF2B5EF4-FFF2-40B4-BE49-F238E27FC236}">
                <a16:creationId xmlns:a16="http://schemas.microsoft.com/office/drawing/2014/main" id="{01203191-A0C5-BC3A-8248-4ECBB4DA0735}"/>
              </a:ext>
            </a:extLst>
          </p:cNvPr>
          <p:cNvSpPr/>
          <p:nvPr/>
        </p:nvSpPr>
        <p:spPr>
          <a:xfrm>
            <a:off x="6259428" y="2016066"/>
            <a:ext cx="2195139" cy="1952375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EBF3E5F-3B4B-CCA9-CCC2-7380E5895E90}"/>
              </a:ext>
            </a:extLst>
          </p:cNvPr>
          <p:cNvSpPr txBox="1"/>
          <p:nvPr/>
        </p:nvSpPr>
        <p:spPr>
          <a:xfrm>
            <a:off x="6259427" y="2791172"/>
            <a:ext cx="21951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</a:rPr>
              <a:t>1.</a:t>
            </a:r>
            <a:r>
              <a:rPr lang="zh-CN" altLang="en-US" sz="1000">
                <a:solidFill>
                  <a:schemeClr val="bg1"/>
                </a:solidFill>
              </a:rPr>
              <a:t> </a:t>
            </a:r>
            <a:r>
              <a:rPr lang="en" altLang="zh-CN" sz="1000">
                <a:solidFill>
                  <a:schemeClr val="bg1"/>
                </a:solidFill>
              </a:rPr>
              <a:t>AI Agents: long-running, multi-step, stateful</a:t>
            </a:r>
            <a:br>
              <a:rPr lang="en" altLang="zh-CN" sz="1000">
                <a:solidFill>
                  <a:schemeClr val="bg1"/>
                </a:solidFill>
              </a:rPr>
            </a:br>
            <a:r>
              <a:rPr lang="en-US" altLang="zh-CN" sz="1000">
                <a:solidFill>
                  <a:schemeClr val="bg1"/>
                </a:solidFill>
              </a:rPr>
              <a:t>2.</a:t>
            </a:r>
            <a:r>
              <a:rPr lang="zh-CN" altLang="en-US" sz="1000">
                <a:solidFill>
                  <a:schemeClr val="bg1"/>
                </a:solidFill>
              </a:rPr>
              <a:t> </a:t>
            </a:r>
            <a:r>
              <a:rPr lang="en" altLang="zh-CN" sz="1000">
                <a:solidFill>
                  <a:schemeClr val="bg1"/>
                </a:solidFill>
              </a:rPr>
              <a:t>Concurrent sessions drive sandbox scale explosion</a:t>
            </a:r>
          </a:p>
          <a:p>
            <a:r>
              <a:rPr lang="en-US" altLang="zh-CN" sz="1000">
                <a:solidFill>
                  <a:schemeClr val="bg1"/>
                </a:solidFill>
              </a:rPr>
              <a:t>3.</a:t>
            </a:r>
            <a:r>
              <a:rPr lang="zh-CN" altLang="en-US" sz="1000">
                <a:solidFill>
                  <a:schemeClr val="bg1"/>
                </a:solidFill>
              </a:rPr>
              <a:t> </a:t>
            </a:r>
            <a:r>
              <a:rPr lang="en" altLang="zh-CN" sz="1000">
                <a:solidFill>
                  <a:schemeClr val="bg1"/>
                </a:solidFill>
              </a:rPr>
              <a:t>Not all sessions are active at all times</a:t>
            </a:r>
          </a:p>
          <a:p>
            <a:endParaRPr lang="en" altLang="zh-CN" sz="1000">
              <a:solidFill>
                <a:schemeClr val="bg1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0CD7032-5508-5F0A-32F2-86B76F8F35A5}"/>
              </a:ext>
            </a:extLst>
          </p:cNvPr>
          <p:cNvSpPr txBox="1"/>
          <p:nvPr/>
        </p:nvSpPr>
        <p:spPr>
          <a:xfrm>
            <a:off x="6147236" y="4062768"/>
            <a:ext cx="24572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zh-CN" sz="1100"/>
              <a:t>State must be effectively preserved</a:t>
            </a:r>
            <a:br>
              <a:rPr lang="en" altLang="zh-CN" sz="1100"/>
            </a:br>
            <a:r>
              <a:rPr lang="en" altLang="zh-CN" sz="1100"/>
              <a:t>Costs must be reasonably controlled</a:t>
            </a:r>
            <a:endParaRPr kumimoji="1" lang="zh-CN" altLang="en-US" sz="1100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386BC66C-01FD-4F65-DE01-7E1AC886E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326" y="2120950"/>
            <a:ext cx="565338" cy="56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62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AF9A4EC6-74E3-3C9D-B958-888237F33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11FC3F86-11B8-3751-225E-4B5C4BFF84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6443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Technical Challenges of Agent Sandboxes</a:t>
            </a:r>
            <a:endParaRPr dirty="0"/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75A6ECEA-EB3E-DD3B-C0AC-8F1E70E9530A}"/>
              </a:ext>
            </a:extLst>
          </p:cNvPr>
          <p:cNvSpPr/>
          <p:nvPr/>
        </p:nvSpPr>
        <p:spPr>
          <a:xfrm>
            <a:off x="318962" y="3036784"/>
            <a:ext cx="746821" cy="369332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2455D1B-4395-7C98-9894-19BF034CB8E2}"/>
              </a:ext>
            </a:extLst>
          </p:cNvPr>
          <p:cNvSpPr txBox="1"/>
          <p:nvPr/>
        </p:nvSpPr>
        <p:spPr>
          <a:xfrm>
            <a:off x="352360" y="303678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Sandbox </a:t>
            </a:r>
          </a:p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Template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916A3DC-F868-5788-D56B-EE19846EE9A8}"/>
              </a:ext>
            </a:extLst>
          </p:cNvPr>
          <p:cNvSpPr/>
          <p:nvPr/>
        </p:nvSpPr>
        <p:spPr>
          <a:xfrm>
            <a:off x="1455486" y="2447647"/>
            <a:ext cx="3258236" cy="1782790"/>
          </a:xfrm>
          <a:prstGeom prst="roundRect">
            <a:avLst/>
          </a:prstGeom>
          <a:solidFill>
            <a:srgbClr val="ACCDFF">
              <a:alpha val="15693"/>
            </a:srgbClr>
          </a:solidFill>
          <a:ln w="6350">
            <a:solidFill>
              <a:schemeClr val="accent4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圆角矩形">
            <a:extLst>
              <a:ext uri="{FF2B5EF4-FFF2-40B4-BE49-F238E27FC236}">
                <a16:creationId xmlns:a16="http://schemas.microsoft.com/office/drawing/2014/main" id="{DE2E05B3-EBDC-4E8A-64D3-A894FD594EC4}"/>
              </a:ext>
            </a:extLst>
          </p:cNvPr>
          <p:cNvSpPr/>
          <p:nvPr/>
        </p:nvSpPr>
        <p:spPr>
          <a:xfrm>
            <a:off x="5212461" y="1966365"/>
            <a:ext cx="3387360" cy="2662280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9" name="圆角矩形">
            <a:extLst>
              <a:ext uri="{FF2B5EF4-FFF2-40B4-BE49-F238E27FC236}">
                <a16:creationId xmlns:a16="http://schemas.microsoft.com/office/drawing/2014/main" id="{979A7958-0D81-A5C5-A9D7-711DC2CDC1B8}"/>
              </a:ext>
            </a:extLst>
          </p:cNvPr>
          <p:cNvSpPr/>
          <p:nvPr/>
        </p:nvSpPr>
        <p:spPr>
          <a:xfrm>
            <a:off x="5291423" y="2056526"/>
            <a:ext cx="3228573" cy="2491198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2D606C2-482B-A3E5-1208-B58871E07E6F}"/>
              </a:ext>
            </a:extLst>
          </p:cNvPr>
          <p:cNvSpPr txBox="1"/>
          <p:nvPr/>
        </p:nvSpPr>
        <p:spPr>
          <a:xfrm>
            <a:off x="5279234" y="2171441"/>
            <a:ext cx="322857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>
                <a:solidFill>
                  <a:schemeClr val="bg1"/>
                </a:solidFill>
              </a:rPr>
              <a:t>Secure Isolation: Compute, storage, and network-level separation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>
                <a:solidFill>
                  <a:schemeClr val="bg1"/>
                </a:solidFill>
              </a:rPr>
              <a:t>High-Velocity Resource Management: Container orchestration for large-scale, rapid provisioning</a:t>
            </a:r>
          </a:p>
          <a:p>
            <a:pPr marL="228600" lvl="3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>
                <a:solidFill>
                  <a:schemeClr val="bg1"/>
                </a:solidFill>
              </a:rPr>
              <a:t>Enables cost savings and instant sandbox startup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>
                <a:solidFill>
                  <a:schemeClr val="bg1"/>
                </a:solidFill>
              </a:rPr>
              <a:t>Standardized Lifecycle Management: Unified control across sandbox creation, execution, and teardown</a:t>
            </a:r>
          </a:p>
          <a:p>
            <a:endParaRPr lang="en" altLang="zh-CN" sz="1000">
              <a:solidFill>
                <a:schemeClr val="bg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1F84E32-9F67-6344-B2B3-C8CEF0C8C0D5}"/>
              </a:ext>
            </a:extLst>
          </p:cNvPr>
          <p:cNvSpPr/>
          <p:nvPr/>
        </p:nvSpPr>
        <p:spPr>
          <a:xfrm>
            <a:off x="1796708" y="3041137"/>
            <a:ext cx="655455" cy="364979"/>
          </a:xfrm>
          <a:prstGeom prst="ellipse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3FA99F1-D41A-A01F-2EE9-AC7F3972E33A}"/>
              </a:ext>
            </a:extLst>
          </p:cNvPr>
          <p:cNvSpPr txBox="1"/>
          <p:nvPr/>
        </p:nvSpPr>
        <p:spPr>
          <a:xfrm>
            <a:off x="1844304" y="3108210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Pending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1A6B42CB-7F5A-6DF3-87FE-4FB04FB16C25}"/>
              </a:ext>
            </a:extLst>
          </p:cNvPr>
          <p:cNvSpPr/>
          <p:nvPr/>
        </p:nvSpPr>
        <p:spPr>
          <a:xfrm>
            <a:off x="2756877" y="3041137"/>
            <a:ext cx="655455" cy="364979"/>
          </a:xfrm>
          <a:prstGeom prst="ellipse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F0A5BD-AC39-EC01-4989-15D58316F3D9}"/>
              </a:ext>
            </a:extLst>
          </p:cNvPr>
          <p:cNvSpPr txBox="1"/>
          <p:nvPr/>
        </p:nvSpPr>
        <p:spPr>
          <a:xfrm>
            <a:off x="2801268" y="3108210"/>
            <a:ext cx="6142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Running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6D1D9088-B451-42C0-61CC-25032226DBEC}"/>
              </a:ext>
            </a:extLst>
          </p:cNvPr>
          <p:cNvSpPr/>
          <p:nvPr/>
        </p:nvSpPr>
        <p:spPr>
          <a:xfrm>
            <a:off x="3873813" y="3041137"/>
            <a:ext cx="655455" cy="364979"/>
          </a:xfrm>
          <a:prstGeom prst="ellipse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937D0C5-DCE1-0651-4ADE-52597F268CAA}"/>
              </a:ext>
            </a:extLst>
          </p:cNvPr>
          <p:cNvSpPr txBox="1"/>
          <p:nvPr/>
        </p:nvSpPr>
        <p:spPr>
          <a:xfrm>
            <a:off x="3854084" y="3108210"/>
            <a:ext cx="7425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Completed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4CFAA97E-6B26-11F5-9425-1F67F1EF267A}"/>
              </a:ext>
            </a:extLst>
          </p:cNvPr>
          <p:cNvSpPr/>
          <p:nvPr/>
        </p:nvSpPr>
        <p:spPr>
          <a:xfrm>
            <a:off x="2756877" y="3661851"/>
            <a:ext cx="655455" cy="364979"/>
          </a:xfrm>
          <a:prstGeom prst="ellipse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DACEB32-64BA-5542-A384-88BAF627D3DA}"/>
              </a:ext>
            </a:extLst>
          </p:cNvPr>
          <p:cNvSpPr txBox="1"/>
          <p:nvPr/>
        </p:nvSpPr>
        <p:spPr>
          <a:xfrm>
            <a:off x="2820504" y="3728924"/>
            <a:ext cx="5757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Paused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1B709249-C8C7-74A2-5036-502A7474D868}"/>
              </a:ext>
            </a:extLst>
          </p:cNvPr>
          <p:cNvSpPr/>
          <p:nvPr/>
        </p:nvSpPr>
        <p:spPr>
          <a:xfrm>
            <a:off x="2706955" y="1836538"/>
            <a:ext cx="746821" cy="369332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1DC1EA0-DA1B-1784-5C4B-E3F4DFE2C43C}"/>
              </a:ext>
            </a:extLst>
          </p:cNvPr>
          <p:cNvSpPr txBox="1"/>
          <p:nvPr/>
        </p:nvSpPr>
        <p:spPr>
          <a:xfrm>
            <a:off x="2695469" y="183653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Sandbox </a:t>
            </a:r>
          </a:p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Checkpoint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D913A0B0-DB18-A7E4-F6FF-A9D4F68D9BA3}"/>
              </a:ext>
            </a:extLst>
          </p:cNvPr>
          <p:cNvCxnSpPr>
            <a:stCxn id="3" idx="3"/>
            <a:endCxn id="14" idx="2"/>
          </p:cNvCxnSpPr>
          <p:nvPr/>
        </p:nvCxnSpPr>
        <p:spPr>
          <a:xfrm>
            <a:off x="1065783" y="3221450"/>
            <a:ext cx="730925" cy="217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3A417F35-1655-4ED9-CB3B-9540D100DFF9}"/>
              </a:ext>
            </a:extLst>
          </p:cNvPr>
          <p:cNvCxnSpPr>
            <a:cxnSpLocks/>
            <a:stCxn id="14" idx="6"/>
            <a:endCxn id="18" idx="2"/>
          </p:cNvCxnSpPr>
          <p:nvPr/>
        </p:nvCxnSpPr>
        <p:spPr>
          <a:xfrm>
            <a:off x="2452163" y="3223627"/>
            <a:ext cx="304714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47D6301A-D8FE-E27E-5DFF-A8BD8EF1F9FF}"/>
              </a:ext>
            </a:extLst>
          </p:cNvPr>
          <p:cNvCxnSpPr>
            <a:endCxn id="20" idx="2"/>
          </p:cNvCxnSpPr>
          <p:nvPr/>
        </p:nvCxnSpPr>
        <p:spPr>
          <a:xfrm>
            <a:off x="3412332" y="3221450"/>
            <a:ext cx="461481" cy="217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1691249-C877-EC4D-370C-A8B34CB2B0ED}"/>
              </a:ext>
            </a:extLst>
          </p:cNvPr>
          <p:cNvCxnSpPr>
            <a:stCxn id="18" idx="0"/>
            <a:endCxn id="25" idx="2"/>
          </p:cNvCxnSpPr>
          <p:nvPr/>
        </p:nvCxnSpPr>
        <p:spPr>
          <a:xfrm flipH="1" flipV="1">
            <a:off x="3076343" y="2205870"/>
            <a:ext cx="8262" cy="83526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>
            <a:extLst>
              <a:ext uri="{FF2B5EF4-FFF2-40B4-BE49-F238E27FC236}">
                <a16:creationId xmlns:a16="http://schemas.microsoft.com/office/drawing/2014/main" id="{35CB8399-31BA-D755-85D1-8B9B0E2A932C}"/>
              </a:ext>
            </a:extLst>
          </p:cNvPr>
          <p:cNvCxnSpPr>
            <a:stCxn id="25" idx="1"/>
            <a:endCxn id="14" idx="0"/>
          </p:cNvCxnSpPr>
          <p:nvPr/>
        </p:nvCxnSpPr>
        <p:spPr>
          <a:xfrm rot="10800000" flipV="1">
            <a:off x="2124437" y="2021203"/>
            <a:ext cx="571033" cy="1019933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弧 39">
            <a:extLst>
              <a:ext uri="{FF2B5EF4-FFF2-40B4-BE49-F238E27FC236}">
                <a16:creationId xmlns:a16="http://schemas.microsoft.com/office/drawing/2014/main" id="{A2477792-5B26-222A-56F9-092BF507A771}"/>
              </a:ext>
            </a:extLst>
          </p:cNvPr>
          <p:cNvSpPr/>
          <p:nvPr/>
        </p:nvSpPr>
        <p:spPr>
          <a:xfrm rot="2680278">
            <a:off x="2823209" y="3340744"/>
            <a:ext cx="396093" cy="361576"/>
          </a:xfrm>
          <a:prstGeom prst="arc">
            <a:avLst>
              <a:gd name="adj1" fmla="val 16459338"/>
              <a:gd name="adj2" fmla="val 21511545"/>
            </a:avLst>
          </a:prstGeom>
          <a:noFill/>
          <a:ln w="6350" cap="flat">
            <a:solidFill>
              <a:srgbClr val="00A2FF"/>
            </a:solidFill>
            <a:prstDash val="solid"/>
            <a:round/>
            <a:headEnd type="triangle"/>
          </a:ln>
          <a:effectLst/>
        </p:spPr>
        <p:txBody>
          <a:bodyPr rot="0" spcFirstLastPara="1" vertOverflow="overflow" horzOverflow="overflow" vert="horz" wrap="square" lIns="91440" tIns="45720" rIns="91440" bIns="45720" numCol="1" spcCol="38100" rtlCol="0" anchor="t">
            <a:noAutofit/>
          </a:bodyPr>
          <a:lstStyle/>
          <a:p>
            <a:pPr marL="0" marR="0" lvl="0" indent="0" defTabSz="4572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微软雅黑"/>
            </a:endParaRPr>
          </a:p>
        </p:txBody>
      </p:sp>
      <p:sp>
        <p:nvSpPr>
          <p:cNvPr id="41" name="弧 40">
            <a:extLst>
              <a:ext uri="{FF2B5EF4-FFF2-40B4-BE49-F238E27FC236}">
                <a16:creationId xmlns:a16="http://schemas.microsoft.com/office/drawing/2014/main" id="{EE9A6708-32B6-9D30-7593-72FF352360D7}"/>
              </a:ext>
            </a:extLst>
          </p:cNvPr>
          <p:cNvSpPr/>
          <p:nvPr/>
        </p:nvSpPr>
        <p:spPr>
          <a:xfrm rot="12949504">
            <a:off x="2903718" y="3339657"/>
            <a:ext cx="396093" cy="361576"/>
          </a:xfrm>
          <a:prstGeom prst="arc">
            <a:avLst>
              <a:gd name="adj1" fmla="val 16459338"/>
              <a:gd name="adj2" fmla="val 21511545"/>
            </a:avLst>
          </a:prstGeom>
          <a:noFill/>
          <a:ln w="6350" cap="flat">
            <a:solidFill>
              <a:srgbClr val="00A2FF"/>
            </a:solidFill>
            <a:prstDash val="solid"/>
            <a:round/>
            <a:headEnd type="triangle"/>
          </a:ln>
          <a:effectLst/>
        </p:spPr>
        <p:txBody>
          <a:bodyPr rot="0" spcFirstLastPara="1" vertOverflow="overflow" horzOverflow="overflow" vert="horz" wrap="square" lIns="91440" tIns="45720" rIns="91440" bIns="45720" numCol="1" spcCol="38100" rtlCol="0" anchor="t">
            <a:noAutofit/>
          </a:bodyPr>
          <a:lstStyle/>
          <a:p>
            <a:pPr marL="0" marR="0" lvl="0" indent="0" defTabSz="4572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微软雅黑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361CE7D-AFA7-FAD7-9FF4-A88FB0F9EFE7}"/>
              </a:ext>
            </a:extLst>
          </p:cNvPr>
          <p:cNvSpPr txBox="1"/>
          <p:nvPr/>
        </p:nvSpPr>
        <p:spPr>
          <a:xfrm>
            <a:off x="2439629" y="3405029"/>
            <a:ext cx="5116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Pause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F3BDB4E-3765-A44E-2358-1636CC2C2052}"/>
              </a:ext>
            </a:extLst>
          </p:cNvPr>
          <p:cNvSpPr txBox="1"/>
          <p:nvPr/>
        </p:nvSpPr>
        <p:spPr>
          <a:xfrm>
            <a:off x="3202300" y="3417061"/>
            <a:ext cx="6142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Resume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E60F95E-5149-ECD8-237E-28B070F9045A}"/>
              </a:ext>
            </a:extLst>
          </p:cNvPr>
          <p:cNvSpPr txBox="1"/>
          <p:nvPr/>
        </p:nvSpPr>
        <p:spPr>
          <a:xfrm>
            <a:off x="3058164" y="2592737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Checkpoint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0A61AAE-F219-C1FE-3F4A-0C676716A923}"/>
              </a:ext>
            </a:extLst>
          </p:cNvPr>
          <p:cNvSpPr txBox="1"/>
          <p:nvPr/>
        </p:nvSpPr>
        <p:spPr>
          <a:xfrm>
            <a:off x="2073430" y="2141165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Restore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63C3A60-4AB6-EFCE-9AFD-2C81CB33010A}"/>
              </a:ext>
            </a:extLst>
          </p:cNvPr>
          <p:cNvSpPr txBox="1"/>
          <p:nvPr/>
        </p:nvSpPr>
        <p:spPr>
          <a:xfrm>
            <a:off x="1181198" y="2993859"/>
            <a:ext cx="5309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Create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BD81DF0-2509-383D-F742-C32DC90076E2}"/>
              </a:ext>
            </a:extLst>
          </p:cNvPr>
          <p:cNvSpPr txBox="1"/>
          <p:nvPr/>
        </p:nvSpPr>
        <p:spPr>
          <a:xfrm>
            <a:off x="3602050" y="3958921"/>
            <a:ext cx="1107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Sandbox Instance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6" name="圆角矩形">
            <a:extLst>
              <a:ext uri="{FF2B5EF4-FFF2-40B4-BE49-F238E27FC236}">
                <a16:creationId xmlns:a16="http://schemas.microsoft.com/office/drawing/2014/main" id="{79D945DB-510D-1D91-F26E-734ED194EB35}"/>
              </a:ext>
            </a:extLst>
          </p:cNvPr>
          <p:cNvSpPr/>
          <p:nvPr/>
        </p:nvSpPr>
        <p:spPr>
          <a:xfrm flipH="1">
            <a:off x="5215901" y="1579736"/>
            <a:ext cx="3387358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C00098-D6A0-D78F-E6C9-CA39E010C7D6}"/>
              </a:ext>
            </a:extLst>
          </p:cNvPr>
          <p:cNvSpPr txBox="1"/>
          <p:nvPr/>
        </p:nvSpPr>
        <p:spPr>
          <a:xfrm>
            <a:off x="5348066" y="1634312"/>
            <a:ext cx="3387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200">
                <a:solidFill>
                  <a:schemeClr val="bg1"/>
                </a:solidFill>
              </a:rPr>
              <a:t>Technical Challenges in Sandbox Scenarios</a:t>
            </a:r>
            <a:endParaRPr kumimoji="1" lang="zh-CN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21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EF834EED-845E-7880-819D-8E13594CD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>
            <a:extLst>
              <a:ext uri="{FF2B5EF4-FFF2-40B4-BE49-F238E27FC236}">
                <a16:creationId xmlns:a16="http://schemas.microsoft.com/office/drawing/2014/main" id="{6970D81F-3562-58D8-B1E5-73D0B0EBEE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749" y="2369416"/>
            <a:ext cx="9297748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altLang="zh-CN" dirty="0" err="1"/>
              <a:t>OpenKruise</a:t>
            </a:r>
            <a:r>
              <a:rPr lang="en" altLang="zh-CN" dirty="0"/>
              <a:t> Agent: Container-Based Sandbox Solution</a:t>
            </a:r>
            <a:br>
              <a:rPr lang="en-US" altLang="zh-CN" dirty="0"/>
            </a:b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996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1BD34369-DAD2-CD9C-FC18-A157BB647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">
            <a:extLst>
              <a:ext uri="{FF2B5EF4-FFF2-40B4-BE49-F238E27FC236}">
                <a16:creationId xmlns:a16="http://schemas.microsoft.com/office/drawing/2014/main" id="{19FDBEC9-40BD-46A3-713D-380998F9F186}"/>
              </a:ext>
            </a:extLst>
          </p:cNvPr>
          <p:cNvSpPr/>
          <p:nvPr/>
        </p:nvSpPr>
        <p:spPr>
          <a:xfrm>
            <a:off x="276755" y="1427463"/>
            <a:ext cx="3422932" cy="3397204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54AEC195-AEB0-B21C-1459-8A762CDE35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5179" y="4381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Ecosystem Integration: </a:t>
            </a:r>
            <a:r>
              <a:rPr lang="en" altLang="zh-CN" b="0" dirty="0" err="1"/>
              <a:t>OpenKruise</a:t>
            </a:r>
            <a:r>
              <a:rPr lang="en" altLang="zh-CN" b="0" dirty="0"/>
              <a:t> Agent</a:t>
            </a:r>
            <a:endParaRPr dirty="0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C5AD449E-8DD3-FBB6-FAEB-D4AACC4D770B}"/>
              </a:ext>
            </a:extLst>
          </p:cNvPr>
          <p:cNvSpPr/>
          <p:nvPr/>
        </p:nvSpPr>
        <p:spPr>
          <a:xfrm flipH="1">
            <a:off x="383112" y="1552308"/>
            <a:ext cx="3211377" cy="36933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AI Agent</a:t>
            </a:r>
            <a:endParaRPr kumimoji="1" lang="zh-CN" altLang="en-US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2A5F1350-95E9-7B8E-8E85-36ACAC16803D}"/>
              </a:ext>
            </a:extLst>
          </p:cNvPr>
          <p:cNvSpPr/>
          <p:nvPr/>
        </p:nvSpPr>
        <p:spPr>
          <a:xfrm flipH="1">
            <a:off x="383927" y="2327329"/>
            <a:ext cx="3210562" cy="1061819"/>
          </a:xfrm>
          <a:prstGeom prst="roundRect">
            <a:avLst/>
          </a:prstGeom>
          <a:solidFill>
            <a:schemeClr val="accent4">
              <a:lumMod val="50000"/>
              <a:alpha val="17355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同侧圆角矩形 9">
            <a:extLst>
              <a:ext uri="{FF2B5EF4-FFF2-40B4-BE49-F238E27FC236}">
                <a16:creationId xmlns:a16="http://schemas.microsoft.com/office/drawing/2014/main" id="{7CAD91B4-6226-7132-0F64-9DD5A7CE1CB3}"/>
              </a:ext>
            </a:extLst>
          </p:cNvPr>
          <p:cNvSpPr/>
          <p:nvPr/>
        </p:nvSpPr>
        <p:spPr>
          <a:xfrm rot="10800000" flipV="1">
            <a:off x="2694540" y="1757185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SDK/MCP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4774AB9-857C-B329-A6A0-6886EE646C79}"/>
              </a:ext>
            </a:extLst>
          </p:cNvPr>
          <p:cNvSpPr txBox="1"/>
          <p:nvPr/>
        </p:nvSpPr>
        <p:spPr>
          <a:xfrm>
            <a:off x="1250696" y="3087081"/>
            <a:ext cx="14845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 err="1">
                <a:solidFill>
                  <a:schemeClr val="tx1"/>
                </a:solidFill>
              </a:rPr>
              <a:t>OpenKruise</a:t>
            </a:r>
            <a:r>
              <a:rPr kumimoji="1" lang="en-US" altLang="zh-CN" sz="1100" dirty="0">
                <a:solidFill>
                  <a:schemeClr val="tx1"/>
                </a:solidFill>
              </a:rPr>
              <a:t> Agent</a:t>
            </a: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B1997E04-CD79-3A39-7CFD-8E0A70794D1B}"/>
              </a:ext>
            </a:extLst>
          </p:cNvPr>
          <p:cNvSpPr/>
          <p:nvPr/>
        </p:nvSpPr>
        <p:spPr>
          <a:xfrm flipH="1">
            <a:off x="740899" y="2416337"/>
            <a:ext cx="1246092" cy="28430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Gateway</a:t>
            </a:r>
            <a:endParaRPr kumimoji="1" lang="zh-CN" altLang="en-US" sz="1000" dirty="0"/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CC4E6170-A551-792C-9C10-84E3FDA5DEBE}"/>
              </a:ext>
            </a:extLst>
          </p:cNvPr>
          <p:cNvSpPr/>
          <p:nvPr/>
        </p:nvSpPr>
        <p:spPr>
          <a:xfrm flipH="1">
            <a:off x="2151104" y="2413477"/>
            <a:ext cx="1198215" cy="28430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/>
              <a:t>E2B/MCP Server</a:t>
            </a:r>
            <a:endParaRPr kumimoji="1" lang="zh-CN" altLang="en-US" sz="1000"/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0729604E-1277-6309-FCBD-F3D72280786E}"/>
              </a:ext>
            </a:extLst>
          </p:cNvPr>
          <p:cNvSpPr/>
          <p:nvPr/>
        </p:nvSpPr>
        <p:spPr>
          <a:xfrm flipH="1">
            <a:off x="617926" y="2779173"/>
            <a:ext cx="780505" cy="28430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/>
              <a:t>Sandbox</a:t>
            </a:r>
            <a:endParaRPr kumimoji="1" lang="zh-CN" altLang="en-US" sz="1000"/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0FB6664A-DDA6-7006-3951-1D2BC980FDB9}"/>
              </a:ext>
            </a:extLst>
          </p:cNvPr>
          <p:cNvSpPr/>
          <p:nvPr/>
        </p:nvSpPr>
        <p:spPr>
          <a:xfrm flipH="1">
            <a:off x="1490204" y="2772597"/>
            <a:ext cx="877641" cy="28430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/>
              <a:t>Warm Pool</a:t>
            </a:r>
            <a:endParaRPr kumimoji="1" lang="zh-CN" altLang="en-US" sz="100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965845DD-750B-FEBE-73FE-01FDAC7B9AA9}"/>
              </a:ext>
            </a:extLst>
          </p:cNvPr>
          <p:cNvSpPr/>
          <p:nvPr/>
        </p:nvSpPr>
        <p:spPr>
          <a:xfrm flipH="1">
            <a:off x="2473043" y="2780383"/>
            <a:ext cx="877641" cy="28430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/>
              <a:t>Checkpoint</a:t>
            </a:r>
            <a:endParaRPr kumimoji="1" lang="zh-CN" altLang="en-US" sz="100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7E6A971-614C-CCEF-BBB4-E969ED4BE252}"/>
              </a:ext>
            </a:extLst>
          </p:cNvPr>
          <p:cNvSpPr/>
          <p:nvPr/>
        </p:nvSpPr>
        <p:spPr>
          <a:xfrm>
            <a:off x="363569" y="3758262"/>
            <a:ext cx="3230919" cy="93883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A10D0A4-428F-3C82-0A65-1154AAE29018}"/>
              </a:ext>
            </a:extLst>
          </p:cNvPr>
          <p:cNvSpPr/>
          <p:nvPr/>
        </p:nvSpPr>
        <p:spPr>
          <a:xfrm>
            <a:off x="2583988" y="4069322"/>
            <a:ext cx="913732" cy="5967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99B063A0-71DB-2015-00CF-807F779A83CD}"/>
              </a:ext>
            </a:extLst>
          </p:cNvPr>
          <p:cNvSpPr/>
          <p:nvPr/>
        </p:nvSpPr>
        <p:spPr>
          <a:xfrm flipH="1">
            <a:off x="2772217" y="4263038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051617F0-9ACD-318E-B638-2EAC6C911647}"/>
              </a:ext>
            </a:extLst>
          </p:cNvPr>
          <p:cNvSpPr/>
          <p:nvPr/>
        </p:nvSpPr>
        <p:spPr>
          <a:xfrm flipH="1">
            <a:off x="2801249" y="4313155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21EB5D80-D1E3-58F3-5F08-D74F7FA7128E}"/>
              </a:ext>
            </a:extLst>
          </p:cNvPr>
          <p:cNvSpPr/>
          <p:nvPr/>
        </p:nvSpPr>
        <p:spPr>
          <a:xfrm flipH="1">
            <a:off x="2849545" y="4361987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DE33820-9B60-A747-F450-FA7C12081C94}"/>
              </a:ext>
            </a:extLst>
          </p:cNvPr>
          <p:cNvSpPr txBox="1"/>
          <p:nvPr/>
        </p:nvSpPr>
        <p:spPr>
          <a:xfrm>
            <a:off x="2554186" y="4061317"/>
            <a:ext cx="590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1">
                <a:solidFill>
                  <a:schemeClr val="bg1"/>
                </a:solidFill>
              </a:rPr>
              <a:t>ECS</a:t>
            </a:r>
            <a:endParaRPr kumimoji="1" lang="zh-CN" altLang="en-US" sz="1000" b="1">
              <a:solidFill>
                <a:schemeClr val="bg1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22DA823-CEA0-2EAA-188B-F7C936C6AED6}"/>
              </a:ext>
            </a:extLst>
          </p:cNvPr>
          <p:cNvSpPr txBox="1"/>
          <p:nvPr/>
        </p:nvSpPr>
        <p:spPr>
          <a:xfrm>
            <a:off x="1535212" y="3766589"/>
            <a:ext cx="9060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/>
              <a:t>Kubernetes</a:t>
            </a:r>
            <a:endParaRPr kumimoji="1" lang="zh-CN" altLang="en-US" sz="1100"/>
          </a:p>
        </p:txBody>
      </p: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C117DE41-40ED-3398-740D-85E623202FCA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>
            <a:off x="1988800" y="1921640"/>
            <a:ext cx="408" cy="405689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4CF82F98-7607-2CBB-3BA5-CC1C9D47AD2C}"/>
              </a:ext>
            </a:extLst>
          </p:cNvPr>
          <p:cNvCxnSpPr>
            <a:cxnSpLocks/>
            <a:stCxn id="7" idx="2"/>
            <a:endCxn id="44" idx="0"/>
          </p:cNvCxnSpPr>
          <p:nvPr/>
        </p:nvCxnSpPr>
        <p:spPr>
          <a:xfrm flipH="1">
            <a:off x="1988221" y="3389148"/>
            <a:ext cx="987" cy="377441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9A842859-7495-421F-8DDF-D0BA5AB982FB}"/>
              </a:ext>
            </a:extLst>
          </p:cNvPr>
          <p:cNvSpPr txBox="1"/>
          <p:nvPr/>
        </p:nvSpPr>
        <p:spPr>
          <a:xfrm>
            <a:off x="1913177" y="1986479"/>
            <a:ext cx="13635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altLang="zh-CN" sz="1000"/>
              <a:t>E2B/MCP Protocol</a:t>
            </a:r>
            <a:endParaRPr lang="zh-CN" altLang="en-US" sz="100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0B8A335-38CA-3F6B-A36D-CB549BA41D55}"/>
              </a:ext>
            </a:extLst>
          </p:cNvPr>
          <p:cNvSpPr txBox="1"/>
          <p:nvPr/>
        </p:nvSpPr>
        <p:spPr>
          <a:xfrm>
            <a:off x="1860740" y="3453987"/>
            <a:ext cx="8634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altLang="zh-CN" sz="1000"/>
              <a:t>K8S API</a:t>
            </a:r>
            <a:endParaRPr lang="zh-CN" altLang="en-US" sz="1000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8E9116FB-A19B-A4C7-0B7C-B7FAC7572164}"/>
              </a:ext>
            </a:extLst>
          </p:cNvPr>
          <p:cNvSpPr/>
          <p:nvPr/>
        </p:nvSpPr>
        <p:spPr>
          <a:xfrm>
            <a:off x="484699" y="4052535"/>
            <a:ext cx="913732" cy="5967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圆角矩形 60">
            <a:extLst>
              <a:ext uri="{FF2B5EF4-FFF2-40B4-BE49-F238E27FC236}">
                <a16:creationId xmlns:a16="http://schemas.microsoft.com/office/drawing/2014/main" id="{9CDCA64A-4B47-260A-6C42-D0837A811C6A}"/>
              </a:ext>
            </a:extLst>
          </p:cNvPr>
          <p:cNvSpPr/>
          <p:nvPr/>
        </p:nvSpPr>
        <p:spPr>
          <a:xfrm flipH="1">
            <a:off x="672928" y="4246251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62" name="圆角矩形 61">
            <a:extLst>
              <a:ext uri="{FF2B5EF4-FFF2-40B4-BE49-F238E27FC236}">
                <a16:creationId xmlns:a16="http://schemas.microsoft.com/office/drawing/2014/main" id="{B474AC41-96C3-6C70-0556-BCCEDA2070E5}"/>
              </a:ext>
            </a:extLst>
          </p:cNvPr>
          <p:cNvSpPr/>
          <p:nvPr/>
        </p:nvSpPr>
        <p:spPr>
          <a:xfrm flipH="1">
            <a:off x="701960" y="4296368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63" name="圆角矩形 62">
            <a:extLst>
              <a:ext uri="{FF2B5EF4-FFF2-40B4-BE49-F238E27FC236}">
                <a16:creationId xmlns:a16="http://schemas.microsoft.com/office/drawing/2014/main" id="{6D21EA71-76F0-FEFB-8E64-C7AA8DA11956}"/>
              </a:ext>
            </a:extLst>
          </p:cNvPr>
          <p:cNvSpPr/>
          <p:nvPr/>
        </p:nvSpPr>
        <p:spPr>
          <a:xfrm flipH="1">
            <a:off x="750256" y="4345200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414D6AA-1D43-4707-8C83-219023CBE9CA}"/>
              </a:ext>
            </a:extLst>
          </p:cNvPr>
          <p:cNvSpPr txBox="1"/>
          <p:nvPr/>
        </p:nvSpPr>
        <p:spPr>
          <a:xfrm>
            <a:off x="454897" y="4044530"/>
            <a:ext cx="590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1">
                <a:solidFill>
                  <a:schemeClr val="bg1"/>
                </a:solidFill>
              </a:rPr>
              <a:t>ECS</a:t>
            </a:r>
            <a:endParaRPr kumimoji="1" lang="zh-CN" altLang="en-US" sz="1000" b="1">
              <a:solidFill>
                <a:schemeClr val="bg1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DDCAA9B2-972A-599E-2BA0-A7E71F4BAE4A}"/>
              </a:ext>
            </a:extLst>
          </p:cNvPr>
          <p:cNvSpPr/>
          <p:nvPr/>
        </p:nvSpPr>
        <p:spPr>
          <a:xfrm>
            <a:off x="1547025" y="4060281"/>
            <a:ext cx="913732" cy="5967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圆角矩形 65">
            <a:extLst>
              <a:ext uri="{FF2B5EF4-FFF2-40B4-BE49-F238E27FC236}">
                <a16:creationId xmlns:a16="http://schemas.microsoft.com/office/drawing/2014/main" id="{B0285FD9-E5B6-ECB1-ADD7-75A330A90120}"/>
              </a:ext>
            </a:extLst>
          </p:cNvPr>
          <p:cNvSpPr/>
          <p:nvPr/>
        </p:nvSpPr>
        <p:spPr>
          <a:xfrm flipH="1">
            <a:off x="1735254" y="4253997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67" name="圆角矩形 66">
            <a:extLst>
              <a:ext uri="{FF2B5EF4-FFF2-40B4-BE49-F238E27FC236}">
                <a16:creationId xmlns:a16="http://schemas.microsoft.com/office/drawing/2014/main" id="{495AF1A0-0228-AE4D-7B91-3F016DB41504}"/>
              </a:ext>
            </a:extLst>
          </p:cNvPr>
          <p:cNvSpPr/>
          <p:nvPr/>
        </p:nvSpPr>
        <p:spPr>
          <a:xfrm flipH="1">
            <a:off x="1764286" y="4304114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68" name="圆角矩形 67">
            <a:extLst>
              <a:ext uri="{FF2B5EF4-FFF2-40B4-BE49-F238E27FC236}">
                <a16:creationId xmlns:a16="http://schemas.microsoft.com/office/drawing/2014/main" id="{F93D05C3-F3B4-4D6F-59C2-CE2574B29B26}"/>
              </a:ext>
            </a:extLst>
          </p:cNvPr>
          <p:cNvSpPr/>
          <p:nvPr/>
        </p:nvSpPr>
        <p:spPr>
          <a:xfrm flipH="1">
            <a:off x="1812582" y="4352946"/>
            <a:ext cx="475436" cy="25318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>
                <a:solidFill>
                  <a:schemeClr val="tx1"/>
                </a:solidFill>
              </a:rPr>
              <a:t>Pod</a:t>
            </a:r>
            <a:endParaRPr kumimoji="1" lang="zh-CN" altLang="en-US" sz="1000">
              <a:solidFill>
                <a:schemeClr val="tx1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BAE9A758-E266-5401-3C73-3B03CFC47D29}"/>
              </a:ext>
            </a:extLst>
          </p:cNvPr>
          <p:cNvSpPr txBox="1"/>
          <p:nvPr/>
        </p:nvSpPr>
        <p:spPr>
          <a:xfrm>
            <a:off x="1517223" y="4052276"/>
            <a:ext cx="590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1">
                <a:solidFill>
                  <a:schemeClr val="bg1"/>
                </a:solidFill>
              </a:rPr>
              <a:t>ECS</a:t>
            </a:r>
            <a:endParaRPr kumimoji="1" lang="zh-CN" altLang="en-US" sz="1000" b="1">
              <a:solidFill>
                <a:schemeClr val="bg1"/>
              </a:solidFill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EC67D4B5-7A78-0D1D-47DE-CE59E1D5C268}"/>
              </a:ext>
            </a:extLst>
          </p:cNvPr>
          <p:cNvGrpSpPr/>
          <p:nvPr/>
        </p:nvGrpSpPr>
        <p:grpSpPr>
          <a:xfrm>
            <a:off x="4006898" y="1427464"/>
            <a:ext cx="4846853" cy="3397203"/>
            <a:chOff x="6796459" y="1253059"/>
            <a:chExt cx="4593293" cy="4244791"/>
          </a:xfrm>
        </p:grpSpPr>
        <p:sp>
          <p:nvSpPr>
            <p:cNvPr id="72" name="Shape 1021">
              <a:extLst>
                <a:ext uri="{FF2B5EF4-FFF2-40B4-BE49-F238E27FC236}">
                  <a16:creationId xmlns:a16="http://schemas.microsoft.com/office/drawing/2014/main" id="{BF1FC9FB-A687-8BD2-FF7A-C57D04135B62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73" name="Shape 1021">
              <a:extLst>
                <a:ext uri="{FF2B5EF4-FFF2-40B4-BE49-F238E27FC236}">
                  <a16:creationId xmlns:a16="http://schemas.microsoft.com/office/drawing/2014/main" id="{D0F68959-89D9-324F-50DA-742D41D188C2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74" name="TextBox 54">
            <a:extLst>
              <a:ext uri="{FF2B5EF4-FFF2-40B4-BE49-F238E27FC236}">
                <a16:creationId xmlns:a16="http://schemas.microsoft.com/office/drawing/2014/main" id="{1A9E762D-523B-34E2-2C5E-689C1A31FA41}"/>
              </a:ext>
            </a:extLst>
          </p:cNvPr>
          <p:cNvSpPr txBox="1"/>
          <p:nvPr/>
        </p:nvSpPr>
        <p:spPr>
          <a:xfrm>
            <a:off x="4040395" y="1621717"/>
            <a:ext cx="4813356" cy="3041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" altLang="zh-CN" sz="1100" b="1" dirty="0" err="1"/>
              <a:t>OpenKruise</a:t>
            </a:r>
            <a:r>
              <a:rPr lang="en" altLang="zh-CN" sz="1100" b="1" dirty="0"/>
              <a:t> Agent: Standardized Sandbox Lifecycle &amp; AI Integration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/>
              <a:t>Unified lifecycle management:</a:t>
            </a:r>
            <a:br>
              <a:rPr lang="en" altLang="zh-CN" sz="1000" dirty="0"/>
            </a:br>
            <a:r>
              <a:rPr lang="en" altLang="zh-CN" sz="1000" dirty="0">
                <a:solidFill>
                  <a:schemeClr val="tx2">
                    <a:lumMod val="50000"/>
                  </a:schemeClr>
                </a:solidFill>
              </a:rPr>
              <a:t>Create, hibernate, and resume sandboxes — preserving memory, read-write layers, and runtime state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/>
              <a:t>Efficient resource provisioning:</a:t>
            </a:r>
            <a:br>
              <a:rPr lang="en" altLang="zh-CN" sz="1000" dirty="0"/>
            </a:br>
            <a:r>
              <a:rPr lang="en" altLang="zh-CN" sz="1000" dirty="0">
                <a:solidFill>
                  <a:schemeClr val="tx2">
                    <a:lumMod val="50000"/>
                  </a:schemeClr>
                </a:solidFill>
              </a:rPr>
              <a:t>Pooling + dynamic resizing to accelerate cold starts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/>
              <a:t>Checkpoint/Fork support:</a:t>
            </a:r>
            <a:br>
              <a:rPr lang="en" altLang="zh-CN" sz="1000" dirty="0"/>
            </a:br>
            <a:r>
              <a:rPr lang="en" altLang="zh-CN" sz="1000" dirty="0">
                <a:solidFill>
                  <a:schemeClr val="tx2">
                    <a:lumMod val="50000"/>
                  </a:schemeClr>
                </a:solidFill>
              </a:rPr>
              <a:t>Enables RL training and stateful agent workflows</a:t>
            </a:r>
          </a:p>
          <a:p>
            <a:pPr latinLnBrk="1"/>
            <a:endParaRPr lang="en" altLang="zh-CN" sz="1000" dirty="0"/>
          </a:p>
          <a:p>
            <a:pPr latinLnBrk="1"/>
            <a:endParaRPr lang="en" altLang="zh-CN" sz="1000" dirty="0"/>
          </a:p>
          <a:p>
            <a:pPr latinLnBrk="1"/>
            <a:r>
              <a:rPr lang="en" altLang="zh-CN" sz="1100" b="1" dirty="0"/>
              <a:t>Bridge between AI Agents and Kubernetes:</a:t>
            </a:r>
          </a:p>
          <a:p>
            <a:pPr marL="1714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/>
              <a:t>Upstream: Exposes tool-calling APIs to AI agents (via E2B-like protocols)</a:t>
            </a:r>
          </a:p>
          <a:p>
            <a:pPr marL="1714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/>
              <a:t>Downstream: Orchestrates sandbox workloads as Pods on Kubernetes</a:t>
            </a:r>
          </a:p>
          <a:p>
            <a:pPr algn="just" defTabSz="914400">
              <a:lnSpc>
                <a:spcPct val="170000"/>
              </a:lnSpc>
              <a:defRPr/>
            </a:pPr>
            <a:endParaRPr lang="en-US" altLang="zh-CN" sz="1000" dirty="0">
              <a:latin typeface="+mn-lt"/>
              <a:ea typeface="Alibaba PuHuiTi 2.0 55 Regular" panose="00020600040101010101" pitchFamily="18" charset="-122"/>
              <a:cs typeface="Alibaba PuHuiTi 2.0 55 Regular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4210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BD6EF970-0EE0-CD2E-E93F-C033A9DF3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832D8146-F5A8-6E35-88B8-9D356C023F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5177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Agent Sandbox Integration Approaches</a:t>
            </a:r>
            <a:endParaRPr dirty="0"/>
          </a:p>
        </p:txBody>
      </p:sp>
      <p:sp>
        <p:nvSpPr>
          <p:cNvPr id="2" name="圆角矩形">
            <a:extLst>
              <a:ext uri="{FF2B5EF4-FFF2-40B4-BE49-F238E27FC236}">
                <a16:creationId xmlns:a16="http://schemas.microsoft.com/office/drawing/2014/main" id="{4C33B8A9-66D3-C0EB-354D-5E86C199807D}"/>
              </a:ext>
            </a:extLst>
          </p:cNvPr>
          <p:cNvSpPr/>
          <p:nvPr/>
        </p:nvSpPr>
        <p:spPr>
          <a:xfrm>
            <a:off x="255177" y="1578024"/>
            <a:ext cx="4125748" cy="3244907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4FDB1C-E7B3-9324-2CFC-7B8A1EA06379}"/>
              </a:ext>
            </a:extLst>
          </p:cNvPr>
          <p:cNvSpPr txBox="1"/>
          <p:nvPr/>
        </p:nvSpPr>
        <p:spPr>
          <a:xfrm>
            <a:off x="300291" y="1632125"/>
            <a:ext cx="40780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" altLang="zh-CN" sz="1100" b="1" dirty="0"/>
              <a:t>For AI Scientists &amp; Developers</a:t>
            </a:r>
          </a:p>
          <a:p>
            <a:pPr latinLnBrk="1"/>
            <a:endParaRPr lang="en" altLang="zh-CN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dirty="0"/>
              <a:t>Native SDK integration:</a:t>
            </a:r>
            <a:br>
              <a:rPr lang="en" altLang="zh-CN" sz="1000" dirty="0"/>
            </a:b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REST/</a:t>
            </a:r>
            <a:r>
              <a:rPr lang="en" altLang="zh-CN" sz="900" dirty="0" err="1">
                <a:solidFill>
                  <a:schemeClr val="tx2">
                    <a:lumMod val="50000"/>
                  </a:schemeClr>
                </a:solidFill>
              </a:rPr>
              <a:t>gRPC</a:t>
            </a: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 APIs (E2B-compatible) with official Python SDK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" altLang="zh-CN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dirty="0"/>
              <a:t>High-level lifecycle control:</a:t>
            </a:r>
            <a:br>
              <a:rPr lang="en" altLang="zh-CN" sz="1000" dirty="0"/>
            </a:b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create(), sleep(), wake(), destroy() — no Kubernetes expertise needed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" altLang="zh-CN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dirty="0"/>
              <a:t>Code-first sandbox management:</a:t>
            </a:r>
            <a:br>
              <a:rPr lang="en" altLang="zh-CN" sz="1000" dirty="0"/>
            </a:b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Embed sandbox orchestration directly into AI agent workflows, in a developer-native </a:t>
            </a:r>
            <a:r>
              <a:rPr lang="en" altLang="zh-CN" sz="900" dirty="0" err="1">
                <a:solidFill>
                  <a:schemeClr val="tx2">
                    <a:lumMod val="50000"/>
                  </a:schemeClr>
                </a:solidFill>
              </a:rPr>
              <a:t>wayStandardized</a:t>
            </a:r>
            <a:r>
              <a:rPr lang="en" altLang="zh-CN" sz="1000" dirty="0" err="1">
                <a:solidFill>
                  <a:schemeClr val="bg1"/>
                </a:solidFill>
              </a:rPr>
              <a:t>ycle</a:t>
            </a:r>
            <a:r>
              <a:rPr lang="en" altLang="zh-CN" sz="1000" dirty="0">
                <a:solidFill>
                  <a:schemeClr val="bg1"/>
                </a:solidFill>
              </a:rPr>
              <a:t> Management: Unified control across sandbox creation, execution, and teardown</a:t>
            </a:r>
          </a:p>
          <a:p>
            <a:endParaRPr lang="en" altLang="zh-CN" sz="1000" dirty="0">
              <a:solidFill>
                <a:schemeClr val="bg1"/>
              </a:solidFill>
            </a:endParaRPr>
          </a:p>
        </p:txBody>
      </p:sp>
      <p:sp>
        <p:nvSpPr>
          <p:cNvPr id="8" name="圆角矩形">
            <a:extLst>
              <a:ext uri="{FF2B5EF4-FFF2-40B4-BE49-F238E27FC236}">
                <a16:creationId xmlns:a16="http://schemas.microsoft.com/office/drawing/2014/main" id="{4F7A24E6-5267-61FC-2BA2-4332DDD03E32}"/>
              </a:ext>
            </a:extLst>
          </p:cNvPr>
          <p:cNvSpPr/>
          <p:nvPr/>
        </p:nvSpPr>
        <p:spPr>
          <a:xfrm flipH="1">
            <a:off x="258615" y="1191396"/>
            <a:ext cx="4125748" cy="410736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E1B31D1-59E5-068A-E20A-C7943A1C4C83}"/>
              </a:ext>
            </a:extLst>
          </p:cNvPr>
          <p:cNvSpPr txBox="1"/>
          <p:nvPr/>
        </p:nvSpPr>
        <p:spPr>
          <a:xfrm>
            <a:off x="390781" y="1245972"/>
            <a:ext cx="3815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zh-CN" sz="1200" dirty="0">
                <a:solidFill>
                  <a:schemeClr val="bg1"/>
                </a:solidFill>
              </a:rPr>
              <a:t>Python SDK</a:t>
            </a:r>
            <a:r>
              <a:rPr lang="zh-CN" altLang="en-US" sz="1200" dirty="0">
                <a:solidFill>
                  <a:schemeClr val="bg1"/>
                </a:solidFill>
              </a:rPr>
              <a:t>（</a:t>
            </a:r>
            <a:r>
              <a:rPr lang="en-US" altLang="zh-CN" sz="1200" dirty="0">
                <a:solidFill>
                  <a:schemeClr val="bg1"/>
                </a:solidFill>
              </a:rPr>
              <a:t>E2B/MCP</a:t>
            </a:r>
            <a:r>
              <a:rPr lang="zh-CN" altLang="en-US" sz="1200" dirty="0">
                <a:solidFill>
                  <a:schemeClr val="bg1"/>
                </a:solidFill>
              </a:rPr>
              <a:t>）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圆角矩形">
            <a:extLst>
              <a:ext uri="{FF2B5EF4-FFF2-40B4-BE49-F238E27FC236}">
                <a16:creationId xmlns:a16="http://schemas.microsoft.com/office/drawing/2014/main" id="{A4977F5E-6832-220F-9369-6FDBC90C7AAD}"/>
              </a:ext>
            </a:extLst>
          </p:cNvPr>
          <p:cNvSpPr/>
          <p:nvPr/>
        </p:nvSpPr>
        <p:spPr>
          <a:xfrm>
            <a:off x="4731156" y="1578024"/>
            <a:ext cx="4125748" cy="3244907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D9A160F-6C21-8280-1DDB-F540936E70D7}"/>
              </a:ext>
            </a:extLst>
          </p:cNvPr>
          <p:cNvSpPr txBox="1"/>
          <p:nvPr/>
        </p:nvSpPr>
        <p:spPr>
          <a:xfrm>
            <a:off x="4776270" y="1632125"/>
            <a:ext cx="4078069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" altLang="zh-CN" sz="1100" b="1" dirty="0"/>
              <a:t>For Agent Platform &amp; SRE Teams</a:t>
            </a:r>
          </a:p>
          <a:p>
            <a:pPr latinLnBrk="1"/>
            <a:endParaRPr lang="en" altLang="zh-CN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dirty="0"/>
              <a:t>Declarative sandbox orchestration:</a:t>
            </a:r>
            <a:br>
              <a:rPr lang="en" altLang="zh-CN" sz="1000" dirty="0"/>
            </a:b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Define desired state via </a:t>
            </a:r>
            <a:r>
              <a:rPr lang="en" altLang="zh-CN" sz="900" dirty="0" err="1">
                <a:solidFill>
                  <a:schemeClr val="tx2">
                    <a:lumMod val="50000"/>
                  </a:schemeClr>
                </a:solidFill>
              </a:rPr>
              <a:t>SandboxSet</a:t>
            </a: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 CRD</a:t>
            </a:r>
          </a:p>
          <a:p>
            <a:endParaRPr lang="en" altLang="zh-CN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dirty="0"/>
              <a:t>Automated lifecycle handling:</a:t>
            </a:r>
            <a:br>
              <a:rPr lang="en" altLang="zh-CN" sz="1000" dirty="0"/>
            </a:b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Auto-provision Pods, sync states, schedule hibernation, and reclaim resources</a:t>
            </a:r>
          </a:p>
          <a:p>
            <a:endParaRPr lang="en" altLang="zh-CN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dirty="0"/>
              <a:t>Kubernetes-native operations:</a:t>
            </a:r>
            <a:br>
              <a:rPr lang="en" altLang="zh-CN" sz="1000" dirty="0"/>
            </a:b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Full integration with K8s control plane</a:t>
            </a:r>
          </a:p>
        </p:txBody>
      </p:sp>
      <p:sp>
        <p:nvSpPr>
          <p:cNvPr id="26" name="圆角矩形">
            <a:extLst>
              <a:ext uri="{FF2B5EF4-FFF2-40B4-BE49-F238E27FC236}">
                <a16:creationId xmlns:a16="http://schemas.microsoft.com/office/drawing/2014/main" id="{9ADE2A5B-A8AD-6E41-9728-885ACED971FA}"/>
              </a:ext>
            </a:extLst>
          </p:cNvPr>
          <p:cNvSpPr/>
          <p:nvPr/>
        </p:nvSpPr>
        <p:spPr>
          <a:xfrm flipH="1">
            <a:off x="4734594" y="1191396"/>
            <a:ext cx="4125748" cy="410736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46F3998-5F65-0C64-9EFD-30DEECAF5253}"/>
              </a:ext>
            </a:extLst>
          </p:cNvPr>
          <p:cNvSpPr txBox="1"/>
          <p:nvPr/>
        </p:nvSpPr>
        <p:spPr>
          <a:xfrm>
            <a:off x="4866760" y="1245972"/>
            <a:ext cx="3815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chemeClr val="bg1"/>
                </a:solidFill>
              </a:rPr>
              <a:t>SandboxClaim</a:t>
            </a:r>
            <a:r>
              <a:rPr lang="en-US" altLang="zh-CN" sz="1200" dirty="0">
                <a:solidFill>
                  <a:schemeClr val="bg1"/>
                </a:solidFill>
              </a:rPr>
              <a:t> CR</a:t>
            </a:r>
            <a:r>
              <a:rPr lang="zh-CN" altLang="en-US" sz="1200" dirty="0">
                <a:solidFill>
                  <a:schemeClr val="bg1"/>
                </a:solidFill>
              </a:rPr>
              <a:t>（</a:t>
            </a:r>
            <a:r>
              <a:rPr lang="en-US" altLang="zh-CN" sz="1200" dirty="0">
                <a:solidFill>
                  <a:schemeClr val="bg1"/>
                </a:solidFill>
              </a:rPr>
              <a:t>K8S</a:t>
            </a:r>
            <a:r>
              <a:rPr lang="zh-CN" altLang="en-US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>
                <a:solidFill>
                  <a:schemeClr val="bg1"/>
                </a:solidFill>
              </a:rPr>
              <a:t>API</a:t>
            </a:r>
            <a:r>
              <a:rPr lang="zh-CN" altLang="en-US" sz="1200" dirty="0">
                <a:solidFill>
                  <a:schemeClr val="bg1"/>
                </a:solidFill>
              </a:rPr>
              <a:t>）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D1B2ECA-FFDD-8A6B-B7B8-C035035C5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10" y="3336501"/>
            <a:ext cx="3227740" cy="150873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D8AB086-ACC9-7F88-E0A5-77570406A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930" y="3300637"/>
            <a:ext cx="2528461" cy="172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92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219CDD74-D4C9-E2B5-F922-AA8F737C6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8B32A551-A573-CF33-7F6A-0C9891F7CC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063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 err="1"/>
              <a:t>OpenKruise</a:t>
            </a:r>
            <a:r>
              <a:rPr lang="en" altLang="zh-CN" b="0" dirty="0"/>
              <a:t> Agent: Project Overview</a:t>
            </a:r>
            <a:endParaRPr dirty="0"/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A31BD18D-2529-F546-31D4-264B13AB9FDC}"/>
              </a:ext>
            </a:extLst>
          </p:cNvPr>
          <p:cNvSpPr/>
          <p:nvPr/>
        </p:nvSpPr>
        <p:spPr>
          <a:xfrm flipV="1">
            <a:off x="641712" y="1489977"/>
            <a:ext cx="7860575" cy="60586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2700">
            <a:solidFill>
              <a:srgbClr val="23A1FF"/>
            </a:solidFill>
            <a:miter lim="400000"/>
          </a:ln>
          <a:effectLst>
            <a:outerShdw blurRad="70252" dist="67266" dir="5400000" rotWithShape="0">
              <a:srgbClr val="0033CC">
                <a:alpha val="9677"/>
              </a:srgbClr>
            </a:outerShdw>
          </a:effectLst>
        </p:spPr>
        <p:txBody>
          <a:bodyPr lIns="101600" tIns="101600" rIns="101600" bIns="1016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  <a:endParaRPr sz="6400" dirty="0"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</a:endParaRPr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223B7CFC-6001-0F0C-527A-CE7C3E47B77F}"/>
              </a:ext>
            </a:extLst>
          </p:cNvPr>
          <p:cNvSpPr txBox="1"/>
          <p:nvPr/>
        </p:nvSpPr>
        <p:spPr>
          <a:xfrm>
            <a:off x="706446" y="1613842"/>
            <a:ext cx="786057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atinLnBrk="1"/>
            <a:r>
              <a:rPr kumimoji="1" lang="zh-CN" altLang="en-US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 </a:t>
            </a:r>
            <a:r>
              <a:rPr lang="en" altLang="zh-CN" dirty="0">
                <a:latin typeface="+mn-lt"/>
              </a:rPr>
              <a:t>Agent-Sandbox: An End-to-End AI Sandbox Solution from </a:t>
            </a:r>
            <a:r>
              <a:rPr lang="en" altLang="zh-CN" dirty="0" err="1">
                <a:latin typeface="+mn-lt"/>
              </a:rPr>
              <a:t>OpenKruise</a:t>
            </a:r>
            <a:r>
              <a:rPr lang="en" altLang="zh-CN" dirty="0">
                <a:latin typeface="+mn-lt"/>
              </a:rPr>
              <a:t> (CNCF Sandbox Project)</a:t>
            </a:r>
          </a:p>
        </p:txBody>
      </p:sp>
      <p:sp>
        <p:nvSpPr>
          <p:cNvPr id="5" name="圆角矩形">
            <a:extLst>
              <a:ext uri="{FF2B5EF4-FFF2-40B4-BE49-F238E27FC236}">
                <a16:creationId xmlns:a16="http://schemas.microsoft.com/office/drawing/2014/main" id="{73F49053-2C40-7732-B6D2-4372A0B58F13}"/>
              </a:ext>
            </a:extLst>
          </p:cNvPr>
          <p:cNvSpPr/>
          <p:nvPr/>
        </p:nvSpPr>
        <p:spPr>
          <a:xfrm flipH="1">
            <a:off x="3478197" y="2537914"/>
            <a:ext cx="2354783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6568DA0-9460-FDAF-566C-3BCA47671589}"/>
              </a:ext>
            </a:extLst>
          </p:cNvPr>
          <p:cNvSpPr txBox="1"/>
          <p:nvPr/>
        </p:nvSpPr>
        <p:spPr>
          <a:xfrm>
            <a:off x="3856360" y="2584969"/>
            <a:ext cx="1444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chemeClr val="bg1"/>
                </a:solidFill>
              </a:rPr>
              <a:t>Sandbox</a:t>
            </a:r>
            <a:r>
              <a:rPr kumimoji="1" lang="zh-CN" altLang="en-US" sz="1200" dirty="0">
                <a:solidFill>
                  <a:schemeClr val="bg1"/>
                </a:solidFill>
              </a:rPr>
              <a:t> </a:t>
            </a:r>
            <a:r>
              <a:rPr kumimoji="1" lang="en-US" altLang="zh-CN" sz="1200" dirty="0">
                <a:solidFill>
                  <a:schemeClr val="bg1"/>
                </a:solidFill>
              </a:rPr>
              <a:t>Manager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圆角矩形">
            <a:extLst>
              <a:ext uri="{FF2B5EF4-FFF2-40B4-BE49-F238E27FC236}">
                <a16:creationId xmlns:a16="http://schemas.microsoft.com/office/drawing/2014/main" id="{B2FEC7F1-29EF-B08C-8E79-DFE61D3DB20B}"/>
              </a:ext>
            </a:extLst>
          </p:cNvPr>
          <p:cNvSpPr/>
          <p:nvPr/>
        </p:nvSpPr>
        <p:spPr>
          <a:xfrm>
            <a:off x="3478197" y="3094001"/>
            <a:ext cx="2354784" cy="1499675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8" name="圆角矩形">
            <a:extLst>
              <a:ext uri="{FF2B5EF4-FFF2-40B4-BE49-F238E27FC236}">
                <a16:creationId xmlns:a16="http://schemas.microsoft.com/office/drawing/2014/main" id="{B55FD107-E91A-2D51-251A-8ECD157A85FA}"/>
              </a:ext>
            </a:extLst>
          </p:cNvPr>
          <p:cNvSpPr/>
          <p:nvPr/>
        </p:nvSpPr>
        <p:spPr>
          <a:xfrm>
            <a:off x="3558016" y="3175333"/>
            <a:ext cx="2195139" cy="326161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 dirty="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516452-AD31-DD1A-22C0-ADBE4838C9E4}"/>
              </a:ext>
            </a:extLst>
          </p:cNvPr>
          <p:cNvSpPr txBox="1"/>
          <p:nvPr/>
        </p:nvSpPr>
        <p:spPr>
          <a:xfrm>
            <a:off x="3542931" y="3207579"/>
            <a:ext cx="9060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</a:rPr>
              <a:t>E2B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>
                <a:solidFill>
                  <a:schemeClr val="bg1"/>
                </a:solidFill>
              </a:rPr>
              <a:t>Server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13" name="圆角矩形">
            <a:extLst>
              <a:ext uri="{FF2B5EF4-FFF2-40B4-BE49-F238E27FC236}">
                <a16:creationId xmlns:a16="http://schemas.microsoft.com/office/drawing/2014/main" id="{AA466AB1-8251-9D28-31E5-799D7E4E555A}"/>
              </a:ext>
            </a:extLst>
          </p:cNvPr>
          <p:cNvSpPr/>
          <p:nvPr/>
        </p:nvSpPr>
        <p:spPr>
          <a:xfrm>
            <a:off x="3558016" y="3606632"/>
            <a:ext cx="2195139" cy="488449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 dirty="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1B4B03-B4C7-932E-FDEC-4B12C494C60B}"/>
              </a:ext>
            </a:extLst>
          </p:cNvPr>
          <p:cNvSpPr txBox="1"/>
          <p:nvPr/>
        </p:nvSpPr>
        <p:spPr>
          <a:xfrm>
            <a:off x="3542931" y="3635412"/>
            <a:ext cx="2290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</a:rPr>
              <a:t>Code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>
                <a:solidFill>
                  <a:schemeClr val="bg1"/>
                </a:solidFill>
              </a:rPr>
              <a:t>Interpreter</a:t>
            </a:r>
            <a:r>
              <a:rPr kumimoji="1" lang="zh-CN" altLang="en-US" sz="1100" dirty="0">
                <a:solidFill>
                  <a:schemeClr val="bg1"/>
                </a:solidFill>
              </a:rPr>
              <a:t>，</a:t>
            </a:r>
            <a:r>
              <a:rPr kumimoji="1" lang="en-US" altLang="zh-CN" sz="1100" dirty="0">
                <a:solidFill>
                  <a:schemeClr val="bg1"/>
                </a:solidFill>
              </a:rPr>
              <a:t>Run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>
                <a:solidFill>
                  <a:schemeClr val="bg1"/>
                </a:solidFill>
              </a:rPr>
              <a:t>Command</a:t>
            </a:r>
            <a:r>
              <a:rPr kumimoji="1" lang="zh-CN" altLang="en-US" sz="1100" dirty="0">
                <a:solidFill>
                  <a:schemeClr val="bg1"/>
                </a:solidFill>
              </a:rPr>
              <a:t>，</a:t>
            </a:r>
            <a:endParaRPr kumimoji="1" lang="en-US" altLang="zh-CN" sz="1100" dirty="0">
              <a:solidFill>
                <a:schemeClr val="bg1"/>
              </a:solidFill>
            </a:endParaRPr>
          </a:p>
          <a:p>
            <a:r>
              <a:rPr kumimoji="1" lang="en-US" altLang="zh-CN" sz="1100" dirty="0">
                <a:solidFill>
                  <a:schemeClr val="bg1"/>
                </a:solidFill>
              </a:rPr>
              <a:t>Desktop Use</a:t>
            </a:r>
            <a:r>
              <a:rPr kumimoji="1" lang="zh-CN" altLang="en-US" sz="1100" dirty="0">
                <a:solidFill>
                  <a:schemeClr val="bg1"/>
                </a:solidFill>
              </a:rPr>
              <a:t>，</a:t>
            </a:r>
            <a:r>
              <a:rPr kumimoji="1" lang="en-US" altLang="zh-CN" sz="1100" dirty="0">
                <a:solidFill>
                  <a:schemeClr val="bg1"/>
                </a:solidFill>
              </a:rPr>
              <a:t>Browser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>
                <a:solidFill>
                  <a:schemeClr val="bg1"/>
                </a:solidFill>
              </a:rPr>
              <a:t>Use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15" name="圆角矩形">
            <a:extLst>
              <a:ext uri="{FF2B5EF4-FFF2-40B4-BE49-F238E27FC236}">
                <a16:creationId xmlns:a16="http://schemas.microsoft.com/office/drawing/2014/main" id="{399F3508-5E67-B127-FD7B-623A6CE63EF1}"/>
              </a:ext>
            </a:extLst>
          </p:cNvPr>
          <p:cNvSpPr/>
          <p:nvPr/>
        </p:nvSpPr>
        <p:spPr>
          <a:xfrm flipH="1">
            <a:off x="6212238" y="2537914"/>
            <a:ext cx="2354783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125EC7E-0B67-ED93-CA23-11D45621B2D7}"/>
              </a:ext>
            </a:extLst>
          </p:cNvPr>
          <p:cNvSpPr txBox="1"/>
          <p:nvPr/>
        </p:nvSpPr>
        <p:spPr>
          <a:xfrm>
            <a:off x="6671321" y="2592490"/>
            <a:ext cx="1487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chemeClr val="bg1"/>
                </a:solidFill>
              </a:rPr>
              <a:t>Sandbox Controller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7" name="圆角矩形">
            <a:extLst>
              <a:ext uri="{FF2B5EF4-FFF2-40B4-BE49-F238E27FC236}">
                <a16:creationId xmlns:a16="http://schemas.microsoft.com/office/drawing/2014/main" id="{5D3287FD-1837-F38F-29FD-E84F4A7EDFF4}"/>
              </a:ext>
            </a:extLst>
          </p:cNvPr>
          <p:cNvSpPr/>
          <p:nvPr/>
        </p:nvSpPr>
        <p:spPr>
          <a:xfrm>
            <a:off x="6212238" y="3094001"/>
            <a:ext cx="2354784" cy="1499675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8" name="圆角矩形">
            <a:extLst>
              <a:ext uri="{FF2B5EF4-FFF2-40B4-BE49-F238E27FC236}">
                <a16:creationId xmlns:a16="http://schemas.microsoft.com/office/drawing/2014/main" id="{6D958C29-A1C3-0942-8B73-187D64759298}"/>
              </a:ext>
            </a:extLst>
          </p:cNvPr>
          <p:cNvSpPr/>
          <p:nvPr/>
        </p:nvSpPr>
        <p:spPr>
          <a:xfrm>
            <a:off x="6292057" y="3310402"/>
            <a:ext cx="2195139" cy="406102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 dirty="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3CE97E-56EA-3825-5F7C-1824EC8E6848}"/>
              </a:ext>
            </a:extLst>
          </p:cNvPr>
          <p:cNvSpPr txBox="1"/>
          <p:nvPr/>
        </p:nvSpPr>
        <p:spPr>
          <a:xfrm>
            <a:off x="6292057" y="3374953"/>
            <a:ext cx="2278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1100" dirty="0">
                <a:solidFill>
                  <a:schemeClr val="bg1"/>
                </a:solidFill>
              </a:rPr>
              <a:t>Sandbox Hibernation &amp; Wake-up</a:t>
            </a:r>
            <a:r>
              <a:rPr kumimoji="1" lang="en-US" altLang="zh-CN" sz="1100" dirty="0">
                <a:solidFill>
                  <a:schemeClr val="bg1"/>
                </a:solidFill>
              </a:rPr>
              <a:t> 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20" name="圆角矩形">
            <a:extLst>
              <a:ext uri="{FF2B5EF4-FFF2-40B4-BE49-F238E27FC236}">
                <a16:creationId xmlns:a16="http://schemas.microsoft.com/office/drawing/2014/main" id="{7E7C8D91-16FA-139D-229E-19744345785E}"/>
              </a:ext>
            </a:extLst>
          </p:cNvPr>
          <p:cNvSpPr/>
          <p:nvPr/>
        </p:nvSpPr>
        <p:spPr>
          <a:xfrm>
            <a:off x="6292057" y="3873158"/>
            <a:ext cx="2195139" cy="406102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 dirty="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8B7F33D-7B8B-B713-E4F9-05852A1B7B3B}"/>
              </a:ext>
            </a:extLst>
          </p:cNvPr>
          <p:cNvSpPr txBox="1"/>
          <p:nvPr/>
        </p:nvSpPr>
        <p:spPr>
          <a:xfrm>
            <a:off x="6292057" y="3932905"/>
            <a:ext cx="14237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</a:rPr>
              <a:t>Sandbox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 err="1">
                <a:solidFill>
                  <a:schemeClr val="bg1"/>
                </a:solidFill>
              </a:rPr>
              <a:t>Warmpool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22" name="圆角矩形">
            <a:extLst>
              <a:ext uri="{FF2B5EF4-FFF2-40B4-BE49-F238E27FC236}">
                <a16:creationId xmlns:a16="http://schemas.microsoft.com/office/drawing/2014/main" id="{D9BC414E-A1A0-4F11-1161-360CC5CFDEFB}"/>
              </a:ext>
            </a:extLst>
          </p:cNvPr>
          <p:cNvSpPr/>
          <p:nvPr/>
        </p:nvSpPr>
        <p:spPr>
          <a:xfrm flipH="1">
            <a:off x="671239" y="2537914"/>
            <a:ext cx="2354783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24FE6BE-03F8-D5C4-0146-5F5A513DFDC2}"/>
              </a:ext>
            </a:extLst>
          </p:cNvPr>
          <p:cNvSpPr txBox="1"/>
          <p:nvPr/>
        </p:nvSpPr>
        <p:spPr>
          <a:xfrm>
            <a:off x="1337913" y="2603111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chemeClr val="bg1"/>
                </a:solidFill>
              </a:rPr>
              <a:t>MCP Server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圆角矩形">
            <a:extLst>
              <a:ext uri="{FF2B5EF4-FFF2-40B4-BE49-F238E27FC236}">
                <a16:creationId xmlns:a16="http://schemas.microsoft.com/office/drawing/2014/main" id="{97626F41-0FC4-5962-E6D9-59FC2EF584B3}"/>
              </a:ext>
            </a:extLst>
          </p:cNvPr>
          <p:cNvSpPr/>
          <p:nvPr/>
        </p:nvSpPr>
        <p:spPr>
          <a:xfrm>
            <a:off x="671239" y="3094001"/>
            <a:ext cx="2354784" cy="1499675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5" name="圆角矩形">
            <a:extLst>
              <a:ext uri="{FF2B5EF4-FFF2-40B4-BE49-F238E27FC236}">
                <a16:creationId xmlns:a16="http://schemas.microsoft.com/office/drawing/2014/main" id="{5FB40581-5757-7340-9CFF-D060A561C973}"/>
              </a:ext>
            </a:extLst>
          </p:cNvPr>
          <p:cNvSpPr/>
          <p:nvPr/>
        </p:nvSpPr>
        <p:spPr>
          <a:xfrm>
            <a:off x="751066" y="3305140"/>
            <a:ext cx="2195139" cy="974119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 dirty="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EC7AFAF-BC2B-82DC-FA5A-A656774BBBE0}"/>
              </a:ext>
            </a:extLst>
          </p:cNvPr>
          <p:cNvSpPr txBox="1"/>
          <p:nvPr/>
        </p:nvSpPr>
        <p:spPr>
          <a:xfrm>
            <a:off x="818178" y="3305141"/>
            <a:ext cx="2040943" cy="1010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" altLang="zh-CN" sz="1100" dirty="0">
                <a:solidFill>
                  <a:schemeClr val="bg1"/>
                </a:solidFill>
              </a:rPr>
              <a:t>Session Aware</a:t>
            </a:r>
          </a:p>
          <a:p>
            <a:pPr marL="1714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>
                <a:solidFill>
                  <a:schemeClr val="bg1"/>
                </a:solidFill>
              </a:rPr>
              <a:t>MCP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Tools</a:t>
            </a:r>
            <a:endParaRPr lang="en" altLang="zh-CN" sz="1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    </a:t>
            </a:r>
            <a:r>
              <a:rPr lang="en-US" altLang="zh-CN" sz="1000" dirty="0">
                <a:solidFill>
                  <a:schemeClr val="bg1"/>
                </a:solidFill>
              </a:rPr>
              <a:t> </a:t>
            </a:r>
            <a:r>
              <a:rPr lang="en" altLang="zh-CN" sz="1000" dirty="0">
                <a:solidFill>
                  <a:schemeClr val="bg1"/>
                </a:solidFill>
              </a:rPr>
              <a:t>Run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Code</a:t>
            </a:r>
            <a:r>
              <a:rPr lang="zh-CN" altLang="en-US" sz="1000" dirty="0">
                <a:solidFill>
                  <a:schemeClr val="bg1"/>
                </a:solidFill>
              </a:rPr>
              <a:t>，</a:t>
            </a:r>
            <a:r>
              <a:rPr lang="en-US" altLang="zh-CN" sz="1000" dirty="0">
                <a:solidFill>
                  <a:schemeClr val="bg1"/>
                </a:solidFill>
              </a:rPr>
              <a:t>Run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Code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One</a:t>
            </a:r>
            <a:r>
              <a:rPr lang="zh-CN" altLang="en-US" sz="1000" dirty="0">
                <a:solidFill>
                  <a:schemeClr val="bg1"/>
                </a:solidFill>
              </a:rPr>
              <a:t>，</a:t>
            </a:r>
            <a:endParaRPr lang="en-US" altLang="zh-CN" sz="1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</a:rPr>
              <a:t>     Run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Command</a:t>
            </a:r>
            <a:endParaRPr lang="en" altLang="zh-CN" sz="1000" b="1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0ED70E8-F390-BB31-3FEB-E8C52D98643E}"/>
              </a:ext>
            </a:extLst>
          </p:cNvPr>
          <p:cNvSpPr txBox="1"/>
          <p:nvPr/>
        </p:nvSpPr>
        <p:spPr>
          <a:xfrm>
            <a:off x="2671073" y="4760107"/>
            <a:ext cx="39690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0">
              <a:buClrTx/>
              <a:defRPr/>
            </a:pPr>
            <a:r>
              <a:rPr lang="en" altLang="zh-CN" sz="1000" b="1" dirty="0"/>
              <a:t>Project Repository: </a:t>
            </a:r>
            <a:r>
              <a:rPr kumimoji="1" lang="en-GB" altLang="zh-CN" sz="1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https://</a:t>
            </a:r>
            <a:r>
              <a:rPr kumimoji="1" lang="en-GB" altLang="zh-CN" sz="100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github.com</a:t>
            </a:r>
            <a:r>
              <a:rPr kumimoji="1" lang="en-GB" altLang="zh-CN" sz="1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/</a:t>
            </a:r>
            <a:r>
              <a:rPr kumimoji="1" lang="en-GB" altLang="zh-CN" sz="100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openkruise</a:t>
            </a:r>
            <a:r>
              <a:rPr kumimoji="1" lang="en-GB" altLang="zh-CN" sz="1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/agents</a:t>
            </a:r>
            <a:endParaRPr kumimoji="1" lang="en-US" altLang="zh-CN" sz="10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anose="00020600040101010101" pitchFamily="18" charset="-122"/>
              <a:sym typeface="等线" panose="02010600030101010101" charset="-122"/>
            </a:endParaRPr>
          </a:p>
        </p:txBody>
      </p:sp>
      <p:sp>
        <p:nvSpPr>
          <p:cNvPr id="9" name="圆角矩形">
            <a:extLst>
              <a:ext uri="{FF2B5EF4-FFF2-40B4-BE49-F238E27FC236}">
                <a16:creationId xmlns:a16="http://schemas.microsoft.com/office/drawing/2014/main" id="{E74CDEC5-9AF7-CD81-4AD0-909591003A9F}"/>
              </a:ext>
            </a:extLst>
          </p:cNvPr>
          <p:cNvSpPr/>
          <p:nvPr/>
        </p:nvSpPr>
        <p:spPr>
          <a:xfrm>
            <a:off x="3558016" y="4200385"/>
            <a:ext cx="2195139" cy="326161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 dirty="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302D54-589D-883B-2BB4-554F18E4FB79}"/>
              </a:ext>
            </a:extLst>
          </p:cNvPr>
          <p:cNvSpPr txBox="1"/>
          <p:nvPr/>
        </p:nvSpPr>
        <p:spPr>
          <a:xfrm>
            <a:off x="3542931" y="4232631"/>
            <a:ext cx="1337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</a:rPr>
              <a:t>Sandbox Gateway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87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734D849F-0FD6-D1AC-18E5-4A4F78D86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6B54B387-4CF8-35D0-483F-FD60740F5C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847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altLang="zh-CN" dirty="0"/>
              <a:t>Relationship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Sig</a:t>
            </a:r>
            <a:r>
              <a:rPr lang="zh-CN" altLang="en-US" dirty="0"/>
              <a:t> </a:t>
            </a:r>
            <a:r>
              <a:rPr lang="en-US" altLang="zh-CN" dirty="0"/>
              <a:t>Agent</a:t>
            </a:r>
            <a:r>
              <a:rPr lang="zh-CN" altLang="en-US" dirty="0"/>
              <a:t> </a:t>
            </a:r>
            <a:r>
              <a:rPr lang="en-US" altLang="zh-CN" dirty="0"/>
              <a:t>Sandbox</a:t>
            </a:r>
            <a:endParaRPr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A4961C5-78FA-7E47-0D48-7870B7F83AF5}"/>
              </a:ext>
            </a:extLst>
          </p:cNvPr>
          <p:cNvSpPr txBox="1"/>
          <p:nvPr/>
        </p:nvSpPr>
        <p:spPr>
          <a:xfrm>
            <a:off x="702537" y="1536578"/>
            <a:ext cx="8441463" cy="189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" altLang="zh-CN" sz="1600" b="1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Built for scale &amp; speed</a:t>
            </a:r>
            <a:endParaRPr lang="en" altLang="zh-CN" sz="1600" b="1" dirty="0">
              <a:solidFill>
                <a:srgbClr val="0D1239"/>
              </a:solidFill>
              <a:latin typeface="+mn-lt"/>
              <a:ea typeface="PingFang SC" panose="020B0400000000000000" pitchFamily="34" charset="-122"/>
            </a:endParaRPr>
          </a:p>
          <a:p>
            <a:pPr algn="l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</a:pPr>
            <a:r>
              <a:rPr lang="zh-CN" altLang="en-US" dirty="0">
                <a:solidFill>
                  <a:srgbClr val="0D1239"/>
                </a:solidFill>
                <a:latin typeface="+mn-lt"/>
                <a:ea typeface="PingFang SC" panose="020B0400000000000000" pitchFamily="34" charset="-122"/>
              </a:rPr>
              <a:t>      </a:t>
            </a:r>
            <a:r>
              <a:rPr lang="en" altLang="zh-CN" b="0" i="1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From Alibaba Cloud’s large-scale, low-latency agent scenarios</a:t>
            </a:r>
          </a:p>
          <a:p>
            <a:pPr marL="285750" indent="-285750" algn="l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" altLang="zh-CN" sz="1600" b="1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Community-first mindset</a:t>
            </a:r>
            <a:endParaRPr lang="en" altLang="zh-CN" sz="1600" b="1" dirty="0">
              <a:solidFill>
                <a:srgbClr val="0D1239"/>
              </a:solidFill>
              <a:latin typeface="+mn-lt"/>
              <a:ea typeface="PingFang SC" panose="020B0400000000000000" pitchFamily="34" charset="-122"/>
            </a:endParaRPr>
          </a:p>
          <a:p>
            <a:pPr algn="l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</a:pPr>
            <a:r>
              <a:rPr lang="zh-CN" altLang="en-US" sz="1600" dirty="0">
                <a:solidFill>
                  <a:srgbClr val="0D1239"/>
                </a:solidFill>
                <a:latin typeface="+mn-lt"/>
                <a:ea typeface="PingFang SC" panose="020B0400000000000000" pitchFamily="34" charset="-122"/>
              </a:rPr>
              <a:t>     </a:t>
            </a:r>
            <a:r>
              <a:rPr lang="en" altLang="zh-CN" b="0" i="1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Actively aligning with emerging standards (e.g., Sig Agent Sandbox)</a:t>
            </a:r>
          </a:p>
          <a:p>
            <a:pPr marL="285750" indent="-285750" algn="l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  <a:buFont typeface="Arial" panose="020B0604020202020204" pitchFamily="34" charset="0"/>
              <a:buChar char="•"/>
            </a:pPr>
            <a:r>
              <a:rPr lang="en" altLang="zh-CN" sz="1600" b="1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Future-ready</a:t>
            </a:r>
            <a:endParaRPr lang="en" altLang="zh-CN" sz="1600" b="1" dirty="0">
              <a:solidFill>
                <a:srgbClr val="0D1239"/>
              </a:solidFill>
              <a:latin typeface="+mn-lt"/>
              <a:ea typeface="PingFang SC" panose="020B0400000000000000" pitchFamily="34" charset="-122"/>
            </a:endParaRPr>
          </a:p>
          <a:p>
            <a:pPr algn="l" latinLnBrk="1">
              <a:lnSpc>
                <a:spcPts val="1500"/>
              </a:lnSpc>
              <a:spcBef>
                <a:spcPts val="525"/>
              </a:spcBef>
              <a:spcAft>
                <a:spcPts val="525"/>
              </a:spcAft>
            </a:pPr>
            <a:r>
              <a:rPr lang="zh-CN" altLang="en-US" sz="1600" b="0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     </a:t>
            </a:r>
            <a:r>
              <a:rPr lang="en" altLang="zh-CN" b="0" i="1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Will adopt community standards when mature and compatible</a:t>
            </a:r>
          </a:p>
        </p:txBody>
      </p:sp>
    </p:spTree>
    <p:extLst>
      <p:ext uri="{BB962C8B-B14F-4D97-AF65-F5344CB8AC3E}">
        <p14:creationId xmlns:p14="http://schemas.microsoft.com/office/powerpoint/2010/main" val="4139846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A0737BD0-DE8A-FFC6-6D20-80A1F6719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>
            <a:extLst>
              <a:ext uri="{FF2B5EF4-FFF2-40B4-BE49-F238E27FC236}">
                <a16:creationId xmlns:a16="http://schemas.microsoft.com/office/drawing/2014/main" id="{26F1AEE6-B9B2-7E63-9DE2-4722DDCB0C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749" y="2369416"/>
            <a:ext cx="6586916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altLang="zh-CN" dirty="0"/>
              <a:t>Integration with Ecosystem</a:t>
            </a:r>
            <a:br>
              <a:rPr lang="en-US" altLang="zh-CN" dirty="0"/>
            </a:b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366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58545339-2E4D-FC39-F539-8C243AC14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圆角矩形 51">
            <a:extLst>
              <a:ext uri="{FF2B5EF4-FFF2-40B4-BE49-F238E27FC236}">
                <a16:creationId xmlns:a16="http://schemas.microsoft.com/office/drawing/2014/main" id="{82E39440-0769-C1F9-D647-B99BB9EB778B}"/>
              </a:ext>
            </a:extLst>
          </p:cNvPr>
          <p:cNvSpPr/>
          <p:nvPr/>
        </p:nvSpPr>
        <p:spPr>
          <a:xfrm flipH="1">
            <a:off x="3482271" y="4023951"/>
            <a:ext cx="1372572" cy="80079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圆角矩形 48">
            <a:extLst>
              <a:ext uri="{FF2B5EF4-FFF2-40B4-BE49-F238E27FC236}">
                <a16:creationId xmlns:a16="http://schemas.microsoft.com/office/drawing/2014/main" id="{2F10A023-C770-A545-4559-6C8C38180576}"/>
              </a:ext>
            </a:extLst>
          </p:cNvPr>
          <p:cNvSpPr/>
          <p:nvPr/>
        </p:nvSpPr>
        <p:spPr>
          <a:xfrm flipH="1">
            <a:off x="3536830" y="4082263"/>
            <a:ext cx="1372572" cy="80079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58DA3E35-6BFF-F927-C3D4-D235AE9276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941" y="5873"/>
            <a:ext cx="7332476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algn="l"/>
            <a:r>
              <a:rPr lang="en" altLang="zh-CN" b="0" i="0" dirty="0">
                <a:solidFill>
                  <a:schemeClr val="bg1"/>
                </a:solidFill>
                <a:effectLst/>
                <a:latin typeface="+mj-lt"/>
                <a:ea typeface="PingFang SC" panose="020B0400000000000000" pitchFamily="34" charset="-122"/>
              </a:rPr>
              <a:t>Running </a:t>
            </a:r>
            <a:r>
              <a:rPr lang="en" altLang="zh-CN" b="0" i="0" dirty="0" err="1">
                <a:solidFill>
                  <a:schemeClr val="bg1"/>
                </a:solidFill>
                <a:effectLst/>
                <a:latin typeface="+mj-lt"/>
                <a:ea typeface="PingFang SC" panose="020B0400000000000000" pitchFamily="34" charset="-122"/>
              </a:rPr>
              <a:t>VeRL</a:t>
            </a:r>
            <a:r>
              <a:rPr lang="en" altLang="zh-CN" b="0" i="0" dirty="0">
                <a:solidFill>
                  <a:schemeClr val="bg1"/>
                </a:solidFill>
                <a:effectLst/>
                <a:latin typeface="+mj-lt"/>
                <a:ea typeface="PingFang SC" panose="020B0400000000000000" pitchFamily="34" charset="-122"/>
              </a:rPr>
              <a:t> on Kubernetes with </a:t>
            </a:r>
            <a:r>
              <a:rPr lang="en" altLang="zh-CN" b="0" i="0" dirty="0" err="1">
                <a:solidFill>
                  <a:schemeClr val="bg1"/>
                </a:solidFill>
                <a:effectLst/>
                <a:latin typeface="+mj-lt"/>
                <a:ea typeface="PingFang SC" panose="020B0400000000000000" pitchFamily="34" charset="-122"/>
              </a:rPr>
              <a:t>OpenKruise</a:t>
            </a:r>
            <a:r>
              <a:rPr lang="en" altLang="zh-CN" b="0" i="0" dirty="0">
                <a:solidFill>
                  <a:schemeClr val="bg1"/>
                </a:solidFill>
                <a:effectLst/>
                <a:latin typeface="+mj-lt"/>
                <a:ea typeface="PingFang SC" panose="020B0400000000000000" pitchFamily="34" charset="-122"/>
              </a:rPr>
              <a:t> Agent</a:t>
            </a:r>
          </a:p>
        </p:txBody>
      </p:sp>
      <p:sp>
        <p:nvSpPr>
          <p:cNvPr id="2" name="圆角矩形">
            <a:extLst>
              <a:ext uri="{FF2B5EF4-FFF2-40B4-BE49-F238E27FC236}">
                <a16:creationId xmlns:a16="http://schemas.microsoft.com/office/drawing/2014/main" id="{C28663B4-7432-DB65-44B7-76DBDC0A560D}"/>
              </a:ext>
            </a:extLst>
          </p:cNvPr>
          <p:cNvSpPr/>
          <p:nvPr/>
        </p:nvSpPr>
        <p:spPr>
          <a:xfrm>
            <a:off x="83694" y="1227911"/>
            <a:ext cx="5394252" cy="3756836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F060584A-E08D-6679-38B7-36530EE5ABFD}"/>
              </a:ext>
            </a:extLst>
          </p:cNvPr>
          <p:cNvSpPr/>
          <p:nvPr/>
        </p:nvSpPr>
        <p:spPr>
          <a:xfrm flipH="1">
            <a:off x="676394" y="1414416"/>
            <a:ext cx="1450731" cy="2905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User Submit </a:t>
            </a:r>
            <a:r>
              <a:rPr kumimoji="1" lang="en-US" altLang="zh-CN" sz="800" dirty="0" err="1"/>
              <a:t>RayJob</a:t>
            </a:r>
            <a:endParaRPr kumimoji="1" lang="zh-CN" altLang="en-US" sz="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653E38F-3281-1FAD-1AAE-AECF884BFF22}"/>
              </a:ext>
            </a:extLst>
          </p:cNvPr>
          <p:cNvSpPr/>
          <p:nvPr/>
        </p:nvSpPr>
        <p:spPr>
          <a:xfrm>
            <a:off x="174172" y="1959429"/>
            <a:ext cx="2455176" cy="2960914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54E249CA-28A2-6A07-59FA-C84CA9D30AFA}"/>
              </a:ext>
            </a:extLst>
          </p:cNvPr>
          <p:cNvSpPr/>
          <p:nvPr/>
        </p:nvSpPr>
        <p:spPr>
          <a:xfrm>
            <a:off x="347170" y="2037774"/>
            <a:ext cx="2089916" cy="31350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Ray Operator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F79542A-241D-2886-92D4-E7FB993FEEC6}"/>
              </a:ext>
            </a:extLst>
          </p:cNvPr>
          <p:cNvSpPr/>
          <p:nvPr/>
        </p:nvSpPr>
        <p:spPr>
          <a:xfrm>
            <a:off x="264649" y="2447111"/>
            <a:ext cx="2260837" cy="237743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39E6231E-0D8C-A12D-6DC9-C838BE4455A6}"/>
              </a:ext>
            </a:extLst>
          </p:cNvPr>
          <p:cNvSpPr/>
          <p:nvPr/>
        </p:nvSpPr>
        <p:spPr>
          <a:xfrm>
            <a:off x="383178" y="2908632"/>
            <a:ext cx="2046514" cy="184624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E445DA8-6322-268C-30A1-298F844BB47E}"/>
              </a:ext>
            </a:extLst>
          </p:cNvPr>
          <p:cNvSpPr txBox="1"/>
          <p:nvPr/>
        </p:nvSpPr>
        <p:spPr>
          <a:xfrm>
            <a:off x="1025854" y="2522794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Ray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Cluster</a:t>
            </a:r>
            <a:endParaRPr kumimoji="1" lang="zh-CN" altLang="en-US" sz="1000" dirty="0"/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BA7B02F5-E076-2A08-439F-5F9DD2E0B783}"/>
              </a:ext>
            </a:extLst>
          </p:cNvPr>
          <p:cNvSpPr/>
          <p:nvPr/>
        </p:nvSpPr>
        <p:spPr>
          <a:xfrm>
            <a:off x="525798" y="3602016"/>
            <a:ext cx="636955" cy="31357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 err="1">
                <a:solidFill>
                  <a:schemeClr val="tx1"/>
                </a:solidFill>
              </a:rPr>
              <a:t>vLLM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3FE5B2B1-CB2C-D146-B1B1-832FEE109D75}"/>
              </a:ext>
            </a:extLst>
          </p:cNvPr>
          <p:cNvSpPr/>
          <p:nvPr/>
        </p:nvSpPr>
        <p:spPr>
          <a:xfrm>
            <a:off x="1305374" y="3612424"/>
            <a:ext cx="1005838" cy="31357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Megatron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6ED44116-78A3-A805-7AF1-AA1C9FBE2875}"/>
              </a:ext>
            </a:extLst>
          </p:cNvPr>
          <p:cNvSpPr/>
          <p:nvPr/>
        </p:nvSpPr>
        <p:spPr>
          <a:xfrm>
            <a:off x="473044" y="4188724"/>
            <a:ext cx="1838168" cy="31357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MCP Search Tool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A1B0F54E-EC2D-2745-6192-8DA7CFE14A5D}"/>
              </a:ext>
            </a:extLst>
          </p:cNvPr>
          <p:cNvSpPr/>
          <p:nvPr/>
        </p:nvSpPr>
        <p:spPr>
          <a:xfrm>
            <a:off x="988941" y="3075697"/>
            <a:ext cx="926946" cy="313573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Agent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83716A-3758-7613-0068-705425A1B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033" y="1382464"/>
            <a:ext cx="422413" cy="42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0DA8BA9E-BEC8-7DED-863A-08EC93EAB85E}"/>
              </a:ext>
            </a:extLst>
          </p:cNvPr>
          <p:cNvSpPr/>
          <p:nvPr/>
        </p:nvSpPr>
        <p:spPr>
          <a:xfrm>
            <a:off x="3152658" y="1959429"/>
            <a:ext cx="2183163" cy="198558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237825A9-A834-81D3-141B-ED12208DEAF3}"/>
              </a:ext>
            </a:extLst>
          </p:cNvPr>
          <p:cNvSpPr/>
          <p:nvPr/>
        </p:nvSpPr>
        <p:spPr>
          <a:xfrm>
            <a:off x="3271186" y="2351249"/>
            <a:ext cx="1933543" cy="1496403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54614C0-E770-ECE4-B2BD-55F090481BAD}"/>
              </a:ext>
            </a:extLst>
          </p:cNvPr>
          <p:cNvSpPr txBox="1"/>
          <p:nvPr/>
        </p:nvSpPr>
        <p:spPr>
          <a:xfrm>
            <a:off x="3250348" y="2030448"/>
            <a:ext cx="19335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err="1"/>
              <a:t>OpenKruise</a:t>
            </a:r>
            <a:r>
              <a:rPr kumimoji="1" lang="en-US" altLang="zh-CN" sz="1000" dirty="0"/>
              <a:t> Sandbox Manager</a:t>
            </a:r>
            <a:endParaRPr kumimoji="1" lang="zh-CN" altLang="en-US" sz="1000" dirty="0"/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165EB4F2-4196-28CF-FCC0-889A7B6BD2E1}"/>
              </a:ext>
            </a:extLst>
          </p:cNvPr>
          <p:cNvSpPr/>
          <p:nvPr/>
        </p:nvSpPr>
        <p:spPr>
          <a:xfrm>
            <a:off x="3351888" y="2744770"/>
            <a:ext cx="755757" cy="246222"/>
          </a:xfrm>
          <a:prstGeom prst="roundRect">
            <a:avLst/>
          </a:prstGeom>
          <a:solidFill>
            <a:schemeClr val="accent4">
              <a:lumMod val="9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Auth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0AA473A2-986F-F3A2-3152-10F80A14F9DF}"/>
              </a:ext>
            </a:extLst>
          </p:cNvPr>
          <p:cNvSpPr/>
          <p:nvPr/>
        </p:nvSpPr>
        <p:spPr>
          <a:xfrm>
            <a:off x="4226173" y="2744769"/>
            <a:ext cx="881973" cy="246222"/>
          </a:xfrm>
          <a:prstGeom prst="roundRect">
            <a:avLst/>
          </a:prstGeom>
          <a:solidFill>
            <a:schemeClr val="accent4">
              <a:lumMod val="9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Session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2A4F4C4A-56E6-B43C-F3E7-7AA64B66DD2A}"/>
              </a:ext>
            </a:extLst>
          </p:cNvPr>
          <p:cNvSpPr/>
          <p:nvPr/>
        </p:nvSpPr>
        <p:spPr>
          <a:xfrm>
            <a:off x="3351888" y="3072591"/>
            <a:ext cx="1772137" cy="658562"/>
          </a:xfrm>
          <a:prstGeom prst="roundRect">
            <a:avLst/>
          </a:prstGeom>
          <a:solidFill>
            <a:schemeClr val="accent4">
              <a:lumMod val="90000"/>
            </a:schemeClr>
          </a:solid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000" dirty="0">
                <a:solidFill>
                  <a:schemeClr val="tx1"/>
                </a:solidFill>
              </a:rPr>
              <a:t>Run Code, Run Command, 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1000" dirty="0">
                <a:solidFill>
                  <a:schemeClr val="tx1"/>
                </a:solidFill>
              </a:rPr>
              <a:t>File Ops 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26F3CA1-C510-0612-2CBD-301D613A01F5}"/>
              </a:ext>
            </a:extLst>
          </p:cNvPr>
          <p:cNvSpPr txBox="1"/>
          <p:nvPr/>
        </p:nvSpPr>
        <p:spPr>
          <a:xfrm>
            <a:off x="3785185" y="2416948"/>
            <a:ext cx="8819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MCP Server</a:t>
            </a:r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3312C4D9-25A0-C2AC-D38F-5E56E4AE8742}"/>
              </a:ext>
            </a:extLst>
          </p:cNvPr>
          <p:cNvSpPr/>
          <p:nvPr/>
        </p:nvSpPr>
        <p:spPr>
          <a:xfrm flipH="1">
            <a:off x="3614586" y="4140575"/>
            <a:ext cx="1372572" cy="80079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圆角矩形 27">
            <a:extLst>
              <a:ext uri="{FF2B5EF4-FFF2-40B4-BE49-F238E27FC236}">
                <a16:creationId xmlns:a16="http://schemas.microsoft.com/office/drawing/2014/main" id="{6B547E22-730C-0411-D44C-8B3E150EF0B1}"/>
              </a:ext>
            </a:extLst>
          </p:cNvPr>
          <p:cNvSpPr/>
          <p:nvPr/>
        </p:nvSpPr>
        <p:spPr>
          <a:xfrm>
            <a:off x="3707446" y="4350262"/>
            <a:ext cx="1149651" cy="23354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Sidecar Runtime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AC8D249E-41C9-5E74-90E4-352C4E0265AE}"/>
              </a:ext>
            </a:extLst>
          </p:cNvPr>
          <p:cNvSpPr/>
          <p:nvPr/>
        </p:nvSpPr>
        <p:spPr>
          <a:xfrm>
            <a:off x="3703275" y="4643045"/>
            <a:ext cx="1149651" cy="23354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Code Interpreter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EFEA359-DF8B-B328-18FF-CFDACB7F5F3A}"/>
              </a:ext>
            </a:extLst>
          </p:cNvPr>
          <p:cNvSpPr txBox="1"/>
          <p:nvPr/>
        </p:nvSpPr>
        <p:spPr>
          <a:xfrm>
            <a:off x="4031980" y="4143527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Sandbox</a:t>
            </a:r>
            <a:endParaRPr kumimoji="1" lang="zh-CN" altLang="en-US" sz="800" dirty="0"/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00FFC88C-44D4-5E5D-3A0B-EBA4B0DB4F49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>
            <a:off x="1401759" y="1704988"/>
            <a:ext cx="1" cy="254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肘形连接符 70">
            <a:extLst>
              <a:ext uri="{FF2B5EF4-FFF2-40B4-BE49-F238E27FC236}">
                <a16:creationId xmlns:a16="http://schemas.microsoft.com/office/drawing/2014/main" id="{7136A83B-05DB-6E08-6622-7AFD7C61B741}"/>
              </a:ext>
            </a:extLst>
          </p:cNvPr>
          <p:cNvCxnSpPr>
            <a:stCxn id="15" idx="3"/>
            <a:endCxn id="1026" idx="1"/>
          </p:cNvCxnSpPr>
          <p:nvPr/>
        </p:nvCxnSpPr>
        <p:spPr>
          <a:xfrm flipV="1">
            <a:off x="2311212" y="1593671"/>
            <a:ext cx="1721821" cy="2751840"/>
          </a:xfrm>
          <a:prstGeom prst="bentConnector3">
            <a:avLst>
              <a:gd name="adj1" fmla="val 3482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A1BD0E31-FE2D-89EE-C4FC-54AB0A82CC77}"/>
              </a:ext>
            </a:extLst>
          </p:cNvPr>
          <p:cNvCxnSpPr>
            <a:stCxn id="1026" idx="2"/>
            <a:endCxn id="19" idx="0"/>
          </p:cNvCxnSpPr>
          <p:nvPr/>
        </p:nvCxnSpPr>
        <p:spPr>
          <a:xfrm>
            <a:off x="4244240" y="1804877"/>
            <a:ext cx="0" cy="154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>
            <a:extLst>
              <a:ext uri="{FF2B5EF4-FFF2-40B4-BE49-F238E27FC236}">
                <a16:creationId xmlns:a16="http://schemas.microsoft.com/office/drawing/2014/main" id="{294BC9FD-064F-E34B-57C0-CA40F96C06FB}"/>
              </a:ext>
            </a:extLst>
          </p:cNvPr>
          <p:cNvSpPr txBox="1"/>
          <p:nvPr/>
        </p:nvSpPr>
        <p:spPr>
          <a:xfrm>
            <a:off x="2643200" y="1324142"/>
            <a:ext cx="14173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Sandbox-manager Domain</a:t>
            </a:r>
            <a:endParaRPr kumimoji="1" lang="zh-CN" altLang="en-US" sz="800" dirty="0"/>
          </a:p>
        </p:txBody>
      </p:sp>
      <p:sp>
        <p:nvSpPr>
          <p:cNvPr id="85" name="Shape 1021">
            <a:extLst>
              <a:ext uri="{FF2B5EF4-FFF2-40B4-BE49-F238E27FC236}">
                <a16:creationId xmlns:a16="http://schemas.microsoft.com/office/drawing/2014/main" id="{B079722F-5E70-3AD2-2ED5-CEE10147190D}"/>
              </a:ext>
            </a:extLst>
          </p:cNvPr>
          <p:cNvSpPr/>
          <p:nvPr/>
        </p:nvSpPr>
        <p:spPr>
          <a:xfrm flipV="1">
            <a:off x="5853656" y="1258095"/>
            <a:ext cx="3003265" cy="1169395"/>
          </a:xfrm>
          <a:prstGeom prst="round2SameRect">
            <a:avLst>
              <a:gd name="adj1" fmla="val 8750"/>
              <a:gd name="adj2" fmla="val 0"/>
            </a:avLst>
          </a:prstGeom>
          <a:solidFill>
            <a:srgbClr val="FFFFFF"/>
          </a:solidFill>
          <a:ln w="12700">
            <a:solidFill>
              <a:srgbClr val="9292FF"/>
            </a:solidFill>
            <a:miter lim="400000"/>
          </a:ln>
          <a:effectLst>
            <a:outerShdw blurRad="67114" dist="66557" dir="5400000" rotWithShape="0">
              <a:srgbClr val="632DE4">
                <a:alpha val="9677"/>
              </a:srgbClr>
            </a:outerShdw>
          </a:effectLst>
        </p:spPr>
        <p:txBody>
          <a:bodyPr lIns="101600" tIns="101600" rIns="101600" bIns="1016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  <a:endParaRPr sz="800" dirty="0">
              <a:latin typeface="+mn-lt"/>
              <a:ea typeface="Alibaba PuHuiTi 2.0 55 Regular" panose="00020600040101010101" pitchFamily="18" charset="-122"/>
              <a:cs typeface="Alibaba PuHuiTi 2.0 55 Regular" pitchFamily="18" charset="-122"/>
            </a:endParaRPr>
          </a:p>
        </p:txBody>
      </p:sp>
      <p:sp>
        <p:nvSpPr>
          <p:cNvPr id="86" name="Shape 1021">
            <a:extLst>
              <a:ext uri="{FF2B5EF4-FFF2-40B4-BE49-F238E27FC236}">
                <a16:creationId xmlns:a16="http://schemas.microsoft.com/office/drawing/2014/main" id="{842584E2-BCA0-0487-9429-D999978EC826}"/>
              </a:ext>
            </a:extLst>
          </p:cNvPr>
          <p:cNvSpPr/>
          <p:nvPr/>
        </p:nvSpPr>
        <p:spPr>
          <a:xfrm>
            <a:off x="5853656" y="1212378"/>
            <a:ext cx="3003266" cy="45719"/>
          </a:xfrm>
          <a:prstGeom prst="rect">
            <a:avLst/>
          </a:prstGeom>
          <a:gradFill>
            <a:gsLst>
              <a:gs pos="0">
                <a:srgbClr val="1E78E6"/>
              </a:gs>
              <a:gs pos="100000">
                <a:srgbClr val="5BB2FC"/>
              </a:gs>
            </a:gsLst>
            <a:lin ang="10800000"/>
          </a:gradFill>
          <a:ln w="12700">
            <a:miter lim="400000"/>
          </a:ln>
        </p:spPr>
        <p:txBody>
          <a:bodyPr lIns="60208" tIns="60208" rIns="60208" bIns="60208" anchor="ctr"/>
          <a:lstStyle/>
          <a:p>
            <a:pPr marL="0" marR="0" lvl="0" indent="0" algn="ctr" defTabSz="2051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00">
                <a:solidFill>
                  <a:srgbClr val="FFFFFF"/>
                </a:solidFill>
              </a:defRPr>
            </a:pPr>
            <a:endParaRPr kumimoji="0" sz="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87" name="请添加标题文字内容">
            <a:extLst>
              <a:ext uri="{FF2B5EF4-FFF2-40B4-BE49-F238E27FC236}">
                <a16:creationId xmlns:a16="http://schemas.microsoft.com/office/drawing/2014/main" id="{33C9158A-ACF8-8A2E-E564-CB7439D20BC0}"/>
              </a:ext>
            </a:extLst>
          </p:cNvPr>
          <p:cNvSpPr txBox="1"/>
          <p:nvPr/>
        </p:nvSpPr>
        <p:spPr>
          <a:xfrm>
            <a:off x="6464455" y="1286119"/>
            <a:ext cx="1831326" cy="253467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200" b="1">
                <a:solidFill>
                  <a:srgbClr val="0055FF"/>
                </a:solidFill>
              </a:defRPr>
            </a:lvl1pPr>
          </a:lstStyle>
          <a:p>
            <a:pPr algn="ctr">
              <a:buClrTx/>
              <a:defRPr/>
            </a:pPr>
            <a:r>
              <a:rPr lang="en" altLang="zh-CN" sz="900" dirty="0"/>
              <a:t>Background &amp; Requirement 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643FD2FD-0161-A91D-D55A-46001716609B}"/>
              </a:ext>
            </a:extLst>
          </p:cNvPr>
          <p:cNvSpPr txBox="1"/>
          <p:nvPr/>
        </p:nvSpPr>
        <p:spPr>
          <a:xfrm>
            <a:off x="5853657" y="1481818"/>
            <a:ext cx="2294218" cy="897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dirty="0" err="1"/>
              <a:t>VeRL</a:t>
            </a:r>
            <a:r>
              <a:rPr lang="en" altLang="zh-CN" sz="900" dirty="0"/>
              <a:t> runs coding RL on SWE-bench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dirty="0"/>
              <a:t>Each batch: 128 samples × 16 trials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dirty="0"/>
              <a:t>Needs 2,048 sandboxes per batch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dirty="0"/>
              <a:t>Must be fast — no cold starts </a:t>
            </a:r>
          </a:p>
        </p:txBody>
      </p:sp>
      <p:sp>
        <p:nvSpPr>
          <p:cNvPr id="89" name="Shape 1021">
            <a:extLst>
              <a:ext uri="{FF2B5EF4-FFF2-40B4-BE49-F238E27FC236}">
                <a16:creationId xmlns:a16="http://schemas.microsoft.com/office/drawing/2014/main" id="{E66AF8C5-D4BF-9E4D-A53D-D50F5670CEAF}"/>
              </a:ext>
            </a:extLst>
          </p:cNvPr>
          <p:cNvSpPr/>
          <p:nvPr/>
        </p:nvSpPr>
        <p:spPr>
          <a:xfrm flipV="1">
            <a:off x="5874834" y="2682922"/>
            <a:ext cx="3007080" cy="1073519"/>
          </a:xfrm>
          <a:prstGeom prst="round2SameRect">
            <a:avLst>
              <a:gd name="adj1" fmla="val 8750"/>
              <a:gd name="adj2" fmla="val 0"/>
            </a:avLst>
          </a:prstGeom>
          <a:solidFill>
            <a:srgbClr val="FFFFFF"/>
          </a:solidFill>
          <a:ln w="12700">
            <a:solidFill>
              <a:srgbClr val="9292FF"/>
            </a:solidFill>
            <a:miter lim="400000"/>
          </a:ln>
          <a:effectLst>
            <a:outerShdw blurRad="67114" dist="66557" dir="5400000" rotWithShape="0">
              <a:srgbClr val="632DE4">
                <a:alpha val="9677"/>
              </a:srgbClr>
            </a:outerShdw>
          </a:effectLst>
        </p:spPr>
        <p:txBody>
          <a:bodyPr lIns="101600" tIns="101600" rIns="101600" bIns="1016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  <a:endParaRPr sz="800" dirty="0">
              <a:latin typeface="+mn-lt"/>
              <a:ea typeface="Alibaba PuHuiTi 2.0 55 Regular" panose="00020600040101010101" pitchFamily="18" charset="-122"/>
              <a:cs typeface="Alibaba PuHuiTi 2.0 55 Regular" pitchFamily="18" charset="-122"/>
            </a:endParaRPr>
          </a:p>
        </p:txBody>
      </p:sp>
      <p:sp>
        <p:nvSpPr>
          <p:cNvPr id="91" name="Shape 1021">
            <a:extLst>
              <a:ext uri="{FF2B5EF4-FFF2-40B4-BE49-F238E27FC236}">
                <a16:creationId xmlns:a16="http://schemas.microsoft.com/office/drawing/2014/main" id="{9297E611-90E6-BCF9-38AA-C20C4F16D64E}"/>
              </a:ext>
            </a:extLst>
          </p:cNvPr>
          <p:cNvSpPr/>
          <p:nvPr/>
        </p:nvSpPr>
        <p:spPr>
          <a:xfrm flipV="1">
            <a:off x="5874834" y="2682922"/>
            <a:ext cx="3007080" cy="45719"/>
          </a:xfrm>
          <a:prstGeom prst="rect">
            <a:avLst/>
          </a:prstGeom>
          <a:gradFill>
            <a:gsLst>
              <a:gs pos="0">
                <a:srgbClr val="1E78E6"/>
              </a:gs>
              <a:gs pos="100000">
                <a:srgbClr val="5BB2FC"/>
              </a:gs>
            </a:gsLst>
            <a:lin ang="10800000"/>
          </a:gradFill>
          <a:ln w="12700">
            <a:miter lim="400000"/>
          </a:ln>
        </p:spPr>
        <p:txBody>
          <a:bodyPr lIns="60208" tIns="60208" rIns="60208" bIns="60208" anchor="ctr"/>
          <a:lstStyle/>
          <a:p>
            <a:pPr marL="0" marR="0" lvl="0" indent="0" algn="ctr" defTabSz="2051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00">
                <a:solidFill>
                  <a:srgbClr val="FFFFFF"/>
                </a:solidFill>
              </a:defRPr>
            </a:pPr>
            <a:endParaRPr kumimoji="0" sz="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98" name="请添加标题文字内容">
            <a:extLst>
              <a:ext uri="{FF2B5EF4-FFF2-40B4-BE49-F238E27FC236}">
                <a16:creationId xmlns:a16="http://schemas.microsoft.com/office/drawing/2014/main" id="{641C9CF2-799E-EDEA-7C56-4BEBB5933B23}"/>
              </a:ext>
            </a:extLst>
          </p:cNvPr>
          <p:cNvSpPr txBox="1"/>
          <p:nvPr/>
        </p:nvSpPr>
        <p:spPr>
          <a:xfrm>
            <a:off x="6523293" y="2732857"/>
            <a:ext cx="1708593" cy="253467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200" b="1">
                <a:solidFill>
                  <a:srgbClr val="0055FF"/>
                </a:solidFill>
              </a:defRPr>
            </a:lvl1pPr>
          </a:lstStyle>
          <a:p>
            <a:pPr lvl="0" algn="ctr">
              <a:buClrTx/>
              <a:defRPr/>
            </a:pPr>
            <a:r>
              <a:rPr lang="en" altLang="zh-CN" sz="900" kern="1200" dirty="0">
                <a:solidFill>
                  <a:srgbClr val="0335CD"/>
                </a:solidFill>
                <a:latin typeface="+mn-lt"/>
                <a:ea typeface="Alibaba PuHuiTi 2.0 85 Bold" panose="00020600040101010101" charset="-122"/>
                <a:cs typeface="Alibaba PuHuiTi R" pitchFamily="18" charset="-122"/>
                <a:sym typeface="Microsoft YaHei" panose="040F0700000000000000" pitchFamily="34" charset="-122"/>
              </a:rPr>
              <a:t>Key</a:t>
            </a:r>
            <a:r>
              <a:rPr lang="zh-CN" altLang="en-US" sz="900" kern="1200" dirty="0">
                <a:solidFill>
                  <a:srgbClr val="0335CD"/>
                </a:solidFill>
                <a:latin typeface="+mn-lt"/>
                <a:ea typeface="Alibaba PuHuiTi 2.0 85 Bold" panose="00020600040101010101" charset="-122"/>
                <a:cs typeface="Alibaba PuHuiTi R" pitchFamily="18" charset="-122"/>
                <a:sym typeface="Microsoft YaHei" panose="040F0700000000000000" pitchFamily="34" charset="-122"/>
              </a:rPr>
              <a:t> </a:t>
            </a:r>
            <a:r>
              <a:rPr lang="en-US" altLang="zh-CN" sz="900" kern="1200" dirty="0">
                <a:solidFill>
                  <a:srgbClr val="0335CD"/>
                </a:solidFill>
                <a:latin typeface="+mn-lt"/>
                <a:ea typeface="Alibaba PuHuiTi 2.0 85 Bold" panose="00020600040101010101" charset="-122"/>
                <a:cs typeface="Alibaba PuHuiTi R" pitchFamily="18" charset="-122"/>
                <a:sym typeface="Microsoft YaHei" panose="040F0700000000000000" pitchFamily="34" charset="-122"/>
              </a:rPr>
              <a:t>Tech</a:t>
            </a:r>
            <a:endParaRPr kumimoji="0" lang="zh-CN" altLang="en-US" sz="900" u="none" strike="noStrike" kern="1200" cap="none" spc="0" normalizeH="0" baseline="0" noProof="0" dirty="0">
              <a:ln>
                <a:noFill/>
              </a:ln>
              <a:solidFill>
                <a:srgbClr val="0335CD"/>
              </a:solidFill>
              <a:effectLst/>
              <a:uLnTx/>
              <a:uFillTx/>
              <a:latin typeface="+mn-lt"/>
              <a:ea typeface="Alibaba PuHuiTi 2.0 85 Bold" panose="00020600040101010101" charset="-122"/>
              <a:cs typeface="Alibaba PuHuiTi 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51413DE8-2881-3CE9-71A9-66EA40199A66}"/>
              </a:ext>
            </a:extLst>
          </p:cNvPr>
          <p:cNvSpPr txBox="1"/>
          <p:nvPr/>
        </p:nvSpPr>
        <p:spPr>
          <a:xfrm>
            <a:off x="5892379" y="2912147"/>
            <a:ext cx="2542703" cy="68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0" i="0" dirty="0" err="1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OpenKruise</a:t>
            </a:r>
            <a:r>
              <a:rPr lang="en" altLang="zh-CN" sz="900" b="0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 Agent uses </a:t>
            </a:r>
            <a:r>
              <a:rPr lang="en" altLang="zh-CN" sz="900" b="0" i="0" dirty="0" err="1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SandboxSet</a:t>
            </a:r>
            <a:endParaRPr lang="en" altLang="zh-CN" sz="900" b="0" i="0" dirty="0">
              <a:solidFill>
                <a:srgbClr val="0D1239"/>
              </a:solidFill>
              <a:effectLst/>
              <a:latin typeface="+mn-lt"/>
              <a:ea typeface="PingFang SC" panose="020B0400000000000000" pitchFamily="34" charset="-122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0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Pre-warms a pool of 2,048 sandboxes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0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Ready before the batch starts</a:t>
            </a:r>
          </a:p>
        </p:txBody>
      </p:sp>
      <p:sp>
        <p:nvSpPr>
          <p:cNvPr id="100" name="Shape 1021">
            <a:extLst>
              <a:ext uri="{FF2B5EF4-FFF2-40B4-BE49-F238E27FC236}">
                <a16:creationId xmlns:a16="http://schemas.microsoft.com/office/drawing/2014/main" id="{BDA74A1F-BE47-97AC-DB75-D9D4E70B94BD}"/>
              </a:ext>
            </a:extLst>
          </p:cNvPr>
          <p:cNvSpPr/>
          <p:nvPr/>
        </p:nvSpPr>
        <p:spPr>
          <a:xfrm flipV="1">
            <a:off x="5880594" y="4044230"/>
            <a:ext cx="3011125" cy="918019"/>
          </a:xfrm>
          <a:prstGeom prst="round2SameRect">
            <a:avLst>
              <a:gd name="adj1" fmla="val 8750"/>
              <a:gd name="adj2" fmla="val 0"/>
            </a:avLst>
          </a:prstGeom>
          <a:solidFill>
            <a:srgbClr val="FFFFFF"/>
          </a:solidFill>
          <a:ln w="12700">
            <a:solidFill>
              <a:srgbClr val="9292FF"/>
            </a:solidFill>
            <a:miter lim="400000"/>
          </a:ln>
          <a:effectLst>
            <a:outerShdw blurRad="67114" dist="66557" dir="5400000" rotWithShape="0">
              <a:srgbClr val="632DE4">
                <a:alpha val="9677"/>
              </a:srgbClr>
            </a:outerShdw>
          </a:effectLst>
        </p:spPr>
        <p:txBody>
          <a:bodyPr lIns="101600" tIns="101600" rIns="101600" bIns="1016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  <a:endParaRPr sz="800" dirty="0">
              <a:latin typeface="+mn-lt"/>
              <a:ea typeface="Alibaba PuHuiTi 2.0 55 Regular" panose="00020600040101010101" pitchFamily="18" charset="-122"/>
              <a:cs typeface="Alibaba PuHuiTi 2.0 55 Regular" pitchFamily="18" charset="-122"/>
            </a:endParaRPr>
          </a:p>
        </p:txBody>
      </p:sp>
      <p:sp>
        <p:nvSpPr>
          <p:cNvPr id="102" name="Shape 1021">
            <a:extLst>
              <a:ext uri="{FF2B5EF4-FFF2-40B4-BE49-F238E27FC236}">
                <a16:creationId xmlns:a16="http://schemas.microsoft.com/office/drawing/2014/main" id="{B3682916-0970-66B5-DB2E-401EEF32991A}"/>
              </a:ext>
            </a:extLst>
          </p:cNvPr>
          <p:cNvSpPr/>
          <p:nvPr/>
        </p:nvSpPr>
        <p:spPr>
          <a:xfrm flipV="1">
            <a:off x="5873224" y="4003491"/>
            <a:ext cx="3018495" cy="61628"/>
          </a:xfrm>
          <a:prstGeom prst="rect">
            <a:avLst/>
          </a:prstGeom>
          <a:gradFill>
            <a:gsLst>
              <a:gs pos="0">
                <a:srgbClr val="1E78E6"/>
              </a:gs>
              <a:gs pos="100000">
                <a:srgbClr val="5BB2FC"/>
              </a:gs>
            </a:gsLst>
            <a:lin ang="10800000"/>
          </a:gradFill>
          <a:ln w="12700">
            <a:miter lim="400000"/>
          </a:ln>
        </p:spPr>
        <p:txBody>
          <a:bodyPr lIns="60208" tIns="60208" rIns="60208" bIns="60208" anchor="ctr"/>
          <a:lstStyle/>
          <a:p>
            <a:pPr marL="0" marR="0" lvl="0" indent="0" algn="ctr" defTabSz="2051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00">
                <a:solidFill>
                  <a:srgbClr val="FFFFFF"/>
                </a:solidFill>
              </a:defRPr>
            </a:pPr>
            <a:endParaRPr kumimoji="0" sz="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03" name="请添加标题文字内容">
            <a:extLst>
              <a:ext uri="{FF2B5EF4-FFF2-40B4-BE49-F238E27FC236}">
                <a16:creationId xmlns:a16="http://schemas.microsoft.com/office/drawing/2014/main" id="{789B72BA-5A5E-11E6-5714-96F96822596C}"/>
              </a:ext>
            </a:extLst>
          </p:cNvPr>
          <p:cNvSpPr txBox="1"/>
          <p:nvPr/>
        </p:nvSpPr>
        <p:spPr>
          <a:xfrm>
            <a:off x="6795616" y="4026187"/>
            <a:ext cx="1119343" cy="253467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200" b="1">
                <a:solidFill>
                  <a:srgbClr val="0055FF"/>
                </a:solidFill>
              </a:defRPr>
            </a:lvl1pPr>
          </a:lstStyle>
          <a:p>
            <a:pPr lvl="0" algn="ctr">
              <a:buClrTx/>
              <a:defRPr/>
            </a:pPr>
            <a:r>
              <a:rPr lang="en" altLang="zh-CN" sz="900" dirty="0"/>
              <a:t> Benefits</a:t>
            </a:r>
            <a:endParaRPr kumimoji="0" lang="zh-CN" altLang="en-US" sz="900" u="none" strike="noStrike" kern="1200" cap="none" spc="0" normalizeH="0" baseline="0" noProof="0" dirty="0">
              <a:ln>
                <a:noFill/>
              </a:ln>
              <a:solidFill>
                <a:srgbClr val="0335CD"/>
              </a:solidFill>
              <a:effectLst/>
              <a:uLnTx/>
              <a:uFillTx/>
              <a:latin typeface="+mn-lt"/>
              <a:ea typeface="Alibaba PuHuiTi 2.0 85 Bold" panose="00020600040101010101" charset="-122"/>
              <a:cs typeface="Alibaba PuHuiTi 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A17B093C-0EDA-C3DC-9A55-1A0BCCD1311F}"/>
              </a:ext>
            </a:extLst>
          </p:cNvPr>
          <p:cNvSpPr txBox="1"/>
          <p:nvPr/>
        </p:nvSpPr>
        <p:spPr>
          <a:xfrm>
            <a:off x="5880594" y="4196035"/>
            <a:ext cx="2378138" cy="68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0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All sandboxes ready in ~20ms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0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Pool auto-replenishes quickly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0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Next batch just as fast</a:t>
            </a:r>
          </a:p>
        </p:txBody>
      </p:sp>
    </p:spTree>
    <p:extLst>
      <p:ext uri="{BB962C8B-B14F-4D97-AF65-F5344CB8AC3E}">
        <p14:creationId xmlns:p14="http://schemas.microsoft.com/office/powerpoint/2010/main" val="157962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3AEA5DCB-8343-7117-5CAB-109B12DBA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文本框 138">
            <a:extLst>
              <a:ext uri="{FF2B5EF4-FFF2-40B4-BE49-F238E27FC236}">
                <a16:creationId xmlns:a16="http://schemas.microsoft.com/office/drawing/2014/main" id="{1D5D0D70-B3E5-7495-17D3-FE6A71439648}"/>
              </a:ext>
            </a:extLst>
          </p:cNvPr>
          <p:cNvSpPr txBox="1"/>
          <p:nvPr/>
        </p:nvSpPr>
        <p:spPr>
          <a:xfrm>
            <a:off x="831660" y="4013355"/>
            <a:ext cx="410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" sz="800" dirty="0">
                <a:solidFill>
                  <a:schemeClr val="bg1"/>
                </a:solidFill>
              </a:rPr>
              <a:t>隐藏</a:t>
            </a:r>
            <a:endParaRPr lang="en" altLang="zh-CN" sz="800" dirty="0">
              <a:solidFill>
                <a:schemeClr val="bg1"/>
              </a:solidFill>
            </a:endParaRPr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590E1CE5-212C-F102-D213-39B93A1361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941" y="5873"/>
            <a:ext cx="713785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Accelerating </a:t>
            </a:r>
            <a:r>
              <a:rPr lang="en" altLang="zh-CN" b="0" dirty="0" err="1"/>
              <a:t>OpenClaw</a:t>
            </a:r>
            <a:r>
              <a:rPr lang="en" altLang="zh-CN" b="0" dirty="0"/>
              <a:t> Deployment with </a:t>
            </a:r>
            <a:r>
              <a:rPr lang="en" altLang="zh-CN" b="0" dirty="0" err="1"/>
              <a:t>OpenKruise</a:t>
            </a:r>
            <a:r>
              <a:rPr lang="en" altLang="zh-CN" b="0" dirty="0"/>
              <a:t> Agent</a:t>
            </a:r>
            <a:endParaRPr dirty="0"/>
          </a:p>
        </p:txBody>
      </p:sp>
      <p:sp>
        <p:nvSpPr>
          <p:cNvPr id="3" name="圆角矩形">
            <a:extLst>
              <a:ext uri="{FF2B5EF4-FFF2-40B4-BE49-F238E27FC236}">
                <a16:creationId xmlns:a16="http://schemas.microsoft.com/office/drawing/2014/main" id="{A48B44B7-3475-7618-EFC9-22FA0F446E19}"/>
              </a:ext>
            </a:extLst>
          </p:cNvPr>
          <p:cNvSpPr/>
          <p:nvPr/>
        </p:nvSpPr>
        <p:spPr>
          <a:xfrm>
            <a:off x="83694" y="1219202"/>
            <a:ext cx="5394252" cy="3756836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38" name="圆角矩形 37">
            <a:extLst>
              <a:ext uri="{FF2B5EF4-FFF2-40B4-BE49-F238E27FC236}">
                <a16:creationId xmlns:a16="http://schemas.microsoft.com/office/drawing/2014/main" id="{A034AF7D-D382-D0BE-338A-6BF8349A3E65}"/>
              </a:ext>
            </a:extLst>
          </p:cNvPr>
          <p:cNvSpPr/>
          <p:nvPr/>
        </p:nvSpPr>
        <p:spPr>
          <a:xfrm flipH="1">
            <a:off x="2122942" y="1337209"/>
            <a:ext cx="895332" cy="2905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Request New </a:t>
            </a:r>
            <a:r>
              <a:rPr kumimoji="1" lang="en-US" altLang="zh-CN" sz="800" dirty="0" err="1"/>
              <a:t>OpenClaw</a:t>
            </a:r>
            <a:endParaRPr kumimoji="1" lang="zh-CN" altLang="en-US" sz="800" dirty="0"/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A38CA4C1-B171-DF54-8011-AFAF9CE25FA1}"/>
              </a:ext>
            </a:extLst>
          </p:cNvPr>
          <p:cNvSpPr/>
          <p:nvPr/>
        </p:nvSpPr>
        <p:spPr>
          <a:xfrm flipH="1">
            <a:off x="1847170" y="1910223"/>
            <a:ext cx="1419194" cy="2311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 err="1"/>
              <a:t>OpenClaw</a:t>
            </a:r>
            <a:r>
              <a:rPr kumimoji="1" lang="en-US" altLang="zh-CN" sz="800" dirty="0"/>
              <a:t> Platform</a:t>
            </a:r>
            <a:endParaRPr kumimoji="1" lang="zh-CN" altLang="en-US" sz="800" dirty="0"/>
          </a:p>
        </p:txBody>
      </p:sp>
      <p:sp>
        <p:nvSpPr>
          <p:cNvPr id="40" name="圆角矩形 39">
            <a:extLst>
              <a:ext uri="{FF2B5EF4-FFF2-40B4-BE49-F238E27FC236}">
                <a16:creationId xmlns:a16="http://schemas.microsoft.com/office/drawing/2014/main" id="{38C8A583-5EFB-023F-1805-0646274B02B2}"/>
              </a:ext>
            </a:extLst>
          </p:cNvPr>
          <p:cNvSpPr/>
          <p:nvPr/>
        </p:nvSpPr>
        <p:spPr>
          <a:xfrm flipH="1">
            <a:off x="1847168" y="2465223"/>
            <a:ext cx="2540853" cy="2311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Ingress (80, 443)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F568276-A3F5-CE98-D347-2879C3D7BEEF}"/>
              </a:ext>
            </a:extLst>
          </p:cNvPr>
          <p:cNvSpPr txBox="1"/>
          <p:nvPr/>
        </p:nvSpPr>
        <p:spPr>
          <a:xfrm>
            <a:off x="3960564" y="3121855"/>
            <a:ext cx="389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800" dirty="0"/>
              <a:t>隐藏</a:t>
            </a:r>
          </a:p>
        </p:txBody>
      </p:sp>
      <p:sp>
        <p:nvSpPr>
          <p:cNvPr id="42" name="圆角矩形 41">
            <a:extLst>
              <a:ext uri="{FF2B5EF4-FFF2-40B4-BE49-F238E27FC236}">
                <a16:creationId xmlns:a16="http://schemas.microsoft.com/office/drawing/2014/main" id="{63A0CEA4-58D8-AB3C-4606-0E15B2B0C11C}"/>
              </a:ext>
            </a:extLst>
          </p:cNvPr>
          <p:cNvSpPr/>
          <p:nvPr/>
        </p:nvSpPr>
        <p:spPr>
          <a:xfrm flipH="1">
            <a:off x="2122708" y="3016492"/>
            <a:ext cx="2227703" cy="623487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E0AD4FA2-5F3C-1F07-5F06-B71239732582}"/>
              </a:ext>
            </a:extLst>
          </p:cNvPr>
          <p:cNvSpPr/>
          <p:nvPr/>
        </p:nvSpPr>
        <p:spPr>
          <a:xfrm flipH="1">
            <a:off x="2238410" y="3026952"/>
            <a:ext cx="823236" cy="25442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Sandbox Manager</a:t>
            </a:r>
            <a:endParaRPr kumimoji="1" lang="zh-CN" altLang="en-US" sz="800" dirty="0"/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2479AAEC-99F6-FD89-180E-246C46CC7C1D}"/>
              </a:ext>
            </a:extLst>
          </p:cNvPr>
          <p:cNvSpPr/>
          <p:nvPr/>
        </p:nvSpPr>
        <p:spPr>
          <a:xfrm flipH="1">
            <a:off x="3631499" y="3056776"/>
            <a:ext cx="617721" cy="27070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Sandbox Gateway</a:t>
            </a:r>
            <a:endParaRPr kumimoji="1" lang="zh-CN" altLang="en-US" sz="800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0F088AE5-FE40-1A56-872C-655E39249D3F}"/>
              </a:ext>
            </a:extLst>
          </p:cNvPr>
          <p:cNvCxnSpPr>
            <a:cxnSpLocks/>
            <a:stCxn id="43" idx="1"/>
            <a:endCxn id="44" idx="3"/>
          </p:cNvCxnSpPr>
          <p:nvPr/>
        </p:nvCxnSpPr>
        <p:spPr>
          <a:xfrm>
            <a:off x="3061646" y="3154163"/>
            <a:ext cx="569853" cy="37967"/>
          </a:xfrm>
          <a:prstGeom prst="straightConnector1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CB6BB0D-7ED2-5257-FB79-8A8D6622651F}"/>
              </a:ext>
            </a:extLst>
          </p:cNvPr>
          <p:cNvSpPr/>
          <p:nvPr/>
        </p:nvSpPr>
        <p:spPr>
          <a:xfrm>
            <a:off x="133314" y="4658352"/>
            <a:ext cx="5295013" cy="263905"/>
          </a:xfrm>
          <a:prstGeom prst="rect">
            <a:avLst/>
          </a:prstGeom>
          <a:solidFill>
            <a:schemeClr val="accent4">
              <a:lumMod val="50000"/>
            </a:schemeClr>
          </a:solidFill>
          <a:ln w="63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392E176-4624-18D7-147B-1B618B9F069D}"/>
              </a:ext>
            </a:extLst>
          </p:cNvPr>
          <p:cNvSpPr txBox="1"/>
          <p:nvPr/>
        </p:nvSpPr>
        <p:spPr>
          <a:xfrm>
            <a:off x="1668692" y="4675433"/>
            <a:ext cx="27366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dirty="0">
                <a:solidFill>
                  <a:schemeClr val="bg1"/>
                </a:solidFill>
              </a:rPr>
              <a:t>Kubernetes (Container Runtime/Network/Storage)</a:t>
            </a:r>
            <a:endParaRPr kumimoji="1"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59" name="圆角矩形 58">
            <a:extLst>
              <a:ext uri="{FF2B5EF4-FFF2-40B4-BE49-F238E27FC236}">
                <a16:creationId xmlns:a16="http://schemas.microsoft.com/office/drawing/2014/main" id="{AE941178-699E-3B37-38AF-2BABC80A6F4B}"/>
              </a:ext>
            </a:extLst>
          </p:cNvPr>
          <p:cNvSpPr/>
          <p:nvPr/>
        </p:nvSpPr>
        <p:spPr>
          <a:xfrm flipH="1">
            <a:off x="163005" y="3016037"/>
            <a:ext cx="1177505" cy="619249"/>
          </a:xfrm>
          <a:prstGeom prst="roundRect">
            <a:avLst/>
          </a:prstGeom>
          <a:solidFill>
            <a:schemeClr val="accent4">
              <a:lumMod val="5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Sandbox Warm Pool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141491C0-99B5-453C-70CB-E45130484FAB}"/>
              </a:ext>
            </a:extLst>
          </p:cNvPr>
          <p:cNvSpPr/>
          <p:nvPr/>
        </p:nvSpPr>
        <p:spPr>
          <a:xfrm flipH="1">
            <a:off x="2257772" y="4019751"/>
            <a:ext cx="1067027" cy="597084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/>
          </a:p>
        </p:txBody>
      </p:sp>
      <p:sp>
        <p:nvSpPr>
          <p:cNvPr id="61" name="圆角矩形 60">
            <a:extLst>
              <a:ext uri="{FF2B5EF4-FFF2-40B4-BE49-F238E27FC236}">
                <a16:creationId xmlns:a16="http://schemas.microsoft.com/office/drawing/2014/main" id="{513747B1-2EB1-1544-E8E5-7A91919EAA15}"/>
              </a:ext>
            </a:extLst>
          </p:cNvPr>
          <p:cNvSpPr/>
          <p:nvPr/>
        </p:nvSpPr>
        <p:spPr>
          <a:xfrm>
            <a:off x="2539757" y="4282914"/>
            <a:ext cx="426375" cy="21329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9D8B5DD-DDD1-5885-AA17-ECBF5E17ABE0}"/>
              </a:ext>
            </a:extLst>
          </p:cNvPr>
          <p:cNvSpPr txBox="1"/>
          <p:nvPr/>
        </p:nvSpPr>
        <p:spPr>
          <a:xfrm>
            <a:off x="2320950" y="4038349"/>
            <a:ext cx="9348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Used </a:t>
            </a:r>
            <a:r>
              <a:rPr kumimoji="1" lang="en-US" altLang="zh-CN" sz="800" dirty="0" err="1"/>
              <a:t>OpenClaw</a:t>
            </a:r>
            <a:endParaRPr kumimoji="1" lang="zh-CN" altLang="en-US" sz="800" dirty="0"/>
          </a:p>
        </p:txBody>
      </p:sp>
      <p:sp>
        <p:nvSpPr>
          <p:cNvPr id="63" name="圆角矩形 62">
            <a:extLst>
              <a:ext uri="{FF2B5EF4-FFF2-40B4-BE49-F238E27FC236}">
                <a16:creationId xmlns:a16="http://schemas.microsoft.com/office/drawing/2014/main" id="{F003AF04-C4C2-81BF-E571-3A4476320B38}"/>
              </a:ext>
            </a:extLst>
          </p:cNvPr>
          <p:cNvSpPr/>
          <p:nvPr/>
        </p:nvSpPr>
        <p:spPr>
          <a:xfrm>
            <a:off x="2575199" y="4328665"/>
            <a:ext cx="426375" cy="21329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4" name="圆角矩形 63">
            <a:extLst>
              <a:ext uri="{FF2B5EF4-FFF2-40B4-BE49-F238E27FC236}">
                <a16:creationId xmlns:a16="http://schemas.microsoft.com/office/drawing/2014/main" id="{295A8030-000F-A0C9-E72F-D39E0183FCD8}"/>
              </a:ext>
            </a:extLst>
          </p:cNvPr>
          <p:cNvSpPr/>
          <p:nvPr/>
        </p:nvSpPr>
        <p:spPr>
          <a:xfrm>
            <a:off x="2610641" y="4374416"/>
            <a:ext cx="426375" cy="21329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6" name="圆角矩形 65">
            <a:extLst>
              <a:ext uri="{FF2B5EF4-FFF2-40B4-BE49-F238E27FC236}">
                <a16:creationId xmlns:a16="http://schemas.microsoft.com/office/drawing/2014/main" id="{D95EB295-C929-B8C1-7CDA-573884922927}"/>
              </a:ext>
            </a:extLst>
          </p:cNvPr>
          <p:cNvSpPr/>
          <p:nvPr/>
        </p:nvSpPr>
        <p:spPr>
          <a:xfrm flipH="1">
            <a:off x="215751" y="4011771"/>
            <a:ext cx="1067027" cy="597084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/>
          </a:p>
        </p:txBody>
      </p:sp>
      <p:sp>
        <p:nvSpPr>
          <p:cNvPr id="67" name="圆角矩形 66">
            <a:extLst>
              <a:ext uri="{FF2B5EF4-FFF2-40B4-BE49-F238E27FC236}">
                <a16:creationId xmlns:a16="http://schemas.microsoft.com/office/drawing/2014/main" id="{19760BE5-6076-02E6-DBAA-76BD79E82C43}"/>
              </a:ext>
            </a:extLst>
          </p:cNvPr>
          <p:cNvSpPr/>
          <p:nvPr/>
        </p:nvSpPr>
        <p:spPr>
          <a:xfrm>
            <a:off x="497736" y="4274934"/>
            <a:ext cx="426375" cy="21329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6F2759A6-C049-5C20-D971-60A86B9BBD02}"/>
              </a:ext>
            </a:extLst>
          </p:cNvPr>
          <p:cNvSpPr txBox="1"/>
          <p:nvPr/>
        </p:nvSpPr>
        <p:spPr>
          <a:xfrm>
            <a:off x="332004" y="4030369"/>
            <a:ext cx="8996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New </a:t>
            </a:r>
            <a:r>
              <a:rPr kumimoji="1" lang="en-US" altLang="zh-CN" sz="800" dirty="0" err="1"/>
              <a:t>OpenClaw</a:t>
            </a:r>
            <a:endParaRPr kumimoji="1" lang="zh-CN" altLang="en-US" sz="800" dirty="0"/>
          </a:p>
        </p:txBody>
      </p: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5675D6FF-C120-B77F-E3C4-CE54703F5C47}"/>
              </a:ext>
            </a:extLst>
          </p:cNvPr>
          <p:cNvSpPr/>
          <p:nvPr/>
        </p:nvSpPr>
        <p:spPr>
          <a:xfrm>
            <a:off x="533178" y="4320685"/>
            <a:ext cx="426375" cy="21329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70" name="圆角矩形 69">
            <a:extLst>
              <a:ext uri="{FF2B5EF4-FFF2-40B4-BE49-F238E27FC236}">
                <a16:creationId xmlns:a16="http://schemas.microsoft.com/office/drawing/2014/main" id="{EA1FA5A5-C39A-846B-F06B-ED0CF1D63E66}"/>
              </a:ext>
            </a:extLst>
          </p:cNvPr>
          <p:cNvSpPr/>
          <p:nvPr/>
        </p:nvSpPr>
        <p:spPr>
          <a:xfrm>
            <a:off x="568620" y="4366436"/>
            <a:ext cx="426375" cy="21329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D3E3B2A2-D257-90F9-39F4-8F32E165FC6A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2570608" y="1627781"/>
            <a:ext cx="0" cy="282442"/>
          </a:xfrm>
          <a:prstGeom prst="straightConnector1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F1EFE812-ACA9-8404-DF33-A1B99FEE29CD}"/>
              </a:ext>
            </a:extLst>
          </p:cNvPr>
          <p:cNvCxnSpPr/>
          <p:nvPr/>
        </p:nvCxnSpPr>
        <p:spPr>
          <a:xfrm>
            <a:off x="2571707" y="2141329"/>
            <a:ext cx="0" cy="323894"/>
          </a:xfrm>
          <a:prstGeom prst="straightConnector1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DCD3BC62-2BE3-A024-D886-01A400C5DF5C}"/>
              </a:ext>
            </a:extLst>
          </p:cNvPr>
          <p:cNvCxnSpPr>
            <a:cxnSpLocks/>
          </p:cNvCxnSpPr>
          <p:nvPr/>
        </p:nvCxnSpPr>
        <p:spPr>
          <a:xfrm>
            <a:off x="2571707" y="2696329"/>
            <a:ext cx="9250" cy="319708"/>
          </a:xfrm>
          <a:prstGeom prst="straightConnector1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圆角矩形 78">
            <a:extLst>
              <a:ext uri="{FF2B5EF4-FFF2-40B4-BE49-F238E27FC236}">
                <a16:creationId xmlns:a16="http://schemas.microsoft.com/office/drawing/2014/main" id="{427DF862-EE93-C870-76A1-D8AFD8F117FE}"/>
              </a:ext>
            </a:extLst>
          </p:cNvPr>
          <p:cNvSpPr/>
          <p:nvPr/>
        </p:nvSpPr>
        <p:spPr>
          <a:xfrm flipH="1">
            <a:off x="2238406" y="3330826"/>
            <a:ext cx="823235" cy="27070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Sandbox Controller</a:t>
            </a:r>
            <a:endParaRPr kumimoji="1" lang="zh-CN" altLang="en-US" sz="800" dirty="0"/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5D641894-7A14-8AB0-DA06-BF2C6B9D02DF}"/>
              </a:ext>
            </a:extLst>
          </p:cNvPr>
          <p:cNvCxnSpPr>
            <a:cxnSpLocks/>
            <a:endCxn id="66" idx="0"/>
          </p:cNvCxnSpPr>
          <p:nvPr/>
        </p:nvCxnSpPr>
        <p:spPr>
          <a:xfrm flipH="1">
            <a:off x="749264" y="3635286"/>
            <a:ext cx="6171" cy="376485"/>
          </a:xfrm>
          <a:prstGeom prst="straightConnector1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AF2E05CB-D8D0-009B-7461-EF6DBE4A2EA6}"/>
              </a:ext>
            </a:extLst>
          </p:cNvPr>
          <p:cNvCxnSpPr>
            <a:cxnSpLocks/>
          </p:cNvCxnSpPr>
          <p:nvPr/>
        </p:nvCxnSpPr>
        <p:spPr>
          <a:xfrm>
            <a:off x="1276980" y="4186577"/>
            <a:ext cx="974992" cy="0"/>
          </a:xfrm>
          <a:prstGeom prst="straightConnector1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圆角矩形 92">
            <a:extLst>
              <a:ext uri="{FF2B5EF4-FFF2-40B4-BE49-F238E27FC236}">
                <a16:creationId xmlns:a16="http://schemas.microsoft.com/office/drawing/2014/main" id="{9F1D6043-1003-19FC-5A9A-7D08C818FC59}"/>
              </a:ext>
            </a:extLst>
          </p:cNvPr>
          <p:cNvSpPr/>
          <p:nvPr/>
        </p:nvSpPr>
        <p:spPr>
          <a:xfrm flipH="1">
            <a:off x="4241103" y="4019751"/>
            <a:ext cx="1067027" cy="597084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/>
          </a:p>
        </p:txBody>
      </p:sp>
      <p:sp>
        <p:nvSpPr>
          <p:cNvPr id="94" name="圆角矩形 93">
            <a:extLst>
              <a:ext uri="{FF2B5EF4-FFF2-40B4-BE49-F238E27FC236}">
                <a16:creationId xmlns:a16="http://schemas.microsoft.com/office/drawing/2014/main" id="{F8022DC1-7593-24BF-715E-8E549DA1A297}"/>
              </a:ext>
            </a:extLst>
          </p:cNvPr>
          <p:cNvSpPr/>
          <p:nvPr/>
        </p:nvSpPr>
        <p:spPr>
          <a:xfrm>
            <a:off x="4523088" y="4282914"/>
            <a:ext cx="426375" cy="213297"/>
          </a:xfrm>
          <a:prstGeom prst="roundRect">
            <a:avLst/>
          </a:prstGeom>
          <a:solidFill>
            <a:schemeClr val="tx2">
              <a:lumMod val="9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E99AF59-E48B-5FCC-411C-A3D9D085158D}"/>
              </a:ext>
            </a:extLst>
          </p:cNvPr>
          <p:cNvSpPr txBox="1"/>
          <p:nvPr/>
        </p:nvSpPr>
        <p:spPr>
          <a:xfrm>
            <a:off x="4304281" y="4038349"/>
            <a:ext cx="10454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Paused </a:t>
            </a:r>
            <a:r>
              <a:rPr kumimoji="1" lang="en-US" altLang="zh-CN" sz="800" dirty="0" err="1"/>
              <a:t>OpenClaw</a:t>
            </a:r>
            <a:endParaRPr kumimoji="1" lang="zh-CN" altLang="en-US" sz="800" dirty="0"/>
          </a:p>
        </p:txBody>
      </p:sp>
      <p:sp>
        <p:nvSpPr>
          <p:cNvPr id="96" name="圆角矩形 95">
            <a:extLst>
              <a:ext uri="{FF2B5EF4-FFF2-40B4-BE49-F238E27FC236}">
                <a16:creationId xmlns:a16="http://schemas.microsoft.com/office/drawing/2014/main" id="{C8B7C07B-7E5D-3C0F-4E5C-D85C0B90A6F8}"/>
              </a:ext>
            </a:extLst>
          </p:cNvPr>
          <p:cNvSpPr/>
          <p:nvPr/>
        </p:nvSpPr>
        <p:spPr>
          <a:xfrm>
            <a:off x="4558530" y="4328665"/>
            <a:ext cx="426375" cy="213297"/>
          </a:xfrm>
          <a:prstGeom prst="roundRect">
            <a:avLst/>
          </a:prstGeom>
          <a:solidFill>
            <a:schemeClr val="tx2">
              <a:lumMod val="9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97" name="圆角矩形 96">
            <a:extLst>
              <a:ext uri="{FF2B5EF4-FFF2-40B4-BE49-F238E27FC236}">
                <a16:creationId xmlns:a16="http://schemas.microsoft.com/office/drawing/2014/main" id="{AEEFCAFF-2183-ECBE-2F37-8F3F0E7A324B}"/>
              </a:ext>
            </a:extLst>
          </p:cNvPr>
          <p:cNvSpPr/>
          <p:nvPr/>
        </p:nvSpPr>
        <p:spPr>
          <a:xfrm>
            <a:off x="4593972" y="4374416"/>
            <a:ext cx="426375" cy="213297"/>
          </a:xfrm>
          <a:prstGeom prst="roundRect">
            <a:avLst/>
          </a:prstGeom>
          <a:solidFill>
            <a:schemeClr val="tx2">
              <a:lumMod val="9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01" name="圆角矩形 100">
            <a:extLst>
              <a:ext uri="{FF2B5EF4-FFF2-40B4-BE49-F238E27FC236}">
                <a16:creationId xmlns:a16="http://schemas.microsoft.com/office/drawing/2014/main" id="{19BE2E83-254B-03C1-47EB-B6890D906623}"/>
              </a:ext>
            </a:extLst>
          </p:cNvPr>
          <p:cNvSpPr/>
          <p:nvPr/>
        </p:nvSpPr>
        <p:spPr>
          <a:xfrm flipH="1">
            <a:off x="3492692" y="1338768"/>
            <a:ext cx="895332" cy="2905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Access </a:t>
            </a:r>
            <a:r>
              <a:rPr kumimoji="1" lang="en-US" altLang="zh-CN" sz="800" dirty="0" err="1"/>
              <a:t>OpenClaw</a:t>
            </a:r>
            <a:endParaRPr kumimoji="1" lang="zh-CN" altLang="en-US" sz="800" dirty="0"/>
          </a:p>
        </p:txBody>
      </p: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589CC4A6-BBDD-F668-50DA-A97C3172967F}"/>
              </a:ext>
            </a:extLst>
          </p:cNvPr>
          <p:cNvCxnSpPr>
            <a:cxnSpLocks/>
            <a:stCxn id="101" idx="2"/>
          </p:cNvCxnSpPr>
          <p:nvPr/>
        </p:nvCxnSpPr>
        <p:spPr>
          <a:xfrm>
            <a:off x="3940358" y="1629340"/>
            <a:ext cx="0" cy="850059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80A76747-416C-F825-E7D7-F222907C4EC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3940358" y="2696329"/>
            <a:ext cx="1" cy="360447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肘形连接符 118">
            <a:extLst>
              <a:ext uri="{FF2B5EF4-FFF2-40B4-BE49-F238E27FC236}">
                <a16:creationId xmlns:a16="http://schemas.microsoft.com/office/drawing/2014/main" id="{B1B4F8E4-8504-0F68-0202-45BCCFF07AFE}"/>
              </a:ext>
            </a:extLst>
          </p:cNvPr>
          <p:cNvCxnSpPr>
            <a:stCxn id="44" idx="2"/>
            <a:endCxn id="60" idx="0"/>
          </p:cNvCxnSpPr>
          <p:nvPr/>
        </p:nvCxnSpPr>
        <p:spPr>
          <a:xfrm rot="5400000">
            <a:off x="3019689" y="3099080"/>
            <a:ext cx="692267" cy="1149074"/>
          </a:xfrm>
          <a:prstGeom prst="bentConnector3">
            <a:avLst>
              <a:gd name="adj1" fmla="val 65611"/>
            </a:avLst>
          </a:prstGeom>
          <a:ln w="63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文本框 120">
            <a:extLst>
              <a:ext uri="{FF2B5EF4-FFF2-40B4-BE49-F238E27FC236}">
                <a16:creationId xmlns:a16="http://schemas.microsoft.com/office/drawing/2014/main" id="{1EBE1289-3732-2537-A248-935EC54BA3DD}"/>
              </a:ext>
            </a:extLst>
          </p:cNvPr>
          <p:cNvSpPr txBox="1"/>
          <p:nvPr/>
        </p:nvSpPr>
        <p:spPr>
          <a:xfrm>
            <a:off x="873414" y="1657343"/>
            <a:ext cx="17135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/>
              <a:t>1. request new </a:t>
            </a:r>
            <a:r>
              <a:rPr kumimoji="1" lang="en-US" altLang="zh-CN" sz="800" dirty="0" err="1"/>
              <a:t>openClaw</a:t>
            </a:r>
            <a:r>
              <a:rPr kumimoji="1" lang="en-US" altLang="zh-CN" sz="800" dirty="0"/>
              <a:t> for user</a:t>
            </a:r>
            <a:endParaRPr kumimoji="1" lang="zh-CN" altLang="en-US" sz="800" dirty="0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7BB5906C-1FE4-9276-7D79-2D3BE46BB790}"/>
              </a:ext>
            </a:extLst>
          </p:cNvPr>
          <p:cNvSpPr txBox="1"/>
          <p:nvPr/>
        </p:nvSpPr>
        <p:spPr>
          <a:xfrm>
            <a:off x="1078843" y="2730778"/>
            <a:ext cx="15021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/>
              <a:t>3. proxy to </a:t>
            </a:r>
            <a:r>
              <a:rPr kumimoji="1" lang="en-US" altLang="zh-CN" sz="800" dirty="0" err="1"/>
              <a:t>openkruise</a:t>
            </a:r>
            <a:r>
              <a:rPr kumimoji="1" lang="en-US" altLang="zh-CN" sz="800" dirty="0"/>
              <a:t> agent</a:t>
            </a:r>
            <a:endParaRPr kumimoji="1" lang="zh-CN" altLang="en-US" sz="800" dirty="0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BA6AA6E9-F598-F170-A882-B12A2E2BE4C1}"/>
              </a:ext>
            </a:extLst>
          </p:cNvPr>
          <p:cNvSpPr txBox="1"/>
          <p:nvPr/>
        </p:nvSpPr>
        <p:spPr>
          <a:xfrm>
            <a:off x="568620" y="2184711"/>
            <a:ext cx="20538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/>
              <a:t>2.</a:t>
            </a:r>
            <a:r>
              <a:rPr kumimoji="1" lang="zh-CN" altLang="en-US" sz="800" dirty="0"/>
              <a:t> </a:t>
            </a:r>
            <a:r>
              <a:rPr kumimoji="1" lang="en-US" altLang="zh-CN" sz="800" dirty="0"/>
              <a:t>create/config sandbox using e2b </a:t>
            </a:r>
            <a:r>
              <a:rPr kumimoji="1" lang="en-US" altLang="zh-CN" sz="800" dirty="0" err="1"/>
              <a:t>api</a:t>
            </a:r>
            <a:endParaRPr kumimoji="1" lang="en-US" altLang="zh-CN" sz="800" dirty="0"/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AAC1EF7E-42B4-BCDE-CDE8-ACFE6F9C0226}"/>
              </a:ext>
            </a:extLst>
          </p:cNvPr>
          <p:cNvSpPr txBox="1"/>
          <p:nvPr/>
        </p:nvSpPr>
        <p:spPr>
          <a:xfrm>
            <a:off x="1201852" y="4205139"/>
            <a:ext cx="1127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/>
              <a:t>5. </a:t>
            </a:r>
            <a:r>
              <a:rPr kumimoji="1" lang="en" altLang="zh-CN" sz="800" dirty="0"/>
              <a:t>m</a:t>
            </a:r>
            <a:r>
              <a:rPr lang="en" altLang="zh-CN" sz="800" dirty="0"/>
              <a:t>odify</a:t>
            </a:r>
            <a:r>
              <a:rPr lang="zh-CN" altLang="en-US" sz="800" dirty="0"/>
              <a:t> </a:t>
            </a:r>
            <a:r>
              <a:rPr lang="en" altLang="zh-CN" sz="800" dirty="0" err="1"/>
              <a:t>openclaw</a:t>
            </a:r>
            <a:r>
              <a:rPr lang="en" altLang="zh-CN" sz="800" dirty="0"/>
              <a:t> config via </a:t>
            </a:r>
            <a:r>
              <a:rPr lang="en-US" altLang="zh-CN" sz="800" dirty="0"/>
              <a:t>e2b </a:t>
            </a:r>
            <a:r>
              <a:rPr lang="en-US" altLang="zh-CN" sz="800" dirty="0" err="1"/>
              <a:t>api</a:t>
            </a:r>
            <a:endParaRPr lang="en" altLang="zh-CN" sz="800" dirty="0"/>
          </a:p>
        </p:txBody>
      </p:sp>
      <p:cxnSp>
        <p:nvCxnSpPr>
          <p:cNvPr id="147" name="直线箭头连接符 146">
            <a:extLst>
              <a:ext uri="{FF2B5EF4-FFF2-40B4-BE49-F238E27FC236}">
                <a16:creationId xmlns:a16="http://schemas.microsoft.com/office/drawing/2014/main" id="{E05C4807-CFAE-DEEA-BAFF-B9C57C5D60A9}"/>
              </a:ext>
            </a:extLst>
          </p:cNvPr>
          <p:cNvCxnSpPr>
            <a:cxnSpLocks/>
            <a:endCxn id="93" idx="3"/>
          </p:cNvCxnSpPr>
          <p:nvPr/>
        </p:nvCxnSpPr>
        <p:spPr>
          <a:xfrm>
            <a:off x="3324799" y="4318293"/>
            <a:ext cx="916304" cy="0"/>
          </a:xfrm>
          <a:prstGeom prst="straightConnector1">
            <a:avLst/>
          </a:prstGeom>
          <a:ln w="6350">
            <a:solidFill>
              <a:schemeClr val="accent3">
                <a:lumMod val="60000"/>
                <a:lumOff val="4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文本框 147">
            <a:extLst>
              <a:ext uri="{FF2B5EF4-FFF2-40B4-BE49-F238E27FC236}">
                <a16:creationId xmlns:a16="http://schemas.microsoft.com/office/drawing/2014/main" id="{9EDA1D87-8CDC-E8AF-BD0E-30BCAE505927}"/>
              </a:ext>
            </a:extLst>
          </p:cNvPr>
          <p:cNvSpPr txBox="1"/>
          <p:nvPr/>
        </p:nvSpPr>
        <p:spPr>
          <a:xfrm>
            <a:off x="3305896" y="4061909"/>
            <a:ext cx="9938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/>
              <a:t>Paused/Resume</a:t>
            </a: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180D5D3B-B93B-3F51-4F68-BA581349D34F}"/>
              </a:ext>
            </a:extLst>
          </p:cNvPr>
          <p:cNvSpPr txBox="1"/>
          <p:nvPr/>
        </p:nvSpPr>
        <p:spPr>
          <a:xfrm>
            <a:off x="3013404" y="3178636"/>
            <a:ext cx="632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2">
                    <a:lumMod val="50000"/>
                  </a:schemeClr>
                </a:solidFill>
              </a:rPr>
              <a:t>sandbox routes</a:t>
            </a:r>
          </a:p>
        </p:txBody>
      </p:sp>
      <p:sp>
        <p:nvSpPr>
          <p:cNvPr id="152" name="Shape 1021">
            <a:extLst>
              <a:ext uri="{FF2B5EF4-FFF2-40B4-BE49-F238E27FC236}">
                <a16:creationId xmlns:a16="http://schemas.microsoft.com/office/drawing/2014/main" id="{733128F7-A701-5DCB-3324-D230CB5AC0D0}"/>
              </a:ext>
            </a:extLst>
          </p:cNvPr>
          <p:cNvSpPr/>
          <p:nvPr/>
        </p:nvSpPr>
        <p:spPr>
          <a:xfrm flipV="1">
            <a:off x="5557257" y="1247554"/>
            <a:ext cx="3498666" cy="793896"/>
          </a:xfrm>
          <a:prstGeom prst="round2SameRect">
            <a:avLst>
              <a:gd name="adj1" fmla="val 8750"/>
              <a:gd name="adj2" fmla="val 0"/>
            </a:avLst>
          </a:prstGeom>
          <a:solidFill>
            <a:srgbClr val="FFFFFF"/>
          </a:solidFill>
          <a:ln w="12700">
            <a:solidFill>
              <a:srgbClr val="9292FF"/>
            </a:solidFill>
            <a:miter lim="400000"/>
          </a:ln>
          <a:effectLst>
            <a:outerShdw blurRad="67114" dist="66557" dir="5400000" rotWithShape="0">
              <a:srgbClr val="632DE4">
                <a:alpha val="9677"/>
              </a:srgbClr>
            </a:outerShdw>
          </a:effectLst>
        </p:spPr>
        <p:txBody>
          <a:bodyPr lIns="101600" tIns="101600" rIns="101600" bIns="1016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  <a:endParaRPr sz="800" dirty="0">
              <a:latin typeface="+mn-lt"/>
              <a:ea typeface="Alibaba PuHuiTi 2.0 55 Regular" panose="00020600040101010101" pitchFamily="18" charset="-122"/>
              <a:cs typeface="Alibaba PuHuiTi 2.0 55 Regular" pitchFamily="18" charset="-122"/>
            </a:endParaRPr>
          </a:p>
        </p:txBody>
      </p:sp>
      <p:sp>
        <p:nvSpPr>
          <p:cNvPr id="154" name="Shape 1021">
            <a:extLst>
              <a:ext uri="{FF2B5EF4-FFF2-40B4-BE49-F238E27FC236}">
                <a16:creationId xmlns:a16="http://schemas.microsoft.com/office/drawing/2014/main" id="{E9F5E2CC-C589-6D65-8882-EB44E70A2E74}"/>
              </a:ext>
            </a:extLst>
          </p:cNvPr>
          <p:cNvSpPr/>
          <p:nvPr/>
        </p:nvSpPr>
        <p:spPr>
          <a:xfrm flipV="1">
            <a:off x="5557257" y="1247554"/>
            <a:ext cx="3498666" cy="45719"/>
          </a:xfrm>
          <a:prstGeom prst="rect">
            <a:avLst/>
          </a:prstGeom>
          <a:gradFill>
            <a:gsLst>
              <a:gs pos="0">
                <a:srgbClr val="1E78E6"/>
              </a:gs>
              <a:gs pos="100000">
                <a:srgbClr val="5BB2FC"/>
              </a:gs>
            </a:gsLst>
            <a:lin ang="10800000"/>
          </a:gradFill>
          <a:ln w="12700">
            <a:miter lim="400000"/>
          </a:ln>
        </p:spPr>
        <p:txBody>
          <a:bodyPr lIns="60208" tIns="60208" rIns="60208" bIns="60208" anchor="ctr"/>
          <a:lstStyle/>
          <a:p>
            <a:pPr marL="0" marR="0" lvl="0" indent="0" algn="ctr" defTabSz="2051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00">
                <a:solidFill>
                  <a:srgbClr val="FFFFFF"/>
                </a:solidFill>
              </a:defRPr>
            </a:pPr>
            <a:endParaRPr kumimoji="0" sz="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59" name="请添加标题文字内容">
            <a:extLst>
              <a:ext uri="{FF2B5EF4-FFF2-40B4-BE49-F238E27FC236}">
                <a16:creationId xmlns:a16="http://schemas.microsoft.com/office/drawing/2014/main" id="{C96C6573-783C-C6A6-1270-D410B6C32E31}"/>
              </a:ext>
            </a:extLst>
          </p:cNvPr>
          <p:cNvSpPr txBox="1"/>
          <p:nvPr/>
        </p:nvSpPr>
        <p:spPr>
          <a:xfrm>
            <a:off x="6670985" y="1284905"/>
            <a:ext cx="1303436" cy="253467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200" b="1">
                <a:solidFill>
                  <a:srgbClr val="0055FF"/>
                </a:solidFill>
              </a:defRPr>
            </a:lvl1pPr>
          </a:lstStyle>
          <a:p>
            <a:pPr lvl="0">
              <a:buClrTx/>
              <a:defRPr/>
            </a:pPr>
            <a:r>
              <a:rPr lang="en" altLang="zh-CN" sz="900" dirty="0"/>
              <a:t>User Pain Points</a:t>
            </a:r>
            <a:endParaRPr kumimoji="0" lang="zh-CN" altLang="en-US" sz="900" u="none" strike="noStrike" kern="1200" cap="none" spc="0" normalizeH="0" baseline="0" noProof="0" dirty="0">
              <a:ln>
                <a:noFill/>
              </a:ln>
              <a:solidFill>
                <a:srgbClr val="0335CD"/>
              </a:solidFill>
              <a:effectLst/>
              <a:uLnTx/>
              <a:uFillTx/>
              <a:latin typeface="+mn-lt"/>
              <a:ea typeface="Alibaba PuHuiTi 2.0 85 Bold" panose="00020600040101010101" charset="-122"/>
              <a:cs typeface="Alibaba PuHuiTi 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60" name="文本框 159">
            <a:extLst>
              <a:ext uri="{FF2B5EF4-FFF2-40B4-BE49-F238E27FC236}">
                <a16:creationId xmlns:a16="http://schemas.microsoft.com/office/drawing/2014/main" id="{3ECF995A-FEE6-A1CD-6CEC-C86D17ABE5EF}"/>
              </a:ext>
            </a:extLst>
          </p:cNvPr>
          <p:cNvSpPr txBox="1"/>
          <p:nvPr/>
        </p:nvSpPr>
        <p:spPr>
          <a:xfrm>
            <a:off x="5657871" y="1498760"/>
            <a:ext cx="27494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" altLang="zh-CN" sz="900" dirty="0">
                <a:solidFill>
                  <a:schemeClr val="tx1"/>
                </a:solidFill>
              </a:rPr>
              <a:t>Tight online schedule</a:t>
            </a:r>
          </a:p>
          <a:p>
            <a:pPr marL="228600" indent="-228600">
              <a:buFont typeface="+mj-lt"/>
              <a:buAutoNum type="arabicPeriod"/>
            </a:pPr>
            <a:r>
              <a:rPr lang="en" altLang="zh-CN" sz="900" dirty="0">
                <a:solidFill>
                  <a:schemeClr val="tx1"/>
                </a:solidFill>
              </a:rPr>
              <a:t>High costs of idle resources</a:t>
            </a:r>
          </a:p>
          <a:p>
            <a:pPr marL="228600" indent="-228600">
              <a:buFont typeface="+mj-lt"/>
              <a:buAutoNum type="arabicPeriod"/>
            </a:pPr>
            <a:r>
              <a:rPr lang="en" altLang="zh-CN" sz="900" dirty="0">
                <a:solidFill>
                  <a:schemeClr val="tx1"/>
                </a:solidFill>
              </a:rPr>
              <a:t>Excessive response latency due to cold starts</a:t>
            </a:r>
          </a:p>
        </p:txBody>
      </p:sp>
      <p:sp>
        <p:nvSpPr>
          <p:cNvPr id="161" name="Shape 1021">
            <a:extLst>
              <a:ext uri="{FF2B5EF4-FFF2-40B4-BE49-F238E27FC236}">
                <a16:creationId xmlns:a16="http://schemas.microsoft.com/office/drawing/2014/main" id="{0EB43F4B-CEB2-07DA-7980-4323A1CA6E85}"/>
              </a:ext>
            </a:extLst>
          </p:cNvPr>
          <p:cNvSpPr/>
          <p:nvPr/>
        </p:nvSpPr>
        <p:spPr>
          <a:xfrm flipV="1">
            <a:off x="5561640" y="2246936"/>
            <a:ext cx="3498666" cy="1409614"/>
          </a:xfrm>
          <a:prstGeom prst="round2SameRect">
            <a:avLst>
              <a:gd name="adj1" fmla="val 8750"/>
              <a:gd name="adj2" fmla="val 0"/>
            </a:avLst>
          </a:prstGeom>
          <a:solidFill>
            <a:srgbClr val="FFFFFF"/>
          </a:solidFill>
          <a:ln w="12700">
            <a:solidFill>
              <a:srgbClr val="9292FF"/>
            </a:solidFill>
            <a:miter lim="400000"/>
          </a:ln>
          <a:effectLst>
            <a:outerShdw blurRad="67114" dist="66557" dir="5400000" rotWithShape="0">
              <a:srgbClr val="632DE4">
                <a:alpha val="9677"/>
              </a:srgbClr>
            </a:outerShdw>
          </a:effectLst>
        </p:spPr>
        <p:txBody>
          <a:bodyPr lIns="101600" tIns="101600" rIns="101600" bIns="1016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  <a:endParaRPr sz="800" dirty="0">
              <a:latin typeface="+mn-lt"/>
              <a:ea typeface="Alibaba PuHuiTi 2.0 55 Regular" panose="00020600040101010101" pitchFamily="18" charset="-122"/>
              <a:cs typeface="Alibaba PuHuiTi 2.0 55 Regular" pitchFamily="18" charset="-122"/>
            </a:endParaRPr>
          </a:p>
        </p:txBody>
      </p:sp>
      <p:sp>
        <p:nvSpPr>
          <p:cNvPr id="162" name="Shape 1021">
            <a:extLst>
              <a:ext uri="{FF2B5EF4-FFF2-40B4-BE49-F238E27FC236}">
                <a16:creationId xmlns:a16="http://schemas.microsoft.com/office/drawing/2014/main" id="{23E1270F-64D3-49E0-E0F0-06BA3D5C663B}"/>
              </a:ext>
            </a:extLst>
          </p:cNvPr>
          <p:cNvSpPr/>
          <p:nvPr/>
        </p:nvSpPr>
        <p:spPr>
          <a:xfrm flipV="1">
            <a:off x="5561640" y="2246937"/>
            <a:ext cx="3498666" cy="45719"/>
          </a:xfrm>
          <a:prstGeom prst="rect">
            <a:avLst/>
          </a:prstGeom>
          <a:gradFill>
            <a:gsLst>
              <a:gs pos="0">
                <a:srgbClr val="1E78E6"/>
              </a:gs>
              <a:gs pos="100000">
                <a:srgbClr val="5BB2FC"/>
              </a:gs>
            </a:gsLst>
            <a:lin ang="10800000"/>
          </a:gradFill>
          <a:ln w="12700">
            <a:miter lim="400000"/>
          </a:ln>
        </p:spPr>
        <p:txBody>
          <a:bodyPr lIns="60208" tIns="60208" rIns="60208" bIns="60208" anchor="ctr"/>
          <a:lstStyle/>
          <a:p>
            <a:pPr marL="0" marR="0" lvl="0" indent="0" algn="ctr" defTabSz="2051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00">
                <a:solidFill>
                  <a:srgbClr val="FFFFFF"/>
                </a:solidFill>
              </a:defRPr>
            </a:pPr>
            <a:endParaRPr kumimoji="0" sz="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63" name="请添加标题文字内容">
            <a:extLst>
              <a:ext uri="{FF2B5EF4-FFF2-40B4-BE49-F238E27FC236}">
                <a16:creationId xmlns:a16="http://schemas.microsoft.com/office/drawing/2014/main" id="{05B928C8-6740-AF51-499F-2E4E64D02B43}"/>
              </a:ext>
            </a:extLst>
          </p:cNvPr>
          <p:cNvSpPr txBox="1"/>
          <p:nvPr/>
        </p:nvSpPr>
        <p:spPr>
          <a:xfrm>
            <a:off x="6535184" y="2288625"/>
            <a:ext cx="1708593" cy="253467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200" b="1">
                <a:solidFill>
                  <a:srgbClr val="0055FF"/>
                </a:solidFill>
              </a:defRPr>
            </a:lvl1pPr>
          </a:lstStyle>
          <a:p>
            <a:pPr lvl="0">
              <a:buClrTx/>
              <a:defRPr/>
            </a:pPr>
            <a:r>
              <a:rPr kumimoji="0" lang="en" altLang="zh-CN" sz="900" u="none" strike="noStrike" kern="1200" cap="none" spc="0" normalizeH="0" baseline="0" noProof="0" dirty="0" err="1">
                <a:ln>
                  <a:noFill/>
                </a:ln>
                <a:solidFill>
                  <a:srgbClr val="0335CD"/>
                </a:solidFill>
                <a:effectLst/>
                <a:uLnTx/>
                <a:uFillTx/>
                <a:latin typeface="+mn-lt"/>
                <a:ea typeface="Alibaba PuHuiTi 2.0 85 Bold" panose="00020600040101010101" charset="-122"/>
                <a:cs typeface="Alibaba PuHuiTi R" pitchFamily="18" charset="-122"/>
                <a:sym typeface="Microsoft YaHei" panose="040F0700000000000000" pitchFamily="34" charset="-122"/>
              </a:rPr>
              <a:t>OpenKruise</a:t>
            </a:r>
            <a:r>
              <a:rPr kumimoji="0" lang="zh-CN" altLang="en-US" sz="900" u="none" strike="noStrike" kern="1200" cap="none" spc="0" normalizeH="0" baseline="0" noProof="0" dirty="0">
                <a:ln>
                  <a:noFill/>
                </a:ln>
                <a:solidFill>
                  <a:srgbClr val="0335CD"/>
                </a:solidFill>
                <a:effectLst/>
                <a:uLnTx/>
                <a:uFillTx/>
                <a:latin typeface="+mn-lt"/>
                <a:ea typeface="Alibaba PuHuiTi 2.0 85 Bold" panose="00020600040101010101" charset="-122"/>
                <a:cs typeface="Alibaba PuHuiTi R" pitchFamily="18" charset="-122"/>
                <a:sym typeface="Microsoft YaHei" panose="040F0700000000000000" pitchFamily="34" charset="-122"/>
              </a:rPr>
              <a:t> </a:t>
            </a:r>
            <a:r>
              <a:rPr kumimoji="0" lang="en-US" altLang="zh-CN" sz="900" u="none" strike="noStrike" kern="1200" cap="none" spc="0" normalizeH="0" baseline="0" noProof="0" dirty="0">
                <a:ln>
                  <a:noFill/>
                </a:ln>
                <a:solidFill>
                  <a:srgbClr val="0335CD"/>
                </a:solidFill>
                <a:effectLst/>
                <a:uLnTx/>
                <a:uFillTx/>
                <a:latin typeface="+mn-lt"/>
                <a:ea typeface="Alibaba PuHuiTi 2.0 85 Bold" panose="00020600040101010101" charset="-122"/>
                <a:cs typeface="Alibaba PuHuiTi R" pitchFamily="18" charset="-122"/>
                <a:sym typeface="Microsoft YaHei" panose="040F0700000000000000" pitchFamily="34" charset="-122"/>
              </a:rPr>
              <a:t>Agent</a:t>
            </a:r>
            <a:r>
              <a:rPr kumimoji="0" lang="zh-CN" altLang="en-US" sz="900" u="none" strike="noStrike" kern="1200" cap="none" spc="0" normalizeH="0" baseline="0" noProof="0" dirty="0">
                <a:ln>
                  <a:noFill/>
                </a:ln>
                <a:solidFill>
                  <a:srgbClr val="0335CD"/>
                </a:solidFill>
                <a:effectLst/>
                <a:uLnTx/>
                <a:uFillTx/>
                <a:latin typeface="+mn-lt"/>
                <a:ea typeface="Alibaba PuHuiTi 2.0 85 Bold" panose="00020600040101010101" charset="-122"/>
                <a:cs typeface="Alibaba PuHuiTi R" pitchFamily="18" charset="-122"/>
                <a:sym typeface="Microsoft YaHei" panose="040F0700000000000000" pitchFamily="34" charset="-122"/>
              </a:rPr>
              <a:t> </a:t>
            </a:r>
            <a:r>
              <a:rPr kumimoji="0" lang="en-US" altLang="zh-CN" sz="900" u="none" strike="noStrike" kern="1200" cap="none" spc="0" normalizeH="0" baseline="0" noProof="0" dirty="0">
                <a:ln>
                  <a:noFill/>
                </a:ln>
                <a:solidFill>
                  <a:srgbClr val="0335CD"/>
                </a:solidFill>
                <a:effectLst/>
                <a:uLnTx/>
                <a:uFillTx/>
                <a:latin typeface="+mn-lt"/>
                <a:ea typeface="Alibaba PuHuiTi 2.0 85 Bold" panose="00020600040101010101" charset="-122"/>
                <a:cs typeface="Alibaba PuHuiTi R" pitchFamily="18" charset="-122"/>
                <a:sym typeface="Microsoft YaHei" panose="040F0700000000000000" pitchFamily="34" charset="-122"/>
              </a:rPr>
              <a:t>Solution</a:t>
            </a:r>
            <a:endParaRPr kumimoji="0" lang="zh-CN" altLang="en-US" sz="900" u="none" strike="noStrike" kern="1200" cap="none" spc="0" normalizeH="0" baseline="0" noProof="0" dirty="0">
              <a:ln>
                <a:noFill/>
              </a:ln>
              <a:solidFill>
                <a:srgbClr val="0335CD"/>
              </a:solidFill>
              <a:effectLst/>
              <a:uLnTx/>
              <a:uFillTx/>
              <a:latin typeface="+mn-lt"/>
              <a:ea typeface="Alibaba PuHuiTi 2.0 85 Bold" panose="00020600040101010101" charset="-122"/>
              <a:cs typeface="Alibaba PuHuiTi 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64" name="文本框 163">
            <a:extLst>
              <a:ext uri="{FF2B5EF4-FFF2-40B4-BE49-F238E27FC236}">
                <a16:creationId xmlns:a16="http://schemas.microsoft.com/office/drawing/2014/main" id="{F3D5AE83-8EBB-14EE-E586-ED4071FDA539}"/>
              </a:ext>
            </a:extLst>
          </p:cNvPr>
          <p:cNvSpPr txBox="1"/>
          <p:nvPr/>
        </p:nvSpPr>
        <p:spPr>
          <a:xfrm>
            <a:off x="5571140" y="2543836"/>
            <a:ext cx="3517665" cy="897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" altLang="zh-CN" sz="900" dirty="0"/>
              <a:t>compatible with the E2B API, allowing users to integrate via the E2B SDK.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" altLang="zh-CN" sz="900" dirty="0"/>
              <a:t>pause/resume capabilities enable preserving filesystem state.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" altLang="zh-CN" sz="900" dirty="0"/>
              <a:t>Sandbox warm pool to accelerate </a:t>
            </a:r>
            <a:r>
              <a:rPr lang="en" altLang="zh-CN" sz="900" dirty="0" err="1"/>
              <a:t>OpenClaw</a:t>
            </a:r>
            <a:r>
              <a:rPr lang="en" altLang="zh-CN" sz="900" dirty="0"/>
              <a:t> startup time.</a:t>
            </a:r>
          </a:p>
        </p:txBody>
      </p:sp>
      <p:sp>
        <p:nvSpPr>
          <p:cNvPr id="165" name="Shape 1021">
            <a:extLst>
              <a:ext uri="{FF2B5EF4-FFF2-40B4-BE49-F238E27FC236}">
                <a16:creationId xmlns:a16="http://schemas.microsoft.com/office/drawing/2014/main" id="{DE43B3BB-104F-B4B0-471B-ECBA3727AA93}"/>
              </a:ext>
            </a:extLst>
          </p:cNvPr>
          <p:cNvSpPr/>
          <p:nvPr/>
        </p:nvSpPr>
        <p:spPr>
          <a:xfrm flipV="1">
            <a:off x="5592055" y="3799081"/>
            <a:ext cx="3498666" cy="1152626"/>
          </a:xfrm>
          <a:prstGeom prst="round2SameRect">
            <a:avLst>
              <a:gd name="adj1" fmla="val 8750"/>
              <a:gd name="adj2" fmla="val 0"/>
            </a:avLst>
          </a:prstGeom>
          <a:solidFill>
            <a:srgbClr val="FFFFFF"/>
          </a:solidFill>
          <a:ln w="12700">
            <a:solidFill>
              <a:srgbClr val="9292FF"/>
            </a:solidFill>
            <a:miter lim="400000"/>
          </a:ln>
          <a:effectLst>
            <a:outerShdw blurRad="67114" dist="66557" dir="5400000" rotWithShape="0">
              <a:srgbClr val="632DE4">
                <a:alpha val="9677"/>
              </a:srgbClr>
            </a:outerShdw>
          </a:effectLst>
        </p:spPr>
        <p:txBody>
          <a:bodyPr lIns="101600" tIns="101600" rIns="101600" bIns="1016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  <a:endParaRPr sz="800" dirty="0">
              <a:latin typeface="+mn-lt"/>
              <a:ea typeface="Alibaba PuHuiTi 2.0 55 Regular" panose="00020600040101010101" pitchFamily="18" charset="-122"/>
              <a:cs typeface="Alibaba PuHuiTi 2.0 55 Regular" pitchFamily="18" charset="-122"/>
            </a:endParaRPr>
          </a:p>
        </p:txBody>
      </p:sp>
      <p:sp>
        <p:nvSpPr>
          <p:cNvPr id="166" name="Shape 1021">
            <a:extLst>
              <a:ext uri="{FF2B5EF4-FFF2-40B4-BE49-F238E27FC236}">
                <a16:creationId xmlns:a16="http://schemas.microsoft.com/office/drawing/2014/main" id="{805C5875-6012-A6D9-A760-D6E278F6C887}"/>
              </a:ext>
            </a:extLst>
          </p:cNvPr>
          <p:cNvSpPr/>
          <p:nvPr/>
        </p:nvSpPr>
        <p:spPr>
          <a:xfrm flipV="1">
            <a:off x="5580640" y="3796817"/>
            <a:ext cx="3498666" cy="45719"/>
          </a:xfrm>
          <a:prstGeom prst="rect">
            <a:avLst/>
          </a:prstGeom>
          <a:gradFill>
            <a:gsLst>
              <a:gs pos="0">
                <a:srgbClr val="1E78E6"/>
              </a:gs>
              <a:gs pos="100000">
                <a:srgbClr val="5BB2FC"/>
              </a:gs>
            </a:gsLst>
            <a:lin ang="10800000"/>
          </a:gradFill>
          <a:ln w="12700">
            <a:miter lim="400000"/>
          </a:ln>
        </p:spPr>
        <p:txBody>
          <a:bodyPr lIns="60208" tIns="60208" rIns="60208" bIns="60208" anchor="ctr"/>
          <a:lstStyle/>
          <a:p>
            <a:pPr marL="0" marR="0" lvl="0" indent="0" algn="ctr" defTabSz="2051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00">
                <a:solidFill>
                  <a:srgbClr val="FFFFFF"/>
                </a:solidFill>
              </a:defRPr>
            </a:pPr>
            <a:endParaRPr kumimoji="0" sz="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67" name="请添加标题文字内容">
            <a:extLst>
              <a:ext uri="{FF2B5EF4-FFF2-40B4-BE49-F238E27FC236}">
                <a16:creationId xmlns:a16="http://schemas.microsoft.com/office/drawing/2014/main" id="{BA878FA3-F2F2-31EA-122A-1A4665ED88F4}"/>
              </a:ext>
            </a:extLst>
          </p:cNvPr>
          <p:cNvSpPr txBox="1"/>
          <p:nvPr/>
        </p:nvSpPr>
        <p:spPr>
          <a:xfrm>
            <a:off x="6778244" y="3840770"/>
            <a:ext cx="1119343" cy="253467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200" b="1">
                <a:solidFill>
                  <a:srgbClr val="0055FF"/>
                </a:solidFill>
              </a:defRPr>
            </a:lvl1pPr>
          </a:lstStyle>
          <a:p>
            <a:pPr lvl="0">
              <a:buClrTx/>
              <a:defRPr/>
            </a:pPr>
            <a:r>
              <a:rPr lang="en" altLang="zh-CN" sz="900" dirty="0"/>
              <a:t>Customer Benefits</a:t>
            </a:r>
            <a:endParaRPr kumimoji="0" lang="zh-CN" altLang="en-US" sz="900" u="none" strike="noStrike" kern="1200" cap="none" spc="0" normalizeH="0" baseline="0" noProof="0" dirty="0">
              <a:ln>
                <a:noFill/>
              </a:ln>
              <a:solidFill>
                <a:srgbClr val="0335CD"/>
              </a:solidFill>
              <a:effectLst/>
              <a:uLnTx/>
              <a:uFillTx/>
              <a:latin typeface="+mn-lt"/>
              <a:ea typeface="Alibaba PuHuiTi 2.0 85 Bold" panose="00020600040101010101" charset="-122"/>
              <a:cs typeface="Alibaba PuHuiTi 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68" name="文本框 167">
            <a:extLst>
              <a:ext uri="{FF2B5EF4-FFF2-40B4-BE49-F238E27FC236}">
                <a16:creationId xmlns:a16="http://schemas.microsoft.com/office/drawing/2014/main" id="{FF6614EA-75E9-4DC0-1480-37128E068835}"/>
              </a:ext>
            </a:extLst>
          </p:cNvPr>
          <p:cNvSpPr txBox="1"/>
          <p:nvPr/>
        </p:nvSpPr>
        <p:spPr>
          <a:xfrm>
            <a:off x="5631745" y="4024275"/>
            <a:ext cx="3498666" cy="897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zh-CN" sz="900" dirty="0"/>
              <a:t>The customer completed the entire process—from cluster provisioning to </a:t>
            </a:r>
            <a:r>
              <a:rPr lang="en" altLang="zh-CN" sz="900" dirty="0" err="1"/>
              <a:t>OpenClaw</a:t>
            </a:r>
            <a:r>
              <a:rPr lang="en" altLang="zh-CN" sz="900" dirty="0"/>
              <a:t> service launch—in just five days, and delivered 8,000 </a:t>
            </a:r>
            <a:r>
              <a:rPr lang="en" altLang="zh-CN" sz="900" dirty="0" err="1"/>
              <a:t>OpenClaw</a:t>
            </a:r>
            <a:r>
              <a:rPr lang="en" altLang="zh-CN" sz="900" dirty="0"/>
              <a:t> instances to external users on the day of launch.</a:t>
            </a:r>
          </a:p>
        </p:txBody>
      </p:sp>
      <p:cxnSp>
        <p:nvCxnSpPr>
          <p:cNvPr id="170" name="直线箭头连接符 169">
            <a:extLst>
              <a:ext uri="{FF2B5EF4-FFF2-40B4-BE49-F238E27FC236}">
                <a16:creationId xmlns:a16="http://schemas.microsoft.com/office/drawing/2014/main" id="{D8B33DD9-E910-6E0B-DA96-3C8803E0FD0A}"/>
              </a:ext>
            </a:extLst>
          </p:cNvPr>
          <p:cNvCxnSpPr>
            <a:cxnSpLocks/>
            <a:stCxn id="42" idx="3"/>
          </p:cNvCxnSpPr>
          <p:nvPr/>
        </p:nvCxnSpPr>
        <p:spPr>
          <a:xfrm flipH="1" flipV="1">
            <a:off x="1347595" y="3325662"/>
            <a:ext cx="775113" cy="2574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文本框 170">
            <a:extLst>
              <a:ext uri="{FF2B5EF4-FFF2-40B4-BE49-F238E27FC236}">
                <a16:creationId xmlns:a16="http://schemas.microsoft.com/office/drawing/2014/main" id="{32A7A504-1422-ABE1-2EBA-2C2166F33F51}"/>
              </a:ext>
            </a:extLst>
          </p:cNvPr>
          <p:cNvSpPr txBox="1"/>
          <p:nvPr/>
        </p:nvSpPr>
        <p:spPr>
          <a:xfrm>
            <a:off x="1323988" y="3019486"/>
            <a:ext cx="840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2">
                    <a:lumMod val="50000"/>
                  </a:schemeClr>
                </a:solidFill>
              </a:rPr>
              <a:t>4. Claim sandbox</a:t>
            </a:r>
            <a:endParaRPr kumimoji="1" lang="zh-CN" altLang="en-US" sz="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900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181A51C6-3C05-FA39-C6B1-52DC94F71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>
            <a:extLst>
              <a:ext uri="{FF2B5EF4-FFF2-40B4-BE49-F238E27FC236}">
                <a16:creationId xmlns:a16="http://schemas.microsoft.com/office/drawing/2014/main" id="{B4A401FB-2DF9-06E5-4C1B-B884B29F34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4083" y="1824132"/>
            <a:ext cx="6586916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altLang="zh-CN" dirty="0"/>
              <a:t>Core Technologies</a:t>
            </a: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783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731703F9-60CC-CA20-4EB3-54327E7F9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文本框 71">
            <a:extLst>
              <a:ext uri="{FF2B5EF4-FFF2-40B4-BE49-F238E27FC236}">
                <a16:creationId xmlns:a16="http://schemas.microsoft.com/office/drawing/2014/main" id="{C0F234FB-6464-BCD9-2B63-3096B76DF42E}"/>
              </a:ext>
            </a:extLst>
          </p:cNvPr>
          <p:cNvSpPr txBox="1"/>
          <p:nvPr/>
        </p:nvSpPr>
        <p:spPr>
          <a:xfrm>
            <a:off x="2672695" y="142185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00" dirty="0"/>
              <a:t>隐藏</a:t>
            </a:r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F2D5253B-E814-E1CB-B1D9-354218720A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0926" y="0"/>
            <a:ext cx="7515497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Powering </a:t>
            </a:r>
            <a:r>
              <a:rPr lang="en-US" altLang="zh-CN" b="0" dirty="0"/>
              <a:t>E2B</a:t>
            </a:r>
            <a:r>
              <a:rPr lang="zh-CN" altLang="en-US" b="0" dirty="0"/>
              <a:t> </a:t>
            </a:r>
            <a:r>
              <a:rPr lang="en-US" altLang="zh-CN" b="0" dirty="0"/>
              <a:t>&amp;</a:t>
            </a:r>
            <a:r>
              <a:rPr lang="zh-CN" altLang="en-US" b="0" dirty="0"/>
              <a:t> </a:t>
            </a:r>
            <a:r>
              <a:rPr lang="en-US" altLang="zh-CN" b="0" dirty="0"/>
              <a:t>Session</a:t>
            </a:r>
            <a:r>
              <a:rPr lang="zh-CN" altLang="en-US" b="0" dirty="0"/>
              <a:t> </a:t>
            </a:r>
            <a:r>
              <a:rPr lang="en-US" altLang="zh-CN" b="0" dirty="0"/>
              <a:t>Aware</a:t>
            </a:r>
            <a:r>
              <a:rPr lang="zh-CN" altLang="en-US" b="0" dirty="0"/>
              <a:t> </a:t>
            </a:r>
            <a:r>
              <a:rPr lang="en-US" altLang="zh-CN" b="0" dirty="0"/>
              <a:t>MCP</a:t>
            </a:r>
            <a:r>
              <a:rPr lang="zh-CN" altLang="en-US" b="0" dirty="0"/>
              <a:t> </a:t>
            </a:r>
            <a:r>
              <a:rPr lang="en-US" altLang="zh-CN" b="0" dirty="0"/>
              <a:t>Server</a:t>
            </a:r>
            <a:endParaRPr dirty="0"/>
          </a:p>
        </p:txBody>
      </p:sp>
      <p:sp>
        <p:nvSpPr>
          <p:cNvPr id="52" name="圆角矩形">
            <a:extLst>
              <a:ext uri="{FF2B5EF4-FFF2-40B4-BE49-F238E27FC236}">
                <a16:creationId xmlns:a16="http://schemas.microsoft.com/office/drawing/2014/main" id="{0687AE2F-DFF2-1274-724F-7212AF28BD18}"/>
              </a:ext>
            </a:extLst>
          </p:cNvPr>
          <p:cNvSpPr/>
          <p:nvPr/>
        </p:nvSpPr>
        <p:spPr>
          <a:xfrm>
            <a:off x="148045" y="1192257"/>
            <a:ext cx="5164183" cy="3867423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9E940C2D-91DB-5674-7242-9AA23383C077}"/>
              </a:ext>
            </a:extLst>
          </p:cNvPr>
          <p:cNvSpPr/>
          <p:nvPr/>
        </p:nvSpPr>
        <p:spPr>
          <a:xfrm flipH="1">
            <a:off x="2183132" y="1277867"/>
            <a:ext cx="1368978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54" name="同侧圆角矩形 53">
            <a:extLst>
              <a:ext uri="{FF2B5EF4-FFF2-40B4-BE49-F238E27FC236}">
                <a16:creationId xmlns:a16="http://schemas.microsoft.com/office/drawing/2014/main" id="{FCA0A310-B8F6-7856-43AA-62F0A62FF6AF}"/>
              </a:ext>
            </a:extLst>
          </p:cNvPr>
          <p:cNvSpPr/>
          <p:nvPr/>
        </p:nvSpPr>
        <p:spPr>
          <a:xfrm rot="10800000" flipV="1">
            <a:off x="2664822" y="1472590"/>
            <a:ext cx="887286" cy="156650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 SDK/MCP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1F1F157-0E4B-6618-A44B-03E8108865E5}"/>
              </a:ext>
            </a:extLst>
          </p:cNvPr>
          <p:cNvSpPr txBox="1"/>
          <p:nvPr/>
        </p:nvSpPr>
        <p:spPr>
          <a:xfrm>
            <a:off x="2531631" y="1256291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07" name="圆角矩形">
            <a:extLst>
              <a:ext uri="{FF2B5EF4-FFF2-40B4-BE49-F238E27FC236}">
                <a16:creationId xmlns:a16="http://schemas.microsoft.com/office/drawing/2014/main" id="{D9B40BA2-DCBD-C42D-F7D8-CBB0FAE44F5C}"/>
              </a:ext>
            </a:extLst>
          </p:cNvPr>
          <p:cNvSpPr/>
          <p:nvPr/>
        </p:nvSpPr>
        <p:spPr>
          <a:xfrm>
            <a:off x="5504115" y="1678927"/>
            <a:ext cx="3395451" cy="3380753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08" name="圆角矩形">
            <a:extLst>
              <a:ext uri="{FF2B5EF4-FFF2-40B4-BE49-F238E27FC236}">
                <a16:creationId xmlns:a16="http://schemas.microsoft.com/office/drawing/2014/main" id="{34A5BFC7-F3FA-D354-A25F-116B0100A72F}"/>
              </a:ext>
            </a:extLst>
          </p:cNvPr>
          <p:cNvSpPr/>
          <p:nvPr/>
        </p:nvSpPr>
        <p:spPr>
          <a:xfrm>
            <a:off x="5573708" y="1731465"/>
            <a:ext cx="3240988" cy="3241638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6324C75C-4F06-28E2-2354-E87136E2131F}"/>
              </a:ext>
            </a:extLst>
          </p:cNvPr>
          <p:cNvSpPr txBox="1"/>
          <p:nvPr/>
        </p:nvSpPr>
        <p:spPr>
          <a:xfrm>
            <a:off x="5635316" y="1774608"/>
            <a:ext cx="3240988" cy="3087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zh-CN" sz="1000" b="1" dirty="0">
                <a:solidFill>
                  <a:schemeClr val="bg1"/>
                </a:solidFill>
              </a:rPr>
              <a:t>MCP</a:t>
            </a:r>
            <a:r>
              <a:rPr lang="zh-CN" altLang="en-US" sz="1000" b="1" dirty="0">
                <a:solidFill>
                  <a:schemeClr val="bg1"/>
                </a:solidFill>
              </a:rPr>
              <a:t> </a:t>
            </a:r>
            <a:r>
              <a:rPr lang="en-US" altLang="zh-CN" sz="1000" b="1" dirty="0">
                <a:solidFill>
                  <a:schemeClr val="bg1"/>
                </a:solidFill>
              </a:rPr>
              <a:t>Server</a:t>
            </a:r>
            <a:r>
              <a:rPr lang="zh-CN" altLang="en-US" sz="1000" b="1" dirty="0">
                <a:solidFill>
                  <a:schemeClr val="bg1"/>
                </a:solidFill>
              </a:rPr>
              <a:t>：</a:t>
            </a:r>
            <a:endParaRPr lang="en-US" altLang="zh-CN" sz="10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</a:rPr>
              <a:t>Session</a:t>
            </a:r>
            <a:r>
              <a:rPr lang="zh-CN" altLang="en-US" sz="1000" b="1" dirty="0">
                <a:solidFill>
                  <a:schemeClr val="bg1"/>
                </a:solidFill>
              </a:rPr>
              <a:t> </a:t>
            </a:r>
            <a:r>
              <a:rPr lang="en-US" altLang="zh-CN" sz="1000" b="1" dirty="0">
                <a:solidFill>
                  <a:schemeClr val="bg1"/>
                </a:solidFill>
              </a:rPr>
              <a:t>Aware</a:t>
            </a:r>
          </a:p>
          <a:p>
            <a:pPr lvl="6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</a:rPr>
              <a:t>     </a:t>
            </a:r>
            <a:r>
              <a:rPr lang="en-US" altLang="zh-CN" sz="1000" dirty="0">
                <a:solidFill>
                  <a:schemeClr val="bg1"/>
                </a:solidFill>
              </a:rPr>
              <a:t>1.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" altLang="zh-CN" sz="1000" dirty="0">
                <a:solidFill>
                  <a:schemeClr val="bg1"/>
                </a:solidFill>
              </a:rPr>
              <a:t>Session creation &amp; retrieval </a:t>
            </a:r>
          </a:p>
          <a:p>
            <a:pPr lvl="6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      </a:t>
            </a:r>
            <a:r>
              <a:rPr lang="en-US" altLang="zh-CN" sz="1000" dirty="0">
                <a:solidFill>
                  <a:schemeClr val="bg1"/>
                </a:solidFill>
              </a:rPr>
              <a:t>2.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" altLang="zh-CN" sz="1000" dirty="0">
                <a:solidFill>
                  <a:schemeClr val="bg1"/>
                </a:solidFill>
              </a:rPr>
              <a:t>Auto cleanup/paused of expired sessions </a:t>
            </a:r>
          </a:p>
          <a:p>
            <a:pPr marL="1714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b="1" dirty="0">
                <a:solidFill>
                  <a:schemeClr val="bg1"/>
                </a:solidFill>
              </a:rPr>
              <a:t>MCP</a:t>
            </a:r>
            <a:r>
              <a:rPr lang="zh-CN" altLang="en-US" sz="1000" b="1" dirty="0">
                <a:solidFill>
                  <a:schemeClr val="bg1"/>
                </a:solidFill>
              </a:rPr>
              <a:t> </a:t>
            </a:r>
            <a:r>
              <a:rPr lang="en-US" altLang="zh-CN" sz="1000" b="1" dirty="0">
                <a:solidFill>
                  <a:schemeClr val="bg1"/>
                </a:solidFill>
              </a:rPr>
              <a:t>Tools</a:t>
            </a:r>
            <a:endParaRPr lang="en" altLang="zh-CN" sz="1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    </a:t>
            </a:r>
            <a:r>
              <a:rPr lang="en-US" altLang="zh-CN" sz="1000" dirty="0">
                <a:solidFill>
                  <a:schemeClr val="bg1"/>
                </a:solidFill>
              </a:rPr>
              <a:t> 1. </a:t>
            </a:r>
            <a:r>
              <a:rPr lang="en" altLang="zh-CN" sz="1000" dirty="0">
                <a:solidFill>
                  <a:schemeClr val="bg1"/>
                </a:solidFill>
              </a:rPr>
              <a:t>Run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Code</a:t>
            </a:r>
            <a:r>
              <a:rPr lang="zh-CN" altLang="en-US" sz="1000" dirty="0">
                <a:solidFill>
                  <a:schemeClr val="bg1"/>
                </a:solidFill>
              </a:rPr>
              <a:t>，</a:t>
            </a:r>
            <a:r>
              <a:rPr lang="en-US" altLang="zh-CN" sz="1000" dirty="0">
                <a:solidFill>
                  <a:schemeClr val="bg1"/>
                </a:solidFill>
              </a:rPr>
              <a:t>Run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Code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One</a:t>
            </a:r>
            <a:r>
              <a:rPr lang="zh-CN" altLang="en-US" sz="1000" dirty="0">
                <a:solidFill>
                  <a:schemeClr val="bg1"/>
                </a:solidFill>
              </a:rPr>
              <a:t>，</a:t>
            </a:r>
            <a:r>
              <a:rPr lang="en-US" altLang="zh-CN" sz="1000" dirty="0">
                <a:solidFill>
                  <a:schemeClr val="bg1"/>
                </a:solidFill>
              </a:rPr>
              <a:t>Run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Command</a:t>
            </a:r>
            <a:endParaRPr lang="en" altLang="zh-CN" sz="1000" b="1" dirty="0">
              <a:solidFill>
                <a:schemeClr val="bg1"/>
              </a:solidFill>
            </a:endParaRPr>
          </a:p>
          <a:p>
            <a:pPr latinLnBrk="1">
              <a:lnSpc>
                <a:spcPct val="150000"/>
              </a:lnSpc>
            </a:pPr>
            <a:r>
              <a:rPr lang="en" altLang="zh-CN" sz="1000" b="1" dirty="0">
                <a:solidFill>
                  <a:schemeClr val="bg1"/>
                </a:solidFill>
              </a:rPr>
              <a:t>E2B: Multi-Scenario Support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>
                <a:solidFill>
                  <a:schemeClr val="bg1"/>
                </a:solidFill>
              </a:rPr>
              <a:t>Code Interpreter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>
                <a:solidFill>
                  <a:schemeClr val="bg1"/>
                </a:solidFill>
              </a:rPr>
              <a:t>Desktop Automation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>
                <a:solidFill>
                  <a:schemeClr val="bg1"/>
                </a:solidFill>
              </a:rPr>
              <a:t>Browser Interaction</a:t>
            </a:r>
            <a:endParaRPr lang="en" altLang="zh-CN" sz="1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" altLang="zh-CN" sz="1000" b="1" dirty="0">
                <a:solidFill>
                  <a:schemeClr val="bg1"/>
                </a:solidFill>
              </a:rPr>
              <a:t>Sandbox</a:t>
            </a:r>
            <a:r>
              <a:rPr lang="en-US" altLang="zh-CN" sz="1000" b="1" dirty="0">
                <a:solidFill>
                  <a:schemeClr val="bg1"/>
                </a:solidFill>
              </a:rPr>
              <a:t>-Gateway</a:t>
            </a:r>
            <a:r>
              <a:rPr lang="zh-CN" altLang="en-US" sz="1000" b="1" dirty="0">
                <a:solidFill>
                  <a:schemeClr val="bg1"/>
                </a:solidFill>
              </a:rPr>
              <a:t>：</a:t>
            </a:r>
            <a:r>
              <a:rPr lang="en" altLang="zh-CN" sz="1000" dirty="0">
                <a:solidFill>
                  <a:schemeClr val="bg1"/>
                </a:solidFill>
              </a:rPr>
              <a:t>Scalable data-plane proxy for 10K+ sandboxes — avoids Kubernetes Service overhead with direct </a:t>
            </a:r>
            <a:r>
              <a:rPr lang="en" altLang="zh-CN" sz="1000" dirty="0" err="1">
                <a:solidFill>
                  <a:schemeClr val="bg1"/>
                </a:solidFill>
              </a:rPr>
              <a:t>SandboxId</a:t>
            </a:r>
            <a:r>
              <a:rPr lang="en" altLang="zh-CN" sz="1000" dirty="0">
                <a:solidFill>
                  <a:schemeClr val="bg1"/>
                </a:solidFill>
              </a:rPr>
              <a:t>-to-IP routing.</a:t>
            </a:r>
          </a:p>
        </p:txBody>
      </p:sp>
      <p:sp>
        <p:nvSpPr>
          <p:cNvPr id="111" name="圆角矩形">
            <a:extLst>
              <a:ext uri="{FF2B5EF4-FFF2-40B4-BE49-F238E27FC236}">
                <a16:creationId xmlns:a16="http://schemas.microsoft.com/office/drawing/2014/main" id="{7FD07BC2-3093-B362-E207-6035E1B727BA}"/>
              </a:ext>
            </a:extLst>
          </p:cNvPr>
          <p:cNvSpPr/>
          <p:nvPr/>
        </p:nvSpPr>
        <p:spPr>
          <a:xfrm flipH="1">
            <a:off x="5504115" y="1201715"/>
            <a:ext cx="3392011" cy="375945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D90E5FFE-1B07-DFAB-4B37-3CEB176BD739}"/>
              </a:ext>
            </a:extLst>
          </p:cNvPr>
          <p:cNvSpPr txBox="1"/>
          <p:nvPr/>
        </p:nvSpPr>
        <p:spPr>
          <a:xfrm>
            <a:off x="5517126" y="1256291"/>
            <a:ext cx="337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solidFill>
                  <a:schemeClr val="bg1"/>
                </a:solidFill>
              </a:rPr>
              <a:t>Sandbox</a:t>
            </a:r>
            <a:r>
              <a:rPr kumimoji="1" lang="zh-CN" altLang="en-US" sz="1200" dirty="0">
                <a:solidFill>
                  <a:schemeClr val="bg1"/>
                </a:solidFill>
              </a:rPr>
              <a:t> </a:t>
            </a:r>
            <a:r>
              <a:rPr kumimoji="1" lang="en-US" altLang="zh-CN" sz="1200" dirty="0">
                <a:solidFill>
                  <a:schemeClr val="bg1"/>
                </a:solidFill>
              </a:rPr>
              <a:t>Manager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947DAC5-44CC-9D9D-FF93-633DEE56A506}"/>
              </a:ext>
            </a:extLst>
          </p:cNvPr>
          <p:cNvSpPr/>
          <p:nvPr/>
        </p:nvSpPr>
        <p:spPr>
          <a:xfrm>
            <a:off x="244435" y="2091334"/>
            <a:ext cx="3994828" cy="1636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0A10CA04-851C-B212-C238-70BD69CDD995}"/>
              </a:ext>
            </a:extLst>
          </p:cNvPr>
          <p:cNvSpPr/>
          <p:nvPr/>
        </p:nvSpPr>
        <p:spPr>
          <a:xfrm flipH="1">
            <a:off x="330926" y="2192690"/>
            <a:ext cx="2751908" cy="1271451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FF6514E-4D82-060F-EE2E-99C5104C23E7}"/>
              </a:ext>
            </a:extLst>
          </p:cNvPr>
          <p:cNvSpPr txBox="1"/>
          <p:nvPr/>
        </p:nvSpPr>
        <p:spPr>
          <a:xfrm>
            <a:off x="1230627" y="2209116"/>
            <a:ext cx="9525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tx1"/>
                </a:solidFill>
              </a:rPr>
              <a:t>MCP</a:t>
            </a:r>
            <a:r>
              <a:rPr kumimoji="1" lang="zh-CN" altLang="en-US" sz="1100" dirty="0">
                <a:solidFill>
                  <a:schemeClr val="tx1"/>
                </a:solidFill>
              </a:rPr>
              <a:t> </a:t>
            </a:r>
            <a:r>
              <a:rPr kumimoji="1" lang="en-US" altLang="zh-CN" sz="1100" dirty="0">
                <a:solidFill>
                  <a:schemeClr val="tx1"/>
                </a:solidFill>
              </a:rPr>
              <a:t>Server</a:t>
            </a:r>
            <a:endParaRPr kumimoji="1" lang="zh-CN" altLang="en-US" sz="1100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BD6E9F4-960C-9E30-46FC-64F54A7DBF15}"/>
              </a:ext>
            </a:extLst>
          </p:cNvPr>
          <p:cNvSpPr/>
          <p:nvPr/>
        </p:nvSpPr>
        <p:spPr>
          <a:xfrm>
            <a:off x="416953" y="2467108"/>
            <a:ext cx="2571567" cy="397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E40C37DB-230B-088E-A55D-96C01AE3D598}"/>
              </a:ext>
            </a:extLst>
          </p:cNvPr>
          <p:cNvSpPr/>
          <p:nvPr/>
        </p:nvSpPr>
        <p:spPr>
          <a:xfrm flipH="1">
            <a:off x="473647" y="2536184"/>
            <a:ext cx="1089753" cy="2616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Auth</a:t>
            </a:r>
            <a:endParaRPr kumimoji="1" lang="zh-CN" altLang="en-US" sz="1000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16195B1A-559A-70E4-492E-3F1DD894CAC3}"/>
              </a:ext>
            </a:extLst>
          </p:cNvPr>
          <p:cNvSpPr/>
          <p:nvPr/>
        </p:nvSpPr>
        <p:spPr>
          <a:xfrm flipH="1">
            <a:off x="1782806" y="2536184"/>
            <a:ext cx="1089753" cy="2616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Session</a:t>
            </a:r>
            <a:endParaRPr kumimoji="1" lang="zh-CN" altLang="en-US" sz="10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4669E68-294D-EDFC-B450-B4E5823B6748}"/>
              </a:ext>
            </a:extLst>
          </p:cNvPr>
          <p:cNvSpPr/>
          <p:nvPr/>
        </p:nvSpPr>
        <p:spPr>
          <a:xfrm>
            <a:off x="416953" y="2991106"/>
            <a:ext cx="2571567" cy="397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AF0F56A5-12E5-EFBE-C914-52029F9A3F75}"/>
              </a:ext>
            </a:extLst>
          </p:cNvPr>
          <p:cNvSpPr/>
          <p:nvPr/>
        </p:nvSpPr>
        <p:spPr>
          <a:xfrm flipH="1">
            <a:off x="473646" y="3060182"/>
            <a:ext cx="597507" cy="2616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C593A19-33E2-89C5-03F4-111B28C2BC2A}"/>
              </a:ext>
            </a:extLst>
          </p:cNvPr>
          <p:cNvSpPr txBox="1"/>
          <p:nvPr/>
        </p:nvSpPr>
        <p:spPr>
          <a:xfrm>
            <a:off x="432402" y="3072206"/>
            <a:ext cx="6799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run code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293E76C1-4033-ADD5-E713-941441FA6F92}"/>
              </a:ext>
            </a:extLst>
          </p:cNvPr>
          <p:cNvSpPr/>
          <p:nvPr/>
        </p:nvSpPr>
        <p:spPr>
          <a:xfrm flipH="1">
            <a:off x="1236066" y="3067876"/>
            <a:ext cx="951838" cy="2616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2155BBD-D29A-AA6C-DDCF-A4FD514BF9C3}"/>
              </a:ext>
            </a:extLst>
          </p:cNvPr>
          <p:cNvSpPr txBox="1"/>
          <p:nvPr/>
        </p:nvSpPr>
        <p:spPr>
          <a:xfrm>
            <a:off x="1223043" y="3072206"/>
            <a:ext cx="993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run command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8B5F1BFF-8B88-D4EF-8D7D-01FC10A0B800}"/>
              </a:ext>
            </a:extLst>
          </p:cNvPr>
          <p:cNvSpPr/>
          <p:nvPr/>
        </p:nvSpPr>
        <p:spPr>
          <a:xfrm flipH="1">
            <a:off x="2326771" y="3063547"/>
            <a:ext cx="597507" cy="2616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48638E6-AC1E-83A0-3A6C-D6C1DFAE0084}"/>
              </a:ext>
            </a:extLst>
          </p:cNvPr>
          <p:cNvSpPr txBox="1"/>
          <p:nvPr/>
        </p:nvSpPr>
        <p:spPr>
          <a:xfrm>
            <a:off x="2320363" y="3075571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file ops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8" name="圆角矩形 27">
            <a:extLst>
              <a:ext uri="{FF2B5EF4-FFF2-40B4-BE49-F238E27FC236}">
                <a16:creationId xmlns:a16="http://schemas.microsoft.com/office/drawing/2014/main" id="{B2118F72-E6B6-DF90-E18D-B9DC1084E4FD}"/>
              </a:ext>
            </a:extLst>
          </p:cNvPr>
          <p:cNvSpPr/>
          <p:nvPr/>
        </p:nvSpPr>
        <p:spPr>
          <a:xfrm flipH="1">
            <a:off x="3175899" y="2209116"/>
            <a:ext cx="1022453" cy="1271451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D15FC5D-9CB7-92A8-9B11-B4970F5495CE}"/>
              </a:ext>
            </a:extLst>
          </p:cNvPr>
          <p:cNvSpPr txBox="1"/>
          <p:nvPr/>
        </p:nvSpPr>
        <p:spPr>
          <a:xfrm>
            <a:off x="3230728" y="2225780"/>
            <a:ext cx="9060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tx1"/>
                </a:solidFill>
              </a:rPr>
              <a:t>E2B</a:t>
            </a:r>
            <a:r>
              <a:rPr kumimoji="1" lang="zh-CN" altLang="en-US" sz="1100" dirty="0">
                <a:solidFill>
                  <a:schemeClr val="tx1"/>
                </a:solidFill>
              </a:rPr>
              <a:t> </a:t>
            </a:r>
            <a:r>
              <a:rPr kumimoji="1" lang="en-US" altLang="zh-CN" sz="1100" dirty="0">
                <a:solidFill>
                  <a:schemeClr val="tx1"/>
                </a:solidFill>
              </a:rPr>
              <a:t>Server</a:t>
            </a:r>
            <a:endParaRPr kumimoji="1" lang="zh-CN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DDBF50F-8E76-C7A4-04C2-C89B91764D95}"/>
              </a:ext>
            </a:extLst>
          </p:cNvPr>
          <p:cNvSpPr/>
          <p:nvPr/>
        </p:nvSpPr>
        <p:spPr>
          <a:xfrm>
            <a:off x="3250510" y="2481180"/>
            <a:ext cx="906018" cy="808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FA6B418-49A7-519D-477B-CB4C999D6E68}"/>
              </a:ext>
            </a:extLst>
          </p:cNvPr>
          <p:cNvSpPr/>
          <p:nvPr/>
        </p:nvSpPr>
        <p:spPr>
          <a:xfrm flipH="1">
            <a:off x="3318756" y="2567332"/>
            <a:ext cx="767238" cy="2616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Auth</a:t>
            </a:r>
            <a:endParaRPr kumimoji="1" lang="zh-CN" altLang="en-US" sz="1000" dirty="0"/>
          </a:p>
        </p:txBody>
      </p:sp>
      <p:sp>
        <p:nvSpPr>
          <p:cNvPr id="40" name="圆角矩形 39">
            <a:extLst>
              <a:ext uri="{FF2B5EF4-FFF2-40B4-BE49-F238E27FC236}">
                <a16:creationId xmlns:a16="http://schemas.microsoft.com/office/drawing/2014/main" id="{9546969B-3F30-D6E7-7D3A-9A641BC24839}"/>
              </a:ext>
            </a:extLst>
          </p:cNvPr>
          <p:cNvSpPr/>
          <p:nvPr/>
        </p:nvSpPr>
        <p:spPr>
          <a:xfrm flipH="1">
            <a:off x="3318754" y="2944136"/>
            <a:ext cx="767236" cy="2616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</a:t>
            </a:r>
            <a:endParaRPr kumimoji="1" lang="zh-CN" altLang="en-US" sz="10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DF61AB2-DF82-CF53-7311-E15E16996159}"/>
              </a:ext>
            </a:extLst>
          </p:cNvPr>
          <p:cNvSpPr/>
          <p:nvPr/>
        </p:nvSpPr>
        <p:spPr>
          <a:xfrm>
            <a:off x="4221615" y="2478431"/>
            <a:ext cx="906017" cy="808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881BDC3E-CE63-80E0-5DB2-3E15EFCE97EC}"/>
              </a:ext>
            </a:extLst>
          </p:cNvPr>
          <p:cNvSpPr/>
          <p:nvPr/>
        </p:nvSpPr>
        <p:spPr>
          <a:xfrm flipH="1">
            <a:off x="4262524" y="2569686"/>
            <a:ext cx="786718" cy="63841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</a:t>
            </a:r>
          </a:p>
          <a:p>
            <a:pPr algn="ctr"/>
            <a:r>
              <a:rPr kumimoji="1" lang="en-US" altLang="zh-CN" sz="1000" dirty="0"/>
              <a:t>Gateway</a:t>
            </a:r>
            <a:endParaRPr kumimoji="1" lang="zh-CN" altLang="en-US" sz="10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48BA6D9-0290-BEFD-61ED-37BD3C831C8E}"/>
              </a:ext>
            </a:extLst>
          </p:cNvPr>
          <p:cNvSpPr txBox="1"/>
          <p:nvPr/>
        </p:nvSpPr>
        <p:spPr>
          <a:xfrm>
            <a:off x="2296478" y="3464522"/>
            <a:ext cx="12250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Sandbox Manager</a:t>
            </a:r>
            <a:endParaRPr kumimoji="1" lang="zh-CN" altLang="en-US" sz="1000" dirty="0"/>
          </a:p>
        </p:txBody>
      </p:sp>
      <p:sp>
        <p:nvSpPr>
          <p:cNvPr id="45" name="圆角矩形 44">
            <a:extLst>
              <a:ext uri="{FF2B5EF4-FFF2-40B4-BE49-F238E27FC236}">
                <a16:creationId xmlns:a16="http://schemas.microsoft.com/office/drawing/2014/main" id="{06FE62F0-AE71-A905-E715-A1A627E4E6D4}"/>
              </a:ext>
            </a:extLst>
          </p:cNvPr>
          <p:cNvSpPr/>
          <p:nvPr/>
        </p:nvSpPr>
        <p:spPr>
          <a:xfrm flipH="1">
            <a:off x="406805" y="4172313"/>
            <a:ext cx="1372572" cy="80079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圆角矩形 49">
            <a:extLst>
              <a:ext uri="{FF2B5EF4-FFF2-40B4-BE49-F238E27FC236}">
                <a16:creationId xmlns:a16="http://schemas.microsoft.com/office/drawing/2014/main" id="{BF90781D-77B6-70D4-906F-30CF0EDC9C74}"/>
              </a:ext>
            </a:extLst>
          </p:cNvPr>
          <p:cNvSpPr/>
          <p:nvPr/>
        </p:nvSpPr>
        <p:spPr>
          <a:xfrm>
            <a:off x="499665" y="4382000"/>
            <a:ext cx="1149651" cy="23354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Sidecar Runtime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84010AC0-12B4-B336-AD78-7CE16AE328DC}"/>
              </a:ext>
            </a:extLst>
          </p:cNvPr>
          <p:cNvSpPr/>
          <p:nvPr/>
        </p:nvSpPr>
        <p:spPr>
          <a:xfrm>
            <a:off x="495494" y="4674783"/>
            <a:ext cx="1149651" cy="23354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Sandbox Main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76E30761-BC0A-67E0-5E5B-3AB100663964}"/>
              </a:ext>
            </a:extLst>
          </p:cNvPr>
          <p:cNvSpPr/>
          <p:nvPr/>
        </p:nvSpPr>
        <p:spPr>
          <a:xfrm flipH="1">
            <a:off x="2105391" y="4161697"/>
            <a:ext cx="1372572" cy="804665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圆角矩形 60">
            <a:extLst>
              <a:ext uri="{FF2B5EF4-FFF2-40B4-BE49-F238E27FC236}">
                <a16:creationId xmlns:a16="http://schemas.microsoft.com/office/drawing/2014/main" id="{E05B5B78-735B-3B23-FF6E-156C7EFA9408}"/>
              </a:ext>
            </a:extLst>
          </p:cNvPr>
          <p:cNvSpPr/>
          <p:nvPr/>
        </p:nvSpPr>
        <p:spPr>
          <a:xfrm>
            <a:off x="2198251" y="4375259"/>
            <a:ext cx="1149651" cy="23354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Sidecar Runtime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3" name="圆角矩形 62">
            <a:extLst>
              <a:ext uri="{FF2B5EF4-FFF2-40B4-BE49-F238E27FC236}">
                <a16:creationId xmlns:a16="http://schemas.microsoft.com/office/drawing/2014/main" id="{1F67CB20-4DDA-548C-F14E-0BC20BAAF2B1}"/>
              </a:ext>
            </a:extLst>
          </p:cNvPr>
          <p:cNvSpPr/>
          <p:nvPr/>
        </p:nvSpPr>
        <p:spPr>
          <a:xfrm>
            <a:off x="2194080" y="4668042"/>
            <a:ext cx="1149651" cy="23354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Sandbox Main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4" name="圆角矩形 63">
            <a:extLst>
              <a:ext uri="{FF2B5EF4-FFF2-40B4-BE49-F238E27FC236}">
                <a16:creationId xmlns:a16="http://schemas.microsoft.com/office/drawing/2014/main" id="{D299EEF8-1EF3-745B-8848-76AD12FB2568}"/>
              </a:ext>
            </a:extLst>
          </p:cNvPr>
          <p:cNvSpPr/>
          <p:nvPr/>
        </p:nvSpPr>
        <p:spPr>
          <a:xfrm flipH="1">
            <a:off x="3749312" y="4168438"/>
            <a:ext cx="1372572" cy="804665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圆角矩形 64">
            <a:extLst>
              <a:ext uri="{FF2B5EF4-FFF2-40B4-BE49-F238E27FC236}">
                <a16:creationId xmlns:a16="http://schemas.microsoft.com/office/drawing/2014/main" id="{6B48076C-D83C-34C0-DD48-0A914B7A118C}"/>
              </a:ext>
            </a:extLst>
          </p:cNvPr>
          <p:cNvSpPr/>
          <p:nvPr/>
        </p:nvSpPr>
        <p:spPr>
          <a:xfrm>
            <a:off x="3842172" y="4390709"/>
            <a:ext cx="1149651" cy="23354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Sidecar Runtime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6" name="圆角矩形 65">
            <a:extLst>
              <a:ext uri="{FF2B5EF4-FFF2-40B4-BE49-F238E27FC236}">
                <a16:creationId xmlns:a16="http://schemas.microsoft.com/office/drawing/2014/main" id="{63085E4B-11D0-DBC0-C7AC-ED4F9737AAAE}"/>
              </a:ext>
            </a:extLst>
          </p:cNvPr>
          <p:cNvSpPr/>
          <p:nvPr/>
        </p:nvSpPr>
        <p:spPr>
          <a:xfrm>
            <a:off x="3838001" y="4674783"/>
            <a:ext cx="1149651" cy="23354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Sandbox Main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F1B0C8F-7EEF-9442-1417-4E03056EE05D}"/>
              </a:ext>
            </a:extLst>
          </p:cNvPr>
          <p:cNvSpPr txBox="1"/>
          <p:nvPr/>
        </p:nvSpPr>
        <p:spPr>
          <a:xfrm>
            <a:off x="824199" y="4175265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Sandbox</a:t>
            </a:r>
            <a:endParaRPr kumimoji="1" lang="zh-CN" altLang="en-US" sz="800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D1A6A37-0081-81EB-5A3F-A2C58D1B07F8}"/>
              </a:ext>
            </a:extLst>
          </p:cNvPr>
          <p:cNvSpPr txBox="1"/>
          <p:nvPr/>
        </p:nvSpPr>
        <p:spPr>
          <a:xfrm>
            <a:off x="2506856" y="4168438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Sandbox</a:t>
            </a:r>
            <a:endParaRPr kumimoji="1" lang="zh-CN" altLang="en-US" sz="800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D3FA003A-4A9A-42CC-EA6A-D932CF149575}"/>
              </a:ext>
            </a:extLst>
          </p:cNvPr>
          <p:cNvSpPr txBox="1"/>
          <p:nvPr/>
        </p:nvSpPr>
        <p:spPr>
          <a:xfrm>
            <a:off x="4166706" y="4184682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Sandbox</a:t>
            </a:r>
            <a:endParaRPr kumimoji="1" lang="zh-CN" altLang="en-US" sz="800" dirty="0"/>
          </a:p>
        </p:txBody>
      </p:sp>
      <p:cxnSp>
        <p:nvCxnSpPr>
          <p:cNvPr id="74" name="肘形连接符 73">
            <a:extLst>
              <a:ext uri="{FF2B5EF4-FFF2-40B4-BE49-F238E27FC236}">
                <a16:creationId xmlns:a16="http://schemas.microsoft.com/office/drawing/2014/main" id="{AB9D5E62-B35A-D3B4-64DD-5DFD204A32A4}"/>
              </a:ext>
            </a:extLst>
          </p:cNvPr>
          <p:cNvCxnSpPr>
            <a:stCxn id="53" idx="2"/>
            <a:endCxn id="11" idx="0"/>
          </p:cNvCxnSpPr>
          <p:nvPr/>
        </p:nvCxnSpPr>
        <p:spPr>
          <a:xfrm rot="5400000">
            <a:off x="2006293" y="1347787"/>
            <a:ext cx="561917" cy="116074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肘形连接符 75">
            <a:extLst>
              <a:ext uri="{FF2B5EF4-FFF2-40B4-BE49-F238E27FC236}">
                <a16:creationId xmlns:a16="http://schemas.microsoft.com/office/drawing/2014/main" id="{CC0A3238-3BEA-0DF1-8CDE-480ED58703E5}"/>
              </a:ext>
            </a:extLst>
          </p:cNvPr>
          <p:cNvCxnSpPr>
            <a:cxnSpLocks/>
            <a:stCxn id="72" idx="2"/>
            <a:endCxn id="29" idx="0"/>
          </p:cNvCxnSpPr>
          <p:nvPr/>
        </p:nvCxnSpPr>
        <p:spPr>
          <a:xfrm rot="16200000" flipH="1">
            <a:off x="2981440" y="1523482"/>
            <a:ext cx="588477" cy="81611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>
            <a:extLst>
              <a:ext uri="{FF2B5EF4-FFF2-40B4-BE49-F238E27FC236}">
                <a16:creationId xmlns:a16="http://schemas.microsoft.com/office/drawing/2014/main" id="{537E36A6-AAE1-D0B7-31F0-EFBC0E80AB7D}"/>
              </a:ext>
            </a:extLst>
          </p:cNvPr>
          <p:cNvSpPr txBox="1"/>
          <p:nvPr/>
        </p:nvSpPr>
        <p:spPr>
          <a:xfrm>
            <a:off x="1876042" y="1679970"/>
            <a:ext cx="915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 err="1"/>
              <a:t>mcp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protocol</a:t>
            </a:r>
            <a:endParaRPr kumimoji="1" lang="zh-CN" altLang="en-US" sz="1000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F009434D-C385-C12F-61F6-8704DA867302}"/>
              </a:ext>
            </a:extLst>
          </p:cNvPr>
          <p:cNvSpPr txBox="1"/>
          <p:nvPr/>
        </p:nvSpPr>
        <p:spPr>
          <a:xfrm>
            <a:off x="2933031" y="1678927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e2b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protocol</a:t>
            </a:r>
            <a:endParaRPr kumimoji="1" lang="zh-CN" altLang="en-US" sz="1000" dirty="0"/>
          </a:p>
        </p:txBody>
      </p:sp>
      <p:cxnSp>
        <p:nvCxnSpPr>
          <p:cNvPr id="91" name="肘形连接符 90">
            <a:extLst>
              <a:ext uri="{FF2B5EF4-FFF2-40B4-BE49-F238E27FC236}">
                <a16:creationId xmlns:a16="http://schemas.microsoft.com/office/drawing/2014/main" id="{1CA70833-D176-6D7B-C038-CD913C4EC694}"/>
              </a:ext>
            </a:extLst>
          </p:cNvPr>
          <p:cNvCxnSpPr>
            <a:cxnSpLocks/>
            <a:stCxn id="2" idx="2"/>
            <a:endCxn id="67" idx="0"/>
          </p:cNvCxnSpPr>
          <p:nvPr/>
        </p:nvCxnSpPr>
        <p:spPr>
          <a:xfrm rot="5400000">
            <a:off x="1457839" y="3391254"/>
            <a:ext cx="447087" cy="112093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肘形连接符 93">
            <a:extLst>
              <a:ext uri="{FF2B5EF4-FFF2-40B4-BE49-F238E27FC236}">
                <a16:creationId xmlns:a16="http://schemas.microsoft.com/office/drawing/2014/main" id="{1D7F88AF-ABED-8AFE-1C5D-9A5E7627466C}"/>
              </a:ext>
            </a:extLst>
          </p:cNvPr>
          <p:cNvCxnSpPr>
            <a:endCxn id="68" idx="0"/>
          </p:cNvCxnSpPr>
          <p:nvPr/>
        </p:nvCxnSpPr>
        <p:spPr>
          <a:xfrm rot="16200000" flipH="1">
            <a:off x="2557239" y="3922105"/>
            <a:ext cx="428236" cy="6443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肘形连接符 96">
            <a:extLst>
              <a:ext uri="{FF2B5EF4-FFF2-40B4-BE49-F238E27FC236}">
                <a16:creationId xmlns:a16="http://schemas.microsoft.com/office/drawing/2014/main" id="{D7F84B7E-F7F9-DAEF-9654-36D6BC3EC96D}"/>
              </a:ext>
            </a:extLst>
          </p:cNvPr>
          <p:cNvCxnSpPr>
            <a:cxnSpLocks/>
            <a:stCxn id="2" idx="2"/>
            <a:endCxn id="69" idx="0"/>
          </p:cNvCxnSpPr>
          <p:nvPr/>
        </p:nvCxnSpPr>
        <p:spPr>
          <a:xfrm rot="16200000" flipH="1">
            <a:off x="3124383" y="2845643"/>
            <a:ext cx="456504" cy="222157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3F118F59-2552-4F09-2127-835FAFC65C23}"/>
              </a:ext>
            </a:extLst>
          </p:cNvPr>
          <p:cNvSpPr txBox="1"/>
          <p:nvPr/>
        </p:nvSpPr>
        <p:spPr>
          <a:xfrm>
            <a:off x="2736094" y="3742177"/>
            <a:ext cx="16995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/>
              <a:t>Run code, run command, file ops</a:t>
            </a:r>
            <a:endParaRPr kumimoji="1" lang="zh-CN" altLang="en-US" sz="800" dirty="0"/>
          </a:p>
        </p:txBody>
      </p:sp>
    </p:spTree>
    <p:extLst>
      <p:ext uri="{BB962C8B-B14F-4D97-AF65-F5344CB8AC3E}">
        <p14:creationId xmlns:p14="http://schemas.microsoft.com/office/powerpoint/2010/main" val="2530711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2A0C8FFE-F5C2-646C-7476-E21AAA562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文本框 107">
            <a:extLst>
              <a:ext uri="{FF2B5EF4-FFF2-40B4-BE49-F238E27FC236}">
                <a16:creationId xmlns:a16="http://schemas.microsoft.com/office/drawing/2014/main" id="{BD2D32DF-7F63-7909-B536-2B08ABE755E7}"/>
              </a:ext>
            </a:extLst>
          </p:cNvPr>
          <p:cNvSpPr txBox="1"/>
          <p:nvPr/>
        </p:nvSpPr>
        <p:spPr>
          <a:xfrm>
            <a:off x="2895671" y="2446126"/>
            <a:ext cx="3898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800" dirty="0"/>
              <a:t>隐藏</a:t>
            </a:r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F780D709-B7CA-BDBE-0E03-84D8A10700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0621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Sandbox Warm Pool</a:t>
            </a:r>
            <a:endParaRPr dirty="0"/>
          </a:p>
        </p:txBody>
      </p:sp>
      <p:sp>
        <p:nvSpPr>
          <p:cNvPr id="4" name="圆角矩形">
            <a:extLst>
              <a:ext uri="{FF2B5EF4-FFF2-40B4-BE49-F238E27FC236}">
                <a16:creationId xmlns:a16="http://schemas.microsoft.com/office/drawing/2014/main" id="{C4D798AB-7B6E-6C4A-D370-6A104C4868B9}"/>
              </a:ext>
            </a:extLst>
          </p:cNvPr>
          <p:cNvSpPr/>
          <p:nvPr/>
        </p:nvSpPr>
        <p:spPr>
          <a:xfrm>
            <a:off x="368224" y="1243131"/>
            <a:ext cx="4539072" cy="3397204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21D0E4F2-30E7-AFDE-2371-BADB455416A6}"/>
              </a:ext>
            </a:extLst>
          </p:cNvPr>
          <p:cNvGrpSpPr/>
          <p:nvPr/>
        </p:nvGrpSpPr>
        <p:grpSpPr>
          <a:xfrm>
            <a:off x="5181545" y="1248091"/>
            <a:ext cx="3605171" cy="3397203"/>
            <a:chOff x="6796459" y="1253059"/>
            <a:chExt cx="4593293" cy="4244791"/>
          </a:xfrm>
        </p:grpSpPr>
        <p:sp>
          <p:nvSpPr>
            <p:cNvPr id="36" name="Shape 1021">
              <a:extLst>
                <a:ext uri="{FF2B5EF4-FFF2-40B4-BE49-F238E27FC236}">
                  <a16:creationId xmlns:a16="http://schemas.microsoft.com/office/drawing/2014/main" id="{C1F22181-BDC5-1912-CE70-7053E6D607FE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37" name="Shape 1021">
              <a:extLst>
                <a:ext uri="{FF2B5EF4-FFF2-40B4-BE49-F238E27FC236}">
                  <a16:creationId xmlns:a16="http://schemas.microsoft.com/office/drawing/2014/main" id="{1BAEA1A2-29F8-6E60-347E-05C2203F6FE8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38" name="TextBox 54">
            <a:extLst>
              <a:ext uri="{FF2B5EF4-FFF2-40B4-BE49-F238E27FC236}">
                <a16:creationId xmlns:a16="http://schemas.microsoft.com/office/drawing/2014/main" id="{D517E032-D150-D912-4157-BA79D4035989}"/>
              </a:ext>
            </a:extLst>
          </p:cNvPr>
          <p:cNvSpPr txBox="1"/>
          <p:nvPr/>
        </p:nvSpPr>
        <p:spPr>
          <a:xfrm>
            <a:off x="5181545" y="1278628"/>
            <a:ext cx="3605171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" altLang="zh-CN" sz="1100" b="1" dirty="0"/>
              <a:t>Sandbox Warm</a:t>
            </a:r>
            <a:r>
              <a:rPr lang="zh-CN" altLang="en-US" sz="1100" b="1" dirty="0"/>
              <a:t> </a:t>
            </a:r>
            <a:r>
              <a:rPr lang="en" altLang="zh-CN" sz="1100" b="1" dirty="0"/>
              <a:t>Pool</a:t>
            </a:r>
            <a:r>
              <a:rPr lang="zh-CN" altLang="en-US" sz="1100" b="1" dirty="0"/>
              <a:t>：</a:t>
            </a:r>
            <a:endParaRPr lang="en" altLang="zh-CN" sz="1100" b="1" dirty="0"/>
          </a:p>
          <a:p>
            <a:pPr marL="171450" indent="-171450" latinLnBrk="1">
              <a:buFont typeface="Arial" panose="020B0604020202020204" pitchFamily="34" charset="0"/>
              <a:buChar char="•"/>
            </a:pPr>
            <a:r>
              <a:rPr lang="en" altLang="zh-CN" sz="1000" dirty="0"/>
              <a:t>Instant Allocation:</a:t>
            </a:r>
            <a:br>
              <a:rPr lang="en" altLang="zh-CN" sz="1000" dirty="0"/>
            </a:br>
            <a:r>
              <a:rPr lang="en" altLang="zh-CN" sz="900" dirty="0">
                <a:solidFill>
                  <a:schemeClr val="tx2">
                    <a:lumMod val="25000"/>
                  </a:schemeClr>
                </a:solidFill>
              </a:rPr>
              <a:t>Pre-warmed sandbox instances in a ready pool enable sub-second assignment, eliminating cold-start latency for on-demand agent tasks.</a:t>
            </a:r>
          </a:p>
          <a:p>
            <a:pPr marL="171450" indent="-171450" latinLnBrk="1">
              <a:buFont typeface="Arial" panose="020B0604020202020204" pitchFamily="34" charset="0"/>
              <a:buChar char="•"/>
            </a:pPr>
            <a:r>
              <a:rPr lang="en" altLang="zh-CN" sz="1000" dirty="0"/>
              <a:t>Intelligent Routing:</a:t>
            </a:r>
            <a:br>
              <a:rPr lang="en" altLang="zh-CN" sz="1000" dirty="0"/>
            </a:br>
            <a:r>
              <a:rPr lang="en" altLang="zh-CN" sz="900" dirty="0">
                <a:solidFill>
                  <a:schemeClr val="tx2">
                    <a:lumMod val="50000"/>
                  </a:schemeClr>
                </a:solidFill>
              </a:rPr>
              <a:t>Built-in Envoy sidecar provides low-latency, policy-aware traffic routing to the appropriate sandbox instance based on workload or tenant context.</a:t>
            </a:r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CF382266-8B81-8C71-08D8-A38D8D721B62}"/>
              </a:ext>
            </a:extLst>
          </p:cNvPr>
          <p:cNvSpPr/>
          <p:nvPr/>
        </p:nvSpPr>
        <p:spPr>
          <a:xfrm flipH="1">
            <a:off x="1050731" y="1425144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40" name="同侧圆角矩形 39">
            <a:extLst>
              <a:ext uri="{FF2B5EF4-FFF2-40B4-BE49-F238E27FC236}">
                <a16:creationId xmlns:a16="http://schemas.microsoft.com/office/drawing/2014/main" id="{C528089C-EC83-EB99-B389-DA26D85029B2}"/>
              </a:ext>
            </a:extLst>
          </p:cNvPr>
          <p:cNvSpPr/>
          <p:nvPr/>
        </p:nvSpPr>
        <p:spPr>
          <a:xfrm rot="10800000" flipV="1">
            <a:off x="1518982" y="1627487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0B9EF0E-EB0B-E05A-14FE-C4FBB8B521ED}"/>
              </a:ext>
            </a:extLst>
          </p:cNvPr>
          <p:cNvSpPr txBox="1"/>
          <p:nvPr/>
        </p:nvSpPr>
        <p:spPr>
          <a:xfrm>
            <a:off x="1297367" y="1395763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extLst>
              <a:ext uri="{FF2B5EF4-FFF2-40B4-BE49-F238E27FC236}">
                <a16:creationId xmlns:a16="http://schemas.microsoft.com/office/drawing/2014/main" id="{9D13600B-6D4D-50E5-DEB3-13BF79514E5A}"/>
              </a:ext>
            </a:extLst>
          </p:cNvPr>
          <p:cNvSpPr/>
          <p:nvPr/>
        </p:nvSpPr>
        <p:spPr>
          <a:xfrm flipH="1">
            <a:off x="3044222" y="1416435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LLM</a:t>
            </a:r>
            <a:r>
              <a:rPr kumimoji="1" lang="zh-CN" altLang="en-US" sz="1200" dirty="0"/>
              <a:t> </a:t>
            </a:r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C0B5E89C-65B7-564B-FE89-CE9560E9859A}"/>
              </a:ext>
            </a:extLst>
          </p:cNvPr>
          <p:cNvSpPr/>
          <p:nvPr/>
        </p:nvSpPr>
        <p:spPr>
          <a:xfrm flipH="1">
            <a:off x="998913" y="2340764"/>
            <a:ext cx="3210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圆角矩形 44">
            <a:extLst>
              <a:ext uri="{FF2B5EF4-FFF2-40B4-BE49-F238E27FC236}">
                <a16:creationId xmlns:a16="http://schemas.microsoft.com/office/drawing/2014/main" id="{D9B87130-D94E-237B-2EBD-3631981F7938}"/>
              </a:ext>
            </a:extLst>
          </p:cNvPr>
          <p:cNvSpPr/>
          <p:nvPr/>
        </p:nvSpPr>
        <p:spPr>
          <a:xfrm flipH="1">
            <a:off x="2741966" y="2428876"/>
            <a:ext cx="1288768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Gateway</a:t>
            </a:r>
            <a:endParaRPr kumimoji="1" lang="zh-CN" altLang="en-US" sz="1000" dirty="0"/>
          </a:p>
        </p:txBody>
      </p:sp>
      <p:sp>
        <p:nvSpPr>
          <p:cNvPr id="46" name="圆角矩形 45">
            <a:extLst>
              <a:ext uri="{FF2B5EF4-FFF2-40B4-BE49-F238E27FC236}">
                <a16:creationId xmlns:a16="http://schemas.microsoft.com/office/drawing/2014/main" id="{0B5839D7-D25C-0FFD-307C-32121DC8DB34}"/>
              </a:ext>
            </a:extLst>
          </p:cNvPr>
          <p:cNvSpPr/>
          <p:nvPr/>
        </p:nvSpPr>
        <p:spPr>
          <a:xfrm flipH="1">
            <a:off x="610703" y="3211999"/>
            <a:ext cx="1135944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23F7276F-CCF1-60C9-4B84-C626178B4777}"/>
              </a:ext>
            </a:extLst>
          </p:cNvPr>
          <p:cNvCxnSpPr>
            <a:cxnSpLocks/>
          </p:cNvCxnSpPr>
          <p:nvPr/>
        </p:nvCxnSpPr>
        <p:spPr>
          <a:xfrm>
            <a:off x="1349402" y="1771794"/>
            <a:ext cx="0" cy="622617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91DA7E29-91C3-9255-86E2-321FEAFAF1DC}"/>
              </a:ext>
            </a:extLst>
          </p:cNvPr>
          <p:cNvCxnSpPr>
            <a:cxnSpLocks/>
            <a:endCxn id="45" idx="3"/>
          </p:cNvCxnSpPr>
          <p:nvPr/>
        </p:nvCxnSpPr>
        <p:spPr>
          <a:xfrm>
            <a:off x="2215984" y="2546511"/>
            <a:ext cx="525982" cy="1719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BF943AA9-D9F8-60E4-4E61-C7A9FF479E13}"/>
              </a:ext>
            </a:extLst>
          </p:cNvPr>
          <p:cNvCxnSpPr>
            <a:cxnSpLocks/>
            <a:stCxn id="39" idx="1"/>
            <a:endCxn id="42" idx="3"/>
          </p:cNvCxnSpPr>
          <p:nvPr/>
        </p:nvCxnSpPr>
        <p:spPr>
          <a:xfrm flipV="1">
            <a:off x="2215984" y="1601101"/>
            <a:ext cx="828238" cy="8709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F3FBFBE9-A394-052A-5194-DB95EBE405F6}"/>
              </a:ext>
            </a:extLst>
          </p:cNvPr>
          <p:cNvCxnSpPr>
            <a:cxnSpLocks/>
          </p:cNvCxnSpPr>
          <p:nvPr/>
        </p:nvCxnSpPr>
        <p:spPr>
          <a:xfrm flipH="1">
            <a:off x="2017368" y="1806439"/>
            <a:ext cx="4013" cy="58797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31">
            <a:extLst>
              <a:ext uri="{FF2B5EF4-FFF2-40B4-BE49-F238E27FC236}">
                <a16:creationId xmlns:a16="http://schemas.microsoft.com/office/drawing/2014/main" id="{1C9115E2-F88E-FCE9-F4B7-E64854891CDC}"/>
              </a:ext>
            </a:extLst>
          </p:cNvPr>
          <p:cNvSpPr txBox="1"/>
          <p:nvPr/>
        </p:nvSpPr>
        <p:spPr>
          <a:xfrm>
            <a:off x="739408" y="1876130"/>
            <a:ext cx="671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2.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Create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C9C981E0-7A7D-0D52-60F3-64993B999E63}"/>
              </a:ext>
            </a:extLst>
          </p:cNvPr>
          <p:cNvSpPr txBox="1"/>
          <p:nvPr/>
        </p:nvSpPr>
        <p:spPr>
          <a:xfrm>
            <a:off x="1987133" y="1300303"/>
            <a:ext cx="1273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1. Invoke LLM inference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38573BF4-2419-6687-64BA-6E7DCC72C289}"/>
              </a:ext>
            </a:extLst>
          </p:cNvPr>
          <p:cNvSpPr txBox="1"/>
          <p:nvPr/>
        </p:nvSpPr>
        <p:spPr>
          <a:xfrm>
            <a:off x="1918847" y="1907447"/>
            <a:ext cx="9007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5. Run Code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F77599BB-B596-E91D-1B33-4E867733F037}"/>
              </a:ext>
            </a:extLst>
          </p:cNvPr>
          <p:cNvSpPr/>
          <p:nvPr/>
        </p:nvSpPr>
        <p:spPr>
          <a:xfrm>
            <a:off x="855232" y="3570485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4839C2C5-10CC-5D55-20F5-3AFDCB76CAC7}"/>
              </a:ext>
            </a:extLst>
          </p:cNvPr>
          <p:cNvSpPr/>
          <p:nvPr/>
        </p:nvSpPr>
        <p:spPr>
          <a:xfrm>
            <a:off x="911201" y="3635287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8EB21608-A533-756E-DA07-3E4E7CEB6143}"/>
              </a:ext>
            </a:extLst>
          </p:cNvPr>
          <p:cNvSpPr/>
          <p:nvPr/>
        </p:nvSpPr>
        <p:spPr>
          <a:xfrm>
            <a:off x="982265" y="3704285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</a:rPr>
              <a:t>Pod</a:t>
            </a:r>
            <a:endParaRPr kumimoji="1" lang="zh-CN" altLang="en-US" sz="1100" dirty="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F7574FE-B804-E02C-0D02-2F94051E72EF}"/>
              </a:ext>
            </a:extLst>
          </p:cNvPr>
          <p:cNvSpPr txBox="1"/>
          <p:nvPr/>
        </p:nvSpPr>
        <p:spPr>
          <a:xfrm>
            <a:off x="637060" y="3253151"/>
            <a:ext cx="114005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dirty="0"/>
              <a:t>Available Sandbox</a:t>
            </a:r>
            <a:endParaRPr kumimoji="1" lang="zh-CN" altLang="en-US" sz="900" dirty="0"/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5C818C94-33DF-AD3E-116F-F8BB3A25B379}"/>
              </a:ext>
            </a:extLst>
          </p:cNvPr>
          <p:cNvSpPr/>
          <p:nvPr/>
        </p:nvSpPr>
        <p:spPr>
          <a:xfrm flipH="1">
            <a:off x="2017368" y="3226654"/>
            <a:ext cx="1135944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9D2BCE6D-F237-3033-4AC4-35733883BE86}"/>
              </a:ext>
            </a:extLst>
          </p:cNvPr>
          <p:cNvSpPr/>
          <p:nvPr/>
        </p:nvSpPr>
        <p:spPr>
          <a:xfrm>
            <a:off x="2261897" y="3585140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3A34FF81-4848-9796-F638-E7881B7819E6}"/>
              </a:ext>
            </a:extLst>
          </p:cNvPr>
          <p:cNvSpPr/>
          <p:nvPr/>
        </p:nvSpPr>
        <p:spPr>
          <a:xfrm>
            <a:off x="2317866" y="3649942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E9874402-5505-2ECD-CD87-324AC6D6ED29}"/>
              </a:ext>
            </a:extLst>
          </p:cNvPr>
          <p:cNvSpPr/>
          <p:nvPr/>
        </p:nvSpPr>
        <p:spPr>
          <a:xfrm>
            <a:off x="2388930" y="3718940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</a:rPr>
              <a:t>Pod</a:t>
            </a:r>
            <a:endParaRPr kumimoji="1" lang="zh-CN" altLang="en-US" sz="1100" dirty="0">
              <a:solidFill>
                <a:schemeClr val="tx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2AC3F68-7C77-4CD5-FD67-747F85158857}"/>
              </a:ext>
            </a:extLst>
          </p:cNvPr>
          <p:cNvSpPr txBox="1"/>
          <p:nvPr/>
        </p:nvSpPr>
        <p:spPr>
          <a:xfrm>
            <a:off x="2043725" y="3267806"/>
            <a:ext cx="10759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dirty="0"/>
              <a:t>In-Used Sandbox</a:t>
            </a:r>
            <a:endParaRPr kumimoji="1" lang="zh-CN" altLang="en-US" sz="900" dirty="0"/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D8374D4E-50C5-F3B9-408A-5AA83E750D61}"/>
              </a:ext>
            </a:extLst>
          </p:cNvPr>
          <p:cNvSpPr/>
          <p:nvPr/>
        </p:nvSpPr>
        <p:spPr>
          <a:xfrm flipH="1">
            <a:off x="3394642" y="3236723"/>
            <a:ext cx="1135944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98A771DD-2D85-EDAA-B7C8-EB1D864AFE42}"/>
              </a:ext>
            </a:extLst>
          </p:cNvPr>
          <p:cNvSpPr/>
          <p:nvPr/>
        </p:nvSpPr>
        <p:spPr>
          <a:xfrm>
            <a:off x="3639171" y="3595209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E61E6AD9-0232-9B00-A89E-F1D134FE8D80}"/>
              </a:ext>
            </a:extLst>
          </p:cNvPr>
          <p:cNvSpPr/>
          <p:nvPr/>
        </p:nvSpPr>
        <p:spPr>
          <a:xfrm>
            <a:off x="3695140" y="3660011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B718D127-8140-149F-11C6-09A654824878}"/>
              </a:ext>
            </a:extLst>
          </p:cNvPr>
          <p:cNvSpPr/>
          <p:nvPr/>
        </p:nvSpPr>
        <p:spPr>
          <a:xfrm>
            <a:off x="3766204" y="3729009"/>
            <a:ext cx="497661" cy="2994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</a:rPr>
              <a:t>Pod</a:t>
            </a:r>
            <a:endParaRPr kumimoji="1" lang="zh-CN" altLang="en-US" sz="1100" dirty="0">
              <a:solidFill>
                <a:schemeClr val="tx1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0F6654F-D168-902A-C451-EEAC92630046}"/>
              </a:ext>
            </a:extLst>
          </p:cNvPr>
          <p:cNvSpPr txBox="1"/>
          <p:nvPr/>
        </p:nvSpPr>
        <p:spPr>
          <a:xfrm>
            <a:off x="3420999" y="3277875"/>
            <a:ext cx="10631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dirty="0"/>
              <a:t>Paused Sandbox</a:t>
            </a:r>
            <a:endParaRPr kumimoji="1" lang="zh-CN" altLang="en-US" sz="900" dirty="0"/>
          </a:p>
        </p:txBody>
      </p:sp>
      <p:cxnSp>
        <p:nvCxnSpPr>
          <p:cNvPr id="28" name="肘形连接符 27">
            <a:extLst>
              <a:ext uri="{FF2B5EF4-FFF2-40B4-BE49-F238E27FC236}">
                <a16:creationId xmlns:a16="http://schemas.microsoft.com/office/drawing/2014/main" id="{B64869D7-F17A-5137-59F3-DB49375ACC72}"/>
              </a:ext>
            </a:extLst>
          </p:cNvPr>
          <p:cNvCxnSpPr>
            <a:cxnSpLocks/>
            <a:endCxn id="46" idx="0"/>
          </p:cNvCxnSpPr>
          <p:nvPr/>
        </p:nvCxnSpPr>
        <p:spPr>
          <a:xfrm rot="5400000">
            <a:off x="1164074" y="2686069"/>
            <a:ext cx="540531" cy="511328"/>
          </a:xfrm>
          <a:prstGeom prst="bentConnector3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65985590-E965-E97F-E617-712816630506}"/>
              </a:ext>
            </a:extLst>
          </p:cNvPr>
          <p:cNvSpPr txBox="1"/>
          <p:nvPr/>
        </p:nvSpPr>
        <p:spPr>
          <a:xfrm>
            <a:off x="504310" y="2797793"/>
            <a:ext cx="671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3.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Claim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C002EC9-9EA4-4FC6-5266-60C2BD53AA55}"/>
              </a:ext>
            </a:extLst>
          </p:cNvPr>
          <p:cNvSpPr txBox="1"/>
          <p:nvPr/>
        </p:nvSpPr>
        <p:spPr>
          <a:xfrm>
            <a:off x="1948909" y="2593949"/>
            <a:ext cx="1047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4. Update Sandbox Routes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5E74CC4C-29BB-7330-5A8A-508334173A0A}"/>
              </a:ext>
            </a:extLst>
          </p:cNvPr>
          <p:cNvCxnSpPr>
            <a:stCxn id="45" idx="2"/>
            <a:endCxn id="17" idx="0"/>
          </p:cNvCxnSpPr>
          <p:nvPr/>
        </p:nvCxnSpPr>
        <p:spPr>
          <a:xfrm rot="5400000">
            <a:off x="2706310" y="2546613"/>
            <a:ext cx="559071" cy="801010"/>
          </a:xfrm>
          <a:prstGeom prst="bentConnector3">
            <a:avLst>
              <a:gd name="adj1" fmla="val 5579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D70AB353-1A2B-EA83-C284-8B34D7876B93}"/>
              </a:ext>
            </a:extLst>
          </p:cNvPr>
          <p:cNvSpPr txBox="1"/>
          <p:nvPr/>
        </p:nvSpPr>
        <p:spPr>
          <a:xfrm>
            <a:off x="3216000" y="2777694"/>
            <a:ext cx="10478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6. Run Code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102B086D-4A7E-1617-A4F9-66ED70520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287" y="2710464"/>
            <a:ext cx="2717686" cy="2068894"/>
          </a:xfrm>
          <a:prstGeom prst="rect">
            <a:avLst/>
          </a:prstGeom>
        </p:spPr>
      </p:pic>
      <p:sp>
        <p:nvSpPr>
          <p:cNvPr id="2" name="圆角矩形 1">
            <a:extLst>
              <a:ext uri="{FF2B5EF4-FFF2-40B4-BE49-F238E27FC236}">
                <a16:creationId xmlns:a16="http://schemas.microsoft.com/office/drawing/2014/main" id="{C6B6D8E7-B1F2-A850-A199-2C1CC9A6AAC2}"/>
              </a:ext>
            </a:extLst>
          </p:cNvPr>
          <p:cNvSpPr/>
          <p:nvPr/>
        </p:nvSpPr>
        <p:spPr>
          <a:xfrm flipH="1">
            <a:off x="1164116" y="2394411"/>
            <a:ext cx="1042467" cy="3015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Manager</a:t>
            </a:r>
            <a:endParaRPr kumimoji="1"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649741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3F449386-5FC9-7B0A-32F2-C1A3ACF7D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900C01E-AAA5-976B-A34A-60E999D476E7}"/>
              </a:ext>
            </a:extLst>
          </p:cNvPr>
          <p:cNvSpPr/>
          <p:nvPr/>
        </p:nvSpPr>
        <p:spPr>
          <a:xfrm>
            <a:off x="939083" y="1578676"/>
            <a:ext cx="4336868" cy="49638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BF2DE2BC-C664-814F-67E5-B7AA2E72DC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0621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algn="l"/>
            <a:r>
              <a:rPr lang="en" altLang="zh-CN" b="0" i="0" dirty="0">
                <a:solidFill>
                  <a:schemeClr val="bg1"/>
                </a:solidFill>
                <a:effectLst/>
                <a:latin typeface="+mn-lt"/>
                <a:ea typeface="PingFang SC" panose="020B0400000000000000" pitchFamily="34" charset="-122"/>
              </a:rPr>
              <a:t>Warm Pool Stress Test</a:t>
            </a: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2282EBE5-E936-455B-419A-3DDE129D0CDD}"/>
              </a:ext>
            </a:extLst>
          </p:cNvPr>
          <p:cNvSpPr/>
          <p:nvPr/>
        </p:nvSpPr>
        <p:spPr>
          <a:xfrm flipH="1">
            <a:off x="1084122" y="1651065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5" name="同侧圆角矩形 4">
            <a:extLst>
              <a:ext uri="{FF2B5EF4-FFF2-40B4-BE49-F238E27FC236}">
                <a16:creationId xmlns:a16="http://schemas.microsoft.com/office/drawing/2014/main" id="{45ECF84F-FF41-17E9-712A-78012CB54B41}"/>
              </a:ext>
            </a:extLst>
          </p:cNvPr>
          <p:cNvSpPr/>
          <p:nvPr/>
        </p:nvSpPr>
        <p:spPr>
          <a:xfrm rot="10800000" flipV="1">
            <a:off x="1482704" y="1855942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B97561E-D74B-BE69-C282-EFE380C8F555}"/>
              </a:ext>
            </a:extLst>
          </p:cNvPr>
          <p:cNvSpPr txBox="1"/>
          <p:nvPr/>
        </p:nvSpPr>
        <p:spPr>
          <a:xfrm>
            <a:off x="1330758" y="1621283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1EE6EBDF-89C1-6C03-EB60-61F346276DA7}"/>
              </a:ext>
            </a:extLst>
          </p:cNvPr>
          <p:cNvSpPr/>
          <p:nvPr/>
        </p:nvSpPr>
        <p:spPr>
          <a:xfrm flipH="1">
            <a:off x="2563218" y="1651065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12" name="同侧圆角矩形 11">
            <a:extLst>
              <a:ext uri="{FF2B5EF4-FFF2-40B4-BE49-F238E27FC236}">
                <a16:creationId xmlns:a16="http://schemas.microsoft.com/office/drawing/2014/main" id="{7968EEA4-42D0-4C0E-590A-E22F41C9447B}"/>
              </a:ext>
            </a:extLst>
          </p:cNvPr>
          <p:cNvSpPr/>
          <p:nvPr/>
        </p:nvSpPr>
        <p:spPr>
          <a:xfrm rot="10800000" flipV="1">
            <a:off x="2961800" y="1855942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2C90D34-4C11-79A0-45B6-1870470E6A1B}"/>
              </a:ext>
            </a:extLst>
          </p:cNvPr>
          <p:cNvSpPr txBox="1"/>
          <p:nvPr/>
        </p:nvSpPr>
        <p:spPr>
          <a:xfrm>
            <a:off x="2809854" y="1621283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0E33BE9C-B540-24FD-8186-0529D41A545D}"/>
              </a:ext>
            </a:extLst>
          </p:cNvPr>
          <p:cNvSpPr/>
          <p:nvPr/>
        </p:nvSpPr>
        <p:spPr>
          <a:xfrm flipH="1">
            <a:off x="4042314" y="1653836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32" name="同侧圆角矩形 31">
            <a:extLst>
              <a:ext uri="{FF2B5EF4-FFF2-40B4-BE49-F238E27FC236}">
                <a16:creationId xmlns:a16="http://schemas.microsoft.com/office/drawing/2014/main" id="{862A316C-5964-C752-ABF0-89A4DB32CDE9}"/>
              </a:ext>
            </a:extLst>
          </p:cNvPr>
          <p:cNvSpPr/>
          <p:nvPr/>
        </p:nvSpPr>
        <p:spPr>
          <a:xfrm rot="10800000" flipV="1">
            <a:off x="4440896" y="1858713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6587ED1-843F-FA09-4BC8-31C39B5F4A35}"/>
              </a:ext>
            </a:extLst>
          </p:cNvPr>
          <p:cNvSpPr txBox="1"/>
          <p:nvPr/>
        </p:nvSpPr>
        <p:spPr>
          <a:xfrm>
            <a:off x="4288950" y="1624054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FECA267-F307-76C3-2F94-A07193F5BBB2}"/>
              </a:ext>
            </a:extLst>
          </p:cNvPr>
          <p:cNvSpPr txBox="1"/>
          <p:nvPr/>
        </p:nvSpPr>
        <p:spPr>
          <a:xfrm>
            <a:off x="2208589" y="157867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D9A192B-3FB1-6090-8EC6-E61ECD7652E4}"/>
              </a:ext>
            </a:extLst>
          </p:cNvPr>
          <p:cNvSpPr txBox="1"/>
          <p:nvPr/>
        </p:nvSpPr>
        <p:spPr>
          <a:xfrm>
            <a:off x="3668017" y="157867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F09063BE-515B-A746-7827-616A2D0047BB}"/>
              </a:ext>
            </a:extLst>
          </p:cNvPr>
          <p:cNvSpPr txBox="1"/>
          <p:nvPr/>
        </p:nvSpPr>
        <p:spPr>
          <a:xfrm>
            <a:off x="2607536" y="300219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00" dirty="0"/>
              <a:t>隐藏</a:t>
            </a:r>
          </a:p>
        </p:txBody>
      </p:sp>
      <p:sp>
        <p:nvSpPr>
          <p:cNvPr id="58" name="圆角矩形 57">
            <a:extLst>
              <a:ext uri="{FF2B5EF4-FFF2-40B4-BE49-F238E27FC236}">
                <a16:creationId xmlns:a16="http://schemas.microsoft.com/office/drawing/2014/main" id="{821351F5-E86E-F840-87D9-EBB8F175AC38}"/>
              </a:ext>
            </a:extLst>
          </p:cNvPr>
          <p:cNvSpPr/>
          <p:nvPr/>
        </p:nvSpPr>
        <p:spPr>
          <a:xfrm flipH="1">
            <a:off x="710778" y="2896832"/>
            <a:ext cx="3210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9" name="圆角矩形 58">
            <a:extLst>
              <a:ext uri="{FF2B5EF4-FFF2-40B4-BE49-F238E27FC236}">
                <a16:creationId xmlns:a16="http://schemas.microsoft.com/office/drawing/2014/main" id="{0E207C27-4D76-CC71-73CB-E5FEBAC2F54B}"/>
              </a:ext>
            </a:extLst>
          </p:cNvPr>
          <p:cNvSpPr/>
          <p:nvPr/>
        </p:nvSpPr>
        <p:spPr>
          <a:xfrm flipH="1">
            <a:off x="951615" y="2961832"/>
            <a:ext cx="1042467" cy="3015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Manager</a:t>
            </a:r>
            <a:endParaRPr kumimoji="1" lang="zh-CN" altLang="en-US" sz="1000" dirty="0"/>
          </a:p>
        </p:txBody>
      </p: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104991B5-9387-52C2-81D0-C9A9CA270197}"/>
              </a:ext>
            </a:extLst>
          </p:cNvPr>
          <p:cNvSpPr/>
          <p:nvPr/>
        </p:nvSpPr>
        <p:spPr>
          <a:xfrm flipH="1">
            <a:off x="2472281" y="2993036"/>
            <a:ext cx="1288768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Controller</a:t>
            </a:r>
            <a:endParaRPr kumimoji="1" lang="zh-CN" altLang="en-US" sz="1000" dirty="0"/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BC86F5B6-1994-8D5F-5FFB-9723EA4AB250}"/>
              </a:ext>
            </a:extLst>
          </p:cNvPr>
          <p:cNvCxnSpPr>
            <a:cxnSpLocks/>
            <a:stCxn id="59" idx="1"/>
            <a:endCxn id="60" idx="3"/>
          </p:cNvCxnSpPr>
          <p:nvPr/>
        </p:nvCxnSpPr>
        <p:spPr>
          <a:xfrm flipV="1">
            <a:off x="1994082" y="3112390"/>
            <a:ext cx="478199" cy="214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圆角矩形 63">
            <a:extLst>
              <a:ext uri="{FF2B5EF4-FFF2-40B4-BE49-F238E27FC236}">
                <a16:creationId xmlns:a16="http://schemas.microsoft.com/office/drawing/2014/main" id="{3829E257-909F-0C8C-999D-8C0B84C78914}"/>
              </a:ext>
            </a:extLst>
          </p:cNvPr>
          <p:cNvSpPr/>
          <p:nvPr/>
        </p:nvSpPr>
        <p:spPr>
          <a:xfrm flipH="1">
            <a:off x="459735" y="4041907"/>
            <a:ext cx="2447170" cy="62358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圆角矩形 64">
            <a:extLst>
              <a:ext uri="{FF2B5EF4-FFF2-40B4-BE49-F238E27FC236}">
                <a16:creationId xmlns:a16="http://schemas.microsoft.com/office/drawing/2014/main" id="{9633E865-D079-9DA1-5FAE-AA464F75C0D0}"/>
              </a:ext>
            </a:extLst>
          </p:cNvPr>
          <p:cNvSpPr/>
          <p:nvPr/>
        </p:nvSpPr>
        <p:spPr>
          <a:xfrm>
            <a:off x="553815" y="4298876"/>
            <a:ext cx="937023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BB04B4E5-609A-90D8-B513-0494B17F0795}"/>
              </a:ext>
            </a:extLst>
          </p:cNvPr>
          <p:cNvSpPr txBox="1"/>
          <p:nvPr/>
        </p:nvSpPr>
        <p:spPr>
          <a:xfrm>
            <a:off x="975434" y="4052227"/>
            <a:ext cx="14157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dirty="0" err="1"/>
              <a:t>SandboxSet</a:t>
            </a:r>
            <a:r>
              <a:rPr kumimoji="1" lang="en-US" altLang="zh-CN" sz="900" dirty="0"/>
              <a:t> Warm Pool</a:t>
            </a:r>
          </a:p>
        </p:txBody>
      </p:sp>
      <p:sp>
        <p:nvSpPr>
          <p:cNvPr id="67" name="圆角矩形 66">
            <a:extLst>
              <a:ext uri="{FF2B5EF4-FFF2-40B4-BE49-F238E27FC236}">
                <a16:creationId xmlns:a16="http://schemas.microsoft.com/office/drawing/2014/main" id="{27127739-AFA8-FB8C-4C34-ED7437F42689}"/>
              </a:ext>
            </a:extLst>
          </p:cNvPr>
          <p:cNvSpPr/>
          <p:nvPr/>
        </p:nvSpPr>
        <p:spPr>
          <a:xfrm>
            <a:off x="1839764" y="4304374"/>
            <a:ext cx="937023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B0666A54-0A52-AB6C-2A28-07E708ABC7C8}"/>
              </a:ext>
            </a:extLst>
          </p:cNvPr>
          <p:cNvSpPr txBox="1"/>
          <p:nvPr/>
        </p:nvSpPr>
        <p:spPr>
          <a:xfrm>
            <a:off x="1444728" y="4178968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p:sp>
        <p:nvSpPr>
          <p:cNvPr id="72" name="圆角矩形 71">
            <a:extLst>
              <a:ext uri="{FF2B5EF4-FFF2-40B4-BE49-F238E27FC236}">
                <a16:creationId xmlns:a16="http://schemas.microsoft.com/office/drawing/2014/main" id="{40E7BB96-9B09-7DB0-E4C3-AF9963731F9E}"/>
              </a:ext>
            </a:extLst>
          </p:cNvPr>
          <p:cNvSpPr/>
          <p:nvPr/>
        </p:nvSpPr>
        <p:spPr>
          <a:xfrm flipH="1">
            <a:off x="3668017" y="4041960"/>
            <a:ext cx="2037000" cy="62358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3" name="圆角矩形 72">
            <a:extLst>
              <a:ext uri="{FF2B5EF4-FFF2-40B4-BE49-F238E27FC236}">
                <a16:creationId xmlns:a16="http://schemas.microsoft.com/office/drawing/2014/main" id="{4E25F03C-B885-9F5A-62A7-B3D82980FD69}"/>
              </a:ext>
            </a:extLst>
          </p:cNvPr>
          <p:cNvSpPr/>
          <p:nvPr/>
        </p:nvSpPr>
        <p:spPr>
          <a:xfrm>
            <a:off x="3770486" y="4307096"/>
            <a:ext cx="710946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9DB1F9F6-B153-7C2F-BD4D-2771DD706A58}"/>
              </a:ext>
            </a:extLst>
          </p:cNvPr>
          <p:cNvSpPr txBox="1"/>
          <p:nvPr/>
        </p:nvSpPr>
        <p:spPr>
          <a:xfrm>
            <a:off x="3933846" y="4052227"/>
            <a:ext cx="10951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dirty="0"/>
              <a:t>Claimed Sandbox</a:t>
            </a:r>
          </a:p>
        </p:txBody>
      </p:sp>
      <p:sp>
        <p:nvSpPr>
          <p:cNvPr id="75" name="圆角矩形 74">
            <a:extLst>
              <a:ext uri="{FF2B5EF4-FFF2-40B4-BE49-F238E27FC236}">
                <a16:creationId xmlns:a16="http://schemas.microsoft.com/office/drawing/2014/main" id="{24B91144-F07F-5EEF-9015-F1B398E4DDD8}"/>
              </a:ext>
            </a:extLst>
          </p:cNvPr>
          <p:cNvSpPr/>
          <p:nvPr/>
        </p:nvSpPr>
        <p:spPr>
          <a:xfrm>
            <a:off x="4863954" y="4304427"/>
            <a:ext cx="710945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8ECF8B7F-7A61-43B9-D417-8D4506EF1281}"/>
              </a:ext>
            </a:extLst>
          </p:cNvPr>
          <p:cNvSpPr txBox="1"/>
          <p:nvPr/>
        </p:nvSpPr>
        <p:spPr>
          <a:xfrm>
            <a:off x="4481432" y="4167643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p:cxnSp>
        <p:nvCxnSpPr>
          <p:cNvPr id="81" name="肘形连接符 80">
            <a:extLst>
              <a:ext uri="{FF2B5EF4-FFF2-40B4-BE49-F238E27FC236}">
                <a16:creationId xmlns:a16="http://schemas.microsoft.com/office/drawing/2014/main" id="{87F88E14-F465-B2FE-F4AD-55BEFBC5910C}"/>
              </a:ext>
            </a:extLst>
          </p:cNvPr>
          <p:cNvCxnSpPr>
            <a:stCxn id="10" idx="2"/>
            <a:endCxn id="58" idx="0"/>
          </p:cNvCxnSpPr>
          <p:nvPr/>
        </p:nvCxnSpPr>
        <p:spPr>
          <a:xfrm rot="5400000">
            <a:off x="2300905" y="2090219"/>
            <a:ext cx="821767" cy="79145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CAE56D74-C3F2-B774-16E8-6693887F2A36}"/>
              </a:ext>
            </a:extLst>
          </p:cNvPr>
          <p:cNvSpPr txBox="1"/>
          <p:nvPr/>
        </p:nvSpPr>
        <p:spPr>
          <a:xfrm>
            <a:off x="1620803" y="2167512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250/s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-&gt; 10k sandboxes</a:t>
            </a:r>
            <a:endParaRPr kumimoji="1" lang="zh-CN" altLang="en-US" sz="1000" dirty="0"/>
          </a:p>
        </p:txBody>
      </p:sp>
      <p:cxnSp>
        <p:nvCxnSpPr>
          <p:cNvPr id="84" name="肘形连接符 83">
            <a:extLst>
              <a:ext uri="{FF2B5EF4-FFF2-40B4-BE49-F238E27FC236}">
                <a16:creationId xmlns:a16="http://schemas.microsoft.com/office/drawing/2014/main" id="{EFB95FDA-A139-DEE4-914E-F85E8904B362}"/>
              </a:ext>
            </a:extLst>
          </p:cNvPr>
          <p:cNvCxnSpPr>
            <a:stCxn id="58" idx="2"/>
            <a:endCxn id="64" idx="0"/>
          </p:cNvCxnSpPr>
          <p:nvPr/>
        </p:nvCxnSpPr>
        <p:spPr>
          <a:xfrm rot="5400000">
            <a:off x="1642711" y="3368558"/>
            <a:ext cx="713959" cy="63273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3798739F-0C89-FE41-E418-5200081C5E6F}"/>
              </a:ext>
            </a:extLst>
          </p:cNvPr>
          <p:cNvSpPr txBox="1"/>
          <p:nvPr/>
        </p:nvSpPr>
        <p:spPr>
          <a:xfrm>
            <a:off x="359399" y="3484872"/>
            <a:ext cx="1466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000" dirty="0"/>
              <a:t>claiming sandboxes from warm pool</a:t>
            </a:r>
            <a:endParaRPr kumimoji="1" lang="zh-CN" altLang="en-US" sz="1000" dirty="0"/>
          </a:p>
        </p:txBody>
      </p: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B733A80-FCE7-2006-88D1-12CA3B4BF456}"/>
              </a:ext>
            </a:extLst>
          </p:cNvPr>
          <p:cNvCxnSpPr>
            <a:stCxn id="64" idx="1"/>
            <a:endCxn id="72" idx="3"/>
          </p:cNvCxnSpPr>
          <p:nvPr/>
        </p:nvCxnSpPr>
        <p:spPr>
          <a:xfrm>
            <a:off x="2906905" y="4353702"/>
            <a:ext cx="761112" cy="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>
            <a:extLst>
              <a:ext uri="{FF2B5EF4-FFF2-40B4-BE49-F238E27FC236}">
                <a16:creationId xmlns:a16="http://schemas.microsoft.com/office/drawing/2014/main" id="{E450EAFD-5B4D-2962-2D60-92A11EC09991}"/>
              </a:ext>
            </a:extLst>
          </p:cNvPr>
          <p:cNvSpPr txBox="1"/>
          <p:nvPr/>
        </p:nvSpPr>
        <p:spPr>
          <a:xfrm>
            <a:off x="2783297" y="4074694"/>
            <a:ext cx="996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000" dirty="0"/>
              <a:t>claimed</a:t>
            </a:r>
            <a:endParaRPr kumimoji="1" lang="zh-CN" altLang="en-US" sz="1000" dirty="0"/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89727044-C351-1A10-B3D9-D5FF5D4DFA80}"/>
              </a:ext>
            </a:extLst>
          </p:cNvPr>
          <p:cNvCxnSpPr>
            <a:cxnSpLocks/>
          </p:cNvCxnSpPr>
          <p:nvPr/>
        </p:nvCxnSpPr>
        <p:spPr>
          <a:xfrm>
            <a:off x="4682452" y="2104847"/>
            <a:ext cx="4065" cy="193706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>
            <a:extLst>
              <a:ext uri="{FF2B5EF4-FFF2-40B4-BE49-F238E27FC236}">
                <a16:creationId xmlns:a16="http://schemas.microsoft.com/office/drawing/2014/main" id="{D01AF3BE-C0B5-42DC-D114-93E34E991E18}"/>
              </a:ext>
            </a:extLst>
          </p:cNvPr>
          <p:cNvSpPr txBox="1"/>
          <p:nvPr/>
        </p:nvSpPr>
        <p:spPr>
          <a:xfrm>
            <a:off x="4020408" y="2746815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call tools</a:t>
            </a:r>
            <a:endParaRPr kumimoji="1" lang="zh-CN" altLang="en-US" sz="1000" dirty="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B672AE5F-C36D-B986-0C27-EFD70A392BDF}"/>
              </a:ext>
            </a:extLst>
          </p:cNvPr>
          <p:cNvSpPr txBox="1"/>
          <p:nvPr/>
        </p:nvSpPr>
        <p:spPr>
          <a:xfrm>
            <a:off x="5724002" y="1938169"/>
            <a:ext cx="2762638" cy="102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250 QPS sandbox claims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i="0" dirty="0">
                <a:solidFill>
                  <a:srgbClr val="0D1239"/>
                </a:solidFill>
                <a:effectLst/>
                <a:latin typeface="+mn-lt"/>
                <a:ea typeface="PingFang SC" panose="020B0400000000000000" pitchFamily="34" charset="-122"/>
              </a:rPr>
              <a:t>Total: 10,000 sandboxes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i="0" dirty="0">
                <a:solidFill>
                  <a:srgbClr val="FF0000"/>
                </a:solidFill>
                <a:effectLst/>
                <a:latin typeface="+mn-lt"/>
                <a:ea typeface="PingFang SC" panose="020B0400000000000000" pitchFamily="34" charset="-122"/>
              </a:rPr>
              <a:t>Avg. latency: 21.45 </a:t>
            </a:r>
            <a:r>
              <a:rPr lang="en" altLang="zh-CN" b="1" i="0" dirty="0" err="1">
                <a:solidFill>
                  <a:srgbClr val="FF0000"/>
                </a:solidFill>
                <a:effectLst/>
                <a:latin typeface="+mn-lt"/>
                <a:ea typeface="PingFang SC" panose="020B0400000000000000" pitchFamily="34" charset="-122"/>
              </a:rPr>
              <a:t>ms</a:t>
            </a:r>
            <a:endParaRPr lang="zh-CN" altLang="en-US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547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5F1BB64F-C9DA-E457-FECD-0FBFAC2D1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文本框 107">
            <a:extLst>
              <a:ext uri="{FF2B5EF4-FFF2-40B4-BE49-F238E27FC236}">
                <a16:creationId xmlns:a16="http://schemas.microsoft.com/office/drawing/2014/main" id="{1204BAEC-6B5B-A5C2-B626-B1197BA51A42}"/>
              </a:ext>
            </a:extLst>
          </p:cNvPr>
          <p:cNvSpPr txBox="1"/>
          <p:nvPr/>
        </p:nvSpPr>
        <p:spPr>
          <a:xfrm>
            <a:off x="2820939" y="223930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00" dirty="0"/>
              <a:t>隐藏</a:t>
            </a:r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189D602A-97BF-0B31-86CC-8F4CB1566B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061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Enhanced Sandbox Capabilities: In-Place Update + Elastic Storage</a:t>
            </a:r>
            <a:endParaRPr dirty="0"/>
          </a:p>
        </p:txBody>
      </p:sp>
      <p:sp>
        <p:nvSpPr>
          <p:cNvPr id="4" name="圆角矩形">
            <a:extLst>
              <a:ext uri="{FF2B5EF4-FFF2-40B4-BE49-F238E27FC236}">
                <a16:creationId xmlns:a16="http://schemas.microsoft.com/office/drawing/2014/main" id="{FA1921BA-B808-4472-70F8-3DE015D2D336}"/>
              </a:ext>
            </a:extLst>
          </p:cNvPr>
          <p:cNvSpPr/>
          <p:nvPr/>
        </p:nvSpPr>
        <p:spPr>
          <a:xfrm>
            <a:off x="321105" y="1223752"/>
            <a:ext cx="4539072" cy="3643753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54AA351-B607-126C-5754-37551F82293B}"/>
              </a:ext>
            </a:extLst>
          </p:cNvPr>
          <p:cNvGrpSpPr/>
          <p:nvPr/>
        </p:nvGrpSpPr>
        <p:grpSpPr>
          <a:xfrm>
            <a:off x="5106813" y="1221902"/>
            <a:ext cx="3605171" cy="3643753"/>
            <a:chOff x="6796459" y="1253059"/>
            <a:chExt cx="4593293" cy="4244791"/>
          </a:xfrm>
        </p:grpSpPr>
        <p:sp>
          <p:nvSpPr>
            <p:cNvPr id="36" name="Shape 1021">
              <a:extLst>
                <a:ext uri="{FF2B5EF4-FFF2-40B4-BE49-F238E27FC236}">
                  <a16:creationId xmlns:a16="http://schemas.microsoft.com/office/drawing/2014/main" id="{D0A67B7D-041B-AFA3-A1C3-1B3611194B7E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37" name="Shape 1021">
              <a:extLst>
                <a:ext uri="{FF2B5EF4-FFF2-40B4-BE49-F238E27FC236}">
                  <a16:creationId xmlns:a16="http://schemas.microsoft.com/office/drawing/2014/main" id="{35071DC8-CF28-6E8B-03E4-87CCA57C627A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38" name="TextBox 54">
            <a:extLst>
              <a:ext uri="{FF2B5EF4-FFF2-40B4-BE49-F238E27FC236}">
                <a16:creationId xmlns:a16="http://schemas.microsoft.com/office/drawing/2014/main" id="{78FB4422-7417-B207-1DA7-C274B658D8EC}"/>
              </a:ext>
            </a:extLst>
          </p:cNvPr>
          <p:cNvSpPr txBox="1"/>
          <p:nvPr/>
        </p:nvSpPr>
        <p:spPr>
          <a:xfrm>
            <a:off x="5106813" y="1252439"/>
            <a:ext cx="3605171" cy="156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" altLang="zh-CN" sz="1100" b="1" dirty="0"/>
              <a:t>Supports heterogeneous sandboxes:</a:t>
            </a:r>
            <a:endParaRPr lang="en" altLang="zh-CN" sz="1100" dirty="0"/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1" dirty="0"/>
              <a:t>In-Place</a:t>
            </a:r>
            <a:r>
              <a:rPr lang="zh-CN" altLang="en-US" sz="900" b="1" dirty="0"/>
              <a:t> </a:t>
            </a:r>
            <a:r>
              <a:rPr lang="en-US" altLang="zh-CN" sz="900" b="1" dirty="0"/>
              <a:t>Update</a:t>
            </a:r>
            <a:r>
              <a:rPr lang="en" altLang="zh-CN" sz="900" b="1" dirty="0"/>
              <a:t> Image</a:t>
            </a:r>
            <a:r>
              <a:rPr lang="en-US" altLang="zh-CN" sz="900" b="1" dirty="0"/>
              <a:t>: </a:t>
            </a:r>
            <a:r>
              <a:rPr lang="en" altLang="zh-CN" sz="900" dirty="0"/>
              <a:t>In-place update the sandbox image when claiming from the warm pool — no recreation needed.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1" dirty="0"/>
              <a:t>Dynamic Storage Mounting: </a:t>
            </a:r>
            <a:r>
              <a:rPr lang="en" altLang="zh-CN" sz="900" dirty="0"/>
              <a:t>Attach NAS/OSS volumes at claim time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1" dirty="0"/>
              <a:t>In-Place Resizing(planned): resize the sandbox to desired resources specs</a:t>
            </a:r>
            <a:r>
              <a:rPr lang="en" altLang="zh-CN" sz="900" dirty="0"/>
              <a:t>.</a:t>
            </a:r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03F9A419-D2E7-5B56-7A3F-766F4C531E37}"/>
              </a:ext>
            </a:extLst>
          </p:cNvPr>
          <p:cNvSpPr/>
          <p:nvPr/>
        </p:nvSpPr>
        <p:spPr>
          <a:xfrm flipH="1">
            <a:off x="975999" y="1356690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40" name="同侧圆角矩形 39">
            <a:extLst>
              <a:ext uri="{FF2B5EF4-FFF2-40B4-BE49-F238E27FC236}">
                <a16:creationId xmlns:a16="http://schemas.microsoft.com/office/drawing/2014/main" id="{954065A5-7BAE-36D6-DE0A-A530AD001943}"/>
              </a:ext>
            </a:extLst>
          </p:cNvPr>
          <p:cNvSpPr/>
          <p:nvPr/>
        </p:nvSpPr>
        <p:spPr>
          <a:xfrm rot="10800000" flipV="1">
            <a:off x="1444250" y="1567742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50A3592-371C-C794-C72C-9C74B20F4EA1}"/>
              </a:ext>
            </a:extLst>
          </p:cNvPr>
          <p:cNvSpPr txBox="1"/>
          <p:nvPr/>
        </p:nvSpPr>
        <p:spPr>
          <a:xfrm>
            <a:off x="1222635" y="1336018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extLst>
              <a:ext uri="{FF2B5EF4-FFF2-40B4-BE49-F238E27FC236}">
                <a16:creationId xmlns:a16="http://schemas.microsoft.com/office/drawing/2014/main" id="{66CA02D7-8FF2-2983-928A-D572504B6D64}"/>
              </a:ext>
            </a:extLst>
          </p:cNvPr>
          <p:cNvSpPr/>
          <p:nvPr/>
        </p:nvSpPr>
        <p:spPr>
          <a:xfrm flipH="1">
            <a:off x="2969490" y="1356690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LLM</a:t>
            </a:r>
            <a:r>
              <a:rPr kumimoji="1" lang="zh-CN" altLang="en-US" sz="1200" dirty="0"/>
              <a:t> </a:t>
            </a:r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5C0F299E-152C-9EF8-5B0D-00EE0C1EDF52}"/>
              </a:ext>
            </a:extLst>
          </p:cNvPr>
          <p:cNvSpPr/>
          <p:nvPr/>
        </p:nvSpPr>
        <p:spPr>
          <a:xfrm flipH="1">
            <a:off x="924181" y="2133939"/>
            <a:ext cx="3210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5444A3E5-4791-4627-DFA1-3C01CDE06EED}"/>
              </a:ext>
            </a:extLst>
          </p:cNvPr>
          <p:cNvSpPr/>
          <p:nvPr/>
        </p:nvSpPr>
        <p:spPr>
          <a:xfrm flipH="1">
            <a:off x="1086637" y="2190230"/>
            <a:ext cx="1042467" cy="3015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Manager</a:t>
            </a:r>
            <a:endParaRPr kumimoji="1" lang="zh-CN" altLang="en-US" sz="1000" dirty="0"/>
          </a:p>
        </p:txBody>
      </p:sp>
      <p:sp>
        <p:nvSpPr>
          <p:cNvPr id="45" name="圆角矩形 44">
            <a:extLst>
              <a:ext uri="{FF2B5EF4-FFF2-40B4-BE49-F238E27FC236}">
                <a16:creationId xmlns:a16="http://schemas.microsoft.com/office/drawing/2014/main" id="{14BD0DDD-D9D7-56E7-49FF-FAE637EFFCBF}"/>
              </a:ext>
            </a:extLst>
          </p:cNvPr>
          <p:cNvSpPr/>
          <p:nvPr/>
        </p:nvSpPr>
        <p:spPr>
          <a:xfrm flipH="1">
            <a:off x="2667234" y="2222051"/>
            <a:ext cx="1288768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Controller</a:t>
            </a:r>
            <a:endParaRPr kumimoji="1" lang="zh-CN" altLang="en-US" sz="1000" dirty="0"/>
          </a:p>
        </p:txBody>
      </p:sp>
      <p:sp>
        <p:nvSpPr>
          <p:cNvPr id="46" name="圆角矩形 45">
            <a:extLst>
              <a:ext uri="{FF2B5EF4-FFF2-40B4-BE49-F238E27FC236}">
                <a16:creationId xmlns:a16="http://schemas.microsoft.com/office/drawing/2014/main" id="{1D337786-A16A-F124-D4A2-F4BF7659F0DB}"/>
              </a:ext>
            </a:extLst>
          </p:cNvPr>
          <p:cNvSpPr/>
          <p:nvPr/>
        </p:nvSpPr>
        <p:spPr>
          <a:xfrm flipH="1">
            <a:off x="739964" y="2966796"/>
            <a:ext cx="1258340" cy="87883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70D362E1-9DD7-0096-B456-0F467A4CD63D}"/>
              </a:ext>
            </a:extLst>
          </p:cNvPr>
          <p:cNvSpPr/>
          <p:nvPr/>
        </p:nvSpPr>
        <p:spPr>
          <a:xfrm flipH="1">
            <a:off x="1256818" y="3249509"/>
            <a:ext cx="593434" cy="206855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AB4F76B6-A668-7393-2A02-9865E666AA74}"/>
              </a:ext>
            </a:extLst>
          </p:cNvPr>
          <p:cNvSpPr txBox="1"/>
          <p:nvPr/>
        </p:nvSpPr>
        <p:spPr>
          <a:xfrm>
            <a:off x="1052070" y="2983022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1EA71F0F-9C46-779D-904B-5E597C4F699A}"/>
              </a:ext>
            </a:extLst>
          </p:cNvPr>
          <p:cNvCxnSpPr>
            <a:cxnSpLocks/>
            <a:stCxn id="44" idx="1"/>
            <a:endCxn id="45" idx="3"/>
          </p:cNvCxnSpPr>
          <p:nvPr/>
        </p:nvCxnSpPr>
        <p:spPr>
          <a:xfrm>
            <a:off x="2129104" y="2341002"/>
            <a:ext cx="538130" cy="40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D4F4087C-9419-D9F9-B0BE-1F6413461A2F}"/>
              </a:ext>
            </a:extLst>
          </p:cNvPr>
          <p:cNvCxnSpPr>
            <a:cxnSpLocks/>
            <a:stCxn id="39" idx="1"/>
            <a:endCxn id="42" idx="3"/>
          </p:cNvCxnSpPr>
          <p:nvPr/>
        </p:nvCxnSpPr>
        <p:spPr>
          <a:xfrm>
            <a:off x="2141252" y="1541356"/>
            <a:ext cx="828238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本框 134">
            <a:extLst>
              <a:ext uri="{FF2B5EF4-FFF2-40B4-BE49-F238E27FC236}">
                <a16:creationId xmlns:a16="http://schemas.microsoft.com/office/drawing/2014/main" id="{34D68E5C-B241-3559-485E-9B0A15193949}"/>
              </a:ext>
            </a:extLst>
          </p:cNvPr>
          <p:cNvSpPr txBox="1"/>
          <p:nvPr/>
        </p:nvSpPr>
        <p:spPr>
          <a:xfrm>
            <a:off x="2098684" y="1233135"/>
            <a:ext cx="908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2">
                    <a:lumMod val="50000"/>
                  </a:schemeClr>
                </a:solidFill>
              </a:rPr>
              <a:t>Invoke LLM inference</a:t>
            </a:r>
            <a:endParaRPr kumimoji="1" lang="zh-CN" altLang="en-US" sz="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F055EFA-8F75-86E6-FC55-2F505A9737B3}"/>
              </a:ext>
            </a:extLst>
          </p:cNvPr>
          <p:cNvSpPr txBox="1"/>
          <p:nvPr/>
        </p:nvSpPr>
        <p:spPr>
          <a:xfrm>
            <a:off x="1208043" y="3253622"/>
            <a:ext cx="7120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C Image:v1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DCB3F72C-39EE-EE6C-828E-20F7CC73EEDF}"/>
              </a:ext>
            </a:extLst>
          </p:cNvPr>
          <p:cNvSpPr/>
          <p:nvPr/>
        </p:nvSpPr>
        <p:spPr>
          <a:xfrm flipH="1">
            <a:off x="1260572" y="3502958"/>
            <a:ext cx="593434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6713B85-40BF-0BDB-3A64-CBFB4D118D5B}"/>
              </a:ext>
            </a:extLst>
          </p:cNvPr>
          <p:cNvSpPr txBox="1"/>
          <p:nvPr/>
        </p:nvSpPr>
        <p:spPr>
          <a:xfrm>
            <a:off x="1209687" y="3505027"/>
            <a:ext cx="7120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C Image:v2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8" name="肘形连接符 7">
            <a:extLst>
              <a:ext uri="{FF2B5EF4-FFF2-40B4-BE49-F238E27FC236}">
                <a16:creationId xmlns:a16="http://schemas.microsoft.com/office/drawing/2014/main" id="{9A6F43C1-6857-99A9-F723-14D70F9C554D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1239421" y="3350711"/>
            <a:ext cx="7435" cy="262037"/>
          </a:xfrm>
          <a:prstGeom prst="bentConnector3">
            <a:avLst>
              <a:gd name="adj1" fmla="val -117487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62F79E90-81A4-08F7-EFB7-B03244F5F61B}"/>
              </a:ext>
            </a:extLst>
          </p:cNvPr>
          <p:cNvSpPr txBox="1"/>
          <p:nvPr/>
        </p:nvSpPr>
        <p:spPr>
          <a:xfrm>
            <a:off x="674052" y="3315583"/>
            <a:ext cx="551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In-place</a:t>
            </a:r>
          </a:p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Update </a:t>
            </a: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0E354918-105D-6DA8-2387-090CB3986BBB}"/>
              </a:ext>
            </a:extLst>
          </p:cNvPr>
          <p:cNvSpPr/>
          <p:nvPr/>
        </p:nvSpPr>
        <p:spPr>
          <a:xfrm flipH="1">
            <a:off x="2783491" y="2966939"/>
            <a:ext cx="1491141" cy="87883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5314CFD2-2D46-BAE3-CD03-6B50A52D4F63}"/>
              </a:ext>
            </a:extLst>
          </p:cNvPr>
          <p:cNvSpPr/>
          <p:nvPr/>
        </p:nvSpPr>
        <p:spPr>
          <a:xfrm flipH="1">
            <a:off x="2875443" y="3160831"/>
            <a:ext cx="853722" cy="18335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0833944-F0E4-6DA3-F074-93B3417BFB58}"/>
              </a:ext>
            </a:extLst>
          </p:cNvPr>
          <p:cNvSpPr txBox="1"/>
          <p:nvPr/>
        </p:nvSpPr>
        <p:spPr>
          <a:xfrm>
            <a:off x="3227685" y="2952783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F6DC089-9023-04CD-09CF-0CF4E10D1E8B}"/>
              </a:ext>
            </a:extLst>
          </p:cNvPr>
          <p:cNvSpPr txBox="1"/>
          <p:nvPr/>
        </p:nvSpPr>
        <p:spPr>
          <a:xfrm>
            <a:off x="2943978" y="3148431"/>
            <a:ext cx="472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Main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965752A-2810-B798-4D2A-35B7E10A745E}"/>
              </a:ext>
            </a:extLst>
          </p:cNvPr>
          <p:cNvSpPr/>
          <p:nvPr/>
        </p:nvSpPr>
        <p:spPr>
          <a:xfrm>
            <a:off x="2896021" y="3612748"/>
            <a:ext cx="833144" cy="18168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85CCA077-966D-D5B0-68E2-FFC5E473DC84}"/>
              </a:ext>
            </a:extLst>
          </p:cNvPr>
          <p:cNvSpPr/>
          <p:nvPr/>
        </p:nvSpPr>
        <p:spPr>
          <a:xfrm flipH="1">
            <a:off x="2884567" y="3396657"/>
            <a:ext cx="853722" cy="18335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5441000-D67B-BCA6-3E8D-A6E8E42BDE1F}"/>
              </a:ext>
            </a:extLst>
          </p:cNvPr>
          <p:cNvSpPr txBox="1"/>
          <p:nvPr/>
        </p:nvSpPr>
        <p:spPr>
          <a:xfrm>
            <a:off x="2847497" y="3597962"/>
            <a:ext cx="9300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volume: </a:t>
            </a:r>
            <a:r>
              <a:rPr kumimoji="1" lang="en-US" altLang="zh-CN" sz="800" dirty="0" err="1">
                <a:solidFill>
                  <a:schemeClr val="bg1"/>
                </a:solidFill>
              </a:rPr>
              <a:t>nas</a:t>
            </a:r>
            <a:r>
              <a:rPr kumimoji="1" lang="en-US" altLang="zh-CN" sz="800" dirty="0">
                <a:solidFill>
                  <a:schemeClr val="bg1"/>
                </a:solidFill>
              </a:rPr>
              <a:t>/</a:t>
            </a:r>
            <a:r>
              <a:rPr kumimoji="1" lang="en-US" altLang="zh-CN" sz="800" dirty="0" err="1">
                <a:solidFill>
                  <a:schemeClr val="bg1"/>
                </a:solidFill>
              </a:rPr>
              <a:t>oss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9E224C7-FA13-1625-2A59-918BA782B1A5}"/>
              </a:ext>
            </a:extLst>
          </p:cNvPr>
          <p:cNvSpPr txBox="1"/>
          <p:nvPr/>
        </p:nvSpPr>
        <p:spPr>
          <a:xfrm>
            <a:off x="3359682" y="3148431"/>
            <a:ext cx="428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/data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44793772-A2FB-6C69-3855-8F3EE27B54B4}"/>
              </a:ext>
            </a:extLst>
          </p:cNvPr>
          <p:cNvCxnSpPr>
            <a:cxnSpLocks/>
            <a:stCxn id="20" idx="3"/>
            <a:endCxn id="13" idx="1"/>
          </p:cNvCxnSpPr>
          <p:nvPr/>
        </p:nvCxnSpPr>
        <p:spPr>
          <a:xfrm flipV="1">
            <a:off x="3729165" y="3252510"/>
            <a:ext cx="12700" cy="451080"/>
          </a:xfrm>
          <a:prstGeom prst="bentConnector3">
            <a:avLst>
              <a:gd name="adj1" fmla="val 10975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050EBFE7-477C-730C-DED8-D4D95B23DF73}"/>
              </a:ext>
            </a:extLst>
          </p:cNvPr>
          <p:cNvSpPr txBox="1"/>
          <p:nvPr/>
        </p:nvSpPr>
        <p:spPr>
          <a:xfrm>
            <a:off x="2910140" y="3390630"/>
            <a:ext cx="8049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bg1"/>
                </a:solidFill>
              </a:rPr>
              <a:t>CSI Sidecar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C2EE6EC-3FF0-5A89-A49C-2D68E8B5A9BE}"/>
              </a:ext>
            </a:extLst>
          </p:cNvPr>
          <p:cNvSpPr txBox="1"/>
          <p:nvPr/>
        </p:nvSpPr>
        <p:spPr>
          <a:xfrm>
            <a:off x="3744974" y="3274194"/>
            <a:ext cx="645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Elastic </a:t>
            </a:r>
          </a:p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Storage</a:t>
            </a:r>
          </a:p>
        </p:txBody>
      </p:sp>
      <p:sp>
        <p:nvSpPr>
          <p:cNvPr id="73" name="圆角矩形 72">
            <a:extLst>
              <a:ext uri="{FF2B5EF4-FFF2-40B4-BE49-F238E27FC236}">
                <a16:creationId xmlns:a16="http://schemas.microsoft.com/office/drawing/2014/main" id="{A338C80B-8BC1-5493-3321-C472FFA40A18}"/>
              </a:ext>
            </a:extLst>
          </p:cNvPr>
          <p:cNvSpPr/>
          <p:nvPr/>
        </p:nvSpPr>
        <p:spPr>
          <a:xfrm flipH="1">
            <a:off x="739964" y="4194543"/>
            <a:ext cx="3534668" cy="62358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圆角矩形 73">
            <a:extLst>
              <a:ext uri="{FF2B5EF4-FFF2-40B4-BE49-F238E27FC236}">
                <a16:creationId xmlns:a16="http://schemas.microsoft.com/office/drawing/2014/main" id="{FC119A10-21F3-4268-F00A-B9026E77AE57}"/>
              </a:ext>
            </a:extLst>
          </p:cNvPr>
          <p:cNvSpPr/>
          <p:nvPr/>
        </p:nvSpPr>
        <p:spPr>
          <a:xfrm>
            <a:off x="834044" y="4451512"/>
            <a:ext cx="1051715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 image v1 and without volume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A7FAA3F7-FBE6-10F4-334E-6F0CA634A9AC}"/>
              </a:ext>
            </a:extLst>
          </p:cNvPr>
          <p:cNvSpPr txBox="1"/>
          <p:nvPr/>
        </p:nvSpPr>
        <p:spPr>
          <a:xfrm>
            <a:off x="1908138" y="4213597"/>
            <a:ext cx="1242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dirty="0"/>
              <a:t>Sandbox Warm Pool</a:t>
            </a:r>
            <a:endParaRPr kumimoji="1" lang="zh-CN" altLang="en-US" sz="900" dirty="0"/>
          </a:p>
        </p:txBody>
      </p:sp>
      <p:sp>
        <p:nvSpPr>
          <p:cNvPr id="79" name="圆角矩形 78">
            <a:extLst>
              <a:ext uri="{FF2B5EF4-FFF2-40B4-BE49-F238E27FC236}">
                <a16:creationId xmlns:a16="http://schemas.microsoft.com/office/drawing/2014/main" id="{68AAD521-A567-D570-578B-DE01DAA384C4}"/>
              </a:ext>
            </a:extLst>
          </p:cNvPr>
          <p:cNvSpPr/>
          <p:nvPr/>
        </p:nvSpPr>
        <p:spPr>
          <a:xfrm>
            <a:off x="2005301" y="4457010"/>
            <a:ext cx="1051715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 image v1 and without volume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80" name="圆角矩形 79">
            <a:extLst>
              <a:ext uri="{FF2B5EF4-FFF2-40B4-BE49-F238E27FC236}">
                <a16:creationId xmlns:a16="http://schemas.microsoft.com/office/drawing/2014/main" id="{51988874-C643-B447-A526-ED918DF120B3}"/>
              </a:ext>
            </a:extLst>
          </p:cNvPr>
          <p:cNvSpPr/>
          <p:nvPr/>
        </p:nvSpPr>
        <p:spPr>
          <a:xfrm>
            <a:off x="3172900" y="4451691"/>
            <a:ext cx="1051715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 image v1 and without volume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83" name="肘形连接符 82">
            <a:extLst>
              <a:ext uri="{FF2B5EF4-FFF2-40B4-BE49-F238E27FC236}">
                <a16:creationId xmlns:a16="http://schemas.microsoft.com/office/drawing/2014/main" id="{26B37F1C-F310-A283-893A-BD396D62A1B8}"/>
              </a:ext>
            </a:extLst>
          </p:cNvPr>
          <p:cNvCxnSpPr>
            <a:stCxn id="73" idx="0"/>
            <a:endCxn id="46" idx="2"/>
          </p:cNvCxnSpPr>
          <p:nvPr/>
        </p:nvCxnSpPr>
        <p:spPr>
          <a:xfrm rot="16200000" flipV="1">
            <a:off x="1763759" y="3451004"/>
            <a:ext cx="348914" cy="1138164"/>
          </a:xfrm>
          <a:prstGeom prst="bentConnector3">
            <a:avLst>
              <a:gd name="adj1" fmla="val 52131"/>
            </a:avLst>
          </a:prstGeom>
          <a:ln>
            <a:solidFill>
              <a:schemeClr val="accent4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E6CF71BB-10D1-5600-FE0B-83FD3C07B7AB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1607870" y="1742248"/>
            <a:ext cx="0" cy="44798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本框 94">
            <a:extLst>
              <a:ext uri="{FF2B5EF4-FFF2-40B4-BE49-F238E27FC236}">
                <a16:creationId xmlns:a16="http://schemas.microsoft.com/office/drawing/2014/main" id="{F3408838-7054-692B-8D30-DFF12FF1762F}"/>
              </a:ext>
            </a:extLst>
          </p:cNvPr>
          <p:cNvSpPr txBox="1"/>
          <p:nvPr/>
        </p:nvSpPr>
        <p:spPr>
          <a:xfrm>
            <a:off x="1607870" y="2683222"/>
            <a:ext cx="17187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2. Claim sandbox from warm pool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97" name="肘形连接符 96">
            <a:extLst>
              <a:ext uri="{FF2B5EF4-FFF2-40B4-BE49-F238E27FC236}">
                <a16:creationId xmlns:a16="http://schemas.microsoft.com/office/drawing/2014/main" id="{B0B2A279-7041-5FBE-8DBB-9EFE685A3DDF}"/>
              </a:ext>
            </a:extLst>
          </p:cNvPr>
          <p:cNvCxnSpPr>
            <a:cxnSpLocks/>
            <a:stCxn id="45" idx="2"/>
            <a:endCxn id="46" idx="0"/>
          </p:cNvCxnSpPr>
          <p:nvPr/>
        </p:nvCxnSpPr>
        <p:spPr>
          <a:xfrm rot="5400000">
            <a:off x="2087357" y="1742535"/>
            <a:ext cx="506038" cy="1942484"/>
          </a:xfrm>
          <a:prstGeom prst="bentConnector3">
            <a:avLst>
              <a:gd name="adj1" fmla="val 41185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肘形连接符 99">
            <a:extLst>
              <a:ext uri="{FF2B5EF4-FFF2-40B4-BE49-F238E27FC236}">
                <a16:creationId xmlns:a16="http://schemas.microsoft.com/office/drawing/2014/main" id="{3F196DC5-8804-1D68-1931-EC4AF30D3B25}"/>
              </a:ext>
            </a:extLst>
          </p:cNvPr>
          <p:cNvCxnSpPr>
            <a:cxnSpLocks/>
          </p:cNvCxnSpPr>
          <p:nvPr/>
        </p:nvCxnSpPr>
        <p:spPr>
          <a:xfrm rot="16200000" flipH="1">
            <a:off x="3168895" y="2604711"/>
            <a:ext cx="498038" cy="212973"/>
          </a:xfrm>
          <a:prstGeom prst="bentConnector3">
            <a:avLst>
              <a:gd name="adj1" fmla="val 42537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>
            <a:extLst>
              <a:ext uri="{FF2B5EF4-FFF2-40B4-BE49-F238E27FC236}">
                <a16:creationId xmlns:a16="http://schemas.microsoft.com/office/drawing/2014/main" id="{D0EF5843-6873-B00F-4E6C-01489FBC1DD1}"/>
              </a:ext>
            </a:extLst>
          </p:cNvPr>
          <p:cNvSpPr txBox="1"/>
          <p:nvPr/>
        </p:nvSpPr>
        <p:spPr>
          <a:xfrm>
            <a:off x="1525789" y="1761320"/>
            <a:ext cx="1611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1. Create Sandbox with image:v1 and volume </a:t>
            </a:r>
            <a:r>
              <a:rPr kumimoji="1" lang="en-US" altLang="zh-CN" sz="800" dirty="0" err="1">
                <a:solidFill>
                  <a:schemeClr val="tx1"/>
                </a:solidFill>
              </a:rPr>
              <a:t>nas</a:t>
            </a:r>
            <a:r>
              <a:rPr kumimoji="1" lang="en-US" altLang="zh-CN" sz="800" dirty="0">
                <a:solidFill>
                  <a:schemeClr val="tx1"/>
                </a:solidFill>
              </a:rPr>
              <a:t>/</a:t>
            </a:r>
            <a:r>
              <a:rPr kumimoji="1" lang="en-US" altLang="zh-CN" sz="800" dirty="0" err="1">
                <a:solidFill>
                  <a:schemeClr val="tx1"/>
                </a:solidFill>
              </a:rPr>
              <a:t>oss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110" name="肘形连接符 109">
            <a:extLst>
              <a:ext uri="{FF2B5EF4-FFF2-40B4-BE49-F238E27FC236}">
                <a16:creationId xmlns:a16="http://schemas.microsoft.com/office/drawing/2014/main" id="{06D63516-E2D7-C3CB-4C97-98A1974A8995}"/>
              </a:ext>
            </a:extLst>
          </p:cNvPr>
          <p:cNvCxnSpPr>
            <a:stCxn id="73" idx="0"/>
            <a:endCxn id="11" idx="2"/>
          </p:cNvCxnSpPr>
          <p:nvPr/>
        </p:nvCxnSpPr>
        <p:spPr>
          <a:xfrm rot="5400000" flipH="1" flipV="1">
            <a:off x="2843794" y="3509277"/>
            <a:ext cx="348771" cy="1021763"/>
          </a:xfrm>
          <a:prstGeom prst="bentConnector3">
            <a:avLst>
              <a:gd name="adj1" fmla="val 52132"/>
            </a:avLst>
          </a:prstGeom>
          <a:ln>
            <a:solidFill>
              <a:schemeClr val="accent4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图片 115">
            <a:extLst>
              <a:ext uri="{FF2B5EF4-FFF2-40B4-BE49-F238E27FC236}">
                <a16:creationId xmlns:a16="http://schemas.microsoft.com/office/drawing/2014/main" id="{A6EB4E65-F9FA-FFE9-05CD-6996661C4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237" y="2925716"/>
            <a:ext cx="3527893" cy="145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25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9A5819B1-7F5D-5F81-DFD2-8B1DB64F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">
            <a:extLst>
              <a:ext uri="{FF2B5EF4-FFF2-40B4-BE49-F238E27FC236}">
                <a16:creationId xmlns:a16="http://schemas.microsoft.com/office/drawing/2014/main" id="{3FC2D003-36EF-A656-FD7D-BFDCEA2ED057}"/>
              </a:ext>
            </a:extLst>
          </p:cNvPr>
          <p:cNvSpPr/>
          <p:nvPr/>
        </p:nvSpPr>
        <p:spPr>
          <a:xfrm>
            <a:off x="285835" y="1205661"/>
            <a:ext cx="4539072" cy="3397204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01224582-7221-F8EC-4774-25786481091B}"/>
              </a:ext>
            </a:extLst>
          </p:cNvPr>
          <p:cNvSpPr txBox="1"/>
          <p:nvPr/>
        </p:nvSpPr>
        <p:spPr>
          <a:xfrm>
            <a:off x="2820939" y="223930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00" dirty="0"/>
              <a:t>隐藏</a:t>
            </a:r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EA111761-CA48-835D-7A09-531B476EE1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061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Sandbox Pause &amp; Resume</a:t>
            </a:r>
            <a:endParaRPr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9F270B8-0675-A8E1-5984-3009A37096E8}"/>
              </a:ext>
            </a:extLst>
          </p:cNvPr>
          <p:cNvGrpSpPr/>
          <p:nvPr/>
        </p:nvGrpSpPr>
        <p:grpSpPr>
          <a:xfrm>
            <a:off x="5106813" y="1221902"/>
            <a:ext cx="3605171" cy="3397203"/>
            <a:chOff x="6796459" y="1253059"/>
            <a:chExt cx="4593293" cy="4244791"/>
          </a:xfrm>
        </p:grpSpPr>
        <p:sp>
          <p:nvSpPr>
            <p:cNvPr id="36" name="Shape 1021">
              <a:extLst>
                <a:ext uri="{FF2B5EF4-FFF2-40B4-BE49-F238E27FC236}">
                  <a16:creationId xmlns:a16="http://schemas.microsoft.com/office/drawing/2014/main" id="{B0D07AF2-5144-9B57-D6A7-62EC111185E1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37" name="Shape 1021">
              <a:extLst>
                <a:ext uri="{FF2B5EF4-FFF2-40B4-BE49-F238E27FC236}">
                  <a16:creationId xmlns:a16="http://schemas.microsoft.com/office/drawing/2014/main" id="{E76D017B-9AF1-8E95-A75D-357A0415E20B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38" name="TextBox 54">
            <a:extLst>
              <a:ext uri="{FF2B5EF4-FFF2-40B4-BE49-F238E27FC236}">
                <a16:creationId xmlns:a16="http://schemas.microsoft.com/office/drawing/2014/main" id="{27A59FE4-4ED9-3323-5BF3-C97BDB259BEB}"/>
              </a:ext>
            </a:extLst>
          </p:cNvPr>
          <p:cNvSpPr txBox="1"/>
          <p:nvPr/>
        </p:nvSpPr>
        <p:spPr>
          <a:xfrm>
            <a:off x="5106813" y="1252439"/>
            <a:ext cx="3605171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" altLang="zh-CN" sz="1100" b="1" dirty="0"/>
              <a:t>Sandbox Instance Lifecycle Management</a:t>
            </a:r>
          </a:p>
          <a:p>
            <a:pPr marL="171450" indent="-171450" latinLnBrk="1">
              <a:buFont typeface="Arial" panose="020B0604020202020204" pitchFamily="34" charset="0"/>
              <a:buChar char="•"/>
            </a:pPr>
            <a:r>
              <a:rPr lang="en" altLang="zh-CN" sz="900" b="1" dirty="0"/>
              <a:t>Pause: </a:t>
            </a:r>
            <a:r>
              <a:rPr lang="en" altLang="zh-CN" sz="900" dirty="0"/>
              <a:t>When idle, sandbox is paused—state checkpointed and compute resources released to reduce cost</a:t>
            </a:r>
          </a:p>
          <a:p>
            <a:pPr marL="171450" indent="-171450" latinLnBrk="1">
              <a:buFont typeface="Arial" panose="020B0604020202020204" pitchFamily="34" charset="0"/>
              <a:buChar char="•"/>
            </a:pPr>
            <a:r>
              <a:rPr lang="en" altLang="zh-CN" sz="900" b="1" dirty="0"/>
              <a:t>Resume: </a:t>
            </a:r>
            <a:r>
              <a:rPr lang="en" altLang="zh-CN" sz="900" dirty="0"/>
              <a:t>Upon agent request, sandbox is rapidly restored to its exact pre-sleep state (memory + filesystem), enabling seamless task resumption</a:t>
            </a:r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A6DF161E-B4B7-B5F5-A70C-7B5ACD58FA05}"/>
              </a:ext>
            </a:extLst>
          </p:cNvPr>
          <p:cNvSpPr/>
          <p:nvPr/>
        </p:nvSpPr>
        <p:spPr>
          <a:xfrm flipH="1">
            <a:off x="975999" y="1356690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40" name="同侧圆角矩形 39">
            <a:extLst>
              <a:ext uri="{FF2B5EF4-FFF2-40B4-BE49-F238E27FC236}">
                <a16:creationId xmlns:a16="http://schemas.microsoft.com/office/drawing/2014/main" id="{42D2F805-E37C-ADE3-FE8A-75A286FDBAE4}"/>
              </a:ext>
            </a:extLst>
          </p:cNvPr>
          <p:cNvSpPr/>
          <p:nvPr/>
        </p:nvSpPr>
        <p:spPr>
          <a:xfrm rot="10800000" flipV="1">
            <a:off x="1444250" y="1567742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68CF847-A8F6-8EF6-EF83-B1EE3DCE4ACA}"/>
              </a:ext>
            </a:extLst>
          </p:cNvPr>
          <p:cNvSpPr txBox="1"/>
          <p:nvPr/>
        </p:nvSpPr>
        <p:spPr>
          <a:xfrm>
            <a:off x="1222635" y="1336018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extLst>
              <a:ext uri="{FF2B5EF4-FFF2-40B4-BE49-F238E27FC236}">
                <a16:creationId xmlns:a16="http://schemas.microsoft.com/office/drawing/2014/main" id="{ACF18040-A538-D27B-C191-40A8CEA4511B}"/>
              </a:ext>
            </a:extLst>
          </p:cNvPr>
          <p:cNvSpPr/>
          <p:nvPr/>
        </p:nvSpPr>
        <p:spPr>
          <a:xfrm flipH="1">
            <a:off x="2969490" y="1356690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LLM</a:t>
            </a:r>
            <a:r>
              <a:rPr kumimoji="1" lang="zh-CN" altLang="en-US" sz="1200" dirty="0"/>
              <a:t> </a:t>
            </a:r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D81D95D1-BC98-5A8B-CF9A-6ABF2D654B30}"/>
              </a:ext>
            </a:extLst>
          </p:cNvPr>
          <p:cNvSpPr/>
          <p:nvPr/>
        </p:nvSpPr>
        <p:spPr>
          <a:xfrm flipH="1">
            <a:off x="924181" y="2133939"/>
            <a:ext cx="3210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3A137658-59DC-18DA-5E11-F49E28CA1518}"/>
              </a:ext>
            </a:extLst>
          </p:cNvPr>
          <p:cNvSpPr/>
          <p:nvPr/>
        </p:nvSpPr>
        <p:spPr>
          <a:xfrm flipH="1">
            <a:off x="1086637" y="2190230"/>
            <a:ext cx="1042467" cy="3015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Manager</a:t>
            </a:r>
            <a:endParaRPr kumimoji="1" lang="zh-CN" altLang="en-US" sz="1000" dirty="0"/>
          </a:p>
        </p:txBody>
      </p:sp>
      <p:sp>
        <p:nvSpPr>
          <p:cNvPr id="45" name="圆角矩形 44">
            <a:extLst>
              <a:ext uri="{FF2B5EF4-FFF2-40B4-BE49-F238E27FC236}">
                <a16:creationId xmlns:a16="http://schemas.microsoft.com/office/drawing/2014/main" id="{F11CED99-99EA-B9B1-79BC-ADFF67BAC821}"/>
              </a:ext>
            </a:extLst>
          </p:cNvPr>
          <p:cNvSpPr/>
          <p:nvPr/>
        </p:nvSpPr>
        <p:spPr>
          <a:xfrm flipH="1">
            <a:off x="2667234" y="2222051"/>
            <a:ext cx="1288768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Controller</a:t>
            </a:r>
            <a:endParaRPr kumimoji="1" lang="zh-CN" altLang="en-US" sz="1000" dirty="0"/>
          </a:p>
        </p:txBody>
      </p:sp>
      <p:sp>
        <p:nvSpPr>
          <p:cNvPr id="46" name="圆角矩形 45">
            <a:extLst>
              <a:ext uri="{FF2B5EF4-FFF2-40B4-BE49-F238E27FC236}">
                <a16:creationId xmlns:a16="http://schemas.microsoft.com/office/drawing/2014/main" id="{5798866F-DDEB-A89E-EAC1-C46306483219}"/>
              </a:ext>
            </a:extLst>
          </p:cNvPr>
          <p:cNvSpPr/>
          <p:nvPr/>
        </p:nvSpPr>
        <p:spPr>
          <a:xfrm flipH="1">
            <a:off x="535971" y="3031532"/>
            <a:ext cx="1809006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圆角矩形 46">
            <a:extLst>
              <a:ext uri="{FF2B5EF4-FFF2-40B4-BE49-F238E27FC236}">
                <a16:creationId xmlns:a16="http://schemas.microsoft.com/office/drawing/2014/main" id="{E7759BBD-AE73-6C13-38EA-7D6B05405874}"/>
              </a:ext>
            </a:extLst>
          </p:cNvPr>
          <p:cNvSpPr/>
          <p:nvPr/>
        </p:nvSpPr>
        <p:spPr>
          <a:xfrm flipH="1">
            <a:off x="584361" y="3187336"/>
            <a:ext cx="627504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Daemon</a:t>
            </a:r>
            <a:endParaRPr kumimoji="1" lang="zh-CN" altLang="en-US" sz="800" dirty="0"/>
          </a:p>
        </p:txBody>
      </p:sp>
      <p:sp>
        <p:nvSpPr>
          <p:cNvPr id="49" name="圆角矩形 48">
            <a:extLst>
              <a:ext uri="{FF2B5EF4-FFF2-40B4-BE49-F238E27FC236}">
                <a16:creationId xmlns:a16="http://schemas.microsoft.com/office/drawing/2014/main" id="{E439ABD0-1E3D-27EA-49B0-77DA7EFB946C}"/>
              </a:ext>
            </a:extLst>
          </p:cNvPr>
          <p:cNvSpPr/>
          <p:nvPr/>
        </p:nvSpPr>
        <p:spPr>
          <a:xfrm flipH="1">
            <a:off x="1280023" y="3351128"/>
            <a:ext cx="1032586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50" name="圆角矩形 49">
            <a:extLst>
              <a:ext uri="{FF2B5EF4-FFF2-40B4-BE49-F238E27FC236}">
                <a16:creationId xmlns:a16="http://schemas.microsoft.com/office/drawing/2014/main" id="{49B4990E-61E2-61C3-B85B-6439CE8BE45B}"/>
              </a:ext>
            </a:extLst>
          </p:cNvPr>
          <p:cNvSpPr/>
          <p:nvPr/>
        </p:nvSpPr>
        <p:spPr>
          <a:xfrm flipH="1">
            <a:off x="535969" y="3603749"/>
            <a:ext cx="724289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 err="1"/>
              <a:t>Containerd</a:t>
            </a:r>
            <a:endParaRPr kumimoji="1" lang="zh-CN" altLang="en-US" sz="800" dirty="0"/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05FE7822-FEBC-D782-CE83-644C0E45FC87}"/>
              </a:ext>
            </a:extLst>
          </p:cNvPr>
          <p:cNvSpPr/>
          <p:nvPr/>
        </p:nvSpPr>
        <p:spPr>
          <a:xfrm flipH="1">
            <a:off x="1385910" y="3664562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6B71EBD8-8DE8-6ED2-FBA2-B90A408EBB99}"/>
              </a:ext>
            </a:extLst>
          </p:cNvPr>
          <p:cNvSpPr/>
          <p:nvPr/>
        </p:nvSpPr>
        <p:spPr>
          <a:xfrm flipH="1">
            <a:off x="1386643" y="3411245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CEA4BB9-657B-34ED-20B0-37EFD3976B1E}"/>
              </a:ext>
            </a:extLst>
          </p:cNvPr>
          <p:cNvSpPr txBox="1"/>
          <p:nvPr/>
        </p:nvSpPr>
        <p:spPr>
          <a:xfrm>
            <a:off x="1261554" y="3104579"/>
            <a:ext cx="9621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paused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54" name="圆角矩形 53">
            <a:extLst>
              <a:ext uri="{FF2B5EF4-FFF2-40B4-BE49-F238E27FC236}">
                <a16:creationId xmlns:a16="http://schemas.microsoft.com/office/drawing/2014/main" id="{6CAAD765-21A5-0BBB-3A42-1BFA69355E2D}"/>
              </a:ext>
            </a:extLst>
          </p:cNvPr>
          <p:cNvSpPr/>
          <p:nvPr/>
        </p:nvSpPr>
        <p:spPr>
          <a:xfrm flipH="1">
            <a:off x="2695330" y="3030391"/>
            <a:ext cx="1809006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D0AD5F3E-35A2-7E14-2E4E-29127F866B42}"/>
              </a:ext>
            </a:extLst>
          </p:cNvPr>
          <p:cNvSpPr/>
          <p:nvPr/>
        </p:nvSpPr>
        <p:spPr>
          <a:xfrm flipH="1">
            <a:off x="2753604" y="3179687"/>
            <a:ext cx="627504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 err="1"/>
              <a:t>kubelet</a:t>
            </a:r>
            <a:endParaRPr kumimoji="1" lang="zh-CN" altLang="en-US" sz="800" dirty="0"/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DC89736E-3600-A2F2-ACEA-91C0A595BF68}"/>
              </a:ext>
            </a:extLst>
          </p:cNvPr>
          <p:cNvSpPr/>
          <p:nvPr/>
        </p:nvSpPr>
        <p:spPr>
          <a:xfrm flipH="1">
            <a:off x="3439382" y="3349987"/>
            <a:ext cx="1032586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58" name="圆角矩形 57">
            <a:extLst>
              <a:ext uri="{FF2B5EF4-FFF2-40B4-BE49-F238E27FC236}">
                <a16:creationId xmlns:a16="http://schemas.microsoft.com/office/drawing/2014/main" id="{A8C9DD03-3B0F-9F8A-323D-AA2A33D8EB5B}"/>
              </a:ext>
            </a:extLst>
          </p:cNvPr>
          <p:cNvSpPr/>
          <p:nvPr/>
        </p:nvSpPr>
        <p:spPr>
          <a:xfrm flipH="1">
            <a:off x="3545269" y="3663421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59" name="圆角矩形 58">
            <a:extLst>
              <a:ext uri="{FF2B5EF4-FFF2-40B4-BE49-F238E27FC236}">
                <a16:creationId xmlns:a16="http://schemas.microsoft.com/office/drawing/2014/main" id="{DE8BCE78-918C-8689-01F5-DEC12A90BE53}"/>
              </a:ext>
            </a:extLst>
          </p:cNvPr>
          <p:cNvSpPr/>
          <p:nvPr/>
        </p:nvSpPr>
        <p:spPr>
          <a:xfrm flipH="1">
            <a:off x="3546002" y="3410104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056FDA0B-250B-8A22-A1F7-260A05BDACDE}"/>
              </a:ext>
            </a:extLst>
          </p:cNvPr>
          <p:cNvSpPr txBox="1"/>
          <p:nvPr/>
        </p:nvSpPr>
        <p:spPr>
          <a:xfrm>
            <a:off x="3420913" y="3103438"/>
            <a:ext cx="10454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resuming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5" name="磁盘 64">
            <a:extLst>
              <a:ext uri="{FF2B5EF4-FFF2-40B4-BE49-F238E27FC236}">
                <a16:creationId xmlns:a16="http://schemas.microsoft.com/office/drawing/2014/main" id="{89A9EBDD-2F6F-2B81-0DD3-249520EE1A5A}"/>
              </a:ext>
            </a:extLst>
          </p:cNvPr>
          <p:cNvSpPr/>
          <p:nvPr/>
        </p:nvSpPr>
        <p:spPr>
          <a:xfrm>
            <a:off x="1231643" y="4199029"/>
            <a:ext cx="1346786" cy="339866"/>
          </a:xfrm>
          <a:prstGeom prst="flowChartMagneticDisk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EBDEC17-E728-6448-5C4B-5FE7FA1C83E5}"/>
              </a:ext>
            </a:extLst>
          </p:cNvPr>
          <p:cNvSpPr txBox="1"/>
          <p:nvPr/>
        </p:nvSpPr>
        <p:spPr>
          <a:xfrm>
            <a:off x="1255881" y="4281871"/>
            <a:ext cx="12983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000" dirty="0"/>
              <a:t>Persistent Storage</a:t>
            </a:r>
            <a:endParaRPr kumimoji="1" lang="zh-CN" altLang="en-US" sz="1000" dirty="0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C5DBE594-D159-60FA-77CB-EC935A078150}"/>
              </a:ext>
            </a:extLst>
          </p:cNvPr>
          <p:cNvCxnSpPr>
            <a:cxnSpLocks/>
          </p:cNvCxnSpPr>
          <p:nvPr/>
        </p:nvCxnSpPr>
        <p:spPr>
          <a:xfrm>
            <a:off x="1222635" y="1726022"/>
            <a:ext cx="0" cy="45436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80D674CD-2E69-13FB-BE26-71819E68DD3E}"/>
              </a:ext>
            </a:extLst>
          </p:cNvPr>
          <p:cNvCxnSpPr>
            <a:cxnSpLocks/>
            <a:stCxn id="44" idx="1"/>
            <a:endCxn id="45" idx="3"/>
          </p:cNvCxnSpPr>
          <p:nvPr/>
        </p:nvCxnSpPr>
        <p:spPr>
          <a:xfrm>
            <a:off x="2129104" y="2341002"/>
            <a:ext cx="538130" cy="40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BE258D4F-60DC-E48D-6651-5FE0FF0C5E68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>
            <a:off x="898113" y="3406452"/>
            <a:ext cx="0" cy="19729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连接符 80">
            <a:extLst>
              <a:ext uri="{FF2B5EF4-FFF2-40B4-BE49-F238E27FC236}">
                <a16:creationId xmlns:a16="http://schemas.microsoft.com/office/drawing/2014/main" id="{89CCDA40-4FB5-352E-A978-2BCFF75C44F4}"/>
              </a:ext>
            </a:extLst>
          </p:cNvPr>
          <p:cNvCxnSpPr>
            <a:cxnSpLocks/>
            <a:stCxn id="50" idx="2"/>
          </p:cNvCxnSpPr>
          <p:nvPr/>
        </p:nvCxnSpPr>
        <p:spPr>
          <a:xfrm rot="16200000" flipH="1">
            <a:off x="787093" y="3933884"/>
            <a:ext cx="560400" cy="338361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圆角矩形 103">
            <a:extLst>
              <a:ext uri="{FF2B5EF4-FFF2-40B4-BE49-F238E27FC236}">
                <a16:creationId xmlns:a16="http://schemas.microsoft.com/office/drawing/2014/main" id="{0584E420-3FDD-D1FA-3155-6D9239F0978C}"/>
              </a:ext>
            </a:extLst>
          </p:cNvPr>
          <p:cNvSpPr/>
          <p:nvPr/>
        </p:nvSpPr>
        <p:spPr>
          <a:xfrm flipH="1">
            <a:off x="2704374" y="3602221"/>
            <a:ext cx="724289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 err="1"/>
              <a:t>Containerd</a:t>
            </a:r>
            <a:endParaRPr kumimoji="1" lang="zh-CN" altLang="en-US" sz="800" dirty="0"/>
          </a:p>
        </p:txBody>
      </p:sp>
      <p:cxnSp>
        <p:nvCxnSpPr>
          <p:cNvPr id="111" name="肘形连接符 110">
            <a:extLst>
              <a:ext uri="{FF2B5EF4-FFF2-40B4-BE49-F238E27FC236}">
                <a16:creationId xmlns:a16="http://schemas.microsoft.com/office/drawing/2014/main" id="{C5ADB490-4918-4411-B91E-FBD058C6A233}"/>
              </a:ext>
            </a:extLst>
          </p:cNvPr>
          <p:cNvCxnSpPr>
            <a:cxnSpLocks/>
            <a:stCxn id="108" idx="2"/>
            <a:endCxn id="47" idx="0"/>
          </p:cNvCxnSpPr>
          <p:nvPr/>
        </p:nvCxnSpPr>
        <p:spPr>
          <a:xfrm rot="5400000">
            <a:off x="1590694" y="1762165"/>
            <a:ext cx="732591" cy="2117751"/>
          </a:xfrm>
          <a:prstGeom prst="bentConnector3">
            <a:avLst>
              <a:gd name="adj1" fmla="val 42268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CEBC0A42-9030-6D2A-C477-E17F4BFA2DD8}"/>
              </a:ext>
            </a:extLst>
          </p:cNvPr>
          <p:cNvCxnSpPr>
            <a:cxnSpLocks/>
            <a:stCxn id="39" idx="1"/>
            <a:endCxn id="42" idx="3"/>
          </p:cNvCxnSpPr>
          <p:nvPr/>
        </p:nvCxnSpPr>
        <p:spPr>
          <a:xfrm>
            <a:off x="2141252" y="1541356"/>
            <a:ext cx="828238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97DAEA3A-14DF-763E-CC8A-EFBBE927C93E}"/>
              </a:ext>
            </a:extLst>
          </p:cNvPr>
          <p:cNvCxnSpPr>
            <a:cxnSpLocks/>
            <a:stCxn id="40" idx="1"/>
          </p:cNvCxnSpPr>
          <p:nvPr/>
        </p:nvCxnSpPr>
        <p:spPr>
          <a:xfrm>
            <a:off x="1894613" y="1732197"/>
            <a:ext cx="0" cy="43260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肘形连接符 122">
            <a:extLst>
              <a:ext uri="{FF2B5EF4-FFF2-40B4-BE49-F238E27FC236}">
                <a16:creationId xmlns:a16="http://schemas.microsoft.com/office/drawing/2014/main" id="{839E455F-9424-8897-F44C-1972489D19F9}"/>
              </a:ext>
            </a:extLst>
          </p:cNvPr>
          <p:cNvCxnSpPr>
            <a:cxnSpLocks/>
            <a:stCxn id="45" idx="2"/>
            <a:endCxn id="55" idx="0"/>
          </p:cNvCxnSpPr>
          <p:nvPr/>
        </p:nvCxnSpPr>
        <p:spPr>
          <a:xfrm rot="5400000">
            <a:off x="2830023" y="2698091"/>
            <a:ext cx="718929" cy="244262"/>
          </a:xfrm>
          <a:prstGeom prst="bentConnector3">
            <a:avLst>
              <a:gd name="adj1" fmla="val 50000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线箭头连接符 126">
            <a:extLst>
              <a:ext uri="{FF2B5EF4-FFF2-40B4-BE49-F238E27FC236}">
                <a16:creationId xmlns:a16="http://schemas.microsoft.com/office/drawing/2014/main" id="{D5512590-0287-9006-5239-E83F5A615F4B}"/>
              </a:ext>
            </a:extLst>
          </p:cNvPr>
          <p:cNvCxnSpPr>
            <a:cxnSpLocks/>
            <a:stCxn id="55" idx="2"/>
            <a:endCxn id="104" idx="0"/>
          </p:cNvCxnSpPr>
          <p:nvPr/>
        </p:nvCxnSpPr>
        <p:spPr>
          <a:xfrm flipH="1">
            <a:off x="3066518" y="3398803"/>
            <a:ext cx="838" cy="20341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31">
            <a:extLst>
              <a:ext uri="{FF2B5EF4-FFF2-40B4-BE49-F238E27FC236}">
                <a16:creationId xmlns:a16="http://schemas.microsoft.com/office/drawing/2014/main" id="{8D869972-1551-3D3B-B5A8-89752441C0B6}"/>
              </a:ext>
            </a:extLst>
          </p:cNvPr>
          <p:cNvSpPr txBox="1"/>
          <p:nvPr/>
        </p:nvSpPr>
        <p:spPr>
          <a:xfrm>
            <a:off x="640106" y="1749091"/>
            <a:ext cx="671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1.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Pause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AFE50D88-E437-206B-AA20-AA7DEBC3CC75}"/>
              </a:ext>
            </a:extLst>
          </p:cNvPr>
          <p:cNvSpPr txBox="1"/>
          <p:nvPr/>
        </p:nvSpPr>
        <p:spPr>
          <a:xfrm>
            <a:off x="1047388" y="2552981"/>
            <a:ext cx="2042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2. trigger pod paused via daemon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6CCD486B-CB6B-3C0F-E2D5-D64A775EE816}"/>
              </a:ext>
            </a:extLst>
          </p:cNvPr>
          <p:cNvSpPr txBox="1"/>
          <p:nvPr/>
        </p:nvSpPr>
        <p:spPr>
          <a:xfrm>
            <a:off x="761772" y="4001131"/>
            <a:ext cx="1346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3. </a:t>
            </a:r>
            <a:r>
              <a:rPr kumimoji="1" lang="en-US" altLang="zh-CN" sz="800" dirty="0" err="1">
                <a:solidFill>
                  <a:schemeClr val="tx1"/>
                </a:solidFill>
              </a:rPr>
              <a:t>Memory+filesystem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8CC4278B-A1DA-242F-85E4-86F1CD2D74BE}"/>
              </a:ext>
            </a:extLst>
          </p:cNvPr>
          <p:cNvSpPr txBox="1"/>
          <p:nvPr/>
        </p:nvSpPr>
        <p:spPr>
          <a:xfrm>
            <a:off x="1912401" y="1240558"/>
            <a:ext cx="1273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4. Invoke LLM inference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858BE24A-4507-0E50-A8D1-D2D25B770A2A}"/>
              </a:ext>
            </a:extLst>
          </p:cNvPr>
          <p:cNvSpPr txBox="1"/>
          <p:nvPr/>
        </p:nvSpPr>
        <p:spPr>
          <a:xfrm>
            <a:off x="1767625" y="1805499"/>
            <a:ext cx="12732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5. Resume 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1AFCC4D8-D45C-3F7F-595C-E9DDC3D5AC2A}"/>
              </a:ext>
            </a:extLst>
          </p:cNvPr>
          <p:cNvSpPr txBox="1"/>
          <p:nvPr/>
        </p:nvSpPr>
        <p:spPr>
          <a:xfrm>
            <a:off x="3231100" y="2647005"/>
            <a:ext cx="1273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6.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Create sandbox with the same cloud disk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18E5A33D-226C-B8D2-62E1-24C5EF435D1E}"/>
              </a:ext>
            </a:extLst>
          </p:cNvPr>
          <p:cNvSpPr txBox="1"/>
          <p:nvPr/>
        </p:nvSpPr>
        <p:spPr>
          <a:xfrm>
            <a:off x="3488038" y="4014433"/>
            <a:ext cx="120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7. Restore memory and filesystem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pic>
        <p:nvPicPr>
          <p:cNvPr id="142" name="图片 141">
            <a:extLst>
              <a:ext uri="{FF2B5EF4-FFF2-40B4-BE49-F238E27FC236}">
                <a16:creationId xmlns:a16="http://schemas.microsoft.com/office/drawing/2014/main" id="{AB4EACC1-0B98-C41F-3688-3378E339C6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5" b="1378"/>
          <a:stretch>
            <a:fillRect/>
          </a:stretch>
        </p:blipFill>
        <p:spPr>
          <a:xfrm>
            <a:off x="5867374" y="2302856"/>
            <a:ext cx="2464881" cy="2628205"/>
          </a:xfrm>
          <a:prstGeom prst="rect">
            <a:avLst/>
          </a:prstGeom>
        </p:spPr>
      </p:pic>
      <p:cxnSp>
        <p:nvCxnSpPr>
          <p:cNvPr id="3" name="肘形连接符 2">
            <a:extLst>
              <a:ext uri="{FF2B5EF4-FFF2-40B4-BE49-F238E27FC236}">
                <a16:creationId xmlns:a16="http://schemas.microsoft.com/office/drawing/2014/main" id="{620B14E7-0442-CFD7-B171-970BF2C85964}"/>
              </a:ext>
            </a:extLst>
          </p:cNvPr>
          <p:cNvCxnSpPr>
            <a:endCxn id="104" idx="2"/>
          </p:cNvCxnSpPr>
          <p:nvPr/>
        </p:nvCxnSpPr>
        <p:spPr>
          <a:xfrm rot="5400000" flipH="1" flipV="1">
            <a:off x="2548661" y="3851106"/>
            <a:ext cx="547625" cy="488089"/>
          </a:xfrm>
          <a:prstGeom prst="bentConnector3">
            <a:avLst>
              <a:gd name="adj1" fmla="val 702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779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4B1DAA56-E439-198F-AB84-99A17E550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BBE4C5B1-0E47-2147-F658-DD34C2DABA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0620" y="7123"/>
            <a:ext cx="7190458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State Persistence: Checkpoint</a:t>
            </a:r>
            <a:endParaRPr dirty="0"/>
          </a:p>
        </p:txBody>
      </p:sp>
      <p:sp>
        <p:nvSpPr>
          <p:cNvPr id="4" name="圆角矩形">
            <a:extLst>
              <a:ext uri="{FF2B5EF4-FFF2-40B4-BE49-F238E27FC236}">
                <a16:creationId xmlns:a16="http://schemas.microsoft.com/office/drawing/2014/main" id="{71E25686-3AC2-FFA5-3286-FAA40D4D28C7}"/>
              </a:ext>
            </a:extLst>
          </p:cNvPr>
          <p:cNvSpPr/>
          <p:nvPr/>
        </p:nvSpPr>
        <p:spPr>
          <a:xfrm>
            <a:off x="306383" y="1317929"/>
            <a:ext cx="4539072" cy="3457119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A654887-FFE3-1EA5-3A94-A1B47CA12C83}"/>
              </a:ext>
            </a:extLst>
          </p:cNvPr>
          <p:cNvGrpSpPr/>
          <p:nvPr/>
        </p:nvGrpSpPr>
        <p:grpSpPr>
          <a:xfrm>
            <a:off x="5092636" y="1377846"/>
            <a:ext cx="3605171" cy="3397203"/>
            <a:chOff x="6796459" y="1253059"/>
            <a:chExt cx="4593293" cy="4244791"/>
          </a:xfrm>
        </p:grpSpPr>
        <p:sp>
          <p:nvSpPr>
            <p:cNvPr id="6" name="Shape 1021">
              <a:extLst>
                <a:ext uri="{FF2B5EF4-FFF2-40B4-BE49-F238E27FC236}">
                  <a16:creationId xmlns:a16="http://schemas.microsoft.com/office/drawing/2014/main" id="{55DC230F-FCAC-3633-0609-3983F67CAFA9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7" name="Shape 1021">
              <a:extLst>
                <a:ext uri="{FF2B5EF4-FFF2-40B4-BE49-F238E27FC236}">
                  <a16:creationId xmlns:a16="http://schemas.microsoft.com/office/drawing/2014/main" id="{096FC707-54E7-06E5-94B9-BA2EC0ED57F7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8" name="TextBox 54">
            <a:extLst>
              <a:ext uri="{FF2B5EF4-FFF2-40B4-BE49-F238E27FC236}">
                <a16:creationId xmlns:a16="http://schemas.microsoft.com/office/drawing/2014/main" id="{1D9387C5-025C-C02C-E3D5-DF578234B8BC}"/>
              </a:ext>
            </a:extLst>
          </p:cNvPr>
          <p:cNvSpPr txBox="1"/>
          <p:nvPr/>
        </p:nvSpPr>
        <p:spPr>
          <a:xfrm>
            <a:off x="5092636" y="1408383"/>
            <a:ext cx="3605171" cy="568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" altLang="zh-CN" sz="1100" b="1" dirty="0"/>
              <a:t>Checkpoint CR: Full Sandbox State Persistence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100" b="1" dirty="0"/>
              <a:t>VM</a:t>
            </a:r>
            <a:r>
              <a:rPr lang="zh-CN" altLang="en-US" sz="1100" b="1" dirty="0"/>
              <a:t> </a:t>
            </a:r>
            <a:r>
              <a:rPr lang="en-US" altLang="zh-CN" sz="1100" b="1" dirty="0" err="1"/>
              <a:t>Shapshot</a:t>
            </a:r>
            <a:endParaRPr lang="en" altLang="zh-CN" sz="1100" b="1" dirty="0"/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FDDB8105-356E-6297-85A2-1C913FE14AE2}"/>
              </a:ext>
            </a:extLst>
          </p:cNvPr>
          <p:cNvSpPr/>
          <p:nvPr/>
        </p:nvSpPr>
        <p:spPr>
          <a:xfrm flipH="1">
            <a:off x="554581" y="2221765"/>
            <a:ext cx="1739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01A5134A-C75E-6DCF-0DF1-221A5B48D29D}"/>
              </a:ext>
            </a:extLst>
          </p:cNvPr>
          <p:cNvSpPr/>
          <p:nvPr/>
        </p:nvSpPr>
        <p:spPr>
          <a:xfrm flipH="1">
            <a:off x="757286" y="2327775"/>
            <a:ext cx="1334152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Controller</a:t>
            </a:r>
            <a:endParaRPr kumimoji="1" lang="zh-CN" altLang="en-US" sz="1000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DC0C52F9-514F-9749-C842-241870D80F59}"/>
              </a:ext>
            </a:extLst>
          </p:cNvPr>
          <p:cNvSpPr/>
          <p:nvPr/>
        </p:nvSpPr>
        <p:spPr>
          <a:xfrm flipH="1">
            <a:off x="523909" y="3104198"/>
            <a:ext cx="1809006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CE3C9266-F41F-1BA8-2BA9-C06A4FCB4CA2}"/>
              </a:ext>
            </a:extLst>
          </p:cNvPr>
          <p:cNvSpPr/>
          <p:nvPr/>
        </p:nvSpPr>
        <p:spPr>
          <a:xfrm flipH="1">
            <a:off x="572298" y="3210103"/>
            <a:ext cx="627504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Daemon</a:t>
            </a:r>
            <a:endParaRPr kumimoji="1" lang="zh-CN" altLang="en-US" sz="800" dirty="0"/>
          </a:p>
        </p:txBody>
      </p: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91D4997C-8F27-4499-CA98-8C93ACC9EF87}"/>
              </a:ext>
            </a:extLst>
          </p:cNvPr>
          <p:cNvSpPr/>
          <p:nvPr/>
        </p:nvSpPr>
        <p:spPr>
          <a:xfrm flipH="1">
            <a:off x="1464397" y="3423794"/>
            <a:ext cx="800212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BB5159C8-47B4-1B10-B293-7C2F189BC4B7}"/>
              </a:ext>
            </a:extLst>
          </p:cNvPr>
          <p:cNvSpPr/>
          <p:nvPr/>
        </p:nvSpPr>
        <p:spPr>
          <a:xfrm flipH="1">
            <a:off x="572297" y="3492114"/>
            <a:ext cx="800212" cy="51839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AE9A0E01-F7DA-5CDE-AABB-33BC820A370F}"/>
              </a:ext>
            </a:extLst>
          </p:cNvPr>
          <p:cNvSpPr/>
          <p:nvPr/>
        </p:nvSpPr>
        <p:spPr>
          <a:xfrm flipH="1">
            <a:off x="1537778" y="3737228"/>
            <a:ext cx="656881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BF06A579-0A53-F835-193E-4810E51ADD6F}"/>
              </a:ext>
            </a:extLst>
          </p:cNvPr>
          <p:cNvSpPr/>
          <p:nvPr/>
        </p:nvSpPr>
        <p:spPr>
          <a:xfrm flipH="1">
            <a:off x="1538511" y="3483911"/>
            <a:ext cx="656881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E88C03C-F8AA-F716-C7B5-FF841B8DA3A5}"/>
              </a:ext>
            </a:extLst>
          </p:cNvPr>
          <p:cNvSpPr txBox="1"/>
          <p:nvPr/>
        </p:nvSpPr>
        <p:spPr>
          <a:xfrm>
            <a:off x="1452629" y="3210103"/>
            <a:ext cx="6799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1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C7EED14D-D79E-FD51-E8D1-79E66F2BEDCC}"/>
              </a:ext>
            </a:extLst>
          </p:cNvPr>
          <p:cNvSpPr/>
          <p:nvPr/>
        </p:nvSpPr>
        <p:spPr>
          <a:xfrm flipH="1">
            <a:off x="3185562" y="3104198"/>
            <a:ext cx="1363431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2ACE265D-8843-1EF5-10C4-1B88202E4C99}"/>
              </a:ext>
            </a:extLst>
          </p:cNvPr>
          <p:cNvSpPr/>
          <p:nvPr/>
        </p:nvSpPr>
        <p:spPr>
          <a:xfrm flipH="1">
            <a:off x="3351249" y="3423794"/>
            <a:ext cx="1032586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26" name="圆角矩形 25">
            <a:extLst>
              <a:ext uri="{FF2B5EF4-FFF2-40B4-BE49-F238E27FC236}">
                <a16:creationId xmlns:a16="http://schemas.microsoft.com/office/drawing/2014/main" id="{19E1C341-04EE-1433-9A12-7F39A452F0D4}"/>
              </a:ext>
            </a:extLst>
          </p:cNvPr>
          <p:cNvSpPr/>
          <p:nvPr/>
        </p:nvSpPr>
        <p:spPr>
          <a:xfrm flipH="1">
            <a:off x="3457136" y="3737228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D2D2157B-C849-6509-B35B-4D37A32C3DF1}"/>
              </a:ext>
            </a:extLst>
          </p:cNvPr>
          <p:cNvSpPr/>
          <p:nvPr/>
        </p:nvSpPr>
        <p:spPr>
          <a:xfrm flipH="1">
            <a:off x="3457869" y="3483911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209DF10-BF38-AC62-23A3-3C7D8BDE20EC}"/>
              </a:ext>
            </a:extLst>
          </p:cNvPr>
          <p:cNvSpPr txBox="1"/>
          <p:nvPr/>
        </p:nvSpPr>
        <p:spPr>
          <a:xfrm>
            <a:off x="3519124" y="3185119"/>
            <a:ext cx="6799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2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磁盘 28">
            <a:extLst>
              <a:ext uri="{FF2B5EF4-FFF2-40B4-BE49-F238E27FC236}">
                <a16:creationId xmlns:a16="http://schemas.microsoft.com/office/drawing/2014/main" id="{F4D94EFE-3D9A-AF71-40AA-463D8C6D83ED}"/>
              </a:ext>
            </a:extLst>
          </p:cNvPr>
          <p:cNvSpPr/>
          <p:nvPr/>
        </p:nvSpPr>
        <p:spPr>
          <a:xfrm>
            <a:off x="2015866" y="4375268"/>
            <a:ext cx="1335384" cy="339866"/>
          </a:xfrm>
          <a:prstGeom prst="flowChartMagneticDisk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7" name="圆角矩形 56">
            <a:extLst>
              <a:ext uri="{FF2B5EF4-FFF2-40B4-BE49-F238E27FC236}">
                <a16:creationId xmlns:a16="http://schemas.microsoft.com/office/drawing/2014/main" id="{DE33D8F3-9E67-69F1-55B5-883B96889002}"/>
              </a:ext>
            </a:extLst>
          </p:cNvPr>
          <p:cNvSpPr/>
          <p:nvPr/>
        </p:nvSpPr>
        <p:spPr>
          <a:xfrm flipH="1">
            <a:off x="757286" y="1438647"/>
            <a:ext cx="1334152" cy="23870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Checkpoint CR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圆角矩形 57">
            <a:extLst>
              <a:ext uri="{FF2B5EF4-FFF2-40B4-BE49-F238E27FC236}">
                <a16:creationId xmlns:a16="http://schemas.microsoft.com/office/drawing/2014/main" id="{3088E15C-7FFA-2A78-51F4-8F9833639E82}"/>
              </a:ext>
            </a:extLst>
          </p:cNvPr>
          <p:cNvSpPr/>
          <p:nvPr/>
        </p:nvSpPr>
        <p:spPr>
          <a:xfrm flipH="1">
            <a:off x="2993935" y="2221765"/>
            <a:ext cx="1739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9" name="圆角矩形 58">
            <a:extLst>
              <a:ext uri="{FF2B5EF4-FFF2-40B4-BE49-F238E27FC236}">
                <a16:creationId xmlns:a16="http://schemas.microsoft.com/office/drawing/2014/main" id="{C2C1161B-0E3F-122B-8966-28E2072F60E3}"/>
              </a:ext>
            </a:extLst>
          </p:cNvPr>
          <p:cNvSpPr/>
          <p:nvPr/>
        </p:nvSpPr>
        <p:spPr>
          <a:xfrm flipH="1">
            <a:off x="3196640" y="2327775"/>
            <a:ext cx="1334152" cy="238707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K8S </a:t>
            </a:r>
            <a:r>
              <a:rPr kumimoji="1" lang="en-US" altLang="zh-CN" sz="1000" dirty="0" err="1"/>
              <a:t>ApiServer</a:t>
            </a:r>
            <a:endParaRPr kumimoji="1" lang="zh-CN" altLang="en-US" sz="1000" dirty="0"/>
          </a:p>
        </p:txBody>
      </p: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A5B8F630-8C8D-4B18-4F54-EF30F1AE2CE7}"/>
              </a:ext>
            </a:extLst>
          </p:cNvPr>
          <p:cNvSpPr/>
          <p:nvPr/>
        </p:nvSpPr>
        <p:spPr>
          <a:xfrm flipH="1">
            <a:off x="3198420" y="1438412"/>
            <a:ext cx="1334152" cy="23870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Sandbox CR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3E54EC92-A8B8-CA34-3F08-C117CFAB4516}"/>
              </a:ext>
            </a:extLst>
          </p:cNvPr>
          <p:cNvCxnSpPr>
            <a:stCxn id="57" idx="2"/>
            <a:endCxn id="13" idx="0"/>
          </p:cNvCxnSpPr>
          <p:nvPr/>
        </p:nvCxnSpPr>
        <p:spPr>
          <a:xfrm>
            <a:off x="1424362" y="1677354"/>
            <a:ext cx="0" cy="54441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肘形连接符 68">
            <a:extLst>
              <a:ext uri="{FF2B5EF4-FFF2-40B4-BE49-F238E27FC236}">
                <a16:creationId xmlns:a16="http://schemas.microsoft.com/office/drawing/2014/main" id="{409FA33D-340A-8BD8-997D-F36830FFA907}"/>
              </a:ext>
            </a:extLst>
          </p:cNvPr>
          <p:cNvCxnSpPr>
            <a:cxnSpLocks/>
            <a:stCxn id="29" idx="4"/>
            <a:endCxn id="23" idx="2"/>
          </p:cNvCxnSpPr>
          <p:nvPr/>
        </p:nvCxnSpPr>
        <p:spPr>
          <a:xfrm flipV="1">
            <a:off x="3351250" y="4083334"/>
            <a:ext cx="516027" cy="461867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7D1B3B6-4D30-5B5D-1C83-7E1A797D38AE}"/>
              </a:ext>
            </a:extLst>
          </p:cNvPr>
          <p:cNvCxnSpPr>
            <a:stCxn id="60" idx="2"/>
            <a:endCxn id="58" idx="0"/>
          </p:cNvCxnSpPr>
          <p:nvPr/>
        </p:nvCxnSpPr>
        <p:spPr>
          <a:xfrm flipH="1">
            <a:off x="3863716" y="1677119"/>
            <a:ext cx="1780" cy="54464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FCF50E78-3D79-140B-E6DF-4B51025D7AC3}"/>
              </a:ext>
            </a:extLst>
          </p:cNvPr>
          <p:cNvCxnSpPr>
            <a:stCxn id="58" idx="2"/>
            <a:endCxn id="23" idx="0"/>
          </p:cNvCxnSpPr>
          <p:nvPr/>
        </p:nvCxnSpPr>
        <p:spPr>
          <a:xfrm>
            <a:off x="3863716" y="2652881"/>
            <a:ext cx="3561" cy="45131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63FDB736-8A56-A40D-220F-0D654A075308}"/>
              </a:ext>
            </a:extLst>
          </p:cNvPr>
          <p:cNvSpPr txBox="1"/>
          <p:nvPr/>
        </p:nvSpPr>
        <p:spPr>
          <a:xfrm>
            <a:off x="280234" y="1731022"/>
            <a:ext cx="1218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1.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" altLang="zh-CN" sz="800" dirty="0">
                <a:solidFill>
                  <a:schemeClr val="tx1"/>
                </a:solidFill>
              </a:rPr>
              <a:t>Persistent Memory and Filesystem State for 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81" name="肘形连接符 80">
            <a:extLst>
              <a:ext uri="{FF2B5EF4-FFF2-40B4-BE49-F238E27FC236}">
                <a16:creationId xmlns:a16="http://schemas.microsoft.com/office/drawing/2014/main" id="{AE134EBD-BC16-C067-66C6-DCCDA071CE82}"/>
              </a:ext>
            </a:extLst>
          </p:cNvPr>
          <p:cNvCxnSpPr>
            <a:stCxn id="13" idx="2"/>
            <a:endCxn id="17" idx="0"/>
          </p:cNvCxnSpPr>
          <p:nvPr/>
        </p:nvCxnSpPr>
        <p:spPr>
          <a:xfrm rot="5400000">
            <a:off x="876595" y="2662336"/>
            <a:ext cx="557222" cy="538312"/>
          </a:xfrm>
          <a:prstGeom prst="bentConnector3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729ECFE4-DE1B-8FE3-E601-35808ECAA969}"/>
              </a:ext>
            </a:extLst>
          </p:cNvPr>
          <p:cNvSpPr txBox="1"/>
          <p:nvPr/>
        </p:nvSpPr>
        <p:spPr>
          <a:xfrm>
            <a:off x="1269033" y="2781124"/>
            <a:ext cx="1294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2.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Trigger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Image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Checkpoint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via Daemon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701EAF22-5505-631B-9592-BC8CA497AD4B}"/>
              </a:ext>
            </a:extLst>
          </p:cNvPr>
          <p:cNvSpPr txBox="1"/>
          <p:nvPr/>
        </p:nvSpPr>
        <p:spPr>
          <a:xfrm>
            <a:off x="704088" y="4159824"/>
            <a:ext cx="16288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3. </a:t>
            </a:r>
            <a:r>
              <a:rPr kumimoji="1" lang="en-US" altLang="zh-CN" sz="800" dirty="0" err="1">
                <a:solidFill>
                  <a:schemeClr val="tx1"/>
                </a:solidFill>
              </a:rPr>
              <a:t>memory+filesystem</a:t>
            </a:r>
            <a:endParaRPr lang="en" altLang="zh-CN" sz="800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82E618AB-409D-B873-B199-5D62B761161C}"/>
              </a:ext>
            </a:extLst>
          </p:cNvPr>
          <p:cNvSpPr txBox="1"/>
          <p:nvPr/>
        </p:nvSpPr>
        <p:spPr>
          <a:xfrm>
            <a:off x="2080632" y="4450557"/>
            <a:ext cx="1212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Persistent storage</a:t>
            </a:r>
            <a:endParaRPr kumimoji="1" lang="zh-CN" altLang="en-US" sz="1000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1AB983DB-2747-043F-0FA9-F0FA11812C5A}"/>
              </a:ext>
            </a:extLst>
          </p:cNvPr>
          <p:cNvSpPr txBox="1"/>
          <p:nvPr/>
        </p:nvSpPr>
        <p:spPr>
          <a:xfrm>
            <a:off x="2683329" y="1769847"/>
            <a:ext cx="1218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4. Create sandbox with checkpoint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75DF00E7-81B7-B7A0-176E-496FCC1B91D3}"/>
              </a:ext>
            </a:extLst>
          </p:cNvPr>
          <p:cNvSpPr txBox="1"/>
          <p:nvPr/>
        </p:nvSpPr>
        <p:spPr>
          <a:xfrm>
            <a:off x="2619234" y="2652881"/>
            <a:ext cx="1334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5. Launch Sandbox with same memory and writable layer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9A8851D5-8739-4569-4EDD-DA2D4AA1D4D7}"/>
              </a:ext>
            </a:extLst>
          </p:cNvPr>
          <p:cNvSpPr/>
          <p:nvPr/>
        </p:nvSpPr>
        <p:spPr>
          <a:xfrm flipH="1">
            <a:off x="666866" y="3581433"/>
            <a:ext cx="611074" cy="362650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11" name="肘形连接符 10">
            <a:extLst>
              <a:ext uri="{FF2B5EF4-FFF2-40B4-BE49-F238E27FC236}">
                <a16:creationId xmlns:a16="http://schemas.microsoft.com/office/drawing/2014/main" id="{7E4F7F64-5606-8A48-BDFE-3DF7E5C135B9}"/>
              </a:ext>
            </a:extLst>
          </p:cNvPr>
          <p:cNvCxnSpPr>
            <a:cxnSpLocks/>
            <a:stCxn id="3" idx="2"/>
            <a:endCxn id="86" idx="1"/>
          </p:cNvCxnSpPr>
          <p:nvPr/>
        </p:nvCxnSpPr>
        <p:spPr>
          <a:xfrm rot="16200000" flipH="1">
            <a:off x="1211725" y="3704760"/>
            <a:ext cx="629585" cy="1108229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451E35A1-F4DA-EA38-B2CA-6E4F33108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824" y="2145468"/>
            <a:ext cx="3531439" cy="246130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DE92C84-B618-A695-F089-13F510E43CD1}"/>
              </a:ext>
            </a:extLst>
          </p:cNvPr>
          <p:cNvSpPr txBox="1"/>
          <p:nvPr/>
        </p:nvSpPr>
        <p:spPr>
          <a:xfrm>
            <a:off x="619705" y="3564229"/>
            <a:ext cx="705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 err="1"/>
              <a:t>vm</a:t>
            </a:r>
            <a:r>
              <a:rPr kumimoji="1" lang="en-US" altLang="zh-CN" sz="800" dirty="0"/>
              <a:t> </a:t>
            </a:r>
            <a:r>
              <a:rPr kumimoji="1" lang="en-US" altLang="zh-CN" sz="800" dirty="0" err="1"/>
              <a:t>shopshot</a:t>
            </a:r>
            <a:endParaRPr kumimoji="1" lang="zh-CN" altLang="en-US" sz="800" dirty="0"/>
          </a:p>
        </p:txBody>
      </p:sp>
    </p:spTree>
    <p:extLst>
      <p:ext uri="{BB962C8B-B14F-4D97-AF65-F5344CB8AC3E}">
        <p14:creationId xmlns:p14="http://schemas.microsoft.com/office/powerpoint/2010/main" val="1675453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4A05-01A5-3FD8-2311-49F2997E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b="0" dirty="0"/>
              <a:t>Get</a:t>
            </a:r>
            <a:r>
              <a:rPr lang="zh-CN" altLang="en-US" b="0" dirty="0"/>
              <a:t> </a:t>
            </a:r>
            <a:r>
              <a:rPr lang="en-US" altLang="zh-CN" b="0" dirty="0"/>
              <a:t>involved</a:t>
            </a:r>
            <a:r>
              <a:rPr lang="zh-CN" altLang="en-US" b="0" dirty="0"/>
              <a:t> </a:t>
            </a:r>
            <a:r>
              <a:rPr lang="en-NL" b="0" dirty="0"/>
              <a:t>at KubeCon!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558A6-3583-1CA7-A6E1-AFABB01FA1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zh-CN" altLang="en-US" sz="1600" dirty="0"/>
              <a:t>            </a:t>
            </a:r>
            <a:r>
              <a:rPr lang="en-NL" sz="1600" dirty="0"/>
              <a:t>Kiosk in the Project Pavilion</a:t>
            </a:r>
            <a:r>
              <a:rPr lang="zh-CN" altLang="en-US" sz="1600" dirty="0"/>
              <a:t>：</a:t>
            </a:r>
            <a:endParaRPr lang="en-NL" sz="1600" dirty="0"/>
          </a:p>
          <a:p>
            <a:pPr lvl="1"/>
            <a:r>
              <a:rPr lang="en-NL" dirty="0"/>
              <a:t>Tuesday      15:10-19:00</a:t>
            </a:r>
          </a:p>
          <a:p>
            <a:pPr lvl="1"/>
            <a:r>
              <a:rPr lang="en-NL" dirty="0"/>
              <a:t>Wednesday 14:00-17:00</a:t>
            </a:r>
          </a:p>
          <a:p>
            <a:pPr lvl="1"/>
            <a:r>
              <a:rPr lang="en-NL" dirty="0"/>
              <a:t>Thursday     12:30-14:00</a:t>
            </a:r>
          </a:p>
          <a:p>
            <a:pPr lvl="1"/>
            <a:endParaRPr lang="en-NL" dirty="0"/>
          </a:p>
          <a:p>
            <a:pPr marL="114300" indent="0">
              <a:buNone/>
            </a:pPr>
            <a:r>
              <a:rPr lang="en-US" i="1" dirty="0"/>
              <a:t>              Operationalizing AI Workloads on Kubernetes with </a:t>
            </a:r>
            <a:r>
              <a:rPr lang="en-US" i="1" dirty="0" err="1"/>
              <a:t>OpenKruise</a:t>
            </a:r>
            <a:endParaRPr lang="en-US" i="1" dirty="0"/>
          </a:p>
          <a:p>
            <a:pPr marL="114300" indent="0">
              <a:buNone/>
            </a:pPr>
            <a:r>
              <a:rPr lang="en-US" i="1" dirty="0"/>
              <a:t>            </a:t>
            </a:r>
          </a:p>
          <a:p>
            <a:pPr marL="114300" indent="0">
              <a:buNone/>
            </a:pPr>
            <a:r>
              <a:rPr lang="en-US" i="1" dirty="0"/>
              <a:t>               E</a:t>
            </a:r>
            <a:r>
              <a:rPr lang="en-US" altLang="zh-CN" i="1" dirty="0"/>
              <a:t>103-105</a:t>
            </a:r>
            <a:r>
              <a:rPr lang="zh-CN" altLang="en-US" i="1" dirty="0"/>
              <a:t> </a:t>
            </a:r>
            <a:r>
              <a:rPr lang="en-US" altLang="zh-CN" i="1" dirty="0"/>
              <a:t>15:00-15:30</a:t>
            </a:r>
            <a:endParaRPr lang="en-NL" dirty="0"/>
          </a:p>
        </p:txBody>
      </p:sp>
      <p:pic>
        <p:nvPicPr>
          <p:cNvPr id="5" name="Graphic 4" descr="Confused person with solid fill">
            <a:extLst>
              <a:ext uri="{FF2B5EF4-FFF2-40B4-BE49-F238E27FC236}">
                <a16:creationId xmlns:a16="http://schemas.microsoft.com/office/drawing/2014/main" id="{CD1ABEE7-7354-7E12-66D5-71B651ED3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700" y="2256182"/>
            <a:ext cx="414959" cy="414959"/>
          </a:xfrm>
          <a:prstGeom prst="rect">
            <a:avLst/>
          </a:prstGeom>
        </p:spPr>
      </p:pic>
      <p:pic>
        <p:nvPicPr>
          <p:cNvPr id="7" name="Graphic 6" descr="Marketing with solid fill">
            <a:extLst>
              <a:ext uri="{FF2B5EF4-FFF2-40B4-BE49-F238E27FC236}">
                <a16:creationId xmlns:a16="http://schemas.microsoft.com/office/drawing/2014/main" id="{6EBC590D-9ED0-63A9-B67E-980B19E79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7626" y="1152475"/>
            <a:ext cx="414960" cy="414960"/>
          </a:xfrm>
          <a:prstGeom prst="rect">
            <a:avLst/>
          </a:prstGeom>
        </p:spPr>
      </p:pic>
      <p:pic>
        <p:nvPicPr>
          <p:cNvPr id="11" name="Picture 10" descr="A qr code with a dinosaur&#10;&#10;AI-generated content may be incorrect.">
            <a:extLst>
              <a:ext uri="{FF2B5EF4-FFF2-40B4-BE49-F238E27FC236}">
                <a16:creationId xmlns:a16="http://schemas.microsoft.com/office/drawing/2014/main" id="{91F388A3-E1DC-B200-28A3-06BB942665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0267" y="1671248"/>
            <a:ext cx="1801003" cy="18010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9E5CBD-4D04-2F69-24C2-A7491E76F0A9}"/>
              </a:ext>
            </a:extLst>
          </p:cNvPr>
          <p:cNvSpPr txBox="1"/>
          <p:nvPr/>
        </p:nvSpPr>
        <p:spPr>
          <a:xfrm>
            <a:off x="6128750" y="3576826"/>
            <a:ext cx="2703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openkruise</a:t>
            </a:r>
            <a:r>
              <a:rPr lang="en-US" dirty="0"/>
              <a:t>/agents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900676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7BD491B8-B165-7D3B-C1AE-93D94571A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>
            <a:extLst>
              <a:ext uri="{FF2B5EF4-FFF2-40B4-BE49-F238E27FC236}">
                <a16:creationId xmlns:a16="http://schemas.microsoft.com/office/drawing/2014/main" id="{58D1FC5E-6FED-4B8D-EC5F-548CBDE9DC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749" y="2369416"/>
            <a:ext cx="6586916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altLang="zh-CN" dirty="0"/>
              <a:t>Future Roadmap</a:t>
            </a:r>
            <a:br>
              <a:rPr lang="en-US" altLang="zh-CN" dirty="0"/>
            </a:b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680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D1BE08D2-D7CC-B5A1-ACDF-152E1DB4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6223707E-74F1-5FD1-302E-C62B7DB535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799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" altLang="zh-CN" b="0" dirty="0"/>
              <a:t>Future Roadmap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AA56E0A-3B5B-61F9-A6BB-4D00D7D929F6}"/>
              </a:ext>
            </a:extLst>
          </p:cNvPr>
          <p:cNvSpPr txBox="1"/>
          <p:nvPr/>
        </p:nvSpPr>
        <p:spPr>
          <a:xfrm>
            <a:off x="531940" y="1269652"/>
            <a:ext cx="7034298" cy="2499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dirty="0"/>
              <a:t>Stateful sandbox support in open source</a:t>
            </a:r>
            <a:br>
              <a:rPr lang="en" altLang="zh-CN" dirty="0"/>
            </a:br>
            <a:r>
              <a:rPr lang="en" altLang="zh-CN" sz="1200" dirty="0"/>
              <a:t>Enable checkpoint/restore for memory and filesystem state in community edition.</a:t>
            </a:r>
          </a:p>
          <a:p>
            <a:pPr marL="285750" indent="-2857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dirty="0"/>
              <a:t>Universal sidecar runtime</a:t>
            </a:r>
            <a:br>
              <a:rPr lang="en" altLang="zh-CN" dirty="0"/>
            </a:br>
            <a:r>
              <a:rPr lang="en" altLang="zh-CN" sz="1200" dirty="0"/>
              <a:t>Provide built-in capabilities like command execution, file upload/download via a common sidecar.</a:t>
            </a:r>
          </a:p>
          <a:p>
            <a:pPr marL="285750" indent="-2857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dirty="0"/>
              <a:t>Cost-efficient warm pool</a:t>
            </a:r>
            <a:br>
              <a:rPr lang="en" altLang="zh-CN" dirty="0"/>
            </a:br>
            <a:r>
              <a:rPr lang="en" altLang="zh-CN" sz="1200" dirty="0"/>
              <a:t>Reduce resource overhead through usage-driven elasticity and session-aware sandbox reuse.</a:t>
            </a:r>
          </a:p>
          <a:p>
            <a:pPr marL="285750" indent="-2857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dirty="0"/>
              <a:t>Give back to the community</a:t>
            </a:r>
            <a:br>
              <a:rPr lang="en" altLang="zh-CN" dirty="0"/>
            </a:br>
            <a:r>
              <a:rPr lang="en" altLang="zh-CN" sz="1200" dirty="0"/>
              <a:t>Actively participate in ecosystem development and contribute our proven capabilities upstream</a:t>
            </a:r>
            <a:r>
              <a:rPr lang="en" altLang="zh-C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425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SSNA24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7F15"/>
      </a:accent1>
      <a:accent2>
        <a:srgbClr val="262267"/>
      </a:accent2>
      <a:accent3>
        <a:srgbClr val="305BA9"/>
      </a:accent3>
      <a:accent4>
        <a:srgbClr val="B0DDFF"/>
      </a:accent4>
      <a:accent5>
        <a:srgbClr val="FFC217"/>
      </a:accent5>
      <a:accent6>
        <a:srgbClr val="FFA35F"/>
      </a:accent6>
      <a:hlink>
        <a:srgbClr val="FF7F15"/>
      </a:hlink>
      <a:folHlink>
        <a:srgbClr val="FFA3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13997</TotalTime>
  <Words>1725</Words>
  <Application>Microsoft Macintosh PowerPoint</Application>
  <PresentationFormat>全屏显示(16:9)</PresentationFormat>
  <Paragraphs>409</Paragraphs>
  <Slides>25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DengXian</vt:lpstr>
      <vt:lpstr>Alibaba PuHuiTi 2.0 55 Regular</vt:lpstr>
      <vt:lpstr>PingFang SC</vt:lpstr>
      <vt:lpstr>Arial</vt:lpstr>
      <vt:lpstr>OSSNA24</vt:lpstr>
      <vt:lpstr>Sandbox Operator: Enabling Session-Aware, Efficient MCP Tool Execution in Kubernetes</vt:lpstr>
      <vt:lpstr>Outline</vt:lpstr>
      <vt:lpstr>Business Challenges of Agent Sandbox with Containers </vt:lpstr>
      <vt:lpstr>AI Agent Architecture on Containers</vt:lpstr>
      <vt:lpstr>Technical Challenges of Agent Sandboxes</vt:lpstr>
      <vt:lpstr>Technical Challenges of Agent Sandboxes</vt:lpstr>
      <vt:lpstr>OpenKruise Agent: Container-Based Sandbox Solution </vt:lpstr>
      <vt:lpstr>Ecosystem Integration: OpenKruise Agent</vt:lpstr>
      <vt:lpstr>Agent Sandbox Integration Approaches</vt:lpstr>
      <vt:lpstr>OpenKruise Agent: Project Overview</vt:lpstr>
      <vt:lpstr>Relationship with Sig Agent Sandbox</vt:lpstr>
      <vt:lpstr>Integration with Ecosystem </vt:lpstr>
      <vt:lpstr>Running VeRL on Kubernetes with OpenKruise Agent</vt:lpstr>
      <vt:lpstr>Accelerating OpenClaw Deployment with OpenKruise Agent</vt:lpstr>
      <vt:lpstr>Core Technologies</vt:lpstr>
      <vt:lpstr>Powering E2B &amp; Session Aware MCP Server</vt:lpstr>
      <vt:lpstr>Sandbox Warm Pool</vt:lpstr>
      <vt:lpstr>Warm Pool Stress Test</vt:lpstr>
      <vt:lpstr>Enhanced Sandbox Capabilities: In-Place Update + Elastic Storage</vt:lpstr>
      <vt:lpstr>Sandbox Pause &amp; Resume</vt:lpstr>
      <vt:lpstr>State Persistence: Checkpoint</vt:lpstr>
      <vt:lpstr>Get involved at KubeCon!</vt:lpstr>
      <vt:lpstr>Future Roadmap </vt:lpstr>
      <vt:lpstr>Future Roadmap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zhaomingshan</cp:lastModifiedBy>
  <cp:revision>218</cp:revision>
  <dcterms:modified xsi:type="dcterms:W3CDTF">2026-03-25T09:25:49Z</dcterms:modified>
</cp:coreProperties>
</file>