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5"/>
    <p:sldMasterId id="214748367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y="5143500" cx="9144000"/>
  <p:notesSz cx="6858000" cy="9144000"/>
  <p:embeddedFontLst>
    <p:embeddedFont>
      <p:font typeface="Roboto Mono"/>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Wei-Cheng Lai"/>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Mono-italic.fntdata"/><Relationship Id="rId20" Type="http://schemas.openxmlformats.org/officeDocument/2006/relationships/slide" Target="slides/slide13.xml"/><Relationship Id="rId41" Type="http://schemas.openxmlformats.org/officeDocument/2006/relationships/font" Target="fonts/RobotoMono-boldItalic.fnt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font" Target="fonts/RobotoMono-bold.fntdata"/><Relationship Id="rId16" Type="http://schemas.openxmlformats.org/officeDocument/2006/relationships/slide" Target="slides/slide9.xml"/><Relationship Id="rId38" Type="http://schemas.openxmlformats.org/officeDocument/2006/relationships/font" Target="fonts/RobotoMono-regular.fntdata"/><Relationship Id="rId19" Type="http://schemas.openxmlformats.org/officeDocument/2006/relationships/slide" Target="slides/slide12.xml"/><Relationship Id="rId18"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3-17T16:54:36.964">
    <p:pos x="196" y="725"/>
    <p:text>I lower the font size to 18 to match with other slides.</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6-03-17T16:54:50.596">
    <p:pos x="196" y="725"/>
    <p:text>I lower the font size to 18 to match with other slides.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RZpCEHHOZvZuNnGxVByR5qdR-hMDFbPG/edit?slide=id.p1#slide=id.p1"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rve.py"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c7e8fac6cc_0_8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g3c7e8fac6cc_0_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SzPts val="1100"/>
              <a:buNone/>
            </a:pPr>
            <a:r>
              <a:rPr lang="en">
                <a:solidFill>
                  <a:schemeClr val="dk1"/>
                </a:solidFill>
              </a:rPr>
              <a:t>Hello everyone, and welcome to KubeCon EU. My name is Han-Ju Chen and my partner is Wei-Chen Lai.</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 work at Anyscale and that Anyscale is the company behind Ray, the open-source standard for distributed computing in Python.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Due to visa issues, my partner won’t be able to give the talk with me in person, but he will record a video to explain the Karmada-related part of the presentation.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Today we will share a practical approach for running AI serving reliably at scale on Kubernetes, under uneven GPU capacity and regional failure risks.</a:t>
            </a:r>
            <a:endParaRPr>
              <a:solidFill>
                <a:schemeClr val="dk1"/>
              </a:solidFill>
            </a:endParaRPr>
          </a:p>
          <a:p>
            <a:pPr indent="0" lvl="0" marL="0" rtl="0" algn="l">
              <a:spcBef>
                <a:spcPts val="1200"/>
              </a:spcBef>
              <a:spcAft>
                <a:spcPts val="0"/>
              </a:spcAft>
              <a:buSzPts val="1100"/>
              <a:buNone/>
            </a:pPr>
            <a:r>
              <a:rPr lang="en" u="sng">
                <a:solidFill>
                  <a:schemeClr val="hlink"/>
                </a:solidFill>
                <a:hlinkClick r:id="rId2"/>
              </a:rPr>
              <a:t>https://docs.google.com/presentation/d/1RZpCEHHOZvZuNnGxVByR5qdR-hMDFbPG/edit?slide=id.p1#slide=id.p1</a:t>
            </a:r>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ce258f585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t>Here is the plan. We will start with the production challenges, including bursty traffic, strict p95 and p99 latency targets, and GPU scarcity, and explain why these push single cluster Kubernetes to its limits.</a:t>
            </a:r>
            <a:endParaRPr/>
          </a:p>
          <a:p>
            <a:pPr indent="0" lvl="0" marL="0" rtl="0" algn="l">
              <a:lnSpc>
                <a:spcPct val="115000"/>
              </a:lnSpc>
              <a:spcBef>
                <a:spcPts val="1200"/>
              </a:spcBef>
              <a:spcAft>
                <a:spcPts val="0"/>
              </a:spcAft>
              <a:buNone/>
            </a:pPr>
            <a:r>
              <a:rPr lang="en"/>
              <a:t>We will then present a two layer blueprint. The first layer is fleet orchestration across clusters. The second layer is inference serving inside each cluster.</a:t>
            </a:r>
            <a:endParaRPr/>
          </a:p>
          <a:p>
            <a:pPr indent="0" lvl="0" marL="0" rtl="0" algn="l">
              <a:lnSpc>
                <a:spcPct val="115000"/>
              </a:lnSpc>
              <a:spcBef>
                <a:spcPts val="1200"/>
              </a:spcBef>
              <a:spcAft>
                <a:spcPts val="0"/>
              </a:spcAft>
              <a:buNone/>
            </a:pPr>
            <a:r>
              <a:rPr lang="en"/>
              <a:t>Wei-Chen and I will split the session. </a:t>
            </a:r>
            <a:r>
              <a:rPr lang="en">
                <a:solidFill>
                  <a:schemeClr val="dk1"/>
                </a:solidFill>
              </a:rPr>
              <a:t>Wei-Chen</a:t>
            </a:r>
            <a:r>
              <a:rPr lang="en"/>
              <a:t> will cover the fleet layer and show how Karmada applies policy for placement, replica spreading, per cluster overrides, and automated failover. I will cover the serving layer and show Ray Serve via KubeRay RayService, including request driven autoscaling, safe upgrades, and advanced feature Ray Serve provides.</a:t>
            </a:r>
            <a:endParaRPr/>
          </a:p>
          <a:p>
            <a:pPr indent="0" lvl="0" marL="0" rtl="0" algn="l">
              <a:lnSpc>
                <a:spcPct val="115000"/>
              </a:lnSpc>
              <a:spcBef>
                <a:spcPts val="1200"/>
              </a:spcBef>
              <a:spcAft>
                <a:spcPts val="0"/>
              </a:spcAft>
              <a:buNone/>
            </a:pPr>
            <a:r>
              <a:rPr lang="en"/>
              <a:t>By the end, you will have a vendor neutral reference architecture you can adapt. Now, let us start with the challenge.</a:t>
            </a:r>
            <a:endParaRPr/>
          </a:p>
          <a:p>
            <a:pPr indent="0" lvl="0" marL="0" rtl="0" algn="l">
              <a:spcBef>
                <a:spcPts val="1200"/>
              </a:spcBef>
              <a:spcAft>
                <a:spcPts val="0"/>
              </a:spcAft>
              <a:buNone/>
            </a:pPr>
            <a:r>
              <a:t/>
            </a:r>
            <a:endParaRPr/>
          </a:p>
        </p:txBody>
      </p:sp>
      <p:sp>
        <p:nvSpPr>
          <p:cNvPr id="111" name="Google Shape;111;g3ce258f585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ce258f585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To start, I want to set a clear baseline. At scale, AI </a:t>
            </a:r>
            <a:r>
              <a:rPr lang="en">
                <a:solidFill>
                  <a:schemeClr val="dk1"/>
                </a:solidFill>
              </a:rPr>
              <a:t>serving</a:t>
            </a:r>
            <a:r>
              <a:rPr lang="en">
                <a:solidFill>
                  <a:schemeClr val="dk1"/>
                </a:solidFill>
              </a:rPr>
              <a:t> has production requirements that are stricter than most stateless microservices.</a:t>
            </a:r>
            <a:endParaRPr>
              <a:solidFill>
                <a:schemeClr val="dk1"/>
              </a:solidFill>
            </a:endParaRPr>
          </a:p>
          <a:p>
            <a:pPr indent="0" lvl="0" marL="0" rtl="0" algn="l">
              <a:lnSpc>
                <a:spcPct val="115000"/>
              </a:lnSpc>
              <a:spcBef>
                <a:spcPts val="1200"/>
              </a:spcBef>
              <a:spcAft>
                <a:spcPts val="0"/>
              </a:spcAft>
              <a:buNone/>
            </a:pPr>
            <a:r>
              <a:rPr lang="en">
                <a:solidFill>
                  <a:schemeClr val="dk1"/>
                </a:solidFill>
              </a:rPr>
              <a:t>First, we need predictable SLOs. That means tight p95 and p99 latency targets, strong availability, and controlled error rates, even when traffic is bursty.</a:t>
            </a:r>
            <a:endParaRPr>
              <a:solidFill>
                <a:schemeClr val="dk1"/>
              </a:solidFill>
            </a:endParaRPr>
          </a:p>
          <a:p>
            <a:pPr indent="0" lvl="0" marL="0" rtl="0" algn="l">
              <a:lnSpc>
                <a:spcPct val="115000"/>
              </a:lnSpc>
              <a:spcBef>
                <a:spcPts val="1200"/>
              </a:spcBef>
              <a:spcAft>
                <a:spcPts val="0"/>
              </a:spcAft>
              <a:buNone/>
            </a:pPr>
            <a:r>
              <a:rPr lang="en">
                <a:solidFill>
                  <a:schemeClr val="dk1"/>
                </a:solidFill>
              </a:rPr>
              <a:t>Second, we need elastic capacity and GPU efficiency. Traffic can spike quickly, but scaling </a:t>
            </a:r>
            <a:r>
              <a:rPr lang="en">
                <a:solidFill>
                  <a:schemeClr val="dk1"/>
                </a:solidFill>
              </a:rPr>
              <a:t>serving</a:t>
            </a:r>
            <a:r>
              <a:rPr lang="en">
                <a:solidFill>
                  <a:schemeClr val="dk1"/>
                </a:solidFill>
              </a:rPr>
              <a:t> is not instantaneous. Models need warm up time, including loading large weights and initializing GPU memory. We need to absorb spikes without building large queues, while also avoiding over provisioning and leaving expensive GPUs idle. That makes right sizing and utilization critical.</a:t>
            </a:r>
            <a:endParaRPr>
              <a:solidFill>
                <a:schemeClr val="dk1"/>
              </a:solidFill>
            </a:endParaRPr>
          </a:p>
          <a:p>
            <a:pPr indent="0" lvl="0" marL="0" rtl="0" algn="l">
              <a:lnSpc>
                <a:spcPct val="115000"/>
              </a:lnSpc>
              <a:spcBef>
                <a:spcPts val="1200"/>
              </a:spcBef>
              <a:spcAft>
                <a:spcPts val="0"/>
              </a:spcAft>
              <a:buNone/>
            </a:pPr>
            <a:r>
              <a:rPr lang="en">
                <a:solidFill>
                  <a:schemeClr val="dk1"/>
                </a:solidFill>
              </a:rPr>
              <a:t>Third, we need regional locality. To meet latency budgets and comply with data residency boundaries, especially relevant here in Europe, inference often needs to run close to users and within specific regions.</a:t>
            </a:r>
            <a:endParaRPr>
              <a:solidFill>
                <a:schemeClr val="dk1"/>
              </a:solidFill>
            </a:endParaRPr>
          </a:p>
          <a:p>
            <a:pPr indent="0" lvl="0" marL="0" rtl="0" algn="l">
              <a:lnSpc>
                <a:spcPct val="115000"/>
              </a:lnSpc>
              <a:spcBef>
                <a:spcPts val="1200"/>
              </a:spcBef>
              <a:spcAft>
                <a:spcPts val="0"/>
              </a:spcAft>
              <a:buNone/>
            </a:pPr>
            <a:r>
              <a:rPr lang="en">
                <a:solidFill>
                  <a:schemeClr val="dk1"/>
                </a:solidFill>
              </a:rPr>
              <a:t>Finally, we need safe operations and visibility. We need rollouts that are gated by health signals, clear rollback paths, and model level telemetry such as tail latency, queue depth, and error rates. Many inference requests are long lived, so upgrades should support graceful draining rather than abrupt termination.</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The goal is to meet all of these requirements at the same time. Next, I will explain why a single cluster with standard Kubernetes primitives becomes a bottleneck.</a:t>
            </a:r>
            <a:endParaRPr>
              <a:solidFill>
                <a:schemeClr val="dk1"/>
              </a:solidFill>
            </a:endParaRPr>
          </a:p>
        </p:txBody>
      </p:sp>
      <p:sp>
        <p:nvSpPr>
          <p:cNvPr id="117" name="Google Shape;117;g3ce258f585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ce258f585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Given these production requirements, single cluster Kubernetes and standard primitives fall short in two areas: infrastructure limits and serving orchestration.</a:t>
            </a:r>
            <a:endParaRPr>
              <a:solidFill>
                <a:schemeClr val="dk1"/>
              </a:solidFill>
            </a:endParaRPr>
          </a:p>
          <a:p>
            <a:pPr indent="0" lvl="0" marL="0" rtl="0" algn="l">
              <a:lnSpc>
                <a:spcPct val="115000"/>
              </a:lnSpc>
              <a:spcBef>
                <a:spcPts val="1200"/>
              </a:spcBef>
              <a:spcAft>
                <a:spcPts val="0"/>
              </a:spcAft>
              <a:buNone/>
            </a:pPr>
            <a:r>
              <a:rPr lang="en">
                <a:solidFill>
                  <a:schemeClr val="dk1"/>
                </a:solidFill>
              </a:rPr>
              <a:t>First is the single cluster boundary. One cluster is one blast radius. An outage, a control plane incident, or even planned maintenance can disrupt the entire inference service. GPU capacity also hits cliffs. When a region runs out of GPUs, requests start queueing and latency spikes quickly. A single physical location also cannot satisfy both tight global latency targets and regional data residency requirements at the same time.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Second is the vanilla Kubernetes gap. Standard Services and Deployments are not designed for inference serving features such as multi node and multi GPU execution. Operationally, inference requests are often long lived. Without serving aware draining, a normal HPA scale down or rollout can interrupt in flight requests and token streams.</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So the takeaway is simple. A single cluster is a hard boundary, and vanilla primitives do not provide the serving </a:t>
            </a:r>
            <a:r>
              <a:rPr lang="en">
                <a:solidFill>
                  <a:schemeClr val="dk1"/>
                </a:solidFill>
              </a:rPr>
              <a:t>life cycle</a:t>
            </a:r>
            <a:r>
              <a:rPr lang="en">
                <a:solidFill>
                  <a:schemeClr val="dk1"/>
                </a:solidFill>
              </a:rPr>
              <a:t> inference needs. This is why we use a two layer design: a fleet layer across clusters, and a serving layer inside each cluster.</a:t>
            </a:r>
            <a:endParaRPr>
              <a:solidFill>
                <a:schemeClr val="dk1"/>
              </a:solidFill>
            </a:endParaRPr>
          </a:p>
        </p:txBody>
      </p:sp>
      <p:sp>
        <p:nvSpPr>
          <p:cNvPr id="123" name="Google Shape;123;g3ce258f585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ce258f585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To address both the single-cluster boundary and the vanilla Kubernetes gap, we separate concerns with a two-layer architecture.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At the top is the fleet layer. Karmada acts as the multi-cluster control plane and uses policy to decide where workloads run, how replicas are spread, how cluster-specific overrides are applied, and how failover works when a cluster or region becomes unhealthy. This layer answers the “where.”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Inside each target cluster is the serving layer. We run Ray Serve via KubeRay RayService to provide inference serving capabilities such as request-driven scaling, health-gated upgrades, graceful draining, autoscaling, and some advanced feature I will talk about later. This layer answers the “how.”</a:t>
            </a:r>
            <a:endParaRPr>
              <a:solidFill>
                <a:schemeClr val="dk1"/>
              </a:solidFill>
            </a:endParaRPr>
          </a:p>
          <a:p>
            <a:pPr indent="0" lvl="0" marL="0" rtl="0" algn="l">
              <a:lnSpc>
                <a:spcPct val="115000"/>
              </a:lnSpc>
              <a:spcBef>
                <a:spcPts val="1200"/>
              </a:spcBef>
              <a:spcAft>
                <a:spcPts val="0"/>
              </a:spcAft>
              <a:buNone/>
            </a:pPr>
            <a:r>
              <a:rPr lang="en">
                <a:solidFill>
                  <a:schemeClr val="dk1"/>
                </a:solidFill>
              </a:rPr>
              <a:t>Next, we will start with the fleet layer and go through the Karmada patterns: placement, spreading, overrides, and failover.</a:t>
            </a:r>
            <a:endParaRPr>
              <a:solidFill>
                <a:schemeClr val="dk1"/>
              </a:solidFill>
            </a:endParaRPr>
          </a:p>
          <a:p>
            <a:pPr indent="0" lvl="0" marL="0" rtl="0" algn="l">
              <a:spcBef>
                <a:spcPts val="1200"/>
              </a:spcBef>
              <a:spcAft>
                <a:spcPts val="0"/>
              </a:spcAft>
              <a:buNone/>
            </a:pPr>
            <a:r>
              <a:t/>
            </a:r>
            <a:endParaRPr>
              <a:solidFill>
                <a:schemeClr val="dk1"/>
              </a:solidFill>
            </a:endParaRPr>
          </a:p>
        </p:txBody>
      </p:sp>
      <p:sp>
        <p:nvSpPr>
          <p:cNvPr id="129" name="Google Shape;129;g3ce258f585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960373273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960373273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ce258f585a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ce258f585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Hi everyone, my name is Wei-Cheng Lai. I’m a software engineer at Bloomberg working on the Machine Learning Platform, and an open source contributor to the Karmada and KubeRay projects.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Unfortunately, I’m unable to join in person today due to a visa issue, so I’ve recorded this short introduction. In the next few minutes, I’ll briefly share how we built the fleet layer using Karmada. After that, my co-presenter Han-Ru will continue the session. Thank you for your </a:t>
            </a:r>
            <a:r>
              <a:rPr lang="en">
                <a:solidFill>
                  <a:schemeClr val="dk1"/>
                </a:solidFill>
              </a:rPr>
              <a:t>understanding</a:t>
            </a:r>
            <a:r>
              <a:rPr lang="en">
                <a:solidFill>
                  <a:schemeClr val="dk1"/>
                </a:solidFill>
              </a:rPr>
              <a:t>.</a:t>
            </a:r>
            <a:endParaRPr>
              <a:solidFill>
                <a:schemeClr val="dk1"/>
              </a:solidFill>
            </a:endParaRPr>
          </a:p>
          <a:p>
            <a:pPr indent="0" lvl="0" marL="0" rtl="0" algn="l">
              <a:lnSpc>
                <a:spcPct val="115000"/>
              </a:lnSpc>
              <a:spcBef>
                <a:spcPts val="1200"/>
              </a:spcBef>
              <a:spcAft>
                <a:spcPts val="0"/>
              </a:spcAft>
              <a:buNone/>
            </a:pPr>
            <a:r>
              <a:rPr lang="en">
                <a:solidFill>
                  <a:schemeClr val="dk1"/>
                </a:solidFill>
              </a:rPr>
              <a:t>Let’s get started.</a:t>
            </a:r>
            <a:endParaRPr>
              <a:solidFill>
                <a:schemeClr val="dk1"/>
              </a:solidFill>
            </a:endParaRPr>
          </a:p>
          <a:p>
            <a:pPr indent="0" lvl="0" marL="0" rtl="0" algn="l">
              <a:lnSpc>
                <a:spcPct val="115000"/>
              </a:lnSpc>
              <a:spcBef>
                <a:spcPts val="1200"/>
              </a:spcBef>
              <a:spcAft>
                <a:spcPts val="0"/>
              </a:spcAft>
              <a:buNone/>
            </a:pPr>
            <a:r>
              <a:rPr lang="en">
                <a:solidFill>
                  <a:schemeClr val="dk1"/>
                </a:solidFill>
              </a:rPr>
              <a:t>Karmada is Kubernetes native. We can keep standard APIs, standard manifests, and the same kubectl workflows. If you can deploy a RayService in one cluster, you do not need a new workload format for multi cluster.</a:t>
            </a:r>
            <a:endParaRPr>
              <a:solidFill>
                <a:schemeClr val="dk1"/>
              </a:solidFill>
            </a:endParaRPr>
          </a:p>
          <a:p>
            <a:pPr indent="0" lvl="0" marL="0" rtl="0" algn="l">
              <a:lnSpc>
                <a:spcPct val="115000"/>
              </a:lnSpc>
              <a:spcBef>
                <a:spcPts val="1200"/>
              </a:spcBef>
              <a:spcAft>
                <a:spcPts val="0"/>
              </a:spcAft>
              <a:buNone/>
            </a:pPr>
            <a:r>
              <a:rPr lang="en">
                <a:solidFill>
                  <a:schemeClr val="dk1"/>
                </a:solidFill>
              </a:rPr>
              <a:t>This model is decoupled. The RayService YAML stays stable, and all multi cluster topology and fleet logic is expressed as declarative policies.</a:t>
            </a:r>
            <a:endParaRPr>
              <a:solidFill>
                <a:schemeClr val="dk1"/>
              </a:solidFill>
            </a:endParaRPr>
          </a:p>
          <a:p>
            <a:pPr indent="0" lvl="0" marL="0" rtl="0" algn="l">
              <a:lnSpc>
                <a:spcPct val="115000"/>
              </a:lnSpc>
              <a:spcBef>
                <a:spcPts val="1200"/>
              </a:spcBef>
              <a:spcAft>
                <a:spcPts val="0"/>
              </a:spcAft>
              <a:buNone/>
            </a:pPr>
            <a:r>
              <a:rPr lang="en">
                <a:solidFill>
                  <a:schemeClr val="dk1"/>
                </a:solidFill>
              </a:rPr>
              <a:t>Through policy, Karmada provides the fleet capabilities we need: placement and replica spreading, per cluster overrides, and automated failover.</a:t>
            </a:r>
            <a:endParaRPr>
              <a:solidFill>
                <a:schemeClr val="dk1"/>
              </a:solidFill>
            </a:endParaRPr>
          </a:p>
          <a:p>
            <a:pPr indent="0" lvl="0" marL="0" rtl="0" algn="l">
              <a:lnSpc>
                <a:spcPct val="115000"/>
              </a:lnSpc>
              <a:spcBef>
                <a:spcPts val="1200"/>
              </a:spcBef>
              <a:spcAft>
                <a:spcPts val="0"/>
              </a:spcAft>
              <a:buNone/>
            </a:pPr>
            <a:r>
              <a:rPr lang="en">
                <a:solidFill>
                  <a:schemeClr val="dk1"/>
                </a:solidFill>
              </a:rPr>
              <a:t>RayService is a custom resource, so we use the Karmada Resource Interpreter to let Karmada understand RayService status, resources requirements and readiness semantics, so fleet policies can act on it consistently.</a:t>
            </a:r>
            <a:endParaRPr>
              <a:solidFill>
                <a:schemeClr val="dk1"/>
              </a:solidFill>
            </a:endParaRPr>
          </a:p>
          <a:p>
            <a:pPr indent="0" lvl="0" marL="0" rtl="0" algn="l">
              <a:spcBef>
                <a:spcPts val="1200"/>
              </a:spcBef>
              <a:spcAft>
                <a:spcPts val="0"/>
              </a:spcAft>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ce258f585a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ce258f585a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Now let’s make the fleet layer concrete with the first policy pattern for replica </a:t>
            </a:r>
            <a:r>
              <a:rPr lang="en">
                <a:solidFill>
                  <a:schemeClr val="dk1"/>
                </a:solidFill>
              </a:rPr>
              <a:t>scheduling</a:t>
            </a:r>
            <a:r>
              <a:rPr lang="en">
                <a:solidFill>
                  <a:schemeClr val="dk1"/>
                </a:solidFill>
              </a:rPr>
              <a:t> in Karmada, defined in a PropagationPolicy.</a:t>
            </a:r>
            <a:endParaRPr>
              <a:solidFill>
                <a:schemeClr val="dk1"/>
              </a:solidFill>
            </a:endParaRPr>
          </a:p>
          <a:p>
            <a:pPr indent="0" lvl="0" marL="0" rtl="0" algn="l">
              <a:lnSpc>
                <a:spcPct val="115000"/>
              </a:lnSpc>
              <a:spcBef>
                <a:spcPts val="1200"/>
              </a:spcBef>
              <a:spcAft>
                <a:spcPts val="0"/>
              </a:spcAft>
              <a:buNone/>
            </a:pPr>
            <a:r>
              <a:rPr lang="en">
                <a:solidFill>
                  <a:schemeClr val="dk1"/>
                </a:solidFill>
              </a:rPr>
              <a:t>First is placement. With clusterAffinity, we select the clusters that meet latency or compliance requirements, such as clusters labeled for a specific region. We do this without changing the RayService YAML.</a:t>
            </a:r>
            <a:endParaRPr>
              <a:solidFill>
                <a:schemeClr val="dk1"/>
              </a:solidFill>
            </a:endParaRPr>
          </a:p>
          <a:p>
            <a:pPr indent="0" lvl="0" marL="0" rtl="0" algn="l">
              <a:lnSpc>
                <a:spcPct val="115000"/>
              </a:lnSpc>
              <a:spcBef>
                <a:spcPts val="1200"/>
              </a:spcBef>
              <a:spcAft>
                <a:spcPts val="0"/>
              </a:spcAft>
              <a:buNone/>
            </a:pPr>
            <a:r>
              <a:rPr lang="en">
                <a:solidFill>
                  <a:schemeClr val="dk1"/>
                </a:solidFill>
              </a:rPr>
              <a:t>Second is spreading. With spreadConstraints, we require the service to be distributed across multiple clusters or regions. This reduces blast radius and avoids concentrating capacity in a single failure domain.</a:t>
            </a:r>
            <a:endParaRPr>
              <a:solidFill>
                <a:schemeClr val="dk1"/>
              </a:solidFill>
            </a:endParaRPr>
          </a:p>
          <a:p>
            <a:pPr indent="0" lvl="0" marL="0" rtl="0" algn="l">
              <a:lnSpc>
                <a:spcPct val="115000"/>
              </a:lnSpc>
              <a:spcBef>
                <a:spcPts val="1200"/>
              </a:spcBef>
              <a:spcAft>
                <a:spcPts val="0"/>
              </a:spcAft>
              <a:buNone/>
            </a:pPr>
            <a:r>
              <a:rPr lang="en">
                <a:solidFill>
                  <a:schemeClr val="dk1"/>
                </a:solidFill>
              </a:rPr>
              <a:t>Third is replica scheduling. For RayService, we most commonly use Duplicated. That means Karmada deploys the same RayService into each selected cluster, and each cluster runs its own serving stack. This aligns with our two layer design, because scaling and upgrades are handled inside the cluster by RayService, while multi cluster placement and resilience are handled by Karmada. Karmada also supports Divided scheduling when a workload needs replicas split across clusters, but it is less common for our RayService setup.</a:t>
            </a:r>
            <a:endParaRPr>
              <a:solidFill>
                <a:schemeClr val="dk1"/>
              </a:solidFill>
            </a:endParaRPr>
          </a:p>
          <a:p>
            <a:pPr indent="0" lvl="0" marL="0" rtl="0" algn="l">
              <a:lnSpc>
                <a:spcPct val="115000"/>
              </a:lnSpc>
              <a:spcBef>
                <a:spcPts val="1200"/>
              </a:spcBef>
              <a:spcAft>
                <a:spcPts val="0"/>
              </a:spcAft>
              <a:buNone/>
            </a:pPr>
            <a:r>
              <a:rPr lang="en">
                <a:solidFill>
                  <a:schemeClr val="dk1"/>
                </a:solidFill>
              </a:rPr>
              <a:t>Next, once the service is running in multiple clusters, we need to adapt to differences between clusters. That brings us to overrides.</a:t>
            </a:r>
            <a:endParaRPr>
              <a:solidFill>
                <a:schemeClr val="dk1"/>
              </a:solidFill>
            </a:endParaRPr>
          </a:p>
          <a:p>
            <a:pPr indent="0" lvl="0" marL="0" rtl="0" algn="l">
              <a:spcBef>
                <a:spcPts val="1200"/>
              </a:spcBef>
              <a:spcAft>
                <a:spcPts val="0"/>
              </a:spcAft>
              <a:buNone/>
            </a:pPr>
            <a:r>
              <a:t/>
            </a:r>
            <a:endParaRPr>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ce258f585a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ce258f585a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The override policy is to handle the </a:t>
            </a:r>
            <a:r>
              <a:rPr lang="en">
                <a:solidFill>
                  <a:schemeClr val="dk1"/>
                </a:solidFill>
              </a:rPr>
              <a:t>heterogeneity challenge. In a real fleet, clusters can differ in GPU labels and scheduling constraints, storage defaults, and the container registries they use.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If we encode those environment details inside the RayService manifest, we quickly end up maintaining separate YAML per cluster. That increases drift and makes operations harder.</a:t>
            </a:r>
            <a:endParaRPr>
              <a:solidFill>
                <a:schemeClr val="dk1"/>
              </a:solidFill>
            </a:endParaRPr>
          </a:p>
          <a:p>
            <a:pPr indent="0" lvl="0" marL="0" rtl="0" algn="l">
              <a:lnSpc>
                <a:spcPct val="115000"/>
              </a:lnSpc>
              <a:spcBef>
                <a:spcPts val="1200"/>
              </a:spcBef>
              <a:spcAft>
                <a:spcPts val="0"/>
              </a:spcAft>
              <a:buNone/>
            </a:pPr>
            <a:r>
              <a:rPr lang="en">
                <a:solidFill>
                  <a:schemeClr val="dk1"/>
                </a:solidFill>
              </a:rPr>
              <a:t>Instead, we keep one RayService definition and apply cluster specific adjustments through an OverridePolicy. As shown in the diagram, the base RayService stays the same, and Karmada applies targeted overrides before the resource is applied to each member cluster.</a:t>
            </a:r>
            <a:endParaRPr>
              <a:solidFill>
                <a:schemeClr val="dk1"/>
              </a:solidFill>
            </a:endParaRPr>
          </a:p>
          <a:p>
            <a:pPr indent="0" lvl="0" marL="0" rtl="0" algn="l">
              <a:lnSpc>
                <a:spcPct val="115000"/>
              </a:lnSpc>
              <a:spcBef>
                <a:spcPts val="1200"/>
              </a:spcBef>
              <a:spcAft>
                <a:spcPts val="0"/>
              </a:spcAft>
              <a:buNone/>
            </a:pPr>
            <a:r>
              <a:rPr lang="en">
                <a:solidFill>
                  <a:schemeClr val="dk1"/>
                </a:solidFill>
              </a:rPr>
              <a:t>Common examples include updating the image registry prefix for a local mirror, selecting the appropriate storage class for model caching, and applying cluster specific labels or environment settings needed for scheduling and integration.</a:t>
            </a:r>
            <a:endParaRPr>
              <a:solidFill>
                <a:schemeClr val="dk1"/>
              </a:solidFill>
            </a:endParaRPr>
          </a:p>
          <a:p>
            <a:pPr indent="0" lvl="0" marL="0" rtl="0" algn="l">
              <a:lnSpc>
                <a:spcPct val="115000"/>
              </a:lnSpc>
              <a:spcBef>
                <a:spcPts val="1200"/>
              </a:spcBef>
              <a:spcAft>
                <a:spcPts val="0"/>
              </a:spcAft>
              <a:buNone/>
            </a:pPr>
            <a:r>
              <a:rPr lang="en">
                <a:solidFill>
                  <a:schemeClr val="dk1"/>
                </a:solidFill>
              </a:rPr>
              <a:t>This keeps responsibilities clear. The fleet layer adapts environment wiring, and RayService remains the source of truth for the service definition. With placement, spreading, and overrides in place, the remaining fleet topic is failure handling. Next, we will cover dual level failover.</a:t>
            </a:r>
            <a:endParaRPr>
              <a:solidFill>
                <a:schemeClr val="dk1"/>
              </a:solidFill>
            </a:endParaRPr>
          </a:p>
          <a:p>
            <a:pPr indent="0" lvl="0" marL="0" rtl="0" algn="l">
              <a:spcBef>
                <a:spcPts val="1200"/>
              </a:spcBef>
              <a:spcAft>
                <a:spcPts val="0"/>
              </a:spcAft>
              <a:buNone/>
            </a:pPr>
            <a:r>
              <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ce258f585a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ce258f585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dk1"/>
                </a:solidFill>
              </a:rPr>
              <a:t>We</a:t>
            </a:r>
            <a:r>
              <a:rPr lang="en">
                <a:solidFill>
                  <a:schemeClr val="dk1"/>
                </a:solidFill>
              </a:rPr>
              <a:t> use two failover triggers provided by karmada to limit impact.</a:t>
            </a:r>
            <a:endParaRPr>
              <a:solidFill>
                <a:schemeClr val="dk1"/>
              </a:solidFill>
            </a:endParaRPr>
          </a:p>
          <a:p>
            <a:pPr indent="0" lvl="0" marL="0" rtl="0" algn="l">
              <a:lnSpc>
                <a:spcPct val="115000"/>
              </a:lnSpc>
              <a:spcBef>
                <a:spcPts val="1200"/>
              </a:spcBef>
              <a:spcAft>
                <a:spcPts val="0"/>
              </a:spcAft>
              <a:buNone/>
            </a:pPr>
            <a:r>
              <a:rPr lang="en">
                <a:solidFill>
                  <a:schemeClr val="dk1"/>
                </a:solidFill>
              </a:rPr>
              <a:t>First is cluster level failover. Karmada monitors member cluster health. If a cluster becomes not ready or unreachable, it is marked with the corresponding cluster taint. New scheduling to that cluster stops, and after a configurable grace period, affected workloads can be evicted and rescheduled onto healthy clusters that still satisfy the placement policy.</a:t>
            </a:r>
            <a:endParaRPr>
              <a:solidFill>
                <a:schemeClr val="dk1"/>
              </a:solidFill>
            </a:endParaRPr>
          </a:p>
          <a:p>
            <a:pPr indent="0" lvl="0" marL="0" rtl="0" algn="l">
              <a:lnSpc>
                <a:spcPct val="115000"/>
              </a:lnSpc>
              <a:spcBef>
                <a:spcPts val="1200"/>
              </a:spcBef>
              <a:spcAft>
                <a:spcPts val="0"/>
              </a:spcAft>
              <a:buNone/>
            </a:pPr>
            <a:r>
              <a:rPr lang="en">
                <a:solidFill>
                  <a:schemeClr val="dk1"/>
                </a:solidFill>
              </a:rPr>
              <a:t>Second is workload level failover. A cluster can be healthy while a specific RayService is not ready, degraded, or crash looping. To avoid relying only on cluster health, we integrate RayService with Karmada using a Resource Interpreter. The interpreter maps RayService status into health signals that policies can act on, so failover decisions can target the affected workload.</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That concludes the fleet layer. Next, I will hand over to Han Ru who will cover Ray Serve via RayService, including autoscaling, safe upgrades, and advanced features. Thank you for listening.</a:t>
            </a:r>
            <a:endParaRPr>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c4a940f62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a:t>
            </a:r>
            <a:endParaRPr/>
          </a:p>
          <a:p>
            <a:pPr indent="0" lvl="0" marL="0" rtl="0" algn="l">
              <a:spcBef>
                <a:spcPts val="0"/>
              </a:spcBef>
              <a:spcAft>
                <a:spcPts val="0"/>
              </a:spcAft>
              <a:buNone/>
            </a:pPr>
            <a:r>
              <a:rPr lang="en"/>
              <a:t>I am going to talk about Challenges of AI Serving in Production, and how ray serve and kuberay solves it.</a:t>
            </a:r>
            <a:endParaRPr/>
          </a:p>
        </p:txBody>
      </p:sp>
      <p:sp>
        <p:nvSpPr>
          <p:cNvPr id="168" name="Google Shape;168;g3c4a940f62b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c4a940f62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So the first problem is Real-world AI serving isn't just one model, tensor in tensor out.</a:t>
            </a:r>
            <a:endParaRPr/>
          </a:p>
          <a:p>
            <a:pPr indent="0" lvl="0" marL="0" rtl="0" algn="l">
              <a:spcBef>
                <a:spcPts val="0"/>
              </a:spcBef>
              <a:spcAft>
                <a:spcPts val="0"/>
              </a:spcAft>
              <a:buClr>
                <a:schemeClr val="dk1"/>
              </a:buClr>
              <a:buSzPts val="1100"/>
              <a:buFont typeface="Arial"/>
              <a:buNone/>
            </a:pPr>
            <a:r>
              <a:rPr lang="en"/>
              <a:t>It's preprocessing, multiple models, post-processing, and business logic chained together — each with different resource needs.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Traditionally, </a:t>
            </a:r>
            <a:r>
              <a:rPr lang="en">
                <a:solidFill>
                  <a:schemeClr val="dk1"/>
                </a:solidFill>
              </a:rPr>
              <a:t>each step or deployment becomes its own service — its own container, its own config, its own deploy pipeline.</a:t>
            </a:r>
            <a:endParaRPr>
              <a:solidFill>
                <a:schemeClr val="dk1"/>
              </a:solidFill>
            </a:endParaRPr>
          </a:p>
          <a:p>
            <a:pPr indent="0" lvl="0" marL="0" rtl="0" algn="l">
              <a:spcBef>
                <a:spcPts val="0"/>
              </a:spcBef>
              <a:spcAft>
                <a:spcPts val="0"/>
              </a:spcAft>
              <a:buNone/>
            </a:pPr>
            <a:r>
              <a:rPr lang="en">
                <a:solidFill>
                  <a:schemeClr val="dk1"/>
                </a:solidFill>
              </a:rPr>
              <a:t>which is very hard to manage</a:t>
            </a:r>
            <a:endParaRPr>
              <a:solidFill>
                <a:schemeClr val="dk1"/>
              </a:solidFill>
            </a:endParaRPr>
          </a:p>
          <a:p>
            <a:pPr indent="0" lvl="0" marL="0" rtl="0" algn="l">
              <a:spcBef>
                <a:spcPts val="0"/>
              </a:spcBef>
              <a:spcAft>
                <a:spcPts val="0"/>
              </a:spcAft>
              <a:buNone/>
            </a:pPr>
            <a:br>
              <a:rPr lang="en"/>
            </a:br>
            <a:r>
              <a:rPr lang="en"/>
              <a:t>Solution:</a:t>
            </a:r>
            <a:endParaRPr/>
          </a:p>
          <a:p>
            <a:pPr indent="0" lvl="0" marL="0" rtl="0" algn="l">
              <a:spcBef>
                <a:spcPts val="0"/>
              </a:spcBef>
              <a:spcAft>
                <a:spcPts val="0"/>
              </a:spcAft>
              <a:buNone/>
            </a:pPr>
            <a:r>
              <a:rPr b="1" lang="en"/>
              <a:t>So we </a:t>
            </a:r>
            <a:r>
              <a:rPr b="1" lang="en"/>
              <a:t>have a feature in Ray Serve called</a:t>
            </a:r>
            <a:r>
              <a:rPr b="1" lang="en"/>
              <a:t> model composition.</a:t>
            </a:r>
            <a:br>
              <a:rPr lang="en"/>
            </a:br>
            <a:br>
              <a:rPr lang="en"/>
            </a:br>
            <a:r>
              <a:rPr lang="en"/>
              <a:t>Instead of deploying each step as a separate Kubernetes service,</a:t>
            </a:r>
            <a:endParaRPr/>
          </a:p>
          <a:p>
            <a:pPr indent="0" lvl="0" marL="0" rtl="0" algn="l">
              <a:spcBef>
                <a:spcPts val="0"/>
              </a:spcBef>
              <a:spcAft>
                <a:spcPts val="0"/>
              </a:spcAft>
              <a:buClr>
                <a:schemeClr val="dk1"/>
              </a:buClr>
              <a:buSzPts val="1100"/>
              <a:buFont typeface="Arial"/>
              <a:buNone/>
            </a:pPr>
            <a:r>
              <a:rPr lang="en"/>
              <a:t>Ray Serve lets you compose your entire pipeline as a single Python application with independently scalable components.</a:t>
            </a:r>
            <a:endParaRPr/>
          </a:p>
          <a:p>
            <a:pPr indent="0" lvl="0" marL="0" rtl="0" algn="l">
              <a:spcBef>
                <a:spcPts val="0"/>
              </a:spcBef>
              <a:spcAft>
                <a:spcPts val="0"/>
              </a:spcAft>
              <a:buClr>
                <a:schemeClr val="dk1"/>
              </a:buClr>
              <a:buSzPts val="1100"/>
              <a:buFont typeface="Arial"/>
              <a:buNone/>
            </a:pPr>
            <a:r>
              <a:t/>
            </a:r>
            <a:endParaRPr/>
          </a:p>
        </p:txBody>
      </p:sp>
      <p:sp>
        <p:nvSpPr>
          <p:cNvPr id="174" name="Google Shape;174;g3c4a940f62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cd8e4e11e8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next problem is </a:t>
            </a:r>
            <a:r>
              <a:rPr lang="en">
                <a:solidFill>
                  <a:schemeClr val="dk1"/>
                </a:solidFill>
              </a:rPr>
              <a:t>Inefficient GPU Utilization.</a:t>
            </a:r>
            <a:endParaRPr>
              <a:solidFill>
                <a:schemeClr val="dk1"/>
              </a:solidFill>
            </a:endParaRPr>
          </a:p>
          <a:p>
            <a:pPr indent="0" lvl="0" marL="0" rtl="0" algn="l">
              <a:spcBef>
                <a:spcPts val="0"/>
              </a:spcBef>
              <a:spcAft>
                <a:spcPts val="0"/>
              </a:spcAft>
              <a:buNone/>
            </a:pPr>
            <a:br>
              <a:rPr lang="en">
                <a:solidFill>
                  <a:schemeClr val="dk1"/>
                </a:solidFill>
              </a:rPr>
            </a:br>
            <a:r>
              <a:rPr lang="en">
                <a:solidFill>
                  <a:schemeClr val="dk1"/>
                </a:solidFill>
              </a:rPr>
              <a:t>Many ML models don't need an entire GPU's compute and memory capacity. In traditional serving setups, each model is assigned a dedicated GPU regardless of how much of the model actually uses. A model that only needs 30% of a GPU still occupies 100% of it, leaving 70% idle. At scale, this waste translates directly into unnecessary infrastructure cost.</a:t>
            </a:r>
            <a:br>
              <a:rPr lang="en">
                <a:solidFill>
                  <a:schemeClr val="dk1"/>
                </a:solidFill>
              </a:rPr>
            </a:br>
            <a:br>
              <a:rPr lang="en">
                <a:solidFill>
                  <a:schemeClr val="dk1"/>
                </a:solidFill>
              </a:rPr>
            </a:br>
            <a:r>
              <a:rPr lang="en">
                <a:solidFill>
                  <a:schemeClr val="dk1"/>
                </a:solidFill>
              </a:rPr>
              <a:t>Ray Serve provides a solution.</a:t>
            </a:r>
            <a:endParaRPr>
              <a:solidFill>
                <a:schemeClr val="dk1"/>
              </a:solidFill>
            </a:endParaRPr>
          </a:p>
          <a:p>
            <a:pPr indent="0" lvl="0" marL="0" rtl="0" algn="l">
              <a:spcBef>
                <a:spcPts val="0"/>
              </a:spcBef>
              <a:spcAft>
                <a:spcPts val="0"/>
              </a:spcAft>
              <a:buNone/>
            </a:pPr>
            <a:r>
              <a:rPr lang="en">
                <a:solidFill>
                  <a:schemeClr val="dk1"/>
                </a:solidFill>
              </a:rPr>
              <a:t>It supports fractional GPU allocation. Instead of dedicating a full GPU to every model, you specify the exact fraction each one needs. That model using only 30% of a GPU now requests just 30% GPUs, and the remaining capacity is available for other workloads. One configuration change, no specialized hardware — and your GPU utilization can jump from 30% to near 100%.</a:t>
            </a:r>
            <a:endParaRPr>
              <a:solidFill>
                <a:schemeClr val="dk1"/>
              </a:solidFill>
            </a:endParaRPr>
          </a:p>
          <a:p>
            <a:pPr indent="0" lvl="0" marL="0" rtl="0" algn="l">
              <a:spcBef>
                <a:spcPts val="0"/>
              </a:spcBef>
              <a:spcAft>
                <a:spcPts val="0"/>
              </a:spcAft>
              <a:buNone/>
            </a:pPr>
            <a:br>
              <a:rPr lang="en">
                <a:solidFill>
                  <a:schemeClr val="dk1"/>
                </a:solidFill>
              </a:rPr>
            </a:br>
            <a:r>
              <a:rPr lang="en">
                <a:solidFill>
                  <a:schemeClr val="dk1"/>
                </a:solidFill>
              </a:rPr>
              <a:t>底層 compute 怎麼 work 跟 nvidia gpu 有關</a:t>
            </a:r>
            <a:br>
              <a:rPr lang="en">
                <a:solidFill>
                  <a:schemeClr val="dk1"/>
                </a:solidFill>
              </a:rPr>
            </a:br>
            <a:endParaRPr>
              <a:solidFill>
                <a:schemeClr val="dk1"/>
              </a:solidFill>
            </a:endParaRPr>
          </a:p>
          <a:p>
            <a:pPr indent="0" lvl="0" marL="0" rtl="0" algn="l">
              <a:spcBef>
                <a:spcPts val="0"/>
              </a:spcBef>
              <a:spcAft>
                <a:spcPts val="0"/>
              </a:spcAft>
              <a:buNone/>
            </a:pPr>
            <a:r>
              <a:rPr lang="en">
                <a:solidFill>
                  <a:schemeClr val="dk1"/>
                </a:solidFill>
              </a:rPr>
              <a:t>Solution: Fractional GPU (time sharing)</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todo: compute intensive 跟 memory  兩個都用 30% 當例子</a:t>
            </a:r>
            <a:endParaRPr>
              <a:solidFill>
                <a:schemeClr val="dk1"/>
              </a:solidFill>
            </a:endParaRPr>
          </a:p>
          <a:p>
            <a:pPr indent="0" lvl="0" marL="0" rtl="0" algn="l">
              <a:spcBef>
                <a:spcPts val="0"/>
              </a:spcBef>
              <a:spcAft>
                <a:spcPts val="0"/>
              </a:spcAft>
              <a:buNone/>
            </a:pPr>
            <a:r>
              <a:rPr lang="en">
                <a:solidFill>
                  <a:schemeClr val="dk1"/>
                </a:solidFill>
              </a:rPr>
              <a:t>compute unit, memory unit 怎麼切的</a:t>
            </a:r>
            <a:endParaRPr>
              <a:solidFill>
                <a:schemeClr val="dk1"/>
              </a:solidFill>
            </a:endParaRPr>
          </a:p>
          <a:p>
            <a:pPr indent="0" lvl="0" marL="0" rtl="0" algn="l">
              <a:spcBef>
                <a:spcPts val="0"/>
              </a:spcBef>
              <a:spcAft>
                <a:spcPts val="0"/>
              </a:spcAft>
              <a:buNone/>
            </a:pPr>
            <a:r>
              <a:rPr lang="en">
                <a:solidFill>
                  <a:schemeClr val="dk1"/>
                </a:solidFill>
              </a:rPr>
              <a:t>https://www.nvidia.com/en-us/technologies/multi-instance-gpu/</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Todo: 查 fractional GPU 怎麼做的</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81" name="Google Shape;181;g3cd8e4e11e8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cd8e4e11e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Inefficient GPU Utilization</a:t>
            </a:r>
            <a:br>
              <a:rPr lang="en">
                <a:solidFill>
                  <a:schemeClr val="dk1"/>
                </a:solidFill>
              </a:rPr>
            </a:br>
            <a:r>
              <a:rPr lang="en">
                <a:solidFill>
                  <a:schemeClr val="dk1"/>
                </a:solidFill>
              </a:rPr>
              <a:t>Problem 2</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second problem with Inefficient GPU Utilization is that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Modern applications often serve many model variants that share the same architecture but have different weights. Most receive sparse, unpredictable traffic. Provisioning a dedicated GPU for each is economically infeasible.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Solution 2</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Ray Serve supports model multiplexing: a single replica can host multiple model variants in GPU memory simultaneously, loading and evicting them on demand by LRU caching. The router knows which replica has which model loaded and directs requests accordingly — so you can register hundreds of model variants but only keep a handful warm at any time.</a:t>
            </a:r>
            <a:endParaRPr/>
          </a:p>
          <a:p>
            <a:pPr indent="0" lvl="0" marL="0" rtl="0" algn="l">
              <a:lnSpc>
                <a:spcPct val="115000"/>
              </a:lnSpc>
              <a:spcBef>
                <a:spcPts val="1200"/>
              </a:spcBef>
              <a:spcAft>
                <a:spcPts val="0"/>
              </a:spcAft>
              <a:buNone/>
            </a:pPr>
            <a:r>
              <a:rPr lang="en"/>
              <a:t>LoRA (Low-Rank Adaptation) is a natural fit for model multiplexing because all variants share the same base model weights — only the small adapter weights (typically less than 1% of the base model) need to be swapped in and out. This dramatically reduces both the swap latency and the GPU memory footprint, allowing a single replica to cache far more adapters than full models.</a:t>
            </a:r>
            <a:endParaRPr/>
          </a:p>
          <a:p>
            <a:pPr indent="0" lvl="0" marL="0" rtl="0" algn="l">
              <a:spcBef>
                <a:spcPts val="1200"/>
              </a:spcBef>
              <a:spcAft>
                <a:spcPts val="0"/>
              </a:spcAft>
              <a:buNone/>
            </a:pPr>
            <a:r>
              <a:rPr lang="en">
                <a:solidFill>
                  <a:schemeClr val="dk1"/>
                </a:solidFill>
              </a:rPr>
              <a:t>Adapter: 插在 base model 上的一小組可替換參數</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t>Fractional GPU — schedule multiple replicas onto the same GPU,</a:t>
            </a:r>
            <a:endParaRPr/>
          </a:p>
          <a:p>
            <a:pPr indent="0" lvl="0" marL="0" rtl="0" algn="l">
              <a:spcBef>
                <a:spcPts val="0"/>
              </a:spcBef>
              <a:spcAft>
                <a:spcPts val="0"/>
              </a:spcAft>
              <a:buClr>
                <a:schemeClr val="dk1"/>
              </a:buClr>
              <a:buSzPts val="1100"/>
              <a:buFont typeface="Arial"/>
              <a:buNone/>
            </a:pPr>
            <a:r>
              <a:rPr lang="en"/>
              <a:t>  each replica serves a dedicated model using its share of GPU memory.</a:t>
            </a:r>
            <a:endParaRPr/>
          </a:p>
          <a:p>
            <a:pPr indent="0" lvl="0" marL="0" rtl="0" algn="l">
              <a:spcBef>
                <a:spcPts val="0"/>
              </a:spcBef>
              <a:spcAft>
                <a:spcPts val="0"/>
              </a:spcAft>
              <a:buClr>
                <a:schemeClr val="dk1"/>
              </a:buClr>
              <a:buSzPts val="1100"/>
              <a:buFont typeface="Arial"/>
              <a:buNone/>
            </a:pPr>
            <a:r>
              <a:rPr lang="en"/>
              <a:t>  Multiplexing — a single replica dynamically loads and evicts models</a:t>
            </a:r>
            <a:endParaRPr/>
          </a:p>
          <a:p>
            <a:pPr indent="0" lvl="0" marL="0" rtl="0" algn="l">
              <a:spcBef>
                <a:spcPts val="0"/>
              </a:spcBef>
              <a:spcAft>
                <a:spcPts val="0"/>
              </a:spcAft>
              <a:buClr>
                <a:schemeClr val="dk1"/>
              </a:buClr>
              <a:buSzPts val="1100"/>
              <a:buFont typeface="Arial"/>
              <a:buNone/>
            </a:pPr>
            <a:r>
              <a:rPr lang="en"/>
              <a:t>  via LRU caching, regardless of how much GPU is allocated to it.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188" name="Google Shape;188;g3cd8e4e11e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cd8e4e11e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The next problem is scaling inflexibility.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Traditional machine learning serving forces you to scale the entire pipeline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treats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CPU preprocessing, GPU inference, and CPU post-processing as a single unit,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so scaling for a CPU bottleneck wastes GPUs, and scaling for a GPU bottleneck wastes CPUs. Making matters worse, Kubernetes HPA scales based on CPU or memory utilization, not request load, it can't see how many requests are queued and processing, it reacts too slowly for bursty inference traffic.</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Ray Serve solves this problem by scaling each deployment independently.</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  preprocessing, inference, and postprocessing each have their own replica count and autoscaling policy. Scaling decisions are driven by request queue depth, not CPU utilization. When queued requests exceed the target, replicas scale up within seconds; when traffic drops, they scale back down after a configurable cooldown, which leads no wasted resources.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You can see the right example, when GPU is bottleneck, we can only scale the GPU deployment</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195" name="Google Shape;195;g3cd8e4e11e8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cd8e4e11e8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The next </a:t>
            </a:r>
            <a:r>
              <a:rPr lang="en">
                <a:solidFill>
                  <a:schemeClr val="dk1"/>
                </a:solidFill>
              </a:rPr>
              <a:t>problem</a:t>
            </a:r>
            <a:r>
              <a:rPr lang="en">
                <a:solidFill>
                  <a:schemeClr val="dk1"/>
                </a:solidFill>
              </a:rPr>
              <a:t> is </a:t>
            </a:r>
            <a:r>
              <a:rPr lang="en">
                <a:solidFill>
                  <a:schemeClr val="dk1"/>
                </a:solidFill>
              </a:rPr>
              <a:t>development</a:t>
            </a:r>
            <a:r>
              <a:rPr lang="en">
                <a:solidFill>
                  <a:schemeClr val="dk1"/>
                </a:solidFill>
              </a:rPr>
              <a:t> and production gap.</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In traditional Machine Learning serving, the code you write in development (a simple Python script) looks different from</a:t>
            </a:r>
            <a:br>
              <a:rPr lang="en">
                <a:solidFill>
                  <a:schemeClr val="dk1"/>
                </a:solidFill>
              </a:rPr>
            </a:br>
            <a:r>
              <a:rPr lang="en">
                <a:solidFill>
                  <a:schemeClr val="dk1"/>
                </a:solidFill>
              </a:rPr>
              <a:t> what runs in production (for example like </a:t>
            </a:r>
            <a:br>
              <a:rPr lang="en">
                <a:solidFill>
                  <a:schemeClr val="dk1"/>
                </a:solidFill>
              </a:rPr>
            </a:br>
            <a:r>
              <a:rPr lang="en">
                <a:solidFill>
                  <a:schemeClr val="dk1"/>
                </a:solidFill>
              </a:rPr>
              <a:t>Dockerfiles, Kubernetes YAMLs, service mesh configs, load balancers, monitoring stacks), forcing teams to rebuild and repackage their application for every environment transition.</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Solution: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With Ray Serve, you don't rewrite anything. You write serve.py, test it with python </a:t>
            </a:r>
            <a:r>
              <a:rPr lang="en" u="sng">
                <a:solidFill>
                  <a:schemeClr val="hlink"/>
                </a:solidFill>
                <a:hlinkClick r:id="rId2"/>
              </a:rPr>
              <a:t>serve.py</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single command line.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and when you're ready for production, you wrap it in a RayService YAML and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kubectl apply — same code, different command.</a:t>
            </a:r>
            <a:endParaRPr>
              <a:solidFill>
                <a:schemeClr val="dk1"/>
              </a:solidFill>
            </a:endParaRPr>
          </a:p>
        </p:txBody>
      </p:sp>
      <p:sp>
        <p:nvSpPr>
          <p:cNvPr id="202" name="Google Shape;202;g3cd8e4e11e8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c4a940f62b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The last problem is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Traditional model serving tools are tied to a specific ML framework </a:t>
            </a:r>
            <a:r>
              <a:rPr lang="en">
                <a:solidFill>
                  <a:schemeClr val="dk1"/>
                </a:solidFill>
              </a:rPr>
              <a:t>or a specific cloud provider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For example like</a:t>
            </a:r>
            <a:endParaRPr>
              <a:solidFill>
                <a:schemeClr val="dk1"/>
              </a:solidFill>
            </a:endParaRPr>
          </a:p>
          <a:p>
            <a:pPr indent="0" lvl="0" marL="0" rtl="0" algn="l">
              <a:spcBef>
                <a:spcPts val="0"/>
              </a:spcBef>
              <a:spcAft>
                <a:spcPts val="0"/>
              </a:spcAft>
              <a:buClr>
                <a:schemeClr val="dk1"/>
              </a:buClr>
              <a:buSzPts val="1100"/>
              <a:buFont typeface="Arial"/>
              <a:buNone/>
            </a:pPr>
            <a:r>
              <a:rPr lang="en"/>
              <a:t>(TensorFlow Serving for tensorflow, TorchServe for PyTorch) (SageMaker for AWS, Vertex AI for GCP).</a:t>
            </a:r>
            <a:endParaRPr/>
          </a:p>
          <a:p>
            <a:pPr indent="0" lvl="0" marL="0" rtl="0" algn="l">
              <a:spcBef>
                <a:spcPts val="0"/>
              </a:spcBef>
              <a:spcAft>
                <a:spcPts val="0"/>
              </a:spcAft>
              <a:buClr>
                <a:schemeClr val="dk1"/>
              </a:buClr>
              <a:buSzPts val="1100"/>
              <a:buFont typeface="Arial"/>
              <a:buNone/>
            </a:pPr>
            <a:r>
              <a:rPr lang="en"/>
              <a:t>When your team adopts a new framework or migrates to a different cloud, the entire serving infrastructure has to be rebuilt.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Ray Serve </a:t>
            </a:r>
            <a:r>
              <a:rPr lang="en"/>
              <a:t>solves</a:t>
            </a:r>
            <a:r>
              <a:rPr lang="en"/>
              <a:t> this problem.</a:t>
            </a:r>
            <a:endParaRPr/>
          </a:p>
          <a:p>
            <a:pPr indent="0" lvl="0" marL="0" rtl="0" algn="l">
              <a:spcBef>
                <a:spcPts val="0"/>
              </a:spcBef>
              <a:spcAft>
                <a:spcPts val="0"/>
              </a:spcAft>
              <a:buClr>
                <a:schemeClr val="dk1"/>
              </a:buClr>
              <a:buSzPts val="1100"/>
              <a:buFont typeface="Arial"/>
              <a:buNone/>
            </a:pPr>
            <a:r>
              <a:rPr lang="en"/>
              <a:t>It is  framework-agnostic and cloud-agnostic.</a:t>
            </a:r>
            <a:endParaRPr/>
          </a:p>
          <a:p>
            <a:pPr indent="0" lvl="0" marL="0" rtl="0" algn="l">
              <a:spcBef>
                <a:spcPts val="0"/>
              </a:spcBef>
              <a:spcAft>
                <a:spcPts val="0"/>
              </a:spcAft>
              <a:buClr>
                <a:schemeClr val="dk1"/>
              </a:buClr>
              <a:buSzPts val="1100"/>
              <a:buFont typeface="Arial"/>
              <a:buNone/>
            </a:pPr>
            <a:r>
              <a:rPr lang="en"/>
              <a:t>It serves any Python code — PyTorch, TensorFlow, scikit-learn, or your own custom logic — through the same serving infrastructure. Because it's built on Ray, it deploys wherever Ray runs: any cloud, on-prem.</a:t>
            </a:r>
            <a:endParaRPr/>
          </a:p>
          <a:p>
            <a:pPr indent="0" lvl="0" marL="0" rtl="0" algn="l">
              <a:spcBef>
                <a:spcPts val="0"/>
              </a:spcBef>
              <a:spcAft>
                <a:spcPts val="0"/>
              </a:spcAft>
              <a:buClr>
                <a:schemeClr val="dk1"/>
              </a:buClr>
              <a:buSzPts val="1100"/>
              <a:buFont typeface="Arial"/>
              <a:buNone/>
            </a:pPr>
            <a:r>
              <a:rPr lang="en"/>
              <a:t>You can swap models and frameworks, but the serving layer stays the same.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09" name="Google Shape;209;g3c4a940f62b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cd8e4e11e8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Right</a:t>
            </a:r>
            <a:r>
              <a:rPr lang="en"/>
              <a:t> now, I want to spend some time to talk about Ray.</a:t>
            </a:r>
            <a:endParaRPr/>
          </a:p>
          <a:p>
            <a:pPr indent="0" lvl="0" marL="0" rtl="0" algn="l">
              <a:spcBef>
                <a:spcPts val="0"/>
              </a:spcBef>
              <a:spcAft>
                <a:spcPts val="0"/>
              </a:spcAft>
              <a:buClr>
                <a:schemeClr val="dk1"/>
              </a:buClr>
              <a:buSzPts val="1100"/>
              <a:buFont typeface="Arial"/>
              <a:buNone/>
            </a:pPr>
            <a:r>
              <a:rPr lang="en">
                <a:solidFill>
                  <a:schemeClr val="dk1"/>
                </a:solidFill>
              </a:rPr>
              <a:t>Ray serve is built on top of ray</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Ray is a unified compute framework that turns complex distributed AI workloads into simple Python programs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You can use Ray to run AI workloads on any hardware, any infra, at anyscale.</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Ray was originally developed at UC Berkeley, and Anyscale has been one of its major contributors.</a:t>
            </a:r>
            <a:endParaRPr/>
          </a:p>
          <a:p>
            <a:pPr indent="0" lvl="0" marL="0" rtl="0" algn="l">
              <a:spcBef>
                <a:spcPts val="0"/>
              </a:spcBef>
              <a:spcAft>
                <a:spcPts val="0"/>
              </a:spcAft>
              <a:buClr>
                <a:schemeClr val="dk1"/>
              </a:buClr>
              <a:buSzPts val="1100"/>
              <a:buFont typeface="Arial"/>
              <a:buNone/>
            </a:pPr>
            <a:r>
              <a:rPr lang="en">
                <a:solidFill>
                  <a:schemeClr val="dk1"/>
                </a:solidFill>
              </a:rPr>
              <a:t>Ray now is part of the PyTorch Foundation</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Here are the problem ray solved:</a:t>
            </a:r>
            <a:endParaRPr/>
          </a:p>
          <a:p>
            <a:pPr indent="0" lvl="0" marL="0" rtl="0" algn="l">
              <a:spcBef>
                <a:spcPts val="0"/>
              </a:spcBef>
              <a:spcAft>
                <a:spcPts val="0"/>
              </a:spcAft>
              <a:buNone/>
            </a:pPr>
            <a:r>
              <a:rPr lang="en"/>
              <a:t>So Building an AI application end-to-end requires involving and learning a lot of different frameworks, from data processing, training, tuning, to reinforcement learning and serving,  each has its own framework traditionally.</a:t>
            </a:r>
            <a:endParaRPr/>
          </a:p>
          <a:p>
            <a:pPr indent="0" lvl="0" marL="0" rtl="0" algn="l">
              <a:spcBef>
                <a:spcPts val="0"/>
              </a:spcBef>
              <a:spcAft>
                <a:spcPts val="0"/>
              </a:spcAft>
              <a:buNone/>
            </a:pPr>
            <a:r>
              <a:rPr lang="en"/>
              <a:t>Alos Every stage of the machine learning lifecycle uses a different distributed system, so glue code and operational overhead grow fast.</a:t>
            </a:r>
            <a:endParaRPr/>
          </a:p>
          <a:p>
            <a:pPr indent="0" lvl="0" marL="0" rtl="0" algn="l">
              <a:spcBef>
                <a:spcPts val="0"/>
              </a:spcBef>
              <a:spcAft>
                <a:spcPts val="0"/>
              </a:spcAft>
              <a:buNone/>
            </a:pPr>
            <a:r>
              <a:rPr lang="en"/>
              <a:t>And There is a huge gap between development and production: code that works on a laptop needs a lot of rewriting to run on a cluster.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Solution:</a:t>
            </a:r>
            <a:endParaRPr/>
          </a:p>
          <a:p>
            <a:pPr indent="0" lvl="0" marL="0" rtl="0" algn="l">
              <a:spcBef>
                <a:spcPts val="0"/>
              </a:spcBef>
              <a:spcAft>
                <a:spcPts val="0"/>
              </a:spcAft>
              <a:buNone/>
            </a:pPr>
            <a:r>
              <a:rPr lang="en"/>
              <a:t>- Ray provides a unified compute layer for AI workloads. One API scales seamlessly from a laptop to infinite laptop with minimal code changes.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 Five native libraries cover the full ML lifecycle under a single framework:</a:t>
            </a:r>
            <a:endParaRPr/>
          </a:p>
          <a:p>
            <a:pPr indent="0" lvl="0" marL="0" rtl="0" algn="l">
              <a:spcBef>
                <a:spcPts val="0"/>
              </a:spcBef>
              <a:spcAft>
                <a:spcPts val="0"/>
              </a:spcAft>
              <a:buNone/>
            </a:pPr>
            <a:r>
              <a:rPr lang="en"/>
              <a:t>  - Ray Data for scalable data loading, transformation, and batch inference</a:t>
            </a:r>
            <a:endParaRPr/>
          </a:p>
          <a:p>
            <a:pPr indent="0" lvl="0" marL="0" rtl="0" algn="l">
              <a:spcBef>
                <a:spcPts val="0"/>
              </a:spcBef>
              <a:spcAft>
                <a:spcPts val="0"/>
              </a:spcAft>
              <a:buNone/>
            </a:pPr>
            <a:r>
              <a:rPr lang="en"/>
              <a:t>  - Ray Train distributed training with fault tolerance</a:t>
            </a:r>
            <a:endParaRPr/>
          </a:p>
          <a:p>
            <a:pPr indent="0" lvl="0" marL="0" rtl="0" algn="l">
              <a:spcBef>
                <a:spcPts val="0"/>
              </a:spcBef>
              <a:spcAft>
                <a:spcPts val="0"/>
              </a:spcAft>
              <a:buNone/>
            </a:pPr>
            <a:r>
              <a:rPr lang="en"/>
              <a:t>  - Ray Tune distributed hyperparameter tuning</a:t>
            </a:r>
            <a:endParaRPr/>
          </a:p>
          <a:p>
            <a:pPr indent="0" lvl="0" marL="0" rtl="0" algn="l">
              <a:spcBef>
                <a:spcPts val="0"/>
              </a:spcBef>
              <a:spcAft>
                <a:spcPts val="0"/>
              </a:spcAft>
              <a:buNone/>
            </a:pPr>
            <a:r>
              <a:rPr lang="en"/>
              <a:t>  - Ray Serve scalable model serving for online inference</a:t>
            </a:r>
            <a:endParaRPr/>
          </a:p>
          <a:p>
            <a:pPr indent="0" lvl="0" marL="0" rtl="0" algn="l">
              <a:spcBef>
                <a:spcPts val="0"/>
              </a:spcBef>
              <a:spcAft>
                <a:spcPts val="0"/>
              </a:spcAft>
              <a:buNone/>
            </a:pPr>
            <a:r>
              <a:rPr lang="en"/>
              <a:t>  - RLlib  distributed reinforcement learning</a:t>
            </a:r>
            <a:endParaRPr/>
          </a:p>
          <a:p>
            <a:pPr indent="0" lvl="0" marL="0" rtl="0" algn="l">
              <a:spcBef>
                <a:spcPts val="0"/>
              </a:spcBef>
              <a:spcAft>
                <a:spcPts val="0"/>
              </a:spcAft>
              <a:buNone/>
            </a:pPr>
            <a:r>
              <a:rPr lang="en"/>
              <a:t>- All libraries share the same foundation — Ray Core (Tasks, Actors, Objects)</a:t>
            </a:r>
            <a:endParaRPr/>
          </a:p>
          <a:p>
            <a:pPr indent="0" lvl="0" marL="0" rtl="0" algn="l">
              <a:spcBef>
                <a:spcPts val="0"/>
              </a:spcBef>
              <a:spcAft>
                <a:spcPts val="0"/>
              </a:spcAft>
              <a:buNone/>
            </a:pPr>
            <a:r>
              <a:rPr lang="en"/>
              <a:t>- </a:t>
            </a:r>
            <a:endParaRPr/>
          </a:p>
          <a:p>
            <a:pPr indent="0" lvl="0" marL="0" rtl="0" algn="l">
              <a:spcBef>
                <a:spcPts val="0"/>
              </a:spcBef>
              <a:spcAft>
                <a:spcPts val="0"/>
              </a:spcAft>
              <a:buClr>
                <a:schemeClr val="dk1"/>
              </a:buClr>
              <a:buSzPts val="1100"/>
              <a:buFont typeface="Arial"/>
              <a:buNone/>
            </a:pPr>
            <a:r>
              <a:rPr lang="en"/>
              <a:t>Ray runs on Kubernetes, AWS, GCP, Azure, Slurm, YARN, or on-premises — you can run Ray anywhere.</a:t>
            </a:r>
            <a:endParaRPr/>
          </a:p>
          <a:p>
            <a:pPr indent="0" lvl="0" marL="0" rtl="0" algn="l">
              <a:spcBef>
                <a:spcPts val="0"/>
              </a:spcBef>
              <a:spcAft>
                <a:spcPts val="0"/>
              </a:spcAft>
              <a:buNone/>
            </a:pPr>
            <a:r>
              <a:t/>
            </a:r>
            <a:endParaRPr/>
          </a:p>
        </p:txBody>
      </p:sp>
      <p:sp>
        <p:nvSpPr>
          <p:cNvPr id="216" name="Google Shape;216;g3cd8e4e11e8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c568b1706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Now I want to spend 30 seconds to teach you how to use Ray.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On the left, a regular Python program, a function and a class.</a:t>
            </a:r>
            <a:endParaRPr/>
          </a:p>
          <a:p>
            <a:pPr indent="0" lvl="0" marL="0" rtl="0" algn="l">
              <a:spcBef>
                <a:spcPts val="0"/>
              </a:spcBef>
              <a:spcAft>
                <a:spcPts val="0"/>
              </a:spcAft>
              <a:buClr>
                <a:schemeClr val="dk1"/>
              </a:buClr>
              <a:buSzPts val="1100"/>
              <a:buFont typeface="Arial"/>
              <a:buNone/>
            </a:pPr>
            <a:r>
              <a:rPr lang="en"/>
              <a:t>On the right, the same code with one </a:t>
            </a:r>
            <a:r>
              <a:rPr lang="en"/>
              <a:t>additional</a:t>
            </a:r>
            <a:r>
              <a:rPr lang="en"/>
              <a:t> decorator: @ray.remote.</a:t>
            </a:r>
            <a:endParaRPr/>
          </a:p>
          <a:p>
            <a:pPr indent="0" lvl="0" marL="0" rtl="0" algn="l">
              <a:spcBef>
                <a:spcPts val="0"/>
              </a:spcBef>
              <a:spcAft>
                <a:spcPts val="0"/>
              </a:spcAft>
              <a:buClr>
                <a:schemeClr val="dk1"/>
              </a:buClr>
              <a:buSzPts val="1100"/>
              <a:buFont typeface="Arial"/>
              <a:buNone/>
            </a:pPr>
            <a:r>
              <a:rPr lang="en"/>
              <a:t>That's all you need to learn to write a ray program.</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After add the decorator</a:t>
            </a:r>
            <a:endParaRPr/>
          </a:p>
          <a:p>
            <a:pPr indent="0" lvl="0" marL="0" rtl="0" algn="l">
              <a:spcBef>
                <a:spcPts val="0"/>
              </a:spcBef>
              <a:spcAft>
                <a:spcPts val="0"/>
              </a:spcAft>
              <a:buClr>
                <a:schemeClr val="dk1"/>
              </a:buClr>
              <a:buSzPts val="1100"/>
              <a:buFont typeface="Arial"/>
              <a:buNone/>
            </a:pPr>
            <a:r>
              <a:rPr lang="en"/>
              <a:t>the function becomes a distributed task and the class becomes a stateful actor.</a:t>
            </a:r>
            <a:endParaRPr/>
          </a:p>
          <a:p>
            <a:pPr indent="0" lvl="0" marL="0" rtl="0" algn="l">
              <a:spcBef>
                <a:spcPts val="0"/>
              </a:spcBef>
              <a:spcAft>
                <a:spcPts val="0"/>
              </a:spcAft>
              <a:buClr>
                <a:schemeClr val="dk1"/>
              </a:buClr>
              <a:buSzPts val="1100"/>
              <a:buFont typeface="Arial"/>
              <a:buNone/>
            </a:pPr>
            <a:r>
              <a:rPr lang="en"/>
              <a:t>You can call .remote() to execute, ray.get() to collect the result.</a:t>
            </a:r>
            <a:endParaRPr/>
          </a:p>
        </p:txBody>
      </p:sp>
      <p:sp>
        <p:nvSpPr>
          <p:cNvPr id="223" name="Google Shape;223;g3c568b1706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c568b17065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Now I want to </a:t>
            </a:r>
            <a:r>
              <a:rPr lang="en"/>
              <a:t>spend</a:t>
            </a:r>
            <a:r>
              <a:rPr lang="en"/>
              <a:t> some time to talk </a:t>
            </a:r>
            <a:r>
              <a:rPr lang="en"/>
              <a:t>about Ray’s architecture.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is what a Ray Cluster looks like. In a very very high level, it looks pretty similar to kubernetes.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They both are resource orchestrators but at different layer.</a:t>
            </a:r>
            <a:endParaRPr/>
          </a:p>
          <a:p>
            <a:pPr indent="0" lvl="0" marL="0" rtl="0" algn="l">
              <a:spcBef>
                <a:spcPts val="0"/>
              </a:spcBef>
              <a:spcAft>
                <a:spcPts val="0"/>
              </a:spcAft>
              <a:buNone/>
            </a:pPr>
            <a:r>
              <a:rPr lang="en"/>
              <a:t>Ray is process level orchestration.</a:t>
            </a:r>
            <a:endParaRPr/>
          </a:p>
          <a:p>
            <a:pPr indent="0" lvl="0" marL="0" rtl="0" algn="l">
              <a:spcBef>
                <a:spcPts val="0"/>
              </a:spcBef>
              <a:spcAft>
                <a:spcPts val="0"/>
              </a:spcAft>
              <a:buNone/>
            </a:pPr>
            <a:r>
              <a:rPr lang="en"/>
              <a:t>Kubernetes is container level orchestration.</a:t>
            </a:r>
            <a:endParaRPr/>
          </a:p>
          <a:p>
            <a:pPr indent="0" lvl="0" marL="0" rtl="0" algn="l">
              <a:spcBef>
                <a:spcPts val="0"/>
              </a:spcBef>
              <a:spcAft>
                <a:spcPts val="0"/>
              </a:spcAft>
              <a:buNone/>
            </a:pPr>
            <a:r>
              <a:rPr lang="en">
                <a:solidFill>
                  <a:schemeClr val="dk1"/>
                </a:solidFill>
              </a:rPr>
              <a:t>Ray schedules Python functions and classes.</a:t>
            </a:r>
            <a:endParaRPr/>
          </a:p>
          <a:p>
            <a:pPr indent="0" lvl="0" marL="0" rtl="0" algn="l">
              <a:spcBef>
                <a:spcPts val="0"/>
              </a:spcBef>
              <a:spcAft>
                <a:spcPts val="0"/>
              </a:spcAft>
              <a:buClr>
                <a:schemeClr val="dk1"/>
              </a:buClr>
              <a:buSzPts val="1100"/>
              <a:buFont typeface="Arial"/>
              <a:buNone/>
            </a:pPr>
            <a:r>
              <a:rPr lang="en">
                <a:solidFill>
                  <a:schemeClr val="dk1"/>
                </a:solidFill>
              </a:rPr>
              <a:t>Kubernetes schedules containers.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On the left, you have the control plane — the head node. It stores cluster metadata and handles scheduling, autoscaling decisions.</a:t>
            </a:r>
            <a:endParaRPr/>
          </a:p>
          <a:p>
            <a:pPr indent="0" lvl="0" marL="0" rtl="0" algn="l">
              <a:spcBef>
                <a:spcPts val="0"/>
              </a:spcBef>
              <a:spcAft>
                <a:spcPts val="0"/>
              </a:spcAft>
              <a:buClr>
                <a:schemeClr val="dk1"/>
              </a:buClr>
              <a:buSzPts val="1100"/>
              <a:buFont typeface="Arial"/>
              <a:buNone/>
            </a:pPr>
            <a:r>
              <a:rPr lang="en"/>
              <a:t>On the right, you have the data plane — the worker nodes. This is where your actual workloads run.</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Now, let's talk about how to run Ray on Kubernetes.</a:t>
            </a:r>
            <a:endParaRPr>
              <a:solidFill>
                <a:schemeClr val="dk1"/>
              </a:solidFill>
            </a:endParaRPr>
          </a:p>
          <a:p>
            <a:pPr indent="0" lvl="0" marL="0" rtl="0" algn="l">
              <a:spcBef>
                <a:spcPts val="0"/>
              </a:spcBef>
              <a:spcAft>
                <a:spcPts val="0"/>
              </a:spcAft>
              <a:buNone/>
            </a:pPr>
            <a:r>
              <a:t/>
            </a:r>
            <a:endParaRPr/>
          </a:p>
        </p:txBody>
      </p:sp>
      <p:sp>
        <p:nvSpPr>
          <p:cNvPr id="230" name="Google Shape;230;g3c568b17065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cd8e4e11e8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Here is today's main character — KubeRay.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Ray focuses on application layer, and it handles process orchestration.</a:t>
            </a:r>
            <a:endParaRPr/>
          </a:p>
          <a:p>
            <a:pPr indent="0" lvl="0" marL="0" rtl="0" algn="l">
              <a:spcBef>
                <a:spcPts val="0"/>
              </a:spcBef>
              <a:spcAft>
                <a:spcPts val="0"/>
              </a:spcAft>
              <a:buNone/>
            </a:pPr>
            <a:r>
              <a:rPr lang="en"/>
              <a:t>Kubernetes </a:t>
            </a:r>
            <a:r>
              <a:rPr lang="en"/>
              <a:t>focus</a:t>
            </a:r>
            <a:r>
              <a:rPr lang="en"/>
              <a:t> on container layer, and it handles container orchestration.</a:t>
            </a:r>
            <a:endParaRPr/>
          </a:p>
          <a:p>
            <a:pPr indent="0" lvl="0" marL="0" rtl="0" algn="l">
              <a:spcBef>
                <a:spcPts val="0"/>
              </a:spcBef>
              <a:spcAft>
                <a:spcPts val="0"/>
              </a:spcAft>
              <a:buNone/>
            </a:pPr>
            <a:r>
              <a:rPr lang="en">
                <a:solidFill>
                  <a:schemeClr val="dk1"/>
                </a:solidFill>
              </a:rPr>
              <a:t>KubeRay bridges these two layers — it's a Kubernetes operator that manages the lifecycle of Ray applications on Kubernetes.</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k8s prepare resource to run application</a:t>
            </a:r>
            <a:endParaRPr/>
          </a:p>
          <a:p>
            <a:pPr indent="0" lvl="0" marL="0" rtl="0" algn="l">
              <a:spcBef>
                <a:spcPts val="0"/>
              </a:spcBef>
              <a:spcAft>
                <a:spcPts val="0"/>
              </a:spcAft>
              <a:buClr>
                <a:schemeClr val="dk1"/>
              </a:buClr>
              <a:buSzPts val="1100"/>
              <a:buFont typeface="Arial"/>
              <a:buNone/>
            </a:pPr>
            <a:r>
              <a:rPr lang="en"/>
              <a:t>ray decides how the application is going to use the resource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237" name="Google Shape;237;g3cd8e4e11e8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c568b17065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KubeRay provides 3 API.</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RayCluster for managing Ray clusters — you can run any AI workloads in a RayCluster.</a:t>
            </a:r>
            <a:endParaRPr/>
          </a:p>
          <a:p>
            <a:pPr indent="0" lvl="0" marL="0" rtl="0" algn="l">
              <a:spcBef>
                <a:spcPts val="0"/>
              </a:spcBef>
              <a:spcAft>
                <a:spcPts val="0"/>
              </a:spcAft>
              <a:buNone/>
            </a:pPr>
            <a:r>
              <a:rPr lang="en"/>
              <a:t>RayJob for workloads like distributed </a:t>
            </a:r>
            <a:r>
              <a:rPr lang="en"/>
              <a:t>training</a:t>
            </a:r>
            <a:r>
              <a:rPr lang="en"/>
              <a:t> or batch inference,  it creates a cluster, runs a job, and cleans up.</a:t>
            </a:r>
            <a:endParaRPr/>
          </a:p>
          <a:p>
            <a:pPr indent="0" lvl="0" marL="0" rtl="0" algn="l">
              <a:spcBef>
                <a:spcPts val="0"/>
              </a:spcBef>
              <a:spcAft>
                <a:spcPts val="0"/>
              </a:spcAft>
              <a:buClr>
                <a:schemeClr val="dk1"/>
              </a:buClr>
              <a:buSzPts val="1100"/>
              <a:buFont typeface="Arial"/>
              <a:buNone/>
            </a:pPr>
            <a:r>
              <a:rPr lang="en"/>
              <a:t>And RayService — which is what we'll focus on today — it manages both the cluster and Ray Serve applications, with zero-downtime upgrades and high availability.</a:t>
            </a:r>
            <a:endParaRPr/>
          </a:p>
          <a:p>
            <a:pPr indent="0" lvl="0" marL="0" rtl="0" algn="l">
              <a:spcBef>
                <a:spcPts val="0"/>
              </a:spcBef>
              <a:spcAft>
                <a:spcPts val="0"/>
              </a:spcAft>
              <a:buNone/>
            </a:pPr>
            <a:r>
              <a:t/>
            </a:r>
            <a:endParaRPr/>
          </a:p>
        </p:txBody>
      </p:sp>
      <p:sp>
        <p:nvSpPr>
          <p:cNvPr id="244" name="Google Shape;244;g3c568b17065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c568b17065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I am going to talk about key features in RayService.</a:t>
            </a:r>
            <a:endParaRPr/>
          </a:p>
        </p:txBody>
      </p:sp>
      <p:sp>
        <p:nvSpPr>
          <p:cNvPr id="251" name="Google Shape;251;g3c568b17065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c568b17065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The first feature is</a:t>
            </a:r>
            <a:r>
              <a:rPr lang="en"/>
              <a:t> in-place update for serving applications.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Imagine you're running ChatGPT 5.3 on a Ray Cluster, and you want to upgrade to 5.4.</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With in-place update, you don't need to create a new cluster. You simply update the serve config in your RayService YAML — and that's it. KubeRay detects the change, sends an HTTP request to the Ray control plane’s API server, and Ray Serve handles the rolling update internally — all within the same cluster.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No new cluster, no downtime, no wasted resources. Just update the config and apply.</a:t>
            </a:r>
            <a:endParaRPr/>
          </a:p>
          <a:p>
            <a:pPr indent="0" lvl="0" marL="0" rtl="0" algn="l">
              <a:spcBef>
                <a:spcPts val="0"/>
              </a:spcBef>
              <a:spcAft>
                <a:spcPts val="0"/>
              </a:spcAft>
              <a:buNone/>
            </a:pPr>
            <a:r>
              <a:t/>
            </a:r>
            <a:endParaRPr/>
          </a:p>
        </p:txBody>
      </p:sp>
      <p:sp>
        <p:nvSpPr>
          <p:cNvPr id="257" name="Google Shape;257;g3c568b17065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c568b17065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a:t>
            </a:r>
            <a:r>
              <a:rPr lang="en"/>
              <a:t>feature</a:t>
            </a:r>
            <a:r>
              <a:rPr lang="en"/>
              <a:t> is </a:t>
            </a:r>
            <a:r>
              <a:rPr lang="en">
                <a:solidFill>
                  <a:schemeClr val="dk1"/>
                </a:solidFill>
              </a:rPr>
              <a:t>zero downtime upgrade.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t>During the zero downtime upgrade process, KubeRay creates a new </a:t>
            </a:r>
            <a:r>
              <a:rPr lang="en"/>
              <a:t>Ray Cluster</a:t>
            </a:r>
            <a:r>
              <a:rPr lang="en"/>
              <a:t> temporarily and waits for it to become ready.</a:t>
            </a:r>
            <a:endParaRPr/>
          </a:p>
          <a:p>
            <a:pPr indent="0" lvl="0" marL="0" rtl="0" algn="l">
              <a:spcBef>
                <a:spcPts val="0"/>
              </a:spcBef>
              <a:spcAft>
                <a:spcPts val="0"/>
              </a:spcAft>
              <a:buClr>
                <a:schemeClr val="dk1"/>
              </a:buClr>
              <a:buSzPts val="1100"/>
              <a:buFont typeface="Arial"/>
              <a:buNone/>
            </a:pPr>
            <a:r>
              <a:rPr lang="en"/>
              <a:t>Once the new RayCluster is ready, the kubernetes service here will switch the traffic to the new RayCluster. Finally, KubeRay deletes the old RayCluster.</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
        <p:nvSpPr>
          <p:cNvPr id="265" name="Google Shape;265;g3c568b17065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c568b17065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Next I want to talk about High </a:t>
            </a:r>
            <a:r>
              <a:rPr lang="en">
                <a:solidFill>
                  <a:schemeClr val="dk1"/>
                </a:solidFill>
              </a:rPr>
              <a:t>availability</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Serving AI models in production means dealing with failures</a:t>
            </a:r>
            <a:br>
              <a:rPr lang="en">
                <a:solidFill>
                  <a:schemeClr val="dk1"/>
                </a:solidFill>
              </a:rPr>
            </a:br>
            <a:r>
              <a:rPr lang="en">
                <a:solidFill>
                  <a:schemeClr val="dk1"/>
                </a:solidFill>
              </a:rPr>
              <a:t>For example,</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 a replica process crashes, a node goes down, or even the whole Ray Cluster crashes.</a:t>
            </a:r>
            <a:br>
              <a:rPr lang="en">
                <a:solidFill>
                  <a:schemeClr val="dk1"/>
                </a:solidFill>
              </a:rPr>
            </a:br>
            <a:r>
              <a:rPr lang="en">
                <a:solidFill>
                  <a:schemeClr val="dk1"/>
                </a:solidFill>
              </a:rPr>
              <a:t>Restart the raycluster can take a lot of time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Solution:</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KubeRay + Ray Serve handles recovery automatically at every layer.</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Ray Serve helps </a:t>
            </a:r>
            <a:r>
              <a:rPr lang="en">
                <a:solidFill>
                  <a:schemeClr val="dk1"/>
                </a:solidFill>
              </a:rPr>
              <a:t>data plane’s </a:t>
            </a:r>
            <a:r>
              <a:rPr lang="en">
                <a:solidFill>
                  <a:schemeClr val="dk1"/>
                </a:solidFill>
              </a:rPr>
              <a:t>replicas to restart.</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KubeRay help control plane and data plane nodes restart in the kubernetes cluster.</a:t>
            </a:r>
            <a:endParaRPr>
              <a:solidFill>
                <a:schemeClr val="dk1"/>
              </a:solidFill>
            </a:endParaRPr>
          </a:p>
          <a:p>
            <a:pPr indent="0" lvl="0" marL="0" rtl="0" algn="l">
              <a:spcBef>
                <a:spcPts val="0"/>
              </a:spcBef>
              <a:spcAft>
                <a:spcPts val="0"/>
              </a:spcAft>
              <a:buNone/>
            </a:pPr>
            <a:r>
              <a:t/>
            </a:r>
            <a:endParaRPr>
              <a:solidFill>
                <a:schemeClr val="dk1"/>
              </a:solidFill>
            </a:endParaRPr>
          </a:p>
        </p:txBody>
      </p:sp>
      <p:sp>
        <p:nvSpPr>
          <p:cNvPr id="272" name="Google Shape;272;g3c568b17065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c4a940f62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AI inference traffic is bursty — a service can go from near zero to thousands of requests in seconds.</a:t>
            </a:r>
            <a:endParaRPr/>
          </a:p>
          <a:p>
            <a:pPr indent="0" lvl="0" marL="0" rtl="0" algn="l">
              <a:spcBef>
                <a:spcPts val="0"/>
              </a:spcBef>
              <a:spcAft>
                <a:spcPts val="0"/>
              </a:spcAft>
              <a:buClr>
                <a:schemeClr val="dk1"/>
              </a:buClr>
              <a:buSzPts val="1100"/>
              <a:buFont typeface="Arial"/>
              <a:buNone/>
            </a:pPr>
            <a:r>
              <a:rPr lang="en"/>
              <a:t>In KubeRay with Ray Serve, autoscaling happens in three layers.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Layer 1 is the Ray Serve autoscaler. It scales Serve replicas based on request pressure — queue sizes and ongoing requests — rather than just resource utilization. If the Ray cluster already has spare capacity, new replicas can start quickly as Ray actors on existing Ray nodes.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Layer 2 is the Ray autoscaler. When the current cluster no longer has enough logical resources to place those replicas, Ray adds worker Pods. Because Ray understands the </a:t>
            </a:r>
            <a:r>
              <a:rPr lang="en"/>
              <a:t>workload’s resource requirements, it can scale the appropriate worker group — for example, GPU workers</a:t>
            </a:r>
            <a:r>
              <a:rPr lang="en"/>
              <a:t> for the LLM deployment and CPU workers for preprocessing.</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Layer 3 is the Kubernetes cluster autoscaler. If the new Ray worker Pods cannot be scheduled because the Kubernetes cluster is out of capacity, Kubernetes provisions new nodes.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So these three layers work together: Serve scales the application, Ray scales the worker pod, and Kubernetes scales the cluster by adding kubernetes node.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I want to mention 2 points specially:</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Unlike the default Kubernetes HPA setup, which often scales on CPU or memory utilization, Ray Serve is natively request-aware and scales based on queue depth and ongoing requests.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And if the built-in policy is not enough, Ray Serve also lets you define a custom autoscaling policy.</a:t>
            </a:r>
            <a:endParaRPr/>
          </a:p>
          <a:p>
            <a:pPr indent="0" lvl="0" marL="0" rtl="0" algn="l">
              <a:spcBef>
                <a:spcPts val="0"/>
              </a:spcBef>
              <a:spcAft>
                <a:spcPts val="0"/>
              </a:spcAft>
              <a:buNone/>
            </a:pPr>
            <a:r>
              <a:t/>
            </a:r>
            <a:endParaRPr/>
          </a:p>
        </p:txBody>
      </p:sp>
      <p:sp>
        <p:nvSpPr>
          <p:cNvPr id="279" name="Google Shape;279;g3c4a940f62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95c2a9f3c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KubeRay integrates with the Kubernetes ecosystem you already use.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For scheduling, we support Kueue — including MultiKueue for multi-cluster job dispatching — as well as Volcano, Apache YuniKorn, NVIDIA’s KAI Scheduler, and the Kubernetes scheduler-plugins project. Whether you need gang scheduling, priority queues, or GPU sharing, KubeRay works with your batch scheduler of choice.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For observability, KubeRay exports Ray metrics to Prometheus and ships with pre-built Grafana dashboards — so you can monitor cluster health, autoscaling, and request latency through the same monitoring stack you already have. And if you need to profile a running workload, we support py-spy integration for CPU flame graphs directly from the Ray Dashboard.</a:t>
            </a:r>
            <a:endParaRPr/>
          </a:p>
          <a:p>
            <a:pPr indent="0" lvl="0" marL="0" rtl="0" algn="l">
              <a:spcBef>
                <a:spcPts val="0"/>
              </a:spcBef>
              <a:spcAft>
                <a:spcPts val="0"/>
              </a:spcAft>
              <a:buNone/>
            </a:pPr>
            <a:r>
              <a:t/>
            </a:r>
            <a:endParaRPr/>
          </a:p>
        </p:txBody>
      </p:sp>
      <p:sp>
        <p:nvSpPr>
          <p:cNvPr id="286" name="Google Shape;286;g395c2a9f3c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g3c568b17065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Finally</a:t>
            </a:r>
            <a:r>
              <a:rPr lang="en"/>
              <a:t> I want to introduce a new feature in Ray and KubeRay.</a:t>
            </a:r>
            <a:endParaRPr/>
          </a:p>
          <a:p>
            <a:pPr indent="0" lvl="0" marL="0" rtl="0" algn="l">
              <a:spcBef>
                <a:spcPts val="0"/>
              </a:spcBef>
              <a:spcAft>
                <a:spcPts val="0"/>
              </a:spcAft>
              <a:buClr>
                <a:schemeClr val="dk1"/>
              </a:buClr>
              <a:buSzPts val="1100"/>
              <a:buFont typeface="Arial"/>
              <a:buNone/>
            </a:pPr>
            <a:r>
              <a:rPr lang="en"/>
              <a:t>The History Server!</a:t>
            </a:r>
            <a:endParaRPr/>
          </a:p>
          <a:p>
            <a:pPr indent="0" lvl="0" marL="0" rtl="0" algn="l">
              <a:spcBef>
                <a:spcPts val="0"/>
              </a:spcBef>
              <a:spcAft>
                <a:spcPts val="0"/>
              </a:spcAft>
              <a:buClr>
                <a:schemeClr val="dk1"/>
              </a:buClr>
              <a:buSzPts val="1100"/>
              <a:buFont typeface="Arial"/>
              <a:buNone/>
            </a:pPr>
            <a:r>
              <a:rPr lang="en"/>
              <a:t>Many teams run Ray clusters as ephemeral units — spin up a cluster, run the job, tear it down. This saves resource cost. But when a job fails and the cluster is gone, you lose the Ray Dashboard — your primary debugging tool.</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The History Server fixes this. While a cluster is alive, it automatically collects cluster metadata and logs into persistent storage like S3 or GCS. After the cluster is deleted, the History Server restores the Dashboard from that data. You debug a terminated cluster as if it were still running — with no raycluster resource cost.</a:t>
            </a:r>
            <a:endParaRPr/>
          </a:p>
        </p:txBody>
      </p:sp>
      <p:sp>
        <p:nvSpPr>
          <p:cNvPr id="292" name="Google Shape;292;g3c568b17065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cefca655d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cefca655d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Join our ray slack, and here we </a:t>
            </a:r>
            <a:r>
              <a:rPr lang="en"/>
              <a:t>have</a:t>
            </a:r>
            <a:r>
              <a:rPr lang="en"/>
              <a:t> a lot of ray masters from Anyscale can answer you question</a:t>
            </a:r>
            <a:endParaRPr/>
          </a:p>
          <a:p>
            <a:pPr indent="0" lvl="0" marL="0" rtl="0" algn="l">
              <a:spcBef>
                <a:spcPts val="0"/>
              </a:spcBef>
              <a:spcAft>
                <a:spcPts val="0"/>
              </a:spcAft>
              <a:buNone/>
            </a:pPr>
            <a:r>
              <a:rPr lang="en"/>
              <a:t>Also join karmada slack to ask more </a:t>
            </a:r>
            <a:r>
              <a:rPr lang="en"/>
              <a:t>questions!</a:t>
            </a:r>
            <a:br>
              <a:rPr lang="en"/>
            </a:br>
            <a:r>
              <a:rPr lang="en"/>
              <a:t>(cncf karmada channel)</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png"/><Relationship Id="rId3" Type="http://schemas.openxmlformats.org/officeDocument/2006/relationships/image" Target="../media/image8.png"/><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8.pn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 Id="rId3"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1"/>
        </a:solidFill>
      </p:bgPr>
    </p:bg>
    <p:spTree>
      <p:nvGrpSpPr>
        <p:cNvPr id="54" name="Shape 54"/>
        <p:cNvGrpSpPr/>
        <p:nvPr/>
      </p:nvGrpSpPr>
      <p:grpSpPr>
        <a:xfrm>
          <a:off x="0" y="0"/>
          <a:ext cx="0" cy="0"/>
          <a:chOff x="0" y="0"/>
          <a:chExt cx="0" cy="0"/>
        </a:xfrm>
      </p:grpSpPr>
      <p:pic>
        <p:nvPicPr>
          <p:cNvPr id="55" name="Google Shape;55;p14"/>
          <p:cNvPicPr preferRelativeResize="0"/>
          <p:nvPr/>
        </p:nvPicPr>
        <p:blipFill rotWithShape="1">
          <a:blip r:embed="rId2">
            <a:alphaModFix/>
          </a:blip>
          <a:srcRect b="11316" l="1199" r="8662" t="-11990"/>
          <a:stretch/>
        </p:blipFill>
        <p:spPr>
          <a:xfrm>
            <a:off x="0" y="1137432"/>
            <a:ext cx="9144000" cy="4012125"/>
          </a:xfrm>
          <a:prstGeom prst="rect">
            <a:avLst/>
          </a:prstGeom>
          <a:noFill/>
          <a:ln>
            <a:noFill/>
          </a:ln>
        </p:spPr>
      </p:pic>
      <p:sp>
        <p:nvSpPr>
          <p:cNvPr id="56" name="Google Shape;56;p14"/>
          <p:cNvSpPr txBox="1"/>
          <p:nvPr>
            <p:ph type="ctrTitle"/>
          </p:nvPr>
        </p:nvSpPr>
        <p:spPr>
          <a:xfrm>
            <a:off x="311215" y="1251446"/>
            <a:ext cx="8010300" cy="1455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4800"/>
              <a:buNone/>
              <a:defRPr b="1" i="0" sz="4800">
                <a:solidFill>
                  <a:schemeClr val="lt1"/>
                </a:solidFill>
                <a:latin typeface="Arial"/>
                <a:ea typeface="Arial"/>
                <a:cs typeface="Arial"/>
                <a:sym typeface="Aria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57" name="Google Shape;57;p14"/>
          <p:cNvSpPr txBox="1"/>
          <p:nvPr>
            <p:ph idx="1" type="subTitle"/>
          </p:nvPr>
        </p:nvSpPr>
        <p:spPr>
          <a:xfrm>
            <a:off x="311214" y="2706624"/>
            <a:ext cx="8010300" cy="6093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2800"/>
              <a:buNone/>
              <a:defRPr b="1" i="0" sz="2800">
                <a:solidFill>
                  <a:schemeClr val="accent2"/>
                </a:solidFill>
                <a:latin typeface="Arial"/>
                <a:ea typeface="Arial"/>
                <a:cs typeface="Arial"/>
                <a:sym typeface="Aria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sp>
        <p:nvSpPr>
          <p:cNvPr id="58" name="Google Shape;58;p14"/>
          <p:cNvSpPr txBox="1"/>
          <p:nvPr/>
        </p:nvSpPr>
        <p:spPr>
          <a:xfrm>
            <a:off x="5715812" y="178532"/>
            <a:ext cx="3111300" cy="3078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0" i="0" lang="en" sz="1400" u="none" cap="none" strike="noStrike">
                <a:solidFill>
                  <a:schemeClr val="lt1"/>
                </a:solidFill>
                <a:latin typeface="Arial"/>
                <a:ea typeface="Arial"/>
                <a:cs typeface="Arial"/>
                <a:sym typeface="Arial"/>
              </a:rPr>
              <a:t>#KubeCon #CloudNativeCon</a:t>
            </a:r>
            <a:endParaRPr b="0" i="0" sz="1400" u="none" cap="none" strike="noStrike">
              <a:solidFill>
                <a:schemeClr val="lt1"/>
              </a:solidFill>
              <a:latin typeface="Arial"/>
              <a:ea typeface="Arial"/>
              <a:cs typeface="Arial"/>
              <a:sym typeface="Arial"/>
            </a:endParaRPr>
          </a:p>
        </p:txBody>
      </p:sp>
      <p:pic>
        <p:nvPicPr>
          <p:cNvPr id="59" name="Google Shape;59;p14"/>
          <p:cNvPicPr preferRelativeResize="0"/>
          <p:nvPr/>
        </p:nvPicPr>
        <p:blipFill rotWithShape="1">
          <a:blip r:embed="rId3">
            <a:alphaModFix/>
          </a:blip>
          <a:srcRect b="0" l="0" r="0" t="0"/>
          <a:stretch/>
        </p:blipFill>
        <p:spPr>
          <a:xfrm>
            <a:off x="311214" y="178532"/>
            <a:ext cx="2007964" cy="873028"/>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1"/>
        </a:solidFill>
      </p:bgPr>
    </p:bg>
    <p:spTree>
      <p:nvGrpSpPr>
        <p:cNvPr id="60" name="Shape 60"/>
        <p:cNvGrpSpPr/>
        <p:nvPr/>
      </p:nvGrpSpPr>
      <p:grpSpPr>
        <a:xfrm>
          <a:off x="0" y="0"/>
          <a:ext cx="0" cy="0"/>
          <a:chOff x="0" y="0"/>
          <a:chExt cx="0" cy="0"/>
        </a:xfrm>
      </p:grpSpPr>
      <p:sp>
        <p:nvSpPr>
          <p:cNvPr id="61" name="Google Shape;61;p15"/>
          <p:cNvSpPr txBox="1"/>
          <p:nvPr>
            <p:ph type="title"/>
          </p:nvPr>
        </p:nvSpPr>
        <p:spPr>
          <a:xfrm>
            <a:off x="311700" y="1940538"/>
            <a:ext cx="8520600" cy="8418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p:txBody>
      </p:sp>
      <p:pic>
        <p:nvPicPr>
          <p:cNvPr id="62" name="Google Shape;62;p15"/>
          <p:cNvPicPr preferRelativeResize="0"/>
          <p:nvPr/>
        </p:nvPicPr>
        <p:blipFill rotWithShape="1">
          <a:blip r:embed="rId2">
            <a:alphaModFix/>
          </a:blip>
          <a:srcRect b="0" l="0" r="0" t="0"/>
          <a:stretch/>
        </p:blipFill>
        <p:spPr>
          <a:xfrm>
            <a:off x="311214" y="178532"/>
            <a:ext cx="2007964" cy="873028"/>
          </a:xfrm>
          <a:prstGeom prst="rect">
            <a:avLst/>
          </a:prstGeom>
          <a:noFill/>
          <a:ln>
            <a:noFill/>
          </a:ln>
        </p:spPr>
      </p:pic>
      <p:pic>
        <p:nvPicPr>
          <p:cNvPr id="63" name="Google Shape;63;p15"/>
          <p:cNvPicPr preferRelativeResize="0"/>
          <p:nvPr/>
        </p:nvPicPr>
        <p:blipFill rotWithShape="1">
          <a:blip r:embed="rId3">
            <a:alphaModFix/>
          </a:blip>
          <a:srcRect b="11316" l="1199" r="8662" t="-11990"/>
          <a:stretch/>
        </p:blipFill>
        <p:spPr>
          <a:xfrm>
            <a:off x="0" y="1137432"/>
            <a:ext cx="9144000" cy="4012125"/>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1_Section header">
    <p:bg>
      <p:bgPr>
        <a:solidFill>
          <a:schemeClr val="accent1"/>
        </a:solidFill>
      </p:bgPr>
    </p:bg>
    <p:spTree>
      <p:nvGrpSpPr>
        <p:cNvPr id="64" name="Shape 64"/>
        <p:cNvGrpSpPr/>
        <p:nvPr/>
      </p:nvGrpSpPr>
      <p:grpSpPr>
        <a:xfrm>
          <a:off x="0" y="0"/>
          <a:ext cx="0" cy="0"/>
          <a:chOff x="0" y="0"/>
          <a:chExt cx="0" cy="0"/>
        </a:xfrm>
      </p:grpSpPr>
      <p:pic>
        <p:nvPicPr>
          <p:cNvPr id="65" name="Google Shape;65;p16"/>
          <p:cNvPicPr preferRelativeResize="0"/>
          <p:nvPr/>
        </p:nvPicPr>
        <p:blipFill rotWithShape="1">
          <a:blip r:embed="rId2">
            <a:alphaModFix/>
          </a:blip>
          <a:srcRect b="0" l="0" r="35166" t="4325"/>
          <a:stretch/>
        </p:blipFill>
        <p:spPr>
          <a:xfrm>
            <a:off x="6605328" y="0"/>
            <a:ext cx="2538672" cy="5143500"/>
          </a:xfrm>
          <a:prstGeom prst="rect">
            <a:avLst/>
          </a:prstGeom>
          <a:noFill/>
          <a:ln>
            <a:noFill/>
          </a:ln>
        </p:spPr>
      </p:pic>
      <p:sp>
        <p:nvSpPr>
          <p:cNvPr id="66" name="Google Shape;66;p16"/>
          <p:cNvSpPr txBox="1"/>
          <p:nvPr>
            <p:ph type="title"/>
          </p:nvPr>
        </p:nvSpPr>
        <p:spPr>
          <a:xfrm>
            <a:off x="311700" y="1940538"/>
            <a:ext cx="8520600" cy="8418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3600"/>
              <a:buNone/>
              <a:defRPr sz="3600">
                <a:solidFill>
                  <a:schemeClr val="lt1"/>
                </a:solidFill>
              </a:defRPr>
            </a:lvl1pPr>
            <a:lvl2pPr lvl="1" algn="ctr">
              <a:lnSpc>
                <a:spcPct val="100000"/>
              </a:lnSpc>
              <a:spcBef>
                <a:spcPts val="0"/>
              </a:spcBef>
              <a:spcAft>
                <a:spcPts val="0"/>
              </a:spcAft>
              <a:buClr>
                <a:schemeClr val="lt1"/>
              </a:buClr>
              <a:buSzPts val="3600"/>
              <a:buNone/>
              <a:defRPr sz="3600">
                <a:solidFill>
                  <a:schemeClr val="lt1"/>
                </a:solidFill>
              </a:defRPr>
            </a:lvl2pPr>
            <a:lvl3pPr lvl="2" algn="ctr">
              <a:lnSpc>
                <a:spcPct val="100000"/>
              </a:lnSpc>
              <a:spcBef>
                <a:spcPts val="0"/>
              </a:spcBef>
              <a:spcAft>
                <a:spcPts val="0"/>
              </a:spcAft>
              <a:buClr>
                <a:schemeClr val="lt1"/>
              </a:buClr>
              <a:buSzPts val="3600"/>
              <a:buNone/>
              <a:defRPr sz="3600">
                <a:solidFill>
                  <a:schemeClr val="lt1"/>
                </a:solidFill>
              </a:defRPr>
            </a:lvl3pPr>
            <a:lvl4pPr lvl="3" algn="ctr">
              <a:lnSpc>
                <a:spcPct val="100000"/>
              </a:lnSpc>
              <a:spcBef>
                <a:spcPts val="0"/>
              </a:spcBef>
              <a:spcAft>
                <a:spcPts val="0"/>
              </a:spcAft>
              <a:buClr>
                <a:schemeClr val="lt1"/>
              </a:buClr>
              <a:buSzPts val="3600"/>
              <a:buNone/>
              <a:defRPr sz="3600">
                <a:solidFill>
                  <a:schemeClr val="lt1"/>
                </a:solidFill>
              </a:defRPr>
            </a:lvl4pPr>
            <a:lvl5pPr lvl="4" algn="ctr">
              <a:lnSpc>
                <a:spcPct val="100000"/>
              </a:lnSpc>
              <a:spcBef>
                <a:spcPts val="0"/>
              </a:spcBef>
              <a:spcAft>
                <a:spcPts val="0"/>
              </a:spcAft>
              <a:buClr>
                <a:schemeClr val="lt1"/>
              </a:buClr>
              <a:buSzPts val="3600"/>
              <a:buNone/>
              <a:defRPr sz="3600">
                <a:solidFill>
                  <a:schemeClr val="lt1"/>
                </a:solidFill>
              </a:defRPr>
            </a:lvl5pPr>
            <a:lvl6pPr lvl="5" algn="ctr">
              <a:lnSpc>
                <a:spcPct val="100000"/>
              </a:lnSpc>
              <a:spcBef>
                <a:spcPts val="0"/>
              </a:spcBef>
              <a:spcAft>
                <a:spcPts val="0"/>
              </a:spcAft>
              <a:buClr>
                <a:schemeClr val="lt1"/>
              </a:buClr>
              <a:buSzPts val="3600"/>
              <a:buNone/>
              <a:defRPr sz="3600">
                <a:solidFill>
                  <a:schemeClr val="lt1"/>
                </a:solidFill>
              </a:defRPr>
            </a:lvl6pPr>
            <a:lvl7pPr lvl="6" algn="ctr">
              <a:lnSpc>
                <a:spcPct val="100000"/>
              </a:lnSpc>
              <a:spcBef>
                <a:spcPts val="0"/>
              </a:spcBef>
              <a:spcAft>
                <a:spcPts val="0"/>
              </a:spcAft>
              <a:buClr>
                <a:schemeClr val="lt1"/>
              </a:buClr>
              <a:buSzPts val="3600"/>
              <a:buNone/>
              <a:defRPr sz="3600">
                <a:solidFill>
                  <a:schemeClr val="lt1"/>
                </a:solidFill>
              </a:defRPr>
            </a:lvl7pPr>
            <a:lvl8pPr lvl="7" algn="ctr">
              <a:lnSpc>
                <a:spcPct val="100000"/>
              </a:lnSpc>
              <a:spcBef>
                <a:spcPts val="0"/>
              </a:spcBef>
              <a:spcAft>
                <a:spcPts val="0"/>
              </a:spcAft>
              <a:buClr>
                <a:schemeClr val="lt1"/>
              </a:buClr>
              <a:buSzPts val="3600"/>
              <a:buNone/>
              <a:defRPr sz="3600">
                <a:solidFill>
                  <a:schemeClr val="lt1"/>
                </a:solidFill>
              </a:defRPr>
            </a:lvl8pPr>
            <a:lvl9pPr lvl="8" algn="ctr">
              <a:lnSpc>
                <a:spcPct val="100000"/>
              </a:lnSpc>
              <a:spcBef>
                <a:spcPts val="0"/>
              </a:spcBef>
              <a:spcAft>
                <a:spcPts val="0"/>
              </a:spcAft>
              <a:buClr>
                <a:schemeClr val="lt1"/>
              </a:buClr>
              <a:buSzPts val="3600"/>
              <a:buNone/>
              <a:defRPr sz="3600">
                <a:solidFill>
                  <a:schemeClr val="lt1"/>
                </a:solidFill>
              </a:defRPr>
            </a:lvl9pPr>
          </a:lstStyle>
          <a:p/>
        </p:txBody>
      </p:sp>
      <p:pic>
        <p:nvPicPr>
          <p:cNvPr id="67" name="Google Shape;67;p16"/>
          <p:cNvPicPr preferRelativeResize="0"/>
          <p:nvPr/>
        </p:nvPicPr>
        <p:blipFill rotWithShape="1">
          <a:blip r:embed="rId3">
            <a:alphaModFix/>
          </a:blip>
          <a:srcRect b="0" l="0" r="0" t="0"/>
          <a:stretch/>
        </p:blipFill>
        <p:spPr>
          <a:xfrm>
            <a:off x="311214" y="178532"/>
            <a:ext cx="2007964" cy="873028"/>
          </a:xfrm>
          <a:prstGeom prst="rect">
            <a:avLst/>
          </a:prstGeom>
          <a:noFill/>
          <a:ln>
            <a:noFill/>
          </a:ln>
        </p:spPr>
      </p:pic>
      <p:pic>
        <p:nvPicPr>
          <p:cNvPr id="68" name="Google Shape;68;p16"/>
          <p:cNvPicPr preferRelativeResize="0"/>
          <p:nvPr/>
        </p:nvPicPr>
        <p:blipFill rotWithShape="1">
          <a:blip r:embed="rId4">
            <a:alphaModFix/>
          </a:blip>
          <a:srcRect b="26308" l="1400" r="1400" t="0"/>
          <a:stretch/>
        </p:blipFill>
        <p:spPr>
          <a:xfrm>
            <a:off x="0" y="3898365"/>
            <a:ext cx="9144001" cy="12451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1_Section header 2">
    <p:bg>
      <p:bgPr>
        <a:solidFill>
          <a:schemeClr val="accent1"/>
        </a:solidFill>
      </p:bgPr>
    </p:bg>
    <p:spTree>
      <p:nvGrpSpPr>
        <p:cNvPr id="69" name="Shape 69"/>
        <p:cNvGrpSpPr/>
        <p:nvPr/>
      </p:nvGrpSpPr>
      <p:grpSpPr>
        <a:xfrm>
          <a:off x="0" y="0"/>
          <a:ext cx="0" cy="0"/>
          <a:chOff x="0" y="0"/>
          <a:chExt cx="0" cy="0"/>
        </a:xfrm>
      </p:grpSpPr>
      <p:pic>
        <p:nvPicPr>
          <p:cNvPr id="70" name="Google Shape;70;p17"/>
          <p:cNvPicPr preferRelativeResize="0"/>
          <p:nvPr/>
        </p:nvPicPr>
        <p:blipFill rotWithShape="1">
          <a:blip r:embed="rId2">
            <a:alphaModFix/>
          </a:blip>
          <a:srcRect b="46797" l="0" r="50000" t="0"/>
          <a:stretch/>
        </p:blipFill>
        <p:spPr>
          <a:xfrm>
            <a:off x="5040823" y="874513"/>
            <a:ext cx="4103178" cy="4268987"/>
          </a:xfrm>
          <a:prstGeom prst="rect">
            <a:avLst/>
          </a:prstGeom>
          <a:noFill/>
          <a:ln>
            <a:noFill/>
          </a:ln>
        </p:spPr>
      </p:pic>
      <p:sp>
        <p:nvSpPr>
          <p:cNvPr id="71" name="Google Shape;71;p17"/>
          <p:cNvSpPr txBox="1"/>
          <p:nvPr>
            <p:ph type="ctrTitle"/>
          </p:nvPr>
        </p:nvSpPr>
        <p:spPr>
          <a:xfrm>
            <a:off x="398302" y="1373367"/>
            <a:ext cx="8010300" cy="20244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72" name="Google Shape;72;p17"/>
          <p:cNvSpPr txBox="1"/>
          <p:nvPr>
            <p:ph idx="1" type="subTitle"/>
          </p:nvPr>
        </p:nvSpPr>
        <p:spPr>
          <a:xfrm>
            <a:off x="398301" y="3397805"/>
            <a:ext cx="8010300" cy="6702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Clr>
                <a:schemeClr val="lt1"/>
              </a:buClr>
              <a:buSzPts val="2800"/>
              <a:buNone/>
              <a:defRPr b="1" sz="2800">
                <a:solidFill>
                  <a:schemeClr val="accent2"/>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pic>
        <p:nvPicPr>
          <p:cNvPr id="73" name="Google Shape;73;p17"/>
          <p:cNvPicPr preferRelativeResize="0"/>
          <p:nvPr/>
        </p:nvPicPr>
        <p:blipFill rotWithShape="1">
          <a:blip r:embed="rId3">
            <a:alphaModFix/>
          </a:blip>
          <a:srcRect b="0" l="0" r="0" t="0"/>
          <a:stretch/>
        </p:blipFill>
        <p:spPr>
          <a:xfrm>
            <a:off x="311214" y="178532"/>
            <a:ext cx="2007964" cy="873028"/>
          </a:xfrm>
          <a:prstGeom prst="rect">
            <a:avLst/>
          </a:prstGeom>
          <a:noFill/>
          <a:ln>
            <a:noFill/>
          </a:ln>
        </p:spPr>
      </p:pic>
      <p:pic>
        <p:nvPicPr>
          <p:cNvPr id="74" name="Google Shape;74;p17"/>
          <p:cNvPicPr preferRelativeResize="0"/>
          <p:nvPr/>
        </p:nvPicPr>
        <p:blipFill rotWithShape="1">
          <a:blip r:embed="rId4">
            <a:alphaModFix/>
          </a:blip>
          <a:srcRect b="0" l="0" r="0" t="0"/>
          <a:stretch/>
        </p:blipFill>
        <p:spPr>
          <a:xfrm>
            <a:off x="5040823" y="453033"/>
            <a:ext cx="2590800" cy="1181100"/>
          </a:xfrm>
          <a:prstGeom prst="rect">
            <a:avLst/>
          </a:prstGeom>
          <a:noFill/>
          <a:ln>
            <a:noFill/>
          </a:ln>
        </p:spPr>
      </p:pic>
      <p:pic>
        <p:nvPicPr>
          <p:cNvPr id="75" name="Google Shape;75;p17"/>
          <p:cNvPicPr preferRelativeResize="0"/>
          <p:nvPr/>
        </p:nvPicPr>
        <p:blipFill rotWithShape="1">
          <a:blip r:embed="rId4">
            <a:alphaModFix/>
          </a:blip>
          <a:srcRect b="9975" l="41003" r="0" t="0"/>
          <a:stretch/>
        </p:blipFill>
        <p:spPr>
          <a:xfrm>
            <a:off x="-1" y="4080209"/>
            <a:ext cx="1528535" cy="1063291"/>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lt1"/>
        </a:solidFill>
      </p:bgPr>
    </p:bg>
    <p:spTree>
      <p:nvGrpSpPr>
        <p:cNvPr id="76" name="Shape 76"/>
        <p:cNvGrpSpPr/>
        <p:nvPr/>
      </p:nvGrpSpPr>
      <p:grpSpPr>
        <a:xfrm>
          <a:off x="0" y="0"/>
          <a:ext cx="0" cy="0"/>
          <a:chOff x="0" y="0"/>
          <a:chExt cx="0" cy="0"/>
        </a:xfrm>
      </p:grpSpPr>
      <p:sp>
        <p:nvSpPr>
          <p:cNvPr id="77" name="Google Shape;77;p18"/>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a:solidFill>
                  <a:srgbClr val="00144C"/>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8" name="Google Shape;78;p18"/>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SzPts val="1800"/>
              <a:buChar char="●"/>
              <a:defRPr sz="1200"/>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9" name="Google Shape;79;p18"/>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80" name="Google Shape;80;p18"/>
          <p:cNvPicPr preferRelativeResize="0"/>
          <p:nvPr/>
        </p:nvPicPr>
        <p:blipFill rotWithShape="1">
          <a:blip r:embed="rId2">
            <a:alphaModFix/>
          </a:blip>
          <a:srcRect b="0" l="0" r="0" t="0"/>
          <a:stretch/>
        </p:blipFill>
        <p:spPr>
          <a:xfrm>
            <a:off x="313168" y="4590949"/>
            <a:ext cx="1079628" cy="469403"/>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bg>
      <p:bgPr>
        <a:solidFill>
          <a:schemeClr val="lt1"/>
        </a:solidFill>
      </p:bgPr>
    </p:bg>
    <p:spTree>
      <p:nvGrpSpPr>
        <p:cNvPr id="81" name="Shape 81"/>
        <p:cNvGrpSpPr/>
        <p:nvPr/>
      </p:nvGrpSpPr>
      <p:grpSpPr>
        <a:xfrm>
          <a:off x="0" y="0"/>
          <a:ext cx="0" cy="0"/>
          <a:chOff x="0" y="0"/>
          <a:chExt cx="0" cy="0"/>
        </a:xfrm>
      </p:grpSpPr>
      <p:sp>
        <p:nvSpPr>
          <p:cNvPr id="82" name="Google Shape;82;p19"/>
          <p:cNvSpPr/>
          <p:nvPr/>
        </p:nvSpPr>
        <p:spPr>
          <a:xfrm>
            <a:off x="7100" y="5625"/>
            <a:ext cx="9136800" cy="10479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9"/>
          <p:cNvSpPr txBox="1"/>
          <p:nvPr>
            <p:ph type="title"/>
          </p:nvPr>
        </p:nvSpPr>
        <p:spPr>
          <a:xfrm>
            <a:off x="311700" y="0"/>
            <a:ext cx="6949800" cy="1047900"/>
          </a:xfrm>
          <a:prstGeom prst="rect">
            <a:avLst/>
          </a:prstGeom>
          <a:noFill/>
          <a:ln>
            <a:noFill/>
          </a:ln>
        </p:spPr>
        <p:txBody>
          <a:bodyPr anchorCtr="0" anchor="ctr" bIns="0" lIns="0" spcFirstLastPara="1" rIns="0" wrap="square" tIns="0">
            <a:normAutofit/>
          </a:bodyPr>
          <a:lstStyle>
            <a:lvl1pPr lvl="0" algn="l">
              <a:lnSpc>
                <a:spcPct val="100000"/>
              </a:lnSpc>
              <a:spcBef>
                <a:spcPts val="0"/>
              </a:spcBef>
              <a:spcAft>
                <a:spcPts val="0"/>
              </a:spcAft>
              <a:buSzPts val="2800"/>
              <a:buNone/>
              <a:defRPr>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4" name="Google Shape;84;p19"/>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lvl1pPr indent="-342900" lvl="0" marL="457200" algn="l">
              <a:lnSpc>
                <a:spcPct val="115000"/>
              </a:lnSpc>
              <a:spcBef>
                <a:spcPts val="0"/>
              </a:spcBef>
              <a:spcAft>
                <a:spcPts val="0"/>
              </a:spcAft>
              <a:buSzPts val="1800"/>
              <a:buChar char="●"/>
              <a:defRPr sz="1200"/>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5" name="Google Shape;85;p19"/>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86" name="Google Shape;86;p19"/>
          <p:cNvPicPr preferRelativeResize="0"/>
          <p:nvPr/>
        </p:nvPicPr>
        <p:blipFill rotWithShape="1">
          <a:blip r:embed="rId2">
            <a:alphaModFix/>
          </a:blip>
          <a:srcRect b="0" l="0" r="0" t="0"/>
          <a:stretch/>
        </p:blipFill>
        <p:spPr>
          <a:xfrm>
            <a:off x="7586496" y="263744"/>
            <a:ext cx="1245804" cy="541654"/>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lt1"/>
        </a:solidFill>
      </p:bgPr>
    </p:bg>
    <p:spTree>
      <p:nvGrpSpPr>
        <p:cNvPr id="87" name="Shape 87"/>
        <p:cNvGrpSpPr/>
        <p:nvPr/>
      </p:nvGrpSpPr>
      <p:grpSpPr>
        <a:xfrm>
          <a:off x="0" y="0"/>
          <a:ext cx="0" cy="0"/>
          <a:chOff x="0" y="0"/>
          <a:chExt cx="0" cy="0"/>
        </a:xfrm>
      </p:grpSpPr>
      <p:sp>
        <p:nvSpPr>
          <p:cNvPr id="88" name="Google Shape;88;p20"/>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a:solidFill>
                  <a:srgbClr val="00144C"/>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89" name="Google Shape;89;p20"/>
          <p:cNvSpPr txBox="1"/>
          <p:nvPr>
            <p:ph idx="1" type="body"/>
          </p:nvPr>
        </p:nvSpPr>
        <p:spPr>
          <a:xfrm>
            <a:off x="311700" y="1152475"/>
            <a:ext cx="3999900" cy="3317400"/>
          </a:xfrm>
          <a:prstGeom prst="rect">
            <a:avLst/>
          </a:prstGeom>
          <a:noFill/>
          <a:ln>
            <a:noFill/>
          </a:ln>
        </p:spPr>
        <p:txBody>
          <a:bodyPr anchorCtr="0" anchor="t" bIns="0" lIns="0" spcFirstLastPara="1" rIns="0" wrap="square" tIns="0">
            <a:noAutofit/>
          </a:bodyPr>
          <a:lstStyle>
            <a:lvl1pPr indent="-317500" lvl="0" marL="457200" algn="l">
              <a:lnSpc>
                <a:spcPct val="115000"/>
              </a:lnSpc>
              <a:spcBef>
                <a:spcPts val="0"/>
              </a:spcBef>
              <a:spcAft>
                <a:spcPts val="0"/>
              </a:spcAft>
              <a:buSzPts val="14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0" name="Google Shape;90;p20"/>
          <p:cNvSpPr txBox="1"/>
          <p:nvPr>
            <p:ph idx="2" type="body"/>
          </p:nvPr>
        </p:nvSpPr>
        <p:spPr>
          <a:xfrm>
            <a:off x="4832400" y="1152475"/>
            <a:ext cx="3999900" cy="3317400"/>
          </a:xfrm>
          <a:prstGeom prst="rect">
            <a:avLst/>
          </a:prstGeom>
          <a:noFill/>
          <a:ln>
            <a:noFill/>
          </a:ln>
        </p:spPr>
        <p:txBody>
          <a:bodyPr anchorCtr="0" anchor="t" bIns="0" lIns="0" spcFirstLastPara="1" rIns="0" wrap="square" tIns="0">
            <a:noAutofit/>
          </a:bodyPr>
          <a:lstStyle>
            <a:lvl1pPr indent="-317500" lvl="0" marL="457200" algn="l">
              <a:lnSpc>
                <a:spcPct val="115000"/>
              </a:lnSpc>
              <a:spcBef>
                <a:spcPts val="0"/>
              </a:spcBef>
              <a:spcAft>
                <a:spcPts val="0"/>
              </a:spcAft>
              <a:buSzPts val="14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1" name="Google Shape;91;p20"/>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92" name="Google Shape;92;p20"/>
          <p:cNvPicPr preferRelativeResize="0"/>
          <p:nvPr/>
        </p:nvPicPr>
        <p:blipFill rotWithShape="1">
          <a:blip r:embed="rId2">
            <a:alphaModFix/>
          </a:blip>
          <a:srcRect b="0" l="0" r="0" t="0"/>
          <a:stretch/>
        </p:blipFill>
        <p:spPr>
          <a:xfrm>
            <a:off x="313168" y="4590949"/>
            <a:ext cx="1079628" cy="469403"/>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lt1"/>
        </a:solidFill>
      </p:bgPr>
    </p:bg>
    <p:spTree>
      <p:nvGrpSpPr>
        <p:cNvPr id="93" name="Shape 93"/>
        <p:cNvGrpSpPr/>
        <p:nvPr/>
      </p:nvGrpSpPr>
      <p:grpSpPr>
        <a:xfrm>
          <a:off x="0" y="0"/>
          <a:ext cx="0" cy="0"/>
          <a:chOff x="0" y="0"/>
          <a:chExt cx="0" cy="0"/>
        </a:xfrm>
      </p:grpSpPr>
      <p:sp>
        <p:nvSpPr>
          <p:cNvPr id="94" name="Google Shape;94;p21"/>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2800"/>
              <a:buNone/>
              <a:defRPr>
                <a:solidFill>
                  <a:srgbClr val="00144C"/>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5" name="Google Shape;95;p21"/>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96" name="Google Shape;96;p21"/>
          <p:cNvPicPr preferRelativeResize="0"/>
          <p:nvPr/>
        </p:nvPicPr>
        <p:blipFill rotWithShape="1">
          <a:blip r:embed="rId2">
            <a:alphaModFix/>
          </a:blip>
          <a:srcRect b="0" l="0" r="0" t="0"/>
          <a:stretch/>
        </p:blipFill>
        <p:spPr>
          <a:xfrm>
            <a:off x="313168" y="4590949"/>
            <a:ext cx="1079628" cy="469403"/>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
        <p:nvSpPr>
          <p:cNvPr id="98" name="Google Shape;98;p22"/>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99" name="Google Shape;99;p22"/>
          <p:cNvPicPr preferRelativeResize="0"/>
          <p:nvPr/>
        </p:nvPicPr>
        <p:blipFill rotWithShape="1">
          <a:blip r:embed="rId2">
            <a:alphaModFix/>
          </a:blip>
          <a:srcRect b="0" l="0" r="0" t="0"/>
          <a:stretch/>
        </p:blipFill>
        <p:spPr>
          <a:xfrm>
            <a:off x="313168" y="4590949"/>
            <a:ext cx="1079628" cy="469403"/>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Logo">
    <p:bg>
      <p:bgPr>
        <a:solidFill>
          <a:schemeClr val="accent1"/>
        </a:solidFill>
      </p:bgPr>
    </p:bg>
    <p:spTree>
      <p:nvGrpSpPr>
        <p:cNvPr id="100" name="Shape 100"/>
        <p:cNvGrpSpPr/>
        <p:nvPr/>
      </p:nvGrpSpPr>
      <p:grpSpPr>
        <a:xfrm>
          <a:off x="0" y="0"/>
          <a:ext cx="0" cy="0"/>
          <a:chOff x="0" y="0"/>
          <a:chExt cx="0" cy="0"/>
        </a:xfrm>
      </p:grpSpPr>
      <p:pic>
        <p:nvPicPr>
          <p:cNvPr id="101" name="Google Shape;101;p23"/>
          <p:cNvPicPr preferRelativeResize="0"/>
          <p:nvPr/>
        </p:nvPicPr>
        <p:blipFill rotWithShape="1">
          <a:blip r:embed="rId2">
            <a:alphaModFix/>
          </a:blip>
          <a:srcRect b="0" l="0" r="0" t="0"/>
          <a:stretch/>
        </p:blipFill>
        <p:spPr>
          <a:xfrm>
            <a:off x="311214" y="178532"/>
            <a:ext cx="2007964" cy="873028"/>
          </a:xfrm>
          <a:prstGeom prst="rect">
            <a:avLst/>
          </a:prstGeom>
          <a:noFill/>
          <a:ln>
            <a:noFill/>
          </a:ln>
        </p:spPr>
      </p:pic>
      <p:pic>
        <p:nvPicPr>
          <p:cNvPr id="102" name="Google Shape;102;p23"/>
          <p:cNvPicPr preferRelativeResize="0"/>
          <p:nvPr/>
        </p:nvPicPr>
        <p:blipFill rotWithShape="1">
          <a:blip r:embed="rId3">
            <a:alphaModFix/>
          </a:blip>
          <a:srcRect b="6687" l="0" r="0" t="21792"/>
          <a:stretch/>
        </p:blipFill>
        <p:spPr>
          <a:xfrm>
            <a:off x="0" y="0"/>
            <a:ext cx="9144001" cy="5143499"/>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theme" Target="../theme/theme3.xml"/><Relationship Id="rId10" Type="http://schemas.openxmlformats.org/officeDocument/2006/relationships/slideLayout" Target="../slideLayouts/slideLayout2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ctr" bIns="0" lIns="0" spcFirstLastPara="1" rIns="0" wrap="square" tIns="0">
            <a:noAutofit/>
          </a:bodyPr>
          <a:lstStyle>
            <a:lvl1pPr lvl="0" marR="0" algn="l">
              <a:lnSpc>
                <a:spcPct val="100000"/>
              </a:lnSpc>
              <a:spcBef>
                <a:spcPts val="0"/>
              </a:spcBef>
              <a:spcAft>
                <a:spcPts val="0"/>
              </a:spcAft>
              <a:buClr>
                <a:schemeClr val="accent1"/>
              </a:buClr>
              <a:buSzPts val="2800"/>
              <a:buFont typeface="Arial"/>
              <a:buNone/>
              <a:defRPr b="1" i="0" sz="2800" u="none" cap="none" strike="noStrike">
                <a:solidFill>
                  <a:schemeClr val="accent1"/>
                </a:solidFill>
                <a:latin typeface="Arial"/>
                <a:ea typeface="Arial"/>
                <a:cs typeface="Arial"/>
                <a:sym typeface="Arial"/>
              </a:defRPr>
            </a:lvl1pPr>
            <a:lvl2pPr lvl="1"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2pPr>
            <a:lvl3pPr lvl="2"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3pPr>
            <a:lvl4pPr lvl="3"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4pPr>
            <a:lvl5pPr lvl="4"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5pPr>
            <a:lvl6pPr lvl="5"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6pPr>
            <a:lvl7pPr lvl="6"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7pPr>
            <a:lvl8pPr lvl="7"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8pPr>
            <a:lvl9pPr lvl="8" marR="0" algn="l">
              <a:lnSpc>
                <a:spcPct val="100000"/>
              </a:lnSpc>
              <a:spcBef>
                <a:spcPts val="0"/>
              </a:spcBef>
              <a:spcAft>
                <a:spcPts val="0"/>
              </a:spcAft>
              <a:buClr>
                <a:schemeClr val="accent1"/>
              </a:buClr>
              <a:buSzPts val="2800"/>
              <a:buFont typeface="Arial"/>
              <a:buNone/>
              <a:defRPr b="0" i="0" sz="2800" u="none" cap="none" strike="noStrike">
                <a:solidFill>
                  <a:schemeClr val="accent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0" lIns="0" spcFirstLastPara="1" rIns="0" wrap="square" tIns="0">
            <a:noAutofit/>
          </a:bodyPr>
          <a:lstStyle>
            <a:lvl1pPr indent="-342900" lvl="0" marL="457200" marR="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3" name="Google Shape;53;p13"/>
          <p:cNvSpPr txBox="1"/>
          <p:nvPr>
            <p:ph idx="12" type="sldNum"/>
          </p:nvPr>
        </p:nvSpPr>
        <p:spPr>
          <a:xfrm>
            <a:off x="8283600" y="4663217"/>
            <a:ext cx="548700" cy="393600"/>
          </a:xfrm>
          <a:prstGeom prst="rect">
            <a:avLst/>
          </a:prstGeom>
          <a:noFill/>
          <a:ln>
            <a:noFill/>
          </a:ln>
        </p:spPr>
        <p:txBody>
          <a:bodyPr anchorCtr="0" anchor="ctr" bIns="0" lIns="0" spcFirstLastPara="1" rIns="0" wrap="square" tIns="0">
            <a:noAutofit/>
          </a:bodyPr>
          <a:lstStyle>
            <a:lvl1pPr indent="0" lvl="0"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1"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hyperlink" Target="http://drive.google.com/file/d/18Q2sQNOAecMWKu_V_uaRxLGQrPFibw-K/view" TargetMode="Externa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1.xml"/><Relationship Id="rId3" Type="http://schemas.openxmlformats.org/officeDocument/2006/relationships/comments" Target="../comments/commen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 Id="rId3" Type="http://schemas.openxmlformats.org/officeDocument/2006/relationships/image" Target="../media/image3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 Id="rId3" Type="http://schemas.openxmlformats.org/officeDocument/2006/relationships/image" Target="../media/image3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 Id="rId3"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 Id="rId3"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 Id="rId3" Type="http://schemas.openxmlformats.org/officeDocument/2006/relationships/image" Target="../media/image1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 Id="rId3"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 Id="rId3"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 Id="rId3"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 Id="rId3" Type="http://schemas.openxmlformats.org/officeDocument/2006/relationships/comments" Target="../comments/commen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4.xml"/><Relationship Id="rId3" Type="http://schemas.openxmlformats.org/officeDocument/2006/relationships/image" Target="../media/image20.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6.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7.xml"/><Relationship Id="rId3"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8.xml"/><Relationship Id="rId3" Type="http://schemas.openxmlformats.org/officeDocument/2006/relationships/hyperlink" Target="https://docs.ray.io/en/latest/cluster/kubernetes/k8s-ecosystem.html"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9.xml"/><Relationship Id="rId3" Type="http://schemas.openxmlformats.org/officeDocument/2006/relationships/image" Target="../media/image18.png"/><Relationship Id="rId4" Type="http://schemas.openxmlformats.org/officeDocument/2006/relationships/image" Target="../media/image29.png"/><Relationship Id="rId5" Type="http://schemas.openxmlformats.org/officeDocument/2006/relationships/image" Target="../media/image23.png"/><Relationship Id="rId6" Type="http://schemas.openxmlformats.org/officeDocument/2006/relationships/image" Target="../media/image3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0.xml"/><Relationship Id="rId3" Type="http://schemas.openxmlformats.org/officeDocument/2006/relationships/image" Target="../media/image27.png"/><Relationship Id="rId4" Type="http://schemas.openxmlformats.org/officeDocument/2006/relationships/hyperlink" Target="https://github.com/karmada-io/karmada" TargetMode="External"/><Relationship Id="rId5" Type="http://schemas.openxmlformats.org/officeDocument/2006/relationships/image" Target="../media/image37.png"/><Relationship Id="rId6" Type="http://schemas.openxmlformats.org/officeDocument/2006/relationships/hyperlink" Target="https://www.ray.io/join-slack" TargetMode="External"/><Relationship Id="rId7" Type="http://schemas.openxmlformats.org/officeDocument/2006/relationships/hyperlink" Target="https://github.com/ray-project/kuberay"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24"/>
          <p:cNvSpPr txBox="1"/>
          <p:nvPr>
            <p:ph type="ctrTitle"/>
          </p:nvPr>
        </p:nvSpPr>
        <p:spPr>
          <a:xfrm>
            <a:off x="311215" y="1251446"/>
            <a:ext cx="8010300" cy="1455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Clr>
                <a:schemeClr val="lt1"/>
              </a:buClr>
              <a:buSzPts val="4800"/>
              <a:buNone/>
            </a:pPr>
            <a:r>
              <a:rPr lang="en" sz="3800"/>
              <a:t>Achieving Resilient Multi-Cluster AI Serving on Kubernetes with Karmada and KubeRay</a:t>
            </a:r>
            <a:endParaRPr sz="3800"/>
          </a:p>
        </p:txBody>
      </p:sp>
      <p:sp>
        <p:nvSpPr>
          <p:cNvPr id="108" name="Google Shape;108;p24"/>
          <p:cNvSpPr txBox="1"/>
          <p:nvPr>
            <p:ph idx="1" type="subTitle"/>
          </p:nvPr>
        </p:nvSpPr>
        <p:spPr>
          <a:xfrm>
            <a:off x="311214" y="2916824"/>
            <a:ext cx="8010300" cy="609300"/>
          </a:xfrm>
          <a:prstGeom prst="rect">
            <a:avLst/>
          </a:prstGeom>
          <a:noFill/>
          <a:ln>
            <a:noFill/>
          </a:ln>
        </p:spPr>
        <p:txBody>
          <a:bodyPr anchorCtr="0" anchor="ctr" bIns="0" lIns="0" spcFirstLastPara="1" rIns="0" wrap="square" tIns="0">
            <a:normAutofit fontScale="85000" lnSpcReduction="20000"/>
          </a:bodyPr>
          <a:lstStyle/>
          <a:p>
            <a:pPr indent="-342900" lvl="0" marL="457200" rtl="0" algn="l">
              <a:lnSpc>
                <a:spcPct val="100000"/>
              </a:lnSpc>
              <a:spcBef>
                <a:spcPts val="0"/>
              </a:spcBef>
              <a:spcAft>
                <a:spcPts val="0"/>
              </a:spcAft>
              <a:buClr>
                <a:schemeClr val="lt1"/>
              </a:buClr>
              <a:buSzPct val="100000"/>
              <a:buNone/>
            </a:pPr>
            <a:r>
              <a:rPr lang="en"/>
              <a:t>Han-Ju Cheng, Anyscale </a:t>
            </a:r>
            <a:endParaRPr/>
          </a:p>
          <a:p>
            <a:pPr indent="-342900" lvl="0" marL="457200" rtl="0" algn="l">
              <a:lnSpc>
                <a:spcPct val="100000"/>
              </a:lnSpc>
              <a:spcBef>
                <a:spcPts val="0"/>
              </a:spcBef>
              <a:spcAft>
                <a:spcPts val="0"/>
              </a:spcAft>
              <a:buClr>
                <a:schemeClr val="lt1"/>
              </a:buClr>
              <a:buSzPct val="100000"/>
              <a:buNone/>
            </a:pPr>
            <a:r>
              <a:rPr lang="en"/>
              <a:t>Wei-Cheng Lai, Bloomberg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5"/>
          <p:cNvSpPr txBox="1"/>
          <p:nvPr/>
        </p:nvSpPr>
        <p:spPr>
          <a:xfrm>
            <a:off x="153274" y="0"/>
            <a:ext cx="86751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rgbClr val="FFFFFF"/>
              </a:buClr>
              <a:buSzPts val="3630"/>
              <a:buFont typeface="Arial"/>
              <a:buNone/>
            </a:pPr>
            <a:r>
              <a:rPr b="1" lang="en" sz="2970">
                <a:solidFill>
                  <a:schemeClr val="lt1"/>
                </a:solidFill>
                <a:highlight>
                  <a:schemeClr val="accent1"/>
                </a:highlight>
              </a:rPr>
              <a:t>Today's Blueprint</a:t>
            </a:r>
            <a:endParaRPr b="1" sz="2970">
              <a:solidFill>
                <a:schemeClr val="lt1"/>
              </a:solidFill>
              <a:highlight>
                <a:schemeClr val="accent1"/>
              </a:highlight>
            </a:endParaRPr>
          </a:p>
        </p:txBody>
      </p:sp>
      <p:sp>
        <p:nvSpPr>
          <p:cNvPr id="114" name="Google Shape;114;p25"/>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342900" lvl="0" marL="457200" marR="0" rtl="0" algn="l">
              <a:lnSpc>
                <a:spcPct val="115000"/>
              </a:lnSpc>
              <a:spcBef>
                <a:spcPts val="0"/>
              </a:spcBef>
              <a:spcAft>
                <a:spcPts val="0"/>
              </a:spcAft>
              <a:buSzPts val="1800"/>
              <a:buChar char="●"/>
            </a:pPr>
            <a:r>
              <a:rPr b="1" lang="en" sz="1800"/>
              <a:t>Scale, GPU Scarcity, and the Limits of Single-Cluster K8s</a:t>
            </a:r>
            <a:endParaRPr b="1" sz="1800"/>
          </a:p>
          <a:p>
            <a:pPr indent="-342900" lvl="0" marL="457200" marR="0" rtl="0" algn="l">
              <a:lnSpc>
                <a:spcPct val="115000"/>
              </a:lnSpc>
              <a:spcBef>
                <a:spcPts val="0"/>
              </a:spcBef>
              <a:spcAft>
                <a:spcPts val="0"/>
              </a:spcAft>
              <a:buSzPts val="1800"/>
              <a:buChar char="●"/>
            </a:pPr>
            <a:r>
              <a:rPr b="1" lang="en" sz="1800"/>
              <a:t>A Two-Layer Architecture for Resilient </a:t>
            </a:r>
            <a:r>
              <a:rPr b="1" lang="en" sz="1800">
                <a:solidFill>
                  <a:schemeClr val="dk1"/>
                </a:solidFill>
              </a:rPr>
              <a:t>Serving</a:t>
            </a:r>
            <a:endParaRPr b="1" sz="1800"/>
          </a:p>
          <a:p>
            <a:pPr indent="-342900" lvl="0" marL="457200" marR="0" rtl="0" algn="l">
              <a:lnSpc>
                <a:spcPct val="115000"/>
              </a:lnSpc>
              <a:spcBef>
                <a:spcPts val="0"/>
              </a:spcBef>
              <a:spcAft>
                <a:spcPts val="0"/>
              </a:spcAft>
              <a:buSzPts val="1800"/>
              <a:buChar char="●"/>
            </a:pPr>
            <a:r>
              <a:rPr b="1" lang="en" sz="1800"/>
              <a:t>Orchestrating Clusters with Karmada</a:t>
            </a:r>
            <a:endParaRPr b="1" sz="1800"/>
          </a:p>
          <a:p>
            <a:pPr indent="-342900" lvl="0" marL="457200" marR="0" rtl="0" algn="l">
              <a:lnSpc>
                <a:spcPct val="115000"/>
              </a:lnSpc>
              <a:spcBef>
                <a:spcPts val="0"/>
              </a:spcBef>
              <a:spcAft>
                <a:spcPts val="0"/>
              </a:spcAft>
              <a:buSzPts val="1800"/>
              <a:buChar char="●"/>
            </a:pPr>
            <a:r>
              <a:rPr b="1" lang="en" sz="1800"/>
              <a:t>Mastering Serving with KubeRay &amp; Ray</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6"/>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rgbClr val="FFFFFF"/>
              </a:buClr>
              <a:buSzPts val="3630"/>
              <a:buFont typeface="Arial"/>
              <a:buNone/>
            </a:pPr>
            <a:r>
              <a:rPr b="1" lang="en" sz="2970">
                <a:solidFill>
                  <a:schemeClr val="lt1"/>
                </a:solidFill>
                <a:highlight>
                  <a:schemeClr val="accent1"/>
                </a:highlight>
              </a:rPr>
              <a:t>Production Requirements for AI Serving at Scale</a:t>
            </a:r>
            <a:endParaRPr b="1" sz="2970">
              <a:solidFill>
                <a:schemeClr val="lt1"/>
              </a:solidFill>
              <a:highlight>
                <a:schemeClr val="accent1"/>
              </a:highlight>
            </a:endParaRPr>
          </a:p>
        </p:txBody>
      </p:sp>
      <p:sp>
        <p:nvSpPr>
          <p:cNvPr id="120" name="Google Shape;120;p26"/>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342900" lvl="0" marL="457200" rtl="0" algn="l">
              <a:lnSpc>
                <a:spcPct val="115000"/>
              </a:lnSpc>
              <a:spcBef>
                <a:spcPts val="0"/>
              </a:spcBef>
              <a:spcAft>
                <a:spcPts val="0"/>
              </a:spcAft>
              <a:buSzPts val="1800"/>
              <a:buChar char="●"/>
            </a:pPr>
            <a:r>
              <a:rPr b="1" lang="en" sz="1800"/>
              <a:t>Predictable SLOs:</a:t>
            </a:r>
            <a:r>
              <a:rPr lang="en" sz="1800"/>
              <a:t> Strict bounds on p95/p99 latency, high availability, and low error rates</a:t>
            </a:r>
            <a:endParaRPr sz="1800"/>
          </a:p>
          <a:p>
            <a:pPr indent="-342900" lvl="0" marL="457200" rtl="0" algn="l">
              <a:lnSpc>
                <a:spcPct val="115000"/>
              </a:lnSpc>
              <a:spcBef>
                <a:spcPts val="0"/>
              </a:spcBef>
              <a:spcAft>
                <a:spcPts val="0"/>
              </a:spcAft>
              <a:buSzPts val="1800"/>
              <a:buChar char="●"/>
            </a:pPr>
            <a:r>
              <a:rPr b="1" lang="en" sz="1800"/>
              <a:t>Elasticity &amp; GPU Efficiency:</a:t>
            </a:r>
            <a:r>
              <a:rPr lang="en" sz="1800"/>
              <a:t> Handling bursty traffic without long warm-ups, while avoiding idle GPU spend.</a:t>
            </a:r>
            <a:endParaRPr sz="1800"/>
          </a:p>
          <a:p>
            <a:pPr indent="-342900" lvl="0" marL="457200" rtl="0" algn="l">
              <a:lnSpc>
                <a:spcPct val="115000"/>
              </a:lnSpc>
              <a:spcBef>
                <a:spcPts val="0"/>
              </a:spcBef>
              <a:spcAft>
                <a:spcPts val="0"/>
              </a:spcAft>
              <a:buSzPts val="1800"/>
              <a:buChar char="●"/>
            </a:pPr>
            <a:r>
              <a:rPr b="1" lang="en" sz="1800"/>
              <a:t>Regional Locality:</a:t>
            </a:r>
            <a:r>
              <a:rPr lang="en" sz="1800"/>
              <a:t> Meeting physical latency budgets and strict data residency boundaries.</a:t>
            </a:r>
            <a:endParaRPr sz="1800"/>
          </a:p>
          <a:p>
            <a:pPr indent="-342900" lvl="0" marL="457200" rtl="0" algn="l">
              <a:lnSpc>
                <a:spcPct val="115000"/>
              </a:lnSpc>
              <a:spcBef>
                <a:spcPts val="0"/>
              </a:spcBef>
              <a:spcAft>
                <a:spcPts val="0"/>
              </a:spcAft>
              <a:buSzPts val="1800"/>
              <a:buChar char="●"/>
            </a:pPr>
            <a:r>
              <a:rPr b="1" lang="en" sz="1800"/>
              <a:t>Safe Operations:</a:t>
            </a:r>
            <a:r>
              <a:rPr lang="en" sz="1800"/>
              <a:t> Zero-downtime rollouts, safe rollbacks, and model-level observability.</a:t>
            </a: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7"/>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rgbClr val="FFFFFF"/>
              </a:buClr>
              <a:buSzPts val="3630"/>
              <a:buFont typeface="Arial"/>
              <a:buNone/>
            </a:pPr>
            <a:r>
              <a:rPr b="1" lang="en" sz="2970">
                <a:solidFill>
                  <a:schemeClr val="lt1"/>
                </a:solidFill>
                <a:highlight>
                  <a:schemeClr val="accent1"/>
                </a:highlight>
              </a:rPr>
              <a:t>The Limitations of Single-Cluster and "Vanilla" Kubernetes</a:t>
            </a:r>
            <a:endParaRPr b="1" sz="2970">
              <a:solidFill>
                <a:schemeClr val="lt1"/>
              </a:solidFill>
              <a:highlight>
                <a:schemeClr val="accent1"/>
              </a:highlight>
            </a:endParaRPr>
          </a:p>
        </p:txBody>
      </p:sp>
      <p:sp>
        <p:nvSpPr>
          <p:cNvPr id="126" name="Google Shape;126;p27"/>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spcBef>
                <a:spcPts val="1200"/>
              </a:spcBef>
              <a:spcAft>
                <a:spcPts val="0"/>
              </a:spcAft>
              <a:buNone/>
            </a:pPr>
            <a:r>
              <a:rPr b="1" lang="en" sz="1800">
                <a:solidFill>
                  <a:schemeClr val="dk1"/>
                </a:solidFill>
              </a:rPr>
              <a:t>The Single-Cluster Boundary (Infrastructure Limits)</a:t>
            </a:r>
            <a:endParaRPr b="1" sz="1800">
              <a:solidFill>
                <a:schemeClr val="dk1"/>
              </a:solidFill>
            </a:endParaRPr>
          </a:p>
          <a:p>
            <a:pPr indent="-342900" lvl="0" marL="457200" rtl="0" algn="l">
              <a:spcBef>
                <a:spcPts val="1200"/>
              </a:spcBef>
              <a:spcAft>
                <a:spcPts val="0"/>
              </a:spcAft>
              <a:buClr>
                <a:schemeClr val="dk2"/>
              </a:buClr>
              <a:buSzPts val="1800"/>
              <a:buChar char="●"/>
            </a:pPr>
            <a:r>
              <a:rPr b="1" lang="en" sz="1800">
                <a:solidFill>
                  <a:schemeClr val="dk1"/>
                </a:solidFill>
              </a:rPr>
              <a:t>Single Blast Radius:</a:t>
            </a:r>
            <a:r>
              <a:rPr lang="en" sz="1800">
                <a:solidFill>
                  <a:schemeClr val="dk1"/>
                </a:solidFill>
              </a:rPr>
              <a:t> Cluster or AZ outages result in total service disruption.</a:t>
            </a:r>
            <a:endParaRPr sz="1800">
              <a:solidFill>
                <a:schemeClr val="dk1"/>
              </a:solidFill>
            </a:endParaRPr>
          </a:p>
          <a:p>
            <a:pPr indent="-342900" lvl="0" marL="457200" rtl="0" algn="l">
              <a:spcBef>
                <a:spcPts val="0"/>
              </a:spcBef>
              <a:spcAft>
                <a:spcPts val="0"/>
              </a:spcAft>
              <a:buClr>
                <a:schemeClr val="dk2"/>
              </a:buClr>
              <a:buSzPts val="1800"/>
              <a:buChar char="●"/>
            </a:pPr>
            <a:r>
              <a:rPr b="1" lang="en" sz="1800">
                <a:solidFill>
                  <a:schemeClr val="dk1"/>
                </a:solidFill>
              </a:rPr>
              <a:t>Capacity Cliffs:</a:t>
            </a:r>
            <a:r>
              <a:rPr lang="en" sz="1800">
                <a:solidFill>
                  <a:schemeClr val="dk1"/>
                </a:solidFill>
              </a:rPr>
              <a:t> Regional GPU stockouts cause immediate queueing and latency spikes.</a:t>
            </a:r>
            <a:endParaRPr sz="1800">
              <a:solidFill>
                <a:schemeClr val="dk1"/>
              </a:solidFill>
            </a:endParaRPr>
          </a:p>
          <a:p>
            <a:pPr indent="-342900" lvl="0" marL="457200" rtl="0" algn="l">
              <a:spcBef>
                <a:spcPts val="0"/>
              </a:spcBef>
              <a:spcAft>
                <a:spcPts val="0"/>
              </a:spcAft>
              <a:buClr>
                <a:schemeClr val="dk2"/>
              </a:buClr>
              <a:buSzPts val="1800"/>
              <a:buChar char="●"/>
            </a:pPr>
            <a:r>
              <a:rPr b="1" lang="en" sz="1800">
                <a:solidFill>
                  <a:schemeClr val="dk1"/>
                </a:solidFill>
              </a:rPr>
              <a:t>Locality Constraints:</a:t>
            </a:r>
            <a:r>
              <a:rPr lang="en" sz="1800">
                <a:solidFill>
                  <a:schemeClr val="dk1"/>
                </a:solidFill>
              </a:rPr>
              <a:t> Impossible to satisfy tight global latency targets and regional data residency from one physical location.</a:t>
            </a:r>
            <a:endParaRPr sz="1800">
              <a:solidFill>
                <a:schemeClr val="dk1"/>
              </a:solidFill>
            </a:endParaRPr>
          </a:p>
          <a:p>
            <a:pPr indent="0" lvl="0" marL="0" rtl="0" algn="l">
              <a:spcBef>
                <a:spcPts val="1200"/>
              </a:spcBef>
              <a:spcAft>
                <a:spcPts val="0"/>
              </a:spcAft>
              <a:buNone/>
            </a:pPr>
            <a:r>
              <a:rPr b="1" lang="en" sz="1800">
                <a:solidFill>
                  <a:schemeClr val="dk1"/>
                </a:solidFill>
              </a:rPr>
              <a:t>The "Vanilla" Kubernetes Gap (Orchestration Limits)</a:t>
            </a:r>
            <a:endParaRPr b="1" sz="1800">
              <a:solidFill>
                <a:schemeClr val="dk1"/>
              </a:solidFill>
            </a:endParaRPr>
          </a:p>
          <a:p>
            <a:pPr indent="-342900" lvl="0" marL="457200" rtl="0" algn="l">
              <a:spcBef>
                <a:spcPts val="1200"/>
              </a:spcBef>
              <a:spcAft>
                <a:spcPts val="0"/>
              </a:spcAft>
              <a:buClr>
                <a:schemeClr val="dk1"/>
              </a:buClr>
              <a:buSzPts val="1800"/>
              <a:buChar char="●"/>
            </a:pPr>
            <a:r>
              <a:rPr b="1" lang="en" sz="1800">
                <a:solidFill>
                  <a:schemeClr val="dk1"/>
                </a:solidFill>
              </a:rPr>
              <a:t>Missing AI Primitives:</a:t>
            </a:r>
            <a:r>
              <a:rPr lang="en" sz="1800">
                <a:solidFill>
                  <a:schemeClr val="dk1"/>
                </a:solidFill>
              </a:rPr>
              <a:t> Standard Services lack awareness of dynamic batching, streaming, and multi-node/multi-GPU execution.</a:t>
            </a:r>
            <a:endParaRPr sz="1800">
              <a:solidFill>
                <a:schemeClr val="dk1"/>
              </a:solidFill>
            </a:endParaRPr>
          </a:p>
          <a:p>
            <a:pPr indent="-342900" lvl="0" marL="457200" rtl="0" algn="l">
              <a:spcBef>
                <a:spcPts val="0"/>
              </a:spcBef>
              <a:spcAft>
                <a:spcPts val="0"/>
              </a:spcAft>
              <a:buClr>
                <a:schemeClr val="dk1"/>
              </a:buClr>
              <a:buSzPts val="1800"/>
              <a:buChar char="●"/>
            </a:pPr>
            <a:r>
              <a:rPr b="1" lang="en" sz="1800">
                <a:solidFill>
                  <a:schemeClr val="dk1"/>
                </a:solidFill>
              </a:rPr>
              <a:t>Operational Risk:</a:t>
            </a:r>
            <a:r>
              <a:rPr lang="en" sz="1800">
                <a:solidFill>
                  <a:schemeClr val="dk1"/>
                </a:solidFill>
              </a:rPr>
              <a:t> Without serving-aware draining, standard HPA scale-downs can interrupt in-flight requests and token streams.</a:t>
            </a:r>
            <a:endParaRPr sz="1800">
              <a:solidFill>
                <a:schemeClr val="dk1"/>
              </a:solidFill>
            </a:endParaRPr>
          </a:p>
          <a:p>
            <a:pPr indent="0" lvl="0" marL="0" rtl="0" algn="l">
              <a:lnSpc>
                <a:spcPct val="115000"/>
              </a:lnSpc>
              <a:spcBef>
                <a:spcPts val="1200"/>
              </a:spcBef>
              <a:spcAft>
                <a:spcPts val="0"/>
              </a:spcAft>
              <a:buNone/>
            </a:pPr>
            <a:r>
              <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8"/>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rgbClr val="FFFFFF"/>
              </a:buClr>
              <a:buSzPts val="3630"/>
              <a:buFont typeface="Arial"/>
              <a:buNone/>
            </a:pPr>
            <a:r>
              <a:rPr b="1" lang="en" sz="2970">
                <a:solidFill>
                  <a:schemeClr val="lt1"/>
                </a:solidFill>
                <a:highlight>
                  <a:schemeClr val="accent1"/>
                </a:highlight>
              </a:rPr>
              <a:t>A Two-Layer Architecture for Resilient </a:t>
            </a:r>
            <a:r>
              <a:rPr b="1" lang="en" sz="2970">
                <a:solidFill>
                  <a:schemeClr val="lt1"/>
                </a:solidFill>
                <a:highlight>
                  <a:schemeClr val="accent1"/>
                </a:highlight>
              </a:rPr>
              <a:t>Serving</a:t>
            </a:r>
            <a:endParaRPr b="1" sz="2970">
              <a:solidFill>
                <a:schemeClr val="lt1"/>
              </a:solidFill>
              <a:highlight>
                <a:schemeClr val="accent1"/>
              </a:highlight>
            </a:endParaRPr>
          </a:p>
        </p:txBody>
      </p:sp>
      <p:pic>
        <p:nvPicPr>
          <p:cNvPr id="132" name="Google Shape;132;p28"/>
          <p:cNvPicPr preferRelativeResize="0"/>
          <p:nvPr/>
        </p:nvPicPr>
        <p:blipFill>
          <a:blip r:embed="rId3">
            <a:alphaModFix/>
          </a:blip>
          <a:stretch>
            <a:fillRect/>
          </a:stretch>
        </p:blipFill>
        <p:spPr>
          <a:xfrm>
            <a:off x="1815138" y="1042700"/>
            <a:ext cx="5513725" cy="41007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9"/>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t/>
            </a:r>
            <a:endParaRPr/>
          </a:p>
        </p:txBody>
      </p:sp>
      <p:sp>
        <p:nvSpPr>
          <p:cNvPr id="138" name="Google Shape;138;p29"/>
          <p:cNvSpPr txBox="1"/>
          <p:nvPr>
            <p:ph idx="1" type="body"/>
          </p:nvPr>
        </p:nvSpPr>
        <p:spPr>
          <a:xfrm>
            <a:off x="311700" y="1152475"/>
            <a:ext cx="8520600" cy="3317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pic>
        <p:nvPicPr>
          <p:cNvPr id="139" name="Google Shape;139;p29" title="KubeCon EU 2026.mp4">
            <a:hlinkClick r:id="rId3"/>
          </p:cNvPr>
          <p:cNvPicPr preferRelativeResize="0"/>
          <p:nvPr/>
        </p:nvPicPr>
        <p:blipFill>
          <a:blip r:embed="rId4">
            <a:alphaModFix/>
          </a:blip>
          <a:stretch>
            <a:fillRect/>
          </a:stretch>
        </p:blipFill>
        <p:spPr>
          <a:xfrm>
            <a:off x="1919700" y="1098300"/>
            <a:ext cx="5304600" cy="3978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0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30"/>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Solving the Fleet Problem with Karmada</a:t>
            </a:r>
            <a:endParaRPr/>
          </a:p>
        </p:txBody>
      </p:sp>
      <p:sp>
        <p:nvSpPr>
          <p:cNvPr id="145" name="Google Shape;145;p30"/>
          <p:cNvSpPr txBox="1"/>
          <p:nvPr>
            <p:ph idx="1" type="body"/>
          </p:nvPr>
        </p:nvSpPr>
        <p:spPr>
          <a:xfrm>
            <a:off x="311700" y="1152475"/>
            <a:ext cx="8520600" cy="3317400"/>
          </a:xfrm>
          <a:prstGeom prst="rect">
            <a:avLst/>
          </a:prstGeom>
        </p:spPr>
        <p:txBody>
          <a:bodyPr anchorCtr="0" anchor="t" bIns="0" lIns="0" spcFirstLastPara="1" rIns="0" wrap="square" tIns="0">
            <a:noAutofit/>
          </a:bodyPr>
          <a:lstStyle/>
          <a:p>
            <a:pPr indent="-342900" lvl="0" marL="457200" rtl="0" algn="l">
              <a:spcBef>
                <a:spcPts val="0"/>
              </a:spcBef>
              <a:spcAft>
                <a:spcPts val="0"/>
              </a:spcAft>
              <a:buSzPts val="1800"/>
              <a:buChar char="●"/>
            </a:pPr>
            <a:r>
              <a:rPr b="1" lang="en" sz="1800">
                <a:solidFill>
                  <a:schemeClr val="dk1"/>
                </a:solidFill>
              </a:rPr>
              <a:t>Kubernetes-Native:</a:t>
            </a:r>
            <a:r>
              <a:rPr lang="en" sz="1800">
                <a:solidFill>
                  <a:schemeClr val="dk1"/>
                </a:solidFill>
              </a:rPr>
              <a:t> Standard APIs, standard manifests, and familiar </a:t>
            </a:r>
            <a:r>
              <a:rPr lang="en" sz="1800">
                <a:solidFill>
                  <a:srgbClr val="188038"/>
                </a:solidFill>
                <a:latin typeface="Roboto Mono"/>
                <a:ea typeface="Roboto Mono"/>
                <a:cs typeface="Roboto Mono"/>
                <a:sym typeface="Roboto Mono"/>
              </a:rPr>
              <a:t>kubectl</a:t>
            </a:r>
            <a:r>
              <a:rPr lang="en" sz="1800">
                <a:solidFill>
                  <a:schemeClr val="dk1"/>
                </a:solidFill>
              </a:rPr>
              <a:t> workflows.</a:t>
            </a:r>
            <a:endParaRPr sz="1800">
              <a:solidFill>
                <a:schemeClr val="dk1"/>
              </a:solidFill>
            </a:endParaRPr>
          </a:p>
          <a:p>
            <a:pPr indent="-342900" lvl="0" marL="457200" rtl="0" algn="l">
              <a:spcBef>
                <a:spcPts val="0"/>
              </a:spcBef>
              <a:spcAft>
                <a:spcPts val="0"/>
              </a:spcAft>
              <a:buSzPts val="1800"/>
              <a:buChar char="●"/>
            </a:pPr>
            <a:r>
              <a:rPr b="1" lang="en" sz="1800">
                <a:solidFill>
                  <a:schemeClr val="dk1"/>
                </a:solidFill>
              </a:rPr>
              <a:t>Decoupled Model:</a:t>
            </a:r>
            <a:r>
              <a:rPr lang="en" sz="1800">
                <a:solidFill>
                  <a:schemeClr val="dk1"/>
                </a:solidFill>
              </a:rPr>
              <a:t> Workload YAML stays stable; topology and fleet logic live entirely in declarative policies.</a:t>
            </a:r>
            <a:endParaRPr sz="1800">
              <a:solidFill>
                <a:schemeClr val="dk1"/>
              </a:solidFill>
            </a:endParaRPr>
          </a:p>
          <a:p>
            <a:pPr indent="-342900" lvl="0" marL="457200" rtl="0" algn="l">
              <a:spcBef>
                <a:spcPts val="0"/>
              </a:spcBef>
              <a:spcAft>
                <a:spcPts val="0"/>
              </a:spcAft>
              <a:buSzPts val="1800"/>
              <a:buChar char="●"/>
            </a:pPr>
            <a:r>
              <a:rPr b="1" lang="en" sz="1800">
                <a:solidFill>
                  <a:schemeClr val="dk1"/>
                </a:solidFill>
              </a:rPr>
              <a:t>Fleet Capabilities via Policy:</a:t>
            </a:r>
            <a:r>
              <a:rPr lang="en" sz="1800">
                <a:solidFill>
                  <a:schemeClr val="dk1"/>
                </a:solidFill>
              </a:rPr>
              <a:t> Placement and replica spreading, per-cluster overrides, and automated failover.</a:t>
            </a:r>
            <a:endParaRPr sz="1800">
              <a:solidFill>
                <a:schemeClr val="dk1"/>
              </a:solidFill>
            </a:endParaRPr>
          </a:p>
          <a:p>
            <a:pPr indent="-342900" lvl="0" marL="457200" rtl="0" algn="l">
              <a:spcBef>
                <a:spcPts val="0"/>
              </a:spcBef>
              <a:spcAft>
                <a:spcPts val="0"/>
              </a:spcAft>
              <a:buSzPts val="1800"/>
              <a:buChar char="●"/>
            </a:pPr>
            <a:r>
              <a:rPr b="1" lang="en" sz="1800">
                <a:solidFill>
                  <a:schemeClr val="dk1"/>
                </a:solidFill>
              </a:rPr>
              <a:t>RayService Integration:</a:t>
            </a:r>
            <a:r>
              <a:rPr lang="en" sz="1800">
                <a:solidFill>
                  <a:schemeClr val="dk1"/>
                </a:solidFill>
              </a:rPr>
              <a:t> Karmada Resource Interpreter teaches the control plane to understand </a:t>
            </a:r>
            <a:r>
              <a:rPr lang="en" sz="1800">
                <a:solidFill>
                  <a:srgbClr val="188038"/>
                </a:solidFill>
                <a:latin typeface="Roboto Mono"/>
                <a:ea typeface="Roboto Mono"/>
                <a:cs typeface="Roboto Mono"/>
                <a:sym typeface="Roboto Mono"/>
              </a:rPr>
              <a:t>RayService</a:t>
            </a:r>
            <a:r>
              <a:rPr lang="en" sz="1800">
                <a:solidFill>
                  <a:schemeClr val="dk1"/>
                </a:solidFill>
              </a:rPr>
              <a:t> definition.</a:t>
            </a:r>
            <a:endParaRPr sz="1800">
              <a:solidFill>
                <a:schemeClr val="dk1"/>
              </a:solidFill>
            </a:endParaRPr>
          </a:p>
          <a:p>
            <a:pPr indent="0" lvl="0" marL="0" rtl="0" algn="l">
              <a:spcBef>
                <a:spcPts val="0"/>
              </a:spcBef>
              <a:spcAft>
                <a:spcPts val="0"/>
              </a:spcAft>
              <a:buNone/>
            </a:pPr>
            <a:r>
              <a:t/>
            </a:r>
            <a:endParaRPr b="1" sz="18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31"/>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Policy-Based Placement and Replica Spreading</a:t>
            </a:r>
            <a:endParaRPr/>
          </a:p>
        </p:txBody>
      </p:sp>
      <p:pic>
        <p:nvPicPr>
          <p:cNvPr id="151" name="Google Shape;151;p31"/>
          <p:cNvPicPr preferRelativeResize="0"/>
          <p:nvPr/>
        </p:nvPicPr>
        <p:blipFill>
          <a:blip r:embed="rId3">
            <a:alphaModFix/>
          </a:blip>
          <a:stretch>
            <a:fillRect/>
          </a:stretch>
        </p:blipFill>
        <p:spPr>
          <a:xfrm>
            <a:off x="742538" y="1047901"/>
            <a:ext cx="7658911" cy="40955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32"/>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Managing GPU Heterogeneity with Dynamic Overrides</a:t>
            </a:r>
            <a:endParaRPr/>
          </a:p>
        </p:txBody>
      </p:sp>
      <p:sp>
        <p:nvSpPr>
          <p:cNvPr id="157" name="Google Shape;157;p32"/>
          <p:cNvSpPr txBox="1"/>
          <p:nvPr>
            <p:ph idx="1" type="body"/>
          </p:nvPr>
        </p:nvSpPr>
        <p:spPr>
          <a:xfrm>
            <a:off x="311700" y="1152475"/>
            <a:ext cx="8520600" cy="3317400"/>
          </a:xfrm>
          <a:prstGeom prst="rect">
            <a:avLst/>
          </a:prstGeom>
        </p:spPr>
        <p:txBody>
          <a:bodyPr anchorCtr="0" anchor="t" bIns="0" lIns="0" spcFirstLastPara="1" rIns="0" wrap="square" tIns="0">
            <a:noAutofit/>
          </a:bodyPr>
          <a:lstStyle/>
          <a:p>
            <a:pPr indent="-342900" lvl="0" marL="457200" rtl="0" algn="l">
              <a:spcBef>
                <a:spcPts val="0"/>
              </a:spcBef>
              <a:spcAft>
                <a:spcPts val="0"/>
              </a:spcAft>
              <a:buClr>
                <a:schemeClr val="dk1"/>
              </a:buClr>
              <a:buSzPts val="1800"/>
              <a:buChar char="●"/>
            </a:pPr>
            <a:r>
              <a:rPr b="1" lang="en" sz="1800">
                <a:solidFill>
                  <a:schemeClr val="dk1"/>
                </a:solidFill>
              </a:rPr>
              <a:t>The Heterogeneity Challenge:</a:t>
            </a:r>
            <a:r>
              <a:rPr lang="en" sz="1800">
                <a:solidFill>
                  <a:schemeClr val="dk1"/>
                </a:solidFill>
              </a:rPr>
              <a:t> Avoid configuration drift and "YAML-per-cluster" anti-patterns across diverse environments.</a:t>
            </a:r>
            <a:endParaRPr sz="1800">
              <a:solidFill>
                <a:schemeClr val="dk1"/>
              </a:solidFill>
            </a:endParaRPr>
          </a:p>
          <a:p>
            <a:pPr indent="-342900" lvl="0" marL="457200" rtl="0" algn="l">
              <a:spcBef>
                <a:spcPts val="0"/>
              </a:spcBef>
              <a:spcAft>
                <a:spcPts val="0"/>
              </a:spcAft>
              <a:buClr>
                <a:schemeClr val="dk1"/>
              </a:buClr>
              <a:buSzPts val="1800"/>
              <a:buChar char="●"/>
            </a:pPr>
            <a:r>
              <a:rPr b="1" lang="en" sz="1800">
                <a:solidFill>
                  <a:schemeClr val="dk1"/>
                </a:solidFill>
              </a:rPr>
              <a:t>Dynamic Adaptation (</a:t>
            </a:r>
            <a:r>
              <a:rPr b="1" lang="en" sz="1800">
                <a:solidFill>
                  <a:srgbClr val="188038"/>
                </a:solidFill>
                <a:latin typeface="Roboto Mono"/>
                <a:ea typeface="Roboto Mono"/>
                <a:cs typeface="Roboto Mono"/>
                <a:sym typeface="Roboto Mono"/>
              </a:rPr>
              <a:t>ClusterOverridePolicy/OverridePolicy</a:t>
            </a:r>
            <a:r>
              <a:rPr b="1" lang="en" sz="1800">
                <a:solidFill>
                  <a:schemeClr val="dk1"/>
                </a:solidFill>
              </a:rPr>
              <a:t>):</a:t>
            </a:r>
            <a:r>
              <a:rPr lang="en" sz="1800">
                <a:solidFill>
                  <a:schemeClr val="dk1"/>
                </a:solidFill>
              </a:rPr>
              <a:t> Applies transformations before workloads are dispatched.</a:t>
            </a:r>
            <a:endParaRPr sz="1800">
              <a:solidFill>
                <a:schemeClr val="dk1"/>
              </a:solidFill>
            </a:endParaRPr>
          </a:p>
          <a:p>
            <a:pPr indent="0" lvl="0" marL="0" rtl="0" algn="l">
              <a:spcBef>
                <a:spcPts val="0"/>
              </a:spcBef>
              <a:spcAft>
                <a:spcPts val="0"/>
              </a:spcAft>
              <a:buNone/>
            </a:pPr>
            <a:r>
              <a:t/>
            </a:r>
            <a:endParaRPr sz="1800"/>
          </a:p>
        </p:txBody>
      </p:sp>
      <p:pic>
        <p:nvPicPr>
          <p:cNvPr id="158" name="Google Shape;158;p32"/>
          <p:cNvPicPr preferRelativeResize="0"/>
          <p:nvPr/>
        </p:nvPicPr>
        <p:blipFill>
          <a:blip r:embed="rId3">
            <a:alphaModFix/>
          </a:blip>
          <a:stretch>
            <a:fillRect/>
          </a:stretch>
        </p:blipFill>
        <p:spPr>
          <a:xfrm>
            <a:off x="574238" y="1719074"/>
            <a:ext cx="7995525" cy="34244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33"/>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Automated Failover and Blast Radius Reduction</a:t>
            </a:r>
            <a:endParaRPr/>
          </a:p>
        </p:txBody>
      </p:sp>
      <p:sp>
        <p:nvSpPr>
          <p:cNvPr id="164" name="Google Shape;164;p33"/>
          <p:cNvSpPr txBox="1"/>
          <p:nvPr>
            <p:ph idx="1" type="body"/>
          </p:nvPr>
        </p:nvSpPr>
        <p:spPr>
          <a:xfrm>
            <a:off x="311700" y="1152475"/>
            <a:ext cx="4704900" cy="3990900"/>
          </a:xfrm>
          <a:prstGeom prst="rect">
            <a:avLst/>
          </a:prstGeom>
        </p:spPr>
        <p:txBody>
          <a:bodyPr anchorCtr="0" anchor="t" bIns="0" lIns="0" spcFirstLastPara="1" rIns="0" wrap="square" tIns="0">
            <a:noAutofit/>
          </a:bodyPr>
          <a:lstStyle/>
          <a:p>
            <a:pPr indent="-342900" lvl="0" marL="457200" rtl="0" algn="l">
              <a:spcBef>
                <a:spcPts val="0"/>
              </a:spcBef>
              <a:spcAft>
                <a:spcPts val="0"/>
              </a:spcAft>
              <a:buSzPts val="1800"/>
              <a:buChar char="●"/>
            </a:pPr>
            <a:r>
              <a:rPr b="1" lang="en" sz="1800">
                <a:solidFill>
                  <a:schemeClr val="dk1"/>
                </a:solidFill>
              </a:rPr>
              <a:t>Cluster-Level Failover:</a:t>
            </a:r>
            <a:r>
              <a:rPr lang="en" sz="1800">
                <a:solidFill>
                  <a:schemeClr val="dk1"/>
                </a:solidFill>
              </a:rPr>
              <a:t> Evicts workloads based on infrastructure taints (e.g., </a:t>
            </a:r>
            <a:r>
              <a:rPr lang="en" sz="1800">
                <a:solidFill>
                  <a:srgbClr val="188038"/>
                </a:solidFill>
                <a:latin typeface="Roboto Mono"/>
                <a:ea typeface="Roboto Mono"/>
                <a:cs typeface="Roboto Mono"/>
                <a:sym typeface="Roboto Mono"/>
              </a:rPr>
              <a:t>not-ready</a:t>
            </a:r>
            <a:r>
              <a:rPr lang="en" sz="1800">
                <a:solidFill>
                  <a:schemeClr val="dk1"/>
                </a:solidFill>
              </a:rPr>
              <a:t>, </a:t>
            </a:r>
            <a:r>
              <a:rPr lang="en" sz="1800">
                <a:solidFill>
                  <a:srgbClr val="188038"/>
                </a:solidFill>
                <a:latin typeface="Roboto Mono"/>
                <a:ea typeface="Roboto Mono"/>
                <a:cs typeface="Roboto Mono"/>
                <a:sym typeface="Roboto Mono"/>
              </a:rPr>
              <a:t>unreachable</a:t>
            </a:r>
            <a:r>
              <a:rPr lang="en" sz="1800">
                <a:solidFill>
                  <a:schemeClr val="dk1"/>
                </a:solidFill>
              </a:rPr>
              <a:t>) after a configurable grace period.</a:t>
            </a:r>
            <a:endParaRPr sz="1800">
              <a:solidFill>
                <a:schemeClr val="dk1"/>
              </a:solidFill>
            </a:endParaRPr>
          </a:p>
          <a:p>
            <a:pPr indent="-342900" lvl="0" marL="457200" rtl="0" algn="l">
              <a:spcBef>
                <a:spcPts val="0"/>
              </a:spcBef>
              <a:spcAft>
                <a:spcPts val="0"/>
              </a:spcAft>
              <a:buSzPts val="1800"/>
              <a:buChar char="●"/>
            </a:pPr>
            <a:r>
              <a:rPr b="1" lang="en" sz="1800">
                <a:solidFill>
                  <a:schemeClr val="dk1"/>
                </a:solidFill>
              </a:rPr>
              <a:t>Workload-Level Failover:</a:t>
            </a:r>
            <a:r>
              <a:rPr lang="en" sz="1800">
                <a:solidFill>
                  <a:schemeClr val="dk1"/>
                </a:solidFill>
              </a:rPr>
              <a:t> Prevents silent blackholes when the cluster is healthy but the specific </a:t>
            </a:r>
            <a:r>
              <a:rPr lang="en" sz="1800">
                <a:solidFill>
                  <a:srgbClr val="188038"/>
                </a:solidFill>
                <a:latin typeface="Roboto Mono"/>
                <a:ea typeface="Roboto Mono"/>
                <a:cs typeface="Roboto Mono"/>
                <a:sym typeface="Roboto Mono"/>
              </a:rPr>
              <a:t>RayService</a:t>
            </a:r>
            <a:r>
              <a:rPr lang="en" sz="1800">
                <a:solidFill>
                  <a:schemeClr val="dk1"/>
                </a:solidFill>
              </a:rPr>
              <a:t> is degraded or crash-looping.</a:t>
            </a:r>
            <a:endParaRPr sz="1800">
              <a:solidFill>
                <a:schemeClr val="dk1"/>
              </a:solidFill>
            </a:endParaRPr>
          </a:p>
          <a:p>
            <a:pPr indent="-342900" lvl="0" marL="457200" rtl="0" algn="l">
              <a:spcBef>
                <a:spcPts val="0"/>
              </a:spcBef>
              <a:spcAft>
                <a:spcPts val="0"/>
              </a:spcAft>
              <a:buSzPts val="1800"/>
              <a:buChar char="●"/>
            </a:pPr>
            <a:r>
              <a:rPr b="1" lang="en" sz="1800">
                <a:solidFill>
                  <a:schemeClr val="dk1"/>
                </a:solidFill>
              </a:rPr>
              <a:t>Interpreter-Driven Recovery:</a:t>
            </a:r>
            <a:r>
              <a:rPr lang="en" sz="1800">
                <a:solidFill>
                  <a:schemeClr val="dk1"/>
                </a:solidFill>
              </a:rPr>
              <a:t> Maps </a:t>
            </a:r>
            <a:r>
              <a:rPr lang="en" sz="1800">
                <a:solidFill>
                  <a:srgbClr val="188038"/>
                </a:solidFill>
                <a:latin typeface="Roboto Mono"/>
                <a:ea typeface="Roboto Mono"/>
                <a:cs typeface="Roboto Mono"/>
                <a:sym typeface="Roboto Mono"/>
              </a:rPr>
              <a:t>RayService</a:t>
            </a:r>
            <a:r>
              <a:rPr lang="en" sz="1800">
                <a:solidFill>
                  <a:schemeClr val="dk1"/>
                </a:solidFill>
              </a:rPr>
              <a:t> CRD status to Karmada health semantics to trigger precise, policy-driven rescheduling.</a:t>
            </a:r>
            <a:endParaRPr sz="1800">
              <a:solidFill>
                <a:schemeClr val="dk1"/>
              </a:solidFill>
            </a:endParaRPr>
          </a:p>
          <a:p>
            <a:pPr indent="0" lvl="0" marL="0" rtl="0" algn="l">
              <a:spcBef>
                <a:spcPts val="0"/>
              </a:spcBef>
              <a:spcAft>
                <a:spcPts val="0"/>
              </a:spcAft>
              <a:buNone/>
            </a:pPr>
            <a:r>
              <a:t/>
            </a:r>
            <a:endParaRPr b="1" sz="1800">
              <a:solidFill>
                <a:schemeClr val="dk1"/>
              </a:solidFill>
            </a:endParaRPr>
          </a:p>
        </p:txBody>
      </p:sp>
      <p:pic>
        <p:nvPicPr>
          <p:cNvPr id="165" name="Google Shape;165;p33"/>
          <p:cNvPicPr preferRelativeResize="0"/>
          <p:nvPr/>
        </p:nvPicPr>
        <p:blipFill>
          <a:blip r:embed="rId3">
            <a:alphaModFix/>
          </a:blip>
          <a:stretch>
            <a:fillRect/>
          </a:stretch>
        </p:blipFill>
        <p:spPr>
          <a:xfrm>
            <a:off x="5016600" y="1631238"/>
            <a:ext cx="3975000" cy="30333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4"/>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rgbClr val="FFFFFF"/>
              </a:buClr>
              <a:buSzPts val="3630"/>
              <a:buFont typeface="Arial"/>
              <a:buNone/>
            </a:pPr>
            <a:r>
              <a:rPr b="1" lang="en" sz="2970">
                <a:solidFill>
                  <a:schemeClr val="lt1"/>
                </a:solidFill>
                <a:highlight>
                  <a:schemeClr val="accent1"/>
                </a:highlight>
              </a:rPr>
              <a:t>Challenges of AI Serving in Production</a:t>
            </a:r>
            <a:endParaRPr b="1" sz="2970">
              <a:solidFill>
                <a:schemeClr val="lt1"/>
              </a:solidFill>
              <a:highlight>
                <a:schemeClr val="accent1"/>
              </a:highlight>
            </a:endParaRPr>
          </a:p>
        </p:txBody>
      </p:sp>
      <p:sp>
        <p:nvSpPr>
          <p:cNvPr id="171" name="Google Shape;171;p34"/>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342900" lvl="0" marL="457200" rtl="0" algn="l">
              <a:spcBef>
                <a:spcPts val="0"/>
              </a:spcBef>
              <a:spcAft>
                <a:spcPts val="0"/>
              </a:spcAft>
              <a:buClr>
                <a:schemeClr val="dk1"/>
              </a:buClr>
              <a:buSzPts val="1800"/>
              <a:buChar char="●"/>
            </a:pPr>
            <a:r>
              <a:rPr b="1" lang="en" sz="1800">
                <a:solidFill>
                  <a:schemeClr val="dk1"/>
                </a:solidFill>
              </a:rPr>
              <a:t>Modern AI serving is more than just a model</a:t>
            </a:r>
            <a:endParaRPr b="1" sz="1800">
              <a:solidFill>
                <a:schemeClr val="dk1"/>
              </a:solidFill>
            </a:endParaRPr>
          </a:p>
          <a:p>
            <a:pPr indent="-342900" lvl="0" marL="457200" rtl="0" algn="l">
              <a:spcBef>
                <a:spcPts val="0"/>
              </a:spcBef>
              <a:spcAft>
                <a:spcPts val="0"/>
              </a:spcAft>
              <a:buClr>
                <a:schemeClr val="dk1"/>
              </a:buClr>
              <a:buSzPts val="1800"/>
              <a:buChar char="●"/>
            </a:pPr>
            <a:r>
              <a:rPr b="1" lang="en" sz="1800">
                <a:solidFill>
                  <a:schemeClr val="dk1"/>
                </a:solidFill>
              </a:rPr>
              <a:t>Inefficient GPU Utilization</a:t>
            </a:r>
            <a:endParaRPr b="1" sz="1800">
              <a:solidFill>
                <a:schemeClr val="dk1"/>
              </a:solidFill>
            </a:endParaRPr>
          </a:p>
          <a:p>
            <a:pPr indent="-342900" lvl="0" marL="457200" rtl="0" algn="l">
              <a:spcBef>
                <a:spcPts val="0"/>
              </a:spcBef>
              <a:spcAft>
                <a:spcPts val="0"/>
              </a:spcAft>
              <a:buClr>
                <a:schemeClr val="dk1"/>
              </a:buClr>
              <a:buSzPts val="1800"/>
              <a:buChar char="●"/>
            </a:pPr>
            <a:r>
              <a:rPr b="1" lang="en" sz="1800">
                <a:solidFill>
                  <a:schemeClr val="dk1"/>
                </a:solidFill>
              </a:rPr>
              <a:t>Scaling Inflexibility</a:t>
            </a:r>
            <a:endParaRPr b="1" sz="1800">
              <a:solidFill>
                <a:schemeClr val="dk1"/>
              </a:solidFill>
            </a:endParaRPr>
          </a:p>
          <a:p>
            <a:pPr indent="-342900" lvl="0" marL="457200" rtl="0" algn="l">
              <a:spcBef>
                <a:spcPts val="0"/>
              </a:spcBef>
              <a:spcAft>
                <a:spcPts val="0"/>
              </a:spcAft>
              <a:buClr>
                <a:schemeClr val="dk1"/>
              </a:buClr>
              <a:buSzPts val="1800"/>
              <a:buChar char="●"/>
            </a:pPr>
            <a:r>
              <a:rPr b="1" lang="en" sz="1800">
                <a:solidFill>
                  <a:schemeClr val="dk1"/>
                </a:solidFill>
              </a:rPr>
              <a:t>Dev/Prod Gap</a:t>
            </a:r>
            <a:endParaRPr b="1" sz="1800">
              <a:solidFill>
                <a:schemeClr val="dk1"/>
              </a:solidFill>
            </a:endParaRPr>
          </a:p>
          <a:p>
            <a:pPr indent="-342900" lvl="0" marL="457200" rtl="0" algn="l">
              <a:spcBef>
                <a:spcPts val="0"/>
              </a:spcBef>
              <a:spcAft>
                <a:spcPts val="0"/>
              </a:spcAft>
              <a:buClr>
                <a:schemeClr val="dk1"/>
              </a:buClr>
              <a:buSzPts val="1800"/>
              <a:buChar char="●"/>
            </a:pPr>
            <a:r>
              <a:rPr b="1" lang="en" sz="1800">
                <a:solidFill>
                  <a:schemeClr val="dk1"/>
                </a:solidFill>
              </a:rPr>
              <a:t>Framework Lock-in</a:t>
            </a:r>
            <a:endParaRPr b="1" sz="1800">
              <a:solidFill>
                <a:schemeClr val="dk1"/>
              </a:solidFill>
            </a:endParaRPr>
          </a:p>
          <a:p>
            <a:pPr indent="0" lvl="0" marL="0" rtl="0" algn="l">
              <a:lnSpc>
                <a:spcPct val="115000"/>
              </a:lnSpc>
              <a:spcBef>
                <a:spcPts val="0"/>
              </a:spcBef>
              <a:spcAft>
                <a:spcPts val="0"/>
              </a:spcAft>
              <a:buNone/>
            </a:pPr>
            <a:r>
              <a:t/>
            </a:r>
            <a:endParaRPr b="1" sz="18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5"/>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rgbClr val="FFFFFF"/>
              </a:buClr>
              <a:buSzPts val="3630"/>
              <a:buFont typeface="Arial"/>
              <a:buNone/>
            </a:pPr>
            <a:r>
              <a:rPr b="1" lang="en" sz="2970">
                <a:solidFill>
                  <a:schemeClr val="lt1"/>
                </a:solidFill>
                <a:highlight>
                  <a:schemeClr val="accent1"/>
                </a:highlight>
              </a:rPr>
              <a:t>Modern AI serving is more than just a model</a:t>
            </a:r>
            <a:endParaRPr b="1" sz="2970">
              <a:solidFill>
                <a:schemeClr val="lt1"/>
              </a:solidFill>
              <a:highlight>
                <a:schemeClr val="accent1"/>
              </a:highlight>
            </a:endParaRPr>
          </a:p>
        </p:txBody>
      </p:sp>
      <p:sp>
        <p:nvSpPr>
          <p:cNvPr id="177" name="Google Shape;177;p35"/>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2400"/>
          </a:p>
        </p:txBody>
      </p:sp>
      <p:pic>
        <p:nvPicPr>
          <p:cNvPr id="178" name="Google Shape;178;p35"/>
          <p:cNvPicPr preferRelativeResize="0"/>
          <p:nvPr/>
        </p:nvPicPr>
        <p:blipFill>
          <a:blip r:embed="rId3">
            <a:alphaModFix/>
          </a:blip>
          <a:stretch>
            <a:fillRect/>
          </a:stretch>
        </p:blipFill>
        <p:spPr>
          <a:xfrm>
            <a:off x="623550" y="1152468"/>
            <a:ext cx="7896901" cy="392465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6"/>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rgbClr val="FFFFFF"/>
              </a:buClr>
              <a:buSzPts val="3630"/>
              <a:buFont typeface="Arial"/>
              <a:buNone/>
            </a:pPr>
            <a:r>
              <a:rPr b="1" lang="en" sz="2970">
                <a:solidFill>
                  <a:schemeClr val="lt1"/>
                </a:solidFill>
                <a:highlight>
                  <a:schemeClr val="accent1"/>
                </a:highlight>
              </a:rPr>
              <a:t>Inefficient GPU Utilization [1]</a:t>
            </a:r>
            <a:endParaRPr b="1" sz="2970">
              <a:solidFill>
                <a:schemeClr val="lt1"/>
              </a:solidFill>
              <a:highlight>
                <a:schemeClr val="accent1"/>
              </a:highlight>
            </a:endParaRPr>
          </a:p>
        </p:txBody>
      </p:sp>
      <p:sp>
        <p:nvSpPr>
          <p:cNvPr id="184" name="Google Shape;184;p36"/>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2400"/>
          </a:p>
        </p:txBody>
      </p:sp>
      <p:pic>
        <p:nvPicPr>
          <p:cNvPr id="185" name="Google Shape;185;p36"/>
          <p:cNvPicPr preferRelativeResize="0"/>
          <p:nvPr/>
        </p:nvPicPr>
        <p:blipFill>
          <a:blip r:embed="rId3">
            <a:alphaModFix/>
          </a:blip>
          <a:stretch>
            <a:fillRect/>
          </a:stretch>
        </p:blipFill>
        <p:spPr>
          <a:xfrm>
            <a:off x="1548750" y="1093500"/>
            <a:ext cx="6046495" cy="4050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7"/>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chemeClr val="lt1"/>
              </a:buClr>
              <a:buSzPts val="3630"/>
              <a:buFont typeface="Arial"/>
              <a:buNone/>
            </a:pPr>
            <a:r>
              <a:rPr b="1" lang="en" sz="2970">
                <a:solidFill>
                  <a:schemeClr val="lt1"/>
                </a:solidFill>
                <a:highlight>
                  <a:schemeClr val="accent1"/>
                </a:highlight>
              </a:rPr>
              <a:t>Inefficient GPU Utilization [2]</a:t>
            </a:r>
            <a:endParaRPr b="1" sz="2970">
              <a:solidFill>
                <a:schemeClr val="lt1"/>
              </a:solidFill>
              <a:highlight>
                <a:schemeClr val="accent1"/>
              </a:highlight>
            </a:endParaRPr>
          </a:p>
        </p:txBody>
      </p:sp>
      <p:sp>
        <p:nvSpPr>
          <p:cNvPr id="191" name="Google Shape;191;p37"/>
          <p:cNvSpPr txBox="1"/>
          <p:nvPr>
            <p:ph idx="1" type="body"/>
          </p:nvPr>
        </p:nvSpPr>
        <p:spPr>
          <a:xfrm>
            <a:off x="311700" y="1152475"/>
            <a:ext cx="8520600" cy="38052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2400"/>
          </a:p>
        </p:txBody>
      </p:sp>
      <p:pic>
        <p:nvPicPr>
          <p:cNvPr id="192" name="Google Shape;192;p37"/>
          <p:cNvPicPr preferRelativeResize="0"/>
          <p:nvPr/>
        </p:nvPicPr>
        <p:blipFill>
          <a:blip r:embed="rId3">
            <a:alphaModFix/>
          </a:blip>
          <a:stretch>
            <a:fillRect/>
          </a:stretch>
        </p:blipFill>
        <p:spPr>
          <a:xfrm>
            <a:off x="850513" y="1152473"/>
            <a:ext cx="7442967" cy="38051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8"/>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chemeClr val="lt1"/>
              </a:buClr>
              <a:buSzPts val="3630"/>
              <a:buFont typeface="Arial"/>
              <a:buNone/>
            </a:pPr>
            <a:r>
              <a:rPr b="1" lang="en" sz="2970">
                <a:solidFill>
                  <a:schemeClr val="lt1"/>
                </a:solidFill>
                <a:highlight>
                  <a:schemeClr val="accent1"/>
                </a:highlight>
              </a:rPr>
              <a:t>Scaling Inflexibility</a:t>
            </a:r>
            <a:endParaRPr b="1" sz="2970">
              <a:solidFill>
                <a:schemeClr val="lt1"/>
              </a:solidFill>
              <a:highlight>
                <a:schemeClr val="accent1"/>
              </a:highlight>
            </a:endParaRPr>
          </a:p>
        </p:txBody>
      </p:sp>
      <p:sp>
        <p:nvSpPr>
          <p:cNvPr id="198" name="Google Shape;198;p38"/>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1800"/>
          </a:p>
        </p:txBody>
      </p:sp>
      <p:pic>
        <p:nvPicPr>
          <p:cNvPr id="199" name="Google Shape;199;p38"/>
          <p:cNvPicPr preferRelativeResize="0"/>
          <p:nvPr/>
        </p:nvPicPr>
        <p:blipFill>
          <a:blip r:embed="rId3">
            <a:alphaModFix/>
          </a:blip>
          <a:stretch>
            <a:fillRect/>
          </a:stretch>
        </p:blipFill>
        <p:spPr>
          <a:xfrm>
            <a:off x="876300" y="1152475"/>
            <a:ext cx="7391399" cy="38335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9"/>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chemeClr val="dk1"/>
              </a:buClr>
              <a:buSzPts val="1100"/>
              <a:buFont typeface="Arial"/>
              <a:buNone/>
            </a:pPr>
            <a:r>
              <a:rPr b="1" lang="en" sz="2970">
                <a:solidFill>
                  <a:schemeClr val="lt1"/>
                </a:solidFill>
                <a:highlight>
                  <a:schemeClr val="accent1"/>
                </a:highlight>
              </a:rPr>
              <a:t>Dev/Prod Gap</a:t>
            </a:r>
            <a:endParaRPr b="1" sz="2970">
              <a:solidFill>
                <a:schemeClr val="lt1"/>
              </a:solidFill>
              <a:highlight>
                <a:schemeClr val="accent1"/>
              </a:highlight>
            </a:endParaRPr>
          </a:p>
        </p:txBody>
      </p:sp>
      <p:sp>
        <p:nvSpPr>
          <p:cNvPr id="205" name="Google Shape;205;p39"/>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1800"/>
          </a:p>
        </p:txBody>
      </p:sp>
      <p:pic>
        <p:nvPicPr>
          <p:cNvPr id="206" name="Google Shape;206;p39"/>
          <p:cNvPicPr preferRelativeResize="0"/>
          <p:nvPr/>
        </p:nvPicPr>
        <p:blipFill>
          <a:blip r:embed="rId3">
            <a:alphaModFix/>
          </a:blip>
          <a:stretch>
            <a:fillRect/>
          </a:stretch>
        </p:blipFill>
        <p:spPr>
          <a:xfrm>
            <a:off x="730575" y="1093500"/>
            <a:ext cx="7682849" cy="40249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40"/>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chemeClr val="dk1"/>
              </a:buClr>
              <a:buSzPts val="1100"/>
              <a:buFont typeface="Arial"/>
              <a:buNone/>
            </a:pPr>
            <a:r>
              <a:rPr b="1" lang="en" sz="2970">
                <a:solidFill>
                  <a:schemeClr val="lt1"/>
                </a:solidFill>
                <a:highlight>
                  <a:schemeClr val="accent1"/>
                </a:highlight>
              </a:rPr>
              <a:t>Framework Lock-in</a:t>
            </a:r>
            <a:endParaRPr b="1" sz="2970">
              <a:solidFill>
                <a:schemeClr val="lt1"/>
              </a:solidFill>
              <a:highlight>
                <a:schemeClr val="accent1"/>
              </a:highlight>
            </a:endParaRPr>
          </a:p>
        </p:txBody>
      </p:sp>
      <p:sp>
        <p:nvSpPr>
          <p:cNvPr id="212" name="Google Shape;212;p40"/>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2400"/>
          </a:p>
        </p:txBody>
      </p:sp>
      <p:pic>
        <p:nvPicPr>
          <p:cNvPr id="213" name="Google Shape;213;p40"/>
          <p:cNvPicPr preferRelativeResize="0"/>
          <p:nvPr/>
        </p:nvPicPr>
        <p:blipFill>
          <a:blip r:embed="rId3">
            <a:alphaModFix/>
          </a:blip>
          <a:stretch>
            <a:fillRect/>
          </a:stretch>
        </p:blipFill>
        <p:spPr>
          <a:xfrm>
            <a:off x="2111800" y="1093500"/>
            <a:ext cx="4909652" cy="405000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41"/>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chemeClr val="dk1"/>
              </a:buClr>
              <a:buSzPts val="1100"/>
              <a:buFont typeface="Arial"/>
              <a:buNone/>
            </a:pPr>
            <a:r>
              <a:rPr b="1" lang="en" sz="2970">
                <a:solidFill>
                  <a:schemeClr val="lt1"/>
                </a:solidFill>
                <a:highlight>
                  <a:schemeClr val="accent1"/>
                </a:highlight>
              </a:rPr>
              <a:t>Ray: </a:t>
            </a:r>
            <a:r>
              <a:rPr b="1" lang="en" sz="2970">
                <a:solidFill>
                  <a:schemeClr val="lt1"/>
                </a:solidFill>
                <a:highlight>
                  <a:schemeClr val="accent1"/>
                </a:highlight>
              </a:rPr>
              <a:t>A Unified Compute Framework for AI</a:t>
            </a:r>
            <a:endParaRPr b="1" sz="2970">
              <a:solidFill>
                <a:schemeClr val="lt1"/>
              </a:solidFill>
              <a:highlight>
                <a:schemeClr val="accent1"/>
              </a:highlight>
            </a:endParaRPr>
          </a:p>
        </p:txBody>
      </p:sp>
      <p:sp>
        <p:nvSpPr>
          <p:cNvPr id="219" name="Google Shape;219;p41"/>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2400"/>
          </a:p>
        </p:txBody>
      </p:sp>
      <p:pic>
        <p:nvPicPr>
          <p:cNvPr id="220" name="Google Shape;220;p41"/>
          <p:cNvPicPr preferRelativeResize="0"/>
          <p:nvPr/>
        </p:nvPicPr>
        <p:blipFill>
          <a:blip r:embed="rId3">
            <a:alphaModFix/>
          </a:blip>
          <a:stretch>
            <a:fillRect/>
          </a:stretch>
        </p:blipFill>
        <p:spPr>
          <a:xfrm>
            <a:off x="1680797" y="1093502"/>
            <a:ext cx="5782418" cy="405602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42"/>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chemeClr val="dk1"/>
              </a:buClr>
              <a:buSzPts val="1100"/>
              <a:buFont typeface="Arial"/>
              <a:buNone/>
            </a:pPr>
            <a:r>
              <a:rPr b="1" lang="en" sz="2970">
                <a:solidFill>
                  <a:schemeClr val="lt1"/>
                </a:solidFill>
                <a:highlight>
                  <a:schemeClr val="accent1"/>
                </a:highlight>
              </a:rPr>
              <a:t>Ray: </a:t>
            </a:r>
            <a:r>
              <a:rPr b="1" lang="en" sz="2970">
                <a:solidFill>
                  <a:schemeClr val="lt1"/>
                </a:solidFill>
                <a:highlight>
                  <a:schemeClr val="accent1"/>
                </a:highlight>
              </a:rPr>
              <a:t>Python</a:t>
            </a:r>
            <a:r>
              <a:rPr b="1" lang="en" sz="2970">
                <a:solidFill>
                  <a:schemeClr val="lt1"/>
                </a:solidFill>
                <a:highlight>
                  <a:schemeClr val="accent1"/>
                </a:highlight>
              </a:rPr>
              <a:t> Example</a:t>
            </a:r>
            <a:endParaRPr b="1" sz="2970">
              <a:solidFill>
                <a:schemeClr val="lt1"/>
              </a:solidFill>
              <a:highlight>
                <a:schemeClr val="accent1"/>
              </a:highlight>
            </a:endParaRPr>
          </a:p>
        </p:txBody>
      </p:sp>
      <p:sp>
        <p:nvSpPr>
          <p:cNvPr id="226" name="Google Shape;226;p42"/>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2400"/>
          </a:p>
        </p:txBody>
      </p:sp>
      <p:pic>
        <p:nvPicPr>
          <p:cNvPr id="227" name="Google Shape;227;p42"/>
          <p:cNvPicPr preferRelativeResize="0"/>
          <p:nvPr/>
        </p:nvPicPr>
        <p:blipFill>
          <a:blip r:embed="rId3">
            <a:alphaModFix/>
          </a:blip>
          <a:stretch>
            <a:fillRect/>
          </a:stretch>
        </p:blipFill>
        <p:spPr>
          <a:xfrm>
            <a:off x="2469749" y="1152475"/>
            <a:ext cx="4204524" cy="38522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43"/>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chemeClr val="dk1"/>
              </a:buClr>
              <a:buSzPts val="1100"/>
              <a:buFont typeface="Arial"/>
              <a:buNone/>
            </a:pPr>
            <a:r>
              <a:rPr b="1" lang="en" sz="2970">
                <a:solidFill>
                  <a:schemeClr val="lt1"/>
                </a:solidFill>
                <a:highlight>
                  <a:schemeClr val="accent1"/>
                </a:highlight>
              </a:rPr>
              <a:t>Ray: Architecture</a:t>
            </a:r>
            <a:endParaRPr b="1" sz="2970">
              <a:solidFill>
                <a:schemeClr val="lt1"/>
              </a:solidFill>
              <a:highlight>
                <a:schemeClr val="accent1"/>
              </a:highlight>
            </a:endParaRPr>
          </a:p>
        </p:txBody>
      </p:sp>
      <p:sp>
        <p:nvSpPr>
          <p:cNvPr id="233" name="Google Shape;233;p43"/>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2400"/>
          </a:p>
        </p:txBody>
      </p:sp>
      <p:pic>
        <p:nvPicPr>
          <p:cNvPr id="234" name="Google Shape;234;p43"/>
          <p:cNvPicPr preferRelativeResize="0"/>
          <p:nvPr/>
        </p:nvPicPr>
        <p:blipFill>
          <a:blip r:embed="rId3">
            <a:alphaModFix/>
          </a:blip>
          <a:stretch>
            <a:fillRect/>
          </a:stretch>
        </p:blipFill>
        <p:spPr>
          <a:xfrm>
            <a:off x="1928670" y="1152475"/>
            <a:ext cx="5286653" cy="40499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4"/>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chemeClr val="dk1"/>
              </a:buClr>
              <a:buSzPts val="1100"/>
              <a:buFont typeface="Arial"/>
              <a:buNone/>
            </a:pPr>
            <a:r>
              <a:rPr b="1" lang="en" sz="2970">
                <a:solidFill>
                  <a:schemeClr val="lt1"/>
                </a:solidFill>
                <a:highlight>
                  <a:schemeClr val="accent1"/>
                </a:highlight>
              </a:rPr>
              <a:t>What is KubeRay?</a:t>
            </a:r>
            <a:endParaRPr b="1" sz="2970">
              <a:solidFill>
                <a:schemeClr val="lt1"/>
              </a:solidFill>
              <a:highlight>
                <a:schemeClr val="accent1"/>
              </a:highlight>
            </a:endParaRPr>
          </a:p>
        </p:txBody>
      </p:sp>
      <p:sp>
        <p:nvSpPr>
          <p:cNvPr id="240" name="Google Shape;240;p44"/>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2400"/>
          </a:p>
        </p:txBody>
      </p:sp>
      <p:pic>
        <p:nvPicPr>
          <p:cNvPr id="241" name="Google Shape;241;p44"/>
          <p:cNvPicPr preferRelativeResize="0"/>
          <p:nvPr/>
        </p:nvPicPr>
        <p:blipFill>
          <a:blip r:embed="rId3">
            <a:alphaModFix/>
          </a:blip>
          <a:stretch>
            <a:fillRect/>
          </a:stretch>
        </p:blipFill>
        <p:spPr>
          <a:xfrm>
            <a:off x="1920898" y="1093500"/>
            <a:ext cx="5302200" cy="395032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5"/>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chemeClr val="dk1"/>
              </a:buClr>
              <a:buSzPts val="1100"/>
              <a:buFont typeface="Arial"/>
              <a:buNone/>
            </a:pPr>
            <a:r>
              <a:rPr b="1" lang="en" sz="2970">
                <a:solidFill>
                  <a:schemeClr val="lt1"/>
                </a:solidFill>
                <a:highlight>
                  <a:schemeClr val="accent1"/>
                </a:highlight>
              </a:rPr>
              <a:t>KubeRay APIs</a:t>
            </a:r>
            <a:endParaRPr b="1" sz="2970">
              <a:solidFill>
                <a:schemeClr val="lt1"/>
              </a:solidFill>
              <a:highlight>
                <a:schemeClr val="accent1"/>
              </a:highlight>
            </a:endParaRPr>
          </a:p>
        </p:txBody>
      </p:sp>
      <p:sp>
        <p:nvSpPr>
          <p:cNvPr id="247" name="Google Shape;247;p45"/>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2400"/>
          </a:p>
        </p:txBody>
      </p:sp>
      <p:pic>
        <p:nvPicPr>
          <p:cNvPr id="248" name="Google Shape;248;p45"/>
          <p:cNvPicPr preferRelativeResize="0"/>
          <p:nvPr/>
        </p:nvPicPr>
        <p:blipFill>
          <a:blip r:embed="rId3">
            <a:alphaModFix/>
          </a:blip>
          <a:stretch>
            <a:fillRect/>
          </a:stretch>
        </p:blipFill>
        <p:spPr>
          <a:xfrm>
            <a:off x="1406500" y="1152475"/>
            <a:ext cx="6038701" cy="400212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46"/>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chemeClr val="dk1"/>
              </a:buClr>
              <a:buSzPts val="1100"/>
              <a:buFont typeface="Arial"/>
              <a:buNone/>
            </a:pPr>
            <a:r>
              <a:rPr b="1" lang="en" sz="2970">
                <a:solidFill>
                  <a:schemeClr val="lt1"/>
                </a:solidFill>
                <a:highlight>
                  <a:schemeClr val="accent1"/>
                </a:highlight>
              </a:rPr>
              <a:t>RayService</a:t>
            </a:r>
            <a:endParaRPr b="1" sz="2970">
              <a:solidFill>
                <a:schemeClr val="lt1"/>
              </a:solidFill>
              <a:highlight>
                <a:schemeClr val="accent1"/>
              </a:highlight>
            </a:endParaRPr>
          </a:p>
        </p:txBody>
      </p:sp>
      <p:sp>
        <p:nvSpPr>
          <p:cNvPr id="254" name="Google Shape;254;p46"/>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342900" lvl="0" marL="457200" rtl="0" algn="l">
              <a:spcBef>
                <a:spcPts val="0"/>
              </a:spcBef>
              <a:spcAft>
                <a:spcPts val="0"/>
              </a:spcAft>
              <a:buClr>
                <a:schemeClr val="dk1"/>
              </a:buClr>
              <a:buSzPts val="1800"/>
              <a:buChar char="●"/>
            </a:pPr>
            <a:r>
              <a:rPr b="1" lang="en" sz="1800">
                <a:solidFill>
                  <a:schemeClr val="dk1"/>
                </a:solidFill>
              </a:rPr>
              <a:t>In-Place Update</a:t>
            </a:r>
            <a:endParaRPr b="1" sz="1800">
              <a:solidFill>
                <a:schemeClr val="dk1"/>
              </a:solidFill>
            </a:endParaRPr>
          </a:p>
          <a:p>
            <a:pPr indent="-342900" lvl="0" marL="457200" rtl="0" algn="l">
              <a:spcBef>
                <a:spcPts val="0"/>
              </a:spcBef>
              <a:spcAft>
                <a:spcPts val="0"/>
              </a:spcAft>
              <a:buClr>
                <a:schemeClr val="dk1"/>
              </a:buClr>
              <a:buSzPts val="1800"/>
              <a:buChar char="●"/>
            </a:pPr>
            <a:r>
              <a:rPr b="1" lang="en" sz="1800">
                <a:solidFill>
                  <a:schemeClr val="dk1"/>
                </a:solidFill>
              </a:rPr>
              <a:t>Zero-Downtime Upgrade</a:t>
            </a:r>
            <a:endParaRPr b="1" sz="1800">
              <a:solidFill>
                <a:schemeClr val="dk1"/>
              </a:solidFill>
            </a:endParaRPr>
          </a:p>
          <a:p>
            <a:pPr indent="-342900" lvl="0" marL="457200" rtl="0" algn="l">
              <a:spcBef>
                <a:spcPts val="0"/>
              </a:spcBef>
              <a:spcAft>
                <a:spcPts val="0"/>
              </a:spcAft>
              <a:buClr>
                <a:schemeClr val="dk1"/>
              </a:buClr>
              <a:buSzPts val="1800"/>
              <a:buChar char="●"/>
            </a:pPr>
            <a:r>
              <a:rPr b="1" lang="en" sz="1800">
                <a:solidFill>
                  <a:schemeClr val="dk1"/>
                </a:solidFill>
              </a:rPr>
              <a:t>High Availability</a:t>
            </a:r>
            <a:endParaRPr b="1" sz="1800">
              <a:solidFill>
                <a:schemeClr val="dk1"/>
              </a:solidFill>
            </a:endParaRPr>
          </a:p>
          <a:p>
            <a:pPr indent="0" lvl="0" marL="0" rtl="0" algn="l">
              <a:lnSpc>
                <a:spcPct val="115000"/>
              </a:lnSpc>
              <a:spcBef>
                <a:spcPts val="0"/>
              </a:spcBef>
              <a:spcAft>
                <a:spcPts val="0"/>
              </a:spcAft>
              <a:buNone/>
            </a:pPr>
            <a:r>
              <a:t/>
            </a:r>
            <a:endParaRPr b="1" sz="18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7"/>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chemeClr val="dk1"/>
              </a:buClr>
              <a:buSzPts val="1100"/>
              <a:buFont typeface="Arial"/>
              <a:buNone/>
            </a:pPr>
            <a:r>
              <a:rPr b="1" lang="en" sz="2970">
                <a:solidFill>
                  <a:schemeClr val="lt1"/>
                </a:solidFill>
                <a:highlight>
                  <a:schemeClr val="accent1"/>
                </a:highlight>
              </a:rPr>
              <a:t>RayService: In-Place Update</a:t>
            </a:r>
            <a:endParaRPr b="1" sz="2970">
              <a:solidFill>
                <a:schemeClr val="lt1"/>
              </a:solidFill>
              <a:highlight>
                <a:schemeClr val="accent1"/>
              </a:highlight>
            </a:endParaRPr>
          </a:p>
        </p:txBody>
      </p:sp>
      <p:sp>
        <p:nvSpPr>
          <p:cNvPr id="260" name="Google Shape;260;p47"/>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2400"/>
          </a:p>
        </p:txBody>
      </p:sp>
      <p:pic>
        <p:nvPicPr>
          <p:cNvPr id="261" name="Google Shape;261;p47"/>
          <p:cNvPicPr preferRelativeResize="0"/>
          <p:nvPr/>
        </p:nvPicPr>
        <p:blipFill>
          <a:blip r:embed="rId3">
            <a:alphaModFix/>
          </a:blip>
          <a:stretch>
            <a:fillRect/>
          </a:stretch>
        </p:blipFill>
        <p:spPr>
          <a:xfrm>
            <a:off x="153275" y="1480988"/>
            <a:ext cx="5369275" cy="2660375"/>
          </a:xfrm>
          <a:prstGeom prst="rect">
            <a:avLst/>
          </a:prstGeom>
          <a:noFill/>
          <a:ln>
            <a:noFill/>
          </a:ln>
        </p:spPr>
      </p:pic>
      <p:pic>
        <p:nvPicPr>
          <p:cNvPr id="262" name="Google Shape;262;p47"/>
          <p:cNvPicPr preferRelativeResize="0"/>
          <p:nvPr/>
        </p:nvPicPr>
        <p:blipFill>
          <a:blip r:embed="rId4">
            <a:alphaModFix/>
          </a:blip>
          <a:stretch>
            <a:fillRect/>
          </a:stretch>
        </p:blipFill>
        <p:spPr>
          <a:xfrm>
            <a:off x="5701150" y="1481000"/>
            <a:ext cx="3013304" cy="26603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8"/>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chemeClr val="dk1"/>
              </a:buClr>
              <a:buSzPts val="1100"/>
              <a:buFont typeface="Arial"/>
              <a:buNone/>
            </a:pPr>
            <a:r>
              <a:rPr b="1" lang="en" sz="2970">
                <a:solidFill>
                  <a:schemeClr val="lt1"/>
                </a:solidFill>
                <a:highlight>
                  <a:schemeClr val="accent1"/>
                </a:highlight>
              </a:rPr>
              <a:t>RayService: </a:t>
            </a:r>
            <a:r>
              <a:rPr b="1" lang="en" sz="2970">
                <a:solidFill>
                  <a:schemeClr val="lt1"/>
                </a:solidFill>
                <a:highlight>
                  <a:schemeClr val="accent1"/>
                </a:highlight>
              </a:rPr>
              <a:t>Zero-Downtime Upgrade</a:t>
            </a:r>
            <a:endParaRPr b="1" sz="2970">
              <a:solidFill>
                <a:schemeClr val="lt1"/>
              </a:solidFill>
              <a:highlight>
                <a:schemeClr val="accent1"/>
              </a:highlight>
            </a:endParaRPr>
          </a:p>
        </p:txBody>
      </p:sp>
      <p:sp>
        <p:nvSpPr>
          <p:cNvPr id="268" name="Google Shape;268;p48"/>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2400"/>
          </a:p>
        </p:txBody>
      </p:sp>
      <p:pic>
        <p:nvPicPr>
          <p:cNvPr id="269" name="Google Shape;269;p48"/>
          <p:cNvPicPr preferRelativeResize="0"/>
          <p:nvPr/>
        </p:nvPicPr>
        <p:blipFill rotWithShape="1">
          <a:blip r:embed="rId3">
            <a:alphaModFix/>
          </a:blip>
          <a:srcRect b="0" l="0" r="0" t="0"/>
          <a:stretch/>
        </p:blipFill>
        <p:spPr>
          <a:xfrm>
            <a:off x="1705437" y="1152475"/>
            <a:ext cx="5733126" cy="393302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9"/>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chemeClr val="dk1"/>
              </a:buClr>
              <a:buSzPts val="1100"/>
              <a:buFont typeface="Arial"/>
              <a:buNone/>
            </a:pPr>
            <a:r>
              <a:rPr b="1" lang="en" sz="2970">
                <a:solidFill>
                  <a:schemeClr val="lt1"/>
                </a:solidFill>
                <a:highlight>
                  <a:schemeClr val="accent1"/>
                </a:highlight>
              </a:rPr>
              <a:t>RayService: High Availability</a:t>
            </a:r>
            <a:endParaRPr b="1" sz="2970">
              <a:solidFill>
                <a:schemeClr val="lt1"/>
              </a:solidFill>
              <a:highlight>
                <a:schemeClr val="accent1"/>
              </a:highlight>
            </a:endParaRPr>
          </a:p>
        </p:txBody>
      </p:sp>
      <p:sp>
        <p:nvSpPr>
          <p:cNvPr id="275" name="Google Shape;275;p49"/>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2400"/>
          </a:p>
        </p:txBody>
      </p:sp>
      <p:pic>
        <p:nvPicPr>
          <p:cNvPr id="276" name="Google Shape;276;p49"/>
          <p:cNvPicPr preferRelativeResize="0"/>
          <p:nvPr/>
        </p:nvPicPr>
        <p:blipFill>
          <a:blip r:embed="rId3">
            <a:alphaModFix/>
          </a:blip>
          <a:stretch>
            <a:fillRect/>
          </a:stretch>
        </p:blipFill>
        <p:spPr>
          <a:xfrm>
            <a:off x="1860976" y="1152475"/>
            <a:ext cx="5298425" cy="37930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50"/>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rgbClr val="FFFFFF"/>
              </a:buClr>
              <a:buSzPts val="3630"/>
              <a:buFont typeface="Arial"/>
              <a:buNone/>
            </a:pPr>
            <a:r>
              <a:rPr b="1" lang="en" sz="2970">
                <a:solidFill>
                  <a:schemeClr val="lt1"/>
                </a:solidFill>
                <a:highlight>
                  <a:schemeClr val="accent1"/>
                </a:highlight>
              </a:rPr>
              <a:t>Autoscaling</a:t>
            </a:r>
            <a:endParaRPr b="1" sz="2970">
              <a:solidFill>
                <a:schemeClr val="lt1"/>
              </a:solidFill>
              <a:highlight>
                <a:schemeClr val="accent1"/>
              </a:highlight>
            </a:endParaRPr>
          </a:p>
        </p:txBody>
      </p:sp>
      <p:sp>
        <p:nvSpPr>
          <p:cNvPr id="282" name="Google Shape;282;p50"/>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2400"/>
          </a:p>
        </p:txBody>
      </p:sp>
      <p:pic>
        <p:nvPicPr>
          <p:cNvPr id="283" name="Google Shape;283;p50"/>
          <p:cNvPicPr preferRelativeResize="0"/>
          <p:nvPr/>
        </p:nvPicPr>
        <p:blipFill>
          <a:blip r:embed="rId3">
            <a:alphaModFix/>
          </a:blip>
          <a:stretch>
            <a:fillRect/>
          </a:stretch>
        </p:blipFill>
        <p:spPr>
          <a:xfrm>
            <a:off x="2682263" y="1093500"/>
            <a:ext cx="3779468" cy="407450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51"/>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rgbClr val="FFFFFF"/>
              </a:buClr>
              <a:buSzPts val="3630"/>
              <a:buFont typeface="Arial"/>
              <a:buNone/>
            </a:pPr>
            <a:r>
              <a:rPr b="1" lang="en" sz="2970">
                <a:solidFill>
                  <a:schemeClr val="lt1"/>
                </a:solidFill>
                <a:highlight>
                  <a:schemeClr val="accent1"/>
                </a:highlight>
              </a:rPr>
              <a:t>KubeRay Ecosystem</a:t>
            </a:r>
            <a:endParaRPr b="1" sz="2970">
              <a:solidFill>
                <a:schemeClr val="lt1"/>
              </a:solidFill>
              <a:highlight>
                <a:schemeClr val="accent1"/>
              </a:highlight>
            </a:endParaRPr>
          </a:p>
        </p:txBody>
      </p:sp>
      <p:sp>
        <p:nvSpPr>
          <p:cNvPr id="289" name="Google Shape;289;p51"/>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381000" lvl="0" marL="457200" rtl="0" algn="l">
              <a:spcBef>
                <a:spcPts val="0"/>
              </a:spcBef>
              <a:spcAft>
                <a:spcPts val="0"/>
              </a:spcAft>
              <a:buClr>
                <a:schemeClr val="dk1"/>
              </a:buClr>
              <a:buSzPts val="2400"/>
              <a:buChar char="●"/>
            </a:pPr>
            <a:r>
              <a:rPr lang="en" sz="2400">
                <a:solidFill>
                  <a:schemeClr val="dk1"/>
                </a:solidFill>
              </a:rPr>
              <a:t>Scheduler and </a:t>
            </a:r>
            <a:r>
              <a:rPr lang="en" sz="2400">
                <a:solidFill>
                  <a:schemeClr val="dk1"/>
                </a:solidFill>
              </a:rPr>
              <a:t>Job Queueing Systems</a:t>
            </a:r>
            <a:endParaRPr sz="2400">
              <a:solidFill>
                <a:schemeClr val="dk1"/>
              </a:solidFill>
            </a:endParaRPr>
          </a:p>
          <a:p>
            <a:pPr indent="-381000" lvl="0" marL="457200" rtl="0" algn="l">
              <a:spcBef>
                <a:spcPts val="0"/>
              </a:spcBef>
              <a:spcAft>
                <a:spcPts val="0"/>
              </a:spcAft>
              <a:buClr>
                <a:schemeClr val="dk1"/>
              </a:buClr>
              <a:buSzPts val="2400"/>
              <a:buChar char="●"/>
            </a:pPr>
            <a:r>
              <a:rPr lang="en" sz="2400">
                <a:solidFill>
                  <a:schemeClr val="dk1"/>
                </a:solidFill>
              </a:rPr>
              <a:t>Observability Tools</a:t>
            </a:r>
            <a:endParaRPr sz="2400">
              <a:solidFill>
                <a:schemeClr val="dk1"/>
              </a:solidFill>
            </a:endParaRPr>
          </a:p>
          <a:p>
            <a:pPr indent="0" lvl="0" marL="0" rtl="0" algn="l">
              <a:spcBef>
                <a:spcPts val="0"/>
              </a:spcBef>
              <a:spcAft>
                <a:spcPts val="0"/>
              </a:spcAft>
              <a:buNone/>
            </a:pPr>
            <a:r>
              <a:t/>
            </a:r>
            <a:endParaRPr sz="2400">
              <a:solidFill>
                <a:schemeClr val="dk1"/>
              </a:solidFill>
            </a:endParaRPr>
          </a:p>
          <a:p>
            <a:pPr indent="0" lvl="0" marL="0" rtl="0" algn="l">
              <a:spcBef>
                <a:spcPts val="0"/>
              </a:spcBef>
              <a:spcAft>
                <a:spcPts val="0"/>
              </a:spcAft>
              <a:buNone/>
            </a:pPr>
            <a:r>
              <a:t/>
            </a:r>
            <a:endParaRPr sz="2400">
              <a:solidFill>
                <a:schemeClr val="dk1"/>
              </a:solidFill>
            </a:endParaRPr>
          </a:p>
          <a:p>
            <a:pPr indent="0" lvl="0" marL="0" rtl="0" algn="l">
              <a:spcBef>
                <a:spcPts val="0"/>
              </a:spcBef>
              <a:spcAft>
                <a:spcPts val="0"/>
              </a:spcAft>
              <a:buNone/>
            </a:pPr>
            <a:r>
              <a:t/>
            </a:r>
            <a:endParaRPr sz="2400">
              <a:solidFill>
                <a:schemeClr val="dk1"/>
              </a:solidFill>
            </a:endParaRPr>
          </a:p>
          <a:p>
            <a:pPr indent="0" lvl="0" marL="0" rtl="0" algn="l">
              <a:spcBef>
                <a:spcPts val="0"/>
              </a:spcBef>
              <a:spcAft>
                <a:spcPts val="0"/>
              </a:spcAft>
              <a:buNone/>
            </a:pPr>
            <a:r>
              <a:t/>
            </a:r>
            <a:endParaRPr sz="2400">
              <a:solidFill>
                <a:schemeClr val="dk1"/>
              </a:solidFill>
            </a:endParaRPr>
          </a:p>
          <a:p>
            <a:pPr indent="0" lvl="0" marL="0" rtl="0" algn="l">
              <a:spcBef>
                <a:spcPts val="0"/>
              </a:spcBef>
              <a:spcAft>
                <a:spcPts val="0"/>
              </a:spcAft>
              <a:buNone/>
            </a:pPr>
            <a:r>
              <a:rPr lang="en" sz="2400" u="sng">
                <a:solidFill>
                  <a:schemeClr val="hlink"/>
                </a:solidFill>
                <a:hlinkClick r:id="rId3"/>
              </a:rPr>
              <a:t>https://docs.ray.io/en/latest/cluster/kubernetes/k8s-ecosystem.html</a:t>
            </a:r>
            <a:endParaRPr sz="2400">
              <a:solidFill>
                <a:schemeClr val="dk1"/>
              </a:solidFill>
            </a:endParaRPr>
          </a:p>
          <a:p>
            <a:pPr indent="0" lvl="0" marL="0" rtl="0" algn="l">
              <a:lnSpc>
                <a:spcPct val="115000"/>
              </a:lnSpc>
              <a:spcBef>
                <a:spcPts val="0"/>
              </a:spcBef>
              <a:spcAft>
                <a:spcPts val="0"/>
              </a:spcAft>
              <a:buNone/>
            </a:pPr>
            <a:r>
              <a:t/>
            </a:r>
            <a:endParaRPr sz="1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52"/>
          <p:cNvSpPr txBox="1"/>
          <p:nvPr/>
        </p:nvSpPr>
        <p:spPr>
          <a:xfrm>
            <a:off x="153275" y="0"/>
            <a:ext cx="7896900" cy="1093500"/>
          </a:xfrm>
          <a:prstGeom prst="rect">
            <a:avLst/>
          </a:prstGeom>
          <a:noFill/>
          <a:ln>
            <a:noFill/>
          </a:ln>
        </p:spPr>
        <p:txBody>
          <a:bodyPr anchorCtr="0" anchor="ctr" bIns="37700" lIns="75425" spcFirstLastPara="1" rIns="75425" wrap="square" tIns="37700">
            <a:normAutofit/>
          </a:bodyPr>
          <a:lstStyle/>
          <a:p>
            <a:pPr indent="0" lvl="0" marL="0" rtl="0" algn="l">
              <a:lnSpc>
                <a:spcPct val="90000"/>
              </a:lnSpc>
              <a:spcBef>
                <a:spcPts val="0"/>
              </a:spcBef>
              <a:spcAft>
                <a:spcPts val="0"/>
              </a:spcAft>
              <a:buClr>
                <a:srgbClr val="FFFFFF"/>
              </a:buClr>
              <a:buSzPts val="3630"/>
              <a:buFont typeface="Arial"/>
              <a:buNone/>
            </a:pPr>
            <a:r>
              <a:rPr b="1" lang="en" sz="2970">
                <a:solidFill>
                  <a:schemeClr val="lt1"/>
                </a:solidFill>
                <a:highlight>
                  <a:schemeClr val="accent1"/>
                </a:highlight>
              </a:rPr>
              <a:t>KubeRay History Server</a:t>
            </a:r>
            <a:endParaRPr b="1" sz="2970">
              <a:solidFill>
                <a:schemeClr val="lt1"/>
              </a:solidFill>
              <a:highlight>
                <a:schemeClr val="accent1"/>
              </a:highlight>
            </a:endParaRPr>
          </a:p>
        </p:txBody>
      </p:sp>
      <p:sp>
        <p:nvSpPr>
          <p:cNvPr id="295" name="Google Shape;295;p52"/>
          <p:cNvSpPr txBox="1"/>
          <p:nvPr>
            <p:ph idx="1" type="body"/>
          </p:nvPr>
        </p:nvSpPr>
        <p:spPr>
          <a:xfrm>
            <a:off x="311700" y="1152475"/>
            <a:ext cx="8520600" cy="33174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sz="1800"/>
          </a:p>
        </p:txBody>
      </p:sp>
      <p:pic>
        <p:nvPicPr>
          <p:cNvPr id="296" name="Google Shape;296;p52"/>
          <p:cNvPicPr preferRelativeResize="0"/>
          <p:nvPr/>
        </p:nvPicPr>
        <p:blipFill>
          <a:blip r:embed="rId3">
            <a:alphaModFix/>
          </a:blip>
          <a:stretch>
            <a:fillRect/>
          </a:stretch>
        </p:blipFill>
        <p:spPr>
          <a:xfrm>
            <a:off x="6288125" y="3323223"/>
            <a:ext cx="2544176" cy="848950"/>
          </a:xfrm>
          <a:prstGeom prst="rect">
            <a:avLst/>
          </a:prstGeom>
          <a:noFill/>
          <a:ln>
            <a:noFill/>
          </a:ln>
        </p:spPr>
      </p:pic>
      <p:pic>
        <p:nvPicPr>
          <p:cNvPr id="297" name="Google Shape;297;p52"/>
          <p:cNvPicPr preferRelativeResize="0"/>
          <p:nvPr/>
        </p:nvPicPr>
        <p:blipFill>
          <a:blip r:embed="rId4">
            <a:alphaModFix/>
          </a:blip>
          <a:stretch>
            <a:fillRect/>
          </a:stretch>
        </p:blipFill>
        <p:spPr>
          <a:xfrm>
            <a:off x="6679650" y="1842173"/>
            <a:ext cx="1948425" cy="472025"/>
          </a:xfrm>
          <a:prstGeom prst="rect">
            <a:avLst/>
          </a:prstGeom>
          <a:noFill/>
          <a:ln>
            <a:noFill/>
          </a:ln>
        </p:spPr>
      </p:pic>
      <p:pic>
        <p:nvPicPr>
          <p:cNvPr id="298" name="Google Shape;298;p52"/>
          <p:cNvPicPr preferRelativeResize="0"/>
          <p:nvPr/>
        </p:nvPicPr>
        <p:blipFill>
          <a:blip r:embed="rId5">
            <a:alphaModFix/>
          </a:blip>
          <a:stretch>
            <a:fillRect/>
          </a:stretch>
        </p:blipFill>
        <p:spPr>
          <a:xfrm>
            <a:off x="6610601" y="2674250"/>
            <a:ext cx="1591075" cy="538225"/>
          </a:xfrm>
          <a:prstGeom prst="rect">
            <a:avLst/>
          </a:prstGeom>
          <a:noFill/>
          <a:ln>
            <a:noFill/>
          </a:ln>
        </p:spPr>
      </p:pic>
      <p:pic>
        <p:nvPicPr>
          <p:cNvPr id="299" name="Google Shape;299;p52"/>
          <p:cNvPicPr preferRelativeResize="0"/>
          <p:nvPr/>
        </p:nvPicPr>
        <p:blipFill>
          <a:blip r:embed="rId6">
            <a:alphaModFix/>
          </a:blip>
          <a:stretch>
            <a:fillRect/>
          </a:stretch>
        </p:blipFill>
        <p:spPr>
          <a:xfrm>
            <a:off x="153274" y="1477525"/>
            <a:ext cx="6457324" cy="293167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53"/>
          <p:cNvSpPr txBox="1"/>
          <p:nvPr>
            <p:ph type="title"/>
          </p:nvPr>
        </p:nvSpPr>
        <p:spPr>
          <a:xfrm>
            <a:off x="311700" y="0"/>
            <a:ext cx="6949800" cy="1047900"/>
          </a:xfrm>
          <a:prstGeom prst="rect">
            <a:avLst/>
          </a:prstGeom>
        </p:spPr>
        <p:txBody>
          <a:bodyPr anchorCtr="0" anchor="ctr" bIns="0" lIns="0" spcFirstLastPara="1" rIns="0" wrap="square" tIns="0">
            <a:normAutofit/>
          </a:bodyPr>
          <a:lstStyle/>
          <a:p>
            <a:pPr indent="0" lvl="0" marL="0" rtl="0" algn="l">
              <a:spcBef>
                <a:spcPts val="0"/>
              </a:spcBef>
              <a:spcAft>
                <a:spcPts val="0"/>
              </a:spcAft>
              <a:buNone/>
            </a:pPr>
            <a:r>
              <a:rPr lang="en"/>
              <a:t>Join the Community!</a:t>
            </a:r>
            <a:endParaRPr/>
          </a:p>
        </p:txBody>
      </p:sp>
      <p:sp>
        <p:nvSpPr>
          <p:cNvPr id="305" name="Google Shape;305;p53"/>
          <p:cNvSpPr txBox="1"/>
          <p:nvPr>
            <p:ph idx="1" type="body"/>
          </p:nvPr>
        </p:nvSpPr>
        <p:spPr>
          <a:xfrm>
            <a:off x="238750" y="1201125"/>
            <a:ext cx="8520600" cy="33174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sz="2400"/>
          </a:p>
        </p:txBody>
      </p:sp>
      <p:pic>
        <p:nvPicPr>
          <p:cNvPr id="306" name="Google Shape;306;p53"/>
          <p:cNvPicPr preferRelativeResize="0"/>
          <p:nvPr/>
        </p:nvPicPr>
        <p:blipFill>
          <a:blip r:embed="rId3">
            <a:alphaModFix/>
          </a:blip>
          <a:stretch>
            <a:fillRect/>
          </a:stretch>
        </p:blipFill>
        <p:spPr>
          <a:xfrm>
            <a:off x="6243200" y="1970475"/>
            <a:ext cx="1523001" cy="1202550"/>
          </a:xfrm>
          <a:prstGeom prst="rect">
            <a:avLst/>
          </a:prstGeom>
          <a:noFill/>
          <a:ln>
            <a:noFill/>
          </a:ln>
        </p:spPr>
      </p:pic>
      <p:sp>
        <p:nvSpPr>
          <p:cNvPr id="307" name="Google Shape;307;p53"/>
          <p:cNvSpPr txBox="1"/>
          <p:nvPr/>
        </p:nvSpPr>
        <p:spPr>
          <a:xfrm>
            <a:off x="4865400" y="3277700"/>
            <a:ext cx="4278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chemeClr val="hlink"/>
                </a:solidFill>
                <a:hlinkClick r:id="rId4"/>
              </a:rPr>
              <a:t>https://github.com/karmada-io/karmada</a:t>
            </a:r>
            <a:endParaRPr sz="1800">
              <a:solidFill>
                <a:schemeClr val="dk2"/>
              </a:solidFill>
            </a:endParaRPr>
          </a:p>
        </p:txBody>
      </p:sp>
      <p:pic>
        <p:nvPicPr>
          <p:cNvPr id="308" name="Google Shape;308;p53"/>
          <p:cNvPicPr preferRelativeResize="0"/>
          <p:nvPr/>
        </p:nvPicPr>
        <p:blipFill>
          <a:blip r:embed="rId5">
            <a:alphaModFix/>
          </a:blip>
          <a:stretch>
            <a:fillRect/>
          </a:stretch>
        </p:blipFill>
        <p:spPr>
          <a:xfrm>
            <a:off x="55125" y="1100975"/>
            <a:ext cx="4810274" cy="2776129"/>
          </a:xfrm>
          <a:prstGeom prst="rect">
            <a:avLst/>
          </a:prstGeom>
          <a:noFill/>
          <a:ln>
            <a:noFill/>
          </a:ln>
        </p:spPr>
      </p:pic>
      <p:sp>
        <p:nvSpPr>
          <p:cNvPr id="309" name="Google Shape;309;p53"/>
          <p:cNvSpPr txBox="1"/>
          <p:nvPr/>
        </p:nvSpPr>
        <p:spPr>
          <a:xfrm>
            <a:off x="320963" y="4099975"/>
            <a:ext cx="42786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u="sng">
                <a:solidFill>
                  <a:schemeClr val="hlink"/>
                </a:solidFill>
                <a:hlinkClick r:id="rId6"/>
              </a:rPr>
              <a:t>https://www.ray.io/join-slack</a:t>
            </a:r>
            <a:endParaRPr sz="1800">
              <a:solidFill>
                <a:schemeClr val="dk2"/>
              </a:solidFill>
            </a:endParaRPr>
          </a:p>
          <a:p>
            <a:pPr indent="0" lvl="0" marL="0" rtl="0" algn="l">
              <a:spcBef>
                <a:spcPts val="0"/>
              </a:spcBef>
              <a:spcAft>
                <a:spcPts val="0"/>
              </a:spcAft>
              <a:buNone/>
            </a:pPr>
            <a:r>
              <a:rPr lang="en" sz="1800" u="sng">
                <a:solidFill>
                  <a:schemeClr val="hlink"/>
                </a:solidFill>
                <a:hlinkClick r:id="rId7"/>
              </a:rPr>
              <a:t>https://github.com/ray-project/kuberay</a:t>
            </a:r>
            <a:endParaRPr sz="1800">
              <a:solidFill>
                <a:schemeClr val="dk2"/>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SSNA24">
  <a:themeElements>
    <a:clrScheme name="Custom 9">
      <a:dk1>
        <a:srgbClr val="000000"/>
      </a:dk1>
      <a:lt1>
        <a:srgbClr val="FFFFFF"/>
      </a:lt1>
      <a:dk2>
        <a:srgbClr val="000000"/>
      </a:dk2>
      <a:lt2>
        <a:srgbClr val="EEEEEE"/>
      </a:lt2>
      <a:accent1>
        <a:srgbClr val="FF7F15"/>
      </a:accent1>
      <a:accent2>
        <a:srgbClr val="262267"/>
      </a:accent2>
      <a:accent3>
        <a:srgbClr val="305BA9"/>
      </a:accent3>
      <a:accent4>
        <a:srgbClr val="B0DDFF"/>
      </a:accent4>
      <a:accent5>
        <a:srgbClr val="FFC217"/>
      </a:accent5>
      <a:accent6>
        <a:srgbClr val="FFA35F"/>
      </a:accent6>
      <a:hlink>
        <a:srgbClr val="FF7F15"/>
      </a:hlink>
      <a:folHlink>
        <a:srgbClr val="FFA35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