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11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12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5" r:id="rId2"/>
  </p:sldMasterIdLst>
  <p:notesMasterIdLst>
    <p:notesMasterId r:id="rId18"/>
  </p:notesMasterIdLst>
  <p:sldIdLst>
    <p:sldId id="256" r:id="rId3"/>
    <p:sldId id="259" r:id="rId4"/>
    <p:sldId id="276" r:id="rId5"/>
    <p:sldId id="268" r:id="rId6"/>
    <p:sldId id="267" r:id="rId7"/>
    <p:sldId id="266" r:id="rId8"/>
    <p:sldId id="271" r:id="rId9"/>
    <p:sldId id="270" r:id="rId10"/>
    <p:sldId id="269" r:id="rId11"/>
    <p:sldId id="2147479003" r:id="rId12"/>
    <p:sldId id="279" r:id="rId13"/>
    <p:sldId id="2147479001" r:id="rId14"/>
    <p:sldId id="275" r:id="rId15"/>
    <p:sldId id="2147479000" r:id="rId16"/>
    <p:sldId id="277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27" roundtripDataSignature="AMtx7mjt4YpfaHaeGNLmNMXSHSDobWMlB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601B5BB-B333-000A-74FE-65BA245E73B5}" name="K, Roopadharsini" initials="RK" userId="S::a727656@fmr.com::bb9eafa1-5f6e-414c-aeb0-670147991617" providerId="AD"/>
  <p188:author id="{795A48C4-25B6-7FA5-73A3-234D9D87A178}" name="Vinothini, Mary" initials="MV" userId="S::a638759@fmr.com::b06bbcd7-0555-4fe0-b9a7-69a7ffa2b21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37C"/>
    <a:srgbClr val="66CC00"/>
    <a:srgbClr val="4D7B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4BA998-59E0-4B17-824D-E54E6538D014}" v="2" dt="2026-06-08T09:27:07.7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91" y="2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34" Type="http://schemas.microsoft.com/office/2018/10/relationships/authors" Target="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, Roopadharsini" userId="bb9eafa1-5f6e-414c-aeb0-670147991617" providerId="ADAL" clId="{93F62912-3B57-4457-BB46-5F51A0F68EE0}"/>
    <pc:docChg chg="modSld">
      <pc:chgData name="K, Roopadharsini" userId="bb9eafa1-5f6e-414c-aeb0-670147991617" providerId="ADAL" clId="{93F62912-3B57-4457-BB46-5F51A0F68EE0}" dt="2026-06-08T09:27:07.705" v="1"/>
      <pc:docMkLst>
        <pc:docMk/>
      </pc:docMkLst>
      <pc:sldChg chg="modAnim">
        <pc:chgData name="K, Roopadharsini" userId="bb9eafa1-5f6e-414c-aeb0-670147991617" providerId="ADAL" clId="{93F62912-3B57-4457-BB46-5F51A0F68EE0}" dt="2026-06-08T09:27:07.705" v="1"/>
        <pc:sldMkLst>
          <pc:docMk/>
          <pc:sldMk cId="1876003693" sldId="27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3C06FA-688B-448D-8DE1-6EC5DABB3C02}" type="doc">
      <dgm:prSet loTypeId="urn:microsoft.com/office/officeart/2005/8/layout/matrix2" loCatId="matrix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IN"/>
        </a:p>
      </dgm:t>
    </dgm:pt>
    <dgm:pt modelId="{DA1D9EF8-1A1F-4ADA-86C6-028932D83BC5}">
      <dgm:prSet phldrT="[Text]" custT="1"/>
      <dgm:spPr/>
      <dgm:t>
        <a:bodyPr/>
        <a:lstStyle/>
        <a:p>
          <a:r>
            <a:rPr lang="en-IN" sz="1600" b="1" i="1"/>
            <a:t>Cardinality Explosion</a:t>
          </a:r>
        </a:p>
      </dgm:t>
    </dgm:pt>
    <dgm:pt modelId="{5FCA734F-4AE8-4FC2-B1E9-E365E5CDEF8D}" type="parTrans" cxnId="{C70B2AA2-D858-4509-8569-00BF626E0B54}">
      <dgm:prSet/>
      <dgm:spPr/>
      <dgm:t>
        <a:bodyPr/>
        <a:lstStyle/>
        <a:p>
          <a:endParaRPr lang="en-IN"/>
        </a:p>
      </dgm:t>
    </dgm:pt>
    <dgm:pt modelId="{DD8EEB0A-7409-4AD9-8AA3-ACE7CE424F0B}" type="sibTrans" cxnId="{C70B2AA2-D858-4509-8569-00BF626E0B54}">
      <dgm:prSet/>
      <dgm:spPr/>
      <dgm:t>
        <a:bodyPr/>
        <a:lstStyle/>
        <a:p>
          <a:endParaRPr lang="en-IN"/>
        </a:p>
      </dgm:t>
    </dgm:pt>
    <dgm:pt modelId="{A652D6AE-F350-43BD-9D99-D7F56B596833}">
      <dgm:prSet phldrT="[Text]" custT="1"/>
      <dgm:spPr/>
      <dgm:t>
        <a:bodyPr/>
        <a:lstStyle/>
        <a:p>
          <a:r>
            <a:rPr lang="en-IN" sz="1600" b="1" i="1"/>
            <a:t>Semantic convention mismatch</a:t>
          </a:r>
        </a:p>
      </dgm:t>
    </dgm:pt>
    <dgm:pt modelId="{E014BE43-E53E-4A76-8015-1FDBC2E9F716}" type="parTrans" cxnId="{BA5515F1-7192-4DF5-9ACB-71773FD11EE8}">
      <dgm:prSet/>
      <dgm:spPr/>
      <dgm:t>
        <a:bodyPr/>
        <a:lstStyle/>
        <a:p>
          <a:endParaRPr lang="en-IN"/>
        </a:p>
      </dgm:t>
    </dgm:pt>
    <dgm:pt modelId="{1F717D50-CECE-4AD9-AA9B-6F7FAD1745D1}" type="sibTrans" cxnId="{BA5515F1-7192-4DF5-9ACB-71773FD11EE8}">
      <dgm:prSet/>
      <dgm:spPr/>
      <dgm:t>
        <a:bodyPr/>
        <a:lstStyle/>
        <a:p>
          <a:endParaRPr lang="en-IN"/>
        </a:p>
      </dgm:t>
    </dgm:pt>
    <dgm:pt modelId="{EDCF8924-E151-4649-A290-C65831B2B0DE}">
      <dgm:prSet phldrT="[Text]" custT="1"/>
      <dgm:spPr/>
      <dgm:t>
        <a:bodyPr/>
        <a:lstStyle/>
        <a:p>
          <a:r>
            <a:rPr lang="en-IN" sz="1600" b="1" i="1"/>
            <a:t>Collectors being an operational burden</a:t>
          </a:r>
        </a:p>
      </dgm:t>
    </dgm:pt>
    <dgm:pt modelId="{9C1B391A-B814-4F78-9BDB-ACCE09BEFEF8}" type="parTrans" cxnId="{1940409A-10AB-4213-AC84-CF7E8B42D78B}">
      <dgm:prSet/>
      <dgm:spPr/>
      <dgm:t>
        <a:bodyPr/>
        <a:lstStyle/>
        <a:p>
          <a:endParaRPr lang="en-IN"/>
        </a:p>
      </dgm:t>
    </dgm:pt>
    <dgm:pt modelId="{0DDCF0D0-21AA-4CB2-A58E-228CF96C6E22}" type="sibTrans" cxnId="{1940409A-10AB-4213-AC84-CF7E8B42D78B}">
      <dgm:prSet/>
      <dgm:spPr/>
      <dgm:t>
        <a:bodyPr/>
        <a:lstStyle/>
        <a:p>
          <a:endParaRPr lang="en-IN"/>
        </a:p>
      </dgm:t>
    </dgm:pt>
    <dgm:pt modelId="{6E65C463-A583-48E8-BF00-AAA83B628899}">
      <dgm:prSet phldrT="[Text]" custT="1"/>
      <dgm:spPr/>
      <dgm:t>
        <a:bodyPr/>
        <a:lstStyle/>
        <a:p>
          <a:r>
            <a:rPr lang="en-IN" sz="1600" b="1" i="1"/>
            <a:t>Metrics naming drift</a:t>
          </a:r>
        </a:p>
      </dgm:t>
    </dgm:pt>
    <dgm:pt modelId="{C3A88159-4AA4-4DCA-89BD-DBC4A79B37ED}" type="parTrans" cxnId="{ED4E7397-3AF7-4C95-B131-6AB6D453CF81}">
      <dgm:prSet/>
      <dgm:spPr/>
      <dgm:t>
        <a:bodyPr/>
        <a:lstStyle/>
        <a:p>
          <a:endParaRPr lang="en-IN"/>
        </a:p>
      </dgm:t>
    </dgm:pt>
    <dgm:pt modelId="{D6FB7EE4-6E56-4851-8036-840D2CE916F0}" type="sibTrans" cxnId="{ED4E7397-3AF7-4C95-B131-6AB6D453CF81}">
      <dgm:prSet/>
      <dgm:spPr/>
      <dgm:t>
        <a:bodyPr/>
        <a:lstStyle/>
        <a:p>
          <a:endParaRPr lang="en-IN"/>
        </a:p>
      </dgm:t>
    </dgm:pt>
    <dgm:pt modelId="{A70E40BD-11D4-46AE-A417-E8F281B3325D}" type="pres">
      <dgm:prSet presAssocID="{333C06FA-688B-448D-8DE1-6EC5DABB3C02}" presName="matrix" presStyleCnt="0">
        <dgm:presLayoutVars>
          <dgm:chMax val="1"/>
          <dgm:dir/>
          <dgm:resizeHandles val="exact"/>
        </dgm:presLayoutVars>
      </dgm:prSet>
      <dgm:spPr/>
    </dgm:pt>
    <dgm:pt modelId="{2049876B-0060-42FA-972D-3635196D1ED2}" type="pres">
      <dgm:prSet presAssocID="{333C06FA-688B-448D-8DE1-6EC5DABB3C02}" presName="axisShape" presStyleLbl="bgShp" presStyleIdx="0" presStyleCnt="1"/>
      <dgm:spPr/>
    </dgm:pt>
    <dgm:pt modelId="{3CA7971B-2B1D-4DE5-9E94-0A966EAC9708}" type="pres">
      <dgm:prSet presAssocID="{333C06FA-688B-448D-8DE1-6EC5DABB3C02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96E2508-CE00-47B5-834E-6150DA9F3322}" type="pres">
      <dgm:prSet presAssocID="{333C06FA-688B-448D-8DE1-6EC5DABB3C02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AAA089B-3C89-4F6B-A756-E5479C3B326E}" type="pres">
      <dgm:prSet presAssocID="{333C06FA-688B-448D-8DE1-6EC5DABB3C02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F681EF9-2CDC-491F-AC1A-039FA8D0F5C2}" type="pres">
      <dgm:prSet presAssocID="{333C06FA-688B-448D-8DE1-6EC5DABB3C02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BA96175-6D26-4515-AC71-D66D28B707EF}" type="presOf" srcId="{6E65C463-A583-48E8-BF00-AAA83B628899}" destId="{EF681EF9-2CDC-491F-AC1A-039FA8D0F5C2}" srcOrd="0" destOrd="0" presId="urn:microsoft.com/office/officeart/2005/8/layout/matrix2"/>
    <dgm:cxn modelId="{ED4E7397-3AF7-4C95-B131-6AB6D453CF81}" srcId="{333C06FA-688B-448D-8DE1-6EC5DABB3C02}" destId="{6E65C463-A583-48E8-BF00-AAA83B628899}" srcOrd="3" destOrd="0" parTransId="{C3A88159-4AA4-4DCA-89BD-DBC4A79B37ED}" sibTransId="{D6FB7EE4-6E56-4851-8036-840D2CE916F0}"/>
    <dgm:cxn modelId="{E0785698-6045-465B-BFB7-0E5A264F0CB8}" type="presOf" srcId="{EDCF8924-E151-4649-A290-C65831B2B0DE}" destId="{9AAA089B-3C89-4F6B-A756-E5479C3B326E}" srcOrd="0" destOrd="0" presId="urn:microsoft.com/office/officeart/2005/8/layout/matrix2"/>
    <dgm:cxn modelId="{1940409A-10AB-4213-AC84-CF7E8B42D78B}" srcId="{333C06FA-688B-448D-8DE1-6EC5DABB3C02}" destId="{EDCF8924-E151-4649-A290-C65831B2B0DE}" srcOrd="2" destOrd="0" parTransId="{9C1B391A-B814-4F78-9BDB-ACCE09BEFEF8}" sibTransId="{0DDCF0D0-21AA-4CB2-A58E-228CF96C6E22}"/>
    <dgm:cxn modelId="{C70B2AA2-D858-4509-8569-00BF626E0B54}" srcId="{333C06FA-688B-448D-8DE1-6EC5DABB3C02}" destId="{DA1D9EF8-1A1F-4ADA-86C6-028932D83BC5}" srcOrd="0" destOrd="0" parTransId="{5FCA734F-4AE8-4FC2-B1E9-E365E5CDEF8D}" sibTransId="{DD8EEB0A-7409-4AD9-8AA3-ACE7CE424F0B}"/>
    <dgm:cxn modelId="{8FA7A0C0-139A-42DE-9628-3E44EFEA5E6A}" type="presOf" srcId="{333C06FA-688B-448D-8DE1-6EC5DABB3C02}" destId="{A70E40BD-11D4-46AE-A417-E8F281B3325D}" srcOrd="0" destOrd="0" presId="urn:microsoft.com/office/officeart/2005/8/layout/matrix2"/>
    <dgm:cxn modelId="{331452D9-78E4-48C1-ADE9-BE183A28E5CE}" type="presOf" srcId="{A652D6AE-F350-43BD-9D99-D7F56B596833}" destId="{496E2508-CE00-47B5-834E-6150DA9F3322}" srcOrd="0" destOrd="0" presId="urn:microsoft.com/office/officeart/2005/8/layout/matrix2"/>
    <dgm:cxn modelId="{BA5515F1-7192-4DF5-9ACB-71773FD11EE8}" srcId="{333C06FA-688B-448D-8DE1-6EC5DABB3C02}" destId="{A652D6AE-F350-43BD-9D99-D7F56B596833}" srcOrd="1" destOrd="0" parTransId="{E014BE43-E53E-4A76-8015-1FDBC2E9F716}" sibTransId="{1F717D50-CECE-4AD9-AA9B-6F7FAD1745D1}"/>
    <dgm:cxn modelId="{07B179FA-6FE5-49DD-A1B4-3908B91E76B3}" type="presOf" srcId="{DA1D9EF8-1A1F-4ADA-86C6-028932D83BC5}" destId="{3CA7971B-2B1D-4DE5-9E94-0A966EAC9708}" srcOrd="0" destOrd="0" presId="urn:microsoft.com/office/officeart/2005/8/layout/matrix2"/>
    <dgm:cxn modelId="{D35A1958-C7AB-4654-9F8B-A3A7D149530F}" type="presParOf" srcId="{A70E40BD-11D4-46AE-A417-E8F281B3325D}" destId="{2049876B-0060-42FA-972D-3635196D1ED2}" srcOrd="0" destOrd="0" presId="urn:microsoft.com/office/officeart/2005/8/layout/matrix2"/>
    <dgm:cxn modelId="{F5D0D31E-DE97-4410-8BB6-C5851E063BBD}" type="presParOf" srcId="{A70E40BD-11D4-46AE-A417-E8F281B3325D}" destId="{3CA7971B-2B1D-4DE5-9E94-0A966EAC9708}" srcOrd="1" destOrd="0" presId="urn:microsoft.com/office/officeart/2005/8/layout/matrix2"/>
    <dgm:cxn modelId="{6C7F9EA2-2A11-488B-AE91-C4532955D617}" type="presParOf" srcId="{A70E40BD-11D4-46AE-A417-E8F281B3325D}" destId="{496E2508-CE00-47B5-834E-6150DA9F3322}" srcOrd="2" destOrd="0" presId="urn:microsoft.com/office/officeart/2005/8/layout/matrix2"/>
    <dgm:cxn modelId="{D962AC88-4A17-4C14-99FC-5AAE9E548CF6}" type="presParOf" srcId="{A70E40BD-11D4-46AE-A417-E8F281B3325D}" destId="{9AAA089B-3C89-4F6B-A756-E5479C3B326E}" srcOrd="3" destOrd="0" presId="urn:microsoft.com/office/officeart/2005/8/layout/matrix2"/>
    <dgm:cxn modelId="{23C164D2-2D2F-4DC5-BA47-25C16006379E}" type="presParOf" srcId="{A70E40BD-11D4-46AE-A417-E8F281B3325D}" destId="{EF681EF9-2CDC-491F-AC1A-039FA8D0F5C2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9876B-0060-42FA-972D-3635196D1ED2}">
      <dsp:nvSpPr>
        <dsp:cNvPr id="0" name=""/>
        <dsp:cNvSpPr/>
      </dsp:nvSpPr>
      <dsp:spPr>
        <a:xfrm>
          <a:off x="2538411" y="0"/>
          <a:ext cx="3667126" cy="3667126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A7971B-2B1D-4DE5-9E94-0A966EAC9708}">
      <dsp:nvSpPr>
        <dsp:cNvPr id="0" name=""/>
        <dsp:cNvSpPr/>
      </dsp:nvSpPr>
      <dsp:spPr>
        <a:xfrm>
          <a:off x="2776775" y="238363"/>
          <a:ext cx="1466850" cy="14668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i="1" kern="1200"/>
            <a:t>Cardinality Explosion</a:t>
          </a:r>
        </a:p>
      </dsp:txBody>
      <dsp:txXfrm>
        <a:off x="2848381" y="309969"/>
        <a:ext cx="1323638" cy="1323638"/>
      </dsp:txXfrm>
    </dsp:sp>
    <dsp:sp modelId="{496E2508-CE00-47B5-834E-6150DA9F3322}">
      <dsp:nvSpPr>
        <dsp:cNvPr id="0" name=""/>
        <dsp:cNvSpPr/>
      </dsp:nvSpPr>
      <dsp:spPr>
        <a:xfrm>
          <a:off x="4500324" y="238363"/>
          <a:ext cx="1466850" cy="14668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i="1" kern="1200"/>
            <a:t>Semantic convention mismatch</a:t>
          </a:r>
        </a:p>
      </dsp:txBody>
      <dsp:txXfrm>
        <a:off x="4571930" y="309969"/>
        <a:ext cx="1323638" cy="1323638"/>
      </dsp:txXfrm>
    </dsp:sp>
    <dsp:sp modelId="{9AAA089B-3C89-4F6B-A756-E5479C3B326E}">
      <dsp:nvSpPr>
        <dsp:cNvPr id="0" name=""/>
        <dsp:cNvSpPr/>
      </dsp:nvSpPr>
      <dsp:spPr>
        <a:xfrm>
          <a:off x="2776775" y="1961912"/>
          <a:ext cx="1466850" cy="14668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i="1" kern="1200"/>
            <a:t>Collectors being an operational burden</a:t>
          </a:r>
        </a:p>
      </dsp:txBody>
      <dsp:txXfrm>
        <a:off x="2848381" y="2033518"/>
        <a:ext cx="1323638" cy="1323638"/>
      </dsp:txXfrm>
    </dsp:sp>
    <dsp:sp modelId="{EF681EF9-2CDC-491F-AC1A-039FA8D0F5C2}">
      <dsp:nvSpPr>
        <dsp:cNvPr id="0" name=""/>
        <dsp:cNvSpPr/>
      </dsp:nvSpPr>
      <dsp:spPr>
        <a:xfrm>
          <a:off x="4500324" y="1961912"/>
          <a:ext cx="1466850" cy="14668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i="1" kern="1200"/>
            <a:t>Metrics naming drift</a:t>
          </a:r>
        </a:p>
      </dsp:txBody>
      <dsp:txXfrm>
        <a:off x="4571930" y="2033518"/>
        <a:ext cx="1323638" cy="13236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4T15:00:30.9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1 617 24575,'1'23'0,"0"0"0,2 0 0,1 0 0,1-1 0,0 1 0,2-1 0,1 0 0,0-1 0,2 0 0,15 25 0,-14-22 0,-10-19 0,1-1 0,0 0 0,0 0 0,0 0 0,1 0 0,-1-1 0,6 7 0,-7-9 0,0-1 0,0 1 0,0 0 0,1 0 0,-1-1 0,0 1 0,1-1 0,-1 0 0,1 1 0,-1-1 0,0 0 0,1 1 0,-1-1 0,1 0 0,-1 0 0,0 0 0,1-1 0,-1 1 0,1 0 0,-1 0 0,0-1 0,1 1 0,-1-1 0,1 1 0,-1-1 0,0 0 0,0 1 0,0-1 0,2-2 0,4-2 0,-1 0 0,0-1 0,0 0 0,-1-1 0,0 1 0,0-1 0,0 0 0,5-12 0,6-6 0,55-90 0,38-53 0,6 25 0,-69 69 0,-41 67 0,0-1 0,0 1 0,-1-1 0,7-15 0,13-23 0,57-52 0,-42 53 0,47-42 0,-72 64-1365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4T15:12:02.8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24575,'6'1'0,"1"-1"0,-1 1 0,0 1 0,0-1 0,1 1 0,-1 0 0,0 0 0,0 1 0,7 4 0,52 37 0,-42-27 0,265 199 0,170 111 0,-295-242-847,-150-79 329,5 3-6308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4T15:11:53.5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302 0 24575,'-3'31'0,"0"-1"0,-3 0 0,0 0 0,-2 0 0,-14 33 0,4-7 0,-109 387 0,81-309 0,-9 34 0,48-127-1365,6-22-5461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4T15:11:55.0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24575,'17'1'0,"-1"0"0,1 2 0,-1-1 0,0 2 0,27 10 0,-6 0 0,42 24 0,119 80 0,-74-40 0,-35-20 0,86 74 0,-141-105 0,-16-14-455,1-1 0,36 18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4T15:11:50.2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329 1 24575,'-1'7'0,"0"0"0,0 0 0,0 0 0,-1 0 0,0 0 0,-1-1 0,-3 8 0,-3 10 0,-23 77 0,-29 162 0,46-186 0,-47 147 0,18-82 0,14-42 0,9-44 0,13-34 0,0 0 0,1 0 0,-4 26 0,7-31-1365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4T15:11:51.7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24575,'9'1'0,"0"1"0,0 1 0,0-1 0,-1 1 0,1 1 0,-1 0 0,1 0 0,-1 1 0,0 0 0,12 10 0,22 12 0,90 42 0,195 110 0,-232-129 0,-59-33 0,50 33 0,-73-40-124,0-1 0,1 0 0,1-1 0,-1 0 0,1-2 0,0 0-1,1 0 1,0-1 0,-1-1 0,26 3 0,-23-7-6702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4T15:11:39.4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1008 24575,'8'10'0,"1"1"0,-2 0 0,1 0 0,8 21 0,-4-10 0,118 207 0,-103-164 0,-20-46 0,17 32 0,-15-33 0,-5-10 0,0 1 0,1-1 0,1 0 0,-1 0 0,10 10 0,-14-17 0,0 1 0,1-1 0,-1 0 0,1 0 0,-1 0 0,1 0 0,-1 0 0,1-1 0,0 1 0,-1 0 0,1-1 0,0 1 0,-1-1 0,1 1 0,0-1 0,0 0 0,0 0 0,-1 0 0,1 0 0,0 0 0,0 0 0,0 0 0,-1-1 0,1 1 0,0-1 0,0 1 0,-1-1 0,1 0 0,-1 1 0,1-1 0,0 0 0,-1 0 0,1 0 0,1-3 0,3-2 0,0 0 0,-1 0 0,0-1 0,-1 0 0,1 0 0,-1 0 0,-1-1 0,1 1 0,2-11 0,6-10 0,99-163 0,-45 83 0,65-94 0,-2 1 0,-60 77 0,63-101 0,-79 142 0,-29 43 0,1 2 0,39-45 0,-11 20 0,-48 57-170,-1-1-1,1 1 0,-2-1 1,1 1-1,-1-1 0,0 0 1,4-11-1,-3 1-6655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4T15:11:41.7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1257 24575,'1'5'0,"1"-1"0,0 1 0,1-1 0,-1 0 0,1 1 0,0-1 0,0 0 0,0 0 0,0-1 0,6 6 0,4 5 0,16 24 0,189 252 0,-199-259 0,-12-19 0,1 1 0,0-1 0,1-1 0,11 12 0,-19-22 0,0 0 0,-1 0 0,1-1 0,0 1 0,0 0 0,0-1 0,0 1 0,0 0 0,0-1 0,0 1 0,0-1 0,1 0 0,-1 1 0,0-1 0,0 0 0,0 0 0,0 0 0,0 1 0,1-1 0,-1-1 0,0 1 0,0 0 0,0 0 0,0 0 0,1 0 0,-1-1 0,0 1 0,0-1 0,0 1 0,0-1 0,0 1 0,0-1 0,0 1 0,0-1 0,0 0 0,0 0 0,0 1 0,-1-1 0,2-1 0,3-5 0,0 1 0,-1-1 0,1 0 0,5-12 0,-5 7 0,87-146 0,8-14 0,46-75 0,107-217 0,-219 407 0,31-55 0,94-122 0,-122 186 0,46-83 0,-61 102 72,-18 25-252,0 0 0,-1-1 1,0 1-1,0 0 1,0-1-1,-1 0 1,3-5-1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3T12:22:10.3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5 545 24575,'-2'48'0,"1"-33"0,0-1 0,0 1 0,2-1 0,0 1 0,0-1 0,2 1 0,0-1 0,4 15 0,-6-28 0,0 1 0,0 0 0,-1-1 0,1 1 0,0-1 0,1 1 0,-1-1 0,0 0 0,0 1 0,1-1 0,-1 0 0,0 0 0,1 0 0,-1 0 0,1 0 0,0 0 0,-1 0 0,1-1 0,0 1 0,-1 0 0,1-1 0,0 1 0,0-1 0,0 0 0,-1 0 0,1 0 0,0 0 0,0 0 0,0 0 0,-1 0 0,1 0 0,0-1 0,0 1 0,-1-1 0,1 1 0,0-1 0,2-1 0,8-3 0,-1-1 0,0-1 0,0 1 0,12-11 0,-15 11 0,73-54 0,116-81 0,-56 42 0,-86 58 0,1 2 0,120-61 0,257-101-1365,-367 171-5461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3T12:22:12.0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1 424 24575,'2'0'0,"1"1"0,0-1 0,-1 1 0,1-1 0,-1 1 0,1 0 0,-1 0 0,1 0 0,-1 0 0,0 1 0,0-1 0,1 0 0,-1 1 0,0 0 0,0-1 0,-1 1 0,1 0 0,0 0 0,0 0 0,-1 0 0,0 1 0,1-1 0,-1 0 0,0 0 0,1 4 0,4 9 0,-1 0 0,0 0 0,2 20 0,2 2 0,-5-24 0,0-1 0,0 0 0,0 0 0,13 23 0,-16-33 0,0 0 0,0 0 0,0-1 0,1 1 0,-1 0 0,0-1 0,1 1 0,-1-1 0,1 1 0,0-1 0,-1 1 0,1-1 0,0 0 0,0 0 0,0 0 0,0 0 0,0 0 0,0-1 0,0 1 0,0-1 0,0 1 0,0-1 0,0 0 0,0 1 0,0-1 0,0 0 0,1-1 0,-1 1 0,0 0 0,4-1 0,6-4 0,0-1 0,0 0 0,-1 0 0,0-1 0,0 0 0,0-1 0,12-13 0,66-70 0,-80 81 0,50-56 0,-2 0 0,3 3 0,100-81 0,56-22-1365,-191 146-5461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3T12:22:17.2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1 390 24575,'5'19'0,"0"0"0,-2 1 0,2 23 0,-2-19 0,7 35 0,-3-26 0,10 31 0,-16-59 0,1 0 0,0-1 0,0 0 0,0 1 0,0-1 0,1 0 0,0 0 0,0 0 0,0 0 0,4 4 0,-5-7 0,0 0 0,0 0 0,0 0 0,0 0 0,0 0 0,0-1 0,0 1 0,0-1 0,0 1 0,0-1 0,0 0 0,1 1 0,-1-1 0,0 0 0,0-1 0,0 1 0,0 0 0,0-1 0,0 1 0,1-1 0,-1 1 0,0-1 0,0 0 0,0 0 0,-1 0 0,1 0 0,0 0 0,0 0 0,0-1 0,1-1 0,8-6 0,-1 0 0,-1-1 0,13-16 0,-18 22 0,138-190 0,-52 91 0,192-168 0,-181 196-1365,-79 60-5461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4T15:00:34.4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1 846 24575,'4'1'0,"0"2"0,-1-1 0,1 0 0,0 1 0,-1-1 0,1 1 0,-1 0 0,0 1 0,0-1 0,4 7 0,0-3 0,18 20 0,2-2 0,1 0 0,47 30 0,-74-54 0,1 0 0,0-1 0,-1 1 0,1 0 0,0-1 0,-1 1 0,1-1 0,0 0 0,0 1 0,-1-1 0,1 0 0,0 0 0,0 0 0,-1-1 0,1 1 0,0 0 0,0-1 0,-1 1 0,1-1 0,0 1 0,-1-1 0,1 0 0,-1 1 0,1-1 0,-1 0 0,1 0 0,-1 0 0,1-1 0,-1 1 0,0 0 0,0 0 0,0-1 0,2-2 0,5-6 0,-1 0 0,0-1 0,9-18 0,-12 22 0,94-218 0,-68 148 0,-18 46 0,-2 4 0,19-34 0,159-246 0,-113 189 0,-71 113-78,14-18-566,24-42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3T12:23:11.727"/>
    </inkml:context>
    <inkml:brush xml:id="br0">
      <inkml:brushProperty name="width" value="0.035" units="cm"/>
      <inkml:brushProperty name="height" value="0.035" units="cm"/>
      <inkml:brushProperty name="color" value="#849398"/>
    </inkml:brush>
  </inkml:definitions>
  <inkml:trace contextRef="#ctx0" brushRef="#br0">1494 38 24575,'-80'1'0,"-83"-2"0,145-1 0,0-1 0,0-1 0,-19-6 0,19 5 0,0 0 0,-36-4 0,-242 10 0,73 18 0,193-15 0,1 2 0,0 1 0,1 1 0,-1 2 0,2 0 0,-29 16 0,-4-1 0,36-12 0,0 0 0,1 1 0,-31 25 0,16-12 0,29-20 0,1 0 0,0 0 0,1 1 0,-1 0 0,1 1 0,1-1 0,0 2 0,0-1 0,1 0 0,0 1 0,0 0 0,1 0 0,1 0 0,0 1 0,0 0 0,1-1 0,0 1 0,1 0 0,0 0 0,1 0 0,0 0 0,3 21 0,0-25 0,-1 0 0,2 0 0,-1 0 0,1-1 0,0 1 0,0-1 0,1 0 0,0 0 0,0 0 0,0-1 0,1 0 0,-1 0 0,1 0 0,13 7 0,-2-2 0,0 0 0,0-2 0,1 0 0,31 9 0,15-2 0,98 9 0,-84-14 0,9-3 0,150-5 0,-109-4 0,79 0 0,222 4 0,-311 7 0,46 2 0,41-13 0,164 3 0,-254 8 0,53 1 0,-143-9 0,-1-2 0,0-1 0,0-1 0,30-7 0,53-12 0,-75 17 0,0-2 0,-1-1 0,39-14 0,-31 5 0,46-28 0,-72 37 0,1-1 0,-1 0 0,-1-1 0,0 0 0,-1-1 0,18-21 0,-26 28 0,-1 1 0,1-1 0,-1-1 0,1 1 0,-1 0 0,-1-1 0,1 1 0,0-1 0,-1 1 0,0-1 0,0 0 0,-1 1 0,1-1 0,-1 0 0,0 0 0,-1-9 0,-1 7 0,0 0 0,0 0 0,0-1 0,-1 2 0,-1-1 0,1 0 0,-1 1 0,0-1 0,-9-10 0,-7-4 0,0 0 0,-2 2 0,-1 0 0,-32-20 0,34 25 0,0 2 0,-1 1 0,-1 1 0,-43-14 0,-98-16 0,66 22 0,-138-8 0,-180 23 0,213 5 0,81-3 0,-137 3 0,229 1-682,-50 11-1,52-7-6143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3T12:24:15.592"/>
    </inkml:context>
    <inkml:brush xml:id="br0">
      <inkml:brushProperty name="width" value="0.035" units="cm"/>
      <inkml:brushProperty name="height" value="0.035" units="cm"/>
      <inkml:brushProperty name="color" value="#849398"/>
    </inkml:brush>
  </inkml:definitions>
  <inkml:trace contextRef="#ctx0" brushRef="#br0">1403 39 24575,'-201'-2'0,"-215"5"0,55 43 0,194-19 0,149-24 0,1 0 0,0 1 0,0 1 0,0 1 0,0 0 0,1 1 0,0 1 0,1 0 0,0 1 0,0 1 0,1 0 0,-18 17 0,28-22 0,1 0 0,-1 0 0,1 0 0,1 0 0,-1 0 0,1 1 0,0-1 0,0 1 0,0-1 0,1 1 0,0 0 0,0 0 0,0 11 0,1 4 0,0-1 0,6 33 0,-5-45 0,1-1 0,-1 0 0,2 0 0,-1 1 0,1-2 0,0 1 0,0 0 0,1 0 0,0-1 0,0 0 0,9 10 0,-5-8 0,0 0 0,1-1 0,-1 0 0,2 0 0,-1-1 0,21 10 0,4-2 0,2-2 0,-1-1 0,61 10 0,-88-20 0,64 11 0,1-3 0,128-2 0,143-29 0,1-22 0,-306 40 0,-1-1 0,63-18 0,-88 19 0,0-1 0,-1 0 0,1-1 0,-1 0 0,-1-1 0,1 0 0,-1-1 0,0-1 0,-1 1 0,0-2 0,11-12 0,-12 10 0,-1 1 0,0-1 0,-1-1 0,-1 1 0,1-1 0,-2 0 0,0-1 0,-1 1 0,4-17 0,-7 22 0,1 0 0,-1 0 0,0 0 0,-1 0 0,0-1 0,0 1 0,-1 0 0,0 0 0,0 0 0,-1-1 0,0 2 0,0-1 0,-1 0 0,0 0 0,0 1 0,-1-1 0,-6-8 0,7 12 0,-1 0 0,-1 0 0,1 0 0,0 0 0,-1 0 0,0 1 0,0 0 0,0 0 0,-9-4 0,-55-16 0,13 6 0,22 3 0,-1 2 0,0 1 0,-1 2 0,0 2 0,-1 1 0,-53-2 0,-40 8-1365,105 0-5461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3T12:24:45.4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1224 24575,'1'12'0,"0"1"0,1-1 0,0 0 0,1-1 0,0 1 0,1 0 0,6 11 0,42 78 0,-34-67 0,-10-20 0,0 0 0,1-1 0,0 0 0,1 0 0,0-1 0,1-1 0,20 17 0,-27-24 0,1 0 0,0-1 0,0 0 0,0 0 0,0-1 0,1 0 0,-1 1 0,1-2 0,-1 1 0,1-1 0,0 1 0,-1-2 0,1 1 0,0-1 0,0 0 0,0 0 0,0 0 0,-1-1 0,1 0 0,0 0 0,-1 0 0,1-1 0,9-3 0,-1-3 0,1 0 0,-2-1 0,1 0 0,-1-1 0,0 0 0,-1-1 0,17-20 0,71-98 0,-56 67 0,193-313 0,-173 261 0,6 3 0,83-102 0,-79 127 0,3 3 0,127-105 0,-182 170-273,-1-1 0,-1-2 0,-1 0 0,22-30 0,-29 34-6553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3T12:24:35.076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206 142 24575,'19'-17'0,"2"2"0,0 0 0,0 1 0,1 1 0,33-14 0,-32 18 0,0 2 0,0 0 0,1 1 0,0 2 0,1 0 0,-1 2 0,1 0 0,-1 2 0,1 1 0,43 7 0,-63-7 0,1 0 0,0 1 0,-1 0 0,0 0 0,1 0 0,-1 0 0,0 1 0,0 0 0,-1 0 0,1 1 0,-1-1 0,1 1 0,-1 0 0,0 0 0,0 0 0,-1 1 0,1-1 0,-1 1 0,0 0 0,0 0 0,-1 0 0,4 10 0,2 9 0,-1 1 0,-1-1 0,5 49 0,-7-38 0,6 29 0,43 425 0,-53-189 0,1 25 0,18-94 0,-18-217 0,0-1 0,2 1 0,0-1 0,0 0 0,1 0 0,10 21 0,-3-9 0,2-1 0,21 31 0,-30-49 0,13 19 0,1-1 0,33 34 0,-44-51 0,1 0 0,0-1 0,0 0 0,1 0 0,0-1 0,0 0 0,0-1 0,0 1 0,1-2 0,0 0 0,15 4 0,-24-7 0,17 4 0,0-2 0,1 1 0,29-2 0,-44-1 0,0 0 0,1 0 0,-1-1 0,0 0 0,0 0 0,0 0 0,0 0 0,0 0 0,0-1 0,0 0 0,-1 0 0,1 0 0,0 0 0,-1 0 0,0-1 0,0 1 0,1-1 0,-1 0 0,-1 0 0,1-1 0,0 1 0,2-5 0,3-10 0,-1-1 0,0 1 0,5-28 0,-1 2 0,-23 80 0,1-3 0,-9 42 0,3 40 0,-12 53 0,-25 151 0,5-20 0,11-63 0,29-154 0,-22 82 0,-79 268 0,105-418 0,0 0 0,-1 0 0,0 0 0,-2-1 0,1 0 0,-1-1 0,-12 15 0,-75 74 0,94-100 0,-18 14 0,0-1 0,-1-1 0,-1-1 0,0 0 0,-41 15 0,30-12 0,-15 4 0,-54 14 0,12-5 0,79-24 0,-1-1 0,0 0 0,0-1 0,-1 0 0,1-1 0,0 0 0,-1 0 0,1-1 0,0-1 0,-1 0 0,1-1 0,0 0 0,0 0 0,0-2 0,-19-7 0,15 4 0,0-1 0,0-1 0,1-1 0,0 0 0,1-1 0,0 0 0,1-1 0,0-1 0,-17-23 0,12 13-227,2 0-1,1 0 1,1-1-1,0-1 1,-12-38-1,18 40-6598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4T15:00:42.7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0 879 24575,'4'0'0,"-1"-1"0,1 0 0,-1 0 0,1-1 0,-1 1 0,1-1 0,-1 1 0,0-1 0,0 0 0,4-4 0,5-1 0,61-33 0,3 4 0,122-41 0,-137 59 0,1 3 0,68-7 0,-56 9 0,-23 4 0,87-4 0,675 13 0,-363 1 0,-356 4 0,118 20 0,49 3 0,152-8 0,38 19 0,-86-5 0,98-29 0,-263-7 0,-128-1 0,0-2 0,132-28 0,135-57 0,-330 87 0,43-12 0,-2-4 0,93-46 0,-112 48 0,0-2 0,-1-1 0,-1-2 0,-1 0 0,33-36 0,-38 30 0,-1-1 0,25-44 0,-31 44 0,-2-1 0,-2-1 0,13-43 0,-22 64 0,0-2 0,-1 5 0,-1 0 0,2 0 0,-1 0 0,6-10 0,-8 16 0,0 1 0,1-1 0,-1 0 0,1 0 0,-1 1 0,1-1 0,-1 0 0,1 1 0,-1-1 0,1 1 0,0-1 0,-1 1 0,1-1 0,0 1 0,-1-1 0,1 1 0,0-1 0,0 1 0,-1 0 0,1 0 0,0-1 0,0 1 0,0 0 0,0 0 0,-1 0 0,1 0 0,0 0 0,0 0 0,0 0 0,0 0 0,0 0 0,-1 0 0,1 1 0,0-1 0,0 0 0,0 0 0,-1 1 0,1-1 0,0 1 0,0-1 0,-1 0 0,1 1 0,0 0 0,-1-1 0,1 1 0,-1-1 0,2 2 0,28 28 0,29 36 0,14 15 0,-43-53 0,1-1 0,2-1 0,1-2 0,0-1 0,2-2 0,0-2 0,2-1 0,0-2 0,1-1 0,0-2 0,1-2 0,0-2 0,70 8 0,445 11 0,2-29 0,-214-1 0,-336 2 0,54 1 0,0-3 0,99-16 0,71-13 0,-122 19 0,70-2 0,211 11 0,-196 5 0,-43-3 0,162 3 0,-207 7 0,32 2 0,94 8 0,15 0 0,-157-21 0,-34-1 0,-1 3 0,1 2 0,103 18 0,-2 5 0,-100-18 0,60 15 0,62 16 0,43 12 0,-68 3 0,-127-41 0,-1 0 0,-1 2 0,38 26 0,-49-30 0,1-2 0,31 14 0,16 9 0,-41-19-87,-17-11 20,-1 0 0,0 1 0,0-1-1,1 1 1,-1 0 0,0 0-1,0 1 1,-1-1 0,1 0 0,0 1-1,-1 0 1,0-1 0,1 1-1,-1 0 1,0 0 0,-1 0 0,1 1-1,1 3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4T15:00:45.4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1 904 24575,'5'1'0,"0"-1"0,0 1 0,0 0 0,1 1 0,-1-1 0,0 1 0,-1 0 0,1 0 0,6 4 0,40 28 0,-47-31 0,41 37 0,-32-28 0,1 0 0,19 13 0,-15-13 0,-13-8 0,1 0 0,-1 0 0,1-1 0,0 0 0,0 0 0,11 3 0,-15-6 0,0 1 0,0-1 0,0 0 0,0 0 0,0 0 0,0 0 0,0-1 0,0 1 0,0 0 0,0-1 0,0 0 0,0 1 0,0-1 0,0 0 0,0 0 0,0 0 0,0 0 0,-1 0 0,1-1 0,0 1 0,-1 0 0,1-1 0,-1 0 0,0 1 0,1-1 0,0-2 0,21-29 0,33-65 0,-37 59 0,32-43 0,45-65 0,-57 84 0,73-91 0,-95 133 0,-2 0 0,16-30 0,-5 7 0,-19 35 0,0 0 0,0 0 0,13-11 0,-13 14 0,-1 0 0,0 0 0,0 0 0,-1-1 0,0 0 0,0 0 0,7-15 0,-8 12 0,0 1 0,0-1 0,1 1 0,1 0 0,-1 1 0,1-1 0,1 1 0,0 0 0,0 1 0,10-9 0,-13 11-34,0 0 1,0 0-1,-1 0 0,0 0 0,0-1 0,0 1 0,0-1 0,-1 0 0,0 0 1,0 0-1,-1 0 0,2-8 0,0 0-891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4T15:01:01.36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0 24575,'1663'0'0,"-1624"2"0,40 7 0,35 1 0,5-1 0,8 1 0,24-11-1365,-134 1-5461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4T15:01:04.519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0 24575,'1306'0'0,"-1176"10"0,4 0 0,-117-9 0,1 1 0,22 5 0,-22-4 0,0 0 0,21 0 0,-2-3-1365,-20 0-5461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4T15:02:26.81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21 24575,'117'-9'0,"-14"0"0,698 6 0,-407 5 0,446-2-1365,-824 0-5461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4T15:00:57.63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21 24575,'24'-1'0,"36"-6"0,8-2 0,481 5 0,-296 6 0,1239-2-1365,-1476 0-5461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5-14T15:12:01.4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455 0 24575,'-2'1'0,"0"1"0,0-1 0,0 1 0,1-1 0,-1 1 0,1-1 0,-1 1 0,1 0 0,-1 0 0,1 0 0,0 0 0,0 0 0,0 0 0,0 0 0,-1 4 0,0 0 0,-54 112 0,-79 242 0,60-146 0,21-69 0,12-38 0,22-60 0,-18 69 0,31-75-1365,5-23-5461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02F4A-CE65-94FA-DA8D-73677A8E9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E0F624-6FFD-C5AC-8669-7FC75F673B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0DCB43-70A5-32B6-B900-771194DF4D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21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6620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>
          <a:extLst>
            <a:ext uri="{FF2B5EF4-FFF2-40B4-BE49-F238E27FC236}">
              <a16:creationId xmlns:a16="http://schemas.microsoft.com/office/drawing/2014/main" id="{B3DE1B5A-65DB-0935-BC24-B3594255D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>
            <a:extLst>
              <a:ext uri="{FF2B5EF4-FFF2-40B4-BE49-F238E27FC236}">
                <a16:creationId xmlns:a16="http://schemas.microsoft.com/office/drawing/2014/main" id="{30F209CF-8F1F-E11F-CCF0-26B7A1F2AC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:notes">
            <a:extLst>
              <a:ext uri="{FF2B5EF4-FFF2-40B4-BE49-F238E27FC236}">
                <a16:creationId xmlns:a16="http://schemas.microsoft.com/office/drawing/2014/main" id="{ADE060B5-9CA6-5C63-C167-6DA318D10D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1502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>
          <a:extLst>
            <a:ext uri="{FF2B5EF4-FFF2-40B4-BE49-F238E27FC236}">
              <a16:creationId xmlns:a16="http://schemas.microsoft.com/office/drawing/2014/main" id="{9770DA2A-C764-409D-80E9-69F46575B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>
            <a:extLst>
              <a:ext uri="{FF2B5EF4-FFF2-40B4-BE49-F238E27FC236}">
                <a16:creationId xmlns:a16="http://schemas.microsoft.com/office/drawing/2014/main" id="{FC0AC26D-60E6-A0A0-D380-869C823C10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b="0"/>
          </a:p>
        </p:txBody>
      </p:sp>
      <p:sp>
        <p:nvSpPr>
          <p:cNvPr id="93" name="Google Shape;93;p6:notes">
            <a:extLst>
              <a:ext uri="{FF2B5EF4-FFF2-40B4-BE49-F238E27FC236}">
                <a16:creationId xmlns:a16="http://schemas.microsoft.com/office/drawing/2014/main" id="{B03E874C-45DE-305A-2129-AB8F9B8446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8003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>
          <a:extLst>
            <a:ext uri="{FF2B5EF4-FFF2-40B4-BE49-F238E27FC236}">
              <a16:creationId xmlns:a16="http://schemas.microsoft.com/office/drawing/2014/main" id="{39FF70D4-A1F7-EC94-1140-28059411A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>
            <a:extLst>
              <a:ext uri="{FF2B5EF4-FFF2-40B4-BE49-F238E27FC236}">
                <a16:creationId xmlns:a16="http://schemas.microsoft.com/office/drawing/2014/main" id="{E54C2315-B3B7-E9D6-4B28-ED7F105E60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en-IN"/>
          </a:p>
        </p:txBody>
      </p:sp>
      <p:sp>
        <p:nvSpPr>
          <p:cNvPr id="93" name="Google Shape;93;p6:notes">
            <a:extLst>
              <a:ext uri="{FF2B5EF4-FFF2-40B4-BE49-F238E27FC236}">
                <a16:creationId xmlns:a16="http://schemas.microsoft.com/office/drawing/2014/main" id="{EE0570A1-0B27-85FD-8024-6B4E3EB0AC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9211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>
          <a:extLst>
            <a:ext uri="{FF2B5EF4-FFF2-40B4-BE49-F238E27FC236}">
              <a16:creationId xmlns:a16="http://schemas.microsoft.com/office/drawing/2014/main" id="{22B7C8B5-F6E8-EA43-2A90-B7F6DC360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>
            <a:extLst>
              <a:ext uri="{FF2B5EF4-FFF2-40B4-BE49-F238E27FC236}">
                <a16:creationId xmlns:a16="http://schemas.microsoft.com/office/drawing/2014/main" id="{1A0A378E-FA73-4A97-B434-6A9BCDDB80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:notes">
            <a:extLst>
              <a:ext uri="{FF2B5EF4-FFF2-40B4-BE49-F238E27FC236}">
                <a16:creationId xmlns:a16="http://schemas.microsoft.com/office/drawing/2014/main" id="{C6AFCAFE-B3AD-375B-54FE-28B6D6A624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2126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>
          <a:extLst>
            <a:ext uri="{FF2B5EF4-FFF2-40B4-BE49-F238E27FC236}">
              <a16:creationId xmlns:a16="http://schemas.microsoft.com/office/drawing/2014/main" id="{825139A5-C5B1-799D-0158-0BD2D7C37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>
            <a:extLst>
              <a:ext uri="{FF2B5EF4-FFF2-40B4-BE49-F238E27FC236}">
                <a16:creationId xmlns:a16="http://schemas.microsoft.com/office/drawing/2014/main" id="{8C06A711-DA49-7934-384C-5A9FAD3E04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</a:pPr>
            <a:endParaRPr lang="en-US" sz="1000" b="0" i="0" u="none" strike="noStrike" cap="none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6:notes">
            <a:extLst>
              <a:ext uri="{FF2B5EF4-FFF2-40B4-BE49-F238E27FC236}">
                <a16:creationId xmlns:a16="http://schemas.microsoft.com/office/drawing/2014/main" id="{1853110E-C264-9EB0-A66F-0532A58016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8148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>
          <a:extLst>
            <a:ext uri="{FF2B5EF4-FFF2-40B4-BE49-F238E27FC236}">
              <a16:creationId xmlns:a16="http://schemas.microsoft.com/office/drawing/2014/main" id="{D06E9B09-BC7C-87A3-B0A9-CED1124E4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>
            <a:extLst>
              <a:ext uri="{FF2B5EF4-FFF2-40B4-BE49-F238E27FC236}">
                <a16:creationId xmlns:a16="http://schemas.microsoft.com/office/drawing/2014/main" id="{DBF6C8D1-4EE3-FFA0-13AB-A16AA6EC3B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:notes">
            <a:extLst>
              <a:ext uri="{FF2B5EF4-FFF2-40B4-BE49-F238E27FC236}">
                <a16:creationId xmlns:a16="http://schemas.microsoft.com/office/drawing/2014/main" id="{4ED64E69-D329-6858-E616-552380996C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3113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>
          <a:extLst>
            <a:ext uri="{FF2B5EF4-FFF2-40B4-BE49-F238E27FC236}">
              <a16:creationId xmlns:a16="http://schemas.microsoft.com/office/drawing/2014/main" id="{525B251D-EB3C-F20E-F005-61D12E3F7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>
            <a:extLst>
              <a:ext uri="{FF2B5EF4-FFF2-40B4-BE49-F238E27FC236}">
                <a16:creationId xmlns:a16="http://schemas.microsoft.com/office/drawing/2014/main" id="{86803746-2557-FD1B-A368-FB1788F9AC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:notes">
            <a:extLst>
              <a:ext uri="{FF2B5EF4-FFF2-40B4-BE49-F238E27FC236}">
                <a16:creationId xmlns:a16="http://schemas.microsoft.com/office/drawing/2014/main" id="{62C0BFFA-C7CC-96DB-BE68-E31E8AA1D4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091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>
          <a:extLst>
            <a:ext uri="{FF2B5EF4-FFF2-40B4-BE49-F238E27FC236}">
              <a16:creationId xmlns:a16="http://schemas.microsoft.com/office/drawing/2014/main" id="{BA0EAB8A-2EE9-9907-37CF-35BEDFF74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>
            <a:extLst>
              <a:ext uri="{FF2B5EF4-FFF2-40B4-BE49-F238E27FC236}">
                <a16:creationId xmlns:a16="http://schemas.microsoft.com/office/drawing/2014/main" id="{53105EF0-BE1A-4DE3-4EAB-ED38DAD85A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/>
          </a:p>
        </p:txBody>
      </p:sp>
      <p:sp>
        <p:nvSpPr>
          <p:cNvPr id="93" name="Google Shape;93;p6:notes">
            <a:extLst>
              <a:ext uri="{FF2B5EF4-FFF2-40B4-BE49-F238E27FC236}">
                <a16:creationId xmlns:a16="http://schemas.microsoft.com/office/drawing/2014/main" id="{3CAA98AE-36E5-09F9-C5FF-B1F04D9BF5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920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>
          <a:extLst>
            <a:ext uri="{FF2B5EF4-FFF2-40B4-BE49-F238E27FC236}">
              <a16:creationId xmlns:a16="http://schemas.microsoft.com/office/drawing/2014/main" id="{07B292D9-8BDE-2BF0-3FF8-CED0BA808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>
            <a:extLst>
              <a:ext uri="{FF2B5EF4-FFF2-40B4-BE49-F238E27FC236}">
                <a16:creationId xmlns:a16="http://schemas.microsoft.com/office/drawing/2014/main" id="{2058BCC8-1731-7EDB-A736-43E53EDC26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93" name="Google Shape;93;p6:notes">
            <a:extLst>
              <a:ext uri="{FF2B5EF4-FFF2-40B4-BE49-F238E27FC236}">
                <a16:creationId xmlns:a16="http://schemas.microsoft.com/office/drawing/2014/main" id="{3849E2FB-BC08-446D-1381-8529B4C05D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3656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>
          <a:extLst>
            <a:ext uri="{FF2B5EF4-FFF2-40B4-BE49-F238E27FC236}">
              <a16:creationId xmlns:a16="http://schemas.microsoft.com/office/drawing/2014/main" id="{B6988C5D-E45A-A570-251E-2D548BB36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>
            <a:extLst>
              <a:ext uri="{FF2B5EF4-FFF2-40B4-BE49-F238E27FC236}">
                <a16:creationId xmlns:a16="http://schemas.microsoft.com/office/drawing/2014/main" id="{50A659B0-B54C-C623-972F-5D55146BA2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sp>
        <p:nvSpPr>
          <p:cNvPr id="93" name="Google Shape;93;p6:notes">
            <a:extLst>
              <a:ext uri="{FF2B5EF4-FFF2-40B4-BE49-F238E27FC236}">
                <a16:creationId xmlns:a16="http://schemas.microsoft.com/office/drawing/2014/main" id="{F542A375-9700-48B7-5E43-9942FEE586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6900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>
          <a:extLst>
            <a:ext uri="{FF2B5EF4-FFF2-40B4-BE49-F238E27FC236}">
              <a16:creationId xmlns:a16="http://schemas.microsoft.com/office/drawing/2014/main" id="{E6F49DCB-4951-4309-33A2-91C865C42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>
            <a:extLst>
              <a:ext uri="{FF2B5EF4-FFF2-40B4-BE49-F238E27FC236}">
                <a16:creationId xmlns:a16="http://schemas.microsoft.com/office/drawing/2014/main" id="{EB8AE601-DF4F-5923-11EB-6DDE356362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/>
          </a:p>
        </p:txBody>
      </p:sp>
      <p:sp>
        <p:nvSpPr>
          <p:cNvPr id="93" name="Google Shape;93;p6:notes">
            <a:extLst>
              <a:ext uri="{FF2B5EF4-FFF2-40B4-BE49-F238E27FC236}">
                <a16:creationId xmlns:a16="http://schemas.microsoft.com/office/drawing/2014/main" id="{54FA8867-CE99-DFF2-9B7A-10E0685ADA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6863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00737C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2"/>
          <p:cNvGrpSpPr/>
          <p:nvPr/>
        </p:nvGrpSpPr>
        <p:grpSpPr>
          <a:xfrm>
            <a:off x="-3" y="1090004"/>
            <a:ext cx="9144001" cy="4061962"/>
            <a:chOff x="-3" y="1081537"/>
            <a:chExt cx="9144001" cy="4061962"/>
          </a:xfrm>
        </p:grpSpPr>
        <p:pic>
          <p:nvPicPr>
            <p:cNvPr id="11" name="Google Shape;11;p12" descr="A city skyline with buildings and a bridge&#10;&#10;AI-generated content may be incorrect."/>
            <p:cNvPicPr preferRelativeResize="0"/>
            <p:nvPr/>
          </p:nvPicPr>
          <p:blipFill rotWithShape="1">
            <a:blip r:embed="rId2">
              <a:alphaModFix/>
            </a:blip>
            <a:srcRect l="8950" t="19108"/>
            <a:stretch/>
          </p:blipFill>
          <p:spPr>
            <a:xfrm>
              <a:off x="-3" y="1081537"/>
              <a:ext cx="9144001" cy="40619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2;p12"/>
            <p:cNvSpPr/>
            <p:nvPr/>
          </p:nvSpPr>
          <p:spPr>
            <a:xfrm>
              <a:off x="0" y="1442301"/>
              <a:ext cx="981012" cy="11294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3;p12"/>
          <p:cNvSpPr txBox="1">
            <a:spLocks noGrp="1"/>
          </p:cNvSpPr>
          <p:nvPr>
            <p:ph type="ctrTitle"/>
          </p:nvPr>
        </p:nvSpPr>
        <p:spPr>
          <a:xfrm>
            <a:off x="311215" y="1251446"/>
            <a:ext cx="8010201" cy="1455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ubTitle" idx="1"/>
          </p:nvPr>
        </p:nvSpPr>
        <p:spPr>
          <a:xfrm>
            <a:off x="311214" y="2706624"/>
            <a:ext cx="8010201" cy="609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12"/>
          <p:cNvSpPr txBox="1"/>
          <p:nvPr/>
        </p:nvSpPr>
        <p:spPr>
          <a:xfrm>
            <a:off x="5715812" y="178532"/>
            <a:ext cx="31112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#KubeCon #CloudNativeCon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215" y="178532"/>
            <a:ext cx="2007964" cy="851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Fidelity Investments logo">
            <a:extLst>
              <a:ext uri="{FF2B5EF4-FFF2-40B4-BE49-F238E27FC236}">
                <a16:creationId xmlns:a16="http://schemas.microsoft.com/office/drawing/2014/main" id="{5571BB6C-B866-39E6-FBEE-A8BD4655593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074" y="498925"/>
            <a:ext cx="1028700" cy="253157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E485B47-6262-AB21-E371-A594870B776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09575" y="1326357"/>
            <a:ext cx="4224338" cy="306694"/>
          </a:xfrm>
        </p:spPr>
        <p:txBody>
          <a:bodyPr/>
          <a:lstStyle>
            <a:lvl1pPr marL="0" indent="0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21779E-20CC-61E9-0D0C-32BD0F51F5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9074" y="1948259"/>
            <a:ext cx="4224356" cy="1673382"/>
          </a:xfrm>
        </p:spPr>
        <p:txBody>
          <a:bodyPr anchor="t"/>
          <a:lstStyle>
            <a:lvl1pPr algn="l">
              <a:defRPr sz="405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4BE4E-D4B5-B1A2-2452-9EE348D77A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5428" y="3814281"/>
            <a:ext cx="4218002" cy="732342"/>
          </a:xfrm>
        </p:spPr>
        <p:txBody>
          <a:bodyPr/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74824C47-E37B-B8A8-027B-A1C528E01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97415" y="1"/>
            <a:ext cx="3446585" cy="5143499"/>
          </a:xfr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20508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C99E777-B388-4526-4F02-6AEF81222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937246"/>
            <a:ext cx="8902856" cy="32690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2B255D-90A3-A686-C2E9-57FCEF6DD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51980" y="937246"/>
            <a:ext cx="492020" cy="32690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4" name="Graphic 3" descr="Fidelity Investments logo">
            <a:extLst>
              <a:ext uri="{FF2B5EF4-FFF2-40B4-BE49-F238E27FC236}">
                <a16:creationId xmlns:a16="http://schemas.microsoft.com/office/drawing/2014/main" id="{5571BB6C-B866-39E6-FBEE-A8BD4655593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074" y="498925"/>
            <a:ext cx="1028700" cy="2531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21779E-20CC-61E9-0D0C-32BD0F51F5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715" y="1590230"/>
            <a:ext cx="3878921" cy="1128042"/>
          </a:xfrm>
        </p:spPr>
        <p:txBody>
          <a:bodyPr anchor="b"/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4BE4E-D4B5-B1A2-2452-9EE348D77A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8714" y="3005989"/>
            <a:ext cx="3866736" cy="431912"/>
          </a:xfrm>
        </p:spPr>
        <p:txBody>
          <a:bodyPr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74824C47-E37B-B8A8-027B-A1C528E01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83099" y="1"/>
            <a:ext cx="4341114" cy="5143499"/>
          </a:xfr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69426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Slide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74824C47-E37B-B8A8-027B-A1C528E01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4000" cy="2571749"/>
          </a:xfr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D4003B9-3795-1337-5ADB-2B0117A458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9074" y="2571750"/>
            <a:ext cx="7897169" cy="768539"/>
          </a:xfrm>
        </p:spPr>
        <p:txBody>
          <a:bodyPr anchor="b"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300" b="0" i="0" kern="1200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B688F113-E69D-556B-0ED7-E870DEED5F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9074" y="3348407"/>
            <a:ext cx="7887104" cy="573067"/>
          </a:xfrm>
        </p:spPr>
        <p:txBody>
          <a:bodyPr/>
          <a:lstStyle>
            <a:lvl1pPr marL="0" indent="0"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endParaRPr lang="en-US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CE639C2E-6138-661D-AD0C-D1BD6F1F84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9073" y="4088457"/>
            <a:ext cx="3886280" cy="336605"/>
          </a:xfrm>
        </p:spPr>
        <p:txBody>
          <a:bodyPr/>
          <a:lstStyle>
            <a:lvl1pPr marL="0" indent="0"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72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3EA7BEE-9EC4-FB21-3CA5-F02B284B2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200150"/>
            <a:ext cx="9144000" cy="2967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21779E-20CC-61E9-0D0C-32BD0F51F5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820" y="1844167"/>
            <a:ext cx="5484044" cy="974519"/>
          </a:xfrm>
        </p:spPr>
        <p:txBody>
          <a:bodyPr anchor="b"/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4BE4E-D4B5-B1A2-2452-9EE348D77A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6820" y="2873940"/>
            <a:ext cx="5484044" cy="588764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A0C9F1-A2F9-EAE0-A238-570D8356F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801100" y="1200150"/>
            <a:ext cx="342900" cy="2967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EA1D1E0-F712-00C0-F005-5D4794793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34B45-AF8D-4DE1-B6B3-818C9AE12B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20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A33D1BF-4DC2-C643-CDD3-9E63E3701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40950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4CEEA0-0D10-A801-9B52-06AC38DD4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248574"/>
            <a:ext cx="9144000" cy="10484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21779E-20CC-61E9-0D0C-32BD0F51F5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820" y="968189"/>
            <a:ext cx="4722420" cy="1302126"/>
          </a:xfrm>
        </p:spPr>
        <p:txBody>
          <a:bodyPr anchor="b"/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4BE4E-D4B5-B1A2-2452-9EE348D77A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6820" y="2392355"/>
            <a:ext cx="4722420" cy="588764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EA1D1E0-F712-00C0-F005-5D4794793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34B45-AF8D-4DE1-B6B3-818C9AE12B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53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1779E-20CC-61E9-0D0C-32BD0F51F5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820" y="968189"/>
            <a:ext cx="4722420" cy="1302126"/>
          </a:xfrm>
        </p:spPr>
        <p:txBody>
          <a:bodyPr anchor="b"/>
          <a:lstStyle>
            <a:lvl1pPr algn="l">
              <a:defRPr sz="33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4BE4E-D4B5-B1A2-2452-9EE348D77A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6820" y="2392355"/>
            <a:ext cx="4722420" cy="588764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EA1D1E0-F712-00C0-F005-5D4794793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34B45-AF8D-4DE1-B6B3-818C9AE12B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96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F78CBD6-2AE8-9090-9163-417278EDA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3564082" cy="4514849"/>
          </a:xfr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21779E-20CC-61E9-0D0C-32BD0F51F5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1836" y="996442"/>
            <a:ext cx="4343400" cy="1575308"/>
          </a:xfrm>
        </p:spPr>
        <p:txBody>
          <a:bodyPr anchor="b"/>
          <a:lstStyle>
            <a:lvl1pPr algn="l">
              <a:defRPr sz="33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4BE4E-D4B5-B1A2-2452-9EE348D77A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1836" y="2757486"/>
            <a:ext cx="4343400" cy="1031759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EA1D1E0-F712-00C0-F005-5D4794793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34B45-AF8D-4DE1-B6B3-818C9AE12B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933413-85A0-08A5-DD78-D28AF02EC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64082" y="0"/>
            <a:ext cx="276771" cy="4514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179833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1779E-20CC-61E9-0D0C-32BD0F51F5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2900" y="996442"/>
            <a:ext cx="4343400" cy="1575308"/>
          </a:xfrm>
        </p:spPr>
        <p:txBody>
          <a:bodyPr anchor="b"/>
          <a:lstStyle>
            <a:lvl1pPr algn="l">
              <a:defRPr sz="33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4BE4E-D4B5-B1A2-2452-9EE348D77A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2757486"/>
            <a:ext cx="4343400" cy="1031759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F78CBD6-2AE8-9090-9163-417278EDA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79919" y="1"/>
            <a:ext cx="3564082" cy="4514849"/>
          </a:xfr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EA1D1E0-F712-00C0-F005-5D4794793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34B45-AF8D-4DE1-B6B3-818C9AE12B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933413-85A0-08A5-DD78-D28AF02EC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19440" y="0"/>
            <a:ext cx="276771" cy="4514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98952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6EE06-F990-BADC-3C58-275B7DA92B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6A4E8A-8529-77C4-23B9-9553D2D22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34B45-AF8D-4DE1-B6B3-818C9AE12B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011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86C03-60A1-7394-584D-12B4F9FA8A2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6667" y="939998"/>
            <a:ext cx="8454433" cy="35516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35DECC-5944-6AF5-0E9A-D6C8EEAA21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667" y="273844"/>
            <a:ext cx="8450666" cy="5400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DFE85A-A070-6764-5E7E-02B040D31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34B45-AF8D-4DE1-B6B3-818C9AE12B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72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 2">
    <p:bg>
      <p:bgPr>
        <a:solidFill>
          <a:srgbClr val="00737C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15"/>
          <p:cNvPicPr preferRelativeResize="0"/>
          <p:nvPr/>
        </p:nvPicPr>
        <p:blipFill rotWithShape="1">
          <a:blip r:embed="rId2">
            <a:alphaModFix/>
          </a:blip>
          <a:srcRect r="46113" b="20215"/>
          <a:stretch/>
        </p:blipFill>
        <p:spPr>
          <a:xfrm>
            <a:off x="5589269" y="874514"/>
            <a:ext cx="3554731" cy="4268986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5"/>
          <p:cNvSpPr txBox="1">
            <a:spLocks noGrp="1"/>
          </p:cNvSpPr>
          <p:nvPr>
            <p:ph type="ctrTitle"/>
          </p:nvPr>
        </p:nvSpPr>
        <p:spPr>
          <a:xfrm>
            <a:off x="398302" y="1373367"/>
            <a:ext cx="8010201" cy="2024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ubTitle" idx="1"/>
          </p:nvPr>
        </p:nvSpPr>
        <p:spPr>
          <a:xfrm>
            <a:off x="398301" y="3397805"/>
            <a:ext cx="8010201" cy="67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33" name="Google Shape;3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0823" y="453033"/>
            <a:ext cx="259080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5"/>
          <p:cNvPicPr preferRelativeResize="0"/>
          <p:nvPr/>
        </p:nvPicPr>
        <p:blipFill rotWithShape="1">
          <a:blip r:embed="rId3">
            <a:alphaModFix/>
          </a:blip>
          <a:srcRect l="41002" b="9974"/>
          <a:stretch/>
        </p:blipFill>
        <p:spPr>
          <a:xfrm>
            <a:off x="-1" y="4080209"/>
            <a:ext cx="1528535" cy="1063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215" y="178532"/>
            <a:ext cx="2007964" cy="851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2714710-5514-6CF5-7E8A-881CF27228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667" y="273844"/>
            <a:ext cx="8450666" cy="5400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48ADB2A-BDC9-8416-9729-22769B6BF5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6668" y="939998"/>
            <a:ext cx="4021280" cy="35516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5C6177D-9439-E262-960F-ED01DB8AD9D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776052" y="939997"/>
            <a:ext cx="4021280" cy="35516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326303-F87A-B6CB-E15B-767026A10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134B45-AF8D-4DE1-B6B3-818C9AE12B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353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A3895DE-7D37-C357-C469-FD34336265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668" y="273844"/>
            <a:ext cx="8450666" cy="4273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2272CBB-3EB5-5B63-49B1-EDF99305DD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6668" y="632223"/>
            <a:ext cx="8450666" cy="307181"/>
          </a:xfrm>
        </p:spPr>
        <p:txBody>
          <a:bodyPr/>
          <a:lstStyle>
            <a:lvl1pPr marL="0" indent="0">
              <a:buNone/>
              <a:defRPr sz="135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972C9B-D8D5-9DFB-43AC-FC475035B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1134B45-AF8D-4DE1-B6B3-818C9AE12B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957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C7C9EF0-AC60-A83A-F579-10954C94A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668" y="273844"/>
            <a:ext cx="8450666" cy="4273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BF92DE-B522-D17C-29AB-676C3B829F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6668" y="632223"/>
            <a:ext cx="8454277" cy="307181"/>
          </a:xfrm>
        </p:spPr>
        <p:txBody>
          <a:bodyPr/>
          <a:lstStyle>
            <a:lvl1pPr marL="0" indent="0">
              <a:buNone/>
              <a:defRPr sz="135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D088D9-0617-889F-849D-C9773FBD989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6668" y="1234678"/>
            <a:ext cx="8458200" cy="32801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A43E8B-48F9-7367-2481-0A84BE128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1134B45-AF8D-4DE1-B6B3-818C9AE12B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05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A5982D8-ABD8-122E-50A2-B69059DB3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668" y="273844"/>
            <a:ext cx="8450666" cy="4350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3BA455C-0E89-F858-78A0-B0D8FFF113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6669" y="632223"/>
            <a:ext cx="8458043" cy="307181"/>
          </a:xfrm>
        </p:spPr>
        <p:txBody>
          <a:bodyPr/>
          <a:lstStyle>
            <a:lvl1pPr marL="0" indent="0">
              <a:buNone/>
              <a:defRPr sz="135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4CE1F26-91F3-AD02-6A93-5A89D6591F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6669" y="1234679"/>
            <a:ext cx="4021280" cy="32569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CE31B08-AA08-EB76-8B19-139F06BE37F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776052" y="1234678"/>
            <a:ext cx="4021280" cy="32569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11CF79-A683-2FFE-FC6A-F247521D0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1134B45-AF8D-4DE1-B6B3-818C9AE12B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39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42D47-F8A9-693D-10FC-0D171AACE0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668" y="-724777"/>
            <a:ext cx="8450666" cy="54007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74BF9F-12E0-9433-3A6D-1E5EE9447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34B45-AF8D-4DE1-B6B3-818C9AE12B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167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 Ou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7676837-1BE0-29C4-4797-1C94DC936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71192" cy="45148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86EE06-F990-BADC-3C58-275B7DA92B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668" y="273844"/>
            <a:ext cx="2439395" cy="9691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B2CE5-BD2C-EB8A-F79C-15C62BFD4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34B45-AF8D-4DE1-B6B3-818C9AE12B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454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ll Ou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7676837-1BE0-29C4-4797-1C94DC936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71192" cy="45148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86EE06-F990-BADC-3C58-275B7DA92B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668" y="273844"/>
            <a:ext cx="2439395" cy="9691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678C57-FBB7-1C96-AAE9-B00F556662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17859" y="273844"/>
            <a:ext cx="5383241" cy="3976688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B2CE5-BD2C-EB8A-F79C-15C62BFD4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34B45-AF8D-4DE1-B6B3-818C9AE12B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583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ll Ou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60C06BC-9D23-CD0E-5F80-83E01AAC4D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668" y="273845"/>
            <a:ext cx="3504363" cy="3967161"/>
          </a:xfrm>
        </p:spPr>
        <p:txBody>
          <a:bodyPr anchor="ctr"/>
          <a:lstStyle>
            <a:lvl1pPr marL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300" kern="120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BFC4FA17-1DB1-51CE-FBEE-E30CEC684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4514850"/>
          </a:xfr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850A6E-D07F-C67F-D48D-5C464E3EF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1134B45-AF8D-4DE1-B6B3-818C9AE12B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114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ll Ou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1387F55-A4A2-526D-DDD4-0B2EBF2F8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4147850" cy="4514850"/>
          </a:xfrm>
          <a:custGeom>
            <a:avLst/>
            <a:gdLst>
              <a:gd name="connsiteX0" fmla="*/ 0 w 5530467"/>
              <a:gd name="connsiteY0" fmla="*/ 0 h 6019801"/>
              <a:gd name="connsiteX1" fmla="*/ 242511 w 5530467"/>
              <a:gd name="connsiteY1" fmla="*/ 0 h 6019801"/>
              <a:gd name="connsiteX2" fmla="*/ 692331 w 5530467"/>
              <a:gd name="connsiteY2" fmla="*/ 0 h 6019801"/>
              <a:gd name="connsiteX3" fmla="*/ 5530467 w 5530467"/>
              <a:gd name="connsiteY3" fmla="*/ 0 h 6019801"/>
              <a:gd name="connsiteX4" fmla="*/ 5530467 w 5530467"/>
              <a:gd name="connsiteY4" fmla="*/ 5777290 h 6019801"/>
              <a:gd name="connsiteX5" fmla="*/ 5287956 w 5530467"/>
              <a:gd name="connsiteY5" fmla="*/ 6019801 h 6019801"/>
              <a:gd name="connsiteX6" fmla="*/ 0 w 5530467"/>
              <a:gd name="connsiteY6" fmla="*/ 6019801 h 6019801"/>
              <a:gd name="connsiteX7" fmla="*/ 0 w 5530467"/>
              <a:gd name="connsiteY7" fmla="*/ 457200 h 6019801"/>
              <a:gd name="connsiteX8" fmla="*/ 0 w 5530467"/>
              <a:gd name="connsiteY8" fmla="*/ 242511 h 6019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0467" h="6019801">
                <a:moveTo>
                  <a:pt x="0" y="0"/>
                </a:moveTo>
                <a:lnTo>
                  <a:pt x="242511" y="0"/>
                </a:lnTo>
                <a:lnTo>
                  <a:pt x="692331" y="0"/>
                </a:lnTo>
                <a:lnTo>
                  <a:pt x="5530467" y="0"/>
                </a:lnTo>
                <a:lnTo>
                  <a:pt x="5530467" y="5777290"/>
                </a:lnTo>
                <a:cubicBezTo>
                  <a:pt x="5530467" y="5911225"/>
                  <a:pt x="5421891" y="6019801"/>
                  <a:pt x="5287956" y="6019801"/>
                </a:cubicBezTo>
                <a:lnTo>
                  <a:pt x="0" y="6019801"/>
                </a:lnTo>
                <a:lnTo>
                  <a:pt x="0" y="457200"/>
                </a:lnTo>
                <a:lnTo>
                  <a:pt x="0" y="242511"/>
                </a:lnTo>
                <a:close/>
              </a:path>
            </a:pathLst>
          </a:custGeom>
          <a:solidFill>
            <a:srgbClr val="F7F4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3154B21-9752-1C8A-9F25-ADC6FC8BBC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668" y="273843"/>
            <a:ext cx="3504363" cy="3967162"/>
          </a:xfrm>
        </p:spPr>
        <p:txBody>
          <a:bodyPr anchor="ctr"/>
          <a:lstStyle>
            <a:lvl1pPr>
              <a:defRPr sz="33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A593A5-6BAC-AAA0-8E82-FBC4BF56DD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273843"/>
            <a:ext cx="4225332" cy="396716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86E465-79B2-915B-74F3-D7AC2C616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74605" cy="45148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D98DE3-A7DB-0BC4-B985-25482ED8B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134B45-AF8D-4DE1-B6B3-818C9AE12B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480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Sma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D53A41D0-6B3B-F175-370A-662661BB1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1"/>
            <a:ext cx="1923317" cy="4514850"/>
          </a:xfr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60206D6-8D69-8E10-C4EE-E15342584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0" y="273844"/>
            <a:ext cx="6602774" cy="5400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C4593A-4428-3561-8EE6-6B2F7BF46F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94323" y="971550"/>
            <a:ext cx="6606778" cy="3543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3CCE1-8DE8-0395-1E23-25092FAEA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1134B45-AF8D-4DE1-B6B3-818C9AE12B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92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/>
          <p:nvPr/>
        </p:nvSpPr>
        <p:spPr>
          <a:xfrm>
            <a:off x="7100" y="5625"/>
            <a:ext cx="9136900" cy="1047900"/>
          </a:xfrm>
          <a:prstGeom prst="rect">
            <a:avLst/>
          </a:prstGeom>
          <a:solidFill>
            <a:srgbClr val="0073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6949739" cy="1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6" name="Google Shape;4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86494" y="263745"/>
            <a:ext cx="1245804" cy="528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A5982D8-ABD8-122E-50A2-B69059DB3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668" y="273844"/>
            <a:ext cx="8450666" cy="3583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3BA455C-0E89-F858-78A0-B0D8FFF113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6669" y="632223"/>
            <a:ext cx="8458043" cy="307181"/>
          </a:xfrm>
        </p:spPr>
        <p:txBody>
          <a:bodyPr/>
          <a:lstStyle>
            <a:lvl1pPr marL="0" indent="0">
              <a:buNone/>
              <a:defRPr sz="135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4CE1F26-91F3-AD02-6A93-5A89D6591F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6669" y="1234679"/>
            <a:ext cx="4021280" cy="32569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CE31B08-AA08-EB76-8B19-139F06BE37F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776052" y="1234678"/>
            <a:ext cx="4021280" cy="32569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11CF79-A683-2FFE-FC6A-F247521D0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1134B45-AF8D-4DE1-B6B3-818C9AE12BD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3EB0724-659D-2412-C731-45AF81F09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72000" y="1234678"/>
            <a:ext cx="0" cy="328017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271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A3895DE-7D37-C357-C469-FD34336265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668" y="273844"/>
            <a:ext cx="8450666" cy="3583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2272CBB-3EB5-5B63-49B1-EDF99305DD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6668" y="632223"/>
            <a:ext cx="8450666" cy="307181"/>
          </a:xfrm>
        </p:spPr>
        <p:txBody>
          <a:bodyPr/>
          <a:lstStyle>
            <a:lvl1pPr marL="0" indent="0">
              <a:buNone/>
              <a:defRPr sz="135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7A0EAEE0-77EB-A4D8-2049-7C5CDC43805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46668" y="1157287"/>
            <a:ext cx="1719255" cy="882254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FB77148-1E31-05E2-8AEB-BD63A93136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35192" y="1157157"/>
            <a:ext cx="6462140" cy="88287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Content Placeholder 19">
            <a:extLst>
              <a:ext uri="{FF2B5EF4-FFF2-40B4-BE49-F238E27FC236}">
                <a16:creationId xmlns:a16="http://schemas.microsoft.com/office/drawing/2014/main" id="{455750BE-059E-6E10-63F2-259766290B9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46668" y="2346100"/>
            <a:ext cx="1719255" cy="882254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F366B78B-A5C5-4DB6-70E3-EBE3F9EB05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35192" y="2345969"/>
            <a:ext cx="6462140" cy="88287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Content Placeholder 19">
            <a:extLst>
              <a:ext uri="{FF2B5EF4-FFF2-40B4-BE49-F238E27FC236}">
                <a16:creationId xmlns:a16="http://schemas.microsoft.com/office/drawing/2014/main" id="{568B9665-6003-0956-329D-C15E3369E4B5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46668" y="3492564"/>
            <a:ext cx="1719255" cy="882254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8385434E-E89D-1F2C-BA91-F3BB9139158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35192" y="3492434"/>
            <a:ext cx="6462140" cy="88287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972C9B-D8D5-9DFB-43AC-FC475035B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1134B45-AF8D-4DE1-B6B3-818C9AE12BD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CC33D44-1D74-4379-DC29-37A055CA2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28601" y="2171337"/>
            <a:ext cx="868679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1D38861-A9D2-D36F-2E26-52E524A3CB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28601" y="3360636"/>
            <a:ext cx="868679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7817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A3895DE-7D37-C357-C469-FD34336265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668" y="273844"/>
            <a:ext cx="8450666" cy="3583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2272CBB-3EB5-5B63-49B1-EDF99305DD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6668" y="632223"/>
            <a:ext cx="8450666" cy="307181"/>
          </a:xfrm>
        </p:spPr>
        <p:txBody>
          <a:bodyPr/>
          <a:lstStyle>
            <a:lvl1pPr marL="0" indent="0">
              <a:buNone/>
              <a:defRPr sz="135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FB77148-1E31-05E2-8AEB-BD63A93136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668" y="1234679"/>
            <a:ext cx="4021280" cy="1427419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234FFC8-8CBB-85B7-0135-6847A8D70F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6052" y="1234679"/>
            <a:ext cx="4021280" cy="1427419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E8DDB1D-DAF6-C33E-1A45-41EF9658BC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0436" y="3013264"/>
            <a:ext cx="4021280" cy="1427419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F0291137-FAE5-EAD4-6F94-847620537F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9820" y="3013264"/>
            <a:ext cx="4021280" cy="1427419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972C9B-D8D5-9DFB-43AC-FC475035B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1134B45-AF8D-4DE1-B6B3-818C9AE12BD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DC6807C-7BA5-8D1D-F4CD-F0F8C8CD60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4572000" y="1157168"/>
            <a:ext cx="0" cy="342640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FD892FE-2A7D-C8CB-E322-3AFBF7ABA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28601" y="2870371"/>
            <a:ext cx="868679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2902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C064A4-85CE-14C1-9A06-6D8BC69D4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9144000" cy="45148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Rounded Rectangle 45">
            <a:extLst>
              <a:ext uri="{FF2B5EF4-FFF2-40B4-BE49-F238E27FC236}">
                <a16:creationId xmlns:a16="http://schemas.microsoft.com/office/drawing/2014/main" id="{4DA7A224-D3CC-AE38-5532-39CAEC029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22064" y="719365"/>
            <a:ext cx="7099872" cy="3149600"/>
          </a:xfrm>
          <a:prstGeom prst="roundRect">
            <a:avLst>
              <a:gd name="adj" fmla="val 5534"/>
            </a:avLst>
          </a:prstGeom>
          <a:solidFill>
            <a:srgbClr val="F7F4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C0FDFE-80DF-8D8D-6DAE-86882FD83C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9019" y="981576"/>
            <a:ext cx="6488545" cy="1942662"/>
          </a:xfrm>
        </p:spPr>
        <p:txBody>
          <a:bodyPr anchor="t"/>
          <a:lstStyle>
            <a:lvl1pPr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E9F2286-3A7F-A36A-0CAE-13B7E2A97B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9212" y="3105151"/>
            <a:ext cx="6488352" cy="573881"/>
          </a:xfrm>
        </p:spPr>
        <p:txBody>
          <a:bodyPr anchor="b"/>
          <a:lstStyle>
            <a:lvl1pPr marL="0" indent="0">
              <a:buNone/>
              <a:defRPr lang="en-US" sz="1200" kern="1200" dirty="0" smtClean="0">
                <a:solidFill>
                  <a:srgbClr val="033F1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3C109E-C064-B4C5-2B8E-47BCACAB5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34B45-AF8D-4DE1-B6B3-818C9AE12B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550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C064A4-85CE-14C1-9A06-6D8BC69D4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9144000" cy="45148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Rounded Rectangle 45">
            <a:extLst>
              <a:ext uri="{FF2B5EF4-FFF2-40B4-BE49-F238E27FC236}">
                <a16:creationId xmlns:a16="http://schemas.microsoft.com/office/drawing/2014/main" id="{C8F7D5A8-104B-6E00-EA7A-C69A06101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38168" y="719365"/>
            <a:ext cx="5872441" cy="3149600"/>
          </a:xfrm>
          <a:prstGeom prst="roundRect">
            <a:avLst>
              <a:gd name="adj" fmla="val 5534"/>
            </a:avLst>
          </a:prstGeom>
          <a:solidFill>
            <a:srgbClr val="F7F4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C0FDFE-80DF-8D8D-6DAE-86882FD83C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53399" y="981576"/>
            <a:ext cx="5237202" cy="1942662"/>
          </a:xfrm>
        </p:spPr>
        <p:txBody>
          <a:bodyPr anchor="t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E9F2286-3A7F-A36A-0CAE-13B7E2A97B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53380" y="3105151"/>
            <a:ext cx="5237046" cy="573881"/>
          </a:xfrm>
        </p:spPr>
        <p:txBody>
          <a:bodyPr anchor="b"/>
          <a:lstStyle>
            <a:lvl1pPr marL="0" indent="0">
              <a:buNone/>
              <a:defRPr lang="en-US" sz="1200" kern="1200" dirty="0" smtClean="0">
                <a:solidFill>
                  <a:srgbClr val="033F1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3C109E-C064-B4C5-2B8E-47BCACAB5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34B45-AF8D-4DE1-B6B3-818C9AE12B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159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F78CBD6-2AE8-9090-9163-417278EDA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2900" y="1"/>
            <a:ext cx="3221182" cy="4514849"/>
          </a:xfr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21779E-20CC-61E9-0D0C-32BD0F51F5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95616" y="1215724"/>
            <a:ext cx="4699621" cy="2040021"/>
          </a:xfrm>
        </p:spPr>
        <p:txBody>
          <a:bodyPr anchor="t"/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4BE4E-D4B5-B1A2-2452-9EE348D77A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95616" y="3353342"/>
            <a:ext cx="4699621" cy="573912"/>
          </a:xfrm>
        </p:spPr>
        <p:txBody>
          <a:bodyPr anchor="b"/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EA1D1E0-F712-00C0-F005-5D4794793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34B45-AF8D-4DE1-B6B3-818C9AE12B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933413-85A0-08A5-DD78-D28AF02EC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42900" cy="45148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1212520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ta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FB6126ED-058E-916B-065B-A5B6C5FD2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4130" y="2027139"/>
            <a:ext cx="8919870" cy="2371979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+mn-lt"/>
            </a:endParaRP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84579C59-DDB3-A8C1-2E1C-2E2CFA9B3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4130" y="1335745"/>
            <a:ext cx="8919872" cy="691394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+mn-lt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67EB330-5241-7657-8B12-41B3200F8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667" y="273844"/>
            <a:ext cx="8450666" cy="5400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A2A3BA4-B7EA-9E43-AD6F-19D0484EC6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6667" y="632223"/>
            <a:ext cx="8450666" cy="307181"/>
          </a:xfrm>
        </p:spPr>
        <p:txBody>
          <a:bodyPr/>
          <a:lstStyle>
            <a:lvl1pPr marL="0" indent="0">
              <a:buNone/>
              <a:defRPr sz="135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B28974-66BA-1087-FEFF-6BAA06BC5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683470" y="3213128"/>
            <a:ext cx="0" cy="118916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1932177-4888-744A-F7D3-CDF163614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24130" y="3213128"/>
            <a:ext cx="891987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3DD94B-50D2-D9EC-B45B-114E990AF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97024" y="2027139"/>
            <a:ext cx="0" cy="118598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52623B-765C-F5F7-4F4D-6311B57A6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70080" y="2027139"/>
            <a:ext cx="0" cy="118598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EB8480E5-4921-AF4D-9816-4EADF6F0AAE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46668" y="1459706"/>
            <a:ext cx="5371169" cy="438150"/>
          </a:xfrm>
        </p:spPr>
        <p:txBody>
          <a:bodyPr anchor="ctr"/>
          <a:lstStyle>
            <a:lvl1pPr marL="0" indent="0">
              <a:buNone/>
              <a:defRPr lang="en-US" sz="135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57ABFDB0-8844-75D1-07ED-4376F8C7B45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1511" y="2184663"/>
            <a:ext cx="1900487" cy="403956"/>
          </a:xfrm>
        </p:spPr>
        <p:txBody>
          <a:bodyPr anchor="ctr"/>
          <a:lstStyle>
            <a:lvl1pPr marL="0" indent="0" algn="ctr">
              <a:buNone/>
              <a:defRPr lang="en-US" sz="2400" b="1" i="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</a:lstStyle>
          <a:p>
            <a:pPr marL="0" lvl="0" indent="0" algn="ctr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XX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FF15DF1F-BF18-7478-6616-F9D3F9308BB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81511" y="2593735"/>
            <a:ext cx="1900487" cy="403956"/>
          </a:xfrm>
        </p:spPr>
        <p:txBody>
          <a:bodyPr anchor="t"/>
          <a:lstStyle>
            <a:lvl1pPr marL="0" indent="0" algn="ctr">
              <a:buNone/>
              <a:defRPr lang="en-US" sz="105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C6C36B84-3D48-E051-BC71-80677442B9E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733309" y="2184035"/>
            <a:ext cx="1900487" cy="403956"/>
          </a:xfrm>
        </p:spPr>
        <p:txBody>
          <a:bodyPr anchor="ctr"/>
          <a:lstStyle>
            <a:lvl1pPr marL="0" indent="0" algn="ctr">
              <a:buNone/>
              <a:defRPr lang="en-US" sz="2400" b="1" i="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</a:lstStyle>
          <a:p>
            <a:pPr marL="0" lvl="0" indent="0" algn="ctr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XX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53E66029-30F3-B2EA-FDEA-158A1E769C5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733309" y="2593106"/>
            <a:ext cx="1900487" cy="403956"/>
          </a:xfrm>
        </p:spPr>
        <p:txBody>
          <a:bodyPr anchor="t"/>
          <a:lstStyle>
            <a:lvl1pPr marL="0" indent="0" algn="ctr">
              <a:buNone/>
              <a:defRPr lang="en-US" sz="105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85BDE821-84BC-D6B9-A274-A89D4AB13E1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706446" y="2184034"/>
            <a:ext cx="1900487" cy="403956"/>
          </a:xfrm>
        </p:spPr>
        <p:txBody>
          <a:bodyPr anchor="ctr"/>
          <a:lstStyle>
            <a:lvl1pPr marL="0" indent="0" algn="ctr">
              <a:buNone/>
              <a:defRPr lang="en-US" sz="2400" b="1" i="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</a:lstStyle>
          <a:p>
            <a:pPr marL="0" lvl="0" indent="0" algn="ctr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XX</a:t>
            </a:r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id="{186E0D9C-19DB-51C8-B235-6A02169DE2E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706446" y="2593106"/>
            <a:ext cx="1900487" cy="403956"/>
          </a:xfrm>
        </p:spPr>
        <p:txBody>
          <a:bodyPr anchor="t"/>
          <a:lstStyle>
            <a:lvl1pPr marL="0" indent="0" algn="ctr">
              <a:buNone/>
              <a:defRPr lang="en-US" sz="105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6">
            <a:extLst>
              <a:ext uri="{FF2B5EF4-FFF2-40B4-BE49-F238E27FC236}">
                <a16:creationId xmlns:a16="http://schemas.microsoft.com/office/drawing/2014/main" id="{36D7BC14-8DFF-3E6A-93CA-9FD2BBEE3FD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81511" y="3392035"/>
            <a:ext cx="3621068" cy="403956"/>
          </a:xfrm>
        </p:spPr>
        <p:txBody>
          <a:bodyPr anchor="ctr"/>
          <a:lstStyle>
            <a:lvl1pPr marL="0" indent="0" algn="ctr">
              <a:buNone/>
              <a:defRPr lang="en-US" sz="2400" b="1" i="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</a:lstStyle>
          <a:p>
            <a:pPr marL="0" lvl="0" indent="0" algn="ctr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XX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3940B7B7-B586-0826-F96E-20BAB23C7D4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81511" y="3801107"/>
            <a:ext cx="3621068" cy="403956"/>
          </a:xfrm>
        </p:spPr>
        <p:txBody>
          <a:bodyPr anchor="t"/>
          <a:lstStyle>
            <a:lvl1pPr marL="0" indent="0" algn="ctr">
              <a:buNone/>
              <a:defRPr lang="en-US" sz="105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BD5BA1BF-698A-BD44-A54C-F888B51C803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140852" y="3398509"/>
            <a:ext cx="3621068" cy="403956"/>
          </a:xfrm>
        </p:spPr>
        <p:txBody>
          <a:bodyPr anchor="ctr"/>
          <a:lstStyle>
            <a:lvl1pPr marL="0" indent="0" algn="ctr">
              <a:buNone/>
              <a:defRPr lang="en-US" sz="2400" b="1" i="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</a:lstStyle>
          <a:p>
            <a:pPr marL="0" lvl="0" indent="0" algn="ctr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XX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CB80D5F4-AAF0-1986-E8C1-A70CD39832B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140852" y="3807581"/>
            <a:ext cx="3621068" cy="403956"/>
          </a:xfrm>
        </p:spPr>
        <p:txBody>
          <a:bodyPr anchor="t"/>
          <a:lstStyle>
            <a:lvl1pPr marL="0" indent="0" algn="ctr">
              <a:buNone/>
              <a:defRPr lang="en-US" sz="105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EA1D1E0-F712-00C0-F005-5D4794793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34B45-AF8D-4DE1-B6B3-818C9AE12B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399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ta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FB6126ED-058E-916B-065B-A5B6C5FD2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77405" y="2027139"/>
            <a:ext cx="5266595" cy="2371979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+mn-lt"/>
            </a:endParaRP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84579C59-DDB3-A8C1-2E1C-2E2CFA9B3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77405" y="1335745"/>
            <a:ext cx="5266597" cy="691394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+mn-lt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67EB330-5241-7657-8B12-41B3200F8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667" y="273844"/>
            <a:ext cx="8450666" cy="5400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A2A3BA4-B7EA-9E43-AD6F-19D0484EC6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6667" y="632223"/>
            <a:ext cx="8450666" cy="307181"/>
          </a:xfrm>
        </p:spPr>
        <p:txBody>
          <a:bodyPr/>
          <a:lstStyle>
            <a:lvl1pPr marL="0" indent="0">
              <a:buNone/>
              <a:defRPr sz="135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879B16FA-0A81-BF88-9362-7028D5F34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1335745"/>
            <a:ext cx="3874811" cy="3063373"/>
          </a:xfr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EB8480E5-4921-AF4D-9816-4EADF6F0AAE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128006" y="1459706"/>
            <a:ext cx="4673095" cy="438150"/>
          </a:xfrm>
        </p:spPr>
        <p:txBody>
          <a:bodyPr anchor="ctr"/>
          <a:lstStyle>
            <a:lvl1pPr marL="0" indent="0">
              <a:buNone/>
              <a:defRPr lang="en-US" sz="135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57ABFDB0-8844-75D1-07ED-4376F8C7B45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128006" y="2184663"/>
            <a:ext cx="1248156" cy="403956"/>
          </a:xfrm>
        </p:spPr>
        <p:txBody>
          <a:bodyPr anchor="ctr"/>
          <a:lstStyle>
            <a:lvl1pPr marL="0" indent="0" algn="ctr">
              <a:buNone/>
              <a:defRPr lang="en-US" sz="2100" b="1" i="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</a:lstStyle>
          <a:p>
            <a:pPr marL="0" lvl="0" indent="0" algn="ctr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XX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FF15DF1F-BF18-7478-6616-F9D3F9308BB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128006" y="2593735"/>
            <a:ext cx="1248156" cy="403956"/>
          </a:xfrm>
        </p:spPr>
        <p:txBody>
          <a:bodyPr anchor="t"/>
          <a:lstStyle>
            <a:lvl1pPr marL="0" indent="0" algn="ctr">
              <a:buNone/>
              <a:defRPr lang="en-US" sz="105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C6C36B84-3D48-E051-BC71-80677442B9E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839757" y="2184035"/>
            <a:ext cx="1248156" cy="403956"/>
          </a:xfrm>
        </p:spPr>
        <p:txBody>
          <a:bodyPr anchor="ctr"/>
          <a:lstStyle>
            <a:lvl1pPr marL="0" indent="0" algn="ctr">
              <a:buNone/>
              <a:defRPr lang="en-US" sz="2100" b="1" i="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</a:lstStyle>
          <a:p>
            <a:pPr marL="0" lvl="0" indent="0" algn="ctr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XX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53E66029-30F3-B2EA-FDEA-158A1E769C5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839757" y="2593106"/>
            <a:ext cx="1248156" cy="403956"/>
          </a:xfrm>
        </p:spPr>
        <p:txBody>
          <a:bodyPr anchor="t"/>
          <a:lstStyle>
            <a:lvl1pPr marL="0" indent="0" algn="ctr">
              <a:buNone/>
              <a:defRPr lang="en-US" sz="105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85BDE821-84BC-D6B9-A274-A89D4AB13E1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551508" y="2184034"/>
            <a:ext cx="1249592" cy="403956"/>
          </a:xfrm>
        </p:spPr>
        <p:txBody>
          <a:bodyPr anchor="ctr"/>
          <a:lstStyle>
            <a:lvl1pPr marL="0" indent="0" algn="ctr">
              <a:buNone/>
              <a:defRPr lang="en-US" sz="2100" b="1" i="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</a:lstStyle>
          <a:p>
            <a:pPr marL="0" lvl="0" indent="0" algn="ctr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XX</a:t>
            </a:r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id="{186E0D9C-19DB-51C8-B235-6A02169DE2E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51508" y="2593106"/>
            <a:ext cx="1249592" cy="403956"/>
          </a:xfrm>
        </p:spPr>
        <p:txBody>
          <a:bodyPr anchor="t"/>
          <a:lstStyle>
            <a:lvl1pPr marL="0" indent="0" algn="ctr">
              <a:buNone/>
              <a:defRPr lang="en-US" sz="105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6">
            <a:extLst>
              <a:ext uri="{FF2B5EF4-FFF2-40B4-BE49-F238E27FC236}">
                <a16:creationId xmlns:a16="http://schemas.microsoft.com/office/drawing/2014/main" id="{36D7BC14-8DFF-3E6A-93CA-9FD2BBEE3FD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128006" y="3392035"/>
            <a:ext cx="2126359" cy="403956"/>
          </a:xfrm>
        </p:spPr>
        <p:txBody>
          <a:bodyPr anchor="ctr"/>
          <a:lstStyle>
            <a:lvl1pPr marL="0" indent="0" algn="ctr">
              <a:buNone/>
              <a:defRPr lang="en-US" sz="2100" b="1" i="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</a:lstStyle>
          <a:p>
            <a:pPr marL="0" lvl="0" indent="0" algn="ctr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XX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3940B7B7-B586-0826-F96E-20BAB23C7D4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128006" y="3801107"/>
            <a:ext cx="2126359" cy="403956"/>
          </a:xfrm>
        </p:spPr>
        <p:txBody>
          <a:bodyPr anchor="t"/>
          <a:lstStyle>
            <a:lvl1pPr marL="0" indent="0" algn="ctr">
              <a:buNone/>
              <a:defRPr lang="en-US" sz="105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BD5BA1BF-698A-BD44-A54C-F888B51C803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801863" y="3398509"/>
            <a:ext cx="1983829" cy="403956"/>
          </a:xfrm>
        </p:spPr>
        <p:txBody>
          <a:bodyPr anchor="ctr"/>
          <a:lstStyle>
            <a:lvl1pPr marL="0" indent="0" algn="ctr">
              <a:buNone/>
              <a:defRPr lang="en-US" sz="2100" b="1" i="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>
              <a:buNone/>
              <a:defRPr/>
            </a:lvl2pPr>
          </a:lstStyle>
          <a:p>
            <a:pPr marL="0" lvl="0" indent="0" algn="ctr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/>
              <a:t>XX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CB80D5F4-AAF0-1986-E8C1-A70CD39832B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801863" y="3807581"/>
            <a:ext cx="1983829" cy="403956"/>
          </a:xfrm>
        </p:spPr>
        <p:txBody>
          <a:bodyPr anchor="t"/>
          <a:lstStyle>
            <a:lvl1pPr marL="0" indent="0" algn="ctr">
              <a:buNone/>
              <a:defRPr lang="en-US" sz="105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EA1D1E0-F712-00C0-F005-5D4794793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34B45-AF8D-4DE1-B6B3-818C9AE12BD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CDB7F6E-D85D-C998-17AE-39AB32A8A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510705" y="3213181"/>
            <a:ext cx="0" cy="118598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605586-ACA1-671F-19B9-714C5DE22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08394" y="3213180"/>
            <a:ext cx="523560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193EDAB-B184-13A7-5865-5DA3C5231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607959" y="2027191"/>
            <a:ext cx="0" cy="118598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27DB4B9-CAD0-4A6C-EF6A-071908359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19710" y="2027191"/>
            <a:ext cx="0" cy="118598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61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4762210-9A6E-82C8-8AC5-E045573BA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65232" y="4600576"/>
            <a:ext cx="1405846" cy="4786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C0FDFE-80DF-8D8D-6DAE-86882FD83C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143" y="1776663"/>
            <a:ext cx="3884177" cy="1590174"/>
          </a:xfrm>
        </p:spPr>
        <p:txBody>
          <a:bodyPr anchor="ctr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3C109E-C064-B4C5-2B8E-47BCACAB5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34B45-AF8D-4DE1-B6B3-818C9AE12B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C064A4-85CE-14C1-9A06-6D8BC69D4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74605" cy="51435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6" name="Graphic 6">
            <a:extLst>
              <a:ext uri="{FF2B5EF4-FFF2-40B4-BE49-F238E27FC236}">
                <a16:creationId xmlns:a16="http://schemas.microsoft.com/office/drawing/2014/main" id="{E828CB45-F2ED-1828-CBC4-2386B1E5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68633" y="4744226"/>
            <a:ext cx="1028700" cy="22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64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52DE118-AF53-FECE-C27F-6A1BC6A22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-1"/>
            <a:ext cx="9144000" cy="4514851"/>
          </a:xfrm>
          <a:prstGeom prst="rect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C0FDFE-80DF-8D8D-6DAE-86882FD83C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6043" y="1462337"/>
            <a:ext cx="6711914" cy="1590174"/>
          </a:xfrm>
        </p:spPr>
        <p:txBody>
          <a:bodyPr anchor="ctr"/>
          <a:lstStyle>
            <a:lvl1pPr algn="ctr"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3C109E-C064-B4C5-2B8E-47BCACAB5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34B45-AF8D-4DE1-B6B3-818C9AE12B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98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D3132E6-6322-C676-57A7-C5396762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82435" y="4272674"/>
            <a:ext cx="2461565" cy="8708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F2BB47-3FE3-D6F1-D8A6-33D8780B7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-9181"/>
            <a:ext cx="9144000" cy="3674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21779E-20CC-61E9-0D0C-32BD0F51F5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721" y="789904"/>
            <a:ext cx="6487381" cy="2087219"/>
          </a:xfrm>
        </p:spPr>
        <p:txBody>
          <a:bodyPr anchor="b"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950" b="0" i="0" kern="1200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86D41018-C18F-1229-589B-8A00DB4065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721" y="3067536"/>
            <a:ext cx="6487380" cy="420115"/>
          </a:xfrm>
        </p:spPr>
        <p:txBody>
          <a:bodyPr/>
          <a:lstStyle>
            <a:lvl1pPr marL="0" indent="0">
              <a:buNone/>
              <a:defRPr lang="en-US" sz="13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endParaRPr lang="en-US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05D308D0-74DA-D827-A03E-7CFBB0F9A0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5720" y="3936068"/>
            <a:ext cx="3886280" cy="336605"/>
          </a:xfrm>
        </p:spPr>
        <p:txBody>
          <a:bodyPr/>
          <a:lstStyle>
            <a:lvl1pPr marL="0" indent="0">
              <a:buNone/>
              <a:defRPr lang="en-US" sz="135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endParaRPr lang="en-US"/>
          </a:p>
        </p:txBody>
      </p:sp>
      <p:pic>
        <p:nvPicPr>
          <p:cNvPr id="4" name="Fidelity logo" descr="Fidelity Investments logo">
            <a:extLst>
              <a:ext uri="{FF2B5EF4-FFF2-40B4-BE49-F238E27FC236}">
                <a16:creationId xmlns:a16="http://schemas.microsoft.com/office/drawing/2014/main" id="{0CF6DBDA-398C-09D2-F36A-7F5A55F535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2174" y="4522969"/>
            <a:ext cx="1570819" cy="33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940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0FDFE-80DF-8D8D-6DAE-86882FD83C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6043" y="1462337"/>
            <a:ext cx="6711914" cy="1590174"/>
          </a:xfrm>
        </p:spPr>
        <p:txBody>
          <a:bodyPr anchor="ctr"/>
          <a:lstStyle>
            <a:lvl1pPr algn="ctr">
              <a:defRPr sz="375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3C109E-C064-B4C5-2B8E-47BCACAB5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34B45-AF8D-4DE1-B6B3-818C9AE12B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44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FD961F-B4AC-7399-4738-42BA84768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-1"/>
            <a:ext cx="9144000" cy="4514851"/>
          </a:xfrm>
          <a:prstGeom prst="rect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C0FDFE-80DF-8D8D-6DAE-86882FD83C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6043" y="1462337"/>
            <a:ext cx="6711914" cy="1590174"/>
          </a:xfrm>
        </p:spPr>
        <p:txBody>
          <a:bodyPr anchor="ctr"/>
          <a:lstStyle>
            <a:lvl1pPr algn="ctr"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3C109E-C064-B4C5-2B8E-47BCACAB5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34B45-AF8D-4DE1-B6B3-818C9AE12B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441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FD961F-B4AC-7399-4738-42BA84768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-1"/>
            <a:ext cx="9144000" cy="4514851"/>
          </a:xfrm>
          <a:prstGeom prst="rect">
            <a:avLst/>
          </a:prstGeom>
          <a:solidFill>
            <a:schemeClr val="bg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90D5A42-AEE5-6CDE-09A2-66E0E40920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667" y="-647396"/>
            <a:ext cx="8450666" cy="54007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Fidelity Investments logo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F62EBA-D5F6-13D6-3E85-573BB7823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6047" y="1986150"/>
            <a:ext cx="2531906" cy="54254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4B28B7-271F-437E-8CE3-85B5D43AE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72388" y="4657725"/>
            <a:ext cx="1228725" cy="345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7733258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narrow gray bar at the top of the slide">
            <a:extLst>
              <a:ext uri="{FF2B5EF4-FFF2-40B4-BE49-F238E27FC236}">
                <a16:creationId xmlns:a16="http://schemas.microsoft.com/office/drawing/2014/main" id="{E01E9FB0-5B57-421A-8BB7-6CA83D9B5701}"/>
              </a:ext>
            </a:extLst>
          </p:cNvPr>
          <p:cNvSpPr/>
          <p:nvPr userDrawn="1"/>
        </p:nvSpPr>
        <p:spPr>
          <a:xfrm>
            <a:off x="0" y="3"/>
            <a:ext cx="9144000" cy="106985"/>
          </a:xfrm>
          <a:prstGeom prst="rect">
            <a:avLst/>
          </a:prstGeom>
          <a:solidFill>
            <a:srgbClr val="D4D6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" name="Picture Placeholder 10" descr="circular picture placeholder with light green outline">
            <a:extLst>
              <a:ext uri="{FF2B5EF4-FFF2-40B4-BE49-F238E27FC236}">
                <a16:creationId xmlns:a16="http://schemas.microsoft.com/office/drawing/2014/main" id="{D5F71D0C-244A-4427-ABAA-DBBE748F0B2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0392" y="908910"/>
            <a:ext cx="3024093" cy="3061861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3836840-7203-4765-8C2C-BCC6EC56D2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02878" y="1067232"/>
            <a:ext cx="4349750" cy="2903538"/>
          </a:xfrm>
        </p:spPr>
        <p:txBody>
          <a:bodyPr anchor="ctr"/>
          <a:lstStyle>
            <a:lvl1pPr marL="0" indent="0">
              <a:buNone/>
              <a:defRPr sz="3600">
                <a:solidFill>
                  <a:srgbClr val="4D4D4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13C500B-396D-46B3-8E20-B642F46DE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68740" y="4804092"/>
            <a:ext cx="4659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65000"/>
                  </a:schemeClr>
                </a:solidFill>
                <a:latin typeface="Fidelity Sans" panose="020B0503030202020204" pitchFamily="34" charset="0"/>
              </a:defRPr>
            </a:lvl1pPr>
          </a:lstStyle>
          <a:p>
            <a:fld id="{0C46E731-D52C-420E-B9A6-9FE86F5B3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26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85AD52-DCBE-E05A-F027-F2DB51B5F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82435" y="4272674"/>
            <a:ext cx="2461565" cy="8708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F2BB47-3FE3-D6F1-D8A6-33D8780B7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-9181"/>
            <a:ext cx="9144000" cy="3674534"/>
          </a:xfrm>
          <a:prstGeom prst="rect">
            <a:avLst/>
          </a:prstGeom>
          <a:solidFill>
            <a:srgbClr val="0440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21779E-20CC-61E9-0D0C-32BD0F51F5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721" y="789904"/>
            <a:ext cx="6487381" cy="2087219"/>
          </a:xfrm>
        </p:spPr>
        <p:txBody>
          <a:bodyPr anchor="b"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950" b="0" i="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86D41018-C18F-1229-589B-8A00DB4065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721" y="3067536"/>
            <a:ext cx="6487380" cy="420115"/>
          </a:xfrm>
        </p:spPr>
        <p:txBody>
          <a:bodyPr/>
          <a:lstStyle>
            <a:lvl1pPr marL="0" indent="0">
              <a:buNone/>
              <a:defRPr lang="en-US" sz="135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endParaRPr lang="en-US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05D308D0-74DA-D827-A03E-7CFBB0F9A0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5720" y="3936068"/>
            <a:ext cx="3886280" cy="336605"/>
          </a:xfrm>
        </p:spPr>
        <p:txBody>
          <a:bodyPr/>
          <a:lstStyle>
            <a:lvl1pPr marL="0" indent="0">
              <a:buNone/>
              <a:defRPr lang="en-US" sz="135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endParaRPr lang="en-US"/>
          </a:p>
        </p:txBody>
      </p:sp>
      <p:pic>
        <p:nvPicPr>
          <p:cNvPr id="4" name="Fidelity logo" descr="Fidelity Investments logo">
            <a:extLst>
              <a:ext uri="{FF2B5EF4-FFF2-40B4-BE49-F238E27FC236}">
                <a16:creationId xmlns:a16="http://schemas.microsoft.com/office/drawing/2014/main" id="{0CF6DBDA-398C-09D2-F36A-7F5A55F535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2174" y="4522969"/>
            <a:ext cx="1570819" cy="33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0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07A98C0-FA4F-2896-744C-DC10630570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82435" y="4272674"/>
            <a:ext cx="2461565" cy="8708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F2BB47-3FE3-D6F1-D8A6-33D8780B7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-9182"/>
            <a:ext cx="9144000" cy="2580932"/>
          </a:xfrm>
          <a:prstGeom prst="rect">
            <a:avLst/>
          </a:prstGeom>
          <a:solidFill>
            <a:srgbClr val="0440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21779E-20CC-61E9-0D0C-32BD0F51F5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9074" y="2571750"/>
            <a:ext cx="7897169" cy="768539"/>
          </a:xfrm>
        </p:spPr>
        <p:txBody>
          <a:bodyPr anchor="b"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300" b="0" i="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86D41018-C18F-1229-589B-8A00DB4065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9074" y="3348407"/>
            <a:ext cx="7887104" cy="573067"/>
          </a:xfrm>
        </p:spPr>
        <p:txBody>
          <a:bodyPr/>
          <a:lstStyle>
            <a:lvl1pPr marL="0" indent="0">
              <a:buNone/>
              <a:defRPr lang="en-US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endParaRPr lang="en-US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05D308D0-74DA-D827-A03E-7CFBB0F9A0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9073" y="4088457"/>
            <a:ext cx="3886280" cy="336605"/>
          </a:xfrm>
        </p:spPr>
        <p:txBody>
          <a:bodyPr/>
          <a:lstStyle>
            <a:lvl1pPr marL="0" indent="0">
              <a:buNone/>
              <a:defRPr lang="en-US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endParaRPr lang="en-US"/>
          </a:p>
        </p:txBody>
      </p:sp>
      <p:pic>
        <p:nvPicPr>
          <p:cNvPr id="4" name="Fidelity logo" descr="Fidelity Investments logo">
            <a:extLst>
              <a:ext uri="{FF2B5EF4-FFF2-40B4-BE49-F238E27FC236}">
                <a16:creationId xmlns:a16="http://schemas.microsoft.com/office/drawing/2014/main" id="{0CF6DBDA-398C-09D2-F36A-7F5A55F535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2174" y="4522969"/>
            <a:ext cx="1570819" cy="33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6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2D8E238-03FC-22B2-84CE-33F837754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82435" y="4272674"/>
            <a:ext cx="2461565" cy="8708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F2BB47-3FE3-D6F1-D8A6-33D8780B7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-9182"/>
            <a:ext cx="9144000" cy="2580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21779E-20CC-61E9-0D0C-32BD0F51F5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9074" y="2571750"/>
            <a:ext cx="7897169" cy="768539"/>
          </a:xfrm>
        </p:spPr>
        <p:txBody>
          <a:bodyPr anchor="b"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300" b="0" i="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86D41018-C18F-1229-589B-8A00DB4065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9074" y="3348407"/>
            <a:ext cx="7887104" cy="573067"/>
          </a:xfrm>
        </p:spPr>
        <p:txBody>
          <a:bodyPr/>
          <a:lstStyle>
            <a:lvl1pPr marL="0" indent="0">
              <a:buNone/>
              <a:defRPr lang="en-US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endParaRPr lang="en-US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05D308D0-74DA-D827-A03E-7CFBB0F9A0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9073" y="4088457"/>
            <a:ext cx="3886280" cy="336605"/>
          </a:xfrm>
        </p:spPr>
        <p:txBody>
          <a:bodyPr/>
          <a:lstStyle>
            <a:lvl1pPr marL="0" indent="0">
              <a:buNone/>
              <a:defRPr lang="en-US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endParaRPr lang="en-US"/>
          </a:p>
        </p:txBody>
      </p:sp>
      <p:pic>
        <p:nvPicPr>
          <p:cNvPr id="4" name="Fidelity logo" descr="Fidelity Investments logo">
            <a:extLst>
              <a:ext uri="{FF2B5EF4-FFF2-40B4-BE49-F238E27FC236}">
                <a16:creationId xmlns:a16="http://schemas.microsoft.com/office/drawing/2014/main" id="{0CF6DBDA-398C-09D2-F36A-7F5A55F535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2174" y="4522969"/>
            <a:ext cx="1570819" cy="33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3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6CBFECC-079B-583B-F719-F3A66F69A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82435" y="4272674"/>
            <a:ext cx="2461565" cy="8708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F2BB47-3FE3-D6F1-D8A6-33D8780B7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-9182"/>
            <a:ext cx="9144000" cy="2580932"/>
          </a:xfrm>
          <a:prstGeom prst="rect">
            <a:avLst/>
          </a:prstGeom>
          <a:solidFill>
            <a:srgbClr val="0440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21779E-20CC-61E9-0D0C-32BD0F51F5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9074" y="841609"/>
            <a:ext cx="7897169" cy="768539"/>
          </a:xfrm>
        </p:spPr>
        <p:txBody>
          <a:bodyPr anchor="b"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300" b="0" i="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86D41018-C18F-1229-589B-8A00DB4065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9074" y="3048727"/>
            <a:ext cx="7887104" cy="573067"/>
          </a:xfrm>
        </p:spPr>
        <p:txBody>
          <a:bodyPr/>
          <a:lstStyle>
            <a:lvl1pPr marL="0" indent="0">
              <a:buNone/>
              <a:defRPr lang="en-US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endParaRPr lang="en-US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05D308D0-74DA-D827-A03E-7CFBB0F9A0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9073" y="3789191"/>
            <a:ext cx="3886280" cy="336605"/>
          </a:xfrm>
        </p:spPr>
        <p:txBody>
          <a:bodyPr/>
          <a:lstStyle>
            <a:lvl1pPr marL="0" indent="0">
              <a:buNone/>
              <a:defRPr lang="en-US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endParaRPr lang="en-US"/>
          </a:p>
        </p:txBody>
      </p:sp>
      <p:pic>
        <p:nvPicPr>
          <p:cNvPr id="4" name="Fidelity logo" descr="Fidelity Investments logo">
            <a:extLst>
              <a:ext uri="{FF2B5EF4-FFF2-40B4-BE49-F238E27FC236}">
                <a16:creationId xmlns:a16="http://schemas.microsoft.com/office/drawing/2014/main" id="{0CF6DBDA-398C-09D2-F36A-7F5A55F535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2174" y="4522969"/>
            <a:ext cx="1570819" cy="33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40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1EBF5D-922E-1512-5210-A165AAF4B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82435" y="4272674"/>
            <a:ext cx="2461565" cy="8708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F2BB47-3FE3-D6F1-D8A6-33D8780B7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-9182"/>
            <a:ext cx="9144000" cy="2580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21779E-20CC-61E9-0D0C-32BD0F51F5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9074" y="841609"/>
            <a:ext cx="7897169" cy="768539"/>
          </a:xfrm>
        </p:spPr>
        <p:txBody>
          <a:bodyPr anchor="b"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300" b="0" i="0" kern="1200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86D41018-C18F-1229-589B-8A00DB4065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9074" y="3048727"/>
            <a:ext cx="7887104" cy="573067"/>
          </a:xfrm>
        </p:spPr>
        <p:txBody>
          <a:bodyPr/>
          <a:lstStyle>
            <a:lvl1pPr marL="0" indent="0">
              <a:buNone/>
              <a:defRPr lang="en-US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endParaRPr lang="en-US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05D308D0-74DA-D827-A03E-7CFBB0F9A0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9073" y="3789191"/>
            <a:ext cx="3886280" cy="336605"/>
          </a:xfrm>
        </p:spPr>
        <p:txBody>
          <a:bodyPr/>
          <a:lstStyle>
            <a:lvl1pPr marL="0" indent="0">
              <a:buNone/>
              <a:defRPr lang="en-US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endParaRPr lang="en-US"/>
          </a:p>
        </p:txBody>
      </p:sp>
      <p:pic>
        <p:nvPicPr>
          <p:cNvPr id="4" name="Fidelity logo" descr="Fidelity Investments logo">
            <a:extLst>
              <a:ext uri="{FF2B5EF4-FFF2-40B4-BE49-F238E27FC236}">
                <a16:creationId xmlns:a16="http://schemas.microsoft.com/office/drawing/2014/main" id="{0CF6DBDA-398C-09D2-F36A-7F5A55F535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2174" y="4522969"/>
            <a:ext cx="1570819" cy="33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15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42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34" Type="http://schemas.openxmlformats.org/officeDocument/2006/relationships/slideLayout" Target="../slideLayouts/slideLayout37.xml"/><Relationship Id="rId42" Type="http://schemas.openxmlformats.org/officeDocument/2006/relationships/image" Target="../media/image5.png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33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41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29" Type="http://schemas.openxmlformats.org/officeDocument/2006/relationships/slideLayout" Target="../slideLayouts/slideLayout32.xml"/><Relationship Id="rId41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32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40.xml"/><Relationship Id="rId40" Type="http://schemas.openxmlformats.org/officeDocument/2006/relationships/slideLayout" Target="../slideLayouts/slideLayout43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31.xml"/><Relationship Id="rId36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34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8.xml"/><Relationship Id="rId43" Type="http://schemas.openxmlformats.org/officeDocument/2006/relationships/image" Target="../media/image6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A74A19-4F0D-AA90-0E93-6A18A0F16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667" y="273844"/>
            <a:ext cx="8450666" cy="5400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AF482-553D-6265-A924-6E0FDBEBF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6667" y="939997"/>
            <a:ext cx="8450666" cy="35748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9BAC9E4-9F06-02E7-25A7-A2053A5E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7768633" y="4729228"/>
            <a:ext cx="1028700" cy="25315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7CA56-2DED-0CD3-689B-2178CF647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923" y="4729495"/>
            <a:ext cx="32655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675" b="0" i="0" kern="1200" smtClean="0">
                <a:solidFill>
                  <a:srgbClr val="044014"/>
                </a:solidFill>
                <a:latin typeface="+mj-lt"/>
                <a:ea typeface="+mn-ea"/>
                <a:cs typeface="+mn-cs"/>
              </a:defRPr>
            </a:lvl1pPr>
          </a:lstStyle>
          <a:p>
            <a:fld id="{E1134B45-AF8D-4DE1-B6B3-818C9AE12B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0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  <p:sldLayoutId id="2147483683" r:id="rId28"/>
    <p:sldLayoutId id="2147483684" r:id="rId29"/>
    <p:sldLayoutId id="2147483685" r:id="rId30"/>
    <p:sldLayoutId id="2147483686" r:id="rId31"/>
    <p:sldLayoutId id="2147483687" r:id="rId32"/>
    <p:sldLayoutId id="2147483688" r:id="rId33"/>
    <p:sldLayoutId id="2147483689" r:id="rId34"/>
    <p:sldLayoutId id="2147483690" r:id="rId35"/>
    <p:sldLayoutId id="2147483691" r:id="rId36"/>
    <p:sldLayoutId id="2147483692" r:id="rId37"/>
    <p:sldLayoutId id="2147483693" r:id="rId38"/>
    <p:sldLayoutId id="2147483694" r:id="rId39"/>
    <p:sldLayoutId id="2147483695" r:id="rId40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1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7392">
          <p15:clr>
            <a:srgbClr val="F26B43"/>
          </p15:clr>
        </p15:guide>
        <p15:guide id="3" pos="288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379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png"/><Relationship Id="rId18" Type="http://schemas.openxmlformats.org/officeDocument/2006/relationships/customXml" Target="../ink/ink6.xml"/><Relationship Id="rId3" Type="http://schemas.openxmlformats.org/officeDocument/2006/relationships/image" Target="../media/image34.jpeg"/><Relationship Id="rId21" Type="http://schemas.openxmlformats.org/officeDocument/2006/relationships/image" Target="../media/image43.png"/><Relationship Id="rId12" Type="http://schemas.openxmlformats.org/officeDocument/2006/relationships/customXml" Target="../ink/ink3.xml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6" Type="http://schemas.openxmlformats.org/officeDocument/2006/relationships/customXml" Target="../ink/ink5.xml"/><Relationship Id="rId20" Type="http://schemas.openxmlformats.org/officeDocument/2006/relationships/customXml" Target="../ink/ink7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38.png"/><Relationship Id="rId15" Type="http://schemas.openxmlformats.org/officeDocument/2006/relationships/image" Target="../media/image40.png"/><Relationship Id="rId23" Type="http://schemas.openxmlformats.org/officeDocument/2006/relationships/image" Target="../media/image44.png"/><Relationship Id="rId10" Type="http://schemas.openxmlformats.org/officeDocument/2006/relationships/customXml" Target="../ink/ink2.xml"/><Relationship Id="rId19" Type="http://schemas.openxmlformats.org/officeDocument/2006/relationships/image" Target="../media/image42.png"/><Relationship Id="rId4" Type="http://schemas.openxmlformats.org/officeDocument/2006/relationships/customXml" Target="../ink/ink1.xml"/><Relationship Id="rId9" Type="http://schemas.openxmlformats.org/officeDocument/2006/relationships/image" Target="../media/image37.png"/><Relationship Id="rId14" Type="http://schemas.openxmlformats.org/officeDocument/2006/relationships/customXml" Target="../ink/ink4.xml"/><Relationship Id="rId22" Type="http://schemas.openxmlformats.org/officeDocument/2006/relationships/customXml" Target="../ink/ink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image" Target="../media/image50.png"/><Relationship Id="rId18" Type="http://schemas.openxmlformats.org/officeDocument/2006/relationships/image" Target="../media/image53.png"/><Relationship Id="rId3" Type="http://schemas.openxmlformats.org/officeDocument/2006/relationships/image" Target="../media/image35.png"/><Relationship Id="rId7" Type="http://schemas.openxmlformats.org/officeDocument/2006/relationships/image" Target="../media/image47.png"/><Relationship Id="rId12" Type="http://schemas.openxmlformats.org/officeDocument/2006/relationships/customXml" Target="../ink/ink13.xml"/><Relationship Id="rId17" Type="http://schemas.openxmlformats.org/officeDocument/2006/relationships/customXml" Target="../ink/ink15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6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0.xml"/><Relationship Id="rId11" Type="http://schemas.openxmlformats.org/officeDocument/2006/relationships/image" Target="../media/image49.png"/><Relationship Id="rId5" Type="http://schemas.openxmlformats.org/officeDocument/2006/relationships/image" Target="../media/image46.png"/><Relationship Id="rId15" Type="http://schemas.openxmlformats.org/officeDocument/2006/relationships/image" Target="../media/image51.png"/><Relationship Id="rId10" Type="http://schemas.openxmlformats.org/officeDocument/2006/relationships/customXml" Target="../ink/ink12.xml"/><Relationship Id="rId19" Type="http://schemas.openxmlformats.org/officeDocument/2006/relationships/customXml" Target="../ink/ink16.xml"/><Relationship Id="rId4" Type="http://schemas.openxmlformats.org/officeDocument/2006/relationships/customXml" Target="../ink/ink9.xml"/><Relationship Id="rId9" Type="http://schemas.openxmlformats.org/officeDocument/2006/relationships/image" Target="../media/image48.png"/><Relationship Id="rId14" Type="http://schemas.openxmlformats.org/officeDocument/2006/relationships/customXml" Target="../ink/ink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13" Type="http://schemas.openxmlformats.org/officeDocument/2006/relationships/image" Target="../media/image45.png"/><Relationship Id="rId18" Type="http://schemas.openxmlformats.org/officeDocument/2006/relationships/customXml" Target="../ink/ink23.xml"/><Relationship Id="rId3" Type="http://schemas.openxmlformats.org/officeDocument/2006/relationships/image" Target="../media/image37.jpeg"/><Relationship Id="rId7" Type="http://schemas.openxmlformats.org/officeDocument/2006/relationships/image" Target="../media/image57.png"/><Relationship Id="rId12" Type="http://schemas.openxmlformats.org/officeDocument/2006/relationships/customXml" Target="../ink/ink20.xml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12.xml"/><Relationship Id="rId16" Type="http://schemas.openxmlformats.org/officeDocument/2006/relationships/customXml" Target="../ink/ink22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59.png"/><Relationship Id="rId15" Type="http://schemas.openxmlformats.org/officeDocument/2006/relationships/image" Target="../media/image52.png"/><Relationship Id="rId10" Type="http://schemas.openxmlformats.org/officeDocument/2006/relationships/customXml" Target="../ink/ink19.xml"/><Relationship Id="rId19" Type="http://schemas.openxmlformats.org/officeDocument/2006/relationships/image" Target="../media/image55.png"/><Relationship Id="rId4" Type="http://schemas.openxmlformats.org/officeDocument/2006/relationships/customXml" Target="../ink/ink17.xml"/><Relationship Id="rId9" Type="http://schemas.openxmlformats.org/officeDocument/2006/relationships/image" Target="../media/image58.png"/><Relationship Id="rId14" Type="http://schemas.openxmlformats.org/officeDocument/2006/relationships/customXml" Target="../ink/ink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13" Type="http://schemas.openxmlformats.org/officeDocument/2006/relationships/image" Target="../media/image69.png"/><Relationship Id="rId18" Type="http://schemas.openxmlformats.org/officeDocument/2006/relationships/image" Target="../media/image74.svg"/><Relationship Id="rId3" Type="http://schemas.openxmlformats.org/officeDocument/2006/relationships/image" Target="../media/image56.png"/><Relationship Id="rId7" Type="http://schemas.openxmlformats.org/officeDocument/2006/relationships/image" Target="../media/image63.png"/><Relationship Id="rId12" Type="http://schemas.openxmlformats.org/officeDocument/2006/relationships/image" Target="../media/image68.svg"/><Relationship Id="rId17" Type="http://schemas.openxmlformats.org/officeDocument/2006/relationships/image" Target="../media/image73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72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svg"/><Relationship Id="rId11" Type="http://schemas.openxmlformats.org/officeDocument/2006/relationships/image" Target="../media/image67.png"/><Relationship Id="rId5" Type="http://schemas.openxmlformats.org/officeDocument/2006/relationships/image" Target="../media/image60.png"/><Relationship Id="rId15" Type="http://schemas.openxmlformats.org/officeDocument/2006/relationships/image" Target="../media/image71.png"/><Relationship Id="rId10" Type="http://schemas.openxmlformats.org/officeDocument/2006/relationships/image" Target="../media/image66.svg"/><Relationship Id="rId4" Type="http://schemas.openxmlformats.org/officeDocument/2006/relationships/image" Target="../media/image57.svg"/><Relationship Id="rId9" Type="http://schemas.openxmlformats.org/officeDocument/2006/relationships/image" Target="../media/image65.png"/><Relationship Id="rId14" Type="http://schemas.openxmlformats.org/officeDocument/2006/relationships/image" Target="../media/image7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5.png"/><Relationship Id="rId7" Type="http://schemas.openxmlformats.org/officeDocument/2006/relationships/image" Target="../media/image78.png"/><Relationship Id="rId12" Type="http://schemas.openxmlformats.org/officeDocument/2006/relationships/hyperlink" Target="https://www.linkedin.com/in/mary-vinothini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7.svg"/><Relationship Id="rId11" Type="http://schemas.openxmlformats.org/officeDocument/2006/relationships/hyperlink" Target="https://www.linkedin.com/in/roopadharsinikumar/" TargetMode="External"/><Relationship Id="rId5" Type="http://schemas.openxmlformats.org/officeDocument/2006/relationships/image" Target="../media/image76.png"/><Relationship Id="rId10" Type="http://schemas.openxmlformats.org/officeDocument/2006/relationships/image" Target="../media/image81.jpeg"/><Relationship Id="rId4" Type="http://schemas.microsoft.com/office/2007/relationships/hdphoto" Target="../media/hdphoto2.wdp"/><Relationship Id="rId9" Type="http://schemas.openxmlformats.org/officeDocument/2006/relationships/image" Target="../media/image8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"/>
          <p:cNvSpPr txBox="1">
            <a:spLocks noGrp="1"/>
          </p:cNvSpPr>
          <p:nvPr>
            <p:ph type="subTitle" idx="1"/>
          </p:nvPr>
        </p:nvSpPr>
        <p:spPr>
          <a:xfrm>
            <a:off x="365050" y="1962496"/>
            <a:ext cx="8413899" cy="609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algn="ctr"/>
            <a:r>
              <a:rPr lang="en-IN" sz="105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Mary Vinothini S and Roopadharsini K</a:t>
            </a:r>
          </a:p>
          <a:p>
            <a:pPr algn="ctr"/>
            <a:r>
              <a:rPr lang="en-IN" sz="1050" i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Fidelity Investments</a:t>
            </a:r>
            <a:endParaRPr sz="1050" i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EAD93E-62AE-D05C-36FF-CD70FC5B34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736" y="1354551"/>
            <a:ext cx="8010525" cy="846484"/>
          </a:xfrm>
        </p:spPr>
        <p:txBody>
          <a:bodyPr anchor="b">
            <a:normAutofit fontScale="90000"/>
          </a:bodyPr>
          <a:lstStyle/>
          <a:p>
            <a:pPr algn="ctr"/>
            <a:br>
              <a:rPr lang="en-IN" sz="2400" b="1">
                <a:solidFill>
                  <a:schemeClr val="tx2"/>
                </a:solidFill>
              </a:rPr>
            </a:br>
            <a:r>
              <a:rPr lang="en-IN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Kafka Goes Cloud Native: Observability That Actually Works!</a:t>
            </a:r>
            <a:br>
              <a:rPr lang="en-IN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IN" sz="240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E678A-70B9-C514-D2F8-6915D0E1E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7E062-7EAC-7ECC-43D4-ACC160887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35" y="9711"/>
            <a:ext cx="6949739" cy="1047900"/>
          </a:xfrm>
        </p:spPr>
        <p:txBody>
          <a:bodyPr/>
          <a:lstStyle/>
          <a:p>
            <a:r>
              <a:rPr lang="en-IN">
                <a:latin typeface="Bell MT" panose="02020503060305020303" pitchFamily="18" charset="0"/>
              </a:rPr>
              <a:t>Kafka Observability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DA500F-1F44-CC73-7239-95D952ACABF6}"/>
              </a:ext>
            </a:extLst>
          </p:cNvPr>
          <p:cNvSpPr txBox="1"/>
          <p:nvPr/>
        </p:nvSpPr>
        <p:spPr>
          <a:xfrm>
            <a:off x="921434" y="3930626"/>
            <a:ext cx="3075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/>
              <a:t>Bad patterns: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i="1"/>
              <a:t>“Shrinking ISR”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i="1"/>
              <a:t>“</a:t>
            </a:r>
            <a:r>
              <a:rPr lang="en-US" sz="1200" i="1" err="1"/>
              <a:t>java.lang.OutOfMemoryError</a:t>
            </a:r>
            <a:r>
              <a:rPr lang="en-US" sz="1200" i="1"/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i="1"/>
              <a:t>“Error while fetching metadata”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529FAF-3119-F1E8-4E13-244831A52785}"/>
              </a:ext>
            </a:extLst>
          </p:cNvPr>
          <p:cNvSpPr txBox="1"/>
          <p:nvPr/>
        </p:nvSpPr>
        <p:spPr>
          <a:xfrm>
            <a:off x="4944539" y="3930625"/>
            <a:ext cx="4045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/>
              <a:t>Healthy patterns: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i="1"/>
              <a:t>“Expanding ISR”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i="1"/>
              <a:t>“Preferred replica leader election completed”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i="1"/>
              <a:t>“SSL handshake completed successfully”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8EE1D11-3033-73EA-76AE-9E96AA02A68C}"/>
              </a:ext>
            </a:extLst>
          </p:cNvPr>
          <p:cNvSpPr txBox="1"/>
          <p:nvPr/>
        </p:nvSpPr>
        <p:spPr>
          <a:xfrm>
            <a:off x="1493995" y="3543903"/>
            <a:ext cx="66143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/>
              <a:t>"OpenSearch surfaces the log signals behind every metric you see above"</a:t>
            </a:r>
          </a:p>
        </p:txBody>
      </p:sp>
      <p:grpSp>
        <p:nvGrpSpPr>
          <p:cNvPr id="40" name="Group 39" descr="cross out sign, warning">
            <a:extLst>
              <a:ext uri="{FF2B5EF4-FFF2-40B4-BE49-F238E27FC236}">
                <a16:creationId xmlns:a16="http://schemas.microsoft.com/office/drawing/2014/main" id="{A975DE9C-4637-A816-DEEA-E8BEBDE7EEA3}"/>
              </a:ext>
            </a:extLst>
          </p:cNvPr>
          <p:cNvGrpSpPr/>
          <p:nvPr/>
        </p:nvGrpSpPr>
        <p:grpSpPr>
          <a:xfrm>
            <a:off x="338788" y="4141372"/>
            <a:ext cx="548640" cy="548640"/>
            <a:chOff x="1809750" y="3248025"/>
            <a:chExt cx="574675" cy="574675"/>
          </a:xfrm>
          <a:solidFill>
            <a:srgbClr val="FF00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1" name="Freeform 93">
              <a:extLst>
                <a:ext uri="{FF2B5EF4-FFF2-40B4-BE49-F238E27FC236}">
                  <a16:creationId xmlns:a16="http://schemas.microsoft.com/office/drawing/2014/main" id="{B4FEC066-ED7A-F0BC-4E18-A92F197A96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9750" y="3248025"/>
              <a:ext cx="574675" cy="574675"/>
            </a:xfrm>
            <a:custGeom>
              <a:avLst/>
              <a:gdLst>
                <a:gd name="T0" fmla="*/ 120 w 240"/>
                <a:gd name="T1" fmla="*/ 0 h 240"/>
                <a:gd name="T2" fmla="*/ 0 w 240"/>
                <a:gd name="T3" fmla="*/ 120 h 240"/>
                <a:gd name="T4" fmla="*/ 120 w 240"/>
                <a:gd name="T5" fmla="*/ 240 h 240"/>
                <a:gd name="T6" fmla="*/ 240 w 240"/>
                <a:gd name="T7" fmla="*/ 120 h 240"/>
                <a:gd name="T8" fmla="*/ 120 w 240"/>
                <a:gd name="T9" fmla="*/ 0 h 240"/>
                <a:gd name="T10" fmla="*/ 120 w 240"/>
                <a:gd name="T11" fmla="*/ 232 h 240"/>
                <a:gd name="T12" fmla="*/ 8 w 240"/>
                <a:gd name="T13" fmla="*/ 120 h 240"/>
                <a:gd name="T14" fmla="*/ 120 w 240"/>
                <a:gd name="T15" fmla="*/ 8 h 240"/>
                <a:gd name="T16" fmla="*/ 232 w 240"/>
                <a:gd name="T17" fmla="*/ 120 h 240"/>
                <a:gd name="T18" fmla="*/ 120 w 240"/>
                <a:gd name="T19" fmla="*/ 23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240">
                  <a:moveTo>
                    <a:pt x="120" y="0"/>
                  </a:moveTo>
                  <a:cubicBezTo>
                    <a:pt x="54" y="0"/>
                    <a:pt x="0" y="54"/>
                    <a:pt x="0" y="120"/>
                  </a:cubicBezTo>
                  <a:cubicBezTo>
                    <a:pt x="0" y="186"/>
                    <a:pt x="54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4"/>
                    <a:pt x="186" y="0"/>
                    <a:pt x="120" y="0"/>
                  </a:cubicBezTo>
                  <a:close/>
                  <a:moveTo>
                    <a:pt x="120" y="232"/>
                  </a:moveTo>
                  <a:cubicBezTo>
                    <a:pt x="58" y="232"/>
                    <a:pt x="8" y="182"/>
                    <a:pt x="8" y="120"/>
                  </a:cubicBezTo>
                  <a:cubicBezTo>
                    <a:pt x="8" y="58"/>
                    <a:pt x="58" y="8"/>
                    <a:pt x="120" y="8"/>
                  </a:cubicBezTo>
                  <a:cubicBezTo>
                    <a:pt x="182" y="8"/>
                    <a:pt x="232" y="58"/>
                    <a:pt x="232" y="120"/>
                  </a:cubicBezTo>
                  <a:cubicBezTo>
                    <a:pt x="232" y="182"/>
                    <a:pt x="182" y="232"/>
                    <a:pt x="120" y="23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4">
              <a:extLst>
                <a:ext uri="{FF2B5EF4-FFF2-40B4-BE49-F238E27FC236}">
                  <a16:creationId xmlns:a16="http://schemas.microsoft.com/office/drawing/2014/main" id="{186BD3F9-12E0-8F35-DBBE-12D640D24D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5000" y="3343275"/>
              <a:ext cx="311150" cy="312738"/>
            </a:xfrm>
            <a:custGeom>
              <a:avLst/>
              <a:gdLst>
                <a:gd name="T0" fmla="*/ 126 w 130"/>
                <a:gd name="T1" fmla="*/ 13 h 130"/>
                <a:gd name="T2" fmla="*/ 80 w 130"/>
                <a:gd name="T3" fmla="*/ 0 h 130"/>
                <a:gd name="T4" fmla="*/ 0 w 130"/>
                <a:gd name="T5" fmla="*/ 80 h 130"/>
                <a:gd name="T6" fmla="*/ 13 w 130"/>
                <a:gd name="T7" fmla="*/ 126 h 130"/>
                <a:gd name="T8" fmla="*/ 15 w 130"/>
                <a:gd name="T9" fmla="*/ 130 h 130"/>
                <a:gd name="T10" fmla="*/ 130 w 130"/>
                <a:gd name="T11" fmla="*/ 15 h 130"/>
                <a:gd name="T12" fmla="*/ 126 w 130"/>
                <a:gd name="T13" fmla="*/ 13 h 130"/>
                <a:gd name="T14" fmla="*/ 17 w 130"/>
                <a:gd name="T15" fmla="*/ 118 h 130"/>
                <a:gd name="T16" fmla="*/ 8 w 130"/>
                <a:gd name="T17" fmla="*/ 80 h 130"/>
                <a:gd name="T18" fmla="*/ 80 w 130"/>
                <a:gd name="T19" fmla="*/ 8 h 130"/>
                <a:gd name="T20" fmla="*/ 118 w 130"/>
                <a:gd name="T21" fmla="*/ 17 h 130"/>
                <a:gd name="T22" fmla="*/ 17 w 130"/>
                <a:gd name="T23" fmla="*/ 11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130">
                  <a:moveTo>
                    <a:pt x="126" y="13"/>
                  </a:moveTo>
                  <a:cubicBezTo>
                    <a:pt x="114" y="4"/>
                    <a:pt x="98" y="0"/>
                    <a:pt x="80" y="0"/>
                  </a:cubicBezTo>
                  <a:cubicBezTo>
                    <a:pt x="35" y="0"/>
                    <a:pt x="0" y="35"/>
                    <a:pt x="0" y="80"/>
                  </a:cubicBezTo>
                  <a:cubicBezTo>
                    <a:pt x="0" y="98"/>
                    <a:pt x="4" y="114"/>
                    <a:pt x="13" y="126"/>
                  </a:cubicBezTo>
                  <a:cubicBezTo>
                    <a:pt x="15" y="130"/>
                    <a:pt x="15" y="130"/>
                    <a:pt x="15" y="130"/>
                  </a:cubicBezTo>
                  <a:cubicBezTo>
                    <a:pt x="130" y="15"/>
                    <a:pt x="130" y="15"/>
                    <a:pt x="130" y="15"/>
                  </a:cubicBezTo>
                  <a:lnTo>
                    <a:pt x="126" y="13"/>
                  </a:lnTo>
                  <a:close/>
                  <a:moveTo>
                    <a:pt x="17" y="118"/>
                  </a:moveTo>
                  <a:cubicBezTo>
                    <a:pt x="11" y="107"/>
                    <a:pt x="8" y="94"/>
                    <a:pt x="8" y="80"/>
                  </a:cubicBezTo>
                  <a:cubicBezTo>
                    <a:pt x="8" y="40"/>
                    <a:pt x="40" y="8"/>
                    <a:pt x="80" y="8"/>
                  </a:cubicBezTo>
                  <a:cubicBezTo>
                    <a:pt x="94" y="8"/>
                    <a:pt x="107" y="11"/>
                    <a:pt x="118" y="17"/>
                  </a:cubicBezTo>
                  <a:lnTo>
                    <a:pt x="17" y="118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5">
              <a:extLst>
                <a:ext uri="{FF2B5EF4-FFF2-40B4-BE49-F238E27FC236}">
                  <a16:creationId xmlns:a16="http://schemas.microsoft.com/office/drawing/2014/main" id="{A6698A6F-AE97-D674-C26A-B812AEA174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8025" y="3416300"/>
              <a:ext cx="311150" cy="311150"/>
            </a:xfrm>
            <a:custGeom>
              <a:avLst/>
              <a:gdLst>
                <a:gd name="T0" fmla="*/ 117 w 130"/>
                <a:gd name="T1" fmla="*/ 4 h 130"/>
                <a:gd name="T2" fmla="*/ 115 w 130"/>
                <a:gd name="T3" fmla="*/ 0 h 130"/>
                <a:gd name="T4" fmla="*/ 0 w 130"/>
                <a:gd name="T5" fmla="*/ 115 h 130"/>
                <a:gd name="T6" fmla="*/ 4 w 130"/>
                <a:gd name="T7" fmla="*/ 117 h 130"/>
                <a:gd name="T8" fmla="*/ 50 w 130"/>
                <a:gd name="T9" fmla="*/ 130 h 130"/>
                <a:gd name="T10" fmla="*/ 130 w 130"/>
                <a:gd name="T11" fmla="*/ 50 h 130"/>
                <a:gd name="T12" fmla="*/ 117 w 130"/>
                <a:gd name="T13" fmla="*/ 4 h 130"/>
                <a:gd name="T14" fmla="*/ 50 w 130"/>
                <a:gd name="T15" fmla="*/ 122 h 130"/>
                <a:gd name="T16" fmla="*/ 12 w 130"/>
                <a:gd name="T17" fmla="*/ 113 h 130"/>
                <a:gd name="T18" fmla="*/ 113 w 130"/>
                <a:gd name="T19" fmla="*/ 12 h 130"/>
                <a:gd name="T20" fmla="*/ 122 w 130"/>
                <a:gd name="T21" fmla="*/ 50 h 130"/>
                <a:gd name="T22" fmla="*/ 50 w 130"/>
                <a:gd name="T23" fmla="*/ 12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130">
                  <a:moveTo>
                    <a:pt x="117" y="4"/>
                  </a:moveTo>
                  <a:cubicBezTo>
                    <a:pt x="115" y="0"/>
                    <a:pt x="115" y="0"/>
                    <a:pt x="115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4" y="117"/>
                    <a:pt x="4" y="117"/>
                    <a:pt x="4" y="117"/>
                  </a:cubicBezTo>
                  <a:cubicBezTo>
                    <a:pt x="16" y="126"/>
                    <a:pt x="32" y="130"/>
                    <a:pt x="50" y="130"/>
                  </a:cubicBezTo>
                  <a:cubicBezTo>
                    <a:pt x="95" y="130"/>
                    <a:pt x="130" y="95"/>
                    <a:pt x="130" y="50"/>
                  </a:cubicBezTo>
                  <a:cubicBezTo>
                    <a:pt x="130" y="32"/>
                    <a:pt x="126" y="16"/>
                    <a:pt x="117" y="4"/>
                  </a:cubicBezTo>
                  <a:close/>
                  <a:moveTo>
                    <a:pt x="50" y="122"/>
                  </a:moveTo>
                  <a:cubicBezTo>
                    <a:pt x="36" y="122"/>
                    <a:pt x="23" y="119"/>
                    <a:pt x="12" y="113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119" y="23"/>
                    <a:pt x="122" y="36"/>
                    <a:pt x="122" y="50"/>
                  </a:cubicBezTo>
                  <a:cubicBezTo>
                    <a:pt x="122" y="90"/>
                    <a:pt x="90" y="122"/>
                    <a:pt x="50" y="12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A32CC9C-FAC8-BB62-EA8F-7D07E80AA301}"/>
              </a:ext>
            </a:extLst>
          </p:cNvPr>
          <p:cNvGrpSpPr/>
          <p:nvPr/>
        </p:nvGrpSpPr>
        <p:grpSpPr>
          <a:xfrm>
            <a:off x="4395899" y="4176230"/>
            <a:ext cx="548640" cy="548640"/>
            <a:chOff x="2925763" y="5562600"/>
            <a:chExt cx="576263" cy="577850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5" name="Freeform 98">
              <a:extLst>
                <a:ext uri="{FF2B5EF4-FFF2-40B4-BE49-F238E27FC236}">
                  <a16:creationId xmlns:a16="http://schemas.microsoft.com/office/drawing/2014/main" id="{8ED83579-2E83-4E62-B591-25BEA07F6C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0700" y="5683250"/>
              <a:ext cx="306388" cy="312738"/>
            </a:xfrm>
            <a:custGeom>
              <a:avLst/>
              <a:gdLst>
                <a:gd name="T0" fmla="*/ 128 w 128"/>
                <a:gd name="T1" fmla="*/ 49 h 130"/>
                <a:gd name="T2" fmla="*/ 124 w 128"/>
                <a:gd name="T3" fmla="*/ 46 h 130"/>
                <a:gd name="T4" fmla="*/ 83 w 128"/>
                <a:gd name="T5" fmla="*/ 46 h 130"/>
                <a:gd name="T6" fmla="*/ 68 w 128"/>
                <a:gd name="T7" fmla="*/ 3 h 130"/>
                <a:gd name="T8" fmla="*/ 64 w 128"/>
                <a:gd name="T9" fmla="*/ 0 h 130"/>
                <a:gd name="T10" fmla="*/ 60 w 128"/>
                <a:gd name="T11" fmla="*/ 3 h 130"/>
                <a:gd name="T12" fmla="*/ 45 w 128"/>
                <a:gd name="T13" fmla="*/ 46 h 130"/>
                <a:gd name="T14" fmla="*/ 4 w 128"/>
                <a:gd name="T15" fmla="*/ 46 h 130"/>
                <a:gd name="T16" fmla="*/ 0 w 128"/>
                <a:gd name="T17" fmla="*/ 49 h 130"/>
                <a:gd name="T18" fmla="*/ 1 w 128"/>
                <a:gd name="T19" fmla="*/ 53 h 130"/>
                <a:gd name="T20" fmla="*/ 34 w 128"/>
                <a:gd name="T21" fmla="*/ 81 h 130"/>
                <a:gd name="T22" fmla="*/ 20 w 128"/>
                <a:gd name="T23" fmla="*/ 124 h 130"/>
                <a:gd name="T24" fmla="*/ 21 w 128"/>
                <a:gd name="T25" fmla="*/ 129 h 130"/>
                <a:gd name="T26" fmla="*/ 24 w 128"/>
                <a:gd name="T27" fmla="*/ 129 h 130"/>
                <a:gd name="T28" fmla="*/ 26 w 128"/>
                <a:gd name="T29" fmla="*/ 129 h 130"/>
                <a:gd name="T30" fmla="*/ 64 w 128"/>
                <a:gd name="T31" fmla="*/ 100 h 130"/>
                <a:gd name="T32" fmla="*/ 102 w 128"/>
                <a:gd name="T33" fmla="*/ 129 h 130"/>
                <a:gd name="T34" fmla="*/ 107 w 128"/>
                <a:gd name="T35" fmla="*/ 129 h 130"/>
                <a:gd name="T36" fmla="*/ 108 w 128"/>
                <a:gd name="T37" fmla="*/ 124 h 130"/>
                <a:gd name="T38" fmla="*/ 94 w 128"/>
                <a:gd name="T39" fmla="*/ 81 h 130"/>
                <a:gd name="T40" fmla="*/ 127 w 128"/>
                <a:gd name="T41" fmla="*/ 53 h 130"/>
                <a:gd name="T42" fmla="*/ 128 w 128"/>
                <a:gd name="T43" fmla="*/ 49 h 130"/>
                <a:gd name="T44" fmla="*/ 87 w 128"/>
                <a:gd name="T45" fmla="*/ 77 h 130"/>
                <a:gd name="T46" fmla="*/ 85 w 128"/>
                <a:gd name="T47" fmla="*/ 81 h 130"/>
                <a:gd name="T48" fmla="*/ 97 w 128"/>
                <a:gd name="T49" fmla="*/ 115 h 130"/>
                <a:gd name="T50" fmla="*/ 66 w 128"/>
                <a:gd name="T51" fmla="*/ 92 h 130"/>
                <a:gd name="T52" fmla="*/ 62 w 128"/>
                <a:gd name="T53" fmla="*/ 92 h 130"/>
                <a:gd name="T54" fmla="*/ 31 w 128"/>
                <a:gd name="T55" fmla="*/ 115 h 130"/>
                <a:gd name="T56" fmla="*/ 43 w 128"/>
                <a:gd name="T57" fmla="*/ 81 h 130"/>
                <a:gd name="T58" fmla="*/ 41 w 128"/>
                <a:gd name="T59" fmla="*/ 77 h 130"/>
                <a:gd name="T60" fmla="*/ 15 w 128"/>
                <a:gd name="T61" fmla="*/ 54 h 130"/>
                <a:gd name="T62" fmla="*/ 48 w 128"/>
                <a:gd name="T63" fmla="*/ 54 h 130"/>
                <a:gd name="T64" fmla="*/ 52 w 128"/>
                <a:gd name="T65" fmla="*/ 51 h 130"/>
                <a:gd name="T66" fmla="*/ 64 w 128"/>
                <a:gd name="T67" fmla="*/ 17 h 130"/>
                <a:gd name="T68" fmla="*/ 76 w 128"/>
                <a:gd name="T69" fmla="*/ 51 h 130"/>
                <a:gd name="T70" fmla="*/ 80 w 128"/>
                <a:gd name="T71" fmla="*/ 54 h 130"/>
                <a:gd name="T72" fmla="*/ 113 w 128"/>
                <a:gd name="T73" fmla="*/ 54 h 130"/>
                <a:gd name="T74" fmla="*/ 87 w 128"/>
                <a:gd name="T75" fmla="*/ 7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30">
                  <a:moveTo>
                    <a:pt x="128" y="49"/>
                  </a:moveTo>
                  <a:cubicBezTo>
                    <a:pt x="127" y="47"/>
                    <a:pt x="126" y="46"/>
                    <a:pt x="124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7" y="2"/>
                    <a:pt x="66" y="0"/>
                    <a:pt x="64" y="0"/>
                  </a:cubicBezTo>
                  <a:cubicBezTo>
                    <a:pt x="62" y="0"/>
                    <a:pt x="61" y="2"/>
                    <a:pt x="60" y="3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2" y="46"/>
                    <a:pt x="1" y="47"/>
                    <a:pt x="0" y="49"/>
                  </a:cubicBezTo>
                  <a:cubicBezTo>
                    <a:pt x="0" y="50"/>
                    <a:pt x="0" y="52"/>
                    <a:pt x="1" y="53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19" y="126"/>
                    <a:pt x="20" y="128"/>
                    <a:pt x="21" y="129"/>
                  </a:cubicBezTo>
                  <a:cubicBezTo>
                    <a:pt x="22" y="129"/>
                    <a:pt x="23" y="129"/>
                    <a:pt x="24" y="129"/>
                  </a:cubicBezTo>
                  <a:cubicBezTo>
                    <a:pt x="24" y="129"/>
                    <a:pt x="25" y="129"/>
                    <a:pt x="26" y="129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102" y="129"/>
                    <a:pt x="102" y="129"/>
                    <a:pt x="102" y="129"/>
                  </a:cubicBezTo>
                  <a:cubicBezTo>
                    <a:pt x="103" y="130"/>
                    <a:pt x="105" y="130"/>
                    <a:pt x="107" y="129"/>
                  </a:cubicBezTo>
                  <a:cubicBezTo>
                    <a:pt x="108" y="128"/>
                    <a:pt x="109" y="126"/>
                    <a:pt x="108" y="124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127" y="53"/>
                    <a:pt x="127" y="53"/>
                    <a:pt x="127" y="53"/>
                  </a:cubicBezTo>
                  <a:cubicBezTo>
                    <a:pt x="128" y="52"/>
                    <a:pt x="128" y="50"/>
                    <a:pt x="128" y="49"/>
                  </a:cubicBezTo>
                  <a:close/>
                  <a:moveTo>
                    <a:pt x="87" y="77"/>
                  </a:moveTo>
                  <a:cubicBezTo>
                    <a:pt x="85" y="78"/>
                    <a:pt x="85" y="80"/>
                    <a:pt x="85" y="81"/>
                  </a:cubicBezTo>
                  <a:cubicBezTo>
                    <a:pt x="97" y="115"/>
                    <a:pt x="97" y="115"/>
                    <a:pt x="97" y="115"/>
                  </a:cubicBezTo>
                  <a:cubicBezTo>
                    <a:pt x="66" y="92"/>
                    <a:pt x="66" y="92"/>
                    <a:pt x="66" y="92"/>
                  </a:cubicBezTo>
                  <a:cubicBezTo>
                    <a:pt x="65" y="91"/>
                    <a:pt x="63" y="91"/>
                    <a:pt x="62" y="92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0"/>
                    <a:pt x="43" y="78"/>
                    <a:pt x="41" y="77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50" y="54"/>
                    <a:pt x="51" y="53"/>
                    <a:pt x="52" y="51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7" y="53"/>
                    <a:pt x="78" y="54"/>
                    <a:pt x="80" y="54"/>
                  </a:cubicBezTo>
                  <a:cubicBezTo>
                    <a:pt x="113" y="54"/>
                    <a:pt x="113" y="54"/>
                    <a:pt x="113" y="54"/>
                  </a:cubicBezTo>
                  <a:lnTo>
                    <a:pt x="87" y="77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9">
              <a:extLst>
                <a:ext uri="{FF2B5EF4-FFF2-40B4-BE49-F238E27FC236}">
                  <a16:creationId xmlns:a16="http://schemas.microsoft.com/office/drawing/2014/main" id="{2D80C2CE-8681-3240-E67C-B721C64FEA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5763" y="5562600"/>
              <a:ext cx="576263" cy="577850"/>
            </a:xfrm>
            <a:custGeom>
              <a:avLst/>
              <a:gdLst>
                <a:gd name="T0" fmla="*/ 120 w 240"/>
                <a:gd name="T1" fmla="*/ 0 h 240"/>
                <a:gd name="T2" fmla="*/ 0 w 240"/>
                <a:gd name="T3" fmla="*/ 120 h 240"/>
                <a:gd name="T4" fmla="*/ 120 w 240"/>
                <a:gd name="T5" fmla="*/ 240 h 240"/>
                <a:gd name="T6" fmla="*/ 240 w 240"/>
                <a:gd name="T7" fmla="*/ 120 h 240"/>
                <a:gd name="T8" fmla="*/ 120 w 240"/>
                <a:gd name="T9" fmla="*/ 0 h 240"/>
                <a:gd name="T10" fmla="*/ 120 w 240"/>
                <a:gd name="T11" fmla="*/ 232 h 240"/>
                <a:gd name="T12" fmla="*/ 8 w 240"/>
                <a:gd name="T13" fmla="*/ 120 h 240"/>
                <a:gd name="T14" fmla="*/ 120 w 240"/>
                <a:gd name="T15" fmla="*/ 8 h 240"/>
                <a:gd name="T16" fmla="*/ 232 w 240"/>
                <a:gd name="T17" fmla="*/ 120 h 240"/>
                <a:gd name="T18" fmla="*/ 120 w 240"/>
                <a:gd name="T19" fmla="*/ 23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240">
                  <a:moveTo>
                    <a:pt x="120" y="0"/>
                  </a:moveTo>
                  <a:cubicBezTo>
                    <a:pt x="54" y="0"/>
                    <a:pt x="0" y="54"/>
                    <a:pt x="0" y="120"/>
                  </a:cubicBezTo>
                  <a:cubicBezTo>
                    <a:pt x="0" y="186"/>
                    <a:pt x="54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4"/>
                    <a:pt x="186" y="0"/>
                    <a:pt x="120" y="0"/>
                  </a:cubicBezTo>
                  <a:close/>
                  <a:moveTo>
                    <a:pt x="120" y="232"/>
                  </a:moveTo>
                  <a:cubicBezTo>
                    <a:pt x="58" y="232"/>
                    <a:pt x="8" y="182"/>
                    <a:pt x="8" y="120"/>
                  </a:cubicBezTo>
                  <a:cubicBezTo>
                    <a:pt x="8" y="58"/>
                    <a:pt x="58" y="8"/>
                    <a:pt x="120" y="8"/>
                  </a:cubicBezTo>
                  <a:cubicBezTo>
                    <a:pt x="182" y="8"/>
                    <a:pt x="232" y="58"/>
                    <a:pt x="232" y="120"/>
                  </a:cubicBezTo>
                  <a:cubicBezTo>
                    <a:pt x="232" y="182"/>
                    <a:pt x="182" y="232"/>
                    <a:pt x="120" y="23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00">
              <a:extLst>
                <a:ext uri="{FF2B5EF4-FFF2-40B4-BE49-F238E27FC236}">
                  <a16:creationId xmlns:a16="http://schemas.microsoft.com/office/drawing/2014/main" id="{0742BA17-BBB9-F8B7-D2BE-04DD6B0A97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7200" y="5635625"/>
              <a:ext cx="433388" cy="433388"/>
            </a:xfrm>
            <a:custGeom>
              <a:avLst/>
              <a:gdLst>
                <a:gd name="T0" fmla="*/ 90 w 180"/>
                <a:gd name="T1" fmla="*/ 0 h 180"/>
                <a:gd name="T2" fmla="*/ 0 w 180"/>
                <a:gd name="T3" fmla="*/ 90 h 180"/>
                <a:gd name="T4" fmla="*/ 90 w 180"/>
                <a:gd name="T5" fmla="*/ 180 h 180"/>
                <a:gd name="T6" fmla="*/ 180 w 180"/>
                <a:gd name="T7" fmla="*/ 90 h 180"/>
                <a:gd name="T8" fmla="*/ 90 w 180"/>
                <a:gd name="T9" fmla="*/ 0 h 180"/>
                <a:gd name="T10" fmla="*/ 90 w 180"/>
                <a:gd name="T11" fmla="*/ 172 h 180"/>
                <a:gd name="T12" fmla="*/ 8 w 180"/>
                <a:gd name="T13" fmla="*/ 90 h 180"/>
                <a:gd name="T14" fmla="*/ 90 w 180"/>
                <a:gd name="T15" fmla="*/ 8 h 180"/>
                <a:gd name="T16" fmla="*/ 172 w 180"/>
                <a:gd name="T17" fmla="*/ 90 h 180"/>
                <a:gd name="T18" fmla="*/ 90 w 180"/>
                <a:gd name="T19" fmla="*/ 17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" h="180">
                  <a:moveTo>
                    <a:pt x="90" y="0"/>
                  </a:moveTo>
                  <a:cubicBezTo>
                    <a:pt x="41" y="0"/>
                    <a:pt x="0" y="41"/>
                    <a:pt x="0" y="90"/>
                  </a:cubicBezTo>
                  <a:cubicBezTo>
                    <a:pt x="0" y="139"/>
                    <a:pt x="41" y="180"/>
                    <a:pt x="90" y="180"/>
                  </a:cubicBezTo>
                  <a:cubicBezTo>
                    <a:pt x="139" y="180"/>
                    <a:pt x="180" y="139"/>
                    <a:pt x="180" y="90"/>
                  </a:cubicBezTo>
                  <a:cubicBezTo>
                    <a:pt x="180" y="41"/>
                    <a:pt x="139" y="0"/>
                    <a:pt x="90" y="0"/>
                  </a:cubicBezTo>
                  <a:close/>
                  <a:moveTo>
                    <a:pt x="90" y="172"/>
                  </a:moveTo>
                  <a:cubicBezTo>
                    <a:pt x="45" y="172"/>
                    <a:pt x="8" y="135"/>
                    <a:pt x="8" y="90"/>
                  </a:cubicBezTo>
                  <a:cubicBezTo>
                    <a:pt x="8" y="45"/>
                    <a:pt x="45" y="8"/>
                    <a:pt x="90" y="8"/>
                  </a:cubicBezTo>
                  <a:cubicBezTo>
                    <a:pt x="135" y="8"/>
                    <a:pt x="172" y="45"/>
                    <a:pt x="172" y="90"/>
                  </a:cubicBezTo>
                  <a:cubicBezTo>
                    <a:pt x="172" y="135"/>
                    <a:pt x="135" y="172"/>
                    <a:pt x="90" y="17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2" name="Picture 21" descr="A green and yellow pie chart&#10;&#10;AI-generated content may be incorrect.">
            <a:extLst>
              <a:ext uri="{FF2B5EF4-FFF2-40B4-BE49-F238E27FC236}">
                <a16:creationId xmlns:a16="http://schemas.microsoft.com/office/drawing/2014/main" id="{0F4E02A6-5A8C-2AEE-4545-D21B1C227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9555"/>
            <a:ext cx="9144000" cy="263164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DB250F7-876B-4204-2F94-5096AA06AE84}"/>
                  </a:ext>
                </a:extLst>
              </p14:cNvPr>
              <p14:cNvContentPartPr/>
              <p14:nvPr/>
            </p14:nvContentPartPr>
            <p14:xfrm>
              <a:off x="1106331" y="1318959"/>
              <a:ext cx="301680" cy="343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DB250F7-876B-4204-2F94-5096AA06AE8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88331" y="1300959"/>
                <a:ext cx="33732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D3EE2DB-3DCE-F62C-9A7F-CEE96B40BDEA}"/>
                  </a:ext>
                </a:extLst>
              </p14:cNvPr>
              <p14:cNvContentPartPr/>
              <p14:nvPr/>
            </p14:nvContentPartPr>
            <p14:xfrm>
              <a:off x="2571506" y="1209814"/>
              <a:ext cx="291240" cy="369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D3EE2DB-3DCE-F62C-9A7F-CEE96B40BDE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53484" y="1191814"/>
                <a:ext cx="326924" cy="40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2F2A7F81-C908-F44F-BDF1-83496B517900}"/>
              </a:ext>
            </a:extLst>
          </p:cNvPr>
          <p:cNvGrpSpPr/>
          <p:nvPr/>
        </p:nvGrpSpPr>
        <p:grpSpPr>
          <a:xfrm>
            <a:off x="3085146" y="733214"/>
            <a:ext cx="5030640" cy="594720"/>
            <a:chOff x="3162651" y="1262701"/>
            <a:chExt cx="5030640" cy="59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A1183E9-A3A5-FF9D-29D7-E1364B97675B}"/>
                    </a:ext>
                  </a:extLst>
                </p14:cNvPr>
                <p14:cNvContentPartPr/>
                <p14:nvPr/>
              </p14:nvContentPartPr>
              <p14:xfrm>
                <a:off x="3162651" y="1539901"/>
                <a:ext cx="4475160" cy="317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A1183E9-A3A5-FF9D-29D7-E1364B97675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44651" y="1521901"/>
                  <a:ext cx="451080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3248A54-57E4-8716-552F-DB92F4B93245}"/>
                    </a:ext>
                  </a:extLst>
                </p14:cNvPr>
                <p14:cNvContentPartPr/>
                <p14:nvPr/>
              </p14:nvContentPartPr>
              <p14:xfrm>
                <a:off x="7823931" y="1262701"/>
                <a:ext cx="369360" cy="392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3248A54-57E4-8716-552F-DB92F4B9324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805931" y="1244701"/>
                  <a:ext cx="405000" cy="42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0822357-2D04-7903-9220-82A137DDCC52}"/>
                  </a:ext>
                </a:extLst>
              </p14:cNvPr>
              <p14:cNvContentPartPr/>
              <p14:nvPr/>
            </p14:nvContentPartPr>
            <p14:xfrm>
              <a:off x="3165564" y="2380245"/>
              <a:ext cx="831600" cy="14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0822357-2D04-7903-9220-82A137DDCC5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56564" y="2371465"/>
                <a:ext cx="849240" cy="316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50804F0-2620-AB74-038B-929CF5E6D9E5}"/>
                  </a:ext>
                </a:extLst>
              </p14:cNvPr>
              <p14:cNvContentPartPr/>
              <p14:nvPr/>
            </p14:nvContentPartPr>
            <p14:xfrm>
              <a:off x="6199137" y="2380245"/>
              <a:ext cx="639000" cy="14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50804F0-2620-AB74-038B-929CF5E6D9E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190137" y="2371245"/>
                <a:ext cx="65664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120A574-F130-60C3-E23C-6744E28A93B4}"/>
                  </a:ext>
                </a:extLst>
              </p14:cNvPr>
              <p14:cNvContentPartPr/>
              <p14:nvPr/>
            </p14:nvContentPartPr>
            <p14:xfrm>
              <a:off x="58873" y="1487309"/>
              <a:ext cx="817920" cy="7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120A574-F130-60C3-E23C-6744E28A93B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9873" y="1478309"/>
                <a:ext cx="83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25FB6F9-958A-44E5-A90A-743F7352D145}"/>
                  </a:ext>
                </a:extLst>
              </p14:cNvPr>
              <p14:cNvContentPartPr/>
              <p14:nvPr/>
            </p14:nvContentPartPr>
            <p14:xfrm>
              <a:off x="76911" y="2393925"/>
              <a:ext cx="886680" cy="79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25FB6F9-958A-44E5-A90A-743F7352D14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911" y="2384925"/>
                <a:ext cx="904320" cy="2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35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57175-A453-5BD3-EEB1-5A83F9C55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96" y="43988"/>
            <a:ext cx="6949739" cy="1047900"/>
          </a:xfrm>
        </p:spPr>
        <p:txBody>
          <a:bodyPr/>
          <a:lstStyle/>
          <a:p>
            <a:r>
              <a:rPr lang="en-US">
                <a:latin typeface="Bell MT" panose="02020503060305020303" pitchFamily="18" charset="0"/>
              </a:rPr>
              <a:t>Infra and Client Observability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171D9E4-434E-9034-4213-E429460CE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5707"/>
            <a:ext cx="9144000" cy="274658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0AE6CA9-DA05-0A65-FE37-4222C030F78F}"/>
              </a:ext>
            </a:extLst>
          </p:cNvPr>
          <p:cNvGrpSpPr/>
          <p:nvPr/>
        </p:nvGrpSpPr>
        <p:grpSpPr>
          <a:xfrm>
            <a:off x="4920504" y="3757723"/>
            <a:ext cx="395280" cy="433800"/>
            <a:chOff x="4920504" y="3595595"/>
            <a:chExt cx="395280" cy="43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3DFB77C-A23D-CF03-432B-336EDCD69622}"/>
                    </a:ext>
                  </a:extLst>
                </p14:cNvPr>
                <p14:cNvContentPartPr/>
                <p14:nvPr/>
              </p14:nvContentPartPr>
              <p14:xfrm>
                <a:off x="4989624" y="3595595"/>
                <a:ext cx="163800" cy="433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3DFB77C-A23D-CF03-432B-336EDCD6962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71663" y="3577595"/>
                  <a:ext cx="199362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54BAA53-B81D-1525-A3A6-DFBAD87CA013}"/>
                    </a:ext>
                  </a:extLst>
                </p14:cNvPr>
                <p14:cNvContentPartPr/>
                <p14:nvPr/>
              </p14:nvContentPartPr>
              <p14:xfrm>
                <a:off x="4920504" y="3657515"/>
                <a:ext cx="395280" cy="261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54BAA53-B81D-1525-A3A6-DFBAD87CA01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02504" y="3639540"/>
                  <a:ext cx="430920" cy="29659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7F50EBD-BAE6-DC7D-50A8-1C603775BB5A}"/>
              </a:ext>
            </a:extLst>
          </p:cNvPr>
          <p:cNvGrpSpPr/>
          <p:nvPr/>
        </p:nvGrpSpPr>
        <p:grpSpPr>
          <a:xfrm>
            <a:off x="7547424" y="2500545"/>
            <a:ext cx="343440" cy="387000"/>
            <a:chOff x="7547424" y="2409755"/>
            <a:chExt cx="343440" cy="38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29268EA-71D1-2D21-F625-BD033467FBFF}"/>
                    </a:ext>
                  </a:extLst>
                </p14:cNvPr>
                <p14:cNvContentPartPr/>
                <p14:nvPr/>
              </p14:nvContentPartPr>
              <p14:xfrm>
                <a:off x="7648224" y="2409755"/>
                <a:ext cx="109080" cy="387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29268EA-71D1-2D21-F625-BD033467FBF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630224" y="2391772"/>
                  <a:ext cx="144720" cy="4226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45623CA-D826-366A-4837-4CFA65331AA1}"/>
                    </a:ext>
                  </a:extLst>
                </p14:cNvPr>
                <p14:cNvContentPartPr/>
                <p14:nvPr/>
              </p14:nvContentPartPr>
              <p14:xfrm>
                <a:off x="7547424" y="2487155"/>
                <a:ext cx="343440" cy="196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45623CA-D826-366A-4837-4CFA65331AA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529424" y="2469155"/>
                  <a:ext cx="379080" cy="23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D6B803D-ECF1-7B93-0D3E-2133663E95A2}"/>
              </a:ext>
            </a:extLst>
          </p:cNvPr>
          <p:cNvGrpSpPr/>
          <p:nvPr/>
        </p:nvGrpSpPr>
        <p:grpSpPr>
          <a:xfrm>
            <a:off x="3146064" y="2463100"/>
            <a:ext cx="371160" cy="425160"/>
            <a:chOff x="3146064" y="2378795"/>
            <a:chExt cx="371160" cy="42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996DF0E-267E-5D85-861E-3F770C838C6F}"/>
                    </a:ext>
                  </a:extLst>
                </p14:cNvPr>
                <p14:cNvContentPartPr/>
                <p14:nvPr/>
              </p14:nvContentPartPr>
              <p14:xfrm>
                <a:off x="3252624" y="2378795"/>
                <a:ext cx="118800" cy="425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996DF0E-267E-5D85-861E-3F770C838C6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34624" y="2360795"/>
                  <a:ext cx="15444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BC6B33B-8024-6C05-AD2C-25A57ECA080F}"/>
                    </a:ext>
                  </a:extLst>
                </p14:cNvPr>
                <p14:cNvContentPartPr/>
                <p14:nvPr/>
              </p14:nvContentPartPr>
              <p14:xfrm>
                <a:off x="3146064" y="2440715"/>
                <a:ext cx="371160" cy="1872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BC6B33B-8024-6C05-AD2C-25A57ECA080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28047" y="2422680"/>
                  <a:ext cx="406835" cy="222909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77C4EB51-0B4F-D4DC-3A6D-EE0EF476B82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925788"/>
            <a:ext cx="9144000" cy="14371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284F24F-C631-5B18-EDE1-8EA53F297F78}"/>
                  </a:ext>
                </a:extLst>
              </p14:cNvPr>
              <p14:cNvContentPartPr/>
              <p14:nvPr/>
            </p14:nvContentPartPr>
            <p14:xfrm>
              <a:off x="2890104" y="1062995"/>
              <a:ext cx="472320" cy="561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284F24F-C631-5B18-EDE1-8EA53F297F7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872090" y="1044983"/>
                <a:ext cx="507987" cy="5972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B06B745-5882-6372-6F7D-C92CA70CCC89}"/>
                  </a:ext>
                </a:extLst>
              </p14:cNvPr>
              <p14:cNvContentPartPr/>
              <p14:nvPr/>
            </p14:nvContentPartPr>
            <p14:xfrm>
              <a:off x="7508904" y="996755"/>
              <a:ext cx="525960" cy="634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B06B745-5882-6372-6F7D-C92CA70CCC8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490892" y="978765"/>
                <a:ext cx="561624" cy="6699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920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>
          <a:extLst>
            <a:ext uri="{FF2B5EF4-FFF2-40B4-BE49-F238E27FC236}">
              <a16:creationId xmlns:a16="http://schemas.microsoft.com/office/drawing/2014/main" id="{0DD63AA8-6AF9-4605-4BA1-F708E58BA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60ECA-BAED-3605-1C8F-631AAC60F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35615" y="-238521"/>
            <a:ext cx="6950075" cy="1047750"/>
          </a:xfrm>
        </p:spPr>
        <p:txBody>
          <a:bodyPr anchor="b">
            <a:normAutofit/>
          </a:bodyPr>
          <a:lstStyle/>
          <a:p>
            <a:pPr algn="ctr"/>
            <a:r>
              <a:rPr lang="en-IN">
                <a:solidFill>
                  <a:schemeClr val="tx2"/>
                </a:solidFill>
                <a:latin typeface="Bell MT" panose="02020503060305020303" pitchFamily="18" charset="0"/>
              </a:rPr>
              <a:t>SLO/SLI in OTEL</a:t>
            </a:r>
          </a:p>
        </p:txBody>
      </p:sp>
      <p:pic>
        <p:nvPicPr>
          <p:cNvPr id="9" name="Picture 8" descr="A screenshot of a computer">
            <a:extLst>
              <a:ext uri="{FF2B5EF4-FFF2-40B4-BE49-F238E27FC236}">
                <a16:creationId xmlns:a16="http://schemas.microsoft.com/office/drawing/2014/main" id="{8E0FC0B3-0FF3-B0F3-306D-821D2FC3D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9398"/>
            <a:ext cx="9144000" cy="33467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FA803F-00E9-DA6B-A7DB-F970ED01008B}"/>
              </a:ext>
            </a:extLst>
          </p:cNvPr>
          <p:cNvSpPr txBox="1"/>
          <p:nvPr/>
        </p:nvSpPr>
        <p:spPr>
          <a:xfrm>
            <a:off x="610836" y="3991025"/>
            <a:ext cx="2057174" cy="417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358741C-07AA-5ADB-5020-F0147A1189D8}"/>
                  </a:ext>
                </a:extLst>
              </p14:cNvPr>
              <p14:cNvContentPartPr/>
              <p14:nvPr/>
            </p14:nvContentPartPr>
            <p14:xfrm>
              <a:off x="1827051" y="1460596"/>
              <a:ext cx="488520" cy="275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358741C-07AA-5ADB-5020-F0147A1189D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18058" y="1451596"/>
                <a:ext cx="506147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DBDD9E8-158E-56A3-561D-02476C7A2612}"/>
                  </a:ext>
                </a:extLst>
              </p14:cNvPr>
              <p14:cNvContentPartPr/>
              <p14:nvPr/>
            </p14:nvContentPartPr>
            <p14:xfrm>
              <a:off x="3808491" y="1401196"/>
              <a:ext cx="344160" cy="250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DBDD9E8-158E-56A3-561D-02476C7A261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99491" y="1392196"/>
                <a:ext cx="36180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CC48494-BFCE-2B7E-A082-EB9A6B3B0402}"/>
                  </a:ext>
                </a:extLst>
              </p14:cNvPr>
              <p14:cNvContentPartPr/>
              <p14:nvPr/>
            </p14:nvContentPartPr>
            <p14:xfrm>
              <a:off x="6207891" y="1440796"/>
              <a:ext cx="303480" cy="2635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CC48494-BFCE-2B7E-A082-EB9A6B3B040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98891" y="1431796"/>
                <a:ext cx="32112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5B9264C-8664-1BF2-C190-00CE38961C12}"/>
                  </a:ext>
                </a:extLst>
              </p14:cNvPr>
              <p14:cNvContentPartPr/>
              <p14:nvPr/>
            </p14:nvContentPartPr>
            <p14:xfrm>
              <a:off x="47725" y="1998828"/>
              <a:ext cx="1226880" cy="2548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5B9264C-8664-1BF2-C190-00CE38961C1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605" y="1992717"/>
                <a:ext cx="1239120" cy="2671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175612D-96B1-5789-6DFB-8E046C7EF132}"/>
                  </a:ext>
                </a:extLst>
              </p14:cNvPr>
              <p14:cNvContentPartPr/>
              <p14:nvPr/>
            </p14:nvContentPartPr>
            <p14:xfrm>
              <a:off x="35835" y="3094124"/>
              <a:ext cx="639360" cy="2296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175612D-96B1-5789-6DFB-8E046C7EF13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712" y="3088004"/>
                <a:ext cx="651607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25" name="Ink 1024">
                <a:extLst>
                  <a:ext uri="{FF2B5EF4-FFF2-40B4-BE49-F238E27FC236}">
                    <a16:creationId xmlns:a16="http://schemas.microsoft.com/office/drawing/2014/main" id="{E5DB9648-AAB1-C4E4-4DF7-372F11F94D1B}"/>
                  </a:ext>
                </a:extLst>
              </p14:cNvPr>
              <p14:cNvContentPartPr/>
              <p14:nvPr/>
            </p14:nvContentPartPr>
            <p14:xfrm>
              <a:off x="6057051" y="3794476"/>
              <a:ext cx="581400" cy="581760"/>
            </p14:xfrm>
          </p:contentPart>
        </mc:Choice>
        <mc:Fallback xmlns="">
          <p:pic>
            <p:nvPicPr>
              <p:cNvPr id="1025" name="Ink 1024">
                <a:extLst>
                  <a:ext uri="{FF2B5EF4-FFF2-40B4-BE49-F238E27FC236}">
                    <a16:creationId xmlns:a16="http://schemas.microsoft.com/office/drawing/2014/main" id="{E5DB9648-AAB1-C4E4-4DF7-372F11F94D1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48051" y="3785476"/>
                <a:ext cx="599040" cy="59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C02FDAE-0137-42DC-6923-B5940CB4038F}"/>
                  </a:ext>
                </a:extLst>
              </p14:cNvPr>
              <p14:cNvContentPartPr/>
              <p14:nvPr/>
            </p14:nvContentPartPr>
            <p14:xfrm>
              <a:off x="5343531" y="3117810"/>
              <a:ext cx="513360" cy="15433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C02FDAE-0137-42DC-6923-B5940CB4038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337411" y="3111691"/>
                <a:ext cx="525600" cy="155555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675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>
          <a:extLst>
            <a:ext uri="{FF2B5EF4-FFF2-40B4-BE49-F238E27FC236}">
              <a16:creationId xmlns:a16="http://schemas.microsoft.com/office/drawing/2014/main" id="{460D4894-B3B1-3368-268F-A60A95E8D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95966-6641-9B8D-0463-4DED1C29F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19880" y="-257759"/>
            <a:ext cx="6950075" cy="1047750"/>
          </a:xfrm>
        </p:spPr>
        <p:txBody>
          <a:bodyPr anchor="b">
            <a:normAutofit/>
          </a:bodyPr>
          <a:lstStyle/>
          <a:p>
            <a:pPr algn="ctr"/>
            <a:r>
              <a:rPr lang="en-IN">
                <a:solidFill>
                  <a:schemeClr val="tx2"/>
                </a:solidFill>
                <a:latin typeface="Bell MT" panose="02020503060305020303" pitchFamily="18" charset="0"/>
              </a:rPr>
              <a:t>Critical Constraints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CA7051A-F41E-6C9E-14D2-D14A3EBECC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9573888"/>
              </p:ext>
            </p:extLst>
          </p:nvPr>
        </p:nvGraphicFramePr>
        <p:xfrm>
          <a:off x="171451" y="1209674"/>
          <a:ext cx="8743950" cy="3667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539D111-AE54-EB20-D8B6-52AE95A3C1B2}"/>
              </a:ext>
            </a:extLst>
          </p:cNvPr>
          <p:cNvSpPr txBox="1"/>
          <p:nvPr/>
        </p:nvSpPr>
        <p:spPr>
          <a:xfrm>
            <a:off x="3687581" y="2642405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IN" b="1" i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DC1DFB-1F34-37C6-EBCC-3ABD3F228D7E}"/>
              </a:ext>
            </a:extLst>
          </p:cNvPr>
          <p:cNvSpPr txBox="1"/>
          <p:nvPr/>
        </p:nvSpPr>
        <p:spPr>
          <a:xfrm>
            <a:off x="881941" y="1124721"/>
            <a:ext cx="36575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1">
                <a:solidFill>
                  <a:srgbClr val="202020"/>
                </a:solidFill>
                <a:effectLst/>
                <a:latin typeface="Segoe WPC"/>
              </a:rPr>
              <a:t>"353 topics × per-partition labels = metric overload"</a:t>
            </a:r>
            <a:endParaRPr lang="en-US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F8ECB1-B00D-4FBB-82BE-44F2744A4A37}"/>
              </a:ext>
            </a:extLst>
          </p:cNvPr>
          <p:cNvSpPr txBox="1"/>
          <p:nvPr/>
        </p:nvSpPr>
        <p:spPr>
          <a:xfrm>
            <a:off x="4604461" y="1124721"/>
            <a:ext cx="35290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1">
                <a:solidFill>
                  <a:srgbClr val="202020"/>
                </a:solidFill>
                <a:effectLst/>
                <a:latin typeface="Segoe WPC"/>
              </a:rPr>
              <a:t>"JMX names ≠ OTEL semantic conventions"</a:t>
            </a:r>
            <a:endParaRPr lang="en-US" sz="12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8C7E37-C47A-6FF0-F314-0ABB223D835B}"/>
              </a:ext>
            </a:extLst>
          </p:cNvPr>
          <p:cNvSpPr txBox="1"/>
          <p:nvPr/>
        </p:nvSpPr>
        <p:spPr>
          <a:xfrm>
            <a:off x="171451" y="4636614"/>
            <a:ext cx="43005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>
                <a:solidFill>
                  <a:srgbClr val="202020"/>
                </a:solidFill>
                <a:latin typeface="Segoe WPC"/>
              </a:rPr>
              <a:t>"Multiple collector agents </a:t>
            </a:r>
            <a:r>
              <a:rPr lang="en-US"/>
              <a:t>—</a:t>
            </a:r>
            <a:r>
              <a:rPr lang="en-US" sz="1200" i="1">
                <a:solidFill>
                  <a:srgbClr val="202020"/>
                </a:solidFill>
                <a:latin typeface="Segoe WPC"/>
              </a:rPr>
              <a:t> each competing with JVM heap"</a:t>
            </a:r>
            <a:endParaRPr lang="en-US" sz="12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5C2ACD-C909-A74A-E5C8-6D0D046979B8}"/>
              </a:ext>
            </a:extLst>
          </p:cNvPr>
          <p:cNvSpPr txBox="1"/>
          <p:nvPr/>
        </p:nvSpPr>
        <p:spPr>
          <a:xfrm>
            <a:off x="4665846" y="4667392"/>
            <a:ext cx="3200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>
                <a:latin typeface="Segoe WPC"/>
              </a:rPr>
              <a:t>"Your metric names don't migrate with you"</a:t>
            </a:r>
          </a:p>
        </p:txBody>
      </p:sp>
    </p:spTree>
    <p:extLst>
      <p:ext uri="{BB962C8B-B14F-4D97-AF65-F5344CB8AC3E}">
        <p14:creationId xmlns:p14="http://schemas.microsoft.com/office/powerpoint/2010/main" val="142163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4" grpId="0"/>
      <p:bldP spid="6" grpId="0"/>
      <p:bldP spid="12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>
          <a:extLst>
            <a:ext uri="{FF2B5EF4-FFF2-40B4-BE49-F238E27FC236}">
              <a16:creationId xmlns:a16="http://schemas.microsoft.com/office/drawing/2014/main" id="{94749FA2-8935-E6B5-BAC1-EE884B0A4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4D6D6F7-29C6-D499-B32C-FD323ED1A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00003" y="-238353"/>
            <a:ext cx="6950076" cy="1047750"/>
          </a:xfrm>
        </p:spPr>
        <p:txBody>
          <a:bodyPr anchor="b">
            <a:normAutofit/>
          </a:bodyPr>
          <a:lstStyle/>
          <a:p>
            <a:pPr algn="ctr"/>
            <a:r>
              <a:rPr lang="en-IN">
                <a:solidFill>
                  <a:schemeClr val="tx2"/>
                </a:solidFill>
                <a:latin typeface="Bell MT" panose="02020503060305020303" pitchFamily="18" charset="0"/>
              </a:rPr>
              <a:t>Modernisation Journey</a:t>
            </a:r>
          </a:p>
        </p:txBody>
      </p:sp>
      <p:pic>
        <p:nvPicPr>
          <p:cNvPr id="4" name="Graphic 3" descr="Network with solid fill">
            <a:extLst>
              <a:ext uri="{FF2B5EF4-FFF2-40B4-BE49-F238E27FC236}">
                <a16:creationId xmlns:a16="http://schemas.microsoft.com/office/drawing/2014/main" id="{3A77C4A3-CEB2-7502-09E3-46AA43A0FE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7618" y="1619631"/>
            <a:ext cx="685801" cy="685801"/>
          </a:xfrm>
          <a:prstGeom prst="rect">
            <a:avLst/>
          </a:prstGeom>
        </p:spPr>
      </p:pic>
      <p:pic>
        <p:nvPicPr>
          <p:cNvPr id="5" name="Graphic 4" descr="Programmer female with solid fill">
            <a:extLst>
              <a:ext uri="{FF2B5EF4-FFF2-40B4-BE49-F238E27FC236}">
                <a16:creationId xmlns:a16="http://schemas.microsoft.com/office/drawing/2014/main" id="{7B332BF1-195E-097B-A0F4-D61D73CA4F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84176" y="1553847"/>
            <a:ext cx="685800" cy="685800"/>
          </a:xfrm>
          <a:prstGeom prst="rect">
            <a:avLst/>
          </a:prstGeom>
        </p:spPr>
      </p:pic>
      <p:pic>
        <p:nvPicPr>
          <p:cNvPr id="6" name="Graphic 5" descr="Bar chart with solid fill">
            <a:extLst>
              <a:ext uri="{FF2B5EF4-FFF2-40B4-BE49-F238E27FC236}">
                <a16:creationId xmlns:a16="http://schemas.microsoft.com/office/drawing/2014/main" id="{2B7002F9-27B0-9E68-C006-EEE6DD3AD8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56557" y="1619631"/>
            <a:ext cx="685800" cy="685800"/>
          </a:xfrm>
          <a:prstGeom prst="rect">
            <a:avLst/>
          </a:prstGeom>
        </p:spPr>
      </p:pic>
      <p:pic>
        <p:nvPicPr>
          <p:cNvPr id="7" name="Graphic 6" descr="Monitor with solid fill">
            <a:extLst>
              <a:ext uri="{FF2B5EF4-FFF2-40B4-BE49-F238E27FC236}">
                <a16:creationId xmlns:a16="http://schemas.microsoft.com/office/drawing/2014/main" id="{AD68BD31-6F0A-C1B6-AFAB-AB3D3BE3C0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60193" y="1619631"/>
            <a:ext cx="685800" cy="685800"/>
          </a:xfrm>
          <a:prstGeom prst="rect">
            <a:avLst/>
          </a:prstGeom>
        </p:spPr>
      </p:pic>
      <p:pic>
        <p:nvPicPr>
          <p:cNvPr id="9" name="Graphic 8" descr="Upward trend with solid fill">
            <a:extLst>
              <a:ext uri="{FF2B5EF4-FFF2-40B4-BE49-F238E27FC236}">
                <a16:creationId xmlns:a16="http://schemas.microsoft.com/office/drawing/2014/main" id="{6713A875-0786-59BE-213D-FCA24E68C0D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10328" y="1619631"/>
            <a:ext cx="685800" cy="685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478B95-2789-100F-A488-92631BBCB339}"/>
              </a:ext>
            </a:extLst>
          </p:cNvPr>
          <p:cNvSpPr txBox="1"/>
          <p:nvPr/>
        </p:nvSpPr>
        <p:spPr>
          <a:xfrm>
            <a:off x="510135" y="2239641"/>
            <a:ext cx="1015698" cy="530915"/>
          </a:xfrm>
          <a:prstGeom prst="rect">
            <a:avLst/>
          </a:prstGeom>
          <a:solidFill>
            <a:srgbClr val="00737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IE" sz="1350" kern="1200">
                <a:solidFill>
                  <a:srgbClr val="FFFFFF"/>
                </a:solidFill>
                <a:latin typeface="Fidelity Sans 2"/>
                <a:ea typeface="+mn-ea"/>
                <a:cs typeface="+mn-cs"/>
              </a:rPr>
              <a:t>Assess</a:t>
            </a:r>
          </a:p>
          <a:p>
            <a:pPr algn="ctr" defTabSz="685800">
              <a:buClrTx/>
            </a:pPr>
            <a:r>
              <a:rPr lang="en-IE" sz="750" kern="1200">
                <a:solidFill>
                  <a:srgbClr val="FFFFFF"/>
                </a:solidFill>
                <a:latin typeface="Fidelity Sans 2"/>
                <a:ea typeface="+mn-ea"/>
                <a:cs typeface="+mn-cs"/>
              </a:rPr>
              <a:t>Audit current tools &amp; pain points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BA9199-F21D-64BF-0868-3147AC4D4A27}"/>
              </a:ext>
            </a:extLst>
          </p:cNvPr>
          <p:cNvSpPr txBox="1"/>
          <p:nvPr/>
        </p:nvSpPr>
        <p:spPr>
          <a:xfrm>
            <a:off x="2182319" y="2242630"/>
            <a:ext cx="901424" cy="530915"/>
          </a:xfrm>
          <a:prstGeom prst="rect">
            <a:avLst/>
          </a:prstGeom>
          <a:solidFill>
            <a:srgbClr val="00737C"/>
          </a:solidFill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IE" sz="1350" kern="1200">
                <a:solidFill>
                  <a:srgbClr val="FFFFFF"/>
                </a:solidFill>
                <a:latin typeface="Fidelity Sans 2"/>
                <a:ea typeface="+mn-ea"/>
                <a:cs typeface="+mn-cs"/>
              </a:rPr>
              <a:t>Pilot</a:t>
            </a:r>
          </a:p>
          <a:p>
            <a:pPr algn="ctr" defTabSz="685800">
              <a:buClrTx/>
            </a:pPr>
            <a:r>
              <a:rPr lang="en-IE" sz="750" kern="1200">
                <a:solidFill>
                  <a:srgbClr val="FFFFFF"/>
                </a:solidFill>
                <a:latin typeface="Fidelity Sans 2"/>
                <a:ea typeface="+mn-ea"/>
                <a:cs typeface="+mn-cs"/>
              </a:rPr>
              <a:t>OTel Collector on 1 cluster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C439F2-A65D-1F31-AD35-2B635CCB3DE4}"/>
              </a:ext>
            </a:extLst>
          </p:cNvPr>
          <p:cNvSpPr txBox="1"/>
          <p:nvPr/>
        </p:nvSpPr>
        <p:spPr>
          <a:xfrm>
            <a:off x="3812232" y="2239647"/>
            <a:ext cx="1204280" cy="530915"/>
          </a:xfrm>
          <a:prstGeom prst="rect">
            <a:avLst/>
          </a:prstGeom>
          <a:solidFill>
            <a:srgbClr val="00737C"/>
          </a:solidFill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IE" sz="1350" kern="1200">
                <a:solidFill>
                  <a:srgbClr val="FFFFFF"/>
                </a:solidFill>
                <a:latin typeface="Fidelity Sans 2"/>
                <a:ea typeface="+mn-ea"/>
                <a:cs typeface="+mn-cs"/>
              </a:rPr>
              <a:t>Instrument</a:t>
            </a:r>
          </a:p>
          <a:p>
            <a:pPr algn="ctr" defTabSz="685800">
              <a:buClrTx/>
            </a:pPr>
            <a:r>
              <a:rPr lang="en-IE" sz="750" kern="1200">
                <a:solidFill>
                  <a:srgbClr val="FFFFFF"/>
                </a:solidFill>
                <a:latin typeface="Fidelity Sans 2"/>
                <a:ea typeface="+mn-ea"/>
                <a:cs typeface="+mn-cs"/>
              </a:rPr>
              <a:t>Auto-instrumentation + key metrics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9CA43D-85BE-6C2E-F074-F9DD2CB134D0}"/>
              </a:ext>
            </a:extLst>
          </p:cNvPr>
          <p:cNvSpPr txBox="1"/>
          <p:nvPr/>
        </p:nvSpPr>
        <p:spPr>
          <a:xfrm>
            <a:off x="5623109" y="2239646"/>
            <a:ext cx="1132724" cy="530915"/>
          </a:xfrm>
          <a:prstGeom prst="rect">
            <a:avLst/>
          </a:prstGeom>
          <a:solidFill>
            <a:srgbClr val="00737C"/>
          </a:solidFill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IE" sz="1350" kern="1200">
                <a:solidFill>
                  <a:srgbClr val="FFFFFF"/>
                </a:solidFill>
                <a:latin typeface="Fidelity Sans 2"/>
                <a:ea typeface="+mn-ea"/>
                <a:cs typeface="+mn-cs"/>
              </a:rPr>
              <a:t>Visualize</a:t>
            </a:r>
          </a:p>
          <a:p>
            <a:pPr algn="ctr" defTabSz="685800">
              <a:buClrTx/>
            </a:pPr>
            <a:r>
              <a:rPr lang="en-IE" sz="750" kern="1200">
                <a:solidFill>
                  <a:srgbClr val="FFFFFF"/>
                </a:solidFill>
                <a:latin typeface="Fidelity Sans 2"/>
                <a:ea typeface="+mn-ea"/>
                <a:cs typeface="+mn-cs"/>
              </a:rPr>
              <a:t>Grafana dashboards + alerts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0601FE-A771-BFC6-F87E-6B410A4414F1}"/>
              </a:ext>
            </a:extLst>
          </p:cNvPr>
          <p:cNvSpPr txBox="1"/>
          <p:nvPr/>
        </p:nvSpPr>
        <p:spPr>
          <a:xfrm>
            <a:off x="7463829" y="2249209"/>
            <a:ext cx="978798" cy="530915"/>
          </a:xfrm>
          <a:prstGeom prst="rect">
            <a:avLst/>
          </a:prstGeom>
          <a:solidFill>
            <a:srgbClr val="00737C"/>
          </a:solidFill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IE" sz="1350" kern="1200">
                <a:solidFill>
                  <a:srgbClr val="FFFFFF"/>
                </a:solidFill>
                <a:latin typeface="Fidelity Sans 2"/>
                <a:ea typeface="+mn-ea"/>
                <a:cs typeface="+mn-cs"/>
              </a:rPr>
              <a:t>Scale</a:t>
            </a:r>
          </a:p>
          <a:p>
            <a:pPr algn="ctr" defTabSz="685800">
              <a:buClrTx/>
            </a:pPr>
            <a:r>
              <a:rPr lang="en-IE" sz="750" kern="1200">
                <a:solidFill>
                  <a:srgbClr val="FFFFFF"/>
                </a:solidFill>
                <a:latin typeface="Fidelity Sans 2"/>
                <a:ea typeface="+mn-ea"/>
                <a:cs typeface="+mn-cs"/>
              </a:rPr>
              <a:t>Roll out to all clusters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34AF6DC-A937-C15A-4DD2-E688930AE0AE}"/>
              </a:ext>
            </a:extLst>
          </p:cNvPr>
          <p:cNvCxnSpPr>
            <a:cxnSpLocks/>
          </p:cNvCxnSpPr>
          <p:nvPr/>
        </p:nvCxnSpPr>
        <p:spPr>
          <a:xfrm flipV="1">
            <a:off x="1570236" y="2505102"/>
            <a:ext cx="516171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A26529D-87F7-F554-FF60-A5241DA41E1A}"/>
              </a:ext>
            </a:extLst>
          </p:cNvPr>
          <p:cNvCxnSpPr>
            <a:cxnSpLocks/>
          </p:cNvCxnSpPr>
          <p:nvPr/>
        </p:nvCxnSpPr>
        <p:spPr>
          <a:xfrm flipV="1">
            <a:off x="3200149" y="2505101"/>
            <a:ext cx="516171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CCA5DE3-D580-2A63-0CFD-79877BA7A8DB}"/>
              </a:ext>
            </a:extLst>
          </p:cNvPr>
          <p:cNvCxnSpPr>
            <a:cxnSpLocks/>
          </p:cNvCxnSpPr>
          <p:nvPr/>
        </p:nvCxnSpPr>
        <p:spPr>
          <a:xfrm flipV="1">
            <a:off x="5061725" y="2505100"/>
            <a:ext cx="516171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F7CAB9E-80E2-0DFA-8660-888C17047641}"/>
              </a:ext>
            </a:extLst>
          </p:cNvPr>
          <p:cNvCxnSpPr>
            <a:cxnSpLocks/>
          </p:cNvCxnSpPr>
          <p:nvPr/>
        </p:nvCxnSpPr>
        <p:spPr>
          <a:xfrm flipV="1">
            <a:off x="6846259" y="2505099"/>
            <a:ext cx="516171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Badge Tick outline">
            <a:extLst>
              <a:ext uri="{FF2B5EF4-FFF2-40B4-BE49-F238E27FC236}">
                <a16:creationId xmlns:a16="http://schemas.microsoft.com/office/drawing/2014/main" id="{37ADE479-D4C9-61DE-AB7B-8B11592BCF1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60518" y="3227497"/>
            <a:ext cx="685800" cy="685800"/>
          </a:xfrm>
          <a:prstGeom prst="rect">
            <a:avLst/>
          </a:prstGeom>
        </p:spPr>
      </p:pic>
      <p:pic>
        <p:nvPicPr>
          <p:cNvPr id="20" name="Graphic 19" descr="User with solid fill">
            <a:extLst>
              <a:ext uri="{FF2B5EF4-FFF2-40B4-BE49-F238E27FC236}">
                <a16:creationId xmlns:a16="http://schemas.microsoft.com/office/drawing/2014/main" id="{36334815-CC80-0430-DA06-00BE58F5E19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60518" y="4001136"/>
            <a:ext cx="685800" cy="6858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F9A4016-6BB8-A223-F27C-1A90ABDB9B20}"/>
              </a:ext>
            </a:extLst>
          </p:cNvPr>
          <p:cNvSpPr txBox="1"/>
          <p:nvPr/>
        </p:nvSpPr>
        <p:spPr>
          <a:xfrm>
            <a:off x="1746318" y="3354953"/>
            <a:ext cx="2546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IE" sz="1200" b="1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 small</a:t>
            </a:r>
          </a:p>
          <a:p>
            <a:pPr defTabSz="685800">
              <a:buClrTx/>
            </a:pPr>
            <a:r>
              <a:rPr lang="en-IE" sz="1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cluster, prove value then scale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4B44A3-190D-A396-86EE-3A8413481F1F}"/>
              </a:ext>
            </a:extLst>
          </p:cNvPr>
          <p:cNvSpPr txBox="1"/>
          <p:nvPr/>
        </p:nvSpPr>
        <p:spPr>
          <a:xfrm>
            <a:off x="1746318" y="4184888"/>
            <a:ext cx="3151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IE" sz="1200" b="1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Involve SREs &amp; Compliance</a:t>
            </a:r>
          </a:p>
          <a:p>
            <a:pPr defTabSz="685800">
              <a:buClrTx/>
            </a:pPr>
            <a:r>
              <a:rPr lang="en-IE" sz="1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Get SRE &amp; Compliance in as early as possible</a:t>
            </a:r>
          </a:p>
        </p:txBody>
      </p:sp>
      <p:pic>
        <p:nvPicPr>
          <p:cNvPr id="23" name="Graphic 22" descr="Programmer male with solid fill">
            <a:extLst>
              <a:ext uri="{FF2B5EF4-FFF2-40B4-BE49-F238E27FC236}">
                <a16:creationId xmlns:a16="http://schemas.microsoft.com/office/drawing/2014/main" id="{0EBCC736-6250-D306-DCD6-E685A80189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865782" y="3185525"/>
            <a:ext cx="685800" cy="685800"/>
          </a:xfrm>
          <a:prstGeom prst="rect">
            <a:avLst/>
          </a:prstGeom>
        </p:spPr>
      </p:pic>
      <p:pic>
        <p:nvPicPr>
          <p:cNvPr id="24" name="Graphic 23" descr="Monitor with solid fill">
            <a:extLst>
              <a:ext uri="{FF2B5EF4-FFF2-40B4-BE49-F238E27FC236}">
                <a16:creationId xmlns:a16="http://schemas.microsoft.com/office/drawing/2014/main" id="{F781B8DC-A3FA-F68F-3BC7-A48E89A268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65782" y="4057431"/>
            <a:ext cx="685800" cy="6858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8C53964-75A3-E6F4-364A-4C83737908DC}"/>
              </a:ext>
            </a:extLst>
          </p:cNvPr>
          <p:cNvSpPr txBox="1"/>
          <p:nvPr/>
        </p:nvSpPr>
        <p:spPr>
          <a:xfrm>
            <a:off x="5583873" y="3354953"/>
            <a:ext cx="3689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IE" sz="1200" b="1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 instrumentation</a:t>
            </a:r>
          </a:p>
          <a:p>
            <a:pPr defTabSz="685800">
              <a:buClrTx/>
            </a:pPr>
            <a:r>
              <a:rPr lang="en-IE" sz="1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Customise after you have data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769E377-B57D-921A-FB24-ED73E6569E15}"/>
              </a:ext>
            </a:extLst>
          </p:cNvPr>
          <p:cNvSpPr txBox="1"/>
          <p:nvPr/>
        </p:nvSpPr>
        <p:spPr>
          <a:xfrm>
            <a:off x="5583873" y="4184887"/>
            <a:ext cx="3689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IE" sz="1200" b="1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Build dashboards that matter</a:t>
            </a:r>
          </a:p>
          <a:p>
            <a:pPr defTabSz="685800">
              <a:buClrTx/>
            </a:pPr>
            <a:r>
              <a:rPr lang="en-IE" sz="1200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Quality over quantity</a:t>
            </a:r>
          </a:p>
        </p:txBody>
      </p:sp>
    </p:spTree>
    <p:extLst>
      <p:ext uri="{BB962C8B-B14F-4D97-AF65-F5344CB8AC3E}">
        <p14:creationId xmlns:p14="http://schemas.microsoft.com/office/powerpoint/2010/main" val="416120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21" grpId="0"/>
      <p:bldP spid="22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>
          <a:extLst>
            <a:ext uri="{FF2B5EF4-FFF2-40B4-BE49-F238E27FC236}">
              <a16:creationId xmlns:a16="http://schemas.microsoft.com/office/drawing/2014/main" id="{68CDEEF8-4945-3D4D-7F93-84609033A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13D6F6-BD0D-241B-1962-71EFB07048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7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4"/>
          <a:stretch/>
        </p:blipFill>
        <p:spPr>
          <a:xfrm>
            <a:off x="0" y="724625"/>
            <a:ext cx="9144000" cy="3774479"/>
          </a:xfrm>
          <a:prstGeom prst="rect">
            <a:avLst/>
          </a:prstGeom>
          <a:solidFill>
            <a:srgbClr val="00737C"/>
          </a:solidFill>
          <a:ln>
            <a:noFill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8A59528-2970-543B-DA0E-0924886050BC}"/>
              </a:ext>
            </a:extLst>
          </p:cNvPr>
          <p:cNvGrpSpPr/>
          <p:nvPr/>
        </p:nvGrpSpPr>
        <p:grpSpPr>
          <a:xfrm>
            <a:off x="6262044" y="2583705"/>
            <a:ext cx="158757" cy="196944"/>
            <a:chOff x="715963" y="4679951"/>
            <a:chExt cx="403225" cy="577850"/>
          </a:xfrm>
          <a:solidFill>
            <a:schemeClr val="bg1"/>
          </a:solidFill>
        </p:grpSpPr>
        <p:sp>
          <p:nvSpPr>
            <p:cNvPr id="10" name="Freeform 56">
              <a:extLst>
                <a:ext uri="{FF2B5EF4-FFF2-40B4-BE49-F238E27FC236}">
                  <a16:creationId xmlns:a16="http://schemas.microsoft.com/office/drawing/2014/main" id="{2E63B164-CDA0-FDFC-5582-7B6DE3363A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5963" y="4679951"/>
              <a:ext cx="403225" cy="577850"/>
            </a:xfrm>
            <a:custGeom>
              <a:avLst/>
              <a:gdLst>
                <a:gd name="T0" fmla="*/ 84 w 168"/>
                <a:gd name="T1" fmla="*/ 240 h 240"/>
                <a:gd name="T2" fmla="*/ 81 w 168"/>
                <a:gd name="T3" fmla="*/ 238 h 240"/>
                <a:gd name="T4" fmla="*/ 0 w 168"/>
                <a:gd name="T5" fmla="*/ 84 h 240"/>
                <a:gd name="T6" fmla="*/ 84 w 168"/>
                <a:gd name="T7" fmla="*/ 0 h 240"/>
                <a:gd name="T8" fmla="*/ 168 w 168"/>
                <a:gd name="T9" fmla="*/ 84 h 240"/>
                <a:gd name="T10" fmla="*/ 87 w 168"/>
                <a:gd name="T11" fmla="*/ 238 h 240"/>
                <a:gd name="T12" fmla="*/ 84 w 168"/>
                <a:gd name="T13" fmla="*/ 240 h 240"/>
                <a:gd name="T14" fmla="*/ 84 w 168"/>
                <a:gd name="T15" fmla="*/ 8 h 240"/>
                <a:gd name="T16" fmla="*/ 8 w 168"/>
                <a:gd name="T17" fmla="*/ 84 h 240"/>
                <a:gd name="T18" fmla="*/ 84 w 168"/>
                <a:gd name="T19" fmla="*/ 229 h 240"/>
                <a:gd name="T20" fmla="*/ 160 w 168"/>
                <a:gd name="T21" fmla="*/ 84 h 240"/>
                <a:gd name="T22" fmla="*/ 84 w 168"/>
                <a:gd name="T23" fmla="*/ 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240">
                  <a:moveTo>
                    <a:pt x="84" y="240"/>
                  </a:moveTo>
                  <a:cubicBezTo>
                    <a:pt x="83" y="240"/>
                    <a:pt x="82" y="239"/>
                    <a:pt x="81" y="238"/>
                  </a:cubicBezTo>
                  <a:cubicBezTo>
                    <a:pt x="77" y="234"/>
                    <a:pt x="0" y="129"/>
                    <a:pt x="0" y="84"/>
                  </a:cubicBezTo>
                  <a:cubicBezTo>
                    <a:pt x="0" y="38"/>
                    <a:pt x="38" y="0"/>
                    <a:pt x="84" y="0"/>
                  </a:cubicBezTo>
                  <a:cubicBezTo>
                    <a:pt x="130" y="0"/>
                    <a:pt x="168" y="38"/>
                    <a:pt x="168" y="84"/>
                  </a:cubicBezTo>
                  <a:cubicBezTo>
                    <a:pt x="168" y="129"/>
                    <a:pt x="91" y="234"/>
                    <a:pt x="87" y="238"/>
                  </a:cubicBezTo>
                  <a:cubicBezTo>
                    <a:pt x="86" y="239"/>
                    <a:pt x="85" y="240"/>
                    <a:pt x="84" y="240"/>
                  </a:cubicBezTo>
                  <a:close/>
                  <a:moveTo>
                    <a:pt x="84" y="8"/>
                  </a:moveTo>
                  <a:cubicBezTo>
                    <a:pt x="42" y="8"/>
                    <a:pt x="8" y="42"/>
                    <a:pt x="8" y="84"/>
                  </a:cubicBezTo>
                  <a:cubicBezTo>
                    <a:pt x="8" y="121"/>
                    <a:pt x="69" y="209"/>
                    <a:pt x="84" y="229"/>
                  </a:cubicBezTo>
                  <a:cubicBezTo>
                    <a:pt x="99" y="209"/>
                    <a:pt x="160" y="121"/>
                    <a:pt x="160" y="84"/>
                  </a:cubicBezTo>
                  <a:cubicBezTo>
                    <a:pt x="160" y="42"/>
                    <a:pt x="126" y="8"/>
                    <a:pt x="84" y="8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1" name="Freeform 57">
              <a:extLst>
                <a:ext uri="{FF2B5EF4-FFF2-40B4-BE49-F238E27FC236}">
                  <a16:creationId xmlns:a16="http://schemas.microsoft.com/office/drawing/2014/main" id="{FAAEED1F-CD0D-4D6E-FF28-1854496C7E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0263" y="4795838"/>
              <a:ext cx="173038" cy="173038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8 h 72"/>
                <a:gd name="T12" fmla="*/ 8 w 72"/>
                <a:gd name="T13" fmla="*/ 36 h 72"/>
                <a:gd name="T14" fmla="*/ 36 w 72"/>
                <a:gd name="T15" fmla="*/ 64 h 72"/>
                <a:gd name="T16" fmla="*/ 64 w 72"/>
                <a:gd name="T17" fmla="*/ 36 h 72"/>
                <a:gd name="T18" fmla="*/ 36 w 72"/>
                <a:gd name="T19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8"/>
                  </a:moveTo>
                  <a:cubicBezTo>
                    <a:pt x="21" y="8"/>
                    <a:pt x="8" y="21"/>
                    <a:pt x="8" y="36"/>
                  </a:cubicBezTo>
                  <a:cubicBezTo>
                    <a:pt x="8" y="51"/>
                    <a:pt x="21" y="64"/>
                    <a:pt x="36" y="64"/>
                  </a:cubicBezTo>
                  <a:cubicBezTo>
                    <a:pt x="51" y="64"/>
                    <a:pt x="64" y="51"/>
                    <a:pt x="64" y="36"/>
                  </a:cubicBezTo>
                  <a:cubicBezTo>
                    <a:pt x="64" y="21"/>
                    <a:pt x="51" y="8"/>
                    <a:pt x="36" y="8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F636CE7-2AF3-E52E-A88D-3998D0D54464}"/>
              </a:ext>
            </a:extLst>
          </p:cNvPr>
          <p:cNvSpPr/>
          <p:nvPr/>
        </p:nvSpPr>
        <p:spPr>
          <a:xfrm>
            <a:off x="6420176" y="2527884"/>
            <a:ext cx="2146100" cy="246221"/>
          </a:xfrm>
          <a:prstGeom prst="rect">
            <a:avLst/>
          </a:prstGeom>
          <a:noFill/>
          <a:ln>
            <a:noFill/>
          </a:ln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en-IN" sz="1200" b="1" i="1">
                <a:ln w="0"/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KubeCon+CloudNativeCon 2026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EB8204-0A35-107D-4BEF-9C64A5801663}"/>
              </a:ext>
            </a:extLst>
          </p:cNvPr>
          <p:cNvGrpSpPr/>
          <p:nvPr/>
        </p:nvGrpSpPr>
        <p:grpSpPr>
          <a:xfrm>
            <a:off x="152643" y="3105697"/>
            <a:ext cx="918729" cy="1302163"/>
            <a:chOff x="269016" y="4731319"/>
            <a:chExt cx="1378092" cy="1953242"/>
          </a:xfrm>
          <a:solidFill>
            <a:schemeClr val="bg1"/>
          </a:solidFill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2BCD7C3-30CE-F0B1-0D7A-75C33E132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39364" y="4731319"/>
              <a:ext cx="451438" cy="4422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4FA1872-556C-20D0-3315-BD7E4BB76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9016" y="5306469"/>
              <a:ext cx="1378092" cy="1378092"/>
            </a:xfrm>
            <a:prstGeom prst="rect">
              <a:avLst/>
            </a:prstGeom>
            <a:grpFill/>
          </p:spPr>
        </p:pic>
      </p:grpSp>
      <p:pic>
        <p:nvPicPr>
          <p:cNvPr id="16" name="Graphic 1">
            <a:extLst>
              <a:ext uri="{FF2B5EF4-FFF2-40B4-BE49-F238E27FC236}">
                <a16:creationId xmlns:a16="http://schemas.microsoft.com/office/drawing/2014/main" id="{3F6B0A12-3BBA-5A05-EA53-489C3BE836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56369" y="3105693"/>
            <a:ext cx="321423" cy="320251"/>
          </a:xfrm>
          <a:prstGeom prst="rect">
            <a:avLst/>
          </a:prstGeom>
        </p:spPr>
      </p:pic>
      <p:pic>
        <p:nvPicPr>
          <p:cNvPr id="17" name="Picture 6" descr="Qr code&#10;&#10;Description automatically generated">
            <a:extLst>
              <a:ext uri="{FF2B5EF4-FFF2-40B4-BE49-F238E27FC236}">
                <a16:creationId xmlns:a16="http://schemas.microsoft.com/office/drawing/2014/main" id="{21824F8F-C44B-3A86-469A-823655855B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57907" y="3481765"/>
            <a:ext cx="933450" cy="9334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308246F-8A7C-2E2A-E362-C5191328FC8C}"/>
              </a:ext>
            </a:extLst>
          </p:cNvPr>
          <p:cNvSpPr txBox="1"/>
          <p:nvPr/>
        </p:nvSpPr>
        <p:spPr>
          <a:xfrm>
            <a:off x="-31634" y="4534457"/>
            <a:ext cx="9207267" cy="59247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>
                <a:latin typeface="Calibri" panose="020F0502020204030204" pitchFamily="34" charset="0"/>
              </a:rPr>
              <a:t>Unless otherwise noted, the opinions provided are those of the speaker, not necessarily those of Fidelity Investments or its affiliates.</a:t>
            </a:r>
          </a:p>
          <a:p>
            <a:r>
              <a:rPr lang="en-US" sz="1000" b="1">
                <a:latin typeface="Calibri" panose="020F0502020204030204" pitchFamily="34" charset="0"/>
              </a:rPr>
              <a:t>All trademarks and service marks belong to FMR LLC or an affiliate, except third-party trademarks and service marks, which are the property of their respective owners</a:t>
            </a:r>
            <a:r>
              <a:rPr lang="en-US" sz="1200" b="1">
                <a:latin typeface="Calibri" panose="020F0502020204030204" pitchFamily="34" charset="0"/>
              </a:rPr>
              <a:t>.</a:t>
            </a:r>
          </a:p>
          <a:p>
            <a:endParaRPr lang="en-US" sz="1000" b="1" i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D041B7-0A47-DBB6-632A-8D7F19B9E0A3}"/>
              </a:ext>
            </a:extLst>
          </p:cNvPr>
          <p:cNvSpPr txBox="1"/>
          <p:nvPr/>
        </p:nvSpPr>
        <p:spPr>
          <a:xfrm>
            <a:off x="4889775" y="4212851"/>
            <a:ext cx="2248469" cy="277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b="1" i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Roopadharsini Kumar | LinkedIn</a:t>
            </a:r>
            <a:endParaRPr lang="en-IN" sz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A58EC4-F84A-8F72-AE18-A733447181F0}"/>
              </a:ext>
            </a:extLst>
          </p:cNvPr>
          <p:cNvSpPr txBox="1"/>
          <p:nvPr/>
        </p:nvSpPr>
        <p:spPr>
          <a:xfrm>
            <a:off x="2110450" y="4212851"/>
            <a:ext cx="18596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2" tooltip="https://www.linkedin.com/in/mary-vinothin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Mary Vinothini | LinkedIn</a:t>
            </a:r>
            <a:endParaRPr lang="en-IN" sz="1200" b="1" i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F11AC2-DA0A-BBA8-39EC-BA6E6C250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03666" y="-507302"/>
            <a:ext cx="6950075" cy="1047750"/>
          </a:xfrm>
        </p:spPr>
        <p:txBody>
          <a:bodyPr anchor="b">
            <a:normAutofit/>
          </a:bodyPr>
          <a:lstStyle/>
          <a:p>
            <a:pPr algn="ctr"/>
            <a:r>
              <a:rPr lang="en-IN">
                <a:solidFill>
                  <a:schemeClr val="tx2"/>
                </a:solidFill>
                <a:latin typeface="Bell MT" panose="02020503060305020303" pitchFamily="18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990868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08545-E82D-CC6A-91B1-760BF12D1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973" y="665965"/>
            <a:ext cx="8010525" cy="487809"/>
          </a:xfrm>
        </p:spPr>
        <p:txBody>
          <a:bodyPr anchor="b">
            <a:normAutofit/>
          </a:bodyPr>
          <a:lstStyle/>
          <a:p>
            <a:pPr algn="ctr"/>
            <a:r>
              <a:rPr lang="en-IN" sz="3200">
                <a:solidFill>
                  <a:schemeClr val="tx2"/>
                </a:solidFill>
                <a:latin typeface="Candara" panose="020E0502030303020204" pitchFamily="3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B02FD-3818-5933-3BF0-963591E57FE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948294" y="1312882"/>
            <a:ext cx="5266543" cy="3245843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/>
            <a:r>
              <a:rPr lang="en-US" sz="1600">
                <a:solidFill>
                  <a:schemeClr val="bg1"/>
                </a:solidFill>
                <a:latin typeface="Bell MT" panose="02020503060305020303" pitchFamily="18" charset="0"/>
              </a:rPr>
              <a:t>Real-time makes sense!</a:t>
            </a:r>
            <a:endParaRPr lang="en-IN" sz="1600">
              <a:solidFill>
                <a:schemeClr val="bg1"/>
              </a:solidFill>
              <a:latin typeface="Bell MT" panose="02020503060305020303" pitchFamily="18" charset="0"/>
            </a:endParaRPr>
          </a:p>
          <a:p>
            <a:pPr marL="114300" indent="0"/>
            <a:r>
              <a:rPr lang="en-IN" sz="1600">
                <a:solidFill>
                  <a:schemeClr val="bg1"/>
                </a:solidFill>
                <a:latin typeface="Bell MT" panose="02020503060305020303" pitchFamily="18" charset="0"/>
              </a:rPr>
              <a:t>Why Kubernetes for Streaming ?</a:t>
            </a:r>
          </a:p>
          <a:p>
            <a:pPr marL="114300" indent="0"/>
            <a:r>
              <a:rPr lang="en-IN" sz="1600">
                <a:solidFill>
                  <a:schemeClr val="bg1"/>
                </a:solidFill>
                <a:latin typeface="Bell MT" panose="02020503060305020303" pitchFamily="18" charset="0"/>
              </a:rPr>
              <a:t>The Guessing Game</a:t>
            </a:r>
          </a:p>
          <a:p>
            <a:pPr marL="114300" indent="0"/>
            <a:r>
              <a:rPr lang="en-US" sz="1600">
                <a:solidFill>
                  <a:schemeClr val="bg1"/>
                </a:solidFill>
                <a:latin typeface="Bell MT" panose="02020503060305020303" pitchFamily="18" charset="0"/>
              </a:rPr>
              <a:t>Seeing the System, Missing the Signal</a:t>
            </a:r>
            <a:endParaRPr lang="en-IN" sz="1600">
              <a:solidFill>
                <a:schemeClr val="bg1"/>
              </a:solidFill>
              <a:latin typeface="Bell MT" panose="02020503060305020303" pitchFamily="18" charset="0"/>
            </a:endParaRPr>
          </a:p>
          <a:p>
            <a:pPr marL="114300" indent="0"/>
            <a:r>
              <a:rPr lang="en-IN" sz="1600">
                <a:solidFill>
                  <a:schemeClr val="bg1"/>
                </a:solidFill>
                <a:latin typeface="Bell MT" panose="02020503060305020303" pitchFamily="18" charset="0"/>
              </a:rPr>
              <a:t>Foundations of Observability</a:t>
            </a:r>
          </a:p>
          <a:p>
            <a:pPr marL="114300" indent="0"/>
            <a:r>
              <a:rPr lang="en-IN" sz="1600">
                <a:solidFill>
                  <a:schemeClr val="bg1"/>
                </a:solidFill>
                <a:latin typeface="Bell MT" panose="02020503060305020303" pitchFamily="18" charset="0"/>
              </a:rPr>
              <a:t>OTEL </a:t>
            </a:r>
            <a:r>
              <a:rPr lang="en-IN" sz="1600">
                <a:solidFill>
                  <a:schemeClr val="tx2"/>
                </a:solidFill>
                <a:latin typeface="Bell MT" panose="02020503060305020303" pitchFamily="18" charset="0"/>
              </a:rPr>
              <a:t>Pipeline Architecture</a:t>
            </a:r>
            <a:endParaRPr lang="en-IN" sz="1600">
              <a:solidFill>
                <a:schemeClr val="bg1"/>
              </a:solidFill>
              <a:latin typeface="Bell MT" panose="02020503060305020303" pitchFamily="18" charset="0"/>
            </a:endParaRPr>
          </a:p>
          <a:p>
            <a:pPr marL="114300" indent="0"/>
            <a:r>
              <a:rPr lang="en-IN" sz="1600">
                <a:solidFill>
                  <a:schemeClr val="bg1"/>
                </a:solidFill>
                <a:latin typeface="Bell MT" panose="02020503060305020303" pitchFamily="18" charset="0"/>
              </a:rPr>
              <a:t>Legacy Monitoring vs OTEL</a:t>
            </a:r>
          </a:p>
          <a:p>
            <a:pPr marL="114300" indent="0"/>
            <a:r>
              <a:rPr lang="en-IN" sz="1600">
                <a:solidFill>
                  <a:schemeClr val="bg1"/>
                </a:solidFill>
                <a:latin typeface="Bell MT" panose="02020503060305020303" pitchFamily="18" charset="0"/>
              </a:rPr>
              <a:t>Kafka Observability</a:t>
            </a:r>
          </a:p>
          <a:p>
            <a:pPr marL="114300" indent="0"/>
            <a:r>
              <a:rPr lang="en-IN" sz="1600">
                <a:solidFill>
                  <a:schemeClr val="bg1"/>
                </a:solidFill>
                <a:latin typeface="Bell MT" panose="02020503060305020303" pitchFamily="18" charset="0"/>
              </a:rPr>
              <a:t>Infra and Client Observability</a:t>
            </a:r>
          </a:p>
          <a:p>
            <a:pPr marL="114300" indent="0"/>
            <a:r>
              <a:rPr lang="en-IN" sz="1600">
                <a:solidFill>
                  <a:schemeClr val="bg1"/>
                </a:solidFill>
                <a:latin typeface="Bell MT" panose="02020503060305020303" pitchFamily="18" charset="0"/>
              </a:rPr>
              <a:t>SLO/SLI in OTEL</a:t>
            </a:r>
          </a:p>
          <a:p>
            <a:pPr marL="114300" indent="0"/>
            <a:r>
              <a:rPr lang="en-IN" sz="1600">
                <a:solidFill>
                  <a:schemeClr val="bg1"/>
                </a:solidFill>
                <a:latin typeface="Bell MT" panose="02020503060305020303" pitchFamily="18" charset="0"/>
              </a:rPr>
              <a:t>Critical Constraints</a:t>
            </a:r>
          </a:p>
          <a:p>
            <a:pPr marL="114300" indent="0"/>
            <a:r>
              <a:rPr lang="en-IN" sz="1600">
                <a:solidFill>
                  <a:schemeClr val="bg1"/>
                </a:solidFill>
                <a:latin typeface="Bell MT" panose="02020503060305020303" pitchFamily="18" charset="0"/>
              </a:rPr>
              <a:t>Modernisation Journey</a:t>
            </a:r>
          </a:p>
          <a:p>
            <a:pPr marL="114300" indent="0"/>
            <a:endParaRPr lang="en-IN" sz="70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4" name="Freeform 35">
            <a:extLst>
              <a:ext uri="{FF2B5EF4-FFF2-40B4-BE49-F238E27FC236}">
                <a16:creationId xmlns:a16="http://schemas.microsoft.com/office/drawing/2014/main" id="{C2CACC09-F785-8AD5-A7C8-71C5A10CF5E5}"/>
              </a:ext>
            </a:extLst>
          </p:cNvPr>
          <p:cNvSpPr>
            <a:spLocks noEditPoints="1"/>
          </p:cNvSpPr>
          <p:nvPr/>
        </p:nvSpPr>
        <p:spPr bwMode="auto">
          <a:xfrm>
            <a:off x="2886220" y="1726653"/>
            <a:ext cx="124165" cy="110444"/>
          </a:xfrm>
          <a:custGeom>
            <a:avLst/>
            <a:gdLst>
              <a:gd name="T0" fmla="*/ 47 w 257"/>
              <a:gd name="T1" fmla="*/ 234 h 234"/>
              <a:gd name="T2" fmla="*/ 68 w 257"/>
              <a:gd name="T3" fmla="*/ 146 h 234"/>
              <a:gd name="T4" fmla="*/ 0 w 257"/>
              <a:gd name="T5" fmla="*/ 86 h 234"/>
              <a:gd name="T6" fmla="*/ 88 w 257"/>
              <a:gd name="T7" fmla="*/ 72 h 234"/>
              <a:gd name="T8" fmla="*/ 128 w 257"/>
              <a:gd name="T9" fmla="*/ 0 h 234"/>
              <a:gd name="T10" fmla="*/ 169 w 257"/>
              <a:gd name="T11" fmla="*/ 72 h 234"/>
              <a:gd name="T12" fmla="*/ 257 w 257"/>
              <a:gd name="T13" fmla="*/ 86 h 234"/>
              <a:gd name="T14" fmla="*/ 189 w 257"/>
              <a:gd name="T15" fmla="*/ 146 h 234"/>
              <a:gd name="T16" fmla="*/ 208 w 257"/>
              <a:gd name="T17" fmla="*/ 234 h 234"/>
              <a:gd name="T18" fmla="*/ 128 w 257"/>
              <a:gd name="T19" fmla="*/ 193 h 234"/>
              <a:gd name="T20" fmla="*/ 47 w 257"/>
              <a:gd name="T21" fmla="*/ 234 h 234"/>
              <a:gd name="T22" fmla="*/ 128 w 257"/>
              <a:gd name="T23" fmla="*/ 181 h 234"/>
              <a:gd name="T24" fmla="*/ 192 w 257"/>
              <a:gd name="T25" fmla="*/ 213 h 234"/>
              <a:gd name="T26" fmla="*/ 177 w 257"/>
              <a:gd name="T27" fmla="*/ 143 h 234"/>
              <a:gd name="T28" fmla="*/ 230 w 257"/>
              <a:gd name="T29" fmla="*/ 95 h 234"/>
              <a:gd name="T30" fmla="*/ 160 w 257"/>
              <a:gd name="T31" fmla="*/ 84 h 234"/>
              <a:gd name="T32" fmla="*/ 128 w 257"/>
              <a:gd name="T33" fmla="*/ 24 h 234"/>
              <a:gd name="T34" fmla="*/ 97 w 257"/>
              <a:gd name="T35" fmla="*/ 84 h 234"/>
              <a:gd name="T36" fmla="*/ 27 w 257"/>
              <a:gd name="T37" fmla="*/ 95 h 234"/>
              <a:gd name="T38" fmla="*/ 80 w 257"/>
              <a:gd name="T39" fmla="*/ 143 h 234"/>
              <a:gd name="T40" fmla="*/ 65 w 257"/>
              <a:gd name="T41" fmla="*/ 213 h 234"/>
              <a:gd name="T42" fmla="*/ 128 w 257"/>
              <a:gd name="T43" fmla="*/ 18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57" h="234">
                <a:moveTo>
                  <a:pt x="47" y="234"/>
                </a:moveTo>
                <a:lnTo>
                  <a:pt x="68" y="146"/>
                </a:lnTo>
                <a:lnTo>
                  <a:pt x="0" y="86"/>
                </a:lnTo>
                <a:lnTo>
                  <a:pt x="88" y="72"/>
                </a:lnTo>
                <a:lnTo>
                  <a:pt x="128" y="0"/>
                </a:lnTo>
                <a:lnTo>
                  <a:pt x="169" y="72"/>
                </a:lnTo>
                <a:lnTo>
                  <a:pt x="257" y="86"/>
                </a:lnTo>
                <a:lnTo>
                  <a:pt x="189" y="146"/>
                </a:lnTo>
                <a:lnTo>
                  <a:pt x="208" y="234"/>
                </a:lnTo>
                <a:lnTo>
                  <a:pt x="128" y="193"/>
                </a:lnTo>
                <a:lnTo>
                  <a:pt x="47" y="234"/>
                </a:lnTo>
                <a:close/>
                <a:moveTo>
                  <a:pt x="128" y="181"/>
                </a:moveTo>
                <a:lnTo>
                  <a:pt x="192" y="213"/>
                </a:lnTo>
                <a:lnTo>
                  <a:pt x="177" y="143"/>
                </a:lnTo>
                <a:lnTo>
                  <a:pt x="230" y="95"/>
                </a:lnTo>
                <a:lnTo>
                  <a:pt x="160" y="84"/>
                </a:lnTo>
                <a:lnTo>
                  <a:pt x="128" y="24"/>
                </a:lnTo>
                <a:lnTo>
                  <a:pt x="97" y="84"/>
                </a:lnTo>
                <a:lnTo>
                  <a:pt x="27" y="95"/>
                </a:lnTo>
                <a:lnTo>
                  <a:pt x="80" y="143"/>
                </a:lnTo>
                <a:lnTo>
                  <a:pt x="65" y="213"/>
                </a:lnTo>
                <a:lnTo>
                  <a:pt x="128" y="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Freeform 35">
            <a:extLst>
              <a:ext uri="{FF2B5EF4-FFF2-40B4-BE49-F238E27FC236}">
                <a16:creationId xmlns:a16="http://schemas.microsoft.com/office/drawing/2014/main" id="{DCA17981-21EF-7284-0E65-D39A4C2E4CC5}"/>
              </a:ext>
            </a:extLst>
          </p:cNvPr>
          <p:cNvSpPr>
            <a:spLocks noEditPoints="1"/>
          </p:cNvSpPr>
          <p:nvPr/>
        </p:nvSpPr>
        <p:spPr bwMode="auto">
          <a:xfrm>
            <a:off x="2886212" y="1979120"/>
            <a:ext cx="124165" cy="110444"/>
          </a:xfrm>
          <a:custGeom>
            <a:avLst/>
            <a:gdLst>
              <a:gd name="T0" fmla="*/ 47 w 257"/>
              <a:gd name="T1" fmla="*/ 234 h 234"/>
              <a:gd name="T2" fmla="*/ 68 w 257"/>
              <a:gd name="T3" fmla="*/ 146 h 234"/>
              <a:gd name="T4" fmla="*/ 0 w 257"/>
              <a:gd name="T5" fmla="*/ 86 h 234"/>
              <a:gd name="T6" fmla="*/ 88 w 257"/>
              <a:gd name="T7" fmla="*/ 72 h 234"/>
              <a:gd name="T8" fmla="*/ 128 w 257"/>
              <a:gd name="T9" fmla="*/ 0 h 234"/>
              <a:gd name="T10" fmla="*/ 169 w 257"/>
              <a:gd name="T11" fmla="*/ 72 h 234"/>
              <a:gd name="T12" fmla="*/ 257 w 257"/>
              <a:gd name="T13" fmla="*/ 86 h 234"/>
              <a:gd name="T14" fmla="*/ 189 w 257"/>
              <a:gd name="T15" fmla="*/ 146 h 234"/>
              <a:gd name="T16" fmla="*/ 208 w 257"/>
              <a:gd name="T17" fmla="*/ 234 h 234"/>
              <a:gd name="T18" fmla="*/ 128 w 257"/>
              <a:gd name="T19" fmla="*/ 193 h 234"/>
              <a:gd name="T20" fmla="*/ 47 w 257"/>
              <a:gd name="T21" fmla="*/ 234 h 234"/>
              <a:gd name="T22" fmla="*/ 128 w 257"/>
              <a:gd name="T23" fmla="*/ 181 h 234"/>
              <a:gd name="T24" fmla="*/ 192 w 257"/>
              <a:gd name="T25" fmla="*/ 213 h 234"/>
              <a:gd name="T26" fmla="*/ 177 w 257"/>
              <a:gd name="T27" fmla="*/ 143 h 234"/>
              <a:gd name="T28" fmla="*/ 230 w 257"/>
              <a:gd name="T29" fmla="*/ 95 h 234"/>
              <a:gd name="T30" fmla="*/ 160 w 257"/>
              <a:gd name="T31" fmla="*/ 84 h 234"/>
              <a:gd name="T32" fmla="*/ 128 w 257"/>
              <a:gd name="T33" fmla="*/ 24 h 234"/>
              <a:gd name="T34" fmla="*/ 97 w 257"/>
              <a:gd name="T35" fmla="*/ 84 h 234"/>
              <a:gd name="T36" fmla="*/ 27 w 257"/>
              <a:gd name="T37" fmla="*/ 95 h 234"/>
              <a:gd name="T38" fmla="*/ 80 w 257"/>
              <a:gd name="T39" fmla="*/ 143 h 234"/>
              <a:gd name="T40" fmla="*/ 65 w 257"/>
              <a:gd name="T41" fmla="*/ 213 h 234"/>
              <a:gd name="T42" fmla="*/ 128 w 257"/>
              <a:gd name="T43" fmla="*/ 18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57" h="234">
                <a:moveTo>
                  <a:pt x="47" y="234"/>
                </a:moveTo>
                <a:lnTo>
                  <a:pt x="68" y="146"/>
                </a:lnTo>
                <a:lnTo>
                  <a:pt x="0" y="86"/>
                </a:lnTo>
                <a:lnTo>
                  <a:pt x="88" y="72"/>
                </a:lnTo>
                <a:lnTo>
                  <a:pt x="128" y="0"/>
                </a:lnTo>
                <a:lnTo>
                  <a:pt x="169" y="72"/>
                </a:lnTo>
                <a:lnTo>
                  <a:pt x="257" y="86"/>
                </a:lnTo>
                <a:lnTo>
                  <a:pt x="189" y="146"/>
                </a:lnTo>
                <a:lnTo>
                  <a:pt x="208" y="234"/>
                </a:lnTo>
                <a:lnTo>
                  <a:pt x="128" y="193"/>
                </a:lnTo>
                <a:lnTo>
                  <a:pt x="47" y="234"/>
                </a:lnTo>
                <a:close/>
                <a:moveTo>
                  <a:pt x="128" y="181"/>
                </a:moveTo>
                <a:lnTo>
                  <a:pt x="192" y="213"/>
                </a:lnTo>
                <a:lnTo>
                  <a:pt x="177" y="143"/>
                </a:lnTo>
                <a:lnTo>
                  <a:pt x="230" y="95"/>
                </a:lnTo>
                <a:lnTo>
                  <a:pt x="160" y="84"/>
                </a:lnTo>
                <a:lnTo>
                  <a:pt x="128" y="24"/>
                </a:lnTo>
                <a:lnTo>
                  <a:pt x="97" y="84"/>
                </a:lnTo>
                <a:lnTo>
                  <a:pt x="27" y="95"/>
                </a:lnTo>
                <a:lnTo>
                  <a:pt x="80" y="143"/>
                </a:lnTo>
                <a:lnTo>
                  <a:pt x="65" y="213"/>
                </a:lnTo>
                <a:lnTo>
                  <a:pt x="128" y="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Freeform 35">
            <a:extLst>
              <a:ext uri="{FF2B5EF4-FFF2-40B4-BE49-F238E27FC236}">
                <a16:creationId xmlns:a16="http://schemas.microsoft.com/office/drawing/2014/main" id="{3DB78C24-7265-6659-8FB5-B2F7A46DC8F1}"/>
              </a:ext>
            </a:extLst>
          </p:cNvPr>
          <p:cNvSpPr>
            <a:spLocks noEditPoints="1"/>
          </p:cNvSpPr>
          <p:nvPr/>
        </p:nvSpPr>
        <p:spPr bwMode="auto">
          <a:xfrm>
            <a:off x="2886212" y="2215422"/>
            <a:ext cx="124165" cy="110444"/>
          </a:xfrm>
          <a:custGeom>
            <a:avLst/>
            <a:gdLst>
              <a:gd name="T0" fmla="*/ 47 w 257"/>
              <a:gd name="T1" fmla="*/ 234 h 234"/>
              <a:gd name="T2" fmla="*/ 68 w 257"/>
              <a:gd name="T3" fmla="*/ 146 h 234"/>
              <a:gd name="T4" fmla="*/ 0 w 257"/>
              <a:gd name="T5" fmla="*/ 86 h 234"/>
              <a:gd name="T6" fmla="*/ 88 w 257"/>
              <a:gd name="T7" fmla="*/ 72 h 234"/>
              <a:gd name="T8" fmla="*/ 128 w 257"/>
              <a:gd name="T9" fmla="*/ 0 h 234"/>
              <a:gd name="T10" fmla="*/ 169 w 257"/>
              <a:gd name="T11" fmla="*/ 72 h 234"/>
              <a:gd name="T12" fmla="*/ 257 w 257"/>
              <a:gd name="T13" fmla="*/ 86 h 234"/>
              <a:gd name="T14" fmla="*/ 189 w 257"/>
              <a:gd name="T15" fmla="*/ 146 h 234"/>
              <a:gd name="T16" fmla="*/ 208 w 257"/>
              <a:gd name="T17" fmla="*/ 234 h 234"/>
              <a:gd name="T18" fmla="*/ 128 w 257"/>
              <a:gd name="T19" fmla="*/ 193 h 234"/>
              <a:gd name="T20" fmla="*/ 47 w 257"/>
              <a:gd name="T21" fmla="*/ 234 h 234"/>
              <a:gd name="T22" fmla="*/ 128 w 257"/>
              <a:gd name="T23" fmla="*/ 181 h 234"/>
              <a:gd name="T24" fmla="*/ 192 w 257"/>
              <a:gd name="T25" fmla="*/ 213 h 234"/>
              <a:gd name="T26" fmla="*/ 177 w 257"/>
              <a:gd name="T27" fmla="*/ 143 h 234"/>
              <a:gd name="T28" fmla="*/ 230 w 257"/>
              <a:gd name="T29" fmla="*/ 95 h 234"/>
              <a:gd name="T30" fmla="*/ 160 w 257"/>
              <a:gd name="T31" fmla="*/ 84 h 234"/>
              <a:gd name="T32" fmla="*/ 128 w 257"/>
              <a:gd name="T33" fmla="*/ 24 h 234"/>
              <a:gd name="T34" fmla="*/ 97 w 257"/>
              <a:gd name="T35" fmla="*/ 84 h 234"/>
              <a:gd name="T36" fmla="*/ 27 w 257"/>
              <a:gd name="T37" fmla="*/ 95 h 234"/>
              <a:gd name="T38" fmla="*/ 80 w 257"/>
              <a:gd name="T39" fmla="*/ 143 h 234"/>
              <a:gd name="T40" fmla="*/ 65 w 257"/>
              <a:gd name="T41" fmla="*/ 213 h 234"/>
              <a:gd name="T42" fmla="*/ 128 w 257"/>
              <a:gd name="T43" fmla="*/ 18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57" h="234">
                <a:moveTo>
                  <a:pt x="47" y="234"/>
                </a:moveTo>
                <a:lnTo>
                  <a:pt x="68" y="146"/>
                </a:lnTo>
                <a:lnTo>
                  <a:pt x="0" y="86"/>
                </a:lnTo>
                <a:lnTo>
                  <a:pt x="88" y="72"/>
                </a:lnTo>
                <a:lnTo>
                  <a:pt x="128" y="0"/>
                </a:lnTo>
                <a:lnTo>
                  <a:pt x="169" y="72"/>
                </a:lnTo>
                <a:lnTo>
                  <a:pt x="257" y="86"/>
                </a:lnTo>
                <a:lnTo>
                  <a:pt x="189" y="146"/>
                </a:lnTo>
                <a:lnTo>
                  <a:pt x="208" y="234"/>
                </a:lnTo>
                <a:lnTo>
                  <a:pt x="128" y="193"/>
                </a:lnTo>
                <a:lnTo>
                  <a:pt x="47" y="234"/>
                </a:lnTo>
                <a:close/>
                <a:moveTo>
                  <a:pt x="128" y="181"/>
                </a:moveTo>
                <a:lnTo>
                  <a:pt x="192" y="213"/>
                </a:lnTo>
                <a:lnTo>
                  <a:pt x="177" y="143"/>
                </a:lnTo>
                <a:lnTo>
                  <a:pt x="230" y="95"/>
                </a:lnTo>
                <a:lnTo>
                  <a:pt x="160" y="84"/>
                </a:lnTo>
                <a:lnTo>
                  <a:pt x="128" y="24"/>
                </a:lnTo>
                <a:lnTo>
                  <a:pt x="97" y="84"/>
                </a:lnTo>
                <a:lnTo>
                  <a:pt x="27" y="95"/>
                </a:lnTo>
                <a:lnTo>
                  <a:pt x="80" y="143"/>
                </a:lnTo>
                <a:lnTo>
                  <a:pt x="65" y="213"/>
                </a:lnTo>
                <a:lnTo>
                  <a:pt x="128" y="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Freeform 35">
            <a:extLst>
              <a:ext uri="{FF2B5EF4-FFF2-40B4-BE49-F238E27FC236}">
                <a16:creationId xmlns:a16="http://schemas.microsoft.com/office/drawing/2014/main" id="{8B7AB06C-F011-A4CE-46C6-599D51377D68}"/>
              </a:ext>
            </a:extLst>
          </p:cNvPr>
          <p:cNvSpPr>
            <a:spLocks noEditPoints="1"/>
          </p:cNvSpPr>
          <p:nvPr/>
        </p:nvSpPr>
        <p:spPr bwMode="auto">
          <a:xfrm>
            <a:off x="2886212" y="2466105"/>
            <a:ext cx="124165" cy="110444"/>
          </a:xfrm>
          <a:custGeom>
            <a:avLst/>
            <a:gdLst>
              <a:gd name="T0" fmla="*/ 47 w 257"/>
              <a:gd name="T1" fmla="*/ 234 h 234"/>
              <a:gd name="T2" fmla="*/ 68 w 257"/>
              <a:gd name="T3" fmla="*/ 146 h 234"/>
              <a:gd name="T4" fmla="*/ 0 w 257"/>
              <a:gd name="T5" fmla="*/ 86 h 234"/>
              <a:gd name="T6" fmla="*/ 88 w 257"/>
              <a:gd name="T7" fmla="*/ 72 h 234"/>
              <a:gd name="T8" fmla="*/ 128 w 257"/>
              <a:gd name="T9" fmla="*/ 0 h 234"/>
              <a:gd name="T10" fmla="*/ 169 w 257"/>
              <a:gd name="T11" fmla="*/ 72 h 234"/>
              <a:gd name="T12" fmla="*/ 257 w 257"/>
              <a:gd name="T13" fmla="*/ 86 h 234"/>
              <a:gd name="T14" fmla="*/ 189 w 257"/>
              <a:gd name="T15" fmla="*/ 146 h 234"/>
              <a:gd name="T16" fmla="*/ 208 w 257"/>
              <a:gd name="T17" fmla="*/ 234 h 234"/>
              <a:gd name="T18" fmla="*/ 128 w 257"/>
              <a:gd name="T19" fmla="*/ 193 h 234"/>
              <a:gd name="T20" fmla="*/ 47 w 257"/>
              <a:gd name="T21" fmla="*/ 234 h 234"/>
              <a:gd name="T22" fmla="*/ 128 w 257"/>
              <a:gd name="T23" fmla="*/ 181 h 234"/>
              <a:gd name="T24" fmla="*/ 192 w 257"/>
              <a:gd name="T25" fmla="*/ 213 h 234"/>
              <a:gd name="T26" fmla="*/ 177 w 257"/>
              <a:gd name="T27" fmla="*/ 143 h 234"/>
              <a:gd name="T28" fmla="*/ 230 w 257"/>
              <a:gd name="T29" fmla="*/ 95 h 234"/>
              <a:gd name="T30" fmla="*/ 160 w 257"/>
              <a:gd name="T31" fmla="*/ 84 h 234"/>
              <a:gd name="T32" fmla="*/ 128 w 257"/>
              <a:gd name="T33" fmla="*/ 24 h 234"/>
              <a:gd name="T34" fmla="*/ 97 w 257"/>
              <a:gd name="T35" fmla="*/ 84 h 234"/>
              <a:gd name="T36" fmla="*/ 27 w 257"/>
              <a:gd name="T37" fmla="*/ 95 h 234"/>
              <a:gd name="T38" fmla="*/ 80 w 257"/>
              <a:gd name="T39" fmla="*/ 143 h 234"/>
              <a:gd name="T40" fmla="*/ 65 w 257"/>
              <a:gd name="T41" fmla="*/ 213 h 234"/>
              <a:gd name="T42" fmla="*/ 128 w 257"/>
              <a:gd name="T43" fmla="*/ 18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57" h="234">
                <a:moveTo>
                  <a:pt x="47" y="234"/>
                </a:moveTo>
                <a:lnTo>
                  <a:pt x="68" y="146"/>
                </a:lnTo>
                <a:lnTo>
                  <a:pt x="0" y="86"/>
                </a:lnTo>
                <a:lnTo>
                  <a:pt x="88" y="72"/>
                </a:lnTo>
                <a:lnTo>
                  <a:pt x="128" y="0"/>
                </a:lnTo>
                <a:lnTo>
                  <a:pt x="169" y="72"/>
                </a:lnTo>
                <a:lnTo>
                  <a:pt x="257" y="86"/>
                </a:lnTo>
                <a:lnTo>
                  <a:pt x="189" y="146"/>
                </a:lnTo>
                <a:lnTo>
                  <a:pt x="208" y="234"/>
                </a:lnTo>
                <a:lnTo>
                  <a:pt x="128" y="193"/>
                </a:lnTo>
                <a:lnTo>
                  <a:pt x="47" y="234"/>
                </a:lnTo>
                <a:close/>
                <a:moveTo>
                  <a:pt x="128" y="181"/>
                </a:moveTo>
                <a:lnTo>
                  <a:pt x="192" y="213"/>
                </a:lnTo>
                <a:lnTo>
                  <a:pt x="177" y="143"/>
                </a:lnTo>
                <a:lnTo>
                  <a:pt x="230" y="95"/>
                </a:lnTo>
                <a:lnTo>
                  <a:pt x="160" y="84"/>
                </a:lnTo>
                <a:lnTo>
                  <a:pt x="128" y="24"/>
                </a:lnTo>
                <a:lnTo>
                  <a:pt x="97" y="84"/>
                </a:lnTo>
                <a:lnTo>
                  <a:pt x="27" y="95"/>
                </a:lnTo>
                <a:lnTo>
                  <a:pt x="80" y="143"/>
                </a:lnTo>
                <a:lnTo>
                  <a:pt x="65" y="213"/>
                </a:lnTo>
                <a:lnTo>
                  <a:pt x="128" y="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Freeform 35">
            <a:extLst>
              <a:ext uri="{FF2B5EF4-FFF2-40B4-BE49-F238E27FC236}">
                <a16:creationId xmlns:a16="http://schemas.microsoft.com/office/drawing/2014/main" id="{8CDCC915-2F00-E793-20D9-12469C5E132C}"/>
              </a:ext>
            </a:extLst>
          </p:cNvPr>
          <p:cNvSpPr>
            <a:spLocks noEditPoints="1"/>
          </p:cNvSpPr>
          <p:nvPr/>
        </p:nvSpPr>
        <p:spPr bwMode="auto">
          <a:xfrm>
            <a:off x="2886212" y="2707209"/>
            <a:ext cx="124165" cy="110444"/>
          </a:xfrm>
          <a:custGeom>
            <a:avLst/>
            <a:gdLst>
              <a:gd name="T0" fmla="*/ 47 w 257"/>
              <a:gd name="T1" fmla="*/ 234 h 234"/>
              <a:gd name="T2" fmla="*/ 68 w 257"/>
              <a:gd name="T3" fmla="*/ 146 h 234"/>
              <a:gd name="T4" fmla="*/ 0 w 257"/>
              <a:gd name="T5" fmla="*/ 86 h 234"/>
              <a:gd name="T6" fmla="*/ 88 w 257"/>
              <a:gd name="T7" fmla="*/ 72 h 234"/>
              <a:gd name="T8" fmla="*/ 128 w 257"/>
              <a:gd name="T9" fmla="*/ 0 h 234"/>
              <a:gd name="T10" fmla="*/ 169 w 257"/>
              <a:gd name="T11" fmla="*/ 72 h 234"/>
              <a:gd name="T12" fmla="*/ 257 w 257"/>
              <a:gd name="T13" fmla="*/ 86 h 234"/>
              <a:gd name="T14" fmla="*/ 189 w 257"/>
              <a:gd name="T15" fmla="*/ 146 h 234"/>
              <a:gd name="T16" fmla="*/ 208 w 257"/>
              <a:gd name="T17" fmla="*/ 234 h 234"/>
              <a:gd name="T18" fmla="*/ 128 w 257"/>
              <a:gd name="T19" fmla="*/ 193 h 234"/>
              <a:gd name="T20" fmla="*/ 47 w 257"/>
              <a:gd name="T21" fmla="*/ 234 h 234"/>
              <a:gd name="T22" fmla="*/ 128 w 257"/>
              <a:gd name="T23" fmla="*/ 181 h 234"/>
              <a:gd name="T24" fmla="*/ 192 w 257"/>
              <a:gd name="T25" fmla="*/ 213 h 234"/>
              <a:gd name="T26" fmla="*/ 177 w 257"/>
              <a:gd name="T27" fmla="*/ 143 h 234"/>
              <a:gd name="T28" fmla="*/ 230 w 257"/>
              <a:gd name="T29" fmla="*/ 95 h 234"/>
              <a:gd name="T30" fmla="*/ 160 w 257"/>
              <a:gd name="T31" fmla="*/ 84 h 234"/>
              <a:gd name="T32" fmla="*/ 128 w 257"/>
              <a:gd name="T33" fmla="*/ 24 h 234"/>
              <a:gd name="T34" fmla="*/ 97 w 257"/>
              <a:gd name="T35" fmla="*/ 84 h 234"/>
              <a:gd name="T36" fmla="*/ 27 w 257"/>
              <a:gd name="T37" fmla="*/ 95 h 234"/>
              <a:gd name="T38" fmla="*/ 80 w 257"/>
              <a:gd name="T39" fmla="*/ 143 h 234"/>
              <a:gd name="T40" fmla="*/ 65 w 257"/>
              <a:gd name="T41" fmla="*/ 213 h 234"/>
              <a:gd name="T42" fmla="*/ 128 w 257"/>
              <a:gd name="T43" fmla="*/ 18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57" h="234">
                <a:moveTo>
                  <a:pt x="47" y="234"/>
                </a:moveTo>
                <a:lnTo>
                  <a:pt x="68" y="146"/>
                </a:lnTo>
                <a:lnTo>
                  <a:pt x="0" y="86"/>
                </a:lnTo>
                <a:lnTo>
                  <a:pt x="88" y="72"/>
                </a:lnTo>
                <a:lnTo>
                  <a:pt x="128" y="0"/>
                </a:lnTo>
                <a:lnTo>
                  <a:pt x="169" y="72"/>
                </a:lnTo>
                <a:lnTo>
                  <a:pt x="257" y="86"/>
                </a:lnTo>
                <a:lnTo>
                  <a:pt x="189" y="146"/>
                </a:lnTo>
                <a:lnTo>
                  <a:pt x="208" y="234"/>
                </a:lnTo>
                <a:lnTo>
                  <a:pt x="128" y="193"/>
                </a:lnTo>
                <a:lnTo>
                  <a:pt x="47" y="234"/>
                </a:lnTo>
                <a:close/>
                <a:moveTo>
                  <a:pt x="128" y="181"/>
                </a:moveTo>
                <a:lnTo>
                  <a:pt x="192" y="213"/>
                </a:lnTo>
                <a:lnTo>
                  <a:pt x="177" y="143"/>
                </a:lnTo>
                <a:lnTo>
                  <a:pt x="230" y="95"/>
                </a:lnTo>
                <a:lnTo>
                  <a:pt x="160" y="84"/>
                </a:lnTo>
                <a:lnTo>
                  <a:pt x="128" y="24"/>
                </a:lnTo>
                <a:lnTo>
                  <a:pt x="97" y="84"/>
                </a:lnTo>
                <a:lnTo>
                  <a:pt x="27" y="95"/>
                </a:lnTo>
                <a:lnTo>
                  <a:pt x="80" y="143"/>
                </a:lnTo>
                <a:lnTo>
                  <a:pt x="65" y="213"/>
                </a:lnTo>
                <a:lnTo>
                  <a:pt x="128" y="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Freeform 35">
            <a:extLst>
              <a:ext uri="{FF2B5EF4-FFF2-40B4-BE49-F238E27FC236}">
                <a16:creationId xmlns:a16="http://schemas.microsoft.com/office/drawing/2014/main" id="{E752857D-FF92-51DA-4CE3-F6ECECFBE53E}"/>
              </a:ext>
            </a:extLst>
          </p:cNvPr>
          <p:cNvSpPr>
            <a:spLocks noEditPoints="1"/>
          </p:cNvSpPr>
          <p:nvPr/>
        </p:nvSpPr>
        <p:spPr bwMode="auto">
          <a:xfrm>
            <a:off x="2886212" y="2935804"/>
            <a:ext cx="124165" cy="110444"/>
          </a:xfrm>
          <a:custGeom>
            <a:avLst/>
            <a:gdLst>
              <a:gd name="T0" fmla="*/ 47 w 257"/>
              <a:gd name="T1" fmla="*/ 234 h 234"/>
              <a:gd name="T2" fmla="*/ 68 w 257"/>
              <a:gd name="T3" fmla="*/ 146 h 234"/>
              <a:gd name="T4" fmla="*/ 0 w 257"/>
              <a:gd name="T5" fmla="*/ 86 h 234"/>
              <a:gd name="T6" fmla="*/ 88 w 257"/>
              <a:gd name="T7" fmla="*/ 72 h 234"/>
              <a:gd name="T8" fmla="*/ 128 w 257"/>
              <a:gd name="T9" fmla="*/ 0 h 234"/>
              <a:gd name="T10" fmla="*/ 169 w 257"/>
              <a:gd name="T11" fmla="*/ 72 h 234"/>
              <a:gd name="T12" fmla="*/ 257 w 257"/>
              <a:gd name="T13" fmla="*/ 86 h 234"/>
              <a:gd name="T14" fmla="*/ 189 w 257"/>
              <a:gd name="T15" fmla="*/ 146 h 234"/>
              <a:gd name="T16" fmla="*/ 208 w 257"/>
              <a:gd name="T17" fmla="*/ 234 h 234"/>
              <a:gd name="T18" fmla="*/ 128 w 257"/>
              <a:gd name="T19" fmla="*/ 193 h 234"/>
              <a:gd name="T20" fmla="*/ 47 w 257"/>
              <a:gd name="T21" fmla="*/ 234 h 234"/>
              <a:gd name="T22" fmla="*/ 128 w 257"/>
              <a:gd name="T23" fmla="*/ 181 h 234"/>
              <a:gd name="T24" fmla="*/ 192 w 257"/>
              <a:gd name="T25" fmla="*/ 213 h 234"/>
              <a:gd name="T26" fmla="*/ 177 w 257"/>
              <a:gd name="T27" fmla="*/ 143 h 234"/>
              <a:gd name="T28" fmla="*/ 230 w 257"/>
              <a:gd name="T29" fmla="*/ 95 h 234"/>
              <a:gd name="T30" fmla="*/ 160 w 257"/>
              <a:gd name="T31" fmla="*/ 84 h 234"/>
              <a:gd name="T32" fmla="*/ 128 w 257"/>
              <a:gd name="T33" fmla="*/ 24 h 234"/>
              <a:gd name="T34" fmla="*/ 97 w 257"/>
              <a:gd name="T35" fmla="*/ 84 h 234"/>
              <a:gd name="T36" fmla="*/ 27 w 257"/>
              <a:gd name="T37" fmla="*/ 95 h 234"/>
              <a:gd name="T38" fmla="*/ 80 w 257"/>
              <a:gd name="T39" fmla="*/ 143 h 234"/>
              <a:gd name="T40" fmla="*/ 65 w 257"/>
              <a:gd name="T41" fmla="*/ 213 h 234"/>
              <a:gd name="T42" fmla="*/ 128 w 257"/>
              <a:gd name="T43" fmla="*/ 18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57" h="234">
                <a:moveTo>
                  <a:pt x="47" y="234"/>
                </a:moveTo>
                <a:lnTo>
                  <a:pt x="68" y="146"/>
                </a:lnTo>
                <a:lnTo>
                  <a:pt x="0" y="86"/>
                </a:lnTo>
                <a:lnTo>
                  <a:pt x="88" y="72"/>
                </a:lnTo>
                <a:lnTo>
                  <a:pt x="128" y="0"/>
                </a:lnTo>
                <a:lnTo>
                  <a:pt x="169" y="72"/>
                </a:lnTo>
                <a:lnTo>
                  <a:pt x="257" y="86"/>
                </a:lnTo>
                <a:lnTo>
                  <a:pt x="189" y="146"/>
                </a:lnTo>
                <a:lnTo>
                  <a:pt x="208" y="234"/>
                </a:lnTo>
                <a:lnTo>
                  <a:pt x="128" y="193"/>
                </a:lnTo>
                <a:lnTo>
                  <a:pt x="47" y="234"/>
                </a:lnTo>
                <a:close/>
                <a:moveTo>
                  <a:pt x="128" y="181"/>
                </a:moveTo>
                <a:lnTo>
                  <a:pt x="192" y="213"/>
                </a:lnTo>
                <a:lnTo>
                  <a:pt x="177" y="143"/>
                </a:lnTo>
                <a:lnTo>
                  <a:pt x="230" y="95"/>
                </a:lnTo>
                <a:lnTo>
                  <a:pt x="160" y="84"/>
                </a:lnTo>
                <a:lnTo>
                  <a:pt x="128" y="24"/>
                </a:lnTo>
                <a:lnTo>
                  <a:pt x="97" y="84"/>
                </a:lnTo>
                <a:lnTo>
                  <a:pt x="27" y="95"/>
                </a:lnTo>
                <a:lnTo>
                  <a:pt x="80" y="143"/>
                </a:lnTo>
                <a:lnTo>
                  <a:pt x="65" y="213"/>
                </a:lnTo>
                <a:lnTo>
                  <a:pt x="128" y="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Freeform 35">
            <a:extLst>
              <a:ext uri="{FF2B5EF4-FFF2-40B4-BE49-F238E27FC236}">
                <a16:creationId xmlns:a16="http://schemas.microsoft.com/office/drawing/2014/main" id="{AF7DA613-9701-1568-3F09-4D2141A2ED9F}"/>
              </a:ext>
            </a:extLst>
          </p:cNvPr>
          <p:cNvSpPr>
            <a:spLocks noEditPoints="1"/>
          </p:cNvSpPr>
          <p:nvPr/>
        </p:nvSpPr>
        <p:spPr bwMode="auto">
          <a:xfrm>
            <a:off x="2886212" y="3172106"/>
            <a:ext cx="124165" cy="110444"/>
          </a:xfrm>
          <a:custGeom>
            <a:avLst/>
            <a:gdLst>
              <a:gd name="T0" fmla="*/ 47 w 257"/>
              <a:gd name="T1" fmla="*/ 234 h 234"/>
              <a:gd name="T2" fmla="*/ 68 w 257"/>
              <a:gd name="T3" fmla="*/ 146 h 234"/>
              <a:gd name="T4" fmla="*/ 0 w 257"/>
              <a:gd name="T5" fmla="*/ 86 h 234"/>
              <a:gd name="T6" fmla="*/ 88 w 257"/>
              <a:gd name="T7" fmla="*/ 72 h 234"/>
              <a:gd name="T8" fmla="*/ 128 w 257"/>
              <a:gd name="T9" fmla="*/ 0 h 234"/>
              <a:gd name="T10" fmla="*/ 169 w 257"/>
              <a:gd name="T11" fmla="*/ 72 h 234"/>
              <a:gd name="T12" fmla="*/ 257 w 257"/>
              <a:gd name="T13" fmla="*/ 86 h 234"/>
              <a:gd name="T14" fmla="*/ 189 w 257"/>
              <a:gd name="T15" fmla="*/ 146 h 234"/>
              <a:gd name="T16" fmla="*/ 208 w 257"/>
              <a:gd name="T17" fmla="*/ 234 h 234"/>
              <a:gd name="T18" fmla="*/ 128 w 257"/>
              <a:gd name="T19" fmla="*/ 193 h 234"/>
              <a:gd name="T20" fmla="*/ 47 w 257"/>
              <a:gd name="T21" fmla="*/ 234 h 234"/>
              <a:gd name="T22" fmla="*/ 128 w 257"/>
              <a:gd name="T23" fmla="*/ 181 h 234"/>
              <a:gd name="T24" fmla="*/ 192 w 257"/>
              <a:gd name="T25" fmla="*/ 213 h 234"/>
              <a:gd name="T26" fmla="*/ 177 w 257"/>
              <a:gd name="T27" fmla="*/ 143 h 234"/>
              <a:gd name="T28" fmla="*/ 230 w 257"/>
              <a:gd name="T29" fmla="*/ 95 h 234"/>
              <a:gd name="T30" fmla="*/ 160 w 257"/>
              <a:gd name="T31" fmla="*/ 84 h 234"/>
              <a:gd name="T32" fmla="*/ 128 w 257"/>
              <a:gd name="T33" fmla="*/ 24 h 234"/>
              <a:gd name="T34" fmla="*/ 97 w 257"/>
              <a:gd name="T35" fmla="*/ 84 h 234"/>
              <a:gd name="T36" fmla="*/ 27 w 257"/>
              <a:gd name="T37" fmla="*/ 95 h 234"/>
              <a:gd name="T38" fmla="*/ 80 w 257"/>
              <a:gd name="T39" fmla="*/ 143 h 234"/>
              <a:gd name="T40" fmla="*/ 65 w 257"/>
              <a:gd name="T41" fmla="*/ 213 h 234"/>
              <a:gd name="T42" fmla="*/ 128 w 257"/>
              <a:gd name="T43" fmla="*/ 18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57" h="234">
                <a:moveTo>
                  <a:pt x="47" y="234"/>
                </a:moveTo>
                <a:lnTo>
                  <a:pt x="68" y="146"/>
                </a:lnTo>
                <a:lnTo>
                  <a:pt x="0" y="86"/>
                </a:lnTo>
                <a:lnTo>
                  <a:pt x="88" y="72"/>
                </a:lnTo>
                <a:lnTo>
                  <a:pt x="128" y="0"/>
                </a:lnTo>
                <a:lnTo>
                  <a:pt x="169" y="72"/>
                </a:lnTo>
                <a:lnTo>
                  <a:pt x="257" y="86"/>
                </a:lnTo>
                <a:lnTo>
                  <a:pt x="189" y="146"/>
                </a:lnTo>
                <a:lnTo>
                  <a:pt x="208" y="234"/>
                </a:lnTo>
                <a:lnTo>
                  <a:pt x="128" y="193"/>
                </a:lnTo>
                <a:lnTo>
                  <a:pt x="47" y="234"/>
                </a:lnTo>
                <a:close/>
                <a:moveTo>
                  <a:pt x="128" y="181"/>
                </a:moveTo>
                <a:lnTo>
                  <a:pt x="192" y="213"/>
                </a:lnTo>
                <a:lnTo>
                  <a:pt x="177" y="143"/>
                </a:lnTo>
                <a:lnTo>
                  <a:pt x="230" y="95"/>
                </a:lnTo>
                <a:lnTo>
                  <a:pt x="160" y="84"/>
                </a:lnTo>
                <a:lnTo>
                  <a:pt x="128" y="24"/>
                </a:lnTo>
                <a:lnTo>
                  <a:pt x="97" y="84"/>
                </a:lnTo>
                <a:lnTo>
                  <a:pt x="27" y="95"/>
                </a:lnTo>
                <a:lnTo>
                  <a:pt x="80" y="143"/>
                </a:lnTo>
                <a:lnTo>
                  <a:pt x="65" y="213"/>
                </a:lnTo>
                <a:lnTo>
                  <a:pt x="128" y="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Freeform 35">
            <a:extLst>
              <a:ext uri="{FF2B5EF4-FFF2-40B4-BE49-F238E27FC236}">
                <a16:creationId xmlns:a16="http://schemas.microsoft.com/office/drawing/2014/main" id="{CE496B68-ED26-4B68-5659-A5C88EEDEC6B}"/>
              </a:ext>
            </a:extLst>
          </p:cNvPr>
          <p:cNvSpPr>
            <a:spLocks noEditPoints="1"/>
          </p:cNvSpPr>
          <p:nvPr/>
        </p:nvSpPr>
        <p:spPr bwMode="auto">
          <a:xfrm>
            <a:off x="2886212" y="3439575"/>
            <a:ext cx="124165" cy="110444"/>
          </a:xfrm>
          <a:custGeom>
            <a:avLst/>
            <a:gdLst>
              <a:gd name="T0" fmla="*/ 47 w 257"/>
              <a:gd name="T1" fmla="*/ 234 h 234"/>
              <a:gd name="T2" fmla="*/ 68 w 257"/>
              <a:gd name="T3" fmla="*/ 146 h 234"/>
              <a:gd name="T4" fmla="*/ 0 w 257"/>
              <a:gd name="T5" fmla="*/ 86 h 234"/>
              <a:gd name="T6" fmla="*/ 88 w 257"/>
              <a:gd name="T7" fmla="*/ 72 h 234"/>
              <a:gd name="T8" fmla="*/ 128 w 257"/>
              <a:gd name="T9" fmla="*/ 0 h 234"/>
              <a:gd name="T10" fmla="*/ 169 w 257"/>
              <a:gd name="T11" fmla="*/ 72 h 234"/>
              <a:gd name="T12" fmla="*/ 257 w 257"/>
              <a:gd name="T13" fmla="*/ 86 h 234"/>
              <a:gd name="T14" fmla="*/ 189 w 257"/>
              <a:gd name="T15" fmla="*/ 146 h 234"/>
              <a:gd name="T16" fmla="*/ 208 w 257"/>
              <a:gd name="T17" fmla="*/ 234 h 234"/>
              <a:gd name="T18" fmla="*/ 128 w 257"/>
              <a:gd name="T19" fmla="*/ 193 h 234"/>
              <a:gd name="T20" fmla="*/ 47 w 257"/>
              <a:gd name="T21" fmla="*/ 234 h 234"/>
              <a:gd name="T22" fmla="*/ 128 w 257"/>
              <a:gd name="T23" fmla="*/ 181 h 234"/>
              <a:gd name="T24" fmla="*/ 192 w 257"/>
              <a:gd name="T25" fmla="*/ 213 h 234"/>
              <a:gd name="T26" fmla="*/ 177 w 257"/>
              <a:gd name="T27" fmla="*/ 143 h 234"/>
              <a:gd name="T28" fmla="*/ 230 w 257"/>
              <a:gd name="T29" fmla="*/ 95 h 234"/>
              <a:gd name="T30" fmla="*/ 160 w 257"/>
              <a:gd name="T31" fmla="*/ 84 h 234"/>
              <a:gd name="T32" fmla="*/ 128 w 257"/>
              <a:gd name="T33" fmla="*/ 24 h 234"/>
              <a:gd name="T34" fmla="*/ 97 w 257"/>
              <a:gd name="T35" fmla="*/ 84 h 234"/>
              <a:gd name="T36" fmla="*/ 27 w 257"/>
              <a:gd name="T37" fmla="*/ 95 h 234"/>
              <a:gd name="T38" fmla="*/ 80 w 257"/>
              <a:gd name="T39" fmla="*/ 143 h 234"/>
              <a:gd name="T40" fmla="*/ 65 w 257"/>
              <a:gd name="T41" fmla="*/ 213 h 234"/>
              <a:gd name="T42" fmla="*/ 128 w 257"/>
              <a:gd name="T43" fmla="*/ 18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57" h="234">
                <a:moveTo>
                  <a:pt x="47" y="234"/>
                </a:moveTo>
                <a:lnTo>
                  <a:pt x="68" y="146"/>
                </a:lnTo>
                <a:lnTo>
                  <a:pt x="0" y="86"/>
                </a:lnTo>
                <a:lnTo>
                  <a:pt x="88" y="72"/>
                </a:lnTo>
                <a:lnTo>
                  <a:pt x="128" y="0"/>
                </a:lnTo>
                <a:lnTo>
                  <a:pt x="169" y="72"/>
                </a:lnTo>
                <a:lnTo>
                  <a:pt x="257" y="86"/>
                </a:lnTo>
                <a:lnTo>
                  <a:pt x="189" y="146"/>
                </a:lnTo>
                <a:lnTo>
                  <a:pt x="208" y="234"/>
                </a:lnTo>
                <a:lnTo>
                  <a:pt x="128" y="193"/>
                </a:lnTo>
                <a:lnTo>
                  <a:pt x="47" y="234"/>
                </a:lnTo>
                <a:close/>
                <a:moveTo>
                  <a:pt x="128" y="181"/>
                </a:moveTo>
                <a:lnTo>
                  <a:pt x="192" y="213"/>
                </a:lnTo>
                <a:lnTo>
                  <a:pt x="177" y="143"/>
                </a:lnTo>
                <a:lnTo>
                  <a:pt x="230" y="95"/>
                </a:lnTo>
                <a:lnTo>
                  <a:pt x="160" y="84"/>
                </a:lnTo>
                <a:lnTo>
                  <a:pt x="128" y="24"/>
                </a:lnTo>
                <a:lnTo>
                  <a:pt x="97" y="84"/>
                </a:lnTo>
                <a:lnTo>
                  <a:pt x="27" y="95"/>
                </a:lnTo>
                <a:lnTo>
                  <a:pt x="80" y="143"/>
                </a:lnTo>
                <a:lnTo>
                  <a:pt x="65" y="213"/>
                </a:lnTo>
                <a:lnTo>
                  <a:pt x="128" y="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Freeform 35">
            <a:extLst>
              <a:ext uri="{FF2B5EF4-FFF2-40B4-BE49-F238E27FC236}">
                <a16:creationId xmlns:a16="http://schemas.microsoft.com/office/drawing/2014/main" id="{EA6CD24D-759A-390F-1103-AB81C0089F40}"/>
              </a:ext>
            </a:extLst>
          </p:cNvPr>
          <p:cNvSpPr>
            <a:spLocks noEditPoints="1"/>
          </p:cNvSpPr>
          <p:nvPr/>
        </p:nvSpPr>
        <p:spPr bwMode="auto">
          <a:xfrm>
            <a:off x="2886212" y="3679465"/>
            <a:ext cx="124165" cy="110444"/>
          </a:xfrm>
          <a:custGeom>
            <a:avLst/>
            <a:gdLst>
              <a:gd name="T0" fmla="*/ 47 w 257"/>
              <a:gd name="T1" fmla="*/ 234 h 234"/>
              <a:gd name="T2" fmla="*/ 68 w 257"/>
              <a:gd name="T3" fmla="*/ 146 h 234"/>
              <a:gd name="T4" fmla="*/ 0 w 257"/>
              <a:gd name="T5" fmla="*/ 86 h 234"/>
              <a:gd name="T6" fmla="*/ 88 w 257"/>
              <a:gd name="T7" fmla="*/ 72 h 234"/>
              <a:gd name="T8" fmla="*/ 128 w 257"/>
              <a:gd name="T9" fmla="*/ 0 h 234"/>
              <a:gd name="T10" fmla="*/ 169 w 257"/>
              <a:gd name="T11" fmla="*/ 72 h 234"/>
              <a:gd name="T12" fmla="*/ 257 w 257"/>
              <a:gd name="T13" fmla="*/ 86 h 234"/>
              <a:gd name="T14" fmla="*/ 189 w 257"/>
              <a:gd name="T15" fmla="*/ 146 h 234"/>
              <a:gd name="T16" fmla="*/ 208 w 257"/>
              <a:gd name="T17" fmla="*/ 234 h 234"/>
              <a:gd name="T18" fmla="*/ 128 w 257"/>
              <a:gd name="T19" fmla="*/ 193 h 234"/>
              <a:gd name="T20" fmla="*/ 47 w 257"/>
              <a:gd name="T21" fmla="*/ 234 h 234"/>
              <a:gd name="T22" fmla="*/ 128 w 257"/>
              <a:gd name="T23" fmla="*/ 181 h 234"/>
              <a:gd name="T24" fmla="*/ 192 w 257"/>
              <a:gd name="T25" fmla="*/ 213 h 234"/>
              <a:gd name="T26" fmla="*/ 177 w 257"/>
              <a:gd name="T27" fmla="*/ 143 h 234"/>
              <a:gd name="T28" fmla="*/ 230 w 257"/>
              <a:gd name="T29" fmla="*/ 95 h 234"/>
              <a:gd name="T30" fmla="*/ 160 w 257"/>
              <a:gd name="T31" fmla="*/ 84 h 234"/>
              <a:gd name="T32" fmla="*/ 128 w 257"/>
              <a:gd name="T33" fmla="*/ 24 h 234"/>
              <a:gd name="T34" fmla="*/ 97 w 257"/>
              <a:gd name="T35" fmla="*/ 84 h 234"/>
              <a:gd name="T36" fmla="*/ 27 w 257"/>
              <a:gd name="T37" fmla="*/ 95 h 234"/>
              <a:gd name="T38" fmla="*/ 80 w 257"/>
              <a:gd name="T39" fmla="*/ 143 h 234"/>
              <a:gd name="T40" fmla="*/ 65 w 257"/>
              <a:gd name="T41" fmla="*/ 213 h 234"/>
              <a:gd name="T42" fmla="*/ 128 w 257"/>
              <a:gd name="T43" fmla="*/ 18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57" h="234">
                <a:moveTo>
                  <a:pt x="47" y="234"/>
                </a:moveTo>
                <a:lnTo>
                  <a:pt x="68" y="146"/>
                </a:lnTo>
                <a:lnTo>
                  <a:pt x="0" y="86"/>
                </a:lnTo>
                <a:lnTo>
                  <a:pt x="88" y="72"/>
                </a:lnTo>
                <a:lnTo>
                  <a:pt x="128" y="0"/>
                </a:lnTo>
                <a:lnTo>
                  <a:pt x="169" y="72"/>
                </a:lnTo>
                <a:lnTo>
                  <a:pt x="257" y="86"/>
                </a:lnTo>
                <a:lnTo>
                  <a:pt x="189" y="146"/>
                </a:lnTo>
                <a:lnTo>
                  <a:pt x="208" y="234"/>
                </a:lnTo>
                <a:lnTo>
                  <a:pt x="128" y="193"/>
                </a:lnTo>
                <a:lnTo>
                  <a:pt x="47" y="234"/>
                </a:lnTo>
                <a:close/>
                <a:moveTo>
                  <a:pt x="128" y="181"/>
                </a:moveTo>
                <a:lnTo>
                  <a:pt x="192" y="213"/>
                </a:lnTo>
                <a:lnTo>
                  <a:pt x="177" y="143"/>
                </a:lnTo>
                <a:lnTo>
                  <a:pt x="230" y="95"/>
                </a:lnTo>
                <a:lnTo>
                  <a:pt x="160" y="84"/>
                </a:lnTo>
                <a:lnTo>
                  <a:pt x="128" y="24"/>
                </a:lnTo>
                <a:lnTo>
                  <a:pt x="97" y="84"/>
                </a:lnTo>
                <a:lnTo>
                  <a:pt x="27" y="95"/>
                </a:lnTo>
                <a:lnTo>
                  <a:pt x="80" y="143"/>
                </a:lnTo>
                <a:lnTo>
                  <a:pt x="65" y="213"/>
                </a:lnTo>
                <a:lnTo>
                  <a:pt x="128" y="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Freeform 35">
            <a:extLst>
              <a:ext uri="{FF2B5EF4-FFF2-40B4-BE49-F238E27FC236}">
                <a16:creationId xmlns:a16="http://schemas.microsoft.com/office/drawing/2014/main" id="{E8FF0B3C-06A1-4897-D505-CF6AA3555160}"/>
              </a:ext>
            </a:extLst>
          </p:cNvPr>
          <p:cNvSpPr>
            <a:spLocks noEditPoints="1"/>
          </p:cNvSpPr>
          <p:nvPr/>
        </p:nvSpPr>
        <p:spPr bwMode="auto">
          <a:xfrm>
            <a:off x="2886212" y="3922429"/>
            <a:ext cx="124165" cy="110444"/>
          </a:xfrm>
          <a:custGeom>
            <a:avLst/>
            <a:gdLst>
              <a:gd name="T0" fmla="*/ 47 w 257"/>
              <a:gd name="T1" fmla="*/ 234 h 234"/>
              <a:gd name="T2" fmla="*/ 68 w 257"/>
              <a:gd name="T3" fmla="*/ 146 h 234"/>
              <a:gd name="T4" fmla="*/ 0 w 257"/>
              <a:gd name="T5" fmla="*/ 86 h 234"/>
              <a:gd name="T6" fmla="*/ 88 w 257"/>
              <a:gd name="T7" fmla="*/ 72 h 234"/>
              <a:gd name="T8" fmla="*/ 128 w 257"/>
              <a:gd name="T9" fmla="*/ 0 h 234"/>
              <a:gd name="T10" fmla="*/ 169 w 257"/>
              <a:gd name="T11" fmla="*/ 72 h 234"/>
              <a:gd name="T12" fmla="*/ 257 w 257"/>
              <a:gd name="T13" fmla="*/ 86 h 234"/>
              <a:gd name="T14" fmla="*/ 189 w 257"/>
              <a:gd name="T15" fmla="*/ 146 h 234"/>
              <a:gd name="T16" fmla="*/ 208 w 257"/>
              <a:gd name="T17" fmla="*/ 234 h 234"/>
              <a:gd name="T18" fmla="*/ 128 w 257"/>
              <a:gd name="T19" fmla="*/ 193 h 234"/>
              <a:gd name="T20" fmla="*/ 47 w 257"/>
              <a:gd name="T21" fmla="*/ 234 h 234"/>
              <a:gd name="T22" fmla="*/ 128 w 257"/>
              <a:gd name="T23" fmla="*/ 181 h 234"/>
              <a:gd name="T24" fmla="*/ 192 w 257"/>
              <a:gd name="T25" fmla="*/ 213 h 234"/>
              <a:gd name="T26" fmla="*/ 177 w 257"/>
              <a:gd name="T27" fmla="*/ 143 h 234"/>
              <a:gd name="T28" fmla="*/ 230 w 257"/>
              <a:gd name="T29" fmla="*/ 95 h 234"/>
              <a:gd name="T30" fmla="*/ 160 w 257"/>
              <a:gd name="T31" fmla="*/ 84 h 234"/>
              <a:gd name="T32" fmla="*/ 128 w 257"/>
              <a:gd name="T33" fmla="*/ 24 h 234"/>
              <a:gd name="T34" fmla="*/ 97 w 257"/>
              <a:gd name="T35" fmla="*/ 84 h 234"/>
              <a:gd name="T36" fmla="*/ 27 w 257"/>
              <a:gd name="T37" fmla="*/ 95 h 234"/>
              <a:gd name="T38" fmla="*/ 80 w 257"/>
              <a:gd name="T39" fmla="*/ 143 h 234"/>
              <a:gd name="T40" fmla="*/ 65 w 257"/>
              <a:gd name="T41" fmla="*/ 213 h 234"/>
              <a:gd name="T42" fmla="*/ 128 w 257"/>
              <a:gd name="T43" fmla="*/ 18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57" h="234">
                <a:moveTo>
                  <a:pt x="47" y="234"/>
                </a:moveTo>
                <a:lnTo>
                  <a:pt x="68" y="146"/>
                </a:lnTo>
                <a:lnTo>
                  <a:pt x="0" y="86"/>
                </a:lnTo>
                <a:lnTo>
                  <a:pt x="88" y="72"/>
                </a:lnTo>
                <a:lnTo>
                  <a:pt x="128" y="0"/>
                </a:lnTo>
                <a:lnTo>
                  <a:pt x="169" y="72"/>
                </a:lnTo>
                <a:lnTo>
                  <a:pt x="257" y="86"/>
                </a:lnTo>
                <a:lnTo>
                  <a:pt x="189" y="146"/>
                </a:lnTo>
                <a:lnTo>
                  <a:pt x="208" y="234"/>
                </a:lnTo>
                <a:lnTo>
                  <a:pt x="128" y="193"/>
                </a:lnTo>
                <a:lnTo>
                  <a:pt x="47" y="234"/>
                </a:lnTo>
                <a:close/>
                <a:moveTo>
                  <a:pt x="128" y="181"/>
                </a:moveTo>
                <a:lnTo>
                  <a:pt x="192" y="213"/>
                </a:lnTo>
                <a:lnTo>
                  <a:pt x="177" y="143"/>
                </a:lnTo>
                <a:lnTo>
                  <a:pt x="230" y="95"/>
                </a:lnTo>
                <a:lnTo>
                  <a:pt x="160" y="84"/>
                </a:lnTo>
                <a:lnTo>
                  <a:pt x="128" y="24"/>
                </a:lnTo>
                <a:lnTo>
                  <a:pt x="97" y="84"/>
                </a:lnTo>
                <a:lnTo>
                  <a:pt x="27" y="95"/>
                </a:lnTo>
                <a:lnTo>
                  <a:pt x="80" y="143"/>
                </a:lnTo>
                <a:lnTo>
                  <a:pt x="65" y="213"/>
                </a:lnTo>
                <a:lnTo>
                  <a:pt x="128" y="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Freeform 35">
            <a:extLst>
              <a:ext uri="{FF2B5EF4-FFF2-40B4-BE49-F238E27FC236}">
                <a16:creationId xmlns:a16="http://schemas.microsoft.com/office/drawing/2014/main" id="{EBF74DC9-2DFC-D8C5-B313-13D130C82BA2}"/>
              </a:ext>
            </a:extLst>
          </p:cNvPr>
          <p:cNvSpPr>
            <a:spLocks noEditPoints="1"/>
          </p:cNvSpPr>
          <p:nvPr/>
        </p:nvSpPr>
        <p:spPr bwMode="auto">
          <a:xfrm>
            <a:off x="2886212" y="4152030"/>
            <a:ext cx="124165" cy="110444"/>
          </a:xfrm>
          <a:custGeom>
            <a:avLst/>
            <a:gdLst>
              <a:gd name="T0" fmla="*/ 47 w 257"/>
              <a:gd name="T1" fmla="*/ 234 h 234"/>
              <a:gd name="T2" fmla="*/ 68 w 257"/>
              <a:gd name="T3" fmla="*/ 146 h 234"/>
              <a:gd name="T4" fmla="*/ 0 w 257"/>
              <a:gd name="T5" fmla="*/ 86 h 234"/>
              <a:gd name="T6" fmla="*/ 88 w 257"/>
              <a:gd name="T7" fmla="*/ 72 h 234"/>
              <a:gd name="T8" fmla="*/ 128 w 257"/>
              <a:gd name="T9" fmla="*/ 0 h 234"/>
              <a:gd name="T10" fmla="*/ 169 w 257"/>
              <a:gd name="T11" fmla="*/ 72 h 234"/>
              <a:gd name="T12" fmla="*/ 257 w 257"/>
              <a:gd name="T13" fmla="*/ 86 h 234"/>
              <a:gd name="T14" fmla="*/ 189 w 257"/>
              <a:gd name="T15" fmla="*/ 146 h 234"/>
              <a:gd name="T16" fmla="*/ 208 w 257"/>
              <a:gd name="T17" fmla="*/ 234 h 234"/>
              <a:gd name="T18" fmla="*/ 128 w 257"/>
              <a:gd name="T19" fmla="*/ 193 h 234"/>
              <a:gd name="T20" fmla="*/ 47 w 257"/>
              <a:gd name="T21" fmla="*/ 234 h 234"/>
              <a:gd name="T22" fmla="*/ 128 w 257"/>
              <a:gd name="T23" fmla="*/ 181 h 234"/>
              <a:gd name="T24" fmla="*/ 192 w 257"/>
              <a:gd name="T25" fmla="*/ 213 h 234"/>
              <a:gd name="T26" fmla="*/ 177 w 257"/>
              <a:gd name="T27" fmla="*/ 143 h 234"/>
              <a:gd name="T28" fmla="*/ 230 w 257"/>
              <a:gd name="T29" fmla="*/ 95 h 234"/>
              <a:gd name="T30" fmla="*/ 160 w 257"/>
              <a:gd name="T31" fmla="*/ 84 h 234"/>
              <a:gd name="T32" fmla="*/ 128 w 257"/>
              <a:gd name="T33" fmla="*/ 24 h 234"/>
              <a:gd name="T34" fmla="*/ 97 w 257"/>
              <a:gd name="T35" fmla="*/ 84 h 234"/>
              <a:gd name="T36" fmla="*/ 27 w 257"/>
              <a:gd name="T37" fmla="*/ 95 h 234"/>
              <a:gd name="T38" fmla="*/ 80 w 257"/>
              <a:gd name="T39" fmla="*/ 143 h 234"/>
              <a:gd name="T40" fmla="*/ 65 w 257"/>
              <a:gd name="T41" fmla="*/ 213 h 234"/>
              <a:gd name="T42" fmla="*/ 128 w 257"/>
              <a:gd name="T43" fmla="*/ 18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57" h="234">
                <a:moveTo>
                  <a:pt x="47" y="234"/>
                </a:moveTo>
                <a:lnTo>
                  <a:pt x="68" y="146"/>
                </a:lnTo>
                <a:lnTo>
                  <a:pt x="0" y="86"/>
                </a:lnTo>
                <a:lnTo>
                  <a:pt x="88" y="72"/>
                </a:lnTo>
                <a:lnTo>
                  <a:pt x="128" y="0"/>
                </a:lnTo>
                <a:lnTo>
                  <a:pt x="169" y="72"/>
                </a:lnTo>
                <a:lnTo>
                  <a:pt x="257" y="86"/>
                </a:lnTo>
                <a:lnTo>
                  <a:pt x="189" y="146"/>
                </a:lnTo>
                <a:lnTo>
                  <a:pt x="208" y="234"/>
                </a:lnTo>
                <a:lnTo>
                  <a:pt x="128" y="193"/>
                </a:lnTo>
                <a:lnTo>
                  <a:pt x="47" y="234"/>
                </a:lnTo>
                <a:close/>
                <a:moveTo>
                  <a:pt x="128" y="181"/>
                </a:moveTo>
                <a:lnTo>
                  <a:pt x="192" y="213"/>
                </a:lnTo>
                <a:lnTo>
                  <a:pt x="177" y="143"/>
                </a:lnTo>
                <a:lnTo>
                  <a:pt x="230" y="95"/>
                </a:lnTo>
                <a:lnTo>
                  <a:pt x="160" y="84"/>
                </a:lnTo>
                <a:lnTo>
                  <a:pt x="128" y="24"/>
                </a:lnTo>
                <a:lnTo>
                  <a:pt x="97" y="84"/>
                </a:lnTo>
                <a:lnTo>
                  <a:pt x="27" y="95"/>
                </a:lnTo>
                <a:lnTo>
                  <a:pt x="80" y="143"/>
                </a:lnTo>
                <a:lnTo>
                  <a:pt x="65" y="213"/>
                </a:lnTo>
                <a:lnTo>
                  <a:pt x="128" y="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Freeform 35">
            <a:extLst>
              <a:ext uri="{FF2B5EF4-FFF2-40B4-BE49-F238E27FC236}">
                <a16:creationId xmlns:a16="http://schemas.microsoft.com/office/drawing/2014/main" id="{D8B99F5C-35D0-6ADD-A552-11A979A1F821}"/>
              </a:ext>
            </a:extLst>
          </p:cNvPr>
          <p:cNvSpPr>
            <a:spLocks noEditPoints="1"/>
          </p:cNvSpPr>
          <p:nvPr/>
        </p:nvSpPr>
        <p:spPr bwMode="auto">
          <a:xfrm>
            <a:off x="2886212" y="1482475"/>
            <a:ext cx="124165" cy="110444"/>
          </a:xfrm>
          <a:custGeom>
            <a:avLst/>
            <a:gdLst>
              <a:gd name="T0" fmla="*/ 47 w 257"/>
              <a:gd name="T1" fmla="*/ 234 h 234"/>
              <a:gd name="T2" fmla="*/ 68 w 257"/>
              <a:gd name="T3" fmla="*/ 146 h 234"/>
              <a:gd name="T4" fmla="*/ 0 w 257"/>
              <a:gd name="T5" fmla="*/ 86 h 234"/>
              <a:gd name="T6" fmla="*/ 88 w 257"/>
              <a:gd name="T7" fmla="*/ 72 h 234"/>
              <a:gd name="T8" fmla="*/ 128 w 257"/>
              <a:gd name="T9" fmla="*/ 0 h 234"/>
              <a:gd name="T10" fmla="*/ 169 w 257"/>
              <a:gd name="T11" fmla="*/ 72 h 234"/>
              <a:gd name="T12" fmla="*/ 257 w 257"/>
              <a:gd name="T13" fmla="*/ 86 h 234"/>
              <a:gd name="T14" fmla="*/ 189 w 257"/>
              <a:gd name="T15" fmla="*/ 146 h 234"/>
              <a:gd name="T16" fmla="*/ 208 w 257"/>
              <a:gd name="T17" fmla="*/ 234 h 234"/>
              <a:gd name="T18" fmla="*/ 128 w 257"/>
              <a:gd name="T19" fmla="*/ 193 h 234"/>
              <a:gd name="T20" fmla="*/ 47 w 257"/>
              <a:gd name="T21" fmla="*/ 234 h 234"/>
              <a:gd name="T22" fmla="*/ 128 w 257"/>
              <a:gd name="T23" fmla="*/ 181 h 234"/>
              <a:gd name="T24" fmla="*/ 192 w 257"/>
              <a:gd name="T25" fmla="*/ 213 h 234"/>
              <a:gd name="T26" fmla="*/ 177 w 257"/>
              <a:gd name="T27" fmla="*/ 143 h 234"/>
              <a:gd name="T28" fmla="*/ 230 w 257"/>
              <a:gd name="T29" fmla="*/ 95 h 234"/>
              <a:gd name="T30" fmla="*/ 160 w 257"/>
              <a:gd name="T31" fmla="*/ 84 h 234"/>
              <a:gd name="T32" fmla="*/ 128 w 257"/>
              <a:gd name="T33" fmla="*/ 24 h 234"/>
              <a:gd name="T34" fmla="*/ 97 w 257"/>
              <a:gd name="T35" fmla="*/ 84 h 234"/>
              <a:gd name="T36" fmla="*/ 27 w 257"/>
              <a:gd name="T37" fmla="*/ 95 h 234"/>
              <a:gd name="T38" fmla="*/ 80 w 257"/>
              <a:gd name="T39" fmla="*/ 143 h 234"/>
              <a:gd name="T40" fmla="*/ 65 w 257"/>
              <a:gd name="T41" fmla="*/ 213 h 234"/>
              <a:gd name="T42" fmla="*/ 128 w 257"/>
              <a:gd name="T43" fmla="*/ 18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57" h="234">
                <a:moveTo>
                  <a:pt x="47" y="234"/>
                </a:moveTo>
                <a:lnTo>
                  <a:pt x="68" y="146"/>
                </a:lnTo>
                <a:lnTo>
                  <a:pt x="0" y="86"/>
                </a:lnTo>
                <a:lnTo>
                  <a:pt x="88" y="72"/>
                </a:lnTo>
                <a:lnTo>
                  <a:pt x="128" y="0"/>
                </a:lnTo>
                <a:lnTo>
                  <a:pt x="169" y="72"/>
                </a:lnTo>
                <a:lnTo>
                  <a:pt x="257" y="86"/>
                </a:lnTo>
                <a:lnTo>
                  <a:pt x="189" y="146"/>
                </a:lnTo>
                <a:lnTo>
                  <a:pt x="208" y="234"/>
                </a:lnTo>
                <a:lnTo>
                  <a:pt x="128" y="193"/>
                </a:lnTo>
                <a:lnTo>
                  <a:pt x="47" y="234"/>
                </a:lnTo>
                <a:close/>
                <a:moveTo>
                  <a:pt x="128" y="181"/>
                </a:moveTo>
                <a:lnTo>
                  <a:pt x="192" y="213"/>
                </a:lnTo>
                <a:lnTo>
                  <a:pt x="177" y="143"/>
                </a:lnTo>
                <a:lnTo>
                  <a:pt x="230" y="95"/>
                </a:lnTo>
                <a:lnTo>
                  <a:pt x="160" y="84"/>
                </a:lnTo>
                <a:lnTo>
                  <a:pt x="128" y="24"/>
                </a:lnTo>
                <a:lnTo>
                  <a:pt x="97" y="84"/>
                </a:lnTo>
                <a:lnTo>
                  <a:pt x="27" y="95"/>
                </a:lnTo>
                <a:lnTo>
                  <a:pt x="80" y="143"/>
                </a:lnTo>
                <a:lnTo>
                  <a:pt x="65" y="213"/>
                </a:lnTo>
                <a:lnTo>
                  <a:pt x="128" y="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>
          <a:extLst>
            <a:ext uri="{FF2B5EF4-FFF2-40B4-BE49-F238E27FC236}">
              <a16:creationId xmlns:a16="http://schemas.microsoft.com/office/drawing/2014/main" id="{7483EDBC-631E-2E4A-48AF-E7476C8CA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7F860-44F3-C3B4-2B26-5A7036A67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67543" y="-214153"/>
            <a:ext cx="6950075" cy="1047750"/>
          </a:xfrm>
        </p:spPr>
        <p:txBody>
          <a:bodyPr anchor="b">
            <a:normAutofit/>
          </a:bodyPr>
          <a:lstStyle/>
          <a:p>
            <a:pPr algn="ctr"/>
            <a:r>
              <a:rPr lang="en-US">
                <a:latin typeface="Bell MT" panose="02020503060305020303" pitchFamily="18" charset="0"/>
              </a:rPr>
              <a:t>Real-time makes sense!</a:t>
            </a:r>
            <a:endParaRPr lang="en-IN">
              <a:solidFill>
                <a:schemeClr val="tx2"/>
              </a:solidFill>
              <a:latin typeface="Bell MT" panose="02020503060305020303" pitchFamily="18" charset="0"/>
            </a:endParaRP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E2A3A9C4-0575-18C2-0EE3-5CD78EBFA7B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047" y="2248187"/>
            <a:ext cx="1206797" cy="197132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602AAE-D359-1E27-DC86-CA4844B7A618}"/>
              </a:ext>
            </a:extLst>
          </p:cNvPr>
          <p:cNvSpPr txBox="1"/>
          <p:nvPr/>
        </p:nvSpPr>
        <p:spPr>
          <a:xfrm>
            <a:off x="817608" y="1440376"/>
            <a:ext cx="7195229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/>
              <a:t>Event Streaming</a:t>
            </a:r>
            <a:r>
              <a:rPr lang="en-US"/>
              <a:t> — capture what just happened, stream it instantly, act on it now.</a:t>
            </a:r>
            <a:endParaRPr lang="en-IN" sz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0DAFCE-EAF4-735C-BF30-0787B52F72D1}"/>
              </a:ext>
            </a:extLst>
          </p:cNvPr>
          <p:cNvSpPr txBox="1"/>
          <p:nvPr/>
        </p:nvSpPr>
        <p:spPr>
          <a:xfrm>
            <a:off x="1043093" y="2475927"/>
            <a:ext cx="4965435" cy="1575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>
                <a:solidFill>
                  <a:schemeClr val="tx1"/>
                </a:solidFill>
                <a:latin typeface="+mj-lt"/>
              </a:rPr>
              <a:t>Central Nervous System for Data in motion</a:t>
            </a: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>
                <a:solidFill>
                  <a:schemeClr val="tx1"/>
                </a:solidFill>
                <a:latin typeface="+mj-lt"/>
              </a:rPr>
              <a:t>Highly Available with reliable replication</a:t>
            </a: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/>
              <a:t>High-Throughput, Low-Latency, Real-Time data handling</a:t>
            </a:r>
          </a:p>
          <a:p>
            <a:pPr marL="285750" indent="-2857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/>
              <a:t>Scalable to handle massive data growth</a:t>
            </a:r>
          </a:p>
        </p:txBody>
      </p:sp>
    </p:spTree>
    <p:extLst>
      <p:ext uri="{BB962C8B-B14F-4D97-AF65-F5344CB8AC3E}">
        <p14:creationId xmlns:p14="http://schemas.microsoft.com/office/powerpoint/2010/main" val="294199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>
          <a:extLst>
            <a:ext uri="{FF2B5EF4-FFF2-40B4-BE49-F238E27FC236}">
              <a16:creationId xmlns:a16="http://schemas.microsoft.com/office/drawing/2014/main" id="{FDA76592-C280-EEF6-7B91-AA311BA61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6FB1B-A455-4394-D5E2-9A34C0017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05789" y="126703"/>
            <a:ext cx="6950075" cy="1047750"/>
          </a:xfrm>
        </p:spPr>
        <p:txBody>
          <a:bodyPr anchor="b">
            <a:normAutofit/>
          </a:bodyPr>
          <a:lstStyle/>
          <a:p>
            <a:pPr algn="ctr"/>
            <a:r>
              <a:rPr lang="en-US">
                <a:solidFill>
                  <a:schemeClr val="tx2"/>
                </a:solidFill>
                <a:latin typeface="Bell MT" panose="02020503060305020303" pitchFamily="18" charset="0"/>
              </a:rPr>
              <a:t>Why Kubernetes for Streaming?</a:t>
            </a:r>
            <a:br>
              <a:rPr lang="en-US">
                <a:solidFill>
                  <a:schemeClr val="tx2"/>
                </a:solidFill>
                <a:latin typeface="Bell MT" panose="02020503060305020303" pitchFamily="18" charset="0"/>
              </a:rPr>
            </a:br>
            <a:endParaRPr lang="en-IN">
              <a:solidFill>
                <a:schemeClr val="tx2"/>
              </a:solidFill>
              <a:latin typeface="Bell MT" panose="02020503060305020303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2D2AEB1-47DC-FEC6-C78D-DE660DA95C38}"/>
              </a:ext>
            </a:extLst>
          </p:cNvPr>
          <p:cNvGrpSpPr/>
          <p:nvPr/>
        </p:nvGrpSpPr>
        <p:grpSpPr>
          <a:xfrm>
            <a:off x="830612" y="1404229"/>
            <a:ext cx="819444" cy="812024"/>
            <a:chOff x="11004550" y="7815263"/>
            <a:chExt cx="577851" cy="577850"/>
          </a:xfrm>
          <a:solidFill>
            <a:srgbClr val="00737C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9" name="Freeform 42">
              <a:extLst>
                <a:ext uri="{FF2B5EF4-FFF2-40B4-BE49-F238E27FC236}">
                  <a16:creationId xmlns:a16="http://schemas.microsoft.com/office/drawing/2014/main" id="{3F379B42-490A-7FED-1548-344F954A09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96638" y="7815263"/>
              <a:ext cx="250825" cy="250825"/>
            </a:xfrm>
            <a:custGeom>
              <a:avLst/>
              <a:gdLst>
                <a:gd name="T0" fmla="*/ 2 w 104"/>
                <a:gd name="T1" fmla="*/ 84 h 104"/>
                <a:gd name="T2" fmla="*/ 50 w 104"/>
                <a:gd name="T3" fmla="*/ 104 h 104"/>
                <a:gd name="T4" fmla="*/ 50 w 104"/>
                <a:gd name="T5" fmla="*/ 104 h 104"/>
                <a:gd name="T6" fmla="*/ 50 w 104"/>
                <a:gd name="T7" fmla="*/ 104 h 104"/>
                <a:gd name="T8" fmla="*/ 52 w 104"/>
                <a:gd name="T9" fmla="*/ 104 h 104"/>
                <a:gd name="T10" fmla="*/ 54 w 104"/>
                <a:gd name="T11" fmla="*/ 104 h 104"/>
                <a:gd name="T12" fmla="*/ 54 w 104"/>
                <a:gd name="T13" fmla="*/ 104 h 104"/>
                <a:gd name="T14" fmla="*/ 54 w 104"/>
                <a:gd name="T15" fmla="*/ 104 h 104"/>
                <a:gd name="T16" fmla="*/ 102 w 104"/>
                <a:gd name="T17" fmla="*/ 84 h 104"/>
                <a:gd name="T18" fmla="*/ 104 w 104"/>
                <a:gd name="T19" fmla="*/ 80 h 104"/>
                <a:gd name="T20" fmla="*/ 104 w 104"/>
                <a:gd name="T21" fmla="*/ 20 h 104"/>
                <a:gd name="T22" fmla="*/ 104 w 104"/>
                <a:gd name="T23" fmla="*/ 20 h 104"/>
                <a:gd name="T24" fmla="*/ 104 w 104"/>
                <a:gd name="T25" fmla="*/ 20 h 104"/>
                <a:gd name="T26" fmla="*/ 104 w 104"/>
                <a:gd name="T27" fmla="*/ 18 h 104"/>
                <a:gd name="T28" fmla="*/ 104 w 104"/>
                <a:gd name="T29" fmla="*/ 18 h 104"/>
                <a:gd name="T30" fmla="*/ 103 w 104"/>
                <a:gd name="T31" fmla="*/ 17 h 104"/>
                <a:gd name="T32" fmla="*/ 103 w 104"/>
                <a:gd name="T33" fmla="*/ 17 h 104"/>
                <a:gd name="T34" fmla="*/ 102 w 104"/>
                <a:gd name="T35" fmla="*/ 17 h 104"/>
                <a:gd name="T36" fmla="*/ 102 w 104"/>
                <a:gd name="T37" fmla="*/ 17 h 104"/>
                <a:gd name="T38" fmla="*/ 101 w 104"/>
                <a:gd name="T39" fmla="*/ 16 h 104"/>
                <a:gd name="T40" fmla="*/ 53 w 104"/>
                <a:gd name="T41" fmla="*/ 0 h 104"/>
                <a:gd name="T42" fmla="*/ 51 w 104"/>
                <a:gd name="T43" fmla="*/ 0 h 104"/>
                <a:gd name="T44" fmla="*/ 3 w 104"/>
                <a:gd name="T45" fmla="*/ 16 h 104"/>
                <a:gd name="T46" fmla="*/ 2 w 104"/>
                <a:gd name="T47" fmla="*/ 17 h 104"/>
                <a:gd name="T48" fmla="*/ 2 w 104"/>
                <a:gd name="T49" fmla="*/ 17 h 104"/>
                <a:gd name="T50" fmla="*/ 1 w 104"/>
                <a:gd name="T51" fmla="*/ 17 h 104"/>
                <a:gd name="T52" fmla="*/ 1 w 104"/>
                <a:gd name="T53" fmla="*/ 17 h 104"/>
                <a:gd name="T54" fmla="*/ 0 w 104"/>
                <a:gd name="T55" fmla="*/ 18 h 104"/>
                <a:gd name="T56" fmla="*/ 0 w 104"/>
                <a:gd name="T57" fmla="*/ 18 h 104"/>
                <a:gd name="T58" fmla="*/ 0 w 104"/>
                <a:gd name="T59" fmla="*/ 20 h 104"/>
                <a:gd name="T60" fmla="*/ 0 w 104"/>
                <a:gd name="T61" fmla="*/ 20 h 104"/>
                <a:gd name="T62" fmla="*/ 0 w 104"/>
                <a:gd name="T63" fmla="*/ 20 h 104"/>
                <a:gd name="T64" fmla="*/ 0 w 104"/>
                <a:gd name="T65" fmla="*/ 80 h 104"/>
                <a:gd name="T66" fmla="*/ 2 w 104"/>
                <a:gd name="T67" fmla="*/ 84 h 104"/>
                <a:gd name="T68" fmla="*/ 8 w 104"/>
                <a:gd name="T69" fmla="*/ 26 h 104"/>
                <a:gd name="T70" fmla="*/ 48 w 104"/>
                <a:gd name="T71" fmla="*/ 39 h 104"/>
                <a:gd name="T72" fmla="*/ 48 w 104"/>
                <a:gd name="T73" fmla="*/ 94 h 104"/>
                <a:gd name="T74" fmla="*/ 8 w 104"/>
                <a:gd name="T75" fmla="*/ 77 h 104"/>
                <a:gd name="T76" fmla="*/ 8 w 104"/>
                <a:gd name="T77" fmla="*/ 26 h 104"/>
                <a:gd name="T78" fmla="*/ 96 w 104"/>
                <a:gd name="T79" fmla="*/ 77 h 104"/>
                <a:gd name="T80" fmla="*/ 56 w 104"/>
                <a:gd name="T81" fmla="*/ 94 h 104"/>
                <a:gd name="T82" fmla="*/ 56 w 104"/>
                <a:gd name="T83" fmla="*/ 39 h 104"/>
                <a:gd name="T84" fmla="*/ 96 w 104"/>
                <a:gd name="T85" fmla="*/ 26 h 104"/>
                <a:gd name="T86" fmla="*/ 96 w 104"/>
                <a:gd name="T87" fmla="*/ 77 h 104"/>
                <a:gd name="T88" fmla="*/ 52 w 104"/>
                <a:gd name="T89" fmla="*/ 8 h 104"/>
                <a:gd name="T90" fmla="*/ 87 w 104"/>
                <a:gd name="T91" fmla="*/ 20 h 104"/>
                <a:gd name="T92" fmla="*/ 52 w 104"/>
                <a:gd name="T93" fmla="*/ 32 h 104"/>
                <a:gd name="T94" fmla="*/ 17 w 104"/>
                <a:gd name="T95" fmla="*/ 20 h 104"/>
                <a:gd name="T96" fmla="*/ 52 w 104"/>
                <a:gd name="T97" fmla="*/ 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4" h="104">
                  <a:moveTo>
                    <a:pt x="2" y="84"/>
                  </a:moveTo>
                  <a:cubicBezTo>
                    <a:pt x="50" y="104"/>
                    <a:pt x="50" y="104"/>
                    <a:pt x="50" y="104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51" y="104"/>
                    <a:pt x="51" y="104"/>
                    <a:pt x="52" y="104"/>
                  </a:cubicBezTo>
                  <a:cubicBezTo>
                    <a:pt x="53" y="104"/>
                    <a:pt x="53" y="104"/>
                    <a:pt x="54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102" y="84"/>
                    <a:pt x="102" y="84"/>
                    <a:pt x="102" y="84"/>
                  </a:cubicBezTo>
                  <a:cubicBezTo>
                    <a:pt x="103" y="83"/>
                    <a:pt x="104" y="82"/>
                    <a:pt x="104" y="80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19"/>
                    <a:pt x="104" y="19"/>
                    <a:pt x="104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3" y="18"/>
                    <a:pt x="103" y="17"/>
                    <a:pt x="103" y="17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2" y="17"/>
                    <a:pt x="102" y="17"/>
                    <a:pt x="102" y="17"/>
                  </a:cubicBezTo>
                  <a:cubicBezTo>
                    <a:pt x="102" y="17"/>
                    <a:pt x="102" y="17"/>
                    <a:pt x="102" y="17"/>
                  </a:cubicBezTo>
                  <a:cubicBezTo>
                    <a:pt x="102" y="16"/>
                    <a:pt x="102" y="16"/>
                    <a:pt x="101" y="16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2" y="0"/>
                    <a:pt x="52" y="0"/>
                    <a:pt x="51" y="0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6"/>
                    <a:pt x="2" y="16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2"/>
                    <a:pt x="1" y="83"/>
                    <a:pt x="2" y="84"/>
                  </a:cubicBezTo>
                  <a:close/>
                  <a:moveTo>
                    <a:pt x="8" y="26"/>
                  </a:moveTo>
                  <a:cubicBezTo>
                    <a:pt x="48" y="39"/>
                    <a:pt x="48" y="39"/>
                    <a:pt x="48" y="39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8" y="77"/>
                    <a:pt x="8" y="77"/>
                    <a:pt x="8" y="77"/>
                  </a:cubicBezTo>
                  <a:lnTo>
                    <a:pt x="8" y="26"/>
                  </a:lnTo>
                  <a:close/>
                  <a:moveTo>
                    <a:pt x="96" y="77"/>
                  </a:moveTo>
                  <a:cubicBezTo>
                    <a:pt x="56" y="94"/>
                    <a:pt x="56" y="94"/>
                    <a:pt x="56" y="94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96" y="26"/>
                    <a:pt x="96" y="26"/>
                    <a:pt x="96" y="26"/>
                  </a:cubicBezTo>
                  <a:lnTo>
                    <a:pt x="96" y="77"/>
                  </a:lnTo>
                  <a:close/>
                  <a:moveTo>
                    <a:pt x="52" y="8"/>
                  </a:moveTo>
                  <a:cubicBezTo>
                    <a:pt x="87" y="20"/>
                    <a:pt x="87" y="20"/>
                    <a:pt x="87" y="20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5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 43">
              <a:extLst>
                <a:ext uri="{FF2B5EF4-FFF2-40B4-BE49-F238E27FC236}">
                  <a16:creationId xmlns:a16="http://schemas.microsoft.com/office/drawing/2014/main" id="{4EA8ACA0-E1AA-28FD-7FD4-09A96A8D90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71263" y="8066088"/>
              <a:ext cx="211138" cy="211138"/>
            </a:xfrm>
            <a:custGeom>
              <a:avLst/>
              <a:gdLst>
                <a:gd name="T0" fmla="*/ 88 w 88"/>
                <a:gd name="T1" fmla="*/ 20 h 88"/>
                <a:gd name="T2" fmla="*/ 88 w 88"/>
                <a:gd name="T3" fmla="*/ 19 h 88"/>
                <a:gd name="T4" fmla="*/ 88 w 88"/>
                <a:gd name="T5" fmla="*/ 18 h 88"/>
                <a:gd name="T6" fmla="*/ 87 w 88"/>
                <a:gd name="T7" fmla="*/ 17 h 88"/>
                <a:gd name="T8" fmla="*/ 87 w 88"/>
                <a:gd name="T9" fmla="*/ 17 h 88"/>
                <a:gd name="T10" fmla="*/ 86 w 88"/>
                <a:gd name="T11" fmla="*/ 17 h 88"/>
                <a:gd name="T12" fmla="*/ 86 w 88"/>
                <a:gd name="T13" fmla="*/ 16 h 88"/>
                <a:gd name="T14" fmla="*/ 85 w 88"/>
                <a:gd name="T15" fmla="*/ 16 h 88"/>
                <a:gd name="T16" fmla="*/ 45 w 88"/>
                <a:gd name="T17" fmla="*/ 0 h 88"/>
                <a:gd name="T18" fmla="*/ 43 w 88"/>
                <a:gd name="T19" fmla="*/ 0 h 88"/>
                <a:gd name="T20" fmla="*/ 3 w 88"/>
                <a:gd name="T21" fmla="*/ 16 h 88"/>
                <a:gd name="T22" fmla="*/ 2 w 88"/>
                <a:gd name="T23" fmla="*/ 16 h 88"/>
                <a:gd name="T24" fmla="*/ 2 w 88"/>
                <a:gd name="T25" fmla="*/ 17 h 88"/>
                <a:gd name="T26" fmla="*/ 1 w 88"/>
                <a:gd name="T27" fmla="*/ 17 h 88"/>
                <a:gd name="T28" fmla="*/ 1 w 88"/>
                <a:gd name="T29" fmla="*/ 17 h 88"/>
                <a:gd name="T30" fmla="*/ 0 w 88"/>
                <a:gd name="T31" fmla="*/ 18 h 88"/>
                <a:gd name="T32" fmla="*/ 0 w 88"/>
                <a:gd name="T33" fmla="*/ 19 h 88"/>
                <a:gd name="T34" fmla="*/ 0 w 88"/>
                <a:gd name="T35" fmla="*/ 20 h 88"/>
                <a:gd name="T36" fmla="*/ 0 w 88"/>
                <a:gd name="T37" fmla="*/ 20 h 88"/>
                <a:gd name="T38" fmla="*/ 0 w 88"/>
                <a:gd name="T39" fmla="*/ 20 h 88"/>
                <a:gd name="T40" fmla="*/ 0 w 88"/>
                <a:gd name="T41" fmla="*/ 64 h 88"/>
                <a:gd name="T42" fmla="*/ 2 w 88"/>
                <a:gd name="T43" fmla="*/ 68 h 88"/>
                <a:gd name="T44" fmla="*/ 42 w 88"/>
                <a:gd name="T45" fmla="*/ 88 h 88"/>
                <a:gd name="T46" fmla="*/ 42 w 88"/>
                <a:gd name="T47" fmla="*/ 88 h 88"/>
                <a:gd name="T48" fmla="*/ 44 w 88"/>
                <a:gd name="T49" fmla="*/ 88 h 88"/>
                <a:gd name="T50" fmla="*/ 46 w 88"/>
                <a:gd name="T51" fmla="*/ 88 h 88"/>
                <a:gd name="T52" fmla="*/ 46 w 88"/>
                <a:gd name="T53" fmla="*/ 88 h 88"/>
                <a:gd name="T54" fmla="*/ 86 w 88"/>
                <a:gd name="T55" fmla="*/ 68 h 88"/>
                <a:gd name="T56" fmla="*/ 88 w 88"/>
                <a:gd name="T57" fmla="*/ 64 h 88"/>
                <a:gd name="T58" fmla="*/ 88 w 88"/>
                <a:gd name="T59" fmla="*/ 20 h 88"/>
                <a:gd name="T60" fmla="*/ 88 w 88"/>
                <a:gd name="T61" fmla="*/ 20 h 88"/>
                <a:gd name="T62" fmla="*/ 88 w 88"/>
                <a:gd name="T63" fmla="*/ 20 h 88"/>
                <a:gd name="T64" fmla="*/ 44 w 88"/>
                <a:gd name="T65" fmla="*/ 8 h 88"/>
                <a:gd name="T66" fmla="*/ 73 w 88"/>
                <a:gd name="T67" fmla="*/ 20 h 88"/>
                <a:gd name="T68" fmla="*/ 44 w 88"/>
                <a:gd name="T69" fmla="*/ 32 h 88"/>
                <a:gd name="T70" fmla="*/ 15 w 88"/>
                <a:gd name="T71" fmla="*/ 20 h 88"/>
                <a:gd name="T72" fmla="*/ 44 w 88"/>
                <a:gd name="T73" fmla="*/ 8 h 88"/>
                <a:gd name="T74" fmla="*/ 8 w 88"/>
                <a:gd name="T75" fmla="*/ 26 h 88"/>
                <a:gd name="T76" fmla="*/ 40 w 88"/>
                <a:gd name="T77" fmla="*/ 39 h 88"/>
                <a:gd name="T78" fmla="*/ 40 w 88"/>
                <a:gd name="T79" fmla="*/ 78 h 88"/>
                <a:gd name="T80" fmla="*/ 8 w 88"/>
                <a:gd name="T81" fmla="*/ 62 h 88"/>
                <a:gd name="T82" fmla="*/ 8 w 88"/>
                <a:gd name="T83" fmla="*/ 26 h 88"/>
                <a:gd name="T84" fmla="*/ 80 w 88"/>
                <a:gd name="T85" fmla="*/ 62 h 88"/>
                <a:gd name="T86" fmla="*/ 48 w 88"/>
                <a:gd name="T87" fmla="*/ 78 h 88"/>
                <a:gd name="T88" fmla="*/ 48 w 88"/>
                <a:gd name="T89" fmla="*/ 39 h 88"/>
                <a:gd name="T90" fmla="*/ 80 w 88"/>
                <a:gd name="T91" fmla="*/ 26 h 88"/>
                <a:gd name="T92" fmla="*/ 80 w 88"/>
                <a:gd name="T93" fmla="*/ 6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" h="88">
                  <a:moveTo>
                    <a:pt x="88" y="20"/>
                  </a:moveTo>
                  <a:cubicBezTo>
                    <a:pt x="88" y="19"/>
                    <a:pt x="88" y="19"/>
                    <a:pt x="88" y="19"/>
                  </a:cubicBezTo>
                  <a:cubicBezTo>
                    <a:pt x="88" y="19"/>
                    <a:pt x="88" y="18"/>
                    <a:pt x="88" y="18"/>
                  </a:cubicBezTo>
                  <a:cubicBezTo>
                    <a:pt x="87" y="18"/>
                    <a:pt x="87" y="18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6" y="17"/>
                    <a:pt x="86" y="17"/>
                  </a:cubicBezTo>
                  <a:cubicBezTo>
                    <a:pt x="86" y="17"/>
                    <a:pt x="86" y="16"/>
                    <a:pt x="86" y="16"/>
                  </a:cubicBezTo>
                  <a:cubicBezTo>
                    <a:pt x="86" y="16"/>
                    <a:pt x="86" y="16"/>
                    <a:pt x="85" y="16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3" y="0"/>
                    <a:pt x="43" y="0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7"/>
                    <a:pt x="2" y="17"/>
                  </a:cubicBezTo>
                  <a:cubicBezTo>
                    <a:pt x="2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1" y="18"/>
                    <a:pt x="0" y="18"/>
                  </a:cubicBez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9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6"/>
                    <a:pt x="1" y="67"/>
                    <a:pt x="2" y="68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3" y="88"/>
                    <a:pt x="43" y="88"/>
                    <a:pt x="44" y="88"/>
                  </a:cubicBezTo>
                  <a:cubicBezTo>
                    <a:pt x="45" y="88"/>
                    <a:pt x="45" y="88"/>
                    <a:pt x="46" y="88"/>
                  </a:cubicBezTo>
                  <a:cubicBezTo>
                    <a:pt x="46" y="88"/>
                    <a:pt x="46" y="88"/>
                    <a:pt x="46" y="88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7" y="67"/>
                    <a:pt x="88" y="66"/>
                    <a:pt x="88" y="64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lose/>
                  <a:moveTo>
                    <a:pt x="44" y="8"/>
                  </a:moveTo>
                  <a:cubicBezTo>
                    <a:pt x="73" y="20"/>
                    <a:pt x="73" y="20"/>
                    <a:pt x="73" y="20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15" y="20"/>
                    <a:pt x="15" y="20"/>
                    <a:pt x="15" y="20"/>
                  </a:cubicBezTo>
                  <a:lnTo>
                    <a:pt x="44" y="8"/>
                  </a:lnTo>
                  <a:close/>
                  <a:moveTo>
                    <a:pt x="8" y="26"/>
                  </a:moveTo>
                  <a:cubicBezTo>
                    <a:pt x="40" y="39"/>
                    <a:pt x="40" y="39"/>
                    <a:pt x="40" y="39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8" y="62"/>
                    <a:pt x="8" y="62"/>
                    <a:pt x="8" y="62"/>
                  </a:cubicBezTo>
                  <a:lnTo>
                    <a:pt x="8" y="26"/>
                  </a:lnTo>
                  <a:close/>
                  <a:moveTo>
                    <a:pt x="80" y="62"/>
                  </a:moveTo>
                  <a:cubicBezTo>
                    <a:pt x="48" y="78"/>
                    <a:pt x="48" y="78"/>
                    <a:pt x="48" y="78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80" y="26"/>
                    <a:pt x="80" y="26"/>
                    <a:pt x="80" y="26"/>
                  </a:cubicBezTo>
                  <a:lnTo>
                    <a:pt x="8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 44">
              <a:extLst>
                <a:ext uri="{FF2B5EF4-FFF2-40B4-BE49-F238E27FC236}">
                  <a16:creationId xmlns:a16="http://schemas.microsoft.com/office/drawing/2014/main" id="{5DF64541-2698-0538-C4EF-D36AB190D4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04550" y="8085138"/>
              <a:ext cx="327025" cy="307975"/>
            </a:xfrm>
            <a:custGeom>
              <a:avLst/>
              <a:gdLst>
                <a:gd name="T0" fmla="*/ 136 w 136"/>
                <a:gd name="T1" fmla="*/ 22 h 128"/>
                <a:gd name="T2" fmla="*/ 136 w 136"/>
                <a:gd name="T3" fmla="*/ 22 h 128"/>
                <a:gd name="T4" fmla="*/ 134 w 136"/>
                <a:gd name="T5" fmla="*/ 21 h 128"/>
                <a:gd name="T6" fmla="*/ 134 w 136"/>
                <a:gd name="T7" fmla="*/ 21 h 128"/>
                <a:gd name="T8" fmla="*/ 134 w 136"/>
                <a:gd name="T9" fmla="*/ 21 h 128"/>
                <a:gd name="T10" fmla="*/ 133 w 136"/>
                <a:gd name="T11" fmla="*/ 20 h 128"/>
                <a:gd name="T12" fmla="*/ 69 w 136"/>
                <a:gd name="T13" fmla="*/ 0 h 128"/>
                <a:gd name="T14" fmla="*/ 67 w 136"/>
                <a:gd name="T15" fmla="*/ 0 h 128"/>
                <a:gd name="T16" fmla="*/ 3 w 136"/>
                <a:gd name="T17" fmla="*/ 20 h 128"/>
                <a:gd name="T18" fmla="*/ 2 w 136"/>
                <a:gd name="T19" fmla="*/ 21 h 128"/>
                <a:gd name="T20" fmla="*/ 2 w 136"/>
                <a:gd name="T21" fmla="*/ 21 h 128"/>
                <a:gd name="T22" fmla="*/ 2 w 136"/>
                <a:gd name="T23" fmla="*/ 21 h 128"/>
                <a:gd name="T24" fmla="*/ 0 w 136"/>
                <a:gd name="T25" fmla="*/ 22 h 128"/>
                <a:gd name="T26" fmla="*/ 0 w 136"/>
                <a:gd name="T27" fmla="*/ 22 h 128"/>
                <a:gd name="T28" fmla="*/ 0 w 136"/>
                <a:gd name="T29" fmla="*/ 24 h 128"/>
                <a:gd name="T30" fmla="*/ 0 w 136"/>
                <a:gd name="T31" fmla="*/ 24 h 128"/>
                <a:gd name="T32" fmla="*/ 0 w 136"/>
                <a:gd name="T33" fmla="*/ 100 h 128"/>
                <a:gd name="T34" fmla="*/ 3 w 136"/>
                <a:gd name="T35" fmla="*/ 104 h 128"/>
                <a:gd name="T36" fmla="*/ 67 w 136"/>
                <a:gd name="T37" fmla="*/ 128 h 128"/>
                <a:gd name="T38" fmla="*/ 68 w 136"/>
                <a:gd name="T39" fmla="*/ 128 h 128"/>
                <a:gd name="T40" fmla="*/ 69 w 136"/>
                <a:gd name="T41" fmla="*/ 128 h 128"/>
                <a:gd name="T42" fmla="*/ 133 w 136"/>
                <a:gd name="T43" fmla="*/ 104 h 128"/>
                <a:gd name="T44" fmla="*/ 136 w 136"/>
                <a:gd name="T45" fmla="*/ 100 h 128"/>
                <a:gd name="T46" fmla="*/ 136 w 136"/>
                <a:gd name="T47" fmla="*/ 24 h 128"/>
                <a:gd name="T48" fmla="*/ 136 w 136"/>
                <a:gd name="T49" fmla="*/ 24 h 128"/>
                <a:gd name="T50" fmla="*/ 136 w 136"/>
                <a:gd name="T51" fmla="*/ 22 h 128"/>
                <a:gd name="T52" fmla="*/ 68 w 136"/>
                <a:gd name="T53" fmla="*/ 8 h 128"/>
                <a:gd name="T54" fmla="*/ 119 w 136"/>
                <a:gd name="T55" fmla="*/ 24 h 128"/>
                <a:gd name="T56" fmla="*/ 68 w 136"/>
                <a:gd name="T57" fmla="*/ 40 h 128"/>
                <a:gd name="T58" fmla="*/ 17 w 136"/>
                <a:gd name="T59" fmla="*/ 24 h 128"/>
                <a:gd name="T60" fmla="*/ 68 w 136"/>
                <a:gd name="T61" fmla="*/ 8 h 128"/>
                <a:gd name="T62" fmla="*/ 8 w 136"/>
                <a:gd name="T63" fmla="*/ 29 h 128"/>
                <a:gd name="T64" fmla="*/ 64 w 136"/>
                <a:gd name="T65" fmla="*/ 47 h 128"/>
                <a:gd name="T66" fmla="*/ 64 w 136"/>
                <a:gd name="T67" fmla="*/ 118 h 128"/>
                <a:gd name="T68" fmla="*/ 8 w 136"/>
                <a:gd name="T69" fmla="*/ 97 h 128"/>
                <a:gd name="T70" fmla="*/ 8 w 136"/>
                <a:gd name="T71" fmla="*/ 29 h 128"/>
                <a:gd name="T72" fmla="*/ 128 w 136"/>
                <a:gd name="T73" fmla="*/ 97 h 128"/>
                <a:gd name="T74" fmla="*/ 72 w 136"/>
                <a:gd name="T75" fmla="*/ 118 h 128"/>
                <a:gd name="T76" fmla="*/ 72 w 136"/>
                <a:gd name="T77" fmla="*/ 47 h 128"/>
                <a:gd name="T78" fmla="*/ 128 w 136"/>
                <a:gd name="T79" fmla="*/ 29 h 128"/>
                <a:gd name="T80" fmla="*/ 128 w 136"/>
                <a:gd name="T81" fmla="*/ 9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28">
                  <a:moveTo>
                    <a:pt x="136" y="22"/>
                  </a:moveTo>
                  <a:cubicBezTo>
                    <a:pt x="136" y="22"/>
                    <a:pt x="136" y="22"/>
                    <a:pt x="136" y="22"/>
                  </a:cubicBezTo>
                  <a:cubicBezTo>
                    <a:pt x="135" y="22"/>
                    <a:pt x="135" y="21"/>
                    <a:pt x="134" y="21"/>
                  </a:cubicBezTo>
                  <a:cubicBezTo>
                    <a:pt x="134" y="21"/>
                    <a:pt x="134" y="21"/>
                    <a:pt x="134" y="21"/>
                  </a:cubicBezTo>
                  <a:cubicBezTo>
                    <a:pt x="134" y="21"/>
                    <a:pt x="134" y="21"/>
                    <a:pt x="134" y="21"/>
                  </a:cubicBezTo>
                  <a:cubicBezTo>
                    <a:pt x="134" y="20"/>
                    <a:pt x="133" y="20"/>
                    <a:pt x="133" y="2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8" y="0"/>
                    <a:pt x="68" y="0"/>
                    <a:pt x="67" y="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2" y="20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2"/>
                    <a:pt x="1" y="103"/>
                    <a:pt x="3" y="104"/>
                  </a:cubicBezTo>
                  <a:cubicBezTo>
                    <a:pt x="67" y="128"/>
                    <a:pt x="67" y="128"/>
                    <a:pt x="67" y="128"/>
                  </a:cubicBezTo>
                  <a:cubicBezTo>
                    <a:pt x="67" y="128"/>
                    <a:pt x="68" y="128"/>
                    <a:pt x="68" y="128"/>
                  </a:cubicBezTo>
                  <a:cubicBezTo>
                    <a:pt x="68" y="128"/>
                    <a:pt x="69" y="128"/>
                    <a:pt x="69" y="128"/>
                  </a:cubicBezTo>
                  <a:cubicBezTo>
                    <a:pt x="133" y="104"/>
                    <a:pt x="133" y="104"/>
                    <a:pt x="133" y="104"/>
                  </a:cubicBezTo>
                  <a:cubicBezTo>
                    <a:pt x="135" y="103"/>
                    <a:pt x="136" y="102"/>
                    <a:pt x="136" y="100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24"/>
                    <a:pt x="136" y="24"/>
                    <a:pt x="136" y="24"/>
                  </a:cubicBezTo>
                  <a:cubicBezTo>
                    <a:pt x="136" y="23"/>
                    <a:pt x="136" y="23"/>
                    <a:pt x="136" y="22"/>
                  </a:cubicBezTo>
                  <a:close/>
                  <a:moveTo>
                    <a:pt x="68" y="8"/>
                  </a:moveTo>
                  <a:cubicBezTo>
                    <a:pt x="119" y="24"/>
                    <a:pt x="119" y="24"/>
                    <a:pt x="119" y="24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17" y="24"/>
                    <a:pt x="17" y="24"/>
                    <a:pt x="17" y="24"/>
                  </a:cubicBezTo>
                  <a:lnTo>
                    <a:pt x="68" y="8"/>
                  </a:lnTo>
                  <a:close/>
                  <a:moveTo>
                    <a:pt x="8" y="29"/>
                  </a:moveTo>
                  <a:cubicBezTo>
                    <a:pt x="64" y="47"/>
                    <a:pt x="64" y="47"/>
                    <a:pt x="64" y="47"/>
                  </a:cubicBezTo>
                  <a:cubicBezTo>
                    <a:pt x="64" y="118"/>
                    <a:pt x="64" y="118"/>
                    <a:pt x="64" y="118"/>
                  </a:cubicBezTo>
                  <a:cubicBezTo>
                    <a:pt x="8" y="97"/>
                    <a:pt x="8" y="97"/>
                    <a:pt x="8" y="97"/>
                  </a:cubicBezTo>
                  <a:lnTo>
                    <a:pt x="8" y="29"/>
                  </a:lnTo>
                  <a:close/>
                  <a:moveTo>
                    <a:pt x="128" y="97"/>
                  </a:moveTo>
                  <a:cubicBezTo>
                    <a:pt x="72" y="118"/>
                    <a:pt x="72" y="118"/>
                    <a:pt x="72" y="118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128" y="29"/>
                    <a:pt x="128" y="29"/>
                    <a:pt x="128" y="29"/>
                  </a:cubicBezTo>
                  <a:lnTo>
                    <a:pt x="128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2" name="Freeform 91">
            <a:extLst>
              <a:ext uri="{FF2B5EF4-FFF2-40B4-BE49-F238E27FC236}">
                <a16:creationId xmlns:a16="http://schemas.microsoft.com/office/drawing/2014/main" id="{60BE758E-237A-C508-5FB9-292FEBA69374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3011358" y="1078601"/>
            <a:ext cx="673721" cy="1324977"/>
          </a:xfrm>
          <a:custGeom>
            <a:avLst/>
            <a:gdLst>
              <a:gd name="T0" fmla="*/ 116 w 120"/>
              <a:gd name="T1" fmla="*/ 48 h 240"/>
              <a:gd name="T2" fmla="*/ 84 w 120"/>
              <a:gd name="T3" fmla="*/ 48 h 240"/>
              <a:gd name="T4" fmla="*/ 80 w 120"/>
              <a:gd name="T5" fmla="*/ 52 h 240"/>
              <a:gd name="T6" fmla="*/ 80 w 120"/>
              <a:gd name="T7" fmla="*/ 84 h 240"/>
              <a:gd name="T8" fmla="*/ 84 w 120"/>
              <a:gd name="T9" fmla="*/ 88 h 240"/>
              <a:gd name="T10" fmla="*/ 96 w 120"/>
              <a:gd name="T11" fmla="*/ 88 h 240"/>
              <a:gd name="T12" fmla="*/ 96 w 120"/>
              <a:gd name="T13" fmla="*/ 114 h 240"/>
              <a:gd name="T14" fmla="*/ 64 w 120"/>
              <a:gd name="T15" fmla="*/ 133 h 240"/>
              <a:gd name="T16" fmla="*/ 64 w 120"/>
              <a:gd name="T17" fmla="*/ 14 h 240"/>
              <a:gd name="T18" fmla="*/ 81 w 120"/>
              <a:gd name="T19" fmla="*/ 31 h 240"/>
              <a:gd name="T20" fmla="*/ 84 w 120"/>
              <a:gd name="T21" fmla="*/ 32 h 240"/>
              <a:gd name="T22" fmla="*/ 87 w 120"/>
              <a:gd name="T23" fmla="*/ 31 h 240"/>
              <a:gd name="T24" fmla="*/ 87 w 120"/>
              <a:gd name="T25" fmla="*/ 25 h 240"/>
              <a:gd name="T26" fmla="*/ 63 w 120"/>
              <a:gd name="T27" fmla="*/ 1 h 240"/>
              <a:gd name="T28" fmla="*/ 62 w 120"/>
              <a:gd name="T29" fmla="*/ 0 h 240"/>
              <a:gd name="T30" fmla="*/ 58 w 120"/>
              <a:gd name="T31" fmla="*/ 0 h 240"/>
              <a:gd name="T32" fmla="*/ 57 w 120"/>
              <a:gd name="T33" fmla="*/ 1 h 240"/>
              <a:gd name="T34" fmla="*/ 33 w 120"/>
              <a:gd name="T35" fmla="*/ 25 h 240"/>
              <a:gd name="T36" fmla="*/ 33 w 120"/>
              <a:gd name="T37" fmla="*/ 31 h 240"/>
              <a:gd name="T38" fmla="*/ 39 w 120"/>
              <a:gd name="T39" fmla="*/ 31 h 240"/>
              <a:gd name="T40" fmla="*/ 56 w 120"/>
              <a:gd name="T41" fmla="*/ 14 h 240"/>
              <a:gd name="T42" fmla="*/ 56 w 120"/>
              <a:gd name="T43" fmla="*/ 153 h 240"/>
              <a:gd name="T44" fmla="*/ 24 w 120"/>
              <a:gd name="T45" fmla="*/ 134 h 240"/>
              <a:gd name="T46" fmla="*/ 24 w 120"/>
              <a:gd name="T47" fmla="*/ 112 h 240"/>
              <a:gd name="T48" fmla="*/ 40 w 120"/>
              <a:gd name="T49" fmla="*/ 92 h 240"/>
              <a:gd name="T50" fmla="*/ 20 w 120"/>
              <a:gd name="T51" fmla="*/ 72 h 240"/>
              <a:gd name="T52" fmla="*/ 0 w 120"/>
              <a:gd name="T53" fmla="*/ 92 h 240"/>
              <a:gd name="T54" fmla="*/ 16 w 120"/>
              <a:gd name="T55" fmla="*/ 112 h 240"/>
              <a:gd name="T56" fmla="*/ 16 w 120"/>
              <a:gd name="T57" fmla="*/ 136 h 240"/>
              <a:gd name="T58" fmla="*/ 18 w 120"/>
              <a:gd name="T59" fmla="*/ 139 h 240"/>
              <a:gd name="T60" fmla="*/ 56 w 120"/>
              <a:gd name="T61" fmla="*/ 162 h 240"/>
              <a:gd name="T62" fmla="*/ 56 w 120"/>
              <a:gd name="T63" fmla="*/ 184 h 240"/>
              <a:gd name="T64" fmla="*/ 32 w 120"/>
              <a:gd name="T65" fmla="*/ 212 h 240"/>
              <a:gd name="T66" fmla="*/ 60 w 120"/>
              <a:gd name="T67" fmla="*/ 240 h 240"/>
              <a:gd name="T68" fmla="*/ 88 w 120"/>
              <a:gd name="T69" fmla="*/ 212 h 240"/>
              <a:gd name="T70" fmla="*/ 64 w 120"/>
              <a:gd name="T71" fmla="*/ 184 h 240"/>
              <a:gd name="T72" fmla="*/ 64 w 120"/>
              <a:gd name="T73" fmla="*/ 142 h 240"/>
              <a:gd name="T74" fmla="*/ 102 w 120"/>
              <a:gd name="T75" fmla="*/ 119 h 240"/>
              <a:gd name="T76" fmla="*/ 104 w 120"/>
              <a:gd name="T77" fmla="*/ 116 h 240"/>
              <a:gd name="T78" fmla="*/ 104 w 120"/>
              <a:gd name="T79" fmla="*/ 88 h 240"/>
              <a:gd name="T80" fmla="*/ 116 w 120"/>
              <a:gd name="T81" fmla="*/ 88 h 240"/>
              <a:gd name="T82" fmla="*/ 120 w 120"/>
              <a:gd name="T83" fmla="*/ 84 h 240"/>
              <a:gd name="T84" fmla="*/ 120 w 120"/>
              <a:gd name="T85" fmla="*/ 52 h 240"/>
              <a:gd name="T86" fmla="*/ 116 w 120"/>
              <a:gd name="T87" fmla="*/ 48 h 240"/>
              <a:gd name="T88" fmla="*/ 8 w 120"/>
              <a:gd name="T89" fmla="*/ 92 h 240"/>
              <a:gd name="T90" fmla="*/ 20 w 120"/>
              <a:gd name="T91" fmla="*/ 80 h 240"/>
              <a:gd name="T92" fmla="*/ 32 w 120"/>
              <a:gd name="T93" fmla="*/ 92 h 240"/>
              <a:gd name="T94" fmla="*/ 20 w 120"/>
              <a:gd name="T95" fmla="*/ 104 h 240"/>
              <a:gd name="T96" fmla="*/ 8 w 120"/>
              <a:gd name="T97" fmla="*/ 92 h 240"/>
              <a:gd name="T98" fmla="*/ 80 w 120"/>
              <a:gd name="T99" fmla="*/ 212 h 240"/>
              <a:gd name="T100" fmla="*/ 60 w 120"/>
              <a:gd name="T101" fmla="*/ 232 h 240"/>
              <a:gd name="T102" fmla="*/ 40 w 120"/>
              <a:gd name="T103" fmla="*/ 212 h 240"/>
              <a:gd name="T104" fmla="*/ 60 w 120"/>
              <a:gd name="T105" fmla="*/ 192 h 240"/>
              <a:gd name="T106" fmla="*/ 80 w 120"/>
              <a:gd name="T107" fmla="*/ 212 h 240"/>
              <a:gd name="T108" fmla="*/ 112 w 120"/>
              <a:gd name="T109" fmla="*/ 80 h 240"/>
              <a:gd name="T110" fmla="*/ 88 w 120"/>
              <a:gd name="T111" fmla="*/ 80 h 240"/>
              <a:gd name="T112" fmla="*/ 88 w 120"/>
              <a:gd name="T113" fmla="*/ 56 h 240"/>
              <a:gd name="T114" fmla="*/ 112 w 120"/>
              <a:gd name="T115" fmla="*/ 56 h 240"/>
              <a:gd name="T116" fmla="*/ 112 w 120"/>
              <a:gd name="T117" fmla="*/ 8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0" h="240">
                <a:moveTo>
                  <a:pt x="116" y="48"/>
                </a:moveTo>
                <a:cubicBezTo>
                  <a:pt x="84" y="48"/>
                  <a:pt x="84" y="48"/>
                  <a:pt x="84" y="48"/>
                </a:cubicBezTo>
                <a:cubicBezTo>
                  <a:pt x="82" y="48"/>
                  <a:pt x="80" y="50"/>
                  <a:pt x="80" y="52"/>
                </a:cubicBezTo>
                <a:cubicBezTo>
                  <a:pt x="80" y="84"/>
                  <a:pt x="80" y="84"/>
                  <a:pt x="80" y="84"/>
                </a:cubicBezTo>
                <a:cubicBezTo>
                  <a:pt x="80" y="86"/>
                  <a:pt x="82" y="88"/>
                  <a:pt x="84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96" y="114"/>
                  <a:pt x="96" y="114"/>
                  <a:pt x="96" y="114"/>
                </a:cubicBezTo>
                <a:cubicBezTo>
                  <a:pt x="64" y="133"/>
                  <a:pt x="64" y="133"/>
                  <a:pt x="64" y="133"/>
                </a:cubicBezTo>
                <a:cubicBezTo>
                  <a:pt x="64" y="14"/>
                  <a:pt x="64" y="14"/>
                  <a:pt x="64" y="14"/>
                </a:cubicBezTo>
                <a:cubicBezTo>
                  <a:pt x="81" y="31"/>
                  <a:pt x="81" y="31"/>
                  <a:pt x="81" y="31"/>
                </a:cubicBezTo>
                <a:cubicBezTo>
                  <a:pt x="82" y="32"/>
                  <a:pt x="83" y="32"/>
                  <a:pt x="84" y="32"/>
                </a:cubicBezTo>
                <a:cubicBezTo>
                  <a:pt x="85" y="32"/>
                  <a:pt x="86" y="32"/>
                  <a:pt x="87" y="31"/>
                </a:cubicBezTo>
                <a:cubicBezTo>
                  <a:pt x="88" y="29"/>
                  <a:pt x="88" y="27"/>
                  <a:pt x="87" y="25"/>
                </a:cubicBezTo>
                <a:cubicBezTo>
                  <a:pt x="63" y="1"/>
                  <a:pt x="63" y="1"/>
                  <a:pt x="63" y="1"/>
                </a:cubicBezTo>
                <a:cubicBezTo>
                  <a:pt x="62" y="1"/>
                  <a:pt x="62" y="1"/>
                  <a:pt x="62" y="0"/>
                </a:cubicBezTo>
                <a:cubicBezTo>
                  <a:pt x="61" y="0"/>
                  <a:pt x="59" y="0"/>
                  <a:pt x="58" y="0"/>
                </a:cubicBezTo>
                <a:cubicBezTo>
                  <a:pt x="58" y="1"/>
                  <a:pt x="58" y="1"/>
                  <a:pt x="57" y="1"/>
                </a:cubicBezTo>
                <a:cubicBezTo>
                  <a:pt x="33" y="25"/>
                  <a:pt x="33" y="25"/>
                  <a:pt x="33" y="25"/>
                </a:cubicBezTo>
                <a:cubicBezTo>
                  <a:pt x="32" y="27"/>
                  <a:pt x="32" y="29"/>
                  <a:pt x="33" y="31"/>
                </a:cubicBezTo>
                <a:cubicBezTo>
                  <a:pt x="35" y="32"/>
                  <a:pt x="37" y="32"/>
                  <a:pt x="39" y="31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153"/>
                  <a:pt x="56" y="153"/>
                  <a:pt x="56" y="153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33" y="110"/>
                  <a:pt x="40" y="102"/>
                  <a:pt x="40" y="92"/>
                </a:cubicBezTo>
                <a:cubicBezTo>
                  <a:pt x="40" y="81"/>
                  <a:pt x="31" y="72"/>
                  <a:pt x="20" y="72"/>
                </a:cubicBezTo>
                <a:cubicBezTo>
                  <a:pt x="9" y="72"/>
                  <a:pt x="0" y="81"/>
                  <a:pt x="0" y="92"/>
                </a:cubicBezTo>
                <a:cubicBezTo>
                  <a:pt x="0" y="102"/>
                  <a:pt x="7" y="110"/>
                  <a:pt x="16" y="112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16" y="137"/>
                  <a:pt x="17" y="139"/>
                  <a:pt x="18" y="139"/>
                </a:cubicBezTo>
                <a:cubicBezTo>
                  <a:pt x="56" y="162"/>
                  <a:pt x="56" y="162"/>
                  <a:pt x="56" y="162"/>
                </a:cubicBezTo>
                <a:cubicBezTo>
                  <a:pt x="56" y="184"/>
                  <a:pt x="56" y="184"/>
                  <a:pt x="56" y="184"/>
                </a:cubicBezTo>
                <a:cubicBezTo>
                  <a:pt x="42" y="186"/>
                  <a:pt x="32" y="198"/>
                  <a:pt x="32" y="212"/>
                </a:cubicBezTo>
                <a:cubicBezTo>
                  <a:pt x="32" y="227"/>
                  <a:pt x="45" y="240"/>
                  <a:pt x="60" y="240"/>
                </a:cubicBezTo>
                <a:cubicBezTo>
                  <a:pt x="75" y="240"/>
                  <a:pt x="88" y="227"/>
                  <a:pt x="88" y="212"/>
                </a:cubicBezTo>
                <a:cubicBezTo>
                  <a:pt x="88" y="198"/>
                  <a:pt x="78" y="186"/>
                  <a:pt x="64" y="184"/>
                </a:cubicBezTo>
                <a:cubicBezTo>
                  <a:pt x="64" y="142"/>
                  <a:pt x="64" y="142"/>
                  <a:pt x="64" y="142"/>
                </a:cubicBezTo>
                <a:cubicBezTo>
                  <a:pt x="102" y="119"/>
                  <a:pt x="102" y="119"/>
                  <a:pt x="102" y="119"/>
                </a:cubicBezTo>
                <a:cubicBezTo>
                  <a:pt x="103" y="119"/>
                  <a:pt x="104" y="117"/>
                  <a:pt x="104" y="116"/>
                </a:cubicBezTo>
                <a:cubicBezTo>
                  <a:pt x="104" y="88"/>
                  <a:pt x="104" y="88"/>
                  <a:pt x="104" y="88"/>
                </a:cubicBezTo>
                <a:cubicBezTo>
                  <a:pt x="116" y="88"/>
                  <a:pt x="116" y="88"/>
                  <a:pt x="116" y="88"/>
                </a:cubicBezTo>
                <a:cubicBezTo>
                  <a:pt x="118" y="88"/>
                  <a:pt x="120" y="86"/>
                  <a:pt x="120" y="84"/>
                </a:cubicBezTo>
                <a:cubicBezTo>
                  <a:pt x="120" y="52"/>
                  <a:pt x="120" y="52"/>
                  <a:pt x="120" y="52"/>
                </a:cubicBezTo>
                <a:cubicBezTo>
                  <a:pt x="120" y="50"/>
                  <a:pt x="118" y="48"/>
                  <a:pt x="116" y="48"/>
                </a:cubicBezTo>
                <a:close/>
                <a:moveTo>
                  <a:pt x="8" y="92"/>
                </a:moveTo>
                <a:cubicBezTo>
                  <a:pt x="8" y="85"/>
                  <a:pt x="13" y="80"/>
                  <a:pt x="20" y="80"/>
                </a:cubicBezTo>
                <a:cubicBezTo>
                  <a:pt x="27" y="80"/>
                  <a:pt x="32" y="85"/>
                  <a:pt x="32" y="92"/>
                </a:cubicBezTo>
                <a:cubicBezTo>
                  <a:pt x="32" y="99"/>
                  <a:pt x="27" y="104"/>
                  <a:pt x="20" y="104"/>
                </a:cubicBezTo>
                <a:cubicBezTo>
                  <a:pt x="13" y="104"/>
                  <a:pt x="8" y="99"/>
                  <a:pt x="8" y="92"/>
                </a:cubicBezTo>
                <a:close/>
                <a:moveTo>
                  <a:pt x="80" y="212"/>
                </a:moveTo>
                <a:cubicBezTo>
                  <a:pt x="80" y="223"/>
                  <a:pt x="71" y="232"/>
                  <a:pt x="60" y="232"/>
                </a:cubicBezTo>
                <a:cubicBezTo>
                  <a:pt x="49" y="232"/>
                  <a:pt x="40" y="223"/>
                  <a:pt x="40" y="212"/>
                </a:cubicBezTo>
                <a:cubicBezTo>
                  <a:pt x="40" y="201"/>
                  <a:pt x="49" y="192"/>
                  <a:pt x="60" y="192"/>
                </a:cubicBezTo>
                <a:cubicBezTo>
                  <a:pt x="71" y="192"/>
                  <a:pt x="80" y="201"/>
                  <a:pt x="80" y="212"/>
                </a:cubicBezTo>
                <a:close/>
                <a:moveTo>
                  <a:pt x="112" y="80"/>
                </a:moveTo>
                <a:cubicBezTo>
                  <a:pt x="88" y="80"/>
                  <a:pt x="88" y="80"/>
                  <a:pt x="88" y="80"/>
                </a:cubicBezTo>
                <a:cubicBezTo>
                  <a:pt x="88" y="56"/>
                  <a:pt x="88" y="56"/>
                  <a:pt x="88" y="56"/>
                </a:cubicBezTo>
                <a:cubicBezTo>
                  <a:pt x="112" y="56"/>
                  <a:pt x="112" y="56"/>
                  <a:pt x="112" y="56"/>
                </a:cubicBezTo>
                <a:lnTo>
                  <a:pt x="112" y="80"/>
                </a:lnTo>
                <a:close/>
              </a:path>
            </a:pathLst>
          </a:custGeom>
          <a:solidFill>
            <a:srgbClr val="00737C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E6C8B2A-7175-FCDB-9444-B19E4FF79A59}"/>
              </a:ext>
            </a:extLst>
          </p:cNvPr>
          <p:cNvGrpSpPr/>
          <p:nvPr/>
        </p:nvGrpSpPr>
        <p:grpSpPr>
          <a:xfrm>
            <a:off x="6934734" y="1419841"/>
            <a:ext cx="891129" cy="673720"/>
            <a:chOff x="4103688" y="6192838"/>
            <a:chExt cx="552450" cy="469900"/>
          </a:xfrm>
          <a:solidFill>
            <a:srgbClr val="00737C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15" name="Freeform 82">
              <a:extLst>
                <a:ext uri="{FF2B5EF4-FFF2-40B4-BE49-F238E27FC236}">
                  <a16:creationId xmlns:a16="http://schemas.microsoft.com/office/drawing/2014/main" id="{58BA885A-84D3-C9D7-9326-602C1B9D6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688" y="6192838"/>
              <a:ext cx="552450" cy="342900"/>
            </a:xfrm>
            <a:custGeom>
              <a:avLst/>
              <a:gdLst>
                <a:gd name="T0" fmla="*/ 182 w 230"/>
                <a:gd name="T1" fmla="*/ 143 h 143"/>
                <a:gd name="T2" fmla="*/ 179 w 230"/>
                <a:gd name="T3" fmla="*/ 140 h 143"/>
                <a:gd name="T4" fmla="*/ 182 w 230"/>
                <a:gd name="T5" fmla="*/ 135 h 143"/>
                <a:gd name="T6" fmla="*/ 222 w 230"/>
                <a:gd name="T7" fmla="*/ 91 h 143"/>
                <a:gd name="T8" fmla="*/ 208 w 230"/>
                <a:gd name="T9" fmla="*/ 59 h 143"/>
                <a:gd name="T10" fmla="*/ 176 w 230"/>
                <a:gd name="T11" fmla="*/ 47 h 143"/>
                <a:gd name="T12" fmla="*/ 173 w 230"/>
                <a:gd name="T13" fmla="*/ 47 h 143"/>
                <a:gd name="T14" fmla="*/ 172 w 230"/>
                <a:gd name="T15" fmla="*/ 44 h 143"/>
                <a:gd name="T16" fmla="*/ 115 w 230"/>
                <a:gd name="T17" fmla="*/ 8 h 143"/>
                <a:gd name="T18" fmla="*/ 52 w 230"/>
                <a:gd name="T19" fmla="*/ 68 h 143"/>
                <a:gd name="T20" fmla="*/ 51 w 230"/>
                <a:gd name="T21" fmla="*/ 72 h 143"/>
                <a:gd name="T22" fmla="*/ 47 w 230"/>
                <a:gd name="T23" fmla="*/ 71 h 143"/>
                <a:gd name="T24" fmla="*/ 20 w 230"/>
                <a:gd name="T25" fmla="*/ 78 h 143"/>
                <a:gd name="T26" fmla="*/ 8 w 230"/>
                <a:gd name="T27" fmla="*/ 103 h 143"/>
                <a:gd name="T28" fmla="*/ 40 w 230"/>
                <a:gd name="T29" fmla="*/ 135 h 143"/>
                <a:gd name="T30" fmla="*/ 43 w 230"/>
                <a:gd name="T31" fmla="*/ 139 h 143"/>
                <a:gd name="T32" fmla="*/ 39 w 230"/>
                <a:gd name="T33" fmla="*/ 143 h 143"/>
                <a:gd name="T34" fmla="*/ 0 w 230"/>
                <a:gd name="T35" fmla="*/ 103 h 143"/>
                <a:gd name="T36" fmla="*/ 15 w 230"/>
                <a:gd name="T37" fmla="*/ 72 h 143"/>
                <a:gd name="T38" fmla="*/ 44 w 230"/>
                <a:gd name="T39" fmla="*/ 63 h 143"/>
                <a:gd name="T40" fmla="*/ 115 w 230"/>
                <a:gd name="T41" fmla="*/ 0 h 143"/>
                <a:gd name="T42" fmla="*/ 178 w 230"/>
                <a:gd name="T43" fmla="*/ 39 h 143"/>
                <a:gd name="T44" fmla="*/ 214 w 230"/>
                <a:gd name="T45" fmla="*/ 53 h 143"/>
                <a:gd name="T46" fmla="*/ 230 w 230"/>
                <a:gd name="T47" fmla="*/ 91 h 143"/>
                <a:gd name="T48" fmla="*/ 183 w 230"/>
                <a:gd name="T49" fmla="*/ 143 h 143"/>
                <a:gd name="T50" fmla="*/ 182 w 230"/>
                <a:gd name="T51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0" h="143">
                  <a:moveTo>
                    <a:pt x="182" y="143"/>
                  </a:moveTo>
                  <a:cubicBezTo>
                    <a:pt x="181" y="143"/>
                    <a:pt x="179" y="142"/>
                    <a:pt x="179" y="140"/>
                  </a:cubicBezTo>
                  <a:cubicBezTo>
                    <a:pt x="178" y="137"/>
                    <a:pt x="180" y="135"/>
                    <a:pt x="182" y="135"/>
                  </a:cubicBezTo>
                  <a:cubicBezTo>
                    <a:pt x="184" y="135"/>
                    <a:pt x="222" y="129"/>
                    <a:pt x="222" y="91"/>
                  </a:cubicBezTo>
                  <a:cubicBezTo>
                    <a:pt x="222" y="79"/>
                    <a:pt x="217" y="67"/>
                    <a:pt x="208" y="59"/>
                  </a:cubicBezTo>
                  <a:cubicBezTo>
                    <a:pt x="200" y="51"/>
                    <a:pt x="188" y="46"/>
                    <a:pt x="176" y="47"/>
                  </a:cubicBezTo>
                  <a:cubicBezTo>
                    <a:pt x="173" y="47"/>
                    <a:pt x="173" y="47"/>
                    <a:pt x="173" y="47"/>
                  </a:cubicBezTo>
                  <a:cubicBezTo>
                    <a:pt x="172" y="44"/>
                    <a:pt x="172" y="44"/>
                    <a:pt x="172" y="44"/>
                  </a:cubicBezTo>
                  <a:cubicBezTo>
                    <a:pt x="162" y="22"/>
                    <a:pt x="139" y="8"/>
                    <a:pt x="115" y="8"/>
                  </a:cubicBezTo>
                  <a:cubicBezTo>
                    <a:pt x="81" y="8"/>
                    <a:pt x="54" y="34"/>
                    <a:pt x="52" y="68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37" y="69"/>
                    <a:pt x="27" y="72"/>
                    <a:pt x="20" y="78"/>
                  </a:cubicBezTo>
                  <a:cubicBezTo>
                    <a:pt x="12" y="84"/>
                    <a:pt x="8" y="93"/>
                    <a:pt x="8" y="103"/>
                  </a:cubicBezTo>
                  <a:cubicBezTo>
                    <a:pt x="8" y="129"/>
                    <a:pt x="30" y="134"/>
                    <a:pt x="40" y="135"/>
                  </a:cubicBezTo>
                  <a:cubicBezTo>
                    <a:pt x="42" y="135"/>
                    <a:pt x="44" y="137"/>
                    <a:pt x="43" y="139"/>
                  </a:cubicBezTo>
                  <a:cubicBezTo>
                    <a:pt x="43" y="141"/>
                    <a:pt x="41" y="143"/>
                    <a:pt x="39" y="143"/>
                  </a:cubicBezTo>
                  <a:cubicBezTo>
                    <a:pt x="30" y="142"/>
                    <a:pt x="0" y="137"/>
                    <a:pt x="0" y="103"/>
                  </a:cubicBezTo>
                  <a:cubicBezTo>
                    <a:pt x="0" y="91"/>
                    <a:pt x="5" y="79"/>
                    <a:pt x="15" y="72"/>
                  </a:cubicBezTo>
                  <a:cubicBezTo>
                    <a:pt x="23" y="65"/>
                    <a:pt x="34" y="62"/>
                    <a:pt x="44" y="63"/>
                  </a:cubicBezTo>
                  <a:cubicBezTo>
                    <a:pt x="48" y="27"/>
                    <a:pt x="79" y="0"/>
                    <a:pt x="115" y="0"/>
                  </a:cubicBezTo>
                  <a:cubicBezTo>
                    <a:pt x="142" y="0"/>
                    <a:pt x="166" y="15"/>
                    <a:pt x="178" y="39"/>
                  </a:cubicBezTo>
                  <a:cubicBezTo>
                    <a:pt x="192" y="39"/>
                    <a:pt x="204" y="44"/>
                    <a:pt x="214" y="53"/>
                  </a:cubicBezTo>
                  <a:cubicBezTo>
                    <a:pt x="224" y="63"/>
                    <a:pt x="230" y="77"/>
                    <a:pt x="230" y="91"/>
                  </a:cubicBezTo>
                  <a:cubicBezTo>
                    <a:pt x="230" y="136"/>
                    <a:pt x="183" y="143"/>
                    <a:pt x="183" y="143"/>
                  </a:cubicBezTo>
                  <a:cubicBezTo>
                    <a:pt x="183" y="143"/>
                    <a:pt x="183" y="143"/>
                    <a:pt x="182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 83">
              <a:extLst>
                <a:ext uri="{FF2B5EF4-FFF2-40B4-BE49-F238E27FC236}">
                  <a16:creationId xmlns:a16="http://schemas.microsoft.com/office/drawing/2014/main" id="{0CAC69DA-30D2-FA06-50CB-CCC3525BCE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38625" y="6394450"/>
              <a:ext cx="268288" cy="268288"/>
            </a:xfrm>
            <a:custGeom>
              <a:avLst/>
              <a:gdLst>
                <a:gd name="T0" fmla="*/ 56 w 112"/>
                <a:gd name="T1" fmla="*/ 112 h 112"/>
                <a:gd name="T2" fmla="*/ 0 w 112"/>
                <a:gd name="T3" fmla="*/ 56 h 112"/>
                <a:gd name="T4" fmla="*/ 56 w 112"/>
                <a:gd name="T5" fmla="*/ 0 h 112"/>
                <a:gd name="T6" fmla="*/ 112 w 112"/>
                <a:gd name="T7" fmla="*/ 56 h 112"/>
                <a:gd name="T8" fmla="*/ 56 w 112"/>
                <a:gd name="T9" fmla="*/ 112 h 112"/>
                <a:gd name="T10" fmla="*/ 56 w 112"/>
                <a:gd name="T11" fmla="*/ 8 h 112"/>
                <a:gd name="T12" fmla="*/ 8 w 112"/>
                <a:gd name="T13" fmla="*/ 56 h 112"/>
                <a:gd name="T14" fmla="*/ 56 w 112"/>
                <a:gd name="T15" fmla="*/ 104 h 112"/>
                <a:gd name="T16" fmla="*/ 104 w 112"/>
                <a:gd name="T17" fmla="*/ 56 h 112"/>
                <a:gd name="T18" fmla="*/ 56 w 112"/>
                <a:gd name="T19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112">
                  <a:moveTo>
                    <a:pt x="56" y="112"/>
                  </a:moveTo>
                  <a:cubicBezTo>
                    <a:pt x="25" y="112"/>
                    <a:pt x="0" y="87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87" y="0"/>
                    <a:pt x="112" y="25"/>
                    <a:pt x="112" y="56"/>
                  </a:cubicBezTo>
                  <a:cubicBezTo>
                    <a:pt x="112" y="87"/>
                    <a:pt x="87" y="112"/>
                    <a:pt x="56" y="112"/>
                  </a:cubicBezTo>
                  <a:close/>
                  <a:moveTo>
                    <a:pt x="56" y="8"/>
                  </a:moveTo>
                  <a:cubicBezTo>
                    <a:pt x="30" y="8"/>
                    <a:pt x="8" y="30"/>
                    <a:pt x="8" y="56"/>
                  </a:cubicBezTo>
                  <a:cubicBezTo>
                    <a:pt x="8" y="82"/>
                    <a:pt x="30" y="104"/>
                    <a:pt x="56" y="104"/>
                  </a:cubicBezTo>
                  <a:cubicBezTo>
                    <a:pt x="82" y="104"/>
                    <a:pt x="104" y="82"/>
                    <a:pt x="104" y="56"/>
                  </a:cubicBezTo>
                  <a:cubicBezTo>
                    <a:pt x="104" y="30"/>
                    <a:pt x="82" y="8"/>
                    <a:pt x="5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 84">
              <a:extLst>
                <a:ext uri="{FF2B5EF4-FFF2-40B4-BE49-F238E27FC236}">
                  <a16:creationId xmlns:a16="http://schemas.microsoft.com/office/drawing/2014/main" id="{1F1D1A9E-5071-CEBE-56C6-C4F064291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475" y="6480175"/>
              <a:ext cx="131763" cy="98425"/>
            </a:xfrm>
            <a:custGeom>
              <a:avLst/>
              <a:gdLst>
                <a:gd name="T0" fmla="*/ 20 w 55"/>
                <a:gd name="T1" fmla="*/ 41 h 41"/>
                <a:gd name="T2" fmla="*/ 17 w 55"/>
                <a:gd name="T3" fmla="*/ 40 h 41"/>
                <a:gd name="T4" fmla="*/ 2 w 55"/>
                <a:gd name="T5" fmla="*/ 25 h 41"/>
                <a:gd name="T6" fmla="*/ 2 w 55"/>
                <a:gd name="T7" fmla="*/ 19 h 41"/>
                <a:gd name="T8" fmla="*/ 8 w 55"/>
                <a:gd name="T9" fmla="*/ 19 h 41"/>
                <a:gd name="T10" fmla="*/ 20 w 55"/>
                <a:gd name="T11" fmla="*/ 32 h 41"/>
                <a:gd name="T12" fmla="*/ 48 w 55"/>
                <a:gd name="T13" fmla="*/ 1 h 41"/>
                <a:gd name="T14" fmla="*/ 54 w 55"/>
                <a:gd name="T15" fmla="*/ 1 h 41"/>
                <a:gd name="T16" fmla="*/ 54 w 55"/>
                <a:gd name="T17" fmla="*/ 7 h 41"/>
                <a:gd name="T18" fmla="*/ 23 w 55"/>
                <a:gd name="T19" fmla="*/ 40 h 41"/>
                <a:gd name="T20" fmla="*/ 20 w 55"/>
                <a:gd name="T21" fmla="*/ 41 h 41"/>
                <a:gd name="T22" fmla="*/ 20 w 55"/>
                <a:gd name="T2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41">
                  <a:moveTo>
                    <a:pt x="20" y="41"/>
                  </a:moveTo>
                  <a:cubicBezTo>
                    <a:pt x="19" y="41"/>
                    <a:pt x="18" y="41"/>
                    <a:pt x="17" y="40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3"/>
                    <a:pt x="0" y="21"/>
                    <a:pt x="2" y="19"/>
                  </a:cubicBezTo>
                  <a:cubicBezTo>
                    <a:pt x="3" y="18"/>
                    <a:pt x="6" y="18"/>
                    <a:pt x="8" y="19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50" y="0"/>
                    <a:pt x="52" y="0"/>
                    <a:pt x="54" y="1"/>
                  </a:cubicBezTo>
                  <a:cubicBezTo>
                    <a:pt x="55" y="3"/>
                    <a:pt x="55" y="5"/>
                    <a:pt x="54" y="7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2" y="41"/>
                    <a:pt x="21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126ED8F-395B-2E36-E2B0-5D0782A3C0C4}"/>
              </a:ext>
            </a:extLst>
          </p:cNvPr>
          <p:cNvGrpSpPr/>
          <p:nvPr/>
        </p:nvGrpSpPr>
        <p:grpSpPr>
          <a:xfrm>
            <a:off x="5036391" y="1409364"/>
            <a:ext cx="793923" cy="668586"/>
            <a:chOff x="4079875" y="3327400"/>
            <a:chExt cx="576263" cy="501651"/>
          </a:xfrm>
          <a:solidFill>
            <a:srgbClr val="00737C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19" name="Freeform 141">
              <a:extLst>
                <a:ext uri="{FF2B5EF4-FFF2-40B4-BE49-F238E27FC236}">
                  <a16:creationId xmlns:a16="http://schemas.microsoft.com/office/drawing/2014/main" id="{1461322B-7964-E792-E0F8-9EFB529BE8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6425" y="3732213"/>
              <a:ext cx="96838" cy="96838"/>
            </a:xfrm>
            <a:custGeom>
              <a:avLst/>
              <a:gdLst>
                <a:gd name="T0" fmla="*/ 20 w 40"/>
                <a:gd name="T1" fmla="*/ 0 h 40"/>
                <a:gd name="T2" fmla="*/ 0 w 40"/>
                <a:gd name="T3" fmla="*/ 20 h 40"/>
                <a:gd name="T4" fmla="*/ 20 w 40"/>
                <a:gd name="T5" fmla="*/ 40 h 40"/>
                <a:gd name="T6" fmla="*/ 40 w 40"/>
                <a:gd name="T7" fmla="*/ 20 h 40"/>
                <a:gd name="T8" fmla="*/ 20 w 40"/>
                <a:gd name="T9" fmla="*/ 0 h 40"/>
                <a:gd name="T10" fmla="*/ 20 w 40"/>
                <a:gd name="T11" fmla="*/ 32 h 40"/>
                <a:gd name="T12" fmla="*/ 8 w 40"/>
                <a:gd name="T13" fmla="*/ 20 h 40"/>
                <a:gd name="T14" fmla="*/ 20 w 40"/>
                <a:gd name="T15" fmla="*/ 8 h 40"/>
                <a:gd name="T16" fmla="*/ 32 w 40"/>
                <a:gd name="T17" fmla="*/ 20 h 40"/>
                <a:gd name="T18" fmla="*/ 20 w 40"/>
                <a:gd name="T19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lose/>
                  <a:moveTo>
                    <a:pt x="20" y="32"/>
                  </a:moveTo>
                  <a:cubicBezTo>
                    <a:pt x="13" y="32"/>
                    <a:pt x="8" y="27"/>
                    <a:pt x="8" y="20"/>
                  </a:cubicBezTo>
                  <a:cubicBezTo>
                    <a:pt x="8" y="13"/>
                    <a:pt x="13" y="8"/>
                    <a:pt x="20" y="8"/>
                  </a:cubicBezTo>
                  <a:cubicBezTo>
                    <a:pt x="27" y="8"/>
                    <a:pt x="32" y="13"/>
                    <a:pt x="32" y="20"/>
                  </a:cubicBezTo>
                  <a:cubicBezTo>
                    <a:pt x="32" y="27"/>
                    <a:pt x="27" y="32"/>
                    <a:pt x="2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 142">
              <a:extLst>
                <a:ext uri="{FF2B5EF4-FFF2-40B4-BE49-F238E27FC236}">
                  <a16:creationId xmlns:a16="http://schemas.microsoft.com/office/drawing/2014/main" id="{43AB505B-0153-BF0F-5C89-DE31E2DA48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7025" y="3732213"/>
              <a:ext cx="96838" cy="96838"/>
            </a:xfrm>
            <a:custGeom>
              <a:avLst/>
              <a:gdLst>
                <a:gd name="T0" fmla="*/ 20 w 40"/>
                <a:gd name="T1" fmla="*/ 0 h 40"/>
                <a:gd name="T2" fmla="*/ 0 w 40"/>
                <a:gd name="T3" fmla="*/ 20 h 40"/>
                <a:gd name="T4" fmla="*/ 20 w 40"/>
                <a:gd name="T5" fmla="*/ 40 h 40"/>
                <a:gd name="T6" fmla="*/ 40 w 40"/>
                <a:gd name="T7" fmla="*/ 20 h 40"/>
                <a:gd name="T8" fmla="*/ 20 w 40"/>
                <a:gd name="T9" fmla="*/ 0 h 40"/>
                <a:gd name="T10" fmla="*/ 20 w 40"/>
                <a:gd name="T11" fmla="*/ 32 h 40"/>
                <a:gd name="T12" fmla="*/ 8 w 40"/>
                <a:gd name="T13" fmla="*/ 20 h 40"/>
                <a:gd name="T14" fmla="*/ 20 w 40"/>
                <a:gd name="T15" fmla="*/ 8 h 40"/>
                <a:gd name="T16" fmla="*/ 32 w 40"/>
                <a:gd name="T17" fmla="*/ 20 h 40"/>
                <a:gd name="T18" fmla="*/ 20 w 40"/>
                <a:gd name="T19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9"/>
                    <a:pt x="31" y="0"/>
                    <a:pt x="20" y="0"/>
                  </a:cubicBezTo>
                  <a:close/>
                  <a:moveTo>
                    <a:pt x="20" y="32"/>
                  </a:moveTo>
                  <a:cubicBezTo>
                    <a:pt x="13" y="32"/>
                    <a:pt x="8" y="27"/>
                    <a:pt x="8" y="20"/>
                  </a:cubicBezTo>
                  <a:cubicBezTo>
                    <a:pt x="8" y="13"/>
                    <a:pt x="13" y="8"/>
                    <a:pt x="20" y="8"/>
                  </a:cubicBezTo>
                  <a:cubicBezTo>
                    <a:pt x="27" y="8"/>
                    <a:pt x="32" y="13"/>
                    <a:pt x="32" y="20"/>
                  </a:cubicBezTo>
                  <a:cubicBezTo>
                    <a:pt x="32" y="27"/>
                    <a:pt x="27" y="32"/>
                    <a:pt x="2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 143">
              <a:extLst>
                <a:ext uri="{FF2B5EF4-FFF2-40B4-BE49-F238E27FC236}">
                  <a16:creationId xmlns:a16="http://schemas.microsoft.com/office/drawing/2014/main" id="{D1FF31D1-5E81-157B-9B65-D7B15AF69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875" y="3327400"/>
              <a:ext cx="576263" cy="385763"/>
            </a:xfrm>
            <a:custGeom>
              <a:avLst/>
              <a:gdLst>
                <a:gd name="T0" fmla="*/ 236 w 240"/>
                <a:gd name="T1" fmla="*/ 0 h 160"/>
                <a:gd name="T2" fmla="*/ 221 w 240"/>
                <a:gd name="T3" fmla="*/ 0 h 160"/>
                <a:gd name="T4" fmla="*/ 217 w 240"/>
                <a:gd name="T5" fmla="*/ 3 h 160"/>
                <a:gd name="T6" fmla="*/ 197 w 240"/>
                <a:gd name="T7" fmla="*/ 152 h 160"/>
                <a:gd name="T8" fmla="*/ 4 w 240"/>
                <a:gd name="T9" fmla="*/ 152 h 160"/>
                <a:gd name="T10" fmla="*/ 0 w 240"/>
                <a:gd name="T11" fmla="*/ 156 h 160"/>
                <a:gd name="T12" fmla="*/ 4 w 240"/>
                <a:gd name="T13" fmla="*/ 160 h 160"/>
                <a:gd name="T14" fmla="*/ 201 w 240"/>
                <a:gd name="T15" fmla="*/ 160 h 160"/>
                <a:gd name="T16" fmla="*/ 205 w 240"/>
                <a:gd name="T17" fmla="*/ 157 h 160"/>
                <a:gd name="T18" fmla="*/ 224 w 240"/>
                <a:gd name="T19" fmla="*/ 8 h 160"/>
                <a:gd name="T20" fmla="*/ 236 w 240"/>
                <a:gd name="T21" fmla="*/ 8 h 160"/>
                <a:gd name="T22" fmla="*/ 240 w 240"/>
                <a:gd name="T23" fmla="*/ 4 h 160"/>
                <a:gd name="T24" fmla="*/ 236 w 240"/>
                <a:gd name="T25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0" h="160">
                  <a:moveTo>
                    <a:pt x="236" y="0"/>
                  </a:moveTo>
                  <a:cubicBezTo>
                    <a:pt x="221" y="0"/>
                    <a:pt x="221" y="0"/>
                    <a:pt x="221" y="0"/>
                  </a:cubicBezTo>
                  <a:cubicBezTo>
                    <a:pt x="219" y="0"/>
                    <a:pt x="217" y="1"/>
                    <a:pt x="217" y="3"/>
                  </a:cubicBezTo>
                  <a:cubicBezTo>
                    <a:pt x="197" y="152"/>
                    <a:pt x="197" y="152"/>
                    <a:pt x="197" y="152"/>
                  </a:cubicBezTo>
                  <a:cubicBezTo>
                    <a:pt x="4" y="152"/>
                    <a:pt x="4" y="152"/>
                    <a:pt x="4" y="152"/>
                  </a:cubicBezTo>
                  <a:cubicBezTo>
                    <a:pt x="2" y="152"/>
                    <a:pt x="0" y="154"/>
                    <a:pt x="0" y="156"/>
                  </a:cubicBezTo>
                  <a:cubicBezTo>
                    <a:pt x="0" y="158"/>
                    <a:pt x="2" y="160"/>
                    <a:pt x="4" y="160"/>
                  </a:cubicBezTo>
                  <a:cubicBezTo>
                    <a:pt x="201" y="160"/>
                    <a:pt x="201" y="160"/>
                    <a:pt x="201" y="160"/>
                  </a:cubicBezTo>
                  <a:cubicBezTo>
                    <a:pt x="203" y="160"/>
                    <a:pt x="204" y="159"/>
                    <a:pt x="205" y="157"/>
                  </a:cubicBezTo>
                  <a:cubicBezTo>
                    <a:pt x="224" y="8"/>
                    <a:pt x="224" y="8"/>
                    <a:pt x="224" y="8"/>
                  </a:cubicBezTo>
                  <a:cubicBezTo>
                    <a:pt x="236" y="8"/>
                    <a:pt x="236" y="8"/>
                    <a:pt x="236" y="8"/>
                  </a:cubicBezTo>
                  <a:cubicBezTo>
                    <a:pt x="238" y="8"/>
                    <a:pt x="240" y="6"/>
                    <a:pt x="240" y="4"/>
                  </a:cubicBezTo>
                  <a:cubicBezTo>
                    <a:pt x="240" y="2"/>
                    <a:pt x="238" y="0"/>
                    <a:pt x="2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Freeform 144">
              <a:extLst>
                <a:ext uri="{FF2B5EF4-FFF2-40B4-BE49-F238E27FC236}">
                  <a16:creationId xmlns:a16="http://schemas.microsoft.com/office/drawing/2014/main" id="{64D0BDC1-7674-D8B5-B7AA-46E7A2E29C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8925" y="3367088"/>
              <a:ext cx="403225" cy="288925"/>
            </a:xfrm>
            <a:custGeom>
              <a:avLst/>
              <a:gdLst>
                <a:gd name="T0" fmla="*/ 4 w 168"/>
                <a:gd name="T1" fmla="*/ 120 h 120"/>
                <a:gd name="T2" fmla="*/ 100 w 168"/>
                <a:gd name="T3" fmla="*/ 120 h 120"/>
                <a:gd name="T4" fmla="*/ 164 w 168"/>
                <a:gd name="T5" fmla="*/ 120 h 120"/>
                <a:gd name="T6" fmla="*/ 168 w 168"/>
                <a:gd name="T7" fmla="*/ 116 h 120"/>
                <a:gd name="T8" fmla="*/ 168 w 168"/>
                <a:gd name="T9" fmla="*/ 4 h 120"/>
                <a:gd name="T10" fmla="*/ 164 w 168"/>
                <a:gd name="T11" fmla="*/ 0 h 120"/>
                <a:gd name="T12" fmla="*/ 100 w 168"/>
                <a:gd name="T13" fmla="*/ 0 h 120"/>
                <a:gd name="T14" fmla="*/ 96 w 168"/>
                <a:gd name="T15" fmla="*/ 4 h 120"/>
                <a:gd name="T16" fmla="*/ 96 w 168"/>
                <a:gd name="T17" fmla="*/ 72 h 120"/>
                <a:gd name="T18" fmla="*/ 80 w 168"/>
                <a:gd name="T19" fmla="*/ 72 h 120"/>
                <a:gd name="T20" fmla="*/ 80 w 168"/>
                <a:gd name="T21" fmla="*/ 44 h 120"/>
                <a:gd name="T22" fmla="*/ 76 w 168"/>
                <a:gd name="T23" fmla="*/ 40 h 120"/>
                <a:gd name="T24" fmla="*/ 20 w 168"/>
                <a:gd name="T25" fmla="*/ 40 h 120"/>
                <a:gd name="T26" fmla="*/ 16 w 168"/>
                <a:gd name="T27" fmla="*/ 44 h 120"/>
                <a:gd name="T28" fmla="*/ 16 w 168"/>
                <a:gd name="T29" fmla="*/ 72 h 120"/>
                <a:gd name="T30" fmla="*/ 4 w 168"/>
                <a:gd name="T31" fmla="*/ 72 h 120"/>
                <a:gd name="T32" fmla="*/ 0 w 168"/>
                <a:gd name="T33" fmla="*/ 76 h 120"/>
                <a:gd name="T34" fmla="*/ 0 w 168"/>
                <a:gd name="T35" fmla="*/ 116 h 120"/>
                <a:gd name="T36" fmla="*/ 4 w 168"/>
                <a:gd name="T37" fmla="*/ 120 h 120"/>
                <a:gd name="T38" fmla="*/ 104 w 168"/>
                <a:gd name="T39" fmla="*/ 8 h 120"/>
                <a:gd name="T40" fmla="*/ 160 w 168"/>
                <a:gd name="T41" fmla="*/ 8 h 120"/>
                <a:gd name="T42" fmla="*/ 160 w 168"/>
                <a:gd name="T43" fmla="*/ 112 h 120"/>
                <a:gd name="T44" fmla="*/ 104 w 168"/>
                <a:gd name="T45" fmla="*/ 112 h 120"/>
                <a:gd name="T46" fmla="*/ 104 w 168"/>
                <a:gd name="T47" fmla="*/ 76 h 120"/>
                <a:gd name="T48" fmla="*/ 104 w 168"/>
                <a:gd name="T49" fmla="*/ 8 h 120"/>
                <a:gd name="T50" fmla="*/ 24 w 168"/>
                <a:gd name="T51" fmla="*/ 48 h 120"/>
                <a:gd name="T52" fmla="*/ 72 w 168"/>
                <a:gd name="T53" fmla="*/ 48 h 120"/>
                <a:gd name="T54" fmla="*/ 72 w 168"/>
                <a:gd name="T55" fmla="*/ 72 h 120"/>
                <a:gd name="T56" fmla="*/ 24 w 168"/>
                <a:gd name="T57" fmla="*/ 72 h 120"/>
                <a:gd name="T58" fmla="*/ 24 w 168"/>
                <a:gd name="T59" fmla="*/ 48 h 120"/>
                <a:gd name="T60" fmla="*/ 8 w 168"/>
                <a:gd name="T61" fmla="*/ 80 h 120"/>
                <a:gd name="T62" fmla="*/ 20 w 168"/>
                <a:gd name="T63" fmla="*/ 80 h 120"/>
                <a:gd name="T64" fmla="*/ 76 w 168"/>
                <a:gd name="T65" fmla="*/ 80 h 120"/>
                <a:gd name="T66" fmla="*/ 96 w 168"/>
                <a:gd name="T67" fmla="*/ 80 h 120"/>
                <a:gd name="T68" fmla="*/ 96 w 168"/>
                <a:gd name="T69" fmla="*/ 112 h 120"/>
                <a:gd name="T70" fmla="*/ 8 w 168"/>
                <a:gd name="T71" fmla="*/ 112 h 120"/>
                <a:gd name="T72" fmla="*/ 8 w 168"/>
                <a:gd name="T73" fmla="*/ 8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8" h="120">
                  <a:moveTo>
                    <a:pt x="4" y="120"/>
                  </a:moveTo>
                  <a:cubicBezTo>
                    <a:pt x="100" y="120"/>
                    <a:pt x="100" y="120"/>
                    <a:pt x="100" y="120"/>
                  </a:cubicBezTo>
                  <a:cubicBezTo>
                    <a:pt x="164" y="120"/>
                    <a:pt x="164" y="120"/>
                    <a:pt x="164" y="120"/>
                  </a:cubicBezTo>
                  <a:cubicBezTo>
                    <a:pt x="166" y="120"/>
                    <a:pt x="168" y="118"/>
                    <a:pt x="168" y="116"/>
                  </a:cubicBezTo>
                  <a:cubicBezTo>
                    <a:pt x="168" y="4"/>
                    <a:pt x="168" y="4"/>
                    <a:pt x="168" y="4"/>
                  </a:cubicBezTo>
                  <a:cubicBezTo>
                    <a:pt x="168" y="2"/>
                    <a:pt x="166" y="0"/>
                    <a:pt x="16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8" y="0"/>
                    <a:pt x="96" y="2"/>
                    <a:pt x="96" y="4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80" y="42"/>
                    <a:pt x="78" y="40"/>
                    <a:pt x="76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6" y="42"/>
                    <a:pt x="16" y="44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2" y="72"/>
                    <a:pt x="0" y="74"/>
                    <a:pt x="0" y="7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lose/>
                  <a:moveTo>
                    <a:pt x="104" y="8"/>
                  </a:moveTo>
                  <a:cubicBezTo>
                    <a:pt x="160" y="8"/>
                    <a:pt x="160" y="8"/>
                    <a:pt x="160" y="8"/>
                  </a:cubicBezTo>
                  <a:cubicBezTo>
                    <a:pt x="160" y="112"/>
                    <a:pt x="160" y="112"/>
                    <a:pt x="160" y="112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4" y="76"/>
                    <a:pt x="104" y="76"/>
                    <a:pt x="104" y="76"/>
                  </a:cubicBezTo>
                  <a:lnTo>
                    <a:pt x="104" y="8"/>
                  </a:lnTo>
                  <a:close/>
                  <a:moveTo>
                    <a:pt x="24" y="48"/>
                  </a:moveTo>
                  <a:cubicBezTo>
                    <a:pt x="72" y="48"/>
                    <a:pt x="72" y="48"/>
                    <a:pt x="72" y="48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24" y="72"/>
                    <a:pt x="24" y="72"/>
                    <a:pt x="24" y="72"/>
                  </a:cubicBezTo>
                  <a:lnTo>
                    <a:pt x="24" y="48"/>
                  </a:lnTo>
                  <a:close/>
                  <a:moveTo>
                    <a:pt x="8" y="80"/>
                  </a:moveTo>
                  <a:cubicBezTo>
                    <a:pt x="20" y="80"/>
                    <a:pt x="20" y="80"/>
                    <a:pt x="20" y="80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96" y="112"/>
                    <a:pt x="96" y="112"/>
                    <a:pt x="96" y="112"/>
                  </a:cubicBezTo>
                  <a:cubicBezTo>
                    <a:pt x="8" y="112"/>
                    <a:pt x="8" y="112"/>
                    <a:pt x="8" y="112"/>
                  </a:cubicBezTo>
                  <a:lnTo>
                    <a:pt x="8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BD71ABA-1C24-8639-CEBB-B089AD8F7D5C}"/>
              </a:ext>
            </a:extLst>
          </p:cNvPr>
          <p:cNvSpPr txBox="1"/>
          <p:nvPr/>
        </p:nvSpPr>
        <p:spPr>
          <a:xfrm>
            <a:off x="651833" y="2216253"/>
            <a:ext cx="1258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Scalability</a:t>
            </a:r>
            <a:endParaRPr lang="en-IN" b="1" i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4AA196-76F0-BEE3-EEFF-4D66901CB642}"/>
              </a:ext>
            </a:extLst>
          </p:cNvPr>
          <p:cNvSpPr txBox="1"/>
          <p:nvPr/>
        </p:nvSpPr>
        <p:spPr>
          <a:xfrm>
            <a:off x="2713082" y="2214321"/>
            <a:ext cx="1470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Orchestration</a:t>
            </a:r>
            <a:endParaRPr lang="en-IN" b="1" i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67FAB8-22A0-E980-2E52-AE453C4F0494}"/>
              </a:ext>
            </a:extLst>
          </p:cNvPr>
          <p:cNvSpPr txBox="1"/>
          <p:nvPr/>
        </p:nvSpPr>
        <p:spPr>
          <a:xfrm>
            <a:off x="6720917" y="2195565"/>
            <a:ext cx="1513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Standardization</a:t>
            </a:r>
            <a:endParaRPr lang="en-IN" b="1" i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5AA1D8-BE4D-3CC6-668B-B0C4FD293470}"/>
              </a:ext>
            </a:extLst>
          </p:cNvPr>
          <p:cNvSpPr txBox="1"/>
          <p:nvPr/>
        </p:nvSpPr>
        <p:spPr>
          <a:xfrm>
            <a:off x="4804329" y="2214320"/>
            <a:ext cx="1258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Portability</a:t>
            </a:r>
            <a:endParaRPr lang="en-IN" b="1" i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0BF2758-0C50-DBD0-83EC-594574FFEC62}"/>
              </a:ext>
            </a:extLst>
          </p:cNvPr>
          <p:cNvGrpSpPr/>
          <p:nvPr/>
        </p:nvGrpSpPr>
        <p:grpSpPr>
          <a:xfrm>
            <a:off x="3058196" y="3753668"/>
            <a:ext cx="744934" cy="764103"/>
            <a:chOff x="1803400" y="5254625"/>
            <a:chExt cx="574676" cy="576263"/>
          </a:xfrm>
          <a:solidFill>
            <a:srgbClr val="00737C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13" name="Freeform 72">
              <a:extLst>
                <a:ext uri="{FF2B5EF4-FFF2-40B4-BE49-F238E27FC236}">
                  <a16:creationId xmlns:a16="http://schemas.microsoft.com/office/drawing/2014/main" id="{B193FE15-64B7-279A-13FE-E15F35D89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400" y="5589588"/>
              <a:ext cx="230188" cy="241300"/>
            </a:xfrm>
            <a:custGeom>
              <a:avLst/>
              <a:gdLst>
                <a:gd name="T0" fmla="*/ 56 w 96"/>
                <a:gd name="T1" fmla="*/ 101 h 101"/>
                <a:gd name="T2" fmla="*/ 55 w 96"/>
                <a:gd name="T3" fmla="*/ 101 h 101"/>
                <a:gd name="T4" fmla="*/ 52 w 96"/>
                <a:gd name="T5" fmla="*/ 98 h 101"/>
                <a:gd name="T6" fmla="*/ 41 w 96"/>
                <a:gd name="T7" fmla="*/ 66 h 101"/>
                <a:gd name="T8" fmla="*/ 5 w 96"/>
                <a:gd name="T9" fmla="*/ 73 h 101"/>
                <a:gd name="T10" fmla="*/ 1 w 96"/>
                <a:gd name="T11" fmla="*/ 71 h 101"/>
                <a:gd name="T12" fmla="*/ 1 w 96"/>
                <a:gd name="T13" fmla="*/ 67 h 101"/>
                <a:gd name="T14" fmla="*/ 40 w 96"/>
                <a:gd name="T15" fmla="*/ 0 h 101"/>
                <a:gd name="T16" fmla="*/ 47 w 96"/>
                <a:gd name="T17" fmla="*/ 4 h 101"/>
                <a:gd name="T18" fmla="*/ 12 w 96"/>
                <a:gd name="T19" fmla="*/ 63 h 101"/>
                <a:gd name="T20" fmla="*/ 43 w 96"/>
                <a:gd name="T21" fmla="*/ 57 h 101"/>
                <a:gd name="T22" fmla="*/ 48 w 96"/>
                <a:gd name="T23" fmla="*/ 60 h 101"/>
                <a:gd name="T24" fmla="*/ 57 w 96"/>
                <a:gd name="T25" fmla="*/ 88 h 101"/>
                <a:gd name="T26" fmla="*/ 90 w 96"/>
                <a:gd name="T27" fmla="*/ 41 h 101"/>
                <a:gd name="T28" fmla="*/ 96 w 96"/>
                <a:gd name="T29" fmla="*/ 46 h 101"/>
                <a:gd name="T30" fmla="*/ 59 w 96"/>
                <a:gd name="T31" fmla="*/ 99 h 101"/>
                <a:gd name="T32" fmla="*/ 56 w 96"/>
                <a:gd name="T33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" h="101">
                  <a:moveTo>
                    <a:pt x="56" y="101"/>
                  </a:moveTo>
                  <a:cubicBezTo>
                    <a:pt x="56" y="101"/>
                    <a:pt x="56" y="101"/>
                    <a:pt x="55" y="101"/>
                  </a:cubicBezTo>
                  <a:cubicBezTo>
                    <a:pt x="54" y="101"/>
                    <a:pt x="53" y="100"/>
                    <a:pt x="52" y="98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3" y="73"/>
                    <a:pt x="2" y="73"/>
                    <a:pt x="1" y="71"/>
                  </a:cubicBezTo>
                  <a:cubicBezTo>
                    <a:pt x="0" y="70"/>
                    <a:pt x="0" y="68"/>
                    <a:pt x="1" y="67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5" y="57"/>
                    <a:pt x="47" y="58"/>
                    <a:pt x="48" y="60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100"/>
                    <a:pt x="57" y="101"/>
                    <a:pt x="56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3">
              <a:extLst>
                <a:ext uri="{FF2B5EF4-FFF2-40B4-BE49-F238E27FC236}">
                  <a16:creationId xmlns:a16="http://schemas.microsoft.com/office/drawing/2014/main" id="{3290BA49-6233-0CD0-39F4-22DBAFF62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413" y="5600700"/>
              <a:ext cx="220663" cy="230188"/>
            </a:xfrm>
            <a:custGeom>
              <a:avLst/>
              <a:gdLst>
                <a:gd name="T0" fmla="*/ 36 w 92"/>
                <a:gd name="T1" fmla="*/ 96 h 96"/>
                <a:gd name="T2" fmla="*/ 32 w 92"/>
                <a:gd name="T3" fmla="*/ 94 h 96"/>
                <a:gd name="T4" fmla="*/ 0 w 92"/>
                <a:gd name="T5" fmla="*/ 42 h 96"/>
                <a:gd name="T6" fmla="*/ 7 w 92"/>
                <a:gd name="T7" fmla="*/ 38 h 96"/>
                <a:gd name="T8" fmla="*/ 35 w 92"/>
                <a:gd name="T9" fmla="*/ 83 h 96"/>
                <a:gd name="T10" fmla="*/ 44 w 92"/>
                <a:gd name="T11" fmla="*/ 55 h 96"/>
                <a:gd name="T12" fmla="*/ 48 w 92"/>
                <a:gd name="T13" fmla="*/ 52 h 96"/>
                <a:gd name="T14" fmla="*/ 80 w 92"/>
                <a:gd name="T15" fmla="*/ 55 h 96"/>
                <a:gd name="T16" fmla="*/ 50 w 92"/>
                <a:gd name="T17" fmla="*/ 4 h 96"/>
                <a:gd name="T18" fmla="*/ 57 w 92"/>
                <a:gd name="T19" fmla="*/ 0 h 96"/>
                <a:gd name="T20" fmla="*/ 91 w 92"/>
                <a:gd name="T21" fmla="*/ 58 h 96"/>
                <a:gd name="T22" fmla="*/ 91 w 92"/>
                <a:gd name="T23" fmla="*/ 62 h 96"/>
                <a:gd name="T24" fmla="*/ 88 w 92"/>
                <a:gd name="T25" fmla="*/ 64 h 96"/>
                <a:gd name="T26" fmla="*/ 51 w 92"/>
                <a:gd name="T27" fmla="*/ 60 h 96"/>
                <a:gd name="T28" fmla="*/ 39 w 92"/>
                <a:gd name="T29" fmla="*/ 93 h 96"/>
                <a:gd name="T30" fmla="*/ 36 w 92"/>
                <a:gd name="T31" fmla="*/ 96 h 96"/>
                <a:gd name="T32" fmla="*/ 36 w 92"/>
                <a:gd name="T3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96">
                  <a:moveTo>
                    <a:pt x="36" y="96"/>
                  </a:moveTo>
                  <a:cubicBezTo>
                    <a:pt x="34" y="96"/>
                    <a:pt x="33" y="95"/>
                    <a:pt x="32" y="9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5" y="53"/>
                    <a:pt x="47" y="52"/>
                    <a:pt x="48" y="52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92" y="59"/>
                    <a:pt x="92" y="61"/>
                    <a:pt x="91" y="62"/>
                  </a:cubicBezTo>
                  <a:cubicBezTo>
                    <a:pt x="91" y="63"/>
                    <a:pt x="89" y="64"/>
                    <a:pt x="88" y="64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9" y="95"/>
                    <a:pt x="38" y="96"/>
                    <a:pt x="36" y="96"/>
                  </a:cubicBezTo>
                  <a:cubicBezTo>
                    <a:pt x="36" y="96"/>
                    <a:pt x="36" y="96"/>
                    <a:pt x="36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4">
              <a:extLst>
                <a:ext uri="{FF2B5EF4-FFF2-40B4-BE49-F238E27FC236}">
                  <a16:creationId xmlns:a16="http://schemas.microsoft.com/office/drawing/2014/main" id="{61E0F657-6081-D8A8-F27E-84EEA9D177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70075" y="5254625"/>
              <a:ext cx="460375" cy="461963"/>
            </a:xfrm>
            <a:custGeom>
              <a:avLst/>
              <a:gdLst>
                <a:gd name="T0" fmla="*/ 96 w 192"/>
                <a:gd name="T1" fmla="*/ 192 h 192"/>
                <a:gd name="T2" fmla="*/ 0 w 192"/>
                <a:gd name="T3" fmla="*/ 96 h 192"/>
                <a:gd name="T4" fmla="*/ 96 w 192"/>
                <a:gd name="T5" fmla="*/ 0 h 192"/>
                <a:gd name="T6" fmla="*/ 192 w 192"/>
                <a:gd name="T7" fmla="*/ 96 h 192"/>
                <a:gd name="T8" fmla="*/ 96 w 192"/>
                <a:gd name="T9" fmla="*/ 192 h 192"/>
                <a:gd name="T10" fmla="*/ 96 w 192"/>
                <a:gd name="T11" fmla="*/ 8 h 192"/>
                <a:gd name="T12" fmla="*/ 8 w 192"/>
                <a:gd name="T13" fmla="*/ 96 h 192"/>
                <a:gd name="T14" fmla="*/ 96 w 192"/>
                <a:gd name="T15" fmla="*/ 184 h 192"/>
                <a:gd name="T16" fmla="*/ 184 w 192"/>
                <a:gd name="T17" fmla="*/ 96 h 192"/>
                <a:gd name="T18" fmla="*/ 96 w 192"/>
                <a:gd name="T19" fmla="*/ 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92">
                  <a:moveTo>
                    <a:pt x="96" y="192"/>
                  </a:moveTo>
                  <a:cubicBezTo>
                    <a:pt x="43" y="192"/>
                    <a:pt x="0" y="149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49" y="0"/>
                    <a:pt x="192" y="43"/>
                    <a:pt x="192" y="96"/>
                  </a:cubicBezTo>
                  <a:cubicBezTo>
                    <a:pt x="192" y="149"/>
                    <a:pt x="149" y="192"/>
                    <a:pt x="96" y="192"/>
                  </a:cubicBezTo>
                  <a:close/>
                  <a:moveTo>
                    <a:pt x="96" y="8"/>
                  </a:moveTo>
                  <a:cubicBezTo>
                    <a:pt x="47" y="8"/>
                    <a:pt x="8" y="47"/>
                    <a:pt x="8" y="96"/>
                  </a:cubicBezTo>
                  <a:cubicBezTo>
                    <a:pt x="8" y="145"/>
                    <a:pt x="47" y="184"/>
                    <a:pt x="96" y="184"/>
                  </a:cubicBezTo>
                  <a:cubicBezTo>
                    <a:pt x="145" y="184"/>
                    <a:pt x="184" y="145"/>
                    <a:pt x="184" y="96"/>
                  </a:cubicBezTo>
                  <a:cubicBezTo>
                    <a:pt x="184" y="47"/>
                    <a:pt x="145" y="8"/>
                    <a:pt x="9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5">
              <a:extLst>
                <a:ext uri="{FF2B5EF4-FFF2-40B4-BE49-F238E27FC236}">
                  <a16:creationId xmlns:a16="http://schemas.microsoft.com/office/drawing/2014/main" id="{4AB7A455-9735-BB09-538B-2A9A219029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85963" y="5370513"/>
              <a:ext cx="230188" cy="230188"/>
            </a:xfrm>
            <a:custGeom>
              <a:avLst/>
              <a:gdLst>
                <a:gd name="T0" fmla="*/ 80 w 96"/>
                <a:gd name="T1" fmla="*/ 96 h 96"/>
                <a:gd name="T2" fmla="*/ 78 w 96"/>
                <a:gd name="T3" fmla="*/ 95 h 96"/>
                <a:gd name="T4" fmla="*/ 48 w 96"/>
                <a:gd name="T5" fmla="*/ 77 h 96"/>
                <a:gd name="T6" fmla="*/ 18 w 96"/>
                <a:gd name="T7" fmla="*/ 95 h 96"/>
                <a:gd name="T8" fmla="*/ 14 w 96"/>
                <a:gd name="T9" fmla="*/ 95 h 96"/>
                <a:gd name="T10" fmla="*/ 12 w 96"/>
                <a:gd name="T11" fmla="*/ 91 h 96"/>
                <a:gd name="T12" fmla="*/ 23 w 96"/>
                <a:gd name="T13" fmla="*/ 57 h 96"/>
                <a:gd name="T14" fmla="*/ 1 w 96"/>
                <a:gd name="T15" fmla="*/ 39 h 96"/>
                <a:gd name="T16" fmla="*/ 0 w 96"/>
                <a:gd name="T17" fmla="*/ 35 h 96"/>
                <a:gd name="T18" fmla="*/ 4 w 96"/>
                <a:gd name="T19" fmla="*/ 32 h 96"/>
                <a:gd name="T20" fmla="*/ 30 w 96"/>
                <a:gd name="T21" fmla="*/ 32 h 96"/>
                <a:gd name="T22" fmla="*/ 44 w 96"/>
                <a:gd name="T23" fmla="*/ 2 h 96"/>
                <a:gd name="T24" fmla="*/ 52 w 96"/>
                <a:gd name="T25" fmla="*/ 2 h 96"/>
                <a:gd name="T26" fmla="*/ 66 w 96"/>
                <a:gd name="T27" fmla="*/ 32 h 96"/>
                <a:gd name="T28" fmla="*/ 92 w 96"/>
                <a:gd name="T29" fmla="*/ 32 h 96"/>
                <a:gd name="T30" fmla="*/ 96 w 96"/>
                <a:gd name="T31" fmla="*/ 35 h 96"/>
                <a:gd name="T32" fmla="*/ 95 w 96"/>
                <a:gd name="T33" fmla="*/ 39 h 96"/>
                <a:gd name="T34" fmla="*/ 73 w 96"/>
                <a:gd name="T35" fmla="*/ 57 h 96"/>
                <a:gd name="T36" fmla="*/ 84 w 96"/>
                <a:gd name="T37" fmla="*/ 91 h 96"/>
                <a:gd name="T38" fmla="*/ 82 w 96"/>
                <a:gd name="T39" fmla="*/ 95 h 96"/>
                <a:gd name="T40" fmla="*/ 80 w 96"/>
                <a:gd name="T41" fmla="*/ 96 h 96"/>
                <a:gd name="T42" fmla="*/ 48 w 96"/>
                <a:gd name="T43" fmla="*/ 68 h 96"/>
                <a:gd name="T44" fmla="*/ 50 w 96"/>
                <a:gd name="T45" fmla="*/ 69 h 96"/>
                <a:gd name="T46" fmla="*/ 73 w 96"/>
                <a:gd name="T47" fmla="*/ 83 h 96"/>
                <a:gd name="T48" fmla="*/ 64 w 96"/>
                <a:gd name="T49" fmla="*/ 57 h 96"/>
                <a:gd name="T50" fmla="*/ 65 w 96"/>
                <a:gd name="T51" fmla="*/ 53 h 96"/>
                <a:gd name="T52" fmla="*/ 81 w 96"/>
                <a:gd name="T53" fmla="*/ 40 h 96"/>
                <a:gd name="T54" fmla="*/ 64 w 96"/>
                <a:gd name="T55" fmla="*/ 40 h 96"/>
                <a:gd name="T56" fmla="*/ 60 w 96"/>
                <a:gd name="T57" fmla="*/ 38 h 96"/>
                <a:gd name="T58" fmla="*/ 48 w 96"/>
                <a:gd name="T59" fmla="*/ 13 h 96"/>
                <a:gd name="T60" fmla="*/ 36 w 96"/>
                <a:gd name="T61" fmla="*/ 38 h 96"/>
                <a:gd name="T62" fmla="*/ 32 w 96"/>
                <a:gd name="T63" fmla="*/ 40 h 96"/>
                <a:gd name="T64" fmla="*/ 15 w 96"/>
                <a:gd name="T65" fmla="*/ 40 h 96"/>
                <a:gd name="T66" fmla="*/ 31 w 96"/>
                <a:gd name="T67" fmla="*/ 53 h 96"/>
                <a:gd name="T68" fmla="*/ 32 w 96"/>
                <a:gd name="T69" fmla="*/ 57 h 96"/>
                <a:gd name="T70" fmla="*/ 23 w 96"/>
                <a:gd name="T71" fmla="*/ 83 h 96"/>
                <a:gd name="T72" fmla="*/ 46 w 96"/>
                <a:gd name="T73" fmla="*/ 69 h 96"/>
                <a:gd name="T74" fmla="*/ 48 w 96"/>
                <a:gd name="T75" fmla="*/ 6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6" h="96">
                  <a:moveTo>
                    <a:pt x="80" y="96"/>
                  </a:moveTo>
                  <a:cubicBezTo>
                    <a:pt x="79" y="96"/>
                    <a:pt x="79" y="96"/>
                    <a:pt x="78" y="95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17" y="96"/>
                    <a:pt x="15" y="96"/>
                    <a:pt x="14" y="95"/>
                  </a:cubicBezTo>
                  <a:cubicBezTo>
                    <a:pt x="12" y="94"/>
                    <a:pt x="12" y="92"/>
                    <a:pt x="12" y="91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8"/>
                    <a:pt x="0" y="36"/>
                    <a:pt x="0" y="35"/>
                  </a:cubicBezTo>
                  <a:cubicBezTo>
                    <a:pt x="1" y="33"/>
                    <a:pt x="2" y="32"/>
                    <a:pt x="4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6" y="0"/>
                    <a:pt x="50" y="0"/>
                    <a:pt x="52" y="2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4" y="32"/>
                    <a:pt x="95" y="33"/>
                    <a:pt x="96" y="35"/>
                  </a:cubicBezTo>
                  <a:cubicBezTo>
                    <a:pt x="96" y="36"/>
                    <a:pt x="96" y="38"/>
                    <a:pt x="95" y="39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84" y="91"/>
                    <a:pt x="84" y="91"/>
                    <a:pt x="84" y="91"/>
                  </a:cubicBezTo>
                  <a:cubicBezTo>
                    <a:pt x="84" y="92"/>
                    <a:pt x="84" y="94"/>
                    <a:pt x="82" y="95"/>
                  </a:cubicBezTo>
                  <a:cubicBezTo>
                    <a:pt x="82" y="96"/>
                    <a:pt x="81" y="96"/>
                    <a:pt x="80" y="96"/>
                  </a:cubicBezTo>
                  <a:close/>
                  <a:moveTo>
                    <a:pt x="48" y="68"/>
                  </a:moveTo>
                  <a:cubicBezTo>
                    <a:pt x="49" y="68"/>
                    <a:pt x="49" y="68"/>
                    <a:pt x="50" y="69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56"/>
                    <a:pt x="64" y="54"/>
                    <a:pt x="65" y="53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2" y="40"/>
                    <a:pt x="61" y="39"/>
                    <a:pt x="60" y="38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39"/>
                    <a:pt x="34" y="40"/>
                    <a:pt x="32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2" y="54"/>
                    <a:pt x="32" y="56"/>
                    <a:pt x="32" y="57"/>
                  </a:cubicBezTo>
                  <a:cubicBezTo>
                    <a:pt x="23" y="83"/>
                    <a:pt x="23" y="83"/>
                    <a:pt x="23" y="83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7" y="68"/>
                    <a:pt x="47" y="68"/>
                    <a:pt x="48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B53AA3B-DA5A-77EC-E734-D8A09E4A0F94}"/>
              </a:ext>
            </a:extLst>
          </p:cNvPr>
          <p:cNvGrpSpPr/>
          <p:nvPr/>
        </p:nvGrpSpPr>
        <p:grpSpPr>
          <a:xfrm>
            <a:off x="5142465" y="3753668"/>
            <a:ext cx="715187" cy="764103"/>
            <a:chOff x="4075113" y="5564187"/>
            <a:chExt cx="577850" cy="577850"/>
          </a:xfrm>
          <a:solidFill>
            <a:srgbClr val="00737C"/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27" name="Freeform 207">
              <a:extLst>
                <a:ext uri="{FF2B5EF4-FFF2-40B4-BE49-F238E27FC236}">
                  <a16:creationId xmlns:a16="http://schemas.microsoft.com/office/drawing/2014/main" id="{96DDBCB0-BAAE-1734-7341-9C6F29371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0713" y="5938837"/>
              <a:ext cx="153988" cy="120650"/>
            </a:xfrm>
            <a:custGeom>
              <a:avLst/>
              <a:gdLst>
                <a:gd name="T0" fmla="*/ 57 w 64"/>
                <a:gd name="T1" fmla="*/ 1 h 50"/>
                <a:gd name="T2" fmla="*/ 24 w 64"/>
                <a:gd name="T3" fmla="*/ 38 h 50"/>
                <a:gd name="T4" fmla="*/ 7 w 64"/>
                <a:gd name="T5" fmla="*/ 21 h 50"/>
                <a:gd name="T6" fmla="*/ 1 w 64"/>
                <a:gd name="T7" fmla="*/ 21 h 50"/>
                <a:gd name="T8" fmla="*/ 1 w 64"/>
                <a:gd name="T9" fmla="*/ 27 h 50"/>
                <a:gd name="T10" fmla="*/ 24 w 64"/>
                <a:gd name="T11" fmla="*/ 50 h 50"/>
                <a:gd name="T12" fmla="*/ 63 w 64"/>
                <a:gd name="T13" fmla="*/ 7 h 50"/>
                <a:gd name="T14" fmla="*/ 63 w 64"/>
                <a:gd name="T15" fmla="*/ 1 h 50"/>
                <a:gd name="T16" fmla="*/ 57 w 64"/>
                <a:gd name="T17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50">
                  <a:moveTo>
                    <a:pt x="57" y="1"/>
                  </a:moveTo>
                  <a:cubicBezTo>
                    <a:pt x="24" y="38"/>
                    <a:pt x="24" y="38"/>
                    <a:pt x="24" y="38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5" y="20"/>
                    <a:pt x="3" y="20"/>
                    <a:pt x="1" y="21"/>
                  </a:cubicBezTo>
                  <a:cubicBezTo>
                    <a:pt x="0" y="23"/>
                    <a:pt x="0" y="25"/>
                    <a:pt x="1" y="27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4" y="5"/>
                    <a:pt x="64" y="3"/>
                    <a:pt x="63" y="1"/>
                  </a:cubicBezTo>
                  <a:cubicBezTo>
                    <a:pt x="61" y="0"/>
                    <a:pt x="59" y="0"/>
                    <a:pt x="5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8">
              <a:extLst>
                <a:ext uri="{FF2B5EF4-FFF2-40B4-BE49-F238E27FC236}">
                  <a16:creationId xmlns:a16="http://schemas.microsoft.com/office/drawing/2014/main" id="{0486EFD8-1A05-99B6-FAE1-988A7CE7D1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4038" y="5853112"/>
              <a:ext cx="288925" cy="288925"/>
            </a:xfrm>
            <a:custGeom>
              <a:avLst/>
              <a:gdLst>
                <a:gd name="T0" fmla="*/ 60 w 120"/>
                <a:gd name="T1" fmla="*/ 0 h 120"/>
                <a:gd name="T2" fmla="*/ 0 w 120"/>
                <a:gd name="T3" fmla="*/ 60 h 120"/>
                <a:gd name="T4" fmla="*/ 60 w 120"/>
                <a:gd name="T5" fmla="*/ 120 h 120"/>
                <a:gd name="T6" fmla="*/ 120 w 120"/>
                <a:gd name="T7" fmla="*/ 60 h 120"/>
                <a:gd name="T8" fmla="*/ 60 w 120"/>
                <a:gd name="T9" fmla="*/ 0 h 120"/>
                <a:gd name="T10" fmla="*/ 60 w 120"/>
                <a:gd name="T11" fmla="*/ 112 h 120"/>
                <a:gd name="T12" fmla="*/ 8 w 120"/>
                <a:gd name="T13" fmla="*/ 60 h 120"/>
                <a:gd name="T14" fmla="*/ 60 w 120"/>
                <a:gd name="T15" fmla="*/ 8 h 120"/>
                <a:gd name="T16" fmla="*/ 112 w 120"/>
                <a:gd name="T17" fmla="*/ 60 h 120"/>
                <a:gd name="T18" fmla="*/ 60 w 120"/>
                <a:gd name="T19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120">
                  <a:moveTo>
                    <a:pt x="60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93" y="120"/>
                    <a:pt x="120" y="93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lose/>
                  <a:moveTo>
                    <a:pt x="60" y="112"/>
                  </a:moveTo>
                  <a:cubicBezTo>
                    <a:pt x="31" y="112"/>
                    <a:pt x="8" y="89"/>
                    <a:pt x="8" y="60"/>
                  </a:cubicBezTo>
                  <a:cubicBezTo>
                    <a:pt x="8" y="31"/>
                    <a:pt x="31" y="8"/>
                    <a:pt x="60" y="8"/>
                  </a:cubicBezTo>
                  <a:cubicBezTo>
                    <a:pt x="89" y="8"/>
                    <a:pt x="112" y="31"/>
                    <a:pt x="112" y="60"/>
                  </a:cubicBezTo>
                  <a:cubicBezTo>
                    <a:pt x="112" y="89"/>
                    <a:pt x="89" y="112"/>
                    <a:pt x="60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9">
              <a:extLst>
                <a:ext uri="{FF2B5EF4-FFF2-40B4-BE49-F238E27FC236}">
                  <a16:creationId xmlns:a16="http://schemas.microsoft.com/office/drawing/2014/main" id="{C419CCC8-FC47-113F-67D7-974205D154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5113" y="5564187"/>
              <a:ext cx="403225" cy="519113"/>
            </a:xfrm>
            <a:custGeom>
              <a:avLst/>
              <a:gdLst>
                <a:gd name="T0" fmla="*/ 100 w 168"/>
                <a:gd name="T1" fmla="*/ 208 h 216"/>
                <a:gd name="T2" fmla="*/ 20 w 168"/>
                <a:gd name="T3" fmla="*/ 208 h 216"/>
                <a:gd name="T4" fmla="*/ 8 w 168"/>
                <a:gd name="T5" fmla="*/ 196 h 216"/>
                <a:gd name="T6" fmla="*/ 8 w 168"/>
                <a:gd name="T7" fmla="*/ 40 h 216"/>
                <a:gd name="T8" fmla="*/ 40 w 168"/>
                <a:gd name="T9" fmla="*/ 40 h 216"/>
                <a:gd name="T10" fmla="*/ 40 w 168"/>
                <a:gd name="T11" fmla="*/ 48 h 216"/>
                <a:gd name="T12" fmla="*/ 20 w 168"/>
                <a:gd name="T13" fmla="*/ 48 h 216"/>
                <a:gd name="T14" fmla="*/ 16 w 168"/>
                <a:gd name="T15" fmla="*/ 52 h 216"/>
                <a:gd name="T16" fmla="*/ 16 w 168"/>
                <a:gd name="T17" fmla="*/ 196 h 216"/>
                <a:gd name="T18" fmla="*/ 20 w 168"/>
                <a:gd name="T19" fmla="*/ 200 h 216"/>
                <a:gd name="T20" fmla="*/ 95 w 168"/>
                <a:gd name="T21" fmla="*/ 200 h 216"/>
                <a:gd name="T22" fmla="*/ 99 w 168"/>
                <a:gd name="T23" fmla="*/ 196 h 216"/>
                <a:gd name="T24" fmla="*/ 95 w 168"/>
                <a:gd name="T25" fmla="*/ 192 h 216"/>
                <a:gd name="T26" fmla="*/ 24 w 168"/>
                <a:gd name="T27" fmla="*/ 192 h 216"/>
                <a:gd name="T28" fmla="*/ 24 w 168"/>
                <a:gd name="T29" fmla="*/ 56 h 216"/>
                <a:gd name="T30" fmla="*/ 40 w 168"/>
                <a:gd name="T31" fmla="*/ 56 h 216"/>
                <a:gd name="T32" fmla="*/ 40 w 168"/>
                <a:gd name="T33" fmla="*/ 68 h 216"/>
                <a:gd name="T34" fmla="*/ 44 w 168"/>
                <a:gd name="T35" fmla="*/ 72 h 216"/>
                <a:gd name="T36" fmla="*/ 124 w 168"/>
                <a:gd name="T37" fmla="*/ 72 h 216"/>
                <a:gd name="T38" fmla="*/ 128 w 168"/>
                <a:gd name="T39" fmla="*/ 68 h 216"/>
                <a:gd name="T40" fmla="*/ 128 w 168"/>
                <a:gd name="T41" fmla="*/ 56 h 216"/>
                <a:gd name="T42" fmla="*/ 144 w 168"/>
                <a:gd name="T43" fmla="*/ 56 h 216"/>
                <a:gd name="T44" fmla="*/ 144 w 168"/>
                <a:gd name="T45" fmla="*/ 96 h 216"/>
                <a:gd name="T46" fmla="*/ 148 w 168"/>
                <a:gd name="T47" fmla="*/ 100 h 216"/>
                <a:gd name="T48" fmla="*/ 152 w 168"/>
                <a:gd name="T49" fmla="*/ 96 h 216"/>
                <a:gd name="T50" fmla="*/ 152 w 168"/>
                <a:gd name="T51" fmla="*/ 52 h 216"/>
                <a:gd name="T52" fmla="*/ 148 w 168"/>
                <a:gd name="T53" fmla="*/ 48 h 216"/>
                <a:gd name="T54" fmla="*/ 128 w 168"/>
                <a:gd name="T55" fmla="*/ 48 h 216"/>
                <a:gd name="T56" fmla="*/ 128 w 168"/>
                <a:gd name="T57" fmla="*/ 40 h 216"/>
                <a:gd name="T58" fmla="*/ 160 w 168"/>
                <a:gd name="T59" fmla="*/ 40 h 216"/>
                <a:gd name="T60" fmla="*/ 160 w 168"/>
                <a:gd name="T61" fmla="*/ 95 h 216"/>
                <a:gd name="T62" fmla="*/ 164 w 168"/>
                <a:gd name="T63" fmla="*/ 99 h 216"/>
                <a:gd name="T64" fmla="*/ 168 w 168"/>
                <a:gd name="T65" fmla="*/ 95 h 216"/>
                <a:gd name="T66" fmla="*/ 168 w 168"/>
                <a:gd name="T67" fmla="*/ 36 h 216"/>
                <a:gd name="T68" fmla="*/ 164 w 168"/>
                <a:gd name="T69" fmla="*/ 32 h 216"/>
                <a:gd name="T70" fmla="*/ 128 w 168"/>
                <a:gd name="T71" fmla="*/ 32 h 216"/>
                <a:gd name="T72" fmla="*/ 128 w 168"/>
                <a:gd name="T73" fmla="*/ 20 h 216"/>
                <a:gd name="T74" fmla="*/ 124 w 168"/>
                <a:gd name="T75" fmla="*/ 16 h 216"/>
                <a:gd name="T76" fmla="*/ 108 w 168"/>
                <a:gd name="T77" fmla="*/ 16 h 216"/>
                <a:gd name="T78" fmla="*/ 85 w 168"/>
                <a:gd name="T79" fmla="*/ 0 h 216"/>
                <a:gd name="T80" fmla="*/ 61 w 168"/>
                <a:gd name="T81" fmla="*/ 16 h 216"/>
                <a:gd name="T82" fmla="*/ 44 w 168"/>
                <a:gd name="T83" fmla="*/ 16 h 216"/>
                <a:gd name="T84" fmla="*/ 40 w 168"/>
                <a:gd name="T85" fmla="*/ 20 h 216"/>
                <a:gd name="T86" fmla="*/ 40 w 168"/>
                <a:gd name="T87" fmla="*/ 32 h 216"/>
                <a:gd name="T88" fmla="*/ 4 w 168"/>
                <a:gd name="T89" fmla="*/ 32 h 216"/>
                <a:gd name="T90" fmla="*/ 0 w 168"/>
                <a:gd name="T91" fmla="*/ 36 h 216"/>
                <a:gd name="T92" fmla="*/ 0 w 168"/>
                <a:gd name="T93" fmla="*/ 196 h 216"/>
                <a:gd name="T94" fmla="*/ 20 w 168"/>
                <a:gd name="T95" fmla="*/ 216 h 216"/>
                <a:gd name="T96" fmla="*/ 100 w 168"/>
                <a:gd name="T97" fmla="*/ 216 h 216"/>
                <a:gd name="T98" fmla="*/ 104 w 168"/>
                <a:gd name="T99" fmla="*/ 212 h 216"/>
                <a:gd name="T100" fmla="*/ 100 w 168"/>
                <a:gd name="T101" fmla="*/ 208 h 216"/>
                <a:gd name="T102" fmla="*/ 48 w 168"/>
                <a:gd name="T103" fmla="*/ 24 h 216"/>
                <a:gd name="T104" fmla="*/ 65 w 168"/>
                <a:gd name="T105" fmla="*/ 24 h 216"/>
                <a:gd name="T106" fmla="*/ 69 w 168"/>
                <a:gd name="T107" fmla="*/ 20 h 216"/>
                <a:gd name="T108" fmla="*/ 85 w 168"/>
                <a:gd name="T109" fmla="*/ 8 h 216"/>
                <a:gd name="T110" fmla="*/ 101 w 168"/>
                <a:gd name="T111" fmla="*/ 20 h 216"/>
                <a:gd name="T112" fmla="*/ 105 w 168"/>
                <a:gd name="T113" fmla="*/ 24 h 216"/>
                <a:gd name="T114" fmla="*/ 120 w 168"/>
                <a:gd name="T115" fmla="*/ 24 h 216"/>
                <a:gd name="T116" fmla="*/ 120 w 168"/>
                <a:gd name="T117" fmla="*/ 64 h 216"/>
                <a:gd name="T118" fmla="*/ 48 w 168"/>
                <a:gd name="T119" fmla="*/ 64 h 216"/>
                <a:gd name="T120" fmla="*/ 48 w 168"/>
                <a:gd name="T121" fmla="*/ 24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8" h="216">
                  <a:moveTo>
                    <a:pt x="100" y="208"/>
                  </a:moveTo>
                  <a:cubicBezTo>
                    <a:pt x="20" y="208"/>
                    <a:pt x="20" y="208"/>
                    <a:pt x="20" y="208"/>
                  </a:cubicBezTo>
                  <a:cubicBezTo>
                    <a:pt x="11" y="208"/>
                    <a:pt x="8" y="205"/>
                    <a:pt x="8" y="196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18" y="48"/>
                    <a:pt x="16" y="50"/>
                    <a:pt x="16" y="52"/>
                  </a:cubicBezTo>
                  <a:cubicBezTo>
                    <a:pt x="16" y="196"/>
                    <a:pt x="16" y="196"/>
                    <a:pt x="16" y="196"/>
                  </a:cubicBezTo>
                  <a:cubicBezTo>
                    <a:pt x="16" y="198"/>
                    <a:pt x="18" y="200"/>
                    <a:pt x="20" y="200"/>
                  </a:cubicBezTo>
                  <a:cubicBezTo>
                    <a:pt x="95" y="200"/>
                    <a:pt x="95" y="200"/>
                    <a:pt x="95" y="200"/>
                  </a:cubicBezTo>
                  <a:cubicBezTo>
                    <a:pt x="97" y="200"/>
                    <a:pt x="99" y="198"/>
                    <a:pt x="99" y="196"/>
                  </a:cubicBezTo>
                  <a:cubicBezTo>
                    <a:pt x="99" y="194"/>
                    <a:pt x="97" y="192"/>
                    <a:pt x="95" y="192"/>
                  </a:cubicBezTo>
                  <a:cubicBezTo>
                    <a:pt x="24" y="192"/>
                    <a:pt x="24" y="192"/>
                    <a:pt x="24" y="192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0" y="70"/>
                    <a:pt x="42" y="72"/>
                    <a:pt x="44" y="72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26" y="72"/>
                    <a:pt x="128" y="70"/>
                    <a:pt x="128" y="68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44" y="56"/>
                    <a:pt x="144" y="56"/>
                    <a:pt x="144" y="56"/>
                  </a:cubicBezTo>
                  <a:cubicBezTo>
                    <a:pt x="144" y="96"/>
                    <a:pt x="144" y="96"/>
                    <a:pt x="144" y="96"/>
                  </a:cubicBezTo>
                  <a:cubicBezTo>
                    <a:pt x="144" y="98"/>
                    <a:pt x="146" y="100"/>
                    <a:pt x="148" y="100"/>
                  </a:cubicBezTo>
                  <a:cubicBezTo>
                    <a:pt x="150" y="100"/>
                    <a:pt x="152" y="98"/>
                    <a:pt x="152" y="96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52" y="50"/>
                    <a:pt x="150" y="48"/>
                    <a:pt x="148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0"/>
                    <a:pt x="128" y="40"/>
                    <a:pt x="128" y="40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60" y="95"/>
                    <a:pt x="160" y="95"/>
                    <a:pt x="160" y="95"/>
                  </a:cubicBezTo>
                  <a:cubicBezTo>
                    <a:pt x="160" y="97"/>
                    <a:pt x="162" y="99"/>
                    <a:pt x="164" y="99"/>
                  </a:cubicBezTo>
                  <a:cubicBezTo>
                    <a:pt x="166" y="99"/>
                    <a:pt x="168" y="97"/>
                    <a:pt x="168" y="95"/>
                  </a:cubicBezTo>
                  <a:cubicBezTo>
                    <a:pt x="168" y="36"/>
                    <a:pt x="168" y="36"/>
                    <a:pt x="168" y="36"/>
                  </a:cubicBezTo>
                  <a:cubicBezTo>
                    <a:pt x="168" y="34"/>
                    <a:pt x="166" y="32"/>
                    <a:pt x="164" y="32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8" y="18"/>
                    <a:pt x="126" y="16"/>
                    <a:pt x="124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7" y="10"/>
                    <a:pt x="103" y="0"/>
                    <a:pt x="85" y="0"/>
                  </a:cubicBezTo>
                  <a:cubicBezTo>
                    <a:pt x="67" y="0"/>
                    <a:pt x="62" y="10"/>
                    <a:pt x="61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2" y="16"/>
                    <a:pt x="40" y="18"/>
                    <a:pt x="40" y="20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209"/>
                    <a:pt x="7" y="216"/>
                    <a:pt x="20" y="216"/>
                  </a:cubicBezTo>
                  <a:cubicBezTo>
                    <a:pt x="100" y="216"/>
                    <a:pt x="100" y="216"/>
                    <a:pt x="100" y="216"/>
                  </a:cubicBezTo>
                  <a:cubicBezTo>
                    <a:pt x="102" y="216"/>
                    <a:pt x="104" y="214"/>
                    <a:pt x="104" y="212"/>
                  </a:cubicBezTo>
                  <a:cubicBezTo>
                    <a:pt x="104" y="210"/>
                    <a:pt x="102" y="208"/>
                    <a:pt x="100" y="208"/>
                  </a:cubicBezTo>
                  <a:close/>
                  <a:moveTo>
                    <a:pt x="48" y="24"/>
                  </a:moveTo>
                  <a:cubicBezTo>
                    <a:pt x="65" y="24"/>
                    <a:pt x="65" y="24"/>
                    <a:pt x="65" y="24"/>
                  </a:cubicBezTo>
                  <a:cubicBezTo>
                    <a:pt x="67" y="24"/>
                    <a:pt x="69" y="22"/>
                    <a:pt x="69" y="20"/>
                  </a:cubicBezTo>
                  <a:cubicBezTo>
                    <a:pt x="69" y="12"/>
                    <a:pt x="74" y="8"/>
                    <a:pt x="85" y="8"/>
                  </a:cubicBezTo>
                  <a:cubicBezTo>
                    <a:pt x="95" y="8"/>
                    <a:pt x="101" y="12"/>
                    <a:pt x="101" y="20"/>
                  </a:cubicBezTo>
                  <a:cubicBezTo>
                    <a:pt x="101" y="22"/>
                    <a:pt x="103" y="24"/>
                    <a:pt x="105" y="24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20" y="64"/>
                    <a:pt x="120" y="64"/>
                    <a:pt x="120" y="64"/>
                  </a:cubicBezTo>
                  <a:cubicBezTo>
                    <a:pt x="48" y="64"/>
                    <a:pt x="48" y="64"/>
                    <a:pt x="48" y="64"/>
                  </a:cubicBezTo>
                  <a:lnTo>
                    <a:pt x="48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0">
              <a:extLst>
                <a:ext uri="{FF2B5EF4-FFF2-40B4-BE49-F238E27FC236}">
                  <a16:creationId xmlns:a16="http://schemas.microsoft.com/office/drawing/2014/main" id="{A977FE56-9FA4-43EB-9FD9-94F5DB95F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763" y="5775325"/>
              <a:ext cx="141288" cy="19050"/>
            </a:xfrm>
            <a:custGeom>
              <a:avLst/>
              <a:gdLst>
                <a:gd name="T0" fmla="*/ 55 w 59"/>
                <a:gd name="T1" fmla="*/ 0 h 8"/>
                <a:gd name="T2" fmla="*/ 4 w 59"/>
                <a:gd name="T3" fmla="*/ 0 h 8"/>
                <a:gd name="T4" fmla="*/ 0 w 59"/>
                <a:gd name="T5" fmla="*/ 4 h 8"/>
                <a:gd name="T6" fmla="*/ 4 w 59"/>
                <a:gd name="T7" fmla="*/ 8 h 8"/>
                <a:gd name="T8" fmla="*/ 55 w 59"/>
                <a:gd name="T9" fmla="*/ 8 h 8"/>
                <a:gd name="T10" fmla="*/ 59 w 59"/>
                <a:gd name="T11" fmla="*/ 4 h 8"/>
                <a:gd name="T12" fmla="*/ 55 w 5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8">
                  <a:moveTo>
                    <a:pt x="5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7" y="8"/>
                    <a:pt x="59" y="6"/>
                    <a:pt x="59" y="4"/>
                  </a:cubicBezTo>
                  <a:cubicBezTo>
                    <a:pt x="59" y="2"/>
                    <a:pt x="57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11">
              <a:extLst>
                <a:ext uri="{FF2B5EF4-FFF2-40B4-BE49-F238E27FC236}">
                  <a16:creationId xmlns:a16="http://schemas.microsoft.com/office/drawing/2014/main" id="{423AA411-0C4B-6FC4-FFC9-E67248A6A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763" y="5834062"/>
              <a:ext cx="141288" cy="19050"/>
            </a:xfrm>
            <a:custGeom>
              <a:avLst/>
              <a:gdLst>
                <a:gd name="T0" fmla="*/ 55 w 59"/>
                <a:gd name="T1" fmla="*/ 0 h 8"/>
                <a:gd name="T2" fmla="*/ 4 w 59"/>
                <a:gd name="T3" fmla="*/ 0 h 8"/>
                <a:gd name="T4" fmla="*/ 0 w 59"/>
                <a:gd name="T5" fmla="*/ 4 h 8"/>
                <a:gd name="T6" fmla="*/ 4 w 59"/>
                <a:gd name="T7" fmla="*/ 8 h 8"/>
                <a:gd name="T8" fmla="*/ 55 w 59"/>
                <a:gd name="T9" fmla="*/ 8 h 8"/>
                <a:gd name="T10" fmla="*/ 59 w 59"/>
                <a:gd name="T11" fmla="*/ 4 h 8"/>
                <a:gd name="T12" fmla="*/ 55 w 5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8">
                  <a:moveTo>
                    <a:pt x="5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7" y="8"/>
                    <a:pt x="59" y="6"/>
                    <a:pt x="59" y="4"/>
                  </a:cubicBezTo>
                  <a:cubicBezTo>
                    <a:pt x="59" y="2"/>
                    <a:pt x="57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12">
              <a:extLst>
                <a:ext uri="{FF2B5EF4-FFF2-40B4-BE49-F238E27FC236}">
                  <a16:creationId xmlns:a16="http://schemas.microsoft.com/office/drawing/2014/main" id="{5577600F-DF16-9142-0BD1-EEAAE3FF8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763" y="5891212"/>
              <a:ext cx="141288" cy="19050"/>
            </a:xfrm>
            <a:custGeom>
              <a:avLst/>
              <a:gdLst>
                <a:gd name="T0" fmla="*/ 55 w 59"/>
                <a:gd name="T1" fmla="*/ 0 h 8"/>
                <a:gd name="T2" fmla="*/ 4 w 59"/>
                <a:gd name="T3" fmla="*/ 0 h 8"/>
                <a:gd name="T4" fmla="*/ 0 w 59"/>
                <a:gd name="T5" fmla="*/ 4 h 8"/>
                <a:gd name="T6" fmla="*/ 4 w 59"/>
                <a:gd name="T7" fmla="*/ 8 h 8"/>
                <a:gd name="T8" fmla="*/ 55 w 59"/>
                <a:gd name="T9" fmla="*/ 8 h 8"/>
                <a:gd name="T10" fmla="*/ 59 w 59"/>
                <a:gd name="T11" fmla="*/ 4 h 8"/>
                <a:gd name="T12" fmla="*/ 55 w 5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8">
                  <a:moveTo>
                    <a:pt x="5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7" y="8"/>
                    <a:pt x="59" y="6"/>
                    <a:pt x="59" y="4"/>
                  </a:cubicBezTo>
                  <a:cubicBezTo>
                    <a:pt x="59" y="2"/>
                    <a:pt x="57" y="0"/>
                    <a:pt x="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13">
              <a:extLst>
                <a:ext uri="{FF2B5EF4-FFF2-40B4-BE49-F238E27FC236}">
                  <a16:creationId xmlns:a16="http://schemas.microsoft.com/office/drawing/2014/main" id="{87225A1F-0012-1BCE-65BF-E9C1B481E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763" y="5948362"/>
              <a:ext cx="93663" cy="19050"/>
            </a:xfrm>
            <a:custGeom>
              <a:avLst/>
              <a:gdLst>
                <a:gd name="T0" fmla="*/ 35 w 39"/>
                <a:gd name="T1" fmla="*/ 8 h 8"/>
                <a:gd name="T2" fmla="*/ 39 w 39"/>
                <a:gd name="T3" fmla="*/ 4 h 8"/>
                <a:gd name="T4" fmla="*/ 35 w 39"/>
                <a:gd name="T5" fmla="*/ 0 h 8"/>
                <a:gd name="T6" fmla="*/ 4 w 39"/>
                <a:gd name="T7" fmla="*/ 0 h 8"/>
                <a:gd name="T8" fmla="*/ 0 w 39"/>
                <a:gd name="T9" fmla="*/ 4 h 8"/>
                <a:gd name="T10" fmla="*/ 4 w 39"/>
                <a:gd name="T11" fmla="*/ 8 h 8"/>
                <a:gd name="T12" fmla="*/ 35 w 3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8">
                  <a:moveTo>
                    <a:pt x="35" y="8"/>
                  </a:moveTo>
                  <a:cubicBezTo>
                    <a:pt x="37" y="8"/>
                    <a:pt x="39" y="6"/>
                    <a:pt x="39" y="4"/>
                  </a:cubicBezTo>
                  <a:cubicBezTo>
                    <a:pt x="39" y="2"/>
                    <a:pt x="37" y="0"/>
                    <a:pt x="3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lnTo>
                    <a:pt x="35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18E5168-8882-D03D-EC9B-02C30A061AC2}"/>
              </a:ext>
            </a:extLst>
          </p:cNvPr>
          <p:cNvSpPr txBox="1"/>
          <p:nvPr/>
        </p:nvSpPr>
        <p:spPr>
          <a:xfrm>
            <a:off x="4727322" y="4517771"/>
            <a:ext cx="1470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Governance</a:t>
            </a:r>
            <a:endParaRPr lang="en-IN" b="1" i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42E1A5-5604-2F1E-C25D-EA10C2AD57BB}"/>
              </a:ext>
            </a:extLst>
          </p:cNvPr>
          <p:cNvSpPr txBox="1"/>
          <p:nvPr/>
        </p:nvSpPr>
        <p:spPr>
          <a:xfrm>
            <a:off x="2695367" y="4537120"/>
            <a:ext cx="1470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Efficiency</a:t>
            </a:r>
          </a:p>
        </p:txBody>
      </p: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550EA897-5475-3202-BAD4-11A80820BB58}"/>
              </a:ext>
            </a:extLst>
          </p:cNvPr>
          <p:cNvCxnSpPr/>
          <p:nvPr/>
        </p:nvCxnSpPr>
        <p:spPr>
          <a:xfrm>
            <a:off x="956491" y="2619471"/>
            <a:ext cx="1685923" cy="928090"/>
          </a:xfrm>
          <a:prstGeom prst="curvedConnector3">
            <a:avLst>
              <a:gd name="adj1" fmla="val 44083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15A01727-2616-4DC4-265E-AB01407C5F65}"/>
              </a:ext>
            </a:extLst>
          </p:cNvPr>
          <p:cNvCxnSpPr/>
          <p:nvPr/>
        </p:nvCxnSpPr>
        <p:spPr>
          <a:xfrm rot="10800000" flipV="1">
            <a:off x="5895096" y="2522097"/>
            <a:ext cx="1380027" cy="1023845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68E476A-A779-1E9C-26BE-37C6741C7F68}"/>
              </a:ext>
            </a:extLst>
          </p:cNvPr>
          <p:cNvCxnSpPr/>
          <p:nvPr/>
        </p:nvCxnSpPr>
        <p:spPr>
          <a:xfrm>
            <a:off x="3443009" y="2658467"/>
            <a:ext cx="0" cy="8179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1777500-6C42-9C5E-5BF5-27CDA8F2CA15}"/>
              </a:ext>
            </a:extLst>
          </p:cNvPr>
          <p:cNvCxnSpPr/>
          <p:nvPr/>
        </p:nvCxnSpPr>
        <p:spPr>
          <a:xfrm>
            <a:off x="5094500" y="2658466"/>
            <a:ext cx="0" cy="8179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19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/>
      <p:bldP spid="5" grpId="0"/>
      <p:bldP spid="6" grpId="0"/>
      <p:bldP spid="7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>
          <a:extLst>
            <a:ext uri="{FF2B5EF4-FFF2-40B4-BE49-F238E27FC236}">
              <a16:creationId xmlns:a16="http://schemas.microsoft.com/office/drawing/2014/main" id="{3F2264FB-ABDC-2C30-EB8E-627E13FA0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">
            <a:extLst>
              <a:ext uri="{FF2B5EF4-FFF2-40B4-BE49-F238E27FC236}">
                <a16:creationId xmlns:a16="http://schemas.microsoft.com/office/drawing/2014/main" id="{03D46FBD-2AE9-E16E-459F-45D3E0186A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IN" sz="140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Observability </a:t>
            </a:r>
            <a:r>
              <a:rPr lang="en-IN" sz="1400">
                <a:ea typeface="Calibri" panose="020F0502020204030204" pitchFamily="34" charset="0"/>
                <a:cs typeface="Calibri" panose="020F0502020204030204" pitchFamily="34" charset="0"/>
              </a:rPr>
              <a:t>— </a:t>
            </a:r>
            <a:r>
              <a:rPr lang="en-IN" sz="140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ability to understand the internal state of a system.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42A4C41-6541-B4E5-18B5-E1CD4294A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59133" y="-320574"/>
            <a:ext cx="6950075" cy="1047750"/>
          </a:xfrm>
        </p:spPr>
        <p:txBody>
          <a:bodyPr anchor="b">
            <a:normAutofit/>
          </a:bodyPr>
          <a:lstStyle/>
          <a:p>
            <a:pPr algn="ctr"/>
            <a:r>
              <a:rPr lang="en-IN">
                <a:solidFill>
                  <a:schemeClr val="tx2"/>
                </a:solidFill>
                <a:latin typeface="Bell MT" panose="020205030603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The Guessing Game</a:t>
            </a:r>
          </a:p>
        </p:txBody>
      </p:sp>
      <p:pic>
        <p:nvPicPr>
          <p:cNvPr id="25" name="Picture 24" descr="Doctor examining patient">
            <a:extLst>
              <a:ext uri="{FF2B5EF4-FFF2-40B4-BE49-F238E27FC236}">
                <a16:creationId xmlns:a16="http://schemas.microsoft.com/office/drawing/2014/main" id="{1258F8DB-C66E-B371-D6E1-70B3A66F1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88" y="1735944"/>
            <a:ext cx="2163427" cy="1307512"/>
          </a:xfrm>
          <a:prstGeom prst="rect">
            <a:avLst/>
          </a:prstGeom>
        </p:spPr>
      </p:pic>
      <p:pic>
        <p:nvPicPr>
          <p:cNvPr id="26" name="Graphic 25" descr="Close with solid fill">
            <a:extLst>
              <a:ext uri="{FF2B5EF4-FFF2-40B4-BE49-F238E27FC236}">
                <a16:creationId xmlns:a16="http://schemas.microsoft.com/office/drawing/2014/main" id="{ACBACA8C-B96A-0D2E-0AD3-952C0E8A1E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32703" y="1804367"/>
            <a:ext cx="502037" cy="548640"/>
          </a:xfrm>
          <a:prstGeom prst="rect">
            <a:avLst/>
          </a:prstGeom>
          <a:effectLst>
            <a:glow rad="50800">
              <a:srgbClr val="FF0000">
                <a:alpha val="40000"/>
              </a:srgbClr>
            </a:glow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F3ECE42-A6E4-A37D-3BB5-4AAD9652A7DF}"/>
              </a:ext>
            </a:extLst>
          </p:cNvPr>
          <p:cNvSpPr txBox="1"/>
          <p:nvPr/>
        </p:nvSpPr>
        <p:spPr>
          <a:xfrm>
            <a:off x="2803915" y="2356547"/>
            <a:ext cx="1394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Stop Guessing</a:t>
            </a:r>
          </a:p>
        </p:txBody>
      </p:sp>
      <p:pic>
        <p:nvPicPr>
          <p:cNvPr id="28" name="Picture 27" descr="Surgeon examining digital brain scan on monitor with patient in the background">
            <a:extLst>
              <a:ext uri="{FF2B5EF4-FFF2-40B4-BE49-F238E27FC236}">
                <a16:creationId xmlns:a16="http://schemas.microsoft.com/office/drawing/2014/main" id="{414FDA8E-BFAD-DDD7-0FA5-DF4BC6AE2F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881" y="1735944"/>
            <a:ext cx="2171640" cy="1307512"/>
          </a:xfrm>
          <a:prstGeom prst="rect">
            <a:avLst/>
          </a:prstGeom>
        </p:spPr>
      </p:pic>
      <p:pic>
        <p:nvPicPr>
          <p:cNvPr id="29" name="Graphic 28" descr="Badge Tick1 with solid fill">
            <a:extLst>
              <a:ext uri="{FF2B5EF4-FFF2-40B4-BE49-F238E27FC236}">
                <a16:creationId xmlns:a16="http://schemas.microsoft.com/office/drawing/2014/main" id="{B35AC5DF-F589-0ADB-486A-3CEC4AAE64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39367" y="1789948"/>
            <a:ext cx="692283" cy="599752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FA7B56C-C2FE-8B29-DBCE-5D6117EB3BFD}"/>
              </a:ext>
            </a:extLst>
          </p:cNvPr>
          <p:cNvSpPr txBox="1"/>
          <p:nvPr/>
        </p:nvSpPr>
        <p:spPr>
          <a:xfrm>
            <a:off x="7178521" y="2353885"/>
            <a:ext cx="1509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the diagnosis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098A57F-4E8E-2B95-BC2B-EB77EE9CF7D8}"/>
              </a:ext>
            </a:extLst>
          </p:cNvPr>
          <p:cNvSpPr txBox="1"/>
          <p:nvPr/>
        </p:nvSpPr>
        <p:spPr>
          <a:xfrm>
            <a:off x="311700" y="3313194"/>
            <a:ext cx="8746781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3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Running Clusters without Observability is trying to say something is wrong without diagnostics.</a:t>
            </a:r>
          </a:p>
          <a:p>
            <a:endParaRPr lang="en-IN" sz="13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3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You cannot confidently answer:</a:t>
            </a:r>
          </a:p>
          <a:p>
            <a:endParaRPr lang="en-IN" sz="13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3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Where the problem started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3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How it propagated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3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Which component caused it ?</a:t>
            </a:r>
          </a:p>
        </p:txBody>
      </p:sp>
    </p:spTree>
    <p:extLst>
      <p:ext uri="{BB962C8B-B14F-4D97-AF65-F5344CB8AC3E}">
        <p14:creationId xmlns:p14="http://schemas.microsoft.com/office/powerpoint/2010/main" val="220847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>
          <a:extLst>
            <a:ext uri="{FF2B5EF4-FFF2-40B4-BE49-F238E27FC236}">
              <a16:creationId xmlns:a16="http://schemas.microsoft.com/office/drawing/2014/main" id="{C2EB0AD8-5F21-0DC6-DFE0-77D1AF81F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4E5C5-C4DB-058D-C772-167A3F6C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693" y="-258498"/>
            <a:ext cx="6950075" cy="1047750"/>
          </a:xfrm>
        </p:spPr>
        <p:txBody>
          <a:bodyPr anchor="b">
            <a:normAutofit/>
          </a:bodyPr>
          <a:lstStyle/>
          <a:p>
            <a:pPr algn="ctr"/>
            <a:r>
              <a:rPr lang="en-US">
                <a:latin typeface="Bell MT" panose="02020503060305020303" pitchFamily="18" charset="0"/>
              </a:rPr>
              <a:t>Seeing the System, Missing the Signal</a:t>
            </a:r>
            <a:endParaRPr lang="en-IN">
              <a:solidFill>
                <a:schemeClr val="tx2"/>
              </a:solidFill>
              <a:latin typeface="Bell MT" panose="020205030603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F96BD-C196-0256-BDB1-95A13760F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451" y="1311342"/>
            <a:ext cx="8521700" cy="33178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Generally, baseline monitors cover minimal metrics which can give no visibility into the internal specifics of system, like event flow, lag, etc.,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You may be able to see if a system is up, but not how it's behaving.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8A1ED30-0DF6-571F-5515-8F559C52FF00}"/>
              </a:ext>
            </a:extLst>
          </p:cNvPr>
          <p:cNvGrpSpPr/>
          <p:nvPr/>
        </p:nvGrpSpPr>
        <p:grpSpPr>
          <a:xfrm>
            <a:off x="862612" y="3216434"/>
            <a:ext cx="940498" cy="905574"/>
            <a:chOff x="9577952" y="2859020"/>
            <a:chExt cx="2030278" cy="203600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3107084-00FF-50E1-AF32-3A490ACCF596}"/>
                </a:ext>
              </a:extLst>
            </p:cNvPr>
            <p:cNvSpPr/>
            <p:nvPr/>
          </p:nvSpPr>
          <p:spPr>
            <a:xfrm>
              <a:off x="9577952" y="2966510"/>
              <a:ext cx="2030278" cy="192851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latin typeface="Arial" panose="020B0604020202020204" pitchFamily="34" charset="0"/>
                </a:rPr>
                <a:t>Kafka</a:t>
              </a:r>
            </a:p>
          </p:txBody>
        </p:sp>
        <p:pic>
          <p:nvPicPr>
            <p:cNvPr id="6" name="Graphic 5" descr="Sloth with solid fill">
              <a:extLst>
                <a:ext uri="{FF2B5EF4-FFF2-40B4-BE49-F238E27FC236}">
                  <a16:creationId xmlns:a16="http://schemas.microsoft.com/office/drawing/2014/main" id="{62ED2CDA-5803-46C8-DC7D-0E076F5D4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987228" y="2859020"/>
              <a:ext cx="914400" cy="914400"/>
            </a:xfrm>
            <a:prstGeom prst="rect">
              <a:avLst/>
            </a:prstGeom>
          </p:spPr>
        </p:pic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340E67F-EF0D-40ED-B614-1153318A6954}"/>
              </a:ext>
            </a:extLst>
          </p:cNvPr>
          <p:cNvCxnSpPr>
            <a:cxnSpLocks/>
          </p:cNvCxnSpPr>
          <p:nvPr/>
        </p:nvCxnSpPr>
        <p:spPr>
          <a:xfrm>
            <a:off x="1811351" y="3681169"/>
            <a:ext cx="103884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E844CB75-C426-8496-5277-ED7AB861F156}"/>
              </a:ext>
            </a:extLst>
          </p:cNvPr>
          <p:cNvGrpSpPr/>
          <p:nvPr/>
        </p:nvGrpSpPr>
        <p:grpSpPr>
          <a:xfrm>
            <a:off x="2915140" y="2823145"/>
            <a:ext cx="1103715" cy="393289"/>
            <a:chOff x="13240869" y="1944810"/>
            <a:chExt cx="1544111" cy="763935"/>
          </a:xfrm>
        </p:grpSpPr>
        <p:pic>
          <p:nvPicPr>
            <p:cNvPr id="9" name="Graphic 8" descr="Upward trend with solid fill">
              <a:extLst>
                <a:ext uri="{FF2B5EF4-FFF2-40B4-BE49-F238E27FC236}">
                  <a16:creationId xmlns:a16="http://schemas.microsoft.com/office/drawing/2014/main" id="{D76E2BFA-EEFA-B71C-7941-69DD3E402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3240869" y="1944810"/>
              <a:ext cx="763935" cy="76393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6E207D3-D875-FA3C-1CA9-27267FEB01C2}"/>
                </a:ext>
              </a:extLst>
            </p:cNvPr>
            <p:cNvSpPr txBox="1"/>
            <p:nvPr/>
          </p:nvSpPr>
          <p:spPr>
            <a:xfrm>
              <a:off x="13870580" y="2091088"/>
              <a:ext cx="914400" cy="488031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100">
                  <a:latin typeface="+mj-lt"/>
                </a:rPr>
                <a:t>CPU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E71CC7-CFDD-A542-5A50-9386D574CB29}"/>
              </a:ext>
            </a:extLst>
          </p:cNvPr>
          <p:cNvGrpSpPr/>
          <p:nvPr/>
        </p:nvGrpSpPr>
        <p:grpSpPr>
          <a:xfrm>
            <a:off x="2908855" y="3433068"/>
            <a:ext cx="1096577" cy="587654"/>
            <a:chOff x="13317658" y="3306442"/>
            <a:chExt cx="2313675" cy="114147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A79959B-B8D4-53A4-682B-67E828FAF7AD}"/>
                </a:ext>
              </a:extLst>
            </p:cNvPr>
            <p:cNvSpPr txBox="1"/>
            <p:nvPr/>
          </p:nvSpPr>
          <p:spPr>
            <a:xfrm>
              <a:off x="14107611" y="3544344"/>
              <a:ext cx="1523722" cy="48803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100">
                  <a:latin typeface="+mj-lt"/>
                </a:rPr>
                <a:t>Memory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D85EDD6-9A84-26A1-89D4-AA14AF82D051}"/>
                </a:ext>
              </a:extLst>
            </p:cNvPr>
            <p:cNvGrpSpPr/>
            <p:nvPr/>
          </p:nvGrpSpPr>
          <p:grpSpPr>
            <a:xfrm>
              <a:off x="13317658" y="3306442"/>
              <a:ext cx="1055367" cy="1141473"/>
              <a:chOff x="11047944" y="5990585"/>
              <a:chExt cx="1995310" cy="2129329"/>
            </a:xfrm>
          </p:grpSpPr>
          <p:pic>
            <p:nvPicPr>
              <p:cNvPr id="14" name="Graphic 13" descr="Head with gears with solid fill">
                <a:extLst>
                  <a:ext uri="{FF2B5EF4-FFF2-40B4-BE49-F238E27FC236}">
                    <a16:creationId xmlns:a16="http://schemas.microsoft.com/office/drawing/2014/main" id="{DCB71088-6AFE-E179-A003-1E8AA56B01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1047944" y="6124604"/>
                <a:ext cx="1995310" cy="1995310"/>
              </a:xfrm>
              <a:prstGeom prst="rect">
                <a:avLst/>
              </a:prstGeom>
            </p:spPr>
          </p:pic>
          <p:grpSp>
            <p:nvGrpSpPr>
              <p:cNvPr id="15" name="Group 1028">
                <a:extLst>
                  <a:ext uri="{FF2B5EF4-FFF2-40B4-BE49-F238E27FC236}">
                    <a16:creationId xmlns:a16="http://schemas.microsoft.com/office/drawing/2014/main" id="{5BAFF6F5-4845-5AAB-FEA7-5C1468B9BB74}"/>
                  </a:ext>
                </a:extLst>
              </p:cNvPr>
              <p:cNvGrpSpPr/>
              <p:nvPr/>
            </p:nvGrpSpPr>
            <p:grpSpPr>
              <a:xfrm rot="16200000">
                <a:off x="11078497" y="6068350"/>
                <a:ext cx="1599849" cy="1444320"/>
                <a:chOff x="13457611" y="6301327"/>
                <a:chExt cx="1599849" cy="1444320"/>
              </a:xfrm>
            </p:grpSpPr>
            <p:pic>
              <p:nvPicPr>
                <p:cNvPr id="16" name="Graphic 15" descr="Processor with solid fill">
                  <a:extLst>
                    <a:ext uri="{FF2B5EF4-FFF2-40B4-BE49-F238E27FC236}">
                      <a16:creationId xmlns:a16="http://schemas.microsoft.com/office/drawing/2014/main" id="{ACEF9FB9-1763-DAE2-CE1B-6933D890A6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3535376" y="6223562"/>
                  <a:ext cx="1444320" cy="1599849"/>
                </a:xfrm>
                <a:prstGeom prst="rect">
                  <a:avLst/>
                </a:prstGeom>
              </p:spPr>
            </p:pic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DB56E29-77CD-6639-2632-3131C1A9236D}"/>
                    </a:ext>
                  </a:extLst>
                </p:cNvPr>
                <p:cNvSpPr txBox="1"/>
                <p:nvPr/>
              </p:nvSpPr>
              <p:spPr>
                <a:xfrm>
                  <a:off x="13859209" y="6807650"/>
                  <a:ext cx="832837" cy="2696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r>
                    <a:rPr lang="en-US" sz="400" b="1"/>
                    <a:t>RAM</a:t>
                  </a:r>
                </a:p>
              </p:txBody>
            </p:sp>
          </p:grp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6B2B3FE-F055-0B97-FB0B-C0EB2AEE8C2F}"/>
              </a:ext>
            </a:extLst>
          </p:cNvPr>
          <p:cNvSpPr txBox="1"/>
          <p:nvPr/>
        </p:nvSpPr>
        <p:spPr>
          <a:xfrm>
            <a:off x="824876" y="2987289"/>
            <a:ext cx="878236" cy="2512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100" b="1">
                <a:latin typeface="+mj-lt"/>
              </a:rPr>
              <a:t>Throughput</a:t>
            </a: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F22DC97C-782E-4D03-4072-DD29467D88E5}"/>
              </a:ext>
            </a:extLst>
          </p:cNvPr>
          <p:cNvCxnSpPr>
            <a:cxnSpLocks/>
          </p:cNvCxnSpPr>
          <p:nvPr/>
        </p:nvCxnSpPr>
        <p:spPr>
          <a:xfrm flipV="1">
            <a:off x="1772824" y="3019789"/>
            <a:ext cx="1077376" cy="44933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89AF93DB-EF2C-AB4F-C507-24BC71EB46FC}"/>
              </a:ext>
            </a:extLst>
          </p:cNvPr>
          <p:cNvCxnSpPr>
            <a:cxnSpLocks/>
          </p:cNvCxnSpPr>
          <p:nvPr/>
        </p:nvCxnSpPr>
        <p:spPr>
          <a:xfrm rot="16200000" flipH="1">
            <a:off x="1870587" y="3671976"/>
            <a:ext cx="476801" cy="1479692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6415C5E-364D-F3BE-F0D2-2B8CE157CCC4}"/>
              </a:ext>
            </a:extLst>
          </p:cNvPr>
          <p:cNvCxnSpPr>
            <a:cxnSpLocks/>
          </p:cNvCxnSpPr>
          <p:nvPr/>
        </p:nvCxnSpPr>
        <p:spPr>
          <a:xfrm>
            <a:off x="824876" y="3000713"/>
            <a:ext cx="0" cy="2243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6401E28-605C-1D2A-9913-3622383ABA54}"/>
              </a:ext>
            </a:extLst>
          </p:cNvPr>
          <p:cNvGrpSpPr/>
          <p:nvPr/>
        </p:nvGrpSpPr>
        <p:grpSpPr>
          <a:xfrm>
            <a:off x="2908855" y="4070335"/>
            <a:ext cx="2853130" cy="822146"/>
            <a:chOff x="13175625" y="4549125"/>
            <a:chExt cx="4950123" cy="159695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D8CCBD4-D18E-9718-3CF2-1178F448B7E8}"/>
                </a:ext>
              </a:extLst>
            </p:cNvPr>
            <p:cNvGrpSpPr/>
            <p:nvPr/>
          </p:nvGrpSpPr>
          <p:grpSpPr>
            <a:xfrm>
              <a:off x="13175625" y="4549125"/>
              <a:ext cx="4950123" cy="1596955"/>
              <a:chOff x="13175625" y="4549125"/>
              <a:chExt cx="4950123" cy="1596955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81C824F-2145-70F7-0D9D-30329580FF53}"/>
                  </a:ext>
                </a:extLst>
              </p:cNvPr>
              <p:cNvSpPr txBox="1"/>
              <p:nvPr/>
            </p:nvSpPr>
            <p:spPr>
              <a:xfrm>
                <a:off x="13900435" y="5348737"/>
                <a:ext cx="4225313" cy="653549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sz="1100">
                    <a:latin typeface="+mj-lt"/>
                  </a:rPr>
                  <a:t>Horizontal Broker Scaling </a:t>
                </a: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B4E61D8-8AFD-834E-58F5-AC24BBDDEBE8}"/>
                  </a:ext>
                </a:extLst>
              </p:cNvPr>
              <p:cNvGrpSpPr/>
              <p:nvPr/>
            </p:nvGrpSpPr>
            <p:grpSpPr>
              <a:xfrm>
                <a:off x="13175625" y="5321550"/>
                <a:ext cx="788720" cy="824530"/>
                <a:chOff x="13065071" y="5091222"/>
                <a:chExt cx="903685" cy="1131475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252A9F4F-704C-EF99-768D-A5677934C9FC}"/>
                    </a:ext>
                  </a:extLst>
                </p:cNvPr>
                <p:cNvSpPr/>
                <p:nvPr/>
              </p:nvSpPr>
              <p:spPr>
                <a:xfrm>
                  <a:off x="13065071" y="5091222"/>
                  <a:ext cx="903685" cy="1131475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9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>
                    <a:solidFill>
                      <a:schemeClr val="tx1">
                        <a:lumMod val="95000"/>
                      </a:schemeClr>
                    </a:solidFill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7024E6CD-96D8-6CF1-9FCA-16A9C8266AC7}"/>
                    </a:ext>
                  </a:extLst>
                </p:cNvPr>
                <p:cNvGrpSpPr/>
                <p:nvPr/>
              </p:nvGrpSpPr>
              <p:grpSpPr>
                <a:xfrm>
                  <a:off x="13185515" y="5258385"/>
                  <a:ext cx="569844" cy="733747"/>
                  <a:chOff x="6559826" y="4612599"/>
                  <a:chExt cx="569844" cy="733747"/>
                </a:xfrm>
              </p:grpSpPr>
              <p:sp>
                <p:nvSpPr>
                  <p:cNvPr id="65" name="Cylinder 64">
                    <a:extLst>
                      <a:ext uri="{FF2B5EF4-FFF2-40B4-BE49-F238E27FC236}">
                        <a16:creationId xmlns:a16="http://schemas.microsoft.com/office/drawing/2014/main" id="{E71E34D2-F04E-AA11-C872-B05B7AA93773}"/>
                      </a:ext>
                    </a:extLst>
                  </p:cNvPr>
                  <p:cNvSpPr/>
                  <p:nvPr/>
                </p:nvSpPr>
                <p:spPr>
                  <a:xfrm>
                    <a:off x="6559826" y="4612599"/>
                    <a:ext cx="265044" cy="514307"/>
                  </a:xfrm>
                  <a:prstGeom prst="can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66" name="Cylinder 65">
                    <a:extLst>
                      <a:ext uri="{FF2B5EF4-FFF2-40B4-BE49-F238E27FC236}">
                        <a16:creationId xmlns:a16="http://schemas.microsoft.com/office/drawing/2014/main" id="{C7613CDE-B754-5274-4AA2-668BF29ED88A}"/>
                      </a:ext>
                    </a:extLst>
                  </p:cNvPr>
                  <p:cNvSpPr/>
                  <p:nvPr/>
                </p:nvSpPr>
                <p:spPr>
                  <a:xfrm>
                    <a:off x="6864626" y="4612599"/>
                    <a:ext cx="265044" cy="514307"/>
                  </a:xfrm>
                  <a:prstGeom prst="can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67" name="Cylinder 66">
                    <a:extLst>
                      <a:ext uri="{FF2B5EF4-FFF2-40B4-BE49-F238E27FC236}">
                        <a16:creationId xmlns:a16="http://schemas.microsoft.com/office/drawing/2014/main" id="{338EF928-4B8F-A710-BF6A-D0A5166D9FC0}"/>
                      </a:ext>
                    </a:extLst>
                  </p:cNvPr>
                  <p:cNvSpPr/>
                  <p:nvPr/>
                </p:nvSpPr>
                <p:spPr>
                  <a:xfrm>
                    <a:off x="6712227" y="4858316"/>
                    <a:ext cx="264872" cy="488030"/>
                  </a:xfrm>
                  <a:prstGeom prst="can">
                    <a:avLst/>
                  </a:prstGeom>
                  <a:ln/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>
                      <a:latin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ED8E6B10-CDBF-253B-B541-8DC11D52AB97}"/>
                  </a:ext>
                </a:extLst>
              </p:cNvPr>
              <p:cNvGrpSpPr/>
              <p:nvPr/>
            </p:nvGrpSpPr>
            <p:grpSpPr>
              <a:xfrm>
                <a:off x="14006361" y="4549125"/>
                <a:ext cx="588517" cy="568332"/>
                <a:chOff x="6559826" y="4612599"/>
                <a:chExt cx="569844" cy="733747"/>
              </a:xfrm>
            </p:grpSpPr>
            <p:sp>
              <p:nvSpPr>
                <p:cNvPr id="28" name="Cylinder 27">
                  <a:extLst>
                    <a:ext uri="{FF2B5EF4-FFF2-40B4-BE49-F238E27FC236}">
                      <a16:creationId xmlns:a16="http://schemas.microsoft.com/office/drawing/2014/main" id="{507C860F-0B78-3840-636F-F44327F1E747}"/>
                    </a:ext>
                  </a:extLst>
                </p:cNvPr>
                <p:cNvSpPr/>
                <p:nvPr/>
              </p:nvSpPr>
              <p:spPr>
                <a:xfrm>
                  <a:off x="6559826" y="4612599"/>
                  <a:ext cx="265044" cy="514307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1">
                        <a:lumMod val="67000"/>
                      </a:schemeClr>
                    </a:gs>
                    <a:gs pos="48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" name="Cylinder 28">
                  <a:extLst>
                    <a:ext uri="{FF2B5EF4-FFF2-40B4-BE49-F238E27FC236}">
                      <a16:creationId xmlns:a16="http://schemas.microsoft.com/office/drawing/2014/main" id="{B3C908E9-17B2-B25D-1604-CB0F25F0B65F}"/>
                    </a:ext>
                  </a:extLst>
                </p:cNvPr>
                <p:cNvSpPr/>
                <p:nvPr/>
              </p:nvSpPr>
              <p:spPr>
                <a:xfrm>
                  <a:off x="6864626" y="4612599"/>
                  <a:ext cx="265044" cy="514307"/>
                </a:xfrm>
                <a:prstGeom prst="can">
                  <a:avLst/>
                </a:prstGeom>
                <a:gradFill flip="none" rotWithShape="1">
                  <a:gsLst>
                    <a:gs pos="0">
                      <a:schemeClr val="accent1">
                        <a:lumMod val="67000"/>
                      </a:schemeClr>
                    </a:gs>
                    <a:gs pos="48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" name="Cylinder 29">
                  <a:extLst>
                    <a:ext uri="{FF2B5EF4-FFF2-40B4-BE49-F238E27FC236}">
                      <a16:creationId xmlns:a16="http://schemas.microsoft.com/office/drawing/2014/main" id="{4D939BA9-CD8D-966B-606F-A243818BC6F6}"/>
                    </a:ext>
                  </a:extLst>
                </p:cNvPr>
                <p:cNvSpPr/>
                <p:nvPr/>
              </p:nvSpPr>
              <p:spPr>
                <a:xfrm>
                  <a:off x="6712227" y="4858316"/>
                  <a:ext cx="264872" cy="488030"/>
                </a:xfrm>
                <a:prstGeom prst="can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>
                    <a:latin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4A9A796B-3A5F-A8FA-77C1-AAA4F79427A0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3366964" y="4878993"/>
              <a:ext cx="588517" cy="311311"/>
            </a:xfrm>
            <a:prstGeom prst="curvedConnector3">
              <a:avLst>
                <a:gd name="adj1" fmla="val 97288"/>
              </a:avLst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68" name="Graphic 67" descr="Pandemic flattening curve line graph with solid fill">
            <a:extLst>
              <a:ext uri="{FF2B5EF4-FFF2-40B4-BE49-F238E27FC236}">
                <a16:creationId xmlns:a16="http://schemas.microsoft.com/office/drawing/2014/main" id="{1CFBA39F-3BE1-4F41-0808-CD267A148B2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735507" y="3097195"/>
            <a:ext cx="853087" cy="776001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94B01568-58EA-A90F-1143-1FFEB9FEDF05}"/>
              </a:ext>
            </a:extLst>
          </p:cNvPr>
          <p:cNvSpPr txBox="1"/>
          <p:nvPr/>
        </p:nvSpPr>
        <p:spPr>
          <a:xfrm>
            <a:off x="6405322" y="3347431"/>
            <a:ext cx="1697037" cy="2755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>
                <a:latin typeface="+mj-lt"/>
              </a:rPr>
              <a:t>Increase Linger 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869F99B-FA72-5B55-AECD-D62A4B9C6C50}"/>
              </a:ext>
            </a:extLst>
          </p:cNvPr>
          <p:cNvCxnSpPr>
            <a:cxnSpLocks/>
          </p:cNvCxnSpPr>
          <p:nvPr/>
        </p:nvCxnSpPr>
        <p:spPr>
          <a:xfrm flipV="1">
            <a:off x="7878542" y="3246475"/>
            <a:ext cx="0" cy="507404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07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>
          <a:extLst>
            <a:ext uri="{FF2B5EF4-FFF2-40B4-BE49-F238E27FC236}">
              <a16:creationId xmlns:a16="http://schemas.microsoft.com/office/drawing/2014/main" id="{823B035A-F025-99D5-E82E-0A7EB3F07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">
            <a:extLst>
              <a:ext uri="{FF2B5EF4-FFF2-40B4-BE49-F238E27FC236}">
                <a16:creationId xmlns:a16="http://schemas.microsoft.com/office/drawing/2014/main" id="{4975CB67-2D3A-0C16-08DC-DF96BA804A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indent="-228600">
              <a:buFontTx/>
              <a:buChar char="-"/>
            </a:pPr>
            <a:endParaRPr lang="en-US"/>
          </a:p>
          <a:p>
            <a:pPr marL="228600" lvl="0" indent="0">
              <a:buNone/>
            </a:pPr>
            <a:r>
              <a:rPr lang="en-US"/>
              <a:t>                                                                            </a:t>
            </a:r>
            <a:endParaRPr lang="en-US" b="1" i="1"/>
          </a:p>
          <a:p>
            <a:pPr lvl="0" indent="-228600">
              <a:buFontTx/>
              <a:buChar char="-"/>
            </a:pPr>
            <a:endParaRPr lang="en-US"/>
          </a:p>
          <a:p>
            <a:pPr marL="228600" lvl="0" indent="0">
              <a:buNone/>
            </a:pPr>
            <a:endParaRPr lang="en-US"/>
          </a:p>
          <a:p>
            <a:pPr marL="228600" lvl="0" indent="0">
              <a:buNone/>
            </a:pPr>
            <a:endParaRPr lang="en-US"/>
          </a:p>
          <a:p>
            <a:pPr marL="228600" lvl="0" indent="0">
              <a:buNone/>
            </a:pPr>
            <a:endParaRPr lang="en-US"/>
          </a:p>
          <a:p>
            <a:pPr marL="228600" lvl="0" indent="0">
              <a:buNone/>
            </a:pPr>
            <a:endParaRPr lang="en-US"/>
          </a:p>
          <a:p>
            <a:pPr marL="228600" lvl="0" indent="0">
              <a:buNone/>
            </a:pPr>
            <a:endParaRPr lang="en-US"/>
          </a:p>
          <a:p>
            <a:pPr marL="228600" lvl="0" indent="0">
              <a:buNone/>
            </a:pPr>
            <a:endParaRPr lang="en-US"/>
          </a:p>
          <a:p>
            <a:pPr marL="228600" lvl="0" indent="0">
              <a:buNone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77E83C-92FA-0F76-00C4-13A7192F7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95253" y="-230803"/>
            <a:ext cx="6950075" cy="1047750"/>
          </a:xfrm>
        </p:spPr>
        <p:txBody>
          <a:bodyPr anchor="b">
            <a:normAutofit/>
          </a:bodyPr>
          <a:lstStyle/>
          <a:p>
            <a:pPr algn="ctr"/>
            <a:r>
              <a:rPr lang="en-IN">
                <a:solidFill>
                  <a:schemeClr val="tx2"/>
                </a:solidFill>
                <a:latin typeface="Bell MT" panose="02020503060305020303" pitchFamily="18" charset="0"/>
              </a:rPr>
              <a:t>Foundations of Observability</a:t>
            </a:r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D3D24D1D-EC21-D349-22A5-1F6F3B17B9A9}"/>
              </a:ext>
            </a:extLst>
          </p:cNvPr>
          <p:cNvSpPr/>
          <p:nvPr/>
        </p:nvSpPr>
        <p:spPr>
          <a:xfrm>
            <a:off x="474161" y="3062153"/>
            <a:ext cx="2099670" cy="818601"/>
          </a:xfrm>
          <a:prstGeom prst="round2DiagRect">
            <a:avLst/>
          </a:prstGeom>
          <a:ln>
            <a:solidFill>
              <a:srgbClr val="00737C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600" b="1" i="1" dirty="0"/>
              <a:t>Metrics</a:t>
            </a:r>
          </a:p>
          <a:p>
            <a:pPr algn="ctr"/>
            <a:endParaRPr lang="en-IN" b="1" i="1" dirty="0"/>
          </a:p>
          <a:p>
            <a:pPr algn="ctr"/>
            <a:r>
              <a:rPr lang="en-IN" b="1" i="1" dirty="0"/>
              <a:t>(Health and Trends)</a:t>
            </a: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5B33187F-1C95-606C-0FBB-30FC3398A485}"/>
              </a:ext>
            </a:extLst>
          </p:cNvPr>
          <p:cNvSpPr/>
          <p:nvPr/>
        </p:nvSpPr>
        <p:spPr>
          <a:xfrm>
            <a:off x="3444514" y="3022202"/>
            <a:ext cx="2266949" cy="818601"/>
          </a:xfrm>
          <a:prstGeom prst="round2DiagRect">
            <a:avLst/>
          </a:prstGeom>
          <a:ln>
            <a:solidFill>
              <a:srgbClr val="00737C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600" b="1" i="1" dirty="0"/>
              <a:t>Logs</a:t>
            </a:r>
            <a:endParaRPr lang="en-IN" b="1" i="1" dirty="0"/>
          </a:p>
          <a:p>
            <a:pPr algn="ctr"/>
            <a:endParaRPr lang="en-IN" b="1" i="1" dirty="0"/>
          </a:p>
          <a:p>
            <a:pPr algn="ctr"/>
            <a:r>
              <a:rPr lang="en-IN" b="1" i="1" dirty="0"/>
              <a:t>(Events and details)</a:t>
            </a: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9CD3E7C-0A01-8C18-3E69-E12C3DF3A514}"/>
              </a:ext>
            </a:extLst>
          </p:cNvPr>
          <p:cNvSpPr/>
          <p:nvPr/>
        </p:nvSpPr>
        <p:spPr>
          <a:xfrm>
            <a:off x="6616812" y="3036349"/>
            <a:ext cx="2266949" cy="818600"/>
          </a:xfrm>
          <a:prstGeom prst="round2DiagRect">
            <a:avLst/>
          </a:prstGeom>
          <a:ln>
            <a:solidFill>
              <a:srgbClr val="00737C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600" b="1" i="1" dirty="0"/>
              <a:t>Traces</a:t>
            </a:r>
          </a:p>
          <a:p>
            <a:pPr algn="ctr"/>
            <a:endParaRPr lang="en-IN" sz="1600" b="1" i="1" dirty="0"/>
          </a:p>
          <a:p>
            <a:pPr algn="ctr"/>
            <a:r>
              <a:rPr lang="en-IN" sz="1200" b="1" i="1" dirty="0"/>
              <a:t>(End-to-End request path)</a:t>
            </a:r>
            <a:endParaRPr lang="en-IN" sz="1100" b="1" i="1" dirty="0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A9E8DD21-59A9-42B6-5638-EA0B0245D541}"/>
              </a:ext>
            </a:extLst>
          </p:cNvPr>
          <p:cNvCxnSpPr/>
          <p:nvPr/>
        </p:nvCxnSpPr>
        <p:spPr>
          <a:xfrm rot="10800000" flipV="1">
            <a:off x="2271055" y="2243553"/>
            <a:ext cx="1927050" cy="818600"/>
          </a:xfrm>
          <a:prstGeom prst="curvedConnector3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96377795-C5F7-D14B-0802-5A2EF012838F}"/>
              </a:ext>
            </a:extLst>
          </p:cNvPr>
          <p:cNvCxnSpPr>
            <a:cxnSpLocks/>
          </p:cNvCxnSpPr>
          <p:nvPr/>
        </p:nvCxnSpPr>
        <p:spPr>
          <a:xfrm>
            <a:off x="4902523" y="2243553"/>
            <a:ext cx="1786734" cy="818600"/>
          </a:xfrm>
          <a:prstGeom prst="curvedConnector3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34FD2D2F-2461-1B0B-379F-C3F446C10A45}"/>
              </a:ext>
            </a:extLst>
          </p:cNvPr>
          <p:cNvCxnSpPr>
            <a:cxnSpLocks/>
          </p:cNvCxnSpPr>
          <p:nvPr/>
        </p:nvCxnSpPr>
        <p:spPr>
          <a:xfrm rot="5400000">
            <a:off x="4038217" y="2487870"/>
            <a:ext cx="759049" cy="270418"/>
          </a:xfrm>
          <a:prstGeom prst="bentConnector3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22A0EB6A-347C-36CD-F559-3B37869722E5}"/>
              </a:ext>
            </a:extLst>
          </p:cNvPr>
          <p:cNvSpPr/>
          <p:nvPr/>
        </p:nvSpPr>
        <p:spPr>
          <a:xfrm>
            <a:off x="3340639" y="1367942"/>
            <a:ext cx="2419350" cy="885086"/>
          </a:xfrm>
          <a:prstGeom prst="round2DiagRect">
            <a:avLst/>
          </a:prstGeom>
          <a:ln>
            <a:solidFill>
              <a:srgbClr val="00737C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600" b="1" i="1"/>
              <a:t>Observability</a:t>
            </a:r>
            <a:endParaRPr lang="en-IN" b="1" i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11EE8B-BDE6-3900-2B52-E1F81CA7FFBB}"/>
              </a:ext>
            </a:extLst>
          </p:cNvPr>
          <p:cNvSpPr txBox="1"/>
          <p:nvPr/>
        </p:nvSpPr>
        <p:spPr>
          <a:xfrm>
            <a:off x="706976" y="3831327"/>
            <a:ext cx="76866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IN" sz="1200"/>
          </a:p>
          <a:p>
            <a:pPr algn="ctr"/>
            <a:endParaRPr lang="en-IN" sz="1200"/>
          </a:p>
          <a:p>
            <a:pPr algn="ctr"/>
            <a:r>
              <a:rPr lang="en-IN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Metrics tell you something is wrong. </a:t>
            </a:r>
          </a:p>
          <a:p>
            <a:pPr algn="ctr"/>
            <a:r>
              <a:rPr lang="en-IN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Logs tell you why. </a:t>
            </a:r>
            <a:br>
              <a:rPr lang="en-IN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IN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Traces tell you where.</a:t>
            </a:r>
          </a:p>
        </p:txBody>
      </p:sp>
    </p:spTree>
    <p:extLst>
      <p:ext uri="{BB962C8B-B14F-4D97-AF65-F5344CB8AC3E}">
        <p14:creationId xmlns:p14="http://schemas.microsoft.com/office/powerpoint/2010/main" val="187600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7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>
          <a:extLst>
            <a:ext uri="{FF2B5EF4-FFF2-40B4-BE49-F238E27FC236}">
              <a16:creationId xmlns:a16="http://schemas.microsoft.com/office/drawing/2014/main" id="{24DFB3C8-70A6-B4FC-E0AB-C25AFC024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F855B-9C14-90AD-4C01-B53BE9EBB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09918" y="-296700"/>
            <a:ext cx="6950075" cy="1047750"/>
          </a:xfrm>
        </p:spPr>
        <p:txBody>
          <a:bodyPr anchor="b">
            <a:normAutofit/>
          </a:bodyPr>
          <a:lstStyle/>
          <a:p>
            <a:pPr algn="ctr"/>
            <a:r>
              <a:rPr lang="en-IN">
                <a:solidFill>
                  <a:schemeClr val="tx2"/>
                </a:solidFill>
                <a:latin typeface="Bell MT" panose="02020503060305020303" pitchFamily="18" charset="0"/>
              </a:rPr>
              <a:t>OTEL Pipeline Architecture</a:t>
            </a:r>
          </a:p>
        </p:txBody>
      </p:sp>
      <p:pic>
        <p:nvPicPr>
          <p:cNvPr id="1050" name="Picture 2">
            <a:extLst>
              <a:ext uri="{FF2B5EF4-FFF2-40B4-BE49-F238E27FC236}">
                <a16:creationId xmlns:a16="http://schemas.microsoft.com/office/drawing/2014/main" id="{BFA16827-134C-32B8-72C9-C7A6BC67C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62" y="3217020"/>
            <a:ext cx="669405" cy="6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4" descr="Collector | OpenTelemetry">
            <a:extLst>
              <a:ext uri="{FF2B5EF4-FFF2-40B4-BE49-F238E27FC236}">
                <a16:creationId xmlns:a16="http://schemas.microsoft.com/office/drawing/2014/main" id="{9497300D-3C89-7FFD-E980-8E24E86A2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282" y="2712785"/>
            <a:ext cx="1102704" cy="67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6" descr="Grafana logo - free Icon PNG, SVG">
            <a:extLst>
              <a:ext uri="{FF2B5EF4-FFF2-40B4-BE49-F238E27FC236}">
                <a16:creationId xmlns:a16="http://schemas.microsoft.com/office/drawing/2014/main" id="{66B067FA-5A35-4E07-E5E5-0E48D7FC1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497" y="2784037"/>
            <a:ext cx="984144" cy="4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53" name="Group 1052">
            <a:extLst>
              <a:ext uri="{FF2B5EF4-FFF2-40B4-BE49-F238E27FC236}">
                <a16:creationId xmlns:a16="http://schemas.microsoft.com/office/drawing/2014/main" id="{3A072930-6A59-3073-4423-906ED057ACB3}"/>
              </a:ext>
            </a:extLst>
          </p:cNvPr>
          <p:cNvGrpSpPr/>
          <p:nvPr/>
        </p:nvGrpSpPr>
        <p:grpSpPr>
          <a:xfrm>
            <a:off x="7922010" y="2141764"/>
            <a:ext cx="587251" cy="494935"/>
            <a:chOff x="9850438" y="2722563"/>
            <a:chExt cx="555625" cy="576263"/>
          </a:xfrm>
          <a:solidFill>
            <a:srgbClr val="00737C"/>
          </a:solidFill>
        </p:grpSpPr>
        <p:sp>
          <p:nvSpPr>
            <p:cNvPr id="1054" name="Freeform 58">
              <a:extLst>
                <a:ext uri="{FF2B5EF4-FFF2-40B4-BE49-F238E27FC236}">
                  <a16:creationId xmlns:a16="http://schemas.microsoft.com/office/drawing/2014/main" id="{F163545D-4361-554B-A046-85BD1A91E4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50438" y="2722563"/>
              <a:ext cx="371475" cy="538163"/>
            </a:xfrm>
            <a:custGeom>
              <a:avLst/>
              <a:gdLst>
                <a:gd name="T0" fmla="*/ 154 w 154"/>
                <a:gd name="T1" fmla="*/ 65 h 224"/>
                <a:gd name="T2" fmla="*/ 100 w 154"/>
                <a:gd name="T3" fmla="*/ 0 h 224"/>
                <a:gd name="T4" fmla="*/ 45 w 154"/>
                <a:gd name="T5" fmla="*/ 65 h 224"/>
                <a:gd name="T6" fmla="*/ 72 w 154"/>
                <a:gd name="T7" fmla="*/ 120 h 224"/>
                <a:gd name="T8" fmla="*/ 72 w 154"/>
                <a:gd name="T9" fmla="*/ 141 h 224"/>
                <a:gd name="T10" fmla="*/ 23 w 154"/>
                <a:gd name="T11" fmla="*/ 159 h 224"/>
                <a:gd name="T12" fmla="*/ 0 w 154"/>
                <a:gd name="T13" fmla="*/ 192 h 224"/>
                <a:gd name="T14" fmla="*/ 0 w 154"/>
                <a:gd name="T15" fmla="*/ 224 h 224"/>
                <a:gd name="T16" fmla="*/ 112 w 154"/>
                <a:gd name="T17" fmla="*/ 224 h 224"/>
                <a:gd name="T18" fmla="*/ 112 w 154"/>
                <a:gd name="T19" fmla="*/ 216 h 224"/>
                <a:gd name="T20" fmla="*/ 8 w 154"/>
                <a:gd name="T21" fmla="*/ 216 h 224"/>
                <a:gd name="T22" fmla="*/ 8 w 154"/>
                <a:gd name="T23" fmla="*/ 192 h 224"/>
                <a:gd name="T24" fmla="*/ 25 w 154"/>
                <a:gd name="T25" fmla="*/ 167 h 224"/>
                <a:gd name="T26" fmla="*/ 80 w 154"/>
                <a:gd name="T27" fmla="*/ 147 h 224"/>
                <a:gd name="T28" fmla="*/ 80 w 154"/>
                <a:gd name="T29" fmla="*/ 125 h 224"/>
                <a:gd name="T30" fmla="*/ 100 w 154"/>
                <a:gd name="T31" fmla="*/ 129 h 224"/>
                <a:gd name="T32" fmla="*/ 120 w 154"/>
                <a:gd name="T33" fmla="*/ 124 h 224"/>
                <a:gd name="T34" fmla="*/ 120 w 154"/>
                <a:gd name="T35" fmla="*/ 144 h 224"/>
                <a:gd name="T36" fmla="*/ 128 w 154"/>
                <a:gd name="T37" fmla="*/ 144 h 224"/>
                <a:gd name="T38" fmla="*/ 128 w 154"/>
                <a:gd name="T39" fmla="*/ 120 h 224"/>
                <a:gd name="T40" fmla="*/ 154 w 154"/>
                <a:gd name="T41" fmla="*/ 65 h 224"/>
                <a:gd name="T42" fmla="*/ 100 w 154"/>
                <a:gd name="T43" fmla="*/ 8 h 224"/>
                <a:gd name="T44" fmla="*/ 145 w 154"/>
                <a:gd name="T45" fmla="*/ 55 h 224"/>
                <a:gd name="T46" fmla="*/ 144 w 154"/>
                <a:gd name="T47" fmla="*/ 56 h 224"/>
                <a:gd name="T48" fmla="*/ 111 w 154"/>
                <a:gd name="T49" fmla="*/ 38 h 224"/>
                <a:gd name="T50" fmla="*/ 107 w 154"/>
                <a:gd name="T51" fmla="*/ 32 h 224"/>
                <a:gd name="T52" fmla="*/ 104 w 154"/>
                <a:gd name="T53" fmla="*/ 38 h 224"/>
                <a:gd name="T54" fmla="*/ 69 w 154"/>
                <a:gd name="T55" fmla="*/ 55 h 224"/>
                <a:gd name="T56" fmla="*/ 54 w 154"/>
                <a:gd name="T57" fmla="*/ 52 h 224"/>
                <a:gd name="T58" fmla="*/ 100 w 154"/>
                <a:gd name="T59" fmla="*/ 8 h 224"/>
                <a:gd name="T60" fmla="*/ 53 w 154"/>
                <a:gd name="T61" fmla="*/ 65 h 224"/>
                <a:gd name="T62" fmla="*/ 53 w 154"/>
                <a:gd name="T63" fmla="*/ 61 h 224"/>
                <a:gd name="T64" fmla="*/ 69 w 154"/>
                <a:gd name="T65" fmla="*/ 63 h 224"/>
                <a:gd name="T66" fmla="*/ 107 w 154"/>
                <a:gd name="T67" fmla="*/ 47 h 224"/>
                <a:gd name="T68" fmla="*/ 137 w 154"/>
                <a:gd name="T69" fmla="*/ 64 h 224"/>
                <a:gd name="T70" fmla="*/ 146 w 154"/>
                <a:gd name="T71" fmla="*/ 63 h 224"/>
                <a:gd name="T72" fmla="*/ 146 w 154"/>
                <a:gd name="T73" fmla="*/ 63 h 224"/>
                <a:gd name="T74" fmla="*/ 146 w 154"/>
                <a:gd name="T75" fmla="*/ 65 h 224"/>
                <a:gd name="T76" fmla="*/ 100 w 154"/>
                <a:gd name="T77" fmla="*/ 121 h 224"/>
                <a:gd name="T78" fmla="*/ 53 w 154"/>
                <a:gd name="T79" fmla="*/ 6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4" h="224">
                  <a:moveTo>
                    <a:pt x="154" y="65"/>
                  </a:moveTo>
                  <a:cubicBezTo>
                    <a:pt x="154" y="29"/>
                    <a:pt x="130" y="0"/>
                    <a:pt x="100" y="0"/>
                  </a:cubicBezTo>
                  <a:cubicBezTo>
                    <a:pt x="70" y="0"/>
                    <a:pt x="45" y="29"/>
                    <a:pt x="45" y="65"/>
                  </a:cubicBezTo>
                  <a:cubicBezTo>
                    <a:pt x="45" y="88"/>
                    <a:pt x="56" y="109"/>
                    <a:pt x="72" y="120"/>
                  </a:cubicBezTo>
                  <a:cubicBezTo>
                    <a:pt x="72" y="141"/>
                    <a:pt x="72" y="141"/>
                    <a:pt x="72" y="141"/>
                  </a:cubicBezTo>
                  <a:cubicBezTo>
                    <a:pt x="23" y="159"/>
                    <a:pt x="23" y="159"/>
                    <a:pt x="23" y="159"/>
                  </a:cubicBezTo>
                  <a:cubicBezTo>
                    <a:pt x="9" y="164"/>
                    <a:pt x="0" y="177"/>
                    <a:pt x="0" y="192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112" y="224"/>
                    <a:pt x="112" y="224"/>
                    <a:pt x="112" y="224"/>
                  </a:cubicBezTo>
                  <a:cubicBezTo>
                    <a:pt x="112" y="216"/>
                    <a:pt x="112" y="216"/>
                    <a:pt x="112" y="216"/>
                  </a:cubicBezTo>
                  <a:cubicBezTo>
                    <a:pt x="8" y="216"/>
                    <a:pt x="8" y="216"/>
                    <a:pt x="8" y="216"/>
                  </a:cubicBezTo>
                  <a:cubicBezTo>
                    <a:pt x="8" y="192"/>
                    <a:pt x="8" y="192"/>
                    <a:pt x="8" y="192"/>
                  </a:cubicBezTo>
                  <a:cubicBezTo>
                    <a:pt x="8" y="181"/>
                    <a:pt x="15" y="171"/>
                    <a:pt x="25" y="167"/>
                  </a:cubicBezTo>
                  <a:cubicBezTo>
                    <a:pt x="80" y="147"/>
                    <a:pt x="80" y="147"/>
                    <a:pt x="80" y="147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86" y="127"/>
                    <a:pt x="93" y="129"/>
                    <a:pt x="100" y="129"/>
                  </a:cubicBezTo>
                  <a:cubicBezTo>
                    <a:pt x="107" y="129"/>
                    <a:pt x="114" y="127"/>
                    <a:pt x="120" y="124"/>
                  </a:cubicBezTo>
                  <a:cubicBezTo>
                    <a:pt x="120" y="144"/>
                    <a:pt x="120" y="144"/>
                    <a:pt x="120" y="144"/>
                  </a:cubicBezTo>
                  <a:cubicBezTo>
                    <a:pt x="128" y="144"/>
                    <a:pt x="128" y="144"/>
                    <a:pt x="128" y="144"/>
                  </a:cubicBezTo>
                  <a:cubicBezTo>
                    <a:pt x="128" y="120"/>
                    <a:pt x="128" y="120"/>
                    <a:pt x="128" y="120"/>
                  </a:cubicBezTo>
                  <a:cubicBezTo>
                    <a:pt x="144" y="108"/>
                    <a:pt x="154" y="88"/>
                    <a:pt x="154" y="65"/>
                  </a:cubicBezTo>
                  <a:close/>
                  <a:moveTo>
                    <a:pt x="100" y="8"/>
                  </a:moveTo>
                  <a:cubicBezTo>
                    <a:pt x="123" y="8"/>
                    <a:pt x="142" y="29"/>
                    <a:pt x="145" y="55"/>
                  </a:cubicBezTo>
                  <a:cubicBezTo>
                    <a:pt x="145" y="55"/>
                    <a:pt x="145" y="55"/>
                    <a:pt x="144" y="56"/>
                  </a:cubicBezTo>
                  <a:cubicBezTo>
                    <a:pt x="129" y="58"/>
                    <a:pt x="120" y="54"/>
                    <a:pt x="111" y="38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99" y="47"/>
                    <a:pt x="83" y="55"/>
                    <a:pt x="69" y="55"/>
                  </a:cubicBezTo>
                  <a:cubicBezTo>
                    <a:pt x="64" y="55"/>
                    <a:pt x="59" y="54"/>
                    <a:pt x="54" y="52"/>
                  </a:cubicBezTo>
                  <a:cubicBezTo>
                    <a:pt x="59" y="27"/>
                    <a:pt x="78" y="8"/>
                    <a:pt x="100" y="8"/>
                  </a:cubicBezTo>
                  <a:close/>
                  <a:moveTo>
                    <a:pt x="53" y="65"/>
                  </a:moveTo>
                  <a:cubicBezTo>
                    <a:pt x="53" y="63"/>
                    <a:pt x="53" y="62"/>
                    <a:pt x="53" y="61"/>
                  </a:cubicBezTo>
                  <a:cubicBezTo>
                    <a:pt x="58" y="63"/>
                    <a:pt x="64" y="63"/>
                    <a:pt x="69" y="63"/>
                  </a:cubicBezTo>
                  <a:cubicBezTo>
                    <a:pt x="84" y="63"/>
                    <a:pt x="99" y="57"/>
                    <a:pt x="107" y="47"/>
                  </a:cubicBezTo>
                  <a:cubicBezTo>
                    <a:pt x="115" y="59"/>
                    <a:pt x="125" y="64"/>
                    <a:pt x="137" y="64"/>
                  </a:cubicBezTo>
                  <a:cubicBezTo>
                    <a:pt x="140" y="64"/>
                    <a:pt x="143" y="64"/>
                    <a:pt x="146" y="63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6" y="64"/>
                    <a:pt x="146" y="64"/>
                    <a:pt x="146" y="65"/>
                  </a:cubicBezTo>
                  <a:cubicBezTo>
                    <a:pt x="146" y="96"/>
                    <a:pt x="125" y="121"/>
                    <a:pt x="100" y="121"/>
                  </a:cubicBezTo>
                  <a:cubicBezTo>
                    <a:pt x="74" y="121"/>
                    <a:pt x="53" y="96"/>
                    <a:pt x="53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59">
              <a:extLst>
                <a:ext uri="{FF2B5EF4-FFF2-40B4-BE49-F238E27FC236}">
                  <a16:creationId xmlns:a16="http://schemas.microsoft.com/office/drawing/2014/main" id="{1FB76A1F-F660-CAF2-B098-B550C0E31F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42551" y="3133726"/>
              <a:ext cx="92075" cy="93663"/>
            </a:xfrm>
            <a:custGeom>
              <a:avLst/>
              <a:gdLst>
                <a:gd name="T0" fmla="*/ 19 w 38"/>
                <a:gd name="T1" fmla="*/ 0 h 39"/>
                <a:gd name="T2" fmla="*/ 0 w 38"/>
                <a:gd name="T3" fmla="*/ 20 h 39"/>
                <a:gd name="T4" fmla="*/ 19 w 38"/>
                <a:gd name="T5" fmla="*/ 39 h 39"/>
                <a:gd name="T6" fmla="*/ 38 w 38"/>
                <a:gd name="T7" fmla="*/ 20 h 39"/>
                <a:gd name="T8" fmla="*/ 19 w 38"/>
                <a:gd name="T9" fmla="*/ 0 h 39"/>
                <a:gd name="T10" fmla="*/ 19 w 38"/>
                <a:gd name="T11" fmla="*/ 31 h 39"/>
                <a:gd name="T12" fmla="*/ 8 w 38"/>
                <a:gd name="T13" fmla="*/ 20 h 39"/>
                <a:gd name="T14" fmla="*/ 19 w 38"/>
                <a:gd name="T15" fmla="*/ 8 h 39"/>
                <a:gd name="T16" fmla="*/ 30 w 38"/>
                <a:gd name="T17" fmla="*/ 20 h 39"/>
                <a:gd name="T18" fmla="*/ 19 w 38"/>
                <a:gd name="T19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9">
                  <a:moveTo>
                    <a:pt x="19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19" y="39"/>
                  </a:cubicBezTo>
                  <a:cubicBezTo>
                    <a:pt x="30" y="39"/>
                    <a:pt x="38" y="30"/>
                    <a:pt x="38" y="20"/>
                  </a:cubicBezTo>
                  <a:cubicBezTo>
                    <a:pt x="38" y="9"/>
                    <a:pt x="30" y="0"/>
                    <a:pt x="19" y="0"/>
                  </a:cubicBezTo>
                  <a:close/>
                  <a:moveTo>
                    <a:pt x="19" y="31"/>
                  </a:moveTo>
                  <a:cubicBezTo>
                    <a:pt x="13" y="31"/>
                    <a:pt x="8" y="26"/>
                    <a:pt x="8" y="20"/>
                  </a:cubicBezTo>
                  <a:cubicBezTo>
                    <a:pt x="8" y="13"/>
                    <a:pt x="13" y="8"/>
                    <a:pt x="19" y="8"/>
                  </a:cubicBezTo>
                  <a:cubicBezTo>
                    <a:pt x="25" y="8"/>
                    <a:pt x="30" y="13"/>
                    <a:pt x="30" y="20"/>
                  </a:cubicBezTo>
                  <a:cubicBezTo>
                    <a:pt x="30" y="26"/>
                    <a:pt x="25" y="31"/>
                    <a:pt x="19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Freeform 60">
              <a:extLst>
                <a:ext uri="{FF2B5EF4-FFF2-40B4-BE49-F238E27FC236}">
                  <a16:creationId xmlns:a16="http://schemas.microsoft.com/office/drawing/2014/main" id="{356D19F9-04FC-1535-7575-9C05E186C2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1113" y="3060701"/>
              <a:ext cx="234950" cy="238125"/>
            </a:xfrm>
            <a:custGeom>
              <a:avLst/>
              <a:gdLst>
                <a:gd name="T0" fmla="*/ 97 w 98"/>
                <a:gd name="T1" fmla="*/ 34 h 99"/>
                <a:gd name="T2" fmla="*/ 82 w 98"/>
                <a:gd name="T3" fmla="*/ 15 h 99"/>
                <a:gd name="T4" fmla="*/ 62 w 98"/>
                <a:gd name="T5" fmla="*/ 13 h 99"/>
                <a:gd name="T6" fmla="*/ 58 w 98"/>
                <a:gd name="T7" fmla="*/ 0 h 99"/>
                <a:gd name="T8" fmla="*/ 33 w 98"/>
                <a:gd name="T9" fmla="*/ 4 h 99"/>
                <a:gd name="T10" fmla="*/ 24 w 98"/>
                <a:gd name="T11" fmla="*/ 19 h 99"/>
                <a:gd name="T12" fmla="*/ 14 w 98"/>
                <a:gd name="T13" fmla="*/ 14 h 99"/>
                <a:gd name="T14" fmla="*/ 1 w 98"/>
                <a:gd name="T15" fmla="*/ 34 h 99"/>
                <a:gd name="T16" fmla="*/ 10 w 98"/>
                <a:gd name="T17" fmla="*/ 43 h 99"/>
                <a:gd name="T18" fmla="*/ 10 w 98"/>
                <a:gd name="T19" fmla="*/ 56 h 99"/>
                <a:gd name="T20" fmla="*/ 1 w 98"/>
                <a:gd name="T21" fmla="*/ 66 h 99"/>
                <a:gd name="T22" fmla="*/ 14 w 98"/>
                <a:gd name="T23" fmla="*/ 85 h 99"/>
                <a:gd name="T24" fmla="*/ 24 w 98"/>
                <a:gd name="T25" fmla="*/ 80 h 99"/>
                <a:gd name="T26" fmla="*/ 33 w 98"/>
                <a:gd name="T27" fmla="*/ 95 h 99"/>
                <a:gd name="T28" fmla="*/ 58 w 98"/>
                <a:gd name="T29" fmla="*/ 99 h 99"/>
                <a:gd name="T30" fmla="*/ 62 w 98"/>
                <a:gd name="T31" fmla="*/ 86 h 99"/>
                <a:gd name="T32" fmla="*/ 81 w 98"/>
                <a:gd name="T33" fmla="*/ 85 h 99"/>
                <a:gd name="T34" fmla="*/ 97 w 98"/>
                <a:gd name="T35" fmla="*/ 66 h 99"/>
                <a:gd name="T36" fmla="*/ 95 w 98"/>
                <a:gd name="T37" fmla="*/ 60 h 99"/>
                <a:gd name="T38" fmla="*/ 89 w 98"/>
                <a:gd name="T39" fmla="*/ 50 h 99"/>
                <a:gd name="T40" fmla="*/ 96 w 98"/>
                <a:gd name="T41" fmla="*/ 39 h 99"/>
                <a:gd name="T42" fmla="*/ 82 w 98"/>
                <a:gd name="T43" fmla="*/ 38 h 99"/>
                <a:gd name="T44" fmla="*/ 81 w 98"/>
                <a:gd name="T45" fmla="*/ 50 h 99"/>
                <a:gd name="T46" fmla="*/ 81 w 98"/>
                <a:gd name="T47" fmla="*/ 61 h 99"/>
                <a:gd name="T48" fmla="*/ 82 w 98"/>
                <a:gd name="T49" fmla="*/ 76 h 99"/>
                <a:gd name="T50" fmla="*/ 70 w 98"/>
                <a:gd name="T51" fmla="*/ 72 h 99"/>
                <a:gd name="T52" fmla="*/ 54 w 98"/>
                <a:gd name="T53" fmla="*/ 83 h 99"/>
                <a:gd name="T54" fmla="*/ 41 w 98"/>
                <a:gd name="T55" fmla="*/ 91 h 99"/>
                <a:gd name="T56" fmla="*/ 39 w 98"/>
                <a:gd name="T57" fmla="*/ 80 h 99"/>
                <a:gd name="T58" fmla="*/ 22 w 98"/>
                <a:gd name="T59" fmla="*/ 72 h 99"/>
                <a:gd name="T60" fmla="*/ 10 w 98"/>
                <a:gd name="T61" fmla="*/ 65 h 99"/>
                <a:gd name="T62" fmla="*/ 19 w 98"/>
                <a:gd name="T63" fmla="*/ 57 h 99"/>
                <a:gd name="T64" fmla="*/ 19 w 98"/>
                <a:gd name="T65" fmla="*/ 42 h 99"/>
                <a:gd name="T66" fmla="*/ 10 w 98"/>
                <a:gd name="T67" fmla="*/ 34 h 99"/>
                <a:gd name="T68" fmla="*/ 22 w 98"/>
                <a:gd name="T69" fmla="*/ 27 h 99"/>
                <a:gd name="T70" fmla="*/ 39 w 98"/>
                <a:gd name="T71" fmla="*/ 20 h 99"/>
                <a:gd name="T72" fmla="*/ 41 w 98"/>
                <a:gd name="T73" fmla="*/ 8 h 99"/>
                <a:gd name="T74" fmla="*/ 54 w 98"/>
                <a:gd name="T75" fmla="*/ 16 h 99"/>
                <a:gd name="T76" fmla="*/ 70 w 98"/>
                <a:gd name="T77" fmla="*/ 27 h 99"/>
                <a:gd name="T78" fmla="*/ 82 w 98"/>
                <a:gd name="T79" fmla="*/ 24 h 99"/>
                <a:gd name="T80" fmla="*/ 82 w 98"/>
                <a:gd name="T81" fmla="*/ 3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8" h="99">
                  <a:moveTo>
                    <a:pt x="97" y="37"/>
                  </a:moveTo>
                  <a:cubicBezTo>
                    <a:pt x="98" y="36"/>
                    <a:pt x="98" y="35"/>
                    <a:pt x="97" y="34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6" y="14"/>
                    <a:pt x="83" y="14"/>
                    <a:pt x="82" y="15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69" y="16"/>
                    <a:pt x="65" y="14"/>
                    <a:pt x="62" y="13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2" y="2"/>
                    <a:pt x="60" y="0"/>
                    <a:pt x="5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3" y="2"/>
                    <a:pt x="33" y="4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0" y="14"/>
                    <a:pt x="27" y="16"/>
                    <a:pt x="24" y="19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4"/>
                    <a:pt x="15" y="14"/>
                    <a:pt x="14" y="14"/>
                  </a:cubicBezTo>
                  <a:cubicBezTo>
                    <a:pt x="12" y="15"/>
                    <a:pt x="12" y="15"/>
                    <a:pt x="11" y="16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6"/>
                    <a:pt x="1" y="38"/>
                    <a:pt x="3" y="39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5"/>
                    <a:pt x="10" y="48"/>
                    <a:pt x="10" y="50"/>
                  </a:cubicBezTo>
                  <a:cubicBezTo>
                    <a:pt x="10" y="52"/>
                    <a:pt x="10" y="54"/>
                    <a:pt x="10" y="56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1" y="61"/>
                    <a:pt x="0" y="64"/>
                    <a:pt x="1" y="66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12" y="84"/>
                    <a:pt x="13" y="85"/>
                    <a:pt x="14" y="85"/>
                  </a:cubicBezTo>
                  <a:cubicBezTo>
                    <a:pt x="15" y="85"/>
                    <a:pt x="16" y="85"/>
                    <a:pt x="17" y="84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7" y="83"/>
                    <a:pt x="30" y="85"/>
                    <a:pt x="33" y="86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3" y="97"/>
                    <a:pt x="35" y="99"/>
                    <a:pt x="37" y="99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60" y="99"/>
                    <a:pt x="62" y="97"/>
                    <a:pt x="62" y="95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5" y="85"/>
                    <a:pt x="69" y="83"/>
                    <a:pt x="73" y="80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3" y="86"/>
                    <a:pt x="85" y="85"/>
                    <a:pt x="86" y="83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5"/>
                    <a:pt x="97" y="64"/>
                    <a:pt x="97" y="63"/>
                  </a:cubicBezTo>
                  <a:cubicBezTo>
                    <a:pt x="97" y="62"/>
                    <a:pt x="96" y="61"/>
                    <a:pt x="95" y="60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8" y="54"/>
                    <a:pt x="89" y="52"/>
                    <a:pt x="89" y="50"/>
                  </a:cubicBezTo>
                  <a:cubicBezTo>
                    <a:pt x="89" y="48"/>
                    <a:pt x="88" y="46"/>
                    <a:pt x="88" y="43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9"/>
                    <a:pt x="97" y="38"/>
                    <a:pt x="97" y="37"/>
                  </a:cubicBezTo>
                  <a:close/>
                  <a:moveTo>
                    <a:pt x="82" y="38"/>
                  </a:moveTo>
                  <a:cubicBezTo>
                    <a:pt x="80" y="39"/>
                    <a:pt x="79" y="41"/>
                    <a:pt x="80" y="42"/>
                  </a:cubicBezTo>
                  <a:cubicBezTo>
                    <a:pt x="80" y="45"/>
                    <a:pt x="81" y="47"/>
                    <a:pt x="81" y="50"/>
                  </a:cubicBezTo>
                  <a:cubicBezTo>
                    <a:pt x="81" y="52"/>
                    <a:pt x="80" y="54"/>
                    <a:pt x="80" y="57"/>
                  </a:cubicBezTo>
                  <a:cubicBezTo>
                    <a:pt x="79" y="59"/>
                    <a:pt x="80" y="60"/>
                    <a:pt x="81" y="61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2" y="76"/>
                    <a:pt x="82" y="76"/>
                    <a:pt x="82" y="76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3" y="71"/>
                    <a:pt x="71" y="71"/>
                    <a:pt x="70" y="72"/>
                  </a:cubicBezTo>
                  <a:cubicBezTo>
                    <a:pt x="67" y="75"/>
                    <a:pt x="62" y="78"/>
                    <a:pt x="56" y="80"/>
                  </a:cubicBezTo>
                  <a:cubicBezTo>
                    <a:pt x="55" y="80"/>
                    <a:pt x="54" y="82"/>
                    <a:pt x="54" y="83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1" y="82"/>
                    <a:pt x="40" y="80"/>
                    <a:pt x="39" y="80"/>
                  </a:cubicBezTo>
                  <a:cubicBezTo>
                    <a:pt x="35" y="78"/>
                    <a:pt x="31" y="76"/>
                    <a:pt x="27" y="72"/>
                  </a:cubicBezTo>
                  <a:cubicBezTo>
                    <a:pt x="26" y="71"/>
                    <a:pt x="24" y="71"/>
                    <a:pt x="22" y="72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8" y="60"/>
                    <a:pt x="19" y="59"/>
                    <a:pt x="19" y="57"/>
                  </a:cubicBezTo>
                  <a:cubicBezTo>
                    <a:pt x="18" y="54"/>
                    <a:pt x="18" y="52"/>
                    <a:pt x="18" y="50"/>
                  </a:cubicBezTo>
                  <a:cubicBezTo>
                    <a:pt x="18" y="47"/>
                    <a:pt x="18" y="45"/>
                    <a:pt x="19" y="42"/>
                  </a:cubicBezTo>
                  <a:cubicBezTo>
                    <a:pt x="19" y="41"/>
                    <a:pt x="18" y="39"/>
                    <a:pt x="17" y="38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4" y="28"/>
                    <a:pt x="26" y="28"/>
                    <a:pt x="27" y="27"/>
                  </a:cubicBezTo>
                  <a:cubicBezTo>
                    <a:pt x="31" y="23"/>
                    <a:pt x="35" y="21"/>
                    <a:pt x="39" y="20"/>
                  </a:cubicBezTo>
                  <a:cubicBezTo>
                    <a:pt x="40" y="19"/>
                    <a:pt x="41" y="18"/>
                    <a:pt x="41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8"/>
                    <a:pt x="55" y="19"/>
                    <a:pt x="56" y="20"/>
                  </a:cubicBezTo>
                  <a:cubicBezTo>
                    <a:pt x="62" y="21"/>
                    <a:pt x="67" y="24"/>
                    <a:pt x="70" y="27"/>
                  </a:cubicBezTo>
                  <a:cubicBezTo>
                    <a:pt x="71" y="28"/>
                    <a:pt x="73" y="28"/>
                    <a:pt x="74" y="28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88" y="34"/>
                    <a:pt x="88" y="34"/>
                    <a:pt x="88" y="34"/>
                  </a:cubicBezTo>
                  <a:lnTo>
                    <a:pt x="82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57" name="Group 1056">
            <a:extLst>
              <a:ext uri="{FF2B5EF4-FFF2-40B4-BE49-F238E27FC236}">
                <a16:creationId xmlns:a16="http://schemas.microsoft.com/office/drawing/2014/main" id="{CAB7F4F0-4809-BEF8-5194-AC41517F70F0}"/>
              </a:ext>
            </a:extLst>
          </p:cNvPr>
          <p:cNvGrpSpPr/>
          <p:nvPr/>
        </p:nvGrpSpPr>
        <p:grpSpPr>
          <a:xfrm>
            <a:off x="7949596" y="3297572"/>
            <a:ext cx="559665" cy="529872"/>
            <a:chOff x="617538" y="3876676"/>
            <a:chExt cx="576263" cy="577850"/>
          </a:xfrm>
          <a:solidFill>
            <a:srgbClr val="00737C"/>
          </a:solidFill>
        </p:grpSpPr>
        <p:sp>
          <p:nvSpPr>
            <p:cNvPr id="1058" name="Freeform 99">
              <a:extLst>
                <a:ext uri="{FF2B5EF4-FFF2-40B4-BE49-F238E27FC236}">
                  <a16:creationId xmlns:a16="http://schemas.microsoft.com/office/drawing/2014/main" id="{51CF4B47-329D-B0FA-0DD7-A726213C96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7538" y="3876676"/>
              <a:ext cx="369888" cy="539750"/>
            </a:xfrm>
            <a:custGeom>
              <a:avLst/>
              <a:gdLst>
                <a:gd name="T0" fmla="*/ 154 w 154"/>
                <a:gd name="T1" fmla="*/ 65 h 224"/>
                <a:gd name="T2" fmla="*/ 100 w 154"/>
                <a:gd name="T3" fmla="*/ 0 h 224"/>
                <a:gd name="T4" fmla="*/ 45 w 154"/>
                <a:gd name="T5" fmla="*/ 65 h 224"/>
                <a:gd name="T6" fmla="*/ 72 w 154"/>
                <a:gd name="T7" fmla="*/ 120 h 224"/>
                <a:gd name="T8" fmla="*/ 72 w 154"/>
                <a:gd name="T9" fmla="*/ 141 h 224"/>
                <a:gd name="T10" fmla="*/ 23 w 154"/>
                <a:gd name="T11" fmla="*/ 159 h 224"/>
                <a:gd name="T12" fmla="*/ 0 w 154"/>
                <a:gd name="T13" fmla="*/ 192 h 224"/>
                <a:gd name="T14" fmla="*/ 0 w 154"/>
                <a:gd name="T15" fmla="*/ 224 h 224"/>
                <a:gd name="T16" fmla="*/ 112 w 154"/>
                <a:gd name="T17" fmla="*/ 224 h 224"/>
                <a:gd name="T18" fmla="*/ 112 w 154"/>
                <a:gd name="T19" fmla="*/ 216 h 224"/>
                <a:gd name="T20" fmla="*/ 8 w 154"/>
                <a:gd name="T21" fmla="*/ 216 h 224"/>
                <a:gd name="T22" fmla="*/ 8 w 154"/>
                <a:gd name="T23" fmla="*/ 192 h 224"/>
                <a:gd name="T24" fmla="*/ 25 w 154"/>
                <a:gd name="T25" fmla="*/ 167 h 224"/>
                <a:gd name="T26" fmla="*/ 80 w 154"/>
                <a:gd name="T27" fmla="*/ 147 h 224"/>
                <a:gd name="T28" fmla="*/ 80 w 154"/>
                <a:gd name="T29" fmla="*/ 125 h 224"/>
                <a:gd name="T30" fmla="*/ 100 w 154"/>
                <a:gd name="T31" fmla="*/ 129 h 224"/>
                <a:gd name="T32" fmla="*/ 120 w 154"/>
                <a:gd name="T33" fmla="*/ 124 h 224"/>
                <a:gd name="T34" fmla="*/ 120 w 154"/>
                <a:gd name="T35" fmla="*/ 144 h 224"/>
                <a:gd name="T36" fmla="*/ 128 w 154"/>
                <a:gd name="T37" fmla="*/ 144 h 224"/>
                <a:gd name="T38" fmla="*/ 128 w 154"/>
                <a:gd name="T39" fmla="*/ 120 h 224"/>
                <a:gd name="T40" fmla="*/ 154 w 154"/>
                <a:gd name="T41" fmla="*/ 65 h 224"/>
                <a:gd name="T42" fmla="*/ 100 w 154"/>
                <a:gd name="T43" fmla="*/ 8 h 224"/>
                <a:gd name="T44" fmla="*/ 145 w 154"/>
                <a:gd name="T45" fmla="*/ 55 h 224"/>
                <a:gd name="T46" fmla="*/ 144 w 154"/>
                <a:gd name="T47" fmla="*/ 56 h 224"/>
                <a:gd name="T48" fmla="*/ 111 w 154"/>
                <a:gd name="T49" fmla="*/ 38 h 224"/>
                <a:gd name="T50" fmla="*/ 107 w 154"/>
                <a:gd name="T51" fmla="*/ 32 h 224"/>
                <a:gd name="T52" fmla="*/ 104 w 154"/>
                <a:gd name="T53" fmla="*/ 38 h 224"/>
                <a:gd name="T54" fmla="*/ 69 w 154"/>
                <a:gd name="T55" fmla="*/ 55 h 224"/>
                <a:gd name="T56" fmla="*/ 54 w 154"/>
                <a:gd name="T57" fmla="*/ 52 h 224"/>
                <a:gd name="T58" fmla="*/ 100 w 154"/>
                <a:gd name="T59" fmla="*/ 8 h 224"/>
                <a:gd name="T60" fmla="*/ 100 w 154"/>
                <a:gd name="T61" fmla="*/ 121 h 224"/>
                <a:gd name="T62" fmla="*/ 53 w 154"/>
                <a:gd name="T63" fmla="*/ 65 h 224"/>
                <a:gd name="T64" fmla="*/ 53 w 154"/>
                <a:gd name="T65" fmla="*/ 61 h 224"/>
                <a:gd name="T66" fmla="*/ 69 w 154"/>
                <a:gd name="T67" fmla="*/ 63 h 224"/>
                <a:gd name="T68" fmla="*/ 107 w 154"/>
                <a:gd name="T69" fmla="*/ 47 h 224"/>
                <a:gd name="T70" fmla="*/ 137 w 154"/>
                <a:gd name="T71" fmla="*/ 64 h 224"/>
                <a:gd name="T72" fmla="*/ 146 w 154"/>
                <a:gd name="T73" fmla="*/ 63 h 224"/>
                <a:gd name="T74" fmla="*/ 146 w 154"/>
                <a:gd name="T75" fmla="*/ 63 h 224"/>
                <a:gd name="T76" fmla="*/ 146 w 154"/>
                <a:gd name="T77" fmla="*/ 65 h 224"/>
                <a:gd name="T78" fmla="*/ 100 w 154"/>
                <a:gd name="T79" fmla="*/ 12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4" h="224">
                  <a:moveTo>
                    <a:pt x="154" y="65"/>
                  </a:moveTo>
                  <a:cubicBezTo>
                    <a:pt x="154" y="29"/>
                    <a:pt x="130" y="0"/>
                    <a:pt x="100" y="0"/>
                  </a:cubicBezTo>
                  <a:cubicBezTo>
                    <a:pt x="70" y="0"/>
                    <a:pt x="45" y="29"/>
                    <a:pt x="45" y="65"/>
                  </a:cubicBezTo>
                  <a:cubicBezTo>
                    <a:pt x="45" y="88"/>
                    <a:pt x="56" y="109"/>
                    <a:pt x="72" y="120"/>
                  </a:cubicBezTo>
                  <a:cubicBezTo>
                    <a:pt x="72" y="141"/>
                    <a:pt x="72" y="141"/>
                    <a:pt x="72" y="141"/>
                  </a:cubicBezTo>
                  <a:cubicBezTo>
                    <a:pt x="23" y="159"/>
                    <a:pt x="23" y="159"/>
                    <a:pt x="23" y="159"/>
                  </a:cubicBezTo>
                  <a:cubicBezTo>
                    <a:pt x="9" y="164"/>
                    <a:pt x="0" y="177"/>
                    <a:pt x="0" y="192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112" y="224"/>
                    <a:pt x="112" y="224"/>
                    <a:pt x="112" y="224"/>
                  </a:cubicBezTo>
                  <a:cubicBezTo>
                    <a:pt x="112" y="216"/>
                    <a:pt x="112" y="216"/>
                    <a:pt x="112" y="216"/>
                  </a:cubicBezTo>
                  <a:cubicBezTo>
                    <a:pt x="8" y="216"/>
                    <a:pt x="8" y="216"/>
                    <a:pt x="8" y="216"/>
                  </a:cubicBezTo>
                  <a:cubicBezTo>
                    <a:pt x="8" y="192"/>
                    <a:pt x="8" y="192"/>
                    <a:pt x="8" y="192"/>
                  </a:cubicBezTo>
                  <a:cubicBezTo>
                    <a:pt x="8" y="181"/>
                    <a:pt x="15" y="171"/>
                    <a:pt x="25" y="167"/>
                  </a:cubicBezTo>
                  <a:cubicBezTo>
                    <a:pt x="80" y="147"/>
                    <a:pt x="80" y="147"/>
                    <a:pt x="80" y="147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86" y="127"/>
                    <a:pt x="93" y="129"/>
                    <a:pt x="100" y="129"/>
                  </a:cubicBezTo>
                  <a:cubicBezTo>
                    <a:pt x="107" y="129"/>
                    <a:pt x="114" y="127"/>
                    <a:pt x="120" y="124"/>
                  </a:cubicBezTo>
                  <a:cubicBezTo>
                    <a:pt x="120" y="144"/>
                    <a:pt x="120" y="144"/>
                    <a:pt x="120" y="144"/>
                  </a:cubicBezTo>
                  <a:cubicBezTo>
                    <a:pt x="128" y="144"/>
                    <a:pt x="128" y="144"/>
                    <a:pt x="128" y="144"/>
                  </a:cubicBezTo>
                  <a:cubicBezTo>
                    <a:pt x="128" y="120"/>
                    <a:pt x="128" y="120"/>
                    <a:pt x="128" y="120"/>
                  </a:cubicBezTo>
                  <a:cubicBezTo>
                    <a:pt x="144" y="108"/>
                    <a:pt x="154" y="88"/>
                    <a:pt x="154" y="65"/>
                  </a:cubicBezTo>
                  <a:close/>
                  <a:moveTo>
                    <a:pt x="100" y="8"/>
                  </a:moveTo>
                  <a:cubicBezTo>
                    <a:pt x="123" y="8"/>
                    <a:pt x="142" y="29"/>
                    <a:pt x="145" y="55"/>
                  </a:cubicBezTo>
                  <a:cubicBezTo>
                    <a:pt x="145" y="55"/>
                    <a:pt x="145" y="55"/>
                    <a:pt x="144" y="56"/>
                  </a:cubicBezTo>
                  <a:cubicBezTo>
                    <a:pt x="129" y="58"/>
                    <a:pt x="120" y="54"/>
                    <a:pt x="111" y="38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99" y="47"/>
                    <a:pt x="83" y="55"/>
                    <a:pt x="69" y="55"/>
                  </a:cubicBezTo>
                  <a:cubicBezTo>
                    <a:pt x="64" y="55"/>
                    <a:pt x="59" y="54"/>
                    <a:pt x="54" y="52"/>
                  </a:cubicBezTo>
                  <a:cubicBezTo>
                    <a:pt x="59" y="27"/>
                    <a:pt x="78" y="8"/>
                    <a:pt x="100" y="8"/>
                  </a:cubicBezTo>
                  <a:close/>
                  <a:moveTo>
                    <a:pt x="100" y="121"/>
                  </a:moveTo>
                  <a:cubicBezTo>
                    <a:pt x="74" y="121"/>
                    <a:pt x="53" y="96"/>
                    <a:pt x="53" y="65"/>
                  </a:cubicBezTo>
                  <a:cubicBezTo>
                    <a:pt x="53" y="63"/>
                    <a:pt x="53" y="62"/>
                    <a:pt x="53" y="61"/>
                  </a:cubicBezTo>
                  <a:cubicBezTo>
                    <a:pt x="58" y="63"/>
                    <a:pt x="64" y="63"/>
                    <a:pt x="69" y="63"/>
                  </a:cubicBezTo>
                  <a:cubicBezTo>
                    <a:pt x="84" y="63"/>
                    <a:pt x="99" y="57"/>
                    <a:pt x="107" y="47"/>
                  </a:cubicBezTo>
                  <a:cubicBezTo>
                    <a:pt x="115" y="59"/>
                    <a:pt x="125" y="64"/>
                    <a:pt x="137" y="64"/>
                  </a:cubicBezTo>
                  <a:cubicBezTo>
                    <a:pt x="140" y="64"/>
                    <a:pt x="143" y="64"/>
                    <a:pt x="146" y="63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6" y="64"/>
                    <a:pt x="146" y="64"/>
                    <a:pt x="146" y="65"/>
                  </a:cubicBezTo>
                  <a:cubicBezTo>
                    <a:pt x="146" y="96"/>
                    <a:pt x="125" y="121"/>
                    <a:pt x="100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Freeform 100">
              <a:extLst>
                <a:ext uri="{FF2B5EF4-FFF2-40B4-BE49-F238E27FC236}">
                  <a16:creationId xmlns:a16="http://schemas.microsoft.com/office/drawing/2014/main" id="{33A9ABA2-8F07-D4C8-A32D-D55A29E2BF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3613" y="4213226"/>
              <a:ext cx="230188" cy="241300"/>
            </a:xfrm>
            <a:custGeom>
              <a:avLst/>
              <a:gdLst>
                <a:gd name="T0" fmla="*/ 95 w 96"/>
                <a:gd name="T1" fmla="*/ 93 h 100"/>
                <a:gd name="T2" fmla="*/ 69 w 96"/>
                <a:gd name="T3" fmla="*/ 67 h 100"/>
                <a:gd name="T4" fmla="*/ 80 w 96"/>
                <a:gd name="T5" fmla="*/ 40 h 100"/>
                <a:gd name="T6" fmla="*/ 40 w 96"/>
                <a:gd name="T7" fmla="*/ 0 h 100"/>
                <a:gd name="T8" fmla="*/ 0 w 96"/>
                <a:gd name="T9" fmla="*/ 40 h 100"/>
                <a:gd name="T10" fmla="*/ 40 w 96"/>
                <a:gd name="T11" fmla="*/ 80 h 100"/>
                <a:gd name="T12" fmla="*/ 63 w 96"/>
                <a:gd name="T13" fmla="*/ 73 h 100"/>
                <a:gd name="T14" fmla="*/ 89 w 96"/>
                <a:gd name="T15" fmla="*/ 99 h 100"/>
                <a:gd name="T16" fmla="*/ 92 w 96"/>
                <a:gd name="T17" fmla="*/ 100 h 100"/>
                <a:gd name="T18" fmla="*/ 95 w 96"/>
                <a:gd name="T19" fmla="*/ 99 h 100"/>
                <a:gd name="T20" fmla="*/ 95 w 96"/>
                <a:gd name="T21" fmla="*/ 93 h 100"/>
                <a:gd name="T22" fmla="*/ 8 w 96"/>
                <a:gd name="T23" fmla="*/ 40 h 100"/>
                <a:gd name="T24" fmla="*/ 40 w 96"/>
                <a:gd name="T25" fmla="*/ 8 h 100"/>
                <a:gd name="T26" fmla="*/ 72 w 96"/>
                <a:gd name="T27" fmla="*/ 40 h 100"/>
                <a:gd name="T28" fmla="*/ 40 w 96"/>
                <a:gd name="T29" fmla="*/ 72 h 100"/>
                <a:gd name="T30" fmla="*/ 8 w 96"/>
                <a:gd name="T31" fmla="*/ 4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" h="100">
                  <a:moveTo>
                    <a:pt x="95" y="93"/>
                  </a:moveTo>
                  <a:cubicBezTo>
                    <a:pt x="69" y="67"/>
                    <a:pt x="69" y="67"/>
                    <a:pt x="69" y="67"/>
                  </a:cubicBezTo>
                  <a:cubicBezTo>
                    <a:pt x="76" y="60"/>
                    <a:pt x="80" y="51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49" y="80"/>
                    <a:pt x="56" y="77"/>
                    <a:pt x="63" y="73"/>
                  </a:cubicBezTo>
                  <a:cubicBezTo>
                    <a:pt x="89" y="99"/>
                    <a:pt x="89" y="99"/>
                    <a:pt x="89" y="99"/>
                  </a:cubicBezTo>
                  <a:cubicBezTo>
                    <a:pt x="90" y="100"/>
                    <a:pt x="91" y="100"/>
                    <a:pt x="92" y="100"/>
                  </a:cubicBezTo>
                  <a:cubicBezTo>
                    <a:pt x="93" y="100"/>
                    <a:pt x="94" y="100"/>
                    <a:pt x="95" y="99"/>
                  </a:cubicBezTo>
                  <a:cubicBezTo>
                    <a:pt x="96" y="97"/>
                    <a:pt x="96" y="95"/>
                    <a:pt x="95" y="93"/>
                  </a:cubicBezTo>
                  <a:close/>
                  <a:moveTo>
                    <a:pt x="8" y="40"/>
                  </a:moveTo>
                  <a:cubicBezTo>
                    <a:pt x="8" y="22"/>
                    <a:pt x="22" y="8"/>
                    <a:pt x="40" y="8"/>
                  </a:cubicBezTo>
                  <a:cubicBezTo>
                    <a:pt x="58" y="8"/>
                    <a:pt x="72" y="22"/>
                    <a:pt x="72" y="40"/>
                  </a:cubicBezTo>
                  <a:cubicBezTo>
                    <a:pt x="72" y="58"/>
                    <a:pt x="58" y="72"/>
                    <a:pt x="40" y="72"/>
                  </a:cubicBezTo>
                  <a:cubicBezTo>
                    <a:pt x="22" y="72"/>
                    <a:pt x="8" y="58"/>
                    <a:pt x="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60" name="Group 1059">
            <a:extLst>
              <a:ext uri="{FF2B5EF4-FFF2-40B4-BE49-F238E27FC236}">
                <a16:creationId xmlns:a16="http://schemas.microsoft.com/office/drawing/2014/main" id="{675DE681-C3F9-C20C-F76F-DF9381BDDBE0}"/>
              </a:ext>
            </a:extLst>
          </p:cNvPr>
          <p:cNvGrpSpPr/>
          <p:nvPr/>
        </p:nvGrpSpPr>
        <p:grpSpPr>
          <a:xfrm>
            <a:off x="7342202" y="2712785"/>
            <a:ext cx="579808" cy="584787"/>
            <a:chOff x="9850438" y="5070476"/>
            <a:chExt cx="577851" cy="500062"/>
          </a:xfrm>
          <a:solidFill>
            <a:srgbClr val="00737C"/>
          </a:solidFill>
        </p:grpSpPr>
        <p:sp>
          <p:nvSpPr>
            <p:cNvPr id="1061" name="Freeform 191">
              <a:extLst>
                <a:ext uri="{FF2B5EF4-FFF2-40B4-BE49-F238E27FC236}">
                  <a16:creationId xmlns:a16="http://schemas.microsoft.com/office/drawing/2014/main" id="{9E1D3C17-0353-266E-6F75-53BD53E2C8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50438" y="5243513"/>
              <a:ext cx="134938" cy="230188"/>
            </a:xfrm>
            <a:custGeom>
              <a:avLst/>
              <a:gdLst>
                <a:gd name="T0" fmla="*/ 48 w 56"/>
                <a:gd name="T1" fmla="*/ 96 h 96"/>
                <a:gd name="T2" fmla="*/ 8 w 56"/>
                <a:gd name="T3" fmla="*/ 96 h 96"/>
                <a:gd name="T4" fmla="*/ 8 w 56"/>
                <a:gd name="T5" fmla="*/ 55 h 96"/>
                <a:gd name="T6" fmla="*/ 5 w 56"/>
                <a:gd name="T7" fmla="*/ 53 h 96"/>
                <a:gd name="T8" fmla="*/ 0 w 56"/>
                <a:gd name="T9" fmla="*/ 33 h 96"/>
                <a:gd name="T10" fmla="*/ 0 w 56"/>
                <a:gd name="T11" fmla="*/ 0 h 96"/>
                <a:gd name="T12" fmla="*/ 56 w 56"/>
                <a:gd name="T13" fmla="*/ 0 h 96"/>
                <a:gd name="T14" fmla="*/ 56 w 56"/>
                <a:gd name="T15" fmla="*/ 33 h 96"/>
                <a:gd name="T16" fmla="*/ 55 w 56"/>
                <a:gd name="T17" fmla="*/ 47 h 96"/>
                <a:gd name="T18" fmla="*/ 48 w 56"/>
                <a:gd name="T19" fmla="*/ 55 h 96"/>
                <a:gd name="T20" fmla="*/ 48 w 56"/>
                <a:gd name="T21" fmla="*/ 96 h 96"/>
                <a:gd name="T22" fmla="*/ 16 w 56"/>
                <a:gd name="T23" fmla="*/ 88 h 96"/>
                <a:gd name="T24" fmla="*/ 40 w 56"/>
                <a:gd name="T25" fmla="*/ 88 h 96"/>
                <a:gd name="T26" fmla="*/ 40 w 56"/>
                <a:gd name="T27" fmla="*/ 48 h 96"/>
                <a:gd name="T28" fmla="*/ 44 w 56"/>
                <a:gd name="T29" fmla="*/ 48 h 96"/>
                <a:gd name="T30" fmla="*/ 47 w 56"/>
                <a:gd name="T31" fmla="*/ 45 h 96"/>
                <a:gd name="T32" fmla="*/ 48 w 56"/>
                <a:gd name="T33" fmla="*/ 33 h 96"/>
                <a:gd name="T34" fmla="*/ 48 w 56"/>
                <a:gd name="T35" fmla="*/ 8 h 96"/>
                <a:gd name="T36" fmla="*/ 8 w 56"/>
                <a:gd name="T37" fmla="*/ 8 h 96"/>
                <a:gd name="T38" fmla="*/ 8 w 56"/>
                <a:gd name="T39" fmla="*/ 33 h 96"/>
                <a:gd name="T40" fmla="*/ 10 w 56"/>
                <a:gd name="T41" fmla="*/ 47 h 96"/>
                <a:gd name="T42" fmla="*/ 12 w 56"/>
                <a:gd name="T43" fmla="*/ 48 h 96"/>
                <a:gd name="T44" fmla="*/ 16 w 56"/>
                <a:gd name="T45" fmla="*/ 48 h 96"/>
                <a:gd name="T46" fmla="*/ 16 w 56"/>
                <a:gd name="T47" fmla="*/ 8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" h="96">
                  <a:moveTo>
                    <a:pt x="48" y="96"/>
                  </a:moveTo>
                  <a:cubicBezTo>
                    <a:pt x="8" y="96"/>
                    <a:pt x="8" y="96"/>
                    <a:pt x="8" y="96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5"/>
                    <a:pt x="6" y="54"/>
                    <a:pt x="5" y="53"/>
                  </a:cubicBezTo>
                  <a:cubicBezTo>
                    <a:pt x="0" y="48"/>
                    <a:pt x="0" y="40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7"/>
                    <a:pt x="56" y="42"/>
                    <a:pt x="55" y="47"/>
                  </a:cubicBezTo>
                  <a:cubicBezTo>
                    <a:pt x="53" y="52"/>
                    <a:pt x="51" y="54"/>
                    <a:pt x="48" y="55"/>
                  </a:cubicBezTo>
                  <a:lnTo>
                    <a:pt x="48" y="96"/>
                  </a:lnTo>
                  <a:close/>
                  <a:moveTo>
                    <a:pt x="16" y="88"/>
                  </a:moveTo>
                  <a:cubicBezTo>
                    <a:pt x="40" y="88"/>
                    <a:pt x="40" y="88"/>
                    <a:pt x="40" y="8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5" y="48"/>
                    <a:pt x="46" y="48"/>
                    <a:pt x="47" y="45"/>
                  </a:cubicBezTo>
                  <a:cubicBezTo>
                    <a:pt x="48" y="41"/>
                    <a:pt x="48" y="37"/>
                    <a:pt x="48" y="33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8"/>
                    <a:pt x="8" y="45"/>
                    <a:pt x="10" y="47"/>
                  </a:cubicBezTo>
                  <a:cubicBezTo>
                    <a:pt x="11" y="48"/>
                    <a:pt x="11" y="48"/>
                    <a:pt x="12" y="48"/>
                  </a:cubicBezTo>
                  <a:cubicBezTo>
                    <a:pt x="16" y="48"/>
                    <a:pt x="16" y="48"/>
                    <a:pt x="16" y="48"/>
                  </a:cubicBezTo>
                  <a:lnTo>
                    <a:pt x="16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192">
              <a:extLst>
                <a:ext uri="{FF2B5EF4-FFF2-40B4-BE49-F238E27FC236}">
                  <a16:creationId xmlns:a16="http://schemas.microsoft.com/office/drawing/2014/main" id="{0F2628AC-86FA-4CF9-D667-6DDA8061FE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93351" y="5243513"/>
              <a:ext cx="134938" cy="230188"/>
            </a:xfrm>
            <a:custGeom>
              <a:avLst/>
              <a:gdLst>
                <a:gd name="T0" fmla="*/ 48 w 56"/>
                <a:gd name="T1" fmla="*/ 96 h 96"/>
                <a:gd name="T2" fmla="*/ 8 w 56"/>
                <a:gd name="T3" fmla="*/ 96 h 96"/>
                <a:gd name="T4" fmla="*/ 8 w 56"/>
                <a:gd name="T5" fmla="*/ 51 h 96"/>
                <a:gd name="T6" fmla="*/ 0 w 56"/>
                <a:gd name="T7" fmla="*/ 32 h 96"/>
                <a:gd name="T8" fmla="*/ 0 w 56"/>
                <a:gd name="T9" fmla="*/ 0 h 96"/>
                <a:gd name="T10" fmla="*/ 56 w 56"/>
                <a:gd name="T11" fmla="*/ 0 h 96"/>
                <a:gd name="T12" fmla="*/ 56 w 56"/>
                <a:gd name="T13" fmla="*/ 32 h 96"/>
                <a:gd name="T14" fmla="*/ 48 w 56"/>
                <a:gd name="T15" fmla="*/ 51 h 96"/>
                <a:gd name="T16" fmla="*/ 48 w 56"/>
                <a:gd name="T17" fmla="*/ 96 h 96"/>
                <a:gd name="T18" fmla="*/ 16 w 56"/>
                <a:gd name="T19" fmla="*/ 88 h 96"/>
                <a:gd name="T20" fmla="*/ 40 w 56"/>
                <a:gd name="T21" fmla="*/ 88 h 96"/>
                <a:gd name="T22" fmla="*/ 40 w 56"/>
                <a:gd name="T23" fmla="*/ 44 h 96"/>
                <a:gd name="T24" fmla="*/ 44 w 56"/>
                <a:gd name="T25" fmla="*/ 44 h 96"/>
                <a:gd name="T26" fmla="*/ 48 w 56"/>
                <a:gd name="T27" fmla="*/ 32 h 96"/>
                <a:gd name="T28" fmla="*/ 48 w 56"/>
                <a:gd name="T29" fmla="*/ 8 h 96"/>
                <a:gd name="T30" fmla="*/ 8 w 56"/>
                <a:gd name="T31" fmla="*/ 8 h 96"/>
                <a:gd name="T32" fmla="*/ 8 w 56"/>
                <a:gd name="T33" fmla="*/ 32 h 96"/>
                <a:gd name="T34" fmla="*/ 12 w 56"/>
                <a:gd name="T35" fmla="*/ 44 h 96"/>
                <a:gd name="T36" fmla="*/ 16 w 56"/>
                <a:gd name="T37" fmla="*/ 44 h 96"/>
                <a:gd name="T38" fmla="*/ 16 w 56"/>
                <a:gd name="T39" fmla="*/ 48 h 96"/>
                <a:gd name="T40" fmla="*/ 16 w 56"/>
                <a:gd name="T41" fmla="*/ 8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" h="96">
                  <a:moveTo>
                    <a:pt x="48" y="96"/>
                  </a:moveTo>
                  <a:cubicBezTo>
                    <a:pt x="8" y="96"/>
                    <a:pt x="8" y="96"/>
                    <a:pt x="8" y="96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3" y="48"/>
                    <a:pt x="0" y="41"/>
                    <a:pt x="0" y="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40"/>
                    <a:pt x="53" y="48"/>
                    <a:pt x="48" y="51"/>
                  </a:cubicBezTo>
                  <a:lnTo>
                    <a:pt x="48" y="96"/>
                  </a:lnTo>
                  <a:close/>
                  <a:moveTo>
                    <a:pt x="16" y="88"/>
                  </a:moveTo>
                  <a:cubicBezTo>
                    <a:pt x="40" y="88"/>
                    <a:pt x="40" y="88"/>
                    <a:pt x="40" y="88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5" y="44"/>
                    <a:pt x="48" y="39"/>
                    <a:pt x="48" y="32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40"/>
                    <a:pt x="11" y="44"/>
                    <a:pt x="12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8"/>
                    <a:pt x="16" y="48"/>
                    <a:pt x="16" y="48"/>
                  </a:cubicBezTo>
                  <a:lnTo>
                    <a:pt x="16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Freeform 193">
              <a:extLst>
                <a:ext uri="{FF2B5EF4-FFF2-40B4-BE49-F238E27FC236}">
                  <a16:creationId xmlns:a16="http://schemas.microsoft.com/office/drawing/2014/main" id="{72536E8B-0AEE-1E80-F025-067D909E82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44113" y="5243513"/>
              <a:ext cx="192088" cy="327025"/>
            </a:xfrm>
            <a:custGeom>
              <a:avLst/>
              <a:gdLst>
                <a:gd name="T0" fmla="*/ 64 w 80"/>
                <a:gd name="T1" fmla="*/ 136 h 136"/>
                <a:gd name="T2" fmla="*/ 16 w 80"/>
                <a:gd name="T3" fmla="*/ 136 h 136"/>
                <a:gd name="T4" fmla="*/ 16 w 80"/>
                <a:gd name="T5" fmla="*/ 80 h 136"/>
                <a:gd name="T6" fmla="*/ 0 w 80"/>
                <a:gd name="T7" fmla="*/ 56 h 136"/>
                <a:gd name="T8" fmla="*/ 0 w 80"/>
                <a:gd name="T9" fmla="*/ 0 h 136"/>
                <a:gd name="T10" fmla="*/ 80 w 80"/>
                <a:gd name="T11" fmla="*/ 0 h 136"/>
                <a:gd name="T12" fmla="*/ 80 w 80"/>
                <a:gd name="T13" fmla="*/ 56 h 136"/>
                <a:gd name="T14" fmla="*/ 64 w 80"/>
                <a:gd name="T15" fmla="*/ 80 h 136"/>
                <a:gd name="T16" fmla="*/ 64 w 80"/>
                <a:gd name="T17" fmla="*/ 136 h 136"/>
                <a:gd name="T18" fmla="*/ 24 w 80"/>
                <a:gd name="T19" fmla="*/ 128 h 136"/>
                <a:gd name="T20" fmla="*/ 56 w 80"/>
                <a:gd name="T21" fmla="*/ 128 h 136"/>
                <a:gd name="T22" fmla="*/ 56 w 80"/>
                <a:gd name="T23" fmla="*/ 72 h 136"/>
                <a:gd name="T24" fmla="*/ 60 w 80"/>
                <a:gd name="T25" fmla="*/ 72 h 136"/>
                <a:gd name="T26" fmla="*/ 72 w 80"/>
                <a:gd name="T27" fmla="*/ 56 h 136"/>
                <a:gd name="T28" fmla="*/ 72 w 80"/>
                <a:gd name="T29" fmla="*/ 8 h 136"/>
                <a:gd name="T30" fmla="*/ 8 w 80"/>
                <a:gd name="T31" fmla="*/ 8 h 136"/>
                <a:gd name="T32" fmla="*/ 8 w 80"/>
                <a:gd name="T33" fmla="*/ 56 h 136"/>
                <a:gd name="T34" fmla="*/ 20 w 80"/>
                <a:gd name="T35" fmla="*/ 72 h 136"/>
                <a:gd name="T36" fmla="*/ 24 w 80"/>
                <a:gd name="T37" fmla="*/ 72 h 136"/>
                <a:gd name="T38" fmla="*/ 24 w 80"/>
                <a:gd name="T39" fmla="*/ 1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0" h="136">
                  <a:moveTo>
                    <a:pt x="64" y="136"/>
                  </a:moveTo>
                  <a:cubicBezTo>
                    <a:pt x="16" y="136"/>
                    <a:pt x="16" y="136"/>
                    <a:pt x="16" y="136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6" y="78"/>
                    <a:pt x="0" y="69"/>
                    <a:pt x="0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80" y="69"/>
                    <a:pt x="74" y="78"/>
                    <a:pt x="64" y="80"/>
                  </a:cubicBezTo>
                  <a:lnTo>
                    <a:pt x="64" y="136"/>
                  </a:lnTo>
                  <a:close/>
                  <a:moveTo>
                    <a:pt x="24" y="128"/>
                  </a:moveTo>
                  <a:cubicBezTo>
                    <a:pt x="56" y="128"/>
                    <a:pt x="56" y="128"/>
                    <a:pt x="56" y="128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70" y="72"/>
                    <a:pt x="72" y="62"/>
                    <a:pt x="72" y="56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62"/>
                    <a:pt x="10" y="72"/>
                    <a:pt x="20" y="72"/>
                  </a:cubicBezTo>
                  <a:cubicBezTo>
                    <a:pt x="24" y="72"/>
                    <a:pt x="24" y="72"/>
                    <a:pt x="24" y="72"/>
                  </a:cubicBezTo>
                  <a:lnTo>
                    <a:pt x="24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Freeform 194">
              <a:extLst>
                <a:ext uri="{FF2B5EF4-FFF2-40B4-BE49-F238E27FC236}">
                  <a16:creationId xmlns:a16="http://schemas.microsoft.com/office/drawing/2014/main" id="{D8255D86-D41C-2A4E-BC24-C3EBD44FA2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12401" y="5127626"/>
              <a:ext cx="96838" cy="96838"/>
            </a:xfrm>
            <a:custGeom>
              <a:avLst/>
              <a:gdLst>
                <a:gd name="T0" fmla="*/ 20 w 40"/>
                <a:gd name="T1" fmla="*/ 40 h 40"/>
                <a:gd name="T2" fmla="*/ 0 w 40"/>
                <a:gd name="T3" fmla="*/ 20 h 40"/>
                <a:gd name="T4" fmla="*/ 20 w 40"/>
                <a:gd name="T5" fmla="*/ 0 h 40"/>
                <a:gd name="T6" fmla="*/ 40 w 40"/>
                <a:gd name="T7" fmla="*/ 20 h 40"/>
                <a:gd name="T8" fmla="*/ 20 w 40"/>
                <a:gd name="T9" fmla="*/ 40 h 40"/>
                <a:gd name="T10" fmla="*/ 20 w 40"/>
                <a:gd name="T11" fmla="*/ 8 h 40"/>
                <a:gd name="T12" fmla="*/ 8 w 40"/>
                <a:gd name="T13" fmla="*/ 20 h 40"/>
                <a:gd name="T14" fmla="*/ 20 w 40"/>
                <a:gd name="T15" fmla="*/ 32 h 40"/>
                <a:gd name="T16" fmla="*/ 32 w 40"/>
                <a:gd name="T17" fmla="*/ 20 h 40"/>
                <a:gd name="T18" fmla="*/ 20 w 40"/>
                <a:gd name="T1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8"/>
                  </a:moveTo>
                  <a:cubicBezTo>
                    <a:pt x="13" y="8"/>
                    <a:pt x="8" y="13"/>
                    <a:pt x="8" y="20"/>
                  </a:cubicBezTo>
                  <a:cubicBezTo>
                    <a:pt x="8" y="27"/>
                    <a:pt x="13" y="32"/>
                    <a:pt x="20" y="32"/>
                  </a:cubicBezTo>
                  <a:cubicBezTo>
                    <a:pt x="27" y="32"/>
                    <a:pt x="32" y="27"/>
                    <a:pt x="32" y="20"/>
                  </a:cubicBezTo>
                  <a:cubicBezTo>
                    <a:pt x="32" y="13"/>
                    <a:pt x="27" y="8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Freeform 195">
              <a:extLst>
                <a:ext uri="{FF2B5EF4-FFF2-40B4-BE49-F238E27FC236}">
                  <a16:creationId xmlns:a16="http://schemas.microsoft.com/office/drawing/2014/main" id="{67527529-A818-6883-FBFD-333BC2EDD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69488" y="5127626"/>
              <a:ext cx="96838" cy="96838"/>
            </a:xfrm>
            <a:custGeom>
              <a:avLst/>
              <a:gdLst>
                <a:gd name="T0" fmla="*/ 20 w 40"/>
                <a:gd name="T1" fmla="*/ 40 h 40"/>
                <a:gd name="T2" fmla="*/ 0 w 40"/>
                <a:gd name="T3" fmla="*/ 20 h 40"/>
                <a:gd name="T4" fmla="*/ 20 w 40"/>
                <a:gd name="T5" fmla="*/ 0 h 40"/>
                <a:gd name="T6" fmla="*/ 40 w 40"/>
                <a:gd name="T7" fmla="*/ 20 h 40"/>
                <a:gd name="T8" fmla="*/ 20 w 40"/>
                <a:gd name="T9" fmla="*/ 40 h 40"/>
                <a:gd name="T10" fmla="*/ 20 w 40"/>
                <a:gd name="T11" fmla="*/ 8 h 40"/>
                <a:gd name="T12" fmla="*/ 8 w 40"/>
                <a:gd name="T13" fmla="*/ 20 h 40"/>
                <a:gd name="T14" fmla="*/ 20 w 40"/>
                <a:gd name="T15" fmla="*/ 32 h 40"/>
                <a:gd name="T16" fmla="*/ 32 w 40"/>
                <a:gd name="T17" fmla="*/ 20 h 40"/>
                <a:gd name="T18" fmla="*/ 20 w 40"/>
                <a:gd name="T1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8"/>
                  </a:moveTo>
                  <a:cubicBezTo>
                    <a:pt x="13" y="8"/>
                    <a:pt x="8" y="13"/>
                    <a:pt x="8" y="20"/>
                  </a:cubicBezTo>
                  <a:cubicBezTo>
                    <a:pt x="8" y="27"/>
                    <a:pt x="13" y="32"/>
                    <a:pt x="20" y="32"/>
                  </a:cubicBezTo>
                  <a:cubicBezTo>
                    <a:pt x="27" y="32"/>
                    <a:pt x="32" y="27"/>
                    <a:pt x="32" y="20"/>
                  </a:cubicBezTo>
                  <a:cubicBezTo>
                    <a:pt x="32" y="13"/>
                    <a:pt x="27" y="8"/>
                    <a:pt x="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Freeform 196">
              <a:extLst>
                <a:ext uri="{FF2B5EF4-FFF2-40B4-BE49-F238E27FC236}">
                  <a16:creationId xmlns:a16="http://schemas.microsoft.com/office/drawing/2014/main" id="{1D81B3E3-92A2-EE7B-33A0-4CC608F13E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63163" y="5070476"/>
              <a:ext cx="153988" cy="153988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8 h 64"/>
                <a:gd name="T12" fmla="*/ 8 w 64"/>
                <a:gd name="T13" fmla="*/ 32 h 64"/>
                <a:gd name="T14" fmla="*/ 32 w 64"/>
                <a:gd name="T15" fmla="*/ 56 h 64"/>
                <a:gd name="T16" fmla="*/ 56 w 64"/>
                <a:gd name="T17" fmla="*/ 32 h 64"/>
                <a:gd name="T18" fmla="*/ 32 w 64"/>
                <a:gd name="T19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8"/>
                  </a:moveTo>
                  <a:cubicBezTo>
                    <a:pt x="19" y="8"/>
                    <a:pt x="8" y="19"/>
                    <a:pt x="8" y="32"/>
                  </a:cubicBezTo>
                  <a:cubicBezTo>
                    <a:pt x="8" y="45"/>
                    <a:pt x="19" y="56"/>
                    <a:pt x="32" y="56"/>
                  </a:cubicBezTo>
                  <a:cubicBezTo>
                    <a:pt x="45" y="56"/>
                    <a:pt x="56" y="45"/>
                    <a:pt x="56" y="32"/>
                  </a:cubicBezTo>
                  <a:cubicBezTo>
                    <a:pt x="56" y="19"/>
                    <a:pt x="45" y="8"/>
                    <a:pt x="3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67" name="AutoShape 8" descr="Prometheus Logo PNG Images - CleanPNG">
            <a:extLst>
              <a:ext uri="{FF2B5EF4-FFF2-40B4-BE49-F238E27FC236}">
                <a16:creationId xmlns:a16="http://schemas.microsoft.com/office/drawing/2014/main" id="{85B364F7-0BFD-5866-8355-3BC3CF6A49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77965" y="26367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68" name="Picture 16" descr="OpenSearch Trademark Policy - OpenSearch">
            <a:extLst>
              <a:ext uri="{FF2B5EF4-FFF2-40B4-BE49-F238E27FC236}">
                <a16:creationId xmlns:a16="http://schemas.microsoft.com/office/drawing/2014/main" id="{BF761A2B-E785-C63A-858A-26C76905D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130" y="2593066"/>
            <a:ext cx="1142253" cy="22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" descr="Apache kafka logo - free Icon PNG, SVG">
            <a:extLst>
              <a:ext uri="{FF2B5EF4-FFF2-40B4-BE49-F238E27FC236}">
                <a16:creationId xmlns:a16="http://schemas.microsoft.com/office/drawing/2014/main" id="{2ED846BF-D865-6A3A-D300-498AA5BDF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08" y="1904410"/>
            <a:ext cx="746627" cy="74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0" name="Rectangle: Rounded Corners 1069">
            <a:extLst>
              <a:ext uri="{FF2B5EF4-FFF2-40B4-BE49-F238E27FC236}">
                <a16:creationId xmlns:a16="http://schemas.microsoft.com/office/drawing/2014/main" id="{C69721CC-23A5-01F6-156E-B2DD19CA7300}"/>
              </a:ext>
            </a:extLst>
          </p:cNvPr>
          <p:cNvSpPr/>
          <p:nvPr/>
        </p:nvSpPr>
        <p:spPr>
          <a:xfrm>
            <a:off x="354771" y="1748119"/>
            <a:ext cx="1100065" cy="2608729"/>
          </a:xfrm>
          <a:prstGeom prst="round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1" name="Rectangle: Rounded Corners 1070">
            <a:extLst>
              <a:ext uri="{FF2B5EF4-FFF2-40B4-BE49-F238E27FC236}">
                <a16:creationId xmlns:a16="http://schemas.microsoft.com/office/drawing/2014/main" id="{A2BF65D8-C7E9-D76F-4085-EB3A4A22F3F9}"/>
              </a:ext>
            </a:extLst>
          </p:cNvPr>
          <p:cNvSpPr/>
          <p:nvPr/>
        </p:nvSpPr>
        <p:spPr>
          <a:xfrm>
            <a:off x="7190793" y="1855103"/>
            <a:ext cx="1588029" cy="2327792"/>
          </a:xfrm>
          <a:prstGeom prst="round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2" name="Rectangle: Rounded Corners 1071">
            <a:extLst>
              <a:ext uri="{FF2B5EF4-FFF2-40B4-BE49-F238E27FC236}">
                <a16:creationId xmlns:a16="http://schemas.microsoft.com/office/drawing/2014/main" id="{EA8231CD-DF09-DD67-48B4-8851DF562F9C}"/>
              </a:ext>
            </a:extLst>
          </p:cNvPr>
          <p:cNvSpPr/>
          <p:nvPr/>
        </p:nvSpPr>
        <p:spPr>
          <a:xfrm>
            <a:off x="3716386" y="2456759"/>
            <a:ext cx="1337221" cy="426578"/>
          </a:xfrm>
          <a:prstGeom prst="round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3" name="TextBox 1072">
            <a:extLst>
              <a:ext uri="{FF2B5EF4-FFF2-40B4-BE49-F238E27FC236}">
                <a16:creationId xmlns:a16="http://schemas.microsoft.com/office/drawing/2014/main" id="{B504C105-2B2F-E924-A279-D5299F0589E0}"/>
              </a:ext>
            </a:extLst>
          </p:cNvPr>
          <p:cNvSpPr txBox="1"/>
          <p:nvPr/>
        </p:nvSpPr>
        <p:spPr>
          <a:xfrm>
            <a:off x="621489" y="2585848"/>
            <a:ext cx="624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Kafka</a:t>
            </a:r>
          </a:p>
        </p:txBody>
      </p:sp>
      <p:sp>
        <p:nvSpPr>
          <p:cNvPr id="1074" name="TextBox 1073">
            <a:extLst>
              <a:ext uri="{FF2B5EF4-FFF2-40B4-BE49-F238E27FC236}">
                <a16:creationId xmlns:a16="http://schemas.microsoft.com/office/drawing/2014/main" id="{4FA6AD49-E9C1-F687-62B3-863D8C35F5A8}"/>
              </a:ext>
            </a:extLst>
          </p:cNvPr>
          <p:cNvSpPr txBox="1"/>
          <p:nvPr/>
        </p:nvSpPr>
        <p:spPr>
          <a:xfrm>
            <a:off x="634739" y="3779025"/>
            <a:ext cx="624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Infra</a:t>
            </a:r>
          </a:p>
        </p:txBody>
      </p:sp>
      <p:sp>
        <p:nvSpPr>
          <p:cNvPr id="1075" name="TextBox 1074">
            <a:extLst>
              <a:ext uri="{FF2B5EF4-FFF2-40B4-BE49-F238E27FC236}">
                <a16:creationId xmlns:a16="http://schemas.microsoft.com/office/drawing/2014/main" id="{588E175F-FC79-D9E1-69FB-209A67171343}"/>
              </a:ext>
            </a:extLst>
          </p:cNvPr>
          <p:cNvSpPr txBox="1"/>
          <p:nvPr/>
        </p:nvSpPr>
        <p:spPr>
          <a:xfrm>
            <a:off x="7453911" y="3827444"/>
            <a:ext cx="1376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Stakeholders</a:t>
            </a:r>
          </a:p>
        </p:txBody>
      </p:sp>
      <p:cxnSp>
        <p:nvCxnSpPr>
          <p:cNvPr id="1076" name="Straight Arrow Connector 1075">
            <a:extLst>
              <a:ext uri="{FF2B5EF4-FFF2-40B4-BE49-F238E27FC236}">
                <a16:creationId xmlns:a16="http://schemas.microsoft.com/office/drawing/2014/main" id="{53547A1B-4AA1-3127-B997-DEA9BBD8DB33}"/>
              </a:ext>
            </a:extLst>
          </p:cNvPr>
          <p:cNvCxnSpPr>
            <a:cxnSpLocks/>
          </p:cNvCxnSpPr>
          <p:nvPr/>
        </p:nvCxnSpPr>
        <p:spPr>
          <a:xfrm>
            <a:off x="1517512" y="3054484"/>
            <a:ext cx="40422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80" name="Rectangle: Rounded Corners 1079">
            <a:extLst>
              <a:ext uri="{FF2B5EF4-FFF2-40B4-BE49-F238E27FC236}">
                <a16:creationId xmlns:a16="http://schemas.microsoft.com/office/drawing/2014/main" id="{D356997E-D79C-91C5-6E33-A06064D087F2}"/>
              </a:ext>
            </a:extLst>
          </p:cNvPr>
          <p:cNvSpPr/>
          <p:nvPr/>
        </p:nvSpPr>
        <p:spPr>
          <a:xfrm>
            <a:off x="1986476" y="2645839"/>
            <a:ext cx="1211015" cy="821291"/>
          </a:xfrm>
          <a:prstGeom prst="round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1" name="Rectangle: Rounded Corners 1080">
            <a:extLst>
              <a:ext uri="{FF2B5EF4-FFF2-40B4-BE49-F238E27FC236}">
                <a16:creationId xmlns:a16="http://schemas.microsoft.com/office/drawing/2014/main" id="{9E3C52C8-3D91-9418-D2F4-3B9E637E1855}"/>
              </a:ext>
            </a:extLst>
          </p:cNvPr>
          <p:cNvSpPr/>
          <p:nvPr/>
        </p:nvSpPr>
        <p:spPr>
          <a:xfrm>
            <a:off x="5605247" y="2790666"/>
            <a:ext cx="984144" cy="485150"/>
          </a:xfrm>
          <a:prstGeom prst="round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2" name="Picture 6" descr="Using Prometheus - Metrics. Prometheus is an open-source ...">
            <a:extLst>
              <a:ext uri="{FF2B5EF4-FFF2-40B4-BE49-F238E27FC236}">
                <a16:creationId xmlns:a16="http://schemas.microsoft.com/office/drawing/2014/main" id="{9EA7BDB3-06C0-F429-AD77-8BC589EC3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144" y="3120759"/>
            <a:ext cx="1256172" cy="55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7" name="Rectangle: Rounded Corners 1086">
            <a:extLst>
              <a:ext uri="{FF2B5EF4-FFF2-40B4-BE49-F238E27FC236}">
                <a16:creationId xmlns:a16="http://schemas.microsoft.com/office/drawing/2014/main" id="{92FFC060-99E9-6A05-960F-D6C8ED906E5C}"/>
              </a:ext>
            </a:extLst>
          </p:cNvPr>
          <p:cNvSpPr/>
          <p:nvPr/>
        </p:nvSpPr>
        <p:spPr>
          <a:xfrm>
            <a:off x="3718682" y="3189863"/>
            <a:ext cx="1337221" cy="426578"/>
          </a:xfrm>
          <a:prstGeom prst="round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8" name="Straight Arrow Connector 1087">
            <a:extLst>
              <a:ext uri="{FF2B5EF4-FFF2-40B4-BE49-F238E27FC236}">
                <a16:creationId xmlns:a16="http://schemas.microsoft.com/office/drawing/2014/main" id="{44D89285-BAD3-90DF-2852-F93968E9D9C9}"/>
              </a:ext>
            </a:extLst>
          </p:cNvPr>
          <p:cNvCxnSpPr>
            <a:cxnSpLocks/>
          </p:cNvCxnSpPr>
          <p:nvPr/>
        </p:nvCxnSpPr>
        <p:spPr>
          <a:xfrm>
            <a:off x="3263389" y="3041097"/>
            <a:ext cx="40422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89" name="Straight Arrow Connector 1088">
            <a:extLst>
              <a:ext uri="{FF2B5EF4-FFF2-40B4-BE49-F238E27FC236}">
                <a16:creationId xmlns:a16="http://schemas.microsoft.com/office/drawing/2014/main" id="{D2E7BF44-9DB1-D789-E6BF-B1BC9E880CCC}"/>
              </a:ext>
            </a:extLst>
          </p:cNvPr>
          <p:cNvCxnSpPr>
            <a:cxnSpLocks/>
          </p:cNvCxnSpPr>
          <p:nvPr/>
        </p:nvCxnSpPr>
        <p:spPr>
          <a:xfrm>
            <a:off x="5064004" y="3039725"/>
            <a:ext cx="40422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90" name="Straight Arrow Connector 1089">
            <a:extLst>
              <a:ext uri="{FF2B5EF4-FFF2-40B4-BE49-F238E27FC236}">
                <a16:creationId xmlns:a16="http://schemas.microsoft.com/office/drawing/2014/main" id="{A3E449FD-357B-AB63-909D-BC3E8E846FB3}"/>
              </a:ext>
            </a:extLst>
          </p:cNvPr>
          <p:cNvCxnSpPr>
            <a:cxnSpLocks/>
          </p:cNvCxnSpPr>
          <p:nvPr/>
        </p:nvCxnSpPr>
        <p:spPr>
          <a:xfrm>
            <a:off x="6678942" y="3047801"/>
            <a:ext cx="40422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121A3C5-ECEF-5B1A-FFED-9D49C62D60C2}"/>
              </a:ext>
            </a:extLst>
          </p:cNvPr>
          <p:cNvSpPr txBox="1"/>
          <p:nvPr/>
        </p:nvSpPr>
        <p:spPr>
          <a:xfrm>
            <a:off x="2021478" y="4356848"/>
            <a:ext cx="51693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1">
                <a:solidFill>
                  <a:srgbClr val="202020"/>
                </a:solidFill>
                <a:effectLst/>
                <a:latin typeface="Segoe WPC"/>
              </a:rPr>
              <a:t>"Vendor-agnostic pipeline, deployed natively on Kubernetes"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7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0679 L -0.00313 -0.00648 C -0.00278 -0.01945 -0.00313 -0.03241 -0.00174 -0.04475 C -0.00122 -0.05 0.00087 -0.05432 0.00243 -0.05864 C 0.0059 -0.06821 0.01024 -0.07593 0.01528 -0.08272 C 0.01701 -0.08519 0.01892 -0.08735 0.02083 -0.0892 C 0.02205 -0.08982 0.02326 -0.08982 0.02448 -0.09043 C 0.02569 -0.09167 0.02673 -0.0929 0.02795 -0.09414 C 0.02951 -0.09537 0.03264 -0.09753 0.03437 -0.09784 C 0.03542 -0.09815 0.03628 -0.09784 0.03733 -0.09784 " pathEditMode="relative" rAng="0" ptsTypes="AAAAAAAAAA">
                                      <p:cBhvr>
                                        <p:cTn id="6" dur="2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-45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32 0.02469 L -0.01632 0.025 C -0.02309 0.02315 -0.02986 0.02377 -0.03628 0.02037 C -0.04045 0.01821 -0.0441 0.01266 -0.04774 0.00834 C -0.05573 -0.00185 -0.05694 -0.00555 -0.06302 -0.01759 C -0.06372 -0.02068 -0.06476 -0.02376 -0.06528 -0.02716 C -0.06684 -0.03765 -0.06562 -0.05308 -0.06528 -0.06234 " pathEditMode="relative" rAng="0" ptsTypes="AAAAAAA">
                                      <p:cBhvr>
                                        <p:cTn id="8" dur="2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435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0185 L -0.00538 0.00216 C -0.0007 0.00432 0.00469 0.00524 0.00903 0.00987 C 0.02014 0.02191 0.02743 0.04506 0.03194 0.06543 C 0.03507 0.07963 0.03646 0.09444 0.03889 0.10895 C 0.0375 0.14012 0.0401 0.14969 0.02882 0.17407 C 0.02656 0.17932 0.02274 0.18148 0.01979 0.18518 C 0.00712 0.18209 0.01007 0.18858 0.00677 0.17685 " pathEditMode="relative" rAng="0" ptsTypes="AAAAAAAA">
                                      <p:cBhvr>
                                        <p:cTn id="10" dur="2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" y="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>
          <a:extLst>
            <a:ext uri="{FF2B5EF4-FFF2-40B4-BE49-F238E27FC236}">
              <a16:creationId xmlns:a16="http://schemas.microsoft.com/office/drawing/2014/main" id="{F7120001-458F-E145-0E26-1A9AE6705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F6A433-0A8D-C996-7DE7-32F12A7F9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>
                <a:solidFill>
                  <a:schemeClr val="tx2"/>
                </a:solidFill>
                <a:latin typeface="Bell MT" panose="02020503060305020303" pitchFamily="18" charset="0"/>
              </a:rPr>
              <a:t>Legacy Monitoring vs OTEL</a:t>
            </a:r>
            <a:endParaRPr lang="en-IN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61F8EAE-EEFA-6CEF-4C83-A4426C5DA92E}"/>
              </a:ext>
            </a:extLst>
          </p:cNvPr>
          <p:cNvGrpSpPr/>
          <p:nvPr/>
        </p:nvGrpSpPr>
        <p:grpSpPr>
          <a:xfrm>
            <a:off x="3162896" y="1685193"/>
            <a:ext cx="513471" cy="307975"/>
            <a:chOff x="11004550" y="4379914"/>
            <a:chExt cx="579438" cy="307975"/>
          </a:xfrm>
          <a:solidFill>
            <a:srgbClr val="00737C"/>
          </a:solidFill>
        </p:grpSpPr>
        <p:sp>
          <p:nvSpPr>
            <p:cNvPr id="7" name="Freeform 130">
              <a:extLst>
                <a:ext uri="{FF2B5EF4-FFF2-40B4-BE49-F238E27FC236}">
                  <a16:creationId xmlns:a16="http://schemas.microsoft.com/office/drawing/2014/main" id="{0727ED0D-11A0-E661-6EB9-2BB86AAF73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04550" y="4379914"/>
              <a:ext cx="579438" cy="307975"/>
            </a:xfrm>
            <a:custGeom>
              <a:avLst/>
              <a:gdLst>
                <a:gd name="T0" fmla="*/ 178 w 241"/>
                <a:gd name="T1" fmla="*/ 75 h 128"/>
                <a:gd name="T2" fmla="*/ 239 w 241"/>
                <a:gd name="T3" fmla="*/ 30 h 128"/>
                <a:gd name="T4" fmla="*/ 175 w 241"/>
                <a:gd name="T5" fmla="*/ 68 h 128"/>
                <a:gd name="T6" fmla="*/ 128 w 241"/>
                <a:gd name="T7" fmla="*/ 56 h 128"/>
                <a:gd name="T8" fmla="*/ 178 w 241"/>
                <a:gd name="T9" fmla="*/ 55 h 128"/>
                <a:gd name="T10" fmla="*/ 240 w 241"/>
                <a:gd name="T11" fmla="*/ 11 h 128"/>
                <a:gd name="T12" fmla="*/ 185 w 241"/>
                <a:gd name="T13" fmla="*/ 8 h 128"/>
                <a:gd name="T14" fmla="*/ 188 w 241"/>
                <a:gd name="T15" fmla="*/ 3 h 128"/>
                <a:gd name="T16" fmla="*/ 112 w 241"/>
                <a:gd name="T17" fmla="*/ 0 h 128"/>
                <a:gd name="T18" fmla="*/ 99 w 241"/>
                <a:gd name="T19" fmla="*/ 8 h 128"/>
                <a:gd name="T20" fmla="*/ 62 w 241"/>
                <a:gd name="T21" fmla="*/ 9 h 128"/>
                <a:gd name="T22" fmla="*/ 0 w 241"/>
                <a:gd name="T23" fmla="*/ 53 h 128"/>
                <a:gd name="T24" fmla="*/ 48 w 241"/>
                <a:gd name="T25" fmla="*/ 56 h 128"/>
                <a:gd name="T26" fmla="*/ 4 w 241"/>
                <a:gd name="T27" fmla="*/ 64 h 128"/>
                <a:gd name="T28" fmla="*/ 4 w 241"/>
                <a:gd name="T29" fmla="*/ 72 h 128"/>
                <a:gd name="T30" fmla="*/ 48 w 241"/>
                <a:gd name="T31" fmla="*/ 80 h 128"/>
                <a:gd name="T32" fmla="*/ 0 w 241"/>
                <a:gd name="T33" fmla="*/ 84 h 128"/>
                <a:gd name="T34" fmla="*/ 48 w 241"/>
                <a:gd name="T35" fmla="*/ 88 h 128"/>
                <a:gd name="T36" fmla="*/ 4 w 241"/>
                <a:gd name="T37" fmla="*/ 96 h 128"/>
                <a:gd name="T38" fmla="*/ 4 w 241"/>
                <a:gd name="T39" fmla="*/ 104 h 128"/>
                <a:gd name="T40" fmla="*/ 48 w 241"/>
                <a:gd name="T41" fmla="*/ 112 h 128"/>
                <a:gd name="T42" fmla="*/ 0 w 241"/>
                <a:gd name="T43" fmla="*/ 116 h 128"/>
                <a:gd name="T44" fmla="*/ 48 w 241"/>
                <a:gd name="T45" fmla="*/ 120 h 128"/>
                <a:gd name="T46" fmla="*/ 52 w 241"/>
                <a:gd name="T47" fmla="*/ 128 h 128"/>
                <a:gd name="T48" fmla="*/ 128 w 241"/>
                <a:gd name="T49" fmla="*/ 124 h 128"/>
                <a:gd name="T50" fmla="*/ 176 w 241"/>
                <a:gd name="T51" fmla="*/ 120 h 128"/>
                <a:gd name="T52" fmla="*/ 238 w 241"/>
                <a:gd name="T53" fmla="*/ 79 h 128"/>
                <a:gd name="T54" fmla="*/ 234 w 241"/>
                <a:gd name="T55" fmla="*/ 73 h 128"/>
                <a:gd name="T56" fmla="*/ 128 w 241"/>
                <a:gd name="T57" fmla="*/ 112 h 128"/>
                <a:gd name="T58" fmla="*/ 176 w 241"/>
                <a:gd name="T59" fmla="*/ 100 h 128"/>
                <a:gd name="T60" fmla="*/ 238 w 241"/>
                <a:gd name="T61" fmla="*/ 59 h 128"/>
                <a:gd name="T62" fmla="*/ 234 w 241"/>
                <a:gd name="T63" fmla="*/ 53 h 128"/>
                <a:gd name="T64" fmla="*/ 128 w 241"/>
                <a:gd name="T65" fmla="*/ 92 h 128"/>
                <a:gd name="T66" fmla="*/ 176 w 241"/>
                <a:gd name="T67" fmla="*/ 76 h 128"/>
                <a:gd name="T68" fmla="*/ 175 w 241"/>
                <a:gd name="T69" fmla="*/ 48 h 128"/>
                <a:gd name="T70" fmla="*/ 128 w 241"/>
                <a:gd name="T71" fmla="*/ 46 h 128"/>
                <a:gd name="T72" fmla="*/ 223 w 241"/>
                <a:gd name="T73" fmla="*/ 16 h 128"/>
                <a:gd name="T74" fmla="*/ 65 w 241"/>
                <a:gd name="T75" fmla="*/ 16 h 128"/>
                <a:gd name="T76" fmla="*/ 50 w 241"/>
                <a:gd name="T77" fmla="*/ 41 h 128"/>
                <a:gd name="T78" fmla="*/ 48 w 241"/>
                <a:gd name="T79" fmla="*/ 48 h 128"/>
                <a:gd name="T80" fmla="*/ 120 w 241"/>
                <a:gd name="T81" fmla="*/ 120 h 128"/>
                <a:gd name="T82" fmla="*/ 56 w 241"/>
                <a:gd name="T83" fmla="*/ 46 h 128"/>
                <a:gd name="T84" fmla="*/ 171 w 241"/>
                <a:gd name="T85" fmla="*/ 8 h 128"/>
                <a:gd name="T86" fmla="*/ 120 w 241"/>
                <a:gd name="T87" fmla="*/ 4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1" h="128">
                  <a:moveTo>
                    <a:pt x="176" y="76"/>
                  </a:moveTo>
                  <a:cubicBezTo>
                    <a:pt x="177" y="76"/>
                    <a:pt x="178" y="76"/>
                    <a:pt x="178" y="75"/>
                  </a:cubicBezTo>
                  <a:cubicBezTo>
                    <a:pt x="238" y="35"/>
                    <a:pt x="238" y="35"/>
                    <a:pt x="238" y="35"/>
                  </a:cubicBezTo>
                  <a:cubicBezTo>
                    <a:pt x="240" y="34"/>
                    <a:pt x="241" y="32"/>
                    <a:pt x="239" y="30"/>
                  </a:cubicBezTo>
                  <a:cubicBezTo>
                    <a:pt x="238" y="28"/>
                    <a:pt x="236" y="27"/>
                    <a:pt x="234" y="29"/>
                  </a:cubicBezTo>
                  <a:cubicBezTo>
                    <a:pt x="175" y="68"/>
                    <a:pt x="175" y="68"/>
                    <a:pt x="175" y="68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76" y="56"/>
                    <a:pt x="176" y="56"/>
                    <a:pt x="176" y="56"/>
                  </a:cubicBezTo>
                  <a:cubicBezTo>
                    <a:pt x="177" y="56"/>
                    <a:pt x="178" y="56"/>
                    <a:pt x="178" y="55"/>
                  </a:cubicBezTo>
                  <a:cubicBezTo>
                    <a:pt x="238" y="15"/>
                    <a:pt x="238" y="15"/>
                    <a:pt x="238" y="15"/>
                  </a:cubicBezTo>
                  <a:cubicBezTo>
                    <a:pt x="240" y="14"/>
                    <a:pt x="240" y="13"/>
                    <a:pt x="240" y="11"/>
                  </a:cubicBezTo>
                  <a:cubicBezTo>
                    <a:pt x="239" y="9"/>
                    <a:pt x="238" y="8"/>
                    <a:pt x="236" y="8"/>
                  </a:cubicBezTo>
                  <a:cubicBezTo>
                    <a:pt x="185" y="8"/>
                    <a:pt x="185" y="8"/>
                    <a:pt x="185" y="8"/>
                  </a:cubicBezTo>
                  <a:cubicBezTo>
                    <a:pt x="186" y="7"/>
                    <a:pt x="186" y="7"/>
                    <a:pt x="186" y="7"/>
                  </a:cubicBezTo>
                  <a:cubicBezTo>
                    <a:pt x="188" y="6"/>
                    <a:pt x="188" y="5"/>
                    <a:pt x="188" y="3"/>
                  </a:cubicBezTo>
                  <a:cubicBezTo>
                    <a:pt x="187" y="1"/>
                    <a:pt x="186" y="0"/>
                    <a:pt x="184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1" y="0"/>
                    <a:pt x="110" y="0"/>
                    <a:pt x="110" y="1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3" y="8"/>
                    <a:pt x="62" y="8"/>
                    <a:pt x="62" y="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0" y="50"/>
                    <a:pt x="0" y="51"/>
                    <a:pt x="0" y="53"/>
                  </a:cubicBezTo>
                  <a:cubicBezTo>
                    <a:pt x="1" y="55"/>
                    <a:pt x="2" y="56"/>
                    <a:pt x="4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6"/>
                    <a:pt x="0" y="68"/>
                  </a:cubicBezTo>
                  <a:cubicBezTo>
                    <a:pt x="0" y="70"/>
                    <a:pt x="2" y="72"/>
                    <a:pt x="4" y="72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2" y="80"/>
                    <a:pt x="0" y="82"/>
                    <a:pt x="0" y="84"/>
                  </a:cubicBezTo>
                  <a:cubicBezTo>
                    <a:pt x="0" y="86"/>
                    <a:pt x="2" y="88"/>
                    <a:pt x="4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2" y="96"/>
                    <a:pt x="0" y="98"/>
                    <a:pt x="0" y="100"/>
                  </a:cubicBezTo>
                  <a:cubicBezTo>
                    <a:pt x="0" y="102"/>
                    <a:pt x="2" y="104"/>
                    <a:pt x="4" y="104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2" y="112"/>
                    <a:pt x="0" y="114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4"/>
                    <a:pt x="48" y="124"/>
                    <a:pt x="48" y="124"/>
                  </a:cubicBezTo>
                  <a:cubicBezTo>
                    <a:pt x="48" y="126"/>
                    <a:pt x="50" y="128"/>
                    <a:pt x="52" y="128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126" y="128"/>
                    <a:pt x="128" y="126"/>
                    <a:pt x="128" y="124"/>
                  </a:cubicBezTo>
                  <a:cubicBezTo>
                    <a:pt x="128" y="120"/>
                    <a:pt x="128" y="120"/>
                    <a:pt x="128" y="120"/>
                  </a:cubicBezTo>
                  <a:cubicBezTo>
                    <a:pt x="176" y="120"/>
                    <a:pt x="176" y="120"/>
                    <a:pt x="176" y="120"/>
                  </a:cubicBezTo>
                  <a:cubicBezTo>
                    <a:pt x="177" y="120"/>
                    <a:pt x="178" y="120"/>
                    <a:pt x="178" y="119"/>
                  </a:cubicBezTo>
                  <a:cubicBezTo>
                    <a:pt x="238" y="79"/>
                    <a:pt x="238" y="79"/>
                    <a:pt x="238" y="79"/>
                  </a:cubicBezTo>
                  <a:cubicBezTo>
                    <a:pt x="240" y="78"/>
                    <a:pt x="241" y="76"/>
                    <a:pt x="239" y="74"/>
                  </a:cubicBezTo>
                  <a:cubicBezTo>
                    <a:pt x="238" y="72"/>
                    <a:pt x="236" y="71"/>
                    <a:pt x="234" y="73"/>
                  </a:cubicBezTo>
                  <a:cubicBezTo>
                    <a:pt x="175" y="112"/>
                    <a:pt x="175" y="112"/>
                    <a:pt x="175" y="112"/>
                  </a:cubicBezTo>
                  <a:cubicBezTo>
                    <a:pt x="128" y="112"/>
                    <a:pt x="128" y="112"/>
                    <a:pt x="128" y="112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76" y="100"/>
                    <a:pt x="176" y="100"/>
                    <a:pt x="176" y="100"/>
                  </a:cubicBezTo>
                  <a:cubicBezTo>
                    <a:pt x="177" y="100"/>
                    <a:pt x="178" y="100"/>
                    <a:pt x="178" y="99"/>
                  </a:cubicBezTo>
                  <a:cubicBezTo>
                    <a:pt x="238" y="59"/>
                    <a:pt x="238" y="59"/>
                    <a:pt x="238" y="59"/>
                  </a:cubicBezTo>
                  <a:cubicBezTo>
                    <a:pt x="240" y="58"/>
                    <a:pt x="241" y="56"/>
                    <a:pt x="239" y="54"/>
                  </a:cubicBezTo>
                  <a:cubicBezTo>
                    <a:pt x="238" y="52"/>
                    <a:pt x="236" y="51"/>
                    <a:pt x="234" y="53"/>
                  </a:cubicBezTo>
                  <a:cubicBezTo>
                    <a:pt x="175" y="92"/>
                    <a:pt x="175" y="92"/>
                    <a:pt x="175" y="92"/>
                  </a:cubicBezTo>
                  <a:cubicBezTo>
                    <a:pt x="128" y="92"/>
                    <a:pt x="128" y="92"/>
                    <a:pt x="128" y="92"/>
                  </a:cubicBezTo>
                  <a:cubicBezTo>
                    <a:pt x="128" y="76"/>
                    <a:pt x="128" y="76"/>
                    <a:pt x="128" y="76"/>
                  </a:cubicBezTo>
                  <a:lnTo>
                    <a:pt x="176" y="76"/>
                  </a:lnTo>
                  <a:close/>
                  <a:moveTo>
                    <a:pt x="223" y="16"/>
                  </a:moveTo>
                  <a:cubicBezTo>
                    <a:pt x="175" y="48"/>
                    <a:pt x="175" y="48"/>
                    <a:pt x="175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73" y="16"/>
                    <a:pt x="173" y="16"/>
                    <a:pt x="173" y="16"/>
                  </a:cubicBezTo>
                  <a:lnTo>
                    <a:pt x="223" y="16"/>
                  </a:lnTo>
                  <a:close/>
                  <a:moveTo>
                    <a:pt x="17" y="48"/>
                  </a:moveTo>
                  <a:cubicBezTo>
                    <a:pt x="65" y="16"/>
                    <a:pt x="65" y="16"/>
                    <a:pt x="65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49" y="41"/>
                    <a:pt x="48" y="43"/>
                    <a:pt x="48" y="44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17" y="48"/>
                  </a:lnTo>
                  <a:close/>
                  <a:moveTo>
                    <a:pt x="120" y="120"/>
                  </a:moveTo>
                  <a:cubicBezTo>
                    <a:pt x="56" y="120"/>
                    <a:pt x="56" y="120"/>
                    <a:pt x="56" y="120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71" y="8"/>
                    <a:pt x="171" y="8"/>
                    <a:pt x="171" y="8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1" y="41"/>
                    <a:pt x="120" y="43"/>
                    <a:pt x="120" y="44"/>
                  </a:cubicBezTo>
                  <a:lnTo>
                    <a:pt x="120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31">
              <a:extLst>
                <a:ext uri="{FF2B5EF4-FFF2-40B4-BE49-F238E27FC236}">
                  <a16:creationId xmlns:a16="http://schemas.microsoft.com/office/drawing/2014/main" id="{311006AE-98A1-3528-8290-6145529C3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7588" y="4476751"/>
              <a:ext cx="77788" cy="173038"/>
            </a:xfrm>
            <a:custGeom>
              <a:avLst/>
              <a:gdLst>
                <a:gd name="T0" fmla="*/ 16 w 32"/>
                <a:gd name="T1" fmla="*/ 16 h 72"/>
                <a:gd name="T2" fmla="*/ 24 w 32"/>
                <a:gd name="T3" fmla="*/ 24 h 72"/>
                <a:gd name="T4" fmla="*/ 28 w 32"/>
                <a:gd name="T5" fmla="*/ 28 h 72"/>
                <a:gd name="T6" fmla="*/ 32 w 32"/>
                <a:gd name="T7" fmla="*/ 24 h 72"/>
                <a:gd name="T8" fmla="*/ 20 w 32"/>
                <a:gd name="T9" fmla="*/ 9 h 72"/>
                <a:gd name="T10" fmla="*/ 20 w 32"/>
                <a:gd name="T11" fmla="*/ 4 h 72"/>
                <a:gd name="T12" fmla="*/ 16 w 32"/>
                <a:gd name="T13" fmla="*/ 0 h 72"/>
                <a:gd name="T14" fmla="*/ 12 w 32"/>
                <a:gd name="T15" fmla="*/ 4 h 72"/>
                <a:gd name="T16" fmla="*/ 12 w 32"/>
                <a:gd name="T17" fmla="*/ 9 h 72"/>
                <a:gd name="T18" fmla="*/ 0 w 32"/>
                <a:gd name="T19" fmla="*/ 24 h 72"/>
                <a:gd name="T20" fmla="*/ 16 w 32"/>
                <a:gd name="T21" fmla="*/ 40 h 72"/>
                <a:gd name="T22" fmla="*/ 24 w 32"/>
                <a:gd name="T23" fmla="*/ 48 h 72"/>
                <a:gd name="T24" fmla="*/ 16 w 32"/>
                <a:gd name="T25" fmla="*/ 56 h 72"/>
                <a:gd name="T26" fmla="*/ 16 w 32"/>
                <a:gd name="T27" fmla="*/ 56 h 72"/>
                <a:gd name="T28" fmla="*/ 16 w 32"/>
                <a:gd name="T29" fmla="*/ 56 h 72"/>
                <a:gd name="T30" fmla="*/ 8 w 32"/>
                <a:gd name="T31" fmla="*/ 48 h 72"/>
                <a:gd name="T32" fmla="*/ 4 w 32"/>
                <a:gd name="T33" fmla="*/ 44 h 72"/>
                <a:gd name="T34" fmla="*/ 0 w 32"/>
                <a:gd name="T35" fmla="*/ 48 h 72"/>
                <a:gd name="T36" fmla="*/ 12 w 32"/>
                <a:gd name="T37" fmla="*/ 63 h 72"/>
                <a:gd name="T38" fmla="*/ 12 w 32"/>
                <a:gd name="T39" fmla="*/ 68 h 72"/>
                <a:gd name="T40" fmla="*/ 16 w 32"/>
                <a:gd name="T41" fmla="*/ 72 h 72"/>
                <a:gd name="T42" fmla="*/ 20 w 32"/>
                <a:gd name="T43" fmla="*/ 68 h 72"/>
                <a:gd name="T44" fmla="*/ 20 w 32"/>
                <a:gd name="T45" fmla="*/ 63 h 72"/>
                <a:gd name="T46" fmla="*/ 32 w 32"/>
                <a:gd name="T47" fmla="*/ 48 h 72"/>
                <a:gd name="T48" fmla="*/ 16 w 32"/>
                <a:gd name="T49" fmla="*/ 32 h 72"/>
                <a:gd name="T50" fmla="*/ 8 w 32"/>
                <a:gd name="T51" fmla="*/ 24 h 72"/>
                <a:gd name="T52" fmla="*/ 16 w 32"/>
                <a:gd name="T53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" h="72">
                  <a:moveTo>
                    <a:pt x="16" y="16"/>
                  </a:moveTo>
                  <a:cubicBezTo>
                    <a:pt x="20" y="16"/>
                    <a:pt x="24" y="20"/>
                    <a:pt x="24" y="24"/>
                  </a:cubicBezTo>
                  <a:cubicBezTo>
                    <a:pt x="24" y="26"/>
                    <a:pt x="26" y="28"/>
                    <a:pt x="28" y="28"/>
                  </a:cubicBezTo>
                  <a:cubicBezTo>
                    <a:pt x="30" y="28"/>
                    <a:pt x="32" y="26"/>
                    <a:pt x="32" y="24"/>
                  </a:cubicBezTo>
                  <a:cubicBezTo>
                    <a:pt x="32" y="17"/>
                    <a:pt x="27" y="10"/>
                    <a:pt x="20" y="9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2"/>
                    <a:pt x="18" y="0"/>
                    <a:pt x="16" y="0"/>
                  </a:cubicBezTo>
                  <a:cubicBezTo>
                    <a:pt x="14" y="0"/>
                    <a:pt x="12" y="2"/>
                    <a:pt x="12" y="4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5" y="10"/>
                    <a:pt x="0" y="17"/>
                    <a:pt x="0" y="24"/>
                  </a:cubicBezTo>
                  <a:cubicBezTo>
                    <a:pt x="0" y="33"/>
                    <a:pt x="7" y="40"/>
                    <a:pt x="16" y="40"/>
                  </a:cubicBezTo>
                  <a:cubicBezTo>
                    <a:pt x="20" y="40"/>
                    <a:pt x="24" y="44"/>
                    <a:pt x="24" y="48"/>
                  </a:cubicBezTo>
                  <a:cubicBezTo>
                    <a:pt x="24" y="52"/>
                    <a:pt x="20" y="56"/>
                    <a:pt x="16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2" y="56"/>
                    <a:pt x="8" y="52"/>
                    <a:pt x="8" y="48"/>
                  </a:cubicBezTo>
                  <a:cubicBezTo>
                    <a:pt x="8" y="46"/>
                    <a:pt x="6" y="44"/>
                    <a:pt x="4" y="44"/>
                  </a:cubicBezTo>
                  <a:cubicBezTo>
                    <a:pt x="2" y="44"/>
                    <a:pt x="0" y="46"/>
                    <a:pt x="0" y="48"/>
                  </a:cubicBezTo>
                  <a:cubicBezTo>
                    <a:pt x="0" y="55"/>
                    <a:pt x="5" y="62"/>
                    <a:pt x="12" y="63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70"/>
                    <a:pt x="14" y="72"/>
                    <a:pt x="16" y="72"/>
                  </a:cubicBezTo>
                  <a:cubicBezTo>
                    <a:pt x="18" y="72"/>
                    <a:pt x="20" y="70"/>
                    <a:pt x="20" y="68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7" y="62"/>
                    <a:pt x="32" y="55"/>
                    <a:pt x="32" y="48"/>
                  </a:cubicBezTo>
                  <a:cubicBezTo>
                    <a:pt x="32" y="39"/>
                    <a:pt x="25" y="32"/>
                    <a:pt x="16" y="32"/>
                  </a:cubicBezTo>
                  <a:cubicBezTo>
                    <a:pt x="12" y="32"/>
                    <a:pt x="8" y="28"/>
                    <a:pt x="8" y="24"/>
                  </a:cubicBezTo>
                  <a:cubicBezTo>
                    <a:pt x="8" y="20"/>
                    <a:pt x="12" y="16"/>
                    <a:pt x="1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8" descr="locked round lock">
            <a:extLst>
              <a:ext uri="{FF2B5EF4-FFF2-40B4-BE49-F238E27FC236}">
                <a16:creationId xmlns:a16="http://schemas.microsoft.com/office/drawing/2014/main" id="{1EAC8BA4-B6F6-97E8-3D3C-7B9DD0BD29BF}"/>
              </a:ext>
            </a:extLst>
          </p:cNvPr>
          <p:cNvGrpSpPr/>
          <p:nvPr/>
        </p:nvGrpSpPr>
        <p:grpSpPr>
          <a:xfrm>
            <a:off x="1532639" y="1671756"/>
            <a:ext cx="382588" cy="574675"/>
            <a:chOff x="9944100" y="3246438"/>
            <a:chExt cx="382588" cy="574675"/>
          </a:xfrm>
          <a:solidFill>
            <a:srgbClr val="00737C"/>
          </a:solidFill>
        </p:grpSpPr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FD0CA13F-937A-F217-53A5-F42A019845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44100" y="3246438"/>
              <a:ext cx="382588" cy="574675"/>
            </a:xfrm>
            <a:custGeom>
              <a:avLst/>
              <a:gdLst>
                <a:gd name="T0" fmla="*/ 140 w 160"/>
                <a:gd name="T1" fmla="*/ 107 h 240"/>
                <a:gd name="T2" fmla="*/ 140 w 160"/>
                <a:gd name="T3" fmla="*/ 56 h 240"/>
                <a:gd name="T4" fmla="*/ 80 w 160"/>
                <a:gd name="T5" fmla="*/ 0 h 240"/>
                <a:gd name="T6" fmla="*/ 20 w 160"/>
                <a:gd name="T7" fmla="*/ 56 h 240"/>
                <a:gd name="T8" fmla="*/ 20 w 160"/>
                <a:gd name="T9" fmla="*/ 107 h 240"/>
                <a:gd name="T10" fmla="*/ 0 w 160"/>
                <a:gd name="T11" fmla="*/ 160 h 240"/>
                <a:gd name="T12" fmla="*/ 80 w 160"/>
                <a:gd name="T13" fmla="*/ 240 h 240"/>
                <a:gd name="T14" fmla="*/ 160 w 160"/>
                <a:gd name="T15" fmla="*/ 160 h 240"/>
                <a:gd name="T16" fmla="*/ 140 w 160"/>
                <a:gd name="T17" fmla="*/ 107 h 240"/>
                <a:gd name="T18" fmla="*/ 80 w 160"/>
                <a:gd name="T19" fmla="*/ 8 h 240"/>
                <a:gd name="T20" fmla="*/ 132 w 160"/>
                <a:gd name="T21" fmla="*/ 56 h 240"/>
                <a:gd name="T22" fmla="*/ 132 w 160"/>
                <a:gd name="T23" fmla="*/ 99 h 240"/>
                <a:gd name="T24" fmla="*/ 80 w 160"/>
                <a:gd name="T25" fmla="*/ 80 h 240"/>
                <a:gd name="T26" fmla="*/ 28 w 160"/>
                <a:gd name="T27" fmla="*/ 99 h 240"/>
                <a:gd name="T28" fmla="*/ 28 w 160"/>
                <a:gd name="T29" fmla="*/ 56 h 240"/>
                <a:gd name="T30" fmla="*/ 80 w 160"/>
                <a:gd name="T31" fmla="*/ 8 h 240"/>
                <a:gd name="T32" fmla="*/ 80 w 160"/>
                <a:gd name="T33" fmla="*/ 232 h 240"/>
                <a:gd name="T34" fmla="*/ 8 w 160"/>
                <a:gd name="T35" fmla="*/ 160 h 240"/>
                <a:gd name="T36" fmla="*/ 80 w 160"/>
                <a:gd name="T37" fmla="*/ 88 h 240"/>
                <a:gd name="T38" fmla="*/ 152 w 160"/>
                <a:gd name="T39" fmla="*/ 160 h 240"/>
                <a:gd name="T40" fmla="*/ 80 w 160"/>
                <a:gd name="T41" fmla="*/ 23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0" h="240">
                  <a:moveTo>
                    <a:pt x="140" y="107"/>
                  </a:moveTo>
                  <a:cubicBezTo>
                    <a:pt x="140" y="56"/>
                    <a:pt x="140" y="56"/>
                    <a:pt x="140" y="56"/>
                  </a:cubicBezTo>
                  <a:cubicBezTo>
                    <a:pt x="140" y="27"/>
                    <a:pt x="111" y="0"/>
                    <a:pt x="80" y="0"/>
                  </a:cubicBezTo>
                  <a:cubicBezTo>
                    <a:pt x="49" y="0"/>
                    <a:pt x="20" y="27"/>
                    <a:pt x="20" y="56"/>
                  </a:cubicBezTo>
                  <a:cubicBezTo>
                    <a:pt x="20" y="107"/>
                    <a:pt x="20" y="107"/>
                    <a:pt x="20" y="107"/>
                  </a:cubicBezTo>
                  <a:cubicBezTo>
                    <a:pt x="8" y="121"/>
                    <a:pt x="0" y="140"/>
                    <a:pt x="0" y="160"/>
                  </a:cubicBezTo>
                  <a:cubicBezTo>
                    <a:pt x="0" y="204"/>
                    <a:pt x="36" y="240"/>
                    <a:pt x="80" y="240"/>
                  </a:cubicBezTo>
                  <a:cubicBezTo>
                    <a:pt x="124" y="240"/>
                    <a:pt x="160" y="204"/>
                    <a:pt x="160" y="160"/>
                  </a:cubicBezTo>
                  <a:cubicBezTo>
                    <a:pt x="160" y="140"/>
                    <a:pt x="152" y="121"/>
                    <a:pt x="140" y="107"/>
                  </a:cubicBezTo>
                  <a:close/>
                  <a:moveTo>
                    <a:pt x="80" y="8"/>
                  </a:moveTo>
                  <a:cubicBezTo>
                    <a:pt x="107" y="8"/>
                    <a:pt x="132" y="31"/>
                    <a:pt x="132" y="56"/>
                  </a:cubicBezTo>
                  <a:cubicBezTo>
                    <a:pt x="132" y="99"/>
                    <a:pt x="132" y="99"/>
                    <a:pt x="132" y="99"/>
                  </a:cubicBezTo>
                  <a:cubicBezTo>
                    <a:pt x="118" y="87"/>
                    <a:pt x="100" y="80"/>
                    <a:pt x="80" y="80"/>
                  </a:cubicBezTo>
                  <a:cubicBezTo>
                    <a:pt x="60" y="80"/>
                    <a:pt x="42" y="87"/>
                    <a:pt x="28" y="99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31"/>
                    <a:pt x="53" y="8"/>
                    <a:pt x="80" y="8"/>
                  </a:cubicBezTo>
                  <a:close/>
                  <a:moveTo>
                    <a:pt x="80" y="232"/>
                  </a:moveTo>
                  <a:cubicBezTo>
                    <a:pt x="40" y="232"/>
                    <a:pt x="8" y="200"/>
                    <a:pt x="8" y="160"/>
                  </a:cubicBezTo>
                  <a:cubicBezTo>
                    <a:pt x="8" y="120"/>
                    <a:pt x="40" y="88"/>
                    <a:pt x="80" y="88"/>
                  </a:cubicBezTo>
                  <a:cubicBezTo>
                    <a:pt x="120" y="88"/>
                    <a:pt x="152" y="120"/>
                    <a:pt x="152" y="160"/>
                  </a:cubicBezTo>
                  <a:cubicBezTo>
                    <a:pt x="152" y="200"/>
                    <a:pt x="120" y="232"/>
                    <a:pt x="80" y="2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7E821F04-73A4-49C3-DC4B-7F510AF5D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7138" y="3609975"/>
              <a:ext cx="38100" cy="115888"/>
            </a:xfrm>
            <a:custGeom>
              <a:avLst/>
              <a:gdLst>
                <a:gd name="T0" fmla="*/ 8 w 16"/>
                <a:gd name="T1" fmla="*/ 0 h 48"/>
                <a:gd name="T2" fmla="*/ 0 w 16"/>
                <a:gd name="T3" fmla="*/ 8 h 48"/>
                <a:gd name="T4" fmla="*/ 4 w 16"/>
                <a:gd name="T5" fmla="*/ 15 h 48"/>
                <a:gd name="T6" fmla="*/ 4 w 16"/>
                <a:gd name="T7" fmla="*/ 44 h 48"/>
                <a:gd name="T8" fmla="*/ 8 w 16"/>
                <a:gd name="T9" fmla="*/ 48 h 48"/>
                <a:gd name="T10" fmla="*/ 12 w 16"/>
                <a:gd name="T11" fmla="*/ 44 h 48"/>
                <a:gd name="T12" fmla="*/ 12 w 16"/>
                <a:gd name="T13" fmla="*/ 15 h 48"/>
                <a:gd name="T14" fmla="*/ 16 w 16"/>
                <a:gd name="T15" fmla="*/ 8 h 48"/>
                <a:gd name="T16" fmla="*/ 8 w 16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48">
                  <a:moveTo>
                    <a:pt x="8" y="0"/>
                  </a:moveTo>
                  <a:cubicBezTo>
                    <a:pt x="4" y="0"/>
                    <a:pt x="0" y="4"/>
                    <a:pt x="0" y="8"/>
                  </a:cubicBezTo>
                  <a:cubicBezTo>
                    <a:pt x="0" y="11"/>
                    <a:pt x="2" y="13"/>
                    <a:pt x="4" y="15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6"/>
                    <a:pt x="6" y="48"/>
                    <a:pt x="8" y="48"/>
                  </a:cubicBezTo>
                  <a:cubicBezTo>
                    <a:pt x="10" y="48"/>
                    <a:pt x="12" y="46"/>
                    <a:pt x="12" y="4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3"/>
                    <a:pt x="16" y="11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11" descr="unlocked round lock">
            <a:extLst>
              <a:ext uri="{FF2B5EF4-FFF2-40B4-BE49-F238E27FC236}">
                <a16:creationId xmlns:a16="http://schemas.microsoft.com/office/drawing/2014/main" id="{CAA32439-68E9-DA38-26F2-0641853248FC}"/>
              </a:ext>
            </a:extLst>
          </p:cNvPr>
          <p:cNvGrpSpPr/>
          <p:nvPr/>
        </p:nvGrpSpPr>
        <p:grpSpPr>
          <a:xfrm>
            <a:off x="1532639" y="3578753"/>
            <a:ext cx="384175" cy="574675"/>
            <a:chOff x="11112500" y="3246438"/>
            <a:chExt cx="384175" cy="574675"/>
          </a:xfrm>
          <a:solidFill>
            <a:srgbClr val="00737C"/>
          </a:solidFill>
        </p:grpSpPr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DA30A822-E3C0-5165-FBFD-729B47790E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12500" y="3246438"/>
              <a:ext cx="384175" cy="574675"/>
            </a:xfrm>
            <a:custGeom>
              <a:avLst/>
              <a:gdLst>
                <a:gd name="T0" fmla="*/ 140 w 160"/>
                <a:gd name="T1" fmla="*/ 107 h 240"/>
                <a:gd name="T2" fmla="*/ 140 w 160"/>
                <a:gd name="T3" fmla="*/ 52 h 240"/>
                <a:gd name="T4" fmla="*/ 84 w 160"/>
                <a:gd name="T5" fmla="*/ 0 h 240"/>
                <a:gd name="T6" fmla="*/ 32 w 160"/>
                <a:gd name="T7" fmla="*/ 52 h 240"/>
                <a:gd name="T8" fmla="*/ 40 w 160"/>
                <a:gd name="T9" fmla="*/ 52 h 240"/>
                <a:gd name="T10" fmla="*/ 84 w 160"/>
                <a:gd name="T11" fmla="*/ 8 h 240"/>
                <a:gd name="T12" fmla="*/ 132 w 160"/>
                <a:gd name="T13" fmla="*/ 52 h 240"/>
                <a:gd name="T14" fmla="*/ 132 w 160"/>
                <a:gd name="T15" fmla="*/ 99 h 240"/>
                <a:gd name="T16" fmla="*/ 80 w 160"/>
                <a:gd name="T17" fmla="*/ 80 h 240"/>
                <a:gd name="T18" fmla="*/ 0 w 160"/>
                <a:gd name="T19" fmla="*/ 160 h 240"/>
                <a:gd name="T20" fmla="*/ 80 w 160"/>
                <a:gd name="T21" fmla="*/ 240 h 240"/>
                <a:gd name="T22" fmla="*/ 160 w 160"/>
                <a:gd name="T23" fmla="*/ 160 h 240"/>
                <a:gd name="T24" fmla="*/ 140 w 160"/>
                <a:gd name="T25" fmla="*/ 107 h 240"/>
                <a:gd name="T26" fmla="*/ 80 w 160"/>
                <a:gd name="T27" fmla="*/ 232 h 240"/>
                <a:gd name="T28" fmla="*/ 8 w 160"/>
                <a:gd name="T29" fmla="*/ 160 h 240"/>
                <a:gd name="T30" fmla="*/ 80 w 160"/>
                <a:gd name="T31" fmla="*/ 88 h 240"/>
                <a:gd name="T32" fmla="*/ 152 w 160"/>
                <a:gd name="T33" fmla="*/ 160 h 240"/>
                <a:gd name="T34" fmla="*/ 80 w 160"/>
                <a:gd name="T35" fmla="*/ 23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0" h="240">
                  <a:moveTo>
                    <a:pt x="140" y="107"/>
                  </a:moveTo>
                  <a:cubicBezTo>
                    <a:pt x="140" y="52"/>
                    <a:pt x="140" y="52"/>
                    <a:pt x="140" y="52"/>
                  </a:cubicBezTo>
                  <a:cubicBezTo>
                    <a:pt x="140" y="23"/>
                    <a:pt x="115" y="0"/>
                    <a:pt x="84" y="0"/>
                  </a:cubicBezTo>
                  <a:cubicBezTo>
                    <a:pt x="54" y="0"/>
                    <a:pt x="32" y="22"/>
                    <a:pt x="32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27"/>
                    <a:pt x="59" y="8"/>
                    <a:pt x="84" y="8"/>
                  </a:cubicBezTo>
                  <a:cubicBezTo>
                    <a:pt x="111" y="8"/>
                    <a:pt x="132" y="27"/>
                    <a:pt x="132" y="52"/>
                  </a:cubicBezTo>
                  <a:cubicBezTo>
                    <a:pt x="132" y="99"/>
                    <a:pt x="132" y="99"/>
                    <a:pt x="132" y="99"/>
                  </a:cubicBezTo>
                  <a:cubicBezTo>
                    <a:pt x="118" y="87"/>
                    <a:pt x="100" y="80"/>
                    <a:pt x="80" y="80"/>
                  </a:cubicBezTo>
                  <a:cubicBezTo>
                    <a:pt x="36" y="80"/>
                    <a:pt x="0" y="116"/>
                    <a:pt x="0" y="160"/>
                  </a:cubicBezTo>
                  <a:cubicBezTo>
                    <a:pt x="0" y="204"/>
                    <a:pt x="36" y="240"/>
                    <a:pt x="80" y="240"/>
                  </a:cubicBezTo>
                  <a:cubicBezTo>
                    <a:pt x="124" y="240"/>
                    <a:pt x="160" y="204"/>
                    <a:pt x="160" y="160"/>
                  </a:cubicBezTo>
                  <a:cubicBezTo>
                    <a:pt x="160" y="140"/>
                    <a:pt x="152" y="121"/>
                    <a:pt x="140" y="107"/>
                  </a:cubicBezTo>
                  <a:close/>
                  <a:moveTo>
                    <a:pt x="80" y="232"/>
                  </a:moveTo>
                  <a:cubicBezTo>
                    <a:pt x="40" y="232"/>
                    <a:pt x="8" y="200"/>
                    <a:pt x="8" y="160"/>
                  </a:cubicBezTo>
                  <a:cubicBezTo>
                    <a:pt x="8" y="120"/>
                    <a:pt x="40" y="88"/>
                    <a:pt x="80" y="88"/>
                  </a:cubicBezTo>
                  <a:cubicBezTo>
                    <a:pt x="120" y="88"/>
                    <a:pt x="152" y="120"/>
                    <a:pt x="152" y="160"/>
                  </a:cubicBezTo>
                  <a:cubicBezTo>
                    <a:pt x="152" y="200"/>
                    <a:pt x="120" y="232"/>
                    <a:pt x="80" y="2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3932D86E-4655-D449-CD26-C759894B9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5538" y="3609975"/>
              <a:ext cx="38100" cy="115888"/>
            </a:xfrm>
            <a:custGeom>
              <a:avLst/>
              <a:gdLst>
                <a:gd name="T0" fmla="*/ 8 w 16"/>
                <a:gd name="T1" fmla="*/ 0 h 48"/>
                <a:gd name="T2" fmla="*/ 0 w 16"/>
                <a:gd name="T3" fmla="*/ 8 h 48"/>
                <a:gd name="T4" fmla="*/ 4 w 16"/>
                <a:gd name="T5" fmla="*/ 15 h 48"/>
                <a:gd name="T6" fmla="*/ 4 w 16"/>
                <a:gd name="T7" fmla="*/ 44 h 48"/>
                <a:gd name="T8" fmla="*/ 8 w 16"/>
                <a:gd name="T9" fmla="*/ 48 h 48"/>
                <a:gd name="T10" fmla="*/ 12 w 16"/>
                <a:gd name="T11" fmla="*/ 44 h 48"/>
                <a:gd name="T12" fmla="*/ 12 w 16"/>
                <a:gd name="T13" fmla="*/ 15 h 48"/>
                <a:gd name="T14" fmla="*/ 16 w 16"/>
                <a:gd name="T15" fmla="*/ 8 h 48"/>
                <a:gd name="T16" fmla="*/ 8 w 16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48">
                  <a:moveTo>
                    <a:pt x="8" y="0"/>
                  </a:moveTo>
                  <a:cubicBezTo>
                    <a:pt x="4" y="0"/>
                    <a:pt x="0" y="4"/>
                    <a:pt x="0" y="8"/>
                  </a:cubicBezTo>
                  <a:cubicBezTo>
                    <a:pt x="0" y="11"/>
                    <a:pt x="2" y="13"/>
                    <a:pt x="4" y="15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6"/>
                    <a:pt x="6" y="48"/>
                    <a:pt x="8" y="48"/>
                  </a:cubicBezTo>
                  <a:cubicBezTo>
                    <a:pt x="10" y="48"/>
                    <a:pt x="12" y="46"/>
                    <a:pt x="12" y="4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3"/>
                    <a:pt x="16" y="11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9DF7B5-72A2-A6BF-8FDC-137EF27A7E1D}"/>
              </a:ext>
            </a:extLst>
          </p:cNvPr>
          <p:cNvGrpSpPr/>
          <p:nvPr/>
        </p:nvGrpSpPr>
        <p:grpSpPr>
          <a:xfrm>
            <a:off x="3316378" y="3514281"/>
            <a:ext cx="577850" cy="549275"/>
            <a:chOff x="11004550" y="5400676"/>
            <a:chExt cx="577850" cy="549275"/>
          </a:xfrm>
          <a:solidFill>
            <a:srgbClr val="00737C"/>
          </a:solidFill>
        </p:grpSpPr>
        <p:sp>
          <p:nvSpPr>
            <p:cNvPr id="16" name="Freeform 132">
              <a:extLst>
                <a:ext uri="{FF2B5EF4-FFF2-40B4-BE49-F238E27FC236}">
                  <a16:creationId xmlns:a16="http://schemas.microsoft.com/office/drawing/2014/main" id="{E4DC2A17-E53C-02A6-562F-F4015581CE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04550" y="5718176"/>
              <a:ext cx="577850" cy="231775"/>
            </a:xfrm>
            <a:custGeom>
              <a:avLst/>
              <a:gdLst>
                <a:gd name="T0" fmla="*/ 239 w 240"/>
                <a:gd name="T1" fmla="*/ 41 h 96"/>
                <a:gd name="T2" fmla="*/ 205 w 240"/>
                <a:gd name="T3" fmla="*/ 29 h 96"/>
                <a:gd name="T4" fmla="*/ 168 w 240"/>
                <a:gd name="T5" fmla="*/ 41 h 96"/>
                <a:gd name="T6" fmla="*/ 168 w 240"/>
                <a:gd name="T7" fmla="*/ 40 h 96"/>
                <a:gd name="T8" fmla="*/ 152 w 240"/>
                <a:gd name="T9" fmla="*/ 24 h 96"/>
                <a:gd name="T10" fmla="*/ 137 w 240"/>
                <a:gd name="T11" fmla="*/ 24 h 96"/>
                <a:gd name="T12" fmla="*/ 121 w 240"/>
                <a:gd name="T13" fmla="*/ 24 h 96"/>
                <a:gd name="T14" fmla="*/ 76 w 240"/>
                <a:gd name="T15" fmla="*/ 8 h 96"/>
                <a:gd name="T16" fmla="*/ 48 w 240"/>
                <a:gd name="T17" fmla="*/ 8 h 96"/>
                <a:gd name="T18" fmla="*/ 48 w 240"/>
                <a:gd name="T19" fmla="*/ 4 h 96"/>
                <a:gd name="T20" fmla="*/ 44 w 240"/>
                <a:gd name="T21" fmla="*/ 0 h 96"/>
                <a:gd name="T22" fmla="*/ 4 w 240"/>
                <a:gd name="T23" fmla="*/ 0 h 96"/>
                <a:gd name="T24" fmla="*/ 0 w 240"/>
                <a:gd name="T25" fmla="*/ 4 h 96"/>
                <a:gd name="T26" fmla="*/ 0 w 240"/>
                <a:gd name="T27" fmla="*/ 76 h 96"/>
                <a:gd name="T28" fmla="*/ 4 w 240"/>
                <a:gd name="T29" fmla="*/ 80 h 96"/>
                <a:gd name="T30" fmla="*/ 44 w 240"/>
                <a:gd name="T31" fmla="*/ 80 h 96"/>
                <a:gd name="T32" fmla="*/ 48 w 240"/>
                <a:gd name="T33" fmla="*/ 76 h 96"/>
                <a:gd name="T34" fmla="*/ 48 w 240"/>
                <a:gd name="T35" fmla="*/ 73 h 96"/>
                <a:gd name="T36" fmla="*/ 74 w 240"/>
                <a:gd name="T37" fmla="*/ 82 h 96"/>
                <a:gd name="T38" fmla="*/ 128 w 240"/>
                <a:gd name="T39" fmla="*/ 96 h 96"/>
                <a:gd name="T40" fmla="*/ 193 w 240"/>
                <a:gd name="T41" fmla="*/ 70 h 96"/>
                <a:gd name="T42" fmla="*/ 238 w 240"/>
                <a:gd name="T43" fmla="*/ 48 h 96"/>
                <a:gd name="T44" fmla="*/ 240 w 240"/>
                <a:gd name="T45" fmla="*/ 45 h 96"/>
                <a:gd name="T46" fmla="*/ 239 w 240"/>
                <a:gd name="T47" fmla="*/ 41 h 96"/>
                <a:gd name="T48" fmla="*/ 40 w 240"/>
                <a:gd name="T49" fmla="*/ 72 h 96"/>
                <a:gd name="T50" fmla="*/ 8 w 240"/>
                <a:gd name="T51" fmla="*/ 72 h 96"/>
                <a:gd name="T52" fmla="*/ 8 w 240"/>
                <a:gd name="T53" fmla="*/ 8 h 96"/>
                <a:gd name="T54" fmla="*/ 40 w 240"/>
                <a:gd name="T55" fmla="*/ 8 h 96"/>
                <a:gd name="T56" fmla="*/ 40 w 240"/>
                <a:gd name="T57" fmla="*/ 72 h 96"/>
                <a:gd name="T58" fmla="*/ 190 w 240"/>
                <a:gd name="T59" fmla="*/ 63 h 96"/>
                <a:gd name="T60" fmla="*/ 77 w 240"/>
                <a:gd name="T61" fmla="*/ 74 h 96"/>
                <a:gd name="T62" fmla="*/ 48 w 240"/>
                <a:gd name="T63" fmla="*/ 65 h 96"/>
                <a:gd name="T64" fmla="*/ 48 w 240"/>
                <a:gd name="T65" fmla="*/ 16 h 96"/>
                <a:gd name="T66" fmla="*/ 76 w 240"/>
                <a:gd name="T67" fmla="*/ 16 h 96"/>
                <a:gd name="T68" fmla="*/ 118 w 240"/>
                <a:gd name="T69" fmla="*/ 31 h 96"/>
                <a:gd name="T70" fmla="*/ 120 w 240"/>
                <a:gd name="T71" fmla="*/ 32 h 96"/>
                <a:gd name="T72" fmla="*/ 137 w 240"/>
                <a:gd name="T73" fmla="*/ 32 h 96"/>
                <a:gd name="T74" fmla="*/ 152 w 240"/>
                <a:gd name="T75" fmla="*/ 32 h 96"/>
                <a:gd name="T76" fmla="*/ 160 w 240"/>
                <a:gd name="T77" fmla="*/ 40 h 96"/>
                <a:gd name="T78" fmla="*/ 152 w 240"/>
                <a:gd name="T79" fmla="*/ 48 h 96"/>
                <a:gd name="T80" fmla="*/ 96 w 240"/>
                <a:gd name="T81" fmla="*/ 48 h 96"/>
                <a:gd name="T82" fmla="*/ 92 w 240"/>
                <a:gd name="T83" fmla="*/ 52 h 96"/>
                <a:gd name="T84" fmla="*/ 96 w 240"/>
                <a:gd name="T85" fmla="*/ 56 h 96"/>
                <a:gd name="T86" fmla="*/ 152 w 240"/>
                <a:gd name="T87" fmla="*/ 56 h 96"/>
                <a:gd name="T88" fmla="*/ 164 w 240"/>
                <a:gd name="T89" fmla="*/ 50 h 96"/>
                <a:gd name="T90" fmla="*/ 207 w 240"/>
                <a:gd name="T91" fmla="*/ 36 h 96"/>
                <a:gd name="T92" fmla="*/ 229 w 240"/>
                <a:gd name="T93" fmla="*/ 43 h 96"/>
                <a:gd name="T94" fmla="*/ 190 w 240"/>
                <a:gd name="T95" fmla="*/ 6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0" h="96">
                  <a:moveTo>
                    <a:pt x="239" y="41"/>
                  </a:moveTo>
                  <a:cubicBezTo>
                    <a:pt x="230" y="32"/>
                    <a:pt x="219" y="24"/>
                    <a:pt x="205" y="29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68" y="40"/>
                    <a:pt x="168" y="40"/>
                    <a:pt x="168" y="40"/>
                  </a:cubicBezTo>
                  <a:cubicBezTo>
                    <a:pt x="168" y="32"/>
                    <a:pt x="162" y="24"/>
                    <a:pt x="152" y="24"/>
                  </a:cubicBezTo>
                  <a:cubicBezTo>
                    <a:pt x="145" y="24"/>
                    <a:pt x="141" y="24"/>
                    <a:pt x="137" y="24"/>
                  </a:cubicBezTo>
                  <a:cubicBezTo>
                    <a:pt x="132" y="24"/>
                    <a:pt x="129" y="24"/>
                    <a:pt x="121" y="24"/>
                  </a:cubicBezTo>
                  <a:cubicBezTo>
                    <a:pt x="108" y="13"/>
                    <a:pt x="92" y="8"/>
                    <a:pt x="76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2"/>
                    <a:pt x="46" y="0"/>
                    <a:pt x="4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8"/>
                    <a:pt x="2" y="80"/>
                    <a:pt x="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6" y="80"/>
                    <a:pt x="48" y="78"/>
                    <a:pt x="48" y="76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58" y="76"/>
                    <a:pt x="67" y="79"/>
                    <a:pt x="74" y="82"/>
                  </a:cubicBezTo>
                  <a:cubicBezTo>
                    <a:pt x="100" y="91"/>
                    <a:pt x="114" y="96"/>
                    <a:pt x="128" y="96"/>
                  </a:cubicBezTo>
                  <a:cubicBezTo>
                    <a:pt x="144" y="96"/>
                    <a:pt x="160" y="88"/>
                    <a:pt x="193" y="70"/>
                  </a:cubicBezTo>
                  <a:cubicBezTo>
                    <a:pt x="205" y="64"/>
                    <a:pt x="220" y="57"/>
                    <a:pt x="238" y="48"/>
                  </a:cubicBezTo>
                  <a:cubicBezTo>
                    <a:pt x="239" y="47"/>
                    <a:pt x="240" y="46"/>
                    <a:pt x="240" y="45"/>
                  </a:cubicBezTo>
                  <a:cubicBezTo>
                    <a:pt x="240" y="43"/>
                    <a:pt x="240" y="42"/>
                    <a:pt x="239" y="41"/>
                  </a:cubicBezTo>
                  <a:close/>
                  <a:moveTo>
                    <a:pt x="40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40" y="8"/>
                    <a:pt x="40" y="8"/>
                    <a:pt x="40" y="8"/>
                  </a:cubicBezTo>
                  <a:lnTo>
                    <a:pt x="40" y="72"/>
                  </a:lnTo>
                  <a:close/>
                  <a:moveTo>
                    <a:pt x="190" y="63"/>
                  </a:moveTo>
                  <a:cubicBezTo>
                    <a:pt x="132" y="94"/>
                    <a:pt x="132" y="94"/>
                    <a:pt x="77" y="74"/>
                  </a:cubicBezTo>
                  <a:cubicBezTo>
                    <a:pt x="68" y="72"/>
                    <a:pt x="59" y="68"/>
                    <a:pt x="48" y="65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91" y="16"/>
                    <a:pt x="105" y="21"/>
                    <a:pt x="118" y="31"/>
                  </a:cubicBezTo>
                  <a:cubicBezTo>
                    <a:pt x="118" y="32"/>
                    <a:pt x="119" y="32"/>
                    <a:pt x="120" y="32"/>
                  </a:cubicBezTo>
                  <a:cubicBezTo>
                    <a:pt x="128" y="32"/>
                    <a:pt x="132" y="32"/>
                    <a:pt x="137" y="32"/>
                  </a:cubicBezTo>
                  <a:cubicBezTo>
                    <a:pt x="141" y="32"/>
                    <a:pt x="145" y="32"/>
                    <a:pt x="152" y="32"/>
                  </a:cubicBezTo>
                  <a:cubicBezTo>
                    <a:pt x="158" y="32"/>
                    <a:pt x="160" y="36"/>
                    <a:pt x="160" y="40"/>
                  </a:cubicBezTo>
                  <a:cubicBezTo>
                    <a:pt x="160" y="44"/>
                    <a:pt x="158" y="48"/>
                    <a:pt x="152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4" y="48"/>
                    <a:pt x="92" y="50"/>
                    <a:pt x="92" y="52"/>
                  </a:cubicBezTo>
                  <a:cubicBezTo>
                    <a:pt x="92" y="54"/>
                    <a:pt x="94" y="56"/>
                    <a:pt x="96" y="56"/>
                  </a:cubicBezTo>
                  <a:cubicBezTo>
                    <a:pt x="152" y="56"/>
                    <a:pt x="152" y="56"/>
                    <a:pt x="152" y="56"/>
                  </a:cubicBezTo>
                  <a:cubicBezTo>
                    <a:pt x="158" y="56"/>
                    <a:pt x="162" y="54"/>
                    <a:pt x="164" y="50"/>
                  </a:cubicBezTo>
                  <a:cubicBezTo>
                    <a:pt x="207" y="36"/>
                    <a:pt x="207" y="36"/>
                    <a:pt x="207" y="36"/>
                  </a:cubicBezTo>
                  <a:cubicBezTo>
                    <a:pt x="215" y="34"/>
                    <a:pt x="221" y="36"/>
                    <a:pt x="229" y="43"/>
                  </a:cubicBezTo>
                  <a:cubicBezTo>
                    <a:pt x="213" y="51"/>
                    <a:pt x="200" y="58"/>
                    <a:pt x="19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3">
              <a:extLst>
                <a:ext uri="{FF2B5EF4-FFF2-40B4-BE49-F238E27FC236}">
                  <a16:creationId xmlns:a16="http://schemas.microsoft.com/office/drawing/2014/main" id="{6C1BAFF8-A9B2-A955-C9CC-A7375F6B5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3475" y="5611814"/>
              <a:ext cx="19050" cy="77788"/>
            </a:xfrm>
            <a:custGeom>
              <a:avLst/>
              <a:gdLst>
                <a:gd name="T0" fmla="*/ 4 w 8"/>
                <a:gd name="T1" fmla="*/ 32 h 32"/>
                <a:gd name="T2" fmla="*/ 8 w 8"/>
                <a:gd name="T3" fmla="*/ 28 h 32"/>
                <a:gd name="T4" fmla="*/ 8 w 8"/>
                <a:gd name="T5" fmla="*/ 4 h 32"/>
                <a:gd name="T6" fmla="*/ 4 w 8"/>
                <a:gd name="T7" fmla="*/ 0 h 32"/>
                <a:gd name="T8" fmla="*/ 0 w 8"/>
                <a:gd name="T9" fmla="*/ 4 h 32"/>
                <a:gd name="T10" fmla="*/ 0 w 8"/>
                <a:gd name="T11" fmla="*/ 28 h 32"/>
                <a:gd name="T12" fmla="*/ 4 w 8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2">
                  <a:moveTo>
                    <a:pt x="4" y="32"/>
                  </a:moveTo>
                  <a:cubicBezTo>
                    <a:pt x="6" y="32"/>
                    <a:pt x="8" y="30"/>
                    <a:pt x="8" y="2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4">
              <a:extLst>
                <a:ext uri="{FF2B5EF4-FFF2-40B4-BE49-F238E27FC236}">
                  <a16:creationId xmlns:a16="http://schemas.microsoft.com/office/drawing/2014/main" id="{75F20D2E-3D59-1DC9-6EF1-B597C29A1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9363" y="5438776"/>
              <a:ext cx="19050" cy="77788"/>
            </a:xfrm>
            <a:custGeom>
              <a:avLst/>
              <a:gdLst>
                <a:gd name="T0" fmla="*/ 4 w 8"/>
                <a:gd name="T1" fmla="*/ 32 h 32"/>
                <a:gd name="T2" fmla="*/ 8 w 8"/>
                <a:gd name="T3" fmla="*/ 28 h 32"/>
                <a:gd name="T4" fmla="*/ 8 w 8"/>
                <a:gd name="T5" fmla="*/ 4 h 32"/>
                <a:gd name="T6" fmla="*/ 4 w 8"/>
                <a:gd name="T7" fmla="*/ 0 h 32"/>
                <a:gd name="T8" fmla="*/ 0 w 8"/>
                <a:gd name="T9" fmla="*/ 4 h 32"/>
                <a:gd name="T10" fmla="*/ 0 w 8"/>
                <a:gd name="T11" fmla="*/ 28 h 32"/>
                <a:gd name="T12" fmla="*/ 4 w 8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2">
                  <a:moveTo>
                    <a:pt x="4" y="32"/>
                  </a:moveTo>
                  <a:cubicBezTo>
                    <a:pt x="6" y="32"/>
                    <a:pt x="8" y="30"/>
                    <a:pt x="8" y="2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35">
              <a:extLst>
                <a:ext uri="{FF2B5EF4-FFF2-40B4-BE49-F238E27FC236}">
                  <a16:creationId xmlns:a16="http://schemas.microsoft.com/office/drawing/2014/main" id="{C34A51CB-FADC-436F-AE51-F7CD75D137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26800" y="5573714"/>
              <a:ext cx="153988" cy="153988"/>
            </a:xfrm>
            <a:custGeom>
              <a:avLst/>
              <a:gdLst>
                <a:gd name="T0" fmla="*/ 32 w 64"/>
                <a:gd name="T1" fmla="*/ 64 h 64"/>
                <a:gd name="T2" fmla="*/ 64 w 64"/>
                <a:gd name="T3" fmla="*/ 32 h 64"/>
                <a:gd name="T4" fmla="*/ 32 w 64"/>
                <a:gd name="T5" fmla="*/ 0 h 64"/>
                <a:gd name="T6" fmla="*/ 0 w 64"/>
                <a:gd name="T7" fmla="*/ 32 h 64"/>
                <a:gd name="T8" fmla="*/ 32 w 64"/>
                <a:gd name="T9" fmla="*/ 64 h 64"/>
                <a:gd name="T10" fmla="*/ 32 w 64"/>
                <a:gd name="T11" fmla="*/ 8 h 64"/>
                <a:gd name="T12" fmla="*/ 56 w 64"/>
                <a:gd name="T13" fmla="*/ 32 h 64"/>
                <a:gd name="T14" fmla="*/ 32 w 64"/>
                <a:gd name="T15" fmla="*/ 56 h 64"/>
                <a:gd name="T16" fmla="*/ 8 w 64"/>
                <a:gd name="T17" fmla="*/ 32 h 64"/>
                <a:gd name="T18" fmla="*/ 32 w 64"/>
                <a:gd name="T19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lose/>
                  <a:moveTo>
                    <a:pt x="32" y="8"/>
                  </a:moveTo>
                  <a:cubicBezTo>
                    <a:pt x="45" y="8"/>
                    <a:pt x="56" y="19"/>
                    <a:pt x="56" y="32"/>
                  </a:cubicBezTo>
                  <a:cubicBezTo>
                    <a:pt x="56" y="45"/>
                    <a:pt x="45" y="56"/>
                    <a:pt x="32" y="56"/>
                  </a:cubicBezTo>
                  <a:cubicBezTo>
                    <a:pt x="19" y="56"/>
                    <a:pt x="8" y="45"/>
                    <a:pt x="8" y="32"/>
                  </a:cubicBezTo>
                  <a:cubicBezTo>
                    <a:pt x="8" y="19"/>
                    <a:pt x="19" y="8"/>
                    <a:pt x="3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6">
              <a:extLst>
                <a:ext uri="{FF2B5EF4-FFF2-40B4-BE49-F238E27FC236}">
                  <a16:creationId xmlns:a16="http://schemas.microsoft.com/office/drawing/2014/main" id="{215B3FBE-B74C-645E-5373-F2E5436C05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41100" y="5400676"/>
              <a:ext cx="153988" cy="153988"/>
            </a:xfrm>
            <a:custGeom>
              <a:avLst/>
              <a:gdLst>
                <a:gd name="T0" fmla="*/ 32 w 64"/>
                <a:gd name="T1" fmla="*/ 64 h 64"/>
                <a:gd name="T2" fmla="*/ 64 w 64"/>
                <a:gd name="T3" fmla="*/ 32 h 64"/>
                <a:gd name="T4" fmla="*/ 32 w 64"/>
                <a:gd name="T5" fmla="*/ 0 h 64"/>
                <a:gd name="T6" fmla="*/ 0 w 64"/>
                <a:gd name="T7" fmla="*/ 32 h 64"/>
                <a:gd name="T8" fmla="*/ 32 w 64"/>
                <a:gd name="T9" fmla="*/ 64 h 64"/>
                <a:gd name="T10" fmla="*/ 32 w 64"/>
                <a:gd name="T11" fmla="*/ 8 h 64"/>
                <a:gd name="T12" fmla="*/ 56 w 64"/>
                <a:gd name="T13" fmla="*/ 32 h 64"/>
                <a:gd name="T14" fmla="*/ 32 w 64"/>
                <a:gd name="T15" fmla="*/ 56 h 64"/>
                <a:gd name="T16" fmla="*/ 8 w 64"/>
                <a:gd name="T17" fmla="*/ 32 h 64"/>
                <a:gd name="T18" fmla="*/ 32 w 64"/>
                <a:gd name="T19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lose/>
                  <a:moveTo>
                    <a:pt x="32" y="8"/>
                  </a:moveTo>
                  <a:cubicBezTo>
                    <a:pt x="45" y="8"/>
                    <a:pt x="56" y="19"/>
                    <a:pt x="56" y="32"/>
                  </a:cubicBezTo>
                  <a:cubicBezTo>
                    <a:pt x="56" y="45"/>
                    <a:pt x="45" y="56"/>
                    <a:pt x="32" y="56"/>
                  </a:cubicBezTo>
                  <a:cubicBezTo>
                    <a:pt x="19" y="56"/>
                    <a:pt x="8" y="45"/>
                    <a:pt x="8" y="32"/>
                  </a:cubicBezTo>
                  <a:cubicBezTo>
                    <a:pt x="8" y="19"/>
                    <a:pt x="19" y="8"/>
                    <a:pt x="3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E0AA15D-CFA7-9BAD-9081-1FAFDFA6A163}"/>
              </a:ext>
            </a:extLst>
          </p:cNvPr>
          <p:cNvGrpSpPr/>
          <p:nvPr/>
        </p:nvGrpSpPr>
        <p:grpSpPr>
          <a:xfrm>
            <a:off x="5408138" y="1671756"/>
            <a:ext cx="481012" cy="577851"/>
            <a:chOff x="10941354" y="3295648"/>
            <a:chExt cx="481012" cy="577851"/>
          </a:xfrm>
          <a:solidFill>
            <a:srgbClr val="00737C"/>
          </a:solidFill>
        </p:grpSpPr>
        <p:sp>
          <p:nvSpPr>
            <p:cNvPr id="3" name="Freeform 57">
              <a:extLst>
                <a:ext uri="{FF2B5EF4-FFF2-40B4-BE49-F238E27FC236}">
                  <a16:creationId xmlns:a16="http://schemas.microsoft.com/office/drawing/2014/main" id="{4FA3F343-532C-3837-1DE8-C7DB9ED7C5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09641" y="3295648"/>
              <a:ext cx="212725" cy="269875"/>
            </a:xfrm>
            <a:custGeom>
              <a:avLst/>
              <a:gdLst>
                <a:gd name="T0" fmla="*/ 87 w 88"/>
                <a:gd name="T1" fmla="*/ 33 h 112"/>
                <a:gd name="T2" fmla="*/ 55 w 88"/>
                <a:gd name="T3" fmla="*/ 1 h 112"/>
                <a:gd name="T4" fmla="*/ 52 w 88"/>
                <a:gd name="T5" fmla="*/ 0 h 112"/>
                <a:gd name="T6" fmla="*/ 4 w 88"/>
                <a:gd name="T7" fmla="*/ 0 h 112"/>
                <a:gd name="T8" fmla="*/ 0 w 88"/>
                <a:gd name="T9" fmla="*/ 4 h 112"/>
                <a:gd name="T10" fmla="*/ 0 w 88"/>
                <a:gd name="T11" fmla="*/ 108 h 112"/>
                <a:gd name="T12" fmla="*/ 4 w 88"/>
                <a:gd name="T13" fmla="*/ 112 h 112"/>
                <a:gd name="T14" fmla="*/ 84 w 88"/>
                <a:gd name="T15" fmla="*/ 112 h 112"/>
                <a:gd name="T16" fmla="*/ 88 w 88"/>
                <a:gd name="T17" fmla="*/ 108 h 112"/>
                <a:gd name="T18" fmla="*/ 88 w 88"/>
                <a:gd name="T19" fmla="*/ 36 h 112"/>
                <a:gd name="T20" fmla="*/ 87 w 88"/>
                <a:gd name="T21" fmla="*/ 33 h 112"/>
                <a:gd name="T22" fmla="*/ 56 w 88"/>
                <a:gd name="T23" fmla="*/ 14 h 112"/>
                <a:gd name="T24" fmla="*/ 74 w 88"/>
                <a:gd name="T25" fmla="*/ 32 h 112"/>
                <a:gd name="T26" fmla="*/ 56 w 88"/>
                <a:gd name="T27" fmla="*/ 32 h 112"/>
                <a:gd name="T28" fmla="*/ 56 w 88"/>
                <a:gd name="T29" fmla="*/ 14 h 112"/>
                <a:gd name="T30" fmla="*/ 8 w 88"/>
                <a:gd name="T31" fmla="*/ 104 h 112"/>
                <a:gd name="T32" fmla="*/ 8 w 88"/>
                <a:gd name="T33" fmla="*/ 8 h 112"/>
                <a:gd name="T34" fmla="*/ 48 w 88"/>
                <a:gd name="T35" fmla="*/ 8 h 112"/>
                <a:gd name="T36" fmla="*/ 48 w 88"/>
                <a:gd name="T37" fmla="*/ 36 h 112"/>
                <a:gd name="T38" fmla="*/ 52 w 88"/>
                <a:gd name="T39" fmla="*/ 40 h 112"/>
                <a:gd name="T40" fmla="*/ 80 w 88"/>
                <a:gd name="T41" fmla="*/ 40 h 112"/>
                <a:gd name="T42" fmla="*/ 80 w 88"/>
                <a:gd name="T43" fmla="*/ 104 h 112"/>
                <a:gd name="T44" fmla="*/ 8 w 88"/>
                <a:gd name="T45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8" h="112">
                  <a:moveTo>
                    <a:pt x="87" y="33"/>
                  </a:moveTo>
                  <a:cubicBezTo>
                    <a:pt x="55" y="1"/>
                    <a:pt x="55" y="1"/>
                    <a:pt x="55" y="1"/>
                  </a:cubicBezTo>
                  <a:cubicBezTo>
                    <a:pt x="54" y="0"/>
                    <a:pt x="53" y="0"/>
                    <a:pt x="5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10"/>
                    <a:pt x="2" y="112"/>
                    <a:pt x="4" y="112"/>
                  </a:cubicBezTo>
                  <a:cubicBezTo>
                    <a:pt x="84" y="112"/>
                    <a:pt x="84" y="112"/>
                    <a:pt x="84" y="112"/>
                  </a:cubicBezTo>
                  <a:cubicBezTo>
                    <a:pt x="86" y="112"/>
                    <a:pt x="88" y="110"/>
                    <a:pt x="88" y="108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35"/>
                    <a:pt x="88" y="34"/>
                    <a:pt x="87" y="33"/>
                  </a:cubicBezTo>
                  <a:close/>
                  <a:moveTo>
                    <a:pt x="56" y="14"/>
                  </a:moveTo>
                  <a:cubicBezTo>
                    <a:pt x="74" y="32"/>
                    <a:pt x="74" y="32"/>
                    <a:pt x="74" y="32"/>
                  </a:cubicBezTo>
                  <a:cubicBezTo>
                    <a:pt x="56" y="32"/>
                    <a:pt x="56" y="32"/>
                    <a:pt x="56" y="32"/>
                  </a:cubicBezTo>
                  <a:lnTo>
                    <a:pt x="56" y="14"/>
                  </a:lnTo>
                  <a:close/>
                  <a:moveTo>
                    <a:pt x="8" y="104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8"/>
                    <a:pt x="50" y="40"/>
                    <a:pt x="52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104"/>
                    <a:pt x="80" y="104"/>
                    <a:pt x="80" y="104"/>
                  </a:cubicBezTo>
                  <a:lnTo>
                    <a:pt x="8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" name="Freeform 58">
              <a:extLst>
                <a:ext uri="{FF2B5EF4-FFF2-40B4-BE49-F238E27FC236}">
                  <a16:creationId xmlns:a16="http://schemas.microsoft.com/office/drawing/2014/main" id="{DBE0183B-46FC-538F-E417-AD5EBC44DA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41354" y="3295648"/>
              <a:ext cx="211138" cy="269875"/>
            </a:xfrm>
            <a:custGeom>
              <a:avLst/>
              <a:gdLst>
                <a:gd name="T0" fmla="*/ 55 w 88"/>
                <a:gd name="T1" fmla="*/ 1 h 112"/>
                <a:gd name="T2" fmla="*/ 52 w 88"/>
                <a:gd name="T3" fmla="*/ 0 h 112"/>
                <a:gd name="T4" fmla="*/ 4 w 88"/>
                <a:gd name="T5" fmla="*/ 0 h 112"/>
                <a:gd name="T6" fmla="*/ 0 w 88"/>
                <a:gd name="T7" fmla="*/ 4 h 112"/>
                <a:gd name="T8" fmla="*/ 0 w 88"/>
                <a:gd name="T9" fmla="*/ 108 h 112"/>
                <a:gd name="T10" fmla="*/ 4 w 88"/>
                <a:gd name="T11" fmla="*/ 112 h 112"/>
                <a:gd name="T12" fmla="*/ 84 w 88"/>
                <a:gd name="T13" fmla="*/ 112 h 112"/>
                <a:gd name="T14" fmla="*/ 88 w 88"/>
                <a:gd name="T15" fmla="*/ 108 h 112"/>
                <a:gd name="T16" fmla="*/ 88 w 88"/>
                <a:gd name="T17" fmla="*/ 36 h 112"/>
                <a:gd name="T18" fmla="*/ 87 w 88"/>
                <a:gd name="T19" fmla="*/ 33 h 112"/>
                <a:gd name="T20" fmla="*/ 55 w 88"/>
                <a:gd name="T21" fmla="*/ 1 h 112"/>
                <a:gd name="T22" fmla="*/ 56 w 88"/>
                <a:gd name="T23" fmla="*/ 14 h 112"/>
                <a:gd name="T24" fmla="*/ 74 w 88"/>
                <a:gd name="T25" fmla="*/ 32 h 112"/>
                <a:gd name="T26" fmla="*/ 56 w 88"/>
                <a:gd name="T27" fmla="*/ 32 h 112"/>
                <a:gd name="T28" fmla="*/ 56 w 88"/>
                <a:gd name="T29" fmla="*/ 14 h 112"/>
                <a:gd name="T30" fmla="*/ 8 w 88"/>
                <a:gd name="T31" fmla="*/ 104 h 112"/>
                <a:gd name="T32" fmla="*/ 8 w 88"/>
                <a:gd name="T33" fmla="*/ 8 h 112"/>
                <a:gd name="T34" fmla="*/ 48 w 88"/>
                <a:gd name="T35" fmla="*/ 8 h 112"/>
                <a:gd name="T36" fmla="*/ 48 w 88"/>
                <a:gd name="T37" fmla="*/ 36 h 112"/>
                <a:gd name="T38" fmla="*/ 52 w 88"/>
                <a:gd name="T39" fmla="*/ 40 h 112"/>
                <a:gd name="T40" fmla="*/ 80 w 88"/>
                <a:gd name="T41" fmla="*/ 40 h 112"/>
                <a:gd name="T42" fmla="*/ 80 w 88"/>
                <a:gd name="T43" fmla="*/ 104 h 112"/>
                <a:gd name="T44" fmla="*/ 8 w 88"/>
                <a:gd name="T45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8" h="112">
                  <a:moveTo>
                    <a:pt x="55" y="1"/>
                  </a:moveTo>
                  <a:cubicBezTo>
                    <a:pt x="54" y="0"/>
                    <a:pt x="53" y="0"/>
                    <a:pt x="5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10"/>
                    <a:pt x="2" y="112"/>
                    <a:pt x="4" y="112"/>
                  </a:cubicBezTo>
                  <a:cubicBezTo>
                    <a:pt x="84" y="112"/>
                    <a:pt x="84" y="112"/>
                    <a:pt x="84" y="112"/>
                  </a:cubicBezTo>
                  <a:cubicBezTo>
                    <a:pt x="86" y="112"/>
                    <a:pt x="88" y="110"/>
                    <a:pt x="88" y="108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35"/>
                    <a:pt x="88" y="34"/>
                    <a:pt x="87" y="33"/>
                  </a:cubicBezTo>
                  <a:lnTo>
                    <a:pt x="55" y="1"/>
                  </a:lnTo>
                  <a:close/>
                  <a:moveTo>
                    <a:pt x="56" y="14"/>
                  </a:moveTo>
                  <a:cubicBezTo>
                    <a:pt x="74" y="32"/>
                    <a:pt x="74" y="32"/>
                    <a:pt x="74" y="32"/>
                  </a:cubicBezTo>
                  <a:cubicBezTo>
                    <a:pt x="56" y="32"/>
                    <a:pt x="56" y="32"/>
                    <a:pt x="56" y="32"/>
                  </a:cubicBezTo>
                  <a:lnTo>
                    <a:pt x="56" y="14"/>
                  </a:lnTo>
                  <a:close/>
                  <a:moveTo>
                    <a:pt x="8" y="104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8"/>
                    <a:pt x="50" y="40"/>
                    <a:pt x="52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104"/>
                    <a:pt x="80" y="104"/>
                    <a:pt x="80" y="104"/>
                  </a:cubicBezTo>
                  <a:lnTo>
                    <a:pt x="8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 59">
              <a:extLst>
                <a:ext uri="{FF2B5EF4-FFF2-40B4-BE49-F238E27FC236}">
                  <a16:creationId xmlns:a16="http://schemas.microsoft.com/office/drawing/2014/main" id="{B2F53C36-5FB7-3376-674C-47B4AC9CFE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09641" y="3605211"/>
              <a:ext cx="212725" cy="268288"/>
            </a:xfrm>
            <a:custGeom>
              <a:avLst/>
              <a:gdLst>
                <a:gd name="T0" fmla="*/ 55 w 88"/>
                <a:gd name="T1" fmla="*/ 1 h 112"/>
                <a:gd name="T2" fmla="*/ 52 w 88"/>
                <a:gd name="T3" fmla="*/ 0 h 112"/>
                <a:gd name="T4" fmla="*/ 4 w 88"/>
                <a:gd name="T5" fmla="*/ 0 h 112"/>
                <a:gd name="T6" fmla="*/ 0 w 88"/>
                <a:gd name="T7" fmla="*/ 4 h 112"/>
                <a:gd name="T8" fmla="*/ 0 w 88"/>
                <a:gd name="T9" fmla="*/ 108 h 112"/>
                <a:gd name="T10" fmla="*/ 4 w 88"/>
                <a:gd name="T11" fmla="*/ 112 h 112"/>
                <a:gd name="T12" fmla="*/ 84 w 88"/>
                <a:gd name="T13" fmla="*/ 112 h 112"/>
                <a:gd name="T14" fmla="*/ 88 w 88"/>
                <a:gd name="T15" fmla="*/ 108 h 112"/>
                <a:gd name="T16" fmla="*/ 88 w 88"/>
                <a:gd name="T17" fmla="*/ 36 h 112"/>
                <a:gd name="T18" fmla="*/ 87 w 88"/>
                <a:gd name="T19" fmla="*/ 33 h 112"/>
                <a:gd name="T20" fmla="*/ 55 w 88"/>
                <a:gd name="T21" fmla="*/ 1 h 112"/>
                <a:gd name="T22" fmla="*/ 56 w 88"/>
                <a:gd name="T23" fmla="*/ 14 h 112"/>
                <a:gd name="T24" fmla="*/ 74 w 88"/>
                <a:gd name="T25" fmla="*/ 32 h 112"/>
                <a:gd name="T26" fmla="*/ 56 w 88"/>
                <a:gd name="T27" fmla="*/ 32 h 112"/>
                <a:gd name="T28" fmla="*/ 56 w 88"/>
                <a:gd name="T29" fmla="*/ 14 h 112"/>
                <a:gd name="T30" fmla="*/ 8 w 88"/>
                <a:gd name="T31" fmla="*/ 104 h 112"/>
                <a:gd name="T32" fmla="*/ 8 w 88"/>
                <a:gd name="T33" fmla="*/ 8 h 112"/>
                <a:gd name="T34" fmla="*/ 48 w 88"/>
                <a:gd name="T35" fmla="*/ 8 h 112"/>
                <a:gd name="T36" fmla="*/ 48 w 88"/>
                <a:gd name="T37" fmla="*/ 36 h 112"/>
                <a:gd name="T38" fmla="*/ 52 w 88"/>
                <a:gd name="T39" fmla="*/ 40 h 112"/>
                <a:gd name="T40" fmla="*/ 80 w 88"/>
                <a:gd name="T41" fmla="*/ 40 h 112"/>
                <a:gd name="T42" fmla="*/ 80 w 88"/>
                <a:gd name="T43" fmla="*/ 104 h 112"/>
                <a:gd name="T44" fmla="*/ 8 w 88"/>
                <a:gd name="T45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8" h="112">
                  <a:moveTo>
                    <a:pt x="55" y="1"/>
                  </a:moveTo>
                  <a:cubicBezTo>
                    <a:pt x="54" y="0"/>
                    <a:pt x="53" y="0"/>
                    <a:pt x="5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10"/>
                    <a:pt x="2" y="112"/>
                    <a:pt x="4" y="112"/>
                  </a:cubicBezTo>
                  <a:cubicBezTo>
                    <a:pt x="84" y="112"/>
                    <a:pt x="84" y="112"/>
                    <a:pt x="84" y="112"/>
                  </a:cubicBezTo>
                  <a:cubicBezTo>
                    <a:pt x="86" y="112"/>
                    <a:pt x="88" y="110"/>
                    <a:pt x="88" y="108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35"/>
                    <a:pt x="88" y="34"/>
                    <a:pt x="87" y="33"/>
                  </a:cubicBezTo>
                  <a:lnTo>
                    <a:pt x="55" y="1"/>
                  </a:lnTo>
                  <a:close/>
                  <a:moveTo>
                    <a:pt x="56" y="14"/>
                  </a:moveTo>
                  <a:cubicBezTo>
                    <a:pt x="74" y="32"/>
                    <a:pt x="74" y="32"/>
                    <a:pt x="74" y="32"/>
                  </a:cubicBezTo>
                  <a:cubicBezTo>
                    <a:pt x="56" y="32"/>
                    <a:pt x="56" y="32"/>
                    <a:pt x="56" y="32"/>
                  </a:cubicBezTo>
                  <a:lnTo>
                    <a:pt x="56" y="14"/>
                  </a:lnTo>
                  <a:close/>
                  <a:moveTo>
                    <a:pt x="8" y="104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8"/>
                    <a:pt x="50" y="40"/>
                    <a:pt x="52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104"/>
                    <a:pt x="80" y="104"/>
                    <a:pt x="80" y="104"/>
                  </a:cubicBezTo>
                  <a:lnTo>
                    <a:pt x="8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Freeform 60">
              <a:extLst>
                <a:ext uri="{FF2B5EF4-FFF2-40B4-BE49-F238E27FC236}">
                  <a16:creationId xmlns:a16="http://schemas.microsoft.com/office/drawing/2014/main" id="{2F3B342A-56F1-3829-15DE-2C9F49CFD2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41354" y="3605211"/>
              <a:ext cx="211138" cy="268288"/>
            </a:xfrm>
            <a:custGeom>
              <a:avLst/>
              <a:gdLst>
                <a:gd name="T0" fmla="*/ 55 w 88"/>
                <a:gd name="T1" fmla="*/ 1 h 112"/>
                <a:gd name="T2" fmla="*/ 52 w 88"/>
                <a:gd name="T3" fmla="*/ 0 h 112"/>
                <a:gd name="T4" fmla="*/ 4 w 88"/>
                <a:gd name="T5" fmla="*/ 0 h 112"/>
                <a:gd name="T6" fmla="*/ 0 w 88"/>
                <a:gd name="T7" fmla="*/ 4 h 112"/>
                <a:gd name="T8" fmla="*/ 0 w 88"/>
                <a:gd name="T9" fmla="*/ 108 h 112"/>
                <a:gd name="T10" fmla="*/ 4 w 88"/>
                <a:gd name="T11" fmla="*/ 112 h 112"/>
                <a:gd name="T12" fmla="*/ 84 w 88"/>
                <a:gd name="T13" fmla="*/ 112 h 112"/>
                <a:gd name="T14" fmla="*/ 88 w 88"/>
                <a:gd name="T15" fmla="*/ 108 h 112"/>
                <a:gd name="T16" fmla="*/ 88 w 88"/>
                <a:gd name="T17" fmla="*/ 36 h 112"/>
                <a:gd name="T18" fmla="*/ 87 w 88"/>
                <a:gd name="T19" fmla="*/ 33 h 112"/>
                <a:gd name="T20" fmla="*/ 55 w 88"/>
                <a:gd name="T21" fmla="*/ 1 h 112"/>
                <a:gd name="T22" fmla="*/ 56 w 88"/>
                <a:gd name="T23" fmla="*/ 14 h 112"/>
                <a:gd name="T24" fmla="*/ 74 w 88"/>
                <a:gd name="T25" fmla="*/ 32 h 112"/>
                <a:gd name="T26" fmla="*/ 56 w 88"/>
                <a:gd name="T27" fmla="*/ 32 h 112"/>
                <a:gd name="T28" fmla="*/ 56 w 88"/>
                <a:gd name="T29" fmla="*/ 14 h 112"/>
                <a:gd name="T30" fmla="*/ 8 w 88"/>
                <a:gd name="T31" fmla="*/ 104 h 112"/>
                <a:gd name="T32" fmla="*/ 8 w 88"/>
                <a:gd name="T33" fmla="*/ 8 h 112"/>
                <a:gd name="T34" fmla="*/ 48 w 88"/>
                <a:gd name="T35" fmla="*/ 8 h 112"/>
                <a:gd name="T36" fmla="*/ 48 w 88"/>
                <a:gd name="T37" fmla="*/ 36 h 112"/>
                <a:gd name="T38" fmla="*/ 52 w 88"/>
                <a:gd name="T39" fmla="*/ 40 h 112"/>
                <a:gd name="T40" fmla="*/ 80 w 88"/>
                <a:gd name="T41" fmla="*/ 40 h 112"/>
                <a:gd name="T42" fmla="*/ 80 w 88"/>
                <a:gd name="T43" fmla="*/ 104 h 112"/>
                <a:gd name="T44" fmla="*/ 8 w 88"/>
                <a:gd name="T45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8" h="112">
                  <a:moveTo>
                    <a:pt x="55" y="1"/>
                  </a:moveTo>
                  <a:cubicBezTo>
                    <a:pt x="54" y="0"/>
                    <a:pt x="53" y="0"/>
                    <a:pt x="5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10"/>
                    <a:pt x="2" y="112"/>
                    <a:pt x="4" y="112"/>
                  </a:cubicBezTo>
                  <a:cubicBezTo>
                    <a:pt x="84" y="112"/>
                    <a:pt x="84" y="112"/>
                    <a:pt x="84" y="112"/>
                  </a:cubicBezTo>
                  <a:cubicBezTo>
                    <a:pt x="86" y="112"/>
                    <a:pt x="88" y="110"/>
                    <a:pt x="88" y="108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35"/>
                    <a:pt x="88" y="34"/>
                    <a:pt x="87" y="33"/>
                  </a:cubicBezTo>
                  <a:lnTo>
                    <a:pt x="55" y="1"/>
                  </a:lnTo>
                  <a:close/>
                  <a:moveTo>
                    <a:pt x="56" y="14"/>
                  </a:moveTo>
                  <a:cubicBezTo>
                    <a:pt x="74" y="32"/>
                    <a:pt x="74" y="32"/>
                    <a:pt x="74" y="32"/>
                  </a:cubicBezTo>
                  <a:cubicBezTo>
                    <a:pt x="56" y="32"/>
                    <a:pt x="56" y="32"/>
                    <a:pt x="56" y="32"/>
                  </a:cubicBezTo>
                  <a:lnTo>
                    <a:pt x="56" y="14"/>
                  </a:lnTo>
                  <a:close/>
                  <a:moveTo>
                    <a:pt x="8" y="104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8"/>
                    <a:pt x="50" y="40"/>
                    <a:pt x="52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104"/>
                    <a:pt x="80" y="104"/>
                    <a:pt x="80" y="104"/>
                  </a:cubicBezTo>
                  <a:lnTo>
                    <a:pt x="8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3" name="Freeform 38">
            <a:extLst>
              <a:ext uri="{FF2B5EF4-FFF2-40B4-BE49-F238E27FC236}">
                <a16:creationId xmlns:a16="http://schemas.microsoft.com/office/drawing/2014/main" id="{48734356-563C-1291-CBD7-F33943C120BE}"/>
              </a:ext>
            </a:extLst>
          </p:cNvPr>
          <p:cNvSpPr>
            <a:spLocks noEditPoints="1"/>
          </p:cNvSpPr>
          <p:nvPr/>
        </p:nvSpPr>
        <p:spPr bwMode="auto">
          <a:xfrm>
            <a:off x="5345932" y="3552381"/>
            <a:ext cx="585788" cy="587375"/>
          </a:xfrm>
          <a:custGeom>
            <a:avLst/>
            <a:gdLst>
              <a:gd name="T0" fmla="*/ 204 w 240"/>
              <a:gd name="T1" fmla="*/ 132 h 240"/>
              <a:gd name="T2" fmla="*/ 180 w 240"/>
              <a:gd name="T3" fmla="*/ 104 h 240"/>
              <a:gd name="T4" fmla="*/ 209 w 240"/>
              <a:gd name="T5" fmla="*/ 37 h 240"/>
              <a:gd name="T6" fmla="*/ 240 w 240"/>
              <a:gd name="T7" fmla="*/ 20 h 240"/>
              <a:gd name="T8" fmla="*/ 200 w 240"/>
              <a:gd name="T9" fmla="*/ 20 h 240"/>
              <a:gd name="T10" fmla="*/ 164 w 240"/>
              <a:gd name="T11" fmla="*/ 70 h 240"/>
              <a:gd name="T12" fmla="*/ 97 w 240"/>
              <a:gd name="T13" fmla="*/ 84 h 240"/>
              <a:gd name="T14" fmla="*/ 40 w 240"/>
              <a:gd name="T15" fmla="*/ 56 h 240"/>
              <a:gd name="T16" fmla="*/ 0 w 240"/>
              <a:gd name="T17" fmla="*/ 56 h 240"/>
              <a:gd name="T18" fmla="*/ 37 w 240"/>
              <a:gd name="T19" fmla="*/ 67 h 240"/>
              <a:gd name="T20" fmla="*/ 92 w 240"/>
              <a:gd name="T21" fmla="*/ 104 h 240"/>
              <a:gd name="T22" fmla="*/ 31 w 240"/>
              <a:gd name="T23" fmla="*/ 203 h 240"/>
              <a:gd name="T24" fmla="*/ 0 w 240"/>
              <a:gd name="T25" fmla="*/ 220 h 240"/>
              <a:gd name="T26" fmla="*/ 40 w 240"/>
              <a:gd name="T27" fmla="*/ 220 h 240"/>
              <a:gd name="T28" fmla="*/ 108 w 240"/>
              <a:gd name="T29" fmla="*/ 138 h 240"/>
              <a:gd name="T30" fmla="*/ 136 w 240"/>
              <a:gd name="T31" fmla="*/ 200 h 240"/>
              <a:gd name="T32" fmla="*/ 140 w 240"/>
              <a:gd name="T33" fmla="*/ 240 h 240"/>
              <a:gd name="T34" fmla="*/ 144 w 240"/>
              <a:gd name="T35" fmla="*/ 200 h 240"/>
              <a:gd name="T36" fmla="*/ 174 w 240"/>
              <a:gd name="T37" fmla="*/ 126 h 240"/>
              <a:gd name="T38" fmla="*/ 200 w 240"/>
              <a:gd name="T39" fmla="*/ 144 h 240"/>
              <a:gd name="T40" fmla="*/ 240 w 240"/>
              <a:gd name="T41" fmla="*/ 144 h 240"/>
              <a:gd name="T42" fmla="*/ 20 w 240"/>
              <a:gd name="T43" fmla="*/ 68 h 240"/>
              <a:gd name="T44" fmla="*/ 20 w 240"/>
              <a:gd name="T45" fmla="*/ 44 h 240"/>
              <a:gd name="T46" fmla="*/ 20 w 240"/>
              <a:gd name="T47" fmla="*/ 68 h 240"/>
              <a:gd name="T48" fmla="*/ 140 w 240"/>
              <a:gd name="T49" fmla="*/ 232 h 240"/>
              <a:gd name="T50" fmla="*/ 140 w 240"/>
              <a:gd name="T51" fmla="*/ 208 h 240"/>
              <a:gd name="T52" fmla="*/ 220 w 240"/>
              <a:gd name="T53" fmla="*/ 8 h 240"/>
              <a:gd name="T54" fmla="*/ 220 w 240"/>
              <a:gd name="T55" fmla="*/ 32 h 240"/>
              <a:gd name="T56" fmla="*/ 220 w 240"/>
              <a:gd name="T57" fmla="*/ 8 h 240"/>
              <a:gd name="T58" fmla="*/ 8 w 240"/>
              <a:gd name="T59" fmla="*/ 220 h 240"/>
              <a:gd name="T60" fmla="*/ 32 w 240"/>
              <a:gd name="T61" fmla="*/ 220 h 240"/>
              <a:gd name="T62" fmla="*/ 136 w 240"/>
              <a:gd name="T63" fmla="*/ 140 h 240"/>
              <a:gd name="T64" fmla="*/ 136 w 240"/>
              <a:gd name="T65" fmla="*/ 68 h 240"/>
              <a:gd name="T66" fmla="*/ 136 w 240"/>
              <a:gd name="T67" fmla="*/ 140 h 240"/>
              <a:gd name="T68" fmla="*/ 208 w 240"/>
              <a:gd name="T69" fmla="*/ 144 h 240"/>
              <a:gd name="T70" fmla="*/ 232 w 240"/>
              <a:gd name="T71" fmla="*/ 144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40" h="240">
                <a:moveTo>
                  <a:pt x="220" y="124"/>
                </a:moveTo>
                <a:cubicBezTo>
                  <a:pt x="213" y="124"/>
                  <a:pt x="208" y="127"/>
                  <a:pt x="204" y="132"/>
                </a:cubicBezTo>
                <a:cubicBezTo>
                  <a:pt x="177" y="119"/>
                  <a:pt x="177" y="119"/>
                  <a:pt x="177" y="119"/>
                </a:cubicBezTo>
                <a:cubicBezTo>
                  <a:pt x="179" y="114"/>
                  <a:pt x="180" y="109"/>
                  <a:pt x="180" y="104"/>
                </a:cubicBezTo>
                <a:cubicBezTo>
                  <a:pt x="180" y="93"/>
                  <a:pt x="176" y="83"/>
                  <a:pt x="170" y="76"/>
                </a:cubicBezTo>
                <a:cubicBezTo>
                  <a:pt x="209" y="37"/>
                  <a:pt x="209" y="37"/>
                  <a:pt x="209" y="37"/>
                </a:cubicBezTo>
                <a:cubicBezTo>
                  <a:pt x="212" y="39"/>
                  <a:pt x="216" y="40"/>
                  <a:pt x="220" y="40"/>
                </a:cubicBezTo>
                <a:cubicBezTo>
                  <a:pt x="231" y="40"/>
                  <a:pt x="240" y="31"/>
                  <a:pt x="240" y="20"/>
                </a:cubicBezTo>
                <a:cubicBezTo>
                  <a:pt x="240" y="9"/>
                  <a:pt x="231" y="0"/>
                  <a:pt x="220" y="0"/>
                </a:cubicBezTo>
                <a:cubicBezTo>
                  <a:pt x="209" y="0"/>
                  <a:pt x="200" y="9"/>
                  <a:pt x="200" y="20"/>
                </a:cubicBezTo>
                <a:cubicBezTo>
                  <a:pt x="200" y="24"/>
                  <a:pt x="201" y="28"/>
                  <a:pt x="203" y="31"/>
                </a:cubicBezTo>
                <a:cubicBezTo>
                  <a:pt x="164" y="70"/>
                  <a:pt x="164" y="70"/>
                  <a:pt x="164" y="70"/>
                </a:cubicBezTo>
                <a:cubicBezTo>
                  <a:pt x="157" y="64"/>
                  <a:pt x="147" y="60"/>
                  <a:pt x="136" y="60"/>
                </a:cubicBezTo>
                <a:cubicBezTo>
                  <a:pt x="119" y="60"/>
                  <a:pt x="104" y="70"/>
                  <a:pt x="97" y="84"/>
                </a:cubicBezTo>
                <a:cubicBezTo>
                  <a:pt x="40" y="60"/>
                  <a:pt x="40" y="60"/>
                  <a:pt x="40" y="60"/>
                </a:cubicBezTo>
                <a:cubicBezTo>
                  <a:pt x="40" y="59"/>
                  <a:pt x="40" y="57"/>
                  <a:pt x="40" y="56"/>
                </a:cubicBezTo>
                <a:cubicBezTo>
                  <a:pt x="40" y="45"/>
                  <a:pt x="31" y="36"/>
                  <a:pt x="20" y="36"/>
                </a:cubicBezTo>
                <a:cubicBezTo>
                  <a:pt x="9" y="36"/>
                  <a:pt x="0" y="45"/>
                  <a:pt x="0" y="56"/>
                </a:cubicBezTo>
                <a:cubicBezTo>
                  <a:pt x="0" y="67"/>
                  <a:pt x="9" y="76"/>
                  <a:pt x="20" y="76"/>
                </a:cubicBezTo>
                <a:cubicBezTo>
                  <a:pt x="27" y="76"/>
                  <a:pt x="33" y="72"/>
                  <a:pt x="37" y="67"/>
                </a:cubicBezTo>
                <a:cubicBezTo>
                  <a:pt x="94" y="91"/>
                  <a:pt x="94" y="91"/>
                  <a:pt x="94" y="91"/>
                </a:cubicBezTo>
                <a:cubicBezTo>
                  <a:pt x="93" y="95"/>
                  <a:pt x="92" y="99"/>
                  <a:pt x="92" y="104"/>
                </a:cubicBezTo>
                <a:cubicBezTo>
                  <a:pt x="92" y="115"/>
                  <a:pt x="96" y="125"/>
                  <a:pt x="102" y="132"/>
                </a:cubicBezTo>
                <a:cubicBezTo>
                  <a:pt x="31" y="203"/>
                  <a:pt x="31" y="203"/>
                  <a:pt x="31" y="203"/>
                </a:cubicBezTo>
                <a:cubicBezTo>
                  <a:pt x="28" y="201"/>
                  <a:pt x="24" y="200"/>
                  <a:pt x="20" y="200"/>
                </a:cubicBezTo>
                <a:cubicBezTo>
                  <a:pt x="9" y="200"/>
                  <a:pt x="0" y="209"/>
                  <a:pt x="0" y="220"/>
                </a:cubicBezTo>
                <a:cubicBezTo>
                  <a:pt x="0" y="231"/>
                  <a:pt x="9" y="240"/>
                  <a:pt x="20" y="240"/>
                </a:cubicBezTo>
                <a:cubicBezTo>
                  <a:pt x="31" y="240"/>
                  <a:pt x="40" y="231"/>
                  <a:pt x="40" y="220"/>
                </a:cubicBezTo>
                <a:cubicBezTo>
                  <a:pt x="40" y="216"/>
                  <a:pt x="39" y="212"/>
                  <a:pt x="37" y="209"/>
                </a:cubicBezTo>
                <a:cubicBezTo>
                  <a:pt x="108" y="138"/>
                  <a:pt x="108" y="138"/>
                  <a:pt x="108" y="138"/>
                </a:cubicBezTo>
                <a:cubicBezTo>
                  <a:pt x="115" y="144"/>
                  <a:pt x="125" y="148"/>
                  <a:pt x="136" y="148"/>
                </a:cubicBezTo>
                <a:cubicBezTo>
                  <a:pt x="136" y="200"/>
                  <a:pt x="136" y="200"/>
                  <a:pt x="136" y="200"/>
                </a:cubicBezTo>
                <a:cubicBezTo>
                  <a:pt x="127" y="202"/>
                  <a:pt x="120" y="210"/>
                  <a:pt x="120" y="220"/>
                </a:cubicBezTo>
                <a:cubicBezTo>
                  <a:pt x="120" y="231"/>
                  <a:pt x="129" y="240"/>
                  <a:pt x="140" y="240"/>
                </a:cubicBezTo>
                <a:cubicBezTo>
                  <a:pt x="151" y="240"/>
                  <a:pt x="160" y="231"/>
                  <a:pt x="160" y="220"/>
                </a:cubicBezTo>
                <a:cubicBezTo>
                  <a:pt x="160" y="210"/>
                  <a:pt x="153" y="202"/>
                  <a:pt x="144" y="200"/>
                </a:cubicBezTo>
                <a:cubicBezTo>
                  <a:pt x="144" y="147"/>
                  <a:pt x="144" y="147"/>
                  <a:pt x="144" y="147"/>
                </a:cubicBezTo>
                <a:cubicBezTo>
                  <a:pt x="157" y="145"/>
                  <a:pt x="167" y="137"/>
                  <a:pt x="174" y="126"/>
                </a:cubicBezTo>
                <a:cubicBezTo>
                  <a:pt x="201" y="139"/>
                  <a:pt x="201" y="139"/>
                  <a:pt x="201" y="139"/>
                </a:cubicBezTo>
                <a:cubicBezTo>
                  <a:pt x="200" y="141"/>
                  <a:pt x="200" y="142"/>
                  <a:pt x="200" y="144"/>
                </a:cubicBezTo>
                <a:cubicBezTo>
                  <a:pt x="200" y="155"/>
                  <a:pt x="209" y="164"/>
                  <a:pt x="220" y="164"/>
                </a:cubicBezTo>
                <a:cubicBezTo>
                  <a:pt x="231" y="164"/>
                  <a:pt x="240" y="155"/>
                  <a:pt x="240" y="144"/>
                </a:cubicBezTo>
                <a:cubicBezTo>
                  <a:pt x="240" y="133"/>
                  <a:pt x="231" y="124"/>
                  <a:pt x="220" y="124"/>
                </a:cubicBezTo>
                <a:close/>
                <a:moveTo>
                  <a:pt x="20" y="68"/>
                </a:moveTo>
                <a:cubicBezTo>
                  <a:pt x="13" y="68"/>
                  <a:pt x="8" y="63"/>
                  <a:pt x="8" y="56"/>
                </a:cubicBezTo>
                <a:cubicBezTo>
                  <a:pt x="8" y="49"/>
                  <a:pt x="13" y="44"/>
                  <a:pt x="20" y="44"/>
                </a:cubicBezTo>
                <a:cubicBezTo>
                  <a:pt x="27" y="44"/>
                  <a:pt x="32" y="49"/>
                  <a:pt x="32" y="56"/>
                </a:cubicBezTo>
                <a:cubicBezTo>
                  <a:pt x="32" y="63"/>
                  <a:pt x="27" y="68"/>
                  <a:pt x="20" y="68"/>
                </a:cubicBezTo>
                <a:close/>
                <a:moveTo>
                  <a:pt x="152" y="220"/>
                </a:moveTo>
                <a:cubicBezTo>
                  <a:pt x="152" y="227"/>
                  <a:pt x="147" y="232"/>
                  <a:pt x="140" y="232"/>
                </a:cubicBezTo>
                <a:cubicBezTo>
                  <a:pt x="133" y="232"/>
                  <a:pt x="128" y="227"/>
                  <a:pt x="128" y="220"/>
                </a:cubicBezTo>
                <a:cubicBezTo>
                  <a:pt x="128" y="213"/>
                  <a:pt x="133" y="208"/>
                  <a:pt x="140" y="208"/>
                </a:cubicBezTo>
                <a:cubicBezTo>
                  <a:pt x="147" y="208"/>
                  <a:pt x="152" y="213"/>
                  <a:pt x="152" y="220"/>
                </a:cubicBezTo>
                <a:close/>
                <a:moveTo>
                  <a:pt x="220" y="8"/>
                </a:moveTo>
                <a:cubicBezTo>
                  <a:pt x="227" y="8"/>
                  <a:pt x="232" y="13"/>
                  <a:pt x="232" y="20"/>
                </a:cubicBezTo>
                <a:cubicBezTo>
                  <a:pt x="232" y="27"/>
                  <a:pt x="227" y="32"/>
                  <a:pt x="220" y="32"/>
                </a:cubicBezTo>
                <a:cubicBezTo>
                  <a:pt x="213" y="32"/>
                  <a:pt x="208" y="27"/>
                  <a:pt x="208" y="20"/>
                </a:cubicBezTo>
                <a:cubicBezTo>
                  <a:pt x="208" y="13"/>
                  <a:pt x="213" y="8"/>
                  <a:pt x="220" y="8"/>
                </a:cubicBezTo>
                <a:close/>
                <a:moveTo>
                  <a:pt x="20" y="232"/>
                </a:moveTo>
                <a:cubicBezTo>
                  <a:pt x="13" y="232"/>
                  <a:pt x="8" y="227"/>
                  <a:pt x="8" y="220"/>
                </a:cubicBezTo>
                <a:cubicBezTo>
                  <a:pt x="8" y="213"/>
                  <a:pt x="13" y="208"/>
                  <a:pt x="20" y="208"/>
                </a:cubicBezTo>
                <a:cubicBezTo>
                  <a:pt x="27" y="208"/>
                  <a:pt x="32" y="213"/>
                  <a:pt x="32" y="220"/>
                </a:cubicBezTo>
                <a:cubicBezTo>
                  <a:pt x="32" y="227"/>
                  <a:pt x="27" y="232"/>
                  <a:pt x="20" y="232"/>
                </a:cubicBezTo>
                <a:close/>
                <a:moveTo>
                  <a:pt x="136" y="140"/>
                </a:moveTo>
                <a:cubicBezTo>
                  <a:pt x="116" y="140"/>
                  <a:pt x="100" y="124"/>
                  <a:pt x="100" y="104"/>
                </a:cubicBezTo>
                <a:cubicBezTo>
                  <a:pt x="100" y="84"/>
                  <a:pt x="116" y="68"/>
                  <a:pt x="136" y="68"/>
                </a:cubicBezTo>
                <a:cubicBezTo>
                  <a:pt x="156" y="68"/>
                  <a:pt x="172" y="84"/>
                  <a:pt x="172" y="104"/>
                </a:cubicBezTo>
                <a:cubicBezTo>
                  <a:pt x="172" y="124"/>
                  <a:pt x="156" y="140"/>
                  <a:pt x="136" y="140"/>
                </a:cubicBezTo>
                <a:close/>
                <a:moveTo>
                  <a:pt x="220" y="156"/>
                </a:moveTo>
                <a:cubicBezTo>
                  <a:pt x="213" y="156"/>
                  <a:pt x="208" y="151"/>
                  <a:pt x="208" y="144"/>
                </a:cubicBezTo>
                <a:cubicBezTo>
                  <a:pt x="208" y="137"/>
                  <a:pt x="213" y="132"/>
                  <a:pt x="220" y="132"/>
                </a:cubicBezTo>
                <a:cubicBezTo>
                  <a:pt x="227" y="132"/>
                  <a:pt x="232" y="137"/>
                  <a:pt x="232" y="144"/>
                </a:cubicBezTo>
                <a:cubicBezTo>
                  <a:pt x="232" y="151"/>
                  <a:pt x="227" y="156"/>
                  <a:pt x="220" y="156"/>
                </a:cubicBezTo>
                <a:close/>
              </a:path>
            </a:pathLst>
          </a:custGeom>
          <a:solidFill>
            <a:srgbClr val="00737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B193D9A-D1EA-293F-A69C-5D160CDFFD41}"/>
              </a:ext>
            </a:extLst>
          </p:cNvPr>
          <p:cNvGrpSpPr/>
          <p:nvPr/>
        </p:nvGrpSpPr>
        <p:grpSpPr>
          <a:xfrm>
            <a:off x="3362100" y="1924900"/>
            <a:ext cx="530225" cy="307975"/>
            <a:chOff x="11004550" y="4379914"/>
            <a:chExt cx="579438" cy="307975"/>
          </a:xfrm>
          <a:solidFill>
            <a:srgbClr val="00737C"/>
          </a:solidFill>
        </p:grpSpPr>
        <p:sp>
          <p:nvSpPr>
            <p:cNvPr id="25" name="Freeform 130">
              <a:extLst>
                <a:ext uri="{FF2B5EF4-FFF2-40B4-BE49-F238E27FC236}">
                  <a16:creationId xmlns:a16="http://schemas.microsoft.com/office/drawing/2014/main" id="{83B4A33C-0822-8BC6-2274-BDFA55A83D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04550" y="4379914"/>
              <a:ext cx="579438" cy="307975"/>
            </a:xfrm>
            <a:custGeom>
              <a:avLst/>
              <a:gdLst>
                <a:gd name="T0" fmla="*/ 178 w 241"/>
                <a:gd name="T1" fmla="*/ 75 h 128"/>
                <a:gd name="T2" fmla="*/ 239 w 241"/>
                <a:gd name="T3" fmla="*/ 30 h 128"/>
                <a:gd name="T4" fmla="*/ 175 w 241"/>
                <a:gd name="T5" fmla="*/ 68 h 128"/>
                <a:gd name="T6" fmla="*/ 128 w 241"/>
                <a:gd name="T7" fmla="*/ 56 h 128"/>
                <a:gd name="T8" fmla="*/ 178 w 241"/>
                <a:gd name="T9" fmla="*/ 55 h 128"/>
                <a:gd name="T10" fmla="*/ 240 w 241"/>
                <a:gd name="T11" fmla="*/ 11 h 128"/>
                <a:gd name="T12" fmla="*/ 185 w 241"/>
                <a:gd name="T13" fmla="*/ 8 h 128"/>
                <a:gd name="T14" fmla="*/ 188 w 241"/>
                <a:gd name="T15" fmla="*/ 3 h 128"/>
                <a:gd name="T16" fmla="*/ 112 w 241"/>
                <a:gd name="T17" fmla="*/ 0 h 128"/>
                <a:gd name="T18" fmla="*/ 99 w 241"/>
                <a:gd name="T19" fmla="*/ 8 h 128"/>
                <a:gd name="T20" fmla="*/ 62 w 241"/>
                <a:gd name="T21" fmla="*/ 9 h 128"/>
                <a:gd name="T22" fmla="*/ 0 w 241"/>
                <a:gd name="T23" fmla="*/ 53 h 128"/>
                <a:gd name="T24" fmla="*/ 48 w 241"/>
                <a:gd name="T25" fmla="*/ 56 h 128"/>
                <a:gd name="T26" fmla="*/ 4 w 241"/>
                <a:gd name="T27" fmla="*/ 64 h 128"/>
                <a:gd name="T28" fmla="*/ 4 w 241"/>
                <a:gd name="T29" fmla="*/ 72 h 128"/>
                <a:gd name="T30" fmla="*/ 48 w 241"/>
                <a:gd name="T31" fmla="*/ 80 h 128"/>
                <a:gd name="T32" fmla="*/ 0 w 241"/>
                <a:gd name="T33" fmla="*/ 84 h 128"/>
                <a:gd name="T34" fmla="*/ 48 w 241"/>
                <a:gd name="T35" fmla="*/ 88 h 128"/>
                <a:gd name="T36" fmla="*/ 4 w 241"/>
                <a:gd name="T37" fmla="*/ 96 h 128"/>
                <a:gd name="T38" fmla="*/ 4 w 241"/>
                <a:gd name="T39" fmla="*/ 104 h 128"/>
                <a:gd name="T40" fmla="*/ 48 w 241"/>
                <a:gd name="T41" fmla="*/ 112 h 128"/>
                <a:gd name="T42" fmla="*/ 0 w 241"/>
                <a:gd name="T43" fmla="*/ 116 h 128"/>
                <a:gd name="T44" fmla="*/ 48 w 241"/>
                <a:gd name="T45" fmla="*/ 120 h 128"/>
                <a:gd name="T46" fmla="*/ 52 w 241"/>
                <a:gd name="T47" fmla="*/ 128 h 128"/>
                <a:gd name="T48" fmla="*/ 128 w 241"/>
                <a:gd name="T49" fmla="*/ 124 h 128"/>
                <a:gd name="T50" fmla="*/ 176 w 241"/>
                <a:gd name="T51" fmla="*/ 120 h 128"/>
                <a:gd name="T52" fmla="*/ 238 w 241"/>
                <a:gd name="T53" fmla="*/ 79 h 128"/>
                <a:gd name="T54" fmla="*/ 234 w 241"/>
                <a:gd name="T55" fmla="*/ 73 h 128"/>
                <a:gd name="T56" fmla="*/ 128 w 241"/>
                <a:gd name="T57" fmla="*/ 112 h 128"/>
                <a:gd name="T58" fmla="*/ 176 w 241"/>
                <a:gd name="T59" fmla="*/ 100 h 128"/>
                <a:gd name="T60" fmla="*/ 238 w 241"/>
                <a:gd name="T61" fmla="*/ 59 h 128"/>
                <a:gd name="T62" fmla="*/ 234 w 241"/>
                <a:gd name="T63" fmla="*/ 53 h 128"/>
                <a:gd name="T64" fmla="*/ 128 w 241"/>
                <a:gd name="T65" fmla="*/ 92 h 128"/>
                <a:gd name="T66" fmla="*/ 176 w 241"/>
                <a:gd name="T67" fmla="*/ 76 h 128"/>
                <a:gd name="T68" fmla="*/ 175 w 241"/>
                <a:gd name="T69" fmla="*/ 48 h 128"/>
                <a:gd name="T70" fmla="*/ 128 w 241"/>
                <a:gd name="T71" fmla="*/ 46 h 128"/>
                <a:gd name="T72" fmla="*/ 223 w 241"/>
                <a:gd name="T73" fmla="*/ 16 h 128"/>
                <a:gd name="T74" fmla="*/ 65 w 241"/>
                <a:gd name="T75" fmla="*/ 16 h 128"/>
                <a:gd name="T76" fmla="*/ 50 w 241"/>
                <a:gd name="T77" fmla="*/ 41 h 128"/>
                <a:gd name="T78" fmla="*/ 48 w 241"/>
                <a:gd name="T79" fmla="*/ 48 h 128"/>
                <a:gd name="T80" fmla="*/ 120 w 241"/>
                <a:gd name="T81" fmla="*/ 120 h 128"/>
                <a:gd name="T82" fmla="*/ 56 w 241"/>
                <a:gd name="T83" fmla="*/ 46 h 128"/>
                <a:gd name="T84" fmla="*/ 171 w 241"/>
                <a:gd name="T85" fmla="*/ 8 h 128"/>
                <a:gd name="T86" fmla="*/ 120 w 241"/>
                <a:gd name="T87" fmla="*/ 4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1" h="128">
                  <a:moveTo>
                    <a:pt x="176" y="76"/>
                  </a:moveTo>
                  <a:cubicBezTo>
                    <a:pt x="177" y="76"/>
                    <a:pt x="178" y="76"/>
                    <a:pt x="178" y="75"/>
                  </a:cubicBezTo>
                  <a:cubicBezTo>
                    <a:pt x="238" y="35"/>
                    <a:pt x="238" y="35"/>
                    <a:pt x="238" y="35"/>
                  </a:cubicBezTo>
                  <a:cubicBezTo>
                    <a:pt x="240" y="34"/>
                    <a:pt x="241" y="32"/>
                    <a:pt x="239" y="30"/>
                  </a:cubicBezTo>
                  <a:cubicBezTo>
                    <a:pt x="238" y="28"/>
                    <a:pt x="236" y="27"/>
                    <a:pt x="234" y="29"/>
                  </a:cubicBezTo>
                  <a:cubicBezTo>
                    <a:pt x="175" y="68"/>
                    <a:pt x="175" y="68"/>
                    <a:pt x="175" y="68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76" y="56"/>
                    <a:pt x="176" y="56"/>
                    <a:pt x="176" y="56"/>
                  </a:cubicBezTo>
                  <a:cubicBezTo>
                    <a:pt x="177" y="56"/>
                    <a:pt x="178" y="56"/>
                    <a:pt x="178" y="55"/>
                  </a:cubicBezTo>
                  <a:cubicBezTo>
                    <a:pt x="238" y="15"/>
                    <a:pt x="238" y="15"/>
                    <a:pt x="238" y="15"/>
                  </a:cubicBezTo>
                  <a:cubicBezTo>
                    <a:pt x="240" y="14"/>
                    <a:pt x="240" y="13"/>
                    <a:pt x="240" y="11"/>
                  </a:cubicBezTo>
                  <a:cubicBezTo>
                    <a:pt x="239" y="9"/>
                    <a:pt x="238" y="8"/>
                    <a:pt x="236" y="8"/>
                  </a:cubicBezTo>
                  <a:cubicBezTo>
                    <a:pt x="185" y="8"/>
                    <a:pt x="185" y="8"/>
                    <a:pt x="185" y="8"/>
                  </a:cubicBezTo>
                  <a:cubicBezTo>
                    <a:pt x="186" y="7"/>
                    <a:pt x="186" y="7"/>
                    <a:pt x="186" y="7"/>
                  </a:cubicBezTo>
                  <a:cubicBezTo>
                    <a:pt x="188" y="6"/>
                    <a:pt x="188" y="5"/>
                    <a:pt x="188" y="3"/>
                  </a:cubicBezTo>
                  <a:cubicBezTo>
                    <a:pt x="187" y="1"/>
                    <a:pt x="186" y="0"/>
                    <a:pt x="184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1" y="0"/>
                    <a:pt x="110" y="0"/>
                    <a:pt x="110" y="1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3" y="8"/>
                    <a:pt x="62" y="8"/>
                    <a:pt x="62" y="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0" y="50"/>
                    <a:pt x="0" y="51"/>
                    <a:pt x="0" y="53"/>
                  </a:cubicBezTo>
                  <a:cubicBezTo>
                    <a:pt x="1" y="55"/>
                    <a:pt x="2" y="56"/>
                    <a:pt x="4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6"/>
                    <a:pt x="0" y="68"/>
                  </a:cubicBezTo>
                  <a:cubicBezTo>
                    <a:pt x="0" y="70"/>
                    <a:pt x="2" y="72"/>
                    <a:pt x="4" y="72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2" y="80"/>
                    <a:pt x="0" y="82"/>
                    <a:pt x="0" y="84"/>
                  </a:cubicBezTo>
                  <a:cubicBezTo>
                    <a:pt x="0" y="86"/>
                    <a:pt x="2" y="88"/>
                    <a:pt x="4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2" y="96"/>
                    <a:pt x="0" y="98"/>
                    <a:pt x="0" y="100"/>
                  </a:cubicBezTo>
                  <a:cubicBezTo>
                    <a:pt x="0" y="102"/>
                    <a:pt x="2" y="104"/>
                    <a:pt x="4" y="104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2" y="112"/>
                    <a:pt x="0" y="114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4"/>
                    <a:pt x="48" y="124"/>
                    <a:pt x="48" y="124"/>
                  </a:cubicBezTo>
                  <a:cubicBezTo>
                    <a:pt x="48" y="126"/>
                    <a:pt x="50" y="128"/>
                    <a:pt x="52" y="128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126" y="128"/>
                    <a:pt x="128" y="126"/>
                    <a:pt x="128" y="124"/>
                  </a:cubicBezTo>
                  <a:cubicBezTo>
                    <a:pt x="128" y="120"/>
                    <a:pt x="128" y="120"/>
                    <a:pt x="128" y="120"/>
                  </a:cubicBezTo>
                  <a:cubicBezTo>
                    <a:pt x="176" y="120"/>
                    <a:pt x="176" y="120"/>
                    <a:pt x="176" y="120"/>
                  </a:cubicBezTo>
                  <a:cubicBezTo>
                    <a:pt x="177" y="120"/>
                    <a:pt x="178" y="120"/>
                    <a:pt x="178" y="119"/>
                  </a:cubicBezTo>
                  <a:cubicBezTo>
                    <a:pt x="238" y="79"/>
                    <a:pt x="238" y="79"/>
                    <a:pt x="238" y="79"/>
                  </a:cubicBezTo>
                  <a:cubicBezTo>
                    <a:pt x="240" y="78"/>
                    <a:pt x="241" y="76"/>
                    <a:pt x="239" y="74"/>
                  </a:cubicBezTo>
                  <a:cubicBezTo>
                    <a:pt x="238" y="72"/>
                    <a:pt x="236" y="71"/>
                    <a:pt x="234" y="73"/>
                  </a:cubicBezTo>
                  <a:cubicBezTo>
                    <a:pt x="175" y="112"/>
                    <a:pt x="175" y="112"/>
                    <a:pt x="175" y="112"/>
                  </a:cubicBezTo>
                  <a:cubicBezTo>
                    <a:pt x="128" y="112"/>
                    <a:pt x="128" y="112"/>
                    <a:pt x="128" y="112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76" y="100"/>
                    <a:pt x="176" y="100"/>
                    <a:pt x="176" y="100"/>
                  </a:cubicBezTo>
                  <a:cubicBezTo>
                    <a:pt x="177" y="100"/>
                    <a:pt x="178" y="100"/>
                    <a:pt x="178" y="99"/>
                  </a:cubicBezTo>
                  <a:cubicBezTo>
                    <a:pt x="238" y="59"/>
                    <a:pt x="238" y="59"/>
                    <a:pt x="238" y="59"/>
                  </a:cubicBezTo>
                  <a:cubicBezTo>
                    <a:pt x="240" y="58"/>
                    <a:pt x="241" y="56"/>
                    <a:pt x="239" y="54"/>
                  </a:cubicBezTo>
                  <a:cubicBezTo>
                    <a:pt x="238" y="52"/>
                    <a:pt x="236" y="51"/>
                    <a:pt x="234" y="53"/>
                  </a:cubicBezTo>
                  <a:cubicBezTo>
                    <a:pt x="175" y="92"/>
                    <a:pt x="175" y="92"/>
                    <a:pt x="175" y="92"/>
                  </a:cubicBezTo>
                  <a:cubicBezTo>
                    <a:pt x="128" y="92"/>
                    <a:pt x="128" y="92"/>
                    <a:pt x="128" y="92"/>
                  </a:cubicBezTo>
                  <a:cubicBezTo>
                    <a:pt x="128" y="76"/>
                    <a:pt x="128" y="76"/>
                    <a:pt x="128" y="76"/>
                  </a:cubicBezTo>
                  <a:lnTo>
                    <a:pt x="176" y="76"/>
                  </a:lnTo>
                  <a:close/>
                  <a:moveTo>
                    <a:pt x="223" y="16"/>
                  </a:moveTo>
                  <a:cubicBezTo>
                    <a:pt x="175" y="48"/>
                    <a:pt x="175" y="48"/>
                    <a:pt x="175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73" y="16"/>
                    <a:pt x="173" y="16"/>
                    <a:pt x="173" y="16"/>
                  </a:cubicBezTo>
                  <a:lnTo>
                    <a:pt x="223" y="16"/>
                  </a:lnTo>
                  <a:close/>
                  <a:moveTo>
                    <a:pt x="17" y="48"/>
                  </a:moveTo>
                  <a:cubicBezTo>
                    <a:pt x="65" y="16"/>
                    <a:pt x="65" y="16"/>
                    <a:pt x="65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49" y="41"/>
                    <a:pt x="48" y="43"/>
                    <a:pt x="48" y="44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17" y="48"/>
                  </a:lnTo>
                  <a:close/>
                  <a:moveTo>
                    <a:pt x="120" y="120"/>
                  </a:moveTo>
                  <a:cubicBezTo>
                    <a:pt x="56" y="120"/>
                    <a:pt x="56" y="120"/>
                    <a:pt x="56" y="120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71" y="8"/>
                    <a:pt x="171" y="8"/>
                    <a:pt x="171" y="8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1" y="41"/>
                    <a:pt x="120" y="43"/>
                    <a:pt x="120" y="44"/>
                  </a:cubicBezTo>
                  <a:lnTo>
                    <a:pt x="120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31">
              <a:extLst>
                <a:ext uri="{FF2B5EF4-FFF2-40B4-BE49-F238E27FC236}">
                  <a16:creationId xmlns:a16="http://schemas.microsoft.com/office/drawing/2014/main" id="{FEC377A8-9B87-D4B5-10CA-C2EC5617C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7588" y="4476751"/>
              <a:ext cx="77788" cy="173038"/>
            </a:xfrm>
            <a:custGeom>
              <a:avLst/>
              <a:gdLst>
                <a:gd name="T0" fmla="*/ 16 w 32"/>
                <a:gd name="T1" fmla="*/ 16 h 72"/>
                <a:gd name="T2" fmla="*/ 24 w 32"/>
                <a:gd name="T3" fmla="*/ 24 h 72"/>
                <a:gd name="T4" fmla="*/ 28 w 32"/>
                <a:gd name="T5" fmla="*/ 28 h 72"/>
                <a:gd name="T6" fmla="*/ 32 w 32"/>
                <a:gd name="T7" fmla="*/ 24 h 72"/>
                <a:gd name="T8" fmla="*/ 20 w 32"/>
                <a:gd name="T9" fmla="*/ 9 h 72"/>
                <a:gd name="T10" fmla="*/ 20 w 32"/>
                <a:gd name="T11" fmla="*/ 4 h 72"/>
                <a:gd name="T12" fmla="*/ 16 w 32"/>
                <a:gd name="T13" fmla="*/ 0 h 72"/>
                <a:gd name="T14" fmla="*/ 12 w 32"/>
                <a:gd name="T15" fmla="*/ 4 h 72"/>
                <a:gd name="T16" fmla="*/ 12 w 32"/>
                <a:gd name="T17" fmla="*/ 9 h 72"/>
                <a:gd name="T18" fmla="*/ 0 w 32"/>
                <a:gd name="T19" fmla="*/ 24 h 72"/>
                <a:gd name="T20" fmla="*/ 16 w 32"/>
                <a:gd name="T21" fmla="*/ 40 h 72"/>
                <a:gd name="T22" fmla="*/ 24 w 32"/>
                <a:gd name="T23" fmla="*/ 48 h 72"/>
                <a:gd name="T24" fmla="*/ 16 w 32"/>
                <a:gd name="T25" fmla="*/ 56 h 72"/>
                <a:gd name="T26" fmla="*/ 16 w 32"/>
                <a:gd name="T27" fmla="*/ 56 h 72"/>
                <a:gd name="T28" fmla="*/ 16 w 32"/>
                <a:gd name="T29" fmla="*/ 56 h 72"/>
                <a:gd name="T30" fmla="*/ 8 w 32"/>
                <a:gd name="T31" fmla="*/ 48 h 72"/>
                <a:gd name="T32" fmla="*/ 4 w 32"/>
                <a:gd name="T33" fmla="*/ 44 h 72"/>
                <a:gd name="T34" fmla="*/ 0 w 32"/>
                <a:gd name="T35" fmla="*/ 48 h 72"/>
                <a:gd name="T36" fmla="*/ 12 w 32"/>
                <a:gd name="T37" fmla="*/ 63 h 72"/>
                <a:gd name="T38" fmla="*/ 12 w 32"/>
                <a:gd name="T39" fmla="*/ 68 h 72"/>
                <a:gd name="T40" fmla="*/ 16 w 32"/>
                <a:gd name="T41" fmla="*/ 72 h 72"/>
                <a:gd name="T42" fmla="*/ 20 w 32"/>
                <a:gd name="T43" fmla="*/ 68 h 72"/>
                <a:gd name="T44" fmla="*/ 20 w 32"/>
                <a:gd name="T45" fmla="*/ 63 h 72"/>
                <a:gd name="T46" fmla="*/ 32 w 32"/>
                <a:gd name="T47" fmla="*/ 48 h 72"/>
                <a:gd name="T48" fmla="*/ 16 w 32"/>
                <a:gd name="T49" fmla="*/ 32 h 72"/>
                <a:gd name="T50" fmla="*/ 8 w 32"/>
                <a:gd name="T51" fmla="*/ 24 h 72"/>
                <a:gd name="T52" fmla="*/ 16 w 32"/>
                <a:gd name="T53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" h="72">
                  <a:moveTo>
                    <a:pt x="16" y="16"/>
                  </a:moveTo>
                  <a:cubicBezTo>
                    <a:pt x="20" y="16"/>
                    <a:pt x="24" y="20"/>
                    <a:pt x="24" y="24"/>
                  </a:cubicBezTo>
                  <a:cubicBezTo>
                    <a:pt x="24" y="26"/>
                    <a:pt x="26" y="28"/>
                    <a:pt x="28" y="28"/>
                  </a:cubicBezTo>
                  <a:cubicBezTo>
                    <a:pt x="30" y="28"/>
                    <a:pt x="32" y="26"/>
                    <a:pt x="32" y="24"/>
                  </a:cubicBezTo>
                  <a:cubicBezTo>
                    <a:pt x="32" y="17"/>
                    <a:pt x="27" y="10"/>
                    <a:pt x="20" y="9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2"/>
                    <a:pt x="18" y="0"/>
                    <a:pt x="16" y="0"/>
                  </a:cubicBezTo>
                  <a:cubicBezTo>
                    <a:pt x="14" y="0"/>
                    <a:pt x="12" y="2"/>
                    <a:pt x="12" y="4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5" y="10"/>
                    <a:pt x="0" y="17"/>
                    <a:pt x="0" y="24"/>
                  </a:cubicBezTo>
                  <a:cubicBezTo>
                    <a:pt x="0" y="33"/>
                    <a:pt x="7" y="40"/>
                    <a:pt x="16" y="40"/>
                  </a:cubicBezTo>
                  <a:cubicBezTo>
                    <a:pt x="20" y="40"/>
                    <a:pt x="24" y="44"/>
                    <a:pt x="24" y="48"/>
                  </a:cubicBezTo>
                  <a:cubicBezTo>
                    <a:pt x="24" y="52"/>
                    <a:pt x="20" y="56"/>
                    <a:pt x="16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2" y="56"/>
                    <a:pt x="8" y="52"/>
                    <a:pt x="8" y="48"/>
                  </a:cubicBezTo>
                  <a:cubicBezTo>
                    <a:pt x="8" y="46"/>
                    <a:pt x="6" y="44"/>
                    <a:pt x="4" y="44"/>
                  </a:cubicBezTo>
                  <a:cubicBezTo>
                    <a:pt x="2" y="44"/>
                    <a:pt x="0" y="46"/>
                    <a:pt x="0" y="48"/>
                  </a:cubicBezTo>
                  <a:cubicBezTo>
                    <a:pt x="0" y="55"/>
                    <a:pt x="5" y="62"/>
                    <a:pt x="12" y="63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70"/>
                    <a:pt x="14" y="72"/>
                    <a:pt x="16" y="72"/>
                  </a:cubicBezTo>
                  <a:cubicBezTo>
                    <a:pt x="18" y="72"/>
                    <a:pt x="20" y="70"/>
                    <a:pt x="20" y="68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7" y="62"/>
                    <a:pt x="32" y="55"/>
                    <a:pt x="32" y="48"/>
                  </a:cubicBezTo>
                  <a:cubicBezTo>
                    <a:pt x="32" y="39"/>
                    <a:pt x="25" y="32"/>
                    <a:pt x="16" y="32"/>
                  </a:cubicBezTo>
                  <a:cubicBezTo>
                    <a:pt x="12" y="32"/>
                    <a:pt x="8" y="28"/>
                    <a:pt x="8" y="24"/>
                  </a:cubicBezTo>
                  <a:cubicBezTo>
                    <a:pt x="8" y="20"/>
                    <a:pt x="12" y="16"/>
                    <a:pt x="1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471044E-4AC1-3265-397E-1249647F0D02}"/>
              </a:ext>
            </a:extLst>
          </p:cNvPr>
          <p:cNvGrpSpPr/>
          <p:nvPr/>
        </p:nvGrpSpPr>
        <p:grpSpPr>
          <a:xfrm>
            <a:off x="3653017" y="1708128"/>
            <a:ext cx="530225" cy="276984"/>
            <a:chOff x="11004550" y="4379914"/>
            <a:chExt cx="579438" cy="307975"/>
          </a:xfrm>
          <a:solidFill>
            <a:srgbClr val="00737C"/>
          </a:solidFill>
        </p:grpSpPr>
        <p:sp>
          <p:nvSpPr>
            <p:cNvPr id="28" name="Freeform 130">
              <a:extLst>
                <a:ext uri="{FF2B5EF4-FFF2-40B4-BE49-F238E27FC236}">
                  <a16:creationId xmlns:a16="http://schemas.microsoft.com/office/drawing/2014/main" id="{3841900C-6A49-7F93-1134-04F01D8B81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04550" y="4379914"/>
              <a:ext cx="579438" cy="307975"/>
            </a:xfrm>
            <a:custGeom>
              <a:avLst/>
              <a:gdLst>
                <a:gd name="T0" fmla="*/ 178 w 241"/>
                <a:gd name="T1" fmla="*/ 75 h 128"/>
                <a:gd name="T2" fmla="*/ 239 w 241"/>
                <a:gd name="T3" fmla="*/ 30 h 128"/>
                <a:gd name="T4" fmla="*/ 175 w 241"/>
                <a:gd name="T5" fmla="*/ 68 h 128"/>
                <a:gd name="T6" fmla="*/ 128 w 241"/>
                <a:gd name="T7" fmla="*/ 56 h 128"/>
                <a:gd name="T8" fmla="*/ 178 w 241"/>
                <a:gd name="T9" fmla="*/ 55 h 128"/>
                <a:gd name="T10" fmla="*/ 240 w 241"/>
                <a:gd name="T11" fmla="*/ 11 h 128"/>
                <a:gd name="T12" fmla="*/ 185 w 241"/>
                <a:gd name="T13" fmla="*/ 8 h 128"/>
                <a:gd name="T14" fmla="*/ 188 w 241"/>
                <a:gd name="T15" fmla="*/ 3 h 128"/>
                <a:gd name="T16" fmla="*/ 112 w 241"/>
                <a:gd name="T17" fmla="*/ 0 h 128"/>
                <a:gd name="T18" fmla="*/ 99 w 241"/>
                <a:gd name="T19" fmla="*/ 8 h 128"/>
                <a:gd name="T20" fmla="*/ 62 w 241"/>
                <a:gd name="T21" fmla="*/ 9 h 128"/>
                <a:gd name="T22" fmla="*/ 0 w 241"/>
                <a:gd name="T23" fmla="*/ 53 h 128"/>
                <a:gd name="T24" fmla="*/ 48 w 241"/>
                <a:gd name="T25" fmla="*/ 56 h 128"/>
                <a:gd name="T26" fmla="*/ 4 w 241"/>
                <a:gd name="T27" fmla="*/ 64 h 128"/>
                <a:gd name="T28" fmla="*/ 4 w 241"/>
                <a:gd name="T29" fmla="*/ 72 h 128"/>
                <a:gd name="T30" fmla="*/ 48 w 241"/>
                <a:gd name="T31" fmla="*/ 80 h 128"/>
                <a:gd name="T32" fmla="*/ 0 w 241"/>
                <a:gd name="T33" fmla="*/ 84 h 128"/>
                <a:gd name="T34" fmla="*/ 48 w 241"/>
                <a:gd name="T35" fmla="*/ 88 h 128"/>
                <a:gd name="T36" fmla="*/ 4 w 241"/>
                <a:gd name="T37" fmla="*/ 96 h 128"/>
                <a:gd name="T38" fmla="*/ 4 w 241"/>
                <a:gd name="T39" fmla="*/ 104 h 128"/>
                <a:gd name="T40" fmla="*/ 48 w 241"/>
                <a:gd name="T41" fmla="*/ 112 h 128"/>
                <a:gd name="T42" fmla="*/ 0 w 241"/>
                <a:gd name="T43" fmla="*/ 116 h 128"/>
                <a:gd name="T44" fmla="*/ 48 w 241"/>
                <a:gd name="T45" fmla="*/ 120 h 128"/>
                <a:gd name="T46" fmla="*/ 52 w 241"/>
                <a:gd name="T47" fmla="*/ 128 h 128"/>
                <a:gd name="T48" fmla="*/ 128 w 241"/>
                <a:gd name="T49" fmla="*/ 124 h 128"/>
                <a:gd name="T50" fmla="*/ 176 w 241"/>
                <a:gd name="T51" fmla="*/ 120 h 128"/>
                <a:gd name="T52" fmla="*/ 238 w 241"/>
                <a:gd name="T53" fmla="*/ 79 h 128"/>
                <a:gd name="T54" fmla="*/ 234 w 241"/>
                <a:gd name="T55" fmla="*/ 73 h 128"/>
                <a:gd name="T56" fmla="*/ 128 w 241"/>
                <a:gd name="T57" fmla="*/ 112 h 128"/>
                <a:gd name="T58" fmla="*/ 176 w 241"/>
                <a:gd name="T59" fmla="*/ 100 h 128"/>
                <a:gd name="T60" fmla="*/ 238 w 241"/>
                <a:gd name="T61" fmla="*/ 59 h 128"/>
                <a:gd name="T62" fmla="*/ 234 w 241"/>
                <a:gd name="T63" fmla="*/ 53 h 128"/>
                <a:gd name="T64" fmla="*/ 128 w 241"/>
                <a:gd name="T65" fmla="*/ 92 h 128"/>
                <a:gd name="T66" fmla="*/ 176 w 241"/>
                <a:gd name="T67" fmla="*/ 76 h 128"/>
                <a:gd name="T68" fmla="*/ 175 w 241"/>
                <a:gd name="T69" fmla="*/ 48 h 128"/>
                <a:gd name="T70" fmla="*/ 128 w 241"/>
                <a:gd name="T71" fmla="*/ 46 h 128"/>
                <a:gd name="T72" fmla="*/ 223 w 241"/>
                <a:gd name="T73" fmla="*/ 16 h 128"/>
                <a:gd name="T74" fmla="*/ 65 w 241"/>
                <a:gd name="T75" fmla="*/ 16 h 128"/>
                <a:gd name="T76" fmla="*/ 50 w 241"/>
                <a:gd name="T77" fmla="*/ 41 h 128"/>
                <a:gd name="T78" fmla="*/ 48 w 241"/>
                <a:gd name="T79" fmla="*/ 48 h 128"/>
                <a:gd name="T80" fmla="*/ 120 w 241"/>
                <a:gd name="T81" fmla="*/ 120 h 128"/>
                <a:gd name="T82" fmla="*/ 56 w 241"/>
                <a:gd name="T83" fmla="*/ 46 h 128"/>
                <a:gd name="T84" fmla="*/ 171 w 241"/>
                <a:gd name="T85" fmla="*/ 8 h 128"/>
                <a:gd name="T86" fmla="*/ 120 w 241"/>
                <a:gd name="T87" fmla="*/ 4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1" h="128">
                  <a:moveTo>
                    <a:pt x="176" y="76"/>
                  </a:moveTo>
                  <a:cubicBezTo>
                    <a:pt x="177" y="76"/>
                    <a:pt x="178" y="76"/>
                    <a:pt x="178" y="75"/>
                  </a:cubicBezTo>
                  <a:cubicBezTo>
                    <a:pt x="238" y="35"/>
                    <a:pt x="238" y="35"/>
                    <a:pt x="238" y="35"/>
                  </a:cubicBezTo>
                  <a:cubicBezTo>
                    <a:pt x="240" y="34"/>
                    <a:pt x="241" y="32"/>
                    <a:pt x="239" y="30"/>
                  </a:cubicBezTo>
                  <a:cubicBezTo>
                    <a:pt x="238" y="28"/>
                    <a:pt x="236" y="27"/>
                    <a:pt x="234" y="29"/>
                  </a:cubicBezTo>
                  <a:cubicBezTo>
                    <a:pt x="175" y="68"/>
                    <a:pt x="175" y="68"/>
                    <a:pt x="175" y="68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76" y="56"/>
                    <a:pt x="176" y="56"/>
                    <a:pt x="176" y="56"/>
                  </a:cubicBezTo>
                  <a:cubicBezTo>
                    <a:pt x="177" y="56"/>
                    <a:pt x="178" y="56"/>
                    <a:pt x="178" y="55"/>
                  </a:cubicBezTo>
                  <a:cubicBezTo>
                    <a:pt x="238" y="15"/>
                    <a:pt x="238" y="15"/>
                    <a:pt x="238" y="15"/>
                  </a:cubicBezTo>
                  <a:cubicBezTo>
                    <a:pt x="240" y="14"/>
                    <a:pt x="240" y="13"/>
                    <a:pt x="240" y="11"/>
                  </a:cubicBezTo>
                  <a:cubicBezTo>
                    <a:pt x="239" y="9"/>
                    <a:pt x="238" y="8"/>
                    <a:pt x="236" y="8"/>
                  </a:cubicBezTo>
                  <a:cubicBezTo>
                    <a:pt x="185" y="8"/>
                    <a:pt x="185" y="8"/>
                    <a:pt x="185" y="8"/>
                  </a:cubicBezTo>
                  <a:cubicBezTo>
                    <a:pt x="186" y="7"/>
                    <a:pt x="186" y="7"/>
                    <a:pt x="186" y="7"/>
                  </a:cubicBezTo>
                  <a:cubicBezTo>
                    <a:pt x="188" y="6"/>
                    <a:pt x="188" y="5"/>
                    <a:pt x="188" y="3"/>
                  </a:cubicBezTo>
                  <a:cubicBezTo>
                    <a:pt x="187" y="1"/>
                    <a:pt x="186" y="0"/>
                    <a:pt x="184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1" y="0"/>
                    <a:pt x="110" y="0"/>
                    <a:pt x="110" y="1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3" y="8"/>
                    <a:pt x="62" y="8"/>
                    <a:pt x="62" y="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0" y="50"/>
                    <a:pt x="0" y="51"/>
                    <a:pt x="0" y="53"/>
                  </a:cubicBezTo>
                  <a:cubicBezTo>
                    <a:pt x="1" y="55"/>
                    <a:pt x="2" y="56"/>
                    <a:pt x="4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6"/>
                    <a:pt x="0" y="68"/>
                  </a:cubicBezTo>
                  <a:cubicBezTo>
                    <a:pt x="0" y="70"/>
                    <a:pt x="2" y="72"/>
                    <a:pt x="4" y="72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2" y="80"/>
                    <a:pt x="0" y="82"/>
                    <a:pt x="0" y="84"/>
                  </a:cubicBezTo>
                  <a:cubicBezTo>
                    <a:pt x="0" y="86"/>
                    <a:pt x="2" y="88"/>
                    <a:pt x="4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2" y="96"/>
                    <a:pt x="0" y="98"/>
                    <a:pt x="0" y="100"/>
                  </a:cubicBezTo>
                  <a:cubicBezTo>
                    <a:pt x="0" y="102"/>
                    <a:pt x="2" y="104"/>
                    <a:pt x="4" y="104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2" y="112"/>
                    <a:pt x="0" y="114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4"/>
                    <a:pt x="48" y="124"/>
                    <a:pt x="48" y="124"/>
                  </a:cubicBezTo>
                  <a:cubicBezTo>
                    <a:pt x="48" y="126"/>
                    <a:pt x="50" y="128"/>
                    <a:pt x="52" y="128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126" y="128"/>
                    <a:pt x="128" y="126"/>
                    <a:pt x="128" y="124"/>
                  </a:cubicBezTo>
                  <a:cubicBezTo>
                    <a:pt x="128" y="120"/>
                    <a:pt x="128" y="120"/>
                    <a:pt x="128" y="120"/>
                  </a:cubicBezTo>
                  <a:cubicBezTo>
                    <a:pt x="176" y="120"/>
                    <a:pt x="176" y="120"/>
                    <a:pt x="176" y="120"/>
                  </a:cubicBezTo>
                  <a:cubicBezTo>
                    <a:pt x="177" y="120"/>
                    <a:pt x="178" y="120"/>
                    <a:pt x="178" y="119"/>
                  </a:cubicBezTo>
                  <a:cubicBezTo>
                    <a:pt x="238" y="79"/>
                    <a:pt x="238" y="79"/>
                    <a:pt x="238" y="79"/>
                  </a:cubicBezTo>
                  <a:cubicBezTo>
                    <a:pt x="240" y="78"/>
                    <a:pt x="241" y="76"/>
                    <a:pt x="239" y="74"/>
                  </a:cubicBezTo>
                  <a:cubicBezTo>
                    <a:pt x="238" y="72"/>
                    <a:pt x="236" y="71"/>
                    <a:pt x="234" y="73"/>
                  </a:cubicBezTo>
                  <a:cubicBezTo>
                    <a:pt x="175" y="112"/>
                    <a:pt x="175" y="112"/>
                    <a:pt x="175" y="112"/>
                  </a:cubicBezTo>
                  <a:cubicBezTo>
                    <a:pt x="128" y="112"/>
                    <a:pt x="128" y="112"/>
                    <a:pt x="128" y="112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76" y="100"/>
                    <a:pt x="176" y="100"/>
                    <a:pt x="176" y="100"/>
                  </a:cubicBezTo>
                  <a:cubicBezTo>
                    <a:pt x="177" y="100"/>
                    <a:pt x="178" y="100"/>
                    <a:pt x="178" y="99"/>
                  </a:cubicBezTo>
                  <a:cubicBezTo>
                    <a:pt x="238" y="59"/>
                    <a:pt x="238" y="59"/>
                    <a:pt x="238" y="59"/>
                  </a:cubicBezTo>
                  <a:cubicBezTo>
                    <a:pt x="240" y="58"/>
                    <a:pt x="241" y="56"/>
                    <a:pt x="239" y="54"/>
                  </a:cubicBezTo>
                  <a:cubicBezTo>
                    <a:pt x="238" y="52"/>
                    <a:pt x="236" y="51"/>
                    <a:pt x="234" y="53"/>
                  </a:cubicBezTo>
                  <a:cubicBezTo>
                    <a:pt x="175" y="92"/>
                    <a:pt x="175" y="92"/>
                    <a:pt x="175" y="92"/>
                  </a:cubicBezTo>
                  <a:cubicBezTo>
                    <a:pt x="128" y="92"/>
                    <a:pt x="128" y="92"/>
                    <a:pt x="128" y="92"/>
                  </a:cubicBezTo>
                  <a:cubicBezTo>
                    <a:pt x="128" y="76"/>
                    <a:pt x="128" y="76"/>
                    <a:pt x="128" y="76"/>
                  </a:cubicBezTo>
                  <a:lnTo>
                    <a:pt x="176" y="76"/>
                  </a:lnTo>
                  <a:close/>
                  <a:moveTo>
                    <a:pt x="223" y="16"/>
                  </a:moveTo>
                  <a:cubicBezTo>
                    <a:pt x="175" y="48"/>
                    <a:pt x="175" y="48"/>
                    <a:pt x="175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73" y="16"/>
                    <a:pt x="173" y="16"/>
                    <a:pt x="173" y="16"/>
                  </a:cubicBezTo>
                  <a:lnTo>
                    <a:pt x="223" y="16"/>
                  </a:lnTo>
                  <a:close/>
                  <a:moveTo>
                    <a:pt x="17" y="48"/>
                  </a:moveTo>
                  <a:cubicBezTo>
                    <a:pt x="65" y="16"/>
                    <a:pt x="65" y="16"/>
                    <a:pt x="65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49" y="41"/>
                    <a:pt x="48" y="43"/>
                    <a:pt x="48" y="44"/>
                  </a:cubicBezTo>
                  <a:cubicBezTo>
                    <a:pt x="48" y="48"/>
                    <a:pt x="48" y="48"/>
                    <a:pt x="48" y="48"/>
                  </a:cubicBezTo>
                  <a:lnTo>
                    <a:pt x="17" y="48"/>
                  </a:lnTo>
                  <a:close/>
                  <a:moveTo>
                    <a:pt x="120" y="120"/>
                  </a:moveTo>
                  <a:cubicBezTo>
                    <a:pt x="56" y="120"/>
                    <a:pt x="56" y="120"/>
                    <a:pt x="56" y="120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71" y="8"/>
                    <a:pt x="171" y="8"/>
                    <a:pt x="171" y="8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1" y="41"/>
                    <a:pt x="120" y="43"/>
                    <a:pt x="120" y="44"/>
                  </a:cubicBezTo>
                  <a:lnTo>
                    <a:pt x="120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31">
              <a:extLst>
                <a:ext uri="{FF2B5EF4-FFF2-40B4-BE49-F238E27FC236}">
                  <a16:creationId xmlns:a16="http://schemas.microsoft.com/office/drawing/2014/main" id="{538286F7-2ED3-D219-1761-048B2C2BA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7588" y="4476751"/>
              <a:ext cx="77788" cy="173038"/>
            </a:xfrm>
            <a:custGeom>
              <a:avLst/>
              <a:gdLst>
                <a:gd name="T0" fmla="*/ 16 w 32"/>
                <a:gd name="T1" fmla="*/ 16 h 72"/>
                <a:gd name="T2" fmla="*/ 24 w 32"/>
                <a:gd name="T3" fmla="*/ 24 h 72"/>
                <a:gd name="T4" fmla="*/ 28 w 32"/>
                <a:gd name="T5" fmla="*/ 28 h 72"/>
                <a:gd name="T6" fmla="*/ 32 w 32"/>
                <a:gd name="T7" fmla="*/ 24 h 72"/>
                <a:gd name="T8" fmla="*/ 20 w 32"/>
                <a:gd name="T9" fmla="*/ 9 h 72"/>
                <a:gd name="T10" fmla="*/ 20 w 32"/>
                <a:gd name="T11" fmla="*/ 4 h 72"/>
                <a:gd name="T12" fmla="*/ 16 w 32"/>
                <a:gd name="T13" fmla="*/ 0 h 72"/>
                <a:gd name="T14" fmla="*/ 12 w 32"/>
                <a:gd name="T15" fmla="*/ 4 h 72"/>
                <a:gd name="T16" fmla="*/ 12 w 32"/>
                <a:gd name="T17" fmla="*/ 9 h 72"/>
                <a:gd name="T18" fmla="*/ 0 w 32"/>
                <a:gd name="T19" fmla="*/ 24 h 72"/>
                <a:gd name="T20" fmla="*/ 16 w 32"/>
                <a:gd name="T21" fmla="*/ 40 h 72"/>
                <a:gd name="T22" fmla="*/ 24 w 32"/>
                <a:gd name="T23" fmla="*/ 48 h 72"/>
                <a:gd name="T24" fmla="*/ 16 w 32"/>
                <a:gd name="T25" fmla="*/ 56 h 72"/>
                <a:gd name="T26" fmla="*/ 16 w 32"/>
                <a:gd name="T27" fmla="*/ 56 h 72"/>
                <a:gd name="T28" fmla="*/ 16 w 32"/>
                <a:gd name="T29" fmla="*/ 56 h 72"/>
                <a:gd name="T30" fmla="*/ 8 w 32"/>
                <a:gd name="T31" fmla="*/ 48 h 72"/>
                <a:gd name="T32" fmla="*/ 4 w 32"/>
                <a:gd name="T33" fmla="*/ 44 h 72"/>
                <a:gd name="T34" fmla="*/ 0 w 32"/>
                <a:gd name="T35" fmla="*/ 48 h 72"/>
                <a:gd name="T36" fmla="*/ 12 w 32"/>
                <a:gd name="T37" fmla="*/ 63 h 72"/>
                <a:gd name="T38" fmla="*/ 12 w 32"/>
                <a:gd name="T39" fmla="*/ 68 h 72"/>
                <a:gd name="T40" fmla="*/ 16 w 32"/>
                <a:gd name="T41" fmla="*/ 72 h 72"/>
                <a:gd name="T42" fmla="*/ 20 w 32"/>
                <a:gd name="T43" fmla="*/ 68 h 72"/>
                <a:gd name="T44" fmla="*/ 20 w 32"/>
                <a:gd name="T45" fmla="*/ 63 h 72"/>
                <a:gd name="T46" fmla="*/ 32 w 32"/>
                <a:gd name="T47" fmla="*/ 48 h 72"/>
                <a:gd name="T48" fmla="*/ 16 w 32"/>
                <a:gd name="T49" fmla="*/ 32 h 72"/>
                <a:gd name="T50" fmla="*/ 8 w 32"/>
                <a:gd name="T51" fmla="*/ 24 h 72"/>
                <a:gd name="T52" fmla="*/ 16 w 32"/>
                <a:gd name="T53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" h="72">
                  <a:moveTo>
                    <a:pt x="16" y="16"/>
                  </a:moveTo>
                  <a:cubicBezTo>
                    <a:pt x="20" y="16"/>
                    <a:pt x="24" y="20"/>
                    <a:pt x="24" y="24"/>
                  </a:cubicBezTo>
                  <a:cubicBezTo>
                    <a:pt x="24" y="26"/>
                    <a:pt x="26" y="28"/>
                    <a:pt x="28" y="28"/>
                  </a:cubicBezTo>
                  <a:cubicBezTo>
                    <a:pt x="30" y="28"/>
                    <a:pt x="32" y="26"/>
                    <a:pt x="32" y="24"/>
                  </a:cubicBezTo>
                  <a:cubicBezTo>
                    <a:pt x="32" y="17"/>
                    <a:pt x="27" y="10"/>
                    <a:pt x="20" y="9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2"/>
                    <a:pt x="18" y="0"/>
                    <a:pt x="16" y="0"/>
                  </a:cubicBezTo>
                  <a:cubicBezTo>
                    <a:pt x="14" y="0"/>
                    <a:pt x="12" y="2"/>
                    <a:pt x="12" y="4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5" y="10"/>
                    <a:pt x="0" y="17"/>
                    <a:pt x="0" y="24"/>
                  </a:cubicBezTo>
                  <a:cubicBezTo>
                    <a:pt x="0" y="33"/>
                    <a:pt x="7" y="40"/>
                    <a:pt x="16" y="40"/>
                  </a:cubicBezTo>
                  <a:cubicBezTo>
                    <a:pt x="20" y="40"/>
                    <a:pt x="24" y="44"/>
                    <a:pt x="24" y="48"/>
                  </a:cubicBezTo>
                  <a:cubicBezTo>
                    <a:pt x="24" y="52"/>
                    <a:pt x="20" y="56"/>
                    <a:pt x="16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2" y="56"/>
                    <a:pt x="8" y="52"/>
                    <a:pt x="8" y="48"/>
                  </a:cubicBezTo>
                  <a:cubicBezTo>
                    <a:pt x="8" y="46"/>
                    <a:pt x="6" y="44"/>
                    <a:pt x="4" y="44"/>
                  </a:cubicBezTo>
                  <a:cubicBezTo>
                    <a:pt x="2" y="44"/>
                    <a:pt x="0" y="46"/>
                    <a:pt x="0" y="48"/>
                  </a:cubicBezTo>
                  <a:cubicBezTo>
                    <a:pt x="0" y="55"/>
                    <a:pt x="5" y="62"/>
                    <a:pt x="12" y="63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70"/>
                    <a:pt x="14" y="72"/>
                    <a:pt x="16" y="72"/>
                  </a:cubicBezTo>
                  <a:cubicBezTo>
                    <a:pt x="18" y="72"/>
                    <a:pt x="20" y="70"/>
                    <a:pt x="20" y="68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7" y="62"/>
                    <a:pt x="32" y="55"/>
                    <a:pt x="32" y="48"/>
                  </a:cubicBezTo>
                  <a:cubicBezTo>
                    <a:pt x="32" y="39"/>
                    <a:pt x="25" y="32"/>
                    <a:pt x="16" y="32"/>
                  </a:cubicBezTo>
                  <a:cubicBezTo>
                    <a:pt x="12" y="32"/>
                    <a:pt x="8" y="28"/>
                    <a:pt x="8" y="24"/>
                  </a:cubicBezTo>
                  <a:cubicBezTo>
                    <a:pt x="8" y="20"/>
                    <a:pt x="12" y="16"/>
                    <a:pt x="1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3B34419-7D89-4224-1A55-0596988B1AD5}"/>
              </a:ext>
            </a:extLst>
          </p:cNvPr>
          <p:cNvSpPr txBox="1"/>
          <p:nvPr/>
        </p:nvSpPr>
        <p:spPr>
          <a:xfrm>
            <a:off x="1124232" y="2246689"/>
            <a:ext cx="1440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Vendor Lock-in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382A535-F5BE-6C74-6461-CBDEF336DE47}"/>
              </a:ext>
            </a:extLst>
          </p:cNvPr>
          <p:cNvSpPr txBox="1"/>
          <p:nvPr/>
        </p:nvSpPr>
        <p:spPr>
          <a:xfrm>
            <a:off x="1018213" y="4139195"/>
            <a:ext cx="1440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Vendor Neutral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6FEEF91-E9DF-77D9-D81C-724BFD062B28}"/>
              </a:ext>
            </a:extLst>
          </p:cNvPr>
          <p:cNvSpPr txBox="1"/>
          <p:nvPr/>
        </p:nvSpPr>
        <p:spPr>
          <a:xfrm>
            <a:off x="3163054" y="2231120"/>
            <a:ext cx="1308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Cost Explosion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14D4F5D-B493-6CF5-B269-024FFA388300}"/>
              </a:ext>
            </a:extLst>
          </p:cNvPr>
          <p:cNvSpPr txBox="1"/>
          <p:nvPr/>
        </p:nvSpPr>
        <p:spPr>
          <a:xfrm>
            <a:off x="3119851" y="4139195"/>
            <a:ext cx="1440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Source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B26E704-364D-87D2-8F15-E239DB92F2E6}"/>
              </a:ext>
            </a:extLst>
          </p:cNvPr>
          <p:cNvSpPr txBox="1"/>
          <p:nvPr/>
        </p:nvSpPr>
        <p:spPr>
          <a:xfrm>
            <a:off x="5239732" y="4139756"/>
            <a:ext cx="1440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Universal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3224A16-9927-37E3-3EA2-53E9FFE838C2}"/>
              </a:ext>
            </a:extLst>
          </p:cNvPr>
          <p:cNvSpPr txBox="1"/>
          <p:nvPr/>
        </p:nvSpPr>
        <p:spPr>
          <a:xfrm>
            <a:off x="5296597" y="2231204"/>
            <a:ext cx="1440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Silos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4C747079-4908-8B2A-DBD4-74A7280129E8}"/>
              </a:ext>
            </a:extLst>
          </p:cNvPr>
          <p:cNvSpPr txBox="1"/>
          <p:nvPr/>
        </p:nvSpPr>
        <p:spPr>
          <a:xfrm>
            <a:off x="441297" y="1264273"/>
            <a:ext cx="18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Legacy Monitoring: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4F79D25-320F-2764-D63C-CB802A52B2BF}"/>
              </a:ext>
            </a:extLst>
          </p:cNvPr>
          <p:cNvSpPr txBox="1"/>
          <p:nvPr/>
        </p:nvSpPr>
        <p:spPr>
          <a:xfrm>
            <a:off x="524415" y="3206504"/>
            <a:ext cx="18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OTEL:</a:t>
            </a:r>
          </a:p>
        </p:txBody>
      </p:sp>
      <p:pic>
        <p:nvPicPr>
          <p:cNvPr id="102" name="Picture 101" descr="Sad alarm clock face">
            <a:extLst>
              <a:ext uri="{FF2B5EF4-FFF2-40B4-BE49-F238E27FC236}">
                <a16:creationId xmlns:a16="http://schemas.microsoft.com/office/drawing/2014/main" id="{0295AD61-E5DE-282B-192E-84B6333E2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513" y="1583146"/>
            <a:ext cx="885255" cy="88525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6" name="Picture 105" descr="Smiling alarm clock face">
            <a:extLst>
              <a:ext uri="{FF2B5EF4-FFF2-40B4-BE49-F238E27FC236}">
                <a16:creationId xmlns:a16="http://schemas.microsoft.com/office/drawing/2014/main" id="{5EAE0CBC-20D5-C56F-8CE8-4E1AD571E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4513" y="3478338"/>
            <a:ext cx="885255" cy="88525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386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1" grpId="0"/>
      <p:bldP spid="97" grpId="0"/>
      <p:bldP spid="98" grpId="0"/>
      <p:bldP spid="99" grpId="0"/>
      <p:bldP spid="100" grpId="0"/>
      <p:bldP spid="101" grpId="0"/>
    </p:bldLst>
  </p:timing>
</p:sld>
</file>

<file path=ppt/theme/theme1.xml><?xml version="1.0" encoding="utf-8"?>
<a:theme xmlns:a="http://schemas.openxmlformats.org/drawingml/2006/main" name="OSSNA24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EEEEE"/>
      </a:lt2>
      <a:accent1>
        <a:srgbClr val="00737C"/>
      </a:accent1>
      <a:accent2>
        <a:srgbClr val="262267"/>
      </a:accent2>
      <a:accent3>
        <a:srgbClr val="305BA9"/>
      </a:accent3>
      <a:accent4>
        <a:srgbClr val="B0DDFF"/>
      </a:accent4>
      <a:accent5>
        <a:srgbClr val="FFC217"/>
      </a:accent5>
      <a:accent6>
        <a:srgbClr val="FFA35F"/>
      </a:accent6>
      <a:hlink>
        <a:srgbClr val="FF7F15"/>
      </a:hlink>
      <a:folHlink>
        <a:srgbClr val="FFA35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idelity Brand">
  <a:themeElements>
    <a:clrScheme name="Fidelity Light Mode 2025">
      <a:dk1>
        <a:srgbClr val="000000"/>
      </a:dk1>
      <a:lt1>
        <a:srgbClr val="FFFFFF"/>
      </a:lt1>
      <a:dk2>
        <a:srgbClr val="044014"/>
      </a:dk2>
      <a:lt2>
        <a:srgbClr val="368727"/>
      </a:lt2>
      <a:accent1>
        <a:srgbClr val="6AD539"/>
      </a:accent1>
      <a:accent2>
        <a:srgbClr val="3880F3"/>
      </a:accent2>
      <a:accent3>
        <a:srgbClr val="368727"/>
      </a:accent3>
      <a:accent4>
        <a:srgbClr val="9747F6"/>
      </a:accent4>
      <a:accent5>
        <a:srgbClr val="1DE4CA"/>
      </a:accent5>
      <a:accent6>
        <a:srgbClr val="403F3E"/>
      </a:accent6>
      <a:hlink>
        <a:srgbClr val="1D3986"/>
      </a:hlink>
      <a:folHlink>
        <a:srgbClr val="1D3986"/>
      </a:folHlink>
    </a:clrScheme>
    <a:fontScheme name="Custom 1">
      <a:majorFont>
        <a:latin typeface="Fidelity Slab"/>
        <a:ea typeface=""/>
        <a:cs typeface=""/>
      </a:majorFont>
      <a:minorFont>
        <a:latin typeface="Fidelity Sans 2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2841</TotalTime>
  <Words>566</Words>
  <Application>Microsoft Office PowerPoint</Application>
  <PresentationFormat>On-screen Show (16:9)</PresentationFormat>
  <Paragraphs>133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Bell MT</vt:lpstr>
      <vt:lpstr>Calibri</vt:lpstr>
      <vt:lpstr>Candara</vt:lpstr>
      <vt:lpstr>Fidelity Sans</vt:lpstr>
      <vt:lpstr>Fidelity Sans 2</vt:lpstr>
      <vt:lpstr>Fidelity Slab</vt:lpstr>
      <vt:lpstr>Segoe WPC</vt:lpstr>
      <vt:lpstr>Wingdings</vt:lpstr>
      <vt:lpstr>OSSNA24</vt:lpstr>
      <vt:lpstr>Fidelity Brand</vt:lpstr>
      <vt:lpstr> When Kafka Goes Cloud Native: Observability That Actually Works! </vt:lpstr>
      <vt:lpstr>Agenda</vt:lpstr>
      <vt:lpstr>Real-time makes sense!</vt:lpstr>
      <vt:lpstr>Why Kubernetes for Streaming? </vt:lpstr>
      <vt:lpstr>The Guessing Game</vt:lpstr>
      <vt:lpstr>Seeing the System, Missing the Signal</vt:lpstr>
      <vt:lpstr>Foundations of Observability</vt:lpstr>
      <vt:lpstr>OTEL Pipeline Architecture</vt:lpstr>
      <vt:lpstr>Legacy Monitoring vs OTEL</vt:lpstr>
      <vt:lpstr>Kafka Observability</vt:lpstr>
      <vt:lpstr>Infra and Client Observability</vt:lpstr>
      <vt:lpstr>SLO/SLI in OTEL</vt:lpstr>
      <vt:lpstr>Critical Constraints</vt:lpstr>
      <vt:lpstr>Modernisation Journey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Vinothini, Mary</dc:creator>
  <cp:lastModifiedBy>K, Roopadharsini</cp:lastModifiedBy>
  <cp:revision>3</cp:revision>
  <dcterms:modified xsi:type="dcterms:W3CDTF">2026-06-08T09:27:13Z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31e874c-a24d-4c24-87f6-b6d613f5442b_SiteId">
    <vt:lpwstr>7521acbc-a68c-41e5-a975-1cf83066dd19</vt:lpwstr>
  </property>
  <property fmtid="{D5CDD505-2E9C-101B-9397-08002B2CF9AE}" pid="3" name="MSIP_Label_031e874c-a24d-4c24-87f6-b6d613f5442b_ActionId">
    <vt:lpwstr>ceeaadec-151c-4695-8a79-1b1cb9915ad3</vt:lpwstr>
  </property>
  <property fmtid="{D5CDD505-2E9C-101B-9397-08002B2CF9AE}" pid="4" name="MSIP_Label_031e874c-a24d-4c24-87f6-b6d613f5442b_SetDate">
    <vt:lpwstr>2026-05-15T07:29:15Z</vt:lpwstr>
  </property>
  <property fmtid="{D5CDD505-2E9C-101B-9397-08002B2CF9AE}" pid="5" name="MSIP_Label_031e874c-a24d-4c24-87f6-b6d613f5442b_Enabled">
    <vt:lpwstr>true</vt:lpwstr>
  </property>
  <property fmtid="{D5CDD505-2E9C-101B-9397-08002B2CF9AE}" pid="6" name="MSIP_Label_031e874c-a24d-4c24-87f6-b6d613f5442b_Method">
    <vt:lpwstr>Privileged</vt:lpwstr>
  </property>
  <property fmtid="{D5CDD505-2E9C-101B-9397-08002B2CF9AE}" pid="7" name="MSIP_Label_031e874c-a24d-4c24-87f6-b6d613f5442b_ContentBits">
    <vt:lpwstr>0</vt:lpwstr>
  </property>
  <property fmtid="{D5CDD505-2E9C-101B-9397-08002B2CF9AE}" pid="8" name="MSIP_Label_031e874c-a24d-4c24-87f6-b6d613f5442b_Name">
    <vt:lpwstr>Non-Business</vt:lpwstr>
  </property>
  <property fmtid="{D5CDD505-2E9C-101B-9397-08002B2CF9AE}" pid="9" name="MSIP_Label_031e874c-a24d-4c24-87f6-b6d613f5442b_Tag">
    <vt:lpwstr>10, 0, 1, 1</vt:lpwstr>
  </property>
</Properties>
</file>