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18288000" cy="10287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737C"/>
              </a:solidFill>
              <a:prstDash val="solid"/>
              <a:round/>
            </a:ln>
          </a:left>
          <a:right>
            <a:ln w="12700" cap="flat">
              <a:solidFill>
                <a:srgbClr val="00737C"/>
              </a:solidFill>
              <a:prstDash val="solid"/>
              <a:round/>
            </a:ln>
          </a:right>
          <a:top>
            <a:ln w="12700" cap="flat">
              <a:solidFill>
                <a:srgbClr val="00737C"/>
              </a:solidFill>
              <a:prstDash val="solid"/>
              <a:round/>
            </a:ln>
          </a:top>
          <a:bottom>
            <a:ln w="12700" cap="flat">
              <a:solidFill>
                <a:srgbClr val="00737C"/>
              </a:solidFill>
              <a:prstDash val="solid"/>
              <a:round/>
            </a:ln>
          </a:bottom>
          <a:insideH>
            <a:ln w="12700" cap="flat">
              <a:solidFill>
                <a:srgbClr val="00737C"/>
              </a:solidFill>
              <a:prstDash val="solid"/>
              <a:round/>
            </a:ln>
          </a:insideH>
          <a:insideV>
            <a:ln w="12700" cap="flat">
              <a:solidFill>
                <a:srgbClr val="00737C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00737C"/>
        </a:fontRef>
        <a:srgbClr val="00737C"/>
      </a:tcTxStyle>
      <a:tcStyle>
        <a:tcBdr>
          <a:left>
            <a:ln w="12700" cap="flat">
              <a:solidFill>
                <a:srgbClr val="00737C"/>
              </a:solidFill>
              <a:prstDash val="solid"/>
              <a:round/>
            </a:ln>
          </a:left>
          <a:right>
            <a:ln w="12700" cap="flat">
              <a:solidFill>
                <a:srgbClr val="00737C"/>
              </a:solidFill>
              <a:prstDash val="solid"/>
              <a:round/>
            </a:ln>
          </a:right>
          <a:top>
            <a:ln w="12700" cap="flat">
              <a:solidFill>
                <a:srgbClr val="00737C"/>
              </a:solidFill>
              <a:prstDash val="solid"/>
              <a:round/>
            </a:ln>
          </a:top>
          <a:bottom>
            <a:ln w="12700" cap="flat">
              <a:solidFill>
                <a:srgbClr val="00737C"/>
              </a:solidFill>
              <a:prstDash val="solid"/>
              <a:round/>
            </a:ln>
          </a:bottom>
          <a:insideH>
            <a:ln w="12700" cap="flat">
              <a:solidFill>
                <a:srgbClr val="00737C"/>
              </a:solidFill>
              <a:prstDash val="solid"/>
              <a:round/>
            </a:ln>
          </a:insideH>
          <a:insideV>
            <a:ln w="12700" cap="flat">
              <a:solidFill>
                <a:srgbClr val="00737C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737C"/>
        </a:fontRef>
        <a:srgbClr val="00737C"/>
      </a:tcTxStyle>
      <a:tcStyle>
        <a:tcBdr>
          <a:left>
            <a:ln w="12700" cap="flat">
              <a:solidFill>
                <a:srgbClr val="00737C"/>
              </a:solidFill>
              <a:prstDash val="solid"/>
              <a:round/>
            </a:ln>
          </a:left>
          <a:right>
            <a:ln w="12700" cap="flat">
              <a:solidFill>
                <a:srgbClr val="00737C"/>
              </a:solidFill>
              <a:prstDash val="solid"/>
              <a:round/>
            </a:ln>
          </a:right>
          <a:top>
            <a:ln w="38100" cap="flat">
              <a:solidFill>
                <a:srgbClr val="00737C"/>
              </a:solidFill>
              <a:prstDash val="solid"/>
              <a:round/>
            </a:ln>
          </a:top>
          <a:bottom>
            <a:ln w="12700" cap="flat">
              <a:solidFill>
                <a:srgbClr val="00737C"/>
              </a:solidFill>
              <a:prstDash val="solid"/>
              <a:round/>
            </a:ln>
          </a:bottom>
          <a:insideH>
            <a:ln w="12700" cap="flat">
              <a:solidFill>
                <a:srgbClr val="00737C"/>
              </a:solidFill>
              <a:prstDash val="solid"/>
              <a:round/>
            </a:ln>
          </a:insideH>
          <a:insideV>
            <a:ln w="12700" cap="flat">
              <a:solidFill>
                <a:srgbClr val="00737C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00737C"/>
        </a:fontRef>
        <a:srgbClr val="00737C"/>
      </a:tcTxStyle>
      <a:tcStyle>
        <a:tcBdr>
          <a:left>
            <a:ln w="12700" cap="flat">
              <a:solidFill>
                <a:srgbClr val="00737C"/>
              </a:solidFill>
              <a:prstDash val="solid"/>
              <a:round/>
            </a:ln>
          </a:left>
          <a:right>
            <a:ln w="12700" cap="flat">
              <a:solidFill>
                <a:srgbClr val="00737C"/>
              </a:solidFill>
              <a:prstDash val="solid"/>
              <a:round/>
            </a:ln>
          </a:right>
          <a:top>
            <a:ln w="12700" cap="flat">
              <a:solidFill>
                <a:srgbClr val="00737C"/>
              </a:solidFill>
              <a:prstDash val="solid"/>
              <a:round/>
            </a:ln>
          </a:top>
          <a:bottom>
            <a:ln w="38100" cap="flat">
              <a:solidFill>
                <a:srgbClr val="00737C"/>
              </a:solidFill>
              <a:prstDash val="solid"/>
              <a:round/>
            </a:ln>
          </a:bottom>
          <a:insideH>
            <a:ln w="12700" cap="flat">
              <a:solidFill>
                <a:srgbClr val="00737C"/>
              </a:solidFill>
              <a:prstDash val="solid"/>
              <a:round/>
            </a:ln>
          </a:insideH>
          <a:insideV>
            <a:ln w="12700" cap="flat">
              <a:solidFill>
                <a:srgbClr val="00737C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737C"/>
              </a:solidFill>
              <a:prstDash val="solid"/>
              <a:round/>
            </a:ln>
          </a:left>
          <a:right>
            <a:ln w="12700" cap="flat">
              <a:solidFill>
                <a:srgbClr val="00737C"/>
              </a:solidFill>
              <a:prstDash val="solid"/>
              <a:round/>
            </a:ln>
          </a:right>
          <a:top>
            <a:ln w="12700" cap="flat">
              <a:solidFill>
                <a:srgbClr val="00737C"/>
              </a:solidFill>
              <a:prstDash val="solid"/>
              <a:round/>
            </a:ln>
          </a:top>
          <a:bottom>
            <a:ln w="12700" cap="flat">
              <a:solidFill>
                <a:srgbClr val="00737C"/>
              </a:solidFill>
              <a:prstDash val="solid"/>
              <a:round/>
            </a:ln>
          </a:bottom>
          <a:insideH>
            <a:ln w="12700" cap="flat">
              <a:solidFill>
                <a:srgbClr val="00737C"/>
              </a:solidFill>
              <a:prstDash val="solid"/>
              <a:round/>
            </a:ln>
          </a:insideH>
          <a:insideV>
            <a:ln w="12700" cap="flat">
              <a:solidFill>
                <a:srgbClr val="00737C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00737C"/>
        </a:fontRef>
        <a:srgbClr val="00737C"/>
      </a:tcTxStyle>
      <a:tcStyle>
        <a:tcBdr>
          <a:left>
            <a:ln w="12700" cap="flat">
              <a:solidFill>
                <a:srgbClr val="00737C"/>
              </a:solidFill>
              <a:prstDash val="solid"/>
              <a:round/>
            </a:ln>
          </a:left>
          <a:right>
            <a:ln w="12700" cap="flat">
              <a:solidFill>
                <a:srgbClr val="00737C"/>
              </a:solidFill>
              <a:prstDash val="solid"/>
              <a:round/>
            </a:ln>
          </a:right>
          <a:top>
            <a:ln w="12700" cap="flat">
              <a:solidFill>
                <a:srgbClr val="00737C"/>
              </a:solidFill>
              <a:prstDash val="solid"/>
              <a:round/>
            </a:ln>
          </a:top>
          <a:bottom>
            <a:ln w="12700" cap="flat">
              <a:solidFill>
                <a:srgbClr val="00737C"/>
              </a:solidFill>
              <a:prstDash val="solid"/>
              <a:round/>
            </a:ln>
          </a:bottom>
          <a:insideH>
            <a:ln w="12700" cap="flat">
              <a:solidFill>
                <a:srgbClr val="00737C"/>
              </a:solidFill>
              <a:prstDash val="solid"/>
              <a:round/>
            </a:ln>
          </a:insideH>
          <a:insideV>
            <a:ln w="12700" cap="flat">
              <a:solidFill>
                <a:srgbClr val="00737C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00737C"/>
        </a:fontRef>
        <a:srgbClr val="00737C"/>
      </a:tcTxStyle>
      <a:tcStyle>
        <a:tcBdr>
          <a:left>
            <a:ln w="12700" cap="flat">
              <a:solidFill>
                <a:srgbClr val="00737C"/>
              </a:solidFill>
              <a:prstDash val="solid"/>
              <a:round/>
            </a:ln>
          </a:left>
          <a:right>
            <a:ln w="12700" cap="flat">
              <a:solidFill>
                <a:srgbClr val="00737C"/>
              </a:solidFill>
              <a:prstDash val="solid"/>
              <a:round/>
            </a:ln>
          </a:right>
          <a:top>
            <a:ln w="38100" cap="flat">
              <a:solidFill>
                <a:srgbClr val="00737C"/>
              </a:solidFill>
              <a:prstDash val="solid"/>
              <a:round/>
            </a:ln>
          </a:top>
          <a:bottom>
            <a:ln w="12700" cap="flat">
              <a:solidFill>
                <a:srgbClr val="00737C"/>
              </a:solidFill>
              <a:prstDash val="solid"/>
              <a:round/>
            </a:ln>
          </a:bottom>
          <a:insideH>
            <a:ln w="12700" cap="flat">
              <a:solidFill>
                <a:srgbClr val="00737C"/>
              </a:solidFill>
              <a:prstDash val="solid"/>
              <a:round/>
            </a:ln>
          </a:insideH>
          <a:insideV>
            <a:ln w="12700" cap="flat">
              <a:solidFill>
                <a:srgbClr val="00737C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00737C"/>
        </a:fontRef>
        <a:srgbClr val="00737C"/>
      </a:tcTxStyle>
      <a:tcStyle>
        <a:tcBdr>
          <a:left>
            <a:ln w="12700" cap="flat">
              <a:solidFill>
                <a:srgbClr val="00737C"/>
              </a:solidFill>
              <a:prstDash val="solid"/>
              <a:round/>
            </a:ln>
          </a:left>
          <a:right>
            <a:ln w="12700" cap="flat">
              <a:solidFill>
                <a:srgbClr val="00737C"/>
              </a:solidFill>
              <a:prstDash val="solid"/>
              <a:round/>
            </a:ln>
          </a:right>
          <a:top>
            <a:ln w="12700" cap="flat">
              <a:solidFill>
                <a:srgbClr val="00737C"/>
              </a:solidFill>
              <a:prstDash val="solid"/>
              <a:round/>
            </a:ln>
          </a:top>
          <a:bottom>
            <a:ln w="38100" cap="flat">
              <a:solidFill>
                <a:srgbClr val="00737C"/>
              </a:solidFill>
              <a:prstDash val="solid"/>
              <a:round/>
            </a:ln>
          </a:bottom>
          <a:insideH>
            <a:ln w="12700" cap="flat">
              <a:solidFill>
                <a:srgbClr val="00737C"/>
              </a:solidFill>
              <a:prstDash val="solid"/>
              <a:round/>
            </a:ln>
          </a:insideH>
          <a:insideV>
            <a:ln w="12700" cap="flat">
              <a:solidFill>
                <a:srgbClr val="00737C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737C"/>
              </a:solidFill>
              <a:prstDash val="solid"/>
              <a:round/>
            </a:ln>
          </a:left>
          <a:right>
            <a:ln w="12700" cap="flat">
              <a:solidFill>
                <a:srgbClr val="00737C"/>
              </a:solidFill>
              <a:prstDash val="solid"/>
              <a:round/>
            </a:ln>
          </a:right>
          <a:top>
            <a:ln w="12700" cap="flat">
              <a:solidFill>
                <a:srgbClr val="00737C"/>
              </a:solidFill>
              <a:prstDash val="solid"/>
              <a:round/>
            </a:ln>
          </a:top>
          <a:bottom>
            <a:ln w="12700" cap="flat">
              <a:solidFill>
                <a:srgbClr val="00737C"/>
              </a:solidFill>
              <a:prstDash val="solid"/>
              <a:round/>
            </a:ln>
          </a:bottom>
          <a:insideH>
            <a:ln w="12700" cap="flat">
              <a:solidFill>
                <a:srgbClr val="00737C"/>
              </a:solidFill>
              <a:prstDash val="solid"/>
              <a:round/>
            </a:ln>
          </a:insideH>
          <a:insideV>
            <a:ln w="12700" cap="flat">
              <a:solidFill>
                <a:srgbClr val="00737C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00737C"/>
        </a:fontRef>
        <a:srgbClr val="00737C"/>
      </a:tcTxStyle>
      <a:tcStyle>
        <a:tcBdr>
          <a:left>
            <a:ln w="12700" cap="flat">
              <a:solidFill>
                <a:srgbClr val="00737C"/>
              </a:solidFill>
              <a:prstDash val="solid"/>
              <a:round/>
            </a:ln>
          </a:left>
          <a:right>
            <a:ln w="12700" cap="flat">
              <a:solidFill>
                <a:srgbClr val="00737C"/>
              </a:solidFill>
              <a:prstDash val="solid"/>
              <a:round/>
            </a:ln>
          </a:right>
          <a:top>
            <a:ln w="12700" cap="flat">
              <a:solidFill>
                <a:srgbClr val="00737C"/>
              </a:solidFill>
              <a:prstDash val="solid"/>
              <a:round/>
            </a:ln>
          </a:top>
          <a:bottom>
            <a:ln w="12700" cap="flat">
              <a:solidFill>
                <a:srgbClr val="00737C"/>
              </a:solidFill>
              <a:prstDash val="solid"/>
              <a:round/>
            </a:ln>
          </a:bottom>
          <a:insideH>
            <a:ln w="12700" cap="flat">
              <a:solidFill>
                <a:srgbClr val="00737C"/>
              </a:solidFill>
              <a:prstDash val="solid"/>
              <a:round/>
            </a:ln>
          </a:insideH>
          <a:insideV>
            <a:ln w="12700" cap="flat">
              <a:solidFill>
                <a:srgbClr val="00737C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00737C"/>
        </a:fontRef>
        <a:srgbClr val="00737C"/>
      </a:tcTxStyle>
      <a:tcStyle>
        <a:tcBdr>
          <a:left>
            <a:ln w="12700" cap="flat">
              <a:solidFill>
                <a:srgbClr val="00737C"/>
              </a:solidFill>
              <a:prstDash val="solid"/>
              <a:round/>
            </a:ln>
          </a:left>
          <a:right>
            <a:ln w="12700" cap="flat">
              <a:solidFill>
                <a:srgbClr val="00737C"/>
              </a:solidFill>
              <a:prstDash val="solid"/>
              <a:round/>
            </a:ln>
          </a:right>
          <a:top>
            <a:ln w="38100" cap="flat">
              <a:solidFill>
                <a:srgbClr val="00737C"/>
              </a:solidFill>
              <a:prstDash val="solid"/>
              <a:round/>
            </a:ln>
          </a:top>
          <a:bottom>
            <a:ln w="12700" cap="flat">
              <a:solidFill>
                <a:srgbClr val="00737C"/>
              </a:solidFill>
              <a:prstDash val="solid"/>
              <a:round/>
            </a:ln>
          </a:bottom>
          <a:insideH>
            <a:ln w="12700" cap="flat">
              <a:solidFill>
                <a:srgbClr val="00737C"/>
              </a:solidFill>
              <a:prstDash val="solid"/>
              <a:round/>
            </a:ln>
          </a:insideH>
          <a:insideV>
            <a:ln w="12700" cap="flat">
              <a:solidFill>
                <a:srgbClr val="00737C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00737C"/>
        </a:fontRef>
        <a:srgbClr val="00737C"/>
      </a:tcTxStyle>
      <a:tcStyle>
        <a:tcBdr>
          <a:left>
            <a:ln w="12700" cap="flat">
              <a:solidFill>
                <a:srgbClr val="00737C"/>
              </a:solidFill>
              <a:prstDash val="solid"/>
              <a:round/>
            </a:ln>
          </a:left>
          <a:right>
            <a:ln w="12700" cap="flat">
              <a:solidFill>
                <a:srgbClr val="00737C"/>
              </a:solidFill>
              <a:prstDash val="solid"/>
              <a:round/>
            </a:ln>
          </a:right>
          <a:top>
            <a:ln w="12700" cap="flat">
              <a:solidFill>
                <a:srgbClr val="00737C"/>
              </a:solidFill>
              <a:prstDash val="solid"/>
              <a:round/>
            </a:ln>
          </a:top>
          <a:bottom>
            <a:ln w="38100" cap="flat">
              <a:solidFill>
                <a:srgbClr val="00737C"/>
              </a:solidFill>
              <a:prstDash val="solid"/>
              <a:round/>
            </a:ln>
          </a:bottom>
          <a:insideH>
            <a:ln w="12700" cap="flat">
              <a:solidFill>
                <a:srgbClr val="00737C"/>
              </a:solidFill>
              <a:prstDash val="solid"/>
              <a:round/>
            </a:ln>
          </a:insideH>
          <a:insideV>
            <a:ln w="12700" cap="flat">
              <a:solidFill>
                <a:srgbClr val="00737C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00737C"/>
          </a:solidFill>
        </a:fill>
      </a:tcStyle>
    </a:band2H>
    <a:firstCol>
      <a:tcTxStyle b="on" i="off">
        <a:fontRef idx="minor">
          <a:srgbClr val="00737C"/>
        </a:fontRef>
        <a:srgbClr val="00737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737C"/>
          </a:solidFill>
        </a:fill>
      </a:tcStyle>
    </a:lastRow>
    <a:firstRow>
      <a:tcTxStyle b="on" i="off">
        <a:fontRef idx="minor">
          <a:srgbClr val="00737C"/>
        </a:fontRef>
        <a:srgbClr val="00737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737C"/>
              </a:solidFill>
              <a:prstDash val="solid"/>
              <a:round/>
            </a:ln>
          </a:left>
          <a:right>
            <a:ln w="12700" cap="flat">
              <a:solidFill>
                <a:srgbClr val="00737C"/>
              </a:solidFill>
              <a:prstDash val="solid"/>
              <a:round/>
            </a:ln>
          </a:right>
          <a:top>
            <a:ln w="12700" cap="flat">
              <a:solidFill>
                <a:srgbClr val="00737C"/>
              </a:solidFill>
              <a:prstDash val="solid"/>
              <a:round/>
            </a:ln>
          </a:top>
          <a:bottom>
            <a:ln w="12700" cap="flat">
              <a:solidFill>
                <a:srgbClr val="00737C"/>
              </a:solidFill>
              <a:prstDash val="solid"/>
              <a:round/>
            </a:ln>
          </a:bottom>
          <a:insideH>
            <a:ln w="12700" cap="flat">
              <a:solidFill>
                <a:srgbClr val="00737C"/>
              </a:solidFill>
              <a:prstDash val="solid"/>
              <a:round/>
            </a:ln>
          </a:insideH>
          <a:insideV>
            <a:ln w="12700" cap="flat">
              <a:solidFill>
                <a:srgbClr val="00737C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00737C"/>
        </a:fontRef>
        <a:srgbClr val="00737C"/>
      </a:tcTxStyle>
      <a:tcStyle>
        <a:tcBdr>
          <a:left>
            <a:ln w="12700" cap="flat">
              <a:solidFill>
                <a:srgbClr val="00737C"/>
              </a:solidFill>
              <a:prstDash val="solid"/>
              <a:round/>
            </a:ln>
          </a:left>
          <a:right>
            <a:ln w="12700" cap="flat">
              <a:solidFill>
                <a:srgbClr val="00737C"/>
              </a:solidFill>
              <a:prstDash val="solid"/>
              <a:round/>
            </a:ln>
          </a:right>
          <a:top>
            <a:ln w="12700" cap="flat">
              <a:solidFill>
                <a:srgbClr val="00737C"/>
              </a:solidFill>
              <a:prstDash val="solid"/>
              <a:round/>
            </a:ln>
          </a:top>
          <a:bottom>
            <a:ln w="12700" cap="flat">
              <a:solidFill>
                <a:srgbClr val="00737C"/>
              </a:solidFill>
              <a:prstDash val="solid"/>
              <a:round/>
            </a:ln>
          </a:bottom>
          <a:insideH>
            <a:ln w="12700" cap="flat">
              <a:solidFill>
                <a:srgbClr val="00737C"/>
              </a:solidFill>
              <a:prstDash val="solid"/>
              <a:round/>
            </a:ln>
          </a:insideH>
          <a:insideV>
            <a:ln w="12700" cap="flat">
              <a:solidFill>
                <a:srgbClr val="00737C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00737C"/>
        </a:fontRef>
        <a:srgbClr val="00737C"/>
      </a:tcTxStyle>
      <a:tcStyle>
        <a:tcBdr>
          <a:left>
            <a:ln w="12700" cap="flat">
              <a:solidFill>
                <a:srgbClr val="00737C"/>
              </a:solidFill>
              <a:prstDash val="solid"/>
              <a:round/>
            </a:ln>
          </a:left>
          <a:right>
            <a:ln w="12700" cap="flat">
              <a:solidFill>
                <a:srgbClr val="00737C"/>
              </a:solidFill>
              <a:prstDash val="solid"/>
              <a:round/>
            </a:ln>
          </a:right>
          <a:top>
            <a:ln w="38100" cap="flat">
              <a:solidFill>
                <a:srgbClr val="00737C"/>
              </a:solidFill>
              <a:prstDash val="solid"/>
              <a:round/>
            </a:ln>
          </a:top>
          <a:bottom>
            <a:ln w="12700" cap="flat">
              <a:solidFill>
                <a:srgbClr val="00737C"/>
              </a:solidFill>
              <a:prstDash val="solid"/>
              <a:round/>
            </a:ln>
          </a:bottom>
          <a:insideH>
            <a:ln w="12700" cap="flat">
              <a:solidFill>
                <a:srgbClr val="00737C"/>
              </a:solidFill>
              <a:prstDash val="solid"/>
              <a:round/>
            </a:ln>
          </a:insideH>
          <a:insideV>
            <a:ln w="12700" cap="flat">
              <a:solidFill>
                <a:srgbClr val="00737C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00737C"/>
        </a:fontRef>
        <a:srgbClr val="00737C"/>
      </a:tcTxStyle>
      <a:tcStyle>
        <a:tcBdr>
          <a:left>
            <a:ln w="12700" cap="flat">
              <a:solidFill>
                <a:srgbClr val="00737C"/>
              </a:solidFill>
              <a:prstDash val="solid"/>
              <a:round/>
            </a:ln>
          </a:left>
          <a:right>
            <a:ln w="12700" cap="flat">
              <a:solidFill>
                <a:srgbClr val="00737C"/>
              </a:solidFill>
              <a:prstDash val="solid"/>
              <a:round/>
            </a:ln>
          </a:right>
          <a:top>
            <a:ln w="12700" cap="flat">
              <a:solidFill>
                <a:srgbClr val="00737C"/>
              </a:solidFill>
              <a:prstDash val="solid"/>
              <a:round/>
            </a:ln>
          </a:top>
          <a:bottom>
            <a:ln w="38100" cap="flat">
              <a:solidFill>
                <a:srgbClr val="00737C"/>
              </a:solidFill>
              <a:prstDash val="solid"/>
              <a:round/>
            </a:ln>
          </a:bottom>
          <a:insideH>
            <a:ln w="12700" cap="flat">
              <a:solidFill>
                <a:srgbClr val="00737C"/>
              </a:solidFill>
              <a:prstDash val="solid"/>
              <a:round/>
            </a:ln>
          </a:insideH>
          <a:insideV>
            <a:ln w="12700" cap="flat">
              <a:solidFill>
                <a:srgbClr val="00737C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j-lt"/>
        <a:ea typeface="+mj-ea"/>
        <a:cs typeface="+mj-cs"/>
        <a:sym typeface="Arial"/>
      </a:defRPr>
    </a:lvl1pPr>
    <a:lvl2pPr indent="228600" latinLnBrk="0">
      <a:defRPr sz="1400">
        <a:latin typeface="+mj-lt"/>
        <a:ea typeface="+mj-ea"/>
        <a:cs typeface="+mj-cs"/>
        <a:sym typeface="Arial"/>
      </a:defRPr>
    </a:lvl2pPr>
    <a:lvl3pPr indent="457200" latinLnBrk="0">
      <a:defRPr sz="1400">
        <a:latin typeface="+mj-lt"/>
        <a:ea typeface="+mj-ea"/>
        <a:cs typeface="+mj-cs"/>
        <a:sym typeface="Arial"/>
      </a:defRPr>
    </a:lvl3pPr>
    <a:lvl4pPr indent="685800" latinLnBrk="0">
      <a:defRPr sz="1400">
        <a:latin typeface="+mj-lt"/>
        <a:ea typeface="+mj-ea"/>
        <a:cs typeface="+mj-cs"/>
        <a:sym typeface="Arial"/>
      </a:defRPr>
    </a:lvl4pPr>
    <a:lvl5pPr indent="914400" latinLnBrk="0">
      <a:defRPr sz="1400">
        <a:latin typeface="+mj-lt"/>
        <a:ea typeface="+mj-ea"/>
        <a:cs typeface="+mj-cs"/>
        <a:sym typeface="Arial"/>
      </a:defRPr>
    </a:lvl5pPr>
    <a:lvl6pPr indent="1143000" latinLnBrk="0">
      <a:defRPr sz="1400">
        <a:latin typeface="+mj-lt"/>
        <a:ea typeface="+mj-ea"/>
        <a:cs typeface="+mj-cs"/>
        <a:sym typeface="Arial"/>
      </a:defRPr>
    </a:lvl6pPr>
    <a:lvl7pPr indent="1371600" latinLnBrk="0">
      <a:defRPr sz="1400">
        <a:latin typeface="+mj-lt"/>
        <a:ea typeface="+mj-ea"/>
        <a:cs typeface="+mj-cs"/>
        <a:sym typeface="Arial"/>
      </a:defRPr>
    </a:lvl7pPr>
    <a:lvl8pPr indent="1600200" latinLnBrk="0">
      <a:defRPr sz="1400">
        <a:latin typeface="+mj-lt"/>
        <a:ea typeface="+mj-ea"/>
        <a:cs typeface="+mj-cs"/>
        <a:sym typeface="Arial"/>
      </a:defRPr>
    </a:lvl8pPr>
    <a:lvl9pPr indent="1828800" latinLnBrk="0">
      <a:defRPr sz="14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7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0;p1"/>
          <p:cNvSpPr/>
          <p:nvPr/>
        </p:nvSpPr>
        <p:spPr>
          <a:xfrm>
            <a:off x="0" y="9472675"/>
            <a:ext cx="18288000" cy="814501"/>
          </a:xfrm>
          <a:prstGeom prst="rect">
            <a:avLst/>
          </a:prstGeom>
          <a:gradFill>
            <a:gsLst>
              <a:gs pos="0">
                <a:srgbClr val="005596"/>
              </a:gs>
              <a:gs pos="100000">
                <a:srgbClr val="5BC2A7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pic>
        <p:nvPicPr>
          <p:cNvPr id="15" name="Google Shape;35;p15" descr="Google Shape;35;p1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471057" y="9571624"/>
            <a:ext cx="1533835" cy="650720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2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10;p1"/>
          <p:cNvSpPr/>
          <p:nvPr/>
        </p:nvSpPr>
        <p:spPr>
          <a:xfrm>
            <a:off x="0" y="9472675"/>
            <a:ext cx="18288000" cy="814501"/>
          </a:xfrm>
          <a:prstGeom prst="rect">
            <a:avLst/>
          </a:prstGeom>
          <a:gradFill>
            <a:gsLst>
              <a:gs pos="0">
                <a:srgbClr val="005596"/>
              </a:gs>
              <a:gs pos="100000">
                <a:srgbClr val="5BC2A7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pic>
        <p:nvPicPr>
          <p:cNvPr id="31" name="Google Shape;35;p15" descr="Google Shape;35;p1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471057" y="9571624"/>
            <a:ext cx="1533835" cy="650720"/>
          </a:xfrm>
          <a:prstGeom prst="rect">
            <a:avLst/>
          </a:prstGeom>
          <a:ln w="12700">
            <a:miter lim="400000"/>
          </a:ln>
        </p:spPr>
      </p:pic>
      <p:pic>
        <p:nvPicPr>
          <p:cNvPr id="32" name="Google Shape;24;p14" descr="Google Shape;24;p14"/>
          <p:cNvPicPr>
            <a:picLocks noChangeAspect="1"/>
          </p:cNvPicPr>
          <p:nvPr/>
        </p:nvPicPr>
        <p:blipFill>
          <a:blip r:embed="rId3">
            <a:extLst/>
          </a:blip>
          <a:srcRect l="0" t="0" r="0" b="49683"/>
          <a:stretch>
            <a:fillRect/>
          </a:stretch>
        </p:blipFill>
        <p:spPr>
          <a:xfrm>
            <a:off x="1274163" y="8263621"/>
            <a:ext cx="17013836" cy="1230958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Google Shape;25;p14" descr="Google Shape;25;p14"/>
          <p:cNvPicPr>
            <a:picLocks noChangeAspect="1"/>
          </p:cNvPicPr>
          <p:nvPr/>
        </p:nvPicPr>
        <p:blipFill>
          <a:blip r:embed="rId3">
            <a:extLst/>
          </a:blip>
          <a:srcRect l="0" t="0" r="28652" b="49683"/>
          <a:stretch>
            <a:fillRect/>
          </a:stretch>
        </p:blipFill>
        <p:spPr>
          <a:xfrm>
            <a:off x="6149546" y="8263614"/>
            <a:ext cx="12138456" cy="1230966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Google Shape;26;p14" descr="Google Shape;26;p14"/>
          <p:cNvPicPr>
            <a:picLocks noChangeAspect="1"/>
          </p:cNvPicPr>
          <p:nvPr/>
        </p:nvPicPr>
        <p:blipFill>
          <a:blip r:embed="rId4">
            <a:extLst/>
          </a:blip>
          <a:srcRect l="0" t="0" r="6191" b="0"/>
          <a:stretch>
            <a:fillRect/>
          </a:stretch>
        </p:blipFill>
        <p:spPr>
          <a:xfrm>
            <a:off x="13972809" y="87960"/>
            <a:ext cx="4315191" cy="8779503"/>
          </a:xfrm>
          <a:prstGeom prst="rect">
            <a:avLst/>
          </a:prstGeom>
          <a:ln w="12700">
            <a:miter lim="400000"/>
          </a:ln>
        </p:spPr>
      </p:pic>
      <p:pic>
        <p:nvPicPr>
          <p:cNvPr id="35" name="Google Shape;25;p14" descr="Google Shape;25;p14"/>
          <p:cNvPicPr>
            <a:picLocks noChangeAspect="1"/>
          </p:cNvPicPr>
          <p:nvPr/>
        </p:nvPicPr>
        <p:blipFill>
          <a:blip r:embed="rId3">
            <a:extLst/>
          </a:blip>
          <a:srcRect l="0" t="0" r="28652" b="49683"/>
          <a:stretch>
            <a:fillRect/>
          </a:stretch>
        </p:blipFill>
        <p:spPr>
          <a:xfrm>
            <a:off x="80318" y="8263614"/>
            <a:ext cx="12138456" cy="1230966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3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10;p1"/>
          <p:cNvSpPr/>
          <p:nvPr/>
        </p:nvSpPr>
        <p:spPr>
          <a:xfrm>
            <a:off x="0" y="9472675"/>
            <a:ext cx="18288000" cy="814501"/>
          </a:xfrm>
          <a:prstGeom prst="rect">
            <a:avLst/>
          </a:prstGeom>
          <a:gradFill>
            <a:gsLst>
              <a:gs pos="0">
                <a:srgbClr val="005596"/>
              </a:gs>
              <a:gs pos="100000">
                <a:srgbClr val="5BC2A7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pic>
        <p:nvPicPr>
          <p:cNvPr id="44" name="Google Shape;35;p15" descr="Google Shape;35;p1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471057" y="9571624"/>
            <a:ext cx="1533835" cy="650720"/>
          </a:xfrm>
          <a:prstGeom prst="rect">
            <a:avLst/>
          </a:prstGeom>
          <a:ln w="12700">
            <a:miter lim="400000"/>
          </a:ln>
        </p:spPr>
      </p:pic>
      <p:pic>
        <p:nvPicPr>
          <p:cNvPr id="45" name="Google Shape;30;p15" descr="Google Shape;30;p15"/>
          <p:cNvPicPr>
            <a:picLocks noChangeAspect="1"/>
          </p:cNvPicPr>
          <p:nvPr/>
        </p:nvPicPr>
        <p:blipFill>
          <a:blip r:embed="rId3">
            <a:extLst/>
          </a:blip>
          <a:srcRect l="0" t="0" r="46113" b="20215"/>
          <a:stretch>
            <a:fillRect/>
          </a:stretch>
        </p:blipFill>
        <p:spPr>
          <a:xfrm>
            <a:off x="11119914" y="874512"/>
            <a:ext cx="7168088" cy="8608378"/>
          </a:xfrm>
          <a:prstGeom prst="rect">
            <a:avLst/>
          </a:prstGeom>
          <a:ln w="12700">
            <a:miter lim="400000"/>
          </a:ln>
        </p:spPr>
      </p:pic>
      <p:pic>
        <p:nvPicPr>
          <p:cNvPr id="46" name="Google Shape;33;p15" descr="Google Shape;33;p1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907789" y="874512"/>
            <a:ext cx="5224329" cy="2381681"/>
          </a:xfrm>
          <a:prstGeom prst="rect">
            <a:avLst/>
          </a:prstGeom>
          <a:ln w="12700">
            <a:miter lim="400000"/>
          </a:ln>
        </p:spPr>
      </p:pic>
      <p:pic>
        <p:nvPicPr>
          <p:cNvPr id="47" name="Google Shape;34;p15" descr="Google Shape;34;p15"/>
          <p:cNvPicPr>
            <a:picLocks noChangeAspect="1"/>
          </p:cNvPicPr>
          <p:nvPr/>
        </p:nvPicPr>
        <p:blipFill>
          <a:blip r:embed="rId4">
            <a:extLst/>
          </a:blip>
          <a:srcRect l="41002" t="0" r="0" b="9974"/>
          <a:stretch>
            <a:fillRect/>
          </a:stretch>
        </p:blipFill>
        <p:spPr>
          <a:xfrm>
            <a:off x="0" y="7465458"/>
            <a:ext cx="3082278" cy="2144119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AND_BODY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10;p1"/>
          <p:cNvSpPr/>
          <p:nvPr/>
        </p:nvSpPr>
        <p:spPr>
          <a:xfrm>
            <a:off x="0" y="9472675"/>
            <a:ext cx="18288000" cy="814501"/>
          </a:xfrm>
          <a:prstGeom prst="rect">
            <a:avLst/>
          </a:prstGeom>
          <a:gradFill>
            <a:gsLst>
              <a:gs pos="0">
                <a:srgbClr val="005596"/>
              </a:gs>
              <a:gs pos="100000">
                <a:srgbClr val="5BC2A7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pic>
        <p:nvPicPr>
          <p:cNvPr id="56" name="Google Shape;35;p15" descr="Google Shape;35;p1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471057" y="9571624"/>
            <a:ext cx="1533835" cy="650720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Slide Number"/>
          <p:cNvSpPr txBox="1"/>
          <p:nvPr>
            <p:ph type="sldNum" sz="quarter" idx="2"/>
          </p:nvPr>
        </p:nvSpPr>
        <p:spPr>
          <a:xfrm>
            <a:off x="1212291" y="9609573"/>
            <a:ext cx="602224" cy="61465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10;p1"/>
          <p:cNvSpPr/>
          <p:nvPr/>
        </p:nvSpPr>
        <p:spPr>
          <a:xfrm>
            <a:off x="0" y="9472675"/>
            <a:ext cx="18288000" cy="814501"/>
          </a:xfrm>
          <a:prstGeom prst="rect">
            <a:avLst/>
          </a:prstGeom>
          <a:gradFill>
            <a:gsLst>
              <a:gs pos="0">
                <a:srgbClr val="005596"/>
              </a:gs>
              <a:gs pos="100000">
                <a:srgbClr val="5BC2A7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pic>
        <p:nvPicPr>
          <p:cNvPr id="65" name="Google Shape;35;p15" descr="Google Shape;35;p1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471057" y="9571624"/>
            <a:ext cx="1533835" cy="650720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Slide Number"/>
          <p:cNvSpPr txBox="1"/>
          <p:nvPr>
            <p:ph type="sldNum" sz="quarter" idx="2"/>
          </p:nvPr>
        </p:nvSpPr>
        <p:spPr>
          <a:xfrm>
            <a:off x="1212291" y="9609573"/>
            <a:ext cx="602224" cy="61465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10;p1"/>
          <p:cNvSpPr/>
          <p:nvPr/>
        </p:nvSpPr>
        <p:spPr>
          <a:xfrm>
            <a:off x="0" y="9472675"/>
            <a:ext cx="18288000" cy="814501"/>
          </a:xfrm>
          <a:prstGeom prst="rect">
            <a:avLst/>
          </a:prstGeom>
          <a:gradFill>
            <a:gsLst>
              <a:gs pos="0">
                <a:srgbClr val="005596"/>
              </a:gs>
              <a:gs pos="100000">
                <a:srgbClr val="5BC2A7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pic>
        <p:nvPicPr>
          <p:cNvPr id="74" name="Google Shape;35;p15" descr="Google Shape;35;p1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471057" y="9571624"/>
            <a:ext cx="1533835" cy="650720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Slide Number"/>
          <p:cNvSpPr txBox="1"/>
          <p:nvPr>
            <p:ph type="sldNum" sz="quarter" idx="2"/>
          </p:nvPr>
        </p:nvSpPr>
        <p:spPr>
          <a:xfrm>
            <a:off x="1212291" y="9609573"/>
            <a:ext cx="602224" cy="61465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10;p1"/>
          <p:cNvSpPr/>
          <p:nvPr/>
        </p:nvSpPr>
        <p:spPr>
          <a:xfrm>
            <a:off x="0" y="9472675"/>
            <a:ext cx="18288000" cy="814501"/>
          </a:xfrm>
          <a:prstGeom prst="rect">
            <a:avLst/>
          </a:prstGeom>
          <a:gradFill>
            <a:gsLst>
              <a:gs pos="0">
                <a:srgbClr val="005596"/>
              </a:gs>
              <a:gs pos="100000">
                <a:srgbClr val="5BC2A7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pic>
        <p:nvPicPr>
          <p:cNvPr id="83" name="Google Shape;35;p15" descr="Google Shape;35;p1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471057" y="9571624"/>
            <a:ext cx="1533835" cy="650720"/>
          </a:xfrm>
          <a:prstGeom prst="rect">
            <a:avLst/>
          </a:prstGeom>
          <a:ln w="12700">
            <a:miter lim="400000"/>
          </a:ln>
        </p:spPr>
      </p:pic>
      <p:pic>
        <p:nvPicPr>
          <p:cNvPr id="84" name="BG.pngGoogle Shape;24;p6" descr="BG.pngGoogle Shape;24;p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-6"/>
            <a:ext cx="18288002" cy="10308857"/>
          </a:xfrm>
          <a:prstGeom prst="rect">
            <a:avLst/>
          </a:prstGeom>
          <a:ln w="12700">
            <a:miter lim="400000"/>
          </a:ln>
        </p:spPr>
      </p:pic>
      <p:sp>
        <p:nvSpPr>
          <p:cNvPr id="85" name="Slide Number"/>
          <p:cNvSpPr txBox="1"/>
          <p:nvPr>
            <p:ph type="sldNum" sz="quarter" idx="2"/>
          </p:nvPr>
        </p:nvSpPr>
        <p:spPr>
          <a:xfrm>
            <a:off x="1212291" y="9609573"/>
            <a:ext cx="602224" cy="61465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737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;p1"/>
          <p:cNvSpPr/>
          <p:nvPr/>
        </p:nvSpPr>
        <p:spPr>
          <a:xfrm>
            <a:off x="0" y="9472675"/>
            <a:ext cx="18288000" cy="814501"/>
          </a:xfrm>
          <a:prstGeom prst="rect">
            <a:avLst/>
          </a:prstGeom>
          <a:gradFill>
            <a:gsLst>
              <a:gs pos="0">
                <a:srgbClr val="005596"/>
              </a:gs>
              <a:gs pos="100000">
                <a:srgbClr val="5BC2A7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pic>
        <p:nvPicPr>
          <p:cNvPr id="3" name="Google Shape;35;p15" descr="Google Shape;35;p1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471057" y="9571624"/>
            <a:ext cx="1533835" cy="650720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Google Shape;11;p12" descr="Google Shape;11;p12"/>
          <p:cNvPicPr>
            <a:picLocks noChangeAspect="1"/>
          </p:cNvPicPr>
          <p:nvPr/>
        </p:nvPicPr>
        <p:blipFill>
          <a:blip r:embed="rId3">
            <a:extLst/>
          </a:blip>
          <a:srcRect l="23475" t="19108" r="0" b="0"/>
          <a:stretch>
            <a:fillRect/>
          </a:stretch>
        </p:blipFill>
        <p:spPr>
          <a:xfrm>
            <a:off x="-2" y="621094"/>
            <a:ext cx="18288004" cy="9665906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tle Text"/>
          <p:cNvSpPr txBox="1"/>
          <p:nvPr>
            <p:ph type="title"/>
          </p:nvPr>
        </p:nvSpPr>
        <p:spPr>
          <a:xfrm>
            <a:off x="2740025" y="1154906"/>
            <a:ext cx="14630400" cy="25026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/>
          <a:lstStyle/>
          <a:p>
            <a:pPr/>
            <a:r>
              <a:t>Title Text</a:t>
            </a:r>
          </a:p>
        </p:txBody>
      </p:sp>
      <p:sp>
        <p:nvSpPr>
          <p:cNvPr id="6" name="Body Level One…"/>
          <p:cNvSpPr txBox="1"/>
          <p:nvPr>
            <p:ph type="body" idx="1"/>
          </p:nvPr>
        </p:nvSpPr>
        <p:spPr>
          <a:xfrm>
            <a:off x="10207625" y="3657600"/>
            <a:ext cx="7162800" cy="662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lide Number"/>
          <p:cNvSpPr txBox="1"/>
          <p:nvPr>
            <p:ph type="sldNum" sz="quarter" idx="2"/>
          </p:nvPr>
        </p:nvSpPr>
        <p:spPr>
          <a:xfrm>
            <a:off x="831291" y="9609573"/>
            <a:ext cx="602223" cy="614651"/>
          </a:xfrm>
          <a:prstGeom prst="rect">
            <a:avLst/>
          </a:prstGeom>
          <a:ln w="12700">
            <a:miter lim="400000"/>
          </a:ln>
        </p:spPr>
        <p:txBody>
          <a:bodyPr wrap="none" lIns="167625" tIns="167625" rIns="167625" bIns="167625">
            <a:spAutoFit/>
          </a:bodyPr>
          <a:lstStyle>
            <a:lvl1pPr>
              <a:defRPr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oppins SemiBold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oppins SemiBold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oppins SemiBold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oppins SemiBold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oppins SemiBold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oppins SemiBold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oppins SemiBold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oppins SemiBold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oppins SemiBold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github.com/Sharvil2704/Commit-then-disclose.git" TargetMode="Externa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32;p7"/>
          <p:cNvSpPr txBox="1"/>
          <p:nvPr>
            <p:ph type="sldNum" sz="quarter" idx="4294967295"/>
          </p:nvPr>
        </p:nvSpPr>
        <p:spPr>
          <a:xfrm>
            <a:off x="831291" y="9609573"/>
            <a:ext cx="475088" cy="6146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b="1"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95" name="Google Shape;16;p12" descr="Google Shape;16;p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3409" y="1432907"/>
            <a:ext cx="6151427" cy="26097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90;p9"/>
          <p:cNvSpPr txBox="1"/>
          <p:nvPr>
            <p:ph type="sldNum" sz="quarter" idx="4294967295"/>
          </p:nvPr>
        </p:nvSpPr>
        <p:spPr>
          <a:xfrm>
            <a:off x="831291" y="9609573"/>
            <a:ext cx="602224" cy="6146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b="1"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93" name="Google Shape;39;p8"/>
          <p:cNvSpPr txBox="1"/>
          <p:nvPr/>
        </p:nvSpPr>
        <p:spPr>
          <a:xfrm>
            <a:off x="593564" y="687950"/>
            <a:ext cx="13716002" cy="8614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>
            <a:lvl1pPr>
              <a:defRPr b="1" sz="4800">
                <a:solidFill>
                  <a:srgbClr val="005596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Layer 1: How the Internal Tree Works</a:t>
            </a:r>
          </a:p>
        </p:txBody>
      </p:sp>
      <p:sp>
        <p:nvSpPr>
          <p:cNvPr id="194" name="Google Shape;90;p5"/>
          <p:cNvSpPr txBox="1"/>
          <p:nvPr/>
        </p:nvSpPr>
        <p:spPr>
          <a:xfrm>
            <a:off x="843992" y="2050688"/>
            <a:ext cx="15948095" cy="6804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>
              <a:lnSpc>
                <a:spcPct val="115000"/>
              </a:lnSpc>
              <a:defRPr b="1" sz="2600">
                <a:solidFill>
                  <a:srgbClr val="2F5597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Two hash functions. Both SHA-256. Separated by a 1-byte domain prefix:</a:t>
            </a:r>
          </a:p>
          <a:p>
            <a:pPr indent="457200">
              <a:lnSpc>
                <a:spcPct val="130000"/>
              </a:lnSpc>
              <a:spcBef>
                <a:spcPts val="200"/>
              </a:spcBef>
              <a:defRPr b="1" sz="26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H_leaf(data)        = SHA-256( 0x00 ‖ data )</a:t>
            </a:r>
          </a:p>
          <a:p>
            <a:pPr indent="457200">
              <a:lnSpc>
                <a:spcPct val="130000"/>
              </a:lnSpc>
              <a:spcBef>
                <a:spcPts val="400"/>
              </a:spcBef>
              <a:defRPr b="1" sz="26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H_node(left, right) = SHA-256( 0x01 ‖ left ‖ right )</a:t>
            </a:r>
          </a:p>
          <a:p>
            <a:pPr indent="457200">
              <a:lnSpc>
                <a:spcPct val="130000"/>
              </a:lnSpc>
              <a:spcBef>
                <a:spcPts val="400"/>
              </a:spcBef>
              <a:defRPr sz="2600">
                <a:latin typeface="+mj-lt"/>
                <a:ea typeface="+mj-ea"/>
                <a:cs typeface="+mj-cs"/>
                <a:sym typeface="Arial"/>
              </a:defRPr>
            </a:pPr>
          </a:p>
          <a:p>
            <a:pPr>
              <a:lnSpc>
                <a:spcPct val="115000"/>
              </a:lnSpc>
              <a:spcBef>
                <a:spcPts val="300"/>
              </a:spcBef>
              <a:defRPr b="1" sz="2600">
                <a:solidFill>
                  <a:srgbClr val="005596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Why two prefixes?</a:t>
            </a:r>
          </a:p>
          <a:p>
            <a:pPr>
              <a:lnSpc>
                <a:spcPct val="115000"/>
              </a:lnSpc>
              <a:spcBef>
                <a:spcPts val="300"/>
              </a:spcBef>
              <a:defRPr sz="2600">
                <a:latin typeface="+mj-lt"/>
                <a:ea typeface="+mj-ea"/>
                <a:cs typeface="+mj-cs"/>
                <a:sym typeface="Arial"/>
              </a:defRPr>
            </a:pPr>
            <a:r>
              <a:t>Without them, an attacker can substitute an internal node for a leaf and produce the same root — a second-preimage attack. The 0x00/0x01 byte makes the two hash spaces irreconcilable.</a:t>
            </a:r>
          </a:p>
          <a:p>
            <a:pPr>
              <a:lnSpc>
                <a:spcPct val="115000"/>
              </a:lnSpc>
              <a:spcBef>
                <a:spcPts val="300"/>
              </a:spcBef>
              <a:defRPr sz="2600">
                <a:latin typeface="+mj-lt"/>
                <a:ea typeface="+mj-ea"/>
                <a:cs typeface="+mj-cs"/>
                <a:sym typeface="Arial"/>
              </a:defRPr>
            </a:pPr>
          </a:p>
          <a:p>
            <a:pPr>
              <a:lnSpc>
                <a:spcPct val="115000"/>
              </a:lnSpc>
              <a:spcBef>
                <a:spcPts val="300"/>
              </a:spcBef>
              <a:defRPr sz="2600">
                <a:latin typeface="+mj-lt"/>
                <a:ea typeface="+mj-ea"/>
                <a:cs typeface="+mj-cs"/>
                <a:sym typeface="Arial"/>
              </a:defRPr>
            </a:pPr>
            <a:r>
              <a:t>The root of this tree is the </a:t>
            </a:r>
            <a:r>
              <a:rPr b="1">
                <a:solidFill>
                  <a:schemeClr val="accent1"/>
                </a:solidFill>
              </a:rPr>
              <a:t>PUBLIC_ROOT</a:t>
            </a:r>
            <a:r>
              <a:t> — 32 bytes, shared with everyone. Any change to any component flips it. No component data is exposed.</a:t>
            </a:r>
          </a:p>
          <a:p>
            <a:pPr marL="571500" indent="-457200">
              <a:lnSpc>
                <a:spcPct val="115000"/>
              </a:lnSpc>
              <a:spcBef>
                <a:spcPts val="300"/>
              </a:spcBef>
              <a:buClr>
                <a:srgbClr val="000000"/>
              </a:buClr>
              <a:buSzPct val="100000"/>
              <a:buFont typeface="Arial"/>
              <a:buChar char="•"/>
              <a:defRPr sz="2600">
                <a:latin typeface="+mj-lt"/>
                <a:ea typeface="+mj-ea"/>
                <a:cs typeface="+mj-cs"/>
                <a:sym typeface="Arial"/>
              </a:defRPr>
            </a:pPr>
            <a:r>
              <a:t>Tree structure: leaves are component hashes, internal nodes combine children pairwise up to root</a:t>
            </a:r>
          </a:p>
          <a:p>
            <a:pPr marL="571500" indent="-457200">
              <a:lnSpc>
                <a:spcPct val="115000"/>
              </a:lnSpc>
              <a:buClr>
                <a:srgbClr val="000000"/>
              </a:buClr>
              <a:buSzPct val="100000"/>
              <a:buFont typeface="Arial"/>
              <a:buChar char="•"/>
              <a:defRPr sz="2600">
                <a:latin typeface="+mj-lt"/>
                <a:ea typeface="+mj-ea"/>
                <a:cs typeface="+mj-cs"/>
                <a:sym typeface="Arial"/>
              </a:defRPr>
            </a:pPr>
            <a:r>
              <a:t>Odd number of leaves: last leaf is duplicated to keep binary structure</a:t>
            </a:r>
          </a:p>
          <a:p>
            <a:pPr marL="571500" indent="-457200">
              <a:lnSpc>
                <a:spcPct val="115000"/>
              </a:lnSpc>
              <a:buClr>
                <a:srgbClr val="000000"/>
              </a:buClr>
              <a:buSzPct val="100000"/>
              <a:buFont typeface="Arial"/>
              <a:buChar char="•"/>
              <a:defRPr sz="2600">
                <a:latin typeface="+mj-lt"/>
                <a:ea typeface="+mj-ea"/>
                <a:cs typeface="+mj-cs"/>
                <a:sym typeface="Arial"/>
              </a:defRPr>
            </a:pPr>
            <a:r>
              <a:t>No randomness — deterministic, so the same SBOM always produces the same PUBLIC_ROOT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90;p9"/>
          <p:cNvSpPr txBox="1"/>
          <p:nvPr>
            <p:ph type="sldNum" sz="quarter" idx="4294967295"/>
          </p:nvPr>
        </p:nvSpPr>
        <p:spPr>
          <a:xfrm>
            <a:off x="831291" y="9609573"/>
            <a:ext cx="589723" cy="6146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b="1"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97" name="Google Shape;39;p8"/>
          <p:cNvSpPr txBox="1"/>
          <p:nvPr/>
        </p:nvSpPr>
        <p:spPr>
          <a:xfrm>
            <a:off x="593564" y="687950"/>
            <a:ext cx="13716002" cy="8614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>
            <a:lvl1pPr>
              <a:defRPr b="1" sz="4800">
                <a:solidFill>
                  <a:srgbClr val="005596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Layer 2: The Commitment Scheme</a:t>
            </a:r>
          </a:p>
        </p:txBody>
      </p:sp>
      <p:sp>
        <p:nvSpPr>
          <p:cNvPr id="198" name="Google Shape;131;g3e7bcae6daa_1_17"/>
          <p:cNvSpPr txBox="1"/>
          <p:nvPr/>
        </p:nvSpPr>
        <p:spPr>
          <a:xfrm>
            <a:off x="593563" y="2017139"/>
            <a:ext cx="7690802" cy="38490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/>
          <a:p>
            <a:pPr>
              <a:defRPr b="1" sz="360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Per component, 3 steps</a:t>
            </a:r>
          </a:p>
          <a:p>
            <a:pPr>
              <a:defRPr b="1" sz="360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pPr>
          </a:p>
          <a:p>
            <a:pPr>
              <a:lnSpc>
                <a:spcPct val="150000"/>
              </a:lnSpc>
              <a:spcBef>
                <a:spcPts val="200"/>
              </a:spcBef>
              <a:defRPr b="1" sz="2200">
                <a:solidFill>
                  <a:srgbClr val="44546A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Step 1 — Hash:    </a:t>
            </a:r>
            <a:r>
              <a:rPr b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h_i = H_leaf( component_i )</a:t>
            </a:r>
          </a:p>
          <a:p>
            <a:pPr>
              <a:lnSpc>
                <a:spcPct val="150000"/>
              </a:lnSpc>
              <a:defRPr b="1" sz="2200">
                <a:solidFill>
                  <a:srgbClr val="44546A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Step 2 — Nonce:  </a:t>
            </a:r>
            <a:r>
              <a:rPr b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r_i ← {0,1}^256  (random)</a:t>
            </a:r>
          </a:p>
          <a:p>
            <a:pPr>
              <a:lnSpc>
                <a:spcPct val="150000"/>
              </a:lnSpc>
              <a:spcBef>
                <a:spcPts val="300"/>
              </a:spcBef>
              <a:defRPr b="1" sz="2200">
                <a:solidFill>
                  <a:srgbClr val="44546A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Step 3 — Commit: </a:t>
            </a:r>
            <a:r>
              <a:rPr b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C_i = SHA-256( h_i ‖ r_i )</a:t>
            </a:r>
          </a:p>
          <a:p>
            <a:pPr>
              <a:lnSpc>
                <a:spcPct val="150000"/>
              </a:lnSpc>
              <a:spcBef>
                <a:spcPts val="200"/>
              </a:spcBef>
              <a:defRPr sz="2200">
                <a:solidFill>
                  <a:srgbClr val="44546A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Build Merkle tree from {C_0 ... C_n} →</a:t>
            </a:r>
            <a:r>
              <a:rPr sz="2400"/>
              <a:t> </a:t>
            </a:r>
            <a:r>
              <a:rPr b="1" sz="2400">
                <a:solidFill>
                  <a:srgbClr val="2CA389"/>
                </a:solidFill>
              </a:rPr>
              <a:t>COMMITMENT_ROOT</a:t>
            </a:r>
          </a:p>
        </p:txBody>
      </p:sp>
      <p:sp>
        <p:nvSpPr>
          <p:cNvPr id="199" name="Google Shape;132;g3e7bcae6daa_1_17"/>
          <p:cNvSpPr txBox="1"/>
          <p:nvPr/>
        </p:nvSpPr>
        <p:spPr>
          <a:xfrm>
            <a:off x="8942488" y="1857557"/>
            <a:ext cx="8415077" cy="51709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/>
          <a:p>
            <a:pPr>
              <a:defRPr b="1" sz="3600">
                <a:solidFill>
                  <a:srgbClr val="2CA389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Two formal properties</a:t>
            </a:r>
          </a:p>
          <a:p>
            <a:pPr>
              <a:defRPr b="1" sz="3600">
                <a:solidFill>
                  <a:srgbClr val="9900FF"/>
                </a:solidFill>
                <a:latin typeface="+mj-lt"/>
                <a:ea typeface="+mj-ea"/>
                <a:cs typeface="+mj-cs"/>
                <a:sym typeface="Arial"/>
              </a:defRPr>
            </a:pPr>
          </a:p>
          <a:p>
            <a:pPr>
              <a:lnSpc>
                <a:spcPct val="150000"/>
              </a:lnSpc>
              <a:spcBef>
                <a:spcPts val="200"/>
              </a:spcBef>
              <a:defRPr b="1" sz="2200">
                <a:solidFill>
                  <a:srgbClr val="44546A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Hiding (computational): </a:t>
            </a:r>
            <a:r>
              <a:rPr b="0"/>
              <a:t>Given C_i, it is infeasible to learn h_i without r_i. Security rests on SHA-256 preimage resistance.</a:t>
            </a:r>
          </a:p>
          <a:p>
            <a:pPr>
              <a:lnSpc>
                <a:spcPct val="150000"/>
              </a:lnSpc>
              <a:spcBef>
                <a:spcPts val="200"/>
              </a:spcBef>
              <a:defRPr sz="2200">
                <a:solidFill>
                  <a:srgbClr val="44546A"/>
                </a:solidFill>
                <a:latin typeface="+mj-lt"/>
                <a:ea typeface="+mj-ea"/>
                <a:cs typeface="+mj-cs"/>
                <a:sym typeface="Arial"/>
              </a:defRPr>
            </a:pPr>
          </a:p>
          <a:p>
            <a:pPr>
              <a:lnSpc>
                <a:spcPct val="150000"/>
              </a:lnSpc>
              <a:spcBef>
                <a:spcPts val="300"/>
              </a:spcBef>
              <a:defRPr b="1" sz="2200">
                <a:solidFill>
                  <a:srgbClr val="44546A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Binding (info-theoretic): </a:t>
            </a:r>
            <a:r>
              <a:rPr b="0"/>
              <a:t>Cannot find (h’, r’) with h’ ≠ h such that SHA-256(h’ ‖ r’) = C_i. Collision resistance gives 2^128 security.</a:t>
            </a:r>
          </a:p>
          <a:p>
            <a:pPr>
              <a:lnSpc>
                <a:spcPct val="150000"/>
              </a:lnSpc>
              <a:spcBef>
                <a:spcPts val="300"/>
              </a:spcBef>
              <a:defRPr sz="2200">
                <a:solidFill>
                  <a:srgbClr val="44546A"/>
                </a:solidFill>
                <a:latin typeface="+mj-lt"/>
                <a:ea typeface="+mj-ea"/>
                <a:cs typeface="+mj-cs"/>
                <a:sym typeface="Arial"/>
              </a:defRPr>
            </a:pPr>
          </a:p>
          <a:p>
            <a:pPr>
              <a:lnSpc>
                <a:spcPct val="150000"/>
              </a:lnSpc>
              <a:spcBef>
                <a:spcPts val="300"/>
              </a:spcBef>
              <a:defRPr b="1" sz="2200">
                <a:solidFill>
                  <a:srgbClr val="44546A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Re-randomizable: </a:t>
            </a:r>
            <a:r>
              <a:rPr b="0"/>
              <a:t>Generate new nonces r’_i to refresh COMMITMENT_ROOT without touching h_i or PUBLIC_ROOT.</a:t>
            </a:r>
          </a:p>
        </p:txBody>
      </p:sp>
      <p:sp>
        <p:nvSpPr>
          <p:cNvPr id="200" name="Straight Connector 8"/>
          <p:cNvSpPr/>
          <p:nvPr/>
        </p:nvSpPr>
        <p:spPr>
          <a:xfrm flipH="1">
            <a:off x="8291003" y="2017138"/>
            <a:ext cx="1" cy="5185769"/>
          </a:xfrm>
          <a:prstGeom prst="line">
            <a:avLst/>
          </a:prstGeom>
          <a:ln w="12700">
            <a:solidFill>
              <a:srgbClr val="BFBFBF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grpSp>
        <p:nvGrpSpPr>
          <p:cNvPr id="203" name="Google Shape;104;p7"/>
          <p:cNvGrpSpPr/>
          <p:nvPr/>
        </p:nvGrpSpPr>
        <p:grpSpPr>
          <a:xfrm>
            <a:off x="831290" y="8035690"/>
            <a:ext cx="16839518" cy="787503"/>
            <a:chOff x="0" y="0"/>
            <a:chExt cx="16839517" cy="787502"/>
          </a:xfrm>
        </p:grpSpPr>
        <p:sp>
          <p:nvSpPr>
            <p:cNvPr id="201" name="Rectangle"/>
            <p:cNvSpPr/>
            <p:nvPr/>
          </p:nvSpPr>
          <p:spPr>
            <a:xfrm>
              <a:off x="-1" y="0"/>
              <a:ext cx="16839518" cy="787503"/>
            </a:xfrm>
            <a:prstGeom prst="rect">
              <a:avLst/>
            </a:prstGeom>
            <a:solidFill>
              <a:srgbClr val="DAE3F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i="1" sz="2500">
                  <a:solidFill>
                    <a:srgbClr val="44546A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02" name="In plain English: each component is sealed in an envelope. The vendor can open one without revealing the others."/>
            <p:cNvSpPr txBox="1"/>
            <p:nvPr/>
          </p:nvSpPr>
          <p:spPr>
            <a:xfrm>
              <a:off x="-1" y="123368"/>
              <a:ext cx="16839518" cy="5407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3" tIns="91423" rIns="91423" bIns="91423" numCol="1" anchor="ctr">
              <a:spAutoFit/>
            </a:bodyPr>
            <a:lstStyle>
              <a:lvl1pPr algn="ctr">
                <a:defRPr i="1" sz="2500">
                  <a:solidFill>
                    <a:srgbClr val="44546A"/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pPr/>
              <a:r>
                <a:t>In plain English: each component is sealed in an envelope. The vendor can open one without revealing the others.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90;p9"/>
          <p:cNvSpPr txBox="1"/>
          <p:nvPr>
            <p:ph type="sldNum" sz="quarter" idx="4294967295"/>
          </p:nvPr>
        </p:nvSpPr>
        <p:spPr>
          <a:xfrm>
            <a:off x="831291" y="9609573"/>
            <a:ext cx="602224" cy="6146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b="1"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06" name="Google Shape;39;p8"/>
          <p:cNvSpPr txBox="1"/>
          <p:nvPr/>
        </p:nvSpPr>
        <p:spPr>
          <a:xfrm>
            <a:off x="593564" y="687950"/>
            <a:ext cx="13716002" cy="8614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>
            <a:lvl1pPr>
              <a:defRPr b="1" sz="4800">
                <a:solidFill>
                  <a:srgbClr val="005596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Worked Example: Sealing 4 Components</a:t>
            </a:r>
          </a:p>
        </p:txBody>
      </p:sp>
      <p:sp>
        <p:nvSpPr>
          <p:cNvPr id="207" name="Google Shape;90;p5"/>
          <p:cNvSpPr txBox="1"/>
          <p:nvPr/>
        </p:nvSpPr>
        <p:spPr>
          <a:xfrm>
            <a:off x="799579" y="2094384"/>
            <a:ext cx="16542310" cy="55793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15000"/>
              </a:lnSpc>
              <a:defRPr b="1" sz="2800">
                <a:solidFill>
                  <a:srgbClr val="0D0D0D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Input:</a:t>
            </a:r>
            <a:r>
              <a:rPr>
                <a:solidFill>
                  <a:srgbClr val="000000"/>
                </a:solidFill>
              </a:rPr>
              <a:t> </a:t>
            </a:r>
            <a:r>
              <a:rPr b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openssl:3.1.3  nginx:1.25.2  postgres:15.2  redis:7.0.11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lnSpc>
                <a:spcPct val="115000"/>
              </a:lnSpc>
              <a:defRPr sz="2000">
                <a:latin typeface="+mj-lt"/>
                <a:ea typeface="+mj-ea"/>
                <a:cs typeface="+mj-cs"/>
                <a:sym typeface="Arial"/>
              </a:defRPr>
            </a:pPr>
          </a:p>
          <a:p>
            <a:pPr>
              <a:lnSpc>
                <a:spcPct val="115000"/>
              </a:lnSpc>
              <a:spcBef>
                <a:spcPts val="300"/>
              </a:spcBef>
              <a:defRPr b="1" sz="280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Step 1 — Leaf hashes (internal tree, no randomness):</a:t>
            </a:r>
            <a:endParaRPr sz="2000"/>
          </a:p>
          <a:p>
            <a:pPr indent="457200">
              <a:lnSpc>
                <a:spcPct val="130000"/>
              </a:lnSpc>
              <a:defRPr sz="2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h_0 = SHA-256(0x00 || “openssl|3.1.3”)  →  a3f2...   h_2 = SHA-256(0x00 || “postgres|15.2”)  →  2b44...</a:t>
            </a:r>
          </a:p>
          <a:p>
            <a:pPr indent="457200">
              <a:lnSpc>
                <a:spcPct val="130000"/>
              </a:lnSpc>
              <a:spcBef>
                <a:spcPts val="200"/>
              </a:spcBef>
              <a:defRPr sz="2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h_1 = SHA-256(0x00 || “nginx|1.25.2”)   →  7c91...   h_3 = SHA-256(0x00 || “redis|7.0.11”)   →  f801...</a:t>
            </a:r>
          </a:p>
          <a:p>
            <a:pPr>
              <a:lnSpc>
                <a:spcPct val="115000"/>
              </a:lnSpc>
              <a:spcBef>
                <a:spcPts val="100"/>
              </a:spcBef>
              <a:defRPr sz="24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Merkle(h_0...h_3) → </a:t>
            </a:r>
            <a:r>
              <a:rPr b="1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rPr>
              <a:t>PUBLIC_ROOT = 9d3a...</a:t>
            </a:r>
            <a:endParaRPr b="1">
              <a:solidFill>
                <a:schemeClr val="accent1"/>
              </a:solidFill>
              <a:latin typeface="+mj-lt"/>
              <a:ea typeface="+mj-ea"/>
              <a:cs typeface="+mj-cs"/>
              <a:sym typeface="Arial"/>
            </a:endParaRPr>
          </a:p>
          <a:p>
            <a:pPr>
              <a:lnSpc>
                <a:spcPct val="115000"/>
              </a:lnSpc>
              <a:spcBef>
                <a:spcPts val="100"/>
              </a:spcBef>
              <a:defRPr sz="2000">
                <a:latin typeface="+mj-lt"/>
                <a:ea typeface="+mj-ea"/>
                <a:cs typeface="+mj-cs"/>
                <a:sym typeface="Arial"/>
              </a:defRPr>
            </a:pPr>
          </a:p>
          <a:p>
            <a:pPr>
              <a:lnSpc>
                <a:spcPct val="115000"/>
              </a:lnSpc>
              <a:spcBef>
                <a:spcPts val="300"/>
              </a:spcBef>
              <a:defRPr b="1" sz="2800">
                <a:solidFill>
                  <a:srgbClr val="2CA389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Step 2 — Random nonces (secret, never published):</a:t>
            </a:r>
            <a:endParaRPr sz="2000"/>
          </a:p>
          <a:p>
            <a:pPr indent="457200">
              <a:lnSpc>
                <a:spcPct val="130000"/>
              </a:lnSpc>
              <a:spcBef>
                <a:spcPts val="200"/>
              </a:spcBef>
              <a:defRPr sz="2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r_0 = os.urandom(32) → 88c1...     r_1 = os.urandom(32) → 3f72...     r_2 = 5a10...     r_3 = 0c6e...</a:t>
            </a:r>
          </a:p>
          <a:p>
            <a:pPr>
              <a:lnSpc>
                <a:spcPct val="115000"/>
              </a:lnSpc>
              <a:spcBef>
                <a:spcPts val="100"/>
              </a:spcBef>
              <a:defRPr b="1" sz="2800">
                <a:solidFill>
                  <a:srgbClr val="9900FF"/>
                </a:solidFill>
                <a:latin typeface="+mj-lt"/>
                <a:ea typeface="+mj-ea"/>
                <a:cs typeface="+mj-cs"/>
                <a:sym typeface="Arial"/>
              </a:defRPr>
            </a:pPr>
          </a:p>
          <a:p>
            <a:pPr>
              <a:lnSpc>
                <a:spcPct val="115000"/>
              </a:lnSpc>
              <a:spcBef>
                <a:spcPts val="100"/>
              </a:spcBef>
              <a:defRPr b="1" sz="2800">
                <a:solidFill>
                  <a:srgbClr val="2CA389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Step 3 — Commitments:</a:t>
            </a:r>
            <a:endParaRPr sz="2000"/>
          </a:p>
          <a:p>
            <a:pPr indent="457200">
              <a:lnSpc>
                <a:spcPct val="130000"/>
              </a:lnSpc>
              <a:spcBef>
                <a:spcPts val="200"/>
              </a:spcBef>
              <a:defRPr sz="20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C_0 = SHA-256(h_0 || r_0) → 4d8f...    C_1 → 91b2...    C_2 → c73a...    C_3 → 0e5f...</a:t>
            </a:r>
          </a:p>
          <a:p>
            <a:pPr>
              <a:lnSpc>
                <a:spcPct val="115000"/>
              </a:lnSpc>
              <a:spcBef>
                <a:spcPts val="100"/>
              </a:spcBef>
              <a:defRPr sz="24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Merkle(C_0...C_3) → </a:t>
            </a:r>
            <a:r>
              <a:rPr b="1">
                <a:solidFill>
                  <a:srgbClr val="2CA389"/>
                </a:solidFill>
                <a:latin typeface="+mj-lt"/>
                <a:ea typeface="+mj-ea"/>
                <a:cs typeface="+mj-cs"/>
                <a:sym typeface="Arial"/>
              </a:rPr>
              <a:t>COMMITMENT_ROOT = 1f7b...</a:t>
            </a:r>
            <a:r>
              <a:rPr b="1">
                <a:solidFill>
                  <a:srgbClr val="9900FF"/>
                </a:solidFill>
                <a:latin typeface="+mj-lt"/>
                <a:ea typeface="+mj-ea"/>
                <a:cs typeface="+mj-cs"/>
                <a:sym typeface="Arial"/>
              </a:rPr>
              <a:t>   </a:t>
            </a:r>
            <a:r>
              <a:rPr>
                <a:solidFill>
                  <a:srgbClr val="44546A"/>
                </a:solidFill>
                <a:latin typeface="+mj-lt"/>
                <a:ea typeface="+mj-ea"/>
                <a:cs typeface="+mj-cs"/>
                <a:sym typeface="Arial"/>
              </a:rPr>
              <a:t>(sent to auditor only)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90;p9"/>
          <p:cNvSpPr txBox="1"/>
          <p:nvPr>
            <p:ph type="sldNum" sz="quarter" idx="4294967295"/>
          </p:nvPr>
        </p:nvSpPr>
        <p:spPr>
          <a:xfrm>
            <a:off x="831291" y="9609573"/>
            <a:ext cx="602224" cy="6146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b="1"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10" name="Google Shape;39;p8"/>
          <p:cNvSpPr txBox="1"/>
          <p:nvPr/>
        </p:nvSpPr>
        <p:spPr>
          <a:xfrm>
            <a:off x="593564" y="687950"/>
            <a:ext cx="13716002" cy="8614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>
            <a:lvl1pPr>
              <a:defRPr b="1" sz="4800">
                <a:solidFill>
                  <a:srgbClr val="005596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openssl Updated — Here’s the Proof</a:t>
            </a:r>
          </a:p>
        </p:txBody>
      </p:sp>
      <p:sp>
        <p:nvSpPr>
          <p:cNvPr id="211" name="Google Shape;102;p7"/>
          <p:cNvSpPr txBox="1"/>
          <p:nvPr/>
        </p:nvSpPr>
        <p:spPr>
          <a:xfrm>
            <a:off x="542535" y="2216693"/>
            <a:ext cx="7856009" cy="44446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228600">
              <a:lnSpc>
                <a:spcPct val="115000"/>
              </a:lnSpc>
              <a:defRPr b="1" sz="280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Vendor disclosure bundle</a:t>
            </a:r>
          </a:p>
          <a:p>
            <a:pPr indent="228600">
              <a:lnSpc>
                <a:spcPct val="115000"/>
              </a:lnSpc>
              <a:defRPr b="1" sz="280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pPr>
          </a:p>
          <a:p>
            <a:pPr indent="228600">
              <a:lnSpc>
                <a:spcPct val="115000"/>
              </a:lnSpc>
              <a:defRPr sz="24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component: “openssl”</a:t>
            </a:r>
          </a:p>
          <a:p>
            <a:pPr indent="228600">
              <a:lnSpc>
                <a:spcPct val="115000"/>
              </a:lnSpc>
              <a:defRPr sz="24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new_version: “3.1.4”</a:t>
            </a:r>
          </a:p>
          <a:p>
            <a:pPr indent="228600">
              <a:lnSpc>
                <a:spcPct val="115000"/>
              </a:lnSpc>
              <a:defRPr sz="24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h_i: SHA-256(0x00 || “openssl|3.1.4”)</a:t>
            </a:r>
          </a:p>
          <a:p>
            <a:pPr indent="228600">
              <a:lnSpc>
                <a:spcPct val="115000"/>
              </a:lnSpc>
              <a:defRPr sz="24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r_i: &lt;nonce for slot 0&gt;</a:t>
            </a:r>
          </a:p>
          <a:p>
            <a:pPr indent="228600">
              <a:lnSpc>
                <a:spcPct val="115000"/>
              </a:lnSpc>
              <a:defRPr sz="24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proof_path: [sib_1, sib_23]</a:t>
            </a:r>
          </a:p>
          <a:p>
            <a:pPr indent="228600">
              <a:lnSpc>
                <a:spcPct val="115000"/>
              </a:lnSpc>
              <a:defRPr sz="24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(O(log n) siblings)</a:t>
            </a:r>
          </a:p>
          <a:p>
            <a:pPr indent="228600">
              <a:lnSpc>
                <a:spcPct val="115000"/>
              </a:lnSpc>
              <a:defRPr sz="2400">
                <a:solidFill>
                  <a:srgbClr val="44546A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</a:p>
          <a:p>
            <a:pPr indent="228600">
              <a:lnSpc>
                <a:spcPct val="115000"/>
              </a:lnSpc>
              <a:defRPr sz="2400">
                <a:solidFill>
                  <a:srgbClr val="44546A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nginx, postgres, redis: nonces never revealed. Still</a:t>
            </a:r>
          </a:p>
          <a:p>
            <a:pPr indent="228600">
              <a:lnSpc>
                <a:spcPct val="115000"/>
              </a:lnSpc>
              <a:defRPr sz="2400">
                <a:solidFill>
                  <a:srgbClr val="44546A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sealed.</a:t>
            </a:r>
          </a:p>
        </p:txBody>
      </p:sp>
      <p:sp>
        <p:nvSpPr>
          <p:cNvPr id="212" name="Google Shape;103;p7"/>
          <p:cNvSpPr txBox="1"/>
          <p:nvPr/>
        </p:nvSpPr>
        <p:spPr>
          <a:xfrm>
            <a:off x="9311943" y="2152524"/>
            <a:ext cx="7856010" cy="50095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228600">
              <a:lnSpc>
                <a:spcPct val="115000"/>
              </a:lnSpc>
              <a:defRPr b="1" sz="2800">
                <a:solidFill>
                  <a:srgbClr val="2CA389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Auditor verifies in 3 steps</a:t>
            </a:r>
          </a:p>
          <a:p>
            <a:pPr indent="228600">
              <a:lnSpc>
                <a:spcPct val="115000"/>
              </a:lnSpc>
              <a:defRPr b="1" sz="2400">
                <a:solidFill>
                  <a:srgbClr val="2CA389"/>
                </a:solidFill>
                <a:latin typeface="+mj-lt"/>
                <a:ea typeface="+mj-ea"/>
                <a:cs typeface="+mj-cs"/>
                <a:sym typeface="Arial"/>
              </a:defRPr>
            </a:pPr>
          </a:p>
          <a:p>
            <a:pPr>
              <a:lnSpc>
                <a:spcPct val="115000"/>
              </a:lnSpc>
              <a:spcBef>
                <a:spcPts val="100"/>
              </a:spcBef>
              <a:defRPr b="1" sz="2400">
                <a:latin typeface="+mj-lt"/>
                <a:ea typeface="+mj-ea"/>
                <a:cs typeface="+mj-cs"/>
                <a:sym typeface="Arial"/>
              </a:defRPr>
            </a:pPr>
            <a:r>
              <a:t>1. Re-derive leaf hash:</a:t>
            </a:r>
          </a:p>
          <a:p>
            <a:pPr indent="457200">
              <a:lnSpc>
                <a:spcPct val="115000"/>
              </a:lnSpc>
              <a:defRPr sz="24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h_check = SHA-256(0x00 || “openssl|3.1.4”)</a:t>
            </a:r>
          </a:p>
          <a:p>
            <a:pPr indent="457200">
              <a:lnSpc>
                <a:spcPct val="115000"/>
              </a:lnSpc>
              <a:spcBef>
                <a:spcPts val="200"/>
              </a:spcBef>
              <a:defRPr sz="24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assert h_check == h_i</a:t>
            </a:r>
            <a:r>
              <a:rPr>
                <a:latin typeface="+mj-lt"/>
                <a:ea typeface="+mj-ea"/>
                <a:cs typeface="+mj-cs"/>
                <a:sym typeface="Arial"/>
              </a:rPr>
              <a:t>  ✓</a:t>
            </a:r>
          </a:p>
          <a:p>
            <a:pPr>
              <a:lnSpc>
                <a:spcPct val="115000"/>
              </a:lnSpc>
              <a:defRPr b="1" sz="2400">
                <a:latin typeface="+mj-lt"/>
                <a:ea typeface="+mj-ea"/>
                <a:cs typeface="+mj-cs"/>
                <a:sym typeface="Arial"/>
              </a:defRPr>
            </a:pPr>
            <a:r>
              <a:t>2. Re-derive commitment:</a:t>
            </a:r>
          </a:p>
          <a:p>
            <a:pPr indent="457200">
              <a:lnSpc>
                <a:spcPct val="115000"/>
              </a:lnSpc>
              <a:spcBef>
                <a:spcPts val="200"/>
              </a:spcBef>
              <a:defRPr sz="24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C_check = SHA-256( h_i || r_i )  </a:t>
            </a:r>
            <a:r>
              <a:rPr>
                <a:latin typeface="+mj-lt"/>
                <a:ea typeface="+mj-ea"/>
                <a:cs typeface="+mj-cs"/>
                <a:sym typeface="Arial"/>
              </a:rPr>
              <a:t>✓</a:t>
            </a:r>
          </a:p>
          <a:p>
            <a:pPr>
              <a:lnSpc>
                <a:spcPct val="115000"/>
              </a:lnSpc>
              <a:defRPr b="1" sz="2400">
                <a:latin typeface="+mj-lt"/>
                <a:ea typeface="+mj-ea"/>
                <a:cs typeface="+mj-cs"/>
                <a:sym typeface="Arial"/>
              </a:defRPr>
            </a:pPr>
            <a:r>
              <a:t>3. Walk Merkle path to root:</a:t>
            </a:r>
          </a:p>
          <a:p>
            <a:pPr indent="457200">
              <a:lnSpc>
                <a:spcPct val="115000"/>
              </a:lnSpc>
              <a:defRPr sz="24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acc = C_check</a:t>
            </a:r>
          </a:p>
          <a:p>
            <a:pPr indent="457200">
              <a:lnSpc>
                <a:spcPct val="115000"/>
              </a:lnSpc>
              <a:defRPr sz="24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acc = SHA-256(0x01 || acc || sibling_1)</a:t>
            </a:r>
          </a:p>
          <a:p>
            <a:pPr indent="457200">
              <a:lnSpc>
                <a:spcPct val="115000"/>
              </a:lnSpc>
              <a:defRPr sz="24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assert acc == COMMITMENT_ROOT  </a:t>
            </a:r>
            <a:r>
              <a:rPr>
                <a:latin typeface="+mj-lt"/>
                <a:ea typeface="+mj-ea"/>
                <a:cs typeface="+mj-cs"/>
                <a:sym typeface="Arial"/>
              </a:rPr>
              <a:t>✓</a:t>
            </a:r>
          </a:p>
        </p:txBody>
      </p:sp>
      <p:sp>
        <p:nvSpPr>
          <p:cNvPr id="213" name="Straight Connector 6"/>
          <p:cNvSpPr/>
          <p:nvPr/>
        </p:nvSpPr>
        <p:spPr>
          <a:xfrm flipH="1">
            <a:off x="8494796" y="2152525"/>
            <a:ext cx="1" cy="5018298"/>
          </a:xfrm>
          <a:prstGeom prst="line">
            <a:avLst/>
          </a:prstGeom>
          <a:ln w="12700">
            <a:solidFill>
              <a:srgbClr val="BFBFBF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grpSp>
        <p:nvGrpSpPr>
          <p:cNvPr id="216" name="Google Shape;104;p7"/>
          <p:cNvGrpSpPr/>
          <p:nvPr/>
        </p:nvGrpSpPr>
        <p:grpSpPr>
          <a:xfrm>
            <a:off x="831290" y="8051733"/>
            <a:ext cx="16336664" cy="787503"/>
            <a:chOff x="0" y="0"/>
            <a:chExt cx="16336663" cy="787502"/>
          </a:xfrm>
        </p:grpSpPr>
        <p:sp>
          <p:nvSpPr>
            <p:cNvPr id="214" name="Rectangle"/>
            <p:cNvSpPr/>
            <p:nvPr/>
          </p:nvSpPr>
          <p:spPr>
            <a:xfrm>
              <a:off x="-1" y="0"/>
              <a:ext cx="16336664" cy="787503"/>
            </a:xfrm>
            <a:prstGeom prst="rect">
              <a:avLst/>
            </a:prstGeom>
            <a:solidFill>
              <a:srgbClr val="DAE3F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i="1" sz="2500">
                  <a:solidFill>
                    <a:srgbClr val="44546A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15" name="Proof size: 481 bytes for 10,000 components (O(log n) siblings). Only 1 component revealed. 3 remain sealed."/>
            <p:cNvSpPr txBox="1"/>
            <p:nvPr/>
          </p:nvSpPr>
          <p:spPr>
            <a:xfrm>
              <a:off x="-1" y="123368"/>
              <a:ext cx="16336664" cy="5407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3" tIns="91423" rIns="91423" bIns="91423" numCol="1" anchor="ctr">
              <a:spAutoFit/>
            </a:bodyPr>
            <a:lstStyle>
              <a:lvl1pPr algn="ctr">
                <a:defRPr i="1" sz="2500">
                  <a:solidFill>
                    <a:srgbClr val="44546A"/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pPr/>
              <a:r>
                <a:t>Proof size: 481 bytes for 10,000 components (O(log n) siblings). Only 1 component revealed. 3 remain sealed.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90;p9"/>
          <p:cNvSpPr txBox="1"/>
          <p:nvPr>
            <p:ph type="sldNum" sz="quarter" idx="4294967295"/>
          </p:nvPr>
        </p:nvSpPr>
        <p:spPr>
          <a:xfrm>
            <a:off x="831291" y="9609573"/>
            <a:ext cx="602224" cy="6146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b="1"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19" name="Google Shape;39;p8"/>
          <p:cNvSpPr txBox="1"/>
          <p:nvPr/>
        </p:nvSpPr>
        <p:spPr>
          <a:xfrm>
            <a:off x="593564" y="687950"/>
            <a:ext cx="13716002" cy="8614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>
            <a:lvl1pPr>
              <a:defRPr b="1" sz="4800">
                <a:solidFill>
                  <a:srgbClr val="005596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Re-randomization: Same Data, New Nonces</a:t>
            </a:r>
          </a:p>
        </p:txBody>
      </p:sp>
      <p:grpSp>
        <p:nvGrpSpPr>
          <p:cNvPr id="222" name="Google Shape;104;p7"/>
          <p:cNvGrpSpPr/>
          <p:nvPr/>
        </p:nvGrpSpPr>
        <p:grpSpPr>
          <a:xfrm>
            <a:off x="831290" y="8035690"/>
            <a:ext cx="16336664" cy="787503"/>
            <a:chOff x="0" y="0"/>
            <a:chExt cx="16336663" cy="787502"/>
          </a:xfrm>
        </p:grpSpPr>
        <p:sp>
          <p:nvSpPr>
            <p:cNvPr id="220" name="Rectangle"/>
            <p:cNvSpPr/>
            <p:nvPr/>
          </p:nvSpPr>
          <p:spPr>
            <a:xfrm>
              <a:off x="-1" y="0"/>
              <a:ext cx="16336664" cy="787503"/>
            </a:xfrm>
            <a:prstGeom prst="rect">
              <a:avLst/>
            </a:prstGeom>
            <a:solidFill>
              <a:srgbClr val="DAE3F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i="1" sz="2500">
                  <a:solidFill>
                    <a:srgbClr val="44546A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21" name="Re-randomization cost: 1.1 ms for 1K components, 11 ms for 10K. Fast enough to run on any schedule."/>
            <p:cNvSpPr txBox="1"/>
            <p:nvPr/>
          </p:nvSpPr>
          <p:spPr>
            <a:xfrm>
              <a:off x="-1" y="123368"/>
              <a:ext cx="16336664" cy="5407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3" tIns="91423" rIns="91423" bIns="91423" numCol="1" anchor="ctr">
              <a:spAutoFit/>
            </a:bodyPr>
            <a:lstStyle>
              <a:lvl1pPr algn="ctr">
                <a:defRPr i="1" sz="2500">
                  <a:solidFill>
                    <a:srgbClr val="44546A"/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pPr/>
              <a:r>
                <a:t>Re-randomization cost: 1.1 ms for 1K components, 11 ms for 10K. Fast enough to run on any schedule.</a:t>
              </a:r>
            </a:p>
          </p:txBody>
        </p:sp>
      </p:grpSp>
      <p:sp>
        <p:nvSpPr>
          <p:cNvPr id="223" name="Google Shape;131;g3e7bcae6daa_1_17"/>
          <p:cNvSpPr txBox="1"/>
          <p:nvPr/>
        </p:nvSpPr>
        <p:spPr>
          <a:xfrm>
            <a:off x="710805" y="2119678"/>
            <a:ext cx="6877113" cy="43003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/>
          <a:p>
            <a:pPr>
              <a:defRPr b="1" sz="320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The operation</a:t>
            </a:r>
          </a:p>
          <a:p>
            <a:pPr>
              <a:defRPr b="1" sz="320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pPr>
          </a:p>
          <a:p>
            <a:pPr>
              <a:spcBef>
                <a:spcPts val="200"/>
              </a:spcBef>
              <a:defRPr sz="24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r'_i ← os.urandom(32)  # new nonce</a:t>
            </a:r>
            <a:endParaRPr>
              <a:solidFill>
                <a:srgbClr val="44546A"/>
              </a:solidFill>
            </a:endParaRPr>
          </a:p>
          <a:p>
            <a:pPr>
              <a:defRPr sz="24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C'_i = SHA-256( h_i || r'_i )  # same h_i</a:t>
            </a:r>
            <a:endParaRPr>
              <a:solidFill>
                <a:srgbClr val="44546A"/>
              </a:solidFill>
            </a:endParaRPr>
          </a:p>
          <a:p>
            <a:pPr>
              <a:spcBef>
                <a:spcPts val="300"/>
              </a:spcBef>
              <a:defRPr sz="24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Rebuild Merkle tree → new COMMITMENT_ROOT</a:t>
            </a:r>
          </a:p>
          <a:p>
            <a:pPr>
              <a:spcBef>
                <a:spcPts val="300"/>
              </a:spcBef>
              <a:defRPr sz="2000">
                <a:solidFill>
                  <a:srgbClr val="44546A"/>
                </a:solidFill>
                <a:latin typeface="+mj-lt"/>
                <a:ea typeface="+mj-ea"/>
                <a:cs typeface="+mj-cs"/>
                <a:sym typeface="Arial"/>
              </a:defRPr>
            </a:pPr>
          </a:p>
          <a:p>
            <a:pPr>
              <a:spcBef>
                <a:spcPts val="100"/>
              </a:spcBef>
              <a:defRPr sz="2400">
                <a:solidFill>
                  <a:srgbClr val="44546A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Why? Breaks linkability across audit sessions. Old nonces can't be replayed to correlate disclosures over time.</a:t>
            </a:r>
          </a:p>
        </p:txBody>
      </p:sp>
      <p:sp>
        <p:nvSpPr>
          <p:cNvPr id="224" name="Google Shape;132;g3e7bcae6daa_1_17"/>
          <p:cNvSpPr txBox="1"/>
          <p:nvPr/>
        </p:nvSpPr>
        <p:spPr>
          <a:xfrm>
            <a:off x="9167079" y="2119678"/>
            <a:ext cx="7147745" cy="3797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/>
          <a:p>
            <a:pPr>
              <a:defRPr b="1" sz="3200">
                <a:solidFill>
                  <a:srgbClr val="2CA389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What changes, what doesn’t</a:t>
            </a:r>
          </a:p>
          <a:p>
            <a:pPr>
              <a:defRPr b="1" sz="3200">
                <a:solidFill>
                  <a:srgbClr val="9900FF"/>
                </a:solidFill>
                <a:latin typeface="+mj-lt"/>
                <a:ea typeface="+mj-ea"/>
                <a:cs typeface="+mj-cs"/>
                <a:sym typeface="Arial"/>
              </a:defRPr>
            </a:pPr>
          </a:p>
          <a:p>
            <a:pPr>
              <a:spcBef>
                <a:spcPts val="200"/>
              </a:spcBef>
              <a:defRPr sz="24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PUBLIC_ROOT          — unchanged </a:t>
            </a:r>
            <a:r>
              <a:rPr>
                <a:latin typeface="+mj-lt"/>
                <a:ea typeface="+mj-ea"/>
                <a:cs typeface="+mj-cs"/>
                <a:sym typeface="Arial"/>
              </a:rPr>
              <a:t>✓</a:t>
            </a:r>
            <a:endParaRPr>
              <a:solidFill>
                <a:srgbClr val="44546A"/>
              </a:solidFill>
            </a:endParaRPr>
          </a:p>
          <a:p>
            <a:pPr>
              <a:defRPr sz="24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COMMITMENT_ROOT      — rotated ↺</a:t>
            </a:r>
            <a:endParaRPr>
              <a:solidFill>
                <a:srgbClr val="44546A"/>
              </a:solidFill>
            </a:endParaRPr>
          </a:p>
          <a:p>
            <a:pPr>
              <a:defRPr sz="24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Component data       — unchanged </a:t>
            </a:r>
            <a:r>
              <a:rPr>
                <a:latin typeface="+mj-lt"/>
                <a:ea typeface="+mj-ea"/>
                <a:cs typeface="+mj-cs"/>
                <a:sym typeface="Arial"/>
              </a:rPr>
              <a:t>✓</a:t>
            </a:r>
            <a:endParaRPr>
              <a:solidFill>
                <a:srgbClr val="44546A"/>
              </a:solidFill>
            </a:endParaRPr>
          </a:p>
          <a:p>
            <a:pPr>
              <a:defRPr sz="24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Nonces r_0...r_n     — replaced ↺</a:t>
            </a:r>
            <a:endParaRPr>
              <a:solidFill>
                <a:srgbClr val="44546A"/>
              </a:solidFill>
            </a:endParaRPr>
          </a:p>
          <a:p>
            <a:pPr>
              <a:spcBef>
                <a:spcPts val="300"/>
              </a:spcBef>
              <a:defRPr sz="2400">
                <a:solidFill>
                  <a:srgbClr val="44546A"/>
                </a:solidFill>
                <a:latin typeface="+mj-lt"/>
                <a:ea typeface="+mj-ea"/>
                <a:cs typeface="+mj-cs"/>
                <a:sym typeface="Arial"/>
              </a:defRPr>
            </a:pPr>
          </a:p>
          <a:p>
            <a:pPr>
              <a:spcBef>
                <a:spcPts val="300"/>
              </a:spcBef>
              <a:defRPr sz="2400">
                <a:solidFill>
                  <a:srgbClr val="44546A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Tested: 5 consecutive rounds. PUBLIC_ROOT never changed. Proofs valid every round.</a:t>
            </a:r>
          </a:p>
        </p:txBody>
      </p:sp>
      <p:sp>
        <p:nvSpPr>
          <p:cNvPr id="225" name="Straight Connector 8"/>
          <p:cNvSpPr/>
          <p:nvPr/>
        </p:nvSpPr>
        <p:spPr>
          <a:xfrm flipH="1">
            <a:off x="8254165" y="2119678"/>
            <a:ext cx="1" cy="4665371"/>
          </a:xfrm>
          <a:prstGeom prst="line">
            <a:avLst/>
          </a:prstGeom>
          <a:ln w="12700">
            <a:solidFill>
              <a:srgbClr val="BFBFBF"/>
            </a:solidFill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90;p9"/>
          <p:cNvSpPr txBox="1"/>
          <p:nvPr>
            <p:ph type="sldNum" sz="quarter" idx="4294967295"/>
          </p:nvPr>
        </p:nvSpPr>
        <p:spPr>
          <a:xfrm>
            <a:off x="831291" y="9609573"/>
            <a:ext cx="602224" cy="6146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b="1"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28" name="Google Shape;39;p8"/>
          <p:cNvSpPr txBox="1"/>
          <p:nvPr/>
        </p:nvSpPr>
        <p:spPr>
          <a:xfrm>
            <a:off x="593561" y="687950"/>
            <a:ext cx="17309424" cy="8614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>
            <a:lvl1pPr>
              <a:defRPr b="1" sz="4800">
                <a:solidFill>
                  <a:srgbClr val="005596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Performance: Build Time and Proof Operations</a:t>
            </a:r>
          </a:p>
        </p:txBody>
      </p:sp>
      <p:grpSp>
        <p:nvGrpSpPr>
          <p:cNvPr id="231" name="Google Shape;104;p7"/>
          <p:cNvGrpSpPr/>
          <p:nvPr/>
        </p:nvGrpSpPr>
        <p:grpSpPr>
          <a:xfrm>
            <a:off x="712756" y="8035690"/>
            <a:ext cx="16336664" cy="787503"/>
            <a:chOff x="0" y="0"/>
            <a:chExt cx="16336663" cy="787502"/>
          </a:xfrm>
        </p:grpSpPr>
        <p:sp>
          <p:nvSpPr>
            <p:cNvPr id="229" name="Rectangle"/>
            <p:cNvSpPr/>
            <p:nvPr/>
          </p:nvSpPr>
          <p:spPr>
            <a:xfrm>
              <a:off x="-1" y="0"/>
              <a:ext cx="16336664" cy="787503"/>
            </a:xfrm>
            <a:prstGeom prst="rect">
              <a:avLst/>
            </a:prstGeom>
            <a:solidFill>
              <a:srgbClr val="DAE3F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i="1" sz="2500">
                  <a:solidFill>
                    <a:srgbClr val="44546A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30" name="Sub-millisecond at every scale. 625 bytes for 100K components — fits in a single HTTP request."/>
            <p:cNvSpPr txBox="1"/>
            <p:nvPr/>
          </p:nvSpPr>
          <p:spPr>
            <a:xfrm>
              <a:off x="-1" y="123368"/>
              <a:ext cx="16336664" cy="5407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3" tIns="91423" rIns="91423" bIns="91423" numCol="1" anchor="ctr">
              <a:spAutoFit/>
            </a:bodyPr>
            <a:lstStyle>
              <a:lvl1pPr algn="ctr">
                <a:defRPr i="1" sz="2500">
                  <a:solidFill>
                    <a:srgbClr val="44546A"/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pPr/>
              <a:r>
                <a:t>Sub-millisecond at every scale. 625 bytes for 100K components — fits in a single HTTP request.</a:t>
              </a:r>
            </a:p>
          </p:txBody>
        </p:sp>
      </p:grpSp>
      <p:sp>
        <p:nvSpPr>
          <p:cNvPr id="232" name="Google Shape;90;p5"/>
          <p:cNvSpPr txBox="1"/>
          <p:nvPr/>
        </p:nvSpPr>
        <p:spPr>
          <a:xfrm>
            <a:off x="712757" y="2157777"/>
            <a:ext cx="16336662" cy="1365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15000"/>
              </a:lnSpc>
              <a:defRPr b="1" sz="320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Build time — O(n), runs once per update:</a:t>
            </a:r>
            <a:endParaRPr sz="2400"/>
          </a:p>
          <a:p>
            <a:pPr indent="457200">
              <a:lnSpc>
                <a:spcPct val="130000"/>
              </a:lnSpc>
              <a:spcBef>
                <a:spcPts val="100"/>
              </a:spcBef>
              <a:defRPr sz="24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100 components:    0.26 ms    |  10,000 components:    21.6 ms</a:t>
            </a:r>
          </a:p>
          <a:p>
            <a:pPr indent="457200">
              <a:lnSpc>
                <a:spcPct val="130000"/>
              </a:lnSpc>
              <a:spcBef>
                <a:spcPts val="200"/>
              </a:spcBef>
              <a:defRPr sz="24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1,000 components:   2.23 ms   |  100,000 components:  247 ms</a:t>
            </a:r>
          </a:p>
        </p:txBody>
      </p:sp>
      <p:sp>
        <p:nvSpPr>
          <p:cNvPr id="233" name="Google Shape;90;p5"/>
          <p:cNvSpPr txBox="1"/>
          <p:nvPr/>
        </p:nvSpPr>
        <p:spPr>
          <a:xfrm>
            <a:off x="712757" y="5495540"/>
            <a:ext cx="16336662" cy="1810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15000"/>
              </a:lnSpc>
              <a:spcBef>
                <a:spcPts val="300"/>
              </a:spcBef>
              <a:defRPr b="1" sz="3200">
                <a:solidFill>
                  <a:srgbClr val="2CA389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Proof ops — O(log n), the workhorse of production:</a:t>
            </a:r>
            <a:endParaRPr sz="2400"/>
          </a:p>
          <a:p>
            <a:pPr indent="457200">
              <a:lnSpc>
                <a:spcPct val="130000"/>
              </a:lnSpc>
              <a:spcBef>
                <a:spcPts val="100"/>
              </a:spcBef>
              <a:defRPr sz="24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1K components:   gen 0.006 ms  |  verify 0.007 ms  |  size  384 bytes</a:t>
            </a:r>
          </a:p>
          <a:p>
            <a:pPr indent="457200">
              <a:lnSpc>
                <a:spcPct val="130000"/>
              </a:lnSpc>
              <a:defRPr sz="24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10K components:  gen 0.009 ms  |  verify 0.011 ms  |  size  481 bytes</a:t>
            </a:r>
          </a:p>
          <a:p>
            <a:pPr indent="457200">
              <a:lnSpc>
                <a:spcPct val="130000"/>
              </a:lnSpc>
              <a:spcBef>
                <a:spcPts val="200"/>
              </a:spcBef>
              <a:defRPr sz="24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100K components: gen 0.042 ms  |  verify 0.027 ms  |  size  625 bytes</a:t>
            </a:r>
          </a:p>
        </p:txBody>
      </p:sp>
      <p:grpSp>
        <p:nvGrpSpPr>
          <p:cNvPr id="236" name="Google Shape;104;p7"/>
          <p:cNvGrpSpPr/>
          <p:nvPr/>
        </p:nvGrpSpPr>
        <p:grpSpPr>
          <a:xfrm>
            <a:off x="712756" y="3971687"/>
            <a:ext cx="16336664" cy="787503"/>
            <a:chOff x="0" y="0"/>
            <a:chExt cx="16336663" cy="787502"/>
          </a:xfrm>
        </p:grpSpPr>
        <p:sp>
          <p:nvSpPr>
            <p:cNvPr id="234" name="Rectangle"/>
            <p:cNvSpPr/>
            <p:nvPr/>
          </p:nvSpPr>
          <p:spPr>
            <a:xfrm>
              <a:off x="-1" y="0"/>
              <a:ext cx="16336664" cy="787503"/>
            </a:xfrm>
            <a:prstGeom prst="rect">
              <a:avLst/>
            </a:prstGeom>
            <a:solidFill>
              <a:srgbClr val="DAE3F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i="1" sz="2500">
                  <a:solidFill>
                    <a:srgbClr val="44546A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35" name="Linear scaling, ~2.5 μs per component. A 10K enterprise SBOM builds in 22 ms — negligible in CI/CD."/>
            <p:cNvSpPr txBox="1"/>
            <p:nvPr/>
          </p:nvSpPr>
          <p:spPr>
            <a:xfrm>
              <a:off x="-1" y="123368"/>
              <a:ext cx="16336664" cy="5407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3" tIns="91423" rIns="91423" bIns="91423" numCol="1" anchor="ctr">
              <a:spAutoFit/>
            </a:bodyPr>
            <a:lstStyle>
              <a:lvl1pPr algn="ctr">
                <a:defRPr i="1" sz="2500">
                  <a:solidFill>
                    <a:srgbClr val="44546A"/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pPr/>
              <a:r>
                <a:t>Linear scaling, ~2.5 μs per component. A 10K enterprise SBOM builds in 22 ms — negligible in CI/CD.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90;p9"/>
          <p:cNvSpPr txBox="1"/>
          <p:nvPr>
            <p:ph type="sldNum" sz="quarter" idx="4294967295"/>
          </p:nvPr>
        </p:nvSpPr>
        <p:spPr>
          <a:xfrm>
            <a:off x="831291" y="9609573"/>
            <a:ext cx="602224" cy="6146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b="1"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39" name="Google Shape;39;p8"/>
          <p:cNvSpPr txBox="1"/>
          <p:nvPr/>
        </p:nvSpPr>
        <p:spPr>
          <a:xfrm>
            <a:off x="593561" y="687950"/>
            <a:ext cx="17309424" cy="8614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>
            <a:lvl1pPr>
              <a:defRPr b="1" sz="4800">
                <a:solidFill>
                  <a:srgbClr val="005596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Stress-Tested: 1,000 Auditors, 100,000 Components</a:t>
            </a:r>
          </a:p>
        </p:txBody>
      </p:sp>
      <p:sp>
        <p:nvSpPr>
          <p:cNvPr id="240" name="Google Shape;102;p7"/>
          <p:cNvSpPr txBox="1"/>
          <p:nvPr/>
        </p:nvSpPr>
        <p:spPr>
          <a:xfrm>
            <a:off x="592666" y="2428855"/>
            <a:ext cx="8845279" cy="3334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228600">
              <a:lnSpc>
                <a:spcPct val="115000"/>
              </a:lnSpc>
              <a:defRPr b="1" sz="280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Multi-auditor scaling</a:t>
            </a:r>
          </a:p>
          <a:p>
            <a:pPr indent="228600">
              <a:lnSpc>
                <a:spcPct val="115000"/>
              </a:lnSpc>
              <a:defRPr b="1" sz="280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pPr>
          </a:p>
          <a:p>
            <a:pPr indent="228600">
              <a:lnSpc>
                <a:spcPct val="150000"/>
              </a:lnSpc>
              <a:defRPr sz="24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10 auditors:   594 ms  (baseline)</a:t>
            </a:r>
          </a:p>
          <a:p>
            <a:pPr indent="228600">
              <a:lnSpc>
                <a:spcPct val="150000"/>
              </a:lnSpc>
              <a:defRPr sz="24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50 auditors:   612 ms  (+0.36 ms/auditor)</a:t>
            </a:r>
          </a:p>
          <a:p>
            <a:pPr indent="228600">
              <a:lnSpc>
                <a:spcPct val="150000"/>
              </a:lnSpc>
              <a:defRPr sz="24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100 auditors:  602 ms  (+0.08 ms/auditor)</a:t>
            </a:r>
          </a:p>
          <a:p>
            <a:pPr indent="228600">
              <a:lnSpc>
                <a:spcPct val="150000"/>
              </a:lnSpc>
              <a:defRPr sz="24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500 auditors:  649 ms  (+0.11 ms/auditor)</a:t>
            </a:r>
          </a:p>
          <a:p>
            <a:pPr indent="228600">
              <a:lnSpc>
                <a:spcPct val="150000"/>
              </a:lnSpc>
              <a:defRPr sz="2400">
                <a:solidFill>
                  <a:srgbClr val="44546A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50× more auditors = &lt;10% overhead. Near-linear scaling.</a:t>
            </a:r>
          </a:p>
        </p:txBody>
      </p:sp>
      <p:sp>
        <p:nvSpPr>
          <p:cNvPr id="241" name="Google Shape;103;p7"/>
          <p:cNvSpPr txBox="1"/>
          <p:nvPr/>
        </p:nvSpPr>
        <p:spPr>
          <a:xfrm>
            <a:off x="9889956" y="2428855"/>
            <a:ext cx="7159460" cy="3345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228600">
              <a:lnSpc>
                <a:spcPct val="115000"/>
              </a:lnSpc>
              <a:defRPr b="1" sz="2800">
                <a:solidFill>
                  <a:srgbClr val="2CA389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Security validation</a:t>
            </a:r>
          </a:p>
          <a:p>
            <a:pPr indent="228600">
              <a:lnSpc>
                <a:spcPct val="115000"/>
              </a:lnSpc>
              <a:defRPr b="1" sz="2400">
                <a:latin typeface="+mj-lt"/>
                <a:ea typeface="+mj-ea"/>
                <a:cs typeface="+mj-cs"/>
                <a:sym typeface="Arial"/>
              </a:defRPr>
            </a:pPr>
          </a:p>
          <a:p>
            <a:pPr marL="457200" indent="-317500">
              <a:lnSpc>
                <a:spcPct val="150000"/>
              </a:lnSpc>
              <a:spcBef>
                <a:spcPts val="100"/>
              </a:spcBef>
              <a:buClr>
                <a:srgbClr val="000000"/>
              </a:buClr>
              <a:buSzPct val="100000"/>
              <a:buFont typeface="Arial"/>
              <a:buChar char="✓"/>
              <a:defRPr sz="2400">
                <a:solidFill>
                  <a:srgbClr val="44546A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50,000 proofs verified — 100% pass rate</a:t>
            </a:r>
          </a:p>
          <a:p>
            <a:pPr marL="457200" indent="-317500">
              <a:lnSpc>
                <a:spcPct val="150000"/>
              </a:lnSpc>
              <a:buClr>
                <a:srgbClr val="000000"/>
              </a:buClr>
              <a:buSzPct val="100000"/>
              <a:buFont typeface="Arial"/>
              <a:buChar char="✓"/>
              <a:defRPr sz="2400">
                <a:solidFill>
                  <a:srgbClr val="44546A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Tampered component data — rejected</a:t>
            </a:r>
          </a:p>
          <a:p>
            <a:pPr marL="457200" indent="-317500">
              <a:lnSpc>
                <a:spcPct val="150000"/>
              </a:lnSpc>
              <a:buClr>
                <a:srgbClr val="000000"/>
              </a:buClr>
              <a:buSzPct val="100000"/>
              <a:buFont typeface="Arial"/>
              <a:buChar char="✓"/>
              <a:defRPr sz="2400">
                <a:solidFill>
                  <a:srgbClr val="44546A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Tampered nonce — rejected</a:t>
            </a:r>
          </a:p>
          <a:p>
            <a:pPr marL="457200" indent="-317500">
              <a:lnSpc>
                <a:spcPct val="150000"/>
              </a:lnSpc>
              <a:buClr>
                <a:srgbClr val="000000"/>
              </a:buClr>
              <a:buSzPct val="100000"/>
              <a:buFont typeface="Arial"/>
              <a:buChar char="✓"/>
              <a:defRPr sz="2400">
                <a:solidFill>
                  <a:srgbClr val="44546A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Tampered proof path — rejected</a:t>
            </a:r>
          </a:p>
          <a:p>
            <a:pPr marL="457200" indent="-317500">
              <a:lnSpc>
                <a:spcPct val="150000"/>
              </a:lnSpc>
              <a:buClr>
                <a:srgbClr val="000000"/>
              </a:buClr>
              <a:buSzPct val="100000"/>
              <a:buFont typeface="Arial"/>
              <a:buChar char="✓"/>
              <a:defRPr sz="2400">
                <a:solidFill>
                  <a:srgbClr val="44546A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Selective disclosure: 72% reduction in data sent</a:t>
            </a:r>
          </a:p>
        </p:txBody>
      </p:sp>
      <p:grpSp>
        <p:nvGrpSpPr>
          <p:cNvPr id="244" name="Google Shape;104;p7"/>
          <p:cNvGrpSpPr/>
          <p:nvPr/>
        </p:nvGrpSpPr>
        <p:grpSpPr>
          <a:xfrm>
            <a:off x="712756" y="7061393"/>
            <a:ext cx="16336664" cy="787503"/>
            <a:chOff x="0" y="0"/>
            <a:chExt cx="16336663" cy="787502"/>
          </a:xfrm>
        </p:grpSpPr>
        <p:sp>
          <p:nvSpPr>
            <p:cNvPr id="242" name="Rectangle"/>
            <p:cNvSpPr/>
            <p:nvPr/>
          </p:nvSpPr>
          <p:spPr>
            <a:xfrm>
              <a:off x="-1" y="0"/>
              <a:ext cx="16336664" cy="787503"/>
            </a:xfrm>
            <a:prstGeom prst="rect">
              <a:avLst/>
            </a:prstGeom>
            <a:solidFill>
              <a:srgbClr val="DAE3F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i="1" sz="2500">
                  <a:solidFill>
                    <a:srgbClr val="44546A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43" name="2.6M disclosures/second throughput. 100% tamper detection. All security properties verified at 100K scale."/>
            <p:cNvSpPr txBox="1"/>
            <p:nvPr/>
          </p:nvSpPr>
          <p:spPr>
            <a:xfrm>
              <a:off x="-1" y="123368"/>
              <a:ext cx="16336664" cy="5407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3" tIns="91423" rIns="91423" bIns="91423" numCol="1" anchor="ctr">
              <a:spAutoFit/>
            </a:bodyPr>
            <a:lstStyle>
              <a:lvl1pPr algn="ctr">
                <a:defRPr i="1" sz="2500">
                  <a:solidFill>
                    <a:srgbClr val="44546A"/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pPr/>
              <a:r>
                <a:t>2.6M disclosures/second throughput. 100% tamper detection. All security properties verified at 100K scale.</a:t>
              </a:r>
            </a:p>
          </p:txBody>
        </p:sp>
      </p:grpSp>
      <p:sp>
        <p:nvSpPr>
          <p:cNvPr id="245" name="Straight Connector 8"/>
          <p:cNvSpPr/>
          <p:nvPr/>
        </p:nvSpPr>
        <p:spPr>
          <a:xfrm>
            <a:off x="9144000" y="2566737"/>
            <a:ext cx="1" cy="3521476"/>
          </a:xfrm>
          <a:prstGeom prst="line">
            <a:avLst/>
          </a:prstGeom>
          <a:ln w="12700">
            <a:solidFill>
              <a:srgbClr val="BFBFBF"/>
            </a:solidFill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90;p9"/>
          <p:cNvSpPr txBox="1"/>
          <p:nvPr>
            <p:ph type="sldNum" sz="quarter" idx="4294967295"/>
          </p:nvPr>
        </p:nvSpPr>
        <p:spPr>
          <a:xfrm>
            <a:off x="831291" y="9609573"/>
            <a:ext cx="602224" cy="6146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b="1"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48" name="Google Shape;39;p8"/>
          <p:cNvSpPr txBox="1"/>
          <p:nvPr/>
        </p:nvSpPr>
        <p:spPr>
          <a:xfrm>
            <a:off x="593561" y="687950"/>
            <a:ext cx="17309424" cy="8614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>
            <a:lvl1pPr>
              <a:defRPr b="1" sz="4800">
                <a:solidFill>
                  <a:srgbClr val="005596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Two Channels, One Boundary</a:t>
            </a:r>
          </a:p>
        </p:txBody>
      </p:sp>
      <p:grpSp>
        <p:nvGrpSpPr>
          <p:cNvPr id="251" name="Google Shape;104;p7"/>
          <p:cNvGrpSpPr/>
          <p:nvPr/>
        </p:nvGrpSpPr>
        <p:grpSpPr>
          <a:xfrm>
            <a:off x="712756" y="7924255"/>
            <a:ext cx="16336664" cy="787503"/>
            <a:chOff x="0" y="0"/>
            <a:chExt cx="16336663" cy="787502"/>
          </a:xfrm>
        </p:grpSpPr>
        <p:sp>
          <p:nvSpPr>
            <p:cNvPr id="249" name="Rectangle"/>
            <p:cNvSpPr/>
            <p:nvPr/>
          </p:nvSpPr>
          <p:spPr>
            <a:xfrm>
              <a:off x="-1" y="0"/>
              <a:ext cx="16336664" cy="787503"/>
            </a:xfrm>
            <a:prstGeom prst="rect">
              <a:avLst/>
            </a:prstGeom>
            <a:solidFill>
              <a:srgbClr val="DAE3F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i="1" sz="2500">
                  <a:solidFill>
                    <a:srgbClr val="44546A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50" name="Three actors, minimal trust required. No shared secrets between public and auditor channels."/>
            <p:cNvSpPr txBox="1"/>
            <p:nvPr/>
          </p:nvSpPr>
          <p:spPr>
            <a:xfrm>
              <a:off x="-1" y="123368"/>
              <a:ext cx="16336664" cy="5407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3" tIns="91423" rIns="91423" bIns="91423" numCol="1" anchor="ctr">
              <a:spAutoFit/>
            </a:bodyPr>
            <a:lstStyle>
              <a:lvl1pPr algn="ctr">
                <a:defRPr i="1" sz="2500">
                  <a:solidFill>
                    <a:srgbClr val="44546A"/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pPr/>
              <a:r>
                <a:t>Three actors, minimal trust required. No shared secrets between public and auditor channels.</a:t>
              </a:r>
            </a:p>
          </p:txBody>
        </p:sp>
      </p:grpSp>
      <p:sp>
        <p:nvSpPr>
          <p:cNvPr id="252" name="Google Shape;131;g3e7bcae6daa_1_17"/>
          <p:cNvSpPr txBox="1"/>
          <p:nvPr/>
        </p:nvSpPr>
        <p:spPr>
          <a:xfrm>
            <a:off x="712758" y="2098238"/>
            <a:ext cx="7420589" cy="44765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/>
          <a:p>
            <a:pPr>
              <a:defRPr b="1" sz="360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PUBLIC channel (everyone)</a:t>
            </a:r>
          </a:p>
          <a:p>
            <a:pPr>
              <a:spcBef>
                <a:spcPts val="200"/>
              </a:spcBef>
              <a:defRPr sz="2800">
                <a:solidFill>
                  <a:srgbClr val="44546A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CI/CD → Public Registry</a:t>
            </a:r>
          </a:p>
          <a:p>
            <a:pPr>
              <a:spcBef>
                <a:spcPts val="200"/>
              </a:spcBef>
              <a:defRPr sz="2800">
                <a:solidFill>
                  <a:srgbClr val="44546A"/>
                </a:solidFill>
                <a:latin typeface="+mj-lt"/>
                <a:ea typeface="+mj-ea"/>
                <a:cs typeface="+mj-cs"/>
                <a:sym typeface="Arial"/>
              </a:defRPr>
            </a:pPr>
          </a:p>
          <a:p>
            <a:pPr>
              <a:defRPr b="1" sz="280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Publishes: </a:t>
            </a:r>
            <a:r>
              <a:rPr b="0">
                <a:solidFill>
                  <a:srgbClr val="44546A"/>
                </a:solidFill>
              </a:rPr>
              <a:t>PUBLIC_ROOT only (32 bytes)</a:t>
            </a:r>
            <a:endParaRPr>
              <a:solidFill>
                <a:srgbClr val="44546A"/>
              </a:solidFill>
            </a:endParaRPr>
          </a:p>
          <a:p>
            <a:pPr>
              <a:spcBef>
                <a:spcPts val="100"/>
              </a:spcBef>
              <a:defRPr sz="2800">
                <a:solidFill>
                  <a:srgbClr val="44546A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Anyone can monitor changes, detect rollbacks, verify integrity. Zero component exposure.</a:t>
            </a:r>
          </a:p>
          <a:p>
            <a:pPr>
              <a:spcBef>
                <a:spcPts val="200"/>
              </a:spcBef>
              <a:defRPr b="1" sz="2800">
                <a:solidFill>
                  <a:srgbClr val="44546A"/>
                </a:solidFill>
                <a:latin typeface="+mj-lt"/>
                <a:ea typeface="+mj-ea"/>
                <a:cs typeface="+mj-cs"/>
                <a:sym typeface="Arial"/>
              </a:defRPr>
            </a:pPr>
          </a:p>
          <a:p>
            <a:pPr>
              <a:spcBef>
                <a:spcPts val="200"/>
              </a:spcBef>
              <a:defRPr b="1" sz="2800">
                <a:solidFill>
                  <a:srgbClr val="44546A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Phase 1 (today): </a:t>
            </a:r>
            <a:r>
              <a:rPr b="0"/>
              <a:t>up to 100 auditors, 10K components, 22 ms/update</a:t>
            </a:r>
          </a:p>
        </p:txBody>
      </p:sp>
      <p:sp>
        <p:nvSpPr>
          <p:cNvPr id="253" name="Google Shape;132;g3e7bcae6daa_1_17"/>
          <p:cNvSpPr txBox="1"/>
          <p:nvPr/>
        </p:nvSpPr>
        <p:spPr>
          <a:xfrm>
            <a:off x="9248271" y="2098237"/>
            <a:ext cx="7854317" cy="4870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/>
          <a:p>
            <a:pPr>
              <a:defRPr b="1" sz="3600">
                <a:solidFill>
                  <a:srgbClr val="2CA389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PRIVATE channel (auditor only)</a:t>
            </a:r>
          </a:p>
          <a:p>
            <a:pPr>
              <a:spcBef>
                <a:spcPts val="200"/>
              </a:spcBef>
              <a:defRPr sz="2800">
                <a:solidFill>
                  <a:srgbClr val="44546A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CI/CD → Auditor Interface (mTLS)</a:t>
            </a:r>
          </a:p>
          <a:p>
            <a:pPr>
              <a:spcBef>
                <a:spcPts val="200"/>
              </a:spcBef>
              <a:defRPr sz="2800">
                <a:solidFill>
                  <a:srgbClr val="44546A"/>
                </a:solidFill>
                <a:latin typeface="+mj-lt"/>
                <a:ea typeface="+mj-ea"/>
                <a:cs typeface="+mj-cs"/>
                <a:sym typeface="Arial"/>
              </a:defRPr>
            </a:pPr>
          </a:p>
          <a:p>
            <a:pPr>
              <a:defRPr b="1" sz="2800">
                <a:solidFill>
                  <a:srgbClr val="2CA389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Sends:</a:t>
            </a:r>
            <a:r>
              <a:rPr>
                <a:solidFill>
                  <a:srgbClr val="9900FF"/>
                </a:solidFill>
              </a:rPr>
              <a:t> </a:t>
            </a:r>
            <a:r>
              <a:rPr b="0">
                <a:solidFill>
                  <a:srgbClr val="44546A"/>
                </a:solidFill>
              </a:rPr>
              <a:t>COMMITMENT_ROOT + decommitment blobs for changed components only</a:t>
            </a:r>
            <a:endParaRPr>
              <a:solidFill>
                <a:srgbClr val="44546A"/>
              </a:solidFill>
            </a:endParaRPr>
          </a:p>
          <a:p>
            <a:pPr>
              <a:spcBef>
                <a:spcPts val="100"/>
              </a:spcBef>
              <a:defRPr sz="2800">
                <a:solidFill>
                  <a:srgbClr val="44546A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Auditor verifies cryptographically. Unchanged components: nonces never sent, never leaked.</a:t>
            </a:r>
          </a:p>
          <a:p>
            <a:pPr>
              <a:spcBef>
                <a:spcPts val="100"/>
              </a:spcBef>
              <a:defRPr sz="2800">
                <a:solidFill>
                  <a:srgbClr val="44546A"/>
                </a:solidFill>
                <a:latin typeface="+mj-lt"/>
                <a:ea typeface="+mj-ea"/>
                <a:cs typeface="+mj-cs"/>
                <a:sym typeface="Arial"/>
              </a:defRPr>
            </a:pPr>
          </a:p>
          <a:p>
            <a:pPr>
              <a:spcBef>
                <a:spcPts val="200"/>
              </a:spcBef>
              <a:defRPr b="1" sz="2800">
                <a:solidFill>
                  <a:srgbClr val="44546A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Phase 2 (incremental updates): </a:t>
            </a:r>
            <a:r>
              <a:rPr b="0"/>
              <a:t>0.01 ms per update — 2,200× faster, $1/month at scale</a:t>
            </a:r>
          </a:p>
        </p:txBody>
      </p:sp>
      <p:sp>
        <p:nvSpPr>
          <p:cNvPr id="254" name="Straight Connector 7"/>
          <p:cNvSpPr/>
          <p:nvPr/>
        </p:nvSpPr>
        <p:spPr>
          <a:xfrm flipH="1">
            <a:off x="8438146" y="2213808"/>
            <a:ext cx="1" cy="4940971"/>
          </a:xfrm>
          <a:prstGeom prst="line">
            <a:avLst/>
          </a:prstGeom>
          <a:ln w="12700">
            <a:solidFill>
              <a:srgbClr val="BFBFBF"/>
            </a:solidFill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90;p9"/>
          <p:cNvSpPr txBox="1"/>
          <p:nvPr>
            <p:ph type="sldNum" sz="quarter" idx="4294967295"/>
          </p:nvPr>
        </p:nvSpPr>
        <p:spPr>
          <a:xfrm>
            <a:off x="831291" y="9609573"/>
            <a:ext cx="602224" cy="6146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b="1"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57" name="Google Shape;39;p8"/>
          <p:cNvSpPr txBox="1"/>
          <p:nvPr/>
        </p:nvSpPr>
        <p:spPr>
          <a:xfrm>
            <a:off x="593561" y="687950"/>
            <a:ext cx="17309424" cy="8614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>
            <a:lvl1pPr>
              <a:defRPr b="1" sz="4800">
                <a:solidFill>
                  <a:srgbClr val="005596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Why Pure ZKP Doesn’t Fit Real CI/CD Pipelines</a:t>
            </a:r>
          </a:p>
        </p:txBody>
      </p:sp>
      <p:grpSp>
        <p:nvGrpSpPr>
          <p:cNvPr id="260" name="Google Shape;104;p7"/>
          <p:cNvGrpSpPr/>
          <p:nvPr/>
        </p:nvGrpSpPr>
        <p:grpSpPr>
          <a:xfrm>
            <a:off x="712756" y="7581482"/>
            <a:ext cx="16336664" cy="1139534"/>
            <a:chOff x="0" y="0"/>
            <a:chExt cx="16336663" cy="1139533"/>
          </a:xfrm>
        </p:grpSpPr>
        <p:sp>
          <p:nvSpPr>
            <p:cNvPr id="258" name="Rectangle"/>
            <p:cNvSpPr/>
            <p:nvPr/>
          </p:nvSpPr>
          <p:spPr>
            <a:xfrm>
              <a:off x="-1" y="-1"/>
              <a:ext cx="16336664" cy="1139535"/>
            </a:xfrm>
            <a:prstGeom prst="rect">
              <a:avLst/>
            </a:prstGeom>
            <a:solidFill>
              <a:srgbClr val="DAE3F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i="1" sz="2500">
                  <a:solidFill>
                    <a:srgbClr val="44546A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59" name="ZKP gives mathematical perfection at the cost of operational reality. The commitment scheme delivers 2.6M disclosures/second with zero toolchain overhead."/>
            <p:cNvSpPr txBox="1"/>
            <p:nvPr/>
          </p:nvSpPr>
          <p:spPr>
            <a:xfrm>
              <a:off x="-1" y="115234"/>
              <a:ext cx="16336664" cy="9090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3" tIns="91423" rIns="91423" bIns="91423" numCol="1" anchor="ctr">
              <a:spAutoFit/>
            </a:bodyPr>
            <a:lstStyle>
              <a:lvl1pPr algn="ctr">
                <a:defRPr i="1" sz="2500">
                  <a:solidFill>
                    <a:srgbClr val="44546A"/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pPr/>
              <a:r>
                <a:t>ZKP gives mathematical perfection at the cost of operational reality. The commitment scheme delivers 2.6M disclosures/second with zero toolchain overhead.</a:t>
              </a:r>
            </a:p>
          </p:txBody>
        </p:sp>
      </p:grpSp>
      <p:sp>
        <p:nvSpPr>
          <p:cNvPr id="261" name="Google Shape;202;zkp1"/>
          <p:cNvSpPr txBox="1"/>
          <p:nvPr/>
        </p:nvSpPr>
        <p:spPr>
          <a:xfrm>
            <a:off x="712757" y="2135750"/>
            <a:ext cx="7202735" cy="4200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/>
          <a:p>
            <a:pPr>
              <a:spcBef>
                <a:spcPts val="1200"/>
              </a:spcBef>
              <a:defRPr b="1" sz="320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Performance reality</a:t>
            </a:r>
          </a:p>
          <a:p>
            <a:pPr marL="342900" indent="-285750">
              <a:spcBef>
                <a:spcPts val="2400"/>
              </a:spcBef>
              <a:buClr>
                <a:srgbClr val="000000"/>
              </a:buClr>
              <a:buSzPct val="100000"/>
              <a:buFont typeface="Arial"/>
              <a:buChar char="●"/>
              <a:defRPr b="1" sz="2000">
                <a:solidFill>
                  <a:srgbClr val="44546A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8 seconds per proof </a:t>
            </a:r>
            <a:r>
              <a:rPr b="0"/>
              <a:t>— CI/CD runs hundreds of builds per day; this blocks the pipeline</a:t>
            </a:r>
          </a:p>
          <a:p>
            <a:pPr marL="342900" indent="-285750">
              <a:spcBef>
                <a:spcPts val="2400"/>
              </a:spcBef>
              <a:buClr>
                <a:srgbClr val="000000"/>
              </a:buClr>
              <a:buSzPct val="100000"/>
              <a:buFont typeface="Arial"/>
              <a:buChar char="●"/>
              <a:defRPr b="1" sz="2000">
                <a:solidFill>
                  <a:srgbClr val="44546A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Circuit recompile on every schema change </a:t>
            </a:r>
            <a:r>
              <a:rPr b="0"/>
              <a:t>— ~10s, and SBOM schemas change often</a:t>
            </a:r>
          </a:p>
          <a:p>
            <a:pPr marL="342900" indent="-285750">
              <a:spcBef>
                <a:spcPts val="2400"/>
              </a:spcBef>
              <a:buClr>
                <a:srgbClr val="000000"/>
              </a:buClr>
              <a:buSzPct val="100000"/>
              <a:buFont typeface="Arial"/>
              <a:buChar char="●"/>
              <a:defRPr b="1" sz="2000">
                <a:solidFill>
                  <a:srgbClr val="44546A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Fixed at 96 packages, 8 queries </a:t>
            </a:r>
            <a:r>
              <a:rPr b="0"/>
              <a:t>— real enterprise SBOMs have 5,000+ components</a:t>
            </a:r>
          </a:p>
          <a:p>
            <a:pPr marL="342900" indent="-285750">
              <a:spcBef>
                <a:spcPts val="2400"/>
              </a:spcBef>
              <a:buClr>
                <a:srgbClr val="000000"/>
              </a:buClr>
              <a:buSzPct val="100000"/>
              <a:buFont typeface="Arial"/>
              <a:buChar char="●"/>
              <a:defRPr b="1" sz="2000">
                <a:solidFill>
                  <a:srgbClr val="44546A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No incremental updates </a:t>
            </a:r>
            <a:r>
              <a:rPr b="0"/>
              <a:t>— adding one package forces full proof regeneration from scratch</a:t>
            </a:r>
          </a:p>
        </p:txBody>
      </p:sp>
      <p:sp>
        <p:nvSpPr>
          <p:cNvPr id="262" name="Google Shape;203;zkp1"/>
          <p:cNvSpPr txBox="1"/>
          <p:nvPr/>
        </p:nvSpPr>
        <p:spPr>
          <a:xfrm>
            <a:off x="9033984" y="2135750"/>
            <a:ext cx="7361051" cy="4200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/>
          <a:p>
            <a:pPr>
              <a:spcBef>
                <a:spcPts val="1200"/>
              </a:spcBef>
              <a:defRPr b="1" sz="3200">
                <a:solidFill>
                  <a:srgbClr val="2CA389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Operational barriers</a:t>
            </a:r>
          </a:p>
          <a:p>
            <a:pPr marL="342900" indent="-285750">
              <a:spcBef>
                <a:spcPts val="2400"/>
              </a:spcBef>
              <a:buClr>
                <a:srgbClr val="000000"/>
              </a:buClr>
              <a:buSzPct val="100000"/>
              <a:buFont typeface="Arial"/>
              <a:buChar char="●"/>
              <a:defRPr b="1" sz="2000">
                <a:solidFill>
                  <a:srgbClr val="44546A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16 MB trusted setup + Powers of Tau ceremony </a:t>
            </a:r>
            <a:r>
              <a:rPr b="0"/>
              <a:t>— complex infrastructure most platform teams cannot maintain</a:t>
            </a:r>
          </a:p>
          <a:p>
            <a:pPr marL="342900" indent="-285750">
              <a:spcBef>
                <a:spcPts val="2400"/>
              </a:spcBef>
              <a:buClr>
                <a:srgbClr val="000000"/>
              </a:buClr>
              <a:buSzPct val="100000"/>
              <a:buFont typeface="Arial"/>
              <a:buChar char="●"/>
              <a:defRPr b="1" sz="2000">
                <a:solidFill>
                  <a:srgbClr val="44546A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Poseidon hash ≠ SHA-256 </a:t>
            </a:r>
            <a:r>
              <a:rPr b="0"/>
              <a:t>— incompatible with Syft, Grype, and every existing SBOM tool</a:t>
            </a:r>
          </a:p>
          <a:p>
            <a:pPr marL="342900" indent="-285750">
              <a:spcBef>
                <a:spcPts val="2400"/>
              </a:spcBef>
              <a:buClr>
                <a:srgbClr val="000000"/>
              </a:buClr>
              <a:buSzPct val="100000"/>
              <a:buFont typeface="Arial"/>
              <a:buChar char="●"/>
              <a:defRPr b="1" sz="2000">
                <a:solidFill>
                  <a:srgbClr val="44546A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Circom + snarkjs + Rust toolchain </a:t>
            </a:r>
            <a:r>
              <a:rPr b="0"/>
              <a:t>— not standard DevOps tooling; requires cryptography specialists</a:t>
            </a:r>
          </a:p>
          <a:p>
            <a:pPr marL="342900" indent="-285750">
              <a:spcBef>
                <a:spcPts val="2400"/>
              </a:spcBef>
              <a:buClr>
                <a:srgbClr val="000000"/>
              </a:buClr>
              <a:buSzPct val="100000"/>
              <a:buFont typeface="Arial"/>
              <a:buChar char="●"/>
              <a:defRPr b="1" sz="2000">
                <a:solidFill>
                  <a:srgbClr val="44546A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1-bit output = debugging blackout </a:t>
            </a:r>
            <a:r>
              <a:rPr b="0"/>
              <a:t>— when non-compliant, you cannot see which query failed or why</a:t>
            </a:r>
          </a:p>
        </p:txBody>
      </p:sp>
      <p:sp>
        <p:nvSpPr>
          <p:cNvPr id="263" name="Straight Connector 8"/>
          <p:cNvSpPr/>
          <p:nvPr/>
        </p:nvSpPr>
        <p:spPr>
          <a:xfrm flipH="1">
            <a:off x="8422105" y="2213810"/>
            <a:ext cx="1" cy="4203033"/>
          </a:xfrm>
          <a:prstGeom prst="line">
            <a:avLst/>
          </a:prstGeom>
          <a:ln w="12700">
            <a:solidFill>
              <a:srgbClr val="BFBFBF"/>
            </a:solidFill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90;p9"/>
          <p:cNvSpPr txBox="1"/>
          <p:nvPr>
            <p:ph type="sldNum" sz="quarter" idx="4294967295"/>
          </p:nvPr>
        </p:nvSpPr>
        <p:spPr>
          <a:xfrm>
            <a:off x="831291" y="9609573"/>
            <a:ext cx="602224" cy="6146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b="1"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66" name="Google Shape;39;p8"/>
          <p:cNvSpPr txBox="1"/>
          <p:nvPr/>
        </p:nvSpPr>
        <p:spPr>
          <a:xfrm>
            <a:off x="593561" y="687950"/>
            <a:ext cx="17309424" cy="8614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>
            <a:lvl1pPr>
              <a:defRPr b="1" sz="4800">
                <a:solidFill>
                  <a:srgbClr val="005596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The CI/CD Pipeline: 12 Steps, Real Tools</a:t>
            </a:r>
          </a:p>
        </p:txBody>
      </p:sp>
      <p:grpSp>
        <p:nvGrpSpPr>
          <p:cNvPr id="269" name="Google Shape;104;p7"/>
          <p:cNvGrpSpPr/>
          <p:nvPr/>
        </p:nvGrpSpPr>
        <p:grpSpPr>
          <a:xfrm>
            <a:off x="712756" y="8073189"/>
            <a:ext cx="16336664" cy="923304"/>
            <a:chOff x="0" y="-1"/>
            <a:chExt cx="16336663" cy="923303"/>
          </a:xfrm>
        </p:grpSpPr>
        <p:sp>
          <p:nvSpPr>
            <p:cNvPr id="267" name="Rectangle"/>
            <p:cNvSpPr/>
            <p:nvPr/>
          </p:nvSpPr>
          <p:spPr>
            <a:xfrm>
              <a:off x="-1" y="-2"/>
              <a:ext cx="16336664" cy="923305"/>
            </a:xfrm>
            <a:prstGeom prst="rect">
              <a:avLst/>
            </a:prstGeom>
            <a:solidFill>
              <a:srgbClr val="DAE3F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i="1" sz="2500">
                  <a:solidFill>
                    <a:srgbClr val="44546A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68" name="The point is interoperability — the scheme plugs into the existing toolchain rather than replacing it."/>
            <p:cNvSpPr txBox="1"/>
            <p:nvPr/>
          </p:nvSpPr>
          <p:spPr>
            <a:xfrm>
              <a:off x="-1" y="191268"/>
              <a:ext cx="16336664" cy="5407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3" tIns="91423" rIns="91423" bIns="91423" numCol="1" anchor="ctr">
              <a:spAutoFit/>
            </a:bodyPr>
            <a:lstStyle>
              <a:lvl1pPr algn="ctr">
                <a:defRPr i="1" sz="2500">
                  <a:solidFill>
                    <a:srgbClr val="44546A"/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pPr/>
              <a:r>
                <a:t>The point is interoperability — the scheme plugs into the existing toolchain rather than replacing it.</a:t>
              </a:r>
            </a:p>
          </p:txBody>
        </p:sp>
      </p:grpSp>
      <p:sp>
        <p:nvSpPr>
          <p:cNvPr id="270" name="Google Shape;212;pipe1"/>
          <p:cNvSpPr txBox="1"/>
          <p:nvPr/>
        </p:nvSpPr>
        <p:spPr>
          <a:xfrm>
            <a:off x="593562" y="2122471"/>
            <a:ext cx="7112869" cy="4843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/>
          <a:p>
            <a:pPr>
              <a:spcBef>
                <a:spcPts val="1200"/>
              </a:spcBef>
              <a:defRPr b="1" sz="360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End-to-end flow (12 steps)</a:t>
            </a:r>
          </a:p>
          <a:p>
            <a:pPr>
              <a:spcBef>
                <a:spcPts val="100"/>
              </a:spcBef>
              <a:defRPr sz="24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1. Docker build</a:t>
            </a:r>
            <a:endParaRPr sz="2800"/>
          </a:p>
          <a:p>
            <a:pPr>
              <a:defRPr sz="24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2. cosign sign (image signing)</a:t>
            </a:r>
            <a:endParaRPr sz="2800"/>
          </a:p>
          <a:p>
            <a:pPr>
              <a:defRPr sz="24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3. syft → CycloneDX SBOM</a:t>
            </a:r>
            <a:endParaRPr sz="2800"/>
          </a:p>
          <a:p>
            <a:pPr>
              <a:defRPr sz="24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4. grype → vulnerability scan</a:t>
            </a:r>
            <a:endParaRPr sz="2800"/>
          </a:p>
          <a:p>
            <a:pPr>
              <a:defRPr sz="24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5. in-toto attest (5 signed links)</a:t>
            </a:r>
            <a:endParaRPr sz="2800"/>
          </a:p>
          <a:p>
            <a:pPr>
              <a:defRPr sz="24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6. merkleSBOM commitment → roots</a:t>
            </a:r>
            <a:endParaRPr sz="2800"/>
          </a:p>
          <a:p>
            <a:pPr>
              <a:defRPr sz="24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7. TUF metadata signed + published</a:t>
            </a:r>
            <a:endParaRPr sz="2800"/>
          </a:p>
          <a:p>
            <a:pPr>
              <a:defRPr sz="24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8. OPA policy gate</a:t>
            </a:r>
            <a:endParaRPr sz="2800"/>
          </a:p>
          <a:p>
            <a:pPr>
              <a:defRPr sz="24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9. remote auditor verify</a:t>
            </a:r>
            <a:endParaRPr sz="2800"/>
          </a:p>
          <a:p>
            <a:pPr>
              <a:defRPr sz="24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10. kind deploy (Kubernetes)</a:t>
            </a:r>
            <a:endParaRPr sz="2800"/>
          </a:p>
          <a:p>
            <a:pPr>
              <a:defRPr sz="24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11. integration tests</a:t>
            </a:r>
            <a:endParaRPr sz="2800"/>
          </a:p>
          <a:p>
            <a:pPr>
              <a:defRPr sz="24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12. NIST compliance report</a:t>
            </a:r>
          </a:p>
        </p:txBody>
      </p:sp>
      <p:sp>
        <p:nvSpPr>
          <p:cNvPr id="271" name="Google Shape;213;pipe1"/>
          <p:cNvSpPr txBox="1"/>
          <p:nvPr/>
        </p:nvSpPr>
        <p:spPr>
          <a:xfrm>
            <a:off x="8566153" y="2122471"/>
            <a:ext cx="9128285" cy="38150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/>
          <a:p>
            <a:pPr>
              <a:spcBef>
                <a:spcPts val="1200"/>
              </a:spcBef>
              <a:defRPr b="1" sz="3600">
                <a:solidFill>
                  <a:srgbClr val="2CA389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Tool integration</a:t>
            </a:r>
          </a:p>
          <a:p>
            <a:pPr>
              <a:spcBef>
                <a:spcPts val="100"/>
              </a:spcBef>
              <a:defRPr b="1" sz="24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Tool         Role                Standard</a:t>
            </a:r>
            <a:endParaRPr sz="2800"/>
          </a:p>
          <a:p>
            <a:pPr>
              <a:defRPr sz="24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syft         SBOM generation     CycloneDX 1.6</a:t>
            </a:r>
            <a:endParaRPr sz="2800"/>
          </a:p>
          <a:p>
            <a:pPr>
              <a:defRPr sz="24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grype        Vuln scan           CVE/NVD</a:t>
            </a:r>
            <a:endParaRPr sz="2800"/>
          </a:p>
          <a:p>
            <a:pPr>
              <a:defRPr sz="24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cosign       Image signing       Sigstore</a:t>
            </a:r>
            <a:endParaRPr sz="2800"/>
          </a:p>
          <a:p>
            <a:pPr>
              <a:defRPr sz="24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in-toto      Supply-chain attest SLSA/in-toto</a:t>
            </a:r>
            <a:endParaRPr sz="2800"/>
          </a:p>
          <a:p>
            <a:pPr>
              <a:defRPr sz="24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TUF          Root distribution   TUF spec</a:t>
            </a:r>
            <a:endParaRPr sz="2800"/>
          </a:p>
          <a:p>
            <a:pPr>
              <a:defRPr sz="24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OPA          Policy enforcement  Rego</a:t>
            </a:r>
            <a:endParaRPr sz="2800"/>
          </a:p>
          <a:p>
            <a:pPr>
              <a:defRPr sz="24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kind         Deployment target   Kubernetes</a:t>
            </a:r>
            <a:endParaRPr sz="2800"/>
          </a:p>
          <a:p>
            <a:pPr>
              <a:defRPr sz="24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merkleSBOM   Privacy commitment  SHA-256 Merkle</a:t>
            </a:r>
          </a:p>
        </p:txBody>
      </p:sp>
      <p:sp>
        <p:nvSpPr>
          <p:cNvPr id="272" name="Straight Connector 7"/>
          <p:cNvSpPr/>
          <p:nvPr/>
        </p:nvSpPr>
        <p:spPr>
          <a:xfrm flipH="1">
            <a:off x="7802681" y="2326103"/>
            <a:ext cx="1" cy="5102863"/>
          </a:xfrm>
          <a:prstGeom prst="line">
            <a:avLst/>
          </a:prstGeom>
          <a:ln w="12700">
            <a:solidFill>
              <a:srgbClr val="BFBFBF"/>
            </a:solidFill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39;p8"/>
          <p:cNvSpPr txBox="1"/>
          <p:nvPr/>
        </p:nvSpPr>
        <p:spPr>
          <a:xfrm>
            <a:off x="593564" y="687950"/>
            <a:ext cx="13716002" cy="8614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>
            <a:lvl1pPr>
              <a:defRPr b="1" sz="4800">
                <a:solidFill>
                  <a:srgbClr val="005596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About US</a:t>
            </a:r>
          </a:p>
        </p:txBody>
      </p:sp>
      <p:sp>
        <p:nvSpPr>
          <p:cNvPr id="98" name="Google Shape;58;p8"/>
          <p:cNvSpPr txBox="1"/>
          <p:nvPr>
            <p:ph type="sldNum" sz="quarter" idx="4294967295"/>
          </p:nvPr>
        </p:nvSpPr>
        <p:spPr>
          <a:xfrm>
            <a:off x="831291" y="9609573"/>
            <a:ext cx="475088" cy="6146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b="1"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fld id="{86CB4B4D-7CA3-9044-876B-883B54F8677D}" type="slidenum"/>
          </a:p>
        </p:txBody>
      </p:sp>
      <p:grpSp>
        <p:nvGrpSpPr>
          <p:cNvPr id="107" name="Group 32"/>
          <p:cNvGrpSpPr/>
          <p:nvPr/>
        </p:nvGrpSpPr>
        <p:grpSpPr>
          <a:xfrm>
            <a:off x="3742478" y="2270544"/>
            <a:ext cx="10653143" cy="6032317"/>
            <a:chOff x="-1" y="0"/>
            <a:chExt cx="10653141" cy="6032315"/>
          </a:xfrm>
        </p:grpSpPr>
        <p:sp>
          <p:nvSpPr>
            <p:cNvPr id="99" name="Google Shape;98;g344dcb35a2e_0_14"/>
            <p:cNvSpPr/>
            <p:nvPr/>
          </p:nvSpPr>
          <p:spPr>
            <a:xfrm>
              <a:off x="-2" y="-1"/>
              <a:ext cx="4597116" cy="6032316"/>
            </a:xfrm>
            <a:prstGeom prst="roundRect">
              <a:avLst>
                <a:gd name="adj" fmla="val 4483"/>
              </a:avLst>
            </a:prstGeom>
            <a:solidFill>
              <a:srgbClr val="FFFFFF"/>
            </a:solidFill>
            <a:ln w="22225" cap="flat">
              <a:solidFill>
                <a:srgbClr val="008B8E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0" name="Google Shape;99;g344dcb35a2e_0_14"/>
            <p:cNvSpPr txBox="1"/>
            <p:nvPr/>
          </p:nvSpPr>
          <p:spPr>
            <a:xfrm>
              <a:off x="531018" y="4600259"/>
              <a:ext cx="3535077" cy="6394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3" tIns="91423" rIns="91423" bIns="91423" numCol="1" anchor="ctr">
              <a:spAutoFit/>
            </a:bodyPr>
            <a:lstStyle>
              <a:lvl1pPr algn="ctr">
                <a:defRPr b="1" sz="3200"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pPr/>
              <a:r>
                <a:t>Swastik Gour</a:t>
              </a:r>
            </a:p>
          </p:txBody>
        </p:sp>
        <p:sp>
          <p:nvSpPr>
            <p:cNvPr id="101" name="Google Shape;101;g344dcb35a2e_0_14"/>
            <p:cNvSpPr txBox="1"/>
            <p:nvPr/>
          </p:nvSpPr>
          <p:spPr>
            <a:xfrm>
              <a:off x="552759" y="5362850"/>
              <a:ext cx="3491594" cy="2219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1600"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pPr/>
              <a:r>
                <a:t>Assoc. Engineer-Product @ Improving</a:t>
              </a:r>
            </a:p>
          </p:txBody>
        </p:sp>
        <p:pic>
          <p:nvPicPr>
            <p:cNvPr id="102" name="Picture 24" descr="Picture 24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08123" y="338749"/>
              <a:ext cx="3780866" cy="37808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3" name="Google Shape;98;g344dcb35a2e_0_14"/>
            <p:cNvSpPr/>
            <p:nvPr/>
          </p:nvSpPr>
          <p:spPr>
            <a:xfrm>
              <a:off x="6056026" y="-1"/>
              <a:ext cx="4597115" cy="6032316"/>
            </a:xfrm>
            <a:prstGeom prst="roundRect">
              <a:avLst>
                <a:gd name="adj" fmla="val 4483"/>
              </a:avLst>
            </a:prstGeom>
            <a:solidFill>
              <a:srgbClr val="FFFFFF"/>
            </a:solidFill>
            <a:ln w="22225" cap="flat">
              <a:solidFill>
                <a:srgbClr val="008B8E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4" name="Google Shape;99;g344dcb35a2e_0_14"/>
            <p:cNvSpPr txBox="1"/>
            <p:nvPr/>
          </p:nvSpPr>
          <p:spPr>
            <a:xfrm>
              <a:off x="6587044" y="4600259"/>
              <a:ext cx="3535078" cy="6394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3" tIns="91423" rIns="91423" bIns="91423" numCol="1" anchor="ctr">
              <a:spAutoFit/>
            </a:bodyPr>
            <a:lstStyle>
              <a:lvl1pPr algn="ctr">
                <a:defRPr b="1" sz="3200"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pPr/>
              <a:r>
                <a:t>Sharvil Bhatt</a:t>
              </a:r>
            </a:p>
          </p:txBody>
        </p:sp>
        <p:sp>
          <p:nvSpPr>
            <p:cNvPr id="105" name="Google Shape;101;g344dcb35a2e_0_14"/>
            <p:cNvSpPr txBox="1"/>
            <p:nvPr/>
          </p:nvSpPr>
          <p:spPr>
            <a:xfrm>
              <a:off x="6538664" y="5248550"/>
              <a:ext cx="3631838" cy="4505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600"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pPr/>
              <a:r>
                <a:t>Ex-Engineer @ Reliance Industries Limited</a:t>
              </a:r>
            </a:p>
          </p:txBody>
        </p:sp>
        <p:pic>
          <p:nvPicPr>
            <p:cNvPr id="106" name="Picture 31" descr="Picture 31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464151" y="338749"/>
              <a:ext cx="3776474" cy="37764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90;p9"/>
          <p:cNvSpPr txBox="1"/>
          <p:nvPr>
            <p:ph type="sldNum" sz="quarter" idx="4294967295"/>
          </p:nvPr>
        </p:nvSpPr>
        <p:spPr>
          <a:xfrm>
            <a:off x="831291" y="9609573"/>
            <a:ext cx="602224" cy="6146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b="1"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75" name="Google Shape;39;p8"/>
          <p:cNvSpPr txBox="1"/>
          <p:nvPr/>
        </p:nvSpPr>
        <p:spPr>
          <a:xfrm>
            <a:off x="593561" y="687950"/>
            <a:ext cx="17309424" cy="8614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>
            <a:lvl1pPr>
              <a:defRPr b="1" sz="4800">
                <a:solidFill>
                  <a:srgbClr val="005596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in-toto: Attesting the Build</a:t>
            </a:r>
          </a:p>
        </p:txBody>
      </p:sp>
      <p:grpSp>
        <p:nvGrpSpPr>
          <p:cNvPr id="278" name="Google Shape;104;p7"/>
          <p:cNvGrpSpPr/>
          <p:nvPr/>
        </p:nvGrpSpPr>
        <p:grpSpPr>
          <a:xfrm>
            <a:off x="610494" y="8102333"/>
            <a:ext cx="16336664" cy="923304"/>
            <a:chOff x="0" y="-1"/>
            <a:chExt cx="16336663" cy="923303"/>
          </a:xfrm>
        </p:grpSpPr>
        <p:sp>
          <p:nvSpPr>
            <p:cNvPr id="276" name="Rectangle"/>
            <p:cNvSpPr/>
            <p:nvPr/>
          </p:nvSpPr>
          <p:spPr>
            <a:xfrm>
              <a:off x="-1" y="-2"/>
              <a:ext cx="16336664" cy="923305"/>
            </a:xfrm>
            <a:prstGeom prst="rect">
              <a:avLst/>
            </a:prstGeom>
            <a:solidFill>
              <a:srgbClr val="DAE3F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i="1" sz="2500">
                  <a:solidFill>
                    <a:srgbClr val="44546A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77" name="SLSA compliance out of the box: every artifact transition in the pipeline is cryptographically witnessed."/>
            <p:cNvSpPr txBox="1"/>
            <p:nvPr/>
          </p:nvSpPr>
          <p:spPr>
            <a:xfrm>
              <a:off x="-1" y="191268"/>
              <a:ext cx="16336664" cy="5407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3" tIns="91423" rIns="91423" bIns="91423" numCol="1" anchor="ctr">
              <a:spAutoFit/>
            </a:bodyPr>
            <a:lstStyle>
              <a:lvl1pPr algn="ctr">
                <a:defRPr i="1" sz="2500">
                  <a:solidFill>
                    <a:srgbClr val="44546A"/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pPr/>
              <a:r>
                <a:t>SLSA compliance out of the box: every artifact transition in the pipeline is cryptographically witnessed.</a:t>
              </a:r>
            </a:p>
          </p:txBody>
        </p:sp>
      </p:grpSp>
      <p:sp>
        <p:nvSpPr>
          <p:cNvPr id="279" name="Google Shape;222;intoto1"/>
          <p:cNvSpPr txBox="1"/>
          <p:nvPr/>
        </p:nvSpPr>
        <p:spPr>
          <a:xfrm>
            <a:off x="593562" y="1866681"/>
            <a:ext cx="16475238" cy="21549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/>
          <a:p>
            <a:pPr>
              <a:spcBef>
                <a:spcPts val="1800"/>
              </a:spcBef>
              <a:defRPr b="1" sz="320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What it is</a:t>
            </a:r>
          </a:p>
          <a:p>
            <a:pPr>
              <a:spcBef>
                <a:spcPts val="1200"/>
              </a:spcBef>
              <a:defRPr sz="2200">
                <a:solidFill>
                  <a:srgbClr val="44546A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A CNCF supply-chain framework that cryptographically records who did what to an artifact, so the whole build can be verified end-to-end.</a:t>
            </a:r>
          </a:p>
          <a:p>
            <a:pPr>
              <a:spcBef>
                <a:spcPts val="300"/>
              </a:spcBef>
              <a:defRPr sz="2200">
                <a:solidFill>
                  <a:srgbClr val="44546A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Each pipeline step produces a signed link file containing its inputs (materials) and outputs (products), hashed by SHA-256. The layout file enforces step ordering and expected artifacts.</a:t>
            </a:r>
          </a:p>
        </p:txBody>
      </p:sp>
      <p:sp>
        <p:nvSpPr>
          <p:cNvPr id="280" name="Google Shape;223;intoto1"/>
          <p:cNvSpPr txBox="1"/>
          <p:nvPr/>
        </p:nvSpPr>
        <p:spPr>
          <a:xfrm>
            <a:off x="610495" y="4639731"/>
            <a:ext cx="16319728" cy="2509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/>
          <a:p>
            <a:pPr>
              <a:spcBef>
                <a:spcPts val="1800"/>
              </a:spcBef>
              <a:defRPr b="1" sz="3200">
                <a:solidFill>
                  <a:srgbClr val="2CA389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How we use it</a:t>
            </a:r>
          </a:p>
          <a:p>
            <a:pPr marL="400050" indent="-342900">
              <a:lnSpc>
                <a:spcPct val="150000"/>
              </a:lnSpc>
              <a:spcBef>
                <a:spcPts val="200"/>
              </a:spcBef>
              <a:buClr>
                <a:srgbClr val="000000"/>
              </a:buClr>
              <a:buSzPct val="100000"/>
              <a:buFont typeface="Arial"/>
              <a:buChar char="•"/>
              <a:defRPr sz="2200">
                <a:solidFill>
                  <a:srgbClr val="44546A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Signed link metadata for 5 steps: build-image, generate-sbom, scan-vulns, create-commitment, policy-check</a:t>
            </a:r>
          </a:p>
          <a:p>
            <a:pPr marL="400050" indent="-342900">
              <a:lnSpc>
                <a:spcPct val="150000"/>
              </a:lnSpc>
              <a:spcBef>
                <a:spcPts val="100"/>
              </a:spcBef>
              <a:buClr>
                <a:srgbClr val="000000"/>
              </a:buClr>
              <a:buSzPct val="100000"/>
              <a:buFont typeface="Arial"/>
              <a:buChar char="•"/>
              <a:defRPr sz="2200">
                <a:solidFill>
                  <a:srgbClr val="44546A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Each link records materials → products by SHA-256 (e.g. SBOM → grype-results.json → merkle_roots.json)</a:t>
            </a:r>
          </a:p>
          <a:p>
            <a:pPr marL="400050" indent="-342900">
              <a:lnSpc>
                <a:spcPct val="150000"/>
              </a:lnSpc>
              <a:spcBef>
                <a:spcPts val="100"/>
              </a:spcBef>
              <a:buClr>
                <a:srgbClr val="000000"/>
              </a:buClr>
              <a:buSzPct val="100000"/>
              <a:buFont typeface="Arial"/>
              <a:buChar char="•"/>
              <a:defRPr sz="2200">
                <a:solidFill>
                  <a:srgbClr val="44546A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Supply-chain layout enforces step order and expected artifacts — a tampered or skipped step is detectable</a:t>
            </a:r>
          </a:p>
          <a:p>
            <a:pPr marL="400050" indent="-342900">
              <a:lnSpc>
                <a:spcPct val="150000"/>
              </a:lnSpc>
              <a:spcBef>
                <a:spcPts val="100"/>
              </a:spcBef>
              <a:buClr>
                <a:srgbClr val="000000"/>
              </a:buClr>
              <a:buSzPct val="100000"/>
              <a:buFont typeface="Arial"/>
              <a:buChar char="•"/>
              <a:defRPr sz="2200">
                <a:solidFill>
                  <a:srgbClr val="44546A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Satisfies NIST SSDF PW.1.1 (security-focused build environments)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90;p9"/>
          <p:cNvSpPr txBox="1"/>
          <p:nvPr>
            <p:ph type="sldNum" sz="quarter" idx="4294967295"/>
          </p:nvPr>
        </p:nvSpPr>
        <p:spPr>
          <a:xfrm>
            <a:off x="831291" y="9609573"/>
            <a:ext cx="602224" cy="6146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b="1"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83" name="Google Shape;39;p8"/>
          <p:cNvSpPr txBox="1"/>
          <p:nvPr/>
        </p:nvSpPr>
        <p:spPr>
          <a:xfrm>
            <a:off x="593561" y="687950"/>
            <a:ext cx="17309424" cy="8614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>
            <a:lvl1pPr>
              <a:defRPr b="1" sz="4800">
                <a:solidFill>
                  <a:srgbClr val="005596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TUF: Distributing the Roots Safely</a:t>
            </a:r>
          </a:p>
        </p:txBody>
      </p:sp>
      <p:grpSp>
        <p:nvGrpSpPr>
          <p:cNvPr id="286" name="Google Shape;104;p7"/>
          <p:cNvGrpSpPr/>
          <p:nvPr/>
        </p:nvGrpSpPr>
        <p:grpSpPr>
          <a:xfrm>
            <a:off x="610493" y="8143839"/>
            <a:ext cx="16666833" cy="923304"/>
            <a:chOff x="0" y="-1"/>
            <a:chExt cx="16666832" cy="923303"/>
          </a:xfrm>
        </p:grpSpPr>
        <p:sp>
          <p:nvSpPr>
            <p:cNvPr id="284" name="Rectangle"/>
            <p:cNvSpPr/>
            <p:nvPr/>
          </p:nvSpPr>
          <p:spPr>
            <a:xfrm>
              <a:off x="-1" y="-2"/>
              <a:ext cx="16666833" cy="923305"/>
            </a:xfrm>
            <a:prstGeom prst="rect">
              <a:avLst/>
            </a:prstGeom>
            <a:solidFill>
              <a:srgbClr val="DAE3F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i="1" sz="2500">
                  <a:solidFill>
                    <a:srgbClr val="44546A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85" name="The Merkle root is only useful if consumers can trust they received the right one. TUF closes that gap without a PKI."/>
            <p:cNvSpPr txBox="1"/>
            <p:nvPr/>
          </p:nvSpPr>
          <p:spPr>
            <a:xfrm>
              <a:off x="-1" y="191268"/>
              <a:ext cx="16666833" cy="5407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3" tIns="91423" rIns="91423" bIns="91423" numCol="1" anchor="ctr">
              <a:spAutoFit/>
            </a:bodyPr>
            <a:lstStyle>
              <a:lvl1pPr algn="ctr">
                <a:defRPr i="1" sz="2500">
                  <a:solidFill>
                    <a:srgbClr val="44546A"/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pPr/>
              <a:r>
                <a:t>The Merkle root is only useful if consumers can trust they received the right one. TUF closes that gap without a PKI.</a:t>
              </a:r>
            </a:p>
          </p:txBody>
        </p:sp>
      </p:grpSp>
      <p:sp>
        <p:nvSpPr>
          <p:cNvPr id="287" name="Google Shape;232;tuf1"/>
          <p:cNvSpPr txBox="1"/>
          <p:nvPr/>
        </p:nvSpPr>
        <p:spPr>
          <a:xfrm>
            <a:off x="610494" y="2153683"/>
            <a:ext cx="17309424" cy="1711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/>
          <a:p>
            <a:pPr>
              <a:spcBef>
                <a:spcPts val="1200"/>
              </a:spcBef>
              <a:defRPr b="1" sz="320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What it is</a:t>
            </a:r>
          </a:p>
          <a:p>
            <a:pPr>
              <a:spcBef>
                <a:spcPts val="1200"/>
              </a:spcBef>
              <a:defRPr sz="2000">
                <a:solidFill>
                  <a:srgbClr val="44546A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The Update Framework, a CNCF project that protects how signed metadata reaches consumers — with built-in resistance to rollback and key-compromise attacks.</a:t>
            </a:r>
          </a:p>
          <a:p>
            <a:pPr>
              <a:spcBef>
                <a:spcPts val="300"/>
              </a:spcBef>
              <a:defRPr sz="2000">
                <a:solidFill>
                  <a:srgbClr val="44546A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Without TUF, an attacker who compromises the distribution channel can serve stale or tampered roots. TUF makes that detectable by design.</a:t>
            </a:r>
          </a:p>
        </p:txBody>
      </p:sp>
      <p:sp>
        <p:nvSpPr>
          <p:cNvPr id="288" name="Google Shape;233;tuf1"/>
          <p:cNvSpPr txBox="1"/>
          <p:nvPr/>
        </p:nvSpPr>
        <p:spPr>
          <a:xfrm>
            <a:off x="610494" y="4555066"/>
            <a:ext cx="16932438" cy="2509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/>
          <a:p>
            <a:pPr>
              <a:spcBef>
                <a:spcPts val="1200"/>
              </a:spcBef>
              <a:defRPr b="1" sz="3200">
                <a:solidFill>
                  <a:srgbClr val="2CA389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How we use it</a:t>
            </a:r>
          </a:p>
          <a:p>
            <a:pPr marL="400050" indent="-342900">
              <a:lnSpc>
                <a:spcPct val="150000"/>
              </a:lnSpc>
              <a:spcBef>
                <a:spcPts val="200"/>
              </a:spcBef>
              <a:buClr>
                <a:srgbClr val="000000"/>
              </a:buClr>
              <a:buSzPct val="100000"/>
              <a:buFont typeface="Arial"/>
              <a:buChar char="•"/>
              <a:defRPr sz="2200">
                <a:solidFill>
                  <a:srgbClr val="44546A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Protects merkle_roots.json (PUBLIC_ROOT + COMMITMENT_ROOT) as a signed TUF target — recorded by length and SHA-256</a:t>
            </a:r>
          </a:p>
          <a:p>
            <a:pPr marL="400050" indent="-342900">
              <a:lnSpc>
                <a:spcPct val="150000"/>
              </a:lnSpc>
              <a:spcBef>
                <a:spcPts val="100"/>
              </a:spcBef>
              <a:buClr>
                <a:srgbClr val="000000"/>
              </a:buClr>
              <a:buSzPct val="100000"/>
              <a:buFont typeface="Arial"/>
              <a:buChar char="•"/>
              <a:defRPr sz="2200">
                <a:solidFill>
                  <a:srgbClr val="44546A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Four-role key hierarchy: root → targets → snapshot → timestamp, each independently signed</a:t>
            </a:r>
          </a:p>
          <a:p>
            <a:pPr marL="400050" indent="-342900">
              <a:lnSpc>
                <a:spcPct val="150000"/>
              </a:lnSpc>
              <a:spcBef>
                <a:spcPts val="100"/>
              </a:spcBef>
              <a:buClr>
                <a:srgbClr val="000000"/>
              </a:buClr>
              <a:buSzPct val="100000"/>
              <a:buFont typeface="Arial"/>
              <a:buChar char="•"/>
              <a:defRPr sz="2200">
                <a:solidFill>
                  <a:srgbClr val="44546A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Expiration-based freshness: 365-day root, 90-day targets, 30-day snapshot, 1-day timestamp — stale roots are rejected</a:t>
            </a:r>
          </a:p>
          <a:p>
            <a:pPr marL="400050" indent="-342900">
              <a:lnSpc>
                <a:spcPct val="150000"/>
              </a:lnSpc>
              <a:spcBef>
                <a:spcPts val="100"/>
              </a:spcBef>
              <a:buClr>
                <a:srgbClr val="000000"/>
              </a:buClr>
              <a:buSzPct val="100000"/>
              <a:buFont typeface="Arial"/>
              <a:buChar char="•"/>
              <a:defRPr sz="2200">
                <a:solidFill>
                  <a:srgbClr val="44546A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Satisfies NIST SSDF PS.2.1 (secure software distribution)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90;p9"/>
          <p:cNvSpPr txBox="1"/>
          <p:nvPr>
            <p:ph type="sldNum" sz="quarter" idx="4294967295"/>
          </p:nvPr>
        </p:nvSpPr>
        <p:spPr>
          <a:xfrm>
            <a:off x="831291" y="9609573"/>
            <a:ext cx="602224" cy="6146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b="1"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91" name="Google Shape;39;p8"/>
          <p:cNvSpPr txBox="1"/>
          <p:nvPr/>
        </p:nvSpPr>
        <p:spPr>
          <a:xfrm>
            <a:off x="593561" y="687950"/>
            <a:ext cx="17309424" cy="8614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>
            <a:lvl1pPr>
              <a:defRPr b="1" sz="4800">
                <a:solidFill>
                  <a:srgbClr val="005596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OPA: Gating on Policy (Integrity ≠ Security)</a:t>
            </a:r>
          </a:p>
        </p:txBody>
      </p:sp>
      <p:grpSp>
        <p:nvGrpSpPr>
          <p:cNvPr id="294" name="Google Shape;104;p7"/>
          <p:cNvGrpSpPr/>
          <p:nvPr/>
        </p:nvGrpSpPr>
        <p:grpSpPr>
          <a:xfrm>
            <a:off x="610493" y="8228505"/>
            <a:ext cx="16666833" cy="923304"/>
            <a:chOff x="0" y="-1"/>
            <a:chExt cx="16666832" cy="923303"/>
          </a:xfrm>
        </p:grpSpPr>
        <p:sp>
          <p:nvSpPr>
            <p:cNvPr id="292" name="Rectangle"/>
            <p:cNvSpPr/>
            <p:nvPr/>
          </p:nvSpPr>
          <p:spPr>
            <a:xfrm>
              <a:off x="-1" y="-2"/>
              <a:ext cx="16666833" cy="923305"/>
            </a:xfrm>
            <a:prstGeom prst="rect">
              <a:avLst/>
            </a:prstGeom>
            <a:solidFill>
              <a:srgbClr val="DAE3F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i="1" sz="2500">
                  <a:solidFill>
                    <a:srgbClr val="44546A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93" name="Integrity without policy is not security. A perfectly committed SBOM full of Log4Shell is still a blocked deployment."/>
            <p:cNvSpPr txBox="1"/>
            <p:nvPr/>
          </p:nvSpPr>
          <p:spPr>
            <a:xfrm>
              <a:off x="-1" y="191268"/>
              <a:ext cx="16666833" cy="5407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3" tIns="91423" rIns="91423" bIns="91423" numCol="1" anchor="ctr">
              <a:spAutoFit/>
            </a:bodyPr>
            <a:lstStyle>
              <a:lvl1pPr algn="ctr">
                <a:defRPr i="1" sz="2500">
                  <a:solidFill>
                    <a:srgbClr val="44546A"/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pPr/>
              <a:r>
                <a:t>Integrity without policy is not security. A perfectly committed SBOM full of Log4Shell is still a blocked deployment.</a:t>
              </a:r>
            </a:p>
          </p:txBody>
        </p:sp>
      </p:grpSp>
      <p:sp>
        <p:nvSpPr>
          <p:cNvPr id="295" name="Google Shape;242;opa1"/>
          <p:cNvSpPr txBox="1"/>
          <p:nvPr/>
        </p:nvSpPr>
        <p:spPr>
          <a:xfrm>
            <a:off x="610494" y="1850887"/>
            <a:ext cx="16666831" cy="2078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/>
          <a:p>
            <a:pPr>
              <a:spcBef>
                <a:spcPts val="1200"/>
              </a:spcBef>
              <a:defRPr b="1" sz="320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What it is</a:t>
            </a:r>
          </a:p>
          <a:p>
            <a:pPr>
              <a:spcBef>
                <a:spcPts val="200"/>
              </a:spcBef>
              <a:defRPr sz="2300">
                <a:solidFill>
                  <a:srgbClr val="44546A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Open Policy Agent, a CNCF general-purpose policy engine using the Rego language. The layer that gates deployment.</a:t>
            </a:r>
            <a:br/>
          </a:p>
          <a:p>
            <a:pPr>
              <a:spcBef>
                <a:spcPts val="300"/>
              </a:spcBef>
              <a:defRPr b="1" sz="230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Key distinction: </a:t>
            </a:r>
            <a:r>
              <a:rPr b="0">
                <a:solidFill>
                  <a:srgbClr val="44546A"/>
                </a:solidFill>
              </a:rPr>
              <a:t>the Merkle commitment proves the SBOM was not tampered with. OPA proves the SBOM is actually safe to ship.</a:t>
            </a:r>
          </a:p>
        </p:txBody>
      </p:sp>
      <p:sp>
        <p:nvSpPr>
          <p:cNvPr id="296" name="Google Shape;243;opa1"/>
          <p:cNvSpPr txBox="1"/>
          <p:nvPr/>
        </p:nvSpPr>
        <p:spPr>
          <a:xfrm>
            <a:off x="610495" y="4619816"/>
            <a:ext cx="16543440" cy="2865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/>
          <a:p>
            <a:pPr>
              <a:spcBef>
                <a:spcPts val="1200"/>
              </a:spcBef>
              <a:defRPr b="1" sz="3200">
                <a:solidFill>
                  <a:srgbClr val="2CA389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How we use it</a:t>
            </a:r>
          </a:p>
          <a:p>
            <a:pPr marL="400050" indent="-342900"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•"/>
              <a:defRPr sz="2300">
                <a:solidFill>
                  <a:srgbClr val="44546A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Three Rego policies: SBOM completeness, vulnerability threshold (no Critical; High → warning), NIST compliance (all steps completed)</a:t>
            </a:r>
          </a:p>
          <a:p>
            <a:pPr marL="400050" indent="-342900"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•"/>
              <a:defRPr sz="2300">
                <a:solidFill>
                  <a:srgbClr val="44546A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OPA Gatekeeper extends into Kubernetes admission: pods must carry sbom.merkle/pipeline annotation and SBOM_PUBLIC_ROOT env var</a:t>
            </a:r>
          </a:p>
          <a:p>
            <a:pPr marL="400050" indent="-342900">
              <a:spcBef>
                <a:spcPts val="100"/>
              </a:spcBef>
              <a:buClr>
                <a:srgbClr val="000000"/>
              </a:buClr>
              <a:buSzPct val="100000"/>
              <a:buFont typeface="Arial"/>
              <a:buChar char="•"/>
              <a:defRPr b="1" sz="2300">
                <a:solidFill>
                  <a:srgbClr val="44546A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Result: </a:t>
            </a:r>
            <a:r>
              <a:rPr b="0"/>
              <a:t>a vulnerable image passes commitment verification but FAILS the OPA policy — demonstrating the two layers are independent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90;p9"/>
          <p:cNvSpPr txBox="1"/>
          <p:nvPr>
            <p:ph type="sldNum" sz="quarter" idx="4294967295"/>
          </p:nvPr>
        </p:nvSpPr>
        <p:spPr>
          <a:xfrm>
            <a:off x="831291" y="9609573"/>
            <a:ext cx="602224" cy="6146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b="1"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99" name="Google Shape;39;p8"/>
          <p:cNvSpPr txBox="1"/>
          <p:nvPr/>
        </p:nvSpPr>
        <p:spPr>
          <a:xfrm>
            <a:off x="593561" y="687950"/>
            <a:ext cx="17309424" cy="8614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>
            <a:lvl1pPr>
              <a:defRPr b="1" sz="4800">
                <a:solidFill>
                  <a:srgbClr val="005596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Kubernetes (kind) + Sigstore/cosign: Runtime &amp; Signing</a:t>
            </a:r>
          </a:p>
        </p:txBody>
      </p:sp>
      <p:grpSp>
        <p:nvGrpSpPr>
          <p:cNvPr id="302" name="Google Shape;104;p7"/>
          <p:cNvGrpSpPr/>
          <p:nvPr/>
        </p:nvGrpSpPr>
        <p:grpSpPr>
          <a:xfrm>
            <a:off x="610493" y="8068759"/>
            <a:ext cx="16666833" cy="1050965"/>
            <a:chOff x="0" y="0"/>
            <a:chExt cx="16666832" cy="1050964"/>
          </a:xfrm>
        </p:grpSpPr>
        <p:sp>
          <p:nvSpPr>
            <p:cNvPr id="300" name="Rectangle"/>
            <p:cNvSpPr/>
            <p:nvPr/>
          </p:nvSpPr>
          <p:spPr>
            <a:xfrm>
              <a:off x="-1" y="-1"/>
              <a:ext cx="16666833" cy="1050965"/>
            </a:xfrm>
            <a:prstGeom prst="rect">
              <a:avLst/>
            </a:prstGeom>
            <a:solidFill>
              <a:srgbClr val="DAE3F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i="1" sz="2500">
                  <a:solidFill>
                    <a:srgbClr val="44546A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301" name="Every CNCF tool in this pipeline was already in your stack. The commitment scheme is the missing cryptographic link between them."/>
            <p:cNvSpPr txBox="1"/>
            <p:nvPr/>
          </p:nvSpPr>
          <p:spPr>
            <a:xfrm>
              <a:off x="-1" y="70948"/>
              <a:ext cx="16666833" cy="9090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3" tIns="91423" rIns="91423" bIns="91423" numCol="1" anchor="ctr">
              <a:spAutoFit/>
            </a:bodyPr>
            <a:lstStyle/>
            <a:p>
              <a:pPr algn="ctr">
                <a:defRPr i="1" sz="2500">
                  <a:solidFill>
                    <a:srgbClr val="44546A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r>
                <a:t>Every CNCF tool in this pipeline was already in your stack. The commitment scheme is the missing</a:t>
              </a:r>
              <a:br/>
              <a:r>
                <a:t>cryptographic link between them.</a:t>
              </a:r>
            </a:p>
          </p:txBody>
        </p:sp>
      </p:grpSp>
      <p:sp>
        <p:nvSpPr>
          <p:cNvPr id="303" name="Google Shape;252;kind1"/>
          <p:cNvSpPr txBox="1"/>
          <p:nvPr/>
        </p:nvSpPr>
        <p:spPr>
          <a:xfrm>
            <a:off x="593561" y="1776274"/>
            <a:ext cx="16683765" cy="2358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/>
          <a:p>
            <a:pPr>
              <a:spcBef>
                <a:spcPts val="1200"/>
              </a:spcBef>
              <a:defRPr b="1" sz="320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What it is</a:t>
            </a:r>
          </a:p>
          <a:p>
            <a:pPr>
              <a:spcBef>
                <a:spcPts val="200"/>
              </a:spcBef>
              <a:defRPr sz="2200">
                <a:solidFill>
                  <a:srgbClr val="44546A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Kubernetes is the CNCF container orchestrator; kind (Kubernetes in Docker) runs it locally for the demo. cosign (Sigstore/OpenSSF) handles image signing at every build.</a:t>
            </a:r>
            <a:br/>
          </a:p>
          <a:p>
            <a:pPr>
              <a:spcBef>
                <a:spcPts val="300"/>
              </a:spcBef>
              <a:defRPr sz="2200">
                <a:solidFill>
                  <a:srgbClr val="44546A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Together they represent the runtime and signing halves of the pipeline — where the commitment finally becomes an enforced constraint.</a:t>
            </a:r>
          </a:p>
        </p:txBody>
      </p:sp>
      <p:sp>
        <p:nvSpPr>
          <p:cNvPr id="304" name="Google Shape;253;kind1"/>
          <p:cNvSpPr txBox="1"/>
          <p:nvPr/>
        </p:nvSpPr>
        <p:spPr>
          <a:xfrm>
            <a:off x="588254" y="4514165"/>
            <a:ext cx="17056280" cy="2929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/>
          <a:p>
            <a:pPr>
              <a:spcBef>
                <a:spcPts val="1200"/>
              </a:spcBef>
              <a:defRPr b="1" sz="3200">
                <a:solidFill>
                  <a:srgbClr val="2CA389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How we use it</a:t>
            </a:r>
          </a:p>
          <a:p>
            <a:pPr marL="400050" indent="-342900"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•"/>
              <a:defRPr sz="2200">
                <a:solidFill>
                  <a:srgbClr val="44546A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kind deploys the image with Merkle roots injected as a ConfigMap; multi-node pins secure/medium/legacy variants to tiered nodes via nodeSelector</a:t>
            </a:r>
          </a:p>
          <a:p>
            <a:pPr marL="400050" indent="-342900"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•"/>
              <a:defRPr sz="2200">
                <a:solidFill>
                  <a:srgbClr val="44546A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OPA Gatekeeper constraint enforces SBOM-commitment annotations at admission time — unsigned or unannotated pods are rejected</a:t>
            </a:r>
          </a:p>
          <a:p>
            <a:pPr marL="400050" indent="-342900"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•"/>
              <a:defRPr sz="2200">
                <a:solidFill>
                  <a:srgbClr val="44546A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cosign key pair + image-signing step completes provenance from build to deploy</a:t>
            </a:r>
          </a:p>
          <a:p>
            <a:pPr marL="400050" indent="-342900"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•"/>
              <a:defRPr sz="2200">
                <a:solidFill>
                  <a:srgbClr val="44546A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Full loop: signed image → attested build → committed SBOM → policy-gated, verifiable runtime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90;p9"/>
          <p:cNvSpPr txBox="1"/>
          <p:nvPr>
            <p:ph type="sldNum" sz="quarter" idx="4294967295"/>
          </p:nvPr>
        </p:nvSpPr>
        <p:spPr>
          <a:xfrm>
            <a:off x="831291" y="9609573"/>
            <a:ext cx="602224" cy="6146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b="1"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fld id="{86CB4B4D-7CA3-9044-876B-883B54F8677D}" type="slidenum"/>
          </a:p>
        </p:txBody>
      </p:sp>
      <p:grpSp>
        <p:nvGrpSpPr>
          <p:cNvPr id="309" name="Google Shape;104;p7"/>
          <p:cNvGrpSpPr/>
          <p:nvPr/>
        </p:nvGrpSpPr>
        <p:grpSpPr>
          <a:xfrm>
            <a:off x="176004" y="2301916"/>
            <a:ext cx="16666834" cy="1050965"/>
            <a:chOff x="0" y="0"/>
            <a:chExt cx="16666832" cy="1050964"/>
          </a:xfrm>
        </p:grpSpPr>
        <p:sp>
          <p:nvSpPr>
            <p:cNvPr id="307" name="Rectangle"/>
            <p:cNvSpPr/>
            <p:nvPr/>
          </p:nvSpPr>
          <p:spPr>
            <a:xfrm>
              <a:off x="-1" y="-1"/>
              <a:ext cx="16666833" cy="1050965"/>
            </a:xfrm>
            <a:prstGeom prst="rect">
              <a:avLst/>
            </a:prstGeom>
            <a:solidFill>
              <a:srgbClr val="DAE3F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i="1" sz="2500">
                  <a:solidFill>
                    <a:srgbClr val="44546A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308" name="Every CNCF tool in this pipeline was already in your stack. The commitment scheme is the missing cryptographic link between them."/>
            <p:cNvSpPr txBox="1"/>
            <p:nvPr/>
          </p:nvSpPr>
          <p:spPr>
            <a:xfrm>
              <a:off x="-1" y="255100"/>
              <a:ext cx="16666833" cy="5407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3" tIns="91423" rIns="91423" bIns="91423" numCol="1" anchor="ctr">
              <a:spAutoFit/>
            </a:bodyPr>
            <a:lstStyle/>
            <a:p>
              <a:pPr algn="ctr">
                <a:defRPr i="1" sz="2500">
                  <a:solidFill>
                    <a:srgbClr val="44546A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r>
                <a:t>Github Repository: </a:t>
              </a:r>
              <a:r>
                <a:rPr u="sng">
                  <a:solidFill>
                    <a:srgbClr val="0000FF"/>
                  </a:solidFill>
                  <a:uFill>
                    <a:solidFill>
                      <a:srgbClr val="0000FF"/>
                    </a:solidFill>
                  </a:uFill>
                  <a:hlinkClick r:id="rId2" invalidUrl="" action="" tgtFrame="" tooltip="" history="1" highlightClick="0" endSnd="0"/>
                </a:rPr>
                <a:t>https://github.com/Sharvil2704/Commit-then-disclose.git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3" name="Google Shape;237;p16"/>
          <p:cNvGrpSpPr/>
          <p:nvPr/>
        </p:nvGrpSpPr>
        <p:grpSpPr>
          <a:xfrm>
            <a:off x="118497" y="2101609"/>
            <a:ext cx="9025505" cy="1962802"/>
            <a:chOff x="0" y="0"/>
            <a:chExt cx="9025504" cy="1962801"/>
          </a:xfrm>
        </p:grpSpPr>
        <p:sp>
          <p:nvSpPr>
            <p:cNvPr id="311" name="Google Shape;239;p16"/>
            <p:cNvSpPr txBox="1"/>
            <p:nvPr/>
          </p:nvSpPr>
          <p:spPr>
            <a:xfrm>
              <a:off x="0" y="0"/>
              <a:ext cx="9025505" cy="16179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3" tIns="91423" rIns="91423" bIns="91423" numCol="1" anchor="t">
              <a:spAutoFit/>
            </a:bodyPr>
            <a:lstStyle>
              <a:lvl1pPr algn="ctr">
                <a:defRPr b="1" sz="94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defRPr>
              </a:lvl1pPr>
            </a:lstStyle>
            <a:p>
              <a:pPr/>
              <a:r>
                <a:t>THANK YOU</a:t>
              </a:r>
            </a:p>
          </p:txBody>
        </p:sp>
        <p:sp>
          <p:nvSpPr>
            <p:cNvPr id="312" name="Google Shape;240;p16"/>
            <p:cNvSpPr/>
            <p:nvPr/>
          </p:nvSpPr>
          <p:spPr>
            <a:xfrm>
              <a:off x="1217952" y="1962801"/>
              <a:ext cx="6633902" cy="1"/>
            </a:xfrm>
            <a:prstGeom prst="line">
              <a:avLst/>
            </a:prstGeom>
            <a:noFill/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sp>
        <p:nvSpPr>
          <p:cNvPr id="314" name="Google Shape;90;p9"/>
          <p:cNvSpPr txBox="1"/>
          <p:nvPr>
            <p:ph type="sldNum" sz="quarter" idx="4294967295"/>
          </p:nvPr>
        </p:nvSpPr>
        <p:spPr>
          <a:xfrm>
            <a:off x="831291" y="9609573"/>
            <a:ext cx="602224" cy="6146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b="1"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30;p7"/>
          <p:cNvSpPr txBox="1"/>
          <p:nvPr/>
        </p:nvSpPr>
        <p:spPr>
          <a:xfrm>
            <a:off x="831292" y="2186888"/>
            <a:ext cx="10558603" cy="2085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>
            <a:lvl1pPr>
              <a:defRPr b="1" sz="66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Introduction and the Problem Space</a:t>
            </a:r>
          </a:p>
        </p:txBody>
      </p:sp>
      <p:sp>
        <p:nvSpPr>
          <p:cNvPr id="110" name="Google Shape;32;p7"/>
          <p:cNvSpPr txBox="1"/>
          <p:nvPr>
            <p:ph type="sldNum" sz="quarter" idx="4294967295"/>
          </p:nvPr>
        </p:nvSpPr>
        <p:spPr>
          <a:xfrm>
            <a:off x="831291" y="9609573"/>
            <a:ext cx="475088" cy="6146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b="1"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11" name="Google Shape;30;p7"/>
          <p:cNvSpPr txBox="1"/>
          <p:nvPr/>
        </p:nvSpPr>
        <p:spPr>
          <a:xfrm>
            <a:off x="831291" y="4837738"/>
            <a:ext cx="8312709" cy="1420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>
            <a:lvl1pPr>
              <a:lnSpc>
                <a:spcPts val="5000"/>
              </a:lnSpc>
              <a:defRPr sz="35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The tension between governance and vendor IP protection</a:t>
            </a:r>
          </a:p>
        </p:txBody>
      </p:sp>
      <p:sp>
        <p:nvSpPr>
          <p:cNvPr id="112" name="Google Shape;70;p8"/>
          <p:cNvSpPr/>
          <p:nvPr/>
        </p:nvSpPr>
        <p:spPr>
          <a:xfrm>
            <a:off x="924046" y="4707968"/>
            <a:ext cx="7305555" cy="1"/>
          </a:xfrm>
          <a:prstGeom prst="line">
            <a:avLst/>
          </a:prstGeom>
          <a:ln w="12700">
            <a:solidFill>
              <a:srgbClr val="008B8E"/>
            </a:solidFill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39;p8"/>
          <p:cNvSpPr txBox="1"/>
          <p:nvPr/>
        </p:nvSpPr>
        <p:spPr>
          <a:xfrm>
            <a:off x="593564" y="687950"/>
            <a:ext cx="13716002" cy="8614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>
            <a:lvl1pPr>
              <a:defRPr b="1" sz="4800">
                <a:solidFill>
                  <a:srgbClr val="005596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What is an SBOM</a:t>
            </a:r>
          </a:p>
        </p:txBody>
      </p:sp>
      <p:sp>
        <p:nvSpPr>
          <p:cNvPr id="115" name="Google Shape;40;p8"/>
          <p:cNvSpPr txBox="1"/>
          <p:nvPr/>
        </p:nvSpPr>
        <p:spPr>
          <a:xfrm>
            <a:off x="593562" y="2123482"/>
            <a:ext cx="16186479" cy="13608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>
            <a:spAutoFit/>
          </a:bodyPr>
          <a:lstStyle>
            <a:lvl1pPr>
              <a:lnSpc>
                <a:spcPts val="4000"/>
              </a:lnSpc>
              <a:defRPr sz="3000">
                <a:solidFill>
                  <a:srgbClr val="4597D3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A Software Bill of Materials is an inventory of every component, library, and dependency that makes up a piece of software.</a:t>
            </a:r>
          </a:p>
        </p:txBody>
      </p:sp>
      <p:sp>
        <p:nvSpPr>
          <p:cNvPr id="116" name="Google Shape;41;p8"/>
          <p:cNvSpPr txBox="1"/>
          <p:nvPr/>
        </p:nvSpPr>
        <p:spPr>
          <a:xfrm>
            <a:off x="1314093" y="4350734"/>
            <a:ext cx="11077434" cy="325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95250">
              <a:spcBef>
                <a:spcPts val="6000"/>
              </a:spcBef>
              <a:defRPr sz="2800">
                <a:solidFill>
                  <a:srgbClr val="3B3838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t>Required by NIST SSDF, US Executive Order 14028, EU Cyber Resilience Act</a:t>
            </a:r>
          </a:p>
          <a:p>
            <a:pPr indent="95250">
              <a:spcBef>
                <a:spcPts val="6000"/>
              </a:spcBef>
              <a:defRPr sz="2800">
                <a:solidFill>
                  <a:srgbClr val="3B3838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t>Standard formats: CycloneDX, SPDX</a:t>
            </a:r>
          </a:p>
          <a:p>
            <a:pPr indent="95250">
              <a:spcBef>
                <a:spcPts val="6000"/>
              </a:spcBef>
              <a:defRPr sz="2800">
                <a:solidFill>
                  <a:srgbClr val="3B3838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t>Typical enterprise SBOM contains 1,000 to 50,000 components</a:t>
            </a:r>
          </a:p>
        </p:txBody>
      </p:sp>
      <p:sp>
        <p:nvSpPr>
          <p:cNvPr id="117" name="Google Shape;58;p8"/>
          <p:cNvSpPr txBox="1"/>
          <p:nvPr>
            <p:ph type="sldNum" sz="quarter" idx="4294967295"/>
          </p:nvPr>
        </p:nvSpPr>
        <p:spPr>
          <a:xfrm>
            <a:off x="831291" y="9609573"/>
            <a:ext cx="475088" cy="6146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b="1"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118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1291" y="4350737"/>
            <a:ext cx="341186" cy="3411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1291" y="5984664"/>
            <a:ext cx="341186" cy="3411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1291" y="7213858"/>
            <a:ext cx="341186" cy="3411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39;p8"/>
          <p:cNvSpPr txBox="1"/>
          <p:nvPr/>
        </p:nvSpPr>
        <p:spPr>
          <a:xfrm>
            <a:off x="593564" y="687950"/>
            <a:ext cx="13716002" cy="8614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>
            <a:lvl1pPr>
              <a:defRPr b="1" sz="4800">
                <a:solidFill>
                  <a:srgbClr val="005596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Two demands that conflict</a:t>
            </a:r>
          </a:p>
        </p:txBody>
      </p:sp>
      <p:sp>
        <p:nvSpPr>
          <p:cNvPr id="123" name="Google Shape;58;p8"/>
          <p:cNvSpPr txBox="1"/>
          <p:nvPr>
            <p:ph type="sldNum" sz="quarter" idx="4294967295"/>
          </p:nvPr>
        </p:nvSpPr>
        <p:spPr>
          <a:xfrm>
            <a:off x="831291" y="9609573"/>
            <a:ext cx="475088" cy="6146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b="1"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24" name="Google Shape;114;p11"/>
          <p:cNvSpPr/>
          <p:nvPr/>
        </p:nvSpPr>
        <p:spPr>
          <a:xfrm>
            <a:off x="846848" y="2355993"/>
            <a:ext cx="1652431" cy="19079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5" y="0"/>
                </a:moveTo>
                <a:lnTo>
                  <a:pt x="0" y="5396"/>
                </a:lnTo>
                <a:lnTo>
                  <a:pt x="0" y="16196"/>
                </a:lnTo>
                <a:lnTo>
                  <a:pt x="10805" y="21600"/>
                </a:lnTo>
                <a:lnTo>
                  <a:pt x="21600" y="16196"/>
                </a:lnTo>
                <a:lnTo>
                  <a:pt x="21600" y="5396"/>
                </a:lnTo>
                <a:lnTo>
                  <a:pt x="10805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005596"/>
            </a:solidFill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125" name="Google Shape;115;p11"/>
          <p:cNvSpPr/>
          <p:nvPr/>
        </p:nvSpPr>
        <p:spPr>
          <a:xfrm>
            <a:off x="1001999" y="2534367"/>
            <a:ext cx="1342944" cy="15505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5397"/>
                </a:lnTo>
                <a:lnTo>
                  <a:pt x="0" y="16202"/>
                </a:lnTo>
                <a:lnTo>
                  <a:pt x="10800" y="21600"/>
                </a:lnTo>
                <a:lnTo>
                  <a:pt x="21600" y="16202"/>
                </a:lnTo>
                <a:lnTo>
                  <a:pt x="21600" y="5397"/>
                </a:lnTo>
                <a:lnTo>
                  <a:pt x="10800" y="0"/>
                </a:lnTo>
                <a:close/>
              </a:path>
            </a:pathLst>
          </a:custGeom>
          <a:solidFill>
            <a:srgbClr val="00559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126" name="Google Shape;116;p11"/>
          <p:cNvSpPr txBox="1"/>
          <p:nvPr/>
        </p:nvSpPr>
        <p:spPr>
          <a:xfrm>
            <a:off x="3134798" y="3233894"/>
            <a:ext cx="5373746" cy="15531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457200" indent="-361950">
              <a:lnSpc>
                <a:spcPct val="150000"/>
              </a:lnSpc>
              <a:buClr>
                <a:srgbClr val="3B3838"/>
              </a:buClr>
              <a:buSzPts val="2600"/>
              <a:buFont typeface="Helvetica"/>
              <a:buChar char="●"/>
              <a:defRPr sz="2600">
                <a:solidFill>
                  <a:srgbClr val="3B3838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Full transparency</a:t>
            </a:r>
          </a:p>
          <a:p>
            <a:pPr marL="457200" indent="-361950">
              <a:lnSpc>
                <a:spcPct val="150000"/>
              </a:lnSpc>
              <a:buClr>
                <a:srgbClr val="3B3838"/>
              </a:buClr>
              <a:buSzPts val="2600"/>
              <a:buFont typeface="Helvetica"/>
              <a:buChar char="●"/>
              <a:defRPr sz="2600">
                <a:solidFill>
                  <a:srgbClr val="3B3838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Ability to verify</a:t>
            </a:r>
          </a:p>
          <a:p>
            <a:pPr marL="457200" indent="-361950">
              <a:lnSpc>
                <a:spcPct val="150000"/>
              </a:lnSpc>
              <a:buClr>
                <a:srgbClr val="3B3838"/>
              </a:buClr>
              <a:buSzPts val="2600"/>
              <a:buFont typeface="Helvetica"/>
              <a:buChar char="●"/>
              <a:defRPr sz="2600">
                <a:solidFill>
                  <a:srgbClr val="3B3838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Ongoing monitoring</a:t>
            </a:r>
          </a:p>
        </p:txBody>
      </p:sp>
      <p:sp>
        <p:nvSpPr>
          <p:cNvPr id="127" name="Google Shape;117;p11"/>
          <p:cNvSpPr txBox="1"/>
          <p:nvPr/>
        </p:nvSpPr>
        <p:spPr>
          <a:xfrm>
            <a:off x="3134798" y="2686692"/>
            <a:ext cx="5373746" cy="3824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15000"/>
              </a:lnSpc>
              <a:defRPr b="1" sz="2700">
                <a:solidFill>
                  <a:srgbClr val="3B3838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Customers and regulators want</a:t>
            </a:r>
          </a:p>
        </p:txBody>
      </p:sp>
      <p:sp>
        <p:nvSpPr>
          <p:cNvPr id="128" name="Google Shape;114;p11"/>
          <p:cNvSpPr/>
          <p:nvPr/>
        </p:nvSpPr>
        <p:spPr>
          <a:xfrm>
            <a:off x="9143999" y="2307868"/>
            <a:ext cx="1652432" cy="19079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5" y="0"/>
                </a:moveTo>
                <a:lnTo>
                  <a:pt x="0" y="5396"/>
                </a:lnTo>
                <a:lnTo>
                  <a:pt x="0" y="16196"/>
                </a:lnTo>
                <a:lnTo>
                  <a:pt x="10805" y="21600"/>
                </a:lnTo>
                <a:lnTo>
                  <a:pt x="21600" y="16196"/>
                </a:lnTo>
                <a:lnTo>
                  <a:pt x="21600" y="5396"/>
                </a:lnTo>
                <a:lnTo>
                  <a:pt x="10805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2CA389"/>
            </a:solidFill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129" name="Google Shape;115;p11"/>
          <p:cNvSpPr/>
          <p:nvPr/>
        </p:nvSpPr>
        <p:spPr>
          <a:xfrm>
            <a:off x="9298806" y="2486655"/>
            <a:ext cx="1342943" cy="15505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5397"/>
                </a:lnTo>
                <a:lnTo>
                  <a:pt x="0" y="16202"/>
                </a:lnTo>
                <a:lnTo>
                  <a:pt x="10800" y="21600"/>
                </a:lnTo>
                <a:lnTo>
                  <a:pt x="21600" y="16202"/>
                </a:lnTo>
                <a:lnTo>
                  <a:pt x="21600" y="5397"/>
                </a:lnTo>
                <a:lnTo>
                  <a:pt x="10800" y="0"/>
                </a:lnTo>
                <a:close/>
              </a:path>
            </a:pathLst>
          </a:custGeom>
          <a:solidFill>
            <a:srgbClr val="2CA389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130" name="Google Shape;116;p11"/>
          <p:cNvSpPr txBox="1"/>
          <p:nvPr/>
        </p:nvSpPr>
        <p:spPr>
          <a:xfrm>
            <a:off x="11431950" y="3233894"/>
            <a:ext cx="5580252" cy="15531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457200" indent="-361950">
              <a:lnSpc>
                <a:spcPct val="150000"/>
              </a:lnSpc>
              <a:buClr>
                <a:srgbClr val="3B3838"/>
              </a:buClr>
              <a:buSzPts val="2600"/>
              <a:buFont typeface="Helvetica"/>
              <a:buChar char="●"/>
              <a:defRPr sz="2600">
                <a:solidFill>
                  <a:srgbClr val="3B3838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SBOM is a vulnerability map</a:t>
            </a:r>
          </a:p>
          <a:p>
            <a:pPr marL="457200" indent="-361950">
              <a:lnSpc>
                <a:spcPct val="150000"/>
              </a:lnSpc>
              <a:buClr>
                <a:srgbClr val="3B3838"/>
              </a:buClr>
              <a:buSzPts val="2600"/>
              <a:buFont typeface="Helvetica"/>
              <a:buChar char="●"/>
              <a:defRPr sz="2600">
                <a:solidFill>
                  <a:srgbClr val="3B3838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Exposes architecture decisions</a:t>
            </a:r>
          </a:p>
          <a:p>
            <a:pPr marL="457200" indent="-361950">
              <a:lnSpc>
                <a:spcPct val="150000"/>
              </a:lnSpc>
              <a:buClr>
                <a:srgbClr val="3B3838"/>
              </a:buClr>
              <a:buSzPts val="2600"/>
              <a:buFont typeface="Helvetica"/>
              <a:buChar char="●"/>
              <a:defRPr sz="2600">
                <a:solidFill>
                  <a:srgbClr val="3B3838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Reveals supplier relationships</a:t>
            </a:r>
          </a:p>
        </p:txBody>
      </p:sp>
      <p:sp>
        <p:nvSpPr>
          <p:cNvPr id="131" name="Google Shape;117;p11"/>
          <p:cNvSpPr txBox="1"/>
          <p:nvPr/>
        </p:nvSpPr>
        <p:spPr>
          <a:xfrm>
            <a:off x="11431950" y="2686692"/>
            <a:ext cx="6009202" cy="3824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15000"/>
              </a:lnSpc>
              <a:defRPr b="1" sz="2700">
                <a:solidFill>
                  <a:srgbClr val="3B3838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Vendors resist publishing because</a:t>
            </a:r>
          </a:p>
        </p:txBody>
      </p:sp>
      <p:grpSp>
        <p:nvGrpSpPr>
          <p:cNvPr id="134" name="Google Shape;104;p7"/>
          <p:cNvGrpSpPr/>
          <p:nvPr/>
        </p:nvGrpSpPr>
        <p:grpSpPr>
          <a:xfrm>
            <a:off x="846850" y="7103794"/>
            <a:ext cx="16478625" cy="923403"/>
            <a:chOff x="0" y="0"/>
            <a:chExt cx="16478623" cy="923401"/>
          </a:xfrm>
        </p:grpSpPr>
        <p:sp>
          <p:nvSpPr>
            <p:cNvPr id="132" name="Rectangle"/>
            <p:cNvSpPr/>
            <p:nvPr/>
          </p:nvSpPr>
          <p:spPr>
            <a:xfrm>
              <a:off x="0" y="0"/>
              <a:ext cx="16478625" cy="923403"/>
            </a:xfrm>
            <a:prstGeom prst="rect">
              <a:avLst/>
            </a:prstGeom>
            <a:solidFill>
              <a:srgbClr val="DAE3F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i="1" sz="3000">
                  <a:solidFill>
                    <a:srgbClr val="44546A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33" name="Traditional approaches force a binary choice — publish everything or hide everything."/>
            <p:cNvSpPr txBox="1"/>
            <p:nvPr/>
          </p:nvSpPr>
          <p:spPr>
            <a:xfrm>
              <a:off x="0" y="160607"/>
              <a:ext cx="16478625" cy="6021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3" tIns="91423" rIns="91423" bIns="91423" numCol="1" anchor="ctr">
              <a:spAutoFit/>
            </a:bodyPr>
            <a:lstStyle>
              <a:lvl1pPr algn="ctr">
                <a:defRPr i="1" sz="3000">
                  <a:solidFill>
                    <a:srgbClr val="44546A"/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pPr/>
              <a:r>
                <a:t>Traditional approaches force a binary choice — publish everything or hide everything.</a:t>
              </a:r>
            </a:p>
          </p:txBody>
        </p:sp>
      </p:grpSp>
      <p:pic>
        <p:nvPicPr>
          <p:cNvPr id="135" name="Picture 17" descr="Picture 17"/>
          <p:cNvPicPr>
            <a:picLocks noChangeAspect="1"/>
          </p:cNvPicPr>
          <p:nvPr/>
        </p:nvPicPr>
        <p:blipFill>
          <a:blip r:embed="rId2">
            <a:extLst/>
          </a:blip>
          <a:srcRect l="0" t="39513" r="0" b="0"/>
          <a:stretch>
            <a:fillRect/>
          </a:stretch>
        </p:blipFill>
        <p:spPr>
          <a:xfrm>
            <a:off x="1207207" y="2997780"/>
            <a:ext cx="862894" cy="5219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Picture 19" descr="Picture 1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73259" y="2867379"/>
            <a:ext cx="733032" cy="7330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39;p8"/>
          <p:cNvSpPr txBox="1"/>
          <p:nvPr/>
        </p:nvSpPr>
        <p:spPr>
          <a:xfrm>
            <a:off x="593564" y="687950"/>
            <a:ext cx="13716002" cy="8614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>
            <a:lvl1pPr>
              <a:defRPr b="1" sz="4800">
                <a:solidFill>
                  <a:srgbClr val="005596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The recipe analogy is misleading</a:t>
            </a:r>
          </a:p>
        </p:txBody>
      </p:sp>
      <p:sp>
        <p:nvSpPr>
          <p:cNvPr id="139" name="Google Shape;58;p8"/>
          <p:cNvSpPr txBox="1"/>
          <p:nvPr>
            <p:ph type="sldNum" sz="quarter" idx="4294967295"/>
          </p:nvPr>
        </p:nvSpPr>
        <p:spPr>
          <a:xfrm>
            <a:off x="831291" y="9609573"/>
            <a:ext cx="475088" cy="6146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b="1"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fld id="{86CB4B4D-7CA3-9044-876B-883B54F8677D}" type="slidenum"/>
          </a:p>
        </p:txBody>
      </p:sp>
      <p:grpSp>
        <p:nvGrpSpPr>
          <p:cNvPr id="142" name="Google Shape;104;p7"/>
          <p:cNvGrpSpPr/>
          <p:nvPr/>
        </p:nvGrpSpPr>
        <p:grpSpPr>
          <a:xfrm>
            <a:off x="831290" y="7315198"/>
            <a:ext cx="15659996" cy="962531"/>
            <a:chOff x="0" y="-1"/>
            <a:chExt cx="15659994" cy="962530"/>
          </a:xfrm>
        </p:grpSpPr>
        <p:sp>
          <p:nvSpPr>
            <p:cNvPr id="140" name="Rectangle"/>
            <p:cNvSpPr/>
            <p:nvPr/>
          </p:nvSpPr>
          <p:spPr>
            <a:xfrm>
              <a:off x="-1" y="-2"/>
              <a:ext cx="15659995" cy="962531"/>
            </a:xfrm>
            <a:prstGeom prst="rect">
              <a:avLst/>
            </a:prstGeom>
            <a:solidFill>
              <a:srgbClr val="DAE3F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i="1" sz="3000">
                  <a:solidFill>
                    <a:srgbClr val="44546A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41" name="Competitive replication is not the real risk."/>
            <p:cNvSpPr txBox="1"/>
            <p:nvPr/>
          </p:nvSpPr>
          <p:spPr>
            <a:xfrm>
              <a:off x="-1" y="180170"/>
              <a:ext cx="15659995" cy="6021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3" tIns="91423" rIns="91423" bIns="91423" numCol="1" anchor="ctr">
              <a:spAutoFit/>
            </a:bodyPr>
            <a:lstStyle>
              <a:lvl1pPr algn="ctr">
                <a:defRPr i="1" sz="3000">
                  <a:solidFill>
                    <a:srgbClr val="44546A"/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pPr/>
              <a:r>
                <a:t>Competitive replication is not the real risk.</a:t>
              </a:r>
            </a:p>
          </p:txBody>
        </p:sp>
      </p:grpSp>
      <p:sp>
        <p:nvSpPr>
          <p:cNvPr id="143" name="Google Shape;110;p8"/>
          <p:cNvSpPr txBox="1"/>
          <p:nvPr/>
        </p:nvSpPr>
        <p:spPr>
          <a:xfrm>
            <a:off x="712556" y="2009274"/>
            <a:ext cx="13716001" cy="565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>
            <a:lvl1pPr>
              <a:defRPr sz="2600">
                <a:solidFill>
                  <a:srgbClr val="44546A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An SBOM is not a recipe for software the way a recipe is for a dish.</a:t>
            </a:r>
          </a:p>
        </p:txBody>
      </p:sp>
      <p:sp>
        <p:nvSpPr>
          <p:cNvPr id="144" name="Google Shape;110;p8"/>
          <p:cNvSpPr txBox="1"/>
          <p:nvPr/>
        </p:nvSpPr>
        <p:spPr>
          <a:xfrm>
            <a:off x="1172476" y="2870754"/>
            <a:ext cx="13318237" cy="29307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/>
          <a:p>
            <a:pPr indent="114300">
              <a:lnSpc>
                <a:spcPct val="150000"/>
              </a:lnSpc>
              <a:spcBef>
                <a:spcPts val="2400"/>
              </a:spcBef>
              <a:defRPr sz="2600">
                <a:solidFill>
                  <a:srgbClr val="44546A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A culinary recipe gives 90% of what you need to reproduce the dish</a:t>
            </a:r>
          </a:p>
          <a:p>
            <a:pPr indent="114300">
              <a:lnSpc>
                <a:spcPct val="150000"/>
              </a:lnSpc>
              <a:spcBef>
                <a:spcPts val="2400"/>
              </a:spcBef>
              <a:defRPr sz="2600">
                <a:solidFill>
                  <a:srgbClr val="44546A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An SBOM gives 5 to 10% — components without architecture, business logic, configuration, or engineering judgment</a:t>
            </a:r>
          </a:p>
          <a:p>
            <a:pPr indent="114300">
              <a:lnSpc>
                <a:spcPct val="150000"/>
              </a:lnSpc>
              <a:spcBef>
                <a:spcPts val="2400"/>
              </a:spcBef>
              <a:defRPr sz="2600">
                <a:solidFill>
                  <a:srgbClr val="44546A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Software is hard to replicate even with a full SBOM in hand</a:t>
            </a:r>
          </a:p>
        </p:txBody>
      </p:sp>
      <p:pic>
        <p:nvPicPr>
          <p:cNvPr id="145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3992" y="3111942"/>
            <a:ext cx="278486" cy="2784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3992" y="4045660"/>
            <a:ext cx="278486" cy="2784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3992" y="5546049"/>
            <a:ext cx="278486" cy="2784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39;p8"/>
          <p:cNvSpPr txBox="1"/>
          <p:nvPr/>
        </p:nvSpPr>
        <p:spPr>
          <a:xfrm>
            <a:off x="593564" y="687950"/>
            <a:ext cx="13716002" cy="8614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>
            <a:lvl1pPr>
              <a:defRPr b="1" sz="4800">
                <a:solidFill>
                  <a:srgbClr val="005596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What an exposed SBOM actually enables</a:t>
            </a:r>
          </a:p>
        </p:txBody>
      </p:sp>
      <p:sp>
        <p:nvSpPr>
          <p:cNvPr id="150" name="Google Shape;58;p8"/>
          <p:cNvSpPr txBox="1"/>
          <p:nvPr>
            <p:ph type="sldNum" sz="quarter" idx="4294967295"/>
          </p:nvPr>
        </p:nvSpPr>
        <p:spPr>
          <a:xfrm>
            <a:off x="831291" y="9609573"/>
            <a:ext cx="475088" cy="6146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b="1"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51" name="Google Shape;116;p9"/>
          <p:cNvSpPr txBox="1"/>
          <p:nvPr/>
        </p:nvSpPr>
        <p:spPr>
          <a:xfrm>
            <a:off x="593562" y="2137610"/>
            <a:ext cx="16452496" cy="565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>
            <a:lvl1pPr>
              <a:defRPr i="1" sz="2600">
                <a:solidFill>
                  <a:srgbClr val="44546A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The real threat is targeted attack intelligence, not replication.</a:t>
            </a:r>
          </a:p>
        </p:txBody>
      </p:sp>
      <p:sp>
        <p:nvSpPr>
          <p:cNvPr id="152" name="Google Shape;116;p9"/>
          <p:cNvSpPr txBox="1"/>
          <p:nvPr/>
        </p:nvSpPr>
        <p:spPr>
          <a:xfrm>
            <a:off x="1172475" y="2925110"/>
            <a:ext cx="16452496" cy="3469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/>
          <a:p>
            <a:pPr indent="114300">
              <a:lnSpc>
                <a:spcPct val="250000"/>
              </a:lnSpc>
              <a:defRPr b="1" sz="2600">
                <a:solidFill>
                  <a:srgbClr val="005596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Vulnerability mapping</a:t>
            </a:r>
            <a:r>
              <a:rPr b="0">
                <a:solidFill>
                  <a:srgbClr val="44546A"/>
                </a:solidFill>
              </a:rPr>
              <a:t> — cross-reference SBOM against CVE databases for ready-made exploits</a:t>
            </a:r>
            <a:endParaRPr>
              <a:solidFill>
                <a:srgbClr val="44546A"/>
              </a:solidFill>
            </a:endParaRPr>
          </a:p>
          <a:p>
            <a:pPr indent="114300">
              <a:lnSpc>
                <a:spcPct val="250000"/>
              </a:lnSpc>
              <a:defRPr b="1" sz="2600">
                <a:solidFill>
                  <a:srgbClr val="005596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Internal architecture exposure</a:t>
            </a:r>
            <a:r>
              <a:rPr>
                <a:solidFill>
                  <a:srgbClr val="44546A"/>
                </a:solidFill>
              </a:rPr>
              <a:t> </a:t>
            </a:r>
            <a:r>
              <a:rPr b="0">
                <a:solidFill>
                  <a:srgbClr val="44546A"/>
                </a:solidFill>
              </a:rPr>
              <a:t>— proprietary library names reveal design decisions</a:t>
            </a:r>
            <a:endParaRPr>
              <a:solidFill>
                <a:srgbClr val="44546A"/>
              </a:solidFill>
            </a:endParaRPr>
          </a:p>
          <a:p>
            <a:pPr indent="114300">
              <a:lnSpc>
                <a:spcPct val="250000"/>
              </a:lnSpc>
              <a:defRPr b="1" sz="2600">
                <a:solidFill>
                  <a:srgbClr val="005596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Supply chain intelligence</a:t>
            </a:r>
            <a:r>
              <a:rPr>
                <a:solidFill>
                  <a:srgbClr val="44546A"/>
                </a:solidFill>
              </a:rPr>
              <a:t> </a:t>
            </a:r>
            <a:r>
              <a:rPr b="0">
                <a:solidFill>
                  <a:srgbClr val="44546A"/>
                </a:solidFill>
              </a:rPr>
              <a:t>— supplier relationships become attack vectors</a:t>
            </a:r>
            <a:endParaRPr>
              <a:solidFill>
                <a:srgbClr val="44546A"/>
              </a:solidFill>
            </a:endParaRPr>
          </a:p>
          <a:p>
            <a:pPr indent="114300">
              <a:lnSpc>
                <a:spcPct val="250000"/>
              </a:lnSpc>
              <a:defRPr b="1" sz="2600">
                <a:solidFill>
                  <a:srgbClr val="005596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Regulatory and licensing exposure</a:t>
            </a:r>
            <a:r>
              <a:rPr>
                <a:solidFill>
                  <a:srgbClr val="44546A"/>
                </a:solidFill>
              </a:rPr>
              <a:t> </a:t>
            </a:r>
            <a:r>
              <a:rPr b="0">
                <a:solidFill>
                  <a:srgbClr val="44546A"/>
                </a:solidFill>
              </a:rPr>
              <a:t>— undisclosed third-party components become legal risk</a:t>
            </a:r>
          </a:p>
        </p:txBody>
      </p:sp>
      <p:pic>
        <p:nvPicPr>
          <p:cNvPr id="153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3992" y="3498026"/>
            <a:ext cx="278486" cy="2784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3992" y="4524392"/>
            <a:ext cx="278486" cy="2784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3992" y="5504107"/>
            <a:ext cx="278486" cy="2784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3992" y="6474492"/>
            <a:ext cx="278486" cy="2784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78;p9"/>
          <p:cNvSpPr/>
          <p:nvPr/>
        </p:nvSpPr>
        <p:spPr>
          <a:xfrm>
            <a:off x="649279" y="3235524"/>
            <a:ext cx="5582702" cy="3935298"/>
          </a:xfrm>
          <a:prstGeom prst="roundRect">
            <a:avLst>
              <a:gd name="adj" fmla="val 4298"/>
            </a:avLst>
          </a:prstGeom>
          <a:solidFill>
            <a:srgbClr val="FAA51A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lnSpc>
                <a:spcPct val="111111"/>
              </a:lnSpc>
              <a:defRPr sz="2000">
                <a:solidFill>
                  <a:srgbClr val="131131"/>
                </a:solidFill>
                <a:latin typeface="Lato"/>
                <a:ea typeface="Lato"/>
                <a:cs typeface="Lato"/>
                <a:sym typeface="Lato"/>
              </a:defRPr>
            </a:pPr>
          </a:p>
        </p:txBody>
      </p:sp>
      <p:sp>
        <p:nvSpPr>
          <p:cNvPr id="159" name="Google Shape;79;p9"/>
          <p:cNvSpPr/>
          <p:nvPr/>
        </p:nvSpPr>
        <p:spPr>
          <a:xfrm>
            <a:off x="2255271" y="2124824"/>
            <a:ext cx="2370603" cy="2370603"/>
          </a:xfrm>
          <a:prstGeom prst="ellipse">
            <a:avLst/>
          </a:prstGeom>
          <a:solidFill>
            <a:srgbClr val="EFEFE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grpSp>
        <p:nvGrpSpPr>
          <p:cNvPr id="162" name="Google Shape;80;p9"/>
          <p:cNvGrpSpPr/>
          <p:nvPr/>
        </p:nvGrpSpPr>
        <p:grpSpPr>
          <a:xfrm>
            <a:off x="2505048" y="2374361"/>
            <a:ext cx="1879205" cy="1879205"/>
            <a:chOff x="-1" y="-1"/>
            <a:chExt cx="1879204" cy="1879204"/>
          </a:xfrm>
        </p:grpSpPr>
        <p:sp>
          <p:nvSpPr>
            <p:cNvPr id="160" name="Circle"/>
            <p:cNvSpPr/>
            <p:nvPr/>
          </p:nvSpPr>
          <p:spPr>
            <a:xfrm>
              <a:off x="-2" y="-2"/>
              <a:ext cx="1879206" cy="1879205"/>
            </a:xfrm>
            <a:prstGeom prst="ellipse">
              <a:avLst/>
            </a:prstGeom>
            <a:noFill/>
            <a:ln w="28575" cap="flat">
              <a:solidFill>
                <a:srgbClr val="FAA51A"/>
              </a:solidFill>
              <a:prstDash val="dash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b="1" sz="3900">
                  <a:solidFill>
                    <a:srgbClr val="3B3838"/>
                  </a:solidFill>
                  <a:latin typeface="Poppins"/>
                  <a:ea typeface="Poppins"/>
                  <a:cs typeface="Poppins"/>
                  <a:sym typeface="Poppins"/>
                </a:defRPr>
              </a:pPr>
            </a:p>
          </p:txBody>
        </p:sp>
        <p:sp>
          <p:nvSpPr>
            <p:cNvPr id="161" name="01"/>
            <p:cNvSpPr txBox="1"/>
            <p:nvPr/>
          </p:nvSpPr>
          <p:spPr>
            <a:xfrm>
              <a:off x="289489" y="549724"/>
              <a:ext cx="1300224" cy="7797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3" tIns="91423" rIns="91423" bIns="91423" numCol="1" anchor="ctr">
              <a:spAutoFit/>
            </a:bodyPr>
            <a:lstStyle>
              <a:lvl1pPr algn="ctr">
                <a:defRPr b="1" sz="3900">
                  <a:solidFill>
                    <a:srgbClr val="3B3838"/>
                  </a:solidFill>
                  <a:latin typeface="Poppins"/>
                  <a:ea typeface="Poppins"/>
                  <a:cs typeface="Poppins"/>
                  <a:sym typeface="Poppins"/>
                </a:defRPr>
              </a:lvl1pPr>
            </a:lstStyle>
            <a:p>
              <a:pPr/>
              <a:r>
                <a:t>01</a:t>
              </a:r>
            </a:p>
          </p:txBody>
        </p:sp>
      </p:grpSp>
      <p:sp>
        <p:nvSpPr>
          <p:cNvPr id="163" name="Google Shape;81;p9"/>
          <p:cNvSpPr txBox="1"/>
          <p:nvPr/>
        </p:nvSpPr>
        <p:spPr>
          <a:xfrm>
            <a:off x="895128" y="4850784"/>
            <a:ext cx="5091004" cy="1617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/>
          <a:p>
            <a:pPr>
              <a:defRPr b="1" sz="3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t>Verifiability</a:t>
            </a:r>
          </a:p>
          <a:p>
            <a:pPr>
              <a:defRPr b="1" sz="2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pPr>
          </a:p>
          <a:p>
            <a:pPr>
              <a:defRPr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t>Anyone can confirm the SBOM has not been tampered with</a:t>
            </a:r>
          </a:p>
        </p:txBody>
      </p:sp>
      <p:sp>
        <p:nvSpPr>
          <p:cNvPr id="164" name="Google Shape;82;p9"/>
          <p:cNvSpPr/>
          <p:nvPr/>
        </p:nvSpPr>
        <p:spPr>
          <a:xfrm>
            <a:off x="6368691" y="3235524"/>
            <a:ext cx="5582702" cy="3935298"/>
          </a:xfrm>
          <a:prstGeom prst="roundRect">
            <a:avLst>
              <a:gd name="adj" fmla="val 4298"/>
            </a:avLst>
          </a:prstGeom>
          <a:solidFill>
            <a:srgbClr val="00569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lnSpc>
                <a:spcPct val="111111"/>
              </a:lnSpc>
              <a:defRPr sz="2000">
                <a:solidFill>
                  <a:srgbClr val="131131"/>
                </a:solidFill>
                <a:latin typeface="Lato"/>
                <a:ea typeface="Lato"/>
                <a:cs typeface="Lato"/>
                <a:sym typeface="Lato"/>
              </a:defRPr>
            </a:pPr>
          </a:p>
        </p:txBody>
      </p:sp>
      <p:sp>
        <p:nvSpPr>
          <p:cNvPr id="165" name="Google Shape;83;p9"/>
          <p:cNvSpPr/>
          <p:nvPr/>
        </p:nvSpPr>
        <p:spPr>
          <a:xfrm>
            <a:off x="7974683" y="2124824"/>
            <a:ext cx="2370603" cy="2370603"/>
          </a:xfrm>
          <a:prstGeom prst="ellipse">
            <a:avLst/>
          </a:prstGeom>
          <a:solidFill>
            <a:srgbClr val="EFEFE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grpSp>
        <p:nvGrpSpPr>
          <p:cNvPr id="168" name="Google Shape;84;p9"/>
          <p:cNvGrpSpPr/>
          <p:nvPr/>
        </p:nvGrpSpPr>
        <p:grpSpPr>
          <a:xfrm>
            <a:off x="8224461" y="2374361"/>
            <a:ext cx="1879206" cy="1879205"/>
            <a:chOff x="-1" y="-1"/>
            <a:chExt cx="1879204" cy="1879204"/>
          </a:xfrm>
        </p:grpSpPr>
        <p:sp>
          <p:nvSpPr>
            <p:cNvPr id="166" name="Circle"/>
            <p:cNvSpPr/>
            <p:nvPr/>
          </p:nvSpPr>
          <p:spPr>
            <a:xfrm>
              <a:off x="-2" y="-2"/>
              <a:ext cx="1879205" cy="1879205"/>
            </a:xfrm>
            <a:prstGeom prst="ellipse">
              <a:avLst/>
            </a:prstGeom>
            <a:noFill/>
            <a:ln w="28575" cap="flat">
              <a:solidFill>
                <a:srgbClr val="005696"/>
              </a:solidFill>
              <a:prstDash val="dash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b="1" sz="3900">
                  <a:solidFill>
                    <a:srgbClr val="3B3838"/>
                  </a:solidFill>
                  <a:latin typeface="Poppins"/>
                  <a:ea typeface="Poppins"/>
                  <a:cs typeface="Poppins"/>
                  <a:sym typeface="Poppins"/>
                </a:defRPr>
              </a:pPr>
            </a:p>
          </p:txBody>
        </p:sp>
        <p:sp>
          <p:nvSpPr>
            <p:cNvPr id="167" name="02"/>
            <p:cNvSpPr txBox="1"/>
            <p:nvPr/>
          </p:nvSpPr>
          <p:spPr>
            <a:xfrm>
              <a:off x="289489" y="549724"/>
              <a:ext cx="1300223" cy="7797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3" tIns="91423" rIns="91423" bIns="91423" numCol="1" anchor="ctr">
              <a:spAutoFit/>
            </a:bodyPr>
            <a:lstStyle>
              <a:lvl1pPr algn="ctr">
                <a:defRPr b="1" sz="3900">
                  <a:solidFill>
                    <a:srgbClr val="3B3838"/>
                  </a:solidFill>
                  <a:latin typeface="Poppins"/>
                  <a:ea typeface="Poppins"/>
                  <a:cs typeface="Poppins"/>
                  <a:sym typeface="Poppins"/>
                </a:defRPr>
              </a:lvl1pPr>
            </a:lstStyle>
            <a:p>
              <a:pPr/>
              <a:r>
                <a:t>02</a:t>
              </a:r>
            </a:p>
          </p:txBody>
        </p:sp>
      </p:grpSp>
      <p:sp>
        <p:nvSpPr>
          <p:cNvPr id="169" name="Google Shape;85;p9"/>
          <p:cNvSpPr txBox="1"/>
          <p:nvPr/>
        </p:nvSpPr>
        <p:spPr>
          <a:xfrm>
            <a:off x="7020442" y="4850784"/>
            <a:ext cx="4279201" cy="14105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/>
          <a:p>
            <a:pPr>
              <a:defRPr b="1" sz="3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t>Privacy</a:t>
            </a:r>
          </a:p>
          <a:p>
            <a:pPr indent="101600">
              <a:lnSpc>
                <a:spcPct val="111111"/>
              </a:lnSpc>
              <a:spcBef>
                <a:spcPts val="1000"/>
              </a:spcBef>
              <a:defRPr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t>Component details remain confidential</a:t>
            </a:r>
          </a:p>
        </p:txBody>
      </p:sp>
      <p:sp>
        <p:nvSpPr>
          <p:cNvPr id="170" name="Google Shape;86;p9"/>
          <p:cNvSpPr/>
          <p:nvPr/>
        </p:nvSpPr>
        <p:spPr>
          <a:xfrm>
            <a:off x="12088104" y="3235524"/>
            <a:ext cx="5582702" cy="3935298"/>
          </a:xfrm>
          <a:prstGeom prst="roundRect">
            <a:avLst>
              <a:gd name="adj" fmla="val 4298"/>
            </a:avLst>
          </a:prstGeom>
          <a:solidFill>
            <a:srgbClr val="29BCA2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lnSpc>
                <a:spcPct val="111111"/>
              </a:lnSpc>
              <a:defRPr sz="2000">
                <a:solidFill>
                  <a:srgbClr val="131131"/>
                </a:solidFill>
                <a:latin typeface="Lato"/>
                <a:ea typeface="Lato"/>
                <a:cs typeface="Lato"/>
                <a:sym typeface="Lato"/>
              </a:defRPr>
            </a:pPr>
          </a:p>
        </p:txBody>
      </p:sp>
      <p:sp>
        <p:nvSpPr>
          <p:cNvPr id="171" name="Google Shape;87;p9"/>
          <p:cNvSpPr/>
          <p:nvPr/>
        </p:nvSpPr>
        <p:spPr>
          <a:xfrm>
            <a:off x="13694094" y="2124824"/>
            <a:ext cx="2370603" cy="2370603"/>
          </a:xfrm>
          <a:prstGeom prst="ellipse">
            <a:avLst/>
          </a:prstGeom>
          <a:solidFill>
            <a:srgbClr val="EFEFE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grpSp>
        <p:nvGrpSpPr>
          <p:cNvPr id="174" name="Google Shape;88;p9"/>
          <p:cNvGrpSpPr/>
          <p:nvPr/>
        </p:nvGrpSpPr>
        <p:grpSpPr>
          <a:xfrm>
            <a:off x="13943873" y="2374361"/>
            <a:ext cx="1879205" cy="1879205"/>
            <a:chOff x="-1" y="-1"/>
            <a:chExt cx="1879204" cy="1879204"/>
          </a:xfrm>
        </p:grpSpPr>
        <p:sp>
          <p:nvSpPr>
            <p:cNvPr id="172" name="Circle"/>
            <p:cNvSpPr/>
            <p:nvPr/>
          </p:nvSpPr>
          <p:spPr>
            <a:xfrm>
              <a:off x="-2" y="-2"/>
              <a:ext cx="1879205" cy="1879205"/>
            </a:xfrm>
            <a:prstGeom prst="ellipse">
              <a:avLst/>
            </a:prstGeom>
            <a:noFill/>
            <a:ln w="28575" cap="flat">
              <a:solidFill>
                <a:srgbClr val="29BCA2"/>
              </a:solidFill>
              <a:prstDash val="dash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b="1" sz="3900">
                  <a:solidFill>
                    <a:srgbClr val="3B3838"/>
                  </a:solidFill>
                  <a:latin typeface="Poppins"/>
                  <a:ea typeface="Poppins"/>
                  <a:cs typeface="Poppins"/>
                  <a:sym typeface="Poppins"/>
                </a:defRPr>
              </a:pPr>
            </a:p>
          </p:txBody>
        </p:sp>
        <p:sp>
          <p:nvSpPr>
            <p:cNvPr id="173" name="03"/>
            <p:cNvSpPr txBox="1"/>
            <p:nvPr/>
          </p:nvSpPr>
          <p:spPr>
            <a:xfrm>
              <a:off x="289489" y="549724"/>
              <a:ext cx="1300223" cy="7797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3" tIns="91423" rIns="91423" bIns="91423" numCol="1" anchor="ctr">
              <a:spAutoFit/>
            </a:bodyPr>
            <a:lstStyle>
              <a:lvl1pPr algn="ctr">
                <a:defRPr b="1" sz="3900">
                  <a:solidFill>
                    <a:srgbClr val="3B3838"/>
                  </a:solidFill>
                  <a:latin typeface="Poppins"/>
                  <a:ea typeface="Poppins"/>
                  <a:cs typeface="Poppins"/>
                  <a:sym typeface="Poppins"/>
                </a:defRPr>
              </a:lvl1pPr>
            </a:lstStyle>
            <a:p>
              <a:pPr/>
              <a:r>
                <a:t>03</a:t>
              </a:r>
            </a:p>
          </p:txBody>
        </p:sp>
      </p:grpSp>
      <p:sp>
        <p:nvSpPr>
          <p:cNvPr id="175" name="Google Shape;89;p9"/>
          <p:cNvSpPr txBox="1"/>
          <p:nvPr/>
        </p:nvSpPr>
        <p:spPr>
          <a:xfrm>
            <a:off x="12582504" y="4850784"/>
            <a:ext cx="4593902" cy="1617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/>
          <a:p>
            <a:pPr>
              <a:defRPr b="1" sz="3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t>Selective disclosure</a:t>
            </a:r>
          </a:p>
          <a:p>
            <a:pPr>
              <a:defRPr b="1" sz="2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pPr>
          </a:p>
          <a:p>
            <a:pPr>
              <a:defRPr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pPr>
            <a:r>
              <a:t>Auditors can verify specific components without seeing the rest</a:t>
            </a:r>
          </a:p>
        </p:txBody>
      </p:sp>
      <p:sp>
        <p:nvSpPr>
          <p:cNvPr id="176" name="Google Shape;90;p9"/>
          <p:cNvSpPr txBox="1"/>
          <p:nvPr>
            <p:ph type="sldNum" sz="quarter" idx="4294967295"/>
          </p:nvPr>
        </p:nvSpPr>
        <p:spPr>
          <a:xfrm>
            <a:off x="831291" y="9609573"/>
            <a:ext cx="475088" cy="6146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b="1"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77" name="Google Shape;39;p8"/>
          <p:cNvSpPr txBox="1"/>
          <p:nvPr/>
        </p:nvSpPr>
        <p:spPr>
          <a:xfrm>
            <a:off x="593564" y="687950"/>
            <a:ext cx="13716002" cy="8614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>
            <a:lvl1pPr>
              <a:defRPr b="1" sz="4800">
                <a:solidFill>
                  <a:srgbClr val="005596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Three properties that must coexist</a:t>
            </a:r>
          </a:p>
        </p:txBody>
      </p:sp>
      <p:grpSp>
        <p:nvGrpSpPr>
          <p:cNvPr id="180" name="Google Shape;104;p7"/>
          <p:cNvGrpSpPr/>
          <p:nvPr/>
        </p:nvGrpSpPr>
        <p:grpSpPr>
          <a:xfrm>
            <a:off x="649281" y="7686539"/>
            <a:ext cx="17021525" cy="1173936"/>
            <a:chOff x="0" y="-1"/>
            <a:chExt cx="17021523" cy="1173935"/>
          </a:xfrm>
        </p:grpSpPr>
        <p:sp>
          <p:nvSpPr>
            <p:cNvPr id="178" name="Rectangle"/>
            <p:cNvSpPr/>
            <p:nvPr/>
          </p:nvSpPr>
          <p:spPr>
            <a:xfrm>
              <a:off x="0" y="-2"/>
              <a:ext cx="17021525" cy="1173936"/>
            </a:xfrm>
            <a:prstGeom prst="rect">
              <a:avLst/>
            </a:prstGeom>
            <a:solidFill>
              <a:srgbClr val="DAE3F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i="1" sz="3000">
                  <a:solidFill>
                    <a:srgbClr val="44546A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79" name="These three are not contradictory if you build the right cryptographic structure."/>
            <p:cNvSpPr txBox="1"/>
            <p:nvPr/>
          </p:nvSpPr>
          <p:spPr>
            <a:xfrm>
              <a:off x="0" y="285873"/>
              <a:ext cx="17021525" cy="6021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3" tIns="91423" rIns="91423" bIns="91423" numCol="1" anchor="ctr">
              <a:spAutoFit/>
            </a:bodyPr>
            <a:lstStyle>
              <a:lvl1pPr algn="ctr">
                <a:defRPr i="1" sz="3000">
                  <a:solidFill>
                    <a:srgbClr val="44546A"/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pPr/>
              <a:r>
                <a:t>These three are not contradictory if you build the right cryptographic structure.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90;p9"/>
          <p:cNvSpPr txBox="1"/>
          <p:nvPr>
            <p:ph type="sldNum" sz="quarter" idx="4294967295"/>
          </p:nvPr>
        </p:nvSpPr>
        <p:spPr>
          <a:xfrm>
            <a:off x="831291" y="9609573"/>
            <a:ext cx="475088" cy="6146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b="1">
                <a:latin typeface="Poppins"/>
                <a:ea typeface="Poppins"/>
                <a:cs typeface="Poppins"/>
                <a:sym typeface="Poppins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83" name="Google Shape;39;p8"/>
          <p:cNvSpPr txBox="1"/>
          <p:nvPr/>
        </p:nvSpPr>
        <p:spPr>
          <a:xfrm>
            <a:off x="593564" y="687950"/>
            <a:ext cx="13716002" cy="8614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>
            <a:lvl1pPr>
              <a:defRPr b="1" sz="4800">
                <a:solidFill>
                  <a:srgbClr val="005596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Two roots, two purposes</a:t>
            </a:r>
          </a:p>
        </p:txBody>
      </p:sp>
      <p:grpSp>
        <p:nvGrpSpPr>
          <p:cNvPr id="186" name="Google Shape;104;p7"/>
          <p:cNvGrpSpPr/>
          <p:nvPr/>
        </p:nvGrpSpPr>
        <p:grpSpPr>
          <a:xfrm>
            <a:off x="831290" y="5684244"/>
            <a:ext cx="16839518" cy="923403"/>
            <a:chOff x="0" y="0"/>
            <a:chExt cx="16839517" cy="923401"/>
          </a:xfrm>
        </p:grpSpPr>
        <p:sp>
          <p:nvSpPr>
            <p:cNvPr id="184" name="Rectangle"/>
            <p:cNvSpPr/>
            <p:nvPr/>
          </p:nvSpPr>
          <p:spPr>
            <a:xfrm>
              <a:off x="-1" y="0"/>
              <a:ext cx="16839518" cy="923403"/>
            </a:xfrm>
            <a:prstGeom prst="rect">
              <a:avLst/>
            </a:prstGeom>
            <a:solidFill>
              <a:srgbClr val="DAE3F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i="1" sz="3000">
                  <a:solidFill>
                    <a:srgbClr val="44546A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85" name="Built from the same data, using the same primitive — SHA-256."/>
            <p:cNvSpPr txBox="1"/>
            <p:nvPr/>
          </p:nvSpPr>
          <p:spPr>
            <a:xfrm>
              <a:off x="-1" y="160607"/>
              <a:ext cx="16839518" cy="6021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3" tIns="91423" rIns="91423" bIns="91423" numCol="1" anchor="ctr">
              <a:spAutoFit/>
            </a:bodyPr>
            <a:lstStyle>
              <a:lvl1pPr algn="ctr">
                <a:defRPr i="1" sz="3000">
                  <a:solidFill>
                    <a:srgbClr val="44546A"/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pPr/>
              <a:r>
                <a:t>Built from the same data, using the same primitive — SHA-256.</a:t>
              </a:r>
            </a:p>
          </p:txBody>
        </p:sp>
      </p:grpSp>
      <p:sp>
        <p:nvSpPr>
          <p:cNvPr id="187" name="Google Shape;131;g3e7bcae6daa_1_17"/>
          <p:cNvSpPr txBox="1"/>
          <p:nvPr/>
        </p:nvSpPr>
        <p:spPr>
          <a:xfrm>
            <a:off x="1266743" y="2360452"/>
            <a:ext cx="6866016" cy="20968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/>
          <a:p>
            <a:pPr>
              <a:defRPr b="1" sz="360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PUBLIC_ROOT</a:t>
            </a:r>
          </a:p>
          <a:p>
            <a:pPr>
              <a:defRPr b="1" sz="360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pPr>
          </a:p>
          <a:p>
            <a:pPr>
              <a:lnSpc>
                <a:spcPts val="3400"/>
              </a:lnSpc>
              <a:defRPr sz="2600">
                <a:solidFill>
                  <a:srgbClr val="44546A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32 bytes, shared with everyone, proves SBOM has not changed</a:t>
            </a:r>
          </a:p>
        </p:txBody>
      </p:sp>
      <p:sp>
        <p:nvSpPr>
          <p:cNvPr id="188" name="Google Shape;132;g3e7bcae6daa_1_17"/>
          <p:cNvSpPr txBox="1"/>
          <p:nvPr/>
        </p:nvSpPr>
        <p:spPr>
          <a:xfrm>
            <a:off x="10155242" y="2394798"/>
            <a:ext cx="6122358" cy="2142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/>
          <a:p>
            <a:pPr>
              <a:defRPr b="1" sz="3600">
                <a:solidFill>
                  <a:srgbClr val="2CA389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COMMITMENT_ROOT</a:t>
            </a:r>
          </a:p>
          <a:p>
            <a:pPr>
              <a:defRPr b="1" sz="3600">
                <a:solidFill>
                  <a:srgbClr val="9900FF"/>
                </a:solidFill>
                <a:latin typeface="+mj-lt"/>
                <a:ea typeface="+mj-ea"/>
                <a:cs typeface="+mj-cs"/>
                <a:sym typeface="Arial"/>
              </a:defRPr>
            </a:pPr>
          </a:p>
          <a:p>
            <a:pPr>
              <a:lnSpc>
                <a:spcPts val="3600"/>
              </a:lnSpc>
              <a:defRPr sz="2600">
                <a:solidFill>
                  <a:srgbClr val="44546A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32 bytes, shared with auditor only, enables selective disclosure</a:t>
            </a:r>
          </a:p>
        </p:txBody>
      </p:sp>
      <p:pic>
        <p:nvPicPr>
          <p:cNvPr id="189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1291" y="2497396"/>
            <a:ext cx="435453" cy="4354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668026" y="2537049"/>
            <a:ext cx="435453" cy="4354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Improving theme">
  <a:themeElements>
    <a:clrScheme name="Improving theme">
      <a:dk1>
        <a:srgbClr val="000000"/>
      </a:dk1>
      <a:lt1>
        <a:srgbClr val="00737C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Improving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Improving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37C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Improving theme">
  <a:themeElements>
    <a:clrScheme name="Improving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Improving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Improving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37C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