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Mon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0" roundtripDataSignature="AMtx7mj6kJ+Gz6UlFmqKorFkw2CpHByN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Mono-bold.fntdata"/><Relationship Id="rId16" Type="http://schemas.openxmlformats.org/officeDocument/2006/relationships/font" Target="fonts/RobotoMon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on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Mon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f15dbd08c2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3f15dbd08c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f15dbd08c2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3f15dbd08c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f13f87c942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3f13f87c94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f16f2ff0f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f16f2ff0f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f15dbd08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3f15dbd08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f13f87c942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3f13f87c94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f13f87c94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g3f13f87c94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f13f87c942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3f13f87c94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0737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2"/>
          <p:cNvGrpSpPr/>
          <p:nvPr/>
        </p:nvGrpSpPr>
        <p:grpSpPr>
          <a:xfrm>
            <a:off x="-3" y="1090004"/>
            <a:ext cx="9144001" cy="4061962"/>
            <a:chOff x="-3" y="1081537"/>
            <a:chExt cx="9144001" cy="4061962"/>
          </a:xfrm>
        </p:grpSpPr>
        <p:pic>
          <p:nvPicPr>
            <p:cNvPr descr="A city skyline with buildings and a bridge&#10;&#10;AI-generated content may be incorrect." id="11" name="Google Shape;11;p12"/>
            <p:cNvPicPr preferRelativeResize="0"/>
            <p:nvPr/>
          </p:nvPicPr>
          <p:blipFill rotWithShape="1">
            <a:blip r:embed="rId2">
              <a:alphaModFix/>
            </a:blip>
            <a:srcRect b="0" l="8950" r="0" t="19108"/>
            <a:stretch/>
          </p:blipFill>
          <p:spPr>
            <a:xfrm>
              <a:off x="-3" y="1081537"/>
              <a:ext cx="9144001" cy="4061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2"/>
            <p:cNvSpPr/>
            <p:nvPr/>
          </p:nvSpPr>
          <p:spPr>
            <a:xfrm>
              <a:off x="0" y="1442301"/>
              <a:ext cx="981012" cy="11294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12"/>
          <p:cNvSpPr txBox="1"/>
          <p:nvPr>
            <p:ph type="ctrTitle"/>
          </p:nvPr>
        </p:nvSpPr>
        <p:spPr>
          <a:xfrm>
            <a:off x="311215" y="1251446"/>
            <a:ext cx="8010201" cy="14551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i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" type="subTitle"/>
          </p:nvPr>
        </p:nvSpPr>
        <p:spPr>
          <a:xfrm>
            <a:off x="311214" y="2706624"/>
            <a:ext cx="8010201" cy="609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12"/>
          <p:cNvSpPr txBox="1"/>
          <p:nvPr/>
        </p:nvSpPr>
        <p:spPr>
          <a:xfrm>
            <a:off x="5715812" y="178532"/>
            <a:ext cx="31112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#KubeCon #CloudNativeCon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215" y="178532"/>
            <a:ext cx="2007964" cy="851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Logo">
    <p:bg>
      <p:bgPr>
        <a:solidFill>
          <a:srgbClr val="00737C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artoon of a city&#10;&#10;AI-generated content may be incorrect." id="61" name="Google Shape;61;p21"/>
          <p:cNvPicPr preferRelativeResize="0"/>
          <p:nvPr/>
        </p:nvPicPr>
        <p:blipFill rotWithShape="1">
          <a:blip r:embed="rId2">
            <a:alphaModFix/>
          </a:blip>
          <a:srcRect b="5615" l="0" r="0" t="51083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215" y="178532"/>
            <a:ext cx="2007964" cy="851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0737C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13"/>
          <p:cNvGrpSpPr/>
          <p:nvPr/>
        </p:nvGrpSpPr>
        <p:grpSpPr>
          <a:xfrm>
            <a:off x="-3" y="1090004"/>
            <a:ext cx="9144001" cy="4061962"/>
            <a:chOff x="-3" y="1081537"/>
            <a:chExt cx="9144001" cy="4061962"/>
          </a:xfrm>
        </p:grpSpPr>
        <p:pic>
          <p:nvPicPr>
            <p:cNvPr descr="A city skyline with buildings and a bridge&#10;&#10;AI-generated content may be incorrect." id="19" name="Google Shape;19;p13"/>
            <p:cNvPicPr preferRelativeResize="0"/>
            <p:nvPr/>
          </p:nvPicPr>
          <p:blipFill rotWithShape="1">
            <a:blip r:embed="rId2">
              <a:alphaModFix/>
            </a:blip>
            <a:srcRect b="0" l="8950" r="0" t="19108"/>
            <a:stretch/>
          </p:blipFill>
          <p:spPr>
            <a:xfrm>
              <a:off x="-3" y="1081537"/>
              <a:ext cx="9144001" cy="4061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20;p13"/>
            <p:cNvSpPr/>
            <p:nvPr/>
          </p:nvSpPr>
          <p:spPr>
            <a:xfrm>
              <a:off x="0" y="1442301"/>
              <a:ext cx="981012" cy="11294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3"/>
          <p:cNvSpPr txBox="1"/>
          <p:nvPr>
            <p:ph type="title"/>
          </p:nvPr>
        </p:nvSpPr>
        <p:spPr>
          <a:xfrm>
            <a:off x="311700" y="1940538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2" name="Google Shape;2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215" y="178532"/>
            <a:ext cx="2007964" cy="851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1_Section header">
    <p:bg>
      <p:bgPr>
        <a:solidFill>
          <a:srgbClr val="00737C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4"/>
          <p:cNvPicPr preferRelativeResize="0"/>
          <p:nvPr/>
        </p:nvPicPr>
        <p:blipFill rotWithShape="1">
          <a:blip r:embed="rId2">
            <a:alphaModFix/>
          </a:blip>
          <a:srcRect b="49683" l="0" r="0" t="0"/>
          <a:stretch/>
        </p:blipFill>
        <p:spPr>
          <a:xfrm>
            <a:off x="0" y="4481929"/>
            <a:ext cx="9144000" cy="66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4"/>
          <p:cNvPicPr preferRelativeResize="0"/>
          <p:nvPr/>
        </p:nvPicPr>
        <p:blipFill rotWithShape="1">
          <a:blip r:embed="rId2">
            <a:alphaModFix/>
          </a:blip>
          <a:srcRect b="49683" l="0" r="28652" t="0"/>
          <a:stretch/>
        </p:blipFill>
        <p:spPr>
          <a:xfrm>
            <a:off x="2620250" y="4481925"/>
            <a:ext cx="6523751" cy="661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and blue animal with flowers on it&#10;&#10;AI-generated content may be incorrect." id="26" name="Google Shape;26;p14"/>
          <p:cNvPicPr preferRelativeResize="0"/>
          <p:nvPr/>
        </p:nvPicPr>
        <p:blipFill rotWithShape="1">
          <a:blip r:embed="rId3">
            <a:alphaModFix/>
          </a:blip>
          <a:srcRect b="0" l="0" r="6191" t="0"/>
          <a:stretch/>
        </p:blipFill>
        <p:spPr>
          <a:xfrm>
            <a:off x="6824823" y="87960"/>
            <a:ext cx="2319178" cy="471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4"/>
          <p:cNvSpPr txBox="1"/>
          <p:nvPr>
            <p:ph type="title"/>
          </p:nvPr>
        </p:nvSpPr>
        <p:spPr>
          <a:xfrm>
            <a:off x="311700" y="1940538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8" name="Google Shape;2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215" y="178532"/>
            <a:ext cx="2007964" cy="851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1_Section header 2">
    <p:bg>
      <p:bgPr>
        <a:solidFill>
          <a:srgbClr val="00737C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5"/>
          <p:cNvPicPr preferRelativeResize="0"/>
          <p:nvPr/>
        </p:nvPicPr>
        <p:blipFill rotWithShape="1">
          <a:blip r:embed="rId2">
            <a:alphaModFix/>
          </a:blip>
          <a:srcRect b="20215" l="0" r="46113" t="0"/>
          <a:stretch/>
        </p:blipFill>
        <p:spPr>
          <a:xfrm>
            <a:off x="5589269" y="874514"/>
            <a:ext cx="3554731" cy="426898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5"/>
          <p:cNvSpPr txBox="1"/>
          <p:nvPr>
            <p:ph type="ctrTitle"/>
          </p:nvPr>
        </p:nvSpPr>
        <p:spPr>
          <a:xfrm>
            <a:off x="398302" y="1373367"/>
            <a:ext cx="8010201" cy="2024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15"/>
          <p:cNvSpPr txBox="1"/>
          <p:nvPr>
            <p:ph idx="1" type="subTitle"/>
          </p:nvPr>
        </p:nvSpPr>
        <p:spPr>
          <a:xfrm>
            <a:off x="398301" y="3397805"/>
            <a:ext cx="8010201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33" name="Google Shape;3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0823" y="453033"/>
            <a:ext cx="25908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5"/>
          <p:cNvPicPr preferRelativeResize="0"/>
          <p:nvPr/>
        </p:nvPicPr>
        <p:blipFill rotWithShape="1">
          <a:blip r:embed="rId3">
            <a:alphaModFix/>
          </a:blip>
          <a:srcRect b="9974" l="41002" r="0" t="0"/>
          <a:stretch/>
        </p:blipFill>
        <p:spPr>
          <a:xfrm>
            <a:off x="-1" y="4080209"/>
            <a:ext cx="1528535" cy="106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215" y="178532"/>
            <a:ext cx="2007964" cy="851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283600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1700" y="4590949"/>
            <a:ext cx="1079629" cy="45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/>
          <p:nvPr/>
        </p:nvSpPr>
        <p:spPr>
          <a:xfrm>
            <a:off x="7100" y="5625"/>
            <a:ext cx="9136900" cy="1047900"/>
          </a:xfrm>
          <a:prstGeom prst="rect">
            <a:avLst/>
          </a:prstGeom>
          <a:solidFill>
            <a:srgbClr val="0073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7"/>
          <p:cNvSpPr txBox="1"/>
          <p:nvPr>
            <p:ph type="title"/>
          </p:nvPr>
        </p:nvSpPr>
        <p:spPr>
          <a:xfrm>
            <a:off x="311700" y="0"/>
            <a:ext cx="6949739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2" type="sldNum"/>
          </p:nvPr>
        </p:nvSpPr>
        <p:spPr>
          <a:xfrm>
            <a:off x="8283600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86494" y="263745"/>
            <a:ext cx="1245804" cy="52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18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18"/>
          <p:cNvSpPr txBox="1"/>
          <p:nvPr>
            <p:ph idx="12" type="sldNum"/>
          </p:nvPr>
        </p:nvSpPr>
        <p:spPr>
          <a:xfrm>
            <a:off x="8283600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" name="Google Shape;5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1700" y="4590949"/>
            <a:ext cx="1079629" cy="45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8283600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1700" y="4590949"/>
            <a:ext cx="1079629" cy="45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/>
          <p:nvPr>
            <p:ph idx="12" type="sldNum"/>
          </p:nvPr>
        </p:nvSpPr>
        <p:spPr>
          <a:xfrm>
            <a:off x="8283600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1700" y="4590949"/>
            <a:ext cx="1079629" cy="45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283600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>
            <p:ph type="ctrTitle"/>
          </p:nvPr>
        </p:nvSpPr>
        <p:spPr>
          <a:xfrm>
            <a:off x="311215" y="1251446"/>
            <a:ext cx="8010201" cy="14551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" sz="3000"/>
              <a:t>How We Stopped a Crypto Mining Attack in K8s Caused by Next.js RCE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f15dbd08c2_0_41"/>
          <p:cNvSpPr txBox="1"/>
          <p:nvPr>
            <p:ph type="title"/>
          </p:nvPr>
        </p:nvSpPr>
        <p:spPr>
          <a:xfrm>
            <a:off x="153300" y="1157813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3000"/>
              <a:t>Thank You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21" name="Google Shape;121;g3f15dbd08c2_0_41"/>
          <p:cNvSpPr txBox="1"/>
          <p:nvPr/>
        </p:nvSpPr>
        <p:spPr>
          <a:xfrm>
            <a:off x="232925" y="1999625"/>
            <a:ext cx="561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Ref : </a:t>
            </a:r>
            <a:r>
              <a:rPr lang="en" sz="2000">
                <a:solidFill>
                  <a:schemeClr val="lt1"/>
                </a:solidFill>
              </a:rPr>
              <a:t>https://github.com/tamilhce/kubecon26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f15dbd08c2_0_30"/>
          <p:cNvSpPr txBox="1"/>
          <p:nvPr>
            <p:ph type="title"/>
          </p:nvPr>
        </p:nvSpPr>
        <p:spPr>
          <a:xfrm>
            <a:off x="343325" y="1075925"/>
            <a:ext cx="86883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800"/>
              <a:t>How many of you are running Kubernetes security controls?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73" name="Google Shape;73;g3f15dbd08c2_0_30"/>
          <p:cNvSpPr txBox="1"/>
          <p:nvPr/>
        </p:nvSpPr>
        <p:spPr>
          <a:xfrm>
            <a:off x="403325" y="2227875"/>
            <a:ext cx="4519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Runtime Thread Detection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Automated Thread Response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74" name="Google Shape;74;g3f15dbd08c2_0_30"/>
          <p:cNvSpPr txBox="1"/>
          <p:nvPr/>
        </p:nvSpPr>
        <p:spPr>
          <a:xfrm>
            <a:off x="4857750" y="2227875"/>
            <a:ext cx="412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Forensics &amp; Investigation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Hardening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f13f87c942_0_42"/>
          <p:cNvSpPr txBox="1"/>
          <p:nvPr>
            <p:ph type="title"/>
          </p:nvPr>
        </p:nvSpPr>
        <p:spPr>
          <a:xfrm>
            <a:off x="311700" y="1940538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3000"/>
              <a:t>Why This Talk Matters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/>
          <p:nvPr>
            <p:ph type="title"/>
          </p:nvPr>
        </p:nvSpPr>
        <p:spPr>
          <a:xfrm>
            <a:off x="311700" y="0"/>
            <a:ext cx="6949739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" sz="3300"/>
              <a:t>React2Shell (CVE-2025-55182)</a:t>
            </a:r>
            <a:endParaRPr sz="3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00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85" name="Google Shape;85;p6"/>
          <p:cNvSpPr txBox="1"/>
          <p:nvPr/>
        </p:nvSpPr>
        <p:spPr>
          <a:xfrm>
            <a:off x="177050" y="1211325"/>
            <a:ext cx="8783400" cy="3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What is it?</a:t>
            </a:r>
            <a:br>
              <a:rPr b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Pre-authentication Remote Code Execution (RCE) in React Server Components that allows attackers to execute arbitrary code on vulnerable Next.js applications using a single crafted HTTP request.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Why It Matters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No login or credentials required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Single HTTP request exploitation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Enabled by default in affected Next.js versions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Can lead to crypto-mining, malware deployment, and full server compromise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Global Impact</a:t>
            </a:r>
            <a:br>
              <a:rPr b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🌐 </a:t>
            </a:r>
            <a:r>
              <a:rPr b="1" lang="en">
                <a:solidFill>
                  <a:schemeClr val="dk1"/>
                </a:solidFill>
              </a:rPr>
              <a:t>165,000+ vulnerable IPs</a:t>
            </a:r>
            <a:br>
              <a:rPr b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🌐 </a:t>
            </a:r>
            <a:r>
              <a:rPr b="1" lang="en">
                <a:solidFill>
                  <a:schemeClr val="dk1"/>
                </a:solidFill>
              </a:rPr>
              <a:t>644,000+ exposed domains</a:t>
            </a:r>
            <a:r>
              <a:rPr lang="en">
                <a:solidFill>
                  <a:schemeClr val="dk1"/>
                </a:solidFill>
              </a:rPr>
              <a:t> detected worldwide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Attack Chain</a:t>
            </a:r>
            <a:br>
              <a:rPr b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HTTP Request → RCE → Crypto Miner Deployment → Resource Theft</a:t>
            </a:r>
            <a:endParaRPr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f16f2ff0f3_0_5"/>
          <p:cNvSpPr txBox="1"/>
          <p:nvPr>
            <p:ph type="title"/>
          </p:nvPr>
        </p:nvSpPr>
        <p:spPr>
          <a:xfrm>
            <a:off x="372650" y="255950"/>
            <a:ext cx="6949800" cy="1047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7"/>
              <a:buFont typeface="Arial"/>
              <a:buNone/>
            </a:pPr>
            <a:r>
              <a:rPr lang="en" sz="3000"/>
              <a:t>Runtime Detection in Action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3f16f2ff0f3_0_5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g3f16f2ff0f3_0_5" title="blokc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9043774" cy="358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f15dbd08c2_0_0"/>
          <p:cNvSpPr txBox="1"/>
          <p:nvPr>
            <p:ph type="title"/>
          </p:nvPr>
        </p:nvSpPr>
        <p:spPr>
          <a:xfrm>
            <a:off x="311700" y="0"/>
            <a:ext cx="69498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0000"/>
              <a:buFont typeface="Arial"/>
              <a:buNone/>
            </a:pPr>
            <a:r>
              <a:rPr lang="en" sz="3000"/>
              <a:t>Hands-On Demo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98" name="Google Shape;98;g3f15dbd08c2_0_0"/>
          <p:cNvSpPr txBox="1"/>
          <p:nvPr/>
        </p:nvSpPr>
        <p:spPr>
          <a:xfrm>
            <a:off x="311700" y="4274725"/>
            <a:ext cx="8730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https://killercoda.com/kubecon26-nextjs-demo/scenario/faloc-demo</a:t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99" name="Google Shape;99;g3f15dbd08c2_0_0" title="kubecon26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2450" y="1109125"/>
            <a:ext cx="3210926" cy="321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f13f87c942_0_37"/>
          <p:cNvSpPr txBox="1"/>
          <p:nvPr>
            <p:ph type="title"/>
          </p:nvPr>
        </p:nvSpPr>
        <p:spPr>
          <a:xfrm>
            <a:off x="311700" y="1940538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3000"/>
              <a:t>Key Learnings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3f13f87c942_0_5" title="ChatGPT Image Jun 18, 2026, 06_25_1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00" y="0"/>
            <a:ext cx="9063026" cy="60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f13f87c942_0_33"/>
          <p:cNvSpPr txBox="1"/>
          <p:nvPr>
            <p:ph type="title"/>
          </p:nvPr>
        </p:nvSpPr>
        <p:spPr>
          <a:xfrm>
            <a:off x="311700" y="1940538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15" name="Google Shape;115;g3f13f87c942_0_33" title="ChatGPT Image Jun 18, 2026, 06_12_5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SSNA24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00737C"/>
      </a:accent1>
      <a:accent2>
        <a:srgbClr val="262267"/>
      </a:accent2>
      <a:accent3>
        <a:srgbClr val="305BA9"/>
      </a:accent3>
      <a:accent4>
        <a:srgbClr val="B0DDFF"/>
      </a:accent4>
      <a:accent5>
        <a:srgbClr val="FFC217"/>
      </a:accent5>
      <a:accent6>
        <a:srgbClr val="FFA35F"/>
      </a:accent6>
      <a:hlink>
        <a:srgbClr val="FF7F15"/>
      </a:hlink>
      <a:folHlink>
        <a:srgbClr val="FFA3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