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86" r:id="rId3"/>
    <p:sldId id="283" r:id="rId4"/>
    <p:sldId id="262" r:id="rId5"/>
    <p:sldId id="263" r:id="rId6"/>
    <p:sldId id="266" r:id="rId7"/>
    <p:sldId id="287" r:id="rId8"/>
    <p:sldId id="268" r:id="rId9"/>
    <p:sldId id="269" r:id="rId10"/>
    <p:sldId id="288" r:id="rId11"/>
    <p:sldId id="271" r:id="rId12"/>
    <p:sldId id="272" r:id="rId13"/>
    <p:sldId id="273" r:id="rId14"/>
    <p:sldId id="279" r:id="rId15"/>
    <p:sldId id="278" r:id="rId16"/>
    <p:sldId id="282" r:id="rId17"/>
    <p:sldId id="260" r:id="rId18"/>
    <p:sldId id="275" r:id="rId19"/>
    <p:sldId id="276" r:id="rId20"/>
    <p:sldId id="281" r:id="rId21"/>
    <p:sldId id="277" r:id="rId22"/>
    <p:sldId id="274" r:id="rId23"/>
    <p:sldId id="280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jt4YpfaHaeGNLmNMXSHSDobWMl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1"/>
    <p:restoredTop sz="94634"/>
  </p:normalViewPr>
  <p:slideViewPr>
    <p:cSldViewPr snapToGrid="0">
      <p:cViewPr varScale="1">
        <p:scale>
          <a:sx n="181" d="100"/>
          <a:sy n="181" d="100"/>
        </p:scale>
        <p:origin x="76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-2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1600" b="1" dirty="0">
                <a:solidFill>
                  <a:schemeClr val="lt1"/>
                </a:solidFill>
              </a:rPr>
              <a:t>Part 1: The Problem</a:t>
            </a: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1100" b="0" dirty="0">
                <a:solidFill>
                  <a:schemeClr val="lt1"/>
                </a:solidFill>
              </a:rPr>
              <a:t>60% idle GPUs. Pods scheduled. Training stalled.</a:t>
            </a: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br>
              <a:rPr lang="en-US" sz="1100" b="0" dirty="0">
                <a:solidFill>
                  <a:schemeClr val="lt1"/>
                </a:solidFill>
              </a:rPr>
            </a:br>
            <a:r>
              <a:rPr lang="en-US" sz="1100" b="0" dirty="0">
                <a:solidFill>
                  <a:schemeClr val="lt1"/>
                </a:solidFill>
              </a:rPr>
              <a:t>A world-class orchestra is sold out. Every musician is in their seat, instruments tuned, the hall lit. But the conductor was shown to the wrong wing — and the fire-safety doors, doing exactly their job, sealed that wing off. The result: a full, expensive hall and total silence.</a:t>
            </a: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lang="en-US" sz="1100" b="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1100" b="0" dirty="0">
                <a:solidFill>
                  <a:schemeClr val="lt1"/>
                </a:solidFill>
              </a:rPr>
              <a:t>That's your GPU cluster. The conductor is the coordinator pod, the musicians are GPU workers (who can only play in sync, through the conductor — just like distributed training syncs gradients through the coordinator), and the fire doors are Cilium's network policy: a correct safety rule that nobody told the scheduler about.</a:t>
            </a:r>
          </a:p>
        </p:txBody>
      </p:sp>
    </p:spTree>
    <p:extLst>
      <p:ext uri="{BB962C8B-B14F-4D97-AF65-F5344CB8AC3E}">
        <p14:creationId xmlns:p14="http://schemas.microsoft.com/office/powerpoint/2010/main" val="421368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1600" b="1" dirty="0">
                <a:solidFill>
                  <a:schemeClr val="lt1"/>
                </a:solidFill>
              </a:rPr>
              <a:t>Part 2: Root Cause</a:t>
            </a: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1100" b="0" dirty="0">
                <a:solidFill>
                  <a:schemeClr val="lt1"/>
                </a:solidFill>
              </a:rPr>
              <a:t>Cilium network policy meets topology blindness</a:t>
            </a:r>
            <a:br>
              <a:rPr lang="en-IN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br>
              <a:rPr lang="en-IN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en-IN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Two professionals, both excellent. The usher seats every guest perfectly — by open seat. The fire marshal locks every door code says must stay shut. Neither is wrong. But no one holds the building map that shows both at once — so the usher seats the conductor in the very wing the marshal just sealed. That gap is the root cause.”</a:t>
            </a:r>
          </a:p>
        </p:txBody>
      </p:sp>
    </p:spTree>
    <p:extLst>
      <p:ext uri="{BB962C8B-B14F-4D97-AF65-F5344CB8AC3E}">
        <p14:creationId xmlns:p14="http://schemas.microsoft.com/office/powerpoint/2010/main" val="3693400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1600" b="1" dirty="0">
                <a:solidFill>
                  <a:schemeClr val="lt1"/>
                </a:solidFill>
              </a:rPr>
              <a:t>Part 3: The Fix</a:t>
            </a: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1100" b="0" dirty="0">
                <a:solidFill>
                  <a:schemeClr val="lt1"/>
                </a:solidFill>
              </a:rPr>
              <a:t>3 YAML additions. No Kubeflow changes. No Cilium changes.</a:t>
            </a: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br>
              <a:rPr lang="en-US" dirty="0"/>
            </a:br>
            <a:r>
              <a:rPr lang="en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"Here's the surprise: we don't argue with the fire marshal. The locked doors stay locked — the safety code was never the problem. And we don't retrain the usher. We just add one line to the seating card: </a:t>
            </a:r>
            <a:r>
              <a:rPr lang="en-IN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keep the whole party together, in a wing whose doors are open.</a:t>
            </a:r>
            <a:r>
              <a:rPr lang="en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Now the usher seats the conductor in the same open wing as the musicians. Same doors, same usher, same marshal — but the conductor and the orchestra are finally in one room. The baton drops, and the hall fills with sound."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92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spec:</a:t>
            </a:r>
          </a:p>
          <a:p>
            <a:pPr marL="158750" indent="0">
              <a:buNone/>
            </a:pPr>
            <a:r>
              <a:rPr lang="en-US" dirty="0"/>
              <a:t>  template:</a:t>
            </a:r>
          </a:p>
          <a:p>
            <a:pPr marL="158750" indent="0">
              <a:buNone/>
            </a:pPr>
            <a:r>
              <a:rPr lang="en-US" dirty="0"/>
              <a:t>    spec:</a:t>
            </a:r>
          </a:p>
          <a:p>
            <a:pPr marL="158750" indent="0">
              <a:buNone/>
            </a:pPr>
            <a:r>
              <a:rPr lang="en-US" dirty="0"/>
              <a:t>      affinity:</a:t>
            </a:r>
          </a:p>
          <a:p>
            <a:pPr marL="158750" indent="0">
              <a:buNone/>
            </a:pPr>
            <a:r>
              <a:rPr lang="en-US" dirty="0"/>
              <a:t>        </a:t>
            </a:r>
            <a:r>
              <a:rPr lang="en-US" dirty="0" err="1"/>
              <a:t>nodeAffinity</a:t>
            </a:r>
            <a:r>
              <a:rPr lang="en-US" dirty="0"/>
              <a:t>:                                   # ← THIS pins it to the zone</a:t>
            </a:r>
          </a:p>
          <a:p>
            <a:pPr marL="158750" indent="0">
              <a:buNone/>
            </a:pPr>
            <a:r>
              <a:rPr lang="en-US" dirty="0"/>
              <a:t>          </a:t>
            </a:r>
            <a:r>
              <a:rPr lang="en-US" dirty="0" err="1"/>
              <a:t>requiredDuringSchedulingIgnoredDuringExecution</a:t>
            </a:r>
            <a:r>
              <a:rPr lang="en-US" dirty="0"/>
              <a:t>:</a:t>
            </a:r>
          </a:p>
          <a:p>
            <a:pPr marL="158750" indent="0">
              <a:buNone/>
            </a:pPr>
            <a:r>
              <a:rPr lang="en-US" dirty="0"/>
              <a:t>            </a:t>
            </a:r>
            <a:r>
              <a:rPr lang="en-US" dirty="0" err="1"/>
              <a:t>nodeSelectorTerms</a:t>
            </a:r>
            <a:r>
              <a:rPr lang="en-US" dirty="0"/>
              <a:t>:</a:t>
            </a:r>
          </a:p>
          <a:p>
            <a:pPr marL="158750" indent="0">
              <a:buNone/>
            </a:pPr>
            <a:r>
              <a:rPr lang="en-US" dirty="0"/>
              <a:t>              - </a:t>
            </a:r>
            <a:r>
              <a:rPr lang="en-US" dirty="0" err="1"/>
              <a:t>matchExpressions</a:t>
            </a:r>
            <a:r>
              <a:rPr lang="en-US" dirty="0"/>
              <a:t>:</a:t>
            </a:r>
          </a:p>
          <a:p>
            <a:pPr marL="158750" indent="0">
              <a:buNone/>
            </a:pPr>
            <a:r>
              <a:rPr lang="en-US" dirty="0"/>
              <a:t>                  - key: </a:t>
            </a:r>
            <a:r>
              <a:rPr lang="en-US" dirty="0" err="1"/>
              <a:t>topology.kubernetes.io</a:t>
            </a:r>
            <a:r>
              <a:rPr lang="en-US" dirty="0"/>
              <a:t>/zone</a:t>
            </a:r>
          </a:p>
          <a:p>
            <a:pPr marL="158750" indent="0">
              <a:buNone/>
            </a:pPr>
            <a:r>
              <a:rPr lang="en-US" dirty="0"/>
              <a:t>                    operator: In</a:t>
            </a:r>
          </a:p>
          <a:p>
            <a:pPr marL="158750" indent="0">
              <a:buNone/>
            </a:pPr>
            <a:r>
              <a:rPr lang="en-US" dirty="0"/>
              <a:t>                    values: [zone-a]                    # the GPU zone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      </a:t>
            </a:r>
            <a:r>
              <a:rPr lang="en-US" dirty="0" err="1"/>
              <a:t>topologySpreadConstraints</a:t>
            </a:r>
            <a:r>
              <a:rPr lang="en-US" dirty="0"/>
              <a:t>:                        # keep the ml-training group co-located</a:t>
            </a:r>
          </a:p>
          <a:p>
            <a:pPr marL="158750" indent="0">
              <a:buNone/>
            </a:pPr>
            <a:r>
              <a:rPr lang="en-US" dirty="0"/>
              <a:t>        - </a:t>
            </a:r>
            <a:r>
              <a:rPr lang="en-US" dirty="0" err="1"/>
              <a:t>maxSkew</a:t>
            </a:r>
            <a:r>
              <a:rPr lang="en-US" dirty="0"/>
              <a:t>: 1</a:t>
            </a:r>
          </a:p>
          <a:p>
            <a:pPr marL="158750" indent="0">
              <a:buNone/>
            </a:pPr>
            <a:r>
              <a:rPr lang="en-US" dirty="0"/>
              <a:t>          </a:t>
            </a:r>
            <a:r>
              <a:rPr lang="en-US" dirty="0" err="1"/>
              <a:t>topologyKey</a:t>
            </a:r>
            <a:r>
              <a:rPr lang="en-US" dirty="0"/>
              <a:t>: </a:t>
            </a:r>
            <a:r>
              <a:rPr lang="en-US" dirty="0" err="1"/>
              <a:t>topology.kubernetes.io</a:t>
            </a:r>
            <a:r>
              <a:rPr lang="en-US" dirty="0"/>
              <a:t>/zone</a:t>
            </a:r>
          </a:p>
          <a:p>
            <a:pPr marL="158750" indent="0">
              <a:buNone/>
            </a:pPr>
            <a:r>
              <a:rPr lang="en-US" dirty="0"/>
              <a:t>          </a:t>
            </a:r>
            <a:r>
              <a:rPr lang="en-US" dirty="0" err="1"/>
              <a:t>whenUnsatisfiable</a:t>
            </a:r>
            <a:r>
              <a:rPr lang="en-US" dirty="0"/>
              <a:t>: </a:t>
            </a:r>
            <a:r>
              <a:rPr lang="en-US" dirty="0" err="1"/>
              <a:t>DoNotSchedule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          </a:t>
            </a:r>
            <a:r>
              <a:rPr lang="en-US" dirty="0" err="1"/>
              <a:t>labelSelector</a:t>
            </a:r>
            <a:r>
              <a:rPr lang="en-US" dirty="0"/>
              <a:t>:</a:t>
            </a:r>
          </a:p>
          <a:p>
            <a:pPr marL="158750" indent="0">
              <a:buNone/>
            </a:pPr>
            <a:r>
              <a:rPr lang="en-US" dirty="0"/>
              <a:t>            </a:t>
            </a:r>
            <a:r>
              <a:rPr lang="en-US" dirty="0" err="1"/>
              <a:t>matchLabels</a:t>
            </a:r>
            <a:r>
              <a:rPr lang="en-US" dirty="0"/>
              <a:t>: { app: ml-training }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      tolerations:                                      # so it can land on the tainted GPU nodes</a:t>
            </a:r>
          </a:p>
          <a:p>
            <a:pPr marL="158750" indent="0">
              <a:buNone/>
            </a:pPr>
            <a:r>
              <a:rPr lang="en-US" dirty="0"/>
              <a:t>        - key: </a:t>
            </a:r>
            <a:r>
              <a:rPr lang="en-US" dirty="0" err="1"/>
              <a:t>gpu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          value: present</a:t>
            </a:r>
          </a:p>
          <a:p>
            <a:pPr marL="158750" indent="0">
              <a:buNone/>
            </a:pPr>
            <a:r>
              <a:rPr lang="en-US" dirty="0"/>
              <a:t>          effect: </a:t>
            </a:r>
            <a:r>
              <a:rPr lang="en-US" dirty="0" err="1"/>
              <a:t>NoSchedule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791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repo hard-codes zone-a, which is fine for the demo. The cleaner generalization that works without naming a zone is </a:t>
            </a:r>
            <a:r>
              <a:rPr lang="en-IN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podAffinity</a:t>
            </a:r>
            <a:r>
              <a:rPr lang="en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— "put me in whatever zone the coordinator is in":</a:t>
            </a:r>
          </a:p>
          <a:p>
            <a:r>
              <a:rPr lang="en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affinity:</a:t>
            </a:r>
          </a:p>
          <a:p>
            <a:r>
              <a:rPr lang="en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IN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podAffinity</a:t>
            </a:r>
            <a:r>
              <a:rPr lang="en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r>
              <a:rPr lang="en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IN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requiredDuringSchedulingIgnoredDuringExecution</a:t>
            </a:r>
            <a:r>
              <a:rPr lang="en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r>
              <a:rPr lang="en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    - </a:t>
            </a:r>
            <a:r>
              <a:rPr lang="en-IN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labelSelector</a:t>
            </a:r>
            <a:r>
              <a:rPr lang="en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r>
              <a:rPr lang="en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        </a:t>
            </a:r>
            <a:r>
              <a:rPr lang="en-IN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matchLabels</a:t>
            </a:r>
            <a:r>
              <a:rPr lang="en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{ app: ml-training, role: coordinator }</a:t>
            </a:r>
          </a:p>
          <a:p>
            <a:r>
              <a:rPr lang="en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en-IN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topologyKey</a:t>
            </a:r>
            <a:r>
              <a:rPr lang="en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IN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topology.kubernetes.io</a:t>
            </a:r>
            <a:r>
              <a:rPr lang="en-I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/zone        # same zone as the coordinator</a:t>
            </a:r>
          </a:p>
        </p:txBody>
      </p:sp>
    </p:spTree>
    <p:extLst>
      <p:ext uri="{BB962C8B-B14F-4D97-AF65-F5344CB8AC3E}">
        <p14:creationId xmlns:p14="http://schemas.microsoft.com/office/powerpoint/2010/main" val="1188650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0737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2"/>
          <p:cNvGrpSpPr/>
          <p:nvPr/>
        </p:nvGrpSpPr>
        <p:grpSpPr>
          <a:xfrm>
            <a:off x="-3" y="1090004"/>
            <a:ext cx="9144001" cy="4061962"/>
            <a:chOff x="-3" y="1081537"/>
            <a:chExt cx="9144001" cy="4061962"/>
          </a:xfrm>
        </p:grpSpPr>
        <p:pic>
          <p:nvPicPr>
            <p:cNvPr id="11" name="Google Shape;11;p12" descr="A city skyline with buildings and a bridge&#10;&#10;AI-generated content may be incorrect."/>
            <p:cNvPicPr preferRelativeResize="0"/>
            <p:nvPr/>
          </p:nvPicPr>
          <p:blipFill rotWithShape="1">
            <a:blip r:embed="rId2">
              <a:alphaModFix/>
            </a:blip>
            <a:srcRect l="8950" t="19108"/>
            <a:stretch/>
          </p:blipFill>
          <p:spPr>
            <a:xfrm>
              <a:off x="-3" y="1081537"/>
              <a:ext cx="9144001" cy="40619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2;p12"/>
            <p:cNvSpPr/>
            <p:nvPr/>
          </p:nvSpPr>
          <p:spPr>
            <a:xfrm>
              <a:off x="0" y="1442301"/>
              <a:ext cx="981012" cy="11294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3;p12"/>
          <p:cNvSpPr txBox="1">
            <a:spLocks noGrp="1"/>
          </p:cNvSpPr>
          <p:nvPr>
            <p:ph type="ctrTitle"/>
          </p:nvPr>
        </p:nvSpPr>
        <p:spPr>
          <a:xfrm>
            <a:off x="311215" y="1251446"/>
            <a:ext cx="8010201" cy="1455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ubTitle" idx="1"/>
          </p:nvPr>
        </p:nvSpPr>
        <p:spPr>
          <a:xfrm>
            <a:off x="311214" y="2706624"/>
            <a:ext cx="8010201" cy="609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12"/>
          <p:cNvSpPr txBox="1"/>
          <p:nvPr/>
        </p:nvSpPr>
        <p:spPr>
          <a:xfrm>
            <a:off x="5715812" y="178532"/>
            <a:ext cx="31112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#KubeCon #CloudNativeCon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215" y="178532"/>
            <a:ext cx="2007964" cy="851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Logo">
    <p:bg>
      <p:bgPr>
        <a:solidFill>
          <a:srgbClr val="00737C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1" descr="A cartoon of a city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 t="51083" b="5615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215" y="178532"/>
            <a:ext cx="2007964" cy="851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0737C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13"/>
          <p:cNvGrpSpPr/>
          <p:nvPr/>
        </p:nvGrpSpPr>
        <p:grpSpPr>
          <a:xfrm>
            <a:off x="-3" y="1090004"/>
            <a:ext cx="9144001" cy="4061962"/>
            <a:chOff x="-3" y="1081537"/>
            <a:chExt cx="9144001" cy="4061962"/>
          </a:xfrm>
        </p:grpSpPr>
        <p:pic>
          <p:nvPicPr>
            <p:cNvPr id="19" name="Google Shape;19;p13" descr="A city skyline with buildings and a bridge&#10;&#10;AI-generated content may be incorrect."/>
            <p:cNvPicPr preferRelativeResize="0"/>
            <p:nvPr/>
          </p:nvPicPr>
          <p:blipFill rotWithShape="1">
            <a:blip r:embed="rId2">
              <a:alphaModFix/>
            </a:blip>
            <a:srcRect l="8950" t="19108"/>
            <a:stretch/>
          </p:blipFill>
          <p:spPr>
            <a:xfrm>
              <a:off x="-3" y="1081537"/>
              <a:ext cx="9144001" cy="40619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0;p13"/>
            <p:cNvSpPr/>
            <p:nvPr/>
          </p:nvSpPr>
          <p:spPr>
            <a:xfrm>
              <a:off x="0" y="1442301"/>
              <a:ext cx="981012" cy="11294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13"/>
          <p:cNvSpPr txBox="1">
            <a:spLocks noGrp="1"/>
          </p:cNvSpPr>
          <p:nvPr>
            <p:ph type="title"/>
          </p:nvPr>
        </p:nvSpPr>
        <p:spPr>
          <a:xfrm>
            <a:off x="311700" y="1940538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2" name="Google Shape;2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215" y="178532"/>
            <a:ext cx="2007964" cy="851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bg>
      <p:bgPr>
        <a:solidFill>
          <a:srgbClr val="00737C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4"/>
          <p:cNvPicPr preferRelativeResize="0"/>
          <p:nvPr/>
        </p:nvPicPr>
        <p:blipFill rotWithShape="1">
          <a:blip r:embed="rId2">
            <a:alphaModFix/>
          </a:blip>
          <a:srcRect b="49683"/>
          <a:stretch/>
        </p:blipFill>
        <p:spPr>
          <a:xfrm>
            <a:off x="0" y="4481929"/>
            <a:ext cx="9144000" cy="661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4"/>
          <p:cNvPicPr preferRelativeResize="0"/>
          <p:nvPr/>
        </p:nvPicPr>
        <p:blipFill rotWithShape="1">
          <a:blip r:embed="rId2">
            <a:alphaModFix/>
          </a:blip>
          <a:srcRect r="28652" b="49683"/>
          <a:stretch/>
        </p:blipFill>
        <p:spPr>
          <a:xfrm>
            <a:off x="2620250" y="4481925"/>
            <a:ext cx="6523751" cy="66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4" descr="A green and blue animal with flowers o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r="6191"/>
          <a:stretch/>
        </p:blipFill>
        <p:spPr>
          <a:xfrm>
            <a:off x="6824823" y="87960"/>
            <a:ext cx="2319178" cy="471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4"/>
          <p:cNvSpPr txBox="1">
            <a:spLocks noGrp="1"/>
          </p:cNvSpPr>
          <p:nvPr>
            <p:ph type="title"/>
          </p:nvPr>
        </p:nvSpPr>
        <p:spPr>
          <a:xfrm>
            <a:off x="311700" y="1940538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8" name="Google Shape;2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215" y="178532"/>
            <a:ext cx="2007964" cy="851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 2">
    <p:bg>
      <p:bgPr>
        <a:solidFill>
          <a:srgbClr val="00737C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5"/>
          <p:cNvPicPr preferRelativeResize="0"/>
          <p:nvPr/>
        </p:nvPicPr>
        <p:blipFill rotWithShape="1">
          <a:blip r:embed="rId2">
            <a:alphaModFix/>
          </a:blip>
          <a:srcRect r="46113" b="20215"/>
          <a:stretch/>
        </p:blipFill>
        <p:spPr>
          <a:xfrm>
            <a:off x="5589269" y="874514"/>
            <a:ext cx="3554731" cy="426898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5"/>
          <p:cNvSpPr txBox="1">
            <a:spLocks noGrp="1"/>
          </p:cNvSpPr>
          <p:nvPr>
            <p:ph type="ctrTitle"/>
          </p:nvPr>
        </p:nvSpPr>
        <p:spPr>
          <a:xfrm>
            <a:off x="398302" y="1373367"/>
            <a:ext cx="8010201" cy="202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ubTitle" idx="1"/>
          </p:nvPr>
        </p:nvSpPr>
        <p:spPr>
          <a:xfrm>
            <a:off x="398301" y="3397805"/>
            <a:ext cx="8010201" cy="67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3" name="Google Shape;3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0823" y="453033"/>
            <a:ext cx="259080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5"/>
          <p:cNvPicPr preferRelativeResize="0"/>
          <p:nvPr/>
        </p:nvPicPr>
        <p:blipFill rotWithShape="1">
          <a:blip r:embed="rId3">
            <a:alphaModFix/>
          </a:blip>
          <a:srcRect l="41002" b="9974"/>
          <a:stretch/>
        </p:blipFill>
        <p:spPr>
          <a:xfrm>
            <a:off x="-1" y="4080209"/>
            <a:ext cx="1528535" cy="106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215" y="178532"/>
            <a:ext cx="2007964" cy="851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0144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283600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" name="Google Shape;4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1700" y="4590949"/>
            <a:ext cx="1079629" cy="45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/>
          <p:nvPr/>
        </p:nvSpPr>
        <p:spPr>
          <a:xfrm>
            <a:off x="7100" y="5625"/>
            <a:ext cx="9136900" cy="1047900"/>
          </a:xfrm>
          <a:prstGeom prst="rect">
            <a:avLst/>
          </a:prstGeom>
          <a:solidFill>
            <a:srgbClr val="0073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6949739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sldNum" idx="12"/>
          </p:nvPr>
        </p:nvSpPr>
        <p:spPr>
          <a:xfrm>
            <a:off x="8283600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" name="Google Shape;4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86494" y="263745"/>
            <a:ext cx="1245804" cy="52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0144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sldNum" idx="12"/>
          </p:nvPr>
        </p:nvSpPr>
        <p:spPr>
          <a:xfrm>
            <a:off x="8283600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" name="Google Shape;5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1700" y="4590949"/>
            <a:ext cx="1079629" cy="45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0144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sldNum" idx="12"/>
          </p:nvPr>
        </p:nvSpPr>
        <p:spPr>
          <a:xfrm>
            <a:off x="8283600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1700" y="4590949"/>
            <a:ext cx="1079629" cy="45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0"/>
          <p:cNvSpPr txBox="1">
            <a:spLocks noGrp="1"/>
          </p:cNvSpPr>
          <p:nvPr>
            <p:ph type="sldNum" idx="12"/>
          </p:nvPr>
        </p:nvSpPr>
        <p:spPr>
          <a:xfrm>
            <a:off x="8283600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" name="Google Shape;5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1700" y="4590949"/>
            <a:ext cx="1079629" cy="45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sldNum" idx="12"/>
          </p:nvPr>
        </p:nvSpPr>
        <p:spPr>
          <a:xfrm>
            <a:off x="8283600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/>
          <p:cNvSpPr txBox="1">
            <a:spLocks noGrp="1"/>
          </p:cNvSpPr>
          <p:nvPr>
            <p:ph type="ctrTitle"/>
          </p:nvPr>
        </p:nvSpPr>
        <p:spPr>
          <a:xfrm>
            <a:off x="311216" y="1251445"/>
            <a:ext cx="8665808" cy="145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r>
              <a:rPr lang="en-US" sz="3600" b="1" dirty="0"/>
              <a:t>When Kubeflow Fights Cilium: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r>
              <a:rPr lang="en-US" sz="3600" b="1" dirty="0"/>
              <a:t>Debugging 60% Idle GPUs in Kubernetes</a:t>
            </a:r>
            <a:endParaRPr dirty="0"/>
          </a:p>
        </p:txBody>
      </p:sp>
      <p:sp>
        <p:nvSpPr>
          <p:cNvPr id="68" name="Google Shape;68;p1"/>
          <p:cNvSpPr txBox="1">
            <a:spLocks noGrp="1"/>
          </p:cNvSpPr>
          <p:nvPr>
            <p:ph type="subTitle" idx="1"/>
          </p:nvPr>
        </p:nvSpPr>
        <p:spPr>
          <a:xfrm>
            <a:off x="239653" y="2711394"/>
            <a:ext cx="8010201" cy="11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000" b="0" dirty="0"/>
              <a:t>Ramkumar Nagaraj | Sr. Computer Scientist, Adobe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000" b="0" dirty="0"/>
              <a:t>Bingi Narasimha Karthik | Computer Scientist II, Adobe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607A-0410-1B6A-BA11-CC698A6CE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F209AD-0F85-8289-9682-F438EE1D0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691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78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/>
              <a:t>The Fix: 3 YAML Additions</a:t>
            </a:r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body" idx="1"/>
          </p:nvPr>
        </p:nvSpPr>
        <p:spPr>
          <a:xfrm>
            <a:off x="356461" y="1152475"/>
            <a:ext cx="8520600" cy="322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b="1" dirty="0"/>
              <a:t>1. nodeAffinity on coordinator — pin to zone-a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800"/>
              <a:buNone/>
            </a:pPr>
            <a:r>
              <a:rPr lang="en-US" sz="1600" b="0" dirty="0"/>
              <a:t>requiredDuringScheduling: zone IN [zone-a]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en-US" sz="2000" b="1" dirty="0"/>
              <a:t>2. topologySpreadConstraints on coordinator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800"/>
              <a:buNone/>
            </a:pPr>
            <a:r>
              <a:rPr lang="en-US" sz="1600" b="0" dirty="0"/>
              <a:t>maxSkew: 1 | topologyKey: zone | DoNotSchedule | selector: ml-training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800"/>
              <a:buNone/>
            </a:pPr>
            <a:r>
              <a:rPr lang="en-US" sz="1600" b="0" dirty="0"/>
              <a:t>Forces all ml-training pods into the same zone as the coordinator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en-US" sz="2000" b="1" dirty="0"/>
              <a:t>3. GPU taint toleration on coordinator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800"/>
              <a:buNone/>
            </a:pPr>
            <a:r>
              <a:rPr lang="en-US" sz="1600" b="0" dirty="0"/>
              <a:t>tolerate gpu=present:NoSchedule — so it can land on zone-a GPU nodes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/>
              <a:t>Result: coordinator → zone-a | workers → zone-a | Cilium allows all traffic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>
            <a:spLocks noGrp="1"/>
          </p:cNvSpPr>
          <p:nvPr>
            <p:ph type="title"/>
          </p:nvPr>
        </p:nvSpPr>
        <p:spPr>
          <a:xfrm>
            <a:off x="401222" y="100133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/>
              <a:t>Live Demo: Applying the Fix</a:t>
            </a: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</a:pPr>
            <a:r>
              <a:rPr lang="en-US" sz="1800" b="0" i="1" dirty="0"/>
              <a:t>bash scripts/demo-after.sh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lang="en-US" sz="1800" b="0" dirty="0"/>
              <a:t>Watch: all pods move to zone-a — workers connect — training runs — GPU at 85%</a:t>
            </a:r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</a:pPr>
            <a:r>
              <a:rPr lang="en-US" sz="1800" b="0" dirty="0"/>
              <a:t>Grafana: http://localhost:3000  |  Conflict score drops to 0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/>
              <a:t>Before vs After: The Numbers</a:t>
            </a:r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1" dirty="0"/>
              <a:t>BEFORE (broken)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GPU utilization: ~40%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Coordinator zone: zone-b (wrong)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Cross-zone Cilium blocks: ACTIVE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Training progress: STALLED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Prometheus alert: FIRING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Conflict score: 1.0</a:t>
            </a:r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1" dirty="0"/>
              <a:t>AFTER (fixed)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GPU utilization: ~85%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Coordinator zone: zone-a (correct)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Cross-zone Cilium blocks: NONE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Training progress: RUNNING (30/30 steps)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Prometheus alert: RESOLVED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Conflict score: 0.0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uild="p"/>
      <p:bldP spid="10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311700" y="17006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/>
              <a:t>Beyond the Hard Block: The Production Spectrum</a:t>
            </a:r>
            <a:endParaRPr dirty="0"/>
          </a:p>
        </p:txBody>
      </p:sp>
      <p:sp>
        <p:nvSpPr>
          <p:cNvPr id="90" name="Google Shape;90;p5"/>
          <p:cNvSpPr txBox="1">
            <a:spLocks noGrp="1"/>
          </p:cNvSpPr>
          <p:nvPr>
            <p:ph type="body" idx="1"/>
          </p:nvPr>
        </p:nvSpPr>
        <p:spPr>
          <a:xfrm>
            <a:off x="311700" y="913050"/>
            <a:ext cx="85206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900" b="1" dirty="0"/>
              <a:t>1. Hard CiliumNetworkPolicy block — what this demo shows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800"/>
              <a:buNone/>
            </a:pPr>
            <a:r>
              <a:rPr lang="en-US" sz="1600" b="0" dirty="0"/>
              <a:t>Workers can’t reach coordinator; training never starts. Detected in seconds.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en-US" sz="1900" b="1" dirty="0"/>
              <a:t>2. Cross-zone NCCL latency — no hard block, just distance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800"/>
              <a:buNone/>
            </a:pPr>
            <a:r>
              <a:rPr lang="en-US" sz="1600" b="0" dirty="0"/>
              <a:t>Training runs 30–60% slower; AllReduce pays cross-zone RTT. No error — detected in hours.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en-US" sz="1900" b="1" dirty="0"/>
              <a:t>3. Cross-AZ egress cost — invisible to Kubernetes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800"/>
              <a:buNone/>
            </a:pPr>
            <a:r>
              <a:rPr lang="en-US" sz="1600" b="0" dirty="0"/>
              <a:t>Surfaces only in cloud billing; significant at scale. Detected in days.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en-US" sz="1900" b="1" dirty="0"/>
              <a:t>One fix resolves all three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800"/>
              <a:buNone/>
            </a:pPr>
            <a:r>
              <a:rPr lang="en-US" sz="1600" b="0" dirty="0"/>
              <a:t>Pin the whole training group into one zone — same YAML, every scenario.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3B2D6E-876F-C265-35AB-5F85CF521009}"/>
              </a:ext>
            </a:extLst>
          </p:cNvPr>
          <p:cNvSpPr txBox="1"/>
          <p:nvPr/>
        </p:nvSpPr>
        <p:spPr>
          <a:xfrm>
            <a:off x="685800" y="360000"/>
            <a:ext cx="7772400" cy="6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ct val="115000"/>
              </a:lnSpc>
              <a:spcBef>
                <a:spcPts val="600"/>
              </a:spcBef>
              <a:buSzPts val="1800"/>
            </a:pPr>
            <a:r>
              <a:rPr lang="en-US" sz="1400" b="1" dirty="0"/>
              <a:t>Questions?  |  </a:t>
            </a:r>
            <a:r>
              <a:rPr lang="en-US" b="1" dirty="0"/>
              <a:t>https://</a:t>
            </a:r>
            <a:r>
              <a:rPr lang="en-US" b="1" dirty="0" err="1"/>
              <a:t>github.com</a:t>
            </a:r>
            <a:r>
              <a:rPr lang="en-US" b="1" dirty="0"/>
              <a:t>/ram2valar/</a:t>
            </a:r>
            <a:r>
              <a:rPr lang="en-US" b="1" dirty="0" err="1"/>
              <a:t>kubeflow</a:t>
            </a:r>
            <a:r>
              <a:rPr lang="en-US" b="1" dirty="0"/>
              <a:t>-cilium-lab</a:t>
            </a:r>
            <a:endParaRPr lang="en-US" dirty="0"/>
          </a:p>
        </p:txBody>
      </p:sp>
      <p:pic>
        <p:nvPicPr>
          <p:cNvPr id="20" name="Ramkumar Nagaraj Q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900" y="1520000"/>
            <a:ext cx="2657000" cy="2926080"/>
          </a:xfrm>
          <a:prstGeom prst="rect">
            <a:avLst/>
          </a:prstGeom>
        </p:spPr>
      </p:pic>
      <p:pic>
        <p:nvPicPr>
          <p:cNvPr id="21" name="Bingi Narasimha Karthik Q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100" y="1520000"/>
            <a:ext cx="303200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86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01597-4B56-1DBE-C631-FCAB475B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884468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/>
              <a:t>Agenda</a:t>
            </a:r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body" idx="1"/>
          </p:nvPr>
        </p:nvSpPr>
        <p:spPr>
          <a:xfrm>
            <a:off x="362856" y="1171658"/>
            <a:ext cx="85206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b="1" dirty="0"/>
              <a:t>1. The Problem </a:t>
            </a:r>
            <a:r>
              <a:rPr lang="en-US" sz="2000" b="0" dirty="0"/>
              <a:t>— 60% idle GPUs, no obvious cause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2000" b="1" dirty="0"/>
              <a:t>2. Root Cause </a:t>
            </a:r>
            <a:r>
              <a:rPr lang="en-US" sz="2000" b="0" dirty="0"/>
              <a:t>— Cilium network policy meets topology blindness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2000" b="1" dirty="0"/>
              <a:t>3. Live Demo </a:t>
            </a:r>
            <a:r>
              <a:rPr lang="en-US" sz="2000" b="0" dirty="0"/>
              <a:t>— Reproduce the conflict, watch the alert fire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2000" b="1" dirty="0"/>
              <a:t>4. The Fix </a:t>
            </a:r>
            <a:r>
              <a:rPr lang="en-US" sz="2000" b="0" dirty="0"/>
              <a:t>— 3 YAML additions, no CNI or Kubeflow changes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2000" b="1" dirty="0"/>
              <a:t>5. Takeaways </a:t>
            </a:r>
            <a:r>
              <a:rPr lang="en-US" sz="2000" b="0" dirty="0"/>
              <a:t>— General patterns for CNI-aware ML scheduling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ndingWorkersScreenshot">
            <a:extLst>
              <a:ext uri="{FF2B5EF4-FFF2-40B4-BE49-F238E27FC236}">
                <a16:creationId xmlns:a16="http://schemas.microsoft.com/office/drawing/2014/main" id="{3DC7D984-7B81-B59E-1A4F-D21CDE719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1" y="89522"/>
            <a:ext cx="9001738" cy="438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flictScoreScreenshot">
            <a:extLst>
              <a:ext uri="{FF2B5EF4-FFF2-40B4-BE49-F238E27FC236}">
                <a16:creationId xmlns:a16="http://schemas.microsoft.com/office/drawing/2014/main" id="{F489A966-03CD-2D3A-6892-33E97F112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8" y="55901"/>
            <a:ext cx="9001004" cy="44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64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50CC33-A72D-C61C-C057-E7C49805A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06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ordinatorZoneChart">
            <a:extLst>
              <a:ext uri="{FF2B5EF4-FFF2-40B4-BE49-F238E27FC236}">
                <a16:creationId xmlns:a16="http://schemas.microsoft.com/office/drawing/2014/main" id="{9E9D2726-B348-41D0-D22A-0418AD374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2" y="115099"/>
            <a:ext cx="9041255" cy="417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30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PUUtilizationArcChart">
            <a:extLst>
              <a:ext uri="{FF2B5EF4-FFF2-40B4-BE49-F238E27FC236}">
                <a16:creationId xmlns:a16="http://schemas.microsoft.com/office/drawing/2014/main" id="{EF8F822E-7CA9-57C7-8CD6-4CB6C3738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13" y="143856"/>
            <a:ext cx="8859774" cy="41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51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311700" y="22122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/>
              <a:t>Key Takeaways</a:t>
            </a:r>
            <a:endParaRPr dirty="0"/>
          </a:p>
        </p:txBody>
      </p:sp>
      <p:sp>
        <p:nvSpPr>
          <p:cNvPr id="90" name="Google Shape;90;p5"/>
          <p:cNvSpPr txBox="1">
            <a:spLocks noGrp="1"/>
          </p:cNvSpPr>
          <p:nvPr>
            <p:ph type="body" idx="1"/>
          </p:nvPr>
        </p:nvSpPr>
        <p:spPr>
          <a:xfrm>
            <a:off x="311700" y="999009"/>
            <a:ext cx="85206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900" b="1" dirty="0"/>
              <a:t>1. Your CNI has opinions about topology — your scheduler doesn’t know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800"/>
              <a:buNone/>
            </a:pPr>
            <a:r>
              <a:rPr lang="en-US" sz="1600" b="0" dirty="0"/>
              <a:t>Cilium topology-aware policies are silent to the Kubernetes scheduler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en-US" sz="1900" b="1" dirty="0"/>
              <a:t>2. Topology spread constraints = Kubernetes-native fix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800"/>
              <a:buNone/>
            </a:pPr>
            <a:r>
              <a:rPr lang="en-US" sz="1600" b="0" dirty="0"/>
              <a:t>No Kubeflow patch, no Cilium change — 3 YAML stanzas in your workload spec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en-US" sz="1900" b="1" dirty="0"/>
              <a:t>3. Instrument before you need it: GPU utilization + pod zone metrics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800"/>
              <a:buNone/>
            </a:pPr>
            <a:r>
              <a:rPr lang="en-US" sz="1600" b="0" dirty="0"/>
              <a:t>Prometheus + Grafana dashboards exposed this in seconds, not days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en-US" sz="1900" b="1" dirty="0"/>
              <a:t>4. Pattern applies beyond Kubeflow/Cilium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800"/>
              <a:buNone/>
            </a:pPr>
            <a:r>
              <a:rPr lang="en-US" sz="1600" b="0" dirty="0"/>
              <a:t>Same root cause, 3 faces in prod: hard Cilium block, cross-zone NCCL latency, cross-AZ egress cost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anaDashboardScreenshot">
            <a:extLst>
              <a:ext uri="{FF2B5EF4-FFF2-40B4-BE49-F238E27FC236}">
                <a16:creationId xmlns:a16="http://schemas.microsoft.com/office/drawing/2014/main" id="{88719DD0-F67B-C408-C907-B22612810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89179" cy="457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46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F3A985-B573-56BA-E534-07FAB7817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01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/>
              <a:t>The Setup: Two Zones, One Problem</a:t>
            </a:r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183812" y="1152475"/>
            <a:ext cx="39999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1" dirty="0"/>
              <a:t>zone-a  (GPU Zone)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2 worker nodes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GPU taint: gpu=present:NoSchedule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Label: topology.kubernetes.io/zone=zone-a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n-US" sz="1800" b="1" dirty="0"/>
              <a:t>Cilium policy: intra-zone-a ALLOW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rPr lang="en-US" sz="1800" b="1" dirty="0"/>
              <a:t>Cross-zone GPU traffic: DENY</a:t>
            </a:r>
            <a:endParaRPr dirty="0"/>
          </a:p>
        </p:txBody>
      </p:sp>
      <p:sp>
        <p:nvSpPr>
          <p:cNvPr id="103" name="Google Shape;103;p7"/>
          <p:cNvSpPr txBox="1">
            <a:spLocks noGrp="1"/>
          </p:cNvSpPr>
          <p:nvPr>
            <p:ph type="body" idx="2"/>
          </p:nvPr>
        </p:nvSpPr>
        <p:spPr>
          <a:xfrm>
            <a:off x="5017838" y="1152475"/>
            <a:ext cx="39999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1" dirty="0"/>
              <a:t>zone-b  (CPU Zone)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2 worker nodes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No GPU taint — any pod can land here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Label: topology.kubernetes.io/zone=zone-b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n-US" sz="1800" b="1" dirty="0"/>
              <a:t>Cilium policy: intra-zone-b ALLOW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No GPU workers — coordinator ends up here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uild="p"/>
      <p:bldP spid="10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/>
              <a:t>Live Demo: Reproducing the Conflict</a:t>
            </a: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</a:pPr>
            <a:r>
              <a:rPr lang="en-US" sz="1800" b="0" i="1" dirty="0"/>
              <a:t>bash scripts/demo-before.sh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lang="en-US" sz="1800" b="0" dirty="0"/>
              <a:t>Watch: coordinator lands zone-b — workers retry — GPU at 40%</a:t>
            </a:r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</a:pPr>
            <a:r>
              <a:rPr lang="en-US" sz="1800" b="0" dirty="0"/>
              <a:t>Grafana: http://localhost:3000  |  Prometheus: http://localhost:9090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311700" y="22741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/>
              <a:t>Default Kubeflow Scheduling: No Topology Awareness</a:t>
            </a:r>
            <a:endParaRPr dirty="0"/>
          </a:p>
        </p:txBody>
      </p:sp>
      <p:sp>
        <p:nvSpPr>
          <p:cNvPr id="90" name="Google Shape;90;p5"/>
          <p:cNvSpPr txBox="1">
            <a:spLocks noGrp="1"/>
          </p:cNvSpPr>
          <p:nvPr>
            <p:ph type="body" idx="1"/>
          </p:nvPr>
        </p:nvSpPr>
        <p:spPr>
          <a:xfrm>
            <a:off x="311700" y="1024588"/>
            <a:ext cx="85206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b="1" dirty="0"/>
              <a:t>What Kubeflow does by default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1800" b="0" dirty="0"/>
              <a:t>Coordinator pod: no affinity, no nodeSelector — lands anywhere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1800" b="0" dirty="0"/>
              <a:t>GPU workers: nodeSelector gpu=true — always land in zone-a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/>
              <a:t>Result: coordinator in zone-b, workers in zone-a — different network zones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000" b="1" dirty="0"/>
              <a:t>Observed symptoms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1800" b="0" dirty="0"/>
              <a:t>gpu_demo_utilization_pct: ~40%   (resources allocated, nothing computing)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1800" b="0" dirty="0"/>
              <a:t>Workers retry connection to coordinator — all fail with timeout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1800" b="0" dirty="0"/>
              <a:t>No kernel errors, no OOM — pods Running, training never starts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3A849-ACB1-18D1-A03A-3C298F24C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83652-DE74-1A5F-C31A-AE16B0260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454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21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311700" y="9944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/>
              <a:t>Cilium’s Topology-Aware Network Policy</a:t>
            </a:r>
            <a:endParaRPr dirty="0"/>
          </a:p>
        </p:txBody>
      </p: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311700" y="868289"/>
            <a:ext cx="39999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1" dirty="0"/>
              <a:t>How it works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CiliumNetworkPolicy uses pod label selectors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allow-intra-zone-a: pods in zone-a can talk to each other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rPr lang="en-US" sz="1800" b="1" dirty="0"/>
              <a:t>deny-cross-zone-gpu-traffic: gpu-worker pods CANNOT egress to zone-b pods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n-US" sz="1800" b="0" dirty="0"/>
              <a:t>The policy is correct security design —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-US" sz="1800" b="1" dirty="0"/>
              <a:t>the scheduler didn’t know about it</a:t>
            </a:r>
            <a:endParaRPr dirty="0"/>
          </a:p>
        </p:txBody>
      </p:sp>
      <p:sp>
        <p:nvSpPr>
          <p:cNvPr id="103" name="Google Shape;103;p7"/>
          <p:cNvSpPr txBox="1">
            <a:spLocks noGrp="1"/>
          </p:cNvSpPr>
          <p:nvPr>
            <p:ph type="body" idx="2"/>
          </p:nvPr>
        </p:nvSpPr>
        <p:spPr>
          <a:xfrm>
            <a:off x="4979471" y="1256267"/>
            <a:ext cx="39999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1" dirty="0"/>
              <a:t>The policy snippet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rPr lang="en-US" sz="1600" b="0" dirty="0"/>
              <a:t>kind: CiliumNetworkPolicy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-US" sz="1600" b="0" dirty="0"/>
              <a:t>name: deny-cross-zone-gpu-traffic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-US" sz="1600" b="0" dirty="0"/>
              <a:t>spec: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-US" sz="1600" b="0" dirty="0"/>
              <a:t>  endpointSelector: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-US" sz="1600" b="0" dirty="0"/>
              <a:t>    matchLabels: {role: gpu-worker}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-US" sz="1600" b="1" dirty="0"/>
              <a:t>  egressDeny: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-US" sz="1600" b="1" dirty="0"/>
              <a:t>  - toEndpoints: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-US" sz="1600" b="1" dirty="0"/>
              <a:t>      matchLabels: {zone: zone-b}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uild="p"/>
      <p:bldP spid="10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311700" y="1009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/>
              <a:t>The Smoking Gun: GPUWorkersCantReachCoordinator</a:t>
            </a:r>
            <a:endParaRPr dirty="0"/>
          </a:p>
        </p:txBody>
      </p:sp>
      <p:sp>
        <p:nvSpPr>
          <p:cNvPr id="90" name="Google Shape;90;p5"/>
          <p:cNvSpPr txBox="1">
            <a:spLocks noGrp="1"/>
          </p:cNvSpPr>
          <p:nvPr>
            <p:ph type="body" idx="1"/>
          </p:nvPr>
        </p:nvSpPr>
        <p:spPr>
          <a:xfrm>
            <a:off x="311700" y="800783"/>
            <a:ext cx="85206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b="1" dirty="0"/>
              <a:t>Prometheus alert fires within 30 seconds of BEFORE state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 sz="1800" b="0" dirty="0"/>
              <a:t>Alert condition: coordinator_zone &gt; 0 AND workers_running &gt; 0 for 30s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1800" b="0" dirty="0"/>
              <a:t>gpu_demo_coordinator_zone returns 1 — “coordinator is in the wrong zone”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1800" b="0" dirty="0"/>
              <a:t>gpu_demo_utilization_pct returns 40 — allocated but idle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1800" b="0" dirty="0"/>
              <a:t>gpu_demo_zones_occupied returns 2 — workers and coordinator split across zones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000" b="1" dirty="0"/>
              <a:t>Debugging path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1800" b="0" dirty="0"/>
              <a:t>1. Alert fires → check pod placement → coordinator in zone-b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1800" b="0" dirty="0"/>
              <a:t>2. Check Cilium policies → deny-cross-zone-gpu-traffic matches exactly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1800" b="0" dirty="0"/>
              <a:t>3. Root cause: no topology awareness in workload spec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build="p"/>
    </p:bldLst>
  </p:timing>
</p:sld>
</file>

<file path=ppt/theme/theme1.xml><?xml version="1.0" encoding="utf-8"?>
<a:theme xmlns:a="http://schemas.openxmlformats.org/drawingml/2006/main" name="OSSNA24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EEEEE"/>
      </a:lt2>
      <a:accent1>
        <a:srgbClr val="00737C"/>
      </a:accent1>
      <a:accent2>
        <a:srgbClr val="262267"/>
      </a:accent2>
      <a:accent3>
        <a:srgbClr val="305BA9"/>
      </a:accent3>
      <a:accent4>
        <a:srgbClr val="B0DDFF"/>
      </a:accent4>
      <a:accent5>
        <a:srgbClr val="FFC217"/>
      </a:accent5>
      <a:accent6>
        <a:srgbClr val="FFA35F"/>
      </a:accent6>
      <a:hlink>
        <a:srgbClr val="FF7F15"/>
      </a:hlink>
      <a:folHlink>
        <a:srgbClr val="FFA35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1461</Words>
  <Application>Microsoft Macintosh PowerPoint</Application>
  <PresentationFormat>On-screen Show (16:9)</PresentationFormat>
  <Paragraphs>150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Arial</vt:lpstr>
      <vt:lpstr>OSSNA24</vt:lpstr>
      <vt:lpstr>When Kubeflow Fights Cilium: Debugging 60% Idle GPUs in Kubernetes</vt:lpstr>
      <vt:lpstr>PowerPoint Presentation</vt:lpstr>
      <vt:lpstr>PowerPoint Presentation</vt:lpstr>
      <vt:lpstr>The Setup: Two Zones, One Problem</vt:lpstr>
      <vt:lpstr>Live Demo: Reproducing the Conflict bash scripts/demo-before.sh Watch: coordinator lands zone-b — workers retry — GPU at 40% Grafana: http://localhost:3000  |  Prometheus: http://localhost:9090</vt:lpstr>
      <vt:lpstr>Default Kubeflow Scheduling: No Topology Awareness</vt:lpstr>
      <vt:lpstr>PowerPoint Presentation</vt:lpstr>
      <vt:lpstr>Cilium’s Topology-Aware Network Policy</vt:lpstr>
      <vt:lpstr>The Smoking Gun: GPUWorkersCantReachCoordinator</vt:lpstr>
      <vt:lpstr>PowerPoint Presentation</vt:lpstr>
      <vt:lpstr>The Fix: 3 YAML Additions</vt:lpstr>
      <vt:lpstr>Live Demo: Applying the Fix bash scripts/demo-after.sh Watch: all pods move to zone-a — workers connect — training runs — GPU at 85% Grafana: http://localhost:3000  |  Conflict score drops to 0</vt:lpstr>
      <vt:lpstr>Before vs After: The Numbers</vt:lpstr>
      <vt:lpstr>Beyond the Hard Block: The Production Spectrum</vt:lpstr>
      <vt:lpstr>PowerPoint Presentation</vt:lpstr>
      <vt:lpstr>Appendix</vt:lpstr>
      <vt:lpstr>Agenda</vt:lpstr>
      <vt:lpstr>PowerPoint Presentation</vt:lpstr>
      <vt:lpstr>PowerPoint Presentation</vt:lpstr>
      <vt:lpstr>PowerPoint Presentation</vt:lpstr>
      <vt:lpstr>PowerPoint Presentation</vt:lpstr>
      <vt:lpstr>Key Takeaways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Ramkumar Nagaraj</cp:lastModifiedBy>
  <cp:revision>56</cp:revision>
  <dcterms:modified xsi:type="dcterms:W3CDTF">2026-06-19T06:30:03Z</dcterms:modified>
</cp:coreProperties>
</file>