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Google Sans SemiBold"/>
      <p:regular r:id="rId24"/>
      <p:bold r:id="rId25"/>
      <p:italic r:id="rId26"/>
      <p:boldItalic r:id="rId27"/>
    </p:embeddedFont>
    <p:embeddedFont>
      <p:font typeface="Google Sans"/>
      <p:regular r:id="rId28"/>
      <p:bold r:id="rId29"/>
      <p:italic r:id="rId30"/>
      <p:boldItalic r:id="rId31"/>
    </p:embeddedFont>
    <p:embeddedFont>
      <p:font typeface="Google Sans Medium"/>
      <p:regular r:id="rId32"/>
      <p:bold r:id="rId33"/>
      <p:italic r:id="rId34"/>
      <p:boldItalic r:id="rId35"/>
    </p:embeddedFont>
    <p:embeddedFont>
      <p:font typeface="Open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GoogleSansSemiBold-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GoogleSansSemiBold-italic.fntdata"/><Relationship Id="rId25" Type="http://schemas.openxmlformats.org/officeDocument/2006/relationships/font" Target="fonts/GoogleSansSemiBold-bold.fntdata"/><Relationship Id="rId28" Type="http://schemas.openxmlformats.org/officeDocument/2006/relationships/font" Target="fonts/GoogleSans-regular.fntdata"/><Relationship Id="rId27" Type="http://schemas.openxmlformats.org/officeDocument/2006/relationships/font" Target="fonts/GoogleSansSemiBold-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Google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GoogleSans-boldItalic.fntdata"/><Relationship Id="rId30" Type="http://schemas.openxmlformats.org/officeDocument/2006/relationships/font" Target="fonts/GoogleSans-italic.fntdata"/><Relationship Id="rId11" Type="http://schemas.openxmlformats.org/officeDocument/2006/relationships/slide" Target="slides/slide6.xml"/><Relationship Id="rId33" Type="http://schemas.openxmlformats.org/officeDocument/2006/relationships/font" Target="fonts/GoogleSansMedium-bold.fntdata"/><Relationship Id="rId10" Type="http://schemas.openxmlformats.org/officeDocument/2006/relationships/slide" Target="slides/slide5.xml"/><Relationship Id="rId32" Type="http://schemas.openxmlformats.org/officeDocument/2006/relationships/font" Target="fonts/GoogleSansMedium-regular.fntdata"/><Relationship Id="rId13" Type="http://schemas.openxmlformats.org/officeDocument/2006/relationships/slide" Target="slides/slide8.xml"/><Relationship Id="rId35" Type="http://schemas.openxmlformats.org/officeDocument/2006/relationships/font" Target="fonts/GoogleSansMedium-boldItalic.fntdata"/><Relationship Id="rId12" Type="http://schemas.openxmlformats.org/officeDocument/2006/relationships/slide" Target="slides/slide7.xml"/><Relationship Id="rId34" Type="http://schemas.openxmlformats.org/officeDocument/2006/relationships/font" Target="fonts/GoogleSansMedium-italic.fntdata"/><Relationship Id="rId15" Type="http://schemas.openxmlformats.org/officeDocument/2006/relationships/slide" Target="slides/slide10.xml"/><Relationship Id="rId37" Type="http://schemas.openxmlformats.org/officeDocument/2006/relationships/font" Target="fonts/OpenSans-bold.fntdata"/><Relationship Id="rId14" Type="http://schemas.openxmlformats.org/officeDocument/2006/relationships/slide" Target="slides/slide9.xml"/><Relationship Id="rId36" Type="http://schemas.openxmlformats.org/officeDocument/2006/relationships/font" Target="fonts/OpenSans-regular.fntdata"/><Relationship Id="rId17" Type="http://schemas.openxmlformats.org/officeDocument/2006/relationships/slide" Target="slides/slide12.xml"/><Relationship Id="rId39" Type="http://schemas.openxmlformats.org/officeDocument/2006/relationships/font" Target="fonts/OpenSans-boldItalic.fntdata"/><Relationship Id="rId16" Type="http://schemas.openxmlformats.org/officeDocument/2006/relationships/slide" Target="slides/slide11.xml"/><Relationship Id="rId38" Type="http://schemas.openxmlformats.org/officeDocument/2006/relationships/font" Target="fonts/OpenSans-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3dfd6e33a13_35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 name="Google Shape;55;g3dfd6e33a13_35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dd95df6b4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dd95df6b4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e6ff079b5e_0_1111:notes"/>
          <p:cNvSpPr txBox="1"/>
          <p:nvPr>
            <p:ph idx="1" type="body"/>
          </p:nvPr>
        </p:nvSpPr>
        <p:spPr>
          <a:xfrm>
            <a:off x="2286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e2e2d119a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e2e2d119a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e9f06c66f4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e9f06c66f4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e9f06c66f4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e9f06c66f4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df1fa3fb04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df1fa3fb04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dfcac3333b_10_5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dfcac3333b_10_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e270955a7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e270955a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a master and two workers. The master is in us-central1 and workers are in asia-southeast1 and us-central1. Our intent here is to maximise the GPU availability by having two workers across these two regions, but well u can scale this top n regions if the availability no.s does not meet ur demands.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worker cluster in asia-se , I have nodepool. Think of nodepool as a set of nodes sharing common properties and which can be autoscaled to create new nodes with same </a:t>
            </a:r>
            <a:r>
              <a:rPr lang="en"/>
              <a:t>properties</a:t>
            </a:r>
            <a:r>
              <a:rPr lang="en"/>
              <a:t> such as machine families cpu cores etc. So as workloads arrive we expect these gpu based nodepools to scale provided if capacity is available.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Similafrly we have a l4 gpu node pool in us-central1.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Now lets look at the multi kueue configuration of master and workers. At the master layer we define the cluster kueue and specify the flavor. We also define the admission criteria which in the case of master species the work cluster configurations. In the work cluster it gets more interesting. The workloads point to a local queue and this points to a </a:t>
            </a:r>
            <a:r>
              <a:rPr lang="en"/>
              <a:t>specific</a:t>
            </a:r>
            <a:r>
              <a:rPr lang="en"/>
              <a:t> cluster queue. As Ram mentioned earlier multiple teams can share a common resource with this mechanism. The cluster kueue defines the flaviour the quota in terms of CPUs, GPU and memory and the admission criteria. Now this is an area to note. In the admission cluster I am pointing to best effort provisioning class which basically means, the worker will signal the master and change the status of the provisiong request only if there is capacity. Behind the scenes the multi admission controller will interact with the autoscaler, in our case the GKE autoscaler to check for capacity and provision new nodes if there is capacity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now I have a pod which in a real </a:t>
            </a:r>
            <a:r>
              <a:rPr lang="en"/>
              <a:t>life</a:t>
            </a:r>
            <a:r>
              <a:rPr lang="en"/>
              <a:t> use case could a AI batch inference deployment and for simplicity I just have an nginx pod here.. The key aspect to note here is the deployment points to a local-queue which signals the kube-controller not to process this and schedule this immediately but hand it ovcer to the multikueue controller.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e7308b813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e7308b813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e2e7eb60e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e2e7eb60e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eb7b6c3e3b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eb7b6c3e3b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e5d2c7fb01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e5d2c7fb01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e2e7eb60e8_1_494:notes"/>
          <p:cNvSpPr txBox="1"/>
          <p:nvPr>
            <p:ph idx="1" type="body"/>
          </p:nvPr>
        </p:nvSpPr>
        <p:spPr>
          <a:xfrm>
            <a:off x="2286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talk about the workloads where Kueue is generally used, Especially with gowing increase in  adoption of AI/ML workloads Kueue enables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e2e7eb60e8_1_328:notes"/>
          <p:cNvSpPr txBox="1"/>
          <p:nvPr>
            <p:ph idx="1" type="body"/>
          </p:nvPr>
        </p:nvSpPr>
        <p:spPr>
          <a:xfrm>
            <a:off x="2286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e6ff079b5e_0_303:notes"/>
          <p:cNvSpPr txBox="1"/>
          <p:nvPr>
            <p:ph idx="1" type="body"/>
          </p:nvPr>
        </p:nvSpPr>
        <p:spPr>
          <a:xfrm>
            <a:off x="2286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e1751c45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e1751c45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e2e7eb60e8_1_635:notes"/>
          <p:cNvSpPr txBox="1"/>
          <p:nvPr>
            <p:ph idx="1" type="body"/>
          </p:nvPr>
        </p:nvSpPr>
        <p:spPr>
          <a:xfrm>
            <a:off x="2286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ted (g3e6ff079b5e_9_0)">
  <p:cSld name="Generated (g3e6ff079b5e_9_0)">
    <p:spTree>
      <p:nvGrpSpPr>
        <p:cNvPr id="50" name="Shape 5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p:cSld name="TITLE_AND_BODY_3_1_2_3_1_1">
    <p:spTree>
      <p:nvGrpSpPr>
        <p:cNvPr id="51" name="Shape 51"/>
        <p:cNvGrpSpPr/>
        <p:nvPr/>
      </p:nvGrpSpPr>
      <p:grpSpPr>
        <a:xfrm>
          <a:off x="0" y="0"/>
          <a:ext cx="0" cy="0"/>
          <a:chOff x="0" y="0"/>
          <a:chExt cx="0" cy="0"/>
        </a:xfrm>
      </p:grpSpPr>
      <p:pic>
        <p:nvPicPr>
          <p:cNvPr id="52" name="Google Shape;52;p14"/>
          <p:cNvPicPr preferRelativeResize="0"/>
          <p:nvPr/>
        </p:nvPicPr>
        <p:blipFill>
          <a:blip r:embed="rId2">
            <a:alphaModFix/>
          </a:blip>
          <a:stretch>
            <a:fillRect/>
          </a:stretch>
        </p:blipFill>
        <p:spPr>
          <a:xfrm>
            <a:off x="-12590" y="0"/>
            <a:ext cx="9169189" cy="5143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7.jpg"/><Relationship Id="rId5"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29.jpg"/><Relationship Id="rId9"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22.png"/><Relationship Id="rId7" Type="http://schemas.openxmlformats.org/officeDocument/2006/relationships/image" Target="../media/image26.png"/><Relationship Id="rId8"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hyperlink" Target="http://drive.google.com/file/d/1Wh9QyJbp_2LXeILCzKFy7TqpgRfYW8dt/view" TargetMode="Externa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0.jpg"/><Relationship Id="rId4" Type="http://schemas.openxmlformats.org/officeDocument/2006/relationships/image" Target="../media/image8.png"/><Relationship Id="rId5"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25.png"/><Relationship Id="rId6"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5"/>
          <p:cNvSpPr txBox="1"/>
          <p:nvPr/>
        </p:nvSpPr>
        <p:spPr>
          <a:xfrm>
            <a:off x="298600" y="1985567"/>
            <a:ext cx="7205700" cy="153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b="1" lang="en" sz="3600">
                <a:solidFill>
                  <a:srgbClr val="FFFFFF"/>
                </a:solidFill>
                <a:latin typeface="Google Sans"/>
                <a:ea typeface="Google Sans"/>
                <a:cs typeface="Google Sans"/>
                <a:sym typeface="Google Sans"/>
              </a:rPr>
              <a:t>Architecting Global GPU Availability with </a:t>
            </a:r>
            <a:r>
              <a:rPr b="1" lang="en" sz="3600">
                <a:solidFill>
                  <a:srgbClr val="FFFFFF"/>
                </a:solidFill>
                <a:latin typeface="Google Sans"/>
                <a:ea typeface="Google Sans"/>
                <a:cs typeface="Google Sans"/>
                <a:sym typeface="Google Sans"/>
              </a:rPr>
              <a:t>Multikueue</a:t>
            </a:r>
            <a:endParaRPr sz="3600">
              <a:solidFill>
                <a:srgbClr val="FFFFFF"/>
              </a:solidFill>
              <a:latin typeface="Google Sans"/>
              <a:ea typeface="Google Sans"/>
              <a:cs typeface="Google Sans"/>
              <a:sym typeface="Google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4"/>
          <p:cNvSpPr/>
          <p:nvPr/>
        </p:nvSpPr>
        <p:spPr>
          <a:xfrm>
            <a:off x="0" y="0"/>
            <a:ext cx="9144000" cy="5143500"/>
          </a:xfrm>
          <a:prstGeom prst="rect">
            <a:avLst/>
          </a:prstGeom>
          <a:solidFill>
            <a:srgbClr val="F8F9FA"/>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56" name="Google Shape;256;p24"/>
          <p:cNvSpPr txBox="1"/>
          <p:nvPr/>
        </p:nvSpPr>
        <p:spPr>
          <a:xfrm>
            <a:off x="381000" y="285750"/>
            <a:ext cx="83820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400">
                <a:solidFill>
                  <a:srgbClr val="1A73E8"/>
                </a:solidFill>
                <a:latin typeface="Google Sans"/>
                <a:ea typeface="Google Sans"/>
                <a:cs typeface="Google Sans"/>
                <a:sym typeface="Google Sans"/>
              </a:rPr>
              <a:t>Workload</a:t>
            </a:r>
            <a:r>
              <a:rPr b="1" lang="en" sz="2400">
                <a:solidFill>
                  <a:srgbClr val="1A73E8"/>
                </a:solidFill>
                <a:latin typeface="Google Sans"/>
                <a:ea typeface="Google Sans"/>
                <a:cs typeface="Google Sans"/>
                <a:sym typeface="Google Sans"/>
              </a:rPr>
              <a:t> Admission &amp; Provisioning</a:t>
            </a:r>
            <a:endParaRPr b="1" sz="2400">
              <a:solidFill>
                <a:srgbClr val="1A73E8"/>
              </a:solidFill>
              <a:latin typeface="Google Sans"/>
              <a:ea typeface="Google Sans"/>
              <a:cs typeface="Google Sans"/>
              <a:sym typeface="Google Sans"/>
            </a:endParaRPr>
          </a:p>
        </p:txBody>
      </p:sp>
      <p:sp>
        <p:nvSpPr>
          <p:cNvPr id="257" name="Google Shape;257;p24"/>
          <p:cNvSpPr txBox="1"/>
          <p:nvPr/>
        </p:nvSpPr>
        <p:spPr>
          <a:xfrm>
            <a:off x="381000" y="714375"/>
            <a:ext cx="8382000" cy="285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3C4043"/>
                </a:solidFill>
                <a:latin typeface="Google Sans Medium"/>
                <a:ea typeface="Google Sans Medium"/>
                <a:cs typeface="Google Sans Medium"/>
                <a:sym typeface="Google Sans Medium"/>
              </a:rPr>
              <a:t>Defining admission criteria and provisioning signaling via Admission Controllers</a:t>
            </a:r>
            <a:endParaRPr sz="1400">
              <a:solidFill>
                <a:srgbClr val="3C4043"/>
              </a:solidFill>
              <a:latin typeface="Google Sans Medium"/>
              <a:ea typeface="Google Sans Medium"/>
              <a:cs typeface="Google Sans Medium"/>
              <a:sym typeface="Google Sans Medium"/>
            </a:endParaRPr>
          </a:p>
        </p:txBody>
      </p:sp>
      <p:grpSp>
        <p:nvGrpSpPr>
          <p:cNvPr id="258" name="Google Shape;258;p24"/>
          <p:cNvGrpSpPr/>
          <p:nvPr/>
        </p:nvGrpSpPr>
        <p:grpSpPr>
          <a:xfrm>
            <a:off x="381000" y="1238250"/>
            <a:ext cx="4095900" cy="3429000"/>
            <a:chOff x="0" y="0"/>
            <a:chExt cx="4095900" cy="3429000"/>
          </a:xfrm>
        </p:grpSpPr>
        <p:sp>
          <p:nvSpPr>
            <p:cNvPr id="259" name="Google Shape;259;p24"/>
            <p:cNvSpPr/>
            <p:nvPr/>
          </p:nvSpPr>
          <p:spPr>
            <a:xfrm>
              <a:off x="0" y="0"/>
              <a:ext cx="4095900" cy="3429000"/>
            </a:xfrm>
            <a:prstGeom prst="roundRect">
              <a:avLst>
                <a:gd fmla="val 3333" name="adj"/>
              </a:avLst>
            </a:prstGeom>
            <a:solidFill>
              <a:srgbClr val="FFFFFF"/>
            </a:solidFill>
            <a:ln cap="flat" cmpd="sng" w="9525">
              <a:solidFill>
                <a:srgbClr val="DADC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60" name="Google Shape;260;p24"/>
            <p:cNvSpPr/>
            <p:nvPr/>
          </p:nvSpPr>
          <p:spPr>
            <a:xfrm>
              <a:off x="0" y="0"/>
              <a:ext cx="4095900" cy="457200"/>
            </a:xfrm>
            <a:prstGeom prst="roundRect">
              <a:avLst>
                <a:gd fmla="val 25000" name="adj"/>
              </a:avLst>
            </a:prstGeom>
            <a:solidFill>
              <a:srgbClr val="1A73E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61" name="Google Shape;261;p24"/>
            <p:cNvSpPr/>
            <p:nvPr/>
          </p:nvSpPr>
          <p:spPr>
            <a:xfrm>
              <a:off x="0" y="228600"/>
              <a:ext cx="4095900" cy="228600"/>
            </a:xfrm>
            <a:prstGeom prst="rect">
              <a:avLst/>
            </a:prstGeom>
            <a:solidFill>
              <a:srgbClr val="1A73E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62" name="Google Shape;262;p24"/>
            <p:cNvSpPr txBox="1"/>
            <p:nvPr/>
          </p:nvSpPr>
          <p:spPr>
            <a:xfrm>
              <a:off x="190500" y="0"/>
              <a:ext cx="3714900" cy="457200"/>
            </a:xfrm>
            <a:prstGeom prst="rect">
              <a:avLst/>
            </a:prstGeom>
            <a:noFill/>
            <a:ln>
              <a:noFill/>
            </a:ln>
          </p:spPr>
          <p:txBody>
            <a:bodyPr anchorCtr="0" anchor="ctr" bIns="0" lIns="0" spcFirstLastPara="1" rIns="0" wrap="square" tIns="0">
              <a:noAutofit/>
            </a:bodyPr>
            <a:lstStyle/>
            <a:p>
              <a:pPr indent="457200" lvl="0" marL="914400" rtl="0" algn="l">
                <a:spcBef>
                  <a:spcPts val="0"/>
                </a:spcBef>
                <a:spcAft>
                  <a:spcPts val="0"/>
                </a:spcAft>
                <a:buNone/>
              </a:pPr>
              <a:r>
                <a:rPr b="1" lang="en" sz="1400">
                  <a:solidFill>
                    <a:srgbClr val="FFFFFF"/>
                  </a:solidFill>
                  <a:latin typeface="Google Sans"/>
                  <a:ea typeface="Google Sans"/>
                  <a:cs typeface="Google Sans"/>
                  <a:sym typeface="Google Sans"/>
                </a:rPr>
                <a:t>Multikueue</a:t>
              </a:r>
              <a:endParaRPr b="1" sz="1400">
                <a:solidFill>
                  <a:srgbClr val="FFFFFF"/>
                </a:solidFill>
                <a:latin typeface="Google Sans"/>
                <a:ea typeface="Google Sans"/>
                <a:cs typeface="Google Sans"/>
                <a:sym typeface="Google Sans"/>
              </a:endParaRPr>
            </a:p>
          </p:txBody>
        </p:sp>
        <p:sp>
          <p:nvSpPr>
            <p:cNvPr id="263" name="Google Shape;263;p24"/>
            <p:cNvSpPr txBox="1"/>
            <p:nvPr/>
          </p:nvSpPr>
          <p:spPr>
            <a:xfrm>
              <a:off x="190500" y="571500"/>
              <a:ext cx="3714900" cy="2667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100">
                <a:solidFill>
                  <a:srgbClr val="3C4043"/>
                </a:solidFill>
                <a:latin typeface="Google Sans Medium"/>
                <a:ea typeface="Google Sans Medium"/>
                <a:cs typeface="Google Sans Medium"/>
                <a:sym typeface="Google Sans Medium"/>
              </a:endParaRPr>
            </a:p>
            <a:p>
              <a:pPr indent="0" lvl="0" marL="0" rtl="0" algn="l">
                <a:spcBef>
                  <a:spcPts val="1125"/>
                </a:spcBef>
                <a:spcAft>
                  <a:spcPts val="0"/>
                </a:spcAft>
                <a:buNone/>
              </a:pPr>
              <a:r>
                <a:rPr b="0" lang="en" sz="1100">
                  <a:solidFill>
                    <a:srgbClr val="434343"/>
                  </a:solidFill>
                  <a:latin typeface="Google Sans Medium"/>
                  <a:ea typeface="Google Sans Medium"/>
                  <a:cs typeface="Google Sans Medium"/>
                  <a:sym typeface="Google Sans Medium"/>
                </a:rPr>
                <a:t>The central mechanism for managing and dispatching workloads across multiple distinct Kubernetes clusters.</a:t>
              </a:r>
              <a:endParaRPr b="0" sz="1100">
                <a:solidFill>
                  <a:srgbClr val="434343"/>
                </a:solidFill>
                <a:latin typeface="Google Sans Medium"/>
                <a:ea typeface="Google Sans Medium"/>
                <a:cs typeface="Google Sans Medium"/>
                <a:sym typeface="Google Sans Medium"/>
              </a:endParaRPr>
            </a:p>
            <a:p>
              <a:pPr indent="-298450" lvl="0" marL="457200" rtl="0" algn="l">
                <a:spcBef>
                  <a:spcPts val="1125"/>
                </a:spcBef>
                <a:spcAft>
                  <a:spcPts val="900"/>
                </a:spcAft>
                <a:buClr>
                  <a:srgbClr val="434343"/>
                </a:buClr>
                <a:buSzPts val="1100"/>
                <a:buFont typeface="Google Sans"/>
                <a:buChar char="●"/>
              </a:pPr>
              <a:r>
                <a:rPr lang="en" sz="1100">
                  <a:solidFill>
                    <a:srgbClr val="434343"/>
                  </a:solidFill>
                  <a:latin typeface="Google Sans"/>
                  <a:ea typeface="Google Sans"/>
                  <a:cs typeface="Google Sans"/>
                  <a:sym typeface="Google Sans"/>
                </a:rPr>
                <a:t>Evaluates workloads created on the Management Cluster to determine which remote Worker Clusters are suitable.</a:t>
              </a:r>
              <a:endParaRPr sz="1100">
                <a:solidFill>
                  <a:srgbClr val="434343"/>
                </a:solidFill>
                <a:latin typeface="Google Sans"/>
                <a:ea typeface="Google Sans"/>
                <a:cs typeface="Google Sans"/>
                <a:sym typeface="Google Sans"/>
              </a:endParaRPr>
            </a:p>
          </p:txBody>
        </p:sp>
      </p:grpSp>
      <p:grpSp>
        <p:nvGrpSpPr>
          <p:cNvPr id="264" name="Google Shape;264;p24"/>
          <p:cNvGrpSpPr/>
          <p:nvPr/>
        </p:nvGrpSpPr>
        <p:grpSpPr>
          <a:xfrm>
            <a:off x="4667250" y="1238250"/>
            <a:ext cx="4095900" cy="3429000"/>
            <a:chOff x="0" y="0"/>
            <a:chExt cx="4095900" cy="3429000"/>
          </a:xfrm>
        </p:grpSpPr>
        <p:sp>
          <p:nvSpPr>
            <p:cNvPr id="265" name="Google Shape;265;p24"/>
            <p:cNvSpPr/>
            <p:nvPr/>
          </p:nvSpPr>
          <p:spPr>
            <a:xfrm>
              <a:off x="0" y="0"/>
              <a:ext cx="4095900" cy="3429000"/>
            </a:xfrm>
            <a:prstGeom prst="roundRect">
              <a:avLst>
                <a:gd fmla="val 3333" name="adj"/>
              </a:avLst>
            </a:prstGeom>
            <a:solidFill>
              <a:srgbClr val="FFFFFF"/>
            </a:solidFill>
            <a:ln cap="flat" cmpd="sng" w="9525">
              <a:solidFill>
                <a:srgbClr val="DADC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66" name="Google Shape;266;p24"/>
            <p:cNvSpPr/>
            <p:nvPr/>
          </p:nvSpPr>
          <p:spPr>
            <a:xfrm>
              <a:off x="0" y="0"/>
              <a:ext cx="4095900" cy="457200"/>
            </a:xfrm>
            <a:prstGeom prst="roundRect">
              <a:avLst>
                <a:gd fmla="val 25000" name="adj"/>
              </a:avLst>
            </a:prstGeom>
            <a:solidFill>
              <a:srgbClr val="1A73E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67" name="Google Shape;267;p24"/>
            <p:cNvSpPr/>
            <p:nvPr/>
          </p:nvSpPr>
          <p:spPr>
            <a:xfrm>
              <a:off x="0" y="228600"/>
              <a:ext cx="4095900" cy="228600"/>
            </a:xfrm>
            <a:prstGeom prst="rect">
              <a:avLst/>
            </a:prstGeom>
            <a:solidFill>
              <a:srgbClr val="1A73E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68" name="Google Shape;268;p24"/>
            <p:cNvSpPr txBox="1"/>
            <p:nvPr/>
          </p:nvSpPr>
          <p:spPr>
            <a:xfrm>
              <a:off x="190500" y="0"/>
              <a:ext cx="3714900" cy="457200"/>
            </a:xfrm>
            <a:prstGeom prst="rect">
              <a:avLst/>
            </a:prstGeom>
            <a:noFill/>
            <a:ln>
              <a:noFill/>
            </a:ln>
          </p:spPr>
          <p:txBody>
            <a:bodyPr anchorCtr="0" anchor="ctr" bIns="0" lIns="0" spcFirstLastPara="1" rIns="0" wrap="square" tIns="0">
              <a:noAutofit/>
            </a:bodyPr>
            <a:lstStyle/>
            <a:p>
              <a:pPr indent="457200" lvl="0" marL="457200" rtl="0" algn="l">
                <a:spcBef>
                  <a:spcPts val="0"/>
                </a:spcBef>
                <a:spcAft>
                  <a:spcPts val="0"/>
                </a:spcAft>
                <a:buNone/>
              </a:pPr>
              <a:r>
                <a:rPr b="1" lang="en" sz="1400">
                  <a:solidFill>
                    <a:srgbClr val="FFFFFF"/>
                  </a:solidFill>
                  <a:latin typeface="Google Sans"/>
                  <a:ea typeface="Google Sans"/>
                  <a:cs typeface="Google Sans"/>
                  <a:sym typeface="Google Sans"/>
                </a:rPr>
                <a:t>ProvisioningRequest</a:t>
              </a:r>
              <a:endParaRPr b="1" sz="1400">
                <a:solidFill>
                  <a:srgbClr val="FFFFFF"/>
                </a:solidFill>
                <a:latin typeface="Google Sans"/>
                <a:ea typeface="Google Sans"/>
                <a:cs typeface="Google Sans"/>
                <a:sym typeface="Google Sans"/>
              </a:endParaRPr>
            </a:p>
          </p:txBody>
        </p:sp>
        <p:sp>
          <p:nvSpPr>
            <p:cNvPr id="269" name="Google Shape;269;p24"/>
            <p:cNvSpPr txBox="1"/>
            <p:nvPr/>
          </p:nvSpPr>
          <p:spPr>
            <a:xfrm>
              <a:off x="190500" y="571500"/>
              <a:ext cx="3714900" cy="2667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100">
                <a:solidFill>
                  <a:srgbClr val="3C4043"/>
                </a:solidFill>
                <a:latin typeface="Google Sans Medium"/>
                <a:ea typeface="Google Sans Medium"/>
                <a:cs typeface="Google Sans Medium"/>
                <a:sym typeface="Google Sans Medium"/>
              </a:endParaRPr>
            </a:p>
            <a:p>
              <a:pPr indent="0" lvl="0" marL="0" rtl="0" algn="l">
                <a:spcBef>
                  <a:spcPts val="1125"/>
                </a:spcBef>
                <a:spcAft>
                  <a:spcPts val="0"/>
                </a:spcAft>
                <a:buNone/>
              </a:pPr>
              <a:r>
                <a:rPr b="0" lang="en" sz="1100">
                  <a:solidFill>
                    <a:srgbClr val="434343"/>
                  </a:solidFill>
                  <a:latin typeface="Google Sans Medium"/>
                  <a:ea typeface="Google Sans Medium"/>
                  <a:cs typeface="Google Sans Medium"/>
                  <a:sym typeface="Google Sans Medium"/>
                </a:rPr>
                <a:t>Bridges logical Kueue quotas with physical infrastructure. Coordinates Cluster Autoscaler APIs to guarantee node provisioning.</a:t>
              </a:r>
              <a:endParaRPr b="0" sz="1100">
                <a:solidFill>
                  <a:srgbClr val="434343"/>
                </a:solidFill>
                <a:latin typeface="Google Sans Medium"/>
                <a:ea typeface="Google Sans Medium"/>
                <a:cs typeface="Google Sans Medium"/>
                <a:sym typeface="Google Sans Medium"/>
              </a:endParaRPr>
            </a:p>
            <a:p>
              <a:pPr indent="-298450" lvl="0" marL="457200" rtl="0" algn="l">
                <a:spcBef>
                  <a:spcPts val="1125"/>
                </a:spcBef>
                <a:spcAft>
                  <a:spcPts val="0"/>
                </a:spcAft>
                <a:buClr>
                  <a:srgbClr val="434343"/>
                </a:buClr>
                <a:buSzPts val="1100"/>
                <a:buFont typeface="Google Sans"/>
                <a:buChar char="●"/>
              </a:pPr>
              <a:r>
                <a:rPr b="1" lang="en" sz="1100">
                  <a:solidFill>
                    <a:srgbClr val="434343"/>
                  </a:solidFill>
                  <a:latin typeface="Google Sans"/>
                  <a:ea typeface="Google Sans"/>
                  <a:cs typeface="Google Sans"/>
                  <a:sym typeface="Google Sans"/>
                </a:rPr>
                <a:t>Best-effort-atomic-scaleup:</a:t>
              </a:r>
              <a:r>
                <a:rPr lang="en" sz="1100">
                  <a:solidFill>
                    <a:srgbClr val="434343"/>
                  </a:solidFill>
                  <a:latin typeface="Google Sans"/>
                  <a:ea typeface="Google Sans"/>
                  <a:cs typeface="Google Sans"/>
                  <a:sym typeface="Google Sans"/>
                </a:rPr>
                <a:t> Fulfills batch demands by scaling hardware groups atomically.</a:t>
              </a:r>
              <a:endParaRPr sz="1100">
                <a:solidFill>
                  <a:srgbClr val="434343"/>
                </a:solidFill>
                <a:latin typeface="Google Sans"/>
                <a:ea typeface="Google Sans"/>
                <a:cs typeface="Google Sans"/>
                <a:sym typeface="Google Sans"/>
              </a:endParaRPr>
            </a:p>
            <a:p>
              <a:pPr indent="-298450" lvl="0" marL="457200" rtl="0" algn="l">
                <a:spcBef>
                  <a:spcPts val="600"/>
                </a:spcBef>
                <a:spcAft>
                  <a:spcPts val="0"/>
                </a:spcAft>
                <a:buClr>
                  <a:srgbClr val="434343"/>
                </a:buClr>
                <a:buSzPts val="1100"/>
                <a:buFont typeface="Google Sans"/>
                <a:buChar char="●"/>
              </a:pPr>
              <a:r>
                <a:rPr b="1" lang="en" sz="1100">
                  <a:solidFill>
                    <a:srgbClr val="434343"/>
                  </a:solidFill>
                  <a:latin typeface="Google Sans"/>
                  <a:ea typeface="Google Sans"/>
                  <a:cs typeface="Google Sans"/>
                  <a:sym typeface="Google Sans"/>
                </a:rPr>
                <a:t>Check-capacity-autoscaling:</a:t>
              </a:r>
              <a:r>
                <a:rPr lang="en" sz="1100">
                  <a:solidFill>
                    <a:srgbClr val="434343"/>
                  </a:solidFill>
                  <a:latin typeface="Google Sans"/>
                  <a:ea typeface="Google Sans"/>
                  <a:cs typeface="Google Sans"/>
                  <a:sym typeface="Google Sans"/>
                </a:rPr>
                <a:t> Checks real-time physical resource and cloud capacity quotas.</a:t>
              </a:r>
              <a:endParaRPr sz="1100">
                <a:solidFill>
                  <a:srgbClr val="434343"/>
                </a:solidFill>
                <a:latin typeface="Google Sans"/>
                <a:ea typeface="Google Sans"/>
                <a:cs typeface="Google Sans"/>
                <a:sym typeface="Google Sans"/>
              </a:endParaRPr>
            </a:p>
            <a:p>
              <a:pPr indent="-298450" lvl="0" marL="457200" rtl="0" algn="l">
                <a:spcBef>
                  <a:spcPts val="600"/>
                </a:spcBef>
                <a:spcAft>
                  <a:spcPts val="600"/>
                </a:spcAft>
                <a:buClr>
                  <a:srgbClr val="434343"/>
                </a:buClr>
                <a:buSzPts val="1100"/>
                <a:buFont typeface="Google Sans"/>
                <a:buChar char="●"/>
              </a:pPr>
              <a:r>
                <a:rPr b="1" lang="en" sz="1100">
                  <a:solidFill>
                    <a:srgbClr val="434343"/>
                  </a:solidFill>
                  <a:latin typeface="Google Sans"/>
                  <a:ea typeface="Google Sans"/>
                  <a:cs typeface="Google Sans"/>
                  <a:sym typeface="Google Sans"/>
                </a:rPr>
                <a:t>Queue-dws-provisioning:</a:t>
              </a:r>
              <a:r>
                <a:rPr lang="en" sz="1100">
                  <a:solidFill>
                    <a:srgbClr val="434343"/>
                  </a:solidFill>
                  <a:latin typeface="Google Sans"/>
                  <a:ea typeface="Google Sans"/>
                  <a:cs typeface="Google Sans"/>
                  <a:sym typeface="Google Sans"/>
                </a:rPr>
                <a:t> Coordinates pipelines natively with GKE's Dynamic Workload Scheduling API.</a:t>
              </a:r>
              <a:endParaRPr sz="1100">
                <a:solidFill>
                  <a:srgbClr val="434343"/>
                </a:solidFill>
                <a:latin typeface="Google Sans"/>
                <a:ea typeface="Google Sans"/>
                <a:cs typeface="Google Sans"/>
                <a:sym typeface="Google Sans"/>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5"/>
          <p:cNvSpPr/>
          <p:nvPr/>
        </p:nvSpPr>
        <p:spPr>
          <a:xfrm>
            <a:off x="0" y="0"/>
            <a:ext cx="9144000" cy="5143500"/>
          </a:xfrm>
          <a:prstGeom prst="rect">
            <a:avLst/>
          </a:prstGeom>
          <a:solidFill>
            <a:srgbClr val="F8F9FA"/>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74" name="Google Shape;274;p25"/>
          <p:cNvSpPr txBox="1"/>
          <p:nvPr/>
        </p:nvSpPr>
        <p:spPr>
          <a:xfrm>
            <a:off x="381000" y="285750"/>
            <a:ext cx="83820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400">
                <a:solidFill>
                  <a:srgbClr val="1A73E8"/>
                </a:solidFill>
                <a:latin typeface="Google Sans"/>
                <a:ea typeface="Google Sans"/>
                <a:cs typeface="Google Sans"/>
                <a:sym typeface="Google Sans"/>
              </a:rPr>
              <a:t>MultiKueue Deployment in Action</a:t>
            </a:r>
            <a:endParaRPr b="1" sz="2400">
              <a:solidFill>
                <a:srgbClr val="1A73E8"/>
              </a:solidFill>
              <a:latin typeface="Google Sans"/>
              <a:ea typeface="Google Sans"/>
              <a:cs typeface="Google Sans"/>
              <a:sym typeface="Google Sans"/>
            </a:endParaRPr>
          </a:p>
        </p:txBody>
      </p:sp>
      <p:sp>
        <p:nvSpPr>
          <p:cNvPr id="275" name="Google Shape;275;p25"/>
          <p:cNvSpPr txBox="1"/>
          <p:nvPr/>
        </p:nvSpPr>
        <p:spPr>
          <a:xfrm>
            <a:off x="381000" y="714375"/>
            <a:ext cx="8382000" cy="285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3C4043"/>
                </a:solidFill>
                <a:latin typeface="Google Sans Medium"/>
                <a:ea typeface="Google Sans Medium"/>
                <a:cs typeface="Google Sans Medium"/>
                <a:sym typeface="Google Sans Medium"/>
              </a:rPr>
              <a:t>D</a:t>
            </a:r>
            <a:r>
              <a:rPr lang="en" sz="1400">
                <a:solidFill>
                  <a:srgbClr val="3C4043"/>
                </a:solidFill>
                <a:latin typeface="Google Sans Medium"/>
                <a:ea typeface="Google Sans Medium"/>
                <a:cs typeface="Google Sans Medium"/>
                <a:sym typeface="Google Sans Medium"/>
              </a:rPr>
              <a:t>ispatching </a:t>
            </a:r>
            <a:r>
              <a:rPr lang="en">
                <a:solidFill>
                  <a:srgbClr val="3C4043"/>
                </a:solidFill>
                <a:latin typeface="Google Sans Medium"/>
                <a:ea typeface="Google Sans Medium"/>
                <a:cs typeface="Google Sans Medium"/>
                <a:sym typeface="Google Sans Medium"/>
              </a:rPr>
              <a:t>workloads</a:t>
            </a:r>
            <a:r>
              <a:rPr lang="en" sz="1400">
                <a:solidFill>
                  <a:srgbClr val="3C4043"/>
                </a:solidFill>
                <a:latin typeface="Google Sans Medium"/>
                <a:ea typeface="Google Sans Medium"/>
                <a:cs typeface="Google Sans Medium"/>
                <a:sym typeface="Google Sans Medium"/>
              </a:rPr>
              <a:t> to regional worker clusters</a:t>
            </a:r>
            <a:endParaRPr sz="1400">
              <a:solidFill>
                <a:srgbClr val="3C4043"/>
              </a:solidFill>
              <a:latin typeface="Google Sans Medium"/>
              <a:ea typeface="Google Sans Medium"/>
              <a:cs typeface="Google Sans Medium"/>
              <a:sym typeface="Google Sans Medium"/>
            </a:endParaRPr>
          </a:p>
        </p:txBody>
      </p:sp>
      <p:grpSp>
        <p:nvGrpSpPr>
          <p:cNvPr id="276" name="Google Shape;276;p25"/>
          <p:cNvGrpSpPr/>
          <p:nvPr/>
        </p:nvGrpSpPr>
        <p:grpSpPr>
          <a:xfrm>
            <a:off x="381000" y="1333500"/>
            <a:ext cx="3048000" cy="3238500"/>
            <a:chOff x="0" y="0"/>
            <a:chExt cx="3048000" cy="3238500"/>
          </a:xfrm>
        </p:grpSpPr>
        <p:sp>
          <p:nvSpPr>
            <p:cNvPr id="277" name="Google Shape;277;p25"/>
            <p:cNvSpPr/>
            <p:nvPr/>
          </p:nvSpPr>
          <p:spPr>
            <a:xfrm>
              <a:off x="0" y="0"/>
              <a:ext cx="3048000" cy="3238500"/>
            </a:xfrm>
            <a:prstGeom prst="roundRect">
              <a:avLst>
                <a:gd fmla="val 3750" name="adj"/>
              </a:avLst>
            </a:prstGeom>
            <a:solidFill>
              <a:srgbClr val="FFFFFF"/>
            </a:solidFill>
            <a:ln cap="flat" cmpd="sng" w="9525">
              <a:solidFill>
                <a:srgbClr val="DADC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id="278" name="Google Shape;278;p25"/>
            <p:cNvPicPr preferRelativeResize="0"/>
            <p:nvPr/>
          </p:nvPicPr>
          <p:blipFill rotWithShape="1">
            <a:blip r:embed="rId3">
              <a:alphaModFix/>
            </a:blip>
            <a:srcRect b="0" l="0" r="0" t="0"/>
            <a:stretch/>
          </p:blipFill>
          <p:spPr>
            <a:xfrm>
              <a:off x="0" y="114300"/>
              <a:ext cx="3048000" cy="381000"/>
            </a:xfrm>
            <a:prstGeom prst="rect">
              <a:avLst/>
            </a:prstGeom>
            <a:noFill/>
            <a:ln>
              <a:noFill/>
            </a:ln>
          </p:spPr>
        </p:pic>
        <p:sp>
          <p:nvSpPr>
            <p:cNvPr id="279" name="Google Shape;279;p25"/>
            <p:cNvSpPr txBox="1"/>
            <p:nvPr/>
          </p:nvSpPr>
          <p:spPr>
            <a:xfrm>
              <a:off x="190500" y="0"/>
              <a:ext cx="2667000" cy="495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100">
                  <a:solidFill>
                    <a:srgbClr val="FFFFFF"/>
                  </a:solidFill>
                  <a:latin typeface="Google Sans"/>
                  <a:ea typeface="Google Sans"/>
                  <a:cs typeface="Google Sans"/>
                  <a:sym typeface="Google Sans"/>
                </a:rPr>
                <a:t>Manager</a:t>
              </a:r>
              <a:r>
                <a:rPr b="1" lang="en" sz="1100">
                  <a:solidFill>
                    <a:srgbClr val="FFFFFF"/>
                  </a:solidFill>
                  <a:latin typeface="Google Sans"/>
                  <a:ea typeface="Google Sans"/>
                  <a:cs typeface="Google Sans"/>
                  <a:sym typeface="Google Sans"/>
                </a:rPr>
                <a:t> Cluster</a:t>
              </a:r>
              <a:endParaRPr b="1" sz="1100">
                <a:solidFill>
                  <a:srgbClr val="FFFFFF"/>
                </a:solidFill>
                <a:latin typeface="Google Sans"/>
                <a:ea typeface="Google Sans"/>
                <a:cs typeface="Google Sans"/>
                <a:sym typeface="Google Sans"/>
              </a:endParaRPr>
            </a:p>
          </p:txBody>
        </p:sp>
        <p:sp>
          <p:nvSpPr>
            <p:cNvPr id="280" name="Google Shape;280;p25"/>
            <p:cNvSpPr/>
            <p:nvPr/>
          </p:nvSpPr>
          <p:spPr>
            <a:xfrm>
              <a:off x="190500" y="666750"/>
              <a:ext cx="2667000" cy="952500"/>
            </a:xfrm>
            <a:prstGeom prst="roundRect">
              <a:avLst>
                <a:gd fmla="val 8000" name="adj"/>
              </a:avLst>
            </a:prstGeom>
            <a:solidFill>
              <a:srgbClr val="E8F0FE"/>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81" name="Google Shape;281;p25"/>
            <p:cNvSpPr txBox="1"/>
            <p:nvPr/>
          </p:nvSpPr>
          <p:spPr>
            <a:xfrm>
              <a:off x="333375" y="714375"/>
              <a:ext cx="2381400" cy="857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000">
                  <a:solidFill>
                    <a:srgbClr val="3C4043"/>
                  </a:solidFill>
                  <a:latin typeface="Google Sans"/>
                  <a:ea typeface="Google Sans"/>
                  <a:cs typeface="Google Sans"/>
                  <a:sym typeface="Google Sans"/>
                </a:rPr>
                <a:t>ClusterQueue: prod-main</a:t>
              </a:r>
              <a:endParaRPr b="1" sz="1000">
                <a:solidFill>
                  <a:srgbClr val="3C4043"/>
                </a:solidFill>
                <a:latin typeface="Google Sans"/>
                <a:ea typeface="Google Sans"/>
                <a:cs typeface="Google Sans"/>
                <a:sym typeface="Google Sans"/>
              </a:endParaRPr>
            </a:p>
            <a:p>
              <a:pPr indent="0" lvl="0" marL="0" rtl="0" algn="l">
                <a:spcBef>
                  <a:spcPts val="300"/>
                </a:spcBef>
                <a:spcAft>
                  <a:spcPts val="0"/>
                </a:spcAft>
                <a:buNone/>
              </a:pPr>
              <a:r>
                <a:rPr lang="en" sz="1000">
                  <a:solidFill>
                    <a:srgbClr val="5F6368"/>
                  </a:solidFill>
                  <a:latin typeface="Google Sans"/>
                  <a:ea typeface="Google Sans"/>
                  <a:cs typeface="Google Sans"/>
                  <a:sym typeface="Google Sans"/>
                </a:rPr>
                <a:t>Global Quota Management</a:t>
              </a:r>
              <a:endParaRPr sz="1000">
                <a:solidFill>
                  <a:srgbClr val="5F6368"/>
                </a:solidFill>
                <a:latin typeface="Google Sans"/>
                <a:ea typeface="Google Sans"/>
                <a:cs typeface="Google Sans"/>
                <a:sym typeface="Google Sans"/>
              </a:endParaRPr>
            </a:p>
            <a:p>
              <a:pPr indent="0" lvl="0" marL="0" rtl="0" algn="l">
                <a:spcBef>
                  <a:spcPts val="600"/>
                </a:spcBef>
                <a:spcAft>
                  <a:spcPts val="0"/>
                </a:spcAft>
                <a:buNone/>
              </a:pPr>
              <a:r>
                <a:rPr b="1" lang="en" sz="900">
                  <a:solidFill>
                    <a:srgbClr val="1A73E8"/>
                  </a:solidFill>
                  <a:latin typeface="Google Sans"/>
                  <a:ea typeface="Google Sans"/>
                  <a:cs typeface="Google Sans"/>
                  <a:sym typeface="Google Sans"/>
                </a:rPr>
                <a:t>MultiKueue Controller</a:t>
              </a:r>
              <a:endParaRPr b="1" sz="900">
                <a:solidFill>
                  <a:srgbClr val="1A73E8"/>
                </a:solidFill>
                <a:latin typeface="Google Sans"/>
                <a:ea typeface="Google Sans"/>
                <a:cs typeface="Google Sans"/>
                <a:sym typeface="Google Sans"/>
              </a:endParaRPr>
            </a:p>
            <a:p>
              <a:pPr indent="0" lvl="0" marL="0" rtl="0" algn="l">
                <a:spcBef>
                  <a:spcPts val="600"/>
                </a:spcBef>
                <a:spcAft>
                  <a:spcPts val="0"/>
                </a:spcAft>
                <a:buClr>
                  <a:schemeClr val="dk1"/>
                </a:buClr>
                <a:buSzPts val="1100"/>
                <a:buFont typeface="Arial"/>
                <a:buNone/>
              </a:pPr>
              <a:r>
                <a:rPr b="1" lang="en" sz="900">
                  <a:solidFill>
                    <a:srgbClr val="1A73E8"/>
                  </a:solidFill>
                  <a:latin typeface="Google Sans"/>
                  <a:ea typeface="Google Sans"/>
                  <a:cs typeface="Google Sans"/>
                  <a:sym typeface="Google Sans"/>
                </a:rPr>
                <a:t>Admission Checks</a:t>
              </a:r>
              <a:endParaRPr b="1" sz="900">
                <a:solidFill>
                  <a:srgbClr val="1A73E8"/>
                </a:solidFill>
                <a:latin typeface="Google Sans"/>
                <a:ea typeface="Google Sans"/>
                <a:cs typeface="Google Sans"/>
                <a:sym typeface="Google Sans"/>
              </a:endParaRPr>
            </a:p>
          </p:txBody>
        </p:sp>
        <p:sp>
          <p:nvSpPr>
            <p:cNvPr id="282" name="Google Shape;282;p25"/>
            <p:cNvSpPr txBox="1"/>
            <p:nvPr/>
          </p:nvSpPr>
          <p:spPr>
            <a:xfrm>
              <a:off x="190500" y="1762125"/>
              <a:ext cx="2667000" cy="1333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000">
                  <a:solidFill>
                    <a:srgbClr val="3C4043"/>
                  </a:solidFill>
                  <a:latin typeface="Google Sans"/>
                  <a:ea typeface="Google Sans"/>
                  <a:cs typeface="Google Sans"/>
                  <a:sym typeface="Google Sans"/>
                </a:rPr>
                <a:t>Functionality:</a:t>
              </a:r>
              <a:endParaRPr b="1" sz="1000">
                <a:solidFill>
                  <a:srgbClr val="3C4043"/>
                </a:solidFill>
                <a:latin typeface="Google Sans"/>
                <a:ea typeface="Google Sans"/>
                <a:cs typeface="Google Sans"/>
                <a:sym typeface="Google Sans"/>
              </a:endParaRPr>
            </a:p>
            <a:p>
              <a:pPr indent="-292100" lvl="0" marL="457200" rtl="0" algn="l">
                <a:spcBef>
                  <a:spcPts val="375"/>
                </a:spcBef>
                <a:spcAft>
                  <a:spcPts val="0"/>
                </a:spcAft>
                <a:buClr>
                  <a:srgbClr val="5F6368"/>
                </a:buClr>
                <a:buSzPts val="1000"/>
                <a:buFont typeface="Google Sans"/>
                <a:buChar char="●"/>
              </a:pPr>
              <a:r>
                <a:rPr lang="en" sz="1000">
                  <a:solidFill>
                    <a:srgbClr val="5F6368"/>
                  </a:solidFill>
                  <a:latin typeface="Google Sans"/>
                  <a:ea typeface="Google Sans"/>
                  <a:cs typeface="Google Sans"/>
                  <a:sym typeface="Google Sans"/>
                </a:rPr>
                <a:t>Aggregates regional demand</a:t>
              </a:r>
              <a:endParaRPr sz="1000">
                <a:solidFill>
                  <a:srgbClr val="5F6368"/>
                </a:solidFill>
                <a:latin typeface="Google Sans"/>
                <a:ea typeface="Google Sans"/>
                <a:cs typeface="Google Sans"/>
                <a:sym typeface="Google Sans"/>
              </a:endParaRPr>
            </a:p>
            <a:p>
              <a:pPr indent="-292100" lvl="0" marL="457200" rtl="0" algn="l">
                <a:spcBef>
                  <a:spcPts val="0"/>
                </a:spcBef>
                <a:spcAft>
                  <a:spcPts val="0"/>
                </a:spcAft>
                <a:buClr>
                  <a:srgbClr val="5F6368"/>
                </a:buClr>
                <a:buSzPts val="1000"/>
                <a:buFont typeface="Google Sans"/>
                <a:buChar char="●"/>
              </a:pPr>
              <a:r>
                <a:rPr lang="en" sz="1000">
                  <a:solidFill>
                    <a:srgbClr val="5F6368"/>
                  </a:solidFill>
                  <a:latin typeface="Google Sans"/>
                  <a:ea typeface="Google Sans"/>
                  <a:cs typeface="Google Sans"/>
                  <a:sym typeface="Google Sans"/>
                </a:rPr>
                <a:t>Offloads to available workers</a:t>
              </a:r>
              <a:endParaRPr sz="1000">
                <a:solidFill>
                  <a:srgbClr val="5F6368"/>
                </a:solidFill>
                <a:latin typeface="Google Sans"/>
                <a:ea typeface="Google Sans"/>
                <a:cs typeface="Google Sans"/>
                <a:sym typeface="Google Sans"/>
              </a:endParaRPr>
            </a:p>
            <a:p>
              <a:pPr indent="-292100" lvl="0" marL="457200" rtl="0" algn="l">
                <a:spcBef>
                  <a:spcPts val="0"/>
                </a:spcBef>
                <a:spcAft>
                  <a:spcPts val="0"/>
                </a:spcAft>
                <a:buClr>
                  <a:srgbClr val="5F6368"/>
                </a:buClr>
                <a:buSzPts val="1000"/>
                <a:buFont typeface="Google Sans"/>
                <a:buChar char="●"/>
              </a:pPr>
              <a:r>
                <a:rPr lang="en" sz="1000">
                  <a:solidFill>
                    <a:srgbClr val="5F6368"/>
                  </a:solidFill>
                  <a:latin typeface="Google Sans"/>
                  <a:ea typeface="Google Sans"/>
                  <a:cs typeface="Google Sans"/>
                  <a:sym typeface="Google Sans"/>
                </a:rPr>
                <a:t>Maintains state consistency</a:t>
              </a:r>
              <a:endParaRPr sz="1000">
                <a:solidFill>
                  <a:srgbClr val="5F6368"/>
                </a:solidFill>
                <a:latin typeface="Google Sans"/>
                <a:ea typeface="Google Sans"/>
                <a:cs typeface="Google Sans"/>
                <a:sym typeface="Google Sans"/>
              </a:endParaRPr>
            </a:p>
          </p:txBody>
        </p:sp>
      </p:grpSp>
      <p:grpSp>
        <p:nvGrpSpPr>
          <p:cNvPr id="283" name="Google Shape;283;p25"/>
          <p:cNvGrpSpPr/>
          <p:nvPr/>
        </p:nvGrpSpPr>
        <p:grpSpPr>
          <a:xfrm>
            <a:off x="4572000" y="1333500"/>
            <a:ext cx="4191000" cy="1524000"/>
            <a:chOff x="0" y="0"/>
            <a:chExt cx="4191000" cy="1524000"/>
          </a:xfrm>
        </p:grpSpPr>
        <p:sp>
          <p:nvSpPr>
            <p:cNvPr id="284" name="Google Shape;284;p25"/>
            <p:cNvSpPr/>
            <p:nvPr/>
          </p:nvSpPr>
          <p:spPr>
            <a:xfrm>
              <a:off x="0" y="0"/>
              <a:ext cx="4191000" cy="1524000"/>
            </a:xfrm>
            <a:prstGeom prst="roundRect">
              <a:avLst>
                <a:gd fmla="val 7500" name="adj"/>
              </a:avLst>
            </a:prstGeom>
            <a:solidFill>
              <a:srgbClr val="FFFFFF"/>
            </a:solidFill>
            <a:ln cap="flat" cmpd="sng" w="9525">
              <a:solidFill>
                <a:srgbClr val="DADC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85" name="Google Shape;285;p25"/>
            <p:cNvSpPr/>
            <p:nvPr/>
          </p:nvSpPr>
          <p:spPr>
            <a:xfrm>
              <a:off x="0" y="0"/>
              <a:ext cx="4191000" cy="304800"/>
            </a:xfrm>
            <a:prstGeom prst="roundRect">
              <a:avLst>
                <a:gd fmla="val 37500" name="adj"/>
              </a:avLst>
            </a:prstGeom>
            <a:solidFill>
              <a:srgbClr val="F1F3F4"/>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86" name="Google Shape;286;p25"/>
            <p:cNvSpPr txBox="1"/>
            <p:nvPr/>
          </p:nvSpPr>
          <p:spPr>
            <a:xfrm>
              <a:off x="190500" y="0"/>
              <a:ext cx="3810000" cy="304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000">
                  <a:solidFill>
                    <a:srgbClr val="5F6368"/>
                  </a:solidFill>
                  <a:latin typeface="Google Sans"/>
                  <a:ea typeface="Google Sans"/>
                  <a:cs typeface="Google Sans"/>
                  <a:sym typeface="Google Sans"/>
                </a:rPr>
                <a:t>Worker Cluster 01: North America</a:t>
              </a:r>
              <a:endParaRPr b="1" sz="1000">
                <a:solidFill>
                  <a:srgbClr val="5F6368"/>
                </a:solidFill>
                <a:latin typeface="Google Sans"/>
                <a:ea typeface="Google Sans"/>
                <a:cs typeface="Google Sans"/>
                <a:sym typeface="Google Sans"/>
              </a:endParaRPr>
            </a:p>
          </p:txBody>
        </p:sp>
        <p:pic>
          <p:nvPicPr>
            <p:cNvPr id="287" name="Google Shape;287;p25"/>
            <p:cNvPicPr preferRelativeResize="0"/>
            <p:nvPr/>
          </p:nvPicPr>
          <p:blipFill rotWithShape="1">
            <a:blip r:embed="rId4">
              <a:alphaModFix/>
            </a:blip>
            <a:srcRect b="14291" l="0" r="0" t="14291"/>
            <a:stretch/>
          </p:blipFill>
          <p:spPr>
            <a:xfrm>
              <a:off x="190500" y="524025"/>
              <a:ext cx="1350600" cy="857100"/>
            </a:xfrm>
            <a:prstGeom prst="roundRect">
              <a:avLst>
                <a:gd fmla="val 5333" name="adj"/>
              </a:avLst>
            </a:prstGeom>
            <a:noFill/>
            <a:ln>
              <a:noFill/>
            </a:ln>
          </p:spPr>
        </p:pic>
        <p:sp>
          <p:nvSpPr>
            <p:cNvPr id="288" name="Google Shape;288;p25"/>
            <p:cNvSpPr txBox="1"/>
            <p:nvPr/>
          </p:nvSpPr>
          <p:spPr>
            <a:xfrm>
              <a:off x="1714500" y="428625"/>
              <a:ext cx="2286000" cy="952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900">
                  <a:solidFill>
                    <a:srgbClr val="1A73E8"/>
                  </a:solidFill>
                  <a:latin typeface="Google Sans"/>
                  <a:ea typeface="Google Sans"/>
                  <a:cs typeface="Google Sans"/>
                  <a:sym typeface="Google Sans"/>
                </a:rPr>
                <a:t>Region: us-central1</a:t>
              </a:r>
              <a:endParaRPr b="1" sz="900">
                <a:solidFill>
                  <a:srgbClr val="1A73E8"/>
                </a:solidFill>
                <a:latin typeface="Google Sans"/>
                <a:ea typeface="Google Sans"/>
                <a:cs typeface="Google Sans"/>
                <a:sym typeface="Google Sans"/>
              </a:endParaRPr>
            </a:p>
            <a:p>
              <a:pPr indent="0" lvl="0" marL="0" rtl="0" algn="l">
                <a:spcBef>
                  <a:spcPts val="375"/>
                </a:spcBef>
                <a:spcAft>
                  <a:spcPts val="0"/>
                </a:spcAft>
                <a:buNone/>
              </a:pPr>
              <a:r>
                <a:rPr b="1" lang="en" sz="900">
                  <a:solidFill>
                    <a:srgbClr val="3C4043"/>
                  </a:solidFill>
                  <a:latin typeface="Google Sans"/>
                  <a:ea typeface="Google Sans"/>
                  <a:cs typeface="Google Sans"/>
                  <a:sym typeface="Google Sans"/>
                </a:rPr>
                <a:t>Local </a:t>
              </a:r>
              <a:r>
                <a:rPr b="1" lang="en" sz="900">
                  <a:solidFill>
                    <a:srgbClr val="3C4043"/>
                  </a:solidFill>
                  <a:latin typeface="Google Sans"/>
                  <a:ea typeface="Google Sans"/>
                  <a:cs typeface="Google Sans"/>
                  <a:sym typeface="Google Sans"/>
                </a:rPr>
                <a:t>Cluster Queue</a:t>
              </a:r>
              <a:endParaRPr b="1" sz="900">
                <a:solidFill>
                  <a:srgbClr val="3C4043"/>
                </a:solidFill>
                <a:latin typeface="Google Sans"/>
                <a:ea typeface="Google Sans"/>
                <a:cs typeface="Google Sans"/>
                <a:sym typeface="Google Sans"/>
              </a:endParaRPr>
            </a:p>
            <a:p>
              <a:pPr indent="0" lvl="0" marL="0" rtl="0" algn="l">
                <a:spcBef>
                  <a:spcPts val="600"/>
                </a:spcBef>
                <a:spcAft>
                  <a:spcPts val="0"/>
                </a:spcAft>
                <a:buClr>
                  <a:schemeClr val="dk1"/>
                </a:buClr>
                <a:buSzPts val="1100"/>
                <a:buFont typeface="Arial"/>
                <a:buNone/>
              </a:pPr>
              <a:r>
                <a:rPr b="1" lang="en" sz="900">
                  <a:solidFill>
                    <a:srgbClr val="3C4043"/>
                  </a:solidFill>
                  <a:latin typeface="Google Sans"/>
                  <a:ea typeface="Google Sans"/>
                  <a:cs typeface="Google Sans"/>
                  <a:sym typeface="Google Sans"/>
                </a:rPr>
                <a:t>Admission Checks</a:t>
              </a:r>
              <a:endParaRPr b="1" sz="900">
                <a:solidFill>
                  <a:srgbClr val="3C4043"/>
                </a:solidFill>
                <a:latin typeface="Google Sans"/>
                <a:ea typeface="Google Sans"/>
                <a:cs typeface="Google Sans"/>
                <a:sym typeface="Google Sans"/>
              </a:endParaRPr>
            </a:p>
            <a:p>
              <a:pPr indent="0" lvl="0" marL="0" rtl="0" algn="l">
                <a:spcBef>
                  <a:spcPts val="375"/>
                </a:spcBef>
                <a:spcAft>
                  <a:spcPts val="0"/>
                </a:spcAft>
                <a:buNone/>
              </a:pPr>
              <a:r>
                <a:t/>
              </a:r>
              <a:endParaRPr sz="1000">
                <a:solidFill>
                  <a:srgbClr val="5F6368"/>
                </a:solidFill>
                <a:latin typeface="Google Sans"/>
                <a:ea typeface="Google Sans"/>
                <a:cs typeface="Google Sans"/>
                <a:sym typeface="Google Sans"/>
              </a:endParaRPr>
            </a:p>
          </p:txBody>
        </p:sp>
      </p:grpSp>
      <p:grpSp>
        <p:nvGrpSpPr>
          <p:cNvPr id="289" name="Google Shape;289;p25"/>
          <p:cNvGrpSpPr/>
          <p:nvPr/>
        </p:nvGrpSpPr>
        <p:grpSpPr>
          <a:xfrm>
            <a:off x="4572000" y="3048000"/>
            <a:ext cx="4191000" cy="1857525"/>
            <a:chOff x="0" y="0"/>
            <a:chExt cx="4191000" cy="1857525"/>
          </a:xfrm>
        </p:grpSpPr>
        <p:sp>
          <p:nvSpPr>
            <p:cNvPr id="290" name="Google Shape;290;p25"/>
            <p:cNvSpPr/>
            <p:nvPr/>
          </p:nvSpPr>
          <p:spPr>
            <a:xfrm>
              <a:off x="0" y="0"/>
              <a:ext cx="4191000" cy="1524000"/>
            </a:xfrm>
            <a:prstGeom prst="roundRect">
              <a:avLst>
                <a:gd fmla="val 7500" name="adj"/>
              </a:avLst>
            </a:prstGeom>
            <a:solidFill>
              <a:srgbClr val="FFFFFF"/>
            </a:solidFill>
            <a:ln cap="flat" cmpd="sng" w="9525">
              <a:solidFill>
                <a:srgbClr val="DADC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91" name="Google Shape;291;p25"/>
            <p:cNvSpPr/>
            <p:nvPr/>
          </p:nvSpPr>
          <p:spPr>
            <a:xfrm>
              <a:off x="0" y="0"/>
              <a:ext cx="4191000" cy="304800"/>
            </a:xfrm>
            <a:prstGeom prst="roundRect">
              <a:avLst>
                <a:gd fmla="val 37500" name="adj"/>
              </a:avLst>
            </a:prstGeom>
            <a:solidFill>
              <a:srgbClr val="F1F3F4"/>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92" name="Google Shape;292;p25"/>
            <p:cNvSpPr txBox="1"/>
            <p:nvPr/>
          </p:nvSpPr>
          <p:spPr>
            <a:xfrm>
              <a:off x="190500" y="0"/>
              <a:ext cx="3810000" cy="304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000">
                  <a:solidFill>
                    <a:srgbClr val="5F6368"/>
                  </a:solidFill>
                  <a:latin typeface="Google Sans"/>
                  <a:ea typeface="Google Sans"/>
                  <a:cs typeface="Google Sans"/>
                  <a:sym typeface="Google Sans"/>
                </a:rPr>
                <a:t>Worker Cluster 02: Asia Pacific</a:t>
              </a:r>
              <a:endParaRPr b="1" sz="1000">
                <a:solidFill>
                  <a:srgbClr val="5F6368"/>
                </a:solidFill>
                <a:latin typeface="Google Sans"/>
                <a:ea typeface="Google Sans"/>
                <a:cs typeface="Google Sans"/>
                <a:sym typeface="Google Sans"/>
              </a:endParaRPr>
            </a:p>
          </p:txBody>
        </p:sp>
        <p:pic>
          <p:nvPicPr>
            <p:cNvPr descr="A professional tech illustration of a datacenter server rack icon with a Singapore flag pin, minimalist Google style." id="293" name="Google Shape;293;p25"/>
            <p:cNvPicPr preferRelativeResize="0"/>
            <p:nvPr/>
          </p:nvPicPr>
          <p:blipFill rotWithShape="1">
            <a:blip r:embed="rId5">
              <a:alphaModFix/>
            </a:blip>
            <a:srcRect b="-45243" l="0" r="-114270" t="2386"/>
            <a:stretch/>
          </p:blipFill>
          <p:spPr>
            <a:xfrm>
              <a:off x="190500" y="428625"/>
              <a:ext cx="2857500" cy="1428900"/>
            </a:xfrm>
            <a:prstGeom prst="roundRect">
              <a:avLst>
                <a:gd fmla="val 5333" name="adj"/>
              </a:avLst>
            </a:prstGeom>
            <a:noFill/>
            <a:ln>
              <a:noFill/>
            </a:ln>
          </p:spPr>
        </p:pic>
        <p:sp>
          <p:nvSpPr>
            <p:cNvPr id="294" name="Google Shape;294;p25"/>
            <p:cNvSpPr txBox="1"/>
            <p:nvPr/>
          </p:nvSpPr>
          <p:spPr>
            <a:xfrm>
              <a:off x="1714500" y="428625"/>
              <a:ext cx="2286000" cy="952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900">
                  <a:solidFill>
                    <a:srgbClr val="1A73E8"/>
                  </a:solidFill>
                  <a:latin typeface="Google Sans"/>
                  <a:ea typeface="Google Sans"/>
                  <a:cs typeface="Google Sans"/>
                  <a:sym typeface="Google Sans"/>
                </a:rPr>
                <a:t>Region: asia-southeast1 (Singapore)</a:t>
              </a:r>
              <a:endParaRPr b="1" sz="900">
                <a:solidFill>
                  <a:srgbClr val="1A73E8"/>
                </a:solidFill>
                <a:latin typeface="Google Sans"/>
                <a:ea typeface="Google Sans"/>
                <a:cs typeface="Google Sans"/>
                <a:sym typeface="Google Sans"/>
              </a:endParaRPr>
            </a:p>
            <a:p>
              <a:pPr indent="0" lvl="0" marL="0" rtl="0" algn="l">
                <a:spcBef>
                  <a:spcPts val="375"/>
                </a:spcBef>
                <a:spcAft>
                  <a:spcPts val="0"/>
                </a:spcAft>
                <a:buNone/>
              </a:pPr>
              <a:r>
                <a:rPr b="1" lang="en" sz="900">
                  <a:solidFill>
                    <a:srgbClr val="3C4043"/>
                  </a:solidFill>
                  <a:latin typeface="Google Sans"/>
                  <a:ea typeface="Google Sans"/>
                  <a:cs typeface="Google Sans"/>
                  <a:sym typeface="Google Sans"/>
                </a:rPr>
                <a:t>Local </a:t>
              </a:r>
              <a:r>
                <a:rPr b="1" lang="en" sz="900">
                  <a:solidFill>
                    <a:srgbClr val="3C4043"/>
                  </a:solidFill>
                  <a:latin typeface="Google Sans"/>
                  <a:ea typeface="Google Sans"/>
                  <a:cs typeface="Google Sans"/>
                  <a:sym typeface="Google Sans"/>
                </a:rPr>
                <a:t>Cluster Queue</a:t>
              </a:r>
              <a:endParaRPr b="1" sz="900">
                <a:solidFill>
                  <a:srgbClr val="3C4043"/>
                </a:solidFill>
                <a:latin typeface="Google Sans"/>
                <a:ea typeface="Google Sans"/>
                <a:cs typeface="Google Sans"/>
                <a:sym typeface="Google Sans"/>
              </a:endParaRPr>
            </a:p>
            <a:p>
              <a:pPr indent="0" lvl="0" marL="0" rtl="0" algn="l">
                <a:spcBef>
                  <a:spcPts val="600"/>
                </a:spcBef>
                <a:spcAft>
                  <a:spcPts val="0"/>
                </a:spcAft>
                <a:buClr>
                  <a:schemeClr val="dk1"/>
                </a:buClr>
                <a:buSzPts val="1100"/>
                <a:buFont typeface="Arial"/>
                <a:buNone/>
              </a:pPr>
              <a:r>
                <a:rPr b="1" lang="en" sz="900">
                  <a:solidFill>
                    <a:srgbClr val="3C4043"/>
                  </a:solidFill>
                  <a:latin typeface="Google Sans"/>
                  <a:ea typeface="Google Sans"/>
                  <a:cs typeface="Google Sans"/>
                  <a:sym typeface="Google Sans"/>
                </a:rPr>
                <a:t>Admission Checks</a:t>
              </a:r>
              <a:endParaRPr b="1" sz="900">
                <a:solidFill>
                  <a:srgbClr val="3C4043"/>
                </a:solidFill>
                <a:latin typeface="Google Sans"/>
                <a:ea typeface="Google Sans"/>
                <a:cs typeface="Google Sans"/>
                <a:sym typeface="Google Sans"/>
              </a:endParaRPr>
            </a:p>
            <a:p>
              <a:pPr indent="0" lvl="0" marL="0" rtl="0" algn="l">
                <a:spcBef>
                  <a:spcPts val="375"/>
                </a:spcBef>
                <a:spcAft>
                  <a:spcPts val="0"/>
                </a:spcAft>
                <a:buNone/>
              </a:pPr>
              <a:r>
                <a:t/>
              </a:r>
              <a:endParaRPr sz="1000">
                <a:solidFill>
                  <a:srgbClr val="5F6368"/>
                </a:solidFill>
                <a:latin typeface="Google Sans"/>
                <a:ea typeface="Google Sans"/>
                <a:cs typeface="Google Sans"/>
                <a:sym typeface="Google Sans"/>
              </a:endParaRPr>
            </a:p>
          </p:txBody>
        </p:sp>
      </p:grpSp>
      <p:cxnSp>
        <p:nvCxnSpPr>
          <p:cNvPr id="295" name="Google Shape;295;p25"/>
          <p:cNvCxnSpPr>
            <a:stCxn id="277" idx="3"/>
            <a:endCxn id="284" idx="1"/>
          </p:cNvCxnSpPr>
          <p:nvPr/>
        </p:nvCxnSpPr>
        <p:spPr>
          <a:xfrm flipH="1" rot="10800000">
            <a:off x="3429000" y="2095650"/>
            <a:ext cx="1143000" cy="857100"/>
          </a:xfrm>
          <a:prstGeom prst="bentConnector3">
            <a:avLst>
              <a:gd fmla="val 50000" name="adj1"/>
            </a:avLst>
          </a:prstGeom>
          <a:noFill/>
          <a:ln cap="flat" cmpd="sng" w="19050">
            <a:solidFill>
              <a:srgbClr val="188038"/>
            </a:solidFill>
            <a:prstDash val="solid"/>
            <a:round/>
            <a:headEnd len="med" w="med" type="none"/>
            <a:tailEnd len="med" w="med" type="triangle"/>
          </a:ln>
        </p:spPr>
      </p:cxnSp>
      <p:cxnSp>
        <p:nvCxnSpPr>
          <p:cNvPr id="296" name="Google Shape;296;p25"/>
          <p:cNvCxnSpPr>
            <a:stCxn id="277" idx="3"/>
            <a:endCxn id="290" idx="1"/>
          </p:cNvCxnSpPr>
          <p:nvPr/>
        </p:nvCxnSpPr>
        <p:spPr>
          <a:xfrm>
            <a:off x="3429000" y="2952750"/>
            <a:ext cx="1143000" cy="857400"/>
          </a:xfrm>
          <a:prstGeom prst="bentConnector3">
            <a:avLst>
              <a:gd fmla="val 50000" name="adj1"/>
            </a:avLst>
          </a:prstGeom>
          <a:noFill/>
          <a:ln cap="flat" cmpd="sng" w="19050">
            <a:solidFill>
              <a:srgbClr val="188038"/>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6"/>
          <p:cNvSpPr txBox="1"/>
          <p:nvPr/>
        </p:nvSpPr>
        <p:spPr>
          <a:xfrm>
            <a:off x="298600" y="1886475"/>
            <a:ext cx="7205700" cy="153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b="1" lang="en" sz="3600">
                <a:solidFill>
                  <a:srgbClr val="FFFFFF"/>
                </a:solidFill>
                <a:latin typeface="Google Sans"/>
                <a:ea typeface="Google Sans"/>
                <a:cs typeface="Google Sans"/>
                <a:sym typeface="Google Sans"/>
              </a:rPr>
              <a:t>Problem Statement and Demo</a:t>
            </a:r>
            <a:endParaRPr sz="3600">
              <a:solidFill>
                <a:srgbClr val="FFFFFF"/>
              </a:solidFill>
              <a:latin typeface="Google Sans"/>
              <a:ea typeface="Google Sans"/>
              <a:cs typeface="Google Sans"/>
              <a:sym typeface="Google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7"/>
          <p:cNvSpPr/>
          <p:nvPr/>
        </p:nvSpPr>
        <p:spPr>
          <a:xfrm>
            <a:off x="0" y="0"/>
            <a:ext cx="9144000" cy="5143500"/>
          </a:xfrm>
          <a:prstGeom prst="rect">
            <a:avLst/>
          </a:prstGeom>
          <a:solidFill>
            <a:srgbClr val="F8F9FA"/>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07" name="Google Shape;307;p27"/>
          <p:cNvSpPr txBox="1"/>
          <p:nvPr/>
        </p:nvSpPr>
        <p:spPr>
          <a:xfrm>
            <a:off x="381000" y="285750"/>
            <a:ext cx="83820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400">
                <a:solidFill>
                  <a:srgbClr val="1A73E8"/>
                </a:solidFill>
                <a:latin typeface="Google Sans"/>
                <a:ea typeface="Google Sans"/>
                <a:cs typeface="Google Sans"/>
                <a:sym typeface="Google Sans"/>
              </a:rPr>
              <a:t>The Regional Silo: GPU Scarcity </a:t>
            </a:r>
            <a:endParaRPr b="1" sz="2400">
              <a:solidFill>
                <a:srgbClr val="1A73E8"/>
              </a:solidFill>
              <a:latin typeface="Google Sans"/>
              <a:ea typeface="Google Sans"/>
              <a:cs typeface="Google Sans"/>
              <a:sym typeface="Google Sans"/>
            </a:endParaRPr>
          </a:p>
        </p:txBody>
      </p:sp>
      <p:sp>
        <p:nvSpPr>
          <p:cNvPr id="308" name="Google Shape;308;p27"/>
          <p:cNvSpPr txBox="1"/>
          <p:nvPr/>
        </p:nvSpPr>
        <p:spPr>
          <a:xfrm>
            <a:off x="381000" y="714375"/>
            <a:ext cx="8382000" cy="285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 sz="1400">
                <a:solidFill>
                  <a:srgbClr val="3C4043"/>
                </a:solidFill>
                <a:latin typeface="Google Sans Medium"/>
                <a:ea typeface="Google Sans Medium"/>
                <a:cs typeface="Google Sans Medium"/>
                <a:sym typeface="Google Sans Medium"/>
              </a:rPr>
              <a:t>Single-region dependencies cripple AI availability and user experience</a:t>
            </a:r>
            <a:endParaRPr b="0" sz="1400">
              <a:solidFill>
                <a:srgbClr val="3C4043"/>
              </a:solidFill>
              <a:latin typeface="Google Sans Medium"/>
              <a:ea typeface="Google Sans Medium"/>
              <a:cs typeface="Google Sans Medium"/>
              <a:sym typeface="Google Sans Medium"/>
            </a:endParaRPr>
          </a:p>
        </p:txBody>
      </p:sp>
      <p:grpSp>
        <p:nvGrpSpPr>
          <p:cNvPr id="309" name="Google Shape;309;p27"/>
          <p:cNvGrpSpPr/>
          <p:nvPr/>
        </p:nvGrpSpPr>
        <p:grpSpPr>
          <a:xfrm>
            <a:off x="381000" y="1333500"/>
            <a:ext cx="4000500" cy="3238500"/>
            <a:chOff x="0" y="0"/>
            <a:chExt cx="4000500" cy="3238500"/>
          </a:xfrm>
        </p:grpSpPr>
        <p:sp>
          <p:nvSpPr>
            <p:cNvPr id="310" name="Google Shape;310;p27"/>
            <p:cNvSpPr/>
            <p:nvPr/>
          </p:nvSpPr>
          <p:spPr>
            <a:xfrm>
              <a:off x="0" y="0"/>
              <a:ext cx="4000500" cy="3238500"/>
            </a:xfrm>
            <a:prstGeom prst="roundRect">
              <a:avLst>
                <a:gd fmla="val 3529" name="adj"/>
              </a:avLst>
            </a:prstGeom>
            <a:solidFill>
              <a:srgbClr val="FFFFFF"/>
            </a:solidFill>
            <a:ln cap="flat" cmpd="sng" w="9525">
              <a:solidFill>
                <a:srgbClr val="DADC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11" name="Google Shape;311;p27"/>
            <p:cNvSpPr/>
            <p:nvPr/>
          </p:nvSpPr>
          <p:spPr>
            <a:xfrm>
              <a:off x="0" y="0"/>
              <a:ext cx="4000500" cy="381000"/>
            </a:xfrm>
            <a:custGeom>
              <a:rect b="b" l="l" r="r" t="t"/>
              <a:pathLst>
                <a:path extrusionOk="0" h="120000" w="120000">
                  <a:moveTo>
                    <a:pt x="0" y="36000"/>
                  </a:moveTo>
                  <a:cubicBezTo>
                    <a:pt x="0" y="16200"/>
                    <a:pt x="1543" y="0"/>
                    <a:pt x="3429" y="0"/>
                  </a:cubicBezTo>
                  <a:lnTo>
                    <a:pt x="116571" y="0"/>
                  </a:lnTo>
                  <a:cubicBezTo>
                    <a:pt x="118457" y="0"/>
                    <a:pt x="120000" y="16200"/>
                    <a:pt x="120000" y="36000"/>
                  </a:cubicBezTo>
                  <a:lnTo>
                    <a:pt x="120000" y="120000"/>
                  </a:lnTo>
                  <a:lnTo>
                    <a:pt x="0" y="120000"/>
                  </a:lnTo>
                  <a:lnTo>
                    <a:pt x="0" y="36000"/>
                  </a:lnTo>
                  <a:close/>
                </a:path>
              </a:pathLst>
            </a:custGeom>
            <a:solidFill>
              <a:srgbClr val="FCE8E6"/>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12" name="Google Shape;312;p27"/>
            <p:cNvSpPr txBox="1"/>
            <p:nvPr/>
          </p:nvSpPr>
          <p:spPr>
            <a:xfrm>
              <a:off x="190500" y="76200"/>
              <a:ext cx="36195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000">
                  <a:solidFill>
                    <a:srgbClr val="D93025"/>
                  </a:solidFill>
                  <a:latin typeface="Google Sans"/>
                  <a:ea typeface="Google Sans"/>
                  <a:cs typeface="Google Sans"/>
                  <a:sym typeface="Google Sans"/>
                </a:rPr>
                <a:t>Critical Availability Bottlenecks</a:t>
              </a:r>
              <a:endParaRPr b="1" sz="1000">
                <a:solidFill>
                  <a:srgbClr val="D93025"/>
                </a:solidFill>
                <a:latin typeface="Google Sans"/>
                <a:ea typeface="Google Sans"/>
                <a:cs typeface="Google Sans"/>
                <a:sym typeface="Google Sans"/>
              </a:endParaRPr>
            </a:p>
          </p:txBody>
        </p:sp>
        <p:sp>
          <p:nvSpPr>
            <p:cNvPr id="313" name="Google Shape;313;p27"/>
            <p:cNvSpPr txBox="1"/>
            <p:nvPr/>
          </p:nvSpPr>
          <p:spPr>
            <a:xfrm>
              <a:off x="190500" y="571500"/>
              <a:ext cx="3619500" cy="247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018">
                  <a:solidFill>
                    <a:srgbClr val="3C4043"/>
                  </a:solidFill>
                  <a:latin typeface="Google Sans"/>
                  <a:ea typeface="Google Sans"/>
                  <a:cs typeface="Google Sans"/>
                  <a:sym typeface="Google Sans"/>
                </a:rPr>
                <a:t>Regional Capacity Constraints:</a:t>
              </a:r>
              <a:endParaRPr b="1" sz="1018">
                <a:solidFill>
                  <a:srgbClr val="3C4043"/>
                </a:solidFill>
                <a:latin typeface="Google Sans"/>
                <a:ea typeface="Google Sans"/>
                <a:cs typeface="Google Sans"/>
                <a:sym typeface="Google Sans"/>
              </a:endParaRPr>
            </a:p>
            <a:p>
              <a:pPr indent="-293211" lvl="0" marL="457200" rtl="0" algn="l">
                <a:spcBef>
                  <a:spcPts val="600"/>
                </a:spcBef>
                <a:spcAft>
                  <a:spcPts val="0"/>
                </a:spcAft>
                <a:buClr>
                  <a:srgbClr val="3C4043"/>
                </a:buClr>
                <a:buSzPts val="1018"/>
                <a:buFont typeface="Google Sans"/>
                <a:buChar char="●"/>
              </a:pPr>
              <a:r>
                <a:rPr b="0" lang="en" sz="1018">
                  <a:solidFill>
                    <a:srgbClr val="3C4043"/>
                  </a:solidFill>
                  <a:latin typeface="Google Sans"/>
                  <a:ea typeface="Google Sans"/>
                  <a:cs typeface="Google Sans"/>
                  <a:sym typeface="Google Sans"/>
                </a:rPr>
                <a:t>GPU capacity is locked to </a:t>
              </a:r>
              <a:r>
                <a:rPr b="1" lang="en" sz="1018">
                  <a:solidFill>
                    <a:srgbClr val="3C4043"/>
                  </a:solidFill>
                  <a:latin typeface="Google Sans"/>
                  <a:ea typeface="Google Sans"/>
                  <a:cs typeface="Google Sans"/>
                  <a:sym typeface="Google Sans"/>
                </a:rPr>
                <a:t>local regional availability</a:t>
              </a:r>
              <a:r>
                <a:rPr b="0" lang="en" sz="1018">
                  <a:solidFill>
                    <a:srgbClr val="3C4043"/>
                  </a:solidFill>
                  <a:latin typeface="Google Sans"/>
                  <a:ea typeface="Google Sans"/>
                  <a:cs typeface="Google Sans"/>
                  <a:sym typeface="Google Sans"/>
                </a:rPr>
                <a:t>.</a:t>
              </a:r>
              <a:endParaRPr b="0" sz="1018">
                <a:solidFill>
                  <a:srgbClr val="3C4043"/>
                </a:solidFill>
                <a:latin typeface="Google Sans"/>
                <a:ea typeface="Google Sans"/>
                <a:cs typeface="Google Sans"/>
                <a:sym typeface="Google Sans"/>
              </a:endParaRPr>
            </a:p>
            <a:p>
              <a:pPr indent="-293211" lvl="0" marL="457200" rtl="0" algn="l">
                <a:spcBef>
                  <a:spcPts val="750"/>
                </a:spcBef>
                <a:spcAft>
                  <a:spcPts val="0"/>
                </a:spcAft>
                <a:buClr>
                  <a:srgbClr val="3C4043"/>
                </a:buClr>
                <a:buSzPts val="1018"/>
                <a:buFont typeface="Google Sans"/>
                <a:buChar char="●"/>
              </a:pPr>
              <a:r>
                <a:rPr b="0" lang="en" sz="1018">
                  <a:solidFill>
                    <a:srgbClr val="3C4043"/>
                  </a:solidFill>
                  <a:latin typeface="Google Sans"/>
                  <a:ea typeface="Google Sans"/>
                  <a:cs typeface="Google Sans"/>
                  <a:sym typeface="Google Sans"/>
                </a:rPr>
                <a:t>Clusters/VMs cannot tap into idle resources in adjacent </a:t>
              </a:r>
              <a:r>
                <a:rPr lang="en" sz="1018">
                  <a:solidFill>
                    <a:srgbClr val="3C4043"/>
                  </a:solidFill>
                  <a:latin typeface="Google Sans"/>
                  <a:ea typeface="Google Sans"/>
                  <a:cs typeface="Google Sans"/>
                  <a:sym typeface="Google Sans"/>
                </a:rPr>
                <a:t>REGIONS</a:t>
              </a:r>
              <a:r>
                <a:rPr b="0" lang="en" sz="1018">
                  <a:solidFill>
                    <a:srgbClr val="3C4043"/>
                  </a:solidFill>
                  <a:latin typeface="Google Sans"/>
                  <a:ea typeface="Google Sans"/>
                  <a:cs typeface="Google Sans"/>
                  <a:sym typeface="Google Sans"/>
                </a:rPr>
                <a:t>.</a:t>
              </a:r>
              <a:endParaRPr b="0" sz="1018">
                <a:solidFill>
                  <a:srgbClr val="3C4043"/>
                </a:solidFill>
                <a:latin typeface="Google Sans"/>
                <a:ea typeface="Google Sans"/>
                <a:cs typeface="Google Sans"/>
                <a:sym typeface="Google Sans"/>
              </a:endParaRPr>
            </a:p>
            <a:p>
              <a:pPr indent="0" lvl="0" marL="0" rtl="0" algn="l">
                <a:spcBef>
                  <a:spcPts val="900"/>
                </a:spcBef>
                <a:spcAft>
                  <a:spcPts val="0"/>
                </a:spcAft>
                <a:buNone/>
              </a:pPr>
              <a:r>
                <a:rPr b="1" lang="en" sz="1018">
                  <a:solidFill>
                    <a:srgbClr val="3C4043"/>
                  </a:solidFill>
                  <a:latin typeface="Google Sans"/>
                  <a:ea typeface="Google Sans"/>
                  <a:cs typeface="Google Sans"/>
                  <a:sym typeface="Google Sans"/>
                </a:rPr>
                <a:t>Impact on Operations:</a:t>
              </a:r>
              <a:endParaRPr b="1" sz="1018">
                <a:solidFill>
                  <a:srgbClr val="3C4043"/>
                </a:solidFill>
                <a:latin typeface="Google Sans"/>
                <a:ea typeface="Google Sans"/>
                <a:cs typeface="Google Sans"/>
                <a:sym typeface="Google Sans"/>
              </a:endParaRPr>
            </a:p>
            <a:p>
              <a:pPr indent="-293211" lvl="0" marL="457200" rtl="0" algn="l">
                <a:spcBef>
                  <a:spcPts val="600"/>
                </a:spcBef>
                <a:spcAft>
                  <a:spcPts val="0"/>
                </a:spcAft>
                <a:buClr>
                  <a:srgbClr val="3C4043"/>
                </a:buClr>
                <a:buSzPts val="1018"/>
                <a:buFont typeface="Google Sans"/>
                <a:buChar char="●"/>
              </a:pPr>
              <a:r>
                <a:rPr b="1" lang="en" sz="1018">
                  <a:solidFill>
                    <a:srgbClr val="3C4043"/>
                  </a:solidFill>
                  <a:latin typeface="Google Sans"/>
                  <a:ea typeface="Google Sans"/>
                  <a:cs typeface="Google Sans"/>
                  <a:sym typeface="Google Sans"/>
                </a:rPr>
                <a:t>Disrupted Jobs:</a:t>
              </a:r>
              <a:r>
                <a:rPr b="0" lang="en" sz="1018">
                  <a:solidFill>
                    <a:srgbClr val="3C4043"/>
                  </a:solidFill>
                  <a:latin typeface="Google Sans"/>
                  <a:ea typeface="Google Sans"/>
                  <a:cs typeface="Google Sans"/>
                  <a:sym typeface="Google Sans"/>
                </a:rPr>
                <a:t> Training and inference jobs fail or stall due to "Insufficient Regional </a:t>
              </a:r>
              <a:r>
                <a:rPr lang="en" sz="1018">
                  <a:solidFill>
                    <a:srgbClr val="3C4043"/>
                  </a:solidFill>
                  <a:latin typeface="Google Sans"/>
                  <a:ea typeface="Google Sans"/>
                  <a:cs typeface="Google Sans"/>
                  <a:sym typeface="Google Sans"/>
                </a:rPr>
                <a:t>Capacity</a:t>
              </a:r>
              <a:r>
                <a:rPr b="0" lang="en" sz="1018">
                  <a:solidFill>
                    <a:srgbClr val="3C4043"/>
                  </a:solidFill>
                  <a:latin typeface="Google Sans"/>
                  <a:ea typeface="Google Sans"/>
                  <a:cs typeface="Google Sans"/>
                  <a:sym typeface="Google Sans"/>
                </a:rPr>
                <a:t>."</a:t>
              </a:r>
              <a:endParaRPr b="0" sz="1018">
                <a:solidFill>
                  <a:srgbClr val="3C4043"/>
                </a:solidFill>
                <a:latin typeface="Google Sans"/>
                <a:ea typeface="Google Sans"/>
                <a:cs typeface="Google Sans"/>
                <a:sym typeface="Google Sans"/>
              </a:endParaRPr>
            </a:p>
            <a:p>
              <a:pPr indent="-293211" lvl="0" marL="457200" rtl="0" algn="l">
                <a:spcBef>
                  <a:spcPts val="750"/>
                </a:spcBef>
                <a:spcAft>
                  <a:spcPts val="0"/>
                </a:spcAft>
                <a:buClr>
                  <a:srgbClr val="3C4043"/>
                </a:buClr>
                <a:buSzPts val="1018"/>
                <a:buFont typeface="Google Sans"/>
                <a:buChar char="●"/>
              </a:pPr>
              <a:r>
                <a:rPr b="1" lang="en" sz="1018">
                  <a:solidFill>
                    <a:srgbClr val="3C4043"/>
                  </a:solidFill>
                  <a:latin typeface="Google Sans"/>
                  <a:ea typeface="Google Sans"/>
                  <a:cs typeface="Google Sans"/>
                  <a:sym typeface="Google Sans"/>
                </a:rPr>
                <a:t>Poor CX:</a:t>
              </a:r>
              <a:r>
                <a:rPr b="0" lang="en" sz="1018">
                  <a:solidFill>
                    <a:srgbClr val="3C4043"/>
                  </a:solidFill>
                  <a:latin typeface="Google Sans"/>
                  <a:ea typeface="Google Sans"/>
                  <a:cs typeface="Google Sans"/>
                  <a:sym typeface="Google Sans"/>
                </a:rPr>
                <a:t> High latency and service timeouts lead to degraded customer trust.</a:t>
              </a:r>
              <a:endParaRPr b="0" sz="1018">
                <a:solidFill>
                  <a:srgbClr val="3C4043"/>
                </a:solidFill>
                <a:latin typeface="Google Sans"/>
                <a:ea typeface="Google Sans"/>
                <a:cs typeface="Google Sans"/>
                <a:sym typeface="Google Sans"/>
              </a:endParaRPr>
            </a:p>
            <a:p>
              <a:pPr indent="-293211" lvl="0" marL="457200" rtl="0" algn="l">
                <a:spcBef>
                  <a:spcPts val="750"/>
                </a:spcBef>
                <a:spcAft>
                  <a:spcPts val="750"/>
                </a:spcAft>
                <a:buClr>
                  <a:srgbClr val="3C4043"/>
                </a:buClr>
                <a:buSzPts val="1018"/>
                <a:buFont typeface="Google Sans"/>
                <a:buChar char="●"/>
              </a:pPr>
              <a:r>
                <a:rPr b="1" lang="en" sz="1018">
                  <a:solidFill>
                    <a:srgbClr val="3C4043"/>
                  </a:solidFill>
                  <a:latin typeface="Google Sans"/>
                  <a:ea typeface="Google Sans"/>
                  <a:cs typeface="Google Sans"/>
                  <a:sym typeface="Google Sans"/>
                </a:rPr>
                <a:t>Innovation Block:</a:t>
              </a:r>
              <a:r>
                <a:rPr b="0" lang="en" sz="1018">
                  <a:solidFill>
                    <a:srgbClr val="3C4043"/>
                  </a:solidFill>
                  <a:latin typeface="Google Sans"/>
                  <a:ea typeface="Google Sans"/>
                  <a:cs typeface="Google Sans"/>
                  <a:sym typeface="Google Sans"/>
                </a:rPr>
                <a:t> Teams wait weeks for hardware expansions instead of iterating.</a:t>
              </a:r>
              <a:endParaRPr b="0" sz="1018">
                <a:solidFill>
                  <a:srgbClr val="3C4043"/>
                </a:solidFill>
                <a:latin typeface="Google Sans"/>
                <a:ea typeface="Google Sans"/>
                <a:cs typeface="Google Sans"/>
                <a:sym typeface="Google Sans"/>
              </a:endParaRPr>
            </a:p>
          </p:txBody>
        </p:sp>
      </p:grpSp>
      <p:pic>
        <p:nvPicPr>
          <p:cNvPr descr="A conceptual professional tech illustration of a single digital server rack trapped inside a glowing red semi-transparent dome labeled 'us-central1'. Outside the dome, several other server racks are glowing green and available, but separated by thick grey walls. A &quot;Capacity Unavailable&quot; warning icon is prominently displayed on the trapped server. Minimalist Google style, red and grey palette." id="314" name="Google Shape;314;p27"/>
          <p:cNvPicPr preferRelativeResize="0"/>
          <p:nvPr/>
        </p:nvPicPr>
        <p:blipFill rotWithShape="1">
          <a:blip r:embed="rId3">
            <a:alphaModFix/>
          </a:blip>
          <a:srcRect b="9528" l="0" r="0" t="9520"/>
          <a:stretch/>
        </p:blipFill>
        <p:spPr>
          <a:xfrm>
            <a:off x="4762500" y="1333500"/>
            <a:ext cx="4000500" cy="3238500"/>
          </a:xfrm>
          <a:prstGeom prst="roundRect">
            <a:avLst>
              <a:gd fmla="val 3529" name="adj"/>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8"/>
          <p:cNvSpPr/>
          <p:nvPr/>
        </p:nvSpPr>
        <p:spPr>
          <a:xfrm>
            <a:off x="0" y="0"/>
            <a:ext cx="9144000" cy="5143500"/>
          </a:xfrm>
          <a:prstGeom prst="rect">
            <a:avLst/>
          </a:prstGeom>
          <a:solidFill>
            <a:srgbClr val="F8F9FA"/>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20" name="Google Shape;320;p28"/>
          <p:cNvSpPr txBox="1"/>
          <p:nvPr/>
        </p:nvSpPr>
        <p:spPr>
          <a:xfrm>
            <a:off x="381000" y="285750"/>
            <a:ext cx="8382000" cy="428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2400">
                <a:solidFill>
                  <a:srgbClr val="1A73E8"/>
                </a:solidFill>
                <a:latin typeface="Google Sans"/>
                <a:ea typeface="Google Sans"/>
                <a:cs typeface="Google Sans"/>
                <a:sym typeface="Google Sans"/>
              </a:rPr>
              <a:t>Non Optimal Solutions</a:t>
            </a:r>
            <a:endParaRPr b="1" sz="2400">
              <a:solidFill>
                <a:srgbClr val="1A73E8"/>
              </a:solidFill>
              <a:latin typeface="Google Sans"/>
              <a:ea typeface="Google Sans"/>
              <a:cs typeface="Google Sans"/>
              <a:sym typeface="Google Sans"/>
            </a:endParaRPr>
          </a:p>
        </p:txBody>
      </p:sp>
      <p:sp>
        <p:nvSpPr>
          <p:cNvPr id="321" name="Google Shape;321;p28"/>
          <p:cNvSpPr txBox="1"/>
          <p:nvPr/>
        </p:nvSpPr>
        <p:spPr>
          <a:xfrm>
            <a:off x="381000" y="714375"/>
            <a:ext cx="8382000" cy="285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0" lang="en" sz="1400">
                <a:solidFill>
                  <a:srgbClr val="3C4043"/>
                </a:solidFill>
                <a:latin typeface="Google Sans Medium"/>
                <a:ea typeface="Google Sans Medium"/>
                <a:cs typeface="Google Sans Medium"/>
                <a:sym typeface="Google Sans Medium"/>
              </a:rPr>
              <a:t>Traditional provisioning models struggle with the volatile nature of GenAI workloads</a:t>
            </a:r>
            <a:endParaRPr b="0" sz="1400">
              <a:solidFill>
                <a:srgbClr val="3C4043"/>
              </a:solidFill>
              <a:latin typeface="Google Sans Medium"/>
              <a:ea typeface="Google Sans Medium"/>
              <a:cs typeface="Google Sans Medium"/>
              <a:sym typeface="Google Sans Medium"/>
            </a:endParaRPr>
          </a:p>
        </p:txBody>
      </p:sp>
      <p:grpSp>
        <p:nvGrpSpPr>
          <p:cNvPr id="322" name="Google Shape;322;p28"/>
          <p:cNvGrpSpPr/>
          <p:nvPr/>
        </p:nvGrpSpPr>
        <p:grpSpPr>
          <a:xfrm>
            <a:off x="381000" y="1333500"/>
            <a:ext cx="4000500" cy="3238500"/>
            <a:chOff x="0" y="0"/>
            <a:chExt cx="4000500" cy="3238500"/>
          </a:xfrm>
        </p:grpSpPr>
        <p:sp>
          <p:nvSpPr>
            <p:cNvPr id="323" name="Google Shape;323;p28"/>
            <p:cNvSpPr/>
            <p:nvPr/>
          </p:nvSpPr>
          <p:spPr>
            <a:xfrm>
              <a:off x="0" y="0"/>
              <a:ext cx="4000500" cy="3238500"/>
            </a:xfrm>
            <a:prstGeom prst="roundRect">
              <a:avLst>
                <a:gd fmla="val 3529" name="adj"/>
              </a:avLst>
            </a:prstGeom>
            <a:solidFill>
              <a:srgbClr val="FFFFFF"/>
            </a:solidFill>
            <a:ln cap="flat" cmpd="sng" w="9525">
              <a:solidFill>
                <a:srgbClr val="DADC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24" name="Google Shape;324;p28"/>
            <p:cNvSpPr/>
            <p:nvPr/>
          </p:nvSpPr>
          <p:spPr>
            <a:xfrm>
              <a:off x="0" y="0"/>
              <a:ext cx="4000500" cy="381000"/>
            </a:xfrm>
            <a:custGeom>
              <a:rect b="b" l="l" r="r" t="t"/>
              <a:pathLst>
                <a:path extrusionOk="0" h="120000" w="120000">
                  <a:moveTo>
                    <a:pt x="0" y="36000"/>
                  </a:moveTo>
                  <a:cubicBezTo>
                    <a:pt x="0" y="16110"/>
                    <a:pt x="1534" y="0"/>
                    <a:pt x="3429" y="0"/>
                  </a:cubicBezTo>
                  <a:lnTo>
                    <a:pt x="116571" y="0"/>
                  </a:lnTo>
                  <a:cubicBezTo>
                    <a:pt x="118466" y="0"/>
                    <a:pt x="120000" y="16110"/>
                    <a:pt x="120000" y="36000"/>
                  </a:cubicBezTo>
                  <a:lnTo>
                    <a:pt x="120000" y="120000"/>
                  </a:lnTo>
                  <a:lnTo>
                    <a:pt x="0" y="120000"/>
                  </a:lnTo>
                  <a:lnTo>
                    <a:pt x="0" y="36000"/>
                  </a:lnTo>
                  <a:close/>
                </a:path>
              </a:pathLst>
            </a:custGeom>
            <a:solidFill>
              <a:srgbClr val="E8F0FE"/>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25" name="Google Shape;325;p28"/>
            <p:cNvSpPr txBox="1"/>
            <p:nvPr/>
          </p:nvSpPr>
          <p:spPr>
            <a:xfrm>
              <a:off x="190500" y="76200"/>
              <a:ext cx="3619500" cy="238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000">
                  <a:solidFill>
                    <a:srgbClr val="1A73E8"/>
                  </a:solidFill>
                  <a:latin typeface="Google Sans"/>
                  <a:ea typeface="Google Sans"/>
                  <a:cs typeface="Google Sans"/>
                  <a:sym typeface="Google Sans"/>
                </a:rPr>
                <a:t>Inefficient Resource Management Strategies</a:t>
              </a:r>
              <a:endParaRPr b="1" sz="1000">
                <a:solidFill>
                  <a:srgbClr val="1A73E8"/>
                </a:solidFill>
                <a:latin typeface="Google Sans"/>
                <a:ea typeface="Google Sans"/>
                <a:cs typeface="Google Sans"/>
                <a:sym typeface="Google Sans"/>
              </a:endParaRPr>
            </a:p>
          </p:txBody>
        </p:sp>
        <p:sp>
          <p:nvSpPr>
            <p:cNvPr id="326" name="Google Shape;326;p28"/>
            <p:cNvSpPr txBox="1"/>
            <p:nvPr/>
          </p:nvSpPr>
          <p:spPr>
            <a:xfrm>
              <a:off x="190500" y="523875"/>
              <a:ext cx="3619500" cy="2571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000">
                  <a:solidFill>
                    <a:srgbClr val="3C4043"/>
                  </a:solidFill>
                  <a:latin typeface="Google Sans"/>
                  <a:ea typeface="Google Sans"/>
                  <a:cs typeface="Google Sans"/>
                  <a:sym typeface="Google Sans"/>
                </a:rPr>
                <a:t>1. Upfront Provisioning (High OpEx):</a:t>
              </a:r>
              <a:endParaRPr b="0" sz="1000">
                <a:solidFill>
                  <a:srgbClr val="3C4043"/>
                </a:solidFill>
                <a:latin typeface="Google Sans"/>
                <a:ea typeface="Google Sans"/>
                <a:cs typeface="Google Sans"/>
                <a:sym typeface="Google Sans"/>
              </a:endParaRPr>
            </a:p>
            <a:p>
              <a:pPr indent="-292100" lvl="0" marL="457200" rtl="0" algn="l">
                <a:spcBef>
                  <a:spcPts val="600"/>
                </a:spcBef>
                <a:spcAft>
                  <a:spcPts val="0"/>
                </a:spcAft>
                <a:buClr>
                  <a:srgbClr val="3C4043"/>
                </a:buClr>
                <a:buSzPts val="1000"/>
                <a:buFont typeface="Google Sans"/>
                <a:buChar char="●"/>
              </a:pPr>
              <a:r>
                <a:rPr b="0" lang="en" sz="1000">
                  <a:solidFill>
                    <a:srgbClr val="3C4043"/>
                  </a:solidFill>
                  <a:latin typeface="Google Sans"/>
                  <a:ea typeface="Google Sans"/>
                  <a:cs typeface="Google Sans"/>
                  <a:sym typeface="Google Sans"/>
                </a:rPr>
                <a:t>Organizations reserve capacity to meet peak demands.</a:t>
              </a:r>
              <a:endParaRPr b="0" sz="1000">
                <a:solidFill>
                  <a:srgbClr val="3C4043"/>
                </a:solidFill>
                <a:latin typeface="Google Sans"/>
                <a:ea typeface="Google Sans"/>
                <a:cs typeface="Google Sans"/>
                <a:sym typeface="Google Sans"/>
              </a:endParaRPr>
            </a:p>
            <a:p>
              <a:pPr indent="-292100" lvl="0" marL="457200" rtl="0" algn="l">
                <a:spcBef>
                  <a:spcPts val="600"/>
                </a:spcBef>
                <a:spcAft>
                  <a:spcPts val="0"/>
                </a:spcAft>
                <a:buClr>
                  <a:srgbClr val="3C4043"/>
                </a:buClr>
                <a:buSzPts val="1000"/>
                <a:buFont typeface="Google Sans"/>
                <a:buChar char="●"/>
              </a:pPr>
              <a:r>
                <a:rPr b="0" lang="en" sz="1000">
                  <a:solidFill>
                    <a:srgbClr val="3C4043"/>
                  </a:solidFill>
                  <a:latin typeface="Google Sans"/>
                  <a:ea typeface="Google Sans"/>
                  <a:cs typeface="Google Sans"/>
                  <a:sym typeface="Google Sans"/>
                </a:rPr>
                <a:t>Result: </a:t>
              </a:r>
              <a:r>
                <a:rPr b="1" lang="en" sz="1000">
                  <a:solidFill>
                    <a:srgbClr val="D93025"/>
                  </a:solidFill>
                  <a:latin typeface="Google Sans"/>
                  <a:ea typeface="Google Sans"/>
                  <a:cs typeface="Google Sans"/>
                  <a:sym typeface="Google Sans"/>
                </a:rPr>
                <a:t>Low utilization</a:t>
              </a:r>
              <a:r>
                <a:rPr b="0" lang="en" sz="1000">
                  <a:solidFill>
                    <a:srgbClr val="3C4043"/>
                  </a:solidFill>
                  <a:latin typeface="Google Sans"/>
                  <a:ea typeface="Google Sans"/>
                  <a:cs typeface="Google Sans"/>
                  <a:sym typeface="Google Sans"/>
                </a:rPr>
                <a:t> and wasted spend during idle periods.</a:t>
              </a:r>
              <a:endParaRPr b="0" sz="1000">
                <a:solidFill>
                  <a:srgbClr val="3C4043"/>
                </a:solidFill>
                <a:latin typeface="Google Sans"/>
                <a:ea typeface="Google Sans"/>
                <a:cs typeface="Google Sans"/>
                <a:sym typeface="Google Sans"/>
              </a:endParaRPr>
            </a:p>
            <a:p>
              <a:pPr indent="0" lvl="0" marL="0" rtl="0" algn="l">
                <a:spcBef>
                  <a:spcPts val="600"/>
                </a:spcBef>
                <a:spcAft>
                  <a:spcPts val="0"/>
                </a:spcAft>
                <a:buNone/>
              </a:pPr>
              <a:r>
                <a:rPr b="1" lang="en" sz="1000">
                  <a:solidFill>
                    <a:srgbClr val="3C4043"/>
                  </a:solidFill>
                  <a:latin typeface="Google Sans"/>
                  <a:ea typeface="Google Sans"/>
                  <a:cs typeface="Google Sans"/>
                  <a:sym typeface="Google Sans"/>
                </a:rPr>
                <a:t>2. Queued Provisioning (High Latency):</a:t>
              </a:r>
              <a:endParaRPr b="0" sz="1000">
                <a:solidFill>
                  <a:srgbClr val="3C4043"/>
                </a:solidFill>
                <a:latin typeface="Google Sans"/>
                <a:ea typeface="Google Sans"/>
                <a:cs typeface="Google Sans"/>
                <a:sym typeface="Google Sans"/>
              </a:endParaRPr>
            </a:p>
            <a:p>
              <a:pPr indent="-292100" lvl="0" marL="457200" rtl="0" algn="l">
                <a:spcBef>
                  <a:spcPts val="600"/>
                </a:spcBef>
                <a:spcAft>
                  <a:spcPts val="0"/>
                </a:spcAft>
                <a:buClr>
                  <a:srgbClr val="3C4043"/>
                </a:buClr>
                <a:buSzPts val="1000"/>
                <a:buFont typeface="Google Sans"/>
                <a:buChar char="●"/>
              </a:pPr>
              <a:r>
                <a:rPr b="0" lang="en" sz="1000">
                  <a:solidFill>
                    <a:srgbClr val="3C4043"/>
                  </a:solidFill>
                  <a:latin typeface="Google Sans"/>
                  <a:ea typeface="Google Sans"/>
                  <a:cs typeface="Google Sans"/>
                  <a:sym typeface="Google Sans"/>
                </a:rPr>
                <a:t>Workloads wait for regional availability.</a:t>
              </a:r>
              <a:endParaRPr b="0" sz="1000">
                <a:solidFill>
                  <a:srgbClr val="3C4043"/>
                </a:solidFill>
                <a:latin typeface="Google Sans"/>
                <a:ea typeface="Google Sans"/>
                <a:cs typeface="Google Sans"/>
                <a:sym typeface="Google Sans"/>
              </a:endParaRPr>
            </a:p>
            <a:p>
              <a:pPr indent="-292100" lvl="0" marL="457200" rtl="0" algn="l">
                <a:spcBef>
                  <a:spcPts val="600"/>
                </a:spcBef>
                <a:spcAft>
                  <a:spcPts val="0"/>
                </a:spcAft>
                <a:buClr>
                  <a:srgbClr val="3C4043"/>
                </a:buClr>
                <a:buSzPts val="1000"/>
                <a:buFont typeface="Google Sans"/>
                <a:buChar char="●"/>
              </a:pPr>
              <a:r>
                <a:rPr b="0" lang="en" sz="1000">
                  <a:solidFill>
                    <a:srgbClr val="3C4043"/>
                  </a:solidFill>
                  <a:latin typeface="Google Sans"/>
                  <a:ea typeface="Google Sans"/>
                  <a:cs typeface="Google Sans"/>
                  <a:sym typeface="Google Sans"/>
                </a:rPr>
                <a:t>Result: </a:t>
              </a:r>
              <a:r>
                <a:rPr b="1" lang="en" sz="1000">
                  <a:solidFill>
                    <a:srgbClr val="D93025"/>
                  </a:solidFill>
                  <a:latin typeface="Google Sans"/>
                  <a:ea typeface="Google Sans"/>
                  <a:cs typeface="Google Sans"/>
                  <a:sym typeface="Google Sans"/>
                </a:rPr>
                <a:t>Time-to-market delays</a:t>
              </a:r>
              <a:r>
                <a:rPr b="0" lang="en" sz="1000">
                  <a:solidFill>
                    <a:srgbClr val="3C4043"/>
                  </a:solidFill>
                  <a:latin typeface="Google Sans"/>
                  <a:ea typeface="Google Sans"/>
                  <a:cs typeface="Google Sans"/>
                  <a:sym typeface="Google Sans"/>
                </a:rPr>
                <a:t> and stalled innovation.</a:t>
              </a:r>
              <a:endParaRPr b="0" sz="1000">
                <a:solidFill>
                  <a:srgbClr val="3C4043"/>
                </a:solidFill>
                <a:latin typeface="Google Sans"/>
                <a:ea typeface="Google Sans"/>
                <a:cs typeface="Google Sans"/>
                <a:sym typeface="Google Sans"/>
              </a:endParaRPr>
            </a:p>
            <a:p>
              <a:pPr indent="0" lvl="0" marL="0" rtl="0" algn="l">
                <a:spcBef>
                  <a:spcPts val="600"/>
                </a:spcBef>
                <a:spcAft>
                  <a:spcPts val="0"/>
                </a:spcAft>
                <a:buNone/>
              </a:pPr>
              <a:r>
                <a:rPr b="1" lang="en" sz="1000">
                  <a:solidFill>
                    <a:srgbClr val="3C4043"/>
                  </a:solidFill>
                  <a:latin typeface="Google Sans"/>
                  <a:ea typeface="Google Sans"/>
                  <a:cs typeface="Google Sans"/>
                  <a:sym typeface="Google Sans"/>
                </a:rPr>
                <a:t>The Core Failure:</a:t>
              </a:r>
              <a:endParaRPr b="0" sz="1000">
                <a:solidFill>
                  <a:srgbClr val="3C4043"/>
                </a:solidFill>
                <a:latin typeface="Google Sans"/>
                <a:ea typeface="Google Sans"/>
                <a:cs typeface="Google Sans"/>
                <a:sym typeface="Google Sans"/>
              </a:endParaRPr>
            </a:p>
            <a:p>
              <a:pPr indent="-292100" lvl="0" marL="457200" rtl="0" algn="l">
                <a:spcBef>
                  <a:spcPts val="600"/>
                </a:spcBef>
                <a:spcAft>
                  <a:spcPts val="0"/>
                </a:spcAft>
                <a:buClr>
                  <a:srgbClr val="3C4043"/>
                </a:buClr>
                <a:buSzPts val="1000"/>
                <a:buFont typeface="Google Sans"/>
                <a:buChar char="●"/>
              </a:pPr>
              <a:r>
                <a:rPr b="0" lang="en" sz="1000">
                  <a:solidFill>
                    <a:srgbClr val="3C4043"/>
                  </a:solidFill>
                  <a:latin typeface="Google Sans"/>
                  <a:ea typeface="Google Sans"/>
                  <a:cs typeface="Google Sans"/>
                  <a:sym typeface="Google Sans"/>
                </a:rPr>
                <a:t>Static models cannot adapt to </a:t>
              </a:r>
              <a:r>
                <a:rPr b="1" lang="en" sz="1000">
                  <a:solidFill>
                    <a:srgbClr val="1A73E8"/>
                  </a:solidFill>
                  <a:latin typeface="Google Sans"/>
                  <a:ea typeface="Google Sans"/>
                  <a:cs typeface="Google Sans"/>
                  <a:sym typeface="Google Sans"/>
                </a:rPr>
                <a:t>uneven traffic patterns</a:t>
              </a:r>
              <a:r>
                <a:rPr b="0" lang="en" sz="1000">
                  <a:solidFill>
                    <a:srgbClr val="3C4043"/>
                  </a:solidFill>
                  <a:latin typeface="Google Sans"/>
                  <a:ea typeface="Google Sans"/>
                  <a:cs typeface="Google Sans"/>
                  <a:sym typeface="Google Sans"/>
                </a:rPr>
                <a:t>.</a:t>
              </a:r>
              <a:endParaRPr b="0" sz="1000">
                <a:solidFill>
                  <a:srgbClr val="3C4043"/>
                </a:solidFill>
                <a:latin typeface="Google Sans"/>
                <a:ea typeface="Google Sans"/>
                <a:cs typeface="Google Sans"/>
                <a:sym typeface="Google Sans"/>
              </a:endParaRPr>
            </a:p>
            <a:p>
              <a:pPr indent="-292100" lvl="0" marL="457200" rtl="0" algn="l">
                <a:spcBef>
                  <a:spcPts val="600"/>
                </a:spcBef>
                <a:spcAft>
                  <a:spcPts val="600"/>
                </a:spcAft>
                <a:buClr>
                  <a:srgbClr val="3C4043"/>
                </a:buClr>
                <a:buSzPts val="1000"/>
                <a:buFont typeface="Google Sans"/>
                <a:buChar char="●"/>
              </a:pPr>
              <a:r>
                <a:rPr b="0" lang="en" sz="1000">
                  <a:solidFill>
                    <a:srgbClr val="3C4043"/>
                  </a:solidFill>
                  <a:latin typeface="Google Sans"/>
                  <a:ea typeface="Google Sans"/>
                  <a:cs typeface="Google Sans"/>
                  <a:sym typeface="Google Sans"/>
                </a:rPr>
                <a:t>Regional spikes cause local failures while global capacity sits idle.</a:t>
              </a:r>
              <a:endParaRPr b="0" sz="1000">
                <a:solidFill>
                  <a:srgbClr val="3C4043"/>
                </a:solidFill>
                <a:latin typeface="Google Sans"/>
                <a:ea typeface="Google Sans"/>
                <a:cs typeface="Google Sans"/>
                <a:sym typeface="Google Sans"/>
              </a:endParaRPr>
            </a:p>
          </p:txBody>
        </p:sp>
      </p:grpSp>
      <p:pic>
        <p:nvPicPr>
          <p:cNvPr descr="A conceptual professional illustration showing a divided screen. On one side, a server rack with mostly empty, glowing red 'Underutilized' slots (representing upfront cost). On the other side, a long digital queue of glowing blue cubes waiting outside a 'Full' regional data center icon (representing latency). In the background, a jagged, volatile line graph spikes up and down unpredictably. Minimalist Google Cloud style, blue, red and white palette." id="327" name="Google Shape;327;p28"/>
          <p:cNvPicPr preferRelativeResize="0"/>
          <p:nvPr/>
        </p:nvPicPr>
        <p:blipFill rotWithShape="1">
          <a:blip r:embed="rId3">
            <a:alphaModFix/>
          </a:blip>
          <a:srcRect b="9528" l="0" r="0" t="9520"/>
          <a:stretch/>
        </p:blipFill>
        <p:spPr>
          <a:xfrm>
            <a:off x="4762500" y="1333500"/>
            <a:ext cx="4000500" cy="3238500"/>
          </a:xfrm>
          <a:prstGeom prst="roundRect">
            <a:avLst>
              <a:gd fmla="val 3529" name="adj"/>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9"/>
          <p:cNvSpPr/>
          <p:nvPr/>
        </p:nvSpPr>
        <p:spPr>
          <a:xfrm>
            <a:off x="0" y="21142"/>
            <a:ext cx="9144000" cy="5143500"/>
          </a:xfrm>
          <a:prstGeom prst="rect">
            <a:avLst/>
          </a:prstGeom>
          <a:solidFill>
            <a:srgbClr val="F8F9FA"/>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33" name="Google Shape;333;p29"/>
          <p:cNvSpPr txBox="1"/>
          <p:nvPr/>
        </p:nvSpPr>
        <p:spPr>
          <a:xfrm>
            <a:off x="381000" y="285750"/>
            <a:ext cx="83820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400">
                <a:solidFill>
                  <a:srgbClr val="1A73E8"/>
                </a:solidFill>
                <a:latin typeface="Google Sans"/>
                <a:ea typeface="Google Sans"/>
                <a:cs typeface="Google Sans"/>
                <a:sym typeface="Google Sans"/>
              </a:rPr>
              <a:t>Beyond Quotas: Hunting for Global GPU Capacity</a:t>
            </a:r>
            <a:endParaRPr b="1" sz="2400">
              <a:solidFill>
                <a:srgbClr val="1A73E8"/>
              </a:solidFill>
              <a:latin typeface="Google Sans"/>
              <a:ea typeface="Google Sans"/>
              <a:cs typeface="Google Sans"/>
              <a:sym typeface="Google Sans"/>
            </a:endParaRPr>
          </a:p>
        </p:txBody>
      </p:sp>
      <p:sp>
        <p:nvSpPr>
          <p:cNvPr id="334" name="Google Shape;334;p29"/>
          <p:cNvSpPr txBox="1"/>
          <p:nvPr/>
        </p:nvSpPr>
        <p:spPr>
          <a:xfrm>
            <a:off x="381000" y="714375"/>
            <a:ext cx="8382000" cy="285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3C4043"/>
                </a:solidFill>
                <a:latin typeface="Google Sans Medium"/>
                <a:ea typeface="Google Sans Medium"/>
                <a:cs typeface="Google Sans Medium"/>
                <a:sym typeface="Google Sans Medium"/>
              </a:rPr>
              <a:t>Leveraging MultiKueue to bridge GenAI scarcity through regional federation</a:t>
            </a:r>
            <a:endParaRPr sz="1400">
              <a:solidFill>
                <a:srgbClr val="3C4043"/>
              </a:solidFill>
              <a:latin typeface="Google Sans Medium"/>
              <a:ea typeface="Google Sans Medium"/>
              <a:cs typeface="Google Sans Medium"/>
              <a:sym typeface="Google Sans Medium"/>
            </a:endParaRPr>
          </a:p>
        </p:txBody>
      </p:sp>
      <p:grpSp>
        <p:nvGrpSpPr>
          <p:cNvPr id="335" name="Google Shape;335;p29"/>
          <p:cNvGrpSpPr/>
          <p:nvPr/>
        </p:nvGrpSpPr>
        <p:grpSpPr>
          <a:xfrm>
            <a:off x="381000" y="1333500"/>
            <a:ext cx="4000500" cy="3238500"/>
            <a:chOff x="0" y="0"/>
            <a:chExt cx="4000500" cy="3238500"/>
          </a:xfrm>
        </p:grpSpPr>
        <p:sp>
          <p:nvSpPr>
            <p:cNvPr id="336" name="Google Shape;336;p29"/>
            <p:cNvSpPr/>
            <p:nvPr/>
          </p:nvSpPr>
          <p:spPr>
            <a:xfrm>
              <a:off x="0" y="0"/>
              <a:ext cx="4000500" cy="3238500"/>
            </a:xfrm>
            <a:prstGeom prst="roundRect">
              <a:avLst>
                <a:gd fmla="val 3529" name="adj"/>
              </a:avLst>
            </a:prstGeom>
            <a:solidFill>
              <a:srgbClr val="FFFFFF"/>
            </a:solidFill>
            <a:ln cap="flat" cmpd="sng" w="9525">
              <a:solidFill>
                <a:srgbClr val="DADC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37" name="Google Shape;337;p29"/>
            <p:cNvSpPr/>
            <p:nvPr/>
          </p:nvSpPr>
          <p:spPr>
            <a:xfrm>
              <a:off x="0" y="0"/>
              <a:ext cx="4000500" cy="381000"/>
            </a:xfrm>
            <a:prstGeom prst="roundRect">
              <a:avLst>
                <a:gd fmla="val 30000" name="adj"/>
              </a:avLst>
            </a:prstGeom>
            <a:solidFill>
              <a:srgbClr val="E8F0FE"/>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38" name="Google Shape;338;p29"/>
            <p:cNvSpPr/>
            <p:nvPr/>
          </p:nvSpPr>
          <p:spPr>
            <a:xfrm>
              <a:off x="0" y="190500"/>
              <a:ext cx="4000500" cy="190500"/>
            </a:xfrm>
            <a:prstGeom prst="rect">
              <a:avLst/>
            </a:prstGeom>
            <a:solidFill>
              <a:srgbClr val="E8F0FE"/>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39" name="Google Shape;339;p29"/>
            <p:cNvSpPr txBox="1"/>
            <p:nvPr/>
          </p:nvSpPr>
          <p:spPr>
            <a:xfrm>
              <a:off x="190500" y="76200"/>
              <a:ext cx="36195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000">
                  <a:solidFill>
                    <a:srgbClr val="1A73E8"/>
                  </a:solidFill>
                  <a:latin typeface="Google Sans"/>
                  <a:ea typeface="Google Sans"/>
                  <a:cs typeface="Google Sans"/>
                  <a:sym typeface="Google Sans"/>
                </a:rPr>
                <a:t>The Enterprise Challenge &amp; Solution</a:t>
              </a:r>
              <a:endParaRPr b="1" sz="1000">
                <a:solidFill>
                  <a:srgbClr val="1A73E8"/>
                </a:solidFill>
                <a:latin typeface="Google Sans"/>
                <a:ea typeface="Google Sans"/>
                <a:cs typeface="Google Sans"/>
                <a:sym typeface="Google Sans"/>
              </a:endParaRPr>
            </a:p>
          </p:txBody>
        </p:sp>
        <p:sp>
          <p:nvSpPr>
            <p:cNvPr id="340" name="Google Shape;340;p29"/>
            <p:cNvSpPr txBox="1"/>
            <p:nvPr/>
          </p:nvSpPr>
          <p:spPr>
            <a:xfrm>
              <a:off x="190500" y="523875"/>
              <a:ext cx="3619500" cy="2524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000">
                  <a:solidFill>
                    <a:srgbClr val="3C4043"/>
                  </a:solidFill>
                  <a:latin typeface="Google Sans"/>
                  <a:ea typeface="Google Sans"/>
                  <a:cs typeface="Google Sans"/>
                  <a:sym typeface="Google Sans"/>
                </a:rPr>
                <a:t>The Scarcity Bottleneck:</a:t>
              </a:r>
              <a:r>
                <a:rPr lang="en" sz="1000">
                  <a:solidFill>
                    <a:srgbClr val="5F6368"/>
                  </a:solidFill>
                  <a:latin typeface="Google Sans"/>
                  <a:ea typeface="Google Sans"/>
                  <a:cs typeface="Google Sans"/>
                  <a:sym typeface="Google Sans"/>
                </a:rPr>
                <a:t> GenAI demand creates regional GPU fluctuations (us-central1 vs. asia-se1).</a:t>
              </a:r>
              <a:endParaRPr sz="1000">
                <a:solidFill>
                  <a:srgbClr val="5F6368"/>
                </a:solidFill>
                <a:latin typeface="Google Sans"/>
                <a:ea typeface="Google Sans"/>
                <a:cs typeface="Google Sans"/>
                <a:sym typeface="Google Sans"/>
              </a:endParaRPr>
            </a:p>
            <a:p>
              <a:pPr indent="0" lvl="0" marL="0" rtl="0" algn="l">
                <a:spcBef>
                  <a:spcPts val="600"/>
                </a:spcBef>
                <a:spcAft>
                  <a:spcPts val="0"/>
                </a:spcAft>
                <a:buNone/>
              </a:pPr>
              <a:r>
                <a:rPr b="1" lang="en" sz="1000">
                  <a:solidFill>
                    <a:srgbClr val="3C4043"/>
                  </a:solidFill>
                  <a:latin typeface="Google Sans"/>
                  <a:ea typeface="Google Sans"/>
                  <a:cs typeface="Google Sans"/>
                  <a:sym typeface="Google Sans"/>
                </a:rPr>
                <a:t>Traditional Trade-off:</a:t>
              </a:r>
              <a:r>
                <a:rPr lang="en" sz="1000">
                  <a:solidFill>
                    <a:srgbClr val="5F6368"/>
                  </a:solidFill>
                  <a:latin typeface="Google Sans"/>
                  <a:ea typeface="Google Sans"/>
                  <a:cs typeface="Google Sans"/>
                  <a:sym typeface="Google Sans"/>
                </a:rPr>
                <a:t> High latency (waiting) vs. High OpEx (overprovisioning).</a:t>
              </a:r>
              <a:endParaRPr sz="1000">
                <a:solidFill>
                  <a:srgbClr val="5F6368"/>
                </a:solidFill>
                <a:latin typeface="Google Sans"/>
                <a:ea typeface="Google Sans"/>
                <a:cs typeface="Google Sans"/>
                <a:sym typeface="Google Sans"/>
              </a:endParaRPr>
            </a:p>
            <a:p>
              <a:pPr indent="0" lvl="0" marL="0" rtl="0" algn="l">
                <a:spcBef>
                  <a:spcPts val="600"/>
                </a:spcBef>
                <a:spcAft>
                  <a:spcPts val="0"/>
                </a:spcAft>
                <a:buNone/>
              </a:pPr>
              <a:r>
                <a:rPr b="1" lang="en" sz="1000">
                  <a:solidFill>
                    <a:srgbClr val="3C4043"/>
                  </a:solidFill>
                  <a:latin typeface="Google Sans"/>
                  <a:ea typeface="Google Sans"/>
                  <a:cs typeface="Google Sans"/>
                  <a:sym typeface="Google Sans"/>
                </a:rPr>
                <a:t>The MultiKueue Objective:</a:t>
              </a:r>
              <a:r>
                <a:rPr lang="en" sz="1000">
                  <a:solidFill>
                    <a:srgbClr val="5F6368"/>
                  </a:solidFill>
                  <a:latin typeface="Google Sans"/>
                  <a:ea typeface="Google Sans"/>
                  <a:cs typeface="Google Sans"/>
                  <a:sym typeface="Google Sans"/>
                </a:rPr>
                <a:t> Grant batch inference workloads near real-time access to global GPUs during scale-out.</a:t>
              </a:r>
              <a:endParaRPr sz="1000">
                <a:solidFill>
                  <a:srgbClr val="5F6368"/>
                </a:solidFill>
                <a:latin typeface="Google Sans"/>
                <a:ea typeface="Google Sans"/>
                <a:cs typeface="Google Sans"/>
                <a:sym typeface="Google Sans"/>
              </a:endParaRPr>
            </a:p>
            <a:p>
              <a:pPr indent="0" lvl="0" marL="0" rtl="0" algn="l">
                <a:spcBef>
                  <a:spcPts val="750"/>
                </a:spcBef>
                <a:spcAft>
                  <a:spcPts val="0"/>
                </a:spcAft>
                <a:buNone/>
              </a:pPr>
              <a:r>
                <a:rPr b="1" lang="en" sz="1000">
                  <a:solidFill>
                    <a:srgbClr val="3C4043"/>
                  </a:solidFill>
                  <a:latin typeface="Google Sans"/>
                  <a:ea typeface="Google Sans"/>
                  <a:cs typeface="Google Sans"/>
                  <a:sym typeface="Google Sans"/>
                </a:rPr>
                <a:t>Architecture Approach:</a:t>
              </a:r>
              <a:endParaRPr b="1" sz="1000">
                <a:solidFill>
                  <a:srgbClr val="3C4043"/>
                </a:solidFill>
                <a:latin typeface="Google Sans"/>
                <a:ea typeface="Google Sans"/>
                <a:cs typeface="Google Sans"/>
                <a:sym typeface="Google Sans"/>
              </a:endParaRPr>
            </a:p>
            <a:p>
              <a:pPr indent="-292100" lvl="0" marL="457200" rtl="0" algn="l">
                <a:spcBef>
                  <a:spcPts val="375"/>
                </a:spcBef>
                <a:spcAft>
                  <a:spcPts val="0"/>
                </a:spcAft>
                <a:buClr>
                  <a:srgbClr val="5F6368"/>
                </a:buClr>
                <a:buSzPts val="1000"/>
                <a:buFont typeface="Google Sans"/>
                <a:buChar char="●"/>
              </a:pPr>
              <a:r>
                <a:rPr lang="en" sz="1000">
                  <a:solidFill>
                    <a:srgbClr val="5F6368"/>
                  </a:solidFill>
                  <a:latin typeface="Google Sans"/>
                  <a:ea typeface="Google Sans"/>
                  <a:cs typeface="Google Sans"/>
                  <a:sym typeface="Google Sans"/>
                </a:rPr>
                <a:t>GKE Worker Clusters with GPU nodepools.</a:t>
              </a:r>
              <a:endParaRPr sz="1000">
                <a:solidFill>
                  <a:srgbClr val="5F6368"/>
                </a:solidFill>
                <a:latin typeface="Google Sans"/>
                <a:ea typeface="Google Sans"/>
                <a:cs typeface="Google Sans"/>
                <a:sym typeface="Google Sans"/>
              </a:endParaRPr>
            </a:p>
            <a:p>
              <a:pPr indent="-292100" lvl="0" marL="457200" rtl="0" algn="l">
                <a:spcBef>
                  <a:spcPts val="600"/>
                </a:spcBef>
                <a:spcAft>
                  <a:spcPts val="0"/>
                </a:spcAft>
                <a:buClr>
                  <a:srgbClr val="5F6368"/>
                </a:buClr>
                <a:buSzPts val="1000"/>
                <a:buFont typeface="Google Sans"/>
                <a:buChar char="●"/>
              </a:pPr>
              <a:r>
                <a:rPr lang="en" sz="1000">
                  <a:solidFill>
                    <a:srgbClr val="5F6368"/>
                  </a:solidFill>
                  <a:latin typeface="Google Sans"/>
                  <a:ea typeface="Google Sans"/>
                  <a:cs typeface="Google Sans"/>
                  <a:sym typeface="Google Sans"/>
                </a:rPr>
                <a:t>Scale-from-zero logic enabled.</a:t>
              </a:r>
              <a:endParaRPr sz="1000">
                <a:solidFill>
                  <a:srgbClr val="5F6368"/>
                </a:solidFill>
                <a:latin typeface="Google Sans"/>
                <a:ea typeface="Google Sans"/>
                <a:cs typeface="Google Sans"/>
                <a:sym typeface="Google Sans"/>
              </a:endParaRPr>
            </a:p>
            <a:p>
              <a:pPr indent="-292100" lvl="0" marL="457200" rtl="0" algn="l">
                <a:spcBef>
                  <a:spcPts val="600"/>
                </a:spcBef>
                <a:spcAft>
                  <a:spcPts val="0"/>
                </a:spcAft>
                <a:buClr>
                  <a:srgbClr val="5F6368"/>
                </a:buClr>
                <a:buSzPts val="1000"/>
                <a:buFont typeface="Google Sans"/>
                <a:buChar char="●"/>
              </a:pPr>
              <a:r>
                <a:rPr lang="en" sz="1000">
                  <a:solidFill>
                    <a:srgbClr val="5F6368"/>
                  </a:solidFill>
                  <a:latin typeface="Google Sans"/>
                  <a:ea typeface="Google Sans"/>
                  <a:cs typeface="Google Sans"/>
                  <a:sym typeface="Google Sans"/>
                </a:rPr>
                <a:t>Cluster Autoscaler for dynamic provisioning.</a:t>
              </a:r>
              <a:endParaRPr sz="1000">
                <a:solidFill>
                  <a:srgbClr val="5F6368"/>
                </a:solidFill>
                <a:latin typeface="Google Sans"/>
                <a:ea typeface="Google Sans"/>
                <a:cs typeface="Google Sans"/>
                <a:sym typeface="Google Sans"/>
              </a:endParaRPr>
            </a:p>
            <a:p>
              <a:pPr indent="-292100" lvl="0" marL="457200" rtl="0" algn="l">
                <a:spcBef>
                  <a:spcPts val="600"/>
                </a:spcBef>
                <a:spcAft>
                  <a:spcPts val="600"/>
                </a:spcAft>
                <a:buClr>
                  <a:srgbClr val="5F6368"/>
                </a:buClr>
                <a:buSzPts val="1000"/>
                <a:buFont typeface="Google Sans"/>
                <a:buChar char="●"/>
              </a:pPr>
              <a:r>
                <a:rPr lang="en" sz="1000">
                  <a:solidFill>
                    <a:srgbClr val="5F6368"/>
                  </a:solidFill>
                  <a:latin typeface="Google Sans"/>
                  <a:ea typeface="Google Sans"/>
                  <a:cs typeface="Google Sans"/>
                  <a:sym typeface="Google Sans"/>
                </a:rPr>
                <a:t>Best-effort-atomic-class autiscaling was </a:t>
              </a:r>
              <a:r>
                <a:rPr lang="en" sz="1000">
                  <a:solidFill>
                    <a:srgbClr val="5F6368"/>
                  </a:solidFill>
                  <a:latin typeface="Google Sans"/>
                  <a:ea typeface="Google Sans"/>
                  <a:cs typeface="Google Sans"/>
                  <a:sym typeface="Google Sans"/>
                </a:rPr>
                <a:t>chosen</a:t>
              </a:r>
              <a:r>
                <a:rPr lang="en" sz="1000">
                  <a:solidFill>
                    <a:srgbClr val="5F6368"/>
                  </a:solidFill>
                  <a:latin typeface="Google Sans"/>
                  <a:ea typeface="Google Sans"/>
                  <a:cs typeface="Google Sans"/>
                  <a:sym typeface="Google Sans"/>
                </a:rPr>
                <a:t> as the admission controller for worker clusters</a:t>
              </a:r>
              <a:endParaRPr sz="1000">
                <a:solidFill>
                  <a:srgbClr val="5F6368"/>
                </a:solidFill>
                <a:latin typeface="Google Sans"/>
                <a:ea typeface="Google Sans"/>
                <a:cs typeface="Google Sans"/>
                <a:sym typeface="Google Sans"/>
              </a:endParaRPr>
            </a:p>
          </p:txBody>
        </p:sp>
      </p:grpSp>
      <p:pic>
        <p:nvPicPr>
          <p:cNvPr descr="A high-tech digital world map with glowing data nodes over North America and Asia. Strategic lines connect a central 'MultiKueue' hub to these regions. GPU icons are scattered across the globe, with some areas glowing brighter to represent available capacity. Clean Google Cloud aesthetic, blue and white color palette, professional vector illustration style." id="341" name="Google Shape;341;p29"/>
          <p:cNvPicPr preferRelativeResize="0"/>
          <p:nvPr/>
        </p:nvPicPr>
        <p:blipFill rotWithShape="1">
          <a:blip r:embed="rId3">
            <a:alphaModFix/>
          </a:blip>
          <a:srcRect b="0" l="3678" r="3678" t="0"/>
          <a:stretch/>
        </p:blipFill>
        <p:spPr>
          <a:xfrm>
            <a:off x="4762500" y="1333500"/>
            <a:ext cx="4000500" cy="3238500"/>
          </a:xfrm>
          <a:prstGeom prst="roundRect">
            <a:avLst>
              <a:gd fmla="val 3529"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0"/>
          <p:cNvSpPr/>
          <p:nvPr/>
        </p:nvSpPr>
        <p:spPr>
          <a:xfrm>
            <a:off x="0" y="0"/>
            <a:ext cx="9144000" cy="5143500"/>
          </a:xfrm>
          <a:prstGeom prst="rect">
            <a:avLst/>
          </a:prstGeom>
          <a:solidFill>
            <a:srgbClr val="F8F9FA"/>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47" name="Google Shape;347;p30"/>
          <p:cNvSpPr txBox="1"/>
          <p:nvPr/>
        </p:nvSpPr>
        <p:spPr>
          <a:xfrm>
            <a:off x="381000" y="285750"/>
            <a:ext cx="83820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400">
                <a:solidFill>
                  <a:srgbClr val="1A73E8"/>
                </a:solidFill>
                <a:latin typeface="Google Sans"/>
                <a:ea typeface="Google Sans"/>
                <a:cs typeface="Google Sans"/>
                <a:sym typeface="Google Sans"/>
              </a:rPr>
              <a:t>Regional Dispatch Failure: The SchedulingGated Issue</a:t>
            </a:r>
            <a:endParaRPr b="1" sz="2400">
              <a:solidFill>
                <a:srgbClr val="1A73E8"/>
              </a:solidFill>
              <a:latin typeface="Google Sans"/>
              <a:ea typeface="Google Sans"/>
              <a:cs typeface="Google Sans"/>
              <a:sym typeface="Google Sans"/>
            </a:endParaRPr>
          </a:p>
        </p:txBody>
      </p:sp>
      <p:sp>
        <p:nvSpPr>
          <p:cNvPr id="348" name="Google Shape;348;p30"/>
          <p:cNvSpPr txBox="1"/>
          <p:nvPr/>
        </p:nvSpPr>
        <p:spPr>
          <a:xfrm>
            <a:off x="381000" y="714375"/>
            <a:ext cx="83820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3C4043"/>
                </a:solidFill>
                <a:latin typeface="Google Sans Medium"/>
                <a:ea typeface="Google Sans Medium"/>
                <a:cs typeface="Google Sans Medium"/>
                <a:sym typeface="Google Sans Medium"/>
              </a:rPr>
              <a:t>Manager commits to exhausted region while valid capacity remains in secondary worker with </a:t>
            </a:r>
            <a:r>
              <a:rPr b="1" lang="en">
                <a:solidFill>
                  <a:srgbClr val="434343"/>
                </a:solidFill>
                <a:latin typeface="Google Sans"/>
                <a:ea typeface="Google Sans"/>
                <a:cs typeface="Google Sans"/>
                <a:sym typeface="Google Sans"/>
              </a:rPr>
              <a:t>Best-effort-atomic-scaleup </a:t>
            </a:r>
            <a:r>
              <a:rPr lang="en">
                <a:solidFill>
                  <a:srgbClr val="434343"/>
                </a:solidFill>
                <a:latin typeface="Google Sans"/>
                <a:ea typeface="Google Sans"/>
                <a:cs typeface="Google Sans"/>
                <a:sym typeface="Google Sans"/>
              </a:rPr>
              <a:t>provisioning class</a:t>
            </a:r>
            <a:endParaRPr sz="1400">
              <a:solidFill>
                <a:srgbClr val="3C4043"/>
              </a:solidFill>
              <a:latin typeface="Google Sans Medium"/>
              <a:ea typeface="Google Sans Medium"/>
              <a:cs typeface="Google Sans Medium"/>
              <a:sym typeface="Google Sans Medium"/>
            </a:endParaRPr>
          </a:p>
        </p:txBody>
      </p:sp>
      <p:grpSp>
        <p:nvGrpSpPr>
          <p:cNvPr id="349" name="Google Shape;349;p30"/>
          <p:cNvGrpSpPr/>
          <p:nvPr/>
        </p:nvGrpSpPr>
        <p:grpSpPr>
          <a:xfrm>
            <a:off x="381000" y="1333500"/>
            <a:ext cx="2667000" cy="3238500"/>
            <a:chOff x="0" y="0"/>
            <a:chExt cx="2667000" cy="3238500"/>
          </a:xfrm>
        </p:grpSpPr>
        <p:sp>
          <p:nvSpPr>
            <p:cNvPr id="350" name="Google Shape;350;p30"/>
            <p:cNvSpPr/>
            <p:nvPr/>
          </p:nvSpPr>
          <p:spPr>
            <a:xfrm>
              <a:off x="0" y="0"/>
              <a:ext cx="2667000" cy="3238500"/>
            </a:xfrm>
            <a:prstGeom prst="roundRect">
              <a:avLst>
                <a:gd fmla="val 4285" name="adj"/>
              </a:avLst>
            </a:prstGeom>
            <a:solidFill>
              <a:srgbClr val="FFFFFF"/>
            </a:solidFill>
            <a:ln cap="flat" cmpd="sng" w="9525">
              <a:solidFill>
                <a:srgbClr val="DADC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id="351" name="Google Shape;351;p30"/>
            <p:cNvPicPr preferRelativeResize="0"/>
            <p:nvPr/>
          </p:nvPicPr>
          <p:blipFill rotWithShape="1">
            <a:blip r:embed="rId3">
              <a:alphaModFix/>
            </a:blip>
            <a:srcRect b="0" l="0" r="0" t="0"/>
            <a:stretch/>
          </p:blipFill>
          <p:spPr>
            <a:xfrm>
              <a:off x="0" y="114300"/>
              <a:ext cx="2667000" cy="381000"/>
            </a:xfrm>
            <a:prstGeom prst="rect">
              <a:avLst/>
            </a:prstGeom>
            <a:noFill/>
            <a:ln>
              <a:noFill/>
            </a:ln>
          </p:spPr>
        </p:pic>
        <p:sp>
          <p:nvSpPr>
            <p:cNvPr id="352" name="Google Shape;352;p30"/>
            <p:cNvSpPr txBox="1"/>
            <p:nvPr/>
          </p:nvSpPr>
          <p:spPr>
            <a:xfrm>
              <a:off x="190500" y="114300"/>
              <a:ext cx="22860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Manager</a:t>
              </a:r>
              <a:r>
                <a:rPr b="1" lang="en" sz="1000">
                  <a:solidFill>
                    <a:srgbClr val="FFFFFF"/>
                  </a:solidFill>
                  <a:latin typeface="Google Sans"/>
                  <a:ea typeface="Google Sans"/>
                  <a:cs typeface="Google Sans"/>
                  <a:sym typeface="Google Sans"/>
                </a:rPr>
                <a:t> Cluster</a:t>
              </a:r>
              <a:endParaRPr b="1" sz="1000">
                <a:solidFill>
                  <a:srgbClr val="FFFFFF"/>
                </a:solidFill>
                <a:latin typeface="Google Sans"/>
                <a:ea typeface="Google Sans"/>
                <a:cs typeface="Google Sans"/>
                <a:sym typeface="Google Sans"/>
              </a:endParaRPr>
            </a:p>
          </p:txBody>
        </p:sp>
        <p:pic>
          <p:nvPicPr>
            <p:cNvPr descr="A minimalist 3D icon of a central control plane server with glowing blue circuits, Google Cloud style." id="353" name="Google Shape;353;p30"/>
            <p:cNvPicPr preferRelativeResize="0"/>
            <p:nvPr/>
          </p:nvPicPr>
          <p:blipFill rotWithShape="1">
            <a:blip r:embed="rId4">
              <a:alphaModFix/>
            </a:blip>
            <a:srcRect b="0" l="0" r="0" t="0"/>
            <a:stretch/>
          </p:blipFill>
          <p:spPr>
            <a:xfrm>
              <a:off x="952500" y="762000"/>
              <a:ext cx="762000" cy="762000"/>
            </a:xfrm>
            <a:prstGeom prst="roundRect">
              <a:avLst>
                <a:gd fmla="val 12500" name="adj"/>
              </a:avLst>
            </a:prstGeom>
            <a:noFill/>
            <a:ln>
              <a:noFill/>
            </a:ln>
          </p:spPr>
        </p:pic>
        <p:sp>
          <p:nvSpPr>
            <p:cNvPr id="354" name="Google Shape;354;p30"/>
            <p:cNvSpPr txBox="1"/>
            <p:nvPr/>
          </p:nvSpPr>
          <p:spPr>
            <a:xfrm>
              <a:off x="102275" y="1609725"/>
              <a:ext cx="22143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b="1">
                <a:solidFill>
                  <a:srgbClr val="434343"/>
                </a:solidFill>
                <a:latin typeface="Google Sans"/>
                <a:ea typeface="Google Sans"/>
                <a:cs typeface="Google Sans"/>
                <a:sym typeface="Google Sans"/>
              </a:endParaRPr>
            </a:p>
            <a:p>
              <a:pPr indent="0" lvl="0" marL="0" rtl="0" algn="l">
                <a:spcBef>
                  <a:spcPts val="0"/>
                </a:spcBef>
                <a:spcAft>
                  <a:spcPts val="0"/>
                </a:spcAft>
                <a:buNone/>
              </a:pPr>
              <a:r>
                <a:t/>
              </a:r>
              <a:endParaRPr b="1">
                <a:solidFill>
                  <a:srgbClr val="434343"/>
                </a:solidFill>
                <a:latin typeface="Google Sans"/>
                <a:ea typeface="Google Sans"/>
                <a:cs typeface="Google Sans"/>
                <a:sym typeface="Google Sans"/>
              </a:endParaRPr>
            </a:p>
            <a:p>
              <a:pPr indent="0" lvl="0" marL="0" rtl="0" algn="l">
                <a:spcBef>
                  <a:spcPts val="0"/>
                </a:spcBef>
                <a:spcAft>
                  <a:spcPts val="0"/>
                </a:spcAft>
                <a:buNone/>
              </a:pPr>
              <a:r>
                <a:t/>
              </a:r>
              <a:endParaRPr b="1">
                <a:solidFill>
                  <a:srgbClr val="434343"/>
                </a:solidFill>
                <a:latin typeface="Google Sans"/>
                <a:ea typeface="Google Sans"/>
                <a:cs typeface="Google Sans"/>
                <a:sym typeface="Google Sans"/>
              </a:endParaRPr>
            </a:p>
            <a:p>
              <a:pPr indent="0" lvl="0" marL="0" rtl="0" algn="l">
                <a:spcBef>
                  <a:spcPts val="0"/>
                </a:spcBef>
                <a:spcAft>
                  <a:spcPts val="0"/>
                </a:spcAft>
                <a:buNone/>
              </a:pPr>
              <a:r>
                <a:rPr b="1" lang="en" sz="1000">
                  <a:solidFill>
                    <a:srgbClr val="3C4043"/>
                  </a:solidFill>
                  <a:latin typeface="Google Sans"/>
                  <a:ea typeface="Google Sans"/>
                  <a:cs typeface="Google Sans"/>
                  <a:sym typeface="Google Sans"/>
                </a:rPr>
                <a:t>Dispatch Logic:</a:t>
              </a:r>
              <a:endParaRPr b="1" sz="1000">
                <a:solidFill>
                  <a:srgbClr val="3C4043"/>
                </a:solidFill>
                <a:latin typeface="Google Sans"/>
                <a:ea typeface="Google Sans"/>
                <a:cs typeface="Google Sans"/>
                <a:sym typeface="Google Sans"/>
              </a:endParaRPr>
            </a:p>
            <a:p>
              <a:pPr indent="0" lvl="0" marL="0" rtl="0" algn="l">
                <a:spcBef>
                  <a:spcPts val="300"/>
                </a:spcBef>
                <a:spcAft>
                  <a:spcPts val="0"/>
                </a:spcAft>
                <a:buNone/>
              </a:pPr>
              <a:r>
                <a:rPr lang="en" sz="1000">
                  <a:solidFill>
                    <a:srgbClr val="5F6368"/>
                  </a:solidFill>
                  <a:latin typeface="Google Sans"/>
                  <a:ea typeface="Google Sans"/>
                  <a:cs typeface="Google Sans"/>
                  <a:sym typeface="Google Sans"/>
                </a:rPr>
                <a:t>1. Observes global workload</a:t>
              </a:r>
              <a:endParaRPr sz="1000">
                <a:solidFill>
                  <a:srgbClr val="5F6368"/>
                </a:solidFill>
                <a:latin typeface="Google Sans"/>
                <a:ea typeface="Google Sans"/>
                <a:cs typeface="Google Sans"/>
                <a:sym typeface="Google Sans"/>
              </a:endParaRPr>
            </a:p>
            <a:p>
              <a:pPr indent="0" lvl="0" marL="0" rtl="0" algn="l">
                <a:spcBef>
                  <a:spcPts val="300"/>
                </a:spcBef>
                <a:spcAft>
                  <a:spcPts val="0"/>
                </a:spcAft>
                <a:buNone/>
              </a:pPr>
              <a:r>
                <a:rPr lang="en" sz="1000">
                  <a:solidFill>
                    <a:srgbClr val="5F6368"/>
                  </a:solidFill>
                  <a:latin typeface="Google Sans"/>
                  <a:ea typeface="Google Sans"/>
                  <a:cs typeface="Google Sans"/>
                  <a:sym typeface="Google Sans"/>
                </a:rPr>
                <a:t>2. Selects </a:t>
              </a:r>
              <a:r>
                <a:rPr b="1" lang="en" sz="1000">
                  <a:solidFill>
                    <a:srgbClr val="5F6368"/>
                  </a:solidFill>
                  <a:latin typeface="Google Sans"/>
                  <a:ea typeface="Google Sans"/>
                  <a:cs typeface="Google Sans"/>
                  <a:sym typeface="Google Sans"/>
                </a:rPr>
                <a:t>us-central1</a:t>
              </a:r>
              <a:r>
                <a:rPr lang="en" sz="1000">
                  <a:solidFill>
                    <a:srgbClr val="5F6368"/>
                  </a:solidFill>
                  <a:latin typeface="Google Sans"/>
                  <a:ea typeface="Google Sans"/>
                  <a:cs typeface="Google Sans"/>
                  <a:sym typeface="Google Sans"/>
                </a:rPr>
                <a:t> (Stale view)</a:t>
              </a:r>
              <a:endParaRPr sz="1000">
                <a:solidFill>
                  <a:srgbClr val="5F6368"/>
                </a:solidFill>
                <a:latin typeface="Google Sans"/>
                <a:ea typeface="Google Sans"/>
                <a:cs typeface="Google Sans"/>
                <a:sym typeface="Google Sans"/>
              </a:endParaRPr>
            </a:p>
            <a:p>
              <a:pPr indent="0" lvl="0" marL="0" rtl="0" algn="l">
                <a:spcBef>
                  <a:spcPts val="300"/>
                </a:spcBef>
                <a:spcAft>
                  <a:spcPts val="0"/>
                </a:spcAft>
                <a:buNone/>
              </a:pPr>
              <a:r>
                <a:rPr b="1" lang="en" sz="1000">
                  <a:solidFill>
                    <a:srgbClr val="D93025"/>
                  </a:solidFill>
                  <a:latin typeface="Google Sans"/>
                  <a:ea typeface="Google Sans"/>
                  <a:cs typeface="Google Sans"/>
                  <a:sym typeface="Google Sans"/>
                </a:rPr>
                <a:t>3. Job Pinned to Cluster A</a:t>
              </a:r>
              <a:endParaRPr b="1" sz="1000">
                <a:solidFill>
                  <a:srgbClr val="D93025"/>
                </a:solidFill>
                <a:latin typeface="Google Sans"/>
                <a:ea typeface="Google Sans"/>
                <a:cs typeface="Google Sans"/>
                <a:sym typeface="Google Sans"/>
              </a:endParaRPr>
            </a:p>
          </p:txBody>
        </p:sp>
      </p:grpSp>
      <p:grpSp>
        <p:nvGrpSpPr>
          <p:cNvPr id="355" name="Google Shape;355;p30"/>
          <p:cNvGrpSpPr/>
          <p:nvPr/>
        </p:nvGrpSpPr>
        <p:grpSpPr>
          <a:xfrm>
            <a:off x="3429000" y="1333500"/>
            <a:ext cx="5334000" cy="1524000"/>
            <a:chOff x="0" y="0"/>
            <a:chExt cx="5334000" cy="1524000"/>
          </a:xfrm>
        </p:grpSpPr>
        <p:sp>
          <p:nvSpPr>
            <p:cNvPr id="356" name="Google Shape;356;p30"/>
            <p:cNvSpPr/>
            <p:nvPr/>
          </p:nvSpPr>
          <p:spPr>
            <a:xfrm>
              <a:off x="0" y="0"/>
              <a:ext cx="5334000" cy="1524000"/>
            </a:xfrm>
            <a:prstGeom prst="roundRect">
              <a:avLst>
                <a:gd fmla="val 7500" name="adj"/>
              </a:avLst>
            </a:prstGeom>
            <a:solidFill>
              <a:srgbClr val="FFFFFF"/>
            </a:solidFill>
            <a:ln cap="flat" cmpd="sng" w="9525">
              <a:solidFill>
                <a:srgbClr val="DADC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id="357" name="Google Shape;357;p30"/>
            <p:cNvPicPr preferRelativeResize="0"/>
            <p:nvPr/>
          </p:nvPicPr>
          <p:blipFill rotWithShape="1">
            <a:blip r:embed="rId5">
              <a:alphaModFix/>
            </a:blip>
            <a:srcRect b="0" l="0" r="0" t="0"/>
            <a:stretch/>
          </p:blipFill>
          <p:spPr>
            <a:xfrm>
              <a:off x="0" y="114300"/>
              <a:ext cx="5334000" cy="304800"/>
            </a:xfrm>
            <a:prstGeom prst="rect">
              <a:avLst/>
            </a:prstGeom>
            <a:noFill/>
            <a:ln>
              <a:noFill/>
            </a:ln>
          </p:spPr>
        </p:pic>
        <p:sp>
          <p:nvSpPr>
            <p:cNvPr id="358" name="Google Shape;358;p30"/>
            <p:cNvSpPr txBox="1"/>
            <p:nvPr/>
          </p:nvSpPr>
          <p:spPr>
            <a:xfrm>
              <a:off x="190500" y="114300"/>
              <a:ext cx="4953000" cy="304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000">
                  <a:solidFill>
                    <a:srgbClr val="FFFFFF"/>
                  </a:solidFill>
                  <a:latin typeface="Google Sans"/>
                  <a:ea typeface="Google Sans"/>
                  <a:cs typeface="Google Sans"/>
                  <a:sym typeface="Google Sans"/>
                </a:rPr>
                <a:t>Worker Cluster A: us-central1 (North America)</a:t>
              </a:r>
              <a:endParaRPr b="1" sz="1000">
                <a:solidFill>
                  <a:srgbClr val="FFFFFF"/>
                </a:solidFill>
                <a:latin typeface="Google Sans"/>
                <a:ea typeface="Google Sans"/>
                <a:cs typeface="Google Sans"/>
                <a:sym typeface="Google Sans"/>
              </a:endParaRPr>
            </a:p>
          </p:txBody>
        </p:sp>
        <p:pic>
          <p:nvPicPr>
            <p:cNvPr id="359" name="Google Shape;359;p30"/>
            <p:cNvPicPr preferRelativeResize="0"/>
            <p:nvPr/>
          </p:nvPicPr>
          <p:blipFill rotWithShape="1">
            <a:blip r:embed="rId6">
              <a:alphaModFix/>
            </a:blip>
            <a:srcRect b="0" l="0" r="0" t="0"/>
            <a:stretch/>
          </p:blipFill>
          <p:spPr>
            <a:xfrm>
              <a:off x="185738" y="566738"/>
              <a:ext cx="1152600" cy="771600"/>
            </a:xfrm>
            <a:prstGeom prst="rect">
              <a:avLst/>
            </a:prstGeom>
            <a:noFill/>
            <a:ln>
              <a:noFill/>
            </a:ln>
          </p:spPr>
        </p:pic>
        <p:sp>
          <p:nvSpPr>
            <p:cNvPr id="360" name="Google Shape;360;p30"/>
            <p:cNvSpPr txBox="1"/>
            <p:nvPr/>
          </p:nvSpPr>
          <p:spPr>
            <a:xfrm>
              <a:off x="238125" y="619125"/>
              <a:ext cx="1047900" cy="666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0" lang="en" sz="900">
                  <a:solidFill>
                    <a:srgbClr val="5F6368"/>
                  </a:solidFill>
                  <a:latin typeface="Open Sans"/>
                  <a:ea typeface="Open Sans"/>
                  <a:cs typeface="Open Sans"/>
                  <a:sym typeface="Open Sans"/>
                </a:rPr>
                <a:t>Admission Controller</a:t>
              </a:r>
              <a:endParaRPr b="0" sz="900">
                <a:solidFill>
                  <a:srgbClr val="5F6368"/>
                </a:solidFill>
                <a:latin typeface="Open Sans"/>
                <a:ea typeface="Open Sans"/>
                <a:cs typeface="Open Sans"/>
                <a:sym typeface="Open Sans"/>
              </a:endParaRPr>
            </a:p>
            <a:p>
              <a:pPr indent="0" lvl="0" marL="0" rtl="0" algn="ctr">
                <a:spcBef>
                  <a:spcPts val="300"/>
                </a:spcBef>
                <a:spcAft>
                  <a:spcPts val="0"/>
                </a:spcAft>
                <a:buNone/>
              </a:pPr>
              <a:r>
                <a:rPr b="1" lang="en" sz="900">
                  <a:solidFill>
                    <a:srgbClr val="1A73E8"/>
                  </a:solidFill>
                  <a:latin typeface="Open Sans"/>
                  <a:ea typeface="Open Sans"/>
                  <a:cs typeface="Open Sans"/>
                  <a:sym typeface="Open Sans"/>
                </a:rPr>
                <a:t>scale-up</a:t>
              </a:r>
              <a:endParaRPr b="1" sz="900">
                <a:solidFill>
                  <a:srgbClr val="1A73E8"/>
                </a:solidFill>
                <a:latin typeface="Open Sans"/>
                <a:ea typeface="Open Sans"/>
                <a:cs typeface="Open Sans"/>
                <a:sym typeface="Open Sans"/>
              </a:endParaRPr>
            </a:p>
          </p:txBody>
        </p:sp>
        <p:sp>
          <p:nvSpPr>
            <p:cNvPr id="361" name="Google Shape;361;p30"/>
            <p:cNvSpPr txBox="1"/>
            <p:nvPr/>
          </p:nvSpPr>
          <p:spPr>
            <a:xfrm>
              <a:off x="1524100" y="457200"/>
              <a:ext cx="3619500" cy="876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000">
                  <a:solidFill>
                    <a:srgbClr val="5F6368"/>
                  </a:solidFill>
                  <a:latin typeface="Google Sans"/>
                  <a:ea typeface="Google Sans"/>
                  <a:cs typeface="Google Sans"/>
                  <a:sym typeface="Google Sans"/>
                </a:rPr>
                <a:t> </a:t>
              </a:r>
              <a:endParaRPr sz="1000">
                <a:solidFill>
                  <a:srgbClr val="5F6368"/>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b="1" lang="en">
                  <a:solidFill>
                    <a:srgbClr val="434343"/>
                  </a:solidFill>
                  <a:latin typeface="Google Sans"/>
                  <a:ea typeface="Google Sans"/>
                  <a:cs typeface="Google Sans"/>
                  <a:sym typeface="Google Sans"/>
                </a:rPr>
                <a:t>Best-effort-atomic-scaleup</a:t>
              </a:r>
              <a:endParaRPr b="1" sz="900">
                <a:solidFill>
                  <a:srgbClr val="D93025"/>
                </a:solidFill>
                <a:highlight>
                  <a:srgbClr val="FCE8E6"/>
                </a:highlight>
                <a:latin typeface="Google Sans"/>
                <a:ea typeface="Google Sans"/>
                <a:cs typeface="Google Sans"/>
                <a:sym typeface="Google Sans"/>
              </a:endParaRPr>
            </a:p>
            <a:p>
              <a:pPr indent="0" lvl="0" marL="0" rtl="0" algn="l">
                <a:spcBef>
                  <a:spcPts val="0"/>
                </a:spcBef>
                <a:spcAft>
                  <a:spcPts val="0"/>
                </a:spcAft>
                <a:buNone/>
              </a:pPr>
              <a:r>
                <a:rPr b="1" lang="en" sz="900">
                  <a:solidFill>
                    <a:srgbClr val="D93025"/>
                  </a:solidFill>
                  <a:highlight>
                    <a:srgbClr val="FCE8E6"/>
                  </a:highlight>
                  <a:latin typeface="Google Sans"/>
                  <a:ea typeface="Google Sans"/>
                  <a:cs typeface="Google Sans"/>
                  <a:sym typeface="Google Sans"/>
                </a:rPr>
                <a:t>NO CAPACITY</a:t>
              </a:r>
              <a:endParaRPr b="1" sz="900">
                <a:solidFill>
                  <a:srgbClr val="D93025"/>
                </a:solidFill>
                <a:highlight>
                  <a:srgbClr val="FCE8E6"/>
                </a:highlight>
                <a:latin typeface="Google Sans"/>
                <a:ea typeface="Google Sans"/>
                <a:cs typeface="Google Sans"/>
                <a:sym typeface="Google Sans"/>
              </a:endParaRPr>
            </a:p>
            <a:p>
              <a:pPr indent="0" lvl="0" marL="0" rtl="0" algn="l">
                <a:spcBef>
                  <a:spcPts val="600"/>
                </a:spcBef>
                <a:spcAft>
                  <a:spcPts val="0"/>
                </a:spcAft>
                <a:buClr>
                  <a:schemeClr val="dk1"/>
                </a:buClr>
                <a:buSzPts val="1100"/>
                <a:buFont typeface="Arial"/>
                <a:buNone/>
              </a:pPr>
              <a:r>
                <a:rPr lang="en" sz="1000">
                  <a:solidFill>
                    <a:srgbClr val="5F6368"/>
                  </a:solidFill>
                  <a:latin typeface="Google Sans"/>
                  <a:ea typeface="Google Sans"/>
                  <a:cs typeface="Google Sans"/>
                  <a:sym typeface="Google Sans"/>
                </a:rPr>
                <a:t>Provisioning Status </a:t>
              </a:r>
              <a:r>
                <a:rPr lang="en" sz="1000">
                  <a:solidFill>
                    <a:srgbClr val="5F6368"/>
                  </a:solidFill>
                  <a:highlight>
                    <a:srgbClr val="F1F3F4"/>
                  </a:highlight>
                  <a:latin typeface="Google Sans"/>
                  <a:ea typeface="Google Sans"/>
                  <a:cs typeface="Google Sans"/>
                  <a:sym typeface="Google Sans"/>
                </a:rPr>
                <a:t>ACCEPTED</a:t>
              </a:r>
              <a:endParaRPr b="1" sz="900">
                <a:solidFill>
                  <a:srgbClr val="D93025"/>
                </a:solidFill>
                <a:highlight>
                  <a:srgbClr val="FCE8E6"/>
                </a:highlight>
                <a:latin typeface="Google Sans"/>
                <a:ea typeface="Google Sans"/>
                <a:cs typeface="Google Sans"/>
                <a:sym typeface="Google Sans"/>
              </a:endParaRPr>
            </a:p>
            <a:p>
              <a:pPr indent="0" lvl="0" marL="0" rtl="0" algn="l">
                <a:spcBef>
                  <a:spcPts val="600"/>
                </a:spcBef>
                <a:spcAft>
                  <a:spcPts val="0"/>
                </a:spcAft>
                <a:buNone/>
              </a:pPr>
              <a:r>
                <a:rPr lang="en" sz="1000">
                  <a:solidFill>
                    <a:srgbClr val="5F6368"/>
                  </a:solidFill>
                  <a:latin typeface="Google Sans"/>
                  <a:ea typeface="Google Sans"/>
                  <a:cs typeface="Google Sans"/>
                  <a:sym typeface="Google Sans"/>
                </a:rPr>
                <a:t>Result: Pod enters </a:t>
              </a:r>
              <a:r>
                <a:rPr lang="en" sz="1000">
                  <a:solidFill>
                    <a:srgbClr val="5F6368"/>
                  </a:solidFill>
                  <a:highlight>
                    <a:srgbClr val="F1F3F4"/>
                  </a:highlight>
                  <a:latin typeface="Google Sans"/>
                  <a:ea typeface="Google Sans"/>
                  <a:cs typeface="Google Sans"/>
                  <a:sym typeface="Google Sans"/>
                </a:rPr>
                <a:t>SchedulingGated</a:t>
              </a:r>
              <a:endParaRPr sz="1000">
                <a:solidFill>
                  <a:srgbClr val="5F6368"/>
                </a:solidFill>
                <a:latin typeface="Google Sans"/>
                <a:ea typeface="Google Sans"/>
                <a:cs typeface="Google Sans"/>
                <a:sym typeface="Google Sans"/>
              </a:endParaRPr>
            </a:p>
            <a:p>
              <a:pPr indent="0" lvl="0" marL="0" rtl="0" algn="l">
                <a:spcBef>
                  <a:spcPts val="300"/>
                </a:spcBef>
                <a:spcAft>
                  <a:spcPts val="0"/>
                </a:spcAft>
                <a:buNone/>
              </a:pPr>
              <a:r>
                <a:rPr b="1" lang="en" sz="1000">
                  <a:solidFill>
                    <a:srgbClr val="D93025"/>
                  </a:solidFill>
                  <a:latin typeface="Google Sans"/>
                  <a:ea typeface="Google Sans"/>
                  <a:cs typeface="Google Sans"/>
                  <a:sym typeface="Google Sans"/>
                </a:rPr>
                <a:t>Stuck: No automated failover possible</a:t>
              </a:r>
              <a:endParaRPr sz="1000">
                <a:solidFill>
                  <a:srgbClr val="D93025"/>
                </a:solidFill>
                <a:latin typeface="Google Sans"/>
                <a:ea typeface="Google Sans"/>
                <a:cs typeface="Google Sans"/>
                <a:sym typeface="Google Sans"/>
              </a:endParaRPr>
            </a:p>
          </p:txBody>
        </p:sp>
      </p:grpSp>
      <p:grpSp>
        <p:nvGrpSpPr>
          <p:cNvPr id="362" name="Google Shape;362;p30"/>
          <p:cNvGrpSpPr/>
          <p:nvPr/>
        </p:nvGrpSpPr>
        <p:grpSpPr>
          <a:xfrm>
            <a:off x="3429000" y="3048000"/>
            <a:ext cx="5334000" cy="1524000"/>
            <a:chOff x="0" y="0"/>
            <a:chExt cx="5334000" cy="1524000"/>
          </a:xfrm>
        </p:grpSpPr>
        <p:sp>
          <p:nvSpPr>
            <p:cNvPr id="363" name="Google Shape;363;p30"/>
            <p:cNvSpPr/>
            <p:nvPr/>
          </p:nvSpPr>
          <p:spPr>
            <a:xfrm>
              <a:off x="0" y="0"/>
              <a:ext cx="5334000" cy="1524000"/>
            </a:xfrm>
            <a:prstGeom prst="roundRect">
              <a:avLst>
                <a:gd fmla="val 7500" name="adj"/>
              </a:avLst>
            </a:prstGeom>
            <a:solidFill>
              <a:srgbClr val="FFFFFF"/>
            </a:solidFill>
            <a:ln cap="flat" cmpd="sng" w="9525">
              <a:solidFill>
                <a:srgbClr val="DADC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id="364" name="Google Shape;364;p30"/>
            <p:cNvPicPr preferRelativeResize="0"/>
            <p:nvPr/>
          </p:nvPicPr>
          <p:blipFill rotWithShape="1">
            <a:blip r:embed="rId7">
              <a:alphaModFix/>
            </a:blip>
            <a:srcRect b="0" l="0" r="0" t="0"/>
            <a:stretch/>
          </p:blipFill>
          <p:spPr>
            <a:xfrm>
              <a:off x="0" y="114300"/>
              <a:ext cx="5334000" cy="304800"/>
            </a:xfrm>
            <a:prstGeom prst="rect">
              <a:avLst/>
            </a:prstGeom>
            <a:noFill/>
            <a:ln>
              <a:noFill/>
            </a:ln>
          </p:spPr>
        </p:pic>
        <p:sp>
          <p:nvSpPr>
            <p:cNvPr id="365" name="Google Shape;365;p30"/>
            <p:cNvSpPr txBox="1"/>
            <p:nvPr/>
          </p:nvSpPr>
          <p:spPr>
            <a:xfrm>
              <a:off x="190500" y="114300"/>
              <a:ext cx="4953000" cy="304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000">
                  <a:solidFill>
                    <a:srgbClr val="FFFFFF"/>
                  </a:solidFill>
                  <a:latin typeface="Google Sans"/>
                  <a:ea typeface="Google Sans"/>
                  <a:cs typeface="Google Sans"/>
                  <a:sym typeface="Google Sans"/>
                </a:rPr>
                <a:t>Worker Cluster B: asia-southeast1 (Singapore)</a:t>
              </a:r>
              <a:endParaRPr b="1" sz="1000">
                <a:solidFill>
                  <a:srgbClr val="FFFFFF"/>
                </a:solidFill>
                <a:latin typeface="Google Sans"/>
                <a:ea typeface="Google Sans"/>
                <a:cs typeface="Google Sans"/>
                <a:sym typeface="Google Sans"/>
              </a:endParaRPr>
            </a:p>
          </p:txBody>
        </p:sp>
        <p:pic>
          <p:nvPicPr>
            <p:cNvPr id="366" name="Google Shape;366;p30"/>
            <p:cNvPicPr preferRelativeResize="0"/>
            <p:nvPr/>
          </p:nvPicPr>
          <p:blipFill rotWithShape="1">
            <a:blip r:embed="rId6">
              <a:alphaModFix/>
            </a:blip>
            <a:srcRect b="0" l="0" r="0" t="0"/>
            <a:stretch/>
          </p:blipFill>
          <p:spPr>
            <a:xfrm>
              <a:off x="185738" y="566738"/>
              <a:ext cx="1152600" cy="771600"/>
            </a:xfrm>
            <a:prstGeom prst="rect">
              <a:avLst/>
            </a:prstGeom>
            <a:noFill/>
            <a:ln>
              <a:noFill/>
            </a:ln>
          </p:spPr>
        </p:pic>
        <p:sp>
          <p:nvSpPr>
            <p:cNvPr id="367" name="Google Shape;367;p30"/>
            <p:cNvSpPr txBox="1"/>
            <p:nvPr/>
          </p:nvSpPr>
          <p:spPr>
            <a:xfrm>
              <a:off x="238125" y="619125"/>
              <a:ext cx="1047900" cy="666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solidFill>
                    <a:srgbClr val="5F6368"/>
                  </a:solidFill>
                  <a:latin typeface="Google Sans"/>
                  <a:ea typeface="Google Sans"/>
                  <a:cs typeface="Google Sans"/>
                  <a:sym typeface="Google Sans"/>
                </a:rPr>
                <a:t>Admission Controller</a:t>
              </a:r>
              <a:endParaRPr sz="900">
                <a:solidFill>
                  <a:srgbClr val="5F6368"/>
                </a:solidFill>
                <a:latin typeface="Google Sans"/>
                <a:ea typeface="Google Sans"/>
                <a:cs typeface="Google Sans"/>
                <a:sym typeface="Google Sans"/>
              </a:endParaRPr>
            </a:p>
            <a:p>
              <a:pPr indent="0" lvl="0" marL="0" rtl="0" algn="ctr">
                <a:spcBef>
                  <a:spcPts val="300"/>
                </a:spcBef>
                <a:spcAft>
                  <a:spcPts val="0"/>
                </a:spcAft>
                <a:buNone/>
              </a:pPr>
              <a:r>
                <a:rPr b="1" lang="en" sz="900">
                  <a:solidFill>
                    <a:srgbClr val="1A73E8"/>
                  </a:solidFill>
                  <a:latin typeface="Google Sans"/>
                  <a:ea typeface="Google Sans"/>
                  <a:cs typeface="Google Sans"/>
                  <a:sym typeface="Google Sans"/>
                </a:rPr>
                <a:t>scale-up</a:t>
              </a:r>
              <a:endParaRPr b="1" sz="900">
                <a:solidFill>
                  <a:srgbClr val="1A73E8"/>
                </a:solidFill>
                <a:latin typeface="Google Sans"/>
                <a:ea typeface="Google Sans"/>
                <a:cs typeface="Google Sans"/>
                <a:sym typeface="Google Sans"/>
              </a:endParaRPr>
            </a:p>
          </p:txBody>
        </p:sp>
        <p:sp>
          <p:nvSpPr>
            <p:cNvPr id="368" name="Google Shape;368;p30"/>
            <p:cNvSpPr txBox="1"/>
            <p:nvPr/>
          </p:nvSpPr>
          <p:spPr>
            <a:xfrm>
              <a:off x="1524000" y="571500"/>
              <a:ext cx="3619500" cy="7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a:solidFill>
                    <a:srgbClr val="434343"/>
                  </a:solidFill>
                  <a:latin typeface="Google Sans"/>
                  <a:ea typeface="Google Sans"/>
                  <a:cs typeface="Google Sans"/>
                  <a:sym typeface="Google Sans"/>
                </a:rPr>
                <a:t>Best-effort-atomic-scaleup</a:t>
              </a:r>
              <a:endParaRPr b="1">
                <a:solidFill>
                  <a:srgbClr val="434343"/>
                </a:solidFill>
                <a:latin typeface="Google Sans"/>
                <a:ea typeface="Google Sans"/>
                <a:cs typeface="Google Sans"/>
                <a:sym typeface="Google Sans"/>
              </a:endParaRPr>
            </a:p>
            <a:p>
              <a:pPr indent="0" lvl="0" marL="0" rtl="0" algn="l">
                <a:spcBef>
                  <a:spcPts val="0"/>
                </a:spcBef>
                <a:spcAft>
                  <a:spcPts val="0"/>
                </a:spcAft>
                <a:buNone/>
              </a:pPr>
              <a:r>
                <a:t/>
              </a:r>
              <a:endParaRPr b="1">
                <a:solidFill>
                  <a:srgbClr val="434343"/>
                </a:solidFill>
                <a:latin typeface="Google Sans"/>
                <a:ea typeface="Google Sans"/>
                <a:cs typeface="Google Sans"/>
                <a:sym typeface="Google Sans"/>
              </a:endParaRPr>
            </a:p>
            <a:p>
              <a:pPr indent="0" lvl="0" marL="0" rtl="0" algn="l">
                <a:spcBef>
                  <a:spcPts val="0"/>
                </a:spcBef>
                <a:spcAft>
                  <a:spcPts val="0"/>
                </a:spcAft>
                <a:buNone/>
              </a:pPr>
              <a:r>
                <a:rPr lang="en" sz="1000">
                  <a:solidFill>
                    <a:srgbClr val="5F6368"/>
                  </a:solidFill>
                  <a:latin typeface="Google Sans"/>
                  <a:ea typeface="Google Sans"/>
                  <a:cs typeface="Google Sans"/>
                  <a:sym typeface="Google Sans"/>
                </a:rPr>
                <a:t>Status: </a:t>
              </a:r>
              <a:r>
                <a:rPr b="1" lang="en" sz="900">
                  <a:solidFill>
                    <a:srgbClr val="188038"/>
                  </a:solidFill>
                  <a:highlight>
                    <a:srgbClr val="E6F4EA"/>
                  </a:highlight>
                  <a:latin typeface="Google Sans"/>
                  <a:ea typeface="Google Sans"/>
                  <a:cs typeface="Google Sans"/>
                  <a:sym typeface="Google Sans"/>
                </a:rPr>
                <a:t>IDLE CAPACITY</a:t>
              </a:r>
              <a:endParaRPr b="1" sz="900">
                <a:solidFill>
                  <a:srgbClr val="188038"/>
                </a:solidFill>
                <a:highlight>
                  <a:srgbClr val="E6F4EA"/>
                </a:highlight>
                <a:latin typeface="Google Sans"/>
                <a:ea typeface="Google Sans"/>
                <a:cs typeface="Google Sans"/>
                <a:sym typeface="Google Sans"/>
              </a:endParaRPr>
            </a:p>
            <a:p>
              <a:pPr indent="0" lvl="0" marL="0" rtl="0" algn="l">
                <a:spcBef>
                  <a:spcPts val="600"/>
                </a:spcBef>
                <a:spcAft>
                  <a:spcPts val="0"/>
                </a:spcAft>
                <a:buNone/>
              </a:pPr>
              <a:r>
                <a:rPr lang="en" sz="1000">
                  <a:solidFill>
                    <a:srgbClr val="188038"/>
                  </a:solidFill>
                  <a:latin typeface="Google Sans"/>
                  <a:ea typeface="Google Sans"/>
                  <a:cs typeface="Google Sans"/>
                  <a:sym typeface="Google Sans"/>
                </a:rPr>
                <a:t>Available for workload execution.</a:t>
              </a:r>
              <a:endParaRPr sz="1000">
                <a:solidFill>
                  <a:srgbClr val="188038"/>
                </a:solidFill>
                <a:latin typeface="Google Sans"/>
                <a:ea typeface="Google Sans"/>
                <a:cs typeface="Google Sans"/>
                <a:sym typeface="Google Sans"/>
              </a:endParaRPr>
            </a:p>
            <a:p>
              <a:pPr indent="0" lvl="0" marL="0" rtl="0" algn="l">
                <a:spcBef>
                  <a:spcPts val="300"/>
                </a:spcBef>
                <a:spcAft>
                  <a:spcPts val="0"/>
                </a:spcAft>
                <a:buNone/>
              </a:pPr>
              <a:r>
                <a:rPr lang="en" sz="1000">
                  <a:solidFill>
                    <a:srgbClr val="5F6368"/>
                  </a:solidFill>
                  <a:latin typeface="Google Sans"/>
                  <a:ea typeface="Google Sans"/>
                  <a:cs typeface="Google Sans"/>
                  <a:sym typeface="Google Sans"/>
                </a:rPr>
                <a:t>Bypassed due to Manager's regional pinning.</a:t>
              </a:r>
              <a:endParaRPr sz="1000">
                <a:solidFill>
                  <a:srgbClr val="5F6368"/>
                </a:solidFill>
                <a:latin typeface="Google Sans"/>
                <a:ea typeface="Google Sans"/>
                <a:cs typeface="Google Sans"/>
                <a:sym typeface="Google Sans"/>
              </a:endParaRPr>
            </a:p>
          </p:txBody>
        </p:sp>
      </p:grpSp>
      <p:pic>
        <p:nvPicPr>
          <p:cNvPr id="369" name="Google Shape;369;p30"/>
          <p:cNvPicPr preferRelativeResize="0"/>
          <p:nvPr/>
        </p:nvPicPr>
        <p:blipFill rotWithShape="1">
          <a:blip r:embed="rId8">
            <a:alphaModFix/>
          </a:blip>
          <a:srcRect b="0" l="0" r="0" t="0"/>
          <a:stretch/>
        </p:blipFill>
        <p:spPr>
          <a:xfrm>
            <a:off x="3048000" y="2009775"/>
            <a:ext cx="381000" cy="171600"/>
          </a:xfrm>
          <a:prstGeom prst="rect">
            <a:avLst/>
          </a:prstGeom>
          <a:noFill/>
          <a:ln>
            <a:noFill/>
          </a:ln>
        </p:spPr>
      </p:pic>
      <p:pic>
        <p:nvPicPr>
          <p:cNvPr id="370" name="Google Shape;370;p30"/>
          <p:cNvPicPr preferRelativeResize="0"/>
          <p:nvPr/>
        </p:nvPicPr>
        <p:blipFill rotWithShape="1">
          <a:blip r:embed="rId9">
            <a:alphaModFix/>
          </a:blip>
          <a:srcRect b="0" l="0" r="0" t="0"/>
          <a:stretch/>
        </p:blipFill>
        <p:spPr>
          <a:xfrm>
            <a:off x="3048000" y="2943225"/>
            <a:ext cx="381000" cy="876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31" title="kubecon1.mov">
            <a:hlinkClick r:id="rId3"/>
          </p:cNvPr>
          <p:cNvPicPr preferRelativeResize="0"/>
          <p:nvPr/>
        </p:nvPicPr>
        <p:blipFill>
          <a:blip r:embed="rId4">
            <a:alphaModFix/>
          </a:blip>
          <a:stretch>
            <a:fillRect/>
          </a:stretch>
        </p:blipFill>
        <p:spPr>
          <a:xfrm>
            <a:off x="152400" y="152400"/>
            <a:ext cx="8415130"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32"/>
          <p:cNvPicPr preferRelativeResize="0"/>
          <p:nvPr/>
        </p:nvPicPr>
        <p:blipFill>
          <a:blip r:embed="rId3">
            <a:alphaModFix/>
          </a:blip>
          <a:stretch>
            <a:fillRect/>
          </a:stretch>
        </p:blipFill>
        <p:spPr>
          <a:xfrm>
            <a:off x="752475" y="423026"/>
            <a:ext cx="7285624" cy="3977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6"/>
          <p:cNvSpPr txBox="1"/>
          <p:nvPr/>
        </p:nvSpPr>
        <p:spPr>
          <a:xfrm>
            <a:off x="576500" y="450400"/>
            <a:ext cx="3000000" cy="60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600"/>
              </a:spcAft>
              <a:buNone/>
            </a:pPr>
            <a:r>
              <a:rPr b="1" lang="en" sz="2720">
                <a:solidFill>
                  <a:srgbClr val="1A73E8"/>
                </a:solidFill>
                <a:latin typeface="Google Sans"/>
                <a:ea typeface="Google Sans"/>
                <a:cs typeface="Google Sans"/>
                <a:sym typeface="Google Sans"/>
              </a:rPr>
              <a:t>Speakers</a:t>
            </a:r>
            <a:endParaRPr b="1">
              <a:latin typeface="Google Sans"/>
              <a:ea typeface="Google Sans"/>
              <a:cs typeface="Google Sans"/>
              <a:sym typeface="Google Sans"/>
            </a:endParaRPr>
          </a:p>
        </p:txBody>
      </p:sp>
      <p:sp>
        <p:nvSpPr>
          <p:cNvPr id="63" name="Google Shape;63;p16"/>
          <p:cNvSpPr/>
          <p:nvPr/>
        </p:nvSpPr>
        <p:spPr>
          <a:xfrm>
            <a:off x="1960075" y="1546675"/>
            <a:ext cx="1177800" cy="1183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 name="Google Shape;64;p16"/>
          <p:cNvSpPr/>
          <p:nvPr/>
        </p:nvSpPr>
        <p:spPr>
          <a:xfrm>
            <a:off x="5855925" y="1546675"/>
            <a:ext cx="1177800" cy="1183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 name="Google Shape;65;p16"/>
          <p:cNvSpPr txBox="1"/>
          <p:nvPr/>
        </p:nvSpPr>
        <p:spPr>
          <a:xfrm>
            <a:off x="1611550" y="2994775"/>
            <a:ext cx="1880700" cy="13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Google Sans"/>
                <a:ea typeface="Google Sans"/>
                <a:cs typeface="Google Sans"/>
                <a:sym typeface="Google Sans"/>
              </a:rPr>
              <a:t>Kishore Jagannath</a:t>
            </a:r>
            <a:endParaRPr b="1">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100">
                <a:solidFill>
                  <a:schemeClr val="dk2"/>
                </a:solidFill>
                <a:latin typeface="Google Sans"/>
                <a:ea typeface="Google Sans"/>
                <a:cs typeface="Google Sans"/>
                <a:sym typeface="Google Sans"/>
              </a:rPr>
              <a:t>Researcher, Blogger, Senior Customer Solutions Engineer at Google</a:t>
            </a:r>
            <a:endParaRPr sz="1100">
              <a:solidFill>
                <a:schemeClr val="dk2"/>
              </a:solidFill>
              <a:latin typeface="Google Sans"/>
              <a:ea typeface="Google Sans"/>
              <a:cs typeface="Google Sans"/>
              <a:sym typeface="Google Sans"/>
            </a:endParaRPr>
          </a:p>
        </p:txBody>
      </p:sp>
      <p:sp>
        <p:nvSpPr>
          <p:cNvPr id="66" name="Google Shape;66;p16"/>
          <p:cNvSpPr txBox="1"/>
          <p:nvPr/>
        </p:nvSpPr>
        <p:spPr>
          <a:xfrm>
            <a:off x="5504475" y="3026600"/>
            <a:ext cx="1880700" cy="139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Google Sans"/>
                <a:ea typeface="Google Sans"/>
                <a:cs typeface="Google Sans"/>
                <a:sym typeface="Google Sans"/>
              </a:rPr>
              <a:t>Ram J A</a:t>
            </a:r>
            <a:endParaRPr b="1">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100">
                <a:solidFill>
                  <a:schemeClr val="dk2"/>
                </a:solidFill>
                <a:latin typeface="Google Sans"/>
                <a:ea typeface="Google Sans"/>
                <a:cs typeface="Google Sans"/>
                <a:sym typeface="Google Sans"/>
              </a:rPr>
              <a:t>Problem Solver</a:t>
            </a:r>
            <a:r>
              <a:rPr lang="en" sz="1100">
                <a:solidFill>
                  <a:schemeClr val="dk2"/>
                </a:solidFill>
                <a:latin typeface="Google Sans"/>
                <a:ea typeface="Google Sans"/>
                <a:cs typeface="Google Sans"/>
                <a:sym typeface="Google Sans"/>
              </a:rPr>
              <a:t>, Solutions Architect at Google</a:t>
            </a:r>
            <a:endParaRPr sz="1100">
              <a:solidFill>
                <a:schemeClr val="dk2"/>
              </a:solidFill>
              <a:latin typeface="Google Sans"/>
              <a:ea typeface="Google Sans"/>
              <a:cs typeface="Google Sans"/>
              <a:sym typeface="Google Sans"/>
            </a:endParaRPr>
          </a:p>
        </p:txBody>
      </p:sp>
      <p:pic>
        <p:nvPicPr>
          <p:cNvPr id="67" name="Google Shape;67;p16" title="profile_image.jpg"/>
          <p:cNvPicPr preferRelativeResize="0"/>
          <p:nvPr/>
        </p:nvPicPr>
        <p:blipFill>
          <a:blip r:embed="rId3">
            <a:alphaModFix/>
          </a:blip>
          <a:stretch>
            <a:fillRect/>
          </a:stretch>
        </p:blipFill>
        <p:spPr>
          <a:xfrm>
            <a:off x="5839275" y="1546675"/>
            <a:ext cx="1211100" cy="1303500"/>
          </a:xfrm>
          <a:prstGeom prst="ellipse">
            <a:avLst/>
          </a:prstGeom>
          <a:noFill/>
          <a:ln>
            <a:noFill/>
          </a:ln>
        </p:spPr>
      </p:pic>
      <p:pic>
        <p:nvPicPr>
          <p:cNvPr id="68" name="Google Shape;68;p16"/>
          <p:cNvPicPr preferRelativeResize="0"/>
          <p:nvPr/>
        </p:nvPicPr>
        <p:blipFill>
          <a:blip r:embed="rId4">
            <a:alphaModFix/>
          </a:blip>
          <a:stretch>
            <a:fillRect/>
          </a:stretch>
        </p:blipFill>
        <p:spPr>
          <a:xfrm>
            <a:off x="1900150" y="1486825"/>
            <a:ext cx="1303500" cy="1303500"/>
          </a:xfrm>
          <a:prstGeom prst="ellipse">
            <a:avLst/>
          </a:prstGeom>
          <a:noFill/>
          <a:ln>
            <a:noFill/>
          </a:ln>
        </p:spPr>
      </p:pic>
      <p:pic>
        <p:nvPicPr>
          <p:cNvPr id="69" name="Google Shape;69;p16"/>
          <p:cNvPicPr preferRelativeResize="0"/>
          <p:nvPr/>
        </p:nvPicPr>
        <p:blipFill>
          <a:blip r:embed="rId5">
            <a:alphaModFix/>
          </a:blip>
          <a:stretch>
            <a:fillRect/>
          </a:stretch>
        </p:blipFill>
        <p:spPr>
          <a:xfrm>
            <a:off x="7463225" y="0"/>
            <a:ext cx="1680767" cy="16807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7"/>
          <p:cNvSpPr/>
          <p:nvPr/>
        </p:nvSpPr>
        <p:spPr>
          <a:xfrm>
            <a:off x="0" y="0"/>
            <a:ext cx="9144000" cy="5143500"/>
          </a:xfrm>
          <a:prstGeom prst="rect">
            <a:avLst/>
          </a:prstGeom>
          <a:solidFill>
            <a:srgbClr val="F8F9FA"/>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5" name="Google Shape;75;p17"/>
          <p:cNvSpPr txBox="1"/>
          <p:nvPr/>
        </p:nvSpPr>
        <p:spPr>
          <a:xfrm>
            <a:off x="381000" y="285750"/>
            <a:ext cx="83820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400">
                <a:solidFill>
                  <a:srgbClr val="1A73E8"/>
                </a:solidFill>
                <a:latin typeface="Google Sans"/>
                <a:ea typeface="Google Sans"/>
                <a:cs typeface="Google Sans"/>
                <a:sym typeface="Google Sans"/>
              </a:rPr>
              <a:t>Agenda</a:t>
            </a:r>
            <a:endParaRPr b="1" sz="2400">
              <a:solidFill>
                <a:srgbClr val="1A73E8"/>
              </a:solidFill>
              <a:latin typeface="Google Sans"/>
              <a:ea typeface="Google Sans"/>
              <a:cs typeface="Google Sans"/>
              <a:sym typeface="Google Sans"/>
            </a:endParaRPr>
          </a:p>
        </p:txBody>
      </p:sp>
      <p:sp>
        <p:nvSpPr>
          <p:cNvPr id="76" name="Google Shape;76;p17"/>
          <p:cNvSpPr txBox="1"/>
          <p:nvPr/>
        </p:nvSpPr>
        <p:spPr>
          <a:xfrm>
            <a:off x="381000" y="714375"/>
            <a:ext cx="8382000" cy="285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3C4043"/>
                </a:solidFill>
                <a:latin typeface="Google Sans Medium"/>
                <a:ea typeface="Google Sans Medium"/>
                <a:cs typeface="Google Sans Medium"/>
                <a:sym typeface="Google Sans Medium"/>
              </a:rPr>
              <a:t>Architecting Global GPU Availability with </a:t>
            </a:r>
            <a:r>
              <a:rPr lang="en">
                <a:solidFill>
                  <a:srgbClr val="3C4043"/>
                </a:solidFill>
                <a:latin typeface="Google Sans Medium"/>
                <a:ea typeface="Google Sans Medium"/>
                <a:cs typeface="Google Sans Medium"/>
                <a:sym typeface="Google Sans Medium"/>
              </a:rPr>
              <a:t>Multikueue</a:t>
            </a:r>
            <a:endParaRPr b="0" sz="1400">
              <a:solidFill>
                <a:srgbClr val="3C4043"/>
              </a:solidFill>
              <a:latin typeface="Google Sans Medium"/>
              <a:ea typeface="Google Sans Medium"/>
              <a:cs typeface="Google Sans Medium"/>
              <a:sym typeface="Google Sans Medium"/>
            </a:endParaRPr>
          </a:p>
        </p:txBody>
      </p:sp>
      <p:grpSp>
        <p:nvGrpSpPr>
          <p:cNvPr id="77" name="Google Shape;77;p17"/>
          <p:cNvGrpSpPr/>
          <p:nvPr/>
        </p:nvGrpSpPr>
        <p:grpSpPr>
          <a:xfrm>
            <a:off x="381000" y="1109100"/>
            <a:ext cx="6969214" cy="3816572"/>
            <a:chOff x="0" y="0"/>
            <a:chExt cx="4381500" cy="3238500"/>
          </a:xfrm>
        </p:grpSpPr>
        <p:sp>
          <p:nvSpPr>
            <p:cNvPr id="78" name="Google Shape;78;p17"/>
            <p:cNvSpPr/>
            <p:nvPr/>
          </p:nvSpPr>
          <p:spPr>
            <a:xfrm>
              <a:off x="0" y="0"/>
              <a:ext cx="4381500" cy="3238500"/>
            </a:xfrm>
            <a:prstGeom prst="roundRect">
              <a:avLst>
                <a:gd fmla="val 3529" name="adj"/>
              </a:avLst>
            </a:prstGeom>
            <a:solidFill>
              <a:srgbClr val="FFFFFF"/>
            </a:solidFill>
            <a:ln cap="flat" cmpd="sng" w="11200">
              <a:solidFill>
                <a:srgbClr val="DADC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9" name="Google Shape;79;p17"/>
            <p:cNvSpPr/>
            <p:nvPr/>
          </p:nvSpPr>
          <p:spPr>
            <a:xfrm>
              <a:off x="0" y="0"/>
              <a:ext cx="4381500" cy="381000"/>
            </a:xfrm>
            <a:custGeom>
              <a:rect b="b" l="l" r="r" t="t"/>
              <a:pathLst>
                <a:path extrusionOk="0" h="120000" w="120000">
                  <a:moveTo>
                    <a:pt x="0" y="36000"/>
                  </a:moveTo>
                  <a:cubicBezTo>
                    <a:pt x="0" y="15000"/>
                    <a:pt x="1304" y="0"/>
                    <a:pt x="3130" y="0"/>
                  </a:cubicBezTo>
                  <a:lnTo>
                    <a:pt x="116870" y="0"/>
                  </a:lnTo>
                  <a:cubicBezTo>
                    <a:pt x="118696" y="0"/>
                    <a:pt x="120000" y="15000"/>
                    <a:pt x="120000" y="36000"/>
                  </a:cubicBezTo>
                  <a:lnTo>
                    <a:pt x="120000" y="120000"/>
                  </a:lnTo>
                  <a:lnTo>
                    <a:pt x="0" y="120000"/>
                  </a:lnTo>
                  <a:close/>
                </a:path>
              </a:pathLst>
            </a:custGeom>
            <a:solidFill>
              <a:srgbClr val="E8F0FE"/>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80" name="Google Shape;80;p17"/>
            <p:cNvGrpSpPr/>
            <p:nvPr/>
          </p:nvGrpSpPr>
          <p:grpSpPr>
            <a:xfrm>
              <a:off x="190500" y="523875"/>
              <a:ext cx="4000425" cy="428700"/>
              <a:chOff x="0" y="0"/>
              <a:chExt cx="4000425" cy="428700"/>
            </a:xfrm>
          </p:grpSpPr>
          <p:sp>
            <p:nvSpPr>
              <p:cNvPr id="81" name="Google Shape;81;p17"/>
              <p:cNvSpPr/>
              <p:nvPr/>
            </p:nvSpPr>
            <p:spPr>
              <a:xfrm>
                <a:off x="0" y="0"/>
                <a:ext cx="285900" cy="285900"/>
              </a:xfrm>
              <a:prstGeom prst="ellipse">
                <a:avLst/>
              </a:prstGeom>
              <a:solidFill>
                <a:srgbClr val="1A73E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2" name="Google Shape;82;p17"/>
              <p:cNvSpPr txBox="1"/>
              <p:nvPr/>
            </p:nvSpPr>
            <p:spPr>
              <a:xfrm>
                <a:off x="0" y="0"/>
                <a:ext cx="285900" cy="285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414">
                    <a:solidFill>
                      <a:srgbClr val="FFFFFF"/>
                    </a:solidFill>
                    <a:latin typeface="Google Sans"/>
                    <a:ea typeface="Google Sans"/>
                    <a:cs typeface="Google Sans"/>
                    <a:sym typeface="Google Sans"/>
                  </a:rPr>
                  <a:t>01</a:t>
                </a:r>
                <a:endParaRPr b="1" sz="1414">
                  <a:solidFill>
                    <a:srgbClr val="FFFFFF"/>
                  </a:solidFill>
                  <a:latin typeface="Google Sans"/>
                  <a:ea typeface="Google Sans"/>
                  <a:cs typeface="Google Sans"/>
                  <a:sym typeface="Google Sans"/>
                </a:endParaRPr>
              </a:p>
            </p:txBody>
          </p:sp>
          <p:sp>
            <p:nvSpPr>
              <p:cNvPr id="83" name="Google Shape;83;p17"/>
              <p:cNvSpPr txBox="1"/>
              <p:nvPr/>
            </p:nvSpPr>
            <p:spPr>
              <a:xfrm>
                <a:off x="428625" y="0"/>
                <a:ext cx="3571800" cy="428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102">
                    <a:solidFill>
                      <a:srgbClr val="3C4043"/>
                    </a:solidFill>
                    <a:latin typeface="Google Sans"/>
                    <a:ea typeface="Google Sans"/>
                    <a:cs typeface="Google Sans"/>
                    <a:sym typeface="Google Sans"/>
                  </a:rPr>
                  <a:t>Introduction to Kueues &amp; MultiKueue</a:t>
                </a:r>
                <a:endParaRPr b="1" sz="1102">
                  <a:solidFill>
                    <a:srgbClr val="3C4043"/>
                  </a:solidFill>
                  <a:latin typeface="Google Sans"/>
                  <a:ea typeface="Google Sans"/>
                  <a:cs typeface="Google Sans"/>
                  <a:sym typeface="Google Sans"/>
                </a:endParaRPr>
              </a:p>
              <a:p>
                <a:pPr indent="0" lvl="0" marL="0" rtl="0" algn="l">
                  <a:spcBef>
                    <a:spcPts val="0"/>
                  </a:spcBef>
                  <a:spcAft>
                    <a:spcPts val="0"/>
                  </a:spcAft>
                  <a:buNone/>
                </a:pPr>
                <a:r>
                  <a:rPr b="0" lang="en" sz="1002">
                    <a:solidFill>
                      <a:srgbClr val="5F6368"/>
                    </a:solidFill>
                    <a:latin typeface="Google Sans"/>
                    <a:ea typeface="Google Sans"/>
                    <a:cs typeface="Google Sans"/>
                    <a:sym typeface="Google Sans"/>
                  </a:rPr>
                  <a:t>Foundation of job queueing and cluster-wide resource management.</a:t>
                </a:r>
                <a:endParaRPr b="0" sz="1002">
                  <a:solidFill>
                    <a:srgbClr val="5F6368"/>
                  </a:solidFill>
                  <a:latin typeface="Google Sans"/>
                  <a:ea typeface="Google Sans"/>
                  <a:cs typeface="Google Sans"/>
                  <a:sym typeface="Google Sans"/>
                </a:endParaRPr>
              </a:p>
            </p:txBody>
          </p:sp>
        </p:grpSp>
        <p:grpSp>
          <p:nvGrpSpPr>
            <p:cNvPr id="84" name="Google Shape;84;p17"/>
            <p:cNvGrpSpPr/>
            <p:nvPr/>
          </p:nvGrpSpPr>
          <p:grpSpPr>
            <a:xfrm>
              <a:off x="190500" y="1143000"/>
              <a:ext cx="4000425" cy="428700"/>
              <a:chOff x="0" y="0"/>
              <a:chExt cx="4000425" cy="428700"/>
            </a:xfrm>
          </p:grpSpPr>
          <p:sp>
            <p:nvSpPr>
              <p:cNvPr id="85" name="Google Shape;85;p17"/>
              <p:cNvSpPr/>
              <p:nvPr/>
            </p:nvSpPr>
            <p:spPr>
              <a:xfrm>
                <a:off x="0" y="0"/>
                <a:ext cx="285900" cy="285900"/>
              </a:xfrm>
              <a:prstGeom prst="ellipse">
                <a:avLst/>
              </a:prstGeom>
              <a:solidFill>
                <a:srgbClr val="1A73E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6" name="Google Shape;86;p17"/>
              <p:cNvSpPr txBox="1"/>
              <p:nvPr/>
            </p:nvSpPr>
            <p:spPr>
              <a:xfrm>
                <a:off x="0" y="0"/>
                <a:ext cx="285900" cy="285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414">
                    <a:solidFill>
                      <a:srgbClr val="FFFFFF"/>
                    </a:solidFill>
                    <a:latin typeface="Google Sans"/>
                    <a:ea typeface="Google Sans"/>
                    <a:cs typeface="Google Sans"/>
                    <a:sym typeface="Google Sans"/>
                  </a:rPr>
                  <a:t>02</a:t>
                </a:r>
                <a:endParaRPr b="1" sz="1414">
                  <a:solidFill>
                    <a:srgbClr val="FFFFFF"/>
                  </a:solidFill>
                  <a:latin typeface="Google Sans"/>
                  <a:ea typeface="Google Sans"/>
                  <a:cs typeface="Google Sans"/>
                  <a:sym typeface="Google Sans"/>
                </a:endParaRPr>
              </a:p>
            </p:txBody>
          </p:sp>
          <p:sp>
            <p:nvSpPr>
              <p:cNvPr id="87" name="Google Shape;87;p17"/>
              <p:cNvSpPr txBox="1"/>
              <p:nvPr/>
            </p:nvSpPr>
            <p:spPr>
              <a:xfrm>
                <a:off x="428625" y="0"/>
                <a:ext cx="3571800" cy="428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102">
                    <a:solidFill>
                      <a:srgbClr val="3C4043"/>
                    </a:solidFill>
                    <a:latin typeface="Google Sans"/>
                    <a:ea typeface="Google Sans"/>
                    <a:cs typeface="Google Sans"/>
                    <a:sym typeface="Google Sans"/>
                  </a:rPr>
                  <a:t>The Admission Process</a:t>
                </a:r>
                <a:endParaRPr b="1" sz="1102">
                  <a:solidFill>
                    <a:srgbClr val="3C4043"/>
                  </a:solidFill>
                  <a:latin typeface="Google Sans"/>
                  <a:ea typeface="Google Sans"/>
                  <a:cs typeface="Google Sans"/>
                  <a:sym typeface="Google Sans"/>
                </a:endParaRPr>
              </a:p>
              <a:p>
                <a:pPr indent="0" lvl="0" marL="0" rtl="0" algn="l">
                  <a:spcBef>
                    <a:spcPts val="0"/>
                  </a:spcBef>
                  <a:spcAft>
                    <a:spcPts val="0"/>
                  </a:spcAft>
                  <a:buNone/>
                </a:pPr>
                <a:r>
                  <a:rPr b="0" lang="en" sz="1002">
                    <a:solidFill>
                      <a:srgbClr val="5F6368"/>
                    </a:solidFill>
                    <a:latin typeface="Google Sans"/>
                    <a:ea typeface="Google Sans"/>
                    <a:cs typeface="Google Sans"/>
                    <a:sym typeface="Google Sans"/>
                  </a:rPr>
                  <a:t>Deep dive into how MultiKueue dispatches workloads to worker clusters.</a:t>
                </a:r>
                <a:endParaRPr b="0" sz="1002">
                  <a:solidFill>
                    <a:srgbClr val="5F6368"/>
                  </a:solidFill>
                  <a:latin typeface="Google Sans"/>
                  <a:ea typeface="Google Sans"/>
                  <a:cs typeface="Google Sans"/>
                  <a:sym typeface="Google Sans"/>
                </a:endParaRPr>
              </a:p>
            </p:txBody>
          </p:sp>
        </p:grpSp>
        <p:grpSp>
          <p:nvGrpSpPr>
            <p:cNvPr id="88" name="Google Shape;88;p17"/>
            <p:cNvGrpSpPr/>
            <p:nvPr/>
          </p:nvGrpSpPr>
          <p:grpSpPr>
            <a:xfrm>
              <a:off x="190500" y="1762125"/>
              <a:ext cx="4000425" cy="428700"/>
              <a:chOff x="0" y="0"/>
              <a:chExt cx="4000425" cy="428700"/>
            </a:xfrm>
          </p:grpSpPr>
          <p:sp>
            <p:nvSpPr>
              <p:cNvPr id="89" name="Google Shape;89;p17"/>
              <p:cNvSpPr/>
              <p:nvPr/>
            </p:nvSpPr>
            <p:spPr>
              <a:xfrm>
                <a:off x="0" y="0"/>
                <a:ext cx="285900" cy="285900"/>
              </a:xfrm>
              <a:prstGeom prst="ellipse">
                <a:avLst/>
              </a:prstGeom>
              <a:solidFill>
                <a:srgbClr val="1A73E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0" name="Google Shape;90;p17"/>
              <p:cNvSpPr txBox="1"/>
              <p:nvPr/>
            </p:nvSpPr>
            <p:spPr>
              <a:xfrm>
                <a:off x="0" y="0"/>
                <a:ext cx="285900" cy="285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414">
                    <a:solidFill>
                      <a:srgbClr val="FFFFFF"/>
                    </a:solidFill>
                    <a:latin typeface="Google Sans"/>
                    <a:ea typeface="Google Sans"/>
                    <a:cs typeface="Google Sans"/>
                    <a:sym typeface="Google Sans"/>
                  </a:rPr>
                  <a:t>03</a:t>
                </a:r>
                <a:endParaRPr b="1" sz="1414">
                  <a:solidFill>
                    <a:srgbClr val="FFFFFF"/>
                  </a:solidFill>
                  <a:latin typeface="Google Sans"/>
                  <a:ea typeface="Google Sans"/>
                  <a:cs typeface="Google Sans"/>
                  <a:sym typeface="Google Sans"/>
                </a:endParaRPr>
              </a:p>
            </p:txBody>
          </p:sp>
          <p:sp>
            <p:nvSpPr>
              <p:cNvPr id="91" name="Google Shape;91;p17"/>
              <p:cNvSpPr txBox="1"/>
              <p:nvPr/>
            </p:nvSpPr>
            <p:spPr>
              <a:xfrm>
                <a:off x="428625" y="0"/>
                <a:ext cx="3571800" cy="428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102">
                    <a:solidFill>
                      <a:srgbClr val="3C4043"/>
                    </a:solidFill>
                    <a:latin typeface="Google Sans"/>
                    <a:ea typeface="Google Sans"/>
                    <a:cs typeface="Google Sans"/>
                    <a:sym typeface="Google Sans"/>
                  </a:rPr>
                  <a:t>The GPU Scarcity Problem</a:t>
                </a:r>
                <a:endParaRPr b="1" sz="1102">
                  <a:solidFill>
                    <a:srgbClr val="3C4043"/>
                  </a:solidFill>
                  <a:latin typeface="Google Sans"/>
                  <a:ea typeface="Google Sans"/>
                  <a:cs typeface="Google Sans"/>
                  <a:sym typeface="Google Sans"/>
                </a:endParaRPr>
              </a:p>
              <a:p>
                <a:pPr indent="0" lvl="0" marL="0" rtl="0" algn="l">
                  <a:spcBef>
                    <a:spcPts val="0"/>
                  </a:spcBef>
                  <a:spcAft>
                    <a:spcPts val="0"/>
                  </a:spcAft>
                  <a:buNone/>
                </a:pPr>
                <a:r>
                  <a:rPr b="0" lang="en" sz="1002">
                    <a:solidFill>
                      <a:srgbClr val="5F6368"/>
                    </a:solidFill>
                    <a:latin typeface="Google Sans"/>
                    <a:ea typeface="Google Sans"/>
                    <a:cs typeface="Google Sans"/>
                    <a:sym typeface="Google Sans"/>
                  </a:rPr>
                  <a:t>Analyzing regional silos and the impact of fragmented utilization.</a:t>
                </a:r>
                <a:endParaRPr b="0" sz="1002">
                  <a:solidFill>
                    <a:srgbClr val="5F6368"/>
                  </a:solidFill>
                  <a:latin typeface="Google Sans"/>
                  <a:ea typeface="Google Sans"/>
                  <a:cs typeface="Google Sans"/>
                  <a:sym typeface="Google Sans"/>
                </a:endParaRPr>
              </a:p>
            </p:txBody>
          </p:sp>
        </p:grpSp>
        <p:grpSp>
          <p:nvGrpSpPr>
            <p:cNvPr id="92" name="Google Shape;92;p17"/>
            <p:cNvGrpSpPr/>
            <p:nvPr/>
          </p:nvGrpSpPr>
          <p:grpSpPr>
            <a:xfrm>
              <a:off x="190500" y="2381250"/>
              <a:ext cx="4000425" cy="523800"/>
              <a:chOff x="0" y="0"/>
              <a:chExt cx="4000425" cy="523800"/>
            </a:xfrm>
          </p:grpSpPr>
          <p:sp>
            <p:nvSpPr>
              <p:cNvPr id="93" name="Google Shape;93;p17"/>
              <p:cNvSpPr/>
              <p:nvPr/>
            </p:nvSpPr>
            <p:spPr>
              <a:xfrm>
                <a:off x="0" y="0"/>
                <a:ext cx="285900" cy="285900"/>
              </a:xfrm>
              <a:prstGeom prst="ellipse">
                <a:avLst/>
              </a:prstGeom>
              <a:solidFill>
                <a:srgbClr val="1A73E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4" name="Google Shape;94;p17"/>
              <p:cNvSpPr txBox="1"/>
              <p:nvPr/>
            </p:nvSpPr>
            <p:spPr>
              <a:xfrm>
                <a:off x="0" y="0"/>
                <a:ext cx="285900" cy="285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414">
                    <a:solidFill>
                      <a:srgbClr val="FFFFFF"/>
                    </a:solidFill>
                    <a:latin typeface="Google Sans"/>
                    <a:ea typeface="Google Sans"/>
                    <a:cs typeface="Google Sans"/>
                    <a:sym typeface="Google Sans"/>
                  </a:rPr>
                  <a:t>04</a:t>
                </a:r>
                <a:endParaRPr b="1" sz="1414">
                  <a:solidFill>
                    <a:srgbClr val="FFFFFF"/>
                  </a:solidFill>
                  <a:latin typeface="Google Sans"/>
                  <a:ea typeface="Google Sans"/>
                  <a:cs typeface="Google Sans"/>
                  <a:sym typeface="Google Sans"/>
                </a:endParaRPr>
              </a:p>
            </p:txBody>
          </p:sp>
          <p:sp>
            <p:nvSpPr>
              <p:cNvPr id="95" name="Google Shape;95;p17"/>
              <p:cNvSpPr txBox="1"/>
              <p:nvPr/>
            </p:nvSpPr>
            <p:spPr>
              <a:xfrm>
                <a:off x="428625" y="0"/>
                <a:ext cx="3571800" cy="523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102">
                    <a:solidFill>
                      <a:srgbClr val="3C4043"/>
                    </a:solidFill>
                    <a:latin typeface="Google Sans"/>
                    <a:ea typeface="Google Sans"/>
                    <a:cs typeface="Google Sans"/>
                    <a:sym typeface="Google Sans"/>
                  </a:rPr>
                  <a:t>The Solution &amp; Live Demo</a:t>
                </a:r>
                <a:endParaRPr b="1" sz="1102">
                  <a:solidFill>
                    <a:srgbClr val="3C4043"/>
                  </a:solidFill>
                  <a:latin typeface="Google Sans"/>
                  <a:ea typeface="Google Sans"/>
                  <a:cs typeface="Google Sans"/>
                  <a:sym typeface="Google Sans"/>
                </a:endParaRPr>
              </a:p>
              <a:p>
                <a:pPr indent="0" lvl="0" marL="0" rtl="0" algn="l">
                  <a:spcBef>
                    <a:spcPts val="0"/>
                  </a:spcBef>
                  <a:spcAft>
                    <a:spcPts val="0"/>
                  </a:spcAft>
                  <a:buNone/>
                </a:pPr>
                <a:r>
                  <a:rPr b="0" lang="en" sz="1002">
                    <a:solidFill>
                      <a:srgbClr val="5F6368"/>
                    </a:solidFill>
                    <a:latin typeface="Google Sans"/>
                    <a:ea typeface="Google Sans"/>
                    <a:cs typeface="Google Sans"/>
                    <a:sym typeface="Google Sans"/>
                  </a:rPr>
                  <a:t>Bridging regional scarcity through federation and real-time scaling.</a:t>
                </a:r>
                <a:endParaRPr b="0" sz="1002">
                  <a:solidFill>
                    <a:srgbClr val="5F6368"/>
                  </a:solidFill>
                  <a:latin typeface="Google Sans"/>
                  <a:ea typeface="Google Sans"/>
                  <a:cs typeface="Google Sans"/>
                  <a:sym typeface="Google Sans"/>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8"/>
          <p:cNvPicPr preferRelativeResize="0"/>
          <p:nvPr/>
        </p:nvPicPr>
        <p:blipFill>
          <a:blip r:embed="rId3">
            <a:alphaModFix/>
          </a:blip>
          <a:stretch>
            <a:fillRect/>
          </a:stretch>
        </p:blipFill>
        <p:spPr>
          <a:xfrm>
            <a:off x="1102650" y="739350"/>
            <a:ext cx="6713326" cy="3664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 name="Shape 103"/>
        <p:cNvGrpSpPr/>
        <p:nvPr/>
      </p:nvGrpSpPr>
      <p:grpSpPr>
        <a:xfrm>
          <a:off x="0" y="0"/>
          <a:ext cx="0" cy="0"/>
          <a:chOff x="0" y="0"/>
          <a:chExt cx="0" cy="0"/>
        </a:xfrm>
      </p:grpSpPr>
      <p:grpSp>
        <p:nvGrpSpPr>
          <p:cNvPr id="104" name="Google Shape;104;p19"/>
          <p:cNvGrpSpPr/>
          <p:nvPr/>
        </p:nvGrpSpPr>
        <p:grpSpPr>
          <a:xfrm>
            <a:off x="571500" y="381000"/>
            <a:ext cx="8001000" cy="809775"/>
            <a:chOff x="0" y="0"/>
            <a:chExt cx="8001000" cy="809775"/>
          </a:xfrm>
        </p:grpSpPr>
        <p:sp>
          <p:nvSpPr>
            <p:cNvPr id="105" name="Google Shape;105;p19"/>
            <p:cNvSpPr txBox="1"/>
            <p:nvPr/>
          </p:nvSpPr>
          <p:spPr>
            <a:xfrm>
              <a:off x="0" y="0"/>
              <a:ext cx="8001000" cy="476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590">
                  <a:solidFill>
                    <a:srgbClr val="1A73E8"/>
                  </a:solidFill>
                  <a:latin typeface="Google Sans"/>
                  <a:ea typeface="Google Sans"/>
                  <a:cs typeface="Google Sans"/>
                  <a:sym typeface="Google Sans"/>
                </a:rPr>
                <a:t>Efficient Resource Management with Kueue</a:t>
              </a:r>
              <a:endParaRPr b="1" sz="2590">
                <a:solidFill>
                  <a:srgbClr val="1A73E8"/>
                </a:solidFill>
                <a:latin typeface="Google Sans"/>
                <a:ea typeface="Google Sans"/>
                <a:cs typeface="Google Sans"/>
                <a:sym typeface="Google Sans"/>
              </a:endParaRPr>
            </a:p>
          </p:txBody>
        </p:sp>
        <p:sp>
          <p:nvSpPr>
            <p:cNvPr id="106" name="Google Shape;106;p19"/>
            <p:cNvSpPr txBox="1"/>
            <p:nvPr/>
          </p:nvSpPr>
          <p:spPr>
            <a:xfrm>
              <a:off x="0" y="523875"/>
              <a:ext cx="8001000" cy="285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 sz="1400">
                  <a:solidFill>
                    <a:srgbClr val="5F6368"/>
                  </a:solidFill>
                  <a:latin typeface="Google Sans Medium"/>
                  <a:ea typeface="Google Sans Medium"/>
                  <a:cs typeface="Google Sans Medium"/>
                  <a:sym typeface="Google Sans Medium"/>
                </a:rPr>
                <a:t>Optimizing Batch &amp; Training Workloads</a:t>
              </a:r>
              <a:endParaRPr b="0" sz="1400">
                <a:solidFill>
                  <a:srgbClr val="5F6368"/>
                </a:solidFill>
                <a:latin typeface="Google Sans Medium"/>
                <a:ea typeface="Google Sans Medium"/>
                <a:cs typeface="Google Sans Medium"/>
                <a:sym typeface="Google Sans Medium"/>
              </a:endParaRPr>
            </a:p>
          </p:txBody>
        </p:sp>
      </p:grpSp>
      <p:sp>
        <p:nvSpPr>
          <p:cNvPr id="107" name="Google Shape;107;p19"/>
          <p:cNvSpPr txBox="1"/>
          <p:nvPr/>
        </p:nvSpPr>
        <p:spPr>
          <a:xfrm>
            <a:off x="571500" y="1333500"/>
            <a:ext cx="3810000" cy="571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0" lang="en" sz="1200">
                <a:solidFill>
                  <a:srgbClr val="3C4043"/>
                </a:solidFill>
                <a:latin typeface="Google Sans"/>
                <a:ea typeface="Google Sans"/>
                <a:cs typeface="Google Sans"/>
                <a:sym typeface="Google Sans"/>
              </a:rPr>
              <a:t>Kueue manages job queuing and resource quotas for complex AI/ML environments, ensuring fair access to high-demand hardware.</a:t>
            </a:r>
            <a:endParaRPr b="0" sz="1200">
              <a:solidFill>
                <a:srgbClr val="3C4043"/>
              </a:solidFill>
              <a:latin typeface="Google Sans"/>
              <a:ea typeface="Google Sans"/>
              <a:cs typeface="Google Sans"/>
              <a:sym typeface="Google Sans"/>
            </a:endParaRPr>
          </a:p>
        </p:txBody>
      </p:sp>
      <p:grpSp>
        <p:nvGrpSpPr>
          <p:cNvPr id="108" name="Google Shape;108;p19"/>
          <p:cNvGrpSpPr/>
          <p:nvPr/>
        </p:nvGrpSpPr>
        <p:grpSpPr>
          <a:xfrm>
            <a:off x="571500" y="2095500"/>
            <a:ext cx="8048625" cy="2286000"/>
            <a:chOff x="0" y="0"/>
            <a:chExt cx="8048625" cy="2286000"/>
          </a:xfrm>
        </p:grpSpPr>
        <p:grpSp>
          <p:nvGrpSpPr>
            <p:cNvPr id="109" name="Google Shape;109;p19"/>
            <p:cNvGrpSpPr/>
            <p:nvPr/>
          </p:nvGrpSpPr>
          <p:grpSpPr>
            <a:xfrm>
              <a:off x="0" y="0"/>
              <a:ext cx="1905000" cy="2286000"/>
              <a:chOff x="0" y="0"/>
              <a:chExt cx="1905000" cy="2286000"/>
            </a:xfrm>
          </p:grpSpPr>
          <p:sp>
            <p:nvSpPr>
              <p:cNvPr id="110" name="Google Shape;110;p19"/>
              <p:cNvSpPr/>
              <p:nvPr/>
            </p:nvSpPr>
            <p:spPr>
              <a:xfrm>
                <a:off x="0" y="0"/>
                <a:ext cx="1905000" cy="2286000"/>
              </a:xfrm>
              <a:prstGeom prst="roundRect">
                <a:avLst>
                  <a:gd fmla="val 6000" name="adj"/>
                </a:avLst>
              </a:prstGeom>
              <a:solidFill>
                <a:srgbClr val="F8F9FA"/>
              </a:solidFill>
              <a:ln cap="flat" cmpd="sng" w="9525">
                <a:solidFill>
                  <a:srgbClr val="E8EAED"/>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11" name="Google Shape;111;p19"/>
              <p:cNvSpPr txBox="1"/>
              <p:nvPr/>
            </p:nvSpPr>
            <p:spPr>
              <a:xfrm>
                <a:off x="142875" y="225552"/>
                <a:ext cx="16191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2400">
                    <a:solidFill>
                      <a:srgbClr val="1A73E8"/>
                    </a:solidFill>
                    <a:latin typeface="Material Icons"/>
                    <a:ea typeface="Material Icons"/>
                    <a:cs typeface="Material Icons"/>
                    <a:sym typeface="Material Icons"/>
                  </a:rPr>
                  <a:t>groups</a:t>
                </a:r>
                <a:endParaRPr sz="2400">
                  <a:solidFill>
                    <a:srgbClr val="1A73E8"/>
                  </a:solidFill>
                  <a:latin typeface="Material Icons"/>
                  <a:ea typeface="Material Icons"/>
                  <a:cs typeface="Material Icons"/>
                  <a:sym typeface="Material Icons"/>
                </a:endParaRPr>
              </a:p>
            </p:txBody>
          </p:sp>
          <p:sp>
            <p:nvSpPr>
              <p:cNvPr id="112" name="Google Shape;112;p19"/>
              <p:cNvSpPr txBox="1"/>
              <p:nvPr/>
            </p:nvSpPr>
            <p:spPr>
              <a:xfrm>
                <a:off x="142875" y="666750"/>
                <a:ext cx="1619100" cy="1428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100">
                    <a:solidFill>
                      <a:srgbClr val="1A73E8"/>
                    </a:solidFill>
                    <a:latin typeface="Google Sans"/>
                    <a:ea typeface="Google Sans"/>
                    <a:cs typeface="Google Sans"/>
                    <a:sym typeface="Google Sans"/>
                  </a:rPr>
                  <a:t>Multi-Team Collaboration</a:t>
                </a:r>
                <a:endParaRPr b="1" sz="1100">
                  <a:solidFill>
                    <a:srgbClr val="1A73E8"/>
                  </a:solidFill>
                  <a:latin typeface="Google Sans"/>
                  <a:ea typeface="Google Sans"/>
                  <a:cs typeface="Google Sans"/>
                  <a:sym typeface="Google Sans"/>
                </a:endParaRPr>
              </a:p>
              <a:p>
                <a:pPr indent="0" lvl="0" marL="0" rtl="0" algn="l">
                  <a:spcBef>
                    <a:spcPts val="600"/>
                  </a:spcBef>
                  <a:spcAft>
                    <a:spcPts val="0"/>
                  </a:spcAft>
                  <a:buNone/>
                </a:pPr>
                <a:r>
                  <a:rPr lang="en" sz="1100">
                    <a:solidFill>
                      <a:srgbClr val="5F6368"/>
                    </a:solidFill>
                    <a:latin typeface="Google Sans"/>
                    <a:ea typeface="Google Sans"/>
                    <a:cs typeface="Google Sans"/>
                    <a:sym typeface="Google Sans"/>
                  </a:rPr>
                  <a:t>Enables multiple teams to share a common pool of GPUs and compute nodes without interference.</a:t>
                </a:r>
                <a:endParaRPr sz="1100">
                  <a:solidFill>
                    <a:srgbClr val="5F6368"/>
                  </a:solidFill>
                  <a:latin typeface="Google Sans"/>
                  <a:ea typeface="Google Sans"/>
                  <a:cs typeface="Google Sans"/>
                  <a:sym typeface="Google Sans"/>
                </a:endParaRPr>
              </a:p>
            </p:txBody>
          </p:sp>
        </p:grpSp>
        <p:grpSp>
          <p:nvGrpSpPr>
            <p:cNvPr id="113" name="Google Shape;113;p19"/>
            <p:cNvGrpSpPr/>
            <p:nvPr/>
          </p:nvGrpSpPr>
          <p:grpSpPr>
            <a:xfrm>
              <a:off x="2047875" y="0"/>
              <a:ext cx="1905000" cy="2286000"/>
              <a:chOff x="0" y="0"/>
              <a:chExt cx="1905000" cy="2286000"/>
            </a:xfrm>
          </p:grpSpPr>
          <p:sp>
            <p:nvSpPr>
              <p:cNvPr id="114" name="Google Shape;114;p19"/>
              <p:cNvSpPr/>
              <p:nvPr/>
            </p:nvSpPr>
            <p:spPr>
              <a:xfrm>
                <a:off x="0" y="0"/>
                <a:ext cx="1905000" cy="2286000"/>
              </a:xfrm>
              <a:prstGeom prst="roundRect">
                <a:avLst>
                  <a:gd fmla="val 6000" name="adj"/>
                </a:avLst>
              </a:prstGeom>
              <a:solidFill>
                <a:srgbClr val="F8F9FA"/>
              </a:solidFill>
              <a:ln cap="flat" cmpd="sng" w="9525">
                <a:solidFill>
                  <a:srgbClr val="E8EAED"/>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15" name="Google Shape;115;p19"/>
              <p:cNvSpPr txBox="1"/>
              <p:nvPr/>
            </p:nvSpPr>
            <p:spPr>
              <a:xfrm>
                <a:off x="142875" y="225552"/>
                <a:ext cx="16191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2400">
                    <a:solidFill>
                      <a:srgbClr val="1A73E8"/>
                    </a:solidFill>
                    <a:latin typeface="Material Icons"/>
                    <a:ea typeface="Material Icons"/>
                    <a:cs typeface="Material Icons"/>
                    <a:sym typeface="Material Icons"/>
                  </a:rPr>
                  <a:t>model_training</a:t>
                </a:r>
                <a:endParaRPr sz="2400">
                  <a:solidFill>
                    <a:srgbClr val="1A73E8"/>
                  </a:solidFill>
                  <a:latin typeface="Material Icons"/>
                  <a:ea typeface="Material Icons"/>
                  <a:cs typeface="Material Icons"/>
                  <a:sym typeface="Material Icons"/>
                </a:endParaRPr>
              </a:p>
            </p:txBody>
          </p:sp>
          <p:sp>
            <p:nvSpPr>
              <p:cNvPr id="116" name="Google Shape;116;p19"/>
              <p:cNvSpPr txBox="1"/>
              <p:nvPr/>
            </p:nvSpPr>
            <p:spPr>
              <a:xfrm>
                <a:off x="142875" y="666750"/>
                <a:ext cx="1619100" cy="1428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100">
                    <a:solidFill>
                      <a:srgbClr val="1A73E8"/>
                    </a:solidFill>
                    <a:latin typeface="Google Sans"/>
                    <a:ea typeface="Google Sans"/>
                    <a:cs typeface="Google Sans"/>
                    <a:sym typeface="Google Sans"/>
                  </a:rPr>
                  <a:t>AI/ML Training</a:t>
                </a:r>
                <a:endParaRPr b="1" sz="1100">
                  <a:solidFill>
                    <a:srgbClr val="1A73E8"/>
                  </a:solidFill>
                  <a:latin typeface="Google Sans"/>
                  <a:ea typeface="Google Sans"/>
                  <a:cs typeface="Google Sans"/>
                  <a:sym typeface="Google Sans"/>
                </a:endParaRPr>
              </a:p>
              <a:p>
                <a:pPr indent="0" lvl="0" marL="0" rtl="0" algn="l">
                  <a:spcBef>
                    <a:spcPts val="600"/>
                  </a:spcBef>
                  <a:spcAft>
                    <a:spcPts val="0"/>
                  </a:spcAft>
                  <a:buNone/>
                </a:pPr>
                <a:r>
                  <a:rPr lang="en" sz="1100">
                    <a:solidFill>
                      <a:srgbClr val="5F6368"/>
                    </a:solidFill>
                    <a:latin typeface="Google Sans"/>
                    <a:ea typeface="Google Sans"/>
                    <a:cs typeface="Google Sans"/>
                    <a:sym typeface="Google Sans"/>
                  </a:rPr>
                  <a:t>Orchestrates large-scale model training jobs that require dedicated, high-performance resources.</a:t>
                </a:r>
                <a:endParaRPr sz="1100">
                  <a:solidFill>
                    <a:srgbClr val="5F6368"/>
                  </a:solidFill>
                  <a:latin typeface="Google Sans"/>
                  <a:ea typeface="Google Sans"/>
                  <a:cs typeface="Google Sans"/>
                  <a:sym typeface="Google Sans"/>
                </a:endParaRPr>
              </a:p>
            </p:txBody>
          </p:sp>
        </p:grpSp>
        <p:grpSp>
          <p:nvGrpSpPr>
            <p:cNvPr id="117" name="Google Shape;117;p19"/>
            <p:cNvGrpSpPr/>
            <p:nvPr/>
          </p:nvGrpSpPr>
          <p:grpSpPr>
            <a:xfrm>
              <a:off x="4095750" y="0"/>
              <a:ext cx="1905000" cy="2286000"/>
              <a:chOff x="0" y="0"/>
              <a:chExt cx="1905000" cy="2286000"/>
            </a:xfrm>
          </p:grpSpPr>
          <p:sp>
            <p:nvSpPr>
              <p:cNvPr id="118" name="Google Shape;118;p19"/>
              <p:cNvSpPr/>
              <p:nvPr/>
            </p:nvSpPr>
            <p:spPr>
              <a:xfrm>
                <a:off x="0" y="0"/>
                <a:ext cx="1905000" cy="2286000"/>
              </a:xfrm>
              <a:prstGeom prst="roundRect">
                <a:avLst>
                  <a:gd fmla="val 6000" name="adj"/>
                </a:avLst>
              </a:prstGeom>
              <a:solidFill>
                <a:srgbClr val="F8F9FA"/>
              </a:solidFill>
              <a:ln cap="flat" cmpd="sng" w="9525">
                <a:solidFill>
                  <a:srgbClr val="E8EAED"/>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19" name="Google Shape;119;p19"/>
              <p:cNvSpPr txBox="1"/>
              <p:nvPr/>
            </p:nvSpPr>
            <p:spPr>
              <a:xfrm>
                <a:off x="142875" y="225552"/>
                <a:ext cx="16191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2400">
                    <a:solidFill>
                      <a:srgbClr val="1A73E8"/>
                    </a:solidFill>
                    <a:latin typeface="Material Icons"/>
                    <a:ea typeface="Material Icons"/>
                    <a:cs typeface="Material Icons"/>
                    <a:sym typeface="Material Icons"/>
                  </a:rPr>
                  <a:t>bolt</a:t>
                </a:r>
                <a:endParaRPr sz="2400">
                  <a:solidFill>
                    <a:srgbClr val="1A73E8"/>
                  </a:solidFill>
                  <a:latin typeface="Material Icons"/>
                  <a:ea typeface="Material Icons"/>
                  <a:cs typeface="Material Icons"/>
                  <a:sym typeface="Material Icons"/>
                </a:endParaRPr>
              </a:p>
            </p:txBody>
          </p:sp>
          <p:sp>
            <p:nvSpPr>
              <p:cNvPr id="120" name="Google Shape;120;p19"/>
              <p:cNvSpPr txBox="1"/>
              <p:nvPr/>
            </p:nvSpPr>
            <p:spPr>
              <a:xfrm>
                <a:off x="142875" y="666750"/>
                <a:ext cx="1619100" cy="1428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100">
                    <a:solidFill>
                      <a:srgbClr val="1A73E8"/>
                    </a:solidFill>
                    <a:latin typeface="Google Sans"/>
                    <a:ea typeface="Google Sans"/>
                    <a:cs typeface="Google Sans"/>
                    <a:sym typeface="Google Sans"/>
                  </a:rPr>
                  <a:t>Batch Inference</a:t>
                </a:r>
                <a:endParaRPr b="1" sz="1100">
                  <a:solidFill>
                    <a:srgbClr val="1A73E8"/>
                  </a:solidFill>
                  <a:latin typeface="Google Sans"/>
                  <a:ea typeface="Google Sans"/>
                  <a:cs typeface="Google Sans"/>
                  <a:sym typeface="Google Sans"/>
                </a:endParaRPr>
              </a:p>
              <a:p>
                <a:pPr indent="0" lvl="0" marL="0" rtl="0" algn="l">
                  <a:spcBef>
                    <a:spcPts val="600"/>
                  </a:spcBef>
                  <a:spcAft>
                    <a:spcPts val="0"/>
                  </a:spcAft>
                  <a:buNone/>
                </a:pPr>
                <a:r>
                  <a:rPr lang="en" sz="1100">
                    <a:solidFill>
                      <a:srgbClr val="5F6368"/>
                    </a:solidFill>
                    <a:latin typeface="Google Sans"/>
                    <a:ea typeface="Google Sans"/>
                    <a:cs typeface="Google Sans"/>
                    <a:sym typeface="Google Sans"/>
                  </a:rPr>
                  <a:t>Handles high-throughput inference tasks efficiently by managing job priority and allocation.</a:t>
                </a:r>
                <a:endParaRPr sz="1100">
                  <a:solidFill>
                    <a:srgbClr val="5F6368"/>
                  </a:solidFill>
                  <a:latin typeface="Google Sans"/>
                  <a:ea typeface="Google Sans"/>
                  <a:cs typeface="Google Sans"/>
                  <a:sym typeface="Google Sans"/>
                </a:endParaRPr>
              </a:p>
            </p:txBody>
          </p:sp>
        </p:grpSp>
        <p:grpSp>
          <p:nvGrpSpPr>
            <p:cNvPr id="121" name="Google Shape;121;p19"/>
            <p:cNvGrpSpPr/>
            <p:nvPr/>
          </p:nvGrpSpPr>
          <p:grpSpPr>
            <a:xfrm>
              <a:off x="6143625" y="0"/>
              <a:ext cx="1905000" cy="2286000"/>
              <a:chOff x="0" y="0"/>
              <a:chExt cx="1905000" cy="2286000"/>
            </a:xfrm>
          </p:grpSpPr>
          <p:sp>
            <p:nvSpPr>
              <p:cNvPr id="122" name="Google Shape;122;p19"/>
              <p:cNvSpPr/>
              <p:nvPr/>
            </p:nvSpPr>
            <p:spPr>
              <a:xfrm>
                <a:off x="0" y="0"/>
                <a:ext cx="1905000" cy="2286000"/>
              </a:xfrm>
              <a:prstGeom prst="roundRect">
                <a:avLst>
                  <a:gd fmla="val 6000" name="adj"/>
                </a:avLst>
              </a:prstGeom>
              <a:solidFill>
                <a:srgbClr val="F8F9FA"/>
              </a:solidFill>
              <a:ln cap="flat" cmpd="sng" w="9525">
                <a:solidFill>
                  <a:srgbClr val="E8EAED"/>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23" name="Google Shape;123;p19"/>
              <p:cNvSpPr txBox="1"/>
              <p:nvPr/>
            </p:nvSpPr>
            <p:spPr>
              <a:xfrm>
                <a:off x="142875" y="225552"/>
                <a:ext cx="16191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2400">
                    <a:solidFill>
                      <a:srgbClr val="1A73E8"/>
                    </a:solidFill>
                    <a:latin typeface="Material Icons"/>
                    <a:ea typeface="Material Icons"/>
                    <a:cs typeface="Material Icons"/>
                    <a:sym typeface="Material Icons"/>
                  </a:rPr>
                  <a:t>analytics</a:t>
                </a:r>
                <a:endParaRPr sz="2400">
                  <a:solidFill>
                    <a:srgbClr val="1A73E8"/>
                  </a:solidFill>
                  <a:latin typeface="Material Icons"/>
                  <a:ea typeface="Material Icons"/>
                  <a:cs typeface="Material Icons"/>
                  <a:sym typeface="Material Icons"/>
                </a:endParaRPr>
              </a:p>
            </p:txBody>
          </p:sp>
          <p:sp>
            <p:nvSpPr>
              <p:cNvPr id="124" name="Google Shape;124;p19"/>
              <p:cNvSpPr txBox="1"/>
              <p:nvPr/>
            </p:nvSpPr>
            <p:spPr>
              <a:xfrm>
                <a:off x="142875" y="666750"/>
                <a:ext cx="1619100" cy="1428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100">
                    <a:solidFill>
                      <a:srgbClr val="1A73E8"/>
                    </a:solidFill>
                    <a:latin typeface="Google Sans"/>
                    <a:ea typeface="Google Sans"/>
                    <a:cs typeface="Google Sans"/>
                    <a:sym typeface="Google Sans"/>
                  </a:rPr>
                  <a:t>Resource Optimization</a:t>
                </a:r>
                <a:endParaRPr b="1" sz="1100">
                  <a:solidFill>
                    <a:srgbClr val="1A73E8"/>
                  </a:solidFill>
                  <a:latin typeface="Google Sans"/>
                  <a:ea typeface="Google Sans"/>
                  <a:cs typeface="Google Sans"/>
                  <a:sym typeface="Google Sans"/>
                </a:endParaRPr>
              </a:p>
              <a:p>
                <a:pPr indent="0" lvl="0" marL="0" rtl="0" algn="l">
                  <a:spcBef>
                    <a:spcPts val="600"/>
                  </a:spcBef>
                  <a:spcAft>
                    <a:spcPts val="0"/>
                  </a:spcAft>
                  <a:buNone/>
                </a:pPr>
                <a:r>
                  <a:rPr lang="en" sz="1100">
                    <a:solidFill>
                      <a:srgbClr val="5F6368"/>
                    </a:solidFill>
                    <a:latin typeface="Google Sans"/>
                    <a:ea typeface="Google Sans"/>
                    <a:cs typeface="Google Sans"/>
                    <a:sym typeface="Google Sans"/>
                  </a:rPr>
                  <a:t>Prevents resource starvation and maximizes the utilization of limited datacenter GPUs.</a:t>
                </a:r>
                <a:endParaRPr sz="1100">
                  <a:solidFill>
                    <a:srgbClr val="5F6368"/>
                  </a:solidFill>
                  <a:latin typeface="Google Sans"/>
                  <a:ea typeface="Google Sans"/>
                  <a:cs typeface="Google Sans"/>
                  <a:sym typeface="Google Sans"/>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 name="Shape 127"/>
        <p:cNvGrpSpPr/>
        <p:nvPr/>
      </p:nvGrpSpPr>
      <p:grpSpPr>
        <a:xfrm>
          <a:off x="0" y="0"/>
          <a:ext cx="0" cy="0"/>
          <a:chOff x="0" y="0"/>
          <a:chExt cx="0" cy="0"/>
        </a:xfrm>
      </p:grpSpPr>
      <p:sp>
        <p:nvSpPr>
          <p:cNvPr id="128" name="Google Shape;128;p20"/>
          <p:cNvSpPr txBox="1"/>
          <p:nvPr/>
        </p:nvSpPr>
        <p:spPr>
          <a:xfrm>
            <a:off x="571500" y="381000"/>
            <a:ext cx="8001000" cy="4287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b="1" lang="en" sz="2800">
                <a:solidFill>
                  <a:srgbClr val="1A73E8"/>
                </a:solidFill>
                <a:latin typeface="Google Sans"/>
                <a:ea typeface="Google Sans"/>
                <a:cs typeface="Google Sans"/>
                <a:sym typeface="Google Sans"/>
              </a:rPr>
              <a:t>Kueue Resources &amp; Architecture</a:t>
            </a:r>
            <a:endParaRPr b="1" sz="2800">
              <a:solidFill>
                <a:srgbClr val="1A73E8"/>
              </a:solidFill>
              <a:latin typeface="Google Sans"/>
              <a:ea typeface="Google Sans"/>
              <a:cs typeface="Google Sans"/>
              <a:sym typeface="Google Sans"/>
            </a:endParaRPr>
          </a:p>
        </p:txBody>
      </p:sp>
      <p:sp>
        <p:nvSpPr>
          <p:cNvPr id="129" name="Google Shape;129;p20"/>
          <p:cNvSpPr txBox="1"/>
          <p:nvPr/>
        </p:nvSpPr>
        <p:spPr>
          <a:xfrm>
            <a:off x="571500" y="857250"/>
            <a:ext cx="8001000" cy="2859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b="0" lang="en" sz="1400">
                <a:solidFill>
                  <a:srgbClr val="5F6368"/>
                </a:solidFill>
                <a:latin typeface="Google Sans Medium"/>
                <a:ea typeface="Google Sans Medium"/>
                <a:cs typeface="Google Sans Medium"/>
                <a:sym typeface="Google Sans Medium"/>
              </a:rPr>
              <a:t>Hierarchical resource management for Kubernetes clusters</a:t>
            </a:r>
            <a:endParaRPr b="0" sz="1400">
              <a:solidFill>
                <a:srgbClr val="5F6368"/>
              </a:solidFill>
              <a:latin typeface="Google Sans Medium"/>
              <a:ea typeface="Google Sans Medium"/>
              <a:cs typeface="Google Sans Medium"/>
              <a:sym typeface="Google Sans Medium"/>
            </a:endParaRPr>
          </a:p>
        </p:txBody>
      </p:sp>
      <p:grpSp>
        <p:nvGrpSpPr>
          <p:cNvPr id="130" name="Google Shape;130;p20"/>
          <p:cNvGrpSpPr/>
          <p:nvPr/>
        </p:nvGrpSpPr>
        <p:grpSpPr>
          <a:xfrm>
            <a:off x="571500" y="1333500"/>
            <a:ext cx="3619500" cy="3429000"/>
            <a:chOff x="0" y="0"/>
            <a:chExt cx="3619500" cy="3429000"/>
          </a:xfrm>
        </p:grpSpPr>
        <p:sp>
          <p:nvSpPr>
            <p:cNvPr id="131" name="Google Shape;131;p20"/>
            <p:cNvSpPr/>
            <p:nvPr/>
          </p:nvSpPr>
          <p:spPr>
            <a:xfrm>
              <a:off x="0" y="0"/>
              <a:ext cx="3619500" cy="3429000"/>
            </a:xfrm>
            <a:prstGeom prst="roundRect">
              <a:avLst>
                <a:gd fmla="val 3333" name="adj"/>
              </a:avLst>
            </a:prstGeom>
            <a:solidFill>
              <a:srgbClr val="FFFFFF"/>
            </a:solidFill>
            <a:ln cap="flat" cmpd="sng" w="9525">
              <a:solidFill>
                <a:srgbClr val="E8EAED"/>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132" name="Google Shape;132;p20"/>
            <p:cNvGrpSpPr/>
            <p:nvPr/>
          </p:nvGrpSpPr>
          <p:grpSpPr>
            <a:xfrm>
              <a:off x="190500" y="190500"/>
              <a:ext cx="3238500" cy="3095775"/>
              <a:chOff x="0" y="0"/>
              <a:chExt cx="3238500" cy="3095775"/>
            </a:xfrm>
          </p:grpSpPr>
          <p:grpSp>
            <p:nvGrpSpPr>
              <p:cNvPr id="133" name="Google Shape;133;p20"/>
              <p:cNvGrpSpPr/>
              <p:nvPr/>
            </p:nvGrpSpPr>
            <p:grpSpPr>
              <a:xfrm>
                <a:off x="0" y="0"/>
                <a:ext cx="3238500" cy="666900"/>
                <a:chOff x="0" y="0"/>
                <a:chExt cx="3238500" cy="666900"/>
              </a:xfrm>
            </p:grpSpPr>
            <p:sp>
              <p:nvSpPr>
                <p:cNvPr id="134" name="Google Shape;134;p20"/>
                <p:cNvSpPr/>
                <p:nvPr/>
              </p:nvSpPr>
              <p:spPr>
                <a:xfrm>
                  <a:off x="0" y="0"/>
                  <a:ext cx="3238500" cy="666900"/>
                </a:xfrm>
                <a:prstGeom prst="roundRect">
                  <a:avLst>
                    <a:gd fmla="val 11428" name="adj"/>
                  </a:avLst>
                </a:prstGeom>
                <a:solidFill>
                  <a:srgbClr val="E8F0FE"/>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35" name="Google Shape;135;p20"/>
                <p:cNvSpPr txBox="1"/>
                <p:nvPr/>
              </p:nvSpPr>
              <p:spPr>
                <a:xfrm>
                  <a:off x="142875" y="0"/>
                  <a:ext cx="2952900" cy="666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100">
                      <a:solidFill>
                        <a:srgbClr val="1A73E8"/>
                      </a:solidFill>
                      <a:latin typeface="Google Sans"/>
                      <a:ea typeface="Google Sans"/>
                      <a:cs typeface="Google Sans"/>
                      <a:sym typeface="Google Sans"/>
                    </a:rPr>
                    <a:t>ResourceFlavor</a:t>
                  </a:r>
                  <a:endParaRPr b="1" sz="1100">
                    <a:solidFill>
                      <a:srgbClr val="1A73E8"/>
                    </a:solidFill>
                    <a:latin typeface="Google Sans"/>
                    <a:ea typeface="Google Sans"/>
                    <a:cs typeface="Google Sans"/>
                    <a:sym typeface="Google Sans"/>
                  </a:endParaRPr>
                </a:p>
                <a:p>
                  <a:pPr indent="0" lvl="0" marL="0" rtl="0" algn="l">
                    <a:spcBef>
                      <a:spcPts val="150"/>
                    </a:spcBef>
                    <a:spcAft>
                      <a:spcPts val="0"/>
                    </a:spcAft>
                    <a:buNone/>
                  </a:pPr>
                  <a:r>
                    <a:rPr b="0" lang="en" sz="900">
                      <a:solidFill>
                        <a:srgbClr val="3C4043"/>
                      </a:solidFill>
                      <a:latin typeface="Google Sans"/>
                      <a:ea typeface="Google Sans"/>
                      <a:cs typeface="Google Sans"/>
                      <a:sym typeface="Google Sans"/>
                    </a:rPr>
                    <a:t>Defines physical characteristics of resources (e.g., GPU models, spot vs. on-demand).</a:t>
                  </a:r>
                  <a:endParaRPr b="0" sz="900">
                    <a:solidFill>
                      <a:srgbClr val="3C4043"/>
                    </a:solidFill>
                    <a:latin typeface="Google Sans"/>
                    <a:ea typeface="Google Sans"/>
                    <a:cs typeface="Google Sans"/>
                    <a:sym typeface="Google Sans"/>
                  </a:endParaRPr>
                </a:p>
              </p:txBody>
            </p:sp>
          </p:grpSp>
          <p:grpSp>
            <p:nvGrpSpPr>
              <p:cNvPr id="136" name="Google Shape;136;p20"/>
              <p:cNvGrpSpPr/>
              <p:nvPr/>
            </p:nvGrpSpPr>
            <p:grpSpPr>
              <a:xfrm>
                <a:off x="0" y="809625"/>
                <a:ext cx="3238500" cy="666900"/>
                <a:chOff x="0" y="0"/>
                <a:chExt cx="3238500" cy="666900"/>
              </a:xfrm>
            </p:grpSpPr>
            <p:sp>
              <p:nvSpPr>
                <p:cNvPr id="137" name="Google Shape;137;p20"/>
                <p:cNvSpPr/>
                <p:nvPr/>
              </p:nvSpPr>
              <p:spPr>
                <a:xfrm>
                  <a:off x="0" y="0"/>
                  <a:ext cx="3238500" cy="666900"/>
                </a:xfrm>
                <a:prstGeom prst="roundRect">
                  <a:avLst>
                    <a:gd fmla="val 11428" name="adj"/>
                  </a:avLst>
                </a:prstGeom>
                <a:solidFill>
                  <a:srgbClr val="E8F0FE"/>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38" name="Google Shape;138;p20"/>
                <p:cNvSpPr txBox="1"/>
                <p:nvPr/>
              </p:nvSpPr>
              <p:spPr>
                <a:xfrm>
                  <a:off x="142875" y="0"/>
                  <a:ext cx="2952900" cy="666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100">
                      <a:solidFill>
                        <a:srgbClr val="1A73E8"/>
                      </a:solidFill>
                      <a:latin typeface="Google Sans"/>
                      <a:ea typeface="Google Sans"/>
                      <a:cs typeface="Google Sans"/>
                      <a:sym typeface="Google Sans"/>
                    </a:rPr>
                    <a:t>ClusterQueue</a:t>
                  </a:r>
                  <a:endParaRPr b="1" sz="1100">
                    <a:solidFill>
                      <a:srgbClr val="1A73E8"/>
                    </a:solidFill>
                    <a:latin typeface="Google Sans"/>
                    <a:ea typeface="Google Sans"/>
                    <a:cs typeface="Google Sans"/>
                    <a:sym typeface="Google Sans"/>
                  </a:endParaRPr>
                </a:p>
                <a:p>
                  <a:pPr indent="0" lvl="0" marL="0" rtl="0" algn="l">
                    <a:spcBef>
                      <a:spcPts val="150"/>
                    </a:spcBef>
                    <a:spcAft>
                      <a:spcPts val="0"/>
                    </a:spcAft>
                    <a:buNone/>
                  </a:pPr>
                  <a:r>
                    <a:rPr lang="en" sz="900">
                      <a:solidFill>
                        <a:srgbClr val="3C4043"/>
                      </a:solidFill>
                      <a:latin typeface="Google Sans"/>
                      <a:ea typeface="Google Sans"/>
                      <a:cs typeface="Google Sans"/>
                      <a:sym typeface="Google Sans"/>
                    </a:rPr>
                    <a:t>A cluster-scoped resource that manages a global pool of ResourceFlavors and sets fair-sharing rules.</a:t>
                  </a:r>
                  <a:endParaRPr b="0" sz="900">
                    <a:solidFill>
                      <a:srgbClr val="3C4043"/>
                    </a:solidFill>
                    <a:latin typeface="Google Sans"/>
                    <a:ea typeface="Google Sans"/>
                    <a:cs typeface="Google Sans"/>
                    <a:sym typeface="Google Sans"/>
                  </a:endParaRPr>
                </a:p>
              </p:txBody>
            </p:sp>
          </p:grpSp>
          <p:grpSp>
            <p:nvGrpSpPr>
              <p:cNvPr id="139" name="Google Shape;139;p20"/>
              <p:cNvGrpSpPr/>
              <p:nvPr/>
            </p:nvGrpSpPr>
            <p:grpSpPr>
              <a:xfrm>
                <a:off x="0" y="1619250"/>
                <a:ext cx="3238500" cy="666900"/>
                <a:chOff x="0" y="0"/>
                <a:chExt cx="3238500" cy="666900"/>
              </a:xfrm>
            </p:grpSpPr>
            <p:sp>
              <p:nvSpPr>
                <p:cNvPr id="140" name="Google Shape;140;p20"/>
                <p:cNvSpPr/>
                <p:nvPr/>
              </p:nvSpPr>
              <p:spPr>
                <a:xfrm>
                  <a:off x="0" y="0"/>
                  <a:ext cx="3238500" cy="666900"/>
                </a:xfrm>
                <a:prstGeom prst="roundRect">
                  <a:avLst>
                    <a:gd fmla="val 11428" name="adj"/>
                  </a:avLst>
                </a:prstGeom>
                <a:solidFill>
                  <a:srgbClr val="E8F0FE"/>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41" name="Google Shape;141;p20"/>
                <p:cNvSpPr txBox="1"/>
                <p:nvPr/>
              </p:nvSpPr>
              <p:spPr>
                <a:xfrm>
                  <a:off x="142875" y="0"/>
                  <a:ext cx="2952900" cy="666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100">
                      <a:solidFill>
                        <a:srgbClr val="1A73E8"/>
                      </a:solidFill>
                      <a:latin typeface="Google Sans"/>
                      <a:ea typeface="Google Sans"/>
                      <a:cs typeface="Google Sans"/>
                      <a:sym typeface="Google Sans"/>
                    </a:rPr>
                    <a:t>LocalQueue</a:t>
                  </a:r>
                  <a:endParaRPr b="1" sz="1100">
                    <a:solidFill>
                      <a:srgbClr val="1A73E8"/>
                    </a:solidFill>
                    <a:latin typeface="Google Sans"/>
                    <a:ea typeface="Google Sans"/>
                    <a:cs typeface="Google Sans"/>
                    <a:sym typeface="Google Sans"/>
                  </a:endParaRPr>
                </a:p>
                <a:p>
                  <a:pPr indent="0" lvl="0" marL="0" rtl="0" algn="l">
                    <a:spcBef>
                      <a:spcPts val="150"/>
                    </a:spcBef>
                    <a:spcAft>
                      <a:spcPts val="0"/>
                    </a:spcAft>
                    <a:buNone/>
                  </a:pPr>
                  <a:r>
                    <a:rPr lang="en" sz="900">
                      <a:solidFill>
                        <a:srgbClr val="3C4043"/>
                      </a:solidFill>
                      <a:latin typeface="Google Sans"/>
                      <a:ea typeface="Google Sans"/>
                      <a:cs typeface="Google Sans"/>
                      <a:sym typeface="Google Sans"/>
                    </a:rPr>
                    <a:t>A namespace-scoped entry point for users to submit jobs, mapped to a specific ClusterQueue.</a:t>
                  </a:r>
                  <a:endParaRPr b="0" sz="900">
                    <a:solidFill>
                      <a:srgbClr val="3C4043"/>
                    </a:solidFill>
                    <a:latin typeface="Google Sans"/>
                    <a:ea typeface="Google Sans"/>
                    <a:cs typeface="Google Sans"/>
                    <a:sym typeface="Google Sans"/>
                  </a:endParaRPr>
                </a:p>
              </p:txBody>
            </p:sp>
          </p:grpSp>
          <p:grpSp>
            <p:nvGrpSpPr>
              <p:cNvPr id="142" name="Google Shape;142;p20"/>
              <p:cNvGrpSpPr/>
              <p:nvPr/>
            </p:nvGrpSpPr>
            <p:grpSpPr>
              <a:xfrm>
                <a:off x="0" y="2428875"/>
                <a:ext cx="3238500" cy="666900"/>
                <a:chOff x="0" y="0"/>
                <a:chExt cx="3238500" cy="666900"/>
              </a:xfrm>
            </p:grpSpPr>
            <p:sp>
              <p:nvSpPr>
                <p:cNvPr id="143" name="Google Shape;143;p20"/>
                <p:cNvSpPr/>
                <p:nvPr/>
              </p:nvSpPr>
              <p:spPr>
                <a:xfrm>
                  <a:off x="0" y="0"/>
                  <a:ext cx="3238500" cy="666900"/>
                </a:xfrm>
                <a:prstGeom prst="roundRect">
                  <a:avLst>
                    <a:gd fmla="val 11428" name="adj"/>
                  </a:avLst>
                </a:prstGeom>
                <a:solidFill>
                  <a:srgbClr val="E8F0FE"/>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44" name="Google Shape;144;p20"/>
                <p:cNvSpPr txBox="1"/>
                <p:nvPr/>
              </p:nvSpPr>
              <p:spPr>
                <a:xfrm>
                  <a:off x="142875" y="0"/>
                  <a:ext cx="2952900" cy="666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100">
                      <a:solidFill>
                        <a:srgbClr val="1A73E8"/>
                      </a:solidFill>
                      <a:latin typeface="Google Sans"/>
                      <a:ea typeface="Google Sans"/>
                      <a:cs typeface="Google Sans"/>
                      <a:sym typeface="Google Sans"/>
                    </a:rPr>
                    <a:t>Resource Quota</a:t>
                  </a:r>
                  <a:endParaRPr b="1" sz="1100">
                    <a:solidFill>
                      <a:srgbClr val="1A73E8"/>
                    </a:solidFill>
                    <a:latin typeface="Google Sans"/>
                    <a:ea typeface="Google Sans"/>
                    <a:cs typeface="Google Sans"/>
                    <a:sym typeface="Google Sans"/>
                  </a:endParaRPr>
                </a:p>
                <a:p>
                  <a:pPr indent="0" lvl="0" marL="0" rtl="0" algn="l">
                    <a:spcBef>
                      <a:spcPts val="150"/>
                    </a:spcBef>
                    <a:spcAft>
                      <a:spcPts val="0"/>
                    </a:spcAft>
                    <a:buNone/>
                  </a:pPr>
                  <a:r>
                    <a:rPr lang="en" sz="900">
                      <a:solidFill>
                        <a:srgbClr val="3C4043"/>
                      </a:solidFill>
                      <a:latin typeface="Google Sans"/>
                      <a:ea typeface="Google Sans"/>
                      <a:cs typeface="Google Sans"/>
                      <a:sym typeface="Google Sans"/>
                    </a:rPr>
                    <a:t>Integrated mechanism to enforce limits on consumption across different teams and flavors.</a:t>
                  </a:r>
                  <a:endParaRPr b="0" sz="900">
                    <a:solidFill>
                      <a:srgbClr val="3C4043"/>
                    </a:solidFill>
                    <a:latin typeface="Google Sans"/>
                    <a:ea typeface="Google Sans"/>
                    <a:cs typeface="Google Sans"/>
                    <a:sym typeface="Google Sans"/>
                  </a:endParaRPr>
                </a:p>
              </p:txBody>
            </p:sp>
          </p:grpSp>
        </p:grpSp>
      </p:grpSp>
      <p:grpSp>
        <p:nvGrpSpPr>
          <p:cNvPr id="145" name="Google Shape;145;p20"/>
          <p:cNvGrpSpPr/>
          <p:nvPr/>
        </p:nvGrpSpPr>
        <p:grpSpPr>
          <a:xfrm>
            <a:off x="4572000" y="1333500"/>
            <a:ext cx="4005338" cy="3429000"/>
            <a:chOff x="0" y="0"/>
            <a:chExt cx="4005338" cy="3429000"/>
          </a:xfrm>
        </p:grpSpPr>
        <p:sp>
          <p:nvSpPr>
            <p:cNvPr id="146" name="Google Shape;146;p20"/>
            <p:cNvSpPr/>
            <p:nvPr/>
          </p:nvSpPr>
          <p:spPr>
            <a:xfrm>
              <a:off x="0" y="0"/>
              <a:ext cx="4000500" cy="3429000"/>
            </a:xfrm>
            <a:prstGeom prst="roundRect">
              <a:avLst>
                <a:gd fmla="val 3333" name="adj"/>
              </a:avLst>
            </a:prstGeom>
            <a:solidFill>
              <a:srgbClr val="FFFFFF"/>
            </a:solidFill>
            <a:ln cap="flat" cmpd="sng" w="9525">
              <a:solidFill>
                <a:srgbClr val="E8EAED"/>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147" name="Google Shape;147;p20"/>
            <p:cNvGrpSpPr/>
            <p:nvPr/>
          </p:nvGrpSpPr>
          <p:grpSpPr>
            <a:xfrm>
              <a:off x="190500" y="285750"/>
              <a:ext cx="3814838" cy="2857500"/>
              <a:chOff x="0" y="0"/>
              <a:chExt cx="3814838" cy="2857500"/>
            </a:xfrm>
          </p:grpSpPr>
          <p:sp>
            <p:nvSpPr>
              <p:cNvPr id="148" name="Google Shape;148;p20"/>
              <p:cNvSpPr txBox="1"/>
              <p:nvPr/>
            </p:nvSpPr>
            <p:spPr>
              <a:xfrm>
                <a:off x="0" y="0"/>
                <a:ext cx="1143000" cy="1905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800">
                    <a:solidFill>
                      <a:srgbClr val="4285F4"/>
                    </a:solidFill>
                    <a:latin typeface="Google Sans"/>
                    <a:ea typeface="Google Sans"/>
                    <a:cs typeface="Google Sans"/>
                    <a:sym typeface="Google Sans"/>
                  </a:rPr>
                  <a:t>LocalQueues</a:t>
                </a:r>
                <a:endParaRPr b="1" sz="800">
                  <a:solidFill>
                    <a:srgbClr val="4285F4"/>
                  </a:solidFill>
                  <a:latin typeface="Google Sans"/>
                  <a:ea typeface="Google Sans"/>
                  <a:cs typeface="Google Sans"/>
                  <a:sym typeface="Google Sans"/>
                </a:endParaRPr>
              </a:p>
            </p:txBody>
          </p:sp>
          <p:pic>
            <p:nvPicPr>
              <p:cNvPr id="149" name="Google Shape;149;p20"/>
              <p:cNvPicPr preferRelativeResize="0"/>
              <p:nvPr/>
            </p:nvPicPr>
            <p:blipFill rotWithShape="1">
              <a:blip r:embed="rId4">
                <a:alphaModFix/>
              </a:blip>
              <a:srcRect b="0" l="0" r="0" t="0"/>
              <a:stretch/>
            </p:blipFill>
            <p:spPr>
              <a:xfrm>
                <a:off x="90488" y="280988"/>
                <a:ext cx="962100" cy="1724100"/>
              </a:xfrm>
              <a:prstGeom prst="rect">
                <a:avLst/>
              </a:prstGeom>
              <a:noFill/>
              <a:ln>
                <a:noFill/>
              </a:ln>
            </p:spPr>
          </p:pic>
          <p:sp>
            <p:nvSpPr>
              <p:cNvPr id="150" name="Google Shape;150;p20"/>
              <p:cNvSpPr/>
              <p:nvPr/>
            </p:nvSpPr>
            <p:spPr>
              <a:xfrm>
                <a:off x="190500" y="476250"/>
                <a:ext cx="762000" cy="381000"/>
              </a:xfrm>
              <a:prstGeom prst="roundRect">
                <a:avLst>
                  <a:gd fmla="val 10000" name="adj"/>
                </a:avLst>
              </a:prstGeom>
              <a:solidFill>
                <a:srgbClr val="B6D7A8"/>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51" name="Google Shape;151;p20"/>
              <p:cNvSpPr txBox="1"/>
              <p:nvPr/>
            </p:nvSpPr>
            <p:spPr>
              <a:xfrm>
                <a:off x="190500" y="476250"/>
                <a:ext cx="7620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700">
                    <a:solidFill>
                      <a:srgbClr val="3C4043"/>
                    </a:solidFill>
                    <a:latin typeface="Google Sans"/>
                    <a:ea typeface="Google Sans"/>
                    <a:cs typeface="Google Sans"/>
                    <a:sym typeface="Google Sans"/>
                  </a:rPr>
                  <a:t>Local Queue A</a:t>
                </a:r>
                <a:endParaRPr sz="700">
                  <a:solidFill>
                    <a:srgbClr val="3C4043"/>
                  </a:solidFill>
                  <a:latin typeface="Google Sans"/>
                  <a:ea typeface="Google Sans"/>
                  <a:cs typeface="Google Sans"/>
                  <a:sym typeface="Google Sans"/>
                </a:endParaRPr>
              </a:p>
            </p:txBody>
          </p:sp>
          <p:sp>
            <p:nvSpPr>
              <p:cNvPr id="152" name="Google Shape;152;p20"/>
              <p:cNvSpPr/>
              <p:nvPr/>
            </p:nvSpPr>
            <p:spPr>
              <a:xfrm>
                <a:off x="190500" y="1385715"/>
                <a:ext cx="762000" cy="381000"/>
              </a:xfrm>
              <a:prstGeom prst="roundRect">
                <a:avLst>
                  <a:gd fmla="val 10000" name="adj"/>
                </a:avLst>
              </a:prstGeom>
              <a:solidFill>
                <a:srgbClr val="A4C2F4"/>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53" name="Google Shape;153;p20"/>
              <p:cNvSpPr txBox="1"/>
              <p:nvPr/>
            </p:nvSpPr>
            <p:spPr>
              <a:xfrm>
                <a:off x="190500" y="1396732"/>
                <a:ext cx="7620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700">
                    <a:solidFill>
                      <a:srgbClr val="3C4043"/>
                    </a:solidFill>
                    <a:latin typeface="Google Sans"/>
                    <a:ea typeface="Google Sans"/>
                    <a:cs typeface="Google Sans"/>
                    <a:sym typeface="Google Sans"/>
                  </a:rPr>
                  <a:t>Local Queue B</a:t>
                </a:r>
                <a:endParaRPr sz="700">
                  <a:solidFill>
                    <a:srgbClr val="3C4043"/>
                  </a:solidFill>
                  <a:latin typeface="Google Sans"/>
                  <a:ea typeface="Google Sans"/>
                  <a:cs typeface="Google Sans"/>
                  <a:sym typeface="Google Sans"/>
                </a:endParaRPr>
              </a:p>
            </p:txBody>
          </p:sp>
          <p:sp>
            <p:nvSpPr>
              <p:cNvPr id="154" name="Google Shape;154;p20"/>
              <p:cNvSpPr txBox="1"/>
              <p:nvPr/>
            </p:nvSpPr>
            <p:spPr>
              <a:xfrm>
                <a:off x="1428750" y="0"/>
                <a:ext cx="1143000" cy="1905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800">
                    <a:solidFill>
                      <a:srgbClr val="4285F4"/>
                    </a:solidFill>
                    <a:latin typeface="Google Sans"/>
                    <a:ea typeface="Google Sans"/>
                    <a:cs typeface="Google Sans"/>
                    <a:sym typeface="Google Sans"/>
                  </a:rPr>
                  <a:t>ClusterQueue</a:t>
                </a:r>
                <a:endParaRPr b="1" sz="800">
                  <a:solidFill>
                    <a:srgbClr val="4285F4"/>
                  </a:solidFill>
                  <a:latin typeface="Google Sans"/>
                  <a:ea typeface="Google Sans"/>
                  <a:cs typeface="Google Sans"/>
                  <a:sym typeface="Google Sans"/>
                </a:endParaRPr>
              </a:p>
            </p:txBody>
          </p:sp>
          <p:pic>
            <p:nvPicPr>
              <p:cNvPr id="155" name="Google Shape;155;p20"/>
              <p:cNvPicPr preferRelativeResize="0"/>
              <p:nvPr/>
            </p:nvPicPr>
            <p:blipFill rotWithShape="1">
              <a:blip r:embed="rId4">
                <a:alphaModFix/>
              </a:blip>
              <a:srcRect b="0" l="0" r="0" t="0"/>
              <a:stretch/>
            </p:blipFill>
            <p:spPr>
              <a:xfrm>
                <a:off x="1519238" y="280988"/>
                <a:ext cx="962100" cy="1724100"/>
              </a:xfrm>
              <a:prstGeom prst="rect">
                <a:avLst/>
              </a:prstGeom>
              <a:noFill/>
              <a:ln>
                <a:noFill/>
              </a:ln>
            </p:spPr>
          </p:pic>
          <p:sp>
            <p:nvSpPr>
              <p:cNvPr id="156" name="Google Shape;156;p20"/>
              <p:cNvSpPr/>
              <p:nvPr/>
            </p:nvSpPr>
            <p:spPr>
              <a:xfrm>
                <a:off x="1619250" y="857250"/>
                <a:ext cx="762000" cy="571500"/>
              </a:xfrm>
              <a:prstGeom prst="roundRect">
                <a:avLst>
                  <a:gd fmla="val 6666" name="adj"/>
                </a:avLst>
              </a:prstGeom>
              <a:solidFill>
                <a:srgbClr val="FFE599"/>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57" name="Google Shape;157;p20"/>
              <p:cNvSpPr txBox="1"/>
              <p:nvPr/>
            </p:nvSpPr>
            <p:spPr>
              <a:xfrm>
                <a:off x="1619250" y="857250"/>
                <a:ext cx="7620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800">
                    <a:solidFill>
                      <a:srgbClr val="3C4043"/>
                    </a:solidFill>
                    <a:latin typeface="Google Sans"/>
                    <a:ea typeface="Google Sans"/>
                    <a:cs typeface="Google Sans"/>
                    <a:sym typeface="Google Sans"/>
                  </a:rPr>
                  <a:t>Cluster Queue</a:t>
                </a:r>
                <a:endParaRPr sz="800">
                  <a:solidFill>
                    <a:srgbClr val="3C4043"/>
                  </a:solidFill>
                  <a:latin typeface="Google Sans"/>
                  <a:ea typeface="Google Sans"/>
                  <a:cs typeface="Google Sans"/>
                  <a:sym typeface="Google Sans"/>
                </a:endParaRPr>
              </a:p>
            </p:txBody>
          </p:sp>
          <p:sp>
            <p:nvSpPr>
              <p:cNvPr id="158" name="Google Shape;158;p20"/>
              <p:cNvSpPr txBox="1"/>
              <p:nvPr/>
            </p:nvSpPr>
            <p:spPr>
              <a:xfrm>
                <a:off x="2857500" y="0"/>
                <a:ext cx="952500" cy="1905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800">
                    <a:solidFill>
                      <a:srgbClr val="4285F4"/>
                    </a:solidFill>
                    <a:latin typeface="Google Sans"/>
                    <a:ea typeface="Google Sans"/>
                    <a:cs typeface="Google Sans"/>
                    <a:sym typeface="Google Sans"/>
                  </a:rPr>
                  <a:t>Flavors</a:t>
                </a:r>
                <a:endParaRPr b="1" sz="800">
                  <a:solidFill>
                    <a:srgbClr val="4285F4"/>
                  </a:solidFill>
                  <a:latin typeface="Google Sans"/>
                  <a:ea typeface="Google Sans"/>
                  <a:cs typeface="Google Sans"/>
                  <a:sym typeface="Google Sans"/>
                </a:endParaRPr>
              </a:p>
            </p:txBody>
          </p:sp>
          <p:pic>
            <p:nvPicPr>
              <p:cNvPr id="159" name="Google Shape;159;p20"/>
              <p:cNvPicPr preferRelativeResize="0"/>
              <p:nvPr/>
            </p:nvPicPr>
            <p:blipFill rotWithShape="1">
              <a:blip r:embed="rId4">
                <a:alphaModFix/>
              </a:blip>
              <a:srcRect b="0" l="0" r="0" t="0"/>
              <a:stretch/>
            </p:blipFill>
            <p:spPr>
              <a:xfrm>
                <a:off x="2852738" y="280988"/>
                <a:ext cx="962100" cy="1724100"/>
              </a:xfrm>
              <a:prstGeom prst="rect">
                <a:avLst/>
              </a:prstGeom>
              <a:noFill/>
              <a:ln>
                <a:noFill/>
              </a:ln>
            </p:spPr>
          </p:pic>
          <p:sp>
            <p:nvSpPr>
              <p:cNvPr id="160" name="Google Shape;160;p20"/>
              <p:cNvSpPr/>
              <p:nvPr/>
            </p:nvSpPr>
            <p:spPr>
              <a:xfrm>
                <a:off x="2952750" y="428625"/>
                <a:ext cx="762000" cy="285900"/>
              </a:xfrm>
              <a:prstGeom prst="roundRect">
                <a:avLst>
                  <a:gd fmla="val 13333" name="adj"/>
                </a:avLst>
              </a:prstGeom>
              <a:solidFill>
                <a:srgbClr val="FCE5CD"/>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61" name="Google Shape;161;p20"/>
              <p:cNvSpPr txBox="1"/>
              <p:nvPr/>
            </p:nvSpPr>
            <p:spPr>
              <a:xfrm>
                <a:off x="2952750" y="428625"/>
                <a:ext cx="762000" cy="285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800">
                    <a:solidFill>
                      <a:srgbClr val="3C4043"/>
                    </a:solidFill>
                    <a:latin typeface="Google Sans"/>
                    <a:ea typeface="Google Sans"/>
                    <a:cs typeface="Google Sans"/>
                    <a:sym typeface="Google Sans"/>
                  </a:rPr>
                  <a:t>CPU</a:t>
                </a:r>
                <a:endParaRPr sz="800">
                  <a:solidFill>
                    <a:srgbClr val="3C4043"/>
                  </a:solidFill>
                  <a:latin typeface="Google Sans"/>
                  <a:ea typeface="Google Sans"/>
                  <a:cs typeface="Google Sans"/>
                  <a:sym typeface="Google Sans"/>
                </a:endParaRPr>
              </a:p>
            </p:txBody>
          </p:sp>
          <p:sp>
            <p:nvSpPr>
              <p:cNvPr id="162" name="Google Shape;162;p20"/>
              <p:cNvSpPr/>
              <p:nvPr/>
            </p:nvSpPr>
            <p:spPr>
              <a:xfrm>
                <a:off x="2952750" y="1000125"/>
                <a:ext cx="762000" cy="285900"/>
              </a:xfrm>
              <a:prstGeom prst="roundRect">
                <a:avLst>
                  <a:gd fmla="val 13333" name="adj"/>
                </a:avLst>
              </a:prstGeom>
              <a:solidFill>
                <a:srgbClr val="D0E0E3"/>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63" name="Google Shape;163;p20"/>
              <p:cNvSpPr txBox="1"/>
              <p:nvPr/>
            </p:nvSpPr>
            <p:spPr>
              <a:xfrm>
                <a:off x="2952750" y="1000125"/>
                <a:ext cx="762000" cy="285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800">
                    <a:solidFill>
                      <a:srgbClr val="3C4043"/>
                    </a:solidFill>
                    <a:latin typeface="Google Sans"/>
                    <a:ea typeface="Google Sans"/>
                    <a:cs typeface="Google Sans"/>
                    <a:sym typeface="Google Sans"/>
                  </a:rPr>
                  <a:t>H100</a:t>
                </a:r>
                <a:endParaRPr sz="800">
                  <a:solidFill>
                    <a:srgbClr val="3C4043"/>
                  </a:solidFill>
                  <a:latin typeface="Google Sans"/>
                  <a:ea typeface="Google Sans"/>
                  <a:cs typeface="Google Sans"/>
                  <a:sym typeface="Google Sans"/>
                </a:endParaRPr>
              </a:p>
            </p:txBody>
          </p:sp>
          <p:sp>
            <p:nvSpPr>
              <p:cNvPr id="164" name="Google Shape;164;p20"/>
              <p:cNvSpPr/>
              <p:nvPr/>
            </p:nvSpPr>
            <p:spPr>
              <a:xfrm>
                <a:off x="2952750" y="1571625"/>
                <a:ext cx="762000" cy="285900"/>
              </a:xfrm>
              <a:prstGeom prst="roundRect">
                <a:avLst>
                  <a:gd fmla="val 13333" name="adj"/>
                </a:avLst>
              </a:prstGeom>
              <a:solidFill>
                <a:srgbClr val="D9D2E9"/>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65" name="Google Shape;165;p20"/>
              <p:cNvSpPr txBox="1"/>
              <p:nvPr/>
            </p:nvSpPr>
            <p:spPr>
              <a:xfrm>
                <a:off x="2952750" y="1571625"/>
                <a:ext cx="762000" cy="285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800">
                    <a:solidFill>
                      <a:srgbClr val="3C4043"/>
                    </a:solidFill>
                    <a:latin typeface="Google Sans"/>
                    <a:ea typeface="Google Sans"/>
                    <a:cs typeface="Google Sans"/>
                    <a:sym typeface="Google Sans"/>
                  </a:rPr>
                  <a:t>B200</a:t>
                </a:r>
                <a:endParaRPr sz="800">
                  <a:solidFill>
                    <a:srgbClr val="3C4043"/>
                  </a:solidFill>
                  <a:latin typeface="Google Sans"/>
                  <a:ea typeface="Google Sans"/>
                  <a:cs typeface="Google Sans"/>
                  <a:sym typeface="Google Sans"/>
                </a:endParaRPr>
              </a:p>
            </p:txBody>
          </p:sp>
          <p:sp>
            <p:nvSpPr>
              <p:cNvPr id="166" name="Google Shape;166;p20"/>
              <p:cNvSpPr txBox="1"/>
              <p:nvPr/>
            </p:nvSpPr>
            <p:spPr>
              <a:xfrm>
                <a:off x="95250" y="2286000"/>
                <a:ext cx="3619500" cy="571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33">
                    <a:solidFill>
                      <a:srgbClr val="3C4043"/>
                    </a:solidFill>
                    <a:latin typeface="Google Sans"/>
                    <a:ea typeface="Google Sans"/>
                    <a:cs typeface="Google Sans"/>
                    <a:sym typeface="Google Sans"/>
                  </a:rPr>
                  <a:t>Validation Flow:</a:t>
                </a:r>
                <a:endParaRPr b="1" sz="833">
                  <a:solidFill>
                    <a:srgbClr val="3C4043"/>
                  </a:solidFill>
                  <a:latin typeface="Google Sans"/>
                  <a:ea typeface="Google Sans"/>
                  <a:cs typeface="Google Sans"/>
                  <a:sym typeface="Google Sans"/>
                </a:endParaRPr>
              </a:p>
              <a:p>
                <a:pPr indent="0" lvl="0" marL="0" rtl="0" algn="l">
                  <a:spcBef>
                    <a:spcPts val="300"/>
                  </a:spcBef>
                  <a:spcAft>
                    <a:spcPts val="0"/>
                  </a:spcAft>
                  <a:buNone/>
                </a:pPr>
                <a:r>
                  <a:rPr lang="en" sz="833">
                    <a:solidFill>
                      <a:srgbClr val="5F6368"/>
                    </a:solidFill>
                    <a:latin typeface="Google Sans"/>
                    <a:ea typeface="Google Sans"/>
                    <a:cs typeface="Google Sans"/>
                    <a:sym typeface="Google Sans"/>
                  </a:rPr>
                  <a:t>Jobs enter through </a:t>
                </a:r>
                <a:r>
                  <a:rPr b="1" lang="en" sz="833">
                    <a:solidFill>
                      <a:srgbClr val="4285F4"/>
                    </a:solidFill>
                    <a:latin typeface="Google Sans"/>
                    <a:ea typeface="Google Sans"/>
                    <a:cs typeface="Google Sans"/>
                    <a:sym typeface="Google Sans"/>
                  </a:rPr>
                  <a:t>LocalQueues</a:t>
                </a:r>
                <a:r>
                  <a:rPr lang="en" sz="833">
                    <a:solidFill>
                      <a:srgbClr val="5F6368"/>
                    </a:solidFill>
                    <a:latin typeface="Google Sans"/>
                    <a:ea typeface="Google Sans"/>
                    <a:cs typeface="Google Sans"/>
                    <a:sym typeface="Google Sans"/>
                  </a:rPr>
                  <a:t> (Namespace scoped), pass through </a:t>
                </a:r>
                <a:r>
                  <a:rPr b="1" lang="en" sz="833">
                    <a:solidFill>
                      <a:srgbClr val="F9AB00"/>
                    </a:solidFill>
                    <a:latin typeface="Google Sans"/>
                    <a:ea typeface="Google Sans"/>
                    <a:cs typeface="Google Sans"/>
                    <a:sym typeface="Google Sans"/>
                  </a:rPr>
                  <a:t>ClusterQueues</a:t>
                </a:r>
                <a:r>
                  <a:rPr lang="en" sz="833">
                    <a:solidFill>
                      <a:srgbClr val="5F6368"/>
                    </a:solidFill>
                    <a:latin typeface="Google Sans"/>
                    <a:ea typeface="Google Sans"/>
                    <a:cs typeface="Google Sans"/>
                    <a:sym typeface="Google Sans"/>
                  </a:rPr>
                  <a:t> (Global rules, cluster scoped), and consume specific </a:t>
                </a:r>
                <a:r>
                  <a:rPr b="1" lang="en" sz="833">
                    <a:solidFill>
                      <a:srgbClr val="9334E6"/>
                    </a:solidFill>
                    <a:latin typeface="Google Sans"/>
                    <a:ea typeface="Google Sans"/>
                    <a:cs typeface="Google Sans"/>
                    <a:sym typeface="Google Sans"/>
                  </a:rPr>
                  <a:t>Resource Flavors</a:t>
                </a:r>
                <a:r>
                  <a:rPr lang="en" sz="833">
                    <a:solidFill>
                      <a:srgbClr val="5F6368"/>
                    </a:solidFill>
                    <a:latin typeface="Google Sans"/>
                    <a:ea typeface="Google Sans"/>
                    <a:cs typeface="Google Sans"/>
                    <a:sym typeface="Google Sans"/>
                  </a:rPr>
                  <a:t> (Compute/ GPU Flavors)</a:t>
                </a:r>
                <a:endParaRPr sz="833">
                  <a:solidFill>
                    <a:srgbClr val="5F6368"/>
                  </a:solidFill>
                  <a:latin typeface="Google Sans"/>
                  <a:ea typeface="Google Sans"/>
                  <a:cs typeface="Google Sans"/>
                  <a:sym typeface="Google Sans"/>
                </a:endParaRPr>
              </a:p>
            </p:txBody>
          </p:sp>
        </p:grpSp>
      </p:grpSp>
      <p:cxnSp>
        <p:nvCxnSpPr>
          <p:cNvPr id="167" name="Google Shape;167;p20"/>
          <p:cNvCxnSpPr>
            <a:stCxn id="151" idx="3"/>
            <a:endCxn id="157" idx="1"/>
          </p:cNvCxnSpPr>
          <p:nvPr/>
        </p:nvCxnSpPr>
        <p:spPr>
          <a:xfrm>
            <a:off x="5715000" y="2286000"/>
            <a:ext cx="666900" cy="476400"/>
          </a:xfrm>
          <a:prstGeom prst="bentConnector3">
            <a:avLst>
              <a:gd fmla="val 49989" name="adj1"/>
            </a:avLst>
          </a:prstGeom>
          <a:noFill/>
          <a:ln cap="flat" cmpd="sng" w="9525">
            <a:solidFill>
              <a:schemeClr val="dk2"/>
            </a:solidFill>
            <a:prstDash val="solid"/>
            <a:round/>
            <a:headEnd len="med" w="med" type="none"/>
            <a:tailEnd len="med" w="med" type="triangle"/>
          </a:ln>
        </p:spPr>
      </p:cxnSp>
      <p:cxnSp>
        <p:nvCxnSpPr>
          <p:cNvPr id="168" name="Google Shape;168;p20"/>
          <p:cNvCxnSpPr>
            <a:stCxn id="153" idx="3"/>
            <a:endCxn id="157" idx="1"/>
          </p:cNvCxnSpPr>
          <p:nvPr/>
        </p:nvCxnSpPr>
        <p:spPr>
          <a:xfrm flipH="1" rot="10800000">
            <a:off x="5715000" y="2762182"/>
            <a:ext cx="666900" cy="444300"/>
          </a:xfrm>
          <a:prstGeom prst="bentConnector3">
            <a:avLst>
              <a:gd fmla="val 49989" name="adj1"/>
            </a:avLst>
          </a:prstGeom>
          <a:noFill/>
          <a:ln cap="flat" cmpd="sng" w="9525">
            <a:solidFill>
              <a:schemeClr val="dk2"/>
            </a:solidFill>
            <a:prstDash val="solid"/>
            <a:round/>
            <a:headEnd len="med" w="med" type="none"/>
            <a:tailEnd len="med" w="med" type="none"/>
          </a:ln>
        </p:spPr>
      </p:cxnSp>
      <p:cxnSp>
        <p:nvCxnSpPr>
          <p:cNvPr id="169" name="Google Shape;169;p20"/>
          <p:cNvCxnSpPr>
            <a:stCxn id="157" idx="3"/>
            <a:endCxn id="161" idx="1"/>
          </p:cNvCxnSpPr>
          <p:nvPr/>
        </p:nvCxnSpPr>
        <p:spPr>
          <a:xfrm flipH="1" rot="10800000">
            <a:off x="7143750" y="2190750"/>
            <a:ext cx="571500" cy="571500"/>
          </a:xfrm>
          <a:prstGeom prst="bentConnector3">
            <a:avLst>
              <a:gd fmla="val 50000" name="adj1"/>
            </a:avLst>
          </a:prstGeom>
          <a:noFill/>
          <a:ln cap="flat" cmpd="sng" w="9525">
            <a:solidFill>
              <a:schemeClr val="dk2"/>
            </a:solidFill>
            <a:prstDash val="solid"/>
            <a:round/>
            <a:headEnd len="med" w="med" type="none"/>
            <a:tailEnd len="med" w="med" type="triangle"/>
          </a:ln>
        </p:spPr>
      </p:cxnSp>
      <p:cxnSp>
        <p:nvCxnSpPr>
          <p:cNvPr id="170" name="Google Shape;170;p20"/>
          <p:cNvCxnSpPr>
            <a:endCxn id="163" idx="1"/>
          </p:cNvCxnSpPr>
          <p:nvPr/>
        </p:nvCxnSpPr>
        <p:spPr>
          <a:xfrm>
            <a:off x="7143750" y="2761725"/>
            <a:ext cx="571500" cy="600"/>
          </a:xfrm>
          <a:prstGeom prst="bentConnector3">
            <a:avLst>
              <a:gd fmla="val 50000" name="adj1"/>
            </a:avLst>
          </a:prstGeom>
          <a:noFill/>
          <a:ln cap="flat" cmpd="sng" w="9525">
            <a:solidFill>
              <a:schemeClr val="dk2"/>
            </a:solidFill>
            <a:prstDash val="solid"/>
            <a:round/>
            <a:headEnd len="med" w="med" type="none"/>
            <a:tailEnd len="med" w="med" type="triangle"/>
          </a:ln>
        </p:spPr>
      </p:cxnSp>
      <p:cxnSp>
        <p:nvCxnSpPr>
          <p:cNvPr id="171" name="Google Shape;171;p20"/>
          <p:cNvCxnSpPr>
            <a:stCxn id="157" idx="3"/>
            <a:endCxn id="165" idx="1"/>
          </p:cNvCxnSpPr>
          <p:nvPr/>
        </p:nvCxnSpPr>
        <p:spPr>
          <a:xfrm>
            <a:off x="7143750" y="2762250"/>
            <a:ext cx="571500" cy="571500"/>
          </a:xfrm>
          <a:prstGeom prst="bentConnector3">
            <a:avLst>
              <a:gd fmla="val 50000" name="adj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4" name="Shape 174"/>
        <p:cNvGrpSpPr/>
        <p:nvPr/>
      </p:nvGrpSpPr>
      <p:grpSpPr>
        <a:xfrm>
          <a:off x="0" y="0"/>
          <a:ext cx="0" cy="0"/>
          <a:chOff x="0" y="0"/>
          <a:chExt cx="0" cy="0"/>
        </a:xfrm>
      </p:grpSpPr>
      <p:grpSp>
        <p:nvGrpSpPr>
          <p:cNvPr id="175" name="Google Shape;175;p21"/>
          <p:cNvGrpSpPr/>
          <p:nvPr/>
        </p:nvGrpSpPr>
        <p:grpSpPr>
          <a:xfrm>
            <a:off x="381000" y="285750"/>
            <a:ext cx="8382000" cy="714525"/>
            <a:chOff x="381000" y="285750"/>
            <a:chExt cx="8382000" cy="714525"/>
          </a:xfrm>
        </p:grpSpPr>
        <p:sp>
          <p:nvSpPr>
            <p:cNvPr id="176" name="Google Shape;176;p21"/>
            <p:cNvSpPr txBox="1"/>
            <p:nvPr/>
          </p:nvSpPr>
          <p:spPr>
            <a:xfrm>
              <a:off x="381000" y="285750"/>
              <a:ext cx="83820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400">
                  <a:solidFill>
                    <a:srgbClr val="1A73E8"/>
                  </a:solidFill>
                  <a:latin typeface="Google Sans"/>
                  <a:ea typeface="Google Sans"/>
                  <a:cs typeface="Google Sans"/>
                  <a:sym typeface="Google Sans"/>
                </a:rPr>
                <a:t>Multi-Team Quota Enforcement with Kueue</a:t>
              </a:r>
              <a:endParaRPr b="1" sz="2400">
                <a:solidFill>
                  <a:srgbClr val="1A73E8"/>
                </a:solidFill>
                <a:latin typeface="Google Sans"/>
                <a:ea typeface="Google Sans"/>
                <a:cs typeface="Google Sans"/>
                <a:sym typeface="Google Sans"/>
              </a:endParaRPr>
            </a:p>
          </p:txBody>
        </p:sp>
        <p:sp>
          <p:nvSpPr>
            <p:cNvPr id="177" name="Google Shape;177;p21"/>
            <p:cNvSpPr txBox="1"/>
            <p:nvPr/>
          </p:nvSpPr>
          <p:spPr>
            <a:xfrm>
              <a:off x="381000" y="714375"/>
              <a:ext cx="8382000" cy="285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3C4043"/>
                  </a:solidFill>
                  <a:latin typeface="Google Sans Medium"/>
                  <a:ea typeface="Google Sans Medium"/>
                  <a:cs typeface="Google Sans Medium"/>
                  <a:sym typeface="Google Sans Medium"/>
                </a:rPr>
                <a:t>Throttling resource usage across namespaces via ClusterQueue and LocalQueue</a:t>
              </a:r>
              <a:endParaRPr sz="1400">
                <a:solidFill>
                  <a:srgbClr val="3C4043"/>
                </a:solidFill>
                <a:latin typeface="Google Sans Medium"/>
                <a:ea typeface="Google Sans Medium"/>
                <a:cs typeface="Google Sans Medium"/>
                <a:sym typeface="Google Sans Medium"/>
              </a:endParaRPr>
            </a:p>
          </p:txBody>
        </p:sp>
      </p:grpSp>
      <p:grpSp>
        <p:nvGrpSpPr>
          <p:cNvPr id="178" name="Google Shape;178;p21"/>
          <p:cNvGrpSpPr/>
          <p:nvPr/>
        </p:nvGrpSpPr>
        <p:grpSpPr>
          <a:xfrm>
            <a:off x="381000" y="2000250"/>
            <a:ext cx="4095900" cy="2666933"/>
            <a:chOff x="381000" y="666717"/>
            <a:chExt cx="4095900" cy="4000200"/>
          </a:xfrm>
        </p:grpSpPr>
        <p:sp>
          <p:nvSpPr>
            <p:cNvPr id="179" name="Google Shape;179;p21"/>
            <p:cNvSpPr/>
            <p:nvPr/>
          </p:nvSpPr>
          <p:spPr>
            <a:xfrm>
              <a:off x="381000" y="666717"/>
              <a:ext cx="4095900" cy="4000200"/>
            </a:xfrm>
            <a:prstGeom prst="roundRect">
              <a:avLst>
                <a:gd fmla="val 2857" name="adj"/>
              </a:avLst>
            </a:prstGeom>
            <a:solidFill>
              <a:srgbClr val="FFFFFF"/>
            </a:solidFill>
            <a:ln cap="flat" cmpd="sng" w="9525">
              <a:solidFill>
                <a:srgbClr val="DADC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80" name="Google Shape;180;p21"/>
            <p:cNvSpPr/>
            <p:nvPr/>
          </p:nvSpPr>
          <p:spPr>
            <a:xfrm>
              <a:off x="381000" y="666717"/>
              <a:ext cx="4095900" cy="476400"/>
            </a:xfrm>
            <a:prstGeom prst="roundRect">
              <a:avLst>
                <a:gd fmla="val 23999" name="adj"/>
              </a:avLst>
            </a:prstGeom>
            <a:solidFill>
              <a:srgbClr val="E8F0FE"/>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81" name="Google Shape;181;p21"/>
            <p:cNvSpPr/>
            <p:nvPr/>
          </p:nvSpPr>
          <p:spPr>
            <a:xfrm>
              <a:off x="381000" y="952452"/>
              <a:ext cx="4095900" cy="190200"/>
            </a:xfrm>
            <a:prstGeom prst="rect">
              <a:avLst/>
            </a:prstGeom>
            <a:solidFill>
              <a:srgbClr val="E8F0FE"/>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82" name="Google Shape;182;p21"/>
            <p:cNvSpPr txBox="1"/>
            <p:nvPr/>
          </p:nvSpPr>
          <p:spPr>
            <a:xfrm>
              <a:off x="571500" y="714406"/>
              <a:ext cx="3714900" cy="381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b="1" lang="en" sz="1400">
                  <a:solidFill>
                    <a:srgbClr val="1A73E8"/>
                  </a:solidFill>
                  <a:latin typeface="Google Sans"/>
                  <a:ea typeface="Google Sans"/>
                  <a:cs typeface="Google Sans"/>
                  <a:sym typeface="Google Sans"/>
                </a:rPr>
                <a:t>ClusterQueue: Development</a:t>
              </a:r>
              <a:endParaRPr b="1" sz="1400">
                <a:solidFill>
                  <a:srgbClr val="1A73E8"/>
                </a:solidFill>
                <a:latin typeface="Google Sans"/>
                <a:ea typeface="Google Sans"/>
                <a:cs typeface="Google Sans"/>
                <a:sym typeface="Google Sans"/>
              </a:endParaRPr>
            </a:p>
          </p:txBody>
        </p:sp>
        <p:sp>
          <p:nvSpPr>
            <p:cNvPr id="183" name="Google Shape;183;p21"/>
            <p:cNvSpPr/>
            <p:nvPr/>
          </p:nvSpPr>
          <p:spPr>
            <a:xfrm>
              <a:off x="571500" y="1238188"/>
              <a:ext cx="3714900" cy="381000"/>
            </a:xfrm>
            <a:prstGeom prst="roundRect">
              <a:avLst>
                <a:gd fmla="val 14999" name="adj"/>
              </a:avLst>
            </a:prstGeom>
            <a:solidFill>
              <a:srgbClr val="F1F3F4"/>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84" name="Google Shape;184;p21"/>
            <p:cNvSpPr txBox="1"/>
            <p:nvPr/>
          </p:nvSpPr>
          <p:spPr>
            <a:xfrm>
              <a:off x="571500" y="1238188"/>
              <a:ext cx="3714900" cy="381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000">
                  <a:solidFill>
                    <a:srgbClr val="5F6368"/>
                  </a:solidFill>
                  <a:latin typeface="Google Sans"/>
                  <a:ea typeface="Google Sans"/>
                  <a:cs typeface="Google Sans"/>
                  <a:sym typeface="Google Sans"/>
                </a:rPr>
                <a:t>Global Quota: </a:t>
              </a:r>
              <a:r>
                <a:rPr b="1" lang="en" sz="1000">
                  <a:solidFill>
                    <a:srgbClr val="5F6368"/>
                  </a:solidFill>
                  <a:latin typeface="Google Sans"/>
                  <a:ea typeface="Google Sans"/>
                  <a:cs typeface="Google Sans"/>
                  <a:sym typeface="Google Sans"/>
                </a:rPr>
                <a:t>Shared Resource Pool</a:t>
              </a:r>
              <a:endParaRPr sz="1000">
                <a:solidFill>
                  <a:srgbClr val="5F6368"/>
                </a:solidFill>
                <a:latin typeface="Google Sans"/>
                <a:ea typeface="Google Sans"/>
                <a:cs typeface="Google Sans"/>
                <a:sym typeface="Google Sans"/>
              </a:endParaRPr>
            </a:p>
          </p:txBody>
        </p:sp>
        <p:grpSp>
          <p:nvGrpSpPr>
            <p:cNvPr id="185" name="Google Shape;185;p21"/>
            <p:cNvGrpSpPr/>
            <p:nvPr/>
          </p:nvGrpSpPr>
          <p:grpSpPr>
            <a:xfrm>
              <a:off x="571500" y="1738226"/>
              <a:ext cx="3714825" cy="1143000"/>
              <a:chOff x="571500" y="1738226"/>
              <a:chExt cx="3714825" cy="1143000"/>
            </a:xfrm>
          </p:grpSpPr>
          <p:sp>
            <p:nvSpPr>
              <p:cNvPr id="186" name="Google Shape;186;p21"/>
              <p:cNvSpPr/>
              <p:nvPr/>
            </p:nvSpPr>
            <p:spPr>
              <a:xfrm>
                <a:off x="571500" y="1738226"/>
                <a:ext cx="1762200" cy="1143000"/>
              </a:xfrm>
              <a:prstGeom prst="roundRect">
                <a:avLst>
                  <a:gd fmla="val 6666" name="adj"/>
                </a:avLst>
              </a:prstGeom>
              <a:solidFill>
                <a:srgbClr val="F8F9FA"/>
              </a:solidFill>
              <a:ln cap="flat" cmpd="sng" w="9525">
                <a:solidFill>
                  <a:srgbClr val="DADC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87" name="Google Shape;187;p21"/>
              <p:cNvSpPr txBox="1"/>
              <p:nvPr/>
            </p:nvSpPr>
            <p:spPr>
              <a:xfrm>
                <a:off x="666750" y="1833476"/>
                <a:ext cx="1571700" cy="9525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l">
                  <a:spcBef>
                    <a:spcPts val="0"/>
                  </a:spcBef>
                  <a:spcAft>
                    <a:spcPts val="0"/>
                  </a:spcAft>
                  <a:buNone/>
                </a:pPr>
                <a:r>
                  <a:rPr b="1" lang="en" sz="900">
                    <a:solidFill>
                      <a:srgbClr val="1A73E8"/>
                    </a:solidFill>
                    <a:latin typeface="Google Sans"/>
                    <a:ea typeface="Google Sans"/>
                    <a:cs typeface="Google Sans"/>
                    <a:sym typeface="Google Sans"/>
                  </a:rPr>
                  <a:t>Team Research</a:t>
                </a:r>
                <a:endParaRPr b="1" sz="900">
                  <a:solidFill>
                    <a:srgbClr val="1A73E8"/>
                  </a:solidFill>
                  <a:latin typeface="Google Sans"/>
                  <a:ea typeface="Google Sans"/>
                  <a:cs typeface="Google Sans"/>
                  <a:sym typeface="Google Sans"/>
                </a:endParaRPr>
              </a:p>
              <a:p>
                <a:pPr indent="0" lvl="0" marL="0" rtl="0" algn="l">
                  <a:spcBef>
                    <a:spcPts val="400"/>
                  </a:spcBef>
                  <a:spcAft>
                    <a:spcPts val="0"/>
                  </a:spcAft>
                  <a:buNone/>
                </a:pPr>
                <a:r>
                  <a:rPr lang="en" sz="800">
                    <a:solidFill>
                      <a:srgbClr val="3C4043"/>
                    </a:solidFill>
                    <a:latin typeface="Google Sans"/>
                    <a:ea typeface="Google Sans"/>
                    <a:cs typeface="Google Sans"/>
                    <a:sym typeface="Google Sans"/>
                  </a:rPr>
                  <a:t>LQ: </a:t>
                </a:r>
                <a:r>
                  <a:rPr lang="en" sz="800">
                    <a:solidFill>
                      <a:srgbClr val="3C4043"/>
                    </a:solidFill>
                    <a:latin typeface="Google Sans SemiBold"/>
                    <a:ea typeface="Google Sans SemiBold"/>
                    <a:cs typeface="Google Sans SemiBold"/>
                    <a:sym typeface="Google Sans SemiBold"/>
                  </a:rPr>
                  <a:t>research-lq</a:t>
                </a:r>
                <a:endParaRPr sz="800">
                  <a:solidFill>
                    <a:srgbClr val="3C4043"/>
                  </a:solidFill>
                  <a:latin typeface="Google Sans"/>
                  <a:ea typeface="Google Sans"/>
                  <a:cs typeface="Google Sans"/>
                  <a:sym typeface="Google Sans"/>
                </a:endParaRPr>
              </a:p>
              <a:p>
                <a:pPr indent="0" lvl="0" marL="0" rtl="0" algn="l">
                  <a:spcBef>
                    <a:spcPts val="200"/>
                  </a:spcBef>
                  <a:spcAft>
                    <a:spcPts val="200"/>
                  </a:spcAft>
                  <a:buNone/>
                </a:pPr>
                <a:r>
                  <a:rPr i="1" lang="en" sz="800">
                    <a:solidFill>
                      <a:srgbClr val="70757A"/>
                    </a:solidFill>
                    <a:latin typeface="Google Sans"/>
                    <a:ea typeface="Google Sans"/>
                    <a:cs typeface="Google Sans"/>
                    <a:sym typeface="Google Sans"/>
                  </a:rPr>
                  <a:t>Points to Dev CQ</a:t>
                </a:r>
                <a:endParaRPr i="1" sz="800">
                  <a:solidFill>
                    <a:srgbClr val="70757A"/>
                  </a:solidFill>
                  <a:latin typeface="Google Sans"/>
                  <a:ea typeface="Google Sans"/>
                  <a:cs typeface="Google Sans"/>
                  <a:sym typeface="Google Sans"/>
                </a:endParaRPr>
              </a:p>
            </p:txBody>
          </p:sp>
          <p:sp>
            <p:nvSpPr>
              <p:cNvPr id="188" name="Google Shape;188;p21"/>
              <p:cNvSpPr/>
              <p:nvPr/>
            </p:nvSpPr>
            <p:spPr>
              <a:xfrm>
                <a:off x="2524125" y="1738226"/>
                <a:ext cx="1762200" cy="1143000"/>
              </a:xfrm>
              <a:prstGeom prst="roundRect">
                <a:avLst>
                  <a:gd fmla="val 6666" name="adj"/>
                </a:avLst>
              </a:prstGeom>
              <a:solidFill>
                <a:srgbClr val="F8F9FA"/>
              </a:solidFill>
              <a:ln cap="flat" cmpd="sng" w="9525">
                <a:solidFill>
                  <a:srgbClr val="DADC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89" name="Google Shape;189;p21"/>
              <p:cNvSpPr txBox="1"/>
              <p:nvPr/>
            </p:nvSpPr>
            <p:spPr>
              <a:xfrm>
                <a:off x="2619375" y="1833476"/>
                <a:ext cx="1571700" cy="9525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l">
                  <a:spcBef>
                    <a:spcPts val="0"/>
                  </a:spcBef>
                  <a:spcAft>
                    <a:spcPts val="0"/>
                  </a:spcAft>
                  <a:buNone/>
                </a:pPr>
                <a:r>
                  <a:rPr b="1" lang="en" sz="900">
                    <a:solidFill>
                      <a:srgbClr val="1A73E8"/>
                    </a:solidFill>
                    <a:latin typeface="Google Sans"/>
                    <a:ea typeface="Google Sans"/>
                    <a:cs typeface="Google Sans"/>
                    <a:sym typeface="Google Sans"/>
                  </a:rPr>
                  <a:t>Team Engineering</a:t>
                </a:r>
                <a:endParaRPr b="1" sz="900">
                  <a:solidFill>
                    <a:srgbClr val="1A73E8"/>
                  </a:solidFill>
                  <a:latin typeface="Google Sans"/>
                  <a:ea typeface="Google Sans"/>
                  <a:cs typeface="Google Sans"/>
                  <a:sym typeface="Google Sans"/>
                </a:endParaRPr>
              </a:p>
              <a:p>
                <a:pPr indent="0" lvl="0" marL="0" rtl="0" algn="l">
                  <a:spcBef>
                    <a:spcPts val="400"/>
                  </a:spcBef>
                  <a:spcAft>
                    <a:spcPts val="0"/>
                  </a:spcAft>
                  <a:buNone/>
                </a:pPr>
                <a:r>
                  <a:rPr lang="en" sz="800">
                    <a:solidFill>
                      <a:srgbClr val="3C4043"/>
                    </a:solidFill>
                    <a:latin typeface="Google Sans"/>
                    <a:ea typeface="Google Sans"/>
                    <a:cs typeface="Google Sans"/>
                    <a:sym typeface="Google Sans"/>
                  </a:rPr>
                  <a:t>LQ: </a:t>
                </a:r>
                <a:r>
                  <a:rPr lang="en" sz="800">
                    <a:solidFill>
                      <a:srgbClr val="3C4043"/>
                    </a:solidFill>
                    <a:latin typeface="Google Sans SemiBold"/>
                    <a:ea typeface="Google Sans SemiBold"/>
                    <a:cs typeface="Google Sans SemiBold"/>
                    <a:sym typeface="Google Sans SemiBold"/>
                  </a:rPr>
                  <a:t>eng-lq</a:t>
                </a:r>
                <a:endParaRPr sz="800">
                  <a:solidFill>
                    <a:srgbClr val="3C4043"/>
                  </a:solidFill>
                  <a:latin typeface="Google Sans"/>
                  <a:ea typeface="Google Sans"/>
                  <a:cs typeface="Google Sans"/>
                  <a:sym typeface="Google Sans"/>
                </a:endParaRPr>
              </a:p>
              <a:p>
                <a:pPr indent="0" lvl="0" marL="0" rtl="0" algn="l">
                  <a:spcBef>
                    <a:spcPts val="200"/>
                  </a:spcBef>
                  <a:spcAft>
                    <a:spcPts val="200"/>
                  </a:spcAft>
                  <a:buNone/>
                </a:pPr>
                <a:r>
                  <a:rPr i="1" lang="en" sz="800">
                    <a:solidFill>
                      <a:srgbClr val="70757A"/>
                    </a:solidFill>
                    <a:latin typeface="Google Sans"/>
                    <a:ea typeface="Google Sans"/>
                    <a:cs typeface="Google Sans"/>
                    <a:sym typeface="Google Sans"/>
                  </a:rPr>
                  <a:t>Points to Dev CQ</a:t>
                </a:r>
                <a:endParaRPr i="1" sz="800">
                  <a:solidFill>
                    <a:srgbClr val="70757A"/>
                  </a:solidFill>
                  <a:latin typeface="Google Sans"/>
                  <a:ea typeface="Google Sans"/>
                  <a:cs typeface="Google Sans"/>
                  <a:sym typeface="Google Sans"/>
                </a:endParaRPr>
              </a:p>
            </p:txBody>
          </p:sp>
        </p:grpSp>
        <p:sp>
          <p:nvSpPr>
            <p:cNvPr id="190" name="Google Shape;190;p21"/>
            <p:cNvSpPr txBox="1"/>
            <p:nvPr/>
          </p:nvSpPr>
          <p:spPr>
            <a:xfrm>
              <a:off x="571500" y="3024036"/>
              <a:ext cx="3714900" cy="9525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l">
                <a:spcBef>
                  <a:spcPts val="0"/>
                </a:spcBef>
                <a:spcAft>
                  <a:spcPts val="0"/>
                </a:spcAft>
                <a:buNone/>
              </a:pPr>
              <a:r>
                <a:rPr lang="en" sz="1200">
                  <a:solidFill>
                    <a:srgbClr val="5F6368"/>
                  </a:solidFill>
                  <a:latin typeface="Google Sans SemiBold"/>
                  <a:ea typeface="Google Sans SemiBold"/>
                  <a:cs typeface="Google Sans SemiBold"/>
                  <a:sym typeface="Google Sans SemiBold"/>
                </a:rPr>
                <a:t>Quota: CPU 60, GPU 8, Mem 126Gi</a:t>
              </a:r>
              <a:endParaRPr sz="1200">
                <a:solidFill>
                  <a:srgbClr val="5F6368"/>
                </a:solidFill>
                <a:latin typeface="Google Sans SemiBold"/>
                <a:ea typeface="Google Sans SemiBold"/>
                <a:cs typeface="Google Sans SemiBold"/>
                <a:sym typeface="Google Sans SemiBold"/>
              </a:endParaRPr>
            </a:p>
            <a:p>
              <a:pPr indent="0" lvl="0" marL="0" rtl="0" algn="l">
                <a:spcBef>
                  <a:spcPts val="750"/>
                </a:spcBef>
                <a:spcAft>
                  <a:spcPts val="0"/>
                </a:spcAft>
                <a:buNone/>
              </a:pPr>
              <a:r>
                <a:rPr i="1" lang="en" sz="950">
                  <a:solidFill>
                    <a:srgbClr val="5F6368"/>
                  </a:solidFill>
                  <a:latin typeface="Google Sans"/>
                  <a:ea typeface="Google Sans"/>
                  <a:cs typeface="Google Sans"/>
                  <a:sym typeface="Google Sans"/>
                </a:rPr>
                <a:t>Multiple teams share a limited quota defined at the cluster level, preventing resource hogging in development.</a:t>
              </a:r>
              <a:endParaRPr i="1" sz="950">
                <a:solidFill>
                  <a:srgbClr val="5F6368"/>
                </a:solidFill>
                <a:latin typeface="Google Sans"/>
                <a:ea typeface="Google Sans"/>
                <a:cs typeface="Google Sans"/>
                <a:sym typeface="Google Sans"/>
              </a:endParaRPr>
            </a:p>
          </p:txBody>
        </p:sp>
      </p:grpSp>
      <p:grpSp>
        <p:nvGrpSpPr>
          <p:cNvPr id="191" name="Google Shape;191;p21"/>
          <p:cNvGrpSpPr/>
          <p:nvPr/>
        </p:nvGrpSpPr>
        <p:grpSpPr>
          <a:xfrm>
            <a:off x="4667250" y="2000250"/>
            <a:ext cx="4095900" cy="2666933"/>
            <a:chOff x="4667250" y="666921"/>
            <a:chExt cx="4095900" cy="4000200"/>
          </a:xfrm>
        </p:grpSpPr>
        <p:sp>
          <p:nvSpPr>
            <p:cNvPr id="192" name="Google Shape;192;p21"/>
            <p:cNvSpPr/>
            <p:nvPr/>
          </p:nvSpPr>
          <p:spPr>
            <a:xfrm>
              <a:off x="4667250" y="666921"/>
              <a:ext cx="4095900" cy="4000200"/>
            </a:xfrm>
            <a:prstGeom prst="roundRect">
              <a:avLst>
                <a:gd fmla="val 2857" name="adj"/>
              </a:avLst>
            </a:prstGeom>
            <a:solidFill>
              <a:srgbClr val="1A73E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93" name="Google Shape;193;p21"/>
            <p:cNvSpPr txBox="1"/>
            <p:nvPr/>
          </p:nvSpPr>
          <p:spPr>
            <a:xfrm>
              <a:off x="4857750" y="809660"/>
              <a:ext cx="3714900" cy="381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400">
                  <a:solidFill>
                    <a:srgbClr val="FFFFFF"/>
                  </a:solidFill>
                  <a:latin typeface="Google Sans"/>
                  <a:ea typeface="Google Sans"/>
                  <a:cs typeface="Google Sans"/>
                  <a:sym typeface="Google Sans"/>
                </a:rPr>
                <a:t>ClusterQueue: Production</a:t>
              </a:r>
              <a:endParaRPr b="1" sz="1400">
                <a:solidFill>
                  <a:srgbClr val="FFFFFF"/>
                </a:solidFill>
                <a:latin typeface="Google Sans"/>
                <a:ea typeface="Google Sans"/>
                <a:cs typeface="Google Sans"/>
                <a:sym typeface="Google Sans"/>
              </a:endParaRPr>
            </a:p>
          </p:txBody>
        </p:sp>
        <p:sp>
          <p:nvSpPr>
            <p:cNvPr id="194" name="Google Shape;194;p21"/>
            <p:cNvSpPr/>
            <p:nvPr/>
          </p:nvSpPr>
          <p:spPr>
            <a:xfrm>
              <a:off x="4857750" y="1285910"/>
              <a:ext cx="3714900" cy="9300"/>
            </a:xfrm>
            <a:prstGeom prst="rect">
              <a:avLst/>
            </a:prstGeom>
            <a:solidFill>
              <a:srgbClr val="FFFFFF">
                <a:alpha val="3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95" name="Google Shape;195;p21"/>
            <p:cNvSpPr txBox="1"/>
            <p:nvPr/>
          </p:nvSpPr>
          <p:spPr>
            <a:xfrm>
              <a:off x="4857750" y="1428778"/>
              <a:ext cx="3714900" cy="24768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l">
                <a:spcBef>
                  <a:spcPts val="0"/>
                </a:spcBef>
                <a:spcAft>
                  <a:spcPts val="0"/>
                </a:spcAft>
                <a:buNone/>
              </a:pPr>
              <a:r>
                <a:rPr b="1" lang="en" sz="935">
                  <a:solidFill>
                    <a:srgbClr val="FFFFFF"/>
                  </a:solidFill>
                  <a:latin typeface="Google Sans"/>
                  <a:ea typeface="Google Sans"/>
                  <a:cs typeface="Google Sans"/>
                  <a:sym typeface="Google Sans"/>
                </a:rPr>
                <a:t>Dedicated Resource Quotas</a:t>
              </a:r>
              <a:endParaRPr b="1" sz="935">
                <a:solidFill>
                  <a:srgbClr val="FFFFFF"/>
                </a:solidFill>
                <a:latin typeface="Google Sans"/>
                <a:ea typeface="Google Sans"/>
                <a:cs typeface="Google Sans"/>
                <a:sym typeface="Google Sans"/>
              </a:endParaRPr>
            </a:p>
            <a:p>
              <a:pPr indent="-287973" lvl="0" marL="457200" rtl="0" algn="l">
                <a:spcBef>
                  <a:spcPts val="750"/>
                </a:spcBef>
                <a:spcAft>
                  <a:spcPts val="0"/>
                </a:spcAft>
                <a:buClr>
                  <a:srgbClr val="E8F0FE"/>
                </a:buClr>
                <a:buSzPts val="935"/>
                <a:buFont typeface="Google Sans"/>
                <a:buChar char="●"/>
              </a:pPr>
              <a:r>
                <a:rPr lang="en" sz="935">
                  <a:solidFill>
                    <a:srgbClr val="FFFFFF"/>
                  </a:solidFill>
                  <a:latin typeface="Google Sans"/>
                  <a:ea typeface="Google Sans"/>
                  <a:cs typeface="Google Sans"/>
                  <a:sym typeface="Google Sans"/>
                </a:rPr>
                <a:t>Strictly enforced limits for live traffic.</a:t>
              </a:r>
              <a:endParaRPr sz="935">
                <a:solidFill>
                  <a:srgbClr val="FFFFFF"/>
                </a:solidFill>
                <a:latin typeface="Google Sans"/>
                <a:ea typeface="Google Sans"/>
                <a:cs typeface="Google Sans"/>
                <a:sym typeface="Google Sans"/>
              </a:endParaRPr>
            </a:p>
            <a:p>
              <a:pPr indent="-287973" lvl="0" marL="457200" rtl="0" algn="l">
                <a:spcBef>
                  <a:spcPts val="600"/>
                </a:spcBef>
                <a:spcAft>
                  <a:spcPts val="0"/>
                </a:spcAft>
                <a:buClr>
                  <a:srgbClr val="E8F0FE"/>
                </a:buClr>
                <a:buSzPts val="935"/>
                <a:buFont typeface="Google Sans"/>
                <a:buChar char="●"/>
              </a:pPr>
              <a:r>
                <a:rPr lang="en" sz="935">
                  <a:solidFill>
                    <a:srgbClr val="FFFFFF"/>
                  </a:solidFill>
                  <a:latin typeface="Google Sans"/>
                  <a:ea typeface="Google Sans"/>
                  <a:cs typeface="Google Sans"/>
                  <a:sym typeface="Google Sans"/>
                </a:rPr>
                <a:t>Priority-based preemption disabled.</a:t>
              </a:r>
              <a:endParaRPr sz="935">
                <a:solidFill>
                  <a:srgbClr val="FFFFFF"/>
                </a:solidFill>
                <a:latin typeface="Google Sans"/>
                <a:ea typeface="Google Sans"/>
                <a:cs typeface="Google Sans"/>
                <a:sym typeface="Google Sans"/>
              </a:endParaRPr>
            </a:p>
            <a:p>
              <a:pPr indent="-287973" lvl="0" marL="457200" rtl="0" algn="l">
                <a:spcBef>
                  <a:spcPts val="600"/>
                </a:spcBef>
                <a:spcAft>
                  <a:spcPts val="0"/>
                </a:spcAft>
                <a:buClr>
                  <a:srgbClr val="E8F0FE"/>
                </a:buClr>
                <a:buSzPts val="935"/>
                <a:buFont typeface="Google Sans"/>
                <a:buChar char="●"/>
              </a:pPr>
              <a:r>
                <a:rPr lang="en" sz="935">
                  <a:solidFill>
                    <a:srgbClr val="FFFFFF"/>
                  </a:solidFill>
                  <a:latin typeface="Google Sans"/>
                  <a:ea typeface="Google Sans"/>
                  <a:cs typeface="Google Sans"/>
                  <a:sym typeface="Google Sans"/>
                </a:rPr>
                <a:t>Guaranteed GPU availability.</a:t>
              </a:r>
              <a:endParaRPr sz="935">
                <a:solidFill>
                  <a:srgbClr val="FFFFFF"/>
                </a:solidFill>
                <a:latin typeface="Google Sans"/>
                <a:ea typeface="Google Sans"/>
                <a:cs typeface="Google Sans"/>
                <a:sym typeface="Google Sans"/>
              </a:endParaRPr>
            </a:p>
            <a:p>
              <a:pPr indent="-287973" lvl="0" marL="457200" rtl="0" algn="l">
                <a:spcBef>
                  <a:spcPts val="600"/>
                </a:spcBef>
                <a:spcAft>
                  <a:spcPts val="0"/>
                </a:spcAft>
                <a:buClr>
                  <a:srgbClr val="E8F0FE"/>
                </a:buClr>
                <a:buSzPts val="935"/>
                <a:buFont typeface="Google Sans"/>
                <a:buChar char="●"/>
              </a:pPr>
              <a:r>
                <a:rPr lang="en" sz="935">
                  <a:solidFill>
                    <a:srgbClr val="E8F0FE"/>
                  </a:solidFill>
                  <a:latin typeface="Google Sans SemiBold"/>
                  <a:ea typeface="Google Sans SemiBold"/>
                  <a:cs typeface="Google Sans SemiBold"/>
                  <a:sym typeface="Google Sans SemiBold"/>
                </a:rPr>
                <a:t>CPU: 64 | GPU: 8 | Mem: 256Gi</a:t>
              </a:r>
              <a:endParaRPr sz="935">
                <a:solidFill>
                  <a:srgbClr val="E8F0FE"/>
                </a:solidFill>
                <a:latin typeface="Google Sans SemiBold"/>
                <a:ea typeface="Google Sans SemiBold"/>
                <a:cs typeface="Google Sans SemiBold"/>
                <a:sym typeface="Google Sans SemiBold"/>
              </a:endParaRPr>
            </a:p>
            <a:p>
              <a:pPr indent="0" lvl="0" marL="0" rtl="0" algn="l">
                <a:spcBef>
                  <a:spcPts val="1125"/>
                </a:spcBef>
                <a:spcAft>
                  <a:spcPts val="0"/>
                </a:spcAft>
                <a:buNone/>
              </a:pPr>
              <a:r>
                <a:rPr b="1" lang="en" sz="1000">
                  <a:solidFill>
                    <a:schemeClr val="lt1"/>
                  </a:solidFill>
                  <a:latin typeface="Google Sans"/>
                  <a:ea typeface="Google Sans"/>
                  <a:cs typeface="Google Sans"/>
                  <a:sym typeface="Google Sans"/>
                </a:rPr>
                <a:t>LocalQueue: prod-lq</a:t>
              </a:r>
              <a:endParaRPr b="1" sz="1000">
                <a:solidFill>
                  <a:srgbClr val="FFFFFF"/>
                </a:solidFill>
                <a:latin typeface="Google Sans"/>
                <a:ea typeface="Google Sans"/>
                <a:cs typeface="Google Sans"/>
                <a:sym typeface="Google Sans"/>
              </a:endParaRPr>
            </a:p>
            <a:p>
              <a:pPr indent="0" lvl="0" marL="0" rtl="0" algn="l">
                <a:spcBef>
                  <a:spcPts val="750"/>
                </a:spcBef>
                <a:spcAft>
                  <a:spcPts val="750"/>
                </a:spcAft>
                <a:buNone/>
              </a:pPr>
              <a:r>
                <a:rPr b="1" lang="en" sz="1000">
                  <a:solidFill>
                    <a:schemeClr val="lt1"/>
                  </a:solidFill>
                  <a:latin typeface="Google Sans"/>
                  <a:ea typeface="Google Sans"/>
                  <a:cs typeface="Google Sans"/>
                  <a:sym typeface="Google Sans"/>
                </a:rPr>
                <a:t>Single entry point for production workloads.</a:t>
              </a:r>
              <a:endParaRPr b="1" sz="1000">
                <a:solidFill>
                  <a:schemeClr val="lt1"/>
                </a:solidFill>
                <a:latin typeface="Google Sans"/>
                <a:ea typeface="Google Sans"/>
                <a:cs typeface="Google Sans"/>
                <a:sym typeface="Google Sans"/>
              </a:endParaRPr>
            </a:p>
          </p:txBody>
        </p:sp>
      </p:grpSp>
      <p:grpSp>
        <p:nvGrpSpPr>
          <p:cNvPr id="196" name="Google Shape;196;p21"/>
          <p:cNvGrpSpPr/>
          <p:nvPr/>
        </p:nvGrpSpPr>
        <p:grpSpPr>
          <a:xfrm>
            <a:off x="381000" y="1190625"/>
            <a:ext cx="4095900" cy="666900"/>
            <a:chOff x="381000" y="1190625"/>
            <a:chExt cx="4095900" cy="666900"/>
          </a:xfrm>
        </p:grpSpPr>
        <p:sp>
          <p:nvSpPr>
            <p:cNvPr id="197" name="Google Shape;197;p21"/>
            <p:cNvSpPr/>
            <p:nvPr/>
          </p:nvSpPr>
          <p:spPr>
            <a:xfrm>
              <a:off x="381000" y="1190625"/>
              <a:ext cx="4095900" cy="666900"/>
            </a:xfrm>
            <a:prstGeom prst="roundRect">
              <a:avLst>
                <a:gd fmla="val 11428" name="adj"/>
              </a:avLst>
            </a:prstGeom>
            <a:solidFill>
              <a:srgbClr val="F8F9FA"/>
            </a:solidFill>
            <a:ln cap="flat" cmpd="sng" w="9525">
              <a:solidFill>
                <a:srgbClr val="DADC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98" name="Google Shape;198;p21"/>
            <p:cNvSpPr txBox="1"/>
            <p:nvPr/>
          </p:nvSpPr>
          <p:spPr>
            <a:xfrm>
              <a:off x="476250" y="1190625"/>
              <a:ext cx="3905400" cy="666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000">
                  <a:solidFill>
                    <a:srgbClr val="1A73E8"/>
                  </a:solidFill>
                  <a:latin typeface="Google Sans"/>
                  <a:ea typeface="Google Sans"/>
                  <a:cs typeface="Google Sans"/>
                  <a:sym typeface="Google Sans"/>
                </a:rPr>
                <a:t>ResourceFlavor: </a:t>
              </a:r>
              <a:r>
                <a:rPr lang="en" sz="1000">
                  <a:solidFill>
                    <a:srgbClr val="3C4043"/>
                  </a:solidFill>
                  <a:latin typeface="Google Sans"/>
                  <a:ea typeface="Google Sans"/>
                  <a:cs typeface="Google Sans"/>
                  <a:sym typeface="Google Sans"/>
                </a:rPr>
                <a:t>n1-standard-8</a:t>
              </a:r>
              <a:endParaRPr b="1" sz="1000">
                <a:solidFill>
                  <a:srgbClr val="1A73E8"/>
                </a:solidFill>
                <a:latin typeface="Google Sans"/>
                <a:ea typeface="Google Sans"/>
                <a:cs typeface="Google Sans"/>
                <a:sym typeface="Google Sans"/>
              </a:endParaRPr>
            </a:p>
            <a:p>
              <a:pPr indent="0" lvl="0" marL="0" rtl="0" algn="l">
                <a:spcBef>
                  <a:spcPts val="300"/>
                </a:spcBef>
                <a:spcAft>
                  <a:spcPts val="0"/>
                </a:spcAft>
                <a:buNone/>
              </a:pPr>
              <a:r>
                <a:rPr lang="en" sz="900">
                  <a:solidFill>
                    <a:srgbClr val="5F6368"/>
                  </a:solidFill>
                  <a:latin typeface="Google Sans"/>
                  <a:ea typeface="Google Sans"/>
                  <a:cs typeface="Google Sans"/>
                  <a:sym typeface="Google Sans"/>
                </a:rPr>
                <a:t>Optimized for development costs. Features </a:t>
              </a:r>
              <a:r>
                <a:rPr b="1" lang="en" sz="900">
                  <a:solidFill>
                    <a:srgbClr val="1A73E8"/>
                  </a:solidFill>
                  <a:latin typeface="Google Sans"/>
                  <a:ea typeface="Google Sans"/>
                  <a:cs typeface="Google Sans"/>
                  <a:sym typeface="Google Sans"/>
                </a:rPr>
                <a:t>N1 GPU</a:t>
              </a:r>
              <a:r>
                <a:rPr lang="en" sz="900">
                  <a:solidFill>
                    <a:srgbClr val="5F6368"/>
                  </a:solidFill>
                  <a:latin typeface="Google Sans"/>
                  <a:ea typeface="Google Sans"/>
                  <a:cs typeface="Google Sans"/>
                  <a:sym typeface="Google Sans"/>
                </a:rPr>
                <a:t> for general compute and model prototyping.</a:t>
              </a:r>
              <a:endParaRPr sz="900">
                <a:solidFill>
                  <a:srgbClr val="5F6368"/>
                </a:solidFill>
                <a:latin typeface="Google Sans"/>
                <a:ea typeface="Google Sans"/>
                <a:cs typeface="Google Sans"/>
                <a:sym typeface="Google Sans"/>
              </a:endParaRPr>
            </a:p>
          </p:txBody>
        </p:sp>
      </p:grpSp>
      <p:grpSp>
        <p:nvGrpSpPr>
          <p:cNvPr id="199" name="Google Shape;199;p21"/>
          <p:cNvGrpSpPr/>
          <p:nvPr/>
        </p:nvGrpSpPr>
        <p:grpSpPr>
          <a:xfrm>
            <a:off x="4662488" y="1185863"/>
            <a:ext cx="4105200" cy="676200"/>
            <a:chOff x="4662488" y="1185863"/>
            <a:chExt cx="4105200" cy="676200"/>
          </a:xfrm>
        </p:grpSpPr>
        <p:pic>
          <p:nvPicPr>
            <p:cNvPr id="200" name="Google Shape;200;p21"/>
            <p:cNvPicPr preferRelativeResize="0"/>
            <p:nvPr/>
          </p:nvPicPr>
          <p:blipFill rotWithShape="1">
            <a:blip r:embed="rId4">
              <a:alphaModFix/>
            </a:blip>
            <a:srcRect b="0" l="0" r="0" t="0"/>
            <a:stretch/>
          </p:blipFill>
          <p:spPr>
            <a:xfrm>
              <a:off x="4662488" y="1185863"/>
              <a:ext cx="4105200" cy="676200"/>
            </a:xfrm>
            <a:prstGeom prst="rect">
              <a:avLst/>
            </a:prstGeom>
            <a:noFill/>
            <a:ln>
              <a:noFill/>
            </a:ln>
          </p:spPr>
        </p:pic>
        <p:sp>
          <p:nvSpPr>
            <p:cNvPr id="201" name="Google Shape;201;p21"/>
            <p:cNvSpPr txBox="1"/>
            <p:nvPr/>
          </p:nvSpPr>
          <p:spPr>
            <a:xfrm>
              <a:off x="4762500" y="1190625"/>
              <a:ext cx="3905400" cy="666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000">
                  <a:solidFill>
                    <a:srgbClr val="1A73E8"/>
                  </a:solidFill>
                  <a:latin typeface="Google Sans"/>
                  <a:ea typeface="Google Sans"/>
                  <a:cs typeface="Google Sans"/>
                  <a:sym typeface="Google Sans"/>
                </a:rPr>
                <a:t>ResourceFlavor: </a:t>
              </a:r>
              <a:r>
                <a:rPr lang="en" sz="1000">
                  <a:solidFill>
                    <a:srgbClr val="3C4043"/>
                  </a:solidFill>
                  <a:latin typeface="Google Sans"/>
                  <a:ea typeface="Google Sans"/>
                  <a:cs typeface="Google Sans"/>
                  <a:sym typeface="Google Sans"/>
                </a:rPr>
                <a:t>a4-highgpu-8g</a:t>
              </a:r>
              <a:endParaRPr b="1" sz="1000">
                <a:solidFill>
                  <a:srgbClr val="1A73E8"/>
                </a:solidFill>
                <a:latin typeface="Google Sans"/>
                <a:ea typeface="Google Sans"/>
                <a:cs typeface="Google Sans"/>
                <a:sym typeface="Google Sans"/>
              </a:endParaRPr>
            </a:p>
            <a:p>
              <a:pPr indent="0" lvl="0" marL="0" rtl="0" algn="l">
                <a:spcBef>
                  <a:spcPts val="300"/>
                </a:spcBef>
                <a:spcAft>
                  <a:spcPts val="0"/>
                </a:spcAft>
                <a:buNone/>
              </a:pPr>
              <a:r>
                <a:rPr lang="en" sz="900">
                  <a:solidFill>
                    <a:srgbClr val="5F6368"/>
                  </a:solidFill>
                  <a:latin typeface="Google Sans"/>
                  <a:ea typeface="Google Sans"/>
                  <a:cs typeface="Google Sans"/>
                  <a:sym typeface="Google Sans"/>
                </a:rPr>
                <a:t>Mission-critical performance. Leverages </a:t>
              </a:r>
              <a:r>
                <a:rPr b="1" lang="en" sz="900">
                  <a:solidFill>
                    <a:srgbClr val="1A73E8"/>
                  </a:solidFill>
                  <a:latin typeface="Google Sans"/>
                  <a:ea typeface="Google Sans"/>
                  <a:cs typeface="Google Sans"/>
                  <a:sym typeface="Google Sans"/>
                </a:rPr>
                <a:t>A4 series GPU</a:t>
              </a:r>
              <a:r>
                <a:rPr lang="en" sz="900">
                  <a:solidFill>
                    <a:srgbClr val="5F6368"/>
                  </a:solidFill>
                  <a:latin typeface="Google Sans"/>
                  <a:ea typeface="Google Sans"/>
                  <a:cs typeface="Google Sans"/>
                  <a:sym typeface="Google Sans"/>
                </a:rPr>
                <a:t> for high-throughput production inference.</a:t>
              </a:r>
              <a:endParaRPr sz="900">
                <a:solidFill>
                  <a:srgbClr val="5F6368"/>
                </a:solidFill>
                <a:latin typeface="Google Sans"/>
                <a:ea typeface="Google Sans"/>
                <a:cs typeface="Google Sans"/>
                <a:sym typeface="Google Sans"/>
              </a:endParaRPr>
            </a:p>
          </p:txBody>
        </p:sp>
      </p:grpSp>
      <p:grpSp>
        <p:nvGrpSpPr>
          <p:cNvPr id="202" name="Google Shape;202;p21"/>
          <p:cNvGrpSpPr/>
          <p:nvPr/>
        </p:nvGrpSpPr>
        <p:grpSpPr>
          <a:xfrm>
            <a:off x="2419350" y="1857375"/>
            <a:ext cx="4305450" cy="114300"/>
            <a:chOff x="2419350" y="1857375"/>
            <a:chExt cx="4305450" cy="114300"/>
          </a:xfrm>
        </p:grpSpPr>
        <p:pic>
          <p:nvPicPr>
            <p:cNvPr id="203" name="Google Shape;203;p21"/>
            <p:cNvPicPr preferRelativeResize="0"/>
            <p:nvPr/>
          </p:nvPicPr>
          <p:blipFill rotWithShape="1">
            <a:blip r:embed="rId5">
              <a:alphaModFix/>
            </a:blip>
            <a:srcRect b="0" l="0" r="0" t="0"/>
            <a:stretch/>
          </p:blipFill>
          <p:spPr>
            <a:xfrm>
              <a:off x="2419350" y="1857375"/>
              <a:ext cx="19200" cy="114300"/>
            </a:xfrm>
            <a:prstGeom prst="rect">
              <a:avLst/>
            </a:prstGeom>
            <a:noFill/>
            <a:ln>
              <a:noFill/>
            </a:ln>
          </p:spPr>
        </p:pic>
        <p:pic>
          <p:nvPicPr>
            <p:cNvPr id="204" name="Google Shape;204;p21"/>
            <p:cNvPicPr preferRelativeResize="0"/>
            <p:nvPr/>
          </p:nvPicPr>
          <p:blipFill rotWithShape="1">
            <a:blip r:embed="rId6">
              <a:alphaModFix/>
            </a:blip>
            <a:srcRect b="0" l="0" r="0" t="0"/>
            <a:stretch/>
          </p:blipFill>
          <p:spPr>
            <a:xfrm>
              <a:off x="6705600" y="1857375"/>
              <a:ext cx="19200" cy="11430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2"/>
          <p:cNvSpPr txBox="1"/>
          <p:nvPr/>
        </p:nvSpPr>
        <p:spPr>
          <a:xfrm>
            <a:off x="503275" y="338775"/>
            <a:ext cx="8039700" cy="8316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l">
              <a:spcBef>
                <a:spcPts val="0"/>
              </a:spcBef>
              <a:spcAft>
                <a:spcPts val="0"/>
              </a:spcAft>
              <a:buNone/>
            </a:pPr>
            <a:r>
              <a:rPr b="1" i="0" lang="en" sz="2400">
                <a:solidFill>
                  <a:schemeClr val="accent1"/>
                </a:solidFill>
                <a:latin typeface="Google Sans"/>
                <a:ea typeface="Google Sans"/>
                <a:cs typeface="Google Sans"/>
                <a:sym typeface="Google Sans"/>
              </a:rPr>
              <a:t>MultiKueue: Beyond Local Limits</a:t>
            </a:r>
            <a:endParaRPr b="1" i="0" sz="2400">
              <a:solidFill>
                <a:schemeClr val="accent1"/>
              </a:solidFill>
              <a:latin typeface="Google Sans"/>
              <a:ea typeface="Google Sans"/>
              <a:cs typeface="Google Sans"/>
              <a:sym typeface="Google Sans"/>
            </a:endParaRPr>
          </a:p>
          <a:p>
            <a:pPr indent="0" lvl="0" marL="0" rtl="0" algn="l">
              <a:spcBef>
                <a:spcPts val="819"/>
              </a:spcBef>
              <a:spcAft>
                <a:spcPts val="0"/>
              </a:spcAft>
              <a:buNone/>
            </a:pPr>
            <a:r>
              <a:rPr b="1" i="0" lang="en">
                <a:solidFill>
                  <a:srgbClr val="000000"/>
                </a:solidFill>
                <a:latin typeface="Google Sans"/>
                <a:ea typeface="Google Sans"/>
                <a:cs typeface="Google Sans"/>
                <a:sym typeface="Google Sans"/>
              </a:rPr>
              <a:t>MultiKueue</a:t>
            </a:r>
            <a:r>
              <a:rPr i="0" lang="en">
                <a:solidFill>
                  <a:srgbClr val="444444"/>
                </a:solidFill>
                <a:latin typeface="Google Sans"/>
                <a:ea typeface="Google Sans"/>
                <a:cs typeface="Google Sans"/>
                <a:sym typeface="Google Sans"/>
              </a:rPr>
              <a:t> unlocks global orchestration for Kubernetes batch and live workloads.</a:t>
            </a:r>
            <a:endParaRPr b="1" i="0">
              <a:solidFill>
                <a:srgbClr val="000000"/>
              </a:solidFill>
              <a:latin typeface="Google Sans"/>
              <a:ea typeface="Google Sans"/>
              <a:cs typeface="Google Sans"/>
              <a:sym typeface="Google Sans"/>
            </a:endParaRPr>
          </a:p>
        </p:txBody>
      </p:sp>
      <p:grpSp>
        <p:nvGrpSpPr>
          <p:cNvPr id="210" name="Google Shape;210;p22"/>
          <p:cNvGrpSpPr/>
          <p:nvPr/>
        </p:nvGrpSpPr>
        <p:grpSpPr>
          <a:xfrm>
            <a:off x="503275" y="1447702"/>
            <a:ext cx="3742411" cy="1386078"/>
            <a:chOff x="0" y="0"/>
            <a:chExt cx="5143500" cy="1905000"/>
          </a:xfrm>
        </p:grpSpPr>
        <p:sp>
          <p:nvSpPr>
            <p:cNvPr id="211" name="Google Shape;211;p22"/>
            <p:cNvSpPr/>
            <p:nvPr/>
          </p:nvSpPr>
          <p:spPr>
            <a:xfrm>
              <a:off x="0" y="0"/>
              <a:ext cx="5143500" cy="1905000"/>
            </a:xfrm>
            <a:prstGeom prst="roundRect">
              <a:avLst>
                <a:gd fmla="val 8000" name="adj"/>
              </a:avLst>
            </a:prstGeom>
            <a:solidFill>
              <a:srgbClr val="F8F9FA"/>
            </a:solidFill>
            <a:ln cap="flat" cmpd="sng" w="6925">
              <a:solidFill>
                <a:srgbClr val="E0E0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212" name="Google Shape;212;p22"/>
            <p:cNvGrpSpPr/>
            <p:nvPr/>
          </p:nvGrpSpPr>
          <p:grpSpPr>
            <a:xfrm>
              <a:off x="238125" y="238125"/>
              <a:ext cx="476400" cy="546504"/>
              <a:chOff x="0" y="0"/>
              <a:chExt cx="476400" cy="546504"/>
            </a:xfrm>
          </p:grpSpPr>
          <p:sp>
            <p:nvSpPr>
              <p:cNvPr id="213" name="Google Shape;213;p22"/>
              <p:cNvSpPr/>
              <p:nvPr/>
            </p:nvSpPr>
            <p:spPr>
              <a:xfrm>
                <a:off x="0" y="0"/>
                <a:ext cx="476400" cy="476400"/>
              </a:xfrm>
              <a:prstGeom prst="ellipse">
                <a:avLst/>
              </a:prstGeom>
              <a:solidFill>
                <a:srgbClr val="1A73E8">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14" name="Google Shape;214;p22"/>
              <p:cNvSpPr txBox="1"/>
              <p:nvPr/>
            </p:nvSpPr>
            <p:spPr>
              <a:xfrm>
                <a:off x="0" y="70104"/>
                <a:ext cx="476400" cy="4764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ctr">
                  <a:spcBef>
                    <a:spcPts val="0"/>
                  </a:spcBef>
                  <a:spcAft>
                    <a:spcPts val="0"/>
                  </a:spcAft>
                  <a:buNone/>
                </a:pPr>
                <a:r>
                  <a:rPr b="0" i="0" lang="en" sz="1746">
                    <a:solidFill>
                      <a:srgbClr val="1A73E8"/>
                    </a:solidFill>
                    <a:latin typeface="Material Icons"/>
                    <a:ea typeface="Material Icons"/>
                    <a:cs typeface="Material Icons"/>
                    <a:sym typeface="Material Icons"/>
                  </a:rPr>
                  <a:t>speed</a:t>
                </a:r>
                <a:endParaRPr b="0" i="0" sz="1746">
                  <a:solidFill>
                    <a:srgbClr val="1A73E8"/>
                  </a:solidFill>
                  <a:latin typeface="Material Icons"/>
                  <a:ea typeface="Material Icons"/>
                  <a:cs typeface="Material Icons"/>
                  <a:sym typeface="Material Icons"/>
                </a:endParaRPr>
              </a:p>
            </p:txBody>
          </p:sp>
        </p:grpSp>
        <p:sp>
          <p:nvSpPr>
            <p:cNvPr id="215" name="Google Shape;215;p22"/>
            <p:cNvSpPr txBox="1"/>
            <p:nvPr/>
          </p:nvSpPr>
          <p:spPr>
            <a:xfrm>
              <a:off x="857250" y="238125"/>
              <a:ext cx="4048200" cy="14289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l">
                <a:spcBef>
                  <a:spcPts val="0"/>
                </a:spcBef>
                <a:spcAft>
                  <a:spcPts val="0"/>
                </a:spcAft>
                <a:buNone/>
              </a:pPr>
              <a:r>
                <a:rPr b="1" i="0" lang="en" sz="1310">
                  <a:solidFill>
                    <a:schemeClr val="accent1"/>
                  </a:solidFill>
                  <a:latin typeface="Google Sans"/>
                  <a:ea typeface="Google Sans"/>
                  <a:cs typeface="Google Sans"/>
                  <a:sym typeface="Google Sans"/>
                </a:rPr>
                <a:t>Global Accelerator Chasing</a:t>
              </a:r>
              <a:endParaRPr b="1" i="0" sz="1310">
                <a:solidFill>
                  <a:schemeClr val="accent1"/>
                </a:solidFill>
                <a:latin typeface="Google Sans"/>
                <a:ea typeface="Google Sans"/>
                <a:cs typeface="Google Sans"/>
                <a:sym typeface="Google Sans"/>
              </a:endParaRPr>
            </a:p>
            <a:p>
              <a:pPr indent="0" lvl="0" marL="0" rtl="0" algn="l">
                <a:spcBef>
                  <a:spcPts val="218"/>
                </a:spcBef>
                <a:spcAft>
                  <a:spcPts val="0"/>
                </a:spcAft>
                <a:buNone/>
              </a:pPr>
              <a:r>
                <a:rPr i="0" lang="en" sz="728">
                  <a:solidFill>
                    <a:srgbClr val="70757A"/>
                  </a:solidFill>
                  <a:latin typeface="Google Sans Medium"/>
                  <a:ea typeface="Google Sans Medium"/>
                  <a:cs typeface="Google Sans Medium"/>
                  <a:sym typeface="Google Sans Medium"/>
                </a:rPr>
                <a:t>CROSS-REGION HARDWARE HUNTING</a:t>
              </a:r>
              <a:endParaRPr b="1" i="0" sz="728">
                <a:solidFill>
                  <a:srgbClr val="1A73E8"/>
                </a:solidFill>
                <a:latin typeface="Google Sans"/>
                <a:ea typeface="Google Sans"/>
                <a:cs typeface="Google Sans"/>
                <a:sym typeface="Google Sans"/>
              </a:endParaRPr>
            </a:p>
            <a:p>
              <a:pPr indent="0" lvl="0" marL="0" rtl="0" algn="l">
                <a:spcBef>
                  <a:spcPts val="655"/>
                </a:spcBef>
                <a:spcAft>
                  <a:spcPts val="0"/>
                </a:spcAft>
                <a:buNone/>
              </a:pPr>
              <a:r>
                <a:rPr i="0" lang="en" sz="873">
                  <a:solidFill>
                    <a:srgbClr val="3C4043"/>
                  </a:solidFill>
                  <a:latin typeface="Google Sans"/>
                  <a:ea typeface="Google Sans"/>
                  <a:cs typeface="Google Sans"/>
                  <a:sym typeface="Google Sans"/>
                </a:rPr>
                <a:t>Dynamically dispatches batch AI/ML jobs to worker clusters across geographic regions the moment GPU/TPU capacity becomes available globally.</a:t>
              </a:r>
              <a:endParaRPr b="1" i="0" sz="873">
                <a:solidFill>
                  <a:srgbClr val="1A73E8"/>
                </a:solidFill>
                <a:latin typeface="Google Sans"/>
                <a:ea typeface="Google Sans"/>
                <a:cs typeface="Google Sans"/>
                <a:sym typeface="Google Sans"/>
              </a:endParaRPr>
            </a:p>
          </p:txBody>
        </p:sp>
      </p:grpSp>
      <p:grpSp>
        <p:nvGrpSpPr>
          <p:cNvPr id="216" name="Google Shape;216;p22"/>
          <p:cNvGrpSpPr/>
          <p:nvPr/>
        </p:nvGrpSpPr>
        <p:grpSpPr>
          <a:xfrm>
            <a:off x="4800369" y="1447702"/>
            <a:ext cx="3742411" cy="1386078"/>
            <a:chOff x="0" y="0"/>
            <a:chExt cx="5143500" cy="1905000"/>
          </a:xfrm>
        </p:grpSpPr>
        <p:sp>
          <p:nvSpPr>
            <p:cNvPr id="217" name="Google Shape;217;p22"/>
            <p:cNvSpPr/>
            <p:nvPr/>
          </p:nvSpPr>
          <p:spPr>
            <a:xfrm>
              <a:off x="0" y="0"/>
              <a:ext cx="5143500" cy="1905000"/>
            </a:xfrm>
            <a:prstGeom prst="roundRect">
              <a:avLst>
                <a:gd fmla="val 8000" name="adj"/>
              </a:avLst>
            </a:prstGeom>
            <a:solidFill>
              <a:srgbClr val="F8F9FA"/>
            </a:solidFill>
            <a:ln cap="flat" cmpd="sng" w="6925">
              <a:solidFill>
                <a:srgbClr val="E0E0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218" name="Google Shape;218;p22"/>
            <p:cNvGrpSpPr/>
            <p:nvPr/>
          </p:nvGrpSpPr>
          <p:grpSpPr>
            <a:xfrm>
              <a:off x="238125" y="238125"/>
              <a:ext cx="476400" cy="546504"/>
              <a:chOff x="0" y="0"/>
              <a:chExt cx="476400" cy="546504"/>
            </a:xfrm>
          </p:grpSpPr>
          <p:sp>
            <p:nvSpPr>
              <p:cNvPr id="219" name="Google Shape;219;p22"/>
              <p:cNvSpPr/>
              <p:nvPr/>
            </p:nvSpPr>
            <p:spPr>
              <a:xfrm>
                <a:off x="0" y="0"/>
                <a:ext cx="476400" cy="476400"/>
              </a:xfrm>
              <a:prstGeom prst="ellipse">
                <a:avLst/>
              </a:prstGeom>
              <a:solidFill>
                <a:srgbClr val="1A73E8">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20" name="Google Shape;220;p22"/>
              <p:cNvSpPr txBox="1"/>
              <p:nvPr/>
            </p:nvSpPr>
            <p:spPr>
              <a:xfrm>
                <a:off x="0" y="70104"/>
                <a:ext cx="476400" cy="4764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ctr">
                  <a:spcBef>
                    <a:spcPts val="0"/>
                  </a:spcBef>
                  <a:spcAft>
                    <a:spcPts val="0"/>
                  </a:spcAft>
                  <a:buNone/>
                </a:pPr>
                <a:r>
                  <a:rPr b="0" i="0" lang="en" sz="1746">
                    <a:solidFill>
                      <a:srgbClr val="1A73E8"/>
                    </a:solidFill>
                    <a:latin typeface="Material Icons"/>
                    <a:ea typeface="Material Icons"/>
                    <a:cs typeface="Material Icons"/>
                    <a:sym typeface="Material Icons"/>
                  </a:rPr>
                  <a:t>groups</a:t>
                </a:r>
                <a:endParaRPr b="0" i="0" sz="1746">
                  <a:solidFill>
                    <a:srgbClr val="1A73E8"/>
                  </a:solidFill>
                  <a:latin typeface="Material Icons"/>
                  <a:ea typeface="Material Icons"/>
                  <a:cs typeface="Material Icons"/>
                  <a:sym typeface="Material Icons"/>
                </a:endParaRPr>
              </a:p>
            </p:txBody>
          </p:sp>
        </p:grpSp>
        <p:sp>
          <p:nvSpPr>
            <p:cNvPr id="221" name="Google Shape;221;p22"/>
            <p:cNvSpPr txBox="1"/>
            <p:nvPr/>
          </p:nvSpPr>
          <p:spPr>
            <a:xfrm>
              <a:off x="857250" y="238125"/>
              <a:ext cx="4048200" cy="14289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l">
                <a:spcBef>
                  <a:spcPts val="0"/>
                </a:spcBef>
                <a:spcAft>
                  <a:spcPts val="0"/>
                </a:spcAft>
                <a:buNone/>
              </a:pPr>
              <a:r>
                <a:rPr b="1" lang="en" sz="1310">
                  <a:solidFill>
                    <a:schemeClr val="accent1"/>
                  </a:solidFill>
                  <a:latin typeface="Google Sans"/>
                  <a:ea typeface="Google Sans"/>
                  <a:cs typeface="Google Sans"/>
                  <a:sym typeface="Google Sans"/>
                </a:rPr>
                <a:t>Unified Global Quotas</a:t>
              </a:r>
              <a:endParaRPr b="1" i="0" sz="1310">
                <a:solidFill>
                  <a:srgbClr val="1A73E8"/>
                </a:solidFill>
                <a:latin typeface="Google Sans"/>
                <a:ea typeface="Google Sans"/>
                <a:cs typeface="Google Sans"/>
                <a:sym typeface="Google Sans"/>
              </a:endParaRPr>
            </a:p>
            <a:p>
              <a:pPr indent="0" lvl="0" marL="0" rtl="0" algn="l">
                <a:spcBef>
                  <a:spcPts val="218"/>
                </a:spcBef>
                <a:spcAft>
                  <a:spcPts val="0"/>
                </a:spcAft>
                <a:buNone/>
              </a:pPr>
              <a:r>
                <a:rPr i="0" lang="en" sz="728">
                  <a:solidFill>
                    <a:srgbClr val="70757A"/>
                  </a:solidFill>
                  <a:latin typeface="Google Sans Medium"/>
                  <a:ea typeface="Google Sans Medium"/>
                  <a:cs typeface="Google Sans Medium"/>
                  <a:sym typeface="Google Sans Medium"/>
                </a:rPr>
                <a:t>FAIR-SHARE &amp; BORROWING LIMITS</a:t>
              </a:r>
              <a:endParaRPr b="1" i="0" sz="728">
                <a:solidFill>
                  <a:srgbClr val="1A73E8"/>
                </a:solidFill>
                <a:latin typeface="Google Sans"/>
                <a:ea typeface="Google Sans"/>
                <a:cs typeface="Google Sans"/>
                <a:sym typeface="Google Sans"/>
              </a:endParaRPr>
            </a:p>
            <a:p>
              <a:pPr indent="0" lvl="0" marL="0" rtl="0" algn="l">
                <a:spcBef>
                  <a:spcPts val="655"/>
                </a:spcBef>
                <a:spcAft>
                  <a:spcPts val="0"/>
                </a:spcAft>
                <a:buNone/>
              </a:pPr>
              <a:r>
                <a:rPr i="0" lang="en" sz="873">
                  <a:solidFill>
                    <a:srgbClr val="3C4043"/>
                  </a:solidFill>
                  <a:latin typeface="Google Sans"/>
                  <a:ea typeface="Google Sans"/>
                  <a:cs typeface="Google Sans"/>
                  <a:sym typeface="Google Sans"/>
                </a:rPr>
                <a:t>Enforces hierarchical organizational quotas across a fleet of clusters, preventing any single team from monopolizing multi-region environments.</a:t>
              </a:r>
              <a:endParaRPr b="1" i="0" sz="873">
                <a:solidFill>
                  <a:srgbClr val="1A73E8"/>
                </a:solidFill>
                <a:latin typeface="Google Sans"/>
                <a:ea typeface="Google Sans"/>
                <a:cs typeface="Google Sans"/>
                <a:sym typeface="Google Sans"/>
              </a:endParaRPr>
            </a:p>
          </p:txBody>
        </p:sp>
      </p:grpSp>
      <p:grpSp>
        <p:nvGrpSpPr>
          <p:cNvPr id="222" name="Google Shape;222;p22"/>
          <p:cNvGrpSpPr/>
          <p:nvPr/>
        </p:nvGrpSpPr>
        <p:grpSpPr>
          <a:xfrm>
            <a:off x="503275" y="3111092"/>
            <a:ext cx="3742411" cy="1386078"/>
            <a:chOff x="0" y="0"/>
            <a:chExt cx="5143500" cy="1905000"/>
          </a:xfrm>
        </p:grpSpPr>
        <p:sp>
          <p:nvSpPr>
            <p:cNvPr id="223" name="Google Shape;223;p22"/>
            <p:cNvSpPr/>
            <p:nvPr/>
          </p:nvSpPr>
          <p:spPr>
            <a:xfrm>
              <a:off x="0" y="0"/>
              <a:ext cx="5143500" cy="1905000"/>
            </a:xfrm>
            <a:prstGeom prst="roundRect">
              <a:avLst>
                <a:gd fmla="val 8000" name="adj"/>
              </a:avLst>
            </a:prstGeom>
            <a:solidFill>
              <a:srgbClr val="F8F9FA"/>
            </a:solidFill>
            <a:ln cap="flat" cmpd="sng" w="6925">
              <a:solidFill>
                <a:srgbClr val="E0E0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224" name="Google Shape;224;p22"/>
            <p:cNvGrpSpPr/>
            <p:nvPr/>
          </p:nvGrpSpPr>
          <p:grpSpPr>
            <a:xfrm>
              <a:off x="238125" y="238125"/>
              <a:ext cx="476400" cy="546504"/>
              <a:chOff x="0" y="0"/>
              <a:chExt cx="476400" cy="546504"/>
            </a:xfrm>
          </p:grpSpPr>
          <p:sp>
            <p:nvSpPr>
              <p:cNvPr id="225" name="Google Shape;225;p22"/>
              <p:cNvSpPr/>
              <p:nvPr/>
            </p:nvSpPr>
            <p:spPr>
              <a:xfrm>
                <a:off x="0" y="0"/>
                <a:ext cx="476400" cy="476400"/>
              </a:xfrm>
              <a:prstGeom prst="ellipse">
                <a:avLst/>
              </a:prstGeom>
              <a:solidFill>
                <a:srgbClr val="1A73E8">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26" name="Google Shape;226;p22"/>
              <p:cNvSpPr txBox="1"/>
              <p:nvPr/>
            </p:nvSpPr>
            <p:spPr>
              <a:xfrm>
                <a:off x="0" y="70104"/>
                <a:ext cx="476400" cy="4764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ctr">
                  <a:spcBef>
                    <a:spcPts val="0"/>
                  </a:spcBef>
                  <a:spcAft>
                    <a:spcPts val="0"/>
                  </a:spcAft>
                  <a:buNone/>
                </a:pPr>
                <a:r>
                  <a:rPr b="0" i="0" lang="en" sz="1746">
                    <a:solidFill>
                      <a:srgbClr val="1A73E8"/>
                    </a:solidFill>
                    <a:latin typeface="Material Icons"/>
                    <a:ea typeface="Material Icons"/>
                    <a:cs typeface="Material Icons"/>
                    <a:sym typeface="Material Icons"/>
                  </a:rPr>
                  <a:t>hub</a:t>
                </a:r>
                <a:endParaRPr b="0" i="0" sz="1746">
                  <a:solidFill>
                    <a:srgbClr val="1A73E8"/>
                  </a:solidFill>
                  <a:latin typeface="Material Icons"/>
                  <a:ea typeface="Material Icons"/>
                  <a:cs typeface="Material Icons"/>
                  <a:sym typeface="Material Icons"/>
                </a:endParaRPr>
              </a:p>
            </p:txBody>
          </p:sp>
        </p:grpSp>
        <p:sp>
          <p:nvSpPr>
            <p:cNvPr id="227" name="Google Shape;227;p22"/>
            <p:cNvSpPr txBox="1"/>
            <p:nvPr/>
          </p:nvSpPr>
          <p:spPr>
            <a:xfrm>
              <a:off x="857250" y="238125"/>
              <a:ext cx="4048200" cy="14289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l">
                <a:spcBef>
                  <a:spcPts val="0"/>
                </a:spcBef>
                <a:spcAft>
                  <a:spcPts val="0"/>
                </a:spcAft>
                <a:buNone/>
              </a:pPr>
              <a:r>
                <a:rPr b="1" lang="en" sz="1310">
                  <a:solidFill>
                    <a:schemeClr val="accent1"/>
                  </a:solidFill>
                  <a:latin typeface="Google Sans"/>
                  <a:ea typeface="Google Sans"/>
                  <a:cs typeface="Google Sans"/>
                  <a:sym typeface="Google Sans"/>
                </a:rPr>
                <a:t>Topology Abstraction</a:t>
              </a:r>
              <a:endParaRPr b="1" i="0" sz="1310">
                <a:solidFill>
                  <a:srgbClr val="1A73E8"/>
                </a:solidFill>
                <a:latin typeface="Google Sans"/>
                <a:ea typeface="Google Sans"/>
                <a:cs typeface="Google Sans"/>
                <a:sym typeface="Google Sans"/>
              </a:endParaRPr>
            </a:p>
            <a:p>
              <a:pPr indent="0" lvl="0" marL="0" rtl="0" algn="l">
                <a:spcBef>
                  <a:spcPts val="218"/>
                </a:spcBef>
                <a:spcAft>
                  <a:spcPts val="0"/>
                </a:spcAft>
                <a:buNone/>
              </a:pPr>
              <a:r>
                <a:rPr i="0" lang="en" sz="728">
                  <a:solidFill>
                    <a:srgbClr val="70757A"/>
                  </a:solidFill>
                  <a:latin typeface="Google Sans Medium"/>
                  <a:ea typeface="Google Sans Medium"/>
                  <a:cs typeface="Google Sans Medium"/>
                  <a:sym typeface="Google Sans Medium"/>
                </a:rPr>
                <a:t>SINGLE ENTRY POINT API</a:t>
              </a:r>
              <a:endParaRPr b="1" i="0" sz="728">
                <a:solidFill>
                  <a:srgbClr val="1A73E8"/>
                </a:solidFill>
                <a:latin typeface="Google Sans"/>
                <a:ea typeface="Google Sans"/>
                <a:cs typeface="Google Sans"/>
                <a:sym typeface="Google Sans"/>
              </a:endParaRPr>
            </a:p>
            <a:p>
              <a:pPr indent="0" lvl="0" marL="0" rtl="0" algn="l">
                <a:spcBef>
                  <a:spcPts val="655"/>
                </a:spcBef>
                <a:spcAft>
                  <a:spcPts val="0"/>
                </a:spcAft>
                <a:buNone/>
              </a:pPr>
              <a:r>
                <a:rPr i="0" lang="en" sz="873">
                  <a:solidFill>
                    <a:srgbClr val="3C4043"/>
                  </a:solidFill>
                  <a:latin typeface="Google Sans"/>
                  <a:ea typeface="Google Sans"/>
                  <a:cs typeface="Google Sans"/>
                  <a:sym typeface="Google Sans"/>
                </a:rPr>
                <a:t>Researchers submit jobs to one centralized Manager Cluster. MultiKueue abstracts away complex topologies and manual targeting.</a:t>
              </a:r>
              <a:endParaRPr b="1" i="0" sz="873">
                <a:solidFill>
                  <a:srgbClr val="1A73E8"/>
                </a:solidFill>
                <a:latin typeface="Google Sans"/>
                <a:ea typeface="Google Sans"/>
                <a:cs typeface="Google Sans"/>
                <a:sym typeface="Google Sans"/>
              </a:endParaRPr>
            </a:p>
          </p:txBody>
        </p:sp>
      </p:grpSp>
      <p:grpSp>
        <p:nvGrpSpPr>
          <p:cNvPr id="228" name="Google Shape;228;p22"/>
          <p:cNvGrpSpPr/>
          <p:nvPr/>
        </p:nvGrpSpPr>
        <p:grpSpPr>
          <a:xfrm>
            <a:off x="4800369" y="3111092"/>
            <a:ext cx="3742411" cy="1386078"/>
            <a:chOff x="0" y="0"/>
            <a:chExt cx="5143500" cy="1905000"/>
          </a:xfrm>
        </p:grpSpPr>
        <p:sp>
          <p:nvSpPr>
            <p:cNvPr id="229" name="Google Shape;229;p22"/>
            <p:cNvSpPr/>
            <p:nvPr/>
          </p:nvSpPr>
          <p:spPr>
            <a:xfrm>
              <a:off x="0" y="0"/>
              <a:ext cx="5143500" cy="1905000"/>
            </a:xfrm>
            <a:prstGeom prst="roundRect">
              <a:avLst>
                <a:gd fmla="val 8000" name="adj"/>
              </a:avLst>
            </a:prstGeom>
            <a:solidFill>
              <a:srgbClr val="F8F9FA"/>
            </a:solidFill>
            <a:ln cap="flat" cmpd="sng" w="6925">
              <a:solidFill>
                <a:srgbClr val="E0E0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230" name="Google Shape;230;p22"/>
            <p:cNvGrpSpPr/>
            <p:nvPr/>
          </p:nvGrpSpPr>
          <p:grpSpPr>
            <a:xfrm>
              <a:off x="238125" y="238125"/>
              <a:ext cx="476400" cy="546504"/>
              <a:chOff x="0" y="0"/>
              <a:chExt cx="476400" cy="546504"/>
            </a:xfrm>
          </p:grpSpPr>
          <p:sp>
            <p:nvSpPr>
              <p:cNvPr id="231" name="Google Shape;231;p22"/>
              <p:cNvSpPr/>
              <p:nvPr/>
            </p:nvSpPr>
            <p:spPr>
              <a:xfrm>
                <a:off x="0" y="0"/>
                <a:ext cx="476400" cy="476400"/>
              </a:xfrm>
              <a:prstGeom prst="ellipse">
                <a:avLst/>
              </a:prstGeom>
              <a:solidFill>
                <a:srgbClr val="1A73E8">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32" name="Google Shape;232;p22"/>
              <p:cNvSpPr txBox="1"/>
              <p:nvPr/>
            </p:nvSpPr>
            <p:spPr>
              <a:xfrm>
                <a:off x="0" y="70104"/>
                <a:ext cx="476400" cy="4764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ctr">
                  <a:spcBef>
                    <a:spcPts val="0"/>
                  </a:spcBef>
                  <a:spcAft>
                    <a:spcPts val="0"/>
                  </a:spcAft>
                  <a:buNone/>
                </a:pPr>
                <a:r>
                  <a:rPr b="0" i="0" lang="en" sz="1746">
                    <a:solidFill>
                      <a:srgbClr val="1A73E8"/>
                    </a:solidFill>
                    <a:latin typeface="Material Icons"/>
                    <a:ea typeface="Material Icons"/>
                    <a:cs typeface="Material Icons"/>
                    <a:sym typeface="Material Icons"/>
                  </a:rPr>
                  <a:t>savings</a:t>
                </a:r>
                <a:endParaRPr b="0" i="0" sz="1746">
                  <a:solidFill>
                    <a:srgbClr val="1A73E8"/>
                  </a:solidFill>
                  <a:latin typeface="Material Icons"/>
                  <a:ea typeface="Material Icons"/>
                  <a:cs typeface="Material Icons"/>
                  <a:sym typeface="Material Icons"/>
                </a:endParaRPr>
              </a:p>
            </p:txBody>
          </p:sp>
        </p:grpSp>
        <p:sp>
          <p:nvSpPr>
            <p:cNvPr id="233" name="Google Shape;233;p22"/>
            <p:cNvSpPr txBox="1"/>
            <p:nvPr/>
          </p:nvSpPr>
          <p:spPr>
            <a:xfrm>
              <a:off x="857250" y="238125"/>
              <a:ext cx="4048200" cy="14289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l">
                <a:spcBef>
                  <a:spcPts val="0"/>
                </a:spcBef>
                <a:spcAft>
                  <a:spcPts val="0"/>
                </a:spcAft>
                <a:buNone/>
              </a:pPr>
              <a:r>
                <a:rPr b="1" lang="en" sz="1310">
                  <a:solidFill>
                    <a:schemeClr val="accent1"/>
                  </a:solidFill>
                  <a:latin typeface="Google Sans"/>
                  <a:ea typeface="Google Sans"/>
                  <a:cs typeface="Google Sans"/>
                  <a:sym typeface="Google Sans"/>
                </a:rPr>
                <a:t>Global Spot Harvesting</a:t>
              </a:r>
              <a:endParaRPr b="1" i="0" sz="1310">
                <a:solidFill>
                  <a:srgbClr val="1A73E8"/>
                </a:solidFill>
                <a:latin typeface="Google Sans"/>
                <a:ea typeface="Google Sans"/>
                <a:cs typeface="Google Sans"/>
                <a:sym typeface="Google Sans"/>
              </a:endParaRPr>
            </a:p>
            <a:p>
              <a:pPr indent="0" lvl="0" marL="0" rtl="0" algn="l">
                <a:spcBef>
                  <a:spcPts val="218"/>
                </a:spcBef>
                <a:spcAft>
                  <a:spcPts val="0"/>
                </a:spcAft>
                <a:buNone/>
              </a:pPr>
              <a:r>
                <a:rPr i="0" lang="en" sz="728">
                  <a:solidFill>
                    <a:srgbClr val="70757A"/>
                  </a:solidFill>
                  <a:latin typeface="Google Sans Medium"/>
                  <a:ea typeface="Google Sans Medium"/>
                  <a:cs typeface="Google Sans Medium"/>
                  <a:sym typeface="Google Sans Medium"/>
                </a:rPr>
                <a:t>AUTOMATED COST OPTIMIZATION</a:t>
              </a:r>
              <a:endParaRPr b="1" i="0" sz="728">
                <a:solidFill>
                  <a:srgbClr val="1A73E8"/>
                </a:solidFill>
                <a:latin typeface="Google Sans"/>
                <a:ea typeface="Google Sans"/>
                <a:cs typeface="Google Sans"/>
                <a:sym typeface="Google Sans"/>
              </a:endParaRPr>
            </a:p>
            <a:p>
              <a:pPr indent="0" lvl="0" marL="0" rtl="0" algn="l">
                <a:spcBef>
                  <a:spcPts val="655"/>
                </a:spcBef>
                <a:spcAft>
                  <a:spcPts val="0"/>
                </a:spcAft>
                <a:buNone/>
              </a:pPr>
              <a:r>
                <a:rPr i="0" lang="en" sz="873">
                  <a:solidFill>
                    <a:srgbClr val="3C4043"/>
                  </a:solidFill>
                  <a:latin typeface="Google Sans"/>
                  <a:ea typeface="Google Sans"/>
                  <a:cs typeface="Google Sans"/>
                  <a:sym typeface="Google Sans"/>
                </a:rPr>
                <a:t>Opportunistically routes flexible batch workloads to whichever worker cluster currently possesses the cheapest preemptible compute capacity.</a:t>
              </a:r>
              <a:endParaRPr b="1" i="0" sz="873">
                <a:solidFill>
                  <a:srgbClr val="1A73E8"/>
                </a:solidFill>
                <a:latin typeface="Google Sans"/>
                <a:ea typeface="Google Sans"/>
                <a:cs typeface="Google Sans"/>
                <a:sym typeface="Google Sans"/>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3"/>
          <p:cNvSpPr/>
          <p:nvPr/>
        </p:nvSpPr>
        <p:spPr>
          <a:xfrm>
            <a:off x="0" y="0"/>
            <a:ext cx="9144000" cy="5143500"/>
          </a:xfrm>
          <a:prstGeom prst="rect">
            <a:avLst/>
          </a:prstGeom>
          <a:solidFill>
            <a:srgbClr val="F8F9FA"/>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38" name="Google Shape;238;p23"/>
          <p:cNvSpPr txBox="1"/>
          <p:nvPr/>
        </p:nvSpPr>
        <p:spPr>
          <a:xfrm>
            <a:off x="381000" y="285750"/>
            <a:ext cx="83820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400">
                <a:solidFill>
                  <a:srgbClr val="1A73E8"/>
                </a:solidFill>
                <a:latin typeface="Google Sans"/>
                <a:ea typeface="Google Sans"/>
                <a:cs typeface="Google Sans"/>
                <a:sym typeface="Google Sans"/>
              </a:rPr>
              <a:t>Scaling with MultiKueue Architecture</a:t>
            </a:r>
            <a:endParaRPr b="1" sz="2400">
              <a:solidFill>
                <a:srgbClr val="1A73E8"/>
              </a:solidFill>
              <a:latin typeface="Google Sans"/>
              <a:ea typeface="Google Sans"/>
              <a:cs typeface="Google Sans"/>
              <a:sym typeface="Google Sans"/>
            </a:endParaRPr>
          </a:p>
        </p:txBody>
      </p:sp>
      <p:sp>
        <p:nvSpPr>
          <p:cNvPr id="239" name="Google Shape;239;p23"/>
          <p:cNvSpPr txBox="1"/>
          <p:nvPr/>
        </p:nvSpPr>
        <p:spPr>
          <a:xfrm>
            <a:off x="381000" y="714375"/>
            <a:ext cx="8382000" cy="285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3C4043"/>
                </a:solidFill>
                <a:latin typeface="Google Sans Medium"/>
                <a:ea typeface="Google Sans Medium"/>
                <a:cs typeface="Google Sans Medium"/>
                <a:sym typeface="Google Sans Medium"/>
              </a:rPr>
              <a:t>Extending job dispatching across multiple clusters via Manager-Worker topology</a:t>
            </a:r>
            <a:endParaRPr sz="1400">
              <a:solidFill>
                <a:srgbClr val="3C4043"/>
              </a:solidFill>
              <a:latin typeface="Google Sans Medium"/>
              <a:ea typeface="Google Sans Medium"/>
              <a:cs typeface="Google Sans Medium"/>
              <a:sym typeface="Google Sans Medium"/>
            </a:endParaRPr>
          </a:p>
        </p:txBody>
      </p:sp>
      <p:grpSp>
        <p:nvGrpSpPr>
          <p:cNvPr id="240" name="Google Shape;240;p23"/>
          <p:cNvGrpSpPr/>
          <p:nvPr/>
        </p:nvGrpSpPr>
        <p:grpSpPr>
          <a:xfrm>
            <a:off x="381000" y="1238250"/>
            <a:ext cx="4095900" cy="3429000"/>
            <a:chOff x="0" y="0"/>
            <a:chExt cx="4095900" cy="3429000"/>
          </a:xfrm>
        </p:grpSpPr>
        <p:sp>
          <p:nvSpPr>
            <p:cNvPr id="241" name="Google Shape;241;p23"/>
            <p:cNvSpPr/>
            <p:nvPr/>
          </p:nvSpPr>
          <p:spPr>
            <a:xfrm>
              <a:off x="0" y="0"/>
              <a:ext cx="4095900" cy="3429000"/>
            </a:xfrm>
            <a:prstGeom prst="roundRect">
              <a:avLst>
                <a:gd fmla="val 3333" name="adj"/>
              </a:avLst>
            </a:prstGeom>
            <a:solidFill>
              <a:srgbClr val="FFFFFF"/>
            </a:solidFill>
            <a:ln cap="flat" cmpd="sng" w="9525">
              <a:solidFill>
                <a:srgbClr val="DADC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42" name="Google Shape;242;p23"/>
            <p:cNvSpPr/>
            <p:nvPr/>
          </p:nvSpPr>
          <p:spPr>
            <a:xfrm>
              <a:off x="0" y="0"/>
              <a:ext cx="4095900" cy="428700"/>
            </a:xfrm>
            <a:custGeom>
              <a:rect b="b" l="l" r="r" t="t"/>
              <a:pathLst>
                <a:path extrusionOk="0" h="120000" w="120000">
                  <a:moveTo>
                    <a:pt x="0" y="32000"/>
                  </a:moveTo>
                  <a:quadBezTo>
                    <a:pt x="0" y="0"/>
                    <a:pt x="3349" y="0"/>
                  </a:quadBezTo>
                  <a:lnTo>
                    <a:pt x="116651" y="0"/>
                  </a:lnTo>
                  <a:quadBezTo>
                    <a:pt x="120000" y="0"/>
                    <a:pt x="120000" y="32000"/>
                  </a:quadBezTo>
                  <a:lnTo>
                    <a:pt x="120000" y="120000"/>
                  </a:lnTo>
                  <a:lnTo>
                    <a:pt x="0" y="120000"/>
                  </a:lnTo>
                  <a:close/>
                </a:path>
              </a:pathLst>
            </a:custGeom>
            <a:solidFill>
              <a:srgbClr val="E8F0FE"/>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43" name="Google Shape;243;p23"/>
            <p:cNvSpPr txBox="1"/>
            <p:nvPr/>
          </p:nvSpPr>
          <p:spPr>
            <a:xfrm>
              <a:off x="190500" y="0"/>
              <a:ext cx="37149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400">
                  <a:solidFill>
                    <a:srgbClr val="1A73E8"/>
                  </a:solidFill>
                  <a:latin typeface="Google Sans"/>
                  <a:ea typeface="Google Sans"/>
                  <a:cs typeface="Google Sans"/>
                  <a:sym typeface="Google Sans"/>
                </a:rPr>
                <a:t>Kueue vs. MultiKueue</a:t>
              </a:r>
              <a:endParaRPr b="1" sz="1400">
                <a:solidFill>
                  <a:srgbClr val="1A73E8"/>
                </a:solidFill>
                <a:latin typeface="Google Sans"/>
                <a:ea typeface="Google Sans"/>
                <a:cs typeface="Google Sans"/>
                <a:sym typeface="Google Sans"/>
              </a:endParaRPr>
            </a:p>
          </p:txBody>
        </p:sp>
        <p:sp>
          <p:nvSpPr>
            <p:cNvPr id="244" name="Google Shape;244;p23"/>
            <p:cNvSpPr txBox="1"/>
            <p:nvPr/>
          </p:nvSpPr>
          <p:spPr>
            <a:xfrm>
              <a:off x="190500" y="571500"/>
              <a:ext cx="3714900" cy="2667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018">
                  <a:solidFill>
                    <a:srgbClr val="1A73E8"/>
                  </a:solidFill>
                  <a:latin typeface="Google Sans"/>
                  <a:ea typeface="Google Sans"/>
                  <a:cs typeface="Google Sans"/>
                  <a:sym typeface="Google Sans"/>
                </a:rPr>
                <a:t>Kueue (Single Cluster)</a:t>
              </a:r>
              <a:endParaRPr b="1" sz="1018">
                <a:solidFill>
                  <a:srgbClr val="1A73E8"/>
                </a:solidFill>
                <a:latin typeface="Google Sans"/>
                <a:ea typeface="Google Sans"/>
                <a:cs typeface="Google Sans"/>
                <a:sym typeface="Google Sans"/>
              </a:endParaRPr>
            </a:p>
            <a:p>
              <a:pPr indent="0" lvl="0" marL="0" rtl="0" algn="l">
                <a:spcBef>
                  <a:spcPts val="400"/>
                </a:spcBef>
                <a:spcAft>
                  <a:spcPts val="0"/>
                </a:spcAft>
                <a:buNone/>
              </a:pPr>
              <a:r>
                <a:rPr lang="en" sz="1018">
                  <a:solidFill>
                    <a:srgbClr val="5F6368"/>
                  </a:solidFill>
                  <a:latin typeface="Google Sans"/>
                  <a:ea typeface="Google Sans"/>
                  <a:cs typeface="Google Sans"/>
                  <a:sym typeface="Google Sans"/>
                </a:rPr>
                <a:t>Manages local resource quotas and job queuing within a single Kubernetes control plane.</a:t>
              </a:r>
              <a:endParaRPr sz="1018">
                <a:solidFill>
                  <a:srgbClr val="5F6368"/>
                </a:solidFill>
                <a:latin typeface="Google Sans"/>
                <a:ea typeface="Google Sans"/>
                <a:cs typeface="Google Sans"/>
                <a:sym typeface="Google Sans"/>
              </a:endParaRPr>
            </a:p>
            <a:p>
              <a:pPr indent="0" lvl="0" marL="0" rtl="0" algn="l">
                <a:spcBef>
                  <a:spcPts val="1200"/>
                </a:spcBef>
                <a:spcAft>
                  <a:spcPts val="0"/>
                </a:spcAft>
                <a:buNone/>
              </a:pPr>
              <a:r>
                <a:rPr b="1" lang="en" sz="1018">
                  <a:solidFill>
                    <a:srgbClr val="1A73E8"/>
                  </a:solidFill>
                  <a:latin typeface="Google Sans"/>
                  <a:ea typeface="Google Sans"/>
                  <a:cs typeface="Google Sans"/>
                  <a:sym typeface="Google Sans"/>
                </a:rPr>
                <a:t>MultiKueue (Multi-Cluster)</a:t>
              </a:r>
              <a:endParaRPr b="1" sz="1018">
                <a:solidFill>
                  <a:srgbClr val="1A73E8"/>
                </a:solidFill>
                <a:latin typeface="Google Sans"/>
                <a:ea typeface="Google Sans"/>
                <a:cs typeface="Google Sans"/>
                <a:sym typeface="Google Sans"/>
              </a:endParaRPr>
            </a:p>
            <a:p>
              <a:pPr indent="0" lvl="0" marL="0" rtl="0" algn="l">
                <a:spcBef>
                  <a:spcPts val="400"/>
                </a:spcBef>
                <a:spcAft>
                  <a:spcPts val="0"/>
                </a:spcAft>
                <a:buNone/>
              </a:pPr>
              <a:r>
                <a:rPr lang="en" sz="1018">
                  <a:solidFill>
                    <a:srgbClr val="5F6368"/>
                  </a:solidFill>
                  <a:latin typeface="Google Sans"/>
                  <a:ea typeface="Google Sans"/>
                  <a:cs typeface="Google Sans"/>
                  <a:sym typeface="Google Sans"/>
                </a:rPr>
                <a:t>Acts as a meta-orchestrator. It dispatches jobs from a central manager cluster to one or more worker clusters based on availability.</a:t>
              </a:r>
              <a:endParaRPr sz="1018">
                <a:solidFill>
                  <a:srgbClr val="5F6368"/>
                </a:solidFill>
                <a:latin typeface="Google Sans"/>
                <a:ea typeface="Google Sans"/>
                <a:cs typeface="Google Sans"/>
                <a:sym typeface="Google Sans"/>
              </a:endParaRPr>
            </a:p>
            <a:p>
              <a:pPr indent="-293211" lvl="0" marL="457200" rtl="0" algn="l">
                <a:spcBef>
                  <a:spcPts val="1200"/>
                </a:spcBef>
                <a:spcAft>
                  <a:spcPts val="0"/>
                </a:spcAft>
                <a:buClr>
                  <a:srgbClr val="5F6368"/>
                </a:buClr>
                <a:buSzPts val="1018"/>
                <a:buFont typeface="Google Sans"/>
                <a:buChar char="●"/>
              </a:pPr>
              <a:r>
                <a:rPr b="1" lang="en" sz="1018">
                  <a:solidFill>
                    <a:srgbClr val="3C4043"/>
                  </a:solidFill>
                  <a:latin typeface="Google Sans"/>
                  <a:ea typeface="Google Sans"/>
                  <a:cs typeface="Google Sans"/>
                  <a:sym typeface="Google Sans"/>
                </a:rPr>
                <a:t>Centralized Quota:</a:t>
              </a:r>
              <a:r>
                <a:rPr lang="en" sz="1018">
                  <a:solidFill>
                    <a:srgbClr val="5F6368"/>
                  </a:solidFill>
                  <a:latin typeface="Google Sans"/>
                  <a:ea typeface="Google Sans"/>
                  <a:cs typeface="Google Sans"/>
                  <a:sym typeface="Google Sans"/>
                </a:rPr>
                <a:t> Manage global limits while workers execute.</a:t>
              </a:r>
              <a:endParaRPr sz="1018">
                <a:solidFill>
                  <a:srgbClr val="5F6368"/>
                </a:solidFill>
                <a:latin typeface="Google Sans"/>
                <a:ea typeface="Google Sans"/>
                <a:cs typeface="Google Sans"/>
                <a:sym typeface="Google Sans"/>
              </a:endParaRPr>
            </a:p>
            <a:p>
              <a:pPr indent="-293211" lvl="0" marL="457200" rtl="0" algn="l">
                <a:spcBef>
                  <a:spcPts val="600"/>
                </a:spcBef>
                <a:spcAft>
                  <a:spcPts val="0"/>
                </a:spcAft>
                <a:buClr>
                  <a:srgbClr val="5F6368"/>
                </a:buClr>
                <a:buSzPts val="1018"/>
                <a:buFont typeface="Google Sans"/>
                <a:buChar char="●"/>
              </a:pPr>
              <a:r>
                <a:rPr b="1" lang="en" sz="1018">
                  <a:solidFill>
                    <a:srgbClr val="3C4043"/>
                  </a:solidFill>
                  <a:latin typeface="Google Sans"/>
                  <a:ea typeface="Google Sans"/>
                  <a:cs typeface="Google Sans"/>
                  <a:sym typeface="Google Sans"/>
                </a:rPr>
                <a:t>Job Offloading:</a:t>
              </a:r>
              <a:r>
                <a:rPr lang="en" sz="1018">
                  <a:solidFill>
                    <a:srgbClr val="5F6368"/>
                  </a:solidFill>
                  <a:latin typeface="Google Sans"/>
                  <a:ea typeface="Google Sans"/>
                  <a:cs typeface="Google Sans"/>
                  <a:sym typeface="Google Sans"/>
                </a:rPr>
                <a:t> Automatically burst workloads to remote clusters.</a:t>
              </a:r>
              <a:endParaRPr sz="1018">
                <a:solidFill>
                  <a:srgbClr val="5F6368"/>
                </a:solidFill>
                <a:latin typeface="Google Sans"/>
                <a:ea typeface="Google Sans"/>
                <a:cs typeface="Google Sans"/>
                <a:sym typeface="Google Sans"/>
              </a:endParaRPr>
            </a:p>
            <a:p>
              <a:pPr indent="-293211" lvl="0" marL="457200" rtl="0" algn="l">
                <a:spcBef>
                  <a:spcPts val="600"/>
                </a:spcBef>
                <a:spcAft>
                  <a:spcPts val="0"/>
                </a:spcAft>
                <a:buClr>
                  <a:srgbClr val="5F6368"/>
                </a:buClr>
                <a:buSzPts val="1018"/>
                <a:buFont typeface="Google Sans"/>
                <a:buChar char="●"/>
              </a:pPr>
              <a:r>
                <a:rPr b="1" lang="en" sz="1018">
                  <a:solidFill>
                    <a:srgbClr val="3C4043"/>
                  </a:solidFill>
                  <a:latin typeface="Google Sans"/>
                  <a:ea typeface="Google Sans"/>
                  <a:cs typeface="Google Sans"/>
                  <a:sym typeface="Google Sans"/>
                </a:rPr>
                <a:t>Transparent to Users:</a:t>
              </a:r>
              <a:r>
                <a:rPr lang="en" sz="1018">
                  <a:solidFill>
                    <a:srgbClr val="5F6368"/>
                  </a:solidFill>
                  <a:latin typeface="Google Sans"/>
                  <a:ea typeface="Google Sans"/>
                  <a:cs typeface="Google Sans"/>
                  <a:sym typeface="Google Sans"/>
                </a:rPr>
                <a:t> Submit to one LocalQueue; run anywhere.</a:t>
              </a:r>
              <a:endParaRPr sz="1018">
                <a:solidFill>
                  <a:srgbClr val="5F6368"/>
                </a:solidFill>
                <a:latin typeface="Google Sans"/>
                <a:ea typeface="Google Sans"/>
                <a:cs typeface="Google Sans"/>
                <a:sym typeface="Google Sans"/>
              </a:endParaRPr>
            </a:p>
          </p:txBody>
        </p:sp>
      </p:grpSp>
      <p:grpSp>
        <p:nvGrpSpPr>
          <p:cNvPr id="245" name="Google Shape;245;p23"/>
          <p:cNvGrpSpPr/>
          <p:nvPr/>
        </p:nvGrpSpPr>
        <p:grpSpPr>
          <a:xfrm>
            <a:off x="4667250" y="1238250"/>
            <a:ext cx="4095900" cy="3429000"/>
            <a:chOff x="0" y="0"/>
            <a:chExt cx="4095900" cy="3429000"/>
          </a:xfrm>
        </p:grpSpPr>
        <p:sp>
          <p:nvSpPr>
            <p:cNvPr id="246" name="Google Shape;246;p23"/>
            <p:cNvSpPr/>
            <p:nvPr/>
          </p:nvSpPr>
          <p:spPr>
            <a:xfrm>
              <a:off x="0" y="0"/>
              <a:ext cx="4095900" cy="3429000"/>
            </a:xfrm>
            <a:prstGeom prst="roundRect">
              <a:avLst>
                <a:gd fmla="val 3333" name="adj"/>
              </a:avLst>
            </a:prstGeom>
            <a:solidFill>
              <a:srgbClr val="FFFFFF"/>
            </a:solidFill>
            <a:ln cap="flat" cmpd="sng" w="9525">
              <a:solidFill>
                <a:srgbClr val="DADCE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47" name="Google Shape;247;p23"/>
            <p:cNvSpPr/>
            <p:nvPr/>
          </p:nvSpPr>
          <p:spPr>
            <a:xfrm>
              <a:off x="0" y="0"/>
              <a:ext cx="4095900" cy="428700"/>
            </a:xfrm>
            <a:custGeom>
              <a:rect b="b" l="l" r="r" t="t"/>
              <a:pathLst>
                <a:path extrusionOk="0" h="120000" w="120000">
                  <a:moveTo>
                    <a:pt x="0" y="32000"/>
                  </a:moveTo>
                  <a:quadBezTo>
                    <a:pt x="0" y="0"/>
                    <a:pt x="3349" y="0"/>
                  </a:quadBezTo>
                  <a:lnTo>
                    <a:pt x="116651" y="0"/>
                  </a:lnTo>
                  <a:quadBezTo>
                    <a:pt x="120000" y="0"/>
                    <a:pt x="120000" y="32000"/>
                  </a:quadBezTo>
                  <a:lnTo>
                    <a:pt x="120000" y="120000"/>
                  </a:lnTo>
                  <a:lnTo>
                    <a:pt x="0" y="120000"/>
                  </a:lnTo>
                  <a:close/>
                </a:path>
              </a:pathLst>
            </a:custGeom>
            <a:solidFill>
              <a:srgbClr val="1A73E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48" name="Google Shape;248;p23"/>
            <p:cNvSpPr txBox="1"/>
            <p:nvPr/>
          </p:nvSpPr>
          <p:spPr>
            <a:xfrm>
              <a:off x="190500" y="0"/>
              <a:ext cx="37149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400">
                  <a:solidFill>
                    <a:srgbClr val="FFFFFF"/>
                  </a:solidFill>
                  <a:latin typeface="Google Sans"/>
                  <a:ea typeface="Google Sans"/>
                  <a:cs typeface="Google Sans"/>
                  <a:sym typeface="Google Sans"/>
                </a:rPr>
                <a:t>Manager-Worker Topology</a:t>
              </a:r>
              <a:endParaRPr b="1" sz="1400">
                <a:solidFill>
                  <a:srgbClr val="FFFFFF"/>
                </a:solidFill>
                <a:latin typeface="Google Sans"/>
                <a:ea typeface="Google Sans"/>
                <a:cs typeface="Google Sans"/>
                <a:sym typeface="Google Sans"/>
              </a:endParaRPr>
            </a:p>
          </p:txBody>
        </p:sp>
        <p:pic>
          <p:nvPicPr>
            <p:cNvPr id="249" name="Google Shape;249;p23"/>
            <p:cNvPicPr preferRelativeResize="0"/>
            <p:nvPr/>
          </p:nvPicPr>
          <p:blipFill rotWithShape="1">
            <a:blip r:embed="rId3">
              <a:alphaModFix/>
            </a:blip>
            <a:srcRect b="6574" l="0" r="0" t="6583"/>
            <a:stretch/>
          </p:blipFill>
          <p:spPr>
            <a:xfrm>
              <a:off x="238125" y="571500"/>
              <a:ext cx="3619500" cy="1714500"/>
            </a:xfrm>
            <a:prstGeom prst="roundRect">
              <a:avLst>
                <a:gd fmla="val 4444" name="adj"/>
              </a:avLst>
            </a:prstGeom>
            <a:noFill/>
            <a:ln>
              <a:noFill/>
            </a:ln>
          </p:spPr>
        </p:pic>
        <p:sp>
          <p:nvSpPr>
            <p:cNvPr id="250" name="Google Shape;250;p23"/>
            <p:cNvSpPr txBox="1"/>
            <p:nvPr/>
          </p:nvSpPr>
          <p:spPr>
            <a:xfrm>
              <a:off x="190500" y="2381250"/>
              <a:ext cx="3714900" cy="857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000">
                  <a:solidFill>
                    <a:srgbClr val="1A73E8"/>
                  </a:solidFill>
                  <a:latin typeface="Google Sans"/>
                  <a:ea typeface="Google Sans"/>
                  <a:cs typeface="Google Sans"/>
                  <a:sym typeface="Google Sans"/>
                </a:rPr>
                <a:t>Manager:</a:t>
              </a:r>
              <a:r>
                <a:rPr lang="en" sz="1000">
                  <a:solidFill>
                    <a:srgbClr val="3C4043"/>
                  </a:solidFill>
                  <a:latin typeface="Google Sans"/>
                  <a:ea typeface="Google Sans"/>
                  <a:cs typeface="Google Sans"/>
                  <a:sym typeface="Google Sans"/>
                </a:rPr>
                <a:t> </a:t>
              </a:r>
              <a:r>
                <a:rPr lang="en" sz="1000">
                  <a:solidFill>
                    <a:srgbClr val="5F6368"/>
                  </a:solidFill>
                  <a:latin typeface="Google Sans"/>
                  <a:ea typeface="Google Sans"/>
                  <a:cs typeface="Google Sans"/>
                  <a:sym typeface="Google Sans"/>
                </a:rPr>
                <a:t>Hosts MultiKueue controller. Watches LocalQueues and creates 'remote' jobs.</a:t>
              </a:r>
              <a:endParaRPr sz="1000">
                <a:solidFill>
                  <a:srgbClr val="3C4043"/>
                </a:solidFill>
                <a:latin typeface="Google Sans"/>
                <a:ea typeface="Google Sans"/>
                <a:cs typeface="Google Sans"/>
                <a:sym typeface="Google Sans"/>
              </a:endParaRPr>
            </a:p>
            <a:p>
              <a:pPr indent="0" lvl="0" marL="0" rtl="0" algn="l">
                <a:spcBef>
                  <a:spcPts val="800"/>
                </a:spcBef>
                <a:spcAft>
                  <a:spcPts val="0"/>
                </a:spcAft>
                <a:buNone/>
              </a:pPr>
              <a:r>
                <a:rPr b="1" lang="en" sz="1000">
                  <a:solidFill>
                    <a:srgbClr val="1A73E8"/>
                  </a:solidFill>
                  <a:latin typeface="Google Sans"/>
                  <a:ea typeface="Google Sans"/>
                  <a:cs typeface="Google Sans"/>
                  <a:sym typeface="Google Sans"/>
                </a:rPr>
                <a:t>Worker:</a:t>
              </a:r>
              <a:r>
                <a:rPr lang="en" sz="1000">
                  <a:solidFill>
                    <a:srgbClr val="3C4043"/>
                  </a:solidFill>
                  <a:latin typeface="Google Sans"/>
                  <a:ea typeface="Google Sans"/>
                  <a:cs typeface="Google Sans"/>
                  <a:sym typeface="Google Sans"/>
                </a:rPr>
                <a:t> </a:t>
              </a:r>
              <a:r>
                <a:rPr lang="en" sz="1000">
                  <a:solidFill>
                    <a:srgbClr val="5F6368"/>
                  </a:solidFill>
                  <a:latin typeface="Google Sans"/>
                  <a:ea typeface="Google Sans"/>
                  <a:cs typeface="Google Sans"/>
                  <a:sym typeface="Google Sans"/>
                </a:rPr>
                <a:t>Standard Kueue clusters. They receive the job, execute it within their local ClusterQueues, and report status back.</a:t>
              </a:r>
              <a:endParaRPr sz="1000">
                <a:solidFill>
                  <a:srgbClr val="3C4043"/>
                </a:solidFill>
                <a:latin typeface="Google Sans"/>
                <a:ea typeface="Google Sans"/>
                <a:cs typeface="Google Sans"/>
                <a:sym typeface="Google Sans"/>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